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5" r:id="rId3"/>
    <p:sldId id="259" r:id="rId4"/>
    <p:sldId id="266" r:id="rId5"/>
    <p:sldId id="267" r:id="rId6"/>
    <p:sldId id="273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4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9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9F02-827E-4A4C-913B-61C938F08E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5653-E0A8-49CD-8B38-451F8F99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99338" y="5105400"/>
            <a:ext cx="5181600" cy="14478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i="1" dirty="0" smtClean="0"/>
              <a:t>Mr. </a:t>
            </a:r>
            <a:r>
              <a:rPr lang="en-US" i="1" dirty="0" err="1" smtClean="0"/>
              <a:t>Koros</a:t>
            </a:r>
            <a:r>
              <a:rPr lang="en-US" i="1" dirty="0" smtClean="0"/>
              <a:t> E. K,</a:t>
            </a:r>
          </a:p>
          <a:p>
            <a:pPr marL="82296" indent="0">
              <a:buNone/>
            </a:pPr>
            <a:r>
              <a:rPr lang="en-US" i="1" dirty="0" err="1" smtClean="0"/>
              <a:t>BSc.N</a:t>
            </a:r>
            <a:r>
              <a:rPr lang="en-US" i="1" dirty="0" smtClean="0"/>
              <a:t>, </a:t>
            </a:r>
            <a:r>
              <a:rPr lang="en-US" i="1" dirty="0" err="1" smtClean="0"/>
              <a:t>UoN</a:t>
            </a:r>
            <a:r>
              <a:rPr lang="en-US" i="1" dirty="0" smtClean="0"/>
              <a:t>, RN, BLS, BTLS, ACLS,</a:t>
            </a:r>
          </a:p>
          <a:p>
            <a:pPr marL="82296" indent="0">
              <a:buNone/>
            </a:pPr>
            <a:r>
              <a:rPr lang="en-US" i="1" dirty="0" smtClean="0"/>
              <a:t>Lecturer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422616"/>
            <a:ext cx="7498080" cy="34290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</a:rPr>
              <a:t>TRAUMA, EMERGENCY AND BASIC LIFE SUPPORT</a:t>
            </a:r>
            <a:r>
              <a:rPr lang="en-US" sz="9600" b="1" u="sng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9600" b="1" u="sng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TEB 1201</a:t>
            </a:r>
            <a:r>
              <a:rPr lang="en-US" sz="4000" b="1" dirty="0" smtClean="0">
                <a:solidFill>
                  <a:prstClr val="black"/>
                </a:solidFill>
                <a:effectLst/>
                <a:latin typeface="Calibri"/>
              </a:rPr>
              <a:t>: </a:t>
            </a:r>
            <a:r>
              <a:rPr lang="en-US" sz="4000" b="1" dirty="0">
                <a:solidFill>
                  <a:prstClr val="black"/>
                </a:solidFill>
                <a:effectLst/>
                <a:latin typeface="Calibri"/>
              </a:rPr>
              <a:t>MODULE 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21</a:t>
            </a:r>
            <a:br>
              <a:rPr lang="en-US" sz="40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4000" b="1" u="sng" dirty="0" smtClean="0">
                <a:solidFill>
                  <a:prstClr val="black"/>
                </a:solidFill>
                <a:latin typeface="Calibri"/>
              </a:rPr>
              <a:t>COURSE OUTLINE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Pre-requisite(s): FAI 1202, ANP 1109, FNU 1111</a:t>
            </a:r>
            <a:endParaRPr lang="en-US" sz="8800" b="1" u="sng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3" descr="C:\Users\Evans\Desktop\E.KO\1. INTRODUCTORY BLOCK\TRAUMA AND EMERGENCY\St. Andrews First A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80313"/>
            <a:ext cx="2020081" cy="157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Evans\Desktop\E.KO\1. INTRODUCTORY BLOCK\TRAUMA AND EMERGENCY\Flag of the Red Cros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94" y="254108"/>
            <a:ext cx="1561204" cy="104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vans\Desktop\E.KO\1. INTRODUCTORY BLOCK\TRAUMA AND EMERGENCY\St. John's Ambulanc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104" y="319321"/>
            <a:ext cx="911190" cy="91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52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WELCOME TO THE COURSE!!!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305800" cy="144780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Learn all you can…and make the world a better place than you found it!</a:t>
            </a:r>
          </a:p>
        </p:txBody>
      </p:sp>
    </p:spTree>
    <p:extLst>
      <p:ext uri="{BB962C8B-B14F-4D97-AF65-F5344CB8AC3E}">
        <p14:creationId xmlns:p14="http://schemas.microsoft.com/office/powerpoint/2010/main" val="106659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20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Module Competence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05800" cy="30480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+mj-lt"/>
                <a:ea typeface="Calibri"/>
                <a:cs typeface="Times New Roman"/>
              </a:rPr>
              <a:t>Module Competence: 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This </a:t>
            </a:r>
            <a:r>
              <a:rPr lang="en-US" dirty="0">
                <a:latin typeface="+mj-lt"/>
                <a:ea typeface="Calibri"/>
                <a:cs typeface="Times New Roman"/>
              </a:rPr>
              <a:t>module is designed to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enable the learner diagnose and manage collapsed patients, patients involved in trauma and casualties of mass accidents</a:t>
            </a:r>
            <a:endParaRPr lang="en-US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580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Module Outcomes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By </a:t>
            </a:r>
            <a:r>
              <a:rPr lang="en-US" dirty="0">
                <a:latin typeface="+mj-lt"/>
                <a:ea typeface="Calibri"/>
                <a:cs typeface="Times New Roman"/>
              </a:rPr>
              <a:t>the end of this module, the learner should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: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Perform Basic Life Support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Manage patients following trauma</a:t>
            </a:r>
          </a:p>
          <a:p>
            <a:pPr marL="971550" lvl="1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Apply principles of trauma in providing emergency care to casualties of mass accidents</a:t>
            </a:r>
          </a:p>
        </p:txBody>
      </p:sp>
    </p:spTree>
    <p:extLst>
      <p:ext uri="{BB962C8B-B14F-4D97-AF65-F5344CB8AC3E}">
        <p14:creationId xmlns:p14="http://schemas.microsoft.com/office/powerpoint/2010/main" val="230862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6629400" cy="6096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effectLst/>
              </a:rPr>
              <a:t>Module Units </a:t>
            </a:r>
            <a:endParaRPr lang="en-US" sz="3600" b="1" u="sng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338246"/>
              </p:ext>
            </p:extLst>
          </p:nvPr>
        </p:nvGraphicFramePr>
        <p:xfrm>
          <a:off x="685800" y="2286000"/>
          <a:ext cx="7696199" cy="288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5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205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UNIT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</a:t>
                      </a:r>
                    </a:p>
                    <a:p>
                      <a:pPr algn="ctr"/>
                      <a:r>
                        <a:rPr lang="en-US" dirty="0" smtClean="0"/>
                        <a:t>(THEORY)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</a:t>
                      </a:r>
                    </a:p>
                    <a:p>
                      <a:pPr algn="ctr"/>
                      <a:r>
                        <a:rPr lang="en-US" dirty="0" smtClean="0"/>
                        <a:t>(PRACTICAL)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1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Life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13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Systems</a:t>
                      </a:r>
                      <a:r>
                        <a:rPr lang="en-US" baseline="0" dirty="0" smtClean="0"/>
                        <a:t> Approach to Trauma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13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Casualty</a:t>
                      </a:r>
                      <a:r>
                        <a:rPr lang="en-US" baseline="0" dirty="0" smtClean="0"/>
                        <a:t> Mass Accidents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1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95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Module Content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Basic Life Support (BLS)</a:t>
            </a:r>
          </a:p>
          <a:p>
            <a:pPr lvl="1"/>
            <a:r>
              <a:rPr lang="en-US" dirty="0" smtClean="0"/>
              <a:t>Resuscitation of the adult, child and infant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Systems approach to trauma</a:t>
            </a:r>
          </a:p>
          <a:p>
            <a:pPr lvl="1"/>
            <a:r>
              <a:rPr lang="en-US" dirty="0" smtClean="0"/>
              <a:t>Assessment of signs of life (ABCD)</a:t>
            </a:r>
            <a:r>
              <a:rPr lang="en-US" dirty="0"/>
              <a:t> </a:t>
            </a:r>
            <a:r>
              <a:rPr lang="en-US" dirty="0" smtClean="0"/>
              <a:t>and their management</a:t>
            </a:r>
          </a:p>
          <a:p>
            <a:pPr lvl="1"/>
            <a:r>
              <a:rPr lang="en-US" dirty="0" smtClean="0"/>
              <a:t>Organization (assessment of situation, prioritization, staff deployment and control of the situation).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Casualty Mass Accidents</a:t>
            </a:r>
          </a:p>
          <a:p>
            <a:pPr lvl="1"/>
            <a:r>
              <a:rPr lang="en-US" dirty="0" smtClean="0"/>
              <a:t>Types of Emergencies</a:t>
            </a:r>
          </a:p>
          <a:p>
            <a:pPr lvl="1"/>
            <a:r>
              <a:rPr lang="en-US" dirty="0" smtClean="0"/>
              <a:t>Principles of Trauma and Emergency Care (Trauma Triaging-primary and secondary survey)</a:t>
            </a:r>
          </a:p>
          <a:p>
            <a:pPr lvl="1"/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Hospital care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55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85" y="1219200"/>
            <a:ext cx="6553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Teaching Strategies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10600" cy="2971800"/>
          </a:xfrm>
        </p:spPr>
        <p:txBody>
          <a:bodyPr/>
          <a:lstStyle/>
          <a:p>
            <a:pPr lvl="0"/>
            <a:r>
              <a:rPr lang="en-US" dirty="0" smtClean="0"/>
              <a:t>Group Discussions</a:t>
            </a:r>
          </a:p>
          <a:p>
            <a:pPr lvl="0"/>
            <a:r>
              <a:rPr lang="en-US" dirty="0" smtClean="0"/>
              <a:t>Lectures</a:t>
            </a:r>
          </a:p>
          <a:p>
            <a:pPr lvl="0"/>
            <a:r>
              <a:rPr lang="en-US" dirty="0" smtClean="0"/>
              <a:t>Demonstrations</a:t>
            </a:r>
          </a:p>
          <a:p>
            <a:pPr lvl="0"/>
            <a:r>
              <a:rPr lang="en-US" dirty="0" smtClean="0"/>
              <a:t>Role plays</a:t>
            </a:r>
          </a:p>
        </p:txBody>
      </p:sp>
    </p:spTree>
    <p:extLst>
      <p:ext uri="{BB962C8B-B14F-4D97-AF65-F5344CB8AC3E}">
        <p14:creationId xmlns:p14="http://schemas.microsoft.com/office/powerpoint/2010/main" val="20836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Teaching/Learning Resources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76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Chalk and chalkboard</a:t>
            </a:r>
          </a:p>
          <a:p>
            <a:pPr lvl="0"/>
            <a:r>
              <a:rPr lang="en-US" dirty="0" smtClean="0"/>
              <a:t>Whiteboard and Whiteboard markers</a:t>
            </a:r>
          </a:p>
          <a:p>
            <a:pPr lvl="0"/>
            <a:r>
              <a:rPr lang="en-US" dirty="0" smtClean="0"/>
              <a:t>Laptop and LCD Projector</a:t>
            </a:r>
          </a:p>
          <a:p>
            <a:pPr lvl="0"/>
            <a:r>
              <a:rPr lang="en-US" dirty="0" smtClean="0"/>
              <a:t>Textbooks</a:t>
            </a:r>
          </a:p>
          <a:p>
            <a:pPr lvl="0"/>
            <a:r>
              <a:rPr lang="en-US" dirty="0" smtClean="0"/>
              <a:t>Manikins</a:t>
            </a:r>
          </a:p>
          <a:p>
            <a:pPr lvl="0"/>
            <a:r>
              <a:rPr lang="en-US" dirty="0" smtClean="0"/>
              <a:t>Flip charts</a:t>
            </a:r>
          </a:p>
          <a:p>
            <a:pPr lvl="0"/>
            <a:r>
              <a:rPr lang="en-US" dirty="0" smtClean="0"/>
              <a:t>Posters</a:t>
            </a:r>
          </a:p>
          <a:p>
            <a:pPr lvl="0"/>
            <a:r>
              <a:rPr lang="en-US" dirty="0" smtClean="0"/>
              <a:t>Procedure Manuals</a:t>
            </a:r>
          </a:p>
        </p:txBody>
      </p:sp>
    </p:spTree>
    <p:extLst>
      <p:ext uri="{BB962C8B-B14F-4D97-AF65-F5344CB8AC3E}">
        <p14:creationId xmlns:p14="http://schemas.microsoft.com/office/powerpoint/2010/main" val="211878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562600" cy="533400"/>
          </a:xfrm>
        </p:spPr>
        <p:txBody>
          <a:bodyPr>
            <a:noAutofit/>
          </a:bodyPr>
          <a:lstStyle/>
          <a:p>
            <a:pPr algn="l"/>
            <a:r>
              <a:rPr lang="en-US" sz="3600" b="1" u="sng" dirty="0"/>
              <a:t>Assessment </a:t>
            </a:r>
            <a:r>
              <a:rPr lang="en-US" sz="3600" b="1" u="sng" dirty="0" smtClean="0"/>
              <a:t>Strategies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419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Formative </a:t>
            </a:r>
            <a:r>
              <a:rPr lang="en-US" b="1" dirty="0"/>
              <a:t>Assessment: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Continuous Assessment Tests </a:t>
            </a:r>
            <a:r>
              <a:rPr lang="en-US" i="1" dirty="0"/>
              <a:t>(CATs)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Random Assessment Tests </a:t>
            </a:r>
            <a:r>
              <a:rPr lang="en-US" i="1" dirty="0" smtClean="0"/>
              <a:t>(RATs),</a:t>
            </a:r>
            <a:endParaRPr lang="en-US" i="1" dirty="0"/>
          </a:p>
          <a:p>
            <a:pPr lvl="1"/>
            <a:r>
              <a:rPr lang="en-US" dirty="0"/>
              <a:t>Assignments, </a:t>
            </a:r>
            <a:endParaRPr lang="en-US" dirty="0" smtClean="0"/>
          </a:p>
          <a:p>
            <a:pPr lvl="1"/>
            <a:r>
              <a:rPr lang="en-US" dirty="0" smtClean="0"/>
              <a:t>Case Presentations</a:t>
            </a:r>
          </a:p>
          <a:p>
            <a:pPr lvl="1"/>
            <a:r>
              <a:rPr lang="en-US" dirty="0" smtClean="0"/>
              <a:t>End of Semester Examination 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Summative </a:t>
            </a:r>
            <a:r>
              <a:rPr lang="en-US" b="1" dirty="0"/>
              <a:t>Assessment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OSCE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781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/>
              <a:t>References/Further </a:t>
            </a:r>
            <a:r>
              <a:rPr lang="en-US" sz="4000" b="1" u="sng" dirty="0" smtClean="0"/>
              <a:t>Readings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59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St. John Ambulance, (2014). </a:t>
            </a:r>
            <a:r>
              <a:rPr lang="en-US" b="1" i="1" dirty="0"/>
              <a:t>First Aid Manual</a:t>
            </a:r>
            <a:r>
              <a:rPr lang="en-US" b="1" dirty="0"/>
              <a:t>, 10</a:t>
            </a:r>
            <a:r>
              <a:rPr lang="en-US" b="1" baseline="30000" dirty="0"/>
              <a:t>th</a:t>
            </a:r>
            <a:r>
              <a:rPr lang="en-US" b="1" dirty="0"/>
              <a:t> edition</a:t>
            </a:r>
            <a:r>
              <a:rPr lang="en-US" dirty="0"/>
              <a:t>, Sydney: Dorling Kindersley Ltd.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Hinkle, J. &amp; Cheerer, K. (2014). </a:t>
            </a:r>
            <a:r>
              <a:rPr lang="en-US" b="1" i="1" dirty="0"/>
              <a:t>Brunner and </a:t>
            </a:r>
            <a:r>
              <a:rPr lang="en-US" b="1" i="1" dirty="0" err="1"/>
              <a:t>Suddarth’s</a:t>
            </a:r>
            <a:r>
              <a:rPr lang="en-US" b="1" i="1" dirty="0"/>
              <a:t> Textbook of Medical-Surgical Nursing</a:t>
            </a:r>
            <a:r>
              <a:rPr lang="en-US" dirty="0"/>
              <a:t>, 14</a:t>
            </a:r>
            <a:r>
              <a:rPr lang="en-US" baseline="30000" dirty="0"/>
              <a:t>th</a:t>
            </a:r>
            <a:r>
              <a:rPr lang="en-US" dirty="0"/>
              <a:t> ed. Philadelphia: J.B. Lippincott </a:t>
            </a:r>
            <a:r>
              <a:rPr lang="en-US" dirty="0" smtClean="0"/>
              <a:t>Company.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American Heart Association (2011), </a:t>
            </a:r>
            <a:r>
              <a:rPr lang="en-US" b="1" i="1" dirty="0" smtClean="0"/>
              <a:t>BLS for Healthcare Providers, student manual, 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edition</a:t>
            </a:r>
            <a:r>
              <a:rPr lang="en-US" dirty="0" smtClean="0"/>
              <a:t>, MA: American </a:t>
            </a:r>
            <a:r>
              <a:rPr lang="en-US" dirty="0"/>
              <a:t>H</a:t>
            </a:r>
            <a:r>
              <a:rPr lang="en-US" dirty="0" smtClean="0"/>
              <a:t>eart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349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TRAUMA, EMERGENCY AND BASIC LIFE SUPPORT TEB 1201: MODULE 21 COURSE OUTLINE Pre-requisite(s): FAI 1202, ANP 1109, FNU 1111</vt:lpstr>
      <vt:lpstr>Module Competence </vt:lpstr>
      <vt:lpstr>Module Outcomes</vt:lpstr>
      <vt:lpstr>Module Units </vt:lpstr>
      <vt:lpstr>Module Content</vt:lpstr>
      <vt:lpstr>Teaching Strategies</vt:lpstr>
      <vt:lpstr>Teaching/Learning Resources</vt:lpstr>
      <vt:lpstr>Assessment Strategies</vt:lpstr>
      <vt:lpstr>References/Further Readings</vt:lpstr>
      <vt:lpstr>WELCOME TO THE COURSE!!!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SKILLS</dc:title>
  <dc:creator>Evans</dc:creator>
  <cp:lastModifiedBy>Mr. Koros E.K</cp:lastModifiedBy>
  <cp:revision>65</cp:revision>
  <dcterms:created xsi:type="dcterms:W3CDTF">2019-04-24T11:44:51Z</dcterms:created>
  <dcterms:modified xsi:type="dcterms:W3CDTF">2020-08-05T10:03:55Z</dcterms:modified>
</cp:coreProperties>
</file>