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65" r:id="rId3"/>
    <p:sldId id="259" r:id="rId4"/>
    <p:sldId id="266" r:id="rId5"/>
    <p:sldId id="267" r:id="rId6"/>
    <p:sldId id="273" r:id="rId7"/>
    <p:sldId id="260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9F02-827E-4A4C-913B-61C938F08E99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A5653-E0A8-49CD-8B38-451F8F995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4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9F02-827E-4A4C-913B-61C938F08E99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A5653-E0A8-49CD-8B38-451F8F995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42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9F02-827E-4A4C-913B-61C938F08E99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A5653-E0A8-49CD-8B38-451F8F995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98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9F02-827E-4A4C-913B-61C938F08E99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A5653-E0A8-49CD-8B38-451F8F995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0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9F02-827E-4A4C-913B-61C938F08E99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A5653-E0A8-49CD-8B38-451F8F995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95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9F02-827E-4A4C-913B-61C938F08E99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A5653-E0A8-49CD-8B38-451F8F995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90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9F02-827E-4A4C-913B-61C938F08E99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A5653-E0A8-49CD-8B38-451F8F995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594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9F02-827E-4A4C-913B-61C938F08E99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A5653-E0A8-49CD-8B38-451F8F995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536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9F02-827E-4A4C-913B-61C938F08E99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A5653-E0A8-49CD-8B38-451F8F995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90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9F02-827E-4A4C-913B-61C938F08E99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A5653-E0A8-49CD-8B38-451F8F995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40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9F02-827E-4A4C-913B-61C938F08E99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A5653-E0A8-49CD-8B38-451F8F995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9F02-827E-4A4C-913B-61C938F08E99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A5653-E0A8-49CD-8B38-451F8F995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3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499338" y="5105400"/>
            <a:ext cx="5181600" cy="1447800"/>
          </a:xfrm>
        </p:spPr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en-US" i="1" dirty="0" smtClean="0"/>
              <a:t>Mr. </a:t>
            </a:r>
            <a:r>
              <a:rPr lang="en-US" i="1" dirty="0" err="1" smtClean="0"/>
              <a:t>Koros</a:t>
            </a:r>
            <a:r>
              <a:rPr lang="en-US" i="1" dirty="0" smtClean="0"/>
              <a:t> E. K,</a:t>
            </a:r>
          </a:p>
          <a:p>
            <a:pPr marL="82296" indent="0">
              <a:buNone/>
            </a:pPr>
            <a:r>
              <a:rPr lang="en-US" i="1" dirty="0" err="1" smtClean="0"/>
              <a:t>BSc.N</a:t>
            </a:r>
            <a:r>
              <a:rPr lang="en-US" i="1" dirty="0" smtClean="0"/>
              <a:t>, </a:t>
            </a:r>
            <a:r>
              <a:rPr lang="en-US" i="1" dirty="0" err="1" smtClean="0"/>
              <a:t>UoN</a:t>
            </a:r>
            <a:r>
              <a:rPr lang="en-US" i="1" dirty="0" smtClean="0"/>
              <a:t>, RN, BLS, BTLS, ACLS,</a:t>
            </a:r>
          </a:p>
          <a:p>
            <a:pPr marL="82296" indent="0">
              <a:buNone/>
            </a:pPr>
            <a:r>
              <a:rPr lang="en-US" i="1" dirty="0" smtClean="0"/>
              <a:t>Lecturer</a:t>
            </a:r>
            <a:endParaRPr lang="en-US" i="1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1422616"/>
            <a:ext cx="7498080" cy="3429000"/>
          </a:xfrm>
        </p:spPr>
        <p:txBody>
          <a:bodyPr>
            <a:noAutofit/>
          </a:bodyPr>
          <a:lstStyle/>
          <a:p>
            <a:pPr algn="ctr"/>
            <a:r>
              <a:rPr lang="en-US" sz="4800" b="1" u="sng" dirty="0" smtClean="0">
                <a:solidFill>
                  <a:srgbClr val="FF0000"/>
                </a:solidFill>
              </a:rPr>
              <a:t>TRAUMA, EMERGENCY AND BASIC LIFE SUPPORT</a:t>
            </a:r>
            <a:r>
              <a:rPr lang="en-US" sz="9600" b="1" u="sng" dirty="0" smtClean="0">
                <a:solidFill>
                  <a:srgbClr val="FF0000"/>
                </a:solidFill>
                <a:effectLst/>
              </a:rPr>
              <a:t/>
            </a:r>
            <a:br>
              <a:rPr lang="en-US" sz="9600" b="1" u="sng" dirty="0" smtClean="0">
                <a:solidFill>
                  <a:srgbClr val="FF0000"/>
                </a:solidFill>
                <a:effectLst/>
              </a:rPr>
            </a:br>
            <a:r>
              <a:rPr lang="en-US" sz="4000" b="1" dirty="0" smtClean="0">
                <a:solidFill>
                  <a:prstClr val="black"/>
                </a:solidFill>
                <a:latin typeface="Calibri"/>
              </a:rPr>
              <a:t>TEB 1201</a:t>
            </a:r>
            <a:r>
              <a:rPr lang="en-US" sz="4000" b="1" dirty="0" smtClean="0">
                <a:solidFill>
                  <a:prstClr val="black"/>
                </a:solidFill>
                <a:effectLst/>
                <a:latin typeface="Calibri"/>
              </a:rPr>
              <a:t>: </a:t>
            </a:r>
            <a:r>
              <a:rPr lang="en-US" sz="4000" b="1" dirty="0">
                <a:solidFill>
                  <a:prstClr val="black"/>
                </a:solidFill>
                <a:effectLst/>
                <a:latin typeface="Calibri"/>
              </a:rPr>
              <a:t>MODULE </a:t>
            </a:r>
            <a:r>
              <a:rPr lang="en-US" sz="4000" b="1" dirty="0" smtClean="0">
                <a:solidFill>
                  <a:prstClr val="black"/>
                </a:solidFill>
                <a:latin typeface="Calibri"/>
              </a:rPr>
              <a:t>21</a:t>
            </a:r>
            <a:br>
              <a:rPr lang="en-US" sz="4000" b="1" dirty="0" smtClean="0">
                <a:solidFill>
                  <a:prstClr val="black"/>
                </a:solidFill>
                <a:latin typeface="Calibri"/>
              </a:rPr>
            </a:br>
            <a:r>
              <a:rPr lang="en-US" sz="4000" b="1" u="sng" dirty="0" smtClean="0">
                <a:solidFill>
                  <a:prstClr val="black"/>
                </a:solidFill>
                <a:latin typeface="Calibri"/>
              </a:rPr>
              <a:t>COURSE OUTLINE</a:t>
            </a:r>
            <a:r>
              <a:rPr lang="en-US" sz="4000" b="1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en-US" sz="4000" b="1" dirty="0" smtClean="0">
                <a:solidFill>
                  <a:prstClr val="black"/>
                </a:solidFill>
                <a:latin typeface="Calibri"/>
              </a:rPr>
            </a:br>
            <a:r>
              <a:rPr lang="en-US" sz="2800" b="1" dirty="0" smtClean="0">
                <a:solidFill>
                  <a:prstClr val="black"/>
                </a:solidFill>
                <a:latin typeface="Calibri"/>
              </a:rPr>
              <a:t>Pre-requisite(s): FAI 1202, ANP 1109, FNU 1111</a:t>
            </a:r>
            <a:endParaRPr lang="en-US" sz="8800" b="1" u="sng" dirty="0">
              <a:solidFill>
                <a:srgbClr val="FF0000"/>
              </a:solidFill>
              <a:effectLst/>
            </a:endParaRPr>
          </a:p>
        </p:txBody>
      </p:sp>
      <p:pic>
        <p:nvPicPr>
          <p:cNvPr id="4" name="Picture 3" descr="C:\Users\Evans\Desktop\E.KO\1. INTRODUCTORY BLOCK\TRAUMA AND EMERGENCY\St. Andrews First Ai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980313"/>
            <a:ext cx="2020081" cy="157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Evans\Desktop\E.KO\1. INTRODUCTORY BLOCK\TRAUMA AND EMERGENCY\Flag of the Red Cross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294" y="254108"/>
            <a:ext cx="1561204" cy="104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Evans\Desktop\E.KO\1. INTRODUCTORY BLOCK\TRAUMA AND EMERGENCY\St. John's Ambulanc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104" y="319321"/>
            <a:ext cx="911190" cy="911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152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WELCOME TO THE COURSE!!!</a:t>
            </a:r>
            <a:endParaRPr lang="en-US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305800" cy="1447801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dirty="0" smtClean="0"/>
              <a:t>Learn all you can…and make the world a better place than you found it!</a:t>
            </a:r>
          </a:p>
        </p:txBody>
      </p:sp>
    </p:spTree>
    <p:extLst>
      <p:ext uri="{BB962C8B-B14F-4D97-AF65-F5344CB8AC3E}">
        <p14:creationId xmlns:p14="http://schemas.microsoft.com/office/powerpoint/2010/main" val="1066596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020762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Module Competence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305800" cy="3048000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+mj-lt"/>
                <a:ea typeface="Calibri"/>
                <a:cs typeface="Times New Roman"/>
              </a:rPr>
              <a:t>Module Competence: </a:t>
            </a:r>
            <a:endParaRPr lang="en-US" dirty="0"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+mj-lt"/>
                <a:ea typeface="Calibri"/>
                <a:cs typeface="Times New Roman"/>
              </a:rPr>
              <a:t>This </a:t>
            </a:r>
            <a:r>
              <a:rPr lang="en-US" dirty="0">
                <a:latin typeface="+mj-lt"/>
                <a:ea typeface="Calibri"/>
                <a:cs typeface="Times New Roman"/>
              </a:rPr>
              <a:t>module is designed to </a:t>
            </a:r>
            <a:r>
              <a:rPr lang="en-US" dirty="0" smtClean="0">
                <a:latin typeface="+mj-lt"/>
                <a:ea typeface="Calibri"/>
                <a:cs typeface="Times New Roman"/>
              </a:rPr>
              <a:t>enable the learner diagnose and manage collapsed patients, patients involved in trauma and casualties of mass accidents</a:t>
            </a:r>
            <a:endParaRPr lang="en-US" dirty="0">
              <a:latin typeface="+mj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5801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Module Outcomes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441960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+mj-lt"/>
                <a:ea typeface="Calibri"/>
                <a:cs typeface="Times New Roman"/>
              </a:rPr>
              <a:t>By </a:t>
            </a:r>
            <a:r>
              <a:rPr lang="en-US" dirty="0">
                <a:latin typeface="+mj-lt"/>
                <a:ea typeface="Calibri"/>
                <a:cs typeface="Times New Roman"/>
              </a:rPr>
              <a:t>the end of this module, the learner should</a:t>
            </a:r>
            <a:r>
              <a:rPr lang="en-US" dirty="0" smtClean="0">
                <a:latin typeface="+mj-lt"/>
                <a:ea typeface="Calibri"/>
                <a:cs typeface="Times New Roman"/>
              </a:rPr>
              <a:t>:</a:t>
            </a:r>
          </a:p>
          <a:p>
            <a:pPr marL="971550" lvl="1" indent="-514350">
              <a:lnSpc>
                <a:spcPct val="115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dirty="0" smtClean="0">
                <a:latin typeface="+mj-lt"/>
                <a:ea typeface="Calibri"/>
                <a:cs typeface="Times New Roman"/>
              </a:rPr>
              <a:t>Perform Basic Life Support</a:t>
            </a:r>
          </a:p>
          <a:p>
            <a:pPr marL="971550" lvl="1" indent="-514350">
              <a:lnSpc>
                <a:spcPct val="115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dirty="0" smtClean="0">
                <a:latin typeface="+mj-lt"/>
                <a:ea typeface="Calibri"/>
                <a:cs typeface="Times New Roman"/>
              </a:rPr>
              <a:t>Manage patients following trauma</a:t>
            </a:r>
          </a:p>
          <a:p>
            <a:pPr marL="971550" lvl="1" indent="-514350">
              <a:lnSpc>
                <a:spcPct val="115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dirty="0" smtClean="0">
                <a:latin typeface="+mj-lt"/>
                <a:ea typeface="Calibri"/>
                <a:cs typeface="Times New Roman"/>
              </a:rPr>
              <a:t>Apply principles of trauma in providing emergency care to casualties of mass accidents</a:t>
            </a:r>
          </a:p>
        </p:txBody>
      </p:sp>
    </p:spTree>
    <p:extLst>
      <p:ext uri="{BB962C8B-B14F-4D97-AF65-F5344CB8AC3E}">
        <p14:creationId xmlns:p14="http://schemas.microsoft.com/office/powerpoint/2010/main" val="2308627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371600"/>
            <a:ext cx="6629400" cy="609600"/>
          </a:xfrm>
        </p:spPr>
        <p:txBody>
          <a:bodyPr>
            <a:noAutofit/>
          </a:bodyPr>
          <a:lstStyle/>
          <a:p>
            <a:r>
              <a:rPr lang="en-US" sz="3600" b="1" u="sng" dirty="0" smtClean="0">
                <a:effectLst/>
              </a:rPr>
              <a:t>Module Units </a:t>
            </a:r>
            <a:endParaRPr lang="en-US" sz="3600" b="1" u="sng" dirty="0">
              <a:effectLst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338246"/>
              </p:ext>
            </p:extLst>
          </p:nvPr>
        </p:nvGraphicFramePr>
        <p:xfrm>
          <a:off x="685800" y="2286000"/>
          <a:ext cx="7696199" cy="2882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25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97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64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2056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UNIT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HOURS</a:t>
                      </a:r>
                    </a:p>
                    <a:p>
                      <a:pPr algn="ctr"/>
                      <a:r>
                        <a:rPr lang="en-US" dirty="0" smtClean="0"/>
                        <a:t>(THEORY)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HOURS</a:t>
                      </a:r>
                    </a:p>
                    <a:p>
                      <a:pPr algn="ctr"/>
                      <a:r>
                        <a:rPr lang="en-US" dirty="0" smtClean="0"/>
                        <a:t>(PRACTICAL)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613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Basic</a:t>
                      </a:r>
                      <a:r>
                        <a:rPr lang="en-US" baseline="0" dirty="0" smtClean="0"/>
                        <a:t> Life 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13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Systems</a:t>
                      </a:r>
                      <a:r>
                        <a:rPr lang="en-US" baseline="0" dirty="0" smtClean="0"/>
                        <a:t> Approach to Trauma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13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Casualty</a:t>
                      </a:r>
                      <a:r>
                        <a:rPr lang="en-US" baseline="0" dirty="0" smtClean="0"/>
                        <a:t> Mass Accidents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13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04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955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Module Content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638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b="1" dirty="0" smtClean="0"/>
              <a:t>Basic Life Support (BLS)</a:t>
            </a:r>
          </a:p>
          <a:p>
            <a:pPr lvl="1"/>
            <a:r>
              <a:rPr lang="en-US" dirty="0" smtClean="0"/>
              <a:t>Resuscitation of the adult, child and infant</a:t>
            </a:r>
          </a:p>
          <a:p>
            <a:pPr marL="514350" indent="-514350">
              <a:buFont typeface="+mj-lt"/>
              <a:buAutoNum type="arabicParenR"/>
            </a:pPr>
            <a:r>
              <a:rPr lang="en-US" b="1" dirty="0" smtClean="0"/>
              <a:t>Systems approach to trauma</a:t>
            </a:r>
          </a:p>
          <a:p>
            <a:pPr lvl="1"/>
            <a:r>
              <a:rPr lang="en-US" dirty="0" smtClean="0"/>
              <a:t>Assessment of signs of life (ABCD)</a:t>
            </a:r>
            <a:r>
              <a:rPr lang="en-US" dirty="0"/>
              <a:t> </a:t>
            </a:r>
            <a:r>
              <a:rPr lang="en-US" dirty="0" smtClean="0"/>
              <a:t>and their management</a:t>
            </a:r>
          </a:p>
          <a:p>
            <a:pPr lvl="1"/>
            <a:r>
              <a:rPr lang="en-US" dirty="0" smtClean="0"/>
              <a:t>Organization (assessment of situation, prioritization, staff deployment and control of the situation).</a:t>
            </a:r>
          </a:p>
          <a:p>
            <a:pPr marL="514350" indent="-514350">
              <a:buFont typeface="+mj-lt"/>
              <a:buAutoNum type="arabicParenR"/>
            </a:pPr>
            <a:r>
              <a:rPr lang="en-US" b="1" dirty="0" smtClean="0"/>
              <a:t>Casualty Mass Accidents</a:t>
            </a:r>
          </a:p>
          <a:p>
            <a:pPr lvl="1"/>
            <a:r>
              <a:rPr lang="en-US" dirty="0" smtClean="0"/>
              <a:t>Types of Emergencies</a:t>
            </a:r>
          </a:p>
          <a:p>
            <a:pPr lvl="1"/>
            <a:r>
              <a:rPr lang="en-US" dirty="0" smtClean="0"/>
              <a:t>Principles of Trauma and Emergency Care (Trauma Triaging-primary and secondary survey)</a:t>
            </a:r>
          </a:p>
          <a:p>
            <a:pPr lvl="1"/>
            <a:r>
              <a:rPr lang="en-US" dirty="0" smtClean="0"/>
              <a:t>Transport</a:t>
            </a:r>
          </a:p>
          <a:p>
            <a:pPr lvl="1"/>
            <a:r>
              <a:rPr lang="en-US" dirty="0" smtClean="0"/>
              <a:t>Hospital care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9557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185" y="1219200"/>
            <a:ext cx="65532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>Teaching Strategies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610600" cy="2971800"/>
          </a:xfrm>
        </p:spPr>
        <p:txBody>
          <a:bodyPr/>
          <a:lstStyle/>
          <a:p>
            <a:pPr lvl="0"/>
            <a:r>
              <a:rPr lang="en-US" dirty="0" smtClean="0"/>
              <a:t>Group Discussions</a:t>
            </a:r>
          </a:p>
          <a:p>
            <a:pPr lvl="0"/>
            <a:r>
              <a:rPr lang="en-US" dirty="0" smtClean="0"/>
              <a:t>Lectures</a:t>
            </a:r>
          </a:p>
          <a:p>
            <a:pPr lvl="0"/>
            <a:r>
              <a:rPr lang="en-US" dirty="0" smtClean="0"/>
              <a:t>Demonstrations</a:t>
            </a:r>
          </a:p>
          <a:p>
            <a:pPr lvl="0"/>
            <a:r>
              <a:rPr lang="en-US" dirty="0" smtClean="0"/>
              <a:t>Role plays</a:t>
            </a:r>
          </a:p>
        </p:txBody>
      </p:sp>
    </p:spTree>
    <p:extLst>
      <p:ext uri="{BB962C8B-B14F-4D97-AF65-F5344CB8AC3E}">
        <p14:creationId xmlns:p14="http://schemas.microsoft.com/office/powerpoint/2010/main" val="208366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>Teaching/Learning Resources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48768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Chalk and chalkboard</a:t>
            </a:r>
          </a:p>
          <a:p>
            <a:pPr lvl="0"/>
            <a:r>
              <a:rPr lang="en-US" dirty="0" smtClean="0"/>
              <a:t>Whiteboard and Whiteboard markers</a:t>
            </a:r>
          </a:p>
          <a:p>
            <a:pPr lvl="0"/>
            <a:r>
              <a:rPr lang="en-US" dirty="0" smtClean="0"/>
              <a:t>Laptop and LCD Projector</a:t>
            </a:r>
          </a:p>
          <a:p>
            <a:pPr lvl="0"/>
            <a:r>
              <a:rPr lang="en-US" dirty="0" smtClean="0"/>
              <a:t>Textbooks</a:t>
            </a:r>
          </a:p>
          <a:p>
            <a:pPr lvl="0"/>
            <a:r>
              <a:rPr lang="en-US" dirty="0" smtClean="0"/>
              <a:t>Manikins</a:t>
            </a:r>
          </a:p>
          <a:p>
            <a:pPr lvl="0"/>
            <a:r>
              <a:rPr lang="en-US" dirty="0" smtClean="0"/>
              <a:t>Flip charts</a:t>
            </a:r>
          </a:p>
          <a:p>
            <a:pPr lvl="0"/>
            <a:r>
              <a:rPr lang="en-US" dirty="0" smtClean="0"/>
              <a:t>Posters</a:t>
            </a:r>
          </a:p>
          <a:p>
            <a:pPr lvl="0"/>
            <a:r>
              <a:rPr lang="en-US" dirty="0" smtClean="0"/>
              <a:t>Procedure Manuals</a:t>
            </a:r>
          </a:p>
        </p:txBody>
      </p:sp>
    </p:spTree>
    <p:extLst>
      <p:ext uri="{BB962C8B-B14F-4D97-AF65-F5344CB8AC3E}">
        <p14:creationId xmlns:p14="http://schemas.microsoft.com/office/powerpoint/2010/main" val="2118781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5562600" cy="533400"/>
          </a:xfrm>
        </p:spPr>
        <p:txBody>
          <a:bodyPr>
            <a:noAutofit/>
          </a:bodyPr>
          <a:lstStyle/>
          <a:p>
            <a:pPr algn="l"/>
            <a:r>
              <a:rPr lang="en-US" sz="3600" b="1" u="sng" dirty="0"/>
              <a:t>Assessment </a:t>
            </a:r>
            <a:r>
              <a:rPr lang="en-US" sz="3600" b="1" u="sng" dirty="0" smtClean="0"/>
              <a:t>Strategies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458200" cy="441960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en-US" b="1" dirty="0" smtClean="0"/>
              <a:t>Formative </a:t>
            </a:r>
            <a:r>
              <a:rPr lang="en-US" b="1" dirty="0"/>
              <a:t>Assessment: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Continuous Assessment Tests </a:t>
            </a:r>
            <a:r>
              <a:rPr lang="en-US" i="1" dirty="0"/>
              <a:t>(CATs)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Random Assessment Tests </a:t>
            </a:r>
            <a:r>
              <a:rPr lang="en-US" i="1" dirty="0" smtClean="0"/>
              <a:t>(RATs),</a:t>
            </a:r>
            <a:endParaRPr lang="en-US" i="1" dirty="0"/>
          </a:p>
          <a:p>
            <a:pPr lvl="1"/>
            <a:r>
              <a:rPr lang="en-US" dirty="0"/>
              <a:t>Assignments, </a:t>
            </a:r>
            <a:endParaRPr lang="en-US" dirty="0" smtClean="0"/>
          </a:p>
          <a:p>
            <a:pPr lvl="1"/>
            <a:r>
              <a:rPr lang="en-US" dirty="0" smtClean="0"/>
              <a:t>Case Presentations</a:t>
            </a:r>
          </a:p>
          <a:p>
            <a:pPr lvl="1"/>
            <a:r>
              <a:rPr lang="en-US" dirty="0" smtClean="0"/>
              <a:t>End of Semester Examination 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b="1" dirty="0" smtClean="0"/>
              <a:t>Summative </a:t>
            </a:r>
            <a:r>
              <a:rPr lang="en-US" b="1" dirty="0"/>
              <a:t>Assessment</a:t>
            </a:r>
            <a:r>
              <a:rPr lang="en-US" b="1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OSCE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724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67818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u="sng" dirty="0"/>
              <a:t>References/Further </a:t>
            </a:r>
            <a:r>
              <a:rPr lang="en-US" sz="4000" b="1" u="sng" dirty="0" smtClean="0"/>
              <a:t>Readings</a:t>
            </a:r>
            <a:endParaRPr lang="en-US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800599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St. John Ambulance, (2014). </a:t>
            </a:r>
            <a:r>
              <a:rPr lang="en-US" b="1" i="1" dirty="0"/>
              <a:t>First Aid Manual</a:t>
            </a:r>
            <a:r>
              <a:rPr lang="en-US" b="1" dirty="0"/>
              <a:t>, 10</a:t>
            </a:r>
            <a:r>
              <a:rPr lang="en-US" b="1" baseline="30000" dirty="0"/>
              <a:t>th</a:t>
            </a:r>
            <a:r>
              <a:rPr lang="en-US" b="1" dirty="0"/>
              <a:t> edition</a:t>
            </a:r>
            <a:r>
              <a:rPr lang="en-US" dirty="0"/>
              <a:t>, Sydney: Dorling Kindersley Ltd.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Hinkle, J. &amp; Cheerer, K. (2014). </a:t>
            </a:r>
            <a:r>
              <a:rPr lang="en-US" b="1" i="1" dirty="0"/>
              <a:t>Brunner and </a:t>
            </a:r>
            <a:r>
              <a:rPr lang="en-US" b="1" i="1" dirty="0" err="1"/>
              <a:t>Suddarth’s</a:t>
            </a:r>
            <a:r>
              <a:rPr lang="en-US" b="1" i="1" dirty="0"/>
              <a:t> Textbook of Medical-Surgical Nursing</a:t>
            </a:r>
            <a:r>
              <a:rPr lang="en-US" dirty="0"/>
              <a:t>, 14</a:t>
            </a:r>
            <a:r>
              <a:rPr lang="en-US" baseline="30000" dirty="0"/>
              <a:t>th</a:t>
            </a:r>
            <a:r>
              <a:rPr lang="en-US" dirty="0"/>
              <a:t> ed. Philadelphia: J.B. Lippincott </a:t>
            </a:r>
            <a:r>
              <a:rPr lang="en-US" dirty="0" smtClean="0"/>
              <a:t>Company.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American Heart Association (2011), </a:t>
            </a:r>
            <a:r>
              <a:rPr lang="en-US" b="1" i="1" dirty="0" smtClean="0"/>
              <a:t>BLS for Healthcare Providers, student manual, 1</a:t>
            </a:r>
            <a:r>
              <a:rPr lang="en-US" b="1" i="1" baseline="30000" dirty="0" smtClean="0"/>
              <a:t>st</a:t>
            </a:r>
            <a:r>
              <a:rPr lang="en-US" b="1" i="1" dirty="0" smtClean="0"/>
              <a:t> edition</a:t>
            </a:r>
            <a:r>
              <a:rPr lang="en-US" dirty="0" smtClean="0"/>
              <a:t>, MA: American </a:t>
            </a:r>
            <a:r>
              <a:rPr lang="en-US" dirty="0"/>
              <a:t>H</a:t>
            </a:r>
            <a:r>
              <a:rPr lang="en-US" dirty="0" smtClean="0"/>
              <a:t>eart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7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349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TRAUMA, EMERGENCY AND BASIC LIFE SUPPORT TEB 1201: MODULE 21 COURSE OUTLINE Pre-requisite(s): FAI 1202, ANP 1109, FNU 1111</vt:lpstr>
      <vt:lpstr>Module Competence </vt:lpstr>
      <vt:lpstr>Module Outcomes</vt:lpstr>
      <vt:lpstr>Module Units </vt:lpstr>
      <vt:lpstr>Module Content</vt:lpstr>
      <vt:lpstr>Teaching Strategies</vt:lpstr>
      <vt:lpstr>Teaching/Learning Resources</vt:lpstr>
      <vt:lpstr>Assessment Strategies</vt:lpstr>
      <vt:lpstr>References/Further Readings</vt:lpstr>
      <vt:lpstr>WELCOME TO THE COURSE!!!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SKILLS</dc:title>
  <dc:creator>Evans</dc:creator>
  <cp:lastModifiedBy>Mr. Koros E.K</cp:lastModifiedBy>
  <cp:revision>65</cp:revision>
  <dcterms:created xsi:type="dcterms:W3CDTF">2019-04-24T11:44:51Z</dcterms:created>
  <dcterms:modified xsi:type="dcterms:W3CDTF">2020-08-05T10:03:55Z</dcterms:modified>
</cp:coreProperties>
</file>