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9" r:id="rId1"/>
  </p:sldMasterIdLst>
  <p:notesMasterIdLst>
    <p:notesMasterId r:id="rId18"/>
  </p:notesMasterIdLst>
  <p:handoutMasterIdLst>
    <p:handoutMasterId r:id="rId19"/>
  </p:handoutMasterIdLst>
  <p:sldIdLst>
    <p:sldId id="257" r:id="rId2"/>
    <p:sldId id="624" r:id="rId3"/>
    <p:sldId id="640" r:id="rId4"/>
    <p:sldId id="625" r:id="rId5"/>
    <p:sldId id="626" r:id="rId6"/>
    <p:sldId id="639" r:id="rId7"/>
    <p:sldId id="636" r:id="rId8"/>
    <p:sldId id="628" r:id="rId9"/>
    <p:sldId id="629" r:id="rId10"/>
    <p:sldId id="630" r:id="rId11"/>
    <p:sldId id="632" r:id="rId12"/>
    <p:sldId id="633" r:id="rId13"/>
    <p:sldId id="637" r:id="rId14"/>
    <p:sldId id="634" r:id="rId15"/>
    <p:sldId id="638" r:id="rId16"/>
    <p:sldId id="64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86583" autoAdjust="0"/>
  </p:normalViewPr>
  <p:slideViewPr>
    <p:cSldViewPr>
      <p:cViewPr>
        <p:scale>
          <a:sx n="60" d="100"/>
          <a:sy n="60" d="100"/>
        </p:scale>
        <p:origin x="-1554" y="-72"/>
      </p:cViewPr>
      <p:guideLst>
        <p:guide orient="horz" pos="2160"/>
        <p:guide pos="2880"/>
      </p:guideLst>
    </p:cSldViewPr>
  </p:slideViewPr>
  <p:outlineViewPr>
    <p:cViewPr>
      <p:scale>
        <a:sx n="33" d="100"/>
        <a:sy n="33" d="100"/>
      </p:scale>
      <p:origin x="6" y="5675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3ADF28E-D25C-411F-9283-FC8ACC3C5F2B}" type="datetimeFigureOut">
              <a:rPr lang="en-US"/>
              <a:pPr>
                <a:defRPr/>
              </a:pPr>
              <a:t>12/1/2015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152AD15E-FF47-4F48-9BB3-E0A17AAF6CA0}" type="slidenum">
              <a:rPr lang="en-US"/>
              <a:pPr>
                <a:defRPr/>
              </a:pPr>
              <a:t>‹#›</a:t>
            </a:fld>
            <a:endParaRPr lang="en-US" dirty="0"/>
          </a:p>
        </p:txBody>
      </p:sp>
    </p:spTree>
    <p:extLst>
      <p:ext uri="{BB962C8B-B14F-4D97-AF65-F5344CB8AC3E}">
        <p14:creationId xmlns:p14="http://schemas.microsoft.com/office/powerpoint/2010/main" val="1896531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42DCB48-D430-4D3A-9970-BC0DDFA4F8D9}" type="datetimeFigureOut">
              <a:rPr lang="en-US"/>
              <a:pPr>
                <a:defRPr/>
              </a:pPr>
              <a:t>12/1/2015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A15AA19-0C30-4ACB-A142-9F9C077C270F}" type="slidenum">
              <a:rPr lang="en-US"/>
              <a:pPr>
                <a:defRPr/>
              </a:pPr>
              <a:t>‹#›</a:t>
            </a:fld>
            <a:endParaRPr lang="en-US" dirty="0"/>
          </a:p>
        </p:txBody>
      </p:sp>
    </p:spTree>
    <p:extLst>
      <p:ext uri="{BB962C8B-B14F-4D97-AF65-F5344CB8AC3E}">
        <p14:creationId xmlns:p14="http://schemas.microsoft.com/office/powerpoint/2010/main" val="1950774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800" smtClean="0">
              <a:latin typeface="Times New Roman" pitchFamily="18" charset="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fld id="{BBB9C2A5-D9EE-49D0-9AC4-FC3D99F7C785}" type="slidenum">
              <a:rPr lang="en-US" smtClean="0">
                <a:solidFill>
                  <a:srgbClr val="000000"/>
                </a:solidFill>
                <a:latin typeface="Calibri" pitchFamily="34" charset="0"/>
              </a:rPr>
              <a:pPr eaLnBrk="1" fontAlgn="base" hangingPunct="1">
                <a:spcBef>
                  <a:spcPct val="0"/>
                </a:spcBef>
                <a:spcAft>
                  <a:spcPct val="0"/>
                </a:spcAft>
              </a:pPr>
              <a:t>1</a:t>
            </a:fld>
            <a:endParaRPr lang="en-US"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440000"/>
                </a:solidFill>
              </a:rPr>
              <a:t>Proteins will be exported have a signal tag that interacts with a signal recognition particle SRP “recognizes and attaches to”. The SRP is attracted to the protein pore on the E.R. The synthesized protein is threaded into the cisternae of the E.R. The ribosome detaches once the protein is made.</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3A15AA19-0C30-4ACB-A142-9F9C077C270F}" type="slidenum">
              <a:rPr lang="en-US" smtClean="0"/>
              <a:pPr>
                <a:defRPr/>
              </a:pPr>
              <a:t>12</a:t>
            </a:fld>
            <a:endParaRPr lang="en-US" dirty="0"/>
          </a:p>
        </p:txBody>
      </p:sp>
    </p:spTree>
    <p:extLst>
      <p:ext uri="{BB962C8B-B14F-4D97-AF65-F5344CB8AC3E}">
        <p14:creationId xmlns:p14="http://schemas.microsoft.com/office/powerpoint/2010/main" val="3721719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sz="1200" b="0" dirty="0" smtClean="0">
                <a:solidFill>
                  <a:srgbClr val="440000"/>
                </a:solidFill>
              </a:rPr>
              <a:t>This shows the result of a base pair substitution. The first example, the mutation results in no change in the amino acid sequence because of redundancy in the universal code.</a:t>
            </a:r>
          </a:p>
          <a:p>
            <a:pPr>
              <a:spcBef>
                <a:spcPct val="50000"/>
              </a:spcBef>
            </a:pPr>
            <a:r>
              <a:rPr lang="en-US" sz="1200" b="0" dirty="0" smtClean="0">
                <a:solidFill>
                  <a:srgbClr val="440000"/>
                </a:solidFill>
              </a:rPr>
              <a:t>The second example results in a change in one amino acid as GGC code for glycine but AGC codes for serine.</a:t>
            </a:r>
          </a:p>
          <a:p>
            <a:pPr>
              <a:spcBef>
                <a:spcPct val="50000"/>
              </a:spcBef>
            </a:pPr>
            <a:endParaRPr lang="en-US" sz="1200" b="0" dirty="0" smtClean="0">
              <a:solidFill>
                <a:srgbClr val="440000"/>
              </a:solidFill>
            </a:endParaRPr>
          </a:p>
          <a:p>
            <a:pPr>
              <a:spcBef>
                <a:spcPct val="50000"/>
              </a:spcBef>
            </a:pPr>
            <a:endParaRPr lang="en-US" sz="1200" b="0" dirty="0" smtClean="0">
              <a:solidFill>
                <a:srgbClr val="440000"/>
              </a:solidFill>
            </a:endParaRPr>
          </a:p>
          <a:p>
            <a:pPr marL="0" marR="0" indent="0" algn="l" defTabSz="914400" rtl="0" eaLnBrk="0" fontAlgn="base" latinLnBrk="0" hangingPunct="0">
              <a:lnSpc>
                <a:spcPct val="100000"/>
              </a:lnSpc>
              <a:spcBef>
                <a:spcPct val="50000"/>
              </a:spcBef>
              <a:spcAft>
                <a:spcPct val="0"/>
              </a:spcAft>
              <a:buClrTx/>
              <a:buSzTx/>
              <a:buFontTx/>
              <a:buNone/>
              <a:tabLst/>
              <a:defRPr/>
            </a:pPr>
            <a:r>
              <a:rPr lang="en-US" sz="1200" b="0" dirty="0" smtClean="0">
                <a:solidFill>
                  <a:srgbClr val="440000"/>
                </a:solidFill>
              </a:rPr>
              <a:t>The last example results in nonsense because AAG code for </a:t>
            </a:r>
            <a:r>
              <a:rPr lang="en-US" sz="1200" b="0" dirty="0" err="1" smtClean="0">
                <a:solidFill>
                  <a:srgbClr val="440000"/>
                </a:solidFill>
              </a:rPr>
              <a:t>lycine</a:t>
            </a:r>
            <a:r>
              <a:rPr lang="en-US" sz="1200" b="0" dirty="0" smtClean="0">
                <a:solidFill>
                  <a:srgbClr val="440000"/>
                </a:solidFill>
              </a:rPr>
              <a:t> but UAG codes for stop resulting in nonsense</a:t>
            </a:r>
            <a:r>
              <a:rPr lang="en-US" sz="1200" b="0" baseline="0" dirty="0" smtClean="0">
                <a:solidFill>
                  <a:srgbClr val="440000"/>
                </a:solidFill>
              </a:rPr>
              <a:t> mutation. </a:t>
            </a:r>
            <a:endParaRPr lang="en-US" sz="1200" b="0" dirty="0" smtClean="0"/>
          </a:p>
          <a:p>
            <a:pPr>
              <a:spcBef>
                <a:spcPct val="50000"/>
              </a:spcBef>
            </a:pPr>
            <a:endParaRPr lang="en-US" sz="1200" b="0" dirty="0" smtClean="0">
              <a:solidFill>
                <a:srgbClr val="440000"/>
              </a:solidFill>
            </a:endParaRPr>
          </a:p>
          <a:p>
            <a:pPr>
              <a:spcBef>
                <a:spcPct val="50000"/>
              </a:spcBef>
            </a:pPr>
            <a:endParaRPr lang="en-US" sz="1200" b="0" dirty="0" smtClean="0">
              <a:solidFill>
                <a:srgbClr val="440000"/>
              </a:solidFill>
            </a:endParaRPr>
          </a:p>
          <a:p>
            <a:pPr>
              <a:spcBef>
                <a:spcPct val="50000"/>
              </a:spcBef>
            </a:pPr>
            <a:r>
              <a:rPr lang="en-US" sz="1200" b="0" dirty="0" smtClean="0">
                <a:solidFill>
                  <a:srgbClr val="440000"/>
                </a:solidFill>
              </a:rPr>
              <a:t>Examples of point mutation diseases</a:t>
            </a:r>
          </a:p>
          <a:p>
            <a:pPr>
              <a:spcBef>
                <a:spcPct val="50000"/>
              </a:spcBef>
            </a:pPr>
            <a:r>
              <a:rPr lang="en-US" dirty="0" smtClean="0"/>
              <a:t>Cystic fibrosis is caused by a mutation in the gene for </a:t>
            </a:r>
            <a:r>
              <a:rPr lang="en-US" baseline="0" dirty="0" smtClean="0"/>
              <a:t>cystic fibrosis </a:t>
            </a:r>
            <a:r>
              <a:rPr lang="en-US" baseline="0" dirty="0" err="1" smtClean="0"/>
              <a:t>transmembrane</a:t>
            </a:r>
            <a:r>
              <a:rPr lang="en-US" baseline="0" dirty="0" smtClean="0"/>
              <a:t> gene .</a:t>
            </a:r>
            <a:r>
              <a:rPr lang="en-US" dirty="0" smtClean="0"/>
              <a:t> The most common mutation, is a deletion of three nucleotides that results in a loss of the amino acid phenylalanine (F) at the 508th position on the protein. </a:t>
            </a:r>
          </a:p>
          <a:p>
            <a:pPr>
              <a:spcBef>
                <a:spcPct val="50000"/>
              </a:spcBef>
            </a:pPr>
            <a:endParaRPr lang="en-US" dirty="0" smtClean="0"/>
          </a:p>
          <a:p>
            <a:pPr>
              <a:spcBef>
                <a:spcPct val="50000"/>
              </a:spcBef>
            </a:pPr>
            <a:r>
              <a:rPr lang="en-US" dirty="0" smtClean="0"/>
              <a:t>Sickle cell anemia</a:t>
            </a:r>
            <a:r>
              <a:rPr lang="en-US" baseline="0" dirty="0" smtClean="0"/>
              <a:t> involves a point mutation in which on the hemoglobin chain </a:t>
            </a:r>
            <a:r>
              <a:rPr lang="en-US" dirty="0" smtClean="0"/>
              <a:t>glutamic acid</a:t>
            </a:r>
            <a:r>
              <a:rPr lang="en-US" baseline="0" dirty="0" smtClean="0"/>
              <a:t> is substituted </a:t>
            </a:r>
            <a:r>
              <a:rPr lang="en-US" dirty="0" smtClean="0"/>
              <a:t>with </a:t>
            </a:r>
            <a:r>
              <a:rPr lang="en-US" dirty="0" err="1" smtClean="0"/>
              <a:t>valine</a:t>
            </a:r>
            <a:r>
              <a:rPr lang="en-US" dirty="0" smtClean="0"/>
              <a:t>.</a:t>
            </a:r>
            <a:r>
              <a:rPr lang="en-US" baseline="0" dirty="0" smtClean="0"/>
              <a:t>  This makes the chain slightly less soluble in the cytosol. </a:t>
            </a:r>
          </a:p>
          <a:p>
            <a:pPr>
              <a:spcBef>
                <a:spcPct val="50000"/>
              </a:spcBef>
            </a:pPr>
            <a:endParaRPr lang="en-US" baseline="0" dirty="0" smtClean="0"/>
          </a:p>
          <a:p>
            <a:pPr>
              <a:spcBef>
                <a:spcPct val="50000"/>
              </a:spcBef>
            </a:pPr>
            <a:endParaRPr lang="en-US" dirty="0" smtClean="0"/>
          </a:p>
          <a:p>
            <a:pPr>
              <a:spcBef>
                <a:spcPct val="50000"/>
              </a:spcBef>
            </a:pPr>
            <a:endParaRPr lang="en-US" sz="1200" b="0" dirty="0" smtClean="0">
              <a:solidFill>
                <a:srgbClr val="440000"/>
              </a:solidFill>
            </a:endParaRPr>
          </a:p>
          <a:p>
            <a:pPr>
              <a:spcBef>
                <a:spcPct val="50000"/>
              </a:spcBef>
            </a:pPr>
            <a:endParaRPr lang="en-US" sz="1200" b="0" dirty="0" smtClean="0">
              <a:solidFill>
                <a:srgbClr val="440000"/>
              </a:solidFill>
            </a:endParaRPr>
          </a:p>
          <a:p>
            <a:endParaRPr lang="en-US" dirty="0"/>
          </a:p>
        </p:txBody>
      </p:sp>
      <p:sp>
        <p:nvSpPr>
          <p:cNvPr id="4" name="Slide Number Placeholder 3"/>
          <p:cNvSpPr>
            <a:spLocks noGrp="1"/>
          </p:cNvSpPr>
          <p:nvPr>
            <p:ph type="sldNum" sz="quarter" idx="10"/>
          </p:nvPr>
        </p:nvSpPr>
        <p:spPr/>
        <p:txBody>
          <a:bodyPr/>
          <a:lstStyle/>
          <a:p>
            <a:pPr>
              <a:defRPr/>
            </a:pPr>
            <a:fld id="{3A15AA19-0C30-4ACB-A142-9F9C077C270F}" type="slidenum">
              <a:rPr lang="en-US" smtClean="0"/>
              <a:pPr>
                <a:defRPr/>
              </a:pPr>
              <a:t>13</a:t>
            </a:fld>
            <a:endParaRPr lang="en-US" dirty="0"/>
          </a:p>
        </p:txBody>
      </p:sp>
    </p:spTree>
    <p:extLst>
      <p:ext uri="{BB962C8B-B14F-4D97-AF65-F5344CB8AC3E}">
        <p14:creationId xmlns:p14="http://schemas.microsoft.com/office/powerpoint/2010/main" val="1425000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sz="1200" b="0" dirty="0" smtClean="0">
                <a:solidFill>
                  <a:srgbClr val="440000"/>
                </a:solidFill>
              </a:rPr>
              <a:t>This shows the result of a base pair insertion or deletion substitution.  Results in frame shift mutation.  The first one results in missense protein.</a:t>
            </a:r>
          </a:p>
          <a:p>
            <a:pPr>
              <a:spcBef>
                <a:spcPct val="50000"/>
              </a:spcBef>
            </a:pPr>
            <a:r>
              <a:rPr lang="en-US" sz="1200" b="0" dirty="0" smtClean="0">
                <a:solidFill>
                  <a:srgbClr val="440000"/>
                </a:solidFill>
              </a:rPr>
              <a:t>The second example results in an immediate stop codon  resulting in immediate nonsense.</a:t>
            </a:r>
          </a:p>
          <a:p>
            <a:pPr>
              <a:spcBef>
                <a:spcPct val="50000"/>
              </a:spcBef>
            </a:pPr>
            <a:r>
              <a:rPr lang="en-US" sz="1200" b="0" dirty="0" smtClean="0">
                <a:solidFill>
                  <a:srgbClr val="440000"/>
                </a:solidFill>
              </a:rPr>
              <a:t>The last example results in three missing nucleotides which mean that the one amino acid is missing and no </a:t>
            </a:r>
            <a:r>
              <a:rPr lang="en-US" sz="1200" b="0" dirty="0" err="1" smtClean="0">
                <a:solidFill>
                  <a:srgbClr val="440000"/>
                </a:solidFill>
              </a:rPr>
              <a:t>frameshift</a:t>
            </a:r>
            <a:r>
              <a:rPr lang="en-US" sz="1200" b="0" dirty="0" smtClean="0">
                <a:solidFill>
                  <a:srgbClr val="440000"/>
                </a:solidFill>
              </a:rPr>
              <a:t> has been caused</a:t>
            </a:r>
            <a:r>
              <a:rPr lang="en-US" sz="1200" b="1" dirty="0" smtClean="0">
                <a:solidFill>
                  <a:srgbClr val="440000"/>
                </a:solidFill>
              </a:rPr>
              <a:t>.</a:t>
            </a:r>
          </a:p>
          <a:p>
            <a:pPr>
              <a:spcBef>
                <a:spcPct val="50000"/>
              </a:spcBef>
            </a:pPr>
            <a:endParaRPr lang="en-US" sz="1200" b="1" dirty="0" smtClean="0">
              <a:solidFill>
                <a:srgbClr val="440000"/>
              </a:solidFill>
            </a:endParaRPr>
          </a:p>
          <a:p>
            <a:pPr>
              <a:spcBef>
                <a:spcPct val="50000"/>
              </a:spcBef>
            </a:pPr>
            <a:r>
              <a:rPr lang="en-US" dirty="0" smtClean="0">
                <a:effectLst/>
              </a:rPr>
              <a:t>Example of a </a:t>
            </a:r>
            <a:r>
              <a:rPr lang="en-US" dirty="0" err="1" smtClean="0">
                <a:effectLst/>
              </a:rPr>
              <a:t>frameshift</a:t>
            </a:r>
            <a:r>
              <a:rPr lang="en-US" dirty="0" smtClean="0">
                <a:effectLst/>
              </a:rPr>
              <a:t> mutation</a:t>
            </a:r>
          </a:p>
          <a:p>
            <a:pPr>
              <a:spcBef>
                <a:spcPct val="50000"/>
              </a:spcBef>
            </a:pPr>
            <a:r>
              <a:rPr lang="en-US" dirty="0" err="1" smtClean="0">
                <a:effectLst/>
              </a:rPr>
              <a:t>Tay</a:t>
            </a:r>
            <a:r>
              <a:rPr lang="en-US" dirty="0" smtClean="0">
                <a:effectLst/>
              </a:rPr>
              <a:t>-Sachs disease is an autosomal recessive disorder marked by degeneration of both mental and physical capabilities. At its worst, death usually occurs around the age of four, although there are juvenile and late-onset forms of the disease. It is caused by the build-up of a particular lipid in the brain</a:t>
            </a:r>
            <a:r>
              <a:rPr lang="en-US" baseline="0" dirty="0" smtClean="0">
                <a:effectLst/>
              </a:rPr>
              <a:t> </a:t>
            </a:r>
            <a:r>
              <a:rPr lang="en-US" dirty="0" smtClean="0">
                <a:effectLst/>
              </a:rPr>
              <a:t>that is normally broken down by </a:t>
            </a:r>
            <a:r>
              <a:rPr lang="en-US" dirty="0" err="1" smtClean="0">
                <a:effectLst/>
              </a:rPr>
              <a:t>hexosaminidase</a:t>
            </a:r>
            <a:r>
              <a:rPr lang="en-US" dirty="0" smtClean="0">
                <a:effectLst/>
              </a:rPr>
              <a:t>. Though different mutations in the same gene can lead to the disease, in most cases, a four base pair insertion in of the HEXA gene (chromosome 15) renders a premature stop codon, leading to a profound deficiency of one of the subunits of </a:t>
            </a:r>
            <a:r>
              <a:rPr lang="en-US" dirty="0" err="1" smtClean="0">
                <a:effectLst/>
              </a:rPr>
              <a:t>hexosaminidase</a:t>
            </a:r>
            <a:r>
              <a:rPr lang="en-US" baseline="0" dirty="0" smtClean="0">
                <a:effectLst/>
              </a:rPr>
              <a:t> protein</a:t>
            </a:r>
            <a:r>
              <a:rPr lang="en-US" dirty="0" smtClean="0">
                <a:effectLst/>
              </a:rPr>
              <a:t>.</a:t>
            </a:r>
          </a:p>
          <a:p>
            <a:pPr>
              <a:spcBef>
                <a:spcPct val="50000"/>
              </a:spcBef>
            </a:pPr>
            <a:endParaRPr lang="en-US" sz="1200" b="1" dirty="0" smtClean="0">
              <a:solidFill>
                <a:srgbClr val="440000"/>
              </a:solidFill>
              <a:effectLst/>
            </a:endParaRPr>
          </a:p>
          <a:p>
            <a:pPr>
              <a:spcBef>
                <a:spcPct val="50000"/>
              </a:spcBef>
            </a:pPr>
            <a:r>
              <a:rPr lang="en-US" dirty="0" smtClean="0">
                <a:effectLst/>
              </a:rPr>
              <a:t>It is important to note that not all </a:t>
            </a:r>
            <a:r>
              <a:rPr lang="en-US" dirty="0" err="1" smtClean="0">
                <a:effectLst/>
              </a:rPr>
              <a:t>frameshift</a:t>
            </a:r>
            <a:r>
              <a:rPr lang="en-US" dirty="0" smtClean="0">
                <a:effectLst/>
              </a:rPr>
              <a:t> and point mutations result in unstable, inactive proteins. Indeed, </a:t>
            </a:r>
            <a:r>
              <a:rPr lang="en-US" dirty="0" err="1" smtClean="0">
                <a:effectLst/>
              </a:rPr>
              <a:t>frameshift</a:t>
            </a:r>
            <a:r>
              <a:rPr lang="en-US" dirty="0" smtClean="0">
                <a:effectLst/>
              </a:rPr>
              <a:t> mutations can lead to new genes and novel proteins. After all, it is the ability to change DNA that leads to genetic adaptation and, ultimately, evolution of a species.</a:t>
            </a:r>
            <a:r>
              <a:rPr lang="en-US" baseline="0" dirty="0" smtClean="0">
                <a:effectLst/>
              </a:rPr>
              <a:t> It is important to relate this back to evolution. </a:t>
            </a:r>
          </a:p>
          <a:p>
            <a:pPr>
              <a:spcBef>
                <a:spcPct val="50000"/>
              </a:spcBef>
            </a:pPr>
            <a:endParaRPr lang="en-US" sz="1200" b="1" dirty="0" smtClean="0">
              <a:solidFill>
                <a:srgbClr val="440000"/>
              </a:solidFill>
            </a:endParaRPr>
          </a:p>
          <a:p>
            <a:endParaRPr lang="en-US" dirty="0"/>
          </a:p>
        </p:txBody>
      </p:sp>
      <p:sp>
        <p:nvSpPr>
          <p:cNvPr id="4" name="Slide Number Placeholder 3"/>
          <p:cNvSpPr>
            <a:spLocks noGrp="1"/>
          </p:cNvSpPr>
          <p:nvPr>
            <p:ph type="sldNum" sz="quarter" idx="10"/>
          </p:nvPr>
        </p:nvSpPr>
        <p:spPr/>
        <p:txBody>
          <a:bodyPr/>
          <a:lstStyle/>
          <a:p>
            <a:pPr>
              <a:defRPr/>
            </a:pPr>
            <a:fld id="{3A15AA19-0C30-4ACB-A142-9F9C077C270F}" type="slidenum">
              <a:rPr lang="en-US" smtClean="0"/>
              <a:pPr>
                <a:defRPr/>
              </a:pPr>
              <a:t>14</a:t>
            </a:fld>
            <a:endParaRPr lang="en-US" dirty="0"/>
          </a:p>
        </p:txBody>
      </p:sp>
    </p:spTree>
    <p:extLst>
      <p:ext uri="{BB962C8B-B14F-4D97-AF65-F5344CB8AC3E}">
        <p14:creationId xmlns:p14="http://schemas.microsoft.com/office/powerpoint/2010/main" val="2094019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sz="1200" b="0" dirty="0" smtClean="0">
                <a:solidFill>
                  <a:srgbClr val="440000"/>
                </a:solidFill>
              </a:rPr>
              <a:t>This shows the result of a base pair insertion or deletion substitution.  Results in frame shift mutation.  The first one results in missense protein.</a:t>
            </a:r>
          </a:p>
          <a:p>
            <a:pPr>
              <a:spcBef>
                <a:spcPct val="50000"/>
              </a:spcBef>
            </a:pPr>
            <a:r>
              <a:rPr lang="en-US" sz="1200" b="0" dirty="0" smtClean="0">
                <a:solidFill>
                  <a:srgbClr val="440000"/>
                </a:solidFill>
              </a:rPr>
              <a:t>The second example results in an immediate stop codon  resulting in immediate nonsense.</a:t>
            </a:r>
          </a:p>
          <a:p>
            <a:pPr>
              <a:spcBef>
                <a:spcPct val="50000"/>
              </a:spcBef>
            </a:pPr>
            <a:r>
              <a:rPr lang="en-US" sz="1200" b="0" dirty="0" smtClean="0">
                <a:solidFill>
                  <a:srgbClr val="440000"/>
                </a:solidFill>
              </a:rPr>
              <a:t>The last example results in three missing nucleotides which means that the one amino acid is missing and no </a:t>
            </a:r>
            <a:r>
              <a:rPr lang="en-US" sz="1200" b="0" dirty="0" err="1" smtClean="0">
                <a:solidFill>
                  <a:srgbClr val="440000"/>
                </a:solidFill>
              </a:rPr>
              <a:t>frameshift</a:t>
            </a:r>
            <a:r>
              <a:rPr lang="en-US" sz="1200" b="0" dirty="0" smtClean="0">
                <a:solidFill>
                  <a:srgbClr val="440000"/>
                </a:solidFill>
              </a:rPr>
              <a:t> has been caused</a:t>
            </a:r>
            <a:r>
              <a:rPr lang="en-US" sz="1200" b="1" dirty="0" smtClean="0">
                <a:solidFill>
                  <a:srgbClr val="440000"/>
                </a:solidFill>
              </a:rPr>
              <a:t>.</a:t>
            </a:r>
          </a:p>
          <a:p>
            <a:pPr>
              <a:spcBef>
                <a:spcPct val="50000"/>
              </a:spcBef>
            </a:pPr>
            <a:endParaRPr lang="en-US" sz="1200" b="1" dirty="0" smtClean="0">
              <a:solidFill>
                <a:srgbClr val="440000"/>
              </a:solidFill>
            </a:endParaRPr>
          </a:p>
          <a:p>
            <a:pPr>
              <a:spcBef>
                <a:spcPct val="50000"/>
              </a:spcBef>
            </a:pPr>
            <a:r>
              <a:rPr lang="en-US" dirty="0" smtClean="0">
                <a:effectLst/>
              </a:rPr>
              <a:t>Example of a </a:t>
            </a:r>
            <a:r>
              <a:rPr lang="en-US" dirty="0" err="1" smtClean="0">
                <a:effectLst/>
              </a:rPr>
              <a:t>frameshift</a:t>
            </a:r>
            <a:r>
              <a:rPr lang="en-US" dirty="0" smtClean="0">
                <a:effectLst/>
              </a:rPr>
              <a:t> mutation</a:t>
            </a:r>
          </a:p>
          <a:p>
            <a:pPr>
              <a:spcBef>
                <a:spcPct val="50000"/>
              </a:spcBef>
            </a:pPr>
            <a:r>
              <a:rPr lang="en-US" dirty="0" err="1" smtClean="0">
                <a:effectLst/>
              </a:rPr>
              <a:t>Tay</a:t>
            </a:r>
            <a:r>
              <a:rPr lang="en-US" dirty="0" smtClean="0">
                <a:effectLst/>
              </a:rPr>
              <a:t>-Sachs disease is an autosomal recessive disorder marked by degeneration of both mental and physical capabilities. At its worst, death usually occurs around the age of four, although there are juvenile and late-onset forms of the disease. It is caused by the build-up of a particular lipid in the brain, that is normally broken down by </a:t>
            </a:r>
            <a:r>
              <a:rPr lang="en-US" dirty="0" err="1" smtClean="0">
                <a:effectLst/>
              </a:rPr>
              <a:t>hexosaminidase</a:t>
            </a:r>
            <a:r>
              <a:rPr lang="en-US" dirty="0" smtClean="0">
                <a:effectLst/>
              </a:rPr>
              <a:t>. Though different mutations in the same gene can lead to the disease, in most cases, a 4 base pair insertion in of the HEXA gene (chromosome 15) renders a premature stop codon, leading to a profound deficiency of one of the subunits of </a:t>
            </a:r>
            <a:r>
              <a:rPr lang="en-US" dirty="0" err="1" smtClean="0">
                <a:effectLst/>
              </a:rPr>
              <a:t>hexosaminidase</a:t>
            </a:r>
            <a:r>
              <a:rPr lang="en-US" baseline="0" dirty="0" smtClean="0">
                <a:effectLst/>
              </a:rPr>
              <a:t> protein</a:t>
            </a:r>
            <a:r>
              <a:rPr lang="en-US" dirty="0" smtClean="0">
                <a:effectLst/>
              </a:rPr>
              <a:t>.</a:t>
            </a:r>
          </a:p>
          <a:p>
            <a:pPr>
              <a:spcBef>
                <a:spcPct val="50000"/>
              </a:spcBef>
            </a:pPr>
            <a:endParaRPr lang="en-US" sz="1200" b="1" dirty="0" smtClean="0">
              <a:solidFill>
                <a:srgbClr val="440000"/>
              </a:solidFill>
              <a:effectLst/>
            </a:endParaRPr>
          </a:p>
          <a:p>
            <a:pPr>
              <a:spcBef>
                <a:spcPct val="50000"/>
              </a:spcBef>
            </a:pPr>
            <a:r>
              <a:rPr lang="en-US" dirty="0" smtClean="0">
                <a:effectLst/>
              </a:rPr>
              <a:t>It is important to note that not all </a:t>
            </a:r>
            <a:r>
              <a:rPr lang="en-US" dirty="0" err="1" smtClean="0">
                <a:effectLst/>
              </a:rPr>
              <a:t>frameshift</a:t>
            </a:r>
            <a:r>
              <a:rPr lang="en-US" dirty="0" smtClean="0">
                <a:effectLst/>
              </a:rPr>
              <a:t> and point mutations result in unstable, inactive proteins. Indeed, </a:t>
            </a:r>
            <a:r>
              <a:rPr lang="en-US" dirty="0" err="1" smtClean="0">
                <a:effectLst/>
              </a:rPr>
              <a:t>frameshift</a:t>
            </a:r>
            <a:r>
              <a:rPr lang="en-US" dirty="0" smtClean="0">
                <a:effectLst/>
              </a:rPr>
              <a:t> mutations can lead to new genes and novel proteins. After all, it is the ability to change DNA that leads to genetic adaptation and, ultimately, evolution of a species.</a:t>
            </a:r>
            <a:r>
              <a:rPr lang="en-US" baseline="0" dirty="0" smtClean="0">
                <a:effectLst/>
              </a:rPr>
              <a:t> It is important to relate this back </a:t>
            </a:r>
            <a:r>
              <a:rPr lang="en-US" baseline="0" smtClean="0">
                <a:effectLst/>
              </a:rPr>
              <a:t>to evolution. </a:t>
            </a:r>
          </a:p>
          <a:p>
            <a:pPr>
              <a:spcBef>
                <a:spcPct val="50000"/>
              </a:spcBef>
            </a:pPr>
            <a:endParaRPr lang="en-US" sz="1200" b="1" dirty="0" smtClean="0">
              <a:solidFill>
                <a:srgbClr val="440000"/>
              </a:solidFill>
            </a:endParaRPr>
          </a:p>
          <a:p>
            <a:endParaRPr lang="en-US" dirty="0"/>
          </a:p>
        </p:txBody>
      </p:sp>
      <p:sp>
        <p:nvSpPr>
          <p:cNvPr id="4" name="Slide Number Placeholder 3"/>
          <p:cNvSpPr>
            <a:spLocks noGrp="1"/>
          </p:cNvSpPr>
          <p:nvPr>
            <p:ph type="sldNum" sz="quarter" idx="10"/>
          </p:nvPr>
        </p:nvSpPr>
        <p:spPr/>
        <p:txBody>
          <a:bodyPr/>
          <a:lstStyle/>
          <a:p>
            <a:pPr>
              <a:defRPr/>
            </a:pPr>
            <a:fld id="{3A15AA19-0C30-4ACB-A142-9F9C077C270F}" type="slidenum">
              <a:rPr lang="en-US" smtClean="0"/>
              <a:pPr>
                <a:defRPr/>
              </a:pPr>
              <a:t>15</a:t>
            </a:fld>
            <a:endParaRPr lang="en-US" dirty="0"/>
          </a:p>
        </p:txBody>
      </p:sp>
    </p:spTree>
    <p:extLst>
      <p:ext uri="{BB962C8B-B14F-4D97-AF65-F5344CB8AC3E}">
        <p14:creationId xmlns:p14="http://schemas.microsoft.com/office/powerpoint/2010/main" val="209401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sz="1200" b="0" dirty="0" smtClean="0">
                <a:solidFill>
                  <a:srgbClr val="440000"/>
                </a:solidFill>
              </a:rPr>
              <a:t>This shows the result of a base pair insertion or deletion substitution.  Results in frame shift mutation.  The first one results in missense protein.</a:t>
            </a:r>
          </a:p>
          <a:p>
            <a:pPr>
              <a:spcBef>
                <a:spcPct val="50000"/>
              </a:spcBef>
            </a:pPr>
            <a:r>
              <a:rPr lang="en-US" sz="1200" b="0" dirty="0" smtClean="0">
                <a:solidFill>
                  <a:srgbClr val="440000"/>
                </a:solidFill>
              </a:rPr>
              <a:t>The second example results in an immediate stop codon  resulting in immediate nonsense.</a:t>
            </a:r>
          </a:p>
          <a:p>
            <a:pPr>
              <a:spcBef>
                <a:spcPct val="50000"/>
              </a:spcBef>
            </a:pPr>
            <a:r>
              <a:rPr lang="en-US" sz="1200" b="0" dirty="0" smtClean="0">
                <a:solidFill>
                  <a:srgbClr val="440000"/>
                </a:solidFill>
              </a:rPr>
              <a:t>The last example results in three missing nucleotides which means that the one amino acid is missing and no </a:t>
            </a:r>
            <a:r>
              <a:rPr lang="en-US" sz="1200" b="0" dirty="0" err="1" smtClean="0">
                <a:solidFill>
                  <a:srgbClr val="440000"/>
                </a:solidFill>
              </a:rPr>
              <a:t>frameshift</a:t>
            </a:r>
            <a:r>
              <a:rPr lang="en-US" sz="1200" b="0" dirty="0" smtClean="0">
                <a:solidFill>
                  <a:srgbClr val="440000"/>
                </a:solidFill>
              </a:rPr>
              <a:t> has been caused</a:t>
            </a:r>
            <a:r>
              <a:rPr lang="en-US" sz="1200" b="1" dirty="0" smtClean="0">
                <a:solidFill>
                  <a:srgbClr val="440000"/>
                </a:solidFill>
              </a:rPr>
              <a:t>.</a:t>
            </a:r>
          </a:p>
          <a:p>
            <a:pPr>
              <a:spcBef>
                <a:spcPct val="50000"/>
              </a:spcBef>
            </a:pPr>
            <a:endParaRPr lang="en-US" sz="1200" b="1" dirty="0" smtClean="0">
              <a:solidFill>
                <a:srgbClr val="440000"/>
              </a:solidFill>
            </a:endParaRPr>
          </a:p>
          <a:p>
            <a:pPr>
              <a:spcBef>
                <a:spcPct val="50000"/>
              </a:spcBef>
            </a:pPr>
            <a:r>
              <a:rPr lang="en-US" dirty="0" smtClean="0">
                <a:effectLst/>
              </a:rPr>
              <a:t>Example of a </a:t>
            </a:r>
            <a:r>
              <a:rPr lang="en-US" dirty="0" err="1" smtClean="0">
                <a:effectLst/>
              </a:rPr>
              <a:t>frameshift</a:t>
            </a:r>
            <a:r>
              <a:rPr lang="en-US" dirty="0" smtClean="0">
                <a:effectLst/>
              </a:rPr>
              <a:t> mutation</a:t>
            </a:r>
          </a:p>
          <a:p>
            <a:pPr>
              <a:spcBef>
                <a:spcPct val="50000"/>
              </a:spcBef>
            </a:pPr>
            <a:r>
              <a:rPr lang="en-US" dirty="0" err="1" smtClean="0">
                <a:effectLst/>
              </a:rPr>
              <a:t>Tay</a:t>
            </a:r>
            <a:r>
              <a:rPr lang="en-US" dirty="0" smtClean="0">
                <a:effectLst/>
              </a:rPr>
              <a:t>-Sachs disease is an autosomal recessive disorder marked by degeneration of both mental and physical capabilities. At its worst, death usually occurs around the age of four, although there are juvenile and late-onset forms of the disease. It is caused by the build-up of a particular lipid in the brain, that is normally broken down by </a:t>
            </a:r>
            <a:r>
              <a:rPr lang="en-US" dirty="0" err="1" smtClean="0">
                <a:effectLst/>
              </a:rPr>
              <a:t>hexosaminidase</a:t>
            </a:r>
            <a:r>
              <a:rPr lang="en-US" dirty="0" smtClean="0">
                <a:effectLst/>
              </a:rPr>
              <a:t>. Though different mutations in the same gene can lead to the disease, in most cases, a 4 base pair insertion in of the HEXA gene (chromosome 15) renders a premature stop codon, leading to a profound deficiency of one of the subunits of </a:t>
            </a:r>
            <a:r>
              <a:rPr lang="en-US" dirty="0" err="1" smtClean="0">
                <a:effectLst/>
              </a:rPr>
              <a:t>hexosaminidase</a:t>
            </a:r>
            <a:r>
              <a:rPr lang="en-US" baseline="0" dirty="0" smtClean="0">
                <a:effectLst/>
              </a:rPr>
              <a:t> protein</a:t>
            </a:r>
            <a:r>
              <a:rPr lang="en-US" dirty="0" smtClean="0">
                <a:effectLst/>
              </a:rPr>
              <a:t>.</a:t>
            </a:r>
          </a:p>
          <a:p>
            <a:pPr>
              <a:spcBef>
                <a:spcPct val="50000"/>
              </a:spcBef>
            </a:pPr>
            <a:endParaRPr lang="en-US" sz="1200" b="1" dirty="0" smtClean="0">
              <a:solidFill>
                <a:srgbClr val="440000"/>
              </a:solidFill>
              <a:effectLst/>
            </a:endParaRPr>
          </a:p>
          <a:p>
            <a:pPr>
              <a:spcBef>
                <a:spcPct val="50000"/>
              </a:spcBef>
            </a:pPr>
            <a:r>
              <a:rPr lang="en-US" dirty="0" smtClean="0">
                <a:effectLst/>
              </a:rPr>
              <a:t>It is important to note that not all </a:t>
            </a:r>
            <a:r>
              <a:rPr lang="en-US" dirty="0" err="1" smtClean="0">
                <a:effectLst/>
              </a:rPr>
              <a:t>frameshift</a:t>
            </a:r>
            <a:r>
              <a:rPr lang="en-US" dirty="0" smtClean="0">
                <a:effectLst/>
              </a:rPr>
              <a:t> and point mutations result in unstable, inactive proteins. Indeed, </a:t>
            </a:r>
            <a:r>
              <a:rPr lang="en-US" dirty="0" err="1" smtClean="0">
                <a:effectLst/>
              </a:rPr>
              <a:t>frameshift</a:t>
            </a:r>
            <a:r>
              <a:rPr lang="en-US" dirty="0" smtClean="0">
                <a:effectLst/>
              </a:rPr>
              <a:t> mutations can lead to new genes and novel proteins. After all, it is the ability to change DNA that leads to genetic adaptation and, ultimately, evolution of a species.</a:t>
            </a:r>
            <a:r>
              <a:rPr lang="en-US" baseline="0" dirty="0" smtClean="0">
                <a:effectLst/>
              </a:rPr>
              <a:t> It is important to relate this back </a:t>
            </a:r>
            <a:r>
              <a:rPr lang="en-US" baseline="0" smtClean="0">
                <a:effectLst/>
              </a:rPr>
              <a:t>to evolution. </a:t>
            </a:r>
          </a:p>
          <a:p>
            <a:pPr>
              <a:spcBef>
                <a:spcPct val="50000"/>
              </a:spcBef>
            </a:pPr>
            <a:endParaRPr lang="en-US" sz="1200" b="1" dirty="0" smtClean="0">
              <a:solidFill>
                <a:srgbClr val="440000"/>
              </a:solidFill>
            </a:endParaRPr>
          </a:p>
          <a:p>
            <a:endParaRPr lang="en-US" dirty="0"/>
          </a:p>
        </p:txBody>
      </p:sp>
      <p:sp>
        <p:nvSpPr>
          <p:cNvPr id="4" name="Slide Number Placeholder 3"/>
          <p:cNvSpPr>
            <a:spLocks noGrp="1"/>
          </p:cNvSpPr>
          <p:nvPr>
            <p:ph type="sldNum" sz="quarter" idx="10"/>
          </p:nvPr>
        </p:nvSpPr>
        <p:spPr/>
        <p:txBody>
          <a:bodyPr/>
          <a:lstStyle/>
          <a:p>
            <a:pPr>
              <a:defRPr/>
            </a:pPr>
            <a:fld id="{3A15AA19-0C30-4ACB-A142-9F9C077C270F}" type="slidenum">
              <a:rPr lang="en-US" smtClean="0"/>
              <a:pPr>
                <a:defRPr/>
              </a:pPr>
              <a:t>16</a:t>
            </a:fld>
            <a:endParaRPr lang="en-US" dirty="0"/>
          </a:p>
        </p:txBody>
      </p:sp>
    </p:spTree>
    <p:extLst>
      <p:ext uri="{BB962C8B-B14F-4D97-AF65-F5344CB8AC3E}">
        <p14:creationId xmlns:p14="http://schemas.microsoft.com/office/powerpoint/2010/main" val="209401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D195A5D-BB5E-4281-BFFD-C6BD7A3845D2}" type="slidenum">
              <a:rPr lang="en-US" sz="1200">
                <a:latin typeface="+mn-lt"/>
                <a:ea typeface="+mn-ea"/>
              </a:rPr>
              <a:pPr algn="r" fontAlgn="auto">
                <a:spcBef>
                  <a:spcPts val="0"/>
                </a:spcBef>
                <a:spcAft>
                  <a:spcPts val="0"/>
                </a:spcAft>
                <a:defRPr/>
              </a:pPr>
              <a:t>2</a:t>
            </a:fld>
            <a:endParaRPr lang="en-US" sz="1200" dirty="0">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D195A5D-BB5E-4281-BFFD-C6BD7A3845D2}" type="slidenum">
              <a:rPr lang="en-US" sz="1200">
                <a:latin typeface="+mn-lt"/>
                <a:ea typeface="+mn-ea"/>
              </a:rPr>
              <a:pPr algn="r" fontAlgn="auto">
                <a:spcBef>
                  <a:spcPts val="0"/>
                </a:spcBef>
                <a:spcAft>
                  <a:spcPts val="0"/>
                </a:spcAft>
                <a:defRPr/>
              </a:pPr>
              <a:t>3</a:t>
            </a:fld>
            <a:endParaRPr lang="en-US" sz="1200" dirty="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sz="1200" b="0" dirty="0" smtClean="0">
                <a:solidFill>
                  <a:srgbClr val="440000"/>
                </a:solidFill>
              </a:rPr>
              <a:t>1. Ribosomes-are made from proteins and </a:t>
            </a:r>
            <a:r>
              <a:rPr lang="en-US" sz="1200" b="0" dirty="0" err="1" smtClean="0">
                <a:solidFill>
                  <a:srgbClr val="440000"/>
                </a:solidFill>
              </a:rPr>
              <a:t>rRNA</a:t>
            </a:r>
            <a:r>
              <a:rPr lang="en-US" sz="1200" b="0" dirty="0" smtClean="0">
                <a:solidFill>
                  <a:srgbClr val="440000"/>
                </a:solidFill>
              </a:rPr>
              <a:t>.  It has two subunits, a small subunit and a large subunit.  Only when the ribosome is translating are the subunits together. Several ribosomes (polyribosomes) can translate the same piece of mRNA. There are three sites where the </a:t>
            </a:r>
            <a:r>
              <a:rPr lang="en-US" sz="1200" b="0" dirty="0" err="1" smtClean="0">
                <a:solidFill>
                  <a:srgbClr val="440000"/>
                </a:solidFill>
              </a:rPr>
              <a:t>tRNA</a:t>
            </a:r>
            <a:r>
              <a:rPr lang="en-US" sz="1200" b="0" dirty="0" smtClean="0">
                <a:solidFill>
                  <a:srgbClr val="440000"/>
                </a:solidFill>
              </a:rPr>
              <a:t> attaches. </a:t>
            </a:r>
          </a:p>
          <a:p>
            <a:pPr>
              <a:spcBef>
                <a:spcPct val="50000"/>
              </a:spcBef>
            </a:pPr>
            <a:r>
              <a:rPr lang="en-US" sz="1200" b="0" dirty="0" smtClean="0">
                <a:solidFill>
                  <a:srgbClr val="440000"/>
                </a:solidFill>
              </a:rPr>
              <a:t>-The A site is where the </a:t>
            </a:r>
            <a:r>
              <a:rPr lang="en-US" sz="1200" b="0" dirty="0" err="1" smtClean="0">
                <a:solidFill>
                  <a:srgbClr val="440000"/>
                </a:solidFill>
              </a:rPr>
              <a:t>tRNA</a:t>
            </a:r>
            <a:r>
              <a:rPr lang="en-US" sz="1200" b="0" dirty="0" smtClean="0">
                <a:solidFill>
                  <a:srgbClr val="440000"/>
                </a:solidFill>
              </a:rPr>
              <a:t> arrives with the amino acid.  </a:t>
            </a:r>
          </a:p>
          <a:p>
            <a:pPr>
              <a:spcBef>
                <a:spcPct val="50000"/>
              </a:spcBef>
            </a:pPr>
            <a:r>
              <a:rPr lang="en-US" sz="1200" b="0" dirty="0" smtClean="0">
                <a:solidFill>
                  <a:srgbClr val="440000"/>
                </a:solidFill>
              </a:rPr>
              <a:t>-The P site has a </a:t>
            </a:r>
            <a:r>
              <a:rPr lang="en-US" sz="1200" b="0" dirty="0" err="1" smtClean="0">
                <a:solidFill>
                  <a:srgbClr val="440000"/>
                </a:solidFill>
              </a:rPr>
              <a:t>tRNA</a:t>
            </a:r>
            <a:r>
              <a:rPr lang="en-US" sz="1200" b="0" dirty="0" smtClean="0">
                <a:solidFill>
                  <a:srgbClr val="440000"/>
                </a:solidFill>
              </a:rPr>
              <a:t> that attaches to the </a:t>
            </a:r>
            <a:r>
              <a:rPr lang="en-US" sz="1200" b="0" dirty="0" err="1" smtClean="0">
                <a:solidFill>
                  <a:srgbClr val="440000"/>
                </a:solidFill>
              </a:rPr>
              <a:t>tRNA</a:t>
            </a:r>
            <a:r>
              <a:rPr lang="en-US" sz="1200" b="0" dirty="0" smtClean="0">
                <a:solidFill>
                  <a:srgbClr val="440000"/>
                </a:solidFill>
              </a:rPr>
              <a:t> at the A site.  </a:t>
            </a:r>
          </a:p>
          <a:p>
            <a:pPr>
              <a:spcBef>
                <a:spcPct val="50000"/>
              </a:spcBef>
            </a:pPr>
            <a:r>
              <a:rPr lang="en-US" sz="1200" b="0" dirty="0" smtClean="0">
                <a:solidFill>
                  <a:srgbClr val="440000"/>
                </a:solidFill>
              </a:rPr>
              <a:t>-The E site is where the </a:t>
            </a:r>
            <a:r>
              <a:rPr lang="en-US" sz="1200" b="0" dirty="0" err="1" smtClean="0">
                <a:solidFill>
                  <a:srgbClr val="440000"/>
                </a:solidFill>
              </a:rPr>
              <a:t>tRNA</a:t>
            </a:r>
            <a:r>
              <a:rPr lang="en-US" sz="1200" b="0" dirty="0" smtClean="0">
                <a:solidFill>
                  <a:srgbClr val="440000"/>
                </a:solidFill>
              </a:rPr>
              <a:t> exits without an amino acid.</a:t>
            </a:r>
          </a:p>
          <a:p>
            <a:pPr>
              <a:spcBef>
                <a:spcPct val="50000"/>
              </a:spcBef>
            </a:pPr>
            <a:endParaRPr lang="en-US" sz="1200" b="0" dirty="0" smtClean="0">
              <a:solidFill>
                <a:srgbClr val="440000"/>
              </a:solidFill>
            </a:endParaRPr>
          </a:p>
          <a:p>
            <a:pPr marL="0" marR="0" indent="0" algn="l" defTabSz="914400" rtl="0" eaLnBrk="0" fontAlgn="base" latinLnBrk="0" hangingPunct="0">
              <a:lnSpc>
                <a:spcPct val="100000"/>
              </a:lnSpc>
              <a:spcBef>
                <a:spcPct val="50000"/>
              </a:spcBef>
              <a:spcAft>
                <a:spcPct val="0"/>
              </a:spcAft>
              <a:buClrTx/>
              <a:buSzTx/>
              <a:buFontTx/>
              <a:buNone/>
              <a:tabLst/>
              <a:defRPr/>
            </a:pPr>
            <a:r>
              <a:rPr lang="en-US" b="0" dirty="0" smtClean="0">
                <a:solidFill>
                  <a:srgbClr val="000000"/>
                </a:solidFill>
              </a:rPr>
              <a:t>While very similar in structure and function, prokaryotic and eukaryotic ribosomes have enough differences that certain antibiotic drugs (like tetracycline) can disable prokaryotic ribosomes without inhibiting eukaryotic ribosomes.</a:t>
            </a:r>
          </a:p>
          <a:p>
            <a:pPr>
              <a:spcBef>
                <a:spcPct val="50000"/>
              </a:spcBef>
            </a:pPr>
            <a:endParaRPr lang="en-US" sz="1200" b="1" dirty="0" smtClean="0">
              <a:solidFill>
                <a:srgbClr val="440000"/>
              </a:solidFill>
            </a:endParaRPr>
          </a:p>
          <a:p>
            <a:pPr>
              <a:spcBef>
                <a:spcPct val="50000"/>
              </a:spcBef>
            </a:pPr>
            <a:endParaRPr lang="en-US" sz="1200" b="1" dirty="0" smtClean="0">
              <a:solidFill>
                <a:srgbClr val="440000"/>
              </a:solidFill>
            </a:endParaRPr>
          </a:p>
          <a:p>
            <a:pPr>
              <a:spcBef>
                <a:spcPct val="50000"/>
              </a:spcBef>
            </a:pPr>
            <a:endParaRPr lang="en-US" sz="1200" b="1" dirty="0" smtClean="0">
              <a:solidFill>
                <a:srgbClr val="440000"/>
              </a:solidFill>
            </a:endParaRPr>
          </a:p>
          <a:p>
            <a:endParaRPr lang="en-US" dirty="0"/>
          </a:p>
        </p:txBody>
      </p:sp>
      <p:sp>
        <p:nvSpPr>
          <p:cNvPr id="4" name="Slide Number Placeholder 3"/>
          <p:cNvSpPr>
            <a:spLocks noGrp="1"/>
          </p:cNvSpPr>
          <p:nvPr>
            <p:ph type="sldNum" sz="quarter" idx="10"/>
          </p:nvPr>
        </p:nvSpPr>
        <p:spPr/>
        <p:txBody>
          <a:bodyPr/>
          <a:lstStyle/>
          <a:p>
            <a:pPr>
              <a:defRPr/>
            </a:pPr>
            <a:fld id="{3A15AA19-0C30-4ACB-A142-9F9C077C270F}" type="slidenum">
              <a:rPr lang="en-US" smtClean="0"/>
              <a:pPr>
                <a:defRPr/>
              </a:pPr>
              <a:t>4</a:t>
            </a:fld>
            <a:endParaRPr lang="en-US" dirty="0"/>
          </a:p>
        </p:txBody>
      </p:sp>
    </p:spTree>
    <p:extLst>
      <p:ext uri="{BB962C8B-B14F-4D97-AF65-F5344CB8AC3E}">
        <p14:creationId xmlns:p14="http://schemas.microsoft.com/office/powerpoint/2010/main" val="110968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rgbClr val="339933"/>
              </a:buClr>
            </a:pPr>
            <a:r>
              <a:rPr lang="en-US" sz="1200" b="0" dirty="0" smtClean="0">
                <a:solidFill>
                  <a:srgbClr val="440000"/>
                </a:solidFill>
              </a:rPr>
              <a:t>2. </a:t>
            </a:r>
            <a:r>
              <a:rPr lang="en-US" sz="1200" b="0" dirty="0" err="1" smtClean="0">
                <a:solidFill>
                  <a:srgbClr val="440000"/>
                </a:solidFill>
              </a:rPr>
              <a:t>tRNA</a:t>
            </a:r>
            <a:r>
              <a:rPr lang="en-US" sz="1200" b="0" dirty="0" smtClean="0">
                <a:solidFill>
                  <a:srgbClr val="440000"/>
                </a:solidFill>
              </a:rPr>
              <a:t>-brings the correct amino acid to the mRNA.  There is “self” base pairing that allows the </a:t>
            </a:r>
            <a:r>
              <a:rPr lang="en-US" sz="1200" b="0" dirty="0" err="1" smtClean="0">
                <a:solidFill>
                  <a:srgbClr val="440000"/>
                </a:solidFill>
              </a:rPr>
              <a:t>tRNA</a:t>
            </a:r>
            <a:r>
              <a:rPr lang="en-US" sz="1200" b="0" dirty="0" smtClean="0">
                <a:solidFill>
                  <a:srgbClr val="440000"/>
                </a:solidFill>
              </a:rPr>
              <a:t> to form a clover leaf shape.   At the end of the </a:t>
            </a:r>
            <a:r>
              <a:rPr lang="en-US" sz="1200" b="0" dirty="0" err="1" smtClean="0">
                <a:solidFill>
                  <a:srgbClr val="440000"/>
                </a:solidFill>
              </a:rPr>
              <a:t>tRNA</a:t>
            </a:r>
            <a:r>
              <a:rPr lang="en-US" sz="1200" b="0" dirty="0" smtClean="0">
                <a:solidFill>
                  <a:srgbClr val="440000"/>
                </a:solidFill>
              </a:rPr>
              <a:t> there are three nucleotides that will base pair with the mRNA codons using complementary pairing (called the anticodon). So if the mRNA is AUG, the anticodon  on the </a:t>
            </a:r>
            <a:r>
              <a:rPr lang="en-US" sz="1200" b="0" dirty="0" err="1" smtClean="0">
                <a:solidFill>
                  <a:srgbClr val="440000"/>
                </a:solidFill>
              </a:rPr>
              <a:t>tRNA</a:t>
            </a:r>
            <a:r>
              <a:rPr lang="en-US" sz="1200" b="0" dirty="0" smtClean="0">
                <a:solidFill>
                  <a:srgbClr val="440000"/>
                </a:solidFill>
              </a:rPr>
              <a:t> will be UAC. The amino acid attached to the 3’ end at the A-C-C position.  Theoretically there should be 61 different types of </a:t>
            </a:r>
            <a:r>
              <a:rPr lang="en-US" sz="1200" b="0" dirty="0" err="1" smtClean="0">
                <a:solidFill>
                  <a:srgbClr val="440000"/>
                </a:solidFill>
              </a:rPr>
              <a:t>tRNA</a:t>
            </a:r>
            <a:r>
              <a:rPr lang="en-US" sz="1200" b="0" dirty="0" smtClean="0">
                <a:solidFill>
                  <a:srgbClr val="440000"/>
                </a:solidFill>
              </a:rPr>
              <a:t> because there are 61 anticodons (64-3 stop codons) but because there is often redundancy at position #3 on the mRNA codon, the base pairing rule is not as strict at position #3 as it is for first two. As a result, there are only 45 </a:t>
            </a:r>
            <a:r>
              <a:rPr lang="en-US" sz="1200" b="0" dirty="0" err="1" smtClean="0">
                <a:solidFill>
                  <a:srgbClr val="440000"/>
                </a:solidFill>
              </a:rPr>
              <a:t>tRNA</a:t>
            </a:r>
            <a:r>
              <a:rPr lang="en-US" sz="1200" b="0" dirty="0" smtClean="0">
                <a:solidFill>
                  <a:srgbClr val="440000"/>
                </a:solidFill>
              </a:rPr>
              <a:t> molecules. </a:t>
            </a:r>
            <a:r>
              <a:rPr lang="en-US" b="0" dirty="0" smtClean="0">
                <a:solidFill>
                  <a:srgbClr val="000000"/>
                </a:solidFill>
              </a:rPr>
              <a:t>This is relaxing</a:t>
            </a:r>
            <a:r>
              <a:rPr lang="en-US" b="0" baseline="0" dirty="0" smtClean="0">
                <a:solidFill>
                  <a:srgbClr val="000000"/>
                </a:solidFill>
              </a:rPr>
              <a:t> of the</a:t>
            </a:r>
            <a:r>
              <a:rPr lang="en-US" b="0" dirty="0" smtClean="0">
                <a:solidFill>
                  <a:srgbClr val="000000"/>
                </a:solidFill>
              </a:rPr>
              <a:t> pairing between the third base of the codon and anticodon is called wobble.</a:t>
            </a:r>
          </a:p>
          <a:p>
            <a:pPr lvl="1">
              <a:lnSpc>
                <a:spcPct val="90000"/>
              </a:lnSpc>
              <a:buClr>
                <a:srgbClr val="339933"/>
              </a:buClr>
              <a:buFont typeface="Arial" pitchFamily="34" charset="0"/>
              <a:buChar char="•"/>
            </a:pPr>
            <a:r>
              <a:rPr lang="en-US" b="0" dirty="0" smtClean="0">
                <a:solidFill>
                  <a:srgbClr val="000000"/>
                </a:solidFill>
              </a:rPr>
              <a:t>At the wobble position, U on the anticodon can bind with A or G in the third position of a codon.</a:t>
            </a:r>
          </a:p>
          <a:p>
            <a:pPr lvl="1">
              <a:lnSpc>
                <a:spcPct val="90000"/>
              </a:lnSpc>
              <a:buClr>
                <a:srgbClr val="339933"/>
              </a:buClr>
              <a:buFont typeface="Arial" pitchFamily="34" charset="0"/>
              <a:buChar char="•"/>
            </a:pPr>
            <a:r>
              <a:rPr lang="en-US" b="0" dirty="0" smtClean="0">
                <a:solidFill>
                  <a:srgbClr val="000000"/>
                </a:solidFill>
              </a:rPr>
              <a:t>Some </a:t>
            </a:r>
            <a:r>
              <a:rPr lang="en-US" b="0" dirty="0" err="1" smtClean="0">
                <a:solidFill>
                  <a:srgbClr val="000000"/>
                </a:solidFill>
              </a:rPr>
              <a:t>tRNA</a:t>
            </a:r>
            <a:r>
              <a:rPr lang="en-US" b="0" dirty="0" smtClean="0">
                <a:solidFill>
                  <a:srgbClr val="000000"/>
                </a:solidFill>
              </a:rPr>
              <a:t> anticodons include a modified form of adenine, </a:t>
            </a:r>
            <a:r>
              <a:rPr lang="en-US" b="0" dirty="0" err="1" smtClean="0">
                <a:solidFill>
                  <a:srgbClr val="000000"/>
                </a:solidFill>
              </a:rPr>
              <a:t>inosine</a:t>
            </a:r>
            <a:r>
              <a:rPr lang="en-US" b="0" dirty="0" smtClean="0">
                <a:solidFill>
                  <a:srgbClr val="000000"/>
                </a:solidFill>
              </a:rPr>
              <a:t>, which can hydrogen bond with U, C, or A on the codon.</a:t>
            </a:r>
          </a:p>
          <a:p>
            <a:pPr>
              <a:spcBef>
                <a:spcPct val="50000"/>
              </a:spcBef>
            </a:pPr>
            <a:endParaRPr lang="en-US" sz="1200" dirty="0" smtClean="0"/>
          </a:p>
        </p:txBody>
      </p:sp>
      <p:sp>
        <p:nvSpPr>
          <p:cNvPr id="4" name="Slide Number Placeholder 3"/>
          <p:cNvSpPr>
            <a:spLocks noGrp="1"/>
          </p:cNvSpPr>
          <p:nvPr>
            <p:ph type="sldNum" sz="quarter" idx="10"/>
          </p:nvPr>
        </p:nvSpPr>
        <p:spPr/>
        <p:txBody>
          <a:bodyPr/>
          <a:lstStyle/>
          <a:p>
            <a:pPr>
              <a:defRPr/>
            </a:pPr>
            <a:fld id="{3A15AA19-0C30-4ACB-A142-9F9C077C270F}" type="slidenum">
              <a:rPr lang="en-US" smtClean="0"/>
              <a:pPr>
                <a:defRPr/>
              </a:pPr>
              <a:t>5</a:t>
            </a:fld>
            <a:endParaRPr lang="en-US" dirty="0"/>
          </a:p>
        </p:txBody>
      </p:sp>
    </p:spTree>
    <p:extLst>
      <p:ext uri="{BB962C8B-B14F-4D97-AF65-F5344CB8AC3E}">
        <p14:creationId xmlns:p14="http://schemas.microsoft.com/office/powerpoint/2010/main" val="413224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rgbClr val="339933"/>
              </a:buClr>
            </a:pPr>
            <a:r>
              <a:rPr lang="en-US" sz="1200" b="0" dirty="0" smtClean="0">
                <a:solidFill>
                  <a:srgbClr val="440000"/>
                </a:solidFill>
              </a:rPr>
              <a:t>2. </a:t>
            </a:r>
            <a:r>
              <a:rPr lang="en-US" sz="1200" b="0" dirty="0" err="1" smtClean="0">
                <a:solidFill>
                  <a:srgbClr val="440000"/>
                </a:solidFill>
              </a:rPr>
              <a:t>tRNA</a:t>
            </a:r>
            <a:r>
              <a:rPr lang="en-US" sz="1200" b="0" dirty="0" smtClean="0">
                <a:solidFill>
                  <a:srgbClr val="440000"/>
                </a:solidFill>
              </a:rPr>
              <a:t>-brings the correct amino acid to the mRNA.  There is “self” base pairing that allows the </a:t>
            </a:r>
            <a:r>
              <a:rPr lang="en-US" sz="1200" b="0" dirty="0" err="1" smtClean="0">
                <a:solidFill>
                  <a:srgbClr val="440000"/>
                </a:solidFill>
              </a:rPr>
              <a:t>tRNA</a:t>
            </a:r>
            <a:r>
              <a:rPr lang="en-US" sz="1200" b="0" dirty="0" smtClean="0">
                <a:solidFill>
                  <a:srgbClr val="440000"/>
                </a:solidFill>
              </a:rPr>
              <a:t> to form a clover leaf shape.   At the end of the </a:t>
            </a:r>
            <a:r>
              <a:rPr lang="en-US" sz="1200" b="0" dirty="0" err="1" smtClean="0">
                <a:solidFill>
                  <a:srgbClr val="440000"/>
                </a:solidFill>
              </a:rPr>
              <a:t>tRNA</a:t>
            </a:r>
            <a:r>
              <a:rPr lang="en-US" sz="1200" b="0" dirty="0" smtClean="0">
                <a:solidFill>
                  <a:srgbClr val="440000"/>
                </a:solidFill>
              </a:rPr>
              <a:t> there are three nucleotides that will base pair with the mRNA codons using complementary pairing (called the anticodon). So if the mRNA is AUG, the anticodon  on the </a:t>
            </a:r>
            <a:r>
              <a:rPr lang="en-US" sz="1200" b="0" dirty="0" err="1" smtClean="0">
                <a:solidFill>
                  <a:srgbClr val="440000"/>
                </a:solidFill>
              </a:rPr>
              <a:t>tRNA</a:t>
            </a:r>
            <a:r>
              <a:rPr lang="en-US" sz="1200" b="0" dirty="0" smtClean="0">
                <a:solidFill>
                  <a:srgbClr val="440000"/>
                </a:solidFill>
              </a:rPr>
              <a:t> will be UAC. The amino acid attached to the 3’ end at the A-C-C position.  Theoretically there should be 61 different types of </a:t>
            </a:r>
            <a:r>
              <a:rPr lang="en-US" sz="1200" b="0" dirty="0" err="1" smtClean="0">
                <a:solidFill>
                  <a:srgbClr val="440000"/>
                </a:solidFill>
              </a:rPr>
              <a:t>tRNA</a:t>
            </a:r>
            <a:r>
              <a:rPr lang="en-US" sz="1200" b="0" dirty="0" smtClean="0">
                <a:solidFill>
                  <a:srgbClr val="440000"/>
                </a:solidFill>
              </a:rPr>
              <a:t> because there are 61 anticodons (64-3 stop codons) but because there is often redundancy at position #3 on the mRNA codon, the base pairing rule is not as strict at position #3 as it is for first two. As a result, there are only 45 </a:t>
            </a:r>
            <a:r>
              <a:rPr lang="en-US" sz="1200" b="0" dirty="0" err="1" smtClean="0">
                <a:solidFill>
                  <a:srgbClr val="440000"/>
                </a:solidFill>
              </a:rPr>
              <a:t>tRNA</a:t>
            </a:r>
            <a:r>
              <a:rPr lang="en-US" sz="1200" b="0" dirty="0" smtClean="0">
                <a:solidFill>
                  <a:srgbClr val="440000"/>
                </a:solidFill>
              </a:rPr>
              <a:t> molecules. </a:t>
            </a:r>
            <a:r>
              <a:rPr lang="en-US" b="0" dirty="0" smtClean="0">
                <a:solidFill>
                  <a:srgbClr val="000000"/>
                </a:solidFill>
              </a:rPr>
              <a:t>This is relaxing</a:t>
            </a:r>
            <a:r>
              <a:rPr lang="en-US" b="0" baseline="0" dirty="0" smtClean="0">
                <a:solidFill>
                  <a:srgbClr val="000000"/>
                </a:solidFill>
              </a:rPr>
              <a:t> of the</a:t>
            </a:r>
            <a:r>
              <a:rPr lang="en-US" b="0" dirty="0" smtClean="0">
                <a:solidFill>
                  <a:srgbClr val="000000"/>
                </a:solidFill>
              </a:rPr>
              <a:t> pairing between the third base of the codon and anticodon is called wobble.</a:t>
            </a:r>
          </a:p>
          <a:p>
            <a:pPr lvl="1">
              <a:lnSpc>
                <a:spcPct val="90000"/>
              </a:lnSpc>
              <a:buClr>
                <a:srgbClr val="339933"/>
              </a:buClr>
              <a:buFont typeface="Arial" pitchFamily="34" charset="0"/>
              <a:buChar char="•"/>
            </a:pPr>
            <a:r>
              <a:rPr lang="en-US" b="0" dirty="0" smtClean="0">
                <a:solidFill>
                  <a:srgbClr val="000000"/>
                </a:solidFill>
              </a:rPr>
              <a:t>At the wobble position, U on the anticodon can bind with A or G in the third position of a codon.</a:t>
            </a:r>
          </a:p>
          <a:p>
            <a:pPr lvl="1">
              <a:lnSpc>
                <a:spcPct val="90000"/>
              </a:lnSpc>
              <a:buClr>
                <a:srgbClr val="339933"/>
              </a:buClr>
              <a:buFont typeface="Arial" pitchFamily="34" charset="0"/>
              <a:buChar char="•"/>
            </a:pPr>
            <a:r>
              <a:rPr lang="en-US" b="0" dirty="0" smtClean="0">
                <a:solidFill>
                  <a:srgbClr val="000000"/>
                </a:solidFill>
              </a:rPr>
              <a:t>Some </a:t>
            </a:r>
            <a:r>
              <a:rPr lang="en-US" b="0" dirty="0" err="1" smtClean="0">
                <a:solidFill>
                  <a:srgbClr val="000000"/>
                </a:solidFill>
              </a:rPr>
              <a:t>tRNA</a:t>
            </a:r>
            <a:r>
              <a:rPr lang="en-US" b="0" dirty="0" smtClean="0">
                <a:solidFill>
                  <a:srgbClr val="000000"/>
                </a:solidFill>
              </a:rPr>
              <a:t> anticodons include a modified form of adenine, </a:t>
            </a:r>
            <a:r>
              <a:rPr lang="en-US" b="0" dirty="0" err="1" smtClean="0">
                <a:solidFill>
                  <a:srgbClr val="000000"/>
                </a:solidFill>
              </a:rPr>
              <a:t>inosine</a:t>
            </a:r>
            <a:r>
              <a:rPr lang="en-US" b="0" dirty="0" smtClean="0">
                <a:solidFill>
                  <a:srgbClr val="000000"/>
                </a:solidFill>
              </a:rPr>
              <a:t>, which can hydrogen bond with U, C, or A on the codon.</a:t>
            </a:r>
          </a:p>
          <a:p>
            <a:pPr>
              <a:spcBef>
                <a:spcPct val="50000"/>
              </a:spcBef>
            </a:pPr>
            <a:endParaRPr lang="en-US" sz="1200" dirty="0" smtClean="0"/>
          </a:p>
        </p:txBody>
      </p:sp>
      <p:sp>
        <p:nvSpPr>
          <p:cNvPr id="4" name="Slide Number Placeholder 3"/>
          <p:cNvSpPr>
            <a:spLocks noGrp="1"/>
          </p:cNvSpPr>
          <p:nvPr>
            <p:ph type="sldNum" sz="quarter" idx="10"/>
          </p:nvPr>
        </p:nvSpPr>
        <p:spPr/>
        <p:txBody>
          <a:bodyPr/>
          <a:lstStyle/>
          <a:p>
            <a:pPr>
              <a:defRPr/>
            </a:pPr>
            <a:fld id="{3A15AA19-0C30-4ACB-A142-9F9C077C270F}" type="slidenum">
              <a:rPr lang="en-US" smtClean="0"/>
              <a:pPr>
                <a:defRPr/>
              </a:pPr>
              <a:t>6</a:t>
            </a:fld>
            <a:endParaRPr lang="en-US" dirty="0"/>
          </a:p>
        </p:txBody>
      </p:sp>
    </p:spTree>
    <p:extLst>
      <p:ext uri="{BB962C8B-B14F-4D97-AF65-F5344CB8AC3E}">
        <p14:creationId xmlns:p14="http://schemas.microsoft.com/office/powerpoint/2010/main" val="413224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sz="1200" dirty="0" smtClean="0"/>
              <a:t>Example of the wobble</a:t>
            </a:r>
            <a:r>
              <a:rPr lang="en-US" sz="1200" baseline="0" dirty="0" smtClean="0"/>
              <a:t> effect. </a:t>
            </a:r>
            <a:endParaRPr lang="en-US" sz="1200" dirty="0" smtClean="0"/>
          </a:p>
          <a:p>
            <a:pPr>
              <a:spcBef>
                <a:spcPct val="50000"/>
              </a:spcBef>
            </a:pPr>
            <a:r>
              <a:rPr lang="en-US" sz="1200" dirty="0" smtClean="0"/>
              <a:t>UCA  and UCG code</a:t>
            </a:r>
            <a:r>
              <a:rPr lang="en-US" sz="1200" baseline="0" dirty="0" smtClean="0"/>
              <a:t> for serine and if the </a:t>
            </a:r>
            <a:r>
              <a:rPr lang="en-US" sz="1200" baseline="0" dirty="0" err="1" smtClean="0"/>
              <a:t>tRNA</a:t>
            </a:r>
            <a:r>
              <a:rPr lang="en-US" sz="1200" baseline="0" dirty="0" smtClean="0"/>
              <a:t> anticodon is AGU and U will pair with either A or G, the </a:t>
            </a:r>
            <a:r>
              <a:rPr lang="en-US" sz="1200" baseline="0" dirty="0" err="1" smtClean="0"/>
              <a:t>tRNA</a:t>
            </a:r>
            <a:r>
              <a:rPr lang="en-US" sz="1200" baseline="0" dirty="0" smtClean="0"/>
              <a:t> will still bring amino acid serine.</a:t>
            </a:r>
          </a:p>
          <a:p>
            <a:pPr marL="0" marR="0" indent="0" algn="l" defTabSz="914400" rtl="0" eaLnBrk="0" fontAlgn="base" latinLnBrk="0" hangingPunct="0">
              <a:lnSpc>
                <a:spcPct val="100000"/>
              </a:lnSpc>
              <a:spcBef>
                <a:spcPct val="50000"/>
              </a:spcBef>
              <a:spcAft>
                <a:spcPct val="0"/>
              </a:spcAft>
              <a:buClrTx/>
              <a:buSzTx/>
              <a:buFontTx/>
              <a:buNone/>
              <a:tabLst/>
              <a:defRPr/>
            </a:pPr>
            <a:r>
              <a:rPr lang="en-US" sz="1200" baseline="0" dirty="0" smtClean="0"/>
              <a:t>GCA and  GCG </a:t>
            </a:r>
            <a:r>
              <a:rPr lang="en-US" sz="1200" dirty="0" smtClean="0"/>
              <a:t>code</a:t>
            </a:r>
            <a:r>
              <a:rPr lang="en-US" sz="1200" baseline="0" dirty="0" smtClean="0"/>
              <a:t> for alanine and if the </a:t>
            </a:r>
            <a:r>
              <a:rPr lang="en-US" sz="1200" baseline="0" dirty="0" err="1" smtClean="0"/>
              <a:t>tRNA</a:t>
            </a:r>
            <a:r>
              <a:rPr lang="en-US" sz="1200" baseline="0" dirty="0" smtClean="0"/>
              <a:t> anticodon is CGU and U will pair with either A or G, the </a:t>
            </a:r>
            <a:r>
              <a:rPr lang="en-US" sz="1200" baseline="0" dirty="0" err="1" smtClean="0"/>
              <a:t>tRNA</a:t>
            </a:r>
            <a:r>
              <a:rPr lang="en-US" sz="1200" baseline="0" dirty="0" smtClean="0"/>
              <a:t> will still bring amino acid alanine.</a:t>
            </a:r>
          </a:p>
          <a:p>
            <a:pPr>
              <a:spcBef>
                <a:spcPct val="50000"/>
              </a:spcBef>
            </a:pPr>
            <a:endParaRPr lang="en-US" sz="1200" dirty="0" smtClean="0"/>
          </a:p>
        </p:txBody>
      </p:sp>
      <p:sp>
        <p:nvSpPr>
          <p:cNvPr id="4" name="Slide Number Placeholder 3"/>
          <p:cNvSpPr>
            <a:spLocks noGrp="1"/>
          </p:cNvSpPr>
          <p:nvPr>
            <p:ph type="sldNum" sz="quarter" idx="10"/>
          </p:nvPr>
        </p:nvSpPr>
        <p:spPr/>
        <p:txBody>
          <a:bodyPr/>
          <a:lstStyle/>
          <a:p>
            <a:pPr>
              <a:defRPr/>
            </a:pPr>
            <a:fld id="{3A15AA19-0C30-4ACB-A142-9F9C077C270F}" type="slidenum">
              <a:rPr lang="en-US" smtClean="0"/>
              <a:pPr>
                <a:defRPr/>
              </a:pPr>
              <a:t>7</a:t>
            </a:fld>
            <a:endParaRPr lang="en-US" dirty="0"/>
          </a:p>
        </p:txBody>
      </p:sp>
    </p:spTree>
    <p:extLst>
      <p:ext uri="{BB962C8B-B14F-4D97-AF65-F5344CB8AC3E}">
        <p14:creationId xmlns:p14="http://schemas.microsoft.com/office/powerpoint/2010/main" val="4132246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solidFill>
                  <a:srgbClr val="440000"/>
                </a:solidFill>
              </a:rPr>
              <a:t>The mRNA will now move down one codon called translocation. The </a:t>
            </a:r>
            <a:r>
              <a:rPr lang="en-US" b="0" dirty="0" err="1" smtClean="0">
                <a:solidFill>
                  <a:srgbClr val="440000"/>
                </a:solidFill>
              </a:rPr>
              <a:t>tRNA</a:t>
            </a:r>
            <a:r>
              <a:rPr lang="en-US" b="0" dirty="0" smtClean="0">
                <a:solidFill>
                  <a:srgbClr val="440000"/>
                </a:solidFill>
              </a:rPr>
              <a:t> at the P site relocates and releases the amino acid stays on the growing polypeptide chain.  The </a:t>
            </a:r>
            <a:r>
              <a:rPr lang="en-US" b="0" dirty="0" err="1" smtClean="0">
                <a:solidFill>
                  <a:srgbClr val="440000"/>
                </a:solidFill>
              </a:rPr>
              <a:t>tRNA</a:t>
            </a:r>
            <a:r>
              <a:rPr lang="en-US" b="0" dirty="0" smtClean="0">
                <a:solidFill>
                  <a:srgbClr val="440000"/>
                </a:solidFill>
              </a:rPr>
              <a:t> moves from the P site to the E site.  The </a:t>
            </a:r>
            <a:r>
              <a:rPr lang="en-US" b="0" dirty="0" err="1" smtClean="0">
                <a:solidFill>
                  <a:srgbClr val="440000"/>
                </a:solidFill>
              </a:rPr>
              <a:t>tRNA</a:t>
            </a:r>
            <a:r>
              <a:rPr lang="en-US" b="0" dirty="0" smtClean="0">
                <a:solidFill>
                  <a:srgbClr val="440000"/>
                </a:solidFill>
              </a:rPr>
              <a:t> at the A site is now relocated to the P site and now a new </a:t>
            </a:r>
            <a:r>
              <a:rPr lang="en-US" b="0" dirty="0" err="1" smtClean="0">
                <a:solidFill>
                  <a:srgbClr val="440000"/>
                </a:solidFill>
              </a:rPr>
              <a:t>tRNA</a:t>
            </a:r>
            <a:r>
              <a:rPr lang="en-US" b="0" dirty="0" smtClean="0">
                <a:solidFill>
                  <a:srgbClr val="440000"/>
                </a:solidFill>
              </a:rPr>
              <a:t> will arrive starting the cycle all over again.</a:t>
            </a:r>
            <a:endParaRPr lang="en-US" b="0" dirty="0" smtClean="0"/>
          </a:p>
          <a:p>
            <a:endParaRPr lang="en-US" dirty="0" smtClean="0"/>
          </a:p>
          <a:p>
            <a:endParaRPr lang="en-US" dirty="0" smtClean="0"/>
          </a:p>
          <a:p>
            <a:r>
              <a:rPr lang="en-US" dirty="0" smtClean="0"/>
              <a:t>Notice</a:t>
            </a:r>
            <a:r>
              <a:rPr lang="en-US" baseline="0" dirty="0" smtClean="0"/>
              <a:t> that phosphorylation is involved and that two molecules of GTP are required. Once the </a:t>
            </a:r>
            <a:r>
              <a:rPr lang="en-US" baseline="0" dirty="0" err="1" smtClean="0"/>
              <a:t>tRNA</a:t>
            </a:r>
            <a:r>
              <a:rPr lang="en-US" baseline="0" dirty="0" smtClean="0"/>
              <a:t> exits leaving its amino acid behind, the </a:t>
            </a:r>
            <a:r>
              <a:rPr lang="en-US" baseline="0" dirty="0" err="1" smtClean="0"/>
              <a:t>tRNA</a:t>
            </a:r>
            <a:r>
              <a:rPr lang="en-US" baseline="0" dirty="0" smtClean="0"/>
              <a:t>  is free to interact with </a:t>
            </a:r>
            <a:r>
              <a:rPr lang="en-US" sz="1200" b="0" dirty="0" err="1" smtClean="0">
                <a:solidFill>
                  <a:srgbClr val="440000"/>
                </a:solidFill>
              </a:rPr>
              <a:t>aminoacyl-tRNA</a:t>
            </a:r>
            <a:r>
              <a:rPr lang="en-US" sz="1200" b="0" dirty="0" smtClean="0">
                <a:solidFill>
                  <a:srgbClr val="440000"/>
                </a:solidFill>
              </a:rPr>
              <a:t> </a:t>
            </a:r>
            <a:r>
              <a:rPr lang="en-US" sz="1200" b="0" dirty="0" err="1" smtClean="0">
                <a:solidFill>
                  <a:srgbClr val="440000"/>
                </a:solidFill>
              </a:rPr>
              <a:t>synthetase</a:t>
            </a:r>
            <a:r>
              <a:rPr lang="en-US" sz="1200" b="0" dirty="0" smtClean="0">
                <a:solidFill>
                  <a:srgbClr val="440000"/>
                </a:solidFill>
              </a:rPr>
              <a:t> and combine with another amino acid.  </a:t>
            </a:r>
            <a:endParaRPr lang="en-US" b="0" dirty="0"/>
          </a:p>
        </p:txBody>
      </p:sp>
      <p:sp>
        <p:nvSpPr>
          <p:cNvPr id="4" name="Slide Number Placeholder 3"/>
          <p:cNvSpPr>
            <a:spLocks noGrp="1"/>
          </p:cNvSpPr>
          <p:nvPr>
            <p:ph type="sldNum" sz="quarter" idx="10"/>
          </p:nvPr>
        </p:nvSpPr>
        <p:spPr/>
        <p:txBody>
          <a:bodyPr/>
          <a:lstStyle/>
          <a:p>
            <a:pPr>
              <a:defRPr/>
            </a:pPr>
            <a:fld id="{3A15AA19-0C30-4ACB-A142-9F9C077C270F}" type="slidenum">
              <a:rPr lang="en-US" smtClean="0"/>
              <a:pPr>
                <a:defRPr/>
              </a:pPr>
              <a:t>10</a:t>
            </a:fld>
            <a:endParaRPr lang="en-US" dirty="0"/>
          </a:p>
        </p:txBody>
      </p:sp>
    </p:spTree>
    <p:extLst>
      <p:ext uri="{BB962C8B-B14F-4D97-AF65-F5344CB8AC3E}">
        <p14:creationId xmlns:p14="http://schemas.microsoft.com/office/powerpoint/2010/main" val="649808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15AA19-0C30-4ACB-A142-9F9C077C270F}" type="slidenum">
              <a:rPr lang="en-US" smtClean="0"/>
              <a:pPr>
                <a:defRPr/>
              </a:pPr>
              <a:t>11</a:t>
            </a:fld>
            <a:endParaRPr lang="en-US" dirty="0"/>
          </a:p>
        </p:txBody>
      </p:sp>
    </p:spTree>
    <p:extLst>
      <p:ext uri="{BB962C8B-B14F-4D97-AF65-F5344CB8AC3E}">
        <p14:creationId xmlns:p14="http://schemas.microsoft.com/office/powerpoint/2010/main" val="27487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7E29F680-EDC4-40B1-9273-DB88CB0B8E95}" type="datetime1">
              <a:rPr lang="en-US"/>
              <a:pPr>
                <a:defRPr/>
              </a:pPr>
              <a:t>12/1/2015</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a:xfrm>
            <a:off x="6553200" y="6477000"/>
            <a:ext cx="2133600" cy="365125"/>
          </a:xfrm>
        </p:spPr>
        <p:txBody>
          <a:bodyPr/>
          <a:lstStyle>
            <a:lvl1pPr fontAlgn="auto">
              <a:spcBef>
                <a:spcPts val="0"/>
              </a:spcBef>
              <a:spcAft>
                <a:spcPts val="0"/>
              </a:spcAft>
              <a:defRPr>
                <a:ea typeface="+mn-ea"/>
              </a:defRPr>
            </a:lvl1pPr>
          </a:lstStyle>
          <a:p>
            <a:pPr>
              <a:defRPr/>
            </a:pPr>
            <a:fld id="{7DBE2E9A-8A89-4105-AC03-55CFA43BF3FE}" type="slidenum">
              <a:rPr lang="en-US"/>
              <a:pPr>
                <a:defRPr/>
              </a:pPr>
              <a:t>‹#›</a:t>
            </a:fld>
            <a:endParaRPr lang="en-US" dirty="0"/>
          </a:p>
        </p:txBody>
      </p:sp>
    </p:spTree>
    <p:extLst>
      <p:ext uri="{BB962C8B-B14F-4D97-AF65-F5344CB8AC3E}">
        <p14:creationId xmlns:p14="http://schemas.microsoft.com/office/powerpoint/2010/main" val="397895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B71F1D-1BF4-40A5-A7EB-11F52EEFD66B}" type="datetime1">
              <a:rPr lang="en-US"/>
              <a:pPr>
                <a:defRPr/>
              </a:pPr>
              <a:t>12/1/2015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01CD1A-FC99-405B-B24E-FD78419AEE77}" type="slidenum">
              <a:rPr lang="en-US"/>
              <a:pPr>
                <a:defRPr/>
              </a:pPr>
              <a:t>‹#›</a:t>
            </a:fld>
            <a:endParaRPr lang="en-US" dirty="0"/>
          </a:p>
        </p:txBody>
      </p:sp>
    </p:spTree>
    <p:extLst>
      <p:ext uri="{BB962C8B-B14F-4D97-AF65-F5344CB8AC3E}">
        <p14:creationId xmlns:p14="http://schemas.microsoft.com/office/powerpoint/2010/main" val="1748977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200">
                <a:solidFill>
                  <a:srgbClr val="898989"/>
                </a:solidFill>
                <a:latin typeface="Calibri" pitchFamily="34" charset="0"/>
                <a:ea typeface="+mn-ea"/>
              </a:defRPr>
            </a:lvl1pPr>
          </a:lstStyle>
          <a:p>
            <a:pPr>
              <a:defRPr/>
            </a:pPr>
            <a:fld id="{1F1C1FEB-40D9-46E1-A39C-30F45AAE534E}" type="datetime1">
              <a:rPr lang="en-US"/>
              <a:pPr>
                <a:defRPr/>
              </a:pPr>
              <a:t>12/1/2015</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1200">
                <a:solidFill>
                  <a:srgbClr val="898989"/>
                </a:solidFill>
                <a:latin typeface="Calibri" charset="0"/>
                <a:ea typeface="+mn-ea"/>
                <a:cs typeface="+mn-cs"/>
              </a:defRPr>
            </a:lvl1pPr>
          </a:lstStyle>
          <a:p>
            <a:pPr>
              <a:defRPr/>
            </a:pPr>
            <a:endParaRPr lang="en-US"/>
          </a:p>
        </p:txBody>
      </p:sp>
      <p:sp>
        <p:nvSpPr>
          <p:cNvPr id="9"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rgbClr val="898989"/>
                </a:solidFill>
                <a:latin typeface="Calibri" pitchFamily="34" charset="0"/>
                <a:ea typeface="+mn-ea"/>
              </a:defRPr>
            </a:lvl1pPr>
          </a:lstStyle>
          <a:p>
            <a:pPr>
              <a:defRPr/>
            </a:pPr>
            <a:fld id="{64528183-B424-42E0-BE80-96A5B02DB23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94" r:id="rId1"/>
    <p:sldLayoutId id="2147484193" r:id="rId2"/>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mj-cs"/>
        </a:defRPr>
      </a:lvl1pPr>
      <a:lvl2pPr algn="ctr" rtl="0" eaLnBrk="0" fontAlgn="base" hangingPunct="0">
        <a:spcBef>
          <a:spcPct val="0"/>
        </a:spcBef>
        <a:spcAft>
          <a:spcPct val="0"/>
        </a:spcAft>
        <a:defRPr sz="4400">
          <a:solidFill>
            <a:schemeClr val="tx1"/>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Arial"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Movies%20MPEG\Protein%20Synthesis\Translation.mpg" TargetMode="External"/><Relationship Id="rId1" Type="http://schemas.microsoft.com/office/2007/relationships/media" Target="file:///C:\Movies%20MPEG\Protein%20Synthesis\Translation.mpg" TargetMode="External"/><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Movies%20MPEG\Protein%20Synthesis\ProteinSynthesisReview.mpg" TargetMode="External"/><Relationship Id="rId1" Type="http://schemas.microsoft.com/office/2007/relationships/media" Target="file:///C:\Movies%20MPEG\Protein%20Synthesis\ProteinSynthesisReview.mpg" TargetMode="External"/><Relationship Id="rId5" Type="http://schemas.openxmlformats.org/officeDocument/2006/relationships/image" Target="../media/image18.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Movies%20MPEG\Protein%20Synthesis\Protein%20SynOverview.MPG" TargetMode="External"/><Relationship Id="rId1" Type="http://schemas.microsoft.com/office/2007/relationships/media" Target="file:///C:\Movies%20MPEG\Protein%20Synthesis\Protein%20SynOverview.MPG"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Movies%20MPEG\Protein%20Synthesis\tRNAModel.mpg" TargetMode="External"/><Relationship Id="rId1" Type="http://schemas.microsoft.com/office/2007/relationships/media" Target="file:///C:\Movies%20MPEG\Protein%20Synthesis\tRNAModel.mpg" TargetMode="External"/><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5322888" y="2887663"/>
            <a:ext cx="3184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endParaRPr lang="en-US" sz="3200" b="1">
              <a:solidFill>
                <a:srgbClr val="000000"/>
              </a:solidFill>
              <a:latin typeface="Calibri"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4800600" cy="342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6"/>
          <p:cNvSpPr txBox="1">
            <a:spLocks noChangeArrowheads="1"/>
          </p:cNvSpPr>
          <p:nvPr/>
        </p:nvSpPr>
        <p:spPr bwMode="auto">
          <a:xfrm>
            <a:off x="4684986" y="3453908"/>
            <a:ext cx="4319095" cy="2862322"/>
          </a:xfrm>
          <a:prstGeom prst="rect">
            <a:avLst/>
          </a:prstGeom>
          <a:solidFill>
            <a:srgbClr val="00457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a:spcBef>
                <a:spcPct val="50000"/>
              </a:spcBef>
            </a:pPr>
            <a:r>
              <a:rPr lang="en-US" sz="3600" b="1" dirty="0">
                <a:solidFill>
                  <a:srgbClr val="FFFFFF"/>
                </a:solidFill>
                <a:latin typeface="Arial"/>
                <a:cs typeface="Arial"/>
              </a:rPr>
              <a:t>Protein Synthesis-</a:t>
            </a:r>
          </a:p>
          <a:p>
            <a:pPr algn="ctr">
              <a:spcBef>
                <a:spcPct val="50000"/>
              </a:spcBef>
            </a:pPr>
            <a:r>
              <a:rPr lang="en-US" sz="3600" b="1" dirty="0">
                <a:solidFill>
                  <a:srgbClr val="FFFFFF"/>
                </a:solidFill>
                <a:latin typeface="Arial"/>
                <a:cs typeface="Arial"/>
              </a:rPr>
              <a:t>the </a:t>
            </a:r>
            <a:r>
              <a:rPr lang="en-US" sz="3600" b="1" dirty="0" smtClean="0">
                <a:solidFill>
                  <a:srgbClr val="FFFFFF"/>
                </a:solidFill>
                <a:latin typeface="Arial"/>
                <a:cs typeface="Arial"/>
              </a:rPr>
              <a:t>”Stuff </a:t>
            </a:r>
            <a:r>
              <a:rPr lang="en-US" sz="3600" b="1" dirty="0">
                <a:solidFill>
                  <a:srgbClr val="FFFFFF"/>
                </a:solidFill>
                <a:latin typeface="Arial"/>
                <a:cs typeface="Arial"/>
              </a:rPr>
              <a:t>of Life“</a:t>
            </a:r>
          </a:p>
          <a:p>
            <a:pPr algn="ctr">
              <a:spcBef>
                <a:spcPct val="50000"/>
              </a:spcBef>
            </a:pPr>
            <a:r>
              <a:rPr lang="en-US" sz="3600" b="1" dirty="0">
                <a:solidFill>
                  <a:srgbClr val="FFFFFF"/>
                </a:solidFill>
                <a:latin typeface="Arial"/>
                <a:cs typeface="Arial"/>
              </a:rPr>
              <a:t>Translation-</a:t>
            </a:r>
            <a:br>
              <a:rPr lang="en-US" sz="3600" b="1" dirty="0">
                <a:solidFill>
                  <a:srgbClr val="FFFFFF"/>
                </a:solidFill>
                <a:latin typeface="Arial"/>
                <a:cs typeface="Arial"/>
              </a:rPr>
            </a:br>
            <a:r>
              <a:rPr lang="en-US" sz="3600" b="1" dirty="0">
                <a:solidFill>
                  <a:srgbClr val="FFFFFF"/>
                </a:solidFill>
                <a:latin typeface="Arial"/>
                <a:cs typeface="Arial"/>
              </a:rPr>
              <a:t>Making the Protein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EC49A6E-15A9-4238-9035-0B3ED15D8B8E}" type="slidenum">
              <a:rPr lang="en-US" smtClean="0"/>
              <a:pPr>
                <a:defRPr/>
              </a:pPr>
              <a:t>10</a:t>
            </a:fld>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1143000"/>
            <a:ext cx="5867650" cy="39624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Rectangle 3"/>
          <p:cNvSpPr>
            <a:spLocks noChangeArrowheads="1"/>
          </p:cNvSpPr>
          <p:nvPr/>
        </p:nvSpPr>
        <p:spPr bwMode="auto">
          <a:xfrm>
            <a:off x="84684" y="5042118"/>
            <a:ext cx="9056688" cy="1815882"/>
          </a:xfrm>
          <a:prstGeom prst="rect">
            <a:avLst/>
          </a:prstGeom>
          <a:solidFill>
            <a:schemeClr val="bg1"/>
          </a:solidFill>
          <a:ln>
            <a:noFill/>
          </a:ln>
        </p:spPr>
        <p:txBody>
          <a:bodyPr wrap="square">
            <a:spAutoFit/>
          </a:bodyPr>
          <a:lstStyle/>
          <a:p>
            <a:pPr>
              <a:spcBef>
                <a:spcPct val="50000"/>
              </a:spcBef>
            </a:pPr>
            <a:r>
              <a:rPr lang="en-US" sz="2800" dirty="0" smtClean="0">
                <a:solidFill>
                  <a:srgbClr val="440000"/>
                </a:solidFill>
              </a:rPr>
              <a:t>2. Elongation- The second </a:t>
            </a:r>
            <a:r>
              <a:rPr lang="en-US" sz="2800" dirty="0" err="1">
                <a:solidFill>
                  <a:srgbClr val="440000"/>
                </a:solidFill>
              </a:rPr>
              <a:t>tRNA</a:t>
            </a:r>
            <a:r>
              <a:rPr lang="en-US" sz="2800" dirty="0">
                <a:solidFill>
                  <a:srgbClr val="440000"/>
                </a:solidFill>
              </a:rPr>
              <a:t> </a:t>
            </a:r>
            <a:r>
              <a:rPr lang="en-US" sz="2800" dirty="0" smtClean="0">
                <a:solidFill>
                  <a:srgbClr val="440000"/>
                </a:solidFill>
              </a:rPr>
              <a:t>arrives and attaches </a:t>
            </a:r>
            <a:r>
              <a:rPr lang="en-US" sz="2800" dirty="0">
                <a:solidFill>
                  <a:srgbClr val="440000"/>
                </a:solidFill>
              </a:rPr>
              <a:t>at the A site, with the correct anticodon and the correct amino acid. A peptide bond is formed between the amino acids and water is removed.</a:t>
            </a:r>
            <a:endParaRPr lang="en-US" sz="2800" dirty="0"/>
          </a:p>
        </p:txBody>
      </p:sp>
      <p:sp>
        <p:nvSpPr>
          <p:cNvPr id="5" name="TextBox 2"/>
          <p:cNvSpPr txBox="1">
            <a:spLocks noChangeArrowheads="1"/>
          </p:cNvSpPr>
          <p:nvPr/>
        </p:nvSpPr>
        <p:spPr bwMode="auto">
          <a:xfrm>
            <a:off x="465684" y="173038"/>
            <a:ext cx="8675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r>
              <a:rPr lang="en-US" sz="3600" dirty="0" smtClean="0">
                <a:solidFill>
                  <a:schemeClr val="bg1"/>
                </a:solidFill>
                <a:latin typeface="Calibri" pitchFamily="34" charset="0"/>
              </a:rPr>
              <a:t>Elongation</a:t>
            </a:r>
            <a:endParaRPr lang="en-US" sz="3600" dirty="0">
              <a:solidFill>
                <a:schemeClr val="bg1"/>
              </a:solidFill>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C437C9A-8E62-4136-8364-BBA24B262AB4}" type="slidenum">
              <a:rPr lang="en-US" smtClean="0"/>
              <a:pPr>
                <a:defRPr/>
              </a:pPr>
              <a:t>11</a:t>
            </a:fld>
            <a:endParaRPr lang="en-US" dirty="0"/>
          </a:p>
        </p:txBody>
      </p:sp>
      <p:sp>
        <p:nvSpPr>
          <p:cNvPr id="12291" name="Rectangle 2"/>
          <p:cNvSpPr>
            <a:spLocks noChangeArrowheads="1"/>
          </p:cNvSpPr>
          <p:nvPr/>
        </p:nvSpPr>
        <p:spPr bwMode="auto">
          <a:xfrm>
            <a:off x="228600" y="4267200"/>
            <a:ext cx="85613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3200" dirty="0">
                <a:solidFill>
                  <a:srgbClr val="440000"/>
                </a:solidFill>
              </a:rPr>
              <a:t>3. Termination- At the stop codon, a stop protein (release factor) will attach at the A site.  This will cause the release of the last </a:t>
            </a:r>
            <a:r>
              <a:rPr lang="en-US" sz="3200" dirty="0" err="1">
                <a:solidFill>
                  <a:srgbClr val="440000"/>
                </a:solidFill>
              </a:rPr>
              <a:t>tRNA</a:t>
            </a:r>
            <a:r>
              <a:rPr lang="en-US" sz="3200" dirty="0">
                <a:solidFill>
                  <a:srgbClr val="440000"/>
                </a:solidFill>
              </a:rPr>
              <a:t>, the polypeptide chain and  cause the ribosome to fall apart.</a:t>
            </a:r>
            <a:endParaRPr lang="en-US" sz="3200" dirty="0"/>
          </a:p>
        </p:txBody>
      </p:sp>
      <p:sp>
        <p:nvSpPr>
          <p:cNvPr id="5" name="TextBox 2"/>
          <p:cNvSpPr txBox="1">
            <a:spLocks noChangeArrowheads="1"/>
          </p:cNvSpPr>
          <p:nvPr/>
        </p:nvSpPr>
        <p:spPr bwMode="auto">
          <a:xfrm>
            <a:off x="465684" y="173038"/>
            <a:ext cx="8675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r>
              <a:rPr lang="en-US" sz="3600" dirty="0" smtClean="0">
                <a:solidFill>
                  <a:schemeClr val="bg1"/>
                </a:solidFill>
                <a:latin typeface="Calibri" pitchFamily="34" charset="0"/>
              </a:rPr>
              <a:t>Termination</a:t>
            </a:r>
            <a:endParaRPr lang="en-US" sz="3600" dirty="0">
              <a:solidFill>
                <a:schemeClr val="bg1"/>
              </a:solidFill>
              <a:latin typeface="Calibri" pitchFamily="34" charset="0"/>
            </a:endParaRP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100959"/>
            <a:ext cx="8562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78E1640-101C-41FC-91CB-19634963777C}" type="slidenum">
              <a:rPr lang="en-US" smtClean="0"/>
              <a:pPr>
                <a:defRPr/>
              </a:pPr>
              <a:t>12</a:t>
            </a:fld>
            <a:endParaRPr lang="en-US"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610600" cy="32766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2"/>
          <p:cNvSpPr txBox="1">
            <a:spLocks noChangeArrowheads="1"/>
          </p:cNvSpPr>
          <p:nvPr/>
        </p:nvSpPr>
        <p:spPr bwMode="auto">
          <a:xfrm>
            <a:off x="465684" y="173038"/>
            <a:ext cx="8675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r>
              <a:rPr lang="en-US" sz="3600" dirty="0" smtClean="0">
                <a:solidFill>
                  <a:schemeClr val="bg1"/>
                </a:solidFill>
                <a:latin typeface="Calibri" pitchFamily="34" charset="0"/>
              </a:rPr>
              <a:t>Exported Proteins</a:t>
            </a:r>
            <a:endParaRPr lang="en-US" sz="3600" dirty="0">
              <a:solidFill>
                <a:schemeClr val="bg1"/>
              </a:solidFill>
              <a:latin typeface="Calibri" pitchFamily="34" charset="0"/>
            </a:endParaRPr>
          </a:p>
        </p:txBody>
      </p:sp>
      <p:sp>
        <p:nvSpPr>
          <p:cNvPr id="6" name="Rectangle 2"/>
          <p:cNvSpPr>
            <a:spLocks noChangeArrowheads="1"/>
          </p:cNvSpPr>
          <p:nvPr/>
        </p:nvSpPr>
        <p:spPr bwMode="auto">
          <a:xfrm>
            <a:off x="228600" y="4419600"/>
            <a:ext cx="85613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3200" dirty="0" smtClean="0">
                <a:solidFill>
                  <a:srgbClr val="440000"/>
                </a:solidFill>
              </a:rPr>
              <a:t>Exported proteins are tagged and interact with signal recognition particles (SRP).  This SRP is responsible for threading the synthesized protein into the lumen of the E. R. </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ACE1CD6-CFA9-4397-8658-BA3A048F7E5E}" type="slidenum">
              <a:rPr lang="en-US" smtClean="0"/>
              <a:pPr>
                <a:defRPr/>
              </a:pPr>
              <a:t>13</a:t>
            </a:fld>
            <a:endParaRPr lang="en-US" dirty="0"/>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4191000" cy="49530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Rectangle 3"/>
          <p:cNvSpPr>
            <a:spLocks noChangeArrowheads="1"/>
          </p:cNvSpPr>
          <p:nvPr/>
        </p:nvSpPr>
        <p:spPr bwMode="auto">
          <a:xfrm>
            <a:off x="0" y="1219200"/>
            <a:ext cx="4800600" cy="5262979"/>
          </a:xfrm>
          <a:prstGeom prst="rect">
            <a:avLst/>
          </a:prstGeom>
          <a:solidFill>
            <a:schemeClr val="bg1"/>
          </a:solidFill>
          <a:ln>
            <a:noFill/>
          </a:ln>
        </p:spPr>
        <p:txBody>
          <a:bodyPr wrap="square">
            <a:spAutoFit/>
          </a:bodyPr>
          <a:lstStyle/>
          <a:p>
            <a:pPr>
              <a:spcBef>
                <a:spcPct val="50000"/>
              </a:spcBef>
            </a:pPr>
            <a:r>
              <a:rPr lang="en-US" sz="3200" dirty="0" smtClean="0"/>
              <a:t>There are three types of base pair mutations</a:t>
            </a:r>
          </a:p>
          <a:p>
            <a:pPr marL="111125" indent="-111125">
              <a:spcBef>
                <a:spcPct val="50000"/>
              </a:spcBef>
              <a:buFont typeface="Arial" pitchFamily="34" charset="0"/>
              <a:buChar char="•"/>
            </a:pPr>
            <a:r>
              <a:rPr lang="en-US" sz="3200" dirty="0" smtClean="0"/>
              <a:t>No effect on proteins structure</a:t>
            </a:r>
          </a:p>
          <a:p>
            <a:pPr marL="111125" indent="-111125">
              <a:spcBef>
                <a:spcPct val="50000"/>
              </a:spcBef>
              <a:buFont typeface="Arial" pitchFamily="34" charset="0"/>
              <a:buChar char="•"/>
            </a:pPr>
            <a:r>
              <a:rPr lang="en-US" sz="3200" dirty="0" smtClean="0"/>
              <a:t>Missense mutation- Change in one amino acid</a:t>
            </a:r>
          </a:p>
          <a:p>
            <a:pPr marL="111125" indent="-111125">
              <a:spcBef>
                <a:spcPct val="50000"/>
              </a:spcBef>
              <a:buFont typeface="Arial" pitchFamily="34" charset="0"/>
              <a:buChar char="•"/>
            </a:pPr>
            <a:r>
              <a:rPr lang="en-US" sz="3200" dirty="0" smtClean="0"/>
              <a:t>Nonsense mutation- Shortening of the polypeptide chain</a:t>
            </a:r>
          </a:p>
        </p:txBody>
      </p:sp>
      <p:sp>
        <p:nvSpPr>
          <p:cNvPr id="5" name="TextBox 2"/>
          <p:cNvSpPr txBox="1">
            <a:spLocks noChangeArrowheads="1"/>
          </p:cNvSpPr>
          <p:nvPr/>
        </p:nvSpPr>
        <p:spPr bwMode="auto">
          <a:xfrm>
            <a:off x="465684" y="173038"/>
            <a:ext cx="8675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r>
              <a:rPr lang="en-US" sz="3600" dirty="0" smtClean="0">
                <a:solidFill>
                  <a:schemeClr val="bg1"/>
                </a:solidFill>
                <a:latin typeface="Calibri" pitchFamily="34" charset="0"/>
              </a:rPr>
              <a:t>Base Pair Mutations and Effects on  Proteins</a:t>
            </a:r>
            <a:endParaRPr lang="en-US" sz="3600" dirty="0">
              <a:solidFill>
                <a:schemeClr val="bg1"/>
              </a:solidFill>
              <a:latin typeface="Calibri" pitchFamily="34" charset="0"/>
            </a:endParaRPr>
          </a:p>
        </p:txBody>
      </p:sp>
    </p:spTree>
    <p:extLst>
      <p:ext uri="{BB962C8B-B14F-4D97-AF65-F5344CB8AC3E}">
        <p14:creationId xmlns:p14="http://schemas.microsoft.com/office/powerpoint/2010/main" val="941068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8198C5-C7EB-4BDD-8FD0-3C4AF29DAED6}" type="slidenum">
              <a:rPr lang="en-US" smtClean="0"/>
              <a:pPr>
                <a:defRPr/>
              </a:pPr>
              <a:t>14</a:t>
            </a:fld>
            <a:endParaRPr lang="en-US" dirty="0"/>
          </a:p>
        </p:txBody>
      </p:sp>
      <p:sp>
        <p:nvSpPr>
          <p:cNvPr id="14339" name="Rectangle 2"/>
          <p:cNvSpPr>
            <a:spLocks noChangeArrowheads="1"/>
          </p:cNvSpPr>
          <p:nvPr/>
        </p:nvSpPr>
        <p:spPr bwMode="auto">
          <a:xfrm>
            <a:off x="0" y="1072055"/>
            <a:ext cx="4419600" cy="5909310"/>
          </a:xfrm>
          <a:prstGeom prst="rect">
            <a:avLst/>
          </a:prstGeom>
          <a:solidFill>
            <a:schemeClr val="bg1"/>
          </a:solidFill>
          <a:ln>
            <a:noFill/>
          </a:ln>
        </p:spPr>
        <p:txBody>
          <a:bodyPr wrap="square">
            <a:spAutoFit/>
          </a:bodyPr>
          <a:lstStyle/>
          <a:p>
            <a:pPr>
              <a:spcBef>
                <a:spcPct val="50000"/>
              </a:spcBef>
            </a:pPr>
            <a:r>
              <a:rPr lang="en-US" sz="2800" dirty="0" err="1" smtClean="0"/>
              <a:t>Frameshift</a:t>
            </a:r>
            <a:r>
              <a:rPr lang="en-US" sz="2800" dirty="0" smtClean="0"/>
              <a:t> mutations result from either an insertion or a deletion of a nucleotide.</a:t>
            </a:r>
          </a:p>
          <a:p>
            <a:pPr>
              <a:spcBef>
                <a:spcPct val="50000"/>
              </a:spcBef>
            </a:pPr>
            <a:r>
              <a:rPr lang="en-US" sz="2800" dirty="0" smtClean="0"/>
              <a:t>Missense mutation- Change in one amino acid sequence for the rest of the chain. </a:t>
            </a:r>
          </a:p>
          <a:p>
            <a:pPr>
              <a:spcBef>
                <a:spcPct val="50000"/>
              </a:spcBef>
            </a:pPr>
            <a:r>
              <a:rPr lang="en-US" sz="2800" dirty="0" smtClean="0"/>
              <a:t>Three insertions or deletions will put the polypeptide chain back on track. </a:t>
            </a:r>
          </a:p>
          <a:p>
            <a:pPr>
              <a:spcBef>
                <a:spcPct val="50000"/>
              </a:spcBef>
            </a:pPr>
            <a:r>
              <a:rPr lang="en-US" sz="2800" dirty="0" smtClean="0"/>
              <a:t>Nonsense mutation- Shortening of the polypeptide chain. </a:t>
            </a:r>
          </a:p>
        </p:txBody>
      </p:sp>
      <p:sp>
        <p:nvSpPr>
          <p:cNvPr id="5" name="TextBox 2"/>
          <p:cNvSpPr txBox="1">
            <a:spLocks noChangeArrowheads="1"/>
          </p:cNvSpPr>
          <p:nvPr/>
        </p:nvSpPr>
        <p:spPr bwMode="auto">
          <a:xfrm>
            <a:off x="465684" y="173038"/>
            <a:ext cx="8675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r>
              <a:rPr lang="en-US" sz="3600" dirty="0" err="1" smtClean="0">
                <a:solidFill>
                  <a:schemeClr val="bg1"/>
                </a:solidFill>
                <a:latin typeface="Calibri" pitchFamily="34" charset="0"/>
              </a:rPr>
              <a:t>Frameshift</a:t>
            </a:r>
            <a:r>
              <a:rPr lang="en-US" sz="3600" dirty="0" smtClean="0">
                <a:solidFill>
                  <a:schemeClr val="bg1"/>
                </a:solidFill>
                <a:latin typeface="Calibri" pitchFamily="34" charset="0"/>
              </a:rPr>
              <a:t> Mutations the Effect on Proteins</a:t>
            </a:r>
            <a:endParaRPr lang="en-US" sz="3600" dirty="0">
              <a:solidFill>
                <a:schemeClr val="bg1"/>
              </a:solidFill>
              <a:latin typeface="Calibri" pitchFamily="34" charset="0"/>
            </a:endParaRP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422" y="1066800"/>
            <a:ext cx="462719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8198C5-C7EB-4BDD-8FD0-3C4AF29DAED6}" type="slidenum">
              <a:rPr lang="en-US" smtClean="0"/>
              <a:pPr>
                <a:defRPr/>
              </a:pPr>
              <a:t>15</a:t>
            </a:fld>
            <a:endParaRPr lang="en-US" dirty="0"/>
          </a:p>
        </p:txBody>
      </p:sp>
      <p:pic>
        <p:nvPicPr>
          <p:cNvPr id="3" name="Translation.mpg">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2895600" y="2057400"/>
            <a:ext cx="3352800" cy="2743200"/>
          </a:xfrm>
          <a:prstGeom prst="rect">
            <a:avLst/>
          </a:prstGeom>
        </p:spPr>
      </p:pic>
      <p:sp>
        <p:nvSpPr>
          <p:cNvPr id="7" name="TextBox 2"/>
          <p:cNvSpPr txBox="1">
            <a:spLocks noChangeArrowheads="1"/>
          </p:cNvSpPr>
          <p:nvPr/>
        </p:nvSpPr>
        <p:spPr bwMode="auto">
          <a:xfrm>
            <a:off x="465684" y="173038"/>
            <a:ext cx="8675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r>
              <a:rPr lang="en-US" sz="3600" dirty="0" smtClean="0">
                <a:solidFill>
                  <a:schemeClr val="bg1"/>
                </a:solidFill>
                <a:latin typeface="Calibri" pitchFamily="34" charset="0"/>
              </a:rPr>
              <a:t>Translation</a:t>
            </a:r>
            <a:endParaRPr lang="en-US" sz="3600" dirty="0">
              <a:solidFill>
                <a:schemeClr val="bg1"/>
              </a:solidFill>
              <a:latin typeface="Calibri" pitchFamily="34" charset="0"/>
            </a:endParaRPr>
          </a:p>
        </p:txBody>
      </p:sp>
    </p:spTree>
    <p:extLst>
      <p:ext uri="{BB962C8B-B14F-4D97-AF65-F5344CB8AC3E}">
        <p14:creationId xmlns:p14="http://schemas.microsoft.com/office/powerpoint/2010/main" val="30669837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8198C5-C7EB-4BDD-8FD0-3C4AF29DAED6}" type="slidenum">
              <a:rPr lang="en-US" smtClean="0"/>
              <a:pPr>
                <a:defRPr/>
              </a:pPr>
              <a:t>16</a:t>
            </a:fld>
            <a:endParaRPr lang="en-US" dirty="0"/>
          </a:p>
        </p:txBody>
      </p:sp>
      <p:pic>
        <p:nvPicPr>
          <p:cNvPr id="4" name="ProteinSynthesisReview.mpg">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1524000" y="1143000"/>
            <a:ext cx="6096000" cy="4572000"/>
          </a:xfrm>
          <a:prstGeom prst="rect">
            <a:avLst/>
          </a:prstGeom>
        </p:spPr>
      </p:pic>
      <p:sp>
        <p:nvSpPr>
          <p:cNvPr id="5" name="TextBox 2"/>
          <p:cNvSpPr txBox="1">
            <a:spLocks noChangeArrowheads="1"/>
          </p:cNvSpPr>
          <p:nvPr/>
        </p:nvSpPr>
        <p:spPr bwMode="auto">
          <a:xfrm>
            <a:off x="465684" y="173038"/>
            <a:ext cx="8675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r>
              <a:rPr lang="en-US" sz="3600" dirty="0" smtClean="0">
                <a:solidFill>
                  <a:schemeClr val="bg1"/>
                </a:solidFill>
                <a:latin typeface="Calibri" pitchFamily="34" charset="0"/>
              </a:rPr>
              <a:t>Protein </a:t>
            </a:r>
            <a:r>
              <a:rPr lang="en-US" sz="3600" dirty="0" err="1" smtClean="0">
                <a:solidFill>
                  <a:schemeClr val="bg1"/>
                </a:solidFill>
                <a:latin typeface="Calibri" pitchFamily="34" charset="0"/>
              </a:rPr>
              <a:t>Syntheis</a:t>
            </a:r>
            <a:r>
              <a:rPr lang="en-US" sz="3600" dirty="0" smtClean="0">
                <a:solidFill>
                  <a:schemeClr val="bg1"/>
                </a:solidFill>
                <a:latin typeface="Calibri" pitchFamily="34" charset="0"/>
              </a:rPr>
              <a:t>: A Review</a:t>
            </a:r>
            <a:endParaRPr lang="en-US" sz="3600" dirty="0">
              <a:solidFill>
                <a:schemeClr val="bg1"/>
              </a:solidFill>
              <a:latin typeface="Calibri" pitchFamily="34" charset="0"/>
            </a:endParaRPr>
          </a:p>
        </p:txBody>
      </p:sp>
    </p:spTree>
    <p:extLst>
      <p:ext uri="{BB962C8B-B14F-4D97-AF65-F5344CB8AC3E}">
        <p14:creationId xmlns:p14="http://schemas.microsoft.com/office/powerpoint/2010/main" val="651540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Slide Number Placeholder 1"/>
          <p:cNvSpPr txBox="1">
            <a:spLocks noGrp="1"/>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r" eaLnBrk="1" hangingPunct="1"/>
            <a:fld id="{BBB2B023-A273-4DBF-BD7C-96D4D0EE854B}" type="slidenum">
              <a:rPr lang="en-US" sz="1200">
                <a:solidFill>
                  <a:srgbClr val="898989"/>
                </a:solidFill>
                <a:latin typeface="Calibri" pitchFamily="34" charset="0"/>
              </a:rPr>
              <a:pPr algn="r" eaLnBrk="1" hangingPunct="1"/>
              <a:t>2</a:t>
            </a:fld>
            <a:endParaRPr lang="en-US" sz="1200">
              <a:solidFill>
                <a:srgbClr val="898989"/>
              </a:solidFill>
              <a:latin typeface="Calibri" pitchFamily="34" charset="0"/>
            </a:endParaRPr>
          </a:p>
        </p:txBody>
      </p:sp>
      <p:sp>
        <p:nvSpPr>
          <p:cNvPr id="4100" name="TextBox 3"/>
          <p:cNvSpPr txBox="1">
            <a:spLocks noChangeArrowheads="1"/>
          </p:cNvSpPr>
          <p:nvPr/>
        </p:nvSpPr>
        <p:spPr bwMode="auto">
          <a:xfrm>
            <a:off x="3733800" y="5715000"/>
            <a:ext cx="15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endParaRPr lang="en-US"/>
          </a:p>
        </p:txBody>
      </p:sp>
      <p:sp>
        <p:nvSpPr>
          <p:cNvPr id="4101" name="TextBox 3"/>
          <p:cNvSpPr txBox="1">
            <a:spLocks noChangeArrowheads="1"/>
          </p:cNvSpPr>
          <p:nvPr/>
        </p:nvSpPr>
        <p:spPr bwMode="auto">
          <a:xfrm>
            <a:off x="4397375" y="1362075"/>
            <a:ext cx="4518025"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endParaRPr lang="en-US" sz="2800">
              <a:latin typeface="Calibri" pitchFamily="34" charset="0"/>
            </a:endParaRPr>
          </a:p>
        </p:txBody>
      </p:sp>
      <p:pic>
        <p:nvPicPr>
          <p:cNvPr id="41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rotein SynOverview.MPG">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6"/>
          <a:stretch>
            <a:fillRect/>
          </a:stretch>
        </p:blipFill>
        <p:spPr>
          <a:xfrm>
            <a:off x="2209800" y="2286000"/>
            <a:ext cx="4693920" cy="3200400"/>
          </a:xfrm>
          <a:prstGeom prst="rect">
            <a:avLst/>
          </a:prstGeom>
        </p:spPr>
      </p:pic>
      <p:sp>
        <p:nvSpPr>
          <p:cNvPr id="3" name="Title 2"/>
          <p:cNvSpPr>
            <a:spLocks noGrp="1"/>
          </p:cNvSpPr>
          <p:nvPr>
            <p:ph type="title"/>
          </p:nvPr>
        </p:nvSpPr>
        <p:spPr/>
        <p:txBody>
          <a:bodyPr/>
          <a:lstStyle/>
          <a:p>
            <a:r>
              <a:rPr lang="en-US" dirty="0">
                <a:solidFill>
                  <a:schemeClr val="bg1"/>
                </a:solidFill>
                <a:latin typeface="Calibri" pitchFamily="34" charset="0"/>
              </a:rPr>
              <a:t>Protein Synthesis: An Overview</a:t>
            </a:r>
            <a:br>
              <a:rPr lang="en-US" dirty="0">
                <a:solidFill>
                  <a:schemeClr val="bg1"/>
                </a:solidFill>
                <a:latin typeface="Calibri" pitchFamily="34" charset="0"/>
              </a:rPr>
            </a:b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txBox="1">
            <a:spLocks noGrp="1"/>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r" eaLnBrk="1" hangingPunct="1"/>
            <a:fld id="{BBB2B023-A273-4DBF-BD7C-96D4D0EE854B}" type="slidenum">
              <a:rPr lang="en-US" sz="1200">
                <a:solidFill>
                  <a:srgbClr val="898989"/>
                </a:solidFill>
                <a:latin typeface="Calibri" pitchFamily="34" charset="0"/>
              </a:rPr>
              <a:pPr algn="r" eaLnBrk="1" hangingPunct="1"/>
              <a:t>3</a:t>
            </a:fld>
            <a:endParaRPr lang="en-US" sz="1200">
              <a:solidFill>
                <a:srgbClr val="898989"/>
              </a:solidFill>
              <a:latin typeface="Calibri" pitchFamily="34" charset="0"/>
            </a:endParaRPr>
          </a:p>
        </p:txBody>
      </p:sp>
      <p:sp>
        <p:nvSpPr>
          <p:cNvPr id="4100" name="TextBox 3"/>
          <p:cNvSpPr txBox="1">
            <a:spLocks noChangeArrowheads="1"/>
          </p:cNvSpPr>
          <p:nvPr/>
        </p:nvSpPr>
        <p:spPr bwMode="auto">
          <a:xfrm>
            <a:off x="3733800" y="5715000"/>
            <a:ext cx="15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endParaRPr lang="en-US"/>
          </a:p>
        </p:txBody>
      </p:sp>
      <p:sp>
        <p:nvSpPr>
          <p:cNvPr id="4101" name="TextBox 3"/>
          <p:cNvSpPr txBox="1">
            <a:spLocks noChangeArrowheads="1"/>
          </p:cNvSpPr>
          <p:nvPr/>
        </p:nvSpPr>
        <p:spPr bwMode="auto">
          <a:xfrm>
            <a:off x="4397375" y="1362075"/>
            <a:ext cx="4518025"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endParaRPr lang="en-US" sz="2800">
              <a:latin typeface="Calibri" pitchFamily="34" charset="0"/>
            </a:endParaRPr>
          </a:p>
        </p:txBody>
      </p:sp>
      <p:pic>
        <p:nvPicPr>
          <p:cNvPr id="41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solidFill>
                  <a:schemeClr val="bg1"/>
                </a:solidFill>
                <a:latin typeface="Calibri" pitchFamily="34" charset="0"/>
              </a:rPr>
              <a:t>Translation Overview</a:t>
            </a:r>
            <a:br>
              <a:rPr lang="en-US" dirty="0">
                <a:solidFill>
                  <a:schemeClr val="bg1"/>
                </a:solidFill>
                <a:latin typeface="Calibri" pitchFamily="34" charset="0"/>
              </a:rPr>
            </a:br>
            <a:endParaRPr lang="en-US" dirty="0"/>
          </a:p>
        </p:txBody>
      </p:sp>
      <p:sp>
        <p:nvSpPr>
          <p:cNvPr id="3" name="Content Placeholder 2"/>
          <p:cNvSpPr>
            <a:spLocks noGrp="1"/>
          </p:cNvSpPr>
          <p:nvPr>
            <p:ph idx="1"/>
          </p:nvPr>
        </p:nvSpPr>
        <p:spPr/>
        <p:txBody>
          <a:bodyPr/>
          <a:lstStyle/>
          <a:p>
            <a:pPr>
              <a:spcBef>
                <a:spcPct val="50000"/>
              </a:spcBef>
            </a:pPr>
            <a:r>
              <a:rPr lang="en-US" dirty="0">
                <a:solidFill>
                  <a:srgbClr val="440000"/>
                </a:solidFill>
              </a:rPr>
              <a:t>Translation involves </a:t>
            </a:r>
            <a:r>
              <a:rPr lang="en-US" dirty="0" err="1" smtClean="0">
                <a:solidFill>
                  <a:srgbClr val="440000"/>
                </a:solidFill>
              </a:rPr>
              <a:t>mRNA→Protein</a:t>
            </a:r>
            <a:endParaRPr lang="en-US" dirty="0">
              <a:solidFill>
                <a:srgbClr val="440000"/>
              </a:solidFill>
            </a:endParaRPr>
          </a:p>
          <a:p>
            <a:pPr>
              <a:spcBef>
                <a:spcPct val="50000"/>
              </a:spcBef>
            </a:pPr>
            <a:r>
              <a:rPr lang="en-US" dirty="0">
                <a:solidFill>
                  <a:srgbClr val="440000"/>
                </a:solidFill>
              </a:rPr>
              <a:t>Materials needed for translation</a:t>
            </a:r>
          </a:p>
          <a:p>
            <a:pPr marL="857250" lvl="1" indent="-457200">
              <a:spcBef>
                <a:spcPct val="50000"/>
              </a:spcBef>
            </a:pPr>
            <a:r>
              <a:rPr lang="en-US" dirty="0">
                <a:solidFill>
                  <a:srgbClr val="440000"/>
                </a:solidFill>
              </a:rPr>
              <a:t>Ribosome</a:t>
            </a:r>
          </a:p>
          <a:p>
            <a:pPr marL="857250" lvl="1" indent="-457200">
              <a:spcBef>
                <a:spcPct val="50000"/>
              </a:spcBef>
            </a:pPr>
            <a:r>
              <a:rPr lang="en-US" dirty="0" err="1">
                <a:solidFill>
                  <a:srgbClr val="440000"/>
                </a:solidFill>
              </a:rPr>
              <a:t>tRNA’s</a:t>
            </a:r>
            <a:r>
              <a:rPr lang="en-US" dirty="0">
                <a:solidFill>
                  <a:srgbClr val="440000"/>
                </a:solidFill>
              </a:rPr>
              <a:t> with the correct  amino acid connected to it.</a:t>
            </a:r>
          </a:p>
          <a:p>
            <a:pPr marL="857250" lvl="1" indent="-457200">
              <a:spcBef>
                <a:spcPct val="50000"/>
              </a:spcBef>
            </a:pPr>
            <a:r>
              <a:rPr lang="en-US" dirty="0">
                <a:solidFill>
                  <a:srgbClr val="440000"/>
                </a:solidFill>
              </a:rPr>
              <a:t>Mature mRNA</a:t>
            </a:r>
          </a:p>
          <a:p>
            <a:pPr marL="0" indent="0">
              <a:buNone/>
            </a:pPr>
            <a:endParaRPr lang="en-US" dirty="0"/>
          </a:p>
        </p:txBody>
      </p:sp>
    </p:spTree>
    <p:extLst>
      <p:ext uri="{BB962C8B-B14F-4D97-AF65-F5344CB8AC3E}">
        <p14:creationId xmlns:p14="http://schemas.microsoft.com/office/powerpoint/2010/main" val="4001515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latin typeface="Calibri" pitchFamily="34" charset="0"/>
              </a:rPr>
              <a:t>Ribosome Structure</a:t>
            </a:r>
            <a:br>
              <a:rPr lang="en-US" dirty="0">
                <a:solidFill>
                  <a:schemeClr val="bg1"/>
                </a:solidFill>
                <a:latin typeface="Calibri" pitchFamily="34" charset="0"/>
              </a:rPr>
            </a:br>
            <a:endParaRPr lang="en-US" dirty="0"/>
          </a:p>
        </p:txBody>
      </p:sp>
      <p:sp>
        <p:nvSpPr>
          <p:cNvPr id="4" name="Content Placeholder 3"/>
          <p:cNvSpPr>
            <a:spLocks noGrp="1"/>
          </p:cNvSpPr>
          <p:nvPr>
            <p:ph idx="1"/>
          </p:nvPr>
        </p:nvSpPr>
        <p:spPr>
          <a:xfrm>
            <a:off x="457200" y="1143000"/>
            <a:ext cx="4876800" cy="4983163"/>
          </a:xfrm>
        </p:spPr>
        <p:txBody>
          <a:bodyPr/>
          <a:lstStyle/>
          <a:p>
            <a:pPr>
              <a:spcBef>
                <a:spcPct val="50000"/>
              </a:spcBef>
            </a:pPr>
            <a:r>
              <a:rPr lang="en-US" sz="2400" dirty="0">
                <a:solidFill>
                  <a:srgbClr val="440000"/>
                </a:solidFill>
              </a:rPr>
              <a:t>1. Ribosomes-are made from proteins and </a:t>
            </a:r>
            <a:r>
              <a:rPr lang="en-US" sz="2400" dirty="0" err="1">
                <a:solidFill>
                  <a:srgbClr val="440000"/>
                </a:solidFill>
              </a:rPr>
              <a:t>rRNA</a:t>
            </a:r>
            <a:r>
              <a:rPr lang="en-US" sz="2400" dirty="0">
                <a:solidFill>
                  <a:srgbClr val="440000"/>
                </a:solidFill>
              </a:rPr>
              <a:t>.  It has two subunits, a small subunit and a large subunit. There are three sites where the </a:t>
            </a:r>
            <a:r>
              <a:rPr lang="en-US" sz="2400" dirty="0" err="1">
                <a:solidFill>
                  <a:srgbClr val="440000"/>
                </a:solidFill>
              </a:rPr>
              <a:t>tRNA</a:t>
            </a:r>
            <a:r>
              <a:rPr lang="en-US" sz="2400" dirty="0">
                <a:solidFill>
                  <a:srgbClr val="440000"/>
                </a:solidFill>
              </a:rPr>
              <a:t> attaches. </a:t>
            </a:r>
          </a:p>
          <a:p>
            <a:pPr marL="111125" indent="-111125">
              <a:spcBef>
                <a:spcPct val="50000"/>
              </a:spcBef>
            </a:pPr>
            <a:r>
              <a:rPr lang="en-US" sz="2400" dirty="0">
                <a:solidFill>
                  <a:srgbClr val="440000"/>
                </a:solidFill>
              </a:rPr>
              <a:t>The A site is where the </a:t>
            </a:r>
            <a:r>
              <a:rPr lang="en-US" sz="2400" dirty="0" err="1">
                <a:solidFill>
                  <a:srgbClr val="440000"/>
                </a:solidFill>
              </a:rPr>
              <a:t>tRNA</a:t>
            </a:r>
            <a:r>
              <a:rPr lang="en-US" sz="2400" dirty="0">
                <a:solidFill>
                  <a:srgbClr val="440000"/>
                </a:solidFill>
              </a:rPr>
              <a:t> arrives with the amino acid.  </a:t>
            </a:r>
          </a:p>
          <a:p>
            <a:pPr marL="111125" indent="-111125">
              <a:spcBef>
                <a:spcPct val="50000"/>
              </a:spcBef>
            </a:pPr>
            <a:r>
              <a:rPr lang="en-US" sz="2400" dirty="0">
                <a:solidFill>
                  <a:srgbClr val="440000"/>
                </a:solidFill>
              </a:rPr>
              <a:t>The P site has a </a:t>
            </a:r>
            <a:r>
              <a:rPr lang="en-US" sz="2400" dirty="0" err="1">
                <a:solidFill>
                  <a:srgbClr val="440000"/>
                </a:solidFill>
              </a:rPr>
              <a:t>tRNA</a:t>
            </a:r>
            <a:r>
              <a:rPr lang="en-US" sz="2400" dirty="0">
                <a:solidFill>
                  <a:srgbClr val="440000"/>
                </a:solidFill>
              </a:rPr>
              <a:t> that attaches to the </a:t>
            </a:r>
            <a:r>
              <a:rPr lang="en-US" sz="2400" dirty="0" err="1">
                <a:solidFill>
                  <a:srgbClr val="440000"/>
                </a:solidFill>
              </a:rPr>
              <a:t>tRNA</a:t>
            </a:r>
            <a:r>
              <a:rPr lang="en-US" sz="2400" dirty="0">
                <a:solidFill>
                  <a:srgbClr val="440000"/>
                </a:solidFill>
              </a:rPr>
              <a:t> at the A site.  </a:t>
            </a:r>
          </a:p>
          <a:p>
            <a:pPr marL="111125" indent="-111125">
              <a:spcBef>
                <a:spcPct val="50000"/>
              </a:spcBef>
            </a:pPr>
            <a:r>
              <a:rPr lang="en-US" sz="2400" dirty="0">
                <a:solidFill>
                  <a:srgbClr val="440000"/>
                </a:solidFill>
              </a:rPr>
              <a:t>The E site is where the </a:t>
            </a:r>
            <a:r>
              <a:rPr lang="en-US" sz="2400" dirty="0" err="1">
                <a:solidFill>
                  <a:srgbClr val="440000"/>
                </a:solidFill>
              </a:rPr>
              <a:t>tRNA</a:t>
            </a:r>
            <a:r>
              <a:rPr lang="en-US" sz="2400" dirty="0">
                <a:solidFill>
                  <a:srgbClr val="440000"/>
                </a:solidFill>
              </a:rPr>
              <a:t> exits without an amino acid.</a:t>
            </a:r>
          </a:p>
          <a:p>
            <a:endParaRPr lang="en-US" dirty="0"/>
          </a:p>
        </p:txBody>
      </p:sp>
      <p:sp>
        <p:nvSpPr>
          <p:cNvPr id="2" name="Slide Number Placeholder 1"/>
          <p:cNvSpPr>
            <a:spLocks noGrp="1"/>
          </p:cNvSpPr>
          <p:nvPr>
            <p:ph type="sldNum" sz="quarter" idx="12"/>
          </p:nvPr>
        </p:nvSpPr>
        <p:spPr/>
        <p:txBody>
          <a:bodyPr/>
          <a:lstStyle/>
          <a:p>
            <a:pPr>
              <a:defRPr/>
            </a:pPr>
            <a:fld id="{13CD39C8-D2AD-41BD-8468-840FFB891501}" type="slidenum">
              <a:rPr lang="en-US" smtClean="0"/>
              <a:pPr>
                <a:defRPr/>
              </a:pPr>
              <a:t>4</a:t>
            </a:fld>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1195552"/>
            <a:ext cx="3751263" cy="51054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45BECF-21BB-40C1-BF06-3EEF97321F3B}" type="slidenum">
              <a:rPr lang="en-US" smtClean="0"/>
              <a:pPr>
                <a:defRPr/>
              </a:pPr>
              <a:t>5</a:t>
            </a:fld>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4087"/>
            <a:ext cx="7326313" cy="445330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5830888"/>
            <a:ext cx="6934200" cy="954107"/>
          </a:xfrm>
          <a:prstGeom prst="rect">
            <a:avLst/>
          </a:prstGeom>
          <a:solidFill>
            <a:schemeClr val="bg1"/>
          </a:solidFill>
        </p:spPr>
        <p:txBody>
          <a:bodyPr wrap="square">
            <a:spAutoFit/>
          </a:bodyPr>
          <a:lstStyle/>
          <a:p>
            <a:r>
              <a:rPr lang="en-US" sz="2800" dirty="0" smtClean="0">
                <a:solidFill>
                  <a:srgbClr val="440000"/>
                </a:solidFill>
              </a:rPr>
              <a:t>2. </a:t>
            </a:r>
            <a:r>
              <a:rPr lang="en-US" sz="2800" dirty="0" err="1" smtClean="0">
                <a:solidFill>
                  <a:srgbClr val="440000"/>
                </a:solidFill>
              </a:rPr>
              <a:t>tRNA</a:t>
            </a:r>
            <a:r>
              <a:rPr lang="en-US" sz="2800" dirty="0">
                <a:solidFill>
                  <a:srgbClr val="440000"/>
                </a:solidFill>
              </a:rPr>
              <a:t> </a:t>
            </a:r>
            <a:r>
              <a:rPr lang="en-US" sz="2800" dirty="0" smtClean="0">
                <a:solidFill>
                  <a:srgbClr val="440000"/>
                </a:solidFill>
              </a:rPr>
              <a:t>brings the correct amino acid to the mRNA. </a:t>
            </a:r>
            <a:endParaRPr lang="en-US" sz="2800" dirty="0"/>
          </a:p>
        </p:txBody>
      </p:sp>
      <p:sp>
        <p:nvSpPr>
          <p:cNvPr id="5" name="TextBox 2"/>
          <p:cNvSpPr txBox="1">
            <a:spLocks noChangeArrowheads="1"/>
          </p:cNvSpPr>
          <p:nvPr/>
        </p:nvSpPr>
        <p:spPr bwMode="auto">
          <a:xfrm>
            <a:off x="381000" y="173038"/>
            <a:ext cx="8675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r>
              <a:rPr lang="en-US" sz="3600" dirty="0" smtClean="0">
                <a:solidFill>
                  <a:schemeClr val="bg1"/>
                </a:solidFill>
                <a:latin typeface="Calibri" pitchFamily="34" charset="0"/>
              </a:rPr>
              <a:t>Structure of </a:t>
            </a:r>
            <a:r>
              <a:rPr lang="en-US" sz="3600" dirty="0" err="1" smtClean="0">
                <a:solidFill>
                  <a:schemeClr val="bg1"/>
                </a:solidFill>
                <a:latin typeface="Calibri" pitchFamily="34" charset="0"/>
              </a:rPr>
              <a:t>tRNA</a:t>
            </a:r>
            <a:endParaRPr lang="en-US" sz="36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45BECF-21BB-40C1-BF06-3EEF97321F3B}" type="slidenum">
              <a:rPr lang="en-US" smtClean="0"/>
              <a:pPr>
                <a:defRPr/>
              </a:pPr>
              <a:t>6</a:t>
            </a:fld>
            <a:endParaRPr lang="en-US" dirty="0"/>
          </a:p>
        </p:txBody>
      </p:sp>
      <p:pic>
        <p:nvPicPr>
          <p:cNvPr id="4" name="tRNAModel.mpg">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2895600" y="2286000"/>
            <a:ext cx="3352800" cy="2286000"/>
          </a:xfrm>
          <a:prstGeom prst="rect">
            <a:avLst/>
          </a:prstGeom>
        </p:spPr>
      </p:pic>
    </p:spTree>
    <p:extLst>
      <p:ext uri="{BB962C8B-B14F-4D97-AF65-F5344CB8AC3E}">
        <p14:creationId xmlns:p14="http://schemas.microsoft.com/office/powerpoint/2010/main" val="31977800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45BECF-21BB-40C1-BF06-3EEF97321F3B}" type="slidenum">
              <a:rPr lang="en-US" smtClean="0"/>
              <a:pPr>
                <a:defRPr/>
              </a:pPr>
              <a:t>7</a:t>
            </a:fld>
            <a:endParaRPr lang="en-US" dirty="0"/>
          </a:p>
        </p:txBody>
      </p:sp>
      <p:sp>
        <p:nvSpPr>
          <p:cNvPr id="5" name="TextBox 2"/>
          <p:cNvSpPr txBox="1">
            <a:spLocks noChangeArrowheads="1"/>
          </p:cNvSpPr>
          <p:nvPr/>
        </p:nvSpPr>
        <p:spPr bwMode="auto">
          <a:xfrm>
            <a:off x="381000" y="173038"/>
            <a:ext cx="8675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r>
              <a:rPr lang="en-US" sz="3600" dirty="0" smtClean="0">
                <a:solidFill>
                  <a:schemeClr val="bg1"/>
                </a:solidFill>
                <a:latin typeface="Calibri" pitchFamily="34" charset="0"/>
              </a:rPr>
              <a:t>Structure of </a:t>
            </a:r>
            <a:r>
              <a:rPr lang="en-US" sz="3600" dirty="0" err="1" smtClean="0">
                <a:solidFill>
                  <a:schemeClr val="bg1"/>
                </a:solidFill>
                <a:latin typeface="Calibri" pitchFamily="34" charset="0"/>
              </a:rPr>
              <a:t>tRNA</a:t>
            </a:r>
            <a:endParaRPr lang="en-US" sz="3600" dirty="0">
              <a:solidFill>
                <a:schemeClr val="bg1"/>
              </a:solidFill>
              <a:latin typeface="Calibri" pitchFamily="34" charset="0"/>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721225" cy="572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066800"/>
            <a:ext cx="3179644"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607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9C0519D-4693-456F-A5C3-53C693707A8D}" type="slidenum">
              <a:rPr lang="en-US" smtClean="0"/>
              <a:pPr>
                <a:defRPr/>
              </a:pPr>
              <a:t>8</a:t>
            </a:fld>
            <a:endParaRPr lang="en-US" dirty="0"/>
          </a:p>
        </p:txBody>
      </p:sp>
      <p:sp>
        <p:nvSpPr>
          <p:cNvPr id="8195" name="Rectangle 2"/>
          <p:cNvSpPr>
            <a:spLocks noChangeArrowheads="1"/>
          </p:cNvSpPr>
          <p:nvPr/>
        </p:nvSpPr>
        <p:spPr bwMode="auto">
          <a:xfrm>
            <a:off x="381000" y="1219200"/>
            <a:ext cx="4343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a:solidFill>
                  <a:srgbClr val="440000"/>
                </a:solidFill>
              </a:rPr>
              <a:t>The </a:t>
            </a:r>
            <a:r>
              <a:rPr lang="en-US" sz="2800" dirty="0" err="1">
                <a:solidFill>
                  <a:srgbClr val="440000"/>
                </a:solidFill>
              </a:rPr>
              <a:t>tRNA</a:t>
            </a:r>
            <a:r>
              <a:rPr lang="en-US" sz="2800" dirty="0">
                <a:solidFill>
                  <a:srgbClr val="440000"/>
                </a:solidFill>
              </a:rPr>
              <a:t> must get its amino acid by combining with a charging enzyme (</a:t>
            </a:r>
            <a:r>
              <a:rPr lang="en-US" sz="2800" dirty="0" err="1">
                <a:solidFill>
                  <a:srgbClr val="440000"/>
                </a:solidFill>
              </a:rPr>
              <a:t>aminoacyl-tRNA</a:t>
            </a:r>
            <a:r>
              <a:rPr lang="en-US" sz="2800" dirty="0">
                <a:solidFill>
                  <a:srgbClr val="440000"/>
                </a:solidFill>
              </a:rPr>
              <a:t> </a:t>
            </a:r>
            <a:r>
              <a:rPr lang="en-US" sz="2800" dirty="0" err="1">
                <a:solidFill>
                  <a:srgbClr val="440000"/>
                </a:solidFill>
              </a:rPr>
              <a:t>synthetase</a:t>
            </a:r>
            <a:r>
              <a:rPr lang="en-US" sz="2800" dirty="0">
                <a:solidFill>
                  <a:srgbClr val="440000"/>
                </a:solidFill>
              </a:rPr>
              <a:t>). This enzyme will "put" the correct amino acid on to the </a:t>
            </a:r>
            <a:r>
              <a:rPr lang="en-US" sz="2800" dirty="0" err="1">
                <a:solidFill>
                  <a:srgbClr val="440000"/>
                </a:solidFill>
              </a:rPr>
              <a:t>tRNA</a:t>
            </a:r>
            <a:r>
              <a:rPr lang="en-US" sz="2800" dirty="0">
                <a:solidFill>
                  <a:srgbClr val="440000"/>
                </a:solidFill>
              </a:rPr>
              <a:t> according to its anticodon. ATP is also needed in this </a:t>
            </a:r>
            <a:r>
              <a:rPr lang="en-US" sz="2800" dirty="0" smtClean="0">
                <a:solidFill>
                  <a:srgbClr val="440000"/>
                </a:solidFill>
              </a:rPr>
              <a:t>process. </a:t>
            </a:r>
            <a:endParaRPr lang="en-US" sz="2800" dirty="0"/>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050" y="1219200"/>
            <a:ext cx="4273550" cy="49530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2"/>
          <p:cNvSpPr txBox="1">
            <a:spLocks noChangeArrowheads="1"/>
          </p:cNvSpPr>
          <p:nvPr/>
        </p:nvSpPr>
        <p:spPr bwMode="auto">
          <a:xfrm>
            <a:off x="381000" y="173038"/>
            <a:ext cx="8675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r>
              <a:rPr lang="en-US" sz="3600" dirty="0" smtClean="0">
                <a:solidFill>
                  <a:schemeClr val="bg1"/>
                </a:solidFill>
                <a:latin typeface="Calibri" pitchFamily="34" charset="0"/>
              </a:rPr>
              <a:t>Attaching an Amino Acid to a </a:t>
            </a:r>
            <a:r>
              <a:rPr lang="en-US" sz="3600" dirty="0" err="1" smtClean="0">
                <a:solidFill>
                  <a:schemeClr val="bg1"/>
                </a:solidFill>
                <a:latin typeface="Calibri" pitchFamily="34" charset="0"/>
              </a:rPr>
              <a:t>tRNA</a:t>
            </a:r>
            <a:endParaRPr lang="en-US" sz="36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B32809-4589-4477-A1CF-43604B276792}" type="slidenum">
              <a:rPr lang="en-US" smtClean="0"/>
              <a:pPr>
                <a:defRPr/>
              </a:pPr>
              <a:t>9</a:t>
            </a:fld>
            <a:endParaRPr lang="en-US" dirty="0"/>
          </a:p>
        </p:txBody>
      </p:sp>
      <p:sp>
        <p:nvSpPr>
          <p:cNvPr id="9219" name="Rectangle 2"/>
          <p:cNvSpPr>
            <a:spLocks noChangeArrowheads="1"/>
          </p:cNvSpPr>
          <p:nvPr/>
        </p:nvSpPr>
        <p:spPr bwMode="auto">
          <a:xfrm>
            <a:off x="409575" y="3810000"/>
            <a:ext cx="8610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dirty="0">
                <a:solidFill>
                  <a:srgbClr val="440000"/>
                </a:solidFill>
              </a:rPr>
              <a:t>The parts to translation are</a:t>
            </a:r>
          </a:p>
          <a:p>
            <a:pPr marL="342900" indent="-342900">
              <a:spcBef>
                <a:spcPct val="50000"/>
              </a:spcBef>
              <a:buFont typeface="+mj-lt"/>
              <a:buAutoNum type="arabicPeriod"/>
            </a:pPr>
            <a:r>
              <a:rPr lang="en-US" sz="2400" dirty="0" smtClean="0">
                <a:solidFill>
                  <a:srgbClr val="440000"/>
                </a:solidFill>
              </a:rPr>
              <a:t>Initiation 2. Elongation 3. Termination</a:t>
            </a:r>
            <a:endParaRPr lang="en-US" sz="2400" dirty="0">
              <a:solidFill>
                <a:srgbClr val="440000"/>
              </a:solidFill>
            </a:endParaRPr>
          </a:p>
          <a:p>
            <a:pPr>
              <a:spcBef>
                <a:spcPct val="50000"/>
              </a:spcBef>
            </a:pPr>
            <a:r>
              <a:rPr lang="en-US" sz="2400" dirty="0" smtClean="0">
                <a:solidFill>
                  <a:srgbClr val="440000"/>
                </a:solidFill>
              </a:rPr>
              <a:t>1</a:t>
            </a:r>
            <a:r>
              <a:rPr lang="en-US" sz="2400" dirty="0">
                <a:solidFill>
                  <a:srgbClr val="440000"/>
                </a:solidFill>
              </a:rPr>
              <a:t>. </a:t>
            </a:r>
            <a:r>
              <a:rPr lang="en-US" sz="2400" dirty="0" smtClean="0">
                <a:solidFill>
                  <a:srgbClr val="440000"/>
                </a:solidFill>
              </a:rPr>
              <a:t>Initiation- The </a:t>
            </a:r>
            <a:r>
              <a:rPr lang="en-US" sz="2400" dirty="0">
                <a:solidFill>
                  <a:srgbClr val="440000"/>
                </a:solidFill>
              </a:rPr>
              <a:t>small subunit attaches to the mRNA at AUG (start).  Now the </a:t>
            </a:r>
            <a:r>
              <a:rPr lang="en-US" sz="2400" dirty="0" err="1">
                <a:solidFill>
                  <a:srgbClr val="440000"/>
                </a:solidFill>
              </a:rPr>
              <a:t>tRNA</a:t>
            </a:r>
            <a:r>
              <a:rPr lang="en-US" sz="2400" dirty="0">
                <a:solidFill>
                  <a:srgbClr val="440000"/>
                </a:solidFill>
              </a:rPr>
              <a:t> with the anticodon UAC will attach to the P site. Then the large subunit will attach to the small subunit.</a:t>
            </a:r>
            <a:endParaRPr lang="en-US" sz="2400" dirty="0"/>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143000"/>
            <a:ext cx="8610600" cy="26670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2"/>
          <p:cNvSpPr txBox="1">
            <a:spLocks noChangeArrowheads="1"/>
          </p:cNvSpPr>
          <p:nvPr/>
        </p:nvSpPr>
        <p:spPr bwMode="auto">
          <a:xfrm>
            <a:off x="381000" y="173038"/>
            <a:ext cx="8675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r>
              <a:rPr lang="en-US" sz="3600" dirty="0" smtClean="0">
                <a:solidFill>
                  <a:schemeClr val="bg1"/>
                </a:solidFill>
                <a:latin typeface="Calibri" pitchFamily="34" charset="0"/>
              </a:rPr>
              <a:t>Initiation of Translation</a:t>
            </a:r>
            <a:endParaRPr lang="en-US" sz="36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21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22457</TotalTime>
  <Words>2189</Words>
  <Application>Microsoft Office PowerPoint</Application>
  <PresentationFormat>On-screen Show (4:3)</PresentationFormat>
  <Paragraphs>131</Paragraphs>
  <Slides>16</Slides>
  <Notes>14</Notes>
  <HiddenSlides>0</HiddenSlides>
  <MMClips>4</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21_Office Theme</vt:lpstr>
      <vt:lpstr>PowerPoint Presentation</vt:lpstr>
      <vt:lpstr>Protein Synthesis: An Overview </vt:lpstr>
      <vt:lpstr>Translation Overview </vt:lpstr>
      <vt:lpstr>Ribosome Structure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Abel Espinoza</dc:creator>
  <cp:lastModifiedBy>Carrollyn Cox</cp:lastModifiedBy>
  <cp:revision>474</cp:revision>
  <cp:lastPrinted>2012-08-12T15:24:01Z</cp:lastPrinted>
  <dcterms:created xsi:type="dcterms:W3CDTF">2012-07-03T19:13:49Z</dcterms:created>
  <dcterms:modified xsi:type="dcterms:W3CDTF">2015-12-02T02:17:42Z</dcterms:modified>
</cp:coreProperties>
</file>