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7"/>
  </p:notesMasterIdLst>
  <p:handoutMasterIdLst>
    <p:handoutMasterId r:id="rId88"/>
  </p:handoutMasterIdLst>
  <p:sldIdLst>
    <p:sldId id="256" r:id="rId2"/>
    <p:sldId id="258" r:id="rId3"/>
    <p:sldId id="320" r:id="rId4"/>
    <p:sldId id="343" r:id="rId5"/>
    <p:sldId id="259" r:id="rId6"/>
    <p:sldId id="354" r:id="rId7"/>
    <p:sldId id="385" r:id="rId8"/>
    <p:sldId id="318" r:id="rId9"/>
    <p:sldId id="361" r:id="rId10"/>
    <p:sldId id="362" r:id="rId11"/>
    <p:sldId id="345" r:id="rId12"/>
    <p:sldId id="260" r:id="rId13"/>
    <p:sldId id="278" r:id="rId14"/>
    <p:sldId id="322" r:id="rId15"/>
    <p:sldId id="321" r:id="rId16"/>
    <p:sldId id="323" r:id="rId17"/>
    <p:sldId id="344" r:id="rId18"/>
    <p:sldId id="319" r:id="rId19"/>
    <p:sldId id="356" r:id="rId20"/>
    <p:sldId id="357" r:id="rId21"/>
    <p:sldId id="358" r:id="rId22"/>
    <p:sldId id="359" r:id="rId23"/>
    <p:sldId id="395" r:id="rId24"/>
    <p:sldId id="386" r:id="rId25"/>
    <p:sldId id="363" r:id="rId26"/>
    <p:sldId id="384" r:id="rId27"/>
    <p:sldId id="262" r:id="rId28"/>
    <p:sldId id="279" r:id="rId29"/>
    <p:sldId id="303" r:id="rId30"/>
    <p:sldId id="348" r:id="rId31"/>
    <p:sldId id="349" r:id="rId32"/>
    <p:sldId id="347" r:id="rId33"/>
    <p:sldId id="366" r:id="rId34"/>
    <p:sldId id="370" r:id="rId35"/>
    <p:sldId id="371" r:id="rId36"/>
    <p:sldId id="393" r:id="rId37"/>
    <p:sldId id="388" r:id="rId38"/>
    <p:sldId id="263" r:id="rId39"/>
    <p:sldId id="280" r:id="rId40"/>
    <p:sldId id="304" r:id="rId41"/>
    <p:sldId id="287" r:id="rId42"/>
    <p:sldId id="324" r:id="rId43"/>
    <p:sldId id="367" r:id="rId44"/>
    <p:sldId id="394" r:id="rId45"/>
    <p:sldId id="377" r:id="rId46"/>
    <p:sldId id="264" r:id="rId47"/>
    <p:sldId id="325" r:id="rId48"/>
    <p:sldId id="289" r:id="rId49"/>
    <p:sldId id="378" r:id="rId50"/>
    <p:sldId id="346" r:id="rId51"/>
    <p:sldId id="364" r:id="rId52"/>
    <p:sldId id="365" r:id="rId53"/>
    <p:sldId id="326" r:id="rId54"/>
    <p:sldId id="327" r:id="rId55"/>
    <p:sldId id="265" r:id="rId56"/>
    <p:sldId id="328" r:id="rId57"/>
    <p:sldId id="266" r:id="rId58"/>
    <p:sldId id="291" r:id="rId59"/>
    <p:sldId id="329" r:id="rId60"/>
    <p:sldId id="368" r:id="rId61"/>
    <p:sldId id="331" r:id="rId62"/>
    <p:sldId id="330" r:id="rId63"/>
    <p:sldId id="267" r:id="rId64"/>
    <p:sldId id="332" r:id="rId65"/>
    <p:sldId id="333" r:id="rId66"/>
    <p:sldId id="379" r:id="rId67"/>
    <p:sldId id="381" r:id="rId68"/>
    <p:sldId id="380" r:id="rId69"/>
    <p:sldId id="383" r:id="rId70"/>
    <p:sldId id="382" r:id="rId71"/>
    <p:sldId id="334" r:id="rId72"/>
    <p:sldId id="336" r:id="rId73"/>
    <p:sldId id="335" r:id="rId74"/>
    <p:sldId id="390" r:id="rId75"/>
    <p:sldId id="351" r:id="rId76"/>
    <p:sldId id="269" r:id="rId77"/>
    <p:sldId id="283" r:id="rId78"/>
    <p:sldId id="369" r:id="rId79"/>
    <p:sldId id="337" r:id="rId80"/>
    <p:sldId id="376" r:id="rId81"/>
    <p:sldId id="375" r:id="rId82"/>
    <p:sldId id="372" r:id="rId83"/>
    <p:sldId id="373" r:id="rId84"/>
    <p:sldId id="374" r:id="rId85"/>
    <p:sldId id="342" r:id="rId8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7" autoAdjust="0"/>
  </p:normalViewPr>
  <p:slideViewPr>
    <p:cSldViewPr>
      <p:cViewPr varScale="1">
        <p:scale>
          <a:sx n="62" d="100"/>
          <a:sy n="62" d="100"/>
        </p:scale>
        <p:origin x="15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19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819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19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charset="0"/>
              </a:defRPr>
            </a:lvl1pPr>
          </a:lstStyle>
          <a:p>
            <a:pPr>
              <a:defRPr/>
            </a:pPr>
            <a:fld id="{721FCC83-AAD0-45B2-B4D9-6CC227E39087}" type="slidenum">
              <a:rPr lang="en-US"/>
              <a:pPr>
                <a:defRPr/>
              </a:pPr>
              <a:t>‹#›</a:t>
            </a:fld>
            <a:endParaRPr lang="en-US"/>
          </a:p>
        </p:txBody>
      </p:sp>
    </p:spTree>
    <p:extLst>
      <p:ext uri="{BB962C8B-B14F-4D97-AF65-F5344CB8AC3E}">
        <p14:creationId xmlns:p14="http://schemas.microsoft.com/office/powerpoint/2010/main" val="1592158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49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49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charset="0"/>
              </a:defRPr>
            </a:lvl1pPr>
          </a:lstStyle>
          <a:p>
            <a:pPr>
              <a:defRPr/>
            </a:pPr>
            <a:fld id="{EDC2081B-9876-4627-ABAE-2BD5D8F38CEA}" type="slidenum">
              <a:rPr lang="en-US"/>
              <a:pPr>
                <a:defRPr/>
              </a:pPr>
              <a:t>‹#›</a:t>
            </a:fld>
            <a:endParaRPr lang="en-US"/>
          </a:p>
        </p:txBody>
      </p:sp>
    </p:spTree>
    <p:extLst>
      <p:ext uri="{BB962C8B-B14F-4D97-AF65-F5344CB8AC3E}">
        <p14:creationId xmlns:p14="http://schemas.microsoft.com/office/powerpoint/2010/main" val="141532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2081B-9876-4627-ABAE-2BD5D8F38CEA}" type="slidenum">
              <a:rPr lang="en-US" smtClean="0"/>
              <a:pPr>
                <a:defRPr/>
              </a:pPr>
              <a:t>1</a:t>
            </a:fld>
            <a:endParaRPr lang="en-US"/>
          </a:p>
        </p:txBody>
      </p:sp>
    </p:spTree>
    <p:extLst>
      <p:ext uri="{BB962C8B-B14F-4D97-AF65-F5344CB8AC3E}">
        <p14:creationId xmlns:p14="http://schemas.microsoft.com/office/powerpoint/2010/main" val="204603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6C9C1E9-799C-4AA4-8544-89661480F469}" type="slidenum">
              <a:rPr lang="en-US" smtClean="0">
                <a:latin typeface="Times New Roman" pitchFamily="18" charset="0"/>
              </a:rPr>
              <a:pPr/>
              <a:t>27</a:t>
            </a:fld>
            <a:endParaRPr lang="en-US"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latin typeface="Times New Roman" pitchFamily="18" charset="0"/>
              </a:rPr>
              <a:t>P. Carinii pneumonia has been renamed P. jiroveci although the eponym PCP is retained. Causal agent a fungus. People at risk of PCP have defects in cellular and humoral immunity including malnourished children, primary immunodeficiency states, use of steriods and in HIV. Incidence of PCP rises dramatically when CD4 count falls &lt; 200. </a:t>
            </a:r>
          </a:p>
          <a:p>
            <a:pPr eaLnBrk="1" hangingPunct="1"/>
            <a:r>
              <a:rPr lang="en-US" smtClean="0">
                <a:latin typeface="Times New Roman" pitchFamily="18" charset="0"/>
              </a:rPr>
              <a:t>Transmission is by airborne inhalation.</a:t>
            </a:r>
          </a:p>
          <a:p>
            <a:pPr eaLnBrk="1" hangingPunct="1"/>
            <a:r>
              <a:rPr lang="en-US" smtClean="0">
                <a:latin typeface="Times New Roman" pitchFamily="18" charset="0"/>
              </a:rPr>
              <a:t>SOB the hallmark of PCP</a:t>
            </a:r>
          </a:p>
        </p:txBody>
      </p:sp>
    </p:spTree>
    <p:extLst>
      <p:ext uri="{BB962C8B-B14F-4D97-AF65-F5344CB8AC3E}">
        <p14:creationId xmlns:p14="http://schemas.microsoft.com/office/powerpoint/2010/main" val="239025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28826BA-0203-487D-8EB6-91CC0C91FACB}" type="slidenum">
              <a:rPr lang="en-US" smtClean="0">
                <a:latin typeface="Times New Roman" pitchFamily="18" charset="0"/>
              </a:rPr>
              <a:pPr/>
              <a:t>28</a:t>
            </a:fld>
            <a:endParaRPr lang="en-US"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CXR NORMAL IN 10-20%. If available staining of sputum and BAL with silver or </a:t>
            </a:r>
            <a:r>
              <a:rPr lang="en-US" dirty="0" err="1" smtClean="0">
                <a:latin typeface="Times New Roman" pitchFamily="18" charset="0"/>
              </a:rPr>
              <a:t>methenamine</a:t>
            </a:r>
            <a:r>
              <a:rPr lang="en-US" dirty="0" smtClean="0">
                <a:latin typeface="Times New Roman" pitchFamily="18" charset="0"/>
              </a:rPr>
              <a:t>. Monoclonal </a:t>
            </a:r>
            <a:r>
              <a:rPr lang="en-US" dirty="0" err="1" smtClean="0">
                <a:latin typeface="Times New Roman" pitchFamily="18" charset="0"/>
              </a:rPr>
              <a:t>Ab</a:t>
            </a:r>
            <a:r>
              <a:rPr lang="en-US" dirty="0" smtClean="0">
                <a:latin typeface="Times New Roman" pitchFamily="18" charset="0"/>
              </a:rPr>
              <a:t> stains more sensitive. </a:t>
            </a:r>
            <a:r>
              <a:rPr lang="en-US" sz="1400" dirty="0" smtClean="0">
                <a:latin typeface="Times New Roman" pitchFamily="18" charset="0"/>
                <a:cs typeface="Times New Roman" pitchFamily="18" charset="0"/>
              </a:rPr>
              <a:t>CT scan where available can be useful in patients with normal CXR. Arterial blood gas where available to help determine whether O</a:t>
            </a:r>
            <a:r>
              <a:rPr lang="en-US" sz="1400" baseline="-25000" dirty="0" smtClean="0">
                <a:latin typeface="Times New Roman" pitchFamily="18" charset="0"/>
                <a:cs typeface="Times New Roman" pitchFamily="18" charset="0"/>
              </a:rPr>
              <a:t>2 </a:t>
            </a:r>
            <a:r>
              <a:rPr lang="en-US" sz="1400" dirty="0" smtClean="0">
                <a:latin typeface="Times New Roman" pitchFamily="18" charset="0"/>
                <a:cs typeface="Times New Roman" pitchFamily="18" charset="0"/>
              </a:rPr>
              <a:t>needed </a:t>
            </a:r>
          </a:p>
        </p:txBody>
      </p:sp>
    </p:spTree>
    <p:extLst>
      <p:ext uri="{BB962C8B-B14F-4D97-AF65-F5344CB8AC3E}">
        <p14:creationId xmlns:p14="http://schemas.microsoft.com/office/powerpoint/2010/main" val="70513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07A532D-55A8-4A8C-BFC6-6AB755FA2444}" type="slidenum">
              <a:rPr lang="en-US" smtClean="0">
                <a:latin typeface="Times New Roman" pitchFamily="18" charset="0"/>
              </a:rPr>
              <a:pPr/>
              <a:t>29</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Histopathologic specimens showing </a:t>
            </a:r>
          </a:p>
        </p:txBody>
      </p:sp>
    </p:spTree>
    <p:extLst>
      <p:ext uri="{BB962C8B-B14F-4D97-AF65-F5344CB8AC3E}">
        <p14:creationId xmlns:p14="http://schemas.microsoft.com/office/powerpoint/2010/main" val="300553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29D4306-FACE-4710-B3D7-5082EFBC8D58}" type="slidenum">
              <a:rPr lang="en-US" smtClean="0">
                <a:latin typeface="Times New Roman" pitchFamily="18" charset="0"/>
              </a:rPr>
              <a:pPr/>
              <a:t>30</a:t>
            </a:fld>
            <a:endParaRPr lang="en-US"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Lower doses of 90mg/kg have been used with success. This reduces side effects which include fever, rash, leukopenia, thrombocytopenia, hepatitis, hyperkalemia</a:t>
            </a:r>
          </a:p>
        </p:txBody>
      </p:sp>
    </p:spTree>
    <p:extLst>
      <p:ext uri="{BB962C8B-B14F-4D97-AF65-F5344CB8AC3E}">
        <p14:creationId xmlns:p14="http://schemas.microsoft.com/office/powerpoint/2010/main" val="37036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593264D-EE19-4036-8C43-E3401315D44E}" type="slidenum">
              <a:rPr lang="en-US" smtClean="0">
                <a:latin typeface="Times New Roman" pitchFamily="18" charset="0"/>
              </a:rPr>
              <a:pPr/>
              <a:t>31</a:t>
            </a:fld>
            <a:endParaRPr lang="en-US"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Times New Roman" pitchFamily="18" charset="0"/>
              </a:rPr>
              <a:t>Prognosis of PCP poor especially in severe disease. Early diagnosis key to successful outcome. Ventilatory support of patients justifiable where possible since ART is now available improving chances of long term survival in those who recover.</a:t>
            </a:r>
          </a:p>
          <a:p>
            <a:pPr eaLnBrk="1" hangingPunct="1"/>
            <a:r>
              <a:rPr lang="en-US" smtClean="0">
                <a:latin typeface="Times New Roman" pitchFamily="18" charset="0"/>
              </a:rPr>
              <a:t>Treatment failure as a result of cotrimoxazole resistance unlikely even in patients who have been on prophylaxis</a:t>
            </a:r>
          </a:p>
        </p:txBody>
      </p:sp>
    </p:spTree>
    <p:extLst>
      <p:ext uri="{BB962C8B-B14F-4D97-AF65-F5344CB8AC3E}">
        <p14:creationId xmlns:p14="http://schemas.microsoft.com/office/powerpoint/2010/main" val="323081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57C028C-7BF3-470C-95E4-8A82F497FA81}" type="slidenum">
              <a:rPr lang="en-US" smtClean="0">
                <a:latin typeface="Times New Roman" pitchFamily="18" charset="0"/>
              </a:rPr>
              <a:pPr/>
              <a:t>32</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latin typeface="Times New Roman" pitchFamily="18" charset="0"/>
              </a:rPr>
              <a:t>Primary prophylaxis (preventive therapy prior to development of the infection being prevented)</a:t>
            </a:r>
          </a:p>
          <a:p>
            <a:pPr eaLnBrk="1" hangingPunct="1"/>
            <a:endParaRPr lang="en-US" smtClean="0">
              <a:latin typeface="Times New Roman" pitchFamily="18" charset="0"/>
            </a:endParaRPr>
          </a:p>
        </p:txBody>
      </p:sp>
    </p:spTree>
    <p:extLst>
      <p:ext uri="{BB962C8B-B14F-4D97-AF65-F5344CB8AC3E}">
        <p14:creationId xmlns:p14="http://schemas.microsoft.com/office/powerpoint/2010/main" val="402464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823618A-0504-412C-9C80-CF19650C56DC}" type="slidenum">
              <a:rPr lang="en-US" smtClean="0">
                <a:latin typeface="Times New Roman" pitchFamily="18" charset="0"/>
              </a:rPr>
              <a:pPr/>
              <a:t>33</a:t>
            </a:fld>
            <a:endParaRPr 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latin typeface="Times New Roman" pitchFamily="18" charset="0"/>
              </a:rPr>
              <a:t>Secondary prophyalxis: patients who have had an episode of PCP more likely to suffer a subsequent episode as compared to a first episode in those who have never had PCP. Secondary prophylaxis is preventive therapy to prevent a recurrent episode. </a:t>
            </a:r>
          </a:p>
          <a:p>
            <a:pPr eaLnBrk="1" hangingPunct="1"/>
            <a:r>
              <a:rPr lang="en-US" smtClean="0">
                <a:latin typeface="Times New Roman" pitchFamily="18" charset="0"/>
              </a:rPr>
              <a:t>The spectrum of HIV related diseases in Sub Saharan Africa is different from that seen in industrialized countries; </a:t>
            </a:r>
            <a:r>
              <a:rPr lang="en-GB" smtClean="0">
                <a:latin typeface="Times New Roman" pitchFamily="18" charset="0"/>
              </a:rPr>
              <a:t>various bacterial and parasitic pathogens (other than </a:t>
            </a:r>
            <a:r>
              <a:rPr lang="en-GB" i="1" smtClean="0">
                <a:latin typeface="Times New Roman" pitchFamily="18" charset="0"/>
              </a:rPr>
              <a:t>Pneumocystis jiroveci and T. gondii</a:t>
            </a:r>
            <a:r>
              <a:rPr lang="en-GB" smtClean="0">
                <a:latin typeface="Times New Roman" pitchFamily="18" charset="0"/>
              </a:rPr>
              <a:t>) such as non typhi salmonellae (NTS)</a:t>
            </a:r>
            <a:r>
              <a:rPr lang="en-GB" i="1" smtClean="0">
                <a:latin typeface="Times New Roman" pitchFamily="18" charset="0"/>
              </a:rPr>
              <a:t>, Streptococcus pneumoniae </a:t>
            </a:r>
            <a:r>
              <a:rPr lang="en-GB" smtClean="0">
                <a:latin typeface="Times New Roman" pitchFamily="18" charset="0"/>
              </a:rPr>
              <a:t>other gram negative enteric bacilli, and </a:t>
            </a:r>
            <a:r>
              <a:rPr lang="en-GB" i="1" smtClean="0">
                <a:latin typeface="Times New Roman" pitchFamily="18" charset="0"/>
              </a:rPr>
              <a:t>Isospora belli</a:t>
            </a:r>
            <a:r>
              <a:rPr lang="en-GB" smtClean="0">
                <a:latin typeface="Times New Roman" pitchFamily="18" charset="0"/>
              </a:rPr>
              <a:t>, are major non-tuberculous causes of HIV-1-related morbidity. These infections occur at a higher incidence in Africa than in industrialized countries and at an earlier stage of HIV disease than PCP </a:t>
            </a:r>
            <a:endParaRPr lang="en-US" smtClean="0">
              <a:latin typeface="Times New Roman" pitchFamily="18" charset="0"/>
            </a:endParaRPr>
          </a:p>
        </p:txBody>
      </p:sp>
    </p:spTree>
    <p:extLst>
      <p:ext uri="{BB962C8B-B14F-4D97-AF65-F5344CB8AC3E}">
        <p14:creationId xmlns:p14="http://schemas.microsoft.com/office/powerpoint/2010/main" val="117238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2ED670A-0187-42D5-AEC1-93D0BB0F3266}" type="slidenum">
              <a:rPr lang="en-US" smtClean="0">
                <a:latin typeface="Times New Roman" pitchFamily="18" charset="0"/>
              </a:rPr>
              <a:pPr/>
              <a:t>34</a:t>
            </a:fld>
            <a:endParaRPr lang="en-US" smtClean="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The Opportunistic Infections Subcommittee of the ART Task Force has deliberated on the available evidence on the use of cotrimoxazole chemoprophylaxis in PLHA in Africa. It has taken into account local limitations, particularly with regard to availability of human and laboratory resources to assess patients at entry in to and exit out of this intervention. Following this, it is the decision of the Subcommittee to recommend that ALL HIV infected patients regardless of age, immunological or clinical status, be given cotrimoxazole prophylaxis unless contraindicated. The recommendation also covers continuation of chemoprophylaxis in all patients on ART. This decision will be subject to review should evidence emerge to support changes and/or amendments</a:t>
            </a:r>
            <a:r>
              <a:rPr lang="en-US" smtClean="0">
                <a:latin typeface="Times New Roman" pitchFamily="18" charset="0"/>
              </a:rPr>
              <a:t> </a:t>
            </a:r>
          </a:p>
          <a:p>
            <a:pPr eaLnBrk="1" hangingPunct="1"/>
            <a:r>
              <a:rPr lang="en-US" smtClean="0">
                <a:latin typeface="Times New Roman" pitchFamily="18" charset="0"/>
              </a:rPr>
              <a:t>It is important that patients not eligible for ART be given cotrimoxazole because there is emerging evidence that the use of cotrimoxazole in these patients may slow disease progression</a:t>
            </a:r>
          </a:p>
        </p:txBody>
      </p:sp>
    </p:spTree>
    <p:extLst>
      <p:ext uri="{BB962C8B-B14F-4D97-AF65-F5344CB8AC3E}">
        <p14:creationId xmlns:p14="http://schemas.microsoft.com/office/powerpoint/2010/main" val="123887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09FC521-630B-491B-BA32-F226A012343E}" type="slidenum">
              <a:rPr lang="en-US" smtClean="0">
                <a:latin typeface="Times New Roman" pitchFamily="18" charset="0"/>
              </a:rPr>
              <a:pPr/>
              <a:t>35</a:t>
            </a:fld>
            <a:endParaRPr lang="en-US" smtClean="0">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lvl="1" eaLnBrk="1" hangingPunct="1"/>
            <a:r>
              <a:rPr lang="en-US" smtClean="0">
                <a:latin typeface="Times New Roman" pitchFamily="18" charset="0"/>
              </a:rPr>
              <a:t>Results: 50% patients able to tolerate it following desensitization in Western populations therefore worth doing.</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extLst>
      <p:ext uri="{BB962C8B-B14F-4D97-AF65-F5344CB8AC3E}">
        <p14:creationId xmlns:p14="http://schemas.microsoft.com/office/powerpoint/2010/main" val="224634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7CEB092-EC0B-425D-8C8A-8A76048E9725}" type="slidenum">
              <a:rPr lang="en-US" smtClean="0">
                <a:latin typeface="Times New Roman" pitchFamily="18" charset="0"/>
              </a:rPr>
              <a:pPr/>
              <a:t>38</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Times New Roman" pitchFamily="18" charset="0"/>
              </a:rPr>
              <a:t>Infection is through inhalation of fungal spores. Pulmonary infection often asymptomatic. Dissemination through blood stream occurs including to CNS. Infection occurs in the immunocompromized. *If focal signs are present, CT scan useful before LP; focal signs often indicate raised ICP which requires urgent relief (LP and drainage repeatedly to ease ICP may be required)</a:t>
            </a:r>
          </a:p>
        </p:txBody>
      </p:sp>
    </p:spTree>
    <p:extLst>
      <p:ext uri="{BB962C8B-B14F-4D97-AF65-F5344CB8AC3E}">
        <p14:creationId xmlns:p14="http://schemas.microsoft.com/office/powerpoint/2010/main" val="270769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8431346-88EC-405C-B27C-47FA9306E937}" type="slidenum">
              <a:rPr lang="en-US" smtClean="0">
                <a:latin typeface="Times New Roman" pitchFamily="18" charset="0"/>
              </a:rPr>
              <a:pPr/>
              <a:t>8</a:t>
            </a:fld>
            <a:endParaRPr lang="en-US"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57688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8D9C019-2AF7-4143-BA38-3A2251186F68}" type="slidenum">
              <a:rPr lang="en-US" smtClean="0">
                <a:latin typeface="Times New Roman" pitchFamily="18" charset="0"/>
              </a:rPr>
              <a:pPr/>
              <a:t>41</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Fluconazole available “Free” through Donation Program</a:t>
            </a:r>
          </a:p>
          <a:p>
            <a:pPr eaLnBrk="1" hangingPunct="1"/>
            <a:r>
              <a:rPr lang="en-US" smtClean="0">
                <a:latin typeface="Times New Roman" pitchFamily="18" charset="0"/>
                <a:cs typeface="Times New Roman" pitchFamily="18" charset="0"/>
              </a:rPr>
              <a:t>Affordable (WHO Approved) generic versions also available </a:t>
            </a:r>
          </a:p>
          <a:p>
            <a:pPr eaLnBrk="1" hangingPunct="1"/>
            <a:endParaRPr lang="en-US" smtClean="0">
              <a:latin typeface="Times New Roman" pitchFamily="18" charset="0"/>
            </a:endParaRPr>
          </a:p>
        </p:txBody>
      </p:sp>
    </p:spTree>
    <p:extLst>
      <p:ext uri="{BB962C8B-B14F-4D97-AF65-F5344CB8AC3E}">
        <p14:creationId xmlns:p14="http://schemas.microsoft.com/office/powerpoint/2010/main" val="387150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B17F57B-E558-4D62-80DA-BE6643D4A11D}" type="slidenum">
              <a:rPr lang="en-US" smtClean="0">
                <a:latin typeface="Times New Roman" pitchFamily="18" charset="0"/>
              </a:rPr>
              <a:pPr/>
              <a:t>43</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Times New Roman" pitchFamily="18" charset="0"/>
              </a:rPr>
              <a:t>If CD4 count falls below 100 in a patient with a history of CM, fluconazole prophylaxis should be re-instituted</a:t>
            </a:r>
          </a:p>
        </p:txBody>
      </p:sp>
    </p:spTree>
    <p:extLst>
      <p:ext uri="{BB962C8B-B14F-4D97-AF65-F5344CB8AC3E}">
        <p14:creationId xmlns:p14="http://schemas.microsoft.com/office/powerpoint/2010/main" val="1690897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8432040-A9EF-440F-8E98-0B1337913FF7}" type="slidenum">
              <a:rPr lang="en-US" smtClean="0">
                <a:latin typeface="Times New Roman" pitchFamily="18" charset="0"/>
              </a:rPr>
              <a:pPr/>
              <a:t>44</a:t>
            </a:fld>
            <a:endParaRPr lang="en-US" smtClean="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Times New Roman" pitchFamily="18" charset="0"/>
              </a:rPr>
              <a:t>Typically &gt;/= 2 ring enhancing lesions on CT. postmortem</a:t>
            </a:r>
          </a:p>
        </p:txBody>
      </p:sp>
    </p:spTree>
    <p:extLst>
      <p:ext uri="{BB962C8B-B14F-4D97-AF65-F5344CB8AC3E}">
        <p14:creationId xmlns:p14="http://schemas.microsoft.com/office/powerpoint/2010/main" val="338450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F1D214A-4C51-4CD0-8F11-226D324F6A63}" type="slidenum">
              <a:rPr lang="en-US" smtClean="0">
                <a:latin typeface="Times New Roman" pitchFamily="18" charset="0"/>
              </a:rPr>
              <a:pPr/>
              <a:t>46</a:t>
            </a:fld>
            <a:endParaRPr lang="en-US" smtClean="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latin typeface="Times New Roman" pitchFamily="18" charset="0"/>
              </a:rPr>
              <a:t>Cats definitive host of T. gondii. Acquired through eating foods contaminated with oocysts excreted in cat feces or ingestion of brdyzoites in undercooked meat. Vertical transmission also  occurs. Acute infection in the immonocompetent symptomatic in the majority; otherwise symptoms similar to those of a viral illness occur and resolve over several weeks. Intrauterine infection more severe if it occurs in early pregnancy. Risk of acute infection greatest in the immunocompromized. Often secondary to reactivation of latent infection. </a:t>
            </a:r>
          </a:p>
        </p:txBody>
      </p:sp>
    </p:spTree>
    <p:extLst>
      <p:ext uri="{BB962C8B-B14F-4D97-AF65-F5344CB8AC3E}">
        <p14:creationId xmlns:p14="http://schemas.microsoft.com/office/powerpoint/2010/main" val="423469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C18482A-EE32-4F2C-826F-1A3A1BE5C467}" type="slidenum">
              <a:rPr lang="en-US" smtClean="0">
                <a:latin typeface="Times New Roman" pitchFamily="18" charset="0"/>
              </a:rPr>
              <a:pPr/>
              <a:t>48</a:t>
            </a:fld>
            <a:endParaRPr lang="en-US" smtClean="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Times New Roman" pitchFamily="18" charset="0"/>
              </a:rPr>
              <a:t>Clinical response expected in 1 week in 60-80%. If no response with in 2 weeks consider alternative diagnosis</a:t>
            </a:r>
          </a:p>
        </p:txBody>
      </p:sp>
    </p:spTree>
    <p:extLst>
      <p:ext uri="{BB962C8B-B14F-4D97-AF65-F5344CB8AC3E}">
        <p14:creationId xmlns:p14="http://schemas.microsoft.com/office/powerpoint/2010/main" val="262884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D2F3170-8C85-4532-B2B6-68761AD9CA0C}" type="slidenum">
              <a:rPr lang="en-US" smtClean="0">
                <a:latin typeface="Times New Roman" pitchFamily="18" charset="0"/>
              </a:rPr>
              <a:pPr/>
              <a:t>50</a:t>
            </a:fld>
            <a:endParaRPr lang="en-US" smtClean="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7592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468B0C1-DF0A-47BA-B1CD-F53382715504}" type="slidenum">
              <a:rPr lang="en-US" smtClean="0">
                <a:latin typeface="Times New Roman" pitchFamily="18" charset="0"/>
              </a:rPr>
              <a:pPr/>
              <a:t>52</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latin typeface="Times New Roman" pitchFamily="18" charset="0"/>
              </a:rPr>
              <a:t>Note that by the time many patients present with pneumonia antibiotics will have been used already therefore the need to consider second line treatment. Strep. Pneumoniae resistance to cotrimoxazole in Kenya is extremely common so this drug should not be used empirically in patients with pneumonia especially those on the same for prophylaxis. Newer generation quinolones alternative in patients who fail the above (e.g. levofloxacin).</a:t>
            </a:r>
            <a:r>
              <a:rPr lang="en-US" b="1" smtClean="0">
                <a:latin typeface="Times New Roman" pitchFamily="18" charset="0"/>
              </a:rPr>
              <a:t> Note</a:t>
            </a:r>
            <a:r>
              <a:rPr lang="en-US" smtClean="0">
                <a:latin typeface="Times New Roman" pitchFamily="18" charset="0"/>
              </a:rPr>
              <a:t> ciprofloxacin not effective for treating strep pneumonia infection. Pneumococcal vaccine trials in adults in Africa were not effective (in fact had a deleterious effect)</a:t>
            </a:r>
          </a:p>
        </p:txBody>
      </p:sp>
    </p:spTree>
    <p:extLst>
      <p:ext uri="{BB962C8B-B14F-4D97-AF65-F5344CB8AC3E}">
        <p14:creationId xmlns:p14="http://schemas.microsoft.com/office/powerpoint/2010/main" val="14236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54CA3DC-88DD-4BE3-B37D-4A5F789CB993}" type="slidenum">
              <a:rPr lang="en-US" smtClean="0">
                <a:latin typeface="Times New Roman" pitchFamily="18" charset="0"/>
              </a:rPr>
              <a:pPr/>
              <a:t>62</a:t>
            </a:fld>
            <a:endParaRPr lang="en-US"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latin typeface="Times New Roman" pitchFamily="18" charset="0"/>
              </a:rPr>
              <a:t>Infection of the ophthalmic division of the trigeminal nerve. May be associated with the Ramsay Hunt syndrome = involvement of the sensory branch of the facial nerve, lesions in the ear canal, ipsilateral facial nerve palsy and loss of taste anterior 2/3 of tongue</a:t>
            </a:r>
          </a:p>
        </p:txBody>
      </p:sp>
    </p:spTree>
    <p:extLst>
      <p:ext uri="{BB962C8B-B14F-4D97-AF65-F5344CB8AC3E}">
        <p14:creationId xmlns:p14="http://schemas.microsoft.com/office/powerpoint/2010/main" val="1781468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5E00B8D-4072-4B2D-BAED-820023761196}" type="slidenum">
              <a:rPr lang="en-US" smtClean="0">
                <a:latin typeface="Times New Roman" pitchFamily="18" charset="0"/>
              </a:rPr>
              <a:pPr/>
              <a:t>63</a:t>
            </a:fld>
            <a:endParaRPr lang="en-US"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Frangipani sap ?proven to be effective</a:t>
            </a:r>
          </a:p>
          <a:p>
            <a:pPr lvl="1" eaLnBrk="1" hangingPunct="1"/>
            <a:r>
              <a:rPr lang="en-US" smtClean="0">
                <a:latin typeface="Times New Roman" pitchFamily="18" charset="0"/>
                <a:cs typeface="Times New Roman" pitchFamily="18" charset="0"/>
              </a:rPr>
              <a:t>Free and found widely in Kenya</a:t>
            </a:r>
          </a:p>
          <a:p>
            <a:pPr lvl="1" eaLnBrk="1" hangingPunct="1"/>
            <a:r>
              <a:rPr lang="en-US" smtClean="0">
                <a:latin typeface="Times New Roman" pitchFamily="18" charset="0"/>
                <a:cs typeface="Times New Roman" pitchFamily="18" charset="0"/>
              </a:rPr>
              <a:t>Valaciclovir may be advantageous in reducing rate of PHN compared to ACV</a:t>
            </a:r>
          </a:p>
        </p:txBody>
      </p:sp>
    </p:spTree>
    <p:extLst>
      <p:ext uri="{BB962C8B-B14F-4D97-AF65-F5344CB8AC3E}">
        <p14:creationId xmlns:p14="http://schemas.microsoft.com/office/powerpoint/2010/main" val="694781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8FC01A5-A670-4692-99EA-0354ED5129B6}" type="slidenum">
              <a:rPr lang="en-US" smtClean="0">
                <a:latin typeface="Times New Roman" pitchFamily="18" charset="0"/>
              </a:rPr>
              <a:pPr/>
              <a:t>66</a:t>
            </a:fld>
            <a:endParaRPr lang="en-US" smtClean="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34720" y="4417404"/>
            <a:ext cx="5140960" cy="4181766"/>
          </a:xfrm>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11403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1CA88-3D9E-4192-B9D7-373598952ACF}" type="slidenum">
              <a:rPr lang="en-US" smtClean="0">
                <a:latin typeface="Times New Roman" pitchFamily="18" charset="0"/>
              </a:rPr>
              <a:pPr/>
              <a:t>10</a:t>
            </a:fld>
            <a:endParaRPr lang="en-US"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lvl="1" eaLnBrk="1" hangingPunct="1"/>
            <a:r>
              <a:rPr lang="en-US" smtClean="0">
                <a:latin typeface="Times New Roman" pitchFamily="18" charset="0"/>
              </a:rPr>
              <a:t>Annual risk of TB in the HIV-infected adults is about 10% (50% lifetime risk for HIV infected compared to HIV negative individuals)</a:t>
            </a:r>
          </a:p>
          <a:p>
            <a:pPr lvl="1" eaLnBrk="1" hangingPunct="1"/>
            <a:r>
              <a:rPr lang="en-US" smtClean="0">
                <a:latin typeface="Times New Roman" pitchFamily="18" charset="0"/>
                <a:cs typeface="Times New Roman" pitchFamily="18" charset="0"/>
              </a:rPr>
              <a:t>Patients on ART remain at a higher risk of developing TB than HIV negative individuals</a:t>
            </a:r>
            <a:endParaRPr lang="en-US" smtClean="0">
              <a:latin typeface="Times New Roman" pitchFamily="18" charset="0"/>
            </a:endParaRPr>
          </a:p>
          <a:p>
            <a:pPr eaLnBrk="1" hangingPunct="1"/>
            <a:endParaRPr lang="en-US" smtClean="0">
              <a:latin typeface="Times New Roman" pitchFamily="18" charset="0"/>
            </a:endParaRPr>
          </a:p>
        </p:txBody>
      </p:sp>
    </p:spTree>
    <p:extLst>
      <p:ext uri="{BB962C8B-B14F-4D97-AF65-F5344CB8AC3E}">
        <p14:creationId xmlns:p14="http://schemas.microsoft.com/office/powerpoint/2010/main" val="3768578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0F06508-E327-49C6-AAD4-6DAF7C60C428}" type="slidenum">
              <a:rPr lang="en-US" smtClean="0">
                <a:latin typeface="Times New Roman" pitchFamily="18" charset="0"/>
              </a:rPr>
              <a:pPr/>
              <a:t>77</a:t>
            </a:fld>
            <a:endParaRPr lang="en-US" smtClean="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Times New Roman" pitchFamily="18" charset="0"/>
              </a:rPr>
              <a:t>Newer therapies extremely expensive and include liposomal anthracyclines and paclitaxel. Weight vs surface area chart</a:t>
            </a:r>
          </a:p>
        </p:txBody>
      </p:sp>
    </p:spTree>
    <p:extLst>
      <p:ext uri="{BB962C8B-B14F-4D97-AF65-F5344CB8AC3E}">
        <p14:creationId xmlns:p14="http://schemas.microsoft.com/office/powerpoint/2010/main" val="211094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210DB16-AFCA-43EC-A5EC-AA77DAE7E56E}" type="slidenum">
              <a:rPr lang="en-US" smtClean="0">
                <a:latin typeface="Times New Roman" pitchFamily="18" charset="0"/>
              </a:rPr>
              <a:pPr/>
              <a:t>78</a:t>
            </a:fld>
            <a:endParaRPr lang="en-US"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Vincristine 1.4mg/m</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+Bleomycin 10 units/m</a:t>
            </a:r>
            <a:r>
              <a:rPr lang="en-US" baseline="30000" smtClean="0">
                <a:latin typeface="Times New Roman" pitchFamily="18" charset="0"/>
                <a:cs typeface="Times New Roman" pitchFamily="18" charset="0"/>
              </a:rPr>
              <a:t>2 </a:t>
            </a:r>
            <a:r>
              <a:rPr lang="en-US" smtClean="0">
                <a:latin typeface="Times New Roman" pitchFamily="18" charset="0"/>
                <a:cs typeface="Times New Roman" pitchFamily="18" charset="0"/>
              </a:rPr>
              <a:t>2 weekly for 6 episodes. Vincristine 1.4mg/m</a:t>
            </a:r>
            <a:r>
              <a:rPr lang="en-US" baseline="30000" smtClean="0">
                <a:latin typeface="Times New Roman" pitchFamily="18" charset="0"/>
                <a:cs typeface="Times New Roman" pitchFamily="18" charset="0"/>
              </a:rPr>
              <a:t>2 </a:t>
            </a:r>
            <a:r>
              <a:rPr lang="en-US" smtClean="0">
                <a:latin typeface="Times New Roman" pitchFamily="18" charset="0"/>
                <a:cs typeface="Times New Roman" pitchFamily="18" charset="0"/>
              </a:rPr>
              <a:t>weekly for 6 weeks</a:t>
            </a:r>
          </a:p>
          <a:p>
            <a:pPr lvl="1" eaLnBrk="1" hangingPunct="1"/>
            <a:endParaRPr lang="en-US" smtClean="0">
              <a:latin typeface="Times New Roman" pitchFamily="18" charset="0"/>
              <a:cs typeface="Times New Roman" pitchFamily="18" charset="0"/>
            </a:endParaRPr>
          </a:p>
          <a:p>
            <a:pPr lvl="1" eaLnBrk="1" hangingPunct="1"/>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378016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C3C87FC-8BD6-4785-9043-0B55CA8073EE}" type="slidenum">
              <a:rPr lang="en-US" smtClean="0">
                <a:latin typeface="Times New Roman" pitchFamily="18" charset="0"/>
              </a:rPr>
              <a:pPr/>
              <a:t>84</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lvl="1" eaLnBrk="1" hangingPunct="1"/>
            <a:r>
              <a:rPr lang="en-GB" smtClean="0">
                <a:latin typeface="Times New Roman" pitchFamily="18" charset="0"/>
              </a:rPr>
              <a:t>VIA/VILI - main drawback is however, a low specificity compared to Pap smear, with false positive results and a tendency towards over treatment5. Nonetheless this is a method of screening that would be relatively easy to adapt for use in countries like Kenya.</a:t>
            </a:r>
            <a:endParaRPr lang="en-US" smtClean="0">
              <a:latin typeface="Times New Roman" pitchFamily="18" charset="0"/>
            </a:endParaRPr>
          </a:p>
          <a:p>
            <a:pPr eaLnBrk="1" hangingPunct="1"/>
            <a:endParaRPr lang="en-US" smtClean="0">
              <a:latin typeface="Times New Roman" pitchFamily="18" charset="0"/>
            </a:endParaRPr>
          </a:p>
        </p:txBody>
      </p:sp>
    </p:spTree>
    <p:extLst>
      <p:ext uri="{BB962C8B-B14F-4D97-AF65-F5344CB8AC3E}">
        <p14:creationId xmlns:p14="http://schemas.microsoft.com/office/powerpoint/2010/main" val="33469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D8961F0-E2C3-4911-8256-55855D49E990}" type="slidenum">
              <a:rPr lang="en-US" smtClean="0">
                <a:latin typeface="Times New Roman" pitchFamily="18" charset="0"/>
              </a:rPr>
              <a:pPr/>
              <a:t>11</a:t>
            </a:fld>
            <a:endParaRPr lang="en-US"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Times New Roman" pitchFamily="18" charset="0"/>
              </a:rPr>
              <a:t>TB is a much more virulent organism cf. to other OI agents such as PC, and causes disease in immuno-competent patients. It can therefore present early in the course of HIV infection. It is however more likely to occur the more immuno-compromised the patient and tends to present more atypically with decline in immune status. (i.e. clinical manifestations of TB in HIV+ patients reflects the different levels of immuno-suppression)</a:t>
            </a:r>
          </a:p>
        </p:txBody>
      </p:sp>
    </p:spTree>
    <p:extLst>
      <p:ext uri="{BB962C8B-B14F-4D97-AF65-F5344CB8AC3E}">
        <p14:creationId xmlns:p14="http://schemas.microsoft.com/office/powerpoint/2010/main" val="59872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2130A4-2D56-4F56-AF7F-626D95813C51}" type="slidenum">
              <a:rPr lang="en-US" smtClean="0">
                <a:latin typeface="Times New Roman" pitchFamily="18" charset="0"/>
              </a:rPr>
              <a:pPr/>
              <a:t>16</a:t>
            </a:fld>
            <a:endParaRPr lang="en-US" smtClean="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Times New Roman" pitchFamily="18" charset="0"/>
              </a:rPr>
              <a:t>Recommended that if considered therapeutic trial of treatment should be completed</a:t>
            </a:r>
          </a:p>
        </p:txBody>
      </p:sp>
    </p:spTree>
    <p:extLst>
      <p:ext uri="{BB962C8B-B14F-4D97-AF65-F5344CB8AC3E}">
        <p14:creationId xmlns:p14="http://schemas.microsoft.com/office/powerpoint/2010/main" val="21863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77D490C-1C88-46CD-A02C-A270FC47C98D}" type="slidenum">
              <a:rPr lang="en-US" smtClean="0">
                <a:latin typeface="Times New Roman" pitchFamily="18" charset="0"/>
              </a:rPr>
              <a:pPr/>
              <a:t>18</a:t>
            </a:fld>
            <a:endParaRPr lang="en-US"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Times New Roman" pitchFamily="18" charset="0"/>
              </a:rPr>
              <a:t>HIV + patents respond to standard ATB as long as INH and rifamycins are included in the regimen</a:t>
            </a:r>
          </a:p>
          <a:p>
            <a:pPr eaLnBrk="1" hangingPunct="1"/>
            <a:r>
              <a:rPr lang="en-US" smtClean="0">
                <a:latin typeface="Times New Roman" pitchFamily="18" charset="0"/>
              </a:rPr>
              <a:t>Time to sputum conversion, early clinical response and treatment failure rates similar in HIV + and negative</a:t>
            </a:r>
          </a:p>
          <a:p>
            <a:pPr eaLnBrk="1" hangingPunct="1"/>
            <a:r>
              <a:rPr lang="en-US" smtClean="0">
                <a:latin typeface="Times New Roman" pitchFamily="18" charset="0"/>
              </a:rPr>
              <a:t>Monitoring necessary for drug toxicities and interactions</a:t>
            </a:r>
          </a:p>
          <a:p>
            <a:pPr eaLnBrk="1" hangingPunct="1"/>
            <a:r>
              <a:rPr lang="en-US" smtClean="0">
                <a:latin typeface="Times New Roman" pitchFamily="18" charset="0"/>
              </a:rPr>
              <a:t>Sputum culture repeat at 2 months to determine treatment duration</a:t>
            </a:r>
          </a:p>
          <a:p>
            <a:pPr eaLnBrk="1" hangingPunct="1"/>
            <a:r>
              <a:rPr lang="en-US" smtClean="0">
                <a:latin typeface="Times New Roman" pitchFamily="18" charset="0"/>
              </a:rPr>
              <a:t>Rifampicin and rifabutin containing regimens equally effective</a:t>
            </a:r>
          </a:p>
          <a:p>
            <a:pPr eaLnBrk="1" hangingPunct="1"/>
            <a:r>
              <a:rPr lang="en-US" smtClean="0">
                <a:latin typeface="Times New Roman" pitchFamily="18" charset="0"/>
              </a:rPr>
              <a:t>ADRs common and pyridoxine required to prevent peripheral neuropathy secondary to INH</a:t>
            </a:r>
          </a:p>
        </p:txBody>
      </p:sp>
    </p:spTree>
    <p:extLst>
      <p:ext uri="{BB962C8B-B14F-4D97-AF65-F5344CB8AC3E}">
        <p14:creationId xmlns:p14="http://schemas.microsoft.com/office/powerpoint/2010/main" val="82943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F9CDFC3-A71C-46CF-97AF-1B568CD7FEF3}" type="slidenum">
              <a:rPr lang="en-US" smtClean="0">
                <a:latin typeface="Times New Roman" pitchFamily="18" charset="0"/>
              </a:rPr>
              <a:pPr/>
              <a:t>20</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lvl="1" eaLnBrk="1" hangingPunct="1"/>
            <a:r>
              <a:rPr lang="en-US" smtClean="0">
                <a:latin typeface="Times New Roman" pitchFamily="18" charset="0"/>
              </a:rPr>
              <a:t>NVP reduced to sub-therapeutic levels by Rifampicin therefore the 2 should not be combined. In continuation phase that does not contain R either NVP/EFV can be used. Pis  need dose adjustment with Rifampicin because of drug interactions. Note that in early pregnancy the choice of ART may be a problem as EFV teratogenic.</a:t>
            </a:r>
          </a:p>
          <a:p>
            <a:pPr lvl="1" eaLnBrk="1" hangingPunct="1"/>
            <a:r>
              <a:rPr lang="en-US" smtClean="0">
                <a:latin typeface="Times New Roman" pitchFamily="18" charset="0"/>
              </a:rPr>
              <a:t>Treatment of IRIS -symptomatic. </a:t>
            </a:r>
            <a:r>
              <a:rPr lang="en-US" b="1" smtClean="0">
                <a:solidFill>
                  <a:srgbClr val="FF0000"/>
                </a:solidFill>
                <a:latin typeface="Times New Roman" pitchFamily="18" charset="0"/>
              </a:rPr>
              <a:t>CONTINUE</a:t>
            </a:r>
            <a:r>
              <a:rPr lang="en-US" smtClean="0">
                <a:latin typeface="Times New Roman" pitchFamily="18" charset="0"/>
              </a:rPr>
              <a:t> anti-TB and ART</a:t>
            </a:r>
          </a:p>
          <a:p>
            <a:pPr lvl="1" eaLnBrk="1" hangingPunct="1"/>
            <a:r>
              <a:rPr lang="en-US" smtClean="0">
                <a:latin typeface="Times New Roman" pitchFamily="18" charset="0"/>
              </a:rPr>
              <a:t>IRS - if severe, prednisolone 40-60mg (1mg/kg) OD for 1-2 weeks. Taper dosage after this</a:t>
            </a:r>
          </a:p>
          <a:p>
            <a:pPr lvl="1" eaLnBrk="1" hangingPunct="1"/>
            <a:endParaRPr lang="en-US" smtClean="0">
              <a:latin typeface="Times New Roman" pitchFamily="18" charset="0"/>
            </a:endParaRPr>
          </a:p>
          <a:p>
            <a:pPr eaLnBrk="1" hangingPunct="1"/>
            <a:endParaRPr lang="en-US" smtClean="0">
              <a:latin typeface="Times New Roman" pitchFamily="18" charset="0"/>
            </a:endParaRPr>
          </a:p>
        </p:txBody>
      </p:sp>
    </p:spTree>
    <p:extLst>
      <p:ext uri="{BB962C8B-B14F-4D97-AF65-F5344CB8AC3E}">
        <p14:creationId xmlns:p14="http://schemas.microsoft.com/office/powerpoint/2010/main" val="115757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FA39480-8719-4218-AEA9-F27EDA6A365B}" type="slidenum">
              <a:rPr lang="en-US" smtClean="0">
                <a:latin typeface="Times New Roman" pitchFamily="18" charset="0"/>
              </a:rPr>
              <a:pPr/>
              <a:t>21</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Times New Roman" pitchFamily="18" charset="0"/>
              </a:rPr>
              <a:t>Survival of TB/HIV patients dependent on degree of immune suppression, atypical TB presentation (EPTB), previous AIDS diagnosis</a:t>
            </a:r>
          </a:p>
        </p:txBody>
      </p:sp>
    </p:spTree>
    <p:extLst>
      <p:ext uri="{BB962C8B-B14F-4D97-AF65-F5344CB8AC3E}">
        <p14:creationId xmlns:p14="http://schemas.microsoft.com/office/powerpoint/2010/main" val="300618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956471D-9C60-4C1D-89C7-FCDA7BF6FB3A}" type="slidenum">
              <a:rPr lang="en-US" smtClean="0">
                <a:latin typeface="Times New Roman" pitchFamily="18" charset="0"/>
              </a:rPr>
              <a:pPr/>
              <a:t>22</a:t>
            </a:fld>
            <a:endParaRPr lang="en-US" smtClean="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Times New Roman" pitchFamily="18" charset="0"/>
              </a:rPr>
              <a:t>BCG vaccination prevents against severe forms of TB in children; it has little or no effect in reducing incidence of adult TB.</a:t>
            </a:r>
          </a:p>
          <a:p>
            <a:pPr eaLnBrk="1" hangingPunct="1"/>
            <a:r>
              <a:rPr lang="en-US" smtClean="0">
                <a:latin typeface="Times New Roman" pitchFamily="18" charset="0"/>
              </a:rPr>
              <a:t>Transmission of TB in our hospitals not defined. The risk is real especially since most of the wards are not designed for TB treatment (poor ventilation and sun lighting). Known HIV positive staff should not work in designated TB wards (difficult where TB patients admitted into general wards. Isolation of infectious patients should be attempted where possible). TB patients/suspects should cover mouth when coughing particularly in crowded areas, using sputum pots with lids</a:t>
            </a:r>
          </a:p>
        </p:txBody>
      </p:sp>
    </p:spTree>
    <p:extLst>
      <p:ext uri="{BB962C8B-B14F-4D97-AF65-F5344CB8AC3E}">
        <p14:creationId xmlns:p14="http://schemas.microsoft.com/office/powerpoint/2010/main" val="266662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42" descr="logo"/>
          <p:cNvPicPr>
            <a:picLocks noChangeAspect="1" noChangeArrowheads="1"/>
          </p:cNvPicPr>
          <p:nvPr userDrawn="1"/>
        </p:nvPicPr>
        <p:blipFill>
          <a:blip r:embed="rId2" cstate="print"/>
          <a:srcRect/>
          <a:stretch>
            <a:fillRect/>
          </a:stretch>
        </p:blipFill>
        <p:spPr bwMode="auto">
          <a:xfrm>
            <a:off x="8296275" y="6038850"/>
            <a:ext cx="847725" cy="8191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A3134D22-4478-4FDC-8298-37D852E2E2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6" name="Slide Number Placeholder 5"/>
          <p:cNvSpPr>
            <a:spLocks noGrp="1"/>
          </p:cNvSpPr>
          <p:nvPr>
            <p:ph type="sldNum" sz="quarter" idx="12"/>
          </p:nvPr>
        </p:nvSpPr>
        <p:spPr/>
        <p:txBody>
          <a:bodyPr/>
          <a:lstStyle>
            <a:lvl1pPr>
              <a:defRPr/>
            </a:lvl1pPr>
          </a:lstStyle>
          <a:p>
            <a:pPr>
              <a:defRPr/>
            </a:pPr>
            <a:fld id="{BB06D50A-1E29-431C-BDF5-DC87B15A49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6" name="Slide Number Placeholder 5"/>
          <p:cNvSpPr>
            <a:spLocks noGrp="1"/>
          </p:cNvSpPr>
          <p:nvPr>
            <p:ph type="sldNum" sz="quarter" idx="12"/>
          </p:nvPr>
        </p:nvSpPr>
        <p:spPr/>
        <p:txBody>
          <a:bodyPr/>
          <a:lstStyle>
            <a:lvl1pPr>
              <a:defRPr/>
            </a:lvl1pPr>
          </a:lstStyle>
          <a:p>
            <a:pPr>
              <a:defRPr/>
            </a:pPr>
            <a:fld id="{1B0EC410-23F5-4F79-913B-C3D54206AB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7BA227AC-6318-47AE-BDBC-058C15DFA6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A751A5E6-F571-4A21-9DE8-C7D635C732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61F7D680-92B6-4BA6-9615-393E0E8604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6" name="Slide Number Placeholder 5"/>
          <p:cNvSpPr>
            <a:spLocks noGrp="1"/>
          </p:cNvSpPr>
          <p:nvPr>
            <p:ph type="sldNum" sz="quarter" idx="12"/>
          </p:nvPr>
        </p:nvSpPr>
        <p:spPr/>
        <p:txBody>
          <a:bodyPr/>
          <a:lstStyle>
            <a:lvl1pPr>
              <a:defRPr/>
            </a:lvl1pPr>
          </a:lstStyle>
          <a:p>
            <a:pPr>
              <a:defRPr/>
            </a:pPr>
            <a:fld id="{3689D5C6-7CEF-41D6-BDE3-7C99701080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6" name="Slide Number Placeholder 5"/>
          <p:cNvSpPr>
            <a:spLocks noGrp="1"/>
          </p:cNvSpPr>
          <p:nvPr>
            <p:ph type="sldNum" sz="quarter" idx="12"/>
          </p:nvPr>
        </p:nvSpPr>
        <p:spPr/>
        <p:txBody>
          <a:bodyPr/>
          <a:lstStyle>
            <a:lvl1pPr>
              <a:defRPr/>
            </a:lvl1pPr>
          </a:lstStyle>
          <a:p>
            <a:pPr>
              <a:defRPr/>
            </a:pPr>
            <a:fld id="{FC2FEF2D-0503-4941-86AA-1860F690C9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27CF5B53-3666-4E55-A361-E650430DA3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9" name="Slide Number Placeholder 5"/>
          <p:cNvSpPr>
            <a:spLocks noGrp="1"/>
          </p:cNvSpPr>
          <p:nvPr>
            <p:ph type="sldNum" sz="quarter" idx="12"/>
          </p:nvPr>
        </p:nvSpPr>
        <p:spPr/>
        <p:txBody>
          <a:bodyPr/>
          <a:lstStyle>
            <a:lvl1pPr>
              <a:defRPr/>
            </a:lvl1pPr>
          </a:lstStyle>
          <a:p>
            <a:pPr>
              <a:defRPr/>
            </a:pPr>
            <a:fld id="{FEEA4BC5-4D8E-47E2-9F6D-4A172F2F15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5" name="Slide Number Placeholder 5"/>
          <p:cNvSpPr>
            <a:spLocks noGrp="1"/>
          </p:cNvSpPr>
          <p:nvPr>
            <p:ph type="sldNum" sz="quarter" idx="12"/>
          </p:nvPr>
        </p:nvSpPr>
        <p:spPr/>
        <p:txBody>
          <a:bodyPr/>
          <a:lstStyle>
            <a:lvl1pPr>
              <a:defRPr/>
            </a:lvl1pPr>
          </a:lstStyle>
          <a:p>
            <a:pPr>
              <a:defRPr/>
            </a:pPr>
            <a:fld id="{22D9BCC8-2DE1-4E94-A785-FB870C2AEF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4" name="Slide Number Placeholder 5"/>
          <p:cNvSpPr>
            <a:spLocks noGrp="1"/>
          </p:cNvSpPr>
          <p:nvPr>
            <p:ph type="sldNum" sz="quarter" idx="12"/>
          </p:nvPr>
        </p:nvSpPr>
        <p:spPr/>
        <p:txBody>
          <a:bodyPr/>
          <a:lstStyle>
            <a:lvl1pPr>
              <a:defRPr/>
            </a:lvl1pPr>
          </a:lstStyle>
          <a:p>
            <a:pPr>
              <a:defRPr/>
            </a:pPr>
            <a:fld id="{B0430A47-B56F-42BB-9575-C23B8B5936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689174A6-18C0-4C3D-B685-ABCC119F35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OPORTUNISTIC INFECTIONS BY N. KINGORI</a:t>
            </a:r>
            <a:endParaRPr lang="en-US"/>
          </a:p>
        </p:txBody>
      </p:sp>
      <p:sp>
        <p:nvSpPr>
          <p:cNvPr id="7" name="Slide Number Placeholder 5"/>
          <p:cNvSpPr>
            <a:spLocks noGrp="1"/>
          </p:cNvSpPr>
          <p:nvPr>
            <p:ph type="sldNum" sz="quarter" idx="12"/>
          </p:nvPr>
        </p:nvSpPr>
        <p:spPr/>
        <p:txBody>
          <a:bodyPr/>
          <a:lstStyle>
            <a:lvl1pPr>
              <a:defRPr/>
            </a:lvl1pPr>
          </a:lstStyle>
          <a:p>
            <a:pPr>
              <a:defRPr/>
            </a:pPr>
            <a:fld id="{C464F568-FD65-4D69-B53C-48A593593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defRPr>
            </a:lvl1pPr>
          </a:lstStyle>
          <a:p>
            <a:pPr>
              <a:defRPr/>
            </a:pPr>
            <a:r>
              <a:rPr lang="en-US" smtClean="0"/>
              <a:t>OPORTUNISTIC INFECTIONS BY N. KINGORI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defRPr>
            </a:lvl1pPr>
          </a:lstStyle>
          <a:p>
            <a:pPr>
              <a:defRPr/>
            </a:pPr>
            <a:fld id="{D07845A8-F3CA-4D44-8D3B-D4EC99FE291F}" type="slidenum">
              <a:rPr lang="en-US"/>
              <a:pPr>
                <a:defRPr/>
              </a:pPr>
              <a:t>‹#›</a:t>
            </a:fld>
            <a:endParaRPr lang="en-US"/>
          </a:p>
        </p:txBody>
      </p:sp>
      <p:pic>
        <p:nvPicPr>
          <p:cNvPr id="4103" name="Picture 15" descr="logo"/>
          <p:cNvPicPr>
            <a:picLocks noChangeAspect="1" noChangeArrowheads="1"/>
          </p:cNvPicPr>
          <p:nvPr userDrawn="1"/>
        </p:nvPicPr>
        <p:blipFill>
          <a:blip r:embed="rId16" cstate="print"/>
          <a:srcRect/>
          <a:stretch>
            <a:fillRect/>
          </a:stretch>
        </p:blipFill>
        <p:spPr bwMode="auto">
          <a:xfrm>
            <a:off x="8296275" y="6038850"/>
            <a:ext cx="847725"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7772400" cy="1981200"/>
          </a:xfrm>
        </p:spPr>
        <p:txBody>
          <a:bodyPr/>
          <a:lstStyle/>
          <a:p>
            <a:pPr eaLnBrk="1" hangingPunct="1"/>
            <a:r>
              <a:rPr lang="en-US" b="1" dirty="0" smtClean="0"/>
              <a:t>OPPORTUNISTIC INFECTIONS IN HIV</a:t>
            </a:r>
            <a:r>
              <a:rPr lang="en-US" b="1" dirty="0" smtClean="0"/>
              <a:t/>
            </a:r>
            <a:br>
              <a:rPr lang="en-US" b="1" dirty="0" smtClean="0"/>
            </a:br>
            <a:endParaRPr lang="en-US" b="1" dirty="0" smtClean="0"/>
          </a:p>
        </p:txBody>
      </p:sp>
      <p:sp>
        <p:nvSpPr>
          <p:cNvPr id="6147" name="Rectangle 3"/>
          <p:cNvSpPr>
            <a:spLocks noGrp="1" noChangeArrowheads="1"/>
          </p:cNvSpPr>
          <p:nvPr>
            <p:ph type="subTitle" idx="1"/>
          </p:nvPr>
        </p:nvSpPr>
        <p:spPr>
          <a:xfrm>
            <a:off x="1371600" y="3581400"/>
            <a:ext cx="6400800" cy="2057400"/>
          </a:xfrm>
        </p:spPr>
        <p:txBody>
          <a:bodyPr rtlCol="0">
            <a:normAutofit/>
          </a:bodyPr>
          <a:lstStyle/>
          <a:p>
            <a:pPr eaLnBrk="1" fontAlgn="auto" hangingPunct="1">
              <a:spcAft>
                <a:spcPts val="0"/>
              </a:spcAft>
              <a:buFont typeface="Arial" pitchFamily="34" charset="0"/>
              <a:buNone/>
              <a:defRPr/>
            </a:pPr>
            <a:r>
              <a:rPr lang="en-US" b="1" dirty="0" smtClean="0"/>
              <a:t>BY </a:t>
            </a:r>
          </a:p>
          <a:p>
            <a:pPr eaLnBrk="1" fontAlgn="auto" hangingPunct="1">
              <a:spcAft>
                <a:spcPts val="0"/>
              </a:spcAft>
              <a:buFont typeface="Arial" pitchFamily="34" charset="0"/>
              <a:buNone/>
              <a:defRPr/>
            </a:pPr>
            <a:r>
              <a:rPr lang="en-US" b="1" dirty="0" smtClean="0"/>
              <a:t>N. KINGORI</a:t>
            </a:r>
            <a:endParaRPr lang="en-US" b="1"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14313"/>
            <a:ext cx="8943975" cy="1462087"/>
          </a:xfrm>
        </p:spPr>
        <p:txBody>
          <a:bodyPr/>
          <a:lstStyle/>
          <a:p>
            <a:pPr eaLnBrk="1" hangingPunct="1"/>
            <a:r>
              <a:rPr lang="en-US" smtClean="0"/>
              <a:t>TB and HIV</a:t>
            </a:r>
          </a:p>
        </p:txBody>
      </p:sp>
      <p:sp>
        <p:nvSpPr>
          <p:cNvPr id="14339" name="Rectangle 3"/>
          <p:cNvSpPr>
            <a:spLocks noGrp="1" noChangeArrowheads="1"/>
          </p:cNvSpPr>
          <p:nvPr>
            <p:ph idx="1"/>
          </p:nvPr>
        </p:nvSpPr>
        <p:spPr>
          <a:xfrm>
            <a:off x="214313" y="1500188"/>
            <a:ext cx="8704262" cy="4868862"/>
          </a:xfrm>
        </p:spPr>
        <p:txBody>
          <a:bodyPr/>
          <a:lstStyle/>
          <a:p>
            <a:pPr eaLnBrk="1" hangingPunct="1"/>
            <a:r>
              <a:rPr lang="en-US" smtClean="0"/>
              <a:t>TB occurs by </a:t>
            </a:r>
          </a:p>
          <a:p>
            <a:pPr lvl="1" eaLnBrk="1" hangingPunct="1"/>
            <a:r>
              <a:rPr lang="en-US" smtClean="0"/>
              <a:t>reactivation of latent infection  </a:t>
            </a:r>
          </a:p>
          <a:p>
            <a:pPr lvl="1" eaLnBrk="1" hangingPunct="1"/>
            <a:r>
              <a:rPr lang="en-US" smtClean="0"/>
              <a:t>newly acquired infection</a:t>
            </a:r>
            <a:endParaRPr lang="en-US" sz="2000" smtClean="0"/>
          </a:p>
          <a:p>
            <a:pPr eaLnBrk="1" hangingPunct="1"/>
            <a:r>
              <a:rPr lang="en-US" sz="2800" smtClean="0"/>
              <a:t>HIV increases the </a:t>
            </a:r>
            <a:r>
              <a:rPr lang="en-US" sz="2800" b="1" smtClean="0"/>
              <a:t>risk</a:t>
            </a:r>
            <a:r>
              <a:rPr lang="en-US" sz="2800" smtClean="0"/>
              <a:t> of TB progression</a:t>
            </a:r>
          </a:p>
          <a:p>
            <a:pPr eaLnBrk="1" hangingPunct="1">
              <a:lnSpc>
                <a:spcPct val="50000"/>
              </a:lnSpc>
            </a:pPr>
            <a:endParaRPr lang="en-US" sz="2800" smtClean="0"/>
          </a:p>
          <a:p>
            <a:pPr eaLnBrk="1" hangingPunct="1"/>
            <a:r>
              <a:rPr lang="en-US" sz="2800" smtClean="0"/>
              <a:t>HIV increases the </a:t>
            </a:r>
            <a:r>
              <a:rPr lang="en-US" sz="2800" b="1" smtClean="0"/>
              <a:t>rate</a:t>
            </a:r>
            <a:r>
              <a:rPr lang="en-US" sz="2800" smtClean="0"/>
              <a:t> of TB progression </a:t>
            </a:r>
          </a:p>
          <a:p>
            <a:pPr eaLnBrk="1" hangingPunct="1">
              <a:lnSpc>
                <a:spcPct val="60000"/>
              </a:lnSpc>
            </a:pPr>
            <a:endParaRPr lang="en-US" sz="2800" smtClean="0"/>
          </a:p>
          <a:p>
            <a:pPr eaLnBrk="1" hangingPunct="1"/>
            <a:r>
              <a:rPr lang="en-US" sz="2800" smtClean="0"/>
              <a:t>TB may speed the progression of HIV disease</a:t>
            </a:r>
          </a:p>
          <a:p>
            <a:pPr eaLnBrk="1" hangingPunct="1">
              <a:lnSpc>
                <a:spcPct val="60000"/>
              </a:lnSpc>
            </a:pPr>
            <a:endParaRPr lang="en-US" sz="2800" smtClean="0">
              <a:cs typeface="Times New Roman" pitchFamily="18" charset="0"/>
            </a:endParaRPr>
          </a:p>
          <a:p>
            <a:pPr eaLnBrk="1" hangingPunct="1"/>
            <a:r>
              <a:rPr lang="en-US" sz="2800" smtClean="0">
                <a:cs typeface="Times New Roman" pitchFamily="18" charset="0"/>
              </a:rPr>
              <a:t>ART reduces the incidence of TB in PLHA </a:t>
            </a:r>
            <a:endParaRPr lang="en-US" sz="28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14313"/>
            <a:ext cx="8943975" cy="1462087"/>
          </a:xfrm>
        </p:spPr>
        <p:txBody>
          <a:bodyPr/>
          <a:lstStyle/>
          <a:p>
            <a:pPr eaLnBrk="1" hangingPunct="1"/>
            <a:r>
              <a:rPr lang="en-US" smtClean="0"/>
              <a:t>Clinical Presentation of TB in HIV Patients</a:t>
            </a:r>
          </a:p>
        </p:txBody>
      </p:sp>
      <p:sp>
        <p:nvSpPr>
          <p:cNvPr id="15363" name="Rectangle 3"/>
          <p:cNvSpPr>
            <a:spLocks noGrp="1" noChangeArrowheads="1"/>
          </p:cNvSpPr>
          <p:nvPr>
            <p:ph idx="1"/>
          </p:nvPr>
        </p:nvSpPr>
        <p:spPr>
          <a:xfrm>
            <a:off x="0" y="1989138"/>
            <a:ext cx="8167688" cy="4392612"/>
          </a:xfrm>
        </p:spPr>
        <p:txBody>
          <a:bodyPr/>
          <a:lstStyle/>
          <a:p>
            <a:pPr eaLnBrk="1" hangingPunct="1"/>
            <a:r>
              <a:rPr lang="en-US" smtClean="0"/>
              <a:t>Depends on immune status of patient</a:t>
            </a:r>
          </a:p>
          <a:p>
            <a:pPr lvl="1" eaLnBrk="1" hangingPunct="1"/>
            <a:r>
              <a:rPr lang="en-US" smtClean="0"/>
              <a:t>In early HIV disease, presentation tends to be typical pulmonary TB</a:t>
            </a:r>
          </a:p>
          <a:p>
            <a:pPr lvl="2" eaLnBrk="1" hangingPunct="1">
              <a:buFont typeface="Wingdings" pitchFamily="2" charset="2"/>
              <a:buNone/>
            </a:pPr>
            <a:endParaRPr lang="en-US" smtClean="0"/>
          </a:p>
          <a:p>
            <a:pPr lvl="1" eaLnBrk="1" hangingPunct="1"/>
            <a:r>
              <a:rPr lang="en-US" smtClean="0"/>
              <a:t>As immune system deteriorates mycobacterial infection more likely to disseminate</a:t>
            </a:r>
          </a:p>
          <a:p>
            <a:pPr lvl="2" eaLnBrk="1" hangingPunct="1"/>
            <a:r>
              <a:rPr lang="en-US" smtClean="0"/>
              <a:t>Extrapulmonary TB more common in HIV infected</a:t>
            </a:r>
          </a:p>
          <a:p>
            <a:pPr lvl="3" eaLnBrk="1" hangingPunct="1"/>
            <a:r>
              <a:rPr lang="en-US" smtClean="0"/>
              <a:t>Pleural effusion, lymphadenopathy, pericardial disease, miliary, TB meningitis, peritoneal and spinal TB</a:t>
            </a:r>
          </a:p>
          <a:p>
            <a:pPr lvl="3" eaLnBrk="1" hangingPunct="1"/>
            <a:endParaRPr lang="en-US" smtClean="0"/>
          </a:p>
          <a:p>
            <a:pPr lvl="1"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609600"/>
            <a:ext cx="7086600" cy="1143000"/>
          </a:xfrm>
        </p:spPr>
        <p:txBody>
          <a:bodyPr rtlCol="0">
            <a:normAutofit fontScale="90000"/>
          </a:bodyPr>
          <a:lstStyle/>
          <a:p>
            <a:pPr eaLnBrk="1" fontAlgn="auto" hangingPunct="1">
              <a:spcAft>
                <a:spcPts val="0"/>
              </a:spcAft>
              <a:defRPr/>
            </a:pPr>
            <a:r>
              <a:rPr lang="en-US" sz="4000" b="1" dirty="0" smtClean="0">
                <a:cs typeface="Times New Roman" charset="0"/>
              </a:rPr>
              <a:t>Tuberculosis:</a:t>
            </a:r>
            <a:br>
              <a:rPr lang="en-US" sz="4000" b="1" dirty="0" smtClean="0">
                <a:cs typeface="Times New Roman" charset="0"/>
              </a:rPr>
            </a:br>
            <a:r>
              <a:rPr lang="en-US" sz="4000" b="1" dirty="0" smtClean="0">
                <a:cs typeface="Times New Roman" charset="0"/>
              </a:rPr>
              <a:t>Clinical Presentation</a:t>
            </a:r>
          </a:p>
        </p:txBody>
      </p:sp>
      <p:sp>
        <p:nvSpPr>
          <p:cNvPr id="16387" name="Rectangle 3"/>
          <p:cNvSpPr>
            <a:spLocks noGrp="1" noChangeArrowheads="1"/>
          </p:cNvSpPr>
          <p:nvPr>
            <p:ph idx="1"/>
          </p:nvPr>
        </p:nvSpPr>
        <p:spPr/>
        <p:txBody>
          <a:bodyPr/>
          <a:lstStyle/>
          <a:p>
            <a:pPr eaLnBrk="1" hangingPunct="1"/>
            <a:r>
              <a:rPr lang="en-US" smtClean="0"/>
              <a:t>Cough for &gt;2 weeks </a:t>
            </a:r>
          </a:p>
          <a:p>
            <a:pPr eaLnBrk="1" hangingPunct="1"/>
            <a:r>
              <a:rPr lang="en-US" smtClean="0"/>
              <a:t>Fever</a:t>
            </a:r>
          </a:p>
          <a:p>
            <a:pPr eaLnBrk="1" hangingPunct="1"/>
            <a:r>
              <a:rPr lang="en-US" smtClean="0"/>
              <a:t>Night sweats</a:t>
            </a:r>
          </a:p>
          <a:p>
            <a:pPr eaLnBrk="1" hangingPunct="1"/>
            <a:r>
              <a:rPr lang="en-US" smtClean="0"/>
              <a:t>Chest pain</a:t>
            </a:r>
          </a:p>
          <a:p>
            <a:pPr eaLnBrk="1" hangingPunct="1"/>
            <a:r>
              <a:rPr lang="en-US" smtClean="0"/>
              <a:t>Weight loss</a:t>
            </a:r>
          </a:p>
          <a:p>
            <a:pPr eaLnBrk="1" hangingPunct="1"/>
            <a:r>
              <a:rPr lang="en-US" smtClean="0"/>
              <a:t>Signs – wasting, crepitations, consolidation, effusion etc.</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71500" y="285750"/>
            <a:ext cx="4343400" cy="1143000"/>
          </a:xfrm>
        </p:spPr>
        <p:txBody>
          <a:bodyPr rtlCol="0">
            <a:normAutofit fontScale="90000"/>
          </a:bodyPr>
          <a:lstStyle/>
          <a:p>
            <a:pPr eaLnBrk="1" fontAlgn="auto" hangingPunct="1">
              <a:spcAft>
                <a:spcPts val="0"/>
              </a:spcAft>
              <a:defRPr/>
            </a:pPr>
            <a:r>
              <a:rPr lang="en-US" b="1" dirty="0" smtClean="0">
                <a:cs typeface="Times New Roman" charset="0"/>
              </a:rPr>
              <a:t/>
            </a:r>
            <a:br>
              <a:rPr lang="en-US" b="1" dirty="0" smtClean="0">
                <a:cs typeface="Times New Roman" charset="0"/>
              </a:rPr>
            </a:br>
            <a:r>
              <a:rPr lang="en-US" b="1" dirty="0" smtClean="0">
                <a:cs typeface="Times New Roman" charset="0"/>
              </a:rPr>
              <a:t>Diagnosis of Pulmonary TB</a:t>
            </a:r>
          </a:p>
        </p:txBody>
      </p:sp>
      <p:sp>
        <p:nvSpPr>
          <p:cNvPr id="2053" name="Rectangle 3"/>
          <p:cNvSpPr>
            <a:spLocks noGrp="1" noChangeArrowheads="1"/>
          </p:cNvSpPr>
          <p:nvPr>
            <p:ph type="body" sz="half" idx="1"/>
          </p:nvPr>
        </p:nvSpPr>
        <p:spPr>
          <a:xfrm>
            <a:off x="214313" y="1905000"/>
            <a:ext cx="5029200" cy="4953000"/>
          </a:xfrm>
        </p:spPr>
        <p:txBody>
          <a:bodyPr/>
          <a:lstStyle/>
          <a:p>
            <a:pPr eaLnBrk="1" hangingPunct="1">
              <a:lnSpc>
                <a:spcPct val="90000"/>
              </a:lnSpc>
            </a:pPr>
            <a:r>
              <a:rPr lang="en-US" sz="2800" smtClean="0"/>
              <a:t>Sputum examination</a:t>
            </a:r>
          </a:p>
          <a:p>
            <a:pPr lvl="1" eaLnBrk="1" hangingPunct="1">
              <a:lnSpc>
                <a:spcPct val="90000"/>
              </a:lnSpc>
            </a:pPr>
            <a:r>
              <a:rPr lang="en-US" sz="2400" smtClean="0"/>
              <a:t>Negative Sputum does not exclude TB!</a:t>
            </a:r>
          </a:p>
          <a:p>
            <a:pPr lvl="1" eaLnBrk="1" hangingPunct="1">
              <a:lnSpc>
                <a:spcPct val="90000"/>
              </a:lnSpc>
            </a:pPr>
            <a:r>
              <a:rPr lang="en-US" sz="2400" smtClean="0"/>
              <a:t>Sputum negative PTB more common in HIV+</a:t>
            </a:r>
          </a:p>
          <a:p>
            <a:pPr lvl="1" eaLnBrk="1" hangingPunct="1">
              <a:lnSpc>
                <a:spcPct val="90000"/>
              </a:lnSpc>
            </a:pPr>
            <a:r>
              <a:rPr lang="en-US" sz="2400" smtClean="0"/>
              <a:t>Only </a:t>
            </a:r>
            <a:r>
              <a:rPr lang="en-US" sz="2400" b="1" smtClean="0"/>
              <a:t>50%</a:t>
            </a:r>
            <a:r>
              <a:rPr lang="en-US" sz="2400" smtClean="0"/>
              <a:t> sensitive</a:t>
            </a:r>
          </a:p>
          <a:p>
            <a:pPr eaLnBrk="1" hangingPunct="1">
              <a:lnSpc>
                <a:spcPct val="90000"/>
              </a:lnSpc>
            </a:pPr>
            <a:r>
              <a:rPr lang="en-US" sz="2800" smtClean="0"/>
              <a:t>Chest radiograph</a:t>
            </a:r>
          </a:p>
          <a:p>
            <a:pPr lvl="1" eaLnBrk="1" hangingPunct="1">
              <a:lnSpc>
                <a:spcPct val="90000"/>
              </a:lnSpc>
            </a:pPr>
            <a:r>
              <a:rPr lang="en-US" sz="2400" smtClean="0"/>
              <a:t>No “typical” TB X-ray</a:t>
            </a:r>
          </a:p>
          <a:p>
            <a:pPr lvl="1" eaLnBrk="1" hangingPunct="1">
              <a:lnSpc>
                <a:spcPct val="90000"/>
              </a:lnSpc>
            </a:pPr>
            <a:r>
              <a:rPr lang="en-US" sz="2400" smtClean="0"/>
              <a:t>TB can create almost any abnormality, or even none</a:t>
            </a:r>
          </a:p>
          <a:p>
            <a:pPr lvl="1" eaLnBrk="1" hangingPunct="1">
              <a:lnSpc>
                <a:spcPct val="90000"/>
              </a:lnSpc>
            </a:pPr>
            <a:r>
              <a:rPr lang="en-US" sz="2400" smtClean="0"/>
              <a:t>DD – pneumonia, PCP, KS, abscess </a:t>
            </a:r>
          </a:p>
          <a:p>
            <a:pPr lvl="1" eaLnBrk="1" hangingPunct="1">
              <a:lnSpc>
                <a:spcPct val="90000"/>
              </a:lnSpc>
              <a:buFont typeface="Wingdings" pitchFamily="2" charset="2"/>
              <a:buNone/>
            </a:pPr>
            <a:endParaRPr lang="en-US" sz="2400" smtClean="0"/>
          </a:p>
        </p:txBody>
      </p:sp>
      <p:graphicFrame>
        <p:nvGraphicFramePr>
          <p:cNvPr id="2050" name="Object 5"/>
          <p:cNvGraphicFramePr>
            <a:graphicFrameLocks noGrp="1" noChangeAspect="1"/>
          </p:cNvGraphicFramePr>
          <p:nvPr>
            <p:ph type="clipArt" sz="half" idx="2"/>
          </p:nvPr>
        </p:nvGraphicFramePr>
        <p:xfrm>
          <a:off x="5562600" y="331788"/>
          <a:ext cx="3200400" cy="2681287"/>
        </p:xfrm>
        <a:graphic>
          <a:graphicData uri="http://schemas.openxmlformats.org/presentationml/2006/ole">
            <mc:AlternateContent xmlns:mc="http://schemas.openxmlformats.org/markup-compatibility/2006">
              <mc:Choice xmlns:v="urn:schemas-microsoft-com:vml" Requires="v">
                <p:oleObj spid="_x0000_s2052" name="PhotoImpact" r:id="rId3" imgW="949333" imgH="795227" progId="">
                  <p:embed/>
                </p:oleObj>
              </mc:Choice>
              <mc:Fallback>
                <p:oleObj name="PhotoImpact" r:id="rId3" imgW="949333" imgH="795227"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31788"/>
                        <a:ext cx="3200400" cy="26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5562600" y="3276600"/>
          <a:ext cx="3276600" cy="3429000"/>
        </p:xfrm>
        <a:graphic>
          <a:graphicData uri="http://schemas.openxmlformats.org/presentationml/2006/ole">
            <mc:AlternateContent xmlns:mc="http://schemas.openxmlformats.org/markup-compatibility/2006">
              <mc:Choice xmlns:v="urn:schemas-microsoft-com:vml" Requires="v">
                <p:oleObj spid="_x0000_s2053" name="PhotoImpact" r:id="rId5" imgW="761776" imgH="953986" progId="">
                  <p:embed/>
                </p:oleObj>
              </mc:Choice>
              <mc:Fallback>
                <p:oleObj name="PhotoImpact" r:id="rId5" imgW="761776" imgH="95398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276600"/>
                        <a:ext cx="3276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0" y="214313"/>
            <a:ext cx="8943975" cy="1462087"/>
          </a:xfrm>
        </p:spPr>
        <p:txBody>
          <a:bodyPr/>
          <a:lstStyle/>
          <a:p>
            <a:pPr eaLnBrk="1" hangingPunct="1"/>
            <a:r>
              <a:rPr lang="en-US" b="1" smtClean="0">
                <a:cs typeface="Times New Roman" pitchFamily="18" charset="0"/>
              </a:rPr>
              <a:t>Extrapulmonary Tuberculosis:</a:t>
            </a:r>
            <a:br>
              <a:rPr lang="en-US" b="1" smtClean="0">
                <a:cs typeface="Times New Roman" pitchFamily="18" charset="0"/>
              </a:rPr>
            </a:br>
            <a:r>
              <a:rPr lang="en-US" b="1" smtClean="0">
                <a:cs typeface="Times New Roman" pitchFamily="18" charset="0"/>
              </a:rPr>
              <a:t>Clinical presentation</a:t>
            </a:r>
          </a:p>
        </p:txBody>
      </p:sp>
      <p:sp>
        <p:nvSpPr>
          <p:cNvPr id="17411" name="Rectangle 1027"/>
          <p:cNvSpPr>
            <a:spLocks noGrp="1" noChangeArrowheads="1"/>
          </p:cNvSpPr>
          <p:nvPr>
            <p:ph idx="1"/>
          </p:nvPr>
        </p:nvSpPr>
        <p:spPr>
          <a:xfrm>
            <a:off x="457200" y="1981200"/>
            <a:ext cx="8497888" cy="4572000"/>
          </a:xfrm>
        </p:spPr>
        <p:txBody>
          <a:bodyPr/>
          <a:lstStyle/>
          <a:p>
            <a:pPr eaLnBrk="1" hangingPunct="1">
              <a:lnSpc>
                <a:spcPct val="80000"/>
              </a:lnSpc>
            </a:pPr>
            <a:r>
              <a:rPr lang="en-US" sz="2800" smtClean="0"/>
              <a:t>Often </a:t>
            </a:r>
            <a:r>
              <a:rPr lang="en-US" sz="2800" b="1" smtClean="0"/>
              <a:t>no focal signs </a:t>
            </a:r>
            <a:r>
              <a:rPr lang="en-US" sz="2800" smtClean="0"/>
              <a:t>in HIV</a:t>
            </a:r>
          </a:p>
          <a:p>
            <a:pPr lvl="1" eaLnBrk="1" hangingPunct="1">
              <a:lnSpc>
                <a:spcPct val="80000"/>
              </a:lnSpc>
            </a:pPr>
            <a:r>
              <a:rPr lang="en-US" sz="2400" smtClean="0"/>
              <a:t>Fever, weight loss and lethargy </a:t>
            </a:r>
          </a:p>
          <a:p>
            <a:pPr eaLnBrk="1" hangingPunct="1">
              <a:lnSpc>
                <a:spcPct val="80000"/>
              </a:lnSpc>
            </a:pPr>
            <a:r>
              <a:rPr lang="en-US" sz="2800" smtClean="0"/>
              <a:t>Can have focal signs:</a:t>
            </a:r>
          </a:p>
          <a:p>
            <a:pPr lvl="1" eaLnBrk="1" hangingPunct="1">
              <a:lnSpc>
                <a:spcPct val="80000"/>
              </a:lnSpc>
            </a:pPr>
            <a:r>
              <a:rPr lang="en-US" sz="2400" smtClean="0"/>
              <a:t>Focal lymphadenopathy</a:t>
            </a:r>
          </a:p>
          <a:p>
            <a:pPr lvl="1" eaLnBrk="1" hangingPunct="1">
              <a:lnSpc>
                <a:spcPct val="80000"/>
              </a:lnSpc>
            </a:pPr>
            <a:r>
              <a:rPr lang="en-US" sz="2400" smtClean="0"/>
              <a:t>Hepatosplenomegally</a:t>
            </a:r>
          </a:p>
          <a:p>
            <a:pPr lvl="1" eaLnBrk="1" hangingPunct="1">
              <a:lnSpc>
                <a:spcPct val="80000"/>
              </a:lnSpc>
            </a:pPr>
            <a:r>
              <a:rPr lang="en-US" sz="2400" smtClean="0"/>
              <a:t>Septic arthritis</a:t>
            </a:r>
          </a:p>
          <a:p>
            <a:pPr lvl="1" eaLnBrk="1" hangingPunct="1">
              <a:lnSpc>
                <a:spcPct val="80000"/>
              </a:lnSpc>
            </a:pPr>
            <a:r>
              <a:rPr lang="en-US" sz="2400" smtClean="0"/>
              <a:t>Signs of meningitis </a:t>
            </a:r>
          </a:p>
          <a:p>
            <a:pPr lvl="1" eaLnBrk="1" hangingPunct="1">
              <a:lnSpc>
                <a:spcPct val="80000"/>
              </a:lnSpc>
            </a:pPr>
            <a:r>
              <a:rPr lang="en-US" sz="2400" smtClean="0"/>
              <a:t>Pericarditis</a:t>
            </a:r>
          </a:p>
          <a:p>
            <a:pPr lvl="1" eaLnBrk="1" hangingPunct="1">
              <a:lnSpc>
                <a:spcPct val="80000"/>
              </a:lnSpc>
            </a:pPr>
            <a:r>
              <a:rPr lang="en-US" sz="2400" smtClean="0"/>
              <a:t>Peritonitis </a:t>
            </a:r>
          </a:p>
          <a:p>
            <a:pPr eaLnBrk="1" hangingPunct="1">
              <a:lnSpc>
                <a:spcPct val="80000"/>
              </a:lnSpc>
            </a:pPr>
            <a:r>
              <a:rPr lang="en-US" sz="2800" smtClean="0"/>
              <a:t>Disseminated multi-system TB can be clinically indistinguishable from “HIV Wasting Syndrome”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Diagnosis of Extrapulmonary TB</a:t>
            </a:r>
          </a:p>
        </p:txBody>
      </p:sp>
      <p:sp>
        <p:nvSpPr>
          <p:cNvPr id="18435" name="Rectangle 3"/>
          <p:cNvSpPr>
            <a:spLocks noGrp="1" noChangeArrowheads="1"/>
          </p:cNvSpPr>
          <p:nvPr>
            <p:ph idx="1"/>
          </p:nvPr>
        </p:nvSpPr>
        <p:spPr>
          <a:xfrm>
            <a:off x="304800" y="2017713"/>
            <a:ext cx="8650288" cy="4114800"/>
          </a:xfrm>
        </p:spPr>
        <p:txBody>
          <a:bodyPr/>
          <a:lstStyle/>
          <a:p>
            <a:pPr eaLnBrk="1" hangingPunct="1"/>
            <a:r>
              <a:rPr lang="en-US" smtClean="0"/>
              <a:t>Often very difficult </a:t>
            </a:r>
          </a:p>
          <a:p>
            <a:pPr lvl="1" eaLnBrk="1" hangingPunct="1"/>
            <a:r>
              <a:rPr lang="en-US" smtClean="0"/>
              <a:t>CXR often normal and sputum if available is negative</a:t>
            </a:r>
          </a:p>
          <a:p>
            <a:pPr eaLnBrk="1" hangingPunct="1"/>
            <a:r>
              <a:rPr lang="en-US" smtClean="0"/>
              <a:t>If </a:t>
            </a:r>
            <a:r>
              <a:rPr lang="en-US" b="1" smtClean="0"/>
              <a:t>lymph nodes</a:t>
            </a:r>
            <a:r>
              <a:rPr lang="en-US" smtClean="0"/>
              <a:t> enlarged - </a:t>
            </a:r>
            <a:r>
              <a:rPr lang="en-US" b="1" u="sng" smtClean="0"/>
              <a:t>aspirate</a:t>
            </a:r>
          </a:p>
          <a:p>
            <a:pPr eaLnBrk="1" hangingPunct="1"/>
            <a:r>
              <a:rPr lang="en-US" smtClean="0"/>
              <a:t>If </a:t>
            </a:r>
            <a:r>
              <a:rPr lang="en-US" b="1" smtClean="0"/>
              <a:t>meningism </a:t>
            </a:r>
            <a:r>
              <a:rPr lang="en-US" smtClean="0"/>
              <a:t>present - </a:t>
            </a:r>
            <a:r>
              <a:rPr lang="en-US" b="1" u="sng" smtClean="0"/>
              <a:t>lumbar puncture</a:t>
            </a:r>
          </a:p>
          <a:p>
            <a:pPr eaLnBrk="1" hangingPunct="1"/>
            <a:r>
              <a:rPr lang="en-US" smtClean="0"/>
              <a:t>If </a:t>
            </a:r>
            <a:r>
              <a:rPr lang="en-US" b="1" smtClean="0"/>
              <a:t>septic arthritis</a:t>
            </a:r>
            <a:r>
              <a:rPr lang="en-US" smtClean="0"/>
              <a:t> or </a:t>
            </a:r>
            <a:r>
              <a:rPr lang="en-US" b="1" smtClean="0"/>
              <a:t>abscess</a:t>
            </a:r>
            <a:r>
              <a:rPr lang="en-US" smtClean="0"/>
              <a:t> - </a:t>
            </a:r>
            <a:r>
              <a:rPr lang="en-US" b="1" u="sng" smtClean="0"/>
              <a:t>aspirate</a:t>
            </a:r>
          </a:p>
          <a:p>
            <a:pPr lvl="1" eaLnBrk="1" hangingPunct="1"/>
            <a:r>
              <a:rPr lang="en-US" smtClean="0"/>
              <a:t>Always request ZN Stains on samples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Diagnosis of Extrapulmonary TB</a:t>
            </a:r>
          </a:p>
        </p:txBody>
      </p:sp>
      <p:sp>
        <p:nvSpPr>
          <p:cNvPr id="19459" name="Rectangle 3"/>
          <p:cNvSpPr>
            <a:spLocks noGrp="1" noChangeArrowheads="1"/>
          </p:cNvSpPr>
          <p:nvPr>
            <p:ph idx="1"/>
          </p:nvPr>
        </p:nvSpPr>
        <p:spPr>
          <a:xfrm>
            <a:off x="533400" y="2017713"/>
            <a:ext cx="8421688" cy="4114800"/>
          </a:xfrm>
        </p:spPr>
        <p:txBody>
          <a:bodyPr/>
          <a:lstStyle/>
          <a:p>
            <a:pPr eaLnBrk="1" hangingPunct="1">
              <a:lnSpc>
                <a:spcPct val="90000"/>
              </a:lnSpc>
            </a:pPr>
            <a:r>
              <a:rPr lang="en-US" sz="2800" smtClean="0"/>
              <a:t>Often diagnosed on clinical suspicion alone</a:t>
            </a:r>
          </a:p>
          <a:p>
            <a:pPr eaLnBrk="1" hangingPunct="1">
              <a:lnSpc>
                <a:spcPct val="90000"/>
              </a:lnSpc>
            </a:pPr>
            <a:r>
              <a:rPr lang="en-US" sz="2800" smtClean="0"/>
              <a:t>A dramatic response to a </a:t>
            </a:r>
            <a:r>
              <a:rPr lang="en-US" sz="2800" b="1" smtClean="0"/>
              <a:t>“therapeutic trial”</a:t>
            </a:r>
            <a:r>
              <a:rPr lang="en-US" sz="2800" smtClean="0"/>
              <a:t> of anti-TB drugs is diagnostic</a:t>
            </a:r>
          </a:p>
          <a:p>
            <a:pPr lvl="1" eaLnBrk="1" hangingPunct="1">
              <a:lnSpc>
                <a:spcPct val="90000"/>
              </a:lnSpc>
            </a:pPr>
            <a:endParaRPr lang="en-US" sz="2400" smtClean="0"/>
          </a:p>
          <a:p>
            <a:pPr eaLnBrk="1" hangingPunct="1">
              <a:lnSpc>
                <a:spcPct val="90000"/>
              </a:lnSpc>
            </a:pPr>
            <a:r>
              <a:rPr lang="en-US" sz="2800" b="1" smtClean="0"/>
              <a:t>Greatly Under-diagnosed</a:t>
            </a:r>
          </a:p>
          <a:p>
            <a:pPr lvl="1" eaLnBrk="1" hangingPunct="1">
              <a:lnSpc>
                <a:spcPct val="90000"/>
              </a:lnSpc>
            </a:pPr>
            <a:r>
              <a:rPr lang="en-US" sz="2400" smtClean="0"/>
              <a:t>“An HIV positive patient who is deteriorating, with profound weight loss and fever, should not be allowed to die without a therapeutic trial of TB treatment”</a:t>
            </a:r>
          </a:p>
          <a:p>
            <a:pPr eaLnBrk="1" hangingPunct="1">
              <a:lnSpc>
                <a:spcPct val="90000"/>
              </a:lnSpc>
            </a:pPr>
            <a:r>
              <a:rPr lang="en-US" sz="2800" b="1" smtClean="0"/>
              <a:t>NB</a:t>
            </a:r>
            <a:r>
              <a:rPr lang="en-US" sz="2800" smtClean="0"/>
              <a:t>: Once trial of anti-TB therapy is started it should be completed</a:t>
            </a:r>
          </a:p>
          <a:p>
            <a:pPr eaLnBrk="1" hangingPunct="1">
              <a:lnSpc>
                <a:spcPct val="90000"/>
              </a:lnSpc>
            </a:pPr>
            <a:endParaRPr lang="en-US" sz="2800" b="1" smtClean="0"/>
          </a:p>
          <a:p>
            <a:pPr eaLnBrk="1" hangingPunct="1">
              <a:lnSpc>
                <a:spcPct val="90000"/>
              </a:lnSpc>
            </a:pPr>
            <a:endParaRPr lang="en-US" sz="28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41" name="Picture 5" descr="W046599X"/>
          <p:cNvPicPr>
            <a:picLocks noGrp="1" noChangeAspect="1" noChangeArrowheads="1"/>
          </p:cNvPicPr>
          <p:nvPr>
            <p:ph type="clipArt" sz="half" idx="1"/>
          </p:nvPr>
        </p:nvPicPr>
        <p:blipFill>
          <a:blip r:embed="rId2" cstate="print"/>
          <a:srcRect/>
          <a:stretch>
            <a:fillRect/>
          </a:stretch>
        </p:blipFill>
        <p:spPr>
          <a:xfrm>
            <a:off x="152400" y="152400"/>
            <a:ext cx="5181600" cy="6553200"/>
          </a:xfrm>
          <a:noFill/>
        </p:spPr>
      </p:pic>
      <p:sp>
        <p:nvSpPr>
          <p:cNvPr id="20483" name="Text Box 6"/>
          <p:cNvSpPr txBox="1">
            <a:spLocks noChangeArrowheads="1"/>
          </p:cNvSpPr>
          <p:nvPr/>
        </p:nvSpPr>
        <p:spPr bwMode="auto">
          <a:xfrm>
            <a:off x="5943600" y="2362200"/>
            <a:ext cx="2438400" cy="1603375"/>
          </a:xfrm>
          <a:prstGeom prst="rect">
            <a:avLst/>
          </a:prstGeom>
          <a:noFill/>
          <a:ln w="9525">
            <a:noFill/>
            <a:miter lim="800000"/>
            <a:headEnd/>
            <a:tailEnd/>
          </a:ln>
        </p:spPr>
        <p:txBody>
          <a:bodyPr>
            <a:spAutoFit/>
          </a:bodyPr>
          <a:lstStyle/>
          <a:p>
            <a:pPr algn="ctr">
              <a:spcBef>
                <a:spcPct val="50000"/>
              </a:spcBef>
            </a:pPr>
            <a:r>
              <a:rPr lang="en-US" b="1"/>
              <a:t>A Patient with HIV Wasting Syndrome</a:t>
            </a:r>
          </a:p>
          <a:p>
            <a:pPr algn="ctr">
              <a:spcBef>
                <a:spcPct val="50000"/>
              </a:spcBef>
            </a:pPr>
            <a:r>
              <a:rPr lang="en-US"/>
              <a:t>This can be clinically indistinguishable from advanced TB</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 calcmode="lin" valueType="num">
                                      <p:cBhvr additive="base">
                                        <p:cTn id="7" dur="500" fill="hold"/>
                                        <p:tgtEl>
                                          <p:spTgt spid="116741"/>
                                        </p:tgtEl>
                                        <p:attrNameLst>
                                          <p:attrName>ppt_x</p:attrName>
                                        </p:attrNameLst>
                                      </p:cBhvr>
                                      <p:tavLst>
                                        <p:tav tm="0">
                                          <p:val>
                                            <p:strVal val="0-#ppt_w/2"/>
                                          </p:val>
                                        </p:tav>
                                        <p:tav tm="100000">
                                          <p:val>
                                            <p:strVal val="#ppt_x"/>
                                          </p:val>
                                        </p:tav>
                                      </p:tavLst>
                                    </p:anim>
                                    <p:anim calcmode="lin" valueType="num">
                                      <p:cBhvr additive="base">
                                        <p:cTn id="8" dur="500" fill="hold"/>
                                        <p:tgtEl>
                                          <p:spTgt spid="1167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0" y="214313"/>
            <a:ext cx="9144000" cy="1000125"/>
          </a:xfrm>
        </p:spPr>
        <p:txBody>
          <a:bodyPr/>
          <a:lstStyle/>
          <a:p>
            <a:pPr eaLnBrk="1" hangingPunct="1"/>
            <a:r>
              <a:rPr lang="en-US" b="1" smtClean="0">
                <a:solidFill>
                  <a:srgbClr val="FF0000"/>
                </a:solidFill>
              </a:rPr>
              <a:t>Tuberculosis Management:</a:t>
            </a:r>
            <a:br>
              <a:rPr lang="en-US" b="1" smtClean="0">
                <a:solidFill>
                  <a:srgbClr val="FF0000"/>
                </a:solidFill>
              </a:rPr>
            </a:br>
            <a:endParaRPr lang="en-US" b="1" smtClean="0">
              <a:solidFill>
                <a:srgbClr val="FF0000"/>
              </a:solidFill>
            </a:endParaRPr>
          </a:p>
        </p:txBody>
      </p:sp>
      <p:sp>
        <p:nvSpPr>
          <p:cNvPr id="21507" name="Rectangle 1027"/>
          <p:cNvSpPr>
            <a:spLocks noGrp="1" noChangeArrowheads="1"/>
          </p:cNvSpPr>
          <p:nvPr>
            <p:ph idx="1"/>
          </p:nvPr>
        </p:nvSpPr>
        <p:spPr>
          <a:xfrm>
            <a:off x="0" y="1828800"/>
            <a:ext cx="8955088" cy="5029200"/>
          </a:xfrm>
        </p:spPr>
        <p:txBody>
          <a:bodyPr/>
          <a:lstStyle/>
          <a:p>
            <a:pPr eaLnBrk="1" hangingPunct="1"/>
            <a:r>
              <a:rPr lang="en-US" dirty="0" smtClean="0">
                <a:solidFill>
                  <a:srgbClr val="FF0000"/>
                </a:solidFill>
              </a:rPr>
              <a:t>Intensive Phase – </a:t>
            </a:r>
            <a:r>
              <a:rPr lang="en-US" b="1" dirty="0" smtClean="0">
                <a:solidFill>
                  <a:srgbClr val="FF0000"/>
                </a:solidFill>
              </a:rPr>
              <a:t>2 months</a:t>
            </a:r>
          </a:p>
          <a:p>
            <a:pPr lvl="1" eaLnBrk="1" hangingPunct="1"/>
            <a:r>
              <a:rPr lang="en-US" b="1" dirty="0" smtClean="0">
                <a:solidFill>
                  <a:srgbClr val="FF0000"/>
                </a:solidFill>
              </a:rPr>
              <a:t>Rifampicin, Isoniazid, </a:t>
            </a:r>
            <a:r>
              <a:rPr lang="en-US" b="1" dirty="0" err="1" smtClean="0">
                <a:solidFill>
                  <a:srgbClr val="FF0000"/>
                </a:solidFill>
              </a:rPr>
              <a:t>Ethambutol</a:t>
            </a:r>
            <a:r>
              <a:rPr lang="en-US" b="1" dirty="0" smtClean="0">
                <a:solidFill>
                  <a:srgbClr val="FF0000"/>
                </a:solidFill>
              </a:rPr>
              <a:t> </a:t>
            </a:r>
            <a:r>
              <a:rPr lang="en-US" dirty="0" smtClean="0">
                <a:solidFill>
                  <a:srgbClr val="FF0000"/>
                </a:solidFill>
              </a:rPr>
              <a:t>and</a:t>
            </a:r>
            <a:r>
              <a:rPr lang="en-US" b="1" dirty="0" smtClean="0">
                <a:solidFill>
                  <a:srgbClr val="FF0000"/>
                </a:solidFill>
              </a:rPr>
              <a:t> </a:t>
            </a:r>
            <a:r>
              <a:rPr lang="en-US" b="1" dirty="0" err="1" smtClean="0">
                <a:solidFill>
                  <a:srgbClr val="FF0000"/>
                </a:solidFill>
              </a:rPr>
              <a:t>Pyrazinamide</a:t>
            </a:r>
            <a:endParaRPr lang="en-US" b="1" dirty="0" smtClean="0">
              <a:solidFill>
                <a:srgbClr val="FF0000"/>
              </a:solidFill>
            </a:endParaRPr>
          </a:p>
          <a:p>
            <a:pPr eaLnBrk="1" hangingPunct="1"/>
            <a:r>
              <a:rPr lang="en-US" dirty="0" smtClean="0">
                <a:solidFill>
                  <a:srgbClr val="FF0000"/>
                </a:solidFill>
              </a:rPr>
              <a:t>Continuation Phase – </a:t>
            </a:r>
            <a:r>
              <a:rPr lang="en-US" b="1" dirty="0" smtClean="0">
                <a:solidFill>
                  <a:srgbClr val="FF0000"/>
                </a:solidFill>
              </a:rPr>
              <a:t>4 months</a:t>
            </a:r>
          </a:p>
          <a:p>
            <a:pPr lvl="1" eaLnBrk="1" hangingPunct="1"/>
            <a:r>
              <a:rPr lang="en-US" b="1" dirty="0" smtClean="0">
                <a:solidFill>
                  <a:srgbClr val="FF0000"/>
                </a:solidFill>
              </a:rPr>
              <a:t>Isoniazid </a:t>
            </a:r>
            <a:r>
              <a:rPr lang="en-US" dirty="0" smtClean="0">
                <a:solidFill>
                  <a:srgbClr val="FF0000"/>
                </a:solidFill>
              </a:rPr>
              <a:t>and </a:t>
            </a:r>
            <a:r>
              <a:rPr lang="en-US" b="1" dirty="0" smtClean="0">
                <a:solidFill>
                  <a:srgbClr val="FF0000"/>
                </a:solidFill>
              </a:rPr>
              <a:t>Rifampicin</a:t>
            </a:r>
          </a:p>
          <a:p>
            <a:pPr lvl="2" eaLnBrk="1" hangingPunct="1"/>
            <a:r>
              <a:rPr lang="en-US" sz="2800" dirty="0" smtClean="0">
                <a:solidFill>
                  <a:srgbClr val="FF0000"/>
                </a:solidFill>
              </a:rPr>
              <a:t>Pyridoxine should be given throughout to prevent peripheral neuropathy</a:t>
            </a:r>
          </a:p>
          <a:p>
            <a:pPr lvl="2" eaLnBrk="1" hangingPunct="1"/>
            <a:r>
              <a:rPr lang="en-US" sz="2800" dirty="0" smtClean="0">
                <a:solidFill>
                  <a:srgbClr val="FF0000"/>
                </a:solidFill>
              </a:rPr>
              <a:t>Patients should be counseled to report any visual changes (</a:t>
            </a:r>
            <a:r>
              <a:rPr lang="en-US" sz="2800" dirty="0" err="1" smtClean="0">
                <a:solidFill>
                  <a:srgbClr val="FF0000"/>
                </a:solidFill>
              </a:rPr>
              <a:t>Ethambutol</a:t>
            </a:r>
            <a:r>
              <a:rPr lang="en-US" sz="2800" dirty="0" smtClean="0">
                <a:solidFill>
                  <a:srgbClr val="FF0000"/>
                </a:solidFill>
              </a:rPr>
              <a:t>) and Neuropathy (Isoniazid)</a:t>
            </a:r>
            <a:r>
              <a:rPr lang="en-US" dirty="0" smtClean="0">
                <a:solidFill>
                  <a:srgbClr val="FF0000"/>
                </a:solidFill>
              </a:rPr>
              <a:t> </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14313"/>
            <a:ext cx="8943975" cy="910431"/>
          </a:xfrm>
        </p:spPr>
        <p:txBody>
          <a:bodyPr/>
          <a:lstStyle/>
          <a:p>
            <a:pPr eaLnBrk="1" hangingPunct="1"/>
            <a:r>
              <a:rPr lang="en-US" dirty="0" smtClean="0"/>
              <a:t>TB Treatment and ART</a:t>
            </a:r>
          </a:p>
        </p:txBody>
      </p:sp>
      <p:sp>
        <p:nvSpPr>
          <p:cNvPr id="22531" name="Rectangle 3"/>
          <p:cNvSpPr>
            <a:spLocks noGrp="1" noChangeArrowheads="1"/>
          </p:cNvSpPr>
          <p:nvPr>
            <p:ph idx="1"/>
          </p:nvPr>
        </p:nvSpPr>
        <p:spPr>
          <a:xfrm>
            <a:off x="0" y="1196753"/>
            <a:ext cx="8775700" cy="5286598"/>
          </a:xfrm>
        </p:spPr>
        <p:txBody>
          <a:bodyPr/>
          <a:lstStyle/>
          <a:p>
            <a:pPr eaLnBrk="1" hangingPunct="1"/>
            <a:r>
              <a:rPr lang="en-US" dirty="0" smtClean="0"/>
              <a:t>Anti TB treatment and ART should not be initiated simultaneously</a:t>
            </a:r>
          </a:p>
          <a:p>
            <a:pPr lvl="1" eaLnBrk="1" hangingPunct="1"/>
            <a:r>
              <a:rPr lang="en-US" dirty="0" smtClean="0"/>
              <a:t>Overlapping toxicities </a:t>
            </a:r>
          </a:p>
          <a:p>
            <a:pPr lvl="1" eaLnBrk="1" hangingPunct="1"/>
            <a:r>
              <a:rPr lang="en-US" dirty="0" smtClean="0"/>
              <a:t>Adherence issues</a:t>
            </a:r>
          </a:p>
          <a:p>
            <a:pPr eaLnBrk="1" hangingPunct="1"/>
            <a:r>
              <a:rPr lang="en-US" dirty="0" smtClean="0"/>
              <a:t>Always treat active TB first and once Tb treatment is tolerated, ART should be initiated as soon as practical(with 2 weeks of anti TB treatment)</a:t>
            </a:r>
          </a:p>
          <a:p>
            <a:pPr eaLnBrk="1" hangingPunct="1"/>
            <a:r>
              <a:rPr lang="en-US" dirty="0" smtClean="0"/>
              <a:t>ART should not be discontinued in a client needing TB treatment but adjust appropriate ART and monitored for adherence and toxicity </a:t>
            </a:r>
          </a:p>
          <a:p>
            <a:pPr eaLnBrk="1" hangingPunct="1"/>
            <a:endParaRPr lang="en-US" dirty="0" smtClean="0"/>
          </a:p>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OBJECTIVES </a:t>
            </a:r>
          </a:p>
        </p:txBody>
      </p:sp>
      <p:sp>
        <p:nvSpPr>
          <p:cNvPr id="7171" name="Rectangle 3"/>
          <p:cNvSpPr>
            <a:spLocks noGrp="1" noChangeArrowheads="1"/>
          </p:cNvSpPr>
          <p:nvPr>
            <p:ph idx="1"/>
          </p:nvPr>
        </p:nvSpPr>
        <p:spPr>
          <a:xfrm>
            <a:off x="179388" y="1828800"/>
            <a:ext cx="8964612" cy="5029200"/>
          </a:xfrm>
        </p:spPr>
        <p:txBody>
          <a:bodyPr/>
          <a:lstStyle/>
          <a:p>
            <a:pPr marL="609600" indent="-609600" eaLnBrk="1" hangingPunct="1">
              <a:buClr>
                <a:schemeClr val="tx1"/>
              </a:buClr>
              <a:buFontTx/>
              <a:buAutoNum type="arabicPeriod"/>
            </a:pPr>
            <a:r>
              <a:rPr lang="en-US" smtClean="0"/>
              <a:t>List the common opportunistic infections, skin conditions and malignancies seen in HIV infected adults</a:t>
            </a:r>
          </a:p>
          <a:p>
            <a:pPr marL="609600" indent="-609600" eaLnBrk="1" hangingPunct="1">
              <a:buClr>
                <a:schemeClr val="tx1"/>
              </a:buClr>
              <a:buFontTx/>
              <a:buAutoNum type="arabicPeriod"/>
            </a:pPr>
            <a:r>
              <a:rPr lang="en-US" smtClean="0"/>
              <a:t>Describe their clinical presentation and management </a:t>
            </a:r>
          </a:p>
          <a:p>
            <a:pPr marL="609600" indent="-609600" eaLnBrk="1" hangingPunct="1">
              <a:buClr>
                <a:schemeClr val="tx1"/>
              </a:buClr>
              <a:buFontTx/>
              <a:buAutoNum type="arabicPeriod"/>
            </a:pPr>
            <a:r>
              <a:rPr lang="en-US" smtClean="0"/>
              <a:t>Describe primary and secondary preventive strategies </a:t>
            </a:r>
          </a:p>
          <a:p>
            <a:pPr marL="609600" indent="-609600" eaLnBrk="1" hangingPunct="1">
              <a:buClr>
                <a:schemeClr val="tx1"/>
              </a:buClr>
              <a:buFontTx/>
              <a:buAutoNum type="arabicPeriod"/>
            </a:pPr>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14313"/>
            <a:ext cx="8943975" cy="1462087"/>
          </a:xfrm>
        </p:spPr>
        <p:txBody>
          <a:bodyPr/>
          <a:lstStyle/>
          <a:p>
            <a:pPr eaLnBrk="1" hangingPunct="1"/>
            <a:r>
              <a:rPr lang="en-US" dirty="0" smtClean="0"/>
              <a:t>TB Treatment and ART</a:t>
            </a:r>
          </a:p>
        </p:txBody>
      </p:sp>
      <p:sp>
        <p:nvSpPr>
          <p:cNvPr id="23555" name="Rectangle 3"/>
          <p:cNvSpPr>
            <a:spLocks noGrp="1" noChangeArrowheads="1"/>
          </p:cNvSpPr>
          <p:nvPr>
            <p:ph idx="1"/>
          </p:nvPr>
        </p:nvSpPr>
        <p:spPr>
          <a:xfrm>
            <a:off x="179388" y="1844675"/>
            <a:ext cx="8775700" cy="5013325"/>
          </a:xfrm>
        </p:spPr>
        <p:txBody>
          <a:bodyPr/>
          <a:lstStyle/>
          <a:p>
            <a:pPr eaLnBrk="1" hangingPunct="1">
              <a:lnSpc>
                <a:spcPct val="90000"/>
              </a:lnSpc>
            </a:pPr>
            <a:r>
              <a:rPr lang="en-US" sz="2800" dirty="0" smtClean="0"/>
              <a:t>Choice of ART should take into account TB drugs</a:t>
            </a:r>
          </a:p>
          <a:p>
            <a:pPr lvl="1" eaLnBrk="1" hangingPunct="1">
              <a:lnSpc>
                <a:spcPct val="90000"/>
              </a:lnSpc>
            </a:pPr>
            <a:r>
              <a:rPr lang="en-US" sz="2400" dirty="0" err="1" smtClean="0"/>
              <a:t>Efavirenz</a:t>
            </a:r>
            <a:r>
              <a:rPr lang="en-US" sz="2400" dirty="0" smtClean="0"/>
              <a:t> can be used with Rifampicin thus preferred in the intensive phase </a:t>
            </a:r>
          </a:p>
          <a:p>
            <a:pPr lvl="1" eaLnBrk="1" hangingPunct="1">
              <a:lnSpc>
                <a:spcPct val="90000"/>
              </a:lnSpc>
            </a:pPr>
            <a:r>
              <a:rPr lang="en-US" sz="2400" dirty="0" smtClean="0"/>
              <a:t>NVP should </a:t>
            </a:r>
            <a:r>
              <a:rPr lang="en-US" sz="2400" b="1" dirty="0" smtClean="0">
                <a:solidFill>
                  <a:srgbClr val="FF0000"/>
                </a:solidFill>
              </a:rPr>
              <a:t>NOT</a:t>
            </a:r>
            <a:r>
              <a:rPr lang="en-US" sz="2400" dirty="0" smtClean="0"/>
              <a:t> be combined with Rifampicin because of drug interactions</a:t>
            </a:r>
          </a:p>
          <a:p>
            <a:pPr lvl="1" eaLnBrk="1" hangingPunct="1">
              <a:lnSpc>
                <a:spcPct val="90000"/>
              </a:lnSpc>
            </a:pPr>
            <a:r>
              <a:rPr lang="en-US" sz="2400" dirty="0" smtClean="0"/>
              <a:t>Use </a:t>
            </a:r>
            <a:r>
              <a:rPr lang="en-US" sz="2400" b="1" dirty="0" err="1" smtClean="0"/>
              <a:t>rifabutin</a:t>
            </a:r>
            <a:r>
              <a:rPr lang="en-US" sz="2400" b="1" dirty="0" smtClean="0"/>
              <a:t> </a:t>
            </a:r>
            <a:r>
              <a:rPr lang="en-US" sz="2400" dirty="0" smtClean="0"/>
              <a:t>instead of rifampicin with PI/r based ART</a:t>
            </a:r>
          </a:p>
          <a:p>
            <a:pPr eaLnBrk="1" hangingPunct="1">
              <a:lnSpc>
                <a:spcPct val="90000"/>
              </a:lnSpc>
            </a:pPr>
            <a:r>
              <a:rPr lang="en-US" sz="2800" dirty="0" smtClean="0"/>
              <a:t>Remember the immune reconstitution syndrome</a:t>
            </a:r>
          </a:p>
          <a:p>
            <a:pPr lvl="1" eaLnBrk="1" hangingPunct="1">
              <a:lnSpc>
                <a:spcPct val="90000"/>
              </a:lnSpc>
            </a:pPr>
            <a:r>
              <a:rPr lang="en-US" sz="2400" dirty="0" smtClean="0"/>
              <a:t>Paradoxical worsening of symptoms due to immune recovery</a:t>
            </a:r>
          </a:p>
          <a:p>
            <a:pPr lvl="2" eaLnBrk="1" hangingPunct="1">
              <a:lnSpc>
                <a:spcPct val="90000"/>
              </a:lnSpc>
            </a:pPr>
            <a:r>
              <a:rPr lang="en-US" sz="2000" dirty="0" smtClean="0"/>
              <a:t>Fever, </a:t>
            </a:r>
            <a:r>
              <a:rPr lang="en-US" sz="2000" dirty="0" err="1" smtClean="0"/>
              <a:t>lymphadenopathy</a:t>
            </a:r>
            <a:r>
              <a:rPr lang="en-US" sz="2000" dirty="0" smtClean="0"/>
              <a:t>, worsening CXR, CNS symptoms, effusions</a:t>
            </a:r>
          </a:p>
          <a:p>
            <a:pPr lvl="1" eaLnBrk="1" hangingPunct="1">
              <a:lnSpc>
                <a:spcPct val="90000"/>
              </a:lnSpc>
            </a:pPr>
            <a:r>
              <a:rPr lang="en-US" sz="2400" dirty="0" smtClean="0"/>
              <a:t>Differential diagnosis: TB treatment failure; lymphoma</a:t>
            </a:r>
          </a:p>
          <a:p>
            <a:pPr lvl="1" eaLnBrk="1" hangingPunct="1">
              <a:lnSpc>
                <a:spcPct val="90000"/>
              </a:lnSpc>
            </a:pPr>
            <a:endParaRPr lang="en-US" sz="2400"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TB/HIV - Prognosis</a:t>
            </a:r>
          </a:p>
        </p:txBody>
      </p:sp>
      <p:sp>
        <p:nvSpPr>
          <p:cNvPr id="24579" name="Rectangle 3"/>
          <p:cNvSpPr>
            <a:spLocks noGrp="1" noChangeArrowheads="1"/>
          </p:cNvSpPr>
          <p:nvPr>
            <p:ph idx="1"/>
          </p:nvPr>
        </p:nvSpPr>
        <p:spPr>
          <a:xfrm>
            <a:off x="428625" y="1357313"/>
            <a:ext cx="8486775" cy="4824412"/>
          </a:xfrm>
        </p:spPr>
        <p:txBody>
          <a:bodyPr/>
          <a:lstStyle/>
          <a:p>
            <a:pPr eaLnBrk="1" hangingPunct="1"/>
            <a:r>
              <a:rPr lang="en-US" sz="2800" dirty="0" smtClean="0"/>
              <a:t>Mortality higher in TB/HIV co-infected patients</a:t>
            </a:r>
          </a:p>
          <a:p>
            <a:pPr lvl="1" eaLnBrk="1" hangingPunct="1">
              <a:buNone/>
            </a:pPr>
            <a:endParaRPr lang="en-US" sz="2400" dirty="0" smtClean="0"/>
          </a:p>
          <a:p>
            <a:pPr lvl="1" eaLnBrk="1" hangingPunct="1"/>
            <a:r>
              <a:rPr lang="en-US" sz="2400" dirty="0" smtClean="0"/>
              <a:t>Very important that TB/HIV patients receive cotrimoxazole prophylaxis which prevents most infections that occur in TB/HIV infected patients </a:t>
            </a:r>
          </a:p>
          <a:p>
            <a:pPr eaLnBrk="1" hangingPunct="1"/>
            <a:endParaRPr lang="en-US" sz="2800" dirty="0" smtClean="0"/>
          </a:p>
          <a:p>
            <a:pPr eaLnBrk="1" hangingPunct="1"/>
            <a:r>
              <a:rPr lang="en-US" sz="2800" dirty="0" smtClean="0"/>
              <a:t>Relapse rates similar in HIV positive and negative patients ~5% using a Rifampicin based treatment. </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TB Preventive Strategies</a:t>
            </a:r>
          </a:p>
        </p:txBody>
      </p:sp>
      <p:sp>
        <p:nvSpPr>
          <p:cNvPr id="25603" name="Rectangle 3"/>
          <p:cNvSpPr>
            <a:spLocks noGrp="1" noChangeArrowheads="1"/>
          </p:cNvSpPr>
          <p:nvPr>
            <p:ph idx="1"/>
          </p:nvPr>
        </p:nvSpPr>
        <p:spPr>
          <a:xfrm>
            <a:off x="539552" y="1357313"/>
            <a:ext cx="8415536" cy="5257800"/>
          </a:xfrm>
        </p:spPr>
        <p:txBody>
          <a:bodyPr/>
          <a:lstStyle/>
          <a:p>
            <a:pPr eaLnBrk="1" hangingPunct="1">
              <a:lnSpc>
                <a:spcPct val="80000"/>
              </a:lnSpc>
            </a:pPr>
            <a:r>
              <a:rPr lang="en-US" sz="2800" dirty="0" smtClean="0"/>
              <a:t>Routine neonatal BCG in all children except for those with AIDS/severe immunosuppression</a:t>
            </a:r>
          </a:p>
          <a:p>
            <a:pPr eaLnBrk="1" hangingPunct="1">
              <a:lnSpc>
                <a:spcPct val="80000"/>
              </a:lnSpc>
            </a:pPr>
            <a:r>
              <a:rPr lang="en-US" sz="2800" b="1" dirty="0" smtClean="0"/>
              <a:t>Intensified case finding of all PLHIV (ICF)</a:t>
            </a:r>
          </a:p>
          <a:p>
            <a:pPr eaLnBrk="1" hangingPunct="1">
              <a:lnSpc>
                <a:spcPct val="80000"/>
              </a:lnSpc>
            </a:pPr>
            <a:r>
              <a:rPr lang="en-US" sz="2800" dirty="0" smtClean="0"/>
              <a:t>Treatment of infected and infectious people</a:t>
            </a:r>
          </a:p>
          <a:p>
            <a:pPr eaLnBrk="1" hangingPunct="1">
              <a:lnSpc>
                <a:spcPct val="80000"/>
              </a:lnSpc>
            </a:pPr>
            <a:r>
              <a:rPr lang="en-US" sz="2800" dirty="0" smtClean="0"/>
              <a:t>Treatment of latent tuberculosis infection (LTBI) = INH preventive therapy </a:t>
            </a:r>
            <a:r>
              <a:rPr lang="en-US" sz="2800" b="1" dirty="0" smtClean="0"/>
              <a:t>(IPT)</a:t>
            </a:r>
          </a:p>
          <a:p>
            <a:pPr lvl="1" eaLnBrk="1" hangingPunct="1">
              <a:lnSpc>
                <a:spcPct val="80000"/>
              </a:lnSpc>
            </a:pPr>
            <a:r>
              <a:rPr lang="en-US" sz="2400" dirty="0" smtClean="0"/>
              <a:t>Essential to screen for active TB (symptoms, signs, sputum +/- CXR)</a:t>
            </a:r>
          </a:p>
          <a:p>
            <a:pPr lvl="1" eaLnBrk="1" hangingPunct="1">
              <a:lnSpc>
                <a:spcPct val="80000"/>
              </a:lnSpc>
            </a:pPr>
            <a:r>
              <a:rPr lang="en-US" sz="2400" dirty="0" smtClean="0"/>
              <a:t>All PLHIV &gt; 1years without TB</a:t>
            </a:r>
          </a:p>
          <a:p>
            <a:pPr lvl="1" eaLnBrk="1" hangingPunct="1">
              <a:lnSpc>
                <a:spcPct val="80000"/>
              </a:lnSpc>
            </a:pPr>
            <a:r>
              <a:rPr lang="en-US" sz="2400" dirty="0" smtClean="0"/>
              <a:t>Recommended in all children &lt; 5 years without TB and with household contacts of infectious index case</a:t>
            </a:r>
          </a:p>
          <a:p>
            <a:pPr eaLnBrk="1" hangingPunct="1">
              <a:lnSpc>
                <a:spcPct val="80000"/>
              </a:lnSpc>
            </a:pPr>
            <a:r>
              <a:rPr lang="en-US" dirty="0" smtClean="0"/>
              <a:t>Infection prevention and control (IPC)</a:t>
            </a:r>
          </a:p>
          <a:p>
            <a:pPr lvl="1" eaLnBrk="1" hangingPunct="1">
              <a:lnSpc>
                <a:spcPct val="80000"/>
              </a:lnSpc>
            </a:pPr>
            <a:endParaRPr lang="en-US" dirty="0" smtClean="0"/>
          </a:p>
          <a:p>
            <a:pPr eaLnBrk="1" hangingPunct="1">
              <a:lnSpc>
                <a:spcPct val="80000"/>
              </a:lnSpc>
              <a:buFont typeface="Arial" charset="0"/>
              <a:buNone/>
            </a:pPr>
            <a:endParaRPr lang="en-US" sz="2800"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put TB ICF/IPT tool</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388" y="214313"/>
            <a:ext cx="8764587" cy="928687"/>
          </a:xfrm>
        </p:spPr>
        <p:txBody>
          <a:bodyPr/>
          <a:lstStyle/>
          <a:p>
            <a:pPr eaLnBrk="1" hangingPunct="1"/>
            <a:r>
              <a:rPr lang="en-US" sz="3200" smtClean="0"/>
              <a:t>TB Preventive Strategies: Isoniazide Prophylaxis</a:t>
            </a:r>
          </a:p>
        </p:txBody>
      </p:sp>
      <p:sp>
        <p:nvSpPr>
          <p:cNvPr id="27651" name="Rectangle 3"/>
          <p:cNvSpPr>
            <a:spLocks noGrp="1" noChangeArrowheads="1"/>
          </p:cNvSpPr>
          <p:nvPr>
            <p:ph idx="1"/>
          </p:nvPr>
        </p:nvSpPr>
        <p:spPr>
          <a:xfrm>
            <a:off x="214313" y="1143000"/>
            <a:ext cx="8686800" cy="5382344"/>
          </a:xfrm>
        </p:spPr>
        <p:txBody>
          <a:bodyPr/>
          <a:lstStyle/>
          <a:p>
            <a:pPr eaLnBrk="1" hangingPunct="1"/>
            <a:r>
              <a:rPr lang="en-US" b="1" dirty="0" smtClean="0"/>
              <a:t>TB screening through Intensified Case Finding is done</a:t>
            </a:r>
          </a:p>
          <a:p>
            <a:pPr eaLnBrk="1" hangingPunct="1"/>
            <a:r>
              <a:rPr lang="en-US" dirty="0" smtClean="0"/>
              <a:t>INH prophylaxis is beneficial in PLHA at high risk of TB BUT active TB disease needs to be ruled out using ICF tool at every visit</a:t>
            </a:r>
          </a:p>
          <a:p>
            <a:pPr eaLnBrk="1" hangingPunct="1"/>
            <a:r>
              <a:rPr lang="en-US" dirty="0" smtClean="0"/>
              <a:t>INH 10mg/kg (max.300 mg daily) for 6 months + pyridoxine 25-50 mg OD </a:t>
            </a:r>
          </a:p>
          <a:p>
            <a:pPr eaLnBrk="1" hangingPunct="1"/>
            <a:endParaRPr lang="en-US" dirty="0" smtClean="0"/>
          </a:p>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TB/HIV: Conclusion</a:t>
            </a:r>
          </a:p>
        </p:txBody>
      </p:sp>
      <p:sp>
        <p:nvSpPr>
          <p:cNvPr id="28675" name="Rectangle 3"/>
          <p:cNvSpPr>
            <a:spLocks noGrp="1" noChangeArrowheads="1"/>
          </p:cNvSpPr>
          <p:nvPr>
            <p:ph idx="1"/>
          </p:nvPr>
        </p:nvSpPr>
        <p:spPr>
          <a:xfrm>
            <a:off x="539750" y="2017713"/>
            <a:ext cx="8415338" cy="4114800"/>
          </a:xfrm>
        </p:spPr>
        <p:txBody>
          <a:bodyPr/>
          <a:lstStyle/>
          <a:p>
            <a:pPr eaLnBrk="1" hangingPunct="1">
              <a:lnSpc>
                <a:spcPct val="90000"/>
              </a:lnSpc>
            </a:pPr>
            <a:r>
              <a:rPr lang="en-US" sz="2800" smtClean="0"/>
              <a:t>TB a major cause of morbidity and mortality in HIV patients</a:t>
            </a:r>
          </a:p>
          <a:p>
            <a:pPr eaLnBrk="1" hangingPunct="1">
              <a:lnSpc>
                <a:spcPct val="90000"/>
              </a:lnSpc>
            </a:pPr>
            <a:r>
              <a:rPr lang="en-US" sz="2800" smtClean="0"/>
              <a:t>TB occurs at any stage of HIV infection</a:t>
            </a:r>
          </a:p>
          <a:p>
            <a:pPr eaLnBrk="1" hangingPunct="1">
              <a:lnSpc>
                <a:spcPct val="90000"/>
              </a:lnSpc>
            </a:pPr>
            <a:r>
              <a:rPr lang="en-US" sz="2800" smtClean="0"/>
              <a:t>EPTB/atypical presentations of TB more common in severe HIV disease </a:t>
            </a:r>
          </a:p>
          <a:p>
            <a:pPr eaLnBrk="1" hangingPunct="1">
              <a:lnSpc>
                <a:spcPct val="90000"/>
              </a:lnSpc>
            </a:pPr>
            <a:r>
              <a:rPr lang="en-US" sz="2800" smtClean="0"/>
              <a:t>All co-infected patients should be started on cotrimoxazole prophylaxis as it reduces mortality</a:t>
            </a:r>
          </a:p>
          <a:p>
            <a:pPr eaLnBrk="1" hangingPunct="1">
              <a:lnSpc>
                <a:spcPct val="90000"/>
              </a:lnSpc>
            </a:pPr>
            <a:r>
              <a:rPr lang="en-US" sz="2800" smtClean="0"/>
              <a:t>HIV patients on ART remain at risk of developing TB; active case detection important</a:t>
            </a:r>
          </a:p>
          <a:p>
            <a:pPr eaLnBrk="1" hangingPunct="1">
              <a:lnSpc>
                <a:spcPct val="90000"/>
              </a:lnSpc>
            </a:pPr>
            <a:endParaRPr lang="en-US" sz="2800" smtClean="0"/>
          </a:p>
          <a:p>
            <a:pPr eaLnBrk="1" hangingPunct="1">
              <a:lnSpc>
                <a:spcPct val="90000"/>
              </a:lnSpc>
            </a:pPr>
            <a:endParaRPr lang="en-US" sz="28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ctrTitle"/>
          </p:nvPr>
        </p:nvSpPr>
        <p:spPr>
          <a:xfrm>
            <a:off x="0" y="908050"/>
            <a:ext cx="9144000" cy="1657350"/>
          </a:xfrm>
        </p:spPr>
        <p:txBody>
          <a:bodyPr/>
          <a:lstStyle/>
          <a:p>
            <a:pPr eaLnBrk="1" hangingPunct="1"/>
            <a:r>
              <a:rPr lang="en-US" sz="5400" smtClean="0"/>
              <a:t>Pneumocystis Pneumonia</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14313"/>
            <a:ext cx="9144000" cy="911225"/>
          </a:xfrm>
        </p:spPr>
        <p:txBody>
          <a:bodyPr/>
          <a:lstStyle/>
          <a:p>
            <a:pPr eaLnBrk="1" hangingPunct="1"/>
            <a:r>
              <a:rPr lang="en-US" sz="3600" b="1" i="1" smtClean="0">
                <a:cs typeface="Times New Roman" pitchFamily="18" charset="0"/>
              </a:rPr>
              <a:t>Pneumocystis jiroveci</a:t>
            </a:r>
            <a:r>
              <a:rPr lang="en-US" sz="3600" b="1" smtClean="0">
                <a:cs typeface="Times New Roman" pitchFamily="18" charset="0"/>
              </a:rPr>
              <a:t> Pneumonia (PCP)</a:t>
            </a:r>
            <a:endParaRPr lang="en-US" b="1" smtClean="0">
              <a:cs typeface="Times New Roman" pitchFamily="18" charset="0"/>
            </a:endParaRPr>
          </a:p>
        </p:txBody>
      </p:sp>
      <p:sp>
        <p:nvSpPr>
          <p:cNvPr id="30723" name="Rectangle 3"/>
          <p:cNvSpPr>
            <a:spLocks noGrp="1" noChangeArrowheads="1"/>
          </p:cNvSpPr>
          <p:nvPr>
            <p:ph sz="half" idx="1"/>
          </p:nvPr>
        </p:nvSpPr>
        <p:spPr>
          <a:xfrm>
            <a:off x="285750" y="1714500"/>
            <a:ext cx="4286250" cy="4929188"/>
          </a:xfrm>
        </p:spPr>
        <p:txBody>
          <a:bodyPr/>
          <a:lstStyle/>
          <a:p>
            <a:pPr eaLnBrk="1" hangingPunct="1">
              <a:buFont typeface="Wingdings" pitchFamily="2" charset="2"/>
              <a:buNone/>
            </a:pPr>
            <a:r>
              <a:rPr lang="en-US" b="1" smtClean="0">
                <a:cs typeface="Times New Roman" pitchFamily="18" charset="0"/>
              </a:rPr>
              <a:t>Symptoms:</a:t>
            </a:r>
            <a:endParaRPr lang="en-US" sz="3600" b="1" smtClean="0">
              <a:cs typeface="Times New Roman" pitchFamily="18" charset="0"/>
            </a:endParaRPr>
          </a:p>
          <a:p>
            <a:pPr eaLnBrk="1" hangingPunct="1"/>
            <a:r>
              <a:rPr lang="en-US" b="1" smtClean="0">
                <a:cs typeface="Times New Roman" pitchFamily="18" charset="0"/>
              </a:rPr>
              <a:t>Shortness of breath </a:t>
            </a:r>
            <a:r>
              <a:rPr lang="en-US" smtClean="0">
                <a:cs typeface="Times New Roman" pitchFamily="18" charset="0"/>
              </a:rPr>
              <a:t>/ respiratory distress </a:t>
            </a:r>
          </a:p>
          <a:p>
            <a:pPr lvl="1" eaLnBrk="1" hangingPunct="1"/>
            <a:r>
              <a:rPr lang="en-US" smtClean="0">
                <a:cs typeface="Times New Roman" pitchFamily="18" charset="0"/>
              </a:rPr>
              <a:t>Onset of illness insidious often taking weeks. Can be acute</a:t>
            </a:r>
          </a:p>
          <a:p>
            <a:pPr eaLnBrk="1" hangingPunct="1"/>
            <a:r>
              <a:rPr lang="en-US" smtClean="0">
                <a:cs typeface="Times New Roman" pitchFamily="18" charset="0"/>
              </a:rPr>
              <a:t>Cough </a:t>
            </a:r>
          </a:p>
          <a:p>
            <a:pPr lvl="1" eaLnBrk="1" hangingPunct="1"/>
            <a:r>
              <a:rPr lang="en-US" smtClean="0">
                <a:cs typeface="Times New Roman" pitchFamily="18" charset="0"/>
              </a:rPr>
              <a:t>Usually dry </a:t>
            </a:r>
          </a:p>
          <a:p>
            <a:pPr eaLnBrk="1" hangingPunct="1"/>
            <a:r>
              <a:rPr lang="en-US" smtClean="0">
                <a:cs typeface="Times New Roman" pitchFamily="18" charset="0"/>
              </a:rPr>
              <a:t>Fever </a:t>
            </a:r>
          </a:p>
        </p:txBody>
      </p:sp>
      <p:sp>
        <p:nvSpPr>
          <p:cNvPr id="30724" name="Rectangle 5"/>
          <p:cNvSpPr>
            <a:spLocks noGrp="1" noChangeArrowheads="1"/>
          </p:cNvSpPr>
          <p:nvPr>
            <p:ph sz="half" idx="2"/>
          </p:nvPr>
        </p:nvSpPr>
        <p:spPr>
          <a:xfrm>
            <a:off x="5003800" y="1714500"/>
            <a:ext cx="3810000" cy="4783138"/>
          </a:xfrm>
        </p:spPr>
        <p:txBody>
          <a:bodyPr/>
          <a:lstStyle/>
          <a:p>
            <a:pPr eaLnBrk="1" hangingPunct="1">
              <a:buFont typeface="Wingdings" pitchFamily="2" charset="2"/>
              <a:buNone/>
            </a:pPr>
            <a:r>
              <a:rPr lang="en-US" b="1" smtClean="0"/>
              <a:t>Signs:</a:t>
            </a:r>
          </a:p>
          <a:p>
            <a:pPr eaLnBrk="1" hangingPunct="1"/>
            <a:r>
              <a:rPr lang="en-US" smtClean="0"/>
              <a:t>Tachypnea </a:t>
            </a:r>
          </a:p>
          <a:p>
            <a:pPr eaLnBrk="1" hangingPunct="1"/>
            <a:r>
              <a:rPr lang="en-US" smtClean="0"/>
              <a:t>Tachycardia </a:t>
            </a:r>
          </a:p>
          <a:p>
            <a:pPr eaLnBrk="1" hangingPunct="1"/>
            <a:r>
              <a:rPr lang="en-US" smtClean="0"/>
              <a:t>Cyanosis</a:t>
            </a:r>
          </a:p>
          <a:p>
            <a:pPr eaLnBrk="1" hangingPunct="1"/>
            <a:r>
              <a:rPr lang="en-US" smtClean="0"/>
              <a:t>Lung auscultation often normal or bilateral crepitations without reduced air entry </a:t>
            </a:r>
          </a:p>
        </p:txBody>
      </p:sp>
      <p:sp>
        <p:nvSpPr>
          <p:cNvPr id="30725" name="Rectangle 6"/>
          <p:cNvSpPr>
            <a:spLocks noChangeArrowheads="1"/>
          </p:cNvSpPr>
          <p:nvPr/>
        </p:nvSpPr>
        <p:spPr bwMode="auto">
          <a:xfrm>
            <a:off x="1285875" y="1071563"/>
            <a:ext cx="5761038" cy="519112"/>
          </a:xfrm>
          <a:prstGeom prst="rect">
            <a:avLst/>
          </a:prstGeom>
          <a:noFill/>
          <a:ln w="9525">
            <a:noFill/>
            <a:miter lim="800000"/>
            <a:headEnd/>
            <a:tailEnd/>
          </a:ln>
        </p:spPr>
        <p:txBody>
          <a:bodyPr>
            <a:spAutoFit/>
          </a:bodyPr>
          <a:lstStyle/>
          <a:p>
            <a:pPr algn="ctr"/>
            <a:r>
              <a:rPr lang="en-US" sz="2800" b="1">
                <a:solidFill>
                  <a:schemeClr val="tx2"/>
                </a:solidFill>
              </a:rPr>
              <a:t>Clinical Presentation</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14313"/>
            <a:ext cx="9144000" cy="1270000"/>
          </a:xfrm>
        </p:spPr>
        <p:txBody>
          <a:bodyPr/>
          <a:lstStyle/>
          <a:p>
            <a:pPr eaLnBrk="1" hangingPunct="1"/>
            <a:r>
              <a:rPr lang="en-US" sz="3600" b="1" smtClean="0">
                <a:cs typeface="Times New Roman" pitchFamily="18" charset="0"/>
              </a:rPr>
              <a:t>Pneumocystis Carinii Pneumonia </a:t>
            </a:r>
            <a:br>
              <a:rPr lang="en-US" sz="3600" b="1" smtClean="0">
                <a:cs typeface="Times New Roman" pitchFamily="18" charset="0"/>
              </a:rPr>
            </a:br>
            <a:r>
              <a:rPr lang="en-US" sz="3600" b="1" smtClean="0">
                <a:cs typeface="Times New Roman" pitchFamily="18" charset="0"/>
              </a:rPr>
              <a:t>Diagnosis</a:t>
            </a:r>
          </a:p>
        </p:txBody>
      </p:sp>
      <p:sp>
        <p:nvSpPr>
          <p:cNvPr id="3076" name="Rectangle 3"/>
          <p:cNvSpPr>
            <a:spLocks noGrp="1" noChangeArrowheads="1"/>
          </p:cNvSpPr>
          <p:nvPr>
            <p:ph idx="1"/>
          </p:nvPr>
        </p:nvSpPr>
        <p:spPr>
          <a:xfrm>
            <a:off x="228600" y="1714500"/>
            <a:ext cx="4495800" cy="5143500"/>
          </a:xfrm>
        </p:spPr>
        <p:txBody>
          <a:bodyPr/>
          <a:lstStyle/>
          <a:p>
            <a:pPr eaLnBrk="1" hangingPunct="1">
              <a:lnSpc>
                <a:spcPct val="80000"/>
              </a:lnSpc>
            </a:pPr>
            <a:r>
              <a:rPr lang="en-US" sz="2800" smtClean="0">
                <a:cs typeface="Times New Roman" pitchFamily="18" charset="0"/>
              </a:rPr>
              <a:t>High index of suspicion</a:t>
            </a:r>
          </a:p>
          <a:p>
            <a:pPr eaLnBrk="1" hangingPunct="1">
              <a:lnSpc>
                <a:spcPct val="80000"/>
              </a:lnSpc>
            </a:pPr>
            <a:endParaRPr lang="en-US" sz="2800" smtClean="0">
              <a:cs typeface="Times New Roman" pitchFamily="18" charset="0"/>
            </a:endParaRPr>
          </a:p>
          <a:p>
            <a:pPr eaLnBrk="1" hangingPunct="1">
              <a:lnSpc>
                <a:spcPct val="80000"/>
              </a:lnSpc>
            </a:pPr>
            <a:r>
              <a:rPr lang="en-US" sz="2800" smtClean="0">
                <a:cs typeface="Times New Roman" pitchFamily="18" charset="0"/>
              </a:rPr>
              <a:t>Chest radiograph </a:t>
            </a:r>
          </a:p>
          <a:p>
            <a:pPr lvl="1" eaLnBrk="1" hangingPunct="1">
              <a:lnSpc>
                <a:spcPct val="80000"/>
              </a:lnSpc>
            </a:pPr>
            <a:r>
              <a:rPr lang="en-US" sz="2000" smtClean="0">
                <a:cs typeface="Times New Roman" pitchFamily="18" charset="0"/>
              </a:rPr>
              <a:t>Classically bilateral, diffuse interstitial shadowing</a:t>
            </a:r>
          </a:p>
          <a:p>
            <a:pPr lvl="1" eaLnBrk="1" hangingPunct="1">
              <a:lnSpc>
                <a:spcPct val="80000"/>
              </a:lnSpc>
            </a:pPr>
            <a:r>
              <a:rPr lang="en-US" sz="2000" smtClean="0">
                <a:cs typeface="Times New Roman" pitchFamily="18" charset="0"/>
              </a:rPr>
              <a:t>Can be relatively </a:t>
            </a:r>
            <a:r>
              <a:rPr lang="en-US" sz="2000" b="1" smtClean="0">
                <a:cs typeface="Times New Roman" pitchFamily="18" charset="0"/>
              </a:rPr>
              <a:t>normal</a:t>
            </a:r>
            <a:r>
              <a:rPr lang="en-US" sz="2000" smtClean="0">
                <a:cs typeface="Times New Roman" pitchFamily="18" charset="0"/>
              </a:rPr>
              <a:t> even with severe respiratory distress</a:t>
            </a:r>
          </a:p>
          <a:p>
            <a:pPr eaLnBrk="1" hangingPunct="1">
              <a:lnSpc>
                <a:spcPct val="80000"/>
              </a:lnSpc>
            </a:pPr>
            <a:endParaRPr lang="en-US" sz="2800" smtClean="0">
              <a:cs typeface="Times New Roman" pitchFamily="18" charset="0"/>
            </a:endParaRPr>
          </a:p>
          <a:p>
            <a:pPr eaLnBrk="1" hangingPunct="1">
              <a:lnSpc>
                <a:spcPct val="80000"/>
              </a:lnSpc>
            </a:pPr>
            <a:r>
              <a:rPr lang="en-US" sz="2800" smtClean="0">
                <a:cs typeface="Times New Roman" pitchFamily="18" charset="0"/>
              </a:rPr>
              <a:t>Induced sputum and Bronchoalveolar lavage</a:t>
            </a:r>
          </a:p>
          <a:p>
            <a:pPr lvl="1" eaLnBrk="1" hangingPunct="1">
              <a:lnSpc>
                <a:spcPct val="80000"/>
              </a:lnSpc>
            </a:pPr>
            <a:r>
              <a:rPr lang="en-US" sz="2000" smtClean="0">
                <a:cs typeface="Times New Roman" pitchFamily="18" charset="0"/>
              </a:rPr>
              <a:t>Can give definitive diagnosis</a:t>
            </a:r>
          </a:p>
          <a:p>
            <a:pPr lvl="1" eaLnBrk="1" hangingPunct="1">
              <a:lnSpc>
                <a:spcPct val="80000"/>
              </a:lnSpc>
            </a:pPr>
            <a:r>
              <a:rPr lang="en-US" sz="2000" smtClean="0">
                <a:cs typeface="Times New Roman" pitchFamily="18" charset="0"/>
              </a:rPr>
              <a:t>Rarely available or possible</a:t>
            </a:r>
          </a:p>
          <a:p>
            <a:pPr lvl="1" eaLnBrk="1" hangingPunct="1">
              <a:lnSpc>
                <a:spcPct val="80000"/>
              </a:lnSpc>
            </a:pPr>
            <a:r>
              <a:rPr lang="en-US" sz="2000" b="1" smtClean="0">
                <a:cs typeface="Times New Roman" pitchFamily="18" charset="0"/>
              </a:rPr>
              <a:t>Clinical suspicion key to diagnosis</a:t>
            </a:r>
          </a:p>
        </p:txBody>
      </p:sp>
      <p:graphicFrame>
        <p:nvGraphicFramePr>
          <p:cNvPr id="3074" name="Object 6"/>
          <p:cNvGraphicFramePr>
            <a:graphicFrameLocks noChangeAspect="1"/>
          </p:cNvGraphicFramePr>
          <p:nvPr/>
        </p:nvGraphicFramePr>
        <p:xfrm>
          <a:off x="4724400" y="1828800"/>
          <a:ext cx="4419600" cy="5029200"/>
        </p:xfrm>
        <a:graphic>
          <a:graphicData uri="http://schemas.openxmlformats.org/presentationml/2006/ole">
            <mc:AlternateContent xmlns:mc="http://schemas.openxmlformats.org/markup-compatibility/2006">
              <mc:Choice xmlns:v="urn:schemas-microsoft-com:vml" Requires="v">
                <p:oleObj spid="_x0000_s3075" name="PI3" r:id="rId4" imgW="5476190" imgH="5685714" progId="">
                  <p:embed/>
                </p:oleObj>
              </mc:Choice>
              <mc:Fallback>
                <p:oleObj name="PI3" r:id="rId4" imgW="5476190" imgH="5685714"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41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14313"/>
            <a:ext cx="9144000" cy="982662"/>
          </a:xfrm>
        </p:spPr>
        <p:txBody>
          <a:bodyPr/>
          <a:lstStyle/>
          <a:p>
            <a:pPr eaLnBrk="1" hangingPunct="1"/>
            <a:r>
              <a:rPr lang="en-US" b="1" smtClean="0">
                <a:cs typeface="Times New Roman" pitchFamily="18" charset="0"/>
              </a:rPr>
              <a:t>PCP: Postmortem</a:t>
            </a:r>
          </a:p>
        </p:txBody>
      </p:sp>
      <p:pic>
        <p:nvPicPr>
          <p:cNvPr id="31747" name="Picture 4"/>
          <p:cNvPicPr>
            <a:picLocks noGrp="1" noChangeAspect="1" noChangeArrowheads="1"/>
          </p:cNvPicPr>
          <p:nvPr>
            <p:ph idx="1"/>
          </p:nvPr>
        </p:nvPicPr>
        <p:blipFill>
          <a:blip r:embed="rId3" cstate="print"/>
          <a:srcRect/>
          <a:stretch>
            <a:fillRect/>
          </a:stretch>
        </p:blipFill>
        <p:spPr>
          <a:xfrm>
            <a:off x="304800" y="1981200"/>
            <a:ext cx="3429000" cy="4572000"/>
          </a:xfrm>
          <a:noFill/>
        </p:spPr>
      </p:pic>
      <p:pic>
        <p:nvPicPr>
          <p:cNvPr id="31748" name="Picture 5"/>
          <p:cNvPicPr>
            <a:picLocks noChangeAspect="1" noChangeArrowheads="1"/>
          </p:cNvPicPr>
          <p:nvPr/>
        </p:nvPicPr>
        <p:blipFill>
          <a:blip r:embed="rId4" cstate="print"/>
          <a:srcRect/>
          <a:stretch>
            <a:fillRect/>
          </a:stretch>
        </p:blipFill>
        <p:spPr bwMode="auto">
          <a:xfrm>
            <a:off x="4191000" y="1981200"/>
            <a:ext cx="4343400" cy="4343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214313"/>
            <a:ext cx="7953375" cy="1462087"/>
          </a:xfrm>
        </p:spPr>
        <p:txBody>
          <a:bodyPr/>
          <a:lstStyle/>
          <a:p>
            <a:pPr eaLnBrk="1" hangingPunct="1"/>
            <a:r>
              <a:rPr lang="en-US" smtClean="0"/>
              <a:t>Important Messages about OIs</a:t>
            </a:r>
          </a:p>
        </p:txBody>
      </p:sp>
      <p:sp>
        <p:nvSpPr>
          <p:cNvPr id="8195" name="Rectangle 3"/>
          <p:cNvSpPr>
            <a:spLocks noGrp="1" noChangeArrowheads="1"/>
          </p:cNvSpPr>
          <p:nvPr>
            <p:ph idx="1"/>
          </p:nvPr>
        </p:nvSpPr>
        <p:spPr>
          <a:xfrm>
            <a:off x="304800" y="2017713"/>
            <a:ext cx="8650288" cy="4114800"/>
          </a:xfrm>
        </p:spPr>
        <p:txBody>
          <a:bodyPr/>
          <a:lstStyle/>
          <a:p>
            <a:pPr eaLnBrk="1" hangingPunct="1"/>
            <a:r>
              <a:rPr lang="en-US" smtClean="0"/>
              <a:t>Opportunistic infections cause the </a:t>
            </a:r>
            <a:r>
              <a:rPr lang="en-US" b="1" smtClean="0"/>
              <a:t>vast majority</a:t>
            </a:r>
            <a:r>
              <a:rPr lang="en-US" smtClean="0"/>
              <a:t> of the morbidity and mortality associated with HIV </a:t>
            </a:r>
          </a:p>
          <a:p>
            <a:pPr eaLnBrk="1" hangingPunct="1"/>
            <a:r>
              <a:rPr lang="en-US" smtClean="0"/>
              <a:t>Most are readily </a:t>
            </a:r>
            <a:r>
              <a:rPr lang="en-US" b="1" smtClean="0"/>
              <a:t>treatable </a:t>
            </a:r>
            <a:r>
              <a:rPr lang="en-US" smtClean="0"/>
              <a:t>and/or</a:t>
            </a:r>
            <a:r>
              <a:rPr lang="en-US" b="1" smtClean="0"/>
              <a:t> preventable </a:t>
            </a:r>
            <a:endParaRPr lang="en-US" smtClean="0"/>
          </a:p>
          <a:p>
            <a:pPr eaLnBrk="1" hangingPunct="1"/>
            <a:r>
              <a:rPr lang="en-US" smtClean="0"/>
              <a:t>Most of these treatments are </a:t>
            </a:r>
            <a:r>
              <a:rPr lang="en-US" b="1" smtClean="0"/>
              <a:t>simple, available </a:t>
            </a:r>
            <a:r>
              <a:rPr lang="en-US" smtClean="0"/>
              <a:t>and</a:t>
            </a:r>
            <a:r>
              <a:rPr lang="en-US" b="1" smtClean="0"/>
              <a:t> affordable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74713"/>
          </a:xfrm>
        </p:spPr>
        <p:txBody>
          <a:bodyPr/>
          <a:lstStyle/>
          <a:p>
            <a:pPr eaLnBrk="1" hangingPunct="1"/>
            <a:r>
              <a:rPr lang="en-US" sz="3600" b="1" smtClean="0">
                <a:cs typeface="Times New Roman" pitchFamily="18" charset="0"/>
              </a:rPr>
              <a:t>PCP: Management</a:t>
            </a:r>
            <a:r>
              <a:rPr lang="en-US" b="1" smtClean="0">
                <a:cs typeface="Times New Roman" pitchFamily="18" charset="0"/>
              </a:rPr>
              <a:t> </a:t>
            </a:r>
          </a:p>
        </p:txBody>
      </p:sp>
      <p:sp>
        <p:nvSpPr>
          <p:cNvPr id="32771" name="Rectangle 3"/>
          <p:cNvSpPr>
            <a:spLocks noGrp="1" noChangeArrowheads="1"/>
          </p:cNvSpPr>
          <p:nvPr>
            <p:ph idx="1"/>
          </p:nvPr>
        </p:nvSpPr>
        <p:spPr>
          <a:xfrm>
            <a:off x="357188" y="928688"/>
            <a:ext cx="8501062" cy="4929187"/>
          </a:xfrm>
        </p:spPr>
        <p:txBody>
          <a:bodyPr/>
          <a:lstStyle/>
          <a:p>
            <a:pPr eaLnBrk="1" hangingPunct="1">
              <a:lnSpc>
                <a:spcPct val="90000"/>
              </a:lnSpc>
            </a:pPr>
            <a:r>
              <a:rPr lang="en-US" sz="2800" b="1" smtClean="0">
                <a:cs typeface="Times New Roman" pitchFamily="18" charset="0"/>
              </a:rPr>
              <a:t>Severe disease</a:t>
            </a:r>
          </a:p>
          <a:p>
            <a:pPr lvl="1" eaLnBrk="1" hangingPunct="1">
              <a:lnSpc>
                <a:spcPct val="90000"/>
              </a:lnSpc>
            </a:pPr>
            <a:r>
              <a:rPr lang="en-US" sz="2400" b="1" smtClean="0">
                <a:cs typeface="Times New Roman" pitchFamily="18" charset="0"/>
              </a:rPr>
              <a:t>High dose</a:t>
            </a:r>
            <a:r>
              <a:rPr lang="en-US" sz="2400" smtClean="0">
                <a:cs typeface="Times New Roman" pitchFamily="18" charset="0"/>
              </a:rPr>
              <a:t> cotrimoxazole for 21 days		</a:t>
            </a:r>
          </a:p>
          <a:p>
            <a:pPr lvl="2" eaLnBrk="1" hangingPunct="1">
              <a:lnSpc>
                <a:spcPct val="90000"/>
              </a:lnSpc>
            </a:pPr>
            <a:r>
              <a:rPr lang="en-US" sz="2000" smtClean="0">
                <a:cs typeface="Times New Roman" pitchFamily="18" charset="0"/>
              </a:rPr>
              <a:t>120mg/kg per day in 3-4 doses</a:t>
            </a:r>
            <a:r>
              <a:rPr lang="en-US" sz="2000" b="1" smtClean="0">
                <a:cs typeface="Times New Roman" pitchFamily="18" charset="0"/>
              </a:rPr>
              <a:t> e.g.</a:t>
            </a:r>
            <a:r>
              <a:rPr lang="en-US" sz="2000" smtClean="0">
                <a:cs typeface="Times New Roman" pitchFamily="18" charset="0"/>
              </a:rPr>
              <a:t> dose for 60kg man is 7200mg/day</a:t>
            </a:r>
          </a:p>
          <a:p>
            <a:pPr lvl="2" eaLnBrk="1" hangingPunct="1">
              <a:lnSpc>
                <a:spcPct val="90000"/>
              </a:lnSpc>
            </a:pPr>
            <a:r>
              <a:rPr lang="en-US" sz="2000" smtClean="0">
                <a:cs typeface="Times New Roman" pitchFamily="18" charset="0"/>
              </a:rPr>
              <a:t>7200mg = 15 x 480mg tablets = approx 4 tabs QDS</a:t>
            </a:r>
          </a:p>
          <a:p>
            <a:pPr lvl="1" eaLnBrk="1" hangingPunct="1">
              <a:lnSpc>
                <a:spcPct val="90000"/>
              </a:lnSpc>
            </a:pPr>
            <a:r>
              <a:rPr lang="en-US" sz="2400" smtClean="0">
                <a:cs typeface="Times New Roman" pitchFamily="18" charset="0"/>
              </a:rPr>
              <a:t>If allergic to or intolerant of cotrimoxazole</a:t>
            </a:r>
          </a:p>
          <a:p>
            <a:pPr lvl="2" eaLnBrk="1" hangingPunct="1">
              <a:lnSpc>
                <a:spcPct val="90000"/>
              </a:lnSpc>
            </a:pPr>
            <a:r>
              <a:rPr lang="en-US" sz="2000" smtClean="0">
                <a:cs typeface="Times New Roman" pitchFamily="18" charset="0"/>
              </a:rPr>
              <a:t>Clindamycin at 900mg  IV 8 hourly </a:t>
            </a:r>
            <a:r>
              <a:rPr lang="en-US" sz="2000" b="1" smtClean="0">
                <a:cs typeface="Times New Roman" pitchFamily="18" charset="0"/>
              </a:rPr>
              <a:t>plus</a:t>
            </a:r>
            <a:r>
              <a:rPr lang="en-US" sz="2000" smtClean="0">
                <a:cs typeface="Times New Roman" pitchFamily="18" charset="0"/>
              </a:rPr>
              <a:t> primaquine 30mg orally/day. Clindamycin may also be given orally at a dose of 600mg 6 hourly.</a:t>
            </a:r>
          </a:p>
          <a:p>
            <a:pPr lvl="2" eaLnBrk="1" hangingPunct="1">
              <a:lnSpc>
                <a:spcPct val="90000"/>
              </a:lnSpc>
              <a:buFont typeface="Arial" charset="0"/>
              <a:buNone/>
            </a:pPr>
            <a:endParaRPr lang="en-US" sz="2000" smtClean="0">
              <a:cs typeface="Times New Roman" pitchFamily="18" charset="0"/>
            </a:endParaRPr>
          </a:p>
          <a:p>
            <a:pPr eaLnBrk="1" hangingPunct="1">
              <a:lnSpc>
                <a:spcPct val="90000"/>
              </a:lnSpc>
            </a:pPr>
            <a:r>
              <a:rPr lang="en-US" sz="2800" smtClean="0">
                <a:cs typeface="Times New Roman" pitchFamily="18" charset="0"/>
              </a:rPr>
              <a:t>For mild to moderate disease</a:t>
            </a:r>
          </a:p>
          <a:p>
            <a:pPr lvl="1" eaLnBrk="1" hangingPunct="1">
              <a:lnSpc>
                <a:spcPct val="90000"/>
              </a:lnSpc>
            </a:pPr>
            <a:r>
              <a:rPr lang="en-US" sz="2400" smtClean="0">
                <a:cs typeface="Times New Roman" pitchFamily="18" charset="0"/>
              </a:rPr>
              <a:t>Trimethoprim 15mg/kg/day + Dapsone 100mg/day PO for 21 days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7188" y="0"/>
            <a:ext cx="8229600" cy="1143000"/>
          </a:xfrm>
        </p:spPr>
        <p:txBody>
          <a:bodyPr/>
          <a:lstStyle/>
          <a:p>
            <a:pPr eaLnBrk="1" hangingPunct="1"/>
            <a:r>
              <a:rPr lang="en-US" smtClean="0"/>
              <a:t>PCP management cont’d</a:t>
            </a:r>
          </a:p>
        </p:txBody>
      </p:sp>
      <p:sp>
        <p:nvSpPr>
          <p:cNvPr id="33795" name="Rectangle 3"/>
          <p:cNvSpPr>
            <a:spLocks noGrp="1" noChangeArrowheads="1"/>
          </p:cNvSpPr>
          <p:nvPr>
            <p:ph idx="1"/>
          </p:nvPr>
        </p:nvSpPr>
        <p:spPr>
          <a:xfrm>
            <a:off x="395288" y="1143000"/>
            <a:ext cx="8391525" cy="5500688"/>
          </a:xfrm>
        </p:spPr>
        <p:txBody>
          <a:bodyPr/>
          <a:lstStyle/>
          <a:p>
            <a:pPr lvl="2" eaLnBrk="1" hangingPunct="1">
              <a:lnSpc>
                <a:spcPct val="80000"/>
              </a:lnSpc>
              <a:buFont typeface="Wingdings" pitchFamily="2" charset="2"/>
              <a:buNone/>
            </a:pPr>
            <a:endParaRPr lang="en-US" sz="2000" smtClean="0">
              <a:cs typeface="Times New Roman" pitchFamily="18" charset="0"/>
            </a:endParaRPr>
          </a:p>
          <a:p>
            <a:pPr eaLnBrk="1" hangingPunct="1">
              <a:lnSpc>
                <a:spcPct val="80000"/>
              </a:lnSpc>
            </a:pPr>
            <a:r>
              <a:rPr lang="en-US" sz="2800" smtClean="0">
                <a:cs typeface="Times New Roman" pitchFamily="18" charset="0"/>
              </a:rPr>
              <a:t>Prednisone is beneficial if severe respiratory distress or cyanosis present. </a:t>
            </a:r>
          </a:p>
          <a:p>
            <a:pPr lvl="1" eaLnBrk="1" hangingPunct="1">
              <a:lnSpc>
                <a:spcPct val="80000"/>
              </a:lnSpc>
              <a:buFont typeface="Wingdings" pitchFamily="2" charset="2"/>
              <a:buNone/>
            </a:pPr>
            <a:r>
              <a:rPr lang="en-US" sz="2400" smtClean="0">
                <a:cs typeface="Times New Roman" pitchFamily="18" charset="0"/>
              </a:rPr>
              <a:t>Dose-40mg BD for 5 days, then 40mg OD for 5 days, then 20mg OD for 5 days then STOP.</a:t>
            </a:r>
          </a:p>
          <a:p>
            <a:pPr eaLnBrk="1" hangingPunct="1">
              <a:lnSpc>
                <a:spcPct val="80000"/>
              </a:lnSpc>
            </a:pPr>
            <a:endParaRPr lang="en-US" sz="2800" smtClean="0">
              <a:cs typeface="Times New Roman" pitchFamily="18" charset="0"/>
            </a:endParaRPr>
          </a:p>
          <a:p>
            <a:pPr eaLnBrk="1" hangingPunct="1">
              <a:lnSpc>
                <a:spcPct val="80000"/>
              </a:lnSpc>
            </a:pPr>
            <a:r>
              <a:rPr lang="en-US" sz="2800" smtClean="0">
                <a:cs typeface="Times New Roman" pitchFamily="18" charset="0"/>
              </a:rPr>
              <a:t>Supportive therapy </a:t>
            </a:r>
          </a:p>
          <a:p>
            <a:pPr lvl="1" eaLnBrk="1" hangingPunct="1">
              <a:lnSpc>
                <a:spcPct val="80000"/>
              </a:lnSpc>
            </a:pPr>
            <a:r>
              <a:rPr lang="en-US" sz="2400" smtClean="0">
                <a:cs typeface="Times New Roman" pitchFamily="18" charset="0"/>
              </a:rPr>
              <a:t>Oxygen therapy	</a:t>
            </a:r>
          </a:p>
          <a:p>
            <a:pPr lvl="1" eaLnBrk="1" hangingPunct="1">
              <a:lnSpc>
                <a:spcPct val="80000"/>
              </a:lnSpc>
            </a:pPr>
            <a:r>
              <a:rPr lang="en-US" sz="2400" smtClean="0">
                <a:cs typeface="Times New Roman" pitchFamily="18" charset="0"/>
              </a:rPr>
              <a:t>IV fluids</a:t>
            </a:r>
          </a:p>
          <a:p>
            <a:pPr lvl="1" eaLnBrk="1" hangingPunct="1">
              <a:lnSpc>
                <a:spcPct val="80000"/>
              </a:lnSpc>
            </a:pPr>
            <a:r>
              <a:rPr lang="en-US" sz="2400" smtClean="0">
                <a:cs typeface="Times New Roman" pitchFamily="18" charset="0"/>
              </a:rPr>
              <a:t>Nutrition</a:t>
            </a:r>
          </a:p>
          <a:p>
            <a:pPr lvl="1" eaLnBrk="1" hangingPunct="1">
              <a:lnSpc>
                <a:spcPct val="80000"/>
              </a:lnSpc>
            </a:pPr>
            <a:r>
              <a:rPr lang="en-US" sz="2400" smtClean="0">
                <a:cs typeface="Times New Roman" pitchFamily="18" charset="0"/>
              </a:rPr>
              <a:t>Monitor blood</a:t>
            </a:r>
          </a:p>
          <a:p>
            <a:pPr lvl="2" eaLnBrk="1" hangingPunct="1">
              <a:lnSpc>
                <a:spcPct val="80000"/>
              </a:lnSpc>
            </a:pPr>
            <a:r>
              <a:rPr lang="en-US" sz="2000" smtClean="0">
                <a:cs typeface="Times New Roman" pitchFamily="18" charset="0"/>
              </a:rPr>
              <a:t>cotrimoxazole toxicity</a:t>
            </a:r>
          </a:p>
          <a:p>
            <a:pPr lvl="2" eaLnBrk="1" hangingPunct="1">
              <a:lnSpc>
                <a:spcPct val="80000"/>
              </a:lnSpc>
            </a:pPr>
            <a:r>
              <a:rPr lang="en-US" sz="2000" smtClean="0">
                <a:cs typeface="Times New Roman" pitchFamily="18" charset="0"/>
              </a:rPr>
              <a:t>Multi organ dysfunction in the severely ill</a:t>
            </a:r>
          </a:p>
          <a:p>
            <a:pPr lvl="1" eaLnBrk="1" hangingPunct="1">
              <a:lnSpc>
                <a:spcPct val="80000"/>
              </a:lnSpc>
            </a:pPr>
            <a:r>
              <a:rPr lang="en-US" sz="2400" smtClean="0">
                <a:cs typeface="Times New Roman" pitchFamily="18" charset="0"/>
              </a:rPr>
              <a:t>Secondary prophylaxis needed after treatment complete </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14313"/>
            <a:ext cx="8943975" cy="1462087"/>
          </a:xfrm>
        </p:spPr>
        <p:txBody>
          <a:bodyPr/>
          <a:lstStyle/>
          <a:p>
            <a:pPr eaLnBrk="1" hangingPunct="1"/>
            <a:r>
              <a:rPr lang="en-US" smtClean="0"/>
              <a:t>PCP Prophylaxis: </a:t>
            </a:r>
            <a:br>
              <a:rPr lang="en-US" smtClean="0"/>
            </a:br>
            <a:r>
              <a:rPr lang="en-US" smtClean="0"/>
              <a:t>Cotrimoxazole 960 mg OD</a:t>
            </a:r>
          </a:p>
        </p:txBody>
      </p:sp>
      <p:sp>
        <p:nvSpPr>
          <p:cNvPr id="34819" name="Rectangle 3"/>
          <p:cNvSpPr>
            <a:spLocks noGrp="1" noChangeArrowheads="1"/>
          </p:cNvSpPr>
          <p:nvPr>
            <p:ph idx="1"/>
          </p:nvPr>
        </p:nvSpPr>
        <p:spPr>
          <a:xfrm>
            <a:off x="250825" y="2017713"/>
            <a:ext cx="8704263" cy="4114800"/>
          </a:xfrm>
        </p:spPr>
        <p:txBody>
          <a:bodyPr/>
          <a:lstStyle/>
          <a:p>
            <a:pPr eaLnBrk="1" hangingPunct="1"/>
            <a:r>
              <a:rPr lang="en-US" smtClean="0"/>
              <a:t>Primary prophylaxis </a:t>
            </a:r>
          </a:p>
          <a:p>
            <a:pPr lvl="1" eaLnBrk="1" hangingPunct="1"/>
            <a:r>
              <a:rPr lang="en-US" b="1" smtClean="0"/>
              <a:t>Current recommendation</a:t>
            </a:r>
            <a:r>
              <a:rPr lang="en-US" smtClean="0"/>
              <a:t>: ideally </a:t>
            </a:r>
            <a:r>
              <a:rPr lang="en-US" b="1" smtClean="0"/>
              <a:t>all</a:t>
            </a:r>
            <a:r>
              <a:rPr lang="en-US" smtClean="0"/>
              <a:t> HIV positive patients should be given cotrimoxazole prophylaxis, which is effective against PCP </a:t>
            </a:r>
          </a:p>
          <a:p>
            <a:pPr lvl="1" eaLnBrk="1" hangingPunct="1">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14313"/>
            <a:ext cx="8943975" cy="928687"/>
          </a:xfrm>
        </p:spPr>
        <p:txBody>
          <a:bodyPr/>
          <a:lstStyle/>
          <a:p>
            <a:pPr eaLnBrk="1" hangingPunct="1"/>
            <a:r>
              <a:rPr lang="en-US" smtClean="0"/>
              <a:t>Secondary Prophylaxis </a:t>
            </a:r>
          </a:p>
        </p:txBody>
      </p:sp>
      <p:sp>
        <p:nvSpPr>
          <p:cNvPr id="35843" name="Rectangle 3"/>
          <p:cNvSpPr>
            <a:spLocks noGrp="1" noChangeArrowheads="1"/>
          </p:cNvSpPr>
          <p:nvPr>
            <p:ph idx="1"/>
          </p:nvPr>
        </p:nvSpPr>
        <p:spPr>
          <a:xfrm>
            <a:off x="214313" y="1428750"/>
            <a:ext cx="8596312" cy="4941888"/>
          </a:xfrm>
        </p:spPr>
        <p:txBody>
          <a:bodyPr/>
          <a:lstStyle/>
          <a:p>
            <a:pPr eaLnBrk="1" hangingPunct="1"/>
            <a:r>
              <a:rPr lang="en-US" smtClean="0"/>
              <a:t>Prior to the availability of ART, patients who had experienced an episode of PCP were given cotrimoxazole prophylaxis for life</a:t>
            </a:r>
          </a:p>
          <a:p>
            <a:pPr lvl="1" eaLnBrk="1" hangingPunct="1"/>
            <a:r>
              <a:rPr lang="en-US" smtClean="0"/>
              <a:t>With ART, immune reconstitution occurs</a:t>
            </a:r>
          </a:p>
          <a:p>
            <a:pPr eaLnBrk="1" hangingPunct="1"/>
            <a:endParaRPr lang="en-US" smtClean="0"/>
          </a:p>
          <a:p>
            <a:pPr eaLnBrk="1" hangingPunct="1"/>
            <a:r>
              <a:rPr lang="en-US" smtClean="0"/>
              <a:t>In industrialized countries, primary and secondary  cotrimoxazole prophylaxis is now safely discontinued once immune recovery is established</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Cotrimoxazole Prophylaxis in Kenya</a:t>
            </a:r>
          </a:p>
        </p:txBody>
      </p:sp>
      <p:sp>
        <p:nvSpPr>
          <p:cNvPr id="36867" name="Rectangle 3"/>
          <p:cNvSpPr>
            <a:spLocks noGrp="1" noChangeArrowheads="1"/>
          </p:cNvSpPr>
          <p:nvPr>
            <p:ph sz="half" idx="1"/>
          </p:nvPr>
        </p:nvSpPr>
        <p:spPr>
          <a:xfrm>
            <a:off x="395288" y="1500188"/>
            <a:ext cx="4464050" cy="5673725"/>
          </a:xfrm>
        </p:spPr>
        <p:txBody>
          <a:bodyPr/>
          <a:lstStyle/>
          <a:p>
            <a:pPr eaLnBrk="1" hangingPunct="1"/>
            <a:r>
              <a:rPr lang="en-US" sz="2400" smtClean="0"/>
              <a:t>In Africa, in addition to Toxoplasmosis and PCP, cotrimoxazole prevents a lot of other infections/organisms including </a:t>
            </a:r>
          </a:p>
          <a:p>
            <a:pPr lvl="1" eaLnBrk="1" hangingPunct="1"/>
            <a:r>
              <a:rPr lang="en-US" sz="2000" smtClean="0"/>
              <a:t>Community-acquired bacterial pneumonia, Staph. aureus</a:t>
            </a:r>
          </a:p>
          <a:p>
            <a:pPr lvl="1" eaLnBrk="1" hangingPunct="1"/>
            <a:r>
              <a:rPr lang="en-US" sz="2000" smtClean="0"/>
              <a:t>Non-typhi salmonella, other gram negative GI organisms</a:t>
            </a:r>
          </a:p>
          <a:p>
            <a:pPr lvl="1" eaLnBrk="1" hangingPunct="1"/>
            <a:r>
              <a:rPr lang="en-US" sz="2000" smtClean="0"/>
              <a:t>Malaria, </a:t>
            </a:r>
            <a:r>
              <a:rPr lang="en-US" sz="2000" i="1" smtClean="0"/>
              <a:t>Isospora, </a:t>
            </a:r>
          </a:p>
          <a:p>
            <a:pPr eaLnBrk="1" hangingPunct="1"/>
            <a:r>
              <a:rPr lang="en-US" sz="2400" smtClean="0"/>
              <a:t>These infections occur at a higher incidence in PLHA than in HIV negative</a:t>
            </a:r>
          </a:p>
        </p:txBody>
      </p:sp>
      <p:sp>
        <p:nvSpPr>
          <p:cNvPr id="36868" name="Rectangle 4"/>
          <p:cNvSpPr>
            <a:spLocks noGrp="1" noChangeArrowheads="1"/>
          </p:cNvSpPr>
          <p:nvPr>
            <p:ph sz="half" idx="2"/>
          </p:nvPr>
        </p:nvSpPr>
        <p:spPr/>
        <p:txBody>
          <a:bodyPr/>
          <a:lstStyle/>
          <a:p>
            <a:pPr eaLnBrk="1" hangingPunct="1">
              <a:lnSpc>
                <a:spcPct val="90000"/>
              </a:lnSpc>
            </a:pPr>
            <a:r>
              <a:rPr lang="en-US" sz="2400" smtClean="0"/>
              <a:t>Cotrimoxazole has been shown to reduce </a:t>
            </a:r>
          </a:p>
          <a:p>
            <a:pPr lvl="1" eaLnBrk="1" hangingPunct="1">
              <a:lnSpc>
                <a:spcPct val="90000"/>
              </a:lnSpc>
            </a:pPr>
            <a:r>
              <a:rPr lang="en-US" sz="2000" smtClean="0"/>
              <a:t>Morbidity across all ranges of CD4 </a:t>
            </a:r>
          </a:p>
          <a:p>
            <a:pPr lvl="1" eaLnBrk="1" hangingPunct="1">
              <a:lnSpc>
                <a:spcPct val="90000"/>
              </a:lnSpc>
            </a:pPr>
            <a:r>
              <a:rPr lang="en-US" sz="2000" smtClean="0"/>
              <a:t>Mortality in those with symptoms and CD4&lt;200 </a:t>
            </a:r>
          </a:p>
          <a:p>
            <a:pPr eaLnBrk="1" hangingPunct="1">
              <a:lnSpc>
                <a:spcPct val="60000"/>
              </a:lnSpc>
            </a:pPr>
            <a:endParaRPr lang="en-US" sz="2400" smtClean="0"/>
          </a:p>
          <a:p>
            <a:pPr eaLnBrk="1" hangingPunct="1">
              <a:lnSpc>
                <a:spcPct val="90000"/>
              </a:lnSpc>
            </a:pPr>
            <a:r>
              <a:rPr lang="en-US" sz="2400" b="1" smtClean="0"/>
              <a:t>Current recommendation</a:t>
            </a:r>
            <a:r>
              <a:rPr lang="en-US" sz="2400" smtClean="0"/>
              <a:t>: cotrimoxazole (primary and secondary) prophylaxis should </a:t>
            </a:r>
            <a:r>
              <a:rPr lang="en-US" sz="2400" b="1" smtClean="0"/>
              <a:t>not </a:t>
            </a:r>
            <a:r>
              <a:rPr lang="en-US" sz="2400" smtClean="0"/>
              <a:t>be discontinued even in patients on ART </a:t>
            </a:r>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214313"/>
            <a:ext cx="8764587" cy="1054100"/>
          </a:xfrm>
        </p:spPr>
        <p:txBody>
          <a:bodyPr/>
          <a:lstStyle/>
          <a:p>
            <a:pPr eaLnBrk="1" hangingPunct="1"/>
            <a:r>
              <a:rPr lang="en-US" smtClean="0"/>
              <a:t>Cotrimoxazole intolerance/allergy</a:t>
            </a:r>
          </a:p>
        </p:txBody>
      </p:sp>
      <p:sp>
        <p:nvSpPr>
          <p:cNvPr id="37891" name="Rectangle 3"/>
          <p:cNvSpPr>
            <a:spLocks noGrp="1" noChangeArrowheads="1"/>
          </p:cNvSpPr>
          <p:nvPr>
            <p:ph idx="1"/>
          </p:nvPr>
        </p:nvSpPr>
        <p:spPr>
          <a:xfrm>
            <a:off x="584200" y="1428750"/>
            <a:ext cx="8559800" cy="4579938"/>
          </a:xfrm>
        </p:spPr>
        <p:txBody>
          <a:bodyPr/>
          <a:lstStyle/>
          <a:p>
            <a:pPr eaLnBrk="1" hangingPunct="1">
              <a:lnSpc>
                <a:spcPct val="80000"/>
              </a:lnSpc>
            </a:pPr>
            <a:r>
              <a:rPr lang="en-US" sz="2800" smtClean="0"/>
              <a:t>Cotrimoxazole well tolerated in African patients</a:t>
            </a:r>
          </a:p>
          <a:p>
            <a:pPr eaLnBrk="1" hangingPunct="1">
              <a:lnSpc>
                <a:spcPct val="80000"/>
              </a:lnSpc>
            </a:pPr>
            <a:endParaRPr lang="en-US" sz="2800" smtClean="0"/>
          </a:p>
          <a:p>
            <a:pPr eaLnBrk="1" hangingPunct="1">
              <a:lnSpc>
                <a:spcPct val="80000"/>
              </a:lnSpc>
            </a:pPr>
            <a:r>
              <a:rPr lang="en-US" sz="2800" smtClean="0"/>
              <a:t>If allergic to CTX desensitization should be carried out</a:t>
            </a:r>
          </a:p>
          <a:p>
            <a:pPr lvl="1" eaLnBrk="1" hangingPunct="1">
              <a:lnSpc>
                <a:spcPct val="80000"/>
              </a:lnSpc>
            </a:pPr>
            <a:r>
              <a:rPr lang="en-US" sz="2400" smtClean="0"/>
              <a:t>Very important in view of the efficacy of this drug as a prophylactic agent against many organisms</a:t>
            </a:r>
          </a:p>
          <a:p>
            <a:pPr eaLnBrk="1" hangingPunct="1">
              <a:lnSpc>
                <a:spcPct val="80000"/>
              </a:lnSpc>
            </a:pPr>
            <a:endParaRPr lang="en-US" sz="2800" smtClean="0"/>
          </a:p>
          <a:p>
            <a:pPr eaLnBrk="1" hangingPunct="1">
              <a:lnSpc>
                <a:spcPct val="80000"/>
              </a:lnSpc>
            </a:pPr>
            <a:r>
              <a:rPr lang="en-US" sz="2800" smtClean="0"/>
              <a:t>If above fails then use Dapsone 100mg OD</a:t>
            </a:r>
          </a:p>
          <a:p>
            <a:pPr lvl="1" eaLnBrk="1" hangingPunct="1">
              <a:lnSpc>
                <a:spcPct val="80000"/>
              </a:lnSpc>
            </a:pPr>
            <a:r>
              <a:rPr lang="en-US" sz="2400" smtClean="0"/>
              <a:t>Effective against PCP and Toxoplasmosis</a:t>
            </a:r>
          </a:p>
          <a:p>
            <a:pPr lvl="1" eaLnBrk="1" hangingPunct="1">
              <a:lnSpc>
                <a:spcPct val="80000"/>
              </a:lnSpc>
            </a:pPr>
            <a:r>
              <a:rPr lang="en-US" sz="2400" smtClean="0"/>
              <a:t>Should be discontinued following established immune reconstitution</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Desensitization for cotrimoxazole allergy</a:t>
            </a:r>
          </a:p>
        </p:txBody>
      </p:sp>
      <p:graphicFrame>
        <p:nvGraphicFramePr>
          <p:cNvPr id="4" name="Content Placeholder 3"/>
          <p:cNvGraphicFramePr>
            <a:graphicFrameLocks noGrp="1"/>
          </p:cNvGraphicFramePr>
          <p:nvPr>
            <p:ph idx="1"/>
          </p:nvPr>
        </p:nvGraphicFramePr>
        <p:xfrm>
          <a:off x="457200" y="1600200"/>
          <a:ext cx="8229600" cy="2971808"/>
        </p:xfrm>
        <a:graphic>
          <a:graphicData uri="http://schemas.openxmlformats.org/drawingml/2006/table">
            <a:tbl>
              <a:tblPr firstRow="1" bandRow="1">
                <a:tableStyleId>{5C22544A-7EE6-4342-B048-85BDC9FD1C3A}</a:tableStyleId>
              </a:tblPr>
              <a:tblGrid>
                <a:gridCol w="4114800"/>
                <a:gridCol w="4114800"/>
              </a:tblGrid>
              <a:tr h="371476">
                <a:tc>
                  <a:txBody>
                    <a:bodyPr/>
                    <a:lstStyle/>
                    <a:p>
                      <a:r>
                        <a:rPr lang="en-US" dirty="0" smtClean="0"/>
                        <a:t>Standard</a:t>
                      </a:r>
                      <a:r>
                        <a:rPr lang="en-US" baseline="0" dirty="0" smtClean="0"/>
                        <a:t> desensitization</a:t>
                      </a:r>
                      <a:endParaRPr lang="en-US" dirty="0"/>
                    </a:p>
                  </a:txBody>
                  <a:tcPr/>
                </a:tc>
                <a:tc>
                  <a:txBody>
                    <a:bodyPr/>
                    <a:lstStyle/>
                    <a:p>
                      <a:endParaRPr lang="en-US"/>
                    </a:p>
                  </a:txBody>
                  <a:tcPr/>
                </a:tc>
              </a:tr>
              <a:tr h="371476">
                <a:tc>
                  <a:txBody>
                    <a:bodyPr/>
                    <a:lstStyle/>
                    <a:p>
                      <a:r>
                        <a:rPr lang="en-US" dirty="0" smtClean="0"/>
                        <a:t>Day- Dose of CTX</a:t>
                      </a:r>
                      <a:endParaRPr lang="en-US" dirty="0"/>
                    </a:p>
                  </a:txBody>
                  <a:tcPr/>
                </a:tc>
                <a:tc>
                  <a:txBody>
                    <a:bodyPr/>
                    <a:lstStyle/>
                    <a:p>
                      <a:endParaRPr lang="en-US"/>
                    </a:p>
                  </a:txBody>
                  <a:tcPr/>
                </a:tc>
              </a:tr>
              <a:tr h="371476">
                <a:tc>
                  <a:txBody>
                    <a:bodyPr/>
                    <a:lstStyle/>
                    <a:p>
                      <a:pPr marL="342900" indent="-342900">
                        <a:buAutoNum type="arabicPlain"/>
                      </a:pPr>
                      <a:r>
                        <a:rPr lang="en-US" dirty="0" smtClean="0"/>
                        <a:t>-0.5 ml</a:t>
                      </a:r>
                    </a:p>
                  </a:txBody>
                  <a:tcPr/>
                </a:tc>
                <a:tc>
                  <a:txBody>
                    <a:bodyPr/>
                    <a:lstStyle/>
                    <a:p>
                      <a:endParaRPr lang="en-US"/>
                    </a:p>
                  </a:txBody>
                  <a:tcPr/>
                </a:tc>
              </a:tr>
              <a:tr h="371476">
                <a:tc>
                  <a:txBody>
                    <a:bodyPr/>
                    <a:lstStyle/>
                    <a:p>
                      <a:r>
                        <a:rPr lang="en-US" dirty="0" smtClean="0"/>
                        <a:t>2      1 ml</a:t>
                      </a:r>
                      <a:endParaRPr lang="en-US" dirty="0"/>
                    </a:p>
                  </a:txBody>
                  <a:tcPr/>
                </a:tc>
                <a:tc>
                  <a:txBody>
                    <a:bodyPr/>
                    <a:lstStyle/>
                    <a:p>
                      <a:endParaRPr lang="en-US"/>
                    </a:p>
                  </a:txBody>
                  <a:tcPr/>
                </a:tc>
              </a:tr>
              <a:tr h="371476">
                <a:tc>
                  <a:txBody>
                    <a:bodyPr/>
                    <a:lstStyle/>
                    <a:p>
                      <a:r>
                        <a:rPr lang="en-US" dirty="0" smtClean="0"/>
                        <a:t>3       2 ml</a:t>
                      </a:r>
                      <a:endParaRPr lang="en-US" dirty="0"/>
                    </a:p>
                  </a:txBody>
                  <a:tcPr/>
                </a:tc>
                <a:tc>
                  <a:txBody>
                    <a:bodyPr/>
                    <a:lstStyle/>
                    <a:p>
                      <a:endParaRPr lang="en-US"/>
                    </a:p>
                  </a:txBody>
                  <a:tcPr/>
                </a:tc>
              </a:tr>
              <a:tr h="371476">
                <a:tc>
                  <a:txBody>
                    <a:bodyPr/>
                    <a:lstStyle/>
                    <a:p>
                      <a:r>
                        <a:rPr lang="en-US" dirty="0" smtClean="0"/>
                        <a:t>4       3 ml</a:t>
                      </a:r>
                      <a:endParaRPr lang="en-US" dirty="0"/>
                    </a:p>
                  </a:txBody>
                  <a:tcPr/>
                </a:tc>
                <a:tc>
                  <a:txBody>
                    <a:bodyPr/>
                    <a:lstStyle/>
                    <a:p>
                      <a:endParaRPr lang="en-US"/>
                    </a:p>
                  </a:txBody>
                  <a:tcPr/>
                </a:tc>
              </a:tr>
              <a:tr h="371476">
                <a:tc>
                  <a:txBody>
                    <a:bodyPr/>
                    <a:lstStyle/>
                    <a:p>
                      <a:r>
                        <a:rPr lang="en-US" dirty="0" smtClean="0"/>
                        <a:t>5       4 ml</a:t>
                      </a:r>
                      <a:endParaRPr lang="en-US" dirty="0"/>
                    </a:p>
                  </a:txBody>
                  <a:tcPr/>
                </a:tc>
                <a:tc>
                  <a:txBody>
                    <a:bodyPr/>
                    <a:lstStyle/>
                    <a:p>
                      <a:endParaRPr lang="en-US"/>
                    </a:p>
                  </a:txBody>
                  <a:tcPr/>
                </a:tc>
              </a:tr>
              <a:tr h="371476">
                <a:tc>
                  <a:txBody>
                    <a:bodyPr/>
                    <a:lstStyle/>
                    <a:p>
                      <a:r>
                        <a:rPr lang="en-US" dirty="0" smtClean="0"/>
                        <a:t>6       5 ml</a:t>
                      </a:r>
                      <a:endParaRPr lang="en-US" dirty="0"/>
                    </a:p>
                  </a:txBody>
                  <a:tcPr/>
                </a:tc>
                <a:tc>
                  <a:txBody>
                    <a:bodyPr/>
                    <a:lstStyle/>
                    <a:p>
                      <a:endParaRPr lang="en-US" dirty="0"/>
                    </a:p>
                  </a:txBody>
                  <a:tcPr/>
                </a:tc>
              </a:tr>
            </a:tbl>
          </a:graphicData>
        </a:graphic>
      </p:graphicFrame>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0" y="836613"/>
            <a:ext cx="9144000" cy="2016125"/>
          </a:xfrm>
        </p:spPr>
        <p:txBody>
          <a:bodyPr/>
          <a:lstStyle/>
          <a:p>
            <a:pPr eaLnBrk="1" hangingPunct="1"/>
            <a:r>
              <a:rPr lang="en-US" sz="6000" smtClean="0"/>
              <a:t>Cryptococcal Meningitis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388" y="214313"/>
            <a:ext cx="8764587" cy="1462087"/>
          </a:xfrm>
        </p:spPr>
        <p:txBody>
          <a:bodyPr/>
          <a:lstStyle/>
          <a:p>
            <a:pPr eaLnBrk="1" hangingPunct="1"/>
            <a:r>
              <a:rPr lang="en-US" sz="3200" b="1" smtClean="0">
                <a:cs typeface="Times New Roman" pitchFamily="18" charset="0"/>
              </a:rPr>
              <a:t>Cryptococcal Meningitis: Clinical presentation</a:t>
            </a:r>
          </a:p>
        </p:txBody>
      </p:sp>
      <p:sp>
        <p:nvSpPr>
          <p:cNvPr id="40963" name="Rectangle 3"/>
          <p:cNvSpPr>
            <a:spLocks noGrp="1" noChangeArrowheads="1"/>
          </p:cNvSpPr>
          <p:nvPr>
            <p:ph sz="half" idx="1"/>
          </p:nvPr>
        </p:nvSpPr>
        <p:spPr>
          <a:xfrm>
            <a:off x="323850" y="2636838"/>
            <a:ext cx="4103688" cy="4221162"/>
          </a:xfrm>
        </p:spPr>
        <p:txBody>
          <a:bodyPr/>
          <a:lstStyle/>
          <a:p>
            <a:pPr eaLnBrk="1" hangingPunct="1">
              <a:lnSpc>
                <a:spcPct val="90000"/>
              </a:lnSpc>
              <a:buFont typeface="Wingdings" pitchFamily="2" charset="2"/>
              <a:buNone/>
            </a:pPr>
            <a:r>
              <a:rPr lang="en-US" b="1" smtClean="0">
                <a:cs typeface="Times New Roman" pitchFamily="18" charset="0"/>
              </a:rPr>
              <a:t>Symptoms </a:t>
            </a:r>
          </a:p>
          <a:p>
            <a:pPr eaLnBrk="1" hangingPunct="1">
              <a:lnSpc>
                <a:spcPct val="90000"/>
              </a:lnSpc>
            </a:pPr>
            <a:r>
              <a:rPr lang="en-US" smtClean="0">
                <a:cs typeface="Times New Roman" pitchFamily="18" charset="0"/>
              </a:rPr>
              <a:t>Headache </a:t>
            </a:r>
          </a:p>
          <a:p>
            <a:pPr lvl="1" eaLnBrk="1" hangingPunct="1">
              <a:lnSpc>
                <a:spcPct val="90000"/>
              </a:lnSpc>
            </a:pPr>
            <a:r>
              <a:rPr lang="en-US" smtClean="0">
                <a:cs typeface="Times New Roman" pitchFamily="18" charset="0"/>
              </a:rPr>
              <a:t>Severe - can come on over weeks</a:t>
            </a:r>
          </a:p>
          <a:p>
            <a:pPr eaLnBrk="1" hangingPunct="1">
              <a:lnSpc>
                <a:spcPct val="90000"/>
              </a:lnSpc>
            </a:pPr>
            <a:r>
              <a:rPr lang="en-US" smtClean="0">
                <a:cs typeface="Times New Roman" pitchFamily="18" charset="0"/>
              </a:rPr>
              <a:t>Fever </a:t>
            </a:r>
          </a:p>
          <a:p>
            <a:pPr lvl="1" eaLnBrk="1" hangingPunct="1">
              <a:lnSpc>
                <a:spcPct val="90000"/>
              </a:lnSpc>
            </a:pPr>
            <a:r>
              <a:rPr lang="en-US" smtClean="0">
                <a:cs typeface="Times New Roman" pitchFamily="18" charset="0"/>
              </a:rPr>
              <a:t>Often absent in early stages</a:t>
            </a:r>
          </a:p>
          <a:p>
            <a:pPr eaLnBrk="1" hangingPunct="1">
              <a:lnSpc>
                <a:spcPct val="90000"/>
              </a:lnSpc>
            </a:pPr>
            <a:r>
              <a:rPr lang="en-US" smtClean="0">
                <a:cs typeface="Times New Roman" pitchFamily="18" charset="0"/>
              </a:rPr>
              <a:t>Neck stiffness </a:t>
            </a:r>
          </a:p>
          <a:p>
            <a:pPr lvl="1" eaLnBrk="1" hangingPunct="1">
              <a:lnSpc>
                <a:spcPct val="90000"/>
              </a:lnSpc>
            </a:pPr>
            <a:r>
              <a:rPr lang="en-US" smtClean="0">
                <a:cs typeface="Times New Roman" pitchFamily="18" charset="0"/>
              </a:rPr>
              <a:t>Often absent in early disease</a:t>
            </a:r>
          </a:p>
        </p:txBody>
      </p:sp>
      <p:sp>
        <p:nvSpPr>
          <p:cNvPr id="40964" name="Rectangle 4"/>
          <p:cNvSpPr>
            <a:spLocks noGrp="1" noChangeArrowheads="1"/>
          </p:cNvSpPr>
          <p:nvPr>
            <p:ph sz="half" idx="2"/>
          </p:nvPr>
        </p:nvSpPr>
        <p:spPr>
          <a:xfrm>
            <a:off x="5145088" y="2708275"/>
            <a:ext cx="3810000" cy="3960813"/>
          </a:xfrm>
        </p:spPr>
        <p:txBody>
          <a:bodyPr/>
          <a:lstStyle/>
          <a:p>
            <a:pPr eaLnBrk="1" hangingPunct="1">
              <a:lnSpc>
                <a:spcPct val="90000"/>
              </a:lnSpc>
              <a:buFont typeface="Wingdings" pitchFamily="2" charset="2"/>
              <a:buNone/>
            </a:pPr>
            <a:r>
              <a:rPr lang="en-US" b="1" smtClean="0">
                <a:cs typeface="Times New Roman" pitchFamily="18" charset="0"/>
              </a:rPr>
              <a:t>Signs</a:t>
            </a:r>
            <a:r>
              <a:rPr lang="en-US" smtClean="0">
                <a:cs typeface="Times New Roman" pitchFamily="18" charset="0"/>
              </a:rPr>
              <a:t> </a:t>
            </a:r>
          </a:p>
          <a:p>
            <a:pPr eaLnBrk="1" hangingPunct="1">
              <a:lnSpc>
                <a:spcPct val="90000"/>
              </a:lnSpc>
            </a:pPr>
            <a:r>
              <a:rPr lang="en-US" smtClean="0">
                <a:cs typeface="Times New Roman" pitchFamily="18" charset="0"/>
              </a:rPr>
              <a:t>Abnormal gait, cranial nerve palsies less common</a:t>
            </a:r>
          </a:p>
          <a:p>
            <a:pPr eaLnBrk="1" hangingPunct="1">
              <a:lnSpc>
                <a:spcPct val="90000"/>
              </a:lnSpc>
            </a:pPr>
            <a:r>
              <a:rPr lang="en-US" smtClean="0">
                <a:cs typeface="Times New Roman" pitchFamily="18" charset="0"/>
              </a:rPr>
              <a:t>Papilledema </a:t>
            </a:r>
          </a:p>
          <a:p>
            <a:pPr eaLnBrk="1" hangingPunct="1">
              <a:lnSpc>
                <a:spcPct val="90000"/>
              </a:lnSpc>
            </a:pPr>
            <a:r>
              <a:rPr lang="en-US" smtClean="0">
                <a:cs typeface="Times New Roman" pitchFamily="18" charset="0"/>
              </a:rPr>
              <a:t>Confusion, convulsions and coma</a:t>
            </a:r>
          </a:p>
          <a:p>
            <a:pPr eaLnBrk="1" hangingPunct="1">
              <a:lnSpc>
                <a:spcPct val="90000"/>
              </a:lnSpc>
            </a:pPr>
            <a:endParaRPr lang="en-US" smtClean="0"/>
          </a:p>
        </p:txBody>
      </p:sp>
      <p:sp>
        <p:nvSpPr>
          <p:cNvPr id="40965" name="Rectangle 5"/>
          <p:cNvSpPr>
            <a:spLocks noChangeArrowheads="1"/>
          </p:cNvSpPr>
          <p:nvPr/>
        </p:nvSpPr>
        <p:spPr bwMode="auto">
          <a:xfrm>
            <a:off x="285750" y="1643063"/>
            <a:ext cx="7777163" cy="822325"/>
          </a:xfrm>
          <a:prstGeom prst="rect">
            <a:avLst/>
          </a:prstGeom>
          <a:noFill/>
          <a:ln w="9525">
            <a:noFill/>
            <a:miter lim="800000"/>
            <a:headEnd/>
            <a:tailEnd/>
          </a:ln>
        </p:spPr>
        <p:txBody>
          <a:bodyPr>
            <a:spAutoFit/>
          </a:bodyPr>
          <a:lstStyle/>
          <a:p>
            <a:pPr algn="ctr"/>
            <a:r>
              <a:rPr lang="en-US" sz="2400" b="1">
                <a:solidFill>
                  <a:schemeClr val="tx2"/>
                </a:solidFill>
              </a:rPr>
              <a:t>Caused by yeast like fungus </a:t>
            </a:r>
            <a:r>
              <a:rPr lang="en-US" sz="2400" b="1" i="1">
                <a:solidFill>
                  <a:schemeClr val="tx2"/>
                </a:solidFill>
              </a:rPr>
              <a:t>Cryptococcus neoformans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14313"/>
            <a:ext cx="8943975" cy="1462087"/>
          </a:xfrm>
        </p:spPr>
        <p:txBody>
          <a:bodyPr/>
          <a:lstStyle/>
          <a:p>
            <a:pPr eaLnBrk="1" hangingPunct="1"/>
            <a:r>
              <a:rPr lang="en-US" b="1" smtClean="0">
                <a:cs typeface="Times New Roman" pitchFamily="18" charset="0"/>
              </a:rPr>
              <a:t>Cryptococcal Meningitis: </a:t>
            </a:r>
            <a:br>
              <a:rPr lang="en-US" b="1" smtClean="0">
                <a:cs typeface="Times New Roman" pitchFamily="18" charset="0"/>
              </a:rPr>
            </a:br>
            <a:r>
              <a:rPr lang="en-US" b="1" smtClean="0">
                <a:cs typeface="Times New Roman" pitchFamily="18" charset="0"/>
              </a:rPr>
              <a:t>Diagnosis</a:t>
            </a:r>
          </a:p>
        </p:txBody>
      </p:sp>
      <p:sp>
        <p:nvSpPr>
          <p:cNvPr id="41987" name="Rectangle 3"/>
          <p:cNvSpPr>
            <a:spLocks noGrp="1" noChangeArrowheads="1"/>
          </p:cNvSpPr>
          <p:nvPr>
            <p:ph idx="1"/>
          </p:nvPr>
        </p:nvSpPr>
        <p:spPr>
          <a:xfrm>
            <a:off x="323850" y="1844675"/>
            <a:ext cx="8820150" cy="5013325"/>
          </a:xfrm>
        </p:spPr>
        <p:txBody>
          <a:bodyPr/>
          <a:lstStyle/>
          <a:p>
            <a:pPr eaLnBrk="1" hangingPunct="1"/>
            <a:r>
              <a:rPr lang="en-US" smtClean="0">
                <a:cs typeface="Times New Roman" pitchFamily="18" charset="0"/>
              </a:rPr>
              <a:t>High index of clinical suspicion</a:t>
            </a:r>
          </a:p>
          <a:p>
            <a:pPr eaLnBrk="1" hangingPunct="1"/>
            <a:r>
              <a:rPr lang="en-US" smtClean="0">
                <a:cs typeface="Times New Roman" pitchFamily="18" charset="0"/>
              </a:rPr>
              <a:t>Lumbar puncture - most useful </a:t>
            </a:r>
          </a:p>
          <a:p>
            <a:pPr lvl="1" eaLnBrk="1" hangingPunct="1"/>
            <a:r>
              <a:rPr lang="en-US" smtClean="0">
                <a:cs typeface="Times New Roman" pitchFamily="18" charset="0"/>
              </a:rPr>
              <a:t>Raised intracranial pressure</a:t>
            </a:r>
          </a:p>
          <a:p>
            <a:pPr lvl="1" eaLnBrk="1" hangingPunct="1"/>
            <a:r>
              <a:rPr lang="en-US" smtClean="0">
                <a:cs typeface="Times New Roman" pitchFamily="18" charset="0"/>
              </a:rPr>
              <a:t>Usually mild lymphocytosis</a:t>
            </a:r>
          </a:p>
          <a:p>
            <a:pPr lvl="1" eaLnBrk="1" hangingPunct="1"/>
            <a:r>
              <a:rPr lang="en-US" smtClean="0">
                <a:cs typeface="Times New Roman" pitchFamily="18" charset="0"/>
              </a:rPr>
              <a:t>India ink stain – positive in 60-80% cases</a:t>
            </a:r>
          </a:p>
          <a:p>
            <a:pPr lvl="2" eaLnBrk="1" hangingPunct="1"/>
            <a:r>
              <a:rPr lang="en-US" smtClean="0">
                <a:cs typeface="Times New Roman" pitchFamily="18" charset="0"/>
              </a:rPr>
              <a:t>Negative India ink </a:t>
            </a:r>
            <a:r>
              <a:rPr lang="en-US" b="1" smtClean="0">
                <a:cs typeface="Times New Roman" pitchFamily="18" charset="0"/>
              </a:rPr>
              <a:t>does not exclude</a:t>
            </a:r>
            <a:r>
              <a:rPr lang="en-US" smtClean="0">
                <a:cs typeface="Times New Roman" pitchFamily="18" charset="0"/>
              </a:rPr>
              <a:t> CM</a:t>
            </a:r>
          </a:p>
          <a:p>
            <a:pPr lvl="1" eaLnBrk="1" hangingPunct="1"/>
            <a:r>
              <a:rPr lang="en-US" b="1" smtClean="0">
                <a:cs typeface="Times New Roman" pitchFamily="18" charset="0"/>
              </a:rPr>
              <a:t>Cr</a:t>
            </a:r>
            <a:r>
              <a:rPr lang="en-US" smtClean="0">
                <a:cs typeface="Times New Roman" pitchFamily="18" charset="0"/>
              </a:rPr>
              <a:t>yptococcal </a:t>
            </a:r>
            <a:r>
              <a:rPr lang="en-US" b="1" smtClean="0">
                <a:cs typeface="Times New Roman" pitchFamily="18" charset="0"/>
              </a:rPr>
              <a:t>A</a:t>
            </a:r>
            <a:r>
              <a:rPr lang="en-US" smtClean="0">
                <a:cs typeface="Times New Roman" pitchFamily="18" charset="0"/>
              </a:rPr>
              <a:t>ntigen </a:t>
            </a:r>
            <a:r>
              <a:rPr lang="en-US" b="1" smtClean="0">
                <a:cs typeface="Times New Roman" pitchFamily="18" charset="0"/>
              </a:rPr>
              <a:t>T</a:t>
            </a:r>
            <a:r>
              <a:rPr lang="en-US" smtClean="0">
                <a:cs typeface="Times New Roman" pitchFamily="18" charset="0"/>
              </a:rPr>
              <a:t>est (CRAG) – if possible</a:t>
            </a:r>
          </a:p>
          <a:p>
            <a:pPr lvl="2" eaLnBrk="1" hangingPunct="1"/>
            <a:r>
              <a:rPr lang="en-US" smtClean="0">
                <a:cs typeface="Times New Roman" pitchFamily="18" charset="0"/>
              </a:rPr>
              <a:t>Highly sensitive and specific (&gt;95%) – expensive</a:t>
            </a:r>
          </a:p>
          <a:p>
            <a:pPr lvl="2" eaLnBrk="1" hangingPunct="1"/>
            <a:r>
              <a:rPr lang="en-US" smtClean="0">
                <a:cs typeface="Times New Roman" pitchFamily="18" charset="0"/>
              </a:rPr>
              <a:t>Useful in differentiating from TB meningitis </a:t>
            </a:r>
          </a:p>
          <a:p>
            <a:pPr lvl="3" eaLnBrk="1" hangingPunct="1"/>
            <a:r>
              <a:rPr lang="en-US" smtClean="0">
                <a:cs typeface="Times New Roman" pitchFamily="18" charset="0"/>
              </a:rPr>
              <a:t>Very similar in presentation and CSF cell/biochemistry profile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Brainstorming session…</a:t>
            </a:r>
          </a:p>
        </p:txBody>
      </p:sp>
      <p:sp>
        <p:nvSpPr>
          <p:cNvPr id="9219" name="Rectangle 3"/>
          <p:cNvSpPr>
            <a:spLocks noGrp="1" noChangeArrowheads="1"/>
          </p:cNvSpPr>
          <p:nvPr>
            <p:ph idx="1"/>
          </p:nvPr>
        </p:nvSpPr>
        <p:spPr>
          <a:xfrm>
            <a:off x="457200" y="2017713"/>
            <a:ext cx="8153400" cy="4114800"/>
          </a:xfrm>
        </p:spPr>
        <p:txBody>
          <a:bodyPr/>
          <a:lstStyle/>
          <a:p>
            <a:pPr algn="ctr" eaLnBrk="1" hangingPunct="1">
              <a:lnSpc>
                <a:spcPct val="90000"/>
              </a:lnSpc>
              <a:buFont typeface="Wingdings" pitchFamily="2" charset="2"/>
              <a:buNone/>
            </a:pPr>
            <a:r>
              <a:rPr lang="en-US" sz="5400" smtClean="0"/>
              <a:t>  What are the most common and the most important opportunistic infections seen in Kenya?</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smtClean="0">
                <a:cs typeface="Times New Roman" pitchFamily="18" charset="0"/>
              </a:rPr>
              <a:t>Cryptococcal meningitis</a:t>
            </a:r>
          </a:p>
        </p:txBody>
      </p:sp>
      <p:pic>
        <p:nvPicPr>
          <p:cNvPr id="43011" name="Picture 4"/>
          <p:cNvPicPr>
            <a:picLocks noGrp="1" noChangeAspect="1" noChangeArrowheads="1"/>
          </p:cNvPicPr>
          <p:nvPr>
            <p:ph sz="half" idx="1"/>
          </p:nvPr>
        </p:nvPicPr>
        <p:blipFill>
          <a:blip r:embed="rId2" cstate="print"/>
          <a:srcRect/>
          <a:stretch>
            <a:fillRect/>
          </a:stretch>
        </p:blipFill>
        <p:spPr>
          <a:xfrm>
            <a:off x="457200" y="2570163"/>
            <a:ext cx="4038600" cy="2586037"/>
          </a:xfrm>
          <a:noFill/>
        </p:spPr>
      </p:pic>
      <p:sp>
        <p:nvSpPr>
          <p:cNvPr id="43012" name="Rectangle 8"/>
          <p:cNvSpPr>
            <a:spLocks noGrp="1" noChangeArrowheads="1"/>
          </p:cNvSpPr>
          <p:nvPr>
            <p:ph sz="half" idx="2"/>
          </p:nvPr>
        </p:nvSpPr>
        <p:spPr/>
        <p:txBody>
          <a:bodyPr/>
          <a:lstStyle/>
          <a:p>
            <a:pPr eaLnBrk="1" hangingPunct="1"/>
            <a:r>
              <a:rPr lang="en-US" smtClean="0"/>
              <a:t>Indian ink stain showing budding yeast of </a:t>
            </a:r>
            <a:r>
              <a:rPr lang="en-US" i="1" smtClean="0"/>
              <a:t>C. neoformans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14313"/>
            <a:ext cx="8943975" cy="1462087"/>
          </a:xfrm>
        </p:spPr>
        <p:txBody>
          <a:bodyPr/>
          <a:lstStyle/>
          <a:p>
            <a:pPr eaLnBrk="1" hangingPunct="1"/>
            <a:r>
              <a:rPr lang="en-US" sz="3200" b="1" smtClean="0">
                <a:cs typeface="Times New Roman" pitchFamily="18" charset="0"/>
              </a:rPr>
              <a:t>Cryptococcal Meningitis: Management</a:t>
            </a:r>
          </a:p>
        </p:txBody>
      </p:sp>
      <p:sp>
        <p:nvSpPr>
          <p:cNvPr id="44035" name="Rectangle 3"/>
          <p:cNvSpPr>
            <a:spLocks noGrp="1" noChangeArrowheads="1"/>
          </p:cNvSpPr>
          <p:nvPr>
            <p:ph idx="1"/>
          </p:nvPr>
        </p:nvSpPr>
        <p:spPr>
          <a:xfrm>
            <a:off x="381000" y="2017713"/>
            <a:ext cx="8763000" cy="4840287"/>
          </a:xfrm>
        </p:spPr>
        <p:txBody>
          <a:bodyPr/>
          <a:lstStyle/>
          <a:p>
            <a:pPr eaLnBrk="1" hangingPunct="1">
              <a:lnSpc>
                <a:spcPct val="90000"/>
              </a:lnSpc>
              <a:buFont typeface="Wingdings" pitchFamily="2" charset="2"/>
              <a:buNone/>
            </a:pPr>
            <a:r>
              <a:rPr lang="en-US" b="1" smtClean="0">
                <a:cs typeface="Times New Roman" pitchFamily="18" charset="0"/>
              </a:rPr>
              <a:t>For severe/advanced disease</a:t>
            </a:r>
            <a:r>
              <a:rPr lang="en-US" smtClean="0">
                <a:cs typeface="Times New Roman" pitchFamily="18" charset="0"/>
              </a:rPr>
              <a:t>:</a:t>
            </a:r>
          </a:p>
          <a:p>
            <a:pPr eaLnBrk="1" hangingPunct="1">
              <a:lnSpc>
                <a:spcPct val="90000"/>
              </a:lnSpc>
            </a:pPr>
            <a:r>
              <a:rPr lang="en-US" sz="2800" smtClean="0">
                <a:cs typeface="Times New Roman" pitchFamily="18" charset="0"/>
              </a:rPr>
              <a:t>Amphotericin B 0.7-1mg/kg daily for 2 weeks/until clinically stable</a:t>
            </a:r>
          </a:p>
          <a:p>
            <a:pPr lvl="1" eaLnBrk="1" hangingPunct="1">
              <a:lnSpc>
                <a:spcPct val="90000"/>
              </a:lnSpc>
            </a:pPr>
            <a:r>
              <a:rPr lang="en-US" sz="2400" smtClean="0">
                <a:cs typeface="Times New Roman" pitchFamily="18" charset="0"/>
              </a:rPr>
              <a:t>Followed by: </a:t>
            </a:r>
          </a:p>
          <a:p>
            <a:pPr eaLnBrk="1" hangingPunct="1">
              <a:lnSpc>
                <a:spcPct val="90000"/>
              </a:lnSpc>
            </a:pPr>
            <a:r>
              <a:rPr lang="en-US" sz="2800" smtClean="0">
                <a:cs typeface="Times New Roman" pitchFamily="18" charset="0"/>
              </a:rPr>
              <a:t>Fluconazole 400mg daily for 8-10 weeks</a:t>
            </a:r>
            <a:endParaRPr lang="en-US" smtClean="0">
              <a:cs typeface="Times New Roman" pitchFamily="18" charset="0"/>
            </a:endParaRPr>
          </a:p>
          <a:p>
            <a:pPr eaLnBrk="1" hangingPunct="1">
              <a:lnSpc>
                <a:spcPct val="90000"/>
              </a:lnSpc>
              <a:buFont typeface="Wingdings" pitchFamily="2" charset="2"/>
              <a:buNone/>
            </a:pPr>
            <a:endParaRPr lang="en-US" smtClean="0">
              <a:cs typeface="Times New Roman" pitchFamily="18" charset="0"/>
            </a:endParaRPr>
          </a:p>
          <a:p>
            <a:pPr eaLnBrk="1" hangingPunct="1">
              <a:lnSpc>
                <a:spcPct val="90000"/>
              </a:lnSpc>
              <a:buFont typeface="Wingdings" pitchFamily="2" charset="2"/>
              <a:buNone/>
            </a:pPr>
            <a:r>
              <a:rPr lang="en-US" b="1" smtClean="0">
                <a:cs typeface="Times New Roman" pitchFamily="18" charset="0"/>
              </a:rPr>
              <a:t>If diagnosed early/ amphotericin unavailable:</a:t>
            </a:r>
            <a:endParaRPr lang="en-US" sz="1000" b="1" smtClean="0">
              <a:cs typeface="Times New Roman" pitchFamily="18" charset="0"/>
            </a:endParaRPr>
          </a:p>
          <a:p>
            <a:pPr eaLnBrk="1" hangingPunct="1">
              <a:lnSpc>
                <a:spcPct val="90000"/>
              </a:lnSpc>
            </a:pPr>
            <a:r>
              <a:rPr lang="en-US" sz="2800" smtClean="0">
                <a:cs typeface="Times New Roman" pitchFamily="18" charset="0"/>
              </a:rPr>
              <a:t>Fluconazole 400-800mg daily for 10-12 weeks alone</a:t>
            </a:r>
          </a:p>
          <a:p>
            <a:pPr lvl="1" eaLnBrk="1" hangingPunct="1">
              <a:lnSpc>
                <a:spcPct val="90000"/>
              </a:lnSpc>
            </a:pPr>
            <a:r>
              <a:rPr lang="en-US" sz="2400" smtClean="0">
                <a:cs typeface="Times New Roman" pitchFamily="18" charset="0"/>
              </a:rPr>
              <a:t>Treatment failure and mortality higher</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214313"/>
            <a:ext cx="8693150" cy="1462087"/>
          </a:xfrm>
        </p:spPr>
        <p:txBody>
          <a:bodyPr/>
          <a:lstStyle/>
          <a:p>
            <a:pPr eaLnBrk="1" hangingPunct="1"/>
            <a:r>
              <a:rPr lang="en-US" sz="3200" b="1" smtClean="0">
                <a:cs typeface="Times New Roman" pitchFamily="18" charset="0"/>
              </a:rPr>
              <a:t>Cryptococcal Meningitis: Management</a:t>
            </a:r>
          </a:p>
        </p:txBody>
      </p:sp>
      <p:sp>
        <p:nvSpPr>
          <p:cNvPr id="45059" name="Rectangle 3"/>
          <p:cNvSpPr>
            <a:spLocks noGrp="1" noChangeArrowheads="1"/>
          </p:cNvSpPr>
          <p:nvPr>
            <p:ph idx="1"/>
          </p:nvPr>
        </p:nvSpPr>
        <p:spPr>
          <a:xfrm>
            <a:off x="250825" y="1989138"/>
            <a:ext cx="9069388" cy="4364037"/>
          </a:xfrm>
        </p:spPr>
        <p:txBody>
          <a:bodyPr/>
          <a:lstStyle/>
          <a:p>
            <a:pPr eaLnBrk="1" hangingPunct="1">
              <a:lnSpc>
                <a:spcPct val="80000"/>
              </a:lnSpc>
              <a:buFont typeface="Wingdings" pitchFamily="2" charset="2"/>
              <a:buNone/>
            </a:pPr>
            <a:r>
              <a:rPr lang="en-US" sz="2800" b="1" smtClean="0"/>
              <a:t>Supportive treatment</a:t>
            </a:r>
          </a:p>
          <a:p>
            <a:pPr eaLnBrk="1" hangingPunct="1">
              <a:lnSpc>
                <a:spcPct val="80000"/>
              </a:lnSpc>
            </a:pPr>
            <a:r>
              <a:rPr lang="en-US" sz="2800" smtClean="0"/>
              <a:t>If raised ICP as indicated by severe headache, visual disturbances perform repeated lumbar puncture (e.g. 30ml CSF per day) </a:t>
            </a:r>
          </a:p>
          <a:p>
            <a:pPr lvl="1" eaLnBrk="1" hangingPunct="1">
              <a:lnSpc>
                <a:spcPct val="80000"/>
              </a:lnSpc>
            </a:pPr>
            <a:r>
              <a:rPr lang="en-US" sz="2400" smtClean="0"/>
              <a:t>Reduces mortality</a:t>
            </a:r>
          </a:p>
          <a:p>
            <a:pPr lvl="1" eaLnBrk="1" hangingPunct="1">
              <a:lnSpc>
                <a:spcPct val="80000"/>
              </a:lnSpc>
            </a:pPr>
            <a:r>
              <a:rPr lang="en-US" sz="2400" smtClean="0"/>
              <a:t>Reduces blindness</a:t>
            </a:r>
          </a:p>
          <a:p>
            <a:pPr lvl="1" eaLnBrk="1" hangingPunct="1">
              <a:lnSpc>
                <a:spcPct val="80000"/>
              </a:lnSpc>
            </a:pPr>
            <a:r>
              <a:rPr lang="en-US" sz="2400" smtClean="0"/>
              <a:t>Helps with pain and consciousness level</a:t>
            </a:r>
          </a:p>
          <a:p>
            <a:pPr eaLnBrk="1" hangingPunct="1">
              <a:lnSpc>
                <a:spcPct val="80000"/>
              </a:lnSpc>
              <a:buFont typeface="Wingdings" pitchFamily="2" charset="2"/>
              <a:buNone/>
            </a:pPr>
            <a:endParaRPr lang="en-US" sz="900" smtClean="0"/>
          </a:p>
          <a:p>
            <a:pPr eaLnBrk="1" hangingPunct="1">
              <a:lnSpc>
                <a:spcPct val="80000"/>
              </a:lnSpc>
            </a:pPr>
            <a:r>
              <a:rPr lang="en-US" sz="2800" smtClean="0"/>
              <a:t>No evidence of benefit from steroids</a:t>
            </a:r>
          </a:p>
          <a:p>
            <a:pPr lvl="1" eaLnBrk="1" hangingPunct="1">
              <a:lnSpc>
                <a:spcPct val="80000"/>
              </a:lnSpc>
            </a:pPr>
            <a:r>
              <a:rPr lang="en-US" sz="2400" smtClean="0"/>
              <a:t>These</a:t>
            </a:r>
            <a:r>
              <a:rPr lang="en-US" sz="2400" b="1" smtClean="0"/>
              <a:t> are</a:t>
            </a:r>
            <a:r>
              <a:rPr lang="en-US" sz="2400" smtClean="0"/>
              <a:t> beneficial in TB Meningitis</a:t>
            </a:r>
          </a:p>
          <a:p>
            <a:pPr eaLnBrk="1" hangingPunct="1">
              <a:lnSpc>
                <a:spcPct val="80000"/>
              </a:lnSpc>
            </a:pPr>
            <a:r>
              <a:rPr lang="en-US" sz="2800" smtClean="0"/>
              <a:t>Support of the patient with impaired consciousness</a:t>
            </a:r>
          </a:p>
          <a:p>
            <a:pPr eaLnBrk="1" hangingPunct="1">
              <a:lnSpc>
                <a:spcPct val="80000"/>
              </a:lnSpc>
            </a:pPr>
            <a:endParaRPr lang="en-US" sz="28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14313"/>
            <a:ext cx="8943975" cy="1462087"/>
          </a:xfrm>
        </p:spPr>
        <p:txBody>
          <a:bodyPr/>
          <a:lstStyle/>
          <a:p>
            <a:pPr eaLnBrk="1" hangingPunct="1"/>
            <a:r>
              <a:rPr lang="en-US" b="1" smtClean="0"/>
              <a:t>Cryptococcal Meningitis: prophylaxis</a:t>
            </a:r>
          </a:p>
        </p:txBody>
      </p:sp>
      <p:sp>
        <p:nvSpPr>
          <p:cNvPr id="46083" name="Rectangle 3"/>
          <p:cNvSpPr>
            <a:spLocks noGrp="1" noChangeArrowheads="1"/>
          </p:cNvSpPr>
          <p:nvPr>
            <p:ph idx="1"/>
          </p:nvPr>
        </p:nvSpPr>
        <p:spPr>
          <a:xfrm>
            <a:off x="0" y="1916113"/>
            <a:ext cx="9144000" cy="4114800"/>
          </a:xfrm>
        </p:spPr>
        <p:txBody>
          <a:bodyPr/>
          <a:lstStyle/>
          <a:p>
            <a:pPr eaLnBrk="1" hangingPunct="1"/>
            <a:r>
              <a:rPr lang="en-US" b="1" smtClean="0"/>
              <a:t>Maintenance therapy</a:t>
            </a:r>
            <a:r>
              <a:rPr lang="en-US" smtClean="0"/>
              <a:t>-secondary prophylaxis</a:t>
            </a:r>
          </a:p>
          <a:p>
            <a:pPr lvl="1" eaLnBrk="1" hangingPunct="1"/>
            <a:r>
              <a:rPr lang="en-US" smtClean="0"/>
              <a:t>Fluconazole 200mg OD </a:t>
            </a:r>
          </a:p>
          <a:p>
            <a:pPr lvl="1" eaLnBrk="1" hangingPunct="1"/>
            <a:r>
              <a:rPr lang="en-US" smtClean="0"/>
              <a:t>If on ART continue until CM therapy completed </a:t>
            </a:r>
            <a:r>
              <a:rPr lang="en-US" u="sng" smtClean="0"/>
              <a:t>AND</a:t>
            </a:r>
            <a:r>
              <a:rPr lang="en-US" smtClean="0"/>
              <a:t> CD4 established at &gt;100 for more than 6 months</a:t>
            </a:r>
          </a:p>
          <a:p>
            <a:pPr lvl="1" eaLnBrk="1" hangingPunct="1"/>
            <a:r>
              <a:rPr lang="en-US" smtClean="0"/>
              <a:t>Relapse rare with prophylaxis and immune reconstitution due to ART</a:t>
            </a:r>
          </a:p>
          <a:p>
            <a:pPr eaLnBrk="1" hangingPunct="1"/>
            <a:r>
              <a:rPr lang="en-US" smtClean="0"/>
              <a:t>Primary prophylaxis: not recommended</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smtClean="0">
                <a:cs typeface="Times New Roman" pitchFamily="18" charset="0"/>
              </a:rPr>
              <a:t>Toxoplasmosis</a:t>
            </a:r>
          </a:p>
        </p:txBody>
      </p:sp>
      <p:pic>
        <p:nvPicPr>
          <p:cNvPr id="47107" name="Picture 4" descr="figure9"/>
          <p:cNvPicPr>
            <a:picLocks noGrp="1" noChangeAspect="1" noChangeArrowheads="1"/>
          </p:cNvPicPr>
          <p:nvPr>
            <p:ph idx="1"/>
          </p:nvPr>
        </p:nvPicPr>
        <p:blipFill>
          <a:blip r:embed="rId3" cstate="print"/>
          <a:srcRect/>
          <a:stretch>
            <a:fillRect/>
          </a:stretch>
        </p:blipFill>
        <p:spPr>
          <a:xfrm>
            <a:off x="642938" y="2500313"/>
            <a:ext cx="3500437" cy="2857500"/>
          </a:xfrm>
          <a:noFill/>
        </p:spPr>
      </p:pic>
      <p:pic>
        <p:nvPicPr>
          <p:cNvPr id="47108" name="Picture 5" descr="aids057"/>
          <p:cNvPicPr>
            <a:picLocks noChangeAspect="1" noChangeArrowheads="1"/>
          </p:cNvPicPr>
          <p:nvPr/>
        </p:nvPicPr>
        <p:blipFill>
          <a:blip r:embed="rId4" cstate="print"/>
          <a:srcRect/>
          <a:stretch>
            <a:fillRect/>
          </a:stretch>
        </p:blipFill>
        <p:spPr bwMode="auto">
          <a:xfrm>
            <a:off x="4429125" y="2428875"/>
            <a:ext cx="3362325" cy="30194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Toxoplasmosis</a:t>
            </a:r>
          </a:p>
        </p:txBody>
      </p:sp>
      <p:sp>
        <p:nvSpPr>
          <p:cNvPr id="48131" name="Rectangle 3"/>
          <p:cNvSpPr>
            <a:spLocks noGrp="1" noChangeArrowheads="1"/>
          </p:cNvSpPr>
          <p:nvPr>
            <p:ph idx="1"/>
          </p:nvPr>
        </p:nvSpPr>
        <p:spPr>
          <a:xfrm>
            <a:off x="250825" y="1428750"/>
            <a:ext cx="8704263" cy="5168900"/>
          </a:xfrm>
        </p:spPr>
        <p:txBody>
          <a:bodyPr/>
          <a:lstStyle/>
          <a:p>
            <a:pPr eaLnBrk="1" hangingPunct="1">
              <a:lnSpc>
                <a:spcPct val="80000"/>
              </a:lnSpc>
            </a:pPr>
            <a:r>
              <a:rPr lang="en-US" sz="2400" smtClean="0"/>
              <a:t>Caused by </a:t>
            </a:r>
            <a:r>
              <a:rPr lang="en-US" sz="2400" i="1" smtClean="0"/>
              <a:t>Toxoplasma gondii</a:t>
            </a:r>
          </a:p>
          <a:p>
            <a:pPr lvl="1" eaLnBrk="1" hangingPunct="1">
              <a:lnSpc>
                <a:spcPct val="80000"/>
              </a:lnSpc>
            </a:pPr>
            <a:r>
              <a:rPr lang="en-US" sz="2000" smtClean="0"/>
              <a:t>a protozoan whose definitive host is the cat</a:t>
            </a:r>
          </a:p>
          <a:p>
            <a:pPr eaLnBrk="1" hangingPunct="1">
              <a:lnSpc>
                <a:spcPct val="80000"/>
              </a:lnSpc>
            </a:pPr>
            <a:r>
              <a:rPr lang="en-US" sz="2400" smtClean="0"/>
              <a:t>Humans infected by ingestion of </a:t>
            </a:r>
            <a:r>
              <a:rPr lang="en-US" sz="2400" i="1" smtClean="0"/>
              <a:t>T. gondii</a:t>
            </a:r>
            <a:r>
              <a:rPr lang="en-US" sz="2400" smtClean="0"/>
              <a:t> in food contaminated with cat feces or undercooked meat</a:t>
            </a:r>
          </a:p>
          <a:p>
            <a:pPr eaLnBrk="1" hangingPunct="1">
              <a:lnSpc>
                <a:spcPct val="80000"/>
              </a:lnSpc>
            </a:pPr>
            <a:r>
              <a:rPr lang="en-US" sz="2400" smtClean="0"/>
              <a:t>Vertical transmission occurs </a:t>
            </a:r>
          </a:p>
          <a:p>
            <a:pPr lvl="1" eaLnBrk="1" hangingPunct="1">
              <a:lnSpc>
                <a:spcPct val="80000"/>
              </a:lnSpc>
            </a:pPr>
            <a:r>
              <a:rPr lang="en-US" sz="2000" smtClean="0"/>
              <a:t>serious consequences if it occurs in the 1</a:t>
            </a:r>
            <a:r>
              <a:rPr lang="en-US" sz="2000" baseline="30000" smtClean="0"/>
              <a:t>st</a:t>
            </a:r>
            <a:r>
              <a:rPr lang="en-US" sz="2000" smtClean="0"/>
              <a:t> trimester</a:t>
            </a:r>
          </a:p>
          <a:p>
            <a:pPr eaLnBrk="1" hangingPunct="1">
              <a:lnSpc>
                <a:spcPct val="80000"/>
              </a:lnSpc>
            </a:pPr>
            <a:r>
              <a:rPr lang="en-US" sz="2400" smtClean="0"/>
              <a:t>Asymptomatic in &gt;90% of immunocompetent adults and children</a:t>
            </a:r>
          </a:p>
          <a:p>
            <a:pPr eaLnBrk="1" hangingPunct="1">
              <a:lnSpc>
                <a:spcPct val="80000"/>
              </a:lnSpc>
            </a:pPr>
            <a:r>
              <a:rPr lang="en-US" sz="2400" smtClean="0"/>
              <a:t>Commonly a result of reactivation of latent disease in patients with AIDS and those on chemotherapy for lymphoproliferative disorders</a:t>
            </a:r>
          </a:p>
          <a:p>
            <a:pPr lvl="1" eaLnBrk="1" hangingPunct="1">
              <a:lnSpc>
                <a:spcPct val="80000"/>
              </a:lnSpc>
            </a:pPr>
            <a:r>
              <a:rPr lang="en-US" sz="2000" smtClean="0"/>
              <a:t>CD4 &lt; 100 cells/mm</a:t>
            </a:r>
            <a:r>
              <a:rPr lang="en-US" sz="2000" baseline="30000" smtClean="0"/>
              <a:t>3</a:t>
            </a:r>
            <a:endParaRPr lang="en-US" sz="2000" smtClean="0"/>
          </a:p>
          <a:p>
            <a:pPr lvl="1" eaLnBrk="1" hangingPunct="1">
              <a:lnSpc>
                <a:spcPct val="80000"/>
              </a:lnSpc>
            </a:pPr>
            <a:r>
              <a:rPr lang="en-US" sz="2000" smtClean="0"/>
              <a:t>Commonly encephalitis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smtClean="0">
                <a:cs typeface="Times New Roman" pitchFamily="18" charset="0"/>
              </a:rPr>
              <a:t>Toxoplasmosis:</a:t>
            </a:r>
            <a:br>
              <a:rPr lang="en-US" b="1" smtClean="0">
                <a:cs typeface="Times New Roman" pitchFamily="18" charset="0"/>
              </a:rPr>
            </a:br>
            <a:r>
              <a:rPr lang="en-US" b="1" smtClean="0">
                <a:cs typeface="Times New Roman" pitchFamily="18" charset="0"/>
              </a:rPr>
              <a:t>Clinical Presentation </a:t>
            </a:r>
          </a:p>
        </p:txBody>
      </p:sp>
      <p:sp>
        <p:nvSpPr>
          <p:cNvPr id="49155" name="Rectangle 3"/>
          <p:cNvSpPr>
            <a:spLocks noGrp="1" noChangeArrowheads="1"/>
          </p:cNvSpPr>
          <p:nvPr>
            <p:ph sz="half" idx="1"/>
          </p:nvPr>
        </p:nvSpPr>
        <p:spPr>
          <a:xfrm>
            <a:off x="539750" y="2017713"/>
            <a:ext cx="4452938" cy="4651375"/>
          </a:xfrm>
        </p:spPr>
        <p:txBody>
          <a:bodyPr/>
          <a:lstStyle/>
          <a:p>
            <a:pPr eaLnBrk="1" hangingPunct="1">
              <a:lnSpc>
                <a:spcPct val="80000"/>
              </a:lnSpc>
              <a:buFont typeface="Wingdings" pitchFamily="2" charset="2"/>
              <a:buNone/>
            </a:pPr>
            <a:r>
              <a:rPr lang="en-US" sz="2400" b="1" smtClean="0">
                <a:cs typeface="Times New Roman" pitchFamily="18" charset="0"/>
              </a:rPr>
              <a:t>Symptoms</a:t>
            </a:r>
          </a:p>
          <a:p>
            <a:pPr eaLnBrk="1" hangingPunct="1">
              <a:lnSpc>
                <a:spcPct val="80000"/>
              </a:lnSpc>
              <a:buFont typeface="Wingdings" pitchFamily="2" charset="2"/>
              <a:buNone/>
            </a:pPr>
            <a:r>
              <a:rPr lang="en-US" sz="2400" smtClean="0">
                <a:cs typeface="Times New Roman" pitchFamily="18" charset="0"/>
              </a:rPr>
              <a:t>Can be acute or progressive</a:t>
            </a:r>
            <a:endParaRPr lang="en-US" sz="3200" b="1" smtClean="0">
              <a:cs typeface="Times New Roman" pitchFamily="18" charset="0"/>
            </a:endParaRPr>
          </a:p>
          <a:p>
            <a:pPr eaLnBrk="1" hangingPunct="1">
              <a:lnSpc>
                <a:spcPct val="80000"/>
              </a:lnSpc>
            </a:pPr>
            <a:r>
              <a:rPr lang="en-US" sz="2400" smtClean="0">
                <a:cs typeface="Times New Roman" pitchFamily="18" charset="0"/>
              </a:rPr>
              <a:t>Headache</a:t>
            </a:r>
          </a:p>
          <a:p>
            <a:pPr lvl="1" eaLnBrk="1" hangingPunct="1">
              <a:lnSpc>
                <a:spcPct val="80000"/>
              </a:lnSpc>
            </a:pPr>
            <a:r>
              <a:rPr lang="en-US" sz="2000" smtClean="0">
                <a:cs typeface="Times New Roman" pitchFamily="18" charset="0"/>
              </a:rPr>
              <a:t>Occurs in about 70%</a:t>
            </a:r>
          </a:p>
          <a:p>
            <a:pPr lvl="1" eaLnBrk="1" hangingPunct="1">
              <a:lnSpc>
                <a:spcPct val="80000"/>
              </a:lnSpc>
            </a:pPr>
            <a:r>
              <a:rPr lang="en-US" sz="2000" smtClean="0">
                <a:cs typeface="Times New Roman" pitchFamily="18" charset="0"/>
              </a:rPr>
              <a:t>Can be severe – usually no meningism</a:t>
            </a:r>
          </a:p>
          <a:p>
            <a:pPr eaLnBrk="1" hangingPunct="1">
              <a:lnSpc>
                <a:spcPct val="80000"/>
              </a:lnSpc>
            </a:pPr>
            <a:r>
              <a:rPr lang="en-US" sz="2400" smtClean="0">
                <a:cs typeface="Times New Roman" pitchFamily="18" charset="0"/>
              </a:rPr>
              <a:t>Neurological deficits </a:t>
            </a:r>
          </a:p>
          <a:p>
            <a:pPr eaLnBrk="1" hangingPunct="1">
              <a:lnSpc>
                <a:spcPct val="80000"/>
              </a:lnSpc>
            </a:pPr>
            <a:r>
              <a:rPr lang="en-US" sz="2400" smtClean="0">
                <a:cs typeface="Times New Roman" pitchFamily="18" charset="0"/>
              </a:rPr>
              <a:t>Fever</a:t>
            </a:r>
          </a:p>
          <a:p>
            <a:pPr lvl="1" eaLnBrk="1" hangingPunct="1">
              <a:lnSpc>
                <a:spcPct val="80000"/>
              </a:lnSpc>
            </a:pPr>
            <a:r>
              <a:rPr lang="en-US" sz="2000" smtClean="0">
                <a:cs typeface="Times New Roman" pitchFamily="18" charset="0"/>
              </a:rPr>
              <a:t>Only in 50% at presentation</a:t>
            </a:r>
          </a:p>
          <a:p>
            <a:pPr eaLnBrk="1" hangingPunct="1">
              <a:lnSpc>
                <a:spcPct val="80000"/>
              </a:lnSpc>
            </a:pPr>
            <a:r>
              <a:rPr lang="en-US" sz="2400" smtClean="0">
                <a:cs typeface="Times New Roman" pitchFamily="18" charset="0"/>
              </a:rPr>
              <a:t>Confusion</a:t>
            </a:r>
          </a:p>
          <a:p>
            <a:pPr lvl="1" eaLnBrk="1" hangingPunct="1">
              <a:lnSpc>
                <a:spcPct val="80000"/>
              </a:lnSpc>
            </a:pPr>
            <a:r>
              <a:rPr lang="en-US" sz="2000" smtClean="0">
                <a:cs typeface="Times New Roman" pitchFamily="18" charset="0"/>
              </a:rPr>
              <a:t>Sometimes presents as subtle personality change</a:t>
            </a:r>
          </a:p>
          <a:p>
            <a:pPr eaLnBrk="1" hangingPunct="1">
              <a:lnSpc>
                <a:spcPct val="80000"/>
              </a:lnSpc>
            </a:pPr>
            <a:r>
              <a:rPr lang="en-US" sz="2400" smtClean="0">
                <a:cs typeface="Times New Roman" pitchFamily="18" charset="0"/>
              </a:rPr>
              <a:t>Convulsions</a:t>
            </a:r>
          </a:p>
        </p:txBody>
      </p:sp>
      <p:sp>
        <p:nvSpPr>
          <p:cNvPr id="49156" name="Rectangle 4"/>
          <p:cNvSpPr>
            <a:spLocks noGrp="1" noChangeArrowheads="1"/>
          </p:cNvSpPr>
          <p:nvPr>
            <p:ph sz="half" idx="2"/>
          </p:nvPr>
        </p:nvSpPr>
        <p:spPr>
          <a:xfrm>
            <a:off x="5145088" y="2017713"/>
            <a:ext cx="3810000" cy="4506912"/>
          </a:xfrm>
        </p:spPr>
        <p:txBody>
          <a:bodyPr/>
          <a:lstStyle/>
          <a:p>
            <a:pPr eaLnBrk="1" hangingPunct="1">
              <a:lnSpc>
                <a:spcPct val="80000"/>
              </a:lnSpc>
              <a:buFont typeface="Wingdings" pitchFamily="2" charset="2"/>
              <a:buNone/>
            </a:pPr>
            <a:r>
              <a:rPr lang="en-US" b="1" smtClean="0">
                <a:cs typeface="Times New Roman" pitchFamily="18" charset="0"/>
              </a:rPr>
              <a:t>Signs</a:t>
            </a:r>
            <a:r>
              <a:rPr lang="en-US" smtClean="0">
                <a:cs typeface="Times New Roman" pitchFamily="18" charset="0"/>
              </a:rPr>
              <a:t> </a:t>
            </a:r>
          </a:p>
          <a:p>
            <a:pPr eaLnBrk="1" hangingPunct="1">
              <a:lnSpc>
                <a:spcPct val="80000"/>
              </a:lnSpc>
            </a:pPr>
            <a:r>
              <a:rPr lang="en-US" smtClean="0">
                <a:cs typeface="Times New Roman" pitchFamily="18" charset="0"/>
              </a:rPr>
              <a:t>Focal neurological deficit </a:t>
            </a:r>
          </a:p>
          <a:p>
            <a:pPr lvl="1" eaLnBrk="1" hangingPunct="1">
              <a:lnSpc>
                <a:spcPct val="80000"/>
              </a:lnSpc>
            </a:pPr>
            <a:r>
              <a:rPr lang="en-US" sz="2000" smtClean="0">
                <a:cs typeface="Times New Roman" pitchFamily="18" charset="0"/>
              </a:rPr>
              <a:t>Progressive paralysis</a:t>
            </a:r>
          </a:p>
          <a:p>
            <a:pPr lvl="1" eaLnBrk="1" hangingPunct="1">
              <a:lnSpc>
                <a:spcPct val="80000"/>
              </a:lnSpc>
            </a:pPr>
            <a:r>
              <a:rPr lang="en-US" sz="2000" smtClean="0">
                <a:cs typeface="Times New Roman" pitchFamily="18" charset="0"/>
              </a:rPr>
              <a:t>Blindness</a:t>
            </a:r>
          </a:p>
          <a:p>
            <a:pPr lvl="1" eaLnBrk="1" hangingPunct="1">
              <a:lnSpc>
                <a:spcPct val="80000"/>
              </a:lnSpc>
            </a:pPr>
            <a:r>
              <a:rPr lang="en-US" sz="2000" smtClean="0">
                <a:cs typeface="Times New Roman" pitchFamily="18" charset="0"/>
              </a:rPr>
              <a:t>Cerebellar signs, incontinence</a:t>
            </a:r>
            <a:endParaRPr lang="en-US" sz="2800" smtClean="0">
              <a:cs typeface="Times New Roman" pitchFamily="18" charset="0"/>
            </a:endParaRPr>
          </a:p>
          <a:p>
            <a:pPr eaLnBrk="1" hangingPunct="1">
              <a:lnSpc>
                <a:spcPct val="80000"/>
              </a:lnSpc>
            </a:pPr>
            <a:r>
              <a:rPr lang="en-US" smtClean="0"/>
              <a:t>Fever</a:t>
            </a:r>
            <a:r>
              <a:rPr lang="en-US" sz="2400" smtClean="0"/>
              <a:t> </a:t>
            </a:r>
          </a:p>
          <a:p>
            <a:pPr eaLnBrk="1" hangingPunct="1">
              <a:lnSpc>
                <a:spcPct val="80000"/>
              </a:lnSpc>
            </a:pP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14313"/>
            <a:ext cx="9144000" cy="911225"/>
          </a:xfrm>
        </p:spPr>
        <p:txBody>
          <a:bodyPr/>
          <a:lstStyle/>
          <a:p>
            <a:pPr eaLnBrk="1" hangingPunct="1"/>
            <a:r>
              <a:rPr lang="en-US" smtClean="0"/>
              <a:t>Toxoplasmosis: Diagnosis</a:t>
            </a:r>
          </a:p>
        </p:txBody>
      </p:sp>
      <p:sp>
        <p:nvSpPr>
          <p:cNvPr id="50179" name="Rectangle 3"/>
          <p:cNvSpPr>
            <a:spLocks noGrp="1" noChangeArrowheads="1"/>
          </p:cNvSpPr>
          <p:nvPr>
            <p:ph idx="1"/>
          </p:nvPr>
        </p:nvSpPr>
        <p:spPr>
          <a:xfrm>
            <a:off x="493713" y="1285875"/>
            <a:ext cx="8650287" cy="4287838"/>
          </a:xfrm>
        </p:spPr>
        <p:txBody>
          <a:bodyPr/>
          <a:lstStyle/>
          <a:p>
            <a:pPr eaLnBrk="1" hangingPunct="1">
              <a:lnSpc>
                <a:spcPct val="90000"/>
              </a:lnSpc>
            </a:pPr>
            <a:r>
              <a:rPr lang="en-US" sz="2800" smtClean="0"/>
              <a:t>Typically CD4 &lt;100</a:t>
            </a:r>
          </a:p>
          <a:p>
            <a:pPr eaLnBrk="1" hangingPunct="1">
              <a:lnSpc>
                <a:spcPct val="90000"/>
              </a:lnSpc>
            </a:pPr>
            <a:r>
              <a:rPr lang="en-US" sz="2800" smtClean="0"/>
              <a:t>CT ideal if available – =/&gt;2 ring enhancing lesions</a:t>
            </a:r>
          </a:p>
          <a:p>
            <a:pPr eaLnBrk="1" hangingPunct="1">
              <a:lnSpc>
                <a:spcPct val="90000"/>
              </a:lnSpc>
            </a:pPr>
            <a:r>
              <a:rPr lang="en-US" sz="2800" smtClean="0"/>
              <a:t>High index of clinical suspicion needed</a:t>
            </a:r>
          </a:p>
          <a:p>
            <a:pPr lvl="1" eaLnBrk="1" hangingPunct="1">
              <a:lnSpc>
                <a:spcPct val="90000"/>
              </a:lnSpc>
              <a:buFont typeface="Wingdings" pitchFamily="2" charset="2"/>
              <a:buNone/>
            </a:pPr>
            <a:endParaRPr lang="en-US" sz="2400" smtClean="0"/>
          </a:p>
          <a:p>
            <a:pPr lvl="1" eaLnBrk="1" hangingPunct="1">
              <a:lnSpc>
                <a:spcPct val="90000"/>
              </a:lnSpc>
            </a:pPr>
            <a:r>
              <a:rPr lang="en-US" i="1" smtClean="0"/>
              <a:t>“An HIV positive patient with headache, confusion and signs of a SOL, with a relatively normal CSF has Toxoplasmosis </a:t>
            </a:r>
            <a:r>
              <a:rPr lang="en-US" b="1" i="1" u="sng" smtClean="0"/>
              <a:t>until proven otherwise”</a:t>
            </a:r>
          </a:p>
          <a:p>
            <a:pPr lvl="2" eaLnBrk="1" hangingPunct="1">
              <a:lnSpc>
                <a:spcPct val="90000"/>
              </a:lnSpc>
              <a:buFont typeface="Arial" charset="0"/>
              <a:buNone/>
            </a:pPr>
            <a:endParaRPr lang="en-US" i="1" u="sng" smtClean="0"/>
          </a:p>
          <a:p>
            <a:pPr lvl="2" eaLnBrk="1" hangingPunct="1">
              <a:lnSpc>
                <a:spcPct val="90000"/>
              </a:lnSpc>
            </a:pPr>
            <a:r>
              <a:rPr lang="en-US" smtClean="0"/>
              <a:t>Differential diagnosis – Tuberculoma, bacterial abscess, CVA, primary CNS lymphoma.</a:t>
            </a:r>
          </a:p>
          <a:p>
            <a:pPr lvl="1" eaLnBrk="1" hangingPunct="1">
              <a:lnSpc>
                <a:spcPct val="90000"/>
              </a:lnSpc>
            </a:pPr>
            <a:endParaRPr lang="en-US" sz="2400" smtClean="0"/>
          </a:p>
          <a:p>
            <a:pPr lvl="1" eaLnBrk="1" hangingPunct="1">
              <a:lnSpc>
                <a:spcPct val="90000"/>
              </a:lnSpc>
            </a:pPr>
            <a:r>
              <a:rPr lang="en-US" sz="2400" b="1" smtClean="0"/>
              <a:t>A response to empirical treatment is virtually diagnostic</a:t>
            </a:r>
          </a:p>
          <a:p>
            <a:pPr lvl="2" eaLnBrk="1" hangingPunct="1">
              <a:lnSpc>
                <a:spcPct val="90000"/>
              </a:lnSpc>
            </a:pPr>
            <a:r>
              <a:rPr lang="en-US" sz="2000" b="1" smtClean="0"/>
              <a:t>Usually within 2 weeks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0" y="214313"/>
            <a:ext cx="8943975" cy="857250"/>
          </a:xfrm>
        </p:spPr>
        <p:txBody>
          <a:bodyPr/>
          <a:lstStyle/>
          <a:p>
            <a:pPr eaLnBrk="1" hangingPunct="1"/>
            <a:r>
              <a:rPr lang="en-US" b="1" smtClean="0">
                <a:cs typeface="Times New Roman" pitchFamily="18" charset="0"/>
              </a:rPr>
              <a:t>Toxoplasmosis: Management</a:t>
            </a:r>
          </a:p>
        </p:txBody>
      </p:sp>
      <p:sp>
        <p:nvSpPr>
          <p:cNvPr id="51203" name="Rectangle 1027"/>
          <p:cNvSpPr>
            <a:spLocks noGrp="1" noChangeArrowheads="1"/>
          </p:cNvSpPr>
          <p:nvPr>
            <p:ph idx="1"/>
          </p:nvPr>
        </p:nvSpPr>
        <p:spPr>
          <a:xfrm>
            <a:off x="0" y="1143000"/>
            <a:ext cx="8955088" cy="4824413"/>
          </a:xfrm>
        </p:spPr>
        <p:txBody>
          <a:bodyPr/>
          <a:lstStyle/>
          <a:p>
            <a:pPr eaLnBrk="1" hangingPunct="1">
              <a:lnSpc>
                <a:spcPct val="80000"/>
              </a:lnSpc>
            </a:pPr>
            <a:r>
              <a:rPr lang="en-US" sz="2400" smtClean="0">
                <a:cs typeface="Times New Roman" pitchFamily="18" charset="0"/>
              </a:rPr>
              <a:t>Pyrimethamine – 200 mg</a:t>
            </a:r>
            <a:r>
              <a:rPr lang="en-US" sz="1600" smtClean="0">
                <a:cs typeface="Times New Roman" pitchFamily="18" charset="0"/>
              </a:rPr>
              <a:t> loading dose followed by 50 daily</a:t>
            </a:r>
          </a:p>
          <a:p>
            <a:pPr eaLnBrk="1" hangingPunct="1">
              <a:lnSpc>
                <a:spcPct val="80000"/>
              </a:lnSpc>
              <a:buFont typeface="Wingdings" pitchFamily="2" charset="2"/>
              <a:buNone/>
            </a:pPr>
            <a:r>
              <a:rPr lang="en-US" sz="1600" smtClean="0">
                <a:cs typeface="Times New Roman" pitchFamily="18" charset="0"/>
              </a:rPr>
              <a:t>		     +</a:t>
            </a:r>
          </a:p>
          <a:p>
            <a:pPr eaLnBrk="1" hangingPunct="1">
              <a:lnSpc>
                <a:spcPct val="80000"/>
              </a:lnSpc>
              <a:buFont typeface="Wingdings" pitchFamily="2" charset="2"/>
              <a:buNone/>
            </a:pPr>
            <a:r>
              <a:rPr lang="en-US" sz="2400" smtClean="0">
                <a:cs typeface="Times New Roman" pitchFamily="18" charset="0"/>
              </a:rPr>
              <a:t>	Sulphadiazine – 1 g  -1 .5 g OD</a:t>
            </a:r>
            <a:endParaRPr lang="en-US" sz="1600" smtClean="0">
              <a:cs typeface="Times New Roman" pitchFamily="18" charset="0"/>
            </a:endParaRPr>
          </a:p>
          <a:p>
            <a:pPr eaLnBrk="1" hangingPunct="1">
              <a:lnSpc>
                <a:spcPct val="80000"/>
              </a:lnSpc>
              <a:buFont typeface="Wingdings" pitchFamily="2" charset="2"/>
              <a:buNone/>
            </a:pPr>
            <a:r>
              <a:rPr lang="en-US" sz="1600" smtClean="0">
                <a:cs typeface="Times New Roman" pitchFamily="18" charset="0"/>
              </a:rPr>
              <a:t>	            +</a:t>
            </a:r>
          </a:p>
          <a:p>
            <a:pPr eaLnBrk="1" hangingPunct="1">
              <a:lnSpc>
                <a:spcPct val="80000"/>
              </a:lnSpc>
              <a:buFont typeface="Wingdings" pitchFamily="2" charset="2"/>
              <a:buNone/>
            </a:pPr>
            <a:r>
              <a:rPr lang="en-US" sz="2400" smtClean="0">
                <a:cs typeface="Times New Roman" pitchFamily="18" charset="0"/>
              </a:rPr>
              <a:t>	Folinic acid</a:t>
            </a:r>
            <a:r>
              <a:rPr lang="en-US" sz="1600" smtClean="0">
                <a:cs typeface="Times New Roman" pitchFamily="18" charset="0"/>
              </a:rPr>
              <a:t> </a:t>
            </a:r>
            <a:r>
              <a:rPr lang="en-US" sz="2400" smtClean="0">
                <a:cs typeface="Times New Roman" pitchFamily="18" charset="0"/>
              </a:rPr>
              <a:t>–</a:t>
            </a:r>
            <a:r>
              <a:rPr lang="en-US" sz="1600" smtClean="0">
                <a:cs typeface="Times New Roman" pitchFamily="18" charset="0"/>
              </a:rPr>
              <a:t> </a:t>
            </a:r>
            <a:r>
              <a:rPr lang="en-US" sz="2000" smtClean="0">
                <a:cs typeface="Times New Roman" pitchFamily="18" charset="0"/>
              </a:rPr>
              <a:t>20mg daily f</a:t>
            </a:r>
            <a:r>
              <a:rPr lang="en-US" sz="2400" smtClean="0">
                <a:cs typeface="Times New Roman" pitchFamily="18" charset="0"/>
              </a:rPr>
              <a:t>or 6 -8  weeks</a:t>
            </a:r>
          </a:p>
          <a:p>
            <a:pPr eaLnBrk="1" hangingPunct="1">
              <a:lnSpc>
                <a:spcPct val="80000"/>
              </a:lnSpc>
              <a:buFont typeface="Wingdings" pitchFamily="2" charset="2"/>
              <a:buNone/>
            </a:pPr>
            <a:r>
              <a:rPr lang="en-US" sz="1600" smtClean="0">
                <a:cs typeface="Times New Roman" pitchFamily="18" charset="0"/>
              </a:rPr>
              <a:t>			</a:t>
            </a:r>
            <a:r>
              <a:rPr lang="en-US" sz="2400" b="1" i="1" smtClean="0">
                <a:cs typeface="Times New Roman" pitchFamily="18" charset="0"/>
              </a:rPr>
              <a:t>Or</a:t>
            </a:r>
          </a:p>
          <a:p>
            <a:pPr eaLnBrk="1" hangingPunct="1">
              <a:lnSpc>
                <a:spcPct val="80000"/>
              </a:lnSpc>
            </a:pPr>
            <a:r>
              <a:rPr lang="en-US" sz="2400" smtClean="0">
                <a:cs typeface="Times New Roman" pitchFamily="18" charset="0"/>
              </a:rPr>
              <a:t>Cotrimoxazole  - 4  -6  weeks</a:t>
            </a:r>
          </a:p>
          <a:p>
            <a:pPr lvl="1" eaLnBrk="1" hangingPunct="1">
              <a:lnSpc>
                <a:spcPct val="80000"/>
              </a:lnSpc>
            </a:pPr>
            <a:r>
              <a:rPr lang="en-US" sz="2000" smtClean="0">
                <a:cs typeface="Times New Roman" pitchFamily="18" charset="0"/>
              </a:rPr>
              <a:t>25mg/kg daily of sulphamethoxazole or 5mg/kg TMP in two divided doses</a:t>
            </a:r>
          </a:p>
          <a:p>
            <a:pPr lvl="1" eaLnBrk="1" hangingPunct="1">
              <a:lnSpc>
                <a:spcPct val="80000"/>
              </a:lnSpc>
            </a:pPr>
            <a:r>
              <a:rPr lang="en-US" sz="2000" smtClean="0">
                <a:cs typeface="Times New Roman" pitchFamily="18" charset="0"/>
              </a:rPr>
              <a:t>E.g. 60kg man</a:t>
            </a:r>
          </a:p>
          <a:p>
            <a:pPr lvl="2" eaLnBrk="1" hangingPunct="1">
              <a:lnSpc>
                <a:spcPct val="80000"/>
              </a:lnSpc>
            </a:pPr>
            <a:r>
              <a:rPr lang="en-US" sz="1800" smtClean="0">
                <a:cs typeface="Times New Roman" pitchFamily="18" charset="0"/>
              </a:rPr>
              <a:t>1800mg/day = 3.7 Tablets = Approx 2 Tablets BD</a:t>
            </a:r>
          </a:p>
          <a:p>
            <a:pPr eaLnBrk="1" hangingPunct="1">
              <a:lnSpc>
                <a:spcPct val="80000"/>
              </a:lnSpc>
            </a:pPr>
            <a:r>
              <a:rPr lang="en-US" sz="2400" smtClean="0">
                <a:cs typeface="Times New Roman" pitchFamily="18" charset="0"/>
              </a:rPr>
              <a:t>Maintenance therapy</a:t>
            </a:r>
          </a:p>
          <a:p>
            <a:pPr lvl="1" eaLnBrk="1" hangingPunct="1">
              <a:lnSpc>
                <a:spcPct val="80000"/>
              </a:lnSpc>
            </a:pPr>
            <a:r>
              <a:rPr lang="en-US" sz="2000" smtClean="0">
                <a:cs typeface="Times New Roman" pitchFamily="18" charset="0"/>
              </a:rPr>
              <a:t>Pyrimethamine 50mg + Sulphadiazine 1g + Folinic acid 20mg OD until CD4 &gt;200 for more than 6 months (clindamycin 300mg OD can replace sulphadiazine)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Prevention of toxoplasmosis</a:t>
            </a:r>
          </a:p>
        </p:txBody>
      </p:sp>
      <p:sp>
        <p:nvSpPr>
          <p:cNvPr id="52227" name="Rectangle 3"/>
          <p:cNvSpPr>
            <a:spLocks noGrp="1" noChangeArrowheads="1"/>
          </p:cNvSpPr>
          <p:nvPr>
            <p:ph idx="1"/>
          </p:nvPr>
        </p:nvSpPr>
        <p:spPr/>
        <p:txBody>
          <a:bodyPr/>
          <a:lstStyle/>
          <a:p>
            <a:pPr eaLnBrk="1" hangingPunct="1"/>
            <a:r>
              <a:rPr lang="en-US" smtClean="0"/>
              <a:t>Basic food hygiene</a:t>
            </a:r>
          </a:p>
          <a:p>
            <a:pPr eaLnBrk="1" hangingPunct="1"/>
            <a:r>
              <a:rPr lang="en-US" smtClean="0"/>
              <a:t>Eating well cooked meats</a:t>
            </a:r>
          </a:p>
          <a:p>
            <a:pPr eaLnBrk="1" hangingPunct="1"/>
            <a:r>
              <a:rPr lang="en-US" smtClean="0"/>
              <a:t>These may not be very important since most infection a result of reactivation of latent disease</a:t>
            </a:r>
          </a:p>
          <a:p>
            <a:pPr eaLnBrk="1" hangingPunct="1">
              <a:buFont typeface="Wingdings" pitchFamily="2" charset="2"/>
              <a:buNone/>
            </a:pPr>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b="1" smtClean="0"/>
              <a:t>Common Opportunistic Infections</a:t>
            </a:r>
          </a:p>
        </p:txBody>
      </p:sp>
      <p:sp>
        <p:nvSpPr>
          <p:cNvPr id="10243" name="Rectangle 3"/>
          <p:cNvSpPr>
            <a:spLocks noGrp="1" noChangeArrowheads="1"/>
          </p:cNvSpPr>
          <p:nvPr>
            <p:ph sz="half" idx="1"/>
          </p:nvPr>
        </p:nvSpPr>
        <p:spPr>
          <a:xfrm>
            <a:off x="228600" y="2209800"/>
            <a:ext cx="5181600" cy="4114800"/>
          </a:xfrm>
        </p:spPr>
        <p:txBody>
          <a:bodyPr/>
          <a:lstStyle/>
          <a:p>
            <a:pPr eaLnBrk="1" hangingPunct="1">
              <a:lnSpc>
                <a:spcPct val="90000"/>
              </a:lnSpc>
            </a:pPr>
            <a:r>
              <a:rPr lang="en-US" smtClean="0">
                <a:cs typeface="Times New Roman" pitchFamily="18" charset="0"/>
              </a:rPr>
              <a:t>Tuberculosis</a:t>
            </a:r>
          </a:p>
          <a:p>
            <a:pPr eaLnBrk="1" hangingPunct="1">
              <a:lnSpc>
                <a:spcPct val="90000"/>
              </a:lnSpc>
            </a:pPr>
            <a:r>
              <a:rPr lang="en-US" smtClean="0">
                <a:cs typeface="Times New Roman" pitchFamily="18" charset="0"/>
              </a:rPr>
              <a:t>Bacterial infections</a:t>
            </a:r>
          </a:p>
          <a:p>
            <a:pPr lvl="1" eaLnBrk="1" hangingPunct="1">
              <a:lnSpc>
                <a:spcPct val="90000"/>
              </a:lnSpc>
            </a:pPr>
            <a:r>
              <a:rPr lang="en-US" smtClean="0">
                <a:cs typeface="Times New Roman" pitchFamily="18" charset="0"/>
              </a:rPr>
              <a:t>Pneumonia </a:t>
            </a:r>
          </a:p>
          <a:p>
            <a:pPr lvl="1" eaLnBrk="1" hangingPunct="1">
              <a:lnSpc>
                <a:spcPct val="90000"/>
              </a:lnSpc>
            </a:pPr>
            <a:r>
              <a:rPr lang="en-US" smtClean="0">
                <a:cs typeface="Times New Roman" pitchFamily="18" charset="0"/>
              </a:rPr>
              <a:t>Gram negative sepsis</a:t>
            </a:r>
          </a:p>
          <a:p>
            <a:pPr eaLnBrk="1" hangingPunct="1">
              <a:lnSpc>
                <a:spcPct val="90000"/>
              </a:lnSpc>
            </a:pPr>
            <a:r>
              <a:rPr lang="en-US" u="sng" smtClean="0">
                <a:solidFill>
                  <a:srgbClr val="FF0000"/>
                </a:solidFill>
                <a:cs typeface="Times New Roman" pitchFamily="18" charset="0"/>
              </a:rPr>
              <a:t>P</a:t>
            </a:r>
            <a:r>
              <a:rPr lang="en-US" smtClean="0">
                <a:cs typeface="Times New Roman" pitchFamily="18" charset="0"/>
              </a:rPr>
              <a:t>neumo</a:t>
            </a:r>
            <a:r>
              <a:rPr lang="en-US" smtClean="0">
                <a:solidFill>
                  <a:srgbClr val="FF0000"/>
                </a:solidFill>
                <a:cs typeface="Times New Roman" pitchFamily="18" charset="0"/>
              </a:rPr>
              <a:t>c</a:t>
            </a:r>
            <a:r>
              <a:rPr lang="en-US" smtClean="0">
                <a:cs typeface="Times New Roman" pitchFamily="18" charset="0"/>
              </a:rPr>
              <a:t>ystis </a:t>
            </a:r>
            <a:r>
              <a:rPr lang="en-US" smtClean="0">
                <a:solidFill>
                  <a:srgbClr val="FF0000"/>
                </a:solidFill>
                <a:cs typeface="Times New Roman" pitchFamily="18" charset="0"/>
              </a:rPr>
              <a:t>p</a:t>
            </a:r>
            <a:r>
              <a:rPr lang="en-US" smtClean="0">
                <a:cs typeface="Times New Roman" pitchFamily="18" charset="0"/>
              </a:rPr>
              <a:t>neumonia -</a:t>
            </a:r>
            <a:r>
              <a:rPr lang="en-US" smtClean="0">
                <a:solidFill>
                  <a:srgbClr val="FF0000"/>
                </a:solidFill>
                <a:cs typeface="Times New Roman" pitchFamily="18" charset="0"/>
              </a:rPr>
              <a:t>PCP</a:t>
            </a:r>
            <a:r>
              <a:rPr lang="en-US" smtClean="0">
                <a:cs typeface="Times New Roman" pitchFamily="18" charset="0"/>
              </a:rPr>
              <a:t> (now </a:t>
            </a:r>
            <a:r>
              <a:rPr lang="en-US" i="1" smtClean="0">
                <a:cs typeface="Times New Roman" pitchFamily="18" charset="0"/>
              </a:rPr>
              <a:t>Pneumocystis jiroveci</a:t>
            </a:r>
            <a:r>
              <a:rPr lang="en-US" smtClean="0">
                <a:cs typeface="Times New Roman" pitchFamily="18" charset="0"/>
              </a:rPr>
              <a:t> previously </a:t>
            </a:r>
            <a:r>
              <a:rPr lang="en-US" i="1" smtClean="0">
                <a:cs typeface="Times New Roman" pitchFamily="18" charset="0"/>
              </a:rPr>
              <a:t>carinii</a:t>
            </a:r>
            <a:r>
              <a:rPr lang="en-US" smtClean="0">
                <a:cs typeface="Times New Roman" pitchFamily="18" charset="0"/>
              </a:rPr>
              <a:t>)</a:t>
            </a:r>
          </a:p>
          <a:p>
            <a:pPr eaLnBrk="1" hangingPunct="1">
              <a:lnSpc>
                <a:spcPct val="90000"/>
              </a:lnSpc>
            </a:pPr>
            <a:r>
              <a:rPr lang="en-US" smtClean="0">
                <a:cs typeface="Times New Roman" pitchFamily="18" charset="0"/>
              </a:rPr>
              <a:t>Cryptococcal meningitis</a:t>
            </a:r>
          </a:p>
          <a:p>
            <a:pPr eaLnBrk="1" hangingPunct="1">
              <a:lnSpc>
                <a:spcPct val="90000"/>
              </a:lnSpc>
            </a:pPr>
            <a:r>
              <a:rPr lang="en-US" smtClean="0">
                <a:cs typeface="Times New Roman" pitchFamily="18" charset="0"/>
              </a:rPr>
              <a:t>Toxoplasmosis</a:t>
            </a:r>
          </a:p>
          <a:p>
            <a:pPr eaLnBrk="1" hangingPunct="1">
              <a:lnSpc>
                <a:spcPct val="90000"/>
              </a:lnSpc>
              <a:buFont typeface="Wingdings" pitchFamily="2" charset="2"/>
              <a:buNone/>
            </a:pPr>
            <a:endParaRPr lang="en-US" sz="2000" smtClean="0"/>
          </a:p>
        </p:txBody>
      </p:sp>
      <p:sp>
        <p:nvSpPr>
          <p:cNvPr id="10244" name="Rectangle 4"/>
          <p:cNvSpPr>
            <a:spLocks noGrp="1" noChangeArrowheads="1"/>
          </p:cNvSpPr>
          <p:nvPr>
            <p:ph sz="half" idx="2"/>
          </p:nvPr>
        </p:nvSpPr>
        <p:spPr>
          <a:xfrm>
            <a:off x="5292725" y="2209800"/>
            <a:ext cx="3698875" cy="3810000"/>
          </a:xfrm>
        </p:spPr>
        <p:txBody>
          <a:bodyPr/>
          <a:lstStyle/>
          <a:p>
            <a:pPr eaLnBrk="1" hangingPunct="1">
              <a:lnSpc>
                <a:spcPct val="90000"/>
              </a:lnSpc>
            </a:pPr>
            <a:r>
              <a:rPr lang="en-US" smtClean="0">
                <a:cs typeface="Times New Roman" pitchFamily="18" charset="0"/>
              </a:rPr>
              <a:t>Candidiasis</a:t>
            </a:r>
          </a:p>
          <a:p>
            <a:pPr eaLnBrk="1" hangingPunct="1">
              <a:lnSpc>
                <a:spcPct val="90000"/>
              </a:lnSpc>
            </a:pPr>
            <a:r>
              <a:rPr lang="en-US" smtClean="0">
                <a:cs typeface="Times New Roman" pitchFamily="18" charset="0"/>
              </a:rPr>
              <a:t>Infective diarrhoea</a:t>
            </a:r>
          </a:p>
          <a:p>
            <a:pPr eaLnBrk="1" hangingPunct="1">
              <a:lnSpc>
                <a:spcPct val="90000"/>
              </a:lnSpc>
            </a:pPr>
            <a:r>
              <a:rPr lang="en-US" smtClean="0">
                <a:cs typeface="Times New Roman" pitchFamily="18" charset="0"/>
              </a:rPr>
              <a:t>Herpes Zoster</a:t>
            </a:r>
          </a:p>
          <a:p>
            <a:pPr eaLnBrk="1" hangingPunct="1">
              <a:lnSpc>
                <a:spcPct val="90000"/>
              </a:lnSpc>
            </a:pPr>
            <a:r>
              <a:rPr lang="en-US" smtClean="0">
                <a:cs typeface="Times New Roman" pitchFamily="18" charset="0"/>
              </a:rPr>
              <a:t>Infective Dermatoses</a:t>
            </a:r>
          </a:p>
          <a:p>
            <a:pPr eaLnBrk="1" hangingPunct="1">
              <a:lnSpc>
                <a:spcPct val="90000"/>
              </a:lnSpc>
              <a:buFont typeface="Wingdings" pitchFamily="2" charset="2"/>
              <a:buNone/>
            </a:pPr>
            <a:endParaRPr lang="en-US" smtClean="0">
              <a:cs typeface="Times New Roman" pitchFamily="18" charset="0"/>
            </a:endParaRPr>
          </a:p>
          <a:p>
            <a:pPr eaLnBrk="1" hangingPunct="1">
              <a:lnSpc>
                <a:spcPct val="90000"/>
              </a:lnSpc>
            </a:pPr>
            <a:endParaRPr lang="en-US" sz="2400" smtClean="0"/>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Prevention of toxoplasmosis</a:t>
            </a:r>
          </a:p>
        </p:txBody>
      </p:sp>
      <p:sp>
        <p:nvSpPr>
          <p:cNvPr id="53251" name="Rectangle 3"/>
          <p:cNvSpPr>
            <a:spLocks noGrp="1" noChangeArrowheads="1"/>
          </p:cNvSpPr>
          <p:nvPr>
            <p:ph idx="1"/>
          </p:nvPr>
        </p:nvSpPr>
        <p:spPr>
          <a:xfrm>
            <a:off x="250825" y="1916113"/>
            <a:ext cx="8588375" cy="4941887"/>
          </a:xfrm>
        </p:spPr>
        <p:txBody>
          <a:bodyPr/>
          <a:lstStyle/>
          <a:p>
            <a:pPr eaLnBrk="1" hangingPunct="1">
              <a:lnSpc>
                <a:spcPct val="80000"/>
              </a:lnSpc>
              <a:buFont typeface="Wingdings" pitchFamily="2" charset="2"/>
              <a:buNone/>
            </a:pPr>
            <a:r>
              <a:rPr lang="en-US" sz="2800" b="1" smtClean="0"/>
              <a:t>Primary prophylaxis</a:t>
            </a:r>
            <a:r>
              <a:rPr lang="en-US" sz="2800" smtClean="0"/>
              <a:t> </a:t>
            </a:r>
          </a:p>
          <a:p>
            <a:pPr eaLnBrk="1" hangingPunct="1">
              <a:lnSpc>
                <a:spcPct val="80000"/>
              </a:lnSpc>
            </a:pPr>
            <a:r>
              <a:rPr lang="en-US" sz="2800" smtClean="0"/>
              <a:t>Cotrimoxazole 960mg per day</a:t>
            </a:r>
          </a:p>
          <a:p>
            <a:pPr lvl="1" eaLnBrk="1" hangingPunct="1">
              <a:lnSpc>
                <a:spcPct val="80000"/>
              </a:lnSpc>
            </a:pPr>
            <a:r>
              <a:rPr lang="en-US" sz="2400" smtClean="0"/>
              <a:t>In the West started when CD4 &lt; 200 cells/mm</a:t>
            </a:r>
            <a:r>
              <a:rPr lang="en-US" sz="2400" baseline="30000" smtClean="0"/>
              <a:t>3</a:t>
            </a:r>
            <a:endParaRPr lang="en-US" sz="2400" smtClean="0"/>
          </a:p>
          <a:p>
            <a:pPr lvl="1" eaLnBrk="1" hangingPunct="1">
              <a:lnSpc>
                <a:spcPct val="80000"/>
              </a:lnSpc>
            </a:pPr>
            <a:r>
              <a:rPr lang="en-US" sz="2400" smtClean="0"/>
              <a:t>Primary prevention covered with standard cotrimoxazole prophylaxis given to all HIV patients as recommended</a:t>
            </a:r>
          </a:p>
          <a:p>
            <a:pPr eaLnBrk="1" hangingPunct="1">
              <a:lnSpc>
                <a:spcPct val="80000"/>
              </a:lnSpc>
              <a:buFont typeface="Wingdings" pitchFamily="2" charset="2"/>
              <a:buNone/>
            </a:pPr>
            <a:endParaRPr lang="en-US" sz="2800" smtClean="0"/>
          </a:p>
          <a:p>
            <a:pPr eaLnBrk="1" hangingPunct="1">
              <a:lnSpc>
                <a:spcPct val="80000"/>
              </a:lnSpc>
              <a:buFont typeface="Wingdings" pitchFamily="2" charset="2"/>
              <a:buNone/>
            </a:pPr>
            <a:r>
              <a:rPr lang="en-US" sz="2800" smtClean="0"/>
              <a:t>“</a:t>
            </a:r>
            <a:r>
              <a:rPr lang="en-US" sz="2800" b="1" smtClean="0"/>
              <a:t>Secondary prophylaxis” same as maintenance therapy above</a:t>
            </a:r>
          </a:p>
          <a:p>
            <a:pPr eaLnBrk="1" hangingPunct="1">
              <a:lnSpc>
                <a:spcPct val="80000"/>
              </a:lnSpc>
            </a:pPr>
            <a:r>
              <a:rPr lang="en-US" sz="2800" smtClean="0"/>
              <a:t>Used to be life long prior to ART</a:t>
            </a:r>
          </a:p>
          <a:p>
            <a:pPr eaLnBrk="1" hangingPunct="1">
              <a:lnSpc>
                <a:spcPct val="80000"/>
              </a:lnSpc>
            </a:pPr>
            <a:r>
              <a:rPr lang="en-US" sz="2800" smtClean="0"/>
              <a:t>Can be safely discontinued after established immune reconstitution (CD4 &gt;200 for &gt;&gt; 6 months) </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00063" y="838200"/>
            <a:ext cx="7958137" cy="838200"/>
          </a:xfrm>
        </p:spPr>
        <p:txBody>
          <a:bodyPr/>
          <a:lstStyle/>
          <a:p>
            <a:pPr eaLnBrk="1" hangingPunct="1"/>
            <a:r>
              <a:rPr lang="en-US" sz="3600" b="1" smtClean="0">
                <a:cs typeface="Times New Roman" pitchFamily="18" charset="0"/>
              </a:rPr>
              <a:t>Bacterial</a:t>
            </a:r>
            <a:r>
              <a:rPr lang="en-US" sz="4000" b="1" smtClean="0">
                <a:cs typeface="Times New Roman" pitchFamily="18" charset="0"/>
              </a:rPr>
              <a:t> pneumonia </a:t>
            </a:r>
            <a:r>
              <a:rPr lang="en-US" sz="3200" b="1" smtClean="0">
                <a:cs typeface="Times New Roman" pitchFamily="18" charset="0"/>
              </a:rPr>
              <a:t>Clinical presentation</a:t>
            </a:r>
            <a:r>
              <a:rPr lang="en-US" sz="4000" b="1" smtClean="0">
                <a:cs typeface="Times New Roman" pitchFamily="18" charset="0"/>
              </a:rPr>
              <a:t> </a:t>
            </a:r>
          </a:p>
        </p:txBody>
      </p:sp>
      <p:sp>
        <p:nvSpPr>
          <p:cNvPr id="54275" name="Rectangle 3"/>
          <p:cNvSpPr>
            <a:spLocks noGrp="1" noChangeArrowheads="1"/>
          </p:cNvSpPr>
          <p:nvPr>
            <p:ph idx="1"/>
          </p:nvPr>
        </p:nvSpPr>
        <p:spPr>
          <a:xfrm>
            <a:off x="539750" y="2133600"/>
            <a:ext cx="8415338" cy="4319588"/>
          </a:xfrm>
        </p:spPr>
        <p:txBody>
          <a:bodyPr/>
          <a:lstStyle/>
          <a:p>
            <a:pPr eaLnBrk="1" hangingPunct="1"/>
            <a:r>
              <a:rPr lang="en-US" smtClean="0">
                <a:cs typeface="Times New Roman" pitchFamily="18" charset="0"/>
              </a:rPr>
              <a:t>Acute, productive cough</a:t>
            </a:r>
          </a:p>
          <a:p>
            <a:pPr eaLnBrk="1" hangingPunct="1"/>
            <a:r>
              <a:rPr lang="en-US" smtClean="0">
                <a:cs typeface="Times New Roman" pitchFamily="18" charset="0"/>
              </a:rPr>
              <a:t>Fever</a:t>
            </a:r>
          </a:p>
          <a:p>
            <a:pPr eaLnBrk="1" hangingPunct="1"/>
            <a:r>
              <a:rPr lang="en-US" smtClean="0">
                <a:cs typeface="Times New Roman" pitchFamily="18" charset="0"/>
              </a:rPr>
              <a:t>Chest pain</a:t>
            </a:r>
          </a:p>
          <a:p>
            <a:pPr eaLnBrk="1" hangingPunct="1"/>
            <a:r>
              <a:rPr lang="en-US" smtClean="0">
                <a:cs typeface="Times New Roman" pitchFamily="18" charset="0"/>
              </a:rPr>
              <a:t>Breathlessness </a:t>
            </a:r>
          </a:p>
          <a:p>
            <a:pPr eaLnBrk="1" hangingPunct="1"/>
            <a:r>
              <a:rPr lang="en-US" smtClean="0">
                <a:cs typeface="Times New Roman" pitchFamily="18" charset="0"/>
              </a:rPr>
              <a:t>Signs of consolidation</a:t>
            </a:r>
          </a:p>
          <a:p>
            <a:pPr eaLnBrk="1" hangingPunct="1">
              <a:buFont typeface="Wingdings" pitchFamily="2" charset="2"/>
              <a:buNone/>
            </a:pPr>
            <a:endParaRPr lang="en-US" smtClean="0">
              <a:cs typeface="Times New Roman" pitchFamily="18" charset="0"/>
            </a:endParaRPr>
          </a:p>
          <a:p>
            <a:pPr eaLnBrk="1" hangingPunct="1">
              <a:buFont typeface="Wingdings" pitchFamily="2" charset="2"/>
              <a:buNone/>
            </a:pPr>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b="1" smtClean="0">
                <a:cs typeface="Times New Roman" pitchFamily="18" charset="0"/>
              </a:rPr>
              <a:t>Bacterial Pneumonia: </a:t>
            </a:r>
            <a:r>
              <a:rPr lang="en-US" sz="3600" b="1" smtClean="0"/>
              <a:t>Management</a:t>
            </a:r>
          </a:p>
        </p:txBody>
      </p:sp>
      <p:sp>
        <p:nvSpPr>
          <p:cNvPr id="55299" name="Rectangle 3"/>
          <p:cNvSpPr>
            <a:spLocks noGrp="1" noChangeArrowheads="1"/>
          </p:cNvSpPr>
          <p:nvPr>
            <p:ph idx="1"/>
          </p:nvPr>
        </p:nvSpPr>
        <p:spPr>
          <a:xfrm>
            <a:off x="685800" y="2057400"/>
            <a:ext cx="8269288" cy="4075113"/>
          </a:xfrm>
        </p:spPr>
        <p:txBody>
          <a:bodyPr/>
          <a:lstStyle/>
          <a:p>
            <a:pPr eaLnBrk="1" hangingPunct="1"/>
            <a:r>
              <a:rPr lang="en-US" sz="2800" b="1" smtClean="0">
                <a:cs typeface="Times New Roman" pitchFamily="18" charset="0"/>
              </a:rPr>
              <a:t>Amoxicillin</a:t>
            </a:r>
          </a:p>
          <a:p>
            <a:pPr eaLnBrk="1" hangingPunct="1">
              <a:buFont typeface="Wingdings" pitchFamily="2" charset="2"/>
              <a:buNone/>
            </a:pPr>
            <a:r>
              <a:rPr lang="en-US" sz="2800" b="1" smtClean="0"/>
              <a:t>		</a:t>
            </a:r>
            <a:r>
              <a:rPr lang="en-US" sz="2800" i="1" smtClean="0"/>
              <a:t>or</a:t>
            </a:r>
          </a:p>
          <a:p>
            <a:pPr eaLnBrk="1" hangingPunct="1"/>
            <a:r>
              <a:rPr lang="en-US" sz="2800" b="1" smtClean="0">
                <a:cs typeface="Times New Roman" pitchFamily="18" charset="0"/>
              </a:rPr>
              <a:t>Erythromycin</a:t>
            </a:r>
          </a:p>
          <a:p>
            <a:pPr eaLnBrk="1" hangingPunct="1">
              <a:buFont typeface="Wingdings" pitchFamily="2" charset="2"/>
              <a:buNone/>
            </a:pPr>
            <a:r>
              <a:rPr lang="en-US" sz="2800" b="1" smtClean="0">
                <a:cs typeface="Times New Roman" pitchFamily="18" charset="0"/>
              </a:rPr>
              <a:t>		 </a:t>
            </a:r>
            <a:r>
              <a:rPr lang="en-US" sz="2800" i="1" smtClean="0">
                <a:cs typeface="Times New Roman" pitchFamily="18" charset="0"/>
              </a:rPr>
              <a:t>or</a:t>
            </a:r>
          </a:p>
          <a:p>
            <a:pPr eaLnBrk="1" hangingPunct="1"/>
            <a:r>
              <a:rPr lang="en-US" sz="2800" b="1" smtClean="0">
                <a:cs typeface="Times New Roman" pitchFamily="18" charset="0"/>
              </a:rPr>
              <a:t>Cephalosporin</a:t>
            </a:r>
          </a:p>
          <a:p>
            <a:pPr eaLnBrk="1" hangingPunct="1"/>
            <a:endParaRPr lang="en-US" sz="2800" b="1" smtClean="0">
              <a:cs typeface="Times New Roman" pitchFamily="18" charset="0"/>
            </a:endParaRPr>
          </a:p>
          <a:p>
            <a:pPr eaLnBrk="1" hangingPunct="1"/>
            <a:r>
              <a:rPr lang="en-US" sz="2800" b="1" smtClean="0">
                <a:cs typeface="Times New Roman" pitchFamily="18" charset="0"/>
              </a:rPr>
              <a:t>NB:</a:t>
            </a:r>
            <a:r>
              <a:rPr lang="en-US" sz="2800" smtClean="0">
                <a:cs typeface="Times New Roman" pitchFamily="18" charset="0"/>
              </a:rPr>
              <a:t> Cotrimoxazole effective prevention against bacterial pneumonia</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1011237"/>
          </a:xfrm>
        </p:spPr>
        <p:txBody>
          <a:bodyPr/>
          <a:lstStyle/>
          <a:p>
            <a:pPr eaLnBrk="1" hangingPunct="1"/>
            <a:r>
              <a:rPr lang="en-US" smtClean="0"/>
              <a:t>Candidiasis</a:t>
            </a:r>
          </a:p>
        </p:txBody>
      </p:sp>
      <p:sp>
        <p:nvSpPr>
          <p:cNvPr id="56323" name="Rectangle 3"/>
          <p:cNvSpPr>
            <a:spLocks noGrp="1" noChangeArrowheads="1"/>
          </p:cNvSpPr>
          <p:nvPr>
            <p:ph idx="1"/>
          </p:nvPr>
        </p:nvSpPr>
        <p:spPr>
          <a:xfrm>
            <a:off x="304800" y="1905000"/>
            <a:ext cx="7772400" cy="4114800"/>
          </a:xfrm>
        </p:spPr>
        <p:txBody>
          <a:bodyPr/>
          <a:lstStyle/>
          <a:p>
            <a:pPr eaLnBrk="1" hangingPunct="1"/>
            <a:r>
              <a:rPr lang="en-US" sz="2800" smtClean="0"/>
              <a:t>Vaginal</a:t>
            </a:r>
          </a:p>
          <a:p>
            <a:pPr lvl="1" eaLnBrk="1" hangingPunct="1"/>
            <a:r>
              <a:rPr lang="en-US" sz="2400" smtClean="0"/>
              <a:t>Not strictly an OI unless chronic (&gt;1month) or unresponsive to treatment</a:t>
            </a:r>
          </a:p>
          <a:p>
            <a:pPr eaLnBrk="1" hangingPunct="1"/>
            <a:r>
              <a:rPr lang="en-US" sz="2800" smtClean="0"/>
              <a:t>Oropharyngeal</a:t>
            </a:r>
          </a:p>
          <a:p>
            <a:pPr lvl="1" eaLnBrk="1" hangingPunct="1"/>
            <a:r>
              <a:rPr lang="en-US" sz="2400" smtClean="0"/>
              <a:t>Very common</a:t>
            </a:r>
          </a:p>
          <a:p>
            <a:pPr lvl="1" eaLnBrk="1" hangingPunct="1"/>
            <a:r>
              <a:rPr lang="en-US" sz="2400" smtClean="0"/>
              <a:t>WHO Stage III defining - CD4 usually &lt;300</a:t>
            </a:r>
          </a:p>
          <a:p>
            <a:pPr eaLnBrk="1" hangingPunct="1"/>
            <a:r>
              <a:rPr lang="en-US" sz="2800" smtClean="0"/>
              <a:t>Esophageal</a:t>
            </a:r>
          </a:p>
          <a:p>
            <a:pPr lvl="1" eaLnBrk="1" hangingPunct="1"/>
            <a:r>
              <a:rPr lang="en-US" sz="2400" smtClean="0"/>
              <a:t>Significant cause of morbidity and mortality</a:t>
            </a:r>
          </a:p>
          <a:p>
            <a:pPr lvl="1" eaLnBrk="1" hangingPunct="1"/>
            <a:r>
              <a:rPr lang="en-US" sz="2400" smtClean="0"/>
              <a:t>WHO Stage IV defining - CD4 usually &lt;100</a:t>
            </a:r>
          </a:p>
          <a:p>
            <a:pPr lvl="1" eaLnBrk="1" hangingPunct="1"/>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Vaginal Candidiasis</a:t>
            </a:r>
          </a:p>
        </p:txBody>
      </p:sp>
      <p:sp>
        <p:nvSpPr>
          <p:cNvPr id="57347" name="Rectangle 3"/>
          <p:cNvSpPr>
            <a:spLocks noGrp="1" noChangeArrowheads="1"/>
          </p:cNvSpPr>
          <p:nvPr>
            <p:ph idx="1"/>
          </p:nvPr>
        </p:nvSpPr>
        <p:spPr/>
        <p:txBody>
          <a:bodyPr/>
          <a:lstStyle/>
          <a:p>
            <a:pPr eaLnBrk="1" hangingPunct="1">
              <a:lnSpc>
                <a:spcPct val="90000"/>
              </a:lnSpc>
            </a:pPr>
            <a:endParaRPr lang="en-US" smtClean="0"/>
          </a:p>
          <a:p>
            <a:pPr eaLnBrk="1" hangingPunct="1">
              <a:lnSpc>
                <a:spcPct val="90000"/>
              </a:lnSpc>
            </a:pPr>
            <a:r>
              <a:rPr lang="en-US" smtClean="0"/>
              <a:t>Clotrimazole Vaginal Pessaries</a:t>
            </a:r>
          </a:p>
          <a:p>
            <a:pPr lvl="1" eaLnBrk="1" hangingPunct="1">
              <a:lnSpc>
                <a:spcPct val="90000"/>
              </a:lnSpc>
            </a:pPr>
            <a:r>
              <a:rPr lang="en-US" smtClean="0"/>
              <a:t>200mg daily for 3 days OR 500mg stat</a:t>
            </a:r>
          </a:p>
          <a:p>
            <a:pPr eaLnBrk="1" hangingPunct="1">
              <a:lnSpc>
                <a:spcPct val="90000"/>
              </a:lnSpc>
            </a:pPr>
            <a:r>
              <a:rPr lang="en-US" smtClean="0"/>
              <a:t>Alternative</a:t>
            </a:r>
          </a:p>
          <a:p>
            <a:pPr lvl="1" eaLnBrk="1" hangingPunct="1">
              <a:lnSpc>
                <a:spcPct val="90000"/>
              </a:lnSpc>
            </a:pPr>
            <a:r>
              <a:rPr lang="en-US" smtClean="0"/>
              <a:t>Fluconazole 150mg stat</a:t>
            </a:r>
          </a:p>
          <a:p>
            <a:pPr eaLnBrk="1" hangingPunct="1">
              <a:lnSpc>
                <a:spcPct val="90000"/>
              </a:lnSpc>
            </a:pPr>
            <a:r>
              <a:rPr lang="en-US" smtClean="0"/>
              <a:t>Recurrent (&gt;&gt;4 episodes per year)</a:t>
            </a:r>
          </a:p>
          <a:p>
            <a:pPr lvl="1" eaLnBrk="1" hangingPunct="1">
              <a:lnSpc>
                <a:spcPct val="90000"/>
              </a:lnSpc>
            </a:pPr>
            <a:r>
              <a:rPr lang="en-US" smtClean="0"/>
              <a:t>Clotrimazole pessary 500mg weekly</a:t>
            </a:r>
          </a:p>
          <a:p>
            <a:pPr lvl="1" eaLnBrk="1" hangingPunct="1">
              <a:lnSpc>
                <a:spcPct val="90000"/>
              </a:lnSpc>
            </a:pPr>
            <a:r>
              <a:rPr lang="en-US" smtClean="0"/>
              <a:t>Fluconazole 100 mg weekly</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152400"/>
            <a:ext cx="7772400" cy="1143000"/>
          </a:xfrm>
        </p:spPr>
        <p:txBody>
          <a:bodyPr/>
          <a:lstStyle/>
          <a:p>
            <a:pPr eaLnBrk="1" hangingPunct="1"/>
            <a:r>
              <a:rPr lang="en-US" sz="4000" b="1" smtClean="0">
                <a:cs typeface="Times New Roman" pitchFamily="18" charset="0"/>
              </a:rPr>
              <a:t>Oro-pharyngeal Candidiasis</a:t>
            </a:r>
          </a:p>
        </p:txBody>
      </p:sp>
      <p:sp>
        <p:nvSpPr>
          <p:cNvPr id="58371" name="Rectangle 3"/>
          <p:cNvSpPr>
            <a:spLocks noGrp="1" noChangeArrowheads="1"/>
          </p:cNvSpPr>
          <p:nvPr>
            <p:ph idx="1"/>
          </p:nvPr>
        </p:nvSpPr>
        <p:spPr>
          <a:xfrm>
            <a:off x="457200" y="1905000"/>
            <a:ext cx="5105400" cy="4692650"/>
          </a:xfrm>
        </p:spPr>
        <p:txBody>
          <a:bodyPr/>
          <a:lstStyle/>
          <a:p>
            <a:pPr eaLnBrk="1" hangingPunct="1">
              <a:lnSpc>
                <a:spcPct val="90000"/>
              </a:lnSpc>
            </a:pPr>
            <a:r>
              <a:rPr lang="en-US" sz="2400" smtClean="0">
                <a:cs typeface="Times New Roman" pitchFamily="18" charset="0"/>
              </a:rPr>
              <a:t>White pseudomembraneous plaques, atrophic /erythematous, angular cheilitis</a:t>
            </a:r>
          </a:p>
          <a:p>
            <a:pPr eaLnBrk="1" hangingPunct="1">
              <a:lnSpc>
                <a:spcPct val="90000"/>
              </a:lnSpc>
            </a:pPr>
            <a:r>
              <a:rPr lang="en-US" sz="2400" smtClean="0">
                <a:cs typeface="Times New Roman" pitchFamily="18" charset="0"/>
              </a:rPr>
              <a:t>Treatment</a:t>
            </a:r>
          </a:p>
          <a:p>
            <a:pPr lvl="1" eaLnBrk="1" hangingPunct="1">
              <a:lnSpc>
                <a:spcPct val="90000"/>
              </a:lnSpc>
            </a:pPr>
            <a:r>
              <a:rPr lang="en-US" sz="2000" smtClean="0">
                <a:cs typeface="Times New Roman" pitchFamily="18" charset="0"/>
              </a:rPr>
              <a:t>Nystatin drops or tablet </a:t>
            </a:r>
          </a:p>
          <a:p>
            <a:pPr lvl="2" eaLnBrk="1" hangingPunct="1">
              <a:lnSpc>
                <a:spcPct val="90000"/>
              </a:lnSpc>
            </a:pPr>
            <a:r>
              <a:rPr lang="en-US" sz="1800" smtClean="0">
                <a:cs typeface="Times New Roman" pitchFamily="18" charset="0"/>
              </a:rPr>
              <a:t>500,000 IU QDS</a:t>
            </a:r>
          </a:p>
          <a:p>
            <a:pPr lvl="1" eaLnBrk="1" hangingPunct="1">
              <a:lnSpc>
                <a:spcPct val="90000"/>
              </a:lnSpc>
            </a:pPr>
            <a:r>
              <a:rPr lang="en-US" sz="2000" smtClean="0">
                <a:cs typeface="Times New Roman" pitchFamily="18" charset="0"/>
              </a:rPr>
              <a:t>Miconazole Oral Gel</a:t>
            </a:r>
          </a:p>
          <a:p>
            <a:pPr lvl="2" eaLnBrk="1" hangingPunct="1">
              <a:lnSpc>
                <a:spcPct val="90000"/>
              </a:lnSpc>
            </a:pPr>
            <a:r>
              <a:rPr lang="en-US" sz="1800" smtClean="0">
                <a:cs typeface="Times New Roman" pitchFamily="18" charset="0"/>
              </a:rPr>
              <a:t>60mg QDS</a:t>
            </a:r>
          </a:p>
          <a:p>
            <a:pPr lvl="1" eaLnBrk="1" hangingPunct="1">
              <a:lnSpc>
                <a:spcPct val="90000"/>
              </a:lnSpc>
            </a:pPr>
            <a:r>
              <a:rPr lang="en-US" sz="2000" smtClean="0">
                <a:cs typeface="Times New Roman" pitchFamily="18" charset="0"/>
              </a:rPr>
              <a:t>Miconazole Buccal Tablet</a:t>
            </a:r>
          </a:p>
          <a:p>
            <a:pPr lvl="2" eaLnBrk="1" hangingPunct="1">
              <a:lnSpc>
                <a:spcPct val="90000"/>
              </a:lnSpc>
            </a:pPr>
            <a:r>
              <a:rPr lang="en-US" sz="1800" smtClean="0">
                <a:cs typeface="Times New Roman" pitchFamily="18" charset="0"/>
              </a:rPr>
              <a:t>OD for 7 days</a:t>
            </a:r>
          </a:p>
          <a:p>
            <a:pPr eaLnBrk="1" hangingPunct="1">
              <a:lnSpc>
                <a:spcPct val="90000"/>
              </a:lnSpc>
            </a:pPr>
            <a:r>
              <a:rPr lang="en-US" sz="2400" smtClean="0"/>
              <a:t>If unresponsive:</a:t>
            </a:r>
          </a:p>
          <a:p>
            <a:pPr lvl="1" eaLnBrk="1" hangingPunct="1">
              <a:lnSpc>
                <a:spcPct val="90000"/>
              </a:lnSpc>
            </a:pPr>
            <a:r>
              <a:rPr lang="en-US" sz="2400" smtClean="0"/>
              <a:t>Fluconazole 100mg OD for 7 days</a:t>
            </a:r>
          </a:p>
        </p:txBody>
      </p:sp>
      <p:pic>
        <p:nvPicPr>
          <p:cNvPr id="58372" name="Picture 4"/>
          <p:cNvPicPr>
            <a:picLocks noChangeAspect="1" noChangeArrowheads="1"/>
          </p:cNvPicPr>
          <p:nvPr/>
        </p:nvPicPr>
        <p:blipFill>
          <a:blip r:embed="rId2" cstate="print"/>
          <a:srcRect/>
          <a:stretch>
            <a:fillRect/>
          </a:stretch>
        </p:blipFill>
        <p:spPr bwMode="auto">
          <a:xfrm>
            <a:off x="5791200" y="1828800"/>
            <a:ext cx="3124200" cy="2362200"/>
          </a:xfrm>
          <a:prstGeom prst="rect">
            <a:avLst/>
          </a:prstGeom>
          <a:noFill/>
          <a:ln w="9525">
            <a:noFill/>
            <a:miter lim="800000"/>
            <a:headEnd/>
            <a:tailEnd/>
          </a:ln>
        </p:spPr>
      </p:pic>
      <p:pic>
        <p:nvPicPr>
          <p:cNvPr id="58373" name="Picture 6"/>
          <p:cNvPicPr>
            <a:picLocks noChangeAspect="1" noChangeArrowheads="1"/>
          </p:cNvPicPr>
          <p:nvPr/>
        </p:nvPicPr>
        <p:blipFill>
          <a:blip r:embed="rId3" cstate="print"/>
          <a:srcRect/>
          <a:stretch>
            <a:fillRect/>
          </a:stretch>
        </p:blipFill>
        <p:spPr bwMode="auto">
          <a:xfrm>
            <a:off x="5791200" y="4267200"/>
            <a:ext cx="3124200" cy="2438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r>
              <a:rPr lang="en-US" smtClean="0"/>
              <a:t>Esophageal Candidiasis</a:t>
            </a:r>
          </a:p>
        </p:txBody>
      </p:sp>
      <p:sp>
        <p:nvSpPr>
          <p:cNvPr id="59395" name="Rectangle 1027"/>
          <p:cNvSpPr>
            <a:spLocks noGrp="1" noChangeArrowheads="1"/>
          </p:cNvSpPr>
          <p:nvPr>
            <p:ph type="body" sz="half" idx="1"/>
          </p:nvPr>
        </p:nvSpPr>
        <p:spPr>
          <a:xfrm>
            <a:off x="304800" y="1844675"/>
            <a:ext cx="4687888" cy="4824413"/>
          </a:xfrm>
        </p:spPr>
        <p:txBody>
          <a:bodyPr/>
          <a:lstStyle/>
          <a:p>
            <a:pPr eaLnBrk="1" hangingPunct="1">
              <a:lnSpc>
                <a:spcPct val="80000"/>
              </a:lnSpc>
            </a:pPr>
            <a:r>
              <a:rPr lang="en-US" sz="2400" smtClean="0"/>
              <a:t>Causes painful swallowing (odynophagia)</a:t>
            </a:r>
          </a:p>
          <a:p>
            <a:pPr eaLnBrk="1" hangingPunct="1">
              <a:lnSpc>
                <a:spcPct val="80000"/>
              </a:lnSpc>
            </a:pPr>
            <a:r>
              <a:rPr lang="en-US" sz="2400" smtClean="0"/>
              <a:t>Results in inadequate oral intake</a:t>
            </a:r>
          </a:p>
          <a:p>
            <a:pPr lvl="1" eaLnBrk="1" hangingPunct="1">
              <a:lnSpc>
                <a:spcPct val="80000"/>
              </a:lnSpc>
            </a:pPr>
            <a:r>
              <a:rPr lang="en-US" sz="2000" smtClean="0"/>
              <a:t>Dehydration, malnutrition, wasting</a:t>
            </a:r>
          </a:p>
          <a:p>
            <a:pPr eaLnBrk="1" hangingPunct="1">
              <a:lnSpc>
                <a:spcPct val="80000"/>
              </a:lnSpc>
            </a:pPr>
            <a:r>
              <a:rPr lang="en-US" sz="2400" smtClean="0"/>
              <a:t>Treatment:</a:t>
            </a:r>
          </a:p>
          <a:p>
            <a:pPr lvl="1" eaLnBrk="1" hangingPunct="1">
              <a:lnSpc>
                <a:spcPct val="80000"/>
              </a:lnSpc>
            </a:pPr>
            <a:r>
              <a:rPr lang="en-US" sz="2000" b="1" i="1" smtClean="0"/>
              <a:t>Fluconazole </a:t>
            </a:r>
            <a:r>
              <a:rPr lang="en-US" sz="2000" smtClean="0"/>
              <a:t>200mg stat, then 100mg daily for 14 days</a:t>
            </a:r>
            <a:endParaRPr lang="en-US" sz="2000" b="1" i="1" smtClean="0"/>
          </a:p>
          <a:p>
            <a:pPr lvl="1" eaLnBrk="1" hangingPunct="1">
              <a:lnSpc>
                <a:spcPct val="80000"/>
              </a:lnSpc>
            </a:pPr>
            <a:r>
              <a:rPr lang="en-US" sz="2000" b="1" i="1" smtClean="0"/>
              <a:t>Ketoconazole</a:t>
            </a:r>
          </a:p>
          <a:p>
            <a:pPr lvl="2" eaLnBrk="1" hangingPunct="1">
              <a:lnSpc>
                <a:spcPct val="80000"/>
              </a:lnSpc>
            </a:pPr>
            <a:r>
              <a:rPr lang="en-US" sz="1800" smtClean="0"/>
              <a:t>200mg daily for 14 days</a:t>
            </a:r>
          </a:p>
          <a:p>
            <a:pPr eaLnBrk="1" hangingPunct="1">
              <a:lnSpc>
                <a:spcPct val="80000"/>
              </a:lnSpc>
            </a:pPr>
            <a:r>
              <a:rPr lang="en-US" sz="2400" smtClean="0"/>
              <a:t>Maintenance therapy required unless immune reconstitution occurs. All such patients should be evaluated for ART</a:t>
            </a:r>
          </a:p>
        </p:txBody>
      </p:sp>
      <p:pic>
        <p:nvPicPr>
          <p:cNvPr id="59396" name="Picture 1029" descr="candida esophagitis2"/>
          <p:cNvPicPr>
            <a:picLocks noGrp="1" noChangeAspect="1" noChangeArrowheads="1"/>
          </p:cNvPicPr>
          <p:nvPr>
            <p:ph type="clipArt" sz="half" idx="2"/>
          </p:nvPr>
        </p:nvPicPr>
        <p:blipFill>
          <a:blip r:embed="rId2" cstate="print"/>
          <a:srcRect/>
          <a:stretch>
            <a:fillRect/>
          </a:stretch>
        </p:blipFill>
        <p:spPr>
          <a:xfrm>
            <a:off x="5330825" y="2355850"/>
            <a:ext cx="3438525" cy="3438525"/>
          </a:xfrm>
          <a:noFill/>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smtClean="0">
                <a:cs typeface="Times New Roman" pitchFamily="18" charset="0"/>
              </a:rPr>
              <a:t>Infective Diarrhea</a:t>
            </a:r>
          </a:p>
        </p:txBody>
      </p:sp>
      <p:sp>
        <p:nvSpPr>
          <p:cNvPr id="60419" name="Rectangle 3"/>
          <p:cNvSpPr>
            <a:spLocks noGrp="1" noChangeArrowheads="1"/>
          </p:cNvSpPr>
          <p:nvPr>
            <p:ph idx="1"/>
          </p:nvPr>
        </p:nvSpPr>
        <p:spPr>
          <a:xfrm>
            <a:off x="755650" y="2017713"/>
            <a:ext cx="8199438" cy="4651375"/>
          </a:xfrm>
        </p:spPr>
        <p:txBody>
          <a:bodyPr/>
          <a:lstStyle/>
          <a:p>
            <a:pPr eaLnBrk="1" hangingPunct="1">
              <a:lnSpc>
                <a:spcPct val="80000"/>
              </a:lnSpc>
            </a:pPr>
            <a:r>
              <a:rPr lang="en-US" sz="2400" smtClean="0">
                <a:cs typeface="Times New Roman" pitchFamily="18" charset="0"/>
              </a:rPr>
              <a:t>Acute diarrhea (&gt;3 loose motions/day x &lt; 2 weeks)</a:t>
            </a:r>
          </a:p>
          <a:p>
            <a:pPr lvl="1" eaLnBrk="1" hangingPunct="1">
              <a:lnSpc>
                <a:spcPct val="80000"/>
              </a:lnSpc>
            </a:pPr>
            <a:r>
              <a:rPr lang="en-US" sz="2000" smtClean="0">
                <a:cs typeface="Times New Roman" pitchFamily="18" charset="0"/>
              </a:rPr>
              <a:t>Stool cultures where possible</a:t>
            </a:r>
          </a:p>
          <a:p>
            <a:pPr lvl="1" eaLnBrk="1" hangingPunct="1">
              <a:lnSpc>
                <a:spcPct val="80000"/>
              </a:lnSpc>
            </a:pPr>
            <a:r>
              <a:rPr lang="en-US" sz="2000" smtClean="0">
                <a:cs typeface="Times New Roman" pitchFamily="18" charset="0"/>
              </a:rPr>
              <a:t>If acutely unwell and pyrexial with blood in stool </a:t>
            </a:r>
          </a:p>
          <a:p>
            <a:pPr lvl="2" eaLnBrk="1" hangingPunct="1">
              <a:lnSpc>
                <a:spcPct val="80000"/>
              </a:lnSpc>
            </a:pPr>
            <a:r>
              <a:rPr lang="en-US" sz="1800" smtClean="0">
                <a:cs typeface="Times New Roman" pitchFamily="18" charset="0"/>
              </a:rPr>
              <a:t>Consider a quinolone (ciprofloxacin 500mg BD x 10-14 days)</a:t>
            </a:r>
          </a:p>
          <a:p>
            <a:pPr lvl="1" eaLnBrk="1" hangingPunct="1">
              <a:lnSpc>
                <a:spcPct val="80000"/>
              </a:lnSpc>
            </a:pPr>
            <a:r>
              <a:rPr lang="en-US" sz="2000" smtClean="0">
                <a:cs typeface="Times New Roman" pitchFamily="18" charset="0"/>
              </a:rPr>
              <a:t>Remember drugs as a cause of diarrhea including antibiotics</a:t>
            </a:r>
          </a:p>
          <a:p>
            <a:pPr lvl="1" eaLnBrk="1" hangingPunct="1">
              <a:lnSpc>
                <a:spcPct val="80000"/>
              </a:lnSpc>
            </a:pPr>
            <a:endParaRPr lang="en-US" sz="2000" smtClean="0">
              <a:cs typeface="Times New Roman" pitchFamily="18" charset="0"/>
            </a:endParaRPr>
          </a:p>
          <a:p>
            <a:pPr eaLnBrk="1" hangingPunct="1">
              <a:lnSpc>
                <a:spcPct val="80000"/>
              </a:lnSpc>
            </a:pPr>
            <a:r>
              <a:rPr lang="en-US" sz="2400" smtClean="0">
                <a:cs typeface="Times New Roman" pitchFamily="18" charset="0"/>
              </a:rPr>
              <a:t>Chronic/recurrent diarrhea (&gt;1month) </a:t>
            </a:r>
          </a:p>
          <a:p>
            <a:pPr lvl="1" eaLnBrk="1" hangingPunct="1">
              <a:lnSpc>
                <a:spcPct val="80000"/>
              </a:lnSpc>
            </a:pPr>
            <a:r>
              <a:rPr lang="en-US" sz="2000" smtClean="0">
                <a:cs typeface="Times New Roman" pitchFamily="18" charset="0"/>
              </a:rPr>
              <a:t>Copious amount of watery diarrhea associated with abdominal pain, +/- fever</a:t>
            </a:r>
          </a:p>
          <a:p>
            <a:pPr lvl="1" eaLnBrk="1" hangingPunct="1">
              <a:lnSpc>
                <a:spcPct val="80000"/>
              </a:lnSpc>
            </a:pPr>
            <a:r>
              <a:rPr lang="en-US" sz="2000" smtClean="0">
                <a:cs typeface="Times New Roman" pitchFamily="18" charset="0"/>
              </a:rPr>
              <a:t>Symptoms intermittent. CD4 &lt; 200</a:t>
            </a:r>
          </a:p>
          <a:p>
            <a:pPr lvl="1" eaLnBrk="1" hangingPunct="1">
              <a:lnSpc>
                <a:spcPct val="80000"/>
              </a:lnSpc>
            </a:pPr>
            <a:r>
              <a:rPr lang="en-US" sz="2000" smtClean="0">
                <a:cs typeface="Times New Roman" pitchFamily="18" charset="0"/>
              </a:rPr>
              <a:t>Often associated with wasting, malabsorption</a:t>
            </a:r>
          </a:p>
          <a:p>
            <a:pPr lvl="1" eaLnBrk="1" hangingPunct="1">
              <a:lnSpc>
                <a:spcPct val="80000"/>
              </a:lnSpc>
            </a:pPr>
            <a:r>
              <a:rPr lang="en-US" sz="2000" smtClean="0">
                <a:cs typeface="Times New Roman" pitchFamily="18" charset="0"/>
              </a:rPr>
              <a:t>Cause usually not identified in practice; rule out acute infections where possible</a:t>
            </a:r>
          </a:p>
          <a:p>
            <a:pPr eaLnBrk="1" hangingPunct="1">
              <a:lnSpc>
                <a:spcPct val="80000"/>
              </a:lnSpc>
            </a:pPr>
            <a:r>
              <a:rPr lang="en-US" sz="2400" smtClean="0">
                <a:cs typeface="Times New Roman" pitchFamily="18" charset="0"/>
              </a:rPr>
              <a:t>Cotrimoxazole reduces incidence of diarrhea in PLHA </a:t>
            </a: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9388" y="214313"/>
            <a:ext cx="8764587" cy="1462087"/>
          </a:xfrm>
        </p:spPr>
        <p:txBody>
          <a:bodyPr/>
          <a:lstStyle/>
          <a:p>
            <a:pPr eaLnBrk="1" hangingPunct="1"/>
            <a:r>
              <a:rPr lang="en-US" b="1" smtClean="0">
                <a:cs typeface="Times New Roman" pitchFamily="18" charset="0"/>
              </a:rPr>
              <a:t>Infective Diarrhea:</a:t>
            </a:r>
            <a:br>
              <a:rPr lang="en-US" b="1" smtClean="0">
                <a:cs typeface="Times New Roman" pitchFamily="18" charset="0"/>
              </a:rPr>
            </a:br>
            <a:r>
              <a:rPr lang="en-US" b="1" smtClean="0">
                <a:cs typeface="Times New Roman" pitchFamily="18" charset="0"/>
              </a:rPr>
              <a:t>Management</a:t>
            </a:r>
          </a:p>
        </p:txBody>
      </p:sp>
      <p:sp>
        <p:nvSpPr>
          <p:cNvPr id="61443" name="Rectangle 3"/>
          <p:cNvSpPr>
            <a:spLocks noGrp="1" noChangeArrowheads="1"/>
          </p:cNvSpPr>
          <p:nvPr>
            <p:ph idx="1"/>
          </p:nvPr>
        </p:nvSpPr>
        <p:spPr>
          <a:xfrm>
            <a:off x="609600" y="2017713"/>
            <a:ext cx="8345488" cy="4535487"/>
          </a:xfrm>
        </p:spPr>
        <p:txBody>
          <a:bodyPr/>
          <a:lstStyle/>
          <a:p>
            <a:pPr eaLnBrk="1" hangingPunct="1"/>
            <a:r>
              <a:rPr lang="en-US" smtClean="0">
                <a:cs typeface="Times New Roman" pitchFamily="18" charset="0"/>
              </a:rPr>
              <a:t>Oral rehydration therapy</a:t>
            </a:r>
          </a:p>
          <a:p>
            <a:pPr eaLnBrk="1" hangingPunct="1"/>
            <a:r>
              <a:rPr lang="en-US" smtClean="0">
                <a:cs typeface="Times New Roman" pitchFamily="18" charset="0"/>
              </a:rPr>
              <a:t>IV fluids</a:t>
            </a:r>
          </a:p>
          <a:p>
            <a:pPr lvl="1" eaLnBrk="1" hangingPunct="1"/>
            <a:r>
              <a:rPr lang="en-US" smtClean="0">
                <a:cs typeface="Times New Roman" pitchFamily="18" charset="0"/>
              </a:rPr>
              <a:t>If severe dehydration</a:t>
            </a:r>
          </a:p>
          <a:p>
            <a:pPr eaLnBrk="1" hangingPunct="1"/>
            <a:r>
              <a:rPr lang="en-US" smtClean="0">
                <a:cs typeface="Times New Roman" pitchFamily="18" charset="0"/>
              </a:rPr>
              <a:t>Antimicrobials </a:t>
            </a:r>
          </a:p>
          <a:p>
            <a:pPr lvl="1" eaLnBrk="1" hangingPunct="1"/>
            <a:r>
              <a:rPr lang="en-US" smtClean="0">
                <a:cs typeface="Times New Roman" pitchFamily="18" charset="0"/>
              </a:rPr>
              <a:t>If possible, treat according to stool analysis</a:t>
            </a:r>
          </a:p>
          <a:p>
            <a:pPr lvl="2" eaLnBrk="1" hangingPunct="1"/>
            <a:r>
              <a:rPr lang="en-US" smtClean="0">
                <a:cs typeface="Times New Roman" pitchFamily="18" charset="0"/>
              </a:rPr>
              <a:t>Stool analysis often not helpful</a:t>
            </a:r>
          </a:p>
          <a:p>
            <a:pPr lvl="2" eaLnBrk="1" hangingPunct="1"/>
            <a:r>
              <a:rPr lang="en-US" b="1" smtClean="0">
                <a:cs typeface="Times New Roman" pitchFamily="18" charset="0"/>
              </a:rPr>
              <a:t>Empirical treatment</a:t>
            </a:r>
            <a:r>
              <a:rPr lang="en-US" smtClean="0">
                <a:cs typeface="Times New Roman" pitchFamily="18" charset="0"/>
              </a:rPr>
              <a:t> justified in chronic, debilitating diarrhea</a:t>
            </a:r>
          </a:p>
          <a:p>
            <a:pPr lvl="2" eaLnBrk="1" hangingPunct="1"/>
            <a:r>
              <a:rPr lang="en-US" smtClean="0">
                <a:cs typeface="Times New Roman" pitchFamily="18" charset="0"/>
              </a:rPr>
              <a:t>Symptomatic treatment a relief to patients</a:t>
            </a:r>
          </a:p>
          <a:p>
            <a:pPr lvl="2" eaLnBrk="1" hangingPunct="1">
              <a:buFont typeface="Wingdings" pitchFamily="2" charset="2"/>
              <a:buNone/>
            </a:pPr>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14313"/>
            <a:ext cx="8943975" cy="1462087"/>
          </a:xfrm>
        </p:spPr>
        <p:txBody>
          <a:bodyPr/>
          <a:lstStyle/>
          <a:p>
            <a:pPr eaLnBrk="1" hangingPunct="1"/>
            <a:r>
              <a:rPr lang="en-US" smtClean="0"/>
              <a:t>Empirical Management of Chronic Diarrhea</a:t>
            </a:r>
          </a:p>
        </p:txBody>
      </p:sp>
      <p:sp>
        <p:nvSpPr>
          <p:cNvPr id="62467" name="Rectangle 3"/>
          <p:cNvSpPr>
            <a:spLocks noGrp="1" noChangeArrowheads="1"/>
          </p:cNvSpPr>
          <p:nvPr>
            <p:ph idx="1"/>
          </p:nvPr>
        </p:nvSpPr>
        <p:spPr>
          <a:xfrm>
            <a:off x="152400" y="2017713"/>
            <a:ext cx="8802688" cy="4535487"/>
          </a:xfrm>
        </p:spPr>
        <p:txBody>
          <a:bodyPr/>
          <a:lstStyle/>
          <a:p>
            <a:pPr eaLnBrk="1" hangingPunct="1"/>
            <a:r>
              <a:rPr lang="en-US" sz="2800" smtClean="0"/>
              <a:t>Trial of </a:t>
            </a:r>
            <a:r>
              <a:rPr lang="en-US" sz="2800" b="1" smtClean="0"/>
              <a:t>Cotrimoxazole</a:t>
            </a:r>
            <a:r>
              <a:rPr lang="en-US" sz="2800" smtClean="0"/>
              <a:t> – </a:t>
            </a:r>
            <a:r>
              <a:rPr lang="en-US" sz="2400" smtClean="0"/>
              <a:t>2 tabs BD 5 days (not in patients already on cotrimoxazole prophylaxis)</a:t>
            </a:r>
          </a:p>
          <a:p>
            <a:pPr lvl="2" eaLnBrk="1" hangingPunct="1"/>
            <a:r>
              <a:rPr lang="en-US" sz="2000" smtClean="0"/>
              <a:t>If no improvement:</a:t>
            </a:r>
          </a:p>
          <a:p>
            <a:pPr eaLnBrk="1" hangingPunct="1"/>
            <a:r>
              <a:rPr lang="en-US" sz="2800" smtClean="0"/>
              <a:t>Trial of </a:t>
            </a:r>
            <a:r>
              <a:rPr lang="en-US" sz="2800" b="1" smtClean="0"/>
              <a:t>Metronidazole</a:t>
            </a:r>
            <a:r>
              <a:rPr lang="en-US" sz="2800" smtClean="0"/>
              <a:t> – </a:t>
            </a:r>
            <a:r>
              <a:rPr lang="en-US" sz="2400" smtClean="0"/>
              <a:t>400mg QDS 7 days</a:t>
            </a:r>
          </a:p>
          <a:p>
            <a:pPr lvl="2" eaLnBrk="1" hangingPunct="1"/>
            <a:r>
              <a:rPr lang="en-US" sz="2000" smtClean="0"/>
              <a:t>If no improvement:</a:t>
            </a:r>
          </a:p>
          <a:p>
            <a:pPr eaLnBrk="1" hangingPunct="1"/>
            <a:r>
              <a:rPr lang="en-US" sz="2800" smtClean="0"/>
              <a:t>Trail of an </a:t>
            </a:r>
            <a:r>
              <a:rPr lang="en-US" sz="2800" b="1" smtClean="0"/>
              <a:t>Antihelminthic</a:t>
            </a:r>
            <a:r>
              <a:rPr lang="en-US" sz="2800" smtClean="0"/>
              <a:t> – </a:t>
            </a:r>
            <a:r>
              <a:rPr lang="en-US" sz="2400" smtClean="0"/>
              <a:t>e.g. Albendazole</a:t>
            </a:r>
          </a:p>
          <a:p>
            <a:pPr lvl="2" eaLnBrk="1" hangingPunct="1"/>
            <a:r>
              <a:rPr lang="en-US" sz="2000" smtClean="0"/>
              <a:t>If no improvement:</a:t>
            </a:r>
          </a:p>
          <a:p>
            <a:pPr eaLnBrk="1" hangingPunct="1"/>
            <a:r>
              <a:rPr lang="en-US" sz="2800" b="1" smtClean="0"/>
              <a:t>Symptomatic</a:t>
            </a:r>
            <a:r>
              <a:rPr lang="en-US" sz="2800" smtClean="0"/>
              <a:t> management</a:t>
            </a:r>
          </a:p>
          <a:p>
            <a:pPr lvl="1" eaLnBrk="1" hangingPunct="1"/>
            <a:r>
              <a:rPr lang="en-US" sz="2400" smtClean="0"/>
              <a:t>Eg: Loperamide, Diadis, dietary advice etc.</a:t>
            </a:r>
          </a:p>
          <a:p>
            <a:pPr eaLnBrk="1" hangingPunct="1"/>
            <a:r>
              <a:rPr lang="en-US" sz="2800" smtClean="0"/>
              <a:t>ART effective in eliminating chronic diarrhea 	</a:t>
            </a:r>
          </a:p>
          <a:p>
            <a:pPr lvl="1" eaLnBrk="1" hangingPunct="1">
              <a:buFont typeface="Wingdings" pitchFamily="2" charset="2"/>
              <a:buNone/>
            </a:pP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71500"/>
            <a:ext cx="8229600" cy="846138"/>
          </a:xfrm>
        </p:spPr>
        <p:txBody>
          <a:bodyPr rtlCol="0">
            <a:normAutofit fontScale="90000"/>
          </a:bodyPr>
          <a:lstStyle/>
          <a:p>
            <a:pPr eaLnBrk="1" fontAlgn="auto" hangingPunct="1">
              <a:spcAft>
                <a:spcPts val="0"/>
              </a:spcAft>
              <a:defRPr/>
            </a:pPr>
            <a:r>
              <a:rPr lang="en-US" sz="4800" dirty="0" smtClean="0">
                <a:cs typeface="Times New Roman" charset="0"/>
              </a:rPr>
              <a:t>HIV Related Malignancies and </a:t>
            </a:r>
            <a:r>
              <a:rPr lang="en-US" dirty="0" smtClean="0"/>
              <a:t>Other conditions</a:t>
            </a:r>
            <a:r>
              <a:rPr lang="en-US" sz="4800" dirty="0" smtClean="0">
                <a:cs typeface="Times New Roman" charset="0"/>
              </a:rPr>
              <a:t/>
            </a:r>
            <a:br>
              <a:rPr lang="en-US" sz="4800" dirty="0" smtClean="0">
                <a:cs typeface="Times New Roman" charset="0"/>
              </a:rPr>
            </a:br>
            <a:endParaRPr lang="en-US" sz="4800" dirty="0" smtClean="0">
              <a:cs typeface="Times New Roman" charset="0"/>
            </a:endParaRPr>
          </a:p>
        </p:txBody>
      </p:sp>
      <p:sp>
        <p:nvSpPr>
          <p:cNvPr id="11267" name="Rectangle 3"/>
          <p:cNvSpPr>
            <a:spLocks noGrp="1" noChangeArrowheads="1"/>
          </p:cNvSpPr>
          <p:nvPr>
            <p:ph idx="1"/>
          </p:nvPr>
        </p:nvSpPr>
        <p:spPr>
          <a:xfrm>
            <a:off x="457200" y="1600200"/>
            <a:ext cx="8229600" cy="4829175"/>
          </a:xfrm>
        </p:spPr>
        <p:txBody>
          <a:bodyPr/>
          <a:lstStyle/>
          <a:p>
            <a:pPr eaLnBrk="1" hangingPunct="1">
              <a:buFont typeface="Arial" charset="0"/>
              <a:buNone/>
            </a:pPr>
            <a:r>
              <a:rPr lang="en-US" u="sng" smtClean="0"/>
              <a:t>Malignancies</a:t>
            </a:r>
          </a:p>
          <a:p>
            <a:pPr eaLnBrk="1" hangingPunct="1"/>
            <a:r>
              <a:rPr lang="en-US" smtClean="0"/>
              <a:t>Kaposi’s sarcoma</a:t>
            </a:r>
          </a:p>
          <a:p>
            <a:pPr eaLnBrk="1" hangingPunct="1"/>
            <a:r>
              <a:rPr lang="en-US" smtClean="0"/>
              <a:t>Primary CNS lymphoma</a:t>
            </a:r>
          </a:p>
          <a:p>
            <a:pPr eaLnBrk="1" hangingPunct="1"/>
            <a:r>
              <a:rPr lang="en-US" smtClean="0"/>
              <a:t>Carcinoma of the cervix</a:t>
            </a:r>
          </a:p>
          <a:p>
            <a:pPr eaLnBrk="1" hangingPunct="1"/>
            <a:r>
              <a:rPr lang="en-US" smtClean="0"/>
              <a:t>Other lymphomas</a:t>
            </a:r>
          </a:p>
          <a:p>
            <a:pPr eaLnBrk="1" hangingPunct="1">
              <a:buFont typeface="Arial" charset="0"/>
              <a:buNone/>
            </a:pPr>
            <a:r>
              <a:rPr lang="en-US" u="sng" smtClean="0"/>
              <a:t>Other conditions</a:t>
            </a:r>
          </a:p>
          <a:p>
            <a:pPr eaLnBrk="1" hangingPunct="1"/>
            <a:r>
              <a:rPr lang="en-US" smtClean="0"/>
              <a:t>HIV wasting syndrome</a:t>
            </a:r>
          </a:p>
          <a:p>
            <a:pPr eaLnBrk="1" hangingPunct="1"/>
            <a:r>
              <a:rPr lang="en-US" smtClean="0"/>
              <a:t>Non infective dermatoses</a:t>
            </a:r>
          </a:p>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r>
              <a:rPr lang="en-US" smtClean="0"/>
              <a:t>Skin Conditions</a:t>
            </a:r>
          </a:p>
        </p:txBody>
      </p:sp>
      <p:sp>
        <p:nvSpPr>
          <p:cNvPr id="65539" name="Rectangle 4"/>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smtClean="0"/>
              <a:t>Infective Dermatitis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Herpes Zoster</a:t>
            </a:r>
          </a:p>
        </p:txBody>
      </p:sp>
      <p:sp>
        <p:nvSpPr>
          <p:cNvPr id="64515" name="Rectangle 3"/>
          <p:cNvSpPr>
            <a:spLocks noGrp="1" noChangeArrowheads="1"/>
          </p:cNvSpPr>
          <p:nvPr>
            <p:ph type="body" sz="half" idx="1"/>
          </p:nvPr>
        </p:nvSpPr>
        <p:spPr>
          <a:xfrm>
            <a:off x="381000" y="2017713"/>
            <a:ext cx="4611688" cy="4114800"/>
          </a:xfrm>
        </p:spPr>
        <p:txBody>
          <a:bodyPr/>
          <a:lstStyle/>
          <a:p>
            <a:pPr eaLnBrk="1" hangingPunct="1">
              <a:lnSpc>
                <a:spcPct val="80000"/>
              </a:lnSpc>
            </a:pPr>
            <a:r>
              <a:rPr lang="en-US" sz="2400" smtClean="0"/>
              <a:t>Reactivation of previous varicella (chicken pox) </a:t>
            </a:r>
          </a:p>
          <a:p>
            <a:pPr eaLnBrk="1" hangingPunct="1">
              <a:lnSpc>
                <a:spcPct val="80000"/>
              </a:lnSpc>
            </a:pPr>
            <a:r>
              <a:rPr lang="en-US" sz="2400" smtClean="0"/>
              <a:t>Very common</a:t>
            </a:r>
          </a:p>
          <a:p>
            <a:pPr eaLnBrk="1" hangingPunct="1">
              <a:lnSpc>
                <a:spcPct val="80000"/>
              </a:lnSpc>
            </a:pPr>
            <a:r>
              <a:rPr lang="en-US" sz="2400" smtClean="0"/>
              <a:t>Can occur early in HIV disease</a:t>
            </a:r>
          </a:p>
          <a:p>
            <a:pPr eaLnBrk="1" hangingPunct="1">
              <a:lnSpc>
                <a:spcPct val="80000"/>
              </a:lnSpc>
            </a:pPr>
            <a:r>
              <a:rPr lang="en-US" sz="2400" smtClean="0"/>
              <a:t>Multi-dermatomal, recurrent</a:t>
            </a:r>
          </a:p>
          <a:p>
            <a:pPr eaLnBrk="1" hangingPunct="1">
              <a:lnSpc>
                <a:spcPct val="80000"/>
              </a:lnSpc>
            </a:pPr>
            <a:r>
              <a:rPr lang="en-US" sz="2400" smtClean="0"/>
              <a:t>Causes acute, severe pain</a:t>
            </a:r>
          </a:p>
          <a:p>
            <a:pPr eaLnBrk="1" hangingPunct="1">
              <a:lnSpc>
                <a:spcPct val="80000"/>
              </a:lnSpc>
            </a:pPr>
            <a:r>
              <a:rPr lang="en-US" sz="2400" smtClean="0"/>
              <a:t>Risk of debilitating post herpetic neuralgia (PHN more common in older aptient)</a:t>
            </a:r>
          </a:p>
          <a:p>
            <a:pPr eaLnBrk="1" hangingPunct="1">
              <a:lnSpc>
                <a:spcPct val="80000"/>
              </a:lnSpc>
            </a:pPr>
            <a:r>
              <a:rPr lang="en-US" sz="2400" smtClean="0"/>
              <a:t>Disfiguring keloid formation</a:t>
            </a:r>
          </a:p>
          <a:p>
            <a:pPr eaLnBrk="1" hangingPunct="1">
              <a:lnSpc>
                <a:spcPct val="80000"/>
              </a:lnSpc>
            </a:pPr>
            <a:r>
              <a:rPr lang="en-US" sz="2400" smtClean="0"/>
              <a:t>Diagnosis clinical</a:t>
            </a:r>
          </a:p>
        </p:txBody>
      </p:sp>
      <p:pic>
        <p:nvPicPr>
          <p:cNvPr id="103429" name="Picture 5" descr="W016873X"/>
          <p:cNvPicPr>
            <a:picLocks noGrp="1" noChangeAspect="1" noChangeArrowheads="1"/>
          </p:cNvPicPr>
          <p:nvPr>
            <p:ph type="clipArt" sz="half" idx="2"/>
          </p:nvPr>
        </p:nvPicPr>
        <p:blipFill>
          <a:blip r:embed="rId2" cstate="print"/>
          <a:srcRect/>
          <a:stretch>
            <a:fillRect/>
          </a:stretch>
        </p:blipFill>
        <p:spPr>
          <a:xfrm>
            <a:off x="5486400" y="381000"/>
            <a:ext cx="3429000" cy="2971800"/>
          </a:xfrm>
          <a:noFill/>
        </p:spPr>
      </p:pic>
      <p:pic>
        <p:nvPicPr>
          <p:cNvPr id="103430" name="Picture 6" descr="W016885R"/>
          <p:cNvPicPr>
            <a:picLocks noChangeAspect="1" noChangeArrowheads="1"/>
          </p:cNvPicPr>
          <p:nvPr/>
        </p:nvPicPr>
        <p:blipFill>
          <a:blip r:embed="rId3" cstate="print"/>
          <a:srcRect/>
          <a:stretch>
            <a:fillRect/>
          </a:stretch>
        </p:blipFill>
        <p:spPr bwMode="auto">
          <a:xfrm>
            <a:off x="5486400" y="3429000"/>
            <a:ext cx="3429000" cy="30781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3429"/>
                                        </p:tgtEl>
                                        <p:attrNameLst>
                                          <p:attrName>style.visibility</p:attrName>
                                        </p:attrNameLst>
                                      </p:cBhvr>
                                      <p:to>
                                        <p:strVal val="visible"/>
                                      </p:to>
                                    </p:set>
                                    <p:anim calcmode="lin" valueType="num">
                                      <p:cBhvr additive="base">
                                        <p:cTn id="7" dur="500" fill="hold"/>
                                        <p:tgtEl>
                                          <p:spTgt spid="103429"/>
                                        </p:tgtEl>
                                        <p:attrNameLst>
                                          <p:attrName>ppt_x</p:attrName>
                                        </p:attrNameLst>
                                      </p:cBhvr>
                                      <p:tavLst>
                                        <p:tav tm="0">
                                          <p:val>
                                            <p:strVal val="0-#ppt_w/2"/>
                                          </p:val>
                                        </p:tav>
                                        <p:tav tm="100000">
                                          <p:val>
                                            <p:strVal val="#ppt_x"/>
                                          </p:val>
                                        </p:tav>
                                      </p:tavLst>
                                    </p:anim>
                                    <p:anim calcmode="lin" valueType="num">
                                      <p:cBhvr additive="base">
                                        <p:cTn id="8"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430"/>
                                        </p:tgtEl>
                                        <p:attrNameLst>
                                          <p:attrName>style.visibility</p:attrName>
                                        </p:attrNameLst>
                                      </p:cBhvr>
                                      <p:to>
                                        <p:strVal val="visible"/>
                                      </p:to>
                                    </p:set>
                                    <p:anim calcmode="lin" valueType="num">
                                      <p:cBhvr additive="base">
                                        <p:cTn id="13" dur="500" fill="hold"/>
                                        <p:tgtEl>
                                          <p:spTgt spid="103430"/>
                                        </p:tgtEl>
                                        <p:attrNameLst>
                                          <p:attrName>ppt_x</p:attrName>
                                        </p:attrNameLst>
                                      </p:cBhvr>
                                      <p:tavLst>
                                        <p:tav tm="0">
                                          <p:val>
                                            <p:strVal val="0-#ppt_w/2"/>
                                          </p:val>
                                        </p:tav>
                                        <p:tav tm="100000">
                                          <p:val>
                                            <p:strVal val="#ppt_x"/>
                                          </p:val>
                                        </p:tav>
                                      </p:tavLst>
                                    </p:anim>
                                    <p:anim calcmode="lin" valueType="num">
                                      <p:cBhvr additive="base">
                                        <p:cTn id="14" dur="500" fill="hold"/>
                                        <p:tgtEl>
                                          <p:spTgt spid="103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Opthalmic Herpes Zoster</a:t>
            </a:r>
          </a:p>
        </p:txBody>
      </p:sp>
      <p:sp>
        <p:nvSpPr>
          <p:cNvPr id="65539" name="Rectangle 3"/>
          <p:cNvSpPr>
            <a:spLocks noGrp="1" noChangeArrowheads="1"/>
          </p:cNvSpPr>
          <p:nvPr>
            <p:ph type="body" sz="half" idx="1"/>
          </p:nvPr>
        </p:nvSpPr>
        <p:spPr>
          <a:xfrm>
            <a:off x="381000" y="1981200"/>
            <a:ext cx="4419600" cy="4419600"/>
          </a:xfrm>
        </p:spPr>
        <p:txBody>
          <a:bodyPr/>
          <a:lstStyle/>
          <a:p>
            <a:pPr eaLnBrk="1" hangingPunct="1"/>
            <a:r>
              <a:rPr lang="en-US" sz="2800" smtClean="0"/>
              <a:t>Risk of permanent visual impairment</a:t>
            </a:r>
          </a:p>
          <a:p>
            <a:pPr eaLnBrk="1" hangingPunct="1"/>
            <a:endParaRPr lang="en-US" sz="2800" smtClean="0"/>
          </a:p>
          <a:p>
            <a:pPr eaLnBrk="1" hangingPunct="1"/>
            <a:r>
              <a:rPr lang="en-US" sz="2800" smtClean="0"/>
              <a:t>Need to treat </a:t>
            </a:r>
            <a:r>
              <a:rPr lang="en-US" sz="2800" b="1" smtClean="0"/>
              <a:t>early</a:t>
            </a:r>
          </a:p>
          <a:p>
            <a:pPr eaLnBrk="1" hangingPunct="1"/>
            <a:endParaRPr lang="en-US" sz="2800" smtClean="0"/>
          </a:p>
          <a:p>
            <a:pPr eaLnBrk="1" hangingPunct="1"/>
            <a:r>
              <a:rPr lang="en-US" sz="2800" smtClean="0"/>
              <a:t>Need to treat </a:t>
            </a:r>
            <a:r>
              <a:rPr lang="en-US" sz="2800" b="1" smtClean="0"/>
              <a:t>aggressively (IV aciclovir if possible)</a:t>
            </a:r>
          </a:p>
        </p:txBody>
      </p:sp>
      <p:pic>
        <p:nvPicPr>
          <p:cNvPr id="65540" name="Picture 5" descr="work pics 002"/>
          <p:cNvPicPr>
            <a:picLocks noGrp="1" noChangeAspect="1" noChangeArrowheads="1"/>
          </p:cNvPicPr>
          <p:nvPr>
            <p:ph type="clipArt" sz="half" idx="2"/>
          </p:nvPr>
        </p:nvPicPr>
        <p:blipFill>
          <a:blip r:embed="rId3" cstate="print"/>
          <a:srcRect/>
          <a:stretch>
            <a:fillRect/>
          </a:stretch>
        </p:blipFill>
        <p:spPr>
          <a:xfrm>
            <a:off x="4572000" y="2590800"/>
            <a:ext cx="4383088" cy="3505200"/>
          </a:xfrm>
          <a:noFill/>
        </p:spPr>
      </p:pic>
      <p:sp>
        <p:nvSpPr>
          <p:cNvPr id="65541" name="Text Box 6"/>
          <p:cNvSpPr txBox="1">
            <a:spLocks noChangeArrowheads="1"/>
          </p:cNvSpPr>
          <p:nvPr/>
        </p:nvSpPr>
        <p:spPr bwMode="auto">
          <a:xfrm>
            <a:off x="5486400" y="6172200"/>
            <a:ext cx="2667000" cy="366713"/>
          </a:xfrm>
          <a:prstGeom prst="rect">
            <a:avLst/>
          </a:prstGeom>
          <a:noFill/>
          <a:ln w="9525">
            <a:noFill/>
            <a:miter lim="800000"/>
            <a:headEnd/>
            <a:tailEnd/>
          </a:ln>
        </p:spPr>
        <p:txBody>
          <a:bodyPr>
            <a:spAutoFit/>
          </a:bodyPr>
          <a:lstStyle/>
          <a:p>
            <a:pPr algn="ctr">
              <a:spcBef>
                <a:spcPct val="50000"/>
              </a:spcBef>
            </a:pPr>
            <a:r>
              <a:rPr lang="en-US"/>
              <a:t>Healed Opthalmic HZ</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214313"/>
            <a:ext cx="8693150" cy="838200"/>
          </a:xfrm>
        </p:spPr>
        <p:txBody>
          <a:bodyPr/>
          <a:lstStyle/>
          <a:p>
            <a:pPr eaLnBrk="1" hangingPunct="1"/>
            <a:r>
              <a:rPr lang="en-US" b="1" smtClean="0">
                <a:cs typeface="Times New Roman" pitchFamily="18" charset="0"/>
              </a:rPr>
              <a:t>Herpes Zoster: Management</a:t>
            </a:r>
          </a:p>
        </p:txBody>
      </p:sp>
      <p:sp>
        <p:nvSpPr>
          <p:cNvPr id="66563" name="Rectangle 3"/>
          <p:cNvSpPr>
            <a:spLocks noGrp="1" noChangeArrowheads="1"/>
          </p:cNvSpPr>
          <p:nvPr>
            <p:ph idx="1"/>
          </p:nvPr>
        </p:nvSpPr>
        <p:spPr>
          <a:xfrm>
            <a:off x="304800" y="1371600"/>
            <a:ext cx="8650288" cy="4760913"/>
          </a:xfrm>
        </p:spPr>
        <p:txBody>
          <a:bodyPr/>
          <a:lstStyle/>
          <a:p>
            <a:pPr eaLnBrk="1" hangingPunct="1">
              <a:lnSpc>
                <a:spcPct val="90000"/>
              </a:lnSpc>
              <a:buFont typeface="Wingdings" pitchFamily="2" charset="2"/>
              <a:buNone/>
            </a:pPr>
            <a:endParaRPr lang="en-US" sz="2800" smtClean="0">
              <a:cs typeface="Times New Roman" pitchFamily="18" charset="0"/>
            </a:endParaRPr>
          </a:p>
          <a:p>
            <a:pPr eaLnBrk="1" hangingPunct="1">
              <a:lnSpc>
                <a:spcPct val="90000"/>
              </a:lnSpc>
            </a:pPr>
            <a:r>
              <a:rPr lang="en-US" sz="2800" smtClean="0">
                <a:cs typeface="Times New Roman" pitchFamily="18" charset="0"/>
              </a:rPr>
              <a:t>Analgesics – for acute pain</a:t>
            </a:r>
          </a:p>
          <a:p>
            <a:pPr lvl="1" eaLnBrk="1" hangingPunct="1">
              <a:lnSpc>
                <a:spcPct val="90000"/>
              </a:lnSpc>
            </a:pPr>
            <a:r>
              <a:rPr lang="en-US" sz="2400" smtClean="0">
                <a:cs typeface="Times New Roman" pitchFamily="18" charset="0"/>
              </a:rPr>
              <a:t>Paracetamol plus an NSAID (+/- an opiate)</a:t>
            </a:r>
          </a:p>
          <a:p>
            <a:pPr eaLnBrk="1" hangingPunct="1">
              <a:lnSpc>
                <a:spcPct val="90000"/>
              </a:lnSpc>
            </a:pPr>
            <a:r>
              <a:rPr lang="en-US" sz="2800" smtClean="0">
                <a:cs typeface="Times New Roman" pitchFamily="18" charset="0"/>
              </a:rPr>
              <a:t>Apply calamine lotion regularly</a:t>
            </a:r>
          </a:p>
          <a:p>
            <a:pPr lvl="1" eaLnBrk="1" hangingPunct="1">
              <a:lnSpc>
                <a:spcPct val="90000"/>
              </a:lnSpc>
            </a:pPr>
            <a:r>
              <a:rPr lang="en-US" sz="2400" smtClean="0">
                <a:cs typeface="Times New Roman" pitchFamily="18" charset="0"/>
              </a:rPr>
              <a:t>Reduces itch and secondary infection</a:t>
            </a:r>
          </a:p>
          <a:p>
            <a:pPr eaLnBrk="1" hangingPunct="1">
              <a:lnSpc>
                <a:spcPct val="90000"/>
              </a:lnSpc>
            </a:pPr>
            <a:r>
              <a:rPr lang="en-US" sz="2800" smtClean="0">
                <a:cs typeface="Times New Roman" pitchFamily="18" charset="0"/>
              </a:rPr>
              <a:t>If presents with new lesions </a:t>
            </a:r>
          </a:p>
          <a:p>
            <a:pPr lvl="1" eaLnBrk="1" hangingPunct="1">
              <a:lnSpc>
                <a:spcPct val="90000"/>
              </a:lnSpc>
            </a:pPr>
            <a:r>
              <a:rPr lang="en-US" sz="2400" smtClean="0">
                <a:cs typeface="Times New Roman" pitchFamily="18" charset="0"/>
              </a:rPr>
              <a:t>Give </a:t>
            </a:r>
            <a:r>
              <a:rPr lang="en-US" sz="2400" b="1" smtClean="0">
                <a:cs typeface="Times New Roman" pitchFamily="18" charset="0"/>
              </a:rPr>
              <a:t>Aciclovir</a:t>
            </a:r>
            <a:r>
              <a:rPr lang="en-US" sz="2400" smtClean="0">
                <a:cs typeface="Times New Roman" pitchFamily="18" charset="0"/>
              </a:rPr>
              <a:t> (the sooner the better)</a:t>
            </a:r>
          </a:p>
          <a:p>
            <a:pPr lvl="2" eaLnBrk="1" hangingPunct="1">
              <a:lnSpc>
                <a:spcPct val="90000"/>
              </a:lnSpc>
            </a:pPr>
            <a:r>
              <a:rPr lang="en-US" sz="2000" smtClean="0">
                <a:cs typeface="Times New Roman" pitchFamily="18" charset="0"/>
              </a:rPr>
              <a:t>Reduces acute pain, duration of lesions, number of new lesions and systemic complaints </a:t>
            </a:r>
          </a:p>
          <a:p>
            <a:pPr lvl="2" eaLnBrk="1" hangingPunct="1">
              <a:lnSpc>
                <a:spcPct val="90000"/>
              </a:lnSpc>
            </a:pPr>
            <a:r>
              <a:rPr lang="en-US" sz="2000" smtClean="0">
                <a:cs typeface="Times New Roman" pitchFamily="18" charset="0"/>
              </a:rPr>
              <a:t>ACV does not alter the rate of PHN</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Aciclovir for Herpes Zoster</a:t>
            </a:r>
          </a:p>
        </p:txBody>
      </p:sp>
      <p:sp>
        <p:nvSpPr>
          <p:cNvPr id="67587" name="Rectangle 3"/>
          <p:cNvSpPr>
            <a:spLocks noGrp="1" noChangeArrowheads="1"/>
          </p:cNvSpPr>
          <p:nvPr>
            <p:ph idx="1"/>
          </p:nvPr>
        </p:nvSpPr>
        <p:spPr/>
        <p:txBody>
          <a:bodyPr/>
          <a:lstStyle/>
          <a:p>
            <a:pPr eaLnBrk="1" hangingPunct="1"/>
            <a:r>
              <a:rPr lang="en-US" sz="4000" smtClean="0"/>
              <a:t>Aciclovir 800mg 5 times a day for 7-10 days</a:t>
            </a:r>
          </a:p>
          <a:p>
            <a:pPr eaLnBrk="1" hangingPunct="1"/>
            <a:r>
              <a:rPr lang="en-US" smtClean="0"/>
              <a:t>If visceral/extensive or disseminated or ophthalmic  where possible give IV aciclovir (10mg/kg TDS)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Post Herpetic Neuralgia</a:t>
            </a:r>
          </a:p>
        </p:txBody>
      </p:sp>
      <p:sp>
        <p:nvSpPr>
          <p:cNvPr id="68611" name="Rectangle 3"/>
          <p:cNvSpPr>
            <a:spLocks noGrp="1" noChangeArrowheads="1"/>
          </p:cNvSpPr>
          <p:nvPr>
            <p:ph idx="1"/>
          </p:nvPr>
        </p:nvSpPr>
        <p:spPr>
          <a:xfrm>
            <a:off x="539750" y="2017713"/>
            <a:ext cx="8604250" cy="4114800"/>
          </a:xfrm>
        </p:spPr>
        <p:txBody>
          <a:bodyPr/>
          <a:lstStyle/>
          <a:p>
            <a:pPr eaLnBrk="1" hangingPunct="1">
              <a:lnSpc>
                <a:spcPct val="80000"/>
              </a:lnSpc>
            </a:pPr>
            <a:r>
              <a:rPr lang="en-US" sz="2800" smtClean="0"/>
              <a:t>Difficult to treat</a:t>
            </a:r>
          </a:p>
          <a:p>
            <a:pPr eaLnBrk="1" hangingPunct="1">
              <a:lnSpc>
                <a:spcPct val="80000"/>
              </a:lnSpc>
            </a:pPr>
            <a:r>
              <a:rPr lang="en-US" sz="2800" smtClean="0"/>
              <a:t>Pain difficult for patients to define - pricking, tingling, burning</a:t>
            </a:r>
          </a:p>
          <a:p>
            <a:pPr eaLnBrk="1" hangingPunct="1">
              <a:lnSpc>
                <a:spcPct val="80000"/>
              </a:lnSpc>
            </a:pPr>
            <a:r>
              <a:rPr lang="en-US" sz="2800" smtClean="0"/>
              <a:t>Treatment</a:t>
            </a:r>
          </a:p>
          <a:p>
            <a:pPr lvl="1" eaLnBrk="1" hangingPunct="1">
              <a:lnSpc>
                <a:spcPct val="80000"/>
              </a:lnSpc>
            </a:pPr>
            <a:r>
              <a:rPr lang="en-US" sz="2400" smtClean="0"/>
              <a:t>Amitryptiline 25-50mg at night</a:t>
            </a:r>
          </a:p>
          <a:p>
            <a:pPr lvl="1" eaLnBrk="1" hangingPunct="1">
              <a:lnSpc>
                <a:spcPct val="80000"/>
              </a:lnSpc>
            </a:pPr>
            <a:r>
              <a:rPr lang="en-US" sz="2400" smtClean="0"/>
              <a:t>Carbamezipine 100mg BD (up to 200mg TDS)</a:t>
            </a:r>
          </a:p>
          <a:p>
            <a:pPr eaLnBrk="1" hangingPunct="1">
              <a:lnSpc>
                <a:spcPct val="80000"/>
              </a:lnSpc>
            </a:pPr>
            <a:r>
              <a:rPr lang="en-US" sz="2800" smtClean="0"/>
              <a:t>Can be used in combination</a:t>
            </a:r>
          </a:p>
          <a:p>
            <a:pPr lvl="1" eaLnBrk="1" hangingPunct="1">
              <a:lnSpc>
                <a:spcPct val="80000"/>
              </a:lnSpc>
            </a:pPr>
            <a:r>
              <a:rPr lang="en-US" sz="2400" smtClean="0"/>
              <a:t>Warn patients that it takes up to weeks to notice the benefit</a:t>
            </a:r>
          </a:p>
          <a:p>
            <a:pPr lvl="2" eaLnBrk="1" hangingPunct="1">
              <a:lnSpc>
                <a:spcPct val="80000"/>
              </a:lnSpc>
            </a:pPr>
            <a:r>
              <a:rPr lang="en-US" sz="2000" smtClean="0"/>
              <a:t>“Don’t give up on the tablets too soon”</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Types of Genital Herpes</a:t>
            </a:r>
          </a:p>
        </p:txBody>
      </p:sp>
      <p:sp>
        <p:nvSpPr>
          <p:cNvPr id="69635" name="Rectangle 3"/>
          <p:cNvSpPr>
            <a:spLocks noGrp="1" noChangeArrowheads="1"/>
          </p:cNvSpPr>
          <p:nvPr>
            <p:ph idx="1"/>
          </p:nvPr>
        </p:nvSpPr>
        <p:spPr/>
        <p:txBody>
          <a:bodyPr/>
          <a:lstStyle/>
          <a:p>
            <a:pPr marL="227013" indent="-227013" eaLnBrk="1" hangingPunct="1"/>
            <a:r>
              <a:rPr lang="en-US" smtClean="0"/>
              <a:t>First episode: primary infection, non-primary infection</a:t>
            </a:r>
          </a:p>
          <a:p>
            <a:pPr marL="227013" indent="-227013" eaLnBrk="1" hangingPunct="1"/>
            <a:r>
              <a:rPr lang="en-US" smtClean="0"/>
              <a:t>Recurrent episode</a:t>
            </a:r>
          </a:p>
          <a:p>
            <a:pPr marL="227013" indent="-227013" eaLnBrk="1" hangingPunct="1"/>
            <a:r>
              <a:rPr lang="en-US" smtClean="0"/>
              <a:t>Asymptomatic episode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Genital Herpes</a:t>
            </a:r>
          </a:p>
        </p:txBody>
      </p:sp>
      <p:sp>
        <p:nvSpPr>
          <p:cNvPr id="70659" name="Rectangle 4"/>
          <p:cNvSpPr>
            <a:spLocks noGrp="1" noChangeArrowheads="1"/>
          </p:cNvSpPr>
          <p:nvPr>
            <p:ph sz="half" idx="1"/>
          </p:nvPr>
        </p:nvSpPr>
        <p:spPr>
          <a:xfrm>
            <a:off x="0" y="1916113"/>
            <a:ext cx="3810000" cy="4114800"/>
          </a:xfrm>
        </p:spPr>
        <p:txBody>
          <a:bodyPr/>
          <a:lstStyle/>
          <a:p>
            <a:pPr eaLnBrk="1" hangingPunct="1"/>
            <a:endParaRPr lang="en-US" sz="2800" smtClean="0"/>
          </a:p>
        </p:txBody>
      </p:sp>
      <p:sp>
        <p:nvSpPr>
          <p:cNvPr id="70660" name="Rectangle 5"/>
          <p:cNvSpPr>
            <a:spLocks noGrp="1" noChangeArrowheads="1"/>
          </p:cNvSpPr>
          <p:nvPr>
            <p:ph type="body" sz="half" idx="2"/>
          </p:nvPr>
        </p:nvSpPr>
        <p:spPr/>
        <p:txBody>
          <a:bodyPr/>
          <a:lstStyle/>
          <a:p>
            <a:pPr eaLnBrk="1" hangingPunct="1"/>
            <a:r>
              <a:rPr lang="en-US" sz="2800" smtClean="0"/>
              <a:t>Red, raised, tender vesicles or lesions may occur anywhere on the vulva, in the vagina, or on the cervix or anal area.</a:t>
            </a:r>
          </a:p>
          <a:p>
            <a:pPr eaLnBrk="1" hangingPunct="1"/>
            <a:r>
              <a:rPr lang="en-US" sz="2800" smtClean="0"/>
              <a:t>Multiple vesicles may occur.</a:t>
            </a:r>
          </a:p>
          <a:p>
            <a:pPr eaLnBrk="1" hangingPunct="1"/>
            <a:endParaRPr lang="en-US" sz="2800" smtClean="0"/>
          </a:p>
        </p:txBody>
      </p:sp>
      <p:pic>
        <p:nvPicPr>
          <p:cNvPr id="70661" name="Picture 3" descr="unit2_herpes2_100ppi"/>
          <p:cNvPicPr>
            <a:picLocks noChangeAspect="1" noChangeArrowheads="1"/>
          </p:cNvPicPr>
          <p:nvPr/>
        </p:nvPicPr>
        <p:blipFill>
          <a:blip r:embed="rId2" cstate="print"/>
          <a:srcRect/>
          <a:stretch>
            <a:fillRect/>
          </a:stretch>
        </p:blipFill>
        <p:spPr bwMode="auto">
          <a:xfrm>
            <a:off x="179388" y="1828800"/>
            <a:ext cx="4932362" cy="5029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Genital Herpes</a:t>
            </a:r>
          </a:p>
        </p:txBody>
      </p:sp>
      <p:sp>
        <p:nvSpPr>
          <p:cNvPr id="71683" name="Rectangle 6"/>
          <p:cNvSpPr>
            <a:spLocks noGrp="1" noChangeArrowheads="1"/>
          </p:cNvSpPr>
          <p:nvPr>
            <p:ph sz="half" idx="1"/>
          </p:nvPr>
        </p:nvSpPr>
        <p:spPr/>
        <p:txBody>
          <a:bodyPr/>
          <a:lstStyle/>
          <a:p>
            <a:pPr eaLnBrk="1" hangingPunct="1"/>
            <a:endParaRPr lang="en-US" sz="2800" smtClean="0"/>
          </a:p>
        </p:txBody>
      </p:sp>
      <p:sp>
        <p:nvSpPr>
          <p:cNvPr id="71684" name="Rectangle 7"/>
          <p:cNvSpPr>
            <a:spLocks noGrp="1" noChangeArrowheads="1"/>
          </p:cNvSpPr>
          <p:nvPr>
            <p:ph type="body" sz="half" idx="2"/>
          </p:nvPr>
        </p:nvSpPr>
        <p:spPr/>
        <p:txBody>
          <a:bodyPr/>
          <a:lstStyle/>
          <a:p>
            <a:pPr eaLnBrk="1" hangingPunct="1"/>
            <a:r>
              <a:rPr lang="en-US" sz="2800" smtClean="0"/>
              <a:t>Vesicles coalesce, become denuded and form large ulcers</a:t>
            </a:r>
          </a:p>
        </p:txBody>
      </p:sp>
      <p:pic>
        <p:nvPicPr>
          <p:cNvPr id="71685" name="Picture 3" descr="unit2_herpes_100ppi"/>
          <p:cNvPicPr>
            <a:picLocks noChangeAspect="1" noChangeArrowheads="1"/>
          </p:cNvPicPr>
          <p:nvPr/>
        </p:nvPicPr>
        <p:blipFill>
          <a:blip r:embed="rId2" cstate="print"/>
          <a:srcRect/>
          <a:stretch>
            <a:fillRect/>
          </a:stretch>
        </p:blipFill>
        <p:spPr bwMode="auto">
          <a:xfrm>
            <a:off x="179388" y="1844675"/>
            <a:ext cx="4752975" cy="50133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685800"/>
            <a:ext cx="6934200" cy="1143000"/>
          </a:xfrm>
        </p:spPr>
        <p:txBody>
          <a:bodyPr/>
          <a:lstStyle/>
          <a:p>
            <a:pPr eaLnBrk="1" hangingPunct="1"/>
            <a:r>
              <a:rPr lang="en-US" smtClean="0"/>
              <a:t>Genital Herpes—Recurrence on the Cervix</a:t>
            </a:r>
          </a:p>
        </p:txBody>
      </p:sp>
      <p:pic>
        <p:nvPicPr>
          <p:cNvPr id="72707" name="Picture 3" descr="unit2_cervicits-herpes_100ppi"/>
          <p:cNvPicPr>
            <a:picLocks noChangeAspect="1" noChangeArrowheads="1"/>
          </p:cNvPicPr>
          <p:nvPr/>
        </p:nvPicPr>
        <p:blipFill>
          <a:blip r:embed="rId2" cstate="print"/>
          <a:srcRect/>
          <a:stretch>
            <a:fillRect/>
          </a:stretch>
        </p:blipFill>
        <p:spPr bwMode="auto">
          <a:xfrm>
            <a:off x="2209800" y="2227263"/>
            <a:ext cx="4572000" cy="36401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0" y="981075"/>
            <a:ext cx="9144000" cy="1800225"/>
          </a:xfrm>
        </p:spPr>
        <p:txBody>
          <a:bodyPr/>
          <a:lstStyle/>
          <a:p>
            <a:pPr eaLnBrk="1" hangingPunct="1"/>
            <a:r>
              <a:rPr lang="en-US" sz="6600" smtClean="0"/>
              <a:t>Tuberculosis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HIV and Genital Herpes</a:t>
            </a:r>
          </a:p>
        </p:txBody>
      </p:sp>
      <p:sp>
        <p:nvSpPr>
          <p:cNvPr id="73731" name="Rectangle 3"/>
          <p:cNvSpPr>
            <a:spLocks noGrp="1" noChangeArrowheads="1"/>
          </p:cNvSpPr>
          <p:nvPr>
            <p:ph idx="1"/>
          </p:nvPr>
        </p:nvSpPr>
        <p:spPr/>
        <p:txBody>
          <a:bodyPr/>
          <a:lstStyle/>
          <a:p>
            <a:pPr eaLnBrk="1" hangingPunct="1"/>
            <a:r>
              <a:rPr lang="en-US" sz="2800" smtClean="0"/>
              <a:t>More extensive disease </a:t>
            </a:r>
          </a:p>
          <a:p>
            <a:pPr eaLnBrk="1" hangingPunct="1"/>
            <a:r>
              <a:rPr lang="en-US" sz="2800" smtClean="0"/>
              <a:t>Frequent recurrences </a:t>
            </a:r>
          </a:p>
          <a:p>
            <a:pPr eaLnBrk="1" hangingPunct="1"/>
            <a:r>
              <a:rPr lang="en-US" sz="2800" smtClean="0"/>
              <a:t>Chronicity </a:t>
            </a:r>
          </a:p>
          <a:p>
            <a:pPr eaLnBrk="1" hangingPunct="1"/>
            <a:r>
              <a:rPr lang="en-US" sz="2800" smtClean="0"/>
              <a:t>Associated high genital viral load </a:t>
            </a:r>
          </a:p>
          <a:p>
            <a:pPr eaLnBrk="1" hangingPunct="1"/>
            <a:r>
              <a:rPr lang="en-US" sz="2800" smtClean="0"/>
              <a:t>Important cofactor for transmission of HIV</a:t>
            </a:r>
          </a:p>
          <a:p>
            <a:pPr eaLnBrk="1" hangingPunct="1"/>
            <a:r>
              <a:rPr lang="en-US" sz="2800" smtClean="0"/>
              <a:t>Treatment of fist episode as standard however higher doses may be required for longer periods especially in chronic cases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b="1" smtClean="0"/>
              <a:t>Infective Dermatoses</a:t>
            </a:r>
          </a:p>
        </p:txBody>
      </p:sp>
      <p:sp>
        <p:nvSpPr>
          <p:cNvPr id="74755" name="Rectangle 3"/>
          <p:cNvSpPr>
            <a:spLocks noGrp="1" noChangeArrowheads="1"/>
          </p:cNvSpPr>
          <p:nvPr>
            <p:ph sz="half" idx="1"/>
          </p:nvPr>
        </p:nvSpPr>
        <p:spPr>
          <a:xfrm>
            <a:off x="250825" y="2492375"/>
            <a:ext cx="4741863" cy="4151313"/>
          </a:xfrm>
        </p:spPr>
        <p:txBody>
          <a:bodyPr/>
          <a:lstStyle/>
          <a:p>
            <a:pPr eaLnBrk="1" hangingPunct="1">
              <a:lnSpc>
                <a:spcPct val="90000"/>
              </a:lnSpc>
            </a:pPr>
            <a:r>
              <a:rPr lang="en-US" sz="2400" smtClean="0"/>
              <a:t>Scabies</a:t>
            </a:r>
          </a:p>
          <a:p>
            <a:pPr lvl="1" eaLnBrk="1" hangingPunct="1">
              <a:lnSpc>
                <a:spcPct val="90000"/>
              </a:lnSpc>
            </a:pPr>
            <a:r>
              <a:rPr lang="en-US" sz="2000" smtClean="0"/>
              <a:t>Sarcoptes scabiei</a:t>
            </a:r>
          </a:p>
          <a:p>
            <a:pPr lvl="1" eaLnBrk="1" hangingPunct="1">
              <a:lnSpc>
                <a:spcPct val="90000"/>
              </a:lnSpc>
            </a:pPr>
            <a:r>
              <a:rPr lang="en-US" sz="2000" smtClean="0"/>
              <a:t>Very common – under diagnosed and under treated</a:t>
            </a:r>
          </a:p>
          <a:p>
            <a:pPr lvl="1" eaLnBrk="1" hangingPunct="1">
              <a:lnSpc>
                <a:spcPct val="90000"/>
              </a:lnSpc>
            </a:pPr>
            <a:r>
              <a:rPr lang="en-US" sz="2000" smtClean="0"/>
              <a:t>Papular intensely itchy rash</a:t>
            </a:r>
          </a:p>
          <a:p>
            <a:pPr lvl="1" eaLnBrk="1" hangingPunct="1">
              <a:lnSpc>
                <a:spcPct val="90000"/>
              </a:lnSpc>
            </a:pPr>
            <a:r>
              <a:rPr lang="en-US" sz="2000" smtClean="0"/>
              <a:t>Often </a:t>
            </a:r>
            <a:r>
              <a:rPr lang="en-US" sz="2000" b="1" smtClean="0"/>
              <a:t>not</a:t>
            </a:r>
            <a:r>
              <a:rPr lang="en-US" sz="2000" smtClean="0"/>
              <a:t> of the typical appearance</a:t>
            </a:r>
          </a:p>
          <a:p>
            <a:pPr lvl="1" eaLnBrk="1" hangingPunct="1">
              <a:lnSpc>
                <a:spcPct val="90000"/>
              </a:lnSpc>
            </a:pPr>
            <a:r>
              <a:rPr lang="en-US" sz="2000" smtClean="0"/>
              <a:t>Norwegian scabies - extensive skin involvement with crusting of lesions seen in immunocompromized patients</a:t>
            </a:r>
          </a:p>
          <a:p>
            <a:pPr eaLnBrk="1" hangingPunct="1">
              <a:lnSpc>
                <a:spcPct val="90000"/>
              </a:lnSpc>
            </a:pPr>
            <a:endParaRPr lang="en-US" sz="2400" smtClean="0"/>
          </a:p>
          <a:p>
            <a:pPr lvl="1" eaLnBrk="1" hangingPunct="1">
              <a:lnSpc>
                <a:spcPct val="90000"/>
              </a:lnSpc>
            </a:pPr>
            <a:endParaRPr lang="en-US" sz="2000" smtClean="0"/>
          </a:p>
        </p:txBody>
      </p:sp>
      <p:sp>
        <p:nvSpPr>
          <p:cNvPr id="74756" name="Rectangle 4"/>
          <p:cNvSpPr>
            <a:spLocks noGrp="1" noChangeArrowheads="1"/>
          </p:cNvSpPr>
          <p:nvPr>
            <p:ph sz="half" idx="2"/>
          </p:nvPr>
        </p:nvSpPr>
        <p:spPr>
          <a:xfrm>
            <a:off x="5145088" y="2492375"/>
            <a:ext cx="3810000" cy="4365625"/>
          </a:xfrm>
        </p:spPr>
        <p:txBody>
          <a:bodyPr/>
          <a:lstStyle/>
          <a:p>
            <a:pPr eaLnBrk="1" hangingPunct="1">
              <a:lnSpc>
                <a:spcPct val="90000"/>
              </a:lnSpc>
            </a:pPr>
            <a:r>
              <a:rPr lang="en-US" sz="2400" smtClean="0"/>
              <a:t>Seborrheic dermatitis</a:t>
            </a:r>
          </a:p>
          <a:p>
            <a:pPr lvl="1" eaLnBrk="1" hangingPunct="1">
              <a:lnSpc>
                <a:spcPct val="90000"/>
              </a:lnSpc>
            </a:pPr>
            <a:r>
              <a:rPr lang="en-US" sz="2000" smtClean="0"/>
              <a:t>Pityrosporum yeast</a:t>
            </a:r>
          </a:p>
          <a:p>
            <a:pPr lvl="1" eaLnBrk="1" hangingPunct="1">
              <a:lnSpc>
                <a:spcPct val="90000"/>
              </a:lnSpc>
            </a:pPr>
            <a:r>
              <a:rPr lang="en-US" sz="2000" smtClean="0"/>
              <a:t>Erythematous plaques with scales at the edge of scalp around nose and ears</a:t>
            </a:r>
          </a:p>
          <a:p>
            <a:pPr lvl="1" eaLnBrk="1" hangingPunct="1">
              <a:lnSpc>
                <a:spcPct val="90000"/>
              </a:lnSpc>
            </a:pPr>
            <a:r>
              <a:rPr lang="en-US" sz="2000" smtClean="0"/>
              <a:t>Treat with 2.5% hydrocortisone with antifungal cream + tar based /antifungal shampoos</a:t>
            </a:r>
          </a:p>
          <a:p>
            <a:pPr eaLnBrk="1" hangingPunct="1">
              <a:lnSpc>
                <a:spcPct val="90000"/>
              </a:lnSpc>
            </a:pPr>
            <a:r>
              <a:rPr lang="en-US" sz="2400" smtClean="0"/>
              <a:t>Other fungal skin infections</a:t>
            </a:r>
          </a:p>
        </p:txBody>
      </p:sp>
      <p:sp>
        <p:nvSpPr>
          <p:cNvPr id="74757" name="Rectangle 5"/>
          <p:cNvSpPr>
            <a:spLocks noChangeArrowheads="1"/>
          </p:cNvSpPr>
          <p:nvPr/>
        </p:nvSpPr>
        <p:spPr bwMode="auto">
          <a:xfrm>
            <a:off x="0" y="1357313"/>
            <a:ext cx="9144000" cy="701675"/>
          </a:xfrm>
          <a:prstGeom prst="rect">
            <a:avLst/>
          </a:prstGeom>
          <a:noFill/>
          <a:ln w="9525">
            <a:noFill/>
            <a:miter lim="800000"/>
            <a:headEnd/>
            <a:tailEnd/>
          </a:ln>
        </p:spPr>
        <p:txBody>
          <a:bodyPr>
            <a:spAutoFit/>
          </a:bodyPr>
          <a:lstStyle/>
          <a:p>
            <a:pPr algn="ctr"/>
            <a:r>
              <a:rPr lang="en-US" sz="2000" b="1"/>
              <a:t>Can be very debilitating and disfiguring; significant cause of stigmatization</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7"/>
          <p:cNvSpPr>
            <a:spLocks noGrp="1" noChangeArrowheads="1"/>
          </p:cNvSpPr>
          <p:nvPr>
            <p:ph type="title"/>
          </p:nvPr>
        </p:nvSpPr>
        <p:spPr>
          <a:xfrm>
            <a:off x="4427538" y="214313"/>
            <a:ext cx="4516437" cy="1462087"/>
          </a:xfrm>
        </p:spPr>
        <p:txBody>
          <a:bodyPr/>
          <a:lstStyle/>
          <a:p>
            <a:pPr eaLnBrk="1" hangingPunct="1"/>
            <a:r>
              <a:rPr lang="en-US" smtClean="0"/>
              <a:t>Papular Pruritic Eruption (PPE)</a:t>
            </a:r>
          </a:p>
        </p:txBody>
      </p:sp>
      <p:pic>
        <p:nvPicPr>
          <p:cNvPr id="108549" name="Picture 5" descr="W046504X"/>
          <p:cNvPicPr>
            <a:picLocks noGrp="1" noChangeAspect="1" noChangeArrowheads="1"/>
          </p:cNvPicPr>
          <p:nvPr>
            <p:ph type="clipArt" sz="half" idx="1"/>
          </p:nvPr>
        </p:nvPicPr>
        <p:blipFill>
          <a:blip r:embed="rId2" cstate="print"/>
          <a:srcRect/>
          <a:stretch>
            <a:fillRect/>
          </a:stretch>
        </p:blipFill>
        <p:spPr>
          <a:xfrm>
            <a:off x="0" y="0"/>
            <a:ext cx="4067175" cy="6103938"/>
          </a:xfrm>
          <a:noFill/>
        </p:spPr>
      </p:pic>
      <p:sp>
        <p:nvSpPr>
          <p:cNvPr id="75780" name="Rectangle 3"/>
          <p:cNvSpPr>
            <a:spLocks noGrp="1" noChangeArrowheads="1"/>
          </p:cNvSpPr>
          <p:nvPr>
            <p:ph type="body" sz="half" idx="2"/>
          </p:nvPr>
        </p:nvSpPr>
        <p:spPr>
          <a:xfrm>
            <a:off x="4211638" y="1773238"/>
            <a:ext cx="4743450" cy="4895850"/>
          </a:xfrm>
        </p:spPr>
        <p:txBody>
          <a:bodyPr/>
          <a:lstStyle/>
          <a:p>
            <a:pPr eaLnBrk="1" hangingPunct="1"/>
            <a:r>
              <a:rPr lang="en-US" sz="2800" smtClean="0"/>
              <a:t>AKA Purigo Nodularis </a:t>
            </a:r>
          </a:p>
          <a:p>
            <a:pPr eaLnBrk="1" hangingPunct="1"/>
            <a:r>
              <a:rPr lang="en-US" sz="2800" smtClean="0"/>
              <a:t>Cause unknown</a:t>
            </a:r>
          </a:p>
          <a:p>
            <a:pPr eaLnBrk="1" hangingPunct="1"/>
            <a:r>
              <a:rPr lang="en-US" sz="2800" smtClean="0"/>
              <a:t>Occurs with CD4&lt;200</a:t>
            </a:r>
          </a:p>
          <a:p>
            <a:pPr eaLnBrk="1" hangingPunct="1"/>
            <a:r>
              <a:rPr lang="en-US" sz="2800" smtClean="0"/>
              <a:t>Severe itching, with hyperpigmented, hyperkeratotic, excoriated papules and nodules</a:t>
            </a:r>
          </a:p>
          <a:p>
            <a:pPr eaLnBrk="1" hangingPunct="1"/>
            <a:r>
              <a:rPr lang="en-US" sz="2800" smtClean="0"/>
              <a:t>Associated thickening of skin (lichenification)and scarring</a:t>
            </a:r>
          </a:p>
        </p:txBody>
      </p:sp>
      <p:sp>
        <p:nvSpPr>
          <p:cNvPr id="75781" name="Rectangle 6"/>
          <p:cNvSpPr>
            <a:spLocks noChangeArrowheads="1"/>
          </p:cNvSpPr>
          <p:nvPr/>
        </p:nvSpPr>
        <p:spPr bwMode="auto">
          <a:xfrm>
            <a:off x="0" y="6308725"/>
            <a:ext cx="4427538" cy="311150"/>
          </a:xfrm>
          <a:prstGeom prst="rect">
            <a:avLst/>
          </a:prstGeom>
          <a:noFill/>
          <a:ln w="9525">
            <a:noFill/>
            <a:miter lim="800000"/>
            <a:headEnd/>
            <a:tailEnd/>
          </a:ln>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b="1"/>
              <a:t>This rash could be scabies or PPE</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1+#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14313"/>
            <a:ext cx="8893175" cy="1462087"/>
          </a:xfrm>
        </p:spPr>
        <p:txBody>
          <a:bodyPr/>
          <a:lstStyle/>
          <a:p>
            <a:pPr eaLnBrk="1" hangingPunct="1"/>
            <a:r>
              <a:rPr lang="en-US" smtClean="0"/>
              <a:t>Management of </a:t>
            </a:r>
            <a:br>
              <a:rPr lang="en-US" smtClean="0"/>
            </a:br>
            <a:r>
              <a:rPr lang="en-US" smtClean="0"/>
              <a:t>Infective Dermatoses</a:t>
            </a:r>
          </a:p>
        </p:txBody>
      </p:sp>
      <p:sp>
        <p:nvSpPr>
          <p:cNvPr id="76803" name="Rectangle 3"/>
          <p:cNvSpPr>
            <a:spLocks noGrp="1" noChangeArrowheads="1"/>
          </p:cNvSpPr>
          <p:nvPr>
            <p:ph idx="1"/>
          </p:nvPr>
        </p:nvSpPr>
        <p:spPr>
          <a:xfrm>
            <a:off x="0" y="1916113"/>
            <a:ext cx="9324975" cy="4681537"/>
          </a:xfrm>
        </p:spPr>
        <p:txBody>
          <a:bodyPr/>
          <a:lstStyle/>
          <a:p>
            <a:pPr eaLnBrk="1" hangingPunct="1">
              <a:lnSpc>
                <a:spcPct val="90000"/>
              </a:lnSpc>
            </a:pPr>
            <a:r>
              <a:rPr lang="en-US" sz="2000" b="1" smtClean="0"/>
              <a:t>Scabies</a:t>
            </a:r>
          </a:p>
          <a:p>
            <a:pPr lvl="1" eaLnBrk="1" hangingPunct="1">
              <a:lnSpc>
                <a:spcPct val="90000"/>
              </a:lnSpc>
            </a:pPr>
            <a:r>
              <a:rPr lang="en-US" sz="2000" smtClean="0"/>
              <a:t>Consider an empirical trial of therapy for any patient with a very itchy rash </a:t>
            </a:r>
          </a:p>
          <a:p>
            <a:pPr lvl="1" eaLnBrk="1" hangingPunct="1">
              <a:lnSpc>
                <a:spcPct val="90000"/>
              </a:lnSpc>
            </a:pPr>
            <a:r>
              <a:rPr lang="en-US" sz="2000" smtClean="0"/>
              <a:t>Benzyl Benzoate at night, for 3 nights</a:t>
            </a:r>
          </a:p>
          <a:p>
            <a:pPr lvl="1" eaLnBrk="1" hangingPunct="1">
              <a:lnSpc>
                <a:spcPct val="90000"/>
              </a:lnSpc>
            </a:pPr>
            <a:r>
              <a:rPr lang="en-US" sz="2000" smtClean="0"/>
              <a:t>Remember itchiness may persist for 1-2 weeks after treatment</a:t>
            </a:r>
          </a:p>
          <a:p>
            <a:pPr lvl="1" eaLnBrk="1" hangingPunct="1">
              <a:lnSpc>
                <a:spcPct val="90000"/>
              </a:lnSpc>
            </a:pPr>
            <a:r>
              <a:rPr lang="en-US" sz="2000" smtClean="0"/>
              <a:t>Treatment of household contacts</a:t>
            </a:r>
          </a:p>
          <a:p>
            <a:pPr eaLnBrk="1" hangingPunct="1">
              <a:lnSpc>
                <a:spcPct val="90000"/>
              </a:lnSpc>
            </a:pPr>
            <a:r>
              <a:rPr lang="en-US" sz="2000" b="1" smtClean="0"/>
              <a:t>Fungal Infections</a:t>
            </a:r>
          </a:p>
          <a:p>
            <a:pPr lvl="1" eaLnBrk="1" hangingPunct="1">
              <a:lnSpc>
                <a:spcPct val="90000"/>
              </a:lnSpc>
            </a:pPr>
            <a:r>
              <a:rPr lang="en-US" sz="2000" smtClean="0"/>
              <a:t>Eg: Clotrimazole cream.  Griseofulvin or Fluconazole if severe or resistant to treatment</a:t>
            </a:r>
          </a:p>
          <a:p>
            <a:pPr eaLnBrk="1" hangingPunct="1">
              <a:lnSpc>
                <a:spcPct val="90000"/>
              </a:lnSpc>
            </a:pPr>
            <a:r>
              <a:rPr lang="en-US" sz="2000" b="1" smtClean="0"/>
              <a:t>Calamine can relieve itch</a:t>
            </a:r>
          </a:p>
          <a:p>
            <a:pPr lvl="1" eaLnBrk="1" hangingPunct="1">
              <a:lnSpc>
                <a:spcPct val="90000"/>
              </a:lnSpc>
            </a:pPr>
            <a:r>
              <a:rPr lang="en-US" sz="2000" smtClean="0"/>
              <a:t>Steroids should only be used as a very last resort</a:t>
            </a:r>
          </a:p>
          <a:p>
            <a:pPr lvl="1" eaLnBrk="1" hangingPunct="1">
              <a:lnSpc>
                <a:spcPct val="90000"/>
              </a:lnSpc>
            </a:pPr>
            <a:r>
              <a:rPr lang="en-US" sz="2000" smtClean="0"/>
              <a:t>Greatly overused</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0825" y="214313"/>
            <a:ext cx="8693150" cy="1462087"/>
          </a:xfrm>
        </p:spPr>
        <p:txBody>
          <a:bodyPr/>
          <a:lstStyle/>
          <a:p>
            <a:pPr eaLnBrk="1" hangingPunct="1"/>
            <a:r>
              <a:rPr lang="en-US" smtClean="0"/>
              <a:t>Management of PPE</a:t>
            </a:r>
          </a:p>
        </p:txBody>
      </p:sp>
      <p:sp>
        <p:nvSpPr>
          <p:cNvPr id="77827" name="Rectangle 3"/>
          <p:cNvSpPr>
            <a:spLocks noGrp="1" noChangeArrowheads="1"/>
          </p:cNvSpPr>
          <p:nvPr>
            <p:ph idx="1"/>
          </p:nvPr>
        </p:nvSpPr>
        <p:spPr/>
        <p:txBody>
          <a:bodyPr/>
          <a:lstStyle/>
          <a:p>
            <a:pPr eaLnBrk="1" hangingPunct="1"/>
            <a:r>
              <a:rPr lang="en-US" sz="2800" b="1" smtClean="0"/>
              <a:t>PPE</a:t>
            </a:r>
          </a:p>
          <a:p>
            <a:pPr lvl="1" eaLnBrk="1" hangingPunct="1"/>
            <a:r>
              <a:rPr lang="en-US" smtClean="0"/>
              <a:t>Chlorhexidine/Cetrimide ointment provides great benefit to some</a:t>
            </a:r>
          </a:p>
          <a:p>
            <a:pPr lvl="1" eaLnBrk="1" hangingPunct="1"/>
            <a:r>
              <a:rPr lang="en-US" smtClean="0"/>
              <a:t>Antihistamines </a:t>
            </a:r>
          </a:p>
          <a:p>
            <a:pPr lvl="1" eaLnBrk="1" hangingPunct="1"/>
            <a:r>
              <a:rPr lang="en-US" smtClean="0"/>
              <a:t>ART</a:t>
            </a:r>
          </a:p>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HIV Associated Malignancies</a:t>
            </a:r>
          </a:p>
        </p:txBody>
      </p:sp>
      <p:sp>
        <p:nvSpPr>
          <p:cNvPr id="78851" name="Rectangle 3"/>
          <p:cNvSpPr>
            <a:spLocks noGrp="1" noChangeArrowheads="1"/>
          </p:cNvSpPr>
          <p:nvPr>
            <p:ph idx="1"/>
          </p:nvPr>
        </p:nvSpPr>
        <p:spPr/>
        <p:txBody>
          <a:bodyPr/>
          <a:lstStyle/>
          <a:p>
            <a:pPr eaLnBrk="1" hangingPunct="1"/>
            <a:r>
              <a:rPr lang="en-US" smtClean="0"/>
              <a:t>Kaposi’s Sarcoma (Human Herpes 8)</a:t>
            </a:r>
          </a:p>
          <a:p>
            <a:pPr eaLnBrk="1" hangingPunct="1"/>
            <a:r>
              <a:rPr lang="en-US" smtClean="0"/>
              <a:t>Lymphomas</a:t>
            </a:r>
          </a:p>
          <a:p>
            <a:pPr eaLnBrk="1" hangingPunct="1"/>
            <a:r>
              <a:rPr lang="en-US" smtClean="0"/>
              <a:t>HPV associated carcinoma (cervical and anal)</a:t>
            </a:r>
          </a:p>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50938" y="214313"/>
            <a:ext cx="7793037" cy="1054100"/>
          </a:xfrm>
        </p:spPr>
        <p:txBody>
          <a:bodyPr/>
          <a:lstStyle/>
          <a:p>
            <a:pPr eaLnBrk="1" hangingPunct="1"/>
            <a:r>
              <a:rPr lang="en-US" b="1" smtClean="0">
                <a:cs typeface="Times New Roman" pitchFamily="18" charset="0"/>
              </a:rPr>
              <a:t>Kaposi’s Sarcoma</a:t>
            </a:r>
          </a:p>
        </p:txBody>
      </p:sp>
      <p:sp>
        <p:nvSpPr>
          <p:cNvPr id="79875" name="Rectangle 3"/>
          <p:cNvSpPr>
            <a:spLocks noGrp="1" noChangeArrowheads="1"/>
          </p:cNvSpPr>
          <p:nvPr>
            <p:ph sz="half" idx="1"/>
          </p:nvPr>
        </p:nvSpPr>
        <p:spPr>
          <a:xfrm>
            <a:off x="0" y="1916113"/>
            <a:ext cx="4716463" cy="4941887"/>
          </a:xfrm>
        </p:spPr>
        <p:txBody>
          <a:bodyPr/>
          <a:lstStyle/>
          <a:p>
            <a:pPr eaLnBrk="1" hangingPunct="1">
              <a:lnSpc>
                <a:spcPct val="90000"/>
              </a:lnSpc>
            </a:pPr>
            <a:r>
              <a:rPr lang="en-US" sz="2400" smtClean="0">
                <a:cs typeface="Times New Roman" pitchFamily="18" charset="0"/>
              </a:rPr>
              <a:t>Many times more common in HIV positive than negative</a:t>
            </a:r>
          </a:p>
          <a:p>
            <a:pPr eaLnBrk="1" hangingPunct="1">
              <a:lnSpc>
                <a:spcPct val="90000"/>
              </a:lnSpc>
            </a:pPr>
            <a:r>
              <a:rPr lang="en-US" sz="2400" smtClean="0">
                <a:cs typeface="Times New Roman" pitchFamily="18" charset="0"/>
              </a:rPr>
              <a:t>Firm dark nodules, papules, patches that are not symptomatic</a:t>
            </a:r>
          </a:p>
          <a:p>
            <a:pPr lvl="1" eaLnBrk="1" hangingPunct="1">
              <a:lnSpc>
                <a:spcPct val="90000"/>
              </a:lnSpc>
            </a:pPr>
            <a:r>
              <a:rPr lang="en-US" sz="2000" smtClean="0">
                <a:cs typeface="Times New Roman" pitchFamily="18" charset="0"/>
              </a:rPr>
              <a:t>Skin</a:t>
            </a:r>
          </a:p>
          <a:p>
            <a:pPr lvl="1" eaLnBrk="1" hangingPunct="1">
              <a:lnSpc>
                <a:spcPct val="90000"/>
              </a:lnSpc>
            </a:pPr>
            <a:r>
              <a:rPr lang="en-US" sz="2000" smtClean="0">
                <a:cs typeface="Times New Roman" pitchFamily="18" charset="0"/>
              </a:rPr>
              <a:t>Oropharyngeal </a:t>
            </a:r>
          </a:p>
          <a:p>
            <a:pPr lvl="1" eaLnBrk="1" hangingPunct="1">
              <a:lnSpc>
                <a:spcPct val="90000"/>
              </a:lnSpc>
            </a:pPr>
            <a:r>
              <a:rPr lang="en-US" sz="2000" smtClean="0">
                <a:cs typeface="Times New Roman" pitchFamily="18" charset="0"/>
              </a:rPr>
              <a:t>Multisystem (GI, lungs)</a:t>
            </a:r>
          </a:p>
          <a:p>
            <a:pPr eaLnBrk="1" hangingPunct="1">
              <a:lnSpc>
                <a:spcPct val="90000"/>
              </a:lnSpc>
            </a:pPr>
            <a:r>
              <a:rPr lang="en-US" sz="2400" smtClean="0">
                <a:cs typeface="Times New Roman" pitchFamily="18" charset="0"/>
              </a:rPr>
              <a:t>WHO Stage IV/AIDS defining</a:t>
            </a:r>
          </a:p>
          <a:p>
            <a:pPr eaLnBrk="1" hangingPunct="1">
              <a:lnSpc>
                <a:spcPct val="90000"/>
              </a:lnSpc>
            </a:pPr>
            <a:r>
              <a:rPr lang="en-US" sz="2400" smtClean="0">
                <a:cs typeface="Times New Roman" pitchFamily="18" charset="0"/>
              </a:rPr>
              <a:t>Clinical diagnosis; biopsy if uncertain</a:t>
            </a:r>
          </a:p>
          <a:p>
            <a:pPr eaLnBrk="1" hangingPunct="1">
              <a:lnSpc>
                <a:spcPct val="90000"/>
              </a:lnSpc>
            </a:pPr>
            <a:endParaRPr lang="en-US" sz="2400" smtClean="0">
              <a:cs typeface="Times New Roman" pitchFamily="18" charset="0"/>
            </a:endParaRPr>
          </a:p>
          <a:p>
            <a:pPr lvl="1" eaLnBrk="1" hangingPunct="1">
              <a:lnSpc>
                <a:spcPct val="90000"/>
              </a:lnSpc>
              <a:buFont typeface="Wingdings" pitchFamily="2" charset="2"/>
              <a:buNone/>
            </a:pPr>
            <a:r>
              <a:rPr lang="en-US" sz="2000" smtClean="0">
                <a:cs typeface="Times New Roman" pitchFamily="18" charset="0"/>
              </a:rPr>
              <a:t> </a:t>
            </a:r>
            <a:endParaRPr lang="en-US" sz="2000" smtClean="0"/>
          </a:p>
        </p:txBody>
      </p:sp>
      <p:pic>
        <p:nvPicPr>
          <p:cNvPr id="79876" name="Picture 6" descr="W016933X"/>
          <p:cNvPicPr>
            <a:picLocks noChangeAspect="1" noChangeArrowheads="1"/>
          </p:cNvPicPr>
          <p:nvPr/>
        </p:nvPicPr>
        <p:blipFill>
          <a:blip r:embed="rId2" cstate="print"/>
          <a:srcRect/>
          <a:stretch>
            <a:fillRect/>
          </a:stretch>
        </p:blipFill>
        <p:spPr bwMode="auto">
          <a:xfrm>
            <a:off x="4643438" y="1196975"/>
            <a:ext cx="4500562" cy="56610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250825" y="214313"/>
            <a:ext cx="8693150" cy="1462087"/>
          </a:xfrm>
        </p:spPr>
        <p:txBody>
          <a:bodyPr/>
          <a:lstStyle/>
          <a:p>
            <a:pPr eaLnBrk="1" hangingPunct="1"/>
            <a:r>
              <a:rPr lang="en-US" smtClean="0"/>
              <a:t>Kaposi’s Sarcoma:</a:t>
            </a:r>
            <a:br>
              <a:rPr lang="en-US" smtClean="0"/>
            </a:br>
            <a:r>
              <a:rPr lang="en-US" smtClean="0"/>
              <a:t>Management</a:t>
            </a:r>
          </a:p>
        </p:txBody>
      </p:sp>
      <p:sp>
        <p:nvSpPr>
          <p:cNvPr id="80899" name="Rectangle 5"/>
          <p:cNvSpPr>
            <a:spLocks noGrp="1" noChangeArrowheads="1"/>
          </p:cNvSpPr>
          <p:nvPr>
            <p:ph idx="1"/>
          </p:nvPr>
        </p:nvSpPr>
        <p:spPr/>
        <p:txBody>
          <a:bodyPr/>
          <a:lstStyle/>
          <a:p>
            <a:pPr eaLnBrk="1" hangingPunct="1">
              <a:lnSpc>
                <a:spcPct val="80000"/>
              </a:lnSpc>
            </a:pPr>
            <a:r>
              <a:rPr lang="en-US" sz="2800" smtClean="0">
                <a:cs typeface="Times New Roman" pitchFamily="18" charset="0"/>
              </a:rPr>
              <a:t>Prognosis depends on extent of disease and CD4 count</a:t>
            </a:r>
          </a:p>
          <a:p>
            <a:pPr eaLnBrk="1" hangingPunct="1">
              <a:lnSpc>
                <a:spcPct val="80000"/>
              </a:lnSpc>
            </a:pPr>
            <a:endParaRPr lang="en-US" sz="2800" smtClean="0">
              <a:cs typeface="Times New Roman" pitchFamily="18" charset="0"/>
            </a:endParaRPr>
          </a:p>
          <a:p>
            <a:pPr eaLnBrk="1" hangingPunct="1">
              <a:lnSpc>
                <a:spcPct val="80000"/>
              </a:lnSpc>
            </a:pPr>
            <a:r>
              <a:rPr lang="en-US" sz="2800" smtClean="0">
                <a:cs typeface="Times New Roman" pitchFamily="18" charset="0"/>
              </a:rPr>
              <a:t>ART associated with</a:t>
            </a:r>
          </a:p>
          <a:p>
            <a:pPr lvl="1" eaLnBrk="1" hangingPunct="1">
              <a:lnSpc>
                <a:spcPct val="80000"/>
              </a:lnSpc>
            </a:pPr>
            <a:r>
              <a:rPr lang="en-US" sz="2400" smtClean="0">
                <a:cs typeface="Times New Roman" pitchFamily="18" charset="0"/>
              </a:rPr>
              <a:t>reduced incidence of KS</a:t>
            </a:r>
          </a:p>
          <a:p>
            <a:pPr lvl="1" eaLnBrk="1" hangingPunct="1">
              <a:lnSpc>
                <a:spcPct val="80000"/>
              </a:lnSpc>
            </a:pPr>
            <a:r>
              <a:rPr lang="en-US" sz="2400" smtClean="0">
                <a:cs typeface="Times New Roman" pitchFamily="18" charset="0"/>
              </a:rPr>
              <a:t>regression of lesions </a:t>
            </a:r>
          </a:p>
          <a:p>
            <a:pPr lvl="1" eaLnBrk="1" hangingPunct="1">
              <a:lnSpc>
                <a:spcPct val="80000"/>
              </a:lnSpc>
            </a:pPr>
            <a:r>
              <a:rPr lang="en-US" sz="2400" smtClean="0">
                <a:cs typeface="Times New Roman" pitchFamily="18" charset="0"/>
              </a:rPr>
              <a:t>prolonged survival</a:t>
            </a:r>
          </a:p>
          <a:p>
            <a:pPr eaLnBrk="1" hangingPunct="1">
              <a:lnSpc>
                <a:spcPct val="80000"/>
              </a:lnSpc>
            </a:pPr>
            <a:endParaRPr lang="en-US" sz="2800" smtClean="0">
              <a:cs typeface="Times New Roman" pitchFamily="18" charset="0"/>
            </a:endParaRPr>
          </a:p>
          <a:p>
            <a:pPr eaLnBrk="1" hangingPunct="1">
              <a:lnSpc>
                <a:spcPct val="80000"/>
              </a:lnSpc>
            </a:pPr>
            <a:r>
              <a:rPr lang="en-US" sz="2800" smtClean="0">
                <a:cs typeface="Times New Roman" pitchFamily="18" charset="0"/>
              </a:rPr>
              <a:t>Incurable condition; treatment aims to reduce symptoms and prevent progression</a:t>
            </a:r>
          </a:p>
          <a:p>
            <a:pPr eaLnBrk="1" hangingPunct="1">
              <a:lnSpc>
                <a:spcPct val="80000"/>
              </a:lnSpc>
            </a:pPr>
            <a:endParaRPr lang="en-US" sz="36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9388" y="214313"/>
            <a:ext cx="8764587" cy="1462087"/>
          </a:xfrm>
        </p:spPr>
        <p:txBody>
          <a:bodyPr/>
          <a:lstStyle/>
          <a:p>
            <a:pPr eaLnBrk="1" hangingPunct="1"/>
            <a:r>
              <a:rPr lang="en-US" smtClean="0"/>
              <a:t>Kaposi’s Sarcoma:</a:t>
            </a:r>
            <a:br>
              <a:rPr lang="en-US" smtClean="0"/>
            </a:br>
            <a:r>
              <a:rPr lang="en-US" smtClean="0"/>
              <a:t>Management</a:t>
            </a:r>
          </a:p>
        </p:txBody>
      </p:sp>
      <p:sp>
        <p:nvSpPr>
          <p:cNvPr id="81923" name="Rectangle 3"/>
          <p:cNvSpPr>
            <a:spLocks noGrp="1" noChangeArrowheads="1"/>
          </p:cNvSpPr>
          <p:nvPr>
            <p:ph idx="1"/>
          </p:nvPr>
        </p:nvSpPr>
        <p:spPr>
          <a:xfrm>
            <a:off x="250825" y="1916113"/>
            <a:ext cx="8704263" cy="4548187"/>
          </a:xfrm>
        </p:spPr>
        <p:txBody>
          <a:bodyPr/>
          <a:lstStyle/>
          <a:p>
            <a:pPr eaLnBrk="1" hangingPunct="1">
              <a:lnSpc>
                <a:spcPct val="80000"/>
              </a:lnSpc>
            </a:pPr>
            <a:r>
              <a:rPr lang="en-US" sz="2400" smtClean="0">
                <a:cs typeface="Times New Roman" pitchFamily="18" charset="0"/>
              </a:rPr>
              <a:t>Local therapy</a:t>
            </a:r>
          </a:p>
          <a:p>
            <a:pPr lvl="1" eaLnBrk="1" hangingPunct="1">
              <a:lnSpc>
                <a:spcPct val="80000"/>
              </a:lnSpc>
            </a:pPr>
            <a:r>
              <a:rPr lang="en-US" sz="2000" smtClean="0">
                <a:cs typeface="Times New Roman" pitchFamily="18" charset="0"/>
              </a:rPr>
              <a:t>Disease limited to skin, relatively few lesions, no systemic symptoms</a:t>
            </a:r>
          </a:p>
          <a:p>
            <a:pPr lvl="1" eaLnBrk="1" hangingPunct="1">
              <a:lnSpc>
                <a:spcPct val="80000"/>
              </a:lnSpc>
            </a:pPr>
            <a:r>
              <a:rPr lang="en-US" sz="2000" smtClean="0">
                <a:cs typeface="Times New Roman" pitchFamily="18" charset="0"/>
              </a:rPr>
              <a:t>Radiotherapy </a:t>
            </a:r>
          </a:p>
          <a:p>
            <a:pPr lvl="1" eaLnBrk="1" hangingPunct="1">
              <a:lnSpc>
                <a:spcPct val="80000"/>
              </a:lnSpc>
            </a:pPr>
            <a:r>
              <a:rPr lang="en-US" sz="2000" smtClean="0">
                <a:cs typeface="Times New Roman" pitchFamily="18" charset="0"/>
              </a:rPr>
              <a:t>Intra-lesional vincristine</a:t>
            </a:r>
          </a:p>
          <a:p>
            <a:pPr eaLnBrk="1" hangingPunct="1">
              <a:lnSpc>
                <a:spcPct val="80000"/>
              </a:lnSpc>
            </a:pPr>
            <a:endParaRPr lang="en-US" sz="2400" smtClean="0">
              <a:cs typeface="Times New Roman" pitchFamily="18" charset="0"/>
            </a:endParaRPr>
          </a:p>
          <a:p>
            <a:pPr eaLnBrk="1" hangingPunct="1">
              <a:lnSpc>
                <a:spcPct val="80000"/>
              </a:lnSpc>
            </a:pPr>
            <a:r>
              <a:rPr lang="en-US" sz="2400" smtClean="0">
                <a:cs typeface="Times New Roman" pitchFamily="18" charset="0"/>
              </a:rPr>
              <a:t>Systemic treatment for extensive disease,  systemic involvement</a:t>
            </a:r>
          </a:p>
          <a:p>
            <a:pPr lvl="1" eaLnBrk="1" hangingPunct="1">
              <a:lnSpc>
                <a:spcPct val="80000"/>
              </a:lnSpc>
            </a:pPr>
            <a:r>
              <a:rPr lang="en-US" sz="2000" smtClean="0">
                <a:cs typeface="Times New Roman" pitchFamily="18" charset="0"/>
              </a:rPr>
              <a:t>Combination chemotherapy- vincristine + bleomycin</a:t>
            </a:r>
          </a:p>
          <a:p>
            <a:pPr lvl="1" eaLnBrk="1" hangingPunct="1">
              <a:lnSpc>
                <a:spcPct val="80000"/>
              </a:lnSpc>
            </a:pPr>
            <a:r>
              <a:rPr lang="en-US" sz="2000" smtClean="0">
                <a:cs typeface="Times New Roman" pitchFamily="18" charset="0"/>
              </a:rPr>
              <a:t>Vincristine alone</a:t>
            </a:r>
          </a:p>
          <a:p>
            <a:pPr eaLnBrk="1" hangingPunct="1">
              <a:lnSpc>
                <a:spcPct val="80000"/>
              </a:lnSpc>
            </a:pPr>
            <a:endParaRPr lang="en-US" sz="2400" smtClean="0"/>
          </a:p>
          <a:p>
            <a:pPr eaLnBrk="1" hangingPunct="1">
              <a:lnSpc>
                <a:spcPct val="80000"/>
              </a:lnSpc>
            </a:pPr>
            <a:r>
              <a:rPr lang="en-US" sz="2400" smtClean="0"/>
              <a:t>These drugs are toxic and should preferably be given by a medical officer and patients should be monitored closely. If necessary refer patient</a:t>
            </a:r>
            <a:endParaRPr lang="en-US" sz="2400" smtClean="0">
              <a:cs typeface="Times New Roman" pitchFamily="18" charset="0"/>
            </a:endParaRPr>
          </a:p>
          <a:p>
            <a:pPr eaLnBrk="1" hangingPunct="1">
              <a:lnSpc>
                <a:spcPct val="80000"/>
              </a:lnSpc>
            </a:pP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4 pics 082"/>
          <p:cNvPicPr>
            <a:picLocks noChangeAspect="1" noChangeArrowheads="1"/>
          </p:cNvPicPr>
          <p:nvPr/>
        </p:nvPicPr>
        <p:blipFill>
          <a:blip r:embed="rId2" cstate="print">
            <a:lum bright="42000" contrast="36000"/>
          </a:blip>
          <a:srcRect/>
          <a:stretch>
            <a:fillRect/>
          </a:stretch>
        </p:blipFill>
        <p:spPr bwMode="auto">
          <a:xfrm>
            <a:off x="228600" y="457200"/>
            <a:ext cx="4419600" cy="5638800"/>
          </a:xfrm>
          <a:prstGeom prst="rect">
            <a:avLst/>
          </a:prstGeom>
          <a:noFill/>
          <a:ln w="9525">
            <a:noFill/>
            <a:miter lim="800000"/>
            <a:headEnd/>
            <a:tailEnd/>
          </a:ln>
        </p:spPr>
      </p:pic>
      <p:pic>
        <p:nvPicPr>
          <p:cNvPr id="82947" name="Picture 4" descr="after"/>
          <p:cNvPicPr>
            <a:picLocks noChangeAspect="1" noChangeArrowheads="1"/>
          </p:cNvPicPr>
          <p:nvPr/>
        </p:nvPicPr>
        <p:blipFill>
          <a:blip r:embed="rId3" cstate="print"/>
          <a:srcRect/>
          <a:stretch>
            <a:fillRect/>
          </a:stretch>
        </p:blipFill>
        <p:spPr bwMode="auto">
          <a:xfrm>
            <a:off x="4800600" y="457200"/>
            <a:ext cx="4114800" cy="5675313"/>
          </a:xfrm>
          <a:prstGeom prst="rect">
            <a:avLst/>
          </a:prstGeom>
          <a:noFill/>
          <a:ln w="9525">
            <a:noFill/>
            <a:miter lim="800000"/>
            <a:headEnd/>
            <a:tailEnd/>
          </a:ln>
        </p:spPr>
      </p:pic>
      <p:sp>
        <p:nvSpPr>
          <p:cNvPr id="82948" name="Text Box 5"/>
          <p:cNvSpPr txBox="1">
            <a:spLocks noChangeArrowheads="1"/>
          </p:cNvSpPr>
          <p:nvPr/>
        </p:nvSpPr>
        <p:spPr bwMode="auto">
          <a:xfrm>
            <a:off x="1447800" y="6172200"/>
            <a:ext cx="2438400" cy="366713"/>
          </a:xfrm>
          <a:prstGeom prst="rect">
            <a:avLst/>
          </a:prstGeom>
          <a:noFill/>
          <a:ln w="9525">
            <a:noFill/>
            <a:miter lim="800000"/>
            <a:headEnd/>
            <a:tailEnd/>
          </a:ln>
        </p:spPr>
        <p:txBody>
          <a:bodyPr>
            <a:spAutoFit/>
          </a:bodyPr>
          <a:lstStyle/>
          <a:p>
            <a:pPr algn="ctr">
              <a:spcBef>
                <a:spcPct val="50000"/>
              </a:spcBef>
            </a:pPr>
            <a:r>
              <a:rPr lang="en-US"/>
              <a:t>Before</a:t>
            </a:r>
          </a:p>
        </p:txBody>
      </p:sp>
      <p:sp>
        <p:nvSpPr>
          <p:cNvPr id="82949" name="Text Box 6"/>
          <p:cNvSpPr txBox="1">
            <a:spLocks noChangeArrowheads="1"/>
          </p:cNvSpPr>
          <p:nvPr/>
        </p:nvSpPr>
        <p:spPr bwMode="auto">
          <a:xfrm>
            <a:off x="5638800" y="6172200"/>
            <a:ext cx="2667000" cy="366713"/>
          </a:xfrm>
          <a:prstGeom prst="rect">
            <a:avLst/>
          </a:prstGeom>
          <a:noFill/>
          <a:ln w="9525">
            <a:noFill/>
            <a:miter lim="800000"/>
            <a:headEnd/>
            <a:tailEnd/>
          </a:ln>
        </p:spPr>
        <p:txBody>
          <a:bodyPr>
            <a:spAutoFit/>
          </a:bodyPr>
          <a:lstStyle/>
          <a:p>
            <a:pPr algn="ctr">
              <a:spcBef>
                <a:spcPct val="50000"/>
              </a:spcBef>
            </a:pPr>
            <a:r>
              <a:rPr lang="en-US"/>
              <a:t>After Chemotherapy</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214313"/>
            <a:ext cx="8943975" cy="1071562"/>
          </a:xfrm>
        </p:spPr>
        <p:txBody>
          <a:bodyPr/>
          <a:lstStyle/>
          <a:p>
            <a:pPr eaLnBrk="1" hangingPunct="1"/>
            <a:r>
              <a:rPr lang="en-US" b="1" smtClean="0"/>
              <a:t>TB and HIV</a:t>
            </a:r>
          </a:p>
        </p:txBody>
      </p:sp>
      <p:sp>
        <p:nvSpPr>
          <p:cNvPr id="13315" name="Rectangle 1027"/>
          <p:cNvSpPr>
            <a:spLocks noGrp="1" noChangeArrowheads="1"/>
          </p:cNvSpPr>
          <p:nvPr>
            <p:ph idx="1"/>
          </p:nvPr>
        </p:nvSpPr>
        <p:spPr>
          <a:xfrm>
            <a:off x="395288" y="2017713"/>
            <a:ext cx="8559800" cy="4579937"/>
          </a:xfrm>
        </p:spPr>
        <p:txBody>
          <a:bodyPr/>
          <a:lstStyle/>
          <a:p>
            <a:pPr eaLnBrk="1" hangingPunct="1">
              <a:lnSpc>
                <a:spcPct val="80000"/>
              </a:lnSpc>
              <a:buFont typeface="Wingdings" pitchFamily="2" charset="2"/>
              <a:buNone/>
            </a:pPr>
            <a:endParaRPr lang="en-US" sz="300" smtClean="0"/>
          </a:p>
          <a:p>
            <a:pPr eaLnBrk="1" hangingPunct="1">
              <a:lnSpc>
                <a:spcPct val="80000"/>
              </a:lnSpc>
            </a:pPr>
            <a:r>
              <a:rPr lang="en-US" sz="2800" smtClean="0"/>
              <a:t>TB is the major opportunistic infection in Kenya </a:t>
            </a:r>
          </a:p>
          <a:p>
            <a:pPr eaLnBrk="1" hangingPunct="1">
              <a:lnSpc>
                <a:spcPct val="80000"/>
              </a:lnSpc>
            </a:pPr>
            <a:endParaRPr lang="en-US" sz="2800" smtClean="0"/>
          </a:p>
          <a:p>
            <a:pPr eaLnBrk="1" hangingPunct="1">
              <a:lnSpc>
                <a:spcPct val="80000"/>
              </a:lnSpc>
            </a:pPr>
            <a:r>
              <a:rPr lang="en-US" sz="2800" smtClean="0"/>
              <a:t>Since the onset of the HIV epidemic in the early eighties in Kenya, the prevalence of TB stopped falling and over the past 2 decades has risen sharply</a:t>
            </a:r>
          </a:p>
          <a:p>
            <a:pPr eaLnBrk="1" hangingPunct="1">
              <a:lnSpc>
                <a:spcPct val="80000"/>
              </a:lnSpc>
            </a:pPr>
            <a:endParaRPr lang="en-US" sz="2800" smtClean="0"/>
          </a:p>
          <a:p>
            <a:pPr eaLnBrk="1" hangingPunct="1">
              <a:lnSpc>
                <a:spcPct val="80000"/>
              </a:lnSpc>
            </a:pPr>
            <a:r>
              <a:rPr lang="en-US" sz="2800" smtClean="0"/>
              <a:t>HIV fuels the TB epidemic</a:t>
            </a:r>
          </a:p>
          <a:p>
            <a:pPr lvl="1" eaLnBrk="1" hangingPunct="1">
              <a:lnSpc>
                <a:spcPct val="80000"/>
              </a:lnSpc>
            </a:pPr>
            <a:r>
              <a:rPr lang="en-US" sz="2400" smtClean="0"/>
              <a:t>HIV is the single most important risk factor for TB</a:t>
            </a:r>
          </a:p>
          <a:p>
            <a:pPr eaLnBrk="1" hangingPunct="1">
              <a:lnSpc>
                <a:spcPct val="80000"/>
              </a:lnSpc>
            </a:pPr>
            <a:endParaRPr lang="en-US" sz="2800" smtClean="0"/>
          </a:p>
          <a:p>
            <a:pPr eaLnBrk="1" hangingPunct="1">
              <a:lnSpc>
                <a:spcPct val="80000"/>
              </a:lnSpc>
            </a:pPr>
            <a:r>
              <a:rPr lang="en-US" sz="2800" smtClean="0"/>
              <a:t>&gt;50% TB patients are HIV co-infected</a:t>
            </a:r>
          </a:p>
          <a:p>
            <a:pPr eaLnBrk="1" hangingPunct="1">
              <a:lnSpc>
                <a:spcPct val="60000"/>
              </a:lnSpc>
            </a:pPr>
            <a:endParaRPr lang="en-US" sz="240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Lymphoma </a:t>
            </a:r>
          </a:p>
        </p:txBody>
      </p:sp>
      <p:sp>
        <p:nvSpPr>
          <p:cNvPr id="83971" name="Rectangle 3"/>
          <p:cNvSpPr>
            <a:spLocks noGrp="1" noChangeArrowheads="1"/>
          </p:cNvSpPr>
          <p:nvPr>
            <p:ph idx="1"/>
          </p:nvPr>
        </p:nvSpPr>
        <p:spPr>
          <a:xfrm>
            <a:off x="0" y="2017713"/>
            <a:ext cx="8955088" cy="4506912"/>
          </a:xfrm>
        </p:spPr>
        <p:txBody>
          <a:bodyPr/>
          <a:lstStyle/>
          <a:p>
            <a:pPr eaLnBrk="1" hangingPunct="1">
              <a:lnSpc>
                <a:spcPct val="90000"/>
              </a:lnSpc>
            </a:pPr>
            <a:r>
              <a:rPr lang="en-US" sz="2800" smtClean="0"/>
              <a:t>Primary CNS Lymphoma</a:t>
            </a:r>
          </a:p>
          <a:p>
            <a:pPr lvl="1" eaLnBrk="1" hangingPunct="1">
              <a:lnSpc>
                <a:spcPct val="90000"/>
              </a:lnSpc>
            </a:pPr>
            <a:r>
              <a:rPr lang="en-US" sz="2400" smtClean="0"/>
              <a:t>EBV associated</a:t>
            </a:r>
          </a:p>
          <a:p>
            <a:pPr lvl="1" eaLnBrk="1" hangingPunct="1">
              <a:lnSpc>
                <a:spcPct val="90000"/>
              </a:lnSpc>
            </a:pPr>
            <a:r>
              <a:rPr lang="en-US" sz="2400" smtClean="0"/>
              <a:t>Much more frequent and commonest lymphoma in HIV infected</a:t>
            </a:r>
          </a:p>
          <a:p>
            <a:pPr lvl="1" eaLnBrk="1" hangingPunct="1">
              <a:lnSpc>
                <a:spcPct val="90000"/>
              </a:lnSpc>
            </a:pPr>
            <a:r>
              <a:rPr lang="en-US" sz="2400" smtClean="0"/>
              <a:t>Incidence somewhat reduced by effective ART</a:t>
            </a:r>
          </a:p>
          <a:p>
            <a:pPr lvl="1" eaLnBrk="1" hangingPunct="1">
              <a:lnSpc>
                <a:spcPct val="90000"/>
              </a:lnSpc>
            </a:pPr>
            <a:r>
              <a:rPr lang="en-US" sz="2400" smtClean="0"/>
              <a:t>Usually CD4 low (&lt;50)</a:t>
            </a:r>
          </a:p>
          <a:p>
            <a:pPr lvl="1" eaLnBrk="1" hangingPunct="1">
              <a:lnSpc>
                <a:spcPct val="90000"/>
              </a:lnSpc>
            </a:pPr>
            <a:r>
              <a:rPr lang="en-US" sz="2400" smtClean="0"/>
              <a:t>CNS symptoms without fever</a:t>
            </a:r>
          </a:p>
          <a:p>
            <a:pPr lvl="1" eaLnBrk="1" hangingPunct="1">
              <a:lnSpc>
                <a:spcPct val="90000"/>
              </a:lnSpc>
            </a:pPr>
            <a:r>
              <a:rPr lang="en-US" sz="2400" smtClean="0"/>
              <a:t>Diagnosis: CT scan, failure to respond to empiric Toxo treatment</a:t>
            </a:r>
          </a:p>
          <a:p>
            <a:pPr lvl="1" eaLnBrk="1" hangingPunct="1">
              <a:lnSpc>
                <a:spcPct val="90000"/>
              </a:lnSpc>
            </a:pPr>
            <a:r>
              <a:rPr lang="en-US" sz="2400" smtClean="0"/>
              <a:t>Treatment: refer (DXT, steroids, chemo). Poor outcome. Effective ART prolongs survival</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Lymphoma</a:t>
            </a:r>
          </a:p>
        </p:txBody>
      </p:sp>
      <p:sp>
        <p:nvSpPr>
          <p:cNvPr id="84995" name="Rectangle 3"/>
          <p:cNvSpPr>
            <a:spLocks noGrp="1" noChangeArrowheads="1"/>
          </p:cNvSpPr>
          <p:nvPr>
            <p:ph idx="1"/>
          </p:nvPr>
        </p:nvSpPr>
        <p:spPr/>
        <p:txBody>
          <a:bodyPr/>
          <a:lstStyle/>
          <a:p>
            <a:pPr eaLnBrk="1" hangingPunct="1">
              <a:lnSpc>
                <a:spcPct val="90000"/>
              </a:lnSpc>
            </a:pPr>
            <a:r>
              <a:rPr lang="en-US" dirty="0" smtClean="0"/>
              <a:t>Non Hodgkin’s Lymphoma</a:t>
            </a:r>
          </a:p>
          <a:p>
            <a:pPr lvl="1" eaLnBrk="1" hangingPunct="1">
              <a:lnSpc>
                <a:spcPct val="90000"/>
              </a:lnSpc>
            </a:pPr>
            <a:r>
              <a:rPr lang="en-US" dirty="0" smtClean="0"/>
              <a:t>More frequent in HIV infected</a:t>
            </a:r>
          </a:p>
          <a:p>
            <a:pPr lvl="1" eaLnBrk="1" hangingPunct="1">
              <a:lnSpc>
                <a:spcPct val="90000"/>
              </a:lnSpc>
            </a:pPr>
            <a:r>
              <a:rPr lang="en-US" dirty="0" smtClean="0"/>
              <a:t>Caused by EBV in the presence of immunosuppression (CD4&lt;100)</a:t>
            </a:r>
          </a:p>
          <a:p>
            <a:pPr lvl="1" eaLnBrk="1" hangingPunct="1">
              <a:lnSpc>
                <a:spcPct val="90000"/>
              </a:lnSpc>
            </a:pPr>
            <a:r>
              <a:rPr lang="en-US" dirty="0" smtClean="0"/>
              <a:t>More likely to present with systemic symptoms (fever, hepatitis, effusions GI)</a:t>
            </a:r>
          </a:p>
          <a:p>
            <a:pPr lvl="1" eaLnBrk="1" hangingPunct="1">
              <a:lnSpc>
                <a:spcPct val="90000"/>
              </a:lnSpc>
            </a:pPr>
            <a:r>
              <a:rPr lang="en-US" dirty="0" smtClean="0"/>
              <a:t>Biopsy required for diagnosis</a:t>
            </a:r>
          </a:p>
          <a:p>
            <a:pPr lvl="1" eaLnBrk="1" hangingPunct="1">
              <a:lnSpc>
                <a:spcPct val="90000"/>
              </a:lnSpc>
            </a:pPr>
            <a:r>
              <a:rPr lang="en-US" dirty="0" smtClean="0"/>
              <a:t>Treatment: refer (combination chemo and steroids)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Cervical Cancer</a:t>
            </a:r>
          </a:p>
        </p:txBody>
      </p:sp>
      <p:sp>
        <p:nvSpPr>
          <p:cNvPr id="86019" name="Rectangle 3"/>
          <p:cNvSpPr>
            <a:spLocks noGrp="1" noChangeArrowheads="1"/>
          </p:cNvSpPr>
          <p:nvPr>
            <p:ph idx="1"/>
          </p:nvPr>
        </p:nvSpPr>
        <p:spPr>
          <a:xfrm>
            <a:off x="0" y="1989138"/>
            <a:ext cx="8955088" cy="5184775"/>
          </a:xfrm>
        </p:spPr>
        <p:txBody>
          <a:bodyPr/>
          <a:lstStyle/>
          <a:p>
            <a:pPr eaLnBrk="1" hangingPunct="1">
              <a:lnSpc>
                <a:spcPct val="80000"/>
              </a:lnSpc>
            </a:pPr>
            <a:r>
              <a:rPr lang="en-US" sz="2400" dirty="0" smtClean="0"/>
              <a:t>HIV related immunosuppression is associated with cervical intraepithelial </a:t>
            </a:r>
            <a:r>
              <a:rPr lang="en-US" sz="2400" dirty="0" err="1" smtClean="0"/>
              <a:t>neoplasia</a:t>
            </a:r>
            <a:r>
              <a:rPr lang="en-US" sz="2400" dirty="0" smtClean="0"/>
              <a:t> (CIN) and cervical cancer </a:t>
            </a:r>
          </a:p>
          <a:p>
            <a:pPr eaLnBrk="1" hangingPunct="1">
              <a:lnSpc>
                <a:spcPct val="50000"/>
              </a:lnSpc>
            </a:pPr>
            <a:endParaRPr lang="en-US" sz="2400" dirty="0" smtClean="0"/>
          </a:p>
          <a:p>
            <a:pPr eaLnBrk="1" hangingPunct="1">
              <a:lnSpc>
                <a:spcPct val="80000"/>
              </a:lnSpc>
            </a:pPr>
            <a:r>
              <a:rPr lang="en-US" sz="2400" dirty="0" smtClean="0"/>
              <a:t>Invasive cervical cancer has been an AIDS defining illness since 1993.  </a:t>
            </a:r>
          </a:p>
          <a:p>
            <a:pPr eaLnBrk="1" hangingPunct="1">
              <a:lnSpc>
                <a:spcPct val="50000"/>
              </a:lnSpc>
            </a:pPr>
            <a:endParaRPr lang="en-US" sz="2400" dirty="0" smtClean="0"/>
          </a:p>
          <a:p>
            <a:pPr eaLnBrk="1" hangingPunct="1">
              <a:lnSpc>
                <a:spcPct val="80000"/>
              </a:lnSpc>
            </a:pPr>
            <a:r>
              <a:rPr lang="en-US" sz="2400" dirty="0" smtClean="0"/>
              <a:t>The presence of HIV infection allows permissive replication of human </a:t>
            </a:r>
            <a:r>
              <a:rPr lang="en-US" sz="2400" dirty="0" err="1" smtClean="0"/>
              <a:t>papilloma</a:t>
            </a:r>
            <a:r>
              <a:rPr lang="en-US" sz="2400" dirty="0" smtClean="0"/>
              <a:t> virus (HPV), the causative agent </a:t>
            </a:r>
          </a:p>
          <a:p>
            <a:pPr lvl="1" eaLnBrk="1" hangingPunct="1">
              <a:lnSpc>
                <a:spcPct val="80000"/>
              </a:lnSpc>
            </a:pPr>
            <a:r>
              <a:rPr lang="en-US" sz="2000" dirty="0" smtClean="0"/>
              <a:t>More aggressive and more likely to persist </a:t>
            </a:r>
          </a:p>
          <a:p>
            <a:pPr eaLnBrk="1" hangingPunct="1">
              <a:lnSpc>
                <a:spcPct val="50000"/>
              </a:lnSpc>
            </a:pPr>
            <a:endParaRPr lang="en-US" sz="2400" dirty="0" smtClean="0"/>
          </a:p>
          <a:p>
            <a:pPr eaLnBrk="1" hangingPunct="1">
              <a:lnSpc>
                <a:spcPct val="80000"/>
              </a:lnSpc>
            </a:pPr>
            <a:r>
              <a:rPr lang="en-US" sz="2400" dirty="0" smtClean="0"/>
              <a:t>There may be an increased risk of rapid progression from CIN to cervical carcinoma.</a:t>
            </a:r>
          </a:p>
          <a:p>
            <a:pPr eaLnBrk="1" hangingPunct="1">
              <a:lnSpc>
                <a:spcPct val="50000"/>
              </a:lnSpc>
            </a:pPr>
            <a:endParaRPr lang="en-US" sz="2400" dirty="0" smtClean="0"/>
          </a:p>
          <a:p>
            <a:pPr eaLnBrk="1" hangingPunct="1">
              <a:lnSpc>
                <a:spcPct val="80000"/>
              </a:lnSpc>
            </a:pPr>
            <a:r>
              <a:rPr lang="en-US" sz="2400" dirty="0" smtClean="0"/>
              <a:t>With highly active antiretroviral therapy (HAART) CIN tends to regress with rising CD4 count and falling viral load.</a:t>
            </a:r>
          </a:p>
          <a:p>
            <a:pPr eaLnBrk="1" hangingPunct="1">
              <a:lnSpc>
                <a:spcPct val="80000"/>
              </a:lnSpc>
            </a:pPr>
            <a:endParaRPr lang="en-US" sz="2400" dirty="0" smtClean="0"/>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Cervical Cancer</a:t>
            </a:r>
          </a:p>
        </p:txBody>
      </p:sp>
      <p:sp>
        <p:nvSpPr>
          <p:cNvPr id="87043" name="Rectangle 3"/>
          <p:cNvSpPr>
            <a:spLocks noGrp="1" noChangeArrowheads="1"/>
          </p:cNvSpPr>
          <p:nvPr>
            <p:ph idx="1"/>
          </p:nvPr>
        </p:nvSpPr>
        <p:spPr>
          <a:xfrm>
            <a:off x="500063" y="1357313"/>
            <a:ext cx="8415337" cy="4840287"/>
          </a:xfrm>
        </p:spPr>
        <p:txBody>
          <a:bodyPr/>
          <a:lstStyle/>
          <a:p>
            <a:pPr eaLnBrk="1" hangingPunct="1"/>
            <a:r>
              <a:rPr lang="en-US" sz="2800" smtClean="0"/>
              <a:t>In Kenya, cervical cancer is the number 1 cancer causing death in women. </a:t>
            </a:r>
          </a:p>
          <a:p>
            <a:pPr lvl="1" eaLnBrk="1" hangingPunct="1"/>
            <a:r>
              <a:rPr lang="en-US" sz="2400" smtClean="0"/>
              <a:t>less than 1% of the population at risk is screened.</a:t>
            </a:r>
          </a:p>
          <a:p>
            <a:pPr eaLnBrk="1" hangingPunct="1"/>
            <a:r>
              <a:rPr lang="en-GB" sz="2800" smtClean="0"/>
              <a:t>Kenya unable to master the resources required for a Pap smear based screening program. </a:t>
            </a:r>
          </a:p>
          <a:p>
            <a:pPr lvl="1" eaLnBrk="1" hangingPunct="1"/>
            <a:r>
              <a:rPr lang="en-GB" sz="2400" smtClean="0"/>
              <a:t>Visual approaches using either acetic acid (vinegar. VIA) or lugol’s iodine (VILI) to detect precursor cervical disease/cancer can be alternative in our setting</a:t>
            </a:r>
          </a:p>
          <a:p>
            <a:pPr lvl="1" eaLnBrk="1" hangingPunct="1"/>
            <a:r>
              <a:rPr lang="en-GB" sz="2400" smtClean="0"/>
              <a:t>Both VIA and VILI and have been shown to be much more sensitive than the standard Papanicolaou smear</a:t>
            </a:r>
          </a:p>
          <a:p>
            <a:pPr eaLnBrk="1" hangingPunct="1"/>
            <a:r>
              <a:rPr lang="en-US" sz="2800" smtClean="0"/>
              <a:t>Visual approach based services are being set up</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Cervical cancer</a:t>
            </a:r>
          </a:p>
        </p:txBody>
      </p:sp>
      <p:sp>
        <p:nvSpPr>
          <p:cNvPr id="88067" name="Rectangle 3"/>
          <p:cNvSpPr>
            <a:spLocks noGrp="1" noChangeArrowheads="1"/>
          </p:cNvSpPr>
          <p:nvPr>
            <p:ph idx="1"/>
          </p:nvPr>
        </p:nvSpPr>
        <p:spPr>
          <a:xfrm>
            <a:off x="539750" y="2017713"/>
            <a:ext cx="8415338" cy="4506912"/>
          </a:xfrm>
        </p:spPr>
        <p:txBody>
          <a:bodyPr/>
          <a:lstStyle/>
          <a:p>
            <a:pPr eaLnBrk="1" hangingPunct="1"/>
            <a:r>
              <a:rPr lang="en-GB" smtClean="0"/>
              <a:t>Cervical cancer is largely a preventable disease </a:t>
            </a:r>
          </a:p>
          <a:p>
            <a:pPr lvl="1" eaLnBrk="1" hangingPunct="1"/>
            <a:r>
              <a:rPr lang="en-GB" smtClean="0"/>
              <a:t>BCC (reduction of acquisition of STIs) </a:t>
            </a:r>
          </a:p>
          <a:p>
            <a:pPr lvl="1" eaLnBrk="1" hangingPunct="1"/>
            <a:r>
              <a:rPr lang="en-GB" smtClean="0"/>
              <a:t>Cervical screening programs. </a:t>
            </a:r>
          </a:p>
          <a:p>
            <a:pPr eaLnBrk="1" hangingPunct="1"/>
            <a:endParaRPr lang="en-US" smtClean="0"/>
          </a:p>
          <a:p>
            <a:pPr eaLnBrk="1" hangingPunct="1"/>
            <a:r>
              <a:rPr lang="en-US" smtClean="0"/>
              <a:t>Where possible HIV infected women should undergo cervical screening at enrollment (and annually) </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14313"/>
            <a:ext cx="8943975" cy="1000125"/>
          </a:xfrm>
        </p:spPr>
        <p:txBody>
          <a:bodyPr/>
          <a:lstStyle/>
          <a:p>
            <a:pPr eaLnBrk="1" hangingPunct="1"/>
            <a:r>
              <a:rPr lang="en-US" smtClean="0"/>
              <a:t>Summary</a:t>
            </a:r>
          </a:p>
        </p:txBody>
      </p:sp>
      <p:sp>
        <p:nvSpPr>
          <p:cNvPr id="89091" name="Rectangle 3"/>
          <p:cNvSpPr>
            <a:spLocks noGrp="1" noChangeArrowheads="1"/>
          </p:cNvSpPr>
          <p:nvPr>
            <p:ph idx="1"/>
          </p:nvPr>
        </p:nvSpPr>
        <p:spPr>
          <a:xfrm>
            <a:off x="285750" y="1357313"/>
            <a:ext cx="8415338" cy="4840287"/>
          </a:xfrm>
        </p:spPr>
        <p:txBody>
          <a:bodyPr/>
          <a:lstStyle/>
          <a:p>
            <a:pPr eaLnBrk="1" hangingPunct="1">
              <a:lnSpc>
                <a:spcPct val="80000"/>
              </a:lnSpc>
            </a:pPr>
            <a:r>
              <a:rPr lang="en-US" sz="2800" smtClean="0"/>
              <a:t>OIs and HIV related conditions cause most of the morbidity and mortality in PLHA</a:t>
            </a:r>
          </a:p>
          <a:p>
            <a:pPr eaLnBrk="1" hangingPunct="1">
              <a:lnSpc>
                <a:spcPct val="80000"/>
              </a:lnSpc>
            </a:pPr>
            <a:endParaRPr lang="en-US" sz="2800" smtClean="0"/>
          </a:p>
          <a:p>
            <a:pPr eaLnBrk="1" hangingPunct="1">
              <a:lnSpc>
                <a:spcPct val="80000"/>
              </a:lnSpc>
            </a:pPr>
            <a:r>
              <a:rPr lang="en-US" sz="2800" smtClean="0"/>
              <a:t>Cotrimoxazole prophylaxis is a greatly underused, cheap, simple and highly effective preventive therapy against many OIs</a:t>
            </a:r>
          </a:p>
          <a:p>
            <a:pPr eaLnBrk="1" hangingPunct="1">
              <a:lnSpc>
                <a:spcPct val="80000"/>
              </a:lnSpc>
            </a:pPr>
            <a:endParaRPr lang="en-US" sz="2800" smtClean="0"/>
          </a:p>
          <a:p>
            <a:pPr eaLnBrk="1" hangingPunct="1">
              <a:lnSpc>
                <a:spcPct val="80000"/>
              </a:lnSpc>
            </a:pPr>
            <a:r>
              <a:rPr lang="en-US" sz="2800" smtClean="0"/>
              <a:t>Most OIs are readily treatable</a:t>
            </a:r>
          </a:p>
          <a:p>
            <a:pPr eaLnBrk="1" hangingPunct="1">
              <a:lnSpc>
                <a:spcPct val="80000"/>
              </a:lnSpc>
            </a:pPr>
            <a:endParaRPr lang="en-US" sz="2800" smtClean="0"/>
          </a:p>
          <a:p>
            <a:pPr eaLnBrk="1" hangingPunct="1">
              <a:lnSpc>
                <a:spcPct val="80000"/>
              </a:lnSpc>
            </a:pPr>
            <a:r>
              <a:rPr lang="en-US" sz="2800" smtClean="0"/>
              <a:t>ART with resultant immune reconstitution greatly reduces the incidence and outcome of most HIV related conditions</a:t>
            </a:r>
          </a:p>
        </p:txBody>
      </p:sp>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endParaRPr lang="en-US" smtClean="0"/>
          </a:p>
        </p:txBody>
      </p:sp>
      <p:sp>
        <p:nvSpPr>
          <p:cNvPr id="1029" name="Rectangle 3"/>
          <p:cNvSpPr>
            <a:spLocks noGrp="1" noChangeArrowheads="1"/>
          </p:cNvSpPr>
          <p:nvPr>
            <p:ph idx="1"/>
          </p:nvPr>
        </p:nvSpPr>
        <p:spPr/>
        <p:txBody>
          <a:bodyPr/>
          <a:lstStyle/>
          <a:p>
            <a:pPr eaLnBrk="1" hangingPunct="1"/>
            <a:endParaRPr lang="en-US" smtClean="0"/>
          </a:p>
        </p:txBody>
      </p:sp>
      <p:graphicFrame>
        <p:nvGraphicFramePr>
          <p:cNvPr id="1026"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8" name="Slide" r:id="rId3" imgW="4571966" imgH="3429069" progId="PowerPoint.Slide.8">
                  <p:embed/>
                </p:oleObj>
              </mc:Choice>
              <mc:Fallback>
                <p:oleObj name="Slide" r:id="rId3" imgW="4571966" imgH="3429069"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3500438" y="1447800"/>
          <a:ext cx="5334000" cy="5410200"/>
        </p:xfrm>
        <a:graphic>
          <a:graphicData uri="http://schemas.openxmlformats.org/presentationml/2006/ole">
            <mc:AlternateContent xmlns:mc="http://schemas.openxmlformats.org/markup-compatibility/2006">
              <mc:Choice xmlns:v="urn:schemas-microsoft-com:vml" Requires="v">
                <p:oleObj spid="_x0000_s1029" name="Chart" r:id="rId5" imgW="5486400" imgH="3952951" progId="MSGraph.Chart.8">
                  <p:embed/>
                </p:oleObj>
              </mc:Choice>
              <mc:Fallback>
                <p:oleObj name="Chart" r:id="rId5" imgW="5486400" imgH="3952951" progId="MSGraph.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447800"/>
                        <a:ext cx="5334000" cy="5410200"/>
                      </a:xfrm>
                      <a:prstGeom prst="rect">
                        <a:avLst/>
                      </a:prstGeom>
                      <a:solidFill>
                        <a:schemeClr val="accent1"/>
                      </a:solidFill>
                      <a:ln>
                        <a:noFill/>
                      </a:ln>
                      <a:extLs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OPORTUNISTIC INFECTIONS BY N. KINGORI</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3421</TotalTime>
  <Words>5377</Words>
  <Application>Microsoft Office PowerPoint</Application>
  <PresentationFormat>On-screen Show (4:3)</PresentationFormat>
  <Paragraphs>784</Paragraphs>
  <Slides>85</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85</vt:i4>
      </vt:variant>
    </vt:vector>
  </HeadingPairs>
  <TitlesOfParts>
    <vt:vector size="95" baseType="lpstr">
      <vt:lpstr>Arial</vt:lpstr>
      <vt:lpstr>Calibri</vt:lpstr>
      <vt:lpstr>Tahoma</vt:lpstr>
      <vt:lpstr>Times New Roman</vt:lpstr>
      <vt:lpstr>Wingdings</vt:lpstr>
      <vt:lpstr>Office Theme</vt:lpstr>
      <vt:lpstr>Slide</vt:lpstr>
      <vt:lpstr>Chart</vt:lpstr>
      <vt:lpstr>PhotoImpact</vt:lpstr>
      <vt:lpstr>PI3</vt:lpstr>
      <vt:lpstr>OPPORTUNISTIC INFECTIONS IN HIV </vt:lpstr>
      <vt:lpstr>OBJECTIVES </vt:lpstr>
      <vt:lpstr>Important Messages about OIs</vt:lpstr>
      <vt:lpstr>Brainstorming session…</vt:lpstr>
      <vt:lpstr>Common Opportunistic Infections</vt:lpstr>
      <vt:lpstr>HIV Related Malignancies and Other conditions </vt:lpstr>
      <vt:lpstr>Tuberculosis</vt:lpstr>
      <vt:lpstr>TB and HIV</vt:lpstr>
      <vt:lpstr>PowerPoint Presentation</vt:lpstr>
      <vt:lpstr>TB and HIV</vt:lpstr>
      <vt:lpstr>Clinical Presentation of TB in HIV Patients</vt:lpstr>
      <vt:lpstr>Tuberculosis: Clinical Presentation</vt:lpstr>
      <vt:lpstr> Diagnosis of Pulmonary TB</vt:lpstr>
      <vt:lpstr>Extrapulmonary Tuberculosis: Clinical presentation</vt:lpstr>
      <vt:lpstr>Diagnosis of Extrapulmonary TB</vt:lpstr>
      <vt:lpstr>Diagnosis of Extrapulmonary TB</vt:lpstr>
      <vt:lpstr>PowerPoint Presentation</vt:lpstr>
      <vt:lpstr>Tuberculosis Management: </vt:lpstr>
      <vt:lpstr>TB Treatment and ART</vt:lpstr>
      <vt:lpstr>TB Treatment and ART</vt:lpstr>
      <vt:lpstr>TB/HIV - Prognosis</vt:lpstr>
      <vt:lpstr>TB Preventive Strategies</vt:lpstr>
      <vt:lpstr>To put TB ICF/IPT tool</vt:lpstr>
      <vt:lpstr>TB Preventive Strategies: Isoniazide Prophylaxis</vt:lpstr>
      <vt:lpstr>TB/HIV: Conclusion</vt:lpstr>
      <vt:lpstr>Pneumocystis Pneumonia</vt:lpstr>
      <vt:lpstr>Pneumocystis jiroveci Pneumonia (PCP)</vt:lpstr>
      <vt:lpstr>Pneumocystis Carinii Pneumonia  Diagnosis</vt:lpstr>
      <vt:lpstr>PCP: Postmortem</vt:lpstr>
      <vt:lpstr>PCP: Management </vt:lpstr>
      <vt:lpstr>PCP management cont’d</vt:lpstr>
      <vt:lpstr>PCP Prophylaxis:  Cotrimoxazole 960 mg OD</vt:lpstr>
      <vt:lpstr>Secondary Prophylaxis </vt:lpstr>
      <vt:lpstr>Cotrimoxazole Prophylaxis in Kenya</vt:lpstr>
      <vt:lpstr>Cotrimoxazole intolerance/allergy</vt:lpstr>
      <vt:lpstr>Desensitization for cotrimoxazole allergy</vt:lpstr>
      <vt:lpstr>Cryptococcal Meningitis</vt:lpstr>
      <vt:lpstr>Cryptococcal Meningitis: Clinical presentation</vt:lpstr>
      <vt:lpstr>Cryptococcal Meningitis:  Diagnosis</vt:lpstr>
      <vt:lpstr>Cryptococcal meningitis</vt:lpstr>
      <vt:lpstr>Cryptococcal Meningitis: Management</vt:lpstr>
      <vt:lpstr>Cryptococcal Meningitis: Management</vt:lpstr>
      <vt:lpstr>Cryptococcal Meningitis: prophylaxis</vt:lpstr>
      <vt:lpstr>Toxoplasmosis</vt:lpstr>
      <vt:lpstr>Toxoplasmosis</vt:lpstr>
      <vt:lpstr>Toxoplasmosis: Clinical Presentation </vt:lpstr>
      <vt:lpstr>Toxoplasmosis: Diagnosis</vt:lpstr>
      <vt:lpstr>Toxoplasmosis: Management</vt:lpstr>
      <vt:lpstr>Prevention of toxoplasmosis</vt:lpstr>
      <vt:lpstr>Prevention of toxoplasmosis</vt:lpstr>
      <vt:lpstr>Bacterial pneumonia Clinical presentation </vt:lpstr>
      <vt:lpstr>Bacterial Pneumonia: Management</vt:lpstr>
      <vt:lpstr>Candidiasis</vt:lpstr>
      <vt:lpstr>Vaginal Candidiasis</vt:lpstr>
      <vt:lpstr>Oro-pharyngeal Candidiasis</vt:lpstr>
      <vt:lpstr>Esophageal Candidiasis</vt:lpstr>
      <vt:lpstr>Infective Diarrhea</vt:lpstr>
      <vt:lpstr>Infective Diarrhea: Management</vt:lpstr>
      <vt:lpstr>Empirical Management of Chronic Diarrhea</vt:lpstr>
      <vt:lpstr>Skin Conditions</vt:lpstr>
      <vt:lpstr>Herpes Zoster</vt:lpstr>
      <vt:lpstr>Opthalmic Herpes Zoster</vt:lpstr>
      <vt:lpstr>Herpes Zoster: Management</vt:lpstr>
      <vt:lpstr>Aciclovir for Herpes Zoster</vt:lpstr>
      <vt:lpstr>Post Herpetic Neuralgia</vt:lpstr>
      <vt:lpstr>Types of Genital Herpes</vt:lpstr>
      <vt:lpstr>Genital Herpes</vt:lpstr>
      <vt:lpstr>Genital Herpes</vt:lpstr>
      <vt:lpstr>Genital Herpes—Recurrence on the Cervix</vt:lpstr>
      <vt:lpstr>HIV and Genital Herpes</vt:lpstr>
      <vt:lpstr>Infective Dermatoses</vt:lpstr>
      <vt:lpstr>Papular Pruritic Eruption (PPE)</vt:lpstr>
      <vt:lpstr>Management of  Infective Dermatoses</vt:lpstr>
      <vt:lpstr>Management of PPE</vt:lpstr>
      <vt:lpstr>HIV Associated Malignancies</vt:lpstr>
      <vt:lpstr>Kaposi’s Sarcoma</vt:lpstr>
      <vt:lpstr>Kaposi’s Sarcoma: Management</vt:lpstr>
      <vt:lpstr>Kaposi’s Sarcoma: Management</vt:lpstr>
      <vt:lpstr>PowerPoint Presentation</vt:lpstr>
      <vt:lpstr>Lymphoma </vt:lpstr>
      <vt:lpstr>Lymphoma</vt:lpstr>
      <vt:lpstr>Cervical Cancer</vt:lpstr>
      <vt:lpstr>Cervical Cancer</vt:lpstr>
      <vt:lpstr>Cervical cancer</vt:lpstr>
      <vt:lpstr>Summary</vt:lpstr>
    </vt:vector>
  </TitlesOfParts>
  <Company>Moi University College of Health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OPPORTUNISTIC INFECTIONS AND PREVENTIVE THERAPIES</dc:title>
  <dc:creator>Siika</dc:creator>
  <cp:lastModifiedBy>nicholas</cp:lastModifiedBy>
  <cp:revision>70</cp:revision>
  <dcterms:created xsi:type="dcterms:W3CDTF">2004-02-03T09:37:48Z</dcterms:created>
  <dcterms:modified xsi:type="dcterms:W3CDTF">2021-02-11T10:49:19Z</dcterms:modified>
</cp:coreProperties>
</file>