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Default Extension="doc" ContentType="application/msword"/>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3" r:id="rId4"/>
    <p:sldId id="299" r:id="rId5"/>
    <p:sldId id="301" r:id="rId6"/>
    <p:sldId id="317" r:id="rId7"/>
    <p:sldId id="302" r:id="rId8"/>
    <p:sldId id="304" r:id="rId9"/>
    <p:sldId id="306" r:id="rId10"/>
    <p:sldId id="313" r:id="rId11"/>
    <p:sldId id="311" r:id="rId12"/>
    <p:sldId id="312" r:id="rId13"/>
    <p:sldId id="289" r:id="rId14"/>
    <p:sldId id="307" r:id="rId15"/>
    <p:sldId id="278" r:id="rId16"/>
    <p:sldId id="279" r:id="rId17"/>
    <p:sldId id="280" r:id="rId18"/>
    <p:sldId id="257" r:id="rId19"/>
    <p:sldId id="258" r:id="rId20"/>
    <p:sldId id="271" r:id="rId21"/>
    <p:sldId id="272" r:id="rId22"/>
    <p:sldId id="308" r:id="rId23"/>
    <p:sldId id="309" r:id="rId24"/>
    <p:sldId id="310" r:id="rId25"/>
    <p:sldId id="315" r:id="rId26"/>
    <p:sldId id="316" r:id="rId27"/>
    <p:sldId id="319" r:id="rId28"/>
    <p:sldId id="320" r:id="rId29"/>
    <p:sldId id="321" r:id="rId30"/>
    <p:sldId id="322" r:id="rId31"/>
    <p:sldId id="323" r:id="rId32"/>
    <p:sldId id="324" r:id="rId33"/>
    <p:sldId id="325" r:id="rId34"/>
    <p:sldId id="326" r:id="rId35"/>
    <p:sldId id="259" r:id="rId36"/>
    <p:sldId id="265" r:id="rId37"/>
    <p:sldId id="266" r:id="rId38"/>
    <p:sldId id="267" r:id="rId39"/>
    <p:sldId id="268" r:id="rId40"/>
    <p:sldId id="262" r:id="rId41"/>
    <p:sldId id="264" r:id="rId42"/>
    <p:sldId id="288" r:id="rId43"/>
    <p:sldId id="284" r:id="rId44"/>
    <p:sldId id="285" r:id="rId45"/>
    <p:sldId id="314" r:id="rId46"/>
    <p:sldId id="282" r:id="rId47"/>
    <p:sldId id="286" r:id="rId48"/>
    <p:sldId id="287" r:id="rId49"/>
    <p:sldId id="298" r:id="rId50"/>
    <p:sldId id="318" r:id="rId51"/>
    <p:sldId id="329" r:id="rId52"/>
    <p:sldId id="330" r:id="rId53"/>
    <p:sldId id="332" r:id="rId54"/>
    <p:sldId id="334" r:id="rId55"/>
    <p:sldId id="333" r:id="rId56"/>
    <p:sldId id="335" r:id="rId57"/>
    <p:sldId id="331" r:id="rId58"/>
    <p:sldId id="327"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91" autoAdjust="0"/>
    <p:restoredTop sz="94660"/>
  </p:normalViewPr>
  <p:slideViewPr>
    <p:cSldViewPr>
      <p:cViewPr>
        <p:scale>
          <a:sx n="91" d="100"/>
          <a:sy n="91" d="100"/>
        </p:scale>
        <p:origin x="-756"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E53B3A-139E-4B0F-AF9B-84D3FDA3CFD1}" type="doc">
      <dgm:prSet loTypeId="urn:microsoft.com/office/officeart/2005/8/layout/pyramid1" loCatId="pyramid" qsTypeId="urn:microsoft.com/office/officeart/2005/8/quickstyle/simple1" qsCatId="simple" csTypeId="urn:microsoft.com/office/officeart/2005/8/colors/accent1_2" csCatId="accent1" phldr="1"/>
      <dgm:spPr/>
    </dgm:pt>
    <dgm:pt modelId="{F949750D-BEF2-491A-90A6-F77B7E62BF61}">
      <dgm:prSet phldrT="[Text]"/>
      <dgm:spPr/>
      <dgm:t>
        <a:bodyPr/>
        <a:lstStyle/>
        <a:p>
          <a:r>
            <a:rPr lang="en-US" dirty="0" smtClean="0"/>
            <a:t>6.Tertiary hospitals</a:t>
          </a:r>
          <a:endParaRPr lang="en-US" dirty="0"/>
        </a:p>
      </dgm:t>
    </dgm:pt>
    <dgm:pt modelId="{633386BA-6FC0-4008-95D1-AF10380A3F69}" type="parTrans" cxnId="{CB19D1E6-F141-4DAF-ACC2-632069C70AB4}">
      <dgm:prSet/>
      <dgm:spPr/>
      <dgm:t>
        <a:bodyPr/>
        <a:lstStyle/>
        <a:p>
          <a:endParaRPr lang="en-US"/>
        </a:p>
      </dgm:t>
    </dgm:pt>
    <dgm:pt modelId="{799DFD2D-C608-47E8-8C6D-DE750F02CDF3}" type="sibTrans" cxnId="{CB19D1E6-F141-4DAF-ACC2-632069C70AB4}">
      <dgm:prSet/>
      <dgm:spPr/>
      <dgm:t>
        <a:bodyPr/>
        <a:lstStyle/>
        <a:p>
          <a:endParaRPr lang="en-US"/>
        </a:p>
      </dgm:t>
    </dgm:pt>
    <dgm:pt modelId="{481F1EAC-EA65-400D-8A03-BD891AB26FA4}">
      <dgm:prSet phldrT="[Text]"/>
      <dgm:spPr/>
      <dgm:t>
        <a:bodyPr/>
        <a:lstStyle/>
        <a:p>
          <a:r>
            <a:rPr lang="en-US" dirty="0" smtClean="0"/>
            <a:t>5.Secondary hospitals</a:t>
          </a:r>
          <a:endParaRPr lang="en-US" dirty="0"/>
        </a:p>
      </dgm:t>
    </dgm:pt>
    <dgm:pt modelId="{861FA881-EFD6-4DAD-907D-6AAA7269D861}" type="parTrans" cxnId="{D4E4FF3D-AB06-4314-B6B9-0304B867061B}">
      <dgm:prSet/>
      <dgm:spPr/>
      <dgm:t>
        <a:bodyPr/>
        <a:lstStyle/>
        <a:p>
          <a:endParaRPr lang="en-US"/>
        </a:p>
      </dgm:t>
    </dgm:pt>
    <dgm:pt modelId="{8CC76E2E-954E-41CB-BAAC-7DFD6F64E029}" type="sibTrans" cxnId="{D4E4FF3D-AB06-4314-B6B9-0304B867061B}">
      <dgm:prSet/>
      <dgm:spPr/>
      <dgm:t>
        <a:bodyPr/>
        <a:lstStyle/>
        <a:p>
          <a:endParaRPr lang="en-US"/>
        </a:p>
      </dgm:t>
    </dgm:pt>
    <dgm:pt modelId="{C6D3CBA6-E8C0-4130-AB59-AA239D7847D2}">
      <dgm:prSet phldrT="[Text]"/>
      <dgm:spPr/>
      <dgm:t>
        <a:bodyPr/>
        <a:lstStyle/>
        <a:p>
          <a:r>
            <a:rPr lang="en-US" dirty="0" smtClean="0"/>
            <a:t>4.Primary hospitals</a:t>
          </a:r>
          <a:endParaRPr lang="en-US" dirty="0"/>
        </a:p>
      </dgm:t>
    </dgm:pt>
    <dgm:pt modelId="{62D3212B-27EC-469B-837C-ECA0DD0E3CDD}" type="parTrans" cxnId="{4D03D52F-19EE-422C-81E0-8AA86DF1A60E}">
      <dgm:prSet/>
      <dgm:spPr/>
      <dgm:t>
        <a:bodyPr/>
        <a:lstStyle/>
        <a:p>
          <a:endParaRPr lang="en-US"/>
        </a:p>
      </dgm:t>
    </dgm:pt>
    <dgm:pt modelId="{B2B38CE1-3CBC-46A8-9036-79E897A6AAC3}" type="sibTrans" cxnId="{4D03D52F-19EE-422C-81E0-8AA86DF1A60E}">
      <dgm:prSet/>
      <dgm:spPr/>
      <dgm:t>
        <a:bodyPr/>
        <a:lstStyle/>
        <a:p>
          <a:endParaRPr lang="en-US"/>
        </a:p>
      </dgm:t>
    </dgm:pt>
    <dgm:pt modelId="{F582D540-9C1E-4863-A20B-88ED9CA0D55B}">
      <dgm:prSet/>
      <dgm:spPr/>
      <dgm:t>
        <a:bodyPr/>
        <a:lstStyle/>
        <a:p>
          <a:r>
            <a:rPr lang="en-US" dirty="0" smtClean="0"/>
            <a:t>3.Health center,maternities,nursing homes</a:t>
          </a:r>
          <a:endParaRPr lang="en-US" dirty="0"/>
        </a:p>
      </dgm:t>
    </dgm:pt>
    <dgm:pt modelId="{EDDC6622-482C-4B7E-8000-F59638852769}" type="parTrans" cxnId="{67791163-E4B6-41F0-9B95-8C9B35F10D19}">
      <dgm:prSet/>
      <dgm:spPr/>
      <dgm:t>
        <a:bodyPr/>
        <a:lstStyle/>
        <a:p>
          <a:endParaRPr lang="en-US"/>
        </a:p>
      </dgm:t>
    </dgm:pt>
    <dgm:pt modelId="{1A29736C-C921-4A7A-85D3-98E2FCD338F6}" type="sibTrans" cxnId="{67791163-E4B6-41F0-9B95-8C9B35F10D19}">
      <dgm:prSet/>
      <dgm:spPr/>
      <dgm:t>
        <a:bodyPr/>
        <a:lstStyle/>
        <a:p>
          <a:endParaRPr lang="en-US"/>
        </a:p>
      </dgm:t>
    </dgm:pt>
    <dgm:pt modelId="{F260C84F-B014-458E-9F07-14ED5EA03DAA}">
      <dgm:prSet/>
      <dgm:spPr/>
      <dgm:t>
        <a:bodyPr/>
        <a:lstStyle/>
        <a:p>
          <a:r>
            <a:rPr lang="en-US" dirty="0" smtClean="0"/>
            <a:t>INTERFACE</a:t>
          </a:r>
          <a:endParaRPr lang="en-US" dirty="0"/>
        </a:p>
      </dgm:t>
    </dgm:pt>
    <dgm:pt modelId="{47AD05AE-5872-431B-997B-D78E23CE93D5}" type="parTrans" cxnId="{EC632DA2-36D1-454F-B980-59E644E1C6A2}">
      <dgm:prSet/>
      <dgm:spPr/>
      <dgm:t>
        <a:bodyPr/>
        <a:lstStyle/>
        <a:p>
          <a:endParaRPr lang="en-US"/>
        </a:p>
      </dgm:t>
    </dgm:pt>
    <dgm:pt modelId="{5CE4EAA7-95B2-478B-A72C-7B8BCC13798B}" type="sibTrans" cxnId="{EC632DA2-36D1-454F-B980-59E644E1C6A2}">
      <dgm:prSet/>
      <dgm:spPr/>
      <dgm:t>
        <a:bodyPr/>
        <a:lstStyle/>
        <a:p>
          <a:endParaRPr lang="en-US"/>
        </a:p>
      </dgm:t>
    </dgm:pt>
    <dgm:pt modelId="{F15838D0-FFAE-41E8-97B7-CF175FDCC468}">
      <dgm:prSet/>
      <dgm:spPr/>
      <dgm:t>
        <a:bodyPr/>
        <a:lstStyle/>
        <a:p>
          <a:r>
            <a:rPr lang="en-US" dirty="0" smtClean="0"/>
            <a:t>1.Community: villages/HH/families/individuals</a:t>
          </a:r>
          <a:endParaRPr lang="en-US" dirty="0"/>
        </a:p>
      </dgm:t>
    </dgm:pt>
    <dgm:pt modelId="{2C11249B-F712-4E46-8E67-E934A2B32FC7}" type="parTrans" cxnId="{B111F829-9E9F-4B31-BDEE-6F785F8B9E35}">
      <dgm:prSet/>
      <dgm:spPr/>
      <dgm:t>
        <a:bodyPr/>
        <a:lstStyle/>
        <a:p>
          <a:endParaRPr lang="en-US"/>
        </a:p>
      </dgm:t>
    </dgm:pt>
    <dgm:pt modelId="{0E943CA8-FB87-4418-91D8-3AFC3B18B1A8}" type="sibTrans" cxnId="{B111F829-9E9F-4B31-BDEE-6F785F8B9E35}">
      <dgm:prSet/>
      <dgm:spPr/>
      <dgm:t>
        <a:bodyPr/>
        <a:lstStyle/>
        <a:p>
          <a:endParaRPr lang="en-US"/>
        </a:p>
      </dgm:t>
    </dgm:pt>
    <dgm:pt modelId="{4CD6BF32-E105-4D73-8186-9B34A6CF11AF}">
      <dgm:prSet/>
      <dgm:spPr/>
      <dgm:t>
        <a:bodyPr/>
        <a:lstStyle/>
        <a:p>
          <a:r>
            <a:rPr lang="en-US" dirty="0" smtClean="0"/>
            <a:t>2.Dispensary/clinics</a:t>
          </a:r>
          <a:endParaRPr lang="en-US" dirty="0"/>
        </a:p>
      </dgm:t>
    </dgm:pt>
    <dgm:pt modelId="{EBD658E5-13D4-4102-A1DC-BFD2611AC644}" type="parTrans" cxnId="{33E13746-A2B8-42C1-A930-1AA218467BB2}">
      <dgm:prSet/>
      <dgm:spPr/>
      <dgm:t>
        <a:bodyPr/>
        <a:lstStyle/>
        <a:p>
          <a:endParaRPr lang="en-US"/>
        </a:p>
      </dgm:t>
    </dgm:pt>
    <dgm:pt modelId="{DF2B7B06-CB9A-4048-BC4F-70C7AC514372}" type="sibTrans" cxnId="{33E13746-A2B8-42C1-A930-1AA218467BB2}">
      <dgm:prSet/>
      <dgm:spPr/>
      <dgm:t>
        <a:bodyPr/>
        <a:lstStyle/>
        <a:p>
          <a:endParaRPr lang="en-US"/>
        </a:p>
      </dgm:t>
    </dgm:pt>
    <dgm:pt modelId="{A4B1EAEA-74A4-4CD6-95D2-D8658B348FB3}" type="pres">
      <dgm:prSet presAssocID="{42E53B3A-139E-4B0F-AF9B-84D3FDA3CFD1}" presName="Name0" presStyleCnt="0">
        <dgm:presLayoutVars>
          <dgm:dir/>
          <dgm:animLvl val="lvl"/>
          <dgm:resizeHandles val="exact"/>
        </dgm:presLayoutVars>
      </dgm:prSet>
      <dgm:spPr/>
    </dgm:pt>
    <dgm:pt modelId="{6A32597F-D971-4A12-9F84-4BC5CCE34461}" type="pres">
      <dgm:prSet presAssocID="{F949750D-BEF2-491A-90A6-F77B7E62BF61}" presName="Name8" presStyleCnt="0"/>
      <dgm:spPr/>
    </dgm:pt>
    <dgm:pt modelId="{06D3AFE7-3FB2-4473-B058-AB08A104FF5C}" type="pres">
      <dgm:prSet presAssocID="{F949750D-BEF2-491A-90A6-F77B7E62BF61}" presName="level" presStyleLbl="node1" presStyleIdx="0" presStyleCnt="7">
        <dgm:presLayoutVars>
          <dgm:chMax val="1"/>
          <dgm:bulletEnabled val="1"/>
        </dgm:presLayoutVars>
      </dgm:prSet>
      <dgm:spPr/>
      <dgm:t>
        <a:bodyPr/>
        <a:lstStyle/>
        <a:p>
          <a:endParaRPr lang="en-US"/>
        </a:p>
      </dgm:t>
    </dgm:pt>
    <dgm:pt modelId="{01BA25F2-8D2B-44C3-9CDC-0150C7F185B8}" type="pres">
      <dgm:prSet presAssocID="{F949750D-BEF2-491A-90A6-F77B7E62BF61}" presName="levelTx" presStyleLbl="revTx" presStyleIdx="0" presStyleCnt="0">
        <dgm:presLayoutVars>
          <dgm:chMax val="1"/>
          <dgm:bulletEnabled val="1"/>
        </dgm:presLayoutVars>
      </dgm:prSet>
      <dgm:spPr/>
      <dgm:t>
        <a:bodyPr/>
        <a:lstStyle/>
        <a:p>
          <a:endParaRPr lang="en-US"/>
        </a:p>
      </dgm:t>
    </dgm:pt>
    <dgm:pt modelId="{511664FF-6FE6-4BD9-A263-C34A27E0FF74}" type="pres">
      <dgm:prSet presAssocID="{481F1EAC-EA65-400D-8A03-BD891AB26FA4}" presName="Name8" presStyleCnt="0"/>
      <dgm:spPr/>
    </dgm:pt>
    <dgm:pt modelId="{8DBB6E47-5544-46BC-A795-D1190524E607}" type="pres">
      <dgm:prSet presAssocID="{481F1EAC-EA65-400D-8A03-BD891AB26FA4}" presName="level" presStyleLbl="node1" presStyleIdx="1" presStyleCnt="7">
        <dgm:presLayoutVars>
          <dgm:chMax val="1"/>
          <dgm:bulletEnabled val="1"/>
        </dgm:presLayoutVars>
      </dgm:prSet>
      <dgm:spPr/>
      <dgm:t>
        <a:bodyPr/>
        <a:lstStyle/>
        <a:p>
          <a:endParaRPr lang="en-US"/>
        </a:p>
      </dgm:t>
    </dgm:pt>
    <dgm:pt modelId="{A18AC278-ED9E-48BA-B053-02C97FF72CB1}" type="pres">
      <dgm:prSet presAssocID="{481F1EAC-EA65-400D-8A03-BD891AB26FA4}" presName="levelTx" presStyleLbl="revTx" presStyleIdx="0" presStyleCnt="0">
        <dgm:presLayoutVars>
          <dgm:chMax val="1"/>
          <dgm:bulletEnabled val="1"/>
        </dgm:presLayoutVars>
      </dgm:prSet>
      <dgm:spPr/>
      <dgm:t>
        <a:bodyPr/>
        <a:lstStyle/>
        <a:p>
          <a:endParaRPr lang="en-US"/>
        </a:p>
      </dgm:t>
    </dgm:pt>
    <dgm:pt modelId="{B9C69496-7B7F-4691-BCFA-F2FA822F821F}" type="pres">
      <dgm:prSet presAssocID="{C6D3CBA6-E8C0-4130-AB59-AA239D7847D2}" presName="Name8" presStyleCnt="0"/>
      <dgm:spPr/>
    </dgm:pt>
    <dgm:pt modelId="{A8517832-170C-4A5B-8A20-A2A346C04991}" type="pres">
      <dgm:prSet presAssocID="{C6D3CBA6-E8C0-4130-AB59-AA239D7847D2}" presName="level" presStyleLbl="node1" presStyleIdx="2" presStyleCnt="7" custLinFactNeighborY="2034">
        <dgm:presLayoutVars>
          <dgm:chMax val="1"/>
          <dgm:bulletEnabled val="1"/>
        </dgm:presLayoutVars>
      </dgm:prSet>
      <dgm:spPr/>
      <dgm:t>
        <a:bodyPr/>
        <a:lstStyle/>
        <a:p>
          <a:endParaRPr lang="en-US"/>
        </a:p>
      </dgm:t>
    </dgm:pt>
    <dgm:pt modelId="{EF878C96-4F18-47B3-9889-4EBB7A68A227}" type="pres">
      <dgm:prSet presAssocID="{C6D3CBA6-E8C0-4130-AB59-AA239D7847D2}" presName="levelTx" presStyleLbl="revTx" presStyleIdx="0" presStyleCnt="0">
        <dgm:presLayoutVars>
          <dgm:chMax val="1"/>
          <dgm:bulletEnabled val="1"/>
        </dgm:presLayoutVars>
      </dgm:prSet>
      <dgm:spPr/>
      <dgm:t>
        <a:bodyPr/>
        <a:lstStyle/>
        <a:p>
          <a:endParaRPr lang="en-US"/>
        </a:p>
      </dgm:t>
    </dgm:pt>
    <dgm:pt modelId="{0B7CD1EC-E672-4A6F-A5AF-122FE444BD47}" type="pres">
      <dgm:prSet presAssocID="{F582D540-9C1E-4863-A20B-88ED9CA0D55B}" presName="Name8" presStyleCnt="0"/>
      <dgm:spPr/>
    </dgm:pt>
    <dgm:pt modelId="{22B2F990-AE6E-4A10-8DAE-9CBBB81EAF71}" type="pres">
      <dgm:prSet presAssocID="{F582D540-9C1E-4863-A20B-88ED9CA0D55B}" presName="level" presStyleLbl="node1" presStyleIdx="3" presStyleCnt="7" custLinFactNeighborY="3052">
        <dgm:presLayoutVars>
          <dgm:chMax val="1"/>
          <dgm:bulletEnabled val="1"/>
        </dgm:presLayoutVars>
      </dgm:prSet>
      <dgm:spPr/>
      <dgm:t>
        <a:bodyPr/>
        <a:lstStyle/>
        <a:p>
          <a:endParaRPr lang="en-US"/>
        </a:p>
      </dgm:t>
    </dgm:pt>
    <dgm:pt modelId="{51EC68BD-222B-4012-8536-D504725A96D9}" type="pres">
      <dgm:prSet presAssocID="{F582D540-9C1E-4863-A20B-88ED9CA0D55B}" presName="levelTx" presStyleLbl="revTx" presStyleIdx="0" presStyleCnt="0">
        <dgm:presLayoutVars>
          <dgm:chMax val="1"/>
          <dgm:bulletEnabled val="1"/>
        </dgm:presLayoutVars>
      </dgm:prSet>
      <dgm:spPr/>
      <dgm:t>
        <a:bodyPr/>
        <a:lstStyle/>
        <a:p>
          <a:endParaRPr lang="en-US"/>
        </a:p>
      </dgm:t>
    </dgm:pt>
    <dgm:pt modelId="{A6A9CE86-E9E4-4ACC-8257-B6830F3F3982}" type="pres">
      <dgm:prSet presAssocID="{4CD6BF32-E105-4D73-8186-9B34A6CF11AF}" presName="Name8" presStyleCnt="0"/>
      <dgm:spPr/>
    </dgm:pt>
    <dgm:pt modelId="{A41CE3A8-6762-41C7-9369-6A565367B4EC}" type="pres">
      <dgm:prSet presAssocID="{4CD6BF32-E105-4D73-8186-9B34A6CF11AF}" presName="level" presStyleLbl="node1" presStyleIdx="4" presStyleCnt="7" custLinFactNeighborX="-937" custLinFactNeighborY="9231">
        <dgm:presLayoutVars>
          <dgm:chMax val="1"/>
          <dgm:bulletEnabled val="1"/>
        </dgm:presLayoutVars>
      </dgm:prSet>
      <dgm:spPr/>
      <dgm:t>
        <a:bodyPr/>
        <a:lstStyle/>
        <a:p>
          <a:endParaRPr lang="en-US"/>
        </a:p>
      </dgm:t>
    </dgm:pt>
    <dgm:pt modelId="{D4E9926F-1408-4BCB-8B8D-B72662C660DE}" type="pres">
      <dgm:prSet presAssocID="{4CD6BF32-E105-4D73-8186-9B34A6CF11AF}" presName="levelTx" presStyleLbl="revTx" presStyleIdx="0" presStyleCnt="0">
        <dgm:presLayoutVars>
          <dgm:chMax val="1"/>
          <dgm:bulletEnabled val="1"/>
        </dgm:presLayoutVars>
      </dgm:prSet>
      <dgm:spPr/>
      <dgm:t>
        <a:bodyPr/>
        <a:lstStyle/>
        <a:p>
          <a:endParaRPr lang="en-US"/>
        </a:p>
      </dgm:t>
    </dgm:pt>
    <dgm:pt modelId="{8FF85E89-4170-4746-810D-6B1E0A04309B}" type="pres">
      <dgm:prSet presAssocID="{F260C84F-B014-458E-9F07-14ED5EA03DAA}" presName="Name8" presStyleCnt="0"/>
      <dgm:spPr/>
    </dgm:pt>
    <dgm:pt modelId="{65F72250-951D-466A-ACE5-6B7CB23DA391}" type="pres">
      <dgm:prSet presAssocID="{F260C84F-B014-458E-9F07-14ED5EA03DAA}" presName="level" presStyleLbl="node1" presStyleIdx="5" presStyleCnt="7" custLinFactNeighborX="-196" custLinFactNeighborY="-7960">
        <dgm:presLayoutVars>
          <dgm:chMax val="1"/>
          <dgm:bulletEnabled val="1"/>
        </dgm:presLayoutVars>
      </dgm:prSet>
      <dgm:spPr/>
      <dgm:t>
        <a:bodyPr/>
        <a:lstStyle/>
        <a:p>
          <a:endParaRPr lang="en-US"/>
        </a:p>
      </dgm:t>
    </dgm:pt>
    <dgm:pt modelId="{0CC858B4-1D9C-424A-B8C7-FD096DF5CBA9}" type="pres">
      <dgm:prSet presAssocID="{F260C84F-B014-458E-9F07-14ED5EA03DAA}" presName="levelTx" presStyleLbl="revTx" presStyleIdx="0" presStyleCnt="0">
        <dgm:presLayoutVars>
          <dgm:chMax val="1"/>
          <dgm:bulletEnabled val="1"/>
        </dgm:presLayoutVars>
      </dgm:prSet>
      <dgm:spPr/>
      <dgm:t>
        <a:bodyPr/>
        <a:lstStyle/>
        <a:p>
          <a:endParaRPr lang="en-US"/>
        </a:p>
      </dgm:t>
    </dgm:pt>
    <dgm:pt modelId="{2A02FDD7-3DD3-4149-9125-4CD7AC75BBA4}" type="pres">
      <dgm:prSet presAssocID="{F15838D0-FFAE-41E8-97B7-CF175FDCC468}" presName="Name8" presStyleCnt="0"/>
      <dgm:spPr/>
    </dgm:pt>
    <dgm:pt modelId="{CFF3A64A-9AB2-40A1-9C9C-6BEB7DA643A8}" type="pres">
      <dgm:prSet presAssocID="{F15838D0-FFAE-41E8-97B7-CF175FDCC468}" presName="level" presStyleLbl="node1" presStyleIdx="6" presStyleCnt="7">
        <dgm:presLayoutVars>
          <dgm:chMax val="1"/>
          <dgm:bulletEnabled val="1"/>
        </dgm:presLayoutVars>
      </dgm:prSet>
      <dgm:spPr/>
      <dgm:t>
        <a:bodyPr/>
        <a:lstStyle/>
        <a:p>
          <a:endParaRPr lang="en-US"/>
        </a:p>
      </dgm:t>
    </dgm:pt>
    <dgm:pt modelId="{FAD92EC3-5475-472B-907E-75C111E0D7B4}" type="pres">
      <dgm:prSet presAssocID="{F15838D0-FFAE-41E8-97B7-CF175FDCC468}" presName="levelTx" presStyleLbl="revTx" presStyleIdx="0" presStyleCnt="0">
        <dgm:presLayoutVars>
          <dgm:chMax val="1"/>
          <dgm:bulletEnabled val="1"/>
        </dgm:presLayoutVars>
      </dgm:prSet>
      <dgm:spPr/>
      <dgm:t>
        <a:bodyPr/>
        <a:lstStyle/>
        <a:p>
          <a:endParaRPr lang="en-US"/>
        </a:p>
      </dgm:t>
    </dgm:pt>
  </dgm:ptLst>
  <dgm:cxnLst>
    <dgm:cxn modelId="{D4E4FF3D-AB06-4314-B6B9-0304B867061B}" srcId="{42E53B3A-139E-4B0F-AF9B-84D3FDA3CFD1}" destId="{481F1EAC-EA65-400D-8A03-BD891AB26FA4}" srcOrd="1" destOrd="0" parTransId="{861FA881-EFD6-4DAD-907D-6AAA7269D861}" sibTransId="{8CC76E2E-954E-41CB-BAAC-7DFD6F64E029}"/>
    <dgm:cxn modelId="{B111F829-9E9F-4B31-BDEE-6F785F8B9E35}" srcId="{42E53B3A-139E-4B0F-AF9B-84D3FDA3CFD1}" destId="{F15838D0-FFAE-41E8-97B7-CF175FDCC468}" srcOrd="6" destOrd="0" parTransId="{2C11249B-F712-4E46-8E67-E934A2B32FC7}" sibTransId="{0E943CA8-FB87-4418-91D8-3AFC3B18B1A8}"/>
    <dgm:cxn modelId="{8FAA100D-2160-4D8D-A5DE-98A29B8B071C}" type="presOf" srcId="{F15838D0-FFAE-41E8-97B7-CF175FDCC468}" destId="{CFF3A64A-9AB2-40A1-9C9C-6BEB7DA643A8}" srcOrd="0" destOrd="0" presId="urn:microsoft.com/office/officeart/2005/8/layout/pyramid1"/>
    <dgm:cxn modelId="{4D03D52F-19EE-422C-81E0-8AA86DF1A60E}" srcId="{42E53B3A-139E-4B0F-AF9B-84D3FDA3CFD1}" destId="{C6D3CBA6-E8C0-4130-AB59-AA239D7847D2}" srcOrd="2" destOrd="0" parTransId="{62D3212B-27EC-469B-837C-ECA0DD0E3CDD}" sibTransId="{B2B38CE1-3CBC-46A8-9036-79E897A6AAC3}"/>
    <dgm:cxn modelId="{B20232E8-B43C-480C-B9F5-B895A6BD7354}" type="presOf" srcId="{481F1EAC-EA65-400D-8A03-BD891AB26FA4}" destId="{8DBB6E47-5544-46BC-A795-D1190524E607}" srcOrd="0" destOrd="0" presId="urn:microsoft.com/office/officeart/2005/8/layout/pyramid1"/>
    <dgm:cxn modelId="{A60C1A57-8297-4919-8CDE-8472E6C72073}" type="presOf" srcId="{F260C84F-B014-458E-9F07-14ED5EA03DAA}" destId="{0CC858B4-1D9C-424A-B8C7-FD096DF5CBA9}" srcOrd="1" destOrd="0" presId="urn:microsoft.com/office/officeart/2005/8/layout/pyramid1"/>
    <dgm:cxn modelId="{7D1A9882-FB26-453D-B511-64A384C520CE}" type="presOf" srcId="{F949750D-BEF2-491A-90A6-F77B7E62BF61}" destId="{01BA25F2-8D2B-44C3-9CDC-0150C7F185B8}" srcOrd="1" destOrd="0" presId="urn:microsoft.com/office/officeart/2005/8/layout/pyramid1"/>
    <dgm:cxn modelId="{EC632DA2-36D1-454F-B980-59E644E1C6A2}" srcId="{42E53B3A-139E-4B0F-AF9B-84D3FDA3CFD1}" destId="{F260C84F-B014-458E-9F07-14ED5EA03DAA}" srcOrd="5" destOrd="0" parTransId="{47AD05AE-5872-431B-997B-D78E23CE93D5}" sibTransId="{5CE4EAA7-95B2-478B-A72C-7B8BCC13798B}"/>
    <dgm:cxn modelId="{91AC3CA7-36CA-495D-81D3-C05C0F0CB8A1}" type="presOf" srcId="{4CD6BF32-E105-4D73-8186-9B34A6CF11AF}" destId="{D4E9926F-1408-4BCB-8B8D-B72662C660DE}" srcOrd="1" destOrd="0" presId="urn:microsoft.com/office/officeart/2005/8/layout/pyramid1"/>
    <dgm:cxn modelId="{CAD9A7A3-8B24-4EF7-86E6-19E97D0CC59D}" type="presOf" srcId="{42E53B3A-139E-4B0F-AF9B-84D3FDA3CFD1}" destId="{A4B1EAEA-74A4-4CD6-95D2-D8658B348FB3}" srcOrd="0" destOrd="0" presId="urn:microsoft.com/office/officeart/2005/8/layout/pyramid1"/>
    <dgm:cxn modelId="{BE1289FE-37C9-4A36-B1C8-CD020280F68E}" type="presOf" srcId="{C6D3CBA6-E8C0-4130-AB59-AA239D7847D2}" destId="{EF878C96-4F18-47B3-9889-4EBB7A68A227}" srcOrd="1" destOrd="0" presId="urn:microsoft.com/office/officeart/2005/8/layout/pyramid1"/>
    <dgm:cxn modelId="{D26A59B7-CBF1-44FA-84BC-FC6FA189A314}" type="presOf" srcId="{4CD6BF32-E105-4D73-8186-9B34A6CF11AF}" destId="{A41CE3A8-6762-41C7-9369-6A565367B4EC}" srcOrd="0" destOrd="0" presId="urn:microsoft.com/office/officeart/2005/8/layout/pyramid1"/>
    <dgm:cxn modelId="{33E13746-A2B8-42C1-A930-1AA218467BB2}" srcId="{42E53B3A-139E-4B0F-AF9B-84D3FDA3CFD1}" destId="{4CD6BF32-E105-4D73-8186-9B34A6CF11AF}" srcOrd="4" destOrd="0" parTransId="{EBD658E5-13D4-4102-A1DC-BFD2611AC644}" sibTransId="{DF2B7B06-CB9A-4048-BC4F-70C7AC514372}"/>
    <dgm:cxn modelId="{4EECD02E-F5EE-45D6-A65F-5B07622904A7}" type="presOf" srcId="{C6D3CBA6-E8C0-4130-AB59-AA239D7847D2}" destId="{A8517832-170C-4A5B-8A20-A2A346C04991}" srcOrd="0" destOrd="0" presId="urn:microsoft.com/office/officeart/2005/8/layout/pyramid1"/>
    <dgm:cxn modelId="{DD7A3640-591D-439D-9FDC-1AACF0A7D3F9}" type="presOf" srcId="{F260C84F-B014-458E-9F07-14ED5EA03DAA}" destId="{65F72250-951D-466A-ACE5-6B7CB23DA391}" srcOrd="0" destOrd="0" presId="urn:microsoft.com/office/officeart/2005/8/layout/pyramid1"/>
    <dgm:cxn modelId="{AFCAA07A-EA03-4AE6-AB1B-93DDF7406E87}" type="presOf" srcId="{F582D540-9C1E-4863-A20B-88ED9CA0D55B}" destId="{51EC68BD-222B-4012-8536-D504725A96D9}" srcOrd="1" destOrd="0" presId="urn:microsoft.com/office/officeart/2005/8/layout/pyramid1"/>
    <dgm:cxn modelId="{634FF3AD-13D6-4150-9731-014DE9FEEF38}" type="presOf" srcId="{F949750D-BEF2-491A-90A6-F77B7E62BF61}" destId="{06D3AFE7-3FB2-4473-B058-AB08A104FF5C}" srcOrd="0" destOrd="0" presId="urn:microsoft.com/office/officeart/2005/8/layout/pyramid1"/>
    <dgm:cxn modelId="{CB19D1E6-F141-4DAF-ACC2-632069C70AB4}" srcId="{42E53B3A-139E-4B0F-AF9B-84D3FDA3CFD1}" destId="{F949750D-BEF2-491A-90A6-F77B7E62BF61}" srcOrd="0" destOrd="0" parTransId="{633386BA-6FC0-4008-95D1-AF10380A3F69}" sibTransId="{799DFD2D-C608-47E8-8C6D-DE750F02CDF3}"/>
    <dgm:cxn modelId="{EE311589-DBB3-43F5-82C6-7B6B1EC21F3D}" type="presOf" srcId="{F582D540-9C1E-4863-A20B-88ED9CA0D55B}" destId="{22B2F990-AE6E-4A10-8DAE-9CBBB81EAF71}" srcOrd="0" destOrd="0" presId="urn:microsoft.com/office/officeart/2005/8/layout/pyramid1"/>
    <dgm:cxn modelId="{67791163-E4B6-41F0-9B95-8C9B35F10D19}" srcId="{42E53B3A-139E-4B0F-AF9B-84D3FDA3CFD1}" destId="{F582D540-9C1E-4863-A20B-88ED9CA0D55B}" srcOrd="3" destOrd="0" parTransId="{EDDC6622-482C-4B7E-8000-F59638852769}" sibTransId="{1A29736C-C921-4A7A-85D3-98E2FCD338F6}"/>
    <dgm:cxn modelId="{29C18067-015A-4FBC-B7A2-294720F2202B}" type="presOf" srcId="{F15838D0-FFAE-41E8-97B7-CF175FDCC468}" destId="{FAD92EC3-5475-472B-907E-75C111E0D7B4}" srcOrd="1" destOrd="0" presId="urn:microsoft.com/office/officeart/2005/8/layout/pyramid1"/>
    <dgm:cxn modelId="{D31632DB-48BC-446B-B25B-A1C7BE98FEFD}" type="presOf" srcId="{481F1EAC-EA65-400D-8A03-BD891AB26FA4}" destId="{A18AC278-ED9E-48BA-B053-02C97FF72CB1}" srcOrd="1" destOrd="0" presId="urn:microsoft.com/office/officeart/2005/8/layout/pyramid1"/>
    <dgm:cxn modelId="{80099F54-599A-4B0A-B8E0-9C6B45A34983}" type="presParOf" srcId="{A4B1EAEA-74A4-4CD6-95D2-D8658B348FB3}" destId="{6A32597F-D971-4A12-9F84-4BC5CCE34461}" srcOrd="0" destOrd="0" presId="urn:microsoft.com/office/officeart/2005/8/layout/pyramid1"/>
    <dgm:cxn modelId="{6FC38A1A-AF3B-4C59-9F7E-D43DFAD69768}" type="presParOf" srcId="{6A32597F-D971-4A12-9F84-4BC5CCE34461}" destId="{06D3AFE7-3FB2-4473-B058-AB08A104FF5C}" srcOrd="0" destOrd="0" presId="urn:microsoft.com/office/officeart/2005/8/layout/pyramid1"/>
    <dgm:cxn modelId="{51D24297-65FA-4558-832D-8E046F5B2DEC}" type="presParOf" srcId="{6A32597F-D971-4A12-9F84-4BC5CCE34461}" destId="{01BA25F2-8D2B-44C3-9CDC-0150C7F185B8}" srcOrd="1" destOrd="0" presId="urn:microsoft.com/office/officeart/2005/8/layout/pyramid1"/>
    <dgm:cxn modelId="{11375662-4BB4-4629-BC5B-F859453D3A3A}" type="presParOf" srcId="{A4B1EAEA-74A4-4CD6-95D2-D8658B348FB3}" destId="{511664FF-6FE6-4BD9-A263-C34A27E0FF74}" srcOrd="1" destOrd="0" presId="urn:microsoft.com/office/officeart/2005/8/layout/pyramid1"/>
    <dgm:cxn modelId="{7B148CE2-3E7D-4AF7-B245-966992EB957F}" type="presParOf" srcId="{511664FF-6FE6-4BD9-A263-C34A27E0FF74}" destId="{8DBB6E47-5544-46BC-A795-D1190524E607}" srcOrd="0" destOrd="0" presId="urn:microsoft.com/office/officeart/2005/8/layout/pyramid1"/>
    <dgm:cxn modelId="{94A9DDF7-B150-4009-9411-5D08F9681AD3}" type="presParOf" srcId="{511664FF-6FE6-4BD9-A263-C34A27E0FF74}" destId="{A18AC278-ED9E-48BA-B053-02C97FF72CB1}" srcOrd="1" destOrd="0" presId="urn:microsoft.com/office/officeart/2005/8/layout/pyramid1"/>
    <dgm:cxn modelId="{29AF07E9-CD31-4792-9294-900F5BF42254}" type="presParOf" srcId="{A4B1EAEA-74A4-4CD6-95D2-D8658B348FB3}" destId="{B9C69496-7B7F-4691-BCFA-F2FA822F821F}" srcOrd="2" destOrd="0" presId="urn:microsoft.com/office/officeart/2005/8/layout/pyramid1"/>
    <dgm:cxn modelId="{EF957C69-4674-433F-8D17-4DD42970752B}" type="presParOf" srcId="{B9C69496-7B7F-4691-BCFA-F2FA822F821F}" destId="{A8517832-170C-4A5B-8A20-A2A346C04991}" srcOrd="0" destOrd="0" presId="urn:microsoft.com/office/officeart/2005/8/layout/pyramid1"/>
    <dgm:cxn modelId="{CF8EBE6D-18A9-4575-9C48-62713BFF9177}" type="presParOf" srcId="{B9C69496-7B7F-4691-BCFA-F2FA822F821F}" destId="{EF878C96-4F18-47B3-9889-4EBB7A68A227}" srcOrd="1" destOrd="0" presId="urn:microsoft.com/office/officeart/2005/8/layout/pyramid1"/>
    <dgm:cxn modelId="{07EF8158-7F62-4974-8200-2D13BAB49B3B}" type="presParOf" srcId="{A4B1EAEA-74A4-4CD6-95D2-D8658B348FB3}" destId="{0B7CD1EC-E672-4A6F-A5AF-122FE444BD47}" srcOrd="3" destOrd="0" presId="urn:microsoft.com/office/officeart/2005/8/layout/pyramid1"/>
    <dgm:cxn modelId="{18B3557D-5231-4584-A640-57051C821D04}" type="presParOf" srcId="{0B7CD1EC-E672-4A6F-A5AF-122FE444BD47}" destId="{22B2F990-AE6E-4A10-8DAE-9CBBB81EAF71}" srcOrd="0" destOrd="0" presId="urn:microsoft.com/office/officeart/2005/8/layout/pyramid1"/>
    <dgm:cxn modelId="{D3CD9D25-5346-4B2F-A298-7D44921E4BA9}" type="presParOf" srcId="{0B7CD1EC-E672-4A6F-A5AF-122FE444BD47}" destId="{51EC68BD-222B-4012-8536-D504725A96D9}" srcOrd="1" destOrd="0" presId="urn:microsoft.com/office/officeart/2005/8/layout/pyramid1"/>
    <dgm:cxn modelId="{0599A0C0-5FAE-4B18-AE23-7DCAA4E8E8C8}" type="presParOf" srcId="{A4B1EAEA-74A4-4CD6-95D2-D8658B348FB3}" destId="{A6A9CE86-E9E4-4ACC-8257-B6830F3F3982}" srcOrd="4" destOrd="0" presId="urn:microsoft.com/office/officeart/2005/8/layout/pyramid1"/>
    <dgm:cxn modelId="{5B64758A-BF8F-4C51-87E2-282DF62EA7B6}" type="presParOf" srcId="{A6A9CE86-E9E4-4ACC-8257-B6830F3F3982}" destId="{A41CE3A8-6762-41C7-9369-6A565367B4EC}" srcOrd="0" destOrd="0" presId="urn:microsoft.com/office/officeart/2005/8/layout/pyramid1"/>
    <dgm:cxn modelId="{6575CC93-EC99-4A14-875B-CD582D4D4348}" type="presParOf" srcId="{A6A9CE86-E9E4-4ACC-8257-B6830F3F3982}" destId="{D4E9926F-1408-4BCB-8B8D-B72662C660DE}" srcOrd="1" destOrd="0" presId="urn:microsoft.com/office/officeart/2005/8/layout/pyramid1"/>
    <dgm:cxn modelId="{DCCC32FA-4120-4817-9B6D-3255D3341025}" type="presParOf" srcId="{A4B1EAEA-74A4-4CD6-95D2-D8658B348FB3}" destId="{8FF85E89-4170-4746-810D-6B1E0A04309B}" srcOrd="5" destOrd="0" presId="urn:microsoft.com/office/officeart/2005/8/layout/pyramid1"/>
    <dgm:cxn modelId="{F4F41403-B1A8-4148-9402-EAEDE6DD713D}" type="presParOf" srcId="{8FF85E89-4170-4746-810D-6B1E0A04309B}" destId="{65F72250-951D-466A-ACE5-6B7CB23DA391}" srcOrd="0" destOrd="0" presId="urn:microsoft.com/office/officeart/2005/8/layout/pyramid1"/>
    <dgm:cxn modelId="{AF5DABF6-8C20-433A-9EA8-F61239D0BA38}" type="presParOf" srcId="{8FF85E89-4170-4746-810D-6B1E0A04309B}" destId="{0CC858B4-1D9C-424A-B8C7-FD096DF5CBA9}" srcOrd="1" destOrd="0" presId="urn:microsoft.com/office/officeart/2005/8/layout/pyramid1"/>
    <dgm:cxn modelId="{B889338A-2A27-4DCF-80A0-D76E55F7D6C0}" type="presParOf" srcId="{A4B1EAEA-74A4-4CD6-95D2-D8658B348FB3}" destId="{2A02FDD7-3DD3-4149-9125-4CD7AC75BBA4}" srcOrd="6" destOrd="0" presId="urn:microsoft.com/office/officeart/2005/8/layout/pyramid1"/>
    <dgm:cxn modelId="{90090C80-DF8D-4387-8910-C62A468493CA}" type="presParOf" srcId="{2A02FDD7-3DD3-4149-9125-4CD7AC75BBA4}" destId="{CFF3A64A-9AB2-40A1-9C9C-6BEB7DA643A8}" srcOrd="0" destOrd="0" presId="urn:microsoft.com/office/officeart/2005/8/layout/pyramid1"/>
    <dgm:cxn modelId="{37F59B9C-41B0-4C99-82BC-1BE82E34BFF5}" type="presParOf" srcId="{2A02FDD7-3DD3-4149-9125-4CD7AC75BBA4}" destId="{FAD92EC3-5475-472B-907E-75C111E0D7B4}" srcOrd="1" destOrd="0" presId="urn:microsoft.com/office/officeart/2005/8/layout/pyramid1"/>
  </dgm:cxnLst>
  <dgm:bg/>
  <dgm:whole/>
</dgm:dataModel>
</file>

<file path=ppt/diagrams/data2.xml><?xml version="1.0" encoding="utf-8"?>
<dgm:dataModel xmlns:dgm="http://schemas.openxmlformats.org/drawingml/2006/diagram" xmlns:a="http://schemas.openxmlformats.org/drawingml/2006/main">
  <dgm:ptLst>
    <dgm:pt modelId="{DAB6B3BB-DDB6-4B81-871E-67A1122615C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8AD68DC-368E-4D93-A5B6-E1B8CC50DE7B}" type="pres">
      <dgm:prSet presAssocID="{DAB6B3BB-DDB6-4B81-871E-67A1122615C5}" presName="linear" presStyleCnt="0">
        <dgm:presLayoutVars>
          <dgm:dir/>
          <dgm:animLvl val="lvl"/>
          <dgm:resizeHandles val="exact"/>
        </dgm:presLayoutVars>
      </dgm:prSet>
      <dgm:spPr/>
      <dgm:t>
        <a:bodyPr/>
        <a:lstStyle/>
        <a:p>
          <a:endParaRPr lang="en-US"/>
        </a:p>
      </dgm:t>
    </dgm:pt>
  </dgm:ptLst>
  <dgm:cxnLst>
    <dgm:cxn modelId="{DE5DA45E-26BA-4923-9D6C-589032EF3D39}" type="presOf" srcId="{DAB6B3BB-DDB6-4B81-871E-67A1122615C5}" destId="{58AD68DC-368E-4D93-A5B6-E1B8CC50DE7B}" srcOrd="0"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434EA564-F02F-4835-9411-18AA723AF3E5}"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8BC3493F-5730-4E69-B2B1-D2B8548F8184}">
      <dgm:prSet phldrT="[Text]"/>
      <dgm:spPr/>
      <dgm:t>
        <a:bodyPr/>
        <a:lstStyle/>
        <a:p>
          <a:r>
            <a:rPr lang="en-US" dirty="0" smtClean="0"/>
            <a:t>PROGRAMME MANAGEMENT CYCLE</a:t>
          </a:r>
          <a:endParaRPr lang="en-US" dirty="0"/>
        </a:p>
      </dgm:t>
    </dgm:pt>
    <dgm:pt modelId="{13D1840D-B934-4909-A0FE-E0CC3F264AEC}" type="parTrans" cxnId="{727E308E-2467-42C1-A0F0-B1E69594D453}">
      <dgm:prSet/>
      <dgm:spPr/>
      <dgm:t>
        <a:bodyPr/>
        <a:lstStyle/>
        <a:p>
          <a:endParaRPr lang="en-US"/>
        </a:p>
      </dgm:t>
    </dgm:pt>
    <dgm:pt modelId="{C97752C4-62FF-4D9A-8C18-11C223549D9A}" type="sibTrans" cxnId="{727E308E-2467-42C1-A0F0-B1E69594D453}">
      <dgm:prSet/>
      <dgm:spPr/>
      <dgm:t>
        <a:bodyPr/>
        <a:lstStyle/>
        <a:p>
          <a:endParaRPr lang="en-US"/>
        </a:p>
      </dgm:t>
    </dgm:pt>
    <dgm:pt modelId="{533012D8-F073-4331-80C9-A07FC7B46DD2}">
      <dgm:prSet phldrT="[Text]"/>
      <dgm:spPr/>
      <dgm:t>
        <a:bodyPr/>
        <a:lstStyle/>
        <a:p>
          <a:r>
            <a:rPr lang="en-US" dirty="0" smtClean="0"/>
            <a:t>ASSESMENT</a:t>
          </a:r>
          <a:endParaRPr lang="en-US" dirty="0"/>
        </a:p>
      </dgm:t>
    </dgm:pt>
    <dgm:pt modelId="{25CFC7C1-9C94-4734-B444-BCD82387D9D5}" type="parTrans" cxnId="{AE11CCF2-9BF7-4A28-A295-3FA17F63CCCC}">
      <dgm:prSet/>
      <dgm:spPr/>
      <dgm:t>
        <a:bodyPr/>
        <a:lstStyle/>
        <a:p>
          <a:endParaRPr lang="en-US"/>
        </a:p>
      </dgm:t>
    </dgm:pt>
    <dgm:pt modelId="{C0385A94-EF77-434F-9144-4B166D070EE3}" type="sibTrans" cxnId="{AE11CCF2-9BF7-4A28-A295-3FA17F63CCCC}">
      <dgm:prSet/>
      <dgm:spPr/>
      <dgm:t>
        <a:bodyPr/>
        <a:lstStyle/>
        <a:p>
          <a:endParaRPr lang="en-US"/>
        </a:p>
      </dgm:t>
    </dgm:pt>
    <dgm:pt modelId="{D577F33F-A672-4B51-A91B-3C7F2D2BC0C8}">
      <dgm:prSet phldrT="[Text]"/>
      <dgm:spPr/>
      <dgm:t>
        <a:bodyPr/>
        <a:lstStyle/>
        <a:p>
          <a:r>
            <a:rPr lang="en-US" dirty="0" smtClean="0"/>
            <a:t>PLANNING: SET GOALS AND TARGETS</a:t>
          </a:r>
          <a:endParaRPr lang="en-US" dirty="0"/>
        </a:p>
      </dgm:t>
    </dgm:pt>
    <dgm:pt modelId="{9DFB3D8C-9970-4DE6-9D63-DFD393D216AF}" type="parTrans" cxnId="{C6018CF3-E082-4BC1-88FF-BBAB11414E89}">
      <dgm:prSet/>
      <dgm:spPr/>
      <dgm:t>
        <a:bodyPr/>
        <a:lstStyle/>
        <a:p>
          <a:endParaRPr lang="en-US"/>
        </a:p>
      </dgm:t>
    </dgm:pt>
    <dgm:pt modelId="{40194AA0-C7CD-4631-AE56-D252F260D499}" type="sibTrans" cxnId="{C6018CF3-E082-4BC1-88FF-BBAB11414E89}">
      <dgm:prSet/>
      <dgm:spPr/>
      <dgm:t>
        <a:bodyPr/>
        <a:lstStyle/>
        <a:p>
          <a:endParaRPr lang="en-US"/>
        </a:p>
      </dgm:t>
    </dgm:pt>
    <dgm:pt modelId="{95C6F0CC-8304-4D3F-B695-AD2795AFD9FA}">
      <dgm:prSet phldrT="[Text]"/>
      <dgm:spPr/>
      <dgm:t>
        <a:bodyPr/>
        <a:lstStyle/>
        <a:p>
          <a:r>
            <a:rPr lang="en-US" dirty="0" smtClean="0"/>
            <a:t>IMPLEMENTATION</a:t>
          </a:r>
          <a:endParaRPr lang="en-US" dirty="0"/>
        </a:p>
      </dgm:t>
    </dgm:pt>
    <dgm:pt modelId="{CC66C4A8-E03E-419D-9F4A-ACA9F1327B19}" type="parTrans" cxnId="{25A01FCF-EF79-4F2A-884C-A411B1CFFD1A}">
      <dgm:prSet/>
      <dgm:spPr/>
      <dgm:t>
        <a:bodyPr/>
        <a:lstStyle/>
        <a:p>
          <a:endParaRPr lang="en-US"/>
        </a:p>
      </dgm:t>
    </dgm:pt>
    <dgm:pt modelId="{AF3E5DBF-B5F7-4044-A9AE-96CD58EE837A}" type="sibTrans" cxnId="{25A01FCF-EF79-4F2A-884C-A411B1CFFD1A}">
      <dgm:prSet/>
      <dgm:spPr/>
      <dgm:t>
        <a:bodyPr/>
        <a:lstStyle/>
        <a:p>
          <a:endParaRPr lang="en-US"/>
        </a:p>
      </dgm:t>
    </dgm:pt>
    <dgm:pt modelId="{B4C7EFAF-1531-4419-8D56-4416048C156E}">
      <dgm:prSet phldrT="[Text]"/>
      <dgm:spPr/>
      <dgm:t>
        <a:bodyPr/>
        <a:lstStyle/>
        <a:p>
          <a:r>
            <a:rPr lang="en-US" dirty="0" smtClean="0"/>
            <a:t>MONITORING</a:t>
          </a:r>
          <a:endParaRPr lang="en-US" dirty="0"/>
        </a:p>
      </dgm:t>
    </dgm:pt>
    <dgm:pt modelId="{C51A0B04-DB8F-453F-81CD-9F57020ACAD0}" type="parTrans" cxnId="{48E5B411-7B57-450F-92B5-58346CB71D1F}">
      <dgm:prSet/>
      <dgm:spPr/>
      <dgm:t>
        <a:bodyPr/>
        <a:lstStyle/>
        <a:p>
          <a:endParaRPr lang="en-US"/>
        </a:p>
      </dgm:t>
    </dgm:pt>
    <dgm:pt modelId="{8E432B55-4273-4D4F-A8AF-C3C51407F18A}" type="sibTrans" cxnId="{48E5B411-7B57-450F-92B5-58346CB71D1F}">
      <dgm:prSet/>
      <dgm:spPr/>
      <dgm:t>
        <a:bodyPr/>
        <a:lstStyle/>
        <a:p>
          <a:endParaRPr lang="en-US"/>
        </a:p>
      </dgm:t>
    </dgm:pt>
    <dgm:pt modelId="{D6736FCD-C246-43EE-AEE3-322DCCEE524A}">
      <dgm:prSet/>
      <dgm:spPr/>
      <dgm:t>
        <a:bodyPr/>
        <a:lstStyle/>
        <a:p>
          <a:r>
            <a:rPr lang="en-US" dirty="0" smtClean="0"/>
            <a:t>EVALUATION</a:t>
          </a:r>
          <a:endParaRPr lang="en-US" dirty="0"/>
        </a:p>
      </dgm:t>
    </dgm:pt>
    <dgm:pt modelId="{6AAFC816-8AB2-4969-A3B4-3368ACF23490}" type="parTrans" cxnId="{68DF7409-9532-42AC-AE97-0A7FC15FFED2}">
      <dgm:prSet/>
      <dgm:spPr/>
      <dgm:t>
        <a:bodyPr/>
        <a:lstStyle/>
        <a:p>
          <a:endParaRPr lang="en-US"/>
        </a:p>
      </dgm:t>
    </dgm:pt>
    <dgm:pt modelId="{69D87A10-431E-4B2C-B0AF-5F9719972767}" type="sibTrans" cxnId="{68DF7409-9532-42AC-AE97-0A7FC15FFED2}">
      <dgm:prSet/>
      <dgm:spPr/>
      <dgm:t>
        <a:bodyPr/>
        <a:lstStyle/>
        <a:p>
          <a:endParaRPr lang="en-US"/>
        </a:p>
      </dgm:t>
    </dgm:pt>
    <dgm:pt modelId="{E4EB7A7D-CA69-421A-B21A-8579CEA001D4}" type="pres">
      <dgm:prSet presAssocID="{434EA564-F02F-4835-9411-18AA723AF3E5}" presName="Name0" presStyleCnt="0">
        <dgm:presLayoutVars>
          <dgm:chMax val="1"/>
          <dgm:dir/>
          <dgm:animLvl val="ctr"/>
          <dgm:resizeHandles val="exact"/>
        </dgm:presLayoutVars>
      </dgm:prSet>
      <dgm:spPr/>
      <dgm:t>
        <a:bodyPr/>
        <a:lstStyle/>
        <a:p>
          <a:endParaRPr lang="en-US"/>
        </a:p>
      </dgm:t>
    </dgm:pt>
    <dgm:pt modelId="{B0DBA430-3ADE-41A0-B4C6-A0419CA69254}" type="pres">
      <dgm:prSet presAssocID="{8BC3493F-5730-4E69-B2B1-D2B8548F8184}" presName="centerShape" presStyleLbl="node0" presStyleIdx="0" presStyleCnt="1" custLinFactNeighborX="-1389" custLinFactNeighborY="1107"/>
      <dgm:spPr/>
      <dgm:t>
        <a:bodyPr/>
        <a:lstStyle/>
        <a:p>
          <a:endParaRPr lang="en-US"/>
        </a:p>
      </dgm:t>
    </dgm:pt>
    <dgm:pt modelId="{E9181FFF-80EE-4DBC-936E-9B950E7AE923}" type="pres">
      <dgm:prSet presAssocID="{533012D8-F073-4331-80C9-A07FC7B46DD2}" presName="node" presStyleLbl="node1" presStyleIdx="0" presStyleCnt="5">
        <dgm:presLayoutVars>
          <dgm:bulletEnabled val="1"/>
        </dgm:presLayoutVars>
      </dgm:prSet>
      <dgm:spPr/>
      <dgm:t>
        <a:bodyPr/>
        <a:lstStyle/>
        <a:p>
          <a:endParaRPr lang="en-US"/>
        </a:p>
      </dgm:t>
    </dgm:pt>
    <dgm:pt modelId="{CF1F8C23-2F07-49D0-9A3E-F1AA8FE14F33}" type="pres">
      <dgm:prSet presAssocID="{533012D8-F073-4331-80C9-A07FC7B46DD2}" presName="dummy" presStyleCnt="0"/>
      <dgm:spPr/>
    </dgm:pt>
    <dgm:pt modelId="{2A366DA2-3728-4D24-AFE5-C3659D56A5F6}" type="pres">
      <dgm:prSet presAssocID="{C0385A94-EF77-434F-9144-4B166D070EE3}" presName="sibTrans" presStyleLbl="sibTrans2D1" presStyleIdx="0" presStyleCnt="5"/>
      <dgm:spPr/>
      <dgm:t>
        <a:bodyPr/>
        <a:lstStyle/>
        <a:p>
          <a:endParaRPr lang="en-US"/>
        </a:p>
      </dgm:t>
    </dgm:pt>
    <dgm:pt modelId="{5118E55D-F496-4826-B430-9F9517A7A0E2}" type="pres">
      <dgm:prSet presAssocID="{D577F33F-A672-4B51-A91B-3C7F2D2BC0C8}" presName="node" presStyleLbl="node1" presStyleIdx="1" presStyleCnt="5">
        <dgm:presLayoutVars>
          <dgm:bulletEnabled val="1"/>
        </dgm:presLayoutVars>
      </dgm:prSet>
      <dgm:spPr/>
      <dgm:t>
        <a:bodyPr/>
        <a:lstStyle/>
        <a:p>
          <a:endParaRPr lang="en-US"/>
        </a:p>
      </dgm:t>
    </dgm:pt>
    <dgm:pt modelId="{F2BC2316-4414-4247-8292-7F371F183F03}" type="pres">
      <dgm:prSet presAssocID="{D577F33F-A672-4B51-A91B-3C7F2D2BC0C8}" presName="dummy" presStyleCnt="0"/>
      <dgm:spPr/>
    </dgm:pt>
    <dgm:pt modelId="{07AEC515-0A34-44B2-B6CA-7CD8F54A358A}" type="pres">
      <dgm:prSet presAssocID="{40194AA0-C7CD-4631-AE56-D252F260D499}" presName="sibTrans" presStyleLbl="sibTrans2D1" presStyleIdx="1" presStyleCnt="5"/>
      <dgm:spPr/>
      <dgm:t>
        <a:bodyPr/>
        <a:lstStyle/>
        <a:p>
          <a:endParaRPr lang="en-US"/>
        </a:p>
      </dgm:t>
    </dgm:pt>
    <dgm:pt modelId="{83DF7E64-1DB9-4E87-9775-7F0BD2D79384}" type="pres">
      <dgm:prSet presAssocID="{95C6F0CC-8304-4D3F-B695-AD2795AFD9FA}" presName="node" presStyleLbl="node1" presStyleIdx="2" presStyleCnt="5">
        <dgm:presLayoutVars>
          <dgm:bulletEnabled val="1"/>
        </dgm:presLayoutVars>
      </dgm:prSet>
      <dgm:spPr/>
      <dgm:t>
        <a:bodyPr/>
        <a:lstStyle/>
        <a:p>
          <a:endParaRPr lang="en-US"/>
        </a:p>
      </dgm:t>
    </dgm:pt>
    <dgm:pt modelId="{72FF1407-ADB9-4F6E-84DC-E716EA50B9C8}" type="pres">
      <dgm:prSet presAssocID="{95C6F0CC-8304-4D3F-B695-AD2795AFD9FA}" presName="dummy" presStyleCnt="0"/>
      <dgm:spPr/>
    </dgm:pt>
    <dgm:pt modelId="{07CFD2D6-82AF-4038-B3B6-E28DA484B8AC}" type="pres">
      <dgm:prSet presAssocID="{AF3E5DBF-B5F7-4044-A9AE-96CD58EE837A}" presName="sibTrans" presStyleLbl="sibTrans2D1" presStyleIdx="2" presStyleCnt="5"/>
      <dgm:spPr/>
      <dgm:t>
        <a:bodyPr/>
        <a:lstStyle/>
        <a:p>
          <a:endParaRPr lang="en-US"/>
        </a:p>
      </dgm:t>
    </dgm:pt>
    <dgm:pt modelId="{0F519558-D3FD-4AFE-A79F-2291DAB52463}" type="pres">
      <dgm:prSet presAssocID="{B4C7EFAF-1531-4419-8D56-4416048C156E}" presName="node" presStyleLbl="node1" presStyleIdx="3" presStyleCnt="5">
        <dgm:presLayoutVars>
          <dgm:bulletEnabled val="1"/>
        </dgm:presLayoutVars>
      </dgm:prSet>
      <dgm:spPr/>
      <dgm:t>
        <a:bodyPr/>
        <a:lstStyle/>
        <a:p>
          <a:endParaRPr lang="en-US"/>
        </a:p>
      </dgm:t>
    </dgm:pt>
    <dgm:pt modelId="{524F66F0-9DD8-476E-AE90-89B72DA2B12C}" type="pres">
      <dgm:prSet presAssocID="{B4C7EFAF-1531-4419-8D56-4416048C156E}" presName="dummy" presStyleCnt="0"/>
      <dgm:spPr/>
    </dgm:pt>
    <dgm:pt modelId="{1C13D29A-4500-41E6-A1E2-957CC886DDFD}" type="pres">
      <dgm:prSet presAssocID="{8E432B55-4273-4D4F-A8AF-C3C51407F18A}" presName="sibTrans" presStyleLbl="sibTrans2D1" presStyleIdx="3" presStyleCnt="5"/>
      <dgm:spPr/>
      <dgm:t>
        <a:bodyPr/>
        <a:lstStyle/>
        <a:p>
          <a:endParaRPr lang="en-US"/>
        </a:p>
      </dgm:t>
    </dgm:pt>
    <dgm:pt modelId="{DA0BFFEA-BD7F-4773-96C0-5835B20C1C3B}" type="pres">
      <dgm:prSet presAssocID="{D6736FCD-C246-43EE-AEE3-322DCCEE524A}" presName="node" presStyleLbl="node1" presStyleIdx="4" presStyleCnt="5">
        <dgm:presLayoutVars>
          <dgm:bulletEnabled val="1"/>
        </dgm:presLayoutVars>
      </dgm:prSet>
      <dgm:spPr/>
      <dgm:t>
        <a:bodyPr/>
        <a:lstStyle/>
        <a:p>
          <a:endParaRPr lang="en-US"/>
        </a:p>
      </dgm:t>
    </dgm:pt>
    <dgm:pt modelId="{453D02E0-B1F8-4669-BB7A-6E6AB2CF3602}" type="pres">
      <dgm:prSet presAssocID="{D6736FCD-C246-43EE-AEE3-322DCCEE524A}" presName="dummy" presStyleCnt="0"/>
      <dgm:spPr/>
    </dgm:pt>
    <dgm:pt modelId="{E0AF469B-E316-46E7-9E58-EEE3327E524D}" type="pres">
      <dgm:prSet presAssocID="{69D87A10-431E-4B2C-B0AF-5F9719972767}" presName="sibTrans" presStyleLbl="sibTrans2D1" presStyleIdx="4" presStyleCnt="5"/>
      <dgm:spPr/>
      <dgm:t>
        <a:bodyPr/>
        <a:lstStyle/>
        <a:p>
          <a:endParaRPr lang="en-US"/>
        </a:p>
      </dgm:t>
    </dgm:pt>
  </dgm:ptLst>
  <dgm:cxnLst>
    <dgm:cxn modelId="{68DF7409-9532-42AC-AE97-0A7FC15FFED2}" srcId="{8BC3493F-5730-4E69-B2B1-D2B8548F8184}" destId="{D6736FCD-C246-43EE-AEE3-322DCCEE524A}" srcOrd="4" destOrd="0" parTransId="{6AAFC816-8AB2-4969-A3B4-3368ACF23490}" sibTransId="{69D87A10-431E-4B2C-B0AF-5F9719972767}"/>
    <dgm:cxn modelId="{AE11CCF2-9BF7-4A28-A295-3FA17F63CCCC}" srcId="{8BC3493F-5730-4E69-B2B1-D2B8548F8184}" destId="{533012D8-F073-4331-80C9-A07FC7B46DD2}" srcOrd="0" destOrd="0" parTransId="{25CFC7C1-9C94-4734-B444-BCD82387D9D5}" sibTransId="{C0385A94-EF77-434F-9144-4B166D070EE3}"/>
    <dgm:cxn modelId="{64B3218B-F9AD-47F0-869E-880EA947F4DD}" type="presOf" srcId="{B4C7EFAF-1531-4419-8D56-4416048C156E}" destId="{0F519558-D3FD-4AFE-A79F-2291DAB52463}" srcOrd="0" destOrd="0" presId="urn:microsoft.com/office/officeart/2005/8/layout/radial6"/>
    <dgm:cxn modelId="{2D211BB6-B659-4971-AB6B-EB050EA0DD18}" type="presOf" srcId="{533012D8-F073-4331-80C9-A07FC7B46DD2}" destId="{E9181FFF-80EE-4DBC-936E-9B950E7AE923}" srcOrd="0" destOrd="0" presId="urn:microsoft.com/office/officeart/2005/8/layout/radial6"/>
    <dgm:cxn modelId="{45FC3F31-7CF7-4295-A57E-7805213D7067}" type="presOf" srcId="{8BC3493F-5730-4E69-B2B1-D2B8548F8184}" destId="{B0DBA430-3ADE-41A0-B4C6-A0419CA69254}" srcOrd="0" destOrd="0" presId="urn:microsoft.com/office/officeart/2005/8/layout/radial6"/>
    <dgm:cxn modelId="{25A01FCF-EF79-4F2A-884C-A411B1CFFD1A}" srcId="{8BC3493F-5730-4E69-B2B1-D2B8548F8184}" destId="{95C6F0CC-8304-4D3F-B695-AD2795AFD9FA}" srcOrd="2" destOrd="0" parTransId="{CC66C4A8-E03E-419D-9F4A-ACA9F1327B19}" sibTransId="{AF3E5DBF-B5F7-4044-A9AE-96CD58EE837A}"/>
    <dgm:cxn modelId="{391FF87D-763E-406C-AC85-0BFD173C068C}" type="presOf" srcId="{434EA564-F02F-4835-9411-18AA723AF3E5}" destId="{E4EB7A7D-CA69-421A-B21A-8579CEA001D4}" srcOrd="0" destOrd="0" presId="urn:microsoft.com/office/officeart/2005/8/layout/radial6"/>
    <dgm:cxn modelId="{BC28E782-83E6-4492-B008-DAA7A966E055}" type="presOf" srcId="{40194AA0-C7CD-4631-AE56-D252F260D499}" destId="{07AEC515-0A34-44B2-B6CA-7CD8F54A358A}" srcOrd="0" destOrd="0" presId="urn:microsoft.com/office/officeart/2005/8/layout/radial6"/>
    <dgm:cxn modelId="{1F86201D-4A3F-47F7-911F-F9FA5C1F7047}" type="presOf" srcId="{69D87A10-431E-4B2C-B0AF-5F9719972767}" destId="{E0AF469B-E316-46E7-9E58-EEE3327E524D}" srcOrd="0" destOrd="0" presId="urn:microsoft.com/office/officeart/2005/8/layout/radial6"/>
    <dgm:cxn modelId="{09778ACF-1165-402B-BF4B-D347F1109204}" type="presOf" srcId="{95C6F0CC-8304-4D3F-B695-AD2795AFD9FA}" destId="{83DF7E64-1DB9-4E87-9775-7F0BD2D79384}" srcOrd="0" destOrd="0" presId="urn:microsoft.com/office/officeart/2005/8/layout/radial6"/>
    <dgm:cxn modelId="{A100B4F2-E17D-49E7-BEC0-D5F3A19EC182}" type="presOf" srcId="{AF3E5DBF-B5F7-4044-A9AE-96CD58EE837A}" destId="{07CFD2D6-82AF-4038-B3B6-E28DA484B8AC}" srcOrd="0" destOrd="0" presId="urn:microsoft.com/office/officeart/2005/8/layout/radial6"/>
    <dgm:cxn modelId="{54C3B342-C429-423F-B32A-56643BCF8D64}" type="presOf" srcId="{D577F33F-A672-4B51-A91B-3C7F2D2BC0C8}" destId="{5118E55D-F496-4826-B430-9F9517A7A0E2}" srcOrd="0" destOrd="0" presId="urn:microsoft.com/office/officeart/2005/8/layout/radial6"/>
    <dgm:cxn modelId="{28B47191-9E47-4897-9C8F-F41A1057EE9E}" type="presOf" srcId="{C0385A94-EF77-434F-9144-4B166D070EE3}" destId="{2A366DA2-3728-4D24-AFE5-C3659D56A5F6}" srcOrd="0" destOrd="0" presId="urn:microsoft.com/office/officeart/2005/8/layout/radial6"/>
    <dgm:cxn modelId="{C6018CF3-E082-4BC1-88FF-BBAB11414E89}" srcId="{8BC3493F-5730-4E69-B2B1-D2B8548F8184}" destId="{D577F33F-A672-4B51-A91B-3C7F2D2BC0C8}" srcOrd="1" destOrd="0" parTransId="{9DFB3D8C-9970-4DE6-9D63-DFD393D216AF}" sibTransId="{40194AA0-C7CD-4631-AE56-D252F260D499}"/>
    <dgm:cxn modelId="{B953F965-40E1-4BD5-B7E2-D9493C3A6629}" type="presOf" srcId="{8E432B55-4273-4D4F-A8AF-C3C51407F18A}" destId="{1C13D29A-4500-41E6-A1E2-957CC886DDFD}" srcOrd="0" destOrd="0" presId="urn:microsoft.com/office/officeart/2005/8/layout/radial6"/>
    <dgm:cxn modelId="{35A07513-DD4A-4323-8242-5ADD2C873D69}" type="presOf" srcId="{D6736FCD-C246-43EE-AEE3-322DCCEE524A}" destId="{DA0BFFEA-BD7F-4773-96C0-5835B20C1C3B}" srcOrd="0" destOrd="0" presId="urn:microsoft.com/office/officeart/2005/8/layout/radial6"/>
    <dgm:cxn modelId="{48E5B411-7B57-450F-92B5-58346CB71D1F}" srcId="{8BC3493F-5730-4E69-B2B1-D2B8548F8184}" destId="{B4C7EFAF-1531-4419-8D56-4416048C156E}" srcOrd="3" destOrd="0" parTransId="{C51A0B04-DB8F-453F-81CD-9F57020ACAD0}" sibTransId="{8E432B55-4273-4D4F-A8AF-C3C51407F18A}"/>
    <dgm:cxn modelId="{727E308E-2467-42C1-A0F0-B1E69594D453}" srcId="{434EA564-F02F-4835-9411-18AA723AF3E5}" destId="{8BC3493F-5730-4E69-B2B1-D2B8548F8184}" srcOrd="0" destOrd="0" parTransId="{13D1840D-B934-4909-A0FE-E0CC3F264AEC}" sibTransId="{C97752C4-62FF-4D9A-8C18-11C223549D9A}"/>
    <dgm:cxn modelId="{14807E8B-DECF-468C-B9FC-B11E56CBCA39}" type="presParOf" srcId="{E4EB7A7D-CA69-421A-B21A-8579CEA001D4}" destId="{B0DBA430-3ADE-41A0-B4C6-A0419CA69254}" srcOrd="0" destOrd="0" presId="urn:microsoft.com/office/officeart/2005/8/layout/radial6"/>
    <dgm:cxn modelId="{780FEF0E-A84F-4DC7-9559-AEA35D0D83DD}" type="presParOf" srcId="{E4EB7A7D-CA69-421A-B21A-8579CEA001D4}" destId="{E9181FFF-80EE-4DBC-936E-9B950E7AE923}" srcOrd="1" destOrd="0" presId="urn:microsoft.com/office/officeart/2005/8/layout/radial6"/>
    <dgm:cxn modelId="{63F2F201-76B5-463F-84B6-9DD69C599FBB}" type="presParOf" srcId="{E4EB7A7D-CA69-421A-B21A-8579CEA001D4}" destId="{CF1F8C23-2F07-49D0-9A3E-F1AA8FE14F33}" srcOrd="2" destOrd="0" presId="urn:microsoft.com/office/officeart/2005/8/layout/radial6"/>
    <dgm:cxn modelId="{C23C4867-43A9-4B4F-B845-431C07A047FB}" type="presParOf" srcId="{E4EB7A7D-CA69-421A-B21A-8579CEA001D4}" destId="{2A366DA2-3728-4D24-AFE5-C3659D56A5F6}" srcOrd="3" destOrd="0" presId="urn:microsoft.com/office/officeart/2005/8/layout/radial6"/>
    <dgm:cxn modelId="{CC117F83-D5D6-4168-80F4-D3552FA0F40B}" type="presParOf" srcId="{E4EB7A7D-CA69-421A-B21A-8579CEA001D4}" destId="{5118E55D-F496-4826-B430-9F9517A7A0E2}" srcOrd="4" destOrd="0" presId="urn:microsoft.com/office/officeart/2005/8/layout/radial6"/>
    <dgm:cxn modelId="{C3D4FDBF-4F11-46CF-9233-2E8C49F13B40}" type="presParOf" srcId="{E4EB7A7D-CA69-421A-B21A-8579CEA001D4}" destId="{F2BC2316-4414-4247-8292-7F371F183F03}" srcOrd="5" destOrd="0" presId="urn:microsoft.com/office/officeart/2005/8/layout/radial6"/>
    <dgm:cxn modelId="{85D16345-0715-4F9A-A229-C2FF256606B0}" type="presParOf" srcId="{E4EB7A7D-CA69-421A-B21A-8579CEA001D4}" destId="{07AEC515-0A34-44B2-B6CA-7CD8F54A358A}" srcOrd="6" destOrd="0" presId="urn:microsoft.com/office/officeart/2005/8/layout/radial6"/>
    <dgm:cxn modelId="{4275D139-BEC8-4591-9CE3-4E62016D4EC5}" type="presParOf" srcId="{E4EB7A7D-CA69-421A-B21A-8579CEA001D4}" destId="{83DF7E64-1DB9-4E87-9775-7F0BD2D79384}" srcOrd="7" destOrd="0" presId="urn:microsoft.com/office/officeart/2005/8/layout/radial6"/>
    <dgm:cxn modelId="{3F4D0923-1753-496A-AF7C-DCF7D8172429}" type="presParOf" srcId="{E4EB7A7D-CA69-421A-B21A-8579CEA001D4}" destId="{72FF1407-ADB9-4F6E-84DC-E716EA50B9C8}" srcOrd="8" destOrd="0" presId="urn:microsoft.com/office/officeart/2005/8/layout/radial6"/>
    <dgm:cxn modelId="{CA2CA1A9-21FB-48B2-8DCC-9405BE5A48BE}" type="presParOf" srcId="{E4EB7A7D-CA69-421A-B21A-8579CEA001D4}" destId="{07CFD2D6-82AF-4038-B3B6-E28DA484B8AC}" srcOrd="9" destOrd="0" presId="urn:microsoft.com/office/officeart/2005/8/layout/radial6"/>
    <dgm:cxn modelId="{E45B66E8-99E5-451F-8F71-E90BACB8911B}" type="presParOf" srcId="{E4EB7A7D-CA69-421A-B21A-8579CEA001D4}" destId="{0F519558-D3FD-4AFE-A79F-2291DAB52463}" srcOrd="10" destOrd="0" presId="urn:microsoft.com/office/officeart/2005/8/layout/radial6"/>
    <dgm:cxn modelId="{92081525-1A73-4404-88E7-14C045A48ED9}" type="presParOf" srcId="{E4EB7A7D-CA69-421A-B21A-8579CEA001D4}" destId="{524F66F0-9DD8-476E-AE90-89B72DA2B12C}" srcOrd="11" destOrd="0" presId="urn:microsoft.com/office/officeart/2005/8/layout/radial6"/>
    <dgm:cxn modelId="{39CE39B4-879B-4A53-AFCB-95B531C5B93D}" type="presParOf" srcId="{E4EB7A7D-CA69-421A-B21A-8579CEA001D4}" destId="{1C13D29A-4500-41E6-A1E2-957CC886DDFD}" srcOrd="12" destOrd="0" presId="urn:microsoft.com/office/officeart/2005/8/layout/radial6"/>
    <dgm:cxn modelId="{9E3953C1-E7A9-49E9-ADF1-22A5C375F217}" type="presParOf" srcId="{E4EB7A7D-CA69-421A-B21A-8579CEA001D4}" destId="{DA0BFFEA-BD7F-4773-96C0-5835B20C1C3B}" srcOrd="13" destOrd="0" presId="urn:microsoft.com/office/officeart/2005/8/layout/radial6"/>
    <dgm:cxn modelId="{F5315966-1E0C-43F7-B6DB-0FDC90FC4496}" type="presParOf" srcId="{E4EB7A7D-CA69-421A-B21A-8579CEA001D4}" destId="{453D02E0-B1F8-4669-BB7A-6E6AB2CF3602}" srcOrd="14" destOrd="0" presId="urn:microsoft.com/office/officeart/2005/8/layout/radial6"/>
    <dgm:cxn modelId="{0937357F-4350-4E7D-9BB0-0C31D5322708}" type="presParOf" srcId="{E4EB7A7D-CA69-421A-B21A-8579CEA001D4}" destId="{E0AF469B-E316-46E7-9E58-EEE3327E524D}" srcOrd="15"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F6622-8F94-4F72-8F4E-104F8304F5C3}"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F6622-8F94-4F72-8F4E-104F8304F5C3}"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F6622-8F94-4F72-8F4E-104F8304F5C3}"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F6622-8F94-4F72-8F4E-104F8304F5C3}"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F6622-8F94-4F72-8F4E-104F8304F5C3}" type="datetimeFigureOut">
              <a:rPr lang="en-US" smtClean="0"/>
              <a:pPr/>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F6622-8F94-4F72-8F4E-104F8304F5C3}"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F6622-8F94-4F72-8F4E-104F8304F5C3}" type="datetimeFigureOut">
              <a:rPr lang="en-US" smtClean="0"/>
              <a:pPr/>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F6622-8F94-4F72-8F4E-104F8304F5C3}" type="datetimeFigureOut">
              <a:rPr lang="en-US" smtClean="0"/>
              <a:pPr/>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F6622-8F94-4F72-8F4E-104F8304F5C3}" type="datetimeFigureOut">
              <a:rPr lang="en-US" smtClean="0"/>
              <a:pPr/>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F6622-8F94-4F72-8F4E-104F8304F5C3}"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F6622-8F94-4F72-8F4E-104F8304F5C3}" type="datetimeFigureOut">
              <a:rPr lang="en-US" smtClean="0"/>
              <a:pPr/>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29B8D-71C0-4F82-8C8E-02416E11A6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F6622-8F94-4F72-8F4E-104F8304F5C3}" type="datetimeFigureOut">
              <a:rPr lang="en-US" smtClean="0"/>
              <a:pPr/>
              <a:t>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29B8D-71C0-4F82-8C8E-02416E11A6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8229600" cy="533399"/>
          </a:xfrm>
        </p:spPr>
        <p:txBody>
          <a:bodyPr>
            <a:normAutofit fontScale="90000"/>
          </a:bodyPr>
          <a:lstStyle/>
          <a:p>
            <a:endParaRPr lang="en-US" dirty="0"/>
          </a:p>
        </p:txBody>
      </p:sp>
      <p:sp>
        <p:nvSpPr>
          <p:cNvPr id="3" name="Subtitle 2"/>
          <p:cNvSpPr>
            <a:spLocks noGrp="1"/>
          </p:cNvSpPr>
          <p:nvPr>
            <p:ph type="subTitle" idx="1"/>
          </p:nvPr>
        </p:nvSpPr>
        <p:spPr>
          <a:xfrm>
            <a:off x="304800" y="1143000"/>
            <a:ext cx="8458200" cy="5334000"/>
          </a:xfrm>
        </p:spPr>
        <p:txBody>
          <a:bodyPr/>
          <a:lstStyle/>
          <a:p>
            <a:endParaRPr lang="en-US" dirty="0" smtClean="0"/>
          </a:p>
          <a:p>
            <a:endParaRPr lang="en-US" dirty="0"/>
          </a:p>
          <a:p>
            <a:endParaRPr lang="en-US" dirty="0" smtClean="0"/>
          </a:p>
          <a:p>
            <a:r>
              <a:rPr lang="en-US" dirty="0" smtClean="0"/>
              <a:t>COMMUNITY STRATEGY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AT VARIOUS LEVELS  OF THE NATIONAL HEALTH SYSTEM</a:t>
            </a:r>
            <a:endParaRPr lang="en-US" dirty="0"/>
          </a:p>
        </p:txBody>
      </p:sp>
      <p:sp>
        <p:nvSpPr>
          <p:cNvPr id="3" name="Content Placeholder 2"/>
          <p:cNvSpPr>
            <a:spLocks noGrp="1"/>
          </p:cNvSpPr>
          <p:nvPr>
            <p:ph idx="1"/>
          </p:nvPr>
        </p:nvSpPr>
        <p:spPr/>
        <p:txBody>
          <a:bodyPr/>
          <a:lstStyle/>
          <a:p>
            <a:pPr>
              <a:buNone/>
            </a:pPr>
            <a:r>
              <a:rPr lang="en-US" b="1" dirty="0" smtClean="0"/>
              <a:t>Expertise by level of service</a:t>
            </a:r>
          </a:p>
        </p:txBody>
      </p:sp>
      <p:graphicFrame>
        <p:nvGraphicFramePr>
          <p:cNvPr id="4" name="Table 3"/>
          <p:cNvGraphicFramePr>
            <a:graphicFrameLocks noGrp="1"/>
          </p:cNvGraphicFramePr>
          <p:nvPr/>
        </p:nvGraphicFramePr>
        <p:xfrm>
          <a:off x="609600" y="2209800"/>
          <a:ext cx="6096000" cy="5369560"/>
        </p:xfrm>
        <a:graphic>
          <a:graphicData uri="http://schemas.openxmlformats.org/drawingml/2006/table">
            <a:tbl>
              <a:tblPr firstRow="1" bandRow="1">
                <a:tableStyleId>{5C22544A-7EE6-4342-B048-85BDC9FD1C3A}</a:tableStyleId>
              </a:tblPr>
              <a:tblGrid>
                <a:gridCol w="2032000"/>
                <a:gridCol w="2032000"/>
                <a:gridCol w="2032000"/>
              </a:tblGrid>
              <a:tr h="722054">
                <a:tc>
                  <a:txBody>
                    <a:bodyPr/>
                    <a:lstStyle/>
                    <a:p>
                      <a:endParaRPr lang="en-US" dirty="0"/>
                    </a:p>
                  </a:txBody>
                  <a:tcPr/>
                </a:tc>
                <a:tc>
                  <a:txBody>
                    <a:bodyPr/>
                    <a:lstStyle/>
                    <a:p>
                      <a:r>
                        <a:rPr lang="en-US" dirty="0" smtClean="0"/>
                        <a:t>Promotive</a:t>
                      </a:r>
                      <a:r>
                        <a:rPr lang="en-US" baseline="0" dirty="0" smtClean="0"/>
                        <a:t> and preventive</a:t>
                      </a:r>
                      <a:endParaRPr lang="en-US" dirty="0"/>
                    </a:p>
                  </a:txBody>
                  <a:tcPr/>
                </a:tc>
                <a:tc>
                  <a:txBody>
                    <a:bodyPr/>
                    <a:lstStyle/>
                    <a:p>
                      <a:r>
                        <a:rPr lang="en-US" dirty="0" smtClean="0"/>
                        <a:t>Curative and rehabilitative</a:t>
                      </a:r>
                      <a:endParaRPr lang="en-US" dirty="0"/>
                    </a:p>
                  </a:txBody>
                  <a:tcPr/>
                </a:tc>
              </a:tr>
              <a:tr h="722054">
                <a:tc>
                  <a:txBody>
                    <a:bodyPr/>
                    <a:lstStyle/>
                    <a:p>
                      <a:r>
                        <a:rPr lang="en-US" dirty="0" smtClean="0"/>
                        <a:t>Level 1: community health services</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722054">
                <a:tc>
                  <a:txBody>
                    <a:bodyPr/>
                    <a:lstStyle/>
                    <a:p>
                      <a:r>
                        <a:rPr lang="en-US" dirty="0" smtClean="0"/>
                        <a:t>Level 2+3: primary health services</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722054">
                <a:tc>
                  <a:txBody>
                    <a:bodyPr/>
                    <a:lstStyle/>
                    <a:p>
                      <a:r>
                        <a:rPr lang="en-US" dirty="0" smtClean="0"/>
                        <a:t>Level 4+5:referral hospitals(public)</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722054">
                <a:tc>
                  <a:txBody>
                    <a:bodyPr/>
                    <a:lstStyle/>
                    <a:p>
                      <a:r>
                        <a:rPr lang="en-US" dirty="0" smtClean="0"/>
                        <a:t>Level 6:</a:t>
                      </a:r>
                      <a:r>
                        <a:rPr lang="en-US" baseline="0" dirty="0" smtClean="0"/>
                        <a:t> Teaching hospitals</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418333">
                <a:tc>
                  <a:txBody>
                    <a:bodyPr/>
                    <a:lstStyle/>
                    <a:p>
                      <a:endParaRPr lang="en-US" dirty="0"/>
                    </a:p>
                  </a:txBody>
                  <a:tcPr/>
                </a:tc>
                <a:tc>
                  <a:txBody>
                    <a:bodyPr/>
                    <a:lstStyle/>
                    <a:p>
                      <a:endParaRPr lang="en-US" dirty="0"/>
                    </a:p>
                  </a:txBody>
                  <a:tcPr/>
                </a:tc>
                <a:tc>
                  <a:txBody>
                    <a:bodyPr/>
                    <a:lstStyle/>
                    <a:p>
                      <a:endParaRPr lang="en-US" dirty="0"/>
                    </a:p>
                  </a:txBody>
                  <a:tcPr/>
                </a:tc>
              </a:tr>
              <a:tr h="1340957">
                <a:tc>
                  <a:txBody>
                    <a:bodyPr/>
                    <a:lstStyle/>
                    <a:p>
                      <a:r>
                        <a:rPr lang="en-US" dirty="0" smtClean="0"/>
                        <a:t>KEY</a:t>
                      </a:r>
                      <a:r>
                        <a:rPr lang="en-US" baseline="0" dirty="0" smtClean="0"/>
                        <a:t>   +++ Type of services in which the level is most active</a:t>
                      </a:r>
                      <a:endParaRPr lang="en-US" dirty="0"/>
                    </a:p>
                  </a:txBody>
                  <a:tcPr/>
                </a:tc>
                <a:tc>
                  <a:txBody>
                    <a:bodyPr/>
                    <a:lstStyle/>
                    <a:p>
                      <a:r>
                        <a:rPr lang="en-US" dirty="0" smtClean="0"/>
                        <a:t>KEY</a:t>
                      </a:r>
                      <a:r>
                        <a:rPr lang="en-US" baseline="0" dirty="0" smtClean="0"/>
                        <a:t>    ----- Type of services in which the level is least active</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community as the foundation of the national health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community level is where people live. Therefore, this is the level at which most health promotive and disease prevention activities can take place because these are strongly related to the behaviour of people. When health promotion and disease prevention take place, this results in a healthy population.</a:t>
            </a:r>
          </a:p>
          <a:p>
            <a:r>
              <a:rPr lang="en-US" dirty="0" smtClean="0"/>
              <a:t>When the are healthy, the load on health facilities is reduced and therefore health facilities work more efficiently and more effectively.</a:t>
            </a:r>
          </a:p>
          <a:p>
            <a:r>
              <a:rPr lang="en-US" dirty="0" smtClean="0"/>
              <a:t>This is why the community level is the foundation of the national health system.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community as the foundation of the national health system</a:t>
            </a:r>
            <a:endParaRPr lang="en-US" dirty="0"/>
          </a:p>
        </p:txBody>
      </p:sp>
      <p:sp>
        <p:nvSpPr>
          <p:cNvPr id="3" name="Content Placeholder 2"/>
          <p:cNvSpPr>
            <a:spLocks noGrp="1"/>
          </p:cNvSpPr>
          <p:nvPr>
            <p:ph idx="1"/>
          </p:nvPr>
        </p:nvSpPr>
        <p:spPr/>
        <p:txBody>
          <a:bodyPr/>
          <a:lstStyle/>
          <a:p>
            <a:r>
              <a:rPr lang="en-US" dirty="0" smtClean="0"/>
              <a:t>If health services at the community level are strong, the national health system will be strong.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PHC </a:t>
            </a:r>
            <a:endParaRPr lang="en-US" dirty="0"/>
          </a:p>
        </p:txBody>
      </p:sp>
      <p:sp>
        <p:nvSpPr>
          <p:cNvPr id="3" name="Content Placeholder 2"/>
          <p:cNvSpPr>
            <a:spLocks noGrp="1"/>
          </p:cNvSpPr>
          <p:nvPr>
            <p:ph idx="1"/>
          </p:nvPr>
        </p:nvSpPr>
        <p:spPr/>
        <p:txBody>
          <a:bodyPr/>
          <a:lstStyle/>
          <a:p>
            <a:r>
              <a:rPr lang="en-US" dirty="0" smtClean="0"/>
              <a:t>PURPOSE- PHC Concept from the 1978 international conference on PHC in alma Ata  emphasized </a:t>
            </a:r>
            <a:r>
              <a:rPr lang="en-US" b="1" dirty="0" smtClean="0"/>
              <a:t>COMMUNITY PARTICIPATION </a:t>
            </a:r>
            <a:r>
              <a:rPr lang="en-US" dirty="0" smtClean="0"/>
              <a:t>In health improvement and service from which the Kenya's community health strategy arises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strategy </a:t>
            </a:r>
            <a:endParaRPr lang="en-US" dirty="0"/>
          </a:p>
        </p:txBody>
      </p:sp>
      <p:sp>
        <p:nvSpPr>
          <p:cNvPr id="3" name="Content Placeholder 2"/>
          <p:cNvSpPr>
            <a:spLocks noGrp="1"/>
          </p:cNvSpPr>
          <p:nvPr>
            <p:ph idx="1"/>
          </p:nvPr>
        </p:nvSpPr>
        <p:spPr/>
        <p:txBody>
          <a:bodyPr/>
          <a:lstStyle/>
          <a:p>
            <a:r>
              <a:rPr lang="en-US" dirty="0" smtClean="0"/>
              <a:t>PURPOSE- Is an approach to </a:t>
            </a:r>
            <a:r>
              <a:rPr lang="en-US" b="1" dirty="0" smtClean="0"/>
              <a:t>deliver Kenya essential package for health(KEPH) at level 1 </a:t>
            </a:r>
            <a:r>
              <a:rPr lang="en-US" dirty="0" smtClean="0"/>
              <a:t>and community level health services is the foundation of the National Health system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strategy </a:t>
            </a:r>
            <a:endParaRPr lang="en-US" dirty="0"/>
          </a:p>
        </p:txBody>
      </p:sp>
      <p:sp>
        <p:nvSpPr>
          <p:cNvPr id="3" name="Content Placeholder 2"/>
          <p:cNvSpPr>
            <a:spLocks noGrp="1"/>
          </p:cNvSpPr>
          <p:nvPr>
            <p:ph idx="1"/>
          </p:nvPr>
        </p:nvSpPr>
        <p:spPr/>
        <p:txBody>
          <a:bodyPr>
            <a:normAutofit lnSpcReduction="10000"/>
          </a:bodyPr>
          <a:lstStyle/>
          <a:p>
            <a:r>
              <a:rPr lang="en-US" dirty="0" smtClean="0"/>
              <a:t>The modality for establishing community level  health services in Kenya is the community health strategy.</a:t>
            </a:r>
          </a:p>
          <a:p>
            <a:r>
              <a:rPr lang="en-US" dirty="0" smtClean="0"/>
              <a:t>The importance of including the community level 1 is that this presents a great opportunity to engage a critical mass of  people who are in communities to adopt appropriate behaviour for health promotion, disease prevention as well as appropriate health seeking behaviour.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strategy </a:t>
            </a:r>
            <a:endParaRPr lang="en-US" dirty="0"/>
          </a:p>
        </p:txBody>
      </p:sp>
      <p:sp>
        <p:nvSpPr>
          <p:cNvPr id="3" name="Content Placeholder 2"/>
          <p:cNvSpPr>
            <a:spLocks noGrp="1"/>
          </p:cNvSpPr>
          <p:nvPr>
            <p:ph idx="1"/>
          </p:nvPr>
        </p:nvSpPr>
        <p:spPr/>
        <p:txBody>
          <a:bodyPr>
            <a:normAutofit/>
          </a:bodyPr>
          <a:lstStyle/>
          <a:p>
            <a:r>
              <a:rPr lang="en-US" dirty="0" smtClean="0"/>
              <a:t>Success in the majority of communities would result in reduction of the disease burden in the community and nation as a whole.</a:t>
            </a:r>
          </a:p>
          <a:p>
            <a:r>
              <a:rPr lang="en-US" dirty="0" smtClean="0"/>
              <a:t>This would subsequently reduce the health care demands on health facilities and thus give health facilities a chance to be more efficient and effective in service provision.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 of a community Unit(CU) in Kenya's community Health Strategy </a:t>
            </a:r>
            <a:endParaRPr lang="en-US" dirty="0"/>
          </a:p>
        </p:txBody>
      </p:sp>
      <p:sp>
        <p:nvSpPr>
          <p:cNvPr id="3" name="Content Placeholder 2"/>
          <p:cNvSpPr>
            <a:spLocks noGrp="1"/>
          </p:cNvSpPr>
          <p:nvPr>
            <p:ph idx="1"/>
          </p:nvPr>
        </p:nvSpPr>
        <p:spPr/>
        <p:txBody>
          <a:bodyPr>
            <a:normAutofit/>
          </a:bodyPr>
          <a:lstStyle/>
          <a:p>
            <a:r>
              <a:rPr lang="en-US" dirty="0" smtClean="0"/>
              <a:t>In the Kenya setting, the operational unit for implementing the community strategy is the community unit(CU) which is the administrative unit known as the sublocation . Each sublocation consists of several villages and each village is served by a community health worker(CHW).Thus there may be as many as 25 CHWs in one CU</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THE STRATEGY</a:t>
            </a:r>
            <a:endParaRPr lang="en-US" dirty="0"/>
          </a:p>
        </p:txBody>
      </p:sp>
      <p:sp>
        <p:nvSpPr>
          <p:cNvPr id="3" name="Content Placeholder 2"/>
          <p:cNvSpPr>
            <a:spLocks noGrp="1"/>
          </p:cNvSpPr>
          <p:nvPr>
            <p:ph idx="1"/>
          </p:nvPr>
        </p:nvSpPr>
        <p:spPr/>
        <p:txBody>
          <a:bodyPr>
            <a:noAutofit/>
          </a:bodyPr>
          <a:lstStyle/>
          <a:p>
            <a:r>
              <a:rPr lang="en-US" sz="2000" dirty="0" smtClean="0"/>
              <a:t>Communities are the central focus of affordable, equitable and effective</a:t>
            </a:r>
          </a:p>
          <a:p>
            <a:r>
              <a:rPr lang="en-US" sz="2000" dirty="0" smtClean="0"/>
              <a:t>health care. Representing the first level of health care, The goal of this strategy is to enhance community access to health care in order to improve productivity and thus reduce poverty, hunger, and child and maternal deaths, as well as improve  education performance across all the stages of the life cycle.</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 OF SERVICE PROVISION AT LEVEL 1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Service provision at level 1 is organized in three tiers starting with household-based caregivers, adult members of the household who provide the essential elements of care for health in all dimensions and across life-cycle cohorts.</a:t>
            </a:r>
          </a:p>
          <a:p>
            <a:r>
              <a:rPr lang="en-US" dirty="0" smtClean="0"/>
              <a:t>These household-based caregivers are supported by community health workers (community owned resource persons – CORPs) - who are in turn supported and managed by a range of community structures (ministry of health ,health sector reform secretariat ( june 2006)</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a:t>
            </a:r>
            <a:endParaRPr lang="en-US" dirty="0"/>
          </a:p>
        </p:txBody>
      </p:sp>
      <p:sp>
        <p:nvSpPr>
          <p:cNvPr id="3" name="Content Placeholder 2"/>
          <p:cNvSpPr>
            <a:spLocks noGrp="1"/>
          </p:cNvSpPr>
          <p:nvPr>
            <p:ph idx="1"/>
          </p:nvPr>
        </p:nvSpPr>
        <p:spPr/>
        <p:txBody>
          <a:bodyPr>
            <a:normAutofit lnSpcReduction="10000"/>
          </a:bodyPr>
          <a:lstStyle/>
          <a:p>
            <a:r>
              <a:rPr lang="en-US" dirty="0" smtClean="0"/>
              <a:t>CHS- Community health strategy</a:t>
            </a:r>
          </a:p>
          <a:p>
            <a:r>
              <a:rPr lang="en-US" dirty="0" smtClean="0"/>
              <a:t>CHS- Community health services</a:t>
            </a:r>
          </a:p>
          <a:p>
            <a:endParaRPr lang="en-US" dirty="0"/>
          </a:p>
          <a:p>
            <a:r>
              <a:rPr lang="en-US" dirty="0" smtClean="0"/>
              <a:t>CHW- Community health worker</a:t>
            </a:r>
          </a:p>
          <a:p>
            <a:r>
              <a:rPr lang="en-US" dirty="0" smtClean="0"/>
              <a:t>CHEW- Community health extension worker</a:t>
            </a:r>
          </a:p>
          <a:p>
            <a:r>
              <a:rPr lang="en-US" dirty="0" smtClean="0"/>
              <a:t>CU- Community unit</a:t>
            </a:r>
          </a:p>
          <a:p>
            <a:r>
              <a:rPr lang="en-US" dirty="0" smtClean="0"/>
              <a:t>HH- House hold</a:t>
            </a:r>
          </a:p>
          <a:p>
            <a:r>
              <a:rPr lang="en-US" dirty="0" smtClean="0"/>
              <a:t>CORPS- Community own resource persons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KENYAS COMMUNITY HEALTH STRATEGY </a:t>
            </a:r>
            <a:endParaRPr lang="en-US" dirty="0"/>
          </a:p>
        </p:txBody>
      </p:sp>
      <p:sp>
        <p:nvSpPr>
          <p:cNvPr id="3" name="Content Placeholder 2"/>
          <p:cNvSpPr>
            <a:spLocks noGrp="1"/>
          </p:cNvSpPr>
          <p:nvPr>
            <p:ph idx="1"/>
          </p:nvPr>
        </p:nvSpPr>
        <p:spPr/>
        <p:txBody>
          <a:bodyPr/>
          <a:lstStyle/>
          <a:p>
            <a:pPr>
              <a:buNone/>
            </a:pPr>
            <a:r>
              <a:rPr lang="en-US" dirty="0" smtClean="0"/>
              <a:t>1.Providing level 1 services for all cohorts and socioeconomic groups, taking into account their needs and priorities</a:t>
            </a:r>
          </a:p>
          <a:p>
            <a:pPr>
              <a:buNone/>
            </a:pPr>
            <a:r>
              <a:rPr lang="en-US" dirty="0" smtClean="0"/>
              <a:t>2.Establish and building the capacity of level 1 human resource (the community health extension workers ( CHEWS) and community health workers (CHWS) to provide services at level 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KENYAS COMMUNITY HEALTH STRATEGY </a:t>
            </a:r>
            <a:endParaRPr lang="en-US" dirty="0"/>
          </a:p>
        </p:txBody>
      </p:sp>
      <p:sp>
        <p:nvSpPr>
          <p:cNvPr id="3" name="Content Placeholder 2"/>
          <p:cNvSpPr>
            <a:spLocks noGrp="1"/>
          </p:cNvSpPr>
          <p:nvPr>
            <p:ph idx="1"/>
          </p:nvPr>
        </p:nvSpPr>
        <p:spPr/>
        <p:txBody>
          <a:bodyPr/>
          <a:lstStyle/>
          <a:p>
            <a:r>
              <a:rPr lang="en-US" dirty="0" smtClean="0"/>
              <a:t>3.strengthening health facility-community linkages through effective decentralization and partnership for the implementation of level one services.</a:t>
            </a:r>
          </a:p>
          <a:p>
            <a:r>
              <a:rPr lang="en-US" dirty="0" smtClean="0"/>
              <a:t>4. strengthening the community to progressively realize their rights for accessible and quality care and seek accountability from facility based health services.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Links of community health strategy to Kenya's vision 2030</a:t>
            </a:r>
            <a:endParaRPr lang="en-US" dirty="0"/>
          </a:p>
        </p:txBody>
      </p:sp>
      <p:sp>
        <p:nvSpPr>
          <p:cNvPr id="3" name="Content Placeholder 2"/>
          <p:cNvSpPr>
            <a:spLocks noGrp="1"/>
          </p:cNvSpPr>
          <p:nvPr>
            <p:ph idx="1"/>
          </p:nvPr>
        </p:nvSpPr>
        <p:spPr/>
        <p:txBody>
          <a:bodyPr/>
          <a:lstStyle/>
          <a:p>
            <a:r>
              <a:rPr lang="en-US" dirty="0" smtClean="0"/>
              <a:t>Kenya vision 2030 is the country's development blue print covering the period 2008 to 2030, its objective is to help transform Kenya into a “middle- income country providing a high quality life to all its citizen by the year 2030”.The CHS the flagship programme towards realization of this economic blueprint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Links of community health strategy to Kenya's vision 2030</a:t>
            </a:r>
            <a:endParaRPr lang="en-US" dirty="0"/>
          </a:p>
        </p:txBody>
      </p:sp>
      <p:sp>
        <p:nvSpPr>
          <p:cNvPr id="3" name="Content Placeholder 2"/>
          <p:cNvSpPr>
            <a:spLocks noGrp="1"/>
          </p:cNvSpPr>
          <p:nvPr>
            <p:ph idx="1"/>
          </p:nvPr>
        </p:nvSpPr>
        <p:spPr/>
        <p:txBody>
          <a:bodyPr>
            <a:normAutofit lnSpcReduction="10000"/>
          </a:bodyPr>
          <a:lstStyle/>
          <a:p>
            <a:r>
              <a:rPr lang="en-US" dirty="0" smtClean="0"/>
              <a:t>The community health approach is focused on promoting health among all Kenyans through equitable and accessible health care services and thus improving the productivity of all, reducing poverty, child and maternal death as well as improving education performance in all stages of the life cycle. in so doing, the community health strategy contributes to Kenya's achievement of the three specifically health related Millennium Development .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actors for health at the community level</a:t>
            </a:r>
            <a:endParaRPr lang="en-US" dirty="0"/>
          </a:p>
        </p:txBody>
      </p:sp>
      <p:sp>
        <p:nvSpPr>
          <p:cNvPr id="3" name="Content Placeholder 2"/>
          <p:cNvSpPr>
            <a:spLocks noGrp="1"/>
          </p:cNvSpPr>
          <p:nvPr>
            <p:ph idx="1"/>
          </p:nvPr>
        </p:nvSpPr>
        <p:spPr/>
        <p:txBody>
          <a:bodyPr/>
          <a:lstStyle/>
          <a:p>
            <a:r>
              <a:rPr lang="en-US" dirty="0" smtClean="0"/>
              <a:t>The key actors include:</a:t>
            </a:r>
          </a:p>
          <a:p>
            <a:r>
              <a:rPr lang="en-US" dirty="0" smtClean="0"/>
              <a:t>Individuals and households in the communities</a:t>
            </a:r>
          </a:p>
          <a:p>
            <a:r>
              <a:rPr lang="en-US" dirty="0" smtClean="0"/>
              <a:t>Leaders of various groups in the community, e.g. religious groups, special interest groups such as women, young people with disabilities, people living with HIV,etc</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actors for health at the community level</a:t>
            </a:r>
            <a:endParaRPr lang="en-US" dirty="0"/>
          </a:p>
        </p:txBody>
      </p:sp>
      <p:sp>
        <p:nvSpPr>
          <p:cNvPr id="3" name="Content Placeholder 2"/>
          <p:cNvSpPr>
            <a:spLocks noGrp="1"/>
          </p:cNvSpPr>
          <p:nvPr>
            <p:ph idx="1"/>
          </p:nvPr>
        </p:nvSpPr>
        <p:spPr/>
        <p:txBody>
          <a:bodyPr/>
          <a:lstStyle/>
          <a:p>
            <a:r>
              <a:rPr lang="en-US" dirty="0" smtClean="0"/>
              <a:t>The administration representing government at the local level</a:t>
            </a:r>
          </a:p>
          <a:p>
            <a:r>
              <a:rPr lang="en-US" dirty="0" smtClean="0"/>
              <a:t>The link health facility and members of the subcounty health management  team</a:t>
            </a:r>
          </a:p>
          <a:p>
            <a:r>
              <a:rPr lang="en-US" dirty="0" smtClean="0"/>
              <a:t>Development partners working in the area or who could be invited to work in the area </a:t>
            </a:r>
          </a:p>
          <a:p>
            <a:r>
              <a:rPr lang="en-US" dirty="0" smtClean="0"/>
              <a:t>The 3 cadres of the health workforce : </a:t>
            </a:r>
            <a:r>
              <a:rPr lang="en-US" dirty="0" err="1" smtClean="0"/>
              <a:t>CHWs,CHEWs</a:t>
            </a:r>
            <a:r>
              <a:rPr lang="en-US" dirty="0" smtClean="0"/>
              <a:t> and CHCs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COMMUNITY LEVEL HEALTH WORK FORCE</a:t>
            </a:r>
            <a:endParaRPr lang="en-US" dirty="0"/>
          </a:p>
        </p:txBody>
      </p:sp>
      <p:sp>
        <p:nvSpPr>
          <p:cNvPr id="3" name="Content Placeholder 2"/>
          <p:cNvSpPr>
            <a:spLocks noGrp="1"/>
          </p:cNvSpPr>
          <p:nvPr>
            <p:ph idx="1"/>
          </p:nvPr>
        </p:nvSpPr>
        <p:spPr/>
        <p:txBody>
          <a:bodyPr>
            <a:normAutofit lnSpcReduction="10000"/>
          </a:bodyPr>
          <a:lstStyle/>
          <a:p>
            <a:r>
              <a:rPr lang="en-US" dirty="0" smtClean="0"/>
              <a:t>Two cadres within the community level health </a:t>
            </a:r>
          </a:p>
          <a:p>
            <a:pPr>
              <a:buNone/>
            </a:pPr>
            <a:r>
              <a:rPr lang="en-US" dirty="0" smtClean="0"/>
              <a:t>Workforce are the</a:t>
            </a:r>
          </a:p>
          <a:p>
            <a:pPr>
              <a:buNone/>
            </a:pPr>
            <a:r>
              <a:rPr lang="en-US" dirty="0" smtClean="0"/>
              <a:t>Community health workers(CHWs),who are the health care provider at level 1 and the community  health extension workers(CHEWs) who supervise the  CHWs. The third cadre of the community level workforce is the  CHCs , their role is that of providing leadership and oversight/governance in the CU.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CHWS ROLES AND RESPONSIBILITIES</a:t>
            </a:r>
            <a:endParaRPr lang="en-US" dirty="0"/>
          </a:p>
        </p:txBody>
      </p:sp>
      <p:sp>
        <p:nvSpPr>
          <p:cNvPr id="3" name="Content Placeholder 2"/>
          <p:cNvSpPr>
            <a:spLocks noGrp="1"/>
          </p:cNvSpPr>
          <p:nvPr>
            <p:ph idx="1"/>
          </p:nvPr>
        </p:nvSpPr>
        <p:spPr/>
        <p:txBody>
          <a:bodyPr/>
          <a:lstStyle/>
          <a:p>
            <a:r>
              <a:rPr lang="en-US" dirty="0" smtClean="0"/>
              <a:t>Teaching the community how to </a:t>
            </a:r>
            <a:r>
              <a:rPr lang="en-US" dirty="0" err="1" smtClean="0"/>
              <a:t>to</a:t>
            </a:r>
            <a:r>
              <a:rPr lang="en-US" dirty="0" smtClean="0"/>
              <a:t> improve health and prevent illness by adopting healthy practices</a:t>
            </a:r>
          </a:p>
          <a:p>
            <a:r>
              <a:rPr lang="en-US" dirty="0" smtClean="0"/>
              <a:t>Treating common ailments and minor injuries, as first aid, with the support and guidance of the CHEW</a:t>
            </a:r>
          </a:p>
          <a:p>
            <a:r>
              <a:rPr lang="en-US" dirty="0" smtClean="0"/>
              <a:t>Stocking the CHW kit with supplies provided through a revolving fund generated from users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229600" cy="1143000"/>
          </a:xfrm>
        </p:spPr>
        <p:txBody>
          <a:bodyPr>
            <a:normAutofit/>
          </a:bodyPr>
          <a:lstStyle/>
          <a:p>
            <a:pPr algn="l"/>
            <a:endParaRPr lang="en-US" dirty="0"/>
          </a:p>
        </p:txBody>
      </p:sp>
      <p:sp>
        <p:nvSpPr>
          <p:cNvPr id="3" name="Content Placeholder 2"/>
          <p:cNvSpPr>
            <a:spLocks noGrp="1"/>
          </p:cNvSpPr>
          <p:nvPr>
            <p:ph idx="1"/>
          </p:nvPr>
        </p:nvSpPr>
        <p:spPr/>
        <p:txBody>
          <a:bodyPr/>
          <a:lstStyle/>
          <a:p>
            <a:r>
              <a:rPr lang="en-US" dirty="0" smtClean="0"/>
              <a:t>Referring cases to the nearest health facilities</a:t>
            </a:r>
          </a:p>
          <a:p>
            <a:r>
              <a:rPr lang="en-US" dirty="0" smtClean="0"/>
              <a:t>Promoting care seeking and compliance with treatment and advice.</a:t>
            </a:r>
          </a:p>
          <a:p>
            <a:r>
              <a:rPr lang="en-US" dirty="0" smtClean="0"/>
              <a:t>Visiting homes to determine the health situation and initiating dialogue with household members to undertake the necessary action for improvement.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Promoting appropriate home care for the sick with the support of the CHEWs and level 2 and 3 facilities</a:t>
            </a:r>
          </a:p>
          <a:p>
            <a:r>
              <a:rPr lang="en-US" dirty="0" smtClean="0"/>
              <a:t>Participating in the monthly community unit health dialogue and action days organized by CHEWs and CHC</a:t>
            </a:r>
          </a:p>
          <a:p>
            <a:r>
              <a:rPr lang="en-US" dirty="0" smtClean="0"/>
              <a:t>Being available to the community to respond to questions and provide advice.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OVERVIEW OF NATIONAL HEALTH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 evaluation carried out in 2004 on the health status in Kenya brought out the fact that rather than the expected improvement in health indices in Kenya following the formulation of the National Health Policy Framework of 1994,the health indices were worse.</a:t>
            </a:r>
          </a:p>
          <a:p>
            <a:r>
              <a:rPr lang="en-US" dirty="0" smtClean="0"/>
              <a:t>Such was the case for infant, child and maternal mortality rates.</a:t>
            </a:r>
          </a:p>
          <a:p>
            <a:r>
              <a:rPr lang="en-US" dirty="0" smtClean="0"/>
              <a:t>Therefore the theme of the 2005- 2010 Health sector strategic plan was REVERSING THE TRENDS.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Being an example and model of good health behaviour</a:t>
            </a:r>
          </a:p>
          <a:p>
            <a:r>
              <a:rPr lang="en-US" dirty="0" smtClean="0"/>
              <a:t>Motivating members of the community to adopt health promoting practices</a:t>
            </a:r>
          </a:p>
          <a:p>
            <a:r>
              <a:rPr lang="en-US" dirty="0" smtClean="0"/>
              <a:t>Organizing,mobilizing,and leading village health activities</a:t>
            </a:r>
          </a:p>
          <a:p>
            <a:r>
              <a:rPr lang="en-US" dirty="0" smtClean="0"/>
              <a:t>Maintaining village registers and keeping records of community health related events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Reporting to the CHEW on the activities they have been involved in and any specific health problems they have encountered that need to be brought to the attention of higher levels.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CHEWs ROLES AND RESPONSIBILITIES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Overseeing the selection of CHWs</a:t>
            </a:r>
          </a:p>
          <a:p>
            <a:r>
              <a:rPr lang="en-US" dirty="0" smtClean="0"/>
              <a:t>Organizing and facilitating CHW training</a:t>
            </a:r>
          </a:p>
          <a:p>
            <a:r>
              <a:rPr lang="en-US" dirty="0" smtClean="0"/>
              <a:t>Monitoring the management of CHWs kit</a:t>
            </a:r>
          </a:p>
          <a:p>
            <a:r>
              <a:rPr lang="en-US" dirty="0" smtClean="0"/>
              <a:t>Supporting the CHWs in assigned tasks and coaching them to ensure achievement of desired outputs and outcomes</a:t>
            </a:r>
          </a:p>
          <a:p>
            <a:r>
              <a:rPr lang="en-US" dirty="0" smtClean="0"/>
              <a:t>Collating information gathered by the CHWs to display summaries at strategic sites to provide relevant feedback as well as material for dialogue at household and community levels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Compiling reports from CHWs and forwarding to level 2 and 3 management committees</a:t>
            </a:r>
          </a:p>
          <a:p>
            <a:r>
              <a:rPr lang="en-US" dirty="0" smtClean="0"/>
              <a:t>Receiving feedback from level 2 and 3 facilities and passing it on the CHCs and CHWs through dialogue and planning that leads to actions to improve identified issues</a:t>
            </a:r>
          </a:p>
          <a:p>
            <a:r>
              <a:rPr lang="en-US" dirty="0" smtClean="0"/>
              <a:t>Following up and monitoring actions emerging from dialogue and planning sessions to ensure implementation.</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Acting as secretary to the CHC and keeping minutes of CHC meeting and files of the CHC</a:t>
            </a:r>
          </a:p>
          <a:p>
            <a:r>
              <a:rPr lang="en-US" dirty="0" smtClean="0"/>
              <a:t>Filling the community chalkboard with information from the CHCs.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COMMUNITY HEALTH COMMITTEES</a:t>
            </a:r>
            <a:endParaRPr lang="en-US" dirty="0"/>
          </a:p>
        </p:txBody>
      </p:sp>
      <p:sp>
        <p:nvSpPr>
          <p:cNvPr id="3" name="Content Placeholder 2"/>
          <p:cNvSpPr>
            <a:spLocks noGrp="1"/>
          </p:cNvSpPr>
          <p:nvPr>
            <p:ph idx="1"/>
          </p:nvPr>
        </p:nvSpPr>
        <p:spPr/>
        <p:txBody>
          <a:bodyPr/>
          <a:lstStyle/>
          <a:p>
            <a:r>
              <a:rPr lang="en-US" dirty="0" smtClean="0"/>
              <a:t>I. Provide leadership and governance oversight in the implementation of health and related matters in community health services at level 1</a:t>
            </a:r>
          </a:p>
          <a:p>
            <a:r>
              <a:rPr lang="en-US" dirty="0" smtClean="0"/>
              <a:t>2. prepare and present to the link health facility committee (and to others as may be needed)the community Annual Operational plan(AOP)- AWP</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COMMUNITY HEALTH COMMITTEES</a:t>
            </a:r>
            <a:endParaRPr lang="en-US" dirty="0"/>
          </a:p>
        </p:txBody>
      </p:sp>
      <p:sp>
        <p:nvSpPr>
          <p:cNvPr id="3" name="Content Placeholder 2"/>
          <p:cNvSpPr>
            <a:spLocks noGrp="1"/>
          </p:cNvSpPr>
          <p:nvPr>
            <p:ph idx="1"/>
          </p:nvPr>
        </p:nvSpPr>
        <p:spPr/>
        <p:txBody>
          <a:bodyPr/>
          <a:lstStyle/>
          <a:p>
            <a:r>
              <a:rPr lang="en-US" dirty="0" smtClean="0"/>
              <a:t>3.Network with other sectors and development stake holders towards improving the health status of people in the community unit e.g. minister of water,Agriculture,Education,etc.</a:t>
            </a:r>
          </a:p>
          <a:p>
            <a:r>
              <a:rPr lang="en-US" dirty="0" smtClean="0"/>
              <a:t>4.Facilitate resource mobilization for implementing the community work plan and ensure accountability and transparency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5.Carryout basic human resources and financial management in the community</a:t>
            </a:r>
          </a:p>
          <a:p>
            <a:r>
              <a:rPr lang="en-US" dirty="0" smtClean="0"/>
              <a:t>6.Plan,coordinate and mobilize the community to participate ,along with themselves, in community dialogue and health action days through social mobilization skills</a:t>
            </a:r>
          </a:p>
          <a:p>
            <a:r>
              <a:rPr lang="en-US" dirty="0" smtClean="0"/>
              <a:t>7.Work closely with the Link Health Facility Committee to improve the access of the CU to health services.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8. Facilitate negotiations and conflict resolution among stakeholders at level 1</a:t>
            </a:r>
          </a:p>
          <a:p>
            <a:r>
              <a:rPr lang="en-US" dirty="0" smtClean="0"/>
              <a:t>9. lead in advocacy, communication and social mobilization</a:t>
            </a:r>
          </a:p>
          <a:p>
            <a:r>
              <a:rPr lang="en-US" dirty="0" smtClean="0"/>
              <a:t>10. monitor and evaluate the community work plan including the work of the CHWs through monthly review meetings</a:t>
            </a:r>
          </a:p>
          <a:p>
            <a:r>
              <a:rPr lang="en-US" dirty="0" smtClean="0"/>
              <a:t>11. prepare quarterly reports on events in the CU</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12. Hold quarterly consultative meetings with the link health facility committee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OVERVIEW OF NATIONAL HEALTH SYSTEM</a:t>
            </a:r>
            <a:endParaRPr lang="en-US" dirty="0"/>
          </a:p>
        </p:txBody>
      </p:sp>
      <p:sp>
        <p:nvSpPr>
          <p:cNvPr id="3" name="Content Placeholder 2"/>
          <p:cNvSpPr>
            <a:spLocks noGrp="1"/>
          </p:cNvSpPr>
          <p:nvPr>
            <p:ph idx="1"/>
          </p:nvPr>
        </p:nvSpPr>
        <p:spPr/>
        <p:txBody>
          <a:bodyPr/>
          <a:lstStyle/>
          <a:p>
            <a:r>
              <a:rPr lang="en-US" dirty="0" smtClean="0"/>
              <a:t>In order to reverse the trends, a life cycle approach was taken to the restructuring of the national health system which starts with community level as the foundation of the national health system.</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Competencies needed for the community health committees for effectiveness </a:t>
            </a:r>
            <a:endParaRPr lang="en-US" dirty="0"/>
          </a:p>
        </p:txBody>
      </p:sp>
      <p:sp>
        <p:nvSpPr>
          <p:cNvPr id="3" name="Content Placeholder 2"/>
          <p:cNvSpPr>
            <a:spLocks noGrp="1"/>
          </p:cNvSpPr>
          <p:nvPr>
            <p:ph idx="1"/>
          </p:nvPr>
        </p:nvSpPr>
        <p:spPr>
          <a:xfrm>
            <a:off x="457200" y="2057400"/>
            <a:ext cx="8229600" cy="4068763"/>
          </a:xfrm>
        </p:spPr>
        <p:txBody>
          <a:bodyPr>
            <a:normAutofit lnSpcReduction="10000"/>
          </a:bodyPr>
          <a:lstStyle/>
          <a:p>
            <a:endParaRPr lang="en-US" dirty="0" smtClean="0"/>
          </a:p>
          <a:p>
            <a:r>
              <a:rPr lang="en-US" dirty="0" smtClean="0"/>
              <a:t>Effective leadership and management skills</a:t>
            </a:r>
          </a:p>
          <a:p>
            <a:r>
              <a:rPr lang="en-US" dirty="0" smtClean="0"/>
              <a:t>Communication skills</a:t>
            </a:r>
          </a:p>
          <a:p>
            <a:r>
              <a:rPr lang="en-US" dirty="0" smtClean="0"/>
              <a:t>Mobilization and management of resources</a:t>
            </a:r>
          </a:p>
          <a:p>
            <a:r>
              <a:rPr lang="en-US" dirty="0" smtClean="0"/>
              <a:t>Networking </a:t>
            </a:r>
          </a:p>
          <a:p>
            <a:r>
              <a:rPr lang="en-US" dirty="0" smtClean="0"/>
              <a:t>Report writing</a:t>
            </a:r>
          </a:p>
          <a:p>
            <a:r>
              <a:rPr lang="en-US" dirty="0" smtClean="0"/>
              <a:t>Record/ bookkeeping</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TOOLS USED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COMMUNITY SERVICE DELIVERY LOG BOOK(MOH 514)</a:t>
            </a:r>
          </a:p>
          <a:p>
            <a:pPr>
              <a:buNone/>
            </a:pPr>
            <a:r>
              <a:rPr lang="en-US" dirty="0" smtClean="0"/>
              <a:t>Used daily or regularly for activities undertaken by the community</a:t>
            </a:r>
          </a:p>
          <a:p>
            <a:pPr>
              <a:buNone/>
            </a:pPr>
            <a:r>
              <a:rPr lang="en-US" dirty="0" smtClean="0"/>
              <a:t>House hold register (MOH 513) Used for house hold mapping every 6 months</a:t>
            </a:r>
          </a:p>
          <a:p>
            <a:pPr>
              <a:buNone/>
            </a:pPr>
            <a:r>
              <a:rPr lang="en-US" dirty="0" smtClean="0"/>
              <a:t>C HEWS Summary (MOH 515) – CHEWS summarize data every month and transmit to the subcounty.</a:t>
            </a:r>
          </a:p>
          <a:p>
            <a:pPr>
              <a:buNone/>
            </a:pPr>
            <a:r>
              <a:rPr lang="en-US" dirty="0" smtClean="0"/>
              <a:t>Chalk Board-( MOH 516)- Displayed appropriately for community members information and action.</a:t>
            </a:r>
          </a:p>
          <a:p>
            <a:pPr>
              <a:buNone/>
            </a:pPr>
            <a:r>
              <a:rPr lang="en-US" dirty="0" smtClean="0"/>
              <a:t>Mother and child health booklet(MOH 216)</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ChangeAspect="1"/>
          </p:cNvGraphicFramePr>
          <p:nvPr/>
        </p:nvGraphicFramePr>
        <p:xfrm>
          <a:off x="0" y="-533400"/>
          <a:ext cx="8839200" cy="7391400"/>
        </p:xfrm>
        <a:graphic>
          <a:graphicData uri="http://schemas.openxmlformats.org/presentationml/2006/ole">
            <p:oleObj spid="_x0000_s39938" name="Document" r:id="rId3" imgW="9936906" imgH="7256399" progId="Word.Document.8">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133600"/>
          </a:xfrm>
        </p:spPr>
        <p:txBody>
          <a:bodyPr>
            <a:normAutofit fontScale="90000"/>
          </a:bodyPr>
          <a:lstStyle/>
          <a:p>
            <a:r>
              <a:rPr lang="en-US" dirty="0" smtClean="0"/>
              <a:t/>
            </a:r>
            <a:br>
              <a:rPr lang="en-US" dirty="0" smtClean="0"/>
            </a:br>
            <a:r>
              <a:rPr lang="en-US" dirty="0" smtClean="0"/>
              <a:t>The linkages from the community level to the pinnacle of the national health system</a:t>
            </a: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smtClean="0"/>
              <a:t>It was recognized from the onset that community health services could not be stand – alone services. Therefore, mechanisms were put in place to ensure that community level services in the CU link to the rest of the national health system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linkages from the community level to the pinnacle of the national health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CU directly links to the rest of the health system through the first referral facility referred to as Link health facility for the CU.Each CU has got a specified health facility.</a:t>
            </a:r>
          </a:p>
          <a:p>
            <a:r>
              <a:rPr lang="en-US" dirty="0" smtClean="0"/>
              <a:t>The community Health Extension Workers(CHEWS) that supervise CHWS in the CU are attached to these link health facilities and thus establish direct links for CHWs with the first referral level. For most community units, the link health facility is either a dispensary or a health center while those communities geographically close to level 4 or 5 facilities may have these facilities as their link facilities. The chairman of the CHC is a member of the link Health Facility Committee and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linkages from the community level to the pinnacle of the national health system</a:t>
            </a:r>
            <a:endParaRPr lang="en-US" dirty="0"/>
          </a:p>
        </p:txBody>
      </p:sp>
      <p:sp>
        <p:nvSpPr>
          <p:cNvPr id="3" name="Content Placeholder 2"/>
          <p:cNvSpPr>
            <a:spLocks noGrp="1"/>
          </p:cNvSpPr>
          <p:nvPr>
            <p:ph idx="1"/>
          </p:nvPr>
        </p:nvSpPr>
        <p:spPr/>
        <p:txBody>
          <a:bodyPr/>
          <a:lstStyle/>
          <a:p>
            <a:r>
              <a:rPr lang="en-US" dirty="0" smtClean="0"/>
              <a:t>Thus there is also a managerial link between the link health facility and each CU.Thus when the CU prepares its Annual Operations Plan, this is reviewed by the link health facility committee.</a:t>
            </a:r>
          </a:p>
          <a:p>
            <a:r>
              <a:rPr lang="en-US" dirty="0" smtClean="0"/>
              <a:t>The schematic presentation below shows how the community is linked to the national health system as the foundation to that system.</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990600"/>
          </a:xfrm>
        </p:spPr>
        <p:txBody>
          <a:bodyPr>
            <a:normAutofit fontScale="90000"/>
          </a:bodyPr>
          <a:lstStyle/>
          <a:p>
            <a:r>
              <a:rPr lang="en-US" dirty="0" smtClean="0"/>
              <a:t>COMMUNITY LINKAGES TO THE NATIONAL LEVEL</a:t>
            </a:r>
            <a:endParaRPr lang="en-US" dirty="0"/>
          </a:p>
        </p:txBody>
      </p:sp>
      <p:graphicFrame>
        <p:nvGraphicFramePr>
          <p:cNvPr id="4" name="Content Placeholder 3"/>
          <p:cNvGraphicFramePr>
            <a:graphicFrameLocks noGrp="1"/>
          </p:cNvGraphicFramePr>
          <p:nvPr>
            <p:ph idx="1"/>
          </p:nvPr>
        </p:nvGraphicFramePr>
        <p:xfrm>
          <a:off x="0" y="1066800"/>
          <a:ext cx="89154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6"/>
          <p:cNvSpPr/>
          <p:nvPr/>
        </p:nvSpPr>
        <p:spPr>
          <a:xfrm>
            <a:off x="3352800" y="1219200"/>
            <a:ext cx="1447800" cy="38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NATIONAL</a:t>
            </a:r>
            <a:endParaRPr lang="en-US" b="1" dirty="0"/>
          </a:p>
        </p:txBody>
      </p:sp>
      <p:sp>
        <p:nvSpPr>
          <p:cNvPr id="8" name="Rounded Rectangle 7"/>
          <p:cNvSpPr/>
          <p:nvPr/>
        </p:nvSpPr>
        <p:spPr>
          <a:xfrm>
            <a:off x="3429000" y="1828800"/>
            <a:ext cx="1371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COUNTY</a:t>
            </a:r>
            <a:endParaRPr lang="en-US" b="1" dirty="0"/>
          </a:p>
        </p:txBody>
      </p:sp>
      <p:sp>
        <p:nvSpPr>
          <p:cNvPr id="9" name="Rounded Rectangle 8"/>
          <p:cNvSpPr/>
          <p:nvPr/>
        </p:nvSpPr>
        <p:spPr>
          <a:xfrm>
            <a:off x="3505200" y="2590800"/>
            <a:ext cx="1295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SUBCOUTY</a:t>
            </a:r>
            <a:endParaRPr lang="en-US" b="1" dirty="0"/>
          </a:p>
        </p:txBody>
      </p:sp>
      <p:sp>
        <p:nvSpPr>
          <p:cNvPr id="13" name="Rectangle 12"/>
          <p:cNvSpPr/>
          <p:nvPr/>
        </p:nvSpPr>
        <p:spPr>
          <a:xfrm>
            <a:off x="1219200" y="3352800"/>
            <a:ext cx="60960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1219200" y="33528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2362200" y="33528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3962400" y="3352800"/>
            <a:ext cx="2286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5410200" y="34290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7086600" y="3429000"/>
            <a:ext cx="274319"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762000" y="3733800"/>
            <a:ext cx="914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HFC</a:t>
            </a:r>
            <a:endParaRPr lang="en-US" b="1" dirty="0"/>
          </a:p>
        </p:txBody>
      </p:sp>
      <p:sp>
        <p:nvSpPr>
          <p:cNvPr id="20" name="Oval 19"/>
          <p:cNvSpPr/>
          <p:nvPr/>
        </p:nvSpPr>
        <p:spPr>
          <a:xfrm>
            <a:off x="2057400" y="3657600"/>
            <a:ext cx="838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HFC</a:t>
            </a:r>
            <a:endParaRPr lang="en-US" b="1" dirty="0"/>
          </a:p>
        </p:txBody>
      </p:sp>
      <p:sp>
        <p:nvSpPr>
          <p:cNvPr id="21" name="Oval 20"/>
          <p:cNvSpPr/>
          <p:nvPr/>
        </p:nvSpPr>
        <p:spPr>
          <a:xfrm>
            <a:off x="3505200" y="3657600"/>
            <a:ext cx="1143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HFC</a:t>
            </a:r>
            <a:endParaRPr lang="en-US" dirty="0"/>
          </a:p>
        </p:txBody>
      </p:sp>
      <p:sp>
        <p:nvSpPr>
          <p:cNvPr id="22" name="Oval 21"/>
          <p:cNvSpPr/>
          <p:nvPr/>
        </p:nvSpPr>
        <p:spPr>
          <a:xfrm>
            <a:off x="5105400" y="3733800"/>
            <a:ext cx="9144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HFC</a:t>
            </a:r>
            <a:endParaRPr lang="en-US" b="1" dirty="0"/>
          </a:p>
        </p:txBody>
      </p:sp>
      <p:sp>
        <p:nvSpPr>
          <p:cNvPr id="23" name="Oval 22"/>
          <p:cNvSpPr/>
          <p:nvPr/>
        </p:nvSpPr>
        <p:spPr>
          <a:xfrm>
            <a:off x="6781800" y="3733800"/>
            <a:ext cx="9144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HFC</a:t>
            </a:r>
            <a:endParaRPr lang="en-US" b="1" dirty="0"/>
          </a:p>
        </p:txBody>
      </p:sp>
      <p:sp>
        <p:nvSpPr>
          <p:cNvPr id="30" name="Up-Down Arrow 29"/>
          <p:cNvSpPr/>
          <p:nvPr/>
        </p:nvSpPr>
        <p:spPr>
          <a:xfrm flipH="1">
            <a:off x="5105399" y="4876800"/>
            <a:ext cx="152400" cy="457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4038600" y="1600200"/>
            <a:ext cx="76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4038600" y="22860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828800" y="6324601"/>
            <a:ext cx="4876800" cy="646331"/>
          </a:xfrm>
          <a:prstGeom prst="rect">
            <a:avLst/>
          </a:prstGeom>
          <a:noFill/>
        </p:spPr>
        <p:txBody>
          <a:bodyPr wrap="square" rtlCol="0">
            <a:spAutoFit/>
          </a:bodyPr>
          <a:lstStyle/>
          <a:p>
            <a:r>
              <a:rPr lang="en-US" b="1" dirty="0"/>
              <a:t>HFC</a:t>
            </a:r>
            <a:r>
              <a:rPr lang="en-US" dirty="0"/>
              <a:t> = Heath facility committee  </a:t>
            </a:r>
            <a:r>
              <a:rPr lang="en-US" b="1" dirty="0" smtClean="0"/>
              <a:t>CHC</a:t>
            </a:r>
            <a:r>
              <a:rPr lang="en-US" dirty="0" smtClean="0"/>
              <a:t>=Community  </a:t>
            </a:r>
            <a:r>
              <a:rPr lang="en-US" dirty="0"/>
              <a:t>health committee</a:t>
            </a:r>
          </a:p>
        </p:txBody>
      </p:sp>
      <p:sp>
        <p:nvSpPr>
          <p:cNvPr id="37" name="Rectangle 36"/>
          <p:cNvSpPr/>
          <p:nvPr/>
        </p:nvSpPr>
        <p:spPr>
          <a:xfrm>
            <a:off x="990600" y="4495800"/>
            <a:ext cx="6477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COMMUNITY UNIT WITH CHC</a:t>
            </a:r>
            <a:endParaRPr lang="en-US" b="1" dirty="0"/>
          </a:p>
        </p:txBody>
      </p:sp>
      <p:sp>
        <p:nvSpPr>
          <p:cNvPr id="38" name="Up-Down Arrow 37"/>
          <p:cNvSpPr/>
          <p:nvPr/>
        </p:nvSpPr>
        <p:spPr>
          <a:xfrm flipH="1">
            <a:off x="1295397" y="4953000"/>
            <a:ext cx="152402" cy="381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Up-Down Arrow 38"/>
          <p:cNvSpPr/>
          <p:nvPr/>
        </p:nvSpPr>
        <p:spPr>
          <a:xfrm>
            <a:off x="2667000" y="4953000"/>
            <a:ext cx="152400" cy="381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Up-Down Arrow 39"/>
          <p:cNvSpPr/>
          <p:nvPr/>
        </p:nvSpPr>
        <p:spPr>
          <a:xfrm>
            <a:off x="4038600" y="4114800"/>
            <a:ext cx="76200" cy="381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Up-Down Arrow 40"/>
          <p:cNvSpPr/>
          <p:nvPr/>
        </p:nvSpPr>
        <p:spPr>
          <a:xfrm>
            <a:off x="6934200" y="4953000"/>
            <a:ext cx="152400" cy="381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90600" y="5334000"/>
            <a:ext cx="6172200" cy="369332"/>
          </a:xfrm>
          <a:prstGeom prst="rect">
            <a:avLst/>
          </a:prstGeom>
          <a:noFill/>
        </p:spPr>
        <p:txBody>
          <a:bodyPr wrap="square" rtlCol="0">
            <a:spAutoFit/>
          </a:bodyPr>
          <a:lstStyle/>
          <a:p>
            <a:endParaRPr lang="en-US" dirty="0"/>
          </a:p>
        </p:txBody>
      </p:sp>
      <p:graphicFrame>
        <p:nvGraphicFramePr>
          <p:cNvPr id="52" name="Table 51"/>
          <p:cNvGraphicFramePr>
            <a:graphicFrameLocks noGrp="1"/>
          </p:cNvGraphicFramePr>
          <p:nvPr/>
        </p:nvGraphicFramePr>
        <p:xfrm>
          <a:off x="1059366" y="5410200"/>
          <a:ext cx="6179634" cy="365760"/>
        </p:xfrm>
        <a:graphic>
          <a:graphicData uri="http://schemas.openxmlformats.org/drawingml/2006/table">
            <a:tbl>
              <a:tblPr/>
              <a:tblGrid>
                <a:gridCol w="6179634"/>
              </a:tblGrid>
              <a:tr h="332678">
                <a:tc>
                  <a:txBody>
                    <a:bodyPr/>
                    <a:lstStyle/>
                    <a:p>
                      <a:r>
                        <a:rPr lang="en-US" dirty="0" smtClean="0"/>
                        <a:t>VILLAGE 1       VILLAGE 2                VILLAGE 3             VILLAGE 4</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54" name="Straight Connector 53"/>
          <p:cNvCxnSpPr/>
          <p:nvPr/>
        </p:nvCxnSpPr>
        <p:spPr>
          <a:xfrm rot="5400000">
            <a:off x="2171700" y="560070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48100" y="560070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5372894" y="5600700"/>
            <a:ext cx="380206" cy="7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1" name="Table 60"/>
          <p:cNvGraphicFramePr>
            <a:graphicFrameLocks noGrp="1"/>
          </p:cNvGraphicFramePr>
          <p:nvPr/>
        </p:nvGraphicFramePr>
        <p:xfrm>
          <a:off x="1059366" y="5787483"/>
          <a:ext cx="6179634" cy="365760"/>
        </p:xfrm>
        <a:graphic>
          <a:graphicData uri="http://schemas.openxmlformats.org/drawingml/2006/table">
            <a:tbl>
              <a:tblPr/>
              <a:tblGrid>
                <a:gridCol w="6179634"/>
              </a:tblGrid>
              <a:tr h="234176">
                <a:tc>
                  <a:txBody>
                    <a:bodyPr/>
                    <a:lstStyle/>
                    <a:p>
                      <a:r>
                        <a:rPr lang="en-US" b="1" dirty="0" smtClean="0"/>
                        <a:t>Households</a:t>
                      </a:r>
                      <a:r>
                        <a:rPr lang="en-US" b="1" baseline="0" dirty="0" smtClean="0"/>
                        <a:t> in the CU</a:t>
                      </a:r>
                      <a:endParaRPr lang="en-US"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63" name="Table 62"/>
          <p:cNvGraphicFramePr>
            <a:graphicFrameLocks noGrp="1"/>
          </p:cNvGraphicFramePr>
          <p:nvPr/>
        </p:nvGraphicFramePr>
        <p:xfrm>
          <a:off x="7527073" y="5430644"/>
          <a:ext cx="1025912" cy="914400"/>
        </p:xfrm>
        <a:graphic>
          <a:graphicData uri="http://schemas.openxmlformats.org/drawingml/2006/table">
            <a:tbl>
              <a:tblPr/>
              <a:tblGrid>
                <a:gridCol w="1025912"/>
              </a:tblGrid>
              <a:tr h="741556">
                <a:tc>
                  <a:txBody>
                    <a:bodyPr/>
                    <a:lstStyle/>
                    <a:p>
                      <a:r>
                        <a:rPr lang="en-US" b="1" dirty="0" smtClean="0"/>
                        <a:t>Each served by CHW</a:t>
                      </a:r>
                      <a:endParaRPr lang="en-US"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64" name="TextBox 63"/>
          <p:cNvSpPr txBox="1"/>
          <p:nvPr/>
        </p:nvSpPr>
        <p:spPr>
          <a:xfrm>
            <a:off x="8001000" y="3657600"/>
            <a:ext cx="533400" cy="369332"/>
          </a:xfrm>
          <a:prstGeom prst="rect">
            <a:avLst/>
          </a:prstGeom>
          <a:noFill/>
        </p:spPr>
        <p:txBody>
          <a:bodyPr wrap="square" rtlCol="0">
            <a:spAutoFit/>
          </a:bodyPr>
          <a:lstStyle/>
          <a:p>
            <a:endParaRPr lang="en-US" dirty="0"/>
          </a:p>
        </p:txBody>
      </p:sp>
      <p:graphicFrame>
        <p:nvGraphicFramePr>
          <p:cNvPr id="65" name="Table 64"/>
          <p:cNvGraphicFramePr>
            <a:graphicFrameLocks noGrp="1"/>
          </p:cNvGraphicFramePr>
          <p:nvPr/>
        </p:nvGraphicFramePr>
        <p:xfrm>
          <a:off x="7848600" y="3668751"/>
          <a:ext cx="882805" cy="640080"/>
        </p:xfrm>
        <a:graphic>
          <a:graphicData uri="http://schemas.openxmlformats.org/drawingml/2006/table">
            <a:tbl>
              <a:tblPr/>
              <a:tblGrid>
                <a:gridCol w="882805"/>
              </a:tblGrid>
              <a:tr h="334537">
                <a:tc>
                  <a:txBody>
                    <a:bodyPr/>
                    <a:lstStyle/>
                    <a:p>
                      <a:r>
                        <a:rPr lang="en-US" b="1" dirty="0" smtClean="0"/>
                        <a:t>LEVEL 2</a:t>
                      </a:r>
                      <a:endParaRPr lang="en-US"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66" name="TextBox 65"/>
          <p:cNvSpPr txBox="1"/>
          <p:nvPr/>
        </p:nvSpPr>
        <p:spPr>
          <a:xfrm>
            <a:off x="7848600" y="4572000"/>
            <a:ext cx="990600" cy="369332"/>
          </a:xfrm>
          <a:prstGeom prst="rect">
            <a:avLst/>
          </a:prstGeom>
          <a:noFill/>
        </p:spPr>
        <p:txBody>
          <a:bodyPr wrap="square" rtlCol="0">
            <a:spAutoFit/>
          </a:bodyPr>
          <a:lstStyle/>
          <a:p>
            <a:endParaRPr lang="en-US" dirty="0"/>
          </a:p>
        </p:txBody>
      </p:sp>
      <p:graphicFrame>
        <p:nvGraphicFramePr>
          <p:cNvPr id="67" name="Table 66"/>
          <p:cNvGraphicFramePr>
            <a:graphicFrameLocks noGrp="1"/>
          </p:cNvGraphicFramePr>
          <p:nvPr/>
        </p:nvGraphicFramePr>
        <p:xfrm>
          <a:off x="7850459" y="4594302"/>
          <a:ext cx="1014761" cy="367991"/>
        </p:xfrm>
        <a:graphic>
          <a:graphicData uri="http://schemas.openxmlformats.org/drawingml/2006/table">
            <a:tbl>
              <a:tblPr/>
              <a:tblGrid>
                <a:gridCol w="1014761"/>
              </a:tblGrid>
              <a:tr h="367991">
                <a:tc>
                  <a:txBody>
                    <a:bodyPr/>
                    <a:lstStyle/>
                    <a:p>
                      <a:r>
                        <a:rPr lang="en-US" b="1" dirty="0" smtClean="0"/>
                        <a:t>LEVEL 1</a:t>
                      </a:r>
                      <a:endParaRPr lang="en-US"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Activities for linking services with communities</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n-US" dirty="0" smtClean="0"/>
              <a:t>Training of community volunteers on Defaulter tracking </a:t>
            </a:r>
          </a:p>
          <a:p>
            <a:pPr>
              <a:lnSpc>
                <a:spcPct val="80000"/>
              </a:lnSpc>
            </a:pPr>
            <a:r>
              <a:rPr lang="en-US" dirty="0" smtClean="0"/>
              <a:t>Advocacy / Sensitization meetings with various groups (community and religious leaders, parents, teachers, NGOs, private health practitioners, special groups, local authorities etc)</a:t>
            </a:r>
          </a:p>
          <a:p>
            <a:pPr>
              <a:lnSpc>
                <a:spcPct val="80000"/>
              </a:lnSpc>
            </a:pPr>
            <a:r>
              <a:rPr lang="en-US" dirty="0" smtClean="0"/>
              <a:t>Inter-personal Communication skills training for health workers</a:t>
            </a:r>
          </a:p>
          <a:p>
            <a:pPr>
              <a:lnSpc>
                <a:spcPct val="80000"/>
              </a:lnSpc>
            </a:pPr>
            <a:r>
              <a:rPr lang="en-US" dirty="0" smtClean="0"/>
              <a:t>Sensitization &amp; feedback on performance to community leaders</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OF COVERAGE (POPULATION  TO BE COVERED </a:t>
            </a:r>
            <a:endParaRPr lang="en-US" dirty="0"/>
          </a:p>
        </p:txBody>
      </p:sp>
      <p:sp>
        <p:nvSpPr>
          <p:cNvPr id="3" name="Content Placeholder 2"/>
          <p:cNvSpPr>
            <a:spLocks noGrp="1"/>
          </p:cNvSpPr>
          <p:nvPr>
            <p:ph idx="1"/>
          </p:nvPr>
        </p:nvSpPr>
        <p:spPr/>
        <p:txBody>
          <a:bodyPr>
            <a:normAutofit lnSpcReduction="10000"/>
          </a:bodyPr>
          <a:lstStyle/>
          <a:p>
            <a:r>
              <a:rPr lang="en-US" dirty="0" smtClean="0"/>
              <a:t>Each community health worker is expected to cover 100 HH.</a:t>
            </a:r>
          </a:p>
          <a:p>
            <a:r>
              <a:rPr lang="en-US" dirty="0" smtClean="0"/>
              <a:t>It is estimated that each HH  has 5 members</a:t>
            </a:r>
          </a:p>
          <a:p>
            <a:r>
              <a:rPr lang="en-US" dirty="0" smtClean="0"/>
              <a:t>Hence each CHW Cares for 500 population which should be equal to one village population</a:t>
            </a:r>
          </a:p>
          <a:p>
            <a:r>
              <a:rPr lang="en-US" dirty="0" smtClean="0"/>
              <a:t>NB – A Community unit (sublocation)is estimated to have 5000 population( at least 10 villages)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dialogue days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discussion or exchange of ideas concerning health problem in the community</a:t>
            </a:r>
          </a:p>
          <a:p>
            <a:r>
              <a:rPr lang="en-US" dirty="0" smtClean="0"/>
              <a:t>Conducted monthly </a:t>
            </a:r>
          </a:p>
          <a:p>
            <a:r>
              <a:rPr lang="en-US" dirty="0" smtClean="0"/>
              <a:t>followed by community action days to eliminate the problem conducted quarterly.</a:t>
            </a:r>
          </a:p>
          <a:p>
            <a:r>
              <a:rPr lang="en-US" dirty="0" smtClean="0"/>
              <a:t>E.g. clearing bushes to destroy mosquito breeding sites, opening drainages, community hand washing days to prevent infection</a:t>
            </a:r>
          </a:p>
          <a:p>
            <a:r>
              <a:rPr lang="en-US" dirty="0" smtClean="0"/>
              <a:t>To protect water points, to prevent water borne diseases.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CYCLE APPROACH IN SIX COHORTS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smtClean="0"/>
              <a:t>Paradigm shift focuses attention on stages in the life cycle-KEPH SERVICE DELIVERY BY COHORT AND LEVEL</a:t>
            </a:r>
          </a:p>
          <a:p>
            <a:r>
              <a:rPr lang="en-US" dirty="0" smtClean="0"/>
              <a:t>1</a:t>
            </a:r>
            <a:r>
              <a:rPr lang="en-US" baseline="30000" dirty="0" smtClean="0"/>
              <a:t>ST</a:t>
            </a:r>
            <a:r>
              <a:rPr lang="en-US" dirty="0" smtClean="0"/>
              <a:t> STAGE : PREGNANCY</a:t>
            </a:r>
          </a:p>
          <a:p>
            <a:r>
              <a:rPr lang="en-US" dirty="0" smtClean="0"/>
              <a:t>2</a:t>
            </a:r>
            <a:r>
              <a:rPr lang="en-US" baseline="30000" dirty="0" smtClean="0"/>
              <a:t>ND</a:t>
            </a:r>
            <a:r>
              <a:rPr lang="en-US" dirty="0" smtClean="0"/>
              <a:t> STAGE : MOTHER &amp; NEWBORN</a:t>
            </a:r>
          </a:p>
          <a:p>
            <a:r>
              <a:rPr lang="en-US" dirty="0" smtClean="0"/>
              <a:t>3</a:t>
            </a:r>
            <a:r>
              <a:rPr lang="en-US" baseline="30000" dirty="0" smtClean="0"/>
              <a:t>RD</a:t>
            </a:r>
            <a:r>
              <a:rPr lang="en-US" dirty="0" smtClean="0"/>
              <a:t> STAGE : CHILDHOOD</a:t>
            </a:r>
          </a:p>
          <a:p>
            <a:r>
              <a:rPr lang="en-US" dirty="0" smtClean="0"/>
              <a:t>4</a:t>
            </a:r>
            <a:r>
              <a:rPr lang="en-US" baseline="30000" dirty="0" smtClean="0"/>
              <a:t>TH</a:t>
            </a:r>
            <a:r>
              <a:rPr lang="en-US" dirty="0" smtClean="0"/>
              <a:t> STAGE : ADOLESCENT &amp; YOUTH</a:t>
            </a:r>
          </a:p>
          <a:p>
            <a:r>
              <a:rPr lang="en-US" dirty="0" smtClean="0"/>
              <a:t>5</a:t>
            </a:r>
            <a:r>
              <a:rPr lang="en-US" baseline="30000" dirty="0" smtClean="0"/>
              <a:t>TH</a:t>
            </a:r>
            <a:r>
              <a:rPr lang="en-US" dirty="0" smtClean="0"/>
              <a:t> STAGE : ADULTHOOD</a:t>
            </a:r>
          </a:p>
          <a:p>
            <a:r>
              <a:rPr lang="en-US" dirty="0" smtClean="0"/>
              <a:t>6</a:t>
            </a:r>
            <a:r>
              <a:rPr lang="en-US" baseline="30000" dirty="0" smtClean="0"/>
              <a:t>TH</a:t>
            </a:r>
            <a:r>
              <a:rPr lang="en-US" dirty="0" smtClean="0"/>
              <a:t> STAGE : THE ELDERLY</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greatest urgency is for improved health of mothers and children</a:t>
            </a:r>
          </a:p>
          <a:p>
            <a:r>
              <a:rPr lang="en-US" dirty="0" smtClean="0"/>
              <a:t>In 2010 the MCH Booklet was launched in Kenya to be used in the programme for improving the health of mothers and children</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AND EVALUATION</a:t>
            </a:r>
            <a:endParaRPr lang="en-US" dirty="0"/>
          </a:p>
        </p:txBody>
      </p:sp>
      <p:sp>
        <p:nvSpPr>
          <p:cNvPr id="3" name="Content Placeholder 2"/>
          <p:cNvSpPr>
            <a:spLocks noGrp="1"/>
          </p:cNvSpPr>
          <p:nvPr>
            <p:ph idx="1"/>
          </p:nvPr>
        </p:nvSpPr>
        <p:spPr/>
        <p:txBody>
          <a:bodyPr/>
          <a:lstStyle/>
          <a:p>
            <a:r>
              <a:rPr lang="en-US" dirty="0" smtClean="0"/>
              <a:t>MONITORING – The continuous tracking of the key elements of programme /project performance ,usually inputs and outputs ,through record keeping, regular reporting and surveillance system, as well as health facility observation and client survey</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t>
            </a:r>
            <a:endParaRPr lang="en-US" dirty="0"/>
          </a:p>
        </p:txBody>
      </p:sp>
      <p:sp>
        <p:nvSpPr>
          <p:cNvPr id="3" name="Content Placeholder 2"/>
          <p:cNvSpPr>
            <a:spLocks noGrp="1"/>
          </p:cNvSpPr>
          <p:nvPr>
            <p:ph idx="1"/>
          </p:nvPr>
        </p:nvSpPr>
        <p:spPr/>
        <p:txBody>
          <a:bodyPr/>
          <a:lstStyle/>
          <a:p>
            <a:r>
              <a:rPr lang="en-US" dirty="0" smtClean="0"/>
              <a:t>The periodic assessment of the change in targeted results that can be attributed to the programme or project/project intervention. Evaluation attempts to link a particular output or outcome directly to an intervention after a period of time has elapsed</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 in health monitoring and evaluation</a:t>
            </a:r>
            <a:endParaRPr lang="en-US" dirty="0"/>
          </a:p>
        </p:txBody>
      </p:sp>
      <p:sp>
        <p:nvSpPr>
          <p:cNvPr id="3" name="Content Placeholder 2"/>
          <p:cNvSpPr>
            <a:spLocks noGrp="1"/>
          </p:cNvSpPr>
          <p:nvPr>
            <p:ph idx="1"/>
          </p:nvPr>
        </p:nvSpPr>
        <p:spPr/>
        <p:txBody>
          <a:bodyPr/>
          <a:lstStyle/>
          <a:p>
            <a:pPr>
              <a:buNone/>
            </a:pPr>
            <a:r>
              <a:rPr lang="en-US" dirty="0" smtClean="0"/>
              <a:t>What is an indicator? Indicators are a measure that can be used to help describe a situation that exists and to measure changes or trends over a period of </a:t>
            </a:r>
            <a:r>
              <a:rPr lang="en-US" dirty="0" err="1" smtClean="0"/>
              <a:t>time.health</a:t>
            </a:r>
            <a:r>
              <a:rPr lang="en-US" dirty="0" smtClean="0"/>
              <a:t> indicators are necessary in order to:</a:t>
            </a:r>
          </a:p>
          <a:p>
            <a:r>
              <a:rPr lang="en-US" dirty="0" smtClean="0"/>
              <a:t>Analyze the present situation</a:t>
            </a:r>
          </a:p>
          <a:p>
            <a:r>
              <a:rPr lang="en-US" dirty="0" smtClean="0"/>
              <a:t>Make comparisons</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indicators in health monitoring and evaluation</a:t>
            </a:r>
            <a:endParaRPr lang="en-US" dirty="0"/>
          </a:p>
        </p:txBody>
      </p:sp>
      <p:sp>
        <p:nvSpPr>
          <p:cNvPr id="3" name="Content Placeholder 2"/>
          <p:cNvSpPr>
            <a:spLocks noGrp="1"/>
          </p:cNvSpPr>
          <p:nvPr>
            <p:ph idx="1"/>
          </p:nvPr>
        </p:nvSpPr>
        <p:spPr/>
        <p:txBody>
          <a:bodyPr/>
          <a:lstStyle/>
          <a:p>
            <a:r>
              <a:rPr lang="en-US" dirty="0" smtClean="0"/>
              <a:t>Measure changes over time</a:t>
            </a:r>
          </a:p>
          <a:p>
            <a:r>
              <a:rPr lang="en-US" dirty="0" smtClean="0"/>
              <a:t>Indicators should be  SMART</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/PROGRAMME MANAGEMENT CYCLE</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5" name="Diagram 4"/>
          <p:cNvGraphicFramePr/>
          <p:nvPr/>
        </p:nvGraphicFramePr>
        <p:xfrm>
          <a:off x="1828800" y="2971800"/>
          <a:ext cx="5791200" cy="248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EXAMPLES OF PROCESS AND OUTPUT INDICATORS CURRENTLY USED IN THE COMMUNITY HEALTH SERVICES AS SOURCE FROM CHALK BOARD.</a:t>
            </a:r>
          </a:p>
          <a:p>
            <a:r>
              <a:rPr lang="en-US" smtClean="0"/>
              <a:t>47.</a:t>
            </a: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Make comparisons</a:t>
            </a:r>
          </a:p>
          <a:p>
            <a:r>
              <a:rPr lang="en-US" dirty="0" smtClean="0"/>
              <a:t>Measure changes over time</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a:t>
            </a:r>
            <a:endParaRPr lang="en-US" dirty="0"/>
          </a:p>
        </p:txBody>
      </p:sp>
      <p:sp>
        <p:nvSpPr>
          <p:cNvPr id="3" name="Content Placeholder 2"/>
          <p:cNvSpPr>
            <a:spLocks noGrp="1"/>
          </p:cNvSpPr>
          <p:nvPr>
            <p:ph idx="1"/>
          </p:nvPr>
        </p:nvSpPr>
        <p:spPr/>
        <p:txBody>
          <a:bodyPr/>
          <a:lstStyle/>
          <a:p>
            <a:r>
              <a:rPr lang="en-US" dirty="0" smtClean="0"/>
              <a:t>WHAT IS THE VALUE OF THE MCH HANDBOOK/BOOKLET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health priorities for each cohort (age group)</a:t>
            </a:r>
            <a:endParaRPr lang="en-US" dirty="0"/>
          </a:p>
        </p:txBody>
      </p:sp>
      <p:sp>
        <p:nvSpPr>
          <p:cNvPr id="3" name="Content Placeholder 2"/>
          <p:cNvSpPr>
            <a:spLocks noGrp="1"/>
          </p:cNvSpPr>
          <p:nvPr>
            <p:ph idx="1"/>
          </p:nvPr>
        </p:nvSpPr>
        <p:spPr/>
        <p:txBody>
          <a:bodyPr/>
          <a:lstStyle/>
          <a:p>
            <a:r>
              <a:rPr lang="en-US" dirty="0" smtClean="0"/>
              <a:t>Cohort 1= pregnancy and </a:t>
            </a:r>
            <a:r>
              <a:rPr lang="en-US" dirty="0" smtClean="0"/>
              <a:t> newborn care Cohort 2=Early </a:t>
            </a:r>
            <a:r>
              <a:rPr lang="en-US" dirty="0" smtClean="0"/>
              <a:t>childhood: 2 weeks to 5 years</a:t>
            </a:r>
          </a:p>
          <a:p>
            <a:r>
              <a:rPr lang="en-US" dirty="0" smtClean="0"/>
              <a:t>Cohort 3 : Late childhood :6 -12 years</a:t>
            </a:r>
          </a:p>
          <a:p>
            <a:r>
              <a:rPr lang="en-US" dirty="0" smtClean="0"/>
              <a:t>Cohort 4 : Adolescents and youth (13-24 years)</a:t>
            </a:r>
          </a:p>
          <a:p>
            <a:r>
              <a:rPr lang="en-US" dirty="0" smtClean="0"/>
              <a:t>Cohort 5: Adults(25-59years)</a:t>
            </a:r>
          </a:p>
          <a:p>
            <a:r>
              <a:rPr lang="en-US" dirty="0" smtClean="0"/>
              <a:t>Cohort 6: Elderly persons (over 60 years)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OVERVIEW OF NATIONAL HEALTH SYSTEM</a:t>
            </a:r>
            <a:endParaRPr lang="en-US" dirty="0"/>
          </a:p>
        </p:txBody>
      </p:sp>
      <p:sp>
        <p:nvSpPr>
          <p:cNvPr id="3" name="Content Placeholder 2"/>
          <p:cNvSpPr>
            <a:spLocks noGrp="1"/>
          </p:cNvSpPr>
          <p:nvPr>
            <p:ph idx="1"/>
          </p:nvPr>
        </p:nvSpPr>
        <p:spPr/>
        <p:txBody>
          <a:bodyPr/>
          <a:lstStyle/>
          <a:p>
            <a:r>
              <a:rPr lang="en-US" dirty="0" smtClean="0"/>
              <a:t>This translated into the six levels of the national health system with the community level as the foundation for the national health system as shown below;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six levels of the national health system</a:t>
            </a:r>
            <a:endParaRPr lang="en-US" dirty="0"/>
          </a:p>
        </p:txBody>
      </p:sp>
      <p:graphicFrame>
        <p:nvGraphicFramePr>
          <p:cNvPr id="18" name="Content Placeholder 17"/>
          <p:cNvGraphicFramePr>
            <a:graphicFrameLocks noGrp="1"/>
          </p:cNvGraphicFramePr>
          <p:nvPr>
            <p:ph idx="1"/>
          </p:nvPr>
        </p:nvGraphicFramePr>
        <p:xfrm>
          <a:off x="457200" y="1600200"/>
          <a:ext cx="82296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Page 64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982</TotalTime>
  <Words>2711</Words>
  <Application>Microsoft Office PowerPoint</Application>
  <PresentationFormat>On-screen Show (4:3)</PresentationFormat>
  <Paragraphs>230</Paragraphs>
  <Slides>58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Office Theme</vt:lpstr>
      <vt:lpstr>Microsoft Office Word 97 - 2003 Document</vt:lpstr>
      <vt:lpstr>Slide 1</vt:lpstr>
      <vt:lpstr>ACRONYMS</vt:lpstr>
      <vt:lpstr>AN OVERVIEW OF NATIONAL HEALTH SYSTEM</vt:lpstr>
      <vt:lpstr>AN OVERVIEW OF NATIONAL HEALTH SYSTEM</vt:lpstr>
      <vt:lpstr>LIFE CYCLE APPROACH IN SIX COHORTS</vt:lpstr>
      <vt:lpstr>Example of health priorities for each cohort (age group)</vt:lpstr>
      <vt:lpstr>AN OVERVIEW OF NATIONAL HEALTH SYSTEM</vt:lpstr>
      <vt:lpstr>six levels of the national health system</vt:lpstr>
      <vt:lpstr>Slide 9</vt:lpstr>
      <vt:lpstr>FUNCTIONS AT VARIOUS LEVELS  OF THE NATIONAL HEALTH SYSTEM</vt:lpstr>
      <vt:lpstr>The community as the foundation of the national health system</vt:lpstr>
      <vt:lpstr>The community as the foundation of the national health system</vt:lpstr>
      <vt:lpstr>PHC </vt:lpstr>
      <vt:lpstr>Community strategy </vt:lpstr>
      <vt:lpstr>Community strategy </vt:lpstr>
      <vt:lpstr>Community strategy </vt:lpstr>
      <vt:lpstr>Description of a community Unit(CU) in Kenya's community Health Strategy </vt:lpstr>
      <vt:lpstr>GOAL OF THE STRATEGY</vt:lpstr>
      <vt:lpstr>ORGANIZATION OF SERVICE PROVISION AT LEVEL 1  </vt:lpstr>
      <vt:lpstr>OBJECTIVES OF KENYAS COMMUNITY HEALTH STRATEGY </vt:lpstr>
      <vt:lpstr>OBJECTIVES OF KENYAS COMMUNITY HEALTH STRATEGY </vt:lpstr>
      <vt:lpstr>Links of community health strategy to Kenya's vision 2030</vt:lpstr>
      <vt:lpstr>Links of community health strategy to Kenya's vision 2030</vt:lpstr>
      <vt:lpstr>The actors for health at the community level</vt:lpstr>
      <vt:lpstr>The actors for health at the community level</vt:lpstr>
      <vt:lpstr>THE COMMUNITY LEVEL HEALTH WORK FORCE</vt:lpstr>
      <vt:lpstr>THE CHWS ROLES AND RESPONSIBILITIES</vt:lpstr>
      <vt:lpstr>Slide 28</vt:lpstr>
      <vt:lpstr>Slide 29</vt:lpstr>
      <vt:lpstr>Slide 30</vt:lpstr>
      <vt:lpstr>Slide 31</vt:lpstr>
      <vt:lpstr>THE CHEWs ROLES AND RESPONSIBILITIES</vt:lpstr>
      <vt:lpstr>Slide 33</vt:lpstr>
      <vt:lpstr>Slide 34</vt:lpstr>
      <vt:lpstr>ROLES OF COMMUNITY HEALTH COMMITTEES</vt:lpstr>
      <vt:lpstr>ROLES OF COMMUNITY HEALTH COMMITTEES</vt:lpstr>
      <vt:lpstr>Slide 37</vt:lpstr>
      <vt:lpstr>Slide 38</vt:lpstr>
      <vt:lpstr>Slide 39</vt:lpstr>
      <vt:lpstr>Competencies needed for the community health committees for effectiveness </vt:lpstr>
      <vt:lpstr> TOOLS USED </vt:lpstr>
      <vt:lpstr>Slide 42</vt:lpstr>
      <vt:lpstr> The linkages from the community level to the pinnacle of the national health system</vt:lpstr>
      <vt:lpstr>The linkages from the community level to the pinnacle of the national health system</vt:lpstr>
      <vt:lpstr>The linkages from the community level to the pinnacle of the national health system</vt:lpstr>
      <vt:lpstr>COMMUNITY LINKAGES TO THE NATIONAL LEVEL</vt:lpstr>
      <vt:lpstr>Activities for linking services with communities</vt:lpstr>
      <vt:lpstr>SCOPE OF COVERAGE (POPULATION  TO BE COVERED </vt:lpstr>
      <vt:lpstr>Community dialogue days</vt:lpstr>
      <vt:lpstr>Slide 50</vt:lpstr>
      <vt:lpstr>MONITORING AND EVALUATION</vt:lpstr>
      <vt:lpstr>Evaluation </vt:lpstr>
      <vt:lpstr>Key indicators in health monitoring and evaluation</vt:lpstr>
      <vt:lpstr>Key indicators in health monitoring and evaluation</vt:lpstr>
      <vt:lpstr>PROJECT /PROGRAMME MANAGEMENT CYCLE</vt:lpstr>
      <vt:lpstr>Slide 56</vt:lpstr>
      <vt:lpstr>Slide 57</vt:lpstr>
      <vt:lpstr>ASSIGNMENT </vt:lpstr>
    </vt:vector>
  </TitlesOfParts>
  <Company>Mr Loma and Family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Loma</dc:creator>
  <cp:lastModifiedBy>user</cp:lastModifiedBy>
  <cp:revision>182</cp:revision>
  <dcterms:created xsi:type="dcterms:W3CDTF">2015-05-09T18:41:54Z</dcterms:created>
  <dcterms:modified xsi:type="dcterms:W3CDTF">2020-01-24T19:05:34Z</dcterms:modified>
</cp:coreProperties>
</file>