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2" r:id="rId1"/>
  </p:sldMasterIdLst>
  <p:sldIdLst>
    <p:sldId id="256" r:id="rId2"/>
    <p:sldId id="257" r:id="rId3"/>
    <p:sldId id="258" r:id="rId4"/>
    <p:sldId id="259" r:id="rId5"/>
    <p:sldId id="267" r:id="rId6"/>
    <p:sldId id="268" r:id="rId7"/>
    <p:sldId id="288" r:id="rId8"/>
    <p:sldId id="269" r:id="rId9"/>
    <p:sldId id="261" r:id="rId10"/>
    <p:sldId id="262" r:id="rId11"/>
    <p:sldId id="263" r:id="rId12"/>
    <p:sldId id="264" r:id="rId13"/>
    <p:sldId id="265" r:id="rId14"/>
    <p:sldId id="266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5" r:id="rId29"/>
    <p:sldId id="286" r:id="rId30"/>
    <p:sldId id="287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6205779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159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229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181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185810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14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65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791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28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65656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45922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8373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PAEDIATRIC PSYCHIATRY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22574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84960"/>
            <a:ext cx="9601200" cy="4282440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/>
              <a:t>Prevalence varies depending on the population (e.g., country), the </a:t>
            </a:r>
            <a:r>
              <a:rPr lang="en-US" sz="3600" dirty="0" smtClean="0"/>
              <a:t>period considered </a:t>
            </a:r>
            <a:r>
              <a:rPr lang="en-US" sz="3600" dirty="0"/>
              <a:t>(e.g., last three months, last year, lifetime</a:t>
            </a:r>
            <a:r>
              <a:rPr lang="en-US" sz="3600" dirty="0" smtClean="0"/>
              <a:t>),</a:t>
            </a:r>
          </a:p>
          <a:p>
            <a:r>
              <a:rPr lang="en-US" sz="3600" dirty="0" smtClean="0"/>
              <a:t> </a:t>
            </a:r>
            <a:r>
              <a:rPr lang="en-US" sz="3600" dirty="0"/>
              <a:t>informant (e.g., parent, </a:t>
            </a:r>
            <a:r>
              <a:rPr lang="en-US" sz="3600" dirty="0" smtClean="0"/>
              <a:t>child, both</a:t>
            </a:r>
            <a:r>
              <a:rPr lang="en-US" sz="3600" dirty="0"/>
              <a:t>), and </a:t>
            </a:r>
            <a:endParaRPr lang="en-US" sz="3600" dirty="0" smtClean="0"/>
          </a:p>
          <a:p>
            <a:r>
              <a:rPr lang="en-US" sz="3600" dirty="0" smtClean="0"/>
              <a:t>criteria </a:t>
            </a:r>
            <a:r>
              <a:rPr lang="en-US" sz="3600" dirty="0"/>
              <a:t>used for diagnosis. </a:t>
            </a:r>
            <a:endParaRPr lang="en-US" sz="3600" dirty="0" smtClean="0"/>
          </a:p>
          <a:p>
            <a:r>
              <a:rPr lang="en-US" sz="3600" dirty="0"/>
              <a:t>Pre-pubertal children: 1-2%</a:t>
            </a:r>
          </a:p>
          <a:p>
            <a:r>
              <a:rPr lang="en-US" sz="3600" dirty="0"/>
              <a:t>Adolescents: 5%</a:t>
            </a:r>
          </a:p>
          <a:p>
            <a:r>
              <a:rPr lang="en-US" sz="3600" dirty="0"/>
              <a:t>Cumulative prevalence</a:t>
            </a:r>
          </a:p>
          <a:p>
            <a:pPr lvl="1"/>
            <a:r>
              <a:rPr lang="en-US" sz="3600" dirty="0"/>
              <a:t>Girls: 12%</a:t>
            </a:r>
          </a:p>
          <a:p>
            <a:pPr lvl="1"/>
            <a:r>
              <a:rPr lang="en-US" sz="3600" dirty="0"/>
              <a:t>Boys: 7%</a:t>
            </a:r>
          </a:p>
          <a:p>
            <a:pPr lvl="1"/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339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creen Shot 2015-02-22 at 5.03.44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171176" cy="5834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28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course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45920"/>
            <a:ext cx="9601200" cy="4221480"/>
          </a:xfrm>
        </p:spPr>
        <p:txBody>
          <a:bodyPr>
            <a:noAutofit/>
          </a:bodyPr>
          <a:lstStyle/>
          <a:p>
            <a:r>
              <a:rPr lang="en-US" sz="3200" dirty="0"/>
              <a:t>Recurring, spontaneously remitting</a:t>
            </a:r>
          </a:p>
          <a:p>
            <a:r>
              <a:rPr lang="en-US" sz="3200" dirty="0"/>
              <a:t>Average</a:t>
            </a:r>
            <a:r>
              <a:rPr lang="en-US" sz="3200" dirty="0">
                <a:solidFill>
                  <a:srgbClr val="00B0F0"/>
                </a:solidFill>
              </a:rPr>
              <a:t> </a:t>
            </a:r>
            <a:r>
              <a:rPr lang="en-US" sz="3200" dirty="0"/>
              <a:t>episode: 7-9 months</a:t>
            </a:r>
          </a:p>
          <a:p>
            <a:r>
              <a:rPr lang="en-US" sz="3200" dirty="0"/>
              <a:t>40% probability of recurrence in 2 years</a:t>
            </a:r>
          </a:p>
          <a:p>
            <a:r>
              <a:rPr lang="en-US" sz="3200" dirty="0"/>
              <a:t>60% likelihood in adulthood</a:t>
            </a:r>
          </a:p>
          <a:p>
            <a:r>
              <a:rPr lang="en-US" sz="3200" dirty="0"/>
              <a:t>Predictors of recurrence: </a:t>
            </a:r>
          </a:p>
          <a:p>
            <a:pPr lvl="1"/>
            <a:r>
              <a:rPr lang="en-US" sz="3200" i="0" dirty="0"/>
              <a:t>poorer response, greater severity, chronicity, </a:t>
            </a:r>
            <a:r>
              <a:rPr lang="en-US" sz="3200" i="0" dirty="0" smtClean="0"/>
              <a:t>previous episodes</a:t>
            </a:r>
            <a:r>
              <a:rPr lang="en-US" sz="3200" i="0" dirty="0"/>
              <a:t>, comorbidity, hopelessness, negative cognitive </a:t>
            </a:r>
            <a:r>
              <a:rPr lang="en-US" sz="3200" i="0" dirty="0" err="1" smtClean="0"/>
              <a:t>style,family</a:t>
            </a:r>
            <a:r>
              <a:rPr lang="en-US" sz="3200" i="0" dirty="0" smtClean="0"/>
              <a:t> </a:t>
            </a:r>
            <a:r>
              <a:rPr lang="en-US" sz="3200" i="0" dirty="0"/>
              <a:t>problems, low SES, abuse or family conflict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02110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Subtypes of depression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9680" y="1569720"/>
            <a:ext cx="9723120" cy="429768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Unipolar and bipolar</a:t>
            </a:r>
            <a:endParaRPr lang="en-US" sz="2800" dirty="0"/>
          </a:p>
          <a:p>
            <a:r>
              <a:rPr lang="en-AU" sz="2800" b="1" dirty="0" smtClean="0"/>
              <a:t>UNIPOLAR Depression			BIPOLAR </a:t>
            </a:r>
            <a:r>
              <a:rPr lang="en-AU" sz="2800" dirty="0" smtClean="0"/>
              <a:t>disorder</a:t>
            </a:r>
          </a:p>
          <a:p>
            <a:pPr lvl="8"/>
            <a:r>
              <a:rPr lang="en-AU" sz="2800" dirty="0"/>
              <a:t> </a:t>
            </a:r>
            <a:r>
              <a:rPr lang="en-AU" sz="2800" dirty="0" smtClean="0"/>
              <a:t>                                        manic or</a:t>
            </a:r>
          </a:p>
          <a:p>
            <a:pPr lvl="8"/>
            <a:r>
              <a:rPr lang="en-AU" sz="2800" dirty="0"/>
              <a:t> </a:t>
            </a:r>
            <a:r>
              <a:rPr lang="en-AU" sz="2800" dirty="0" smtClean="0"/>
              <a:t>                                       hypomanic</a:t>
            </a:r>
            <a:endParaRPr lang="en-AU" sz="2800" b="1" dirty="0"/>
          </a:p>
          <a:p>
            <a:r>
              <a:rPr lang="en-AU" sz="2800" b="1" dirty="0" smtClean="0"/>
              <a:t>Non-melancholic</a:t>
            </a:r>
          </a:p>
          <a:p>
            <a:r>
              <a:rPr lang="en-AU" sz="2800" dirty="0" smtClean="0"/>
              <a:t>Melancholic</a:t>
            </a:r>
          </a:p>
          <a:p>
            <a:r>
              <a:rPr lang="en-AU" sz="2800" dirty="0" smtClean="0"/>
              <a:t>Psychotic</a:t>
            </a:r>
            <a:endParaRPr lang="en-AU" sz="2800" dirty="0"/>
          </a:p>
          <a:p>
            <a:endParaRPr lang="en-US" sz="28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084832" y="2779776"/>
            <a:ext cx="18288" cy="7863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9633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85000" lnSpcReduction="20000"/>
          </a:bodyPr>
          <a:lstStyle/>
          <a:p>
            <a:r>
              <a:rPr lang="en-US" sz="2800" dirty="0" smtClean="0"/>
              <a:t>Catatonic depression			</a:t>
            </a:r>
          </a:p>
          <a:p>
            <a:r>
              <a:rPr lang="en-US" sz="2800" dirty="0" smtClean="0"/>
              <a:t>Post-psychotic depression	                                       </a:t>
            </a:r>
            <a:endParaRPr lang="en-US" sz="2800" dirty="0"/>
          </a:p>
          <a:p>
            <a:r>
              <a:rPr lang="en-US" sz="2800" dirty="0"/>
              <a:t>Premenstrual dysphoric disorder</a:t>
            </a:r>
          </a:p>
          <a:p>
            <a:r>
              <a:rPr lang="en-US" sz="2800" dirty="0"/>
              <a:t>Seasonal depression</a:t>
            </a:r>
          </a:p>
          <a:p>
            <a:r>
              <a:rPr lang="en-US" sz="2800" dirty="0"/>
              <a:t>Mood disorder </a:t>
            </a:r>
          </a:p>
          <a:p>
            <a:r>
              <a:rPr lang="en-US" sz="2800" dirty="0"/>
              <a:t>Adjustment disorder with depressed mood</a:t>
            </a:r>
          </a:p>
          <a:p>
            <a:r>
              <a:rPr lang="en-US" sz="2800" dirty="0"/>
              <a:t>Minor depression</a:t>
            </a:r>
          </a:p>
          <a:p>
            <a:endParaRPr lang="en-US" sz="2800" dirty="0"/>
          </a:p>
          <a:p>
            <a:r>
              <a:rPr lang="en-US" sz="2800" dirty="0"/>
              <a:t>Unipolar depression</a:t>
            </a:r>
          </a:p>
          <a:p>
            <a:r>
              <a:rPr lang="en-US" sz="2800" dirty="0"/>
              <a:t>Bipolar depression</a:t>
            </a:r>
          </a:p>
          <a:p>
            <a:r>
              <a:rPr lang="en-US" sz="2800" dirty="0"/>
              <a:t>Psychotic depression</a:t>
            </a:r>
          </a:p>
          <a:p>
            <a:r>
              <a:rPr lang="en-US" sz="2800" dirty="0"/>
              <a:t>Melancholic depression</a:t>
            </a:r>
          </a:p>
          <a:p>
            <a:r>
              <a:rPr lang="en-US" sz="2800" dirty="0"/>
              <a:t>Dysthymic disorder</a:t>
            </a:r>
          </a:p>
          <a:p>
            <a:r>
              <a:rPr lang="en-US" sz="2800" dirty="0"/>
              <a:t>Double depression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842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91640"/>
            <a:ext cx="9601200" cy="4175760"/>
          </a:xfrm>
        </p:spPr>
        <p:txBody>
          <a:bodyPr>
            <a:normAutofit/>
          </a:bodyPr>
          <a:lstStyle/>
          <a:p>
            <a:r>
              <a:rPr lang="en-US" sz="2800" dirty="0"/>
              <a:t>Core symptoms</a:t>
            </a:r>
          </a:p>
          <a:p>
            <a:r>
              <a:rPr lang="en-US" sz="2800" dirty="0"/>
              <a:t>Associated symptoms</a:t>
            </a:r>
          </a:p>
          <a:p>
            <a:r>
              <a:rPr lang="en-US" sz="2800" dirty="0"/>
              <a:t>Pervasiveness</a:t>
            </a:r>
          </a:p>
          <a:p>
            <a:r>
              <a:rPr lang="en-US" sz="2800" dirty="0"/>
              <a:t>Duration</a:t>
            </a:r>
          </a:p>
          <a:p>
            <a:r>
              <a:rPr lang="en-US" sz="2800" dirty="0"/>
              <a:t>Impairment or distress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309543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DDX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706880"/>
            <a:ext cx="9753600" cy="4160520"/>
          </a:xfrm>
        </p:spPr>
        <p:txBody>
          <a:bodyPr>
            <a:normAutofit/>
          </a:bodyPr>
          <a:lstStyle/>
          <a:p>
            <a:r>
              <a:rPr lang="en-US" sz="3200" dirty="0"/>
              <a:t>Medications</a:t>
            </a:r>
          </a:p>
          <a:p>
            <a:r>
              <a:rPr lang="en-US" sz="3200" dirty="0"/>
              <a:t>Substances of abuse</a:t>
            </a:r>
          </a:p>
          <a:p>
            <a:r>
              <a:rPr lang="en-US" sz="3200" dirty="0"/>
              <a:t>Infections</a:t>
            </a:r>
          </a:p>
          <a:p>
            <a:r>
              <a:rPr lang="en-US" sz="3200" dirty="0"/>
              <a:t>Neurological disorders</a:t>
            </a:r>
          </a:p>
          <a:p>
            <a:r>
              <a:rPr lang="en-US" sz="3200" dirty="0"/>
              <a:t>Endocrine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952284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150" dirty="0">
                <a:ln w="11430"/>
                <a:solidFill>
                  <a:schemeClr val="accent1"/>
                </a:solidFill>
              </a:rPr>
              <a:t>Important Psychiatric Distinctions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/>
              <a:t>Unipolar vs. bipolar</a:t>
            </a:r>
          </a:p>
          <a:p>
            <a:r>
              <a:rPr lang="en-US" sz="3200" dirty="0"/>
              <a:t>Psychotic depression vs. schizophrenia</a:t>
            </a:r>
          </a:p>
          <a:p>
            <a:r>
              <a:rPr lang="en-US" sz="3200" dirty="0"/>
              <a:t>Depression vs. substance use</a:t>
            </a:r>
          </a:p>
          <a:p>
            <a:r>
              <a:rPr lang="en-US" sz="3200" dirty="0"/>
              <a:t>Depression vs. adjustment disorder with depressed mood</a:t>
            </a:r>
          </a:p>
          <a:p>
            <a:r>
              <a:rPr lang="en-US" sz="3200" dirty="0"/>
              <a:t>Depression vs. demoralization from disruptive disorders</a:t>
            </a:r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1692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AIMS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/>
              <a:buChar char="•"/>
            </a:pPr>
            <a:r>
              <a:rPr lang="en-US" sz="3200" dirty="0"/>
              <a:t>Reduce symptoms and impairment</a:t>
            </a:r>
          </a:p>
          <a:p>
            <a:pPr lvl="1">
              <a:buFont typeface="Arial"/>
              <a:buChar char="•"/>
            </a:pPr>
            <a:r>
              <a:rPr lang="en-US" sz="3200" dirty="0"/>
              <a:t>Shorten episode</a:t>
            </a:r>
          </a:p>
          <a:p>
            <a:pPr lvl="1">
              <a:buFont typeface="Arial"/>
              <a:buChar char="•"/>
            </a:pPr>
            <a:r>
              <a:rPr lang="en-US" sz="3200" dirty="0"/>
              <a:t>Prevent recurrences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069895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modes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/>
              <a:t>Medication (moderate and severe depression)</a:t>
            </a:r>
          </a:p>
          <a:p>
            <a:r>
              <a:rPr lang="en-AU" sz="3200" dirty="0"/>
              <a:t>Psychotherapy (milder depression)</a:t>
            </a:r>
          </a:p>
          <a:p>
            <a:pPr lvl="2"/>
            <a:r>
              <a:rPr lang="en-AU" sz="3200" dirty="0"/>
              <a:t>Cognitive behaviour therapy (CBT)</a:t>
            </a:r>
          </a:p>
          <a:p>
            <a:pPr lvl="2"/>
            <a:r>
              <a:rPr lang="en-AU" sz="3200" dirty="0"/>
              <a:t>Interpersonal psychotherapy (ITP)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29265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Manage paediatric psychiatric ailments</a:t>
            </a:r>
          </a:p>
          <a:p>
            <a:pPr lvl="1"/>
            <a:r>
              <a:rPr lang="en-US" sz="3200" i="0" dirty="0" smtClean="0"/>
              <a:t>Outline the Predisposing factors </a:t>
            </a:r>
          </a:p>
          <a:p>
            <a:pPr lvl="1"/>
            <a:r>
              <a:rPr lang="en-US" sz="3200" i="0" dirty="0" smtClean="0"/>
              <a:t>Explain the Features </a:t>
            </a:r>
          </a:p>
          <a:p>
            <a:pPr lvl="1"/>
            <a:r>
              <a:rPr lang="en-US" sz="3200" i="0" dirty="0" smtClean="0"/>
              <a:t>Management 	</a:t>
            </a:r>
          </a:p>
          <a:p>
            <a:pPr lvl="2"/>
            <a:r>
              <a:rPr lang="en-US" sz="3200" dirty="0" smtClean="0"/>
              <a:t>Depression </a:t>
            </a:r>
          </a:p>
          <a:p>
            <a:pPr lvl="2"/>
            <a:r>
              <a:rPr lang="en-US" sz="3200" dirty="0" smtClean="0"/>
              <a:t>Psychosis</a:t>
            </a:r>
          </a:p>
          <a:p>
            <a:pPr lvl="2"/>
            <a:r>
              <a:rPr lang="en-US" sz="3200" dirty="0" smtClean="0"/>
              <a:t>Attention deficit hyperactivity disorders </a:t>
            </a:r>
          </a:p>
          <a:p>
            <a:pPr lvl="2"/>
            <a:r>
              <a:rPr lang="en-US" sz="3200" dirty="0" err="1" smtClean="0"/>
              <a:t>Behavioural</a:t>
            </a:r>
            <a:r>
              <a:rPr lang="en-US" sz="3200" dirty="0" smtClean="0"/>
              <a:t> difficulties /autism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691439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</a:rPr>
              <a:t>SUPPORTIVE MANAGEMENT </a:t>
            </a:r>
            <a:br>
              <a:rPr lang="en-AU" b="1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AU" sz="28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</a:rPr>
              <a:t>-</a:t>
            </a:r>
            <a:r>
              <a:rPr lang="en-AU" sz="28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</a:rPr>
              <a:t>Build rapport</a:t>
            </a:r>
          </a:p>
          <a:p>
            <a:pPr lvl="0"/>
            <a:r>
              <a:rPr lang="en-AU" sz="28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</a:rPr>
              <a:t>-Psycho-education</a:t>
            </a:r>
          </a:p>
          <a:p>
            <a:pPr lvl="0"/>
            <a:r>
              <a:rPr lang="en-AU" sz="28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</a:rPr>
              <a:t>-Self-help</a:t>
            </a:r>
          </a:p>
          <a:p>
            <a:pPr lvl="0"/>
            <a:r>
              <a:rPr lang="en-AU" sz="28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</a:rPr>
              <a:t>-Healthy lifestyle: exercise, sleep hygiene</a:t>
            </a:r>
          </a:p>
          <a:p>
            <a:pPr lvl="0"/>
            <a:r>
              <a:rPr lang="en-AU" sz="28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</a:rPr>
              <a:t>-Supportive psychotherapy (problem solving, stress management, pleasant events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480012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AU" sz="2800" b="1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</a:rPr>
              <a:t>CONDUCT </a:t>
            </a:r>
            <a:r>
              <a:rPr lang="en-AU" sz="2800" b="1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</a:rPr>
              <a:t>A RISK ASSESSMENT</a:t>
            </a:r>
          </a:p>
          <a:p>
            <a:r>
              <a:rPr lang="en-US" sz="2800" dirty="0" smtClean="0"/>
              <a:t>Establish severity </a:t>
            </a:r>
          </a:p>
          <a:p>
            <a:r>
              <a:rPr lang="en-US" sz="2800" dirty="0" smtClean="0"/>
              <a:t>Admit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282000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Rx options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Depending on severity:</a:t>
            </a:r>
          </a:p>
          <a:p>
            <a:r>
              <a:rPr lang="en-US" sz="2800" dirty="0"/>
              <a:t>Watchful waiting</a:t>
            </a:r>
          </a:p>
          <a:p>
            <a:r>
              <a:rPr lang="en-US" sz="2800" dirty="0"/>
              <a:t>Supportive management</a:t>
            </a:r>
          </a:p>
          <a:p>
            <a:r>
              <a:rPr lang="en-US" sz="2800" dirty="0"/>
              <a:t>Psychosocial interventions</a:t>
            </a:r>
          </a:p>
          <a:p>
            <a:pPr lvl="1"/>
            <a:r>
              <a:rPr lang="en-US" sz="2800" dirty="0"/>
              <a:t>Cognitive Behavioral Therapy (CBT)</a:t>
            </a:r>
          </a:p>
          <a:p>
            <a:pPr lvl="1"/>
            <a:r>
              <a:rPr lang="en-US" sz="2800" dirty="0"/>
              <a:t>Interpersonal Psychotherapy (IPT)</a:t>
            </a:r>
          </a:p>
          <a:p>
            <a:r>
              <a:rPr lang="en-US" sz="2800" dirty="0"/>
              <a:t>Medication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4100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Cognitive behaviour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Identify links between mood, thoughts, activities</a:t>
            </a:r>
          </a:p>
          <a:p>
            <a:r>
              <a:rPr lang="en-US" sz="3200" dirty="0"/>
              <a:t>Challenge negative thoughts</a:t>
            </a:r>
          </a:p>
          <a:p>
            <a:r>
              <a:rPr lang="en-US" sz="3200" dirty="0"/>
              <a:t>Increase enjoyable activities</a:t>
            </a:r>
          </a:p>
          <a:p>
            <a:r>
              <a:rPr lang="en-US" sz="3200" dirty="0"/>
              <a:t>Build skills to maintain relationships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406567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Interpersonal psychotherapy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Similar to CBT</a:t>
            </a:r>
          </a:p>
          <a:p>
            <a:r>
              <a:rPr lang="en-US" sz="3200" dirty="0"/>
              <a:t>Focus on the present</a:t>
            </a:r>
          </a:p>
          <a:p>
            <a:r>
              <a:rPr lang="en-US" sz="3200" dirty="0"/>
              <a:t>Premise=Interpersonal conflicts</a:t>
            </a:r>
            <a:r>
              <a:rPr lang="en-US" sz="3200" dirty="0">
                <a:sym typeface="Wingdings"/>
              </a:rPr>
              <a:t> l</a:t>
            </a:r>
            <a:r>
              <a:rPr lang="en-US" sz="3200" dirty="0"/>
              <a:t>oss of social support</a:t>
            </a:r>
            <a:r>
              <a:rPr lang="en-US" sz="3200" dirty="0">
                <a:sym typeface="Wingdings"/>
              </a:rPr>
              <a:t> depression</a:t>
            </a:r>
          </a:p>
          <a:p>
            <a:r>
              <a:rPr lang="en-US" sz="3200" dirty="0">
                <a:sym typeface="Wingdings"/>
              </a:rPr>
              <a:t>Improvement of interpersonal skills</a:t>
            </a:r>
          </a:p>
          <a:p>
            <a:r>
              <a:rPr lang="en-US" sz="3200" dirty="0" smtClean="0">
                <a:sym typeface="Wingdings"/>
              </a:rPr>
              <a:t>Psycho-education </a:t>
            </a:r>
            <a:r>
              <a:rPr lang="en-US" sz="3200" dirty="0">
                <a:sym typeface="Wingdings"/>
              </a:rPr>
              <a:t>about depression</a:t>
            </a:r>
          </a:p>
          <a:p>
            <a:r>
              <a:rPr lang="en-US" sz="3200" dirty="0">
                <a:sym typeface="Wingdings"/>
              </a:rPr>
              <a:t>Increase enjoyable activities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4321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4000" dirty="0"/>
              <a:t>Strong placebo effect</a:t>
            </a:r>
          </a:p>
          <a:p>
            <a:r>
              <a:rPr lang="en-US" sz="4000" dirty="0"/>
              <a:t>Evidence different for adults</a:t>
            </a:r>
          </a:p>
          <a:p>
            <a:r>
              <a:rPr lang="en-US" sz="4000" dirty="0"/>
              <a:t>Key aspects for informed consent</a:t>
            </a:r>
          </a:p>
          <a:p>
            <a:r>
              <a:rPr lang="en-US" sz="4000" dirty="0" smtClean="0"/>
              <a:t>Under treatment </a:t>
            </a:r>
            <a:r>
              <a:rPr lang="en-US" sz="4000" dirty="0"/>
              <a:t>is common</a:t>
            </a:r>
          </a:p>
          <a:p>
            <a:r>
              <a:rPr lang="en-US" sz="4000" dirty="0"/>
              <a:t>Most evidence for Selective Serotonin Reuptake Inhibitors (SSRIs)</a:t>
            </a:r>
          </a:p>
          <a:p>
            <a:pPr lvl="1"/>
            <a:r>
              <a:rPr lang="en-US" sz="4000" dirty="0"/>
              <a:t>Fluoxetine: approved &gt;8 year olds</a:t>
            </a:r>
          </a:p>
          <a:p>
            <a:pPr lvl="1"/>
            <a:r>
              <a:rPr lang="en-US" sz="4000" dirty="0"/>
              <a:t>Escitalopram: approved for adolescents in </a:t>
            </a:r>
          </a:p>
          <a:p>
            <a:pPr marL="457200" lvl="1" indent="0">
              <a:buNone/>
            </a:pPr>
            <a:r>
              <a:rPr lang="en-US" sz="4000" dirty="0"/>
              <a:t>	the 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4466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150" dirty="0">
                <a:ln w="11430"/>
                <a:solidFill>
                  <a:schemeClr val="accent1"/>
                </a:solidFill>
              </a:rPr>
              <a:t>Adverse Side Effects of SSRIs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r>
              <a:rPr lang="en-US" sz="2800" dirty="0"/>
              <a:t>Suicidality*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/>
              <a:t>Manic </a:t>
            </a:r>
            <a:r>
              <a:rPr lang="en-US" sz="2800" dirty="0" smtClean="0"/>
              <a:t>switch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 smtClean="0"/>
              <a:t>Gastrointestinal</a:t>
            </a:r>
            <a:endParaRPr lang="en-US" sz="2800" dirty="0"/>
          </a:p>
          <a:p>
            <a:pPr marL="342900" indent="-342900">
              <a:buFont typeface="Arial"/>
              <a:buChar char="•"/>
            </a:pPr>
            <a:r>
              <a:rPr lang="en-US" sz="2800" dirty="0"/>
              <a:t>Weight gain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/>
              <a:t>Sexual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/>
              <a:t>Bleeding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/>
              <a:t>Possible congenital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/>
              <a:t>Withdrawal syndrome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/>
              <a:t>Serotonin </a:t>
            </a:r>
            <a:r>
              <a:rPr lang="en-US" sz="2800" dirty="0" smtClean="0"/>
              <a:t>Syndrome</a:t>
            </a:r>
            <a:endParaRPr lang="en-US" sz="2800" dirty="0"/>
          </a:p>
          <a:p>
            <a:r>
              <a:rPr lang="en-US" sz="2800" dirty="0" err="1"/>
              <a:t>Akathisia</a:t>
            </a:r>
            <a:endParaRPr lang="en-US" sz="2800" dirty="0"/>
          </a:p>
          <a:p>
            <a:r>
              <a:rPr lang="en-US" sz="2800" dirty="0"/>
              <a:t>Agitation</a:t>
            </a:r>
          </a:p>
          <a:p>
            <a:r>
              <a:rPr lang="en-US" sz="2800" dirty="0"/>
              <a:t>Irritability</a:t>
            </a:r>
          </a:p>
          <a:p>
            <a:r>
              <a:rPr lang="en-US" sz="2800" dirty="0"/>
              <a:t>Disinhibition</a:t>
            </a:r>
          </a:p>
          <a:p>
            <a:r>
              <a:rPr lang="en-US" sz="2800" dirty="0"/>
              <a:t>Nightmares/sleep disturbances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708718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treatments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91640"/>
            <a:ext cx="10012680" cy="466344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Electroconvulsive therapy (ECT): </a:t>
            </a:r>
            <a:endParaRPr lang="en-US" sz="3200" dirty="0" smtClean="0"/>
          </a:p>
          <a:p>
            <a:r>
              <a:rPr lang="en-US" sz="3200" dirty="0" smtClean="0"/>
              <a:t>good </a:t>
            </a:r>
            <a:r>
              <a:rPr lang="en-US" sz="3200" dirty="0"/>
              <a:t>evidence of effectiveness in severe cases</a:t>
            </a:r>
          </a:p>
          <a:p>
            <a:r>
              <a:rPr lang="en-US" sz="3200" dirty="0"/>
              <a:t>Transcranial Magnetic Stimulation (TMS)</a:t>
            </a:r>
          </a:p>
          <a:p>
            <a:r>
              <a:rPr lang="en-US" sz="3200" dirty="0"/>
              <a:t>Light Therapy (in seasonal mood disorder)</a:t>
            </a:r>
          </a:p>
          <a:p>
            <a:r>
              <a:rPr lang="en-US" sz="3200" dirty="0"/>
              <a:t>Complementary and Alternative Medicine (CAM)</a:t>
            </a:r>
          </a:p>
          <a:p>
            <a:pPr lvl="1"/>
            <a:r>
              <a:rPr lang="en-US" sz="3200" dirty="0"/>
              <a:t>St. John’s </a:t>
            </a:r>
            <a:r>
              <a:rPr lang="en-US" sz="3200" dirty="0" err="1"/>
              <a:t>Wort</a:t>
            </a:r>
            <a:endParaRPr lang="en-US" sz="3200" dirty="0"/>
          </a:p>
          <a:p>
            <a:pPr lvl="1"/>
            <a:r>
              <a:rPr lang="en-US" sz="3200" dirty="0"/>
              <a:t>Omega 3 Fatty Acids</a:t>
            </a:r>
          </a:p>
          <a:p>
            <a:pPr lvl="1"/>
            <a:r>
              <a:rPr lang="en-US" sz="3200" dirty="0"/>
              <a:t>S-</a:t>
            </a:r>
            <a:r>
              <a:rPr lang="en-US" sz="3200" dirty="0" err="1"/>
              <a:t>Adenosyl</a:t>
            </a:r>
            <a:r>
              <a:rPr lang="en-US" sz="3200" dirty="0"/>
              <a:t> Methionine (</a:t>
            </a:r>
            <a:r>
              <a:rPr lang="en-US" sz="3200" dirty="0" err="1"/>
              <a:t>SAMe</a:t>
            </a:r>
            <a:r>
              <a:rPr lang="en-US" sz="3200" dirty="0"/>
              <a:t>)</a:t>
            </a:r>
          </a:p>
          <a:p>
            <a:pPr marL="514350" indent="-457200"/>
            <a:r>
              <a:rPr lang="en-US" sz="3200" dirty="0"/>
              <a:t>Exercise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2335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antidepressant?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45920"/>
            <a:ext cx="9601200" cy="4221480"/>
          </a:xfrm>
        </p:spPr>
        <p:txBody>
          <a:bodyPr>
            <a:noAutofit/>
          </a:bodyPr>
          <a:lstStyle/>
          <a:p>
            <a:r>
              <a:rPr lang="en-US" sz="2800" dirty="0"/>
              <a:t>Two considerations: effectiveness and safety</a:t>
            </a:r>
          </a:p>
          <a:p>
            <a:pPr lvl="1"/>
            <a:r>
              <a:rPr lang="en-US" sz="2800" dirty="0"/>
              <a:t>SSRIs are safest</a:t>
            </a:r>
          </a:p>
          <a:p>
            <a:pPr lvl="1"/>
            <a:r>
              <a:rPr lang="en-US" sz="2800" dirty="0"/>
              <a:t>Fluoxetine is most effective</a:t>
            </a:r>
          </a:p>
          <a:p>
            <a:r>
              <a:rPr lang="en-US" sz="2800" dirty="0"/>
              <a:t>Begin </a:t>
            </a:r>
            <a:r>
              <a:rPr lang="en-US" sz="2800" dirty="0" smtClean="0"/>
              <a:t>fluoxetine: Start </a:t>
            </a:r>
            <a:r>
              <a:rPr lang="en-US" sz="2800" dirty="0"/>
              <a:t>with 10mg of fluoxetine</a:t>
            </a:r>
          </a:p>
          <a:p>
            <a:pPr lvl="1"/>
            <a:r>
              <a:rPr lang="en-US" sz="2800" dirty="0"/>
              <a:t>Increase to 20mg after one week</a:t>
            </a:r>
          </a:p>
          <a:p>
            <a:pPr lvl="1"/>
            <a:r>
              <a:rPr lang="en-US" sz="2800" dirty="0"/>
              <a:t>20mg for pre-pubertal children</a:t>
            </a:r>
          </a:p>
          <a:p>
            <a:pPr lvl="1"/>
            <a:r>
              <a:rPr lang="en-US" sz="2800" dirty="0"/>
              <a:t>30 or 40mg for adolescents</a:t>
            </a:r>
          </a:p>
          <a:p>
            <a:r>
              <a:rPr lang="en-US" sz="2800" dirty="0"/>
              <a:t>If not fluoxetine try another SSRI (e.g., sertraline or escitalopram)</a:t>
            </a:r>
          </a:p>
          <a:p>
            <a:r>
              <a:rPr lang="en-US" sz="2800" dirty="0"/>
              <a:t>Continue treatment 6 months after recovery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764534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01040"/>
            <a:ext cx="9601200" cy="1485900"/>
          </a:xfrm>
        </p:spPr>
        <p:txBody>
          <a:bodyPr/>
          <a:lstStyle/>
          <a:p>
            <a:r>
              <a:rPr lang="en-US" dirty="0" smtClean="0"/>
              <a:t>Barriers to care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Shortage of child psychiatrists and allied professionals</a:t>
            </a:r>
          </a:p>
          <a:p>
            <a:r>
              <a:rPr lang="en-US" sz="3200" dirty="0"/>
              <a:t>Few training programs</a:t>
            </a:r>
          </a:p>
          <a:p>
            <a:r>
              <a:rPr lang="en-US" sz="3200" dirty="0"/>
              <a:t>Stigma</a:t>
            </a:r>
          </a:p>
          <a:p>
            <a:r>
              <a:rPr lang="en-US" sz="3200" dirty="0"/>
              <a:t>Few medications</a:t>
            </a:r>
          </a:p>
          <a:p>
            <a:r>
              <a:rPr lang="en-US" sz="3200" dirty="0"/>
              <a:t>Minimal inpatient facilities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1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Depression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11200" dirty="0" smtClean="0"/>
              <a:t>Definition, </a:t>
            </a:r>
          </a:p>
          <a:p>
            <a:r>
              <a:rPr lang="en-US" sz="11200" dirty="0" smtClean="0"/>
              <a:t>Epidemiology</a:t>
            </a:r>
            <a:endParaRPr lang="en-US" sz="11200" dirty="0"/>
          </a:p>
          <a:p>
            <a:r>
              <a:rPr lang="en-US" sz="11200" dirty="0" smtClean="0"/>
              <a:t>Etiology </a:t>
            </a:r>
            <a:r>
              <a:rPr lang="en-US" sz="11200" dirty="0"/>
              <a:t>and Risk Factors</a:t>
            </a:r>
          </a:p>
          <a:p>
            <a:r>
              <a:rPr lang="en-US" sz="11200" dirty="0"/>
              <a:t>Comorbidity</a:t>
            </a:r>
          </a:p>
          <a:p>
            <a:r>
              <a:rPr lang="en-US" sz="11200" dirty="0"/>
              <a:t>Diagnosis</a:t>
            </a:r>
          </a:p>
          <a:p>
            <a:r>
              <a:rPr lang="en-US" sz="11200" dirty="0"/>
              <a:t>Differential </a:t>
            </a:r>
            <a:r>
              <a:rPr lang="en-US" sz="11200" dirty="0" smtClean="0"/>
              <a:t>Diagnosis</a:t>
            </a:r>
            <a:endParaRPr lang="en-US" sz="11200" dirty="0"/>
          </a:p>
          <a:p>
            <a:r>
              <a:rPr lang="en-US" sz="11200" dirty="0"/>
              <a:t>Treatment</a:t>
            </a:r>
          </a:p>
          <a:p>
            <a:r>
              <a:rPr lang="en-US" sz="11200" dirty="0"/>
              <a:t>Cross Cultural Perspectives</a:t>
            </a:r>
          </a:p>
          <a:p>
            <a:r>
              <a:rPr lang="en-US" sz="11200" dirty="0"/>
              <a:t>Barriers to Care</a:t>
            </a:r>
          </a:p>
          <a:p>
            <a:r>
              <a:rPr lang="en-US" sz="11200" dirty="0"/>
              <a:t>Prevention</a:t>
            </a:r>
          </a:p>
          <a:p>
            <a:endParaRPr lang="en-US" dirty="0"/>
          </a:p>
        </p:txBody>
      </p:sp>
      <p:pic>
        <p:nvPicPr>
          <p:cNvPr id="4" name="Picture 3" descr="Screen Shot 2015-02-22 at 5.10.4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560" y="1744824"/>
            <a:ext cx="4809744" cy="4498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5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Cognitive restructuring</a:t>
            </a:r>
          </a:p>
          <a:p>
            <a:r>
              <a:rPr lang="en-US" sz="3200" dirty="0"/>
              <a:t>Social problem-solving</a:t>
            </a:r>
          </a:p>
          <a:p>
            <a:r>
              <a:rPr lang="en-US" sz="3200" dirty="0"/>
              <a:t>Interpersonal communication skills</a:t>
            </a:r>
          </a:p>
          <a:p>
            <a:r>
              <a:rPr lang="en-US" sz="3200" dirty="0"/>
              <a:t>Coping</a:t>
            </a:r>
          </a:p>
          <a:p>
            <a:r>
              <a:rPr lang="en-US" sz="3200" dirty="0"/>
              <a:t>Assertiveness training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935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78280"/>
            <a:ext cx="9601200" cy="4389120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/>
              <a:t>Episodic</a:t>
            </a:r>
            <a:r>
              <a:rPr lang="en-US" sz="2800" dirty="0"/>
              <a:t>, recurring disorder characterized </a:t>
            </a:r>
            <a:r>
              <a:rPr lang="en-US" sz="2800" dirty="0" smtClean="0"/>
              <a:t>by persistent </a:t>
            </a:r>
            <a:r>
              <a:rPr lang="en-US" sz="2800" dirty="0"/>
              <a:t>and pervasive sadness or unhappiness, loss of </a:t>
            </a:r>
            <a:r>
              <a:rPr lang="en-US" sz="2800" dirty="0" smtClean="0"/>
              <a:t>enjoyment of </a:t>
            </a:r>
            <a:r>
              <a:rPr lang="en-US" sz="2800" dirty="0"/>
              <a:t>everyday activities, irritability, and associated symptoms such as</a:t>
            </a:r>
          </a:p>
          <a:p>
            <a:pPr algn="just"/>
            <a:r>
              <a:rPr lang="en-US" sz="2800" b="1" dirty="0"/>
              <a:t>N</a:t>
            </a:r>
            <a:r>
              <a:rPr lang="en-US" sz="2800" b="1" dirty="0" smtClean="0"/>
              <a:t>egative </a:t>
            </a:r>
            <a:r>
              <a:rPr lang="en-US" sz="2800" b="1" dirty="0"/>
              <a:t>thinking, </a:t>
            </a:r>
            <a:r>
              <a:rPr lang="en-US" sz="2800" b="1" dirty="0" smtClean="0"/>
              <a:t>lack </a:t>
            </a:r>
            <a:r>
              <a:rPr lang="en-US" sz="2800" b="1" dirty="0"/>
              <a:t>of energy, </a:t>
            </a:r>
            <a:r>
              <a:rPr lang="en-US" sz="2800" b="1" dirty="0" smtClean="0"/>
              <a:t>difficulty </a:t>
            </a:r>
            <a:r>
              <a:rPr lang="en-US" sz="2800" b="1" dirty="0"/>
              <a:t>concentrating, and </a:t>
            </a:r>
            <a:r>
              <a:rPr lang="en-US" sz="2800" b="1" dirty="0" smtClean="0"/>
              <a:t>appetite </a:t>
            </a:r>
            <a:r>
              <a:rPr lang="en-US" sz="2800" b="1" dirty="0"/>
              <a:t>and </a:t>
            </a:r>
            <a:r>
              <a:rPr lang="en-US" sz="2800" b="1" dirty="0" smtClean="0"/>
              <a:t>sleep Disturbances</a:t>
            </a:r>
            <a:endParaRPr lang="en-US" sz="2800" b="1" dirty="0"/>
          </a:p>
          <a:p>
            <a:pPr algn="just"/>
            <a:r>
              <a:rPr lang="en-US" sz="2800" dirty="0" smtClean="0"/>
              <a:t>--</a:t>
            </a:r>
            <a:r>
              <a:rPr lang="en-US" sz="2800" dirty="0"/>
              <a:t>Associated symptoms: </a:t>
            </a:r>
            <a:r>
              <a:rPr lang="en-US" sz="2800" dirty="0" smtClean="0"/>
              <a:t>low </a:t>
            </a:r>
            <a:r>
              <a:rPr lang="en-US" sz="2800" dirty="0"/>
              <a:t>self-esteem, Hopelessness, Unwarranted ideas of guilt, </a:t>
            </a:r>
            <a:r>
              <a:rPr lang="en-US" sz="2800"/>
              <a:t>remorse </a:t>
            </a:r>
            <a:r>
              <a:rPr lang="en-US" sz="2800" smtClean="0"/>
              <a:t>or Worthlessness</a:t>
            </a:r>
            <a:r>
              <a:rPr lang="en-US" sz="2800" dirty="0"/>
              <a:t>, </a:t>
            </a:r>
          </a:p>
          <a:p>
            <a:pPr algn="just"/>
            <a:r>
              <a:rPr lang="en-US" sz="2800" dirty="0"/>
              <a:t>Suicidal </a:t>
            </a:r>
            <a:r>
              <a:rPr lang="en-US" sz="2800" dirty="0" smtClean="0"/>
              <a:t>thoughts, Appetite (decrease or </a:t>
            </a:r>
            <a:r>
              <a:rPr lang="en-US" sz="2800" dirty="0"/>
              <a:t>increase), </a:t>
            </a:r>
            <a:endParaRPr lang="en-US" sz="2800" dirty="0" smtClean="0"/>
          </a:p>
          <a:p>
            <a:pPr algn="just"/>
            <a:r>
              <a:rPr lang="en-US" sz="2800" dirty="0" smtClean="0"/>
              <a:t>Sleep </a:t>
            </a:r>
            <a:r>
              <a:rPr lang="en-US" sz="2800" dirty="0"/>
              <a:t>problems (insomnia </a:t>
            </a:r>
            <a:r>
              <a:rPr lang="en-US" sz="2800" dirty="0" smtClean="0"/>
              <a:t>or Hypersomnia</a:t>
            </a:r>
            <a:r>
              <a:rPr lang="en-US" sz="2800" dirty="0"/>
              <a:t>)</a:t>
            </a:r>
          </a:p>
          <a:p>
            <a:pPr algn="just"/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8356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Aetiology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4920" y="1691640"/>
            <a:ext cx="9707880" cy="4175760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Genetics</a:t>
            </a:r>
          </a:p>
          <a:p>
            <a:r>
              <a:rPr lang="en-US" sz="3200" dirty="0"/>
              <a:t>Prenatal factors</a:t>
            </a:r>
          </a:p>
          <a:p>
            <a:r>
              <a:rPr lang="en-US" sz="3200" dirty="0"/>
              <a:t>Family relationships</a:t>
            </a:r>
          </a:p>
          <a:p>
            <a:r>
              <a:rPr lang="en-US" sz="3200" dirty="0"/>
              <a:t>Parental depression*</a:t>
            </a:r>
          </a:p>
          <a:p>
            <a:r>
              <a:rPr lang="en-US" sz="3200" dirty="0"/>
              <a:t>Cognitive style</a:t>
            </a:r>
          </a:p>
          <a:p>
            <a:r>
              <a:rPr lang="en-US" sz="3200" dirty="0"/>
              <a:t>Stressful life events</a:t>
            </a:r>
          </a:p>
          <a:p>
            <a:r>
              <a:rPr lang="en-US" sz="3200" dirty="0"/>
              <a:t>Lack of parental care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49081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S</a:t>
            </a:r>
            <a:r>
              <a:rPr lang="en-US" dirty="0" smtClean="0"/>
              <a:t>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</a:t>
            </a:r>
            <a:r>
              <a:rPr lang="en-US" sz="2800" dirty="0" smtClean="0"/>
              <a:t>epression </a:t>
            </a:r>
            <a:r>
              <a:rPr lang="en-US" sz="2800" dirty="0"/>
              <a:t>in youth appears to be the result of </a:t>
            </a:r>
            <a:r>
              <a:rPr lang="en-US" sz="2800" dirty="0" smtClean="0"/>
              <a:t>complex interactions </a:t>
            </a:r>
            <a:r>
              <a:rPr lang="en-US" sz="2800" dirty="0"/>
              <a:t>between biological vulnerabilities and environmental influences.</a:t>
            </a:r>
          </a:p>
          <a:p>
            <a:r>
              <a:rPr lang="en-US" sz="2800" dirty="0"/>
              <a:t>Biological vulnerabilities may result from children’s genetic endowment and </a:t>
            </a:r>
            <a:r>
              <a:rPr lang="en-US" sz="2800" dirty="0" smtClean="0"/>
              <a:t>from prenatal </a:t>
            </a:r>
            <a:r>
              <a:rPr lang="en-US" sz="2800" dirty="0"/>
              <a:t>factors. </a:t>
            </a:r>
            <a:endParaRPr lang="en-US" sz="2800" dirty="0" smtClean="0"/>
          </a:p>
          <a:p>
            <a:r>
              <a:rPr lang="en-US" sz="2800" dirty="0" smtClean="0"/>
              <a:t>Environmental </a:t>
            </a:r>
            <a:r>
              <a:rPr lang="en-US" sz="2800" dirty="0"/>
              <a:t>influences include children’s family </a:t>
            </a:r>
            <a:r>
              <a:rPr lang="en-US" sz="2800" dirty="0" smtClean="0"/>
              <a:t>relationships, cognitive </a:t>
            </a:r>
            <a:r>
              <a:rPr lang="en-US" sz="2800" dirty="0"/>
              <a:t>style, stressful life events, school and neighborhood characteristics.</a:t>
            </a:r>
          </a:p>
          <a:p>
            <a:r>
              <a:rPr lang="en-US" sz="2800" dirty="0"/>
              <a:t>*Parental depression is the most consistently replicated risk factor for depression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90722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In </a:t>
            </a:r>
            <a:r>
              <a:rPr lang="en-US" sz="3200" dirty="0"/>
              <a:t>the offspring. Stressful life events—especially losses—may increase the risk for</a:t>
            </a:r>
          </a:p>
          <a:p>
            <a:r>
              <a:rPr lang="en-US" sz="3200" dirty="0" smtClean="0"/>
              <a:t>Depression</a:t>
            </a:r>
            <a:r>
              <a:rPr lang="en-US" sz="3200" dirty="0"/>
              <a:t>; this risk is higher if children process loss events (or other stressful </a:t>
            </a:r>
            <a:r>
              <a:rPr lang="en-US" sz="3200" dirty="0" smtClean="0"/>
              <a:t>life events</a:t>
            </a:r>
            <a:r>
              <a:rPr lang="en-US" sz="3200" dirty="0"/>
              <a:t>) using negative attributions. Parental lack of care and rejection may also be relevant.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424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Comorbidity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Anxiety disorders</a:t>
            </a:r>
          </a:p>
          <a:p>
            <a:r>
              <a:rPr lang="en-US" sz="3200" dirty="0"/>
              <a:t>Post Traumatic Stress Disorder</a:t>
            </a:r>
          </a:p>
          <a:p>
            <a:r>
              <a:rPr lang="en-US" sz="3200" dirty="0"/>
              <a:t>Conduct problems</a:t>
            </a:r>
          </a:p>
          <a:p>
            <a:r>
              <a:rPr lang="en-US" sz="3200" dirty="0"/>
              <a:t>Attention Deficit Hyperactivity Disorder</a:t>
            </a:r>
          </a:p>
          <a:p>
            <a:r>
              <a:rPr lang="en-US" sz="3200" dirty="0"/>
              <a:t>Obsessive Compulsive Disorder</a:t>
            </a:r>
          </a:p>
          <a:p>
            <a:r>
              <a:rPr lang="en-US" sz="3200" dirty="0"/>
              <a:t>Learning difficulties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19710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Depression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6192"/>
            <a:ext cx="10515600" cy="4640771"/>
          </a:xfrm>
        </p:spPr>
        <p:txBody>
          <a:bodyPr>
            <a:noAutofit/>
          </a:bodyPr>
          <a:lstStyle/>
          <a:p>
            <a:r>
              <a:rPr lang="en-US" sz="3200" dirty="0"/>
              <a:t>V</a:t>
            </a:r>
            <a:r>
              <a:rPr lang="en-US" sz="3200" dirty="0" smtClean="0"/>
              <a:t>arious </a:t>
            </a:r>
            <a:r>
              <a:rPr lang="en-US" sz="3200" dirty="0"/>
              <a:t>subtypes of depression are identified on the basis</a:t>
            </a:r>
          </a:p>
          <a:p>
            <a:r>
              <a:rPr lang="en-US" sz="3200" dirty="0"/>
              <a:t>of symptom </a:t>
            </a:r>
            <a:r>
              <a:rPr lang="en-US" sz="3200" dirty="0" smtClean="0"/>
              <a:t>severity, pervasiveness</a:t>
            </a:r>
            <a:r>
              <a:rPr lang="en-US" sz="3200" dirty="0"/>
              <a:t>, </a:t>
            </a:r>
            <a:r>
              <a:rPr lang="en-US" sz="3200" dirty="0" smtClean="0"/>
              <a:t>functional </a:t>
            </a:r>
            <a:r>
              <a:rPr lang="en-US" sz="3200" dirty="0"/>
              <a:t>impairment, or  </a:t>
            </a:r>
            <a:r>
              <a:rPr lang="en-US" sz="3200" dirty="0" smtClean="0"/>
              <a:t>the </a:t>
            </a:r>
            <a:r>
              <a:rPr lang="en-US" sz="3200" dirty="0"/>
              <a:t>presence </a:t>
            </a:r>
            <a:r>
              <a:rPr lang="en-US" sz="3200" dirty="0" smtClean="0"/>
              <a:t>or absence </a:t>
            </a:r>
            <a:r>
              <a:rPr lang="en-US" sz="3200" dirty="0"/>
              <a:t>of manic episodes or psychotic phenomena</a:t>
            </a:r>
          </a:p>
          <a:p>
            <a:r>
              <a:rPr lang="en-US" sz="3200" dirty="0"/>
              <a:t>--terms “depression,” “depressive episode,” “depressive disorder” </a:t>
            </a:r>
            <a:r>
              <a:rPr lang="en-US" sz="3200" dirty="0" smtClean="0"/>
              <a:t>and “clinical </a:t>
            </a:r>
            <a:r>
              <a:rPr lang="en-US" sz="3200" dirty="0"/>
              <a:t>depression” will be used </a:t>
            </a:r>
            <a:r>
              <a:rPr lang="en-US" sz="3200" dirty="0" smtClean="0"/>
              <a:t> </a:t>
            </a:r>
            <a:r>
              <a:rPr lang="en-US" sz="3200" dirty="0"/>
              <a:t>to mean </a:t>
            </a:r>
            <a:r>
              <a:rPr lang="en-US" sz="3200" dirty="0" smtClean="0"/>
              <a:t> </a:t>
            </a:r>
            <a:r>
              <a:rPr lang="en-US" sz="3200" dirty="0"/>
              <a:t>“major depressive episode” </a:t>
            </a:r>
            <a:r>
              <a:rPr lang="en-US" sz="3200" dirty="0" smtClean="0"/>
              <a:t>and </a:t>
            </a:r>
            <a:r>
              <a:rPr lang="en-US" sz="3200" dirty="0"/>
              <a:t>“recurrent depressive disorder.”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5873893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501</TotalTime>
  <Words>850</Words>
  <Application>Microsoft Office PowerPoint</Application>
  <PresentationFormat>Widescreen</PresentationFormat>
  <Paragraphs>202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Franklin Gothic Book</vt:lpstr>
      <vt:lpstr>Wingdings</vt:lpstr>
      <vt:lpstr>Crop</vt:lpstr>
      <vt:lpstr>PAEDIATRIC PSYCHIATRY</vt:lpstr>
      <vt:lpstr>Learning outcome </vt:lpstr>
      <vt:lpstr>Depression </vt:lpstr>
      <vt:lpstr>Definition </vt:lpstr>
      <vt:lpstr>Aetiology </vt:lpstr>
      <vt:lpstr> Summary </vt:lpstr>
      <vt:lpstr>PowerPoint Presentation</vt:lpstr>
      <vt:lpstr>Comorbidity </vt:lpstr>
      <vt:lpstr>Types of Depression </vt:lpstr>
      <vt:lpstr>EPIDEMIOLOGY</vt:lpstr>
      <vt:lpstr>PowerPoint Presentation</vt:lpstr>
      <vt:lpstr>Clinical course </vt:lpstr>
      <vt:lpstr>Subtypes of depression </vt:lpstr>
      <vt:lpstr>PowerPoint Presentation</vt:lpstr>
      <vt:lpstr>Diagnosis </vt:lpstr>
      <vt:lpstr>DDX</vt:lpstr>
      <vt:lpstr>Important Psychiatric Distinctions</vt:lpstr>
      <vt:lpstr>TREATMENT AIMS </vt:lpstr>
      <vt:lpstr>Treatment modes </vt:lpstr>
      <vt:lpstr>SUPPORTIVE MANAGEMENT  </vt:lpstr>
      <vt:lpstr>PowerPoint Presentation</vt:lpstr>
      <vt:lpstr>Rx options </vt:lpstr>
      <vt:lpstr>Cognitive behaviour therapy</vt:lpstr>
      <vt:lpstr>Interpersonal psychotherapy </vt:lpstr>
      <vt:lpstr>PowerPoint Presentation</vt:lpstr>
      <vt:lpstr>Adverse Side Effects of SSRIs</vt:lpstr>
      <vt:lpstr>Other treatments </vt:lpstr>
      <vt:lpstr>Which antidepressant?</vt:lpstr>
      <vt:lpstr>Barriers to care </vt:lpstr>
      <vt:lpstr>Prevention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PAEDIATRIC PSYCHIATRY</dc:title>
  <dc:creator>JANET</dc:creator>
  <cp:lastModifiedBy>Kate</cp:lastModifiedBy>
  <cp:revision>16</cp:revision>
  <dcterms:created xsi:type="dcterms:W3CDTF">2018-04-18T14:17:57Z</dcterms:created>
  <dcterms:modified xsi:type="dcterms:W3CDTF">2021-04-11T11:53:57Z</dcterms:modified>
</cp:coreProperties>
</file>