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handoutMasterIdLst>
    <p:handoutMasterId r:id="rId39"/>
  </p:handoutMasterIdLst>
  <p:sldIdLst>
    <p:sldId id="256" r:id="rId2"/>
    <p:sldId id="271" r:id="rId3"/>
    <p:sldId id="274" r:id="rId4"/>
    <p:sldId id="276" r:id="rId5"/>
    <p:sldId id="257" r:id="rId6"/>
    <p:sldId id="259" r:id="rId7"/>
    <p:sldId id="260" r:id="rId8"/>
    <p:sldId id="261" r:id="rId9"/>
    <p:sldId id="262" r:id="rId10"/>
    <p:sldId id="263" r:id="rId11"/>
    <p:sldId id="264" r:id="rId12"/>
    <p:sldId id="265" r:id="rId13"/>
    <p:sldId id="266" r:id="rId14"/>
    <p:sldId id="294" r:id="rId15"/>
    <p:sldId id="267" r:id="rId16"/>
    <p:sldId id="268" r:id="rId17"/>
    <p:sldId id="269" r:id="rId18"/>
    <p:sldId id="270" r:id="rId19"/>
    <p:sldId id="277" r:id="rId20"/>
    <p:sldId id="289" r:id="rId21"/>
    <p:sldId id="290" r:id="rId22"/>
    <p:sldId id="291" r:id="rId23"/>
    <p:sldId id="278" r:id="rId24"/>
    <p:sldId id="279" r:id="rId25"/>
    <p:sldId id="272" r:id="rId26"/>
    <p:sldId id="273" r:id="rId27"/>
    <p:sldId id="292" r:id="rId28"/>
    <p:sldId id="280" r:id="rId29"/>
    <p:sldId id="281" r:id="rId30"/>
    <p:sldId id="282" r:id="rId31"/>
    <p:sldId id="285" r:id="rId32"/>
    <p:sldId id="283" r:id="rId33"/>
    <p:sldId id="284" r:id="rId34"/>
    <p:sldId id="287" r:id="rId35"/>
    <p:sldId id="286" r:id="rId36"/>
    <p:sldId id="28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24" autoAdjust="0"/>
  </p:normalViewPr>
  <p:slideViewPr>
    <p:cSldViewPr>
      <p:cViewPr varScale="1">
        <p:scale>
          <a:sx n="59" d="100"/>
          <a:sy n="59" d="100"/>
        </p:scale>
        <p:origin x="846" y="54"/>
      </p:cViewPr>
      <p:guideLst>
        <p:guide orient="horz" pos="2160"/>
        <p:guide pos="2880"/>
      </p:guideLst>
    </p:cSldViewPr>
  </p:slideViewPr>
  <p:outlineViewPr>
    <p:cViewPr>
      <p:scale>
        <a:sx n="33" d="100"/>
        <a:sy n="33" d="100"/>
      </p:scale>
      <p:origin x="0" y="987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898689-969D-4B45-9D92-03CF49E3970F}" type="datetimeFigureOut">
              <a:rPr lang="fi-FI" smtClean="0"/>
              <a:t>23.3.2020</a:t>
            </a:fld>
            <a:endParaRPr lang="fi-FI"/>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F6E3E8-1077-403B-B457-26AC6EE8318E}" type="slidenum">
              <a:rPr lang="fi-FI" smtClean="0"/>
              <a:t>‹#›</a:t>
            </a:fld>
            <a:endParaRPr lang="fi-FI"/>
          </a:p>
        </p:txBody>
      </p:sp>
    </p:spTree>
    <p:extLst>
      <p:ext uri="{BB962C8B-B14F-4D97-AF65-F5344CB8AC3E}">
        <p14:creationId xmlns:p14="http://schemas.microsoft.com/office/powerpoint/2010/main" val="3635518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55A6EF-89FF-41ED-98BC-E40958B8D7E7}" type="datetimeFigureOut">
              <a:rPr lang="en-US" smtClean="0"/>
              <a:pPr/>
              <a:t>3/23/2020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031906-F7D1-4A40-9973-8C7BF68A80EF}" type="slidenum">
              <a:rPr lang="en-US" smtClean="0"/>
              <a:pPr/>
              <a:t>‹#›</a:t>
            </a:fld>
            <a:endParaRPr lang="en-US"/>
          </a:p>
        </p:txBody>
      </p:sp>
    </p:spTree>
    <p:extLst>
      <p:ext uri="{BB962C8B-B14F-4D97-AF65-F5344CB8AC3E}">
        <p14:creationId xmlns:p14="http://schemas.microsoft.com/office/powerpoint/2010/main" val="1232121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031906-F7D1-4A40-9973-8C7BF68A80EF}" type="slidenum">
              <a:rPr lang="en-US" smtClean="0"/>
              <a:pPr/>
              <a:t>5</a:t>
            </a:fld>
            <a:endParaRPr lang="en-US"/>
          </a:p>
        </p:txBody>
      </p:sp>
    </p:spTree>
    <p:extLst>
      <p:ext uri="{BB962C8B-B14F-4D97-AF65-F5344CB8AC3E}">
        <p14:creationId xmlns:p14="http://schemas.microsoft.com/office/powerpoint/2010/main" val="433373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031906-F7D1-4A40-9973-8C7BF68A80EF}" type="slidenum">
              <a:rPr lang="en-US" smtClean="0"/>
              <a:pPr/>
              <a:t>12</a:t>
            </a:fld>
            <a:endParaRPr lang="en-US"/>
          </a:p>
        </p:txBody>
      </p:sp>
    </p:spTree>
    <p:extLst>
      <p:ext uri="{BB962C8B-B14F-4D97-AF65-F5344CB8AC3E}">
        <p14:creationId xmlns:p14="http://schemas.microsoft.com/office/powerpoint/2010/main" val="4250604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70C6847-C8AC-45BF-A63B-15F9D9ED55D5}" type="datetime1">
              <a:rPr lang="en-US" smtClean="0"/>
              <a:t>3/23/2020</a:t>
            </a:fld>
            <a:endParaRPr lang="en-US"/>
          </a:p>
        </p:txBody>
      </p:sp>
      <p:sp>
        <p:nvSpPr>
          <p:cNvPr id="19" name="Footer Placeholder 18"/>
          <p:cNvSpPr>
            <a:spLocks noGrp="1"/>
          </p:cNvSpPr>
          <p:nvPr>
            <p:ph type="ftr" sz="quarter" idx="11"/>
          </p:nvPr>
        </p:nvSpPr>
        <p:spPr/>
        <p:txBody>
          <a:bodyPr/>
          <a:lstStyle/>
          <a:p>
            <a:r>
              <a:rPr lang="en-US" smtClean="0"/>
              <a:t>Mukelule JA</a:t>
            </a:r>
            <a:endParaRPr lang="en-US"/>
          </a:p>
        </p:txBody>
      </p:sp>
      <p:sp>
        <p:nvSpPr>
          <p:cNvPr id="27" name="Slide Number Placeholder 26"/>
          <p:cNvSpPr>
            <a:spLocks noGrp="1"/>
          </p:cNvSpPr>
          <p:nvPr>
            <p:ph type="sldNum" sz="quarter" idx="12"/>
          </p:nvPr>
        </p:nvSpPr>
        <p:spPr/>
        <p:txBody>
          <a:bodyPr/>
          <a:lstStyle/>
          <a:p>
            <a:fld id="{737C3187-7CCF-41AC-82A5-0CE973825FA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E5BE36-6245-40E6-9EA1-492275EF7412}" type="datetime1">
              <a:rPr lang="en-US" smtClean="0"/>
              <a:t>3/23/2020</a:t>
            </a:fld>
            <a:endParaRPr lang="en-US"/>
          </a:p>
        </p:txBody>
      </p:sp>
      <p:sp>
        <p:nvSpPr>
          <p:cNvPr id="5" name="Footer Placeholder 4"/>
          <p:cNvSpPr>
            <a:spLocks noGrp="1"/>
          </p:cNvSpPr>
          <p:nvPr>
            <p:ph type="ftr" sz="quarter" idx="11"/>
          </p:nvPr>
        </p:nvSpPr>
        <p:spPr/>
        <p:txBody>
          <a:bodyPr/>
          <a:lstStyle/>
          <a:p>
            <a:r>
              <a:rPr lang="en-US" smtClean="0"/>
              <a:t>Mukelule JA</a:t>
            </a:r>
            <a:endParaRPr lang="en-US"/>
          </a:p>
        </p:txBody>
      </p:sp>
      <p:sp>
        <p:nvSpPr>
          <p:cNvPr id="6" name="Slide Number Placeholder 5"/>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24380D-D27F-4459-987A-5D17A765EDDE}" type="datetime1">
              <a:rPr lang="en-US" smtClean="0"/>
              <a:t>3/23/2020</a:t>
            </a:fld>
            <a:endParaRPr lang="en-US"/>
          </a:p>
        </p:txBody>
      </p:sp>
      <p:sp>
        <p:nvSpPr>
          <p:cNvPr id="5" name="Footer Placeholder 4"/>
          <p:cNvSpPr>
            <a:spLocks noGrp="1"/>
          </p:cNvSpPr>
          <p:nvPr>
            <p:ph type="ftr" sz="quarter" idx="11"/>
          </p:nvPr>
        </p:nvSpPr>
        <p:spPr/>
        <p:txBody>
          <a:bodyPr/>
          <a:lstStyle/>
          <a:p>
            <a:r>
              <a:rPr lang="en-US" smtClean="0"/>
              <a:t>Mukelule JA</a:t>
            </a:r>
            <a:endParaRPr lang="en-US"/>
          </a:p>
        </p:txBody>
      </p:sp>
      <p:sp>
        <p:nvSpPr>
          <p:cNvPr id="6" name="Slide Number Placeholder 5"/>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C0F298-A4D4-4653-9B7E-221D88638D4B}" type="datetime1">
              <a:rPr lang="en-US" smtClean="0"/>
              <a:t>3/23/2020</a:t>
            </a:fld>
            <a:endParaRPr lang="en-US"/>
          </a:p>
        </p:txBody>
      </p:sp>
      <p:sp>
        <p:nvSpPr>
          <p:cNvPr id="5" name="Footer Placeholder 4"/>
          <p:cNvSpPr>
            <a:spLocks noGrp="1"/>
          </p:cNvSpPr>
          <p:nvPr>
            <p:ph type="ftr" sz="quarter" idx="11"/>
          </p:nvPr>
        </p:nvSpPr>
        <p:spPr/>
        <p:txBody>
          <a:bodyPr/>
          <a:lstStyle/>
          <a:p>
            <a:r>
              <a:rPr lang="en-US" smtClean="0"/>
              <a:t>Mukelule JA</a:t>
            </a:r>
            <a:endParaRPr lang="en-US"/>
          </a:p>
        </p:txBody>
      </p:sp>
      <p:sp>
        <p:nvSpPr>
          <p:cNvPr id="6" name="Slide Number Placeholder 5"/>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1918BA6-F186-439A-9461-84E227929B26}" type="datetime1">
              <a:rPr lang="en-US" smtClean="0"/>
              <a:t>3/23/2020</a:t>
            </a:fld>
            <a:endParaRPr lang="en-US"/>
          </a:p>
        </p:txBody>
      </p:sp>
      <p:sp>
        <p:nvSpPr>
          <p:cNvPr id="5" name="Footer Placeholder 4"/>
          <p:cNvSpPr>
            <a:spLocks noGrp="1"/>
          </p:cNvSpPr>
          <p:nvPr>
            <p:ph type="ftr" sz="quarter" idx="11"/>
          </p:nvPr>
        </p:nvSpPr>
        <p:spPr/>
        <p:txBody>
          <a:bodyPr/>
          <a:lstStyle/>
          <a:p>
            <a:r>
              <a:rPr lang="en-US" smtClean="0"/>
              <a:t>Mukelule JA</a:t>
            </a:r>
            <a:endParaRPr lang="en-US"/>
          </a:p>
        </p:txBody>
      </p:sp>
      <p:sp>
        <p:nvSpPr>
          <p:cNvPr id="6" name="Slide Number Placeholder 5"/>
          <p:cNvSpPr>
            <a:spLocks noGrp="1"/>
          </p:cNvSpPr>
          <p:nvPr>
            <p:ph type="sldNum" sz="quarter" idx="12"/>
          </p:nvPr>
        </p:nvSpPr>
        <p:spPr/>
        <p:txBody>
          <a:bodyPr/>
          <a:lstStyle/>
          <a:p>
            <a:fld id="{737C3187-7CCF-41AC-82A5-0CE973825FA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55A1A2-BED7-4FDD-9AEB-1565D1A58DA7}" type="datetime1">
              <a:rPr lang="en-US" smtClean="0"/>
              <a:t>3/23/2020</a:t>
            </a:fld>
            <a:endParaRPr lang="en-US"/>
          </a:p>
        </p:txBody>
      </p:sp>
      <p:sp>
        <p:nvSpPr>
          <p:cNvPr id="6" name="Footer Placeholder 5"/>
          <p:cNvSpPr>
            <a:spLocks noGrp="1"/>
          </p:cNvSpPr>
          <p:nvPr>
            <p:ph type="ftr" sz="quarter" idx="11"/>
          </p:nvPr>
        </p:nvSpPr>
        <p:spPr/>
        <p:txBody>
          <a:bodyPr/>
          <a:lstStyle/>
          <a:p>
            <a:r>
              <a:rPr lang="en-US" smtClean="0"/>
              <a:t>Mukelule JA</a:t>
            </a:r>
            <a:endParaRPr lang="en-US"/>
          </a:p>
        </p:txBody>
      </p:sp>
      <p:sp>
        <p:nvSpPr>
          <p:cNvPr id="7" name="Slide Number Placeholder 6"/>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20CE996-3F15-4298-8C54-8A29814A94B4}" type="datetime1">
              <a:rPr lang="en-US" smtClean="0"/>
              <a:t>3/23/2020</a:t>
            </a:fld>
            <a:endParaRPr lang="en-US"/>
          </a:p>
        </p:txBody>
      </p:sp>
      <p:sp>
        <p:nvSpPr>
          <p:cNvPr id="8" name="Footer Placeholder 7"/>
          <p:cNvSpPr>
            <a:spLocks noGrp="1"/>
          </p:cNvSpPr>
          <p:nvPr>
            <p:ph type="ftr" sz="quarter" idx="11"/>
          </p:nvPr>
        </p:nvSpPr>
        <p:spPr/>
        <p:txBody>
          <a:bodyPr/>
          <a:lstStyle/>
          <a:p>
            <a:r>
              <a:rPr lang="en-US" smtClean="0"/>
              <a:t>Mukelule JA</a:t>
            </a:r>
            <a:endParaRPr lang="en-US"/>
          </a:p>
        </p:txBody>
      </p:sp>
      <p:sp>
        <p:nvSpPr>
          <p:cNvPr id="9" name="Slide Number Placeholder 8"/>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CAD3CC2-0176-4A9C-B9C7-EFA39338922A}" type="datetime1">
              <a:rPr lang="en-US" smtClean="0"/>
              <a:t>3/23/2020</a:t>
            </a:fld>
            <a:endParaRPr lang="en-US"/>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48DF3-3F22-4657-8BA5-060DE00BAEE7}" type="datetime1">
              <a:rPr lang="en-US" smtClean="0"/>
              <a:t>3/23/2020</a:t>
            </a:fld>
            <a:endParaRPr lang="en-US"/>
          </a:p>
        </p:txBody>
      </p:sp>
      <p:sp>
        <p:nvSpPr>
          <p:cNvPr id="3" name="Footer Placeholder 2"/>
          <p:cNvSpPr>
            <a:spLocks noGrp="1"/>
          </p:cNvSpPr>
          <p:nvPr>
            <p:ph type="ftr" sz="quarter" idx="11"/>
          </p:nvPr>
        </p:nvSpPr>
        <p:spPr/>
        <p:txBody>
          <a:bodyPr/>
          <a:lstStyle/>
          <a:p>
            <a:r>
              <a:rPr lang="en-US" smtClean="0"/>
              <a:t>Mukelule JA</a:t>
            </a:r>
            <a:endParaRPr lang="en-US"/>
          </a:p>
        </p:txBody>
      </p:sp>
      <p:sp>
        <p:nvSpPr>
          <p:cNvPr id="4" name="Slide Number Placeholder 3"/>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1EC788-8424-4A24-A621-BC9401D5FC46}" type="datetime1">
              <a:rPr lang="en-US" smtClean="0"/>
              <a:t>3/23/2020</a:t>
            </a:fld>
            <a:endParaRPr lang="en-US"/>
          </a:p>
        </p:txBody>
      </p:sp>
      <p:sp>
        <p:nvSpPr>
          <p:cNvPr id="6" name="Footer Placeholder 5"/>
          <p:cNvSpPr>
            <a:spLocks noGrp="1"/>
          </p:cNvSpPr>
          <p:nvPr>
            <p:ph type="ftr" sz="quarter" idx="11"/>
          </p:nvPr>
        </p:nvSpPr>
        <p:spPr/>
        <p:txBody>
          <a:bodyPr/>
          <a:lstStyle/>
          <a:p>
            <a:r>
              <a:rPr lang="en-US" smtClean="0"/>
              <a:t>Mukelule JA</a:t>
            </a:r>
            <a:endParaRPr lang="en-US"/>
          </a:p>
        </p:txBody>
      </p:sp>
      <p:sp>
        <p:nvSpPr>
          <p:cNvPr id="7" name="Slide Number Placeholder 6"/>
          <p:cNvSpPr>
            <a:spLocks noGrp="1"/>
          </p:cNvSpPr>
          <p:nvPr>
            <p:ph type="sldNum" sz="quarter" idx="12"/>
          </p:nvPr>
        </p:nvSpPr>
        <p:spPr/>
        <p:txBody>
          <a:bodyPr/>
          <a:lstStyle/>
          <a:p>
            <a:fld id="{737C3187-7CCF-41AC-82A5-0CE973825F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408DFA0-3D29-4319-B899-FFD28938E817}" type="datetime1">
              <a:rPr lang="en-US" smtClean="0"/>
              <a:t>3/23/2020</a:t>
            </a:fld>
            <a:endParaRPr lang="en-US"/>
          </a:p>
        </p:txBody>
      </p:sp>
      <p:sp>
        <p:nvSpPr>
          <p:cNvPr id="6" name="Footer Placeholder 5"/>
          <p:cNvSpPr>
            <a:spLocks noGrp="1"/>
          </p:cNvSpPr>
          <p:nvPr>
            <p:ph type="ftr" sz="quarter" idx="11"/>
          </p:nvPr>
        </p:nvSpPr>
        <p:spPr/>
        <p:txBody>
          <a:bodyPr/>
          <a:lstStyle/>
          <a:p>
            <a:r>
              <a:rPr lang="en-US" smtClean="0"/>
              <a:t>Mukelule JA</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37C3187-7CCF-41AC-82A5-0CE973825FA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26869C1-CC69-4EEE-98B8-1DF3BA5F4E59}" type="datetime1">
              <a:rPr lang="en-US" smtClean="0"/>
              <a:t>3/23/2020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Mukelule JA</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37C3187-7CCF-41AC-82A5-0CE973825FA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66800"/>
            <a:ext cx="7924800" cy="4800600"/>
          </a:xfrm>
        </p:spPr>
        <p:txBody>
          <a:bodyPr>
            <a:normAutofit fontScale="90000"/>
          </a:bodyPr>
          <a:lstStyle/>
          <a:p>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Introduction to Paediatrics and</a:t>
            </a:r>
            <a:br>
              <a:rPr lang="en-US" dirty="0" smtClean="0"/>
            </a:br>
            <a:r>
              <a:rPr lang="en-US" dirty="0" smtClean="0"/>
              <a:t> </a:t>
            </a:r>
            <a:r>
              <a:rPr lang="en-US" dirty="0" smtClean="0"/>
              <a:t>Neonatology</a:t>
            </a:r>
            <a:r>
              <a:rPr lang="en-US" dirty="0" smtClean="0"/>
              <a:t/>
            </a:r>
            <a:br>
              <a:rPr lang="en-US" dirty="0" smtClean="0"/>
            </a:br>
            <a:r>
              <a:rPr lang="en-US" dirty="0" smtClean="0"/>
              <a:t>(unit 1)</a:t>
            </a:r>
            <a:br>
              <a:rPr lang="en-US" dirty="0" smtClean="0"/>
            </a:br>
            <a:r>
              <a:rPr lang="en-US" dirty="0" smtClean="0"/>
              <a:t/>
            </a:r>
            <a:br>
              <a:rPr lang="en-US" dirty="0" smtClean="0"/>
            </a:br>
            <a:endParaRPr lang="en-US" dirty="0"/>
          </a:p>
        </p:txBody>
      </p:sp>
      <p:sp>
        <p:nvSpPr>
          <p:cNvPr id="3" name="Footer Placeholder 2"/>
          <p:cNvSpPr>
            <a:spLocks noGrp="1"/>
          </p:cNvSpPr>
          <p:nvPr>
            <p:ph type="ftr" sz="quarter" idx="11"/>
          </p:nvPr>
        </p:nvSpPr>
        <p:spPr/>
        <p:txBody>
          <a:bodyPr/>
          <a:lstStyle/>
          <a:p>
            <a:r>
              <a:rPr lang="en-US" smtClean="0"/>
              <a:t>Mukelule JA</a:t>
            </a:r>
            <a:endParaRPr lang="en-US"/>
          </a:p>
        </p:txBody>
      </p:sp>
      <p:sp>
        <p:nvSpPr>
          <p:cNvPr id="4" name="Slide Number Placeholder 3"/>
          <p:cNvSpPr>
            <a:spLocks noGrp="1"/>
          </p:cNvSpPr>
          <p:nvPr>
            <p:ph type="sldNum" sz="quarter" idx="12"/>
          </p:nvPr>
        </p:nvSpPr>
        <p:spPr/>
        <p:txBody>
          <a:bodyPr/>
          <a:lstStyle/>
          <a:p>
            <a:fld id="{737C3187-7CCF-41AC-82A5-0CE973825FA3}"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001000" cy="56388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Rectangle 2"/>
          <p:cNvSpPr/>
          <p:nvPr/>
        </p:nvSpPr>
        <p:spPr>
          <a:xfrm>
            <a:off x="609600" y="990600"/>
            <a:ext cx="8153400" cy="3785652"/>
          </a:xfrm>
          <a:prstGeom prst="rect">
            <a:avLst/>
          </a:prstGeom>
        </p:spPr>
        <p:txBody>
          <a:bodyPr wrap="square">
            <a:spAutoFit/>
          </a:bodyPr>
          <a:lstStyle/>
          <a:p>
            <a:r>
              <a:rPr lang="en-US" sz="4000" dirty="0" smtClean="0"/>
              <a:t>I</a:t>
            </a:r>
            <a:r>
              <a:rPr lang="en-US" sz="4000" b="1" dirty="0" smtClean="0"/>
              <a:t>nfant</a:t>
            </a:r>
            <a:r>
              <a:rPr lang="en-US" sz="4000" dirty="0" smtClean="0"/>
              <a:t>:-  1</a:t>
            </a:r>
            <a:r>
              <a:rPr lang="en-US" sz="4000" baseline="30000" dirty="0" smtClean="0"/>
              <a:t>st</a:t>
            </a:r>
            <a:r>
              <a:rPr lang="en-US" sz="4000" dirty="0" smtClean="0"/>
              <a:t> year of life (</a:t>
            </a:r>
            <a:r>
              <a:rPr lang="en-US" sz="3200" dirty="0" smtClean="0"/>
              <a:t>Less than 12 m)</a:t>
            </a:r>
          </a:p>
          <a:p>
            <a:r>
              <a:rPr lang="en-US" sz="4000" b="1" dirty="0" smtClean="0"/>
              <a:t>Young infant</a:t>
            </a:r>
            <a:r>
              <a:rPr lang="en-US" sz="4000" dirty="0" smtClean="0"/>
              <a:t>:- less than 2 months </a:t>
            </a:r>
            <a:br>
              <a:rPr lang="en-US" sz="4000" dirty="0" smtClean="0"/>
            </a:br>
            <a:r>
              <a:rPr lang="en-US" sz="4000" b="1" dirty="0" smtClean="0"/>
              <a:t>Toddler</a:t>
            </a:r>
            <a:r>
              <a:rPr lang="en-US" sz="4000" dirty="0" smtClean="0"/>
              <a:t> :- a baby aged 2years</a:t>
            </a:r>
            <a:br>
              <a:rPr lang="en-US" sz="4000" dirty="0" smtClean="0"/>
            </a:br>
            <a:r>
              <a:rPr lang="en-US" sz="4000" b="1" dirty="0" smtClean="0"/>
              <a:t>Preschooler</a:t>
            </a:r>
            <a:r>
              <a:rPr lang="en-US" sz="4000" dirty="0" smtClean="0"/>
              <a:t>:- 2--5 years old</a:t>
            </a:r>
            <a:br>
              <a:rPr lang="en-US" sz="4000" dirty="0" smtClean="0"/>
            </a:br>
            <a:r>
              <a:rPr lang="en-US" sz="4000" b="1" dirty="0" smtClean="0"/>
              <a:t>A school child</a:t>
            </a:r>
            <a:r>
              <a:rPr lang="en-US" sz="4000" dirty="0" smtClean="0"/>
              <a:t>:-  above 5 year—</a:t>
            </a:r>
            <a:br>
              <a:rPr lang="en-US" sz="4000" dirty="0" smtClean="0"/>
            </a:br>
            <a:r>
              <a:rPr lang="en-US" sz="4000" b="1" dirty="0" err="1" smtClean="0"/>
              <a:t>Adolesence</a:t>
            </a:r>
            <a:r>
              <a:rPr lang="en-US" sz="4000" dirty="0" smtClean="0"/>
              <a:t>:-10—nineteen</a:t>
            </a:r>
            <a:endParaRPr lang="en-US" sz="40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583362"/>
          </a:xfrm>
        </p:spPr>
        <p:txBody>
          <a:bodyPr>
            <a:normAutofit fontScale="90000"/>
          </a:bodyPr>
          <a:lstStyle/>
          <a:p>
            <a:r>
              <a:rPr lang="en-US" b="1" dirty="0" smtClean="0">
                <a:solidFill>
                  <a:schemeClr val="tx1"/>
                </a:solidFill>
              </a:rPr>
              <a:t>Infant mortality rate</a:t>
            </a:r>
            <a:r>
              <a:rPr lang="en-US" dirty="0" smtClean="0">
                <a:solidFill>
                  <a:schemeClr val="tx1"/>
                </a:solidFill>
              </a:rPr>
              <a:t>:- number of deaths in the 1</a:t>
            </a:r>
            <a:r>
              <a:rPr lang="en-US" baseline="30000" dirty="0" smtClean="0">
                <a:solidFill>
                  <a:schemeClr val="tx1"/>
                </a:solidFill>
              </a:rPr>
              <a:t>st</a:t>
            </a:r>
            <a:r>
              <a:rPr lang="en-US" dirty="0" smtClean="0">
                <a:solidFill>
                  <a:schemeClr val="tx1"/>
                </a:solidFill>
              </a:rPr>
              <a:t> 12months per a 1000 live births</a:t>
            </a:r>
            <a:br>
              <a:rPr lang="en-US" dirty="0" smtClean="0">
                <a:solidFill>
                  <a:schemeClr val="tx1"/>
                </a:solidFill>
              </a:rPr>
            </a:br>
            <a:r>
              <a:rPr lang="en-US" b="1" dirty="0" smtClean="0">
                <a:solidFill>
                  <a:schemeClr val="tx1"/>
                </a:solidFill>
              </a:rPr>
              <a:t>Neonatal mortality rate</a:t>
            </a:r>
            <a:r>
              <a:rPr lang="en-US" dirty="0" smtClean="0">
                <a:solidFill>
                  <a:schemeClr val="tx1"/>
                </a:solidFill>
              </a:rPr>
              <a:t>:-no. of deaths in the 1</a:t>
            </a:r>
            <a:r>
              <a:rPr lang="en-US" baseline="30000" dirty="0" smtClean="0">
                <a:solidFill>
                  <a:schemeClr val="tx1"/>
                </a:solidFill>
              </a:rPr>
              <a:t>st</a:t>
            </a:r>
            <a:r>
              <a:rPr lang="en-US" dirty="0" smtClean="0">
                <a:solidFill>
                  <a:schemeClr val="tx1"/>
                </a:solidFill>
              </a:rPr>
              <a:t> 28 days per a thousand live births</a:t>
            </a:r>
            <a:br>
              <a:rPr lang="en-US" dirty="0" smtClean="0">
                <a:solidFill>
                  <a:schemeClr val="tx1"/>
                </a:solidFill>
              </a:rPr>
            </a:br>
            <a:r>
              <a:rPr lang="en-US" b="1" dirty="0" smtClean="0">
                <a:solidFill>
                  <a:schemeClr val="tx1"/>
                </a:solidFill>
              </a:rPr>
              <a:t>Perinatal mortality rate</a:t>
            </a:r>
            <a:r>
              <a:rPr lang="en-US" dirty="0" smtClean="0">
                <a:solidFill>
                  <a:schemeClr val="tx1"/>
                </a:solidFill>
              </a:rPr>
              <a:t>:- still births and neonatal deaths up to 7 days per 1000 total births</a:t>
            </a:r>
            <a:endParaRPr lang="en-US" dirty="0">
              <a:solidFill>
                <a:schemeClr val="tx1"/>
              </a:solidFill>
            </a:endParaRPr>
          </a:p>
        </p:txBody>
      </p:sp>
      <p:sp>
        <p:nvSpPr>
          <p:cNvPr id="3" name="Footer Placeholder 2"/>
          <p:cNvSpPr>
            <a:spLocks noGrp="1"/>
          </p:cNvSpPr>
          <p:nvPr>
            <p:ph type="ftr" sz="quarter" idx="11"/>
          </p:nvPr>
        </p:nvSpPr>
        <p:spPr/>
        <p:txBody>
          <a:bodyPr/>
          <a:lstStyle/>
          <a:p>
            <a:r>
              <a:rPr lang="en-US" smtClean="0"/>
              <a:t>Mukelule JA</a:t>
            </a:r>
            <a:endParaRPr lang="en-US"/>
          </a:p>
        </p:txBody>
      </p:sp>
      <p:sp>
        <p:nvSpPr>
          <p:cNvPr id="4" name="Slide Number Placeholder 3"/>
          <p:cNvSpPr>
            <a:spLocks noGrp="1"/>
          </p:cNvSpPr>
          <p:nvPr>
            <p:ph type="sldNum" sz="quarter" idx="12"/>
          </p:nvPr>
        </p:nvSpPr>
        <p:spPr/>
        <p:txBody>
          <a:bodyPr/>
          <a:lstStyle/>
          <a:p>
            <a:fld id="{737C3187-7CCF-41AC-82A5-0CE973825FA3}"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6354762"/>
          </a:xfrm>
        </p:spPr>
        <p:txBody>
          <a:bodyPr>
            <a:normAutofit/>
          </a:bodyPr>
          <a:lstStyle/>
          <a:p>
            <a:r>
              <a:rPr lang="en-US" sz="4000" b="1" dirty="0" smtClean="0">
                <a:solidFill>
                  <a:schemeClr val="tx1"/>
                </a:solidFill>
              </a:rPr>
              <a:t>Perinatal mortality =</a:t>
            </a:r>
            <a:r>
              <a:rPr lang="en-US" sz="4000" dirty="0" smtClean="0">
                <a:solidFill>
                  <a:schemeClr val="tx1"/>
                </a:solidFill>
              </a:rPr>
              <a:t>includes all stillbirths &amp;neonatal deaths in the 1</a:t>
            </a:r>
            <a:r>
              <a:rPr lang="en-US" sz="4000" baseline="30000" dirty="0" smtClean="0">
                <a:solidFill>
                  <a:schemeClr val="tx1"/>
                </a:solidFill>
              </a:rPr>
              <a:t>st</a:t>
            </a:r>
            <a:r>
              <a:rPr lang="en-US" sz="4000" dirty="0" smtClean="0">
                <a:solidFill>
                  <a:schemeClr val="tx1"/>
                </a:solidFill>
              </a:rPr>
              <a:t> </a:t>
            </a:r>
            <a:r>
              <a:rPr lang="en-US" sz="4000" dirty="0" err="1" smtClean="0">
                <a:solidFill>
                  <a:schemeClr val="tx1"/>
                </a:solidFill>
              </a:rPr>
              <a:t>wk</a:t>
            </a:r>
            <a:r>
              <a:rPr lang="en-US" sz="4000" dirty="0" smtClean="0">
                <a:solidFill>
                  <a:schemeClr val="tx1"/>
                </a:solidFill>
              </a:rPr>
              <a:t> of life. It is any death or abortion &gt; 500g or death at 24 wks and more</a:t>
            </a:r>
            <a:br>
              <a:rPr lang="en-US" sz="4000" dirty="0" smtClean="0">
                <a:solidFill>
                  <a:schemeClr val="tx1"/>
                </a:solidFill>
              </a:rPr>
            </a:br>
            <a:r>
              <a:rPr lang="en-US" sz="4000" b="1" dirty="0" smtClean="0">
                <a:solidFill>
                  <a:schemeClr val="tx1"/>
                </a:solidFill>
              </a:rPr>
              <a:t>still birth </a:t>
            </a:r>
            <a:r>
              <a:rPr lang="en-US" sz="4000" dirty="0" smtClean="0">
                <a:solidFill>
                  <a:schemeClr val="tx1"/>
                </a:solidFill>
              </a:rPr>
              <a:t>– </a:t>
            </a:r>
            <a:r>
              <a:rPr lang="en-US" sz="4000" dirty="0">
                <a:solidFill>
                  <a:schemeClr val="tx1"/>
                </a:solidFill>
              </a:rPr>
              <a:t>a baby born after 24 weeks gestation of pregnancy and does not show at any time signs of life (cardiopulmonary </a:t>
            </a:r>
            <a:r>
              <a:rPr lang="en-US" sz="4000" dirty="0" smtClean="0">
                <a:solidFill>
                  <a:schemeClr val="tx1"/>
                </a:solidFill>
              </a:rPr>
              <a:t>activity</a:t>
            </a:r>
            <a:br>
              <a:rPr lang="en-US" sz="4000" dirty="0" smtClean="0">
                <a:solidFill>
                  <a:schemeClr val="tx1"/>
                </a:solidFill>
              </a:rPr>
            </a:br>
            <a:r>
              <a:rPr lang="en-US" sz="4000" b="1" dirty="0" smtClean="0">
                <a:solidFill>
                  <a:schemeClr val="tx1"/>
                </a:solidFill>
              </a:rPr>
              <a:t>Neonatal </a:t>
            </a:r>
            <a:r>
              <a:rPr lang="en-US" sz="4000" b="1" dirty="0" smtClean="0">
                <a:solidFill>
                  <a:schemeClr val="tx1"/>
                </a:solidFill>
              </a:rPr>
              <a:t>mortality </a:t>
            </a:r>
            <a:r>
              <a:rPr lang="en-US" sz="4000" dirty="0" smtClean="0">
                <a:solidFill>
                  <a:schemeClr val="tx1"/>
                </a:solidFill>
              </a:rPr>
              <a:t>accounts for 50% of infant mortality in developing countries</a:t>
            </a:r>
            <a:endParaRPr lang="en-US" sz="4000" dirty="0">
              <a:solidFill>
                <a:schemeClr val="tx1"/>
              </a:solidFill>
            </a:endParaRPr>
          </a:p>
        </p:txBody>
      </p:sp>
      <p:sp>
        <p:nvSpPr>
          <p:cNvPr id="3" name="Footer Placeholder 2"/>
          <p:cNvSpPr>
            <a:spLocks noGrp="1"/>
          </p:cNvSpPr>
          <p:nvPr>
            <p:ph type="ftr" sz="quarter" idx="11"/>
          </p:nvPr>
        </p:nvSpPr>
        <p:spPr/>
        <p:txBody>
          <a:bodyPr/>
          <a:lstStyle/>
          <a:p>
            <a:r>
              <a:rPr lang="en-US" smtClean="0"/>
              <a:t>Mukelule JA</a:t>
            </a:r>
            <a:endParaRPr lang="en-US"/>
          </a:p>
        </p:txBody>
      </p:sp>
      <p:sp>
        <p:nvSpPr>
          <p:cNvPr id="4" name="Slide Number Placeholder 3"/>
          <p:cNvSpPr>
            <a:spLocks noGrp="1"/>
          </p:cNvSpPr>
          <p:nvPr>
            <p:ph type="sldNum" sz="quarter" idx="12"/>
          </p:nvPr>
        </p:nvSpPr>
        <p:spPr/>
        <p:txBody>
          <a:bodyPr/>
          <a:lstStyle/>
          <a:p>
            <a:fld id="{737C3187-7CCF-41AC-82A5-0CE973825FA3}"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6430962"/>
          </a:xfrm>
        </p:spPr>
        <p:txBody>
          <a:bodyPr>
            <a:normAutofit fontScale="90000"/>
          </a:bodyPr>
          <a:lstStyle/>
          <a:p>
            <a:r>
              <a:rPr lang="en-US" b="1" dirty="0" smtClean="0">
                <a:solidFill>
                  <a:schemeClr val="tx1"/>
                </a:solidFill>
              </a:rPr>
              <a:t>A normal newborn</a:t>
            </a:r>
            <a:r>
              <a:rPr lang="en-US" dirty="0" smtClean="0">
                <a:solidFill>
                  <a:schemeClr val="tx1"/>
                </a:solidFill>
              </a:rPr>
              <a:t/>
            </a:r>
            <a:br>
              <a:rPr lang="en-US" dirty="0" smtClean="0">
                <a:solidFill>
                  <a:schemeClr val="tx1"/>
                </a:solidFill>
              </a:rPr>
            </a:br>
            <a:r>
              <a:rPr lang="en-US" dirty="0" smtClean="0">
                <a:solidFill>
                  <a:schemeClr val="tx1"/>
                </a:solidFill>
              </a:rPr>
              <a:t>is a baby born between 37—41wks</a:t>
            </a:r>
            <a:br>
              <a:rPr lang="en-US" dirty="0" smtClean="0">
                <a:solidFill>
                  <a:schemeClr val="tx1"/>
                </a:solidFill>
              </a:rPr>
            </a:br>
            <a:r>
              <a:rPr lang="en-US" dirty="0" smtClean="0">
                <a:solidFill>
                  <a:schemeClr val="tx1"/>
                </a:solidFill>
              </a:rPr>
              <a:t>weighs 2.5kgs—4kgs </a:t>
            </a:r>
            <a:br>
              <a:rPr lang="en-US" dirty="0" smtClean="0">
                <a:solidFill>
                  <a:schemeClr val="tx1"/>
                </a:solidFill>
              </a:rPr>
            </a:br>
            <a:r>
              <a:rPr lang="en-US" dirty="0" smtClean="0">
                <a:solidFill>
                  <a:schemeClr val="tx1"/>
                </a:solidFill>
              </a:rPr>
              <a:t>head circumference 33—37cm</a:t>
            </a:r>
            <a:br>
              <a:rPr lang="en-US" dirty="0" smtClean="0">
                <a:solidFill>
                  <a:schemeClr val="tx1"/>
                </a:solidFill>
              </a:rPr>
            </a:br>
            <a:r>
              <a:rPr lang="en-US" dirty="0" smtClean="0">
                <a:solidFill>
                  <a:schemeClr val="tx1"/>
                </a:solidFill>
              </a:rPr>
              <a:t>APGAR score 7—10</a:t>
            </a:r>
            <a:br>
              <a:rPr lang="en-US" dirty="0" smtClean="0">
                <a:solidFill>
                  <a:schemeClr val="tx1"/>
                </a:solidFill>
              </a:rPr>
            </a:br>
            <a:r>
              <a:rPr lang="en-US" dirty="0" smtClean="0">
                <a:solidFill>
                  <a:schemeClr val="tx1"/>
                </a:solidFill>
              </a:rPr>
              <a:t>length 50cm, no abnormalities &amp; does not require resuscitation at birth</a:t>
            </a:r>
            <a:br>
              <a:rPr lang="en-US" dirty="0" smtClean="0">
                <a:solidFill>
                  <a:schemeClr val="tx1"/>
                </a:solidFill>
              </a:rPr>
            </a:br>
            <a:endParaRPr lang="en-US" dirty="0">
              <a:solidFill>
                <a:schemeClr val="tx1"/>
              </a:solidFill>
            </a:endParaRPr>
          </a:p>
        </p:txBody>
      </p:sp>
      <p:sp>
        <p:nvSpPr>
          <p:cNvPr id="3" name="Footer Placeholder 2"/>
          <p:cNvSpPr>
            <a:spLocks noGrp="1"/>
          </p:cNvSpPr>
          <p:nvPr>
            <p:ph type="ftr" sz="quarter" idx="11"/>
          </p:nvPr>
        </p:nvSpPr>
        <p:spPr/>
        <p:txBody>
          <a:bodyPr/>
          <a:lstStyle/>
          <a:p>
            <a:r>
              <a:rPr lang="en-US" smtClean="0"/>
              <a:t>Mukelule JA</a:t>
            </a:r>
            <a:endParaRPr lang="en-US"/>
          </a:p>
        </p:txBody>
      </p:sp>
      <p:sp>
        <p:nvSpPr>
          <p:cNvPr id="4" name="Slide Number Placeholder 3"/>
          <p:cNvSpPr>
            <a:spLocks noGrp="1"/>
          </p:cNvSpPr>
          <p:nvPr>
            <p:ph type="sldNum" sz="quarter" idx="12"/>
          </p:nvPr>
        </p:nvSpPr>
        <p:spPr/>
        <p:txBody>
          <a:bodyPr/>
          <a:lstStyle/>
          <a:p>
            <a:fld id="{737C3187-7CCF-41AC-82A5-0CE973825FA3}"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a:t>
            </a:r>
            <a:endParaRPr lang="en-US" dirty="0"/>
          </a:p>
        </p:txBody>
      </p:sp>
      <p:sp>
        <p:nvSpPr>
          <p:cNvPr id="3" name="Content Placeholder 2"/>
          <p:cNvSpPr>
            <a:spLocks noGrp="1"/>
          </p:cNvSpPr>
          <p:nvPr>
            <p:ph idx="1"/>
          </p:nvPr>
        </p:nvSpPr>
        <p:spPr/>
        <p:txBody>
          <a:bodyPr/>
          <a:lstStyle/>
          <a:p>
            <a:pPr lvl="0"/>
            <a:r>
              <a:rPr lang="en-US" dirty="0"/>
              <a:t>Why is it important to learn about different categories of infants?</a:t>
            </a:r>
          </a:p>
          <a:p>
            <a:pPr lvl="0"/>
            <a:r>
              <a:rPr lang="en-US" dirty="0"/>
              <a:t>What factors influence infant and neonatal mortality in Kenya?</a:t>
            </a:r>
          </a:p>
          <a:p>
            <a:pPr lvl="0"/>
            <a:r>
              <a:rPr lang="en-US" dirty="0"/>
              <a:t>Define the following terms; LBW, VLBW, Perinatal mortality rate, infant mortality rate, normal newborn, Still </a:t>
            </a:r>
            <a:r>
              <a:rPr lang="en-US" dirty="0" smtClean="0"/>
              <a:t>birth.</a:t>
            </a:r>
            <a:endParaRPr lang="en-US" dirty="0"/>
          </a:p>
          <a:p>
            <a:pPr lvl="0"/>
            <a:r>
              <a:rPr lang="en-US" dirty="0"/>
              <a:t>Manage LBW and premature babies</a:t>
            </a:r>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14</a:t>
            </a:fld>
            <a:endParaRPr lang="en-US"/>
          </a:p>
        </p:txBody>
      </p:sp>
    </p:spTree>
    <p:extLst>
      <p:ext uri="{BB962C8B-B14F-4D97-AF65-F5344CB8AC3E}">
        <p14:creationId xmlns:p14="http://schemas.microsoft.com/office/powerpoint/2010/main" val="4093242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739140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solidFill>
                  <a:schemeClr val="tx1"/>
                </a:solidFill>
              </a:rPr>
              <a:t>Pediatric history  taking</a:t>
            </a:r>
            <a:r>
              <a:rPr lang="en-US" dirty="0" smtClean="0">
                <a:solidFill>
                  <a:schemeClr val="tx1"/>
                </a:solidFill>
              </a:rPr>
              <a:t/>
            </a:r>
            <a:br>
              <a:rPr lang="en-US" dirty="0" smtClean="0">
                <a:solidFill>
                  <a:schemeClr val="tx1"/>
                </a:solidFill>
              </a:rPr>
            </a:br>
            <a:r>
              <a:rPr lang="en-US" dirty="0" smtClean="0">
                <a:solidFill>
                  <a:schemeClr val="tx1"/>
                </a:solidFill>
              </a:rPr>
              <a:t>The difference btn children and adults to be  considered during history taking include:-</a:t>
            </a:r>
            <a:br>
              <a:rPr lang="en-US" dirty="0" smtClean="0">
                <a:solidFill>
                  <a:schemeClr val="tx1"/>
                </a:solidFill>
              </a:rPr>
            </a:br>
            <a:r>
              <a:rPr lang="en-US" dirty="0" smtClean="0">
                <a:solidFill>
                  <a:schemeClr val="tx1"/>
                </a:solidFill>
              </a:rPr>
              <a:t>1) </a:t>
            </a:r>
            <a:r>
              <a:rPr lang="en-US" dirty="0" err="1" smtClean="0">
                <a:solidFill>
                  <a:schemeClr val="tx1"/>
                </a:solidFill>
              </a:rPr>
              <a:t>Hx</a:t>
            </a:r>
            <a:r>
              <a:rPr lang="en-US" dirty="0" smtClean="0">
                <a:solidFill>
                  <a:schemeClr val="tx1"/>
                </a:solidFill>
              </a:rPr>
              <a:t> is obtained indirectly from  </a:t>
            </a:r>
            <a:r>
              <a:rPr lang="en-US" dirty="0" smtClean="0">
                <a:solidFill>
                  <a:schemeClr val="tx1"/>
                </a:solidFill>
              </a:rPr>
              <a:t>adults. 2</a:t>
            </a:r>
            <a:r>
              <a:rPr lang="en-US" dirty="0" smtClean="0">
                <a:solidFill>
                  <a:schemeClr val="tx1"/>
                </a:solidFill>
              </a:rPr>
              <a:t>) The impact of genetic, environmental &amp; social factors is often more pronounced</a:t>
            </a:r>
            <a:endParaRPr lang="en-US" dirty="0">
              <a:solidFill>
                <a:schemeClr val="tx1"/>
              </a:solidFill>
            </a:endParaRPr>
          </a:p>
        </p:txBody>
      </p:sp>
      <p:sp>
        <p:nvSpPr>
          <p:cNvPr id="3" name="Footer Placeholder 2"/>
          <p:cNvSpPr>
            <a:spLocks noGrp="1"/>
          </p:cNvSpPr>
          <p:nvPr>
            <p:ph type="ftr" sz="quarter" idx="11"/>
          </p:nvPr>
        </p:nvSpPr>
        <p:spPr/>
        <p:txBody>
          <a:bodyPr/>
          <a:lstStyle/>
          <a:p>
            <a:r>
              <a:rPr lang="en-US" smtClean="0"/>
              <a:t>Mukelule JA</a:t>
            </a:r>
            <a:endParaRPr lang="en-US"/>
          </a:p>
        </p:txBody>
      </p:sp>
      <p:sp>
        <p:nvSpPr>
          <p:cNvPr id="4" name="Slide Number Placeholder 3"/>
          <p:cNvSpPr>
            <a:spLocks noGrp="1"/>
          </p:cNvSpPr>
          <p:nvPr>
            <p:ph type="sldNum" sz="quarter" idx="12"/>
          </p:nvPr>
        </p:nvSpPr>
        <p:spPr/>
        <p:txBody>
          <a:bodyPr/>
          <a:lstStyle/>
          <a:p>
            <a:fld id="{737C3187-7CCF-41AC-82A5-0CE973825FA3}"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278562"/>
          </a:xfrm>
        </p:spPr>
        <p:txBody>
          <a:bodyPr>
            <a:normAutofit/>
          </a:bodyPr>
          <a:lstStyle/>
          <a:p>
            <a:pPr>
              <a:buFont typeface="Wingdings" pitchFamily="2" charset="2"/>
              <a:buChar char="§"/>
            </a:pPr>
            <a:r>
              <a:rPr lang="en-US" sz="4000" dirty="0" smtClean="0">
                <a:solidFill>
                  <a:schemeClr val="tx1"/>
                </a:solidFill>
              </a:rPr>
              <a:t>The predominant impact of disease  may be on the growth and development of children.</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The growth devpt. Status of children may influence the expression of disease.</a:t>
            </a:r>
            <a:br>
              <a:rPr lang="en-US" sz="4000" dirty="0" smtClean="0">
                <a:solidFill>
                  <a:schemeClr val="tx1"/>
                </a:solidFill>
              </a:rPr>
            </a:br>
            <a:r>
              <a:rPr lang="en-US" sz="4000" dirty="0" smtClean="0">
                <a:solidFill>
                  <a:schemeClr val="tx1"/>
                </a:solidFill>
              </a:rPr>
              <a:t>Clinical norms in children differ with age   and from those of  adults</a:t>
            </a:r>
            <a:r>
              <a:rPr lang="en-US" sz="3200" dirty="0" smtClean="0">
                <a:solidFill>
                  <a:schemeClr val="tx1"/>
                </a:solidFill>
              </a:rPr>
              <a:t/>
            </a:r>
            <a:br>
              <a:rPr lang="en-US" sz="3200" dirty="0" smtClean="0">
                <a:solidFill>
                  <a:schemeClr val="tx1"/>
                </a:solidFill>
              </a:rPr>
            </a:br>
            <a:endParaRPr lang="en-US" sz="3200" dirty="0">
              <a:solidFill>
                <a:schemeClr val="tx1"/>
              </a:solidFill>
            </a:endParaRPr>
          </a:p>
        </p:txBody>
      </p:sp>
      <p:sp>
        <p:nvSpPr>
          <p:cNvPr id="3" name="Footer Placeholder 2"/>
          <p:cNvSpPr>
            <a:spLocks noGrp="1"/>
          </p:cNvSpPr>
          <p:nvPr>
            <p:ph type="ftr" sz="quarter" idx="11"/>
          </p:nvPr>
        </p:nvSpPr>
        <p:spPr/>
        <p:txBody>
          <a:bodyPr/>
          <a:lstStyle/>
          <a:p>
            <a:r>
              <a:rPr lang="en-US" smtClean="0"/>
              <a:t>Mukelule JA</a:t>
            </a:r>
            <a:endParaRPr lang="en-US"/>
          </a:p>
        </p:txBody>
      </p:sp>
      <p:sp>
        <p:nvSpPr>
          <p:cNvPr id="4" name="Slide Number Placeholder 3"/>
          <p:cNvSpPr>
            <a:spLocks noGrp="1"/>
          </p:cNvSpPr>
          <p:nvPr>
            <p:ph type="sldNum" sz="quarter" idx="12"/>
          </p:nvPr>
        </p:nvSpPr>
        <p:spPr/>
        <p:txBody>
          <a:bodyPr/>
          <a:lstStyle/>
          <a:p>
            <a:fld id="{737C3187-7CCF-41AC-82A5-0CE973825FA3}"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95400"/>
            <a:ext cx="8382000" cy="8001000"/>
          </a:xfrm>
        </p:spPr>
        <p:txBody>
          <a:bodyPr>
            <a:normAutofit fontScale="90000"/>
          </a:bodyPr>
          <a:lstStyle/>
          <a:p>
            <a:pPr>
              <a:buFont typeface="Wingdings" pitchFamily="2" charset="2"/>
              <a:buChar char="Ø"/>
            </a:pPr>
            <a:r>
              <a:rPr lang="en-US" dirty="0" smtClean="0"/>
              <a:t/>
            </a:r>
            <a:br>
              <a:rPr lang="en-US" dirty="0" smtClean="0"/>
            </a:br>
            <a:r>
              <a:rPr lang="en-US" dirty="0" smtClean="0"/>
              <a:t/>
            </a:r>
            <a:br>
              <a:rPr lang="en-US" dirty="0" smtClean="0"/>
            </a:br>
            <a:r>
              <a:rPr lang="en-US" b="1" dirty="0" smtClean="0">
                <a:solidFill>
                  <a:schemeClr val="tx1"/>
                </a:solidFill>
              </a:rPr>
              <a:t>Schema for </a:t>
            </a:r>
            <a:r>
              <a:rPr lang="en-US" b="1" dirty="0" err="1" smtClean="0">
                <a:solidFill>
                  <a:schemeClr val="tx1"/>
                </a:solidFill>
              </a:rPr>
              <a:t>hx</a:t>
            </a:r>
            <a:r>
              <a:rPr lang="en-US" b="1" dirty="0" smtClean="0">
                <a:solidFill>
                  <a:schemeClr val="tx1"/>
                </a:solidFill>
              </a:rPr>
              <a:t> taking in paediatrics</a:t>
            </a:r>
            <a:r>
              <a:rPr lang="en-US" dirty="0" smtClean="0">
                <a:solidFill>
                  <a:schemeClr val="tx1"/>
                </a:solidFill>
              </a:rPr>
              <a:t/>
            </a:r>
            <a:br>
              <a:rPr lang="en-US" dirty="0" smtClean="0">
                <a:solidFill>
                  <a:schemeClr val="tx1"/>
                </a:solidFill>
              </a:rPr>
            </a:br>
            <a:r>
              <a:rPr lang="en-US" sz="4000" dirty="0" smtClean="0">
                <a:solidFill>
                  <a:schemeClr val="tx1"/>
                </a:solidFill>
                <a:latin typeface="Arial Unicode MS" pitchFamily="34" charset="-128"/>
                <a:ea typeface="Arial Unicode MS" pitchFamily="34" charset="-128"/>
                <a:cs typeface="Arial Unicode MS" pitchFamily="34" charset="-128"/>
              </a:rPr>
              <a:t>. Patients </a:t>
            </a:r>
            <a:r>
              <a:rPr lang="en-US" sz="4000" dirty="0" smtClean="0">
                <a:solidFill>
                  <a:schemeClr val="tx1"/>
                </a:solidFill>
                <a:latin typeface="Arial Unicode MS" pitchFamily="34" charset="-128"/>
                <a:ea typeface="Arial Unicode MS" pitchFamily="34" charset="-128"/>
                <a:cs typeface="Arial Unicode MS" pitchFamily="34" charset="-128"/>
              </a:rPr>
              <a:t>Identification </a:t>
            </a:r>
            <a:r>
              <a:rPr lang="en-US" sz="4000" dirty="0" smtClean="0">
                <a:solidFill>
                  <a:schemeClr val="tx1"/>
                </a:solidFill>
                <a:latin typeface="Arial Unicode MS" pitchFamily="34" charset="-128"/>
                <a:ea typeface="Arial Unicode MS" pitchFamily="34" charset="-128"/>
                <a:cs typeface="Arial Unicode MS" pitchFamily="34" charset="-128"/>
              </a:rPr>
              <a:t/>
            </a:r>
            <a:br>
              <a:rPr lang="en-US" sz="4000" dirty="0" smtClean="0">
                <a:solidFill>
                  <a:schemeClr val="tx1"/>
                </a:solidFill>
                <a:latin typeface="Arial Unicode MS" pitchFamily="34" charset="-128"/>
                <a:ea typeface="Arial Unicode MS" pitchFamily="34" charset="-128"/>
                <a:cs typeface="Arial Unicode MS" pitchFamily="34" charset="-128"/>
              </a:rPr>
            </a:br>
            <a:r>
              <a:rPr lang="en-US" sz="4000" dirty="0" smtClean="0">
                <a:solidFill>
                  <a:schemeClr val="tx1"/>
                </a:solidFill>
                <a:latin typeface="Arial Unicode MS" pitchFamily="34" charset="-128"/>
                <a:ea typeface="Arial Unicode MS" pitchFamily="34" charset="-128"/>
                <a:cs typeface="Arial Unicode MS" pitchFamily="34" charset="-128"/>
              </a:rPr>
              <a:t> .Presenting complains and duration. </a:t>
            </a:r>
            <a:br>
              <a:rPr lang="en-US" sz="4000" dirty="0" smtClean="0">
                <a:solidFill>
                  <a:schemeClr val="tx1"/>
                </a:solidFill>
                <a:latin typeface="Arial Unicode MS" pitchFamily="34" charset="-128"/>
                <a:ea typeface="Arial Unicode MS" pitchFamily="34" charset="-128"/>
                <a:cs typeface="Arial Unicode MS" pitchFamily="34" charset="-128"/>
              </a:rPr>
            </a:br>
            <a:r>
              <a:rPr lang="en-US" sz="4000" dirty="0" smtClean="0">
                <a:solidFill>
                  <a:schemeClr val="tx1"/>
                </a:solidFill>
                <a:latin typeface="Arial Unicode MS" pitchFamily="34" charset="-128"/>
                <a:ea typeface="Arial Unicode MS" pitchFamily="34" charset="-128"/>
                <a:cs typeface="Arial Unicode MS" pitchFamily="34" charset="-128"/>
              </a:rPr>
              <a:t> .History of presenting illness– analyze the symptoms and review the systems affected</a:t>
            </a:r>
            <a:br>
              <a:rPr lang="en-US" sz="4000" dirty="0" smtClean="0">
                <a:solidFill>
                  <a:schemeClr val="tx1"/>
                </a:solidFill>
                <a:latin typeface="Arial Unicode MS" pitchFamily="34" charset="-128"/>
                <a:ea typeface="Arial Unicode MS" pitchFamily="34" charset="-128"/>
                <a:cs typeface="Arial Unicode MS" pitchFamily="34" charset="-128"/>
              </a:rPr>
            </a:br>
            <a:r>
              <a:rPr lang="en-US" sz="4000" dirty="0" smtClean="0">
                <a:solidFill>
                  <a:schemeClr val="tx1"/>
                </a:solidFill>
                <a:latin typeface="Arial Unicode MS" pitchFamily="34" charset="-128"/>
                <a:ea typeface="Arial Unicode MS" pitchFamily="34" charset="-128"/>
                <a:cs typeface="Arial Unicode MS" pitchFamily="34" charset="-128"/>
              </a:rPr>
              <a:t> .Review the other systems not in the HPI</a:t>
            </a:r>
            <a:br>
              <a:rPr lang="en-US" sz="4000" dirty="0" smtClean="0">
                <a:solidFill>
                  <a:schemeClr val="tx1"/>
                </a:solidFill>
                <a:latin typeface="Arial Unicode MS" pitchFamily="34" charset="-128"/>
                <a:ea typeface="Arial Unicode MS" pitchFamily="34" charset="-128"/>
                <a:cs typeface="Arial Unicode MS" pitchFamily="34" charset="-128"/>
              </a:rPr>
            </a:br>
            <a:r>
              <a:rPr lang="en-US" sz="4000" dirty="0" smtClean="0">
                <a:solidFill>
                  <a:schemeClr val="tx1"/>
                </a:solidFill>
                <a:latin typeface="Arial Unicode MS" pitchFamily="34" charset="-128"/>
                <a:ea typeface="Arial Unicode MS" pitchFamily="34" charset="-128"/>
                <a:cs typeface="Arial Unicode MS" pitchFamily="34" charset="-128"/>
              </a:rPr>
              <a:t> .Past medical and surgical history</a:t>
            </a:r>
            <a:br>
              <a:rPr lang="en-US" sz="4000" dirty="0" smtClean="0">
                <a:solidFill>
                  <a:schemeClr val="tx1"/>
                </a:solidFill>
                <a:latin typeface="Arial Unicode MS" pitchFamily="34" charset="-128"/>
                <a:ea typeface="Arial Unicode MS" pitchFamily="34" charset="-128"/>
                <a:cs typeface="Arial Unicode MS" pitchFamily="34" charset="-128"/>
              </a:rPr>
            </a:br>
            <a:r>
              <a:rPr lang="en-US" sz="4000" dirty="0" smtClean="0">
                <a:solidFill>
                  <a:schemeClr val="tx1"/>
                </a:solidFill>
                <a:latin typeface="Arial Unicode MS" pitchFamily="34" charset="-128"/>
                <a:ea typeface="Arial Unicode MS" pitchFamily="34" charset="-128"/>
                <a:cs typeface="Arial Unicode MS" pitchFamily="34" charset="-128"/>
              </a:rPr>
              <a:t/>
            </a:r>
            <a:br>
              <a:rPr lang="en-US" sz="4000" dirty="0" smtClean="0">
                <a:solidFill>
                  <a:schemeClr val="tx1"/>
                </a:solidFill>
                <a:latin typeface="Arial Unicode MS" pitchFamily="34" charset="-128"/>
                <a:ea typeface="Arial Unicode MS" pitchFamily="34" charset="-128"/>
                <a:cs typeface="Arial Unicode MS" pitchFamily="34" charset="-128"/>
              </a:rPr>
            </a:br>
            <a:r>
              <a:rPr lang="en-US" sz="4000" dirty="0" smtClean="0">
                <a:latin typeface="Arial Unicode MS" pitchFamily="34" charset="-128"/>
                <a:ea typeface="Arial Unicode MS" pitchFamily="34" charset="-128"/>
                <a:cs typeface="Arial Unicode MS" pitchFamily="34" charset="-128"/>
              </a:rPr>
              <a:t/>
            </a:r>
            <a:br>
              <a:rPr lang="en-US" sz="4000" dirty="0" smtClean="0">
                <a:latin typeface="Arial Unicode MS" pitchFamily="34" charset="-128"/>
                <a:ea typeface="Arial Unicode MS" pitchFamily="34" charset="-128"/>
                <a:cs typeface="Arial Unicode MS" pitchFamily="34" charset="-128"/>
              </a:rPr>
            </a:br>
            <a:endParaRPr lang="en-US" sz="4000" dirty="0">
              <a:latin typeface="Arial Unicode MS" pitchFamily="34" charset="-128"/>
              <a:ea typeface="Arial Unicode MS" pitchFamily="34" charset="-128"/>
              <a:cs typeface="Arial Unicode MS" pitchFamily="34" charset="-128"/>
            </a:endParaRPr>
          </a:p>
        </p:txBody>
      </p:sp>
      <p:sp>
        <p:nvSpPr>
          <p:cNvPr id="3" name="Footer Placeholder 2"/>
          <p:cNvSpPr>
            <a:spLocks noGrp="1"/>
          </p:cNvSpPr>
          <p:nvPr>
            <p:ph type="ftr" sz="quarter" idx="11"/>
          </p:nvPr>
        </p:nvSpPr>
        <p:spPr/>
        <p:txBody>
          <a:bodyPr/>
          <a:lstStyle/>
          <a:p>
            <a:r>
              <a:rPr lang="en-US" smtClean="0"/>
              <a:t>Mukelule JA</a:t>
            </a:r>
            <a:endParaRPr lang="en-US"/>
          </a:p>
        </p:txBody>
      </p:sp>
      <p:sp>
        <p:nvSpPr>
          <p:cNvPr id="4" name="Slide Number Placeholder 3"/>
          <p:cNvSpPr>
            <a:spLocks noGrp="1"/>
          </p:cNvSpPr>
          <p:nvPr>
            <p:ph type="sldNum" sz="quarter" idx="12"/>
          </p:nvPr>
        </p:nvSpPr>
        <p:spPr/>
        <p:txBody>
          <a:bodyPr/>
          <a:lstStyle/>
          <a:p>
            <a:fld id="{737C3187-7CCF-41AC-82A5-0CE973825FA3}"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Birth history</a:t>
            </a:r>
            <a:endParaRPr lang="fi-FI" dirty="0"/>
          </a:p>
        </p:txBody>
      </p:sp>
      <p:sp>
        <p:nvSpPr>
          <p:cNvPr id="3" name="Content Placeholder 2"/>
          <p:cNvSpPr>
            <a:spLocks noGrp="1"/>
          </p:cNvSpPr>
          <p:nvPr>
            <p:ph idx="1"/>
          </p:nvPr>
        </p:nvSpPr>
        <p:spPr/>
        <p:txBody>
          <a:bodyPr>
            <a:noAutofit/>
          </a:bodyPr>
          <a:lstStyle/>
          <a:p>
            <a:pPr>
              <a:buFont typeface="Wingdings" pitchFamily="2" charset="2"/>
              <a:buChar char="§"/>
            </a:pPr>
            <a:r>
              <a:rPr lang="en-US" sz="3200" b="1" dirty="0" smtClean="0">
                <a:latin typeface="Arial Unicode MS" pitchFamily="34" charset="-128"/>
                <a:ea typeface="Arial Unicode MS" pitchFamily="34" charset="-128"/>
                <a:cs typeface="Arial Unicode MS" pitchFamily="34" charset="-128"/>
              </a:rPr>
              <a:t>Antenatal/ prenatal- </a:t>
            </a:r>
            <a:r>
              <a:rPr lang="en-US" sz="3200" dirty="0" smtClean="0">
                <a:latin typeface="Arial Unicode MS" pitchFamily="34" charset="-128"/>
                <a:ea typeface="Arial Unicode MS" pitchFamily="34" charset="-128"/>
                <a:cs typeface="Arial Unicode MS" pitchFamily="34" charset="-128"/>
              </a:rPr>
              <a:t>pregnancy, illnesses, ANC profile, drugs, nutrition, </a:t>
            </a:r>
            <a:r>
              <a:rPr lang="en-US" sz="3200" dirty="0" err="1" smtClean="0">
                <a:latin typeface="Arial Unicode MS" pitchFamily="34" charset="-128"/>
                <a:ea typeface="Arial Unicode MS" pitchFamily="34" charset="-128"/>
                <a:cs typeface="Arial Unicode MS" pitchFamily="34" charset="-128"/>
              </a:rPr>
              <a:t>pv</a:t>
            </a:r>
            <a:r>
              <a:rPr lang="en-US" sz="3200" dirty="0" smtClean="0">
                <a:latin typeface="Arial Unicode MS" pitchFamily="34" charset="-128"/>
                <a:ea typeface="Arial Unicode MS" pitchFamily="34" charset="-128"/>
                <a:cs typeface="Arial Unicode MS" pitchFamily="34" charset="-128"/>
              </a:rPr>
              <a:t> bleeding, parental attitudes, </a:t>
            </a:r>
            <a:br>
              <a:rPr lang="en-US" sz="3200" dirty="0" smtClean="0">
                <a:latin typeface="Arial Unicode MS" pitchFamily="34" charset="-128"/>
                <a:ea typeface="Arial Unicode MS" pitchFamily="34" charset="-128"/>
                <a:cs typeface="Arial Unicode MS" pitchFamily="34" charset="-128"/>
              </a:rPr>
            </a:br>
            <a:r>
              <a:rPr lang="en-US" sz="3200" b="1" dirty="0" smtClean="0">
                <a:latin typeface="Arial Unicode MS" pitchFamily="34" charset="-128"/>
                <a:ea typeface="Arial Unicode MS" pitchFamily="34" charset="-128"/>
                <a:cs typeface="Arial Unicode MS" pitchFamily="34" charset="-128"/>
              </a:rPr>
              <a:t>Natal </a:t>
            </a:r>
            <a:r>
              <a:rPr lang="en-US" sz="3200" b="1" dirty="0" err="1" smtClean="0">
                <a:latin typeface="Arial Unicode MS" pitchFamily="34" charset="-128"/>
                <a:ea typeface="Arial Unicode MS" pitchFamily="34" charset="-128"/>
                <a:cs typeface="Arial Unicode MS" pitchFamily="34" charset="-128"/>
              </a:rPr>
              <a:t>hx</a:t>
            </a:r>
            <a:r>
              <a:rPr lang="en-US" sz="3200" b="1" dirty="0" smtClean="0">
                <a:latin typeface="Arial Unicode MS" pitchFamily="34" charset="-128"/>
                <a:ea typeface="Arial Unicode MS" pitchFamily="34" charset="-128"/>
                <a:cs typeface="Arial Unicode MS" pitchFamily="34" charset="-128"/>
              </a:rPr>
              <a:t> –</a:t>
            </a:r>
            <a:r>
              <a:rPr lang="en-US" sz="3200" dirty="0" smtClean="0">
                <a:latin typeface="Arial Unicode MS" pitchFamily="34" charset="-128"/>
                <a:ea typeface="Arial Unicode MS" pitchFamily="34" charset="-128"/>
                <a:cs typeface="Arial Unicode MS" pitchFamily="34" charset="-128"/>
              </a:rPr>
              <a:t>events during delivery, length of </a:t>
            </a:r>
            <a:r>
              <a:rPr lang="en-US" sz="3200" dirty="0" err="1" smtClean="0">
                <a:latin typeface="Arial Unicode MS" pitchFamily="34" charset="-128"/>
                <a:ea typeface="Arial Unicode MS" pitchFamily="34" charset="-128"/>
                <a:cs typeface="Arial Unicode MS" pitchFamily="34" charset="-128"/>
              </a:rPr>
              <a:t>labour</a:t>
            </a:r>
            <a:r>
              <a:rPr lang="en-US" sz="3200" dirty="0" smtClean="0">
                <a:latin typeface="Arial Unicode MS" pitchFamily="34" charset="-128"/>
                <a:ea typeface="Arial Unicode MS" pitchFamily="34" charset="-128"/>
                <a:cs typeface="Arial Unicode MS" pitchFamily="34" charset="-128"/>
              </a:rPr>
              <a:t>, delivery, nature of </a:t>
            </a:r>
            <a:r>
              <a:rPr lang="en-US" sz="3200" dirty="0" err="1" smtClean="0">
                <a:latin typeface="Arial Unicode MS" pitchFamily="34" charset="-128"/>
                <a:ea typeface="Arial Unicode MS" pitchFamily="34" charset="-128"/>
                <a:cs typeface="Arial Unicode MS" pitchFamily="34" charset="-128"/>
              </a:rPr>
              <a:t>labour</a:t>
            </a:r>
            <a:r>
              <a:rPr lang="en-US" sz="3200" dirty="0" smtClean="0">
                <a:latin typeface="Arial Unicode MS" pitchFamily="34" charset="-128"/>
                <a:ea typeface="Arial Unicode MS" pitchFamily="34" charset="-128"/>
                <a:cs typeface="Arial Unicode MS" pitchFamily="34" charset="-128"/>
              </a:rPr>
              <a:t>, type, of delivery, place of birth, </a:t>
            </a:r>
            <a:r>
              <a:rPr lang="en-US" sz="3200" dirty="0" err="1" smtClean="0">
                <a:latin typeface="Arial Unicode MS" pitchFamily="34" charset="-128"/>
                <a:ea typeface="Arial Unicode MS" pitchFamily="34" charset="-128"/>
                <a:cs typeface="Arial Unicode MS" pitchFamily="34" charset="-128"/>
              </a:rPr>
              <a:t>colour</a:t>
            </a:r>
            <a:r>
              <a:rPr lang="en-US" sz="3200" dirty="0">
                <a:latin typeface="Arial Unicode MS" pitchFamily="34" charset="-128"/>
                <a:ea typeface="Arial Unicode MS" pitchFamily="34" charset="-128"/>
                <a:cs typeface="Arial Unicode MS" pitchFamily="34" charset="-128"/>
              </a:rPr>
              <a:t> </a:t>
            </a:r>
            <a:r>
              <a:rPr lang="en-US" sz="3200" dirty="0" smtClean="0">
                <a:latin typeface="Arial Unicode MS" pitchFamily="34" charset="-128"/>
                <a:ea typeface="Arial Unicode MS" pitchFamily="34" charset="-128"/>
                <a:cs typeface="Arial Unicode MS" pitchFamily="34" charset="-128"/>
              </a:rPr>
              <a:t>of the baby, cry, birth weight, any immediate problems – resuscitation, incubation, feeding problem, breathing problems </a:t>
            </a:r>
            <a:br>
              <a:rPr lang="en-US" sz="3200" dirty="0" smtClean="0">
                <a:latin typeface="Arial Unicode MS" pitchFamily="34" charset="-128"/>
                <a:ea typeface="Arial Unicode MS" pitchFamily="34" charset="-128"/>
                <a:cs typeface="Arial Unicode MS" pitchFamily="34" charset="-128"/>
              </a:rPr>
            </a:br>
            <a:endParaRPr lang="fi-FI" sz="32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3600" b="1" dirty="0" smtClean="0"/>
              <a:t>Post natal–</a:t>
            </a:r>
            <a:r>
              <a:rPr lang="en-US" sz="3600" dirty="0" smtClean="0"/>
              <a:t> </a:t>
            </a:r>
            <a:r>
              <a:rPr lang="en-US" sz="3600" dirty="0" smtClean="0">
                <a:latin typeface="Arial Unicode MS" pitchFamily="34" charset="-128"/>
                <a:ea typeface="Arial Unicode MS" pitchFamily="34" charset="-128"/>
                <a:cs typeface="Arial Unicode MS" pitchFamily="34" charset="-128"/>
              </a:rPr>
              <a:t>events in the 1</a:t>
            </a:r>
            <a:r>
              <a:rPr lang="en-US" sz="3600" baseline="30000" dirty="0" smtClean="0">
                <a:latin typeface="Arial Unicode MS" pitchFamily="34" charset="-128"/>
                <a:ea typeface="Arial Unicode MS" pitchFamily="34" charset="-128"/>
                <a:cs typeface="Arial Unicode MS" pitchFamily="34" charset="-128"/>
              </a:rPr>
              <a:t>st</a:t>
            </a:r>
            <a:r>
              <a:rPr lang="en-US" sz="3600" dirty="0" smtClean="0">
                <a:latin typeface="Arial Unicode MS" pitchFamily="34" charset="-128"/>
                <a:ea typeface="Arial Unicode MS" pitchFamily="34" charset="-128"/>
                <a:cs typeface="Arial Unicode MS" pitchFamily="34" charset="-128"/>
              </a:rPr>
              <a:t> week- </a:t>
            </a:r>
            <a:r>
              <a:rPr lang="en-US" sz="3600" dirty="0" smtClean="0">
                <a:latin typeface="Arial Unicode MS" pitchFamily="34" charset="-128"/>
                <a:ea typeface="Arial Unicode MS" pitchFamily="34" charset="-128"/>
                <a:cs typeface="Arial Unicode MS" pitchFamily="34" charset="-128"/>
              </a:rPr>
              <a:t>Infections</a:t>
            </a:r>
            <a:r>
              <a:rPr lang="en-US" sz="3600" dirty="0" smtClean="0">
                <a:latin typeface="Arial Unicode MS" pitchFamily="34" charset="-128"/>
                <a:ea typeface="Arial Unicode MS" pitchFamily="34" charset="-128"/>
                <a:cs typeface="Arial Unicode MS" pitchFamily="34" charset="-128"/>
              </a:rPr>
              <a:t>, </a:t>
            </a:r>
          </a:p>
          <a:p>
            <a:r>
              <a:rPr lang="en-US" sz="3600" dirty="0">
                <a:latin typeface="Arial Unicode MS" pitchFamily="34" charset="-128"/>
                <a:ea typeface="Arial Unicode MS" pitchFamily="34" charset="-128"/>
                <a:cs typeface="Arial Unicode MS" pitchFamily="34" charset="-128"/>
              </a:rPr>
              <a:t>C</a:t>
            </a:r>
            <a:r>
              <a:rPr lang="en-US" sz="3600" dirty="0" smtClean="0">
                <a:latin typeface="Arial Unicode MS" pitchFamily="34" charset="-128"/>
                <a:ea typeface="Arial Unicode MS" pitchFamily="34" charset="-128"/>
                <a:cs typeface="Arial Unicode MS" pitchFamily="34" charset="-128"/>
              </a:rPr>
              <a:t>yanosis</a:t>
            </a:r>
            <a:r>
              <a:rPr lang="en-US" sz="3600" dirty="0" smtClean="0">
                <a:latin typeface="Arial Unicode MS" pitchFamily="34" charset="-128"/>
                <a:ea typeface="Arial Unicode MS" pitchFamily="34" charset="-128"/>
                <a:cs typeface="Arial Unicode MS" pitchFamily="34" charset="-128"/>
              </a:rPr>
              <a:t>, </a:t>
            </a:r>
          </a:p>
          <a:p>
            <a:r>
              <a:rPr lang="en-US" sz="3600" dirty="0">
                <a:latin typeface="Arial Unicode MS" pitchFamily="34" charset="-128"/>
                <a:ea typeface="Arial Unicode MS" pitchFamily="34" charset="-128"/>
                <a:cs typeface="Arial Unicode MS" pitchFamily="34" charset="-128"/>
              </a:rPr>
              <a:t>C</a:t>
            </a:r>
            <a:r>
              <a:rPr lang="en-US" sz="3600" dirty="0" smtClean="0">
                <a:latin typeface="Arial Unicode MS" pitchFamily="34" charset="-128"/>
                <a:ea typeface="Arial Unicode MS" pitchFamily="34" charset="-128"/>
                <a:cs typeface="Arial Unicode MS" pitchFamily="34" charset="-128"/>
              </a:rPr>
              <a:t>onvulsions</a:t>
            </a:r>
            <a:r>
              <a:rPr lang="en-US" sz="3600" dirty="0" smtClean="0">
                <a:latin typeface="Arial Unicode MS" pitchFamily="34" charset="-128"/>
                <a:ea typeface="Arial Unicode MS" pitchFamily="34" charset="-128"/>
                <a:cs typeface="Arial Unicode MS" pitchFamily="34" charset="-128"/>
              </a:rPr>
              <a:t>, </a:t>
            </a:r>
          </a:p>
          <a:p>
            <a:r>
              <a:rPr lang="en-US" sz="3600" dirty="0">
                <a:latin typeface="Arial Unicode MS" pitchFamily="34" charset="-128"/>
                <a:ea typeface="Arial Unicode MS" pitchFamily="34" charset="-128"/>
                <a:cs typeface="Arial Unicode MS" pitchFamily="34" charset="-128"/>
              </a:rPr>
              <a:t>B</a:t>
            </a:r>
            <a:r>
              <a:rPr lang="en-US" sz="3600" dirty="0" smtClean="0">
                <a:latin typeface="Arial Unicode MS" pitchFamily="34" charset="-128"/>
                <a:ea typeface="Arial Unicode MS" pitchFamily="34" charset="-128"/>
                <a:cs typeface="Arial Unicode MS" pitchFamily="34" charset="-128"/>
              </a:rPr>
              <a:t>lood </a:t>
            </a:r>
            <a:r>
              <a:rPr lang="en-US" sz="3600" dirty="0" smtClean="0">
                <a:latin typeface="Arial Unicode MS" pitchFamily="34" charset="-128"/>
                <a:ea typeface="Arial Unicode MS" pitchFamily="34" charset="-128"/>
                <a:cs typeface="Arial Unicode MS" pitchFamily="34" charset="-128"/>
              </a:rPr>
              <a:t>transfusion,</a:t>
            </a:r>
          </a:p>
          <a:p>
            <a:r>
              <a:rPr lang="en-US" sz="3600" dirty="0" smtClean="0">
                <a:latin typeface="Arial Unicode MS" pitchFamily="34" charset="-128"/>
                <a:ea typeface="Arial Unicode MS" pitchFamily="34" charset="-128"/>
                <a:cs typeface="Arial Unicode MS" pitchFamily="34" charset="-128"/>
              </a:rPr>
              <a:t> </a:t>
            </a:r>
            <a:r>
              <a:rPr lang="en-US" sz="3600" dirty="0" smtClean="0">
                <a:latin typeface="Arial Unicode MS" pitchFamily="34" charset="-128"/>
                <a:ea typeface="Arial Unicode MS" pitchFamily="34" charset="-128"/>
                <a:cs typeface="Arial Unicode MS" pitchFamily="34" charset="-128"/>
              </a:rPr>
              <a:t>Jaundice</a:t>
            </a:r>
            <a:endParaRPr lang="en-US" sz="3600" dirty="0" smtClean="0">
              <a:latin typeface="Arial Unicode MS" pitchFamily="34" charset="-128"/>
              <a:ea typeface="Arial Unicode MS" pitchFamily="34" charset="-128"/>
              <a:cs typeface="Arial Unicode MS" pitchFamily="34" charset="-128"/>
            </a:endParaRPr>
          </a:p>
          <a:p>
            <a:pPr marL="0" indent="0">
              <a:buNone/>
            </a:pPr>
            <a:r>
              <a:rPr lang="en-US" sz="3600" dirty="0"/>
              <a:t/>
            </a:r>
            <a:br>
              <a:rPr lang="en-US" sz="3600" dirty="0"/>
            </a:br>
            <a:endParaRPr lang="fi-FI" sz="3600" dirty="0"/>
          </a:p>
          <a:p>
            <a:endParaRPr lang="en-US" sz="36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19</a:t>
            </a:fld>
            <a:endParaRPr lang="en-US"/>
          </a:p>
        </p:txBody>
      </p:sp>
    </p:spTree>
    <p:extLst>
      <p:ext uri="{BB962C8B-B14F-4D97-AF65-F5344CB8AC3E}">
        <p14:creationId xmlns:p14="http://schemas.microsoft.com/office/powerpoint/2010/main" val="133339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janet\Documents\images in paeds.jpg"/>
          <p:cNvPicPr/>
          <p:nvPr/>
        </p:nvPicPr>
        <p:blipFill>
          <a:blip r:embed="rId2" cstate="print"/>
          <a:srcRect/>
          <a:stretch>
            <a:fillRect/>
          </a:stretch>
        </p:blipFill>
        <p:spPr bwMode="auto">
          <a:xfrm>
            <a:off x="914401" y="1143000"/>
            <a:ext cx="7772400" cy="4876800"/>
          </a:xfrm>
          <a:prstGeom prst="rect">
            <a:avLst/>
          </a:prstGeom>
          <a:noFill/>
          <a:ln w="9525">
            <a:noFill/>
            <a:miter lim="800000"/>
            <a:headEnd/>
            <a:tailEnd/>
          </a:ln>
        </p:spPr>
      </p:pic>
      <p:sp>
        <p:nvSpPr>
          <p:cNvPr id="3" name="Footer Placeholder 2"/>
          <p:cNvSpPr>
            <a:spLocks noGrp="1"/>
          </p:cNvSpPr>
          <p:nvPr>
            <p:ph type="ftr" sz="quarter" idx="11"/>
          </p:nvPr>
        </p:nvSpPr>
        <p:spPr/>
        <p:txBody>
          <a:bodyPr/>
          <a:lstStyle/>
          <a:p>
            <a:r>
              <a:rPr lang="en-US" smtClean="0"/>
              <a:t>Mukelule JA</a:t>
            </a:r>
            <a:endParaRPr lang="en-US"/>
          </a:p>
        </p:txBody>
      </p:sp>
      <p:sp>
        <p:nvSpPr>
          <p:cNvPr id="4" name="Slide Number Placeholder 3"/>
          <p:cNvSpPr>
            <a:spLocks noGrp="1"/>
          </p:cNvSpPr>
          <p:nvPr>
            <p:ph type="sldNum" sz="quarter" idx="12"/>
          </p:nvPr>
        </p:nvSpPr>
        <p:spPr/>
        <p:txBody>
          <a:bodyPr/>
          <a:lstStyle/>
          <a:p>
            <a:fld id="{737C3187-7CCF-41AC-82A5-0CE973825FA3}"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Dietary history</a:t>
            </a:r>
            <a:endParaRPr lang="en-US" dirty="0"/>
          </a:p>
        </p:txBody>
      </p:sp>
      <p:sp>
        <p:nvSpPr>
          <p:cNvPr id="3" name="Content Placeholder 2"/>
          <p:cNvSpPr>
            <a:spLocks noGrp="1"/>
          </p:cNvSpPr>
          <p:nvPr>
            <p:ph idx="1"/>
          </p:nvPr>
        </p:nvSpPr>
        <p:spPr/>
        <p:txBody>
          <a:bodyPr>
            <a:normAutofit/>
          </a:bodyPr>
          <a:lstStyle/>
          <a:p>
            <a:r>
              <a:rPr lang="en-US" sz="2800" dirty="0" smtClean="0">
                <a:latin typeface="Arial Unicode MS" pitchFamily="34" charset="-128"/>
                <a:ea typeface="Arial Unicode MS" pitchFamily="34" charset="-128"/>
                <a:cs typeface="Arial Unicode MS" pitchFamily="34" charset="-128"/>
              </a:rPr>
              <a:t>Initiation of breast feeding after birth.</a:t>
            </a:r>
          </a:p>
          <a:p>
            <a:r>
              <a:rPr lang="en-US" sz="2800" dirty="0" smtClean="0">
                <a:latin typeface="Arial Unicode MS" pitchFamily="34" charset="-128"/>
                <a:ea typeface="Arial Unicode MS" pitchFamily="34" charset="-128"/>
                <a:cs typeface="Arial Unicode MS" pitchFamily="34" charset="-128"/>
              </a:rPr>
              <a:t>Exclusive breast feeding </a:t>
            </a:r>
          </a:p>
          <a:p>
            <a:r>
              <a:rPr lang="en-US" sz="2800" dirty="0" smtClean="0">
                <a:latin typeface="Arial Unicode MS" pitchFamily="34" charset="-128"/>
                <a:ea typeface="Arial Unicode MS" pitchFamily="34" charset="-128"/>
                <a:cs typeface="Arial Unicode MS" pitchFamily="34" charset="-128"/>
              </a:rPr>
              <a:t>Other foods ( type, frequency)</a:t>
            </a:r>
          </a:p>
          <a:p>
            <a:r>
              <a:rPr lang="en-US" sz="2800" dirty="0" smtClean="0">
                <a:latin typeface="Arial Unicode MS" pitchFamily="34" charset="-128"/>
                <a:ea typeface="Arial Unicode MS" pitchFamily="34" charset="-128"/>
                <a:cs typeface="Arial Unicode MS" pitchFamily="34" charset="-128"/>
              </a:rPr>
              <a:t>When Complementary feeding started</a:t>
            </a:r>
          </a:p>
          <a:p>
            <a:r>
              <a:rPr lang="en-US" sz="2800" dirty="0" smtClean="0">
                <a:latin typeface="Arial Unicode MS" pitchFamily="34" charset="-128"/>
                <a:ea typeface="Arial Unicode MS" pitchFamily="34" charset="-128"/>
                <a:cs typeface="Arial Unicode MS" pitchFamily="34" charset="-128"/>
              </a:rPr>
              <a:t>What, who, when </a:t>
            </a:r>
          </a:p>
          <a:p>
            <a:r>
              <a:rPr lang="en-US" sz="2800" dirty="0" smtClean="0">
                <a:latin typeface="Arial Unicode MS" pitchFamily="34" charset="-128"/>
                <a:ea typeface="Arial Unicode MS" pitchFamily="34" charset="-128"/>
                <a:cs typeface="Arial Unicode MS" pitchFamily="34" charset="-128"/>
              </a:rPr>
              <a:t>Feeding problems</a:t>
            </a:r>
          </a:p>
          <a:p>
            <a:r>
              <a:rPr lang="en-US" sz="2800" dirty="0" smtClean="0">
                <a:latin typeface="Arial Unicode MS" pitchFamily="34" charset="-128"/>
                <a:ea typeface="Arial Unicode MS" pitchFamily="34" charset="-128"/>
                <a:cs typeface="Arial Unicode MS" pitchFamily="34" charset="-128"/>
              </a:rPr>
              <a:t>Current diet</a:t>
            </a:r>
          </a:p>
          <a:p>
            <a:r>
              <a:rPr lang="en-US" sz="2800" dirty="0" smtClean="0">
                <a:latin typeface="Arial Unicode MS" pitchFamily="34" charset="-128"/>
                <a:ea typeface="Arial Unicode MS" pitchFamily="34" charset="-128"/>
                <a:cs typeface="Arial Unicode MS" pitchFamily="34" charset="-128"/>
              </a:rPr>
              <a:t>Any change in appetite in the current </a:t>
            </a:r>
            <a:r>
              <a:rPr lang="en-US" sz="2800" dirty="0" err="1" smtClean="0">
                <a:latin typeface="Arial Unicode MS" pitchFamily="34" charset="-128"/>
                <a:ea typeface="Arial Unicode MS" pitchFamily="34" charset="-128"/>
                <a:cs typeface="Arial Unicode MS" pitchFamily="34" charset="-128"/>
              </a:rPr>
              <a:t>illiness</a:t>
            </a:r>
            <a:endParaRPr lang="en-US" sz="2800" dirty="0" smtClean="0">
              <a:latin typeface="Arial Unicode MS" pitchFamily="34" charset="-128"/>
              <a:ea typeface="Arial Unicode MS" pitchFamily="34" charset="-128"/>
              <a:cs typeface="Arial Unicode MS" pitchFamily="34" charset="-128"/>
            </a:endParaRPr>
          </a:p>
          <a:p>
            <a:endParaRPr lang="en-US" sz="2800" dirty="0" smtClean="0">
              <a:latin typeface="Arial Unicode MS" pitchFamily="34" charset="-128"/>
              <a:ea typeface="Arial Unicode MS" pitchFamily="34" charset="-128"/>
              <a:cs typeface="Arial Unicode MS" pitchFamily="34" charset="-128"/>
            </a:endParaRPr>
          </a:p>
          <a:p>
            <a:endParaRPr lang="en-US" sz="28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20</a:t>
            </a:fld>
            <a:endParaRPr lang="en-US"/>
          </a:p>
        </p:txBody>
      </p:sp>
    </p:spTree>
    <p:extLst>
      <p:ext uri="{BB962C8B-B14F-4D97-AF65-F5344CB8AC3E}">
        <p14:creationId xmlns:p14="http://schemas.microsoft.com/office/powerpoint/2010/main" val="814382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smtClean="0"/>
              <a:t/>
            </a:r>
            <a:br>
              <a:rPr lang="en-US" dirty="0" smtClean="0"/>
            </a:br>
            <a:r>
              <a:rPr lang="en-US" dirty="0"/>
              <a:t/>
            </a:r>
            <a:br>
              <a:rPr lang="en-US" dirty="0"/>
            </a:br>
            <a:r>
              <a:rPr lang="en-US" sz="4800" dirty="0" smtClean="0">
                <a:latin typeface="Arial Unicode MS" pitchFamily="34" charset="-128"/>
                <a:ea typeface="Arial Unicode MS" pitchFamily="34" charset="-128"/>
                <a:cs typeface="Arial Unicode MS" pitchFamily="34" charset="-128"/>
              </a:rPr>
              <a:t>Immunization</a:t>
            </a:r>
            <a:r>
              <a:rPr lang="en-US" sz="4800" dirty="0">
                <a:latin typeface="Arial Unicode MS" pitchFamily="34" charset="-128"/>
                <a:ea typeface="Arial Unicode MS" pitchFamily="34" charset="-128"/>
                <a:cs typeface="Arial Unicode MS" pitchFamily="34" charset="-128"/>
              </a:rPr>
              <a:t/>
            </a:r>
            <a:br>
              <a:rPr lang="en-US" sz="4800" dirty="0">
                <a:latin typeface="Arial Unicode MS" pitchFamily="34" charset="-128"/>
                <a:ea typeface="Arial Unicode MS" pitchFamily="34" charset="-128"/>
                <a:cs typeface="Arial Unicode MS" pitchFamily="34" charset="-128"/>
              </a:rPr>
            </a:br>
            <a:endParaRPr lang="en-US" dirty="0"/>
          </a:p>
        </p:txBody>
      </p:sp>
      <p:sp>
        <p:nvSpPr>
          <p:cNvPr id="3" name="Content Placeholder 2"/>
          <p:cNvSpPr>
            <a:spLocks noGrp="1"/>
          </p:cNvSpPr>
          <p:nvPr>
            <p:ph idx="1"/>
          </p:nvPr>
        </p:nvSpPr>
        <p:spPr/>
        <p:txBody>
          <a:bodyPr>
            <a:noAutofit/>
          </a:bodyPr>
          <a:lstStyle/>
          <a:p>
            <a:r>
              <a:rPr lang="en-US" sz="2800" dirty="0" smtClean="0"/>
              <a:t>Birth -  BCG, OPV°</a:t>
            </a:r>
          </a:p>
          <a:p>
            <a:r>
              <a:rPr lang="en-US" sz="2800" dirty="0" smtClean="0"/>
              <a:t>6/52  - OPV¹, Pentavalent 1 (diphtheria, pertussis, tetanus, H-influenza, hepatitis B)</a:t>
            </a:r>
          </a:p>
          <a:p>
            <a:r>
              <a:rPr lang="en-US" sz="2800" dirty="0" smtClean="0"/>
              <a:t>Pneumococcal 1</a:t>
            </a:r>
          </a:p>
          <a:p>
            <a:r>
              <a:rPr lang="en-US" sz="2800" dirty="0" smtClean="0"/>
              <a:t>Rota virus vaccine 1</a:t>
            </a:r>
          </a:p>
          <a:p>
            <a:r>
              <a:rPr lang="en-US" sz="2800" dirty="0" smtClean="0"/>
              <a:t>10 weeks = OPV 2, Penta2, </a:t>
            </a:r>
            <a:r>
              <a:rPr lang="en-US" sz="2800" dirty="0" err="1" smtClean="0"/>
              <a:t>pneumo</a:t>
            </a:r>
            <a:r>
              <a:rPr lang="en-US" sz="2800" dirty="0" smtClean="0"/>
              <a:t> 2,  </a:t>
            </a:r>
            <a:r>
              <a:rPr lang="en-US" sz="2800" dirty="0" err="1" smtClean="0"/>
              <a:t>rota</a:t>
            </a:r>
            <a:r>
              <a:rPr lang="en-US" sz="2800" dirty="0" smtClean="0"/>
              <a:t> 2</a:t>
            </a:r>
          </a:p>
          <a:p>
            <a:r>
              <a:rPr lang="en-US" sz="2800" dirty="0" smtClean="0"/>
              <a:t>14 weeks = OPV 3, Penta 3, </a:t>
            </a:r>
            <a:r>
              <a:rPr lang="en-US" sz="2800" dirty="0" err="1" smtClean="0"/>
              <a:t>pneumo</a:t>
            </a:r>
            <a:r>
              <a:rPr lang="en-US" sz="2800" dirty="0" smtClean="0"/>
              <a:t> 3,</a:t>
            </a:r>
          </a:p>
          <a:p>
            <a:r>
              <a:rPr lang="en-US" sz="2800" dirty="0" smtClean="0"/>
              <a:t>9 months = measles, yellow fever</a:t>
            </a:r>
          </a:p>
          <a:p>
            <a:r>
              <a:rPr lang="en-US" sz="2800" dirty="0" smtClean="0"/>
              <a:t>24 months – measles 2</a:t>
            </a:r>
            <a:endParaRPr lang="en-US" sz="28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21</a:t>
            </a:fld>
            <a:endParaRPr lang="en-US"/>
          </a:p>
        </p:txBody>
      </p:sp>
    </p:spTree>
    <p:extLst>
      <p:ext uri="{BB962C8B-B14F-4D97-AF65-F5344CB8AC3E}">
        <p14:creationId xmlns:p14="http://schemas.microsoft.com/office/powerpoint/2010/main" val="4236886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latin typeface="Arial Unicode MS" pitchFamily="34" charset="-128"/>
                <a:ea typeface="Arial Unicode MS" pitchFamily="34" charset="-128"/>
                <a:cs typeface="Arial Unicode MS" pitchFamily="34" charset="-128"/>
              </a:rPr>
              <a:t>Milestones</a:t>
            </a:r>
            <a:endParaRPr lang="en-US" dirty="0"/>
          </a:p>
        </p:txBody>
      </p:sp>
      <p:sp>
        <p:nvSpPr>
          <p:cNvPr id="3" name="Content Placeholder 2"/>
          <p:cNvSpPr>
            <a:spLocks noGrp="1"/>
          </p:cNvSpPr>
          <p:nvPr>
            <p:ph idx="1"/>
          </p:nvPr>
        </p:nvSpPr>
        <p:spPr/>
        <p:txBody>
          <a:bodyPr/>
          <a:lstStyle/>
          <a:p>
            <a:r>
              <a:rPr lang="en-US" dirty="0" smtClean="0"/>
              <a:t>Neck support</a:t>
            </a:r>
          </a:p>
          <a:p>
            <a:r>
              <a:rPr lang="en-US" dirty="0" smtClean="0"/>
              <a:t>Sitting </a:t>
            </a:r>
          </a:p>
          <a:p>
            <a:r>
              <a:rPr lang="en-US" dirty="0" smtClean="0"/>
              <a:t>Crawling </a:t>
            </a:r>
          </a:p>
          <a:p>
            <a:r>
              <a:rPr lang="en-US" dirty="0" smtClean="0"/>
              <a:t>Standing </a:t>
            </a:r>
          </a:p>
          <a:p>
            <a:r>
              <a:rPr lang="en-US" dirty="0" smtClean="0"/>
              <a:t>Walking </a:t>
            </a:r>
          </a:p>
          <a:p>
            <a:r>
              <a:rPr lang="en-US" dirty="0" smtClean="0"/>
              <a:t>Speaking </a:t>
            </a:r>
          </a:p>
          <a:p>
            <a:r>
              <a:rPr lang="en-US" dirty="0" smtClean="0"/>
              <a:t>School going (level)</a:t>
            </a:r>
          </a:p>
          <a:p>
            <a:r>
              <a:rPr lang="en-US" dirty="0" smtClean="0"/>
              <a:t>Comment on milestones(up to date, delayed or regressed)</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22</a:t>
            </a:fld>
            <a:endParaRPr lang="en-US"/>
          </a:p>
        </p:txBody>
      </p:sp>
    </p:spTree>
    <p:extLst>
      <p:ext uri="{BB962C8B-B14F-4D97-AF65-F5344CB8AC3E}">
        <p14:creationId xmlns:p14="http://schemas.microsoft.com/office/powerpoint/2010/main" val="3848757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1"/>
                </a:solidFill>
              </a:rPr>
              <a:t>Personal social economic history</a:t>
            </a:r>
            <a:endParaRPr lang="en-US" b="1"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sz="3600" dirty="0" smtClean="0">
                <a:latin typeface="Arial Unicode MS" pitchFamily="34" charset="-128"/>
                <a:ea typeface="Arial Unicode MS" pitchFamily="34" charset="-128"/>
                <a:cs typeface="Arial Unicode MS" pitchFamily="34" charset="-128"/>
              </a:rPr>
              <a:t>Economic status of the parents</a:t>
            </a:r>
          </a:p>
          <a:p>
            <a:r>
              <a:rPr lang="en-US" sz="3600" dirty="0" smtClean="0">
                <a:latin typeface="Arial Unicode MS" pitchFamily="34" charset="-128"/>
                <a:ea typeface="Arial Unicode MS" pitchFamily="34" charset="-128"/>
                <a:cs typeface="Arial Unicode MS" pitchFamily="34" charset="-128"/>
              </a:rPr>
              <a:t>Habits of the </a:t>
            </a:r>
            <a:r>
              <a:rPr lang="en-US" sz="3600" dirty="0" smtClean="0">
                <a:latin typeface="Arial Unicode MS" pitchFamily="34" charset="-128"/>
                <a:ea typeface="Arial Unicode MS" pitchFamily="34" charset="-128"/>
                <a:cs typeface="Arial Unicode MS" pitchFamily="34" charset="-128"/>
              </a:rPr>
              <a:t>parents, level of the patient at school.</a:t>
            </a:r>
            <a:endParaRPr lang="en-US" sz="3600" dirty="0" smtClean="0">
              <a:latin typeface="Arial Unicode MS" pitchFamily="34" charset="-128"/>
              <a:ea typeface="Arial Unicode MS" pitchFamily="34" charset="-128"/>
              <a:cs typeface="Arial Unicode MS" pitchFamily="34" charset="-128"/>
            </a:endParaRPr>
          </a:p>
          <a:p>
            <a:r>
              <a:rPr lang="en-US" sz="3600" dirty="0" smtClean="0">
                <a:latin typeface="Arial Unicode MS" pitchFamily="34" charset="-128"/>
                <a:ea typeface="Arial Unicode MS" pitchFamily="34" charset="-128"/>
                <a:cs typeface="Arial Unicode MS" pitchFamily="34" charset="-128"/>
              </a:rPr>
              <a:t>Living </a:t>
            </a:r>
            <a:r>
              <a:rPr lang="en-US" sz="3600" dirty="0" smtClean="0">
                <a:latin typeface="Arial Unicode MS" pitchFamily="34" charset="-128"/>
                <a:ea typeface="Arial Unicode MS" pitchFamily="34" charset="-128"/>
                <a:cs typeface="Arial Unicode MS" pitchFamily="34" charset="-128"/>
              </a:rPr>
              <a:t>environment – housing </a:t>
            </a:r>
          </a:p>
          <a:p>
            <a:r>
              <a:rPr lang="en-US" sz="3600" dirty="0" smtClean="0">
                <a:latin typeface="Arial Unicode MS" pitchFamily="34" charset="-128"/>
                <a:ea typeface="Arial Unicode MS" pitchFamily="34" charset="-128"/>
                <a:cs typeface="Arial Unicode MS" pitchFamily="34" charset="-128"/>
              </a:rPr>
              <a:t>Refuse disposal </a:t>
            </a:r>
          </a:p>
          <a:p>
            <a:r>
              <a:rPr lang="en-US" sz="3600" dirty="0" smtClean="0">
                <a:latin typeface="Arial Unicode MS" pitchFamily="34" charset="-128"/>
                <a:ea typeface="Arial Unicode MS" pitchFamily="34" charset="-128"/>
                <a:cs typeface="Arial Unicode MS" pitchFamily="34" charset="-128"/>
              </a:rPr>
              <a:t>Water use</a:t>
            </a:r>
          </a:p>
          <a:p>
            <a:r>
              <a:rPr lang="en-US" sz="3600" dirty="0" smtClean="0">
                <a:latin typeface="Arial Unicode MS" pitchFamily="34" charset="-128"/>
                <a:ea typeface="Arial Unicode MS" pitchFamily="34" charset="-128"/>
                <a:cs typeface="Arial Unicode MS" pitchFamily="34" charset="-128"/>
              </a:rPr>
              <a:t>Hobbies of the patient </a:t>
            </a:r>
            <a:endParaRPr lang="en-US" sz="36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23</a:t>
            </a:fld>
            <a:endParaRPr lang="en-US"/>
          </a:p>
        </p:txBody>
      </p:sp>
    </p:spTree>
    <p:extLst>
      <p:ext uri="{BB962C8B-B14F-4D97-AF65-F5344CB8AC3E}">
        <p14:creationId xmlns:p14="http://schemas.microsoft.com/office/powerpoint/2010/main" val="3404254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Family history </a:t>
            </a:r>
            <a:endParaRPr lang="en-US" b="1" dirty="0">
              <a:solidFill>
                <a:schemeClr val="tx1"/>
              </a:solidFill>
            </a:endParaRPr>
          </a:p>
        </p:txBody>
      </p:sp>
      <p:sp>
        <p:nvSpPr>
          <p:cNvPr id="3" name="Content Placeholder 2"/>
          <p:cNvSpPr>
            <a:spLocks noGrp="1"/>
          </p:cNvSpPr>
          <p:nvPr>
            <p:ph idx="1"/>
          </p:nvPr>
        </p:nvSpPr>
        <p:spPr/>
        <p:txBody>
          <a:bodyPr>
            <a:normAutofit/>
          </a:bodyPr>
          <a:lstStyle/>
          <a:p>
            <a:r>
              <a:rPr lang="en-US" sz="3600" dirty="0" smtClean="0">
                <a:latin typeface="Arial Unicode MS" pitchFamily="34" charset="-128"/>
                <a:ea typeface="Arial Unicode MS" pitchFamily="34" charset="-128"/>
                <a:cs typeface="Arial Unicode MS" pitchFamily="34" charset="-128"/>
              </a:rPr>
              <a:t>Position </a:t>
            </a:r>
            <a:r>
              <a:rPr lang="en-US" sz="3600" dirty="0" smtClean="0">
                <a:latin typeface="Arial Unicode MS" pitchFamily="34" charset="-128"/>
                <a:ea typeface="Arial Unicode MS" pitchFamily="34" charset="-128"/>
                <a:cs typeface="Arial Unicode MS" pitchFamily="34" charset="-128"/>
              </a:rPr>
              <a:t>of the child</a:t>
            </a:r>
          </a:p>
          <a:p>
            <a:r>
              <a:rPr lang="en-US" sz="3600" dirty="0" smtClean="0">
                <a:latin typeface="Arial Unicode MS" pitchFamily="34" charset="-128"/>
                <a:ea typeface="Arial Unicode MS" pitchFamily="34" charset="-128"/>
                <a:cs typeface="Arial Unicode MS" pitchFamily="34" charset="-128"/>
              </a:rPr>
              <a:t>Siblings A/W, ages</a:t>
            </a:r>
          </a:p>
          <a:p>
            <a:r>
              <a:rPr lang="en-US" sz="3600" dirty="0" smtClean="0">
                <a:latin typeface="Arial Unicode MS" pitchFamily="34" charset="-128"/>
                <a:ea typeface="Arial Unicode MS" pitchFamily="34" charset="-128"/>
                <a:cs typeface="Arial Unicode MS" pitchFamily="34" charset="-128"/>
              </a:rPr>
              <a:t>Parents health/ cause of death</a:t>
            </a:r>
          </a:p>
          <a:p>
            <a:r>
              <a:rPr lang="en-US" sz="3600" dirty="0" smtClean="0">
                <a:latin typeface="Arial Unicode MS" pitchFamily="34" charset="-128"/>
                <a:ea typeface="Arial Unicode MS" pitchFamily="34" charset="-128"/>
                <a:cs typeface="Arial Unicode MS" pitchFamily="34" charset="-128"/>
              </a:rPr>
              <a:t>Chronic familial diseases (</a:t>
            </a:r>
            <a:r>
              <a:rPr lang="en-US" sz="3600" dirty="0">
                <a:latin typeface="Arial Unicode MS" pitchFamily="34" charset="-128"/>
                <a:ea typeface="Arial Unicode MS" pitchFamily="34" charset="-128"/>
                <a:cs typeface="Arial Unicode MS" pitchFamily="34" charset="-128"/>
              </a:rPr>
              <a:t>Child’s risk of developing certain </a:t>
            </a:r>
            <a:r>
              <a:rPr lang="en-US" sz="3600" dirty="0" smtClean="0">
                <a:latin typeface="Arial Unicode MS" pitchFamily="34" charset="-128"/>
                <a:ea typeface="Arial Unicode MS" pitchFamily="34" charset="-128"/>
                <a:cs typeface="Arial Unicode MS" pitchFamily="34" charset="-128"/>
              </a:rPr>
              <a:t>chronic diseases</a:t>
            </a:r>
            <a:endParaRPr lang="en-US" sz="3600" dirty="0">
              <a:latin typeface="Arial Unicode MS" pitchFamily="34" charset="-128"/>
              <a:ea typeface="Arial Unicode MS" pitchFamily="34" charset="-128"/>
              <a:cs typeface="Arial Unicode MS" pitchFamily="34" charset="-128"/>
            </a:endParaRPr>
          </a:p>
          <a:p>
            <a:endParaRPr lang="en-US" sz="36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24</a:t>
            </a:fld>
            <a:endParaRPr lang="en-US"/>
          </a:p>
        </p:txBody>
      </p:sp>
    </p:spTree>
    <p:extLst>
      <p:ext uri="{BB962C8B-B14F-4D97-AF65-F5344CB8AC3E}">
        <p14:creationId xmlns:p14="http://schemas.microsoft.com/office/powerpoint/2010/main" val="906626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Physical examination</a:t>
            </a:r>
            <a:endParaRPr lang="fi-FI" dirty="0"/>
          </a:p>
        </p:txBody>
      </p:sp>
      <p:sp>
        <p:nvSpPr>
          <p:cNvPr id="3" name="Content Placeholder 2"/>
          <p:cNvSpPr>
            <a:spLocks noGrp="1"/>
          </p:cNvSpPr>
          <p:nvPr>
            <p:ph idx="1"/>
          </p:nvPr>
        </p:nvSpPr>
        <p:spPr/>
        <p:txBody>
          <a:bodyPr>
            <a:noAutofit/>
          </a:bodyPr>
          <a:lstStyle/>
          <a:p>
            <a:r>
              <a:rPr lang="en-GB" sz="3200" b="1" i="1" dirty="0" smtClean="0"/>
              <a:t>Requirements </a:t>
            </a:r>
            <a:endParaRPr lang="fi-FI" sz="3200" b="1" i="1" dirty="0" smtClean="0"/>
          </a:p>
          <a:p>
            <a:r>
              <a:rPr lang="en-GB" sz="3200" dirty="0" smtClean="0"/>
              <a:t>Well lit room </a:t>
            </a:r>
            <a:endParaRPr lang="fi-FI" sz="3200" dirty="0" smtClean="0"/>
          </a:p>
          <a:p>
            <a:r>
              <a:rPr lang="en-GB" sz="3200" dirty="0" smtClean="0"/>
              <a:t>Chair </a:t>
            </a:r>
            <a:endParaRPr lang="fi-FI" sz="3200" dirty="0" smtClean="0"/>
          </a:p>
          <a:p>
            <a:r>
              <a:rPr lang="en-GB" sz="3200" dirty="0" smtClean="0"/>
              <a:t>Examination coach</a:t>
            </a:r>
            <a:endParaRPr lang="fi-FI" sz="3200" dirty="0" smtClean="0"/>
          </a:p>
          <a:p>
            <a:r>
              <a:rPr lang="en-GB" sz="3200" dirty="0" smtClean="0"/>
              <a:t>Stethoscope</a:t>
            </a:r>
            <a:endParaRPr lang="fi-FI" sz="3200" dirty="0" smtClean="0"/>
          </a:p>
          <a:p>
            <a:r>
              <a:rPr lang="en-GB" sz="3200" dirty="0" smtClean="0"/>
              <a:t>Touch </a:t>
            </a:r>
            <a:endParaRPr lang="fi-FI" sz="3200" dirty="0" smtClean="0"/>
          </a:p>
          <a:p>
            <a:r>
              <a:rPr lang="en-GB" sz="3200" dirty="0" smtClean="0"/>
              <a:t>Sterile gloves</a:t>
            </a:r>
            <a:endParaRPr lang="fi-FI" sz="3200" dirty="0" smtClean="0"/>
          </a:p>
          <a:p>
            <a:r>
              <a:rPr lang="en-GB" sz="3200" dirty="0" smtClean="0"/>
              <a:t>Tongue depressant</a:t>
            </a:r>
            <a:endParaRPr lang="fi-FI" sz="32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dirty="0" smtClean="0"/>
              <a:t>General survey</a:t>
            </a:r>
            <a:endParaRPr lang="fi-FI" dirty="0"/>
          </a:p>
        </p:txBody>
      </p:sp>
      <p:sp>
        <p:nvSpPr>
          <p:cNvPr id="3" name="Content Placeholder 2"/>
          <p:cNvSpPr>
            <a:spLocks noGrp="1"/>
          </p:cNvSpPr>
          <p:nvPr>
            <p:ph idx="1"/>
          </p:nvPr>
        </p:nvSpPr>
        <p:spPr/>
        <p:txBody>
          <a:bodyPr>
            <a:noAutofit/>
          </a:bodyPr>
          <a:lstStyle/>
          <a:p>
            <a:r>
              <a:rPr lang="en-GB" sz="3200" dirty="0" smtClean="0"/>
              <a:t>General condition –state of </a:t>
            </a:r>
            <a:r>
              <a:rPr lang="en-GB" sz="3200" dirty="0" smtClean="0"/>
              <a:t>health  how </a:t>
            </a:r>
            <a:r>
              <a:rPr lang="en-GB" sz="3200" dirty="0" smtClean="0"/>
              <a:t>well or sick, conscious level</a:t>
            </a:r>
          </a:p>
          <a:p>
            <a:r>
              <a:rPr lang="en-GB" sz="3200" dirty="0" smtClean="0"/>
              <a:t>nutritional status, </a:t>
            </a:r>
          </a:p>
          <a:p>
            <a:r>
              <a:rPr lang="en-GB" sz="3200" dirty="0" smtClean="0"/>
              <a:t>pallor,  jaundice, cyanosis, </a:t>
            </a:r>
          </a:p>
          <a:p>
            <a:r>
              <a:rPr lang="en-GB" sz="3200" dirty="0" smtClean="0"/>
              <a:t>dehydration, oedema, finger clubbing, lymphadenopathy</a:t>
            </a:r>
          </a:p>
          <a:p>
            <a:r>
              <a:rPr lang="en-GB" sz="3200" dirty="0" smtClean="0"/>
              <a:t>any other visible abnormalities, </a:t>
            </a:r>
          </a:p>
          <a:p>
            <a:r>
              <a:rPr lang="en-GB" sz="3200" dirty="0" smtClean="0"/>
              <a:t>the attitude of the child towards the parent and health professional,</a:t>
            </a:r>
            <a:endParaRPr lang="fi-FI" sz="3200" dirty="0" smtClean="0"/>
          </a:p>
          <a:p>
            <a:endParaRPr lang="fi-FI" sz="32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Vital signs </a:t>
            </a:r>
            <a:endParaRPr lang="en-US" dirty="0"/>
          </a:p>
        </p:txBody>
      </p:sp>
      <p:sp>
        <p:nvSpPr>
          <p:cNvPr id="3" name="Content Placeholder 2"/>
          <p:cNvSpPr>
            <a:spLocks noGrp="1"/>
          </p:cNvSpPr>
          <p:nvPr>
            <p:ph idx="1"/>
          </p:nvPr>
        </p:nvSpPr>
        <p:spPr/>
        <p:txBody>
          <a:bodyPr>
            <a:normAutofit fontScale="85000" lnSpcReduction="10000"/>
          </a:bodyPr>
          <a:lstStyle/>
          <a:p>
            <a:r>
              <a:rPr lang="en-US" sz="3600" b="1" dirty="0" smtClean="0"/>
              <a:t>Temperature</a:t>
            </a:r>
            <a:r>
              <a:rPr lang="en-US" sz="3600" dirty="0" smtClean="0"/>
              <a:t> =(normal range 36.5°c to 37.4°)</a:t>
            </a:r>
          </a:p>
          <a:p>
            <a:r>
              <a:rPr lang="en-US" sz="3600" b="1" dirty="0" smtClean="0"/>
              <a:t>Pulse rate </a:t>
            </a:r>
            <a:r>
              <a:rPr lang="en-US" sz="3600" dirty="0" smtClean="0"/>
              <a:t>– assess rate, rhythm,  character from the radial </a:t>
            </a:r>
            <a:r>
              <a:rPr lang="en-US" sz="3600" dirty="0" smtClean="0"/>
              <a:t>pulse. (100– 140)</a:t>
            </a:r>
            <a:endParaRPr lang="en-US" sz="3600" dirty="0" smtClean="0"/>
          </a:p>
          <a:p>
            <a:r>
              <a:rPr lang="en-US" sz="3600" b="1" dirty="0" smtClean="0"/>
              <a:t>Respiratory rate </a:t>
            </a:r>
            <a:r>
              <a:rPr lang="en-US" sz="3600" dirty="0" smtClean="0"/>
              <a:t>– observe chest </a:t>
            </a:r>
            <a:r>
              <a:rPr lang="en-US" sz="3600" dirty="0" err="1" smtClean="0"/>
              <a:t>movnt</a:t>
            </a:r>
            <a:r>
              <a:rPr lang="en-US" sz="3600" dirty="0" smtClean="0"/>
              <a:t> &amp; count for 1 min. in the infants, </a:t>
            </a:r>
            <a:r>
              <a:rPr lang="en-US" sz="3600" dirty="0" err="1" smtClean="0"/>
              <a:t>diaphram</a:t>
            </a:r>
            <a:r>
              <a:rPr lang="en-US" sz="3600" dirty="0" smtClean="0"/>
              <a:t> or </a:t>
            </a:r>
            <a:r>
              <a:rPr lang="en-US" sz="3600" dirty="0" smtClean="0"/>
              <a:t>abdomen</a:t>
            </a:r>
            <a:r>
              <a:rPr lang="en-US" sz="3600" dirty="0" smtClean="0"/>
              <a:t>(&lt; 60 young infant, &lt;50 infants, &lt; 40 1-5years</a:t>
            </a:r>
            <a:endParaRPr lang="en-US" sz="3600" dirty="0" smtClean="0"/>
          </a:p>
          <a:p>
            <a:r>
              <a:rPr lang="en-US" sz="3600" b="1" dirty="0" smtClean="0"/>
              <a:t>Blood Pressure</a:t>
            </a:r>
            <a:r>
              <a:rPr lang="en-US" sz="3600" dirty="0" smtClean="0"/>
              <a:t> </a:t>
            </a:r>
            <a:r>
              <a:rPr lang="en-US" sz="3600" dirty="0" smtClean="0"/>
              <a:t>– systolic / </a:t>
            </a:r>
            <a:r>
              <a:rPr lang="en-US" sz="3600" dirty="0" smtClean="0"/>
              <a:t>diastolic   mean for infants (95/65mmHg).</a:t>
            </a:r>
            <a:endParaRPr lang="en-US" sz="3600" dirty="0" smtClean="0"/>
          </a:p>
          <a:p>
            <a:endParaRPr lang="en-US"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27</a:t>
            </a:fld>
            <a:endParaRPr lang="en-US"/>
          </a:p>
        </p:txBody>
      </p:sp>
    </p:spTree>
    <p:extLst>
      <p:ext uri="{BB962C8B-B14F-4D97-AF65-F5344CB8AC3E}">
        <p14:creationId xmlns:p14="http://schemas.microsoft.com/office/powerpoint/2010/main" val="832249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Respiratory examination </a:t>
            </a:r>
            <a:endParaRPr lang="en-US" dirty="0"/>
          </a:p>
        </p:txBody>
      </p:sp>
      <p:sp>
        <p:nvSpPr>
          <p:cNvPr id="3" name="Content Placeholder 2"/>
          <p:cNvSpPr>
            <a:spLocks noGrp="1"/>
          </p:cNvSpPr>
          <p:nvPr>
            <p:ph idx="1"/>
          </p:nvPr>
        </p:nvSpPr>
        <p:spPr/>
        <p:txBody>
          <a:bodyPr>
            <a:normAutofit fontScale="92500" lnSpcReduction="20000"/>
          </a:bodyPr>
          <a:lstStyle/>
          <a:p>
            <a:r>
              <a:rPr lang="en-US" sz="3200" b="1" dirty="0" smtClean="0">
                <a:latin typeface="Arial Unicode MS" pitchFamily="34" charset="-128"/>
                <a:ea typeface="Arial Unicode MS" pitchFamily="34" charset="-128"/>
                <a:cs typeface="Arial Unicode MS" pitchFamily="34" charset="-128"/>
              </a:rPr>
              <a:t>Inspection</a:t>
            </a:r>
            <a:r>
              <a:rPr lang="en-US" sz="3200" dirty="0" smtClean="0">
                <a:latin typeface="Arial Unicode MS" pitchFamily="34" charset="-128"/>
                <a:ea typeface="Arial Unicode MS" pitchFamily="34" charset="-128"/>
                <a:cs typeface="Arial Unicode MS" pitchFamily="34" charset="-128"/>
              </a:rPr>
              <a:t> – Harrison sulcus (</a:t>
            </a:r>
            <a:r>
              <a:rPr lang="en-US" sz="3200" dirty="0" err="1" smtClean="0">
                <a:latin typeface="Arial Unicode MS" pitchFamily="34" charset="-128"/>
                <a:ea typeface="Arial Unicode MS" pitchFamily="34" charset="-128"/>
                <a:cs typeface="Arial Unicode MS" pitchFamily="34" charset="-128"/>
              </a:rPr>
              <a:t>indrawing</a:t>
            </a:r>
            <a:r>
              <a:rPr lang="en-US" sz="3200" dirty="0" smtClean="0">
                <a:latin typeface="Arial Unicode MS" pitchFamily="34" charset="-128"/>
                <a:ea typeface="Arial Unicode MS" pitchFamily="34" charset="-128"/>
                <a:cs typeface="Arial Unicode MS" pitchFamily="34" charset="-128"/>
              </a:rPr>
              <a:t> of lower ribs</a:t>
            </a:r>
          </a:p>
          <a:p>
            <a:pPr lvl="1"/>
            <a:r>
              <a:rPr lang="en-US" sz="3000" dirty="0" smtClean="0">
                <a:latin typeface="Arial Unicode MS" pitchFamily="34" charset="-128"/>
                <a:ea typeface="Arial Unicode MS" pitchFamily="34" charset="-128"/>
                <a:cs typeface="Arial Unicode MS" pitchFamily="34" charset="-128"/>
              </a:rPr>
              <a:t>Rachitic rosary (rickets)</a:t>
            </a:r>
          </a:p>
          <a:p>
            <a:pPr lvl="1"/>
            <a:r>
              <a:rPr lang="en-US" sz="3000" dirty="0" smtClean="0">
                <a:latin typeface="Arial Unicode MS" pitchFamily="34" charset="-128"/>
                <a:ea typeface="Arial Unicode MS" pitchFamily="34" charset="-128"/>
                <a:cs typeface="Arial Unicode MS" pitchFamily="34" charset="-128"/>
              </a:rPr>
              <a:t>Barrel chest/ pigeon chest  (COAD)</a:t>
            </a:r>
          </a:p>
          <a:p>
            <a:pPr lvl="1"/>
            <a:r>
              <a:rPr lang="en-US" sz="3000" dirty="0" smtClean="0">
                <a:latin typeface="Arial Unicode MS" pitchFamily="34" charset="-128"/>
                <a:ea typeface="Arial Unicode MS" pitchFamily="34" charset="-128"/>
                <a:cs typeface="Arial Unicode MS" pitchFamily="34" charset="-128"/>
              </a:rPr>
              <a:t>R/rate</a:t>
            </a:r>
          </a:p>
          <a:p>
            <a:pPr lvl="1"/>
            <a:r>
              <a:rPr lang="en-US" sz="3000" dirty="0" smtClean="0">
                <a:latin typeface="Arial Unicode MS" pitchFamily="34" charset="-128"/>
                <a:ea typeface="Arial Unicode MS" pitchFamily="34" charset="-128"/>
                <a:cs typeface="Arial Unicode MS" pitchFamily="34" charset="-128"/>
              </a:rPr>
              <a:t>Chest movements </a:t>
            </a:r>
          </a:p>
          <a:p>
            <a:pPr lvl="1"/>
            <a:r>
              <a:rPr lang="en-US" sz="3000" dirty="0" smtClean="0">
                <a:latin typeface="Arial Unicode MS" pitchFamily="34" charset="-128"/>
                <a:ea typeface="Arial Unicode MS" pitchFamily="34" charset="-128"/>
                <a:cs typeface="Arial Unicode MS" pitchFamily="34" charset="-128"/>
              </a:rPr>
              <a:t>Signs of respiratory distress (nasal flaring, subcostal and intercostal recession, head nodding cyanosis, grunting) noisy breathing wheeze</a:t>
            </a:r>
            <a:endParaRPr lang="en-US" sz="3000" dirty="0" smtClean="0">
              <a:latin typeface="Arial Unicode MS" pitchFamily="34" charset="-128"/>
              <a:ea typeface="Arial Unicode MS" pitchFamily="34" charset="-128"/>
              <a:cs typeface="Arial Unicode MS" pitchFamily="34" charset="-128"/>
            </a:endParaRPr>
          </a:p>
          <a:p>
            <a:pPr lvl="1"/>
            <a:endParaRPr lang="en-US" sz="3000" dirty="0">
              <a:latin typeface="Arial Unicode MS" pitchFamily="34" charset="-128"/>
              <a:ea typeface="Arial Unicode MS" pitchFamily="34" charset="-128"/>
              <a:cs typeface="Arial Unicode MS" pitchFamily="34" charset="-128"/>
            </a:endParaRPr>
          </a:p>
          <a:p>
            <a:endParaRPr lang="en-US" sz="32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28</a:t>
            </a:fld>
            <a:endParaRPr lang="en-US"/>
          </a:p>
        </p:txBody>
      </p:sp>
    </p:spTree>
    <p:extLst>
      <p:ext uri="{BB962C8B-B14F-4D97-AF65-F5344CB8AC3E}">
        <p14:creationId xmlns:p14="http://schemas.microsoft.com/office/powerpoint/2010/main" val="42487425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1"/>
            <a:r>
              <a:rPr lang="en-US" sz="4000" b="1" dirty="0">
                <a:latin typeface="Arial Unicode MS" pitchFamily="34" charset="-128"/>
                <a:ea typeface="Arial Unicode MS" pitchFamily="34" charset="-128"/>
                <a:cs typeface="Arial Unicode MS" pitchFamily="34" charset="-128"/>
              </a:rPr>
              <a:t>Palpation</a:t>
            </a:r>
            <a:r>
              <a:rPr lang="en-US" sz="4000" dirty="0">
                <a:latin typeface="Arial Unicode MS" pitchFamily="34" charset="-128"/>
                <a:ea typeface="Arial Unicode MS" pitchFamily="34" charset="-128"/>
                <a:cs typeface="Arial Unicode MS" pitchFamily="34" charset="-128"/>
              </a:rPr>
              <a:t> – tracheal deviation, tenderness, swelling, chest </a:t>
            </a:r>
            <a:r>
              <a:rPr lang="en-US" sz="4000" dirty="0" smtClean="0">
                <a:latin typeface="Arial Unicode MS" pitchFamily="34" charset="-128"/>
                <a:ea typeface="Arial Unicode MS" pitchFamily="34" charset="-128"/>
                <a:cs typeface="Arial Unicode MS" pitchFamily="34" charset="-128"/>
              </a:rPr>
              <a:t>expansion.</a:t>
            </a:r>
            <a:endParaRPr lang="en-US" sz="3200" dirty="0">
              <a:latin typeface="Arial Unicode MS" pitchFamily="34" charset="-128"/>
              <a:ea typeface="Arial Unicode MS" pitchFamily="34" charset="-128"/>
              <a:cs typeface="Arial Unicode MS" pitchFamily="34" charset="-128"/>
            </a:endParaRPr>
          </a:p>
          <a:p>
            <a:r>
              <a:rPr lang="en-US" sz="4000" b="1" dirty="0" smtClean="0"/>
              <a:t>Percussion</a:t>
            </a:r>
            <a:r>
              <a:rPr lang="en-US" sz="4000" dirty="0" smtClean="0"/>
              <a:t> </a:t>
            </a:r>
            <a:r>
              <a:rPr lang="en-US" sz="4000" dirty="0" smtClean="0"/>
              <a:t>–useful in older </a:t>
            </a:r>
            <a:r>
              <a:rPr lang="en-US" sz="4000" dirty="0" smtClean="0"/>
              <a:t>children. – for liver span</a:t>
            </a:r>
            <a:endParaRPr lang="en-US" sz="4000" dirty="0" smtClean="0"/>
          </a:p>
          <a:p>
            <a:r>
              <a:rPr lang="en-US" sz="4000" b="1" dirty="0" smtClean="0"/>
              <a:t>Auscultation</a:t>
            </a:r>
            <a:r>
              <a:rPr lang="en-US" sz="4000" dirty="0" smtClean="0"/>
              <a:t>  --as </a:t>
            </a:r>
            <a:r>
              <a:rPr lang="en-US" sz="4000" dirty="0" smtClean="0"/>
              <a:t>adults(normal vesicular sounds, bronchial breathing, </a:t>
            </a:r>
            <a:r>
              <a:rPr lang="en-US" sz="4000" dirty="0" err="1" smtClean="0"/>
              <a:t>ronchi</a:t>
            </a:r>
            <a:r>
              <a:rPr lang="en-US" sz="4000" dirty="0" smtClean="0"/>
              <a:t>, crepitations, air entry)</a:t>
            </a:r>
            <a:endParaRPr lang="en-US" sz="40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29</a:t>
            </a:fld>
            <a:endParaRPr lang="en-US"/>
          </a:p>
        </p:txBody>
      </p:sp>
    </p:spTree>
    <p:extLst>
      <p:ext uri="{BB962C8B-B14F-4D97-AF65-F5344CB8AC3E}">
        <p14:creationId xmlns:p14="http://schemas.microsoft.com/office/powerpoint/2010/main" val="2270639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Learning outcomes </a:t>
            </a:r>
            <a:endParaRPr lang="en-US" dirty="0"/>
          </a:p>
        </p:txBody>
      </p:sp>
      <p:sp>
        <p:nvSpPr>
          <p:cNvPr id="3" name="Content Placeholder 2"/>
          <p:cNvSpPr>
            <a:spLocks noGrp="1"/>
          </p:cNvSpPr>
          <p:nvPr>
            <p:ph idx="1"/>
          </p:nvPr>
        </p:nvSpPr>
        <p:spPr/>
        <p:txBody>
          <a:bodyPr>
            <a:normAutofit/>
          </a:bodyPr>
          <a:lstStyle/>
          <a:p>
            <a:r>
              <a:rPr lang="en-US" sz="3200" b="1" dirty="0" smtClean="0"/>
              <a:t>By the end of this lesson, the learner should be able to:</a:t>
            </a:r>
          </a:p>
          <a:p>
            <a:r>
              <a:rPr lang="en-US" sz="3200" dirty="0" smtClean="0"/>
              <a:t>Define paediatric terminologies </a:t>
            </a:r>
          </a:p>
          <a:p>
            <a:r>
              <a:rPr lang="en-US" sz="3200" dirty="0" smtClean="0"/>
              <a:t>Explain concepts and principles in Paediatrics </a:t>
            </a:r>
          </a:p>
          <a:p>
            <a:r>
              <a:rPr lang="en-US" sz="3200" dirty="0" smtClean="0"/>
              <a:t>Take a comprehensive paediatric history </a:t>
            </a:r>
          </a:p>
          <a:p>
            <a:r>
              <a:rPr lang="en-US" sz="3200" dirty="0" smtClean="0"/>
              <a:t>Examine a sick child</a:t>
            </a:r>
            <a:endParaRPr lang="en-US" sz="3200" dirty="0" smtClean="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3</a:t>
            </a:fld>
            <a:endParaRPr lang="en-US"/>
          </a:p>
        </p:txBody>
      </p:sp>
    </p:spTree>
    <p:extLst>
      <p:ext uri="{BB962C8B-B14F-4D97-AF65-F5344CB8AC3E}">
        <p14:creationId xmlns:p14="http://schemas.microsoft.com/office/powerpoint/2010/main" val="10500521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Cardiovascular system </a:t>
            </a:r>
            <a:endParaRPr lang="en-US" dirty="0"/>
          </a:p>
        </p:txBody>
      </p:sp>
      <p:sp>
        <p:nvSpPr>
          <p:cNvPr id="3" name="Content Placeholder 2"/>
          <p:cNvSpPr>
            <a:spLocks noGrp="1"/>
          </p:cNvSpPr>
          <p:nvPr>
            <p:ph idx="1"/>
          </p:nvPr>
        </p:nvSpPr>
        <p:spPr/>
        <p:txBody>
          <a:bodyPr>
            <a:noAutofit/>
          </a:bodyPr>
          <a:lstStyle/>
          <a:p>
            <a:r>
              <a:rPr lang="en-US" sz="3200" dirty="0" smtClean="0"/>
              <a:t>Use the inverted J</a:t>
            </a:r>
          </a:p>
          <a:p>
            <a:r>
              <a:rPr lang="en-US" sz="3200" dirty="0" smtClean="0"/>
              <a:t>Hand- pallor, cyanosis, </a:t>
            </a:r>
            <a:r>
              <a:rPr lang="en-US" sz="3200" dirty="0" smtClean="0"/>
              <a:t>oslers nodes</a:t>
            </a:r>
            <a:r>
              <a:rPr lang="en-US" sz="3200" dirty="0" smtClean="0"/>
              <a:t>, finger </a:t>
            </a:r>
            <a:r>
              <a:rPr lang="en-US" sz="3200" dirty="0" smtClean="0"/>
              <a:t>clubbing, splinter </a:t>
            </a:r>
            <a:r>
              <a:rPr lang="en-US" sz="3200" dirty="0" err="1" smtClean="0"/>
              <a:t>haemorhages</a:t>
            </a:r>
            <a:r>
              <a:rPr lang="en-US" sz="3200" dirty="0" smtClean="0"/>
              <a:t>, </a:t>
            </a:r>
            <a:r>
              <a:rPr lang="en-US" sz="3200" dirty="0" err="1" smtClean="0"/>
              <a:t>janeways</a:t>
            </a:r>
            <a:r>
              <a:rPr lang="en-US" sz="3200" dirty="0" smtClean="0"/>
              <a:t> lesions</a:t>
            </a:r>
            <a:endParaRPr lang="en-US" sz="3200" dirty="0" smtClean="0"/>
          </a:p>
          <a:p>
            <a:r>
              <a:rPr lang="en-US" sz="3200" dirty="0" smtClean="0"/>
              <a:t>Radial pulse, </a:t>
            </a:r>
            <a:r>
              <a:rPr lang="en-US" sz="3200" dirty="0" err="1" smtClean="0"/>
              <a:t>Bp</a:t>
            </a:r>
            <a:r>
              <a:rPr lang="en-US" sz="3200" dirty="0" smtClean="0"/>
              <a:t>, JVP</a:t>
            </a:r>
          </a:p>
          <a:p>
            <a:r>
              <a:rPr lang="en-US" sz="3200" dirty="0" smtClean="0"/>
              <a:t>Palpate the precordium- apex beat</a:t>
            </a:r>
            <a:r>
              <a:rPr lang="en-US" sz="3200" dirty="0"/>
              <a:t> </a:t>
            </a:r>
            <a:r>
              <a:rPr lang="en-US" sz="3200" dirty="0" smtClean="0"/>
              <a:t>(4</a:t>
            </a:r>
            <a:r>
              <a:rPr lang="en-US" sz="3200" baseline="30000" dirty="0" smtClean="0"/>
              <a:t>th</a:t>
            </a:r>
            <a:r>
              <a:rPr lang="en-US" sz="3200" dirty="0" smtClean="0"/>
              <a:t> </a:t>
            </a:r>
            <a:r>
              <a:rPr lang="en-US" sz="3200" dirty="0" err="1" smtClean="0"/>
              <a:t>ics</a:t>
            </a:r>
            <a:r>
              <a:rPr lang="en-US" sz="3200" dirty="0" smtClean="0"/>
              <a:t>) thrills, heaves</a:t>
            </a:r>
          </a:p>
          <a:p>
            <a:r>
              <a:rPr lang="en-US" sz="3200" dirty="0" smtClean="0"/>
              <a:t>Auscultation – as in adults (  s1, s2, aortic area, pulmonary area, mitral area, tricuspid area</a:t>
            </a:r>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30</a:t>
            </a:fld>
            <a:endParaRPr lang="en-US"/>
          </a:p>
        </p:txBody>
      </p:sp>
    </p:spTree>
    <p:extLst>
      <p:ext uri="{BB962C8B-B14F-4D97-AF65-F5344CB8AC3E}">
        <p14:creationId xmlns:p14="http://schemas.microsoft.com/office/powerpoint/2010/main" val="16769396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Auscultation </a:t>
            </a:r>
            <a:endParaRPr lang="en-US" dirty="0"/>
          </a:p>
        </p:txBody>
      </p:sp>
      <p:sp>
        <p:nvSpPr>
          <p:cNvPr id="3" name="Content Placeholder 2"/>
          <p:cNvSpPr>
            <a:spLocks noGrp="1"/>
          </p:cNvSpPr>
          <p:nvPr>
            <p:ph idx="1"/>
          </p:nvPr>
        </p:nvSpPr>
        <p:spPr/>
        <p:txBody>
          <a:bodyPr>
            <a:normAutofit/>
          </a:bodyPr>
          <a:lstStyle/>
          <a:p>
            <a:r>
              <a:rPr lang="en-US" sz="4000" dirty="0" smtClean="0"/>
              <a:t>Heart rate and rhythm</a:t>
            </a:r>
          </a:p>
          <a:p>
            <a:r>
              <a:rPr lang="en-US" sz="4000" dirty="0" smtClean="0"/>
              <a:t>Heart sounds </a:t>
            </a:r>
          </a:p>
          <a:p>
            <a:r>
              <a:rPr lang="en-US" sz="4000" dirty="0" smtClean="0"/>
              <a:t>Murmurs </a:t>
            </a:r>
          </a:p>
          <a:p>
            <a:r>
              <a:rPr lang="en-US" sz="4000" dirty="0" smtClean="0"/>
              <a:t>Additional sounds – pericardial rub</a:t>
            </a:r>
            <a:endParaRPr lang="en-US" sz="40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31</a:t>
            </a:fld>
            <a:endParaRPr lang="en-US"/>
          </a:p>
        </p:txBody>
      </p:sp>
    </p:spTree>
    <p:extLst>
      <p:ext uri="{BB962C8B-B14F-4D97-AF65-F5344CB8AC3E}">
        <p14:creationId xmlns:p14="http://schemas.microsoft.com/office/powerpoint/2010/main" val="16040714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Abnormal </a:t>
            </a:r>
            <a:r>
              <a:rPr lang="en-US" dirty="0" smtClean="0"/>
              <a:t>sounds/ murmurs  </a:t>
            </a:r>
            <a:endParaRPr lang="en-US" dirty="0"/>
          </a:p>
        </p:txBody>
      </p:sp>
      <p:sp>
        <p:nvSpPr>
          <p:cNvPr id="3" name="Content Placeholder 2"/>
          <p:cNvSpPr>
            <a:spLocks noGrp="1"/>
          </p:cNvSpPr>
          <p:nvPr>
            <p:ph idx="1"/>
          </p:nvPr>
        </p:nvSpPr>
        <p:spPr/>
        <p:txBody>
          <a:bodyPr>
            <a:noAutofit/>
          </a:bodyPr>
          <a:lstStyle/>
          <a:p>
            <a:r>
              <a:rPr lang="en-US" sz="3600" dirty="0" smtClean="0"/>
              <a:t>Site </a:t>
            </a:r>
          </a:p>
          <a:p>
            <a:r>
              <a:rPr lang="en-US" sz="3600" dirty="0" smtClean="0"/>
              <a:t>Timing </a:t>
            </a:r>
          </a:p>
          <a:p>
            <a:r>
              <a:rPr lang="en-US" sz="3600" dirty="0" smtClean="0"/>
              <a:t>Intensity </a:t>
            </a:r>
          </a:p>
          <a:p>
            <a:r>
              <a:rPr lang="en-US" sz="3600" dirty="0" smtClean="0"/>
              <a:t>Character /pitch </a:t>
            </a:r>
          </a:p>
          <a:p>
            <a:r>
              <a:rPr lang="en-US" sz="3600" dirty="0" smtClean="0"/>
              <a:t>Radiation </a:t>
            </a:r>
          </a:p>
          <a:p>
            <a:r>
              <a:rPr lang="en-US" sz="3600" dirty="0" smtClean="0"/>
              <a:t>Relation to </a:t>
            </a:r>
            <a:r>
              <a:rPr lang="en-US" sz="3600" dirty="0" smtClean="0"/>
              <a:t>respiration</a:t>
            </a:r>
            <a:r>
              <a:rPr lang="en-US" sz="3600" dirty="0" smtClean="0"/>
              <a:t>, posture and exercises</a:t>
            </a:r>
            <a:endParaRPr lang="en-US" sz="36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32</a:t>
            </a:fld>
            <a:endParaRPr lang="en-US"/>
          </a:p>
        </p:txBody>
      </p:sp>
    </p:spTree>
    <p:extLst>
      <p:ext uri="{BB962C8B-B14F-4D97-AF65-F5344CB8AC3E}">
        <p14:creationId xmlns:p14="http://schemas.microsoft.com/office/powerpoint/2010/main" val="13702532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Abdominal examination </a:t>
            </a:r>
            <a:endParaRPr lang="en-US" dirty="0"/>
          </a:p>
        </p:txBody>
      </p:sp>
      <p:sp>
        <p:nvSpPr>
          <p:cNvPr id="3" name="Content Placeholder 2"/>
          <p:cNvSpPr>
            <a:spLocks noGrp="1"/>
          </p:cNvSpPr>
          <p:nvPr>
            <p:ph idx="1"/>
          </p:nvPr>
        </p:nvSpPr>
        <p:spPr/>
        <p:txBody>
          <a:bodyPr>
            <a:normAutofit/>
          </a:bodyPr>
          <a:lstStyle/>
          <a:p>
            <a:r>
              <a:rPr lang="en-US" sz="3200" dirty="0" smtClean="0"/>
              <a:t>Inspection        </a:t>
            </a:r>
          </a:p>
          <a:p>
            <a:r>
              <a:rPr lang="en-US" sz="3200" dirty="0" smtClean="0"/>
              <a:t>Auscultation     	as </a:t>
            </a:r>
            <a:r>
              <a:rPr lang="en-US" sz="3200" dirty="0" smtClean="0"/>
              <a:t>adults (bowel sounds</a:t>
            </a:r>
            <a:r>
              <a:rPr lang="en-US" sz="3200" dirty="0" smtClean="0"/>
              <a:t>	</a:t>
            </a:r>
          </a:p>
          <a:p>
            <a:r>
              <a:rPr lang="en-US" sz="3200" dirty="0" smtClean="0"/>
              <a:t>Percussion </a:t>
            </a:r>
          </a:p>
          <a:p>
            <a:r>
              <a:rPr lang="en-US" sz="3200" dirty="0" smtClean="0"/>
              <a:t>Palpation—liver can be felt upto 2cm below costal margin, upto  4yrs  </a:t>
            </a:r>
          </a:p>
          <a:p>
            <a:endParaRPr lang="en-US" sz="3200" dirty="0"/>
          </a:p>
        </p:txBody>
      </p:sp>
      <p:cxnSp>
        <p:nvCxnSpPr>
          <p:cNvPr id="5" name="Straight Arrow Connector 4"/>
          <p:cNvCxnSpPr/>
          <p:nvPr/>
        </p:nvCxnSpPr>
        <p:spPr>
          <a:xfrm>
            <a:off x="2895600" y="2209800"/>
            <a:ext cx="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895600" y="2781300"/>
            <a:ext cx="1066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r>
              <a:rPr lang="en-US" smtClean="0"/>
              <a:t>Mukelule JA</a:t>
            </a:r>
            <a:endParaRPr lang="en-US"/>
          </a:p>
        </p:txBody>
      </p:sp>
      <p:sp>
        <p:nvSpPr>
          <p:cNvPr id="6" name="Slide Number Placeholder 5"/>
          <p:cNvSpPr>
            <a:spLocks noGrp="1"/>
          </p:cNvSpPr>
          <p:nvPr>
            <p:ph type="sldNum" sz="quarter" idx="12"/>
          </p:nvPr>
        </p:nvSpPr>
        <p:spPr/>
        <p:txBody>
          <a:bodyPr/>
          <a:lstStyle/>
          <a:p>
            <a:fld id="{737C3187-7CCF-41AC-82A5-0CE973825FA3}" type="slidenum">
              <a:rPr lang="en-US" smtClean="0"/>
              <a:pPr/>
              <a:t>33</a:t>
            </a:fld>
            <a:endParaRPr lang="en-US"/>
          </a:p>
        </p:txBody>
      </p:sp>
    </p:spTree>
    <p:extLst>
      <p:ext uri="{BB962C8B-B14F-4D97-AF65-F5344CB8AC3E}">
        <p14:creationId xmlns:p14="http://schemas.microsoft.com/office/powerpoint/2010/main" val="3966129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Genitalia &amp; rectal examination</a:t>
            </a:r>
            <a:endParaRPr lang="en-US" dirty="0"/>
          </a:p>
        </p:txBody>
      </p:sp>
      <p:sp>
        <p:nvSpPr>
          <p:cNvPr id="3" name="Content Placeholder 2"/>
          <p:cNvSpPr>
            <a:spLocks noGrp="1"/>
          </p:cNvSpPr>
          <p:nvPr>
            <p:ph idx="1"/>
          </p:nvPr>
        </p:nvSpPr>
        <p:spPr/>
        <p:txBody>
          <a:bodyPr>
            <a:normAutofit/>
          </a:bodyPr>
          <a:lstStyle/>
          <a:p>
            <a:r>
              <a:rPr lang="en-US" sz="3200" dirty="0" smtClean="0"/>
              <a:t>Inspect – external genitalia, vagina </a:t>
            </a:r>
            <a:r>
              <a:rPr lang="en-US" sz="3200" dirty="0" smtClean="0"/>
              <a:t>cervix</a:t>
            </a:r>
          </a:p>
          <a:p>
            <a:r>
              <a:rPr lang="en-US" sz="3200" dirty="0" smtClean="0"/>
              <a:t>For discharge, penile meatus, foreskin, scrotum.</a:t>
            </a:r>
            <a:endParaRPr lang="en-US" sz="3200" dirty="0" smtClean="0"/>
          </a:p>
          <a:p>
            <a:r>
              <a:rPr lang="en-US" sz="3200" dirty="0" smtClean="0"/>
              <a:t>Palpate  - P/R exam where necessary </a:t>
            </a:r>
            <a:endParaRPr lang="en-US" sz="32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34</a:t>
            </a:fld>
            <a:endParaRPr lang="en-US"/>
          </a:p>
        </p:txBody>
      </p:sp>
    </p:spTree>
    <p:extLst>
      <p:ext uri="{BB962C8B-B14F-4D97-AF65-F5344CB8AC3E}">
        <p14:creationId xmlns:p14="http://schemas.microsoft.com/office/powerpoint/2010/main" val="36528108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CNS examination</a:t>
            </a:r>
            <a:endParaRPr lang="en-US" dirty="0"/>
          </a:p>
        </p:txBody>
      </p:sp>
      <p:sp>
        <p:nvSpPr>
          <p:cNvPr id="3" name="Content Placeholder 2"/>
          <p:cNvSpPr>
            <a:spLocks noGrp="1"/>
          </p:cNvSpPr>
          <p:nvPr>
            <p:ph idx="1"/>
          </p:nvPr>
        </p:nvSpPr>
        <p:spPr/>
        <p:txBody>
          <a:bodyPr>
            <a:normAutofit fontScale="92500"/>
          </a:bodyPr>
          <a:lstStyle/>
          <a:p>
            <a:r>
              <a:rPr lang="en-US" sz="3600" dirty="0" smtClean="0"/>
              <a:t>Mental status– conscious level, </a:t>
            </a:r>
            <a:r>
              <a:rPr lang="en-US" sz="3600" dirty="0" smtClean="0"/>
              <a:t>behaviour, mood</a:t>
            </a:r>
            <a:r>
              <a:rPr lang="en-US" sz="3600" dirty="0" smtClean="0"/>
              <a:t>, memory, attention, </a:t>
            </a:r>
            <a:r>
              <a:rPr lang="en-US" sz="3600" dirty="0" smtClean="0"/>
              <a:t>orientation.</a:t>
            </a:r>
            <a:endParaRPr lang="en-US" sz="3600" dirty="0" smtClean="0"/>
          </a:p>
          <a:p>
            <a:r>
              <a:rPr lang="en-US" sz="3600" dirty="0" smtClean="0"/>
              <a:t>Cranial nerves </a:t>
            </a:r>
          </a:p>
          <a:p>
            <a:r>
              <a:rPr lang="en-US" sz="3600" dirty="0" smtClean="0"/>
              <a:t>Motor </a:t>
            </a:r>
            <a:r>
              <a:rPr lang="en-US" sz="3600" dirty="0" smtClean="0"/>
              <a:t>functions,  sensory </a:t>
            </a:r>
            <a:endParaRPr lang="en-US" sz="3600" dirty="0" smtClean="0"/>
          </a:p>
          <a:p>
            <a:r>
              <a:rPr lang="en-US" sz="3600" dirty="0" smtClean="0"/>
              <a:t>Reflexes </a:t>
            </a:r>
            <a:endParaRPr lang="en-US" sz="3600" dirty="0" smtClean="0"/>
          </a:p>
          <a:p>
            <a:r>
              <a:rPr lang="en-US" sz="3600" dirty="0" smtClean="0"/>
              <a:t>Signs of meningeal irritation – neck stiffness, kerning sign, Brudzinkis sign.</a:t>
            </a:r>
            <a:endParaRPr lang="en-US" sz="3600" dirty="0" smtClean="0"/>
          </a:p>
          <a:p>
            <a:endParaRPr lang="en-US" sz="36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35</a:t>
            </a:fld>
            <a:endParaRPr lang="en-US"/>
          </a:p>
        </p:txBody>
      </p:sp>
    </p:spTree>
    <p:extLst>
      <p:ext uri="{BB962C8B-B14F-4D97-AF65-F5344CB8AC3E}">
        <p14:creationId xmlns:p14="http://schemas.microsoft.com/office/powerpoint/2010/main" val="71488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Musculoskeletal system </a:t>
            </a:r>
            <a:endParaRPr lang="en-US" dirty="0"/>
          </a:p>
        </p:txBody>
      </p:sp>
      <p:sp>
        <p:nvSpPr>
          <p:cNvPr id="3" name="Content Placeholder 2"/>
          <p:cNvSpPr>
            <a:spLocks noGrp="1"/>
          </p:cNvSpPr>
          <p:nvPr>
            <p:ph idx="1"/>
          </p:nvPr>
        </p:nvSpPr>
        <p:spPr/>
        <p:txBody>
          <a:bodyPr>
            <a:normAutofit/>
          </a:bodyPr>
          <a:lstStyle/>
          <a:p>
            <a:r>
              <a:rPr lang="en-US" sz="3600" dirty="0" smtClean="0"/>
              <a:t>Examine hands, arms, shoulders, neck and temporal –mandibular  joint</a:t>
            </a:r>
          </a:p>
          <a:p>
            <a:r>
              <a:rPr lang="en-US" sz="3600" dirty="0" smtClean="0"/>
              <a:t>Palpate joints and their range of movement</a:t>
            </a:r>
            <a:endParaRPr lang="en-US" sz="36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36</a:t>
            </a:fld>
            <a:endParaRPr lang="en-US"/>
          </a:p>
        </p:txBody>
      </p:sp>
    </p:spTree>
    <p:extLst>
      <p:ext uri="{BB962C8B-B14F-4D97-AF65-F5344CB8AC3E}">
        <p14:creationId xmlns:p14="http://schemas.microsoft.com/office/powerpoint/2010/main" val="3563905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Integrate </a:t>
            </a:r>
            <a:r>
              <a:rPr lang="en-US" sz="3600" dirty="0"/>
              <a:t>the principles of IMCI &amp; ETAT plus in the management of common childhood illnesses</a:t>
            </a:r>
          </a:p>
          <a:p>
            <a:r>
              <a:rPr lang="en-US" sz="3600" dirty="0"/>
              <a:t>Manage respiratory conditions  &amp; diseases</a:t>
            </a:r>
          </a:p>
          <a:p>
            <a:endParaRPr lang="en-US" sz="32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4</a:t>
            </a:fld>
            <a:endParaRPr lang="en-US"/>
          </a:p>
        </p:txBody>
      </p:sp>
    </p:spTree>
    <p:extLst>
      <p:ext uri="{BB962C8B-B14F-4D97-AF65-F5344CB8AC3E}">
        <p14:creationId xmlns:p14="http://schemas.microsoft.com/office/powerpoint/2010/main" val="1478756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77200" cy="205740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b="1" dirty="0" smtClean="0"/>
              <a:t>Pediatric  principles &amp; concepts</a:t>
            </a:r>
            <a:r>
              <a:rPr lang="en-US" dirty="0" smtClean="0"/>
              <a:t/>
            </a:r>
            <a:br>
              <a:rPr lang="en-US" dirty="0" smtClean="0"/>
            </a:br>
            <a:r>
              <a:rPr lang="en-US" dirty="0" smtClean="0"/>
              <a:t/>
            </a:r>
            <a:br>
              <a:rPr lang="en-US" dirty="0" smtClean="0"/>
            </a:br>
            <a:endParaRPr lang="en-US" dirty="0"/>
          </a:p>
        </p:txBody>
      </p:sp>
      <p:sp>
        <p:nvSpPr>
          <p:cNvPr id="3" name="Rectangle 2"/>
          <p:cNvSpPr/>
          <p:nvPr/>
        </p:nvSpPr>
        <p:spPr>
          <a:xfrm>
            <a:off x="1371600" y="1905000"/>
            <a:ext cx="6248400" cy="4462760"/>
          </a:xfrm>
          <a:prstGeom prst="rect">
            <a:avLst/>
          </a:prstGeom>
        </p:spPr>
        <p:txBody>
          <a:bodyPr wrap="square">
            <a:spAutoFit/>
          </a:bodyPr>
          <a:lstStyle/>
          <a:p>
            <a:r>
              <a:rPr lang="en-US" sz="3200" b="1" dirty="0" smtClean="0"/>
              <a:t>Pediatrics:</a:t>
            </a:r>
          </a:p>
          <a:p>
            <a:r>
              <a:rPr lang="en-US" sz="3600" dirty="0" smtClean="0"/>
              <a:t> </a:t>
            </a:r>
            <a:r>
              <a:rPr lang="en-US" sz="3600" dirty="0"/>
              <a:t>D</a:t>
            </a:r>
            <a:r>
              <a:rPr lang="en-US" sz="3600" dirty="0" smtClean="0"/>
              <a:t>efn. Is the field of medicine that is concerned with the health of infants, children, and adolescents; their growth and development; and their opportunity to achieve full potential as adults.</a:t>
            </a:r>
            <a:endParaRPr lang="en-US" sz="36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82000" cy="6096000"/>
          </a:xfrm>
        </p:spPr>
        <p:txBody>
          <a:bodyPr>
            <a:normAutofit/>
          </a:bodyPr>
          <a:lstStyle/>
          <a:p>
            <a:r>
              <a:rPr lang="en-US" b="1" dirty="0" smtClean="0"/>
              <a:t>Definitions</a:t>
            </a:r>
            <a:br>
              <a:rPr lang="en-US" b="1" dirty="0" smtClean="0"/>
            </a:br>
            <a:r>
              <a:rPr lang="en-US" b="1" dirty="0" smtClean="0"/>
              <a:t>Neonatology</a:t>
            </a:r>
            <a:r>
              <a:rPr lang="en-US" dirty="0" smtClean="0"/>
              <a:t>: </a:t>
            </a:r>
            <a:r>
              <a:rPr lang="en-US" dirty="0"/>
              <a:t/>
            </a:r>
            <a:br>
              <a:rPr lang="en-US" dirty="0"/>
            </a:br>
            <a:r>
              <a:rPr lang="en-US" dirty="0" smtClean="0"/>
              <a:t> </a:t>
            </a:r>
            <a:r>
              <a:rPr lang="en-US" dirty="0" smtClean="0">
                <a:solidFill>
                  <a:schemeClr val="tx1"/>
                </a:solidFill>
              </a:rPr>
              <a:t>is a medical specialty of care of newborn babies, sick babies and premature babies</a:t>
            </a:r>
            <a:br>
              <a:rPr lang="en-US" dirty="0" smtClean="0">
                <a:solidFill>
                  <a:schemeClr val="tx1"/>
                </a:solidFill>
              </a:rPr>
            </a:br>
            <a:r>
              <a:rPr lang="en-US" dirty="0" smtClean="0">
                <a:solidFill>
                  <a:schemeClr val="tx1"/>
                </a:solidFill>
              </a:rPr>
              <a:t>Neo-new     natal—birth</a:t>
            </a:r>
            <a:br>
              <a:rPr lang="en-US" dirty="0" smtClean="0">
                <a:solidFill>
                  <a:schemeClr val="tx1"/>
                </a:solidFill>
              </a:rPr>
            </a:br>
            <a:r>
              <a:rPr lang="en-US" dirty="0" smtClean="0">
                <a:solidFill>
                  <a:schemeClr val="tx1"/>
                </a:solidFill>
              </a:rPr>
              <a:t>ology---science of</a:t>
            </a:r>
            <a:endParaRPr lang="en-US" dirty="0">
              <a:solidFill>
                <a:schemeClr val="tx1"/>
              </a:solidFill>
            </a:endParaRPr>
          </a:p>
        </p:txBody>
      </p:sp>
      <p:sp>
        <p:nvSpPr>
          <p:cNvPr id="3" name="Footer Placeholder 2"/>
          <p:cNvSpPr>
            <a:spLocks noGrp="1"/>
          </p:cNvSpPr>
          <p:nvPr>
            <p:ph type="ftr" sz="quarter" idx="11"/>
          </p:nvPr>
        </p:nvSpPr>
        <p:spPr/>
        <p:txBody>
          <a:bodyPr/>
          <a:lstStyle/>
          <a:p>
            <a:r>
              <a:rPr lang="en-US" smtClean="0"/>
              <a:t>Mukelule JA</a:t>
            </a:r>
            <a:endParaRPr lang="en-US"/>
          </a:p>
        </p:txBody>
      </p:sp>
      <p:sp>
        <p:nvSpPr>
          <p:cNvPr id="4" name="Slide Number Placeholder 3"/>
          <p:cNvSpPr>
            <a:spLocks noGrp="1"/>
          </p:cNvSpPr>
          <p:nvPr>
            <p:ph type="sldNum" sz="quarter" idx="12"/>
          </p:nvPr>
        </p:nvSpPr>
        <p:spPr/>
        <p:txBody>
          <a:bodyPr/>
          <a:lstStyle/>
          <a:p>
            <a:fld id="{737C3187-7CCF-41AC-82A5-0CE973825FA3}"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077200" cy="44958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Rectangle 2"/>
          <p:cNvSpPr/>
          <p:nvPr/>
        </p:nvSpPr>
        <p:spPr>
          <a:xfrm>
            <a:off x="1066800" y="1295401"/>
            <a:ext cx="7086600" cy="5016758"/>
          </a:xfrm>
          <a:prstGeom prst="rect">
            <a:avLst/>
          </a:prstGeom>
        </p:spPr>
        <p:txBody>
          <a:bodyPr wrap="square">
            <a:spAutoFit/>
          </a:bodyPr>
          <a:lstStyle/>
          <a:p>
            <a:r>
              <a:rPr lang="en-US" sz="4000" b="1" dirty="0" smtClean="0"/>
              <a:t>Neonate:-</a:t>
            </a:r>
            <a:r>
              <a:rPr lang="en-US" sz="4000" dirty="0" smtClean="0"/>
              <a:t>This is a newborn aged less</a:t>
            </a:r>
            <a:r>
              <a:rPr lang="en-US" sz="4000" dirty="0"/>
              <a:t> </a:t>
            </a:r>
            <a:r>
              <a:rPr lang="en-US" sz="4000" dirty="0" smtClean="0"/>
              <a:t>than 28 days.</a:t>
            </a:r>
            <a:br>
              <a:rPr lang="en-US" sz="4000" dirty="0" smtClean="0"/>
            </a:br>
            <a:r>
              <a:rPr lang="en-US" sz="4000" b="1" dirty="0" smtClean="0"/>
              <a:t>Term baby:</a:t>
            </a:r>
            <a:r>
              <a:rPr lang="en-US" sz="4000" dirty="0" smtClean="0"/>
              <a:t>—a baby born after 37wks completed gestation</a:t>
            </a:r>
            <a:br>
              <a:rPr lang="en-US" sz="4000" dirty="0" smtClean="0"/>
            </a:br>
            <a:r>
              <a:rPr lang="en-US" sz="4000" b="1" dirty="0" smtClean="0"/>
              <a:t>Low birth weight:</a:t>
            </a:r>
            <a:r>
              <a:rPr lang="en-US" sz="4000" dirty="0" smtClean="0"/>
              <a:t>—is a baby weighing less than 2.5kgs at birth.</a:t>
            </a:r>
            <a:br>
              <a:rPr lang="en-US" sz="4000" dirty="0" smtClean="0"/>
            </a:br>
            <a:endParaRPr lang="fi-FI" sz="4000" dirty="0"/>
          </a:p>
        </p:txBody>
      </p:sp>
      <p:sp>
        <p:nvSpPr>
          <p:cNvPr id="4" name="Footer Placeholder 3"/>
          <p:cNvSpPr>
            <a:spLocks noGrp="1"/>
          </p:cNvSpPr>
          <p:nvPr>
            <p:ph type="ftr" sz="quarter" idx="11"/>
          </p:nvPr>
        </p:nvSpPr>
        <p:spPr/>
        <p:txBody>
          <a:bodyPr/>
          <a:lstStyle/>
          <a:p>
            <a:r>
              <a:rPr lang="en-US" smtClean="0"/>
              <a:t>Mukelule JA</a:t>
            </a:r>
            <a:endParaRPr lang="en-US"/>
          </a:p>
        </p:txBody>
      </p:sp>
      <p:sp>
        <p:nvSpPr>
          <p:cNvPr id="5" name="Slide Number Placeholder 4"/>
          <p:cNvSpPr>
            <a:spLocks noGrp="1"/>
          </p:cNvSpPr>
          <p:nvPr>
            <p:ph type="sldNum" sz="quarter" idx="12"/>
          </p:nvPr>
        </p:nvSpPr>
        <p:spPr/>
        <p:txBody>
          <a:bodyPr/>
          <a:lstStyle/>
          <a:p>
            <a:fld id="{737C3187-7CCF-41AC-82A5-0CE973825FA3}"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05800" cy="6324600"/>
          </a:xfrm>
        </p:spPr>
        <p:txBody>
          <a:bodyPr/>
          <a:lstStyle/>
          <a:p>
            <a:r>
              <a:rPr lang="en-US" b="1" dirty="0" smtClean="0"/>
              <a:t>Preterm</a:t>
            </a:r>
            <a:r>
              <a:rPr lang="en-US" dirty="0" smtClean="0"/>
              <a:t>:- </a:t>
            </a:r>
            <a:r>
              <a:rPr lang="en-US" dirty="0" smtClean="0">
                <a:solidFill>
                  <a:schemeClr val="tx1"/>
                </a:solidFill>
              </a:rPr>
              <a:t>baby born before 37 weeks gestation</a:t>
            </a:r>
            <a:br>
              <a:rPr lang="en-US" dirty="0" smtClean="0">
                <a:solidFill>
                  <a:schemeClr val="tx1"/>
                </a:solidFill>
              </a:rPr>
            </a:br>
            <a:r>
              <a:rPr lang="en-US" dirty="0" smtClean="0">
                <a:solidFill>
                  <a:schemeClr val="tx1"/>
                </a:solidFill>
              </a:rPr>
              <a:t>A preterm can be an </a:t>
            </a:r>
            <a:br>
              <a:rPr lang="en-US" dirty="0" smtClean="0">
                <a:solidFill>
                  <a:schemeClr val="tx1"/>
                </a:solidFill>
              </a:rPr>
            </a:br>
            <a:r>
              <a:rPr lang="en-US" dirty="0" smtClean="0">
                <a:solidFill>
                  <a:schemeClr val="tx1"/>
                </a:solidFill>
              </a:rPr>
              <a:t>(</a:t>
            </a:r>
            <a:r>
              <a:rPr lang="en-US" b="1" dirty="0" smtClean="0">
                <a:solidFill>
                  <a:schemeClr val="tx1"/>
                </a:solidFill>
              </a:rPr>
              <a:t>AGA)</a:t>
            </a:r>
            <a:r>
              <a:rPr lang="en-US" dirty="0" smtClean="0">
                <a:solidFill>
                  <a:schemeClr val="tx1"/>
                </a:solidFill>
              </a:rPr>
              <a:t>- appropriate for gestational age</a:t>
            </a:r>
            <a:br>
              <a:rPr lang="en-US" dirty="0" smtClean="0">
                <a:solidFill>
                  <a:schemeClr val="tx1"/>
                </a:solidFill>
              </a:rPr>
            </a:br>
            <a:r>
              <a:rPr lang="en-US" dirty="0" smtClean="0">
                <a:solidFill>
                  <a:schemeClr val="tx1"/>
                </a:solidFill>
              </a:rPr>
              <a:t> small for gestational age(</a:t>
            </a:r>
            <a:r>
              <a:rPr lang="en-US" b="1" dirty="0" smtClean="0">
                <a:solidFill>
                  <a:schemeClr val="tx1"/>
                </a:solidFill>
              </a:rPr>
              <a:t>SGA</a:t>
            </a:r>
            <a:r>
              <a:rPr lang="en-US" dirty="0" smtClean="0">
                <a:solidFill>
                  <a:schemeClr val="tx1"/>
                </a:solidFill>
              </a:rPr>
              <a:t>)</a:t>
            </a:r>
            <a:br>
              <a:rPr lang="en-US" dirty="0" smtClean="0">
                <a:solidFill>
                  <a:schemeClr val="tx1"/>
                </a:solidFill>
              </a:rPr>
            </a:br>
            <a:r>
              <a:rPr lang="en-US" dirty="0" smtClean="0">
                <a:solidFill>
                  <a:schemeClr val="tx1"/>
                </a:solidFill>
              </a:rPr>
              <a:t>or </a:t>
            </a:r>
            <a:r>
              <a:rPr lang="en-US" b="1" dirty="0" smtClean="0">
                <a:solidFill>
                  <a:schemeClr val="tx1"/>
                </a:solidFill>
              </a:rPr>
              <a:t>LGA</a:t>
            </a:r>
            <a:r>
              <a:rPr lang="en-US" dirty="0" smtClean="0">
                <a:solidFill>
                  <a:schemeClr val="tx1"/>
                </a:solidFill>
              </a:rPr>
              <a:t> –Large for gestational age</a:t>
            </a:r>
            <a:endParaRPr lang="en-US" dirty="0">
              <a:solidFill>
                <a:schemeClr val="tx1"/>
              </a:solidFill>
            </a:endParaRPr>
          </a:p>
        </p:txBody>
      </p:sp>
      <p:sp>
        <p:nvSpPr>
          <p:cNvPr id="3" name="Footer Placeholder 2"/>
          <p:cNvSpPr>
            <a:spLocks noGrp="1"/>
          </p:cNvSpPr>
          <p:nvPr>
            <p:ph type="ftr" sz="quarter" idx="11"/>
          </p:nvPr>
        </p:nvSpPr>
        <p:spPr/>
        <p:txBody>
          <a:bodyPr/>
          <a:lstStyle/>
          <a:p>
            <a:r>
              <a:rPr lang="en-US" smtClean="0"/>
              <a:t>Mukelule JA</a:t>
            </a:r>
            <a:endParaRPr lang="en-US"/>
          </a:p>
        </p:txBody>
      </p:sp>
      <p:sp>
        <p:nvSpPr>
          <p:cNvPr id="4" name="Slide Number Placeholder 3"/>
          <p:cNvSpPr>
            <a:spLocks noGrp="1"/>
          </p:cNvSpPr>
          <p:nvPr>
            <p:ph type="sldNum" sz="quarter" idx="12"/>
          </p:nvPr>
        </p:nvSpPr>
        <p:spPr/>
        <p:txBody>
          <a:bodyPr/>
          <a:lstStyle/>
          <a:p>
            <a:fld id="{737C3187-7CCF-41AC-82A5-0CE973825FA3}"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6354762"/>
          </a:xfrm>
        </p:spPr>
        <p:txBody>
          <a:bodyPr>
            <a:normAutofit/>
          </a:bodyPr>
          <a:lstStyle/>
          <a:p>
            <a:r>
              <a:rPr lang="en-US" sz="4000" dirty="0" smtClean="0">
                <a:solidFill>
                  <a:schemeClr val="tx1"/>
                </a:solidFill>
              </a:rPr>
              <a:t>Very low birth weight (</a:t>
            </a:r>
            <a:r>
              <a:rPr lang="en-US" sz="4000" b="1" dirty="0" smtClean="0">
                <a:solidFill>
                  <a:schemeClr val="tx1"/>
                </a:solidFill>
              </a:rPr>
              <a:t>VLBW</a:t>
            </a:r>
            <a:r>
              <a:rPr lang="en-US" sz="4000" dirty="0" smtClean="0">
                <a:solidFill>
                  <a:schemeClr val="tx1"/>
                </a:solidFill>
              </a:rPr>
              <a:t>) –Is a baby weighing </a:t>
            </a:r>
            <a:r>
              <a:rPr lang="en-US" sz="4000" b="1" dirty="0" smtClean="0">
                <a:solidFill>
                  <a:schemeClr val="tx1"/>
                </a:solidFill>
              </a:rPr>
              <a:t>1.5kgs 0r less</a:t>
            </a:r>
            <a:r>
              <a:rPr lang="en-US" sz="4000" dirty="0" smtClean="0">
                <a:solidFill>
                  <a:schemeClr val="tx1"/>
                </a:solidFill>
              </a:rPr>
              <a:t/>
            </a:r>
            <a:br>
              <a:rPr lang="en-US" sz="4000" dirty="0" smtClean="0">
                <a:solidFill>
                  <a:schemeClr val="tx1"/>
                </a:solidFill>
              </a:rPr>
            </a:br>
            <a:r>
              <a:rPr lang="en-US" sz="4000" dirty="0" smtClean="0">
                <a:solidFill>
                  <a:schemeClr val="tx1"/>
                </a:solidFill>
              </a:rPr>
              <a:t>Extremely low birth weight– is a baby weighing </a:t>
            </a:r>
            <a:r>
              <a:rPr lang="en-US" sz="4000" b="1" dirty="0" smtClean="0">
                <a:solidFill>
                  <a:schemeClr val="tx1"/>
                </a:solidFill>
              </a:rPr>
              <a:t>1kg or less</a:t>
            </a:r>
            <a:r>
              <a:rPr lang="en-US" sz="4000" dirty="0" smtClean="0">
                <a:solidFill>
                  <a:schemeClr val="tx1"/>
                </a:solidFill>
              </a:rPr>
              <a:t/>
            </a:r>
            <a:br>
              <a:rPr lang="en-US" sz="4000" dirty="0" smtClean="0">
                <a:solidFill>
                  <a:schemeClr val="tx1"/>
                </a:solidFill>
              </a:rPr>
            </a:br>
            <a:r>
              <a:rPr lang="en-US" sz="4000" dirty="0" smtClean="0">
                <a:solidFill>
                  <a:schemeClr val="tx1"/>
                </a:solidFill>
              </a:rPr>
              <a:t>Incredibly low birth weight-- </a:t>
            </a:r>
            <a:r>
              <a:rPr lang="en-US" sz="4000" b="1" dirty="0" smtClean="0">
                <a:solidFill>
                  <a:schemeClr val="tx1"/>
                </a:solidFill>
              </a:rPr>
              <a:t>750g or less</a:t>
            </a:r>
            <a:r>
              <a:rPr lang="en-US" sz="4000" dirty="0" smtClean="0">
                <a:solidFill>
                  <a:schemeClr val="tx1"/>
                </a:solidFill>
              </a:rPr>
              <a:t>.</a:t>
            </a:r>
            <a:r>
              <a:rPr lang="en-US" sz="4000" dirty="0">
                <a:solidFill>
                  <a:schemeClr val="tx1"/>
                </a:solidFill>
              </a:rPr>
              <a:t/>
            </a:r>
            <a:br>
              <a:rPr lang="en-US" sz="4000" dirty="0">
                <a:solidFill>
                  <a:schemeClr val="tx1"/>
                </a:solidFill>
              </a:rPr>
            </a:br>
            <a:r>
              <a:rPr lang="en-US" sz="4000" b="1" dirty="0" smtClean="0">
                <a:solidFill>
                  <a:schemeClr val="tx1"/>
                </a:solidFill>
              </a:rPr>
              <a:t>LGA</a:t>
            </a:r>
            <a:r>
              <a:rPr lang="en-US" sz="4000" dirty="0" smtClean="0">
                <a:solidFill>
                  <a:schemeClr val="tx1"/>
                </a:solidFill>
              </a:rPr>
              <a:t>=Birth </a:t>
            </a:r>
            <a:r>
              <a:rPr lang="en-US" sz="4000" dirty="0" err="1" smtClean="0">
                <a:solidFill>
                  <a:schemeClr val="tx1"/>
                </a:solidFill>
              </a:rPr>
              <a:t>wt</a:t>
            </a:r>
            <a:r>
              <a:rPr lang="en-US" sz="4000" dirty="0" smtClean="0">
                <a:solidFill>
                  <a:schemeClr val="tx1"/>
                </a:solidFill>
              </a:rPr>
              <a:t> &gt; 90</a:t>
            </a:r>
            <a:r>
              <a:rPr lang="en-US" sz="4000" baseline="30000" dirty="0" smtClean="0">
                <a:solidFill>
                  <a:schemeClr val="tx1"/>
                </a:solidFill>
              </a:rPr>
              <a:t>th</a:t>
            </a:r>
            <a:r>
              <a:rPr lang="en-US" sz="4000" dirty="0" smtClean="0">
                <a:solidFill>
                  <a:schemeClr val="tx1"/>
                </a:solidFill>
              </a:rPr>
              <a:t> centile for gestational age.</a:t>
            </a:r>
            <a:br>
              <a:rPr lang="en-US" sz="4000" dirty="0" smtClean="0">
                <a:solidFill>
                  <a:schemeClr val="tx1"/>
                </a:solidFill>
              </a:rPr>
            </a:br>
            <a:r>
              <a:rPr lang="en-US" sz="4000" b="1" dirty="0" smtClean="0">
                <a:solidFill>
                  <a:schemeClr val="tx1"/>
                </a:solidFill>
              </a:rPr>
              <a:t>SGA</a:t>
            </a:r>
            <a:r>
              <a:rPr lang="en-US" sz="4000" dirty="0" smtClean="0">
                <a:solidFill>
                  <a:schemeClr val="tx1"/>
                </a:solidFill>
              </a:rPr>
              <a:t>– Birth </a:t>
            </a:r>
            <a:r>
              <a:rPr lang="en-US" sz="4000" dirty="0" err="1" smtClean="0">
                <a:solidFill>
                  <a:schemeClr val="tx1"/>
                </a:solidFill>
              </a:rPr>
              <a:t>wt</a:t>
            </a:r>
            <a:r>
              <a:rPr lang="en-US" sz="4000" dirty="0" smtClean="0">
                <a:solidFill>
                  <a:schemeClr val="tx1"/>
                </a:solidFill>
              </a:rPr>
              <a:t> &lt; 10</a:t>
            </a:r>
            <a:r>
              <a:rPr lang="en-US" sz="4000" baseline="30000" dirty="0" smtClean="0">
                <a:solidFill>
                  <a:schemeClr val="tx1"/>
                </a:solidFill>
              </a:rPr>
              <a:t>th</a:t>
            </a:r>
            <a:r>
              <a:rPr lang="en-US" sz="4000" dirty="0" smtClean="0">
                <a:solidFill>
                  <a:schemeClr val="tx1"/>
                </a:solidFill>
              </a:rPr>
              <a:t> centile for gestational age</a:t>
            </a:r>
            <a:endParaRPr lang="en-US" sz="4000" dirty="0">
              <a:solidFill>
                <a:schemeClr val="tx1"/>
              </a:solidFill>
            </a:endParaRPr>
          </a:p>
        </p:txBody>
      </p:sp>
      <p:sp>
        <p:nvSpPr>
          <p:cNvPr id="3" name="Footer Placeholder 2"/>
          <p:cNvSpPr>
            <a:spLocks noGrp="1"/>
          </p:cNvSpPr>
          <p:nvPr>
            <p:ph type="ftr" sz="quarter" idx="11"/>
          </p:nvPr>
        </p:nvSpPr>
        <p:spPr/>
        <p:txBody>
          <a:bodyPr/>
          <a:lstStyle/>
          <a:p>
            <a:r>
              <a:rPr lang="en-US" smtClean="0"/>
              <a:t>Mukelule JA</a:t>
            </a:r>
            <a:endParaRPr lang="en-US"/>
          </a:p>
        </p:txBody>
      </p:sp>
      <p:sp>
        <p:nvSpPr>
          <p:cNvPr id="4" name="Slide Number Placeholder 3"/>
          <p:cNvSpPr>
            <a:spLocks noGrp="1"/>
          </p:cNvSpPr>
          <p:nvPr>
            <p:ph type="sldNum" sz="quarter" idx="12"/>
          </p:nvPr>
        </p:nvSpPr>
        <p:spPr/>
        <p:txBody>
          <a:bodyPr/>
          <a:lstStyle/>
          <a:p>
            <a:fld id="{737C3187-7CCF-41AC-82A5-0CE973825FA3}"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2703</TotalTime>
  <Words>1015</Words>
  <Application>Microsoft Office PowerPoint</Application>
  <PresentationFormat>On-screen Show (4:3)</PresentationFormat>
  <Paragraphs>219</Paragraphs>
  <Slides>36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 Unicode MS</vt:lpstr>
      <vt:lpstr>Calibri</vt:lpstr>
      <vt:lpstr>Constantia</vt:lpstr>
      <vt:lpstr>Wingdings</vt:lpstr>
      <vt:lpstr>Wingdings 2</vt:lpstr>
      <vt:lpstr>Flow</vt:lpstr>
      <vt:lpstr>               Introduction to Paediatrics and  Neonatology (unit 1)  </vt:lpstr>
      <vt:lpstr>PowerPoint Presentation</vt:lpstr>
      <vt:lpstr>Learning outcomes </vt:lpstr>
      <vt:lpstr>PowerPoint Presentation</vt:lpstr>
      <vt:lpstr>    Pediatric  principles &amp; concepts  </vt:lpstr>
      <vt:lpstr>Definitions Neonatology:   is a medical specialty of care of newborn babies, sick babies and premature babies Neo-new     natal—birth ology---science of</vt:lpstr>
      <vt:lpstr>                 </vt:lpstr>
      <vt:lpstr>Preterm:- baby born before 37 weeks gestation A preterm can be an  (AGA)- appropriate for gestational age  small for gestational age(SGA) or LGA –Large for gestational age</vt:lpstr>
      <vt:lpstr>Very low birth weight (VLBW) –Is a baby weighing 1.5kgs 0r less Extremely low birth weight– is a baby weighing 1kg or less Incredibly low birth weight-- 750g or less. LGA=Birth wt &gt; 90th centile for gestational age. SGA– Birth wt &lt; 10th centile for gestational age</vt:lpstr>
      <vt:lpstr>              </vt:lpstr>
      <vt:lpstr>Infant mortality rate:- number of deaths in the 1st 12months per a 1000 live births Neonatal mortality rate:-no. of deaths in the 1st 28 days per a thousand live births Perinatal mortality rate:- still births and neonatal deaths up to 7 days per 1000 total births</vt:lpstr>
      <vt:lpstr>Perinatal mortality =includes all stillbirths &amp;neonatal deaths in the 1st wk of life. It is any death or abortion &gt; 500g or death at 24 wks and more still birth – a baby born after 24 weeks gestation of pregnancy and does not show at any time signs of life (cardiopulmonary activity Neonatal mortality accounts for 50% of infant mortality in developing countries</vt:lpstr>
      <vt:lpstr>A normal newborn is a baby born between 37—41wks weighs 2.5kgs—4kgs  head circumference 33—37cm APGAR score 7—10 length 50cm, no abnormalities &amp; does not require resuscitation at birth </vt:lpstr>
      <vt:lpstr>QUIZ </vt:lpstr>
      <vt:lpstr>   Pediatric history  taking The difference btn children and adults to be  considered during history taking include:- 1) Hx is obtained indirectly from  adults. 2) The impact of genetic, environmental &amp; social factors is often more pronounced</vt:lpstr>
      <vt:lpstr>The predominant impact of disease  may be on the growth and development of children.  The growth devpt. Status of children may influence the expression of disease. Clinical norms in children differ with age   and from those of  adults </vt:lpstr>
      <vt:lpstr>  Schema for hx taking in paediatrics . Patients Identification   .Presenting complains and duration.   .History of presenting illness– analyze the symptoms and review the systems affected  .Review the other systems not in the HPI  .Past medical and surgical history   </vt:lpstr>
      <vt:lpstr>Birth history</vt:lpstr>
      <vt:lpstr>PowerPoint Presentation</vt:lpstr>
      <vt:lpstr>Dietary history</vt:lpstr>
      <vt:lpstr>   Immunization </vt:lpstr>
      <vt:lpstr>Milestones</vt:lpstr>
      <vt:lpstr>Personal social economic history</vt:lpstr>
      <vt:lpstr>Family history </vt:lpstr>
      <vt:lpstr>Physical examination</vt:lpstr>
      <vt:lpstr>General survey</vt:lpstr>
      <vt:lpstr>Vital signs </vt:lpstr>
      <vt:lpstr>Respiratory examination </vt:lpstr>
      <vt:lpstr>PowerPoint Presentation</vt:lpstr>
      <vt:lpstr>Cardiovascular system </vt:lpstr>
      <vt:lpstr>Auscultation </vt:lpstr>
      <vt:lpstr>Abnormal sounds/ murmurs  </vt:lpstr>
      <vt:lpstr>Abdominal examination </vt:lpstr>
      <vt:lpstr>Genitalia &amp; rectal examination</vt:lpstr>
      <vt:lpstr> CNS examination</vt:lpstr>
      <vt:lpstr>Musculoskeletal system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paediatrics and  neonatology (unit 1)</dc:title>
  <dc:creator>janet</dc:creator>
  <cp:lastModifiedBy>JANET</cp:lastModifiedBy>
  <cp:revision>177</cp:revision>
  <dcterms:created xsi:type="dcterms:W3CDTF">2012-09-27T18:15:17Z</dcterms:created>
  <dcterms:modified xsi:type="dcterms:W3CDTF">2020-03-24T06:18:41Z</dcterms:modified>
</cp:coreProperties>
</file>