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317" r:id="rId3"/>
    <p:sldId id="318" r:id="rId4"/>
    <p:sldId id="319" r:id="rId5"/>
    <p:sldId id="457" r:id="rId6"/>
    <p:sldId id="320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0" r:id="rId20"/>
    <p:sldId id="471" r:id="rId21"/>
    <p:sldId id="472" r:id="rId22"/>
    <p:sldId id="473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  <p:sldId id="486" r:id="rId36"/>
    <p:sldId id="487" r:id="rId37"/>
    <p:sldId id="488" r:id="rId38"/>
    <p:sldId id="48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4DA10-9C4C-4C72-92F5-3ABA3D1CB32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E4988-FDA4-411C-9B2C-0867D2626F1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0D1-DD92-4AE8-B48B-E71769F44B93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DEBB-B197-4D91-BD22-4259C2BF82AC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9ACC-3D76-4F66-871E-4C43DDAB87DE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4140-A41C-48DB-8DFB-738A3E4D36DB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8414-24A0-46E0-B532-11EB5A8AEEA0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A36F-CFE8-42F8-8135-AA054523F521}" type="datetime2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B548-8E54-4258-9FB4-727A39324A2F}" type="datetime2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085A-01CA-4463-89EC-3D07BE99D688}" type="datetime2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50275-EC98-4510-B3B1-88BFE5332B41}" type="datetime2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BD57-6A7B-4F4B-B281-D8E93983E9BB}" type="datetime2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3325-D7AD-48C5-948F-C64D4CF5E6DD}" type="datetime2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B613-24E2-46A8-B20D-CABE706506AD}" type="datetime2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Connective Tissue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Connective tissue is the most abundant and widely distributed type of tissue in the human body</a:t>
            </a:r>
            <a:endParaRPr lang="en-US" dirty="0" smtClean="0"/>
          </a:p>
          <a:p>
            <a:r>
              <a:rPr lang="en-US" dirty="0" smtClean="0"/>
              <a:t>They underlie the epithelium, support capillaries and always originate from mesenchyme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2CDD-C19A-4CB5-A2F4-6E965AD9471C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"/>
            <a:ext cx="8229600" cy="721995"/>
          </a:xfrm>
        </p:spPr>
        <p:txBody>
          <a:bodyPr>
            <a:normAutofit fontScale="90000"/>
          </a:bodyPr>
          <a:p>
            <a:br>
              <a:rPr lang="en-GB" altLang="en-US"/>
            </a:br>
            <a:r>
              <a:rPr lang="en-GB" altLang="en-US" b="1"/>
              <a:t>Cells</a:t>
            </a:r>
            <a:r>
              <a:rPr lang="en-GB" altLang="en-US"/>
              <a:t> </a:t>
            </a:r>
            <a:r>
              <a:rPr lang="en-GB" altLang="en-US" b="1">
                <a:sym typeface="+mn-ea"/>
              </a:rPr>
              <a:t>in Connective Tissue...</a:t>
            </a:r>
            <a:br>
              <a:rPr lang="en-GB" altLang="en-US" b="1"/>
            </a:b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3260"/>
            <a:ext cx="8229600" cy="5611495"/>
          </a:xfrm>
        </p:spPr>
        <p:txBody>
          <a:bodyPr>
            <a:normAutofit fontScale="90000"/>
          </a:bodyPr>
          <a:p>
            <a:r>
              <a:rPr lang="en-GB" altLang="en-US" b="1"/>
              <a:t>Leukocytes-</a:t>
            </a:r>
            <a:r>
              <a:rPr lang="en-GB" altLang="en-US"/>
              <a:t> white blood cells are normally found in small numbers in healthy connective tissue but </a:t>
            </a:r>
            <a:r>
              <a:rPr lang="en-GB" altLang="en-US" b="1"/>
              <a:t>neutrophils</a:t>
            </a:r>
            <a:r>
              <a:rPr lang="en-GB" altLang="en-US"/>
              <a:t> migrate in significant numbers during infections, when they play an important role in tissue defence </a:t>
            </a:r>
            <a:endParaRPr lang="en-GB" altLang="en-US"/>
          </a:p>
          <a:p>
            <a:r>
              <a:rPr lang="en-GB" altLang="en-US" b="1"/>
              <a:t>B-lymphocytes </a:t>
            </a:r>
            <a:r>
              <a:rPr lang="en-GB" altLang="en-US"/>
              <a:t>is</a:t>
            </a:r>
            <a:r>
              <a:rPr lang="en-GB" altLang="en-US" b="1"/>
              <a:t> </a:t>
            </a:r>
            <a:r>
              <a:rPr lang="en-GB" altLang="en-US"/>
              <a:t>a type of white blood cells, which synthesize nd secrete apecific defensive antibodies into the blood and tissues </a:t>
            </a:r>
            <a:endParaRPr lang="en-GB" altLang="en-US"/>
          </a:p>
          <a:p>
            <a:r>
              <a:rPr lang="en-GB" altLang="en-US" b="1"/>
              <a:t>Mast cells</a:t>
            </a:r>
            <a:r>
              <a:rPr lang="en-GB" altLang="en-US"/>
              <a:t>- are similar to basophil leukocytes found in loose connective tissue under the fibrous capsule of some organs e.g. liver, spleen and blood vessels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010"/>
            <a:ext cx="8229600" cy="288290"/>
          </a:xfrm>
        </p:spPr>
        <p:txBody>
          <a:bodyPr>
            <a:normAutofit fontScale="90000"/>
          </a:bodyPr>
          <a:p>
            <a:r>
              <a:rPr lang="en-GB" altLang="en-US" b="1">
                <a:sym typeface="+mn-ea"/>
              </a:rPr>
              <a:t>..</a:t>
            </a:r>
            <a:br>
              <a:rPr lang="en-GB" altLang="en-US" b="1">
                <a:sym typeface="+mn-ea"/>
              </a:rPr>
            </a:b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285"/>
            <a:ext cx="8229600" cy="6158865"/>
          </a:xfrm>
        </p:spPr>
        <p:txBody>
          <a:bodyPr>
            <a:normAutofit fontScale="80000"/>
          </a:bodyPr>
          <a:p>
            <a:r>
              <a:rPr lang="en-GB" altLang="en-US"/>
              <a:t>The cytoplasm of mast cells is packed with granules containing </a:t>
            </a:r>
            <a:r>
              <a:rPr lang="en-GB" altLang="en-US" b="1"/>
              <a:t>heparin, histamin</a:t>
            </a:r>
            <a:r>
              <a:rPr lang="en-GB" altLang="en-US"/>
              <a:t> and other substances which are released when the cells are damaged by disease or injury </a:t>
            </a:r>
            <a:endParaRPr lang="en-GB" altLang="en-US"/>
          </a:p>
          <a:p>
            <a:r>
              <a:rPr lang="en-GB" altLang="en-US"/>
              <a:t>Release of the granular contents is called </a:t>
            </a:r>
            <a:r>
              <a:rPr lang="en-GB" altLang="en-US" b="1"/>
              <a:t>degranulation</a:t>
            </a:r>
            <a:endParaRPr lang="en-GB" altLang="en-US" b="1"/>
          </a:p>
          <a:p>
            <a:r>
              <a:rPr lang="en-GB" altLang="en-US"/>
              <a:t>Histamin is involved in local &amp; generalized inflammatory response, it stimulates secretion of gastric juice </a:t>
            </a:r>
            <a:endParaRPr lang="en-GB" altLang="en-US"/>
          </a:p>
          <a:p>
            <a:r>
              <a:rPr lang="en-GB" altLang="en-US"/>
              <a:t>It is also associated with development of allergies and hypersensitivity states </a:t>
            </a:r>
            <a:endParaRPr lang="en-GB" altLang="en-US"/>
          </a:p>
          <a:p>
            <a:r>
              <a:rPr lang="en-GB" altLang="en-US"/>
              <a:t>Heparin prevents coagulation of blood which help maintain blood flow through inflammed tissues </a:t>
            </a:r>
            <a:endParaRPr lang="en-GB" altLang="en-US"/>
          </a:p>
          <a:p>
            <a:r>
              <a:rPr lang="en-GB" altLang="en-US"/>
              <a:t>The blood flow helps to supply the inflammed cells with oxygen, glucose and bringing additional protective leukocytes to the area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35"/>
            <a:ext cx="8229600" cy="955675"/>
          </a:xfrm>
        </p:spPr>
        <p:txBody>
          <a:bodyPr/>
          <a:p>
            <a:r>
              <a:rPr lang="en-GB" altLang="en-US" b="1"/>
              <a:t>Loose (Areolar) Connective Tissue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95" y="955040"/>
            <a:ext cx="8626475" cy="5339715"/>
          </a:xfrm>
        </p:spPr>
        <p:txBody>
          <a:bodyPr>
            <a:normAutofit fontScale="80000"/>
          </a:bodyPr>
          <a:p>
            <a:r>
              <a:rPr lang="en-GB" altLang="en-US" sz="3500"/>
              <a:t>This is the most generalized type of connective tissue </a:t>
            </a:r>
            <a:endParaRPr lang="en-GB" altLang="en-US" sz="3500"/>
          </a:p>
          <a:p>
            <a:r>
              <a:rPr lang="en-GB" altLang="en-US" sz="3500"/>
              <a:t>The matrix is semi-solid with many fibroblasts and some fat cells (adipocytes), mast cells and macrophages </a:t>
            </a:r>
            <a:endParaRPr lang="en-GB" altLang="en-US" sz="3500"/>
          </a:p>
          <a:p>
            <a:r>
              <a:rPr lang="en-GB" altLang="en-US" sz="3500"/>
              <a:t>It is found in almost every part of the body, providing elasticity and tensile strength </a:t>
            </a:r>
            <a:endParaRPr lang="en-GB" altLang="en-US" sz="3500"/>
          </a:p>
          <a:p>
            <a:r>
              <a:rPr lang="en-GB" altLang="en-US" sz="3500"/>
              <a:t>It connects and support other tissues e.g. </a:t>
            </a:r>
            <a:endParaRPr lang="en-GB" altLang="en-US" sz="3500"/>
          </a:p>
          <a:p>
            <a:pPr lvl="1">
              <a:buFont typeface="Wingdings" panose="05000000000000000000" charset="0"/>
              <a:buChar char="v"/>
            </a:pPr>
            <a:r>
              <a:rPr lang="en-GB" altLang="en-US" sz="3000"/>
              <a:t>Under the skin </a:t>
            </a:r>
            <a:endParaRPr lang="en-GB" altLang="en-US" sz="3000"/>
          </a:p>
          <a:p>
            <a:pPr lvl="1">
              <a:buFont typeface="Wingdings" panose="05000000000000000000" charset="0"/>
              <a:buChar char="v"/>
            </a:pPr>
            <a:r>
              <a:rPr lang="en-GB" altLang="en-US" sz="3000"/>
              <a:t>Between muscles </a:t>
            </a:r>
            <a:endParaRPr lang="en-GB" altLang="en-US" sz="3000"/>
          </a:p>
          <a:p>
            <a:pPr lvl="1">
              <a:buFont typeface="Wingdings" panose="05000000000000000000" charset="0"/>
              <a:buChar char="v"/>
            </a:pPr>
            <a:r>
              <a:rPr lang="en-GB" altLang="en-US" sz="3000"/>
              <a:t>Supporting blood vessels &amp; nerves </a:t>
            </a:r>
            <a:endParaRPr lang="en-GB" altLang="en-US" sz="3000"/>
          </a:p>
          <a:p>
            <a:pPr lvl="1">
              <a:buFont typeface="Wingdings" panose="05000000000000000000" charset="0"/>
              <a:buChar char="v"/>
            </a:pPr>
            <a:r>
              <a:rPr lang="en-GB" altLang="en-US" sz="3000"/>
              <a:t>In the alimentary canal </a:t>
            </a:r>
            <a:endParaRPr lang="en-GB" altLang="en-US" sz="3000"/>
          </a:p>
          <a:p>
            <a:pPr lvl="1">
              <a:buFont typeface="Wingdings" panose="05000000000000000000" charset="0"/>
              <a:buChar char="v"/>
            </a:pPr>
            <a:r>
              <a:rPr lang="en-GB" altLang="en-US" sz="3000"/>
              <a:t>In glands supportg secretory cells </a:t>
            </a:r>
            <a:endParaRPr lang="en-GB" altLang="en-US" sz="3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" y="66675"/>
            <a:ext cx="8716645" cy="877570"/>
          </a:xfrm>
        </p:spPr>
        <p:txBody>
          <a:bodyPr/>
          <a:p>
            <a:r>
              <a:rPr lang="en-GB" altLang="en-US" b="1">
                <a:sym typeface="+mn-ea"/>
              </a:rPr>
              <a:t>Loose (Areolar) Connective Tissue...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6150"/>
            <a:ext cx="8229600" cy="5363845"/>
          </a:xfrm>
        </p:spPr>
        <p:txBody>
          <a:bodyPr>
            <a:normAutofit fontScale="90000"/>
          </a:bodyPr>
          <a:p>
            <a:r>
              <a:rPr lang="en-GB" altLang="en-US" b="1"/>
              <a:t>Adipose tissue- </a:t>
            </a:r>
            <a:r>
              <a:rPr lang="en-GB" altLang="en-US"/>
              <a:t>consists of fat cell (adipocytes) containing large fat globules, in a matrix of areolar tissue </a:t>
            </a:r>
            <a:endParaRPr lang="en-GB" altLang="en-US"/>
          </a:p>
          <a:p>
            <a:r>
              <a:rPr lang="en-GB" altLang="en-US"/>
              <a:t>There are two types </a:t>
            </a:r>
            <a:endParaRPr lang="en-GB" altLang="en-US"/>
          </a:p>
          <a:p>
            <a:r>
              <a:rPr lang="en-GB" altLang="en-US" b="1"/>
              <a:t>White adipose tissue</a:t>
            </a:r>
            <a:r>
              <a:rPr lang="en-GB" altLang="en-US"/>
              <a:t>- makes upto 20-25% of body weight in adults with normal body mass index(BMI)</a:t>
            </a:r>
            <a:endParaRPr lang="en-GB" altLang="en-US"/>
          </a:p>
          <a:p>
            <a:r>
              <a:rPr lang="en-GB" altLang="en-US"/>
              <a:t>Adipose tissue secretes the hormone leptin (</a:t>
            </a:r>
            <a:r>
              <a:rPr lang="en-GB" altLang="en-US">
                <a:sym typeface="+mn-ea"/>
              </a:rPr>
              <a:t>provide a feeling of fullness (satiety) after eating)</a:t>
            </a:r>
            <a:endParaRPr lang="en-GB" altLang="en-US">
              <a:sym typeface="+mn-ea"/>
            </a:endParaRPr>
          </a:p>
          <a:p>
            <a:r>
              <a:rPr lang="en-GB" altLang="en-US"/>
              <a:t>Adipose tissue is found in the kidneys, eyeballs, under the skin where it acts as a thermal insulator and energy store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755"/>
          </a:xfrm>
        </p:spPr>
        <p:txBody>
          <a:bodyPr>
            <a:normAutofit fontScale="90000"/>
          </a:bodyPr>
          <a:p>
            <a:br>
              <a:rPr lang="en-GB" altLang="en-US" b="1">
                <a:sym typeface="+mn-ea"/>
              </a:rPr>
            </a:br>
            <a:r>
              <a:rPr lang="en-GB" altLang="en-US" b="1">
                <a:sym typeface="+mn-ea"/>
              </a:rPr>
              <a:t>Loose (Areolar) Connective Tissue...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3015"/>
            <a:ext cx="8229600" cy="4863465"/>
          </a:xfrm>
        </p:spPr>
        <p:txBody>
          <a:bodyPr>
            <a:normAutofit lnSpcReduction="20000"/>
          </a:bodyPr>
          <a:p>
            <a:r>
              <a:rPr lang="en-GB" altLang="en-US" b="1"/>
              <a:t>Brown adipose tissue</a:t>
            </a:r>
            <a:r>
              <a:rPr lang="en-GB" altLang="en-US"/>
              <a:t>- is present in newborns. When metabolized, it produces less energy and more heat than other fat, contributing to the maintenance of body temperature </a:t>
            </a:r>
            <a:endParaRPr lang="en-GB" altLang="en-US"/>
          </a:p>
          <a:p>
            <a:r>
              <a:rPr lang="en-GB" altLang="en-US" b="1"/>
              <a:t>Reticular tissue</a:t>
            </a:r>
            <a:r>
              <a:rPr lang="en-GB" altLang="en-US"/>
              <a:t>- has a semi-solid matrix with fine branching reticulin fibres </a:t>
            </a:r>
            <a:endParaRPr lang="en-GB" altLang="en-US"/>
          </a:p>
          <a:p>
            <a:r>
              <a:rPr lang="en-GB" altLang="en-US"/>
              <a:t>It contains reticular cells and white blood cells (monocytes and lymphocytes) </a:t>
            </a:r>
            <a:endParaRPr lang="en-GB" altLang="en-US"/>
          </a:p>
          <a:p>
            <a:r>
              <a:rPr lang="en-GB" altLang="en-US"/>
              <a:t>It is found in lymph nodes, spleen and bone marrow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20"/>
            <a:ext cx="8229600" cy="814705"/>
          </a:xfrm>
        </p:spPr>
        <p:txBody>
          <a:bodyPr>
            <a:normAutofit/>
          </a:bodyPr>
          <a:p>
            <a:r>
              <a:rPr lang="en-GB" altLang="en-US" b="1"/>
              <a:t>Dense Connective Tissue 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15" y="721360"/>
            <a:ext cx="8593455" cy="5405120"/>
          </a:xfrm>
        </p:spPr>
        <p:txBody>
          <a:bodyPr>
            <a:normAutofit fontScale="80000"/>
          </a:bodyPr>
          <a:p>
            <a:r>
              <a:rPr lang="en-GB" altLang="en-US"/>
              <a:t>They contain more fibres and fewer cells than loose connective tissue </a:t>
            </a:r>
            <a:endParaRPr lang="en-GB" altLang="en-US"/>
          </a:p>
          <a:p>
            <a:r>
              <a:rPr lang="en-GB" altLang="en-US" b="1"/>
              <a:t>Fibrous tissue</a:t>
            </a:r>
            <a:r>
              <a:rPr lang="en-GB" altLang="en-US"/>
              <a:t>- made up of closely packed bundles of collagen fibres with very little matrix </a:t>
            </a:r>
            <a:endParaRPr lang="en-GB" altLang="en-US"/>
          </a:p>
          <a:p>
            <a:r>
              <a:rPr lang="en-GB" altLang="en-US"/>
              <a:t>Fibrous tissue are found:</a:t>
            </a:r>
            <a:endParaRPr lang="en-GB" altLang="en-US"/>
          </a:p>
          <a:p>
            <a:r>
              <a:rPr lang="en-GB" altLang="en-US"/>
              <a:t>Forming </a:t>
            </a:r>
            <a:r>
              <a:rPr lang="en-GB" altLang="en-US" b="1"/>
              <a:t>ligaments</a:t>
            </a:r>
            <a:r>
              <a:rPr lang="en-GB" altLang="en-US"/>
              <a:t> which bind bones together </a:t>
            </a:r>
            <a:endParaRPr lang="en-GB" altLang="en-US"/>
          </a:p>
          <a:p>
            <a:r>
              <a:rPr lang="en-GB" altLang="en-US"/>
              <a:t>As an outer protective covering for bone called </a:t>
            </a:r>
            <a:r>
              <a:rPr lang="en-GB" altLang="en-US" b="1"/>
              <a:t>periosteum </a:t>
            </a:r>
            <a:endParaRPr lang="en-GB" altLang="en-US" b="1"/>
          </a:p>
          <a:p>
            <a:r>
              <a:rPr lang="en-GB" altLang="en-US"/>
              <a:t>As an outer protective covering of some organs e.g. kidneys, lymph nodes and brain</a:t>
            </a:r>
            <a:endParaRPr lang="en-GB" altLang="en-US"/>
          </a:p>
          <a:p>
            <a:r>
              <a:rPr lang="en-GB" altLang="en-US"/>
              <a:t>Forming muscle sheaths, called muscle fascia, which extend beyond the muscle to become the tendon that attaches the muscle to bone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"/>
            <a:ext cx="8229600" cy="831215"/>
          </a:xfrm>
        </p:spPr>
        <p:txBody>
          <a:bodyPr/>
          <a:p>
            <a:r>
              <a:rPr lang="en-GB" altLang="en-US" b="1"/>
              <a:t>Dense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15" y="906780"/>
            <a:ext cx="8559800" cy="5311775"/>
          </a:xfrm>
        </p:spPr>
        <p:txBody>
          <a:bodyPr>
            <a:normAutofit fontScale="90000"/>
          </a:bodyPr>
          <a:p>
            <a:r>
              <a:rPr lang="en-GB" altLang="en-US" b="1"/>
              <a:t>Elastic tissue-</a:t>
            </a:r>
            <a:r>
              <a:rPr lang="en-GB" altLang="en-US"/>
              <a:t> is capable of considerable extension and recoil </a:t>
            </a:r>
            <a:endParaRPr lang="en-GB" altLang="en-US"/>
          </a:p>
          <a:p>
            <a:r>
              <a:rPr lang="en-GB" altLang="en-US"/>
              <a:t>They have few cells and matrix consists of masses of elastic fibres secreted by fibroblasts </a:t>
            </a:r>
            <a:endParaRPr lang="en-GB" altLang="en-US"/>
          </a:p>
          <a:p>
            <a:r>
              <a:rPr lang="en-GB" altLang="en-US"/>
              <a:t>It is found in organs where stretching or alteration of shape is required e.g. in walls large blood vessel, the trachea, bronchi, lungs</a:t>
            </a:r>
            <a:endParaRPr lang="en-GB" altLang="en-US"/>
          </a:p>
          <a:p>
            <a:r>
              <a:rPr lang="en-GB" altLang="en-US" b="1"/>
              <a:t>Blood-</a:t>
            </a:r>
            <a:r>
              <a:rPr lang="en-GB" altLang="en-US"/>
              <a:t> is a fluid connective tissue</a:t>
            </a:r>
            <a:endParaRPr lang="en-GB" altLang="en-US"/>
          </a:p>
          <a:p>
            <a:r>
              <a:rPr lang="en-GB" altLang="en-US"/>
              <a:t>It circulates constantly around the body allowing constant communication between tissues distant from each other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Functions of Blood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Carries/transports oxygen from the lungs to all body parts and carbon dioxide from all the body tissues to the lungs</a:t>
            </a:r>
            <a:endParaRPr lang="en-US" dirty="0" smtClean="0"/>
          </a:p>
          <a:p>
            <a:pPr lvl="0"/>
            <a:r>
              <a:rPr lang="en-US" dirty="0" smtClean="0"/>
              <a:t>Carries nutrients substances from the digestive system and hormones from the endocrine glands to all the tissues</a:t>
            </a:r>
            <a:endParaRPr lang="en-US" dirty="0" smtClean="0"/>
          </a:p>
          <a:p>
            <a:pPr lvl="0"/>
            <a:r>
              <a:rPr lang="en-US" dirty="0" smtClean="0"/>
              <a:t>Protects the body against diseases (immunological functions) done by white blood cells, antibodies and anti-toxins</a:t>
            </a:r>
            <a:endParaRPr lang="en-US" dirty="0" smtClean="0"/>
          </a:p>
          <a:p>
            <a:pPr lvl="0"/>
            <a:r>
              <a:rPr lang="en-US" dirty="0" smtClean="0"/>
              <a:t>Transports waste products from tissues to the kidney (urea, uric acid) for excretion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4CC9-CD4C-4906-87E4-B2D330DB398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Functions of Blood…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065"/>
            <a:ext cx="8197850" cy="493268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Regulatory functions:</a:t>
            </a:r>
            <a:r>
              <a:rPr lang="en-US" dirty="0" smtClean="0"/>
              <a:t> Regulates body temperature.</a:t>
            </a:r>
            <a:endParaRPr lang="en-US" dirty="0" smtClean="0"/>
          </a:p>
          <a:p>
            <a:pPr lvl="2">
              <a:buFont typeface="Wingdings" panose="05000000000000000000" charset="0"/>
              <a:buChar char="v"/>
            </a:pPr>
            <a:r>
              <a:rPr lang="en-US" sz="3360" dirty="0" smtClean="0"/>
              <a:t>Regulates pH through buffer and electrolyte composition of intracellular fluid</a:t>
            </a:r>
            <a:endParaRPr lang="en-US" sz="3360" dirty="0" smtClean="0"/>
          </a:p>
          <a:p>
            <a:pPr lvl="2">
              <a:buFont typeface="Wingdings" panose="05000000000000000000" charset="0"/>
              <a:buChar char="v"/>
            </a:pPr>
            <a:r>
              <a:rPr lang="en-US" sz="3360" dirty="0" smtClean="0"/>
              <a:t>Has a coolant property of water</a:t>
            </a:r>
            <a:endParaRPr lang="en-US" sz="3360" dirty="0" smtClean="0"/>
          </a:p>
          <a:p>
            <a:pPr lvl="2">
              <a:buFont typeface="Wingdings" panose="05000000000000000000" charset="0"/>
              <a:buChar char="v"/>
            </a:pPr>
            <a:r>
              <a:rPr lang="en-US" sz="3360" dirty="0" smtClean="0"/>
              <a:t>Vasodilatation of surface vessels dampens heat</a:t>
            </a:r>
            <a:endParaRPr lang="en-US" sz="3360" dirty="0" smtClean="0"/>
          </a:p>
          <a:p>
            <a:pPr lvl="2">
              <a:buFont typeface="Wingdings" panose="05000000000000000000" charset="0"/>
              <a:buChar char="v"/>
            </a:pPr>
            <a:r>
              <a:rPr lang="en-US" sz="3360" dirty="0" smtClean="0"/>
              <a:t>Regulate water content of cells by interactions with dissolved ions and proteins</a:t>
            </a:r>
            <a:endParaRPr lang="en-US" sz="3360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D2F5-2D2C-410F-BA26-C9CBD85D894F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Functions of Blood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Thermal conductivity- typical heat generation is 3000kcal/day</a:t>
            </a:r>
            <a:endParaRPr lang="en-US" dirty="0" smtClean="0"/>
          </a:p>
          <a:p>
            <a:pPr lvl="0"/>
            <a:r>
              <a:rPr lang="en-US" dirty="0" smtClean="0"/>
              <a:t>Blood restricts fluid losses through damaged vessels</a:t>
            </a:r>
            <a:endParaRPr lang="en-US" dirty="0" smtClean="0"/>
          </a:p>
          <a:p>
            <a:pPr lvl="0"/>
            <a:r>
              <a:rPr lang="en-US" dirty="0" smtClean="0"/>
              <a:t> Platelets in the blood and clotting factors (proteins) minimize blood loss when a vessel is damaged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DE49-08CB-4D4C-8425-529E5D260545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Requires="p14">
        <p15:prstTrans prst="airplane"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Roles of Connective Tissue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They wrap around and cushion/protects organs e.g. bones</a:t>
            </a:r>
            <a:endParaRPr lang="en-US" dirty="0" smtClean="0"/>
          </a:p>
          <a:p>
            <a:pPr lvl="0"/>
            <a:r>
              <a:rPr lang="en-US" dirty="0" smtClean="0"/>
              <a:t>Store nutrients e.g. the adipose tissue</a:t>
            </a:r>
            <a:endParaRPr lang="en-US" dirty="0" smtClean="0"/>
          </a:p>
          <a:p>
            <a:pPr lvl="0"/>
            <a:r>
              <a:rPr lang="en-US" dirty="0" smtClean="0"/>
              <a:t>Gives internal support for organs </a:t>
            </a:r>
            <a:endParaRPr lang="en-US" dirty="0" smtClean="0"/>
          </a:p>
          <a:p>
            <a:pPr lvl="0"/>
            <a:r>
              <a:rPr lang="en-US" dirty="0" smtClean="0"/>
              <a:t>Tendons and ligaments protect joints and attaches muscle to bone and to each other</a:t>
            </a:r>
            <a:endParaRPr lang="en-US" dirty="0" smtClean="0"/>
          </a:p>
          <a:p>
            <a:pPr lvl="0"/>
            <a:r>
              <a:rPr lang="en-US" dirty="0" smtClean="0"/>
              <a:t>They run through an organ capsule and in deep layers of skin giving strength</a:t>
            </a:r>
            <a:endParaRPr lang="en-US" dirty="0" smtClean="0"/>
          </a:p>
          <a:p>
            <a:pPr lvl="0"/>
            <a:r>
              <a:rPr lang="en-US" dirty="0" smtClean="0"/>
              <a:t>Binds together parts of the body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1E97-C55E-47A9-85C4-106A98C1936C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3625"/>
          </a:xfrm>
        </p:spPr>
        <p:txBody>
          <a:bodyPr/>
          <a:p>
            <a:r>
              <a:rPr lang="en-GB" altLang="en-US" b="1"/>
              <a:t>Dense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6025"/>
            <a:ext cx="8229600" cy="4910455"/>
          </a:xfrm>
        </p:spPr>
        <p:txBody>
          <a:bodyPr>
            <a:normAutofit lnSpcReduction="20000"/>
          </a:bodyPr>
          <a:p>
            <a:r>
              <a:rPr lang="en-GB" altLang="en-US"/>
              <a:t>Blood is composed of a clear-straw coloured, watery fluid called </a:t>
            </a:r>
            <a:r>
              <a:rPr lang="en-GB" altLang="en-US" b="1"/>
              <a:t>plasma </a:t>
            </a:r>
            <a:r>
              <a:rPr lang="en-GB" altLang="en-US"/>
              <a:t>in which several different types of blood cells are suspended </a:t>
            </a:r>
            <a:endParaRPr lang="en-GB" altLang="en-US"/>
          </a:p>
          <a:p>
            <a:r>
              <a:rPr lang="en-GB" altLang="en-US"/>
              <a:t>Plasma constitutes 55% of the blood volume and the cells constitute 45%</a:t>
            </a:r>
            <a:endParaRPr lang="en-GB" altLang="en-US"/>
          </a:p>
          <a:p>
            <a:r>
              <a:rPr lang="en-GB" altLang="en-US"/>
              <a:t>Blood cells and plasm can be separated by centrifugation (spinning) or by gravity when blood is allowed to stand </a:t>
            </a:r>
            <a:endParaRPr lang="en-GB" altLang="en-US"/>
          </a:p>
          <a:p>
            <a:r>
              <a:rPr lang="en-GB" altLang="en-US"/>
              <a:t>The cells are heavier than plasma and sink to the bottom of the sample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rism isInverted="1"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" y="142240"/>
            <a:ext cx="8697595" cy="926465"/>
          </a:xfrm>
        </p:spPr>
        <p:txBody>
          <a:bodyPr/>
          <a:p>
            <a:r>
              <a:rPr lang="en-GB" altLang="en-US" b="1"/>
              <a:t>Proportion of Blood Cells &amp; Plasma</a:t>
            </a:r>
            <a:endParaRPr lang="en-GB" altLang="en-US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58875" y="1229995"/>
            <a:ext cx="6923405" cy="49028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2330"/>
          </a:xfrm>
        </p:spPr>
        <p:txBody>
          <a:bodyPr>
            <a:normAutofit/>
          </a:bodyPr>
          <a:p>
            <a:r>
              <a:rPr lang="en-GB" altLang="en-US" b="1"/>
              <a:t>Blood Cells 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95" y="882650"/>
            <a:ext cx="8639810" cy="5412740"/>
          </a:xfrm>
        </p:spPr>
        <p:txBody>
          <a:bodyPr>
            <a:normAutofit fontScale="80000"/>
          </a:bodyPr>
          <a:p>
            <a:r>
              <a:rPr lang="en-GB" altLang="en-US"/>
              <a:t>There are three types of blood cells </a:t>
            </a:r>
            <a:endParaRPr lang="en-GB" altLang="en-US"/>
          </a:p>
          <a:p>
            <a:pPr lvl="1">
              <a:buFont typeface="Wingdings" panose="05000000000000000000" charset="0"/>
              <a:buChar char="Ø"/>
            </a:pPr>
            <a:r>
              <a:rPr lang="en-GB" altLang="en-US" b="1"/>
              <a:t>Erythrocytes (red cells)</a:t>
            </a:r>
            <a:endParaRPr lang="en-GB" altLang="en-US" b="1"/>
          </a:p>
          <a:p>
            <a:pPr lvl="1">
              <a:buFont typeface="Wingdings" panose="05000000000000000000" charset="0"/>
              <a:buChar char="Ø"/>
            </a:pPr>
            <a:r>
              <a:rPr lang="en-GB" altLang="en-US" b="1"/>
              <a:t>Leukocytes (white cells)</a:t>
            </a:r>
            <a:endParaRPr lang="en-GB" altLang="en-US" b="1"/>
          </a:p>
          <a:p>
            <a:pPr lvl="1">
              <a:buFont typeface="Wingdings" panose="05000000000000000000" charset="0"/>
              <a:buChar char="Ø"/>
            </a:pPr>
            <a:r>
              <a:rPr lang="en-GB" altLang="en-US" b="1"/>
              <a:t>Platelets (thrombocytes) </a:t>
            </a:r>
            <a:endParaRPr lang="en-GB" altLang="en-US"/>
          </a:p>
          <a:p>
            <a:r>
              <a:rPr lang="en-GB" altLang="en-US" b="1"/>
              <a:t>Erythrocytes (red cells) </a:t>
            </a:r>
            <a:r>
              <a:rPr lang="en-GB" altLang="en-US"/>
              <a:t>are the most abundant cells constituting 99% of all the cells </a:t>
            </a:r>
            <a:endParaRPr lang="en-GB" altLang="en-US"/>
          </a:p>
          <a:p>
            <a:r>
              <a:rPr lang="en-GB" altLang="en-US"/>
              <a:t>They are biconcave discs with no nucleus </a:t>
            </a:r>
            <a:endParaRPr lang="en-GB" altLang="en-US"/>
          </a:p>
          <a:p>
            <a:r>
              <a:rPr lang="en-GB" altLang="en-US"/>
              <a:t>Their main function is in gas transport mainly oxygen but they a carry some carbon dioxide </a:t>
            </a:r>
            <a:endParaRPr lang="en-GB" altLang="en-US"/>
          </a:p>
          <a:p>
            <a:r>
              <a:rPr lang="en-GB" altLang="en-US"/>
              <a:t>Their shape (biconcave) increases the surface area for this function, then thinness of the central portion allows fast entry of gases 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15"/>
            <a:ext cx="8229600" cy="807085"/>
          </a:xfrm>
        </p:spPr>
        <p:txBody>
          <a:bodyPr/>
          <a:p>
            <a:r>
              <a:rPr lang="en-GB" altLang="en-US" b="1"/>
              <a:t>Blood Cells...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5490"/>
            <a:ext cx="8229600" cy="5380990"/>
          </a:xfrm>
        </p:spPr>
        <p:txBody>
          <a:bodyPr>
            <a:normAutofit fontScale="80000"/>
          </a:bodyPr>
          <a:p>
            <a:r>
              <a:rPr lang="en-GB" altLang="en-US" b="1"/>
              <a:t>Leukocytes (white cells) </a:t>
            </a:r>
            <a:r>
              <a:rPr lang="en-GB" altLang="en-US"/>
              <a:t>they have important function in defence and immunity </a:t>
            </a:r>
            <a:endParaRPr lang="en-GB" altLang="en-US"/>
          </a:p>
          <a:p>
            <a:r>
              <a:rPr lang="en-GB" altLang="en-US"/>
              <a:t>They detect foreign or abnormal (antigenic) material and destroy it </a:t>
            </a:r>
            <a:endParaRPr lang="en-GB" altLang="en-US"/>
          </a:p>
          <a:p>
            <a:r>
              <a:rPr lang="en-GB" altLang="en-US"/>
              <a:t>Leukocytes are the largest blood cells but they account for only 1% of the blood volume </a:t>
            </a:r>
            <a:endParaRPr lang="en-GB" altLang="en-US"/>
          </a:p>
          <a:p>
            <a:r>
              <a:rPr lang="en-GB" altLang="en-US"/>
              <a:t>They contain nuclei and some have granules in their cytoplasm</a:t>
            </a:r>
            <a:endParaRPr lang="en-GB" altLang="en-US"/>
          </a:p>
          <a:p>
            <a:r>
              <a:rPr lang="en-GB" altLang="en-US"/>
              <a:t>They are two main types </a:t>
            </a:r>
            <a:endParaRPr lang="en-GB" altLang="en-US"/>
          </a:p>
          <a:p>
            <a:pPr lvl="1">
              <a:buFont typeface="Wingdings" panose="05000000000000000000" charset="0"/>
              <a:buChar char="Ø"/>
            </a:pPr>
            <a:r>
              <a:rPr lang="en-GB" altLang="en-US" sz="3000" b="1"/>
              <a:t>Granulocytes (polymorphonuclear leukocytes)- </a:t>
            </a:r>
            <a:r>
              <a:rPr lang="en-GB" altLang="en-US" sz="3000"/>
              <a:t>neutrophils, eosinophils and basophils </a:t>
            </a:r>
            <a:endParaRPr lang="en-GB" altLang="en-US" sz="3000"/>
          </a:p>
          <a:p>
            <a:pPr lvl="1">
              <a:buFont typeface="Wingdings" panose="05000000000000000000" charset="0"/>
              <a:buChar char="Ø"/>
            </a:pPr>
            <a:r>
              <a:rPr lang="en-GB" altLang="en-US" sz="3000" b="1"/>
              <a:t>Agranulocytes</a:t>
            </a:r>
            <a:r>
              <a:rPr lang="en-GB" altLang="en-US" sz="3000"/>
              <a:t>- monocytes and lymphocytes </a:t>
            </a:r>
            <a:endParaRPr lang="en-GB" altLang="en-US" sz="3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69315"/>
          </a:xfrm>
        </p:spPr>
        <p:txBody>
          <a:bodyPr/>
          <a:p>
            <a:r>
              <a:rPr lang="en-GB" altLang="en-US" b="1"/>
              <a:t>Blood Cells....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75"/>
            <a:ext cx="8229600" cy="4866005"/>
          </a:xfrm>
        </p:spPr>
        <p:txBody>
          <a:bodyPr>
            <a:normAutofit lnSpcReduction="10000"/>
          </a:bodyPr>
          <a:p>
            <a:r>
              <a:rPr lang="en-GB" altLang="en-US" b="1">
                <a:cs typeface="+mn-lt"/>
              </a:rPr>
              <a:t>Platelets (Thrombocytes)</a:t>
            </a:r>
            <a:r>
              <a:rPr lang="en-GB" altLang="en-US">
                <a:cs typeface="+mn-lt"/>
              </a:rPr>
              <a:t>- are small discs 2-4μm in diameter derived from the cytoplasm of megakaryocytes in the red bone marrow </a:t>
            </a:r>
            <a:endParaRPr lang="en-GB" altLang="en-US">
              <a:cs typeface="+mn-lt"/>
            </a:endParaRPr>
          </a:p>
          <a:p>
            <a:r>
              <a:rPr lang="en-GB" altLang="en-US">
                <a:cs typeface="+mn-lt"/>
              </a:rPr>
              <a:t>They have no nucleus, but their cytoplasm is packed with granules containing a variety of substances that promote blood clotting, which cause </a:t>
            </a:r>
            <a:r>
              <a:rPr lang="en-GB" altLang="en-US" b="1">
                <a:cs typeface="+mn-lt"/>
              </a:rPr>
              <a:t>haemostasis </a:t>
            </a:r>
            <a:r>
              <a:rPr lang="en-GB" altLang="en-US">
                <a:cs typeface="+mn-lt"/>
              </a:rPr>
              <a:t>(cessation of bleeding) </a:t>
            </a:r>
            <a:endParaRPr lang="en-GB" altLang="en-US">
              <a:cs typeface="+mn-lt"/>
            </a:endParaRPr>
          </a:p>
          <a:p>
            <a:r>
              <a:rPr lang="en-GB" altLang="en-US">
                <a:cs typeface="+mn-lt"/>
              </a:rPr>
              <a:t>The hormone thrombopoietin from the liver stimulates platelet production </a:t>
            </a:r>
            <a:endParaRPr lang="en-GB" altLang="en-US">
              <a:cs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1"/>
          <a:srcRect l="1401" t="1215" r="1379" b="4761"/>
          <a:stretch>
            <a:fillRect/>
          </a:stretch>
        </p:blipFill>
        <p:spPr bwMode="auto">
          <a:xfrm>
            <a:off x="685800" y="457200"/>
            <a:ext cx="7620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5BB5-E365-472F-B251-ED7F0C3DD031}" type="datetime2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blind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"/>
            <a:ext cx="8229600" cy="988695"/>
          </a:xfrm>
        </p:spPr>
        <p:txBody>
          <a:bodyPr/>
          <a:p>
            <a:r>
              <a:rPr lang="en-GB" altLang="en-US" b="1"/>
              <a:t>Haemopoiesis </a:t>
            </a:r>
            <a:endParaRPr lang="en-GB" altLang="en-US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  <p:pic>
        <p:nvPicPr>
          <p:cNvPr id="10" name="Picture 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82650" y="816610"/>
            <a:ext cx="7368540" cy="5611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 b="1"/>
              <a:t>Dense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GB" altLang="en-US" b="1"/>
              <a:t>Cartilage tissue</a:t>
            </a:r>
            <a:r>
              <a:rPr lang="en-GB" altLang="en-US"/>
              <a:t>- is firmer than other connective tissues </a:t>
            </a:r>
            <a:endParaRPr lang="en-GB" altLang="en-US"/>
          </a:p>
          <a:p>
            <a:r>
              <a:rPr lang="en-GB" altLang="en-US"/>
              <a:t>The cells (chondrocytes) are sparse and lie embedded in matrix reinforced by collagen and elastic fibres </a:t>
            </a:r>
            <a:endParaRPr lang="en-GB" altLang="en-US"/>
          </a:p>
          <a:p>
            <a:r>
              <a:rPr lang="en-GB" altLang="en-US"/>
              <a:t>There are three types of cartilage </a:t>
            </a:r>
            <a:endParaRPr lang="en-GB" altLang="en-US"/>
          </a:p>
          <a:p>
            <a:pPr lvl="1">
              <a:buFont typeface="Wingdings" panose="05000000000000000000" charset="0"/>
              <a:buChar char="q"/>
            </a:pPr>
            <a:r>
              <a:rPr lang="en-GB" altLang="en-US" b="1"/>
              <a:t>Hyaline cartilage </a:t>
            </a:r>
            <a:endParaRPr lang="en-GB" altLang="en-US" b="1"/>
          </a:p>
          <a:p>
            <a:pPr lvl="1">
              <a:buFont typeface="Wingdings" panose="05000000000000000000" charset="0"/>
              <a:buChar char="q"/>
            </a:pPr>
            <a:r>
              <a:rPr lang="en-GB" altLang="en-US" b="1"/>
              <a:t>Fibrocartilage </a:t>
            </a:r>
            <a:endParaRPr lang="en-GB" altLang="en-US" b="1"/>
          </a:p>
          <a:p>
            <a:pPr lvl="1">
              <a:buFont typeface="Wingdings" panose="05000000000000000000" charset="0"/>
              <a:buChar char="q"/>
            </a:pPr>
            <a:r>
              <a:rPr lang="en-GB" altLang="en-US" b="1"/>
              <a:t>Elastic cartilage</a:t>
            </a:r>
            <a:r>
              <a:rPr lang="en-GB" altLang="en-US"/>
              <a:t>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"/>
            <a:ext cx="8229600" cy="731520"/>
          </a:xfrm>
        </p:spPr>
        <p:txBody>
          <a:bodyPr>
            <a:normAutofit fontScale="90000"/>
          </a:bodyPr>
          <a:p>
            <a:r>
              <a:rPr lang="en-GB" altLang="en-US" b="1"/>
              <a:t>Dense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115" y="745490"/>
            <a:ext cx="8559800" cy="5610860"/>
          </a:xfrm>
        </p:spPr>
        <p:txBody>
          <a:bodyPr>
            <a:normAutofit fontScale="90000"/>
          </a:bodyPr>
          <a:p>
            <a:r>
              <a:rPr lang="en-GB" altLang="en-US" b="1"/>
              <a:t>Hyaline cartilage-</a:t>
            </a:r>
            <a:r>
              <a:rPr lang="en-GB" altLang="en-US"/>
              <a:t> is smooth bluish-white tissue. The chondrocytes are arranged in small groups with cell nests </a:t>
            </a:r>
            <a:endParaRPr lang="en-GB" altLang="en-US"/>
          </a:p>
          <a:p>
            <a:r>
              <a:rPr lang="en-GB" altLang="en-US"/>
              <a:t>The matrix is solid &amp; smooth </a:t>
            </a:r>
            <a:endParaRPr lang="en-GB" altLang="en-US"/>
          </a:p>
          <a:p>
            <a:r>
              <a:rPr lang="en-GB" altLang="en-US"/>
              <a:t>It provides strength with flexibility while resisting tear </a:t>
            </a:r>
            <a:endParaRPr lang="en-GB" altLang="en-US"/>
          </a:p>
          <a:p>
            <a:r>
              <a:rPr lang="en-GB" altLang="en-US"/>
              <a:t>One fundamental property of hyaline cartilage is that it is avascular </a:t>
            </a:r>
            <a:endParaRPr lang="en-GB" altLang="en-US"/>
          </a:p>
          <a:p>
            <a:r>
              <a:rPr lang="en-GB" altLang="en-US"/>
              <a:t>They provide smooth surfaces for movement at joints, cushions and absorbs shock whre bones meet e.g. joint capsules, also found in epiglottis, external ear (pinnae) larynx, epiphyseal growth plate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"/>
            <a:ext cx="8229600" cy="1019175"/>
          </a:xfrm>
        </p:spPr>
        <p:txBody>
          <a:bodyPr>
            <a:normAutofit fontScale="90000"/>
          </a:bodyPr>
          <a:p>
            <a:br>
              <a:rPr lang="en-GB" altLang="en-US" b="1">
                <a:sym typeface="+mn-ea"/>
              </a:rPr>
            </a:br>
            <a:r>
              <a:rPr lang="en-GB" altLang="en-US" b="1">
                <a:sym typeface="+mn-ea"/>
              </a:rPr>
              <a:t>Dense Connective Tissue...</a:t>
            </a:r>
            <a:br>
              <a:rPr lang="en-GB" altLang="en-US" b="1"/>
            </a:b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540"/>
            <a:ext cx="8229600" cy="4841875"/>
          </a:xfrm>
        </p:spPr>
        <p:txBody>
          <a:bodyPr>
            <a:normAutofit fontScale="90000"/>
          </a:bodyPr>
          <a:p>
            <a:r>
              <a:rPr lang="en-GB" altLang="en-US"/>
              <a:t>Cartilage tissue is found:</a:t>
            </a:r>
            <a:endParaRPr lang="en-GB" altLang="en-US"/>
          </a:p>
          <a:p>
            <a:r>
              <a:rPr lang="en-GB" altLang="en-US"/>
              <a:t>On the ends of long bones that form joints </a:t>
            </a:r>
            <a:endParaRPr lang="en-GB" altLang="en-US"/>
          </a:p>
          <a:p>
            <a:r>
              <a:rPr lang="en-GB" altLang="en-US"/>
              <a:t>Forming costal cartilage, which attach the ribs to the sternum </a:t>
            </a:r>
            <a:endParaRPr lang="en-GB" altLang="en-US"/>
          </a:p>
          <a:p>
            <a:r>
              <a:rPr lang="en-GB" altLang="en-US"/>
              <a:t>Forming part of the larynx, trachea, bronchi and foetal skeleton</a:t>
            </a:r>
            <a:endParaRPr lang="en-GB" altLang="en-US"/>
          </a:p>
          <a:p>
            <a:r>
              <a:rPr lang="en-GB" altLang="en-US" b="1"/>
              <a:t>Fibrocartilage-</a:t>
            </a:r>
            <a:r>
              <a:rPr lang="en-GB" altLang="en-US"/>
              <a:t> consists of dense masses of white collagen fibres in a matrix similar to that of hyaline cartilage with the cells widely dispersed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399"/>
            <a:ext cx="7772400" cy="1752601"/>
          </a:xfrm>
        </p:spPr>
        <p:txBody>
          <a:bodyPr>
            <a:normAutofit fontScale="90000"/>
          </a:bodyPr>
          <a:lstStyle/>
          <a:p>
            <a:br>
              <a:rPr lang="en-US" dirty="0" smtClean="0"/>
            </a:br>
            <a:r>
              <a:rPr lang="en-US" b="1" dirty="0" smtClean="0"/>
              <a:t>Components and Classification of Connective Tissue 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E74D-CDAE-4E01-96A2-77161B2FBE02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05"/>
            <a:ext cx="8229600" cy="373380"/>
          </a:xfrm>
        </p:spPr>
        <p:txBody>
          <a:bodyPr>
            <a:normAutofit fontScale="90000"/>
          </a:bodyPr>
          <a:p>
            <a:r>
              <a:rPr lang="en-GB" altLang="en-US" b="1"/>
              <a:t>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90" y="219710"/>
            <a:ext cx="8626475" cy="6191250"/>
          </a:xfrm>
        </p:spPr>
        <p:txBody>
          <a:bodyPr>
            <a:normAutofit fontScale="80000"/>
          </a:bodyPr>
          <a:p>
            <a:r>
              <a:rPr lang="en-GB" altLang="en-US" sz="4000">
                <a:sym typeface="+mn-ea"/>
              </a:rPr>
              <a:t>Fibrocartilage is tough, slightly flexible, supporting tissues found:</a:t>
            </a:r>
            <a:endParaRPr lang="en-GB" altLang="en-US" sz="4000"/>
          </a:p>
          <a:p>
            <a:pPr lvl="1">
              <a:buFont typeface="Wingdings" panose="05000000000000000000" charset="0"/>
              <a:buChar char="Ø"/>
            </a:pPr>
            <a:r>
              <a:rPr lang="en-GB" altLang="en-US">
                <a:sym typeface="+mn-ea"/>
              </a:rPr>
              <a:t>As pads between the bodies of the vertebrae, intervertebral discs </a:t>
            </a:r>
            <a:endParaRPr lang="en-GB" altLang="en-US"/>
          </a:p>
          <a:p>
            <a:pPr lvl="1">
              <a:buFont typeface="Wingdings" panose="05000000000000000000" charset="0"/>
              <a:buChar char="Ø"/>
            </a:pPr>
            <a:r>
              <a:rPr lang="en-GB" altLang="en-US">
                <a:sym typeface="+mn-ea"/>
              </a:rPr>
              <a:t>Between the articulating surfaces of the bones of the knee joint, called </a:t>
            </a:r>
            <a:r>
              <a:rPr lang="en-GB" altLang="en-US" b="1">
                <a:sym typeface="+mn-ea"/>
              </a:rPr>
              <a:t>semilunar</a:t>
            </a:r>
            <a:r>
              <a:rPr lang="en-GB" altLang="en-US">
                <a:sym typeface="+mn-ea"/>
              </a:rPr>
              <a:t> cartilage</a:t>
            </a:r>
            <a:endParaRPr lang="en-GB" alt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GB" altLang="en-US">
                <a:sym typeface="+mn-ea"/>
              </a:rPr>
              <a:t>On the rim of bony sockets of the hip and shoulder joints, pubis symphysis  </a:t>
            </a:r>
            <a:endParaRPr lang="en-GB" altLang="en-US">
              <a:sym typeface="+mn-ea"/>
            </a:endParaRPr>
          </a:p>
          <a:p>
            <a:r>
              <a:rPr lang="en-GB" altLang="en-US" sz="3500" b="1">
                <a:sym typeface="+mn-ea"/>
              </a:rPr>
              <a:t>Elastic cartilage-</a:t>
            </a:r>
            <a:r>
              <a:rPr lang="en-GB" altLang="en-US" sz="3500">
                <a:sym typeface="+mn-ea"/>
              </a:rPr>
              <a:t> is a flexible tissue, consists of yellow elastic fibres lying in a solid matrix with chondrocytes lying between the fibres </a:t>
            </a:r>
            <a:endParaRPr lang="en-GB" altLang="en-US" sz="3500">
              <a:sym typeface="+mn-ea"/>
            </a:endParaRPr>
          </a:p>
          <a:p>
            <a:r>
              <a:rPr lang="en-GB" altLang="en-US" sz="3500">
                <a:sym typeface="+mn-ea"/>
              </a:rPr>
              <a:t>It provide support and maintains shape of pinna or lobe of the ear, the epiglottis and part of the tunica media of blood vessel walls</a:t>
            </a:r>
            <a:endParaRPr lang="en-GB" altLang="en-US" sz="3500"/>
          </a:p>
          <a:p>
            <a:endParaRPr lang="en-GB" altLang="en-US" sz="35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a5lf0601a_a.jpg                                               00002057Digital Library v2.0           B5ADF832:"/>
          <p:cNvPicPr>
            <a:picLocks noGrp="1"/>
          </p:cNvPicPr>
          <p:nvPr>
            <p:ph idx="1"/>
          </p:nvPr>
        </p:nvPicPr>
        <p:blipFill>
          <a:blip r:embed="rId1">
            <a:lum bright="-12000" contrast="24000"/>
          </a:blip>
          <a:srcRect/>
          <a:stretch>
            <a:fillRect/>
          </a:stretch>
        </p:blipFill>
        <p:spPr bwMode="auto">
          <a:xfrm>
            <a:off x="762000" y="304800"/>
            <a:ext cx="7467600" cy="609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C2C6-2990-4214-9467-BA6440D532A8}" type="datetime2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15"/>
            <a:ext cx="8229600" cy="960120"/>
          </a:xfrm>
        </p:spPr>
        <p:txBody>
          <a:bodyPr>
            <a:normAutofit fontScale="90000"/>
          </a:bodyPr>
          <a:p>
            <a:br>
              <a:rPr lang="en-GB" altLang="en-US" b="1">
                <a:sym typeface="+mn-ea"/>
              </a:rPr>
            </a:br>
            <a:r>
              <a:rPr lang="en-GB" altLang="en-US" b="1">
                <a:sym typeface="+mn-ea"/>
              </a:rPr>
              <a:t>Dense Connective Tissue...</a:t>
            </a:r>
            <a:br>
              <a:rPr lang="en-GB" altLang="en-US" b="1">
                <a:sym typeface="+mn-ea"/>
              </a:rPr>
            </a:b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105"/>
            <a:ext cx="8229600" cy="5007610"/>
          </a:xfrm>
        </p:spPr>
        <p:txBody>
          <a:bodyPr>
            <a:normAutofit lnSpcReduction="20000"/>
          </a:bodyPr>
          <a:p>
            <a:r>
              <a:rPr lang="en-GB" altLang="en-US" b="1"/>
              <a:t>Bone (osseous) </a:t>
            </a:r>
            <a:r>
              <a:rPr lang="en-GB" altLang="en-US" b="1">
                <a:sym typeface="+mn-ea"/>
              </a:rPr>
              <a:t>tissue- </a:t>
            </a:r>
            <a:r>
              <a:rPr lang="en-GB" altLang="en-US">
                <a:sym typeface="+mn-ea"/>
              </a:rPr>
              <a:t>b</a:t>
            </a:r>
            <a:r>
              <a:rPr lang="en-GB" altLang="en-US"/>
              <a:t>one cells </a:t>
            </a:r>
            <a:r>
              <a:rPr lang="en-GB" altLang="en-US" b="1"/>
              <a:t>(osteocytes) </a:t>
            </a:r>
            <a:r>
              <a:rPr lang="en-GB" altLang="en-US"/>
              <a:t>are surrounded by a matrix of collagen fibres strengthened by inorganic salts (calcium &amp; phosphate) </a:t>
            </a:r>
            <a:endParaRPr lang="en-GB" altLang="en-US"/>
          </a:p>
          <a:p>
            <a:r>
              <a:rPr lang="en-GB" altLang="en-US"/>
              <a:t>This provide bones with their characteristic strength and rigidity </a:t>
            </a:r>
            <a:endParaRPr lang="en-GB" altLang="en-US"/>
          </a:p>
          <a:p>
            <a:r>
              <a:rPr lang="en-GB" altLang="en-US"/>
              <a:t>Two types of bones can be identified by the naked eye</a:t>
            </a:r>
            <a:endParaRPr lang="en-GB" altLang="en-US"/>
          </a:p>
          <a:p>
            <a:pPr lvl="1">
              <a:buFont typeface="Wingdings" panose="05000000000000000000" charset="0"/>
              <a:buChar char="q"/>
            </a:pPr>
            <a:r>
              <a:rPr lang="en-GB" altLang="en-US" b="1"/>
              <a:t>Compact bone-</a:t>
            </a:r>
            <a:r>
              <a:rPr lang="en-GB" altLang="en-US"/>
              <a:t> solid or dense appearance </a:t>
            </a:r>
            <a:endParaRPr lang="en-GB" altLang="en-US"/>
          </a:p>
          <a:p>
            <a:pPr lvl="1">
              <a:buFont typeface="Wingdings" panose="05000000000000000000" charset="0"/>
              <a:buChar char="q"/>
            </a:pPr>
            <a:r>
              <a:rPr lang="en-GB" altLang="en-US" b="1"/>
              <a:t>Spongy/cancellous bone-</a:t>
            </a:r>
            <a:r>
              <a:rPr lang="en-GB" altLang="en-US"/>
              <a:t> “spongy” or fine honey comb appearance 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of Bones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7765"/>
            <a:ext cx="8229600" cy="4958715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Provides framework and strength</a:t>
            </a:r>
            <a:r>
              <a:rPr lang="en-US" dirty="0" smtClean="0"/>
              <a:t> for the body</a:t>
            </a:r>
            <a:endParaRPr lang="en-US" dirty="0" smtClean="0"/>
          </a:p>
          <a:p>
            <a:pPr lvl="0"/>
            <a:r>
              <a:rPr lang="en-US" dirty="0" smtClean="0"/>
              <a:t>Allows </a:t>
            </a:r>
            <a:r>
              <a:rPr lang="en-US" b="1" dirty="0" smtClean="0"/>
              <a:t>movement</a:t>
            </a:r>
            <a:endParaRPr lang="en-US" dirty="0" smtClean="0"/>
          </a:p>
          <a:p>
            <a:pPr lvl="0"/>
            <a:r>
              <a:rPr lang="en-US" b="1" dirty="0" smtClean="0"/>
              <a:t>Mineral storage and homeostasis </a:t>
            </a:r>
            <a:r>
              <a:rPr lang="en-US" dirty="0" smtClean="0"/>
              <a:t>–calcium and phosphorous</a:t>
            </a:r>
            <a:endParaRPr lang="en-US" dirty="0" smtClean="0"/>
          </a:p>
          <a:p>
            <a:pPr lvl="0"/>
            <a:r>
              <a:rPr lang="en-US" dirty="0" smtClean="0"/>
              <a:t>Contains </a:t>
            </a:r>
            <a:r>
              <a:rPr lang="en-US" b="1" dirty="0" smtClean="0"/>
              <a:t>blood forming cells</a:t>
            </a:r>
            <a:r>
              <a:rPr lang="en-US" dirty="0" smtClean="0"/>
              <a:t> in the red bone marrow</a:t>
            </a:r>
            <a:endParaRPr lang="en-US" dirty="0" smtClean="0"/>
          </a:p>
          <a:p>
            <a:pPr lvl="0"/>
            <a:r>
              <a:rPr lang="en-US" b="1" dirty="0" smtClean="0"/>
              <a:t>Storage of energy</a:t>
            </a:r>
            <a:r>
              <a:rPr lang="en-US" dirty="0" smtClean="0"/>
              <a:t> – yellow bone marrow contains mostly adipose tissue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42BE-673A-450C-8CAF-4C2DF6A62F34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Electrolyte balance</a:t>
            </a:r>
            <a:r>
              <a:rPr lang="en-US" dirty="0" smtClean="0"/>
              <a:t>- buffers blood against excessive pH changes by absorbing or releasing alkaline salt</a:t>
            </a:r>
            <a:endParaRPr lang="en-US" dirty="0" smtClean="0"/>
          </a:p>
          <a:p>
            <a:pPr lvl="0"/>
            <a:r>
              <a:rPr lang="en-US" b="1" dirty="0" smtClean="0"/>
              <a:t>Protective function</a:t>
            </a:r>
            <a:r>
              <a:rPr lang="en-US" dirty="0" smtClean="0"/>
              <a:t>- it protects vital organs e.g. brain, lungs, heart</a:t>
            </a:r>
            <a:endParaRPr lang="en-US" dirty="0" smtClean="0"/>
          </a:p>
          <a:p>
            <a:r>
              <a:rPr lang="en-US" b="1" dirty="0" smtClean="0"/>
              <a:t>Detoxification</a:t>
            </a:r>
            <a:r>
              <a:rPr lang="en-US" dirty="0" smtClean="0"/>
              <a:t>- removes heavy metals and other foreign elements from blood, thus reducing their effects on the nervous and other tissue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C22B-C5AF-45A5-8E73-4D8B3B82F922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Requires="p14">
        <p15:prstTrans prst="airplane"/>
      </p:transition>
    </mc:Choice>
    <mc:Fallback>
      <p:transition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"/>
            <a:ext cx="8229600" cy="1029970"/>
          </a:xfrm>
        </p:spPr>
        <p:txBody>
          <a:bodyPr/>
          <a:lstStyle/>
          <a:p>
            <a:r>
              <a:rPr lang="en-US" b="1" dirty="0" smtClean="0"/>
              <a:t>Bone Cells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9655"/>
            <a:ext cx="8229600" cy="5076825"/>
          </a:xfrm>
        </p:spPr>
        <p:txBody>
          <a:bodyPr>
            <a:normAutofit fontScale="80000"/>
          </a:bodyPr>
          <a:lstStyle/>
          <a:p>
            <a:r>
              <a:rPr lang="en-US" b="1" dirty="0" smtClean="0">
                <a:sym typeface="+mn-ea"/>
              </a:rPr>
              <a:t>Osteoblast </a:t>
            </a:r>
            <a:r>
              <a:rPr lang="en-US" dirty="0" smtClean="0">
                <a:sym typeface="+mn-ea"/>
              </a:rPr>
              <a:t>the cells that form bone but do not have the ability to divide by mitosis</a:t>
            </a:r>
            <a:endParaRPr lang="en-US" dirty="0" smtClean="0"/>
          </a:p>
          <a:p>
            <a:r>
              <a:rPr lang="en-US" dirty="0" smtClean="0"/>
              <a:t>These bone-forming cells are responsible for the deposition of both inorganic salts and osteoid in bone tissue.</a:t>
            </a:r>
            <a:endParaRPr lang="en-US" dirty="0" smtClean="0"/>
          </a:p>
          <a:p>
            <a:r>
              <a:rPr lang="en-US" dirty="0" smtClean="0"/>
              <a:t>They are therefore present at sites where bone is growing,</a:t>
            </a:r>
            <a:r>
              <a:rPr lang="en-GB" altLang="en-US" dirty="0" smtClean="0"/>
              <a:t> </a:t>
            </a:r>
            <a:r>
              <a:rPr lang="en-US" dirty="0" smtClean="0"/>
              <a:t>repairing or remodelling, e.g.:</a:t>
            </a:r>
            <a:endParaRPr lang="en-US" dirty="0" smtClean="0"/>
          </a:p>
          <a:p>
            <a:pPr lvl="1">
              <a:buFont typeface="Wingdings" panose="05000000000000000000" charset="0"/>
              <a:buChar char="Ø"/>
            </a:pPr>
            <a:r>
              <a:rPr lang="en-US" dirty="0" smtClean="0"/>
              <a:t> </a:t>
            </a:r>
            <a:r>
              <a:rPr lang="en-GB" altLang="en-US" dirty="0" smtClean="0"/>
              <a:t>I</a:t>
            </a:r>
            <a:r>
              <a:rPr lang="en-US" dirty="0" smtClean="0"/>
              <a:t>n the deeper layers of periosteum</a:t>
            </a:r>
            <a:endParaRPr lang="en-US" dirty="0" smtClean="0"/>
          </a:p>
          <a:p>
            <a:pPr lvl="1">
              <a:buFont typeface="Wingdings" panose="05000000000000000000" charset="0"/>
              <a:buChar char="Ø"/>
            </a:pPr>
            <a:r>
              <a:rPr lang="en-US" dirty="0" smtClean="0"/>
              <a:t> </a:t>
            </a:r>
            <a:r>
              <a:rPr lang="en-GB" altLang="en-US" dirty="0" smtClean="0"/>
              <a:t>I</a:t>
            </a:r>
            <a:r>
              <a:rPr lang="en-US" dirty="0" smtClean="0"/>
              <a:t>n the centres of ossification of immature bone</a:t>
            </a:r>
            <a:endParaRPr lang="en-US" dirty="0" smtClean="0"/>
          </a:p>
          <a:p>
            <a:pPr lvl="1">
              <a:buFont typeface="Wingdings" panose="05000000000000000000" charset="0"/>
              <a:buChar char="Ø"/>
            </a:pPr>
            <a:r>
              <a:rPr lang="en-US" dirty="0" smtClean="0"/>
              <a:t> </a:t>
            </a:r>
            <a:r>
              <a:rPr lang="en-GB" altLang="en-US" dirty="0" smtClean="0"/>
              <a:t>A</a:t>
            </a:r>
            <a:r>
              <a:rPr lang="en-US" dirty="0" smtClean="0"/>
              <a:t>t the ends of the diaphysis adjacent to the epiphyseal</a:t>
            </a:r>
            <a:r>
              <a:rPr lang="en-GB" altLang="en-US" dirty="0" smtClean="0"/>
              <a:t> </a:t>
            </a:r>
            <a:r>
              <a:rPr lang="en-US" dirty="0" smtClean="0"/>
              <a:t>cartilages of long bones</a:t>
            </a:r>
            <a:endParaRPr lang="en-US" dirty="0" smtClean="0"/>
          </a:p>
          <a:p>
            <a:pPr lvl="1">
              <a:buFont typeface="Wingdings" panose="05000000000000000000" charset="0"/>
              <a:buChar char="Ø"/>
            </a:pPr>
            <a:r>
              <a:rPr lang="en-US" dirty="0" smtClean="0"/>
              <a:t> </a:t>
            </a:r>
            <a:r>
              <a:rPr lang="en-GB" altLang="en-US" dirty="0" smtClean="0"/>
              <a:t>A</a:t>
            </a:r>
            <a:r>
              <a:rPr lang="en-US" dirty="0" smtClean="0"/>
              <a:t>t the site of a fracture</a:t>
            </a:r>
            <a:endParaRPr lang="en-US" dirty="0" smtClean="0"/>
          </a:p>
          <a:p>
            <a:pPr lvl="1">
              <a:buFont typeface="Wingdings" panose="05000000000000000000" charset="0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1964-C079-43C8-A88B-B442C521D5FC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rism isInverted="1"/>
      </p:transition>
    </mc:Choice>
    <mc:Fallback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946150"/>
          </a:xfrm>
        </p:spPr>
        <p:txBody>
          <a:bodyPr/>
          <a:p>
            <a:r>
              <a:rPr lang="en-GB" altLang="en-US" b="1"/>
              <a:t>Bone Cells...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b="1" dirty="0" smtClean="0">
                <a:sym typeface="+mn-ea"/>
              </a:rPr>
              <a:t>Osteoprogenator (osteogenic) cells </a:t>
            </a:r>
            <a:r>
              <a:rPr lang="en-US" dirty="0" smtClean="0">
                <a:sym typeface="+mn-ea"/>
              </a:rPr>
              <a:t>are precursors bone cells that undergo mitosis to become osteoblast. Found in the periosteum, endosteum and canals in bone that contains blood vessels</a:t>
            </a:r>
            <a:endParaRPr lang="en-US" dirty="0" smtClean="0">
              <a:sym typeface="+mn-ea"/>
            </a:endParaRPr>
          </a:p>
          <a:p>
            <a:r>
              <a:rPr lang="en-US" b="1" dirty="0" smtClean="0">
                <a:sym typeface="+mn-ea"/>
              </a:rPr>
              <a:t>Osteocytes are</a:t>
            </a:r>
            <a:r>
              <a:rPr lang="en-US" dirty="0" smtClean="0">
                <a:sym typeface="+mn-ea"/>
              </a:rPr>
              <a:t> mature bone cells derived from osteoblasts that have secreted bone tissue around themselves</a:t>
            </a:r>
            <a:endParaRPr lang="en-US" dirty="0" smtClean="0"/>
          </a:p>
          <a:p>
            <a:r>
              <a:rPr lang="en-US" dirty="0" smtClean="0">
                <a:sym typeface="+mn-ea"/>
              </a:rPr>
              <a:t>They maintain healthy bone (bone matrix) and do not undergo mitosis</a:t>
            </a:r>
            <a:endParaRPr lang="en-US" dirty="0" smtClean="0"/>
          </a:p>
          <a:p>
            <a:endParaRPr lang="en-US" dirty="0" smtClean="0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F2A4140-A41C-48DB-8DFB-738A3E4D36DB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Bone Cells…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95" y="762000"/>
            <a:ext cx="8434705" cy="5364480"/>
          </a:xfrm>
        </p:spPr>
        <p:txBody>
          <a:bodyPr>
            <a:normAutofit/>
          </a:bodyPr>
          <a:lstStyle/>
          <a:p>
            <a:r>
              <a:rPr lang="en-US" b="1" dirty="0" smtClean="0"/>
              <a:t>Osteoclasts </a:t>
            </a:r>
            <a:r>
              <a:rPr lang="en-US" dirty="0" smtClean="0"/>
              <a:t>functions in bone destruction (resorption) or bone lysis</a:t>
            </a:r>
            <a:r>
              <a:rPr lang="en-GB" altLang="en-US" dirty="0" smtClean="0"/>
              <a:t> releasing calcium &amp; phosphate</a:t>
            </a:r>
            <a:r>
              <a:rPr lang="en-US" dirty="0" smtClean="0"/>
              <a:t> which is important in the development, growth, maintenance and repair of bone</a:t>
            </a:r>
            <a:endParaRPr lang="en-US" dirty="0" smtClean="0"/>
          </a:p>
          <a:p>
            <a:r>
              <a:rPr lang="en-US" dirty="0" smtClean="0"/>
              <a:t>They are </a:t>
            </a:r>
            <a:r>
              <a:rPr lang="en-US" dirty="0" err="1" smtClean="0"/>
              <a:t>multicellular</a:t>
            </a:r>
            <a:r>
              <a:rPr lang="en-US" dirty="0" smtClean="0"/>
              <a:t> cells that secrete enzymes that breakdown bone.</a:t>
            </a:r>
            <a:endParaRPr lang="en-US" dirty="0" smtClean="0"/>
          </a:p>
          <a:p>
            <a:r>
              <a:rPr lang="en-US" b="1" dirty="0" smtClean="0"/>
              <a:t>Bone lining cells </a:t>
            </a:r>
            <a:r>
              <a:rPr lang="en-US" dirty="0" smtClean="0"/>
              <a:t>they line the bones and control the ions entering and leaving the bone.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592A-300D-44FD-938E-EB06B2D7814E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rism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 b="1"/>
              <a:t>2. Connective Tissue 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663440"/>
          </a:xfrm>
        </p:spPr>
        <p:txBody>
          <a:bodyPr>
            <a:normAutofit lnSpcReduction="10000"/>
          </a:bodyPr>
          <a:p>
            <a:r>
              <a:rPr lang="en-GB" altLang="en-US"/>
              <a:t>Connective tissue is the most abundant and widely distributed type of tissue in the human body </a:t>
            </a:r>
            <a:endParaRPr lang="en-GB" altLang="en-US"/>
          </a:p>
          <a:p>
            <a:r>
              <a:rPr lang="en-GB" altLang="en-US"/>
              <a:t>The cells of connective tissue are more widely separated from each other than epithelial tissues and the intercellular substance</a:t>
            </a:r>
            <a:r>
              <a:rPr lang="en-GB" altLang="en-US" b="1"/>
              <a:t> (matrix) </a:t>
            </a:r>
            <a:r>
              <a:rPr lang="en-GB" altLang="en-US"/>
              <a:t>is present in larger amounts</a:t>
            </a:r>
            <a:endParaRPr lang="en-GB" altLang="en-US"/>
          </a:p>
          <a:p>
            <a:r>
              <a:rPr lang="en-GB" altLang="en-US"/>
              <a:t>Most types of connective tissue have a good blood supply  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Connective Tissue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Connective tissues are highly vascularized (have a rich blood supply) except some e.g. tendons, ligaments and cartilages</a:t>
            </a:r>
            <a:endParaRPr lang="en-US" dirty="0" smtClean="0"/>
          </a:p>
          <a:p>
            <a:pPr lvl="0"/>
            <a:r>
              <a:rPr lang="en-US" dirty="0" smtClean="0"/>
              <a:t>They are made up of many specialized cells</a:t>
            </a:r>
            <a:endParaRPr lang="en-US" dirty="0" smtClean="0"/>
          </a:p>
          <a:p>
            <a:pPr lvl="0"/>
            <a:r>
              <a:rPr lang="en-US" dirty="0" smtClean="0"/>
              <a:t>They contain a large amount of non-living material called </a:t>
            </a:r>
            <a:r>
              <a:rPr lang="en-US" b="1" dirty="0" smtClean="0"/>
              <a:t>matrix</a:t>
            </a:r>
            <a:r>
              <a:rPr lang="en-US" dirty="0" smtClean="0"/>
              <a:t> composed of ground substance &amp; fibers</a:t>
            </a:r>
            <a:endParaRPr lang="en-US" dirty="0" smtClean="0"/>
          </a:p>
          <a:p>
            <a:pPr lvl="0"/>
            <a:r>
              <a:rPr lang="en-US" dirty="0" smtClean="0"/>
              <a:t> Matrix is manufactured by the cells of the specific connective tissues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2E0D-147D-49D1-BAC1-FC7B986EFC2E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Function</a:t>
            </a:r>
            <a:r>
              <a:rPr lang="en-US" b="1" dirty="0" smtClean="0"/>
              <a:t>s of Connective Tissue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They wrap around and cushion/protects organs e.g. bones</a:t>
            </a:r>
            <a:endParaRPr lang="en-US" dirty="0" smtClean="0"/>
          </a:p>
          <a:p>
            <a:pPr lvl="0"/>
            <a:r>
              <a:rPr lang="en-US" dirty="0" smtClean="0"/>
              <a:t>Store nutrients e.g. the adipose tissue</a:t>
            </a:r>
            <a:endParaRPr lang="en-US" dirty="0" smtClean="0"/>
          </a:p>
          <a:p>
            <a:pPr lvl="0"/>
            <a:r>
              <a:rPr lang="en-US" dirty="0" smtClean="0"/>
              <a:t>Gives internal support for organs </a:t>
            </a:r>
            <a:endParaRPr lang="en-US" dirty="0" smtClean="0"/>
          </a:p>
          <a:p>
            <a:pPr lvl="0"/>
            <a:r>
              <a:rPr lang="en-US" dirty="0" smtClean="0"/>
              <a:t>Tendons and ligaments protect joints and attaches muscle to bone and to each other</a:t>
            </a:r>
            <a:endParaRPr lang="en-US" dirty="0" smtClean="0"/>
          </a:p>
          <a:p>
            <a:pPr lvl="0"/>
            <a:r>
              <a:rPr lang="en-US" dirty="0" smtClean="0"/>
              <a:t>They run through an organ capsule and in deep layers of skin giving strength</a:t>
            </a:r>
            <a:endParaRPr lang="en-US" dirty="0" smtClean="0"/>
          </a:p>
          <a:p>
            <a:pPr lvl="0"/>
            <a:r>
              <a:rPr lang="en-US" dirty="0" smtClean="0"/>
              <a:t>Binds together parts of the body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1E97-C55E-47A9-85C4-106A98C1936C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4619-E6A3-4B33-AA81-8E8A8387BB09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7240"/>
          </a:xfrm>
        </p:spPr>
        <p:txBody>
          <a:bodyPr/>
          <a:p>
            <a:r>
              <a:rPr lang="en-GB" altLang="en-US" b="1"/>
              <a:t>Cells in Connective Tissue</a:t>
            </a:r>
            <a:r>
              <a:rPr lang="en-GB" altLang="en-US"/>
              <a:t> 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1690"/>
            <a:ext cx="8229600" cy="5304790"/>
          </a:xfrm>
        </p:spPr>
        <p:txBody>
          <a:bodyPr>
            <a:normAutofit fontScale="90000"/>
          </a:bodyPr>
          <a:p>
            <a:r>
              <a:rPr lang="en-GB" altLang="en-US"/>
              <a:t>Connective tissue is found in all organs supporting the specialized tissue</a:t>
            </a:r>
            <a:endParaRPr lang="en-GB" altLang="en-US"/>
          </a:p>
          <a:p>
            <a:r>
              <a:rPr lang="en-GB" altLang="en-US"/>
              <a:t>The different types of cells involved include; </a:t>
            </a:r>
            <a:r>
              <a:rPr lang="en-GB" altLang="en-US" b="1"/>
              <a:t>fibroblasts, fat cells, macrophages, leukocytes and mast cells </a:t>
            </a:r>
            <a:endParaRPr lang="en-GB" altLang="en-US"/>
          </a:p>
          <a:p>
            <a:r>
              <a:rPr lang="en-GB" altLang="en-US" b="1"/>
              <a:t>Fibroblasts</a:t>
            </a:r>
            <a:r>
              <a:rPr lang="en-GB" altLang="en-US"/>
              <a:t>- are irregular processes. They manufacture </a:t>
            </a:r>
            <a:r>
              <a:rPr lang="en-GB" altLang="en-US" b="1"/>
              <a:t>collagen </a:t>
            </a:r>
            <a:r>
              <a:rPr lang="en-GB" altLang="en-US"/>
              <a:t>and </a:t>
            </a:r>
            <a:r>
              <a:rPr lang="en-GB" altLang="en-US" b="1"/>
              <a:t>elastic fibres </a:t>
            </a:r>
            <a:r>
              <a:rPr lang="en-GB" altLang="en-US"/>
              <a:t>and a </a:t>
            </a:r>
            <a:r>
              <a:rPr lang="en-GB" altLang="en-US" b="1"/>
              <a:t>matrix</a:t>
            </a:r>
            <a:r>
              <a:rPr lang="en-GB" altLang="en-US"/>
              <a:t> of extracellular material</a:t>
            </a:r>
            <a:endParaRPr lang="en-GB" altLang="en-US"/>
          </a:p>
          <a:p>
            <a:r>
              <a:rPr lang="en-GB" altLang="en-US"/>
              <a:t>Very fine collagen fibres called </a:t>
            </a:r>
            <a:r>
              <a:rPr lang="en-GB" altLang="en-US" b="1"/>
              <a:t>reticulin fibres</a:t>
            </a:r>
            <a:r>
              <a:rPr lang="en-GB" altLang="en-US"/>
              <a:t> are found in highly active tissues such as the liver and reticular tissue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35"/>
            <a:ext cx="8229600" cy="946150"/>
          </a:xfrm>
        </p:spPr>
        <p:txBody>
          <a:bodyPr/>
          <a:p>
            <a:r>
              <a:rPr lang="en-GB" altLang="en-US" b="1"/>
              <a:t>Cells of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6950"/>
            <a:ext cx="8229600" cy="5129530"/>
          </a:xfrm>
        </p:spPr>
        <p:txBody>
          <a:bodyPr>
            <a:normAutofit fontScale="90000" lnSpcReduction="10000"/>
          </a:bodyPr>
          <a:p>
            <a:r>
              <a:rPr lang="en-GB" altLang="en-US">
                <a:sym typeface="+mn-ea"/>
              </a:rPr>
              <a:t>Fibroblasts are active in tissue repair (wound healing)</a:t>
            </a:r>
            <a:endParaRPr lang="en-GB" altLang="en-US">
              <a:sym typeface="+mn-ea"/>
            </a:endParaRPr>
          </a:p>
          <a:p>
            <a:r>
              <a:rPr lang="en-GB" altLang="en-US"/>
              <a:t>They bind together the cut surfaces of wounds or form </a:t>
            </a:r>
            <a:r>
              <a:rPr lang="en-GB" altLang="en-US" b="1"/>
              <a:t>granulation tissue</a:t>
            </a:r>
            <a:r>
              <a:rPr lang="en-GB" altLang="en-US"/>
              <a:t> following tissue destruction</a:t>
            </a:r>
            <a:endParaRPr lang="en-GB" altLang="en-US"/>
          </a:p>
          <a:p>
            <a:r>
              <a:rPr lang="en-GB" altLang="en-US" b="1"/>
              <a:t>Fat cells</a:t>
            </a:r>
            <a:r>
              <a:rPr lang="en-GB" altLang="en-US"/>
              <a:t>- also known as </a:t>
            </a:r>
            <a:r>
              <a:rPr lang="en-GB" altLang="en-US" b="1"/>
              <a:t>adipocytes </a:t>
            </a:r>
            <a:endParaRPr lang="en-GB" altLang="en-US"/>
          </a:p>
          <a:p>
            <a:r>
              <a:rPr lang="en-GB" altLang="en-US"/>
              <a:t>These cells occur singly or in groups in many types f connective tisse and are especially abundant in adipose tissue </a:t>
            </a:r>
            <a:endParaRPr lang="en-GB" altLang="en-US"/>
          </a:p>
          <a:p>
            <a:r>
              <a:rPr lang="en-GB" altLang="en-US"/>
              <a:t>They vary in size and shape according to the amount of fat they contain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09650"/>
          </a:xfrm>
        </p:spPr>
        <p:txBody>
          <a:bodyPr/>
          <a:p>
            <a:r>
              <a:rPr lang="en-GB" altLang="en-US" b="1"/>
              <a:t>Cells in Connective Tissue...</a:t>
            </a:r>
            <a:endParaRPr lang="en-GB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" y="1003300"/>
            <a:ext cx="8773795" cy="5287010"/>
          </a:xfrm>
        </p:spPr>
        <p:txBody>
          <a:bodyPr>
            <a:normAutofit fontScale="90000" lnSpcReduction="10000"/>
          </a:bodyPr>
          <a:p>
            <a:r>
              <a:rPr lang="en-GB" altLang="en-US" b="1"/>
              <a:t>Macrophages-</a:t>
            </a:r>
            <a:r>
              <a:rPr lang="en-GB" altLang="en-US"/>
              <a:t> are large irregular-shaped cells with granules in the cytoplasm </a:t>
            </a:r>
            <a:endParaRPr lang="en-GB" altLang="en-US"/>
          </a:p>
          <a:p>
            <a:r>
              <a:rPr lang="en-GB" altLang="en-US"/>
              <a:t>Some are fixed i.e. attached to connective tissue fibres and others are motile </a:t>
            </a:r>
            <a:endParaRPr lang="en-GB" altLang="en-US"/>
          </a:p>
          <a:p>
            <a:r>
              <a:rPr lang="en-GB" altLang="en-US"/>
              <a:t>They are important part of the body’s defence mechanisms because they are phagocytic; engulfing and digesting cell debris, bacteria and other foreign bodies </a:t>
            </a:r>
            <a:endParaRPr lang="en-GB" altLang="en-US"/>
          </a:p>
          <a:p>
            <a:r>
              <a:rPr lang="en-GB" altLang="en-US"/>
              <a:t>Examples- macrophage defence systems e.g. monocytes in blood, kupffer cells in the liver sinusoids, sinus-lining cells in lymph nodes &amp; spleen, microgial cells in the brain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C03E9C3-7EF3-4082-B642-E861F1BE03F9}" type="datetime2">
              <a:rPr lang="en-US" smtClean="0"/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C0EBA9-3E09-4CF3-879C-B3DD05A60AE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13290</Words>
  <Application>WPS Presentation</Application>
  <PresentationFormat>On-screen Show (4:3)</PresentationFormat>
  <Paragraphs>427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5" baseType="lpstr">
      <vt:lpstr>Arial</vt:lpstr>
      <vt:lpstr>SimSun</vt:lpstr>
      <vt:lpstr>Wingdings</vt:lpstr>
      <vt:lpstr>Calibri</vt:lpstr>
      <vt:lpstr>Microsoft YaHei</vt:lpstr>
      <vt:lpstr>Arial Unicode MS</vt:lpstr>
      <vt:lpstr>Wingdings</vt:lpstr>
      <vt:lpstr>Office Theme</vt:lpstr>
      <vt:lpstr>2. Connective Tissue </vt:lpstr>
      <vt:lpstr>Roles of Connective Tissue </vt:lpstr>
      <vt:lpstr> Components and Classification of Connective Tissue    </vt:lpstr>
      <vt:lpstr>2. Connective Tissue </vt:lpstr>
      <vt:lpstr>Characteristics of Connective Tissue </vt:lpstr>
      <vt:lpstr>Functions of Connective Tissue </vt:lpstr>
      <vt:lpstr>Cells in Connective Tissue </vt:lpstr>
      <vt:lpstr>Cells of Connective Tissue...</vt:lpstr>
      <vt:lpstr>Cells in Connective Tissue...</vt:lpstr>
      <vt:lpstr> Cells in Connective Tissue... </vt:lpstr>
      <vt:lpstr>.. </vt:lpstr>
      <vt:lpstr>Loose (Areolar) Connective Tissue</vt:lpstr>
      <vt:lpstr>Loose (Areolar) Connective Tissue...</vt:lpstr>
      <vt:lpstr> Loose (Areolar) Connective Tissue... </vt:lpstr>
      <vt:lpstr>Dense Connective Tissue </vt:lpstr>
      <vt:lpstr>Dense Connective Tissue...</vt:lpstr>
      <vt:lpstr>Functions of Blood </vt:lpstr>
      <vt:lpstr>Functions of Blood…</vt:lpstr>
      <vt:lpstr>Functions of Blood </vt:lpstr>
      <vt:lpstr>Dense Connective Tissue...</vt:lpstr>
      <vt:lpstr>Proportion of Blood Cells &amp; Plasma</vt:lpstr>
      <vt:lpstr>Blood Cells </vt:lpstr>
      <vt:lpstr>Blood Cells...</vt:lpstr>
      <vt:lpstr>Blood Cells....</vt:lpstr>
      <vt:lpstr>PowerPoint 演示文稿</vt:lpstr>
      <vt:lpstr>Haemopoiesis </vt:lpstr>
      <vt:lpstr>Dense Connective Tissue...</vt:lpstr>
      <vt:lpstr>Dense Connective Tissue...</vt:lpstr>
      <vt:lpstr> Dense Connective Tissue... </vt:lpstr>
      <vt:lpstr>..</vt:lpstr>
      <vt:lpstr>PowerPoint 演示文稿</vt:lpstr>
      <vt:lpstr> Dense Connective Tissue... </vt:lpstr>
      <vt:lpstr>Function of Bones </vt:lpstr>
      <vt:lpstr>Functions…</vt:lpstr>
      <vt:lpstr>Bone Cells </vt:lpstr>
      <vt:lpstr>Bone Cells...</vt:lpstr>
      <vt:lpstr>Bone Cells…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HUMAN ANATOMY  </dc:title>
  <dc:creator>Gachane</dc:creator>
  <cp:lastModifiedBy>user</cp:lastModifiedBy>
  <cp:revision>69</cp:revision>
  <dcterms:created xsi:type="dcterms:W3CDTF">2019-04-08T17:18:00Z</dcterms:created>
  <dcterms:modified xsi:type="dcterms:W3CDTF">2022-03-28T06:03:24Z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94F9AE3FB29C449D8AB4C4E364F228CA</vt:lpwstr>
  </property>
  <property fmtid="{D5CDD505-2E9C-101B-9397-08002B2CF9AE}" pid="3" name="KSOProductBuildVer">
    <vt:lpwstr>2057-11.2.0.11042</vt:lpwstr>
  </property>
</Properties>
</file>