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09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EECFADC2-6CEB-412E-9863-ED4DADC1B3C3}" type="datetimeFigureOut">
              <a:rPr lang="fi-FI" smtClean="0"/>
              <a:pPr/>
              <a:t>6.11.2013</a:t>
            </a:fld>
            <a:endParaRPr lang="fi-FI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fi-FI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4E103F0-D015-450F-86ED-235786C14E08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FADC2-6CEB-412E-9863-ED4DADC1B3C3}" type="datetimeFigureOut">
              <a:rPr lang="fi-FI" smtClean="0"/>
              <a:pPr/>
              <a:t>6.11.2013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103F0-D015-450F-86ED-235786C14E08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EECFADC2-6CEB-412E-9863-ED4DADC1B3C3}" type="datetimeFigureOut">
              <a:rPr lang="fi-FI" smtClean="0"/>
              <a:pPr/>
              <a:t>6.11.2013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fi-FI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24E103F0-D015-450F-86ED-235786C14E08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FADC2-6CEB-412E-9863-ED4DADC1B3C3}" type="datetimeFigureOut">
              <a:rPr lang="fi-FI" smtClean="0"/>
              <a:pPr/>
              <a:t>6.11.2013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4E103F0-D015-450F-86ED-235786C14E08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FADC2-6CEB-412E-9863-ED4DADC1B3C3}" type="datetimeFigureOut">
              <a:rPr lang="fi-FI" smtClean="0"/>
              <a:pPr/>
              <a:t>6.11.2013</a:t>
            </a:fld>
            <a:endParaRPr lang="fi-FI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24E103F0-D015-450F-86ED-235786C14E08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fi-FI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EECFADC2-6CEB-412E-9863-ED4DADC1B3C3}" type="datetimeFigureOut">
              <a:rPr lang="fi-FI" smtClean="0"/>
              <a:pPr/>
              <a:t>6.11.2013</a:t>
            </a:fld>
            <a:endParaRPr lang="fi-FI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24E103F0-D015-450F-86ED-235786C14E08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fi-FI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EECFADC2-6CEB-412E-9863-ED4DADC1B3C3}" type="datetimeFigureOut">
              <a:rPr lang="fi-FI" smtClean="0"/>
              <a:pPr/>
              <a:t>6.11.2013</a:t>
            </a:fld>
            <a:endParaRPr lang="fi-FI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24E103F0-D015-450F-86ED-235786C14E08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fi-FI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FADC2-6CEB-412E-9863-ED4DADC1B3C3}" type="datetimeFigureOut">
              <a:rPr lang="fi-FI" smtClean="0"/>
              <a:pPr/>
              <a:t>6.11.2013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4E103F0-D015-450F-86ED-235786C14E08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FADC2-6CEB-412E-9863-ED4DADC1B3C3}" type="datetimeFigureOut">
              <a:rPr lang="fi-FI" smtClean="0"/>
              <a:pPr/>
              <a:t>6.11.2013</a:t>
            </a:fld>
            <a:endParaRPr lang="fi-F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4E103F0-D015-450F-86ED-235786C14E08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FADC2-6CEB-412E-9863-ED4DADC1B3C3}" type="datetimeFigureOut">
              <a:rPr lang="fi-FI" smtClean="0"/>
              <a:pPr/>
              <a:t>6.11.2013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4E103F0-D015-450F-86ED-235786C14E08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EECFADC2-6CEB-412E-9863-ED4DADC1B3C3}" type="datetimeFigureOut">
              <a:rPr lang="fi-FI" smtClean="0"/>
              <a:pPr/>
              <a:t>6.11.2013</a:t>
            </a:fld>
            <a:endParaRPr lang="fi-FI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24E103F0-D015-450F-86ED-235786C14E08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fi-FI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EECFADC2-6CEB-412E-9863-ED4DADC1B3C3}" type="datetimeFigureOut">
              <a:rPr lang="fi-FI" smtClean="0"/>
              <a:pPr/>
              <a:t>6.11.2013</a:t>
            </a:fld>
            <a:endParaRPr lang="fi-F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fi-FI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24E103F0-D015-450F-86ED-235786C14E08}" type="slidenum">
              <a:rPr lang="fi-FI" smtClean="0"/>
              <a:pPr/>
              <a:t>‹#›</a:t>
            </a:fld>
            <a:endParaRPr lang="fi-F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smtClean="0"/>
              <a:t>Childhood cancer</a:t>
            </a:r>
            <a:endParaRPr lang="fi-FI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i-FI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Imaging 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fi-FI" sz="3200" dirty="0" smtClean="0"/>
              <a:t>CXR</a:t>
            </a:r>
          </a:p>
          <a:p>
            <a:r>
              <a:rPr lang="fi-FI" sz="3200" dirty="0" smtClean="0"/>
              <a:t>CT scan  --chest, abdomen</a:t>
            </a:r>
          </a:p>
          <a:p>
            <a:r>
              <a:rPr lang="fi-FI" sz="3200" dirty="0" smtClean="0"/>
              <a:t>MRI</a:t>
            </a:r>
          </a:p>
          <a:p>
            <a:r>
              <a:rPr lang="fi-FI" sz="3200" dirty="0" smtClean="0"/>
              <a:t>Bone marrow aspirate &amp; trephine</a:t>
            </a:r>
          </a:p>
          <a:p>
            <a:endParaRPr lang="fi-FI" sz="3200" dirty="0" smtClean="0"/>
          </a:p>
          <a:p>
            <a:r>
              <a:rPr lang="fi-FI" sz="3200" dirty="0" smtClean="0"/>
              <a:t>Note : other investigations depend on the rx</a:t>
            </a:r>
            <a:endParaRPr lang="fi-FI" sz="3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Learning outcomes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fi-FI" sz="3200" dirty="0" smtClean="0"/>
              <a:t>Outline the epidemiology of childhood cancer</a:t>
            </a:r>
          </a:p>
          <a:p>
            <a:r>
              <a:rPr lang="fi-FI" sz="3200" dirty="0" smtClean="0"/>
              <a:t>State the causes of cancer </a:t>
            </a:r>
          </a:p>
          <a:p>
            <a:r>
              <a:rPr lang="fi-FI" sz="3200" dirty="0" smtClean="0"/>
              <a:t>Outline the clinical assessment of a child with cancer</a:t>
            </a:r>
          </a:p>
          <a:p>
            <a:r>
              <a:rPr lang="fi-FI" sz="3200" dirty="0" smtClean="0"/>
              <a:t>State the investigations </a:t>
            </a:r>
          </a:p>
          <a:p>
            <a:r>
              <a:rPr lang="fi-FI" sz="3200" dirty="0" smtClean="0"/>
              <a:t>Describe the various causes of cancer in children</a:t>
            </a:r>
            <a:endParaRPr lang="fi-FI" sz="3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Epidemiology of childhood cancer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i-FI" dirty="0" smtClean="0"/>
              <a:t>Childhood cancer accounts for 0.5% of all cancer</a:t>
            </a:r>
          </a:p>
          <a:p>
            <a:r>
              <a:rPr lang="fi-FI" dirty="0" smtClean="0"/>
              <a:t>It is the commonest cause of death in children aged 5—9 years</a:t>
            </a:r>
          </a:p>
          <a:p>
            <a:r>
              <a:rPr lang="fi-FI" dirty="0" smtClean="0"/>
              <a:t>The annual incidence in children &lt;15 yrs  is 1:10000</a:t>
            </a:r>
          </a:p>
          <a:p>
            <a:endParaRPr lang="fi-FI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Causes of cancer in children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fi-FI" dirty="0" smtClean="0"/>
              <a:t>Leukaemias -32%</a:t>
            </a:r>
          </a:p>
          <a:p>
            <a:r>
              <a:rPr lang="fi-FI" dirty="0" smtClean="0"/>
              <a:t>Lymphomas– 10%</a:t>
            </a:r>
          </a:p>
          <a:p>
            <a:r>
              <a:rPr lang="fi-FI" dirty="0" smtClean="0"/>
              <a:t>CNS tumours-24%</a:t>
            </a:r>
          </a:p>
          <a:p>
            <a:r>
              <a:rPr lang="fi-FI" dirty="0" smtClean="0"/>
              <a:t>Neuroblastoma -7%</a:t>
            </a:r>
          </a:p>
          <a:p>
            <a:r>
              <a:rPr lang="fi-FI" dirty="0" smtClean="0"/>
              <a:t>Wilm’s tumour -6%</a:t>
            </a:r>
          </a:p>
          <a:p>
            <a:r>
              <a:rPr lang="fi-FI" dirty="0" smtClean="0"/>
              <a:t>Bone tumours -4%</a:t>
            </a:r>
          </a:p>
          <a:p>
            <a:r>
              <a:rPr lang="fi-FI" dirty="0" smtClean="0"/>
              <a:t>Soft tissue sarcoma -7%</a:t>
            </a:r>
          </a:p>
          <a:p>
            <a:r>
              <a:rPr lang="fi-FI" dirty="0" smtClean="0"/>
              <a:t>Retinoblastoma </a:t>
            </a:r>
          </a:p>
          <a:p>
            <a:r>
              <a:rPr lang="fi-FI" dirty="0" smtClean="0"/>
              <a:t>Liver tumours 1%</a:t>
            </a:r>
          </a:p>
          <a:p>
            <a:endParaRPr lang="fi-FI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Clinical assessment 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i-FI" dirty="0" smtClean="0"/>
              <a:t>History – fever, sweats, anorxia, weight loss, pallor, bruising &amp; abnormal bleeding</a:t>
            </a:r>
          </a:p>
          <a:p>
            <a:r>
              <a:rPr lang="fi-FI" dirty="0" smtClean="0"/>
              <a:t>Family hx –of malignancy &amp; inherited conditions</a:t>
            </a:r>
          </a:p>
          <a:p>
            <a:r>
              <a:rPr lang="fi-FI" dirty="0" smtClean="0"/>
              <a:t>R/S – New episode of wheeze</a:t>
            </a:r>
          </a:p>
          <a:p>
            <a:r>
              <a:rPr lang="fi-FI" dirty="0" smtClean="0"/>
              <a:t>Bone &amp; joint pain/ swelling </a:t>
            </a:r>
          </a:p>
          <a:p>
            <a:r>
              <a:rPr lang="fi-FI" dirty="0" smtClean="0"/>
              <a:t>Abdominal mass  -</a:t>
            </a:r>
          </a:p>
          <a:p>
            <a:r>
              <a:rPr lang="fi-FI" dirty="0" smtClean="0"/>
              <a:t>painless- (wilms, ovarian teratoma)</a:t>
            </a:r>
          </a:p>
          <a:p>
            <a:r>
              <a:rPr lang="fi-FI" dirty="0" smtClean="0"/>
              <a:t> associated general malaise (lymphoma, neuroblastoma)</a:t>
            </a:r>
          </a:p>
          <a:p>
            <a:r>
              <a:rPr lang="fi-FI" dirty="0" smtClean="0"/>
              <a:t>Pelvic mass- rhabdomyosarcoma</a:t>
            </a:r>
            <a:endParaRPr lang="fi-FI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Raised intracranial pressure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fi-FI" sz="3200" dirty="0" smtClean="0"/>
              <a:t>Brain tumours will present with</a:t>
            </a:r>
          </a:p>
          <a:p>
            <a:r>
              <a:rPr lang="fi-FI" sz="3200" dirty="0" smtClean="0"/>
              <a:t>Headache, </a:t>
            </a:r>
          </a:p>
          <a:p>
            <a:r>
              <a:rPr lang="fi-FI" sz="3200" dirty="0" smtClean="0"/>
              <a:t>Vomiting,</a:t>
            </a:r>
          </a:p>
          <a:p>
            <a:r>
              <a:rPr lang="fi-FI" sz="3200" dirty="0" smtClean="0"/>
              <a:t>Ataxia </a:t>
            </a:r>
          </a:p>
          <a:p>
            <a:r>
              <a:rPr lang="fi-FI" sz="3200" dirty="0" smtClean="0"/>
              <a:t>Papilloedema</a:t>
            </a:r>
          </a:p>
          <a:p>
            <a:r>
              <a:rPr lang="fi-FI" sz="3200" dirty="0" smtClean="0"/>
              <a:t>Deteriorating conscious level </a:t>
            </a:r>
            <a:endParaRPr lang="fi-FI" sz="32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Growth &amp; endocrine disturbances 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fi-FI" sz="3200" dirty="0" smtClean="0"/>
              <a:t>Poor feeding –FTT</a:t>
            </a:r>
          </a:p>
          <a:p>
            <a:r>
              <a:rPr lang="fi-FI" sz="3200" dirty="0" smtClean="0"/>
              <a:t>Polyuria &amp; polydipsia</a:t>
            </a:r>
          </a:p>
          <a:p>
            <a:r>
              <a:rPr lang="fi-FI" sz="3200" dirty="0" smtClean="0"/>
              <a:t>Poor growth &amp; short stature</a:t>
            </a:r>
          </a:p>
          <a:p>
            <a:r>
              <a:rPr lang="fi-FI" sz="3200" dirty="0" smtClean="0"/>
              <a:t>Hypoglycaemia </a:t>
            </a:r>
            <a:endParaRPr lang="fi-FI" sz="32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Clinical examination 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fi-FI" sz="3200" dirty="0" smtClean="0"/>
              <a:t>Lymphadenopathy –neck, axillae, inguinal </a:t>
            </a:r>
            <a:r>
              <a:rPr lang="fi-FI" sz="3200" dirty="0" smtClean="0"/>
              <a:t>regions</a:t>
            </a:r>
          </a:p>
          <a:p>
            <a:r>
              <a:rPr lang="fi-FI" sz="3200" dirty="0" smtClean="0"/>
              <a:t>Skin –pallor, petechiae, bruising, mucosal bleeding, </a:t>
            </a:r>
          </a:p>
          <a:p>
            <a:r>
              <a:rPr lang="fi-FI" sz="3200" dirty="0" smtClean="0"/>
              <a:t>Masses  -- site, size, shape, consistence, tenderness</a:t>
            </a:r>
          </a:p>
          <a:p>
            <a:r>
              <a:rPr lang="fi-FI" sz="3200" dirty="0" smtClean="0"/>
              <a:t>Neurological signs – cranial nerve deficit , gait, motor, sensory signs</a:t>
            </a:r>
            <a:endParaRPr lang="fi-FI" sz="3200" dirty="0" smtClean="0"/>
          </a:p>
          <a:p>
            <a:endParaRPr lang="fi-FI" sz="32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Key investigations 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i-FI" dirty="0" smtClean="0"/>
              <a:t>FBC &amp; film –pancytopenia, </a:t>
            </a:r>
            <a:r>
              <a:rPr lang="fi-FI" dirty="0" smtClean="0">
                <a:latin typeface="Calibri"/>
              </a:rPr>
              <a:t>↓hb, ↓platelet</a:t>
            </a:r>
          </a:p>
          <a:p>
            <a:r>
              <a:rPr lang="fi-FI" dirty="0" smtClean="0">
                <a:latin typeface="Calibri"/>
              </a:rPr>
              <a:t>Coagulation studies</a:t>
            </a:r>
          </a:p>
          <a:p>
            <a:r>
              <a:rPr lang="fi-FI" dirty="0" smtClean="0">
                <a:latin typeface="Calibri"/>
              </a:rPr>
              <a:t>GXM</a:t>
            </a:r>
          </a:p>
          <a:p>
            <a:r>
              <a:rPr lang="fi-FI" dirty="0" smtClean="0"/>
              <a:t>U/E</a:t>
            </a:r>
          </a:p>
          <a:p>
            <a:r>
              <a:rPr lang="fi-FI" dirty="0" smtClean="0">
                <a:latin typeface="Calibri"/>
              </a:rPr>
              <a:t>CRP,ESR</a:t>
            </a:r>
          </a:p>
          <a:p>
            <a:r>
              <a:rPr lang="fi-FI" dirty="0" smtClean="0">
                <a:latin typeface="Calibri"/>
              </a:rPr>
              <a:t>Blood cultures</a:t>
            </a:r>
          </a:p>
          <a:p>
            <a:r>
              <a:rPr lang="fi-FI" dirty="0" smtClean="0">
                <a:latin typeface="Calibri"/>
              </a:rPr>
              <a:t>Urine catecholamines</a:t>
            </a:r>
          </a:p>
          <a:p>
            <a:r>
              <a:rPr lang="fi-FI" dirty="0" smtClean="0">
                <a:latin typeface="Calibri"/>
              </a:rPr>
              <a:t>Lumbar puncture – for cytology, cell count</a:t>
            </a:r>
            <a:endParaRPr lang="fi-FI" dirty="0" smtClean="0">
              <a:latin typeface="Calibri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134</TotalTime>
  <Words>303</Words>
  <Application>Microsoft Office PowerPoint</Application>
  <PresentationFormat>On-screen Show (4:3)</PresentationFormat>
  <Paragraphs>63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Median</vt:lpstr>
      <vt:lpstr>Childhood cancer</vt:lpstr>
      <vt:lpstr>Learning outcomes</vt:lpstr>
      <vt:lpstr>Epidemiology of childhood cancer</vt:lpstr>
      <vt:lpstr>Causes of cancer in children</vt:lpstr>
      <vt:lpstr>Clinical assessment </vt:lpstr>
      <vt:lpstr>Raised intracranial pressure</vt:lpstr>
      <vt:lpstr>Growth &amp; endocrine disturbances </vt:lpstr>
      <vt:lpstr>Clinical examination </vt:lpstr>
      <vt:lpstr>Key investigations </vt:lpstr>
      <vt:lpstr>Imaging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Childhood cancer</dc:title>
  <dc:creator>Omistaja</dc:creator>
  <cp:lastModifiedBy>Omistaja</cp:lastModifiedBy>
  <cp:revision>15</cp:revision>
  <dcterms:created xsi:type="dcterms:W3CDTF">2013-11-06T15:40:04Z</dcterms:created>
  <dcterms:modified xsi:type="dcterms:W3CDTF">2013-11-06T17:57:59Z</dcterms:modified>
</cp:coreProperties>
</file>