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3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7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8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</p:sldMasterIdLst>
  <p:notesMasterIdLst>
    <p:notesMasterId r:id="rId496"/>
  </p:notesMasterIdLst>
  <p:handoutMasterIdLst>
    <p:handoutMasterId r:id="rId497"/>
  </p:handoutMasterIdLst>
  <p:sldIdLst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319" r:id="rId82"/>
    <p:sldId id="320" r:id="rId83"/>
    <p:sldId id="321" r:id="rId84"/>
    <p:sldId id="322" r:id="rId85"/>
    <p:sldId id="323" r:id="rId86"/>
    <p:sldId id="324" r:id="rId87"/>
    <p:sldId id="325" r:id="rId88"/>
    <p:sldId id="326" r:id="rId89"/>
    <p:sldId id="327" r:id="rId90"/>
    <p:sldId id="328" r:id="rId91"/>
    <p:sldId id="329" r:id="rId92"/>
    <p:sldId id="330" r:id="rId93"/>
    <p:sldId id="331" r:id="rId94"/>
    <p:sldId id="332" r:id="rId95"/>
    <p:sldId id="333" r:id="rId96"/>
    <p:sldId id="334" r:id="rId97"/>
    <p:sldId id="335" r:id="rId98"/>
    <p:sldId id="336" r:id="rId99"/>
    <p:sldId id="337" r:id="rId100"/>
    <p:sldId id="338" r:id="rId101"/>
    <p:sldId id="339" r:id="rId102"/>
    <p:sldId id="340" r:id="rId103"/>
    <p:sldId id="341" r:id="rId104"/>
    <p:sldId id="342" r:id="rId105"/>
    <p:sldId id="343" r:id="rId106"/>
    <p:sldId id="344" r:id="rId107"/>
    <p:sldId id="345" r:id="rId108"/>
    <p:sldId id="346" r:id="rId109"/>
    <p:sldId id="347" r:id="rId110"/>
    <p:sldId id="348" r:id="rId111"/>
    <p:sldId id="349" r:id="rId112"/>
    <p:sldId id="350" r:id="rId113"/>
    <p:sldId id="351" r:id="rId114"/>
    <p:sldId id="352" r:id="rId115"/>
    <p:sldId id="353" r:id="rId116"/>
    <p:sldId id="354" r:id="rId117"/>
    <p:sldId id="355" r:id="rId118"/>
    <p:sldId id="356" r:id="rId119"/>
    <p:sldId id="357" r:id="rId120"/>
    <p:sldId id="358" r:id="rId121"/>
    <p:sldId id="359" r:id="rId122"/>
    <p:sldId id="360" r:id="rId123"/>
    <p:sldId id="361" r:id="rId124"/>
    <p:sldId id="362" r:id="rId125"/>
    <p:sldId id="363" r:id="rId126"/>
    <p:sldId id="364" r:id="rId127"/>
    <p:sldId id="365" r:id="rId128"/>
    <p:sldId id="366" r:id="rId129"/>
    <p:sldId id="367" r:id="rId130"/>
    <p:sldId id="368" r:id="rId131"/>
    <p:sldId id="369" r:id="rId132"/>
    <p:sldId id="370" r:id="rId133"/>
    <p:sldId id="371" r:id="rId134"/>
    <p:sldId id="372" r:id="rId135"/>
    <p:sldId id="373" r:id="rId136"/>
    <p:sldId id="374" r:id="rId137"/>
    <p:sldId id="375" r:id="rId138"/>
    <p:sldId id="376" r:id="rId139"/>
    <p:sldId id="377" r:id="rId140"/>
    <p:sldId id="378" r:id="rId141"/>
    <p:sldId id="379" r:id="rId142"/>
    <p:sldId id="380" r:id="rId143"/>
    <p:sldId id="381" r:id="rId144"/>
    <p:sldId id="382" r:id="rId145"/>
    <p:sldId id="383" r:id="rId146"/>
    <p:sldId id="384" r:id="rId147"/>
    <p:sldId id="385" r:id="rId148"/>
    <p:sldId id="386" r:id="rId149"/>
    <p:sldId id="387" r:id="rId150"/>
    <p:sldId id="388" r:id="rId151"/>
    <p:sldId id="389" r:id="rId152"/>
    <p:sldId id="390" r:id="rId153"/>
    <p:sldId id="391" r:id="rId154"/>
    <p:sldId id="392" r:id="rId155"/>
    <p:sldId id="393" r:id="rId156"/>
    <p:sldId id="394" r:id="rId157"/>
    <p:sldId id="395" r:id="rId158"/>
    <p:sldId id="396" r:id="rId159"/>
    <p:sldId id="397" r:id="rId160"/>
    <p:sldId id="398" r:id="rId161"/>
    <p:sldId id="399" r:id="rId162"/>
    <p:sldId id="400" r:id="rId163"/>
    <p:sldId id="401" r:id="rId164"/>
    <p:sldId id="402" r:id="rId165"/>
    <p:sldId id="403" r:id="rId166"/>
    <p:sldId id="404" r:id="rId167"/>
    <p:sldId id="405" r:id="rId168"/>
    <p:sldId id="406" r:id="rId169"/>
    <p:sldId id="407" r:id="rId170"/>
    <p:sldId id="408" r:id="rId171"/>
    <p:sldId id="409" r:id="rId172"/>
    <p:sldId id="410" r:id="rId173"/>
    <p:sldId id="411" r:id="rId174"/>
    <p:sldId id="412" r:id="rId175"/>
    <p:sldId id="413" r:id="rId176"/>
    <p:sldId id="414" r:id="rId177"/>
    <p:sldId id="415" r:id="rId178"/>
    <p:sldId id="416" r:id="rId179"/>
    <p:sldId id="417" r:id="rId180"/>
    <p:sldId id="418" r:id="rId181"/>
    <p:sldId id="419" r:id="rId182"/>
    <p:sldId id="420" r:id="rId183"/>
    <p:sldId id="421" r:id="rId184"/>
    <p:sldId id="422" r:id="rId185"/>
    <p:sldId id="423" r:id="rId186"/>
    <p:sldId id="424" r:id="rId187"/>
    <p:sldId id="425" r:id="rId188"/>
    <p:sldId id="426" r:id="rId189"/>
    <p:sldId id="427" r:id="rId190"/>
    <p:sldId id="428" r:id="rId191"/>
    <p:sldId id="429" r:id="rId192"/>
    <p:sldId id="430" r:id="rId193"/>
    <p:sldId id="431" r:id="rId194"/>
    <p:sldId id="432" r:id="rId195"/>
    <p:sldId id="433" r:id="rId196"/>
    <p:sldId id="434" r:id="rId197"/>
    <p:sldId id="435" r:id="rId198"/>
    <p:sldId id="436" r:id="rId199"/>
    <p:sldId id="437" r:id="rId200"/>
    <p:sldId id="438" r:id="rId201"/>
    <p:sldId id="439" r:id="rId202"/>
    <p:sldId id="440" r:id="rId203"/>
    <p:sldId id="441" r:id="rId204"/>
    <p:sldId id="442" r:id="rId205"/>
    <p:sldId id="443" r:id="rId206"/>
    <p:sldId id="444" r:id="rId207"/>
    <p:sldId id="445" r:id="rId208"/>
    <p:sldId id="446" r:id="rId209"/>
    <p:sldId id="447" r:id="rId210"/>
    <p:sldId id="448" r:id="rId211"/>
    <p:sldId id="449" r:id="rId212"/>
    <p:sldId id="450" r:id="rId213"/>
    <p:sldId id="451" r:id="rId214"/>
    <p:sldId id="452" r:id="rId215"/>
    <p:sldId id="453" r:id="rId216"/>
    <p:sldId id="454" r:id="rId217"/>
    <p:sldId id="455" r:id="rId218"/>
    <p:sldId id="456" r:id="rId219"/>
    <p:sldId id="457" r:id="rId220"/>
    <p:sldId id="458" r:id="rId221"/>
    <p:sldId id="459" r:id="rId222"/>
    <p:sldId id="460" r:id="rId223"/>
    <p:sldId id="461" r:id="rId224"/>
    <p:sldId id="462" r:id="rId225"/>
    <p:sldId id="463" r:id="rId226"/>
    <p:sldId id="464" r:id="rId227"/>
    <p:sldId id="465" r:id="rId228"/>
    <p:sldId id="466" r:id="rId229"/>
    <p:sldId id="467" r:id="rId230"/>
    <p:sldId id="468" r:id="rId231"/>
    <p:sldId id="469" r:id="rId232"/>
    <p:sldId id="470" r:id="rId233"/>
    <p:sldId id="471" r:id="rId234"/>
    <p:sldId id="472" r:id="rId235"/>
    <p:sldId id="473" r:id="rId236"/>
    <p:sldId id="474" r:id="rId237"/>
    <p:sldId id="475" r:id="rId238"/>
    <p:sldId id="476" r:id="rId239"/>
    <p:sldId id="477" r:id="rId240"/>
    <p:sldId id="478" r:id="rId241"/>
    <p:sldId id="479" r:id="rId242"/>
    <p:sldId id="480" r:id="rId243"/>
    <p:sldId id="481" r:id="rId244"/>
    <p:sldId id="482" r:id="rId245"/>
    <p:sldId id="483" r:id="rId246"/>
    <p:sldId id="484" r:id="rId247"/>
    <p:sldId id="485" r:id="rId248"/>
    <p:sldId id="486" r:id="rId249"/>
    <p:sldId id="487" r:id="rId250"/>
    <p:sldId id="488" r:id="rId251"/>
    <p:sldId id="489" r:id="rId252"/>
    <p:sldId id="490" r:id="rId253"/>
    <p:sldId id="491" r:id="rId254"/>
    <p:sldId id="492" r:id="rId255"/>
    <p:sldId id="493" r:id="rId256"/>
    <p:sldId id="494" r:id="rId257"/>
    <p:sldId id="495" r:id="rId258"/>
    <p:sldId id="496" r:id="rId259"/>
    <p:sldId id="497" r:id="rId260"/>
    <p:sldId id="498" r:id="rId261"/>
    <p:sldId id="499" r:id="rId262"/>
    <p:sldId id="500" r:id="rId263"/>
    <p:sldId id="501" r:id="rId264"/>
    <p:sldId id="502" r:id="rId265"/>
    <p:sldId id="503" r:id="rId266"/>
    <p:sldId id="504" r:id="rId267"/>
    <p:sldId id="505" r:id="rId268"/>
    <p:sldId id="506" r:id="rId269"/>
    <p:sldId id="507" r:id="rId270"/>
    <p:sldId id="508" r:id="rId271"/>
    <p:sldId id="509" r:id="rId272"/>
    <p:sldId id="510" r:id="rId273"/>
    <p:sldId id="511" r:id="rId274"/>
    <p:sldId id="512" r:id="rId275"/>
    <p:sldId id="513" r:id="rId276"/>
    <p:sldId id="514" r:id="rId277"/>
    <p:sldId id="515" r:id="rId278"/>
    <p:sldId id="516" r:id="rId279"/>
    <p:sldId id="517" r:id="rId280"/>
    <p:sldId id="518" r:id="rId281"/>
    <p:sldId id="519" r:id="rId282"/>
    <p:sldId id="520" r:id="rId283"/>
    <p:sldId id="521" r:id="rId284"/>
    <p:sldId id="522" r:id="rId285"/>
    <p:sldId id="523" r:id="rId286"/>
    <p:sldId id="524" r:id="rId287"/>
    <p:sldId id="525" r:id="rId288"/>
    <p:sldId id="526" r:id="rId289"/>
    <p:sldId id="527" r:id="rId290"/>
    <p:sldId id="528" r:id="rId291"/>
    <p:sldId id="529" r:id="rId292"/>
    <p:sldId id="530" r:id="rId293"/>
    <p:sldId id="531" r:id="rId294"/>
    <p:sldId id="532" r:id="rId295"/>
    <p:sldId id="533" r:id="rId296"/>
    <p:sldId id="534" r:id="rId297"/>
    <p:sldId id="535" r:id="rId298"/>
    <p:sldId id="536" r:id="rId299"/>
    <p:sldId id="537" r:id="rId300"/>
    <p:sldId id="538" r:id="rId301"/>
    <p:sldId id="539" r:id="rId302"/>
    <p:sldId id="540" r:id="rId303"/>
    <p:sldId id="541" r:id="rId304"/>
    <p:sldId id="542" r:id="rId305"/>
    <p:sldId id="543" r:id="rId306"/>
    <p:sldId id="544" r:id="rId307"/>
    <p:sldId id="545" r:id="rId308"/>
    <p:sldId id="546" r:id="rId309"/>
    <p:sldId id="547" r:id="rId310"/>
    <p:sldId id="548" r:id="rId311"/>
    <p:sldId id="549" r:id="rId312"/>
    <p:sldId id="550" r:id="rId313"/>
    <p:sldId id="551" r:id="rId314"/>
    <p:sldId id="552" r:id="rId315"/>
    <p:sldId id="553" r:id="rId316"/>
    <p:sldId id="554" r:id="rId317"/>
    <p:sldId id="555" r:id="rId318"/>
    <p:sldId id="556" r:id="rId319"/>
    <p:sldId id="557" r:id="rId320"/>
    <p:sldId id="558" r:id="rId321"/>
    <p:sldId id="559" r:id="rId322"/>
    <p:sldId id="560" r:id="rId323"/>
    <p:sldId id="561" r:id="rId324"/>
    <p:sldId id="562" r:id="rId325"/>
    <p:sldId id="563" r:id="rId326"/>
    <p:sldId id="564" r:id="rId327"/>
    <p:sldId id="565" r:id="rId328"/>
    <p:sldId id="566" r:id="rId329"/>
    <p:sldId id="567" r:id="rId330"/>
    <p:sldId id="568" r:id="rId331"/>
    <p:sldId id="569" r:id="rId332"/>
    <p:sldId id="570" r:id="rId333"/>
    <p:sldId id="571" r:id="rId334"/>
    <p:sldId id="572" r:id="rId335"/>
    <p:sldId id="573" r:id="rId336"/>
    <p:sldId id="574" r:id="rId337"/>
    <p:sldId id="575" r:id="rId338"/>
    <p:sldId id="576" r:id="rId339"/>
    <p:sldId id="577" r:id="rId340"/>
    <p:sldId id="578" r:id="rId341"/>
    <p:sldId id="579" r:id="rId342"/>
    <p:sldId id="580" r:id="rId343"/>
    <p:sldId id="581" r:id="rId344"/>
    <p:sldId id="582" r:id="rId345"/>
    <p:sldId id="583" r:id="rId346"/>
    <p:sldId id="584" r:id="rId347"/>
    <p:sldId id="585" r:id="rId348"/>
    <p:sldId id="586" r:id="rId349"/>
    <p:sldId id="587" r:id="rId350"/>
    <p:sldId id="588" r:id="rId351"/>
    <p:sldId id="589" r:id="rId352"/>
    <p:sldId id="590" r:id="rId353"/>
    <p:sldId id="591" r:id="rId354"/>
    <p:sldId id="592" r:id="rId355"/>
    <p:sldId id="593" r:id="rId356"/>
    <p:sldId id="594" r:id="rId357"/>
    <p:sldId id="595" r:id="rId358"/>
    <p:sldId id="596" r:id="rId359"/>
    <p:sldId id="597" r:id="rId360"/>
    <p:sldId id="598" r:id="rId361"/>
    <p:sldId id="599" r:id="rId362"/>
    <p:sldId id="600" r:id="rId363"/>
    <p:sldId id="601" r:id="rId364"/>
    <p:sldId id="602" r:id="rId365"/>
    <p:sldId id="603" r:id="rId366"/>
    <p:sldId id="604" r:id="rId367"/>
    <p:sldId id="605" r:id="rId368"/>
    <p:sldId id="606" r:id="rId369"/>
    <p:sldId id="607" r:id="rId370"/>
    <p:sldId id="608" r:id="rId371"/>
    <p:sldId id="609" r:id="rId372"/>
    <p:sldId id="610" r:id="rId373"/>
    <p:sldId id="611" r:id="rId374"/>
    <p:sldId id="612" r:id="rId375"/>
    <p:sldId id="613" r:id="rId376"/>
    <p:sldId id="614" r:id="rId377"/>
    <p:sldId id="615" r:id="rId378"/>
    <p:sldId id="616" r:id="rId379"/>
    <p:sldId id="617" r:id="rId380"/>
    <p:sldId id="618" r:id="rId381"/>
    <p:sldId id="619" r:id="rId382"/>
    <p:sldId id="620" r:id="rId383"/>
    <p:sldId id="621" r:id="rId384"/>
    <p:sldId id="622" r:id="rId385"/>
    <p:sldId id="623" r:id="rId386"/>
    <p:sldId id="624" r:id="rId387"/>
    <p:sldId id="625" r:id="rId388"/>
    <p:sldId id="626" r:id="rId389"/>
    <p:sldId id="627" r:id="rId390"/>
    <p:sldId id="628" r:id="rId391"/>
    <p:sldId id="629" r:id="rId392"/>
    <p:sldId id="630" r:id="rId393"/>
    <p:sldId id="631" r:id="rId394"/>
    <p:sldId id="632" r:id="rId395"/>
    <p:sldId id="633" r:id="rId396"/>
    <p:sldId id="634" r:id="rId397"/>
    <p:sldId id="635" r:id="rId398"/>
    <p:sldId id="636" r:id="rId399"/>
    <p:sldId id="637" r:id="rId400"/>
    <p:sldId id="638" r:id="rId401"/>
    <p:sldId id="639" r:id="rId402"/>
    <p:sldId id="640" r:id="rId403"/>
    <p:sldId id="641" r:id="rId404"/>
    <p:sldId id="642" r:id="rId405"/>
    <p:sldId id="643" r:id="rId406"/>
    <p:sldId id="644" r:id="rId407"/>
    <p:sldId id="645" r:id="rId408"/>
    <p:sldId id="646" r:id="rId409"/>
    <p:sldId id="647" r:id="rId410"/>
    <p:sldId id="648" r:id="rId411"/>
    <p:sldId id="649" r:id="rId412"/>
    <p:sldId id="650" r:id="rId413"/>
    <p:sldId id="651" r:id="rId414"/>
    <p:sldId id="652" r:id="rId415"/>
    <p:sldId id="653" r:id="rId416"/>
    <p:sldId id="654" r:id="rId417"/>
    <p:sldId id="655" r:id="rId418"/>
    <p:sldId id="656" r:id="rId419"/>
    <p:sldId id="657" r:id="rId420"/>
    <p:sldId id="658" r:id="rId421"/>
    <p:sldId id="659" r:id="rId422"/>
    <p:sldId id="660" r:id="rId423"/>
    <p:sldId id="661" r:id="rId424"/>
    <p:sldId id="662" r:id="rId425"/>
    <p:sldId id="663" r:id="rId426"/>
    <p:sldId id="664" r:id="rId427"/>
    <p:sldId id="665" r:id="rId428"/>
    <p:sldId id="666" r:id="rId429"/>
    <p:sldId id="667" r:id="rId430"/>
    <p:sldId id="668" r:id="rId431"/>
    <p:sldId id="669" r:id="rId432"/>
    <p:sldId id="670" r:id="rId433"/>
    <p:sldId id="671" r:id="rId434"/>
    <p:sldId id="672" r:id="rId435"/>
    <p:sldId id="673" r:id="rId436"/>
    <p:sldId id="674" r:id="rId437"/>
    <p:sldId id="675" r:id="rId438"/>
    <p:sldId id="676" r:id="rId439"/>
    <p:sldId id="677" r:id="rId440"/>
    <p:sldId id="678" r:id="rId441"/>
    <p:sldId id="679" r:id="rId442"/>
    <p:sldId id="680" r:id="rId443"/>
    <p:sldId id="681" r:id="rId444"/>
    <p:sldId id="682" r:id="rId445"/>
    <p:sldId id="683" r:id="rId446"/>
    <p:sldId id="684" r:id="rId447"/>
    <p:sldId id="685" r:id="rId448"/>
    <p:sldId id="686" r:id="rId449"/>
    <p:sldId id="687" r:id="rId450"/>
    <p:sldId id="688" r:id="rId451"/>
    <p:sldId id="689" r:id="rId452"/>
    <p:sldId id="690" r:id="rId453"/>
    <p:sldId id="691" r:id="rId454"/>
    <p:sldId id="692" r:id="rId455"/>
    <p:sldId id="693" r:id="rId456"/>
    <p:sldId id="694" r:id="rId457"/>
    <p:sldId id="695" r:id="rId458"/>
    <p:sldId id="696" r:id="rId459"/>
    <p:sldId id="697" r:id="rId460"/>
    <p:sldId id="698" r:id="rId461"/>
    <p:sldId id="699" r:id="rId462"/>
    <p:sldId id="700" r:id="rId463"/>
    <p:sldId id="701" r:id="rId464"/>
    <p:sldId id="702" r:id="rId465"/>
    <p:sldId id="703" r:id="rId466"/>
    <p:sldId id="704" r:id="rId467"/>
    <p:sldId id="705" r:id="rId468"/>
    <p:sldId id="706" r:id="rId469"/>
    <p:sldId id="707" r:id="rId470"/>
    <p:sldId id="708" r:id="rId471"/>
    <p:sldId id="709" r:id="rId472"/>
    <p:sldId id="710" r:id="rId473"/>
    <p:sldId id="711" r:id="rId474"/>
    <p:sldId id="712" r:id="rId475"/>
    <p:sldId id="713" r:id="rId476"/>
    <p:sldId id="714" r:id="rId477"/>
    <p:sldId id="715" r:id="rId478"/>
    <p:sldId id="716" r:id="rId479"/>
    <p:sldId id="717" r:id="rId480"/>
    <p:sldId id="718" r:id="rId481"/>
    <p:sldId id="719" r:id="rId482"/>
    <p:sldId id="720" r:id="rId483"/>
    <p:sldId id="721" r:id="rId484"/>
    <p:sldId id="722" r:id="rId485"/>
    <p:sldId id="723" r:id="rId486"/>
    <p:sldId id="724" r:id="rId487"/>
    <p:sldId id="725" r:id="rId488"/>
    <p:sldId id="726" r:id="rId489"/>
    <p:sldId id="727" r:id="rId490"/>
    <p:sldId id="728" r:id="rId491"/>
    <p:sldId id="729" r:id="rId492"/>
    <p:sldId id="730" r:id="rId493"/>
    <p:sldId id="731" r:id="rId494"/>
    <p:sldId id="732" r:id="rId49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7" autoAdjust="0"/>
    <p:restoredTop sz="94660"/>
  </p:normalViewPr>
  <p:slideViewPr>
    <p:cSldViewPr snapToGrid="0">
      <p:cViewPr>
        <p:scale>
          <a:sx n="75" d="100"/>
          <a:sy n="75" d="100"/>
        </p:scale>
        <p:origin x="68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8.xml"/><Relationship Id="rId299" Type="http://schemas.openxmlformats.org/officeDocument/2006/relationships/slide" Target="slides/slide280.xml"/><Relationship Id="rId21" Type="http://schemas.openxmlformats.org/officeDocument/2006/relationships/slide" Target="slides/slide2.xml"/><Relationship Id="rId63" Type="http://schemas.openxmlformats.org/officeDocument/2006/relationships/slide" Target="slides/slide44.xml"/><Relationship Id="rId159" Type="http://schemas.openxmlformats.org/officeDocument/2006/relationships/slide" Target="slides/slide140.xml"/><Relationship Id="rId324" Type="http://schemas.openxmlformats.org/officeDocument/2006/relationships/slide" Target="slides/slide305.xml"/><Relationship Id="rId366" Type="http://schemas.openxmlformats.org/officeDocument/2006/relationships/slide" Target="slides/slide347.xml"/><Relationship Id="rId170" Type="http://schemas.openxmlformats.org/officeDocument/2006/relationships/slide" Target="slides/slide151.xml"/><Relationship Id="rId226" Type="http://schemas.openxmlformats.org/officeDocument/2006/relationships/slide" Target="slides/slide207.xml"/><Relationship Id="rId433" Type="http://schemas.openxmlformats.org/officeDocument/2006/relationships/slide" Target="slides/slide414.xml"/><Relationship Id="rId268" Type="http://schemas.openxmlformats.org/officeDocument/2006/relationships/slide" Target="slides/slide249.xml"/><Relationship Id="rId475" Type="http://schemas.openxmlformats.org/officeDocument/2006/relationships/slide" Target="slides/slide456.xml"/><Relationship Id="rId32" Type="http://schemas.openxmlformats.org/officeDocument/2006/relationships/slide" Target="slides/slide13.xml"/><Relationship Id="rId74" Type="http://schemas.openxmlformats.org/officeDocument/2006/relationships/slide" Target="slides/slide55.xml"/><Relationship Id="rId128" Type="http://schemas.openxmlformats.org/officeDocument/2006/relationships/slide" Target="slides/slide109.xml"/><Relationship Id="rId335" Type="http://schemas.openxmlformats.org/officeDocument/2006/relationships/slide" Target="slides/slide316.xml"/><Relationship Id="rId377" Type="http://schemas.openxmlformats.org/officeDocument/2006/relationships/slide" Target="slides/slide358.xml"/><Relationship Id="rId50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62.xml"/><Relationship Id="rId237" Type="http://schemas.openxmlformats.org/officeDocument/2006/relationships/slide" Target="slides/slide218.xml"/><Relationship Id="rId402" Type="http://schemas.openxmlformats.org/officeDocument/2006/relationships/slide" Target="slides/slide383.xml"/><Relationship Id="rId279" Type="http://schemas.openxmlformats.org/officeDocument/2006/relationships/slide" Target="slides/slide260.xml"/><Relationship Id="rId444" Type="http://schemas.openxmlformats.org/officeDocument/2006/relationships/slide" Target="slides/slide425.xml"/><Relationship Id="rId486" Type="http://schemas.openxmlformats.org/officeDocument/2006/relationships/slide" Target="slides/slide467.xml"/><Relationship Id="rId43" Type="http://schemas.openxmlformats.org/officeDocument/2006/relationships/slide" Target="slides/slide24.xml"/><Relationship Id="rId139" Type="http://schemas.openxmlformats.org/officeDocument/2006/relationships/slide" Target="slides/slide120.xml"/><Relationship Id="rId290" Type="http://schemas.openxmlformats.org/officeDocument/2006/relationships/slide" Target="slides/slide271.xml"/><Relationship Id="rId304" Type="http://schemas.openxmlformats.org/officeDocument/2006/relationships/slide" Target="slides/slide285.xml"/><Relationship Id="rId346" Type="http://schemas.openxmlformats.org/officeDocument/2006/relationships/slide" Target="slides/slide327.xml"/><Relationship Id="rId388" Type="http://schemas.openxmlformats.org/officeDocument/2006/relationships/slide" Target="slides/slide369.xml"/><Relationship Id="rId85" Type="http://schemas.openxmlformats.org/officeDocument/2006/relationships/slide" Target="slides/slide66.xml"/><Relationship Id="rId150" Type="http://schemas.openxmlformats.org/officeDocument/2006/relationships/slide" Target="slides/slide131.xml"/><Relationship Id="rId192" Type="http://schemas.openxmlformats.org/officeDocument/2006/relationships/slide" Target="slides/slide173.xml"/><Relationship Id="rId206" Type="http://schemas.openxmlformats.org/officeDocument/2006/relationships/slide" Target="slides/slide187.xml"/><Relationship Id="rId413" Type="http://schemas.openxmlformats.org/officeDocument/2006/relationships/slide" Target="slides/slide394.xml"/><Relationship Id="rId248" Type="http://schemas.openxmlformats.org/officeDocument/2006/relationships/slide" Target="slides/slide229.xml"/><Relationship Id="rId455" Type="http://schemas.openxmlformats.org/officeDocument/2006/relationships/slide" Target="slides/slide436.xml"/><Relationship Id="rId497" Type="http://schemas.openxmlformats.org/officeDocument/2006/relationships/handoutMaster" Target="handoutMasters/handoutMaster1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89.xml"/><Relationship Id="rId315" Type="http://schemas.openxmlformats.org/officeDocument/2006/relationships/slide" Target="slides/slide296.xml"/><Relationship Id="rId357" Type="http://schemas.openxmlformats.org/officeDocument/2006/relationships/slide" Target="slides/slide338.xml"/><Relationship Id="rId54" Type="http://schemas.openxmlformats.org/officeDocument/2006/relationships/slide" Target="slides/slide35.xml"/><Relationship Id="rId96" Type="http://schemas.openxmlformats.org/officeDocument/2006/relationships/slide" Target="slides/slide77.xml"/><Relationship Id="rId161" Type="http://schemas.openxmlformats.org/officeDocument/2006/relationships/slide" Target="slides/slide142.xml"/><Relationship Id="rId217" Type="http://schemas.openxmlformats.org/officeDocument/2006/relationships/slide" Target="slides/slide198.xml"/><Relationship Id="rId399" Type="http://schemas.openxmlformats.org/officeDocument/2006/relationships/slide" Target="slides/slide380.xml"/><Relationship Id="rId259" Type="http://schemas.openxmlformats.org/officeDocument/2006/relationships/slide" Target="slides/slide240.xml"/><Relationship Id="rId424" Type="http://schemas.openxmlformats.org/officeDocument/2006/relationships/slide" Target="slides/slide405.xml"/><Relationship Id="rId466" Type="http://schemas.openxmlformats.org/officeDocument/2006/relationships/slide" Target="slides/slide447.xml"/><Relationship Id="rId23" Type="http://schemas.openxmlformats.org/officeDocument/2006/relationships/slide" Target="slides/slide4.xml"/><Relationship Id="rId119" Type="http://schemas.openxmlformats.org/officeDocument/2006/relationships/slide" Target="slides/slide100.xml"/><Relationship Id="rId270" Type="http://schemas.openxmlformats.org/officeDocument/2006/relationships/slide" Target="slides/slide251.xml"/><Relationship Id="rId326" Type="http://schemas.openxmlformats.org/officeDocument/2006/relationships/slide" Target="slides/slide307.xml"/><Relationship Id="rId65" Type="http://schemas.openxmlformats.org/officeDocument/2006/relationships/slide" Target="slides/slide46.xml"/><Relationship Id="rId130" Type="http://schemas.openxmlformats.org/officeDocument/2006/relationships/slide" Target="slides/slide111.xml"/><Relationship Id="rId368" Type="http://schemas.openxmlformats.org/officeDocument/2006/relationships/slide" Target="slides/slide349.xml"/><Relationship Id="rId172" Type="http://schemas.openxmlformats.org/officeDocument/2006/relationships/slide" Target="slides/slide153.xml"/><Relationship Id="rId228" Type="http://schemas.openxmlformats.org/officeDocument/2006/relationships/slide" Target="slides/slide209.xml"/><Relationship Id="rId435" Type="http://schemas.openxmlformats.org/officeDocument/2006/relationships/slide" Target="slides/slide416.xml"/><Relationship Id="rId477" Type="http://schemas.openxmlformats.org/officeDocument/2006/relationships/slide" Target="slides/slide458.xml"/><Relationship Id="rId281" Type="http://schemas.openxmlformats.org/officeDocument/2006/relationships/slide" Target="slides/slide262.xml"/><Relationship Id="rId337" Type="http://schemas.openxmlformats.org/officeDocument/2006/relationships/slide" Target="slides/slide318.xml"/><Relationship Id="rId34" Type="http://schemas.openxmlformats.org/officeDocument/2006/relationships/slide" Target="slides/slide15.xml"/><Relationship Id="rId76" Type="http://schemas.openxmlformats.org/officeDocument/2006/relationships/slide" Target="slides/slide57.xml"/><Relationship Id="rId141" Type="http://schemas.openxmlformats.org/officeDocument/2006/relationships/slide" Target="slides/slide122.xml"/><Relationship Id="rId379" Type="http://schemas.openxmlformats.org/officeDocument/2006/relationships/slide" Target="slides/slide360.xml"/><Relationship Id="rId7" Type="http://schemas.openxmlformats.org/officeDocument/2006/relationships/slideMaster" Target="slideMasters/slideMaster7.xml"/><Relationship Id="rId183" Type="http://schemas.openxmlformats.org/officeDocument/2006/relationships/slide" Target="slides/slide164.xml"/><Relationship Id="rId239" Type="http://schemas.openxmlformats.org/officeDocument/2006/relationships/slide" Target="slides/slide220.xml"/><Relationship Id="rId390" Type="http://schemas.openxmlformats.org/officeDocument/2006/relationships/slide" Target="slides/slide371.xml"/><Relationship Id="rId404" Type="http://schemas.openxmlformats.org/officeDocument/2006/relationships/slide" Target="slides/slide385.xml"/><Relationship Id="rId446" Type="http://schemas.openxmlformats.org/officeDocument/2006/relationships/slide" Target="slides/slide427.xml"/><Relationship Id="rId250" Type="http://schemas.openxmlformats.org/officeDocument/2006/relationships/slide" Target="slides/slide231.xml"/><Relationship Id="rId292" Type="http://schemas.openxmlformats.org/officeDocument/2006/relationships/slide" Target="slides/slide273.xml"/><Relationship Id="rId306" Type="http://schemas.openxmlformats.org/officeDocument/2006/relationships/slide" Target="slides/slide287.xml"/><Relationship Id="rId488" Type="http://schemas.openxmlformats.org/officeDocument/2006/relationships/slide" Target="slides/slide469.xml"/><Relationship Id="rId45" Type="http://schemas.openxmlformats.org/officeDocument/2006/relationships/slide" Target="slides/slide26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348" Type="http://schemas.openxmlformats.org/officeDocument/2006/relationships/slide" Target="slides/slide329.xml"/><Relationship Id="rId152" Type="http://schemas.openxmlformats.org/officeDocument/2006/relationships/slide" Target="slides/slide133.xml"/><Relationship Id="rId194" Type="http://schemas.openxmlformats.org/officeDocument/2006/relationships/slide" Target="slides/slide175.xml"/><Relationship Id="rId208" Type="http://schemas.openxmlformats.org/officeDocument/2006/relationships/slide" Target="slides/slide189.xml"/><Relationship Id="rId415" Type="http://schemas.openxmlformats.org/officeDocument/2006/relationships/slide" Target="slides/slide396.xml"/><Relationship Id="rId457" Type="http://schemas.openxmlformats.org/officeDocument/2006/relationships/slide" Target="slides/slide438.xml"/><Relationship Id="rId261" Type="http://schemas.openxmlformats.org/officeDocument/2006/relationships/slide" Target="slides/slide242.xml"/><Relationship Id="rId499" Type="http://schemas.openxmlformats.org/officeDocument/2006/relationships/viewProps" Target="viewProps.xml"/><Relationship Id="rId14" Type="http://schemas.openxmlformats.org/officeDocument/2006/relationships/slideMaster" Target="slideMasters/slideMaster14.xml"/><Relationship Id="rId56" Type="http://schemas.openxmlformats.org/officeDocument/2006/relationships/slide" Target="slides/slide37.xml"/><Relationship Id="rId317" Type="http://schemas.openxmlformats.org/officeDocument/2006/relationships/slide" Target="slides/slide298.xml"/><Relationship Id="rId359" Type="http://schemas.openxmlformats.org/officeDocument/2006/relationships/slide" Target="slides/slide340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63" Type="http://schemas.openxmlformats.org/officeDocument/2006/relationships/slide" Target="slides/slide144.xml"/><Relationship Id="rId219" Type="http://schemas.openxmlformats.org/officeDocument/2006/relationships/slide" Target="slides/slide200.xml"/><Relationship Id="rId370" Type="http://schemas.openxmlformats.org/officeDocument/2006/relationships/slide" Target="slides/slide351.xml"/><Relationship Id="rId426" Type="http://schemas.openxmlformats.org/officeDocument/2006/relationships/slide" Target="slides/slide407.xml"/><Relationship Id="rId230" Type="http://schemas.openxmlformats.org/officeDocument/2006/relationships/slide" Target="slides/slide211.xml"/><Relationship Id="rId468" Type="http://schemas.openxmlformats.org/officeDocument/2006/relationships/slide" Target="slides/slide449.xml"/><Relationship Id="rId25" Type="http://schemas.openxmlformats.org/officeDocument/2006/relationships/slide" Target="slides/slide6.xml"/><Relationship Id="rId67" Type="http://schemas.openxmlformats.org/officeDocument/2006/relationships/slide" Target="slides/slide48.xml"/><Relationship Id="rId272" Type="http://schemas.openxmlformats.org/officeDocument/2006/relationships/slide" Target="slides/slide253.xml"/><Relationship Id="rId328" Type="http://schemas.openxmlformats.org/officeDocument/2006/relationships/slide" Target="slides/slide309.xml"/><Relationship Id="rId132" Type="http://schemas.openxmlformats.org/officeDocument/2006/relationships/slide" Target="slides/slide113.xml"/><Relationship Id="rId174" Type="http://schemas.openxmlformats.org/officeDocument/2006/relationships/slide" Target="slides/slide155.xml"/><Relationship Id="rId381" Type="http://schemas.openxmlformats.org/officeDocument/2006/relationships/slide" Target="slides/slide362.xml"/><Relationship Id="rId241" Type="http://schemas.openxmlformats.org/officeDocument/2006/relationships/slide" Target="slides/slide222.xml"/><Relationship Id="rId437" Type="http://schemas.openxmlformats.org/officeDocument/2006/relationships/slide" Target="slides/slide418.xml"/><Relationship Id="rId479" Type="http://schemas.openxmlformats.org/officeDocument/2006/relationships/slide" Target="slides/slide460.xml"/><Relationship Id="rId36" Type="http://schemas.openxmlformats.org/officeDocument/2006/relationships/slide" Target="slides/slide17.xml"/><Relationship Id="rId283" Type="http://schemas.openxmlformats.org/officeDocument/2006/relationships/slide" Target="slides/slide264.xml"/><Relationship Id="rId339" Type="http://schemas.openxmlformats.org/officeDocument/2006/relationships/slide" Target="slides/slide320.xml"/><Relationship Id="rId490" Type="http://schemas.openxmlformats.org/officeDocument/2006/relationships/slide" Target="slides/slide471.xml"/><Relationship Id="rId78" Type="http://schemas.openxmlformats.org/officeDocument/2006/relationships/slide" Target="slides/slide59.xml"/><Relationship Id="rId101" Type="http://schemas.openxmlformats.org/officeDocument/2006/relationships/slide" Target="slides/slide82.xml"/><Relationship Id="rId143" Type="http://schemas.openxmlformats.org/officeDocument/2006/relationships/slide" Target="slides/slide124.xml"/><Relationship Id="rId185" Type="http://schemas.openxmlformats.org/officeDocument/2006/relationships/slide" Target="slides/slide166.xml"/><Relationship Id="rId350" Type="http://schemas.openxmlformats.org/officeDocument/2006/relationships/slide" Target="slides/slide331.xml"/><Relationship Id="rId406" Type="http://schemas.openxmlformats.org/officeDocument/2006/relationships/slide" Target="slides/slide387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91.xml"/><Relationship Id="rId392" Type="http://schemas.openxmlformats.org/officeDocument/2006/relationships/slide" Target="slides/slide373.xml"/><Relationship Id="rId448" Type="http://schemas.openxmlformats.org/officeDocument/2006/relationships/slide" Target="slides/slide429.xml"/><Relationship Id="rId252" Type="http://schemas.openxmlformats.org/officeDocument/2006/relationships/slide" Target="slides/slide233.xml"/><Relationship Id="rId294" Type="http://schemas.openxmlformats.org/officeDocument/2006/relationships/slide" Target="slides/slide275.xml"/><Relationship Id="rId308" Type="http://schemas.openxmlformats.org/officeDocument/2006/relationships/slide" Target="slides/slide289.xml"/><Relationship Id="rId47" Type="http://schemas.openxmlformats.org/officeDocument/2006/relationships/slide" Target="slides/slide28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54" Type="http://schemas.openxmlformats.org/officeDocument/2006/relationships/slide" Target="slides/slide135.xml"/><Relationship Id="rId361" Type="http://schemas.openxmlformats.org/officeDocument/2006/relationships/slide" Target="slides/slide342.xml"/><Relationship Id="rId196" Type="http://schemas.openxmlformats.org/officeDocument/2006/relationships/slide" Target="slides/slide177.xml"/><Relationship Id="rId417" Type="http://schemas.openxmlformats.org/officeDocument/2006/relationships/slide" Target="slides/slide398.xml"/><Relationship Id="rId459" Type="http://schemas.openxmlformats.org/officeDocument/2006/relationships/slide" Target="slides/slide440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202.xml"/><Relationship Id="rId263" Type="http://schemas.openxmlformats.org/officeDocument/2006/relationships/slide" Target="slides/slide244.xml"/><Relationship Id="rId319" Type="http://schemas.openxmlformats.org/officeDocument/2006/relationships/slide" Target="slides/slide300.xml"/><Relationship Id="rId470" Type="http://schemas.openxmlformats.org/officeDocument/2006/relationships/slide" Target="slides/slide451.xml"/><Relationship Id="rId58" Type="http://schemas.openxmlformats.org/officeDocument/2006/relationships/slide" Target="slides/slide39.xml"/><Relationship Id="rId123" Type="http://schemas.openxmlformats.org/officeDocument/2006/relationships/slide" Target="slides/slide104.xml"/><Relationship Id="rId330" Type="http://schemas.openxmlformats.org/officeDocument/2006/relationships/slide" Target="slides/slide311.xml"/><Relationship Id="rId165" Type="http://schemas.openxmlformats.org/officeDocument/2006/relationships/slide" Target="slides/slide146.xml"/><Relationship Id="rId372" Type="http://schemas.openxmlformats.org/officeDocument/2006/relationships/slide" Target="slides/slide353.xml"/><Relationship Id="rId428" Type="http://schemas.openxmlformats.org/officeDocument/2006/relationships/slide" Target="slides/slide409.xml"/><Relationship Id="rId232" Type="http://schemas.openxmlformats.org/officeDocument/2006/relationships/slide" Target="slides/slide213.xml"/><Relationship Id="rId274" Type="http://schemas.openxmlformats.org/officeDocument/2006/relationships/slide" Target="slides/slide255.xml"/><Relationship Id="rId481" Type="http://schemas.openxmlformats.org/officeDocument/2006/relationships/slide" Target="slides/slide462.xml"/><Relationship Id="rId27" Type="http://schemas.openxmlformats.org/officeDocument/2006/relationships/slide" Target="slides/slide8.xml"/><Relationship Id="rId69" Type="http://schemas.openxmlformats.org/officeDocument/2006/relationships/slide" Target="slides/slide50.xml"/><Relationship Id="rId134" Type="http://schemas.openxmlformats.org/officeDocument/2006/relationships/slide" Target="slides/slide115.xml"/><Relationship Id="rId80" Type="http://schemas.openxmlformats.org/officeDocument/2006/relationships/slide" Target="slides/slide61.xml"/><Relationship Id="rId176" Type="http://schemas.openxmlformats.org/officeDocument/2006/relationships/slide" Target="slides/slide157.xml"/><Relationship Id="rId341" Type="http://schemas.openxmlformats.org/officeDocument/2006/relationships/slide" Target="slides/slide322.xml"/><Relationship Id="rId383" Type="http://schemas.openxmlformats.org/officeDocument/2006/relationships/slide" Target="slides/slide364.xml"/><Relationship Id="rId439" Type="http://schemas.openxmlformats.org/officeDocument/2006/relationships/slide" Target="slides/slide420.xml"/><Relationship Id="rId201" Type="http://schemas.openxmlformats.org/officeDocument/2006/relationships/slide" Target="slides/slide182.xml"/><Relationship Id="rId243" Type="http://schemas.openxmlformats.org/officeDocument/2006/relationships/slide" Target="slides/slide224.xml"/><Relationship Id="rId285" Type="http://schemas.openxmlformats.org/officeDocument/2006/relationships/slide" Target="slides/slide266.xml"/><Relationship Id="rId450" Type="http://schemas.openxmlformats.org/officeDocument/2006/relationships/slide" Target="slides/slide431.xml"/><Relationship Id="rId38" Type="http://schemas.openxmlformats.org/officeDocument/2006/relationships/slide" Target="slides/slide19.xml"/><Relationship Id="rId103" Type="http://schemas.openxmlformats.org/officeDocument/2006/relationships/slide" Target="slides/slide84.xml"/><Relationship Id="rId310" Type="http://schemas.openxmlformats.org/officeDocument/2006/relationships/slide" Target="slides/slide291.xml"/><Relationship Id="rId492" Type="http://schemas.openxmlformats.org/officeDocument/2006/relationships/slide" Target="slides/slide473.xml"/><Relationship Id="rId91" Type="http://schemas.openxmlformats.org/officeDocument/2006/relationships/slide" Target="slides/slide72.xml"/><Relationship Id="rId145" Type="http://schemas.openxmlformats.org/officeDocument/2006/relationships/slide" Target="slides/slide126.xml"/><Relationship Id="rId187" Type="http://schemas.openxmlformats.org/officeDocument/2006/relationships/slide" Target="slides/slide168.xml"/><Relationship Id="rId352" Type="http://schemas.openxmlformats.org/officeDocument/2006/relationships/slide" Target="slides/slide333.xml"/><Relationship Id="rId394" Type="http://schemas.openxmlformats.org/officeDocument/2006/relationships/slide" Target="slides/slide375.xml"/><Relationship Id="rId408" Type="http://schemas.openxmlformats.org/officeDocument/2006/relationships/slide" Target="slides/slide389.xml"/><Relationship Id="rId212" Type="http://schemas.openxmlformats.org/officeDocument/2006/relationships/slide" Target="slides/slide193.xml"/><Relationship Id="rId254" Type="http://schemas.openxmlformats.org/officeDocument/2006/relationships/slide" Target="slides/slide235.xml"/><Relationship Id="rId49" Type="http://schemas.openxmlformats.org/officeDocument/2006/relationships/slide" Target="slides/slide30.xml"/><Relationship Id="rId114" Type="http://schemas.openxmlformats.org/officeDocument/2006/relationships/slide" Target="slides/slide95.xml"/><Relationship Id="rId296" Type="http://schemas.openxmlformats.org/officeDocument/2006/relationships/slide" Target="slides/slide277.xml"/><Relationship Id="rId461" Type="http://schemas.openxmlformats.org/officeDocument/2006/relationships/slide" Target="slides/slide442.xml"/><Relationship Id="rId60" Type="http://schemas.openxmlformats.org/officeDocument/2006/relationships/slide" Target="slides/slide41.xml"/><Relationship Id="rId156" Type="http://schemas.openxmlformats.org/officeDocument/2006/relationships/slide" Target="slides/slide137.xml"/><Relationship Id="rId198" Type="http://schemas.openxmlformats.org/officeDocument/2006/relationships/slide" Target="slides/slide179.xml"/><Relationship Id="rId321" Type="http://schemas.openxmlformats.org/officeDocument/2006/relationships/slide" Target="slides/slide302.xml"/><Relationship Id="rId363" Type="http://schemas.openxmlformats.org/officeDocument/2006/relationships/slide" Target="slides/slide344.xml"/><Relationship Id="rId419" Type="http://schemas.openxmlformats.org/officeDocument/2006/relationships/slide" Target="slides/slide400.xml"/><Relationship Id="rId223" Type="http://schemas.openxmlformats.org/officeDocument/2006/relationships/slide" Target="slides/slide204.xml"/><Relationship Id="rId430" Type="http://schemas.openxmlformats.org/officeDocument/2006/relationships/slide" Target="slides/slide411.xml"/><Relationship Id="rId18" Type="http://schemas.openxmlformats.org/officeDocument/2006/relationships/slideMaster" Target="slideMasters/slideMaster18.xml"/><Relationship Id="rId265" Type="http://schemas.openxmlformats.org/officeDocument/2006/relationships/slide" Target="slides/slide246.xml"/><Relationship Id="rId472" Type="http://schemas.openxmlformats.org/officeDocument/2006/relationships/slide" Target="slides/slide453.xml"/><Relationship Id="rId125" Type="http://schemas.openxmlformats.org/officeDocument/2006/relationships/slide" Target="slides/slide106.xml"/><Relationship Id="rId167" Type="http://schemas.openxmlformats.org/officeDocument/2006/relationships/slide" Target="slides/slide148.xml"/><Relationship Id="rId332" Type="http://schemas.openxmlformats.org/officeDocument/2006/relationships/slide" Target="slides/slide313.xml"/><Relationship Id="rId374" Type="http://schemas.openxmlformats.org/officeDocument/2006/relationships/slide" Target="slides/slide355.xml"/><Relationship Id="rId71" Type="http://schemas.openxmlformats.org/officeDocument/2006/relationships/slide" Target="slides/slide52.xml"/><Relationship Id="rId234" Type="http://schemas.openxmlformats.org/officeDocument/2006/relationships/slide" Target="slides/slide21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76" Type="http://schemas.openxmlformats.org/officeDocument/2006/relationships/slide" Target="slides/slide257.xml"/><Relationship Id="rId441" Type="http://schemas.openxmlformats.org/officeDocument/2006/relationships/slide" Target="slides/slide422.xml"/><Relationship Id="rId483" Type="http://schemas.openxmlformats.org/officeDocument/2006/relationships/slide" Target="slides/slide464.xml"/><Relationship Id="rId40" Type="http://schemas.openxmlformats.org/officeDocument/2006/relationships/slide" Target="slides/slide21.xml"/><Relationship Id="rId136" Type="http://schemas.openxmlformats.org/officeDocument/2006/relationships/slide" Target="slides/slide117.xml"/><Relationship Id="rId178" Type="http://schemas.openxmlformats.org/officeDocument/2006/relationships/slide" Target="slides/slide159.xml"/><Relationship Id="rId301" Type="http://schemas.openxmlformats.org/officeDocument/2006/relationships/slide" Target="slides/slide282.xml"/><Relationship Id="rId343" Type="http://schemas.openxmlformats.org/officeDocument/2006/relationships/slide" Target="slides/slide324.xml"/><Relationship Id="rId82" Type="http://schemas.openxmlformats.org/officeDocument/2006/relationships/slide" Target="slides/slide63.xml"/><Relationship Id="rId203" Type="http://schemas.openxmlformats.org/officeDocument/2006/relationships/slide" Target="slides/slide184.xml"/><Relationship Id="rId385" Type="http://schemas.openxmlformats.org/officeDocument/2006/relationships/slide" Target="slides/slide366.xml"/><Relationship Id="rId245" Type="http://schemas.openxmlformats.org/officeDocument/2006/relationships/slide" Target="slides/slide226.xml"/><Relationship Id="rId287" Type="http://schemas.openxmlformats.org/officeDocument/2006/relationships/slide" Target="slides/slide268.xml"/><Relationship Id="rId410" Type="http://schemas.openxmlformats.org/officeDocument/2006/relationships/slide" Target="slides/slide391.xml"/><Relationship Id="rId452" Type="http://schemas.openxmlformats.org/officeDocument/2006/relationships/slide" Target="slides/slide433.xml"/><Relationship Id="rId494" Type="http://schemas.openxmlformats.org/officeDocument/2006/relationships/slide" Target="slides/slide475.xml"/><Relationship Id="rId105" Type="http://schemas.openxmlformats.org/officeDocument/2006/relationships/slide" Target="slides/slide86.xml"/><Relationship Id="rId147" Type="http://schemas.openxmlformats.org/officeDocument/2006/relationships/slide" Target="slides/slide128.xml"/><Relationship Id="rId312" Type="http://schemas.openxmlformats.org/officeDocument/2006/relationships/slide" Target="slides/slide293.xml"/><Relationship Id="rId354" Type="http://schemas.openxmlformats.org/officeDocument/2006/relationships/slide" Target="slides/slide335.xml"/><Relationship Id="rId51" Type="http://schemas.openxmlformats.org/officeDocument/2006/relationships/slide" Target="slides/slide32.xml"/><Relationship Id="rId93" Type="http://schemas.openxmlformats.org/officeDocument/2006/relationships/slide" Target="slides/slide74.xml"/><Relationship Id="rId189" Type="http://schemas.openxmlformats.org/officeDocument/2006/relationships/slide" Target="slides/slide170.xml"/><Relationship Id="rId396" Type="http://schemas.openxmlformats.org/officeDocument/2006/relationships/slide" Target="slides/slide377.xml"/><Relationship Id="rId214" Type="http://schemas.openxmlformats.org/officeDocument/2006/relationships/slide" Target="slides/slide195.xml"/><Relationship Id="rId256" Type="http://schemas.openxmlformats.org/officeDocument/2006/relationships/slide" Target="slides/slide237.xml"/><Relationship Id="rId298" Type="http://schemas.openxmlformats.org/officeDocument/2006/relationships/slide" Target="slides/slide279.xml"/><Relationship Id="rId421" Type="http://schemas.openxmlformats.org/officeDocument/2006/relationships/slide" Target="slides/slide402.xml"/><Relationship Id="rId463" Type="http://schemas.openxmlformats.org/officeDocument/2006/relationships/slide" Target="slides/slide444.xml"/><Relationship Id="rId116" Type="http://schemas.openxmlformats.org/officeDocument/2006/relationships/slide" Target="slides/slide97.xml"/><Relationship Id="rId158" Type="http://schemas.openxmlformats.org/officeDocument/2006/relationships/slide" Target="slides/slide139.xml"/><Relationship Id="rId323" Type="http://schemas.openxmlformats.org/officeDocument/2006/relationships/slide" Target="slides/slide304.xml"/><Relationship Id="rId20" Type="http://schemas.openxmlformats.org/officeDocument/2006/relationships/slide" Target="slides/slide1.xml"/><Relationship Id="rId62" Type="http://schemas.openxmlformats.org/officeDocument/2006/relationships/slide" Target="slides/slide43.xml"/><Relationship Id="rId365" Type="http://schemas.openxmlformats.org/officeDocument/2006/relationships/slide" Target="slides/slide346.xml"/><Relationship Id="rId225" Type="http://schemas.openxmlformats.org/officeDocument/2006/relationships/slide" Target="slides/slide206.xml"/><Relationship Id="rId267" Type="http://schemas.openxmlformats.org/officeDocument/2006/relationships/slide" Target="slides/slide248.xml"/><Relationship Id="rId432" Type="http://schemas.openxmlformats.org/officeDocument/2006/relationships/slide" Target="slides/slide413.xml"/><Relationship Id="rId474" Type="http://schemas.openxmlformats.org/officeDocument/2006/relationships/slide" Target="slides/slide455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52" Type="http://schemas.openxmlformats.org/officeDocument/2006/relationships/slide" Target="slides/slide33.xml"/><Relationship Id="rId73" Type="http://schemas.openxmlformats.org/officeDocument/2006/relationships/slide" Target="slides/slide54.xml"/><Relationship Id="rId94" Type="http://schemas.openxmlformats.org/officeDocument/2006/relationships/slide" Target="slides/slide75.xml"/><Relationship Id="rId148" Type="http://schemas.openxmlformats.org/officeDocument/2006/relationships/slide" Target="slides/slide129.xml"/><Relationship Id="rId169" Type="http://schemas.openxmlformats.org/officeDocument/2006/relationships/slide" Target="slides/slide150.xml"/><Relationship Id="rId334" Type="http://schemas.openxmlformats.org/officeDocument/2006/relationships/slide" Target="slides/slide315.xml"/><Relationship Id="rId355" Type="http://schemas.openxmlformats.org/officeDocument/2006/relationships/slide" Target="slides/slide336.xml"/><Relationship Id="rId376" Type="http://schemas.openxmlformats.org/officeDocument/2006/relationships/slide" Target="slides/slide357.xml"/><Relationship Id="rId397" Type="http://schemas.openxmlformats.org/officeDocument/2006/relationships/slide" Target="slides/slide378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61.xml"/><Relationship Id="rId215" Type="http://schemas.openxmlformats.org/officeDocument/2006/relationships/slide" Target="slides/slide196.xml"/><Relationship Id="rId236" Type="http://schemas.openxmlformats.org/officeDocument/2006/relationships/slide" Target="slides/slide217.xml"/><Relationship Id="rId257" Type="http://schemas.openxmlformats.org/officeDocument/2006/relationships/slide" Target="slides/slide238.xml"/><Relationship Id="rId278" Type="http://schemas.openxmlformats.org/officeDocument/2006/relationships/slide" Target="slides/slide259.xml"/><Relationship Id="rId401" Type="http://schemas.openxmlformats.org/officeDocument/2006/relationships/slide" Target="slides/slide382.xml"/><Relationship Id="rId422" Type="http://schemas.openxmlformats.org/officeDocument/2006/relationships/slide" Target="slides/slide403.xml"/><Relationship Id="rId443" Type="http://schemas.openxmlformats.org/officeDocument/2006/relationships/slide" Target="slides/slide424.xml"/><Relationship Id="rId464" Type="http://schemas.openxmlformats.org/officeDocument/2006/relationships/slide" Target="slides/slide445.xml"/><Relationship Id="rId303" Type="http://schemas.openxmlformats.org/officeDocument/2006/relationships/slide" Target="slides/slide284.xml"/><Relationship Id="rId485" Type="http://schemas.openxmlformats.org/officeDocument/2006/relationships/slide" Target="slides/slide466.xml"/><Relationship Id="rId42" Type="http://schemas.openxmlformats.org/officeDocument/2006/relationships/slide" Target="slides/slide23.xml"/><Relationship Id="rId84" Type="http://schemas.openxmlformats.org/officeDocument/2006/relationships/slide" Target="slides/slide65.xml"/><Relationship Id="rId138" Type="http://schemas.openxmlformats.org/officeDocument/2006/relationships/slide" Target="slides/slide119.xml"/><Relationship Id="rId345" Type="http://schemas.openxmlformats.org/officeDocument/2006/relationships/slide" Target="slides/slide326.xml"/><Relationship Id="rId387" Type="http://schemas.openxmlformats.org/officeDocument/2006/relationships/slide" Target="slides/slide368.xml"/><Relationship Id="rId191" Type="http://schemas.openxmlformats.org/officeDocument/2006/relationships/slide" Target="slides/slide172.xml"/><Relationship Id="rId205" Type="http://schemas.openxmlformats.org/officeDocument/2006/relationships/slide" Target="slides/slide186.xml"/><Relationship Id="rId247" Type="http://schemas.openxmlformats.org/officeDocument/2006/relationships/slide" Target="slides/slide228.xml"/><Relationship Id="rId412" Type="http://schemas.openxmlformats.org/officeDocument/2006/relationships/slide" Target="slides/slide393.xml"/><Relationship Id="rId107" Type="http://schemas.openxmlformats.org/officeDocument/2006/relationships/slide" Target="slides/slide88.xml"/><Relationship Id="rId289" Type="http://schemas.openxmlformats.org/officeDocument/2006/relationships/slide" Target="slides/slide270.xml"/><Relationship Id="rId454" Type="http://schemas.openxmlformats.org/officeDocument/2006/relationships/slide" Target="slides/slide435.xml"/><Relationship Id="rId496" Type="http://schemas.openxmlformats.org/officeDocument/2006/relationships/notesMaster" Target="notesMasters/notesMaster1.xml"/><Relationship Id="rId11" Type="http://schemas.openxmlformats.org/officeDocument/2006/relationships/slideMaster" Target="slideMasters/slideMaster11.xml"/><Relationship Id="rId53" Type="http://schemas.openxmlformats.org/officeDocument/2006/relationships/slide" Target="slides/slide34.xml"/><Relationship Id="rId149" Type="http://schemas.openxmlformats.org/officeDocument/2006/relationships/slide" Target="slides/slide130.xml"/><Relationship Id="rId314" Type="http://schemas.openxmlformats.org/officeDocument/2006/relationships/slide" Target="slides/slide295.xml"/><Relationship Id="rId356" Type="http://schemas.openxmlformats.org/officeDocument/2006/relationships/slide" Target="slides/slide337.xml"/><Relationship Id="rId398" Type="http://schemas.openxmlformats.org/officeDocument/2006/relationships/slide" Target="slides/slide379.xml"/><Relationship Id="rId95" Type="http://schemas.openxmlformats.org/officeDocument/2006/relationships/slide" Target="slides/slide76.xml"/><Relationship Id="rId160" Type="http://schemas.openxmlformats.org/officeDocument/2006/relationships/slide" Target="slides/slide141.xml"/><Relationship Id="rId216" Type="http://schemas.openxmlformats.org/officeDocument/2006/relationships/slide" Target="slides/slide197.xml"/><Relationship Id="rId423" Type="http://schemas.openxmlformats.org/officeDocument/2006/relationships/slide" Target="slides/slide404.xml"/><Relationship Id="rId258" Type="http://schemas.openxmlformats.org/officeDocument/2006/relationships/slide" Target="slides/slide239.xml"/><Relationship Id="rId465" Type="http://schemas.openxmlformats.org/officeDocument/2006/relationships/slide" Target="slides/slide446.xml"/><Relationship Id="rId22" Type="http://schemas.openxmlformats.org/officeDocument/2006/relationships/slide" Target="slides/slide3.xml"/><Relationship Id="rId64" Type="http://schemas.openxmlformats.org/officeDocument/2006/relationships/slide" Target="slides/slide45.xml"/><Relationship Id="rId118" Type="http://schemas.openxmlformats.org/officeDocument/2006/relationships/slide" Target="slides/slide99.xml"/><Relationship Id="rId325" Type="http://schemas.openxmlformats.org/officeDocument/2006/relationships/slide" Target="slides/slide306.xml"/><Relationship Id="rId367" Type="http://schemas.openxmlformats.org/officeDocument/2006/relationships/slide" Target="slides/slide348.xml"/><Relationship Id="rId171" Type="http://schemas.openxmlformats.org/officeDocument/2006/relationships/slide" Target="slides/slide152.xml"/><Relationship Id="rId227" Type="http://schemas.openxmlformats.org/officeDocument/2006/relationships/slide" Target="slides/slide208.xml"/><Relationship Id="rId269" Type="http://schemas.openxmlformats.org/officeDocument/2006/relationships/slide" Target="slides/slide250.xml"/><Relationship Id="rId434" Type="http://schemas.openxmlformats.org/officeDocument/2006/relationships/slide" Target="slides/slide415.xml"/><Relationship Id="rId476" Type="http://schemas.openxmlformats.org/officeDocument/2006/relationships/slide" Target="slides/slide457.xml"/><Relationship Id="rId33" Type="http://schemas.openxmlformats.org/officeDocument/2006/relationships/slide" Target="slides/slide14.xml"/><Relationship Id="rId129" Type="http://schemas.openxmlformats.org/officeDocument/2006/relationships/slide" Target="slides/slide110.xml"/><Relationship Id="rId280" Type="http://schemas.openxmlformats.org/officeDocument/2006/relationships/slide" Target="slides/slide261.xml"/><Relationship Id="rId336" Type="http://schemas.openxmlformats.org/officeDocument/2006/relationships/slide" Target="slides/slide317.xml"/><Relationship Id="rId501" Type="http://schemas.openxmlformats.org/officeDocument/2006/relationships/tableStyles" Target="tableStyles.xml"/><Relationship Id="rId75" Type="http://schemas.openxmlformats.org/officeDocument/2006/relationships/slide" Target="slides/slide56.xml"/><Relationship Id="rId140" Type="http://schemas.openxmlformats.org/officeDocument/2006/relationships/slide" Target="slides/slide121.xml"/><Relationship Id="rId182" Type="http://schemas.openxmlformats.org/officeDocument/2006/relationships/slide" Target="slides/slide163.xml"/><Relationship Id="rId378" Type="http://schemas.openxmlformats.org/officeDocument/2006/relationships/slide" Target="slides/slide359.xml"/><Relationship Id="rId403" Type="http://schemas.openxmlformats.org/officeDocument/2006/relationships/slide" Target="slides/slide384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19.xml"/><Relationship Id="rId445" Type="http://schemas.openxmlformats.org/officeDocument/2006/relationships/slide" Target="slides/slide426.xml"/><Relationship Id="rId487" Type="http://schemas.openxmlformats.org/officeDocument/2006/relationships/slide" Target="slides/slide468.xml"/><Relationship Id="rId291" Type="http://schemas.openxmlformats.org/officeDocument/2006/relationships/slide" Target="slides/slide272.xml"/><Relationship Id="rId305" Type="http://schemas.openxmlformats.org/officeDocument/2006/relationships/slide" Target="slides/slide286.xml"/><Relationship Id="rId347" Type="http://schemas.openxmlformats.org/officeDocument/2006/relationships/slide" Target="slides/slide328.xml"/><Relationship Id="rId44" Type="http://schemas.openxmlformats.org/officeDocument/2006/relationships/slide" Target="slides/slide25.xml"/><Relationship Id="rId86" Type="http://schemas.openxmlformats.org/officeDocument/2006/relationships/slide" Target="slides/slide67.xml"/><Relationship Id="rId151" Type="http://schemas.openxmlformats.org/officeDocument/2006/relationships/slide" Target="slides/slide132.xml"/><Relationship Id="rId389" Type="http://schemas.openxmlformats.org/officeDocument/2006/relationships/slide" Target="slides/slide370.xml"/><Relationship Id="rId193" Type="http://schemas.openxmlformats.org/officeDocument/2006/relationships/slide" Target="slides/slide174.xml"/><Relationship Id="rId207" Type="http://schemas.openxmlformats.org/officeDocument/2006/relationships/slide" Target="slides/slide188.xml"/><Relationship Id="rId249" Type="http://schemas.openxmlformats.org/officeDocument/2006/relationships/slide" Target="slides/slide230.xml"/><Relationship Id="rId414" Type="http://schemas.openxmlformats.org/officeDocument/2006/relationships/slide" Target="slides/slide395.xml"/><Relationship Id="rId456" Type="http://schemas.openxmlformats.org/officeDocument/2006/relationships/slide" Target="slides/slide437.xml"/><Relationship Id="rId498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0.xml"/><Relationship Id="rId260" Type="http://schemas.openxmlformats.org/officeDocument/2006/relationships/slide" Target="slides/slide241.xml"/><Relationship Id="rId316" Type="http://schemas.openxmlformats.org/officeDocument/2006/relationships/slide" Target="slides/slide297.xml"/><Relationship Id="rId55" Type="http://schemas.openxmlformats.org/officeDocument/2006/relationships/slide" Target="slides/slide36.xml"/><Relationship Id="rId97" Type="http://schemas.openxmlformats.org/officeDocument/2006/relationships/slide" Target="slides/slide78.xml"/><Relationship Id="rId120" Type="http://schemas.openxmlformats.org/officeDocument/2006/relationships/slide" Target="slides/slide101.xml"/><Relationship Id="rId358" Type="http://schemas.openxmlformats.org/officeDocument/2006/relationships/slide" Target="slides/slide339.xml"/><Relationship Id="rId162" Type="http://schemas.openxmlformats.org/officeDocument/2006/relationships/slide" Target="slides/slide143.xml"/><Relationship Id="rId218" Type="http://schemas.openxmlformats.org/officeDocument/2006/relationships/slide" Target="slides/slide199.xml"/><Relationship Id="rId425" Type="http://schemas.openxmlformats.org/officeDocument/2006/relationships/slide" Target="slides/slide406.xml"/><Relationship Id="rId467" Type="http://schemas.openxmlformats.org/officeDocument/2006/relationships/slide" Target="slides/slide448.xml"/><Relationship Id="rId271" Type="http://schemas.openxmlformats.org/officeDocument/2006/relationships/slide" Target="slides/slide252.xml"/><Relationship Id="rId24" Type="http://schemas.openxmlformats.org/officeDocument/2006/relationships/slide" Target="slides/slide5.xml"/><Relationship Id="rId66" Type="http://schemas.openxmlformats.org/officeDocument/2006/relationships/slide" Target="slides/slide47.xml"/><Relationship Id="rId131" Type="http://schemas.openxmlformats.org/officeDocument/2006/relationships/slide" Target="slides/slide112.xml"/><Relationship Id="rId327" Type="http://schemas.openxmlformats.org/officeDocument/2006/relationships/slide" Target="slides/slide308.xml"/><Relationship Id="rId369" Type="http://schemas.openxmlformats.org/officeDocument/2006/relationships/slide" Target="slides/slide350.xml"/><Relationship Id="rId173" Type="http://schemas.openxmlformats.org/officeDocument/2006/relationships/slide" Target="slides/slide154.xml"/><Relationship Id="rId229" Type="http://schemas.openxmlformats.org/officeDocument/2006/relationships/slide" Target="slides/slide210.xml"/><Relationship Id="rId380" Type="http://schemas.openxmlformats.org/officeDocument/2006/relationships/slide" Target="slides/slide361.xml"/><Relationship Id="rId436" Type="http://schemas.openxmlformats.org/officeDocument/2006/relationships/slide" Target="slides/slide417.xml"/><Relationship Id="rId240" Type="http://schemas.openxmlformats.org/officeDocument/2006/relationships/slide" Target="slides/slide221.xml"/><Relationship Id="rId478" Type="http://schemas.openxmlformats.org/officeDocument/2006/relationships/slide" Target="slides/slide459.xml"/><Relationship Id="rId35" Type="http://schemas.openxmlformats.org/officeDocument/2006/relationships/slide" Target="slides/slide16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282" Type="http://schemas.openxmlformats.org/officeDocument/2006/relationships/slide" Target="slides/slide263.xml"/><Relationship Id="rId338" Type="http://schemas.openxmlformats.org/officeDocument/2006/relationships/slide" Target="slides/slide319.xml"/><Relationship Id="rId8" Type="http://schemas.openxmlformats.org/officeDocument/2006/relationships/slideMaster" Target="slideMasters/slideMaster8.xml"/><Relationship Id="rId142" Type="http://schemas.openxmlformats.org/officeDocument/2006/relationships/slide" Target="slides/slide123.xml"/><Relationship Id="rId184" Type="http://schemas.openxmlformats.org/officeDocument/2006/relationships/slide" Target="slides/slide165.xml"/><Relationship Id="rId391" Type="http://schemas.openxmlformats.org/officeDocument/2006/relationships/slide" Target="slides/slide372.xml"/><Relationship Id="rId405" Type="http://schemas.openxmlformats.org/officeDocument/2006/relationships/slide" Target="slides/slide386.xml"/><Relationship Id="rId447" Type="http://schemas.openxmlformats.org/officeDocument/2006/relationships/slide" Target="slides/slide428.xml"/><Relationship Id="rId251" Type="http://schemas.openxmlformats.org/officeDocument/2006/relationships/slide" Target="slides/slide232.xml"/><Relationship Id="rId489" Type="http://schemas.openxmlformats.org/officeDocument/2006/relationships/slide" Target="slides/slide470.xml"/><Relationship Id="rId46" Type="http://schemas.openxmlformats.org/officeDocument/2006/relationships/slide" Target="slides/slide27.xml"/><Relationship Id="rId293" Type="http://schemas.openxmlformats.org/officeDocument/2006/relationships/slide" Target="slides/slide274.xml"/><Relationship Id="rId307" Type="http://schemas.openxmlformats.org/officeDocument/2006/relationships/slide" Target="slides/slide288.xml"/><Relationship Id="rId349" Type="http://schemas.openxmlformats.org/officeDocument/2006/relationships/slide" Target="slides/slide330.xml"/><Relationship Id="rId88" Type="http://schemas.openxmlformats.org/officeDocument/2006/relationships/slide" Target="slides/slide69.xml"/><Relationship Id="rId111" Type="http://schemas.openxmlformats.org/officeDocument/2006/relationships/slide" Target="slides/slide92.xml"/><Relationship Id="rId153" Type="http://schemas.openxmlformats.org/officeDocument/2006/relationships/slide" Target="slides/slide134.xml"/><Relationship Id="rId195" Type="http://schemas.openxmlformats.org/officeDocument/2006/relationships/slide" Target="slides/slide176.xml"/><Relationship Id="rId209" Type="http://schemas.openxmlformats.org/officeDocument/2006/relationships/slide" Target="slides/slide190.xml"/><Relationship Id="rId360" Type="http://schemas.openxmlformats.org/officeDocument/2006/relationships/slide" Target="slides/slide341.xml"/><Relationship Id="rId416" Type="http://schemas.openxmlformats.org/officeDocument/2006/relationships/slide" Target="slides/slide397.xml"/><Relationship Id="rId220" Type="http://schemas.openxmlformats.org/officeDocument/2006/relationships/slide" Target="slides/slide201.xml"/><Relationship Id="rId458" Type="http://schemas.openxmlformats.org/officeDocument/2006/relationships/slide" Target="slides/slide439.xml"/><Relationship Id="rId15" Type="http://schemas.openxmlformats.org/officeDocument/2006/relationships/slideMaster" Target="slideMasters/slideMaster15.xml"/><Relationship Id="rId57" Type="http://schemas.openxmlformats.org/officeDocument/2006/relationships/slide" Target="slides/slide38.xml"/><Relationship Id="rId262" Type="http://schemas.openxmlformats.org/officeDocument/2006/relationships/slide" Target="slides/slide243.xml"/><Relationship Id="rId318" Type="http://schemas.openxmlformats.org/officeDocument/2006/relationships/slide" Target="slides/slide299.xml"/><Relationship Id="rId99" Type="http://schemas.openxmlformats.org/officeDocument/2006/relationships/slide" Target="slides/slide80.xml"/><Relationship Id="rId122" Type="http://schemas.openxmlformats.org/officeDocument/2006/relationships/slide" Target="slides/slide103.xml"/><Relationship Id="rId164" Type="http://schemas.openxmlformats.org/officeDocument/2006/relationships/slide" Target="slides/slide145.xml"/><Relationship Id="rId371" Type="http://schemas.openxmlformats.org/officeDocument/2006/relationships/slide" Target="slides/slide352.xml"/><Relationship Id="rId427" Type="http://schemas.openxmlformats.org/officeDocument/2006/relationships/slide" Target="slides/slide408.xml"/><Relationship Id="rId469" Type="http://schemas.openxmlformats.org/officeDocument/2006/relationships/slide" Target="slides/slide450.xml"/><Relationship Id="rId26" Type="http://schemas.openxmlformats.org/officeDocument/2006/relationships/slide" Target="slides/slide7.xml"/><Relationship Id="rId231" Type="http://schemas.openxmlformats.org/officeDocument/2006/relationships/slide" Target="slides/slide212.xml"/><Relationship Id="rId273" Type="http://schemas.openxmlformats.org/officeDocument/2006/relationships/slide" Target="slides/slide254.xml"/><Relationship Id="rId329" Type="http://schemas.openxmlformats.org/officeDocument/2006/relationships/slide" Target="slides/slide310.xml"/><Relationship Id="rId480" Type="http://schemas.openxmlformats.org/officeDocument/2006/relationships/slide" Target="slides/slide461.xml"/><Relationship Id="rId68" Type="http://schemas.openxmlformats.org/officeDocument/2006/relationships/slide" Target="slides/slide49.xml"/><Relationship Id="rId133" Type="http://schemas.openxmlformats.org/officeDocument/2006/relationships/slide" Target="slides/slide114.xml"/><Relationship Id="rId175" Type="http://schemas.openxmlformats.org/officeDocument/2006/relationships/slide" Target="slides/slide156.xml"/><Relationship Id="rId340" Type="http://schemas.openxmlformats.org/officeDocument/2006/relationships/slide" Target="slides/slide321.xml"/><Relationship Id="rId200" Type="http://schemas.openxmlformats.org/officeDocument/2006/relationships/slide" Target="slides/slide181.xml"/><Relationship Id="rId382" Type="http://schemas.openxmlformats.org/officeDocument/2006/relationships/slide" Target="slides/slide363.xml"/><Relationship Id="rId438" Type="http://schemas.openxmlformats.org/officeDocument/2006/relationships/slide" Target="slides/slide419.xml"/><Relationship Id="rId242" Type="http://schemas.openxmlformats.org/officeDocument/2006/relationships/slide" Target="slides/slide223.xml"/><Relationship Id="rId284" Type="http://schemas.openxmlformats.org/officeDocument/2006/relationships/slide" Target="slides/slide265.xml"/><Relationship Id="rId491" Type="http://schemas.openxmlformats.org/officeDocument/2006/relationships/slide" Target="slides/slide472.xml"/><Relationship Id="rId37" Type="http://schemas.openxmlformats.org/officeDocument/2006/relationships/slide" Target="slides/slide18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44" Type="http://schemas.openxmlformats.org/officeDocument/2006/relationships/slide" Target="slides/slide125.xml"/><Relationship Id="rId90" Type="http://schemas.openxmlformats.org/officeDocument/2006/relationships/slide" Target="slides/slide71.xml"/><Relationship Id="rId186" Type="http://schemas.openxmlformats.org/officeDocument/2006/relationships/slide" Target="slides/slide167.xml"/><Relationship Id="rId351" Type="http://schemas.openxmlformats.org/officeDocument/2006/relationships/slide" Target="slides/slide332.xml"/><Relationship Id="rId393" Type="http://schemas.openxmlformats.org/officeDocument/2006/relationships/slide" Target="slides/slide374.xml"/><Relationship Id="rId407" Type="http://schemas.openxmlformats.org/officeDocument/2006/relationships/slide" Target="slides/slide388.xml"/><Relationship Id="rId449" Type="http://schemas.openxmlformats.org/officeDocument/2006/relationships/slide" Target="slides/slide430.xml"/><Relationship Id="rId211" Type="http://schemas.openxmlformats.org/officeDocument/2006/relationships/slide" Target="slides/slide192.xml"/><Relationship Id="rId253" Type="http://schemas.openxmlformats.org/officeDocument/2006/relationships/slide" Target="slides/slide234.xml"/><Relationship Id="rId295" Type="http://schemas.openxmlformats.org/officeDocument/2006/relationships/slide" Target="slides/slide276.xml"/><Relationship Id="rId309" Type="http://schemas.openxmlformats.org/officeDocument/2006/relationships/slide" Target="slides/slide290.xml"/><Relationship Id="rId460" Type="http://schemas.openxmlformats.org/officeDocument/2006/relationships/slide" Target="slides/slide441.xml"/><Relationship Id="rId48" Type="http://schemas.openxmlformats.org/officeDocument/2006/relationships/slide" Target="slides/slide29.xml"/><Relationship Id="rId113" Type="http://schemas.openxmlformats.org/officeDocument/2006/relationships/slide" Target="slides/slide94.xml"/><Relationship Id="rId320" Type="http://schemas.openxmlformats.org/officeDocument/2006/relationships/slide" Target="slides/slide301.xml"/><Relationship Id="rId155" Type="http://schemas.openxmlformats.org/officeDocument/2006/relationships/slide" Target="slides/slide136.xml"/><Relationship Id="rId197" Type="http://schemas.openxmlformats.org/officeDocument/2006/relationships/slide" Target="slides/slide178.xml"/><Relationship Id="rId362" Type="http://schemas.openxmlformats.org/officeDocument/2006/relationships/slide" Target="slides/slide343.xml"/><Relationship Id="rId418" Type="http://schemas.openxmlformats.org/officeDocument/2006/relationships/slide" Target="slides/slide399.xml"/><Relationship Id="rId222" Type="http://schemas.openxmlformats.org/officeDocument/2006/relationships/slide" Target="slides/slide203.xml"/><Relationship Id="rId264" Type="http://schemas.openxmlformats.org/officeDocument/2006/relationships/slide" Target="slides/slide245.xml"/><Relationship Id="rId471" Type="http://schemas.openxmlformats.org/officeDocument/2006/relationships/slide" Target="slides/slide452.xml"/><Relationship Id="rId17" Type="http://schemas.openxmlformats.org/officeDocument/2006/relationships/slideMaster" Target="slideMasters/slideMaster17.xml"/><Relationship Id="rId59" Type="http://schemas.openxmlformats.org/officeDocument/2006/relationships/slide" Target="slides/slide40.xml"/><Relationship Id="rId124" Type="http://schemas.openxmlformats.org/officeDocument/2006/relationships/slide" Target="slides/slide105.xml"/><Relationship Id="rId70" Type="http://schemas.openxmlformats.org/officeDocument/2006/relationships/slide" Target="slides/slide51.xml"/><Relationship Id="rId166" Type="http://schemas.openxmlformats.org/officeDocument/2006/relationships/slide" Target="slides/slide147.xml"/><Relationship Id="rId331" Type="http://schemas.openxmlformats.org/officeDocument/2006/relationships/slide" Target="slides/slide312.xml"/><Relationship Id="rId373" Type="http://schemas.openxmlformats.org/officeDocument/2006/relationships/slide" Target="slides/slide354.xml"/><Relationship Id="rId429" Type="http://schemas.openxmlformats.org/officeDocument/2006/relationships/slide" Target="slides/slide410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14.xml"/><Relationship Id="rId440" Type="http://schemas.openxmlformats.org/officeDocument/2006/relationships/slide" Target="slides/slide421.xml"/><Relationship Id="rId28" Type="http://schemas.openxmlformats.org/officeDocument/2006/relationships/slide" Target="slides/slide9.xml"/><Relationship Id="rId275" Type="http://schemas.openxmlformats.org/officeDocument/2006/relationships/slide" Target="slides/slide256.xml"/><Relationship Id="rId300" Type="http://schemas.openxmlformats.org/officeDocument/2006/relationships/slide" Target="slides/slide281.xml"/><Relationship Id="rId482" Type="http://schemas.openxmlformats.org/officeDocument/2006/relationships/slide" Target="slides/slide463.xml"/><Relationship Id="rId81" Type="http://schemas.openxmlformats.org/officeDocument/2006/relationships/slide" Target="slides/slide62.xml"/><Relationship Id="rId135" Type="http://schemas.openxmlformats.org/officeDocument/2006/relationships/slide" Target="slides/slide116.xml"/><Relationship Id="rId177" Type="http://schemas.openxmlformats.org/officeDocument/2006/relationships/slide" Target="slides/slide158.xml"/><Relationship Id="rId342" Type="http://schemas.openxmlformats.org/officeDocument/2006/relationships/slide" Target="slides/slide323.xml"/><Relationship Id="rId384" Type="http://schemas.openxmlformats.org/officeDocument/2006/relationships/slide" Target="slides/slide365.xml"/><Relationship Id="rId202" Type="http://schemas.openxmlformats.org/officeDocument/2006/relationships/slide" Target="slides/slide183.xml"/><Relationship Id="rId244" Type="http://schemas.openxmlformats.org/officeDocument/2006/relationships/slide" Target="slides/slide225.xml"/><Relationship Id="rId39" Type="http://schemas.openxmlformats.org/officeDocument/2006/relationships/slide" Target="slides/slide20.xml"/><Relationship Id="rId286" Type="http://schemas.openxmlformats.org/officeDocument/2006/relationships/slide" Target="slides/slide267.xml"/><Relationship Id="rId451" Type="http://schemas.openxmlformats.org/officeDocument/2006/relationships/slide" Target="slides/slide432.xml"/><Relationship Id="rId493" Type="http://schemas.openxmlformats.org/officeDocument/2006/relationships/slide" Target="slides/slide474.xml"/><Relationship Id="rId50" Type="http://schemas.openxmlformats.org/officeDocument/2006/relationships/slide" Target="slides/slide31.xml"/><Relationship Id="rId104" Type="http://schemas.openxmlformats.org/officeDocument/2006/relationships/slide" Target="slides/slide85.xml"/><Relationship Id="rId146" Type="http://schemas.openxmlformats.org/officeDocument/2006/relationships/slide" Target="slides/slide127.xml"/><Relationship Id="rId188" Type="http://schemas.openxmlformats.org/officeDocument/2006/relationships/slide" Target="slides/slide169.xml"/><Relationship Id="rId311" Type="http://schemas.openxmlformats.org/officeDocument/2006/relationships/slide" Target="slides/slide292.xml"/><Relationship Id="rId353" Type="http://schemas.openxmlformats.org/officeDocument/2006/relationships/slide" Target="slides/slide334.xml"/><Relationship Id="rId395" Type="http://schemas.openxmlformats.org/officeDocument/2006/relationships/slide" Target="slides/slide376.xml"/><Relationship Id="rId409" Type="http://schemas.openxmlformats.org/officeDocument/2006/relationships/slide" Target="slides/slide390.xml"/><Relationship Id="rId92" Type="http://schemas.openxmlformats.org/officeDocument/2006/relationships/slide" Target="slides/slide73.xml"/><Relationship Id="rId213" Type="http://schemas.openxmlformats.org/officeDocument/2006/relationships/slide" Target="slides/slide194.xml"/><Relationship Id="rId420" Type="http://schemas.openxmlformats.org/officeDocument/2006/relationships/slide" Target="slides/slide401.xml"/><Relationship Id="rId255" Type="http://schemas.openxmlformats.org/officeDocument/2006/relationships/slide" Target="slides/slide236.xml"/><Relationship Id="rId297" Type="http://schemas.openxmlformats.org/officeDocument/2006/relationships/slide" Target="slides/slide278.xml"/><Relationship Id="rId462" Type="http://schemas.openxmlformats.org/officeDocument/2006/relationships/slide" Target="slides/slide443.xml"/><Relationship Id="rId115" Type="http://schemas.openxmlformats.org/officeDocument/2006/relationships/slide" Target="slides/slide96.xml"/><Relationship Id="rId157" Type="http://schemas.openxmlformats.org/officeDocument/2006/relationships/slide" Target="slides/slide138.xml"/><Relationship Id="rId322" Type="http://schemas.openxmlformats.org/officeDocument/2006/relationships/slide" Target="slides/slide303.xml"/><Relationship Id="rId364" Type="http://schemas.openxmlformats.org/officeDocument/2006/relationships/slide" Target="slides/slide345.xml"/><Relationship Id="rId61" Type="http://schemas.openxmlformats.org/officeDocument/2006/relationships/slide" Target="slides/slide42.xml"/><Relationship Id="rId199" Type="http://schemas.openxmlformats.org/officeDocument/2006/relationships/slide" Target="slides/slide180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205.xml"/><Relationship Id="rId266" Type="http://schemas.openxmlformats.org/officeDocument/2006/relationships/slide" Target="slides/slide247.xml"/><Relationship Id="rId431" Type="http://schemas.openxmlformats.org/officeDocument/2006/relationships/slide" Target="slides/slide412.xml"/><Relationship Id="rId473" Type="http://schemas.openxmlformats.org/officeDocument/2006/relationships/slide" Target="slides/slide454.xml"/><Relationship Id="rId30" Type="http://schemas.openxmlformats.org/officeDocument/2006/relationships/slide" Target="slides/slide11.xml"/><Relationship Id="rId126" Type="http://schemas.openxmlformats.org/officeDocument/2006/relationships/slide" Target="slides/slide107.xml"/><Relationship Id="rId168" Type="http://schemas.openxmlformats.org/officeDocument/2006/relationships/slide" Target="slides/slide149.xml"/><Relationship Id="rId333" Type="http://schemas.openxmlformats.org/officeDocument/2006/relationships/slide" Target="slides/slide314.xml"/><Relationship Id="rId72" Type="http://schemas.openxmlformats.org/officeDocument/2006/relationships/slide" Target="slides/slide53.xml"/><Relationship Id="rId375" Type="http://schemas.openxmlformats.org/officeDocument/2006/relationships/slide" Target="slides/slide356.xml"/><Relationship Id="rId3" Type="http://schemas.openxmlformats.org/officeDocument/2006/relationships/slideMaster" Target="slideMasters/slideMaster3.xml"/><Relationship Id="rId235" Type="http://schemas.openxmlformats.org/officeDocument/2006/relationships/slide" Target="slides/slide216.xml"/><Relationship Id="rId277" Type="http://schemas.openxmlformats.org/officeDocument/2006/relationships/slide" Target="slides/slide258.xml"/><Relationship Id="rId400" Type="http://schemas.openxmlformats.org/officeDocument/2006/relationships/slide" Target="slides/slide381.xml"/><Relationship Id="rId442" Type="http://schemas.openxmlformats.org/officeDocument/2006/relationships/slide" Target="slides/slide423.xml"/><Relationship Id="rId484" Type="http://schemas.openxmlformats.org/officeDocument/2006/relationships/slide" Target="slides/slide465.xml"/><Relationship Id="rId137" Type="http://schemas.openxmlformats.org/officeDocument/2006/relationships/slide" Target="slides/slide118.xml"/><Relationship Id="rId302" Type="http://schemas.openxmlformats.org/officeDocument/2006/relationships/slide" Target="slides/slide283.xml"/><Relationship Id="rId344" Type="http://schemas.openxmlformats.org/officeDocument/2006/relationships/slide" Target="slides/slide325.xml"/><Relationship Id="rId41" Type="http://schemas.openxmlformats.org/officeDocument/2006/relationships/slide" Target="slides/slide22.xml"/><Relationship Id="rId83" Type="http://schemas.openxmlformats.org/officeDocument/2006/relationships/slide" Target="slides/slide64.xml"/><Relationship Id="rId179" Type="http://schemas.openxmlformats.org/officeDocument/2006/relationships/slide" Target="slides/slide160.xml"/><Relationship Id="rId386" Type="http://schemas.openxmlformats.org/officeDocument/2006/relationships/slide" Target="slides/slide367.xml"/><Relationship Id="rId190" Type="http://schemas.openxmlformats.org/officeDocument/2006/relationships/slide" Target="slides/slide171.xml"/><Relationship Id="rId204" Type="http://schemas.openxmlformats.org/officeDocument/2006/relationships/slide" Target="slides/slide185.xml"/><Relationship Id="rId246" Type="http://schemas.openxmlformats.org/officeDocument/2006/relationships/slide" Target="slides/slide227.xml"/><Relationship Id="rId288" Type="http://schemas.openxmlformats.org/officeDocument/2006/relationships/slide" Target="slides/slide269.xml"/><Relationship Id="rId411" Type="http://schemas.openxmlformats.org/officeDocument/2006/relationships/slide" Target="slides/slide392.xml"/><Relationship Id="rId453" Type="http://schemas.openxmlformats.org/officeDocument/2006/relationships/slide" Target="slides/slide434.xml"/><Relationship Id="rId106" Type="http://schemas.openxmlformats.org/officeDocument/2006/relationships/slide" Target="slides/slide87.xml"/><Relationship Id="rId313" Type="http://schemas.openxmlformats.org/officeDocument/2006/relationships/slide" Target="slides/slide294.xml"/><Relationship Id="rId495" Type="http://schemas.openxmlformats.org/officeDocument/2006/relationships/slide" Target="slides/slide4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711A54-AEF3-4EB1-81F2-47ABD38E354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25F26A-180D-4998-8BA5-0CE23CBF3260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en-US" sz="7200" i="0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rPr>
            <a:t>ABNORMAL MIDWIFERY</a:t>
          </a:r>
          <a:endParaRPr lang="en-US" sz="7200" i="0" dirty="0">
            <a:solidFill>
              <a:schemeClr val="tx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anose="020E0802020502020306" pitchFamily="34" charset="0"/>
          </a:endParaRPr>
        </a:p>
      </dgm:t>
    </dgm:pt>
    <dgm:pt modelId="{AFC938AC-662F-4BBA-BBA1-7A68358D9C2B}" type="sibTrans" cxnId="{152C5DF5-4DB8-482F-91E5-0F9B9A18D4DE}">
      <dgm:prSet/>
      <dgm:spPr/>
      <dgm:t>
        <a:bodyPr/>
        <a:lstStyle/>
        <a:p>
          <a:endParaRPr lang="en-US">
            <a:solidFill>
              <a:schemeClr val="tx1">
                <a:lumMod val="95000"/>
              </a:schemeClr>
            </a:solidFill>
          </a:endParaRPr>
        </a:p>
      </dgm:t>
    </dgm:pt>
    <dgm:pt modelId="{7A036D19-B190-4D88-A47C-6415D2ADAD7E}" type="parTrans" cxnId="{152C5DF5-4DB8-482F-91E5-0F9B9A18D4DE}">
      <dgm:prSet/>
      <dgm:spPr/>
      <dgm:t>
        <a:bodyPr/>
        <a:lstStyle/>
        <a:p>
          <a:endParaRPr lang="en-US">
            <a:solidFill>
              <a:schemeClr val="tx1">
                <a:lumMod val="95000"/>
              </a:schemeClr>
            </a:solidFill>
          </a:endParaRPr>
        </a:p>
      </dgm:t>
    </dgm:pt>
    <dgm:pt modelId="{69AE1792-797A-4531-8C08-141652872EE5}" type="pres">
      <dgm:prSet presAssocID="{D1711A54-AEF3-4EB1-81F2-47ABD38E354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D562D5-5F08-493A-9C1B-50ABD641622D}" type="pres">
      <dgm:prSet presAssocID="{D1711A54-AEF3-4EB1-81F2-47ABD38E354D}" presName="arrow" presStyleLbl="bgShp" presStyleIdx="0" presStyleCnt="1" custScaleX="117647" custLinFactNeighborX="-2941" custLinFactNeighborY="-7143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C3ACDEBF-0D3C-45B4-8A98-F78B824B82BC}" type="pres">
      <dgm:prSet presAssocID="{D1711A54-AEF3-4EB1-81F2-47ABD38E354D}" presName="linearProcess" presStyleCnt="0"/>
      <dgm:spPr/>
    </dgm:pt>
    <dgm:pt modelId="{DEC67520-BF64-4D80-ADDC-5E5DCF3050FC}" type="pres">
      <dgm:prSet presAssocID="{B625F26A-180D-4998-8BA5-0CE23CBF3260}" presName="textNode" presStyleLbl="node1" presStyleIdx="0" presStyleCnt="1" custScaleX="151608" custScaleY="168928" custLinFactNeighborX="-16682" custLinFactNeighborY="41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0F16B9-304D-4402-B558-1582B631909B}" type="presOf" srcId="{D1711A54-AEF3-4EB1-81F2-47ABD38E354D}" destId="{69AE1792-797A-4531-8C08-141652872EE5}" srcOrd="0" destOrd="0" presId="urn:microsoft.com/office/officeart/2005/8/layout/hProcess9"/>
    <dgm:cxn modelId="{152C5DF5-4DB8-482F-91E5-0F9B9A18D4DE}" srcId="{D1711A54-AEF3-4EB1-81F2-47ABD38E354D}" destId="{B625F26A-180D-4998-8BA5-0CE23CBF3260}" srcOrd="0" destOrd="0" parTransId="{7A036D19-B190-4D88-A47C-6415D2ADAD7E}" sibTransId="{AFC938AC-662F-4BBA-BBA1-7A68358D9C2B}"/>
    <dgm:cxn modelId="{A8A0A80F-96B5-480C-B9F1-E9B66DE9A672}" type="presOf" srcId="{B625F26A-180D-4998-8BA5-0CE23CBF3260}" destId="{DEC67520-BF64-4D80-ADDC-5E5DCF3050FC}" srcOrd="0" destOrd="0" presId="urn:microsoft.com/office/officeart/2005/8/layout/hProcess9"/>
    <dgm:cxn modelId="{A57A479A-7E83-46CD-9CDE-20D2CAA49612}" type="presParOf" srcId="{69AE1792-797A-4531-8C08-141652872EE5}" destId="{93D562D5-5F08-493A-9C1B-50ABD641622D}" srcOrd="0" destOrd="0" presId="urn:microsoft.com/office/officeart/2005/8/layout/hProcess9"/>
    <dgm:cxn modelId="{229FEA18-5AC0-4BFD-AD25-F3917A4BB7FA}" type="presParOf" srcId="{69AE1792-797A-4531-8C08-141652872EE5}" destId="{C3ACDEBF-0D3C-45B4-8A98-F78B824B82BC}" srcOrd="1" destOrd="0" presId="urn:microsoft.com/office/officeart/2005/8/layout/hProcess9"/>
    <dgm:cxn modelId="{4641D32D-A75C-4EB6-953E-EEB9E56824A7}" type="presParOf" srcId="{C3ACDEBF-0D3C-45B4-8A98-F78B824B82BC}" destId="{DEC67520-BF64-4D80-ADDC-5E5DCF3050FC}" srcOrd="0" destOrd="0" presId="urn:microsoft.com/office/officeart/2005/8/layout/hProcess9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4B2162-4B64-477C-9975-9988AF17B0AC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61E9E4D-BCB8-43AB-B6C0-17B6C94BFEF1}">
      <dgm:prSet custT="1"/>
      <dgm:spPr>
        <a:solidFill>
          <a:schemeClr val="accent2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en-US" sz="3600" b="1" i="0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rPr>
            <a:t>By</a:t>
          </a:r>
          <a:r>
            <a:rPr lang="en-US" sz="3600" b="1" i="0" dirty="0" err="1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rPr>
            <a:t>JentrixMapesa</a:t>
          </a:r>
          <a:endParaRPr lang="en-US" sz="3600" i="0" dirty="0">
            <a:solidFill>
              <a:schemeClr val="tx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radley Hand ITC" panose="03070402050302030203" pitchFamily="66" charset="0"/>
          </a:endParaRPr>
        </a:p>
      </dgm:t>
    </dgm:pt>
    <dgm:pt modelId="{9029B2EA-CDDF-420C-86D8-504A3FE5E9B7}" type="parTrans" cxnId="{1D2A5135-D414-4DF6-91DA-8C29DF3E1C10}">
      <dgm:prSet/>
      <dgm:spPr/>
      <dgm:t>
        <a:bodyPr/>
        <a:lstStyle/>
        <a:p>
          <a:endParaRPr lang="en-US">
            <a:latin typeface="Broadway" panose="04040905080B02020502" pitchFamily="82" charset="0"/>
          </a:endParaRPr>
        </a:p>
      </dgm:t>
    </dgm:pt>
    <dgm:pt modelId="{E08EA7E5-D8EC-4651-8593-E32F52D65980}" type="sibTrans" cxnId="{1D2A5135-D414-4DF6-91DA-8C29DF3E1C10}">
      <dgm:prSet/>
      <dgm:spPr/>
      <dgm:t>
        <a:bodyPr/>
        <a:lstStyle/>
        <a:p>
          <a:endParaRPr lang="en-US">
            <a:latin typeface="Broadway" panose="04040905080B02020502" pitchFamily="82" charset="0"/>
          </a:endParaRPr>
        </a:p>
      </dgm:t>
    </dgm:pt>
    <dgm:pt modelId="{598DE9B9-F3D1-4B21-8039-C785C0138CA9}" type="pres">
      <dgm:prSet presAssocID="{BC4B2162-4B64-477C-9975-9988AF17B0A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F3753F-44CA-4675-BF11-42C6851D5ABF}" type="pres">
      <dgm:prSet presAssocID="{E61E9E4D-BCB8-43AB-B6C0-17B6C94BFEF1}" presName="circ1TxSh" presStyleLbl="vennNode1" presStyleIdx="0" presStyleCnt="1" custScaleX="527870" custLinFactNeighborX="-14130" custLinFactNeighborY="-6522"/>
      <dgm:spPr/>
      <dgm:t>
        <a:bodyPr/>
        <a:lstStyle/>
        <a:p>
          <a:endParaRPr lang="en-US"/>
        </a:p>
      </dgm:t>
    </dgm:pt>
  </dgm:ptLst>
  <dgm:cxnLst>
    <dgm:cxn modelId="{6D5EF669-45AA-4178-8B42-9224F00EBF63}" type="presOf" srcId="{E61E9E4D-BCB8-43AB-B6C0-17B6C94BFEF1}" destId="{F7F3753F-44CA-4675-BF11-42C6851D5ABF}" srcOrd="0" destOrd="0" presId="urn:microsoft.com/office/officeart/2005/8/layout/venn1"/>
    <dgm:cxn modelId="{1D2A5135-D414-4DF6-91DA-8C29DF3E1C10}" srcId="{BC4B2162-4B64-477C-9975-9988AF17B0AC}" destId="{E61E9E4D-BCB8-43AB-B6C0-17B6C94BFEF1}" srcOrd="0" destOrd="0" parTransId="{9029B2EA-CDDF-420C-86D8-504A3FE5E9B7}" sibTransId="{E08EA7E5-D8EC-4651-8593-E32F52D65980}"/>
    <dgm:cxn modelId="{D442B2AC-D8C6-428D-9145-90F24DA0B106}" type="presOf" srcId="{BC4B2162-4B64-477C-9975-9988AF17B0AC}" destId="{598DE9B9-F3D1-4B21-8039-C785C0138CA9}" srcOrd="0" destOrd="0" presId="urn:microsoft.com/office/officeart/2005/8/layout/venn1"/>
    <dgm:cxn modelId="{FF1BD5FE-12DF-444F-924F-8444398019B6}" type="presParOf" srcId="{598DE9B9-F3D1-4B21-8039-C785C0138CA9}" destId="{F7F3753F-44CA-4675-BF11-42C6851D5ABF}" srcOrd="0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64A35A-09E8-4F7C-958F-2EA4D280655B}" type="doc">
      <dgm:prSet loTypeId="urn:microsoft.com/office/officeart/2005/8/layout/target3" loCatId="relationship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FD4B7E34-6E57-4998-934A-C88BD77599CE}">
      <dgm:prSet custT="1"/>
      <dgm:spPr>
        <a:solidFill>
          <a:srgbClr val="0000FF"/>
        </a:solidFill>
        <a:ln w="76200">
          <a:solidFill>
            <a:srgbClr val="FFC000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convex"/>
        </a:sp3d>
      </dgm:spPr>
      <dgm:t>
        <a:bodyPr/>
        <a:lstStyle/>
        <a:p>
          <a:pPr rtl="0"/>
          <a:r>
            <a:rPr lang="en-US" sz="6000" b="1" baseline="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rPr>
            <a:t>PYELONEPHRITIS</a:t>
          </a:r>
          <a:endParaRPr lang="en-US" sz="6000" b="1" baseline="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itchFamily="82" charset="0"/>
          </a:endParaRPr>
        </a:p>
      </dgm:t>
    </dgm:pt>
    <dgm:pt modelId="{6CF34B95-70D8-45CF-9E6F-BB1E05C45131}" type="parTrans" cxnId="{C0D1CF27-0B16-481B-B13E-4128D24657F0}">
      <dgm:prSet/>
      <dgm:spPr/>
      <dgm:t>
        <a:bodyPr/>
        <a:lstStyle/>
        <a:p>
          <a:endParaRPr lang="en-US" b="1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itchFamily="82" charset="0"/>
          </a:endParaRPr>
        </a:p>
      </dgm:t>
    </dgm:pt>
    <dgm:pt modelId="{5B63F82C-6AA3-4CDD-B195-BB25F285A357}" type="sibTrans" cxnId="{C0D1CF27-0B16-481B-B13E-4128D24657F0}">
      <dgm:prSet/>
      <dgm:spPr/>
      <dgm:t>
        <a:bodyPr/>
        <a:lstStyle/>
        <a:p>
          <a:endParaRPr lang="en-US" b="1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itchFamily="82" charset="0"/>
          </a:endParaRPr>
        </a:p>
      </dgm:t>
    </dgm:pt>
    <dgm:pt modelId="{11C4B2FC-4EC8-4EFB-9064-DB4151CB302C}" type="pres">
      <dgm:prSet presAssocID="{7C64A35A-09E8-4F7C-958F-2EA4D280655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A4C183-203B-458B-B975-FEB04EC831A7}" type="pres">
      <dgm:prSet presAssocID="{FD4B7E34-6E57-4998-934A-C88BD77599CE}" presName="circle1" presStyleLbl="node1" presStyleIdx="0" presStyleCnt="1" custLinFactNeighborX="16000"/>
      <dgm:spPr>
        <a:solidFill>
          <a:srgbClr val="0000FF"/>
        </a:solidFill>
      </dgm:spPr>
      <dgm:t>
        <a:bodyPr/>
        <a:lstStyle/>
        <a:p>
          <a:endParaRPr lang="en-US"/>
        </a:p>
      </dgm:t>
    </dgm:pt>
    <dgm:pt modelId="{1E7A9308-3C39-459D-A0CB-CB47EBBA04D9}" type="pres">
      <dgm:prSet presAssocID="{FD4B7E34-6E57-4998-934A-C88BD77599CE}" presName="space" presStyleCnt="0"/>
      <dgm:spPr/>
    </dgm:pt>
    <dgm:pt modelId="{23FD542A-F239-4BCC-A61E-51FE33CE5DB6}" type="pres">
      <dgm:prSet presAssocID="{FD4B7E34-6E57-4998-934A-C88BD77599CE}" presName="rect1" presStyleLbl="alignAcc1" presStyleIdx="0" presStyleCnt="1" custScaleX="100000" custLinFactNeighborX="6283"/>
      <dgm:spPr/>
      <dgm:t>
        <a:bodyPr/>
        <a:lstStyle/>
        <a:p>
          <a:endParaRPr lang="en-US"/>
        </a:p>
      </dgm:t>
    </dgm:pt>
    <dgm:pt modelId="{1D6A8937-8584-4BAC-BE54-194843FDC874}" type="pres">
      <dgm:prSet presAssocID="{FD4B7E34-6E57-4998-934A-C88BD77599CE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D1CF27-0B16-481B-B13E-4128D24657F0}" srcId="{7C64A35A-09E8-4F7C-958F-2EA4D280655B}" destId="{FD4B7E34-6E57-4998-934A-C88BD77599CE}" srcOrd="0" destOrd="0" parTransId="{6CF34B95-70D8-45CF-9E6F-BB1E05C45131}" sibTransId="{5B63F82C-6AA3-4CDD-B195-BB25F285A357}"/>
    <dgm:cxn modelId="{2B05C41F-5692-436D-BF84-6E02BF3F8E38}" type="presOf" srcId="{FD4B7E34-6E57-4998-934A-C88BD77599CE}" destId="{1D6A8937-8584-4BAC-BE54-194843FDC874}" srcOrd="1" destOrd="0" presId="urn:microsoft.com/office/officeart/2005/8/layout/target3"/>
    <dgm:cxn modelId="{0D3BCF28-6864-409D-8420-2534B9222B6A}" type="presOf" srcId="{FD4B7E34-6E57-4998-934A-C88BD77599CE}" destId="{23FD542A-F239-4BCC-A61E-51FE33CE5DB6}" srcOrd="0" destOrd="0" presId="urn:microsoft.com/office/officeart/2005/8/layout/target3"/>
    <dgm:cxn modelId="{0E6384EF-C924-4154-9BD3-5C833CF762BB}" type="presOf" srcId="{7C64A35A-09E8-4F7C-958F-2EA4D280655B}" destId="{11C4B2FC-4EC8-4EFB-9064-DB4151CB302C}" srcOrd="0" destOrd="0" presId="urn:microsoft.com/office/officeart/2005/8/layout/target3"/>
    <dgm:cxn modelId="{8E62537B-59B5-4C5E-9E3C-BE6CD4AB9CA0}" type="presParOf" srcId="{11C4B2FC-4EC8-4EFB-9064-DB4151CB302C}" destId="{2FA4C183-203B-458B-B975-FEB04EC831A7}" srcOrd="0" destOrd="0" presId="urn:microsoft.com/office/officeart/2005/8/layout/target3"/>
    <dgm:cxn modelId="{EF1E067F-7A12-4D5B-A923-3071B3F3715C}" type="presParOf" srcId="{11C4B2FC-4EC8-4EFB-9064-DB4151CB302C}" destId="{1E7A9308-3C39-459D-A0CB-CB47EBBA04D9}" srcOrd="1" destOrd="0" presId="urn:microsoft.com/office/officeart/2005/8/layout/target3"/>
    <dgm:cxn modelId="{431DAF05-48FE-4FE9-A7E4-6D4A52C6DEE1}" type="presParOf" srcId="{11C4B2FC-4EC8-4EFB-9064-DB4151CB302C}" destId="{23FD542A-F239-4BCC-A61E-51FE33CE5DB6}" srcOrd="2" destOrd="0" presId="urn:microsoft.com/office/officeart/2005/8/layout/target3"/>
    <dgm:cxn modelId="{86393DBF-BF45-4911-85D7-5C109BC66B52}" type="presParOf" srcId="{11C4B2FC-4EC8-4EFB-9064-DB4151CB302C}" destId="{1D6A8937-8584-4BAC-BE54-194843FDC87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1C44CA-B8D1-4C16-A084-FFA1564BF272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5D6887-64CB-4877-BD5E-BD9788A4491E}">
      <dgm:prSet/>
      <dgm:spPr>
        <a:solidFill>
          <a:schemeClr val="accent1">
            <a:lumMod val="75000"/>
          </a:schemeClr>
        </a:solidFill>
        <a:ln w="57150">
          <a:solidFill>
            <a:srgbClr val="FF00FF"/>
          </a:solidFill>
          <a:prstDash val="dash"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en-US" b="1" baseline="0" dirty="0" smtClean="0"/>
            <a:t>Diagram of normal &amp;amp;amp;amp;amp;amp;amp; abnormal urinary flow</a:t>
          </a:r>
          <a:endParaRPr lang="en-US" b="1" baseline="0" dirty="0"/>
        </a:p>
      </dgm:t>
    </dgm:pt>
    <dgm:pt modelId="{33D637A3-09F1-41A2-BAF4-03D1D3419B58}" type="parTrans" cxnId="{90EEB9C9-9969-4B49-9D69-1DDB3A618179}">
      <dgm:prSet/>
      <dgm:spPr/>
      <dgm:t>
        <a:bodyPr/>
        <a:lstStyle/>
        <a:p>
          <a:endParaRPr lang="en-US"/>
        </a:p>
      </dgm:t>
    </dgm:pt>
    <dgm:pt modelId="{BCDB1A97-0236-40C8-96C3-E13CEA0DDD2E}" type="sibTrans" cxnId="{90EEB9C9-9969-4B49-9D69-1DDB3A618179}">
      <dgm:prSet/>
      <dgm:spPr/>
      <dgm:t>
        <a:bodyPr/>
        <a:lstStyle/>
        <a:p>
          <a:endParaRPr lang="en-US"/>
        </a:p>
      </dgm:t>
    </dgm:pt>
    <dgm:pt modelId="{F40F9308-D7BF-4272-9A2F-DCA8046BE588}" type="pres">
      <dgm:prSet presAssocID="{D11C44CA-B8D1-4C16-A084-FFA1564BF27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BA4049-D292-4B1A-ACF2-549CC7DD58F2}" type="pres">
      <dgm:prSet presAssocID="{125D6887-64CB-4877-BD5E-BD9788A4491E}" presName="circle1" presStyleLbl="node1" presStyleIdx="0" presStyleCnt="1"/>
      <dgm:spPr/>
    </dgm:pt>
    <dgm:pt modelId="{6CC7C16E-535D-42B6-B3B7-3925F870D788}" type="pres">
      <dgm:prSet presAssocID="{125D6887-64CB-4877-BD5E-BD9788A4491E}" presName="space" presStyleCnt="0"/>
      <dgm:spPr/>
    </dgm:pt>
    <dgm:pt modelId="{02080B1F-B05B-4F36-ACC7-A417CCC8ABBE}" type="pres">
      <dgm:prSet presAssocID="{125D6887-64CB-4877-BD5E-BD9788A4491E}" presName="rect1" presStyleLbl="alignAcc1" presStyleIdx="0" presStyleCnt="1"/>
      <dgm:spPr/>
      <dgm:t>
        <a:bodyPr/>
        <a:lstStyle/>
        <a:p>
          <a:endParaRPr lang="en-US"/>
        </a:p>
      </dgm:t>
    </dgm:pt>
    <dgm:pt modelId="{67C711A9-3097-4E6A-B084-D3E33FA4CDF1}" type="pres">
      <dgm:prSet presAssocID="{125D6887-64CB-4877-BD5E-BD9788A4491E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EEB9C9-9969-4B49-9D69-1DDB3A618179}" srcId="{D11C44CA-B8D1-4C16-A084-FFA1564BF272}" destId="{125D6887-64CB-4877-BD5E-BD9788A4491E}" srcOrd="0" destOrd="0" parTransId="{33D637A3-09F1-41A2-BAF4-03D1D3419B58}" sibTransId="{BCDB1A97-0236-40C8-96C3-E13CEA0DDD2E}"/>
    <dgm:cxn modelId="{6654E44E-61FD-4BE2-86B3-D8587BC31F0D}" type="presOf" srcId="{125D6887-64CB-4877-BD5E-BD9788A4491E}" destId="{67C711A9-3097-4E6A-B084-D3E33FA4CDF1}" srcOrd="1" destOrd="0" presId="urn:microsoft.com/office/officeart/2005/8/layout/target3"/>
    <dgm:cxn modelId="{9CC1EC3B-14A8-4AE2-A688-C132ACD12620}" type="presOf" srcId="{D11C44CA-B8D1-4C16-A084-FFA1564BF272}" destId="{F40F9308-D7BF-4272-9A2F-DCA8046BE588}" srcOrd="0" destOrd="0" presId="urn:microsoft.com/office/officeart/2005/8/layout/target3"/>
    <dgm:cxn modelId="{25E8807E-B5B0-4F14-BA7E-8C31D4B85A6A}" type="presOf" srcId="{125D6887-64CB-4877-BD5E-BD9788A4491E}" destId="{02080B1F-B05B-4F36-ACC7-A417CCC8ABBE}" srcOrd="0" destOrd="0" presId="urn:microsoft.com/office/officeart/2005/8/layout/target3"/>
    <dgm:cxn modelId="{C99FC702-1943-4960-8D12-94726C746B41}" type="presParOf" srcId="{F40F9308-D7BF-4272-9A2F-DCA8046BE588}" destId="{E9BA4049-D292-4B1A-ACF2-549CC7DD58F2}" srcOrd="0" destOrd="0" presId="urn:microsoft.com/office/officeart/2005/8/layout/target3"/>
    <dgm:cxn modelId="{54C70441-40C1-42AC-88FE-990336EC5E2B}" type="presParOf" srcId="{F40F9308-D7BF-4272-9A2F-DCA8046BE588}" destId="{6CC7C16E-535D-42B6-B3B7-3925F870D788}" srcOrd="1" destOrd="0" presId="urn:microsoft.com/office/officeart/2005/8/layout/target3"/>
    <dgm:cxn modelId="{830DB48F-018A-482D-A266-61D7FAA378A3}" type="presParOf" srcId="{F40F9308-D7BF-4272-9A2F-DCA8046BE588}" destId="{02080B1F-B05B-4F36-ACC7-A417CCC8ABBE}" srcOrd="2" destOrd="0" presId="urn:microsoft.com/office/officeart/2005/8/layout/target3"/>
    <dgm:cxn modelId="{2BC1FC19-0A37-43EA-9CB6-865F30B7F774}" type="presParOf" srcId="{F40F9308-D7BF-4272-9A2F-DCA8046BE588}" destId="{67C711A9-3097-4E6A-B084-D3E33FA4CDF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439BE8-A57E-4943-8FF3-8484206823AB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51B9B7-AB8C-4C81-BCD9-B73E7C421E16}">
      <dgm:prSet custT="1"/>
      <dgm:spPr>
        <a:ln w="57150">
          <a:solidFill>
            <a:srgbClr val="FF00FF"/>
          </a:solidFill>
          <a:prstDash val="lgDashDotDot"/>
        </a:ln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algn="ctr" rtl="0"/>
          <a:r>
            <a:rPr lang="en-US" sz="8000" b="1" cap="none" spc="0" baseline="0" dirty="0" smtClean="0">
              <a:ln w="11430"/>
              <a:solidFill>
                <a:schemeClr val="bg1">
                  <a:lumMod val="9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doni MT Black" panose="02070A03080606020203" pitchFamily="18" charset="0"/>
            </a:rPr>
            <a:t>Description</a:t>
          </a:r>
          <a:endParaRPr lang="en-US" sz="8000" b="1" cap="none" spc="0" baseline="0" dirty="0">
            <a:ln w="11430"/>
            <a:solidFill>
              <a:schemeClr val="bg1">
                <a:lumMod val="9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Bodoni MT Black" panose="02070A03080606020203" pitchFamily="18" charset="0"/>
          </a:endParaRPr>
        </a:p>
      </dgm:t>
    </dgm:pt>
    <dgm:pt modelId="{6B2A14DD-D6B9-489B-8D14-EE27E04D7DC9}" type="parTrans" cxnId="{703EF3FD-B93C-4717-BAA0-06FFFCF2020B}">
      <dgm:prSet/>
      <dgm:spPr/>
      <dgm:t>
        <a:bodyPr/>
        <a:lstStyle/>
        <a:p>
          <a:endParaRPr lang="en-US">
            <a:solidFill>
              <a:schemeClr val="bg1">
                <a:lumMod val="95000"/>
              </a:schemeClr>
            </a:solidFill>
            <a:latin typeface="Bodoni MT Black" panose="02070A03080606020203" pitchFamily="18" charset="0"/>
          </a:endParaRPr>
        </a:p>
      </dgm:t>
    </dgm:pt>
    <dgm:pt modelId="{1900CE59-E20E-41A2-A248-98B8F6EFDC10}" type="sibTrans" cxnId="{703EF3FD-B93C-4717-BAA0-06FFFCF2020B}">
      <dgm:prSet/>
      <dgm:spPr/>
      <dgm:t>
        <a:bodyPr/>
        <a:lstStyle/>
        <a:p>
          <a:endParaRPr lang="en-US">
            <a:solidFill>
              <a:schemeClr val="bg1">
                <a:lumMod val="95000"/>
              </a:schemeClr>
            </a:solidFill>
            <a:latin typeface="Bodoni MT Black" panose="02070A03080606020203" pitchFamily="18" charset="0"/>
          </a:endParaRPr>
        </a:p>
      </dgm:t>
    </dgm:pt>
    <dgm:pt modelId="{A015B784-1B67-4727-9CA4-057C1EAF9312}" type="pres">
      <dgm:prSet presAssocID="{96439BE8-A57E-4943-8FF3-8484206823A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A55C1C-5878-4404-B96A-B6FC2D971509}" type="pres">
      <dgm:prSet presAssocID="{E651B9B7-AB8C-4C81-BCD9-B73E7C421E16}" presName="parentText" presStyleLbl="node1" presStyleIdx="0" presStyleCnt="1" custLinFactNeighborX="8519" custLinFactNeighborY="26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3B1C97-664E-43B9-A398-AC14C0FA4A2C}" type="presOf" srcId="{96439BE8-A57E-4943-8FF3-8484206823AB}" destId="{A015B784-1B67-4727-9CA4-057C1EAF9312}" srcOrd="0" destOrd="0" presId="urn:microsoft.com/office/officeart/2005/8/layout/vList2"/>
    <dgm:cxn modelId="{703EF3FD-B93C-4717-BAA0-06FFFCF2020B}" srcId="{96439BE8-A57E-4943-8FF3-8484206823AB}" destId="{E651B9B7-AB8C-4C81-BCD9-B73E7C421E16}" srcOrd="0" destOrd="0" parTransId="{6B2A14DD-D6B9-489B-8D14-EE27E04D7DC9}" sibTransId="{1900CE59-E20E-41A2-A248-98B8F6EFDC10}"/>
    <dgm:cxn modelId="{4829F399-4F3F-4964-A208-D0FB611F97C4}" type="presOf" srcId="{E651B9B7-AB8C-4C81-BCD9-B73E7C421E16}" destId="{64A55C1C-5878-4404-B96A-B6FC2D971509}" srcOrd="0" destOrd="0" presId="urn:microsoft.com/office/officeart/2005/8/layout/vList2"/>
    <dgm:cxn modelId="{3B077873-E9A6-4558-9C96-3C0234FE4AE3}" type="presParOf" srcId="{A015B784-1B67-4727-9CA4-057C1EAF9312}" destId="{64A55C1C-5878-4404-B96A-B6FC2D9715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F0E769-F7E6-444C-BFAC-ACB90DF71A7E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240631-3EC1-42A3-ACB8-8F421EF4B8F9}">
      <dgm:prSet/>
      <dgm:spPr>
        <a:solidFill>
          <a:schemeClr val="accent1"/>
        </a:solidFill>
        <a:ln>
          <a:solidFill>
            <a:srgbClr val="FF00FF"/>
          </a:solidFill>
          <a:prstDash val="lgDashDotDot"/>
        </a:ln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 rtl="0"/>
          <a:r>
            <a:rPr lang="en-US" b="1" baseline="0" dirty="0" smtClean="0">
              <a:solidFill>
                <a:srgbClr val="FFFF00"/>
              </a:solidFill>
            </a:rPr>
            <a:t>Predisposing  factors</a:t>
          </a:r>
          <a:endParaRPr lang="en-US" b="1" baseline="0" dirty="0">
            <a:solidFill>
              <a:srgbClr val="FFFF00"/>
            </a:solidFill>
          </a:endParaRPr>
        </a:p>
      </dgm:t>
    </dgm:pt>
    <dgm:pt modelId="{3D223C0D-725F-4AAD-8022-4EE4BBEEF510}" type="parTrans" cxnId="{840C3406-608A-4023-9A7A-89695B717FDD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E07F2DC0-1C18-4BA6-BA59-FF858BCFF5C1}" type="sibTrans" cxnId="{840C3406-608A-4023-9A7A-89695B717FDD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260C9ABD-7EF6-4C90-9651-C6D2D3DFBD5A}" type="pres">
      <dgm:prSet presAssocID="{74F0E769-F7E6-444C-BFAC-ACB90DF71A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8371A8-0147-437E-BA97-0B8C1253C925}" type="pres">
      <dgm:prSet presAssocID="{5A240631-3EC1-42A3-ACB8-8F421EF4B8F9}" presName="parentText" presStyleLbl="node1" presStyleIdx="0" presStyleCnt="1" custLinFactNeighborX="4074" custLinFactNeighborY="-1176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DC7B7-46C6-4A91-8D16-1C948124B51E}" type="presOf" srcId="{74F0E769-F7E6-444C-BFAC-ACB90DF71A7E}" destId="{260C9ABD-7EF6-4C90-9651-C6D2D3DFBD5A}" srcOrd="0" destOrd="0" presId="urn:microsoft.com/office/officeart/2005/8/layout/vList2"/>
    <dgm:cxn modelId="{765DC03C-9B9D-402C-8BF4-AEDD85FBE762}" type="presOf" srcId="{5A240631-3EC1-42A3-ACB8-8F421EF4B8F9}" destId="{648371A8-0147-437E-BA97-0B8C1253C925}" srcOrd="0" destOrd="0" presId="urn:microsoft.com/office/officeart/2005/8/layout/vList2"/>
    <dgm:cxn modelId="{840C3406-608A-4023-9A7A-89695B717FDD}" srcId="{74F0E769-F7E6-444C-BFAC-ACB90DF71A7E}" destId="{5A240631-3EC1-42A3-ACB8-8F421EF4B8F9}" srcOrd="0" destOrd="0" parTransId="{3D223C0D-725F-4AAD-8022-4EE4BBEEF510}" sibTransId="{E07F2DC0-1C18-4BA6-BA59-FF858BCFF5C1}"/>
    <dgm:cxn modelId="{47ECC171-40E2-4C19-8775-EECBB9E47ABB}" type="presParOf" srcId="{260C9ABD-7EF6-4C90-9651-C6D2D3DFBD5A}" destId="{648371A8-0147-437E-BA97-0B8C1253C92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AFE1F0-CF0B-41D3-9DD0-F322597FA7F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32C0A71-D863-4818-A13D-78D59EE86393}">
      <dgm:prSet custT="1"/>
      <dgm:spPr/>
      <dgm:t>
        <a:bodyPr/>
        <a:lstStyle/>
        <a:p>
          <a:pPr algn="ctr" rtl="0"/>
          <a:r>
            <a:rPr lang="en-US" sz="3600" b="1" cap="none" spc="0" baseline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Diagnostic  factors</a:t>
          </a:r>
          <a:br>
            <a:rPr lang="en-US" sz="3600" b="1" cap="none" spc="0" baseline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</a:br>
          <a:endParaRPr lang="en-US" sz="3600" b="1" cap="none" spc="0" baseline="0" dirty="0">
            <a:ln w="19050">
              <a:solidFill>
                <a:schemeClr val="tx2">
                  <a:tint val="1000"/>
                </a:schemeClr>
              </a:solidFill>
              <a:prstDash val="solid"/>
            </a:ln>
            <a:solidFill>
              <a:srgbClr val="FFFF00"/>
            </a:solidFill>
            <a:effectLst>
              <a:outerShdw blurRad="50000" dist="50800" dir="7500000" algn="tl">
                <a:srgbClr val="000000">
                  <a:shade val="5000"/>
                  <a:alpha val="35000"/>
                </a:srgbClr>
              </a:outerShdw>
            </a:effectLst>
          </a:endParaRPr>
        </a:p>
      </dgm:t>
    </dgm:pt>
    <dgm:pt modelId="{ECEE0342-A2B4-43BA-A33C-E55D2A165C30}" type="parTrans" cxnId="{0BBA8C68-65D6-4551-A087-9477648E0C80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5A754AAE-B37E-4610-BF34-0C49E17D71A3}" type="sibTrans" cxnId="{0BBA8C68-65D6-4551-A087-9477648E0C80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124C2C1D-0E5E-4A74-A653-3DCB65CAB4F1}" type="pres">
      <dgm:prSet presAssocID="{D8AFE1F0-CF0B-41D3-9DD0-F322597FA7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52A06B-61B7-4151-B733-6AC9D69F9F6C}" type="pres">
      <dgm:prSet presAssocID="{C32C0A71-D863-4818-A13D-78D59EE86393}" presName="parentText" presStyleLbl="node1" presStyleIdx="0" presStyleCnt="1" custLinFactNeighborY="-2408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544FE2-0D91-43FC-8EA4-4B90231F7B66}" type="presOf" srcId="{D8AFE1F0-CF0B-41D3-9DD0-F322597FA7FD}" destId="{124C2C1D-0E5E-4A74-A653-3DCB65CAB4F1}" srcOrd="0" destOrd="0" presId="urn:microsoft.com/office/officeart/2005/8/layout/vList2"/>
    <dgm:cxn modelId="{0BBA8C68-65D6-4551-A087-9477648E0C80}" srcId="{D8AFE1F0-CF0B-41D3-9DD0-F322597FA7FD}" destId="{C32C0A71-D863-4818-A13D-78D59EE86393}" srcOrd="0" destOrd="0" parTransId="{ECEE0342-A2B4-43BA-A33C-E55D2A165C30}" sibTransId="{5A754AAE-B37E-4610-BF34-0C49E17D71A3}"/>
    <dgm:cxn modelId="{1BF08F75-8179-4E12-909D-3C6E7F508264}" type="presOf" srcId="{C32C0A71-D863-4818-A13D-78D59EE86393}" destId="{C452A06B-61B7-4151-B733-6AC9D69F9F6C}" srcOrd="0" destOrd="0" presId="urn:microsoft.com/office/officeart/2005/8/layout/vList2"/>
    <dgm:cxn modelId="{5C29EB99-E15E-4069-B004-9121F9EDF4B2}" type="presParOf" srcId="{124C2C1D-0E5E-4A74-A653-3DCB65CAB4F1}" destId="{C452A06B-61B7-4151-B733-6AC9D69F9F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4B2048-CA7C-4940-8C87-E69E898B995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CFCF95-BF46-4FDD-B29A-D7025D709B77}">
      <dgm:prSet/>
      <dgm:spPr>
        <a:ln w="76200">
          <a:solidFill>
            <a:srgbClr val="FF00FF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/>
          <a:r>
            <a:rPr lang="en-US" b="1" baseline="0" dirty="0" smtClean="0">
              <a:solidFill>
                <a:srgbClr val="FFFF00"/>
              </a:solidFill>
            </a:rPr>
            <a:t>Specific  Management</a:t>
          </a:r>
          <a:endParaRPr lang="en-US" b="1" baseline="0" dirty="0">
            <a:solidFill>
              <a:srgbClr val="FFFF00"/>
            </a:solidFill>
          </a:endParaRPr>
        </a:p>
      </dgm:t>
    </dgm:pt>
    <dgm:pt modelId="{876CD314-C4D6-4AF4-937E-9DD434A4EA89}" type="parTrans" cxnId="{759A5846-4235-4CDC-8959-FD48856C3619}">
      <dgm:prSet/>
      <dgm:spPr/>
      <dgm:t>
        <a:bodyPr/>
        <a:lstStyle/>
        <a:p>
          <a:endParaRPr lang="en-US"/>
        </a:p>
      </dgm:t>
    </dgm:pt>
    <dgm:pt modelId="{26DA8943-955D-46C7-9BA4-9576C29527F9}" type="sibTrans" cxnId="{759A5846-4235-4CDC-8959-FD48856C3619}">
      <dgm:prSet/>
      <dgm:spPr/>
      <dgm:t>
        <a:bodyPr/>
        <a:lstStyle/>
        <a:p>
          <a:endParaRPr lang="en-US"/>
        </a:p>
      </dgm:t>
    </dgm:pt>
    <dgm:pt modelId="{8CB35BB7-82B7-4449-812C-8457BFB85025}" type="pres">
      <dgm:prSet presAssocID="{E64B2048-CA7C-4940-8C87-E69E898B99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2FA0B9-4B9C-4421-BF67-4A3CE1FD2A2B}" type="pres">
      <dgm:prSet presAssocID="{5ACFCF95-BF46-4FDD-B29A-D7025D709B77}" presName="linNode" presStyleCnt="0"/>
      <dgm:spPr/>
    </dgm:pt>
    <dgm:pt modelId="{990AF01A-D297-4EE7-B6CE-582A9900F668}" type="pres">
      <dgm:prSet presAssocID="{5ACFCF95-BF46-4FDD-B29A-D7025D709B77}" presName="parentText" presStyleLbl="node1" presStyleIdx="0" presStyleCnt="1" custScaleX="25720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9A5846-4235-4CDC-8959-FD48856C3619}" srcId="{E64B2048-CA7C-4940-8C87-E69E898B9958}" destId="{5ACFCF95-BF46-4FDD-B29A-D7025D709B77}" srcOrd="0" destOrd="0" parTransId="{876CD314-C4D6-4AF4-937E-9DD434A4EA89}" sibTransId="{26DA8943-955D-46C7-9BA4-9576C29527F9}"/>
    <dgm:cxn modelId="{E805FF03-2DB9-49F0-B6B5-74F6CA670FBC}" type="presOf" srcId="{E64B2048-CA7C-4940-8C87-E69E898B9958}" destId="{8CB35BB7-82B7-4449-812C-8457BFB85025}" srcOrd="0" destOrd="0" presId="urn:microsoft.com/office/officeart/2005/8/layout/vList5"/>
    <dgm:cxn modelId="{CD9EAF87-1F85-47F2-B1CD-2246CC3AAFAB}" type="presOf" srcId="{5ACFCF95-BF46-4FDD-B29A-D7025D709B77}" destId="{990AF01A-D297-4EE7-B6CE-582A9900F668}" srcOrd="0" destOrd="0" presId="urn:microsoft.com/office/officeart/2005/8/layout/vList5"/>
    <dgm:cxn modelId="{96CBDAC1-C50E-4075-A5EF-D9356484B491}" type="presParOf" srcId="{8CB35BB7-82B7-4449-812C-8457BFB85025}" destId="{742FA0B9-4B9C-4421-BF67-4A3CE1FD2A2B}" srcOrd="0" destOrd="0" presId="urn:microsoft.com/office/officeart/2005/8/layout/vList5"/>
    <dgm:cxn modelId="{B97E1BDF-B5C9-451E-A370-CF014819697B}" type="presParOf" srcId="{742FA0B9-4B9C-4421-BF67-4A3CE1FD2A2B}" destId="{990AF01A-D297-4EE7-B6CE-582A9900F66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D562D5-5F08-493A-9C1B-50ABD641622D}">
      <dsp:nvSpPr>
        <dsp:cNvPr id="0" name=""/>
        <dsp:cNvSpPr/>
      </dsp:nvSpPr>
      <dsp:spPr>
        <a:xfrm>
          <a:off x="0" y="0"/>
          <a:ext cx="11110113" cy="4267200"/>
        </a:xfrm>
        <a:prstGeom prst="rightArrow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67520-BF64-4D80-ADDC-5E5DCF3050FC}">
      <dsp:nvSpPr>
        <dsp:cNvPr id="0" name=""/>
        <dsp:cNvSpPr/>
      </dsp:nvSpPr>
      <dsp:spPr>
        <a:xfrm>
          <a:off x="0" y="762002"/>
          <a:ext cx="9106195" cy="2883398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lvl="0" algn="ctr" defTabSz="3200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200" i="0" kern="1200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rPr>
            <a:t>ABNORMAL MIDWIFERY</a:t>
          </a:r>
          <a:endParaRPr lang="en-US" sz="7200" i="0" kern="1200" dirty="0">
            <a:solidFill>
              <a:schemeClr val="tx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anose="020E0802020502020306" pitchFamily="34" charset="0"/>
          </a:endParaRPr>
        </a:p>
      </dsp:txBody>
      <dsp:txXfrm>
        <a:off x="140756" y="902758"/>
        <a:ext cx="8824683" cy="2601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3753F-44CA-4675-BF11-42C6851D5ABF}">
      <dsp:nvSpPr>
        <dsp:cNvPr id="0" name=""/>
        <dsp:cNvSpPr/>
      </dsp:nvSpPr>
      <dsp:spPr>
        <a:xfrm>
          <a:off x="4" y="0"/>
          <a:ext cx="6435791" cy="1219200"/>
        </a:xfrm>
        <a:prstGeom prst="ellipse">
          <a:avLst/>
        </a:prstGeom>
        <a:solidFill>
          <a:schemeClr val="accent2"/>
        </a:solidFill>
        <a:ln w="15875" cap="rnd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0" kern="1200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rPr>
            <a:t>By</a:t>
          </a:r>
          <a:r>
            <a:rPr lang="en-US" sz="3600" b="1" i="0" kern="1200" dirty="0" err="1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rPr>
            <a:t>JentrixMapesa</a:t>
          </a:r>
          <a:endParaRPr lang="en-US" sz="3600" i="0" kern="1200" dirty="0">
            <a:solidFill>
              <a:schemeClr val="tx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radley Hand ITC" panose="03070402050302030203" pitchFamily="66" charset="0"/>
          </a:endParaRPr>
        </a:p>
      </dsp:txBody>
      <dsp:txXfrm>
        <a:off x="942504" y="178548"/>
        <a:ext cx="4550791" cy="8621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4C183-203B-458B-B975-FEB04EC831A7}">
      <dsp:nvSpPr>
        <dsp:cNvPr id="0" name=""/>
        <dsp:cNvSpPr/>
      </dsp:nvSpPr>
      <dsp:spPr>
        <a:xfrm>
          <a:off x="304799" y="0"/>
          <a:ext cx="1904999" cy="1904999"/>
        </a:xfrm>
        <a:prstGeom prst="pie">
          <a:avLst>
            <a:gd name="adj1" fmla="val 5400000"/>
            <a:gd name="adj2" fmla="val 16200000"/>
          </a:avLst>
        </a:prstGeom>
        <a:solidFill>
          <a:srgbClr val="0000FF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FD542A-F239-4BCC-A61E-51FE33CE5DB6}">
      <dsp:nvSpPr>
        <dsp:cNvPr id="0" name=""/>
        <dsp:cNvSpPr/>
      </dsp:nvSpPr>
      <dsp:spPr>
        <a:xfrm>
          <a:off x="952499" y="0"/>
          <a:ext cx="9906000" cy="1904999"/>
        </a:xfrm>
        <a:prstGeom prst="rect">
          <a:avLst/>
        </a:prstGeom>
        <a:solidFill>
          <a:srgbClr val="0000FF"/>
        </a:solidFill>
        <a:ln w="76200">
          <a:solidFill>
            <a:srgbClr val="FFC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kern="1200" baseline="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rPr>
            <a:t>PYELONEPHRITIS</a:t>
          </a:r>
          <a:endParaRPr lang="en-US" sz="6000" b="1" kern="1200" baseline="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itchFamily="82" charset="0"/>
          </a:endParaRPr>
        </a:p>
      </dsp:txBody>
      <dsp:txXfrm>
        <a:off x="952499" y="0"/>
        <a:ext cx="9906000" cy="19049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940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50941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C42F366-AE5E-47A0-B3D5-7BD4F53EF34A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942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50943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EC40775-BF75-429D-A1A7-46407A03D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98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934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50935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EAAA3C-9BAD-4BC0-97C4-8E391B7D8C99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936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1050937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938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5093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A3FF31-D037-464C-A201-08BD039AB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1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86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8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77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20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b="1" dirty="0"/>
              <a:t>Potter syndrome</a:t>
            </a:r>
            <a:r>
              <a:rPr lang="en-US" dirty="0"/>
              <a:t>, the primary problem is kidney failure. Neonate presents with: 1. widely separated eyes with </a:t>
            </a:r>
            <a:r>
              <a:rPr lang="en-US" dirty="0" err="1"/>
              <a:t>epicanthal</a:t>
            </a:r>
            <a:r>
              <a:rPr lang="en-US" dirty="0"/>
              <a:t> folds, absence of urine output and difficulty in breathing.</a:t>
            </a:r>
          </a:p>
        </p:txBody>
      </p:sp>
      <p:sp>
        <p:nvSpPr>
          <p:cNvPr id="104920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t>315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36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9228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95% of CDP results from RHD.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Kenyan study in KNH  showed</a:t>
            </a:r>
            <a:r>
              <a:rPr lang="en-US" b="1" baseline="0" dirty="0" smtClean="0"/>
              <a:t> that  86% of  CDP – from RHD</a:t>
            </a:r>
            <a:endParaRPr lang="en-US" b="1" dirty="0"/>
          </a:p>
        </p:txBody>
      </p:sp>
      <p:sp>
        <p:nvSpPr>
          <p:cNvPr id="104922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C5BE9-6FDC-40E7-9196-A6FB1E65F67A}" type="slidenum">
              <a:rPr lang="en-US" smtClean="0"/>
              <a:t>327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48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9238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Echocardiography, outlines the interior structures = a confirmatory test.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C hest X-Ray in early preg. Shield</a:t>
            </a:r>
            <a:r>
              <a:rPr lang="en-US" b="1" baseline="0" dirty="0" smtClean="0"/>
              <a:t> the pelvis &amp; abdomen</a:t>
            </a:r>
            <a:endParaRPr lang="en-US" b="1" dirty="0"/>
          </a:p>
        </p:txBody>
      </p:sp>
      <p:sp>
        <p:nvSpPr>
          <p:cNvPr id="104923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C5BE9-6FDC-40E7-9196-A6FB1E65F67A}" type="slidenum">
              <a:rPr lang="en-US" smtClean="0"/>
              <a:t>332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17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927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/>
              <a:t>Progesteerone only examples  are, microlut pill, Depo noristerat injection &amp; Norplant.</a:t>
            </a:r>
          </a:p>
        </p:txBody>
      </p:sp>
      <p:sp>
        <p:nvSpPr>
          <p:cNvPr id="104927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C5BE9-6FDC-40E7-9196-A6FB1E65F67A}" type="slidenum">
              <a:rPr lang="en-US" smtClean="0"/>
              <a:t>359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44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928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Congestion  at  the pulmonary  vasculation = to cyanosis</a:t>
            </a:r>
            <a:endParaRPr lang="en-US" b="1" dirty="0"/>
          </a:p>
        </p:txBody>
      </p:sp>
      <p:sp>
        <p:nvSpPr>
          <p:cNvPr id="104928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C5BE9-6FDC-40E7-9196-A6FB1E65F67A}" type="slidenum">
              <a:rPr lang="en-US" smtClean="0"/>
              <a:t>364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50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3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933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Commonly used fluid to correct dehydration :Dextrose saline to alternate with </a:t>
            </a:r>
            <a:r>
              <a:rPr lang="en-US" dirty="0" err="1" smtClean="0"/>
              <a:t>hartman’s</a:t>
            </a:r>
            <a:r>
              <a:rPr lang="en-US" dirty="0" smtClean="0"/>
              <a:t> solution.</a:t>
            </a:r>
            <a:endParaRPr lang="en-US" dirty="0"/>
          </a:p>
        </p:txBody>
      </p:sp>
      <p:sp>
        <p:nvSpPr>
          <p:cNvPr id="104933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D01F6-8FCB-45C7-B8C6-008DAADC1380}" type="slidenum">
              <a:rPr lang="en-US" smtClean="0"/>
              <a:t>396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07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5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935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AL &amp; QUININE </a:t>
            </a:r>
            <a:r>
              <a:rPr lang="en-US" dirty="0" smtClean="0"/>
              <a:t>are the </a:t>
            </a:r>
            <a:r>
              <a:rPr lang="en-US" dirty="0" err="1" smtClean="0"/>
              <a:t>antimalaria</a:t>
            </a:r>
            <a:r>
              <a:rPr lang="en-US" dirty="0" smtClean="0"/>
              <a:t> drugs that are safe for a breastfeeding mother</a:t>
            </a:r>
            <a:endParaRPr lang="en-US" dirty="0"/>
          </a:p>
        </p:txBody>
      </p:sp>
      <p:sp>
        <p:nvSpPr>
          <p:cNvPr id="104935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t>408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2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67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36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36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t>415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7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8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938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38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9EA8-9C5C-44B6-A3AB-43BC4F98E35B}" type="slidenum">
              <a:rPr lang="en-US" smtClean="0"/>
              <a:t>424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72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0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940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A=MCMA forked cords, B=MCMA, C= MCDA,D=DCDA fuses,</a:t>
            </a:r>
            <a:r>
              <a:rPr lang="en-US" b="1" baseline="0" dirty="0" smtClean="0"/>
              <a:t> E=separate DCDA ,F=SIAMESE twins on the abdomen.</a:t>
            </a:r>
            <a:endParaRPr lang="en-US" b="1" dirty="0"/>
          </a:p>
        </p:txBody>
      </p:sp>
      <p:sp>
        <p:nvSpPr>
          <p:cNvPr id="104940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9EA8-9C5C-44B6-A3AB-43BC4F98E35B}" type="slidenum">
              <a:rPr lang="en-US" smtClean="0"/>
              <a:t>434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0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NOTE: In</a:t>
            </a:r>
            <a:r>
              <a:rPr lang="en-US" b="1" baseline="0" dirty="0" smtClean="0">
                <a:solidFill>
                  <a:srgbClr val="FF0000"/>
                </a:solidFill>
              </a:rPr>
              <a:t> other states e.g. the UK, LABETALOL is the first line drug used for treatment of moderate to severe preeclampsia.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4870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37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3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943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Prolonged L. seriously</a:t>
            </a:r>
            <a:r>
              <a:rPr lang="en-US" baseline="0" dirty="0" smtClean="0"/>
              <a:t> affect the fetuses state  and also the uterine tone </a:t>
            </a:r>
            <a:r>
              <a:rPr lang="en-US" baseline="0" dirty="0" err="1" smtClean="0"/>
              <a:t>postnatally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104943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9EA8-9C5C-44B6-A3AB-43BC4F98E35B}" type="slidenum">
              <a:rPr lang="en-US" smtClean="0"/>
              <a:t>459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86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4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9444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Basically the shorter the duration the better the prognosis.</a:t>
            </a:r>
            <a:endParaRPr lang="en-US" dirty="0"/>
          </a:p>
        </p:txBody>
      </p:sp>
      <p:sp>
        <p:nvSpPr>
          <p:cNvPr id="104944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9EA8-9C5C-44B6-A3AB-43BC4F98E35B}" type="slidenum">
              <a:rPr lang="en-US" smtClean="0"/>
              <a:t>465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28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8596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NB </a:t>
            </a:r>
            <a:r>
              <a:rPr lang="en-US" b="1" dirty="0" smtClean="0"/>
              <a:t>: Not all </a:t>
            </a:r>
            <a:r>
              <a:rPr lang="en-US" b="1" dirty="0" err="1" smtClean="0"/>
              <a:t>diachorionic</a:t>
            </a:r>
            <a:r>
              <a:rPr lang="en-US" b="1" dirty="0" smtClean="0"/>
              <a:t> pregnancy </a:t>
            </a:r>
            <a:r>
              <a:rPr lang="en-US" b="1" baseline="0" dirty="0" smtClean="0"/>
              <a:t>  indicates </a:t>
            </a:r>
            <a:r>
              <a:rPr lang="en-US" b="1" dirty="0" err="1" smtClean="0"/>
              <a:t>diazyggosity</a:t>
            </a:r>
            <a:r>
              <a:rPr lang="en-US" b="1" dirty="0" smtClean="0"/>
              <a:t>.</a:t>
            </a:r>
          </a:p>
          <a:p>
            <a:r>
              <a:rPr lang="en-US" b="1" baseline="0" dirty="0" smtClean="0"/>
              <a:t>       </a:t>
            </a:r>
            <a:r>
              <a:rPr lang="en-US" b="1" baseline="0" dirty="0" err="1" smtClean="0"/>
              <a:t>Monochorionic</a:t>
            </a:r>
            <a:r>
              <a:rPr lang="en-US" b="1" baseline="0" dirty="0" smtClean="0"/>
              <a:t> pregnancy always indicates </a:t>
            </a:r>
            <a:r>
              <a:rPr lang="en-US" b="1" baseline="0" dirty="0" err="1" smtClean="0"/>
              <a:t>monozygosity</a:t>
            </a:r>
            <a:endParaRPr lang="en-US" b="1" dirty="0"/>
          </a:p>
        </p:txBody>
      </p:sp>
      <p:sp>
        <p:nvSpPr>
          <p:cNvPr id="104859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9EA8-9C5C-44B6-A3AB-43BC4F98E35B}" type="slidenum">
              <a:rPr lang="en-US" smtClean="0"/>
              <a:t>475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32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871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7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F57D5-D1BB-44E9-98D3-71EC2E5B4D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87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3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3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33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Note: the most concerning side effect of MgSo4 is RESPIRATORY DEPRESSION. Can</a:t>
            </a:r>
            <a:r>
              <a:rPr lang="en-US" b="1" baseline="0" dirty="0" smtClean="0"/>
              <a:t> also cause muscle hypotonicity</a:t>
            </a:r>
          </a:p>
          <a:p>
            <a:r>
              <a:rPr lang="en-US" b="1" baseline="0" dirty="0" smtClean="0"/>
              <a:t>Antidote to magnesium sulphate toxicity= 10 mls of 10% calcium gluconate IV over 3-5 minutes. </a:t>
            </a:r>
            <a:endParaRPr lang="en-US" b="1" dirty="0"/>
          </a:p>
        </p:txBody>
      </p:sp>
      <p:sp>
        <p:nvSpPr>
          <p:cNvPr id="104876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92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3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8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Assignment: check on the HELLP</a:t>
            </a:r>
            <a:r>
              <a:rPr lang="en-US" b="1" baseline="0" dirty="0" smtClean="0"/>
              <a:t> Syndrome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104878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19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9169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To observe or feel  the fluid trill depends on the amount</a:t>
            </a:r>
            <a:r>
              <a:rPr lang="en-US" b="1" baseline="0" dirty="0" smtClean="0"/>
              <a:t> of fluid.</a:t>
            </a:r>
            <a:endParaRPr lang="en-US" b="1" dirty="0"/>
          </a:p>
        </p:txBody>
      </p:sp>
      <p:sp>
        <p:nvSpPr>
          <p:cNvPr id="104917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B62E1-02A2-4FD0-BA2A-F5805C706C11}" type="slidenum">
              <a:rPr lang="en-US" smtClean="0"/>
              <a:t>301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37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9179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Histology= study of tissues,    Cytology= to study of cells.</a:t>
            </a:r>
            <a:endParaRPr lang="en-US" b="1" dirty="0"/>
          </a:p>
        </p:txBody>
      </p:sp>
      <p:sp>
        <p:nvSpPr>
          <p:cNvPr id="104918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B62E1-02A2-4FD0-BA2A-F5805C706C11}" type="slidenum">
              <a:rPr lang="en-US" smtClean="0"/>
              <a:t>306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70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04918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*Medical </a:t>
            </a:r>
            <a:r>
              <a:rPr lang="en-US" b="1" baseline="0" dirty="0" smtClean="0"/>
              <a:t> clinic , if a medical </a:t>
            </a:r>
            <a:r>
              <a:rPr lang="en-US" b="1" baseline="0" dirty="0" err="1" smtClean="0"/>
              <a:t>codtn</a:t>
            </a:r>
            <a:r>
              <a:rPr lang="en-US" b="1" baseline="0" dirty="0" smtClean="0"/>
              <a:t>  is suspected 2 </a:t>
            </a:r>
            <a:r>
              <a:rPr lang="en-US" b="1" baseline="0" dirty="0" err="1" smtClean="0"/>
              <a:t>ave</a:t>
            </a:r>
            <a:r>
              <a:rPr lang="en-US" b="1" baseline="0" dirty="0" smtClean="0"/>
              <a:t> contributed.</a:t>
            </a:r>
          </a:p>
          <a:p>
            <a:r>
              <a:rPr lang="en-US" b="1" baseline="0" dirty="0" smtClean="0"/>
              <a:t>**</a:t>
            </a:r>
            <a:r>
              <a:rPr lang="en-US" b="1" baseline="0" dirty="0" err="1" smtClean="0"/>
              <a:t>Peadiatric</a:t>
            </a:r>
            <a:r>
              <a:rPr lang="en-US" b="1" baseline="0" dirty="0" smtClean="0"/>
              <a:t> “     , 2 </a:t>
            </a:r>
            <a:r>
              <a:rPr lang="en-US" b="1" baseline="0" dirty="0" err="1" smtClean="0"/>
              <a:t>dx</a:t>
            </a:r>
            <a:r>
              <a:rPr lang="en-US" b="1" baseline="0" dirty="0" smtClean="0"/>
              <a:t> delayed milestone or any other abnormality.</a:t>
            </a:r>
            <a:endParaRPr lang="en-US" b="1" dirty="0"/>
          </a:p>
        </p:txBody>
      </p:sp>
      <p:sp>
        <p:nvSpPr>
          <p:cNvPr id="104918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B62E1-02A2-4FD0-BA2A-F5805C706C11}" type="slidenum">
              <a:rPr lang="en-US" smtClean="0"/>
              <a:t>308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4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8605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4860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86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0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  <p:cxnSp>
        <p:nvCxnSpPr>
          <p:cNvPr id="3145733" name="Straight Connector 15"/>
          <p:cNvCxnSpPr>
            <a:cxnSpLocks/>
          </p:cNvCxnSpPr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34" name="Straight Connector 16"/>
          <p:cNvCxnSpPr>
            <a:cxnSpLocks/>
          </p:cNvCxnSpPr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35" name="Straight Connector 18"/>
          <p:cNvCxnSpPr>
            <a:cxnSpLocks/>
          </p:cNvCxnSpPr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36" name="Straight Connector 20"/>
          <p:cNvCxnSpPr>
            <a:cxnSpLocks/>
          </p:cNvCxnSpPr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37" name="Straight Connector 22"/>
          <p:cNvCxnSpPr>
            <a:cxnSpLocks/>
          </p:cNvCxnSpPr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64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5066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6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00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A699-6114-4180-AFF4-06CC1F898E29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00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00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CB98-44F4-4676-9D54-894513CF3A5A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4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4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03" name="Title 1"/>
          <p:cNvSpPr>
            <a:spLocks noGrp="1"/>
          </p:cNvSpPr>
          <p:nvPr>
            <p:ph type="title"/>
          </p:nvPr>
        </p:nvSpPr>
        <p:spPr>
          <a:xfrm>
            <a:off x="7085013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19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004" name="Content Placeholder 2"/>
          <p:cNvSpPr>
            <a:spLocks noGrp="1"/>
          </p:cNvSpPr>
          <p:nvPr>
            <p:ph idx="1"/>
          </p:nvPr>
        </p:nvSpPr>
        <p:spPr>
          <a:xfrm>
            <a:off x="684213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005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3" y="2209801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464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00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B583-F661-4524-A7A6-6F3401C9CE62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00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00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61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799" cy="1143000"/>
          </a:xfrm>
        </p:spPr>
        <p:txBody>
          <a:bodyPr anchor="b">
            <a:normAutofit/>
          </a:bodyPr>
          <a:lstStyle>
            <a:lvl1pPr algn="l">
              <a:defRPr sz="2562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6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49963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3" y="2777067"/>
            <a:ext cx="6021387" cy="2048933"/>
          </a:xfrm>
        </p:spPr>
        <p:txBody>
          <a:bodyPr anchor="t">
            <a:normAutofit/>
          </a:bodyPr>
          <a:lstStyle>
            <a:lvl1pPr marL="0" indent="0">
              <a:buNone/>
              <a:defRPr sz="1647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96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937F-43EA-4638-8935-5F9DF0A38094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6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6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14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499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64"/>
            </a:lvl1pPr>
            <a:lvl2pPr marL="418338" indent="0">
              <a:buFontTx/>
              <a:buNone/>
            </a:lvl2pPr>
            <a:lvl3pPr marL="836676" indent="0">
              <a:buFontTx/>
              <a:buNone/>
            </a:lvl3pPr>
            <a:lvl4pPr marL="1255014" indent="0">
              <a:buFontTx/>
              <a:buNone/>
            </a:lvl4pPr>
            <a:lvl5pPr marL="1673352" indent="0">
              <a:buFontTx/>
              <a:buNone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91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1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1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51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399" cy="2743200"/>
          </a:xfrm>
        </p:spPr>
        <p:txBody>
          <a:bodyPr anchor="ctr">
            <a:normAutofit/>
          </a:bodyPr>
          <a:lstStyle>
            <a:lvl1pPr algn="l">
              <a:defRPr sz="2928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52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30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95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5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5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78" name="Title 1"/>
          <p:cNvSpPr>
            <a:spLocks noGrp="1"/>
          </p:cNvSpPr>
          <p:nvPr>
            <p:ph type="title"/>
          </p:nvPr>
        </p:nvSpPr>
        <p:spPr>
          <a:xfrm>
            <a:off x="1141412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2928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7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</a:lvl1pPr>
            <a:lvl2pPr marL="418338" indent="0">
              <a:buFontTx/>
              <a:buNone/>
            </a:lvl2pPr>
            <a:lvl3pPr marL="836676" indent="0">
              <a:buFontTx/>
              <a:buNone/>
            </a:lvl3pPr>
            <a:lvl4pPr marL="1255014" indent="0">
              <a:buFontTx/>
              <a:buNone/>
            </a:lvl4pPr>
            <a:lvl5pPr marL="1673352" indent="0">
              <a:buFontTx/>
              <a:buNone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980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9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830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9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8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4998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83665" tIns="41833" rIns="83665" bIns="41833" rtlCol="0" anchor="ctr">
            <a:noAutofit/>
          </a:bodyPr>
          <a:lstStyle/>
          <a:p>
            <a:pPr lvl="0"/>
            <a:r>
              <a:rPr lang="en-US" sz="732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4998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83665" tIns="41833" rIns="83665" bIns="41833" rtlCol="0" anchor="ctr">
            <a:noAutofit/>
          </a:bodyPr>
          <a:lstStyle/>
          <a:p>
            <a:pPr lvl="0" algn="r"/>
            <a:r>
              <a:rPr lang="en-US" sz="732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35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2928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36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30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93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3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86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2928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8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3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96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49988" name="Text Placeholder 2"/>
          <p:cNvSpPr>
            <a:spLocks noGrp="1"/>
          </p:cNvSpPr>
          <p:nvPr>
            <p:ph type="body" idx="1"/>
          </p:nvPr>
        </p:nvSpPr>
        <p:spPr>
          <a:xfrm>
            <a:off x="684212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47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9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49992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83665" tIns="41833" rIns="83665" bIns="41833" rtlCol="0" anchor="ctr">
            <a:noAutofit/>
          </a:bodyPr>
          <a:lstStyle/>
          <a:p>
            <a:pPr lvl="0"/>
            <a:r>
              <a:rPr lang="en-US" sz="732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49993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83665" tIns="41833" rIns="83665" bIns="41833" rtlCol="0" anchor="ctr">
            <a:noAutofit/>
          </a:bodyPr>
          <a:lstStyle/>
          <a:p>
            <a:pPr lvl="0" algn="r"/>
            <a:r>
              <a:rPr lang="en-US" sz="732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24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399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2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96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49926" name="Text Placeholder 2"/>
          <p:cNvSpPr>
            <a:spLocks noGrp="1"/>
          </p:cNvSpPr>
          <p:nvPr>
            <p:ph type="body" idx="1"/>
          </p:nvPr>
        </p:nvSpPr>
        <p:spPr>
          <a:xfrm>
            <a:off x="684212" y="4766734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647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9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17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18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6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30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3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99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AD80-5404-4419-BA18-89769ED21499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67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1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6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996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6BCF-5A8F-49C7-BE35-90D2A0729AE9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7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7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43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50544" name="Rounded Rectangle 12"/>
          <p:cNvSpPr/>
          <p:nvPr/>
        </p:nvSpPr>
        <p:spPr>
          <a:xfrm>
            <a:off x="87087" y="69765"/>
            <a:ext cx="12017830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545" name="Subtitle 8"/>
          <p:cNvSpPr>
            <a:spLocks noGrp="1"/>
          </p:cNvSpPr>
          <p:nvPr>
            <p:ph type="subTitle" idx="1"/>
          </p:nvPr>
        </p:nvSpPr>
        <p:spPr>
          <a:xfrm>
            <a:off x="1727201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50546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0CBF-6851-4E9C-9131-FBF83AE15F11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54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548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50549" name="Rectangle 6"/>
          <p:cNvSpPr/>
          <p:nvPr/>
        </p:nvSpPr>
        <p:spPr>
          <a:xfrm>
            <a:off x="83918" y="1449312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550" name="Rectangle 9"/>
          <p:cNvSpPr/>
          <p:nvPr/>
        </p:nvSpPr>
        <p:spPr>
          <a:xfrm>
            <a:off x="83918" y="1396722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551" name="Rectangle 10"/>
          <p:cNvSpPr/>
          <p:nvPr/>
        </p:nvSpPr>
        <p:spPr>
          <a:xfrm>
            <a:off x="83918" y="297665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552" name="Title 7"/>
          <p:cNvSpPr>
            <a:spLocks noGrp="1"/>
          </p:cNvSpPr>
          <p:nvPr>
            <p:ph type="ctrTitle"/>
          </p:nvPr>
        </p:nvSpPr>
        <p:spPr>
          <a:xfrm>
            <a:off x="609600" y="150594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59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3BAF-0C34-45FC-869B-30B2CE519072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5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59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50594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80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50581" name="Rounded Rectangle 9"/>
          <p:cNvSpPr/>
          <p:nvPr/>
        </p:nvSpPr>
        <p:spPr>
          <a:xfrm>
            <a:off x="87087" y="69765"/>
            <a:ext cx="12017830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582" name="Title 1"/>
          <p:cNvSpPr>
            <a:spLocks noGrp="1"/>
          </p:cNvSpPr>
          <p:nvPr>
            <p:ph type="title"/>
          </p:nvPr>
        </p:nvSpPr>
        <p:spPr>
          <a:xfrm>
            <a:off x="963085" y="952509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58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547947"/>
            <a:ext cx="10363200" cy="1338263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58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1D4A-8962-4BA8-A736-AB9598B0D4FC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58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6" y="6172200"/>
            <a:ext cx="53340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50586" name="Rectangle 6"/>
          <p:cNvSpPr/>
          <p:nvPr/>
        </p:nvSpPr>
        <p:spPr>
          <a:xfrm flipV="1">
            <a:off x="92558" y="2376831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587" name="Rectangle 7"/>
          <p:cNvSpPr/>
          <p:nvPr/>
        </p:nvSpPr>
        <p:spPr>
          <a:xfrm>
            <a:off x="92204" y="2341486"/>
            <a:ext cx="12018374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588" name="Rectangle 8"/>
          <p:cNvSpPr/>
          <p:nvPr/>
        </p:nvSpPr>
        <p:spPr>
          <a:xfrm>
            <a:off x="91084" y="2468880"/>
            <a:ext cx="12019494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58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59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E789-5FCA-447B-A833-3E59A2327ED4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59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5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5059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600" name="Content Placeholder 10"/>
          <p:cNvSpPr>
            <a:spLocks noGrp="1"/>
          </p:cNvSpPr>
          <p:nvPr>
            <p:ph sz="quarter" idx="2"/>
          </p:nvPr>
        </p:nvSpPr>
        <p:spPr>
          <a:xfrm>
            <a:off x="6578603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35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536" name="Text Placeholder 2"/>
          <p:cNvSpPr>
            <a:spLocks noGrp="1"/>
          </p:cNvSpPr>
          <p:nvPr>
            <p:ph type="body" idx="1"/>
          </p:nvPr>
        </p:nvSpPr>
        <p:spPr>
          <a:xfrm>
            <a:off x="1219201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537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53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8418-D1E5-46B8-9068-61286527E839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53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54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50541" name="Content Placeholder 10"/>
          <p:cNvSpPr>
            <a:spLocks noGrp="1"/>
          </p:cNvSpPr>
          <p:nvPr>
            <p:ph sz="half" idx="2"/>
          </p:nvPr>
        </p:nvSpPr>
        <p:spPr>
          <a:xfrm>
            <a:off x="1219201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542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60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1861-9C1C-4B4E-86D8-BED21A027F15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60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60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trips dir="r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0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9C6D2-6CF5-492F-824A-5A6E9896562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60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60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trips dir="r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63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50564" name="Rounded Rectangle 8"/>
          <p:cNvSpPr/>
          <p:nvPr/>
        </p:nvSpPr>
        <p:spPr>
          <a:xfrm>
            <a:off x="85348" y="69755"/>
            <a:ext cx="12017830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565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566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56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C7B-A48D-414E-A656-E88A774AF535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56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56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50570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55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5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657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65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5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  <p:sp>
        <p:nvSpPr>
          <p:cNvPr id="1050661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50662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71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572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57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175A-9256-44D1-8A20-5C32904303BF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57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5057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50576" name="Rectangle 10"/>
          <p:cNvSpPr/>
          <p:nvPr/>
        </p:nvSpPr>
        <p:spPr>
          <a:xfrm flipV="1">
            <a:off x="91075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577" name="Rectangle 11"/>
          <p:cNvSpPr/>
          <p:nvPr/>
        </p:nvSpPr>
        <p:spPr>
          <a:xfrm>
            <a:off x="91355" y="465048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578" name="Rectangle 12"/>
          <p:cNvSpPr/>
          <p:nvPr/>
        </p:nvSpPr>
        <p:spPr>
          <a:xfrm>
            <a:off x="91355" y="4773234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579" name="Picture Placeholder 2"/>
          <p:cNvSpPr>
            <a:spLocks noGrp="1"/>
          </p:cNvSpPr>
          <p:nvPr>
            <p:ph type="pic" idx="1"/>
          </p:nvPr>
        </p:nvSpPr>
        <p:spPr>
          <a:xfrm>
            <a:off x="91087" y="66684"/>
            <a:ext cx="12002498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ransition spd="slow">
    <p:strips dir="r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554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55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F9CF-9C5B-43A4-843A-2D38B9AC2C00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55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5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trips dir="r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58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55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5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56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306C-49ED-42D8-B2B6-B6D58B11BE14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5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5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trips dir="r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91" name="Title 13"/>
          <p:cNvSpPr>
            <a:spLocks noGrp="1"/>
          </p:cNvSpPr>
          <p:nvPr>
            <p:ph type="ctrTitle"/>
          </p:nvPr>
        </p:nvSpPr>
        <p:spPr>
          <a:xfrm>
            <a:off x="1910081" y="359897"/>
            <a:ext cx="9875520" cy="1472184"/>
          </a:xfrm>
        </p:spPr>
        <p:txBody>
          <a:bodyPr anchor="b"/>
          <a:lstStyle>
            <a:lvl1pPr algn="l"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292" name="Subtitle 21"/>
          <p:cNvSpPr>
            <a:spLocks noGrp="1"/>
          </p:cNvSpPr>
          <p:nvPr>
            <p:ph type="subTitle" idx="1"/>
          </p:nvPr>
        </p:nvSpPr>
        <p:spPr>
          <a:xfrm>
            <a:off x="1910081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4929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65F0-DA71-409E-A4BE-A23B63E965CF}" type="datetime1">
              <a:rPr lang="en-US" smtClean="0"/>
              <a:t>8/31/2020</a:t>
            </a:fld>
            <a:endParaRPr lang="en-US"/>
          </a:p>
        </p:txBody>
      </p:sp>
      <p:sp>
        <p:nvSpPr>
          <p:cNvPr id="1049294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95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296" name="Oval 7"/>
          <p:cNvSpPr/>
          <p:nvPr/>
        </p:nvSpPr>
        <p:spPr>
          <a:xfrm>
            <a:off x="1228577" y="1413803"/>
            <a:ext cx="280417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297" name="Oval 8"/>
          <p:cNvSpPr/>
          <p:nvPr/>
        </p:nvSpPr>
        <p:spPr>
          <a:xfrm>
            <a:off x="1542902" y="1345016"/>
            <a:ext cx="85343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slow">
    <p:strips dir="r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1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10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38D1-0974-441E-A11C-AAA24EE5E118}" type="datetime1">
              <a:rPr lang="en-US" smtClean="0"/>
              <a:t>8/31/2020</a:t>
            </a:fld>
            <a:endParaRPr lang="en-US"/>
          </a:p>
        </p:txBody>
      </p:sp>
      <p:sp>
        <p:nvSpPr>
          <p:cNvPr id="104910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10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79" name="Rectangle 6"/>
          <p:cNvSpPr/>
          <p:nvPr/>
        </p:nvSpPr>
        <p:spPr>
          <a:xfrm>
            <a:off x="3043856" y="-53"/>
            <a:ext cx="91440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380" name="Title 1"/>
          <p:cNvSpPr>
            <a:spLocks noGrp="1"/>
          </p:cNvSpPr>
          <p:nvPr>
            <p:ph type="title"/>
          </p:nvPr>
        </p:nvSpPr>
        <p:spPr>
          <a:xfrm>
            <a:off x="3437857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81" name="Text Placeholder 2"/>
          <p:cNvSpPr>
            <a:spLocks noGrp="1"/>
          </p:cNvSpPr>
          <p:nvPr>
            <p:ph type="body" idx="1"/>
          </p:nvPr>
        </p:nvSpPr>
        <p:spPr>
          <a:xfrm>
            <a:off x="3437857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38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B90E-7EA3-4F65-86DC-787D9B85595A}" type="datetime1">
              <a:rPr lang="en-US" smtClean="0"/>
              <a:t>8/31/2020</a:t>
            </a:fld>
            <a:endParaRPr lang="en-US"/>
          </a:p>
        </p:txBody>
      </p:sp>
      <p:sp>
        <p:nvSpPr>
          <p:cNvPr id="10503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385" name="Rectangle 9"/>
          <p:cNvSpPr/>
          <p:nvPr/>
        </p:nvSpPr>
        <p:spPr bwMode="invGray">
          <a:xfrm>
            <a:off x="3048001" y="5"/>
            <a:ext cx="1016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386" name="Oval 7"/>
          <p:cNvSpPr/>
          <p:nvPr/>
        </p:nvSpPr>
        <p:spPr>
          <a:xfrm>
            <a:off x="2896428" y="2814656"/>
            <a:ext cx="280417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387" name="Oval 8"/>
          <p:cNvSpPr/>
          <p:nvPr/>
        </p:nvSpPr>
        <p:spPr>
          <a:xfrm>
            <a:off x="3210752" y="2745871"/>
            <a:ext cx="85343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slow">
    <p:strips dir="r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0" name="Title 1"/>
          <p:cNvSpPr>
            <a:spLocks noGrp="1"/>
          </p:cNvSpPr>
          <p:nvPr>
            <p:ph type="title"/>
          </p:nvPr>
        </p:nvSpPr>
        <p:spPr>
          <a:xfrm>
            <a:off x="1914143" y="274320"/>
            <a:ext cx="999744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111" name="Content Placeholder 2"/>
          <p:cNvSpPr>
            <a:spLocks noGrp="1"/>
          </p:cNvSpPr>
          <p:nvPr>
            <p:ph sz="half" idx="1"/>
          </p:nvPr>
        </p:nvSpPr>
        <p:spPr>
          <a:xfrm>
            <a:off x="1914143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112" name="Content Placeholder 3"/>
          <p:cNvSpPr>
            <a:spLocks noGrp="1"/>
          </p:cNvSpPr>
          <p:nvPr>
            <p:ph sz="half" idx="2"/>
          </p:nvPr>
        </p:nvSpPr>
        <p:spPr>
          <a:xfrm>
            <a:off x="7034783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1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CACD-A4D5-406F-B3A0-0FEE2E4D1724}" type="datetime1">
              <a:rPr lang="en-US" smtClean="0"/>
              <a:t>8/31/2020</a:t>
            </a:fld>
            <a:endParaRPr lang="en-US"/>
          </a:p>
        </p:txBody>
      </p:sp>
      <p:sp>
        <p:nvSpPr>
          <p:cNvPr id="10491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1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66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67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368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369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370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37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9A8A-D2A4-4826-B6BF-856E8E723B9C}" type="datetime1">
              <a:rPr lang="en-US" smtClean="0"/>
              <a:t>8/31/2020</a:t>
            </a:fld>
            <a:endParaRPr lang="en-US"/>
          </a:p>
        </p:txBody>
      </p:sp>
      <p:sp>
        <p:nvSpPr>
          <p:cNvPr id="105037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7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5" name="Title 1"/>
          <p:cNvSpPr>
            <a:spLocks noGrp="1"/>
          </p:cNvSpPr>
          <p:nvPr>
            <p:ph type="title"/>
          </p:nvPr>
        </p:nvSpPr>
        <p:spPr>
          <a:xfrm>
            <a:off x="1914143" y="274320"/>
            <a:ext cx="999744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21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4800-2639-40D7-AE3E-6C0B231A982A}" type="datetime1">
              <a:rPr lang="en-US" smtClean="0"/>
              <a:t>8/31/2020</a:t>
            </a:fld>
            <a:endParaRPr lang="en-US"/>
          </a:p>
        </p:txBody>
      </p:sp>
      <p:sp>
        <p:nvSpPr>
          <p:cNvPr id="104921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21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02" name="Rectangle 4"/>
          <p:cNvSpPr/>
          <p:nvPr/>
        </p:nvSpPr>
        <p:spPr>
          <a:xfrm>
            <a:off x="1353314" y="0"/>
            <a:ext cx="1083868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40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F93D-6756-4E8B-BB64-2BBD474161AE}" type="datetime1">
              <a:rPr lang="en-US" smtClean="0"/>
              <a:t>8/31/2020</a:t>
            </a:fld>
            <a:endParaRPr lang="en-US"/>
          </a:p>
        </p:txBody>
      </p:sp>
      <p:sp>
        <p:nvSpPr>
          <p:cNvPr id="105040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40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406" name="Rectangle 5"/>
          <p:cNvSpPr/>
          <p:nvPr/>
        </p:nvSpPr>
        <p:spPr bwMode="invGray">
          <a:xfrm>
            <a:off x="1353313" y="-53"/>
            <a:ext cx="9753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slow">
    <p:strips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1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1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6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07" name="Title 1"/>
          <p:cNvSpPr>
            <a:spLocks noGrp="1"/>
          </p:cNvSpPr>
          <p:nvPr>
            <p:ph type="title"/>
          </p:nvPr>
        </p:nvSpPr>
        <p:spPr>
          <a:xfrm>
            <a:off x="609601" y="216785"/>
            <a:ext cx="5080000" cy="1162051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408" name="Text Placeholder 2"/>
          <p:cNvSpPr>
            <a:spLocks noGrp="1"/>
          </p:cNvSpPr>
          <p:nvPr>
            <p:ph type="body" idx="2"/>
          </p:nvPr>
        </p:nvSpPr>
        <p:spPr>
          <a:xfrm>
            <a:off x="609601" y="1406966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409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4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CA0C-CCD8-4C88-91FA-54E507457E05}" type="datetime1">
              <a:rPr lang="en-US" smtClean="0"/>
              <a:t>8/31/2020</a:t>
            </a:fld>
            <a:endParaRPr lang="en-US"/>
          </a:p>
        </p:txBody>
      </p:sp>
      <p:sp>
        <p:nvSpPr>
          <p:cNvPr id="10504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4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88" name="Title 1"/>
          <p:cNvSpPr>
            <a:spLocks noGrp="1"/>
          </p:cNvSpPr>
          <p:nvPr>
            <p:ph type="title"/>
          </p:nvPr>
        </p:nvSpPr>
        <p:spPr>
          <a:xfrm>
            <a:off x="7849196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8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96A1-DD01-42D6-8568-80108B85BA59}" type="datetime1">
              <a:rPr lang="en-US" smtClean="0"/>
              <a:t>8/31/2020</a:t>
            </a:fld>
            <a:endParaRPr lang="en-US"/>
          </a:p>
        </p:txBody>
      </p:sp>
      <p:sp>
        <p:nvSpPr>
          <p:cNvPr id="105039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9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392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5039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1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50394" name="Flowchart: Process 8"/>
          <p:cNvSpPr/>
          <p:nvPr/>
        </p:nvSpPr>
        <p:spPr>
          <a:xfrm rot="19468671">
            <a:off x="528966" y="954350"/>
            <a:ext cx="914400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395" name="Flowchart: Process 9"/>
          <p:cNvSpPr/>
          <p:nvPr/>
        </p:nvSpPr>
        <p:spPr>
          <a:xfrm rot="2103354" flipH="1">
            <a:off x="6671560" y="936790"/>
            <a:ext cx="865631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50396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>
    <p:strips dir="r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7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37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7317-A9D1-4E10-B79E-4463237651AC}" type="datetime1">
              <a:rPr lang="en-US" smtClean="0"/>
              <a:t>8/31/2020</a:t>
            </a:fld>
            <a:endParaRPr lang="en-US"/>
          </a:p>
        </p:txBody>
      </p:sp>
      <p:sp>
        <p:nvSpPr>
          <p:cNvPr id="10503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7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97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8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9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5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3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8133-BEA7-4C07-999C-AEF63A632D88}" type="datetime1">
              <a:rPr lang="en-US" smtClean="0"/>
              <a:t>8/31/2020</a:t>
            </a:fld>
            <a:endParaRPr lang="en-US"/>
          </a:p>
        </p:txBody>
      </p:sp>
      <p:sp>
        <p:nvSpPr>
          <p:cNvPr id="10504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4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3" name="Title 7"/>
          <p:cNvSpPr>
            <a:spLocks noGrp="1"/>
          </p:cNvSpPr>
          <p:nvPr>
            <p:ph type="ctrTitle"/>
          </p:nvPr>
        </p:nvSpPr>
        <p:spPr>
          <a:xfrm>
            <a:off x="3048001" y="3124208"/>
            <a:ext cx="8229600" cy="1894363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984" name="Subtitle 8"/>
          <p:cNvSpPr>
            <a:spLocks noGrp="1"/>
          </p:cNvSpPr>
          <p:nvPr>
            <p:ph type="subTitle" idx="1"/>
          </p:nvPr>
        </p:nvSpPr>
        <p:spPr>
          <a:xfrm>
            <a:off x="3048001" y="5003323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48985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2342CF5B-B52C-40FC-A17A-EFDB4FE615BD}" type="datetime1">
              <a:rPr lang="en-US" smtClean="0"/>
              <a:t>8/31/2020</a:t>
            </a:fld>
            <a:endParaRPr lang="en-US"/>
          </a:p>
        </p:txBody>
      </p:sp>
      <p:sp>
        <p:nvSpPr>
          <p:cNvPr id="1048986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7" y="4117664"/>
            <a:ext cx="3657600" cy="512063"/>
          </a:xfrm>
        </p:spPr>
        <p:txBody>
          <a:bodyPr/>
          <a:lstStyle/>
          <a:p>
            <a:endParaRPr lang="en-US"/>
          </a:p>
        </p:txBody>
      </p:sp>
      <p:sp>
        <p:nvSpPr>
          <p:cNvPr id="1048987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988" name="Rectangle 11"/>
          <p:cNvSpPr/>
          <p:nvPr/>
        </p:nvSpPr>
        <p:spPr bwMode="auto">
          <a:xfrm>
            <a:off x="368449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989" name="Rectangle 13"/>
          <p:cNvSpPr/>
          <p:nvPr/>
        </p:nvSpPr>
        <p:spPr bwMode="auto">
          <a:xfrm>
            <a:off x="1320801" y="0"/>
            <a:ext cx="24249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990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99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8992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8993" name="Straight Connector 19"/>
          <p:cNvSpPr>
            <a:spLocks noChangeShapeType="1"/>
          </p:cNvSpPr>
          <p:nvPr/>
        </p:nvSpPr>
        <p:spPr bwMode="auto">
          <a:xfrm>
            <a:off x="1138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8994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899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8996" name="Straight Connector 21"/>
          <p:cNvSpPr>
            <a:spLocks noChangeShapeType="1"/>
          </p:cNvSpPr>
          <p:nvPr/>
        </p:nvSpPr>
        <p:spPr bwMode="auto">
          <a:xfrm>
            <a:off x="12151809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8997" name="Rectangle 26"/>
          <p:cNvSpPr/>
          <p:nvPr/>
        </p:nvSpPr>
        <p:spPr bwMode="auto">
          <a:xfrm>
            <a:off x="1625601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8998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8999" name="Oval 22"/>
          <p:cNvSpPr/>
          <p:nvPr/>
        </p:nvSpPr>
        <p:spPr bwMode="auto">
          <a:xfrm>
            <a:off x="1746177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000" name="Oval 23"/>
          <p:cNvSpPr/>
          <p:nvPr/>
        </p:nvSpPr>
        <p:spPr bwMode="auto">
          <a:xfrm>
            <a:off x="1454774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001" name="Oval 25"/>
          <p:cNvSpPr/>
          <p:nvPr/>
        </p:nvSpPr>
        <p:spPr bwMode="auto">
          <a:xfrm>
            <a:off x="2218943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002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003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1" y="4928703"/>
            <a:ext cx="812800" cy="517524"/>
          </a:xfrm>
        </p:spPr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006" name="Content Placeholder 7"/>
          <p:cNvSpPr>
            <a:spLocks noGrp="1"/>
          </p:cNvSpPr>
          <p:nvPr>
            <p:ph sz="quarter" idx="1"/>
          </p:nvPr>
        </p:nvSpPr>
        <p:spPr>
          <a:xfrm>
            <a:off x="609601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00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495E0B0-5A7C-451E-9D5F-A2ED862B75B1}" type="datetime1">
              <a:rPr lang="en-US" smtClean="0"/>
              <a:t>8/31/2020</a:t>
            </a:fld>
            <a:endParaRPr lang="en-US"/>
          </a:p>
        </p:txBody>
      </p:sp>
      <p:sp>
        <p:nvSpPr>
          <p:cNvPr id="1049008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009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18" name="Title 1"/>
          <p:cNvSpPr>
            <a:spLocks noGrp="1"/>
          </p:cNvSpPr>
          <p:nvPr>
            <p:ph type="title"/>
          </p:nvPr>
        </p:nvSpPr>
        <p:spPr>
          <a:xfrm>
            <a:off x="3048001" y="2895605"/>
            <a:ext cx="8229600" cy="2053591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719" name="Text Placeholder 2"/>
          <p:cNvSpPr>
            <a:spLocks noGrp="1"/>
          </p:cNvSpPr>
          <p:nvPr>
            <p:ph type="body" idx="1"/>
          </p:nvPr>
        </p:nvSpPr>
        <p:spPr>
          <a:xfrm>
            <a:off x="3048001" y="5010151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7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B8AB3064-5B1D-41C5-AFF8-8063678AC06C}" type="datetime1">
              <a:rPr lang="en-US" smtClean="0"/>
              <a:t>8/31/2020</a:t>
            </a:fld>
            <a:endParaRPr lang="en-US"/>
          </a:p>
        </p:txBody>
      </p:sp>
      <p:sp>
        <p:nvSpPr>
          <p:cNvPr id="10497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3"/>
            <a:ext cx="3657600" cy="512063"/>
          </a:xfrm>
        </p:spPr>
        <p:txBody>
          <a:bodyPr/>
          <a:lstStyle/>
          <a:p>
            <a:endParaRPr lang="en-US"/>
          </a:p>
        </p:txBody>
      </p:sp>
      <p:sp>
        <p:nvSpPr>
          <p:cNvPr id="1049722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723" name="Rectangle 9"/>
          <p:cNvSpPr/>
          <p:nvPr/>
        </p:nvSpPr>
        <p:spPr bwMode="auto">
          <a:xfrm>
            <a:off x="368449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724" name="Rectangle 10"/>
          <p:cNvSpPr/>
          <p:nvPr/>
        </p:nvSpPr>
        <p:spPr bwMode="auto">
          <a:xfrm>
            <a:off x="1320801" y="0"/>
            <a:ext cx="24249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725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726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727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728" name="Straight Connector 14"/>
          <p:cNvSpPr>
            <a:spLocks noChangeShapeType="1"/>
          </p:cNvSpPr>
          <p:nvPr/>
        </p:nvSpPr>
        <p:spPr bwMode="auto">
          <a:xfrm>
            <a:off x="1138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729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730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731" name="Rectangle 17"/>
          <p:cNvSpPr/>
          <p:nvPr/>
        </p:nvSpPr>
        <p:spPr bwMode="auto">
          <a:xfrm>
            <a:off x="1625601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732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733" name="Oval 19"/>
          <p:cNvSpPr/>
          <p:nvPr/>
        </p:nvSpPr>
        <p:spPr bwMode="auto">
          <a:xfrm>
            <a:off x="1766274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734" name="Oval 20"/>
          <p:cNvSpPr/>
          <p:nvPr/>
        </p:nvSpPr>
        <p:spPr bwMode="auto">
          <a:xfrm>
            <a:off x="1454774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735" name="Oval 21"/>
          <p:cNvSpPr/>
          <p:nvPr/>
        </p:nvSpPr>
        <p:spPr bwMode="auto">
          <a:xfrm>
            <a:off x="2218943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736" name="Oval 22"/>
          <p:cNvSpPr/>
          <p:nvPr/>
        </p:nvSpPr>
        <p:spPr bwMode="auto">
          <a:xfrm>
            <a:off x="2505388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737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73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9" y="4928703"/>
            <a:ext cx="812800" cy="517524"/>
          </a:xfrm>
        </p:spPr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7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31F1-5DE0-4617-A907-0D6EEF167918}" type="datetime1">
              <a:rPr lang="en-US" smtClean="0"/>
              <a:t>8/31/2020</a:t>
            </a:fld>
            <a:endParaRPr lang="en-US"/>
          </a:p>
        </p:txBody>
      </p:sp>
      <p:sp>
        <p:nvSpPr>
          <p:cNvPr id="10497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7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755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756" name="Content Placeholder 10"/>
          <p:cNvSpPr>
            <a:spLocks noGrp="1"/>
          </p:cNvSpPr>
          <p:nvPr>
            <p:ph sz="quarter" idx="2"/>
          </p:nvPr>
        </p:nvSpPr>
        <p:spPr>
          <a:xfrm>
            <a:off x="5693663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43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058400" cy="1143000"/>
          </a:xfrm>
        </p:spPr>
        <p:txBody>
          <a:bodyPr anchor="b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74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AB7C-2F08-4153-9BCB-41822AD31606}" type="datetime1">
              <a:rPr lang="en-US" smtClean="0"/>
              <a:t>8/31/2020</a:t>
            </a:fld>
            <a:endParaRPr lang="en-US"/>
          </a:p>
        </p:txBody>
      </p:sp>
      <p:sp>
        <p:nvSpPr>
          <p:cNvPr id="104974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74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747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748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749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750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>
    <p:strips dir="r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740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2A43A3E-ED49-4583-AC3A-CCF3B9DAA1F8}" type="datetime1">
              <a:rPr lang="en-US" smtClean="0"/>
              <a:t>8/31/2020</a:t>
            </a:fld>
            <a:endParaRPr lang="en-US"/>
          </a:p>
        </p:txBody>
      </p:sp>
      <p:sp>
        <p:nvSpPr>
          <p:cNvPr id="1049741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742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75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7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50677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67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7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8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  <p:sp>
        <p:nvSpPr>
          <p:cNvPr id="105068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5068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6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F1DC-4106-4A5A-BFC1-5E6ABB596199}" type="datetime1">
              <a:rPr lang="en-US" smtClean="0"/>
              <a:t>8/31/2020</a:t>
            </a:fld>
            <a:endParaRPr lang="en-US"/>
          </a:p>
        </p:txBody>
      </p:sp>
      <p:sp>
        <p:nvSpPr>
          <p:cNvPr id="104976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76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05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49706" name="Title 1"/>
          <p:cNvSpPr>
            <a:spLocks noGrp="1"/>
          </p:cNvSpPr>
          <p:nvPr>
            <p:ph type="title"/>
          </p:nvPr>
        </p:nvSpPr>
        <p:spPr>
          <a:xfrm rot="5400000">
            <a:off x="5547363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707" name="Text Placeholder 2"/>
          <p:cNvSpPr>
            <a:spLocks noGrp="1"/>
          </p:cNvSpPr>
          <p:nvPr>
            <p:ph type="body" idx="2"/>
          </p:nvPr>
        </p:nvSpPr>
        <p:spPr>
          <a:xfrm>
            <a:off x="9083041" y="274320"/>
            <a:ext cx="2036063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70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4970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49710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711" name="Rectangle 11"/>
          <p:cNvSpPr/>
          <p:nvPr/>
        </p:nvSpPr>
        <p:spPr bwMode="auto">
          <a:xfrm>
            <a:off x="11785601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712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713" name="Oval 13"/>
          <p:cNvSpPr/>
          <p:nvPr/>
        </p:nvSpPr>
        <p:spPr>
          <a:xfrm>
            <a:off x="10875263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714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715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10FB60F-3EC0-4A75-8B6D-6C844E9DE552}" type="datetime1">
              <a:rPr lang="en-US" smtClean="0"/>
              <a:t>8/31/2020</a:t>
            </a:fld>
            <a:endParaRPr lang="en-US"/>
          </a:p>
        </p:txBody>
      </p:sp>
      <p:sp>
        <p:nvSpPr>
          <p:cNvPr id="1049716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717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65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766" name="Oval 12"/>
          <p:cNvSpPr/>
          <p:nvPr/>
        </p:nvSpPr>
        <p:spPr>
          <a:xfrm>
            <a:off x="10875263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767" name="Title 1"/>
          <p:cNvSpPr>
            <a:spLocks noGrp="1"/>
          </p:cNvSpPr>
          <p:nvPr>
            <p:ph type="title"/>
          </p:nvPr>
        </p:nvSpPr>
        <p:spPr>
          <a:xfrm rot="5400000">
            <a:off x="5518405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768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49769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6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77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771" name="Rectangle 10"/>
          <p:cNvSpPr/>
          <p:nvPr/>
        </p:nvSpPr>
        <p:spPr bwMode="auto">
          <a:xfrm>
            <a:off x="11785601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77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773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49774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49775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5C23B72-D63C-4D60-9BB0-E9A207C0B4EC}" type="datetime1">
              <a:rPr lang="en-US" smtClean="0"/>
              <a:t>8/31/2020</a:t>
            </a:fld>
            <a:endParaRPr lang="en-US"/>
          </a:p>
        </p:txBody>
      </p:sp>
      <p:sp>
        <p:nvSpPr>
          <p:cNvPr id="1049776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77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77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78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789C-B18D-479C-8972-A25F630118DE}" type="datetime1">
              <a:rPr lang="en-US" smtClean="0"/>
              <a:t>8/31/2020</a:t>
            </a:fld>
            <a:endParaRPr lang="en-US"/>
          </a:p>
        </p:txBody>
      </p:sp>
      <p:sp>
        <p:nvSpPr>
          <p:cNvPr id="104978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7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57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75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75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FD71-06BF-444D-8681-CB9A574DFE0F}" type="datetime1">
              <a:rPr lang="en-US" smtClean="0"/>
              <a:t>8/31/2020</a:t>
            </a:fld>
            <a:endParaRPr lang="en-US"/>
          </a:p>
        </p:txBody>
      </p:sp>
      <p:sp>
        <p:nvSpPr>
          <p:cNvPr id="104976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76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51" name="Title 8"/>
          <p:cNvSpPr>
            <a:spLocks noGrp="1"/>
          </p:cNvSpPr>
          <p:nvPr>
            <p:ph type="ctrTitle"/>
          </p:nvPr>
        </p:nvSpPr>
        <p:spPr>
          <a:xfrm>
            <a:off x="711201" y="1371600"/>
            <a:ext cx="10468863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52" name="Subtitle 16"/>
          <p:cNvSpPr>
            <a:spLocks noGrp="1"/>
          </p:cNvSpPr>
          <p:nvPr>
            <p:ph type="subTitle" idx="1"/>
          </p:nvPr>
        </p:nvSpPr>
        <p:spPr>
          <a:xfrm>
            <a:off x="711201" y="3228536"/>
            <a:ext cx="10472929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5035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3A78-E640-4370-A247-B75F6770DC9D}" type="datetime1">
              <a:rPr lang="en-US" smtClean="0"/>
              <a:t>8/31/2020</a:t>
            </a:fld>
            <a:endParaRPr lang="en-US"/>
          </a:p>
        </p:txBody>
      </p:sp>
      <p:sp>
        <p:nvSpPr>
          <p:cNvPr id="105035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5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3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44DF-4AB5-4273-8F86-FE9C1AC72AB4}" type="datetime1">
              <a:rPr lang="en-US" smtClean="0"/>
              <a:t>8/31/2020</a:t>
            </a:fld>
            <a:endParaRPr lang="en-US"/>
          </a:p>
        </p:txBody>
      </p:sp>
      <p:sp>
        <p:nvSpPr>
          <p:cNvPr id="10503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19" name="Title 1"/>
          <p:cNvSpPr>
            <a:spLocks noGrp="1"/>
          </p:cNvSpPr>
          <p:nvPr>
            <p:ph type="title"/>
          </p:nvPr>
        </p:nvSpPr>
        <p:spPr>
          <a:xfrm>
            <a:off x="707137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20" name="Text Placeholder 2"/>
          <p:cNvSpPr>
            <a:spLocks noGrp="1"/>
          </p:cNvSpPr>
          <p:nvPr>
            <p:ph type="body" idx="1"/>
          </p:nvPr>
        </p:nvSpPr>
        <p:spPr>
          <a:xfrm>
            <a:off x="707137" y="2704665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3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39F0-9EB2-42CC-80FE-5FB79C676E68}" type="datetime1">
              <a:rPr lang="en-US" smtClean="0"/>
              <a:t>8/31/2020</a:t>
            </a:fld>
            <a:endParaRPr lang="en-US"/>
          </a:p>
        </p:txBody>
      </p:sp>
      <p:sp>
        <p:nvSpPr>
          <p:cNvPr id="10503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30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3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332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33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1C37-6EB6-400D-9F34-E358B55D521A}" type="datetime1">
              <a:rPr lang="en-US" smtClean="0"/>
              <a:t>8/31/2020</a:t>
            </a:fld>
            <a:endParaRPr lang="en-US"/>
          </a:p>
        </p:txBody>
      </p:sp>
      <p:sp>
        <p:nvSpPr>
          <p:cNvPr id="105033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3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36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37" name="Text Placeholder 2"/>
          <p:cNvSpPr>
            <a:spLocks noGrp="1"/>
          </p:cNvSpPr>
          <p:nvPr>
            <p:ph type="body" idx="1"/>
          </p:nvPr>
        </p:nvSpPr>
        <p:spPr>
          <a:xfrm>
            <a:off x="609604" y="1855248"/>
            <a:ext cx="5386916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338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4" y="1859766"/>
            <a:ext cx="538903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339" name="Content Placeholder 4"/>
          <p:cNvSpPr>
            <a:spLocks noGrp="1"/>
          </p:cNvSpPr>
          <p:nvPr>
            <p:ph sz="quarter" idx="2"/>
          </p:nvPr>
        </p:nvSpPr>
        <p:spPr>
          <a:xfrm>
            <a:off x="609604" y="2514601"/>
            <a:ext cx="5386916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340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514601"/>
            <a:ext cx="538903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34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09BC-9A4D-46AC-AA9B-0A07754EE1FB}" type="datetime1">
              <a:rPr lang="en-US" smtClean="0"/>
              <a:t>8/31/2020</a:t>
            </a:fld>
            <a:endParaRPr lang="en-US"/>
          </a:p>
        </p:txBody>
      </p:sp>
      <p:sp>
        <p:nvSpPr>
          <p:cNvPr id="105034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4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28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2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50630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6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44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4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FB8A-4F10-4034-AEE9-4C96B7F38938}" type="datetime1">
              <a:rPr lang="en-US" smtClean="0"/>
              <a:t>8/31/2020</a:t>
            </a:fld>
            <a:endParaRPr lang="en-US"/>
          </a:p>
        </p:txBody>
      </p:sp>
      <p:sp>
        <p:nvSpPr>
          <p:cNvPr id="105034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4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D427-4F2C-4462-914C-0CB4CE9F3833}" type="datetime1">
              <a:rPr lang="en-US" smtClean="0"/>
              <a:t>8/31/2020</a:t>
            </a:fld>
            <a:endParaRPr lang="en-US"/>
          </a:p>
        </p:txBody>
      </p:sp>
      <p:sp>
        <p:nvSpPr>
          <p:cNvPr id="105034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5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24" name="Title 1"/>
          <p:cNvSpPr>
            <a:spLocks noGrp="1"/>
          </p:cNvSpPr>
          <p:nvPr>
            <p:ph type="title"/>
          </p:nvPr>
        </p:nvSpPr>
        <p:spPr>
          <a:xfrm>
            <a:off x="914400" y="514360"/>
            <a:ext cx="36576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25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326" name="Content Placeholder 3"/>
          <p:cNvSpPr>
            <a:spLocks noGrp="1"/>
          </p:cNvSpPr>
          <p:nvPr>
            <p:ph sz="half" idx="1"/>
          </p:nvPr>
        </p:nvSpPr>
        <p:spPr>
          <a:xfrm>
            <a:off x="4766740" y="1676400"/>
            <a:ext cx="6815669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32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27C8-E2EF-400F-A6D1-3F4215619C1E}" type="datetime1">
              <a:rPr lang="en-US" smtClean="0"/>
              <a:t>8/31/2020</a:t>
            </a:fld>
            <a:endParaRPr lang="en-US"/>
          </a:p>
        </p:txBody>
      </p:sp>
      <p:sp>
        <p:nvSpPr>
          <p:cNvPr id="105032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2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04" name="Snip and Round Single Corner Rectangle 8"/>
          <p:cNvSpPr/>
          <p:nvPr/>
        </p:nvSpPr>
        <p:spPr>
          <a:xfrm rot="420000" flipV="1">
            <a:off x="4221005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50305" name="Right Triangle 11"/>
          <p:cNvSpPr/>
          <p:nvPr/>
        </p:nvSpPr>
        <p:spPr>
          <a:xfrm rot="420000" flipV="1">
            <a:off x="10672182" y="5359769"/>
            <a:ext cx="207263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50306" name="Title 1"/>
          <p:cNvSpPr>
            <a:spLocks noGrp="1"/>
          </p:cNvSpPr>
          <p:nvPr>
            <p:ph type="title"/>
          </p:nvPr>
        </p:nvSpPr>
        <p:spPr>
          <a:xfrm>
            <a:off x="812801" y="1176999"/>
            <a:ext cx="2950463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07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30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D926-ECA9-45A3-B5E8-2D9BC6F0063C}" type="datetime1">
              <a:rPr lang="en-US" smtClean="0"/>
              <a:t>8/31/2020</a:t>
            </a:fld>
            <a:endParaRPr lang="en-US"/>
          </a:p>
        </p:txBody>
      </p:sp>
      <p:sp>
        <p:nvSpPr>
          <p:cNvPr id="105030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60"/>
            <a:ext cx="812800" cy="365125"/>
          </a:xfrm>
        </p:spPr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311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5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50312" name="Freeform 9"/>
          <p:cNvSpPr/>
          <p:nvPr/>
        </p:nvSpPr>
        <p:spPr bwMode="auto">
          <a:xfrm flipV="1">
            <a:off x="-12702" y="5816601"/>
            <a:ext cx="12217403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50313" name="Freeform 10"/>
          <p:cNvSpPr/>
          <p:nvPr/>
        </p:nvSpPr>
        <p:spPr bwMode="auto">
          <a:xfrm flipV="1">
            <a:off x="5842006" y="621983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trips dir="r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5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5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35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293A-22C7-43FF-A2D1-01E7F7B09FD9}" type="datetime1">
              <a:rPr lang="en-US" smtClean="0"/>
              <a:t>8/31/2020</a:t>
            </a:fld>
            <a:endParaRPr lang="en-US"/>
          </a:p>
        </p:txBody>
      </p:sp>
      <p:sp>
        <p:nvSpPr>
          <p:cNvPr id="105035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361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3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36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3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36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19A8-DF0A-444F-9250-70BEFA304C0E}" type="datetime1">
              <a:rPr lang="en-US" smtClean="0"/>
              <a:t>8/31/2020</a:t>
            </a:fld>
            <a:endParaRPr lang="en-US"/>
          </a:p>
        </p:txBody>
      </p:sp>
      <p:sp>
        <p:nvSpPr>
          <p:cNvPr id="10503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36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84" name="Right Triangle 9"/>
          <p:cNvSpPr/>
          <p:nvPr/>
        </p:nvSpPr>
        <p:spPr>
          <a:xfrm>
            <a:off x="3" y="4664147"/>
            <a:ext cx="12201451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685" name="Title 8"/>
          <p:cNvSpPr>
            <a:spLocks noGrp="1"/>
          </p:cNvSpPr>
          <p:nvPr>
            <p:ph type="ctrTitle"/>
          </p:nvPr>
        </p:nvSpPr>
        <p:spPr>
          <a:xfrm>
            <a:off x="914400" y="175261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686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1208" name="Group 1"/>
          <p:cNvGrpSpPr/>
          <p:nvPr/>
        </p:nvGrpSpPr>
        <p:grpSpPr>
          <a:xfrm>
            <a:off x="-5018" y="4953001"/>
            <a:ext cx="12197020" cy="1912088"/>
            <a:chOff x="-3765" y="4832896"/>
            <a:chExt cx="9147765" cy="2032192"/>
          </a:xfrm>
        </p:grpSpPr>
        <p:sp>
          <p:nvSpPr>
            <p:cNvPr id="1049687" name="Freeform 6"/>
            <p:cNvSpPr/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049688" name="Freeform 7"/>
            <p:cNvSpPr/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049689" name="Freeform 10"/>
            <p:cNvSpPr/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3145741" name="Straight Connector 11"/>
            <p:cNvCxnSpPr>
              <a:cxnSpLocks/>
            </p:cNvCxnSpPr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15000">
                    <a:schemeClr val="accent1">
                      <a:shade val="40000"/>
                      <a:satMod val="110000"/>
                    </a:schemeClr>
                  </a:gs>
                  <a:gs pos="45000">
                    <a:schemeClr val="accent1">
                      <a:tint val="7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969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FBC6521-0A52-405E-ADC3-9532EB2631C1}" type="datetime1">
              <a:rPr lang="en-US" smtClean="0"/>
              <a:t>8/31/2020</a:t>
            </a:fld>
            <a:endParaRPr lang="en-US"/>
          </a:p>
        </p:txBody>
      </p:sp>
      <p:sp>
        <p:nvSpPr>
          <p:cNvPr id="1049691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9692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70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CA2A-1C50-4AF8-9472-260601EA175D}" type="datetime1">
              <a:rPr lang="en-US" smtClean="0"/>
              <a:t>8/31/2020</a:t>
            </a:fld>
            <a:endParaRPr lang="en-US"/>
          </a:p>
        </p:txBody>
      </p:sp>
      <p:sp>
        <p:nvSpPr>
          <p:cNvPr id="104970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7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704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93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694" name="Text Placeholder 2"/>
          <p:cNvSpPr>
            <a:spLocks noGrp="1"/>
          </p:cNvSpPr>
          <p:nvPr>
            <p:ph type="body" idx="1"/>
          </p:nvPr>
        </p:nvSpPr>
        <p:spPr>
          <a:xfrm>
            <a:off x="5230285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69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A67A-E1AC-43F7-9B05-486D7D320A4A}" type="datetime1">
              <a:rPr lang="en-US" smtClean="0"/>
              <a:t>8/31/2020</a:t>
            </a:fld>
            <a:endParaRPr lang="en-US"/>
          </a:p>
        </p:txBody>
      </p:sp>
      <p:sp>
        <p:nvSpPr>
          <p:cNvPr id="104969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69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698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049699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masterClrMapping/>
  </p:clrMapOvr>
  <p:transition spd="slow">
    <p:strips dir="r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4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642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64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6C0C-431A-4DC8-A71A-69E8B53CEC6C}" type="datetime1">
              <a:rPr lang="en-US" smtClean="0"/>
              <a:t>8/31/2020</a:t>
            </a:fld>
            <a:endParaRPr lang="en-US"/>
          </a:p>
        </p:txBody>
      </p:sp>
      <p:sp>
        <p:nvSpPr>
          <p:cNvPr id="104964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64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646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89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9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69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9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47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648" name="Text Placeholder 2"/>
          <p:cNvSpPr>
            <a:spLocks noGrp="1"/>
          </p:cNvSpPr>
          <p:nvPr>
            <p:ph type="body" idx="1"/>
          </p:nvPr>
        </p:nvSpPr>
        <p:spPr>
          <a:xfrm>
            <a:off x="609604" y="5410200"/>
            <a:ext cx="5386916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649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4" y="5410200"/>
            <a:ext cx="538903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650" name="Content Placeholder 4"/>
          <p:cNvSpPr>
            <a:spLocks noGrp="1"/>
          </p:cNvSpPr>
          <p:nvPr>
            <p:ph sz="quarter" idx="2"/>
          </p:nvPr>
        </p:nvSpPr>
        <p:spPr>
          <a:xfrm>
            <a:off x="609604" y="1444304"/>
            <a:ext cx="5386916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651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1444304"/>
            <a:ext cx="538903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65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47B4-ACC6-419A-88E4-66A5DF5A4AD8}" type="datetime1">
              <a:rPr lang="en-US" smtClean="0"/>
              <a:t>8/31/2020</a:t>
            </a:fld>
            <a:endParaRPr lang="en-US"/>
          </a:p>
        </p:txBody>
      </p:sp>
      <p:sp>
        <p:nvSpPr>
          <p:cNvPr id="104965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65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6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980C0-C4B8-40B0-8B6F-DC9A99D38151}" type="datetime1">
              <a:rPr lang="en-US" smtClean="0"/>
              <a:t>8/31/2020</a:t>
            </a:fld>
            <a:endParaRPr lang="en-US"/>
          </a:p>
        </p:txBody>
      </p:sp>
      <p:sp>
        <p:nvSpPr>
          <p:cNvPr id="104966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6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663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15F1-14DE-4A2A-B46A-7C4BE56515A8}" type="datetime1">
              <a:rPr lang="en-US" smtClean="0"/>
              <a:t>8/31/2020</a:t>
            </a:fld>
            <a:endParaRPr lang="en-US"/>
          </a:p>
        </p:txBody>
      </p:sp>
      <p:sp>
        <p:nvSpPr>
          <p:cNvPr id="10496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6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75" name="Title 1"/>
          <p:cNvSpPr>
            <a:spLocks noGrp="1"/>
          </p:cNvSpPr>
          <p:nvPr>
            <p:ph type="title"/>
          </p:nvPr>
        </p:nvSpPr>
        <p:spPr>
          <a:xfrm>
            <a:off x="1219201" y="4876800"/>
            <a:ext cx="9975702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676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3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677" name="Content Placeholder 3"/>
          <p:cNvSpPr>
            <a:spLocks noGrp="1"/>
          </p:cNvSpPr>
          <p:nvPr>
            <p:ph sz="half" idx="1"/>
          </p:nvPr>
        </p:nvSpPr>
        <p:spPr>
          <a:xfrm>
            <a:off x="1219201" y="274320"/>
            <a:ext cx="9973057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678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7" y="6407944"/>
            <a:ext cx="2560320" cy="365760"/>
          </a:xfrm>
        </p:spPr>
        <p:txBody>
          <a:bodyPr/>
          <a:lstStyle/>
          <a:p>
            <a:fld id="{266BE9CC-B825-47E6-8B27-869012BFC4EF}" type="datetime1">
              <a:rPr lang="en-US" smtClean="0"/>
              <a:t>8/31/2020</a:t>
            </a:fld>
            <a:endParaRPr lang="en-US"/>
          </a:p>
        </p:txBody>
      </p:sp>
      <p:sp>
        <p:nvSpPr>
          <p:cNvPr id="104967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68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6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4" y="5443404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665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4966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4C703C-FB22-4669-8FA4-47F6350EEA22}" type="datetime1">
              <a:rPr lang="en-US" smtClean="0"/>
              <a:t>8/31/2020</a:t>
            </a:fld>
            <a:endParaRPr lang="en-US"/>
          </a:p>
        </p:txBody>
      </p:sp>
      <p:sp>
        <p:nvSpPr>
          <p:cNvPr id="104966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106" y="6407954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4966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669" name="Title 1"/>
          <p:cNvSpPr>
            <a:spLocks noGrp="1"/>
          </p:cNvSpPr>
          <p:nvPr>
            <p:ph type="title"/>
          </p:nvPr>
        </p:nvSpPr>
        <p:spPr>
          <a:xfrm>
            <a:off x="304800" y="4865124"/>
            <a:ext cx="10767244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670" name="Freeform 7"/>
          <p:cNvSpPr/>
          <p:nvPr/>
        </p:nvSpPr>
        <p:spPr bwMode="auto">
          <a:xfrm>
            <a:off x="955257" y="5002002"/>
            <a:ext cx="5069338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671" name="Freeform 8"/>
          <p:cNvSpPr/>
          <p:nvPr/>
        </p:nvSpPr>
        <p:spPr bwMode="auto">
          <a:xfrm>
            <a:off x="-71409" y="5785023"/>
            <a:ext cx="5069338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672" name="Right Triangle 9"/>
          <p:cNvSpPr/>
          <p:nvPr/>
        </p:nvSpPr>
        <p:spPr bwMode="auto">
          <a:xfrm>
            <a:off x="-8055" y="5791256"/>
            <a:ext cx="4536421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3145740" name="Straight Connector 10"/>
          <p:cNvCxnSpPr>
            <a:cxnSpLocks/>
          </p:cNvCxnSpPr>
          <p:nvPr/>
        </p:nvCxnSpPr>
        <p:spPr>
          <a:xfrm>
            <a:off x="-12314" y="5787749"/>
            <a:ext cx="4540677" cy="1084383"/>
          </a:xfrm>
          <a:prstGeom prst="line">
            <a:avLst/>
          </a:prstGeom>
          <a:noFill/>
          <a:ln w="12065" cap="flat" cmpd="sng" algn="ctr">
            <a:gradFill>
              <a:gsLst>
                <a:gs pos="15000">
                  <a:schemeClr val="accent1">
                    <a:shade val="40000"/>
                    <a:satMod val="110000"/>
                  </a:schemeClr>
                </a:gs>
                <a:gs pos="45000">
                  <a:schemeClr val="accent1">
                    <a:tint val="7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9673" name="Chevron 11"/>
          <p:cNvSpPr/>
          <p:nvPr/>
        </p:nvSpPr>
        <p:spPr>
          <a:xfrm>
            <a:off x="11552150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049674" name="Chevron 12"/>
          <p:cNvSpPr/>
          <p:nvPr/>
        </p:nvSpPr>
        <p:spPr>
          <a:xfrm>
            <a:off x="11303596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masterClrMapping/>
  </p:clrMapOvr>
  <p:transition spd="slow">
    <p:strips dir="ru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63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3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6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206B-752E-4840-BC51-F823A8B83E76}" type="datetime1">
              <a:rPr lang="en-US" smtClean="0"/>
              <a:t>8/31/2020</a:t>
            </a:fld>
            <a:endParaRPr lang="en-US"/>
          </a:p>
        </p:txBody>
      </p:sp>
      <p:sp>
        <p:nvSpPr>
          <p:cNvPr id="10496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6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55" name="Vertical Title 1"/>
          <p:cNvSpPr>
            <a:spLocks noGrp="1"/>
          </p:cNvSpPr>
          <p:nvPr>
            <p:ph type="title" orient="vert"/>
          </p:nvPr>
        </p:nvSpPr>
        <p:spPr>
          <a:xfrm>
            <a:off x="9125358" y="274650"/>
            <a:ext cx="2369963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65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65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EE8C-C52C-48AE-9D1E-0CF0ACBF06C9}" type="datetime1">
              <a:rPr lang="en-US" smtClean="0"/>
              <a:t>8/31/2020</a:t>
            </a:fld>
            <a:endParaRPr lang="en-US"/>
          </a:p>
        </p:txBody>
      </p:sp>
      <p:sp>
        <p:nvSpPr>
          <p:cNvPr id="104965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6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8066" y="1"/>
            <a:ext cx="12133943" cy="6879771"/>
          </a:xfrm>
          <a:prstGeom prst="rect">
            <a:avLst/>
          </a:prstGeom>
        </p:spPr>
      </p:pic>
      <p:sp>
        <p:nvSpPr>
          <p:cNvPr id="1049354" name="Title 1"/>
          <p:cNvSpPr>
            <a:spLocks noGrp="1"/>
          </p:cNvSpPr>
          <p:nvPr>
            <p:ph type="ctrTitle" hasCustomPrompt="1"/>
          </p:nvPr>
        </p:nvSpPr>
        <p:spPr>
          <a:xfrm>
            <a:off x="3454402" y="2286010"/>
            <a:ext cx="8240298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49355" name="Subtitle 2"/>
          <p:cNvSpPr>
            <a:spLocks noGrp="1"/>
          </p:cNvSpPr>
          <p:nvPr>
            <p:ph type="subTitle" idx="1"/>
          </p:nvPr>
        </p:nvSpPr>
        <p:spPr>
          <a:xfrm>
            <a:off x="5283200" y="4038600"/>
            <a:ext cx="6363370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097164" name="Picture 6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7" y="1251"/>
            <a:ext cx="4962158" cy="6858000"/>
          </a:xfrm>
          <a:prstGeom prst="rect">
            <a:avLst/>
          </a:prstGeom>
        </p:spPr>
      </p:pic>
      <p:sp>
        <p:nvSpPr>
          <p:cNvPr id="1049356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5105400"/>
            <a:ext cx="24384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356" grpId="0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3" name="Picture 6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8066" y="1"/>
            <a:ext cx="12133943" cy="6879771"/>
          </a:xfrm>
          <a:prstGeom prst="rect">
            <a:avLst/>
          </a:prstGeom>
        </p:spPr>
      </p:pic>
      <p:pic>
        <p:nvPicPr>
          <p:cNvPr id="2097194" name="Picture 7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 rot="5400000">
            <a:off x="4684632" y="-4705651"/>
            <a:ext cx="2819400" cy="12230709"/>
          </a:xfrm>
          <a:prstGeom prst="rect">
            <a:avLst/>
          </a:prstGeom>
        </p:spPr>
      </p:pic>
      <p:sp>
        <p:nvSpPr>
          <p:cNvPr id="105071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048009"/>
            <a:ext cx="57912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507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F9C9-1B4C-4DCB-9EDE-70427F51D05C}" type="datetime1">
              <a:rPr lang="en-US" smtClean="0"/>
              <a:t>8/31/2020</a:t>
            </a:fld>
            <a:endParaRPr lang="en-US"/>
          </a:p>
        </p:txBody>
      </p:sp>
      <p:sp>
        <p:nvSpPr>
          <p:cNvPr id="10507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7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716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042400" y="5334000"/>
            <a:ext cx="2844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716" grpId="0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 hasCustomPrompt="1"/>
          </p:nvPr>
        </p:nvSpPr>
        <p:spPr>
          <a:xfrm>
            <a:off x="1016001" y="269632"/>
            <a:ext cx="107696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>
          <a:xfrm>
            <a:off x="1016001" y="1596422"/>
            <a:ext cx="107696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20C8-9FD6-4F6B-B9F9-A8A7082DB443}" type="datetime1">
              <a:rPr lang="en-US" smtClean="0"/>
              <a:t>8/31/2020</a:t>
            </a:fld>
            <a:endParaRPr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60"/>
            <a:ext cx="2844800" cy="365125"/>
          </a:xfrm>
        </p:spPr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50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5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65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389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390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39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67B36-FEE1-425D-843D-5AEBC6073B1A}" type="datetime1">
              <a:rPr lang="en-US" smtClean="0"/>
              <a:t>8/31/2020</a:t>
            </a:fld>
            <a:endParaRPr lang="en-US"/>
          </a:p>
        </p:txBody>
      </p:sp>
      <p:sp>
        <p:nvSpPr>
          <p:cNvPr id="104939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39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72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535117"/>
            <a:ext cx="53869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72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2174875"/>
            <a:ext cx="53869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72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8174" y="1535117"/>
            <a:ext cx="538903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726" name="Content Placeholder 5"/>
          <p:cNvSpPr>
            <a:spLocks noGrp="1"/>
          </p:cNvSpPr>
          <p:nvPr>
            <p:ph sz="quarter" idx="4"/>
          </p:nvPr>
        </p:nvSpPr>
        <p:spPr>
          <a:xfrm>
            <a:off x="6498174" y="2174875"/>
            <a:ext cx="53890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72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B88B-6C9D-44F9-8E74-1050EDDCF5FA}" type="datetime1">
              <a:rPr lang="en-US" smtClean="0"/>
              <a:t>8/31/2020</a:t>
            </a:fld>
            <a:endParaRPr lang="en-US"/>
          </a:p>
        </p:txBody>
      </p:sp>
      <p:sp>
        <p:nvSpPr>
          <p:cNvPr id="105072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72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98" name="Title 1"/>
          <p:cNvSpPr>
            <a:spLocks noGrp="1"/>
          </p:cNvSpPr>
          <p:nvPr>
            <p:ph type="title"/>
          </p:nvPr>
        </p:nvSpPr>
        <p:spPr>
          <a:xfrm>
            <a:off x="914411" y="273057"/>
            <a:ext cx="401108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699" name="Content Placeholder 2"/>
          <p:cNvSpPr>
            <a:spLocks noGrp="1"/>
          </p:cNvSpPr>
          <p:nvPr>
            <p:ph idx="1"/>
          </p:nvPr>
        </p:nvSpPr>
        <p:spPr>
          <a:xfrm>
            <a:off x="5071540" y="273061"/>
            <a:ext cx="681566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700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11" y="1435103"/>
            <a:ext cx="401108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70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8552-2844-4BFA-8950-1DADD8125789}" type="datetime1">
              <a:rPr lang="en-US" smtClean="0"/>
              <a:t>8/31/2020</a:t>
            </a:fld>
            <a:endParaRPr lang="en-US"/>
          </a:p>
        </p:txBody>
      </p:sp>
      <p:sp>
        <p:nvSpPr>
          <p:cNvPr id="105070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70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30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731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50732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73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7DEE-989E-4CD9-BD93-978FA8C80A56}" type="datetime1">
              <a:rPr lang="en-US" smtClean="0"/>
              <a:t>8/31/2020</a:t>
            </a:fld>
            <a:endParaRPr lang="en-US"/>
          </a:p>
        </p:txBody>
      </p:sp>
      <p:sp>
        <p:nvSpPr>
          <p:cNvPr id="105073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73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718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7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69F63-C0BD-4D56-B62A-8037E5F61668}" type="datetime1">
              <a:rPr lang="en-US" smtClean="0"/>
              <a:t>8/31/2020</a:t>
            </a:fld>
            <a:endParaRPr lang="en-US"/>
          </a:p>
        </p:txBody>
      </p:sp>
      <p:sp>
        <p:nvSpPr>
          <p:cNvPr id="10507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7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07" name="Vertical Title 1"/>
          <p:cNvSpPr>
            <a:spLocks noGrp="1"/>
          </p:cNvSpPr>
          <p:nvPr>
            <p:ph type="title" orient="vert"/>
          </p:nvPr>
        </p:nvSpPr>
        <p:spPr>
          <a:xfrm>
            <a:off x="9042401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70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274648"/>
            <a:ext cx="7823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70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F277-372D-430C-9233-DCDE142F8BC2}" type="datetime1">
              <a:rPr lang="en-US" smtClean="0"/>
              <a:t>8/31/2020</a:t>
            </a:fld>
            <a:endParaRPr lang="en-US"/>
          </a:p>
        </p:txBody>
      </p:sp>
      <p:sp>
        <p:nvSpPr>
          <p:cNvPr id="10507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7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39" name="Title 1"/>
          <p:cNvSpPr>
            <a:spLocks noGrp="1"/>
          </p:cNvSpPr>
          <p:nvPr>
            <p:ph type="title"/>
          </p:nvPr>
        </p:nvSpPr>
        <p:spPr>
          <a:xfrm>
            <a:off x="914409" y="355600"/>
            <a:ext cx="1092623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740" name="Content Placeholder 2"/>
          <p:cNvSpPr>
            <a:spLocks noGrp="1"/>
          </p:cNvSpPr>
          <p:nvPr>
            <p:ph sz="half" idx="1"/>
          </p:nvPr>
        </p:nvSpPr>
        <p:spPr>
          <a:xfrm>
            <a:off x="897473" y="1497016"/>
            <a:ext cx="5300133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50741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0" y="1497016"/>
            <a:ext cx="530352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50742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60"/>
            <a:ext cx="2844800" cy="365125"/>
          </a:xfrm>
        </p:spPr>
        <p:txBody>
          <a:bodyPr/>
          <a:lstStyle/>
          <a:p>
            <a:fld id="{045F8151-1CBB-4036-B39C-7B7203A4714D}" type="datetime1">
              <a:rPr lang="en-US" smtClean="0"/>
              <a:t>8/31/2020</a:t>
            </a:fld>
            <a:endParaRPr lang="en-US"/>
          </a:p>
        </p:txBody>
      </p:sp>
      <p:sp>
        <p:nvSpPr>
          <p:cNvPr id="105074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1" y="6356360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5074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60"/>
            <a:ext cx="2844800" cy="365125"/>
          </a:xfrm>
        </p:spPr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69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757C-9074-4A81-AA3F-6F2118DFFB81}" type="datetime1">
              <a:rPr lang="en-US" smtClean="0"/>
              <a:t>8/31/2020</a:t>
            </a:fld>
            <a:endParaRPr lang="en-US"/>
          </a:p>
        </p:txBody>
      </p:sp>
      <p:sp>
        <p:nvSpPr>
          <p:cNvPr id="105069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9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3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F0CA-3920-4BD9-BDCF-43338A0CBDFB}" type="datetime1">
              <a:rPr lang="en-US" smtClean="0"/>
              <a:t>8/31/2020</a:t>
            </a:fld>
            <a:endParaRPr lang="en-US"/>
          </a:p>
        </p:txBody>
      </p:sp>
      <p:sp>
        <p:nvSpPr>
          <p:cNvPr id="105073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73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8066" y="1"/>
            <a:ext cx="12133943" cy="6879771"/>
          </a:xfrm>
          <a:prstGeom prst="rect">
            <a:avLst/>
          </a:prstGeom>
        </p:spPr>
      </p:pic>
      <p:sp>
        <p:nvSpPr>
          <p:cNvPr id="105070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60"/>
            <a:ext cx="2844800" cy="365125"/>
          </a:xfrm>
        </p:spPr>
        <p:txBody>
          <a:bodyPr/>
          <a:lstStyle/>
          <a:p>
            <a:fld id="{B5D9A59F-2269-40D0-B2CB-B53E7C39862B}" type="datetime1">
              <a:rPr lang="en-US" smtClean="0"/>
              <a:t>8/31/2020</a:t>
            </a:fld>
            <a:endParaRPr lang="en-US"/>
          </a:p>
        </p:txBody>
      </p:sp>
      <p:sp>
        <p:nvSpPr>
          <p:cNvPr id="105070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1" y="6356360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5070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60"/>
            <a:ext cx="2844800" cy="365125"/>
          </a:xfrm>
        </p:spPr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656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48657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8658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59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7" name="Title 8"/>
          <p:cNvSpPr>
            <a:spLocks noGrp="1"/>
          </p:cNvSpPr>
          <p:nvPr>
            <p:ph type="ctrTitle"/>
          </p:nvPr>
        </p:nvSpPr>
        <p:spPr>
          <a:xfrm>
            <a:off x="914400" y="175261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148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49149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FA7C2FD-8AD4-477C-992E-FD69B2E856CA}" type="datetime1">
              <a:rPr lang="en-US" smtClean="0"/>
              <a:t>8/31/2020</a:t>
            </a:fld>
            <a:endParaRPr lang="en-US"/>
          </a:p>
        </p:txBody>
      </p:sp>
      <p:sp>
        <p:nvSpPr>
          <p:cNvPr id="1049150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9151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70" name="Title 13"/>
          <p:cNvSpPr>
            <a:spLocks noGrp="1"/>
          </p:cNvSpPr>
          <p:nvPr>
            <p:ph type="ctrTitle"/>
          </p:nvPr>
        </p:nvSpPr>
        <p:spPr>
          <a:xfrm>
            <a:off x="1910081" y="359897"/>
            <a:ext cx="9875520" cy="1472184"/>
          </a:xfrm>
        </p:spPr>
        <p:txBody>
          <a:bodyPr anchor="b"/>
          <a:lstStyle>
            <a:lvl1pPr algn="l"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71" name="Subtitle 21"/>
          <p:cNvSpPr>
            <a:spLocks noGrp="1"/>
          </p:cNvSpPr>
          <p:nvPr>
            <p:ph type="subTitle" idx="1"/>
          </p:nvPr>
        </p:nvSpPr>
        <p:spPr>
          <a:xfrm>
            <a:off x="1910081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4987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CB8B9-4625-4166-81A1-F1555F4268BB}" type="datetime1">
              <a:rPr lang="en-US" smtClean="0"/>
              <a:t>8/31/2020</a:t>
            </a:fld>
            <a:endParaRPr lang="en-US"/>
          </a:p>
        </p:txBody>
      </p:sp>
      <p:sp>
        <p:nvSpPr>
          <p:cNvPr id="1049873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7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875" name="Oval 7"/>
          <p:cNvSpPr/>
          <p:nvPr/>
        </p:nvSpPr>
        <p:spPr>
          <a:xfrm>
            <a:off x="1228577" y="1413803"/>
            <a:ext cx="280417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876" name="Oval 8"/>
          <p:cNvSpPr/>
          <p:nvPr/>
        </p:nvSpPr>
        <p:spPr>
          <a:xfrm>
            <a:off x="1542902" y="1345016"/>
            <a:ext cx="85343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slow">
    <p:strips dir="ru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9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90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EE240-826C-4F7C-A98B-106DF13268DA}" type="datetime1">
              <a:rPr lang="en-US" smtClean="0"/>
              <a:t>8/31/2020</a:t>
            </a:fld>
            <a:endParaRPr lang="en-US"/>
          </a:p>
        </p:txBody>
      </p:sp>
      <p:sp>
        <p:nvSpPr>
          <p:cNvPr id="104990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90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94" name="Rectangle 6"/>
          <p:cNvSpPr/>
          <p:nvPr/>
        </p:nvSpPr>
        <p:spPr>
          <a:xfrm>
            <a:off x="3043856" y="-53"/>
            <a:ext cx="91440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895" name="Title 1"/>
          <p:cNvSpPr>
            <a:spLocks noGrp="1"/>
          </p:cNvSpPr>
          <p:nvPr>
            <p:ph type="title"/>
          </p:nvPr>
        </p:nvSpPr>
        <p:spPr>
          <a:xfrm>
            <a:off x="3437857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96" name="Text Placeholder 2"/>
          <p:cNvSpPr>
            <a:spLocks noGrp="1"/>
          </p:cNvSpPr>
          <p:nvPr>
            <p:ph type="body" idx="1"/>
          </p:nvPr>
        </p:nvSpPr>
        <p:spPr>
          <a:xfrm>
            <a:off x="3437857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89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B50B-3ECF-4E4D-8CED-56125BE226C1}" type="datetime1">
              <a:rPr lang="en-US" smtClean="0"/>
              <a:t>8/31/2020</a:t>
            </a:fld>
            <a:endParaRPr lang="en-US"/>
          </a:p>
        </p:txBody>
      </p:sp>
      <p:sp>
        <p:nvSpPr>
          <p:cNvPr id="104989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900" name="Rectangle 9"/>
          <p:cNvSpPr/>
          <p:nvPr/>
        </p:nvSpPr>
        <p:spPr bwMode="invGray">
          <a:xfrm>
            <a:off x="3048001" y="5"/>
            <a:ext cx="1016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901" name="Oval 7"/>
          <p:cNvSpPr/>
          <p:nvPr/>
        </p:nvSpPr>
        <p:spPr>
          <a:xfrm>
            <a:off x="2896428" y="2814656"/>
            <a:ext cx="280417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902" name="Oval 8"/>
          <p:cNvSpPr/>
          <p:nvPr/>
        </p:nvSpPr>
        <p:spPr>
          <a:xfrm>
            <a:off x="3210752" y="2745871"/>
            <a:ext cx="85343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slow">
    <p:strips dir="ru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53" name="Title 1"/>
          <p:cNvSpPr>
            <a:spLocks noGrp="1"/>
          </p:cNvSpPr>
          <p:nvPr>
            <p:ph type="title"/>
          </p:nvPr>
        </p:nvSpPr>
        <p:spPr>
          <a:xfrm>
            <a:off x="1914143" y="274320"/>
            <a:ext cx="999744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54" name="Content Placeholder 2"/>
          <p:cNvSpPr>
            <a:spLocks noGrp="1"/>
          </p:cNvSpPr>
          <p:nvPr>
            <p:ph sz="half" idx="1"/>
          </p:nvPr>
        </p:nvSpPr>
        <p:spPr>
          <a:xfrm>
            <a:off x="1914143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855" name="Content Placeholder 3"/>
          <p:cNvSpPr>
            <a:spLocks noGrp="1"/>
          </p:cNvSpPr>
          <p:nvPr>
            <p:ph sz="half" idx="2"/>
          </p:nvPr>
        </p:nvSpPr>
        <p:spPr>
          <a:xfrm>
            <a:off x="7034783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85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CB8D-CF3B-4F68-A47E-31BC335D94F6}" type="datetime1">
              <a:rPr lang="en-US" smtClean="0"/>
              <a:t>8/31/2020</a:t>
            </a:fld>
            <a:endParaRPr lang="en-US"/>
          </a:p>
        </p:txBody>
      </p:sp>
      <p:sp>
        <p:nvSpPr>
          <p:cNvPr id="104985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5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86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87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888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889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890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89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871EE-FB2D-4D16-99B4-9CA2527E8FC0}" type="datetime1">
              <a:rPr lang="en-US" smtClean="0"/>
              <a:t>8/31/2020</a:t>
            </a:fld>
            <a:endParaRPr lang="en-US"/>
          </a:p>
        </p:txBody>
      </p:sp>
      <p:sp>
        <p:nvSpPr>
          <p:cNvPr id="104989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9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82" name="Title 1"/>
          <p:cNvSpPr>
            <a:spLocks noGrp="1"/>
          </p:cNvSpPr>
          <p:nvPr>
            <p:ph type="title"/>
          </p:nvPr>
        </p:nvSpPr>
        <p:spPr>
          <a:xfrm>
            <a:off x="1914143" y="274320"/>
            <a:ext cx="999744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8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1EC0-1E64-4188-8E24-ABBC21F20C4C}" type="datetime1">
              <a:rPr lang="en-US" smtClean="0"/>
              <a:t>8/31/2020</a:t>
            </a:fld>
            <a:endParaRPr lang="en-US"/>
          </a:p>
        </p:txBody>
      </p:sp>
      <p:sp>
        <p:nvSpPr>
          <p:cNvPr id="104988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8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77" name="Rectangle 4"/>
          <p:cNvSpPr/>
          <p:nvPr/>
        </p:nvSpPr>
        <p:spPr>
          <a:xfrm>
            <a:off x="1353314" y="0"/>
            <a:ext cx="1083868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87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ED97-4749-442C-8768-51102A2F840E}" type="datetime1">
              <a:rPr lang="en-US" smtClean="0"/>
              <a:t>8/31/2020</a:t>
            </a:fld>
            <a:endParaRPr lang="en-US"/>
          </a:p>
        </p:txBody>
      </p:sp>
      <p:sp>
        <p:nvSpPr>
          <p:cNvPr id="104987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8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881" name="Rectangle 5"/>
          <p:cNvSpPr/>
          <p:nvPr/>
        </p:nvSpPr>
        <p:spPr bwMode="invGray">
          <a:xfrm>
            <a:off x="1353313" y="-53"/>
            <a:ext cx="9753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slow">
    <p:strips dir="ru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64" name="Title 1"/>
          <p:cNvSpPr>
            <a:spLocks noGrp="1"/>
          </p:cNvSpPr>
          <p:nvPr>
            <p:ph type="title"/>
          </p:nvPr>
        </p:nvSpPr>
        <p:spPr>
          <a:xfrm>
            <a:off x="609601" y="216785"/>
            <a:ext cx="5080000" cy="1162051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65" name="Text Placeholder 2"/>
          <p:cNvSpPr>
            <a:spLocks noGrp="1"/>
          </p:cNvSpPr>
          <p:nvPr>
            <p:ph type="body" idx="2"/>
          </p:nvPr>
        </p:nvSpPr>
        <p:spPr>
          <a:xfrm>
            <a:off x="609601" y="1406966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866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86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9B2D-3F8B-4372-909C-B63A5257BDD0}" type="datetime1">
              <a:rPr lang="en-US" smtClean="0"/>
              <a:t>8/31/2020</a:t>
            </a:fld>
            <a:endParaRPr lang="en-US"/>
          </a:p>
        </p:txBody>
      </p:sp>
      <p:sp>
        <p:nvSpPr>
          <p:cNvPr id="104986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6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39" name="Title 1"/>
          <p:cNvSpPr>
            <a:spLocks noGrp="1"/>
          </p:cNvSpPr>
          <p:nvPr>
            <p:ph type="title"/>
          </p:nvPr>
        </p:nvSpPr>
        <p:spPr>
          <a:xfrm>
            <a:off x="7849196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4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BA84E-B6ED-4ECA-AE99-A1C84E93A03A}" type="datetime1">
              <a:rPr lang="en-US" smtClean="0"/>
              <a:t>8/31/2020</a:t>
            </a:fld>
            <a:endParaRPr lang="en-US"/>
          </a:p>
        </p:txBody>
      </p:sp>
      <p:sp>
        <p:nvSpPr>
          <p:cNvPr id="104984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4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843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49844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1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49845" name="Flowchart: Process 8"/>
          <p:cNvSpPr/>
          <p:nvPr/>
        </p:nvSpPr>
        <p:spPr>
          <a:xfrm rot="19468671">
            <a:off x="528966" y="954350"/>
            <a:ext cx="914400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846" name="Flowchart: Process 9"/>
          <p:cNvSpPr/>
          <p:nvPr/>
        </p:nvSpPr>
        <p:spPr>
          <a:xfrm rot="2103354" flipH="1">
            <a:off x="6671560" y="936790"/>
            <a:ext cx="865631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847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>
    <p:strips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64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865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865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5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4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85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F19F-12F4-44EF-9654-3DF7CC7FE2BC}" type="datetime1">
              <a:rPr lang="en-US" smtClean="0"/>
              <a:t>8/31/2020</a:t>
            </a:fld>
            <a:endParaRPr lang="en-US"/>
          </a:p>
        </p:txBody>
      </p:sp>
      <p:sp>
        <p:nvSpPr>
          <p:cNvPr id="104985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5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59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8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6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5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86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9C26A-CE12-43F0-8845-A9D6C3F84837}" type="datetime1">
              <a:rPr lang="en-US" smtClean="0"/>
              <a:t>8/31/2020</a:t>
            </a:fld>
            <a:endParaRPr lang="en-US"/>
          </a:p>
        </p:txBody>
      </p:sp>
      <p:sp>
        <p:nvSpPr>
          <p:cNvPr id="104986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6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8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869" name="Rectangle 9"/>
          <p:cNvSpPr/>
          <p:nvPr/>
        </p:nvSpPr>
        <p:spPr>
          <a:xfrm>
            <a:off x="-12190" y="6053328"/>
            <a:ext cx="2999231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870" name="Rectangle 10"/>
          <p:cNvSpPr/>
          <p:nvPr/>
        </p:nvSpPr>
        <p:spPr>
          <a:xfrm>
            <a:off x="3145538" y="6044184"/>
            <a:ext cx="9046463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871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872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48873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7FBD3D1-4A48-4036-8941-FAD2FF87F9B0}" type="datetime1">
              <a:rPr lang="en-US" smtClean="0"/>
              <a:t>8/31/2020</a:t>
            </a:fld>
            <a:endParaRPr lang="en-US"/>
          </a:p>
        </p:txBody>
      </p:sp>
      <p:sp>
        <p:nvSpPr>
          <p:cNvPr id="1048874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6" y="236548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48875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7" name="Title 1"/>
          <p:cNvSpPr>
            <a:spLocks noGrp="1"/>
          </p:cNvSpPr>
          <p:nvPr>
            <p:ph type="title"/>
          </p:nvPr>
        </p:nvSpPr>
        <p:spPr>
          <a:xfrm>
            <a:off x="816863" y="228600"/>
            <a:ext cx="108712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87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DE42-4C3B-4053-8FF6-5ED8E4BC41C8}" type="datetime1">
              <a:rPr lang="en-US" smtClean="0"/>
              <a:t>8/31/2020</a:t>
            </a:fld>
            <a:endParaRPr lang="en-US"/>
          </a:p>
        </p:txBody>
      </p:sp>
      <p:sp>
        <p:nvSpPr>
          <p:cNvPr id="104887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8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8881" name="Content Placeholder 7"/>
          <p:cNvSpPr>
            <a:spLocks noGrp="1"/>
          </p:cNvSpPr>
          <p:nvPr>
            <p:ph sz="quarter" idx="1"/>
          </p:nvPr>
        </p:nvSpPr>
        <p:spPr>
          <a:xfrm>
            <a:off x="816863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912" name="Text Placeholder 2"/>
          <p:cNvSpPr>
            <a:spLocks noGrp="1"/>
          </p:cNvSpPr>
          <p:nvPr>
            <p:ph type="body" idx="1"/>
          </p:nvPr>
        </p:nvSpPr>
        <p:spPr>
          <a:xfrm>
            <a:off x="1828809" y="2743209"/>
            <a:ext cx="9497485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913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914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915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916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91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8369-FB56-4B48-8DEE-AC780A1DC304}" type="datetime1">
              <a:rPr lang="en-US" smtClean="0"/>
              <a:t>8/31/2020</a:t>
            </a:fld>
            <a:endParaRPr lang="en-US"/>
          </a:p>
        </p:txBody>
      </p:sp>
      <p:sp>
        <p:nvSpPr>
          <p:cNvPr id="105091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91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9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921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922" name="Content Placeholder 10"/>
          <p:cNvSpPr>
            <a:spLocks noGrp="1"/>
          </p:cNvSpPr>
          <p:nvPr>
            <p:ph sz="quarter" idx="2"/>
          </p:nvPr>
        </p:nvSpPr>
        <p:spPr>
          <a:xfrm>
            <a:off x="6459869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923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5CEE2EA-F1BB-480D-A255-D1AE5E55AB2D}" type="datetime1">
              <a:rPr lang="en-US" smtClean="0"/>
              <a:t>8/31/2020</a:t>
            </a:fld>
            <a:endParaRPr lang="en-US"/>
          </a:p>
        </p:txBody>
      </p:sp>
      <p:sp>
        <p:nvSpPr>
          <p:cNvPr id="1050924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925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926" name="Title 1"/>
          <p:cNvSpPr>
            <a:spLocks noGrp="1"/>
          </p:cNvSpPr>
          <p:nvPr>
            <p:ph type="title"/>
          </p:nvPr>
        </p:nvSpPr>
        <p:spPr>
          <a:xfrm>
            <a:off x="711200" y="273059"/>
            <a:ext cx="10871200" cy="869951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927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928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929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464D6F4-F9C9-4192-8247-CCC48D766010}" type="datetime1">
              <a:rPr lang="en-US" smtClean="0"/>
              <a:t>8/31/2020</a:t>
            </a:fld>
            <a:endParaRPr lang="en-US"/>
          </a:p>
        </p:txBody>
      </p:sp>
      <p:sp>
        <p:nvSpPr>
          <p:cNvPr id="1050930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931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50932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933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>
    <p:strips dir="ru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9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90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DE98-F61F-4626-A986-5D7FA989B7AE}" type="datetime1">
              <a:rPr lang="en-US" smtClean="0"/>
              <a:t>8/31/2020</a:t>
            </a:fld>
            <a:endParaRPr lang="en-US"/>
          </a:p>
        </p:txBody>
      </p:sp>
      <p:sp>
        <p:nvSpPr>
          <p:cNvPr id="10509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9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89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209E-55DA-4353-8AA7-BF83E690BB69}" type="datetime1">
              <a:rPr lang="en-US" smtClean="0"/>
              <a:t>8/31/2020</a:t>
            </a:fld>
            <a:endParaRPr lang="en-US"/>
          </a:p>
        </p:txBody>
      </p:sp>
      <p:sp>
        <p:nvSpPr>
          <p:cNvPr id="105090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90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902" name="Title 1"/>
          <p:cNvSpPr>
            <a:spLocks noGrp="1"/>
          </p:cNvSpPr>
          <p:nvPr>
            <p:ph type="title"/>
          </p:nvPr>
        </p:nvSpPr>
        <p:spPr>
          <a:xfrm>
            <a:off x="812800" y="273059"/>
            <a:ext cx="10769600" cy="869951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90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B6FF9-11ED-4CBB-A2BD-3AE0EDD847FE}" type="datetime1">
              <a:rPr lang="en-US" smtClean="0"/>
              <a:t>8/31/2020</a:t>
            </a:fld>
            <a:endParaRPr lang="en-US"/>
          </a:p>
        </p:txBody>
      </p:sp>
      <p:sp>
        <p:nvSpPr>
          <p:cNvPr id="105090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90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906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907" name="Content Placeholder 8"/>
          <p:cNvSpPr>
            <a:spLocks noGrp="1"/>
          </p:cNvSpPr>
          <p:nvPr>
            <p:ph sz="quarter" idx="1"/>
          </p:nvPr>
        </p:nvSpPr>
        <p:spPr>
          <a:xfrm>
            <a:off x="3149601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8611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86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86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96" name="Title 1"/>
          <p:cNvSpPr>
            <a:spLocks noGrp="1"/>
          </p:cNvSpPr>
          <p:nvPr>
            <p:ph type="title"/>
          </p:nvPr>
        </p:nvSpPr>
        <p:spPr>
          <a:xfrm>
            <a:off x="707137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797" name="Text Placeholder 2"/>
          <p:cNvSpPr>
            <a:spLocks noGrp="1"/>
          </p:cNvSpPr>
          <p:nvPr>
            <p:ph type="body" idx="1"/>
          </p:nvPr>
        </p:nvSpPr>
        <p:spPr>
          <a:xfrm>
            <a:off x="707137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79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97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0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876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877" name="Rectangle 7"/>
          <p:cNvSpPr/>
          <p:nvPr/>
        </p:nvSpPr>
        <p:spPr bwMode="white">
          <a:xfrm>
            <a:off x="-12191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878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879" name="Rectangle 9"/>
          <p:cNvSpPr/>
          <p:nvPr/>
        </p:nvSpPr>
        <p:spPr>
          <a:xfrm>
            <a:off x="2060450" y="4654296"/>
            <a:ext cx="10131551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880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881" name="Rectangle 10"/>
          <p:cNvSpPr/>
          <p:nvPr/>
        </p:nvSpPr>
        <p:spPr bwMode="white">
          <a:xfrm>
            <a:off x="1930402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88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10"/>
            <a:ext cx="3556000" cy="365125"/>
          </a:xfrm>
        </p:spPr>
        <p:txBody>
          <a:bodyPr rtlCol="0"/>
          <a:lstStyle/>
          <a:p>
            <a:fld id="{8913B7E7-3769-45BB-A32B-E81C2361C7A2}" type="datetime1">
              <a:rPr lang="en-US" smtClean="0"/>
              <a:t>8/31/2020</a:t>
            </a:fld>
            <a:endParaRPr lang="en-US"/>
          </a:p>
        </p:txBody>
      </p:sp>
      <p:sp>
        <p:nvSpPr>
          <p:cNvPr id="105088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" y="4667256"/>
            <a:ext cx="1930400" cy="663579"/>
          </a:xfrm>
        </p:spPr>
        <p:txBody>
          <a:bodyPr rtlCol="0"/>
          <a:lstStyle>
            <a:lvl1pPr>
              <a:defRPr sz="2800"/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88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16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050885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ransition spd="slow">
    <p:strips dir="ru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8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88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8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B07E-56CB-46E6-BD6E-A7A708D348FD}" type="datetime1">
              <a:rPr lang="en-US" smtClean="0"/>
              <a:t>8/31/2020</a:t>
            </a:fld>
            <a:endParaRPr lang="en-US"/>
          </a:p>
        </p:txBody>
      </p:sp>
      <p:sp>
        <p:nvSpPr>
          <p:cNvPr id="10508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8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891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9"/>
            <a:ext cx="27432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89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3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893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12"/>
            <a:ext cx="2946400" cy="365125"/>
          </a:xfrm>
        </p:spPr>
        <p:txBody>
          <a:bodyPr/>
          <a:lstStyle/>
          <a:p>
            <a:fld id="{0999DFDB-E92E-4DD2-9CC9-1EE093A4B5DD}" type="datetime1">
              <a:rPr lang="en-US" smtClean="0"/>
              <a:t>8/31/2020</a:t>
            </a:fld>
            <a:endParaRPr lang="en-US"/>
          </a:p>
        </p:txBody>
      </p:sp>
      <p:sp>
        <p:nvSpPr>
          <p:cNvPr id="105089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10" y="6248216"/>
            <a:ext cx="74313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50895" name="Rectangle 6"/>
          <p:cNvSpPr/>
          <p:nvPr/>
        </p:nvSpPr>
        <p:spPr bwMode="white">
          <a:xfrm>
            <a:off x="8128426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896" name="Rectangle 7"/>
          <p:cNvSpPr/>
          <p:nvPr/>
        </p:nvSpPr>
        <p:spPr>
          <a:xfrm>
            <a:off x="8189386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897" name="Rectangle 8"/>
          <p:cNvSpPr/>
          <p:nvPr/>
        </p:nvSpPr>
        <p:spPr>
          <a:xfrm>
            <a:off x="8189386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898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6" y="103720"/>
            <a:ext cx="533400" cy="325968"/>
          </a:xfrm>
        </p:spPr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64" name="Title 13"/>
          <p:cNvSpPr>
            <a:spLocks noGrp="1"/>
          </p:cNvSpPr>
          <p:nvPr>
            <p:ph type="ctrTitle"/>
          </p:nvPr>
        </p:nvSpPr>
        <p:spPr>
          <a:xfrm>
            <a:off x="1910081" y="359897"/>
            <a:ext cx="9875520" cy="1472184"/>
          </a:xfrm>
        </p:spPr>
        <p:txBody>
          <a:bodyPr anchor="b"/>
          <a:lstStyle>
            <a:lvl1pPr algn="l"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265" name="Subtitle 21"/>
          <p:cNvSpPr>
            <a:spLocks noGrp="1"/>
          </p:cNvSpPr>
          <p:nvPr>
            <p:ph type="subTitle" idx="1"/>
          </p:nvPr>
        </p:nvSpPr>
        <p:spPr>
          <a:xfrm>
            <a:off x="1910081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5026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2F50-5065-4E07-A720-DB41C8C19800}" type="datetime1">
              <a:rPr lang="en-US" smtClean="0"/>
              <a:t>8/31/2020</a:t>
            </a:fld>
            <a:endParaRPr lang="en-US"/>
          </a:p>
        </p:txBody>
      </p:sp>
      <p:sp>
        <p:nvSpPr>
          <p:cNvPr id="105026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26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269" name="Oval 7"/>
          <p:cNvSpPr/>
          <p:nvPr/>
        </p:nvSpPr>
        <p:spPr>
          <a:xfrm>
            <a:off x="1228577" y="1413803"/>
            <a:ext cx="280417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270" name="Oval 8"/>
          <p:cNvSpPr/>
          <p:nvPr/>
        </p:nvSpPr>
        <p:spPr>
          <a:xfrm>
            <a:off x="1542902" y="1345016"/>
            <a:ext cx="85343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slow">
    <p:strips dir="ru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25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42F6-4AA0-4D68-92D7-C953CB54AE88}" type="datetime1">
              <a:rPr lang="en-US" smtClean="0"/>
              <a:t>8/31/2020</a:t>
            </a:fld>
            <a:endParaRPr lang="en-US"/>
          </a:p>
        </p:txBody>
      </p:sp>
      <p:sp>
        <p:nvSpPr>
          <p:cNvPr id="10502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2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55" name="Rectangle 6"/>
          <p:cNvSpPr/>
          <p:nvPr/>
        </p:nvSpPr>
        <p:spPr>
          <a:xfrm>
            <a:off x="3043856" y="-53"/>
            <a:ext cx="91440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256" name="Title 1"/>
          <p:cNvSpPr>
            <a:spLocks noGrp="1"/>
          </p:cNvSpPr>
          <p:nvPr>
            <p:ph type="title"/>
          </p:nvPr>
        </p:nvSpPr>
        <p:spPr>
          <a:xfrm>
            <a:off x="3437857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257" name="Text Placeholder 2"/>
          <p:cNvSpPr>
            <a:spLocks noGrp="1"/>
          </p:cNvSpPr>
          <p:nvPr>
            <p:ph type="body" idx="1"/>
          </p:nvPr>
        </p:nvSpPr>
        <p:spPr>
          <a:xfrm>
            <a:off x="3437857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25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9BE2-5CC0-4670-8E12-38B129C1AEAD}" type="datetime1">
              <a:rPr lang="en-US" smtClean="0"/>
              <a:t>8/31/2020</a:t>
            </a:fld>
            <a:endParaRPr lang="en-US"/>
          </a:p>
        </p:txBody>
      </p:sp>
      <p:sp>
        <p:nvSpPr>
          <p:cNvPr id="105025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2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261" name="Rectangle 9"/>
          <p:cNvSpPr/>
          <p:nvPr/>
        </p:nvSpPr>
        <p:spPr bwMode="invGray">
          <a:xfrm>
            <a:off x="3048001" y="5"/>
            <a:ext cx="1016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262" name="Oval 7"/>
          <p:cNvSpPr/>
          <p:nvPr/>
        </p:nvSpPr>
        <p:spPr>
          <a:xfrm>
            <a:off x="2896428" y="2814656"/>
            <a:ext cx="280417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263" name="Oval 8"/>
          <p:cNvSpPr/>
          <p:nvPr/>
        </p:nvSpPr>
        <p:spPr>
          <a:xfrm>
            <a:off x="3210752" y="2745871"/>
            <a:ext cx="85343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slow">
    <p:strips dir="ru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26" name="Title 1"/>
          <p:cNvSpPr>
            <a:spLocks noGrp="1"/>
          </p:cNvSpPr>
          <p:nvPr>
            <p:ph type="title"/>
          </p:nvPr>
        </p:nvSpPr>
        <p:spPr>
          <a:xfrm>
            <a:off x="1914143" y="274320"/>
            <a:ext cx="999744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227" name="Content Placeholder 2"/>
          <p:cNvSpPr>
            <a:spLocks noGrp="1"/>
          </p:cNvSpPr>
          <p:nvPr>
            <p:ph sz="half" idx="1"/>
          </p:nvPr>
        </p:nvSpPr>
        <p:spPr>
          <a:xfrm>
            <a:off x="1914143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228" name="Content Placeholder 3"/>
          <p:cNvSpPr>
            <a:spLocks noGrp="1"/>
          </p:cNvSpPr>
          <p:nvPr>
            <p:ph sz="half" idx="2"/>
          </p:nvPr>
        </p:nvSpPr>
        <p:spPr>
          <a:xfrm>
            <a:off x="7034783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22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0A16-170B-4627-8CFD-E1DDBEB8C790}" type="datetime1">
              <a:rPr lang="en-US" smtClean="0"/>
              <a:t>8/31/2020</a:t>
            </a:fld>
            <a:endParaRPr lang="en-US"/>
          </a:p>
        </p:txBody>
      </p:sp>
      <p:sp>
        <p:nvSpPr>
          <p:cNvPr id="105023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23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37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238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239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240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241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24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8281-11CB-45F0-98F4-A1BECC8E5A2E}" type="datetime1">
              <a:rPr lang="en-US" smtClean="0"/>
              <a:t>8/31/2020</a:t>
            </a:fld>
            <a:endParaRPr lang="en-US"/>
          </a:p>
        </p:txBody>
      </p:sp>
      <p:sp>
        <p:nvSpPr>
          <p:cNvPr id="105024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24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82" name="Title 1"/>
          <p:cNvSpPr>
            <a:spLocks noGrp="1"/>
          </p:cNvSpPr>
          <p:nvPr>
            <p:ph type="title"/>
          </p:nvPr>
        </p:nvSpPr>
        <p:spPr>
          <a:xfrm>
            <a:off x="1914143" y="274320"/>
            <a:ext cx="999744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28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DE54-8E09-44BB-8767-72FF90988FA7}" type="datetime1">
              <a:rPr lang="en-US" smtClean="0"/>
              <a:t>8/31/2020</a:t>
            </a:fld>
            <a:endParaRPr lang="en-US"/>
          </a:p>
        </p:txBody>
      </p:sp>
      <p:sp>
        <p:nvSpPr>
          <p:cNvPr id="105028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28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71" name="Rectangle 4"/>
          <p:cNvSpPr/>
          <p:nvPr/>
        </p:nvSpPr>
        <p:spPr>
          <a:xfrm>
            <a:off x="1353314" y="0"/>
            <a:ext cx="1083868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27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0031-2669-45BB-B043-AEDF31035735}" type="datetime1">
              <a:rPr lang="en-US" smtClean="0"/>
              <a:t>8/31/2020</a:t>
            </a:fld>
            <a:endParaRPr lang="en-US"/>
          </a:p>
        </p:txBody>
      </p:sp>
      <p:sp>
        <p:nvSpPr>
          <p:cNvPr id="105027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27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275" name="Rectangle 5"/>
          <p:cNvSpPr/>
          <p:nvPr/>
        </p:nvSpPr>
        <p:spPr bwMode="invGray">
          <a:xfrm>
            <a:off x="1353313" y="-53"/>
            <a:ext cx="9753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slow">
    <p:strips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63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8632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863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863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3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76" name="Title 1"/>
          <p:cNvSpPr>
            <a:spLocks noGrp="1"/>
          </p:cNvSpPr>
          <p:nvPr>
            <p:ph type="title"/>
          </p:nvPr>
        </p:nvSpPr>
        <p:spPr>
          <a:xfrm>
            <a:off x="609601" y="216785"/>
            <a:ext cx="5080000" cy="1162051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277" name="Text Placeholder 2"/>
          <p:cNvSpPr>
            <a:spLocks noGrp="1"/>
          </p:cNvSpPr>
          <p:nvPr>
            <p:ph type="body" idx="2"/>
          </p:nvPr>
        </p:nvSpPr>
        <p:spPr>
          <a:xfrm>
            <a:off x="609601" y="1406966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278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27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5C5C-635F-427E-A6E6-CBBEF5D57031}" type="datetime1">
              <a:rPr lang="en-US" smtClean="0"/>
              <a:t>8/31/2020</a:t>
            </a:fld>
            <a:endParaRPr lang="en-US"/>
          </a:p>
        </p:txBody>
      </p:sp>
      <p:sp>
        <p:nvSpPr>
          <p:cNvPr id="105028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28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86" name="Title 1"/>
          <p:cNvSpPr>
            <a:spLocks noGrp="1"/>
          </p:cNvSpPr>
          <p:nvPr>
            <p:ph type="title"/>
          </p:nvPr>
        </p:nvSpPr>
        <p:spPr>
          <a:xfrm>
            <a:off x="7849196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28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CE12-EA3B-48FE-AED4-36A7F97CCE65}" type="datetime1">
              <a:rPr lang="en-US" smtClean="0"/>
              <a:t>8/31/2020</a:t>
            </a:fld>
            <a:endParaRPr lang="en-US"/>
          </a:p>
        </p:txBody>
      </p:sp>
      <p:sp>
        <p:nvSpPr>
          <p:cNvPr id="105028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28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290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50291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1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50292" name="Flowchart: Process 8"/>
          <p:cNvSpPr/>
          <p:nvPr/>
        </p:nvSpPr>
        <p:spPr>
          <a:xfrm rot="19468671">
            <a:off x="528966" y="954350"/>
            <a:ext cx="914400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293" name="Flowchart: Process 9"/>
          <p:cNvSpPr/>
          <p:nvPr/>
        </p:nvSpPr>
        <p:spPr>
          <a:xfrm rot="2103354" flipH="1">
            <a:off x="6671560" y="936790"/>
            <a:ext cx="865631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5029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>
    <p:strips dir="ru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24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24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FFEC9-5656-4E27-9305-437756C2D564}" type="datetime1">
              <a:rPr lang="en-US" smtClean="0"/>
              <a:t>8/31/2020</a:t>
            </a:fld>
            <a:endParaRPr lang="en-US"/>
          </a:p>
        </p:txBody>
      </p:sp>
      <p:sp>
        <p:nvSpPr>
          <p:cNvPr id="105024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24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3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8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23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5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23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3EE8-37F4-4655-954B-AC43295417B0}" type="datetime1">
              <a:rPr lang="en-US" smtClean="0"/>
              <a:t>8/31/2020</a:t>
            </a:fld>
            <a:endParaRPr lang="en-US"/>
          </a:p>
        </p:txBody>
      </p:sp>
      <p:sp>
        <p:nvSpPr>
          <p:cNvPr id="10502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2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strips dir="ru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roup 2"/>
          <p:cNvGrpSpPr/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1049546" name="Freeform 3"/>
            <p:cNvSpPr/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47" name="Freeform 4"/>
            <p:cNvSpPr/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48" name="Freeform 5"/>
            <p:cNvSpPr/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49" name="Freeform 6"/>
            <p:cNvSpPr/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50" name="Freeform 7"/>
            <p:cNvSpPr/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51" name="Freeform 8"/>
            <p:cNvSpPr/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52" name="Freeform 9"/>
            <p:cNvSpPr/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53" name="Freeform 10"/>
            <p:cNvSpPr/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54" name="Freeform 11"/>
            <p:cNvSpPr/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5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5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57" name="Freeform 14"/>
            <p:cNvSpPr/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58" name="Freeform 15"/>
            <p:cNvSpPr/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59" name="Freeform 16"/>
            <p:cNvSpPr/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60" name="Freeform 17"/>
            <p:cNvSpPr/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61" name="Freeform 18"/>
            <p:cNvSpPr/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62" name="Freeform 19"/>
            <p:cNvSpPr/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63" name="Freeform 20"/>
            <p:cNvSpPr/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049564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10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565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49566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fld id="{7B6DF0A7-897A-483F-944D-08606B472E3D}" type="datetime1">
              <a:rPr lang="en-US" smtClean="0"/>
              <a:t>8/31/2020</a:t>
            </a:fld>
            <a:endParaRPr lang="en-US"/>
          </a:p>
        </p:txBody>
      </p:sp>
      <p:sp>
        <p:nvSpPr>
          <p:cNvPr id="1049567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568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9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9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9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9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9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9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9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9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9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9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49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49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564" grpId="0"/>
      <p:bldP spid="1049564" grpId="1"/>
      <p:bldP spid="1049565" grpId="0" build="p">
        <p:tmplLst>
          <p:tmpl lvl="1">
            <p:tnLst>
              <p:par>
                <p:cTn presetID="39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95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495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49565" grpId="1" build="allAtOnce">
        <p:tmplLst>
          <p:tmpl lvl="1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495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495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58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5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8ADA-4621-4C56-9824-244DE015926E}" type="datetime1">
              <a:rPr lang="en-US" smtClean="0"/>
              <a:t>8/31/2020</a:t>
            </a:fld>
            <a:endParaRPr lang="en-US"/>
          </a:p>
        </p:txBody>
      </p:sp>
      <p:sp>
        <p:nvSpPr>
          <p:cNvPr id="10495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58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12" name="Title 1"/>
          <p:cNvSpPr>
            <a:spLocks noGrp="1"/>
          </p:cNvSpPr>
          <p:nvPr>
            <p:ph type="title"/>
          </p:nvPr>
        </p:nvSpPr>
        <p:spPr>
          <a:xfrm>
            <a:off x="963085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61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6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366A7-17AA-4E6A-9D8F-7476CF587A21}" type="datetime1">
              <a:rPr lang="en-US" smtClean="0"/>
              <a:t>8/31/2020</a:t>
            </a:fld>
            <a:endParaRPr lang="en-US"/>
          </a:p>
        </p:txBody>
      </p:sp>
      <p:sp>
        <p:nvSpPr>
          <p:cNvPr id="10496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6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574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575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57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2A04-0665-4D6F-82E9-19B3B3D77C09}" type="datetime1">
              <a:rPr lang="en-US" smtClean="0"/>
              <a:t>8/31/2020</a:t>
            </a:fld>
            <a:endParaRPr lang="en-US"/>
          </a:p>
        </p:txBody>
      </p:sp>
      <p:sp>
        <p:nvSpPr>
          <p:cNvPr id="104957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57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99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600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601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60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603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60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9924D-9658-4645-8016-25B29CB636B4}" type="datetime1">
              <a:rPr lang="en-US" smtClean="0"/>
              <a:t>8/31/2020</a:t>
            </a:fld>
            <a:endParaRPr lang="en-US"/>
          </a:p>
        </p:txBody>
      </p:sp>
      <p:sp>
        <p:nvSpPr>
          <p:cNvPr id="104960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60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57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7FA4-B78D-47A3-88BC-3783A739D061}" type="datetime1">
              <a:rPr lang="en-US" smtClean="0"/>
              <a:t>8/31/2020</a:t>
            </a:fld>
            <a:endParaRPr lang="en-US"/>
          </a:p>
        </p:txBody>
      </p:sp>
      <p:sp>
        <p:nvSpPr>
          <p:cNvPr id="104957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57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01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 tIns="45720" anchor="b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02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803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9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804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805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80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980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0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9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4869-EEC1-41C4-BD50-0474F83A7EBC}" type="datetime1">
              <a:rPr lang="en-US" smtClean="0"/>
              <a:t>8/31/2020</a:t>
            </a:fld>
            <a:endParaRPr lang="en-US"/>
          </a:p>
        </p:txBody>
      </p:sp>
      <p:sp>
        <p:nvSpPr>
          <p:cNvPr id="10495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5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2" name="Title 1"/>
          <p:cNvSpPr>
            <a:spLocks noGrp="1"/>
          </p:cNvSpPr>
          <p:nvPr>
            <p:ph type="title"/>
          </p:nvPr>
        </p:nvSpPr>
        <p:spPr>
          <a:xfrm>
            <a:off x="609611" y="273057"/>
            <a:ext cx="401108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623" name="Content Placeholder 2"/>
          <p:cNvSpPr>
            <a:spLocks noGrp="1"/>
          </p:cNvSpPr>
          <p:nvPr>
            <p:ph idx="1"/>
          </p:nvPr>
        </p:nvSpPr>
        <p:spPr>
          <a:xfrm>
            <a:off x="4766740" y="273061"/>
            <a:ext cx="681566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62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62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CB7A-3F9F-4440-BDB1-30E23033956D}" type="datetime1">
              <a:rPr lang="en-US" smtClean="0"/>
              <a:t>8/31/2020</a:t>
            </a:fld>
            <a:endParaRPr lang="en-US"/>
          </a:p>
        </p:txBody>
      </p:sp>
      <p:sp>
        <p:nvSpPr>
          <p:cNvPr id="104962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62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93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594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49595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59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3DA1-90CB-4A30-A739-516DD08335D4}" type="datetime1">
              <a:rPr lang="en-US" smtClean="0"/>
              <a:t>8/31/2020</a:t>
            </a:fld>
            <a:endParaRPr lang="en-US"/>
          </a:p>
        </p:txBody>
      </p:sp>
      <p:sp>
        <p:nvSpPr>
          <p:cNvPr id="104959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5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618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6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539C-0E36-4060-8109-0F85F23CD78A}" type="datetime1">
              <a:rPr lang="en-US" smtClean="0"/>
              <a:t>8/31/2020</a:t>
            </a:fld>
            <a:endParaRPr lang="en-US"/>
          </a:p>
        </p:txBody>
      </p:sp>
      <p:sp>
        <p:nvSpPr>
          <p:cNvPr id="10496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6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7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5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60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5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60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D8F5-3347-421F-9F24-0BB48DE8246E}" type="datetime1">
              <a:rPr lang="en-US" smtClean="0"/>
              <a:t>8/31/2020</a:t>
            </a:fld>
            <a:endParaRPr lang="en-US"/>
          </a:p>
        </p:txBody>
      </p:sp>
      <p:sp>
        <p:nvSpPr>
          <p:cNvPr id="10496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6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42" name="Content Placeholder 1"/>
          <p:cNvSpPr>
            <a:spLocks noGrp="1"/>
          </p:cNvSpPr>
          <p:nvPr>
            <p:ph/>
          </p:nvPr>
        </p:nvSpPr>
        <p:spPr>
          <a:xfrm>
            <a:off x="609600" y="277815"/>
            <a:ext cx="109728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54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/>
          <a:p>
            <a:fld id="{519343E4-E61E-45A9-83C0-675DA5931584}" type="datetime1">
              <a:rPr lang="en-US" smtClean="0"/>
              <a:t>8/31/2020</a:t>
            </a:fld>
            <a:endParaRPr lang="en-US"/>
          </a:p>
        </p:txBody>
      </p:sp>
      <p:sp>
        <p:nvSpPr>
          <p:cNvPr id="104954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04954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84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585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586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/>
          <a:p>
            <a:r>
              <a:rPr lang="en-US" smtClean="0"/>
              <a:t>Click icon to add online image</a:t>
            </a:r>
            <a:endParaRPr lang="en-US"/>
          </a:p>
        </p:txBody>
      </p:sp>
      <p:sp>
        <p:nvSpPr>
          <p:cNvPr id="1049587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/>
          <a:p>
            <a:fld id="{F68CA2E6-023F-461A-B2BD-FB69A8FDD8D5}" type="datetime1">
              <a:rPr lang="en-US" smtClean="0"/>
              <a:t>8/31/2020</a:t>
            </a:fld>
            <a:endParaRPr lang="en-US"/>
          </a:p>
        </p:txBody>
      </p:sp>
      <p:sp>
        <p:nvSpPr>
          <p:cNvPr id="104958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04958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01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50102" name="Rounded Rectangle 12"/>
          <p:cNvSpPr/>
          <p:nvPr/>
        </p:nvSpPr>
        <p:spPr>
          <a:xfrm>
            <a:off x="87087" y="69765"/>
            <a:ext cx="12017830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103" name="Subtitle 8"/>
          <p:cNvSpPr>
            <a:spLocks noGrp="1"/>
          </p:cNvSpPr>
          <p:nvPr>
            <p:ph type="subTitle" idx="1"/>
          </p:nvPr>
        </p:nvSpPr>
        <p:spPr>
          <a:xfrm>
            <a:off x="1727201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50104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0B8F-7C25-4ED6-B90E-A9F5836B33DC}" type="datetime1">
              <a:rPr lang="en-US" smtClean="0"/>
              <a:t>8/31/2020</a:t>
            </a:fld>
            <a:endParaRPr lang="en-US"/>
          </a:p>
        </p:txBody>
      </p:sp>
      <p:sp>
        <p:nvSpPr>
          <p:cNvPr id="1050105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106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107" name="Rectangle 6"/>
          <p:cNvSpPr/>
          <p:nvPr/>
        </p:nvSpPr>
        <p:spPr>
          <a:xfrm>
            <a:off x="83918" y="1449312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108" name="Rectangle 9"/>
          <p:cNvSpPr/>
          <p:nvPr/>
        </p:nvSpPr>
        <p:spPr>
          <a:xfrm>
            <a:off x="83918" y="1396722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109" name="Rectangle 10"/>
          <p:cNvSpPr/>
          <p:nvPr/>
        </p:nvSpPr>
        <p:spPr>
          <a:xfrm>
            <a:off x="83918" y="297665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110" name="Title 7"/>
          <p:cNvSpPr>
            <a:spLocks noGrp="1"/>
          </p:cNvSpPr>
          <p:nvPr>
            <p:ph type="ctrTitle"/>
          </p:nvPr>
        </p:nvSpPr>
        <p:spPr>
          <a:xfrm>
            <a:off x="609600" y="150594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0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0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50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0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0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0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0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0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0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0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0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0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50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0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0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50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103" grpId="0" build="p"/>
      <p:bldP spid="1050103" grpId="1" build="allAtOnce"/>
      <p:bldP spid="1050110" grpId="0"/>
      <p:bldP spid="1050110" grpId="1"/>
    </p:bld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1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69B0-CD14-454A-9647-E1B22C2E9620}" type="datetime1">
              <a:rPr lang="en-US" smtClean="0"/>
              <a:t>8/31/2020</a:t>
            </a:fld>
            <a:endParaRPr lang="en-US"/>
          </a:p>
        </p:txBody>
      </p:sp>
      <p:sp>
        <p:nvSpPr>
          <p:cNvPr id="10501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1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123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85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50086" name="Rounded Rectangle 9"/>
          <p:cNvSpPr/>
          <p:nvPr/>
        </p:nvSpPr>
        <p:spPr>
          <a:xfrm>
            <a:off x="87087" y="69765"/>
            <a:ext cx="12017830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087" name="Title 1"/>
          <p:cNvSpPr>
            <a:spLocks noGrp="1"/>
          </p:cNvSpPr>
          <p:nvPr>
            <p:ph type="title"/>
          </p:nvPr>
        </p:nvSpPr>
        <p:spPr>
          <a:xfrm>
            <a:off x="963085" y="952509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088" name="Text Placeholder 2"/>
          <p:cNvSpPr>
            <a:spLocks noGrp="1"/>
          </p:cNvSpPr>
          <p:nvPr>
            <p:ph type="body" idx="1"/>
          </p:nvPr>
        </p:nvSpPr>
        <p:spPr>
          <a:xfrm>
            <a:off x="963085" y="2547947"/>
            <a:ext cx="10363200" cy="1338263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0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DD30-00D8-4AAA-A478-D3DDFA3DE88C}" type="datetime1">
              <a:rPr lang="en-US" smtClean="0"/>
              <a:t>8/31/2020</a:t>
            </a:fld>
            <a:endParaRPr lang="en-US"/>
          </a:p>
        </p:txBody>
      </p:sp>
      <p:sp>
        <p:nvSpPr>
          <p:cNvPr id="105009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6" y="6172200"/>
            <a:ext cx="53340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050091" name="Rectangle 6"/>
          <p:cNvSpPr/>
          <p:nvPr/>
        </p:nvSpPr>
        <p:spPr>
          <a:xfrm flipV="1">
            <a:off x="92558" y="2376831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092" name="Rectangle 7"/>
          <p:cNvSpPr/>
          <p:nvPr/>
        </p:nvSpPr>
        <p:spPr>
          <a:xfrm>
            <a:off x="92204" y="2341486"/>
            <a:ext cx="12018374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093" name="Rectangle 8"/>
          <p:cNvSpPr/>
          <p:nvPr/>
        </p:nvSpPr>
        <p:spPr>
          <a:xfrm>
            <a:off x="91084" y="2468880"/>
            <a:ext cx="12019494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09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9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79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979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79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09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1226-8840-4C42-A5DF-CCD11BF1A4DF}" type="datetime1">
              <a:rPr lang="en-US" smtClean="0"/>
              <a:t>8/31/2020</a:t>
            </a:fld>
            <a:endParaRPr lang="en-US"/>
          </a:p>
        </p:txBody>
      </p:sp>
      <p:sp>
        <p:nvSpPr>
          <p:cNvPr id="105009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0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09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100" name="Content Placeholder 10"/>
          <p:cNvSpPr>
            <a:spLocks noGrp="1"/>
          </p:cNvSpPr>
          <p:nvPr>
            <p:ph sz="quarter" idx="2"/>
          </p:nvPr>
        </p:nvSpPr>
        <p:spPr>
          <a:xfrm>
            <a:off x="6578603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73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074" name="Text Placeholder 2"/>
          <p:cNvSpPr>
            <a:spLocks noGrp="1"/>
          </p:cNvSpPr>
          <p:nvPr>
            <p:ph type="body" idx="1"/>
          </p:nvPr>
        </p:nvSpPr>
        <p:spPr>
          <a:xfrm>
            <a:off x="1219201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075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07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C6F9-F7F6-4EE3-9733-121A488EA406}" type="datetime1">
              <a:rPr lang="en-US" smtClean="0"/>
              <a:t>8/31/2020</a:t>
            </a:fld>
            <a:endParaRPr lang="en-US"/>
          </a:p>
        </p:txBody>
      </p:sp>
      <p:sp>
        <p:nvSpPr>
          <p:cNvPr id="105007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07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079" name="Content Placeholder 10"/>
          <p:cNvSpPr>
            <a:spLocks noGrp="1"/>
          </p:cNvSpPr>
          <p:nvPr>
            <p:ph sz="half" idx="2"/>
          </p:nvPr>
        </p:nvSpPr>
        <p:spPr>
          <a:xfrm>
            <a:off x="1219201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080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08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DA299-5335-434E-B4CF-D54DDBF745A9}" type="datetime1">
              <a:rPr lang="en-US" smtClean="0"/>
              <a:t>8/31/2020</a:t>
            </a:fld>
            <a:endParaRPr lang="en-US"/>
          </a:p>
        </p:txBody>
      </p:sp>
      <p:sp>
        <p:nvSpPr>
          <p:cNvPr id="105008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08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2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78B1B-CEAE-4A87-9E30-560131941603}" type="datetime1">
              <a:rPr lang="en-US" smtClean="0"/>
              <a:t>8/31/2020</a:t>
            </a:fld>
            <a:endParaRPr lang="en-US"/>
          </a:p>
        </p:txBody>
      </p:sp>
      <p:sp>
        <p:nvSpPr>
          <p:cNvPr id="105012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1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11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50112" name="Rounded Rectangle 8"/>
          <p:cNvSpPr/>
          <p:nvPr/>
        </p:nvSpPr>
        <p:spPr>
          <a:xfrm>
            <a:off x="85348" y="69755"/>
            <a:ext cx="12017830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113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114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11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1314-DDB6-4CB8-8E5F-8AA1BD890BD0}" type="datetime1">
              <a:rPr lang="en-US" smtClean="0"/>
              <a:t>8/31/2020</a:t>
            </a:fld>
            <a:endParaRPr lang="en-US"/>
          </a:p>
        </p:txBody>
      </p:sp>
      <p:sp>
        <p:nvSpPr>
          <p:cNvPr id="105011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11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118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27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128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12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BEFEA-37E5-4397-99A6-AFB485329DDC}" type="datetime1">
              <a:rPr lang="en-US" smtClean="0"/>
              <a:t>8/31/2020</a:t>
            </a:fld>
            <a:endParaRPr lang="en-US"/>
          </a:p>
        </p:txBody>
      </p:sp>
      <p:sp>
        <p:nvSpPr>
          <p:cNvPr id="105013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05013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132" name="Rectangle 10"/>
          <p:cNvSpPr/>
          <p:nvPr/>
        </p:nvSpPr>
        <p:spPr>
          <a:xfrm flipV="1">
            <a:off x="91075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133" name="Rectangle 11"/>
          <p:cNvSpPr/>
          <p:nvPr/>
        </p:nvSpPr>
        <p:spPr>
          <a:xfrm>
            <a:off x="91355" y="465048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134" name="Rectangle 12"/>
          <p:cNvSpPr/>
          <p:nvPr/>
        </p:nvSpPr>
        <p:spPr>
          <a:xfrm>
            <a:off x="91355" y="4773234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135" name="Picture Placeholder 2"/>
          <p:cNvSpPr>
            <a:spLocks noGrp="1"/>
          </p:cNvSpPr>
          <p:nvPr>
            <p:ph type="pic" idx="1"/>
          </p:nvPr>
        </p:nvSpPr>
        <p:spPr>
          <a:xfrm>
            <a:off x="91087" y="66684"/>
            <a:ext cx="12002498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14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1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2341-6E3D-4D39-8F87-212E329D0FDE}" type="datetime1">
              <a:rPr lang="en-US" smtClean="0"/>
              <a:t>8/31/2020</a:t>
            </a:fld>
            <a:endParaRPr lang="en-US"/>
          </a:p>
        </p:txBody>
      </p:sp>
      <p:sp>
        <p:nvSpPr>
          <p:cNvPr id="10501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1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36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13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5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1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0E5F-6F13-4C43-9801-5D0CC5518FC7}" type="datetime1">
              <a:rPr lang="en-US" smtClean="0"/>
              <a:t>8/31/2020</a:t>
            </a:fld>
            <a:endParaRPr lang="en-US"/>
          </a:p>
        </p:txBody>
      </p:sp>
      <p:sp>
        <p:nvSpPr>
          <p:cNvPr id="10501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1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8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978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78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86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787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788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78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979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79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14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815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9816" name="Title 1"/>
          <p:cNvSpPr>
            <a:spLocks noGrp="1"/>
          </p:cNvSpPr>
          <p:nvPr>
            <p:ph type="title"/>
          </p:nvPr>
        </p:nvSpPr>
        <p:spPr>
          <a:xfrm>
            <a:off x="812800" y="1176998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17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4981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98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2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1" y="6356352"/>
            <a:ext cx="812800" cy="365125"/>
          </a:xfrm>
        </p:spPr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  <p:sp>
        <p:nvSpPr>
          <p:cNvPr id="1049821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49822" name="Freeform 9"/>
          <p:cNvSpPr/>
          <p:nvPr/>
        </p:nvSpPr>
        <p:spPr bwMode="auto">
          <a:xfrm flipV="1">
            <a:off x="-12699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49823" name="Freeform 10"/>
          <p:cNvSpPr/>
          <p:nvPr/>
        </p:nvSpPr>
        <p:spPr bwMode="auto">
          <a:xfrm flipV="1">
            <a:off x="5842000" y="6219827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1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8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98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24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2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98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98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8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roup 2"/>
          <p:cNvGrpSpPr/>
          <p:nvPr/>
        </p:nvGrpSpPr>
        <p:grpSpPr bwMode="auto">
          <a:xfrm>
            <a:off x="5067300" y="1789115"/>
            <a:ext cx="7120467" cy="5056187"/>
            <a:chOff x="2394" y="1127"/>
            <a:chExt cx="3364" cy="3185"/>
          </a:xfrm>
        </p:grpSpPr>
        <p:sp>
          <p:nvSpPr>
            <p:cNvPr id="1050832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33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34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35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36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37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38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39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40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41" name="Freeform 12"/>
            <p:cNvSpPr/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42" name="Freeform 13"/>
            <p:cNvSpPr/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43" name="Freeform 14"/>
            <p:cNvSpPr/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44" name="Freeform 15"/>
            <p:cNvSpPr/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45" name="Freeform 16"/>
            <p:cNvSpPr/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46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47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48" name="Freeform 19"/>
            <p:cNvSpPr/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49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50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51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52" name="Freeform 23"/>
            <p:cNvSpPr/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53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54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55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56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57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58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59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60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61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62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63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64" name="Freeform 35"/>
            <p:cNvSpPr/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865" name="Freeform 36"/>
            <p:cNvSpPr/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</p:grpSp>
      <p:sp>
        <p:nvSpPr>
          <p:cNvPr id="1050866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50867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914401" y="1768477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868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FF145D1-95A6-431E-AC68-9100B0CC38B0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869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  <p:sp>
        <p:nvSpPr>
          <p:cNvPr id="1050870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34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35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6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8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87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873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BBAC1117-B8DA-45BA-9080-B25D75228DB0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874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875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84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785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786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FD513EDA-51C0-4893-9CD5-E19269A348C9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787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788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790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791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792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ABB8E411-7D6F-49CD-B245-92B01098F680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793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794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824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825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826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8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828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829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1EC782D0-2EF7-4AA9-99EE-4BDDD7EC162D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830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83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8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821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D62BF2E8-D8DB-4170-8530-26CD4401F446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822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823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9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556011D8-F0C9-4D6B-9C4B-862693FB8408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79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79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809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810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811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812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F4F39E2C-2916-47A2-A9AA-89D11E38D636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813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814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803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804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050805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806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7DF2D7C1-C974-4663-B3F0-8585D9F9570E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807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808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7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79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800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A144AFA5-8E26-45F5-84DE-C541308E6E09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801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802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815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81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817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E41A53B1-1B8B-41F3-9A1E-7EF877E95E92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818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819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70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671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67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7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7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Picture 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sp>
        <p:nvSpPr>
          <p:cNvPr id="1050191" name="Title 1"/>
          <p:cNvSpPr>
            <a:spLocks noGrp="1"/>
          </p:cNvSpPr>
          <p:nvPr>
            <p:ph type="ctrTitle" hasCustomPrompt="1"/>
          </p:nvPr>
        </p:nvSpPr>
        <p:spPr>
          <a:xfrm>
            <a:off x="3454400" y="2286002"/>
            <a:ext cx="8240299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50192" name="Subtitle 2"/>
          <p:cNvSpPr>
            <a:spLocks noGrp="1"/>
          </p:cNvSpPr>
          <p:nvPr>
            <p:ph type="subTitle" idx="1"/>
          </p:nvPr>
        </p:nvSpPr>
        <p:spPr>
          <a:xfrm>
            <a:off x="5283200" y="4038600"/>
            <a:ext cx="6363371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097187" name="Picture 6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" y="1251"/>
            <a:ext cx="4962157" cy="6858000"/>
          </a:xfrm>
          <a:prstGeom prst="rect">
            <a:avLst/>
          </a:prstGeom>
        </p:spPr>
      </p:pic>
      <p:sp>
        <p:nvSpPr>
          <p:cNvPr id="105019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5105400"/>
            <a:ext cx="24384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19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Picture 6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pic>
        <p:nvPicPr>
          <p:cNvPr id="2097185" name="Picture 7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 rot="5400000">
            <a:off x="4684632" y="-4705653"/>
            <a:ext cx="2819400" cy="12230708"/>
          </a:xfrm>
          <a:prstGeom prst="rect">
            <a:avLst/>
          </a:prstGeom>
        </p:spPr>
      </p:pic>
      <p:sp>
        <p:nvSpPr>
          <p:cNvPr id="1050171" name="Title 1"/>
          <p:cNvSpPr>
            <a:spLocks noGrp="1"/>
          </p:cNvSpPr>
          <p:nvPr>
            <p:ph type="title" hasCustomPrompt="1"/>
          </p:nvPr>
        </p:nvSpPr>
        <p:spPr>
          <a:xfrm>
            <a:off x="6096001" y="3048000"/>
            <a:ext cx="57912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5017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6ABB-7BEA-4C5D-8A97-26B50E73A186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17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1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50175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042400" y="5334000"/>
            <a:ext cx="2844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0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175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11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269632"/>
            <a:ext cx="107696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50212" name="Content Placeholder 2"/>
          <p:cNvSpPr>
            <a:spLocks noGrp="1"/>
          </p:cNvSpPr>
          <p:nvPr>
            <p:ph idx="1"/>
          </p:nvPr>
        </p:nvSpPr>
        <p:spPr>
          <a:xfrm>
            <a:off x="1016000" y="1596413"/>
            <a:ext cx="107696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2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F4CC-D38E-42AE-855A-6B8B4F4D59CC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2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2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2"/>
            <a:ext cx="2844800" cy="365125"/>
          </a:xfrm>
        </p:spPr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152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153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15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CDCE-6217-4D74-8698-740F143FFACE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15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15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204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205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20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81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207" name="Content Placeholder 5"/>
          <p:cNvSpPr>
            <a:spLocks noGrp="1"/>
          </p:cNvSpPr>
          <p:nvPr>
            <p:ph sz="quarter" idx="4"/>
          </p:nvPr>
        </p:nvSpPr>
        <p:spPr>
          <a:xfrm>
            <a:off x="64981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20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71F5-6CFB-423C-9453-D805471ECA3C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20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2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65" name="Title 1"/>
          <p:cNvSpPr>
            <a:spLocks noGrp="1"/>
          </p:cNvSpPr>
          <p:nvPr>
            <p:ph type="title"/>
          </p:nvPr>
        </p:nvSpPr>
        <p:spPr>
          <a:xfrm>
            <a:off x="9144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166" name="Content Placeholder 2"/>
          <p:cNvSpPr>
            <a:spLocks noGrp="1"/>
          </p:cNvSpPr>
          <p:nvPr>
            <p:ph idx="1"/>
          </p:nvPr>
        </p:nvSpPr>
        <p:spPr>
          <a:xfrm>
            <a:off x="50715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167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16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6C22-6294-4CE3-8730-40297DC8CFF3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16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17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94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195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50196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19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2B71-2CC8-443A-92B0-7289608E1BBF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19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19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8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18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18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735D-7909-48D4-A15F-110E9D7161FE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1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1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57" name="Vertical Title 1"/>
          <p:cNvSpPr>
            <a:spLocks noGrp="1"/>
          </p:cNvSpPr>
          <p:nvPr>
            <p:ph type="title" orient="vert"/>
          </p:nvPr>
        </p:nvSpPr>
        <p:spPr>
          <a:xfrm>
            <a:off x="90424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15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274640"/>
            <a:ext cx="7823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5015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9A0E-537D-4777-9493-99B847A2F854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16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16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85" name="Title 1"/>
          <p:cNvSpPr>
            <a:spLocks noGrp="1"/>
          </p:cNvSpPr>
          <p:nvPr>
            <p:ph type="title"/>
          </p:nvPr>
        </p:nvSpPr>
        <p:spPr>
          <a:xfrm>
            <a:off x="914401" y="355600"/>
            <a:ext cx="109262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186" name="Content Placeholder 2"/>
          <p:cNvSpPr>
            <a:spLocks noGrp="1"/>
          </p:cNvSpPr>
          <p:nvPr>
            <p:ph sz="half" idx="1"/>
          </p:nvPr>
        </p:nvSpPr>
        <p:spPr>
          <a:xfrm>
            <a:off x="897467" y="1497015"/>
            <a:ext cx="5300133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50187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1" y="1497015"/>
            <a:ext cx="530352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50188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</p:spPr>
        <p:txBody>
          <a:bodyPr/>
          <a:lstStyle/>
          <a:p>
            <a:fld id="{7789DCCB-36FF-41D8-91CF-C05ECB9A182F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18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2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5019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2"/>
            <a:ext cx="2844800" cy="365125"/>
          </a:xfrm>
        </p:spPr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40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641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64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643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64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4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4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5017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4FF0-B0BD-4408-B334-92085A2BD7B0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17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17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0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C5EF9-4B16-4BA1-A456-446799DA987E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20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20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sp>
        <p:nvSpPr>
          <p:cNvPr id="1050162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</p:spPr>
        <p:txBody>
          <a:bodyPr/>
          <a:lstStyle/>
          <a:p>
            <a:fld id="{ED937CE9-7B3C-4046-9400-CFC277BAC6CA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16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2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5016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2"/>
            <a:ext cx="2844800" cy="365125"/>
          </a:xfrm>
        </p:spPr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sp>
        <p:nvSpPr>
          <p:cNvPr id="1049502" name="Title 1"/>
          <p:cNvSpPr>
            <a:spLocks noGrp="1"/>
          </p:cNvSpPr>
          <p:nvPr>
            <p:ph type="ctrTitle" hasCustomPrompt="1"/>
          </p:nvPr>
        </p:nvSpPr>
        <p:spPr>
          <a:xfrm>
            <a:off x="3454400" y="2286002"/>
            <a:ext cx="8240299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49503" name="Subtitle 2"/>
          <p:cNvSpPr>
            <a:spLocks noGrp="1"/>
          </p:cNvSpPr>
          <p:nvPr>
            <p:ph type="subTitle" idx="1"/>
          </p:nvPr>
        </p:nvSpPr>
        <p:spPr>
          <a:xfrm>
            <a:off x="5283200" y="4038600"/>
            <a:ext cx="6363371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097180" name="Picture 6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" y="1251"/>
            <a:ext cx="4962157" cy="6858000"/>
          </a:xfrm>
          <a:prstGeom prst="rect">
            <a:avLst/>
          </a:prstGeom>
        </p:spPr>
      </p:pic>
      <p:sp>
        <p:nvSpPr>
          <p:cNvPr id="1049504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5105400"/>
            <a:ext cx="24384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9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50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Picture 6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pic>
        <p:nvPicPr>
          <p:cNvPr id="2097178" name="Picture 7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 rot="5400000">
            <a:off x="4684632" y="-4705653"/>
            <a:ext cx="2819400" cy="12230708"/>
          </a:xfrm>
          <a:prstGeom prst="rect">
            <a:avLst/>
          </a:prstGeom>
        </p:spPr>
      </p:pic>
      <p:sp>
        <p:nvSpPr>
          <p:cNvPr id="1049474" name="Title 1"/>
          <p:cNvSpPr>
            <a:spLocks noGrp="1"/>
          </p:cNvSpPr>
          <p:nvPr>
            <p:ph type="title" hasCustomPrompt="1"/>
          </p:nvPr>
        </p:nvSpPr>
        <p:spPr>
          <a:xfrm>
            <a:off x="6096001" y="3048000"/>
            <a:ext cx="57912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494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C2ED-E3AD-4477-BCCD-B7253B8A7C95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4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47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4947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042400" y="5334000"/>
            <a:ext cx="2844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478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85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269632"/>
            <a:ext cx="107696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49486" name="Content Placeholder 2"/>
          <p:cNvSpPr>
            <a:spLocks noGrp="1"/>
          </p:cNvSpPr>
          <p:nvPr>
            <p:ph idx="1"/>
          </p:nvPr>
        </p:nvSpPr>
        <p:spPr>
          <a:xfrm>
            <a:off x="1016000" y="1596413"/>
            <a:ext cx="107696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948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E169-394A-4AA2-93E0-C2CDE5A4E4D1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4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48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2"/>
            <a:ext cx="2844800" cy="365125"/>
          </a:xfrm>
        </p:spPr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48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481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48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746A-F034-4228-B76D-93FF552AF51E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4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48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512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513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51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81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515" name="Content Placeholder 5"/>
          <p:cNvSpPr>
            <a:spLocks noGrp="1"/>
          </p:cNvSpPr>
          <p:nvPr>
            <p:ph sz="quarter" idx="4"/>
          </p:nvPr>
        </p:nvSpPr>
        <p:spPr>
          <a:xfrm>
            <a:off x="64981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51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01F6-C8FC-4D0D-A278-6025871EF3C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51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51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65" name="Title 1"/>
          <p:cNvSpPr>
            <a:spLocks noGrp="1"/>
          </p:cNvSpPr>
          <p:nvPr>
            <p:ph type="title"/>
          </p:nvPr>
        </p:nvSpPr>
        <p:spPr>
          <a:xfrm>
            <a:off x="9144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466" name="Content Placeholder 2"/>
          <p:cNvSpPr>
            <a:spLocks noGrp="1"/>
          </p:cNvSpPr>
          <p:nvPr>
            <p:ph idx="1"/>
          </p:nvPr>
        </p:nvSpPr>
        <p:spPr>
          <a:xfrm>
            <a:off x="50715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467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46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47536-4B69-424D-A8AC-4EBBABA21538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46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47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05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506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49507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50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FA832-D051-48C6-9786-F8456818F8AF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50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5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0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45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45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16A1-A6B0-40C5-8D29-1B2B7A2CC389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45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45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94" name="Vertical Title 1"/>
          <p:cNvSpPr>
            <a:spLocks noGrp="1"/>
          </p:cNvSpPr>
          <p:nvPr>
            <p:ph type="title" orient="vert"/>
          </p:nvPr>
        </p:nvSpPr>
        <p:spPr>
          <a:xfrm>
            <a:off x="90424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4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274640"/>
            <a:ext cx="7823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94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24CD-28D9-4C67-A06F-25AFBA440C34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4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4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59" name="Title 1"/>
          <p:cNvSpPr>
            <a:spLocks noGrp="1"/>
          </p:cNvSpPr>
          <p:nvPr>
            <p:ph type="title"/>
          </p:nvPr>
        </p:nvSpPr>
        <p:spPr>
          <a:xfrm>
            <a:off x="914401" y="355600"/>
            <a:ext cx="109262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460" name="Content Placeholder 2"/>
          <p:cNvSpPr>
            <a:spLocks noGrp="1"/>
          </p:cNvSpPr>
          <p:nvPr>
            <p:ph sz="half" idx="1"/>
          </p:nvPr>
        </p:nvSpPr>
        <p:spPr>
          <a:xfrm>
            <a:off x="897467" y="1497015"/>
            <a:ext cx="5300133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49461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1" y="1497015"/>
            <a:ext cx="530352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49462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</p:spPr>
        <p:txBody>
          <a:bodyPr/>
          <a:lstStyle/>
          <a:p>
            <a:fld id="{40BA7361-72B2-4B2F-AF2C-C6842476EB9B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46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2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4946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2"/>
            <a:ext cx="2844800" cy="365125"/>
          </a:xfrm>
        </p:spPr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949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B566-C5A3-4313-83D9-A707EC2A48E9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49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49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9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D0A5-F133-40B9-B4FE-4E1A66F9FDF3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50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50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sp>
        <p:nvSpPr>
          <p:cNvPr id="1049471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</p:spPr>
        <p:txBody>
          <a:bodyPr/>
          <a:lstStyle/>
          <a:p>
            <a:fld id="{8739BC35-85B5-4A3A-9FE0-0218C81345D4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47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2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4947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2"/>
            <a:ext cx="2844800" cy="365125"/>
          </a:xfrm>
        </p:spPr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6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797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4879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0CBF-6851-4E9C-9131-FBF83AE15F11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8799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0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48801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802" name="Oval 8"/>
          <p:cNvSpPr/>
          <p:nvPr/>
        </p:nvSpPr>
        <p:spPr>
          <a:xfrm>
            <a:off x="1542900" y="1345016"/>
            <a:ext cx="85345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med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80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4880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3BAF-0C34-45FC-869B-30B2CE519072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88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0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51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05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05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05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1D4A-8962-4BA8-A736-AB9598B0D4FC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0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0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50057" name="Rectangle 9"/>
          <p:cNvSpPr/>
          <p:nvPr/>
        </p:nvSpPr>
        <p:spPr bwMode="invGray">
          <a:xfrm>
            <a:off x="3048001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05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059" name="Oval 8"/>
          <p:cNvSpPr/>
          <p:nvPr/>
        </p:nvSpPr>
        <p:spPr>
          <a:xfrm>
            <a:off x="3210751" y="2745870"/>
            <a:ext cx="85345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med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60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061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062" name="Content Placeholder 3"/>
          <p:cNvSpPr>
            <a:spLocks noGrp="1"/>
          </p:cNvSpPr>
          <p:nvPr>
            <p:ph sz="half" idx="2"/>
          </p:nvPr>
        </p:nvSpPr>
        <p:spPr>
          <a:xfrm>
            <a:off x="7034785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06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E789-5FCA-447B-A833-3E59A2327ED4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06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06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4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4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4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39" name="Title 1"/>
          <p:cNvSpPr>
            <a:spLocks noGrp="1"/>
          </p:cNvSpPr>
          <p:nvPr>
            <p:ph type="title"/>
          </p:nvPr>
        </p:nvSpPr>
        <p:spPr>
          <a:xfrm>
            <a:off x="609601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040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041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042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043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04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8418-D1E5-46B8-9068-61286527E839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04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04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47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04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1861-9C1C-4B4E-86D8-BED21A027F15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04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05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1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01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9C6D2-6CF5-492F-824A-5A6E9896562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01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0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50019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med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09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010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50011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2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0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C7B-A48D-414E-A656-E88A774AF535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0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0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20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0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175A-9256-44D1-8A20-5C32904303BF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0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0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50024" name="Rectangle 7"/>
          <p:cNvSpPr/>
          <p:nvPr/>
        </p:nvSpPr>
        <p:spPr>
          <a:xfrm>
            <a:off x="1015999" y="1066800"/>
            <a:ext cx="6096001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50025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5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50026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027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5002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03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0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F9CF-9C5B-43A4-843A-2D38B9AC2C00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0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0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34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1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03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2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500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306C-49ED-42D8-B2B6-B6D58B11BE14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0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0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99" name="Title 1"/>
          <p:cNvSpPr>
            <a:spLocks noGrp="1"/>
          </p:cNvSpPr>
          <p:nvPr>
            <p:ph type="ctrTitle"/>
          </p:nvPr>
        </p:nvSpPr>
        <p:spPr>
          <a:xfrm>
            <a:off x="1154955" y="1447802"/>
            <a:ext cx="8825658" cy="3329581"/>
          </a:xfrm>
        </p:spPr>
        <p:txBody>
          <a:bodyPr anchor="b"/>
          <a:lstStyle>
            <a:lvl1pPr>
              <a:defRPr sz="658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500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6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5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3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1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0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5050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BAB84-2936-4268-9681-EC1BEDE7C548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50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5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3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4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8765-EEA1-4152-8195-1D908FAF44EA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4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64" name="Title 1"/>
          <p:cNvSpPr>
            <a:spLocks noGrp="1"/>
          </p:cNvSpPr>
          <p:nvPr>
            <p:ph type="title"/>
          </p:nvPr>
        </p:nvSpPr>
        <p:spPr>
          <a:xfrm>
            <a:off x="1154957" y="2861735"/>
            <a:ext cx="8825657" cy="1915647"/>
          </a:xfrm>
        </p:spPr>
        <p:txBody>
          <a:bodyPr anchor="b"/>
          <a:lstStyle>
            <a:lvl1pPr algn="l">
              <a:defRPr sz="366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65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183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4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8A0F-751C-4973-87A4-B2892517348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46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83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84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685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68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8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8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70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7"/>
            <a:ext cx="4396339" cy="4195763"/>
          </a:xfrm>
        </p:spPr>
        <p:txBody>
          <a:bodyPr>
            <a:normAutofit/>
          </a:bodyPr>
          <a:lstStyle>
            <a:lvl1pPr>
              <a:defRPr sz="1647"/>
            </a:lvl1pPr>
            <a:lvl2pPr>
              <a:defRPr sz="1464"/>
            </a:lvl2pPr>
            <a:lvl3pPr>
              <a:defRPr sz="1281"/>
            </a:lvl3pPr>
            <a:lvl4pPr>
              <a:defRPr sz="1098"/>
            </a:lvl4pPr>
            <a:lvl5pPr>
              <a:defRPr sz="1098"/>
            </a:lvl5pPr>
            <a:lvl6pPr>
              <a:defRPr sz="1098"/>
            </a:lvl6pPr>
            <a:lvl7pPr>
              <a:defRPr sz="1098"/>
            </a:lvl7pPr>
            <a:lvl8pPr>
              <a:defRPr sz="1098"/>
            </a:lvl8pPr>
            <a:lvl9pPr>
              <a:defRPr sz="10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471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3"/>
            <a:ext cx="4396341" cy="4200245"/>
          </a:xfrm>
        </p:spPr>
        <p:txBody>
          <a:bodyPr>
            <a:normAutofit/>
          </a:bodyPr>
          <a:lstStyle>
            <a:lvl1pPr>
              <a:defRPr sz="1647"/>
            </a:lvl1pPr>
            <a:lvl2pPr>
              <a:defRPr sz="1464"/>
            </a:lvl2pPr>
            <a:lvl3pPr>
              <a:defRPr sz="1281"/>
            </a:lvl3pPr>
            <a:lvl4pPr>
              <a:defRPr sz="1098"/>
            </a:lvl4pPr>
            <a:lvl5pPr>
              <a:defRPr sz="1098"/>
            </a:lvl5pPr>
            <a:lvl6pPr>
              <a:defRPr sz="1098"/>
            </a:lvl6pPr>
            <a:lvl7pPr>
              <a:defRPr sz="1098"/>
            </a:lvl7pPr>
            <a:lvl8pPr>
              <a:defRPr sz="1098"/>
            </a:lvl8pPr>
            <a:lvl9pPr>
              <a:defRPr sz="10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47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9C5-5A15-4E97-9102-78EA6EF4EFFD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7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47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521" name="Text Placeholder 2"/>
          <p:cNvSpPr>
            <a:spLocks noGrp="1"/>
          </p:cNvSpPr>
          <p:nvPr>
            <p:ph type="body" idx="1"/>
          </p:nvPr>
        </p:nvSpPr>
        <p:spPr>
          <a:xfrm>
            <a:off x="1103314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522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647"/>
            </a:lvl1pPr>
            <a:lvl2pPr>
              <a:defRPr sz="1464"/>
            </a:lvl2pPr>
            <a:lvl3pPr>
              <a:defRPr sz="1281"/>
            </a:lvl3pPr>
            <a:lvl4pPr>
              <a:defRPr sz="1098"/>
            </a:lvl4pPr>
            <a:lvl5pPr>
              <a:defRPr sz="1098"/>
            </a:lvl5pPr>
            <a:lvl6pPr>
              <a:defRPr sz="1098"/>
            </a:lvl6pPr>
            <a:lvl7pPr>
              <a:defRPr sz="1098"/>
            </a:lvl7pPr>
            <a:lvl8pPr>
              <a:defRPr sz="1098"/>
            </a:lvl8pPr>
            <a:lvl9pPr>
              <a:defRPr sz="10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52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524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647"/>
            </a:lvl1pPr>
            <a:lvl2pPr>
              <a:defRPr sz="1464"/>
            </a:lvl2pPr>
            <a:lvl3pPr>
              <a:defRPr sz="1281"/>
            </a:lvl3pPr>
            <a:lvl4pPr>
              <a:defRPr sz="1098"/>
            </a:lvl4pPr>
            <a:lvl5pPr>
              <a:defRPr sz="1098"/>
            </a:lvl5pPr>
            <a:lvl6pPr>
              <a:defRPr sz="1098"/>
            </a:lvl6pPr>
            <a:lvl7pPr>
              <a:defRPr sz="1098"/>
            </a:lvl7pPr>
            <a:lvl8pPr>
              <a:defRPr sz="1098"/>
            </a:lvl8pPr>
            <a:lvl9pPr>
              <a:defRPr sz="10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52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2C5B1-632D-4A91-80EA-0A9403BBA6B0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52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52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6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A699-6114-4180-AFF4-06CC1F898E29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6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46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0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CB98-44F4-4676-9D54-894513CF3A5A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50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50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49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19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50" name="Content Placeholder 2"/>
          <p:cNvSpPr>
            <a:spLocks noGrp="1"/>
          </p:cNvSpPr>
          <p:nvPr>
            <p:ph idx="1"/>
          </p:nvPr>
        </p:nvSpPr>
        <p:spPr>
          <a:xfrm>
            <a:off x="4784617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1830"/>
            </a:lvl1pPr>
            <a:lvl2pPr>
              <a:defRPr sz="1647"/>
            </a:lvl2pPr>
            <a:lvl3pPr>
              <a:defRPr sz="1464"/>
            </a:lvl3pPr>
            <a:lvl4pPr>
              <a:defRPr sz="1281"/>
            </a:lvl4pPr>
            <a:lvl5pPr>
              <a:defRPr sz="1281"/>
            </a:lvl5pPr>
            <a:lvl6pPr>
              <a:defRPr sz="1281"/>
            </a:lvl6pPr>
            <a:lvl7pPr>
              <a:defRPr sz="1281"/>
            </a:lvl7pPr>
            <a:lvl8pPr>
              <a:defRPr sz="1281"/>
            </a:lvl8pPr>
            <a:lvl9pPr>
              <a:defRPr sz="128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451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2"/>
            <a:ext cx="3401063" cy="2895599"/>
          </a:xfrm>
        </p:spPr>
        <p:txBody>
          <a:bodyPr/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4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B583-F661-4524-A7A6-6F3401C9CE62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4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75" name="Title 1"/>
          <p:cNvSpPr>
            <a:spLocks noGrp="1"/>
          </p:cNvSpPr>
          <p:nvPr>
            <p:ph type="title"/>
          </p:nvPr>
        </p:nvSpPr>
        <p:spPr>
          <a:xfrm>
            <a:off x="1153908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294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76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50477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47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937F-43EA-4638-8935-5F9DF0A38094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7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48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25" name="Title 1"/>
          <p:cNvSpPr>
            <a:spLocks noGrp="1"/>
          </p:cNvSpPr>
          <p:nvPr>
            <p:ph type="title"/>
          </p:nvPr>
        </p:nvSpPr>
        <p:spPr>
          <a:xfrm>
            <a:off x="1154957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19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26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50427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098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42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2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43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94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60" cy="1981200"/>
          </a:xfrm>
        </p:spPr>
        <p:txBody>
          <a:bodyPr/>
          <a:lstStyle>
            <a:lvl1pPr>
              <a:defRPr sz="439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95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60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647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4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4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41" name="Title 1"/>
          <p:cNvSpPr>
            <a:spLocks noGrp="1"/>
          </p:cNvSpPr>
          <p:nvPr>
            <p:ph type="title"/>
          </p:nvPr>
        </p:nvSpPr>
        <p:spPr>
          <a:xfrm>
            <a:off x="1574803" y="1447800"/>
            <a:ext cx="7999315" cy="2323374"/>
          </a:xfrm>
        </p:spPr>
        <p:txBody>
          <a:bodyPr/>
          <a:lstStyle>
            <a:lvl1pPr>
              <a:defRPr sz="439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42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281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50443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60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647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44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4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50447" name="TextBox 11"/>
          <p:cNvSpPr txBox="1"/>
          <p:nvPr/>
        </p:nvSpPr>
        <p:spPr>
          <a:xfrm>
            <a:off x="898295" y="971253"/>
            <a:ext cx="801912" cy="18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1163" dirty="0"/>
              <a:t>“</a:t>
            </a:r>
          </a:p>
        </p:txBody>
      </p:sp>
      <p:sp>
        <p:nvSpPr>
          <p:cNvPr id="1050448" name="TextBox 14"/>
          <p:cNvSpPr txBox="1"/>
          <p:nvPr/>
        </p:nvSpPr>
        <p:spPr>
          <a:xfrm>
            <a:off x="9330491" y="2613787"/>
            <a:ext cx="801912" cy="18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1163" dirty="0"/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36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366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37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60" cy="860400"/>
          </a:xfrm>
        </p:spPr>
        <p:txBody>
          <a:bodyPr anchor="t"/>
          <a:lstStyle>
            <a:lvl1pPr marL="0" indent="0" algn="l">
              <a:buNone/>
              <a:defRPr sz="183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4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4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2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62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5062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62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62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062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07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4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508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509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4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5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0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5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5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513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1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145754" name="Straight Connector 16"/>
          <p:cNvCxnSpPr>
            <a:cxnSpLocks/>
          </p:cNvCxnSpPr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55" name="Straight Connector 17"/>
          <p:cNvCxnSpPr>
            <a:cxnSpLocks/>
          </p:cNvCxnSpPr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05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5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5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81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4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82" name="Text Placeholder 2"/>
          <p:cNvSpPr>
            <a:spLocks noGrp="1"/>
          </p:cNvSpPr>
          <p:nvPr>
            <p:ph type="body" idx="1"/>
          </p:nvPr>
        </p:nvSpPr>
        <p:spPr>
          <a:xfrm>
            <a:off x="652464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483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4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50484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4" y="4827213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48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486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5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50487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2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48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5048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0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50490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0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145752" name="Straight Connector 18"/>
          <p:cNvCxnSpPr>
            <a:cxnSpLocks/>
          </p:cNvCxnSpPr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53" name="Straight Connector 19"/>
          <p:cNvCxnSpPr>
            <a:cxnSpLocks/>
          </p:cNvCxnSpPr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049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49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2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4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AD80-5404-4419-BA18-89769ED21499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4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455" name="Vertical Title 1"/>
          <p:cNvSpPr>
            <a:spLocks noGrp="1"/>
          </p:cNvSpPr>
          <p:nvPr>
            <p:ph type="title" orient="vert"/>
          </p:nvPr>
        </p:nvSpPr>
        <p:spPr>
          <a:xfrm>
            <a:off x="8304213" y="430215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5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45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6BCF-5A8F-49C7-BE35-90D2A0729AE9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5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4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17" name="Title 1"/>
          <p:cNvSpPr>
            <a:spLocks noGrp="1"/>
          </p:cNvSpPr>
          <p:nvPr>
            <p:ph type="ctrTitle" hasCustomPrompt="1"/>
          </p:nvPr>
        </p:nvSpPr>
        <p:spPr>
          <a:xfrm>
            <a:off x="3454400" y="2286002"/>
            <a:ext cx="8240299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50518" name="Subtitle 2"/>
          <p:cNvSpPr>
            <a:spLocks noGrp="1"/>
          </p:cNvSpPr>
          <p:nvPr>
            <p:ph type="subTitle" idx="1"/>
          </p:nvPr>
        </p:nvSpPr>
        <p:spPr>
          <a:xfrm>
            <a:off x="5283200" y="4038600"/>
            <a:ext cx="6363371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505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5105400"/>
            <a:ext cx="24384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519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56" name="Title 1"/>
          <p:cNvSpPr>
            <a:spLocks noGrp="1"/>
          </p:cNvSpPr>
          <p:nvPr>
            <p:ph type="ctrTitle"/>
          </p:nvPr>
        </p:nvSpPr>
        <p:spPr>
          <a:xfrm>
            <a:off x="684212" y="685801"/>
            <a:ext cx="8001000" cy="2971801"/>
          </a:xfrm>
        </p:spPr>
        <p:txBody>
          <a:bodyPr anchor="b">
            <a:normAutofit/>
          </a:bodyPr>
          <a:lstStyle>
            <a:lvl1pPr algn="l">
              <a:defRPr sz="4392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57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9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1922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6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5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3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1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0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4995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BAB84-2936-4268-9681-EC1BEDE7C548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5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45747" name="Straight Connector 15"/>
          <p:cNvCxnSpPr>
            <a:cxnSpLocks/>
          </p:cNvCxnSpPr>
          <p:nvPr/>
        </p:nvCxnSpPr>
        <p:spPr>
          <a:xfrm flipH="1">
            <a:off x="8228013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48" name="Straight Connector 16"/>
          <p:cNvCxnSpPr>
            <a:cxnSpLocks/>
          </p:cNvCxnSpPr>
          <p:nvPr/>
        </p:nvCxnSpPr>
        <p:spPr>
          <a:xfrm flipH="1">
            <a:off x="6108171" y="91547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49" name="Straight Connector 18"/>
          <p:cNvCxnSpPr>
            <a:cxnSpLocks/>
          </p:cNvCxnSpPr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50" name="Straight Connector 20"/>
          <p:cNvCxnSpPr>
            <a:cxnSpLocks/>
          </p:cNvCxnSpPr>
          <p:nvPr/>
        </p:nvCxnSpPr>
        <p:spPr>
          <a:xfrm flipH="1">
            <a:off x="7335838" y="32280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51" name="Straight Connector 22"/>
          <p:cNvCxnSpPr>
            <a:cxnSpLocks/>
          </p:cNvCxnSpPr>
          <p:nvPr/>
        </p:nvCxnSpPr>
        <p:spPr>
          <a:xfrm flipH="1">
            <a:off x="7845427" y="609603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95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99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8765-EEA1-4152-8195-1D908FAF44EA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19" name="Title 1"/>
          <p:cNvSpPr>
            <a:spLocks noGrp="1"/>
          </p:cNvSpPr>
          <p:nvPr>
            <p:ph type="title"/>
          </p:nvPr>
        </p:nvSpPr>
        <p:spPr>
          <a:xfrm>
            <a:off x="684212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294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20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647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9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8A0F-751C-4973-87A4-B2892517348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7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685802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997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997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9C5-5A15-4E97-9102-78EA6EF4EFFD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7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7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44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562" b="0">
                <a:solidFill>
                  <a:schemeClr val="tx1"/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945" name="Content Placeholder 3"/>
          <p:cNvSpPr>
            <a:spLocks noGrp="1"/>
          </p:cNvSpPr>
          <p:nvPr>
            <p:ph sz="half" idx="2"/>
          </p:nvPr>
        </p:nvSpPr>
        <p:spPr>
          <a:xfrm>
            <a:off x="684212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994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5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562" b="0">
                <a:solidFill>
                  <a:schemeClr val="tx1"/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947" name="Content Placeholder 5"/>
          <p:cNvSpPr>
            <a:spLocks noGrp="1"/>
          </p:cNvSpPr>
          <p:nvPr>
            <p:ph sz="quarter" idx="4"/>
          </p:nvPr>
        </p:nvSpPr>
        <p:spPr>
          <a:xfrm>
            <a:off x="5806546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994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2C5B1-632D-4A91-80EA-0A9403BBA6B0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4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95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image" Target="../media/image16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image" Target="../media/image12.png"/><Relationship Id="rId10" Type="http://schemas.openxmlformats.org/officeDocument/2006/relationships/slideLayout" Target="../slideLayouts/slideLayout86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145728" name="Straight Connector 7"/>
            <p:cNvCxnSpPr>
              <a:cxnSpLocks/>
            </p:cNvCxnSpPr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29" name="Straight Connector 8"/>
            <p:cNvCxnSpPr>
              <a:cxnSpLocks/>
            </p:cNvCxnSpPr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0" name="Straight Connector 9"/>
            <p:cNvCxnSpPr>
              <a:cxnSpLocks/>
            </p:cNvCxnSpPr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1" name="Straight Connector 10"/>
            <p:cNvCxnSpPr>
              <a:cxnSpLocks/>
            </p:cNvCxnSpPr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2" name="Straight Connector 11"/>
            <p:cNvCxnSpPr>
              <a:cxnSpLocks/>
            </p:cNvCxnSpPr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599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8600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8601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860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4860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2060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3" name="Pie 6"/>
          <p:cNvSpPr/>
          <p:nvPr/>
        </p:nvSpPr>
        <p:spPr>
          <a:xfrm>
            <a:off x="-1087897" y="-815920"/>
            <a:ext cx="2185182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094" name="Oval 7"/>
          <p:cNvSpPr/>
          <p:nvPr/>
        </p:nvSpPr>
        <p:spPr>
          <a:xfrm>
            <a:off x="225099" y="21106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095" name="Donut 10"/>
          <p:cNvSpPr/>
          <p:nvPr/>
        </p:nvSpPr>
        <p:spPr>
          <a:xfrm rot="2315675">
            <a:off x="243849" y="1055079"/>
            <a:ext cx="150095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096" name="Rectangle 11"/>
          <p:cNvSpPr/>
          <p:nvPr/>
        </p:nvSpPr>
        <p:spPr>
          <a:xfrm>
            <a:off x="1350509" y="-53"/>
            <a:ext cx="10841502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097" name="Title Placeholder 4"/>
          <p:cNvSpPr>
            <a:spLocks noGrp="1"/>
          </p:cNvSpPr>
          <p:nvPr>
            <p:ph type="title"/>
          </p:nvPr>
        </p:nvSpPr>
        <p:spPr>
          <a:xfrm>
            <a:off x="1914143" y="274639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098" name="Text Placeholder 8"/>
          <p:cNvSpPr>
            <a:spLocks noGrp="1"/>
          </p:cNvSpPr>
          <p:nvPr>
            <p:ph type="body" idx="1"/>
          </p:nvPr>
        </p:nvSpPr>
        <p:spPr>
          <a:xfrm>
            <a:off x="1914143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49099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7"/>
            <a:ext cx="2844800" cy="476251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F45C5266-FD9F-47BB-8991-54E326EB0C9A}" type="datetime1">
              <a:rPr lang="en-US" smtClean="0"/>
              <a:t>8/31/2020</a:t>
            </a:fld>
            <a:endParaRPr lang="en-US"/>
          </a:p>
        </p:txBody>
      </p:sp>
      <p:sp>
        <p:nvSpPr>
          <p:cNvPr id="104910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1" y="6305557"/>
            <a:ext cx="3860800" cy="476251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1049101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3" y="6305557"/>
            <a:ext cx="609600" cy="476251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102" name="Rectangle 14"/>
          <p:cNvSpPr/>
          <p:nvPr/>
        </p:nvSpPr>
        <p:spPr bwMode="invGray">
          <a:xfrm>
            <a:off x="1353313" y="-53"/>
            <a:ext cx="9753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 spd="slow">
    <p:strips dir="ru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2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48973" name="Title Placeholder 2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974" name="Text Placeholder 12"/>
          <p:cNvSpPr>
            <a:spLocks noGrp="1"/>
          </p:cNvSpPr>
          <p:nvPr>
            <p:ph type="body" idx="1"/>
          </p:nvPr>
        </p:nvSpPr>
        <p:spPr>
          <a:xfrm>
            <a:off x="609601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48975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6"/>
            <a:ext cx="2011680" cy="51206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485A892-274C-404F-B88B-144FC17CF3F3}" type="datetime1">
              <a:rPr lang="en-US" smtClean="0"/>
              <a:t>8/31/2020</a:t>
            </a:fld>
            <a:endParaRPr lang="en-US"/>
          </a:p>
        </p:txBody>
      </p:sp>
      <p:sp>
        <p:nvSpPr>
          <p:cNvPr id="1048976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9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4897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8978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8979" name="Rectangle 9"/>
          <p:cNvSpPr/>
          <p:nvPr/>
        </p:nvSpPr>
        <p:spPr bwMode="auto">
          <a:xfrm>
            <a:off x="11785601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980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8981" name="Oval 11"/>
          <p:cNvSpPr/>
          <p:nvPr/>
        </p:nvSpPr>
        <p:spPr>
          <a:xfrm>
            <a:off x="10875263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48982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1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>
    <p:strips dir="ru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95" name="Freeform 6"/>
          <p:cNvSpPr/>
          <p:nvPr/>
        </p:nvSpPr>
        <p:spPr bwMode="auto">
          <a:xfrm>
            <a:off x="-12702" y="-7144"/>
            <a:ext cx="12217403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50296" name="Freeform 7"/>
          <p:cNvSpPr/>
          <p:nvPr/>
        </p:nvSpPr>
        <p:spPr bwMode="auto">
          <a:xfrm>
            <a:off x="5842006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50297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298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50299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47B19C-CA72-4CB3-B942-A78476FDB585}" type="datetime1">
              <a:rPr lang="en-US" smtClean="0"/>
              <a:t>8/31/2020</a:t>
            </a:fld>
            <a:endParaRPr lang="en-US"/>
          </a:p>
        </p:txBody>
      </p:sp>
      <p:sp>
        <p:nvSpPr>
          <p:cNvPr id="1050300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6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50301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60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grpSp>
        <p:nvGrpSpPr>
          <p:cNvPr id="1370" name="Group 1"/>
          <p:cNvGrpSpPr/>
          <p:nvPr/>
        </p:nvGrpSpPr>
        <p:grpSpPr>
          <a:xfrm>
            <a:off x="-25354" y="202408"/>
            <a:ext cx="12240730" cy="649224"/>
            <a:chOff x="-19045" y="216550"/>
            <a:chExt cx="9180548" cy="649224"/>
          </a:xfrm>
        </p:grpSpPr>
        <p:sp>
          <p:nvSpPr>
            <p:cNvPr id="105030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16000">
                    <a:schemeClr val="accent2">
                      <a:shade val="75000"/>
                      <a:alpha val="56000"/>
                    </a:schemeClr>
                  </a:gs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05030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33000">
                    <a:schemeClr val="accent2">
                      <a:alpha val="56000"/>
                    </a:schemeClr>
                  </a:gs>
                  <a:gs pos="44000">
                    <a:schemeClr val="accent1"/>
                  </a:gs>
                  <a:gs pos="74000">
                    <a:schemeClr val="accent4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>
    <p:strips dir="ru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8" name="Freeform 12"/>
          <p:cNvSpPr/>
          <p:nvPr/>
        </p:nvSpPr>
        <p:spPr bwMode="auto">
          <a:xfrm>
            <a:off x="955257" y="5002002"/>
            <a:ext cx="5069338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629" name="Freeform 11"/>
          <p:cNvSpPr/>
          <p:nvPr/>
        </p:nvSpPr>
        <p:spPr bwMode="auto">
          <a:xfrm>
            <a:off x="-71409" y="5785023"/>
            <a:ext cx="5069338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49630" name="Right Triangle 13"/>
          <p:cNvSpPr/>
          <p:nvPr/>
        </p:nvSpPr>
        <p:spPr bwMode="auto">
          <a:xfrm>
            <a:off x="-8055" y="5791256"/>
            <a:ext cx="4536421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3145739" name="Straight Connector 14"/>
          <p:cNvCxnSpPr>
            <a:cxnSpLocks/>
          </p:cNvCxnSpPr>
          <p:nvPr/>
        </p:nvCxnSpPr>
        <p:spPr>
          <a:xfrm>
            <a:off x="-12314" y="5787749"/>
            <a:ext cx="4540677" cy="1084383"/>
          </a:xfrm>
          <a:prstGeom prst="line">
            <a:avLst/>
          </a:prstGeom>
          <a:noFill/>
          <a:ln w="12065" cap="flat" cmpd="sng" algn="ctr">
            <a:gradFill>
              <a:gsLst>
                <a:gs pos="15000">
                  <a:schemeClr val="accent1">
                    <a:shade val="40000"/>
                    <a:satMod val="110000"/>
                  </a:schemeClr>
                </a:gs>
                <a:gs pos="45000">
                  <a:schemeClr val="accent1">
                    <a:tint val="7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9631" name="Title Placeholder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632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36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49633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7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157C0328-FE3A-4A50-84EB-CF934B2ED5C9}" type="datetime1">
              <a:rPr lang="en-US" smtClean="0"/>
              <a:t>8/31/2020</a:t>
            </a:fld>
            <a:endParaRPr lang="en-US"/>
          </a:p>
        </p:txBody>
      </p:sp>
      <p:sp>
        <p:nvSpPr>
          <p:cNvPr id="1049634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106" y="6407954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4963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8" y="6407954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spd="slow">
    <p:strips dir="ru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6"/>
          <p:cNvPicPr>
            <a:picLocks noChangeAspect="1"/>
          </p:cNvPicPr>
          <p:nvPr/>
        </p:nvPicPr>
        <p:blipFill rotWithShape="1">
          <a:blip r:embed="rId16" cstate="email"/>
          <a:srcRect/>
          <a:stretch>
            <a:fillRect/>
          </a:stretch>
        </p:blipFill>
        <p:spPr>
          <a:xfrm>
            <a:off x="58066" y="1"/>
            <a:ext cx="12133943" cy="6879771"/>
          </a:xfrm>
          <a:prstGeom prst="rect">
            <a:avLst/>
          </a:prstGeom>
        </p:spPr>
      </p:pic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1016001" y="274639"/>
            <a:ext cx="1076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1016001" y="1600206"/>
            <a:ext cx="1076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4F8D-CCBB-445A-B470-F49E4E856680}" type="datetime1">
              <a:rPr lang="en-US" smtClean="0"/>
              <a:t>8/31/2020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70401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408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pic>
        <p:nvPicPr>
          <p:cNvPr id="2097153" name="Picture 7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>
            <a:off x="-203199" y="-109183"/>
            <a:ext cx="1091609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ransition spd="slow">
    <p:strips dir="ru"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829" name="Pie 6"/>
          <p:cNvSpPr/>
          <p:nvPr/>
        </p:nvSpPr>
        <p:spPr>
          <a:xfrm>
            <a:off x="-1087897" y="-815920"/>
            <a:ext cx="2185182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830" name="Oval 7"/>
          <p:cNvSpPr/>
          <p:nvPr/>
        </p:nvSpPr>
        <p:spPr>
          <a:xfrm>
            <a:off x="225099" y="21106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831" name="Donut 10"/>
          <p:cNvSpPr/>
          <p:nvPr/>
        </p:nvSpPr>
        <p:spPr>
          <a:xfrm rot="2315675">
            <a:off x="243849" y="1055079"/>
            <a:ext cx="150095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832" name="Rectangle 11"/>
          <p:cNvSpPr/>
          <p:nvPr/>
        </p:nvSpPr>
        <p:spPr>
          <a:xfrm>
            <a:off x="1350509" y="-53"/>
            <a:ext cx="10841502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9833" name="Title Placeholder 4"/>
          <p:cNvSpPr>
            <a:spLocks noGrp="1"/>
          </p:cNvSpPr>
          <p:nvPr>
            <p:ph type="title"/>
          </p:nvPr>
        </p:nvSpPr>
        <p:spPr>
          <a:xfrm>
            <a:off x="1914143" y="274639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9834" name="Text Placeholder 8"/>
          <p:cNvSpPr>
            <a:spLocks noGrp="1"/>
          </p:cNvSpPr>
          <p:nvPr>
            <p:ph type="body" idx="1"/>
          </p:nvPr>
        </p:nvSpPr>
        <p:spPr>
          <a:xfrm>
            <a:off x="1914143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49835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7"/>
            <a:ext cx="2844800" cy="476251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9A53FFEF-B2EC-420A-94F5-D1DBA8C7050A}" type="datetime1">
              <a:rPr lang="en-US" smtClean="0"/>
              <a:t>8/31/2020</a:t>
            </a:fld>
            <a:endParaRPr lang="en-US"/>
          </a:p>
        </p:txBody>
      </p:sp>
      <p:sp>
        <p:nvSpPr>
          <p:cNvPr id="104983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1" y="6305557"/>
            <a:ext cx="3860800" cy="476251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1049837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3" y="6305557"/>
            <a:ext cx="609600" cy="476251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49838" name="Rectangle 14"/>
          <p:cNvSpPr/>
          <p:nvPr/>
        </p:nvSpPr>
        <p:spPr bwMode="invGray">
          <a:xfrm>
            <a:off x="1353313" y="-53"/>
            <a:ext cx="9753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ransition spd="slow">
    <p:strips dir="ru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0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861" name="Text Placeholder 12"/>
          <p:cNvSpPr>
            <a:spLocks noGrp="1"/>
          </p:cNvSpPr>
          <p:nvPr>
            <p:ph type="body" idx="1"/>
          </p:nvPr>
        </p:nvSpPr>
        <p:spPr>
          <a:xfrm>
            <a:off x="816863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48862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10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F4FA65D-A8BD-4AEA-A3D9-0F22773C6193}" type="datetime1">
              <a:rPr lang="en-US" smtClean="0"/>
              <a:t>8/31/2020</a:t>
            </a:fld>
            <a:endParaRPr lang="en-US"/>
          </a:p>
        </p:txBody>
      </p:sp>
      <p:sp>
        <p:nvSpPr>
          <p:cNvPr id="104886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10" y="6248216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48864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865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866" name="Rectangle 8"/>
          <p:cNvSpPr/>
          <p:nvPr/>
        </p:nvSpPr>
        <p:spPr>
          <a:xfrm>
            <a:off x="787403" y="1280160"/>
            <a:ext cx="11404603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86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3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strips dir="ru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16" name="Pie 6"/>
          <p:cNvSpPr/>
          <p:nvPr/>
        </p:nvSpPr>
        <p:spPr>
          <a:xfrm>
            <a:off x="-1087897" y="-815920"/>
            <a:ext cx="2185182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217" name="Oval 7"/>
          <p:cNvSpPr/>
          <p:nvPr/>
        </p:nvSpPr>
        <p:spPr>
          <a:xfrm>
            <a:off x="225099" y="21106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218" name="Donut 10"/>
          <p:cNvSpPr/>
          <p:nvPr/>
        </p:nvSpPr>
        <p:spPr>
          <a:xfrm rot="2315675">
            <a:off x="243849" y="1055079"/>
            <a:ext cx="150095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219" name="Rectangle 11"/>
          <p:cNvSpPr/>
          <p:nvPr/>
        </p:nvSpPr>
        <p:spPr>
          <a:xfrm>
            <a:off x="1350509" y="-53"/>
            <a:ext cx="10841502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220" name="Title Placeholder 4"/>
          <p:cNvSpPr>
            <a:spLocks noGrp="1"/>
          </p:cNvSpPr>
          <p:nvPr>
            <p:ph type="title"/>
          </p:nvPr>
        </p:nvSpPr>
        <p:spPr>
          <a:xfrm>
            <a:off x="1914143" y="274639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221" name="Text Placeholder 8"/>
          <p:cNvSpPr>
            <a:spLocks noGrp="1"/>
          </p:cNvSpPr>
          <p:nvPr>
            <p:ph type="body" idx="1"/>
          </p:nvPr>
        </p:nvSpPr>
        <p:spPr>
          <a:xfrm>
            <a:off x="1914143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50222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7"/>
            <a:ext cx="2844800" cy="476251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890EFE51-3E46-4BF4-BEF0-8AC97581DB5A}" type="datetime1">
              <a:rPr lang="en-US" smtClean="0"/>
              <a:t>8/31/2020</a:t>
            </a:fld>
            <a:endParaRPr lang="en-US"/>
          </a:p>
        </p:txBody>
      </p:sp>
      <p:sp>
        <p:nvSpPr>
          <p:cNvPr id="105022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1" y="6305557"/>
            <a:ext cx="3860800" cy="476251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1050224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3" y="6305557"/>
            <a:ext cx="609600" cy="476251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  <p:sp>
        <p:nvSpPr>
          <p:cNvPr id="1050225" name="Rectangle 14"/>
          <p:cNvSpPr/>
          <p:nvPr/>
        </p:nvSpPr>
        <p:spPr bwMode="invGray">
          <a:xfrm>
            <a:off x="1353313" y="-53"/>
            <a:ext cx="9753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 spd="slow">
    <p:strips dir="ru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roup 2"/>
          <p:cNvGrpSpPr/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1049519" name="Freeform 3"/>
            <p:cNvSpPr/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20" name="Freeform 4"/>
            <p:cNvSpPr/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21" name="Freeform 5"/>
            <p:cNvSpPr/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22" name="Freeform 6"/>
            <p:cNvSpPr/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23" name="Freeform 7"/>
            <p:cNvSpPr/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24" name="Freeform 8"/>
            <p:cNvSpPr/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25" name="Freeform 9"/>
            <p:cNvSpPr/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26" name="Freeform 10"/>
            <p:cNvSpPr/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27" name="Freeform 11"/>
            <p:cNvSpPr/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2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2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30" name="Freeform 14"/>
            <p:cNvSpPr/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31" name="Freeform 15"/>
            <p:cNvSpPr/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32" name="Freeform 16"/>
            <p:cNvSpPr/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33" name="Freeform 17"/>
            <p:cNvSpPr/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34" name="Freeform 18"/>
            <p:cNvSpPr/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35" name="Freeform 19"/>
            <p:cNvSpPr/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536" name="Freeform 20"/>
            <p:cNvSpPr/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04953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4953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953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00B5592-2DF1-4444-8BB3-98F77D955DDF}" type="datetime1">
              <a:rPr lang="en-US" smtClean="0"/>
              <a:t>8/31/2020</a:t>
            </a:fld>
            <a:endParaRPr lang="en-US"/>
          </a:p>
        </p:txBody>
      </p:sp>
      <p:sp>
        <p:nvSpPr>
          <p:cNvPr id="104954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4954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9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9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9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49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9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9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9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9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9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9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9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9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9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9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9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49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9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9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9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9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49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49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49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9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49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9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49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9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49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9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9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49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49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49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49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49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49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49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49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49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49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49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49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49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49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49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49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49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537" grpId="0"/>
      <p:bldP spid="1049537" grpId="1"/>
      <p:bldP spid="1049538" grpId="0" build="p">
        <p:tmplLst>
          <p:tmpl lvl="1">
            <p:tnLst>
              <p:par>
                <p:cTn presetID="39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95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95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95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95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95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49538" grpId="1" build="allAtOnce">
        <p:tmplLst>
          <p:tmpl lvl="1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495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495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495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495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95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495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066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50067" name="Rounded Rectangle 7"/>
          <p:cNvSpPr/>
          <p:nvPr/>
        </p:nvSpPr>
        <p:spPr>
          <a:xfrm>
            <a:off x="85348" y="69755"/>
            <a:ext cx="12017830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068" name="Title Placeholder 21"/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069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50070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6" y="6191257"/>
            <a:ext cx="3302000" cy="476251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0B565F8-909E-4191-BEC8-87B80BC0E783}" type="datetime1">
              <a:rPr lang="en-US" smtClean="0"/>
              <a:t>8/31/2020</a:t>
            </a:fld>
            <a:endParaRPr lang="en-US"/>
          </a:p>
        </p:txBody>
      </p:sp>
      <p:sp>
        <p:nvSpPr>
          <p:cNvPr id="105007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1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50072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39D2A76-69E3-4600-8808-3C1A109345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50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0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0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0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0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0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0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0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0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50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50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0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0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50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50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50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50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0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0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50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0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5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5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50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50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50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50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50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50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50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50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50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50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50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50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50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50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50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0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50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50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50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50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50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50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068" grpId="0"/>
      <p:bldP spid="1050068" grpId="1"/>
      <p:bldP spid="1050069" grpId="0" build="p"/>
      <p:bldP spid="1050069" grpId="1" build="allAtOnce"/>
    </p:bld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Freeform 6"/>
          <p:cNvSpPr/>
          <p:nvPr/>
        </p:nvSpPr>
        <p:spPr bwMode="auto">
          <a:xfrm>
            <a:off x="-12699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48622" name="Freeform 7"/>
          <p:cNvSpPr/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48623" name="Title Placeholder 8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624" name="Text Placeholder 29"/>
          <p:cNvSpPr>
            <a:spLocks noGrp="1"/>
          </p:cNvSpPr>
          <p:nvPr>
            <p:ph type="body" idx="1"/>
          </p:nvPr>
        </p:nvSpPr>
        <p:spPr>
          <a:xfrm>
            <a:off x="609601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48625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48626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2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62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2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  <p:grpSp>
        <p:nvGrpSpPr>
          <p:cNvPr id="548" name="Group 1"/>
          <p:cNvGrpSpPr/>
          <p:nvPr/>
        </p:nvGrpSpPr>
        <p:grpSpPr>
          <a:xfrm>
            <a:off x="-25356" y="202408"/>
            <a:ext cx="12240730" cy="649224"/>
            <a:chOff x="-19045" y="216550"/>
            <a:chExt cx="9180548" cy="649224"/>
          </a:xfrm>
        </p:grpSpPr>
        <p:sp>
          <p:nvSpPr>
            <p:cNvPr id="1048628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16000">
                    <a:schemeClr val="accent2">
                      <a:shade val="75000"/>
                      <a:alpha val="56000"/>
                    </a:schemeClr>
                  </a:gs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048629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33000">
                    <a:schemeClr val="accent2">
                      <a:alpha val="56000"/>
                    </a:schemeClr>
                  </a:gs>
                  <a:gs pos="44000">
                    <a:schemeClr val="accent1"/>
                  </a:gs>
                  <a:gs pos="74000">
                    <a:schemeClr val="accent4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>
    <p:pull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6" name="Group 2"/>
          <p:cNvGrpSpPr/>
          <p:nvPr/>
        </p:nvGrpSpPr>
        <p:grpSpPr bwMode="auto">
          <a:xfrm>
            <a:off x="5067300" y="1789115"/>
            <a:ext cx="7120467" cy="5056187"/>
            <a:chOff x="2394" y="1127"/>
            <a:chExt cx="3364" cy="3185"/>
          </a:xfrm>
        </p:grpSpPr>
        <p:sp>
          <p:nvSpPr>
            <p:cNvPr id="105074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4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4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4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4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5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5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5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5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54" name="Freeform 12"/>
            <p:cNvSpPr/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55" name="Freeform 13"/>
            <p:cNvSpPr/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56" name="Freeform 14"/>
            <p:cNvSpPr/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57" name="Freeform 15"/>
            <p:cNvSpPr/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58" name="Freeform 16"/>
            <p:cNvSpPr/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5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6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61" name="Freeform 19"/>
            <p:cNvSpPr/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6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6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6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65" name="Freeform 23"/>
            <p:cNvSpPr/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6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6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6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6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7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7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7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7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7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7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7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77" name="Freeform 35"/>
            <p:cNvSpPr/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50778" name="Freeform 36"/>
            <p:cNvSpPr/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 dirty="0"/>
            </a:p>
          </p:txBody>
        </p:sp>
      </p:grpSp>
      <p:sp>
        <p:nvSpPr>
          <p:cNvPr id="105077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5078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2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078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78563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fld id="{AA7DF0D8-CA75-425C-86F4-B7432D6B35BC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78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78563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/>
            </a:lvl1pPr>
          </a:lstStyle>
          <a:p>
            <a:endParaRPr lang="en-US" dirty="0"/>
          </a:p>
        </p:txBody>
      </p:sp>
      <p:sp>
        <p:nvSpPr>
          <p:cNvPr id="105078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78563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5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779" grpId="0"/>
      <p:bldP spid="105078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07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5078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Picture 6"/>
          <p:cNvPicPr>
            <a:picLocks noChangeAspect="1"/>
          </p:cNvPicPr>
          <p:nvPr/>
        </p:nvPicPr>
        <p:blipFill rotWithShape="1">
          <a:blip r:embed="rId15" cstate="email"/>
          <a:srcRect/>
          <a:stretch>
            <a:fillRect/>
          </a:stretch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sp>
        <p:nvSpPr>
          <p:cNvPr id="1050146" name="Title Placeholder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76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147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600202"/>
            <a:ext cx="1076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148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C9FA3-12A2-45B3-B752-B41C1D1B4A78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14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704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5015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408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97182" name="Picture 7"/>
          <p:cNvPicPr>
            <a:picLocks noChangeAspect="1"/>
          </p:cNvPicPr>
          <p:nvPr/>
        </p:nvPicPr>
        <p:blipFill rotWithShape="1">
          <a:blip r:embed="rId16" cstate="email"/>
          <a:srcRect/>
          <a:stretch>
            <a:fillRect/>
          </a:stretch>
        </p:blipFill>
        <p:spPr>
          <a:xfrm>
            <a:off x="-203199" y="-109183"/>
            <a:ext cx="1091609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</p:sldLayoutIdLst>
  <p:transition spd="med">
    <p:pull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Picture 6"/>
          <p:cNvPicPr>
            <a:picLocks noChangeAspect="1"/>
          </p:cNvPicPr>
          <p:nvPr/>
        </p:nvPicPr>
        <p:blipFill rotWithShape="1">
          <a:blip r:embed="rId15" cstate="email"/>
          <a:srcRect/>
          <a:stretch>
            <a:fillRect/>
          </a:stretch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sp>
        <p:nvSpPr>
          <p:cNvPr id="1049449" name="Title Placeholder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76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450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600202"/>
            <a:ext cx="1076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9451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FB829-DF5D-4244-832A-15231DC5D28C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45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704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4945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408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97175" name="Picture 7"/>
          <p:cNvPicPr>
            <a:picLocks noChangeAspect="1"/>
          </p:cNvPicPr>
          <p:nvPr/>
        </p:nvPicPr>
        <p:blipFill rotWithShape="1">
          <a:blip r:embed="rId16" cstate="email"/>
          <a:srcRect/>
          <a:stretch>
            <a:fillRect/>
          </a:stretch>
        </p:blipFill>
        <p:spPr>
          <a:xfrm>
            <a:off x="-203199" y="-109183"/>
            <a:ext cx="1091609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ransition spd="med">
    <p:pull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2060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6" name="Pie 6"/>
          <p:cNvSpPr/>
          <p:nvPr/>
        </p:nvSpPr>
        <p:spPr>
          <a:xfrm>
            <a:off x="-1087901" y="-815922"/>
            <a:ext cx="2185182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787" name="Oval 7"/>
          <p:cNvSpPr/>
          <p:nvPr/>
        </p:nvSpPr>
        <p:spPr>
          <a:xfrm>
            <a:off x="225088" y="21104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788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789" name="Rectangle 11"/>
          <p:cNvSpPr/>
          <p:nvPr/>
        </p:nvSpPr>
        <p:spPr>
          <a:xfrm>
            <a:off x="1350499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48790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48791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48792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E29CD8E4-E808-43E2-8819-1CE48FD99B9C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879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1048794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4879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pull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Picture 7"/>
          <p:cNvPicPr>
            <a:picLocks noChangeAspect="1"/>
          </p:cNvPicPr>
          <p:nvPr/>
        </p:nvPicPr>
        <p:blipFill rotWithShape="1">
          <a:blip r:embed="rId20"/>
          <a:srcRect l="3613"/>
          <a:stretch>
            <a:fillRect/>
          </a:stretch>
        </p:blipFill>
        <p:spPr>
          <a:xfrm>
            <a:off x="1" y="2669687"/>
            <a:ext cx="4037012" cy="4188315"/>
          </a:xfrm>
          <a:prstGeom prst="rect">
            <a:avLst/>
          </a:prstGeom>
        </p:spPr>
      </p:pic>
      <p:pic>
        <p:nvPicPr>
          <p:cNvPr id="2097189" name="Picture 6"/>
          <p:cNvPicPr>
            <a:picLocks noChangeAspect="1"/>
          </p:cNvPicPr>
          <p:nvPr/>
        </p:nvPicPr>
        <p:blipFill rotWithShape="1">
          <a:blip r:embed="rId21"/>
          <a:srcRect l="35640"/>
          <a:stretch>
            <a:fillRect/>
          </a:stretch>
        </p:blipFill>
        <p:spPr>
          <a:xfrm>
            <a:off x="0" y="2892349"/>
            <a:ext cx="1522412" cy="2365453"/>
          </a:xfrm>
          <a:prstGeom prst="rect">
            <a:avLst/>
          </a:prstGeom>
        </p:spPr>
      </p:pic>
      <p:sp>
        <p:nvSpPr>
          <p:cNvPr id="1050413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97190" name="Picture 8"/>
          <p:cNvPicPr>
            <a:picLocks noChangeAspect="1"/>
          </p:cNvPicPr>
          <p:nvPr/>
        </p:nvPicPr>
        <p:blipFill rotWithShape="1">
          <a:blip r:embed="rId22"/>
          <a:srcRect t="28813"/>
          <a:stretch>
            <a:fillRect/>
          </a:stretch>
        </p:blipFill>
        <p:spPr>
          <a:xfrm>
            <a:off x="7999413" y="2"/>
            <a:ext cx="1603387" cy="1141407"/>
          </a:xfrm>
          <a:prstGeom prst="rect">
            <a:avLst/>
          </a:prstGeom>
        </p:spPr>
      </p:pic>
      <p:pic>
        <p:nvPicPr>
          <p:cNvPr id="2097191" name="Picture 9"/>
          <p:cNvPicPr>
            <a:picLocks noChangeAspect="1"/>
          </p:cNvPicPr>
          <p:nvPr/>
        </p:nvPicPr>
        <p:blipFill rotWithShape="1">
          <a:blip r:embed="rId23"/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504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0415" name="Title Placeholder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50416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20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50417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0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7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50418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5" y="322529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7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50419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1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562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</p:sldLayoutIdLst>
  <p:hf sldNum="0" hdr="0" ftr="0" dt="0"/>
  <p:txStyles>
    <p:titleStyle>
      <a:lvl1pPr algn="l" defTabSz="418338" rtl="0" eaLnBrk="1" latinLnBrk="0" hangingPunct="1">
        <a:spcBef>
          <a:spcPct val="0"/>
        </a:spcBef>
        <a:buNone/>
        <a:defRPr sz="3843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3754" indent="-313754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3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679799" indent="-261461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47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045845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64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464183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81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882521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81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292990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81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719197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81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137535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81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555873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81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1pPr>
      <a:lvl2pPr marL="418338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2pPr>
      <a:lvl3pPr marL="836676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3pPr>
      <a:lvl4pPr marL="1255014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4pPr>
      <a:lvl5pPr marL="1673352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5pPr>
      <a:lvl6pPr marL="2091690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6pPr>
      <a:lvl7pPr marL="2510028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7pPr>
      <a:lvl8pPr marL="2928366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8pPr>
      <a:lvl9pPr marL="3346704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2" name="Group 6"/>
          <p:cNvGrpSpPr/>
          <p:nvPr/>
        </p:nvGrpSpPr>
        <p:grpSpPr>
          <a:xfrm>
            <a:off x="9206969" y="2963335"/>
            <a:ext cx="2981859" cy="3208867"/>
            <a:chOff x="9206969" y="2963333"/>
            <a:chExt cx="2981858" cy="3208867"/>
          </a:xfrm>
        </p:grpSpPr>
        <p:cxnSp>
          <p:nvCxnSpPr>
            <p:cNvPr id="3145742" name="Straight Connector 7"/>
            <p:cNvCxnSpPr>
              <a:cxnSpLocks/>
            </p:cNvCxnSpPr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3" name="Straight Connector 8"/>
            <p:cNvCxnSpPr>
              <a:cxnSpLocks/>
            </p:cNvCxnSpPr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4" name="Straight Connector 9"/>
            <p:cNvCxnSpPr>
              <a:cxnSpLocks/>
            </p:cNvCxnSpPr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5" name="Straight Connector 10"/>
            <p:cNvCxnSpPr>
              <a:cxnSpLocks/>
            </p:cNvCxnSpPr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6" name="Straight Connector 11"/>
            <p:cNvCxnSpPr>
              <a:cxnSpLocks/>
            </p:cNvCxnSpPr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9908" name="Title Placeholder 1"/>
          <p:cNvSpPr>
            <a:spLocks noGrp="1"/>
          </p:cNvSpPr>
          <p:nvPr>
            <p:ph type="title"/>
          </p:nvPr>
        </p:nvSpPr>
        <p:spPr>
          <a:xfrm>
            <a:off x="684212" y="4487334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49909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2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49910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15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C3BBFDD-BC86-492E-9E5C-A19C5FF44CD7}" type="datetime3">
              <a:rPr lang="en-US" smtClean="0"/>
              <a:t>31 August 2020</a:t>
            </a:fld>
            <a:endParaRPr lang="en-US" dirty="0"/>
          </a:p>
        </p:txBody>
      </p:sp>
      <p:sp>
        <p:nvSpPr>
          <p:cNvPr id="10499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15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499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1" y="5578477"/>
            <a:ext cx="114224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928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CA597F8-4C7B-4C0C-BD20-F8889DC49BC1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</p:sldLayoutIdLst>
  <p:transition spd="med">
    <p:pull/>
  </p:transition>
  <p:hf sldNum="0" hdr="0" ftr="0" dt="0"/>
  <p:txStyles>
    <p:titleStyle>
      <a:lvl1pPr algn="l" defTabSz="418338" rtl="0" eaLnBrk="1" latinLnBrk="0" hangingPunct="1">
        <a:spcBef>
          <a:spcPct val="0"/>
        </a:spcBef>
        <a:buNone/>
        <a:defRPr sz="3294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1461" indent="-261461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3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679799" indent="-261461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4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098137" indent="-261461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6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411891" indent="-156877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8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830229" indent="-156877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8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300859" indent="-209169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8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719197" indent="-209169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8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137535" indent="-209169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8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555873" indent="-209169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8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1pPr>
      <a:lvl2pPr marL="418338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2pPr>
      <a:lvl3pPr marL="836676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3pPr>
      <a:lvl4pPr marL="1255014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4pPr>
      <a:lvl5pPr marL="1673352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5pPr>
      <a:lvl6pPr marL="2091690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6pPr>
      <a:lvl7pPr marL="2510028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7pPr>
      <a:lvl8pPr marL="2928366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8pPr>
      <a:lvl9pPr marL="3346704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528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50529" name="Rounded Rectangle 7"/>
          <p:cNvSpPr/>
          <p:nvPr/>
        </p:nvSpPr>
        <p:spPr>
          <a:xfrm>
            <a:off x="85348" y="69755"/>
            <a:ext cx="12017830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50530" name="Title Placeholder 21"/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50531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50532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6" y="6191257"/>
            <a:ext cx="3302000" cy="476251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937B05F-B5B4-4DEE-A44F-85CECC37C7E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105053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1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50534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ransition spd="slow">
    <p:strips dir="ru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3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5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5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5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4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9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9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9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9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9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4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4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4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4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4.xml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9.xml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9.xml"/></Relationships>
</file>

<file path=ppt/slides/_rels/slide4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0.xml"/></Relationships>
</file>

<file path=ppt/slides/_rels/slide4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9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9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9.xml"/></Relationships>
</file>

<file path=ppt/slides/_rels/slide4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9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9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9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9.xml"/></Relationships>
</file>

<file path=ppt/slides/_rels/slide4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9.xml"/></Relationships>
</file>

<file path=ppt/slides/_rels/slide4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9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9.xml"/></Relationships>
</file>

<file path=ppt/slides/_rels/slide4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Diagram 4"/>
          <p:cNvGraphicFramePr>
            <a:graphicFrameLocks/>
          </p:cNvGraphicFramePr>
          <p:nvPr/>
        </p:nvGraphicFramePr>
        <p:xfrm>
          <a:off x="472282" y="0"/>
          <a:ext cx="11110119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194305" name="Diagram 3"/>
          <p:cNvGraphicFramePr>
            <a:graphicFrameLocks/>
          </p:cNvGraphicFramePr>
          <p:nvPr/>
        </p:nvGraphicFramePr>
        <p:xfrm>
          <a:off x="2637168" y="5260139"/>
          <a:ext cx="6780345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48609" name="Date Placeholder 7"/>
          <p:cNvSpPr>
            <a:spLocks noGrp="1"/>
          </p:cNvSpPr>
          <p:nvPr>
            <p:ph type="dt" sz="half" idx="10"/>
          </p:nvPr>
        </p:nvSpPr>
        <p:spPr>
          <a:xfrm>
            <a:off x="5439899" y="152400"/>
            <a:ext cx="2811860" cy="457200"/>
          </a:xfrm>
        </p:spPr>
        <p:txBody>
          <a:bodyPr/>
          <a:lstStyle/>
          <a:p>
            <a:fld id="{3AB188B7-2169-4706-9306-334531D29BC1}" type="datetime1">
              <a:rPr lang="en-US" sz="2400" b="1">
                <a:solidFill>
                  <a:srgbClr val="EE20C7"/>
                </a:solidFill>
                <a:latin typeface="Arial Black" panose="020B0A04020102020204" pitchFamily="34" charset="0"/>
              </a:rPr>
              <a:t>8/31/2020</a:t>
            </a:fld>
            <a:endParaRPr lang="en-US" sz="2400" b="1" dirty="0">
              <a:solidFill>
                <a:srgbClr val="EE20C7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4"/>
          <p:cNvSpPr>
            <a:spLocks noGrp="1"/>
          </p:cNvSpPr>
          <p:nvPr>
            <p:ph type="ctrTitle"/>
          </p:nvPr>
        </p:nvSpPr>
        <p:spPr>
          <a:xfrm>
            <a:off x="212035" y="1943997"/>
            <a:ext cx="11714922" cy="23876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ABNORMAL PREGNANCY</a:t>
            </a:r>
            <a:br>
              <a:rPr lang="en-US" sz="88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endParaRPr lang="en-US" sz="88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1048661" name="Cloud 6"/>
          <p:cNvSpPr/>
          <p:nvPr/>
        </p:nvSpPr>
        <p:spPr>
          <a:xfrm>
            <a:off x="2160104" y="4611757"/>
            <a:ext cx="6891131" cy="182880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Edwardian Script ITC" panose="030303020407070D0804" pitchFamily="66" charset="0"/>
              </a:rPr>
              <a:t>Welcome </a:t>
            </a:r>
            <a:endParaRPr lang="en-US" sz="8000" b="1" dirty="0">
              <a:solidFill>
                <a:schemeClr val="tx1"/>
              </a:solidFill>
              <a:latin typeface="Edwardian Script ITC" panose="030303020407070D0804" pitchFamily="66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	INTRODUCTION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048810" name="Content Placeholder 2"/>
          <p:cNvSpPr>
            <a:spLocks noGrp="1"/>
          </p:cNvSpPr>
          <p:nvPr>
            <p:ph idx="1"/>
          </p:nvPr>
        </p:nvSpPr>
        <p:spPr>
          <a:xfrm>
            <a:off x="2175509" y="1219200"/>
            <a:ext cx="9372600" cy="5486400"/>
          </a:xfrm>
        </p:spPr>
        <p:txBody>
          <a:bodyPr>
            <a:noAutofit/>
          </a:bodyPr>
          <a:lstStyle/>
          <a:p>
            <a:r>
              <a:rPr lang="en-US" sz="2800" dirty="0"/>
              <a:t>Description</a:t>
            </a:r>
          </a:p>
          <a:p>
            <a:r>
              <a:rPr lang="en-US" sz="2800" dirty="0"/>
              <a:t>Common types</a:t>
            </a:r>
          </a:p>
          <a:p>
            <a:r>
              <a:rPr lang="en-US" sz="2800" dirty="0"/>
              <a:t>General Causes </a:t>
            </a:r>
          </a:p>
          <a:p>
            <a:r>
              <a:rPr lang="en-US" sz="2800" dirty="0"/>
              <a:t> Iron </a:t>
            </a:r>
            <a:r>
              <a:rPr lang="en-US" sz="2800" dirty="0" err="1"/>
              <a:t>defficiency</a:t>
            </a:r>
            <a:r>
              <a:rPr lang="en-US" sz="2800" dirty="0"/>
              <a:t> anaemia</a:t>
            </a:r>
          </a:p>
          <a:p>
            <a:r>
              <a:rPr lang="en-US" sz="2800" dirty="0"/>
              <a:t>Folic acid  “            “</a:t>
            </a:r>
          </a:p>
          <a:p>
            <a:r>
              <a:rPr lang="en-US" sz="2800" dirty="0"/>
              <a:t>Classification</a:t>
            </a:r>
          </a:p>
          <a:p>
            <a:r>
              <a:rPr lang="en-US" sz="2800" dirty="0"/>
              <a:t>Clinical features</a:t>
            </a:r>
          </a:p>
          <a:p>
            <a:r>
              <a:rPr lang="en-US" sz="2800" dirty="0"/>
              <a:t>Diagnostic factors</a:t>
            </a:r>
          </a:p>
          <a:p>
            <a:r>
              <a:rPr lang="en-US" sz="2800" dirty="0"/>
              <a:t>Specific management</a:t>
            </a:r>
          </a:p>
          <a:p>
            <a:r>
              <a:rPr lang="en-US" sz="2800" dirty="0"/>
              <a:t>Complications</a:t>
            </a:r>
          </a:p>
          <a:p>
            <a:r>
              <a:rPr lang="en-US" sz="2800" dirty="0"/>
              <a:t>Prevention</a:t>
            </a:r>
          </a:p>
          <a:p>
            <a:endParaRPr lang="en-US" sz="2800" dirty="0"/>
          </a:p>
        </p:txBody>
      </p:sp>
    </p:spTree>
  </p:cSld>
  <p:clrMapOvr>
    <a:masterClrMapping/>
  </p:clrMapOvr>
  <p:transition spd="med">
    <p:pull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sz="4400" b="1" dirty="0">
                <a:solidFill>
                  <a:srgbClr val="7030A0"/>
                </a:solidFill>
              </a:rPr>
              <a:t> DESCRIPTION</a:t>
            </a:r>
            <a:endParaRPr lang="en-US" dirty="0"/>
          </a:p>
        </p:txBody>
      </p:sp>
      <p:sp>
        <p:nvSpPr>
          <p:cNvPr id="104881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4400" dirty="0"/>
              <a:t>Anaemia</a:t>
            </a:r>
            <a:r>
              <a:rPr lang="en-US" sz="4400" b="1" dirty="0"/>
              <a:t>  </a:t>
            </a:r>
            <a:r>
              <a:rPr lang="en-US" sz="4400" dirty="0"/>
              <a:t>refers to a reduction of oxygen carrying capacity of blood, due to either decrease in red blood cells production , in </a:t>
            </a:r>
            <a:r>
              <a:rPr lang="en-US" sz="4400" dirty="0" err="1"/>
              <a:t>haemoglobin</a:t>
            </a:r>
            <a:r>
              <a:rPr lang="en-US" sz="4400" dirty="0"/>
              <a:t> content ,or combination of both.</a:t>
            </a:r>
            <a:endParaRPr lang="en-US" sz="4400" b="1" dirty="0"/>
          </a:p>
        </p:txBody>
      </p:sp>
    </p:spTree>
  </p:cSld>
  <p:clrMapOvr>
    <a:masterClrMapping/>
  </p:clrMapOvr>
  <p:transition spd="med">
    <p:pull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7030A0"/>
                </a:solidFill>
              </a:rPr>
              <a:t> COMMON TYPES</a:t>
            </a:r>
            <a:endParaRPr lang="en-US" dirty="0"/>
          </a:p>
        </p:txBody>
      </p:sp>
      <p:sp>
        <p:nvSpPr>
          <p:cNvPr id="1048814" name="Content Placeholder 2"/>
          <p:cNvSpPr>
            <a:spLocks noGrp="1"/>
          </p:cNvSpPr>
          <p:nvPr>
            <p:ph idx="1"/>
          </p:nvPr>
        </p:nvSpPr>
        <p:spPr>
          <a:xfrm>
            <a:off x="1752601" y="1295400"/>
            <a:ext cx="9795509" cy="495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Iron deficiency, due to excessive demand of iron.</a:t>
            </a:r>
          </a:p>
          <a:p>
            <a:pPr algn="just"/>
            <a:r>
              <a:rPr lang="en-US" dirty="0" err="1" smtClean="0"/>
              <a:t>Haemolytic,from</a:t>
            </a:r>
            <a:r>
              <a:rPr lang="en-US" dirty="0" smtClean="0"/>
              <a:t> systemic conditions such as , malaria ,sickle cell disease etc.</a:t>
            </a:r>
          </a:p>
          <a:p>
            <a:pPr algn="just"/>
            <a:r>
              <a:rPr lang="en-US" dirty="0" err="1" smtClean="0"/>
              <a:t>Haemorrhagic</a:t>
            </a:r>
            <a:r>
              <a:rPr lang="en-US" dirty="0" smtClean="0"/>
              <a:t>, due to too frequent deliveries, worm infestation &amp; APH.</a:t>
            </a:r>
          </a:p>
          <a:p>
            <a:pPr algn="just"/>
            <a:r>
              <a:rPr lang="en-US" dirty="0" smtClean="0"/>
              <a:t>Physiological, from </a:t>
            </a:r>
            <a:r>
              <a:rPr lang="en-US" dirty="0" err="1" smtClean="0"/>
              <a:t>haemodilution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Folic acid deficiency , though rare.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7030A0"/>
                </a:solidFill>
              </a:rPr>
              <a:t> GENERAL  CAUSES</a:t>
            </a:r>
            <a:endParaRPr lang="en-US" dirty="0"/>
          </a:p>
        </p:txBody>
      </p:sp>
      <p:sp>
        <p:nvSpPr>
          <p:cNvPr id="1048816" name="Content Placeholder 2"/>
          <p:cNvSpPr>
            <a:spLocks noGrp="1"/>
          </p:cNvSpPr>
          <p:nvPr>
            <p:ph idx="1"/>
          </p:nvPr>
        </p:nvSpPr>
        <p:spPr>
          <a:xfrm>
            <a:off x="1619251" y="1143000"/>
            <a:ext cx="9928859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Dietary deficiency of iron ,</a:t>
            </a:r>
            <a:r>
              <a:rPr lang="en-US" dirty="0" err="1" smtClean="0"/>
              <a:t>folate</a:t>
            </a:r>
            <a:r>
              <a:rPr lang="en-US" dirty="0" smtClean="0"/>
              <a:t> and protein due to: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Food craving, ignorance, overcooking or  alkaline additives during cooking.</a:t>
            </a:r>
          </a:p>
          <a:p>
            <a:r>
              <a:rPr lang="en-US" dirty="0" smtClean="0"/>
              <a:t>Multiple pregnancy= increased iron demand.</a:t>
            </a:r>
          </a:p>
          <a:p>
            <a:r>
              <a:rPr lang="en-US" dirty="0" smtClean="0"/>
              <a:t>Gastro-intestinal disturbances leading to </a:t>
            </a:r>
            <a:r>
              <a:rPr lang="en-US" dirty="0" err="1" smtClean="0"/>
              <a:t>malabsorption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Chronic infections like typhoid and upper urinary tract infection.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Content Placeholder 2"/>
          <p:cNvSpPr>
            <a:spLocks noGrp="1"/>
          </p:cNvSpPr>
          <p:nvPr>
            <p:ph idx="1"/>
          </p:nvPr>
        </p:nvSpPr>
        <p:spPr>
          <a:xfrm>
            <a:off x="1714502" y="1219200"/>
            <a:ext cx="9833609" cy="5257800"/>
          </a:xfrm>
        </p:spPr>
        <p:txBody>
          <a:bodyPr>
            <a:noAutofit/>
          </a:bodyPr>
          <a:lstStyle/>
          <a:p>
            <a:r>
              <a:rPr lang="en-US" sz="3300" dirty="0"/>
              <a:t>High plasma volume  increase physiologically.</a:t>
            </a:r>
          </a:p>
          <a:p>
            <a:r>
              <a:rPr lang="en-US" sz="3300" dirty="0"/>
              <a:t>Acute  or chronic blood loss.</a:t>
            </a:r>
          </a:p>
          <a:p>
            <a:r>
              <a:rPr lang="en-US" sz="3300" dirty="0"/>
              <a:t>High intake of caffeinated drinks ,hence reduced  absorption of iron.</a:t>
            </a:r>
          </a:p>
          <a:p>
            <a:r>
              <a:rPr lang="en-US" sz="3300" dirty="0"/>
              <a:t>Intake of </a:t>
            </a:r>
            <a:r>
              <a:rPr lang="en-US" sz="3300" dirty="0" err="1"/>
              <a:t>folate</a:t>
            </a:r>
            <a:r>
              <a:rPr lang="en-US" sz="3300" dirty="0"/>
              <a:t> antagonists e.g. anticonvulsants ,sulphonamide &amp; alcohol.</a:t>
            </a:r>
          </a:p>
          <a:p>
            <a:r>
              <a:rPr lang="en-US" sz="3300" dirty="0"/>
              <a:t>Systemic dse/conditions  eg malaria, PTB, sickle cell dse &amp; HIV/AIDS respectively.</a:t>
            </a:r>
          </a:p>
        </p:txBody>
      </p:sp>
    </p:spTree>
  </p:cSld>
  <p:clrMapOvr>
    <a:masterClrMapping/>
  </p:clrMapOvr>
  <p:transition spd="med">
    <p:pull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IRON  DEFICIENY ANAEMIA</a:t>
            </a:r>
            <a:endParaRPr lang="en-US" dirty="0"/>
          </a:p>
        </p:txBody>
      </p:sp>
      <p:sp>
        <p:nvSpPr>
          <p:cNvPr id="1048819" name="Content Placeholder 2"/>
          <p:cNvSpPr>
            <a:spLocks noGrp="1"/>
          </p:cNvSpPr>
          <p:nvPr>
            <p:ph idx="1"/>
          </p:nvPr>
        </p:nvSpPr>
        <p:spPr>
          <a:xfrm>
            <a:off x="1809752" y="1447800"/>
            <a:ext cx="9738359" cy="4800600"/>
          </a:xfrm>
        </p:spPr>
        <p:txBody>
          <a:bodyPr>
            <a:noAutofit/>
          </a:bodyPr>
          <a:lstStyle/>
          <a:p>
            <a:r>
              <a:rPr lang="en-US" sz="3400" dirty="0"/>
              <a:t>It’s the commonest type and results from lack of </a:t>
            </a:r>
            <a:r>
              <a:rPr lang="en-US" sz="3400" dirty="0" err="1"/>
              <a:t>mobilisable</a:t>
            </a:r>
            <a:r>
              <a:rPr lang="en-US" sz="3400" dirty="0"/>
              <a:t> iron stores, hence compromised  supply to body tissues.</a:t>
            </a:r>
          </a:p>
          <a:p>
            <a:r>
              <a:rPr lang="en-US" sz="3400" dirty="0"/>
              <a:t>Iron is necessary for normal formation of the </a:t>
            </a:r>
            <a:r>
              <a:rPr lang="en-US" sz="3400" dirty="0" err="1"/>
              <a:t>haemoglobin</a:t>
            </a:r>
            <a:r>
              <a:rPr lang="en-US" sz="3400" dirty="0"/>
              <a:t> molecule.</a:t>
            </a:r>
          </a:p>
          <a:p>
            <a:r>
              <a:rPr lang="en-US" sz="3400" dirty="0"/>
              <a:t>Daily requirement of iron increases greatly prenatally to cater for maternal and fetal stores.</a:t>
            </a:r>
          </a:p>
        </p:txBody>
      </p:sp>
    </p:spTree>
  </p:cSld>
  <p:clrMapOvr>
    <a:masterClrMapping/>
  </p:clrMapOvr>
  <p:transition spd="med">
    <p:pull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7030A0"/>
                </a:solidFill>
              </a:rPr>
              <a:t>Specific Causes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48821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>
              <a:buNone/>
            </a:pPr>
            <a:r>
              <a:rPr lang="en-US" dirty="0" smtClean="0"/>
              <a:t>		</a:t>
            </a:r>
            <a:endParaRPr lang="en-US" sz="3600" b="1" dirty="0"/>
          </a:p>
          <a:p>
            <a:r>
              <a:rPr lang="en-US" sz="3600" dirty="0"/>
              <a:t>Reduced dietary intake of iron or protein or both.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Protein facilitates storage of iron in combination referred to as </a:t>
            </a:r>
            <a:r>
              <a:rPr lang="en-US" sz="3600" dirty="0" err="1">
                <a:solidFill>
                  <a:srgbClr val="C00000"/>
                </a:solidFill>
              </a:rPr>
              <a:t>Ferritin</a:t>
            </a:r>
            <a:r>
              <a:rPr lang="en-US" sz="3600" dirty="0">
                <a:solidFill>
                  <a:srgbClr val="C00000"/>
                </a:solidFill>
              </a:rPr>
              <a:t>.</a:t>
            </a:r>
          </a:p>
          <a:p>
            <a:r>
              <a:rPr lang="en-US" sz="3600" dirty="0"/>
              <a:t>Excessive demand.</a:t>
            </a:r>
          </a:p>
          <a:p>
            <a:r>
              <a:rPr lang="en-US" sz="3600" dirty="0"/>
              <a:t>Reduced absorption.</a:t>
            </a:r>
          </a:p>
        </p:txBody>
      </p:sp>
    </p:spTree>
  </p:cSld>
  <p:clrMapOvr>
    <a:masterClrMapping/>
  </p:clrMapOvr>
  <p:transition spd="med">
    <p:pull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FOLIC  ACID DEFICIENCY</a:t>
            </a:r>
            <a:endParaRPr lang="en-US" dirty="0"/>
          </a:p>
        </p:txBody>
      </p:sp>
      <p:sp>
        <p:nvSpPr>
          <p:cNvPr id="1048823" name="Content Placeholder 2"/>
          <p:cNvSpPr>
            <a:spLocks noGrp="1"/>
          </p:cNvSpPr>
          <p:nvPr>
            <p:ph idx="1"/>
          </p:nvPr>
        </p:nvSpPr>
        <p:spPr>
          <a:xfrm>
            <a:off x="1714502" y="1447800"/>
            <a:ext cx="9833609" cy="4800600"/>
          </a:xfrm>
        </p:spPr>
        <p:txBody>
          <a:bodyPr>
            <a:normAutofit/>
          </a:bodyPr>
          <a:lstStyle/>
          <a:p>
            <a:r>
              <a:rPr lang="en-US" sz="3600" dirty="0" err="1"/>
              <a:t>Folate</a:t>
            </a:r>
            <a:r>
              <a:rPr lang="en-US" sz="3600" dirty="0"/>
              <a:t> facilitates normal cell growth (RBC maturation) in fetal &amp; maternal  circulation</a:t>
            </a:r>
          </a:p>
          <a:p>
            <a:r>
              <a:rPr lang="en-US" sz="3600" dirty="0"/>
              <a:t>Anaemia commonly occurs towards the end of pregnancy because of the rapid fetal growth.</a:t>
            </a:r>
          </a:p>
          <a:p>
            <a:pPr>
              <a:buNone/>
            </a:pPr>
            <a:r>
              <a:rPr lang="en-US" sz="3600" dirty="0"/>
              <a:t>NB:  Iron and Folic acid deficiency causes </a:t>
            </a:r>
            <a:r>
              <a:rPr lang="en-US" sz="3600" dirty="0" err="1">
                <a:solidFill>
                  <a:srgbClr val="C00000"/>
                </a:solidFill>
              </a:rPr>
              <a:t>Diamorphic</a:t>
            </a:r>
            <a:r>
              <a:rPr lang="en-US" sz="3600" dirty="0">
                <a:solidFill>
                  <a:srgbClr val="C00000"/>
                </a:solidFill>
              </a:rPr>
              <a:t> anaemia</a:t>
            </a:r>
            <a:r>
              <a:rPr lang="en-US" sz="3600" dirty="0"/>
              <a:t>.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pull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	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CLASSIFICATION OF ANAEMIA</a:t>
            </a:r>
            <a:endParaRPr lang="en-US" dirty="0"/>
          </a:p>
        </p:txBody>
      </p:sp>
      <p:sp>
        <p:nvSpPr>
          <p:cNvPr id="1048825" name="Content Placeholder 2"/>
          <p:cNvSpPr>
            <a:spLocks noGrp="1"/>
          </p:cNvSpPr>
          <p:nvPr>
            <p:ph idx="1"/>
          </p:nvPr>
        </p:nvSpPr>
        <p:spPr>
          <a:xfrm>
            <a:off x="1619251" y="1447800"/>
            <a:ext cx="9928859" cy="4800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600" dirty="0"/>
              <a:t>Based on HB readings:</a:t>
            </a:r>
          </a:p>
          <a:p>
            <a:r>
              <a:rPr lang="en-US" sz="3600" b="1" dirty="0"/>
              <a:t>Mild</a:t>
            </a:r>
            <a:r>
              <a:rPr lang="en-US" sz="3600" dirty="0"/>
              <a:t> ; </a:t>
            </a:r>
            <a:r>
              <a:rPr lang="en-US" sz="3600" dirty="0" err="1"/>
              <a:t>Haemoglobin</a:t>
            </a:r>
            <a:r>
              <a:rPr lang="en-US" sz="3600" dirty="0"/>
              <a:t> level ranges between 8- 9.9gm/ dl.</a:t>
            </a:r>
          </a:p>
          <a:p>
            <a:r>
              <a:rPr lang="en-US" sz="3600" b="1" dirty="0"/>
              <a:t>Moderate</a:t>
            </a:r>
            <a:r>
              <a:rPr lang="en-US" sz="3600" dirty="0"/>
              <a:t> ; HB level ranges between       6-7.9  gm/dl.</a:t>
            </a:r>
          </a:p>
          <a:p>
            <a:r>
              <a:rPr lang="en-US" sz="3600" b="1" dirty="0"/>
              <a:t>Severe</a:t>
            </a:r>
            <a:r>
              <a:rPr lang="en-US" sz="3600" dirty="0"/>
              <a:t> ; HB level is between 4-6.9 gm/ dl.</a:t>
            </a:r>
          </a:p>
          <a:p>
            <a:r>
              <a:rPr lang="en-US" sz="3600" b="1" dirty="0"/>
              <a:t>Very severe </a:t>
            </a:r>
            <a:r>
              <a:rPr lang="en-US" sz="3600" dirty="0"/>
              <a:t>;HB level is below 4gm/dl.</a:t>
            </a:r>
          </a:p>
        </p:txBody>
      </p:sp>
    </p:spTree>
  </p:cSld>
  <p:clrMapOvr>
    <a:masterClrMapping/>
  </p:clrMapOvr>
  <p:transition spd="med">
    <p:pull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CLINICAL FEATURES</a:t>
            </a:r>
            <a:endParaRPr lang="en-US" dirty="0"/>
          </a:p>
        </p:txBody>
      </p:sp>
      <p:sp>
        <p:nvSpPr>
          <p:cNvPr id="1048827" name="Content Placeholder 2"/>
          <p:cNvSpPr>
            <a:spLocks noGrp="1"/>
          </p:cNvSpPr>
          <p:nvPr>
            <p:ph idx="1"/>
          </p:nvPr>
        </p:nvSpPr>
        <p:spPr>
          <a:xfrm>
            <a:off x="1714502" y="1447800"/>
            <a:ext cx="9833609" cy="4800600"/>
          </a:xfrm>
        </p:spPr>
        <p:txBody>
          <a:bodyPr>
            <a:normAutofit fontScale="96875"/>
          </a:bodyPr>
          <a:lstStyle/>
          <a:p>
            <a:r>
              <a:rPr lang="en-US" dirty="0" smtClean="0"/>
              <a:t>Pallor of the mucous membranes</a:t>
            </a:r>
          </a:p>
          <a:p>
            <a:r>
              <a:rPr lang="en-US" dirty="0" err="1" smtClean="0"/>
              <a:t>Koilonychia</a:t>
            </a:r>
            <a:r>
              <a:rPr lang="en-US" dirty="0" smtClean="0"/>
              <a:t> ,demonstrated by cracked and  spoon shaped  nails.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Indicates iron deficiency anaemia.</a:t>
            </a:r>
          </a:p>
          <a:p>
            <a:r>
              <a:rPr lang="en-US" dirty="0" smtClean="0"/>
              <a:t>Fatigue, dizziness and fainting attacks.</a:t>
            </a:r>
          </a:p>
          <a:p>
            <a:r>
              <a:rPr lang="en-US" dirty="0" err="1" smtClean="0"/>
              <a:t>Exertional</a:t>
            </a:r>
            <a:r>
              <a:rPr lang="en-US" dirty="0" smtClean="0"/>
              <a:t> shortness of breath &amp; headache</a:t>
            </a:r>
          </a:p>
          <a:p>
            <a:r>
              <a:rPr lang="en-US" dirty="0" smtClean="0"/>
              <a:t>General weakness and H/o indigestion.</a:t>
            </a:r>
          </a:p>
          <a:p>
            <a:r>
              <a:rPr lang="en-US" dirty="0" smtClean="0"/>
              <a:t>Migratory </a:t>
            </a:r>
            <a:r>
              <a:rPr lang="en-US" dirty="0" err="1" smtClean="0"/>
              <a:t>glossitis</a:t>
            </a:r>
            <a:r>
              <a:rPr lang="en-US" dirty="0" smtClean="0"/>
              <a:t> &amp; tongue smoothness, indicating Folic deficiency.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Title 1"/>
          <p:cNvSpPr>
            <a:spLocks noGrp="1"/>
          </p:cNvSpPr>
          <p:nvPr>
            <p:ph type="ctrTitle"/>
          </p:nvPr>
        </p:nvSpPr>
        <p:spPr>
          <a:xfrm>
            <a:off x="952502" y="1981200"/>
            <a:ext cx="9814559" cy="1828800"/>
          </a:xfr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2060"/>
            </a:solidFill>
          </a:ln>
          <a:scene3d>
            <a:camera prst="perspectiveLeft"/>
            <a:lightRig rig="threePt" dir="t"/>
          </a:scene3d>
        </p:spPr>
        <p:txBody>
          <a:bodyPr>
            <a:prstTxWarp prst="textPlain">
              <a:avLst>
                <a:gd name="adj" fmla="val 50188"/>
              </a:avLst>
            </a:prstTxWarp>
          </a:bodyPr>
          <a:lstStyle/>
          <a:p>
            <a:r>
              <a:rPr lang="en-US" sz="6000" spc="3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FF33CC"/>
                </a:solidFill>
                <a:latin typeface="Algerian" pitchFamily="82" charset="0"/>
              </a:rPr>
              <a:t>PRE-ECLAMPSIA</a:t>
            </a:r>
            <a:endParaRPr lang="en-US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rgbClr val="FF33CC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Content Placeholder 2"/>
          <p:cNvSpPr>
            <a:spLocks noGrp="1"/>
          </p:cNvSpPr>
          <p:nvPr>
            <p:ph idx="1"/>
          </p:nvPr>
        </p:nvSpPr>
        <p:spPr>
          <a:xfrm>
            <a:off x="2175509" y="1447800"/>
            <a:ext cx="9372600" cy="495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600" b="1" i="1" dirty="0"/>
              <a:t>In severe state: </a:t>
            </a:r>
            <a:r>
              <a:rPr lang="en-US" dirty="0" smtClean="0"/>
              <a:t>fetus is in great danger.</a:t>
            </a:r>
          </a:p>
          <a:p>
            <a:r>
              <a:rPr lang="en-US" dirty="0" err="1" smtClean="0"/>
              <a:t>Pretibial</a:t>
            </a:r>
            <a:r>
              <a:rPr lang="en-US" dirty="0" smtClean="0"/>
              <a:t> and ankle </a:t>
            </a:r>
            <a:r>
              <a:rPr lang="en-US" dirty="0" err="1" smtClean="0"/>
              <a:t>oedema</a:t>
            </a:r>
            <a:endParaRPr lang="en-US" dirty="0" smtClean="0"/>
          </a:p>
          <a:p>
            <a:r>
              <a:rPr lang="en-US" dirty="0" smtClean="0"/>
              <a:t>Small fundal height compared to dates</a:t>
            </a:r>
          </a:p>
          <a:p>
            <a:r>
              <a:rPr lang="en-US" dirty="0" smtClean="0"/>
              <a:t>Signs of dehydration</a:t>
            </a:r>
          </a:p>
          <a:p>
            <a:r>
              <a:rPr lang="en-US" dirty="0" smtClean="0"/>
              <a:t>Tachycardia of </a:t>
            </a:r>
            <a:r>
              <a:rPr lang="en-US" dirty="0" err="1" smtClean="0"/>
              <a:t>thready</a:t>
            </a:r>
            <a:r>
              <a:rPr lang="en-US" dirty="0" smtClean="0"/>
              <a:t> (small) volume and slow rising character.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b="1" i="1" dirty="0" smtClean="0"/>
              <a:t>Very severe state:</a:t>
            </a:r>
            <a:r>
              <a:rPr lang="en-US" b="1" dirty="0" smtClean="0"/>
              <a:t> </a:t>
            </a:r>
            <a:r>
              <a:rPr lang="en-US" dirty="0" smtClean="0"/>
              <a:t>Mother’s life is in danger , hence presents with signs of heart failure as follows:</a:t>
            </a:r>
          </a:p>
        </p:txBody>
      </p:sp>
    </p:spTree>
  </p:cSld>
  <p:clrMapOvr>
    <a:masterClrMapping/>
  </p:clrMapOvr>
  <p:transition spd="med">
    <p:pull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9" name="Content Placeholder 2"/>
          <p:cNvSpPr>
            <a:spLocks noGrp="1"/>
          </p:cNvSpPr>
          <p:nvPr>
            <p:ph idx="1"/>
          </p:nvPr>
        </p:nvSpPr>
        <p:spPr>
          <a:xfrm>
            <a:off x="1619251" y="457200"/>
            <a:ext cx="9928859" cy="5791200"/>
          </a:xfrm>
        </p:spPr>
        <p:txBody>
          <a:bodyPr>
            <a:noAutofit/>
          </a:bodyPr>
          <a:lstStyle/>
          <a:p>
            <a:r>
              <a:rPr lang="en-US" sz="3600" dirty="0"/>
              <a:t>Productive cough &amp; sputum is frothy.</a:t>
            </a:r>
          </a:p>
          <a:p>
            <a:r>
              <a:rPr lang="en-US" sz="3600" dirty="0"/>
              <a:t>Distension of jugular vein</a:t>
            </a:r>
          </a:p>
          <a:p>
            <a:r>
              <a:rPr lang="en-US" sz="3600" dirty="0"/>
              <a:t>Dyspnoea at rest</a:t>
            </a:r>
          </a:p>
          <a:p>
            <a:r>
              <a:rPr lang="en-US" sz="3600" dirty="0" err="1"/>
              <a:t>Generalised</a:t>
            </a:r>
            <a:r>
              <a:rPr lang="en-US" sz="3600" dirty="0"/>
              <a:t> </a:t>
            </a:r>
            <a:r>
              <a:rPr lang="en-US" sz="3600" dirty="0" err="1"/>
              <a:t>oedema</a:t>
            </a:r>
            <a:r>
              <a:rPr lang="en-US" sz="3600" dirty="0"/>
              <a:t>.</a:t>
            </a:r>
          </a:p>
          <a:p>
            <a:pPr>
              <a:buNone/>
            </a:pPr>
            <a:r>
              <a:rPr lang="en-US" sz="3600" dirty="0"/>
              <a:t>	</a:t>
            </a:r>
            <a:r>
              <a:rPr lang="en-US" sz="3600" i="1" dirty="0"/>
              <a:t>For </a:t>
            </a:r>
            <a:r>
              <a:rPr lang="en-US" sz="3600" b="1" i="1" dirty="0" err="1"/>
              <a:t>Haemolytic</a:t>
            </a:r>
            <a:r>
              <a:rPr lang="en-US" sz="3600" b="1" i="1" dirty="0"/>
              <a:t> </a:t>
            </a:r>
            <a:r>
              <a:rPr lang="en-US" sz="3600" i="1" dirty="0"/>
              <a:t> causes:</a:t>
            </a:r>
          </a:p>
          <a:p>
            <a:r>
              <a:rPr lang="en-US" sz="3600" dirty="0"/>
              <a:t>Jaundice signifying severe </a:t>
            </a:r>
            <a:r>
              <a:rPr lang="en-US" sz="3600" dirty="0" err="1"/>
              <a:t>haemolysis</a:t>
            </a:r>
            <a:r>
              <a:rPr lang="en-US" sz="3600" dirty="0"/>
              <a:t>.</a:t>
            </a:r>
          </a:p>
          <a:p>
            <a:r>
              <a:rPr lang="en-US" sz="3600" dirty="0" err="1"/>
              <a:t>Hepato-spleenomegally</a:t>
            </a:r>
            <a:r>
              <a:rPr lang="en-US" sz="3600" dirty="0"/>
              <a:t>.</a:t>
            </a:r>
          </a:p>
        </p:txBody>
      </p:sp>
    </p:spTree>
  </p:cSld>
  <p:clrMapOvr>
    <a:masterClrMapping/>
  </p:clrMapOvr>
  <p:transition spd="med">
    <p:pull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7030A0"/>
                </a:solidFill>
              </a:rPr>
              <a:t> DIANOSTIC FACTORS</a:t>
            </a:r>
            <a:endParaRPr lang="en-US" dirty="0"/>
          </a:p>
        </p:txBody>
      </p:sp>
      <p:sp>
        <p:nvSpPr>
          <p:cNvPr id="1048831" name="Content Placeholder 2"/>
          <p:cNvSpPr>
            <a:spLocks noGrp="1"/>
          </p:cNvSpPr>
          <p:nvPr>
            <p:ph idx="1"/>
          </p:nvPr>
        </p:nvSpPr>
        <p:spPr>
          <a:xfrm>
            <a:off x="1524002" y="1219200"/>
            <a:ext cx="10024109" cy="5257800"/>
          </a:xfrm>
        </p:spPr>
        <p:txBody>
          <a:bodyPr>
            <a:noAutofit/>
          </a:bodyPr>
          <a:lstStyle/>
          <a:p>
            <a:r>
              <a:rPr lang="en-US" dirty="0" smtClean="0"/>
              <a:t>History and physical examination findings </a:t>
            </a:r>
          </a:p>
          <a:p>
            <a:r>
              <a:rPr lang="en-US" dirty="0" smtClean="0"/>
              <a:t>Laboratory tests  in 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Blood specimens for ;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Full haemogram and positive outcomes are: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dirty="0" err="1"/>
              <a:t>Microcytic</a:t>
            </a:r>
            <a:r>
              <a:rPr lang="en-US" sz="3200" dirty="0"/>
              <a:t>(small) RBC = Iron deficiency.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dirty="0" err="1"/>
              <a:t>Macrocytic</a:t>
            </a:r>
            <a:r>
              <a:rPr lang="en-US" sz="3200" dirty="0"/>
              <a:t>(large), immature as well as </a:t>
            </a:r>
            <a:r>
              <a:rPr lang="en-US" sz="3200" dirty="0" err="1"/>
              <a:t>hypochromic</a:t>
            </a:r>
            <a:r>
              <a:rPr lang="en-US" sz="3200" dirty="0"/>
              <a:t>(pale) RBC= Folic acid deficiency. 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dirty="0" err="1"/>
              <a:t>Normocytic</a:t>
            </a:r>
            <a:r>
              <a:rPr lang="en-US" sz="3200" dirty="0"/>
              <a:t> &amp; </a:t>
            </a:r>
            <a:r>
              <a:rPr lang="en-US" sz="3200" dirty="0" err="1"/>
              <a:t>normachromic</a:t>
            </a:r>
            <a:r>
              <a:rPr lang="en-US" sz="3200" dirty="0"/>
              <a:t> RBC, indicates </a:t>
            </a:r>
            <a:r>
              <a:rPr lang="en-US" sz="3200" dirty="0" err="1"/>
              <a:t>haemorrhagic</a:t>
            </a:r>
            <a:r>
              <a:rPr lang="en-US" sz="3200" dirty="0"/>
              <a:t> anaemia. </a:t>
            </a:r>
          </a:p>
        </p:txBody>
      </p:sp>
    </p:spTree>
  </p:cSld>
  <p:clrMapOvr>
    <a:masterClrMapping/>
  </p:clrMapOvr>
  <p:transition spd="med">
    <p:pull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2" name="Content Placeholder 2"/>
          <p:cNvSpPr>
            <a:spLocks noGrp="1"/>
          </p:cNvSpPr>
          <p:nvPr>
            <p:ph idx="1"/>
          </p:nvPr>
        </p:nvSpPr>
        <p:spPr>
          <a:xfrm>
            <a:off x="2175509" y="1219200"/>
            <a:ext cx="9372600" cy="5486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Malaria parasite smear.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Sickling</a:t>
            </a:r>
            <a:r>
              <a:rPr lang="en-US" dirty="0" smtClean="0"/>
              <a:t>  test, for suggestive history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Stool specimen for 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Hook worm  ova.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Schistosomal</a:t>
            </a:r>
            <a:r>
              <a:rPr lang="en-US" dirty="0" smtClean="0"/>
              <a:t>  ova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Urine specimen for: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Routine exam, microscopy, C/S= UTI.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Schistosomal</a:t>
            </a:r>
            <a:r>
              <a:rPr lang="en-US" dirty="0" smtClean="0"/>
              <a:t>  ova. 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SPECIFIC  MANAGEMENT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4883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	Mild:</a:t>
            </a:r>
            <a:r>
              <a:rPr lang="en-US" dirty="0" smtClean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Care is basically through the prenatal clinic, so refer to  the DR  for:</a:t>
            </a:r>
          </a:p>
          <a:p>
            <a:r>
              <a:rPr lang="en-US" dirty="0" smtClean="0"/>
              <a:t>Investigation of the cause.</a:t>
            </a:r>
          </a:p>
          <a:p>
            <a:r>
              <a:rPr lang="en-US" dirty="0" smtClean="0"/>
              <a:t>Prescription of  oral iron supplements e.g. </a:t>
            </a:r>
            <a:r>
              <a:rPr lang="en-US" dirty="0" err="1" smtClean="0"/>
              <a:t>Ranferon</a:t>
            </a:r>
            <a:r>
              <a:rPr lang="en-US" dirty="0" smtClean="0"/>
              <a:t> syrup 10 ml every 8 hourly till the HB reading is 11 gm/ dl &amp;above.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Alternatively, ferrous </a:t>
            </a:r>
            <a:r>
              <a:rPr lang="en-US" dirty="0" err="1" smtClean="0"/>
              <a:t>sulphate</a:t>
            </a:r>
            <a:r>
              <a:rPr lang="en-US" dirty="0" smtClean="0"/>
              <a:t> 200 mg 8 hrly and Folic acid 5 mg daily is given.</a:t>
            </a:r>
          </a:p>
        </p:txBody>
      </p:sp>
    </p:spTree>
  </p:cSld>
  <p:clrMapOvr>
    <a:masterClrMapping/>
  </p:clrMapOvr>
  <p:transition spd="med">
    <p:pull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5" name="Content Placeholder 2"/>
          <p:cNvSpPr>
            <a:spLocks noGrp="1"/>
          </p:cNvSpPr>
          <p:nvPr>
            <p:ph idx="1"/>
          </p:nvPr>
        </p:nvSpPr>
        <p:spPr>
          <a:xfrm>
            <a:off x="1714502" y="381000"/>
            <a:ext cx="9833609" cy="5867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Counsel regarding side effects of the supplements.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Offer supportive treatment as well , such as vitamin supplements to improve appetite.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Treat the underlying cause as well.</a:t>
            </a:r>
          </a:p>
          <a:p>
            <a:r>
              <a:rPr lang="en-US" dirty="0" smtClean="0"/>
              <a:t>Advise on well balanced diet , rest &amp; hygiene.</a:t>
            </a:r>
          </a:p>
          <a:p>
            <a:r>
              <a:rPr lang="en-US" dirty="0" smtClean="0"/>
              <a:t>Discourage high intake of caffeinated drinks.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6" name="Content Placeholder 2"/>
          <p:cNvSpPr>
            <a:spLocks noGrp="1"/>
          </p:cNvSpPr>
          <p:nvPr>
            <p:ph idx="1"/>
          </p:nvPr>
        </p:nvSpPr>
        <p:spPr>
          <a:xfrm>
            <a:off x="1619251" y="381000"/>
            <a:ext cx="9928859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Evaluate the effectiveness of treatment through regular control HB check ups.</a:t>
            </a:r>
          </a:p>
          <a:p>
            <a:r>
              <a:rPr lang="en-US" dirty="0" smtClean="0"/>
              <a:t>Closely follow up the client through </a:t>
            </a:r>
            <a:r>
              <a:rPr lang="en-US" i="1" dirty="0" smtClean="0"/>
              <a:t>weekly </a:t>
            </a:r>
            <a:r>
              <a:rPr lang="en-US" dirty="0" smtClean="0"/>
              <a:t>ANC visits.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b="1" dirty="0" smtClean="0"/>
              <a:t>Moderate: </a:t>
            </a:r>
          </a:p>
          <a:p>
            <a:r>
              <a:rPr lang="en-US" dirty="0" smtClean="0"/>
              <a:t>Admission  to hospital is determined by the severity of symptoms and the living standards.</a:t>
            </a:r>
          </a:p>
          <a:p>
            <a:r>
              <a:rPr lang="en-US" dirty="0" smtClean="0"/>
              <a:t>That who is not admitted , basic care is as in mild.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7" name="Content Placeholder 2"/>
          <p:cNvSpPr>
            <a:spLocks noGrp="1"/>
          </p:cNvSpPr>
          <p:nvPr>
            <p:ph idx="1"/>
          </p:nvPr>
        </p:nvSpPr>
        <p:spPr>
          <a:xfrm>
            <a:off x="1828800" y="228600"/>
            <a:ext cx="9719310" cy="64770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100" dirty="0"/>
              <a:t>For the admitted :</a:t>
            </a:r>
          </a:p>
          <a:p>
            <a:pPr algn="just"/>
            <a:r>
              <a:rPr lang="en-US" sz="3100" dirty="0"/>
              <a:t>Closely monitor vital signs &amp; FHS every4 hrly.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100" dirty="0"/>
              <a:t> Encourage mother to maintain a fetal kick record.</a:t>
            </a:r>
          </a:p>
          <a:p>
            <a:pPr algn="just"/>
            <a:r>
              <a:rPr lang="en-US" sz="3100" dirty="0"/>
              <a:t>Nurse on relative bedrest to facilitate placental and renal blood supply.</a:t>
            </a:r>
          </a:p>
          <a:p>
            <a:pPr algn="just"/>
            <a:r>
              <a:rPr lang="en-US" sz="3100" dirty="0"/>
              <a:t>Request for blood cross- match , just incase the condition deteriorates.</a:t>
            </a:r>
          </a:p>
          <a:p>
            <a:pPr algn="just"/>
            <a:r>
              <a:rPr lang="en-US" sz="3100" dirty="0"/>
              <a:t>Actual treatment includes, administration of  parenteral iron after a test dose to prevent  anaphylactic shock.</a:t>
            </a:r>
          </a:p>
        </p:txBody>
      </p:sp>
    </p:spTree>
  </p:cSld>
  <p:clrMapOvr>
    <a:masterClrMapping/>
  </p:clrMapOvr>
  <p:transition spd="med">
    <p:pull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8" name="Content Placeholder 2"/>
          <p:cNvSpPr>
            <a:spLocks noGrp="1"/>
          </p:cNvSpPr>
          <p:nvPr>
            <p:ph idx="1"/>
          </p:nvPr>
        </p:nvSpPr>
        <p:spPr>
          <a:xfrm>
            <a:off x="1714502" y="381000"/>
            <a:ext cx="9833609" cy="6248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b="1" dirty="0" smtClean="0"/>
              <a:t>NB: </a:t>
            </a:r>
            <a:r>
              <a:rPr lang="en-US" dirty="0" err="1" smtClean="0"/>
              <a:t>i</a:t>
            </a:r>
            <a:r>
              <a:rPr lang="en-US" dirty="0" smtClean="0"/>
              <a:t>. Specific dose depends on the HB reading deficit and body weight=1.5mg/</a:t>
            </a:r>
            <a:r>
              <a:rPr lang="en-US" dirty="0" err="1" smtClean="0"/>
              <a:t>wt</a:t>
            </a:r>
            <a:r>
              <a:rPr lang="en-US" dirty="0" smtClean="0"/>
              <a:t>/</a:t>
            </a:r>
            <a:r>
              <a:rPr lang="en-US" dirty="0" err="1" smtClean="0"/>
              <a:t>wk</a:t>
            </a:r>
            <a:endParaRPr lang="en-US" dirty="0" smtClean="0"/>
          </a:p>
          <a:p>
            <a:pPr algn="just">
              <a:buNone/>
            </a:pPr>
            <a:r>
              <a:rPr lang="en-US" dirty="0" smtClean="0"/>
              <a:t>		ii. Gestation period determines the route of 	   administration.</a:t>
            </a:r>
          </a:p>
          <a:p>
            <a:pPr algn="just"/>
            <a:r>
              <a:rPr lang="en-US" dirty="0" smtClean="0"/>
              <a:t>For a gestation period ranging between 30-36 weeks ,dilute 50 mg of imferon (iron dextran) in ½ a </a:t>
            </a:r>
            <a:r>
              <a:rPr lang="en-US" dirty="0" err="1" smtClean="0"/>
              <a:t>litre</a:t>
            </a:r>
            <a:r>
              <a:rPr lang="en-US" dirty="0" smtClean="0"/>
              <a:t> of normal saline and  regulate to run  for 6 hours.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Closely monitor vital signs for detection of shock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Monitor for adverse reaction </a:t>
            </a:r>
            <a:r>
              <a:rPr lang="en-US" dirty="0" err="1" smtClean="0"/>
              <a:t>eg</a:t>
            </a:r>
            <a:r>
              <a:rPr lang="en-US" dirty="0" smtClean="0"/>
              <a:t> development of </a:t>
            </a:r>
            <a:r>
              <a:rPr lang="en-US" dirty="0" err="1" smtClean="0"/>
              <a:t>urticaria</a:t>
            </a:r>
            <a:r>
              <a:rPr lang="en-US" dirty="0" smtClean="0"/>
              <a:t> and intervene.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9" name="Content Placeholder 2"/>
          <p:cNvSpPr>
            <a:spLocks noGrp="1"/>
          </p:cNvSpPr>
          <p:nvPr>
            <p:ph idx="1"/>
          </p:nvPr>
        </p:nvSpPr>
        <p:spPr>
          <a:xfrm>
            <a:off x="1752601" y="228600"/>
            <a:ext cx="9795509" cy="6400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Before 30 weeks and fetal condition is stable, IM Iron sorbitol at 50 mg/ml is administered deeply using a “Z technique” to prevent skin staining and irritation at the  injection site.</a:t>
            </a:r>
          </a:p>
          <a:p>
            <a:pPr algn="just"/>
            <a:r>
              <a:rPr lang="en-US" dirty="0" smtClean="0"/>
              <a:t>Administer supportive drugs such as vitamin B complex.</a:t>
            </a:r>
          </a:p>
          <a:p>
            <a:pPr algn="just"/>
            <a:r>
              <a:rPr lang="en-US" dirty="0" smtClean="0"/>
              <a:t>Continue with oral haematinics  </a:t>
            </a:r>
            <a:r>
              <a:rPr lang="en-US" b="1" dirty="0" smtClean="0"/>
              <a:t>only after discontinuing parenteral  iron.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Aim is to avoid overdose= toxicity hence, headache, dizziness nausea &amp; vomiting  occurs. </a:t>
            </a:r>
            <a:r>
              <a:rPr lang="en-US" b="1" dirty="0" smtClean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Title 5"/>
          <p:cNvSpPr>
            <a:spLocks noGrp="1"/>
          </p:cNvSpPr>
          <p:nvPr>
            <p:ph type="title"/>
          </p:nvPr>
        </p:nvSpPr>
        <p:spPr>
          <a:xfrm>
            <a:off x="952500" y="228600"/>
            <a:ext cx="10287000" cy="914400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sz="5400" b="1" dirty="0">
                <a:solidFill>
                  <a:srgbClr val="FF0000"/>
                </a:solidFill>
              </a:rPr>
              <a:t> DESCRIPTION</a:t>
            </a:r>
            <a:endParaRPr lang="en-US" dirty="0"/>
          </a:p>
        </p:txBody>
      </p:sp>
      <p:sp>
        <p:nvSpPr>
          <p:cNvPr id="1048664" name="Content Placeholder 2"/>
          <p:cNvSpPr>
            <a:spLocks noGrp="1"/>
          </p:cNvSpPr>
          <p:nvPr>
            <p:ph idx="1"/>
          </p:nvPr>
        </p:nvSpPr>
        <p:spPr>
          <a:xfrm>
            <a:off x="952500" y="1143000"/>
            <a:ext cx="10287000" cy="5410200"/>
          </a:xfrm>
        </p:spPr>
        <p:txBody>
          <a:bodyPr>
            <a:noAutofit/>
          </a:bodyPr>
          <a:lstStyle/>
          <a:p>
            <a:pPr algn="just"/>
            <a:r>
              <a:rPr lang="en-US" sz="3200" dirty="0"/>
              <a:t>It’s among the hypertension disorders and  occurs only in pregnancy .</a:t>
            </a:r>
          </a:p>
          <a:p>
            <a:pPr algn="just"/>
            <a:r>
              <a:rPr lang="en-US" sz="3200" dirty="0"/>
              <a:t>Onset is commonly between 26</a:t>
            </a:r>
            <a:r>
              <a:rPr lang="en-US" sz="3200" baseline="30000" dirty="0"/>
              <a:t>th</a:t>
            </a:r>
            <a:r>
              <a:rPr lang="en-US" sz="3200" dirty="0"/>
              <a:t>-28</a:t>
            </a:r>
            <a:r>
              <a:rPr lang="en-US" sz="3200" baseline="30000" dirty="0"/>
              <a:t>th</a:t>
            </a:r>
            <a:r>
              <a:rPr lang="en-US" sz="3200" dirty="0"/>
              <a:t> weeks and rarely at 22 weeks. </a:t>
            </a:r>
          </a:p>
          <a:p>
            <a:pPr algn="just"/>
            <a:r>
              <a:rPr lang="en-US" sz="3200" dirty="0"/>
              <a:t>It’s characterized basically by </a:t>
            </a:r>
            <a:r>
              <a:rPr lang="en-US" sz="3200" b="1" dirty="0"/>
              <a:t>hypertension and proteinuria with or without oedema.</a:t>
            </a:r>
          </a:p>
          <a:p>
            <a:pPr algn="just"/>
            <a:r>
              <a:rPr lang="en-US" sz="3200" dirty="0"/>
              <a:t>PET occurs in 3% of all pregnancies and &gt; 10% of women develop this in their 1</a:t>
            </a:r>
            <a:r>
              <a:rPr lang="en-US" sz="3200" baseline="30000" dirty="0"/>
              <a:t>st</a:t>
            </a:r>
            <a:r>
              <a:rPr lang="en-US" sz="3200" dirty="0"/>
              <a:t> pregnancy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0" name="Title 1"/>
          <p:cNvSpPr>
            <a:spLocks noGrp="1"/>
          </p:cNvSpPr>
          <p:nvPr>
            <p:ph type="title"/>
          </p:nvPr>
        </p:nvSpPr>
        <p:spPr>
          <a:xfrm>
            <a:off x="2286000" y="152401"/>
            <a:ext cx="9372600" cy="7506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Berlin Sans FB" panose="020E0602020502020306" pitchFamily="34" charset="0"/>
              </a:rPr>
              <a:t>The Z-track technique of drug administration</a:t>
            </a:r>
            <a:endParaRPr lang="en-US" dirty="0">
              <a:solidFill>
                <a:srgbClr val="0000FF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097155" name="Z technique-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4750" y="1066800"/>
            <a:ext cx="10053851" cy="5181600"/>
          </a:xfr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97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97155"/>
                </p:tgtEl>
              </p:cMediaNode>
            </p:vide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1" name="Content Placeholder 2"/>
          <p:cNvSpPr>
            <a:spLocks noGrp="1"/>
          </p:cNvSpPr>
          <p:nvPr>
            <p:ph idx="1"/>
          </p:nvPr>
        </p:nvSpPr>
        <p:spPr>
          <a:xfrm>
            <a:off x="1809752" y="228600"/>
            <a:ext cx="9738359" cy="6019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Encourage well balanced diet with extra proteins vitamins and fluids.</a:t>
            </a:r>
          </a:p>
          <a:p>
            <a:pPr algn="just"/>
            <a:r>
              <a:rPr lang="en-US" dirty="0" smtClean="0"/>
              <a:t>High standards of hygiene to prevent infection.</a:t>
            </a:r>
          </a:p>
          <a:p>
            <a:pPr algn="just"/>
            <a:r>
              <a:rPr lang="en-US" dirty="0" smtClean="0"/>
              <a:t>Daily evaluate the progress through examination and interview findings. Control HB at least weekly.</a:t>
            </a:r>
          </a:p>
          <a:p>
            <a:pPr algn="just"/>
            <a:r>
              <a:rPr lang="en-US" dirty="0" smtClean="0"/>
              <a:t>As improvement occurs , encourage </a:t>
            </a:r>
            <a:r>
              <a:rPr lang="en-US" dirty="0" err="1" smtClean="0"/>
              <a:t>mobilisation</a:t>
            </a:r>
            <a:r>
              <a:rPr lang="en-US" dirty="0" smtClean="0"/>
              <a:t> and if  not at term , the doctor discharges to continue with weekly ANC.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2" name="Content Placeholder 2"/>
          <p:cNvSpPr>
            <a:spLocks noGrp="1"/>
          </p:cNvSpPr>
          <p:nvPr>
            <p:ph idx="1"/>
          </p:nvPr>
        </p:nvSpPr>
        <p:spPr>
          <a:xfrm>
            <a:off x="2057400" y="381000"/>
            <a:ext cx="9372600" cy="48006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So, prepare for discharge by sharing on 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Compliance with drugs as per prescription and return visits schedule.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Diet, hygiene &amp; rest.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Hospital delivery </a:t>
            </a:r>
          </a:p>
          <a:p>
            <a:pPr algn="just">
              <a:buFont typeface="Wingdings" pitchFamily="2" charset="2"/>
              <a:buChar char="Ø"/>
            </a:pPr>
            <a:endParaRPr lang="en-US" sz="3600" dirty="0"/>
          </a:p>
        </p:txBody>
      </p:sp>
    </p:spTree>
  </p:cSld>
  <p:clrMapOvr>
    <a:masterClrMapping/>
  </p:clrMapOvr>
  <p:transition spd="med">
    <p:pull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3" name="Content Placeholder 2"/>
          <p:cNvSpPr>
            <a:spLocks noGrp="1"/>
          </p:cNvSpPr>
          <p:nvPr>
            <p:ph idx="1"/>
          </p:nvPr>
        </p:nvSpPr>
        <p:spPr>
          <a:xfrm>
            <a:off x="1828801" y="228600"/>
            <a:ext cx="9719309" cy="6019800"/>
          </a:xfrm>
        </p:spPr>
        <p:txBody>
          <a:bodyPr/>
          <a:lstStyle/>
          <a:p>
            <a:pPr algn="just">
              <a:buNone/>
            </a:pPr>
            <a:r>
              <a:rPr lang="en-US" b="1" dirty="0" smtClean="0"/>
              <a:t>		</a:t>
            </a:r>
            <a:r>
              <a:rPr lang="en-US" sz="3600" b="1" dirty="0"/>
              <a:t>Severe-very severe :</a:t>
            </a:r>
            <a:endParaRPr lang="en-US" b="1" dirty="0" smtClean="0"/>
          </a:p>
          <a:p>
            <a:pPr algn="just"/>
            <a:r>
              <a:rPr lang="en-US" dirty="0" smtClean="0"/>
              <a:t>Admit at first contact and inform the DR immediately.</a:t>
            </a:r>
          </a:p>
          <a:p>
            <a:pPr algn="just"/>
            <a:r>
              <a:rPr lang="en-US" dirty="0" smtClean="0"/>
              <a:t>Nurse in fowler’s position to control dyspnoea and administer oxygen PRN.</a:t>
            </a:r>
          </a:p>
          <a:p>
            <a:pPr algn="just"/>
            <a:r>
              <a:rPr lang="en-US" dirty="0" smtClean="0"/>
              <a:t>Closely monitor vital signs  every 2 hourly, FHS 4 hrly and encourage her to keep fetal kick record. Then interpret accurately and consult PRN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Content Placeholder 2"/>
          <p:cNvSpPr>
            <a:spLocks noGrp="1"/>
          </p:cNvSpPr>
          <p:nvPr>
            <p:ph idx="1"/>
          </p:nvPr>
        </p:nvSpPr>
        <p:spPr>
          <a:xfrm>
            <a:off x="1828801" y="381000"/>
            <a:ext cx="9719309" cy="58674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Investigate the cause and treat accordingly</a:t>
            </a:r>
          </a:p>
          <a:p>
            <a:pPr algn="just"/>
            <a:r>
              <a:rPr lang="en-US" dirty="0" smtClean="0"/>
              <a:t>Request for blood group if not done already, and cross-match of at least 2 units in  preparation for transfusion.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Initially administer Iron </a:t>
            </a:r>
            <a:r>
              <a:rPr lang="en-US" dirty="0" err="1" smtClean="0"/>
              <a:t>dextran</a:t>
            </a:r>
            <a:r>
              <a:rPr lang="en-US" dirty="0" smtClean="0"/>
              <a:t> (imferon) awaiting  safe blood and blood products.</a:t>
            </a:r>
          </a:p>
          <a:p>
            <a:pPr algn="just"/>
            <a:r>
              <a:rPr lang="en-US" dirty="0" smtClean="0"/>
              <a:t>If already in heart failure, transfuse packed cells and administer Frusemide 40 mg IV with each unit to prevent cardiac arrest.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Content Placeholder 2"/>
          <p:cNvSpPr>
            <a:spLocks noGrp="1"/>
          </p:cNvSpPr>
          <p:nvPr>
            <p:ph idx="1"/>
          </p:nvPr>
        </p:nvSpPr>
        <p:spPr>
          <a:xfrm>
            <a:off x="1714502" y="228600"/>
            <a:ext cx="9833609" cy="6172200"/>
          </a:xfrm>
        </p:spPr>
        <p:txBody>
          <a:bodyPr>
            <a:normAutofit fontScale="96875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In desperate situations, whole blood is transfused slowly within 6hrs &amp; frusemide administered as well.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Maintain fluid balance chart to assess kidney functions.</a:t>
            </a:r>
          </a:p>
          <a:p>
            <a:pPr algn="just"/>
            <a:r>
              <a:rPr lang="en-US" dirty="0" smtClean="0"/>
              <a:t>Encourage a balanced diet and high standards of hygiene.</a:t>
            </a:r>
          </a:p>
          <a:p>
            <a:pPr algn="just"/>
            <a:r>
              <a:rPr lang="en-US" dirty="0" smtClean="0"/>
              <a:t>Allay anxiety by explaining the condition to patient &amp; close relatives .</a:t>
            </a:r>
          </a:p>
          <a:p>
            <a:pPr algn="just"/>
            <a:r>
              <a:rPr lang="en-US" dirty="0" smtClean="0"/>
              <a:t>Regularly evaluate the progress &amp; promote mobilization.</a:t>
            </a:r>
          </a:p>
          <a:p>
            <a:pPr algn="just"/>
            <a:r>
              <a:rPr lang="en-US" dirty="0" smtClean="0"/>
              <a:t>Not at term, discharge as in moderate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b="1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u="sng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INTRAPARTUM</a:t>
            </a:r>
            <a:endParaRPr lang="en-US" dirty="0">
              <a:effectLst/>
            </a:endParaRPr>
          </a:p>
        </p:txBody>
      </p:sp>
      <p:sp>
        <p:nvSpPr>
          <p:cNvPr id="1048847" name="Content Placeholder 2"/>
          <p:cNvSpPr>
            <a:spLocks noGrp="1"/>
          </p:cNvSpPr>
          <p:nvPr>
            <p:ph idx="1"/>
          </p:nvPr>
        </p:nvSpPr>
        <p:spPr>
          <a:xfrm>
            <a:off x="1714502" y="1066800"/>
            <a:ext cx="9833609" cy="556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i="1" dirty="0" smtClean="0"/>
              <a:t>First (1</a:t>
            </a:r>
            <a:r>
              <a:rPr lang="en-US" i="1" baseline="30000" dirty="0" smtClean="0"/>
              <a:t>st</a:t>
            </a:r>
            <a:r>
              <a:rPr lang="en-US" i="1" dirty="0" smtClean="0"/>
              <a:t> ) Stage:</a:t>
            </a:r>
          </a:p>
          <a:p>
            <a:r>
              <a:rPr lang="en-US" dirty="0" smtClean="0"/>
              <a:t>Monitoring technique is  as usual although, towards 2</a:t>
            </a:r>
            <a:r>
              <a:rPr lang="en-US" baseline="30000" dirty="0" smtClean="0"/>
              <a:t>nd</a:t>
            </a:r>
            <a:r>
              <a:rPr lang="en-US" dirty="0" smtClean="0"/>
              <a:t>  stage , pulse rate is on every ¼ hrly and BP on hourly bases for the severely </a:t>
            </a:r>
            <a:r>
              <a:rPr lang="en-US" dirty="0" err="1" smtClean="0"/>
              <a:t>anaemic</a:t>
            </a:r>
            <a:r>
              <a:rPr lang="en-US" dirty="0" smtClean="0"/>
              <a:t>.</a:t>
            </a:r>
          </a:p>
          <a:p>
            <a:r>
              <a:rPr lang="en-US" dirty="0" smtClean="0"/>
              <a:t>Precisely, closely monitor 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Labour   progress, because of the possibility of prolongation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Fetal condition due to </a:t>
            </a:r>
            <a:r>
              <a:rPr lang="en-US" dirty="0" err="1" smtClean="0"/>
              <a:t>possibity</a:t>
            </a:r>
            <a:r>
              <a:rPr lang="en-US" dirty="0" smtClean="0"/>
              <a:t> of hypoxia.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Maternal condition due to probability of exhaustion leading to distress.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8" name="Content Placeholder 2"/>
          <p:cNvSpPr>
            <a:spLocks noGrp="1"/>
          </p:cNvSpPr>
          <p:nvPr>
            <p:ph idx="1"/>
          </p:nvPr>
        </p:nvSpPr>
        <p:spPr>
          <a:xfrm>
            <a:off x="2175509" y="304800"/>
            <a:ext cx="9372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For the severely </a:t>
            </a:r>
            <a:r>
              <a:rPr lang="en-US" dirty="0" err="1" smtClean="0"/>
              <a:t>anaemic</a:t>
            </a:r>
            <a:r>
              <a:rPr lang="en-US" dirty="0" smtClean="0"/>
              <a:t>:-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Position in fowler’s and administer oxygen.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Transfuse blood and closely monitor for adverse effects, if present intervene appropriately.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Strictly observe aseptic technique with all invasive procedures &amp;maintain high hygienic measures </a:t>
            </a:r>
            <a:r>
              <a:rPr lang="en-US" dirty="0" err="1" smtClean="0"/>
              <a:t>bcos</a:t>
            </a:r>
            <a:r>
              <a:rPr lang="en-US" dirty="0" smtClean="0"/>
              <a:t> of poor immunity.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Prepare to resuscitate both PRN.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Content Placeholder 2"/>
          <p:cNvSpPr>
            <a:spLocks noGrp="1"/>
          </p:cNvSpPr>
          <p:nvPr>
            <p:ph idx="1"/>
          </p:nvPr>
        </p:nvSpPr>
        <p:spPr>
          <a:xfrm>
            <a:off x="2175509" y="609600"/>
            <a:ext cx="9372600" cy="563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/>
              <a:t>		</a:t>
            </a:r>
            <a:r>
              <a:rPr lang="en-US" sz="3600" i="1" dirty="0"/>
              <a:t>Second (2</a:t>
            </a:r>
            <a:r>
              <a:rPr lang="en-US" sz="3600" i="1" baseline="30000" dirty="0"/>
              <a:t>nd</a:t>
            </a:r>
            <a:r>
              <a:rPr lang="en-US" sz="3600" i="1" dirty="0"/>
              <a:t> ) Stage</a:t>
            </a:r>
          </a:p>
          <a:p>
            <a:r>
              <a:rPr lang="en-US" sz="3600" dirty="0"/>
              <a:t>Hasten the </a:t>
            </a:r>
            <a:r>
              <a:rPr lang="en-US" sz="3600" dirty="0" err="1"/>
              <a:t>perineal</a:t>
            </a:r>
            <a:r>
              <a:rPr lang="en-US" sz="3600" dirty="0"/>
              <a:t> phase since the fetus is usually hypoxic to some extent and maternal efforts are poor.</a:t>
            </a:r>
          </a:p>
          <a:p>
            <a:r>
              <a:rPr lang="en-US" sz="3600" dirty="0"/>
              <a:t>Administer uterotonic agents correctly to control excessive bleeding during 3</a:t>
            </a:r>
            <a:r>
              <a:rPr lang="en-US" sz="3600" baseline="30000" dirty="0"/>
              <a:t>rd</a:t>
            </a:r>
            <a:r>
              <a:rPr lang="en-US" sz="3600" dirty="0"/>
              <a:t> stage.</a:t>
            </a:r>
          </a:p>
          <a:p>
            <a:r>
              <a:rPr lang="en-US" sz="3600" dirty="0"/>
              <a:t>Resuscitate neonate as necessary.</a:t>
            </a:r>
          </a:p>
        </p:txBody>
      </p:sp>
    </p:spTree>
  </p:cSld>
  <p:clrMapOvr>
    <a:masterClrMapping/>
  </p:clrMapOvr>
  <p:transition spd="med">
    <p:pull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0" name="Content Placeholder 2"/>
          <p:cNvSpPr>
            <a:spLocks noGrp="1"/>
          </p:cNvSpPr>
          <p:nvPr>
            <p:ph idx="1"/>
          </p:nvPr>
        </p:nvSpPr>
        <p:spPr>
          <a:xfrm>
            <a:off x="1619251" y="381000"/>
            <a:ext cx="9928859" cy="6324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i="1" dirty="0" smtClean="0"/>
              <a:t>Third(3</a:t>
            </a:r>
            <a:r>
              <a:rPr lang="en-US" i="1" baseline="30000" dirty="0" smtClean="0"/>
              <a:t>rd</a:t>
            </a:r>
            <a:r>
              <a:rPr lang="en-US" i="1" dirty="0" smtClean="0"/>
              <a:t> ) Stage</a:t>
            </a:r>
          </a:p>
          <a:p>
            <a:r>
              <a:rPr lang="en-US" dirty="0" smtClean="0"/>
              <a:t>Control excess blood loss  appropriately through: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Massage of the uterus to enhance effective contractions.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Ensuring that all products of conception are delivered.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Immediate repair of the injuries.</a:t>
            </a:r>
          </a:p>
          <a:p>
            <a:r>
              <a:rPr lang="en-US" dirty="0" smtClean="0"/>
              <a:t>Closely monitor for signs of shock (maternal collapse) due to auto-transfusion from placental bed following physiological control of the initial bleeding. Resuscitate PRN.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5400" b="1" dirty="0">
                <a:solidFill>
                  <a:srgbClr val="FF0000"/>
                </a:solidFill>
              </a:rPr>
              <a:t>PREDISPOSING FACTORS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4866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sz="3200" dirty="0"/>
              <a:t>Pre pregnancy hypertension also referred to as existing or chronic hypertension before conception, because of damage of the various endothelium.</a:t>
            </a:r>
          </a:p>
          <a:p>
            <a:pPr lvl="0" algn="just"/>
            <a:r>
              <a:rPr lang="en-US" sz="3200" dirty="0"/>
              <a:t>Previous history of pre-eclampsia, because of probability of re-occurrence.</a:t>
            </a:r>
          </a:p>
          <a:p>
            <a:pPr lvl="0" algn="just"/>
            <a:r>
              <a:rPr lang="en-US" sz="3200" dirty="0"/>
              <a:t>Family history of pre-eclampsia mostly within her nuclear family of origin.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1" name="Content Placeholder 2"/>
          <p:cNvSpPr>
            <a:spLocks noGrp="1"/>
          </p:cNvSpPr>
          <p:nvPr>
            <p:ph idx="1"/>
          </p:nvPr>
        </p:nvSpPr>
        <p:spPr>
          <a:xfrm>
            <a:off x="1714502" y="533400"/>
            <a:ext cx="9833609" cy="5715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i="1" dirty="0" smtClean="0"/>
              <a:t>Fourth(4</a:t>
            </a:r>
            <a:r>
              <a:rPr lang="en-US" i="1" baseline="30000" dirty="0" smtClean="0"/>
              <a:t>th</a:t>
            </a:r>
            <a:r>
              <a:rPr lang="en-US" i="1" dirty="0" smtClean="0"/>
              <a:t> ) Stage: </a:t>
            </a:r>
            <a:r>
              <a:rPr lang="en-US" dirty="0" smtClean="0"/>
              <a:t>As usual.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i="1" dirty="0" err="1" smtClean="0"/>
              <a:t>Postnatally</a:t>
            </a:r>
            <a:endParaRPr lang="en-US" i="1" dirty="0" smtClean="0"/>
          </a:p>
          <a:p>
            <a:r>
              <a:rPr lang="en-US" dirty="0" smtClean="0"/>
              <a:t>Continue with daily examination, particularly to monitor for signs of infection and the state of anaemia. Then intervene.</a:t>
            </a:r>
          </a:p>
          <a:p>
            <a:r>
              <a:rPr lang="en-US" dirty="0" smtClean="0"/>
              <a:t>Administer  prophylactic course of broad spectrum antibiotic,e.g.Amoxycillin 500 mg 8 hrly×5 days &amp; syrup </a:t>
            </a:r>
            <a:r>
              <a:rPr lang="en-US" dirty="0" err="1" smtClean="0"/>
              <a:t>Ranferon</a:t>
            </a:r>
            <a:r>
              <a:rPr lang="en-US" dirty="0" smtClean="0"/>
              <a:t> 10 ml 8hrly for 1(one) month as a </a:t>
            </a:r>
            <a:r>
              <a:rPr lang="en-US" dirty="0" err="1" smtClean="0"/>
              <a:t>haematinic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Content Placeholder 2"/>
          <p:cNvSpPr>
            <a:spLocks noGrp="1"/>
          </p:cNvSpPr>
          <p:nvPr>
            <p:ph idx="1"/>
          </p:nvPr>
        </p:nvSpPr>
        <p:spPr>
          <a:xfrm>
            <a:off x="1619251" y="457200"/>
            <a:ext cx="9928859" cy="6248400"/>
          </a:xfrm>
        </p:spPr>
        <p:txBody>
          <a:bodyPr>
            <a:normAutofit fontScale="96875"/>
          </a:bodyPr>
          <a:lstStyle/>
          <a:p>
            <a:r>
              <a:rPr lang="en-US" dirty="0" smtClean="0"/>
              <a:t>Assist with baby care  and supervise breastfeeding to ensure effectiveness.</a:t>
            </a:r>
          </a:p>
          <a:p>
            <a:r>
              <a:rPr lang="en-US" dirty="0" smtClean="0"/>
              <a:t>As condition </a:t>
            </a:r>
            <a:r>
              <a:rPr lang="en-US" dirty="0" err="1" smtClean="0"/>
              <a:t>stabilises</a:t>
            </a:r>
            <a:r>
              <a:rPr lang="en-US" dirty="0" smtClean="0"/>
              <a:t>, the DR discharges ,  so share on home care through advise on: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Well balanced diet=extra proteins + vitamin.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Hygiene= personal, environmental &amp; food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Rest for quick recovery &amp; to have ample time with the infant.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Compliance with drugs dispensed on discharge and with review visits.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Follow up in MCH/FP, GOC &amp;MOPC-severely </a:t>
            </a:r>
            <a:r>
              <a:rPr lang="en-US" dirty="0" err="1" smtClean="0"/>
              <a:t>anaemic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7030A0"/>
                </a:solidFill>
              </a:rPr>
              <a:t> COMPLICATIONS</a:t>
            </a:r>
            <a:endParaRPr lang="en-US" dirty="0"/>
          </a:p>
        </p:txBody>
      </p:sp>
      <p:sp>
        <p:nvSpPr>
          <p:cNvPr id="1048854" name="Content Placeholder 2"/>
          <p:cNvSpPr>
            <a:spLocks noGrp="1"/>
          </p:cNvSpPr>
          <p:nvPr>
            <p:ph idx="1"/>
          </p:nvPr>
        </p:nvSpPr>
        <p:spPr>
          <a:xfrm>
            <a:off x="2175509" y="1219200"/>
            <a:ext cx="9372600" cy="5486400"/>
          </a:xfrm>
        </p:spPr>
        <p:txBody>
          <a:bodyPr>
            <a:normAutofit fontScale="96875"/>
          </a:bodyPr>
          <a:lstStyle/>
          <a:p>
            <a:r>
              <a:rPr lang="en-US" dirty="0" smtClean="0"/>
              <a:t>Loss of pregnancy  in spontaneous abortion and intrauterine fetal death.</a:t>
            </a:r>
          </a:p>
          <a:p>
            <a:r>
              <a:rPr lang="en-US" dirty="0" smtClean="0"/>
              <a:t>Low birth weight baby due to IUGR &amp; preterm birth.</a:t>
            </a:r>
          </a:p>
          <a:p>
            <a:r>
              <a:rPr lang="en-US" dirty="0" smtClean="0"/>
              <a:t>High perinatal mortality rate from fetal hypoxia leading to severe asphyxia hence early neonatal death.</a:t>
            </a:r>
          </a:p>
          <a:p>
            <a:r>
              <a:rPr lang="en-US" dirty="0" smtClean="0"/>
              <a:t>PPH  from normal blood loss in presence of severe anaemia.</a:t>
            </a:r>
          </a:p>
          <a:p>
            <a:r>
              <a:rPr lang="en-US" dirty="0" smtClean="0"/>
              <a:t>Congestive cardiac failure due to severe anaemia.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	</a:t>
            </a:r>
            <a:r>
              <a:rPr lang="en-US" b="1" dirty="0" smtClean="0">
                <a:solidFill>
                  <a:srgbClr val="7030A0"/>
                </a:solidFill>
              </a:rPr>
              <a:t> PREVENTION OF ANAEMIA</a:t>
            </a:r>
            <a:endParaRPr lang="en-US" dirty="0"/>
          </a:p>
        </p:txBody>
      </p:sp>
      <p:sp>
        <p:nvSpPr>
          <p:cNvPr id="1048856" name="Content Placeholder 2"/>
          <p:cNvSpPr>
            <a:spLocks noGrp="1"/>
          </p:cNvSpPr>
          <p:nvPr>
            <p:ph idx="1"/>
          </p:nvPr>
        </p:nvSpPr>
        <p:spPr>
          <a:xfrm>
            <a:off x="1714502" y="1447800"/>
            <a:ext cx="9833609" cy="4800600"/>
          </a:xfrm>
        </p:spPr>
        <p:txBody>
          <a:bodyPr>
            <a:noAutofit/>
          </a:bodyPr>
          <a:lstStyle/>
          <a:p>
            <a:r>
              <a:rPr lang="en-US" sz="3600" dirty="0"/>
              <a:t>Prenatal identification of risk factors and appropriate interventions.</a:t>
            </a:r>
          </a:p>
          <a:p>
            <a:r>
              <a:rPr lang="en-US" sz="3600" dirty="0"/>
              <a:t>Health promotion talks to all prenatal clients regarding, healthy life style in terms of diet, to avoid alcohol and self medication.</a:t>
            </a:r>
          </a:p>
          <a:p>
            <a:r>
              <a:rPr lang="en-US" sz="3600" dirty="0"/>
              <a:t>Personal protection against the vectors e.g. malaria and </a:t>
            </a:r>
            <a:r>
              <a:rPr lang="en-US" sz="3600" dirty="0" err="1"/>
              <a:t>bilharzia</a:t>
            </a:r>
            <a:r>
              <a:rPr lang="en-US" sz="3600" dirty="0"/>
              <a:t> (</a:t>
            </a:r>
            <a:r>
              <a:rPr lang="en-US" sz="3600" dirty="0" err="1"/>
              <a:t>schistosoma</a:t>
            </a:r>
            <a:r>
              <a:rPr lang="en-US" sz="3600" dirty="0"/>
              <a:t>) </a:t>
            </a:r>
          </a:p>
        </p:txBody>
      </p:sp>
    </p:spTree>
  </p:cSld>
  <p:clrMapOvr>
    <a:masterClrMapping/>
  </p:clrMapOvr>
  <p:transition spd="med">
    <p:pull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Intermittent presumptive treatment(IPT) in malaria endemic areas and routine administration of  haematinics to the vulnerable group.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048858" name="Action Button: Sound 4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7048500" y="3048000"/>
            <a:ext cx="1809750" cy="9906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examples</a:t>
            </a:r>
          </a:p>
        </p:txBody>
      </p:sp>
      <p:sp>
        <p:nvSpPr>
          <p:cNvPr id="1048859" name="Smiley Face 5"/>
          <p:cNvSpPr/>
          <p:nvPr/>
        </p:nvSpPr>
        <p:spPr>
          <a:xfrm>
            <a:off x="4953001" y="3962400"/>
            <a:ext cx="6381750" cy="2133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</a:p>
        </p:txBody>
      </p:sp>
      <p:cxnSp>
        <p:nvCxnSpPr>
          <p:cNvPr id="3145738" name="Curved Connector 8"/>
          <p:cNvCxnSpPr>
            <a:cxnSpLocks/>
          </p:cNvCxnSpPr>
          <p:nvPr/>
        </p:nvCxnSpPr>
        <p:spPr>
          <a:xfrm>
            <a:off x="6381751" y="3276600"/>
            <a:ext cx="1428750" cy="990600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6" name="Title 1"/>
          <p:cNvSpPr>
            <a:spLocks noGrp="1"/>
          </p:cNvSpPr>
          <p:nvPr>
            <p:ph type="ctrTitle"/>
          </p:nvPr>
        </p:nvSpPr>
        <p:spPr>
          <a:xfrm>
            <a:off x="666750" y="1066800"/>
            <a:ext cx="10858500" cy="2362200"/>
          </a:xfrm>
          <a:solidFill>
            <a:srgbClr val="00B0F0"/>
          </a:solidFill>
          <a:ln>
            <a:noFill/>
            <a:prstDash val="sysDot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DIABETES  MELLITUS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DEFINITION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4888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0"/>
            <a:ext cx="10572750" cy="5029200"/>
          </a:xfrm>
        </p:spPr>
        <p:txBody>
          <a:bodyPr/>
          <a:lstStyle/>
          <a:p>
            <a:r>
              <a:rPr lang="en-US" sz="3600" dirty="0"/>
              <a:t>It’s a group of metabolic diseases characterised by </a:t>
            </a:r>
            <a:r>
              <a:rPr lang="en-US" sz="3600" dirty="0" err="1"/>
              <a:t>hyperglycaemia</a:t>
            </a:r>
            <a:r>
              <a:rPr lang="en-US" sz="3600" dirty="0"/>
              <a:t> &amp; </a:t>
            </a:r>
            <a:r>
              <a:rPr lang="en-US" sz="3600" dirty="0" err="1"/>
              <a:t>glycosuria</a:t>
            </a:r>
            <a:r>
              <a:rPr lang="en-US" sz="3600" dirty="0"/>
              <a:t> due to abnormalities in insulin secretion , insulin  action or both .</a:t>
            </a:r>
          </a:p>
          <a:p>
            <a:pPr>
              <a:buNone/>
            </a:pPr>
            <a:r>
              <a:rPr lang="en-US" sz="3600" dirty="0"/>
              <a:t>		</a:t>
            </a:r>
            <a:r>
              <a:rPr lang="en-US" sz="3600" b="1" dirty="0">
                <a:solidFill>
                  <a:srgbClr val="E828B6"/>
                </a:solidFill>
              </a:rPr>
              <a:t>NB</a:t>
            </a:r>
          </a:p>
          <a:p>
            <a:pPr>
              <a:buNone/>
            </a:pPr>
            <a:r>
              <a:rPr lang="en-US" sz="3600" dirty="0"/>
              <a:t>Entry of glucose into adipose tissues and muscle cells  to be used for energy is inhibited.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INCIDENCE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48885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295400"/>
            <a:ext cx="10858500" cy="5334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dirty="0" smtClean="0"/>
              <a:t>Refers to factors that increases the chances of procreation among the already known DM.</a:t>
            </a:r>
          </a:p>
          <a:p>
            <a:pPr algn="just"/>
            <a:r>
              <a:rPr lang="en-US" dirty="0" smtClean="0"/>
              <a:t>Introduction of synthetic insulin.</a:t>
            </a:r>
          </a:p>
          <a:p>
            <a:pPr algn="just"/>
            <a:r>
              <a:rPr lang="en-US" dirty="0" smtClean="0"/>
              <a:t>Improved fertility measures in terms of diet &amp; hormonal therapy.</a:t>
            </a:r>
          </a:p>
          <a:p>
            <a:pPr algn="just"/>
            <a:r>
              <a:rPr lang="en-US" dirty="0" smtClean="0"/>
              <a:t>Advancement in the diagnostic technique, hence early diagnosis and proper control of the condition</a:t>
            </a:r>
          </a:p>
          <a:p>
            <a:pPr algn="just"/>
            <a:r>
              <a:rPr lang="en-US" dirty="0" smtClean="0"/>
              <a:t>Public awareness and acceptance of the condition, leading to early seeking of medical attention.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Carbohydrate Metabolism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048887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00"/>
            <a:ext cx="10572750" cy="4876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High levels of progesterone,  oestrogen and </a:t>
            </a:r>
            <a:r>
              <a:rPr lang="en-US" dirty="0" err="1" smtClean="0"/>
              <a:t>prolactin</a:t>
            </a:r>
            <a:r>
              <a:rPr lang="en-US" dirty="0" smtClean="0"/>
              <a:t> hormones leads to increase of insulin production.</a:t>
            </a:r>
          </a:p>
          <a:p>
            <a:pPr algn="just"/>
            <a:r>
              <a:rPr lang="en-US" dirty="0" smtClean="0"/>
              <a:t>By the 3</a:t>
            </a:r>
            <a:r>
              <a:rPr lang="en-US" baseline="30000" dirty="0" smtClean="0"/>
              <a:t>rd</a:t>
            </a:r>
            <a:r>
              <a:rPr lang="en-US" dirty="0" smtClean="0"/>
              <a:t> trimester </a:t>
            </a:r>
            <a:r>
              <a:rPr lang="en-US" dirty="0" err="1" smtClean="0"/>
              <a:t>hyperinsulinaemia</a:t>
            </a:r>
            <a:r>
              <a:rPr lang="en-US" dirty="0" smtClean="0"/>
              <a:t> is obvious , since beta pancreatic cells functions has increased with more than 50% .</a:t>
            </a:r>
          </a:p>
          <a:p>
            <a:pPr algn="just"/>
            <a:r>
              <a:rPr lang="en-US" dirty="0" smtClean="0"/>
              <a:t>Simultaneously, human placental </a:t>
            </a:r>
            <a:r>
              <a:rPr lang="en-US" dirty="0" err="1" smtClean="0"/>
              <a:t>lactogen</a:t>
            </a:r>
            <a:r>
              <a:rPr lang="en-US" dirty="0" smtClean="0"/>
              <a:t> and </a:t>
            </a:r>
            <a:r>
              <a:rPr lang="en-US" dirty="0" err="1" smtClean="0"/>
              <a:t>cortisol</a:t>
            </a:r>
            <a:r>
              <a:rPr lang="en-US" dirty="0" smtClean="0"/>
              <a:t> levels increases </a:t>
            </a:r>
            <a:r>
              <a:rPr lang="en-US" dirty="0" err="1" smtClean="0"/>
              <a:t>gradually,hence</a:t>
            </a:r>
            <a:r>
              <a:rPr lang="en-US" dirty="0" smtClean="0"/>
              <a:t> they act as insulin antagonists.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So, she develops insulin resistance, such that her tissues don’t uptake glucose as expected.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8" name="Content Placeholder 2"/>
          <p:cNvSpPr>
            <a:spLocks noGrp="1"/>
          </p:cNvSpPr>
          <p:nvPr>
            <p:ph sz="quarter" idx="1"/>
          </p:nvPr>
        </p:nvSpPr>
        <p:spPr>
          <a:xfrm>
            <a:off x="857250" y="1447810"/>
            <a:ext cx="10382250" cy="468312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400" b="1" dirty="0">
                <a:solidFill>
                  <a:srgbClr val="E828B6"/>
                </a:solidFill>
                <a:latin typeface="Calibri" pitchFamily="34" charset="0"/>
              </a:rPr>
              <a:t>NB: </a:t>
            </a:r>
            <a:r>
              <a:rPr lang="en-US" sz="3400" dirty="0">
                <a:latin typeface="Calibri" pitchFamily="34" charset="0"/>
              </a:rPr>
              <a:t>The insulin antagonism is a glucose sparing mechanism to benefit the fetus.</a:t>
            </a:r>
          </a:p>
          <a:p>
            <a:pPr algn="just"/>
            <a:r>
              <a:rPr lang="en-US" sz="3400" dirty="0">
                <a:latin typeface="Calibri" pitchFamily="34" charset="0"/>
              </a:rPr>
              <a:t>Finally large amounts of glucose crosses over to the fetal circulation through simple diffusion</a:t>
            </a:r>
          </a:p>
          <a:p>
            <a:pPr algn="just">
              <a:buNone/>
            </a:pPr>
            <a:r>
              <a:rPr lang="en-US" sz="3400" dirty="0">
                <a:latin typeface="Calibri" pitchFamily="34" charset="0"/>
              </a:rPr>
              <a:t>			</a:t>
            </a:r>
            <a:r>
              <a:rPr lang="en-US" sz="3400" b="1" dirty="0">
                <a:solidFill>
                  <a:srgbClr val="E828B6"/>
                </a:solidFill>
                <a:latin typeface="Calibri" pitchFamily="34" charset="0"/>
              </a:rPr>
              <a:t>OUTCOMES</a:t>
            </a:r>
          </a:p>
          <a:p>
            <a:pPr algn="just"/>
            <a:r>
              <a:rPr lang="en-US" sz="3400" dirty="0">
                <a:latin typeface="Calibri" pitchFamily="34" charset="0"/>
              </a:rPr>
              <a:t>That client whose pancreatic beta cells copes with the extra demand ,  doesn’t develop diabetes.</a:t>
            </a:r>
          </a:p>
          <a:p>
            <a:pPr algn="just">
              <a:buFont typeface="Wingdings" pitchFamily="2" charset="2"/>
              <a:buChar char="Ø"/>
            </a:pPr>
            <a:endParaRPr lang="en-US" sz="34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Content Placeholder 2"/>
          <p:cNvSpPr>
            <a:spLocks noGrp="1"/>
          </p:cNvSpPr>
          <p:nvPr>
            <p:ph idx="1"/>
          </p:nvPr>
        </p:nvSpPr>
        <p:spPr>
          <a:xfrm>
            <a:off x="952500" y="685800"/>
            <a:ext cx="10287000" cy="5638800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Pre-existing medical conditions e.g. Renal diseases due to high release of angiotensin II.</a:t>
            </a:r>
          </a:p>
          <a:p>
            <a:pPr lvl="0" algn="just"/>
            <a:r>
              <a:rPr lang="en-US" sz="3200" dirty="0"/>
              <a:t>Pre-existing Diabetes mellitus due to endothelial cells dysfunction and also large placental mass. </a:t>
            </a:r>
          </a:p>
          <a:p>
            <a:pPr lvl="0" algn="just"/>
            <a:r>
              <a:rPr lang="en-US" sz="3200" dirty="0"/>
              <a:t>Multiple pregnancy, large placental mass hence possibility vasoconstriction.</a:t>
            </a:r>
          </a:p>
          <a:p>
            <a:pPr lvl="0" algn="just"/>
            <a:r>
              <a:rPr lang="en-US" sz="3200" dirty="0"/>
              <a:t>Hydatidform mole.</a:t>
            </a:r>
          </a:p>
          <a:p>
            <a:pPr lvl="0" algn="just"/>
            <a:r>
              <a:rPr lang="en-US" sz="3200" dirty="0"/>
              <a:t>Maternal age below 20 years and above 35 years. Low age has negative impact on pregnancy, while high age there is possibility of chronic HTN.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9" name="Content Placeholder 2"/>
          <p:cNvSpPr>
            <a:spLocks noGrp="1"/>
          </p:cNvSpPr>
          <p:nvPr>
            <p:ph sz="quarter" idx="1"/>
          </p:nvPr>
        </p:nvSpPr>
        <p:spPr>
          <a:xfrm>
            <a:off x="666752" y="1600200"/>
            <a:ext cx="10671809" cy="4495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latin typeface="Calibri" pitchFamily="34" charset="0"/>
              </a:rPr>
              <a:t>That whose insulin production ability is just enough in non-pregnancy state , the extra demand precipitates to </a:t>
            </a:r>
            <a:r>
              <a:rPr lang="en-US" b="1" dirty="0" smtClean="0">
                <a:latin typeface="Calibri" pitchFamily="34" charset="0"/>
              </a:rPr>
              <a:t>gestational diabetes.</a:t>
            </a:r>
            <a:endParaRPr lang="en-US" dirty="0" smtClean="0">
              <a:effectLst/>
              <a:latin typeface="Calibri" pitchFamily="34" charset="0"/>
            </a:endParaRPr>
          </a:p>
          <a:p>
            <a:pPr algn="just"/>
            <a:r>
              <a:rPr lang="en-US" dirty="0" smtClean="0">
                <a:effectLst/>
                <a:latin typeface="Calibri" pitchFamily="34" charset="0"/>
              </a:rPr>
              <a:t>For a known diabetic ,insulin requirements automatically increases.</a:t>
            </a:r>
          </a:p>
          <a:p>
            <a:pPr algn="just"/>
            <a:r>
              <a:rPr lang="en-US" dirty="0" smtClean="0">
                <a:effectLst/>
                <a:latin typeface="Calibri" pitchFamily="34" charset="0"/>
              </a:rPr>
              <a:t>If the control is not well maintained in the 3</a:t>
            </a:r>
            <a:r>
              <a:rPr lang="en-US" baseline="30000" dirty="0" smtClean="0">
                <a:effectLst/>
                <a:latin typeface="Calibri" pitchFamily="34" charset="0"/>
              </a:rPr>
              <a:t>rd</a:t>
            </a:r>
            <a:r>
              <a:rPr lang="en-US" dirty="0" smtClean="0">
                <a:effectLst/>
                <a:latin typeface="Calibri" pitchFamily="34" charset="0"/>
              </a:rPr>
              <a:t> trimester, she is at high risk of developing ketosis , as her body </a:t>
            </a:r>
            <a:r>
              <a:rPr lang="en-US" dirty="0" err="1" smtClean="0">
                <a:effectLst/>
                <a:latin typeface="Calibri" pitchFamily="34" charset="0"/>
              </a:rPr>
              <a:t>metabolises</a:t>
            </a:r>
            <a:r>
              <a:rPr lang="en-US" dirty="0" smtClean="0">
                <a:effectLst/>
                <a:latin typeface="Calibri" pitchFamily="34" charset="0"/>
              </a:rPr>
              <a:t> fat to provide energy. </a:t>
            </a:r>
            <a:endParaRPr lang="en-US" dirty="0">
              <a:effectLst/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CLASSIFICATION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048891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524000"/>
            <a:ext cx="10858500" cy="472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>
                <a:latin typeface="Calibri" pitchFamily="34" charset="0"/>
              </a:rPr>
              <a:t> 	</a:t>
            </a:r>
            <a:r>
              <a:rPr lang="en-US" sz="2800" b="1" u="sng" dirty="0">
                <a:solidFill>
                  <a:srgbClr val="09B709"/>
                </a:solidFill>
                <a:latin typeface="Calibri" pitchFamily="34" charset="0"/>
              </a:rPr>
              <a:t>I.</a:t>
            </a:r>
            <a:r>
              <a:rPr lang="en-US" sz="2800" b="1" u="sng" dirty="0">
                <a:solidFill>
                  <a:srgbClr val="00B050"/>
                </a:solidFill>
                <a:latin typeface="Calibri" pitchFamily="34" charset="0"/>
              </a:rPr>
              <a:t>GENERAL</a:t>
            </a:r>
            <a:r>
              <a:rPr lang="en-US" sz="2800" b="1" dirty="0">
                <a:solidFill>
                  <a:srgbClr val="00B050"/>
                </a:solidFill>
                <a:latin typeface="Calibri" pitchFamily="34" charset="0"/>
              </a:rPr>
              <a:t>  </a:t>
            </a:r>
            <a:r>
              <a:rPr lang="en-US" sz="2800" dirty="0">
                <a:latin typeface="Calibri" pitchFamily="34" charset="0"/>
              </a:rPr>
              <a:t>, based on the cause </a:t>
            </a:r>
          </a:p>
          <a:p>
            <a:pPr>
              <a:buNone/>
            </a:pPr>
            <a:r>
              <a:rPr lang="en-US" sz="2800" dirty="0">
                <a:latin typeface="Calibri" pitchFamily="34" charset="0"/>
              </a:rPr>
              <a:t>	</a:t>
            </a:r>
            <a:r>
              <a:rPr lang="en-US" sz="2800" b="1" dirty="0">
                <a:solidFill>
                  <a:srgbClr val="00B0F0"/>
                </a:solidFill>
                <a:latin typeface="Calibri" pitchFamily="34" charset="0"/>
              </a:rPr>
              <a:t>1 Primary DM</a:t>
            </a:r>
          </a:p>
          <a:p>
            <a:r>
              <a:rPr lang="en-US" sz="2800" dirty="0">
                <a:latin typeface="Calibri" pitchFamily="34" charset="0"/>
              </a:rPr>
              <a:t>Caused by abnormalities of the </a:t>
            </a:r>
            <a:r>
              <a:rPr lang="en-US" sz="2800" dirty="0" err="1">
                <a:latin typeface="Calibri" pitchFamily="34" charset="0"/>
              </a:rPr>
              <a:t>pancrease</a:t>
            </a:r>
            <a:r>
              <a:rPr lang="en-US" sz="2800" dirty="0">
                <a:latin typeface="Calibri" pitchFamily="34" charset="0"/>
              </a:rPr>
              <a:t>  leading to type 1(one) DM.</a:t>
            </a:r>
          </a:p>
          <a:p>
            <a:pPr>
              <a:buNone/>
            </a:pPr>
            <a:r>
              <a:rPr lang="en-US" sz="2800" dirty="0">
                <a:latin typeface="Calibri" pitchFamily="34" charset="0"/>
              </a:rPr>
              <a:t>	</a:t>
            </a:r>
            <a:r>
              <a:rPr lang="en-US" sz="2800" b="1" dirty="0">
                <a:solidFill>
                  <a:srgbClr val="00B0F0"/>
                </a:solidFill>
                <a:latin typeface="Calibri" pitchFamily="34" charset="0"/>
              </a:rPr>
              <a:t>2 Secondary DM</a:t>
            </a:r>
          </a:p>
          <a:p>
            <a:r>
              <a:rPr lang="en-US" sz="2800" dirty="0">
                <a:latin typeface="Calibri" pitchFamily="34" charset="0"/>
              </a:rPr>
              <a:t>Occurs later in life due to either infection  or tumour of the </a:t>
            </a:r>
            <a:r>
              <a:rPr lang="en-US" sz="2800" dirty="0" err="1">
                <a:latin typeface="Calibri" pitchFamily="34" charset="0"/>
              </a:rPr>
              <a:t>pancrease</a:t>
            </a:r>
            <a:r>
              <a:rPr lang="en-US" sz="2800" dirty="0">
                <a:latin typeface="Calibri" pitchFamily="34" charset="0"/>
              </a:rPr>
              <a:t> , or extra demands prenatally.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Infection could be secondary to treatment of another condition.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Any of these leads to interference with islets of </a:t>
            </a:r>
            <a:r>
              <a:rPr lang="en-US" sz="2800" dirty="0" err="1">
                <a:latin typeface="Calibri" pitchFamily="34" charset="0"/>
              </a:rPr>
              <a:t>langerhan’s</a:t>
            </a:r>
            <a:r>
              <a:rPr lang="en-US" sz="2800" dirty="0">
                <a:latin typeface="Calibri" pitchFamily="34" charset="0"/>
              </a:rPr>
              <a:t>   function.  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II .SPECIFIC</a:t>
            </a:r>
            <a:endParaRPr lang="en-US" dirty="0"/>
          </a:p>
        </p:txBody>
      </p:sp>
      <p:sp>
        <p:nvSpPr>
          <p:cNvPr id="104889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00"/>
            <a:ext cx="10763250" cy="5181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effectLst/>
              </a:rPr>
              <a:t>	Based on it’s nature .</a:t>
            </a:r>
          </a:p>
          <a:p>
            <a:r>
              <a:rPr lang="en-US" b="1" dirty="0" smtClean="0">
                <a:solidFill>
                  <a:srgbClr val="00B0F0"/>
                </a:solidFill>
                <a:effectLst/>
              </a:rPr>
              <a:t>Potential DM</a:t>
            </a:r>
          </a:p>
          <a:p>
            <a:pPr>
              <a:buNone/>
            </a:pPr>
            <a:r>
              <a:rPr lang="en-US" dirty="0" smtClean="0">
                <a:effectLst/>
              </a:rPr>
              <a:t>  Refers  to those mothers who are likely to develop diabetes at a certain point in their life based on 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Obesity ; body mass index greater than 30.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Strong family H/o DM = parents/ siblings.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Previous delivery , where baby weighed 4.3kg and above.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Unexplained stillbirth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Previous congenital malformations &amp; no known cause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Spontaneous abortion and all is well.</a:t>
            </a:r>
            <a:endParaRPr lang="en-US" dirty="0">
              <a:effectLst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4" name="Content Placeholder 2"/>
          <p:cNvSpPr>
            <a:spLocks noGrp="1"/>
          </p:cNvSpPr>
          <p:nvPr>
            <p:ph sz="quarter" idx="1"/>
          </p:nvPr>
        </p:nvSpPr>
        <p:spPr>
          <a:xfrm>
            <a:off x="666752" y="1676400"/>
            <a:ext cx="10671809" cy="44196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Calibri" pitchFamily="34" charset="0"/>
              </a:rPr>
              <a:t>Gestational  DM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Onset is during pregnancy and diagnosis is mostly based on abnormal GTT and blood glucose results.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In most cases it resolves in </a:t>
            </a:r>
            <a:r>
              <a:rPr lang="en-US" dirty="0" err="1" smtClean="0">
                <a:effectLst/>
                <a:latin typeface="Calibri" pitchFamily="34" charset="0"/>
              </a:rPr>
              <a:t>puerperium</a:t>
            </a:r>
            <a:r>
              <a:rPr lang="en-US" dirty="0" smtClean="0">
                <a:effectLst/>
                <a:latin typeface="Calibri" pitchFamily="34" charset="0"/>
              </a:rPr>
              <a:t>.</a:t>
            </a:r>
          </a:p>
          <a:p>
            <a:r>
              <a:rPr lang="en-US" dirty="0" smtClean="0">
                <a:solidFill>
                  <a:srgbClr val="00B0F0"/>
                </a:solidFill>
                <a:effectLst/>
                <a:latin typeface="Calibri" pitchFamily="34" charset="0"/>
              </a:rPr>
              <a:t>Chronic DM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Condition is prior to the pregnancy state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It could be type 1 case or maturity onset case.</a:t>
            </a:r>
            <a:endParaRPr lang="en-US" dirty="0">
              <a:effectLst/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III. GRADING</a:t>
            </a:r>
            <a:endParaRPr lang="en-US" dirty="0"/>
          </a:p>
        </p:txBody>
      </p:sp>
      <p:sp>
        <p:nvSpPr>
          <p:cNvPr id="1048896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600200"/>
            <a:ext cx="10287000" cy="5029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Based on lab results &amp; complains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Overt / Clinical DM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Oral glucose tolerance test and fasting blood sugar results are abnormal.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Symptoms are present too.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Chemical DM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Abnormalities in GTT &amp; FBS are present ,but no symptoms.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effectLst/>
              </a:rPr>
              <a:t>DIAGNOSTIC  FACTORS</a:t>
            </a:r>
            <a:endParaRPr lang="en-US" b="1" dirty="0"/>
          </a:p>
        </p:txBody>
      </p:sp>
      <p:sp>
        <p:nvSpPr>
          <p:cNvPr id="1048898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12879"/>
            <a:ext cx="10763250" cy="47593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B050"/>
                </a:solidFill>
                <a:effectLst/>
              </a:rPr>
              <a:t>	</a:t>
            </a:r>
            <a:r>
              <a:rPr lang="en-US" dirty="0" smtClean="0">
                <a:effectLst/>
              </a:rPr>
              <a:t>Regardless of the classification</a:t>
            </a:r>
          </a:p>
          <a:p>
            <a:r>
              <a:rPr lang="en-US" dirty="0" smtClean="0">
                <a:solidFill>
                  <a:srgbClr val="00B0F0"/>
                </a:solidFill>
                <a:effectLst/>
              </a:rPr>
              <a:t>History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Presenting complains of; polydipsia  ,</a:t>
            </a:r>
            <a:r>
              <a:rPr lang="en-US" dirty="0" err="1" smtClean="0">
                <a:effectLst/>
              </a:rPr>
              <a:t>polyphagia</a:t>
            </a:r>
            <a:r>
              <a:rPr lang="en-US" dirty="0" smtClean="0">
                <a:effectLst/>
              </a:rPr>
              <a:t> and </a:t>
            </a:r>
            <a:r>
              <a:rPr lang="en-US" dirty="0" err="1" smtClean="0">
                <a:effectLst/>
              </a:rPr>
              <a:t>polyuria</a:t>
            </a:r>
            <a:r>
              <a:rPr lang="en-US" dirty="0" smtClean="0">
                <a:effectLst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Strong family history.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Past &amp; present medical </a:t>
            </a:r>
            <a:r>
              <a:rPr lang="en-US" dirty="0" err="1" smtClean="0">
                <a:effectLst/>
              </a:rPr>
              <a:t>hx</a:t>
            </a:r>
            <a:r>
              <a:rPr lang="en-US" dirty="0" smtClean="0">
                <a:effectLst/>
              </a:rPr>
              <a:t> of  DM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Past obstetric </a:t>
            </a:r>
            <a:r>
              <a:rPr lang="en-US" dirty="0" err="1" smtClean="0">
                <a:effectLst/>
              </a:rPr>
              <a:t>hx</a:t>
            </a:r>
            <a:r>
              <a:rPr lang="en-US" dirty="0" smtClean="0">
                <a:effectLst/>
              </a:rPr>
              <a:t> , of gestational DM or  risks of potential DM.</a:t>
            </a:r>
            <a:endParaRPr lang="en-US" dirty="0">
              <a:effectLst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9" name="Content Placeholder 2"/>
          <p:cNvSpPr>
            <a:spLocks noGrp="1"/>
          </p:cNvSpPr>
          <p:nvPr>
            <p:ph sz="quarter" idx="1"/>
          </p:nvPr>
        </p:nvSpPr>
        <p:spPr>
          <a:xfrm>
            <a:off x="666752" y="1600200"/>
            <a:ext cx="10671809" cy="44958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Calibri" pitchFamily="34" charset="0"/>
              </a:rPr>
              <a:t>Physical Examination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Weight loss despite good appetite.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Signs of dehydration despite </a:t>
            </a:r>
            <a:r>
              <a:rPr lang="en-US" dirty="0" err="1" smtClean="0">
                <a:latin typeface="Calibri" pitchFamily="34" charset="0"/>
              </a:rPr>
              <a:t>polyphagia</a:t>
            </a:r>
            <a:r>
              <a:rPr lang="en-US" dirty="0" smtClean="0">
                <a:latin typeface="Calibri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Fundal height is higher than the stated dates in absence of multiple pregnancy &amp;  </a:t>
            </a:r>
            <a:r>
              <a:rPr lang="en-US" dirty="0" err="1" smtClean="0">
                <a:latin typeface="Calibri" pitchFamily="34" charset="0"/>
              </a:rPr>
              <a:t>polyhydramnious</a:t>
            </a:r>
            <a:r>
              <a:rPr lang="en-US" dirty="0" smtClean="0">
                <a:latin typeface="Calibri" pitchFamily="34" charset="0"/>
              </a:rPr>
              <a:t>  on abdominal examination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Candidiasis , on vulval examination 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</a:rPr>
              <a:t/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Laboratory Tests</a:t>
            </a:r>
            <a:br>
              <a:rPr lang="en-US" dirty="0">
                <a:solidFill>
                  <a:srgbClr val="00B0F0"/>
                </a:solidFill>
              </a:rPr>
            </a:br>
            <a:endParaRPr lang="en-US" dirty="0"/>
          </a:p>
        </p:txBody>
      </p:sp>
      <p:sp>
        <p:nvSpPr>
          <p:cNvPr id="1048901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0"/>
            <a:ext cx="10763250" cy="4876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/>
              <a:t>Post -</a:t>
            </a:r>
            <a:r>
              <a:rPr lang="en-US" sz="2800" dirty="0" err="1"/>
              <a:t>pradial</a:t>
            </a:r>
            <a:r>
              <a:rPr lang="en-US" sz="2800" dirty="0"/>
              <a:t> (random) </a:t>
            </a:r>
            <a:r>
              <a:rPr lang="en-US" sz="2800" dirty="0" err="1"/>
              <a:t>bld</a:t>
            </a:r>
            <a:r>
              <a:rPr lang="en-US" sz="2800" dirty="0"/>
              <a:t> sugar higher than 8.4 </a:t>
            </a:r>
            <a:r>
              <a:rPr lang="en-US" sz="2800" dirty="0" err="1"/>
              <a:t>mmol</a:t>
            </a:r>
            <a:r>
              <a:rPr lang="en-US" sz="2800" dirty="0"/>
              <a:t>/L generally. 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Specifically,  random B/S results are : &gt; 5.8 </a:t>
            </a:r>
            <a:r>
              <a:rPr lang="en-US" sz="2800" dirty="0" err="1"/>
              <a:t>mmol</a:t>
            </a:r>
            <a:r>
              <a:rPr lang="en-US" sz="2800" dirty="0"/>
              <a:t>/L, 2 hrs  after a meal and &gt;6.2 </a:t>
            </a:r>
            <a:r>
              <a:rPr lang="en-US" sz="2800" dirty="0" err="1"/>
              <a:t>mmol</a:t>
            </a:r>
            <a:r>
              <a:rPr lang="en-US" sz="2800" dirty="0"/>
              <a:t>/L within the first 2 hrs of a meal.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Fasting blood sugar, ranges between 5.3- 7.8 </a:t>
            </a:r>
            <a:r>
              <a:rPr lang="en-US" sz="2800" dirty="0" err="1"/>
              <a:t>mmol</a:t>
            </a:r>
            <a:r>
              <a:rPr lang="en-US" sz="2800" dirty="0"/>
              <a:t>/L.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Oral glucose tolerance test (OGTT),positive results are ; &gt; 15 </a:t>
            </a:r>
            <a:r>
              <a:rPr lang="en-US" sz="2800" dirty="0" err="1"/>
              <a:t>mmol</a:t>
            </a:r>
            <a:r>
              <a:rPr lang="en-US" sz="2800" dirty="0"/>
              <a:t>/L after 1 hr of 75 gm of glucose ingestion.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 It’s confirmatory if serum glucose levels are higher than 11.1 </a:t>
            </a:r>
            <a:r>
              <a:rPr lang="en-US" sz="2800" dirty="0" err="1"/>
              <a:t>mmol</a:t>
            </a:r>
            <a:r>
              <a:rPr lang="en-US" sz="2800" dirty="0"/>
              <a:t>/L 2 hrs after ingestion of 75 gm of glucose.</a:t>
            </a: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ransition spd="slow">
    <p:strips dir="r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2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295400"/>
            <a:ext cx="10763250" cy="5105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</a:rPr>
              <a:t>Glycated haemoglobin (</a:t>
            </a:r>
            <a:r>
              <a:rPr lang="en-US" dirty="0" err="1" smtClean="0">
                <a:latin typeface="Calibri" pitchFamily="34" charset="0"/>
              </a:rPr>
              <a:t>HbAIC</a:t>
            </a:r>
            <a:r>
              <a:rPr lang="en-US" dirty="0" smtClean="0">
                <a:latin typeface="Calibri" pitchFamily="34" charset="0"/>
              </a:rPr>
              <a:t>).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Aim is to assess the oxygen carrying capacity of the haemoglobin molecule.	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</a:rPr>
              <a:t>Normal results,  should be that </a:t>
            </a:r>
            <a:r>
              <a:rPr lang="en-US" b="1" dirty="0" smtClean="0">
                <a:latin typeface="Calibri" pitchFamily="34" charset="0"/>
              </a:rPr>
              <a:t>less than  6.5% </a:t>
            </a:r>
            <a:r>
              <a:rPr lang="en-US" dirty="0" smtClean="0">
                <a:latin typeface="Calibri" pitchFamily="34" charset="0"/>
              </a:rPr>
              <a:t>of the HB molecule carries a glucose molecule.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</a:rPr>
              <a:t>The results indicates the status of  </a:t>
            </a:r>
            <a:r>
              <a:rPr lang="en-US" dirty="0" err="1" smtClean="0">
                <a:latin typeface="Calibri" pitchFamily="34" charset="0"/>
              </a:rPr>
              <a:t>bld</a:t>
            </a:r>
            <a:r>
              <a:rPr lang="en-US" dirty="0" smtClean="0">
                <a:latin typeface="Calibri" pitchFamily="34" charset="0"/>
              </a:rPr>
              <a:t> glucose levels in the past 2-3months. Two (2)  separate tests are reliable.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</a:rPr>
              <a:t>For a higher % result,(eg.15-25%) in the 1</a:t>
            </a:r>
            <a:r>
              <a:rPr lang="en-US" baseline="30000" dirty="0" smtClean="0">
                <a:latin typeface="Calibri" pitchFamily="34" charset="0"/>
              </a:rPr>
              <a:t>st</a:t>
            </a:r>
            <a:r>
              <a:rPr lang="en-US" dirty="0" smtClean="0">
                <a:latin typeface="Calibri" pitchFamily="34" charset="0"/>
              </a:rPr>
              <a:t> trimester, congenital abnormalities occurs.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600200"/>
            <a:ext cx="10858500" cy="495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itchFamily="34" charset="0"/>
              </a:rPr>
              <a:t>Routine Urinalysis: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Presence of glucose and acetone on reagent testing.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High specific gravity.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Pale amber coloured urine due to </a:t>
            </a:r>
            <a:r>
              <a:rPr lang="en-US" sz="2800" dirty="0" err="1">
                <a:latin typeface="Calibri" pitchFamily="34" charset="0"/>
              </a:rPr>
              <a:t>polyphagia</a:t>
            </a:r>
            <a:r>
              <a:rPr lang="en-US" sz="2800" dirty="0">
                <a:latin typeface="Calibri" pitchFamily="34" charset="0"/>
              </a:rPr>
              <a:t>.</a:t>
            </a:r>
          </a:p>
          <a:p>
            <a:pPr>
              <a:buNone/>
            </a:pPr>
            <a:r>
              <a:rPr lang="en-US" sz="2800" b="1" dirty="0">
                <a:solidFill>
                  <a:srgbClr val="E828B6"/>
                </a:solidFill>
                <a:latin typeface="Calibri" pitchFamily="34" charset="0"/>
              </a:rPr>
              <a:t>NB:</a:t>
            </a:r>
          </a:p>
          <a:p>
            <a:r>
              <a:rPr lang="en-US" sz="2800" dirty="0">
                <a:latin typeface="Calibri" pitchFamily="34" charset="0"/>
              </a:rPr>
              <a:t>Normal FBS is below 5.3 </a:t>
            </a:r>
            <a:r>
              <a:rPr lang="en-US" sz="2800" dirty="0" err="1">
                <a:latin typeface="Calibri" pitchFamily="34" charset="0"/>
              </a:rPr>
              <a:t>mmols</a:t>
            </a:r>
            <a:r>
              <a:rPr lang="en-US" sz="2800" dirty="0">
                <a:latin typeface="Calibri" pitchFamily="34" charset="0"/>
              </a:rPr>
              <a:t>/L (95mg/dl)</a:t>
            </a:r>
          </a:p>
          <a:p>
            <a:r>
              <a:rPr lang="en-US" sz="2800" dirty="0">
                <a:latin typeface="Calibri" pitchFamily="34" charset="0"/>
              </a:rPr>
              <a:t> (N)</a:t>
            </a:r>
            <a:r>
              <a:rPr lang="en-US" sz="2800" dirty="0" err="1">
                <a:latin typeface="Calibri" pitchFamily="34" charset="0"/>
              </a:rPr>
              <a:t>Postpradial</a:t>
            </a:r>
            <a:r>
              <a:rPr lang="en-US" sz="2800" dirty="0">
                <a:latin typeface="Calibri" pitchFamily="34" charset="0"/>
              </a:rPr>
              <a:t>  1 hr after feeding, &lt; 7.8 </a:t>
            </a:r>
            <a:r>
              <a:rPr lang="en-US" sz="2800" dirty="0" err="1">
                <a:latin typeface="Calibri" pitchFamily="34" charset="0"/>
              </a:rPr>
              <a:t>mmols</a:t>
            </a:r>
            <a:r>
              <a:rPr lang="en-US" sz="2800" dirty="0">
                <a:latin typeface="Calibri" pitchFamily="34" charset="0"/>
              </a:rPr>
              <a:t>/L(&lt;140mg/dl)</a:t>
            </a:r>
          </a:p>
          <a:p>
            <a:pPr>
              <a:buNone/>
            </a:pPr>
            <a:r>
              <a:rPr lang="en-US" sz="2800" dirty="0">
                <a:latin typeface="Calibri" pitchFamily="34" charset="0"/>
              </a:rPr>
              <a:t>    2 hrs &lt; 6.7 </a:t>
            </a:r>
            <a:r>
              <a:rPr lang="en-US" sz="2800" dirty="0" err="1">
                <a:latin typeface="Calibri" pitchFamily="34" charset="0"/>
              </a:rPr>
              <a:t>mmols</a:t>
            </a:r>
            <a:r>
              <a:rPr lang="en-US" sz="2800" dirty="0">
                <a:latin typeface="Calibri" pitchFamily="34" charset="0"/>
              </a:rPr>
              <a:t>/L(&lt;120mg/dl. Results help to modify treatment regiment.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Content Placeholder 2"/>
          <p:cNvSpPr>
            <a:spLocks noGrp="1"/>
          </p:cNvSpPr>
          <p:nvPr>
            <p:ph idx="1"/>
          </p:nvPr>
        </p:nvSpPr>
        <p:spPr>
          <a:xfrm>
            <a:off x="666751" y="838200"/>
            <a:ext cx="10953750" cy="5715000"/>
          </a:xfrm>
        </p:spPr>
        <p:txBody>
          <a:bodyPr>
            <a:noAutofit/>
          </a:bodyPr>
          <a:lstStyle/>
          <a:p>
            <a:pPr lvl="0" algn="just"/>
            <a:r>
              <a:rPr lang="en-US" sz="3100" dirty="0"/>
              <a:t>Being a primigravida because of the maternal immune response to fetal antigen from the father.</a:t>
            </a:r>
          </a:p>
          <a:p>
            <a:pPr algn="just"/>
            <a:r>
              <a:rPr lang="en-US" sz="3100" dirty="0"/>
              <a:t>Change of male partner: The fetal antigen from the sperm sensitizes the production of antibodies by the maternal body hence endothelial cells dysfunction leading  to high sensitivity to angiotensin II= HTN.</a:t>
            </a:r>
          </a:p>
          <a:p>
            <a:pPr algn="just"/>
            <a:r>
              <a:rPr lang="en-US" sz="3100" dirty="0"/>
              <a:t>Pregnancy after assisted reproductive technology </a:t>
            </a:r>
          </a:p>
          <a:p>
            <a:pPr algn="just">
              <a:buNone/>
            </a:pPr>
            <a:r>
              <a:rPr lang="en-US" sz="3100" dirty="0"/>
              <a:t>		</a:t>
            </a:r>
            <a:r>
              <a:rPr lang="en-US" sz="3100" b="1" dirty="0">
                <a:solidFill>
                  <a:srgbClr val="FF0000"/>
                </a:solidFill>
              </a:rPr>
              <a:t>AETIOLOGY</a:t>
            </a:r>
          </a:p>
          <a:p>
            <a:pPr algn="just"/>
            <a:r>
              <a:rPr lang="en-US" sz="3100" dirty="0"/>
              <a:t>Development of pre-eclampsia basically occurs in two stages namely:</a:t>
            </a:r>
          </a:p>
          <a:p>
            <a:pPr algn="just">
              <a:buNone/>
            </a:pPr>
            <a:r>
              <a:rPr lang="en-US" sz="3100" dirty="0"/>
              <a:t> </a:t>
            </a:r>
          </a:p>
        </p:txBody>
      </p:sp>
    </p:spTree>
  </p:cSld>
  <p:clrMapOvr>
    <a:masterClrMapping/>
  </p:clrMapOvr>
  <p:transition spd="med">
    <p:pull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Title 1"/>
          <p:cNvSpPr>
            <a:spLocks noGrp="1"/>
          </p:cNvSpPr>
          <p:nvPr>
            <p:ph type="title"/>
          </p:nvPr>
        </p:nvSpPr>
        <p:spPr>
          <a:xfrm>
            <a:off x="952500" y="277823"/>
            <a:ext cx="10287000" cy="941387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SPECIFIC  MANAGEMENT</a:t>
            </a:r>
            <a:endParaRPr lang="en-US" dirty="0"/>
          </a:p>
        </p:txBody>
      </p:sp>
      <p:sp>
        <p:nvSpPr>
          <p:cNvPr id="1048905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0"/>
            <a:ext cx="108585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B050"/>
                </a:solidFill>
                <a:effectLst/>
                <a:latin typeface="Calibri" pitchFamily="34" charset="0"/>
              </a:rPr>
              <a:t>	</a:t>
            </a:r>
            <a:r>
              <a:rPr lang="en-US" b="1" i="1" dirty="0" smtClean="0">
                <a:solidFill>
                  <a:srgbClr val="00B0F0"/>
                </a:solidFill>
                <a:effectLst/>
                <a:latin typeface="Calibri" pitchFamily="34" charset="0"/>
              </a:rPr>
              <a:t>Pre-conception  Care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effectLst/>
                <a:latin typeface="Calibri" pitchFamily="34" charset="0"/>
              </a:rPr>
              <a:t>Offered through counselling , before a known DM plans for pregnancy hence control complication. Sessions are based on:</a:t>
            </a:r>
          </a:p>
          <a:p>
            <a:r>
              <a:rPr lang="en-US" b="1" dirty="0" smtClean="0">
                <a:solidFill>
                  <a:srgbClr val="E828B6"/>
                </a:solidFill>
                <a:effectLst/>
                <a:latin typeface="Calibri" pitchFamily="34" charset="0"/>
              </a:rPr>
              <a:t>Emotional Stress Management</a:t>
            </a:r>
            <a:r>
              <a:rPr lang="en-US" b="1" dirty="0" smtClean="0">
                <a:effectLst/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Main </a:t>
            </a:r>
            <a:r>
              <a:rPr lang="en-US" dirty="0" smtClean="0">
                <a:latin typeface="Calibri" pitchFamily="34" charset="0"/>
              </a:rPr>
              <a:t> sources are , normal strains of pregnancy, frequent  prenatal visits and prolonged hospitalization.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So, help the client to establish ways of dealing with it.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6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371603"/>
            <a:ext cx="10953750" cy="4759325"/>
          </a:xfrm>
        </p:spPr>
        <p:txBody>
          <a:bodyPr/>
          <a:lstStyle/>
          <a:p>
            <a:r>
              <a:rPr lang="en-US" sz="3600" b="1" dirty="0">
                <a:solidFill>
                  <a:srgbClr val="E828B6"/>
                </a:solidFill>
                <a:latin typeface="Calibri" pitchFamily="34" charset="0"/>
              </a:rPr>
              <a:t>Financial Implication(Involvement):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latin typeface="Calibri" pitchFamily="34" charset="0"/>
              </a:rPr>
              <a:t>The whole process will be extra expensive compared to a normal non-DM client.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latin typeface="Calibri" pitchFamily="34" charset="0"/>
              </a:rPr>
              <a:t>Expenses are amassed  from, change to insulin , frequent investigations , </a:t>
            </a:r>
            <a:r>
              <a:rPr lang="en-US" sz="3600" dirty="0" err="1">
                <a:latin typeface="Calibri" pitchFamily="34" charset="0"/>
              </a:rPr>
              <a:t>hospitalisation</a:t>
            </a:r>
            <a:r>
              <a:rPr lang="en-US" sz="3600" dirty="0">
                <a:latin typeface="Calibri" pitchFamily="34" charset="0"/>
              </a:rPr>
              <a:t>  and mode of delivery among others. 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7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295404"/>
            <a:ext cx="10287000" cy="4835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E828B6"/>
                </a:solidFill>
                <a:latin typeface="Calibri" pitchFamily="34" charset="0"/>
              </a:rPr>
              <a:t>	Medical  &amp; Surgical risks</a:t>
            </a:r>
            <a:r>
              <a:rPr lang="en-US" b="1" dirty="0" smtClean="0">
                <a:latin typeface="Calibri" pitchFamily="34" charset="0"/>
              </a:rPr>
              <a:t>: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Change from oral </a:t>
            </a:r>
            <a:r>
              <a:rPr lang="en-US" dirty="0" err="1" smtClean="0">
                <a:effectLst/>
                <a:latin typeface="Calibri" pitchFamily="34" charset="0"/>
              </a:rPr>
              <a:t>hypoglycaemic</a:t>
            </a:r>
            <a:r>
              <a:rPr lang="en-US" dirty="0" smtClean="0">
                <a:effectLst/>
                <a:latin typeface="Calibri" pitchFamily="34" charset="0"/>
              </a:rPr>
              <a:t> agents to insulin injection or increased insulin dose to maintain control.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Close monitoring and re-education to avoid hypoglycaemia  which is dangerous to both.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Possibility of surgical delivery due to macrosomia. Healing of the </a:t>
            </a:r>
            <a:r>
              <a:rPr lang="en-US" dirty="0" err="1" smtClean="0">
                <a:effectLst/>
                <a:latin typeface="Calibri" pitchFamily="34" charset="0"/>
              </a:rPr>
              <a:t>incisional</a:t>
            </a:r>
            <a:r>
              <a:rPr lang="en-US" dirty="0" smtClean="0">
                <a:effectLst/>
                <a:latin typeface="Calibri" pitchFamily="34" charset="0"/>
              </a:rPr>
              <a:t> area occurs slowly hence extra care to prevent sepsis. </a:t>
            </a:r>
            <a:endParaRPr lang="en-US" dirty="0">
              <a:effectLst/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8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600200"/>
            <a:ext cx="10572750" cy="5105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E828B6"/>
                </a:solidFill>
                <a:latin typeface="Calibri" pitchFamily="34" charset="0"/>
              </a:rPr>
              <a:t>Family size </a:t>
            </a:r>
            <a:r>
              <a:rPr lang="en-US" b="1" dirty="0" smtClean="0"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Recommended delivers are 3(three) in absence of complications, since pregnancy state affects  diabetes severely.</a:t>
            </a:r>
          </a:p>
          <a:p>
            <a:r>
              <a:rPr lang="en-US" b="1" dirty="0" smtClean="0">
                <a:solidFill>
                  <a:srgbClr val="E828B6"/>
                </a:solidFill>
                <a:effectLst/>
                <a:latin typeface="Calibri" pitchFamily="34" charset="0"/>
              </a:rPr>
              <a:t>Diet</a:t>
            </a:r>
            <a:r>
              <a:rPr lang="en-US" b="1" dirty="0" smtClean="0">
                <a:effectLst/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Through a dietician/ nutritionist advise, she is expected to adhere on a diet of  about 50% carbohydrate, 25% proteins, 25% fat, whole grain </a:t>
            </a:r>
            <a:r>
              <a:rPr lang="en-US" dirty="0" err="1" smtClean="0">
                <a:effectLst/>
                <a:latin typeface="Calibri" pitchFamily="34" charset="0"/>
              </a:rPr>
              <a:t>fibre</a:t>
            </a:r>
            <a:r>
              <a:rPr lang="en-US" dirty="0" smtClean="0">
                <a:effectLst/>
                <a:latin typeface="Calibri" pitchFamily="34" charset="0"/>
              </a:rPr>
              <a:t> , fruits &amp; vegetables liberally. </a:t>
            </a:r>
          </a:p>
          <a:p>
            <a:pPr>
              <a:buFont typeface="Wingdings" pitchFamily="2" charset="2"/>
              <a:buChar char="Ø"/>
            </a:pPr>
            <a:endParaRPr lang="en-US" sz="28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600200"/>
            <a:ext cx="10668000" cy="4572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dirty="0">
                <a:latin typeface="Calibri" pitchFamily="34" charset="0"/>
              </a:rPr>
              <a:t>Fetus uses more glucose  because , its more simplified and crosses the placenta barrier  easily compared to any other nutrients.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latin typeface="Calibri" pitchFamily="34" charset="0"/>
              </a:rPr>
              <a:t>To have 3 small meals and 3 snacks daily , to maintain regular meal time, so as to have equal blood glucose concentration all through 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0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95404"/>
            <a:ext cx="11239500" cy="4835525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E828B6"/>
                </a:solidFill>
                <a:effectLst/>
                <a:latin typeface="Calibri" pitchFamily="34" charset="0"/>
              </a:rPr>
              <a:t>  NB:</a:t>
            </a:r>
            <a:r>
              <a:rPr lang="en-US" dirty="0" smtClean="0">
                <a:effectLst/>
                <a:latin typeface="Calibri" pitchFamily="34" charset="0"/>
              </a:rPr>
              <a:t> </a:t>
            </a:r>
            <a:endParaRPr lang="en-US" dirty="0" smtClean="0">
              <a:solidFill>
                <a:srgbClr val="E828B6"/>
              </a:solidFill>
              <a:effectLst/>
              <a:latin typeface="Calibri" pitchFamily="34" charset="0"/>
            </a:endParaRPr>
          </a:p>
          <a:p>
            <a:r>
              <a:rPr lang="en-US" dirty="0" smtClean="0">
                <a:effectLst/>
                <a:latin typeface="Calibri" pitchFamily="34" charset="0"/>
              </a:rPr>
              <a:t>Folic acid supplements to reduce risk of congenital abnormalities are commenced and continues up to 12 weeks prenatally.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Evaluate for retinopathy &amp; nephropathy respectively through various investigations and accurate interpretation of results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For presence of any of the complications procreation is not advisable to prevent life threatening  outcomes. </a:t>
            </a:r>
          </a:p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1" name="Title 1"/>
          <p:cNvSpPr>
            <a:spLocks noGrp="1"/>
          </p:cNvSpPr>
          <p:nvPr>
            <p:ph type="title"/>
          </p:nvPr>
        </p:nvSpPr>
        <p:spPr>
          <a:xfrm>
            <a:off x="952500" y="277823"/>
            <a:ext cx="10287000" cy="865187"/>
          </a:xfrm>
        </p:spPr>
        <p:txBody>
          <a:bodyPr/>
          <a:lstStyle/>
          <a:p>
            <a:r>
              <a:rPr lang="en-US" b="1" i="1" dirty="0">
                <a:solidFill>
                  <a:srgbClr val="00B0F0"/>
                </a:solidFill>
              </a:rPr>
              <a:t>Prenatal Care</a:t>
            </a:r>
            <a:endParaRPr lang="en-US" dirty="0"/>
          </a:p>
        </p:txBody>
      </p:sp>
      <p:sp>
        <p:nvSpPr>
          <p:cNvPr id="1048912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295400"/>
            <a:ext cx="10953750" cy="5029200"/>
          </a:xfrm>
        </p:spPr>
        <p:txBody>
          <a:bodyPr/>
          <a:lstStyle/>
          <a:p>
            <a:r>
              <a:rPr lang="en-US" sz="3000" dirty="0"/>
              <a:t>Among the routine services are , screening tests for DM at booking and  on every visit, through urinalysis.</a:t>
            </a:r>
          </a:p>
          <a:p>
            <a:r>
              <a:rPr lang="en-US" sz="3000" dirty="0"/>
              <a:t>Care is under a multidisciplinary  team consisting of , an obstetrician, </a:t>
            </a:r>
            <a:r>
              <a:rPr lang="en-US" sz="3000" dirty="0" err="1"/>
              <a:t>diabetologist</a:t>
            </a:r>
            <a:r>
              <a:rPr lang="en-US" sz="3000" dirty="0"/>
              <a:t> /physician, nutritionist/dietician ,</a:t>
            </a:r>
            <a:r>
              <a:rPr lang="en-US" sz="3000" dirty="0" err="1"/>
              <a:t>paeditrician</a:t>
            </a:r>
            <a:r>
              <a:rPr lang="en-US" sz="3000" dirty="0"/>
              <a:t>  and midwife.</a:t>
            </a:r>
          </a:p>
          <a:p>
            <a:r>
              <a:rPr lang="en-US" sz="3000" dirty="0"/>
              <a:t>Particularly at booking visit, blood glucose levels are closely assessed through;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Post </a:t>
            </a:r>
            <a:r>
              <a:rPr lang="en-US" sz="3000" dirty="0" err="1"/>
              <a:t>pradial</a:t>
            </a:r>
            <a:r>
              <a:rPr lang="en-US" sz="3000" dirty="0"/>
              <a:t> </a:t>
            </a:r>
            <a:r>
              <a:rPr lang="en-US" sz="3000" dirty="0" err="1"/>
              <a:t>ie</a:t>
            </a:r>
            <a:r>
              <a:rPr lang="en-US" sz="3000" dirty="0"/>
              <a:t> 2 hrs after having eaten. Bs levels are expected to be ˂ 8.6 </a:t>
            </a:r>
            <a:r>
              <a:rPr lang="en-US" sz="3000" dirty="0" err="1"/>
              <a:t>mmol</a:t>
            </a:r>
            <a:r>
              <a:rPr lang="en-US" sz="3000" dirty="0"/>
              <a:t>/L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3" name="Content Placeholder 2"/>
          <p:cNvSpPr>
            <a:spLocks noGrp="1"/>
          </p:cNvSpPr>
          <p:nvPr>
            <p:ph sz="quarter" idx="1"/>
          </p:nvPr>
        </p:nvSpPr>
        <p:spPr>
          <a:xfrm>
            <a:off x="381002" y="1600200"/>
            <a:ext cx="10957559" cy="4495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If &gt; 8.6 </a:t>
            </a:r>
            <a:r>
              <a:rPr lang="en-US" dirty="0" err="1" smtClean="0">
                <a:latin typeface="Calibri" pitchFamily="34" charset="0"/>
              </a:rPr>
              <a:t>mmol</a:t>
            </a:r>
            <a:r>
              <a:rPr lang="en-US" dirty="0" smtClean="0">
                <a:latin typeface="Calibri" pitchFamily="34" charset="0"/>
              </a:rPr>
              <a:t>/L , she is booked for GTT.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Glycated haemoglobin ,to assess oxygen carrying capacity and it’s repeated monthly.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Urinalysis,  for microscopy culture and sensitivity  for possibility of UTI.</a:t>
            </a:r>
          </a:p>
          <a:p>
            <a:r>
              <a:rPr lang="en-US" dirty="0" smtClean="0">
                <a:latin typeface="Calibri" pitchFamily="34" charset="0"/>
              </a:rPr>
              <a:t>2 weekly  visit , </a:t>
            </a:r>
            <a:r>
              <a:rPr lang="en-US" dirty="0" err="1" smtClean="0">
                <a:latin typeface="Calibri" pitchFamily="34" charset="0"/>
              </a:rPr>
              <a:t>upto</a:t>
            </a:r>
            <a:r>
              <a:rPr lang="en-US" dirty="0" smtClean="0">
                <a:latin typeface="Calibri" pitchFamily="34" charset="0"/>
              </a:rPr>
              <a:t> a gestation of 28 weeks to maintain good control , thereafter perhaps weekly till term.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4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447810"/>
            <a:ext cx="10953750" cy="4683125"/>
          </a:xfrm>
        </p:spPr>
        <p:txBody>
          <a:bodyPr>
            <a:normAutofit/>
          </a:bodyPr>
          <a:lstStyle/>
          <a:p>
            <a:r>
              <a:rPr lang="en-US" dirty="0" smtClean="0"/>
              <a:t>Sometimes ,admission occurs at  around 20 weeks for </a:t>
            </a:r>
            <a:r>
              <a:rPr lang="en-US" dirty="0" err="1" smtClean="0"/>
              <a:t>stabilisation</a:t>
            </a:r>
            <a:r>
              <a:rPr lang="en-US" dirty="0" smtClean="0"/>
              <a:t> because insulin requirements rises fast. </a:t>
            </a:r>
          </a:p>
          <a:p>
            <a:r>
              <a:rPr lang="en-US" dirty="0" smtClean="0"/>
              <a:t>Soluble insulin is used  at a sliding scale as per blood sugar results . Thereafter  ct with intermediate acting insulin.</a:t>
            </a:r>
          </a:p>
          <a:p>
            <a:r>
              <a:rPr lang="en-US" dirty="0" smtClean="0"/>
              <a:t>Maintain records of BS before every meal and 6 hourly urinalysis. Vital signs &amp; FHS every 4 hrly.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Fetal kick chart after instructing the mother correctly. 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5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0"/>
            <a:ext cx="10572750" cy="4953000"/>
          </a:xfrm>
        </p:spPr>
        <p:txBody>
          <a:bodyPr/>
          <a:lstStyle/>
          <a:p>
            <a:r>
              <a:rPr lang="en-US" sz="3400" dirty="0">
                <a:latin typeface="Calibri" pitchFamily="34" charset="0"/>
              </a:rPr>
              <a:t>Other fetal assessment measures includes;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>
                <a:latin typeface="Calibri" pitchFamily="34" charset="0"/>
              </a:rPr>
              <a:t>Ultrasound  growth &amp; development as well as presence of congenital abnormalities.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>
                <a:latin typeface="Calibri" pitchFamily="34" charset="0"/>
              </a:rPr>
              <a:t>Echocardiography at 20-22weeks to evaluate for cardiac abnormalities.</a:t>
            </a:r>
          </a:p>
          <a:p>
            <a:pPr>
              <a:buNone/>
            </a:pPr>
            <a:r>
              <a:rPr lang="en-US" sz="3400" dirty="0">
                <a:solidFill>
                  <a:srgbClr val="E828B6"/>
                </a:solidFill>
                <a:latin typeface="Calibri" pitchFamily="34" charset="0"/>
              </a:rPr>
              <a:t>NB: </a:t>
            </a:r>
            <a:r>
              <a:rPr lang="en-US" sz="3400" dirty="0">
                <a:latin typeface="Calibri" pitchFamily="34" charset="0"/>
              </a:rPr>
              <a:t>Human insulin “</a:t>
            </a:r>
            <a:r>
              <a:rPr lang="en-US" sz="3400" dirty="0" err="1">
                <a:latin typeface="Calibri" pitchFamily="34" charset="0"/>
              </a:rPr>
              <a:t>Humilin</a:t>
            </a:r>
            <a:r>
              <a:rPr lang="en-US" sz="3400" dirty="0">
                <a:latin typeface="Calibri" pitchFamily="34" charset="0"/>
              </a:rPr>
              <a:t> S” is the best since animal’s  </a:t>
            </a:r>
            <a:r>
              <a:rPr lang="en-US" sz="3400" dirty="0" err="1">
                <a:latin typeface="Calibri" pitchFamily="34" charset="0"/>
              </a:rPr>
              <a:t>ie</a:t>
            </a:r>
            <a:r>
              <a:rPr lang="en-US" sz="3400" dirty="0">
                <a:latin typeface="Calibri" pitchFamily="34" charset="0"/>
              </a:rPr>
              <a:t> </a:t>
            </a:r>
            <a:r>
              <a:rPr lang="en-US" sz="3400" dirty="0" err="1">
                <a:latin typeface="Calibri" pitchFamily="34" charset="0"/>
              </a:rPr>
              <a:t>Porcaine</a:t>
            </a:r>
            <a:r>
              <a:rPr lang="en-US" sz="3400" dirty="0">
                <a:latin typeface="Calibri" pitchFamily="34" charset="0"/>
              </a:rPr>
              <a:t> or Bovine damages the fetal insulin producing cells in the </a:t>
            </a:r>
            <a:r>
              <a:rPr lang="en-US" sz="3400" dirty="0" err="1">
                <a:latin typeface="Calibri" pitchFamily="34" charset="0"/>
              </a:rPr>
              <a:t>pancrease</a:t>
            </a:r>
            <a:r>
              <a:rPr lang="en-US" sz="3400" dirty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Content Placeholder 2"/>
          <p:cNvSpPr>
            <a:spLocks noGrp="1"/>
          </p:cNvSpPr>
          <p:nvPr>
            <p:ph idx="1"/>
          </p:nvPr>
        </p:nvSpPr>
        <p:spPr>
          <a:xfrm>
            <a:off x="952500" y="990600"/>
            <a:ext cx="10287000" cy="5334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i="1" dirty="0" smtClean="0"/>
              <a:t>	</a:t>
            </a:r>
            <a:r>
              <a:rPr lang="en-US" sz="3200" b="1" i="1" dirty="0"/>
              <a:t>STAGE I</a:t>
            </a:r>
          </a:p>
          <a:p>
            <a:pPr algn="just"/>
            <a:r>
              <a:rPr lang="en-US" sz="3200" dirty="0"/>
              <a:t>Early in pregnancy as the decidua gets invaded by the </a:t>
            </a:r>
            <a:r>
              <a:rPr lang="en-US" sz="3200" dirty="0" err="1"/>
              <a:t>syncytiotrophoblast</a:t>
            </a:r>
            <a:r>
              <a:rPr lang="en-US" sz="3200" dirty="0"/>
              <a:t> for implantation to occur . </a:t>
            </a:r>
          </a:p>
          <a:p>
            <a:pPr algn="just"/>
            <a:r>
              <a:rPr lang="en-US" sz="3200" dirty="0"/>
              <a:t>The erosion of the muscular wall &amp; endothelium of the spinal arteries is abnormal.</a:t>
            </a:r>
          </a:p>
          <a:p>
            <a:pPr algn="just"/>
            <a:r>
              <a:rPr lang="en-US" sz="3200" dirty="0"/>
              <a:t>Finally the  placenta is not appropriately supplied by oxygen though no features are detected clinically.</a:t>
            </a:r>
          </a:p>
        </p:txBody>
      </p:sp>
    </p:spTree>
  </p:cSld>
  <p:clrMapOvr>
    <a:masterClrMapping/>
  </p:clrMapOvr>
  <p:transition spd="med">
    <p:pull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6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295400"/>
            <a:ext cx="1057275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For gestational  diabetes cases, teach patient &amp; close relative (s) regarding monitoring and control of the condition in terms of: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Regular BS estimation and accurate interpretation.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Signs of </a:t>
            </a:r>
            <a:r>
              <a:rPr lang="en-US" dirty="0" err="1" smtClean="0"/>
              <a:t>hyperglycaemia</a:t>
            </a:r>
            <a:r>
              <a:rPr lang="en-US" dirty="0" smtClean="0"/>
              <a:t> and hypoglycaemia.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Hygienic measures to include care of the feet.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Storage &amp; administration of insulin.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Recommended diet (as per pre-conception care).</a:t>
            </a:r>
          </a:p>
          <a:p>
            <a:pPr>
              <a:buNone/>
            </a:pPr>
            <a:r>
              <a:rPr lang="en-US" b="1" dirty="0" smtClean="0">
                <a:solidFill>
                  <a:srgbClr val="E828B6"/>
                </a:solidFill>
              </a:rPr>
              <a:t>NB: </a:t>
            </a:r>
            <a:r>
              <a:rPr lang="en-US" dirty="0" smtClean="0"/>
              <a:t>Sometimes, gestational DM is controlled by diet and exercises.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7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10"/>
            <a:ext cx="10572750" cy="4683125"/>
          </a:xfrm>
        </p:spPr>
        <p:txBody>
          <a:bodyPr>
            <a:normAutofit/>
          </a:bodyPr>
          <a:lstStyle/>
          <a:p>
            <a:r>
              <a:rPr lang="en-US" dirty="0" smtClean="0"/>
              <a:t>Generally remind all regarding hygiene &amp; diet.</a:t>
            </a:r>
          </a:p>
          <a:p>
            <a:r>
              <a:rPr lang="en-US" dirty="0" smtClean="0"/>
              <a:t>After </a:t>
            </a:r>
            <a:r>
              <a:rPr lang="en-US" dirty="0" err="1" smtClean="0"/>
              <a:t>stabilisation</a:t>
            </a:r>
            <a:r>
              <a:rPr lang="en-US" dirty="0" smtClean="0"/>
              <a:t>, discharge to CT with ANC as earlier stated.</a:t>
            </a:r>
          </a:p>
          <a:p>
            <a:r>
              <a:rPr lang="en-US" dirty="0" smtClean="0"/>
              <a:t>During every visit  either obstetrician or physician reviews alternatively.</a:t>
            </a:r>
          </a:p>
          <a:p>
            <a:r>
              <a:rPr lang="en-US" dirty="0" smtClean="0"/>
              <a:t>Together with other routine services, monitor BS to ensure </a:t>
            </a:r>
            <a:r>
              <a:rPr lang="en-US" dirty="0" err="1" smtClean="0"/>
              <a:t>euglycaemia</a:t>
            </a:r>
            <a:r>
              <a:rPr lang="en-US" dirty="0" smtClean="0"/>
              <a:t>, hence prevent complications.</a:t>
            </a:r>
          </a:p>
          <a:p>
            <a:r>
              <a:rPr lang="en-US" dirty="0" smtClean="0"/>
              <a:t>Evaluate  the heart and other organs regularly for complications &amp; intervene accordingly.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8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524009"/>
            <a:ext cx="10763250" cy="4606925"/>
          </a:xfrm>
        </p:spPr>
        <p:txBody>
          <a:bodyPr>
            <a:normAutofit fontScale="96552" lnSpcReduction="10000"/>
          </a:bodyPr>
          <a:lstStyle/>
          <a:p>
            <a:r>
              <a:rPr lang="en-US" dirty="0" smtClean="0">
                <a:latin typeface="Calibri" pitchFamily="34" charset="0"/>
              </a:rPr>
              <a:t>Share on importance of: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Programmed exercises hence control </a:t>
            </a:r>
            <a:r>
              <a:rPr lang="en-US" dirty="0" err="1" smtClean="0">
                <a:latin typeface="Calibri" pitchFamily="34" charset="0"/>
              </a:rPr>
              <a:t>bld</a:t>
            </a:r>
            <a:r>
              <a:rPr lang="en-US" dirty="0" smtClean="0">
                <a:latin typeface="Calibri" pitchFamily="34" charset="0"/>
              </a:rPr>
              <a:t> sugar.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Regular estimation of BS and keep record.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Close monitoring of fetal kicks ,for abnormalities and seek medical attention promptly</a:t>
            </a:r>
          </a:p>
          <a:p>
            <a:pPr>
              <a:buNone/>
            </a:pPr>
            <a:r>
              <a:rPr lang="en-US" b="1" dirty="0" smtClean="0">
                <a:solidFill>
                  <a:srgbClr val="E828B6"/>
                </a:solidFill>
                <a:latin typeface="Calibri" pitchFamily="34" charset="0"/>
              </a:rPr>
              <a:t>NB: </a:t>
            </a:r>
            <a:r>
              <a:rPr lang="en-US" dirty="0" smtClean="0">
                <a:latin typeface="Calibri" pitchFamily="34" charset="0"/>
              </a:rPr>
              <a:t>Management of either preterm labour or </a:t>
            </a:r>
            <a:r>
              <a:rPr lang="en-US" dirty="0" err="1" smtClean="0">
                <a:latin typeface="Calibri" pitchFamily="34" charset="0"/>
              </a:rPr>
              <a:t>polyhydramnious</a:t>
            </a:r>
            <a:r>
              <a:rPr lang="en-US" dirty="0" smtClean="0">
                <a:latin typeface="Calibri" pitchFamily="34" charset="0"/>
              </a:rPr>
              <a:t> are difficult </a:t>
            </a:r>
            <a:r>
              <a:rPr lang="en-US" dirty="0" err="1" smtClean="0">
                <a:latin typeface="Calibri" pitchFamily="34" charset="0"/>
              </a:rPr>
              <a:t>bcoz</a:t>
            </a:r>
            <a:r>
              <a:rPr lang="en-US" dirty="0" smtClean="0">
                <a:latin typeface="Calibri" pitchFamily="34" charset="0"/>
              </a:rPr>
              <a:t> the respective drugs  </a:t>
            </a:r>
            <a:r>
              <a:rPr lang="en-US" dirty="0" err="1" smtClean="0">
                <a:latin typeface="Calibri" pitchFamily="34" charset="0"/>
              </a:rPr>
              <a:t>ie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sulbutamol</a:t>
            </a:r>
            <a:r>
              <a:rPr lang="en-US" dirty="0" smtClean="0">
                <a:latin typeface="Calibri" pitchFamily="34" charset="0"/>
              </a:rPr>
              <a:t> &amp; steroids are diabetogenic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</a:rPr>
              <a:t>So IV insulin and glucose infusion are recommended to ensure </a:t>
            </a:r>
            <a:r>
              <a:rPr lang="en-US" dirty="0" err="1" smtClean="0">
                <a:latin typeface="Calibri" pitchFamily="34" charset="0"/>
              </a:rPr>
              <a:t>normoglycaemia</a:t>
            </a:r>
            <a:r>
              <a:rPr lang="en-US" dirty="0" smtClean="0">
                <a:latin typeface="Calibri" pitchFamily="34" charset="0"/>
              </a:rPr>
              <a:t>.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TIMING  OF  DELIVERY</a:t>
            </a:r>
            <a:endParaRPr lang="en-US" dirty="0"/>
          </a:p>
        </p:txBody>
      </p:sp>
      <p:sp>
        <p:nvSpPr>
          <p:cNvPr id="1048920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295404"/>
            <a:ext cx="10858500" cy="4835525"/>
          </a:xfrm>
        </p:spPr>
        <p:txBody>
          <a:bodyPr/>
          <a:lstStyle/>
          <a:p>
            <a:pPr>
              <a:buNone/>
            </a:pPr>
            <a:r>
              <a:rPr lang="en-US" sz="3400" b="1" dirty="0">
                <a:solidFill>
                  <a:srgbClr val="E828B6"/>
                </a:solidFill>
                <a:latin typeface="Calibri" pitchFamily="34" charset="0"/>
              </a:rPr>
              <a:t>	Determiners are:</a:t>
            </a:r>
          </a:p>
          <a:p>
            <a:r>
              <a:rPr lang="en-US" sz="3400" dirty="0">
                <a:latin typeface="Calibri" pitchFamily="34" charset="0"/>
              </a:rPr>
              <a:t>Maternal health status.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>
                <a:latin typeface="Calibri" pitchFamily="34" charset="0"/>
              </a:rPr>
              <a:t> For well controlled condition, pregnancy continues to 40 weeks.</a:t>
            </a:r>
          </a:p>
          <a:p>
            <a:r>
              <a:rPr lang="en-US" sz="3400" dirty="0">
                <a:latin typeface="Calibri" pitchFamily="34" charset="0"/>
              </a:rPr>
              <a:t>Past obstetric history of: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>
                <a:latin typeface="Calibri" pitchFamily="34" charset="0"/>
              </a:rPr>
              <a:t> Intrauterine fetal death at term or ketoacidosis leading to early neonatal death. 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>
                <a:latin typeface="Calibri" pitchFamily="34" charset="0"/>
              </a:rPr>
              <a:t>So delivery is effected prematurely.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1" name="Title 1"/>
          <p:cNvSpPr>
            <a:spLocks noGrp="1"/>
          </p:cNvSpPr>
          <p:nvPr>
            <p:ph type="title"/>
          </p:nvPr>
        </p:nvSpPr>
        <p:spPr>
          <a:xfrm>
            <a:off x="952500" y="277823"/>
            <a:ext cx="10287000" cy="865187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MODES  OF  DELIVERY</a:t>
            </a:r>
            <a:endParaRPr lang="en-US" dirty="0"/>
          </a:p>
        </p:txBody>
      </p:sp>
      <p:sp>
        <p:nvSpPr>
          <p:cNvPr id="1048922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447800"/>
            <a:ext cx="1095375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b="1" dirty="0">
                <a:solidFill>
                  <a:srgbClr val="00B0F0"/>
                </a:solidFill>
                <a:latin typeface="Calibri" pitchFamily="34" charset="0"/>
              </a:rPr>
              <a:t>	1.Spontaneous  Vertex Delivery</a:t>
            </a:r>
          </a:p>
          <a:p>
            <a:r>
              <a:rPr lang="en-US" sz="3000" b="1" dirty="0">
                <a:latin typeface="Calibri" pitchFamily="34" charset="0"/>
              </a:rPr>
              <a:t>Most</a:t>
            </a:r>
            <a:r>
              <a:rPr lang="en-US" sz="3000" dirty="0">
                <a:latin typeface="Calibri" pitchFamily="34" charset="0"/>
              </a:rPr>
              <a:t> preferred because it’s accompanied by minimal complications</a:t>
            </a:r>
          </a:p>
          <a:p>
            <a:pPr>
              <a:buNone/>
            </a:pPr>
            <a:r>
              <a:rPr lang="en-US" sz="3000" dirty="0">
                <a:latin typeface="Calibri" pitchFamily="34" charset="0"/>
              </a:rPr>
              <a:t>		</a:t>
            </a:r>
            <a:r>
              <a:rPr lang="en-US" sz="3000" b="1" i="1" dirty="0">
                <a:solidFill>
                  <a:srgbClr val="E828B6"/>
                </a:solidFill>
                <a:latin typeface="Calibri" pitchFamily="34" charset="0"/>
              </a:rPr>
              <a:t>First Stage</a:t>
            </a:r>
          </a:p>
          <a:p>
            <a:r>
              <a:rPr lang="en-US" sz="3000" dirty="0">
                <a:latin typeface="Calibri" pitchFamily="34" charset="0"/>
              </a:rPr>
              <a:t>Monitor fetal condition through: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>
                <a:latin typeface="Calibri" pitchFamily="34" charset="0"/>
              </a:rPr>
              <a:t>4 hrly FHS  either with fetalscope or </a:t>
            </a:r>
            <a:r>
              <a:rPr lang="en-US" sz="3000" dirty="0" err="1">
                <a:latin typeface="Calibri" pitchFamily="34" charset="0"/>
              </a:rPr>
              <a:t>cardiotocography</a:t>
            </a:r>
            <a:r>
              <a:rPr lang="en-US" sz="3000" dirty="0">
                <a:latin typeface="Calibri" pitchFamily="34" charset="0"/>
              </a:rPr>
              <a:t> machine.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>
                <a:latin typeface="Calibri" pitchFamily="34" charset="0"/>
              </a:rPr>
              <a:t>Fetal scalp electronic monitoring.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>
                <a:latin typeface="Calibri" pitchFamily="34" charset="0"/>
              </a:rPr>
              <a:t>Fetal kick chart and </a:t>
            </a:r>
            <a:r>
              <a:rPr lang="en-US" sz="3000" dirty="0" err="1">
                <a:latin typeface="Calibri" pitchFamily="34" charset="0"/>
              </a:rPr>
              <a:t>intreprete</a:t>
            </a:r>
            <a:r>
              <a:rPr lang="en-US" sz="3000" dirty="0">
                <a:latin typeface="Calibri" pitchFamily="34" charset="0"/>
              </a:rPr>
              <a:t>  accurately.</a:t>
            </a:r>
          </a:p>
          <a:p>
            <a:pPr>
              <a:buFont typeface="Wingdings" pitchFamily="2" charset="2"/>
              <a:buChar char="v"/>
            </a:pPr>
            <a:r>
              <a:rPr lang="en-US" sz="3000" dirty="0">
                <a:latin typeface="Calibri" pitchFamily="34" charset="0"/>
              </a:rPr>
              <a:t>These are non-stress monitoring methods.</a:t>
            </a:r>
          </a:p>
          <a:p>
            <a:pPr>
              <a:buFont typeface="Wingdings" pitchFamily="2" charset="2"/>
              <a:buChar char="Ø"/>
            </a:pPr>
            <a:endParaRPr lang="en-US" sz="3000" dirty="0">
              <a:latin typeface="Calibri" pitchFamily="34" charset="0"/>
            </a:endParaRPr>
          </a:p>
          <a:p>
            <a:pPr>
              <a:buNone/>
            </a:pPr>
            <a:endParaRPr lang="en-US" sz="3000" b="1" dirty="0">
              <a:solidFill>
                <a:srgbClr val="00B0F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3"/>
            <a:ext cx="10572750" cy="4759325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During latent phase stress induction methods may be used to assess whether chronic fetal hypoxia is likely to occur  as labour progress hence early interventions. They  include: 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Nipple stimulation to release </a:t>
            </a:r>
            <a:r>
              <a:rPr lang="en-US" dirty="0" err="1" smtClean="0">
                <a:latin typeface="Calibri" pitchFamily="34" charset="0"/>
              </a:rPr>
              <a:t>oxytocin</a:t>
            </a:r>
            <a:r>
              <a:rPr lang="en-US" dirty="0" smtClean="0">
                <a:latin typeface="Calibri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Administration of a small dose of </a:t>
            </a:r>
            <a:r>
              <a:rPr lang="en-US" dirty="0" err="1" smtClean="0">
                <a:latin typeface="Calibri" pitchFamily="34" charset="0"/>
              </a:rPr>
              <a:t>syntocinon</a:t>
            </a:r>
            <a:r>
              <a:rPr lang="en-US" dirty="0" smtClean="0">
                <a:latin typeface="Calibri" pitchFamily="34" charset="0"/>
              </a:rPr>
              <a:t>  </a:t>
            </a:r>
            <a:r>
              <a:rPr lang="en-US" dirty="0" err="1" smtClean="0">
                <a:latin typeface="Calibri" pitchFamily="34" charset="0"/>
              </a:rPr>
              <a:t>ie</a:t>
            </a:r>
            <a:r>
              <a:rPr lang="en-US" dirty="0" smtClean="0">
                <a:latin typeface="Calibri" pitchFamily="34" charset="0"/>
              </a:rPr>
              <a:t>  1.25 units bolus slowly.</a:t>
            </a:r>
          </a:p>
          <a:p>
            <a:r>
              <a:rPr lang="en-US" dirty="0" smtClean="0">
                <a:latin typeface="Calibri" pitchFamily="34" charset="0"/>
              </a:rPr>
              <a:t>Monitor FHS ¼ hrly for at least 1 hr , then ct as usual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4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3"/>
            <a:ext cx="10858500" cy="4759325"/>
          </a:xfrm>
        </p:spPr>
        <p:txBody>
          <a:bodyPr>
            <a:noAutofit/>
          </a:bodyPr>
          <a:lstStyle/>
          <a:p>
            <a:r>
              <a:rPr lang="en-US" sz="3100" dirty="0">
                <a:latin typeface="Calibri" pitchFamily="34" charset="0"/>
              </a:rPr>
              <a:t>Estimate  BS hrly and test urine , maintain records and interprete correctly.</a:t>
            </a:r>
          </a:p>
          <a:p>
            <a:r>
              <a:rPr lang="en-US" sz="3100" dirty="0">
                <a:latin typeface="Calibri" pitchFamily="34" charset="0"/>
              </a:rPr>
              <a:t>Monitor  vital signs as usual , for HTN ,then BP  2 hourly.</a:t>
            </a:r>
          </a:p>
          <a:p>
            <a:r>
              <a:rPr lang="en-US" sz="3100" dirty="0">
                <a:latin typeface="Calibri" pitchFamily="34" charset="0"/>
              </a:rPr>
              <a:t>Maintain nil orally and administer 5% dextrose drip at 20 </a:t>
            </a:r>
            <a:r>
              <a:rPr lang="en-US" sz="3100" dirty="0" err="1">
                <a:latin typeface="Calibri" pitchFamily="34" charset="0"/>
              </a:rPr>
              <a:t>dpm</a:t>
            </a:r>
            <a:r>
              <a:rPr lang="en-US" sz="3100" dirty="0">
                <a:latin typeface="Calibri" pitchFamily="34" charset="0"/>
              </a:rPr>
              <a:t>  for energy &amp; to prevent dehydration.</a:t>
            </a:r>
          </a:p>
          <a:p>
            <a:r>
              <a:rPr lang="en-US" sz="3100" dirty="0">
                <a:latin typeface="Calibri" pitchFamily="34" charset="0"/>
              </a:rPr>
              <a:t>Administer soluble insulin as per sliding scale , dosage determined by RBS results .</a:t>
            </a:r>
          </a:p>
          <a:p>
            <a:pPr>
              <a:buNone/>
            </a:pPr>
            <a:r>
              <a:rPr lang="en-US" sz="3100" b="1" dirty="0">
                <a:solidFill>
                  <a:srgbClr val="E828B6"/>
                </a:solidFill>
                <a:latin typeface="Calibri" pitchFamily="34" charset="0"/>
              </a:rPr>
              <a:t>NB:</a:t>
            </a:r>
            <a:r>
              <a:rPr lang="en-US" sz="3100" dirty="0">
                <a:latin typeface="Calibri" pitchFamily="34" charset="0"/>
              </a:rPr>
              <a:t> Usual regular dose  before labour onset is omitted.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5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524009"/>
            <a:ext cx="10953750" cy="46069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</a:rPr>
              <a:t>Strictly  observe aseptic technique with every invasive procedure.</a:t>
            </a:r>
          </a:p>
          <a:p>
            <a:r>
              <a:rPr lang="en-US" dirty="0" smtClean="0">
                <a:latin typeface="Calibri" pitchFamily="34" charset="0"/>
              </a:rPr>
              <a:t>Generally, prolonged labour should be avoided for better prognosis.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So immediately active phase is attained, 2</a:t>
            </a:r>
            <a:r>
              <a:rPr lang="en-US" baseline="30000" dirty="0" smtClean="0">
                <a:latin typeface="Calibri" pitchFamily="34" charset="0"/>
              </a:rPr>
              <a:t>nd</a:t>
            </a:r>
            <a:r>
              <a:rPr lang="en-US" dirty="0" smtClean="0">
                <a:latin typeface="Calibri" pitchFamily="34" charset="0"/>
              </a:rPr>
              <a:t> stage should be achieved within 8 hours , failure to which CS is recommended.</a:t>
            </a:r>
          </a:p>
          <a:p>
            <a:r>
              <a:rPr lang="en-US" dirty="0" smtClean="0">
                <a:latin typeface="Calibri" pitchFamily="34" charset="0"/>
              </a:rPr>
              <a:t>Inform the NBU nursing staff to prepare for the reception of the newborn irrespective of the health status.</a:t>
            </a:r>
          </a:p>
          <a:p>
            <a:r>
              <a:rPr lang="en-US" dirty="0" smtClean="0">
                <a:latin typeface="Calibri" pitchFamily="34" charset="0"/>
              </a:rPr>
              <a:t>Keep the DR updated of the progress all through.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6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524000"/>
            <a:ext cx="10953750" cy="5105400"/>
          </a:xfrm>
        </p:spPr>
        <p:txBody>
          <a:bodyPr>
            <a:normAutofit fontScale="96429"/>
          </a:bodyPr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	 </a:t>
            </a:r>
            <a:r>
              <a:rPr lang="en-US" sz="2800" b="1" i="1" dirty="0">
                <a:solidFill>
                  <a:srgbClr val="E828B6"/>
                </a:solidFill>
                <a:latin typeface="Calibri" pitchFamily="34" charset="0"/>
              </a:rPr>
              <a:t>Second (2</a:t>
            </a:r>
            <a:r>
              <a:rPr lang="en-US" sz="2800" b="1" i="1" baseline="30000" dirty="0">
                <a:solidFill>
                  <a:srgbClr val="E828B6"/>
                </a:solidFill>
                <a:latin typeface="Calibri" pitchFamily="34" charset="0"/>
              </a:rPr>
              <a:t>nd</a:t>
            </a:r>
            <a:r>
              <a:rPr lang="en-US" sz="2800" b="1" i="1" dirty="0">
                <a:solidFill>
                  <a:srgbClr val="E828B6"/>
                </a:solidFill>
                <a:latin typeface="Calibri" pitchFamily="34" charset="0"/>
              </a:rPr>
              <a:t> ) stage</a:t>
            </a:r>
          </a:p>
          <a:p>
            <a:r>
              <a:rPr lang="en-US" sz="2800" dirty="0">
                <a:latin typeface="Calibri" pitchFamily="34" charset="0"/>
              </a:rPr>
              <a:t>A </a:t>
            </a:r>
            <a:r>
              <a:rPr lang="en-US" sz="2800" dirty="0" err="1">
                <a:latin typeface="Calibri" pitchFamily="34" charset="0"/>
              </a:rPr>
              <a:t>paeditrician</a:t>
            </a:r>
            <a:r>
              <a:rPr lang="en-US" sz="2800" dirty="0">
                <a:latin typeface="Calibri" pitchFamily="34" charset="0"/>
              </a:rPr>
              <a:t> or a neonatologist to be in attendance  in order to handle resuscitation PRN.</a:t>
            </a:r>
          </a:p>
          <a:p>
            <a:r>
              <a:rPr lang="en-US" sz="2800" dirty="0">
                <a:latin typeface="Calibri" pitchFamily="34" charset="0"/>
              </a:rPr>
              <a:t>Obstetrician to conduct the delivery , where perineal phase is shortened through either  synitocinon drip or elective episiotomy and vacuum extractor.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Aim is to prevent  asphyxia, since the fetus has some degree of distress.</a:t>
            </a:r>
          </a:p>
          <a:p>
            <a:r>
              <a:rPr lang="en-US" sz="2800" dirty="0">
                <a:latin typeface="Calibri" pitchFamily="34" charset="0"/>
              </a:rPr>
              <a:t>Closely monitor for shoulder </a:t>
            </a:r>
            <a:r>
              <a:rPr lang="en-US" sz="2800" dirty="0" err="1">
                <a:latin typeface="Calibri" pitchFamily="34" charset="0"/>
              </a:rPr>
              <a:t>dystocia</a:t>
            </a:r>
            <a:r>
              <a:rPr lang="en-US" sz="2800" dirty="0">
                <a:latin typeface="Calibri" pitchFamily="34" charset="0"/>
              </a:rPr>
              <a:t> &amp; other birth trauma due to macrosomia . Handle correctly.</a:t>
            </a:r>
          </a:p>
          <a:p>
            <a:r>
              <a:rPr lang="en-US" sz="2800" dirty="0">
                <a:latin typeface="Calibri" pitchFamily="34" charset="0"/>
              </a:rPr>
              <a:t>Thereafter transfer to NBU for close monitoring.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7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371603"/>
            <a:ext cx="10287000" cy="475932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600" b="1" i="1" dirty="0">
                <a:solidFill>
                  <a:srgbClr val="E828B6"/>
                </a:solidFill>
              </a:rPr>
              <a:t>Third (3</a:t>
            </a:r>
            <a:r>
              <a:rPr lang="en-US" sz="3600" b="1" i="1" baseline="30000" dirty="0">
                <a:solidFill>
                  <a:srgbClr val="E828B6"/>
                </a:solidFill>
              </a:rPr>
              <a:t>rd</a:t>
            </a:r>
            <a:r>
              <a:rPr lang="en-US" sz="3600" b="1" i="1" dirty="0">
                <a:solidFill>
                  <a:srgbClr val="E828B6"/>
                </a:solidFill>
              </a:rPr>
              <a:t> ) Stage</a:t>
            </a:r>
          </a:p>
          <a:p>
            <a:r>
              <a:rPr lang="en-US" sz="3600" dirty="0"/>
              <a:t>Administer synitocinon correctly to control excessive bleeding , likely to result from overstretched uterus &amp; large placental site.</a:t>
            </a:r>
          </a:p>
          <a:p>
            <a:r>
              <a:rPr lang="en-US" sz="3600" dirty="0"/>
              <a:t>If it persists,, commence synitocinon drip of 10 IU at 30 </a:t>
            </a:r>
            <a:r>
              <a:rPr lang="en-US" sz="3600" dirty="0" err="1"/>
              <a:t>dpm</a:t>
            </a:r>
            <a:r>
              <a:rPr lang="en-US" sz="3600" dirty="0"/>
              <a:t> for 2 hours.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Content Placeholder 2"/>
          <p:cNvSpPr>
            <a:spLocks noGrp="1"/>
          </p:cNvSpPr>
          <p:nvPr>
            <p:ph idx="1"/>
          </p:nvPr>
        </p:nvSpPr>
        <p:spPr>
          <a:xfrm>
            <a:off x="952500" y="838200"/>
            <a:ext cx="10287000" cy="5486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b="1" dirty="0"/>
              <a:t>	STAGE II</a:t>
            </a:r>
            <a:endParaRPr lang="en-US" sz="3200" i="1" dirty="0"/>
          </a:p>
          <a:p>
            <a:pPr algn="just"/>
            <a:r>
              <a:rPr lang="en-US" sz="3200" dirty="0"/>
              <a:t> Occurs between 16</a:t>
            </a:r>
            <a:r>
              <a:rPr lang="en-US" sz="3200" baseline="30000" dirty="0"/>
              <a:t>th</a:t>
            </a:r>
            <a:r>
              <a:rPr lang="en-US" sz="3200" dirty="0"/>
              <a:t>-20</a:t>
            </a:r>
            <a:r>
              <a:rPr lang="en-US" sz="3200" baseline="30000" dirty="0"/>
              <a:t>th</a:t>
            </a:r>
            <a:r>
              <a:rPr lang="en-US" sz="3200" dirty="0"/>
              <a:t> week the oxidatively stressed [inadequately oxygen supplied placenta ] placenta, releases factors leading to damage </a:t>
            </a:r>
            <a:r>
              <a:rPr lang="en-US" sz="3200"/>
              <a:t>of endothelial </a:t>
            </a:r>
            <a:r>
              <a:rPr lang="en-US" sz="3200" dirty="0"/>
              <a:t>cells which form endothelium ,in the maternal circulation.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/>
              <a:t>Eventually the endothelial cells dysfunction and maternal systemic inflammatory response lead to clinical features of pre-</a:t>
            </a:r>
            <a:r>
              <a:rPr lang="en-US" sz="3200" dirty="0" err="1"/>
              <a:t>eclampsia</a:t>
            </a:r>
            <a:r>
              <a:rPr lang="en-US" sz="3200" dirty="0"/>
              <a:t>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8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295404"/>
            <a:ext cx="10287000" cy="4835525"/>
          </a:xfrm>
        </p:spPr>
        <p:txBody>
          <a:bodyPr/>
          <a:lstStyle/>
          <a:p>
            <a:pPr>
              <a:buNone/>
            </a:pPr>
            <a:r>
              <a:rPr lang="en-US" sz="3600" dirty="0"/>
              <a:t>			</a:t>
            </a:r>
            <a:r>
              <a:rPr lang="en-US" sz="3600" b="1" i="1" dirty="0">
                <a:solidFill>
                  <a:srgbClr val="E828B6"/>
                </a:solidFill>
              </a:rPr>
              <a:t>Fourth (4</a:t>
            </a:r>
            <a:r>
              <a:rPr lang="en-US" sz="3600" b="1" i="1" baseline="30000" dirty="0">
                <a:solidFill>
                  <a:srgbClr val="E828B6"/>
                </a:solidFill>
              </a:rPr>
              <a:t>th</a:t>
            </a:r>
            <a:r>
              <a:rPr lang="en-US" sz="3600" b="1" i="1" dirty="0">
                <a:solidFill>
                  <a:srgbClr val="E828B6"/>
                </a:solidFill>
              </a:rPr>
              <a:t> ) Stage</a:t>
            </a:r>
          </a:p>
          <a:p>
            <a:r>
              <a:rPr lang="en-US" sz="3600" dirty="0"/>
              <a:t>Estimate  random blood sugar hourly  to closely monitor  its drop ,since insulin antagonists are no longer present.</a:t>
            </a:r>
          </a:p>
          <a:p>
            <a:r>
              <a:rPr lang="en-US" sz="3600" dirty="0"/>
              <a:t>Simultaneously, maintain her on a 10% dextrose drip until able to feed well hence avoid hypoglycaemia.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9" name="Title 1"/>
          <p:cNvSpPr>
            <a:spLocks noGrp="1"/>
          </p:cNvSpPr>
          <p:nvPr>
            <p:ph type="title"/>
          </p:nvPr>
        </p:nvSpPr>
        <p:spPr>
          <a:xfrm>
            <a:off x="952500" y="277823"/>
            <a:ext cx="10287000" cy="865187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2. Induction  of Labour</a:t>
            </a:r>
            <a:endParaRPr lang="en-US" dirty="0"/>
          </a:p>
        </p:txBody>
      </p:sp>
      <p:sp>
        <p:nvSpPr>
          <p:cNvPr id="1048930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447800"/>
            <a:ext cx="10953750" cy="5181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	</a:t>
            </a:r>
            <a:r>
              <a:rPr lang="en-US" b="1" dirty="0" smtClean="0">
                <a:latin typeface="Calibri" pitchFamily="34" charset="0"/>
              </a:rPr>
              <a:t>	</a:t>
            </a:r>
            <a:r>
              <a:rPr lang="en-US" b="1" i="1" dirty="0" smtClean="0">
                <a:solidFill>
                  <a:srgbClr val="E828B6"/>
                </a:solidFill>
                <a:latin typeface="Calibri" pitchFamily="34" charset="0"/>
              </a:rPr>
              <a:t>Indications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effectLst/>
                <a:latin typeface="Calibri" pitchFamily="34" charset="0"/>
              </a:rPr>
              <a:t>History of intrauterine fetal death after 38 weeks.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effectLst/>
                <a:latin typeface="Calibri" pitchFamily="34" charset="0"/>
              </a:rPr>
              <a:t>Failure of spontaneous labour to occur at 40 weeks.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Evaluation of success of the procedure is done through: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Ultrasound to confirm the gestation.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Bishop’s  score.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Procedure is  commenced  before 9 am  so that, incase  a complication arises, it's  handled better .</a:t>
            </a:r>
          </a:p>
          <a:p>
            <a:pPr>
              <a:buNone/>
            </a:pPr>
            <a:r>
              <a:rPr lang="en-US" dirty="0" smtClean="0">
                <a:effectLst/>
                <a:latin typeface="Calibri" pitchFamily="34" charset="0"/>
              </a:rPr>
              <a:t> </a:t>
            </a:r>
          </a:p>
          <a:p>
            <a:endParaRPr lang="en-US" dirty="0">
              <a:effectLst/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1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524000"/>
            <a:ext cx="10763250" cy="48768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DR prescribes soluble insulin to be administered through an insulin pump at a dose of 6 IU in 60 ml of n/saline.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Regulation depends on the blood sugar results.</a:t>
            </a:r>
          </a:p>
          <a:p>
            <a:r>
              <a:rPr lang="en-US" dirty="0" smtClean="0">
                <a:latin typeface="Calibri" pitchFamily="34" charset="0"/>
              </a:rPr>
              <a:t>Perform hourly blood sugar estimation &amp; maintain records all through.</a:t>
            </a:r>
          </a:p>
          <a:p>
            <a:r>
              <a:rPr lang="en-US" dirty="0" smtClean="0">
                <a:latin typeface="Calibri" pitchFamily="34" charset="0"/>
              </a:rPr>
              <a:t>Results of &lt;4 </a:t>
            </a:r>
            <a:r>
              <a:rPr lang="en-US" dirty="0" err="1" smtClean="0">
                <a:latin typeface="Calibri" pitchFamily="34" charset="0"/>
              </a:rPr>
              <a:t>mmol</a:t>
            </a:r>
            <a:r>
              <a:rPr lang="en-US" dirty="0" smtClean="0">
                <a:latin typeface="Calibri" pitchFamily="34" charset="0"/>
              </a:rPr>
              <a:t>/L, reduce insulin dose by half(½). Above 4 </a:t>
            </a:r>
            <a:r>
              <a:rPr lang="en-US" dirty="0" err="1" smtClean="0">
                <a:latin typeface="Calibri" pitchFamily="34" charset="0"/>
              </a:rPr>
              <a:t>mmol</a:t>
            </a:r>
            <a:r>
              <a:rPr lang="en-US" dirty="0" smtClean="0">
                <a:latin typeface="Calibri" pitchFamily="34" charset="0"/>
              </a:rPr>
              <a:t>/L double(×2) the insulin dose.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2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524009"/>
            <a:ext cx="10572750" cy="4606925"/>
          </a:xfrm>
        </p:spPr>
        <p:txBody>
          <a:bodyPr/>
          <a:lstStyle/>
          <a:p>
            <a:r>
              <a:rPr lang="en-US" dirty="0" err="1" smtClean="0">
                <a:latin typeface="Calibri" pitchFamily="34" charset="0"/>
              </a:rPr>
              <a:t>Syntocinon</a:t>
            </a:r>
            <a:r>
              <a:rPr lang="en-US" dirty="0" smtClean="0">
                <a:latin typeface="Calibri" pitchFamily="34" charset="0"/>
              </a:rPr>
              <a:t> dose is determined by parity.</a:t>
            </a:r>
          </a:p>
          <a:p>
            <a:r>
              <a:rPr lang="en-US" dirty="0" smtClean="0">
                <a:latin typeface="Calibri" pitchFamily="34" charset="0"/>
              </a:rPr>
              <a:t>Commence a 10% dextrose drip at  20 </a:t>
            </a:r>
            <a:r>
              <a:rPr lang="en-US" dirty="0" err="1" smtClean="0">
                <a:latin typeface="Calibri" pitchFamily="34" charset="0"/>
              </a:rPr>
              <a:t>dpm</a:t>
            </a:r>
            <a:r>
              <a:rPr lang="en-US" dirty="0" smtClean="0">
                <a:latin typeface="Calibri" pitchFamily="34" charset="0"/>
              </a:rPr>
              <a:t> for nutritional purposes.</a:t>
            </a:r>
          </a:p>
          <a:p>
            <a:r>
              <a:rPr lang="en-US" dirty="0" smtClean="0">
                <a:latin typeface="Calibri" pitchFamily="34" charset="0"/>
              </a:rPr>
              <a:t>The whole process should be completed within 10-12 hours for good prognosis of mother and the newborn.</a:t>
            </a:r>
          </a:p>
          <a:p>
            <a:r>
              <a:rPr lang="en-US" dirty="0" smtClean="0">
                <a:latin typeface="Calibri" pitchFamily="34" charset="0"/>
              </a:rPr>
              <a:t>Therefore failure of remarkable progress leads to emergency caesarean section as the best option.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3. Caesarean  Section</a:t>
            </a:r>
            <a:endParaRPr lang="en-US" dirty="0"/>
          </a:p>
        </p:txBody>
      </p:sp>
      <p:sp>
        <p:nvSpPr>
          <p:cNvPr id="1048934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00"/>
            <a:ext cx="10858500" cy="4800600"/>
          </a:xfrm>
        </p:spPr>
        <p:txBody>
          <a:bodyPr/>
          <a:lstStyle/>
          <a:p>
            <a:pPr>
              <a:buNone/>
            </a:pPr>
            <a:r>
              <a:rPr lang="en-US" sz="3600" dirty="0"/>
              <a:t>	</a:t>
            </a:r>
            <a:r>
              <a:rPr lang="en-US" sz="3600" b="1" dirty="0">
                <a:solidFill>
                  <a:srgbClr val="E828B6"/>
                </a:solidFill>
              </a:rPr>
              <a:t>Indications for elective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/>
              <a:t>Macrosomia due to </a:t>
            </a:r>
            <a:r>
              <a:rPr lang="en-US" sz="3600" dirty="0" err="1"/>
              <a:t>cephalpelvic</a:t>
            </a:r>
            <a:r>
              <a:rPr lang="en-US" sz="3600" dirty="0"/>
              <a:t>  disproportion.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/>
              <a:t>Uncontrolled  condition.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/>
              <a:t>Elderly </a:t>
            </a:r>
            <a:r>
              <a:rPr lang="en-US" sz="3600" dirty="0" err="1"/>
              <a:t>primigravida</a:t>
            </a:r>
            <a:r>
              <a:rPr lang="en-US" sz="3600" dirty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/>
              <a:t>Bad obstetrical  history.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/>
              <a:t>Presence  of pre-</a:t>
            </a:r>
            <a:r>
              <a:rPr lang="en-US" sz="3600" dirty="0" err="1"/>
              <a:t>eclampsia</a:t>
            </a:r>
            <a:r>
              <a:rPr lang="en-US" sz="3600" dirty="0"/>
              <a:t>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B709"/>
                </a:solidFill>
              </a:rPr>
              <a:t>Preparation</a:t>
            </a:r>
            <a:endParaRPr lang="en-US" dirty="0">
              <a:solidFill>
                <a:srgbClr val="09B709"/>
              </a:solidFill>
            </a:endParaRPr>
          </a:p>
        </p:txBody>
      </p:sp>
      <p:sp>
        <p:nvSpPr>
          <p:cNvPr id="1048936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600200"/>
            <a:ext cx="10572750" cy="5029200"/>
          </a:xfrm>
        </p:spPr>
        <p:txBody>
          <a:bodyPr>
            <a:normAutofit/>
          </a:bodyPr>
          <a:lstStyle/>
          <a:p>
            <a:r>
              <a:rPr lang="en-US" sz="2800" dirty="0"/>
              <a:t> Admitted 2-3 days earlier for: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Control of the condition hence quick healing.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Treatment of any other condition / infection.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Anaesthetic  and physiotherapist review 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err="1"/>
              <a:t>Paeditrician</a:t>
            </a:r>
            <a:r>
              <a:rPr lang="en-US" sz="2800" dirty="0"/>
              <a:t> visit for morale support and to take h/o other children, hence plan the care of the newborn appropriately.</a:t>
            </a:r>
          </a:p>
          <a:p>
            <a:r>
              <a:rPr lang="en-US" sz="2800" dirty="0"/>
              <a:t>If a preterm is expected, steroid may be administered cautiously to prevent respiratory distress syndrome.</a:t>
            </a:r>
          </a:p>
          <a:p>
            <a:r>
              <a:rPr lang="en-US" sz="2800" dirty="0"/>
              <a:t>Generally ,surgery is carried out at 38 weeks.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7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447810"/>
            <a:ext cx="10287000" cy="468312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b="1" dirty="0" smtClean="0">
                <a:solidFill>
                  <a:srgbClr val="E828B6"/>
                </a:solidFill>
              </a:rPr>
              <a:t>Operation  day</a:t>
            </a:r>
          </a:p>
          <a:p>
            <a:r>
              <a:rPr lang="en-US" dirty="0" smtClean="0">
                <a:effectLst/>
              </a:rPr>
              <a:t>Starve for 6(six) hours, hence omit the morning intermediate dose  if surgery schedule is for morning.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 For afternoon surgery, either a ⅓ or a ½ of the  intermediate acting dose is administered  in the morning.</a:t>
            </a:r>
          </a:p>
          <a:p>
            <a:r>
              <a:rPr lang="en-US" dirty="0" smtClean="0">
                <a:effectLst/>
              </a:rPr>
              <a:t>Shave op-site in the morning, instruct her to bath , </a:t>
            </a:r>
            <a:r>
              <a:rPr lang="en-US" dirty="0" err="1" smtClean="0">
                <a:effectLst/>
              </a:rPr>
              <a:t>sterilise</a:t>
            </a:r>
            <a:r>
              <a:rPr lang="en-US" dirty="0" smtClean="0">
                <a:effectLst/>
              </a:rPr>
              <a:t> the site and cover to </a:t>
            </a:r>
            <a:r>
              <a:rPr lang="en-US" dirty="0" err="1" smtClean="0">
                <a:effectLst/>
              </a:rPr>
              <a:t>minimise</a:t>
            </a:r>
            <a:r>
              <a:rPr lang="en-US" dirty="0" smtClean="0">
                <a:effectLst/>
              </a:rPr>
              <a:t> infection.</a:t>
            </a:r>
            <a:endParaRPr lang="en-US" dirty="0">
              <a:effectLst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8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10"/>
            <a:ext cx="10572750" cy="4683125"/>
          </a:xfrm>
        </p:spPr>
        <p:txBody>
          <a:bodyPr>
            <a:normAutofit/>
          </a:bodyPr>
          <a:lstStyle/>
          <a:p>
            <a:r>
              <a:rPr lang="en-US" dirty="0" smtClean="0"/>
              <a:t>Estimate blood sugar  hrly and the range is expected to be between 5.5-8.3 </a:t>
            </a:r>
            <a:r>
              <a:rPr lang="en-US" dirty="0" err="1" smtClean="0"/>
              <a:t>mmol</a:t>
            </a:r>
            <a:r>
              <a:rPr lang="en-US" dirty="0" smtClean="0"/>
              <a:t>/L.</a:t>
            </a:r>
          </a:p>
          <a:p>
            <a:r>
              <a:rPr lang="en-US" dirty="0" smtClean="0"/>
              <a:t>Commence  a drip of 10% glucose, insulin 10IU &amp; potassium 10 </a:t>
            </a:r>
            <a:r>
              <a:rPr lang="en-US" dirty="0" err="1" smtClean="0"/>
              <a:t>meq</a:t>
            </a:r>
            <a:r>
              <a:rPr lang="en-US" dirty="0" smtClean="0"/>
              <a:t> (GIK).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Alternatively administer soluble insulin through an insulin pump at a dose ranging between 0.5-2 IU per hour. </a:t>
            </a:r>
          </a:p>
          <a:p>
            <a:r>
              <a:rPr lang="en-US" dirty="0" err="1" smtClean="0"/>
              <a:t>Premedicate</a:t>
            </a:r>
            <a:r>
              <a:rPr lang="en-US" dirty="0" smtClean="0"/>
              <a:t>  PRN ,complete checklist .</a:t>
            </a:r>
          </a:p>
          <a:p>
            <a:r>
              <a:rPr lang="en-US" dirty="0" smtClean="0"/>
              <a:t>Blood sugar to be estimated at least once during the operation. 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09B709"/>
                </a:solidFill>
              </a:rPr>
              <a:t>Specific  post-op  Care</a:t>
            </a:r>
            <a:endParaRPr lang="en-US" dirty="0">
              <a:solidFill>
                <a:srgbClr val="09B709"/>
              </a:solidFill>
            </a:endParaRPr>
          </a:p>
        </p:txBody>
      </p:sp>
      <p:sp>
        <p:nvSpPr>
          <p:cNvPr id="1048940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Closely monitor blood sugar within the first 24 hours as follows: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1-2 hourly for the 1</a:t>
            </a:r>
            <a:r>
              <a:rPr lang="en-US" sz="3600" baseline="30000" dirty="0"/>
              <a:t>st</a:t>
            </a:r>
            <a:r>
              <a:rPr lang="en-US" sz="3600" dirty="0"/>
              <a:t>  four(4) hrs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Every 3 hrly for the next 12 hours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Finally, every 4 hourly for the last 8 hours.</a:t>
            </a:r>
          </a:p>
          <a:p>
            <a:pPr>
              <a:buNone/>
            </a:pPr>
            <a:endParaRPr lang="en-US" sz="3600" b="1" dirty="0"/>
          </a:p>
        </p:txBody>
      </p:sp>
    </p:spTree>
  </p:cSld>
  <p:clrMapOvr>
    <a:masterClrMapping/>
  </p:clrMapOvr>
  <p:transition spd="slow">
    <p:strips dir="ru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1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Calibri" pitchFamily="34" charset="0"/>
              </a:rPr>
              <a:t>Aim is to reduce the insulin dose appropriately since the requirements reduces drastically.</a:t>
            </a:r>
          </a:p>
          <a:p>
            <a:r>
              <a:rPr lang="en-US" sz="3400" dirty="0">
                <a:latin typeface="Calibri" pitchFamily="34" charset="0"/>
              </a:rPr>
              <a:t>So maintain on 10% dextrose drip at 42 </a:t>
            </a:r>
            <a:r>
              <a:rPr lang="en-US" sz="3400" dirty="0" err="1">
                <a:latin typeface="Calibri" pitchFamily="34" charset="0"/>
              </a:rPr>
              <a:t>dpm</a:t>
            </a:r>
            <a:r>
              <a:rPr lang="en-US" sz="3400" dirty="0">
                <a:latin typeface="Calibri" pitchFamily="34" charset="0"/>
              </a:rPr>
              <a:t>  during the first 4 hrs to prevent hypoglycaemia.</a:t>
            </a:r>
          </a:p>
          <a:p>
            <a:r>
              <a:rPr lang="en-US" sz="3400" dirty="0">
                <a:latin typeface="Calibri" pitchFamily="34" charset="0"/>
              </a:rPr>
              <a:t>Thereafter the rate is determined by the blood sugar results&amp; estimation frequency is as in SVD.</a:t>
            </a:r>
          </a:p>
          <a:p>
            <a:pPr>
              <a:buNone/>
            </a:pPr>
            <a:endParaRPr lang="en-US" b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10763250" cy="5562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b="1" dirty="0"/>
              <a:t>	GENERAL CLINICAL FEATURES.</a:t>
            </a:r>
            <a:endParaRPr lang="en-US" sz="3200" dirty="0"/>
          </a:p>
          <a:p>
            <a:pPr lvl="0" algn="just"/>
            <a:r>
              <a:rPr lang="en-US" sz="3200" dirty="0"/>
              <a:t>Hypertension:- Bp reading are 140/90 mmhg &amp; above, taken on two consecutive occasions, at least 2- 4 hrs apart.</a:t>
            </a:r>
          </a:p>
          <a:p>
            <a:pPr lvl="0" algn="just"/>
            <a:r>
              <a:rPr lang="en-US" sz="3200" dirty="0"/>
              <a:t>Excessive weight gain:- Due to fluid retention.</a:t>
            </a:r>
          </a:p>
          <a:p>
            <a:pPr lvl="0" algn="just"/>
            <a:r>
              <a:rPr lang="en-US" sz="3200" dirty="0" err="1"/>
              <a:t>Oedema</a:t>
            </a:r>
            <a:r>
              <a:rPr lang="en-US" sz="3200" dirty="0"/>
              <a:t>:- Initially of ankles, later fingers, face &amp; legs.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Finally becomes generalized </a:t>
            </a:r>
            <a:r>
              <a:rPr lang="en-US" sz="3200" dirty="0" err="1"/>
              <a:t>oedema</a:t>
            </a:r>
            <a:r>
              <a:rPr lang="en-US" sz="3200" dirty="0"/>
              <a:t> to include abdomen, sacral region &amp; vulva, results from severe fluid retention.</a:t>
            </a:r>
          </a:p>
          <a:p>
            <a:pPr lvl="0" algn="just"/>
            <a:endParaRPr lang="en-US" sz="3200" dirty="0"/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2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Immediately bowel sounds are heard change to oral feeds hence stop the drip</a:t>
            </a:r>
          </a:p>
          <a:p>
            <a:r>
              <a:rPr lang="en-US" dirty="0" smtClean="0"/>
              <a:t>Change the dressing on the 3</a:t>
            </a:r>
            <a:r>
              <a:rPr lang="en-US" baseline="30000" dirty="0" smtClean="0"/>
              <a:t>rd</a:t>
            </a:r>
            <a:r>
              <a:rPr lang="en-US" dirty="0" smtClean="0"/>
              <a:t> to 5</a:t>
            </a:r>
            <a:r>
              <a:rPr lang="en-US" baseline="30000" dirty="0" smtClean="0"/>
              <a:t>th</a:t>
            </a:r>
            <a:r>
              <a:rPr lang="en-US" dirty="0" smtClean="0"/>
              <a:t> day respectively while observing aseptic technique rule strictly.</a:t>
            </a:r>
          </a:p>
          <a:p>
            <a:r>
              <a:rPr lang="en-US" dirty="0" smtClean="0"/>
              <a:t>For removable sutures, alternate sutures are removed on the 10</a:t>
            </a:r>
            <a:r>
              <a:rPr lang="en-US" baseline="30000" dirty="0" smtClean="0"/>
              <a:t>th</a:t>
            </a:r>
            <a:r>
              <a:rPr lang="en-US" dirty="0" smtClean="0"/>
              <a:t> or 12</a:t>
            </a:r>
            <a:r>
              <a:rPr lang="en-US" baseline="30000" dirty="0" smtClean="0"/>
              <a:t>th</a:t>
            </a:r>
            <a:r>
              <a:rPr lang="en-US" dirty="0" smtClean="0"/>
              <a:t> day and the rest a day or 2  thereafter because of the slow healing process.</a:t>
            </a:r>
          </a:p>
          <a:p>
            <a:r>
              <a:rPr lang="en-US" dirty="0" smtClean="0"/>
              <a:t>Then  cover the </a:t>
            </a:r>
            <a:r>
              <a:rPr lang="en-US" dirty="0" err="1" smtClean="0"/>
              <a:t>incisional</a:t>
            </a:r>
            <a:r>
              <a:rPr lang="en-US" dirty="0" smtClean="0"/>
              <a:t> line/area till completely healed.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/>
              <a:t>For  absorbable  sutures, change dressing regularly and cover the area till healing occurs.</a:t>
            </a:r>
          </a:p>
          <a:p>
            <a:r>
              <a:rPr lang="en-US" sz="3600" dirty="0"/>
              <a:t>Rest as for any other surgical case to include: analgesics,  prophylaxis antibiotics, involution process monitoring , daily care of mother and infant.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9B709"/>
                </a:solidFill>
              </a:rPr>
              <a:t>Puerperal   care</a:t>
            </a:r>
            <a:endParaRPr lang="en-US" dirty="0">
              <a:solidFill>
                <a:srgbClr val="09B709"/>
              </a:solidFill>
            </a:endParaRPr>
          </a:p>
        </p:txBody>
      </p:sp>
      <p:sp>
        <p:nvSpPr>
          <p:cNvPr id="1048945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295400"/>
            <a:ext cx="10572750" cy="4953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>
                <a:effectLst/>
              </a:rPr>
              <a:t>Regardless of the mode of delivery.</a:t>
            </a:r>
          </a:p>
          <a:p>
            <a:r>
              <a:rPr lang="en-US" dirty="0" smtClean="0">
                <a:effectLst/>
              </a:rPr>
              <a:t>4hourly BS estimation and small dose of soluble insulin till </a:t>
            </a:r>
            <a:r>
              <a:rPr lang="en-US" dirty="0" err="1" smtClean="0">
                <a:effectLst/>
              </a:rPr>
              <a:t>euglycaemia</a:t>
            </a:r>
            <a:r>
              <a:rPr lang="en-US" dirty="0" smtClean="0">
                <a:effectLst/>
              </a:rPr>
              <a:t> is achieved.</a:t>
            </a:r>
          </a:p>
          <a:p>
            <a:r>
              <a:rPr lang="en-US" dirty="0" smtClean="0">
                <a:effectLst/>
              </a:rPr>
              <a:t>Thereafter daily BS estimation and BD urinalysis ,keep records &amp; consult PRN.</a:t>
            </a:r>
          </a:p>
          <a:p>
            <a:r>
              <a:rPr lang="en-US" dirty="0" smtClean="0">
                <a:effectLst/>
              </a:rPr>
              <a:t>Dietary advise by specialist</a:t>
            </a:r>
          </a:p>
          <a:p>
            <a:r>
              <a:rPr lang="en-US" dirty="0" smtClean="0">
                <a:effectLst/>
              </a:rPr>
              <a:t>Encourage plenty of fluids to facilitate adequate lactation.</a:t>
            </a:r>
            <a:endParaRPr lang="en-US" dirty="0">
              <a:effectLst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6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00"/>
            <a:ext cx="10763250" cy="4876800"/>
          </a:xfrm>
        </p:spPr>
        <p:txBody>
          <a:bodyPr>
            <a:normAutofit fontScale="96552"/>
          </a:bodyPr>
          <a:lstStyle/>
          <a:p>
            <a:r>
              <a:rPr lang="en-US" dirty="0" smtClean="0"/>
              <a:t>Gradually the condition gets controlled with the non-pregnancy regiment.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That is either oral </a:t>
            </a:r>
            <a:r>
              <a:rPr lang="en-US" dirty="0" err="1" smtClean="0"/>
              <a:t>hypoglycaemic</a:t>
            </a:r>
            <a:r>
              <a:rPr lang="en-US" dirty="0" smtClean="0"/>
              <a:t>  agents or small dose of intermediate acting insulin or diet only .</a:t>
            </a:r>
          </a:p>
          <a:p>
            <a:r>
              <a:rPr lang="en-US" dirty="0" smtClean="0"/>
              <a:t>For gestational DM, diet controls the condition and it clears spontaneously by the end of </a:t>
            </a:r>
            <a:r>
              <a:rPr lang="en-US" dirty="0" err="1" smtClean="0"/>
              <a:t>puerperium</a:t>
            </a:r>
            <a:r>
              <a:rPr lang="en-US" dirty="0" smtClean="0"/>
              <a:t>.</a:t>
            </a:r>
          </a:p>
          <a:p>
            <a:r>
              <a:rPr lang="en-US" dirty="0" smtClean="0"/>
              <a:t>Generally administer prophylactic dose of oral antibiotic due to poor immunity.</a:t>
            </a:r>
          </a:p>
          <a:p>
            <a:r>
              <a:rPr lang="en-US" dirty="0" smtClean="0"/>
              <a:t>Encourage programmed exercises to all . To start with simple / non-strenuous ones and build up gradually to vigorous postnatal exercises.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B709"/>
                </a:solidFill>
              </a:rPr>
              <a:t>Preparation  for  discharge</a:t>
            </a:r>
            <a:endParaRPr lang="en-US" dirty="0">
              <a:solidFill>
                <a:srgbClr val="09B709"/>
              </a:solidFill>
            </a:endParaRPr>
          </a:p>
        </p:txBody>
      </p:sp>
      <p:sp>
        <p:nvSpPr>
          <p:cNvPr id="1048948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00"/>
            <a:ext cx="10763250" cy="5029200"/>
          </a:xfrm>
        </p:spPr>
        <p:txBody>
          <a:bodyPr>
            <a:normAutofit/>
          </a:bodyPr>
          <a:lstStyle/>
          <a:p>
            <a:r>
              <a:rPr lang="en-US" sz="3000" dirty="0"/>
              <a:t>Family planning  services : Highlight on both natural and artificial methods.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 Specifically to avoid hormonal contraceptives because they affect CHO metabolism.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Intrauterine device as well ,since it leads to pelvic inflammatory disease.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Emphasis on a small family of 1-3 children.</a:t>
            </a:r>
          </a:p>
          <a:p>
            <a:r>
              <a:rPr lang="en-US" sz="3000" dirty="0"/>
              <a:t>Diet ; to avoid refined sugar /carbohydrate  rich foods.</a:t>
            </a:r>
          </a:p>
          <a:p>
            <a:r>
              <a:rPr lang="en-US" sz="3000" dirty="0"/>
              <a:t>Hygiene particularly of the vulva to prevent candidiasis.</a:t>
            </a:r>
          </a:p>
          <a:p>
            <a:endParaRPr lang="en-US" sz="3000" dirty="0"/>
          </a:p>
          <a:p>
            <a:pPr>
              <a:buNone/>
            </a:pPr>
            <a:endParaRPr lang="en-US" sz="3000" dirty="0"/>
          </a:p>
        </p:txBody>
      </p:sp>
    </p:spTree>
  </p:cSld>
  <p:clrMapOvr>
    <a:masterClrMapping/>
  </p:clrMapOvr>
  <p:transition spd="slow">
    <p:strips dir="ru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9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600200"/>
            <a:ext cx="10287000" cy="50292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Signs of hypo and </a:t>
            </a:r>
            <a:r>
              <a:rPr lang="en-US" dirty="0" err="1" smtClean="0">
                <a:latin typeface="Calibri" pitchFamily="34" charset="0"/>
              </a:rPr>
              <a:t>hyperglycaemia</a:t>
            </a:r>
            <a:r>
              <a:rPr lang="en-US" dirty="0" smtClean="0">
                <a:latin typeface="Calibri" pitchFamily="34" charset="0"/>
              </a:rPr>
              <a:t>.</a:t>
            </a:r>
          </a:p>
          <a:p>
            <a:r>
              <a:rPr lang="en-US" dirty="0" smtClean="0">
                <a:latin typeface="Calibri" pitchFamily="34" charset="0"/>
              </a:rPr>
              <a:t>Follow up in the MCH/FP clinic, obstetric-C/S, medical clinic for the control of condition &amp; home visit services where feasible.</a:t>
            </a:r>
          </a:p>
          <a:p>
            <a:r>
              <a:rPr lang="en-US" dirty="0" smtClean="0">
                <a:latin typeface="Calibri" pitchFamily="34" charset="0"/>
              </a:rPr>
              <a:t>Compliance with review visits &amp; drugs instruction</a:t>
            </a:r>
          </a:p>
          <a:p>
            <a:r>
              <a:rPr lang="en-US" dirty="0" smtClean="0">
                <a:latin typeface="Calibri" pitchFamily="34" charset="0"/>
              </a:rPr>
              <a:t>Pre-conception screening and counseling  as well as early booking of ANC in future.</a:t>
            </a:r>
          </a:p>
          <a:p>
            <a:r>
              <a:rPr lang="en-US" dirty="0" smtClean="0">
                <a:latin typeface="Calibri" pitchFamily="34" charset="0"/>
              </a:rPr>
              <a:t>General baby care  to include follow up.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NB:</a:t>
            </a:r>
            <a:endParaRPr lang="en-US" dirty="0"/>
          </a:p>
        </p:txBody>
      </p:sp>
      <p:sp>
        <p:nvSpPr>
          <p:cNvPr id="104895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Studies have shown that 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Lifetime risk of developing type 2 diabetes after gestational diabetes mellitus ranges from </a:t>
            </a:r>
            <a:br>
              <a:rPr lang="en-US" dirty="0" smtClean="0"/>
            </a:br>
            <a:r>
              <a:rPr lang="en-US" dirty="0" smtClean="0"/>
              <a:t>50 percent to 60 percent.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Therefore annual testing for diabetes is recommended.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/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/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>BABY CARE</a:t>
            </a:r>
            <a:br>
              <a:rPr lang="en-US" dirty="0" smtClean="0">
                <a:solidFill>
                  <a:srgbClr val="92D050"/>
                </a:solidFill>
              </a:rPr>
            </a:b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04895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  <a:latin typeface="Calibri" pitchFamily="34" charset="0"/>
              </a:rPr>
              <a:t>80% of the babies are macrosomia.</a:t>
            </a:r>
          </a:p>
          <a:p>
            <a:pPr>
              <a:buNone/>
            </a:pPr>
            <a:r>
              <a:rPr lang="en-US" dirty="0" smtClean="0">
                <a:effectLst/>
                <a:latin typeface="Calibri" pitchFamily="34" charset="0"/>
              </a:rPr>
              <a:t>		</a:t>
            </a:r>
            <a:r>
              <a:rPr lang="en-US" b="1" dirty="0" smtClean="0">
                <a:solidFill>
                  <a:srgbClr val="E828B6"/>
                </a:solidFill>
                <a:effectLst/>
                <a:latin typeface="Calibri" pitchFamily="34" charset="0"/>
              </a:rPr>
              <a:t>Common  risks/ problems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Development of hypoglycaemia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Neonatal jaundice 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Congenital abnormalities 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Excessive birth trauma 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Respiratory distress syndrome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4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Calibri" pitchFamily="34" charset="0"/>
              </a:rPr>
              <a:t>Excessive weight loss, due to large surface area  and inability to maintain the intrauterine glucose level.</a:t>
            </a: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Infection due to poor transfer of antibodies , resulting from either poor control of DM or preterm birth.</a:t>
            </a:r>
          </a:p>
          <a:p>
            <a:r>
              <a:rPr lang="en-US" dirty="0" smtClean="0">
                <a:latin typeface="Calibri" pitchFamily="34" charset="0"/>
              </a:rPr>
              <a:t>Hypocalcaemia , because of inadequate levels of </a:t>
            </a:r>
            <a:r>
              <a:rPr lang="en-US" dirty="0" err="1" smtClean="0">
                <a:latin typeface="Calibri" pitchFamily="34" charset="0"/>
              </a:rPr>
              <a:t>parathormone</a:t>
            </a:r>
            <a:r>
              <a:rPr lang="en-US" dirty="0" smtClean="0">
                <a:latin typeface="Calibri" pitchFamily="34" charset="0"/>
              </a:rPr>
              <a:t>, vitamin D and </a:t>
            </a:r>
            <a:r>
              <a:rPr lang="en-US" dirty="0" err="1" smtClean="0">
                <a:latin typeface="Calibri" pitchFamily="34" charset="0"/>
              </a:rPr>
              <a:t>calcitocin</a:t>
            </a:r>
            <a:r>
              <a:rPr lang="en-US" dirty="0" smtClean="0">
                <a:latin typeface="Calibri" pitchFamily="34" charset="0"/>
              </a:rPr>
              <a:t>. Occurs to 50% of the neonates.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SPECIFIC   MANAGEMENT</a:t>
            </a:r>
            <a:endParaRPr lang="en-US" dirty="0"/>
          </a:p>
        </p:txBody>
      </p:sp>
      <p:sp>
        <p:nvSpPr>
          <p:cNvPr id="1048956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600200"/>
            <a:ext cx="10287000" cy="4953000"/>
          </a:xfrm>
        </p:spPr>
        <p:txBody>
          <a:bodyPr/>
          <a:lstStyle/>
          <a:p>
            <a:pPr>
              <a:buNone/>
            </a:pPr>
            <a:r>
              <a:rPr lang="en-US" sz="3000" dirty="0">
                <a:latin typeface="Calibri" pitchFamily="34" charset="0"/>
              </a:rPr>
              <a:t>	</a:t>
            </a:r>
            <a:r>
              <a:rPr lang="en-US" sz="3000" dirty="0">
                <a:solidFill>
                  <a:srgbClr val="00B0F0"/>
                </a:solidFill>
                <a:latin typeface="Calibri" pitchFamily="34" charset="0"/>
              </a:rPr>
              <a:t>			</a:t>
            </a:r>
            <a:r>
              <a:rPr lang="en-US" sz="3000" b="1" dirty="0">
                <a:solidFill>
                  <a:srgbClr val="0ECC04"/>
                </a:solidFill>
                <a:latin typeface="Calibri" pitchFamily="34" charset="0"/>
              </a:rPr>
              <a:t>INTRAPARTUM</a:t>
            </a:r>
          </a:p>
          <a:p>
            <a:pPr>
              <a:buNone/>
            </a:pPr>
            <a:r>
              <a:rPr lang="en-US" sz="3000" b="1" dirty="0">
                <a:solidFill>
                  <a:srgbClr val="00B0F0"/>
                </a:solidFill>
                <a:latin typeface="Calibri" pitchFamily="34" charset="0"/>
              </a:rPr>
              <a:t>	</a:t>
            </a:r>
            <a:r>
              <a:rPr lang="en-US" b="1" dirty="0" smtClean="0">
                <a:solidFill>
                  <a:srgbClr val="00B0F0"/>
                </a:solidFill>
                <a:effectLst/>
                <a:latin typeface="Calibri" pitchFamily="34" charset="0"/>
              </a:rPr>
              <a:t>	</a:t>
            </a:r>
            <a:r>
              <a:rPr lang="en-US" b="1" i="1" dirty="0" smtClean="0">
                <a:solidFill>
                  <a:srgbClr val="E828B6"/>
                </a:solidFill>
                <a:effectLst/>
                <a:latin typeface="Calibri" pitchFamily="34" charset="0"/>
              </a:rPr>
              <a:t>First    Stage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Closely monitor for excessive </a:t>
            </a:r>
            <a:r>
              <a:rPr lang="en-US" dirty="0" err="1" smtClean="0">
                <a:effectLst/>
                <a:latin typeface="Calibri" pitchFamily="34" charset="0"/>
              </a:rPr>
              <a:t>moulding</a:t>
            </a:r>
            <a:r>
              <a:rPr lang="en-US" dirty="0" smtClean="0">
                <a:effectLst/>
                <a:latin typeface="Calibri" pitchFamily="34" charset="0"/>
              </a:rPr>
              <a:t> , which can lead to hypoxia and intracranial injury. Then take appropriate measures.</a:t>
            </a:r>
          </a:p>
          <a:p>
            <a:pPr>
              <a:buNone/>
            </a:pPr>
            <a:r>
              <a:rPr lang="en-US" dirty="0" smtClean="0">
                <a:effectLst/>
                <a:latin typeface="Calibri" pitchFamily="34" charset="0"/>
              </a:rPr>
              <a:t>		</a:t>
            </a:r>
            <a:r>
              <a:rPr lang="en-US" b="1" i="1" dirty="0" smtClean="0">
                <a:solidFill>
                  <a:srgbClr val="E828B6"/>
                </a:solidFill>
                <a:effectLst/>
                <a:latin typeface="Calibri" pitchFamily="34" charset="0"/>
              </a:rPr>
              <a:t>Second  Stage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Control delivery of head to avoid cerebral </a:t>
            </a:r>
            <a:r>
              <a:rPr lang="en-US" dirty="0" err="1" smtClean="0">
                <a:effectLst/>
                <a:latin typeface="Calibri" pitchFamily="34" charset="0"/>
              </a:rPr>
              <a:t>haemorrhge</a:t>
            </a:r>
            <a:r>
              <a:rPr lang="en-US" dirty="0" smtClean="0">
                <a:effectLst/>
                <a:latin typeface="Calibri" pitchFamily="34" charset="0"/>
              </a:rPr>
              <a:t>. Be keen on shoulder delivery to avoid trauma</a:t>
            </a:r>
          </a:p>
          <a:p>
            <a:endParaRPr lang="en-US" sz="3000" dirty="0">
              <a:latin typeface="Calibri" pitchFamily="34" charset="0"/>
            </a:endParaRPr>
          </a:p>
          <a:p>
            <a:pPr>
              <a:buNone/>
            </a:pPr>
            <a:endParaRPr lang="en-US" sz="30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Content Placeholder 2"/>
          <p:cNvSpPr>
            <a:spLocks noGrp="1"/>
          </p:cNvSpPr>
          <p:nvPr>
            <p:ph idx="1"/>
          </p:nvPr>
        </p:nvSpPr>
        <p:spPr>
          <a:xfrm>
            <a:off x="952500" y="914400"/>
            <a:ext cx="10287000" cy="54102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Fatigue:-Due to inadequate blood supply to body tissues.</a:t>
            </a:r>
          </a:p>
          <a:p>
            <a:pPr algn="just"/>
            <a:r>
              <a:rPr lang="en-US" sz="3600" dirty="0"/>
              <a:t>Abdominal discomforts:- Reported as  indigestion, stomachache &amp; constipation because of poor blood supply.</a:t>
            </a:r>
          </a:p>
          <a:p>
            <a:pPr lvl="0" algn="just"/>
            <a:r>
              <a:rPr lang="en-US" sz="3600" dirty="0"/>
              <a:t>Palpitations :-because of increased  peripheral resistance.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7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600207"/>
            <a:ext cx="10572750" cy="4530725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		</a:t>
            </a:r>
            <a:r>
              <a:rPr lang="en-US" b="1" i="1" dirty="0" smtClean="0">
                <a:solidFill>
                  <a:srgbClr val="E828B6"/>
                </a:solidFill>
                <a:latin typeface="Calibri" pitchFamily="34" charset="0"/>
              </a:rPr>
              <a:t>Immediate  care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Maintain a clear airway and Apgar Score correctly. 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Nurse in the incubator irrespective of the size to facilitate a thermal controlled environment, hence prevent excessive heat loss.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Administer vitamin K appropriately to prevent haemorrhage.</a:t>
            </a:r>
            <a:endParaRPr lang="en-US" dirty="0">
              <a:effectLst/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8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600200"/>
            <a:ext cx="10763250" cy="4648200"/>
          </a:xfrm>
        </p:spPr>
        <p:txBody>
          <a:bodyPr>
            <a:normAutofit fontScale="89052"/>
          </a:bodyPr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			</a:t>
            </a:r>
            <a:r>
              <a:rPr lang="en-US" sz="3600" b="1" i="1" dirty="0">
                <a:solidFill>
                  <a:srgbClr val="E828B6"/>
                </a:solidFill>
                <a:latin typeface="Calibri" pitchFamily="34" charset="0"/>
              </a:rPr>
              <a:t>Subsequent   Care</a:t>
            </a:r>
          </a:p>
          <a:p>
            <a:r>
              <a:rPr lang="en-US" sz="3600" dirty="0">
                <a:latin typeface="Calibri" pitchFamily="34" charset="0"/>
              </a:rPr>
              <a:t>Feed within the first 15 minutes of birth and ct on 2 hourly bases for the first 48 hrs to prevent hypoglycaemia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latin typeface="Calibri" pitchFamily="34" charset="0"/>
              </a:rPr>
              <a:t>Not possible , commence dextrose drip within the same duration.</a:t>
            </a:r>
          </a:p>
          <a:p>
            <a:r>
              <a:rPr lang="en-US" sz="3600" dirty="0">
                <a:latin typeface="Calibri" pitchFamily="34" charset="0"/>
              </a:rPr>
              <a:t>Monitor for signs of hypoglycaemia= irritability, hypothermia, feeble cry , apnoea tachycardia ,tremors &amp; cyanosis.</a:t>
            </a:r>
            <a:endParaRPr lang="en-US" dirty="0">
              <a:effectLst/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9" name="Content Placeholder 2"/>
          <p:cNvSpPr>
            <a:spLocks noGrp="1"/>
          </p:cNvSpPr>
          <p:nvPr>
            <p:ph sz="quarter" idx="1"/>
          </p:nvPr>
        </p:nvSpPr>
        <p:spPr>
          <a:xfrm>
            <a:off x="666751" y="1295400"/>
            <a:ext cx="10953750" cy="5410200"/>
          </a:xfrm>
        </p:spPr>
        <p:txBody>
          <a:bodyPr>
            <a:normAutofit fontScale="96552"/>
          </a:bodyPr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	</a:t>
            </a:r>
            <a:r>
              <a:rPr lang="en-US" sz="3500" b="1" dirty="0">
                <a:solidFill>
                  <a:srgbClr val="E828B6"/>
                </a:solidFill>
                <a:latin typeface="Calibri" pitchFamily="34" charset="0"/>
              </a:rPr>
              <a:t>NB </a:t>
            </a:r>
            <a:r>
              <a:rPr lang="en-US" dirty="0" smtClean="0">
                <a:latin typeface="Calibri" pitchFamily="34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libri" pitchFamily="34" charset="0"/>
              </a:rPr>
              <a:t> During the 1</a:t>
            </a:r>
            <a:r>
              <a:rPr lang="en-US" baseline="30000" dirty="0" smtClean="0">
                <a:latin typeface="Calibri" pitchFamily="34" charset="0"/>
              </a:rPr>
              <a:t>st</a:t>
            </a:r>
            <a:r>
              <a:rPr lang="en-US" dirty="0" smtClean="0">
                <a:latin typeface="Calibri" pitchFamily="34" charset="0"/>
              </a:rPr>
              <a:t>  2hrs of birth, blood sugar levels reduces very fast.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libri" pitchFamily="34" charset="0"/>
              </a:rPr>
              <a:t> Convulsions/ Cardiac arrest can easily occur due to hypoglycaemia hence irreversible brain damage.</a:t>
            </a:r>
          </a:p>
          <a:p>
            <a:r>
              <a:rPr lang="en-US" dirty="0" smtClean="0">
                <a:latin typeface="Calibri" pitchFamily="34" charset="0"/>
              </a:rPr>
              <a:t>Estimate BS every: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Half(½)- 1(one) hourly for the first 2 hours.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Three(3)</a:t>
            </a:r>
            <a:r>
              <a:rPr lang="en-US" dirty="0" err="1" smtClean="0">
                <a:latin typeface="Calibri" pitchFamily="34" charset="0"/>
              </a:rPr>
              <a:t>hrly</a:t>
            </a:r>
            <a:r>
              <a:rPr lang="en-US" dirty="0" smtClean="0">
                <a:latin typeface="Calibri" pitchFamily="34" charset="0"/>
              </a:rPr>
              <a:t>  for 48 hours Maintain record all through and consult PRN.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Thereafter frequency is determined by clinical status of the newborn.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0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0"/>
            <a:ext cx="10858500" cy="49530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Vital signs every 2 hourly for the 1</a:t>
            </a:r>
            <a:r>
              <a:rPr lang="en-US" baseline="30000" dirty="0" smtClean="0">
                <a:latin typeface="Calibri" pitchFamily="34" charset="0"/>
              </a:rPr>
              <a:t>st</a:t>
            </a:r>
            <a:r>
              <a:rPr lang="en-US" dirty="0" smtClean="0">
                <a:latin typeface="Calibri" pitchFamily="34" charset="0"/>
              </a:rPr>
              <a:t>  48 hours to diagnose shock &amp; features of  RDS.</a:t>
            </a:r>
          </a:p>
          <a:p>
            <a:r>
              <a:rPr lang="en-US" dirty="0" smtClean="0">
                <a:latin typeface="Calibri" pitchFamily="34" charset="0"/>
              </a:rPr>
              <a:t>Perform initial exam to confirm maturity , diagnose congenital abnormalities hence plan interventions for good prognosis.</a:t>
            </a:r>
          </a:p>
          <a:p>
            <a:r>
              <a:rPr lang="en-US" dirty="0" smtClean="0">
                <a:latin typeface="Calibri" pitchFamily="34" charset="0"/>
              </a:rPr>
              <a:t>Maintain high standards of hygiene and perform daily exam to evaluate the progress.</a:t>
            </a:r>
          </a:p>
          <a:p>
            <a:r>
              <a:rPr lang="en-US" dirty="0" smtClean="0">
                <a:latin typeface="Calibri" pitchFamily="34" charset="0"/>
              </a:rPr>
              <a:t>Finally </a:t>
            </a:r>
            <a:r>
              <a:rPr lang="en-US" dirty="0" err="1" smtClean="0">
                <a:latin typeface="Calibri" pitchFamily="34" charset="0"/>
              </a:rPr>
              <a:t>paeditrician</a:t>
            </a:r>
            <a:r>
              <a:rPr lang="en-US" dirty="0" smtClean="0">
                <a:latin typeface="Calibri" pitchFamily="34" charset="0"/>
              </a:rPr>
              <a:t> discharges to continue with  outpatient clinic for follow up &amp; close monitoring. 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Effects Of Pregnancy On Diabetes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48962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600207"/>
            <a:ext cx="10572750" cy="4530725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3400" dirty="0">
                <a:latin typeface="Calibri" pitchFamily="34" charset="0"/>
              </a:rPr>
              <a:t>Refers to complications pregnancy state brings to an already known diabetes. They are:-</a:t>
            </a:r>
          </a:p>
          <a:p>
            <a:r>
              <a:rPr lang="en-US" sz="3400" dirty="0">
                <a:latin typeface="Calibri" pitchFamily="34" charset="0"/>
              </a:rPr>
              <a:t>Insulin </a:t>
            </a:r>
            <a:r>
              <a:rPr lang="en-US" sz="3400" dirty="0" err="1">
                <a:latin typeface="Calibri" pitchFamily="34" charset="0"/>
              </a:rPr>
              <a:t>dependancy</a:t>
            </a:r>
            <a:r>
              <a:rPr lang="en-US" sz="3400" dirty="0">
                <a:latin typeface="Calibri" pitchFamily="34" charset="0"/>
              </a:rPr>
              <a:t> ; because the requirements are increased.</a:t>
            </a:r>
          </a:p>
          <a:p>
            <a:r>
              <a:rPr lang="en-US" sz="3400" dirty="0" err="1">
                <a:latin typeface="Calibri" pitchFamily="34" charset="0"/>
              </a:rPr>
              <a:t>Ketoacidosis</a:t>
            </a:r>
            <a:r>
              <a:rPr lang="en-US" sz="3400" dirty="0">
                <a:latin typeface="Calibri" pitchFamily="34" charset="0"/>
              </a:rPr>
              <a:t>; due to poor control particularly in the 3</a:t>
            </a:r>
            <a:r>
              <a:rPr lang="en-US" sz="3400" baseline="30000" dirty="0">
                <a:latin typeface="Calibri" pitchFamily="34" charset="0"/>
              </a:rPr>
              <a:t>rd</a:t>
            </a:r>
            <a:r>
              <a:rPr lang="en-US" sz="3400" dirty="0">
                <a:latin typeface="Calibri" pitchFamily="34" charset="0"/>
              </a:rPr>
              <a:t> trimester leading to high levels of </a:t>
            </a:r>
            <a:r>
              <a:rPr lang="en-US" sz="3400" dirty="0" err="1">
                <a:latin typeface="Calibri" pitchFamily="34" charset="0"/>
              </a:rPr>
              <a:t>ketone</a:t>
            </a:r>
            <a:r>
              <a:rPr lang="en-US" sz="3400" dirty="0">
                <a:latin typeface="Calibri" pitchFamily="34" charset="0"/>
              </a:rPr>
              <a:t> bodies in the circulation.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/>
              <a:t>Renal failure ; due to presence of nephropathy in non pregnancy state. Highly associated with poorly controlled type 1 DM</a:t>
            </a:r>
          </a:p>
          <a:p>
            <a:r>
              <a:rPr lang="en-US" sz="3600" dirty="0"/>
              <a:t>Blindness ; due to presence of retinopathy prior to pregnancy and control is poor. So vasoconstriction leads to the condition.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effectLst/>
                <a:latin typeface="+mn-lt"/>
              </a:rPr>
              <a:t>Effects Of  Diabetes On Pregnancy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48965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295404"/>
            <a:ext cx="10477500" cy="4835525"/>
          </a:xfrm>
        </p:spPr>
        <p:txBody>
          <a:bodyPr>
            <a:normAutofit fontScale="89052"/>
          </a:bodyPr>
          <a:lstStyle/>
          <a:p>
            <a:pPr>
              <a:buNone/>
            </a:pPr>
            <a:r>
              <a:rPr lang="en-US" dirty="0" smtClean="0"/>
              <a:t>	</a:t>
            </a:r>
            <a:endParaRPr lang="en-US" b="1" dirty="0" smtClean="0">
              <a:solidFill>
                <a:srgbClr val="FFC000"/>
              </a:solidFill>
              <a:effectLst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effectLst/>
              </a:rPr>
              <a:t>Refers to complications to either fetus or baby due to poor control of the condition hence vasoconstriction.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effectLst/>
              </a:rPr>
              <a:t>As well as those which occurs to the mother.</a:t>
            </a:r>
          </a:p>
          <a:p>
            <a:pPr>
              <a:buNone/>
            </a:pPr>
            <a:r>
              <a:rPr lang="en-US" dirty="0" smtClean="0">
                <a:effectLst/>
              </a:rPr>
              <a:t>		</a:t>
            </a:r>
            <a:r>
              <a:rPr lang="en-US" sz="3600" b="1" i="1" dirty="0">
                <a:solidFill>
                  <a:srgbClr val="09B709"/>
                </a:solidFill>
              </a:rPr>
              <a:t>Fetal</a:t>
            </a:r>
          </a:p>
          <a:p>
            <a:r>
              <a:rPr lang="en-US" sz="3600" dirty="0"/>
              <a:t>Loss of pregnancy in terms of :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Spontaneous abortion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Intrauterine fetal death.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Due to severe placental dysfunction &amp; severe ketoacidosis  respectively.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6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11430000" cy="4876800"/>
          </a:xfrm>
        </p:spPr>
        <p:txBody>
          <a:bodyPr>
            <a:normAutofit/>
          </a:bodyPr>
          <a:lstStyle/>
          <a:p>
            <a:r>
              <a:rPr lang="en-US" sz="2800" dirty="0"/>
              <a:t>Congenital malformations due to high levels of glycated haemoglobin in the first trimester.</a:t>
            </a:r>
          </a:p>
          <a:p>
            <a:r>
              <a:rPr lang="en-US" sz="2800" dirty="0"/>
              <a:t>Intrauterine growth restriction because of moderate degree of vascular involvement </a:t>
            </a:r>
          </a:p>
          <a:p>
            <a:r>
              <a:rPr lang="en-US" sz="2800" dirty="0"/>
              <a:t>Macrosomia (</a:t>
            </a:r>
            <a:r>
              <a:rPr lang="en-US" sz="2800" dirty="0" err="1"/>
              <a:t>Macrosoma</a:t>
            </a:r>
            <a:r>
              <a:rPr lang="en-US" sz="2800" dirty="0"/>
              <a:t>). Refers to large fetus whose weight is ≥4500gm at birth, since large amount of glucose crosses the placenta barrier easily.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Occurs in 80% of fetus  of DM  mothers.</a:t>
            </a:r>
          </a:p>
          <a:p>
            <a:r>
              <a:rPr lang="en-US" sz="2800" dirty="0"/>
              <a:t>Fetal hypoxia due to vascular changes in the placenta hence vasoconstriction.</a:t>
            </a:r>
          </a:p>
          <a:p>
            <a:pPr>
              <a:buFont typeface="Wingdings" pitchFamily="2" charset="2"/>
              <a:buChar char="Ø"/>
            </a:pPr>
            <a:endParaRPr lang="en-US" sz="2800" dirty="0"/>
          </a:p>
        </p:txBody>
      </p:sp>
    </p:spTree>
  </p:cSld>
  <p:clrMapOvr>
    <a:masterClrMapping/>
  </p:clrMapOvr>
  <p:transition spd="slow">
    <p:strips dir="ru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7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600200"/>
            <a:ext cx="10668000" cy="48006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		</a:t>
            </a:r>
            <a:r>
              <a:rPr lang="en-US" b="1" i="1" dirty="0" smtClean="0">
                <a:solidFill>
                  <a:srgbClr val="09B709"/>
                </a:solidFill>
                <a:latin typeface="Calibri" pitchFamily="34" charset="0"/>
              </a:rPr>
              <a:t>Baby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Excessive birth trauma due to macrosomia.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Respiratory distress syndrome, despite being born at term.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Results from slow lungs maturation </a:t>
            </a:r>
            <a:r>
              <a:rPr lang="en-US" dirty="0" err="1" smtClean="0">
                <a:effectLst/>
                <a:latin typeface="Calibri" pitchFamily="34" charset="0"/>
              </a:rPr>
              <a:t>bcos</a:t>
            </a:r>
            <a:r>
              <a:rPr lang="en-US" dirty="0" smtClean="0">
                <a:effectLst/>
                <a:latin typeface="Calibri" pitchFamily="34" charset="0"/>
              </a:rPr>
              <a:t> of poor oxygen supply to the pulmonary tissues.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Hypoglycaemia :  Common in the first (1</a:t>
            </a:r>
            <a:r>
              <a:rPr lang="en-US" baseline="30000" dirty="0" smtClean="0">
                <a:effectLst/>
                <a:latin typeface="Calibri" pitchFamily="34" charset="0"/>
              </a:rPr>
              <a:t>st</a:t>
            </a:r>
            <a:r>
              <a:rPr lang="en-US" dirty="0" smtClean="0">
                <a:effectLst/>
                <a:latin typeface="Calibri" pitchFamily="34" charset="0"/>
              </a:rPr>
              <a:t> ) week , since pancreas continues to produce high levels of insulin.</a:t>
            </a:r>
            <a:endParaRPr lang="en-US" dirty="0">
              <a:effectLst/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</a:rPr>
              <a:t>Neonatal jaundice: because of excessive trauma , RDS, Polycythermia and prematurity.</a:t>
            </a:r>
          </a:p>
          <a:p>
            <a:r>
              <a:rPr lang="en-US" dirty="0" smtClean="0">
                <a:latin typeface="Calibri" pitchFamily="34" charset="0"/>
              </a:rPr>
              <a:t>Increased early neonatal mortality rate from hypoglycaemia &amp; RDS due to omission/ delay of immediate interventions.</a:t>
            </a:r>
          </a:p>
          <a:p>
            <a:r>
              <a:rPr lang="en-US" dirty="0" smtClean="0">
                <a:latin typeface="Calibri" pitchFamily="34" charset="0"/>
              </a:rPr>
              <a:t>Red appearance of the baby due to </a:t>
            </a:r>
            <a:r>
              <a:rPr lang="en-US" dirty="0" err="1" smtClean="0">
                <a:latin typeface="Calibri" pitchFamily="34" charset="0"/>
              </a:rPr>
              <a:t>polycythermia</a:t>
            </a:r>
            <a:r>
              <a:rPr lang="en-US" dirty="0" smtClean="0">
                <a:latin typeface="Calibri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The extra RBC are formed to compensate for the oxygen demand ,</a:t>
            </a:r>
            <a:r>
              <a:rPr lang="en-US" dirty="0" err="1" smtClean="0">
                <a:latin typeface="Calibri" pitchFamily="34" charset="0"/>
              </a:rPr>
              <a:t>bcos</a:t>
            </a:r>
            <a:r>
              <a:rPr lang="en-US" dirty="0" smtClean="0">
                <a:latin typeface="Calibri" pitchFamily="34" charset="0"/>
              </a:rPr>
              <a:t> of   </a:t>
            </a:r>
            <a:r>
              <a:rPr lang="en-US" dirty="0" err="1" smtClean="0">
                <a:latin typeface="Calibri" pitchFamily="34" charset="0"/>
              </a:rPr>
              <a:t>glycated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haemoglobin</a:t>
            </a:r>
            <a:r>
              <a:rPr lang="en-US" dirty="0" smtClean="0">
                <a:latin typeface="Calibri" pitchFamily="34" charset="0"/>
              </a:rPr>
              <a:t> molecule to some extent.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2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144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MODULE OBJECTIVE</a:t>
            </a:r>
            <a:endParaRPr lang="en-US" sz="5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48616" name="Content Placeholder 1"/>
          <p:cNvSpPr>
            <a:spLocks noGrp="1"/>
          </p:cNvSpPr>
          <p:nvPr>
            <p:ph idx="1"/>
          </p:nvPr>
        </p:nvSpPr>
        <p:spPr>
          <a:xfrm>
            <a:off x="318052" y="1219200"/>
            <a:ext cx="11423374" cy="5334000"/>
          </a:xfrm>
        </p:spPr>
        <p:txBody>
          <a:bodyPr>
            <a:normAutofit/>
          </a:bodyPr>
          <a:lstStyle/>
          <a:p>
            <a:pPr algn="just"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enable the learner to </a:t>
            </a: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effectively diagnose, manage and rehabilitate a patient with complications associated with pregnancy, labour, puerperium and neonate 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Content Placeholder 2"/>
          <p:cNvSpPr>
            <a:spLocks noGrp="1"/>
          </p:cNvSpPr>
          <p:nvPr>
            <p:ph idx="1"/>
          </p:nvPr>
        </p:nvSpPr>
        <p:spPr>
          <a:xfrm>
            <a:off x="952500" y="838200"/>
            <a:ext cx="10287000" cy="5486400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Visual disturbances:- Blurred vision, flash light and double vision. Sometimes temporary blindness.</a:t>
            </a:r>
          </a:p>
          <a:p>
            <a:pPr lvl="0" algn="just"/>
            <a:r>
              <a:rPr lang="en-US" sz="3200" dirty="0"/>
              <a:t>Headache:-either </a:t>
            </a:r>
            <a:r>
              <a:rPr lang="en-US" sz="3200" b="1" dirty="0"/>
              <a:t>frontal or occipital </a:t>
            </a:r>
            <a:r>
              <a:rPr lang="en-US" sz="3200" dirty="0"/>
              <a:t>because of raised/ increased  intracranial pressure.</a:t>
            </a:r>
          </a:p>
          <a:p>
            <a:pPr lvl="0" algn="just"/>
            <a:r>
              <a:rPr lang="en-US" sz="3200" dirty="0"/>
              <a:t> </a:t>
            </a:r>
            <a:r>
              <a:rPr lang="en-US" sz="3200" dirty="0" err="1"/>
              <a:t>Proteinuria</a:t>
            </a:r>
            <a:r>
              <a:rPr lang="en-US" sz="3200" dirty="0"/>
              <a:t> : Signifying renal damage.</a:t>
            </a:r>
          </a:p>
          <a:p>
            <a:pPr lvl="0" algn="just"/>
            <a:r>
              <a:rPr lang="en-US" sz="3200" dirty="0"/>
              <a:t>Severe epigastric pain &amp; sometimes tinge of jaundice  , due to liver involvement.</a:t>
            </a:r>
          </a:p>
          <a:p>
            <a:pPr lvl="0" algn="just"/>
            <a:endParaRPr lang="en-US" sz="3200" dirty="0"/>
          </a:p>
          <a:p>
            <a:pPr algn="just"/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9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371600"/>
            <a:ext cx="10668000" cy="52578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2800" dirty="0">
                <a:latin typeface="Calibri" pitchFamily="34" charset="0"/>
              </a:rPr>
              <a:t>		</a:t>
            </a:r>
            <a:r>
              <a:rPr lang="en-US" sz="2800" b="1" i="1" dirty="0">
                <a:solidFill>
                  <a:srgbClr val="09B709"/>
                </a:solidFill>
                <a:latin typeface="Calibri" pitchFamily="34" charset="0"/>
              </a:rPr>
              <a:t>Maternal</a:t>
            </a:r>
          </a:p>
          <a:p>
            <a:pPr algn="just"/>
            <a:r>
              <a:rPr lang="en-US" sz="2800" dirty="0">
                <a:latin typeface="Calibri" pitchFamily="34" charset="0"/>
              </a:rPr>
              <a:t>Infection in terms of UTI, </a:t>
            </a:r>
            <a:r>
              <a:rPr lang="en-US" sz="2800" dirty="0" err="1">
                <a:latin typeface="Calibri" pitchFamily="34" charset="0"/>
              </a:rPr>
              <a:t>vulvo-vaginitis</a:t>
            </a:r>
            <a:r>
              <a:rPr lang="en-US" sz="2800" dirty="0">
                <a:latin typeface="Calibri" pitchFamily="34" charset="0"/>
              </a:rPr>
              <a:t> , candidiasis due to high acidity levels which </a:t>
            </a:r>
            <a:r>
              <a:rPr lang="en-US" sz="2800" dirty="0" err="1">
                <a:latin typeface="Calibri" pitchFamily="34" charset="0"/>
              </a:rPr>
              <a:t>favours</a:t>
            </a:r>
            <a:r>
              <a:rPr lang="en-US" sz="2800" dirty="0">
                <a:latin typeface="Calibri" pitchFamily="34" charset="0"/>
              </a:rPr>
              <a:t> growth of E. coli and Candida albican fungi</a:t>
            </a:r>
          </a:p>
          <a:p>
            <a:pPr algn="just"/>
            <a:r>
              <a:rPr lang="en-US" sz="2800" dirty="0">
                <a:latin typeface="Calibri" pitchFamily="34" charset="0"/>
              </a:rPr>
              <a:t>Polyhydramnious </a:t>
            </a:r>
            <a:r>
              <a:rPr lang="en-US" sz="2800" dirty="0" err="1">
                <a:latin typeface="Calibri" pitchFamily="34" charset="0"/>
              </a:rPr>
              <a:t>bcos</a:t>
            </a:r>
            <a:r>
              <a:rPr lang="en-US" sz="2800" dirty="0">
                <a:latin typeface="Calibri" pitchFamily="34" charset="0"/>
              </a:rPr>
              <a:t> of possibility of congenital malformation.</a:t>
            </a:r>
          </a:p>
          <a:p>
            <a:pPr algn="just"/>
            <a:r>
              <a:rPr lang="en-US" sz="2800" dirty="0">
                <a:latin typeface="Calibri" pitchFamily="34" charset="0"/>
              </a:rPr>
              <a:t>Superimposed preeclampsia; due to existing HTN, </a:t>
            </a:r>
            <a:r>
              <a:rPr lang="en-US" sz="2800" dirty="0" err="1">
                <a:latin typeface="Calibri" pitchFamily="34" charset="0"/>
              </a:rPr>
              <a:t>proteinuria</a:t>
            </a:r>
            <a:r>
              <a:rPr lang="en-US" sz="2800" dirty="0">
                <a:latin typeface="Calibri" pitchFamily="34" charset="0"/>
              </a:rPr>
              <a:t> from tubular damage and </a:t>
            </a:r>
            <a:r>
              <a:rPr lang="en-US" sz="2800" dirty="0" err="1">
                <a:latin typeface="Calibri" pitchFamily="34" charset="0"/>
              </a:rPr>
              <a:t>oedema</a:t>
            </a:r>
            <a:r>
              <a:rPr lang="en-US" sz="2800" dirty="0">
                <a:latin typeface="Calibri" pitchFamily="34" charset="0"/>
              </a:rPr>
              <a:t> from lowered osmotic pressure/ macrosomia.</a:t>
            </a:r>
          </a:p>
          <a:p>
            <a:pPr algn="just"/>
            <a:r>
              <a:rPr lang="en-US" sz="2800" dirty="0">
                <a:latin typeface="Calibri" pitchFamily="34" charset="0"/>
              </a:rPr>
              <a:t>Abnormal labour pattern= either prolonged or obstructed , hence operative delivery.</a:t>
            </a:r>
          </a:p>
          <a:p>
            <a:pPr algn="just"/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0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600200"/>
            <a:ext cx="10287000" cy="50292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Excessive trauma : either perineal tears , episiotomy or over relaxation of the pelvic floor.</a:t>
            </a:r>
          </a:p>
          <a:p>
            <a:r>
              <a:rPr lang="en-US" dirty="0" smtClean="0">
                <a:latin typeface="Calibri" pitchFamily="34" charset="0"/>
              </a:rPr>
              <a:t>Increased morbidity rate; due to  physiological effects  since pregnancy is diabetogenic.</a:t>
            </a:r>
          </a:p>
          <a:p>
            <a:pPr>
              <a:buNone/>
            </a:pPr>
            <a:endParaRPr lang="en-US" dirty="0" smtClean="0">
              <a:latin typeface="Calibri" pitchFamily="34" charset="0"/>
            </a:endParaRP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			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48971" name="Action Button: Sound 3">
            <a:hlinkClick r:id="" action="ppaction://noaction" highlightClick="1">
              <a:snd r:embed="rId2" name="applause.wav"/>
            </a:hlinkClick>
          </p:cNvPr>
          <p:cNvSpPr/>
          <p:nvPr/>
        </p:nvSpPr>
        <p:spPr bwMode="auto">
          <a:xfrm>
            <a:off x="2667010" y="4724410"/>
            <a:ext cx="4470990" cy="1724191"/>
          </a:xfrm>
          <a:prstGeom prst="actionButtonSound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charset="0"/>
              </a:rPr>
              <a:t>END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charset="0"/>
              </a:rPr>
              <a:t>QUESTIONS?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4" name="Title 3"/>
          <p:cNvSpPr>
            <a:spLocks noGrp="1"/>
          </p:cNvSpPr>
          <p:nvPr>
            <p:ph type="ctrTitle"/>
          </p:nvPr>
        </p:nvSpPr>
        <p:spPr>
          <a:xfrm>
            <a:off x="2857500" y="990600"/>
            <a:ext cx="9258300" cy="2209800"/>
          </a:xfrm>
          <a:solidFill>
            <a:srgbClr val="FF0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ANTEPARTUM HAEMORRHAGE (APH)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0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381000"/>
            <a:ext cx="10591799" cy="6324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i="1" dirty="0">
                <a:latin typeface="Calibri" pitchFamily="34" charset="0"/>
              </a:rPr>
              <a:t>Synonym</a:t>
            </a:r>
            <a:r>
              <a:rPr lang="en-US" sz="3200" dirty="0">
                <a:latin typeface="Calibri" pitchFamily="34" charset="0"/>
              </a:rPr>
              <a:t>: </a:t>
            </a:r>
            <a:r>
              <a:rPr lang="en-US" sz="3200" b="1" dirty="0">
                <a:latin typeface="Calibri" pitchFamily="34" charset="0"/>
              </a:rPr>
              <a:t>Prepartum Haemorrhage.</a:t>
            </a:r>
          </a:p>
          <a:p>
            <a:pPr algn="just">
              <a:buNone/>
            </a:pPr>
            <a:r>
              <a:rPr lang="en-US" sz="3200" i="1" dirty="0">
                <a:solidFill>
                  <a:srgbClr val="C00000"/>
                </a:solidFill>
                <a:latin typeface="Calibri" pitchFamily="34" charset="0"/>
              </a:rPr>
              <a:t>             </a:t>
            </a:r>
            <a:r>
              <a:rPr lang="en-US" sz="3200" b="1" dirty="0">
                <a:solidFill>
                  <a:srgbClr val="C00000"/>
                </a:solidFill>
                <a:latin typeface="Calibri" pitchFamily="34" charset="0"/>
              </a:rPr>
              <a:t> DEFINITION</a:t>
            </a:r>
          </a:p>
          <a:p>
            <a:pPr algn="just"/>
            <a:r>
              <a:rPr lang="en-US" sz="3200" dirty="0">
                <a:latin typeface="Calibri" pitchFamily="34" charset="0"/>
              </a:rPr>
              <a:t>It’s bleeding from the genital tract after 24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week of gestation, in late pregnancy and before the onset of labour.</a:t>
            </a:r>
          </a:p>
          <a:p>
            <a:pPr algn="just">
              <a:buNone/>
            </a:pPr>
            <a:r>
              <a:rPr lang="en-US" sz="3200" dirty="0">
                <a:latin typeface="Calibri" pitchFamily="34" charset="0"/>
              </a:rPr>
              <a:t>  </a:t>
            </a:r>
            <a:r>
              <a:rPr lang="en-US" sz="3200" b="1" dirty="0">
                <a:latin typeface="Calibri" pitchFamily="34" charset="0"/>
              </a:rPr>
              <a:t>NB :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>
                <a:latin typeface="Calibri" pitchFamily="34" charset="0"/>
              </a:rPr>
              <a:t> It’s 3 times more common in multiparous compared to primiparous. 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>
                <a:latin typeface="Calibri" pitchFamily="34" charset="0"/>
              </a:rPr>
              <a:t> It’s always an obstetrical emergency because of the risk of hypovoluemia especially that associated with the placenta.</a:t>
            </a:r>
          </a:p>
          <a:p>
            <a:pPr algn="just"/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CLASSIFICATION/ MAJOR CAUSES OF </a:t>
            </a:r>
            <a:r>
              <a:rPr lang="en-US" sz="4800" b="1" dirty="0" err="1">
                <a:solidFill>
                  <a:srgbClr val="002060"/>
                </a:solidFill>
              </a:rPr>
              <a:t>APH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49012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600200"/>
            <a:ext cx="10763250" cy="487375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3600" dirty="0"/>
              <a:t>Based on the specific site of haemorrhage and location of the placenta;</a:t>
            </a:r>
          </a:p>
          <a:p>
            <a:r>
              <a:rPr lang="en-US" sz="3600" dirty="0"/>
              <a:t>Placenta praevia</a:t>
            </a:r>
          </a:p>
          <a:p>
            <a:pPr lvl="0"/>
            <a:r>
              <a:rPr lang="en-US" sz="3600" dirty="0"/>
              <a:t>Placental abruption \ abruptio placentae</a:t>
            </a:r>
          </a:p>
          <a:p>
            <a:pPr lvl="0"/>
            <a:r>
              <a:rPr lang="en-US" sz="3600" dirty="0"/>
              <a:t>Incidental/ unclassified/extra placental bleeding.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3" name="Title 1"/>
          <p:cNvSpPr>
            <a:spLocks noGrp="1"/>
          </p:cNvSpPr>
          <p:nvPr>
            <p:ph type="title"/>
          </p:nvPr>
        </p:nvSpPr>
        <p:spPr>
          <a:xfrm>
            <a:off x="857250" y="0"/>
            <a:ext cx="93345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CAUSES OF BLEEDING IN LATE PREGNANCY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194306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666751" y="1143001"/>
          <a:ext cx="10668000" cy="5996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3500"/>
                <a:gridCol w="5524500"/>
              </a:tblGrid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CAUSE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INCIDENCE 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Placenta praevia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31.1%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7086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Plantal abruption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22%</a:t>
                      </a:r>
                    </a:p>
                    <a:p>
                      <a:endParaRPr lang="en-US" sz="2000" dirty="0"/>
                    </a:p>
                  </a:txBody>
                  <a:tcPr marL="114300" marR="114300"/>
                </a:tc>
              </a:tr>
              <a:tr h="7086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‘unclassified bleeding’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47%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Marginal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60%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Show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Cervicitis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Trauma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Genital tumours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Genital infections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Haematuria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Vasapraevia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Others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0.5%</a:t>
                      </a:r>
                      <a:endParaRPr lang="en-US" sz="2000" dirty="0"/>
                    </a:p>
                  </a:txBody>
                  <a:tcPr marL="114300" marR="114300"/>
                </a:tc>
              </a:tr>
            </a:tbl>
          </a:graphicData>
        </a:graphic>
      </p:graphicFrame>
    </p:spTree>
  </p:cSld>
  <p:clrMapOvr>
    <a:masterClrMapping/>
  </p:clrMapOvr>
  <p:transition spd="slow">
    <p:strips dir="ru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1.PLACENTA PRAEVIA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49015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600200"/>
            <a:ext cx="10477500" cy="48737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i="1" dirty="0">
                <a:latin typeface="Calibri" pitchFamily="34" charset="0"/>
              </a:rPr>
              <a:t>	</a:t>
            </a:r>
            <a:r>
              <a:rPr lang="en-US" sz="3200" dirty="0">
                <a:latin typeface="Calibri" pitchFamily="34" charset="0"/>
              </a:rPr>
              <a:t>Also referred to as unavoidable APH. </a:t>
            </a:r>
          </a:p>
          <a:p>
            <a:pPr algn="just">
              <a:buNone/>
            </a:pPr>
            <a:r>
              <a:rPr lang="en-US" sz="3200" i="1" dirty="0">
                <a:latin typeface="Calibri" pitchFamily="34" charset="0"/>
              </a:rPr>
              <a:t>	</a:t>
            </a:r>
            <a:r>
              <a:rPr lang="en-US" sz="3200" b="1" dirty="0">
                <a:solidFill>
                  <a:srgbClr val="C00000"/>
                </a:solidFill>
                <a:latin typeface="Calibri" pitchFamily="34" charset="0"/>
              </a:rPr>
              <a:t>DESCRIPTION</a:t>
            </a:r>
          </a:p>
          <a:p>
            <a:pPr algn="just"/>
            <a:r>
              <a:rPr lang="en-US" sz="3200" dirty="0">
                <a:latin typeface="Calibri" pitchFamily="34" charset="0"/>
              </a:rPr>
              <a:t>It’s a situation where the placenta is either </a:t>
            </a:r>
            <a:r>
              <a:rPr lang="en-US" sz="3200" b="1" dirty="0">
                <a:latin typeface="Calibri" pitchFamily="34" charset="0"/>
              </a:rPr>
              <a:t>partially</a:t>
            </a:r>
            <a:r>
              <a:rPr lang="en-US" sz="3200" dirty="0">
                <a:latin typeface="Calibri" pitchFamily="34" charset="0"/>
              </a:rPr>
              <a:t> (partly) or </a:t>
            </a:r>
            <a:r>
              <a:rPr lang="en-US" sz="3200" b="1" dirty="0">
                <a:latin typeface="Calibri" pitchFamily="34" charset="0"/>
              </a:rPr>
              <a:t>wholly</a:t>
            </a:r>
            <a:r>
              <a:rPr lang="en-US" sz="3200" dirty="0">
                <a:latin typeface="Calibri" pitchFamily="34" charset="0"/>
              </a:rPr>
              <a:t> embedded in the lower uterine segment, either anteriorly or posteriorly. The former is less serious.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Normally ,as the segment prepares for the labour process, partial separation occurs  leading to bleeding.</a:t>
            </a:r>
          </a:p>
          <a:p>
            <a:pPr algn="just"/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CAUSES OF LOWER IMPLANTATION</a:t>
            </a:r>
          </a:p>
        </p:txBody>
      </p:sp>
      <p:sp>
        <p:nvSpPr>
          <p:cNvPr id="1049017" name="Content Placeholder 2"/>
          <p:cNvSpPr>
            <a:spLocks noGrp="1"/>
          </p:cNvSpPr>
          <p:nvPr>
            <p:ph sz="quarter" idx="1"/>
          </p:nvPr>
        </p:nvSpPr>
        <p:spPr>
          <a:xfrm>
            <a:off x="685801" y="1600200"/>
            <a:ext cx="10591799" cy="4873752"/>
          </a:xfrm>
        </p:spPr>
        <p:txBody>
          <a:bodyPr>
            <a:noAutofit/>
          </a:bodyPr>
          <a:lstStyle/>
          <a:p>
            <a:pPr algn="just"/>
            <a:r>
              <a:rPr lang="en-US" sz="3200" dirty="0"/>
              <a:t>Grandemultiparity , since upper segment  is already scarred by earlier implantations.</a:t>
            </a:r>
          </a:p>
          <a:p>
            <a:pPr lvl="0" algn="just"/>
            <a:r>
              <a:rPr lang="en-US" sz="3200" dirty="0"/>
              <a:t>Multiple pregnancy, due to either large placenta or many placentae.</a:t>
            </a:r>
          </a:p>
          <a:p>
            <a:pPr lvl="0" algn="just"/>
            <a:r>
              <a:rPr lang="en-US" sz="3200" dirty="0"/>
              <a:t>Placental abnormality e.g. succenturiate lobe and bipartite. </a:t>
            </a:r>
          </a:p>
          <a:p>
            <a:pPr lvl="0" algn="just"/>
            <a:r>
              <a:rPr lang="en-US" sz="3200" dirty="0"/>
              <a:t>Repeated dilatation and curettage leaving the upper segment severely scarred.</a:t>
            </a:r>
          </a:p>
          <a:p>
            <a:pPr lvl="0" algn="just"/>
            <a:r>
              <a:rPr lang="en-US" sz="3200" dirty="0"/>
              <a:t>Assisted conception = multiple pregnancy.</a:t>
            </a:r>
          </a:p>
          <a:p>
            <a:pPr lvl="0" algn="just"/>
            <a:r>
              <a:rPr lang="en-US" sz="3200" dirty="0"/>
              <a:t>Uterine structural abnormality e.g. </a:t>
            </a:r>
            <a:r>
              <a:rPr lang="en-US" sz="3200" dirty="0" err="1"/>
              <a:t>bicornuated</a:t>
            </a:r>
            <a:r>
              <a:rPr lang="en-US" sz="3200" dirty="0"/>
              <a:t> uterus.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8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457200"/>
            <a:ext cx="9334500" cy="60167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600" i="1" dirty="0"/>
              <a:t>	</a:t>
            </a:r>
            <a:r>
              <a:rPr lang="en-US" sz="3600" b="1" dirty="0">
                <a:solidFill>
                  <a:srgbClr val="C00000"/>
                </a:solidFill>
              </a:rPr>
              <a:t>CLNICAL FEATURES</a:t>
            </a:r>
          </a:p>
          <a:p>
            <a:pPr lvl="0" algn="just"/>
            <a:r>
              <a:rPr lang="en-US" sz="3600" dirty="0"/>
              <a:t>History of </a:t>
            </a:r>
            <a:r>
              <a:rPr lang="en-US" sz="3600" b="1" dirty="0"/>
              <a:t>painless</a:t>
            </a:r>
            <a:r>
              <a:rPr lang="en-US" sz="3600" dirty="0"/>
              <a:t> vaginal bleeding at rest i.e. not associated any activity.</a:t>
            </a:r>
          </a:p>
          <a:p>
            <a:pPr lvl="0" algn="just"/>
            <a:r>
              <a:rPr lang="en-US" sz="3600" b="1" dirty="0"/>
              <a:t>Bright red </a:t>
            </a:r>
            <a:r>
              <a:rPr lang="en-US" sz="3600" dirty="0"/>
              <a:t>coloured loss , signifying  fresh bleeding and it could be slight or intermittent.</a:t>
            </a:r>
          </a:p>
          <a:p>
            <a:pPr algn="just"/>
            <a:r>
              <a:rPr lang="en-US" sz="3600" dirty="0"/>
              <a:t>Uterus consistency  is normal &amp; no pain on palpation.</a:t>
            </a:r>
          </a:p>
          <a:p>
            <a:pPr lvl="0" algn="just"/>
            <a:endParaRPr lang="en-US" sz="3600" dirty="0"/>
          </a:p>
          <a:p>
            <a:pPr lvl="0" algn="just"/>
            <a:endParaRPr lang="en-US" sz="3600" dirty="0"/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slow">
    <p:strips dir="ru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9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81000"/>
            <a:ext cx="9334500" cy="60929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Fetal parts palpation is normal, though malpresentation &amp; abnormal lie are common.</a:t>
            </a:r>
          </a:p>
          <a:p>
            <a:pPr lvl="0" algn="just"/>
            <a:r>
              <a:rPr lang="en-US" sz="3200" dirty="0"/>
              <a:t>Fetal heart sound rate and rhythm are easily auscultated and the interpretation depends on the extent of separation.</a:t>
            </a:r>
          </a:p>
          <a:p>
            <a:pPr lvl="0" algn="just"/>
            <a:r>
              <a:rPr lang="en-US" sz="3200" dirty="0"/>
              <a:t>Shock features correlates with amount of blood loss.</a:t>
            </a:r>
          </a:p>
          <a:p>
            <a:pPr algn="just">
              <a:buNone/>
            </a:pPr>
            <a:r>
              <a:rPr lang="en-US" sz="3200" dirty="0"/>
              <a:t>	</a:t>
            </a:r>
            <a:r>
              <a:rPr lang="en-US" sz="3200" b="1" dirty="0"/>
              <a:t>NB:</a:t>
            </a:r>
            <a:r>
              <a:rPr lang="en-US" sz="3200" dirty="0"/>
              <a:t> Vaginal examination is contraindicated because of probability of severe bleeding from further separation.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Title 1"/>
          <p:cNvSpPr>
            <a:spLocks noGrp="1"/>
          </p:cNvSpPr>
          <p:nvPr>
            <p:ph type="title"/>
          </p:nvPr>
        </p:nvSpPr>
        <p:spPr>
          <a:xfrm>
            <a:off x="952500" y="228600"/>
            <a:ext cx="10287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	</a:t>
            </a:r>
            <a:r>
              <a:rPr lang="en-US" sz="5400" b="1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DIAGNOSTIC FACTORS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48675" name="Content Placeholder 2"/>
          <p:cNvSpPr>
            <a:spLocks noGrp="1"/>
          </p:cNvSpPr>
          <p:nvPr>
            <p:ph idx="1"/>
          </p:nvPr>
        </p:nvSpPr>
        <p:spPr>
          <a:xfrm>
            <a:off x="571500" y="1371600"/>
            <a:ext cx="10953750" cy="51054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sz="3000" i="1" dirty="0"/>
              <a:t>	</a:t>
            </a:r>
            <a:r>
              <a:rPr lang="en-US" sz="3000" b="1" i="1" u="sng" dirty="0"/>
              <a:t>1) HYPERTENSION</a:t>
            </a:r>
            <a:endParaRPr lang="en-US" sz="3000" b="1" u="sng" dirty="0"/>
          </a:p>
          <a:p>
            <a:pPr algn="just"/>
            <a:r>
              <a:rPr lang="en-US" sz="3000" dirty="0"/>
              <a:t>BP readings are of 140/90 mmhg or greater, measured on two consecutive </a:t>
            </a:r>
            <a:r>
              <a:rPr lang="en-US" sz="3000" dirty="0" err="1"/>
              <a:t>occassions</a:t>
            </a:r>
            <a:r>
              <a:rPr lang="en-US" sz="3000" dirty="0"/>
              <a:t>, 2-4 hrs apart.</a:t>
            </a:r>
          </a:p>
          <a:p>
            <a:pPr algn="just"/>
            <a:r>
              <a:rPr lang="en-US" sz="3000" dirty="0"/>
              <a:t>Specifically diagnosis is based on a rise of systolic pressure with 30mmhg &amp; diastolic pressure with 15mmhg above the normal values, for that client, at least 2 occasions, 4 hours or more apart.</a:t>
            </a:r>
          </a:p>
          <a:p>
            <a:pPr algn="just"/>
            <a:r>
              <a:rPr lang="en-US" sz="3000" dirty="0"/>
              <a:t>Alternatively a single episode of diastolic pressure of 100 mmhg is diagnostic.</a:t>
            </a:r>
          </a:p>
          <a:p>
            <a:pPr algn="just">
              <a:buNone/>
            </a:pPr>
            <a:r>
              <a:rPr lang="en-US" sz="3000" dirty="0"/>
              <a:t>	</a:t>
            </a:r>
            <a:r>
              <a:rPr lang="en-US" sz="3000" b="1" dirty="0"/>
              <a:t>NB</a:t>
            </a:r>
            <a:r>
              <a:rPr lang="en-US" sz="3000" dirty="0"/>
              <a:t>: Rise can be gradual or sudden, for the gradual, the mother has no symptoms.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0" name="Title 1"/>
          <p:cNvSpPr>
            <a:spLocks noGrp="1"/>
          </p:cNvSpPr>
          <p:nvPr>
            <p:ph type="title"/>
          </p:nvPr>
        </p:nvSpPr>
        <p:spPr>
          <a:xfrm>
            <a:off x="952501" y="0"/>
            <a:ext cx="93345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DIAGNOSTIC FACTORS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049021" name="Content Placeholder 2"/>
          <p:cNvSpPr>
            <a:spLocks noGrp="1"/>
          </p:cNvSpPr>
          <p:nvPr>
            <p:ph sz="quarter" idx="1"/>
          </p:nvPr>
        </p:nvSpPr>
        <p:spPr>
          <a:xfrm>
            <a:off x="666751" y="1066800"/>
            <a:ext cx="10668000" cy="5407152"/>
          </a:xfrm>
        </p:spPr>
        <p:txBody>
          <a:bodyPr>
            <a:normAutofit/>
          </a:bodyPr>
          <a:lstStyle/>
          <a:p>
            <a:pPr algn="just"/>
            <a:r>
              <a:rPr lang="en-US" sz="3400" dirty="0"/>
              <a:t>History and physical examination finding= unstable lie, malpresentaton &amp; failure of presenting part to engage.</a:t>
            </a:r>
          </a:p>
          <a:p>
            <a:pPr lvl="0" algn="just"/>
            <a:r>
              <a:rPr lang="en-US" sz="3400" dirty="0"/>
              <a:t>Radiological examination to confirm the diagnosis.</a:t>
            </a:r>
          </a:p>
          <a:p>
            <a:pPr algn="just">
              <a:buNone/>
            </a:pPr>
            <a:r>
              <a:rPr lang="en-US" sz="3400" i="1" dirty="0"/>
              <a:t>	</a:t>
            </a:r>
            <a:r>
              <a:rPr lang="en-US" sz="3400" b="1" dirty="0">
                <a:solidFill>
                  <a:srgbClr val="C00000"/>
                </a:solidFill>
              </a:rPr>
              <a:t>CLASSIFICATON</a:t>
            </a:r>
          </a:p>
          <a:p>
            <a:pPr algn="just">
              <a:buFont typeface="Wingdings" pitchFamily="2" charset="2"/>
              <a:buChar char="v"/>
            </a:pPr>
            <a:r>
              <a:rPr lang="en-US" sz="3400" dirty="0"/>
              <a:t>Based on how far the margin of placenta is, from the internal cervical OS.</a:t>
            </a:r>
          </a:p>
          <a:p>
            <a:pPr algn="just"/>
            <a:endParaRPr lang="en-US" sz="3400" dirty="0"/>
          </a:p>
        </p:txBody>
      </p:sp>
    </p:spTree>
  </p:cSld>
  <p:clrMapOvr>
    <a:masterClrMapping/>
  </p:clrMapOvr>
  <p:transition spd="slow">
    <p:strips dir="ru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2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4"/>
            <a:ext cx="11430000" cy="685800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900" i="1" dirty="0">
                <a:latin typeface="Calibri" pitchFamily="34" charset="0"/>
              </a:rPr>
              <a:t>	</a:t>
            </a:r>
            <a:r>
              <a:rPr lang="en-US" sz="2900" b="1" dirty="0">
                <a:latin typeface="Calibri" pitchFamily="34" charset="0"/>
              </a:rPr>
              <a:t>TYPE 1 (ONE)</a:t>
            </a:r>
          </a:p>
          <a:p>
            <a:r>
              <a:rPr lang="en-US" sz="2900" dirty="0">
                <a:latin typeface="Calibri" pitchFamily="34" charset="0"/>
              </a:rPr>
              <a:t>Also referred to as lateral placenta praevia, because most the placental tissues are on the upper uterine segment.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>
                <a:latin typeface="Calibri" pitchFamily="34" charset="0"/>
              </a:rPr>
              <a:t>Only the lower edge is on the lower segment.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>
                <a:latin typeface="Calibri" pitchFamily="34" charset="0"/>
              </a:rPr>
              <a:t>Vaginal birth is possible.</a:t>
            </a:r>
          </a:p>
          <a:p>
            <a:r>
              <a:rPr lang="en-US" sz="2900" dirty="0">
                <a:latin typeface="Calibri" pitchFamily="34" charset="0"/>
              </a:rPr>
              <a:t>Haemorrhage is minimal, hence fetal &amp; maternal condition is good.</a:t>
            </a:r>
          </a:p>
          <a:p>
            <a:pPr>
              <a:buNone/>
            </a:pPr>
            <a:r>
              <a:rPr lang="en-US" sz="2900" b="1" dirty="0">
                <a:latin typeface="Calibri" pitchFamily="34" charset="0"/>
              </a:rPr>
              <a:t>	TYPE 2 (TWO)</a:t>
            </a:r>
          </a:p>
          <a:p>
            <a:r>
              <a:rPr lang="en-US" sz="2900" dirty="0">
                <a:latin typeface="Calibri" pitchFamily="34" charset="0"/>
              </a:rPr>
              <a:t>Referred to as marginal placenta praevia.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>
                <a:latin typeface="Calibri" pitchFamily="34" charset="0"/>
              </a:rPr>
              <a:t>A greater part of the placenta is located on the L.U.S, such that the lower margin extends  to the edge of the undilated internal cervical OS.</a:t>
            </a:r>
          </a:p>
          <a:p>
            <a:pPr>
              <a:buNone/>
            </a:pPr>
            <a:r>
              <a:rPr lang="en-US" sz="2900" dirty="0">
                <a:latin typeface="Calibri" pitchFamily="34" charset="0"/>
              </a:rPr>
              <a:t> </a:t>
            </a:r>
          </a:p>
          <a:p>
            <a:endParaRPr lang="en-US" sz="29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228600"/>
            <a:ext cx="9334500" cy="624535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itchFamily="34" charset="0"/>
              </a:rPr>
              <a:t>Bleeding is moderate , so early features of fetal hypoxia, maternal  shock results from prolonged bleeding.</a:t>
            </a:r>
          </a:p>
          <a:p>
            <a:pPr>
              <a:buNone/>
            </a:pPr>
            <a:r>
              <a:rPr lang="en-US" sz="2800" i="1" dirty="0">
                <a:latin typeface="Calibri" pitchFamily="34" charset="0"/>
              </a:rPr>
              <a:t>	</a:t>
            </a:r>
            <a:r>
              <a:rPr lang="en-US" sz="2800" b="1" dirty="0">
                <a:latin typeface="Calibri" pitchFamily="34" charset="0"/>
              </a:rPr>
              <a:t>TYPE 3 (THREE)</a:t>
            </a:r>
          </a:p>
          <a:p>
            <a:r>
              <a:rPr lang="en-US" sz="2800" dirty="0">
                <a:latin typeface="Calibri" pitchFamily="34" charset="0"/>
              </a:rPr>
              <a:t>Referred to as complete pl.praevia, because, placenta is located over the undilated cervical os, though not centrally.</a:t>
            </a:r>
          </a:p>
          <a:p>
            <a:r>
              <a:rPr lang="en-US" sz="2800" dirty="0">
                <a:latin typeface="Calibri" pitchFamily="34" charset="0"/>
              </a:rPr>
              <a:t> Severe bleeding occur as the segment starts preparing for the labour process.</a:t>
            </a:r>
          </a:p>
          <a:p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4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81000"/>
            <a:ext cx="9334500" cy="60929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i="1" dirty="0">
                <a:latin typeface="Calibri" pitchFamily="34" charset="0"/>
              </a:rPr>
              <a:t>	</a:t>
            </a:r>
            <a:r>
              <a:rPr lang="en-US" sz="3200" b="1" dirty="0">
                <a:latin typeface="Calibri" pitchFamily="34" charset="0"/>
              </a:rPr>
              <a:t>TYPE 4 (FOUR)</a:t>
            </a:r>
          </a:p>
          <a:p>
            <a:r>
              <a:rPr lang="en-US" sz="3200" dirty="0">
                <a:latin typeface="Calibri" pitchFamily="34" charset="0"/>
              </a:rPr>
              <a:t>Referred to as central pl. praevia because placenta is centrally located over the internal cervical os. </a:t>
            </a:r>
          </a:p>
          <a:p>
            <a:r>
              <a:rPr lang="en-US" sz="3200" dirty="0">
                <a:latin typeface="Calibri" pitchFamily="34" charset="0"/>
              </a:rPr>
              <a:t>Bleeding is usually torrential (profuse) hence automatically fatal to both.</a:t>
            </a:r>
          </a:p>
          <a:p>
            <a:pPr>
              <a:buNone/>
            </a:pPr>
            <a:r>
              <a:rPr lang="en-US" sz="3200" dirty="0">
                <a:latin typeface="Calibri" pitchFamily="34" charset="0"/>
              </a:rPr>
              <a:t>  </a:t>
            </a:r>
            <a:r>
              <a:rPr lang="en-US" sz="3200" b="1" dirty="0">
                <a:latin typeface="Calibri" pitchFamily="34" charset="0"/>
              </a:rPr>
              <a:t>NB: </a:t>
            </a:r>
            <a:r>
              <a:rPr lang="en-US" sz="3200" dirty="0">
                <a:latin typeface="Calibri" pitchFamily="34" charset="0"/>
              </a:rPr>
              <a:t>Acronym for the  classification is </a:t>
            </a:r>
            <a:r>
              <a:rPr lang="en-US" sz="3200" b="1" dirty="0">
                <a:latin typeface="Calibri" pitchFamily="34" charset="0"/>
              </a:rPr>
              <a:t>Lamacoce</a:t>
            </a:r>
            <a:r>
              <a:rPr lang="en-US" sz="3200" dirty="0">
                <a:latin typeface="Calibri" pitchFamily="34" charset="0"/>
              </a:rPr>
              <a:t>.</a:t>
            </a:r>
          </a:p>
          <a:p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5" name="Title 1"/>
          <p:cNvSpPr>
            <a:spLocks noGrp="1"/>
          </p:cNvSpPr>
          <p:nvPr>
            <p:ph type="title"/>
          </p:nvPr>
        </p:nvSpPr>
        <p:spPr>
          <a:xfrm>
            <a:off x="952501" y="0"/>
            <a:ext cx="9334500" cy="762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Diagrams :Pl. praevia Classes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09715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30000" contrast="20000"/>
          </a:blip>
          <a:srcRect/>
          <a:stretch>
            <a:fillRect/>
          </a:stretch>
        </p:blipFill>
        <p:spPr bwMode="auto">
          <a:xfrm>
            <a:off x="571500" y="914400"/>
            <a:ext cx="1095375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u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SPECIFIC MANAGEMENT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049027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600210"/>
            <a:ext cx="10287000" cy="51053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000" dirty="0"/>
              <a:t>Depends on:  *Amount of blood loss</a:t>
            </a:r>
          </a:p>
          <a:p>
            <a:pPr>
              <a:buNone/>
            </a:pPr>
            <a:r>
              <a:rPr lang="en-US" sz="3000" dirty="0"/>
              <a:t>                      *Specific location of the placenta</a:t>
            </a:r>
          </a:p>
          <a:p>
            <a:pPr>
              <a:buNone/>
            </a:pPr>
            <a:r>
              <a:rPr lang="en-US" sz="3000" dirty="0"/>
              <a:t>                      *Fetal &amp; maternal conditions</a:t>
            </a:r>
          </a:p>
          <a:p>
            <a:pPr>
              <a:buNone/>
            </a:pPr>
            <a:r>
              <a:rPr lang="en-US" sz="3000" dirty="0"/>
              <a:t>                     *Fetal maturity if other factors favourable </a:t>
            </a:r>
          </a:p>
          <a:p>
            <a:r>
              <a:rPr lang="en-US" sz="3000" dirty="0"/>
              <a:t>Sometimes the small( spotting) painless bleeding initially may be ignored. </a:t>
            </a:r>
          </a:p>
          <a:p>
            <a:r>
              <a:rPr lang="en-US" sz="3000" dirty="0"/>
              <a:t>Then as the loss increases she becomes frightened and seek medical attention in the nearest health facility,  in most cases is accompanied.</a:t>
            </a:r>
          </a:p>
          <a:p>
            <a:endParaRPr lang="en-US" sz="3000" dirty="0"/>
          </a:p>
        </p:txBody>
      </p:sp>
    </p:spTree>
  </p:cSld>
  <p:clrMapOvr>
    <a:masterClrMapping/>
  </p:clrMapOvr>
  <p:transition spd="slow">
    <p:strips dir="ru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8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304800"/>
            <a:ext cx="10382250" cy="6169152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Assess the situation through: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History particularly of the chief complains, presenting complain and others, especially associated factors.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Physical examination to include vital signs,  amount blood loss, FHS, fetal kick &amp; clinical anaemia but </a:t>
            </a:r>
            <a:r>
              <a:rPr lang="en-US" sz="3200" b="1" dirty="0">
                <a:solidFill>
                  <a:srgbClr val="FF0000"/>
                </a:solidFill>
              </a:rPr>
              <a:t>no vaginal examination!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/>
              <a:t>The aim is to make a diagnosis and evaluate for presence of shock.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9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381000"/>
            <a:ext cx="10382250" cy="60929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>
                <a:latin typeface="Calibri" pitchFamily="34" charset="0"/>
              </a:rPr>
              <a:t>If signs of shock are present then commence resuscitative measures which includes: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Lay her flat, in left lateral position in order to sustain circulation to vital organs.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Maintain relatively warm.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Prepare for possible blood transfusion.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Meanwhile, commence  plasma expanders awaiting blood for transfusion.</a:t>
            </a:r>
          </a:p>
          <a:p>
            <a:pPr lvl="0" algn="just"/>
            <a:r>
              <a:rPr lang="en-US" sz="3200" dirty="0">
                <a:latin typeface="Calibri" pitchFamily="34" charset="0"/>
              </a:rPr>
              <a:t>Maintain a close record of observations to evaluate the progress.</a:t>
            </a:r>
          </a:p>
          <a:p>
            <a:pPr algn="just"/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0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04800"/>
            <a:ext cx="9334500" cy="6169152"/>
          </a:xfrm>
        </p:spPr>
        <p:txBody>
          <a:bodyPr>
            <a:normAutofit/>
          </a:bodyPr>
          <a:lstStyle/>
          <a:p>
            <a:pPr algn="just"/>
            <a:r>
              <a:rPr lang="en-US" sz="3200" dirty="0">
                <a:latin typeface="Calibri" pitchFamily="34" charset="0"/>
              </a:rPr>
              <a:t>Organize for a hospital setting transfer , in which the facility of choice should have ability for surgical intervention and equipped NBU.</a:t>
            </a:r>
          </a:p>
          <a:p>
            <a:pPr lvl="0" algn="just"/>
            <a:r>
              <a:rPr lang="en-US" sz="3200" dirty="0">
                <a:latin typeface="Calibri" pitchFamily="34" charset="0"/>
              </a:rPr>
              <a:t>Offer psychological support.</a:t>
            </a:r>
          </a:p>
          <a:p>
            <a:pPr lvl="0" algn="just"/>
            <a:r>
              <a:rPr lang="en-US" sz="3200" dirty="0">
                <a:latin typeface="Calibri" pitchFamily="34" charset="0"/>
              </a:rPr>
              <a:t>Encourage a relative to accompany the pt.</a:t>
            </a:r>
          </a:p>
          <a:p>
            <a:pPr algn="just">
              <a:buNone/>
            </a:pPr>
            <a:r>
              <a:rPr lang="en-US" sz="3200" dirty="0">
                <a:latin typeface="Calibri" pitchFamily="34" charset="0"/>
              </a:rPr>
              <a:t>	</a:t>
            </a:r>
            <a:r>
              <a:rPr lang="en-US" sz="3200" b="1" dirty="0">
                <a:latin typeface="Calibri" pitchFamily="34" charset="0"/>
              </a:rPr>
              <a:t>NB: </a:t>
            </a:r>
            <a:r>
              <a:rPr lang="en-US" sz="3200" dirty="0">
                <a:latin typeface="Calibri" pitchFamily="34" charset="0"/>
              </a:rPr>
              <a:t>If bleeding is slight and shock absent, counsel on the importance of doctor’s review in a hospital setting, then refer and have a referral note written as well as the impression made.</a:t>
            </a:r>
          </a:p>
          <a:p>
            <a:pPr algn="just"/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1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381010"/>
            <a:ext cx="10287000" cy="601980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b="1" dirty="0">
                <a:solidFill>
                  <a:schemeClr val="accent6"/>
                </a:solidFill>
              </a:rPr>
              <a:t>		IN HOSPITAL</a:t>
            </a:r>
          </a:p>
          <a:p>
            <a:pPr algn="just"/>
            <a:r>
              <a:rPr lang="en-US" sz="3200" dirty="0"/>
              <a:t>Immediate admission and reassessment of the condition </a:t>
            </a:r>
          </a:p>
          <a:p>
            <a:pPr algn="just"/>
            <a:r>
              <a:rPr lang="en-US" sz="3200" dirty="0"/>
              <a:t>Inform Dr. urgently (immediately)</a:t>
            </a:r>
          </a:p>
          <a:p>
            <a:pPr algn="just"/>
            <a:r>
              <a:rPr lang="en-US" sz="3200" dirty="0"/>
              <a:t>Maintain a record of observations.i.e. vital signs, FHS every hourly, fetal kick chart.</a:t>
            </a:r>
          </a:p>
          <a:p>
            <a:pPr algn="just"/>
            <a:r>
              <a:rPr lang="en-US" sz="3200" dirty="0"/>
              <a:t>CT plasma expander depending on the situation. e.g. haemacel.</a:t>
            </a:r>
          </a:p>
          <a:p>
            <a:pPr algn="just"/>
            <a:r>
              <a:rPr lang="en-US" sz="3200" dirty="0"/>
              <a:t>Encourage bed rest in lateral position and have used pads saved for assessment.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Content Placeholder 2"/>
          <p:cNvSpPr>
            <a:spLocks noGrp="1"/>
          </p:cNvSpPr>
          <p:nvPr>
            <p:ph idx="1"/>
          </p:nvPr>
        </p:nvSpPr>
        <p:spPr>
          <a:xfrm>
            <a:off x="666750" y="685800"/>
            <a:ext cx="10858500" cy="57912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200" b="1" dirty="0"/>
              <a:t>	</a:t>
            </a:r>
            <a:r>
              <a:rPr lang="en-US" sz="3200" b="1" i="1" u="sng" dirty="0"/>
              <a:t> 2.PROTENURIA</a:t>
            </a:r>
          </a:p>
          <a:p>
            <a:pPr algn="just"/>
            <a:r>
              <a:rPr lang="en-US" sz="3200" dirty="0"/>
              <a:t>Refers to presence of detectable protein of 1 (one) plus(+) or more on a reagent/ strip testing, in  clean catch urine specimens [</a:t>
            </a:r>
            <a:r>
              <a:rPr lang="en-US" sz="3200" dirty="0" err="1"/>
              <a:t>m.s.s.u</a:t>
            </a:r>
            <a:r>
              <a:rPr lang="en-US" sz="3200" dirty="0"/>
              <a:t>] taken at least 4 hours apart.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</a:rPr>
              <a:t>OR: </a:t>
            </a:r>
            <a:r>
              <a:rPr lang="en-US" sz="3200" dirty="0"/>
              <a:t>Protein excretion of 300mg or more in a 24 hours collection of specimen of urine.</a:t>
            </a:r>
          </a:p>
          <a:p>
            <a:pPr algn="just"/>
            <a:r>
              <a:rPr lang="en-US" sz="3200" dirty="0"/>
              <a:t>This occurs because of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glomeruloendotheliosis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[glomerular </a:t>
            </a:r>
            <a:r>
              <a:rPr lang="en-US" sz="3200" dirty="0" err="1"/>
              <a:t>endotherial</a:t>
            </a:r>
            <a:r>
              <a:rPr lang="en-US" sz="3200" dirty="0"/>
              <a:t> damage] resulting from decreased renal blood flow.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2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04800"/>
            <a:ext cx="9334500" cy="6169152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Prepare for transfusion i.e request for HB and cross- match  if not earlier done.</a:t>
            </a:r>
          </a:p>
          <a:p>
            <a:pPr algn="just"/>
            <a:r>
              <a:rPr lang="en-US" sz="3200" dirty="0"/>
              <a:t>Maintain high standards of hygiene. 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/>
              <a:t>Actual (active) management depends on the amount of blood loss.</a:t>
            </a:r>
          </a:p>
          <a:p>
            <a:pPr algn="just">
              <a:buNone/>
            </a:pPr>
            <a:r>
              <a:rPr lang="en-US" sz="3200" i="1" dirty="0"/>
              <a:t>	</a:t>
            </a:r>
            <a:r>
              <a:rPr lang="en-US" sz="3200" b="1" i="1" u="sng" dirty="0"/>
              <a:t>Slight bleeding and not at term</a:t>
            </a:r>
          </a:p>
          <a:p>
            <a:pPr algn="just"/>
            <a:r>
              <a:rPr lang="en-US" sz="3200" dirty="0"/>
              <a:t>Care is basically conservative which includes:-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Complete bed rest to facilitate adequate blood flow to the  kidneys &amp; placenta.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381000"/>
            <a:ext cx="10191750" cy="60929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Observation in terms of :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 vital signs, FHS every 4 hourly.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 Instruct her to maintain fetal kick chart (N) 10-12 kicks in 24 hours. 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Used towels are kept( saved) for a specified duration to estimate amount of the loss.</a:t>
            </a:r>
          </a:p>
          <a:p>
            <a:pPr lvl="0" algn="just"/>
            <a:r>
              <a:rPr lang="en-US" sz="3200" dirty="0"/>
              <a:t> Maintain record, interpret accurately, and consult PRN.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4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381010"/>
            <a:ext cx="10763250" cy="6019801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Investigate for the exact cause of bleeding through: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speculum examination to assess for possibility of extra-placental bleeding &amp; for cervical dilatation.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Ultrasound to come up with the exact type + fetal maturity, hence plan the care appropriately.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Hemoglobin and haematocrite (packed cell volume) weekly to assess the oxygen carrying capacity.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5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381000"/>
            <a:ext cx="10668000" cy="60929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Administer sedatives to allay anxiety, haematinics to control anaemia.</a:t>
            </a:r>
          </a:p>
          <a:p>
            <a:pPr lvl="0" algn="just"/>
            <a:r>
              <a:rPr lang="en-US" sz="3200" dirty="0"/>
              <a:t>Emotionally support mother and close family members , likely to be anxious due to the hospital stay and prognosis.</a:t>
            </a:r>
          </a:p>
          <a:p>
            <a:pPr lvl="0" algn="just"/>
            <a:r>
              <a:rPr lang="en-US" sz="3200" dirty="0"/>
              <a:t>Encourage a balanced diet and high standards of hygiene.</a:t>
            </a:r>
          </a:p>
          <a:p>
            <a:pPr algn="just"/>
            <a:r>
              <a:rPr lang="en-US" sz="3200" dirty="0"/>
              <a:t>If bleeding stops, she is discharged to continue with antenatal services, until onset of true labour.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6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81010"/>
            <a:ext cx="10858500" cy="6019801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latin typeface="Calibri" pitchFamily="34" charset="0"/>
              </a:rPr>
              <a:t>she is highly encouraged to seek medical attention in case of relapse or change in fetal kicks.</a:t>
            </a:r>
          </a:p>
          <a:p>
            <a:pPr lvl="0"/>
            <a:r>
              <a:rPr lang="en-US" sz="3200" dirty="0">
                <a:latin typeface="Calibri" pitchFamily="34" charset="0"/>
              </a:rPr>
              <a:t>Also caution to abstain coitus and this is usually discussed with  her spouse as well, because it’s likely to bring about relapse of haemorrhage.</a:t>
            </a:r>
          </a:p>
          <a:p>
            <a:r>
              <a:rPr lang="en-US" sz="3200" dirty="0">
                <a:latin typeface="Calibri" pitchFamily="34" charset="0"/>
              </a:rPr>
              <a:t>If bleeding worsens with time, emergency caesarean section is carried out.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Be ready to transfuse incase of profuse bleeding.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Prepare for resuscitation of both mother &amp; baby.</a:t>
            </a:r>
          </a:p>
          <a:p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7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81004"/>
            <a:ext cx="10858500" cy="6172199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latin typeface="Calibri" pitchFamily="34" charset="0"/>
              </a:rPr>
              <a:t>Otherwise, if  haemorrhage stops spontaneous labour is expected to  occur by the 40</a:t>
            </a:r>
            <a:r>
              <a:rPr lang="en-US" sz="2800" baseline="30000" dirty="0">
                <a:latin typeface="Calibri" pitchFamily="34" charset="0"/>
              </a:rPr>
              <a:t>th</a:t>
            </a:r>
            <a:r>
              <a:rPr lang="en-US" sz="2800" dirty="0">
                <a:latin typeface="Calibri" pitchFamily="34" charset="0"/>
              </a:rPr>
              <a:t> week.</a:t>
            </a:r>
          </a:p>
          <a:p>
            <a:pPr algn="just"/>
            <a:r>
              <a:rPr lang="en-US" sz="2800" dirty="0">
                <a:latin typeface="Calibri" pitchFamily="34" charset="0"/>
              </a:rPr>
              <a:t> If not, then induction is indicated so long as all other factors are favourable.</a:t>
            </a:r>
          </a:p>
          <a:p>
            <a:pPr lvl="0" algn="just"/>
            <a:r>
              <a:rPr lang="en-US" sz="2800" dirty="0">
                <a:latin typeface="Calibri" pitchFamily="34" charset="0"/>
              </a:rPr>
              <a:t>Management of 1</a:t>
            </a:r>
            <a:r>
              <a:rPr lang="en-US" sz="2800" baseline="30000" dirty="0">
                <a:latin typeface="Calibri" pitchFamily="34" charset="0"/>
              </a:rPr>
              <a:t>st</a:t>
            </a:r>
            <a:r>
              <a:rPr lang="en-US" sz="2800" dirty="0">
                <a:latin typeface="Calibri" pitchFamily="34" charset="0"/>
              </a:rPr>
              <a:t> &amp; 2</a:t>
            </a:r>
            <a:r>
              <a:rPr lang="en-US" sz="2800" baseline="30000" dirty="0">
                <a:latin typeface="Calibri" pitchFamily="34" charset="0"/>
              </a:rPr>
              <a:t>nd</a:t>
            </a:r>
            <a:r>
              <a:rPr lang="en-US" sz="2800" dirty="0">
                <a:latin typeface="Calibri" pitchFamily="34" charset="0"/>
              </a:rPr>
              <a:t> stage are as usual to include active intervention for prolonged labour since the fetal condition is already compromised.</a:t>
            </a:r>
          </a:p>
          <a:p>
            <a:pPr lvl="0" algn="just"/>
            <a:r>
              <a:rPr lang="en-US" sz="2800" dirty="0">
                <a:latin typeface="Calibri" pitchFamily="34" charset="0"/>
              </a:rPr>
              <a:t>In 3</a:t>
            </a:r>
            <a:r>
              <a:rPr lang="en-US" sz="2800" baseline="30000" dirty="0">
                <a:latin typeface="Calibri" pitchFamily="34" charset="0"/>
              </a:rPr>
              <a:t>rd</a:t>
            </a:r>
            <a:r>
              <a:rPr lang="en-US" sz="2800" dirty="0">
                <a:latin typeface="Calibri" pitchFamily="34" charset="0"/>
              </a:rPr>
              <a:t> stage, be prepared to handle postpartum haemorrhage because of the poor living ligature.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Thereafter,lochia is likely to be heavier.</a:t>
            </a:r>
          </a:p>
          <a:p>
            <a:pPr algn="just"/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8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228604"/>
            <a:ext cx="10287000" cy="640080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i="1" dirty="0"/>
              <a:t>	</a:t>
            </a:r>
            <a:r>
              <a:rPr lang="en-US" sz="3200" b="1" i="1" u="sng" dirty="0"/>
              <a:t>MODERATE BLEEDING-TYPE 2</a:t>
            </a:r>
          </a:p>
          <a:p>
            <a:pPr lvl="0" algn="just"/>
            <a:r>
              <a:rPr lang="en-US" sz="3200" dirty="0"/>
              <a:t>Assess fetal &amp; maternal conditions accurately.</a:t>
            </a:r>
          </a:p>
          <a:p>
            <a:pPr algn="just"/>
            <a:r>
              <a:rPr lang="en-US" sz="3200" dirty="0"/>
              <a:t> Spontaneous delivery is possible for  anteriorly located placenta,fetal- maternal state not severely affected and labour progress is excellent.</a:t>
            </a:r>
          </a:p>
          <a:p>
            <a:pPr algn="just"/>
            <a:r>
              <a:rPr lang="en-US" sz="3200" dirty="0"/>
              <a:t>Caesarean section is the management of choice in posteriorly located placenta because obstruction of labour occurs.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 So have specialized personnel to handle resuscitation effectively.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Crossmatch at least 3 units of blood.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9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304801"/>
            <a:ext cx="10287000" cy="6172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i="1" dirty="0" smtClean="0"/>
              <a:t>	</a:t>
            </a:r>
            <a:r>
              <a:rPr lang="en-US" sz="3500" b="1" i="1" u="sng" dirty="0"/>
              <a:t>SEVERE BLEEDING </a:t>
            </a:r>
            <a:endParaRPr lang="en-US" sz="3500" i="1" u="sng" dirty="0"/>
          </a:p>
          <a:p>
            <a:pPr algn="just"/>
            <a:r>
              <a:rPr lang="en-US" sz="3500" dirty="0"/>
              <a:t>Caesarean section is the only mode of delivery irrespective of the fetal fate, due to torrential haemorrhage.</a:t>
            </a:r>
          </a:p>
          <a:p>
            <a:pPr lvl="0" algn="just"/>
            <a:r>
              <a:rPr lang="en-US" sz="3500" dirty="0"/>
              <a:t>Therefore, the mother should be thoroughly informed in order to give consent in writing &amp; verbally.</a:t>
            </a:r>
          </a:p>
          <a:p>
            <a:pPr lvl="0" algn="just"/>
            <a:r>
              <a:rPr lang="en-US" sz="3500" dirty="0"/>
              <a:t>Investigate thoroughly, in terms of  full haemogram, clotting profile, cross match at least 4 units, because of the high likelihood of severe P.P.H following placenta extraction.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0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81008"/>
            <a:ext cx="10572750" cy="6324601"/>
          </a:xfrm>
        </p:spPr>
        <p:txBody>
          <a:bodyPr>
            <a:noAutofit/>
          </a:bodyPr>
          <a:lstStyle/>
          <a:p>
            <a:pPr lvl="0" algn="just"/>
            <a:r>
              <a:rPr lang="en-US" sz="3200" dirty="0"/>
              <a:t>Be ready to resuscitate  fetus if still alive &amp; as well as the mother.</a:t>
            </a:r>
          </a:p>
          <a:p>
            <a:pPr lvl="0" algn="just"/>
            <a:r>
              <a:rPr lang="en-US" sz="3200" dirty="0"/>
              <a:t>Post.OP care CT.</a:t>
            </a:r>
          </a:p>
          <a:p>
            <a:pPr algn="just">
              <a:buNone/>
            </a:pPr>
            <a:r>
              <a:rPr lang="en-US" sz="3200" i="1" dirty="0"/>
              <a:t>	</a:t>
            </a:r>
            <a:r>
              <a:rPr lang="en-US" sz="3200" b="1" dirty="0">
                <a:solidFill>
                  <a:srgbClr val="C00000"/>
                </a:solidFill>
              </a:rPr>
              <a:t>COMPLICATIONS</a:t>
            </a:r>
          </a:p>
          <a:p>
            <a:pPr lvl="0" algn="just"/>
            <a:r>
              <a:rPr lang="en-US" sz="3200" dirty="0"/>
              <a:t>Postpartum haemorrhage, because of poor living ligature action.</a:t>
            </a:r>
          </a:p>
          <a:p>
            <a:pPr lvl="0" algn="just"/>
            <a:r>
              <a:rPr lang="en-US" sz="3200" dirty="0"/>
              <a:t>Puerperal sepsis, due to urgency involved in saving life and also the low placental site.</a:t>
            </a:r>
          </a:p>
          <a:p>
            <a:pPr lvl="0" algn="just"/>
            <a:r>
              <a:rPr lang="en-US" sz="3200" dirty="0"/>
              <a:t>Embolism either of air or amniotic fluid  because the sinuses don’t close instantly .</a:t>
            </a:r>
          </a:p>
          <a:p>
            <a:pPr lvl="0" algn="just"/>
            <a:endParaRPr lang="en-US" sz="3200" dirty="0"/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1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457200"/>
            <a:ext cx="9334500" cy="60167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Increased perinatal mortality rate because of the severe separation = severe fetal hypoxia= severe asphyxia or still birth .</a:t>
            </a:r>
          </a:p>
          <a:p>
            <a:pPr lvl="0" algn="just"/>
            <a:r>
              <a:rPr lang="en-US" sz="3200" dirty="0"/>
              <a:t>Premature rupture of membranes, because of malpresentation hence intranatal infection.</a:t>
            </a:r>
          </a:p>
          <a:p>
            <a:pPr lvl="0" algn="just"/>
            <a:r>
              <a:rPr lang="en-US" sz="3200" dirty="0"/>
              <a:t>High maternal mortality rate due to anaesthetic and surgical complications, severe haemorrhage &amp; sepsis.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Content Placeholder 2"/>
          <p:cNvSpPr>
            <a:spLocks noGrp="1"/>
          </p:cNvSpPr>
          <p:nvPr>
            <p:ph idx="1"/>
          </p:nvPr>
        </p:nvSpPr>
        <p:spPr>
          <a:xfrm>
            <a:off x="952500" y="762000"/>
            <a:ext cx="10287000" cy="55626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This indicates that the fetus is in danger.</a:t>
            </a:r>
          </a:p>
          <a:p>
            <a:pPr algn="just">
              <a:buNone/>
            </a:pPr>
            <a:r>
              <a:rPr lang="en-US" sz="3200" dirty="0"/>
              <a:t>	</a:t>
            </a:r>
            <a:r>
              <a:rPr lang="en-US" sz="3200" dirty="0">
                <a:solidFill>
                  <a:srgbClr val="FF0000"/>
                </a:solidFill>
              </a:rPr>
              <a:t>NB: </a:t>
            </a:r>
            <a:r>
              <a:rPr lang="en-US" sz="3200" dirty="0"/>
              <a:t>Upper U.T.I &amp; leakage of membrane should be absent.</a:t>
            </a:r>
            <a:endParaRPr lang="en-US" sz="3200" i="1" dirty="0"/>
          </a:p>
          <a:p>
            <a:pPr algn="just">
              <a:buNone/>
            </a:pPr>
            <a:r>
              <a:rPr lang="en-US" sz="3200" b="1" i="1" dirty="0"/>
              <a:t>	</a:t>
            </a:r>
            <a:r>
              <a:rPr lang="en-US" sz="3200" b="1" i="1" u="sng" dirty="0"/>
              <a:t> 3.OEDEMA</a:t>
            </a:r>
          </a:p>
          <a:p>
            <a:pPr algn="just"/>
            <a:r>
              <a:rPr lang="en-US" sz="3200" dirty="0"/>
              <a:t>Indicates high rate of fluid </a:t>
            </a:r>
            <a:r>
              <a:rPr lang="en-US" sz="3200" dirty="0" err="1"/>
              <a:t>retension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Most affected areas are:- legs, face, hands, abdomen, sacral &amp; vulva.</a:t>
            </a:r>
          </a:p>
          <a:p>
            <a:pPr algn="just"/>
            <a:r>
              <a:rPr lang="en-US" sz="3200" b="1" dirty="0"/>
              <a:t>Currently not taken as the cardinal diagnostic features</a:t>
            </a:r>
            <a:r>
              <a:rPr lang="en-US" sz="3200" dirty="0"/>
              <a:t>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7030A0"/>
                </a:solidFill>
              </a:rPr>
              <a:t>2. PLACENTAL ABRUPTION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49043" name="Content Placeholder 2"/>
          <p:cNvSpPr>
            <a:spLocks noGrp="1"/>
          </p:cNvSpPr>
          <p:nvPr>
            <p:ph sz="quarter" idx="1"/>
          </p:nvPr>
        </p:nvSpPr>
        <p:spPr>
          <a:xfrm>
            <a:off x="666751" y="1600200"/>
            <a:ext cx="10382250" cy="48737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4000" dirty="0"/>
              <a:t>Also referred to as accidental APH.</a:t>
            </a:r>
          </a:p>
          <a:p>
            <a:pPr>
              <a:buNone/>
            </a:pPr>
            <a:r>
              <a:rPr lang="en-US" sz="4000" i="1" dirty="0"/>
              <a:t>	</a:t>
            </a:r>
            <a:r>
              <a:rPr lang="en-US" sz="4000" b="1" dirty="0">
                <a:solidFill>
                  <a:srgbClr val="C00000"/>
                </a:solidFill>
              </a:rPr>
              <a:t>  DEFINITION</a:t>
            </a:r>
          </a:p>
          <a:p>
            <a:r>
              <a:rPr lang="en-US" sz="4000" dirty="0"/>
              <a:t>Refers to premature separation of a </a:t>
            </a:r>
            <a:r>
              <a:rPr lang="en-US" sz="4000" b="1" dirty="0"/>
              <a:t>normally situated </a:t>
            </a:r>
            <a:r>
              <a:rPr lang="en-US" sz="4000" dirty="0"/>
              <a:t>placenta , usually after a gestation period of 24 weeks and before the onset of true labour.</a:t>
            </a:r>
          </a:p>
          <a:p>
            <a:pPr>
              <a:buNone/>
            </a:pP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4" name="Title 1"/>
          <p:cNvSpPr>
            <a:spLocks noGrp="1"/>
          </p:cNvSpPr>
          <p:nvPr>
            <p:ph type="title"/>
          </p:nvPr>
        </p:nvSpPr>
        <p:spPr>
          <a:xfrm>
            <a:off x="952501" y="0"/>
            <a:ext cx="93345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PREDISPOSING  FACTORS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049045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1066800"/>
            <a:ext cx="9334500" cy="54071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>
                <a:latin typeface="Calibri" pitchFamily="34" charset="0"/>
              </a:rPr>
              <a:t>Severe pregnancy induced hypertensive disoder, in which  vasoconstriction leads to bursting of vessels that supply the placental bed.</a:t>
            </a:r>
          </a:p>
          <a:p>
            <a:pPr lvl="0" algn="just"/>
            <a:r>
              <a:rPr lang="en-US" sz="3200" dirty="0">
                <a:latin typeface="Calibri" pitchFamily="34" charset="0"/>
              </a:rPr>
              <a:t>Sudden reduction of uterine size e.g. when </a:t>
            </a:r>
            <a:r>
              <a:rPr lang="en-US" sz="3200">
                <a:latin typeface="Calibri" pitchFamily="34" charset="0"/>
              </a:rPr>
              <a:t>membranes rupture prematurely </a:t>
            </a:r>
            <a:r>
              <a:rPr lang="en-US" sz="3200" dirty="0">
                <a:latin typeface="Calibri" pitchFamily="34" charset="0"/>
              </a:rPr>
              <a:t>in polyhydamnious.</a:t>
            </a:r>
          </a:p>
          <a:p>
            <a:pPr lvl="0" algn="just"/>
            <a:r>
              <a:rPr lang="en-US" sz="3200" dirty="0">
                <a:latin typeface="Calibri" pitchFamily="34" charset="0"/>
              </a:rPr>
              <a:t>Direct trauma to the abdomen  though rare, due to  assault mainly intentional, or  a fall which is merely accidental.</a:t>
            </a:r>
          </a:p>
          <a:p>
            <a:pPr algn="just"/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6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04800"/>
            <a:ext cx="9334500" cy="61691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Strenuous physical efforts , affecting the abdominal muscles hence transmitted to placental site.</a:t>
            </a:r>
          </a:p>
          <a:p>
            <a:pPr lvl="0" algn="just"/>
            <a:r>
              <a:rPr lang="en-US" sz="3200" dirty="0"/>
              <a:t>Malpresentation management, is terms of external cephalic version, since it involves applying traction to the placenta unknowingly hence abruption.</a:t>
            </a:r>
          </a:p>
          <a:p>
            <a:pPr lvl="0" algn="just"/>
            <a:r>
              <a:rPr lang="en-US" sz="3200" dirty="0"/>
              <a:t>Smoking leading vasoconstriction, due to effect of nicotine.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PATHOPHYSIOLOGY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49048" name="Content Placeholder 2"/>
          <p:cNvSpPr>
            <a:spLocks noGrp="1"/>
          </p:cNvSpPr>
          <p:nvPr>
            <p:ph sz="quarter" idx="1"/>
          </p:nvPr>
        </p:nvSpPr>
        <p:spPr>
          <a:xfrm>
            <a:off x="857250" y="1447800"/>
            <a:ext cx="10287000" cy="5029200"/>
          </a:xfrm>
        </p:spPr>
        <p:txBody>
          <a:bodyPr>
            <a:noAutofit/>
          </a:bodyPr>
          <a:lstStyle/>
          <a:p>
            <a:r>
              <a:rPr lang="en-US" sz="3600" dirty="0"/>
              <a:t>As placenta separates partially, bleeding from the torn maternal venous sinuses leads to collection of blood between the placental bed and the decidua.</a:t>
            </a:r>
          </a:p>
          <a:p>
            <a:r>
              <a:rPr lang="en-US" sz="3600" dirty="0"/>
              <a:t>Further bleeding leads to extension of separation in which the rate of separation is determined by the amount of blood.</a:t>
            </a:r>
          </a:p>
          <a:p>
            <a:r>
              <a:rPr lang="en-US" sz="3600" dirty="0"/>
              <a:t>Eventually the </a:t>
            </a:r>
            <a:r>
              <a:rPr lang="en-US" sz="3600" b="1" i="1" dirty="0"/>
              <a:t>possible outcomes </a:t>
            </a:r>
            <a:r>
              <a:rPr lang="en-US" sz="3600" dirty="0"/>
              <a:t>are:-</a:t>
            </a:r>
          </a:p>
          <a:p>
            <a:endParaRPr lang="en-US" sz="3600" dirty="0"/>
          </a:p>
        </p:txBody>
      </p:sp>
    </p:spTree>
  </p:cSld>
  <p:clrMapOvr>
    <a:masterClrMapping/>
  </p:clrMapOvr>
  <p:transition spd="slow">
    <p:strips dir="ru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9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228610"/>
            <a:ext cx="10858500" cy="632459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3200" dirty="0"/>
              <a:t>Some blood escapes from the placenta site, thus separate the membrane &amp; finally drain out per vagina.</a:t>
            </a:r>
          </a:p>
          <a:p>
            <a:pPr lvl="0">
              <a:buFont typeface="Wingdings" pitchFamily="2" charset="2"/>
              <a:buChar char="Ø"/>
            </a:pPr>
            <a:r>
              <a:rPr lang="en-US" sz="3200" dirty="0"/>
              <a:t>In other situations, blood is retained behind the placenta.</a:t>
            </a:r>
          </a:p>
          <a:p>
            <a:pPr lvl="0">
              <a:buFont typeface="Wingdings" pitchFamily="2" charset="2"/>
              <a:buChar char="ü"/>
            </a:pPr>
            <a:r>
              <a:rPr lang="en-US" sz="3200" dirty="0"/>
              <a:t>Plasma is forced into the myometrium , hence infiltrates muscle fibres ,  while the cells agglutinate. </a:t>
            </a:r>
          </a:p>
          <a:p>
            <a:pPr lvl="0">
              <a:buFont typeface="Wingdings" pitchFamily="2" charset="2"/>
              <a:buChar char="ü"/>
            </a:pPr>
            <a:r>
              <a:rPr lang="en-US" sz="3200" dirty="0"/>
              <a:t>This causes marked damage on the uterus, hence demonstrated  by  bruised and oedematous  appearance on  inspection during caesarean section.</a:t>
            </a:r>
          </a:p>
          <a:p>
            <a:pPr lvl="0">
              <a:buFont typeface="Wingdings" pitchFamily="2" charset="2"/>
              <a:buChar char="Ø"/>
            </a:pPr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0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228600"/>
            <a:ext cx="9525000" cy="6245352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sz="3600" dirty="0"/>
              <a:t>This is collectively referred to as </a:t>
            </a:r>
            <a:r>
              <a:rPr lang="en-US" sz="3600" b="1" dirty="0"/>
              <a:t>couvelaire uterus </a:t>
            </a:r>
            <a:r>
              <a:rPr lang="en-US" sz="3600" dirty="0"/>
              <a:t>or </a:t>
            </a:r>
            <a:r>
              <a:rPr lang="en-US" sz="3600" b="1" dirty="0"/>
              <a:t>uterus apoplexy</a:t>
            </a:r>
            <a:r>
              <a:rPr lang="en-US" sz="3600" dirty="0"/>
              <a:t>. </a:t>
            </a:r>
          </a:p>
          <a:p>
            <a:pPr lvl="0">
              <a:buFont typeface="Courier New" pitchFamily="49" charset="0"/>
              <a:buChar char="o"/>
            </a:pPr>
            <a:r>
              <a:rPr lang="en-US" sz="3600" dirty="0"/>
              <a:t>Vaginal bleeding is absent but features of hypovoluemic shock are present.</a:t>
            </a:r>
          </a:p>
          <a:p>
            <a:pPr lvl="0">
              <a:buFont typeface="Courier New" pitchFamily="49" charset="0"/>
              <a:buChar char="o"/>
            </a:pPr>
            <a:r>
              <a:rPr lang="en-US" sz="3600" dirty="0"/>
              <a:t>Uterus is enlarged and extremely painful.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A combination of the above 2. i.e. some blood drains and some is retained.</a:t>
            </a:r>
          </a:p>
          <a:p>
            <a:pPr>
              <a:buNone/>
            </a:pPr>
            <a:endParaRPr lang="en-US" sz="3600" dirty="0"/>
          </a:p>
        </p:txBody>
      </p:sp>
    </p:spTree>
  </p:cSld>
  <p:clrMapOvr>
    <a:masterClrMapping/>
  </p:clrMapOvr>
  <p:transition spd="slow">
    <p:strips dir="ru"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		</a:t>
            </a:r>
            <a:r>
              <a:rPr lang="en-US" sz="4800" dirty="0">
                <a:solidFill>
                  <a:srgbClr val="FF0000"/>
                </a:solidFill>
              </a:rPr>
              <a:t> TYPES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49052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833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3500" dirty="0"/>
              <a:t>Based on presence or absence of Per vaginal loss ,status of fetus &amp; mother.</a:t>
            </a:r>
          </a:p>
          <a:p>
            <a:pPr lvl="0"/>
            <a:r>
              <a:rPr lang="en-US" sz="3500" b="1" dirty="0"/>
              <a:t>Revealed</a:t>
            </a:r>
            <a:r>
              <a:rPr lang="en-US" sz="3500" dirty="0"/>
              <a:t>, PV loss observed  and it’s determined by the degree of separation.</a:t>
            </a:r>
          </a:p>
          <a:p>
            <a:pPr lvl="0"/>
            <a:r>
              <a:rPr lang="en-US" sz="3500" b="1" dirty="0"/>
              <a:t>Concealed</a:t>
            </a:r>
            <a:r>
              <a:rPr lang="en-US" sz="3500" dirty="0"/>
              <a:t>, no per vaginal lost, mother has pain on uterine palpation and uterus is enlarged. Severe shock is common.</a:t>
            </a:r>
          </a:p>
          <a:p>
            <a:pPr lvl="0"/>
            <a:r>
              <a:rPr lang="en-US" sz="3500" b="1" dirty="0"/>
              <a:t>Mixed haemorrhage </a:t>
            </a:r>
            <a:r>
              <a:rPr lang="en-US" sz="3500" dirty="0"/>
              <a:t>, some drain while rest is concealed.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81000"/>
            <a:ext cx="9334500" cy="60929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accent6"/>
                </a:solidFill>
              </a:rPr>
              <a:t>	NB:</a:t>
            </a:r>
            <a:r>
              <a:rPr lang="en-US" sz="3600" dirty="0">
                <a:solidFill>
                  <a:schemeClr val="accent6"/>
                </a:solidFill>
              </a:rPr>
              <a:t>- </a:t>
            </a:r>
          </a:p>
          <a:p>
            <a:r>
              <a:rPr lang="en-US" sz="3600" dirty="0"/>
              <a:t>Classification is also based on the degree of separation as well as the status of both fetus &amp; mother.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 (1) Mild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 (2) moderate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 (3) severe.</a:t>
            </a:r>
          </a:p>
          <a:p>
            <a:endParaRPr lang="en-US" sz="3600" dirty="0"/>
          </a:p>
        </p:txBody>
      </p:sp>
    </p:spTree>
  </p:cSld>
  <p:clrMapOvr>
    <a:masterClrMapping/>
  </p:clrMapOvr>
  <p:transition spd="slow">
    <p:strips dir="ru"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4" name="Title 1"/>
          <p:cNvSpPr>
            <a:spLocks noGrp="1"/>
          </p:cNvSpPr>
          <p:nvPr>
            <p:ph type="title"/>
          </p:nvPr>
        </p:nvSpPr>
        <p:spPr>
          <a:xfrm>
            <a:off x="952501" y="0"/>
            <a:ext cx="93345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Diagrammatic representation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209715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10572750" cy="5715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strips dir="ru"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5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			</a:t>
            </a:r>
            <a:endParaRPr lang="en-US" dirty="0"/>
          </a:p>
        </p:txBody>
      </p:sp>
      <p:pic>
        <p:nvPicPr>
          <p:cNvPr id="20971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381000"/>
            <a:ext cx="101917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Content Placeholder 2"/>
          <p:cNvSpPr>
            <a:spLocks noGrp="1"/>
          </p:cNvSpPr>
          <p:nvPr>
            <p:ph idx="1"/>
          </p:nvPr>
        </p:nvSpPr>
        <p:spPr>
          <a:xfrm>
            <a:off x="533400" y="381000"/>
            <a:ext cx="10991850" cy="6172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200" i="1" dirty="0">
                <a:latin typeface="+mj-lt"/>
              </a:rPr>
              <a:t>	</a:t>
            </a:r>
            <a:r>
              <a:rPr lang="en-US" sz="3600" b="1" dirty="0">
                <a:latin typeface="+mj-lt"/>
              </a:rPr>
              <a:t>LABORATORY TEST</a:t>
            </a:r>
            <a:endParaRPr lang="en-US" sz="3600" dirty="0">
              <a:latin typeface="+mj-lt"/>
            </a:endParaRPr>
          </a:p>
          <a:p>
            <a:pPr lvl="0" algn="just"/>
            <a:r>
              <a:rPr lang="en-US" sz="3200" dirty="0">
                <a:latin typeface="+mj-lt"/>
              </a:rPr>
              <a:t>Increased hemoglobin &amp; haematocrite level.</a:t>
            </a:r>
          </a:p>
          <a:p>
            <a:pPr lvl="0" algn="just"/>
            <a:r>
              <a:rPr lang="en-US" sz="3200" dirty="0">
                <a:latin typeface="+mj-lt"/>
              </a:rPr>
              <a:t>Thrombocytopenia.</a:t>
            </a:r>
          </a:p>
          <a:p>
            <a:pPr lvl="0" algn="just"/>
            <a:r>
              <a:rPr lang="en-US" sz="3200" dirty="0">
                <a:latin typeface="+mj-lt"/>
              </a:rPr>
              <a:t>Prolonged clotting time due to over consumption of fibrinogen, since there is high release of  thromboplastin from damaged blood vessels.</a:t>
            </a:r>
          </a:p>
          <a:p>
            <a:pPr lvl="0" algn="just"/>
            <a:r>
              <a:rPr lang="en-US" sz="3200" dirty="0">
                <a:latin typeface="+mj-lt"/>
              </a:rPr>
              <a:t>High serum </a:t>
            </a:r>
            <a:r>
              <a:rPr lang="en-US" sz="3200" dirty="0" err="1">
                <a:latin typeface="+mj-lt"/>
              </a:rPr>
              <a:t>creatinine</a:t>
            </a:r>
            <a:r>
              <a:rPr lang="en-US" sz="3200" dirty="0">
                <a:latin typeface="+mj-lt"/>
              </a:rPr>
              <a:t> levels (&gt;90 </a:t>
            </a:r>
            <a:r>
              <a:rPr lang="en-US" sz="3200" dirty="0" err="1">
                <a:latin typeface="+mj-lt"/>
              </a:rPr>
              <a:t>mmol</a:t>
            </a:r>
            <a:r>
              <a:rPr lang="en-US" sz="3200" dirty="0">
                <a:latin typeface="+mj-lt"/>
              </a:rPr>
              <a:t>/L) &amp; urea levels due to  poor blood flow to the kidneys.</a:t>
            </a:r>
          </a:p>
          <a:p>
            <a:pPr lvl="0" algn="just"/>
            <a:r>
              <a:rPr lang="en-US" sz="3200" dirty="0">
                <a:latin typeface="+mj-lt"/>
              </a:rPr>
              <a:t>Increased serum uric acid level.</a:t>
            </a:r>
          </a:p>
          <a:p>
            <a:pPr lvl="0" algn="just"/>
            <a:r>
              <a:rPr lang="en-US" sz="3200" dirty="0">
                <a:latin typeface="+mj-lt"/>
              </a:rPr>
              <a:t>Abnormal liver function test results.</a:t>
            </a:r>
          </a:p>
          <a:p>
            <a:pPr algn="just"/>
            <a:endParaRPr lang="en-US" sz="3200" dirty="0">
              <a:latin typeface="+mj-lt"/>
            </a:endParaRPr>
          </a:p>
        </p:txBody>
      </p:sp>
    </p:spTree>
  </p:cSld>
  <p:clrMapOvr>
    <a:masterClrMapping/>
  </p:clrMapOvr>
  <p:transition spd="med">
    <p:pull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		</a:t>
            </a:r>
            <a:endParaRPr lang="en-US" dirty="0"/>
          </a:p>
        </p:txBody>
      </p:sp>
      <p:pic>
        <p:nvPicPr>
          <p:cNvPr id="20971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381000"/>
            <a:ext cx="105727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7" name="Title 1"/>
          <p:cNvSpPr>
            <a:spLocks noGrp="1"/>
          </p:cNvSpPr>
          <p:nvPr>
            <p:ph type="title"/>
          </p:nvPr>
        </p:nvSpPr>
        <p:spPr>
          <a:xfrm>
            <a:off x="952501" y="304807"/>
            <a:ext cx="9334500" cy="111283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	</a:t>
            </a:r>
            <a:r>
              <a:rPr lang="en-US" sz="4800" b="1" dirty="0">
                <a:solidFill>
                  <a:srgbClr val="00B0F0"/>
                </a:solidFill>
              </a:rPr>
              <a:t> CLINICAL FEATURES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049058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1"/>
            <a:ext cx="10325100" cy="5181609"/>
          </a:xfrm>
        </p:spPr>
        <p:txBody>
          <a:bodyPr>
            <a:normAutofit fontScale="95833"/>
          </a:bodyPr>
          <a:lstStyle/>
          <a:p>
            <a:pPr lvl="0" algn="just"/>
            <a:r>
              <a:rPr lang="en-US" sz="3500" dirty="0"/>
              <a:t>Lost blood is dark coloured, either slight or moderate and accompanied by some degree of pain.</a:t>
            </a:r>
          </a:p>
          <a:p>
            <a:pPr lvl="0" algn="just"/>
            <a:r>
              <a:rPr lang="en-US" sz="3500" dirty="0"/>
              <a:t>Failure of the vaginal loss (blood) to clot because of hypofibrinogennaemia.</a:t>
            </a:r>
          </a:p>
          <a:p>
            <a:pPr lvl="0" algn="just"/>
            <a:r>
              <a:rPr lang="en-US" sz="3500" dirty="0"/>
              <a:t>Severe state of shock and anaemia , accompanied by either none or very slight per vaginal bleeding.</a:t>
            </a:r>
          </a:p>
          <a:p>
            <a:pPr algn="just"/>
            <a:r>
              <a:rPr lang="en-US" sz="3500" dirty="0"/>
              <a:t>Enlargement and extreme tension of the uterus (abdomen) on inspection</a:t>
            </a:r>
            <a:r>
              <a:rPr lang="en-US" dirty="0" smtClean="0"/>
              <a:t>.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9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215900"/>
            <a:ext cx="10560050" cy="6489700"/>
          </a:xfrm>
        </p:spPr>
        <p:txBody>
          <a:bodyPr>
            <a:noAutofit/>
          </a:bodyPr>
          <a:lstStyle/>
          <a:p>
            <a:pPr lvl="0" algn="just"/>
            <a:r>
              <a:rPr lang="en-US" sz="3200" dirty="0"/>
              <a:t>Excruciating abdominal pain due to inadequate supply of O2 and nutrients to the uterine muscle.</a:t>
            </a:r>
          </a:p>
          <a:p>
            <a:pPr lvl="0" algn="just"/>
            <a:r>
              <a:rPr lang="en-US" sz="3200" dirty="0"/>
              <a:t>Difficult in locating fetal parts because of severe pain &amp; muscle guarding expressed by the mother.</a:t>
            </a:r>
          </a:p>
          <a:p>
            <a:pPr lvl="0" algn="just"/>
            <a:r>
              <a:rPr lang="en-US" sz="3200" dirty="0"/>
              <a:t>Fetal heart sounds are not easily located and hypoxia is commonly noted.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 In severe cases, if they are not heard= I.U.F.D.</a:t>
            </a:r>
          </a:p>
          <a:p>
            <a:pPr algn="just"/>
            <a:r>
              <a:rPr lang="en-US" sz="3200" dirty="0"/>
              <a:t>Uterus is</a:t>
            </a:r>
            <a:r>
              <a:rPr lang="en-US" sz="3200" b="1" dirty="0"/>
              <a:t> hard </a:t>
            </a:r>
            <a:r>
              <a:rPr lang="en-US" sz="3200" dirty="0"/>
              <a:t>and</a:t>
            </a:r>
            <a:r>
              <a:rPr lang="en-US" sz="3200" b="1" dirty="0"/>
              <a:t> woody</a:t>
            </a:r>
            <a:r>
              <a:rPr lang="en-US" sz="3200" dirty="0"/>
              <a:t> which is collectively referred to as </a:t>
            </a:r>
            <a:r>
              <a:rPr lang="en-US" sz="3200" b="1" dirty="0"/>
              <a:t>board- like consistency </a:t>
            </a:r>
            <a:r>
              <a:rPr lang="en-US" sz="3200" dirty="0"/>
              <a:t>because of its severe damage.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	 DIAGNOSTIC FACTORS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49061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1600200"/>
            <a:ext cx="9334500" cy="48737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History, that is suggestive  of  excessive strain of the uterus, trauma.</a:t>
            </a:r>
          </a:p>
          <a:p>
            <a:pPr lvl="0" algn="just"/>
            <a:r>
              <a:rPr lang="en-US" sz="3200" dirty="0"/>
              <a:t>Physical examination, for signs of vasoconstriction and  trauma abdomen.</a:t>
            </a:r>
          </a:p>
          <a:p>
            <a:pPr lvl="0" algn="just"/>
            <a:r>
              <a:rPr lang="en-US" sz="3200" dirty="0"/>
              <a:t>Radiological examination, to confirm the;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 Site, hence R/o Placenta praevia.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Extent of separation.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Fate of the fetus.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2" name="Title 1"/>
          <p:cNvSpPr>
            <a:spLocks noGrp="1"/>
          </p:cNvSpPr>
          <p:nvPr>
            <p:ph type="title"/>
          </p:nvPr>
        </p:nvSpPr>
        <p:spPr>
          <a:xfrm>
            <a:off x="1047750" y="228609"/>
            <a:ext cx="9239250" cy="118903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SPECIFIC MANAGEMENT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4906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1"/>
            <a:ext cx="10515600" cy="4953001"/>
          </a:xfrm>
        </p:spPr>
        <p:txBody>
          <a:bodyPr>
            <a:normAutofit fontScale="96875"/>
          </a:bodyPr>
          <a:lstStyle/>
          <a:p>
            <a:pPr algn="just">
              <a:buNone/>
            </a:pPr>
            <a:r>
              <a:rPr lang="en-US" sz="3200" b="1" dirty="0"/>
              <a:t>	</a:t>
            </a:r>
            <a:r>
              <a:rPr lang="en-US" sz="3200" dirty="0"/>
              <a:t>Aims- To ensure life birth.</a:t>
            </a:r>
          </a:p>
          <a:p>
            <a:pPr algn="just">
              <a:buNone/>
            </a:pPr>
            <a:r>
              <a:rPr lang="en-US" sz="3200" dirty="0"/>
              <a:t>             -Prevent postpartum haemorrhage = fatal.</a:t>
            </a:r>
          </a:p>
          <a:p>
            <a:pPr algn="just"/>
            <a:r>
              <a:rPr lang="en-US" sz="3200" dirty="0"/>
              <a:t>Per vaginal bleeding prenatally is frightening to the mother and spouse or relative hence will seek help from the nearest health facility.</a:t>
            </a:r>
          </a:p>
          <a:p>
            <a:pPr algn="just"/>
            <a:r>
              <a:rPr lang="en-US" sz="3200" dirty="0"/>
              <a:t> So caring attitude and confident of the service provider helps to allay anxiety.</a:t>
            </a:r>
          </a:p>
          <a:p>
            <a:pPr algn="just"/>
            <a:r>
              <a:rPr lang="en-US" sz="3200" dirty="0"/>
              <a:t>Assess the situation quickly and resuscitate appropriately. </a:t>
            </a:r>
          </a:p>
          <a:p>
            <a:pPr algn="just"/>
            <a:r>
              <a:rPr lang="en-US" sz="3200" dirty="0"/>
              <a:t>Meanwhile organize for hospital referral.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4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381000"/>
            <a:ext cx="10325100" cy="601981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If in shock, commence intravenous infusion to support Circulation of the vital organs to include the placenta.</a:t>
            </a:r>
          </a:p>
          <a:p>
            <a:pPr algn="just"/>
            <a:r>
              <a:rPr lang="en-US" sz="3200" dirty="0"/>
              <a:t> Maintain relatively warm.</a:t>
            </a:r>
          </a:p>
          <a:p>
            <a:pPr algn="just"/>
            <a:r>
              <a:rPr lang="en-US" sz="3200" dirty="0"/>
              <a:t> Regularly monitor the progression of shock through either ¼ hrly or ½ hrly vital signs.</a:t>
            </a:r>
          </a:p>
          <a:p>
            <a:pPr algn="just"/>
            <a:r>
              <a:rPr lang="en-US" sz="3200" dirty="0"/>
              <a:t>Monitor fetal heart sounds through a cardiotocograph machine, if not available ½hrly  using pinard fetalscope.</a:t>
            </a:r>
          </a:p>
          <a:p>
            <a:pPr algn="just"/>
            <a:r>
              <a:rPr lang="en-US" sz="3200" dirty="0"/>
              <a:t> Administer analgesics appropriately. 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5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533400"/>
            <a:ext cx="9334500" cy="5940552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Not in shock, prevent it and refer her to a hospital for further management.</a:t>
            </a:r>
          </a:p>
          <a:p>
            <a:pPr algn="just"/>
            <a:r>
              <a:rPr lang="en-US" sz="3200" dirty="0"/>
              <a:t>In hospital, immediately admit and reassess the condition through vital signs, F.H.S rate.</a:t>
            </a:r>
          </a:p>
          <a:p>
            <a:pPr algn="just"/>
            <a:r>
              <a:rPr lang="en-US" sz="3200" dirty="0"/>
              <a:t>Physical exam findings, particularly on abdominal examination &amp; the inspection of the loss.</a:t>
            </a:r>
          </a:p>
          <a:p>
            <a:pPr algn="just"/>
            <a:r>
              <a:rPr lang="en-US" sz="3200" dirty="0"/>
              <a:t>Review the referral note as well, to avoid unnecessary interventions.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6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81001"/>
            <a:ext cx="10858500" cy="6019800"/>
          </a:xfrm>
        </p:spPr>
        <p:txBody>
          <a:bodyPr>
            <a:normAutofit fontScale="95833"/>
          </a:bodyPr>
          <a:lstStyle/>
          <a:p>
            <a:r>
              <a:rPr lang="en-US" sz="3500" dirty="0"/>
              <a:t>Inform doctor immediately and continue resuscitative measures if still in shock.</a:t>
            </a:r>
          </a:p>
          <a:p>
            <a:r>
              <a:rPr lang="en-US" sz="3500" dirty="0"/>
              <a:t>Administer analgesics such as pethidine 100mg 1.m stat or morphine 15mg stat, if fetal condition is satisfactory or  dead.</a:t>
            </a:r>
          </a:p>
          <a:p>
            <a:r>
              <a:rPr lang="en-US" sz="3500" dirty="0"/>
              <a:t>Investigate through= Grouping &amp; cross match if not done earlier.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endParaRPr lang="en-US" sz="3500" dirty="0"/>
          </a:p>
          <a:p>
            <a:pPr>
              <a:buFont typeface="Wingdings" pitchFamily="2" charset="2"/>
              <a:buChar char="Ø"/>
            </a:pPr>
            <a:r>
              <a:rPr lang="en-US" sz="3500" dirty="0"/>
              <a:t>Clotting profile.           </a:t>
            </a:r>
          </a:p>
          <a:p>
            <a:pPr>
              <a:buFont typeface="Wingdings" pitchFamily="2" charset="2"/>
              <a:buChar char="Ø"/>
            </a:pPr>
            <a:r>
              <a:rPr lang="en-US" sz="3500" dirty="0"/>
              <a:t>Full haemogram.</a:t>
            </a:r>
          </a:p>
          <a:p>
            <a:pPr>
              <a:buFont typeface="Wingdings" pitchFamily="2" charset="2"/>
              <a:buChar char="Ø"/>
            </a:pPr>
            <a:r>
              <a:rPr lang="en-US" sz="3500" dirty="0"/>
              <a:t> Urea &amp; electrolyte balance to evaluate renal functions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7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304801"/>
            <a:ext cx="10287000" cy="64008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Administer plasma expanders e.g. haemacel, awaiting blood for transfusion to be available and safe. Transfuse as soon as it’s safe and available.</a:t>
            </a:r>
          </a:p>
          <a:p>
            <a:pPr algn="just">
              <a:buNone/>
            </a:pPr>
            <a:r>
              <a:rPr lang="en-US" sz="3200" b="1" dirty="0">
                <a:solidFill>
                  <a:schemeClr val="accent5"/>
                </a:solidFill>
              </a:rPr>
              <a:t>NB</a:t>
            </a:r>
            <a:r>
              <a:rPr lang="en-US" sz="3200" dirty="0"/>
              <a:t>. Haemacel is preferred because it doesn’t interfere with platelets function and  it also improves renal function.</a:t>
            </a:r>
          </a:p>
          <a:p>
            <a:pPr algn="just"/>
            <a:r>
              <a:rPr lang="en-US" sz="3200" dirty="0"/>
              <a:t>Regularly maintain records of observation in order to evaluate the progress.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Records are of: vital sign, fetal condition, blood loss, state of shock, treatment given, urinalysis findings &amp; abdominal examination findings.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/>
              <a:t>Generally consult as necessary.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8" name="Content Placeholder 2"/>
          <p:cNvSpPr>
            <a:spLocks noGrp="1"/>
          </p:cNvSpPr>
          <p:nvPr>
            <p:ph sz="quarter" idx="1"/>
          </p:nvPr>
        </p:nvSpPr>
        <p:spPr>
          <a:xfrm>
            <a:off x="857250" y="228600"/>
            <a:ext cx="9429750" cy="6245352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Test all urine specimens for protenuria and its presence indicate tubular necrosis indicating renal failure. </a:t>
            </a:r>
          </a:p>
          <a:p>
            <a:pPr algn="just"/>
            <a:r>
              <a:rPr lang="en-US" sz="3200" dirty="0"/>
              <a:t>Maintain high standards of hygiene hence prevent infection.</a:t>
            </a:r>
          </a:p>
          <a:p>
            <a:pPr algn="just"/>
            <a:r>
              <a:rPr lang="en-US" sz="3200" dirty="0"/>
              <a:t>Encourage a well balanced diet, to meet her daily requirements and that of the fetus.</a:t>
            </a:r>
          </a:p>
          <a:p>
            <a:pPr algn="just"/>
            <a:r>
              <a:rPr lang="en-US" sz="3200" dirty="0"/>
              <a:t>Offer psychological support to her and close relative in order to allay anxiety.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10287000" cy="1143000"/>
          </a:xfrm>
        </p:spPr>
        <p:txBody>
          <a:bodyPr/>
          <a:lstStyle/>
          <a:p>
            <a:pPr algn="ctr"/>
            <a:r>
              <a:rPr lang="en-US" dirty="0" smtClean="0"/>
              <a:t>	</a:t>
            </a:r>
            <a:r>
              <a:rPr lang="en-US" b="1" dirty="0" smtClean="0">
                <a:solidFill>
                  <a:srgbClr val="C00000"/>
                </a:solidFill>
              </a:rPr>
              <a:t> PATHOPHYSIOLOGY</a:t>
            </a:r>
            <a:endParaRPr lang="en-US" dirty="0"/>
          </a:p>
        </p:txBody>
      </p:sp>
      <p:sp>
        <p:nvSpPr>
          <p:cNvPr id="104868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11353800" cy="5029200"/>
          </a:xfrm>
        </p:spPr>
        <p:txBody>
          <a:bodyPr>
            <a:noAutofit/>
          </a:bodyPr>
          <a:lstStyle/>
          <a:p>
            <a:r>
              <a:rPr lang="en-US" sz="3400" dirty="0"/>
              <a:t>Refers to pathological changes brought about by severe state of pre-</a:t>
            </a:r>
            <a:r>
              <a:rPr lang="en-US" sz="3400" dirty="0" err="1"/>
              <a:t>eclampsia</a:t>
            </a:r>
            <a:r>
              <a:rPr lang="en-US" sz="3400" dirty="0"/>
              <a:t> leading to multisystem disorders [effects].</a:t>
            </a:r>
          </a:p>
          <a:p>
            <a:pPr lvl="0">
              <a:buNone/>
            </a:pPr>
            <a:r>
              <a:rPr lang="en-US" sz="3400" dirty="0"/>
              <a:t>	</a:t>
            </a:r>
            <a:r>
              <a:rPr lang="en-US" sz="3400" b="1" dirty="0"/>
              <a:t>1.CARDIOVASCULAR</a:t>
            </a:r>
          </a:p>
          <a:p>
            <a:pPr>
              <a:buFont typeface="Wingdings" pitchFamily="2" charset="2"/>
              <a:buChar char="v"/>
            </a:pPr>
            <a:r>
              <a:rPr lang="en-US" sz="3400" dirty="0"/>
              <a:t>General vasoconstriction leads to:</a:t>
            </a:r>
          </a:p>
          <a:p>
            <a:r>
              <a:rPr lang="en-US" sz="3400" dirty="0">
                <a:solidFill>
                  <a:srgbClr val="0000FF"/>
                </a:solidFill>
              </a:rPr>
              <a:t>Enlargement of the heart </a:t>
            </a:r>
            <a:r>
              <a:rPr lang="en-US" sz="3400" dirty="0"/>
              <a:t>as it attempts to counteract the increased peripheral resistance.</a:t>
            </a:r>
          </a:p>
          <a:p>
            <a:pPr>
              <a:buNone/>
            </a:pPr>
            <a:endParaRPr lang="en-US" sz="3400" dirty="0"/>
          </a:p>
          <a:p>
            <a:pPr>
              <a:buNone/>
            </a:pPr>
            <a:endParaRPr lang="en-US" sz="3400" dirty="0"/>
          </a:p>
        </p:txBody>
      </p:sp>
    </p:spTree>
  </p:cSld>
  <p:clrMapOvr>
    <a:masterClrMapping/>
  </p:clrMapOvr>
  <p:transition spd="med">
    <p:pull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9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52400"/>
            <a:ext cx="9525000" cy="6321552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As the condition gets stabilized prepare her for ultrasound to confirm the diagnosis, state of the fetus and degree of separation.</a:t>
            </a:r>
          </a:p>
          <a:p>
            <a:pPr algn="just"/>
            <a:r>
              <a:rPr lang="en-US" sz="3200" dirty="0"/>
              <a:t>The actual care depends on the extent of separation as follows:</a:t>
            </a:r>
          </a:p>
          <a:p>
            <a:pPr algn="just">
              <a:buNone/>
            </a:pPr>
            <a:r>
              <a:rPr lang="en-US" sz="3200" b="1" i="1" u="sng" dirty="0"/>
              <a:t>	1. Mild: Slight Separation Less Than A Quarter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Fetal, maternal conditions are good and uterus normal in consistency.</a:t>
            </a:r>
          </a:p>
          <a:p>
            <a:pPr algn="just"/>
            <a:r>
              <a:rPr lang="en-US" sz="3200" dirty="0"/>
              <a:t> So care is basically conservative in nature.</a:t>
            </a:r>
          </a:p>
          <a:p>
            <a:pPr algn="just"/>
            <a:endParaRPr lang="en-US" sz="3200" dirty="0"/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0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04800"/>
            <a:ext cx="9620250" cy="61691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dirty="0"/>
              <a:t>	Therefore instruct the patient to:-</a:t>
            </a:r>
          </a:p>
          <a:p>
            <a:pPr lvl="0" algn="just"/>
            <a:r>
              <a:rPr lang="en-US" sz="3200" dirty="0"/>
              <a:t>Maintain relative bed rest hence improve blood supply to the placental bed &amp; kidneys.</a:t>
            </a:r>
          </a:p>
          <a:p>
            <a:pPr lvl="0" algn="just"/>
            <a:r>
              <a:rPr lang="en-US" sz="3200" dirty="0"/>
              <a:t>Maintain a fetal kick chart and report when they  are either less or excessive. </a:t>
            </a:r>
          </a:p>
          <a:p>
            <a:pPr lvl="0" algn="just"/>
            <a:r>
              <a:rPr lang="en-US" sz="3200" dirty="0"/>
              <a:t>Well balanced diet, but for hypertensive  to have low salt.</a:t>
            </a:r>
          </a:p>
          <a:p>
            <a:pPr lvl="0" algn="just"/>
            <a:r>
              <a:rPr lang="en-US" sz="3200" dirty="0"/>
              <a:t>Maintain high standards of hygiene and safe used towels.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1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04810"/>
            <a:ext cx="10572750" cy="6400799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Regularly interact to allay anxiety.</a:t>
            </a:r>
          </a:p>
          <a:p>
            <a:pPr algn="just"/>
            <a:r>
              <a:rPr lang="en-US" sz="3200" dirty="0"/>
              <a:t>Perform daily evaluation of her condition through physical examination and interview to determine progression.</a:t>
            </a:r>
          </a:p>
          <a:p>
            <a:pPr algn="just">
              <a:buNone/>
            </a:pPr>
            <a:r>
              <a:rPr lang="en-US" sz="3200" b="1" dirty="0">
                <a:solidFill>
                  <a:schemeClr val="accent5"/>
                </a:solidFill>
              </a:rPr>
              <a:t>NB </a:t>
            </a:r>
            <a:r>
              <a:rPr lang="en-US" sz="3200" b="1" dirty="0"/>
              <a:t>:</a:t>
            </a:r>
            <a:r>
              <a:rPr lang="en-US" sz="3200" dirty="0"/>
              <a:t>These measures are meant to prolong pregnancy to term.</a:t>
            </a:r>
          </a:p>
          <a:p>
            <a:pPr lvl="0" algn="just">
              <a:buNone/>
            </a:pPr>
            <a:r>
              <a:rPr lang="en-US" sz="3200" i="1" dirty="0"/>
              <a:t>	</a:t>
            </a:r>
            <a:r>
              <a:rPr lang="en-US" sz="3200" i="1" u="sng" dirty="0"/>
              <a:t>At term</a:t>
            </a:r>
          </a:p>
          <a:p>
            <a:pPr algn="just"/>
            <a:r>
              <a:rPr lang="en-US" sz="3200" dirty="0"/>
              <a:t>Spontaneous labour is expected to occur by the 40</a:t>
            </a:r>
            <a:r>
              <a:rPr lang="en-US" sz="3200" baseline="30000" dirty="0"/>
              <a:t>th</a:t>
            </a:r>
            <a:r>
              <a:rPr lang="en-US" sz="3200" dirty="0"/>
              <a:t> week.</a:t>
            </a:r>
          </a:p>
          <a:p>
            <a:pPr algn="just"/>
            <a:r>
              <a:rPr lang="en-US" sz="3200" dirty="0"/>
              <a:t>If not, then induction is indicated because post-datism endangers  fetal life.</a:t>
            </a:r>
          </a:p>
          <a:p>
            <a:pPr algn="just"/>
            <a:endParaRPr lang="en-US" sz="3200" dirty="0"/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2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228600"/>
            <a:ext cx="9525000" cy="62453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First stage: Nothing unusual.</a:t>
            </a:r>
          </a:p>
          <a:p>
            <a:pPr lvl="0" algn="just"/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stage:- Prepare to receive an asphyxiated baby.</a:t>
            </a:r>
          </a:p>
          <a:p>
            <a:pPr lvl="0" algn="just"/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stage:- Be ready to handle PPH, because living ligature action is already interfered with.</a:t>
            </a:r>
          </a:p>
          <a:p>
            <a:pPr algn="just"/>
            <a:r>
              <a:rPr lang="en-US" sz="3200" dirty="0"/>
              <a:t>Thereafter continue  synitocinon drip for at least 2 hours, to have uterus well contracted hence control bleeding.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152400"/>
            <a:ext cx="9334500" cy="6321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i="1" u="sng" dirty="0"/>
              <a:t>2.Moderate:separation Is ≈1/4≈ 1 L Of Blood Loss</a:t>
            </a:r>
          </a:p>
          <a:p>
            <a:r>
              <a:rPr lang="en-US" sz="3600" dirty="0"/>
              <a:t>Patient will present with signs of shock though not profound.</a:t>
            </a:r>
          </a:p>
          <a:p>
            <a:r>
              <a:rPr lang="en-US" sz="3600" dirty="0"/>
              <a:t>Tenderness &amp; muscle guarding on palpation, as well as fetal hypoxia.</a:t>
            </a:r>
          </a:p>
          <a:p>
            <a:r>
              <a:rPr lang="en-US" sz="3600" dirty="0"/>
              <a:t>So active care should be instituted immediately and it includes:-</a:t>
            </a:r>
          </a:p>
          <a:p>
            <a:endParaRPr lang="en-US" sz="3600" dirty="0"/>
          </a:p>
        </p:txBody>
      </p:sp>
    </p:spTree>
  </p:cSld>
  <p:clrMapOvr>
    <a:masterClrMapping/>
  </p:clrMapOvr>
  <p:transition spd="slow">
    <p:strips dir="ru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4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04800"/>
            <a:ext cx="9620250" cy="6169152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P lasma expanders to reduce the degree of shock.</a:t>
            </a:r>
          </a:p>
          <a:p>
            <a:pPr lvl="0"/>
            <a:r>
              <a:rPr lang="en-US" sz="3200" dirty="0"/>
              <a:t>Transfuse blood PRN.</a:t>
            </a:r>
          </a:p>
          <a:p>
            <a:pPr lvl="0"/>
            <a:r>
              <a:rPr lang="en-US" sz="3200" dirty="0"/>
              <a:t>Closely monitor maternal and fetal  condition.</a:t>
            </a:r>
          </a:p>
          <a:p>
            <a:pPr lvl="0"/>
            <a:r>
              <a:rPr lang="en-US" sz="3200" dirty="0"/>
              <a:t>Prepare for emergency caesarean section and cross match at least 3 units.</a:t>
            </a:r>
          </a:p>
          <a:p>
            <a:pPr lvl="0"/>
            <a:r>
              <a:rPr lang="en-US" sz="3200" dirty="0"/>
              <a:t>Be ready to resuscitate the new born and thereafter transfer to NBU for continuity of care.</a:t>
            </a:r>
          </a:p>
          <a:p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5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04800"/>
            <a:ext cx="9334500" cy="6169152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 For confirmed intrauterine fetus death  and  maternal condition is stable, thoroughly explain the situation.</a:t>
            </a:r>
          </a:p>
          <a:p>
            <a:pPr algn="just"/>
            <a:r>
              <a:rPr lang="en-US" sz="3600" dirty="0"/>
              <a:t>Labour is induced if all other factors are favourable.</a:t>
            </a:r>
          </a:p>
          <a:p>
            <a:pPr algn="just"/>
            <a:r>
              <a:rPr lang="en-US" sz="3600" dirty="0"/>
              <a:t>Get ready to actively control haemorrhage during and after 3</a:t>
            </a:r>
            <a:r>
              <a:rPr lang="en-US" sz="3600" baseline="30000" dirty="0"/>
              <a:t>rd</a:t>
            </a:r>
            <a:r>
              <a:rPr lang="en-US" sz="3600" dirty="0"/>
              <a:t> stage.</a:t>
            </a:r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slow">
    <p:strips dir="ru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8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52404"/>
            <a:ext cx="10572750" cy="65532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i="1" dirty="0"/>
              <a:t>	</a:t>
            </a:r>
            <a:r>
              <a:rPr lang="en-US" sz="3200" b="1" i="1" u="sng" dirty="0"/>
              <a:t>3.Severe≈ 2/3 of separation have occurred, hence  about 2 litres or more of blood loss.</a:t>
            </a:r>
          </a:p>
          <a:p>
            <a:r>
              <a:rPr lang="en-US" sz="3200" dirty="0"/>
              <a:t>This is an acute obstetrical emergency; since mother’s life is in great danger.</a:t>
            </a:r>
          </a:p>
          <a:p>
            <a:r>
              <a:rPr lang="en-US" sz="3200" dirty="0"/>
              <a:t>Most or all the blood may be concealed hence she presents with:-</a:t>
            </a:r>
          </a:p>
          <a:p>
            <a:pPr lvl="0"/>
            <a:r>
              <a:rPr lang="en-US" sz="3200" dirty="0"/>
              <a:t>Severe state of shock, beyond the expectation per visible loss.</a:t>
            </a:r>
          </a:p>
          <a:p>
            <a:r>
              <a:rPr lang="en-US" sz="3200" dirty="0"/>
              <a:t>Severe abdominal pain, excruciating in nature and accompanied by tenderness.</a:t>
            </a:r>
          </a:p>
          <a:p>
            <a:pPr lvl="0"/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9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304800"/>
            <a:ext cx="9715500" cy="61691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Fetus is dead in most cases, if not , then is severely hypoxic.</a:t>
            </a:r>
          </a:p>
          <a:p>
            <a:pPr lvl="0" algn="just"/>
            <a:r>
              <a:rPr lang="en-US" sz="3200" dirty="0"/>
              <a:t>Uterus has a woody or board- like consistency.</a:t>
            </a:r>
          </a:p>
          <a:p>
            <a:pPr lvl="0" algn="just"/>
            <a:r>
              <a:rPr lang="en-US" sz="3200" dirty="0"/>
              <a:t>Coagulation defect and signs of  renal failure are present, indicating severe haemorrhage.</a:t>
            </a:r>
          </a:p>
          <a:p>
            <a:pPr algn="just"/>
            <a:r>
              <a:rPr lang="en-US" sz="3200" dirty="0"/>
              <a:t>Cross match several units i.e. 5 &amp; above   in preparation for transfusion.</a:t>
            </a:r>
          </a:p>
          <a:p>
            <a:pPr algn="just"/>
            <a:r>
              <a:rPr lang="en-US" sz="3200" dirty="0"/>
              <a:t>Caesarean section is the best mode of treatment .</a:t>
            </a:r>
          </a:p>
          <a:p>
            <a:pPr lvl="0" algn="just"/>
            <a:endParaRPr lang="en-US" sz="3200" dirty="0"/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0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228600"/>
            <a:ext cx="9334500" cy="6245352"/>
          </a:xfrm>
        </p:spPr>
        <p:txBody>
          <a:bodyPr>
            <a:noAutofit/>
          </a:bodyPr>
          <a:lstStyle/>
          <a:p>
            <a:pPr algn="just"/>
            <a:r>
              <a:rPr lang="en-US" sz="3300" dirty="0"/>
              <a:t>Before then, transfuse with fresh whole blood to provide adequate clotting factors and reverse shock.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300" dirty="0"/>
              <a:t>Rate of transfusion ranges between 2-4 hours per unit (500ml) in  order to control shock as well  stabilize condition.</a:t>
            </a:r>
          </a:p>
          <a:p>
            <a:pPr algn="just"/>
            <a:r>
              <a:rPr lang="en-US" sz="3300" dirty="0"/>
              <a:t>Inform specialized personel regarding the resuscitation of the mother.</a:t>
            </a:r>
          </a:p>
          <a:p>
            <a:pPr algn="just"/>
            <a:endParaRPr lang="en-US" sz="3300" dirty="0"/>
          </a:p>
        </p:txBody>
      </p:sp>
    </p:spTree>
  </p:cSld>
  <p:clrMapOvr>
    <a:masterClrMapping/>
  </p:clrMapOvr>
  <p:transition spd="slow">
    <p:strips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Content Placeholder 2"/>
          <p:cNvSpPr>
            <a:spLocks noGrp="1"/>
          </p:cNvSpPr>
          <p:nvPr>
            <p:ph idx="1"/>
          </p:nvPr>
        </p:nvSpPr>
        <p:spPr>
          <a:xfrm>
            <a:off x="666750" y="762000"/>
            <a:ext cx="10572750" cy="5791200"/>
          </a:xfrm>
        </p:spPr>
        <p:txBody>
          <a:bodyPr>
            <a:noAutofit/>
          </a:bodyPr>
          <a:lstStyle/>
          <a:p>
            <a:pPr lvl="0" algn="just"/>
            <a:r>
              <a:rPr lang="en-US" sz="3600" dirty="0">
                <a:solidFill>
                  <a:srgbClr val="0000FF"/>
                </a:solidFill>
              </a:rPr>
              <a:t>General </a:t>
            </a:r>
            <a:r>
              <a:rPr lang="en-US" sz="3600" dirty="0" err="1">
                <a:solidFill>
                  <a:srgbClr val="0000FF"/>
                </a:solidFill>
              </a:rPr>
              <a:t>oedema</a:t>
            </a:r>
            <a:r>
              <a:rPr lang="en-US" sz="3600" dirty="0"/>
              <a:t>, due to increased capillary permeability &amp; loss of plasma proteins.</a:t>
            </a:r>
          </a:p>
          <a:p>
            <a:pPr lvl="0" algn="just"/>
            <a:r>
              <a:rPr lang="en-US" sz="3600" dirty="0"/>
              <a:t> </a:t>
            </a:r>
            <a:r>
              <a:rPr lang="en-US" sz="3600" dirty="0">
                <a:solidFill>
                  <a:srgbClr val="0000FF"/>
                </a:solidFill>
              </a:rPr>
              <a:t>Increased coagulation activation </a:t>
            </a:r>
            <a:r>
              <a:rPr lang="en-US" sz="3600" dirty="0"/>
              <a:t>due to damage of blood vessels &amp; other tissues hence high probability of DIC.</a:t>
            </a:r>
          </a:p>
          <a:p>
            <a:pPr algn="just">
              <a:buNone/>
            </a:pPr>
            <a:r>
              <a:rPr lang="en-US" sz="3600" b="1" dirty="0"/>
              <a:t>2.RENAL</a:t>
            </a:r>
          </a:p>
          <a:p>
            <a:pPr algn="just">
              <a:buFont typeface="Wingdings" pitchFamily="2" charset="2"/>
              <a:buChar char="v"/>
            </a:pPr>
            <a:r>
              <a:rPr lang="en-US" sz="3600" dirty="0"/>
              <a:t>Reduced blood supply makes the afferent arterioles go into vasospasm leading to damage of </a:t>
            </a:r>
            <a:r>
              <a:rPr lang="en-US" sz="3600" dirty="0" err="1"/>
              <a:t>glomerular</a:t>
            </a:r>
            <a:r>
              <a:rPr lang="en-US" sz="3600" dirty="0"/>
              <a:t> filtering bed hence: </a:t>
            </a:r>
          </a:p>
          <a:p>
            <a:pPr lvl="0" algn="just"/>
            <a:endParaRPr lang="en-US" sz="3600" dirty="0"/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med">
    <p:pull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1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228600"/>
            <a:ext cx="9525000" cy="6245352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Mother alert, discuss on the need for surgical delivery hence she gives informed consent.</a:t>
            </a:r>
          </a:p>
          <a:p>
            <a:pPr algn="just"/>
            <a:r>
              <a:rPr lang="en-US" sz="3200" dirty="0"/>
              <a:t> keep relatives informed of the situation and allay anxiety.</a:t>
            </a:r>
          </a:p>
          <a:p>
            <a:pPr algn="just"/>
            <a:r>
              <a:rPr lang="en-US" sz="3200" dirty="0"/>
              <a:t>Strictly monitor the progress and report/ consult PRN.</a:t>
            </a:r>
          </a:p>
          <a:p>
            <a:pPr algn="just"/>
            <a:r>
              <a:rPr lang="en-US" sz="3200" dirty="0"/>
              <a:t>As soon as surgery is safe, prepare the mother and wheel  to theatre, together with the clinical notes.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2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152400"/>
            <a:ext cx="9334500" cy="6321552"/>
          </a:xfrm>
        </p:spPr>
        <p:txBody>
          <a:bodyPr>
            <a:noAutofit/>
          </a:bodyPr>
          <a:lstStyle/>
          <a:p>
            <a:pPr algn="just"/>
            <a:r>
              <a:rPr lang="en-US" sz="3300" dirty="0"/>
              <a:t>Following extraction of the fetus, uterotonic agent, mostly synitocinon drip, is administered to enhance contraction of the uterus.</a:t>
            </a:r>
          </a:p>
          <a:p>
            <a:pPr algn="just"/>
            <a:r>
              <a:rPr lang="en-US" sz="3300" dirty="0"/>
              <a:t>For life birth, resuscitate and transfer to NBU for further management.</a:t>
            </a:r>
          </a:p>
          <a:p>
            <a:pPr algn="just"/>
            <a:r>
              <a:rPr lang="en-US" sz="3300" dirty="0"/>
              <a:t>Post- operatively, CT with close observations to assess for the state of shock,  of uterus,  urinary out and op-site for haemorrhage.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81000"/>
            <a:ext cx="9334500" cy="60929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300" dirty="0"/>
              <a:t>Presence of haemorrhage may indicate poor clotting mechanism . </a:t>
            </a:r>
          </a:p>
          <a:p>
            <a:r>
              <a:rPr lang="en-US" sz="3300" dirty="0"/>
              <a:t> Rest of the care CT as for any other operation case in terms of:</a:t>
            </a:r>
          </a:p>
          <a:p>
            <a:pPr lvl="0">
              <a:buFont typeface="Wingdings" pitchFamily="2" charset="2"/>
              <a:buChar char="Ø"/>
            </a:pPr>
            <a:r>
              <a:rPr lang="en-US" sz="3300" dirty="0"/>
              <a:t>Close monitoring of vital signs for the 1</a:t>
            </a:r>
            <a:r>
              <a:rPr lang="en-US" sz="3300" baseline="30000" dirty="0"/>
              <a:t>st</a:t>
            </a:r>
            <a:r>
              <a:rPr lang="en-US" sz="3300" dirty="0"/>
              <a:t> 48hrs.</a:t>
            </a:r>
          </a:p>
          <a:p>
            <a:pPr lvl="0">
              <a:buFont typeface="Wingdings" pitchFamily="2" charset="2"/>
              <a:buChar char="Ø"/>
            </a:pPr>
            <a:r>
              <a:rPr lang="en-US" sz="3300" dirty="0"/>
              <a:t>CT intravenous fluids till bowel sounds are heard.</a:t>
            </a:r>
          </a:p>
          <a:p>
            <a:pPr lvl="0">
              <a:buFont typeface="Wingdings" pitchFamily="2" charset="2"/>
              <a:buChar char="Ø"/>
            </a:pPr>
            <a:r>
              <a:rPr lang="en-US" sz="3300" dirty="0"/>
              <a:t>Nutrition.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4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228600"/>
            <a:ext cx="9525000" cy="6245352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3200" dirty="0"/>
              <a:t>Psychological support.</a:t>
            </a:r>
          </a:p>
          <a:p>
            <a:pPr lvl="0">
              <a:buFont typeface="Wingdings" pitchFamily="2" charset="2"/>
              <a:buChar char="Ø"/>
            </a:pPr>
            <a:r>
              <a:rPr lang="en-US" sz="3200" dirty="0"/>
              <a:t>Hygiene.</a:t>
            </a:r>
          </a:p>
          <a:p>
            <a:pPr lvl="0">
              <a:buFont typeface="Wingdings" pitchFamily="2" charset="2"/>
              <a:buChar char="Ø"/>
            </a:pPr>
            <a:r>
              <a:rPr lang="en-US" sz="3200" dirty="0"/>
              <a:t>Care of the infant.</a:t>
            </a:r>
          </a:p>
          <a:p>
            <a:pPr lvl="0">
              <a:buFont typeface="Wingdings" pitchFamily="2" charset="2"/>
              <a:buChar char="Ø"/>
            </a:pPr>
            <a:r>
              <a:rPr lang="en-US" sz="3200" dirty="0"/>
              <a:t>Medication/ drugs.</a:t>
            </a:r>
          </a:p>
          <a:p>
            <a:pPr lvl="0">
              <a:buFont typeface="Wingdings" pitchFamily="2" charset="2"/>
              <a:buChar char="Ø"/>
            </a:pPr>
            <a:r>
              <a:rPr lang="en-US" sz="3200" dirty="0"/>
              <a:t>Discharge plan .</a:t>
            </a:r>
          </a:p>
          <a:p>
            <a:pPr>
              <a:buNone/>
            </a:pPr>
            <a:r>
              <a:rPr lang="en-US" sz="3200" i="1" dirty="0"/>
              <a:t>	</a:t>
            </a:r>
            <a:r>
              <a:rPr lang="en-US" sz="3200" b="1" dirty="0">
                <a:solidFill>
                  <a:srgbClr val="C00000"/>
                </a:solidFill>
              </a:rPr>
              <a:t>COMPLICATIONS</a:t>
            </a:r>
          </a:p>
          <a:p>
            <a:r>
              <a:rPr lang="en-US" sz="3200" dirty="0"/>
              <a:t>Sheehan’s syndrome occurs due to necrosis of pituitary gland especially the anterior lobe as a result of hypovoluemia.</a:t>
            </a:r>
          </a:p>
          <a:p>
            <a:pPr>
              <a:buFont typeface="Wingdings" pitchFamily="2" charset="2"/>
              <a:buChar char="Ø"/>
            </a:pPr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5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304800"/>
            <a:ext cx="9525000" cy="6169152"/>
          </a:xfrm>
        </p:spPr>
        <p:txBody>
          <a:bodyPr>
            <a:norm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A mild case  presents with failed lactation and amenorrhea, and a severe case with premature menopausal features.</a:t>
            </a:r>
          </a:p>
          <a:p>
            <a:pPr lvl="0" algn="just"/>
            <a:r>
              <a:rPr lang="en-US" sz="3200" dirty="0"/>
              <a:t>Post partum hemorrhage due to impaired living ligature action and disseminated intravascular coagulation.</a:t>
            </a:r>
          </a:p>
          <a:p>
            <a:pPr algn="just"/>
            <a:r>
              <a:rPr lang="en-US" sz="3200" dirty="0"/>
              <a:t>Dissemination intravascular coagulation (DIC) characterized by massive hemorrhage from all body orifices.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6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81001"/>
            <a:ext cx="10763250" cy="6019800"/>
          </a:xfrm>
        </p:spPr>
        <p:txBody>
          <a:bodyPr/>
          <a:lstStyle/>
          <a:p>
            <a:pPr lvl="0" algn="just">
              <a:buFont typeface="Wingdings" pitchFamily="2" charset="2"/>
              <a:buChar char="Ø"/>
            </a:pPr>
            <a:r>
              <a:rPr lang="en-US" sz="3400" dirty="0"/>
              <a:t>Common in moderate to severe placental abruption ,due to  tissue damage at the placental site hence high levels of thromboplastin in the circulation.</a:t>
            </a:r>
          </a:p>
          <a:p>
            <a:pPr lvl="0" algn="just"/>
            <a:r>
              <a:rPr lang="en-US" sz="3400" dirty="0"/>
              <a:t>Renal failure due to poor perfusion of the kidneys since hypovoluemia is present.</a:t>
            </a:r>
          </a:p>
          <a:p>
            <a:pPr algn="just">
              <a:buNone/>
            </a:pPr>
            <a:r>
              <a:rPr lang="en-US" sz="3400" dirty="0">
                <a:solidFill>
                  <a:srgbClr val="7030A0"/>
                </a:solidFill>
              </a:rPr>
              <a:t>	Assignment:-</a:t>
            </a:r>
            <a:r>
              <a:rPr lang="en-US" sz="3400" dirty="0"/>
              <a:t> Read on assessment of mother’s &amp; fetal conditions.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3.INCIDENTAL (EXTRA-PLACENTAL) HAEMORRHAGE</a:t>
            </a:r>
          </a:p>
        </p:txBody>
      </p:sp>
      <p:sp>
        <p:nvSpPr>
          <p:cNvPr id="1049088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3200" dirty="0"/>
              <a:t>Bleeding is not related to the placental site, but occurs along the genital tract so the loss is from a local lesion.</a:t>
            </a:r>
          </a:p>
          <a:p>
            <a:pPr algn="just">
              <a:buNone/>
            </a:pPr>
            <a:r>
              <a:rPr lang="en-US" sz="3200" i="1" dirty="0"/>
              <a:t>	  </a:t>
            </a:r>
            <a:r>
              <a:rPr lang="en-US" sz="3200" b="1" dirty="0">
                <a:solidFill>
                  <a:srgbClr val="C00000"/>
                </a:solidFill>
              </a:rPr>
              <a:t>CAUSES</a:t>
            </a:r>
          </a:p>
          <a:p>
            <a:pPr lvl="0" algn="just"/>
            <a:r>
              <a:rPr lang="en-US" sz="3200" dirty="0"/>
              <a:t>Cervical lesion in terms of:- erosion, polyps or tumour , particularly carcinoma of cervix.</a:t>
            </a:r>
          </a:p>
          <a:p>
            <a:pPr lvl="0" algn="just"/>
            <a:r>
              <a:rPr lang="en-US" sz="3200" dirty="0"/>
              <a:t>Vulvo-vaginitis, refers to inflammation of vulva and vagina.</a:t>
            </a:r>
          </a:p>
          <a:p>
            <a:pPr algn="just"/>
            <a:endParaRPr lang="en-US" sz="3200" dirty="0"/>
          </a:p>
          <a:p>
            <a:pPr algn="just">
              <a:buNone/>
            </a:pP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9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04806"/>
            <a:ext cx="10572750" cy="655320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i="1" dirty="0"/>
              <a:t>	</a:t>
            </a:r>
            <a:r>
              <a:rPr lang="en-US" sz="3200" b="1" dirty="0">
                <a:solidFill>
                  <a:srgbClr val="C00000"/>
                </a:solidFill>
              </a:rPr>
              <a:t>DIAGNOSTIC FACTORS</a:t>
            </a:r>
            <a:endParaRPr lang="en-US" sz="3200" i="1" dirty="0"/>
          </a:p>
          <a:p>
            <a:pPr lvl="0" algn="just"/>
            <a:r>
              <a:rPr lang="en-US" sz="3200" dirty="0"/>
              <a:t>History of dyspareunia.</a:t>
            </a:r>
          </a:p>
          <a:p>
            <a:pPr lvl="0" algn="just"/>
            <a:r>
              <a:rPr lang="en-US" sz="3200" dirty="0"/>
              <a:t>Identification of lesion through speculum examination.</a:t>
            </a:r>
          </a:p>
          <a:p>
            <a:pPr lvl="0" algn="just"/>
            <a:r>
              <a:rPr lang="en-US" sz="3200" dirty="0"/>
              <a:t>Haemorrhage  is usually minimal with no effect on fetus and mother.</a:t>
            </a:r>
          </a:p>
          <a:p>
            <a:pPr algn="just">
              <a:buNone/>
            </a:pPr>
            <a:r>
              <a:rPr lang="en-US" sz="3200" i="1" dirty="0"/>
              <a:t>        </a:t>
            </a:r>
            <a:r>
              <a:rPr lang="en-US" sz="3200" b="1" dirty="0">
                <a:solidFill>
                  <a:srgbClr val="C00000"/>
                </a:solidFill>
              </a:rPr>
              <a:t>SPECIFIC MANAGEMENT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/>
              <a:t>Determine by the cause, so refer to the doctor.</a:t>
            </a:r>
          </a:p>
          <a:p>
            <a:pPr lvl="0" algn="just"/>
            <a:r>
              <a:rPr lang="en-US" sz="3200" dirty="0"/>
              <a:t>Cervical erosion/ polyp ,cauterization / excision are respectively performed.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0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81000"/>
            <a:ext cx="10325099" cy="60929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For cervical carcinoma, termination of pregnancy is highly recommended  because it worsens the condition. 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The mother and her partner should be directly involved in the decision.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 Respective treatment depends on the spread of cancer cells.</a:t>
            </a:r>
          </a:p>
          <a:p>
            <a:pPr algn="just"/>
            <a:r>
              <a:rPr lang="en-US" sz="3200" dirty="0"/>
              <a:t>For vulvo-vaginitis ,investigate the causative organisms and prescribe the appropriate antibiotic therapy.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1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457200"/>
            <a:ext cx="9334500" cy="60167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 To prevent  re- infection  emphasise on 4C i.e counseling, contact tracing, compliance and condom use hence pregnancy continues.</a:t>
            </a:r>
          </a:p>
          <a:p>
            <a:pPr algn="just">
              <a:buNone/>
            </a:pPr>
            <a:r>
              <a:rPr lang="en-US" sz="3200" i="1" dirty="0"/>
              <a:t>	</a:t>
            </a:r>
            <a:r>
              <a:rPr lang="en-US" sz="3200" b="1" dirty="0">
                <a:solidFill>
                  <a:srgbClr val="C00000"/>
                </a:solidFill>
              </a:rPr>
              <a:t>COMPLICATION</a:t>
            </a:r>
          </a:p>
          <a:p>
            <a:pPr algn="just"/>
            <a:r>
              <a:rPr lang="en-US" sz="3200" dirty="0"/>
              <a:t>Stenosis of the affected area leading to obstructed labour.</a:t>
            </a:r>
          </a:p>
          <a:p>
            <a:pPr algn="just"/>
            <a:endParaRPr lang="en-US" sz="3200" dirty="0"/>
          </a:p>
          <a:p>
            <a:pPr algn="just">
              <a:buNone/>
            </a:pPr>
            <a:r>
              <a:rPr lang="en-US" sz="3200" dirty="0"/>
              <a:t>			</a:t>
            </a:r>
          </a:p>
          <a:p>
            <a:pPr algn="just">
              <a:buNone/>
            </a:pPr>
            <a:endParaRPr lang="en-US" sz="3200" dirty="0"/>
          </a:p>
        </p:txBody>
      </p:sp>
      <p:sp>
        <p:nvSpPr>
          <p:cNvPr id="1049092" name="Horizontal Scroll 4"/>
          <p:cNvSpPr/>
          <p:nvPr/>
        </p:nvSpPr>
        <p:spPr>
          <a:xfrm>
            <a:off x="4476750" y="4724400"/>
            <a:ext cx="3524250" cy="1795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7030A0"/>
                </a:solidFill>
              </a:rPr>
              <a:t>END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Content Placeholder 2"/>
          <p:cNvSpPr>
            <a:spLocks noGrp="1"/>
          </p:cNvSpPr>
          <p:nvPr>
            <p:ph idx="1"/>
          </p:nvPr>
        </p:nvSpPr>
        <p:spPr>
          <a:xfrm>
            <a:off x="571500" y="304800"/>
            <a:ext cx="10763250" cy="6019800"/>
          </a:xfrm>
        </p:spPr>
        <p:txBody>
          <a:bodyPr>
            <a:normAutofit/>
          </a:bodyPr>
          <a:lstStyle/>
          <a:p>
            <a:pPr algn="just"/>
            <a:r>
              <a:rPr lang="en-US" sz="3200" dirty="0" err="1">
                <a:solidFill>
                  <a:srgbClr val="0000FF"/>
                </a:solidFill>
                <a:latin typeface="+mj-lt"/>
              </a:rPr>
              <a:t>Proteinuria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00FF"/>
                </a:solidFill>
                <a:latin typeface="+mj-lt"/>
              </a:rPr>
              <a:t>Reduced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creatinine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clearance &amp; urea excretion.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>
                <a:latin typeface="+mj-lt"/>
              </a:rPr>
              <a:t>Therefore serum </a:t>
            </a:r>
            <a:r>
              <a:rPr lang="en-US" sz="3200" dirty="0" err="1">
                <a:latin typeface="+mj-lt"/>
              </a:rPr>
              <a:t>creatinine</a:t>
            </a:r>
            <a:r>
              <a:rPr lang="en-US" sz="3200" dirty="0">
                <a:latin typeface="+mj-lt"/>
              </a:rPr>
              <a:t> &amp; uric acid levels increases.</a:t>
            </a:r>
          </a:p>
          <a:p>
            <a:pPr lvl="0" algn="just"/>
            <a:r>
              <a:rPr lang="en-US" sz="3200" dirty="0" err="1">
                <a:solidFill>
                  <a:srgbClr val="0000FF"/>
                </a:solidFill>
                <a:latin typeface="+mj-lt"/>
              </a:rPr>
              <a:t>Oliguria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:</a:t>
            </a:r>
            <a:r>
              <a:rPr lang="en-US" sz="3200" dirty="0">
                <a:latin typeface="+mj-lt"/>
              </a:rPr>
              <a:t>- urinary output ranges between 400-500ml in 24hrs.</a:t>
            </a:r>
          </a:p>
          <a:p>
            <a:pPr algn="just">
              <a:buNone/>
            </a:pPr>
            <a:r>
              <a:rPr lang="en-US" sz="3200" b="1" dirty="0">
                <a:latin typeface="+mj-lt"/>
              </a:rPr>
              <a:t>	3.RESPIRATORY</a:t>
            </a:r>
          </a:p>
          <a:p>
            <a:pPr algn="just"/>
            <a:r>
              <a:rPr lang="en-US" sz="3200" dirty="0">
                <a:solidFill>
                  <a:srgbClr val="0000FF"/>
                </a:solidFill>
                <a:latin typeface="+mj-lt"/>
              </a:rPr>
              <a:t>Pulmonary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oedema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due to damage of blood vessels &amp; low osmotic pressure.</a:t>
            </a:r>
          </a:p>
          <a:p>
            <a:pPr algn="just"/>
            <a:r>
              <a:rPr lang="en-US" sz="3200" dirty="0">
                <a:solidFill>
                  <a:srgbClr val="0000FF"/>
                </a:solidFill>
                <a:latin typeface="+mj-lt"/>
              </a:rPr>
              <a:t>Cyanosis</a:t>
            </a:r>
            <a:r>
              <a:rPr lang="en-US" sz="3200" dirty="0">
                <a:latin typeface="+mj-lt"/>
              </a:rPr>
              <a:t> , because of impaired oxygen supply.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endParaRPr lang="en-US" sz="3200" dirty="0">
              <a:latin typeface="+mj-lt"/>
            </a:endParaRPr>
          </a:p>
        </p:txBody>
      </p:sp>
    </p:spTree>
  </p:cSld>
  <p:clrMapOvr>
    <a:masterClrMapping/>
  </p:clrMapOvr>
  <p:transition spd="med">
    <p:pull/>
  </p:transition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8" name="Title 1"/>
          <p:cNvSpPr>
            <a:spLocks noGrp="1"/>
          </p:cNvSpPr>
          <p:nvPr>
            <p:ph type="title"/>
          </p:nvPr>
        </p:nvSpPr>
        <p:spPr>
          <a:xfrm>
            <a:off x="2000252" y="274639"/>
            <a:ext cx="9547859" cy="1143000"/>
          </a:xfr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5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haroni" pitchFamily="2" charset="-79"/>
                <a:cs typeface="Aharoni" pitchFamily="2" charset="-79"/>
              </a:rPr>
              <a:t/>
            </a:r>
            <a:br>
              <a:rPr lang="en-US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haroni" pitchFamily="2" charset="-79"/>
                <a:cs typeface="Aharoni" pitchFamily="2" charset="-79"/>
              </a:rPr>
            </a:br>
            <a:r>
              <a:rPr lang="en-US" sz="44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haroni" pitchFamily="2" charset="-79"/>
                <a:cs typeface="Aharoni" pitchFamily="2" charset="-79"/>
              </a:rPr>
              <a:t>HYPEREMESIS GRAVIDARUM</a:t>
            </a:r>
            <a:r>
              <a:rPr lang="en-US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haroni" pitchFamily="2" charset="-79"/>
                <a:cs typeface="Aharoni" pitchFamily="2" charset="-79"/>
              </a:rPr>
              <a:t/>
            </a:r>
            <a:br>
              <a:rPr lang="en-US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haroni" pitchFamily="2" charset="-79"/>
                <a:cs typeface="Aharoni" pitchFamily="2" charset="-79"/>
              </a:rPr>
            </a:br>
            <a:endParaRPr lang="en-US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49109" name="Content Placeholder 2"/>
          <p:cNvSpPr>
            <a:spLocks noGrp="1"/>
          </p:cNvSpPr>
          <p:nvPr>
            <p:ph idx="1"/>
          </p:nvPr>
        </p:nvSpPr>
        <p:spPr>
          <a:xfrm>
            <a:off x="1619251" y="1447800"/>
            <a:ext cx="9928859" cy="5410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i="1" dirty="0" smtClean="0">
                <a:latin typeface="Calibri" pitchFamily="34" charset="0"/>
              </a:rPr>
              <a:t>	</a:t>
            </a:r>
            <a:r>
              <a:rPr lang="en-US" i="1" dirty="0" smtClean="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DESCRIPTION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  <a:p>
            <a:pPr algn="just"/>
            <a:r>
              <a:rPr lang="en-US" dirty="0" smtClean="0">
                <a:latin typeface="Calibri" pitchFamily="34" charset="0"/>
              </a:rPr>
              <a:t>A </a:t>
            </a:r>
            <a:r>
              <a:rPr lang="en-US" dirty="0">
                <a:latin typeface="Calibri" pitchFamily="34" charset="0"/>
              </a:rPr>
              <a:t>condition characterized by </a:t>
            </a:r>
            <a:r>
              <a:rPr lang="en-US" dirty="0" smtClean="0">
                <a:latin typeface="Calibri" pitchFamily="34" charset="0"/>
              </a:rPr>
              <a:t>excessive &amp; persistent pregnancy-related </a:t>
            </a:r>
            <a:r>
              <a:rPr lang="en-US" dirty="0">
                <a:latin typeface="Calibri" pitchFamily="34" charset="0"/>
              </a:rPr>
              <a:t>nausea or vomiting or </a:t>
            </a:r>
            <a:r>
              <a:rPr lang="en-US" dirty="0" smtClean="0">
                <a:latin typeface="Calibri" pitchFamily="34" charset="0"/>
              </a:rPr>
              <a:t>both, associated with Wt loss of &gt;5% of body mass &amp; ketosis, </a:t>
            </a:r>
            <a:r>
              <a:rPr lang="en-US" dirty="0">
                <a:latin typeface="Calibri" pitchFamily="34" charset="0"/>
              </a:rPr>
              <a:t>starting between 4</a:t>
            </a:r>
            <a:r>
              <a:rPr lang="en-US" baseline="30000" dirty="0">
                <a:latin typeface="Calibri" pitchFamily="34" charset="0"/>
              </a:rPr>
              <a:t>th</a:t>
            </a:r>
            <a:r>
              <a:rPr lang="en-US" dirty="0">
                <a:latin typeface="Calibri" pitchFamily="34" charset="0"/>
              </a:rPr>
              <a:t>-10</a:t>
            </a:r>
            <a:r>
              <a:rPr lang="en-US" baseline="30000" dirty="0">
                <a:latin typeface="Calibri" pitchFamily="34" charset="0"/>
              </a:rPr>
              <a:t>th</a:t>
            </a:r>
            <a:r>
              <a:rPr lang="en-US" dirty="0">
                <a:latin typeface="Calibri" pitchFamily="34" charset="0"/>
              </a:rPr>
              <a:t> week and resolves before 20</a:t>
            </a:r>
            <a:r>
              <a:rPr lang="en-US" baseline="30000" dirty="0">
                <a:latin typeface="Calibri" pitchFamily="34" charset="0"/>
              </a:rPr>
              <a:t>th</a:t>
            </a:r>
            <a:r>
              <a:rPr lang="en-US" dirty="0">
                <a:latin typeface="Calibri" pitchFamily="34" charset="0"/>
              </a:rPr>
              <a:t> week of pregnancy after interventions.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Calibri" pitchFamily="34" charset="0"/>
              </a:rPr>
              <a:t>In its severe state, malnutrition and metabolic disturbance occur which may be fatal.</a:t>
            </a:r>
          </a:p>
          <a:p>
            <a:pPr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NB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: </a:t>
            </a:r>
            <a:r>
              <a:rPr lang="en-US" dirty="0" smtClean="0">
                <a:latin typeface="Calibri" pitchFamily="34" charset="0"/>
              </a:rPr>
              <a:t>Exact cause is unknown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6" name="Title 1"/>
          <p:cNvSpPr>
            <a:spLocks noGrp="1"/>
          </p:cNvSpPr>
          <p:nvPr>
            <p:ph type="title"/>
          </p:nvPr>
        </p:nvSpPr>
        <p:spPr>
          <a:xfrm>
            <a:off x="1714500" y="0"/>
            <a:ext cx="10096500" cy="1143000"/>
          </a:xfrm>
        </p:spPr>
        <p:txBody>
          <a:bodyPr>
            <a:normAutofit fontScale="90000"/>
          </a:bodyPr>
          <a:lstStyle/>
          <a:p>
            <a:r>
              <a:rPr lang="en-US" sz="2200" b="1" dirty="0">
                <a:latin typeface="+mn-lt"/>
              </a:rPr>
              <a:t/>
            </a:r>
            <a:br>
              <a:rPr lang="en-US" sz="2200" b="1" dirty="0">
                <a:latin typeface="+mn-lt"/>
              </a:rPr>
            </a:br>
            <a:r>
              <a:rPr lang="en-US" sz="2200" b="1" dirty="0">
                <a:latin typeface="+mn-lt"/>
              </a:rPr>
              <a:t/>
            </a:r>
            <a:br>
              <a:rPr lang="en-US" sz="2200" b="1" dirty="0">
                <a:latin typeface="+mn-lt"/>
              </a:rPr>
            </a:br>
            <a:r>
              <a:rPr lang="en-US" sz="2700" b="1" dirty="0">
                <a:solidFill>
                  <a:srgbClr val="C00000"/>
                </a:solidFill>
                <a:effectLst/>
                <a:latin typeface="+mn-lt"/>
              </a:rPr>
              <a:t>DISTINGUISHING BETWEEN MORNING SICKNESS AND HYPEREMESIS GRAVIDARUM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49117" name="Content Placeholder 2"/>
          <p:cNvSpPr>
            <a:spLocks noGrp="1"/>
          </p:cNvSpPr>
          <p:nvPr>
            <p:ph sz="half" idx="1"/>
          </p:nvPr>
        </p:nvSpPr>
        <p:spPr>
          <a:xfrm>
            <a:off x="1714501" y="1295400"/>
            <a:ext cx="5033009" cy="556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Calibri" pitchFamily="34" charset="0"/>
              </a:rPr>
              <a:t>Morning Sickness:</a:t>
            </a:r>
            <a:endParaRPr lang="en-US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Nausea </a:t>
            </a:r>
            <a:r>
              <a:rPr lang="en-US" i="1" dirty="0" smtClean="0">
                <a:latin typeface="Calibri" pitchFamily="34" charset="0"/>
              </a:rPr>
              <a:t>sometimes</a:t>
            </a:r>
            <a:r>
              <a:rPr lang="en-US" dirty="0" smtClean="0">
                <a:latin typeface="Calibri" pitchFamily="34" charset="0"/>
              </a:rPr>
              <a:t> accompanied by vomiting</a:t>
            </a:r>
          </a:p>
          <a:p>
            <a:r>
              <a:rPr lang="en-US" dirty="0" smtClean="0">
                <a:latin typeface="Calibri" pitchFamily="34" charset="0"/>
              </a:rPr>
              <a:t>Nausea that subsides at 12 weeks or soon after</a:t>
            </a:r>
          </a:p>
          <a:p>
            <a:r>
              <a:rPr lang="en-US" dirty="0" smtClean="0">
                <a:latin typeface="Calibri" pitchFamily="34" charset="0"/>
              </a:rPr>
              <a:t>Vomiting that does </a:t>
            </a:r>
            <a:r>
              <a:rPr lang="en-US" i="1" dirty="0" smtClean="0">
                <a:latin typeface="Calibri" pitchFamily="34" charset="0"/>
              </a:rPr>
              <a:t>not</a:t>
            </a:r>
            <a:r>
              <a:rPr lang="en-US" dirty="0" smtClean="0">
                <a:latin typeface="Calibri" pitchFamily="34" charset="0"/>
              </a:rPr>
              <a:t> cause severe dehydration</a:t>
            </a:r>
          </a:p>
          <a:p>
            <a:r>
              <a:rPr lang="en-US" dirty="0" smtClean="0">
                <a:latin typeface="Calibri" pitchFamily="34" charset="0"/>
              </a:rPr>
              <a:t>Vomiting that allows you to keep some food down</a:t>
            </a: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1049118" name="Content Placeholder 3"/>
          <p:cNvSpPr>
            <a:spLocks noGrp="1"/>
          </p:cNvSpPr>
          <p:nvPr>
            <p:ph sz="half" idx="2"/>
          </p:nvPr>
        </p:nvSpPr>
        <p:spPr>
          <a:xfrm>
            <a:off x="6976110" y="1295400"/>
            <a:ext cx="4834891" cy="556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Calibri" pitchFamily="34" charset="0"/>
              </a:rPr>
              <a:t>Hyperemesis Gravidarum:</a:t>
            </a:r>
            <a:endParaRPr lang="en-US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Nausea accompanied by </a:t>
            </a:r>
            <a:r>
              <a:rPr lang="en-US" i="1" dirty="0" smtClean="0">
                <a:latin typeface="Calibri" pitchFamily="34" charset="0"/>
              </a:rPr>
              <a:t>severe</a:t>
            </a:r>
            <a:r>
              <a:rPr lang="en-US" dirty="0" smtClean="0">
                <a:latin typeface="Calibri" pitchFamily="34" charset="0"/>
              </a:rPr>
              <a:t> vomiting</a:t>
            </a:r>
          </a:p>
          <a:p>
            <a:r>
              <a:rPr lang="en-US" dirty="0" smtClean="0">
                <a:latin typeface="Calibri" pitchFamily="34" charset="0"/>
              </a:rPr>
              <a:t>Nausea that does </a:t>
            </a:r>
            <a:r>
              <a:rPr lang="en-US" i="1" dirty="0" smtClean="0">
                <a:latin typeface="Calibri" pitchFamily="34" charset="0"/>
              </a:rPr>
              <a:t>not</a:t>
            </a:r>
            <a:r>
              <a:rPr lang="en-US" dirty="0" smtClean="0">
                <a:latin typeface="Calibri" pitchFamily="34" charset="0"/>
              </a:rPr>
              <a:t> subside</a:t>
            </a:r>
          </a:p>
          <a:p>
            <a:r>
              <a:rPr lang="en-US" dirty="0" smtClean="0">
                <a:latin typeface="Calibri" pitchFamily="34" charset="0"/>
              </a:rPr>
              <a:t>Vomiting that causes severe dehydration</a:t>
            </a:r>
          </a:p>
          <a:p>
            <a:r>
              <a:rPr lang="en-US" dirty="0" smtClean="0">
                <a:latin typeface="Calibri" pitchFamily="34" charset="0"/>
              </a:rPr>
              <a:t>Vomiting that does </a:t>
            </a:r>
            <a:r>
              <a:rPr lang="en-US" i="1" dirty="0" smtClean="0">
                <a:latin typeface="Calibri" pitchFamily="34" charset="0"/>
              </a:rPr>
              <a:t>not</a:t>
            </a:r>
            <a:r>
              <a:rPr lang="en-US" dirty="0" smtClean="0">
                <a:latin typeface="Calibri" pitchFamily="34" charset="0"/>
              </a:rPr>
              <a:t> allow you to keep any food down</a:t>
            </a:r>
          </a:p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PREDISPOSING FACTORS</a:t>
            </a: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1049120" name="Content Placeholder 2"/>
          <p:cNvSpPr>
            <a:spLocks noGrp="1"/>
          </p:cNvSpPr>
          <p:nvPr>
            <p:ph idx="1"/>
          </p:nvPr>
        </p:nvSpPr>
        <p:spPr>
          <a:xfrm>
            <a:off x="1714502" y="1219200"/>
            <a:ext cx="9833609" cy="5029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latin typeface="Calibri" pitchFamily="34" charset="0"/>
              </a:rPr>
              <a:t>Multiple pregnancy or hydatidform mole due to higher levels of respective hormones i.e. oestrogen and human chorionic gonadotrophin.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Pyelonephritis (upper urinary tract infection) because of retained products of metabolism.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Presence of gastric ulcers due to infection with helicobactor  pylori organism. 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1" name="Content Placeholder 2"/>
          <p:cNvSpPr>
            <a:spLocks noGrp="1"/>
          </p:cNvSpPr>
          <p:nvPr>
            <p:ph idx="1"/>
          </p:nvPr>
        </p:nvSpPr>
        <p:spPr>
          <a:xfrm>
            <a:off x="1809752" y="457200"/>
            <a:ext cx="9738359" cy="5791200"/>
          </a:xfrm>
        </p:spPr>
        <p:txBody>
          <a:bodyPr>
            <a:noAutofit/>
          </a:bodyPr>
          <a:lstStyle/>
          <a:p>
            <a:pPr lvl="0" algn="just"/>
            <a:r>
              <a:rPr lang="en-US" sz="3400" dirty="0">
                <a:latin typeface="Calibri" pitchFamily="34" charset="0"/>
              </a:rPr>
              <a:t>Histamine and histamine related substances, released in large amounts by those who are quite temperamental hence naturally highly nervous. That is determined by individual personality make up.</a:t>
            </a:r>
          </a:p>
          <a:p>
            <a:pPr lvl="0" algn="just"/>
            <a:r>
              <a:rPr lang="en-US" sz="3400" dirty="0">
                <a:latin typeface="Calibri" pitchFamily="34" charset="0"/>
              </a:rPr>
              <a:t>Hypersensitivity to oduors [hyperolfactation] in the environment.</a:t>
            </a:r>
          </a:p>
          <a:p>
            <a:pPr algn="just"/>
            <a:endParaRPr lang="en-US" sz="34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CLINICAL FEATURES</a:t>
            </a:r>
            <a:endParaRPr lang="en-US" dirty="0"/>
          </a:p>
        </p:txBody>
      </p:sp>
      <p:sp>
        <p:nvSpPr>
          <p:cNvPr id="10491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dirty="0" smtClean="0">
                <a:latin typeface="Calibri" pitchFamily="34" charset="0"/>
              </a:rPr>
              <a:t>Inability to eat or retain any food throughout the day due to either persistent or severe nausea/vomiting.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Weakness and miserable appearance from the effort of retching and vomiting.</a:t>
            </a:r>
          </a:p>
          <a:p>
            <a:pPr algn="just"/>
            <a:r>
              <a:rPr lang="en-US" dirty="0" smtClean="0">
                <a:latin typeface="Calibri" pitchFamily="34" charset="0"/>
              </a:rPr>
              <a:t>Dehydration signs, determined by duration and severity of the condition.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Pallor of mucous membrane indicating anaemia. </a:t>
            </a:r>
          </a:p>
          <a:p>
            <a:pPr algn="just"/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4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1066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A MISERABLE  PATIENT:  POLE !!!</a:t>
            </a:r>
          </a:p>
        </p:txBody>
      </p:sp>
      <p:sp>
        <p:nvSpPr>
          <p:cNvPr id="104912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</a:t>
            </a:r>
            <a:endParaRPr lang="en-US" dirty="0"/>
          </a:p>
        </p:txBody>
      </p:sp>
      <p:pic>
        <p:nvPicPr>
          <p:cNvPr id="2097160" name="Picture 5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1" y="1219207"/>
            <a:ext cx="9525000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6" name="Content Placeholder 2"/>
          <p:cNvSpPr>
            <a:spLocks noGrp="1"/>
          </p:cNvSpPr>
          <p:nvPr>
            <p:ph idx="1"/>
          </p:nvPr>
        </p:nvSpPr>
        <p:spPr>
          <a:xfrm>
            <a:off x="2175509" y="381000"/>
            <a:ext cx="9372600" cy="5867400"/>
          </a:xfrm>
        </p:spPr>
        <p:txBody>
          <a:bodyPr>
            <a:normAutofit/>
          </a:bodyPr>
          <a:lstStyle/>
          <a:p>
            <a:pPr lvl="0" algn="just"/>
            <a:r>
              <a:rPr lang="en-US" dirty="0" smtClean="0"/>
              <a:t>weight loss of up to </a:t>
            </a:r>
            <a:r>
              <a:rPr lang="en-US" b="1" dirty="0" smtClean="0"/>
              <a:t>10% of pregnancy gain</a:t>
            </a:r>
          </a:p>
          <a:p>
            <a:pPr lvl="0" algn="just"/>
            <a:r>
              <a:rPr lang="en-US" dirty="0" smtClean="0"/>
              <a:t>Acetone in breath and blurred vision indicating severe state starvation .</a:t>
            </a:r>
          </a:p>
          <a:p>
            <a:pPr lvl="0" algn="just"/>
            <a:r>
              <a:rPr lang="en-US" dirty="0" smtClean="0"/>
              <a:t>Tinge of jaundice = hepatic involvement .</a:t>
            </a:r>
          </a:p>
          <a:p>
            <a:pPr lvl="0" algn="just"/>
            <a:r>
              <a:rPr lang="en-US" dirty="0" smtClean="0"/>
              <a:t>Presence of shock, indicated by tachycardia &amp; hypotension.</a:t>
            </a:r>
          </a:p>
          <a:p>
            <a:pPr lvl="0" algn="just"/>
            <a:r>
              <a:rPr lang="en-US" dirty="0" smtClean="0"/>
              <a:t>Presence of acetone and protein in urine = renal failure.</a:t>
            </a:r>
          </a:p>
          <a:p>
            <a:pPr lvl="0" algn="just"/>
            <a:r>
              <a:rPr lang="en-US" dirty="0" smtClean="0"/>
              <a:t>Smaller fundal height for gestation age.</a:t>
            </a:r>
          </a:p>
          <a:p>
            <a:pPr lvl="0" algn="just"/>
            <a:endParaRPr lang="en-US" dirty="0" smtClean="0"/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DIAGONSTIC  FACTORS</a:t>
            </a:r>
            <a:endParaRPr lang="en-US" dirty="0"/>
          </a:p>
        </p:txBody>
      </p:sp>
      <p:sp>
        <p:nvSpPr>
          <p:cNvPr id="1049128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 algn="just"/>
            <a:r>
              <a:rPr lang="en-US" dirty="0" smtClean="0"/>
              <a:t>History and physical examination findings.</a:t>
            </a:r>
          </a:p>
          <a:p>
            <a:pPr lvl="0" algn="just"/>
            <a:r>
              <a:rPr lang="en-US" dirty="0" smtClean="0"/>
              <a:t>Laboratory investigation  for ,urea,haematocrite and altered electrolyte levels.</a:t>
            </a:r>
          </a:p>
          <a:p>
            <a:pPr algn="just">
              <a:buNone/>
            </a:pPr>
            <a:r>
              <a:rPr lang="en-US" i="1" dirty="0" smtClean="0"/>
              <a:t>          </a:t>
            </a:r>
            <a:r>
              <a:rPr lang="en-US" b="1" dirty="0" smtClean="0">
                <a:solidFill>
                  <a:srgbClr val="C00000"/>
                </a:solidFill>
              </a:rPr>
              <a:t>DIFFERENTIAL DIAGNONSIS</a:t>
            </a:r>
          </a:p>
          <a:p>
            <a:pPr algn="just"/>
            <a:r>
              <a:rPr lang="en-US" dirty="0" smtClean="0"/>
              <a:t>Evaluate for other causes of severe nausea &amp; vomiting e.g. hepatitis, cholecystitis, peptic ulcers &amp; gastro-enteritis. </a:t>
            </a:r>
          </a:p>
          <a:p>
            <a:pPr algn="just">
              <a:buNone/>
            </a:pPr>
            <a:r>
              <a:rPr lang="en-US" i="1" dirty="0" smtClean="0"/>
              <a:t>                  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ROLE OF MIDWIFE</a:t>
            </a:r>
            <a:endParaRPr lang="en-US" dirty="0"/>
          </a:p>
        </p:txBody>
      </p:sp>
      <p:sp>
        <p:nvSpPr>
          <p:cNvPr id="104913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sz="3600" dirty="0"/>
              <a:t>Regular and accurate evaluation of the mother’s condition and intervene to promote their health.</a:t>
            </a:r>
          </a:p>
          <a:p>
            <a:pPr lvl="0" algn="just"/>
            <a:r>
              <a:rPr lang="en-US" sz="3600" dirty="0"/>
              <a:t>Psychological support of mother and her relative hence allay anxiety.</a:t>
            </a:r>
          </a:p>
          <a:p>
            <a:pPr lvl="0" algn="just"/>
            <a:r>
              <a:rPr lang="en-US" sz="3600" dirty="0"/>
              <a:t>Administer prescribed treatment and evaluate its effectiveness regularly.</a:t>
            </a:r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slow">
    <p:strips dir="ru"/>
  </p:transition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 SPECIFIC MANAGEMENT</a:t>
            </a:r>
            <a:endParaRPr lang="en-US" dirty="0"/>
          </a:p>
        </p:txBody>
      </p:sp>
      <p:sp>
        <p:nvSpPr>
          <p:cNvPr id="104913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n-US" b="1" i="1" dirty="0" smtClean="0"/>
              <a:t>	Objectives</a:t>
            </a:r>
            <a:r>
              <a:rPr lang="en-US" i="1" dirty="0" smtClean="0"/>
              <a:t>:</a:t>
            </a:r>
          </a:p>
          <a:p>
            <a:pPr lvl="0" algn="just"/>
            <a:r>
              <a:rPr lang="en-US" dirty="0" smtClean="0"/>
              <a:t>End persistent vomiting or nausea or both.</a:t>
            </a:r>
          </a:p>
          <a:p>
            <a:pPr lvl="0" algn="just"/>
            <a:r>
              <a:rPr lang="en-US" dirty="0" smtClean="0"/>
              <a:t>Restore circulatory volume, fluid and electrolyte volume.</a:t>
            </a:r>
          </a:p>
          <a:p>
            <a:pPr lvl="0" algn="just"/>
            <a:r>
              <a:rPr lang="en-US" dirty="0" smtClean="0"/>
              <a:t>provide basic intra- uterine needs for normal fetal growth and development.</a:t>
            </a:r>
          </a:p>
          <a:p>
            <a:pPr lvl="0" algn="just"/>
            <a:r>
              <a:rPr lang="en-US" dirty="0" smtClean="0"/>
              <a:t>Promote effective coping abilities with psychological tasks of pregnancy and motherhood.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Content Placeholder 2"/>
          <p:cNvSpPr>
            <a:spLocks noGrp="1"/>
          </p:cNvSpPr>
          <p:nvPr>
            <p:ph idx="1"/>
          </p:nvPr>
        </p:nvSpPr>
        <p:spPr>
          <a:xfrm>
            <a:off x="952500" y="914400"/>
            <a:ext cx="10287000" cy="5410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600" b="1" i="1" dirty="0"/>
              <a:t>	</a:t>
            </a:r>
            <a:r>
              <a:rPr lang="en-US" sz="3600" b="1" dirty="0"/>
              <a:t>4.GASTRO-INTESTINAL</a:t>
            </a:r>
          </a:p>
          <a:p>
            <a:pPr algn="just"/>
            <a:r>
              <a:rPr lang="en-US" sz="3600" dirty="0"/>
              <a:t>Inadequate perfusion leads to </a:t>
            </a:r>
            <a:r>
              <a:rPr lang="en-US" sz="3600" dirty="0" err="1"/>
              <a:t>oedema</a:t>
            </a:r>
            <a:r>
              <a:rPr lang="en-US" sz="3600" dirty="0"/>
              <a:t> of the liver particularly, hence: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>
                <a:solidFill>
                  <a:srgbClr val="0000FF"/>
                </a:solidFill>
              </a:rPr>
              <a:t>Epigastric pain.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 err="1">
                <a:solidFill>
                  <a:srgbClr val="0000FF"/>
                </a:solidFill>
              </a:rPr>
              <a:t>Intracapsular</a:t>
            </a:r>
            <a:r>
              <a:rPr lang="en-US" sz="3600" dirty="0">
                <a:solidFill>
                  <a:srgbClr val="0000FF"/>
                </a:solidFill>
              </a:rPr>
              <a:t> hemorrhage.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>
                <a:solidFill>
                  <a:srgbClr val="0000FF"/>
                </a:solidFill>
              </a:rPr>
              <a:t>Altered liver function test results.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>
                <a:solidFill>
                  <a:srgbClr val="0000FF"/>
                </a:solidFill>
              </a:rPr>
              <a:t>Sometime jaundice.</a:t>
            </a:r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med">
    <p:pull/>
  </p:transition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/>
              <a:t> For severe conditions:-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4913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Admission to hospital at first contact is the best option for assessment and control of symptoms.</a:t>
            </a:r>
          </a:p>
          <a:p>
            <a:pPr lvl="0" algn="just"/>
            <a:r>
              <a:rPr lang="en-US" dirty="0" smtClean="0"/>
              <a:t>Inform DR promptly, to thoroughly evaluate the patient and exclude other causes of  vomiting.</a:t>
            </a:r>
          </a:p>
          <a:p>
            <a:pPr lvl="0" algn="just"/>
            <a:r>
              <a:rPr lang="en-US" dirty="0" smtClean="0"/>
              <a:t>Nurse in a quite area, preferably a single room on bed rest to improve blood flow to the uterus and kidneys, respectively.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5" name="Content Placeholder 2"/>
          <p:cNvSpPr>
            <a:spLocks noGrp="1"/>
          </p:cNvSpPr>
          <p:nvPr>
            <p:ph idx="1"/>
          </p:nvPr>
        </p:nvSpPr>
        <p:spPr>
          <a:xfrm>
            <a:off x="1905001" y="304800"/>
            <a:ext cx="9643109" cy="5943600"/>
          </a:xfrm>
        </p:spPr>
        <p:txBody>
          <a:bodyPr>
            <a:normAutofit/>
          </a:bodyPr>
          <a:lstStyle/>
          <a:p>
            <a:pPr lvl="0" algn="just"/>
            <a:r>
              <a:rPr lang="en-US" dirty="0" smtClean="0"/>
              <a:t>Replace lost fluid &amp; electrolytes through intravenous infusion of Dextrose in saline to alternate with Hartman’s solution 3 litres in 24 hours.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dirty="0" smtClean="0"/>
              <a:t>Aim is to provide hydration, energy and correct acidosis. 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Simultaneously, supplement mineral e.g. potassium at a dose of 15-30 Meg in 1L of dextro-saline.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dirty="0" smtClean="0"/>
              <a:t>Maintain fluid balance chart strictly.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6" name="Content Placeholder 2"/>
          <p:cNvSpPr>
            <a:spLocks noGrp="1"/>
          </p:cNvSpPr>
          <p:nvPr>
            <p:ph idx="1"/>
          </p:nvPr>
        </p:nvSpPr>
        <p:spPr>
          <a:xfrm>
            <a:off x="2175509" y="304800"/>
            <a:ext cx="9372600" cy="5943600"/>
          </a:xfrm>
        </p:spPr>
        <p:txBody>
          <a:bodyPr>
            <a:normAutofit fontScale="96875"/>
          </a:bodyPr>
          <a:lstStyle/>
          <a:p>
            <a:pPr algn="just">
              <a:buNone/>
            </a:pP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sz="3500" b="1" dirty="0">
                <a:solidFill>
                  <a:srgbClr val="FF0000"/>
                </a:solidFill>
              </a:rPr>
              <a:t>NB: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 dirty="0"/>
              <a:t>Vitamin B complex can be added into the infusion without oral feeds till vomiting gets controlled.</a:t>
            </a:r>
          </a:p>
          <a:p>
            <a:pPr lvl="0" algn="just"/>
            <a:r>
              <a:rPr lang="en-US" sz="3500" dirty="0"/>
              <a:t>Maintain a record of observations every 4 hourly &amp; urinalysis  12 hourly. </a:t>
            </a:r>
          </a:p>
          <a:p>
            <a:pPr lvl="0" algn="just"/>
            <a:r>
              <a:rPr lang="en-US" sz="3500" dirty="0"/>
              <a:t>Instruct mother to maintain fetal kick chart, if quickening has occurred. Then interprete correctly+ consult PRN.</a:t>
            </a:r>
          </a:p>
          <a:p>
            <a:pPr algn="just"/>
            <a:r>
              <a:rPr lang="en-US" sz="3500" dirty="0"/>
              <a:t>Carry out investigations for, haemogram urea &amp; electrolyte values, regularly to assess the progress.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7" name="Content Placeholder 2"/>
          <p:cNvSpPr>
            <a:spLocks noGrp="1"/>
          </p:cNvSpPr>
          <p:nvPr>
            <p:ph idx="1"/>
          </p:nvPr>
        </p:nvSpPr>
        <p:spPr>
          <a:xfrm>
            <a:off x="2175509" y="228600"/>
            <a:ext cx="9372600" cy="6019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>
                <a:latin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</a:rPr>
              <a:t>DRUGS</a:t>
            </a:r>
            <a:r>
              <a:rPr lang="en-US" dirty="0" smtClean="0">
                <a:latin typeface="Calibri" pitchFamily="34" charset="0"/>
              </a:rPr>
              <a:t>: Basically supportive  treatment  helps  control to occur conservatively .They includes:-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Vitamin B supplements : initially parentally, later orally as vitamin B complex.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Antiemetics,e.g plasil 10mg TDS (8hrly) 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Antihistamines e.g. promethazine [phenergan] 25mg 8 hrly 1.m.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 Alternatively- low doses of psychotropic drugs can be used e.g. largactil 25mg every 12hourly.</a:t>
            </a:r>
          </a:p>
          <a:p>
            <a:pPr lvl="0" algn="just">
              <a:buFont typeface="Wingdings" pitchFamily="2" charset="2"/>
              <a:buChar char="v"/>
            </a:pPr>
            <a:r>
              <a:rPr lang="en-US" dirty="0" smtClean="0">
                <a:latin typeface="Calibri" pitchFamily="34" charset="0"/>
              </a:rPr>
              <a:t>Aim is to boost appetite &amp; control the condition generally.</a:t>
            </a:r>
          </a:p>
          <a:p>
            <a:pPr algn="just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8" name="Content Placeholder 2"/>
          <p:cNvSpPr>
            <a:spLocks noGrp="1"/>
          </p:cNvSpPr>
          <p:nvPr>
            <p:ph idx="1"/>
          </p:nvPr>
        </p:nvSpPr>
        <p:spPr>
          <a:xfrm>
            <a:off x="2190750" y="304800"/>
            <a:ext cx="9372600" cy="5867400"/>
          </a:xfrm>
        </p:spPr>
        <p:txBody>
          <a:bodyPr>
            <a:normAutofit/>
          </a:bodyPr>
          <a:lstStyle/>
          <a:p>
            <a:pPr lvl="0" algn="just"/>
            <a:r>
              <a:rPr lang="en-US" dirty="0" smtClean="0">
                <a:latin typeface="Calibri" pitchFamily="34" charset="0"/>
              </a:rPr>
              <a:t>Maintain high standards of hygiene to include oral toilet 6 hrly.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Regularly evaluate the effectiveness of the treatment, through physical exam finding and  interviewing.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As the condition gets controlled, re-introduce oral feeds gradually then discontinue  the drip.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Encourage well balanced diet and plenty of fluids.</a:t>
            </a:r>
          </a:p>
          <a:p>
            <a:pPr algn="just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9" name="Content Placeholder 2"/>
          <p:cNvSpPr>
            <a:spLocks noGrp="1"/>
          </p:cNvSpPr>
          <p:nvPr>
            <p:ph idx="1"/>
          </p:nvPr>
        </p:nvSpPr>
        <p:spPr>
          <a:xfrm>
            <a:off x="2175509" y="609600"/>
            <a:ext cx="9372600" cy="5638800"/>
          </a:xfrm>
        </p:spPr>
        <p:txBody>
          <a:bodyPr>
            <a:normAutofit fontScale="96875"/>
          </a:bodyPr>
          <a:lstStyle/>
          <a:p>
            <a:pPr lvl="0" algn="just"/>
            <a:r>
              <a:rPr lang="en-US" sz="3500" dirty="0"/>
              <a:t>Psychologically support her and family, to allay anxiety.</a:t>
            </a:r>
          </a:p>
          <a:p>
            <a:pPr lvl="0" algn="just"/>
            <a:r>
              <a:rPr lang="en-US" sz="3500" dirty="0"/>
              <a:t>Encourage mobilization to prevent complications.</a:t>
            </a:r>
          </a:p>
          <a:p>
            <a:pPr lvl="0" algn="just"/>
            <a:r>
              <a:rPr lang="en-US" sz="3500" dirty="0"/>
              <a:t>Create a relaxed or friendly environment, and enquire of the probable associated factors with the onset in order to control relapse.</a:t>
            </a:r>
          </a:p>
          <a:p>
            <a:pPr lvl="0" algn="just"/>
            <a:r>
              <a:rPr lang="en-US" sz="3500" dirty="0"/>
              <a:t>If possible organize for home visit service for the continuity of  care after consultation with her &amp; family members. 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0" name="Content Placeholder 2"/>
          <p:cNvSpPr>
            <a:spLocks noGrp="1"/>
          </p:cNvSpPr>
          <p:nvPr>
            <p:ph idx="1"/>
          </p:nvPr>
        </p:nvSpPr>
        <p:spPr>
          <a:xfrm>
            <a:off x="2175509" y="685800"/>
            <a:ext cx="9372600" cy="5562600"/>
          </a:xfrm>
        </p:spPr>
        <p:txBody>
          <a:bodyPr/>
          <a:lstStyle/>
          <a:p>
            <a:pPr lvl="0"/>
            <a:r>
              <a:rPr lang="en-US" dirty="0" smtClean="0"/>
              <a:t>As condition continues to stabilize, prepare her for discharge &amp; share on:-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Nutritious diet:-Using locally available &amp; affordable foods, to include hygiene as well as methods of preserving nutrients.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Generally measures of hygienic.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Relative rest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Drug/medication compliance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1" name="Content Placeholder 2"/>
          <p:cNvSpPr>
            <a:spLocks noGrp="1"/>
          </p:cNvSpPr>
          <p:nvPr>
            <p:ph idx="1"/>
          </p:nvPr>
        </p:nvSpPr>
        <p:spPr>
          <a:xfrm>
            <a:off x="2175509" y="304800"/>
            <a:ext cx="9372600" cy="5943600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 smtClean="0"/>
              <a:t>Follow up schedule &amp; compliance to visits.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For relapse of symptoms seek medical attention.</a:t>
            </a:r>
          </a:p>
          <a:p>
            <a:r>
              <a:rPr lang="en-US" dirty="0" smtClean="0"/>
              <a:t>Thereafter the doctor discharges her, to continue with antenatal visits.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b="1" dirty="0" smtClean="0"/>
              <a:t>NB</a:t>
            </a:r>
            <a:r>
              <a:rPr lang="en-US" dirty="0" smtClean="0"/>
              <a:t>. For no improvement, therapeutic abortion is the best option to safe life, though its rarely necessary.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C00000"/>
                </a:solidFill>
              </a:rPr>
              <a:t> COMPLICATIONS</a:t>
            </a:r>
            <a:endParaRPr lang="en-US" dirty="0"/>
          </a:p>
        </p:txBody>
      </p:sp>
      <p:sp>
        <p:nvSpPr>
          <p:cNvPr id="1049143" name="Content Placeholder 2"/>
          <p:cNvSpPr>
            <a:spLocks noGrp="1"/>
          </p:cNvSpPr>
          <p:nvPr>
            <p:ph idx="1"/>
          </p:nvPr>
        </p:nvSpPr>
        <p:spPr>
          <a:xfrm>
            <a:off x="1714502" y="1143000"/>
            <a:ext cx="9833609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Spontaneous abortion because of gross intra- uterine malnutrition and poor exchange of gases for survival.</a:t>
            </a:r>
          </a:p>
          <a:p>
            <a:pPr lvl="0"/>
            <a:r>
              <a:rPr lang="en-US" dirty="0" smtClean="0"/>
              <a:t>Low birth weight due to either preterm labour or intra- uterine growth restriction (IUGR).</a:t>
            </a:r>
          </a:p>
          <a:p>
            <a:pPr lvl="0"/>
            <a:r>
              <a:rPr lang="en-US" dirty="0" smtClean="0"/>
              <a:t>Deep venous thrombosis due to hypovoluemia and dehydration hence blood viscosity.</a:t>
            </a:r>
          </a:p>
          <a:p>
            <a:pPr lvl="0"/>
            <a:r>
              <a:rPr lang="en-US" dirty="0" smtClean="0"/>
              <a:t>Pulmonary embolism as the clot dislodge hence block pulmonary vasculature.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4" name="Content Placeholder 2"/>
          <p:cNvSpPr>
            <a:spLocks noGrp="1"/>
          </p:cNvSpPr>
          <p:nvPr>
            <p:ph idx="1"/>
          </p:nvPr>
        </p:nvSpPr>
        <p:spPr>
          <a:xfrm>
            <a:off x="2175509" y="304800"/>
            <a:ext cx="9372600" cy="5943600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Wernickle’s encephalopathy, associated with inadequate levels of vitamin B, (thiamine) &amp; CHO ingestion.</a:t>
            </a:r>
          </a:p>
          <a:p>
            <a:pPr lvl="0">
              <a:buFont typeface="Wingdings" pitchFamily="2" charset="2"/>
              <a:buChar char="Ø"/>
            </a:pPr>
            <a:r>
              <a:rPr lang="en-US" sz="3600" dirty="0"/>
              <a:t> Presents with:-</a:t>
            </a:r>
          </a:p>
          <a:p>
            <a:pPr lvl="0">
              <a:buFont typeface="Wingdings" pitchFamily="2" charset="2"/>
              <a:buChar char="ü"/>
            </a:pPr>
            <a:r>
              <a:rPr lang="en-US" sz="3600" dirty="0"/>
              <a:t>Acute hemorrhagic encephalitis,</a:t>
            </a:r>
          </a:p>
          <a:p>
            <a:pPr lvl="0">
              <a:buFont typeface="Wingdings" pitchFamily="2" charset="2"/>
              <a:buChar char="ü"/>
            </a:pPr>
            <a:r>
              <a:rPr lang="en-US" sz="3600" dirty="0"/>
              <a:t>Ataxia  ,i.e. loss of coordination.</a:t>
            </a:r>
          </a:p>
          <a:p>
            <a:pPr lvl="0">
              <a:buFont typeface="Wingdings" pitchFamily="2" charset="2"/>
              <a:buChar char="ü"/>
            </a:pPr>
            <a:r>
              <a:rPr lang="en-US" sz="3600" dirty="0"/>
              <a:t>Ophthalmoplegia (eye paralysis) . Confusion.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Content Placeholder 2"/>
          <p:cNvSpPr>
            <a:spLocks noGrp="1"/>
          </p:cNvSpPr>
          <p:nvPr>
            <p:ph idx="1"/>
          </p:nvPr>
        </p:nvSpPr>
        <p:spPr>
          <a:xfrm>
            <a:off x="914400" y="533400"/>
            <a:ext cx="10325100" cy="6172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i="1" dirty="0">
                <a:latin typeface="+mj-lt"/>
              </a:rPr>
              <a:t>	</a:t>
            </a:r>
            <a:r>
              <a:rPr lang="en-US" sz="3600" b="1" dirty="0">
                <a:latin typeface="+mj-lt"/>
              </a:rPr>
              <a:t>5.CENTRAL NERVOUS SYTEM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>
                <a:latin typeface="+mj-lt"/>
              </a:rPr>
              <a:t>Hypertension and </a:t>
            </a:r>
            <a:r>
              <a:rPr lang="en-US" sz="3200" dirty="0" err="1">
                <a:latin typeface="+mj-lt"/>
              </a:rPr>
              <a:t>cerebrovascular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endotherial</a:t>
            </a:r>
            <a:r>
              <a:rPr lang="en-US" sz="3200" dirty="0">
                <a:latin typeface="+mj-lt"/>
              </a:rPr>
              <a:t> dysfunction increases the blood-brain barrier permeability leading to cerebral </a:t>
            </a:r>
            <a:r>
              <a:rPr lang="en-US" sz="3200" dirty="0" err="1">
                <a:latin typeface="+mj-lt"/>
              </a:rPr>
              <a:t>oedema</a:t>
            </a:r>
            <a:r>
              <a:rPr lang="en-US" sz="3200" dirty="0">
                <a:latin typeface="+mj-lt"/>
              </a:rPr>
              <a:t> and </a:t>
            </a:r>
            <a:r>
              <a:rPr lang="en-US" sz="3200" dirty="0" err="1">
                <a:latin typeface="+mj-lt"/>
              </a:rPr>
              <a:t>microhaemorrhage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r>
              <a:rPr lang="en-US" sz="3200" dirty="0">
                <a:latin typeface="+mj-lt"/>
              </a:rPr>
              <a:t>Generally leads to:-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Headaches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Visual disturbances.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Cerebral thrombosis </a:t>
            </a:r>
            <a:r>
              <a:rPr lang="en-US" sz="3200" dirty="0">
                <a:latin typeface="+mj-lt"/>
              </a:rPr>
              <a:t>because of fibrin &amp; platelets deposition hence postpartum eclampsia.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Convulsions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2800" dirty="0">
              <a:latin typeface="+mj-lt"/>
            </a:endParaRPr>
          </a:p>
        </p:txBody>
      </p:sp>
    </p:spTree>
  </p:cSld>
  <p:clrMapOvr>
    <a:masterClrMapping/>
  </p:clrMapOvr>
  <p:transition spd="med">
    <p:pull/>
  </p:transition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5" name="Content Placeholder 2"/>
          <p:cNvSpPr>
            <a:spLocks noGrp="1"/>
          </p:cNvSpPr>
          <p:nvPr>
            <p:ph idx="1"/>
          </p:nvPr>
        </p:nvSpPr>
        <p:spPr>
          <a:xfrm>
            <a:off x="2175509" y="457200"/>
            <a:ext cx="9372600" cy="5791200"/>
          </a:xfrm>
        </p:spPr>
        <p:txBody>
          <a:bodyPr/>
          <a:lstStyle/>
          <a:p>
            <a:pPr lvl="0"/>
            <a:r>
              <a:rPr lang="en-US" dirty="0" smtClean="0"/>
              <a:t>Mallory-Weiss syndrome or gastro- esophageal laceration syndrome.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It’s bleeding from tears in the mucosa at the junction of the stomach and esophagus due to severe retching, coughing or vomiting.</a:t>
            </a:r>
          </a:p>
          <a:p>
            <a:pPr lvl="0"/>
            <a:endParaRPr lang="en-US" dirty="0" smtClean="0"/>
          </a:p>
          <a:p>
            <a:pPr lvl="0">
              <a:buNone/>
            </a:pPr>
            <a:r>
              <a:rPr lang="en-US" dirty="0" smtClean="0"/>
              <a:t>			</a:t>
            </a:r>
          </a:p>
          <a:p>
            <a:endParaRPr lang="en-US" dirty="0"/>
          </a:p>
        </p:txBody>
      </p:sp>
      <p:sp>
        <p:nvSpPr>
          <p:cNvPr id="1049146" name="Horizontal Scroll 3"/>
          <p:cNvSpPr/>
          <p:nvPr/>
        </p:nvSpPr>
        <p:spPr>
          <a:xfrm>
            <a:off x="4572001" y="4572000"/>
            <a:ext cx="3905250" cy="1795272"/>
          </a:xfrm>
          <a:prstGeom prst="horizontalScroll">
            <a:avLst>
              <a:gd name="adj" fmla="val 9879"/>
            </a:avLst>
          </a:prstGeom>
          <a:ln>
            <a:solidFill>
              <a:srgbClr val="1B1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</a:rPr>
              <a:t>END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2" name="Title 1"/>
          <p:cNvSpPr>
            <a:spLocks noGrp="1"/>
          </p:cNvSpPr>
          <p:nvPr>
            <p:ph type="ctrTitle"/>
          </p:nvPr>
        </p:nvSpPr>
        <p:spPr>
          <a:xfrm>
            <a:off x="1143000" y="1219210"/>
            <a:ext cx="9715500" cy="1829761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 Black" panose="020B0A04020102020204" pitchFamily="34" charset="0"/>
              </a:rPr>
              <a:t>POLYHYDRAMNIOUS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</a:t>
            </a:r>
            <a:r>
              <a:rPr lang="en-US" b="1" dirty="0" smtClean="0">
                <a:solidFill>
                  <a:srgbClr val="CC00CC"/>
                </a:solidFill>
              </a:rPr>
              <a:t>Objectives</a:t>
            </a:r>
            <a:endParaRPr lang="en-US" b="1" dirty="0">
              <a:solidFill>
                <a:srgbClr val="CC00CC"/>
              </a:solidFill>
            </a:endParaRPr>
          </a:p>
        </p:txBody>
      </p:sp>
      <p:sp>
        <p:nvSpPr>
          <p:cNvPr id="104915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By the end of the lesson you will have learned  the:-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Definition 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Types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Causes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 Diagnostic factors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Specific management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Complications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5" name="Title 1"/>
          <p:cNvSpPr>
            <a:spLocks noGrp="1"/>
          </p:cNvSpPr>
          <p:nvPr>
            <p:ph type="title"/>
          </p:nvPr>
        </p:nvSpPr>
        <p:spPr>
          <a:xfrm>
            <a:off x="1333501" y="0"/>
            <a:ext cx="10096500" cy="838200"/>
          </a:xfrm>
        </p:spPr>
        <p:txBody>
          <a:bodyPr/>
          <a:lstStyle/>
          <a:p>
            <a:r>
              <a:rPr lang="en-US" dirty="0" smtClean="0"/>
              <a:t>HYDRAMNIOUS</a:t>
            </a:r>
            <a:endParaRPr lang="en-US" dirty="0"/>
          </a:p>
        </p:txBody>
      </p:sp>
      <p:pic>
        <p:nvPicPr>
          <p:cNvPr id="209716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</a:blip>
          <a:stretch>
            <a:fillRect/>
          </a:stretch>
        </p:blipFill>
        <p:spPr bwMode="auto">
          <a:xfrm>
            <a:off x="1333500" y="1219200"/>
            <a:ext cx="10191750" cy="541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 dir="ru"/>
  </p:transition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6" name="Title 1"/>
          <p:cNvSpPr>
            <a:spLocks noGrp="1"/>
          </p:cNvSpPr>
          <p:nvPr>
            <p:ph type="title"/>
          </p:nvPr>
        </p:nvSpPr>
        <p:spPr>
          <a:xfrm>
            <a:off x="1333501" y="0"/>
            <a:ext cx="10096500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CC00CC"/>
                </a:solidFill>
              </a:rPr>
              <a:t>       DEFINITION</a:t>
            </a:r>
            <a:endParaRPr lang="en-US" dirty="0"/>
          </a:p>
        </p:txBody>
      </p:sp>
      <p:sp>
        <p:nvSpPr>
          <p:cNvPr id="1049157" name="Content Placeholder 2"/>
          <p:cNvSpPr>
            <a:spLocks noGrp="1"/>
          </p:cNvSpPr>
          <p:nvPr>
            <p:ph idx="1"/>
          </p:nvPr>
        </p:nvSpPr>
        <p:spPr>
          <a:xfrm>
            <a:off x="1047750" y="838200"/>
            <a:ext cx="10191750" cy="5257800"/>
          </a:xfrm>
        </p:spPr>
        <p:txBody>
          <a:bodyPr>
            <a:noAutofit/>
          </a:bodyPr>
          <a:lstStyle/>
          <a:p>
            <a:r>
              <a:rPr lang="en-US" sz="3600" dirty="0"/>
              <a:t>It’s a pregnancy induced condition characterized by </a:t>
            </a:r>
            <a:r>
              <a:rPr lang="en-US" sz="3600" b="1" dirty="0"/>
              <a:t>excess</a:t>
            </a:r>
            <a:r>
              <a:rPr lang="en-US" sz="3600" dirty="0"/>
              <a:t> amount of liquor amnii (amniotic fluid) to more than 1500ml, based on ultrasound scanning.</a:t>
            </a:r>
          </a:p>
          <a:p>
            <a:pPr>
              <a:buNone/>
            </a:pPr>
            <a:r>
              <a:rPr lang="en-US" sz="3600" dirty="0"/>
              <a:t>		</a:t>
            </a:r>
            <a:r>
              <a:rPr lang="en-US" sz="3600" b="1" dirty="0"/>
              <a:t>NB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Clinical diagnosis is only possible where the amount is </a:t>
            </a:r>
            <a:r>
              <a:rPr lang="en-US" sz="3600" b="1" dirty="0"/>
              <a:t>at least 3000 ml.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8" name="Title 1"/>
          <p:cNvSpPr>
            <a:spLocks noGrp="1"/>
          </p:cNvSpPr>
          <p:nvPr>
            <p:ph type="title"/>
          </p:nvPr>
        </p:nvSpPr>
        <p:spPr>
          <a:xfrm>
            <a:off x="1333501" y="0"/>
            <a:ext cx="10096500" cy="1412632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b="1" dirty="0" smtClean="0">
                <a:solidFill>
                  <a:srgbClr val="CC00CC"/>
                </a:solidFill>
              </a:rPr>
              <a:t> TYPES</a:t>
            </a:r>
            <a:endParaRPr lang="en-US" dirty="0"/>
          </a:p>
        </p:txBody>
      </p:sp>
      <p:sp>
        <p:nvSpPr>
          <p:cNvPr id="1049159" name="Content Placeholder 2"/>
          <p:cNvSpPr>
            <a:spLocks noGrp="1"/>
          </p:cNvSpPr>
          <p:nvPr>
            <p:ph idx="1"/>
          </p:nvPr>
        </p:nvSpPr>
        <p:spPr>
          <a:xfrm>
            <a:off x="1295400" y="1143000"/>
            <a:ext cx="10229851" cy="54102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dirty="0"/>
              <a:t>Are 2 based on the rate of fluid accumulation.</a:t>
            </a:r>
          </a:p>
          <a:p>
            <a:pPr algn="just"/>
            <a:r>
              <a:rPr lang="en-US" b="1" dirty="0"/>
              <a:t>Chronic : </a:t>
            </a:r>
            <a:r>
              <a:rPr lang="en-US" dirty="0"/>
              <a:t>Commonest and diagnosis is made as from 30 weeks whereby the onset is </a:t>
            </a:r>
            <a:r>
              <a:rPr lang="en-US" b="1" dirty="0"/>
              <a:t>gradual</a:t>
            </a:r>
            <a:r>
              <a:rPr lang="en-US" dirty="0"/>
              <a:t>.</a:t>
            </a:r>
          </a:p>
          <a:p>
            <a:pPr algn="just"/>
            <a:r>
              <a:rPr lang="en-US" b="1" dirty="0"/>
              <a:t>Acute: </a:t>
            </a:r>
            <a:r>
              <a:rPr lang="en-US" dirty="0"/>
              <a:t>Usually , onset is as from 20 weeks (</a:t>
            </a:r>
            <a:r>
              <a:rPr lang="en-US" dirty="0" err="1"/>
              <a:t>fundus</a:t>
            </a:r>
            <a:r>
              <a:rPr lang="en-US" dirty="0"/>
              <a:t> is 2 fingers below the umbilicus).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Fluid builds up </a:t>
            </a:r>
            <a:r>
              <a:rPr lang="en-US" b="1" dirty="0"/>
              <a:t>suddenly</a:t>
            </a:r>
            <a:r>
              <a:rPr lang="en-US" dirty="0"/>
              <a:t>, such that within a period of 3-4 days , fundal height is at the highest level.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Fortunately it’s very rare.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b="1" dirty="0" smtClean="0">
                <a:solidFill>
                  <a:srgbClr val="CC00CC"/>
                </a:solidFill>
              </a:rPr>
              <a:t> causes</a:t>
            </a:r>
            <a:endParaRPr lang="en-US" dirty="0"/>
          </a:p>
        </p:txBody>
      </p:sp>
      <p:sp>
        <p:nvSpPr>
          <p:cNvPr id="1049161" name="Content Placeholder 2"/>
          <p:cNvSpPr>
            <a:spLocks noGrp="1"/>
          </p:cNvSpPr>
          <p:nvPr>
            <p:ph idx="1"/>
          </p:nvPr>
        </p:nvSpPr>
        <p:spPr>
          <a:xfrm>
            <a:off x="1143000" y="1219200"/>
            <a:ext cx="10382251" cy="50292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Multiple pregnancy , particularly the monozygotic twins due to high chances of congenital malformation &amp; twin to twin transfusion syndrome.</a:t>
            </a:r>
          </a:p>
          <a:p>
            <a:pPr algn="just"/>
            <a:r>
              <a:rPr lang="en-US" dirty="0" smtClean="0"/>
              <a:t>Presence of congenital abnormalities e.g. oesophageal atresia &amp; open neural tubal defect, </a:t>
            </a:r>
            <a:r>
              <a:rPr lang="en-US" dirty="0" err="1" smtClean="0"/>
              <a:t>infact</a:t>
            </a:r>
            <a:r>
              <a:rPr lang="en-US" dirty="0" smtClean="0"/>
              <a:t>, presence of polyhydramnios should prompt for search of fetal congenital anomalies.</a:t>
            </a:r>
          </a:p>
          <a:p>
            <a:pPr algn="just"/>
            <a:r>
              <a:rPr lang="en-US" dirty="0" smtClean="0"/>
              <a:t>Maternal diabetes mellitus which is poorly controlled leading to likelihood of congenital abnormalities.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2" name="Content Placeholder 2"/>
          <p:cNvSpPr>
            <a:spLocks noGrp="1"/>
          </p:cNvSpPr>
          <p:nvPr>
            <p:ph idx="1"/>
          </p:nvPr>
        </p:nvSpPr>
        <p:spPr>
          <a:xfrm>
            <a:off x="1047750" y="381000"/>
            <a:ext cx="10477500" cy="5791200"/>
          </a:xfrm>
        </p:spPr>
        <p:txBody>
          <a:bodyPr>
            <a:normAutofit/>
          </a:bodyPr>
          <a:lstStyle/>
          <a:p>
            <a:r>
              <a:rPr lang="en-US" sz="3600" dirty="0"/>
              <a:t>Tumour of the placenta such as </a:t>
            </a:r>
            <a:r>
              <a:rPr lang="en-US" sz="3600" dirty="0" err="1"/>
              <a:t>chorioangioma</a:t>
            </a:r>
            <a:r>
              <a:rPr lang="en-US" sz="3600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This leads to large exudates of liquor by the amnion covering the placenta.</a:t>
            </a:r>
          </a:p>
          <a:p>
            <a:pPr>
              <a:buNone/>
            </a:pPr>
            <a:r>
              <a:rPr lang="en-US" sz="3600" dirty="0"/>
              <a:t> </a:t>
            </a:r>
            <a:r>
              <a:rPr lang="en-US" sz="3600" b="1" dirty="0"/>
              <a:t>NB: </a:t>
            </a:r>
            <a:r>
              <a:rPr lang="en-US" sz="3600" dirty="0"/>
              <a:t>It’s a rare cause.</a:t>
            </a:r>
          </a:p>
          <a:p>
            <a:r>
              <a:rPr lang="en-US" sz="3600" dirty="0" err="1"/>
              <a:t>Hydrops</a:t>
            </a:r>
            <a:r>
              <a:rPr lang="en-US" sz="3600" dirty="0"/>
              <a:t> </a:t>
            </a:r>
            <a:r>
              <a:rPr lang="en-US" sz="3600" dirty="0" err="1"/>
              <a:t>fetalis</a:t>
            </a:r>
            <a:r>
              <a:rPr lang="en-US" sz="3600" dirty="0"/>
              <a:t>, it’s a condition associated with Rhesus D  isoimmunisation , fetus is  severely hypoxic to swallow liquor.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CC00CC"/>
                </a:solidFill>
              </a:rPr>
              <a:t> DIAGNOSTIC FACTORS</a:t>
            </a:r>
            <a:endParaRPr lang="en-US" dirty="0"/>
          </a:p>
        </p:txBody>
      </p:sp>
      <p:sp>
        <p:nvSpPr>
          <p:cNvPr id="1049164" name="Content Placeholder 2"/>
          <p:cNvSpPr>
            <a:spLocks noGrp="1"/>
          </p:cNvSpPr>
          <p:nvPr>
            <p:ph idx="1"/>
          </p:nvPr>
        </p:nvSpPr>
        <p:spPr>
          <a:xfrm>
            <a:off x="952500" y="1447800"/>
            <a:ext cx="10287000" cy="4572000"/>
          </a:xfrm>
        </p:spPr>
        <p:txBody>
          <a:bodyPr>
            <a:normAutofit/>
          </a:bodyPr>
          <a:lstStyle/>
          <a:p>
            <a:r>
              <a:rPr lang="en-US" sz="3600" dirty="0"/>
              <a:t>History  of: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Rapid enlargement of the abdomen which is accompanied by:-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Breathlessness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General discomfort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Exacerbation of pressure symptoms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Severe abdominal pain in acute case.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5" name="Content Placeholder 2"/>
          <p:cNvSpPr>
            <a:spLocks noGrp="1"/>
          </p:cNvSpPr>
          <p:nvPr>
            <p:ph idx="1"/>
          </p:nvPr>
        </p:nvSpPr>
        <p:spPr>
          <a:xfrm>
            <a:off x="952501" y="457200"/>
            <a:ext cx="10572750" cy="6019800"/>
          </a:xfrm>
        </p:spPr>
        <p:txBody>
          <a:bodyPr>
            <a:noAutofit/>
          </a:bodyPr>
          <a:lstStyle/>
          <a:p>
            <a:r>
              <a:rPr lang="en-US" dirty="0"/>
              <a:t>Physical Examination on:</a:t>
            </a:r>
          </a:p>
          <a:p>
            <a:pPr>
              <a:buFont typeface="Wingdings" pitchFamily="2" charset="2"/>
              <a:buChar char="Ø"/>
            </a:pPr>
            <a:r>
              <a:rPr lang="en-US" sz="3600" b="1" i="1" dirty="0"/>
              <a:t>Inspection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Uterus is larger than the stated period of gestation.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Uterus is </a:t>
            </a:r>
            <a:r>
              <a:rPr lang="en-US" b="1" dirty="0"/>
              <a:t>globular shaped </a:t>
            </a:r>
            <a:r>
              <a:rPr lang="en-US" dirty="0"/>
              <a:t>instead  of being ovoid.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/>
              <a:t>Striae</a:t>
            </a:r>
            <a:r>
              <a:rPr lang="en-US" dirty="0"/>
              <a:t> gravidarum are more marked, due to the high tension on the abdominal muscles.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Abdominal skin is stretched, shiny and superficial blood vessels are visible.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2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Module units</a:t>
            </a:r>
            <a:endParaRPr lang="en-US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48618" name="Content Placeholder 1"/>
          <p:cNvSpPr>
            <a:spLocks noGrp="1"/>
          </p:cNvSpPr>
          <p:nvPr>
            <p:ph idx="1"/>
          </p:nvPr>
        </p:nvSpPr>
        <p:spPr>
          <a:xfrm>
            <a:off x="450574" y="1295400"/>
            <a:ext cx="9988826" cy="5257800"/>
          </a:xfrm>
        </p:spPr>
        <p:txBody>
          <a:bodyPr>
            <a:normAutofit/>
          </a:bodyPr>
          <a:lstStyle/>
          <a:p>
            <a:pPr algn="just">
              <a:buClrTx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pregnancy</a:t>
            </a:r>
          </a:p>
          <a:p>
            <a:pPr algn="just">
              <a:buClrTx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labour</a:t>
            </a:r>
          </a:p>
          <a:p>
            <a:pPr algn="just">
              <a:buClrTx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puerperium</a:t>
            </a:r>
          </a:p>
          <a:p>
            <a:pPr algn="just">
              <a:buClrTx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Baby at Risk</a:t>
            </a:r>
          </a:p>
          <a:p>
            <a:pPr algn="just">
              <a:buClrTx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Obstetric operations and procedures</a:t>
            </a:r>
          </a:p>
          <a:p>
            <a:pPr algn="just">
              <a:buClrTx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midwifery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Content Placeholder 2"/>
          <p:cNvSpPr>
            <a:spLocks noGrp="1"/>
          </p:cNvSpPr>
          <p:nvPr>
            <p:ph idx="1"/>
          </p:nvPr>
        </p:nvSpPr>
        <p:spPr>
          <a:xfrm>
            <a:off x="952500" y="838200"/>
            <a:ext cx="10287000" cy="5638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b="1" dirty="0">
                <a:latin typeface="+mj-lt"/>
              </a:rPr>
              <a:t>	6.REPRODUCTION SYSTEM</a:t>
            </a:r>
          </a:p>
          <a:p>
            <a:pPr algn="just"/>
            <a:r>
              <a:rPr lang="en-US" sz="3200" dirty="0">
                <a:latin typeface="+mj-lt"/>
              </a:rPr>
              <a:t>Reduced blood supply to placental tissues and increased pressure within the vessels at the placental leads to: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Infarcts formation</a:t>
            </a:r>
            <a:r>
              <a:rPr lang="en-US" sz="3200" dirty="0">
                <a:latin typeface="+mj-lt"/>
              </a:rPr>
              <a:t>, hence intrauterine growth restricts.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Impaired hormonal production </a:t>
            </a:r>
            <a:r>
              <a:rPr lang="en-US" sz="3200" dirty="0">
                <a:latin typeface="+mj-lt"/>
              </a:rPr>
              <a:t>, affects fetal survival  hence premature labour =early birth.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Placental abruption</a:t>
            </a:r>
            <a:r>
              <a:rPr lang="en-US" sz="3200" dirty="0">
                <a:latin typeface="+mj-lt"/>
              </a:rPr>
              <a:t>, some vessels burst at the placental bed leading to APH.</a:t>
            </a:r>
          </a:p>
          <a:p>
            <a:pPr algn="just"/>
            <a:endParaRPr lang="en-US" sz="3200" dirty="0">
              <a:latin typeface="+mj-lt"/>
            </a:endParaRPr>
          </a:p>
        </p:txBody>
      </p:sp>
    </p:spTree>
  </p:cSld>
  <p:clrMapOvr>
    <a:masterClrMapping/>
  </p:clrMapOvr>
  <p:transition spd="med">
    <p:pull/>
  </p:transition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6" name="Content Placeholder 2"/>
          <p:cNvSpPr>
            <a:spLocks noGrp="1"/>
          </p:cNvSpPr>
          <p:nvPr>
            <p:ph idx="1"/>
          </p:nvPr>
        </p:nvSpPr>
        <p:spPr>
          <a:xfrm>
            <a:off x="952501" y="381000"/>
            <a:ext cx="10572750" cy="5943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b="1" i="1" dirty="0"/>
              <a:t>Palpation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Fundal  height is located higher than expected.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Uterus feels tense to touch.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Difficult to locate fetal parts, because of the large space created by the large amount of fluid.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Excessive fetal movements  particularly  on application of pressure.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7" name="Content Placeholder 2"/>
          <p:cNvSpPr>
            <a:spLocks noGrp="1"/>
          </p:cNvSpPr>
          <p:nvPr>
            <p:ph idx="1"/>
          </p:nvPr>
        </p:nvSpPr>
        <p:spPr>
          <a:xfrm>
            <a:off x="952500" y="457200"/>
            <a:ext cx="10287000" cy="571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b="1" i="1" dirty="0"/>
              <a:t>Percussion(  tapping of one side of  abdomen)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A fluid thrill is observed, or a wave of fluid is felt by the opposite examining hand.</a:t>
            </a:r>
          </a:p>
          <a:p>
            <a:pPr>
              <a:buFont typeface="Wingdings" pitchFamily="2" charset="2"/>
              <a:buChar char="Ø"/>
            </a:pPr>
            <a:r>
              <a:rPr lang="en-US" sz="3600" b="1" i="1" dirty="0"/>
              <a:t>Auscultation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Muffled fetal heart sounds because of the large amount of fluid.</a:t>
            </a:r>
          </a:p>
          <a:p>
            <a:pPr>
              <a:buNone/>
            </a:pPr>
            <a:r>
              <a:rPr lang="en-US" b="1" dirty="0"/>
              <a:t>NB:  </a:t>
            </a:r>
            <a:r>
              <a:rPr lang="en-US" dirty="0"/>
              <a:t>It may be difficult to get FHS as the fetus moves away from the fetalscope.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CC00CC"/>
                </a:solidFill>
              </a:rPr>
              <a:t> SPECIFIC  MANAGEMENT</a:t>
            </a:r>
            <a:endParaRPr lang="en-US" dirty="0"/>
          </a:p>
        </p:txBody>
      </p:sp>
      <p:sp>
        <p:nvSpPr>
          <p:cNvPr id="1049172" name="Content Placeholder 2"/>
          <p:cNvSpPr>
            <a:spLocks noGrp="1"/>
          </p:cNvSpPr>
          <p:nvPr>
            <p:ph idx="1"/>
          </p:nvPr>
        </p:nvSpPr>
        <p:spPr>
          <a:xfrm>
            <a:off x="952500" y="1143000"/>
            <a:ext cx="10287000" cy="5486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		</a:t>
            </a:r>
            <a:r>
              <a:rPr lang="en-US" u="sng" dirty="0"/>
              <a:t>PRENATALLY</a:t>
            </a:r>
          </a:p>
          <a:p>
            <a:r>
              <a:rPr lang="en-US" dirty="0"/>
              <a:t>Refer to the doctor for investigations such as: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Indirect Coomb’s test, for Rhesus isoimmunisation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Fasting blood sugar &amp; GTT(glucose tolerance test)  for diabetes mellitus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Radiological examination= Ultrasound to confirm the diagnosis. </a:t>
            </a:r>
          </a:p>
          <a:p>
            <a:pPr>
              <a:buNone/>
            </a:pPr>
            <a:r>
              <a:rPr lang="en-US" b="1" dirty="0"/>
              <a:t>NB :</a:t>
            </a:r>
            <a:r>
              <a:rPr lang="en-US" dirty="0"/>
              <a:t>X-ray results are unreliable due to hazy images 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3" name="Content Placeholder 2"/>
          <p:cNvSpPr>
            <a:spLocks noGrp="1"/>
          </p:cNvSpPr>
          <p:nvPr>
            <p:ph idx="1"/>
          </p:nvPr>
        </p:nvSpPr>
        <p:spPr>
          <a:xfrm>
            <a:off x="952501" y="152400"/>
            <a:ext cx="10572750" cy="6324600"/>
          </a:xfrm>
        </p:spPr>
        <p:txBody>
          <a:bodyPr>
            <a:noAutofit/>
          </a:bodyPr>
          <a:lstStyle/>
          <a:p>
            <a:r>
              <a:rPr lang="en-US" sz="3100" dirty="0"/>
              <a:t>Based on severity and gestation period, admission to hospital may be necessary , mainly for relative  bed rest  and relief of severe symptoms.</a:t>
            </a:r>
          </a:p>
          <a:p>
            <a:r>
              <a:rPr lang="en-US" sz="3100" dirty="0"/>
              <a:t>So, nurse propped up to control dyspnoea and administer antacids for relief of heartburn. </a:t>
            </a:r>
          </a:p>
          <a:p>
            <a:r>
              <a:rPr lang="en-US" sz="3100" dirty="0"/>
              <a:t>Maintain a 4 hourly record of vital signs and fetal heart sounds </a:t>
            </a:r>
          </a:p>
          <a:p>
            <a:r>
              <a:rPr lang="en-US" sz="3100" dirty="0"/>
              <a:t>For the grossly enlarged uterus, </a:t>
            </a:r>
            <a:r>
              <a:rPr lang="en-US" sz="3100" b="1" dirty="0" smtClean="0"/>
              <a:t>AMNIOCENTESIS</a:t>
            </a:r>
            <a:r>
              <a:rPr lang="en-US" sz="3100" dirty="0" smtClean="0"/>
              <a:t> (</a:t>
            </a:r>
            <a:r>
              <a:rPr lang="en-US" sz="3100" dirty="0"/>
              <a:t>amnioreduction) procedure is recommended to give temporary relief.</a:t>
            </a:r>
          </a:p>
          <a:p>
            <a:pPr>
              <a:buFont typeface="Wingdings" pitchFamily="2" charset="2"/>
              <a:buChar char="Ø"/>
            </a:pPr>
            <a:r>
              <a:rPr lang="en-US" sz="3100" dirty="0"/>
              <a:t> Tapped fluid not to be  more than 500 ml.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4" name="Content Placeholder 2"/>
          <p:cNvSpPr>
            <a:spLocks noGrp="1"/>
          </p:cNvSpPr>
          <p:nvPr>
            <p:ph idx="1"/>
          </p:nvPr>
        </p:nvSpPr>
        <p:spPr>
          <a:xfrm>
            <a:off x="1047750" y="381000"/>
            <a:ext cx="10191750" cy="5867400"/>
          </a:xfrm>
        </p:spPr>
        <p:txBody>
          <a:bodyPr>
            <a:noAutofit/>
          </a:bodyPr>
          <a:lstStyle/>
          <a:p>
            <a:r>
              <a:rPr lang="en-US" sz="3600" dirty="0"/>
              <a:t>For mild cases </a:t>
            </a:r>
            <a:r>
              <a:rPr lang="en-US" sz="3600" dirty="0" err="1"/>
              <a:t>hospitalisation</a:t>
            </a:r>
            <a:r>
              <a:rPr lang="en-US" sz="3600" dirty="0"/>
              <a:t> is not necessary, instead close surveillance is made through ultrasound to monitor the progress 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In most cases the condition resolves spontaneously and fetal outcome is good.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For late pregnancy diagnosis and symptomatic, induction is recommended if there are no contradicting factors.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			</a:t>
            </a:r>
            <a:r>
              <a:rPr lang="en-US" b="1" dirty="0" smtClean="0">
                <a:solidFill>
                  <a:schemeClr val="accent1"/>
                </a:solidFill>
              </a:rPr>
              <a:t>LABOUR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049176" name="Content Placeholder 2"/>
          <p:cNvSpPr>
            <a:spLocks noGrp="1"/>
          </p:cNvSpPr>
          <p:nvPr>
            <p:ph idx="1"/>
          </p:nvPr>
        </p:nvSpPr>
        <p:spPr>
          <a:xfrm>
            <a:off x="952500" y="1447800"/>
            <a:ext cx="10287000" cy="4572000"/>
          </a:xfrm>
        </p:spPr>
        <p:txBody>
          <a:bodyPr>
            <a:normAutofit fontScale="97222" lnSpcReduction="10000"/>
          </a:bodyPr>
          <a:lstStyle/>
          <a:p>
            <a:pPr>
              <a:buNone/>
            </a:pPr>
            <a:r>
              <a:rPr lang="en-US" sz="3600" dirty="0"/>
              <a:t> </a:t>
            </a:r>
            <a:r>
              <a:rPr lang="en-US" sz="3900" b="1" i="1" dirty="0"/>
              <a:t>First (1</a:t>
            </a:r>
            <a:r>
              <a:rPr lang="en-US" sz="3900" b="1" i="1" baseline="30000" dirty="0"/>
              <a:t>st</a:t>
            </a:r>
            <a:r>
              <a:rPr lang="en-US" sz="3900" b="1" i="1" dirty="0"/>
              <a:t> ) stage</a:t>
            </a:r>
            <a:endParaRPr lang="en-US" sz="3600" b="1" i="1" dirty="0"/>
          </a:p>
          <a:p>
            <a:r>
              <a:rPr lang="en-US" sz="3600" dirty="0"/>
              <a:t>Membranes are ruptured cautiously to allow amniotic fluid to drain slowly.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Aim is to  prevent altering the lie,  bringing about cord </a:t>
            </a:r>
            <a:r>
              <a:rPr lang="en-US" sz="3600" dirty="0" err="1"/>
              <a:t>prolapse</a:t>
            </a:r>
            <a:r>
              <a:rPr lang="en-US" sz="3600" dirty="0"/>
              <a:t> and placental abruption.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Simultaneously, the presenting part becomes well applied to the cervix hence progressive cervical dilatation.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7" name="Content Placeholder 2"/>
          <p:cNvSpPr>
            <a:spLocks noGrp="1"/>
          </p:cNvSpPr>
          <p:nvPr>
            <p:ph idx="1"/>
          </p:nvPr>
        </p:nvSpPr>
        <p:spPr>
          <a:xfrm>
            <a:off x="952500" y="152400"/>
            <a:ext cx="10287000" cy="6019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i="1" dirty="0"/>
              <a:t>		</a:t>
            </a:r>
            <a:r>
              <a:rPr lang="en-US" sz="3500" b="1" i="1" dirty="0"/>
              <a:t>Second  (2</a:t>
            </a:r>
            <a:r>
              <a:rPr lang="en-US" sz="3500" b="1" i="1" baseline="30000" dirty="0"/>
              <a:t>nd</a:t>
            </a:r>
            <a:r>
              <a:rPr lang="en-US" sz="3500" b="1" i="1" dirty="0"/>
              <a:t> ) stage</a:t>
            </a:r>
          </a:p>
          <a:p>
            <a:r>
              <a:rPr lang="en-US" sz="3500" dirty="0"/>
              <a:t>Be ready to receive probably a congenitally malformed baby.</a:t>
            </a:r>
          </a:p>
          <a:p>
            <a:pPr>
              <a:buNone/>
            </a:pPr>
            <a:r>
              <a:rPr lang="en-US" sz="3500" dirty="0"/>
              <a:t>		</a:t>
            </a:r>
            <a:r>
              <a:rPr lang="en-US" sz="3500" b="1" i="1" dirty="0"/>
              <a:t>Third (3</a:t>
            </a:r>
            <a:r>
              <a:rPr lang="en-US" sz="3500" b="1" i="1" baseline="30000" dirty="0"/>
              <a:t>rd</a:t>
            </a:r>
            <a:r>
              <a:rPr lang="en-US" sz="3500" b="1" i="1" dirty="0"/>
              <a:t> ) stage</a:t>
            </a:r>
          </a:p>
          <a:p>
            <a:r>
              <a:rPr lang="en-US" sz="3500" dirty="0"/>
              <a:t>Actively control postpartum haemorrhage resulting from impaired living ligature action.</a:t>
            </a:r>
          </a:p>
          <a:p>
            <a:r>
              <a:rPr lang="en-US" sz="3500" dirty="0"/>
              <a:t>Thoroughly examine the placenta  and if possible send  a  specimen to lab for histology &amp; cytology.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049182" name="Content Placeholder 2"/>
          <p:cNvSpPr>
            <a:spLocks noGrp="1"/>
          </p:cNvSpPr>
          <p:nvPr>
            <p:ph idx="1"/>
          </p:nvPr>
        </p:nvSpPr>
        <p:spPr>
          <a:xfrm>
            <a:off x="666750" y="1143000"/>
            <a:ext cx="1057275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400" dirty="0"/>
              <a:t>		</a:t>
            </a:r>
            <a:r>
              <a:rPr lang="en-US" sz="3400" b="1" i="1" dirty="0"/>
              <a:t>Fourth (4</a:t>
            </a:r>
            <a:r>
              <a:rPr lang="en-US" sz="3400" b="1" i="1" baseline="30000" dirty="0"/>
              <a:t>th</a:t>
            </a:r>
            <a:r>
              <a:rPr lang="en-US" sz="3400" b="1" i="1" dirty="0"/>
              <a:t> ) Stage</a:t>
            </a:r>
          </a:p>
          <a:p>
            <a:r>
              <a:rPr lang="en-US" sz="3400" dirty="0"/>
              <a:t>Closely monitor for signs of shock through vital signs , state of uterus +amount of lochia ,state of the skin &amp; level of consciousness.</a:t>
            </a:r>
          </a:p>
          <a:p>
            <a:pPr>
              <a:buNone/>
            </a:pPr>
            <a:r>
              <a:rPr lang="en-US" sz="3400" dirty="0"/>
              <a:t>		</a:t>
            </a:r>
            <a:r>
              <a:rPr lang="en-US" sz="3400" b="1" i="1" dirty="0"/>
              <a:t>Postnatal Highlights</a:t>
            </a:r>
          </a:p>
          <a:p>
            <a:r>
              <a:rPr lang="en-US" sz="3400" dirty="0"/>
              <a:t>Thoroughly examine the neonate, particularly for  oesophageal atresia &amp; open neural tubal defect and consult appropriately.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3" name="Content Placeholder 2"/>
          <p:cNvSpPr>
            <a:spLocks noGrp="1"/>
          </p:cNvSpPr>
          <p:nvPr>
            <p:ph idx="1"/>
          </p:nvPr>
        </p:nvSpPr>
        <p:spPr>
          <a:xfrm>
            <a:off x="1047750" y="304800"/>
            <a:ext cx="10191750" cy="5715000"/>
          </a:xfrm>
        </p:spPr>
        <p:txBody>
          <a:bodyPr>
            <a:normAutofit/>
          </a:bodyPr>
          <a:lstStyle/>
          <a:p>
            <a:r>
              <a:rPr lang="en-US" dirty="0"/>
              <a:t>Thereafter  continue with normal route care of mother and newborn , close monitoring for involution process, nature of lochia hence intervene.</a:t>
            </a:r>
          </a:p>
          <a:p>
            <a:r>
              <a:rPr lang="en-US" dirty="0"/>
              <a:t>On discharge share on: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Hygiene, diet and rest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MCH/FP services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Follow up in medical and paediatric clinic respectively.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CC00CC"/>
                </a:solidFill>
              </a:rPr>
              <a:t>COMPLICATIONS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1049188" name="Content Placeholder 2"/>
          <p:cNvSpPr>
            <a:spLocks noGrp="1"/>
          </p:cNvSpPr>
          <p:nvPr>
            <p:ph idx="1"/>
          </p:nvPr>
        </p:nvSpPr>
        <p:spPr>
          <a:xfrm>
            <a:off x="1047750" y="1447800"/>
            <a:ext cx="10191750" cy="4800600"/>
          </a:xfrm>
        </p:spPr>
        <p:txBody>
          <a:bodyPr>
            <a:normAutofit/>
          </a:bodyPr>
          <a:lstStyle/>
          <a:p>
            <a:r>
              <a:rPr lang="en-US" sz="3600" dirty="0"/>
              <a:t>Unstable lie  and malpresentation because of the large space  hence increased mobility.</a:t>
            </a:r>
          </a:p>
          <a:p>
            <a:r>
              <a:rPr lang="en-US" sz="3600" dirty="0"/>
              <a:t>Cord presentation and </a:t>
            </a:r>
            <a:r>
              <a:rPr lang="en-US" sz="3600" dirty="0" err="1"/>
              <a:t>prolapse</a:t>
            </a:r>
            <a:r>
              <a:rPr lang="en-US" sz="3600" dirty="0"/>
              <a:t> due to;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Malpresentation hence a loop of the cord is </a:t>
            </a:r>
            <a:r>
              <a:rPr lang="en-US" sz="3600" dirty="0" err="1"/>
              <a:t>infront</a:t>
            </a:r>
            <a:r>
              <a:rPr lang="en-US" sz="3600" dirty="0"/>
              <a:t> of p. part &amp; membranes are intact.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A loop of the cord is swept in front of the presenting part as membranes rupture.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Title 1"/>
          <p:cNvSpPr>
            <a:spLocks noGrp="1"/>
          </p:cNvSpPr>
          <p:nvPr>
            <p:ph type="title"/>
          </p:nvPr>
        </p:nvSpPr>
        <p:spPr>
          <a:xfrm>
            <a:off x="990600" y="2275"/>
            <a:ext cx="102870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	</a:t>
            </a:r>
            <a:r>
              <a:rPr lang="en-US" sz="5400" b="1" dirty="0">
                <a:solidFill>
                  <a:srgbClr val="C00000"/>
                </a:solidFill>
                <a:latin typeface="+mn-lt"/>
              </a:rPr>
              <a:t> CLASSIFICATION OF PET</a:t>
            </a:r>
            <a:endParaRPr lang="en-US" dirty="0">
              <a:latin typeface="+mn-lt"/>
            </a:endParaRPr>
          </a:p>
        </p:txBody>
      </p:sp>
      <p:sp>
        <p:nvSpPr>
          <p:cNvPr id="1048690" name="Content Placeholder 2"/>
          <p:cNvSpPr>
            <a:spLocks noGrp="1"/>
          </p:cNvSpPr>
          <p:nvPr>
            <p:ph idx="1"/>
          </p:nvPr>
        </p:nvSpPr>
        <p:spPr>
          <a:xfrm>
            <a:off x="609600" y="1145276"/>
            <a:ext cx="10972800" cy="54841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+mj-lt"/>
              </a:rPr>
              <a:t>		</a:t>
            </a:r>
            <a:r>
              <a:rPr lang="en-US" sz="3600" b="1" dirty="0">
                <a:latin typeface="+mj-lt"/>
              </a:rPr>
              <a:t>1. MILD    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>
                <a:latin typeface="+mj-lt"/>
              </a:rPr>
              <a:t>Characterized by:-</a:t>
            </a:r>
          </a:p>
          <a:p>
            <a:pPr lvl="0"/>
            <a:r>
              <a:rPr lang="en-US" sz="2800" dirty="0">
                <a:latin typeface="+mj-lt"/>
              </a:rPr>
              <a:t>BP reading of 140/90mmhg where;</a:t>
            </a:r>
          </a:p>
          <a:p>
            <a:pPr lvl="1"/>
            <a:r>
              <a:rPr lang="en-US" sz="2800" dirty="0">
                <a:latin typeface="+mj-lt"/>
              </a:rPr>
              <a:t>Systolic ranges btwn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140-149 mmHg</a:t>
            </a:r>
          </a:p>
          <a:p>
            <a:pPr lvl="1"/>
            <a:r>
              <a:rPr lang="en-US" sz="2800" dirty="0">
                <a:latin typeface="+mj-lt"/>
              </a:rPr>
              <a:t>Diastolic ranges btwn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90-99 mmHg</a:t>
            </a:r>
          </a:p>
          <a:p>
            <a:pPr lvl="0"/>
            <a:r>
              <a:rPr lang="en-US" sz="2800" dirty="0">
                <a:latin typeface="+mj-lt"/>
              </a:rPr>
              <a:t>Protenuria ranges between  trace to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1+.</a:t>
            </a:r>
          </a:p>
          <a:p>
            <a:pPr lvl="0"/>
            <a:r>
              <a:rPr lang="en-US" sz="2800" dirty="0">
                <a:latin typeface="+mj-lt"/>
              </a:rPr>
              <a:t>Oedema, marked on the ankles, feet and sometimes pretibial region.</a:t>
            </a:r>
          </a:p>
          <a:p>
            <a:pPr lvl="0"/>
            <a:r>
              <a:rPr lang="en-US" sz="2800" dirty="0">
                <a:latin typeface="+mj-lt"/>
              </a:rPr>
              <a:t> No complains are presented, features are noted (elicited) during a routine antenatal service.</a:t>
            </a:r>
          </a:p>
          <a:p>
            <a:pPr lvl="0"/>
            <a:r>
              <a:rPr lang="en-US" sz="2800" dirty="0">
                <a:latin typeface="+mj-lt"/>
              </a:rPr>
              <a:t> However close follow is important.</a:t>
            </a:r>
          </a:p>
          <a:p>
            <a:endParaRPr lang="en-US" sz="2800" dirty="0">
              <a:latin typeface="+mj-lt"/>
            </a:endParaRPr>
          </a:p>
        </p:txBody>
      </p:sp>
    </p:spTree>
  </p:cSld>
  <p:clrMapOvr>
    <a:masterClrMapping/>
  </p:clrMapOvr>
  <p:transition spd="med">
    <p:pull/>
  </p:transition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9" name="Content Placeholder 2"/>
          <p:cNvSpPr>
            <a:spLocks noGrp="1"/>
          </p:cNvSpPr>
          <p:nvPr>
            <p:ph idx="1"/>
          </p:nvPr>
        </p:nvSpPr>
        <p:spPr>
          <a:xfrm>
            <a:off x="1047750" y="457200"/>
            <a:ext cx="10477500" cy="6019800"/>
          </a:xfrm>
        </p:spPr>
        <p:txBody>
          <a:bodyPr>
            <a:noAutofit/>
          </a:bodyPr>
          <a:lstStyle/>
          <a:p>
            <a:r>
              <a:rPr lang="en-US" dirty="0"/>
              <a:t>Premature baby because of  earlier overstretching of uterus.</a:t>
            </a:r>
          </a:p>
          <a:p>
            <a:r>
              <a:rPr lang="en-US" dirty="0"/>
              <a:t>Increased perinatal  mortality rate due to hypoxia in fetus &amp; infection in neonate.</a:t>
            </a:r>
          </a:p>
          <a:p>
            <a:r>
              <a:rPr lang="en-US" dirty="0"/>
              <a:t>Prelabour rupture of membranes, because of excessive mobility, such that Braxton Hicks contractions are transmitted to the forewaters hence  easily ruptures.</a:t>
            </a:r>
          </a:p>
          <a:p>
            <a:r>
              <a:rPr lang="en-US" dirty="0"/>
              <a:t>Antepartum haemorrhage due to placental abruption.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0" name="Content Placeholder 2"/>
          <p:cNvSpPr>
            <a:spLocks noGrp="1"/>
          </p:cNvSpPr>
          <p:nvPr>
            <p:ph idx="1"/>
          </p:nvPr>
        </p:nvSpPr>
        <p:spPr>
          <a:xfrm>
            <a:off x="1047750" y="304800"/>
            <a:ext cx="10191750" cy="5943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This results from sudden reduction of intrauterine size following spontaneous rupture of membranes</a:t>
            </a:r>
          </a:p>
          <a:p>
            <a:r>
              <a:rPr lang="en-US" dirty="0"/>
              <a:t>Upper urinary tract infection because of obstruction of the mother’s </a:t>
            </a:r>
            <a:r>
              <a:rPr lang="en-US" dirty="0" err="1"/>
              <a:t>ureters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Results from anatomical relationship between the 2 tracts.</a:t>
            </a:r>
          </a:p>
          <a:p>
            <a:r>
              <a:rPr lang="en-US" dirty="0"/>
              <a:t>Increased incidence of C/S  because of  malpresentation, cord presentation/</a:t>
            </a:r>
            <a:r>
              <a:rPr lang="en-US" dirty="0" err="1"/>
              <a:t>prolapse</a:t>
            </a:r>
            <a:r>
              <a:rPr lang="en-US" dirty="0"/>
              <a:t> and severe APH.</a:t>
            </a:r>
          </a:p>
          <a:p>
            <a:pPr>
              <a:buNone/>
            </a:pP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1" name="Content Placeholder 2"/>
          <p:cNvSpPr>
            <a:spLocks noGrp="1"/>
          </p:cNvSpPr>
          <p:nvPr>
            <p:ph idx="1"/>
          </p:nvPr>
        </p:nvSpPr>
        <p:spPr>
          <a:xfrm>
            <a:off x="1047750" y="381000"/>
            <a:ext cx="10191750" cy="5638800"/>
          </a:xfrm>
        </p:spPr>
        <p:txBody>
          <a:bodyPr>
            <a:normAutofit/>
          </a:bodyPr>
          <a:lstStyle/>
          <a:p>
            <a:r>
              <a:rPr lang="en-US" dirty="0"/>
              <a:t>Postpartum haemorrhage ,because of impaired living ligature action.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Impairment could be from overstretching of the uterus or from damage of myometrium following </a:t>
            </a:r>
            <a:r>
              <a:rPr lang="en-US" dirty="0" err="1"/>
              <a:t>abruptio</a:t>
            </a:r>
            <a:r>
              <a:rPr lang="en-US" dirty="0"/>
              <a:t>.</a:t>
            </a:r>
          </a:p>
        </p:txBody>
      </p:sp>
      <p:sp>
        <p:nvSpPr>
          <p:cNvPr id="1049192" name="5-Point Star 3"/>
          <p:cNvSpPr/>
          <p:nvPr/>
        </p:nvSpPr>
        <p:spPr>
          <a:xfrm>
            <a:off x="2000250" y="4267200"/>
            <a:ext cx="6191250" cy="2590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u="sng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OLIGOHYDRAMNIOS</a:t>
            </a:r>
          </a:p>
        </p:txBody>
      </p:sp>
      <p:sp>
        <p:nvSpPr>
          <p:cNvPr id="1049194" name="Content Placeholder 2"/>
          <p:cNvSpPr>
            <a:spLocks noGrp="1"/>
          </p:cNvSpPr>
          <p:nvPr>
            <p:ph idx="1"/>
          </p:nvPr>
        </p:nvSpPr>
        <p:spPr>
          <a:xfrm>
            <a:off x="1295401" y="1371601"/>
            <a:ext cx="10134601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Definition</a:t>
            </a:r>
          </a:p>
          <a:p>
            <a:pPr algn="just"/>
            <a:r>
              <a:rPr lang="en-US" dirty="0" smtClean="0"/>
              <a:t>It’s </a:t>
            </a:r>
            <a:r>
              <a:rPr lang="en-US" dirty="0"/>
              <a:t>a pregnancy induced condition characterized by </a:t>
            </a:r>
            <a:r>
              <a:rPr lang="en-US" b="1" dirty="0" smtClean="0"/>
              <a:t>inadequate</a:t>
            </a:r>
            <a:r>
              <a:rPr lang="en-US" dirty="0" smtClean="0"/>
              <a:t> </a:t>
            </a:r>
            <a:r>
              <a:rPr lang="en-US" dirty="0"/>
              <a:t>amount of liquor amnii (amniotic fluid) </a:t>
            </a:r>
            <a:r>
              <a:rPr lang="en-US" dirty="0" smtClean="0"/>
              <a:t>of less than 800ml at term (amniotic fluid volume depends on gestational age), </a:t>
            </a:r>
            <a:r>
              <a:rPr lang="en-US" dirty="0"/>
              <a:t>based on ultrasound </a:t>
            </a:r>
            <a:r>
              <a:rPr lang="en-US" dirty="0" smtClean="0"/>
              <a:t>scanning, thus resulting in poor development of the lung tissue and can lead to fetal death.</a:t>
            </a:r>
            <a:endParaRPr lang="en-US" dirty="0"/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5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100965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Pathophysiology of oligohydramnios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49196" name="Content Placeholder 2"/>
          <p:cNvSpPr>
            <a:spLocks noGrp="1"/>
          </p:cNvSpPr>
          <p:nvPr>
            <p:ph idx="1"/>
          </p:nvPr>
        </p:nvSpPr>
        <p:spPr>
          <a:xfrm>
            <a:off x="1371600" y="1143001"/>
            <a:ext cx="10058401" cy="5486399"/>
          </a:xfrm>
        </p:spPr>
        <p:txBody>
          <a:bodyPr>
            <a:normAutofit fontScale="96875"/>
          </a:bodyPr>
          <a:lstStyle/>
          <a:p>
            <a:pPr algn="just"/>
            <a:r>
              <a:rPr lang="en-US" u="sng" dirty="0"/>
              <a:t>Rupture of the membranes </a:t>
            </a:r>
            <a:r>
              <a:rPr lang="en-US" dirty="0"/>
              <a:t>is the most common cause of </a:t>
            </a:r>
            <a:r>
              <a:rPr lang="en-US" dirty="0" smtClean="0"/>
              <a:t>oligohydramnios, especially in premature drainage of liquor. </a:t>
            </a:r>
          </a:p>
          <a:p>
            <a:pPr algn="just"/>
            <a:r>
              <a:rPr lang="en-US" dirty="0" smtClean="0"/>
              <a:t>However</a:t>
            </a:r>
            <a:r>
              <a:rPr lang="en-US" dirty="0"/>
              <a:t>, because the amniotic fluid is primarily fetal urine in the latter half of the pregnancy, the </a:t>
            </a:r>
            <a:r>
              <a:rPr lang="en-US" u="sng" dirty="0"/>
              <a:t>absence of fetal urine production</a:t>
            </a:r>
            <a:r>
              <a:rPr lang="en-US" dirty="0"/>
              <a:t> or a blockage in the fetus' urinary tract </a:t>
            </a:r>
            <a:r>
              <a:rPr lang="en-US" dirty="0" smtClean="0"/>
              <a:t>results </a:t>
            </a:r>
            <a:r>
              <a:rPr lang="en-US" dirty="0"/>
              <a:t>in oligohydramnios. </a:t>
            </a:r>
            <a:endParaRPr lang="en-US" dirty="0" smtClean="0"/>
          </a:p>
          <a:p>
            <a:pPr algn="just"/>
            <a:r>
              <a:rPr lang="en-US" u="sng" dirty="0" smtClean="0"/>
              <a:t>Fetal </a:t>
            </a:r>
            <a:r>
              <a:rPr lang="en-US" u="sng" dirty="0"/>
              <a:t>swallowing</a:t>
            </a:r>
            <a:r>
              <a:rPr lang="en-US" dirty="0"/>
              <a:t>, which occurs physiologically, reduces the amount of fluid, and an absence of swallowing or a blockage of the fetus' GI tract can lead to polyhydramnios.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INCIDENCE</a:t>
            </a:r>
            <a:endParaRPr lang="en-US" b="1" dirty="0">
              <a:solidFill>
                <a:srgbClr val="0000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49198" name="Content Placeholder 2"/>
          <p:cNvSpPr>
            <a:spLocks noGrp="1"/>
          </p:cNvSpPr>
          <p:nvPr>
            <p:ph idx="1"/>
          </p:nvPr>
        </p:nvSpPr>
        <p:spPr>
          <a:xfrm>
            <a:off x="1066800" y="1066800"/>
            <a:ext cx="10515600" cy="5562600"/>
          </a:xfrm>
        </p:spPr>
        <p:txBody>
          <a:bodyPr>
            <a:normAutofit fontScale="95000" lnSpcReduction="10000"/>
          </a:bodyPr>
          <a:lstStyle/>
          <a:p>
            <a:pPr algn="just"/>
            <a:r>
              <a:rPr lang="en-US" dirty="0"/>
              <a:t>Oligohydramnios occurs in 4% of pregnancies, and polyhydramnios occurs in 1% of </a:t>
            </a:r>
            <a:r>
              <a:rPr lang="en-US" dirty="0" smtClean="0"/>
              <a:t>pregnancies.</a:t>
            </a:r>
          </a:p>
          <a:p>
            <a:pPr algn="just"/>
            <a:r>
              <a:rPr lang="en-US" dirty="0" smtClean="0"/>
              <a:t>When diagnosed in the 1</a:t>
            </a:r>
            <a:r>
              <a:rPr lang="en-US" baseline="30000" dirty="0" smtClean="0"/>
              <a:t>st</a:t>
            </a:r>
            <a:r>
              <a:rPr lang="en-US" dirty="0" smtClean="0"/>
              <a:t> half of pregnancy, it’s often associated with renal agenesis( absence of the kidneys) or potter’s syndrome in which the baby has pulmonary hypoplasia</a:t>
            </a:r>
          </a:p>
          <a:p>
            <a:pPr marL="0" indent="0" algn="just">
              <a:buNone/>
            </a:pPr>
            <a:r>
              <a:rPr lang="en-US" sz="3500" b="1" u="sng" dirty="0">
                <a:solidFill>
                  <a:srgbClr val="0000FF"/>
                </a:solidFill>
              </a:rPr>
              <a:t>Note:</a:t>
            </a:r>
            <a:r>
              <a:rPr lang="en-US" dirty="0" smtClean="0"/>
              <a:t> </a:t>
            </a:r>
          </a:p>
          <a:p>
            <a:pPr algn="just"/>
            <a:r>
              <a:rPr lang="en-US" b="1" dirty="0" smtClean="0"/>
              <a:t>Pulmonary </a:t>
            </a:r>
            <a:r>
              <a:rPr lang="en-US" b="1" dirty="0"/>
              <a:t>hypoplasia</a:t>
            </a:r>
            <a:r>
              <a:rPr lang="en-US" dirty="0"/>
              <a:t> is incomplete development of the lungs, resulting in an abnormally low number or size of bronchopulmonary segments or alveoli. </a:t>
            </a:r>
          </a:p>
          <a:p>
            <a:pPr algn="just"/>
            <a:r>
              <a:rPr lang="en-US" dirty="0" smtClean="0"/>
              <a:t>A </a:t>
            </a:r>
            <a:r>
              <a:rPr lang="en-US" dirty="0"/>
              <a:t>congenital </a:t>
            </a:r>
            <a:r>
              <a:rPr lang="en-US" dirty="0" smtClean="0"/>
              <a:t>malformation &amp; often </a:t>
            </a:r>
            <a:r>
              <a:rPr lang="en-US" dirty="0"/>
              <a:t>occurs secondary to other fetal abnormalities that interfere with normal development of the lungs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2" name="Content Placeholder 2"/>
          <p:cNvSpPr>
            <a:spLocks noGrp="1"/>
          </p:cNvSpPr>
          <p:nvPr>
            <p:ph idx="1"/>
          </p:nvPr>
        </p:nvSpPr>
        <p:spPr>
          <a:xfrm>
            <a:off x="1333501" y="228601"/>
            <a:ext cx="10096500" cy="6248399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The mortality rate in oligohydramnios is high because:-</a:t>
            </a:r>
          </a:p>
          <a:p>
            <a:pPr lvl="1" algn="just"/>
            <a:r>
              <a:rPr lang="en-US" sz="3600" dirty="0"/>
              <a:t> The lack of amniotic fluid allows compression of the fetal abdomen, which limits movement of its diaphragm. </a:t>
            </a:r>
          </a:p>
          <a:p>
            <a:pPr lvl="1" algn="just"/>
            <a:r>
              <a:rPr lang="en-US" sz="3600" dirty="0"/>
              <a:t>The lack of amniotic fluid flowing in and out of the fetal lungs leads to pulmonary hypoplasia. </a:t>
            </a:r>
          </a:p>
          <a:p>
            <a:pPr marL="457200" lvl="1" indent="0" algn="just">
              <a:buNone/>
            </a:pPr>
            <a:endParaRPr lang="en-US" sz="3600" dirty="0"/>
          </a:p>
          <a:p>
            <a:endParaRPr lang="en-US" sz="3600" dirty="0"/>
          </a:p>
        </p:txBody>
      </p:sp>
    </p:spTree>
  </p:cSld>
  <p:clrMapOvr>
    <a:masterClrMapping/>
  </p:clrMapOvr>
  <p:transition spd="slow">
    <p:strips dir="ru"/>
  </p:transition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Causes of oligohydramnios</a:t>
            </a:r>
          </a:p>
        </p:txBody>
      </p:sp>
      <p:sp>
        <p:nvSpPr>
          <p:cNvPr id="1049204" name="Content Placeholder 2"/>
          <p:cNvSpPr>
            <a:spLocks noGrp="1"/>
          </p:cNvSpPr>
          <p:nvPr>
            <p:ph idx="1"/>
          </p:nvPr>
        </p:nvSpPr>
        <p:spPr>
          <a:xfrm>
            <a:off x="1143000" y="1143001"/>
            <a:ext cx="10515600" cy="5638800"/>
          </a:xfrm>
        </p:spPr>
        <p:txBody>
          <a:bodyPr>
            <a:normAutofit fontScale="96429"/>
          </a:bodyPr>
          <a:lstStyle/>
          <a:p>
            <a:pPr algn="just"/>
            <a:r>
              <a:rPr lang="en-US" sz="2800" dirty="0"/>
              <a:t>The exact cause in unknown (idiopathic) but the following factors are commonly associated with oligohydramnios:-</a:t>
            </a:r>
          </a:p>
          <a:p>
            <a:pPr algn="just"/>
            <a:r>
              <a:rPr lang="en-US" sz="2800" dirty="0"/>
              <a:t>Fetal urinary tract anomalies, such as renal agenesis &amp; polycystic kidneys.</a:t>
            </a:r>
          </a:p>
          <a:p>
            <a:pPr algn="just"/>
            <a:r>
              <a:rPr lang="en-US" sz="2800" dirty="0"/>
              <a:t>PROM and chronic leakage of the amniotic fluid prenatally.</a:t>
            </a:r>
          </a:p>
          <a:p>
            <a:r>
              <a:rPr lang="en-US" sz="2800" dirty="0"/>
              <a:t>Placental insufficiency, as seen in pregnancy-induced hypertension (</a:t>
            </a:r>
            <a:r>
              <a:rPr lang="en-US" sz="2800" dirty="0" err="1"/>
              <a:t>PIH</a:t>
            </a:r>
            <a:r>
              <a:rPr lang="en-US" sz="2800" dirty="0"/>
              <a:t>), maternal diabetes, or post-maturity syndrome when the pregnancy extends beyond 42 weeks' gestation</a:t>
            </a:r>
          </a:p>
          <a:p>
            <a:r>
              <a:rPr lang="en-US" sz="2800" dirty="0"/>
              <a:t>Maternal use of prostaglandin synthase inhibitors or ACE inhibitors </a:t>
            </a:r>
            <a:r>
              <a:rPr lang="en-US" sz="2800" dirty="0" err="1"/>
              <a:t>e.g</a:t>
            </a:r>
            <a:r>
              <a:rPr lang="en-US" sz="2800" dirty="0"/>
              <a:t> captopril</a:t>
            </a:r>
          </a:p>
          <a:p>
            <a:r>
              <a:rPr lang="en-US" sz="2800" dirty="0"/>
              <a:t>Twin to twin transfusion syndrome ( where one twin experiences severe amniotic fluid deficiency while the other has excess)</a:t>
            </a:r>
          </a:p>
          <a:p>
            <a:pPr marL="0" indent="0" algn="just">
              <a:buNone/>
            </a:pPr>
            <a:endParaRPr lang="en-US" sz="2800" dirty="0"/>
          </a:p>
        </p:txBody>
      </p:sp>
    </p:spTree>
  </p:cSld>
  <p:clrMapOvr>
    <a:masterClrMapping/>
  </p:clrMapOvr>
  <p:transition spd="slow">
    <p:strips dir="ru"/>
  </p:transition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5" name="Title 1"/>
          <p:cNvSpPr>
            <a:spLocks noGrp="1"/>
          </p:cNvSpPr>
          <p:nvPr>
            <p:ph type="title"/>
          </p:nvPr>
        </p:nvSpPr>
        <p:spPr>
          <a:xfrm>
            <a:off x="1371600" y="13855"/>
            <a:ext cx="100965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Clinical features of oligohydramnios</a:t>
            </a:r>
            <a:endParaRPr lang="en-US" dirty="0">
              <a:solidFill>
                <a:srgbClr val="0000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49206" name="Content Placeholder 2"/>
          <p:cNvSpPr>
            <a:spLocks noGrp="1"/>
          </p:cNvSpPr>
          <p:nvPr>
            <p:ph idx="1"/>
          </p:nvPr>
        </p:nvSpPr>
        <p:spPr>
          <a:xfrm>
            <a:off x="1143000" y="838201"/>
            <a:ext cx="10591800" cy="5867399"/>
          </a:xfrm>
        </p:spPr>
        <p:txBody>
          <a:bodyPr/>
          <a:lstStyle/>
          <a:p>
            <a:pPr algn="just"/>
            <a:r>
              <a:rPr lang="en-US" dirty="0" smtClean="0"/>
              <a:t>On inspection:</a:t>
            </a:r>
          </a:p>
          <a:p>
            <a:pPr lvl="1" algn="just"/>
            <a:r>
              <a:rPr lang="en-US" dirty="0" smtClean="0"/>
              <a:t>The uterus appears smaller than expected for the period of gestation.</a:t>
            </a:r>
          </a:p>
          <a:p>
            <a:pPr algn="just"/>
            <a:r>
              <a:rPr lang="en-US" dirty="0" smtClean="0"/>
              <a:t>Mother reports of reduced fetal movements</a:t>
            </a:r>
          </a:p>
          <a:p>
            <a:pPr algn="just"/>
            <a:r>
              <a:rPr lang="en-US" dirty="0" smtClean="0"/>
              <a:t>On palpation:</a:t>
            </a:r>
          </a:p>
          <a:p>
            <a:pPr lvl="1" algn="just"/>
            <a:r>
              <a:rPr lang="en-US" dirty="0" smtClean="0"/>
              <a:t>Uterus is small and compact and fetal parts are easily felt</a:t>
            </a:r>
          </a:p>
          <a:p>
            <a:pPr lvl="1" algn="just"/>
            <a:r>
              <a:rPr lang="en-US" dirty="0" smtClean="0"/>
              <a:t>Fetal malpresentation is a common finding, especially breech presentation</a:t>
            </a:r>
          </a:p>
          <a:p>
            <a:pPr algn="just"/>
            <a:r>
              <a:rPr lang="en-US" dirty="0" smtClean="0"/>
              <a:t>Auscultation findings are normal</a:t>
            </a:r>
          </a:p>
          <a:p>
            <a:pPr algn="just"/>
            <a:r>
              <a:rPr lang="en-US" dirty="0" smtClean="0"/>
              <a:t>Renal abnormality may be visible on ultrasound scanning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7" name="Title 1"/>
          <p:cNvSpPr>
            <a:spLocks noGrp="1"/>
          </p:cNvSpPr>
          <p:nvPr>
            <p:ph type="title"/>
          </p:nvPr>
        </p:nvSpPr>
        <p:spPr>
          <a:xfrm>
            <a:off x="1295400" y="27709"/>
            <a:ext cx="100965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Specific management of oligohydramnios</a:t>
            </a:r>
          </a:p>
        </p:txBody>
      </p:sp>
      <p:sp>
        <p:nvSpPr>
          <p:cNvPr id="1049208" name="Content Placeholder 2"/>
          <p:cNvSpPr>
            <a:spLocks noGrp="1"/>
          </p:cNvSpPr>
          <p:nvPr>
            <p:ph idx="1"/>
          </p:nvPr>
        </p:nvSpPr>
        <p:spPr>
          <a:xfrm>
            <a:off x="1143000" y="1143000"/>
            <a:ext cx="10515600" cy="5562601"/>
          </a:xfrm>
        </p:spPr>
        <p:txBody>
          <a:bodyPr>
            <a:normAutofit fontScale="89286" lnSpcReduction="10000"/>
          </a:bodyPr>
          <a:lstStyle/>
          <a:p>
            <a:pPr algn="just"/>
            <a:r>
              <a:rPr lang="en-US" dirty="0" smtClean="0"/>
              <a:t>The aim of management is to establish the cause by investigating the etiology and fetal effects.</a:t>
            </a:r>
          </a:p>
          <a:p>
            <a:pPr algn="just"/>
            <a:r>
              <a:rPr lang="en-US" dirty="0" smtClean="0"/>
              <a:t>Admit mother to hospital at first contact</a:t>
            </a:r>
          </a:p>
          <a:p>
            <a:pPr algn="just"/>
            <a:r>
              <a:rPr lang="en-US" dirty="0" smtClean="0"/>
              <a:t>Investigate thru’</a:t>
            </a:r>
          </a:p>
          <a:p>
            <a:pPr lvl="1" algn="just"/>
            <a:r>
              <a:rPr lang="en-US" dirty="0" smtClean="0"/>
              <a:t>History taking ( reduced fetal movement)</a:t>
            </a:r>
          </a:p>
          <a:p>
            <a:pPr lvl="1" algn="just"/>
            <a:r>
              <a:rPr lang="en-US" dirty="0" smtClean="0"/>
              <a:t>Ultrasound scan</a:t>
            </a:r>
          </a:p>
          <a:p>
            <a:pPr algn="just"/>
            <a:r>
              <a:rPr lang="en-US" dirty="0" smtClean="0"/>
              <a:t>Where fetal abnormality is not considered to be lethal or the cause not known, administer prophylactic </a:t>
            </a:r>
            <a:r>
              <a:rPr lang="en-US" dirty="0" err="1" smtClean="0"/>
              <a:t>amnioinfusion</a:t>
            </a:r>
            <a:r>
              <a:rPr lang="en-US" dirty="0" smtClean="0"/>
              <a:t> with normal saline, ringer’s lactate or 5% dextrose in order to prevent compression deformities and </a:t>
            </a:r>
            <a:r>
              <a:rPr lang="en-US" dirty="0" err="1" smtClean="0"/>
              <a:t>hypoplastic</a:t>
            </a:r>
            <a:r>
              <a:rPr lang="en-US" dirty="0" smtClean="0"/>
              <a:t> lung disease and prolong the pregnancy.</a:t>
            </a:r>
          </a:p>
          <a:p>
            <a:pPr algn="just"/>
            <a:r>
              <a:rPr lang="en-US" dirty="0" smtClean="0"/>
              <a:t>Provide mother with a fetal kick chart and interpret accordingly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Content Placeholder 2"/>
          <p:cNvSpPr>
            <a:spLocks noGrp="1"/>
          </p:cNvSpPr>
          <p:nvPr>
            <p:ph idx="1"/>
          </p:nvPr>
        </p:nvSpPr>
        <p:spPr>
          <a:xfrm>
            <a:off x="685800" y="381000"/>
            <a:ext cx="10896600" cy="6248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200" b="1" dirty="0"/>
              <a:t>2. MODERATE</a:t>
            </a:r>
          </a:p>
          <a:p>
            <a:pPr lvl="0"/>
            <a:r>
              <a:rPr lang="en-US" sz="3200" dirty="0"/>
              <a:t>BP readings are of 150/100mmhg where;</a:t>
            </a:r>
          </a:p>
          <a:p>
            <a:pPr lvl="1"/>
            <a:r>
              <a:rPr lang="en-US" sz="2800" dirty="0"/>
              <a:t>Systolic ranges btwn </a:t>
            </a:r>
            <a:r>
              <a:rPr lang="en-US" sz="2800" b="1" dirty="0">
                <a:solidFill>
                  <a:srgbClr val="FF0000"/>
                </a:solidFill>
              </a:rPr>
              <a:t>150-159 mmHg</a:t>
            </a:r>
          </a:p>
          <a:p>
            <a:pPr lvl="1"/>
            <a:r>
              <a:rPr lang="en-US" sz="2800" dirty="0"/>
              <a:t>Diastolic ranges btwn </a:t>
            </a:r>
            <a:r>
              <a:rPr lang="en-US" sz="2800" b="1" dirty="0">
                <a:solidFill>
                  <a:srgbClr val="FF0000"/>
                </a:solidFill>
              </a:rPr>
              <a:t>100-109 mmHg</a:t>
            </a:r>
            <a:endParaRPr lang="en-US" sz="3200" dirty="0"/>
          </a:p>
          <a:p>
            <a:pPr lvl="0">
              <a:buFont typeface="Wingdings" pitchFamily="2" charset="2"/>
              <a:buChar char="ü"/>
            </a:pPr>
            <a:r>
              <a:rPr lang="en-US" sz="3200" dirty="0"/>
              <a:t>Specifically  rise in both systolic &amp; diastolic pressure with about 20mmhg is noted.</a:t>
            </a:r>
          </a:p>
          <a:p>
            <a:pPr lvl="0"/>
            <a:r>
              <a:rPr lang="en-US" sz="3200" dirty="0" err="1"/>
              <a:t>Proteinuria</a:t>
            </a:r>
            <a:r>
              <a:rPr lang="en-US" sz="3200" dirty="0"/>
              <a:t> ranges between </a:t>
            </a:r>
            <a:r>
              <a:rPr lang="en-US" sz="3200" b="1" dirty="0">
                <a:solidFill>
                  <a:srgbClr val="FF0000"/>
                </a:solidFill>
              </a:rPr>
              <a:t>1+ to  2+.</a:t>
            </a:r>
          </a:p>
          <a:p>
            <a:pPr lvl="0"/>
            <a:r>
              <a:rPr lang="en-US" sz="3200" dirty="0" err="1"/>
              <a:t>Oedema</a:t>
            </a:r>
            <a:r>
              <a:rPr lang="en-US" sz="3200" dirty="0"/>
              <a:t> is marked on legs fingers and face hence denoted as (++) .</a:t>
            </a:r>
          </a:p>
          <a:p>
            <a:pPr lvl="0"/>
            <a:r>
              <a:rPr lang="en-US" sz="3200" dirty="0"/>
              <a:t>Mother aware of the symptoms.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9" name="Content Placeholder 2"/>
          <p:cNvSpPr>
            <a:spLocks noGrp="1"/>
          </p:cNvSpPr>
          <p:nvPr>
            <p:ph idx="1"/>
          </p:nvPr>
        </p:nvSpPr>
        <p:spPr>
          <a:xfrm>
            <a:off x="1333501" y="304801"/>
            <a:ext cx="10096500" cy="5588984"/>
          </a:xfrm>
        </p:spPr>
        <p:txBody>
          <a:bodyPr/>
          <a:lstStyle/>
          <a:p>
            <a:pPr algn="just"/>
            <a:r>
              <a:rPr lang="en-US" dirty="0" smtClean="0"/>
              <a:t>Consider induction of labour in late weeks of gestation where the fetus is viable because of possibility of placental insufficiency</a:t>
            </a:r>
          </a:p>
          <a:p>
            <a:pPr algn="just"/>
            <a:r>
              <a:rPr lang="en-US" dirty="0" smtClean="0"/>
              <a:t>In labour, give epidural analgesia because uterine contractions are often unusually painful in oligohydramnios</a:t>
            </a:r>
          </a:p>
          <a:p>
            <a:pPr algn="just"/>
            <a:r>
              <a:rPr lang="en-US" dirty="0" smtClean="0"/>
              <a:t>Continuous fetal hear rate monitoring during labour because of possible fetal hypoxia</a:t>
            </a:r>
          </a:p>
          <a:p>
            <a:pPr algn="just"/>
            <a:r>
              <a:rPr lang="en-US" dirty="0" smtClean="0"/>
              <a:t>Prepare to resuscitate an asphyxiated baby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Effects of oligohydramnios on the fetus</a:t>
            </a:r>
            <a:endParaRPr lang="en-US" dirty="0">
              <a:solidFill>
                <a:srgbClr val="0000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49211" name="Content Placeholder 2"/>
          <p:cNvSpPr>
            <a:spLocks noGrp="1"/>
          </p:cNvSpPr>
          <p:nvPr>
            <p:ph idx="1"/>
          </p:nvPr>
        </p:nvSpPr>
        <p:spPr>
          <a:xfrm>
            <a:off x="1219200" y="1219201"/>
            <a:ext cx="10439400" cy="541019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Oligohydramnios is also associated </a:t>
            </a:r>
            <a:r>
              <a:rPr lang="en-US" dirty="0" smtClean="0"/>
              <a:t>with:</a:t>
            </a:r>
          </a:p>
          <a:p>
            <a:pPr lvl="1" algn="just"/>
            <a:r>
              <a:rPr lang="en-US" dirty="0"/>
              <a:t>R</a:t>
            </a:r>
            <a:r>
              <a:rPr lang="en-US" dirty="0" smtClean="0"/>
              <a:t>enal </a:t>
            </a:r>
            <a:r>
              <a:rPr lang="en-US" dirty="0"/>
              <a:t>agenesis or </a:t>
            </a:r>
            <a:r>
              <a:rPr lang="en-US" dirty="0" smtClean="0"/>
              <a:t>dysgenesis</a:t>
            </a:r>
          </a:p>
          <a:p>
            <a:pPr lvl="1" algn="just"/>
            <a:r>
              <a:rPr lang="en-US" dirty="0" smtClean="0"/>
              <a:t>Congenital abnormalities </a:t>
            </a:r>
            <a:r>
              <a:rPr lang="en-US" dirty="0" err="1" smtClean="0"/>
              <a:t>eg</a:t>
            </a:r>
            <a:r>
              <a:rPr lang="en-US" dirty="0" smtClean="0"/>
              <a:t> widely separated eyes with </a:t>
            </a:r>
            <a:r>
              <a:rPr lang="en-US" dirty="0" err="1" smtClean="0"/>
              <a:t>epicantic</a:t>
            </a:r>
            <a:r>
              <a:rPr lang="en-US" dirty="0" smtClean="0"/>
              <a:t> folds, absence of one umbilical artery, low set ears, </a:t>
            </a:r>
            <a:r>
              <a:rPr lang="en-US" dirty="0" err="1" smtClean="0"/>
              <a:t>neurotube</a:t>
            </a:r>
            <a:r>
              <a:rPr lang="en-US" dirty="0" smtClean="0"/>
              <a:t> defects,  etc.</a:t>
            </a:r>
          </a:p>
          <a:p>
            <a:pPr lvl="1" algn="just"/>
            <a:r>
              <a:rPr lang="en-US" dirty="0"/>
              <a:t>P</a:t>
            </a:r>
            <a:r>
              <a:rPr lang="en-US" dirty="0" smtClean="0"/>
              <a:t>ulmonary </a:t>
            </a:r>
            <a:r>
              <a:rPr lang="en-US" dirty="0"/>
              <a:t>hypoplasia that typically leads to death from severe respiratory insufficiency</a:t>
            </a:r>
            <a:endParaRPr lang="en-US" dirty="0" smtClean="0"/>
          </a:p>
          <a:p>
            <a:pPr lvl="1" algn="just"/>
            <a:r>
              <a:rPr lang="en-US" dirty="0" smtClean="0"/>
              <a:t>Meconium </a:t>
            </a:r>
            <a:r>
              <a:rPr lang="en-US" dirty="0"/>
              <a:t>staining of the amniotic </a:t>
            </a:r>
            <a:r>
              <a:rPr lang="en-US" dirty="0" smtClean="0"/>
              <a:t>fluid hence fetal hypoxia</a:t>
            </a:r>
          </a:p>
          <a:p>
            <a:pPr lvl="1" algn="just"/>
            <a:r>
              <a:rPr lang="en-US" dirty="0" smtClean="0"/>
              <a:t>Fetal </a:t>
            </a:r>
            <a:r>
              <a:rPr lang="en-US" dirty="0"/>
              <a:t>heart conduction </a:t>
            </a:r>
            <a:r>
              <a:rPr lang="en-US" dirty="0" smtClean="0"/>
              <a:t>abnormalities hence congenital cardiac abnormalities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Effects of oligohydramnios on the </a:t>
            </a:r>
            <a:r>
              <a:rPr lang="en-US" dirty="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fetus </a:t>
            </a:r>
            <a:r>
              <a:rPr lang="en-US" dirty="0" err="1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Cntd</a:t>
            </a:r>
            <a:r>
              <a:rPr lang="en-US" dirty="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’</a:t>
            </a:r>
            <a:endParaRPr lang="en-US" dirty="0"/>
          </a:p>
        </p:txBody>
      </p:sp>
      <p:sp>
        <p:nvSpPr>
          <p:cNvPr id="1049213" name="Content Placeholder 2"/>
          <p:cNvSpPr>
            <a:spLocks noGrp="1"/>
          </p:cNvSpPr>
          <p:nvPr>
            <p:ph idx="1"/>
          </p:nvPr>
        </p:nvSpPr>
        <p:spPr>
          <a:xfrm>
            <a:off x="1333501" y="1596422"/>
            <a:ext cx="10096500" cy="4956779"/>
          </a:xfrm>
        </p:spPr>
        <p:txBody>
          <a:bodyPr>
            <a:normAutofit/>
          </a:bodyPr>
          <a:lstStyle/>
          <a:p>
            <a:pPr lvl="1" algn="just"/>
            <a:r>
              <a:rPr lang="en-US" sz="3200" dirty="0"/>
              <a:t>Umbilical cord compression= fetal hypoxia</a:t>
            </a:r>
          </a:p>
          <a:p>
            <a:pPr lvl="1" algn="just"/>
            <a:r>
              <a:rPr lang="en-US" sz="3200" dirty="0"/>
              <a:t>Poor tolerance of labor leading to non-</a:t>
            </a:r>
            <a:r>
              <a:rPr lang="en-US" sz="3200" dirty="0" err="1"/>
              <a:t>reasuring</a:t>
            </a:r>
            <a:r>
              <a:rPr lang="en-US" sz="3200" dirty="0"/>
              <a:t> fetal heart rate pattern during labour.</a:t>
            </a:r>
          </a:p>
          <a:p>
            <a:pPr lvl="1" algn="just"/>
            <a:r>
              <a:rPr lang="en-US" sz="3200" dirty="0"/>
              <a:t>lower Apgar scores and fetal acidosis= birth asphyxia</a:t>
            </a:r>
          </a:p>
          <a:p>
            <a:pPr lvl="1" algn="just"/>
            <a:r>
              <a:rPr lang="en-US" sz="3200" dirty="0"/>
              <a:t>Intrauterine growth restriction (</a:t>
            </a:r>
            <a:r>
              <a:rPr lang="en-US" sz="3200" dirty="0" err="1"/>
              <a:t>IUGR</a:t>
            </a:r>
            <a:r>
              <a:rPr lang="en-US" sz="3200" dirty="0"/>
              <a:t>) hence SGA baby</a:t>
            </a:r>
          </a:p>
          <a:p>
            <a:pPr lvl="1" algn="just"/>
            <a:r>
              <a:rPr lang="en-US" sz="3200" dirty="0"/>
              <a:t>Increased incidences of perinatal mortality rate (</a:t>
            </a:r>
            <a:r>
              <a:rPr lang="en-US" sz="3200" dirty="0" err="1"/>
              <a:t>PMR</a:t>
            </a:r>
            <a:r>
              <a:rPr lang="en-US" sz="3200" dirty="0"/>
              <a:t>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49214" name="Cloud Callout 3"/>
          <p:cNvSpPr/>
          <p:nvPr/>
        </p:nvSpPr>
        <p:spPr>
          <a:xfrm>
            <a:off x="4724400" y="5410200"/>
            <a:ext cx="2590800" cy="1222248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/>
            <a:r>
              <a:rPr lang="en-US" sz="4400" dirty="0">
                <a:solidFill>
                  <a:schemeClr val="bg1"/>
                </a:solidFill>
                <a:latin typeface="AR BERKLEY" panose="02000000000000000000" pitchFamily="2" charset="0"/>
              </a:rPr>
              <a:t>End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9" name="Title 1"/>
          <p:cNvSpPr>
            <a:spLocks noGrp="1"/>
          </p:cNvSpPr>
          <p:nvPr>
            <p:ph type="title"/>
          </p:nvPr>
        </p:nvSpPr>
        <p:spPr>
          <a:xfrm>
            <a:off x="1905000" y="1143000"/>
            <a:ext cx="9334500" cy="2971800"/>
          </a:xfrm>
          <a:prstGeom prst="wedgeEllipseCallout">
            <a:avLst/>
          </a:prstGeom>
          <a:scene3d>
            <a:camera prst="perspectiveRelaxedModerately"/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accen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Algerian" pitchFamily="82" charset="0"/>
              </a:rPr>
              <a:t>CARDIAC  DISEASE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2811AF"/>
                </a:solidFill>
                <a:latin typeface="Arial Rounded MT Bold" panose="020F0704030504030204" pitchFamily="34" charset="0"/>
              </a:rPr>
              <a:t>OBJECTIVES</a:t>
            </a:r>
            <a:endParaRPr lang="en-US" b="1" dirty="0">
              <a:solidFill>
                <a:srgbClr val="2811A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4922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3750" lnSpcReduction="10000"/>
          </a:bodyPr>
          <a:lstStyle/>
          <a:p>
            <a:pPr>
              <a:buNone/>
            </a:pPr>
            <a:r>
              <a:rPr lang="en-US" dirty="0" smtClean="0"/>
              <a:t>	By the end of the session will have understood the following: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Definition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Determiners of positive outcome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Major predisposing factors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Clinical features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Diagnostic factors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Classification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Specific management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Effects of cardiac disease on pregnancy &amp; vice versa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2811AF"/>
                </a:solidFill>
              </a:rPr>
              <a:t>DEFINITION</a:t>
            </a:r>
            <a:endParaRPr lang="en-US" dirty="0">
              <a:solidFill>
                <a:srgbClr val="2811AF"/>
              </a:solidFill>
            </a:endParaRPr>
          </a:p>
        </p:txBody>
      </p:sp>
      <p:sp>
        <p:nvSpPr>
          <p:cNvPr id="10492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Refers to any form of heart ailment ,which is severely affected by physiological changes  prenatally, since it doesn’t  have  reserved energy.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4" name="Title 1"/>
          <p:cNvSpPr>
            <a:spLocks noGrp="1"/>
          </p:cNvSpPr>
          <p:nvPr>
            <p:ph type="title"/>
          </p:nvPr>
        </p:nvSpPr>
        <p:spPr>
          <a:xfrm>
            <a:off x="1725930" y="19334"/>
            <a:ext cx="95250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2811AF"/>
                </a:solidFill>
              </a:rPr>
              <a:t/>
            </a:r>
            <a:br>
              <a:rPr lang="en-US" dirty="0" smtClean="0">
                <a:solidFill>
                  <a:srgbClr val="2811AF"/>
                </a:solidFill>
              </a:rPr>
            </a:br>
            <a:r>
              <a:rPr lang="en-US" b="1" dirty="0" smtClean="0">
                <a:solidFill>
                  <a:srgbClr val="2811AF"/>
                </a:solidFill>
              </a:rPr>
              <a:t/>
            </a:r>
            <a:br>
              <a:rPr lang="en-US" b="1" dirty="0" smtClean="0">
                <a:solidFill>
                  <a:srgbClr val="2811AF"/>
                </a:solidFill>
              </a:rPr>
            </a:br>
            <a:r>
              <a:rPr lang="en-US" b="1" dirty="0" smtClean="0">
                <a:solidFill>
                  <a:srgbClr val="2811AF"/>
                </a:solidFill>
              </a:rPr>
              <a:t>Determiners   Of   Positive Outcome.          </a:t>
            </a:r>
            <a:r>
              <a:rPr lang="en-US" dirty="0" smtClean="0">
                <a:solidFill>
                  <a:srgbClr val="2811AF"/>
                </a:solidFill>
              </a:rPr>
              <a:t/>
            </a:r>
            <a:br>
              <a:rPr lang="en-US" dirty="0" smtClean="0">
                <a:solidFill>
                  <a:srgbClr val="2811AF"/>
                </a:solidFill>
              </a:rPr>
            </a:br>
            <a:r>
              <a:rPr lang="en-US" dirty="0" smtClean="0">
                <a:solidFill>
                  <a:srgbClr val="2811AF"/>
                </a:solidFill>
              </a:rPr>
              <a:t>		</a:t>
            </a:r>
            <a:br>
              <a:rPr lang="en-US" dirty="0" smtClean="0">
                <a:solidFill>
                  <a:srgbClr val="2811AF"/>
                </a:solidFill>
              </a:rPr>
            </a:br>
            <a:endParaRPr lang="en-US" dirty="0">
              <a:solidFill>
                <a:srgbClr val="2811AF"/>
              </a:solidFill>
            </a:endParaRPr>
          </a:p>
        </p:txBody>
      </p:sp>
      <p:sp>
        <p:nvSpPr>
          <p:cNvPr id="1049225" name="Content Placeholder 2"/>
          <p:cNvSpPr>
            <a:spLocks noGrp="1"/>
          </p:cNvSpPr>
          <p:nvPr>
            <p:ph idx="1"/>
          </p:nvPr>
        </p:nvSpPr>
        <p:spPr>
          <a:xfrm>
            <a:off x="1725930" y="1390934"/>
            <a:ext cx="9822180" cy="4857466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Specific nature of the lesion and its effect to the heart’s functional capacity.</a:t>
            </a:r>
          </a:p>
          <a:p>
            <a:pPr algn="just"/>
            <a:r>
              <a:rPr lang="en-US" dirty="0"/>
              <a:t>Absence of complications  </a:t>
            </a:r>
            <a:r>
              <a:rPr lang="en-US" dirty="0" err="1"/>
              <a:t>e.g</a:t>
            </a:r>
            <a:r>
              <a:rPr lang="en-US" dirty="0"/>
              <a:t> thrombosis &amp; haemorrhage= to increase of the heart’s workload.</a:t>
            </a:r>
          </a:p>
          <a:p>
            <a:pPr algn="just"/>
            <a:r>
              <a:rPr lang="en-US" dirty="0"/>
              <a:t>Quality of services in terms specialised personnel and physical facilities  to handle emergencies  e.g. ICU &amp; HDU( high dependency unit).    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6" name="Content Placeholder 2"/>
          <p:cNvSpPr>
            <a:spLocks noGrp="1"/>
          </p:cNvSpPr>
          <p:nvPr>
            <p:ph idx="1"/>
          </p:nvPr>
        </p:nvSpPr>
        <p:spPr>
          <a:xfrm>
            <a:off x="1714500" y="152400"/>
            <a:ext cx="9525000" cy="6477000"/>
          </a:xfrm>
        </p:spPr>
        <p:txBody>
          <a:bodyPr>
            <a:noAutofit/>
          </a:bodyPr>
          <a:lstStyle/>
          <a:p>
            <a:pPr algn="just"/>
            <a:r>
              <a:rPr lang="en-US" sz="3000" dirty="0"/>
              <a:t>Her knowledge and attitude ( psychological capability) towards the condition, in relationship  to pregnancy state. </a:t>
            </a:r>
          </a:p>
          <a:p>
            <a:pPr algn="just">
              <a:buNone/>
            </a:pPr>
            <a:r>
              <a:rPr lang="en-US" sz="3000" dirty="0"/>
              <a:t>	</a:t>
            </a:r>
            <a:r>
              <a:rPr lang="en-US" sz="3000" b="1" u="sng" dirty="0">
                <a:solidFill>
                  <a:srgbClr val="2811AF"/>
                </a:solidFill>
              </a:rPr>
              <a:t>MAJOR  PREDISPOSING  FACTORS</a:t>
            </a:r>
          </a:p>
          <a:p>
            <a:pPr algn="just"/>
            <a:r>
              <a:rPr lang="en-US" sz="3000" dirty="0"/>
              <a:t>Rheumatic  heart disease : Mostly from a streptococcal infection during childhood, leading to inflammation &amp; scarring of the heart valves.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000" dirty="0"/>
              <a:t>Stenosis occurs in  2/3(two –thirds) of the cases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000" dirty="0"/>
              <a:t>Incompetence occurs in 1/3 (a third).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000" dirty="0"/>
              <a:t>The condition may be asymptomatic. 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0" name="Content Placeholder 2"/>
          <p:cNvSpPr>
            <a:spLocks noGrp="1"/>
          </p:cNvSpPr>
          <p:nvPr>
            <p:ph idx="1"/>
          </p:nvPr>
        </p:nvSpPr>
        <p:spPr>
          <a:xfrm>
            <a:off x="1752600" y="381000"/>
            <a:ext cx="9486900" cy="59436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Ischaemic heart disease: characterised by either angina pectoris or myocardial infarction.</a:t>
            </a:r>
          </a:p>
          <a:p>
            <a:pPr algn="just"/>
            <a:r>
              <a:rPr lang="en-US" dirty="0"/>
              <a:t>Congenital heart disease e.g. ASD, VSD, PDA, pulmonary </a:t>
            </a:r>
            <a:r>
              <a:rPr lang="en-US" dirty="0" err="1"/>
              <a:t>stenosis</a:t>
            </a:r>
            <a:r>
              <a:rPr lang="en-US" dirty="0"/>
              <a:t>, aortic </a:t>
            </a:r>
            <a:r>
              <a:rPr lang="en-US" dirty="0" err="1"/>
              <a:t>stenosis</a:t>
            </a:r>
            <a:r>
              <a:rPr lang="en-US" dirty="0"/>
              <a:t> and Fallot’s tetrallogy.uncorrected = to severe LT ventricular failure.</a:t>
            </a:r>
          </a:p>
          <a:p>
            <a:pPr algn="just"/>
            <a:r>
              <a:rPr lang="en-US" dirty="0"/>
              <a:t>Severe anaemia: perhaps from chronic condition like sickle cell and thalasseamia major= deterioration of heart functions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1" name="Content Placeholder 2"/>
          <p:cNvSpPr>
            <a:spLocks noGrp="1"/>
          </p:cNvSpPr>
          <p:nvPr>
            <p:ph idx="1"/>
          </p:nvPr>
        </p:nvSpPr>
        <p:spPr>
          <a:xfrm>
            <a:off x="1809752" y="228600"/>
            <a:ext cx="9738359" cy="6019800"/>
          </a:xfrm>
        </p:spPr>
        <p:txBody>
          <a:bodyPr>
            <a:normAutofit/>
          </a:bodyPr>
          <a:lstStyle/>
          <a:p>
            <a:r>
              <a:rPr lang="en-US" sz="3600" dirty="0"/>
              <a:t>Obesity; because the heart have to pump harder to maintain systemic circulation.</a:t>
            </a:r>
          </a:p>
          <a:p>
            <a:r>
              <a:rPr lang="en-US" sz="3600" dirty="0"/>
              <a:t>Smoking; due to vasoconstriction effect hence raised workload of the heart.</a:t>
            </a:r>
          </a:p>
          <a:p>
            <a:r>
              <a:rPr lang="en-US" sz="3600" dirty="0"/>
              <a:t>Uncontrolled &amp; chronic hypertension; since the vessels are constricted for a long time.</a:t>
            </a:r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ransition spd="slow"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10744200" cy="6172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latin typeface="+mj-lt"/>
              </a:rPr>
              <a:t>	</a:t>
            </a:r>
            <a:r>
              <a:rPr lang="en-US" sz="3600" b="1" dirty="0">
                <a:latin typeface="+mj-lt"/>
              </a:rPr>
              <a:t>3. SEVERE</a:t>
            </a:r>
          </a:p>
          <a:p>
            <a:pPr lvl="0"/>
            <a:r>
              <a:rPr lang="en-US" sz="3600" dirty="0">
                <a:latin typeface="+mj-lt"/>
              </a:rPr>
              <a:t>BP = 160/110mmHg or higher where;</a:t>
            </a:r>
          </a:p>
          <a:p>
            <a:pPr lvl="1"/>
            <a:r>
              <a:rPr lang="en-US" sz="3200" dirty="0">
                <a:latin typeface="+mj-lt"/>
              </a:rPr>
              <a:t>Systolic is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&gt; 160 mmHg</a:t>
            </a:r>
          </a:p>
          <a:p>
            <a:pPr lvl="1"/>
            <a:r>
              <a:rPr lang="en-US" sz="3200" dirty="0">
                <a:latin typeface="+mj-lt"/>
              </a:rPr>
              <a:t>Diastolic is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≥110 mmHg </a:t>
            </a:r>
          </a:p>
          <a:p>
            <a:pPr lvl="0"/>
            <a:r>
              <a:rPr lang="en-US" sz="3600" dirty="0">
                <a:latin typeface="+mj-lt"/>
              </a:rPr>
              <a:t>Oedema  is gross, i.e. involves also, abdomen, sacral region &amp; sometimes vulva.</a:t>
            </a:r>
          </a:p>
          <a:p>
            <a:pPr lvl="0"/>
            <a:r>
              <a:rPr lang="en-US" sz="3600" dirty="0" err="1">
                <a:latin typeface="+mj-lt"/>
              </a:rPr>
              <a:t>Proteinuria</a:t>
            </a:r>
            <a:r>
              <a:rPr lang="en-US" sz="3600" dirty="0">
                <a:latin typeface="+mj-lt"/>
              </a:rPr>
              <a:t> 2+ and above (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3+</a:t>
            </a:r>
            <a:r>
              <a:rPr lang="en-US" sz="3600" dirty="0">
                <a:latin typeface="+mj-lt"/>
              </a:rPr>
              <a:t>).</a:t>
            </a:r>
          </a:p>
          <a:p>
            <a:pPr lvl="0"/>
            <a:r>
              <a:rPr lang="en-US" sz="3600" dirty="0">
                <a:latin typeface="+mj-lt"/>
              </a:rPr>
              <a:t>Presents with various feature  as per  clinical features. </a:t>
            </a:r>
          </a:p>
          <a:p>
            <a:endParaRPr lang="en-US" sz="2800" dirty="0">
              <a:latin typeface="+mj-lt"/>
            </a:endParaRPr>
          </a:p>
        </p:txBody>
      </p:sp>
    </p:spTree>
  </p:cSld>
  <p:clrMapOvr>
    <a:masterClrMapping/>
  </p:clrMapOvr>
  <p:transition spd="med">
    <p:pull/>
  </p:transition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2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9372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2811AF"/>
                </a:solidFill>
              </a:rPr>
              <a:t>    CLINICAL FEATURES</a:t>
            </a:r>
            <a:endParaRPr lang="en-US" dirty="0">
              <a:solidFill>
                <a:srgbClr val="2811AF"/>
              </a:solidFill>
            </a:endParaRPr>
          </a:p>
        </p:txBody>
      </p:sp>
      <p:sp>
        <p:nvSpPr>
          <p:cNvPr id="104923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9258300" cy="5483352"/>
          </a:xfrm>
        </p:spPr>
        <p:txBody>
          <a:bodyPr>
            <a:normAutofit/>
          </a:bodyPr>
          <a:lstStyle/>
          <a:p>
            <a:pPr algn="just"/>
            <a:r>
              <a:rPr lang="en-US" sz="3100" dirty="0"/>
              <a:t>Breathlessness (shortness of breath) because of pulmonary oedema.</a:t>
            </a:r>
          </a:p>
          <a:p>
            <a:pPr algn="just"/>
            <a:r>
              <a:rPr lang="en-US" sz="3100" dirty="0"/>
              <a:t>Easy fatiguability, due to inadequate oxygen supply.</a:t>
            </a:r>
          </a:p>
          <a:p>
            <a:pPr algn="just"/>
            <a:r>
              <a:rPr lang="en-US" sz="3100" dirty="0"/>
              <a:t>Development of peripheral eodema, due to renal functions impairment &amp; poor venous return.</a:t>
            </a:r>
          </a:p>
          <a:p>
            <a:pPr algn="just"/>
            <a:r>
              <a:rPr lang="en-US" sz="3100" dirty="0"/>
              <a:t>Palpitations, as the heart overwork.</a:t>
            </a:r>
          </a:p>
          <a:p>
            <a:pPr algn="just"/>
            <a:r>
              <a:rPr lang="en-US" sz="3100" dirty="0"/>
              <a:t>Chest pain, due to reduced blood supply to the heart muscle.</a:t>
            </a:r>
          </a:p>
          <a:p>
            <a:pPr algn="just"/>
            <a:endParaRPr lang="en-US" sz="3100" dirty="0"/>
          </a:p>
        </p:txBody>
      </p:sp>
    </p:spTree>
  </p:cSld>
  <p:clrMapOvr>
    <a:masterClrMapping/>
  </p:clrMapOvr>
  <p:transition spd="slow">
    <p:strips dir="ru"/>
  </p:transition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4" name="Content Placeholder 2"/>
          <p:cNvSpPr>
            <a:spLocks noGrp="1"/>
          </p:cNvSpPr>
          <p:nvPr>
            <p:ph idx="1"/>
          </p:nvPr>
        </p:nvSpPr>
        <p:spPr>
          <a:xfrm>
            <a:off x="1714502" y="304800"/>
            <a:ext cx="9833609" cy="5943600"/>
          </a:xfrm>
        </p:spPr>
        <p:txBody>
          <a:bodyPr>
            <a:normAutofit/>
          </a:bodyPr>
          <a:lstStyle/>
          <a:p>
            <a:r>
              <a:rPr lang="en-US" dirty="0"/>
              <a:t>Tachycardia of irregular rhythm.</a:t>
            </a:r>
          </a:p>
          <a:p>
            <a:r>
              <a:rPr lang="en-US" dirty="0"/>
              <a:t>Raised (distended) jugular veins.</a:t>
            </a:r>
          </a:p>
          <a:p>
            <a:r>
              <a:rPr lang="en-US" dirty="0"/>
              <a:t>Presence of a murmur on auscultation and a thrill on palpation of the pericardial region.</a:t>
            </a:r>
          </a:p>
          <a:p>
            <a:r>
              <a:rPr lang="en-US" dirty="0"/>
              <a:t>Progressive limitation of physical activity.</a:t>
            </a:r>
          </a:p>
          <a:p>
            <a:r>
              <a:rPr lang="en-US" dirty="0"/>
              <a:t>Ascites, basal crepitation and hepatomegally in extreme cases.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5" name="Title 1"/>
          <p:cNvSpPr>
            <a:spLocks noGrp="1"/>
          </p:cNvSpPr>
          <p:nvPr>
            <p:ph type="title"/>
          </p:nvPr>
        </p:nvSpPr>
        <p:spPr>
          <a:xfrm>
            <a:off x="2286000" y="28433"/>
            <a:ext cx="9372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2811AF"/>
                </a:solidFill>
              </a:rPr>
              <a:t>	</a:t>
            </a:r>
            <a:r>
              <a:rPr lang="en-US" b="1" dirty="0" smtClean="0">
                <a:solidFill>
                  <a:srgbClr val="2811AF"/>
                </a:solidFill>
              </a:rPr>
              <a:t> DIAGNOSTIC  FACTORS</a:t>
            </a:r>
            <a:endParaRPr lang="en-US" dirty="0">
              <a:solidFill>
                <a:srgbClr val="2811AF"/>
              </a:solidFill>
            </a:endParaRPr>
          </a:p>
        </p:txBody>
      </p:sp>
      <p:sp>
        <p:nvSpPr>
          <p:cNvPr id="1049236" name="Content Placeholder 2"/>
          <p:cNvSpPr>
            <a:spLocks noGrp="1"/>
          </p:cNvSpPr>
          <p:nvPr>
            <p:ph idx="1"/>
          </p:nvPr>
        </p:nvSpPr>
        <p:spPr>
          <a:xfrm>
            <a:off x="1828800" y="1171434"/>
            <a:ext cx="9410700" cy="5305567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History and physical examination results.</a:t>
            </a:r>
          </a:p>
          <a:p>
            <a:pPr algn="just"/>
            <a:r>
              <a:rPr lang="en-US" dirty="0"/>
              <a:t>Laboratory tests; 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Full blood count for anaemia &amp; signs of infection.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Clotting studies for possibility of  DVT.</a:t>
            </a:r>
          </a:p>
          <a:p>
            <a:pPr algn="just"/>
            <a:r>
              <a:rPr lang="en-US" dirty="0"/>
              <a:t>Electrocardiogram(ECG) –abn.  Tracing.</a:t>
            </a:r>
          </a:p>
          <a:p>
            <a:pPr algn="just"/>
            <a:r>
              <a:rPr lang="en-US" dirty="0"/>
              <a:t>Radiological examination: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Echocardiography =Ultrasound of the heart.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Chest X- ray in absence of ultrasound, only shows the size of the heart.</a:t>
            </a:r>
          </a:p>
          <a:p>
            <a:pPr algn="just"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0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9372600" cy="1143000"/>
          </a:xfrm>
        </p:spPr>
        <p:txBody>
          <a:bodyPr/>
          <a:lstStyle/>
          <a:p>
            <a:pPr algn="ctr"/>
            <a:r>
              <a:rPr lang="en-US" dirty="0" smtClean="0"/>
              <a:t>		</a:t>
            </a:r>
            <a:r>
              <a:rPr lang="en-US" b="1" dirty="0" smtClean="0">
                <a:solidFill>
                  <a:srgbClr val="2811AF"/>
                </a:solidFill>
              </a:rPr>
              <a:t>CLASSIFICATION</a:t>
            </a:r>
            <a:endParaRPr lang="en-US" b="1" dirty="0">
              <a:solidFill>
                <a:srgbClr val="2811AF"/>
              </a:solidFill>
            </a:endParaRPr>
          </a:p>
        </p:txBody>
      </p:sp>
      <p:sp>
        <p:nvSpPr>
          <p:cNvPr id="1049241" name="Content Placeholder 2"/>
          <p:cNvSpPr>
            <a:spLocks noGrp="1"/>
          </p:cNvSpPr>
          <p:nvPr>
            <p:ph idx="1"/>
          </p:nvPr>
        </p:nvSpPr>
        <p:spPr>
          <a:xfrm>
            <a:off x="1619251" y="1219200"/>
            <a:ext cx="9810750" cy="5257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900" dirty="0"/>
              <a:t>Based on the level/ amount of physical activity  the patient can undertake comfortably.</a:t>
            </a:r>
          </a:p>
          <a:p>
            <a:r>
              <a:rPr lang="en-US" sz="2900" b="1" dirty="0"/>
              <a:t>Grade (class) 1</a:t>
            </a:r>
            <a:r>
              <a:rPr lang="en-US" sz="2900" dirty="0"/>
              <a:t>: Also referred to as </a:t>
            </a:r>
            <a:r>
              <a:rPr lang="en-US" sz="2900" dirty="0">
                <a:solidFill>
                  <a:srgbClr val="0000FF"/>
                </a:solidFill>
              </a:rPr>
              <a:t>organic heart disease</a:t>
            </a:r>
            <a:r>
              <a:rPr lang="en-US" sz="2900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There is </a:t>
            </a:r>
            <a:r>
              <a:rPr lang="en-US" sz="2900" i="1" dirty="0"/>
              <a:t>no limitation </a:t>
            </a:r>
            <a:r>
              <a:rPr lang="en-US" sz="2900" dirty="0"/>
              <a:t>of physical activity= the PT is asymptomatic.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Diagnosis is made during routine antenatal physical examination= a murmur or abn. ECG.</a:t>
            </a:r>
          </a:p>
          <a:p>
            <a:r>
              <a:rPr lang="en-US" sz="2900" b="1" dirty="0"/>
              <a:t>Grade (class) 2: </a:t>
            </a:r>
            <a:r>
              <a:rPr lang="en-US" sz="2900" dirty="0"/>
              <a:t>Characterised by </a:t>
            </a:r>
            <a:r>
              <a:rPr lang="en-US" sz="2900" i="1" dirty="0"/>
              <a:t>slight/ mild limitations </a:t>
            </a:r>
            <a:r>
              <a:rPr lang="en-US" sz="2900" dirty="0"/>
              <a:t>of physical activity.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2" name="Content Placeholder 2"/>
          <p:cNvSpPr>
            <a:spLocks noGrp="1"/>
          </p:cNvSpPr>
          <p:nvPr>
            <p:ph idx="1"/>
          </p:nvPr>
        </p:nvSpPr>
        <p:spPr>
          <a:xfrm>
            <a:off x="1676400" y="228600"/>
            <a:ext cx="9658350" cy="6324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300" dirty="0"/>
              <a:t>Ordinary activities eg normal house chores undertaken in normal pace, results to fatigue ,palpitations, chest pain and dsypnoea.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300" dirty="0"/>
              <a:t>Becomes comfortable at rest.</a:t>
            </a:r>
          </a:p>
          <a:p>
            <a:pPr algn="just"/>
            <a:r>
              <a:rPr lang="en-US" sz="3300" b="1" dirty="0"/>
              <a:t>Grade (Class) 3</a:t>
            </a:r>
            <a:r>
              <a:rPr lang="en-US" sz="3300" dirty="0"/>
              <a:t>,  </a:t>
            </a:r>
            <a:r>
              <a:rPr lang="en-US" sz="3300" i="1" dirty="0"/>
              <a:t>marked limitation </a:t>
            </a:r>
            <a:r>
              <a:rPr lang="en-US" sz="3300" dirty="0"/>
              <a:t>of physical activity which are less than ordinary.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300" dirty="0"/>
              <a:t>They includes, talking normally, having a  meal walking comfortably on a level  ground.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3" name="Content Placeholder 2"/>
          <p:cNvSpPr>
            <a:spLocks noGrp="1"/>
          </p:cNvSpPr>
          <p:nvPr>
            <p:ph idx="1"/>
          </p:nvPr>
        </p:nvSpPr>
        <p:spPr>
          <a:xfrm>
            <a:off x="1905001" y="304800"/>
            <a:ext cx="9643109" cy="5943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600" dirty="0"/>
              <a:t>This leads to symptoms as in grade 2.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Comfortable at rest and when quiet.</a:t>
            </a:r>
          </a:p>
          <a:p>
            <a:pPr algn="just"/>
            <a:r>
              <a:rPr lang="en-US" sz="3600" b="1" dirty="0"/>
              <a:t>Grade (class)4</a:t>
            </a:r>
            <a:r>
              <a:rPr lang="en-US" sz="3600" dirty="0"/>
              <a:t>,  characterised by </a:t>
            </a:r>
            <a:r>
              <a:rPr lang="en-US" sz="3600" i="1" dirty="0"/>
              <a:t>absolute limitation </a:t>
            </a:r>
            <a:r>
              <a:rPr lang="en-US" sz="3600" dirty="0"/>
              <a:t>of physical activity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Is also symptomatic even at total rest.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2811AF"/>
                </a:solidFill>
              </a:rPr>
              <a:t>  SPECIFIC  MANAGEMENT</a:t>
            </a:r>
            <a:endParaRPr lang="en-US" dirty="0">
              <a:solidFill>
                <a:srgbClr val="2811AF"/>
              </a:solidFill>
            </a:endParaRPr>
          </a:p>
        </p:txBody>
      </p:sp>
      <p:sp>
        <p:nvSpPr>
          <p:cNvPr id="104924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600" b="1" dirty="0"/>
              <a:t>	</a:t>
            </a:r>
            <a:r>
              <a:rPr lang="en-US" sz="3600" b="1" u="sng" dirty="0"/>
              <a:t>Preconception care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Designed for those known to have heart lesions before conception.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Care is in form of counselling, which is carried out by the  cardiologist, obstetrician &amp; midwife. It’s based on 4 areas namely:-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6" name="Content Placeholder 2"/>
          <p:cNvSpPr>
            <a:spLocks noGrp="1"/>
          </p:cNvSpPr>
          <p:nvPr>
            <p:ph idx="1"/>
          </p:nvPr>
        </p:nvSpPr>
        <p:spPr>
          <a:xfrm>
            <a:off x="1676400" y="304800"/>
            <a:ext cx="9563100" cy="6096000"/>
          </a:xfrm>
        </p:spPr>
        <p:txBody>
          <a:bodyPr>
            <a:normAutofit/>
          </a:bodyPr>
          <a:lstStyle/>
          <a:p>
            <a:pPr algn="just"/>
            <a:r>
              <a:rPr lang="en-US" sz="4000" b="1" i="1" dirty="0"/>
              <a:t>Medical Risks</a:t>
            </a:r>
            <a:r>
              <a:rPr lang="en-US" sz="4000" i="1" dirty="0"/>
              <a:t>, </a:t>
            </a:r>
            <a:r>
              <a:rPr lang="en-US" sz="4000" dirty="0"/>
              <a:t>in</a:t>
            </a:r>
            <a:r>
              <a:rPr lang="en-US" sz="3600" dirty="0"/>
              <a:t> terms of: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After every pregnancy, the classification drops with one(1) grade because of the physiological changes.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Strict ways of preventing anaemia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Long period of hospitalization for close follow up.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Fetus likely to develop congenital abnormality= congenital  heart disease.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7" name="Content Placeholder 2"/>
          <p:cNvSpPr>
            <a:spLocks noGrp="1"/>
          </p:cNvSpPr>
          <p:nvPr>
            <p:ph idx="1"/>
          </p:nvPr>
        </p:nvSpPr>
        <p:spPr>
          <a:xfrm>
            <a:off x="1828800" y="381000"/>
            <a:ext cx="9410700" cy="5943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600" dirty="0"/>
              <a:t>Increased maternal mortality rate during pregnancy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Intensive maternal &amp; fetal monitoring during labour.</a:t>
            </a:r>
          </a:p>
          <a:p>
            <a:pPr algn="just"/>
            <a:r>
              <a:rPr lang="en-US" sz="3600" b="1" i="1" dirty="0"/>
              <a:t>Financial Implication</a:t>
            </a:r>
            <a:r>
              <a:rPr lang="en-US" sz="3600" dirty="0"/>
              <a:t>, due to: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Long period of hospital admission.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Cost of drugs to control the condition and anaemia.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Professional bills for the multidisciplinary team members.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8" name="Content Placeholder 2"/>
          <p:cNvSpPr>
            <a:spLocks noGrp="1"/>
          </p:cNvSpPr>
          <p:nvPr>
            <p:ph idx="1"/>
          </p:nvPr>
        </p:nvSpPr>
        <p:spPr>
          <a:xfrm>
            <a:off x="1981200" y="304800"/>
            <a:ext cx="9677400" cy="6248400"/>
          </a:xfrm>
        </p:spPr>
        <p:txBody>
          <a:bodyPr>
            <a:normAutofit/>
          </a:bodyPr>
          <a:lstStyle/>
          <a:p>
            <a:pPr algn="just"/>
            <a:r>
              <a:rPr lang="en-US" sz="3600" b="1" i="1" dirty="0"/>
              <a:t>Stress management 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Precisely, that comes  with the normal physiology of pregnancy, prolonged hospitalization &amp; socially.</a:t>
            </a:r>
          </a:p>
          <a:p>
            <a:pPr algn="just"/>
            <a:r>
              <a:rPr lang="en-US" sz="3600" b="1" i="1" dirty="0"/>
              <a:t>Family size</a:t>
            </a:r>
            <a:r>
              <a:rPr lang="en-US" sz="3600" dirty="0"/>
              <a:t>, depends on the grade of heart lesion.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The highest number of children  is 2-3 and the least none for already in grade  4.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Title 1"/>
          <p:cNvSpPr>
            <a:spLocks noGrp="1"/>
          </p:cNvSpPr>
          <p:nvPr>
            <p:ph type="title"/>
          </p:nvPr>
        </p:nvSpPr>
        <p:spPr>
          <a:xfrm>
            <a:off x="952500" y="152400"/>
            <a:ext cx="10287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	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>
                <a:solidFill>
                  <a:srgbClr val="C00000"/>
                </a:solidFill>
              </a:rPr>
              <a:t>  SPECIFIC MANAGEMENT</a:t>
            </a:r>
            <a:endParaRPr lang="en-US" dirty="0"/>
          </a:p>
        </p:txBody>
      </p:sp>
      <p:sp>
        <p:nvSpPr>
          <p:cNvPr id="1048694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104775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i="1" dirty="0" smtClean="0"/>
              <a:t>	</a:t>
            </a:r>
            <a:r>
              <a:rPr lang="en-US" sz="3200" b="1" dirty="0"/>
              <a:t>	</a:t>
            </a:r>
            <a:r>
              <a:rPr lang="en-US" sz="3200" b="1" dirty="0">
                <a:ln>
                  <a:solidFill>
                    <a:schemeClr val="tx1"/>
                  </a:solidFill>
                  <a:prstDash val="sysDot"/>
                </a:ln>
              </a:rPr>
              <a:t>OBJECTIVES</a:t>
            </a:r>
          </a:p>
          <a:p>
            <a:r>
              <a:rPr lang="en-US" sz="3200" dirty="0"/>
              <a:t> Provide rest and a quiet environment hence control BP.</a:t>
            </a:r>
          </a:p>
          <a:p>
            <a:r>
              <a:rPr lang="en-US" sz="3200" dirty="0"/>
              <a:t> Monitor disease process and take appropriate interventions  as necessary.</a:t>
            </a:r>
          </a:p>
          <a:p>
            <a:r>
              <a:rPr lang="en-US" sz="3200" dirty="0"/>
              <a:t> Prolong pregnancy hence improve the survival rate of the fetus while also safeguarding maternal life.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9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914400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b="1" spc="300" dirty="0">
                <a:solidFill>
                  <a:srgbClr val="FF0000"/>
                </a:solidFill>
              </a:rPr>
              <a:t>Antenatally</a:t>
            </a:r>
            <a:endParaRPr lang="en-US" spc="300" dirty="0">
              <a:solidFill>
                <a:srgbClr val="FF0000"/>
              </a:solidFill>
            </a:endParaRPr>
          </a:p>
        </p:txBody>
      </p:sp>
      <p:sp>
        <p:nvSpPr>
          <p:cNvPr id="1049250" name="Content Placeholder 2"/>
          <p:cNvSpPr>
            <a:spLocks noGrp="1"/>
          </p:cNvSpPr>
          <p:nvPr>
            <p:ph idx="1"/>
          </p:nvPr>
        </p:nvSpPr>
        <p:spPr>
          <a:xfrm>
            <a:off x="1981201" y="838200"/>
            <a:ext cx="9566909" cy="5410200"/>
          </a:xfrm>
        </p:spPr>
        <p:txBody>
          <a:bodyPr>
            <a:normAutofit/>
          </a:bodyPr>
          <a:lstStyle/>
          <a:p>
            <a:r>
              <a:rPr lang="en-US" dirty="0"/>
              <a:t>Aim is to maintain a steady hemodynamic state hence prevent complications.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sz="3600" b="1" i="1" dirty="0"/>
              <a:t>Specific  investigations are: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Urine specimen for microscopy, C/S to assess for UTI.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Blood culture for possibility of septicaemia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Urea &amp; electrolytes, for close monitoring of renal function. 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1" name="Title 1"/>
          <p:cNvSpPr>
            <a:spLocks noGrp="1"/>
          </p:cNvSpPr>
          <p:nvPr>
            <p:ph type="title"/>
          </p:nvPr>
        </p:nvSpPr>
        <p:spPr>
          <a:xfrm>
            <a:off x="2095500" y="103496"/>
            <a:ext cx="9372600" cy="1143000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b="1" dirty="0" smtClean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GRADE  1</a:t>
            </a:r>
            <a:endParaRPr lang="en-US" b="1" dirty="0"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1049252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10134600" cy="55626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Review visits are in a hospital based  MCH.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Every 2 weekly up to a gestation of 32 weeks.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Thereafter weekly till 36 wks ,admission may be recommended depending on the state of the mother. If not continues with ANC.</a:t>
            </a:r>
          </a:p>
          <a:p>
            <a:pPr algn="just"/>
            <a:r>
              <a:rPr lang="en-US" dirty="0" smtClean="0"/>
              <a:t>During the  visits she is seen by obstetrician on every visit ,but cardiologist on every 4 weekly.</a:t>
            </a:r>
          </a:p>
          <a:p>
            <a:pPr algn="just"/>
            <a:r>
              <a:rPr lang="en-US" dirty="0" smtClean="0"/>
              <a:t>Closely monitor for features of deterioration such as:-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3" name="Content Placeholder 2"/>
          <p:cNvSpPr>
            <a:spLocks noGrp="1"/>
          </p:cNvSpPr>
          <p:nvPr>
            <p:ph idx="1"/>
          </p:nvPr>
        </p:nvSpPr>
        <p:spPr>
          <a:xfrm>
            <a:off x="1619250" y="0"/>
            <a:ext cx="10001250" cy="6858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Oedema, indicates  fluid  retention.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Hypotension  &amp; dizziness  indicates  anaemia.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Tachycardia/ Bradycardia  which is irregular =the condition is worsening.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Breathlessness on exertion =pulmonary   oedema.</a:t>
            </a:r>
          </a:p>
          <a:p>
            <a:r>
              <a:rPr lang="en-US" dirty="0" smtClean="0"/>
              <a:t>For presence of any of the above , admission is recommended under a multidisciplinary  team.</a:t>
            </a:r>
          </a:p>
          <a:p>
            <a:r>
              <a:rPr lang="en-US" dirty="0" smtClean="0"/>
              <a:t>Following improvement, is discharged to CT with ANC weekly regardless of gestation  period.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4" name="Content Placeholder 2"/>
          <p:cNvSpPr>
            <a:spLocks noGrp="1"/>
          </p:cNvSpPr>
          <p:nvPr>
            <p:ph idx="1"/>
          </p:nvPr>
        </p:nvSpPr>
        <p:spPr>
          <a:xfrm>
            <a:off x="1752600" y="381000"/>
            <a:ext cx="9486900" cy="6172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Whether has been admitted or not advise on:-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Balanced diet, but restrict on salt and cholesterol to avoid excessive weight gain.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Hygiene and rest.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Programmed exercises to  control excessive wt gain &amp; development of thrombo-embolic cdts.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Importance of routine  haematinics to prevent  anaemia.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Prompt treatment of any type of ailment.</a:t>
            </a:r>
          </a:p>
          <a:p>
            <a:pPr algn="just">
              <a:buNone/>
            </a:pPr>
            <a:r>
              <a:rPr lang="en-US" b="1" dirty="0" smtClean="0"/>
              <a:t>NB</a:t>
            </a:r>
            <a:r>
              <a:rPr lang="en-US" dirty="0" smtClean="0"/>
              <a:t> : Excessive WT gain=that of over 20% of  the expectation.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5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	 </a:t>
            </a:r>
            <a:r>
              <a:rPr lang="en-US" sz="5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GRADE  2</a:t>
            </a:r>
          </a:p>
        </p:txBody>
      </p:sp>
      <p:sp>
        <p:nvSpPr>
          <p:cNvPr id="1049256" name="Content Placeholder 2"/>
          <p:cNvSpPr>
            <a:spLocks noGrp="1"/>
          </p:cNvSpPr>
          <p:nvPr>
            <p:ph idx="1"/>
          </p:nvPr>
        </p:nvSpPr>
        <p:spPr>
          <a:xfrm>
            <a:off x="1619250" y="762000"/>
            <a:ext cx="9620250" cy="5638800"/>
          </a:xfrm>
        </p:spPr>
        <p:txBody>
          <a:bodyPr/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booking visit ,she is reviewed by cardiologist and obstetrician, but routine services continues as usual.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Return visits  are scheduled to: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weekly up to a gestation of 28 weeks.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Weekly up to  34 weeks to monitor the effect of haemodilution.</a:t>
            </a:r>
          </a:p>
          <a:p>
            <a:pPr algn="just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NB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All through cardiologist reviews her.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7" name="Content Placeholder 2"/>
          <p:cNvSpPr>
            <a:spLocks noGrp="1"/>
          </p:cNvSpPr>
          <p:nvPr>
            <p:ph idx="1"/>
          </p:nvPr>
        </p:nvSpPr>
        <p:spPr>
          <a:xfrm>
            <a:off x="1619250" y="228600"/>
            <a:ext cx="9620250" cy="64770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As from 34-36 weeks  admission is recommended  for close monitoring  as she awaits labour. 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Care is basically supportive ,in terms of:-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Vital signs and  FHS every 4 hrly, mother advised to maintain fetal kick record. Interpret &amp; consult PRN.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Offer psychological support to ease stress.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Administer haematinics,digitalise eg digoxin 0.125mg  every 12 hourly, loop </a:t>
            </a:r>
            <a:r>
              <a:rPr lang="en-US" dirty="0" err="1" smtClean="0"/>
              <a:t>diuretice.g</a:t>
            </a:r>
            <a:r>
              <a:rPr lang="en-US" dirty="0" smtClean="0"/>
              <a:t> lasix 20 mg BD or OD,and  prophylaxis  monthly Benthazine Penicillin appropriately.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8" name="Content Placeholder 2"/>
          <p:cNvSpPr>
            <a:spLocks noGrp="1"/>
          </p:cNvSpPr>
          <p:nvPr>
            <p:ph idx="1"/>
          </p:nvPr>
        </p:nvSpPr>
        <p:spPr>
          <a:xfrm>
            <a:off x="1714500" y="0"/>
            <a:ext cx="9525000" cy="6324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Maintain high standards of hygiene and encourage  balanced  diet.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Weigh  weekly and intervene   PRN.</a:t>
            </a:r>
          </a:p>
          <a:p>
            <a:pPr>
              <a:buNone/>
            </a:pPr>
            <a:r>
              <a:rPr lang="en-US" dirty="0"/>
              <a:t>			</a:t>
            </a:r>
            <a:r>
              <a:rPr lang="en-US" b="1" u="sng" dirty="0"/>
              <a:t>GRADE  3</a:t>
            </a:r>
          </a:p>
          <a:p>
            <a:r>
              <a:rPr lang="en-US" dirty="0"/>
              <a:t>Admission is recommended as from the first visit. The hospital must have specialist personnels  and physical facilities such as ICU NBU and threatre.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Aim is early diagnoses of deterioration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9" name="Content Placeholder 2"/>
          <p:cNvSpPr>
            <a:spLocks noGrp="1"/>
          </p:cNvSpPr>
          <p:nvPr>
            <p:ph idx="1"/>
          </p:nvPr>
        </p:nvSpPr>
        <p:spPr>
          <a:xfrm>
            <a:off x="1524000" y="228600"/>
            <a:ext cx="9715500" cy="6477000"/>
          </a:xfrm>
        </p:spPr>
        <p:txBody>
          <a:bodyPr>
            <a:noAutofit/>
          </a:bodyPr>
          <a:lstStyle/>
          <a:p>
            <a:r>
              <a:rPr lang="en-US" dirty="0"/>
              <a:t>Encourage complete bed rest  and administer   Oxygen PRN , maintain hygiene  as well as balanced diet.</a:t>
            </a:r>
          </a:p>
          <a:p>
            <a:r>
              <a:rPr lang="en-US" dirty="0"/>
              <a:t>2-4 hrly vital signs &amp; FHS. To maintain a fetal kick record.</a:t>
            </a:r>
          </a:p>
          <a:p>
            <a:r>
              <a:rPr lang="en-US" dirty="0"/>
              <a:t>Daily evaluation for oedema , state of symptoms and signs of infection.</a:t>
            </a:r>
          </a:p>
          <a:p>
            <a:r>
              <a:rPr lang="en-US" dirty="0"/>
              <a:t>Weekly ECG tracing  &amp; alternate days weighing.</a:t>
            </a:r>
          </a:p>
          <a:p>
            <a:r>
              <a:rPr lang="en-US" dirty="0"/>
              <a:t>Discourage activities, to control symptoms.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0" name="Content Placeholder 2"/>
          <p:cNvSpPr>
            <a:spLocks noGrp="1"/>
          </p:cNvSpPr>
          <p:nvPr>
            <p:ph idx="1"/>
          </p:nvPr>
        </p:nvSpPr>
        <p:spPr>
          <a:xfrm>
            <a:off x="1619251" y="228600"/>
            <a:ext cx="9810750" cy="6400800"/>
          </a:xfrm>
        </p:spPr>
        <p:txBody>
          <a:bodyPr>
            <a:normAutofit/>
          </a:bodyPr>
          <a:lstStyle/>
          <a:p>
            <a:pPr algn="just"/>
            <a:r>
              <a:rPr lang="en-US" sz="3000" dirty="0"/>
              <a:t>Offer psychological support to allay anxiety.</a:t>
            </a:r>
          </a:p>
          <a:p>
            <a:pPr algn="just"/>
            <a:r>
              <a:rPr lang="en-US" sz="3000" b="1" dirty="0"/>
              <a:t>Drugs;  </a:t>
            </a:r>
            <a:r>
              <a:rPr lang="en-US" sz="3000" dirty="0"/>
              <a:t>haematinics, frusemide 40 mg BD, digoxin 0.5 mg 8 hrly and vitamin supplement eg Vit B complex 1 tablet  8 hourly.</a:t>
            </a:r>
          </a:p>
          <a:p>
            <a:pPr algn="just">
              <a:buNone/>
            </a:pPr>
            <a:r>
              <a:rPr lang="en-US" sz="3000" dirty="0"/>
              <a:t>NB  : Condition deteriorates, </a:t>
            </a:r>
            <a:r>
              <a:rPr lang="en-US" sz="3000" b="1" dirty="0">
                <a:solidFill>
                  <a:srgbClr val="DA269E"/>
                </a:solidFill>
              </a:rPr>
              <a:t>medical TOP </a:t>
            </a:r>
            <a:r>
              <a:rPr lang="en-US" sz="3000" dirty="0"/>
              <a:t>is preferred.</a:t>
            </a:r>
          </a:p>
          <a:p>
            <a:pPr algn="just">
              <a:buNone/>
            </a:pPr>
            <a:r>
              <a:rPr lang="en-US" sz="3000" dirty="0"/>
              <a:t>			</a:t>
            </a:r>
            <a:r>
              <a:rPr lang="en-US" sz="3000" b="1" u="sng" dirty="0"/>
              <a:t>GRADE    4</a:t>
            </a:r>
          </a:p>
          <a:p>
            <a:pPr algn="just"/>
            <a:r>
              <a:rPr lang="en-US" sz="3000" dirty="0"/>
              <a:t>Immediately pregnancy is diagnosed, admission to a level 6 hospital  is recommended.</a:t>
            </a:r>
          </a:p>
          <a:p>
            <a:pPr algn="just"/>
            <a:r>
              <a:rPr lang="en-US" sz="3000" dirty="0"/>
              <a:t>Nursed on complete bed rest &amp; is fed to avoid undue stress.</a:t>
            </a:r>
          </a:p>
          <a:p>
            <a:pPr algn="just">
              <a:buNone/>
            </a:pPr>
            <a:endParaRPr lang="en-US" sz="2800" dirty="0"/>
          </a:p>
        </p:txBody>
      </p:sp>
    </p:spTree>
  </p:cSld>
  <p:clrMapOvr>
    <a:masterClrMapping/>
  </p:clrMapOvr>
  <p:transition spd="slow">
    <p:strips dir="ru"/>
  </p:transition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1" name="Content Placeholder 2"/>
          <p:cNvSpPr>
            <a:spLocks noGrp="1"/>
          </p:cNvSpPr>
          <p:nvPr>
            <p:ph idx="1"/>
          </p:nvPr>
        </p:nvSpPr>
        <p:spPr>
          <a:xfrm>
            <a:off x="1619250" y="0"/>
            <a:ext cx="9963150" cy="68580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On nutrition, restrict fluid intake and  encourage a balanced diet of easily digestible   foods.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It’s served  in small amounts frequently to avoid worsening the symptoms. </a:t>
            </a:r>
          </a:p>
          <a:p>
            <a:pPr algn="just"/>
            <a:r>
              <a:rPr lang="en-US" dirty="0"/>
              <a:t>Closely monitor  as in grade 3 and offer psychological support accordingly.</a:t>
            </a:r>
          </a:p>
          <a:p>
            <a:pPr algn="just"/>
            <a:r>
              <a:rPr lang="en-US" dirty="0"/>
              <a:t>Drugs as in grade 3.</a:t>
            </a:r>
          </a:p>
          <a:p>
            <a:pPr algn="just"/>
            <a:r>
              <a:rPr lang="en-US" dirty="0"/>
              <a:t>For deterioration, TOP is best performed  before a gestation  of  16 weeks.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Content Placeholder 2"/>
          <p:cNvSpPr>
            <a:spLocks noGrp="1"/>
          </p:cNvSpPr>
          <p:nvPr>
            <p:ph idx="1"/>
          </p:nvPr>
        </p:nvSpPr>
        <p:spPr>
          <a:xfrm>
            <a:off x="571500" y="609600"/>
            <a:ext cx="10953750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900" i="1" dirty="0"/>
              <a:t>	</a:t>
            </a:r>
            <a:r>
              <a:rPr lang="en-US" sz="2900" b="1" i="1" u="sng" dirty="0"/>
              <a:t>ANTENATALLY</a:t>
            </a:r>
          </a:p>
          <a:p>
            <a:pPr>
              <a:buNone/>
            </a:pPr>
            <a:r>
              <a:rPr lang="en-US" sz="2900" b="1" dirty="0"/>
              <a:t>	MILD PET</a:t>
            </a:r>
          </a:p>
          <a:p>
            <a:pPr>
              <a:buFont typeface="Wingdings" pitchFamily="2" charset="2"/>
              <a:buChar char="v"/>
            </a:pPr>
            <a:r>
              <a:rPr lang="en-US" sz="2900" dirty="0"/>
              <a:t>Closely monitor  noted signs through weekly ANC and advise on:</a:t>
            </a:r>
          </a:p>
          <a:p>
            <a:r>
              <a:rPr lang="en-US" sz="2900" dirty="0"/>
              <a:t>Bed rest, in LT lateral position during the greater part of the day to improve renal and placental blood supply.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To facilitate this, emphasis on:</a:t>
            </a:r>
          </a:p>
          <a:p>
            <a:pPr>
              <a:buFont typeface="Wingdings" pitchFamily="2" charset="2"/>
              <a:buChar char="ü"/>
            </a:pPr>
            <a:r>
              <a:rPr lang="en-US" sz="2900" dirty="0"/>
              <a:t>On having a house help.</a:t>
            </a:r>
          </a:p>
          <a:p>
            <a:pPr>
              <a:buFont typeface="Wingdings" pitchFamily="2" charset="2"/>
              <a:buChar char="ü"/>
            </a:pPr>
            <a:r>
              <a:rPr lang="en-US" sz="2900" dirty="0"/>
              <a:t>Administer sedatives </a:t>
            </a:r>
            <a:r>
              <a:rPr lang="en-US" sz="2900" dirty="0" err="1"/>
              <a:t>e.g</a:t>
            </a:r>
            <a:r>
              <a:rPr lang="en-US" sz="2900" dirty="0"/>
              <a:t> phenobarbitone 30mg every 8 hrly. Aim is to ensure rest and sleep.</a:t>
            </a:r>
          </a:p>
          <a:p>
            <a:endParaRPr lang="en-US" sz="2900" dirty="0"/>
          </a:p>
        </p:txBody>
      </p:sp>
    </p:spTree>
  </p:cSld>
  <p:clrMapOvr>
    <a:masterClrMapping/>
  </p:clrMapOvr>
  <p:transition spd="med">
    <p:pull/>
  </p:transition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2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	</a:t>
            </a:r>
            <a:r>
              <a:rPr lang="en-US" sz="67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</a:t>
            </a:r>
            <a:r>
              <a:rPr lang="en-US" sz="67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ntrapartum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49263" name="Content Placeholder 2"/>
          <p:cNvSpPr>
            <a:spLocks noGrp="1"/>
          </p:cNvSpPr>
          <p:nvPr>
            <p:ph idx="1"/>
          </p:nvPr>
        </p:nvSpPr>
        <p:spPr>
          <a:xfrm>
            <a:off x="1619250" y="762000"/>
            <a:ext cx="10191750" cy="5943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000" b="1" dirty="0"/>
              <a:t>	NB:  </a:t>
            </a:r>
            <a:r>
              <a:rPr lang="en-US" sz="3000" dirty="0"/>
              <a:t>Spontaneous labour and delivery is the best option, due to various complications which occurs with  induction &amp; Caesarean Section respectively.</a:t>
            </a:r>
          </a:p>
          <a:p>
            <a:pPr algn="just">
              <a:buNone/>
            </a:pPr>
            <a:r>
              <a:rPr lang="en-US" sz="3000" b="1" dirty="0"/>
              <a:t>		</a:t>
            </a:r>
            <a:r>
              <a:rPr lang="en-US" sz="3000" b="1" i="1" dirty="0"/>
              <a:t>First Stage</a:t>
            </a:r>
          </a:p>
          <a:p>
            <a:pPr algn="just"/>
            <a:r>
              <a:rPr lang="en-US" sz="3000" dirty="0"/>
              <a:t>Care is closely supervised by a multidisciplinary team ,ie obstetrician, Cardiologist, </a:t>
            </a:r>
            <a:r>
              <a:rPr lang="en-US" sz="3000" dirty="0" err="1"/>
              <a:t>anaesthetist</a:t>
            </a:r>
            <a:r>
              <a:rPr lang="en-US" sz="3000" dirty="0"/>
              <a:t>, neonatologist  &amp; Midwife.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000" dirty="0"/>
              <a:t>MDW keeps the others updated of the progress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4" name="Content Placeholder 2"/>
          <p:cNvSpPr>
            <a:spLocks noGrp="1"/>
          </p:cNvSpPr>
          <p:nvPr>
            <p:ph idx="1"/>
          </p:nvPr>
        </p:nvSpPr>
        <p:spPr>
          <a:xfrm>
            <a:off x="1619250" y="0"/>
            <a:ext cx="9715500" cy="67056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For  grades 2-4 ,nurse in fowler’s position and administer oxygen 4-5L/min.</a:t>
            </a:r>
          </a:p>
          <a:p>
            <a:pPr algn="just"/>
            <a:r>
              <a:rPr lang="en-US" dirty="0" smtClean="0"/>
              <a:t>Strictly maintain records of maternal observation every  ½ hourly.</a:t>
            </a:r>
          </a:p>
          <a:p>
            <a:pPr algn="just"/>
            <a:r>
              <a:rPr lang="en-US" dirty="0" smtClean="0"/>
              <a:t>If resources are available, for grades 3 &amp; 4 pulse oximetry is utilised to assess arterial haemoglobin saturation. Normal is &gt; 92% 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The   instrument also records pulse rate.</a:t>
            </a:r>
          </a:p>
          <a:p>
            <a:pPr algn="just"/>
            <a:r>
              <a:rPr lang="en-US" dirty="0" smtClean="0"/>
              <a:t>For severe cases,  patient is connected to an ECG and central venous pressure catheter is inserted to accurately monitor </a:t>
            </a:r>
            <a:r>
              <a:rPr lang="en-US" dirty="0" err="1" smtClean="0"/>
              <a:t>haemodynaemic</a:t>
            </a:r>
            <a:r>
              <a:rPr lang="en-US" dirty="0" smtClean="0"/>
              <a:t> status.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5" name="Content Placeholder 2"/>
          <p:cNvSpPr>
            <a:spLocks noGrp="1"/>
          </p:cNvSpPr>
          <p:nvPr>
            <p:ph idx="1"/>
          </p:nvPr>
        </p:nvSpPr>
        <p:spPr>
          <a:xfrm>
            <a:off x="1809752" y="0"/>
            <a:ext cx="9738359" cy="62484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Carry  out  systemic review hourly.</a:t>
            </a:r>
          </a:p>
          <a:p>
            <a:pPr algn="just"/>
            <a:r>
              <a:rPr lang="en-US" dirty="0" smtClean="0"/>
              <a:t>Pain relief , epidural anaesthesia  is the best ,because it leads to  peripheral vasodilatation hence decreases venous return. 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The mother remains comfortable ,since pulmonary congestion is alleviated.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Medical methods of pain control can also be used.</a:t>
            </a:r>
          </a:p>
          <a:p>
            <a:pPr algn="just"/>
            <a:r>
              <a:rPr lang="en-US" dirty="0" smtClean="0"/>
              <a:t>Administer prophylactic antibiotics eg cap Ampicillin 2 gm &amp; gentamycin 80 mg  stat.</a:t>
            </a: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ransition spd="slow">
    <p:strips dir="ru"/>
  </p:transition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6" name="Content Placeholder 2"/>
          <p:cNvSpPr>
            <a:spLocks noGrp="1"/>
          </p:cNvSpPr>
          <p:nvPr>
            <p:ph idx="1"/>
          </p:nvPr>
        </p:nvSpPr>
        <p:spPr>
          <a:xfrm>
            <a:off x="1828800" y="152400"/>
            <a:ext cx="9410700" cy="61722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Closely monitor the fetal condition and maintain records.</a:t>
            </a:r>
          </a:p>
          <a:p>
            <a:pPr algn="just"/>
            <a:r>
              <a:rPr lang="en-US" dirty="0" smtClean="0"/>
              <a:t>Encourage oral fluids to provide energy, if not tolerated, commence  </a:t>
            </a:r>
            <a:r>
              <a:rPr lang="en-US" dirty="0" smtClean="0"/>
              <a:t>IV line </a:t>
            </a:r>
            <a:r>
              <a:rPr lang="en-US" dirty="0" smtClean="0"/>
              <a:t>to run at  10dpm.</a:t>
            </a:r>
          </a:p>
          <a:p>
            <a:pPr algn="just"/>
            <a:r>
              <a:rPr lang="en-US" dirty="0" smtClean="0"/>
              <a:t>The stage should  not  exceed 10- 12 hours.</a:t>
            </a:r>
          </a:p>
          <a:p>
            <a:pPr algn="just">
              <a:buNone/>
            </a:pPr>
            <a:r>
              <a:rPr lang="en-US" dirty="0" smtClean="0"/>
              <a:t>			</a:t>
            </a:r>
            <a:r>
              <a:rPr lang="en-US" b="1" i="1" dirty="0" smtClean="0"/>
              <a:t>Second stage </a:t>
            </a:r>
          </a:p>
          <a:p>
            <a:pPr algn="just"/>
            <a:r>
              <a:rPr lang="en-US" dirty="0" smtClean="0"/>
              <a:t>Have resuscitative equipments read to include specialist manpower for grades 2-4.</a:t>
            </a:r>
          </a:p>
          <a:p>
            <a:pPr algn="just"/>
            <a:r>
              <a:rPr lang="en-US" dirty="0" smtClean="0"/>
              <a:t>Delivery should be conducted by the obstetrician.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7" name="Content Placeholder 2"/>
          <p:cNvSpPr>
            <a:spLocks noGrp="1"/>
          </p:cNvSpPr>
          <p:nvPr>
            <p:ph idx="1"/>
          </p:nvPr>
        </p:nvSpPr>
        <p:spPr>
          <a:xfrm>
            <a:off x="1828800" y="228600"/>
            <a:ext cx="9505950" cy="64770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Encourage a semi-fowler’s position for gd 1&amp;2 , fowler’s position for gd 3 &amp; 4.</a:t>
            </a:r>
          </a:p>
          <a:p>
            <a:pPr algn="just"/>
            <a:r>
              <a:rPr lang="en-US" dirty="0" smtClean="0"/>
              <a:t>Grade 1 &amp;2 encourage pushing as per natural desires. </a:t>
            </a:r>
            <a:r>
              <a:rPr lang="en-US" dirty="0" smtClean="0">
                <a:solidFill>
                  <a:srgbClr val="DA269E"/>
                </a:solidFill>
              </a:rPr>
              <a:t> NB </a:t>
            </a:r>
            <a:r>
              <a:rPr lang="en-US" dirty="0" smtClean="0"/>
              <a:t>Holding the breathe during bearing down leads to rise of intrathoracic  pressure = to cardiac arrest.</a:t>
            </a:r>
          </a:p>
          <a:p>
            <a:pPr algn="just"/>
            <a:r>
              <a:rPr lang="en-US" dirty="0" smtClean="0"/>
              <a:t>Grade 3 &amp;4 should not push at all because the effort strains the already  stressed heart = arrest.</a:t>
            </a:r>
          </a:p>
          <a:p>
            <a:pPr algn="just"/>
            <a:r>
              <a:rPr lang="en-US" dirty="0" smtClean="0"/>
              <a:t>Episiotomy and vacuum extraction are performed to shorten perineal phase.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8" name="Content Placeholder 2"/>
          <p:cNvSpPr>
            <a:spLocks noGrp="1"/>
          </p:cNvSpPr>
          <p:nvPr>
            <p:ph idx="1"/>
          </p:nvPr>
        </p:nvSpPr>
        <p:spPr>
          <a:xfrm>
            <a:off x="1714500" y="304800"/>
            <a:ext cx="9810750" cy="6169152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Avoid uterotonic agents as much as possible  since they lead to cardiac overload.</a:t>
            </a:r>
          </a:p>
          <a:p>
            <a:pPr algn="just">
              <a:buNone/>
            </a:pPr>
            <a:r>
              <a:rPr lang="en-US" dirty="0"/>
              <a:t>			</a:t>
            </a:r>
            <a:r>
              <a:rPr lang="en-US" b="1" i="1" dirty="0"/>
              <a:t>Third  Stage</a:t>
            </a:r>
          </a:p>
          <a:p>
            <a:pPr algn="just"/>
            <a:r>
              <a:rPr lang="en-US" dirty="0"/>
              <a:t>Be ready to resuscitate the mother when placenta separates. </a:t>
            </a:r>
          </a:p>
          <a:p>
            <a:pPr algn="just"/>
            <a:r>
              <a:rPr lang="en-US" dirty="0"/>
              <a:t>For imminent PPH, either commence synitocinon drip of 5 units in ½ L of 5% dextrose  to run for not more than 2 hrs, or a bolus of syntocinon 5units slowly.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Watch out for hypotension and tachycardia.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9" name="Content Placeholder 2"/>
          <p:cNvSpPr>
            <a:spLocks noGrp="1"/>
          </p:cNvSpPr>
          <p:nvPr>
            <p:ph idx="1"/>
          </p:nvPr>
        </p:nvSpPr>
        <p:spPr>
          <a:xfrm>
            <a:off x="1714502" y="304800"/>
            <a:ext cx="9833609" cy="5943600"/>
          </a:xfrm>
        </p:spPr>
        <p:txBody>
          <a:bodyPr/>
          <a:lstStyle/>
          <a:p>
            <a:pPr algn="just"/>
            <a:r>
              <a:rPr lang="en-US" sz="3600" dirty="0"/>
              <a:t>For grade 3 &amp; 4, administer lasix 80 mg IV stat , as soon as placenta separates.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Aim is to reduce fluid overload by facilitating diuresis.</a:t>
            </a:r>
          </a:p>
          <a:p>
            <a:pPr algn="just"/>
            <a:r>
              <a:rPr lang="en-US" sz="3600" dirty="0"/>
              <a:t>Discourage from breathing heavily,ie, gd 3&amp;4 and place the arm at the umbilicus level.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This reduces intra-abdominal pressure hence control occurrence of cardiac arrest.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0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990600"/>
          </a:xfrm>
        </p:spPr>
        <p:txBody>
          <a:bodyPr/>
          <a:lstStyle/>
          <a:p>
            <a:r>
              <a:rPr lang="en-US" i="1" dirty="0" smtClean="0"/>
              <a:t>		</a:t>
            </a:r>
            <a:r>
              <a:rPr lang="en-US" sz="4800" b="1" dirty="0">
                <a:solidFill>
                  <a:srgbClr val="FF0000"/>
                </a:solidFill>
              </a:rPr>
              <a:t>Postnatally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49271" name="Content Placeholder 2"/>
          <p:cNvSpPr>
            <a:spLocks noGrp="1"/>
          </p:cNvSpPr>
          <p:nvPr>
            <p:ph idx="1"/>
          </p:nvPr>
        </p:nvSpPr>
        <p:spPr>
          <a:xfrm>
            <a:off x="1619251" y="838200"/>
            <a:ext cx="10191749" cy="60198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Grade 1&amp;2 administer lasix 80 mg IV stat after 3</a:t>
            </a:r>
            <a:r>
              <a:rPr lang="en-US" baseline="30000" dirty="0"/>
              <a:t>rd</a:t>
            </a:r>
            <a:r>
              <a:rPr lang="en-US" dirty="0"/>
              <a:t> stage.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Closely monitor vital signs &amp; other observations for the 1</a:t>
            </a:r>
            <a:r>
              <a:rPr lang="en-US" baseline="30000" dirty="0"/>
              <a:t>st</a:t>
            </a:r>
            <a:r>
              <a:rPr lang="en-US" dirty="0"/>
              <a:t> 48 hrs, to early diagnose complications. Frequency is: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/>
              <a:t>¼ -½ hourly for the first 4 hours.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/>
              <a:t>Hourly, for the next 20 hours .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/>
              <a:t>Finally, 2hrly for the next 24 hours.</a:t>
            </a:r>
          </a:p>
          <a:p>
            <a:pPr algn="just">
              <a:buNone/>
            </a:pPr>
            <a:r>
              <a:rPr lang="en-US" dirty="0"/>
              <a:t>	Maintain records, interpret &amp; consult PRN.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2" name="Content Placeholder 2"/>
          <p:cNvSpPr>
            <a:spLocks noGrp="1"/>
          </p:cNvSpPr>
          <p:nvPr>
            <p:ph idx="1"/>
          </p:nvPr>
        </p:nvSpPr>
        <p:spPr>
          <a:xfrm>
            <a:off x="1752600" y="304800"/>
            <a:ext cx="9486900" cy="6096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600" dirty="0"/>
              <a:t>Nurse in a quiet room and sedate to facilitate rest. Midwife to be in attendance all through.</a:t>
            </a:r>
          </a:p>
          <a:p>
            <a:pPr algn="just"/>
            <a:r>
              <a:rPr lang="en-US" sz="3600" dirty="0"/>
              <a:t>Grade  3&amp;4, 4</a:t>
            </a:r>
            <a:r>
              <a:rPr lang="en-US" sz="3600" baseline="30000" dirty="0"/>
              <a:t>th</a:t>
            </a:r>
            <a:r>
              <a:rPr lang="en-US" sz="3600" dirty="0"/>
              <a:t> stage care is best carried out in ICU on a continuous  ECG monitor and pulse oximeter.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Repeat the antibiotic dose given during 1</a:t>
            </a:r>
            <a:r>
              <a:rPr lang="en-US" sz="3600" baseline="30000" dirty="0"/>
              <a:t>st</a:t>
            </a:r>
            <a:r>
              <a:rPr lang="en-US" sz="3600" dirty="0"/>
              <a:t> stage 6 hours post delivery and CT oral Ampicillin 500 mg 6hrly for 2 weeks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Continue digitalisation as usual.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3" name="Content Placeholder 2"/>
          <p:cNvSpPr>
            <a:spLocks noGrp="1"/>
          </p:cNvSpPr>
          <p:nvPr>
            <p:ph idx="1"/>
          </p:nvPr>
        </p:nvSpPr>
        <p:spPr>
          <a:xfrm>
            <a:off x="1619250" y="228600"/>
            <a:ext cx="9620250" cy="6248400"/>
          </a:xfrm>
        </p:spPr>
        <p:txBody>
          <a:bodyPr>
            <a:normAutofit/>
          </a:bodyPr>
          <a:lstStyle/>
          <a:p>
            <a:r>
              <a:rPr lang="en-US" dirty="0"/>
              <a:t>Promote breastfeeding if it’s her choice and rest of the care is as usual.</a:t>
            </a:r>
          </a:p>
          <a:p>
            <a:r>
              <a:rPr lang="en-US" dirty="0"/>
              <a:t>Generally, in absence of complications DR discharges home GD 1&amp;2 after 10 days and after 2 weeks </a:t>
            </a:r>
            <a:r>
              <a:rPr lang="en-US" dirty="0" smtClean="0"/>
              <a:t>,</a:t>
            </a:r>
            <a:r>
              <a:rPr lang="en-US" dirty="0"/>
              <a:t> GD 3&amp;4.</a:t>
            </a:r>
          </a:p>
          <a:p>
            <a:r>
              <a:rPr lang="en-US" dirty="0"/>
              <a:t>Advise on discharge includes:-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Family planning services;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Grade 1&amp;2 to for about 4 years , using either natural methods , barrier or progesterone only agents. 2 children only.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Content Placeholder 2"/>
          <p:cNvSpPr>
            <a:spLocks noGrp="1"/>
          </p:cNvSpPr>
          <p:nvPr>
            <p:ph idx="1"/>
          </p:nvPr>
        </p:nvSpPr>
        <p:spPr>
          <a:xfrm>
            <a:off x="571501" y="609600"/>
            <a:ext cx="10858500" cy="5715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200" dirty="0"/>
              <a:t>Balance diet with extra proteins, </a:t>
            </a:r>
            <a:r>
              <a:rPr lang="en-US" sz="3200" dirty="0" err="1"/>
              <a:t>fibre</a:t>
            </a:r>
            <a:r>
              <a:rPr lang="en-US" sz="3200" dirty="0"/>
              <a:t>, low in salt and carbohydrates.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/>
              <a:t>To monitor the fetal kicks and report to hospital if they are noted to be decreasing or are absent.</a:t>
            </a:r>
          </a:p>
          <a:p>
            <a:pPr algn="just">
              <a:buNone/>
            </a:pPr>
            <a:r>
              <a:rPr lang="en-US" sz="3200" b="1" dirty="0"/>
              <a:t>	MODERATE</a:t>
            </a:r>
            <a:r>
              <a:rPr lang="en-US" sz="3200" dirty="0"/>
              <a:t> </a:t>
            </a:r>
          </a:p>
          <a:p>
            <a:pPr algn="just"/>
            <a:r>
              <a:rPr lang="en-US" sz="3200" dirty="0"/>
              <a:t>Requires immediate admission to hospital.</a:t>
            </a:r>
          </a:p>
          <a:p>
            <a:pPr algn="just"/>
            <a:r>
              <a:rPr lang="en-US" sz="3200" dirty="0"/>
              <a:t>Inform the doctor.</a:t>
            </a:r>
          </a:p>
          <a:p>
            <a:pPr algn="just"/>
            <a:r>
              <a:rPr lang="en-US" sz="3200" dirty="0"/>
              <a:t>Nursed in a quiet area, preferably dim lit to facilitate rest &amp; sleep.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/>
              <a:t> Control visitors &amp; administer sedatives as well.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7" name="Content Placeholder 2"/>
          <p:cNvSpPr>
            <a:spLocks noGrp="1"/>
          </p:cNvSpPr>
          <p:nvPr>
            <p:ph idx="1"/>
          </p:nvPr>
        </p:nvSpPr>
        <p:spPr>
          <a:xfrm>
            <a:off x="1676400" y="152400"/>
            <a:ext cx="9848850" cy="65532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600" dirty="0"/>
              <a:t>Grade 3&amp; 4 Permanent sterilisation is adviced.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Regular check up by the cardiologist ,so to strictly adhere  to the follow up schedule.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Drugs compliance to control the heart lesion ,in terms of not  missing a dose &amp; to strictly keep observe time , hence maintain blood concentrations.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Immediate and adequate treatment  of any ailment by a physician.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8" name="Content Placeholder 2"/>
          <p:cNvSpPr>
            <a:spLocks noGrp="1"/>
          </p:cNvSpPr>
          <p:nvPr>
            <p:ph idx="1"/>
          </p:nvPr>
        </p:nvSpPr>
        <p:spPr>
          <a:xfrm>
            <a:off x="1714500" y="533400"/>
            <a:ext cx="9144000" cy="5562600"/>
          </a:xfrm>
        </p:spPr>
        <p:txBody>
          <a:bodyPr>
            <a:normAutofit fontScale="90625"/>
          </a:bodyPr>
          <a:lstStyle/>
          <a:p>
            <a:pPr>
              <a:buFont typeface="Wingdings" pitchFamily="2" charset="2"/>
              <a:buChar char="Ø"/>
            </a:pPr>
            <a:r>
              <a:rPr lang="en-US" sz="4200" dirty="0"/>
              <a:t>Importance of rest, hygiene and balanced diet, but to control obesity.  </a:t>
            </a:r>
          </a:p>
          <a:p>
            <a:pPr>
              <a:buFont typeface="Wingdings" pitchFamily="2" charset="2"/>
              <a:buChar char="Ø"/>
            </a:pPr>
            <a:r>
              <a:rPr lang="en-US" sz="4200" dirty="0"/>
              <a:t>Child welfare services as usual- N –baby.</a:t>
            </a:r>
          </a:p>
          <a:p>
            <a:pPr>
              <a:buFont typeface="Wingdings" pitchFamily="2" charset="2"/>
              <a:buChar char="Ø"/>
            </a:pPr>
            <a:r>
              <a:rPr lang="en-US" sz="4200" dirty="0"/>
              <a:t>Postnatal check up at 2 and 6 weeks respectively.</a:t>
            </a:r>
          </a:p>
          <a:p>
            <a:pPr>
              <a:buFont typeface="Wingdings" pitchFamily="2" charset="2"/>
              <a:buChar char="ü"/>
            </a:pPr>
            <a:r>
              <a:rPr lang="en-US" sz="4200" dirty="0"/>
              <a:t>Reviewed by obstertician &amp; cardiologist.</a:t>
            </a:r>
          </a:p>
          <a:p>
            <a:pPr>
              <a:buNone/>
            </a:pPr>
            <a:r>
              <a:rPr lang="en-US" sz="4200" dirty="0"/>
              <a:t>	</a:t>
            </a:r>
            <a:r>
              <a:rPr lang="en-US" sz="4200" dirty="0">
                <a:solidFill>
                  <a:srgbClr val="FFC000"/>
                </a:solidFill>
              </a:rPr>
              <a:t>NB </a:t>
            </a:r>
            <a:r>
              <a:rPr lang="en-US" sz="4200" dirty="0"/>
              <a:t>: For unsuccessful 1</a:t>
            </a:r>
            <a:r>
              <a:rPr lang="en-US" sz="4200" baseline="30000" dirty="0"/>
              <a:t>st</a:t>
            </a:r>
            <a:r>
              <a:rPr lang="en-US" sz="4200" dirty="0"/>
              <a:t>  stage = C/S</a:t>
            </a:r>
          </a:p>
          <a:p>
            <a:pPr>
              <a:buNone/>
            </a:pPr>
            <a:r>
              <a:rPr lang="en-US" b="1" dirty="0"/>
              <a:t>	</a:t>
            </a:r>
          </a:p>
          <a:p>
            <a:pPr>
              <a:buNone/>
            </a:pPr>
            <a:r>
              <a:rPr lang="en-US" dirty="0"/>
              <a:t>	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9" name="Title 1"/>
          <p:cNvSpPr>
            <a:spLocks noGrp="1"/>
          </p:cNvSpPr>
          <p:nvPr>
            <p:ph type="title"/>
          </p:nvPr>
        </p:nvSpPr>
        <p:spPr>
          <a:xfrm>
            <a:off x="1714500" y="0"/>
            <a:ext cx="9906000" cy="14478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EFFECTS OF CARDIAC DISEASE ON PREGNANCY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49280" name="Content Placeholder 2"/>
          <p:cNvSpPr>
            <a:spLocks noGrp="1"/>
          </p:cNvSpPr>
          <p:nvPr>
            <p:ph idx="1"/>
          </p:nvPr>
        </p:nvSpPr>
        <p:spPr>
          <a:xfrm>
            <a:off x="1619251" y="1447800"/>
            <a:ext cx="9928859" cy="4800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3600" dirty="0"/>
              <a:t>Refer to </a:t>
            </a:r>
            <a:r>
              <a:rPr lang="en-US" sz="3600" b="1" i="1" dirty="0"/>
              <a:t>complications </a:t>
            </a:r>
            <a:r>
              <a:rPr lang="en-US" sz="3600" dirty="0"/>
              <a:t>likely to occur to fetus / baby due to poor placental blood supply.  They include:</a:t>
            </a:r>
          </a:p>
          <a:p>
            <a:pPr algn="just"/>
            <a:r>
              <a:rPr lang="en-US" sz="3600" dirty="0"/>
              <a:t>Loss of pregnancy, through either spontaneous abortion or intrauterine fetal death</a:t>
            </a:r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slow">
    <p:strips dir="ru"/>
  </p:transition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1" name="Content Placeholder 2"/>
          <p:cNvSpPr>
            <a:spLocks noGrp="1"/>
          </p:cNvSpPr>
          <p:nvPr>
            <p:ph idx="1"/>
          </p:nvPr>
        </p:nvSpPr>
        <p:spPr>
          <a:xfrm>
            <a:off x="1619250" y="685800"/>
            <a:ext cx="10039350" cy="5334000"/>
          </a:xfrm>
        </p:spPr>
        <p:txBody>
          <a:bodyPr>
            <a:noAutofit/>
          </a:bodyPr>
          <a:lstStyle/>
          <a:p>
            <a:pPr algn="just"/>
            <a:r>
              <a:rPr lang="en-US" sz="3600" dirty="0"/>
              <a:t>Intrauterine growth restriction due to reduced uterine  provisions.</a:t>
            </a:r>
          </a:p>
          <a:p>
            <a:pPr algn="just"/>
            <a:r>
              <a:rPr lang="en-US" sz="3600" dirty="0"/>
              <a:t>Congenital abnormalities due to poor blood supply during embryonic stage.</a:t>
            </a:r>
          </a:p>
          <a:p>
            <a:pPr algn="just"/>
            <a:r>
              <a:rPr lang="en-US" sz="3600" dirty="0"/>
              <a:t>Preterm birth: to save the mother as condition worsens, or spontaneously due to reduction of respesctive hormonal levels.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2" name="Title 1"/>
          <p:cNvSpPr>
            <a:spLocks noGrp="1"/>
          </p:cNvSpPr>
          <p:nvPr>
            <p:ph type="title"/>
          </p:nvPr>
        </p:nvSpPr>
        <p:spPr>
          <a:xfrm>
            <a:off x="1819417" y="152400"/>
            <a:ext cx="9906000" cy="13716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EFFECTS OF PREGNANCY ON CARDIAC DISEASE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49283" name="Content Placeholder 2"/>
          <p:cNvSpPr>
            <a:spLocks noGrp="1"/>
          </p:cNvSpPr>
          <p:nvPr>
            <p:ph idx="1"/>
          </p:nvPr>
        </p:nvSpPr>
        <p:spPr>
          <a:xfrm>
            <a:off x="1981200" y="1524000"/>
            <a:ext cx="9258300" cy="4953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dirty="0"/>
              <a:t>Refers to complications to the mother.</a:t>
            </a:r>
          </a:p>
          <a:p>
            <a:pPr algn="just"/>
            <a:r>
              <a:rPr lang="en-US" dirty="0"/>
              <a:t>Congestive cardiac failure, due to physiological haemodynamic state.</a:t>
            </a:r>
          </a:p>
          <a:p>
            <a:pPr algn="just"/>
            <a:r>
              <a:rPr lang="en-US" dirty="0"/>
              <a:t>Ventricular aneurysm, results from relaxation effect of progesterone hormone accompanied by increased cardiac activity.</a:t>
            </a:r>
          </a:p>
          <a:p>
            <a:pPr algn="just"/>
            <a:r>
              <a:rPr lang="en-US" dirty="0"/>
              <a:t>Pulmonary oedema, due to generalised state of fluid retention. 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7" name="Content Placeholder 2"/>
          <p:cNvSpPr>
            <a:spLocks noGrp="1"/>
          </p:cNvSpPr>
          <p:nvPr>
            <p:ph idx="1"/>
          </p:nvPr>
        </p:nvSpPr>
        <p:spPr>
          <a:xfrm>
            <a:off x="1752600" y="685800"/>
            <a:ext cx="9486900" cy="57150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Thrombo-embolism, especially in presence of  arrhythmias, mitral valve </a:t>
            </a:r>
            <a:r>
              <a:rPr lang="en-US" sz="3600" dirty="0" err="1"/>
              <a:t>stenosis</a:t>
            </a:r>
            <a:r>
              <a:rPr lang="en-US" sz="3600" dirty="0"/>
              <a:t> or  valve replacement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Due to possibility of anaemia &amp; retardation of venous return.</a:t>
            </a:r>
          </a:p>
          <a:p>
            <a:pPr algn="just"/>
            <a:r>
              <a:rPr lang="en-US" sz="3600" dirty="0"/>
              <a:t>Endocarditis, due to lowered immunity particularly in grade 3 &amp; 4.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It results from septicaemia.</a:t>
            </a:r>
          </a:p>
          <a:p>
            <a:pPr algn="just">
              <a:buNone/>
            </a:pP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8" name="Title 1"/>
          <p:cNvSpPr>
            <a:spLocks noGrp="1"/>
          </p:cNvSpPr>
          <p:nvPr>
            <p:ph type="title"/>
          </p:nvPr>
        </p:nvSpPr>
        <p:spPr>
          <a:xfrm>
            <a:off x="1695450" y="253621"/>
            <a:ext cx="9372600" cy="1143000"/>
          </a:xfrm>
        </p:spPr>
        <p:txBody>
          <a:bodyPr/>
          <a:lstStyle/>
          <a:p>
            <a:pPr algn="ctr"/>
            <a:r>
              <a:rPr lang="en-US" dirty="0" smtClean="0"/>
              <a:t>		 </a:t>
            </a:r>
            <a:r>
              <a:rPr lang="en-US" b="1" dirty="0" smtClean="0">
                <a:solidFill>
                  <a:schemeClr val="tx1"/>
                </a:solidFill>
              </a:rPr>
              <a:t>SUMMARY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49289" name="Content Placeholder 2"/>
          <p:cNvSpPr>
            <a:spLocks noGrp="1"/>
          </p:cNvSpPr>
          <p:nvPr>
            <p:ph idx="1"/>
          </p:nvPr>
        </p:nvSpPr>
        <p:spPr>
          <a:xfrm>
            <a:off x="1524000" y="1981200"/>
            <a:ext cx="9715500" cy="4648200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stage is the most dangerous period as placental blood returns to the general circulation.</a:t>
            </a:r>
          </a:p>
          <a:p>
            <a:pPr>
              <a:buNone/>
            </a:pPr>
            <a:r>
              <a:rPr lang="en-US" dirty="0"/>
              <a:t>			</a:t>
            </a:r>
          </a:p>
          <a:p>
            <a:pPr>
              <a:buNone/>
            </a:pPr>
            <a:r>
              <a:rPr lang="en-US" dirty="0"/>
              <a:t>				</a:t>
            </a:r>
          </a:p>
        </p:txBody>
      </p:sp>
      <p:sp>
        <p:nvSpPr>
          <p:cNvPr id="1049290" name="Flowchart: Sequential Access Storage 3"/>
          <p:cNvSpPr/>
          <p:nvPr/>
        </p:nvSpPr>
        <p:spPr>
          <a:xfrm>
            <a:off x="4000500" y="4343400"/>
            <a:ext cx="4286250" cy="2209800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Harlow Solid Italic" pitchFamily="82" charset="0"/>
              </a:rPr>
              <a:t>END.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7" name="Diagram 5"/>
          <p:cNvGraphicFramePr>
            <a:graphicFrameLocks/>
          </p:cNvGraphicFramePr>
          <p:nvPr/>
        </p:nvGraphicFramePr>
        <p:xfrm>
          <a:off x="952501" y="1219200"/>
          <a:ext cx="1085850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strips dir="ru"/>
  </p:transition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8" name="Diagram 8"/>
          <p:cNvGraphicFramePr>
            <a:graphicFrameLocks/>
          </p:cNvGraphicFramePr>
          <p:nvPr/>
        </p:nvGraphicFramePr>
        <p:xfrm>
          <a:off x="952500" y="274639"/>
          <a:ext cx="102870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97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12" y="1371600"/>
            <a:ext cx="1057274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9" name="Diagram 5"/>
          <p:cNvGraphicFramePr>
            <a:graphicFrameLocks/>
          </p:cNvGraphicFramePr>
          <p:nvPr/>
        </p:nvGraphicFramePr>
        <p:xfrm>
          <a:off x="1718310" y="152400"/>
          <a:ext cx="9940291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9298" name="Content Placeholder 2"/>
          <p:cNvSpPr>
            <a:spLocks noGrp="1"/>
          </p:cNvSpPr>
          <p:nvPr>
            <p:ph idx="1"/>
          </p:nvPr>
        </p:nvSpPr>
        <p:spPr>
          <a:xfrm>
            <a:off x="1718309" y="1447800"/>
            <a:ext cx="9829800" cy="4800600"/>
          </a:xfrm>
        </p:spPr>
        <p:txBody>
          <a:bodyPr>
            <a:normAutofit fontScale="96875" lnSpcReduction="10000"/>
          </a:bodyPr>
          <a:lstStyle/>
          <a:p>
            <a:pPr>
              <a:buNone/>
            </a:pPr>
            <a:r>
              <a:rPr lang="en-US" dirty="0" smtClean="0"/>
              <a:t>		</a:t>
            </a:r>
            <a:endParaRPr lang="en-US" dirty="0" smtClean="0">
              <a:solidFill>
                <a:srgbClr val="00B050"/>
              </a:solidFill>
            </a:endParaRPr>
          </a:p>
          <a:p>
            <a:pPr algn="just"/>
            <a:r>
              <a:rPr lang="en-US" dirty="0" smtClean="0"/>
              <a:t>It’s an inflammatory condition of the renal pelvis  and some kidney tissues, in which the offending organism  mostly ascends from the external genitalia, though rarely it’s from </a:t>
            </a:r>
            <a:r>
              <a:rPr lang="en-US" dirty="0" err="1" smtClean="0"/>
              <a:t>septiceamia</a:t>
            </a:r>
            <a:r>
              <a:rPr lang="en-US" dirty="0" smtClean="0"/>
              <a:t>.</a:t>
            </a:r>
          </a:p>
          <a:p>
            <a:pPr algn="just">
              <a:buNone/>
            </a:pPr>
            <a:r>
              <a:rPr lang="en-US" dirty="0" smtClean="0"/>
              <a:t>	</a:t>
            </a:r>
            <a:r>
              <a:rPr lang="en-US" b="1" dirty="0"/>
              <a:t>	</a:t>
            </a:r>
            <a:r>
              <a:rPr lang="en-US" b="1" dirty="0">
                <a:solidFill>
                  <a:srgbClr val="FF0000"/>
                </a:solidFill>
              </a:rPr>
              <a:t>Common Causative Organisms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/>
              <a:t>Escherichia coli, accounts for 80% of the cases.</a:t>
            </a:r>
          </a:p>
          <a:p>
            <a:pPr algn="just"/>
            <a:r>
              <a:rPr lang="en-US" dirty="0" smtClean="0"/>
              <a:t>Streptococcus faecalis, normal flora of  the anus and perineum .</a:t>
            </a:r>
          </a:p>
          <a:p>
            <a:pPr algn="just"/>
            <a:r>
              <a:rPr lang="en-US" dirty="0" smtClean="0"/>
              <a:t>Proteus vulgaris, normal flora of bowels.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Content Placeholder 2"/>
          <p:cNvSpPr>
            <a:spLocks noGrp="1"/>
          </p:cNvSpPr>
          <p:nvPr>
            <p:ph idx="1"/>
          </p:nvPr>
        </p:nvSpPr>
        <p:spPr>
          <a:xfrm>
            <a:off x="666750" y="685800"/>
            <a:ext cx="10858500" cy="5867400"/>
          </a:xfrm>
        </p:spPr>
        <p:txBody>
          <a:bodyPr>
            <a:normAutofit/>
          </a:bodyPr>
          <a:lstStyle/>
          <a:p>
            <a:pPr algn="just"/>
            <a:r>
              <a:rPr lang="en-US" sz="3200" dirty="0">
                <a:latin typeface="+mj-lt"/>
              </a:rPr>
              <a:t>Closely monitor fetal and maternal condition through: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+mj-lt"/>
              </a:rPr>
              <a:t>Fetal :- 4hrly F.H.S,  fetal kick chart, ultrasound to monitor fetal growth, particularly where control is not being achieved, cardiotocograph for sign of fetal hypoxia.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+mj-lt"/>
              </a:rPr>
              <a:t>Maternal:- 4 hourly vital signs especially BP.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+mj-lt"/>
              </a:rPr>
              <a:t>12 hourly  urinalysis for </a:t>
            </a:r>
            <a:r>
              <a:rPr lang="en-US" sz="3200" dirty="0" err="1">
                <a:latin typeface="+mj-lt"/>
              </a:rPr>
              <a:t>proteinuria</a:t>
            </a:r>
            <a:r>
              <a:rPr lang="en-US" sz="3200" dirty="0">
                <a:latin typeface="+mj-lt"/>
              </a:rPr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+mj-lt"/>
              </a:rPr>
              <a:t> Occasionally, 24 hours urine collection &amp; request for protein levels, &amp; </a:t>
            </a:r>
            <a:r>
              <a:rPr lang="en-US" sz="3200" dirty="0" err="1">
                <a:latin typeface="+mj-lt"/>
              </a:rPr>
              <a:t>creatinine</a:t>
            </a:r>
            <a:r>
              <a:rPr lang="en-US" sz="3200" dirty="0">
                <a:latin typeface="+mj-lt"/>
              </a:rPr>
              <a:t> clearance.</a:t>
            </a:r>
          </a:p>
          <a:p>
            <a:pPr algn="just"/>
            <a:r>
              <a:rPr lang="en-US" sz="3200" dirty="0">
                <a:latin typeface="+mj-lt"/>
              </a:rPr>
              <a:t>Maintain records and consult PRN.</a:t>
            </a:r>
          </a:p>
          <a:p>
            <a:pPr algn="just"/>
            <a:endParaRPr lang="en-US" sz="3200" dirty="0">
              <a:latin typeface="+mj-lt"/>
            </a:endParaRPr>
          </a:p>
        </p:txBody>
      </p:sp>
    </p:spTree>
  </p:cSld>
  <p:clrMapOvr>
    <a:masterClrMapping/>
  </p:clrMapOvr>
  <p:transition spd="med">
    <p:pull/>
  </p:transition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10" name="Diagram 7"/>
          <p:cNvGraphicFramePr>
            <a:graphicFrameLocks/>
          </p:cNvGraphicFramePr>
          <p:nvPr/>
        </p:nvGraphicFramePr>
        <p:xfrm>
          <a:off x="952500" y="274639"/>
          <a:ext cx="102870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9299" name="Content Placeholder 2"/>
          <p:cNvSpPr>
            <a:spLocks noGrp="1"/>
          </p:cNvSpPr>
          <p:nvPr>
            <p:ph idx="1"/>
          </p:nvPr>
        </p:nvSpPr>
        <p:spPr>
          <a:xfrm>
            <a:off x="1752601" y="1600200"/>
            <a:ext cx="9795509" cy="5105400"/>
          </a:xfrm>
        </p:spPr>
        <p:txBody>
          <a:bodyPr>
            <a:normAutofit/>
          </a:bodyPr>
          <a:lstStyle/>
          <a:p>
            <a:pPr algn="just"/>
            <a:r>
              <a:rPr lang="en-US" sz="3000" dirty="0"/>
              <a:t>Physiological kinking of </a:t>
            </a:r>
            <a:r>
              <a:rPr lang="en-US" sz="3000" dirty="0" err="1"/>
              <a:t>ureters</a:t>
            </a:r>
            <a:r>
              <a:rPr lang="en-US" sz="3000" dirty="0"/>
              <a:t> due to effect of progesterone  hormone, hence </a:t>
            </a:r>
            <a:r>
              <a:rPr lang="en-US" sz="3000" dirty="0" err="1"/>
              <a:t>hydronephrosis</a:t>
            </a:r>
            <a:r>
              <a:rPr lang="en-US" sz="3000" dirty="0"/>
              <a:t>.</a:t>
            </a:r>
          </a:p>
          <a:p>
            <a:pPr algn="just"/>
            <a:r>
              <a:rPr lang="en-US" sz="3000" dirty="0"/>
              <a:t>Vesico-ureteric reflux, results from urine </a:t>
            </a:r>
            <a:r>
              <a:rPr lang="en-US" sz="3000" dirty="0" err="1"/>
              <a:t>retension</a:t>
            </a:r>
            <a:r>
              <a:rPr lang="en-US" sz="3000" dirty="0"/>
              <a:t> in the bladder.</a:t>
            </a:r>
          </a:p>
          <a:p>
            <a:pPr algn="just"/>
            <a:r>
              <a:rPr lang="en-US" sz="3000" dirty="0"/>
              <a:t>Renal  stones, obstructs the normal urinary bladder.</a:t>
            </a:r>
          </a:p>
          <a:p>
            <a:pPr algn="just"/>
            <a:r>
              <a:rPr lang="en-US" sz="3000" dirty="0"/>
              <a:t>Cystitis, it’s inflammation of the urinary bladder.</a:t>
            </a:r>
          </a:p>
          <a:p>
            <a:pPr algn="just"/>
            <a:r>
              <a:rPr lang="en-US" sz="3000" dirty="0"/>
              <a:t>Uncontrolled diabetes, leading  to high acidity in urine due to </a:t>
            </a:r>
            <a:r>
              <a:rPr lang="en-US" sz="3000" dirty="0" err="1"/>
              <a:t>glycosuria</a:t>
            </a:r>
            <a:r>
              <a:rPr lang="en-US" sz="3000" dirty="0"/>
              <a:t>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00" name="Content Placeholder 2"/>
          <p:cNvSpPr>
            <a:spLocks noGrp="1"/>
          </p:cNvSpPr>
          <p:nvPr>
            <p:ph idx="1"/>
          </p:nvPr>
        </p:nvSpPr>
        <p:spPr>
          <a:xfrm>
            <a:off x="1905000" y="228600"/>
            <a:ext cx="9334500" cy="6324600"/>
          </a:xfrm>
        </p:spPr>
        <p:txBody>
          <a:bodyPr>
            <a:normAutofit/>
          </a:bodyPr>
          <a:lstStyle/>
          <a:p>
            <a:r>
              <a:rPr lang="en-US" dirty="0" smtClean="0"/>
              <a:t>Asymptomatic  bacteruria related to </a:t>
            </a:r>
            <a:r>
              <a:rPr lang="en-US" dirty="0" err="1" smtClean="0"/>
              <a:t>ureteric</a:t>
            </a:r>
            <a:r>
              <a:rPr lang="en-US" dirty="0" smtClean="0"/>
              <a:t> compression.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 bacteria colony of  100,000 or more per ml of urine is seen, yet client has no complain. 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 Occurs to 2-10% of </a:t>
            </a:r>
            <a:r>
              <a:rPr lang="en-US" dirty="0" err="1" smtClean="0"/>
              <a:t>prenatals</a:t>
            </a:r>
            <a:r>
              <a:rPr lang="en-US" dirty="0" smtClean="0"/>
              <a:t>, untreated 25-30% develop the condition.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>
                <a:solidFill>
                  <a:srgbClr val="00B050"/>
                </a:solidFill>
              </a:rPr>
              <a:t>Clinical  features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Pyrexia, temperatures may reach 40 degrees &amp; accompanied by rigors.</a:t>
            </a:r>
          </a:p>
          <a:p>
            <a:r>
              <a:rPr lang="en-US" dirty="0" smtClean="0"/>
              <a:t>Dehydration due to nausea and vomiting.</a:t>
            </a:r>
          </a:p>
          <a:p>
            <a:r>
              <a:rPr lang="en-US" dirty="0" err="1" smtClean="0"/>
              <a:t>Dysuria</a:t>
            </a:r>
            <a:r>
              <a:rPr lang="en-US" dirty="0" smtClean="0"/>
              <a:t> accompanied by frequency and </a:t>
            </a:r>
            <a:r>
              <a:rPr lang="en-US" dirty="0" err="1" smtClean="0"/>
              <a:t>oliguria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01" name="Content Placeholder 2"/>
          <p:cNvSpPr>
            <a:spLocks noGrp="1"/>
          </p:cNvSpPr>
          <p:nvPr>
            <p:ph idx="1"/>
          </p:nvPr>
        </p:nvSpPr>
        <p:spPr>
          <a:xfrm>
            <a:off x="1714500" y="228600"/>
            <a:ext cx="9810750" cy="6324600"/>
          </a:xfrm>
        </p:spPr>
        <p:txBody>
          <a:bodyPr>
            <a:normAutofit/>
          </a:bodyPr>
          <a:lstStyle/>
          <a:p>
            <a:r>
              <a:rPr lang="en-US" dirty="0" smtClean="0"/>
              <a:t>Tachycardia due to pyrexia and sometimes anaemia.</a:t>
            </a:r>
          </a:p>
          <a:p>
            <a:r>
              <a:rPr lang="en-US" dirty="0" smtClean="0"/>
              <a:t>Renal  angle tenderness, due to inflammation of kidneys. Pain &amp;tenderness is over the loin , muscle guarding may be present.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Pain follows </a:t>
            </a:r>
            <a:r>
              <a:rPr lang="en-US" dirty="0" err="1" smtClean="0"/>
              <a:t>ureters</a:t>
            </a:r>
            <a:r>
              <a:rPr lang="en-US" dirty="0" smtClean="0"/>
              <a:t> pathway &amp; radiate to the specific side of the </a:t>
            </a:r>
            <a:r>
              <a:rPr lang="en-US" dirty="0" err="1" smtClean="0"/>
              <a:t>suprapubic</a:t>
            </a:r>
            <a:r>
              <a:rPr lang="en-US" dirty="0" smtClean="0"/>
              <a:t>  region.</a:t>
            </a:r>
          </a:p>
          <a:p>
            <a:r>
              <a:rPr lang="en-US" dirty="0" smtClean="0"/>
              <a:t>Palpable kidneys, in extreme  cases.</a:t>
            </a:r>
          </a:p>
          <a:p>
            <a:r>
              <a:rPr lang="en-US" dirty="0" smtClean="0"/>
              <a:t>Cloudiness, fishy smell, sometimes </a:t>
            </a:r>
            <a:r>
              <a:rPr lang="en-US" dirty="0" err="1" smtClean="0"/>
              <a:t>haematuria</a:t>
            </a:r>
            <a:r>
              <a:rPr lang="en-US" dirty="0" smtClean="0"/>
              <a:t> and acidic reaction on urine examination.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Presence of acidic reaction= E. coli is responsible.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02" name="Content Placeholder 2"/>
          <p:cNvSpPr>
            <a:spLocks noGrp="1"/>
          </p:cNvSpPr>
          <p:nvPr>
            <p:ph idx="1"/>
          </p:nvPr>
        </p:nvSpPr>
        <p:spPr>
          <a:xfrm>
            <a:off x="2175509" y="228600"/>
            <a:ext cx="9372600" cy="6019800"/>
          </a:xfrm>
        </p:spPr>
        <p:txBody>
          <a:bodyPr>
            <a:normAutofit/>
          </a:bodyPr>
          <a:lstStyle/>
          <a:p>
            <a:r>
              <a:rPr lang="en-US" dirty="0" smtClean="0"/>
              <a:t>Fetal  hypoxia signs, due to pyrexia and poor placental perfusion.</a:t>
            </a:r>
          </a:p>
          <a:p>
            <a:r>
              <a:rPr lang="en-US" dirty="0" smtClean="0"/>
              <a:t>Intrauterine growth restriction,  due to deficiency of requirements for  survival.</a:t>
            </a:r>
          </a:p>
          <a:p>
            <a:r>
              <a:rPr lang="en-US" dirty="0" smtClean="0"/>
              <a:t>Loss of pregnancy,  due to  intrauterine toxicity.</a:t>
            </a:r>
          </a:p>
          <a:p>
            <a:r>
              <a:rPr lang="en-US" dirty="0" smtClean="0"/>
              <a:t>Anaemia resulting from </a:t>
            </a:r>
            <a:r>
              <a:rPr lang="en-US" dirty="0" err="1" smtClean="0"/>
              <a:t>haemolysis</a:t>
            </a:r>
            <a:r>
              <a:rPr lang="en-US" dirty="0" smtClean="0"/>
              <a:t>  and destruction of renal tubules.</a:t>
            </a:r>
          </a:p>
          <a:p>
            <a:r>
              <a:rPr lang="en-US" dirty="0" err="1" smtClean="0"/>
              <a:t>Oedema</a:t>
            </a:r>
            <a:r>
              <a:rPr lang="en-US" dirty="0" smtClean="0"/>
              <a:t> and </a:t>
            </a:r>
            <a:r>
              <a:rPr lang="en-US" dirty="0" err="1" smtClean="0"/>
              <a:t>oliguria</a:t>
            </a:r>
            <a:r>
              <a:rPr lang="en-US" dirty="0" smtClean="0"/>
              <a:t> in severe cases, since high levels of sodium are retained.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11" name="Diagram 5"/>
          <p:cNvGraphicFramePr>
            <a:graphicFrameLocks/>
          </p:cNvGraphicFramePr>
          <p:nvPr/>
        </p:nvGraphicFramePr>
        <p:xfrm>
          <a:off x="1600200" y="152401"/>
          <a:ext cx="10210800" cy="1265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930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History of  the presenting complains and physical examination findings.</a:t>
            </a:r>
          </a:p>
          <a:p>
            <a:pPr algn="just"/>
            <a:r>
              <a:rPr lang="en-US" dirty="0" smtClean="0"/>
              <a:t>Urinalysis results, from inspection , smell, reagents/ biochemical strip and microscopy.</a:t>
            </a:r>
          </a:p>
          <a:p>
            <a:pPr algn="just"/>
            <a:r>
              <a:rPr lang="en-US" dirty="0" smtClean="0"/>
              <a:t>Radiological examination, in form of :-</a:t>
            </a:r>
          </a:p>
          <a:p>
            <a:pPr algn="just">
              <a:buNone/>
            </a:pPr>
            <a:r>
              <a:rPr lang="en-US" dirty="0" smtClean="0"/>
              <a:t>		-Ultrasound of the kidneys.</a:t>
            </a:r>
          </a:p>
          <a:p>
            <a:pPr algn="just">
              <a:buNone/>
            </a:pPr>
            <a:r>
              <a:rPr lang="en-US" dirty="0" smtClean="0"/>
              <a:t>		-Intravenous  urography (IVU)</a:t>
            </a:r>
          </a:p>
          <a:p>
            <a:pPr algn="just">
              <a:buNone/>
            </a:pPr>
            <a:r>
              <a:rPr lang="en-US" dirty="0" smtClean="0">
                <a:solidFill>
                  <a:srgbClr val="FF0000"/>
                </a:solidFill>
              </a:rPr>
              <a:t>NB: </a:t>
            </a:r>
            <a:r>
              <a:rPr lang="en-US" dirty="0" smtClean="0"/>
              <a:t>IVU is recommended after 30 wks due to teratogenic  effects to the fetus.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12" name="Diagram 5"/>
          <p:cNvGraphicFramePr>
            <a:graphicFrameLocks/>
          </p:cNvGraphicFramePr>
          <p:nvPr/>
        </p:nvGraphicFramePr>
        <p:xfrm>
          <a:off x="952500" y="274639"/>
          <a:ext cx="102870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9304" name="Content Placeholder 2"/>
          <p:cNvSpPr>
            <a:spLocks noGrp="1"/>
          </p:cNvSpPr>
          <p:nvPr>
            <p:ph idx="1"/>
          </p:nvPr>
        </p:nvSpPr>
        <p:spPr>
          <a:xfrm>
            <a:off x="1619251" y="1447800"/>
            <a:ext cx="9928859" cy="525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/>
              <a:t>	</a:t>
            </a:r>
            <a:r>
              <a:rPr lang="en-US" sz="2800" b="1" u="sng" dirty="0"/>
              <a:t>Mild  cases</a:t>
            </a:r>
            <a:r>
              <a:rPr lang="en-US" sz="2800" b="1" u="sng" dirty="0">
                <a:solidFill>
                  <a:srgbClr val="00B050"/>
                </a:solidFill>
              </a:rPr>
              <a:t>  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Managed in ambulatory (out patient) department.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Refer to the DR for investigations and drugs prescription.</a:t>
            </a:r>
          </a:p>
          <a:p>
            <a:r>
              <a:rPr lang="en-US" sz="2800" dirty="0"/>
              <a:t>Investigations  includes: Physical exam, urinalysis for route  microscopy culture and sensitivity.</a:t>
            </a:r>
          </a:p>
          <a:p>
            <a:r>
              <a:rPr lang="en-US" sz="2800" dirty="0"/>
              <a:t>Sometimes ultrasound of the kidneys though not urgent.</a:t>
            </a:r>
          </a:p>
          <a:p>
            <a:r>
              <a:rPr lang="en-US" sz="2800" dirty="0"/>
              <a:t>Drugs / medications:- Oral antibiotics e.g.  Amoxyl 500 mg  TDS for 10-14 days.</a:t>
            </a:r>
          </a:p>
          <a:p>
            <a:pPr marL="82296" indent="0">
              <a:buNone/>
            </a:pPr>
            <a:endParaRPr lang="en-US" sz="2800" dirty="0"/>
          </a:p>
        </p:txBody>
      </p:sp>
    </p:spTree>
  </p:cSld>
  <p:clrMapOvr>
    <a:masterClrMapping/>
  </p:clrMapOvr>
  <p:transition spd="slow">
    <p:strips dir="ru"/>
  </p:transition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05" name="Content Placeholder 2"/>
          <p:cNvSpPr>
            <a:spLocks noGrp="1"/>
          </p:cNvSpPr>
          <p:nvPr>
            <p:ph idx="1"/>
          </p:nvPr>
        </p:nvSpPr>
        <p:spPr>
          <a:xfrm>
            <a:off x="1714500" y="228600"/>
            <a:ext cx="10096500" cy="6324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900" dirty="0"/>
              <a:t>	 Alternatively,  urinary antiseptic </a:t>
            </a:r>
            <a:r>
              <a:rPr lang="en-US" sz="2900" dirty="0" err="1"/>
              <a:t>eg</a:t>
            </a:r>
            <a:r>
              <a:rPr lang="en-US" sz="2900" dirty="0"/>
              <a:t>  Nitrofurantoin 100 mg QDS for  10 days, or cephalosporin </a:t>
            </a:r>
            <a:r>
              <a:rPr lang="en-US" sz="2900" dirty="0" err="1"/>
              <a:t>eg</a:t>
            </a:r>
            <a:r>
              <a:rPr lang="en-US" sz="2900" dirty="0"/>
              <a:t> </a:t>
            </a:r>
            <a:r>
              <a:rPr lang="en-US" sz="2900" dirty="0" err="1"/>
              <a:t>Ciproxin</a:t>
            </a:r>
            <a:r>
              <a:rPr lang="en-US" sz="2900" dirty="0"/>
              <a:t> 500 mg BD for 10 – 14 days.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 </a:t>
            </a:r>
            <a:r>
              <a:rPr lang="en-US" sz="2900" dirty="0" err="1"/>
              <a:t>Panadols</a:t>
            </a:r>
            <a:r>
              <a:rPr lang="en-US" sz="2900" dirty="0"/>
              <a:t> for analgesics, 2 tablets TDS  for 3 days.</a:t>
            </a:r>
          </a:p>
          <a:p>
            <a:r>
              <a:rPr lang="en-US" sz="2900" dirty="0"/>
              <a:t>Advise on high fluid  intake , at least 3litres in 24 hrs. </a:t>
            </a:r>
          </a:p>
          <a:p>
            <a:pPr>
              <a:buFont typeface="Wingdings" pitchFamily="2" charset="2"/>
              <a:buChar char="v"/>
            </a:pPr>
            <a:r>
              <a:rPr lang="en-US" sz="2900" dirty="0"/>
              <a:t>Aim is to flush out the offending organisms and correct dehydration.</a:t>
            </a:r>
          </a:p>
          <a:p>
            <a:r>
              <a:rPr lang="en-US" sz="2900" dirty="0"/>
              <a:t>Balanced diet , rest to increase blood flow to kidneys and placental bed.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06" name="Content Placeholder 2"/>
          <p:cNvSpPr>
            <a:spLocks noGrp="1"/>
          </p:cNvSpPr>
          <p:nvPr>
            <p:ph idx="1"/>
          </p:nvPr>
        </p:nvSpPr>
        <p:spPr>
          <a:xfrm>
            <a:off x="1619250" y="0"/>
            <a:ext cx="10191750" cy="6553200"/>
          </a:xfrm>
        </p:spPr>
        <p:txBody>
          <a:bodyPr>
            <a:noAutofit/>
          </a:bodyPr>
          <a:lstStyle/>
          <a:p>
            <a:r>
              <a:rPr lang="en-US" sz="3000" dirty="0"/>
              <a:t>High standards of hygiene to prevent re-infection.</a:t>
            </a:r>
          </a:p>
          <a:p>
            <a:r>
              <a:rPr lang="en-US" sz="3000" dirty="0"/>
              <a:t>Treat/control various predisposing  factors.</a:t>
            </a:r>
          </a:p>
          <a:p>
            <a:r>
              <a:rPr lang="en-US" sz="3000" dirty="0"/>
              <a:t>Schedule either weekly or 2  weekly  review visits, to monitor the progress through interviewing for the state of symptoms, </a:t>
            </a:r>
            <a:r>
              <a:rPr lang="en-US" sz="3000" dirty="0" err="1"/>
              <a:t>phy</a:t>
            </a:r>
            <a:r>
              <a:rPr lang="en-US" sz="3000" dirty="0"/>
              <a:t>. Exam and </a:t>
            </a:r>
            <a:r>
              <a:rPr lang="en-US" sz="3000" dirty="0" err="1"/>
              <a:t>urinaysis</a:t>
            </a:r>
            <a:r>
              <a:rPr lang="en-US" sz="3000" dirty="0"/>
              <a:t> findings.</a:t>
            </a:r>
          </a:p>
          <a:p>
            <a:pPr>
              <a:buNone/>
            </a:pPr>
            <a:r>
              <a:rPr lang="en-US" sz="3000" dirty="0"/>
              <a:t>	</a:t>
            </a:r>
            <a:r>
              <a:rPr lang="en-US" sz="3000" b="1" u="sng" dirty="0"/>
              <a:t>Moderate – Severe  cases</a:t>
            </a:r>
          </a:p>
          <a:p>
            <a:r>
              <a:rPr lang="en-US" sz="3000" dirty="0"/>
              <a:t>Admit at first contact ,for rest , observations and treatment due to the possible complications to the fetus and mother . </a:t>
            </a:r>
          </a:p>
          <a:p>
            <a:r>
              <a:rPr lang="en-US" sz="3000" dirty="0"/>
              <a:t>Nurse on complete bed rest.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07" name="Content Placeholder 2"/>
          <p:cNvSpPr>
            <a:spLocks noGrp="1"/>
          </p:cNvSpPr>
          <p:nvPr>
            <p:ph idx="1"/>
          </p:nvPr>
        </p:nvSpPr>
        <p:spPr>
          <a:xfrm>
            <a:off x="1619250" y="381000"/>
            <a:ext cx="9906000" cy="6172200"/>
          </a:xfrm>
        </p:spPr>
        <p:txBody>
          <a:bodyPr>
            <a:normAutofit fontScale="96875"/>
          </a:bodyPr>
          <a:lstStyle/>
          <a:p>
            <a:r>
              <a:rPr lang="en-US" dirty="0" smtClean="0"/>
              <a:t>Inform the DR immediately, for medical care.</a:t>
            </a:r>
          </a:p>
          <a:p>
            <a:r>
              <a:rPr lang="en-US" dirty="0" smtClean="0"/>
              <a:t>Encourage plenty of fluids </a:t>
            </a:r>
            <a:r>
              <a:rPr lang="en-US" dirty="0" err="1" smtClean="0"/>
              <a:t>e.g</a:t>
            </a:r>
            <a:r>
              <a:rPr lang="en-US" dirty="0" smtClean="0"/>
              <a:t> 3litres in  24 hrs to control dehydration.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Nausea  or vomiting present, commence IV fluids  3L in 24 hrs.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Maintain a fluid balance chart  strictly to assess for renal failure.</a:t>
            </a:r>
          </a:p>
          <a:p>
            <a:r>
              <a:rPr lang="en-US" dirty="0" smtClean="0"/>
              <a:t>Observations:  Vital signs , fetal heart sounds every 2 hrly initially, mother to maintain fetal kick chart as well.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Later change to 4 hrly, depending on the findings. Interprete correctly  &amp; consult PRN.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08" name="Content Placeholder 2"/>
          <p:cNvSpPr>
            <a:spLocks noGrp="1"/>
          </p:cNvSpPr>
          <p:nvPr>
            <p:ph idx="1"/>
          </p:nvPr>
        </p:nvSpPr>
        <p:spPr>
          <a:xfrm>
            <a:off x="1809752" y="304800"/>
            <a:ext cx="9738359" cy="5943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700" dirty="0"/>
              <a:t>Do routine urinalysis daily &amp; maintain records .</a:t>
            </a:r>
          </a:p>
          <a:p>
            <a:r>
              <a:rPr lang="en-US" sz="2700" dirty="0"/>
              <a:t>Investigate through :-</a:t>
            </a:r>
          </a:p>
          <a:p>
            <a:pPr>
              <a:buFont typeface="Wingdings" pitchFamily="2" charset="2"/>
              <a:buChar char="Ø"/>
            </a:pPr>
            <a:r>
              <a:rPr lang="en-US" sz="2700" dirty="0"/>
              <a:t> Routine blood tests	</a:t>
            </a:r>
          </a:p>
          <a:p>
            <a:pPr>
              <a:buFont typeface="Wingdings" pitchFamily="2" charset="2"/>
              <a:buChar char="Ø"/>
            </a:pPr>
            <a:r>
              <a:rPr lang="en-US" sz="2700" dirty="0"/>
              <a:t>Midstream specimen of urine, for microscopy, culture &amp; sensitivity.  Escherichia coli  or </a:t>
            </a:r>
            <a:r>
              <a:rPr lang="en-US" sz="2700" dirty="0" err="1"/>
              <a:t>klebsiella</a:t>
            </a:r>
            <a:r>
              <a:rPr lang="en-US" sz="2700" dirty="0"/>
              <a:t> </a:t>
            </a:r>
            <a:r>
              <a:rPr lang="en-US" sz="2700" dirty="0" err="1"/>
              <a:t>enterobacteria</a:t>
            </a:r>
            <a:r>
              <a:rPr lang="en-US" sz="2700" dirty="0"/>
              <a:t>  are commonly isolated.</a:t>
            </a:r>
          </a:p>
          <a:p>
            <a:pPr>
              <a:buFont typeface="Wingdings" pitchFamily="2" charset="2"/>
              <a:buChar char="Ø"/>
            </a:pPr>
            <a:r>
              <a:rPr lang="en-US" sz="2700" dirty="0"/>
              <a:t>Radiological examination in terms of renal ultrasound.</a:t>
            </a:r>
          </a:p>
          <a:p>
            <a:r>
              <a:rPr lang="en-US" sz="2700" dirty="0"/>
              <a:t>Drugs: Intravenous  broad spectrum antibiotic initially, </a:t>
            </a:r>
            <a:r>
              <a:rPr lang="en-US" sz="2700" dirty="0" err="1"/>
              <a:t>eg</a:t>
            </a:r>
            <a:r>
              <a:rPr lang="en-US" sz="2700" dirty="0"/>
              <a:t> </a:t>
            </a:r>
            <a:r>
              <a:rPr lang="en-US" sz="2700" dirty="0" err="1"/>
              <a:t>Ampicillin</a:t>
            </a:r>
            <a:r>
              <a:rPr lang="en-US" sz="2700" dirty="0"/>
              <a:t> 500 mg QDS or 2 days and </a:t>
            </a:r>
            <a:r>
              <a:rPr lang="en-US" sz="2700" dirty="0" err="1"/>
              <a:t>Gentamycin</a:t>
            </a:r>
            <a:r>
              <a:rPr lang="en-US" sz="2700" dirty="0"/>
              <a:t> 80 mg TDS for 1 week.</a:t>
            </a:r>
          </a:p>
          <a:p>
            <a:pPr>
              <a:buNone/>
            </a:pPr>
            <a:endParaRPr lang="en-US" sz="2700" dirty="0"/>
          </a:p>
          <a:p>
            <a:pPr>
              <a:buNone/>
            </a:pPr>
            <a:endParaRPr lang="en-US" sz="2700" dirty="0"/>
          </a:p>
        </p:txBody>
      </p:sp>
    </p:spTree>
  </p:cSld>
  <p:clrMapOvr>
    <a:masterClrMapping/>
  </p:clrMapOvr>
  <p:transition spd="slow">
    <p:strips dir="r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Content Placeholder 2"/>
          <p:cNvSpPr>
            <a:spLocks noGrp="1"/>
          </p:cNvSpPr>
          <p:nvPr>
            <p:ph idx="1"/>
          </p:nvPr>
        </p:nvSpPr>
        <p:spPr>
          <a:xfrm>
            <a:off x="952500" y="838200"/>
            <a:ext cx="10287000" cy="54864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Drugs: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 Administer antihypertensive e.g. </a:t>
            </a:r>
            <a:r>
              <a:rPr lang="en-US" sz="3200" dirty="0" err="1"/>
              <a:t>Aldomet</a:t>
            </a:r>
            <a:r>
              <a:rPr lang="en-US" sz="3200" dirty="0"/>
              <a:t> 250-500mg TDS or </a:t>
            </a:r>
            <a:r>
              <a:rPr lang="en-US" sz="3200" dirty="0" err="1"/>
              <a:t>nifedipine</a:t>
            </a:r>
            <a:r>
              <a:rPr lang="en-US" sz="3200" dirty="0"/>
              <a:t> 20mg BD.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Sedatives-</a:t>
            </a:r>
            <a:r>
              <a:rPr lang="en-US" sz="3200" dirty="0" err="1"/>
              <a:t>phenorbarbitone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Offer psychological support to control anxiety.</a:t>
            </a:r>
          </a:p>
          <a:p>
            <a:pPr algn="just"/>
            <a:r>
              <a:rPr lang="en-US" sz="3200" dirty="0"/>
              <a:t>Maintain fluid balance chart and weigh on alternate days to monitor </a:t>
            </a:r>
            <a:r>
              <a:rPr lang="en-US" sz="3200" dirty="0" err="1"/>
              <a:t>oedema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Regularly evaluate the progress through interviewing and physical examination findings.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09" name="Content Placeholder 2"/>
          <p:cNvSpPr>
            <a:spLocks noGrp="1"/>
          </p:cNvSpPr>
          <p:nvPr>
            <p:ph idx="1"/>
          </p:nvPr>
        </p:nvSpPr>
        <p:spPr>
          <a:xfrm>
            <a:off x="1714502" y="152400"/>
            <a:ext cx="9833609" cy="6096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Later  as oral treatment becomes tolerate,  regiment is as in mild for 10 -14 days.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Sulphonamides</a:t>
            </a:r>
            <a:r>
              <a:rPr lang="en-US" dirty="0" smtClean="0"/>
              <a:t>  can also be given , though not in late pregnancy to avoid occurring of neonatal jaundice and folic acid deficiency anaemia respectively.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Antipyretic  in injectable form is administered due to the pyrexia , later orally.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For severe pain, antispasmodics are highly preferred </a:t>
            </a:r>
            <a:r>
              <a:rPr lang="en-US" dirty="0" err="1" smtClean="0"/>
              <a:t>eg</a:t>
            </a:r>
            <a:r>
              <a:rPr lang="en-US" dirty="0" smtClean="0"/>
              <a:t> </a:t>
            </a:r>
            <a:r>
              <a:rPr lang="en-US" dirty="0" err="1" smtClean="0"/>
              <a:t>Buscopan</a:t>
            </a:r>
            <a:r>
              <a:rPr lang="en-US" dirty="0" smtClean="0"/>
              <a:t> 20 mg IV or IM every 8 hourly, later orally for 5 days 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10" name="Content Placeholder 2"/>
          <p:cNvSpPr>
            <a:spLocks noGrp="1"/>
          </p:cNvSpPr>
          <p:nvPr>
            <p:ph idx="1"/>
          </p:nvPr>
        </p:nvSpPr>
        <p:spPr>
          <a:xfrm>
            <a:off x="1905001" y="304800"/>
            <a:ext cx="9643109" cy="5943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For severe vomiting, antiemetic eg </a:t>
            </a:r>
            <a:r>
              <a:rPr lang="en-US" dirty="0" err="1" smtClean="0"/>
              <a:t>Plasil</a:t>
            </a:r>
            <a:r>
              <a:rPr lang="en-US" dirty="0" smtClean="0"/>
              <a:t> 10 mg or Phenergan 25 mg IM 8 hrly for 3 days.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Due to severe </a:t>
            </a:r>
            <a:r>
              <a:rPr lang="en-US" dirty="0" err="1" smtClean="0"/>
              <a:t>dysuria</a:t>
            </a:r>
            <a:r>
              <a:rPr lang="en-US" dirty="0" smtClean="0"/>
              <a:t>/ scalding sensation on </a:t>
            </a:r>
            <a:r>
              <a:rPr lang="en-US" dirty="0" err="1" smtClean="0"/>
              <a:t>micturition</a:t>
            </a:r>
            <a:r>
              <a:rPr lang="en-US" dirty="0" smtClean="0"/>
              <a:t> oral alkalinize </a:t>
            </a:r>
            <a:r>
              <a:rPr lang="en-US" dirty="0" err="1" smtClean="0"/>
              <a:t>eg</a:t>
            </a:r>
            <a:r>
              <a:rPr lang="en-US" dirty="0" smtClean="0"/>
              <a:t> potassium citrate 30 ml every 8 hourly  may be given . It also inhibit the growth  &amp; multiplication of  E. coli.</a:t>
            </a:r>
          </a:p>
          <a:p>
            <a:r>
              <a:rPr lang="en-US" dirty="0" smtClean="0"/>
              <a:t>Treat other underlying conditions.</a:t>
            </a:r>
          </a:p>
          <a:p>
            <a:r>
              <a:rPr lang="en-US" dirty="0" smtClean="0"/>
              <a:t>Offer psychological support regularly to allay anxiety.</a:t>
            </a:r>
          </a:p>
          <a:p>
            <a:r>
              <a:rPr lang="en-US" dirty="0" smtClean="0"/>
              <a:t>Encourage chest and leg exercises to </a:t>
            </a:r>
            <a:r>
              <a:rPr lang="en-US" dirty="0" err="1" smtClean="0"/>
              <a:t>aviod</a:t>
            </a:r>
            <a:r>
              <a:rPr lang="en-US" dirty="0" smtClean="0"/>
              <a:t> complication , e.g. DVT &amp; hypostatic pneumonia.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11" name="Content Placeholder 2"/>
          <p:cNvSpPr>
            <a:spLocks noGrp="1"/>
          </p:cNvSpPr>
          <p:nvPr>
            <p:ph idx="1"/>
          </p:nvPr>
        </p:nvSpPr>
        <p:spPr>
          <a:xfrm>
            <a:off x="1619251" y="152400"/>
            <a:ext cx="9928859" cy="6019800"/>
          </a:xfrm>
        </p:spPr>
        <p:txBody>
          <a:bodyPr>
            <a:normAutofit/>
          </a:bodyPr>
          <a:lstStyle/>
          <a:p>
            <a:r>
              <a:rPr lang="en-US" dirty="0" smtClean="0"/>
              <a:t>Closely monitor for onset of preterm labour through cardiotocograph , because uterine contractions may be masked by the severe pain from the condition.</a:t>
            </a:r>
          </a:p>
          <a:p>
            <a:r>
              <a:rPr lang="en-US" dirty="0" smtClean="0"/>
              <a:t>Maintain high standards of hygiene, particularly vulval.</a:t>
            </a:r>
          </a:p>
          <a:p>
            <a:r>
              <a:rPr lang="en-US" dirty="0" smtClean="0"/>
              <a:t>As vomiting and nausea subsides, encourage oral fluids &amp; stop drip, later emphasis on a balanced diet.</a:t>
            </a:r>
          </a:p>
          <a:p>
            <a:r>
              <a:rPr lang="en-US" dirty="0" smtClean="0"/>
              <a:t>Regularly, evaluate effectiveness of the treatment through interview of symptoms, physical exam &amp; MSSU repeat 48 hrs after start of RX + twice wkly.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12" name="Content Placeholder 2"/>
          <p:cNvSpPr>
            <a:spLocks noGrp="1"/>
          </p:cNvSpPr>
          <p:nvPr>
            <p:ph idx="1"/>
          </p:nvPr>
        </p:nvSpPr>
        <p:spPr>
          <a:xfrm>
            <a:off x="1619250" y="304800"/>
            <a:ext cx="10001250" cy="6248400"/>
          </a:xfrm>
        </p:spPr>
        <p:txBody>
          <a:bodyPr>
            <a:noAutofit/>
          </a:bodyPr>
          <a:lstStyle/>
          <a:p>
            <a:r>
              <a:rPr lang="en-US" sz="2900" dirty="0"/>
              <a:t>Encourage ambulation as condition stabilises.</a:t>
            </a:r>
          </a:p>
          <a:p>
            <a:r>
              <a:rPr lang="en-US" sz="2900" dirty="0"/>
              <a:t>Finally prepare for discharge through sharing on :-	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Diet; well balanced &amp; plenty of fluids.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Hygiene; particularly of  vulva.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Rest ; increases kidneys and placental bed blood flow.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Compliance; with review visits &amp; drugs.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Seek medical attention; promptly, if symptoms relapses.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To deliver; in a hospital setting because of possibility of fetal complications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13" name="Content Placeholder 2"/>
          <p:cNvSpPr>
            <a:spLocks noGrp="1"/>
          </p:cNvSpPr>
          <p:nvPr>
            <p:ph idx="1"/>
          </p:nvPr>
        </p:nvSpPr>
        <p:spPr>
          <a:xfrm>
            <a:off x="1809750" y="0"/>
            <a:ext cx="10001250" cy="6553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To have  IVU examination 3 months after delivery.</a:t>
            </a:r>
          </a:p>
          <a:p>
            <a:pPr>
              <a:buNone/>
            </a:pPr>
            <a:r>
              <a:rPr lang="en-US" dirty="0" smtClean="0"/>
              <a:t>	         </a:t>
            </a:r>
            <a:r>
              <a:rPr lang="en-US" sz="3600" b="1" dirty="0">
                <a:solidFill>
                  <a:srgbClr val="00B050"/>
                </a:solidFill>
              </a:rPr>
              <a:t>Complications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Loss of pregnancy; in  abortion or stillbirth.</a:t>
            </a:r>
          </a:p>
          <a:p>
            <a:r>
              <a:rPr lang="en-US" dirty="0" smtClean="0"/>
              <a:t>Low birth weight; due to either preterm labour or intrauterine growth restriction.</a:t>
            </a:r>
          </a:p>
          <a:p>
            <a:r>
              <a:rPr lang="en-US" dirty="0" err="1" smtClean="0"/>
              <a:t>Perinephric</a:t>
            </a:r>
            <a:r>
              <a:rPr lang="en-US" dirty="0" smtClean="0"/>
              <a:t> abscess; due to mismanaged </a:t>
            </a:r>
            <a:r>
              <a:rPr lang="en-US" dirty="0" err="1" smtClean="0"/>
              <a:t>pyelonephritis</a:t>
            </a:r>
            <a:r>
              <a:rPr lang="en-US" dirty="0" smtClean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Pus collects around the kidneys.</a:t>
            </a:r>
          </a:p>
          <a:p>
            <a:r>
              <a:rPr lang="en-US" dirty="0" smtClean="0"/>
              <a:t>Chronic renal failure= progress loss of renal functions.</a:t>
            </a:r>
          </a:p>
          <a:p>
            <a:pPr>
              <a:buNone/>
            </a:pPr>
            <a:r>
              <a:rPr lang="en-US" dirty="0" smtClean="0"/>
              <a:t>				</a:t>
            </a:r>
            <a:r>
              <a:rPr lang="en-US" sz="6600" b="1" i="1" dirty="0">
                <a:solidFill>
                  <a:srgbClr val="FF00FF"/>
                </a:solidFill>
                <a:latin typeface="Castellar" pitchFamily="18" charset="0"/>
              </a:rPr>
              <a:t>END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14" name="Title 3"/>
          <p:cNvSpPr>
            <a:spLocks noGrp="1"/>
          </p:cNvSpPr>
          <p:nvPr>
            <p:ph type="ctrTitle"/>
          </p:nvPr>
        </p:nvSpPr>
        <p:spPr>
          <a:xfrm>
            <a:off x="1809750" y="1219200"/>
            <a:ext cx="9715500" cy="2743200"/>
          </a:xfrm>
          <a:solidFill>
            <a:srgbClr val="FF0000"/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Stencil" pitchFamily="82" charset="0"/>
              </a:rPr>
              <a:t>MALARIA IN PREGNANCY</a:t>
            </a:r>
            <a:endParaRPr lang="en-US" sz="6000" b="1" dirty="0">
              <a:solidFill>
                <a:schemeClr val="bg1"/>
              </a:solidFill>
              <a:latin typeface="Stencil" pitchFamily="82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15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6096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DESCRIPTION</a:t>
            </a:r>
            <a:endParaRPr lang="en-US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49316" name="Content Placeholder 2"/>
          <p:cNvSpPr>
            <a:spLocks noGrp="1"/>
          </p:cNvSpPr>
          <p:nvPr>
            <p:ph idx="1"/>
          </p:nvPr>
        </p:nvSpPr>
        <p:spPr>
          <a:xfrm>
            <a:off x="1619250" y="457200"/>
            <a:ext cx="10039350" cy="6324600"/>
          </a:xfrm>
        </p:spPr>
        <p:txBody>
          <a:bodyPr>
            <a:noAutofit/>
          </a:bodyPr>
          <a:lstStyle/>
          <a:p>
            <a:pPr algn="just"/>
            <a:r>
              <a:rPr lang="en-US" sz="2400" dirty="0"/>
              <a:t>It’s a vector borne disease/infection, transmitted by a parasite mostly plasmodium falciparum, which leads to severe haemolysis. Precisely, transmission is through a mosquito bite.</a:t>
            </a:r>
          </a:p>
          <a:p>
            <a:pPr algn="ctr">
              <a:buNone/>
            </a:pPr>
            <a:r>
              <a:rPr lang="en-US" sz="2400" b="1" u="sng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INCIDENCE &amp; INTRODUCTION</a:t>
            </a:r>
          </a:p>
          <a:p>
            <a:pPr marL="596646" indent="-514350" algn="just"/>
            <a:r>
              <a:rPr lang="en-US" sz="2400" dirty="0"/>
              <a:t>Nationally, Plasmodium </a:t>
            </a:r>
            <a:r>
              <a:rPr lang="en-US" sz="2400" dirty="0" err="1"/>
              <a:t>falciparum</a:t>
            </a:r>
            <a:r>
              <a:rPr lang="en-US" sz="2400" dirty="0"/>
              <a:t> is the predominant species accounting for 98.2% of all infections. </a:t>
            </a:r>
          </a:p>
          <a:p>
            <a:pPr marL="596646" indent="-514350" algn="just"/>
            <a:r>
              <a:rPr lang="en-US" sz="2400" dirty="0"/>
              <a:t>It causes 5 times more illness than TB, AIDS, measles and leprosy combined. </a:t>
            </a:r>
          </a:p>
          <a:p>
            <a:pPr marL="596646" indent="-514350" algn="just"/>
            <a:r>
              <a:rPr lang="en-US" sz="2400" dirty="0"/>
              <a:t>It is responsible for 20- 45% of hospital admissions and 25 -35% of outpatient clinic visits. In Kenya alone, 96 children die daily from malaria (MOH, 2012). </a:t>
            </a:r>
          </a:p>
          <a:p>
            <a:pPr marL="596646" indent="-514350" algn="just"/>
            <a:r>
              <a:rPr lang="en-US" sz="2400" dirty="0"/>
              <a:t>It is also a major cause of maternal morbidity and mortality, accounting for 10% of maternal deaths. </a:t>
            </a:r>
            <a:r>
              <a:rPr lang="en-US" sz="2400" b="1" dirty="0"/>
              <a:t>By preventing malaria during pregnancy,</a:t>
            </a:r>
            <a:r>
              <a:rPr lang="en-US" sz="2400" dirty="0"/>
              <a:t> an estimated 25,000 lives could be saved each year. </a:t>
            </a:r>
          </a:p>
          <a:p>
            <a:pPr algn="just">
              <a:buNone/>
            </a:pPr>
            <a:r>
              <a:rPr lang="en-US" sz="2400" dirty="0">
                <a:solidFill>
                  <a:srgbClr val="00FF00"/>
                </a:solidFill>
              </a:rPr>
              <a:t>		</a:t>
            </a:r>
            <a:endParaRPr lang="en-US" sz="2400" dirty="0"/>
          </a:p>
        </p:txBody>
      </p:sp>
    </p:spTree>
  </p:cSld>
  <p:clrMapOvr>
    <a:masterClrMapping/>
  </p:clrMapOvr>
  <p:transition spd="slow">
    <p:strips dir="ru"/>
  </p:transition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17" name="Content Placeholder 2"/>
          <p:cNvSpPr>
            <a:spLocks noGrp="1"/>
          </p:cNvSpPr>
          <p:nvPr>
            <p:ph idx="1"/>
          </p:nvPr>
        </p:nvSpPr>
        <p:spPr>
          <a:xfrm>
            <a:off x="1714502" y="152400"/>
            <a:ext cx="9833609" cy="6096000"/>
          </a:xfrm>
        </p:spPr>
        <p:txBody>
          <a:bodyPr>
            <a:normAutofit fontScale="93750" lnSpcReduction="10000"/>
          </a:bodyPr>
          <a:lstStyle/>
          <a:p>
            <a:pPr algn="ctr">
              <a:buNone/>
            </a:pPr>
            <a:r>
              <a:rPr lang="en-US" sz="4400" b="1" dirty="0">
                <a:solidFill>
                  <a:srgbClr val="0000FF"/>
                </a:solidFill>
                <a:latin typeface="Bodoni MT Black" panose="02070A03080606020203" pitchFamily="18" charset="0"/>
              </a:rPr>
              <a:t>CLINICAL FEATURES</a:t>
            </a:r>
          </a:p>
          <a:p>
            <a:pPr algn="just">
              <a:buNone/>
            </a:pPr>
            <a:r>
              <a:rPr lang="en-US" dirty="0" smtClean="0"/>
              <a:t>1. </a:t>
            </a:r>
            <a:r>
              <a:rPr lang="en-US" b="1" dirty="0" smtClean="0">
                <a:solidFill>
                  <a:srgbClr val="FF0000"/>
                </a:solidFill>
              </a:rPr>
              <a:t>UNCOMPLICATED MALARIA:</a:t>
            </a:r>
          </a:p>
          <a:p>
            <a:pPr algn="just"/>
            <a:r>
              <a:rPr lang="en-US" dirty="0" smtClean="0"/>
              <a:t>Fever in the presence of peripheral parasitaemia (TEMP &gt; 38˚C)</a:t>
            </a:r>
          </a:p>
          <a:p>
            <a:pPr algn="just"/>
            <a:r>
              <a:rPr lang="en-US" dirty="0" smtClean="0"/>
              <a:t>Joint pains due to inadequate blood supply.</a:t>
            </a:r>
          </a:p>
          <a:p>
            <a:pPr algn="just"/>
            <a:r>
              <a:rPr lang="en-US" dirty="0" smtClean="0"/>
              <a:t>Hepatospleenomegally, as these organs overwork to cope with haemolysis.</a:t>
            </a:r>
          </a:p>
          <a:p>
            <a:pPr algn="just"/>
            <a:r>
              <a:rPr lang="en-US" dirty="0" smtClean="0"/>
              <a:t>Headache, because of the increased intracranial pressure, from hyperpyrexia and reduced blood supply to the brain tissues.</a:t>
            </a:r>
          </a:p>
          <a:p>
            <a:pPr algn="just"/>
            <a:r>
              <a:rPr lang="en-US" dirty="0" smtClean="0"/>
              <a:t>General malaise due to high temperatures, insufficiency of oxygen and nutrients supply to the body.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18" name="Title 1"/>
          <p:cNvSpPr>
            <a:spLocks noGrp="1"/>
          </p:cNvSpPr>
          <p:nvPr>
            <p:ph type="title"/>
          </p:nvPr>
        </p:nvSpPr>
        <p:spPr>
          <a:xfrm>
            <a:off x="2175509" y="22746"/>
            <a:ext cx="9372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Note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49319" name="Content Placeholder 2"/>
          <p:cNvSpPr>
            <a:spLocks noGrp="1"/>
          </p:cNvSpPr>
          <p:nvPr>
            <p:ph idx="1"/>
          </p:nvPr>
        </p:nvSpPr>
        <p:spPr>
          <a:xfrm>
            <a:off x="1752601" y="990600"/>
            <a:ext cx="9795509" cy="52578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dirty="0" smtClean="0"/>
              <a:t>All pregnant women with fever or history if fever, the use of parasitological diagnosis is recommended.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 smtClean="0"/>
              <a:t>All health facilities where malaria diagnostics (microscopy or Rapid Diagnostic Test (R.D.T) are not available, patients suspected to have malaria should be treated for malaria.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20" name="Title 2"/>
          <p:cNvSpPr>
            <a:spLocks noGrp="1"/>
          </p:cNvSpPr>
          <p:nvPr>
            <p:ph type="title"/>
          </p:nvPr>
        </p:nvSpPr>
        <p:spPr>
          <a:xfrm>
            <a:off x="1619251" y="0"/>
            <a:ext cx="9928859" cy="9144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2. </a:t>
            </a:r>
            <a:r>
              <a:rPr lang="en-US" sz="4000" b="1" dirty="0">
                <a:solidFill>
                  <a:srgbClr val="FF0000"/>
                </a:solidFill>
              </a:rPr>
              <a:t>COMPLICATED MALARIA</a:t>
            </a:r>
          </a:p>
        </p:txBody>
      </p:sp>
      <p:sp>
        <p:nvSpPr>
          <p:cNvPr id="1049321" name="Content Placeholder 1"/>
          <p:cNvSpPr>
            <a:spLocks noGrp="1"/>
          </p:cNvSpPr>
          <p:nvPr>
            <p:ph idx="1"/>
          </p:nvPr>
        </p:nvSpPr>
        <p:spPr>
          <a:xfrm>
            <a:off x="1752600" y="838200"/>
            <a:ext cx="10058400" cy="6019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dirty="0"/>
              <a:t>This is a life threatening manifestation of malaria, and is defined as the detection of </a:t>
            </a:r>
            <a:r>
              <a:rPr lang="en-US" sz="2800" i="1" dirty="0"/>
              <a:t>P. </a:t>
            </a:r>
            <a:r>
              <a:rPr lang="en-US" sz="2800" i="1" dirty="0" err="1"/>
              <a:t>falciparum</a:t>
            </a:r>
            <a:r>
              <a:rPr lang="en-US" sz="2800" i="1" dirty="0"/>
              <a:t> </a:t>
            </a:r>
            <a:r>
              <a:rPr lang="en-US" sz="2800" dirty="0"/>
              <a:t>in the peripheral blood in the presence of any of one or more of the clinical or laboratory features listed below: </a:t>
            </a:r>
          </a:p>
          <a:p>
            <a:pPr algn="just"/>
            <a:r>
              <a:rPr lang="en-US" sz="2800" dirty="0"/>
              <a:t>Prostration (inability or difficulty to sit upright, stand or walk without support in a person normally able to do so) </a:t>
            </a:r>
          </a:p>
          <a:p>
            <a:pPr algn="just"/>
            <a:r>
              <a:rPr lang="en-US" sz="2800" dirty="0"/>
              <a:t>Alteration in the level of consciousness (ranging from drowsiness to deep coma) </a:t>
            </a:r>
          </a:p>
          <a:p>
            <a:pPr algn="just"/>
            <a:r>
              <a:rPr lang="en-US" sz="2800" dirty="0"/>
              <a:t>Cerebral malaria (</a:t>
            </a:r>
            <a:r>
              <a:rPr lang="en-US" sz="2800" dirty="0" err="1"/>
              <a:t>unrousable</a:t>
            </a:r>
            <a:r>
              <a:rPr lang="en-US" sz="2800" dirty="0"/>
              <a:t> coma not attributable to any other cause in a patient with </a:t>
            </a:r>
            <a:r>
              <a:rPr lang="en-US" sz="2800" i="1" dirty="0" err="1"/>
              <a:t>falciparum</a:t>
            </a:r>
            <a:r>
              <a:rPr lang="en-US" sz="2800" i="1" dirty="0"/>
              <a:t> malaria) </a:t>
            </a:r>
          </a:p>
          <a:p>
            <a:pPr algn="just"/>
            <a:r>
              <a:rPr lang="en-US" sz="2800" dirty="0"/>
              <a:t>Respiratory distress (</a:t>
            </a:r>
            <a:r>
              <a:rPr lang="en-US" sz="2800" dirty="0" err="1"/>
              <a:t>acidotic</a:t>
            </a:r>
            <a:r>
              <a:rPr lang="en-US" sz="2800" dirty="0"/>
              <a:t> breathing) </a:t>
            </a:r>
          </a:p>
          <a:p>
            <a:pPr algn="just"/>
            <a:endParaRPr lang="en-US" sz="2800" dirty="0"/>
          </a:p>
        </p:txBody>
      </p:sp>
    </p:spTree>
  </p:cSld>
  <p:clrMapOvr>
    <a:masterClrMapping/>
  </p:clrMapOvr>
  <p:transition spd="slow">
    <p:strips dir="r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Content Placeholder 2"/>
          <p:cNvSpPr>
            <a:spLocks noGrp="1"/>
          </p:cNvSpPr>
          <p:nvPr>
            <p:ph idx="1"/>
          </p:nvPr>
        </p:nvSpPr>
        <p:spPr>
          <a:xfrm>
            <a:off x="952500" y="609600"/>
            <a:ext cx="10287000" cy="59436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Control achieved before term, discharge  to continue with review visits at the antenatal clinic.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Encourage to report back incase of abnormality.</a:t>
            </a:r>
          </a:p>
          <a:p>
            <a:pPr algn="just"/>
            <a:r>
              <a:rPr lang="en-US" sz="3200" dirty="0"/>
              <a:t>Control not well achieved and at term.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 Either induction is attempted at 38 weeks, but if   complications then emergency caesarean section is carried out.</a:t>
            </a:r>
          </a:p>
          <a:p>
            <a:pPr algn="just">
              <a:buNone/>
            </a:pPr>
            <a:r>
              <a:rPr lang="en-US" sz="3200" dirty="0"/>
              <a:t>	</a:t>
            </a:r>
            <a:r>
              <a:rPr lang="en-US" sz="3200" b="1" dirty="0"/>
              <a:t>NB</a:t>
            </a:r>
            <a:r>
              <a:rPr lang="en-US" sz="3200" dirty="0"/>
              <a:t>: Induction at 38 weeks is aimed at preventing I.U.F.D thereafter, since placental functions are impaired.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22" name="Content Placeholder 2"/>
          <p:cNvSpPr>
            <a:spLocks noGrp="1"/>
          </p:cNvSpPr>
          <p:nvPr>
            <p:ph idx="1"/>
          </p:nvPr>
        </p:nvSpPr>
        <p:spPr>
          <a:xfrm>
            <a:off x="1619251" y="228600"/>
            <a:ext cx="9928859" cy="6019800"/>
          </a:xfrm>
        </p:spPr>
        <p:txBody>
          <a:bodyPr>
            <a:normAutofit fontScale="96875" lnSpcReduction="10000"/>
          </a:bodyPr>
          <a:lstStyle/>
          <a:p>
            <a:r>
              <a:rPr lang="en-US" dirty="0" smtClean="0"/>
              <a:t>Multiple generalized convulsions (2 or more episodes within a 24 hour period) </a:t>
            </a:r>
          </a:p>
          <a:p>
            <a:r>
              <a:rPr lang="en-US" dirty="0" smtClean="0"/>
              <a:t>Shock (circulatory collapse, septicemia) </a:t>
            </a:r>
          </a:p>
          <a:p>
            <a:r>
              <a:rPr lang="en-US" dirty="0" smtClean="0"/>
              <a:t>Pulmonary edema </a:t>
            </a:r>
          </a:p>
          <a:p>
            <a:r>
              <a:rPr lang="en-US" dirty="0" smtClean="0"/>
              <a:t>Abnormal bleeding (Disseminated Intravascular </a:t>
            </a:r>
            <a:r>
              <a:rPr lang="en-US" dirty="0" err="1" smtClean="0"/>
              <a:t>Coagulopathy</a:t>
            </a:r>
            <a:r>
              <a:rPr lang="en-US" dirty="0" smtClean="0"/>
              <a:t> -DIC) </a:t>
            </a:r>
          </a:p>
          <a:p>
            <a:r>
              <a:rPr lang="en-US" dirty="0" smtClean="0"/>
              <a:t>Jaundice </a:t>
            </a:r>
            <a:r>
              <a:rPr lang="en-US" dirty="0" err="1" smtClean="0"/>
              <a:t>becoz</a:t>
            </a:r>
            <a:r>
              <a:rPr lang="en-US" dirty="0" smtClean="0"/>
              <a:t> of increased rate of </a:t>
            </a:r>
            <a:r>
              <a:rPr lang="en-US" dirty="0" err="1" smtClean="0"/>
              <a:t>hemolysis</a:t>
            </a:r>
            <a:endParaRPr lang="en-US" dirty="0" smtClean="0"/>
          </a:p>
          <a:p>
            <a:r>
              <a:rPr lang="en-US" dirty="0" err="1" smtClean="0"/>
              <a:t>Haemoglobinuria</a:t>
            </a:r>
            <a:r>
              <a:rPr lang="en-US" dirty="0" smtClean="0"/>
              <a:t> (black water fever) </a:t>
            </a:r>
          </a:p>
          <a:p>
            <a:r>
              <a:rPr lang="en-US" dirty="0" smtClean="0"/>
              <a:t>Acute renal failure - presenting as </a:t>
            </a:r>
            <a:r>
              <a:rPr lang="en-US" dirty="0" err="1" smtClean="0"/>
              <a:t>oliguria</a:t>
            </a:r>
            <a:r>
              <a:rPr lang="en-US" dirty="0" smtClean="0"/>
              <a:t> or </a:t>
            </a:r>
            <a:r>
              <a:rPr lang="en-US" dirty="0" err="1" smtClean="0"/>
              <a:t>anuria</a:t>
            </a:r>
            <a:r>
              <a:rPr lang="en-US" dirty="0" smtClean="0"/>
              <a:t> </a:t>
            </a:r>
          </a:p>
          <a:p>
            <a:r>
              <a:rPr lang="en-US" dirty="0" smtClean="0"/>
              <a:t>Severe anemia (Hemoglobin &lt; 6g/dl or </a:t>
            </a:r>
            <a:r>
              <a:rPr lang="en-US" dirty="0" err="1" smtClean="0"/>
              <a:t>Haematocrit</a:t>
            </a:r>
            <a:r>
              <a:rPr lang="en-US" dirty="0" smtClean="0"/>
              <a:t> &lt; 15%) </a:t>
            </a:r>
          </a:p>
          <a:p>
            <a:r>
              <a:rPr lang="en-US" dirty="0" smtClean="0"/>
              <a:t>Hypoglycemia (blood glucose level &lt; 2.2.mmol/l) 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23" name="Title 2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762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DIAGNOSTIC  FACTORS</a:t>
            </a:r>
            <a:endParaRPr lang="en-US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49324" name="Content Placeholder 1"/>
          <p:cNvSpPr>
            <a:spLocks noGrp="1"/>
          </p:cNvSpPr>
          <p:nvPr>
            <p:ph idx="1"/>
          </p:nvPr>
        </p:nvSpPr>
        <p:spPr>
          <a:xfrm>
            <a:off x="1619250" y="685800"/>
            <a:ext cx="10191750" cy="6172200"/>
          </a:xfrm>
        </p:spPr>
        <p:txBody>
          <a:bodyPr>
            <a:normAutofit fontScale="96875" lnSpcReduction="10000"/>
          </a:bodyPr>
          <a:lstStyle/>
          <a:p>
            <a:pPr algn="just"/>
            <a:r>
              <a:rPr lang="en-US" dirty="0" smtClean="0"/>
              <a:t>History and physical examination findings.</a:t>
            </a:r>
          </a:p>
          <a:p>
            <a:pPr algn="just"/>
            <a:r>
              <a:rPr lang="en-US" dirty="0" smtClean="0"/>
              <a:t>Positive malarial parasite smear= Microscopy or RDT. Confirmatory test</a:t>
            </a:r>
          </a:p>
          <a:p>
            <a:pPr algn="just">
              <a:buNone/>
            </a:pPr>
            <a:r>
              <a:rPr lang="en-US" dirty="0" smtClean="0"/>
              <a:t>	</a:t>
            </a:r>
            <a:r>
              <a:rPr lang="en-US" b="1" dirty="0" smtClean="0">
                <a:solidFill>
                  <a:srgbClr val="FF0000"/>
                </a:solidFill>
              </a:rPr>
              <a:t>NB:-   </a:t>
            </a:r>
            <a:r>
              <a:rPr lang="en-US" dirty="0" smtClean="0"/>
              <a:t>MPS may be negative or only a few parasites are seen despite of the mother being quite sick-looking.</a:t>
            </a:r>
          </a:p>
          <a:p>
            <a:pPr algn="just">
              <a:buNone/>
            </a:pPr>
            <a:r>
              <a:rPr lang="en-US" dirty="0" smtClean="0"/>
              <a:t>	It’s because the parasites hide at the placental bed.</a:t>
            </a:r>
          </a:p>
          <a:p>
            <a:pPr algn="ctr">
              <a:buNone/>
            </a:pPr>
            <a:r>
              <a:rPr lang="en-US" dirty="0" smtClean="0"/>
              <a:t>		</a:t>
            </a:r>
            <a:r>
              <a:rPr lang="en-US" sz="3800" b="1" u="sng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SPECIFIC MANAGEMENT</a:t>
            </a:r>
          </a:p>
          <a:p>
            <a:pPr algn="just"/>
            <a:r>
              <a:rPr lang="en-US" dirty="0" smtClean="0"/>
              <a:t>All antenatal clients in the endemic areas should receive intermittent presumptive treatment (</a:t>
            </a:r>
            <a:r>
              <a:rPr lang="en-US" b="1" dirty="0" err="1" smtClean="0"/>
              <a:t>IPTp</a:t>
            </a:r>
            <a:r>
              <a:rPr lang="en-US" dirty="0" smtClean="0"/>
              <a:t>) at least 3-4 doses as from  16</a:t>
            </a:r>
            <a:r>
              <a:rPr lang="en-US" baseline="30000" dirty="0" smtClean="0"/>
              <a:t>th</a:t>
            </a:r>
            <a:r>
              <a:rPr lang="en-US" dirty="0" smtClean="0"/>
              <a:t>  week of pregnancy/ after quickening.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 Recommended drug is </a:t>
            </a:r>
            <a:r>
              <a:rPr lang="en-US" dirty="0" err="1" smtClean="0"/>
              <a:t>sulfadoxine</a:t>
            </a:r>
            <a:r>
              <a:rPr lang="en-US" dirty="0" smtClean="0"/>
              <a:t> pyrimethamine(</a:t>
            </a:r>
            <a:r>
              <a:rPr lang="en-US" b="1" dirty="0" smtClean="0"/>
              <a:t>SP</a:t>
            </a:r>
            <a:r>
              <a:rPr lang="en-US" dirty="0" smtClean="0"/>
              <a:t>)=</a:t>
            </a:r>
            <a:r>
              <a:rPr lang="en-US" dirty="0" err="1" smtClean="0"/>
              <a:t>Fansidar</a:t>
            </a:r>
            <a:r>
              <a:rPr lang="en-US" dirty="0" smtClean="0"/>
              <a:t> /</a:t>
            </a:r>
            <a:r>
              <a:rPr lang="en-US" dirty="0" err="1" smtClean="0"/>
              <a:t>Falcidin</a:t>
            </a:r>
            <a:r>
              <a:rPr lang="en-US" dirty="0" smtClean="0"/>
              <a:t>.</a:t>
            </a:r>
          </a:p>
          <a:p>
            <a:pPr algn="just"/>
            <a:endParaRPr lang="en-US" dirty="0" smtClean="0"/>
          </a:p>
          <a:p>
            <a:pPr algn="just">
              <a:buNone/>
            </a:pP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25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IPTp</a:t>
            </a:r>
            <a:r>
              <a:rPr lang="en-US" b="1" dirty="0" smtClean="0">
                <a:solidFill>
                  <a:srgbClr val="FF0000"/>
                </a:solidFill>
              </a:rPr>
              <a:t> Dosage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49326" name="Content Placeholder 2"/>
          <p:cNvSpPr>
            <a:spLocks noGrp="1"/>
          </p:cNvSpPr>
          <p:nvPr>
            <p:ph idx="1"/>
          </p:nvPr>
        </p:nvSpPr>
        <p:spPr>
          <a:xfrm>
            <a:off x="1714502" y="838200"/>
            <a:ext cx="9833609" cy="6019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SP should be given to all pregnant women in malaria endemic zones</a:t>
            </a:r>
          </a:p>
          <a:p>
            <a:pPr algn="just">
              <a:buNone/>
            </a:pPr>
            <a:r>
              <a:rPr lang="en-US" b="1" dirty="0" smtClean="0"/>
              <a:t>NB:</a:t>
            </a:r>
            <a:r>
              <a:rPr lang="en-US" dirty="0" smtClean="0"/>
              <a:t> 1. </a:t>
            </a:r>
            <a:r>
              <a:rPr lang="en-US" i="1" dirty="0" smtClean="0"/>
              <a:t>assume that every pregnant woman in a malaria endemic area has malaria parasites in blood or placenta</a:t>
            </a:r>
          </a:p>
          <a:p>
            <a:pPr algn="just">
              <a:buNone/>
            </a:pPr>
            <a:r>
              <a:rPr lang="en-US" i="1" dirty="0" smtClean="0"/>
              <a:t>2. SP should be administered with each visit after quickening</a:t>
            </a:r>
          </a:p>
          <a:p>
            <a:pPr algn="just"/>
            <a:r>
              <a:rPr lang="en-US" dirty="0" smtClean="0"/>
              <a:t>Give SP 3 tablets under direct observed (</a:t>
            </a:r>
            <a:r>
              <a:rPr lang="en-US" dirty="0" smtClean="0">
                <a:solidFill>
                  <a:srgbClr val="FF0000"/>
                </a:solidFill>
              </a:rPr>
              <a:t>DOT</a:t>
            </a:r>
            <a:r>
              <a:rPr lang="en-US" dirty="0" smtClean="0"/>
              <a:t>) therapy in ANC</a:t>
            </a:r>
          </a:p>
          <a:p>
            <a:pPr algn="just"/>
            <a:r>
              <a:rPr lang="en-US" dirty="0" smtClean="0"/>
              <a:t>The doses should be given at least 4 wks apart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27" name="Title 1"/>
          <p:cNvSpPr>
            <a:spLocks noGrp="1"/>
          </p:cNvSpPr>
          <p:nvPr>
            <p:ph type="title"/>
          </p:nvPr>
        </p:nvSpPr>
        <p:spPr>
          <a:xfrm>
            <a:off x="2175509" y="274642"/>
            <a:ext cx="9372600" cy="4873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Note!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49328" name="Content Placeholder 2"/>
          <p:cNvSpPr>
            <a:spLocks noGrp="1"/>
          </p:cNvSpPr>
          <p:nvPr>
            <p:ph idx="1"/>
          </p:nvPr>
        </p:nvSpPr>
        <p:spPr>
          <a:xfrm>
            <a:off x="1714501" y="762004"/>
            <a:ext cx="9833609" cy="59436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/>
              <a:t>IPTp</a:t>
            </a:r>
            <a:r>
              <a:rPr lang="en-US" sz="2800" dirty="0"/>
              <a:t> should not be given together with folic acid due to drug interaction effects that increases the chances of parasite survival( the parasite feeds on folic acid for survival)</a:t>
            </a:r>
          </a:p>
          <a:p>
            <a:pPr algn="just"/>
            <a:r>
              <a:rPr lang="en-US" sz="2800" dirty="0"/>
              <a:t>Folic acid should be discontinued for 2 wks following SP administration</a:t>
            </a:r>
          </a:p>
          <a:p>
            <a:pPr algn="ctr">
              <a:buNone/>
            </a:pPr>
            <a:r>
              <a:rPr lang="en-US" sz="2800" b="1" u="sng" dirty="0" err="1"/>
              <a:t>IPTp</a:t>
            </a:r>
            <a:r>
              <a:rPr lang="en-US" sz="2800" b="1" u="sng" dirty="0"/>
              <a:t> &amp; HIV Positive women</a:t>
            </a:r>
          </a:p>
          <a:p>
            <a:pPr algn="just"/>
            <a:r>
              <a:rPr lang="en-US" sz="2800" dirty="0"/>
              <a:t>All HIV positive women should receive SP for </a:t>
            </a:r>
            <a:r>
              <a:rPr lang="en-US" sz="2800" dirty="0" err="1"/>
              <a:t>IPTp</a:t>
            </a:r>
            <a:r>
              <a:rPr lang="en-US" sz="2800" dirty="0"/>
              <a:t> </a:t>
            </a:r>
            <a:r>
              <a:rPr lang="en-US" sz="2800" dirty="0" err="1"/>
              <a:t>atleast</a:t>
            </a:r>
            <a:r>
              <a:rPr lang="en-US" sz="2800" dirty="0"/>
              <a:t> 4 times </a:t>
            </a:r>
          </a:p>
          <a:p>
            <a:pPr algn="just"/>
            <a:r>
              <a:rPr lang="en-US" sz="2800" dirty="0"/>
              <a:t>Those taking daily </a:t>
            </a:r>
            <a:r>
              <a:rPr lang="en-US" sz="2800" dirty="0" err="1"/>
              <a:t>cotrimoxazole</a:t>
            </a:r>
            <a:r>
              <a:rPr lang="en-US" sz="2800" dirty="0"/>
              <a:t> prophylaxis should not receive </a:t>
            </a:r>
            <a:r>
              <a:rPr lang="en-US" sz="2800" dirty="0" err="1"/>
              <a:t>IPTp</a:t>
            </a:r>
            <a:r>
              <a:rPr lang="en-US" sz="2800" dirty="0"/>
              <a:t> (</a:t>
            </a:r>
            <a:r>
              <a:rPr lang="en-US" sz="2800" dirty="0" err="1"/>
              <a:t>septrin</a:t>
            </a:r>
            <a:r>
              <a:rPr lang="en-US" sz="2800" dirty="0"/>
              <a:t> contains </a:t>
            </a:r>
            <a:r>
              <a:rPr lang="en-US" sz="2800" dirty="0" err="1"/>
              <a:t>sulphur</a:t>
            </a:r>
            <a:r>
              <a:rPr lang="en-US" sz="2800" dirty="0"/>
              <a:t>)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29" name="Content Placeholder 1"/>
          <p:cNvSpPr>
            <a:spLocks noGrp="1"/>
          </p:cNvSpPr>
          <p:nvPr>
            <p:ph idx="1"/>
          </p:nvPr>
        </p:nvSpPr>
        <p:spPr>
          <a:xfrm>
            <a:off x="1619250" y="0"/>
            <a:ext cx="10001250" cy="6553200"/>
          </a:xfrm>
        </p:spPr>
        <p:txBody>
          <a:bodyPr>
            <a:normAutofit fontScale="96875" lnSpcReduction="10000"/>
          </a:bodyPr>
          <a:lstStyle/>
          <a:p>
            <a:pPr algn="ctr">
              <a:buNone/>
            </a:pPr>
            <a:r>
              <a:rPr lang="en-US" dirty="0" smtClean="0"/>
              <a:t>		</a:t>
            </a:r>
            <a:r>
              <a:rPr lang="en-US" b="1" i="1" u="sng" dirty="0" smtClean="0"/>
              <a:t>Benefits of </a:t>
            </a:r>
            <a:r>
              <a:rPr lang="en-US" b="1" i="1" u="sng" dirty="0" err="1" smtClean="0"/>
              <a:t>IPTp</a:t>
            </a:r>
            <a:r>
              <a:rPr lang="en-US" b="1" i="1" u="sng" dirty="0" smtClean="0"/>
              <a:t> are:-</a:t>
            </a:r>
          </a:p>
          <a:p>
            <a:pPr algn="just"/>
            <a:r>
              <a:rPr lang="en-US" dirty="0" smtClean="0"/>
              <a:t>Clears the parasites at the placenta site, hence normal functions of the placenta are restored.</a:t>
            </a:r>
          </a:p>
          <a:p>
            <a:pPr algn="just"/>
            <a:r>
              <a:rPr lang="en-US" dirty="0" smtClean="0"/>
              <a:t>Eradicates peripheral parasitaemia, so the mother recovers from anaemia.</a:t>
            </a:r>
          </a:p>
          <a:p>
            <a:pPr algn="just"/>
            <a:r>
              <a:rPr lang="en-US" dirty="0" smtClean="0"/>
              <a:t>Can be taken on an empty stomach</a:t>
            </a:r>
          </a:p>
          <a:p>
            <a:pPr algn="just"/>
            <a:r>
              <a:rPr lang="en-US" dirty="0" smtClean="0"/>
              <a:t>It is safe &amp; effective during pregnancy</a:t>
            </a:r>
          </a:p>
          <a:p>
            <a:pPr algn="ctr">
              <a:buNone/>
            </a:pPr>
            <a:r>
              <a:rPr lang="en-US" dirty="0" smtClean="0"/>
              <a:t>	</a:t>
            </a:r>
            <a:r>
              <a:rPr lang="en-US" b="1" i="1" u="sng" dirty="0" smtClean="0"/>
              <a:t>Side effects includes:</a:t>
            </a:r>
          </a:p>
          <a:p>
            <a:pPr algn="just"/>
            <a:r>
              <a:rPr lang="en-US" dirty="0" smtClean="0"/>
              <a:t>Nausea  headache and occasional vomiting for the mild.</a:t>
            </a:r>
          </a:p>
          <a:p>
            <a:pPr algn="just"/>
            <a:r>
              <a:rPr lang="en-US" dirty="0" smtClean="0"/>
              <a:t>Stevens Johnson syndrome  . It’s a complication for  sulfa based drugs.</a:t>
            </a:r>
          </a:p>
          <a:p>
            <a:pPr algn="just"/>
            <a:r>
              <a:rPr lang="en-US" dirty="0" smtClean="0"/>
              <a:t>Advice to sleep under long lasting insecticide treated nets (LLITNs)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30" name="Content Placeholder 1"/>
          <p:cNvSpPr>
            <a:spLocks noGrp="1"/>
          </p:cNvSpPr>
          <p:nvPr>
            <p:ph idx="1"/>
          </p:nvPr>
        </p:nvSpPr>
        <p:spPr>
          <a:xfrm>
            <a:off x="1828801" y="304800"/>
            <a:ext cx="9719309" cy="5943600"/>
          </a:xfrm>
        </p:spPr>
        <p:txBody>
          <a:bodyPr>
            <a:normAutofit fontScale="96875" lnSpcReduction="10000"/>
          </a:bodyPr>
          <a:lstStyle/>
          <a:p>
            <a:pPr algn="just"/>
            <a:r>
              <a:rPr lang="en-US" dirty="0" smtClean="0"/>
              <a:t>That who suffers malaria , admission to hospital is vital irrespective of the MPS results so long as she is symptomatic.</a:t>
            </a:r>
          </a:p>
          <a:p>
            <a:pPr algn="just"/>
            <a:r>
              <a:rPr lang="en-US" dirty="0" smtClean="0"/>
              <a:t>Inform the DR. immediately</a:t>
            </a:r>
          </a:p>
          <a:p>
            <a:pPr algn="just"/>
            <a:r>
              <a:rPr lang="en-US" dirty="0" smtClean="0"/>
              <a:t>Assess the condition through history and physical examination results.</a:t>
            </a:r>
          </a:p>
          <a:p>
            <a:pPr algn="just"/>
            <a:r>
              <a:rPr lang="en-US" dirty="0" smtClean="0"/>
              <a:t>Monitor fetal and maternal condition every 4 hourly. Instruct mother to maintain fetal kick chart . Monitor  onset of uterine contractions. Document correctly, interpret &amp; consult appropriately.</a:t>
            </a:r>
          </a:p>
          <a:p>
            <a:pPr algn="just"/>
            <a:r>
              <a:rPr lang="en-US" dirty="0" smtClean="0"/>
              <a:t>Nurse on complete bed rest to facilitate adequate blood supply to the placental bed and kidneys.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31" name="Content Placeholder 1"/>
          <p:cNvSpPr>
            <a:spLocks noGrp="1"/>
          </p:cNvSpPr>
          <p:nvPr>
            <p:ph idx="1"/>
          </p:nvPr>
        </p:nvSpPr>
        <p:spPr>
          <a:xfrm>
            <a:off x="1619250" y="0"/>
            <a:ext cx="10191750" cy="6309360"/>
          </a:xfrm>
        </p:spPr>
        <p:txBody>
          <a:bodyPr>
            <a:noAutofit/>
          </a:bodyPr>
          <a:lstStyle/>
          <a:p>
            <a:r>
              <a:rPr lang="en-US" dirty="0" smtClean="0"/>
              <a:t>Investigate thoroughly thru, MPS urea &amp; electrolytes, blood sugar  and serum </a:t>
            </a:r>
            <a:r>
              <a:rPr lang="en-US" dirty="0" err="1" smtClean="0"/>
              <a:t>bilirubin</a:t>
            </a:r>
            <a:r>
              <a:rPr lang="en-US" dirty="0" smtClean="0"/>
              <a:t>. </a:t>
            </a:r>
          </a:p>
          <a:p>
            <a:r>
              <a:rPr lang="en-US" dirty="0" smtClean="0"/>
              <a:t>In some cases cross-match is done, as well as ultrasound to assess fetal growth &amp; health.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NB:  </a:t>
            </a:r>
            <a:r>
              <a:rPr lang="en-US" dirty="0" smtClean="0"/>
              <a:t>MPS  &amp; HB levels are estimated regularly to assess the progress.</a:t>
            </a:r>
          </a:p>
          <a:p>
            <a:r>
              <a:rPr lang="en-US" dirty="0" smtClean="0"/>
              <a:t>Correct dehydration thru intravenous infusion of 3 litres in 24 hrs, if vomiting / diarrhoea are present.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If absent encourage free oral fluid, amounting  to 3L× 24 hrs.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Maintain FBC strictly to evaluate renal functions.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35" name="Content Placeholder 1"/>
          <p:cNvSpPr>
            <a:spLocks noGrp="1"/>
          </p:cNvSpPr>
          <p:nvPr>
            <p:ph idx="1"/>
          </p:nvPr>
        </p:nvSpPr>
        <p:spPr>
          <a:xfrm>
            <a:off x="1752600" y="76200"/>
            <a:ext cx="9906000" cy="66294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For features of incomplete / inevitable abortion, prepare for evacuation of the uterus.</a:t>
            </a:r>
          </a:p>
          <a:p>
            <a:pPr algn="just"/>
            <a:r>
              <a:rPr lang="en-US" dirty="0" smtClean="0"/>
              <a:t>For  IUFD  and in labour, monitor  as well as deliver as usual. Not in labour,  control the malaria condition then induce.</a:t>
            </a:r>
          </a:p>
          <a:p>
            <a:pPr algn="just">
              <a:buNone/>
            </a:pPr>
            <a:r>
              <a:rPr lang="en-US" dirty="0" smtClean="0"/>
              <a:t>		</a:t>
            </a:r>
            <a:r>
              <a:rPr lang="en-US" b="1" u="sng" dirty="0" smtClean="0">
                <a:solidFill>
                  <a:srgbClr val="FF0000"/>
                </a:solidFill>
              </a:rPr>
              <a:t>DRUGS/ PHARMACOLOGICAL MGT:</a:t>
            </a:r>
          </a:p>
          <a:p>
            <a:pPr algn="just"/>
            <a:r>
              <a:rPr lang="en-US" dirty="0" smtClean="0"/>
              <a:t>For </a:t>
            </a:r>
            <a:r>
              <a:rPr lang="en-US" b="1" u="sng" dirty="0" smtClean="0"/>
              <a:t>uncomplicated malaria</a:t>
            </a:r>
            <a:r>
              <a:rPr lang="en-US" u="sng" dirty="0" smtClean="0"/>
              <a:t>;</a:t>
            </a:r>
          </a:p>
          <a:p>
            <a:pPr lvl="1" algn="just"/>
            <a:r>
              <a:rPr lang="en-US" sz="3200" dirty="0"/>
              <a:t>In 1</a:t>
            </a:r>
            <a:r>
              <a:rPr lang="en-US" sz="3200" baseline="30000" dirty="0"/>
              <a:t>st</a:t>
            </a:r>
            <a:r>
              <a:rPr lang="en-US" sz="3200" dirty="0"/>
              <a:t> trimester, Recommended treatment is oral </a:t>
            </a:r>
            <a:r>
              <a:rPr lang="en-US" sz="3200" b="1" dirty="0"/>
              <a:t>quinine (</a:t>
            </a:r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choice</a:t>
            </a:r>
            <a:r>
              <a:rPr lang="en-US" sz="3200" b="1" dirty="0"/>
              <a:t>)</a:t>
            </a:r>
            <a:r>
              <a:rPr lang="en-US" sz="3200" dirty="0"/>
              <a:t> 600 mg 8 hrly for 7 days or Artemether Lumefantrine  (</a:t>
            </a:r>
            <a:r>
              <a:rPr lang="en-US" sz="3200" b="1" dirty="0"/>
              <a:t>AL</a:t>
            </a:r>
            <a:r>
              <a:rPr lang="en-US" sz="3200" dirty="0"/>
              <a:t>) (2</a:t>
            </a:r>
            <a:r>
              <a:rPr lang="en-US" sz="3200" baseline="30000" dirty="0"/>
              <a:t>nd</a:t>
            </a:r>
            <a:r>
              <a:rPr lang="en-US" sz="3200" dirty="0"/>
              <a:t> choice).</a:t>
            </a:r>
          </a:p>
          <a:p>
            <a:pPr lvl="1" algn="just"/>
            <a:r>
              <a:rPr lang="en-US" sz="3200" dirty="0"/>
              <a:t>In 2</a:t>
            </a:r>
            <a:r>
              <a:rPr lang="en-US" sz="3200" baseline="30000" dirty="0"/>
              <a:t>nd</a:t>
            </a:r>
            <a:r>
              <a:rPr lang="en-US" sz="3200" dirty="0"/>
              <a:t> &amp; 3</a:t>
            </a:r>
            <a:r>
              <a:rPr lang="en-US" sz="3200" baseline="30000" dirty="0"/>
              <a:t>rd</a:t>
            </a:r>
            <a:r>
              <a:rPr lang="en-US" sz="3200" dirty="0"/>
              <a:t> Trimesters: </a:t>
            </a:r>
            <a:r>
              <a:rPr lang="en-US" sz="3200" b="1" dirty="0"/>
              <a:t>AL</a:t>
            </a:r>
            <a:r>
              <a:rPr lang="en-US" sz="3200" dirty="0"/>
              <a:t> is the recommended treatment (1</a:t>
            </a:r>
            <a:r>
              <a:rPr lang="en-US" sz="3200" baseline="30000" dirty="0"/>
              <a:t>st</a:t>
            </a:r>
            <a:r>
              <a:rPr lang="en-US" sz="3200" dirty="0"/>
              <a:t> choice). Oral Quinine may also be used but compliance must be ensured.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36" name="Content Placeholder 2"/>
          <p:cNvSpPr>
            <a:spLocks noGrp="1"/>
          </p:cNvSpPr>
          <p:nvPr>
            <p:ph idx="1"/>
          </p:nvPr>
        </p:nvSpPr>
        <p:spPr>
          <a:xfrm>
            <a:off x="1828800" y="152400"/>
            <a:ext cx="9719310" cy="6553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4800" b="1" i="1" dirty="0">
                <a:solidFill>
                  <a:srgbClr val="FF0000"/>
                </a:solidFill>
              </a:rPr>
              <a:t>Note:</a:t>
            </a:r>
            <a:r>
              <a:rPr lang="en-US" sz="3600" i="1" dirty="0"/>
              <a:t> </a:t>
            </a:r>
            <a:r>
              <a:rPr lang="en-US" sz="3600" i="1" dirty="0">
                <a:solidFill>
                  <a:srgbClr val="002060"/>
                </a:solidFill>
              </a:rPr>
              <a:t>Avoid AL in the 1</a:t>
            </a:r>
            <a:r>
              <a:rPr lang="en-US" sz="3600" i="1" baseline="30000" dirty="0">
                <a:solidFill>
                  <a:srgbClr val="002060"/>
                </a:solidFill>
              </a:rPr>
              <a:t>st</a:t>
            </a:r>
            <a:r>
              <a:rPr lang="en-US" sz="3600" i="1" dirty="0">
                <a:solidFill>
                  <a:srgbClr val="002060"/>
                </a:solidFill>
              </a:rPr>
              <a:t> trimester (concern about safety, but don’t withhold if quinine is not available). </a:t>
            </a:r>
          </a:p>
          <a:p>
            <a:pPr algn="just"/>
            <a:r>
              <a:rPr lang="en-US" sz="3600" dirty="0"/>
              <a:t>For AL, a 6- dose regimen is given for 3 days as follows: 4 tablets stat, repeat after 8hrs, 24hrs, 36 hrs, 48 hrs &amp; 60 hrs 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Recommended for mild- moderate cases, fetal health not affected &amp; no diarrhoea or vomiting.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37" name="Content Placeholder 1"/>
          <p:cNvSpPr>
            <a:spLocks noGrp="1"/>
          </p:cNvSpPr>
          <p:nvPr>
            <p:ph idx="1"/>
          </p:nvPr>
        </p:nvSpPr>
        <p:spPr>
          <a:xfrm>
            <a:off x="1600200" y="0"/>
            <a:ext cx="10210800" cy="6858000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</a:rPr>
              <a:t>For </a:t>
            </a:r>
            <a:r>
              <a:rPr lang="en-US" sz="2800" b="1" u="sng" dirty="0">
                <a:latin typeface="Calibri" panose="020F0502020204030204" pitchFamily="34" charset="0"/>
              </a:rPr>
              <a:t>severe malaria </a:t>
            </a:r>
            <a:r>
              <a:rPr lang="en-US" sz="2800" dirty="0">
                <a:latin typeface="Calibri" panose="020F0502020204030204" pitchFamily="34" charset="0"/>
              </a:rPr>
              <a:t>in pregnancy; the recommended drug is intravenous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Artesunate 2.4 mg/kg</a:t>
            </a:r>
            <a:r>
              <a:rPr lang="en-US" sz="2800" dirty="0">
                <a:latin typeface="Calibri" panose="020F0502020204030204" pitchFamily="34" charset="0"/>
              </a:rPr>
              <a:t> (1</a:t>
            </a:r>
            <a:r>
              <a:rPr lang="en-US" sz="2800" baseline="30000" dirty="0">
                <a:latin typeface="Calibri" panose="020F0502020204030204" pitchFamily="34" charset="0"/>
              </a:rPr>
              <a:t>st</a:t>
            </a:r>
            <a:r>
              <a:rPr lang="en-US" sz="2800" dirty="0">
                <a:latin typeface="Calibri" panose="020F0502020204030204" pitchFamily="34" charset="0"/>
              </a:rPr>
              <a:t> choice). In the absence of Artesunate, artemether or Quinine can be given. </a:t>
            </a:r>
          </a:p>
          <a:p>
            <a:pPr algn="just"/>
            <a:r>
              <a:rPr lang="en-US" sz="2800" b="1" i="1" dirty="0">
                <a:latin typeface="Calibri" panose="020F0502020204030204" pitchFamily="34" charset="0"/>
              </a:rPr>
              <a:t>For Quinine administration: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Provide a Loading dose of 20 mg / kg to a maximum of 1200mg in ½  L  of 5% dextrose or n/ saline (</a:t>
            </a:r>
            <a:r>
              <a:rPr lang="en-US" sz="2800" b="1" dirty="0">
                <a:latin typeface="Calibri" panose="020F0502020204030204" pitchFamily="34" charset="0"/>
              </a:rPr>
              <a:t>preferably dextrose</a:t>
            </a:r>
            <a:r>
              <a:rPr lang="en-US" sz="2800" dirty="0">
                <a:latin typeface="Calibri" panose="020F0502020204030204" pitchFamily="34" charset="0"/>
              </a:rPr>
              <a:t>) to run over 4 hours.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 err="1">
                <a:latin typeface="Calibri" panose="020F0502020204030204" pitchFamily="34" charset="0"/>
              </a:rPr>
              <a:t>Maintainance</a:t>
            </a:r>
            <a:r>
              <a:rPr lang="en-US" sz="2800" dirty="0">
                <a:latin typeface="Calibri" panose="020F0502020204030204" pitchFamily="34" charset="0"/>
              </a:rPr>
              <a:t> dose of 10 mg / kg to a maximum of 600mg in ½ L of  5 % dextrose or N/saline to run over 4 hrs</a:t>
            </a:r>
          </a:p>
          <a:p>
            <a:pPr algn="just">
              <a:buNone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NB: </a:t>
            </a:r>
            <a:r>
              <a:rPr lang="en-US" sz="2800" dirty="0">
                <a:latin typeface="Calibri" panose="020F0502020204030204" pitchFamily="34" charset="0"/>
              </a:rPr>
              <a:t>Not possible to weigh, recommended loading dose is 900 mg &amp; </a:t>
            </a:r>
            <a:r>
              <a:rPr lang="en-US" sz="2800" dirty="0" err="1">
                <a:latin typeface="Calibri" panose="020F0502020204030204" pitchFamily="34" charset="0"/>
              </a:rPr>
              <a:t>maintainance</a:t>
            </a:r>
            <a:r>
              <a:rPr lang="en-US" sz="2800" dirty="0">
                <a:latin typeface="Calibri" panose="020F0502020204030204" pitchFamily="34" charset="0"/>
              </a:rPr>
              <a:t> dose of 600mg.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The respective quinine dose  to be repeated at 8 hourly intervals, until vomiting is controlled which is mostly done , within 2 days &amp; thereafter ct with oral treatment (AL or oral quinine for 7 days)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2"/>
          <p:cNvSpPr>
            <a:spLocks noGrp="1"/>
          </p:cNvSpPr>
          <p:nvPr>
            <p:ph type="title"/>
          </p:nvPr>
        </p:nvSpPr>
        <p:spPr>
          <a:xfrm>
            <a:off x="1113183" y="152400"/>
            <a:ext cx="9097617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Module learning outcomes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48620" name="Content Placeholder 1"/>
          <p:cNvSpPr>
            <a:spLocks noGrp="1"/>
          </p:cNvSpPr>
          <p:nvPr>
            <p:ph idx="1"/>
          </p:nvPr>
        </p:nvSpPr>
        <p:spPr>
          <a:xfrm>
            <a:off x="609600" y="914400"/>
            <a:ext cx="10820400" cy="5791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end of the learning sessions, the learner should be able to:</a:t>
            </a:r>
          </a:p>
          <a:p>
            <a:pPr algn="just">
              <a:buClrTx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Identify, manage and refer patients with obstetrics and medical conditions associated with pregnancy, labour and puerperium.</a:t>
            </a:r>
          </a:p>
          <a:p>
            <a:pPr algn="just">
              <a:buClrTx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and appropriately manage patients with obstetric emergencies</a:t>
            </a:r>
          </a:p>
          <a:p>
            <a:pPr algn="just">
              <a:buClrTx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and manage babies with special needs/ babies at risk</a:t>
            </a:r>
          </a:p>
          <a:p>
            <a:pPr algn="just">
              <a:buClrTx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for and assist during obstetric operative procedures.</a:t>
            </a: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3" name="Content Placeholder 2"/>
          <p:cNvSpPr>
            <a:spLocks noGrp="1"/>
          </p:cNvSpPr>
          <p:nvPr>
            <p:ph idx="1"/>
          </p:nvPr>
        </p:nvSpPr>
        <p:spPr>
          <a:xfrm>
            <a:off x="952500" y="990600"/>
            <a:ext cx="102870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200" b="1" dirty="0"/>
              <a:t>SEVERE</a:t>
            </a:r>
            <a:r>
              <a:rPr lang="en-US" sz="3200" dirty="0"/>
              <a:t>:</a:t>
            </a:r>
          </a:p>
          <a:p>
            <a:r>
              <a:rPr lang="en-US" sz="3200" dirty="0"/>
              <a:t>Admit at first contact because she is at the verge of developing eclampsia.</a:t>
            </a:r>
          </a:p>
          <a:p>
            <a:r>
              <a:rPr lang="en-US" sz="3200" dirty="0"/>
              <a:t>Inform the doctor immediately for medical management.</a:t>
            </a:r>
          </a:p>
          <a:p>
            <a:r>
              <a:rPr lang="en-US" sz="3200" dirty="0"/>
              <a:t>Nurse in a quite dimmed lit area and on complete bed rest.</a:t>
            </a:r>
          </a:p>
          <a:p>
            <a:r>
              <a:rPr lang="en-US" sz="3200" dirty="0"/>
              <a:t>Encourage lateral position to improve blood supply to kidneys &amp; placental bed.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38" name="Title 1"/>
          <p:cNvSpPr>
            <a:spLocks noGrp="1"/>
          </p:cNvSpPr>
          <p:nvPr>
            <p:ph type="title"/>
          </p:nvPr>
        </p:nvSpPr>
        <p:spPr>
          <a:xfrm>
            <a:off x="2175509" y="30707"/>
            <a:ext cx="9372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Note: </a:t>
            </a:r>
            <a:endParaRPr lang="en-US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1049339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9372600" cy="48006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dirty="0" smtClean="0"/>
              <a:t>Artesunate is administered at 0 hrs, 12 hrs, 24 hrs then Daily until the patient can take orally. A patient should receive a minimum of 3 doses before being transitioned to orals.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dirty="0" smtClean="0"/>
              <a:t>Patient’s weight should be determined before administration of parenteral Artesunate.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40" name="Content Placeholder 1"/>
          <p:cNvSpPr>
            <a:spLocks noGrp="1"/>
          </p:cNvSpPr>
          <p:nvPr>
            <p:ph idx="1"/>
          </p:nvPr>
        </p:nvSpPr>
        <p:spPr>
          <a:xfrm>
            <a:off x="1619250" y="228600"/>
            <a:ext cx="10001250" cy="6324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During treatment closely monitor for:-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</a:rPr>
              <a:t>Cardiotoxicity, characterized by presence of arrhythmia and fibrillation . Palpitations , cyanosis &amp; </a:t>
            </a:r>
            <a:r>
              <a:rPr lang="en-US" dirty="0">
                <a:latin typeface="Calibri" panose="020F0502020204030204" pitchFamily="34" charset="0"/>
              </a:rPr>
              <a:t>D</a:t>
            </a:r>
            <a:r>
              <a:rPr lang="en-US" dirty="0" smtClean="0">
                <a:latin typeface="Calibri" panose="020F0502020204030204" pitchFamily="34" charset="0"/>
              </a:rPr>
              <a:t>yspnoea . 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</a:rPr>
              <a:t>Signs of </a:t>
            </a:r>
            <a:r>
              <a:rPr lang="en-US" dirty="0" err="1" smtClean="0">
                <a:latin typeface="Calibri" panose="020F0502020204030204" pitchFamily="34" charset="0"/>
              </a:rPr>
              <a:t>hypoglycaemia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</a:rPr>
              <a:t>Premature labour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Remedies to the above side effects are:-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</a:rPr>
              <a:t>Supportive treatment eg administration of beta blocker such as Inderal/propranolol 40mg 8 hourly. Also reduce the drip rate.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</a:rPr>
              <a:t>For </a:t>
            </a:r>
            <a:r>
              <a:rPr lang="en-US" dirty="0" err="1" smtClean="0">
                <a:latin typeface="Calibri" panose="020F0502020204030204" pitchFamily="34" charset="0"/>
              </a:rPr>
              <a:t>hypoglycaemia</a:t>
            </a:r>
            <a:r>
              <a:rPr lang="en-US" dirty="0" smtClean="0">
                <a:latin typeface="Calibri" panose="020F0502020204030204" pitchFamily="34" charset="0"/>
              </a:rPr>
              <a:t>, administer 50% dextrose bolus 1 ml/kg.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</a:rPr>
              <a:t>For contractions, parentral / oral tocolytics e.g. Ventolin/Salbutamol.        </a:t>
            </a:r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41" name="Content Placeholder 1"/>
          <p:cNvSpPr>
            <a:spLocks noGrp="1"/>
          </p:cNvSpPr>
          <p:nvPr>
            <p:ph idx="1"/>
          </p:nvPr>
        </p:nvSpPr>
        <p:spPr>
          <a:xfrm>
            <a:off x="1828801" y="304800"/>
            <a:ext cx="9719309" cy="59436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Assess the renal function by accurately interpreting the fluid balance chart.</a:t>
            </a:r>
          </a:p>
          <a:p>
            <a:pPr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NB :</a:t>
            </a:r>
            <a:r>
              <a:rPr lang="en-US" dirty="0" smtClean="0"/>
              <a:t> If after 2 days of parentral quinine, renal failure features are present, reduce the dose of quinine to half</a:t>
            </a:r>
          </a:p>
          <a:p>
            <a:pPr algn="just"/>
            <a:r>
              <a:rPr lang="en-US" dirty="0" smtClean="0"/>
              <a:t>As soon as oral feeds are tolerated change to oral quinine to complete 7 days of therapy or to Artemether Lumefantrine 4 tablets 12 hourly ×3/7 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Administer haematinics &amp; vitamin supplements .</a:t>
            </a:r>
          </a:p>
          <a:p>
            <a:pPr algn="just"/>
            <a:r>
              <a:rPr lang="en-US" dirty="0" smtClean="0"/>
              <a:t>Encourage a balanced diet and plenty of fluids.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42" name="Content Placeholder 2"/>
          <p:cNvSpPr>
            <a:spLocks noGrp="1"/>
          </p:cNvSpPr>
          <p:nvPr>
            <p:ph idx="1"/>
          </p:nvPr>
        </p:nvSpPr>
        <p:spPr>
          <a:xfrm>
            <a:off x="1752601" y="228600"/>
            <a:ext cx="9795509" cy="6019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Maintain high standards of hygiene.</a:t>
            </a:r>
          </a:p>
          <a:p>
            <a:pPr algn="just"/>
            <a:r>
              <a:rPr lang="en-US" dirty="0" smtClean="0"/>
              <a:t>Offer psychological support to allay anxiety to patient &amp; relatives.</a:t>
            </a:r>
          </a:p>
          <a:p>
            <a:pPr algn="just"/>
            <a:r>
              <a:rPr lang="en-US" dirty="0" smtClean="0"/>
              <a:t>Encourage gradual mobilization to prevent complications.</a:t>
            </a:r>
          </a:p>
          <a:p>
            <a:pPr algn="just"/>
            <a:r>
              <a:rPr lang="en-US" dirty="0" smtClean="0"/>
              <a:t>Daily evaluate the effectiveness of treatment through alternate days MPS </a:t>
            </a:r>
            <a:r>
              <a:rPr lang="en-US" dirty="0" err="1" smtClean="0"/>
              <a:t>prn</a:t>
            </a:r>
            <a:r>
              <a:rPr lang="en-US" dirty="0" smtClean="0"/>
              <a:t>, daily </a:t>
            </a:r>
            <a:r>
              <a:rPr lang="en-US" dirty="0" err="1" smtClean="0"/>
              <a:t>phy</a:t>
            </a:r>
            <a:r>
              <a:rPr lang="en-US" dirty="0" smtClean="0"/>
              <a:t>. Examination &amp; interviewing  for the state of symptoms.</a:t>
            </a:r>
          </a:p>
          <a:p>
            <a:pPr algn="just"/>
            <a:r>
              <a:rPr lang="en-US" dirty="0" smtClean="0"/>
              <a:t>Eventually, patient is discharged, so prepare her for home care through sharing on:-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43" name="Content Placeholder 2"/>
          <p:cNvSpPr>
            <a:spLocks noGrp="1"/>
          </p:cNvSpPr>
          <p:nvPr>
            <p:ph idx="1"/>
          </p:nvPr>
        </p:nvSpPr>
        <p:spPr>
          <a:xfrm>
            <a:off x="2175509" y="457200"/>
            <a:ext cx="9372600" cy="5791200"/>
          </a:xfrm>
        </p:spPr>
        <p:txBody>
          <a:bodyPr>
            <a:normAutofit/>
          </a:bodyPr>
          <a:lstStyle/>
          <a:p>
            <a:r>
              <a:rPr lang="en-US" dirty="0"/>
              <a:t>Diet- well balanced</a:t>
            </a:r>
          </a:p>
          <a:p>
            <a:r>
              <a:rPr lang="en-US" dirty="0"/>
              <a:t>Hygiene</a:t>
            </a:r>
          </a:p>
          <a:p>
            <a:r>
              <a:rPr lang="en-US" dirty="0"/>
              <a:t>Follow up ,either weekly or every fortnight in the ANC.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If has delivered MCH/FP services.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If  has lost pregnancy = F/ Planning clinic.</a:t>
            </a:r>
          </a:p>
          <a:p>
            <a:r>
              <a:rPr lang="en-US" dirty="0"/>
              <a:t>Rest to facilitate quick recovery.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4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EFFCTS OF PREGNANCY ON MALARIA</a:t>
            </a:r>
          </a:p>
        </p:txBody>
      </p:sp>
      <p:sp>
        <p:nvSpPr>
          <p:cNvPr id="1049345" name="Content Placeholder 2"/>
          <p:cNvSpPr>
            <a:spLocks noGrp="1"/>
          </p:cNvSpPr>
          <p:nvPr>
            <p:ph idx="1"/>
          </p:nvPr>
        </p:nvSpPr>
        <p:spPr>
          <a:xfrm>
            <a:off x="1828801" y="1417640"/>
            <a:ext cx="9719309" cy="4830761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Severe condition, while quite a low level/count of  parasites is isolated due to placental parasitisation.</a:t>
            </a:r>
          </a:p>
          <a:p>
            <a:pPr algn="just"/>
            <a:r>
              <a:rPr lang="en-US" sz="3600" dirty="0"/>
              <a:t>Limitation of antimalarial therapy because the fetal related unwanted effects in most of the malarial drugs 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46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9144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EFFECTS OF MALARIA ON PREGNANCY</a:t>
            </a:r>
          </a:p>
        </p:txBody>
      </p:sp>
      <p:sp>
        <p:nvSpPr>
          <p:cNvPr id="1049347" name="Content Placeholder 2"/>
          <p:cNvSpPr>
            <a:spLocks noGrp="1"/>
          </p:cNvSpPr>
          <p:nvPr>
            <p:ph idx="1"/>
          </p:nvPr>
        </p:nvSpPr>
        <p:spPr>
          <a:xfrm>
            <a:off x="1714501" y="762000"/>
            <a:ext cx="9833609" cy="57912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Development of severe anaemia due to destruction of maternal RBCs thus resulting in an increase in the rate of hemolysis.</a:t>
            </a:r>
          </a:p>
          <a:p>
            <a:pPr algn="just"/>
            <a:r>
              <a:rPr lang="en-US" dirty="0" smtClean="0"/>
              <a:t>Loss of pregnancy, either in abortion, IUFD or stillbirth due to pyrexia and severe dysfunction of the placenta.</a:t>
            </a:r>
          </a:p>
          <a:p>
            <a:pPr algn="just"/>
            <a:r>
              <a:rPr lang="en-US" dirty="0" smtClean="0"/>
              <a:t>Preterm delivery, due to </a:t>
            </a:r>
            <a:r>
              <a:rPr lang="en-US" dirty="0" err="1" smtClean="0"/>
              <a:t>hypoglycaemia</a:t>
            </a:r>
            <a:r>
              <a:rPr lang="en-US" dirty="0" smtClean="0"/>
              <a:t> &amp; adverse effect of the recommended therapy.</a:t>
            </a:r>
          </a:p>
          <a:p>
            <a:pPr algn="just"/>
            <a:r>
              <a:rPr lang="en-US" dirty="0" smtClean="0"/>
              <a:t>Small for gestation baby, results from placental parasitisation.</a:t>
            </a:r>
          </a:p>
          <a:p>
            <a:pPr algn="just"/>
            <a:r>
              <a:rPr lang="en-US" dirty="0" smtClean="0"/>
              <a:t>High perinatal mortality rate, due to low birth weight and severe asphyxia or development of RDS. 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48" name="Content Placeholder 2"/>
          <p:cNvSpPr>
            <a:spLocks noGrp="1"/>
          </p:cNvSpPr>
          <p:nvPr>
            <p:ph idx="1"/>
          </p:nvPr>
        </p:nvSpPr>
        <p:spPr>
          <a:xfrm>
            <a:off x="1752600" y="304800"/>
            <a:ext cx="9677401" cy="62484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High maternal morbidity rate, in terms of anaemia, jaundice and general chronic -ill health due to severe haemolysis + delay in accessing proper medical attention .</a:t>
            </a:r>
          </a:p>
          <a:p>
            <a:pPr algn="just">
              <a:buNone/>
            </a:pPr>
            <a:r>
              <a:rPr lang="en-US" dirty="0"/>
              <a:t>	</a:t>
            </a:r>
            <a:r>
              <a:rPr lang="en-US" b="1" dirty="0"/>
              <a:t>	</a:t>
            </a:r>
            <a:r>
              <a:rPr lang="en-US" b="1" u="sng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PREVENTION</a:t>
            </a:r>
          </a:p>
          <a:p>
            <a:pPr algn="just"/>
            <a:r>
              <a:rPr lang="en-US" dirty="0"/>
              <a:t>Prophylactic </a:t>
            </a:r>
            <a:r>
              <a:rPr lang="en-US" dirty="0" err="1"/>
              <a:t>antimalarial</a:t>
            </a:r>
            <a:r>
              <a:rPr lang="en-US" dirty="0"/>
              <a:t> therapy to all in endemic areas, as per ministerial directive.</a:t>
            </a:r>
          </a:p>
          <a:p>
            <a:pPr algn="just"/>
            <a:r>
              <a:rPr lang="en-US" dirty="0"/>
              <a:t>Personal protection from mosquito bite, thru  LLITNs (long-lasting insecticide-treated nets), mosquito proof houses and use of repellents.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49" name="Content Placeholder 2"/>
          <p:cNvSpPr>
            <a:spLocks noGrp="1"/>
          </p:cNvSpPr>
          <p:nvPr>
            <p:ph idx="1"/>
          </p:nvPr>
        </p:nvSpPr>
        <p:spPr>
          <a:xfrm>
            <a:off x="1905000" y="0"/>
            <a:ext cx="9334500" cy="65532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algn="just"/>
            <a:r>
              <a:rPr lang="en-US" dirty="0" smtClean="0"/>
              <a:t>Provision of prompt diagnosis and treatment of fever due to malaria </a:t>
            </a:r>
          </a:p>
          <a:p>
            <a:pPr algn="just"/>
            <a:r>
              <a:rPr lang="en-US" dirty="0" smtClean="0"/>
              <a:t>Health education on proper environmental hygiene practice to control the vector in terms of:-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3200" dirty="0"/>
              <a:t>Drainage of stagnated water or spray it.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3200" dirty="0"/>
              <a:t>Clear the bush around the homestead.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3200" dirty="0"/>
              <a:t>Burry or burn up items that can hold water.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</a:t>
            </a:r>
          </a:p>
        </p:txBody>
      </p:sp>
      <p:sp>
        <p:nvSpPr>
          <p:cNvPr id="1049350" name="Flowchart: Punched Tape 3"/>
          <p:cNvSpPr/>
          <p:nvPr/>
        </p:nvSpPr>
        <p:spPr>
          <a:xfrm>
            <a:off x="4381500" y="4648200"/>
            <a:ext cx="2952750" cy="1981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END.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57" name="Title 3"/>
          <p:cNvSpPr>
            <a:spLocks noGrp="1"/>
          </p:cNvSpPr>
          <p:nvPr>
            <p:ph type="ctrTitle"/>
          </p:nvPr>
        </p:nvSpPr>
        <p:spPr>
          <a:xfrm>
            <a:off x="1802296" y="1600210"/>
            <a:ext cx="10018643" cy="315732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Arial Rounded MT Bold" panose="020F0704030504030204" pitchFamily="34" charset="0"/>
                <a:cs typeface="Aharoni" pitchFamily="2" charset="-79"/>
              </a:rPr>
              <a:t>TB IN PREGNANCY</a:t>
            </a:r>
            <a:endParaRPr lang="en-US" sz="6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Content Placeholder 2"/>
          <p:cNvSpPr>
            <a:spLocks noGrp="1"/>
          </p:cNvSpPr>
          <p:nvPr>
            <p:ph idx="1"/>
          </p:nvPr>
        </p:nvSpPr>
        <p:spPr>
          <a:xfrm>
            <a:off x="666750" y="685800"/>
            <a:ext cx="10858500" cy="5943600"/>
          </a:xfrm>
        </p:spPr>
        <p:txBody>
          <a:bodyPr>
            <a:noAutofit/>
          </a:bodyPr>
          <a:lstStyle/>
          <a:p>
            <a:pPr algn="just"/>
            <a:r>
              <a:rPr lang="en-US" sz="3200" dirty="0"/>
              <a:t>Maintain records  of observations and consult PRN.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Vital signs every2 hours.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Urinalysis on every specimen.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State of </a:t>
            </a:r>
            <a:r>
              <a:rPr lang="en-US" sz="3200" dirty="0" err="1"/>
              <a:t>oedema</a:t>
            </a:r>
            <a:r>
              <a:rPr lang="en-US" sz="3200" dirty="0"/>
              <a:t> through </a:t>
            </a:r>
            <a:r>
              <a:rPr lang="en-US" sz="3200" dirty="0" err="1"/>
              <a:t>phy</a:t>
            </a:r>
            <a:r>
              <a:rPr lang="en-US" sz="3200" dirty="0"/>
              <a:t> exam + daily weighing.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Fluid chart &amp; for gross </a:t>
            </a:r>
            <a:r>
              <a:rPr lang="en-US" sz="3200" dirty="0" err="1"/>
              <a:t>oedema</a:t>
            </a:r>
            <a:r>
              <a:rPr lang="en-US" sz="3200" dirty="0"/>
              <a:t>, restrict fluid intake to 2L×24hrs.</a:t>
            </a:r>
          </a:p>
          <a:p>
            <a:pPr algn="just"/>
            <a:r>
              <a:rPr lang="en-US" sz="3200" dirty="0"/>
              <a:t>Enquire for  symptoms  e.g. headache, epigastric pain etc.</a:t>
            </a:r>
          </a:p>
          <a:p>
            <a:pPr algn="just"/>
            <a:r>
              <a:rPr lang="en-US" sz="3200" dirty="0"/>
              <a:t>Fetal:-F.H.S every 3hrs, fetal kick/movement, instruct client on maintaining record.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58" name="Title 1"/>
          <p:cNvSpPr>
            <a:spLocks noGrp="1"/>
          </p:cNvSpPr>
          <p:nvPr>
            <p:ph type="title"/>
          </p:nvPr>
        </p:nvSpPr>
        <p:spPr>
          <a:xfrm>
            <a:off x="1314450" y="152400"/>
            <a:ext cx="10344150" cy="1143000"/>
          </a:xfrm>
          <a:solidFill>
            <a:srgbClr val="0000FF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Rounded MT Bold" panose="020F0704030504030204" pitchFamily="34" charset="0"/>
              </a:rPr>
              <a:t>	TUBERCULOSIS</a:t>
            </a:r>
          </a:p>
        </p:txBody>
      </p:sp>
      <p:sp>
        <p:nvSpPr>
          <p:cNvPr id="1049359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412632"/>
            <a:ext cx="10591800" cy="5292968"/>
          </a:xfrm>
        </p:spPr>
        <p:txBody>
          <a:bodyPr>
            <a:normAutofit fontScale="96875"/>
          </a:bodyPr>
          <a:lstStyle/>
          <a:p>
            <a:pPr algn="just">
              <a:buNone/>
            </a:pPr>
            <a:r>
              <a:rPr lang="en-US" dirty="0" smtClean="0"/>
              <a:t>	</a:t>
            </a:r>
            <a:r>
              <a:rPr lang="en-US" b="1" dirty="0" smtClean="0">
                <a:solidFill>
                  <a:srgbClr val="FF0000"/>
                </a:solidFill>
              </a:rPr>
              <a:t>Definition</a:t>
            </a:r>
          </a:p>
          <a:p>
            <a:pPr algn="just"/>
            <a:r>
              <a:rPr lang="en-US" dirty="0" smtClean="0"/>
              <a:t>It’s  an air-borne infectious disease caused by an organism known as mycobacterium tuberculosis (tubercle bacillus), transmitted through inhalation of infected air-borne droplets from a person with infectious T.B. </a:t>
            </a:r>
          </a:p>
          <a:p>
            <a:pPr algn="just">
              <a:buNone/>
            </a:pP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Incidence</a:t>
            </a:r>
          </a:p>
          <a:p>
            <a:pPr algn="just"/>
            <a:r>
              <a:rPr lang="en-US" dirty="0" smtClean="0"/>
              <a:t>It’s among the leading causes of death in women of child bearing age.</a:t>
            </a:r>
          </a:p>
          <a:p>
            <a:pPr algn="just"/>
            <a:r>
              <a:rPr lang="en-US" dirty="0" smtClean="0"/>
              <a:t>Studies in the last 15yrs have also shown that TB cases among the </a:t>
            </a:r>
            <a:r>
              <a:rPr lang="en-US" dirty="0" err="1" smtClean="0"/>
              <a:t>prenatals</a:t>
            </a:r>
            <a:r>
              <a:rPr lang="en-US" dirty="0" smtClean="0"/>
              <a:t> has increased 10 (ten) folds. 		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60" name="Content Placeholder 2"/>
          <p:cNvSpPr>
            <a:spLocks noGrp="1"/>
          </p:cNvSpPr>
          <p:nvPr>
            <p:ph sz="quarter" idx="1"/>
          </p:nvPr>
        </p:nvSpPr>
        <p:spPr>
          <a:xfrm>
            <a:off x="1295401" y="381000"/>
            <a:ext cx="10043159" cy="59436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FF0000"/>
                </a:solidFill>
              </a:rPr>
              <a:t>Predisposing  factors</a:t>
            </a:r>
          </a:p>
          <a:p>
            <a:pPr algn="just"/>
            <a:r>
              <a:rPr lang="en-US" dirty="0"/>
              <a:t>HIV epidemic, since it weakens the body’s immune system hence opportunistic infections occur.</a:t>
            </a:r>
          </a:p>
          <a:p>
            <a:pPr algn="just"/>
            <a:r>
              <a:rPr lang="en-US" dirty="0"/>
              <a:t>Poverty, leading to malnutrition and vector borne diseases.</a:t>
            </a:r>
          </a:p>
          <a:p>
            <a:pPr algn="just"/>
            <a:r>
              <a:rPr lang="en-US" dirty="0"/>
              <a:t>Overcrowding, favours spread of organism due to poor ventilation.</a:t>
            </a:r>
          </a:p>
          <a:p>
            <a:pPr algn="just"/>
            <a:r>
              <a:rPr lang="en-US" dirty="0"/>
              <a:t>Limited access to quality health care.</a:t>
            </a:r>
          </a:p>
          <a:p>
            <a:pPr algn="just"/>
            <a:r>
              <a:rPr lang="en-US" dirty="0"/>
              <a:t>Development of multidrug resistant organisms.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61" name="Content Placeholder 2"/>
          <p:cNvSpPr>
            <a:spLocks noGrp="1"/>
          </p:cNvSpPr>
          <p:nvPr>
            <p:ph sz="quarter" idx="1"/>
          </p:nvPr>
        </p:nvSpPr>
        <p:spPr>
          <a:xfrm>
            <a:off x="1143002" y="152400"/>
            <a:ext cx="10515599" cy="6248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sz="4000" b="1" dirty="0">
                <a:solidFill>
                  <a:srgbClr val="FF0000"/>
                </a:solidFill>
              </a:rPr>
              <a:t>Classification / Types</a:t>
            </a:r>
          </a:p>
          <a:p>
            <a:pPr algn="just"/>
            <a:r>
              <a:rPr lang="en-US" dirty="0"/>
              <a:t>Pulmonary tuberculosis(PTB), commonest and highly infectious.</a:t>
            </a:r>
          </a:p>
          <a:p>
            <a:pPr algn="just"/>
            <a:r>
              <a:rPr lang="en-US" dirty="0"/>
              <a:t>Extra pulmonary TB, to any body organ / structure, except the hair, nails &amp; teeth.</a:t>
            </a:r>
          </a:p>
          <a:p>
            <a:pPr algn="just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FF0000"/>
                </a:solidFill>
              </a:rPr>
              <a:t>NB:</a:t>
            </a:r>
            <a:r>
              <a:rPr lang="en-US" dirty="0"/>
              <a:t> 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Glands TB , referred to as TB lymphadenitis is the most common among the extra pulmonary.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00FF"/>
                </a:solidFill>
              </a:rPr>
              <a:t>ALL forms of TB are notifiable under the Public Health Act &amp; therefore, primary healthcare workers including midwives are among the first to be involved in the prevention, screening and treatment of TB. </a:t>
            </a:r>
            <a:endParaRPr lang="en-US" dirty="0">
              <a:solidFill>
                <a:srgbClr val="0000FF"/>
              </a:solidFill>
            </a:endParaRPr>
          </a:p>
          <a:p>
            <a:pPr algn="just"/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b="1" dirty="0" smtClean="0">
                <a:solidFill>
                  <a:srgbClr val="FF0000"/>
                </a:solidFill>
              </a:rPr>
              <a:t> Clinical  features</a:t>
            </a:r>
            <a:endParaRPr lang="en-US" dirty="0"/>
          </a:p>
        </p:txBody>
      </p:sp>
      <p:sp>
        <p:nvSpPr>
          <p:cNvPr id="1049363" name="Content Placeholder 2"/>
          <p:cNvSpPr>
            <a:spLocks noGrp="1"/>
          </p:cNvSpPr>
          <p:nvPr>
            <p:ph sz="quarter" idx="1"/>
          </p:nvPr>
        </p:nvSpPr>
        <p:spPr>
          <a:xfrm>
            <a:off x="1143001" y="1295400"/>
            <a:ext cx="10195560" cy="50292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Persistent  and productive cough , with/ without blood stains in the sputum (</a:t>
            </a:r>
            <a:r>
              <a:rPr lang="en-US" i="1" dirty="0"/>
              <a:t>Haemoptysis</a:t>
            </a:r>
            <a:r>
              <a:rPr lang="en-US" dirty="0"/>
              <a:t>) and doesn’t respond to various cough treatments.</a:t>
            </a:r>
          </a:p>
          <a:p>
            <a:pPr algn="just"/>
            <a:r>
              <a:rPr lang="en-US" dirty="0"/>
              <a:t>Weight loss. </a:t>
            </a:r>
          </a:p>
          <a:p>
            <a:pPr algn="just"/>
            <a:r>
              <a:rPr lang="en-US" dirty="0"/>
              <a:t>Intermittent fever.</a:t>
            </a:r>
          </a:p>
          <a:p>
            <a:pPr algn="just"/>
            <a:r>
              <a:rPr lang="en-US" dirty="0"/>
              <a:t>Excessive night sweats.</a:t>
            </a:r>
          </a:p>
          <a:p>
            <a:pPr algn="just"/>
            <a:r>
              <a:rPr lang="en-US" dirty="0"/>
              <a:t>Loss of appetite.</a:t>
            </a:r>
          </a:p>
          <a:p>
            <a:pPr algn="just"/>
            <a:r>
              <a:rPr lang="en-US" dirty="0"/>
              <a:t>Shortness of breath (dyspnea), secondary to pleural effusion or emphysema thoracic.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64" name="Content Placeholder 2"/>
          <p:cNvSpPr>
            <a:spLocks noGrp="1"/>
          </p:cNvSpPr>
          <p:nvPr>
            <p:ph sz="quarter" idx="1"/>
          </p:nvPr>
        </p:nvSpPr>
        <p:spPr>
          <a:xfrm>
            <a:off x="1333501" y="457201"/>
            <a:ext cx="10096500" cy="5436576"/>
          </a:xfrm>
        </p:spPr>
        <p:txBody>
          <a:bodyPr>
            <a:noAutofit/>
          </a:bodyPr>
          <a:lstStyle/>
          <a:p>
            <a:r>
              <a:rPr lang="en-US" sz="3000" dirty="0"/>
              <a:t>Premature labour because of general weakness.</a:t>
            </a:r>
          </a:p>
          <a:p>
            <a:r>
              <a:rPr lang="en-US" sz="3000" dirty="0"/>
              <a:t>Anaemia which doesn’t respond to haematinics.</a:t>
            </a:r>
          </a:p>
          <a:p>
            <a:r>
              <a:rPr lang="en-US" sz="3000" dirty="0"/>
              <a:t>Painless enlarged lymph nodes  and which finally  discharge  pus. </a:t>
            </a:r>
          </a:p>
          <a:p>
            <a:pPr>
              <a:buNone/>
            </a:pPr>
            <a:r>
              <a:rPr lang="en-US" sz="3000" dirty="0">
                <a:solidFill>
                  <a:srgbClr val="FF0000"/>
                </a:solidFill>
              </a:rPr>
              <a:t>	</a:t>
            </a:r>
            <a:r>
              <a:rPr lang="en-US" sz="3000" b="1" dirty="0">
                <a:solidFill>
                  <a:srgbClr val="FF0000"/>
                </a:solidFill>
              </a:rPr>
              <a:t>Incidence of mother to child transmission</a:t>
            </a:r>
            <a:endParaRPr lang="en-US" sz="3000" b="1" dirty="0"/>
          </a:p>
          <a:p>
            <a:r>
              <a:rPr lang="en-US" sz="3000" dirty="0"/>
              <a:t>Prenatally, across the placenta can  lead to fetal death or congenital TB, fortunately its rare.</a:t>
            </a:r>
          </a:p>
          <a:p>
            <a:r>
              <a:rPr lang="en-US" sz="3000" dirty="0"/>
              <a:t>During birth, as the  fetus inhales or ingests infected amniotic fluid or secretions.</a:t>
            </a:r>
          </a:p>
          <a:p>
            <a:endParaRPr lang="en-US" sz="3000" dirty="0"/>
          </a:p>
          <a:p>
            <a:pPr>
              <a:buNone/>
            </a:pPr>
            <a:r>
              <a:rPr lang="en-US" sz="3000" dirty="0"/>
              <a:t>	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65" name="Title 1"/>
          <p:cNvSpPr>
            <a:spLocks noGrp="1"/>
          </p:cNvSpPr>
          <p:nvPr>
            <p:ph type="title"/>
          </p:nvPr>
        </p:nvSpPr>
        <p:spPr>
          <a:xfrm>
            <a:off x="1524000" y="6824"/>
            <a:ext cx="10096500" cy="11430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	</a:t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5400" b="1" dirty="0">
                <a:solidFill>
                  <a:srgbClr val="FF0000"/>
                </a:solidFill>
              </a:rPr>
              <a:t>	Specific Management</a:t>
            </a:r>
            <a:br>
              <a:rPr lang="en-US" sz="5400" b="1" dirty="0">
                <a:solidFill>
                  <a:srgbClr val="FF0000"/>
                </a:solidFill>
              </a:rPr>
            </a:b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049366" name="Content Placeholder 2"/>
          <p:cNvSpPr>
            <a:spLocks noGrp="1"/>
          </p:cNvSpPr>
          <p:nvPr>
            <p:ph sz="quarter" idx="1"/>
          </p:nvPr>
        </p:nvSpPr>
        <p:spPr>
          <a:xfrm>
            <a:off x="1333501" y="1149825"/>
            <a:ext cx="10096500" cy="5403376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Investigate  through,  </a:t>
            </a:r>
            <a:r>
              <a:rPr lang="en-US" b="1" dirty="0"/>
              <a:t>sputum and chest X- ray </a:t>
            </a:r>
            <a:r>
              <a:rPr lang="en-US" dirty="0"/>
              <a:t>following suggestive history and physical examination.</a:t>
            </a:r>
          </a:p>
          <a:p>
            <a:pPr algn="just"/>
            <a:r>
              <a:rPr lang="en-US" dirty="0"/>
              <a:t>Smear positive results indicates that she is highly infectious particularly to those in same household. </a:t>
            </a:r>
          </a:p>
          <a:p>
            <a:pPr algn="just"/>
            <a:r>
              <a:rPr lang="en-US" dirty="0"/>
              <a:t>Smear negative results mostly indicate extra pulmonary TB, so organism is in the latent stage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70" name="Content Placeholder 2"/>
          <p:cNvSpPr>
            <a:spLocks noGrp="1"/>
          </p:cNvSpPr>
          <p:nvPr>
            <p:ph sz="quarter" idx="1"/>
          </p:nvPr>
        </p:nvSpPr>
        <p:spPr>
          <a:xfrm>
            <a:off x="1333501" y="152400"/>
            <a:ext cx="10005059" cy="63246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Those in advanced stage of the disease , anaemia or features of premature labour are present, so admission to hospital is recommended.</a:t>
            </a:r>
          </a:p>
          <a:p>
            <a:pPr algn="just"/>
            <a:r>
              <a:rPr lang="en-US" dirty="0"/>
              <a:t>Otherwise that who is stable is referred to the chest clinic for treatment.</a:t>
            </a:r>
          </a:p>
          <a:p>
            <a:pPr algn="just">
              <a:buNone/>
            </a:pPr>
            <a:r>
              <a:rPr lang="en-US" b="1" dirty="0"/>
              <a:t>NB</a:t>
            </a:r>
            <a:r>
              <a:rPr lang="en-US" dirty="0"/>
              <a:t> </a:t>
            </a:r>
            <a:r>
              <a:rPr lang="en-US" b="1" dirty="0"/>
              <a:t>:</a:t>
            </a:r>
            <a:r>
              <a:rPr lang="en-US" dirty="0"/>
              <a:t>3 or 2 sputum specimens are sent to the lab </a:t>
            </a:r>
            <a:r>
              <a:rPr lang="en-US" dirty="0" err="1"/>
              <a:t>i.e</a:t>
            </a:r>
            <a:r>
              <a:rPr lang="en-US" dirty="0"/>
              <a:t>, on the spot sample, morning before breakfast and  sometimes at delivery of the 2 specimen.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The specimen are collected within 24 hours.  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71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28600"/>
            <a:ext cx="10210800" cy="64008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2800" dirty="0"/>
              <a:t>Treatment comprises of 2 phases:-</a:t>
            </a:r>
          </a:p>
          <a:p>
            <a:pPr algn="just"/>
            <a:r>
              <a:rPr lang="en-US" sz="2800" b="1" dirty="0"/>
              <a:t>Intensive phase of 2(two) months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/>
              <a:t>Oral drugs in terms of, Ethambutol (E), Rifampicin (R), Isoniazid (H) and Pyrazinamide (Z) collectively (ERHZ). Taken daily under </a:t>
            </a:r>
            <a:r>
              <a:rPr lang="en-US" sz="2800" b="1" dirty="0">
                <a:solidFill>
                  <a:srgbClr val="FF0000"/>
                </a:solidFill>
              </a:rPr>
              <a:t>DOT</a:t>
            </a:r>
            <a:r>
              <a:rPr lang="en-US" sz="2800" dirty="0"/>
              <a:t> approach either in the facility or through a member of the household  or community.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/>
              <a:t>During the intensive phase, the client should be reviewed weekly in the chest clinic.</a:t>
            </a:r>
          </a:p>
          <a:p>
            <a:pPr algn="just"/>
            <a:r>
              <a:rPr lang="en-US" sz="2800" b="1" dirty="0"/>
              <a:t>Continuation phase of 4 (four) months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/>
              <a:t>Rifampicin and isoniazid only.</a:t>
            </a:r>
          </a:p>
          <a:p>
            <a:pPr algn="just"/>
            <a:r>
              <a:rPr lang="en-US" sz="2800" dirty="0"/>
              <a:t>In this phase, the client is reviewed fortnightly. 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</a:rPr>
              <a:t>NB:// </a:t>
            </a:r>
            <a:r>
              <a:rPr lang="en-US" sz="2800" dirty="0">
                <a:solidFill>
                  <a:srgbClr val="0000FF"/>
                </a:solidFill>
              </a:rPr>
              <a:t>Avoid use of </a:t>
            </a:r>
            <a:r>
              <a:rPr lang="en-US" sz="2800" b="1" dirty="0">
                <a:solidFill>
                  <a:srgbClr val="0000FF"/>
                </a:solidFill>
              </a:rPr>
              <a:t>streptomycin</a:t>
            </a:r>
            <a:r>
              <a:rPr lang="en-US" sz="2800" dirty="0">
                <a:solidFill>
                  <a:srgbClr val="0000FF"/>
                </a:solidFill>
              </a:rPr>
              <a:t> in pregnancy as it causes congenital deafness.</a:t>
            </a:r>
          </a:p>
          <a:p>
            <a:pPr algn="just">
              <a:buNone/>
            </a:pPr>
            <a:endParaRPr lang="en-US" sz="2800" dirty="0"/>
          </a:p>
          <a:p>
            <a:pPr algn="just"/>
            <a:endParaRPr lang="en-US" sz="2800" b="1" dirty="0"/>
          </a:p>
          <a:p>
            <a:pPr algn="just"/>
            <a:endParaRPr lang="en-US" sz="2800" dirty="0"/>
          </a:p>
        </p:txBody>
      </p:sp>
    </p:spTree>
  </p:cSld>
  <p:clrMapOvr>
    <a:masterClrMapping/>
  </p:clrMapOvr>
  <p:transition spd="slow">
    <p:strips dir="ru"/>
  </p:transition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72" name="Content Placeholder 2"/>
          <p:cNvSpPr>
            <a:spLocks noGrp="1"/>
          </p:cNvSpPr>
          <p:nvPr>
            <p:ph sz="quarter" idx="1"/>
          </p:nvPr>
        </p:nvSpPr>
        <p:spPr>
          <a:xfrm>
            <a:off x="1143002" y="381000"/>
            <a:ext cx="10195559" cy="6172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Administer supportive treatment to control side effects PRN e.g. piriton 1 or 2 tablets every 8 hrly.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Multivitamins to improve appetite.</a:t>
            </a:r>
          </a:p>
          <a:p>
            <a:pPr algn="just"/>
            <a:r>
              <a:rPr lang="en-US" dirty="0" smtClean="0"/>
              <a:t>Share a health message on a well balanced diet and plenty of fluids.</a:t>
            </a:r>
          </a:p>
          <a:p>
            <a:pPr algn="just"/>
            <a:r>
              <a:rPr lang="en-US" dirty="0" smtClean="0"/>
              <a:t>Those who are also HIV positive refer to CCC and continue with TB treatment.</a:t>
            </a:r>
          </a:p>
          <a:p>
            <a:pPr algn="just">
              <a:buNone/>
            </a:pPr>
            <a:r>
              <a:rPr lang="en-US" b="1" dirty="0" smtClean="0"/>
              <a:t>NB:  </a:t>
            </a:r>
            <a:r>
              <a:rPr lang="en-US" dirty="0" smtClean="0"/>
              <a:t>Administer cotrimoxazole prophylaxis for the co-infected to reduce mortality.</a:t>
            </a:r>
          </a:p>
          <a:p>
            <a:pPr algn="just"/>
            <a:r>
              <a:rPr lang="en-US" dirty="0" smtClean="0"/>
              <a:t>Emphasize  on treatment compliance to prevent resistance.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73" name="Content Placeholder 2"/>
          <p:cNvSpPr>
            <a:spLocks noGrp="1"/>
          </p:cNvSpPr>
          <p:nvPr>
            <p:ph sz="quarter" idx="1"/>
          </p:nvPr>
        </p:nvSpPr>
        <p:spPr>
          <a:xfrm>
            <a:off x="1143002" y="381000"/>
            <a:ext cx="10195559" cy="59436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Develop a system for supervision by liaising with CHWs to track and monitor treatment compliance.</a:t>
            </a:r>
          </a:p>
          <a:p>
            <a:pPr algn="just"/>
            <a:r>
              <a:rPr lang="en-US" dirty="0"/>
              <a:t>Simultaneously advise the patient to have a treatment buddy who ensures that she has taken drugs as per prescription.</a:t>
            </a:r>
          </a:p>
          <a:p>
            <a:pPr algn="just"/>
            <a:r>
              <a:rPr lang="en-US" dirty="0"/>
              <a:t>Encourage her to continue with ANC services and enquire  about TB treatment progress during every visit.</a:t>
            </a:r>
          </a:p>
          <a:p>
            <a:pPr algn="just"/>
            <a:r>
              <a:rPr lang="en-US" dirty="0"/>
              <a:t>Emphasize on hospital delivery.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Content Placeholder 2"/>
          <p:cNvSpPr>
            <a:spLocks noGrp="1"/>
          </p:cNvSpPr>
          <p:nvPr>
            <p:ph idx="1"/>
          </p:nvPr>
        </p:nvSpPr>
        <p:spPr>
          <a:xfrm>
            <a:off x="666750" y="838200"/>
            <a:ext cx="10572750" cy="5638800"/>
          </a:xfrm>
        </p:spPr>
        <p:txBody>
          <a:bodyPr>
            <a:noAutofit/>
          </a:bodyPr>
          <a:lstStyle/>
          <a:p>
            <a:r>
              <a:rPr lang="en-US" sz="3200" dirty="0"/>
              <a:t>If </a:t>
            </a:r>
            <a:r>
              <a:rPr lang="en-US" sz="3200" dirty="0" err="1"/>
              <a:t>facilates</a:t>
            </a:r>
            <a:r>
              <a:rPr lang="en-US" sz="3200" dirty="0"/>
              <a:t> are  available ,occasionally carry out: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err="1"/>
              <a:t>Cardiotocography</a:t>
            </a:r>
            <a:r>
              <a:rPr lang="en-US" sz="3200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Doppler ultrasound, to measure the efficiency of blood flow to the placenta, hence determine fate of the fetus &amp; effect delivery appropriately.</a:t>
            </a:r>
          </a:p>
          <a:p>
            <a:r>
              <a:rPr lang="en-US" sz="3200" dirty="0"/>
              <a:t>Diet, as in mild</a:t>
            </a:r>
          </a:p>
          <a:p>
            <a:r>
              <a:rPr lang="en-US" sz="3200" dirty="0"/>
              <a:t>Psychological support.</a:t>
            </a:r>
          </a:p>
          <a:p>
            <a:r>
              <a:rPr lang="en-US" sz="3200" dirty="0"/>
              <a:t>Hygiene</a:t>
            </a:r>
          </a:p>
          <a:p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Management Of An Exposed Neonate</a:t>
            </a:r>
            <a:endParaRPr lang="en-US" sz="3600" dirty="0">
              <a:latin typeface="+mn-lt"/>
            </a:endParaRPr>
          </a:p>
        </p:txBody>
      </p:sp>
      <p:sp>
        <p:nvSpPr>
          <p:cNvPr id="1049375" name="Content Placeholder 2"/>
          <p:cNvSpPr>
            <a:spLocks noGrp="1"/>
          </p:cNvSpPr>
          <p:nvPr>
            <p:ph sz="quarter" idx="1"/>
          </p:nvPr>
        </p:nvSpPr>
        <p:spPr>
          <a:xfrm>
            <a:off x="1333501" y="1219200"/>
            <a:ext cx="10005058" cy="51816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For a smear positive mother , who has completed intensive treatment before due date, 2(two) sputum tests are already done before she delivers.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If  negative just  before birth ,then she is regarded to be non-infectious hence her neonate receives BCG as usual.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If smear positive,  baby is put on </a:t>
            </a:r>
            <a:r>
              <a:rPr lang="en-US" b="1" dirty="0"/>
              <a:t>isoniazid 10 mg/kg </a:t>
            </a:r>
            <a:r>
              <a:rPr lang="en-US" dirty="0"/>
              <a:t>daily for 6 months.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76" name="Content Placeholder 2"/>
          <p:cNvSpPr>
            <a:spLocks noGrp="1"/>
          </p:cNvSpPr>
          <p:nvPr>
            <p:ph sz="quarter" idx="1"/>
          </p:nvPr>
        </p:nvSpPr>
        <p:spPr>
          <a:xfrm>
            <a:off x="1219201" y="304800"/>
            <a:ext cx="10119359" cy="6019800"/>
          </a:xfrm>
        </p:spPr>
        <p:txBody>
          <a:bodyPr>
            <a:normAutofit/>
          </a:bodyPr>
          <a:lstStyle/>
          <a:p>
            <a:pPr algn="just"/>
            <a:r>
              <a:rPr lang="en-US" b="1" dirty="0">
                <a:solidFill>
                  <a:srgbClr val="0000FF"/>
                </a:solidFill>
              </a:rPr>
              <a:t>Note: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dirty="0"/>
              <a:t>The baby cannot be infected by the mother via the breastmilk, unless she has tuberculous mastitis therefore, breastfeeding should be encouraged.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dirty="0" smtClean="0"/>
              <a:t>Family planning advice is an integral part of postnatal and preconception care. It’s advisable that a woman with TB to avoid further pregnancies until she has been disease free for at least two yrs.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dirty="0" smtClean="0"/>
              <a:t>C.O.Cs should not be used on a woman who’s on treatment with Rifampicin.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77" name="Title 1"/>
          <p:cNvSpPr>
            <a:spLocks noGrp="1"/>
          </p:cNvSpPr>
          <p:nvPr>
            <p:ph type="title"/>
          </p:nvPr>
        </p:nvSpPr>
        <p:spPr>
          <a:xfrm>
            <a:off x="1447800" y="-346881"/>
            <a:ext cx="100965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	</a:t>
            </a:r>
            <a:r>
              <a:rPr lang="en-US" sz="4800" b="1" dirty="0">
                <a:solidFill>
                  <a:srgbClr val="FF0000"/>
                </a:solidFill>
              </a:rPr>
              <a:t> Complications</a:t>
            </a:r>
            <a:endParaRPr lang="en-US" sz="4800" dirty="0"/>
          </a:p>
        </p:txBody>
      </p:sp>
      <p:sp>
        <p:nvSpPr>
          <p:cNvPr id="1049378" name="Content Placeholder 2"/>
          <p:cNvSpPr>
            <a:spLocks noGrp="1"/>
          </p:cNvSpPr>
          <p:nvPr>
            <p:ph sz="quarter" idx="1"/>
          </p:nvPr>
        </p:nvSpPr>
        <p:spPr>
          <a:xfrm>
            <a:off x="1143000" y="533400"/>
            <a:ext cx="10401300" cy="59436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Premature labour due  to fever.</a:t>
            </a:r>
          </a:p>
          <a:p>
            <a:pPr algn="just"/>
            <a:r>
              <a:rPr lang="en-US" dirty="0" smtClean="0"/>
              <a:t>Low birth weight baby , because of poor appetite and preterm birth.</a:t>
            </a:r>
          </a:p>
          <a:p>
            <a:pPr algn="just"/>
            <a:r>
              <a:rPr lang="en-US" dirty="0" smtClean="0"/>
              <a:t>Intrauterine fetal death,  due to advanced condition leading to severe anaemia, as well as severe congenital TB.</a:t>
            </a:r>
          </a:p>
          <a:p>
            <a:pPr algn="just"/>
            <a:r>
              <a:rPr lang="en-US" dirty="0" smtClean="0"/>
              <a:t>Increased risk of neonatal mortality due to TB infection at birth or postnatally.</a:t>
            </a:r>
          </a:p>
          <a:p>
            <a:pPr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NB: </a:t>
            </a:r>
            <a:r>
              <a:rPr lang="en-US" dirty="0" smtClean="0"/>
              <a:t>Barrier methods are the preferred  artificial contraceptives, because rifampicin lowers efficacy of hormonal contraceptives.</a:t>
            </a:r>
          </a:p>
          <a:p>
            <a:pPr algn="ctr">
              <a:buNone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Bodoni MT Black" panose="02070A03080606020203" pitchFamily="18" charset="0"/>
              </a:rPr>
              <a:t>END</a:t>
            </a:r>
          </a:p>
          <a:p>
            <a:pPr algn="just">
              <a:buNone/>
            </a:pPr>
            <a:endParaRPr lang="en-US" sz="2800" dirty="0"/>
          </a:p>
        </p:txBody>
      </p:sp>
    </p:spTree>
  </p:cSld>
  <p:clrMapOvr>
    <a:masterClrMapping/>
  </p:clrMapOvr>
  <p:transition spd="slow">
    <p:strips dir="ru"/>
  </p:transition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79" name="Title 1"/>
          <p:cNvSpPr>
            <a:spLocks noGrp="1"/>
          </p:cNvSpPr>
          <p:nvPr>
            <p:ph type="ctrTitle"/>
          </p:nvPr>
        </p:nvSpPr>
        <p:spPr>
          <a:xfrm>
            <a:off x="1809750" y="1752600"/>
            <a:ext cx="9810750" cy="2362200"/>
          </a:xfrm>
          <a:solidFill>
            <a:srgbClr val="FF00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sz="6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accent3">
                      <a:lumMod val="40000"/>
                      <a:lumOff val="60000"/>
                    </a:schemeClr>
                  </a:solidFill>
                </a:u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sz="6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accent3">
                      <a:lumMod val="40000"/>
                      <a:lumOff val="60000"/>
                    </a:schemeClr>
                  </a:solidFill>
                </a:u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sz="6600" dirty="0">
                <a:ln w="24500" cmpd="dbl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accent3">
                      <a:lumMod val="40000"/>
                      <a:lumOff val="60000"/>
                    </a:schemeClr>
                  </a:solidFill>
                </a:uFill>
                <a:latin typeface="Arial Black" panose="020B0A04020102020204" pitchFamily="34" charset="0"/>
                <a:cs typeface="Aharoni" panose="02010803020104030203" pitchFamily="2" charset="-79"/>
              </a:rPr>
              <a:t>MULTIPLE  PREGNANCY </a:t>
            </a:r>
            <a:endParaRPr lang="en-US" sz="6600" dirty="0">
              <a:ln w="24500" cmpd="dbl">
                <a:solidFill>
                  <a:srgbClr val="FFC000"/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chemeClr val="accent3">
                    <a:lumMod val="40000"/>
                    <a:lumOff val="60000"/>
                  </a:schemeClr>
                </a:solidFill>
              </a:u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8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104938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6875" lnSpcReduction="10000"/>
          </a:bodyPr>
          <a:lstStyle/>
          <a:p>
            <a:r>
              <a:rPr lang="en-US" dirty="0" smtClean="0"/>
              <a:t>By the end of the lesson shall have learned the:-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Definition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 Various classification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Twinning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Clinical features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Diagnostic  factor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Specific management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Complications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85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1143000"/>
          </a:xfrm>
        </p:spPr>
        <p:txBody>
          <a:bodyPr/>
          <a:lstStyle/>
          <a:p>
            <a:pPr algn="ctr"/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DEFINITION</a:t>
            </a:r>
            <a:endParaRPr lang="en-US" b="1" dirty="0"/>
          </a:p>
        </p:txBody>
      </p:sp>
      <p:sp>
        <p:nvSpPr>
          <p:cNvPr id="1049386" name="Content Placeholder 2"/>
          <p:cNvSpPr>
            <a:spLocks noGrp="1"/>
          </p:cNvSpPr>
          <p:nvPr>
            <p:ph idx="1"/>
          </p:nvPr>
        </p:nvSpPr>
        <p:spPr>
          <a:xfrm>
            <a:off x="1676401" y="1066800"/>
            <a:ext cx="9871709" cy="5181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Refers to development of more than one(1) fetus in the uterus at a specific duration.</a:t>
            </a:r>
          </a:p>
          <a:p>
            <a:pPr algn="ctr">
              <a:buNone/>
            </a:pPr>
            <a:r>
              <a:rPr lang="en-US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		</a:t>
            </a:r>
            <a:r>
              <a:rPr lang="en-US" b="1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CLASSIFICATION</a:t>
            </a:r>
          </a:p>
          <a:p>
            <a:pPr algn="just"/>
            <a:r>
              <a:rPr lang="en-US" u="sng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Based on the number of the fetuses:</a:t>
            </a:r>
          </a:p>
          <a:p>
            <a:pPr lvl="1" algn="just"/>
            <a:r>
              <a:rPr lang="en-US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Twin= 2 fetuses</a:t>
            </a:r>
          </a:p>
          <a:p>
            <a:pPr lvl="1" algn="just"/>
            <a:r>
              <a:rPr lang="en-US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Triplet= 3  “</a:t>
            </a:r>
          </a:p>
          <a:p>
            <a:pPr lvl="1" algn="just"/>
            <a:r>
              <a:rPr lang="en-US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Quadruplets=4 fetuses</a:t>
            </a:r>
          </a:p>
          <a:p>
            <a:pPr lvl="1" algn="just"/>
            <a:r>
              <a:rPr lang="en-US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Quintuplet = 5   “</a:t>
            </a:r>
          </a:p>
          <a:p>
            <a:pPr lvl="1" algn="just"/>
            <a:endParaRPr lang="en-US" sz="3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>
              <a:buNone/>
            </a:pP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87" name="Content Placeholder 2"/>
          <p:cNvSpPr>
            <a:spLocks noGrp="1"/>
          </p:cNvSpPr>
          <p:nvPr>
            <p:ph idx="1"/>
          </p:nvPr>
        </p:nvSpPr>
        <p:spPr>
          <a:xfrm>
            <a:off x="1714502" y="228600"/>
            <a:ext cx="9833609" cy="6172200"/>
          </a:xfrm>
        </p:spPr>
        <p:txBody>
          <a:bodyPr>
            <a:normAutofit/>
          </a:bodyPr>
          <a:lstStyle/>
          <a:p>
            <a:pPr lvl="1" algn="just"/>
            <a:r>
              <a:rPr lang="en-US" sz="3200" dirty="0"/>
              <a:t>Sextuplet = 6 fetuses</a:t>
            </a:r>
          </a:p>
          <a:p>
            <a:pPr lvl="1" algn="just"/>
            <a:r>
              <a:rPr lang="en-US" sz="3200" dirty="0"/>
              <a:t>Septuplets = 7 fetuses</a:t>
            </a:r>
          </a:p>
          <a:p>
            <a:pPr lvl="1" algn="just"/>
            <a:r>
              <a:rPr lang="en-US" sz="3200" dirty="0"/>
              <a:t>Octuplets = 8  “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Among these, twinning is the most common.</a:t>
            </a:r>
          </a:p>
          <a:p>
            <a:pPr algn="just"/>
            <a:r>
              <a:rPr lang="en-US" u="sng" dirty="0" smtClean="0"/>
              <a:t>Number of fertilized ova / </a:t>
            </a:r>
            <a:r>
              <a:rPr lang="en-US" u="sng" dirty="0" err="1" smtClean="0"/>
              <a:t>zygosity</a:t>
            </a:r>
            <a:r>
              <a:rPr lang="en-US" u="sng" dirty="0" smtClean="0"/>
              <a:t>: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err="1"/>
              <a:t>Monozygosity</a:t>
            </a:r>
            <a:r>
              <a:rPr lang="en-US" dirty="0"/>
              <a:t> / </a:t>
            </a:r>
            <a:r>
              <a:rPr lang="en-US" b="1" dirty="0"/>
              <a:t>uniovular</a:t>
            </a:r>
            <a:r>
              <a:rPr lang="en-US" dirty="0"/>
              <a:t>; twins develop from fertilization of a </a:t>
            </a:r>
            <a:r>
              <a:rPr lang="en-US" b="1" dirty="0"/>
              <a:t>single ovum </a:t>
            </a:r>
            <a:r>
              <a:rPr lang="en-US" dirty="0"/>
              <a:t>by one spermatozoon leading to a single zygote.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Thereafter separates / splits  into 2 identical structures , hence develops into identical twin. </a:t>
            </a:r>
          </a:p>
          <a:p>
            <a:pPr lvl="1" algn="just"/>
            <a:endParaRPr lang="en-US" dirty="0" err="1" smtClean="0"/>
          </a:p>
        </p:txBody>
      </p:sp>
    </p:spTree>
  </p:cSld>
  <p:clrMapOvr>
    <a:masterClrMapping/>
  </p:clrMapOvr>
  <p:transition spd="slow">
    <p:strips dir="ru"/>
  </p:transition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94" name="Title 1"/>
          <p:cNvSpPr>
            <a:spLocks noGrp="1"/>
          </p:cNvSpPr>
          <p:nvPr>
            <p:ph type="title"/>
          </p:nvPr>
        </p:nvSpPr>
        <p:spPr>
          <a:xfrm>
            <a:off x="2061209" y="0"/>
            <a:ext cx="9372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Note!!</a:t>
            </a:r>
          </a:p>
        </p:txBody>
      </p:sp>
      <p:sp>
        <p:nvSpPr>
          <p:cNvPr id="1049395" name="Content Placeholder 2"/>
          <p:cNvSpPr>
            <a:spLocks noGrp="1"/>
          </p:cNvSpPr>
          <p:nvPr>
            <p:ph sz="half" idx="1"/>
          </p:nvPr>
        </p:nvSpPr>
        <p:spPr>
          <a:xfrm>
            <a:off x="1752601" y="1143000"/>
            <a:ext cx="4994909" cy="5486400"/>
          </a:xfrm>
        </p:spPr>
        <p:txBody>
          <a:bodyPr>
            <a:normAutofit fontScale="91667" lnSpcReduction="10000"/>
          </a:bodyPr>
          <a:lstStyle/>
          <a:p>
            <a:pPr algn="just"/>
            <a:r>
              <a:rPr lang="en-US" sz="3600" dirty="0"/>
              <a:t>Identical twins are usually of the same sex, have same genes, blood groups and physical features e.g. eye and hair colour, ear shape and palm creases </a:t>
            </a:r>
            <a:r>
              <a:rPr lang="en-US" sz="3600" b="1" dirty="0"/>
              <a:t>but</a:t>
            </a:r>
            <a:r>
              <a:rPr lang="en-US" sz="3600" dirty="0"/>
              <a:t> they may be of different sizes and often have very different personalities and characters.</a:t>
            </a:r>
          </a:p>
        </p:txBody>
      </p:sp>
      <p:pic>
        <p:nvPicPr>
          <p:cNvPr id="2097165" name="Picture 2" descr="Image result for images of superfecundation and superfet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75475" y="1143000"/>
            <a:ext cx="4766943" cy="5486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96" name="Content Placeholder 2"/>
          <p:cNvSpPr>
            <a:spLocks noGrp="1"/>
          </p:cNvSpPr>
          <p:nvPr>
            <p:ph idx="1"/>
          </p:nvPr>
        </p:nvSpPr>
        <p:spPr>
          <a:xfrm>
            <a:off x="1619251" y="304809"/>
            <a:ext cx="9525000" cy="5821363"/>
          </a:xfrm>
        </p:spPr>
        <p:txBody>
          <a:bodyPr>
            <a:noAutofit/>
          </a:bodyPr>
          <a:lstStyle/>
          <a:p>
            <a:pPr marL="420624" lvl="1" indent="-384048" algn="just">
              <a:buSzPct val="80000"/>
              <a:buFont typeface="Wingdings" pitchFamily="2" charset="2"/>
              <a:buChar char="q"/>
            </a:pPr>
            <a:r>
              <a:rPr lang="en-US" sz="3200" dirty="0">
                <a:latin typeface="Bahnschrift SemiBold" panose="020B0502040204020203" pitchFamily="34" charset="0"/>
              </a:rPr>
              <a:t>Dizygosity / binovular twins; results from fertilization of 2 ova by  2 separate sperms = to fraternal twins.</a:t>
            </a:r>
          </a:p>
          <a:p>
            <a:pPr algn="just"/>
            <a:r>
              <a:rPr lang="en-US" u="sng" dirty="0" smtClean="0">
                <a:latin typeface="Bahnschrift SemiBold" panose="020B0502040204020203" pitchFamily="34" charset="0"/>
              </a:rPr>
              <a:t>Number of placentae / Chorionicity:</a:t>
            </a:r>
          </a:p>
          <a:p>
            <a:pPr lvl="1" algn="just"/>
            <a:r>
              <a:rPr lang="en-US" sz="3200" dirty="0">
                <a:latin typeface="Bahnschrift SemiBold" panose="020B0502040204020203" pitchFamily="34" charset="0"/>
              </a:rPr>
              <a:t>Monochorionic, since uniovular twins share a single placenta in most cases.</a:t>
            </a:r>
          </a:p>
          <a:p>
            <a:pPr lvl="1" algn="just"/>
            <a:r>
              <a:rPr lang="en-US" sz="3200" dirty="0">
                <a:latin typeface="Bahnschrift SemiBold" panose="020B0502040204020203" pitchFamily="34" charset="0"/>
              </a:rPr>
              <a:t>Dichorionic, because fraternal twins have separate placentae. However the two can fuse and appear to be 1(one) large placenta on inspection.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97" name="Content Placeholder 2"/>
          <p:cNvSpPr>
            <a:spLocks noGrp="1"/>
          </p:cNvSpPr>
          <p:nvPr>
            <p:ph idx="1"/>
          </p:nvPr>
        </p:nvSpPr>
        <p:spPr>
          <a:xfrm>
            <a:off x="1676400" y="304801"/>
            <a:ext cx="9467851" cy="5821371"/>
          </a:xfrm>
        </p:spPr>
        <p:txBody>
          <a:bodyPr>
            <a:noAutofit/>
          </a:bodyPr>
          <a:lstStyle/>
          <a:p>
            <a:pPr algn="just"/>
            <a:r>
              <a:rPr lang="en-US" sz="3600" u="sng" dirty="0">
                <a:latin typeface="Bahnschrift SemiBold" panose="020B0502040204020203" pitchFamily="34" charset="0"/>
              </a:rPr>
              <a:t>Number of amniotic cavities / </a:t>
            </a:r>
            <a:r>
              <a:rPr lang="en-US" sz="3600" u="sng" dirty="0" err="1">
                <a:latin typeface="Bahnschrift SemiBold" panose="020B0502040204020203" pitchFamily="34" charset="0"/>
              </a:rPr>
              <a:t>amnionicity</a:t>
            </a:r>
            <a:r>
              <a:rPr lang="en-US" sz="3600" u="sng" dirty="0">
                <a:latin typeface="Bahnschrift SemiBold" panose="020B0502040204020203" pitchFamily="34" charset="0"/>
              </a:rPr>
              <a:t>:</a:t>
            </a:r>
          </a:p>
          <a:p>
            <a:pPr algn="just">
              <a:buFont typeface="Wingdings" pitchFamily="2" charset="2"/>
              <a:buChar char="q"/>
            </a:pPr>
            <a:r>
              <a:rPr lang="en-US" sz="3600" dirty="0">
                <a:latin typeface="Bahnschrift SemiBold" panose="020B0502040204020203" pitchFamily="34" charset="0"/>
              </a:rPr>
              <a:t>Most of the monozygotic twins have diamniotic cavities irrespective of having </a:t>
            </a:r>
            <a:r>
              <a:rPr lang="en-US" sz="3600" dirty="0" err="1">
                <a:latin typeface="Bahnschrift SemiBold" panose="020B0502040204020203" pitchFamily="34" charset="0"/>
              </a:rPr>
              <a:t>monochorionic</a:t>
            </a:r>
            <a:r>
              <a:rPr lang="en-US" sz="3600" dirty="0">
                <a:latin typeface="Bahnschrift SemiBold" panose="020B0502040204020203" pitchFamily="34" charset="0"/>
              </a:rPr>
              <a:t> membrane, hence </a:t>
            </a:r>
            <a:r>
              <a:rPr lang="en-US" sz="3600" b="1" dirty="0" err="1">
                <a:latin typeface="Bahnschrift SemiBold" panose="020B0502040204020203" pitchFamily="34" charset="0"/>
              </a:rPr>
              <a:t>monochorionic</a:t>
            </a:r>
            <a:r>
              <a:rPr lang="en-US" sz="3600" b="1" dirty="0">
                <a:latin typeface="Bahnschrift SemiBold" panose="020B0502040204020203" pitchFamily="34" charset="0"/>
              </a:rPr>
              <a:t> diamniotic</a:t>
            </a:r>
            <a:r>
              <a:rPr lang="en-US" sz="3600" dirty="0">
                <a:latin typeface="Bahnschrift SemiBold" panose="020B0502040204020203" pitchFamily="34" charset="0"/>
              </a:rPr>
              <a:t>.</a:t>
            </a:r>
          </a:p>
          <a:p>
            <a:pPr algn="just">
              <a:buFont typeface="Wingdings" pitchFamily="2" charset="2"/>
              <a:buChar char="q"/>
            </a:pPr>
            <a:r>
              <a:rPr lang="en-US" sz="3600" dirty="0">
                <a:latin typeface="Bahnschrift SemiBold" panose="020B0502040204020203" pitchFamily="34" charset="0"/>
              </a:rPr>
              <a:t>A few have </a:t>
            </a:r>
            <a:r>
              <a:rPr lang="en-US" sz="3600" dirty="0" err="1">
                <a:latin typeface="Bahnschrift SemiBold" panose="020B0502040204020203" pitchFamily="34" charset="0"/>
              </a:rPr>
              <a:t>monoamniotic</a:t>
            </a:r>
            <a:r>
              <a:rPr lang="en-US" sz="3600" dirty="0">
                <a:latin typeface="Bahnschrift SemiBold" panose="020B0502040204020203" pitchFamily="34" charset="0"/>
              </a:rPr>
              <a:t>, </a:t>
            </a:r>
            <a:r>
              <a:rPr lang="en-US" sz="3600" dirty="0" err="1">
                <a:latin typeface="Bahnschrift SemiBold" panose="020B0502040204020203" pitchFamily="34" charset="0"/>
              </a:rPr>
              <a:t>monochorionic</a:t>
            </a:r>
            <a:r>
              <a:rPr lang="en-US" sz="3600" dirty="0">
                <a:latin typeface="Bahnschrift SemiBold" panose="020B0502040204020203" pitchFamily="34" charset="0"/>
              </a:rPr>
              <a:t>  cavity depending on when separation/ splitting occurred.</a:t>
            </a:r>
          </a:p>
          <a:p>
            <a:pPr lvl="1" algn="just">
              <a:buNone/>
            </a:pPr>
            <a:endParaRPr lang="en-US" sz="3600" dirty="0">
              <a:latin typeface="Bahnschrift SemiBold" panose="020B0502040204020203" pitchFamily="34" charset="0"/>
            </a:endParaRPr>
          </a:p>
          <a:p>
            <a:pPr lvl="1" algn="just">
              <a:buNone/>
            </a:pPr>
            <a:endParaRPr lang="en-US" sz="3600" dirty="0">
              <a:latin typeface="Bahnschrift SemiBold" panose="020B0502040204020203" pitchFamily="34" charset="0"/>
            </a:endParaRPr>
          </a:p>
          <a:p>
            <a:pPr algn="just">
              <a:buNone/>
            </a:pPr>
            <a:endParaRPr lang="en-US" sz="3600" dirty="0"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Content Placeholder 2"/>
          <p:cNvSpPr>
            <a:spLocks noGrp="1"/>
          </p:cNvSpPr>
          <p:nvPr>
            <p:ph idx="1"/>
          </p:nvPr>
        </p:nvSpPr>
        <p:spPr>
          <a:xfrm>
            <a:off x="666750" y="685800"/>
            <a:ext cx="10858500" cy="5867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>
                <a:solidFill>
                  <a:srgbClr val="FF33CC"/>
                </a:solidFill>
              </a:rPr>
              <a:t>		DRUGS:-</a:t>
            </a:r>
          </a:p>
          <a:p>
            <a:r>
              <a:rPr lang="en-US" sz="3200" dirty="0"/>
              <a:t>Parental antihypertensive i.e</a:t>
            </a:r>
            <a:r>
              <a:rPr lang="en-US" sz="3200" dirty="0" smtClean="0"/>
              <a:t>. </a:t>
            </a:r>
            <a:r>
              <a:rPr lang="en-US" sz="3200" dirty="0" err="1" smtClean="0"/>
              <a:t>hydrallazine</a:t>
            </a:r>
            <a:r>
              <a:rPr lang="en-US" sz="3200" dirty="0" smtClean="0"/>
              <a:t> </a:t>
            </a:r>
            <a:r>
              <a:rPr lang="en-US" sz="3200" dirty="0"/>
              <a:t>10mg </a:t>
            </a:r>
            <a:r>
              <a:rPr lang="en-US" sz="3200" dirty="0" err="1"/>
              <a:t>i.v</a:t>
            </a:r>
            <a:r>
              <a:rPr lang="en-US" sz="3200" dirty="0"/>
              <a:t> slowly stat. </a:t>
            </a:r>
          </a:p>
          <a:p>
            <a:r>
              <a:rPr lang="en-US" sz="3200" dirty="0"/>
              <a:t> Alternatively, magnesium sulphate 20% solution 4gm IV for 10-15 minutes.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 Then follow promptly with 10 gm of 50% solution MgSo4 , 5gm on each buttock, deep IM with 2% </a:t>
            </a:r>
            <a:r>
              <a:rPr lang="en-US" sz="3200" dirty="0" err="1"/>
              <a:t>lignocaine</a:t>
            </a:r>
            <a:r>
              <a:rPr lang="en-US" sz="3200" dirty="0"/>
              <a:t> in the same syringe.</a:t>
            </a:r>
          </a:p>
          <a:p>
            <a:pPr>
              <a:buNone/>
            </a:pPr>
            <a:r>
              <a:rPr lang="en-US" sz="3200" b="1" dirty="0">
                <a:solidFill>
                  <a:srgbClr val="FF33CC"/>
                </a:solidFill>
              </a:rPr>
              <a:t>NB</a:t>
            </a:r>
            <a:r>
              <a:rPr lang="en-US" sz="3200" dirty="0"/>
              <a:t>: Observe usual precautions before  giving mgso4.</a:t>
            </a:r>
          </a:p>
        </p:txBody>
      </p:sp>
    </p:spTree>
  </p:cSld>
  <p:clrMapOvr>
    <a:masterClrMapping/>
  </p:clrMapOvr>
  <p:transition spd="med">
    <p:pull/>
  </p:transition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98" name="Content Placeholder 2"/>
          <p:cNvSpPr>
            <a:spLocks noGrp="1"/>
          </p:cNvSpPr>
          <p:nvPr>
            <p:ph idx="1"/>
          </p:nvPr>
        </p:nvSpPr>
        <p:spPr>
          <a:xfrm>
            <a:off x="1619251" y="304800"/>
            <a:ext cx="9928859" cy="65532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400" b="1" dirty="0">
                <a:solidFill>
                  <a:srgbClr val="0000CC"/>
                </a:solidFill>
                <a:latin typeface="Bahnschrift SemiBold" panose="020B0502040204020203" pitchFamily="34" charset="0"/>
              </a:rPr>
              <a:t>NB: </a:t>
            </a:r>
          </a:p>
          <a:p>
            <a:pPr algn="just">
              <a:buNone/>
            </a:pPr>
            <a:r>
              <a:rPr lang="en-US" sz="3400" dirty="0">
                <a:latin typeface="Bahnschrift SemiBold" panose="020B0502040204020203" pitchFamily="34" charset="0"/>
              </a:rPr>
              <a:t>i)</a:t>
            </a:r>
            <a:r>
              <a:rPr lang="en-US" sz="3400" b="1" dirty="0">
                <a:latin typeface="Bahnschrift SemiBold" panose="020B0502040204020203" pitchFamily="34" charset="0"/>
              </a:rPr>
              <a:t> </a:t>
            </a:r>
            <a:r>
              <a:rPr lang="en-US" dirty="0">
                <a:latin typeface="Bahnschrift SemiBold" panose="020B0502040204020203" pitchFamily="34" charset="0"/>
              </a:rPr>
              <a:t>Fraternal twinning is more common than the identical twinning.</a:t>
            </a:r>
          </a:p>
          <a:p>
            <a:pPr algn="just">
              <a:buNone/>
            </a:pPr>
            <a:r>
              <a:rPr lang="en-US" dirty="0" smtClean="0">
                <a:latin typeface="Bahnschrift SemiBold" panose="020B0502040204020203" pitchFamily="34" charset="0"/>
              </a:rPr>
              <a:t>ii) Half of all dizygotic twins are usually boy-girl pairs, a ¼ are both boys and ¼ are both girls. </a:t>
            </a:r>
            <a:endParaRPr lang="en-US" dirty="0">
              <a:latin typeface="Bahnschrift SemiBold" panose="020B0502040204020203" pitchFamily="34" charset="0"/>
            </a:endParaRPr>
          </a:p>
          <a:p>
            <a:pPr algn="just">
              <a:buNone/>
            </a:pPr>
            <a:r>
              <a:rPr lang="en-US" dirty="0">
                <a:latin typeface="Bahnschrift SemiBold" panose="020B0502040204020203" pitchFamily="34" charset="0"/>
              </a:rPr>
              <a:t>iii) The survival rate is quite poor as the number exceeds 4 fetuses , because they are born of extremely LBW.</a:t>
            </a:r>
          </a:p>
          <a:p>
            <a:pPr algn="just">
              <a:buNone/>
            </a:pPr>
            <a:r>
              <a:rPr lang="en-US" dirty="0">
                <a:latin typeface="Bahnschrift SemiBold" panose="020B0502040204020203" pitchFamily="34" charset="0"/>
              </a:rPr>
              <a:t>iv)The highest no. of fetuses ever recorded is eight (8).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99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9365606" cy="914400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sz="4800" b="1" dirty="0">
                <a:solidFill>
                  <a:srgbClr val="FF0000"/>
                </a:solidFill>
              </a:rPr>
              <a:t> TWINNING</a:t>
            </a:r>
            <a:endParaRPr lang="en-US" dirty="0"/>
          </a:p>
        </p:txBody>
      </p:sp>
      <p:sp>
        <p:nvSpPr>
          <p:cNvPr id="1049400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9871710" cy="5334000"/>
          </a:xfrm>
        </p:spPr>
        <p:txBody>
          <a:bodyPr>
            <a:normAutofit/>
          </a:bodyPr>
          <a:lstStyle/>
          <a:p>
            <a:pPr algn="just"/>
            <a:r>
              <a:rPr lang="en-US" sz="3600" b="1" u="sng" dirty="0"/>
              <a:t>Monozygotic/ Uniovular / Identical: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Their sharing of placenta depends on when splitting  occurs  as follows.</a:t>
            </a:r>
          </a:p>
          <a:p>
            <a:pPr algn="just">
              <a:buFont typeface="Wingdings" pitchFamily="2" charset="2"/>
              <a:buChar char="q"/>
            </a:pPr>
            <a:r>
              <a:rPr lang="en-US" sz="3600" dirty="0"/>
              <a:t>For split within the first 3 days of conception. Two(2) </a:t>
            </a:r>
            <a:r>
              <a:rPr lang="en-US" sz="3600" dirty="0" err="1"/>
              <a:t>placentae</a:t>
            </a:r>
            <a:r>
              <a:rPr lang="en-US" sz="3600" dirty="0"/>
              <a:t> and 2 amniotic cavities results giving rise to </a:t>
            </a:r>
            <a:r>
              <a:rPr lang="en-US" sz="3600" dirty="0" err="1"/>
              <a:t>dichorionic</a:t>
            </a:r>
            <a:r>
              <a:rPr lang="en-US" sz="3600" dirty="0"/>
              <a:t>, </a:t>
            </a:r>
            <a:r>
              <a:rPr lang="en-US" sz="3600" dirty="0" err="1"/>
              <a:t>diamniotic</a:t>
            </a:r>
            <a:r>
              <a:rPr lang="en-US" sz="3600" dirty="0"/>
              <a:t> (DCDA) pregnancy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01" name="Content Placeholder 2"/>
          <p:cNvSpPr>
            <a:spLocks noGrp="1"/>
          </p:cNvSpPr>
          <p:nvPr>
            <p:ph idx="1"/>
          </p:nvPr>
        </p:nvSpPr>
        <p:spPr>
          <a:xfrm>
            <a:off x="1333501" y="1066800"/>
            <a:ext cx="10214609" cy="5181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600" dirty="0"/>
              <a:t>Splitting between the 4</a:t>
            </a:r>
            <a:r>
              <a:rPr lang="en-US" sz="3600" baseline="30000" dirty="0"/>
              <a:t>th</a:t>
            </a:r>
            <a:r>
              <a:rPr lang="en-US" sz="3600" dirty="0"/>
              <a:t>  and 8</a:t>
            </a:r>
            <a:r>
              <a:rPr lang="en-US" sz="3600" baseline="30000" dirty="0"/>
              <a:t>th</a:t>
            </a:r>
            <a:r>
              <a:rPr lang="en-US" sz="3600" dirty="0"/>
              <a:t> day after fertilization.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They share placenta &amp; </a:t>
            </a:r>
            <a:r>
              <a:rPr lang="en-US" sz="3600" dirty="0" err="1"/>
              <a:t>chorion</a:t>
            </a:r>
            <a:r>
              <a:rPr lang="en-US" sz="3600" dirty="0"/>
              <a:t> membrane, but each has its own amnion membrane, hence monochorionic </a:t>
            </a:r>
            <a:r>
              <a:rPr lang="en-US" sz="3600" dirty="0" err="1"/>
              <a:t>diamniotic</a:t>
            </a:r>
            <a:r>
              <a:rPr lang="en-US" sz="3600" dirty="0"/>
              <a:t> (MCDA) pregnancy results. 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/>
              <a:t>For splitting from 9</a:t>
            </a:r>
            <a:r>
              <a:rPr lang="en-US" sz="3600" baseline="30000" dirty="0"/>
              <a:t>th</a:t>
            </a:r>
            <a:r>
              <a:rPr lang="en-US" sz="3600" dirty="0"/>
              <a:t> – 12</a:t>
            </a:r>
            <a:r>
              <a:rPr lang="en-US" sz="3600" baseline="30000" dirty="0"/>
              <a:t>th</a:t>
            </a:r>
            <a:r>
              <a:rPr lang="en-US" sz="3600" dirty="0"/>
              <a:t>  day after conception.</a:t>
            </a:r>
          </a:p>
          <a:p>
            <a:pPr>
              <a:buNone/>
            </a:pPr>
            <a:r>
              <a:rPr lang="en-US" sz="3600" dirty="0"/>
              <a:t>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02" name="Content Placeholder 2"/>
          <p:cNvSpPr>
            <a:spLocks noGrp="1"/>
          </p:cNvSpPr>
          <p:nvPr>
            <p:ph idx="1"/>
          </p:nvPr>
        </p:nvSpPr>
        <p:spPr>
          <a:xfrm>
            <a:off x="1524000" y="609610"/>
            <a:ext cx="10058400" cy="5562917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600" dirty="0">
                <a:latin typeface="Bahnschrift SemiBold" panose="020B0502040204020203" pitchFamily="34" charset="0"/>
              </a:rPr>
              <a:t>The amnion cells have differentiated, so both fetuses develop in a single amniotic cavity, hence monochorionic monoamniotic (MCMA) pregnancy.</a:t>
            </a:r>
          </a:p>
          <a:p>
            <a:pPr algn="just">
              <a:buFont typeface="Wingdings" pitchFamily="2" charset="2"/>
              <a:buChar char="q"/>
            </a:pPr>
            <a:r>
              <a:rPr lang="en-US" sz="3600" dirty="0">
                <a:latin typeface="Bahnschrift SemiBold" panose="020B0502040204020203" pitchFamily="34" charset="0"/>
              </a:rPr>
              <a:t>Splitting after the 12</a:t>
            </a:r>
            <a:r>
              <a:rPr lang="en-US" sz="3600" baseline="30000" dirty="0">
                <a:latin typeface="Bahnschrift SemiBold" panose="020B0502040204020203" pitchFamily="34" charset="0"/>
              </a:rPr>
              <a:t>th</a:t>
            </a:r>
            <a:r>
              <a:rPr lang="en-US" sz="3600" dirty="0">
                <a:latin typeface="Bahnschrift SemiBold" panose="020B0502040204020203" pitchFamily="34" charset="0"/>
              </a:rPr>
              <a:t>  day. Embryonic disc has already formed and Siamese twins results.</a:t>
            </a:r>
          </a:p>
          <a:p>
            <a:pPr algn="just">
              <a:buNone/>
            </a:pPr>
            <a:r>
              <a:rPr lang="en-US" sz="3600" b="1" dirty="0">
                <a:solidFill>
                  <a:srgbClr val="0000CC"/>
                </a:solidFill>
                <a:latin typeface="Bahnschrift SemiBold" panose="020B0502040204020203" pitchFamily="34" charset="0"/>
              </a:rPr>
              <a:t>NB</a:t>
            </a:r>
            <a:r>
              <a:rPr lang="en-US" sz="3600" dirty="0">
                <a:solidFill>
                  <a:srgbClr val="0000CC"/>
                </a:solidFill>
                <a:latin typeface="Bahnschrift SemiBold" panose="020B0502040204020203" pitchFamily="34" charset="0"/>
              </a:rPr>
              <a:t>: </a:t>
            </a:r>
            <a:r>
              <a:rPr lang="en-US" sz="3600" dirty="0">
                <a:latin typeface="Bahnschrift SemiBold" panose="020B0502040204020203" pitchFamily="34" charset="0"/>
              </a:rPr>
              <a:t>Monochorionic pregnancy have a 3-5 times higher risk of perinatal morbidity &amp; mortality than Dichorionic pregnancy.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03" name="Title 1"/>
          <p:cNvSpPr>
            <a:spLocks noGrp="1"/>
          </p:cNvSpPr>
          <p:nvPr>
            <p:ph type="title"/>
          </p:nvPr>
        </p:nvSpPr>
        <p:spPr>
          <a:xfrm>
            <a:off x="1016001" y="70846"/>
            <a:ext cx="10769600" cy="1143000"/>
          </a:xfrm>
        </p:spPr>
        <p:txBody>
          <a:bodyPr/>
          <a:lstStyle/>
          <a:p>
            <a:pPr algn="ctr"/>
            <a:r>
              <a:rPr lang="en-US" b="1" dirty="0" smtClean="0"/>
              <a:t>Diagrams of twins prenatally</a:t>
            </a:r>
            <a:endParaRPr lang="en-US" b="1" dirty="0"/>
          </a:p>
        </p:txBody>
      </p:sp>
      <p:pic>
        <p:nvPicPr>
          <p:cNvPr id="20971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857249" y="1060174"/>
            <a:ext cx="11096211" cy="567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u"/>
  </p:transition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07" name="Title 1"/>
          <p:cNvSpPr>
            <a:spLocks noGrp="1"/>
          </p:cNvSpPr>
          <p:nvPr>
            <p:ph type="title"/>
          </p:nvPr>
        </p:nvSpPr>
        <p:spPr>
          <a:xfrm>
            <a:off x="1333500" y="-18197"/>
            <a:ext cx="100965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Conjoined twins </a:t>
            </a:r>
            <a:endParaRPr lang="en-US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97167" name="Picture 2" descr="Image result for siamese twins picture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990601"/>
            <a:ext cx="10515600" cy="5867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08" name="Title 1"/>
          <p:cNvSpPr>
            <a:spLocks noGrp="1"/>
          </p:cNvSpPr>
          <p:nvPr>
            <p:ph type="title"/>
          </p:nvPr>
        </p:nvSpPr>
        <p:spPr>
          <a:xfrm>
            <a:off x="1333499" y="0"/>
            <a:ext cx="100965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Conjoined twins before and after surgery</a:t>
            </a:r>
            <a:endParaRPr lang="en-US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97168" name="Picture 2" descr="Image result for siamese twins picture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1" y="1143000"/>
            <a:ext cx="10591799" cy="5562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09" name="Content Placeholder 2"/>
          <p:cNvSpPr>
            <a:spLocks noGrp="1"/>
          </p:cNvSpPr>
          <p:nvPr>
            <p:ph idx="1"/>
          </p:nvPr>
        </p:nvSpPr>
        <p:spPr>
          <a:xfrm>
            <a:off x="1828800" y="304800"/>
            <a:ext cx="9719310" cy="6096000"/>
          </a:xfrm>
        </p:spPr>
        <p:txBody>
          <a:bodyPr>
            <a:noAutofit/>
          </a:bodyPr>
          <a:lstStyle/>
          <a:p>
            <a:pPr algn="just"/>
            <a:r>
              <a:rPr lang="en-US" sz="3600" b="1" u="sng" dirty="0">
                <a:latin typeface="Bahnschrift SemiBold" panose="020B0502040204020203" pitchFamily="34" charset="0"/>
              </a:rPr>
              <a:t>Dizygotic /Binovular/Fraternal: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>
                <a:latin typeface="Bahnschrift SemiBold" panose="020B0502040204020203" pitchFamily="34" charset="0"/>
              </a:rPr>
              <a:t>Results from 2 zygotes which have  occurred perhaps in the same cycle.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>
                <a:latin typeface="Bahnschrift SemiBold" panose="020B0502040204020203" pitchFamily="34" charset="0"/>
              </a:rPr>
              <a:t>This type is more common and signifies high fertility.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>
                <a:latin typeface="Bahnschrift SemiBold" panose="020B0502040204020203" pitchFamily="34" charset="0"/>
              </a:rPr>
              <a:t>They develop normally into 2 fetuses with separate membranes &amp; placentae, though they may  fuse.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>
                <a:latin typeface="Bahnschrift SemiBold" panose="020B0502040204020203" pitchFamily="34" charset="0"/>
              </a:rPr>
              <a:t>Terms associated with this type of twinning are:</a:t>
            </a:r>
          </a:p>
          <a:p>
            <a:pPr algn="just">
              <a:buNone/>
            </a:pPr>
            <a:r>
              <a:rPr lang="en-US" sz="3600" dirty="0">
                <a:latin typeface="Bahnschrift SemiBold" panose="020B0502040204020203" pitchFamily="34" charset="0"/>
              </a:rPr>
              <a:t>	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10" name="Content Placeholder 2"/>
          <p:cNvSpPr>
            <a:spLocks noGrp="1"/>
          </p:cNvSpPr>
          <p:nvPr>
            <p:ph idx="1"/>
          </p:nvPr>
        </p:nvSpPr>
        <p:spPr>
          <a:xfrm>
            <a:off x="1676400" y="152400"/>
            <a:ext cx="9982200" cy="6553200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423BD7"/>
                </a:solidFill>
                <a:latin typeface="Bahnschrift SemiBold" panose="020B0502040204020203" pitchFamily="34" charset="0"/>
              </a:rPr>
              <a:t>Superfecundation</a:t>
            </a:r>
            <a:r>
              <a:rPr lang="en-US" dirty="0" smtClean="0">
                <a:solidFill>
                  <a:srgbClr val="423BD7"/>
                </a:solidFill>
                <a:latin typeface="Bahnschrift SemiBold" panose="020B0502040204020203" pitchFamily="34" charset="0"/>
              </a:rPr>
              <a:t> </a:t>
            </a:r>
            <a:r>
              <a:rPr lang="en-US" dirty="0" smtClean="0">
                <a:latin typeface="Bahnschrift SemiBold" panose="020B0502040204020203" pitchFamily="34" charset="0"/>
              </a:rPr>
              <a:t>; refers to conception of twins from sperms of different men within the </a:t>
            </a:r>
            <a:r>
              <a:rPr lang="en-US" b="1" dirty="0" smtClean="0">
                <a:latin typeface="Bahnschrift SemiBold" panose="020B0502040204020203" pitchFamily="34" charset="0"/>
              </a:rPr>
              <a:t>same</a:t>
            </a:r>
            <a:r>
              <a:rPr lang="en-US" dirty="0" smtClean="0">
                <a:latin typeface="Bahnschrift SemiBold" panose="020B0502040204020203" pitchFamily="34" charset="0"/>
              </a:rPr>
              <a:t> menstrual cycle. Common if the woman has had more than one sexual partner within the same menstrual cycle.</a:t>
            </a:r>
          </a:p>
          <a:p>
            <a:pPr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423BD7"/>
                </a:solidFill>
                <a:latin typeface="Bahnschrift SemiBold" panose="020B0502040204020203" pitchFamily="34" charset="0"/>
              </a:rPr>
              <a:t>Superfetation</a:t>
            </a:r>
            <a:r>
              <a:rPr lang="en-US" dirty="0" smtClean="0">
                <a:latin typeface="Bahnschrift SemiBold" panose="020B0502040204020203" pitchFamily="34" charset="0"/>
              </a:rPr>
              <a:t> ; its rare. Refers to conception from 2 coital acts in </a:t>
            </a:r>
            <a:r>
              <a:rPr lang="en-US" b="1" dirty="0" smtClean="0">
                <a:latin typeface="Bahnschrift SemiBold" panose="020B0502040204020203" pitchFamily="34" charset="0"/>
              </a:rPr>
              <a:t>different</a:t>
            </a:r>
            <a:r>
              <a:rPr lang="en-US" dirty="0" smtClean="0">
                <a:latin typeface="Bahnschrift SemiBold" panose="020B0502040204020203" pitchFamily="34" charset="0"/>
              </a:rPr>
              <a:t> menstrual cycles.</a:t>
            </a:r>
          </a:p>
          <a:p>
            <a:pPr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00FF"/>
                </a:solidFill>
                <a:latin typeface="Bahnschrift SemiBold" panose="020B0502040204020203" pitchFamily="34" charset="0"/>
              </a:rPr>
              <a:t>Fetus papyraceus/compressus- </a:t>
            </a:r>
            <a:r>
              <a:rPr lang="en-US" dirty="0" smtClean="0">
                <a:latin typeface="Bahnschrift SemiBold" panose="020B0502040204020203" pitchFamily="34" charset="0"/>
              </a:rPr>
              <a:t>a state that occurs in which one of the fetuses dies early. The dead fetus is compressed, flattened &amp; incorporated btwn the membranes of the surviving fetus &amp; the uterine wall, more common in uniovular twinning hence </a:t>
            </a:r>
            <a:r>
              <a:rPr lang="en-US" i="1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Vanishing twin syndrome. </a:t>
            </a:r>
          </a:p>
          <a:p>
            <a:pPr marL="82296" indent="0" algn="just">
              <a:buNone/>
            </a:pPr>
            <a:endParaRPr lang="en-US" dirty="0"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69" name="Picture 2" descr="Image result for images of superfecundation and superfetatio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6001" y="274640"/>
            <a:ext cx="10794999" cy="65833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Content Placeholder 2"/>
          <p:cNvSpPr>
            <a:spLocks noGrp="1"/>
          </p:cNvSpPr>
          <p:nvPr>
            <p:ph idx="1"/>
          </p:nvPr>
        </p:nvSpPr>
        <p:spPr>
          <a:xfrm>
            <a:off x="952500" y="838200"/>
            <a:ext cx="10287000" cy="54864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closely monitors BP every 15 to 30 minutes in order to diagnose signs of sudden hypotension which is dangerous to both mother &amp; fetus.</a:t>
            </a:r>
          </a:p>
          <a:p>
            <a:pPr algn="just"/>
            <a:r>
              <a:rPr lang="en-US" sz="3200" dirty="0"/>
              <a:t>As soon as the diastolic pressure stabilizes to a range of 90-100mhg then change to oral antihypertensive e.g. </a:t>
            </a:r>
            <a:r>
              <a:rPr lang="en-US" sz="3200" dirty="0" err="1"/>
              <a:t>aldomet</a:t>
            </a:r>
            <a:r>
              <a:rPr lang="en-US" sz="3200" dirty="0"/>
              <a:t> 500mg TDS or </a:t>
            </a:r>
            <a:r>
              <a:rPr lang="en-US" sz="3200" dirty="0" err="1"/>
              <a:t>nifedipine</a:t>
            </a:r>
            <a:r>
              <a:rPr lang="en-US" sz="3200" dirty="0"/>
              <a:t> 20mg BD either sublingually or orally.</a:t>
            </a:r>
          </a:p>
          <a:p>
            <a:pPr algn="just"/>
            <a:r>
              <a:rPr lang="en-US" sz="3200" dirty="0"/>
              <a:t>Sedation  e.g. phenobarbitone 30mg TDS.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2" descr="C:\Users\Martha\Pictures\IMG_20150622_1854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81000"/>
            <a:ext cx="9067800" cy="6172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12" name="Title 3"/>
          <p:cNvSpPr>
            <a:spLocks noGrp="1"/>
          </p:cNvSpPr>
          <p:nvPr>
            <p:ph type="title"/>
          </p:nvPr>
        </p:nvSpPr>
        <p:spPr>
          <a:xfrm>
            <a:off x="2174875" y="0"/>
            <a:ext cx="9372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Twins from different fathers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97171" name="Picture 2" descr="Image result for images of superfecundation and superfetatio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52601" y="1143000"/>
            <a:ext cx="9794875" cy="5562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2" descr="Image result for images of superfecundation and superfetatio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2601" y="304800"/>
            <a:ext cx="9905999" cy="6324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13" name="Title 1"/>
          <p:cNvSpPr>
            <a:spLocks noGrp="1"/>
          </p:cNvSpPr>
          <p:nvPr>
            <p:ph type="title"/>
          </p:nvPr>
        </p:nvSpPr>
        <p:spPr>
          <a:xfrm>
            <a:off x="1752600" y="685800"/>
            <a:ext cx="9906000" cy="762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Vanishing twin syndrome</a:t>
            </a:r>
            <a:br>
              <a:rPr lang="en-US" sz="3600" b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3600" dirty="0">
                <a:solidFill>
                  <a:srgbClr val="0000FF"/>
                </a:solidFill>
                <a:latin typeface="Centaur" panose="02030504050205020304" pitchFamily="18" charset="0"/>
              </a:rPr>
              <a:t>A fetus papyraceus shown with its umbilical cord next to the placenta of its Dichorionic diamniotic twin.</a:t>
            </a:r>
            <a:endParaRPr lang="en-US" sz="3600" b="1" dirty="0">
              <a:solidFill>
                <a:srgbClr val="0000FF"/>
              </a:solidFill>
              <a:latin typeface="Centaur" panose="02030504050205020304" pitchFamily="18" charset="0"/>
              <a:cs typeface="Segoe UI Semibold" panose="020B0702040204020203" pitchFamily="34" charset="0"/>
            </a:endParaRPr>
          </a:p>
        </p:txBody>
      </p:sp>
      <p:pic>
        <p:nvPicPr>
          <p:cNvPr id="2097173" name="Picture 2" descr="Fetus papyraceu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905001"/>
            <a:ext cx="9906000" cy="48005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CLINICAL  FEATURES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049415" name="Content Placeholder 2"/>
          <p:cNvSpPr>
            <a:spLocks noGrp="1"/>
          </p:cNvSpPr>
          <p:nvPr>
            <p:ph idx="1"/>
          </p:nvPr>
        </p:nvSpPr>
        <p:spPr>
          <a:xfrm>
            <a:off x="1752600" y="1295400"/>
            <a:ext cx="9795510" cy="5181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600" b="1" dirty="0">
                <a:solidFill>
                  <a:srgbClr val="00B050"/>
                </a:solidFill>
              </a:rPr>
              <a:t>           Monozygotic</a:t>
            </a:r>
          </a:p>
          <a:p>
            <a:pPr algn="just"/>
            <a:r>
              <a:rPr lang="en-US" sz="3600" dirty="0"/>
              <a:t>Always of the same  sex, have same genes and blood group.</a:t>
            </a:r>
          </a:p>
          <a:p>
            <a:pPr algn="just"/>
            <a:r>
              <a:rPr lang="en-US" sz="3600" dirty="0"/>
              <a:t>Resemble closely due to similar physical features, but have different finger prints </a:t>
            </a:r>
          </a:p>
          <a:p>
            <a:pPr algn="just"/>
            <a:r>
              <a:rPr lang="en-US" sz="3600" dirty="0"/>
              <a:t>Commonly  share placenta and membranes , though each may have different set of membranes.</a:t>
            </a:r>
          </a:p>
          <a:p>
            <a:pPr algn="just">
              <a:buNone/>
            </a:pP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16" name="Content Placeholder 2"/>
          <p:cNvSpPr>
            <a:spLocks noGrp="1"/>
          </p:cNvSpPr>
          <p:nvPr>
            <p:ph idx="1"/>
          </p:nvPr>
        </p:nvSpPr>
        <p:spPr>
          <a:xfrm>
            <a:off x="1981200" y="228600"/>
            <a:ext cx="9566910" cy="6324600"/>
          </a:xfrm>
        </p:spPr>
        <p:txBody>
          <a:bodyPr>
            <a:noAutofit/>
          </a:bodyPr>
          <a:lstStyle/>
          <a:p>
            <a:pPr algn="just"/>
            <a:r>
              <a:rPr lang="en-US" sz="3400" dirty="0"/>
              <a:t>Are prone to congenital abnormalities such as: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400" dirty="0"/>
              <a:t> </a:t>
            </a:r>
            <a:r>
              <a:rPr lang="en-US" sz="3400" dirty="0" err="1"/>
              <a:t>Cojoined</a:t>
            </a:r>
            <a:r>
              <a:rPr lang="en-US" sz="3400" dirty="0"/>
              <a:t>/</a:t>
            </a:r>
            <a:r>
              <a:rPr lang="en-US" sz="3400" dirty="0" err="1"/>
              <a:t>siamese</a:t>
            </a:r>
            <a:r>
              <a:rPr lang="en-US" sz="3400" dirty="0"/>
              <a:t> twinning= Craniopagus,  </a:t>
            </a:r>
            <a:r>
              <a:rPr lang="en-US" sz="3400" dirty="0" err="1"/>
              <a:t>Thorapagus</a:t>
            </a:r>
            <a:r>
              <a:rPr lang="en-US" sz="3400" dirty="0"/>
              <a:t>,  </a:t>
            </a:r>
            <a:r>
              <a:rPr lang="en-US" sz="3400" dirty="0" err="1"/>
              <a:t>Abdominopagus</a:t>
            </a:r>
            <a:r>
              <a:rPr lang="en-US" sz="3400" dirty="0"/>
              <a:t>  or </a:t>
            </a:r>
            <a:r>
              <a:rPr lang="en-US" sz="3400" dirty="0" err="1"/>
              <a:t>Pelviopagus</a:t>
            </a:r>
            <a:r>
              <a:rPr lang="en-US" sz="3400" dirty="0"/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400" dirty="0"/>
              <a:t> </a:t>
            </a:r>
            <a:r>
              <a:rPr lang="en-US" sz="3400" dirty="0" err="1"/>
              <a:t>Oesophageal</a:t>
            </a:r>
            <a:r>
              <a:rPr lang="en-US" sz="3400" dirty="0"/>
              <a:t> </a:t>
            </a:r>
            <a:r>
              <a:rPr lang="en-US" sz="3400" dirty="0" err="1"/>
              <a:t>atresia</a:t>
            </a:r>
            <a:r>
              <a:rPr lang="en-US" sz="3400" dirty="0"/>
              <a:t> 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400" dirty="0"/>
              <a:t>Fetal </a:t>
            </a:r>
            <a:r>
              <a:rPr lang="en-US" sz="3400" dirty="0" err="1"/>
              <a:t>papyraceous</a:t>
            </a:r>
            <a:r>
              <a:rPr lang="en-US" sz="3400" dirty="0"/>
              <a:t> /</a:t>
            </a:r>
            <a:r>
              <a:rPr lang="en-US" sz="3400" dirty="0" err="1"/>
              <a:t>foetus</a:t>
            </a:r>
            <a:r>
              <a:rPr lang="en-US" sz="3400" dirty="0"/>
              <a:t> </a:t>
            </a:r>
            <a:r>
              <a:rPr lang="en-US" sz="3400" dirty="0" err="1"/>
              <a:t>compressus</a:t>
            </a:r>
            <a:r>
              <a:rPr lang="en-US" sz="3400" dirty="0"/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400" dirty="0"/>
              <a:t>One fetus is severely deprived of survival requirements, dies &amp; gets embedded on the fetal surface of placenta in the 2</a:t>
            </a:r>
            <a:r>
              <a:rPr lang="en-US" sz="3400" baseline="30000" dirty="0"/>
              <a:t>nd</a:t>
            </a:r>
            <a:r>
              <a:rPr lang="en-US" sz="3400" dirty="0"/>
              <a:t> trimester.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17" name="Content Placeholder 2"/>
          <p:cNvSpPr>
            <a:spLocks noGrp="1"/>
          </p:cNvSpPr>
          <p:nvPr>
            <p:ph idx="1"/>
          </p:nvPr>
        </p:nvSpPr>
        <p:spPr>
          <a:xfrm>
            <a:off x="1676401" y="304800"/>
            <a:ext cx="9871709" cy="6172200"/>
          </a:xfrm>
        </p:spPr>
        <p:txBody>
          <a:bodyPr>
            <a:noAutofit/>
          </a:bodyPr>
          <a:lstStyle/>
          <a:p>
            <a:pPr algn="just"/>
            <a:r>
              <a:rPr lang="en-US" sz="3600" dirty="0"/>
              <a:t>Twin to twin transfusion, due to development of vascular connections between the 2 fetal circulation.</a:t>
            </a:r>
          </a:p>
          <a:p>
            <a:pPr algn="just"/>
            <a:r>
              <a:rPr lang="en-US" sz="3600" dirty="0"/>
              <a:t>High 2</a:t>
            </a:r>
            <a:r>
              <a:rPr lang="en-US" sz="3600" baseline="30000" dirty="0"/>
              <a:t>nd</a:t>
            </a:r>
            <a:r>
              <a:rPr lang="en-US" sz="3600" dirty="0"/>
              <a:t>   twin perinatal morbidity and mortality rate, because of some degree of placental separation if they share placenta.</a:t>
            </a:r>
          </a:p>
          <a:p>
            <a:pPr algn="just">
              <a:buNone/>
            </a:pPr>
            <a:r>
              <a:rPr lang="en-US" sz="3600" dirty="0"/>
              <a:t>	NB: Though identical, there size and personalities are in most cases different.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18" name="Content Placeholder 2"/>
          <p:cNvSpPr>
            <a:spLocks noGrp="1"/>
          </p:cNvSpPr>
          <p:nvPr>
            <p:ph idx="1"/>
          </p:nvPr>
        </p:nvSpPr>
        <p:spPr>
          <a:xfrm>
            <a:off x="1905001" y="228600"/>
            <a:ext cx="9643109" cy="62484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600" dirty="0"/>
              <a:t>	</a:t>
            </a:r>
            <a:r>
              <a:rPr lang="en-US" sz="3600" b="1" dirty="0">
                <a:solidFill>
                  <a:srgbClr val="00B050"/>
                </a:solidFill>
              </a:rPr>
              <a:t>Dizygotic</a:t>
            </a:r>
          </a:p>
          <a:p>
            <a:pPr algn="just"/>
            <a:r>
              <a:rPr lang="en-US" sz="3600" dirty="0"/>
              <a:t>May be of same sex or different.</a:t>
            </a:r>
          </a:p>
          <a:p>
            <a:pPr algn="just"/>
            <a:r>
              <a:rPr lang="en-US" sz="3600" dirty="0"/>
              <a:t>Resemblance is as for any other sibling in the family.</a:t>
            </a:r>
          </a:p>
          <a:p>
            <a:pPr algn="just"/>
            <a:r>
              <a:rPr lang="en-US" sz="3600" dirty="0"/>
              <a:t>Always have different set of membranes &amp; placenta, though the </a:t>
            </a:r>
            <a:r>
              <a:rPr lang="en-US" sz="3600" dirty="0" err="1"/>
              <a:t>placentae</a:t>
            </a:r>
            <a:r>
              <a:rPr lang="en-US" sz="3600" dirty="0"/>
              <a:t> may fuse.</a:t>
            </a:r>
          </a:p>
          <a:p>
            <a:pPr algn="just"/>
            <a:r>
              <a:rPr lang="en-US" sz="3600" dirty="0"/>
              <a:t>Chances of congenital abnormalities is as in single pregnancy.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19" name="Title 1"/>
          <p:cNvSpPr>
            <a:spLocks noGrp="1"/>
          </p:cNvSpPr>
          <p:nvPr>
            <p:ph type="title"/>
          </p:nvPr>
        </p:nvSpPr>
        <p:spPr>
          <a:xfrm>
            <a:off x="2194844" y="0"/>
            <a:ext cx="9372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Arial Rounded MT Bold" panose="020F0704030504030204" pitchFamily="34" charset="0"/>
              </a:rPr>
              <a:t>	</a:t>
            </a:r>
            <a:r>
              <a:rPr lang="en-US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DIAGNOSTIC  FACTORS OF MULTIPLE PREGNANCY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1049420" name="Content Placeholder 2"/>
          <p:cNvSpPr>
            <a:spLocks noGrp="1"/>
          </p:cNvSpPr>
          <p:nvPr>
            <p:ph idx="1"/>
          </p:nvPr>
        </p:nvSpPr>
        <p:spPr>
          <a:xfrm>
            <a:off x="1752600" y="1143000"/>
            <a:ext cx="9795510" cy="5562600"/>
          </a:xfrm>
        </p:spPr>
        <p:txBody>
          <a:bodyPr>
            <a:normAutofit fontScale="89375"/>
          </a:bodyPr>
          <a:lstStyle/>
          <a:p>
            <a:pPr algn="just">
              <a:buNone/>
            </a:pPr>
            <a:r>
              <a:rPr lang="en-US" dirty="0" smtClean="0"/>
              <a:t>	Based on:</a:t>
            </a:r>
          </a:p>
          <a:p>
            <a:pPr algn="just"/>
            <a:r>
              <a:rPr lang="en-US" b="1" dirty="0" smtClean="0"/>
              <a:t>History  of:-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Previous twinning, i.e. either has a set of twin or she is a twin.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Close family member have delivered twins </a:t>
            </a:r>
            <a:r>
              <a:rPr lang="en-US" dirty="0" err="1" smtClean="0"/>
              <a:t>eg</a:t>
            </a:r>
            <a:r>
              <a:rPr lang="en-US" dirty="0" smtClean="0"/>
              <a:t> own mother(strong family history).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Assisted reproductive techniques e.g. use of fertility drugs, conception outside the body= In vitro fertilization (IVF) &amp; embryo transfer.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Exaggerated pressure symptoms.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Fast enlargement of </a:t>
            </a:r>
            <a:r>
              <a:rPr lang="en-US" dirty="0" smtClean="0"/>
              <a:t>the </a:t>
            </a:r>
            <a:r>
              <a:rPr lang="en-US" dirty="0"/>
              <a:t>abdomen, particularly after 20 weeks.</a:t>
            </a:r>
          </a:p>
          <a:p>
            <a:pPr algn="just"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21" name="Content Placeholder 2"/>
          <p:cNvSpPr>
            <a:spLocks noGrp="1"/>
          </p:cNvSpPr>
          <p:nvPr>
            <p:ph idx="1"/>
          </p:nvPr>
        </p:nvSpPr>
        <p:spPr>
          <a:xfrm>
            <a:off x="1619251" y="457200"/>
            <a:ext cx="9928859" cy="5791200"/>
          </a:xfrm>
        </p:spPr>
        <p:txBody>
          <a:bodyPr>
            <a:normAutofit/>
          </a:bodyPr>
          <a:lstStyle/>
          <a:p>
            <a:r>
              <a:rPr lang="en-US" b="1" dirty="0" smtClean="0"/>
              <a:t>Abdominal  exam:</a:t>
            </a:r>
          </a:p>
          <a:p>
            <a:pPr>
              <a:buFont typeface="Wingdings" pitchFamily="2" charset="2"/>
              <a:buChar char="Ø"/>
            </a:pPr>
            <a:r>
              <a:rPr lang="en-US" i="1" dirty="0" smtClean="0">
                <a:solidFill>
                  <a:srgbClr val="0000FF"/>
                </a:solidFill>
              </a:rPr>
              <a:t>On inspection </a:t>
            </a:r>
            <a:r>
              <a:rPr lang="en-US" dirty="0" smtClean="0"/>
              <a:t>; the uterus looks </a:t>
            </a:r>
            <a:r>
              <a:rPr lang="en-US" b="1" dirty="0" smtClean="0"/>
              <a:t>broad</a:t>
            </a:r>
            <a:r>
              <a:rPr lang="en-US" dirty="0" smtClean="0"/>
              <a:t> and </a:t>
            </a:r>
            <a:r>
              <a:rPr lang="en-US" b="1" dirty="0" smtClean="0"/>
              <a:t>round</a:t>
            </a:r>
            <a:r>
              <a:rPr lang="en-US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i="1" dirty="0" smtClean="0">
                <a:solidFill>
                  <a:srgbClr val="0000FF"/>
                </a:solidFill>
              </a:rPr>
              <a:t>Palpation</a:t>
            </a:r>
            <a:r>
              <a:rPr lang="en-US" dirty="0" smtClean="0"/>
              <a:t> after 20 wks and in </a:t>
            </a:r>
            <a:r>
              <a:rPr lang="en-US" b="1" dirty="0" smtClean="0"/>
              <a:t>absence</a:t>
            </a:r>
            <a:r>
              <a:rPr lang="en-US" dirty="0" smtClean="0"/>
              <a:t> of polyhydramnious: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Fundal height at a higher level compared to dates.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Content Placeholder 2"/>
          <p:cNvSpPr>
            <a:spLocks noGrp="1"/>
          </p:cNvSpPr>
          <p:nvPr>
            <p:ph idx="1"/>
          </p:nvPr>
        </p:nvSpPr>
        <p:spPr>
          <a:xfrm>
            <a:off x="952500" y="990600"/>
            <a:ext cx="10287000" cy="53340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For  preterm delivery anticipation, administer steroid=</a:t>
            </a:r>
            <a:r>
              <a:rPr lang="en-US" sz="3200" dirty="0" err="1"/>
              <a:t>dexamethesone</a:t>
            </a:r>
            <a:r>
              <a:rPr lang="en-US" sz="3200" dirty="0"/>
              <a:t> 4mg BD 1.m for 4/7 to prevent respiratory distress syndrome.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 However, the condition is a stressor leading early maturation of the lungs, so not always necessary.</a:t>
            </a:r>
          </a:p>
          <a:p>
            <a:pPr algn="just"/>
            <a:r>
              <a:rPr lang="en-US" sz="3200" dirty="0"/>
              <a:t>Evaluate the progress daily.</a:t>
            </a:r>
          </a:p>
        </p:txBody>
      </p:sp>
    </p:spTree>
  </p:cSld>
  <p:clrMapOvr>
    <a:masterClrMapping/>
  </p:clrMapOvr>
  <p:transition spd="med">
    <p:pull/>
  </p:transition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22" name="Content Placeholder 2"/>
          <p:cNvSpPr>
            <a:spLocks noGrp="1"/>
          </p:cNvSpPr>
          <p:nvPr>
            <p:ph idx="1"/>
          </p:nvPr>
        </p:nvSpPr>
        <p:spPr>
          <a:xfrm>
            <a:off x="1752600" y="381000"/>
            <a:ext cx="9795510" cy="6096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dirty="0" smtClean="0"/>
              <a:t>Excessive fetal parts on lateral palpation or location of 2 fetal backs.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/>
              <a:t>Small fetal head compared to fundal height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/>
              <a:t>Identification of 2 fetal poles and heads .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/>
              <a:t>Pelvic palpation findings regarding presentation are similar to  those of fundal.</a:t>
            </a:r>
          </a:p>
          <a:p>
            <a:pPr algn="just">
              <a:buFont typeface="Wingdings" pitchFamily="2" charset="2"/>
              <a:buChar char="Ø"/>
            </a:pPr>
            <a:r>
              <a:rPr lang="en-US" i="1" dirty="0" smtClean="0">
                <a:solidFill>
                  <a:srgbClr val="0000FF"/>
                </a:solidFill>
              </a:rPr>
              <a:t>Auscultation: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/>
              <a:t>Two(2) fetal heart sounds are heard at different areas  &amp; with a rate difference of about 10b/m.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23" name="Content Placeholder 2"/>
          <p:cNvSpPr>
            <a:spLocks noGrp="1"/>
          </p:cNvSpPr>
          <p:nvPr>
            <p:ph idx="1"/>
          </p:nvPr>
        </p:nvSpPr>
        <p:spPr>
          <a:xfrm>
            <a:off x="1714502" y="381000"/>
            <a:ext cx="9833609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Radiological: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Ultrasound ; at 8 weeks confirms the diagnosis . Highly powered machine confirms as early as from 4 weeks. Through: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Identification of gestation sacs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2 cardiac activities of different rates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Latter  2 fetuses are identified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Abdominal X-ray in absence of ultrasound facilities . Safe as from 30 weeks &amp; shows;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The two(2) skeletons.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24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9144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 SPECIFIC  MANAGEMENT</a:t>
            </a:r>
            <a:endParaRPr lang="en-US" sz="4000" dirty="0"/>
          </a:p>
        </p:txBody>
      </p:sp>
      <p:sp>
        <p:nvSpPr>
          <p:cNvPr id="1049425" name="Content Placeholder 2"/>
          <p:cNvSpPr>
            <a:spLocks noGrp="1"/>
          </p:cNvSpPr>
          <p:nvPr>
            <p:ph idx="1"/>
          </p:nvPr>
        </p:nvSpPr>
        <p:spPr>
          <a:xfrm>
            <a:off x="1619251" y="914400"/>
            <a:ext cx="9928859" cy="5334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	</a:t>
            </a:r>
            <a:r>
              <a:rPr lang="en-US" sz="3600" i="1" dirty="0">
                <a:solidFill>
                  <a:srgbClr val="C00000"/>
                </a:solidFill>
              </a:rPr>
              <a:t>Prenatally:</a:t>
            </a:r>
          </a:p>
          <a:p>
            <a:r>
              <a:rPr lang="en-US" sz="3600" dirty="0"/>
              <a:t>Sensitively handle the breaking of the news regarding multiple pregnancy.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Aim is to avoid undue anxiety and shock, which may affect future parent-children relationship.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26" name="Content Placeholder 2"/>
          <p:cNvSpPr>
            <a:spLocks noGrp="1"/>
          </p:cNvSpPr>
          <p:nvPr>
            <p:ph idx="1"/>
          </p:nvPr>
        </p:nvSpPr>
        <p:spPr>
          <a:xfrm>
            <a:off x="1428750" y="228600"/>
            <a:ext cx="10119360" cy="6019800"/>
          </a:xfrm>
        </p:spPr>
        <p:txBody>
          <a:bodyPr>
            <a:normAutofit/>
          </a:bodyPr>
          <a:lstStyle/>
          <a:p>
            <a:r>
              <a:rPr lang="en-US" dirty="0" smtClean="0"/>
              <a:t>Close surveillance is vital to early diagnose various risk factors, hence control/ treatment.</a:t>
            </a:r>
          </a:p>
          <a:p>
            <a:r>
              <a:rPr lang="en-US" dirty="0" smtClean="0"/>
              <a:t>Follow up is best in a hospital setting MCH and review visit criteria is basically on: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2 weekly up to a gestation of 28 weeks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Thereafter weekly up to 34 weeks and doctors review during every visit.</a:t>
            </a:r>
          </a:p>
          <a:p>
            <a:r>
              <a:rPr lang="en-US" dirty="0" smtClean="0"/>
              <a:t>Among the services are: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Health messages regarding;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27" name="Content Placeholder 2"/>
          <p:cNvSpPr>
            <a:spLocks noGrp="1"/>
          </p:cNvSpPr>
          <p:nvPr>
            <p:ph idx="1"/>
          </p:nvPr>
        </p:nvSpPr>
        <p:spPr>
          <a:xfrm>
            <a:off x="1524001" y="457209"/>
            <a:ext cx="9525000" cy="5668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Possible course of pregnancy (minor disorders &amp; physiological changes), outcomes and possible complications.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Infants feeding and ways of keeping them warm.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Importance of a birth plan.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Iron &amp; </a:t>
            </a:r>
            <a:r>
              <a:rPr lang="en-US" dirty="0" err="1" smtClean="0"/>
              <a:t>Folate</a:t>
            </a:r>
            <a:r>
              <a:rPr lang="en-US" dirty="0" smtClean="0"/>
              <a:t> supplementation: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Iron is due to the higher demand.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Folate</a:t>
            </a:r>
            <a:r>
              <a:rPr lang="en-US" dirty="0" smtClean="0"/>
              <a:t> reduces the risk of structural abnormalities 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28" name="Content Placeholder 2"/>
          <p:cNvSpPr>
            <a:spLocks noGrp="1"/>
          </p:cNvSpPr>
          <p:nvPr>
            <p:ph idx="1"/>
          </p:nvPr>
        </p:nvSpPr>
        <p:spPr>
          <a:xfrm>
            <a:off x="1619251" y="457200"/>
            <a:ext cx="9928859" cy="57912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Screening for congenital abnormalities thru: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/>
              <a:t>Ultrasound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/>
              <a:t> Blood specimen is also utilised where facilities are available.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Closely monitor for any complications </a:t>
            </a:r>
            <a:r>
              <a:rPr lang="en-US" dirty="0" err="1" smtClean="0"/>
              <a:t>e.g</a:t>
            </a:r>
            <a:r>
              <a:rPr lang="en-US" dirty="0" smtClean="0"/>
              <a:t> </a:t>
            </a:r>
            <a:r>
              <a:rPr lang="en-US" dirty="0" err="1" smtClean="0"/>
              <a:t>polyhydramnious</a:t>
            </a:r>
            <a:r>
              <a:rPr lang="en-US" dirty="0" smtClean="0"/>
              <a:t> , preeclampsia and exaggeration of minor disorders, then intervene appropriately 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Advise on rest, at least 2 hours afternoon &amp; 6-8hrs at night. Increase resting period towards term.</a:t>
            </a:r>
          </a:p>
          <a:p>
            <a:pPr algn="just"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29" name="Content Placeholder 2"/>
          <p:cNvSpPr>
            <a:spLocks noGrp="1"/>
          </p:cNvSpPr>
          <p:nvPr>
            <p:ph idx="1"/>
          </p:nvPr>
        </p:nvSpPr>
        <p:spPr>
          <a:xfrm>
            <a:off x="1524002" y="228600"/>
            <a:ext cx="10024109" cy="6019800"/>
          </a:xfrm>
        </p:spPr>
        <p:txBody>
          <a:bodyPr>
            <a:normAutofit fontScale="96875"/>
          </a:bodyPr>
          <a:lstStyle/>
          <a:p>
            <a:r>
              <a:rPr lang="en-US" dirty="0" smtClean="0"/>
              <a:t>Sometimes, at around 34 weeks admission to hospital may be necessary to: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Closely monitor for preterm labour.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Facilitate physical rest and to some extent psychological rest.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On discharge, emphasize on: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Hygiene, diet, rest and sleep.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Prevention of anaemia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Signs of false labour</a:t>
            </a:r>
          </a:p>
          <a:p>
            <a:r>
              <a:rPr lang="en-US" dirty="0" smtClean="0"/>
              <a:t>If labour will not have occurred by EDD to report to hospital promptly to prevent IUFD.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30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914400"/>
          </a:xfrm>
        </p:spPr>
        <p:txBody>
          <a:bodyPr/>
          <a:lstStyle/>
          <a:p>
            <a:r>
              <a:rPr lang="en-US" dirty="0" smtClean="0"/>
              <a:t>	</a:t>
            </a:r>
            <a:r>
              <a:rPr lang="en-US" b="1" i="1" dirty="0">
                <a:solidFill>
                  <a:srgbClr val="C00000"/>
                </a:solidFill>
              </a:rPr>
              <a:t> Intrapartum</a:t>
            </a:r>
            <a:endParaRPr lang="en-US" dirty="0"/>
          </a:p>
        </p:txBody>
      </p:sp>
      <p:sp>
        <p:nvSpPr>
          <p:cNvPr id="1049431" name="Content Placeholder 2"/>
          <p:cNvSpPr>
            <a:spLocks noGrp="1"/>
          </p:cNvSpPr>
          <p:nvPr>
            <p:ph idx="1"/>
          </p:nvPr>
        </p:nvSpPr>
        <p:spPr>
          <a:xfrm>
            <a:off x="1676400" y="838200"/>
            <a:ext cx="9871710" cy="5410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Generally, multiple gestation rarely reaches 40 weeks.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Average duration for twins is 37weeks, triplets 34 weeks and quadruplets 32 weeks.</a:t>
            </a:r>
          </a:p>
          <a:p>
            <a:pPr algn="just"/>
            <a:r>
              <a:rPr lang="en-US" dirty="0" smtClean="0"/>
              <a:t>Spontaneous labour onset is highly preferred &amp; delivery should always occur in a hospital.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Mode of delivery is determined by; parity, presentation, number of fetuses, past obstetric history &amp; stage of labour on admission.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32" name="Content Placeholder 2"/>
          <p:cNvSpPr>
            <a:spLocks noGrp="1"/>
          </p:cNvSpPr>
          <p:nvPr>
            <p:ph idx="1"/>
          </p:nvPr>
        </p:nvSpPr>
        <p:spPr>
          <a:xfrm>
            <a:off x="1714501" y="381000"/>
            <a:ext cx="9753600" cy="57912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Spontaneous labour is opted where 1</a:t>
            </a:r>
            <a:r>
              <a:rPr lang="en-US" baseline="30000" dirty="0" smtClean="0"/>
              <a:t>st</a:t>
            </a:r>
            <a:r>
              <a:rPr lang="en-US" dirty="0" smtClean="0"/>
              <a:t> twin presentation is vertex, 2</a:t>
            </a:r>
            <a:r>
              <a:rPr lang="en-US" baseline="30000" dirty="0" smtClean="0"/>
              <a:t>nd</a:t>
            </a:r>
            <a:r>
              <a:rPr lang="en-US" dirty="0" smtClean="0"/>
              <a:t> twin’s lie is longitudinal and pelvis is spacious.</a:t>
            </a:r>
          </a:p>
          <a:p>
            <a:pPr algn="just">
              <a:buNone/>
            </a:pPr>
            <a:r>
              <a:rPr lang="en-US" b="1" dirty="0" smtClean="0"/>
              <a:t>	</a:t>
            </a:r>
            <a:r>
              <a:rPr lang="en-US" b="1" dirty="0" smtClean="0">
                <a:solidFill>
                  <a:srgbClr val="0000CC"/>
                </a:solidFill>
              </a:rPr>
              <a:t>NB</a:t>
            </a:r>
            <a:r>
              <a:rPr lang="en-US" dirty="0" smtClean="0">
                <a:solidFill>
                  <a:srgbClr val="0000CC"/>
                </a:solidFill>
              </a:rPr>
              <a:t>: </a:t>
            </a:r>
            <a:r>
              <a:rPr lang="en-US" dirty="0" smtClean="0"/>
              <a:t>In most institutions, multiple gestation is an indication for elective C/S to avoid the many complications with SVD.</a:t>
            </a:r>
          </a:p>
          <a:p>
            <a:pPr algn="just">
              <a:buNone/>
            </a:pPr>
            <a:r>
              <a:rPr lang="en-US" dirty="0" smtClean="0"/>
              <a:t>	</a:t>
            </a:r>
            <a:r>
              <a:rPr lang="en-US" b="1" u="sng" dirty="0" smtClean="0"/>
              <a:t>First (1</a:t>
            </a:r>
            <a:r>
              <a:rPr lang="en-US" b="1" u="sng" baseline="30000" dirty="0" smtClean="0"/>
              <a:t>st</a:t>
            </a:r>
            <a:r>
              <a:rPr lang="en-US" b="1" u="sng" dirty="0" smtClean="0"/>
              <a:t> )  Stage</a:t>
            </a:r>
          </a:p>
          <a:p>
            <a:pPr algn="just"/>
            <a:r>
              <a:rPr lang="en-US" dirty="0" smtClean="0"/>
              <a:t>Care is as in single fetus pregnancy, except for a few variations as follows:-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33" name="Content Placeholder 2"/>
          <p:cNvSpPr>
            <a:spLocks noGrp="1"/>
          </p:cNvSpPr>
          <p:nvPr>
            <p:ph idx="1"/>
          </p:nvPr>
        </p:nvSpPr>
        <p:spPr>
          <a:xfrm>
            <a:off x="1752600" y="457200"/>
            <a:ext cx="9772650" cy="5943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100" dirty="0"/>
              <a:t>Close monitoring of fetal heart sound every ¼  hourly or through a cardiotocograph  (CTG) regularly.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100" dirty="0"/>
              <a:t>Avoid sedatives because labour is usually preterm.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100" dirty="0"/>
              <a:t>During V.E carefully assess for cord presentation &amp; if membranes rupture early for cord </a:t>
            </a:r>
            <a:r>
              <a:rPr lang="en-US" sz="3100" dirty="0" err="1"/>
              <a:t>prolapse</a:t>
            </a:r>
            <a:r>
              <a:rPr lang="en-US" sz="3100" dirty="0"/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100" dirty="0"/>
              <a:t> It’s common due to malpresentation.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100" dirty="0"/>
              <a:t>Keenly assess contractions and report promptly to avoid prolonged labour.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Content Placeholder 2"/>
          <p:cNvSpPr>
            <a:spLocks noGrp="1"/>
          </p:cNvSpPr>
          <p:nvPr>
            <p:ph idx="1"/>
          </p:nvPr>
        </p:nvSpPr>
        <p:spPr>
          <a:xfrm>
            <a:off x="952500" y="762000"/>
            <a:ext cx="10287000" cy="55626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As the condition gets controlled re-introduce to limited daily activity and allow pregnancy to continue to term.</a:t>
            </a:r>
          </a:p>
          <a:p>
            <a:pPr algn="just"/>
            <a:r>
              <a:rPr lang="en-US" sz="3600" dirty="0"/>
              <a:t>However if she is admitted at term or condition doesn’t improve irrespective of the gestation age emergency caesarean section is highly recommended.</a:t>
            </a:r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med">
    <p:pull/>
  </p:transition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37" name="Content Placeholder 2"/>
          <p:cNvSpPr>
            <a:spLocks noGrp="1"/>
          </p:cNvSpPr>
          <p:nvPr>
            <p:ph idx="1"/>
          </p:nvPr>
        </p:nvSpPr>
        <p:spPr>
          <a:xfrm>
            <a:off x="1809752" y="304800"/>
            <a:ext cx="9738359" cy="5943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dirty="0" smtClean="0"/>
              <a:t>If weak, either  cautious augmentation or emergency C/S is decided 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Epidural anesthesia is the preferred pain relief method for genuine pain.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For position, encouraged to adopt the most comfortable one ,but to avoid aortal </a:t>
            </a:r>
            <a:r>
              <a:rPr lang="en-US" dirty="0" err="1" smtClean="0"/>
              <a:t>caval</a:t>
            </a:r>
            <a:r>
              <a:rPr lang="en-US" dirty="0" smtClean="0"/>
              <a:t> compression.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Prepare for the reception of perhaps preterm  babies and subsequent transfer to the NBU.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38" name="Content Placeholder 2"/>
          <p:cNvSpPr>
            <a:spLocks noGrp="1"/>
          </p:cNvSpPr>
          <p:nvPr>
            <p:ph idx="1"/>
          </p:nvPr>
        </p:nvSpPr>
        <p:spPr>
          <a:xfrm>
            <a:off x="1714500" y="304809"/>
            <a:ext cx="9620250" cy="5821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b="1" u="sng" dirty="0" smtClean="0"/>
              <a:t>Second (2</a:t>
            </a:r>
            <a:r>
              <a:rPr lang="en-US" b="1" u="sng" baseline="30000" dirty="0" smtClean="0"/>
              <a:t>nd</a:t>
            </a:r>
            <a:r>
              <a:rPr lang="en-US" b="1" u="sng" dirty="0" smtClean="0"/>
              <a:t> )  Stage</a:t>
            </a:r>
          </a:p>
          <a:p>
            <a:r>
              <a:rPr lang="en-US" dirty="0" smtClean="0"/>
              <a:t>General preparation ,as in single pregnancy delivery.</a:t>
            </a:r>
          </a:p>
          <a:p>
            <a:r>
              <a:rPr lang="en-US" dirty="0" smtClean="0"/>
              <a:t>Precisely on the set trolley </a:t>
            </a:r>
            <a:r>
              <a:rPr lang="en-US" b="1" dirty="0" smtClean="0"/>
              <a:t>add</a:t>
            </a:r>
            <a:r>
              <a:rPr lang="en-US" dirty="0" smtClean="0"/>
              <a:t> the following respectively: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b="1" i="1" dirty="0" smtClean="0"/>
              <a:t>Top shelf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 pair of artery forceps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 pair of cutting scissors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 sterile towel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39" name="Content Placeholder 2"/>
          <p:cNvSpPr>
            <a:spLocks noGrp="1"/>
          </p:cNvSpPr>
          <p:nvPr>
            <p:ph idx="1"/>
          </p:nvPr>
        </p:nvSpPr>
        <p:spPr>
          <a:xfrm>
            <a:off x="1619251" y="457200"/>
            <a:ext cx="9928859" cy="6019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A pair or 2 of sterile gloves.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A  pad leaf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Some extra cotton wool &amp; gauze swabs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	</a:t>
            </a:r>
            <a:r>
              <a:rPr lang="en-US" b="1" i="1" dirty="0" smtClean="0">
                <a:latin typeface="Calibri" pitchFamily="34" charset="0"/>
              </a:rPr>
              <a:t>Bottom shelf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Identification band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Disposable cord clamp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Wrappers to keep neonates warm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	</a:t>
            </a:r>
            <a:r>
              <a:rPr lang="en-US" b="1" i="1" dirty="0" smtClean="0">
                <a:latin typeface="Calibri" pitchFamily="34" charset="0"/>
              </a:rPr>
              <a:t>Environment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May have an extra cot.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40" name="Content Placeholder 2"/>
          <p:cNvSpPr>
            <a:spLocks noGrp="1"/>
          </p:cNvSpPr>
          <p:nvPr>
            <p:ph idx="1"/>
          </p:nvPr>
        </p:nvSpPr>
        <p:spPr>
          <a:xfrm>
            <a:off x="1676401" y="533400"/>
            <a:ext cx="9871709" cy="5715000"/>
          </a:xfrm>
        </p:spPr>
        <p:txBody>
          <a:bodyPr/>
          <a:lstStyle/>
          <a:p>
            <a:pPr algn="just">
              <a:buNone/>
            </a:pPr>
            <a:r>
              <a:rPr lang="en-US" dirty="0" smtClean="0"/>
              <a:t>		</a:t>
            </a:r>
            <a:r>
              <a:rPr lang="en-US" u="sng" dirty="0" smtClean="0"/>
              <a:t>First twin delivery</a:t>
            </a:r>
          </a:p>
          <a:p>
            <a:pPr algn="just"/>
            <a:r>
              <a:rPr lang="en-US" dirty="0" smtClean="0"/>
              <a:t>Conducted as usual and deviations handled as per institutional policy.</a:t>
            </a:r>
          </a:p>
          <a:p>
            <a:pPr algn="just"/>
            <a:r>
              <a:rPr lang="en-US" dirty="0" smtClean="0"/>
              <a:t>Elective episiotomy may be necessary to hasten delivery due to prematurity.</a:t>
            </a:r>
          </a:p>
          <a:p>
            <a:pPr algn="just"/>
            <a:r>
              <a:rPr lang="en-US" dirty="0" smtClean="0"/>
              <a:t>Immediately after birth  handle it respectively , handover to the assistant to label as the 1</a:t>
            </a:r>
            <a:r>
              <a:rPr lang="en-US" baseline="30000" dirty="0" smtClean="0"/>
              <a:t>st</a:t>
            </a:r>
            <a:r>
              <a:rPr lang="en-US" dirty="0" smtClean="0"/>
              <a:t> twin , CT resuscitation as necessary and general care.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41" name="Content Placeholder 2"/>
          <p:cNvSpPr>
            <a:spLocks noGrp="1"/>
          </p:cNvSpPr>
          <p:nvPr>
            <p:ph idx="1"/>
          </p:nvPr>
        </p:nvSpPr>
        <p:spPr>
          <a:xfrm>
            <a:off x="1752600" y="457200"/>
            <a:ext cx="9772650" cy="571500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/>
              <a:t>		</a:t>
            </a:r>
            <a:r>
              <a:rPr lang="en-US" u="sng" dirty="0" smtClean="0"/>
              <a:t>Second  Twin Birth</a:t>
            </a:r>
          </a:p>
          <a:p>
            <a:pPr algn="just"/>
            <a:r>
              <a:rPr lang="en-US" dirty="0" smtClean="0"/>
              <a:t>Confirm the lie, presentation, position and descent through abdominal palpation.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Ascultate to determine fetal status.</a:t>
            </a:r>
          </a:p>
          <a:p>
            <a:pPr algn="just"/>
            <a:r>
              <a:rPr lang="en-US" dirty="0" smtClean="0"/>
              <a:t>Change gloves and perform V.E to confirm the above findings as well as the state of membranes.</a:t>
            </a:r>
          </a:p>
          <a:p>
            <a:pPr algn="just"/>
            <a:r>
              <a:rPr lang="en-US" dirty="0" smtClean="0"/>
              <a:t>Membranes ruptured &amp; lie is longitudinal, encourage bearing down with every contraction.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If weak, cautious augment is allowed. 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42" name="Content Placeholder 2"/>
          <p:cNvSpPr>
            <a:spLocks noGrp="1"/>
          </p:cNvSpPr>
          <p:nvPr>
            <p:ph idx="1"/>
          </p:nvPr>
        </p:nvSpPr>
        <p:spPr>
          <a:xfrm>
            <a:off x="1619251" y="457200"/>
            <a:ext cx="9928859" cy="5791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For best prognosis, the 2</a:t>
            </a:r>
            <a:r>
              <a:rPr lang="en-US" baseline="30000" dirty="0" smtClean="0"/>
              <a:t>nd</a:t>
            </a:r>
            <a:r>
              <a:rPr lang="en-US" dirty="0" smtClean="0"/>
              <a:t> twin should be born within a duration of  less than 45 minutes after the 1</a:t>
            </a:r>
            <a:r>
              <a:rPr lang="en-US" baseline="30000" dirty="0" smtClean="0"/>
              <a:t>st</a:t>
            </a:r>
            <a:r>
              <a:rPr lang="en-US" dirty="0" smtClean="0"/>
              <a:t> twin’s delivery.</a:t>
            </a:r>
          </a:p>
          <a:p>
            <a:pPr algn="just"/>
            <a:r>
              <a:rPr lang="en-US" dirty="0" smtClean="0"/>
              <a:t>However, if membranes are intact and engagement has not occurred, fundal pressure and augmentation are recommended using a low dose of syntocinon.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Simultaneously, encourage her to bear down with every contraction to prevent delay.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46" name="Content Placeholder 2"/>
          <p:cNvSpPr>
            <a:spLocks noGrp="1"/>
          </p:cNvSpPr>
          <p:nvPr>
            <p:ph idx="1"/>
          </p:nvPr>
        </p:nvSpPr>
        <p:spPr>
          <a:xfrm>
            <a:off x="1752600" y="381000"/>
            <a:ext cx="9795510" cy="58674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Rupture membranes immediately engagement occurs &amp; normal birth process continues.</a:t>
            </a:r>
          </a:p>
          <a:p>
            <a:pPr algn="just"/>
            <a:r>
              <a:rPr lang="en-US" dirty="0" smtClean="0"/>
              <a:t>Immediately thereafter, administer uterotonic agents to prevent occurrence of PPH.</a:t>
            </a:r>
          </a:p>
          <a:p>
            <a:pPr algn="just">
              <a:buNone/>
            </a:pPr>
            <a:r>
              <a:rPr lang="en-US" dirty="0" smtClean="0">
                <a:solidFill>
                  <a:srgbClr val="0000CC"/>
                </a:solidFill>
              </a:rPr>
              <a:t>NB: 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Emergency C/S is decided on if abnormal lie exist.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Sometimes, cord  blood specimen is sent to laboratory to confirm </a:t>
            </a:r>
            <a:r>
              <a:rPr lang="en-US" dirty="0" err="1" smtClean="0"/>
              <a:t>zygosity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47" name="Content Placeholder 2"/>
          <p:cNvSpPr>
            <a:spLocks noGrp="1"/>
          </p:cNvSpPr>
          <p:nvPr>
            <p:ph idx="1"/>
          </p:nvPr>
        </p:nvSpPr>
        <p:spPr>
          <a:xfrm>
            <a:off x="1809752" y="304800"/>
            <a:ext cx="9738359" cy="5943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b="1" u="sng" dirty="0" smtClean="0"/>
              <a:t>Third (3</a:t>
            </a:r>
            <a:r>
              <a:rPr lang="en-US" b="1" u="sng" baseline="30000" dirty="0" smtClean="0"/>
              <a:t>rd</a:t>
            </a:r>
            <a:r>
              <a:rPr lang="en-US" b="1" u="sng" dirty="0" smtClean="0"/>
              <a:t> ) Stage</a:t>
            </a:r>
          </a:p>
          <a:p>
            <a:r>
              <a:rPr lang="en-US" dirty="0" smtClean="0"/>
              <a:t>Thoroughly examine the placenta(e) to confirm the type of twinning.</a:t>
            </a:r>
          </a:p>
          <a:p>
            <a:r>
              <a:rPr lang="en-US" dirty="0" smtClean="0"/>
              <a:t>Continue synitocinon drip for at least 2 hours to control possibility of PPH.</a:t>
            </a:r>
          </a:p>
          <a:p>
            <a:r>
              <a:rPr lang="en-US" dirty="0" smtClean="0"/>
              <a:t>Thereafter, handle the clinical waste appropriately as well as instruments &amp; environment.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48" name="Content Placeholder 2"/>
          <p:cNvSpPr>
            <a:spLocks noGrp="1"/>
          </p:cNvSpPr>
          <p:nvPr>
            <p:ph idx="1"/>
          </p:nvPr>
        </p:nvSpPr>
        <p:spPr>
          <a:xfrm>
            <a:off x="1676400" y="381000"/>
            <a:ext cx="9871710" cy="5867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/>
              <a:t>		</a:t>
            </a:r>
            <a:r>
              <a:rPr lang="en-US" b="1" u="sng" dirty="0" smtClean="0"/>
              <a:t>Postnatal  Highlights</a:t>
            </a:r>
          </a:p>
          <a:p>
            <a:pPr algn="just"/>
            <a:r>
              <a:rPr lang="en-US" dirty="0" smtClean="0"/>
              <a:t>Support her on infant care to gain competence and  confidence.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Simultaneously, support gives her ample time to rest from exhaustion of pregnancy and labour experiences.</a:t>
            </a:r>
          </a:p>
          <a:p>
            <a:pPr algn="just"/>
            <a:r>
              <a:rPr lang="en-US" dirty="0" smtClean="0"/>
              <a:t>Reassure her regarding: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After pain which is very common.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err="1" smtClean="0"/>
              <a:t>Lochia</a:t>
            </a:r>
            <a:r>
              <a:rPr lang="en-US" dirty="0" smtClean="0"/>
              <a:t> being heavier due to large placental site.</a:t>
            </a:r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Content Placeholder 2"/>
          <p:cNvSpPr>
            <a:spLocks noGrp="1"/>
          </p:cNvSpPr>
          <p:nvPr>
            <p:ph idx="1"/>
          </p:nvPr>
        </p:nvSpPr>
        <p:spPr>
          <a:xfrm>
            <a:off x="1619250" y="304800"/>
            <a:ext cx="9658350" cy="56388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Slow uterine involution process.</a:t>
            </a:r>
          </a:p>
          <a:p>
            <a:pPr algn="just"/>
            <a:r>
              <a:rPr lang="en-US" dirty="0" smtClean="0"/>
              <a:t>Encourage abdominal exercises gradually to </a:t>
            </a:r>
            <a:r>
              <a:rPr lang="en-US" dirty="0" err="1" smtClean="0"/>
              <a:t>retone</a:t>
            </a:r>
            <a:r>
              <a:rPr lang="en-US" dirty="0" smtClean="0"/>
              <a:t> the over stretched muscles.</a:t>
            </a:r>
          </a:p>
          <a:p>
            <a:pPr algn="just">
              <a:buNone/>
            </a:pPr>
            <a:r>
              <a:rPr lang="en-US" dirty="0" smtClean="0"/>
              <a:t>		</a:t>
            </a:r>
            <a:r>
              <a:rPr lang="en-US" dirty="0" smtClean="0">
                <a:solidFill>
                  <a:srgbClr val="0000CC"/>
                </a:solidFill>
              </a:rPr>
              <a:t>NB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</a:p>
          <a:p>
            <a:pPr algn="just">
              <a:buNone/>
            </a:pPr>
            <a:r>
              <a:rPr lang="en-US" dirty="0" smtClean="0">
                <a:solidFill>
                  <a:srgbClr val="FFC000"/>
                </a:solidFill>
              </a:rPr>
              <a:t>	</a:t>
            </a:r>
            <a:r>
              <a:rPr lang="en-US" dirty="0" err="1" smtClean="0"/>
              <a:t>i</a:t>
            </a:r>
            <a:r>
              <a:rPr lang="en-US" dirty="0" smtClean="0"/>
              <a:t>) Support on babies care is vital.</a:t>
            </a:r>
          </a:p>
          <a:p>
            <a:pPr algn="just">
              <a:buNone/>
            </a:pPr>
            <a:r>
              <a:rPr lang="en-US" dirty="0" smtClean="0"/>
              <a:t>	ii) </a:t>
            </a:r>
            <a:r>
              <a:rPr lang="en-US" dirty="0" err="1" smtClean="0"/>
              <a:t>Organise</a:t>
            </a:r>
            <a:r>
              <a:rPr lang="en-US" dirty="0" smtClean="0"/>
              <a:t> for home visit services if feasible to assess the progress &amp; for technical support.</a:t>
            </a:r>
          </a:p>
          <a:p>
            <a:pPr algn="just">
              <a:buNone/>
            </a:pPr>
            <a:endParaRPr lang="en-US" sz="700" dirty="0">
              <a:solidFill>
                <a:srgbClr val="FFC000"/>
              </a:solidFill>
            </a:endParaRPr>
          </a:p>
          <a:p>
            <a:pPr algn="just">
              <a:buNone/>
            </a:pPr>
            <a:endParaRPr lang="en-US" sz="7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Title 1"/>
          <p:cNvSpPr>
            <a:spLocks noGrp="1"/>
          </p:cNvSpPr>
          <p:nvPr>
            <p:ph type="title"/>
          </p:nvPr>
        </p:nvSpPr>
        <p:spPr>
          <a:xfrm>
            <a:off x="923499" y="228600"/>
            <a:ext cx="10287000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+mn-lt"/>
              </a:rPr>
              <a:t>Emergency treatment in severe pre-eclampsia</a:t>
            </a:r>
          </a:p>
        </p:txBody>
      </p:sp>
      <p:sp>
        <p:nvSpPr>
          <p:cNvPr id="1048711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629900" cy="49530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3200" dirty="0">
                <a:latin typeface="+mj-lt"/>
              </a:rPr>
              <a:t>Pre-load the woman with 200-250 mL of Ringer’s Lactate solution over 30 minutes.</a:t>
            </a:r>
          </a:p>
          <a:p>
            <a:pPr algn="just"/>
            <a:r>
              <a:rPr lang="en-US" sz="3200" dirty="0">
                <a:latin typeface="+mj-lt"/>
              </a:rPr>
              <a:t>Give Nifedipine 100 mg orally</a:t>
            </a:r>
          </a:p>
          <a:p>
            <a:pPr algn="just"/>
            <a:r>
              <a:rPr lang="en-US" sz="3200" dirty="0">
                <a:latin typeface="+mj-lt"/>
              </a:rPr>
              <a:t>Give a loading dose of Methyldopa 1 gram orally</a:t>
            </a:r>
          </a:p>
          <a:p>
            <a:pPr algn="just"/>
            <a:r>
              <a:rPr lang="en-US" sz="3200" dirty="0">
                <a:latin typeface="+mj-lt"/>
              </a:rPr>
              <a:t>Consider giving magnesium sulphate</a:t>
            </a:r>
          </a:p>
          <a:p>
            <a:pPr algn="just"/>
            <a:r>
              <a:rPr lang="en-US" sz="3200" dirty="0">
                <a:latin typeface="+mj-lt"/>
              </a:rPr>
              <a:t>Transfer the woman to a well equipped hospital urgently</a:t>
            </a:r>
          </a:p>
          <a:p>
            <a:pPr algn="just"/>
            <a:r>
              <a:rPr lang="en-US" sz="3200" dirty="0">
                <a:latin typeface="+mj-lt"/>
              </a:rPr>
              <a:t>Measure her BP every 10 minutes</a:t>
            </a:r>
          </a:p>
          <a:p>
            <a:pPr algn="just"/>
            <a:r>
              <a:rPr lang="en-US" sz="3200" dirty="0">
                <a:latin typeface="+mj-lt"/>
              </a:rPr>
              <a:t>Aim for a diastolic pressure of 90-100 mmHg</a:t>
            </a:r>
          </a:p>
          <a:p>
            <a:pPr algn="just"/>
            <a:r>
              <a:rPr lang="en-US" sz="3200" dirty="0">
                <a:latin typeface="+mj-lt"/>
              </a:rPr>
              <a:t>Repeat Nifedipine 10 mg after 30 minutes if necessary. </a:t>
            </a:r>
          </a:p>
        </p:txBody>
      </p:sp>
    </p:spTree>
  </p:cSld>
  <p:clrMapOvr>
    <a:masterClrMapping/>
  </p:clrMapOvr>
  <p:transition spd="med">
    <p:pull/>
  </p:transition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Arial Black" panose="020B0A04020102020204" pitchFamily="34" charset="0"/>
              </a:rPr>
              <a:t>	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COMPLICATIONS OF MULTIPLE PREGNANCY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048592" name="Content Placeholder 2"/>
          <p:cNvSpPr>
            <a:spLocks noGrp="1"/>
          </p:cNvSpPr>
          <p:nvPr>
            <p:ph idx="1"/>
          </p:nvPr>
        </p:nvSpPr>
        <p:spPr>
          <a:xfrm>
            <a:off x="1016001" y="1447801"/>
            <a:ext cx="10645912" cy="467836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Congenital abnormalities ; common in monozygotic twinning either as structural anomalies like ,spinal bifida , </a:t>
            </a:r>
            <a:r>
              <a:rPr lang="en-US" dirty="0" err="1"/>
              <a:t>oesophageal</a:t>
            </a:r>
            <a:r>
              <a:rPr lang="en-US" dirty="0"/>
              <a:t> </a:t>
            </a:r>
            <a:r>
              <a:rPr lang="en-US" dirty="0" err="1"/>
              <a:t>atresia</a:t>
            </a:r>
            <a:r>
              <a:rPr lang="en-US" dirty="0"/>
              <a:t> ,</a:t>
            </a:r>
            <a:r>
              <a:rPr lang="en-US" dirty="0" err="1"/>
              <a:t>siamese</a:t>
            </a:r>
            <a:r>
              <a:rPr lang="en-US" dirty="0"/>
              <a:t> twins  or chromosomal </a:t>
            </a:r>
            <a:r>
              <a:rPr lang="en-US" dirty="0" err="1"/>
              <a:t>e.g</a:t>
            </a:r>
            <a:r>
              <a:rPr lang="en-US" dirty="0"/>
              <a:t> Down’s syndrome.</a:t>
            </a:r>
          </a:p>
          <a:p>
            <a:pPr algn="just"/>
            <a:r>
              <a:rPr lang="en-US" dirty="0"/>
              <a:t>Cord </a:t>
            </a:r>
            <a:r>
              <a:rPr lang="en-US" dirty="0" err="1"/>
              <a:t>prolapse</a:t>
            </a:r>
            <a:r>
              <a:rPr lang="en-US" dirty="0"/>
              <a:t> due to malpresentation and sometimes </a:t>
            </a:r>
            <a:r>
              <a:rPr lang="en-US" dirty="0" err="1"/>
              <a:t>polyhydramnious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Low birth weight due to either intrauterine growth restriction or preterm birth.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strips dir="ru"/>
  </p:transition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Content Placeholder 2"/>
          <p:cNvSpPr>
            <a:spLocks noGrp="1"/>
          </p:cNvSpPr>
          <p:nvPr>
            <p:ph idx="1"/>
          </p:nvPr>
        </p:nvSpPr>
        <p:spPr>
          <a:xfrm>
            <a:off x="1272210" y="304800"/>
            <a:ext cx="10062542" cy="64008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Umbilical cord entanglement in </a:t>
            </a:r>
            <a:r>
              <a:rPr lang="en-US" dirty="0" err="1" smtClean="0"/>
              <a:t>monoamniotic</a:t>
            </a:r>
            <a:r>
              <a:rPr lang="en-US" dirty="0" smtClean="0"/>
              <a:t> twins as they move around in the common amniotic fluid = to fetal hypoxia.</a:t>
            </a:r>
          </a:p>
          <a:p>
            <a:pPr algn="just"/>
            <a:r>
              <a:rPr lang="en-US" dirty="0" smtClean="0"/>
              <a:t>Higher perinatal morbidity &amp; mortality rate in monozygotic twinning.</a:t>
            </a:r>
          </a:p>
          <a:p>
            <a:pPr algn="just"/>
            <a:r>
              <a:rPr lang="en-US" dirty="0" smtClean="0"/>
              <a:t>Pregnancy loss in terms of abortion or IUFD due to hormonal imbalance or severe pregnancy induced conditions.</a:t>
            </a:r>
          </a:p>
          <a:p>
            <a:pPr algn="just"/>
            <a:r>
              <a:rPr lang="en-US" dirty="0" smtClean="0"/>
              <a:t>Exaggeration of minor disorders prenatally due to increased levels of the circulating hormones.</a:t>
            </a:r>
          </a:p>
          <a:p>
            <a:pPr algn="just">
              <a:buNone/>
            </a:pPr>
            <a:endParaRPr lang="en-US" dirty="0" smtClean="0"/>
          </a:p>
        </p:txBody>
      </p:sp>
    </p:spTree>
  </p:cSld>
  <p:clrMapOvr>
    <a:masterClrMapping/>
  </p:clrMapOvr>
  <p:transition spd="slow">
    <p:strips dir="ru"/>
  </p:transition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Content Placeholder 2"/>
          <p:cNvSpPr>
            <a:spLocks noGrp="1"/>
          </p:cNvSpPr>
          <p:nvPr>
            <p:ph idx="1"/>
          </p:nvPr>
        </p:nvSpPr>
        <p:spPr>
          <a:xfrm>
            <a:off x="993913" y="228601"/>
            <a:ext cx="10340837" cy="589757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3600" dirty="0"/>
              <a:t>Anaemia, due to high demand of iron prenatally hence predisposes to PPH .</a:t>
            </a:r>
          </a:p>
          <a:p>
            <a:pPr algn="just"/>
            <a:r>
              <a:rPr lang="en-US" sz="3600" dirty="0"/>
              <a:t>Polyhydramnious common in monozygotic twins due to either </a:t>
            </a:r>
            <a:r>
              <a:rPr lang="en-US" sz="3600" dirty="0" err="1"/>
              <a:t>oesophageal</a:t>
            </a:r>
            <a:r>
              <a:rPr lang="en-US" sz="3600" dirty="0"/>
              <a:t> </a:t>
            </a:r>
            <a:r>
              <a:rPr lang="en-US" sz="3600" dirty="0" err="1"/>
              <a:t>atresia</a:t>
            </a:r>
            <a:r>
              <a:rPr lang="en-US" sz="3600" dirty="0"/>
              <a:t> or open neural tubal defect.</a:t>
            </a:r>
          </a:p>
          <a:p>
            <a:pPr algn="just"/>
            <a:r>
              <a:rPr lang="en-US" sz="3600" dirty="0"/>
              <a:t>Malpresentation because of inadequate space for normal presentation.</a:t>
            </a:r>
          </a:p>
          <a:p>
            <a:pPr algn="just"/>
            <a:r>
              <a:rPr lang="en-US" sz="3600" dirty="0"/>
              <a:t>Superimposed preeclampsia, due to high hormonal levels leading to development of </a:t>
            </a:r>
            <a:r>
              <a:rPr lang="en-US" sz="3600" dirty="0" err="1"/>
              <a:t>oedema</a:t>
            </a:r>
            <a:r>
              <a:rPr lang="en-US" sz="3600" dirty="0"/>
              <a:t> , HTN &amp; sometimes </a:t>
            </a:r>
            <a:r>
              <a:rPr lang="en-US" sz="3600" dirty="0" err="1"/>
              <a:t>proteinuria</a:t>
            </a:r>
            <a:r>
              <a:rPr lang="en-US" sz="3600" dirty="0"/>
              <a:t>. </a:t>
            </a:r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slow">
    <p:strips dir="ru"/>
  </p:transition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Content Placeholder 2"/>
          <p:cNvSpPr>
            <a:spLocks noGrp="1"/>
          </p:cNvSpPr>
          <p:nvPr>
            <p:ph idx="1"/>
          </p:nvPr>
        </p:nvSpPr>
        <p:spPr>
          <a:xfrm>
            <a:off x="1060174" y="304800"/>
            <a:ext cx="10369826" cy="6096000"/>
          </a:xfrm>
        </p:spPr>
        <p:txBody>
          <a:bodyPr>
            <a:noAutofit/>
          </a:bodyPr>
          <a:lstStyle/>
          <a:p>
            <a:pPr algn="just"/>
            <a:r>
              <a:rPr lang="en-US" sz="3600" dirty="0"/>
              <a:t>Either a </a:t>
            </a:r>
            <a:r>
              <a:rPr lang="en-US" sz="3600" dirty="0" err="1"/>
              <a:t>prelabour</a:t>
            </a:r>
            <a:r>
              <a:rPr lang="en-US" sz="3600" dirty="0"/>
              <a:t> rupture of membranes or early rupture of membranes because of intensified Braxton Hick’s contractions and malpresentation respectively.</a:t>
            </a:r>
          </a:p>
          <a:p>
            <a:pPr algn="just"/>
            <a:r>
              <a:rPr lang="en-US" sz="3600" dirty="0"/>
              <a:t>Prolonged labour,  due to poor tone of the uterus and malpresentation.</a:t>
            </a:r>
          </a:p>
          <a:p>
            <a:pPr algn="just"/>
            <a:r>
              <a:rPr lang="en-US" sz="3600" dirty="0"/>
              <a:t>Obstructed labour, due to locked twins </a:t>
            </a:r>
            <a:r>
              <a:rPr lang="en-US" sz="3600" dirty="0" err="1"/>
              <a:t>ie</a:t>
            </a:r>
            <a:r>
              <a:rPr lang="en-US" sz="3600" dirty="0"/>
              <a:t> 1</a:t>
            </a:r>
            <a:r>
              <a:rPr lang="en-US" sz="3600" baseline="30000" dirty="0"/>
              <a:t>st</a:t>
            </a:r>
            <a:r>
              <a:rPr lang="en-US" sz="3600" dirty="0"/>
              <a:t> twin breech ,2</a:t>
            </a:r>
            <a:r>
              <a:rPr lang="en-US" sz="3600" baseline="30000" dirty="0"/>
              <a:t>nd</a:t>
            </a:r>
            <a:r>
              <a:rPr lang="en-US" sz="3600" dirty="0"/>
              <a:t> twin cephalic.</a:t>
            </a:r>
          </a:p>
          <a:p>
            <a:pPr algn="just"/>
            <a:r>
              <a:rPr lang="en-US" sz="3600" dirty="0"/>
              <a:t>Premature labour , due to overstretching of the uterus.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Title 1"/>
          <p:cNvSpPr>
            <a:spLocks noGrp="1"/>
          </p:cNvSpPr>
          <p:nvPr>
            <p:ph type="title"/>
          </p:nvPr>
        </p:nvSpPr>
        <p:spPr>
          <a:xfrm>
            <a:off x="1619250" y="0"/>
            <a:ext cx="1000125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Diagram of locked twins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leading  to obstructed labour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485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8"/>
            <a:endParaRPr lang="en-US" dirty="0"/>
          </a:p>
        </p:txBody>
      </p:sp>
      <p:pic>
        <p:nvPicPr>
          <p:cNvPr id="2097154" name="ia_el_25_innerEl" descr="Locked twins"/>
          <p:cNvPicPr>
            <a:picLocks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30000" contrast="-20000"/>
          </a:blip>
          <a:srcRect/>
          <a:stretch>
            <a:fillRect/>
          </a:stretch>
        </p:blipFill>
        <p:spPr bwMode="auto">
          <a:xfrm>
            <a:off x="1619250" y="1371600"/>
            <a:ext cx="10001250" cy="533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strips dir="ru"/>
  </p:transition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1143001" y="381000"/>
            <a:ext cx="10405109" cy="6096000"/>
          </a:xfrm>
        </p:spPr>
        <p:txBody>
          <a:bodyPr>
            <a:normAutofit/>
          </a:bodyPr>
          <a:lstStyle/>
          <a:p>
            <a:pPr algn="just"/>
            <a:r>
              <a:rPr lang="en-US" sz="3600" dirty="0" err="1"/>
              <a:t>Antepartum</a:t>
            </a:r>
            <a:r>
              <a:rPr lang="en-US" sz="3600" dirty="0"/>
              <a:t> haemorrhage because of possibility of placenta praevia.</a:t>
            </a:r>
          </a:p>
          <a:p>
            <a:pPr algn="just"/>
            <a:r>
              <a:rPr lang="en-US" sz="3600" dirty="0" err="1"/>
              <a:t>Intrapartum</a:t>
            </a:r>
            <a:r>
              <a:rPr lang="en-US" sz="3600" dirty="0"/>
              <a:t> haemorrhage, common in monozygotic after delivery of the 1</a:t>
            </a:r>
            <a:r>
              <a:rPr lang="en-US" sz="3600" baseline="30000" dirty="0"/>
              <a:t>st</a:t>
            </a:r>
            <a:r>
              <a:rPr lang="en-US" sz="3600" dirty="0"/>
              <a:t> twin.</a:t>
            </a:r>
          </a:p>
          <a:p>
            <a:pPr algn="just"/>
            <a:r>
              <a:rPr lang="en-US" sz="3600" dirty="0"/>
              <a:t>Postpartum haemorrhage due to poorly toned uterus &amp; large placental site.</a:t>
            </a:r>
          </a:p>
        </p:txBody>
      </p:sp>
      <p:sp>
        <p:nvSpPr>
          <p:cNvPr id="1048594" name="Flowchart: Sequential Access Storage 5"/>
          <p:cNvSpPr/>
          <p:nvPr/>
        </p:nvSpPr>
        <p:spPr>
          <a:xfrm>
            <a:off x="3810000" y="4953000"/>
            <a:ext cx="4476750" cy="1600200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6" name="Title 1"/>
          <p:cNvSpPr>
            <a:spLocks noGrp="1"/>
          </p:cNvSpPr>
          <p:nvPr>
            <p:ph type="title"/>
          </p:nvPr>
        </p:nvSpPr>
        <p:spPr>
          <a:xfrm>
            <a:off x="1016001" y="137110"/>
            <a:ext cx="10769600" cy="1143000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Assignment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049077" name="Content Placeholder 2"/>
          <p:cNvSpPr>
            <a:spLocks noGrp="1"/>
          </p:cNvSpPr>
          <p:nvPr>
            <p:ph idx="1"/>
          </p:nvPr>
        </p:nvSpPr>
        <p:spPr>
          <a:xfrm>
            <a:off x="1016001" y="1280110"/>
            <a:ext cx="10769600" cy="461367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3600" dirty="0" smtClean="0"/>
              <a:t>Read and make notes on the following: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3200" dirty="0" smtClean="0"/>
              <a:t>STIs/HIV/AIDS during pregnancy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3200" dirty="0" smtClean="0"/>
              <a:t>Intrauterine fetal death (IUFD)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3200" dirty="0" smtClean="0"/>
              <a:t>Intrauterine Growth Retardation (IUGR)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3200" dirty="0" smtClean="0"/>
              <a:t>Malnutrition in pregnancy </a:t>
            </a:r>
            <a:endParaRPr lang="en-US" sz="3200" dirty="0"/>
          </a:p>
        </p:txBody>
      </p:sp>
    </p:spTree>
  </p:cSld>
  <p:clrMapOvr>
    <a:masterClrMapping/>
  </p:clrMapOvr>
  <p:transition spd="slow">
    <p:strips dir="r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Content Placeholder 2"/>
          <p:cNvSpPr>
            <a:spLocks noGrp="1"/>
          </p:cNvSpPr>
          <p:nvPr>
            <p:ph sz="half" idx="1"/>
          </p:nvPr>
        </p:nvSpPr>
        <p:spPr>
          <a:xfrm>
            <a:off x="381000" y="0"/>
            <a:ext cx="5181600" cy="6858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en-US" sz="2800" b="1" dirty="0">
                <a:latin typeface="+mj-lt"/>
              </a:rPr>
              <a:t>	</a:t>
            </a:r>
            <a:r>
              <a:rPr lang="en-US" sz="2800" b="1" u="sng" dirty="0">
                <a:latin typeface="+mj-lt"/>
              </a:rPr>
              <a:t>LABOUR/ INTRAPARTUM CARE</a:t>
            </a:r>
          </a:p>
          <a:p>
            <a:pPr algn="just"/>
            <a:r>
              <a:rPr lang="en-US" sz="2800" dirty="0">
                <a:latin typeface="+mj-lt"/>
              </a:rPr>
              <a:t>The mode of delivery is dependent on the maternal &amp; fetal condition as well as the gestation of the pregnancy, regardless of the classification &amp; where possible, spontaneous onset of labour &amp; vaginal birth is preferable. </a:t>
            </a:r>
          </a:p>
          <a:p>
            <a:pPr algn="just"/>
            <a:r>
              <a:rPr lang="en-US" sz="2800" dirty="0">
                <a:latin typeface="+mj-lt"/>
              </a:rPr>
              <a:t>MW should remain with the client throughout labour as PET can suddenly worsen any time. </a:t>
            </a:r>
          </a:p>
          <a:p>
            <a:pPr algn="just">
              <a:buNone/>
            </a:pPr>
            <a:endParaRPr lang="en-US" sz="2800" dirty="0">
              <a:latin typeface="+mj-lt"/>
            </a:endParaRPr>
          </a:p>
          <a:p>
            <a:pPr>
              <a:buNone/>
            </a:pPr>
            <a:r>
              <a:rPr lang="en-US" sz="2800" dirty="0">
                <a:latin typeface="+mj-lt"/>
              </a:rPr>
              <a:t>	</a:t>
            </a:r>
          </a:p>
        </p:txBody>
      </p:sp>
      <p:sp>
        <p:nvSpPr>
          <p:cNvPr id="1048713" name="Content Placeholder 6"/>
          <p:cNvSpPr>
            <a:spLocks noGrp="1"/>
          </p:cNvSpPr>
          <p:nvPr>
            <p:ph sz="half" idx="2"/>
          </p:nvPr>
        </p:nvSpPr>
        <p:spPr>
          <a:xfrm>
            <a:off x="5715000" y="0"/>
            <a:ext cx="6096000" cy="6858000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u="sng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Indications for imminent </a:t>
            </a:r>
            <a:r>
              <a:rPr lang="en-US" sz="2800" b="1" u="sng" dirty="0" err="1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delievery</a:t>
            </a:r>
            <a:r>
              <a:rPr lang="en-US" sz="2800" b="1" u="sng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 in pre-eclampsia are:-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Pregnancy ≥ 32 wks in severe pre-</a:t>
            </a:r>
            <a:r>
              <a:rPr lang="en-US" sz="2800" dirty="0" err="1">
                <a:solidFill>
                  <a:schemeClr val="bg1"/>
                </a:solidFill>
              </a:rPr>
              <a:t>eclampsia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Estimated fetal wt ≥1.5 kg in severe pre-</a:t>
            </a:r>
            <a:r>
              <a:rPr lang="en-US" sz="2800" dirty="0" err="1">
                <a:solidFill>
                  <a:schemeClr val="bg1"/>
                </a:solidFill>
              </a:rPr>
              <a:t>eclampsia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</a:rPr>
              <a:t>Eclampsia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Cerebral </a:t>
            </a:r>
            <a:r>
              <a:rPr lang="en-US" sz="2800" dirty="0" err="1">
                <a:solidFill>
                  <a:schemeClr val="bg1"/>
                </a:solidFill>
              </a:rPr>
              <a:t>oedema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H.E.L.L.P syndrome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Renal dysfunction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</a:rPr>
              <a:t>Thrombocytopaenia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Uncontrollable HTN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Fetal compromise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Dead fetus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Content Placeholder 2"/>
          <p:cNvSpPr>
            <a:spLocks noGrp="1"/>
          </p:cNvSpPr>
          <p:nvPr>
            <p:ph idx="1"/>
          </p:nvPr>
        </p:nvSpPr>
        <p:spPr>
          <a:xfrm>
            <a:off x="666750" y="685800"/>
            <a:ext cx="10572750" cy="56388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200" b="1" i="1" dirty="0"/>
              <a:t>First stage</a:t>
            </a:r>
            <a:r>
              <a:rPr lang="en-US" sz="3200" dirty="0"/>
              <a:t>:</a:t>
            </a:r>
          </a:p>
          <a:p>
            <a:pPr algn="just"/>
            <a:r>
              <a:rPr lang="en-US" sz="3200" dirty="0"/>
              <a:t> Usual care is given and have resuscitative equipment within reach because sudden </a:t>
            </a:r>
            <a:r>
              <a:rPr lang="en-US" sz="3200" dirty="0" err="1"/>
              <a:t>eclampsia</a:t>
            </a:r>
            <a:r>
              <a:rPr lang="en-US" sz="3200" dirty="0"/>
              <a:t> may occur.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They include: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/>
              <a:t>Anticonvulsants, </a:t>
            </a:r>
            <a:r>
              <a:rPr lang="en-US" sz="3200" dirty="0" err="1"/>
              <a:t>e.g</a:t>
            </a:r>
            <a:r>
              <a:rPr lang="en-US" sz="3200" dirty="0"/>
              <a:t> </a:t>
            </a:r>
            <a:r>
              <a:rPr lang="en-US" sz="3200" dirty="0" err="1"/>
              <a:t>parenteral</a:t>
            </a:r>
            <a:r>
              <a:rPr lang="en-US" sz="3200" dirty="0"/>
              <a:t> magnesium </a:t>
            </a:r>
            <a:r>
              <a:rPr lang="en-US" sz="3200" dirty="0" err="1"/>
              <a:t>sulphate</a:t>
            </a:r>
            <a:r>
              <a:rPr lang="en-US" sz="3200" dirty="0"/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 err="1"/>
              <a:t>Antihypertensives</a:t>
            </a:r>
            <a:r>
              <a:rPr lang="en-US" sz="3200" dirty="0"/>
              <a:t> </a:t>
            </a:r>
            <a:r>
              <a:rPr lang="en-US" sz="3200" dirty="0" err="1"/>
              <a:t>e.g</a:t>
            </a:r>
            <a:r>
              <a:rPr lang="en-US" sz="3200" dirty="0"/>
              <a:t> </a:t>
            </a:r>
            <a:r>
              <a:rPr lang="en-US" sz="3200" dirty="0" err="1"/>
              <a:t>apressoline</a:t>
            </a:r>
            <a:r>
              <a:rPr lang="en-US" sz="3200" dirty="0"/>
              <a:t> (</a:t>
            </a:r>
            <a:r>
              <a:rPr lang="en-US" sz="3200" dirty="0" err="1"/>
              <a:t>hydrallazine</a:t>
            </a:r>
            <a:r>
              <a:rPr lang="en-US" sz="3200" dirty="0"/>
              <a:t>).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/>
              <a:t>Sedatives </a:t>
            </a:r>
            <a:r>
              <a:rPr lang="en-US" sz="3200" dirty="0" err="1"/>
              <a:t>e.g</a:t>
            </a:r>
            <a:r>
              <a:rPr lang="en-US" sz="3200" dirty="0"/>
              <a:t> parenteral phenobarbitone.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/>
              <a:t>To handle the emergency to the best:-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6111"/>
          </a:xfr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COURSE OUTLINE</a:t>
            </a:r>
          </a:p>
        </p:txBody>
      </p:sp>
      <p:sp>
        <p:nvSpPr>
          <p:cNvPr id="1048637" name="Content Placeholder 2"/>
          <p:cNvSpPr>
            <a:spLocks noGrp="1"/>
          </p:cNvSpPr>
          <p:nvPr>
            <p:ph sz="half" idx="1"/>
          </p:nvPr>
        </p:nvSpPr>
        <p:spPr>
          <a:xfrm>
            <a:off x="172278" y="1338470"/>
            <a:ext cx="5847522" cy="539363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200" b="1" dirty="0" smtClean="0"/>
              <a:t> ABNORMAL PREGNANCY: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Pre-Eclampsia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Eclampsia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Anaemia in pregnancy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Diabetes in pregnancy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Antepartum Haemorrhage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Hyperemesis Gravidarum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Oligohydramnios and Polyhydramnios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Cardiac disease in pregnancy </a:t>
            </a:r>
          </a:p>
          <a:p>
            <a:pPr algn="just" eaLnBrk="1" hangingPunct="1"/>
            <a:endParaRPr lang="en-US" sz="3200" dirty="0" smtClean="0"/>
          </a:p>
          <a:p>
            <a:pPr algn="just" eaLnBrk="1" hangingPunct="1"/>
            <a:endParaRPr lang="en-US" sz="3200" dirty="0" smtClean="0"/>
          </a:p>
        </p:txBody>
      </p:sp>
      <p:sp>
        <p:nvSpPr>
          <p:cNvPr id="1048638" name="Content Placeholder 1"/>
          <p:cNvSpPr>
            <a:spLocks noGrp="1"/>
          </p:cNvSpPr>
          <p:nvPr>
            <p:ph sz="half" idx="2"/>
          </p:nvPr>
        </p:nvSpPr>
        <p:spPr>
          <a:xfrm>
            <a:off x="6162261" y="1338470"/>
            <a:ext cx="5883965" cy="539363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STIs/HIV/AIDS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Pyelonephritis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Malaria in pregnancy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TB in pregnancy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Intrauterine fetal death (IUFD)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Malnutrition in pregnancy and Intrauterine Growth Retardation (IUGR)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Multiple pregnancy</a:t>
            </a:r>
          </a:p>
          <a:p>
            <a:pPr>
              <a:buClrTx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Content Placeholder 2"/>
          <p:cNvSpPr>
            <a:spLocks noGrp="1"/>
          </p:cNvSpPr>
          <p:nvPr>
            <p:ph idx="1"/>
          </p:nvPr>
        </p:nvSpPr>
        <p:spPr>
          <a:xfrm>
            <a:off x="571500" y="609600"/>
            <a:ext cx="10953750" cy="5943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200" dirty="0"/>
              <a:t>various instruments should be available:-artificial airway, mouth gag padded </a:t>
            </a:r>
            <a:r>
              <a:rPr lang="en-US" sz="3200" dirty="0" err="1"/>
              <a:t>spatulla</a:t>
            </a:r>
            <a:r>
              <a:rPr lang="en-US" sz="3200" dirty="0"/>
              <a:t>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/>
              <a:t>Other resources are gauze, cotton wool, gloves,branula,syringe &amp; needles,strapping and intravenous infusion  of normal saline 1/2litre or </a:t>
            </a:r>
            <a:r>
              <a:rPr lang="en-US" sz="3200" dirty="0" err="1"/>
              <a:t>hartman’s</a:t>
            </a:r>
            <a:r>
              <a:rPr lang="en-US" sz="3200" dirty="0"/>
              <a:t> solution.</a:t>
            </a:r>
          </a:p>
          <a:p>
            <a:pPr algn="just"/>
            <a:r>
              <a:rPr lang="en-US" sz="3200" dirty="0" err="1"/>
              <a:t>Oxygen+apparatus</a:t>
            </a:r>
            <a:r>
              <a:rPr lang="en-US" sz="3200" dirty="0"/>
              <a:t>, suction machine + correct  </a:t>
            </a:r>
            <a:r>
              <a:rPr lang="en-US" sz="3200" dirty="0" err="1"/>
              <a:t>tubings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Closely monitor BP every 2 hours, fetal heart sound 1/4hrly and general progress of labour, maintain records &amp; consult.</a:t>
            </a:r>
          </a:p>
          <a:p>
            <a:pPr algn="just"/>
            <a:r>
              <a:rPr lang="en-US" sz="3200" dirty="0"/>
              <a:t>Withhold oral feeds , instead commence intravenous infusion of 10% dextrose to provide energy.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Content Placeholder 2"/>
          <p:cNvSpPr>
            <a:spLocks noGrp="1"/>
          </p:cNvSpPr>
          <p:nvPr>
            <p:ph idx="1"/>
          </p:nvPr>
        </p:nvSpPr>
        <p:spPr>
          <a:xfrm>
            <a:off x="666750" y="762000"/>
            <a:ext cx="10572750" cy="57912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Keep doctor informed of the progress and report promptly:-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Sudden sharp rise of BP.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Restless/abnormal eyes movements.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Fetal hypoxia signs.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 err="1"/>
              <a:t>Intrapartum</a:t>
            </a:r>
            <a:r>
              <a:rPr lang="en-US" sz="3200" dirty="0"/>
              <a:t> </a:t>
            </a:r>
            <a:r>
              <a:rPr lang="en-US" sz="3200" dirty="0" err="1"/>
              <a:t>haemorrhage</a:t>
            </a:r>
            <a:r>
              <a:rPr lang="en-US" sz="3200" dirty="0"/>
              <a:t>=placental separation.</a:t>
            </a:r>
          </a:p>
          <a:p>
            <a:pPr algn="just"/>
            <a:r>
              <a:rPr lang="en-US" sz="3200" dirty="0"/>
              <a:t>If fetal hypoxia occurs at the end of 1</a:t>
            </a:r>
            <a:r>
              <a:rPr lang="en-US" sz="3200" baseline="30000" dirty="0"/>
              <a:t>st</a:t>
            </a:r>
            <a:r>
              <a:rPr lang="en-US" sz="3200" dirty="0"/>
              <a:t> </a:t>
            </a:r>
            <a:r>
              <a:rPr lang="en-US" sz="3200" dirty="0" err="1"/>
              <a:t>stage,increase</a:t>
            </a:r>
            <a:r>
              <a:rPr lang="en-US" sz="3200" dirty="0"/>
              <a:t> the rate of the </a:t>
            </a:r>
            <a:r>
              <a:rPr lang="en-US" sz="3200" dirty="0" err="1"/>
              <a:t>drip,administer</a:t>
            </a:r>
            <a:r>
              <a:rPr lang="en-US" sz="3200" dirty="0"/>
              <a:t> </a:t>
            </a:r>
            <a:r>
              <a:rPr lang="en-US" sz="3200" dirty="0" err="1"/>
              <a:t>oxygen,prepare</a:t>
            </a:r>
            <a:r>
              <a:rPr lang="en-US" sz="3200" dirty="0"/>
              <a:t> for neonatal resuscitation.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Content Placeholder 2"/>
          <p:cNvSpPr>
            <a:spLocks noGrp="1"/>
          </p:cNvSpPr>
          <p:nvPr>
            <p:ph idx="1"/>
          </p:nvPr>
        </p:nvSpPr>
        <p:spPr>
          <a:xfrm>
            <a:off x="666750" y="609600"/>
            <a:ext cx="10858500" cy="6019800"/>
          </a:xfrm>
        </p:spPr>
        <p:txBody>
          <a:bodyPr/>
          <a:lstStyle/>
          <a:p>
            <a:pPr>
              <a:buNone/>
            </a:pPr>
            <a:r>
              <a:rPr lang="en-US" b="1" i="1" dirty="0" smtClean="0"/>
              <a:t>	</a:t>
            </a:r>
            <a:r>
              <a:rPr lang="en-US" sz="3200" b="1" i="1" dirty="0"/>
              <a:t>2</a:t>
            </a:r>
            <a:r>
              <a:rPr lang="en-US" sz="3200" b="1" i="1" baseline="30000" dirty="0"/>
              <a:t>ND</a:t>
            </a:r>
            <a:r>
              <a:rPr lang="en-US" sz="3200" b="1" i="1" dirty="0"/>
              <a:t> STAGE</a:t>
            </a:r>
          </a:p>
          <a:p>
            <a:r>
              <a:rPr lang="en-US" sz="3200" dirty="0"/>
              <a:t>Preparation as usual but be ready to resuscitate also the mother.</a:t>
            </a:r>
          </a:p>
          <a:p>
            <a:r>
              <a:rPr lang="en-US" sz="3200" dirty="0"/>
              <a:t>Closely monitor maternal &amp; fetal conditions to early diagnose signs of impending eclampsia &amp; fetal hypoxia respectively.</a:t>
            </a:r>
          </a:p>
          <a:p>
            <a:r>
              <a:rPr lang="en-US" sz="3200" dirty="0"/>
              <a:t>Hasten delivery through elective </a:t>
            </a:r>
            <a:r>
              <a:rPr lang="en-US" sz="3200" dirty="0" err="1"/>
              <a:t>episiostomy</a:t>
            </a:r>
            <a:r>
              <a:rPr lang="en-US" sz="3200" dirty="0"/>
              <a:t> and vacuum extraction.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Content Placeholder 2"/>
          <p:cNvSpPr>
            <a:spLocks noGrp="1"/>
          </p:cNvSpPr>
          <p:nvPr>
            <p:ph idx="1"/>
          </p:nvPr>
        </p:nvSpPr>
        <p:spPr>
          <a:xfrm>
            <a:off x="571500" y="1447800"/>
            <a:ext cx="1095375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900" i="1" dirty="0"/>
              <a:t>	</a:t>
            </a:r>
            <a:r>
              <a:rPr lang="en-US" sz="2900" b="1" i="1" dirty="0"/>
              <a:t>3</a:t>
            </a:r>
            <a:r>
              <a:rPr lang="en-US" sz="2900" b="1" i="1" baseline="30000" dirty="0"/>
              <a:t>RD</a:t>
            </a:r>
            <a:r>
              <a:rPr lang="en-US" sz="2900" b="1" i="1" dirty="0"/>
              <a:t> STAGE</a:t>
            </a:r>
          </a:p>
          <a:p>
            <a:r>
              <a:rPr lang="en-US" sz="2900" dirty="0"/>
              <a:t>Use natural methods of controlling bleeding.</a:t>
            </a:r>
          </a:p>
          <a:p>
            <a:r>
              <a:rPr lang="en-US" sz="2900" dirty="0"/>
              <a:t>If severe bleeding occurs administer synitocinon 5-10i.u, </a:t>
            </a:r>
            <a:r>
              <a:rPr lang="en-US" sz="2900" dirty="0" err="1"/>
              <a:t>i.v</a:t>
            </a:r>
            <a:r>
              <a:rPr lang="en-US" sz="2900" dirty="0"/>
              <a:t> &amp; commence a drip of same 20.IU at 30dpm.</a:t>
            </a:r>
          </a:p>
          <a:p>
            <a:pPr>
              <a:buNone/>
            </a:pPr>
            <a:r>
              <a:rPr lang="en-US" sz="2900" b="1" i="1" dirty="0"/>
              <a:t>	POSTNATALLY</a:t>
            </a:r>
          </a:p>
          <a:p>
            <a:r>
              <a:rPr lang="en-US" sz="2900" dirty="0"/>
              <a:t>Closely monitor vital signs i.e. 1/4hrly in 4</a:t>
            </a:r>
            <a:r>
              <a:rPr lang="en-US" sz="2900" baseline="30000" dirty="0"/>
              <a:t>th</a:t>
            </a:r>
            <a:r>
              <a:rPr lang="en-US" sz="2900" dirty="0"/>
              <a:t> stage and every 2 hrly for at least 24hrs, specifically  BP &amp; respiratory efforts respectively.</a:t>
            </a:r>
          </a:p>
          <a:p>
            <a:pPr>
              <a:buFont typeface="Wingdings" pitchFamily="2" charset="2"/>
              <a:buChar char="ü"/>
            </a:pPr>
            <a:r>
              <a:rPr lang="en-US" sz="2900" dirty="0"/>
              <a:t>Aim of respiratory effort monitoring, is to early diagnose pulmonary </a:t>
            </a:r>
            <a:r>
              <a:rPr lang="en-US" sz="2900" dirty="0" err="1"/>
              <a:t>oedema</a:t>
            </a:r>
            <a:r>
              <a:rPr lang="en-US" sz="2900" dirty="0"/>
              <a:t>.</a:t>
            </a:r>
          </a:p>
          <a:p>
            <a:endParaRPr lang="en-US" sz="2900" dirty="0"/>
          </a:p>
        </p:txBody>
      </p:sp>
    </p:spTree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10401300" cy="51054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200" dirty="0"/>
              <a:t>Thereafter every 4 hourly.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Urinary output, urinalysis BD, state of </a:t>
            </a:r>
            <a:r>
              <a:rPr lang="en-US" sz="3200" dirty="0" err="1"/>
              <a:t>oedema</a:t>
            </a:r>
            <a:r>
              <a:rPr lang="en-US" sz="3200" dirty="0"/>
              <a:t>, &amp; lactation.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Signs of postpartum haemorrhage.</a:t>
            </a:r>
          </a:p>
          <a:p>
            <a:pPr algn="just"/>
            <a:r>
              <a:rPr lang="en-US" sz="3200" dirty="0"/>
              <a:t>Facilitate complete bed rest for at least 2 hours.</a:t>
            </a:r>
          </a:p>
          <a:p>
            <a:pPr algn="just"/>
            <a:r>
              <a:rPr lang="en-US" sz="3200" dirty="0"/>
              <a:t>CT with </a:t>
            </a:r>
            <a:r>
              <a:rPr lang="en-US" sz="3200" dirty="0" err="1"/>
              <a:t>antihypertensives</a:t>
            </a:r>
            <a:r>
              <a:rPr lang="en-US" sz="3200" dirty="0"/>
              <a:t> and haematinics.</a:t>
            </a:r>
          </a:p>
          <a:p>
            <a:pPr algn="just"/>
            <a:r>
              <a:rPr lang="en-US" sz="3200" dirty="0"/>
              <a:t>Plan for discharge when stable through sharing on: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/>
              <a:t>Follow up BP monitoring and maintain records.</a:t>
            </a:r>
          </a:p>
          <a:p>
            <a:pPr algn="just">
              <a:buNone/>
            </a:pPr>
            <a:endParaRPr lang="en-US" sz="2800" dirty="0"/>
          </a:p>
        </p:txBody>
      </p:sp>
    </p:spTree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11049000" cy="5867400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Compliance, with medication instruction on discharge, review visit schedule,ie medical clinic &amp; MCH/FP clinic.</a:t>
            </a:r>
          </a:p>
          <a:p>
            <a:pPr lvl="0"/>
            <a:r>
              <a:rPr lang="en-US" sz="3200" dirty="0"/>
              <a:t>Rest and to avoid strenuous duties to facilitate BP control.</a:t>
            </a:r>
          </a:p>
          <a:p>
            <a:pPr lvl="0"/>
            <a:r>
              <a:rPr lang="en-US" sz="3200" dirty="0"/>
              <a:t>Diet, to restrict on salt.</a:t>
            </a:r>
          </a:p>
          <a:p>
            <a:pPr lvl="0"/>
            <a:r>
              <a:rPr lang="en-US" sz="3200" dirty="0"/>
              <a:t>Early booking of future ANC &amp; hospital delivery. </a:t>
            </a:r>
          </a:p>
          <a:p>
            <a:pPr lvl="0"/>
            <a:r>
              <a:rPr lang="en-US" sz="3200" dirty="0"/>
              <a:t>The doctor discharges the patient to continue with review as per schedule.</a:t>
            </a:r>
          </a:p>
          <a:p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10477500" cy="161848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		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+mn-lt"/>
              </a:rPr>
            </a:br>
            <a:r>
              <a:rPr lang="en-US" sz="28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+mn-lt"/>
              </a:rPr>
            </a:br>
            <a:r>
              <a:rPr lang="en-US" sz="28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+mn-lt"/>
              </a:rPr>
            </a:br>
            <a:r>
              <a:rPr lang="en-US" sz="2800" b="1" dirty="0">
                <a:solidFill>
                  <a:srgbClr val="C00000"/>
                </a:solidFill>
                <a:latin typeface="+mn-lt"/>
              </a:rPr>
              <a:t>  	</a:t>
            </a:r>
            <a:br>
              <a:rPr lang="en-US" sz="2800" b="1" dirty="0">
                <a:solidFill>
                  <a:srgbClr val="C00000"/>
                </a:solidFill>
                <a:latin typeface="+mn-lt"/>
              </a:rPr>
            </a:br>
            <a:r>
              <a:rPr lang="en-US" sz="2800" b="1" dirty="0">
                <a:solidFill>
                  <a:srgbClr val="C00000"/>
                </a:solidFill>
                <a:latin typeface="+mn-lt"/>
              </a:rPr>
              <a:t>	 EFFECTS ON THE MOTHER .      	[COMPLICATION-MOTHER]</a:t>
            </a:r>
            <a:br>
              <a:rPr lang="en-US" sz="2800" b="1" dirty="0">
                <a:solidFill>
                  <a:srgbClr val="C00000"/>
                </a:solidFill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1048725" name="Content Placeholder 2"/>
          <p:cNvSpPr>
            <a:spLocks noGrp="1"/>
          </p:cNvSpPr>
          <p:nvPr>
            <p:ph idx="1"/>
          </p:nvPr>
        </p:nvSpPr>
        <p:spPr>
          <a:xfrm>
            <a:off x="952501" y="1600200"/>
            <a:ext cx="10572750" cy="4953000"/>
          </a:xfrm>
        </p:spPr>
        <p:txBody>
          <a:bodyPr>
            <a:noAutofit/>
          </a:bodyPr>
          <a:lstStyle/>
          <a:p>
            <a:r>
              <a:rPr lang="en-US" sz="3200" dirty="0"/>
              <a:t>Development of eclampsia if condition not controlled.</a:t>
            </a:r>
          </a:p>
          <a:p>
            <a:r>
              <a:rPr lang="en-US" sz="3200" dirty="0"/>
              <a:t> </a:t>
            </a:r>
            <a:r>
              <a:rPr lang="en-US" sz="3200" dirty="0" err="1"/>
              <a:t>Antepartum</a:t>
            </a:r>
            <a:r>
              <a:rPr lang="en-US" sz="3200" dirty="0"/>
              <a:t> haemorrhage and </a:t>
            </a:r>
            <a:r>
              <a:rPr lang="en-US" sz="3200" dirty="0" err="1"/>
              <a:t>intrapartum</a:t>
            </a:r>
            <a:r>
              <a:rPr lang="en-US" sz="3200" dirty="0"/>
              <a:t> haemorrhage due to reduction of the placental site before labour &amp; in labour respectively= placental abruption.</a:t>
            </a:r>
          </a:p>
          <a:p>
            <a:r>
              <a:rPr lang="en-US" sz="3200" dirty="0"/>
              <a:t> Postpartum haemorrhage, because of the coagulation defect brought about by the placental abruption leading to damage of uterus muscle.</a:t>
            </a:r>
          </a:p>
          <a:p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Content Placeholder 2"/>
          <p:cNvSpPr>
            <a:spLocks noGrp="1"/>
          </p:cNvSpPr>
          <p:nvPr>
            <p:ph idx="1"/>
          </p:nvPr>
        </p:nvSpPr>
        <p:spPr>
          <a:xfrm>
            <a:off x="952500" y="914400"/>
            <a:ext cx="102870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3200" dirty="0"/>
              <a:t>Development of disseminated intravascular coagulation due to increased consumption of platelets leading to   thrombocytopenia .</a:t>
            </a:r>
          </a:p>
          <a:p>
            <a:r>
              <a:rPr lang="en-US" sz="3200" dirty="0"/>
              <a:t> Failure of any of the vital organs resulting from poor blood flow for a long period due to vasospasms and deposits of platelets &amp; fibrin.</a:t>
            </a:r>
          </a:p>
          <a:p>
            <a:r>
              <a:rPr lang="en-US" sz="3200" dirty="0"/>
              <a:t> Temporary blindness, severe damage of capillaries within the eyes fundus.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	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+mn-lt"/>
              </a:rPr>
              <a:t>EFFECT-FETUS/NEONATE</a:t>
            </a:r>
            <a:endParaRPr lang="en-US" sz="4400" dirty="0">
              <a:latin typeface="+mn-lt"/>
            </a:endParaRPr>
          </a:p>
        </p:txBody>
      </p:sp>
      <p:sp>
        <p:nvSpPr>
          <p:cNvPr id="104872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/>
              <a:t>Fetal hypoxia which leads to fetal distress due poor placental functions.</a:t>
            </a:r>
          </a:p>
          <a:p>
            <a:pPr lvl="0"/>
            <a:r>
              <a:rPr lang="en-US" sz="3200" dirty="0"/>
              <a:t>Intra-uterine fetal death or still birth  because of severe placental dysfunction.</a:t>
            </a:r>
          </a:p>
          <a:p>
            <a:pPr lvl="0"/>
            <a:r>
              <a:rPr lang="en-US" sz="3200" dirty="0"/>
              <a:t>Preterm birth (early delivery) due to either severe pre-eclampsia, eclampsia or </a:t>
            </a:r>
            <a:r>
              <a:rPr lang="en-US" sz="3200" dirty="0" err="1"/>
              <a:t>antepartum</a:t>
            </a:r>
            <a:r>
              <a:rPr lang="en-US" sz="3200" dirty="0"/>
              <a:t> haemorrhage.</a:t>
            </a:r>
          </a:p>
          <a:p>
            <a:pPr lvl="0"/>
            <a:r>
              <a:rPr lang="en-US" sz="3200" dirty="0"/>
              <a:t>Low birth weight baby-I.U.G.R or early birth.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Title 1"/>
          <p:cNvSpPr>
            <a:spLocks noGrp="1"/>
          </p:cNvSpPr>
          <p:nvPr>
            <p:ph type="title"/>
          </p:nvPr>
        </p:nvSpPr>
        <p:spPr>
          <a:xfrm>
            <a:off x="952500" y="304800"/>
            <a:ext cx="10287000" cy="89611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COMPLICATONS PREVENTIVE MEASURES</a:t>
            </a:r>
            <a:endParaRPr lang="en-US" sz="3600" b="1" dirty="0">
              <a:latin typeface="+mn-lt"/>
            </a:endParaRPr>
          </a:p>
        </p:txBody>
      </p:sp>
      <p:sp>
        <p:nvSpPr>
          <p:cNvPr id="1048730" name="Content Placeholder 2"/>
          <p:cNvSpPr>
            <a:spLocks noGrp="1"/>
          </p:cNvSpPr>
          <p:nvPr>
            <p:ph idx="1"/>
          </p:nvPr>
        </p:nvSpPr>
        <p:spPr>
          <a:xfrm>
            <a:off x="685800" y="1200912"/>
            <a:ext cx="10553700" cy="5352288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Early diagnosis and accurate interventions.</a:t>
            </a:r>
          </a:p>
          <a:p>
            <a:pPr lvl="0" algn="just"/>
            <a:r>
              <a:rPr lang="en-US" sz="3200" dirty="0"/>
              <a:t>Effective referral system for those with predisposing factors to a hospital based ANC after thorough explanation.</a:t>
            </a:r>
          </a:p>
          <a:p>
            <a:pPr lvl="0" algn="just"/>
            <a:r>
              <a:rPr lang="en-US" sz="3200" dirty="0"/>
              <a:t>Effective control of various social factors which may hinder antenatal services attendance.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For distant organize for mobile services at a central point. </a:t>
            </a:r>
          </a:p>
          <a:p>
            <a:endParaRPr lang="en-US" sz="2800" dirty="0"/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3670"/>
          </a:xfr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COURSE </a:t>
            </a:r>
            <a:r>
              <a:rPr lang="en-US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OUTLINE </a:t>
            </a:r>
            <a:r>
              <a:rPr lang="en-US" sz="48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ctd</a:t>
            </a:r>
            <a:r>
              <a:rPr lang="en-US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’</a:t>
            </a:r>
            <a:endParaRPr lang="en-US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48640" name="Content Placeholder 2"/>
          <p:cNvSpPr>
            <a:spLocks noGrp="1"/>
          </p:cNvSpPr>
          <p:nvPr>
            <p:ph sz="half" idx="1"/>
          </p:nvPr>
        </p:nvSpPr>
        <p:spPr>
          <a:xfrm>
            <a:off x="101048" y="1245704"/>
            <a:ext cx="5918752" cy="548639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200" b="1" dirty="0" smtClean="0"/>
              <a:t>ABNORMAL LABOUR: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Malpositions and malpresentations of the occiput.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Cephalopelvic disproportion (CPD)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Prolonged labour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Obstructed labour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Precipitate labour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Trial of labour/scar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Perineal and cervical tears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3200" dirty="0" smtClean="0"/>
          </a:p>
          <a:p>
            <a:pPr algn="just" eaLnBrk="1" hangingPunct="1"/>
            <a:endParaRPr lang="en-US" sz="3200" dirty="0" smtClean="0"/>
          </a:p>
        </p:txBody>
      </p:sp>
      <p:sp>
        <p:nvSpPr>
          <p:cNvPr id="1048641" name="Content Placeholder 1"/>
          <p:cNvSpPr>
            <a:spLocks noGrp="1"/>
          </p:cNvSpPr>
          <p:nvPr>
            <p:ph sz="half" idx="2"/>
          </p:nvPr>
        </p:nvSpPr>
        <p:spPr>
          <a:xfrm>
            <a:off x="6162261" y="1245704"/>
            <a:ext cx="5764696" cy="548639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Amniotic fluid embolism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Fetal compromise/distress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Acute uterine inversion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Cord presentation and prolapse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Maternal distress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Hypotonic uterine contractions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PROM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Premature labour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Ruptured uterus</a:t>
            </a:r>
          </a:p>
          <a:p>
            <a:endParaRPr lang="en-US" sz="3200" dirty="0"/>
          </a:p>
        </p:txBody>
      </p:sp>
    </p:spTree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Title 1"/>
          <p:cNvSpPr>
            <a:spLocks noGrp="1"/>
          </p:cNvSpPr>
          <p:nvPr>
            <p:ph type="title"/>
          </p:nvPr>
        </p:nvSpPr>
        <p:spPr>
          <a:xfrm>
            <a:off x="952500" y="10236"/>
            <a:ext cx="10287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	</a:t>
            </a:r>
            <a:r>
              <a:rPr lang="en-US" sz="5400" b="1" dirty="0">
                <a:solidFill>
                  <a:srgbClr val="C00000"/>
                </a:solidFill>
              </a:rPr>
              <a:t> SUMMARY- important to note</a:t>
            </a:r>
            <a:endParaRPr lang="en-US" dirty="0"/>
          </a:p>
        </p:txBody>
      </p:sp>
      <p:sp>
        <p:nvSpPr>
          <p:cNvPr id="1048732" name="Content Placeholder 2"/>
          <p:cNvSpPr>
            <a:spLocks noGrp="1"/>
          </p:cNvSpPr>
          <p:nvPr>
            <p:ph idx="1"/>
          </p:nvPr>
        </p:nvSpPr>
        <p:spPr>
          <a:xfrm>
            <a:off x="609600" y="1153236"/>
            <a:ext cx="10972800" cy="570476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Methyldopa</a:t>
            </a:r>
            <a:r>
              <a:rPr lang="en-US" sz="3200" dirty="0">
                <a:latin typeface="+mj-lt"/>
              </a:rPr>
              <a:t> is the most widely used drug in women with mild to moderate gestational hypertension.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dirty="0">
                <a:latin typeface="+mj-lt"/>
              </a:rPr>
              <a:t>An </a:t>
            </a:r>
            <a:r>
              <a:rPr lang="el-GR" sz="3200" dirty="0">
                <a:latin typeface="+mj-lt"/>
              </a:rPr>
              <a:t>α</a:t>
            </a:r>
            <a:r>
              <a:rPr lang="en-US" sz="3200" dirty="0">
                <a:latin typeface="+mj-lt"/>
              </a:rPr>
              <a:t> and </a:t>
            </a:r>
            <a:r>
              <a:rPr lang="el-GR" sz="3200" dirty="0">
                <a:latin typeface="+mj-lt"/>
              </a:rPr>
              <a:t>β</a:t>
            </a:r>
            <a:r>
              <a:rPr lang="en-US" sz="3200" dirty="0">
                <a:latin typeface="+mj-lt"/>
              </a:rPr>
              <a:t> blocker such as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Labetalol</a:t>
            </a:r>
            <a:r>
              <a:rPr lang="en-US" sz="3200" dirty="0">
                <a:latin typeface="+mj-lt"/>
              </a:rPr>
              <a:t> is an alternative and considered safe in pregnancy except for women with asthma or congestive heart failure.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Atenolol</a:t>
            </a:r>
            <a:r>
              <a:rPr lang="en-US" sz="3200" dirty="0">
                <a:latin typeface="+mj-lt"/>
              </a:rPr>
              <a:t> used over the long-term is </a:t>
            </a:r>
            <a:r>
              <a:rPr lang="en-US" sz="3200" b="1" i="1" dirty="0">
                <a:latin typeface="+mj-lt"/>
              </a:rPr>
              <a:t>NOT recommended </a:t>
            </a:r>
            <a:r>
              <a:rPr lang="en-US" sz="3200" dirty="0">
                <a:latin typeface="+mj-lt"/>
              </a:rPr>
              <a:t>as it’s linked with fetal growth restriction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dirty="0">
                <a:latin typeface="+mj-lt"/>
              </a:rPr>
              <a:t>The use of ACE inhibitors are contraindicated in pregnancy.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dirty="0">
                <a:latin typeface="+mj-lt"/>
              </a:rPr>
              <a:t>Calcium channel blockers e.g.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Nifedipine</a:t>
            </a:r>
            <a:r>
              <a:rPr lang="en-US" sz="3200" dirty="0">
                <a:latin typeface="+mj-lt"/>
              </a:rPr>
              <a:t> are increasingly used to treat severe hypertension in pregnancy.</a:t>
            </a:r>
          </a:p>
        </p:txBody>
      </p:sp>
    </p:spTree>
  </p:cSld>
  <p:clrMapOvr>
    <a:masterClrMapping/>
  </p:clrMapOvr>
  <p:transition spd="med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6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11125200" cy="66294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200" dirty="0"/>
              <a:t>The principles of  pre-eclampsia mgt are:-</a:t>
            </a:r>
          </a:p>
          <a:p>
            <a:pPr lvl="0" algn="just"/>
            <a:r>
              <a:rPr lang="en-US" sz="3200" dirty="0"/>
              <a:t>Early detection of the symptomless syndrome.</a:t>
            </a:r>
          </a:p>
          <a:p>
            <a:pPr lvl="0" algn="just"/>
            <a:r>
              <a:rPr lang="en-US" sz="3200" dirty="0"/>
              <a:t>knowledge of the serious nature of the condition in its severest form.</a:t>
            </a:r>
          </a:p>
          <a:p>
            <a:pPr lvl="0" algn="just"/>
            <a:r>
              <a:rPr lang="en-US" sz="3200" dirty="0"/>
              <a:t>Adherence to agreed guidelines for admission to hospital, investigations and antihypertensive/anticonvulsant prescription.</a:t>
            </a:r>
          </a:p>
          <a:p>
            <a:pPr lvl="0" algn="just"/>
            <a:r>
              <a:rPr lang="en-US" sz="3200" dirty="0"/>
              <a:t>Accurately timed delivery to avoid serious complications to either mother or fetus.</a:t>
            </a:r>
          </a:p>
          <a:p>
            <a:pPr lvl="0" algn="just"/>
            <a:r>
              <a:rPr lang="en-US" sz="3200" dirty="0"/>
              <a:t>Postnatal follow up of hypertension, expected to settle at most, after 6 months and counseling for future pregnancies</a:t>
            </a:r>
            <a:r>
              <a:rPr lang="en-US" sz="3200" dirty="0" smtClean="0"/>
              <a:t>.</a:t>
            </a:r>
          </a:p>
          <a:p>
            <a:pPr marL="0" indent="0" algn="just">
              <a:buNone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						END</a:t>
            </a:r>
            <a:endParaRPr lang="en-US" sz="3200" b="1" dirty="0">
              <a:solidFill>
                <a:srgbClr val="FF33CC"/>
              </a:solidFill>
              <a:latin typeface="Arial Black" pitchFamily="34" charset="0"/>
            </a:endParaRPr>
          </a:p>
          <a:p>
            <a:pPr marL="0" lvl="0" indent="0" algn="just">
              <a:buNone/>
            </a:pPr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lgerian" pitchFamily="82" charset="0"/>
              </a:rPr>
              <a:t>ECLAMPSIA</a:t>
            </a:r>
          </a:p>
        </p:txBody>
      </p:sp>
    </p:spTree>
  </p:cSld>
  <p:clrMapOvr>
    <a:masterClrMapping/>
  </p:clrMapOvr>
  <p:transition spd="med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b="1" dirty="0" smtClean="0"/>
              <a:t>		</a:t>
            </a:r>
            <a:r>
              <a:rPr lang="en-US" sz="3600" b="1" dirty="0">
                <a:solidFill>
                  <a:srgbClr val="FF0000"/>
                </a:solidFill>
              </a:rPr>
              <a:t>DESCRIPTION</a:t>
            </a:r>
          </a:p>
          <a:p>
            <a:pPr algn="just"/>
            <a:r>
              <a:rPr lang="en-US" sz="3600" dirty="0"/>
              <a:t>It’s a condition peculiar to pregnant or newly delivered woman, characterized by </a:t>
            </a:r>
            <a:r>
              <a:rPr lang="en-US" sz="3600" b="1" dirty="0"/>
              <a:t>convulsions</a:t>
            </a:r>
            <a:r>
              <a:rPr lang="en-US" sz="3600" dirty="0"/>
              <a:t> (fits), followed by </a:t>
            </a:r>
            <a:r>
              <a:rPr lang="en-US" sz="3600" dirty="0" err="1"/>
              <a:t>startorous</a:t>
            </a:r>
            <a:r>
              <a:rPr lang="en-US" sz="3600" dirty="0"/>
              <a:t> breathing and coma in absence of other medical conditions which can bring convulsion.</a:t>
            </a:r>
          </a:p>
          <a:p>
            <a:pPr algn="just"/>
            <a:endParaRPr lang="en-US" dirty="0"/>
          </a:p>
        </p:txBody>
      </p:sp>
      <p:sp>
        <p:nvSpPr>
          <p:cNvPr id="1048739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11353800" cy="1219200"/>
          </a:xfrm>
          <a:solidFill>
            <a:schemeClr val="bg2">
              <a:lumMod val="50000"/>
            </a:schemeClr>
          </a:solidFill>
          <a:ln w="76200">
            <a:solidFill>
              <a:srgbClr val="A51B87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 dirty="0" smtClean="0">
                <a:ln w="1905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Batang" pitchFamily="18" charset="-127"/>
              </a:rPr>
              <a:t>ECLAMPSIA</a:t>
            </a: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Content Placeholder 2"/>
          <p:cNvSpPr>
            <a:spLocks noGrp="1"/>
          </p:cNvSpPr>
          <p:nvPr>
            <p:ph idx="1"/>
          </p:nvPr>
        </p:nvSpPr>
        <p:spPr>
          <a:xfrm>
            <a:off x="952500" y="533409"/>
            <a:ext cx="10287000" cy="547389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/>
              <a:t>	</a:t>
            </a:r>
            <a:r>
              <a:rPr lang="en-US" sz="3600" b="1" dirty="0">
                <a:solidFill>
                  <a:srgbClr val="A51B87"/>
                </a:solidFill>
              </a:rPr>
              <a:t>INCIDENCE</a:t>
            </a:r>
          </a:p>
          <a:p>
            <a:pPr algn="just"/>
            <a:r>
              <a:rPr lang="en-US" sz="3600" dirty="0"/>
              <a:t>Eclampsia may occur in about 0.2-0.5% of all the </a:t>
            </a:r>
            <a:r>
              <a:rPr lang="en-US" sz="3600" dirty="0" err="1"/>
              <a:t>prenatals</a:t>
            </a:r>
            <a:r>
              <a:rPr lang="en-US" sz="3600" dirty="0"/>
              <a:t>, particular to those who develop pre-eclampsia.</a:t>
            </a:r>
          </a:p>
          <a:p>
            <a:pPr algn="just"/>
            <a:r>
              <a:rPr lang="en-US" sz="3600" dirty="0"/>
              <a:t>So prenatal occurrence of fits is to about 20% , during  labour 25 % and postpartum 35%.</a:t>
            </a:r>
          </a:p>
          <a:p>
            <a:pPr algn="just"/>
            <a:r>
              <a:rPr lang="en-US" sz="3600" dirty="0"/>
              <a:t>Therefore close monitoring is crucial.</a:t>
            </a:r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med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91150" cy="522426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Eclampsia must be differentiated from other conditions that may be associated with convulsions and coma, e.g. 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Epilepsy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Cerebral malaria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Meningitis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Head injury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Cerebrovascular accident</a:t>
            </a:r>
          </a:p>
        </p:txBody>
      </p:sp>
      <p:sp>
        <p:nvSpPr>
          <p:cNvPr id="1048742" name="Content Placeholder 3"/>
          <p:cNvSpPr>
            <a:spLocks noGrp="1"/>
          </p:cNvSpPr>
          <p:nvPr>
            <p:ph sz="half" idx="2"/>
          </p:nvPr>
        </p:nvSpPr>
        <p:spPr>
          <a:xfrm>
            <a:off x="6191250" y="1481336"/>
            <a:ext cx="5391150" cy="5071864"/>
          </a:xfrm>
        </p:spPr>
        <p:txBody>
          <a:bodyPr/>
          <a:lstStyle/>
          <a:p>
            <a:pPr algn="just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Intoxication-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(alcohol, drugs, and poisons)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Drug withdrawal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Metabolic disorders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Water intoxication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Encephalitis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Hypertensive encephalopathy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Hysteria. </a:t>
            </a:r>
          </a:p>
          <a:p>
            <a:endParaRPr lang="en-US" dirty="0"/>
          </a:p>
        </p:txBody>
      </p:sp>
      <p:sp>
        <p:nvSpPr>
          <p:cNvPr id="1048743" name="Title 2"/>
          <p:cNvSpPr>
            <a:spLocks noGrp="1"/>
          </p:cNvSpPr>
          <p:nvPr>
            <p:ph type="title"/>
          </p:nvPr>
        </p:nvSpPr>
        <p:spPr>
          <a:xfrm>
            <a:off x="609600" y="338336"/>
            <a:ext cx="109728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Differential diagnosis of Eclampsia </a:t>
            </a:r>
          </a:p>
        </p:txBody>
      </p:sp>
    </p:spTree>
  </p:cSld>
  <p:clrMapOvr>
    <a:masterClrMapping/>
  </p:clrMapOvr>
  <p:transition spd="med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4" name="Content Placeholder 2"/>
          <p:cNvSpPr>
            <a:spLocks noGrp="1"/>
          </p:cNvSpPr>
          <p:nvPr>
            <p:ph idx="1"/>
          </p:nvPr>
        </p:nvSpPr>
        <p:spPr>
          <a:xfrm>
            <a:off x="838200" y="76200"/>
            <a:ext cx="10115550" cy="6553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i="1" dirty="0"/>
              <a:t>	</a:t>
            </a:r>
            <a:r>
              <a:rPr lang="en-US" sz="36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CLINICAL FEATURES OF IMPENDING ECLAMPSIA</a:t>
            </a:r>
            <a:endParaRPr lang="en-US" sz="28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  <a:p>
            <a:pPr algn="just">
              <a:buNone/>
            </a:pPr>
            <a:r>
              <a:rPr lang="en-US" sz="2800" dirty="0"/>
              <a:t>	</a:t>
            </a:r>
            <a:r>
              <a:rPr lang="en-US" sz="3200" dirty="0">
                <a:latin typeface="Arial Narrow" panose="020B0606020202030204" pitchFamily="34" charset="0"/>
              </a:rPr>
              <a:t>Synonym-warning features of imminent eclampsia.</a:t>
            </a:r>
          </a:p>
          <a:p>
            <a:pPr lvl="0" algn="just"/>
            <a:r>
              <a:rPr lang="en-US" sz="3200" dirty="0">
                <a:latin typeface="Arial Narrow" panose="020B0606020202030204" pitchFamily="34" charset="0"/>
              </a:rPr>
              <a:t>A sharp rise in blood pressure suddenly, with more than 20mmhg within an interval of ½ hour ( BP &gt;160/100 mmHg) despite treatment.</a:t>
            </a:r>
          </a:p>
          <a:p>
            <a:pPr lvl="0" algn="just"/>
            <a:r>
              <a:rPr lang="en-US" sz="3200" dirty="0">
                <a:latin typeface="Arial Narrow" panose="020B0606020202030204" pitchFamily="34" charset="0"/>
              </a:rPr>
              <a:t>Decreased urinary output (</a:t>
            </a:r>
            <a:r>
              <a:rPr lang="en-US" sz="3200" dirty="0" err="1">
                <a:latin typeface="Arial Narrow" panose="020B0606020202030204" pitchFamily="34" charset="0"/>
              </a:rPr>
              <a:t>oliguria</a:t>
            </a:r>
            <a:r>
              <a:rPr lang="en-US" sz="3200" dirty="0">
                <a:latin typeface="Arial Narrow" panose="020B0606020202030204" pitchFamily="34" charset="0"/>
              </a:rPr>
              <a:t>) because of severe spasms in afferent arterioles, so less than 800ml  in 24 hours.</a:t>
            </a:r>
          </a:p>
          <a:p>
            <a:pPr lvl="0" algn="just"/>
            <a:r>
              <a:rPr lang="en-US" sz="3200" dirty="0">
                <a:latin typeface="Arial Narrow" panose="020B0606020202030204" pitchFamily="34" charset="0"/>
              </a:rPr>
              <a:t>Increased </a:t>
            </a:r>
            <a:r>
              <a:rPr lang="en-US" sz="3200" dirty="0" err="1">
                <a:latin typeface="Arial Narrow" panose="020B0606020202030204" pitchFamily="34" charset="0"/>
              </a:rPr>
              <a:t>proteinuria</a:t>
            </a:r>
            <a:r>
              <a:rPr lang="en-US" sz="3200" dirty="0">
                <a:latin typeface="Arial Narrow" panose="020B0606020202030204" pitchFamily="34" charset="0"/>
              </a:rPr>
              <a:t> levels to 3+ &amp; above , due to general damage of the filtering bed.</a:t>
            </a:r>
          </a:p>
          <a:p>
            <a:endParaRPr lang="en-US" sz="2800" dirty="0"/>
          </a:p>
        </p:txBody>
      </p:sp>
    </p:spTree>
  </p:cSld>
  <p:clrMapOvr>
    <a:masterClrMapping/>
  </p:clrMapOvr>
  <p:transition spd="med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Content Placeholder 2"/>
          <p:cNvSpPr>
            <a:spLocks noGrp="1"/>
          </p:cNvSpPr>
          <p:nvPr>
            <p:ph idx="1"/>
          </p:nvPr>
        </p:nvSpPr>
        <p:spPr>
          <a:xfrm>
            <a:off x="857250" y="533400"/>
            <a:ext cx="10096500" cy="6172200"/>
          </a:xfrm>
        </p:spPr>
        <p:txBody>
          <a:bodyPr>
            <a:normAutofit/>
          </a:bodyPr>
          <a:lstStyle/>
          <a:p>
            <a:pPr lvl="0" algn="just"/>
            <a:r>
              <a:rPr lang="en-US" sz="3600" dirty="0"/>
              <a:t>Abnormal general behavior in terms of restlessness initially, later confusion and finally drowsiness, due to cerebral </a:t>
            </a:r>
            <a:r>
              <a:rPr lang="en-US" sz="3600" dirty="0" err="1"/>
              <a:t>oedema</a:t>
            </a:r>
            <a:r>
              <a:rPr lang="en-US" sz="3600" dirty="0"/>
              <a:t>.</a:t>
            </a:r>
          </a:p>
          <a:p>
            <a:pPr lvl="0" algn="just"/>
            <a:r>
              <a:rPr lang="en-US" sz="3600" dirty="0"/>
              <a:t>Severe epigastric pain, accompanied by nausea and vomiting.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 Pain is excruciating in nature and it’s located at the right upper quadrant of the abdomen.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 It indicates liver impairment.</a:t>
            </a:r>
          </a:p>
          <a:p>
            <a:endParaRPr lang="en-US" sz="2800" dirty="0"/>
          </a:p>
        </p:txBody>
      </p:sp>
    </p:spTree>
  </p:cSld>
  <p:clrMapOvr>
    <a:masterClrMapping/>
  </p:clrMapOvr>
  <p:transition spd="med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6" name="Content Placeholder 2"/>
          <p:cNvSpPr>
            <a:spLocks noGrp="1"/>
          </p:cNvSpPr>
          <p:nvPr>
            <p:ph idx="1"/>
          </p:nvPr>
        </p:nvSpPr>
        <p:spPr>
          <a:xfrm>
            <a:off x="666750" y="609600"/>
            <a:ext cx="10763250" cy="6019800"/>
          </a:xfrm>
        </p:spPr>
        <p:txBody>
          <a:bodyPr>
            <a:normAutofit/>
          </a:bodyPr>
          <a:lstStyle/>
          <a:p>
            <a:pPr lvl="0" algn="just"/>
            <a:r>
              <a:rPr lang="en-US" sz="3600" dirty="0"/>
              <a:t>Severe headache, usually persistent and located either at frontal or occipital region.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Indicates increased intracranial pressure because of cerebral </a:t>
            </a:r>
            <a:r>
              <a:rPr lang="en-US" sz="3600" dirty="0" err="1"/>
              <a:t>oedema</a:t>
            </a:r>
            <a:r>
              <a:rPr lang="en-US" sz="3600" dirty="0"/>
              <a:t> since blood supply is impaired.</a:t>
            </a:r>
          </a:p>
          <a:p>
            <a:pPr lvl="0" algn="just"/>
            <a:r>
              <a:rPr lang="en-US" sz="3600" dirty="0"/>
              <a:t>Visual disturbance in terms of either blurred vision, flashes of light or photophobia due to </a:t>
            </a:r>
            <a:r>
              <a:rPr lang="en-US" sz="3600" dirty="0" err="1"/>
              <a:t>oedema</a:t>
            </a:r>
            <a:r>
              <a:rPr lang="en-US" sz="3600" dirty="0"/>
              <a:t> of the retina.</a:t>
            </a:r>
          </a:p>
          <a:p>
            <a:pPr lvl="0" algn="just"/>
            <a:r>
              <a:rPr lang="en-US" sz="3600" dirty="0"/>
              <a:t>Hyper –</a:t>
            </a:r>
            <a:r>
              <a:rPr lang="en-US" sz="3600" dirty="0" err="1"/>
              <a:t>reflexia</a:t>
            </a:r>
            <a:r>
              <a:rPr lang="en-US" sz="3600" dirty="0"/>
              <a:t>, indicates cerebral irritability.</a:t>
            </a:r>
          </a:p>
          <a:p>
            <a:endParaRPr lang="en-US" sz="2800" dirty="0"/>
          </a:p>
        </p:txBody>
      </p:sp>
    </p:spTree>
  </p:cSld>
  <p:clrMapOvr>
    <a:masterClrMapping/>
  </p:clrMapOvr>
  <p:transition spd="med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10839450" cy="5638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300" b="1" dirty="0">
                <a:latin typeface="Arial Narrow" panose="020B0606020202030204" pitchFamily="34" charset="0"/>
              </a:rPr>
              <a:t>	</a:t>
            </a:r>
            <a:r>
              <a:rPr lang="en-US" sz="3300" b="1" dirty="0">
                <a:solidFill>
                  <a:srgbClr val="C00000"/>
                </a:solidFill>
                <a:latin typeface="Arial Narrow" panose="020B0606020202030204" pitchFamily="34" charset="0"/>
              </a:rPr>
              <a:t>1. PREMONITORY/WARNING STAGE</a:t>
            </a:r>
          </a:p>
          <a:p>
            <a:pPr algn="just"/>
            <a:r>
              <a:rPr lang="en-US" sz="3300" dirty="0">
                <a:latin typeface="Arial Narrow" panose="020B0606020202030204" pitchFamily="34" charset="0"/>
              </a:rPr>
              <a:t>It’s the very last indicator that fits are going to occur whatsoever. It lasts for about 10-20 seconds.</a:t>
            </a:r>
          </a:p>
          <a:p>
            <a:pPr algn="just">
              <a:buNone/>
            </a:pPr>
            <a:r>
              <a:rPr lang="en-US" sz="3300" i="1" dirty="0">
                <a:latin typeface="Arial Narrow" panose="020B0606020202030204" pitchFamily="34" charset="0"/>
              </a:rPr>
              <a:t>                          </a:t>
            </a:r>
            <a:r>
              <a:rPr lang="en-US" sz="3300" b="1" dirty="0">
                <a:solidFill>
                  <a:srgbClr val="0000FF"/>
                </a:solidFill>
                <a:latin typeface="Arial Narrow" panose="020B0606020202030204" pitchFamily="34" charset="0"/>
              </a:rPr>
              <a:t>Clinical presentation</a:t>
            </a:r>
          </a:p>
          <a:p>
            <a:pPr lvl="0" algn="just"/>
            <a:r>
              <a:rPr lang="en-US" sz="3300" dirty="0">
                <a:latin typeface="Arial Narrow" panose="020B0606020202030204" pitchFamily="34" charset="0"/>
              </a:rPr>
              <a:t>Increased restlessness &amp; confusion.</a:t>
            </a:r>
          </a:p>
          <a:p>
            <a:pPr lvl="0" algn="just"/>
            <a:r>
              <a:rPr lang="en-US" sz="3300" dirty="0">
                <a:latin typeface="Arial Narrow" panose="020B0606020202030204" pitchFamily="34" charset="0"/>
              </a:rPr>
              <a:t>Rapid eye movement or just stares.</a:t>
            </a:r>
          </a:p>
          <a:p>
            <a:pPr lvl="0" algn="just"/>
            <a:r>
              <a:rPr lang="en-US" sz="3300" dirty="0">
                <a:latin typeface="Arial Narrow" panose="020B0606020202030204" pitchFamily="34" charset="0"/>
              </a:rPr>
              <a:t>Head drawn to one side.</a:t>
            </a:r>
          </a:p>
          <a:p>
            <a:pPr lvl="0" algn="just"/>
            <a:r>
              <a:rPr lang="en-US" sz="3300" dirty="0">
                <a:latin typeface="Arial Narrow" panose="020B0606020202030204" pitchFamily="34" charset="0"/>
              </a:rPr>
              <a:t>Twitching of the facial muscles, particularly around mouth &amp; eyes.</a:t>
            </a:r>
          </a:p>
          <a:p>
            <a:pPr lvl="0" algn="just"/>
            <a:r>
              <a:rPr lang="en-US" sz="3300" dirty="0">
                <a:latin typeface="Arial Narrow" panose="020B0606020202030204" pitchFamily="34" charset="0"/>
              </a:rPr>
              <a:t>Loss of consciousness.</a:t>
            </a:r>
          </a:p>
          <a:p>
            <a:pPr algn="just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048748" name="Title 1"/>
          <p:cNvSpPr>
            <a:spLocks noGrp="1"/>
          </p:cNvSpPr>
          <p:nvPr>
            <p:ph type="title"/>
          </p:nvPr>
        </p:nvSpPr>
        <p:spPr>
          <a:xfrm>
            <a:off x="1238250" y="0"/>
            <a:ext cx="97155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Arial Black" panose="020B0A04020102020204" pitchFamily="34" charset="0"/>
              </a:rPr>
              <a:t>STAGES</a:t>
            </a:r>
            <a:endParaRPr lang="en-US" sz="54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3670"/>
          </a:xfr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COURSE </a:t>
            </a:r>
            <a:r>
              <a:rPr lang="en-US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OUTLINE </a:t>
            </a:r>
            <a:r>
              <a:rPr lang="en-US" sz="48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ctd</a:t>
            </a:r>
            <a:r>
              <a:rPr lang="en-US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’</a:t>
            </a:r>
            <a:endParaRPr lang="en-US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48643" name="Content Placeholder 2"/>
          <p:cNvSpPr>
            <a:spLocks noGrp="1"/>
          </p:cNvSpPr>
          <p:nvPr>
            <p:ph sz="half" idx="1"/>
          </p:nvPr>
        </p:nvSpPr>
        <p:spPr>
          <a:xfrm>
            <a:off x="101048" y="1245704"/>
            <a:ext cx="4881769" cy="548639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200" b="1" dirty="0" smtClean="0"/>
              <a:t>ABNORMAL PUERPERIUM: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Breast complications.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Puerperal psychosis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Post-partum Haemorrhage (PPH)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Puerperal pyrexia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Puerperal sepsis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Deep venous Thrombosis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Maternal Audit (Maternal mortality review)</a:t>
            </a:r>
            <a:endParaRPr lang="en-US" sz="3200" dirty="0" smtClean="0"/>
          </a:p>
          <a:p>
            <a:pPr algn="just" eaLnBrk="1" hangingPunct="1"/>
            <a:endParaRPr lang="en-US" sz="3200" dirty="0" smtClean="0"/>
          </a:p>
        </p:txBody>
      </p:sp>
      <p:sp>
        <p:nvSpPr>
          <p:cNvPr id="1048644" name="Content Placeholder 1"/>
          <p:cNvSpPr>
            <a:spLocks noGrp="1"/>
          </p:cNvSpPr>
          <p:nvPr>
            <p:ph sz="half" idx="2"/>
          </p:nvPr>
        </p:nvSpPr>
        <p:spPr>
          <a:xfrm>
            <a:off x="5128591" y="1126436"/>
            <a:ext cx="6983897" cy="560566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COMPLICATIONS OF THE NEWBORN: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Low birth weight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Congenital abnormalities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Asphyxia Neonatorum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Respiratory Distress Syndrome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Birth injuries &amp; Trauma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Neonatal Jaundice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Neonatal Sepsis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Hypothermia neonatorum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Hypoglycaemia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Haemorrhagic Disease of the Newborn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Ophthalmia Neonatorum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Content Placeholder 2"/>
          <p:cNvSpPr>
            <a:spLocks noGrp="1"/>
          </p:cNvSpPr>
          <p:nvPr>
            <p:ph idx="1"/>
          </p:nvPr>
        </p:nvSpPr>
        <p:spPr>
          <a:xfrm>
            <a:off x="857250" y="381000"/>
            <a:ext cx="10096500" cy="6248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i="1" dirty="0"/>
              <a:t>	</a:t>
            </a:r>
            <a:r>
              <a:rPr lang="en-US" sz="3200" b="1" dirty="0">
                <a:solidFill>
                  <a:srgbClr val="C00000"/>
                </a:solidFill>
              </a:rPr>
              <a:t>2. Tonic or toxic</a:t>
            </a:r>
          </a:p>
          <a:p>
            <a:pPr algn="just"/>
            <a:r>
              <a:rPr lang="en-US" sz="3200" dirty="0"/>
              <a:t>Lasts for about 10-20 seconds.</a:t>
            </a:r>
          </a:p>
          <a:p>
            <a:pPr algn="just">
              <a:buNone/>
            </a:pPr>
            <a:r>
              <a:rPr lang="en-US" sz="3200" i="1" dirty="0"/>
              <a:t>             </a:t>
            </a:r>
            <a:r>
              <a:rPr lang="en-US" sz="3200" b="1" dirty="0"/>
              <a:t>Presentation</a:t>
            </a:r>
          </a:p>
          <a:p>
            <a:pPr lvl="0" algn="just"/>
            <a:r>
              <a:rPr lang="en-US" sz="3200" dirty="0"/>
              <a:t>There is muscle rigidity or stiffness.</a:t>
            </a:r>
          </a:p>
          <a:p>
            <a:pPr lvl="0" algn="just"/>
            <a:r>
              <a:rPr lang="en-US" sz="3200" dirty="0"/>
              <a:t>Cyanosis is marked on skin and mucous membranes because of bronchi and diaphragm spasms.</a:t>
            </a:r>
          </a:p>
          <a:p>
            <a:pPr lvl="0" algn="just"/>
            <a:r>
              <a:rPr lang="en-US" sz="3200" dirty="0"/>
              <a:t>Back is arched.</a:t>
            </a:r>
          </a:p>
          <a:p>
            <a:pPr lvl="0" algn="just"/>
            <a:r>
              <a:rPr lang="en-US" sz="3200" dirty="0"/>
              <a:t>Fist tightly closed.</a:t>
            </a:r>
          </a:p>
          <a:p>
            <a:pPr lvl="0" algn="just"/>
            <a:r>
              <a:rPr lang="en-US" sz="3200" dirty="0"/>
              <a:t>Feet &amp; toes flexed.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0" name="Content Placeholder 2"/>
          <p:cNvSpPr>
            <a:spLocks noGrp="1"/>
          </p:cNvSpPr>
          <p:nvPr>
            <p:ph idx="1"/>
          </p:nvPr>
        </p:nvSpPr>
        <p:spPr>
          <a:xfrm>
            <a:off x="762000" y="381000"/>
            <a:ext cx="10572750" cy="6324600"/>
          </a:xfrm>
        </p:spPr>
        <p:txBody>
          <a:bodyPr>
            <a:normAutofit/>
          </a:bodyPr>
          <a:lstStyle/>
          <a:p>
            <a:pPr lvl="0" algn="just"/>
            <a:r>
              <a:rPr lang="en-US" sz="3600" dirty="0"/>
              <a:t>Teeth tightly clenched.</a:t>
            </a:r>
          </a:p>
          <a:p>
            <a:pPr lvl="0" algn="just"/>
            <a:r>
              <a:rPr lang="en-US" sz="3600" dirty="0"/>
              <a:t>Eyes appear to bulge out since she is staring.</a:t>
            </a:r>
          </a:p>
          <a:p>
            <a:pPr algn="just">
              <a:buNone/>
            </a:pPr>
            <a:r>
              <a:rPr lang="en-US" sz="3600" b="1" dirty="0">
                <a:solidFill>
                  <a:schemeClr val="tx2"/>
                </a:solidFill>
              </a:rPr>
              <a:t>NB: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/>
              <a:t>These 2 stages may be missed out due to the short dwell time of each.</a:t>
            </a:r>
          </a:p>
          <a:p>
            <a:pPr algn="just">
              <a:buNone/>
            </a:pPr>
            <a:r>
              <a:rPr lang="en-US" sz="3600" b="1" dirty="0"/>
              <a:t>	</a:t>
            </a:r>
            <a:r>
              <a:rPr lang="en-US" sz="3600" b="1" dirty="0">
                <a:solidFill>
                  <a:srgbClr val="C00000"/>
                </a:solidFill>
              </a:rPr>
              <a:t>3. </a:t>
            </a:r>
            <a:r>
              <a:rPr lang="en-US" sz="3600" b="1" dirty="0" err="1">
                <a:solidFill>
                  <a:srgbClr val="C00000"/>
                </a:solidFill>
              </a:rPr>
              <a:t>Clonic</a:t>
            </a:r>
            <a:endParaRPr lang="en-US" sz="3600" b="1" dirty="0">
              <a:solidFill>
                <a:srgbClr val="C00000"/>
              </a:solidFill>
            </a:endParaRPr>
          </a:p>
          <a:p>
            <a:pPr algn="just"/>
            <a:r>
              <a:rPr lang="en-US" sz="3600" dirty="0"/>
              <a:t>Last for 1-2 minutes i.e. (60-120 sec.)</a:t>
            </a:r>
          </a:p>
          <a:p>
            <a:pPr algn="just">
              <a:buNone/>
            </a:pPr>
            <a:r>
              <a:rPr lang="en-US" sz="3600" i="1" dirty="0"/>
              <a:t>	</a:t>
            </a:r>
            <a:r>
              <a:rPr lang="en-US" sz="3600" b="1" i="1" dirty="0"/>
              <a:t>Presentation</a:t>
            </a:r>
          </a:p>
          <a:p>
            <a:pPr lvl="0" algn="just"/>
            <a:r>
              <a:rPr lang="en-US" sz="3600" dirty="0"/>
              <a:t>Violent contraction and relaxation of the muscles.</a:t>
            </a:r>
          </a:p>
          <a:p>
            <a:pPr algn="just"/>
            <a:endParaRPr lang="en-US" sz="3600" dirty="0"/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med">
    <p:pul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10191750" cy="5867400"/>
          </a:xfrm>
        </p:spPr>
        <p:txBody>
          <a:bodyPr>
            <a:normAutofit/>
          </a:bodyPr>
          <a:lstStyle/>
          <a:p>
            <a:pPr lvl="0" algn="just"/>
            <a:r>
              <a:rPr lang="en-US" sz="3600" dirty="0"/>
              <a:t>Increased saliva causes foaming or frothing at the mouth. Sometimes may be blood stained due to trauma on the tongue.</a:t>
            </a:r>
          </a:p>
          <a:p>
            <a:pPr lvl="0" algn="just"/>
            <a:r>
              <a:rPr lang="en-US" sz="3600" dirty="0"/>
              <a:t>Deep noisy breathing.</a:t>
            </a:r>
          </a:p>
          <a:p>
            <a:pPr lvl="0" algn="just"/>
            <a:r>
              <a:rPr lang="en-US" sz="3600" dirty="0"/>
              <a:t>Face looks congested (filled with blood) and bloated (swollen).</a:t>
            </a:r>
          </a:p>
          <a:p>
            <a:pPr algn="just"/>
            <a:r>
              <a:rPr lang="en-US" sz="3600" dirty="0"/>
              <a:t>Tongue is bitten due to violent action of the jaws.</a:t>
            </a:r>
          </a:p>
          <a:p>
            <a:pPr lvl="0" algn="just"/>
            <a:endParaRPr lang="en-US" sz="3600" dirty="0"/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med">
    <p:pull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2" name="Content Placeholder 2"/>
          <p:cNvSpPr>
            <a:spLocks noGrp="1"/>
          </p:cNvSpPr>
          <p:nvPr>
            <p:ph idx="1"/>
          </p:nvPr>
        </p:nvSpPr>
        <p:spPr>
          <a:xfrm>
            <a:off x="857250" y="457200"/>
            <a:ext cx="10096500" cy="5638800"/>
          </a:xfrm>
        </p:spPr>
        <p:txBody>
          <a:bodyPr>
            <a:normAutofit/>
          </a:bodyPr>
          <a:lstStyle/>
          <a:p>
            <a:pPr lvl="0" algn="just"/>
            <a:r>
              <a:rPr lang="en-US" sz="3600" dirty="0"/>
              <a:t>Convulsions slowly subside and unconsciousness persists.</a:t>
            </a:r>
          </a:p>
          <a:p>
            <a:pPr lvl="0" algn="just"/>
            <a:r>
              <a:rPr lang="en-US" sz="3600" dirty="0"/>
              <a:t>Breathing becomes </a:t>
            </a:r>
            <a:r>
              <a:rPr lang="en-US" sz="3600" dirty="0" err="1"/>
              <a:t>startorous</a:t>
            </a:r>
            <a:r>
              <a:rPr lang="en-US" sz="3600" dirty="0"/>
              <a:t> due to partial blockage of the airways by secretions.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Generally respiration are labored &amp; noisily.</a:t>
            </a:r>
          </a:p>
          <a:p>
            <a:pPr algn="just">
              <a:buNone/>
            </a:pPr>
            <a:r>
              <a:rPr lang="en-US" sz="3600" i="1" dirty="0"/>
              <a:t>	</a:t>
            </a:r>
            <a:r>
              <a:rPr lang="en-US" sz="3600" b="1" dirty="0">
                <a:solidFill>
                  <a:srgbClr val="C00000"/>
                </a:solidFill>
              </a:rPr>
              <a:t>4. Coma</a:t>
            </a:r>
          </a:p>
          <a:p>
            <a:pPr algn="just"/>
            <a:r>
              <a:rPr lang="en-US" sz="3600" dirty="0"/>
              <a:t>May last for minutes or hours.</a:t>
            </a:r>
          </a:p>
          <a:p>
            <a:endParaRPr lang="en-US" sz="2800" dirty="0"/>
          </a:p>
        </p:txBody>
      </p:sp>
    </p:spTree>
  </p:cSld>
  <p:clrMapOvr>
    <a:masterClrMapping/>
  </p:clrMapOvr>
  <p:transition spd="med">
    <p:pull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Content Placeholder 2"/>
          <p:cNvSpPr>
            <a:spLocks noGrp="1"/>
          </p:cNvSpPr>
          <p:nvPr>
            <p:ph idx="1"/>
          </p:nvPr>
        </p:nvSpPr>
        <p:spPr>
          <a:xfrm>
            <a:off x="666750" y="533400"/>
            <a:ext cx="10287000" cy="6019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i="1" dirty="0"/>
              <a:t>	</a:t>
            </a:r>
            <a:r>
              <a:rPr lang="en-US" sz="3600" b="1" i="1" dirty="0"/>
              <a:t>Presentation</a:t>
            </a:r>
          </a:p>
          <a:p>
            <a:pPr lvl="0" algn="just"/>
            <a:r>
              <a:rPr lang="en-US" sz="3600" dirty="0"/>
              <a:t>Deep state of unconsciousness =comatosed.</a:t>
            </a:r>
          </a:p>
          <a:p>
            <a:pPr lvl="0" algn="just"/>
            <a:r>
              <a:rPr lang="en-US" sz="3600" dirty="0"/>
              <a:t>Noisy and rapid breathing.</a:t>
            </a:r>
          </a:p>
          <a:p>
            <a:pPr lvl="0" algn="just"/>
            <a:r>
              <a:rPr lang="en-US" sz="3600" dirty="0"/>
              <a:t>Cyanosis fades, but congested and swollen facial appearances persist.</a:t>
            </a:r>
          </a:p>
          <a:p>
            <a:pPr lvl="0" algn="just"/>
            <a:r>
              <a:rPr lang="en-US" sz="3600" dirty="0"/>
              <a:t>Vital signs reading are abnormal in that: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Fever, occurs due to large amount of energy generated during convulsion.</a:t>
            </a:r>
          </a:p>
          <a:p>
            <a:pPr lvl="0"/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ransition spd="med">
    <p:pull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Content Placeholder 2"/>
          <p:cNvSpPr>
            <a:spLocks noGrp="1"/>
          </p:cNvSpPr>
          <p:nvPr>
            <p:ph idx="1"/>
          </p:nvPr>
        </p:nvSpPr>
        <p:spPr>
          <a:xfrm>
            <a:off x="762000" y="533409"/>
            <a:ext cx="10477500" cy="5473891"/>
          </a:xfrm>
        </p:spPr>
        <p:txBody>
          <a:bodyPr>
            <a:norm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Tachycardia, in which pulse is full and bounding in character.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Blood pressure, rises sharply i.e. very high.</a:t>
            </a:r>
          </a:p>
          <a:p>
            <a:pPr lvl="0" algn="just"/>
            <a:r>
              <a:rPr lang="en-US" sz="3600" dirty="0"/>
              <a:t>Generally urine &amp; faecal incontinence may occur. </a:t>
            </a:r>
          </a:p>
          <a:p>
            <a:pPr lvl="0" algn="just"/>
            <a:r>
              <a:rPr lang="en-US" sz="3600" dirty="0"/>
              <a:t>Therefore further fits may occur especially where interventions to lower BP and control fits are not undertake on time.</a:t>
            </a:r>
          </a:p>
        </p:txBody>
      </p:sp>
    </p:spTree>
  </p:cSld>
  <p:clrMapOvr>
    <a:masterClrMapping/>
  </p:clrMapOvr>
  <p:transition spd="med">
    <p:pull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Content Placeholder 2"/>
          <p:cNvSpPr>
            <a:spLocks noGrp="1"/>
          </p:cNvSpPr>
          <p:nvPr>
            <p:ph idx="1"/>
          </p:nvPr>
        </p:nvSpPr>
        <p:spPr>
          <a:xfrm>
            <a:off x="762000" y="457209"/>
            <a:ext cx="10477500" cy="5550091"/>
          </a:xfrm>
        </p:spPr>
        <p:txBody>
          <a:bodyPr>
            <a:norm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If undertaken, she regains consciousness gradually.</a:t>
            </a:r>
          </a:p>
          <a:p>
            <a:pPr algn="just">
              <a:buNone/>
            </a:pPr>
            <a:r>
              <a:rPr lang="en-US" sz="3600" dirty="0"/>
              <a:t>	</a:t>
            </a:r>
            <a:r>
              <a:rPr lang="en-US" sz="3600" b="1" dirty="0"/>
              <a:t>NB:</a:t>
            </a:r>
            <a:r>
              <a:rPr lang="en-US" sz="3600" dirty="0"/>
              <a:t> The woman may die after only one (1) or two (2) fits hence need for immediate action.</a:t>
            </a:r>
          </a:p>
          <a:p>
            <a:pPr algn="just">
              <a:buNone/>
            </a:pPr>
            <a:r>
              <a:rPr lang="en-US" sz="3600" i="1" dirty="0"/>
              <a:t>	</a:t>
            </a:r>
            <a:r>
              <a:rPr lang="en-US" sz="3600" b="1" dirty="0">
                <a:solidFill>
                  <a:srgbClr val="A51B87"/>
                </a:solidFill>
              </a:rPr>
              <a:t>ROLE OF MIDWIFE</a:t>
            </a:r>
          </a:p>
          <a:p>
            <a:pPr algn="just"/>
            <a:r>
              <a:rPr lang="en-US" sz="3600" dirty="0"/>
              <a:t> Prevent the mother from sustaining trauma during the fits.</a:t>
            </a:r>
          </a:p>
          <a:p>
            <a:pPr algn="just">
              <a:buNone/>
            </a:pPr>
            <a:endParaRPr lang="en-US" sz="3600" dirty="0"/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med">
    <p:pull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6" name="Content Placeholder 2"/>
          <p:cNvSpPr>
            <a:spLocks noGrp="1"/>
          </p:cNvSpPr>
          <p:nvPr>
            <p:ph idx="1"/>
          </p:nvPr>
        </p:nvSpPr>
        <p:spPr>
          <a:xfrm>
            <a:off x="857250" y="685800"/>
            <a:ext cx="10096500" cy="5638800"/>
          </a:xfrm>
        </p:spPr>
        <p:txBody>
          <a:bodyPr/>
          <a:lstStyle/>
          <a:p>
            <a:r>
              <a:rPr lang="en-US" sz="3600" dirty="0"/>
              <a:t> Close observation to accurately assess the state of mother &amp; fetus, in terms of: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Vital sign, onset of the fit, extent of coma, number of fits in a given period, length of each and associated trauma.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 Presence of fetal heart sounds  and whether normal or abnormal.</a:t>
            </a:r>
          </a:p>
        </p:txBody>
      </p:sp>
    </p:spTree>
  </p:cSld>
  <p:clrMapOvr>
    <a:masterClrMapping/>
  </p:clrMapOvr>
  <p:transition spd="med">
    <p:pull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7" name="Content Placeholder 2"/>
          <p:cNvSpPr>
            <a:spLocks noGrp="1"/>
          </p:cNvSpPr>
          <p:nvPr>
            <p:ph idx="1"/>
          </p:nvPr>
        </p:nvSpPr>
        <p:spPr>
          <a:xfrm>
            <a:off x="952500" y="457209"/>
            <a:ext cx="10287000" cy="5550091"/>
          </a:xfrm>
        </p:spPr>
        <p:txBody>
          <a:bodyPr/>
          <a:lstStyle/>
          <a:p>
            <a:pPr algn="just"/>
            <a:r>
              <a:rPr lang="en-US" sz="3600" dirty="0"/>
              <a:t> Administer prescribed treatment &amp; evaluate effectiveness.</a:t>
            </a:r>
          </a:p>
          <a:p>
            <a:pPr algn="just"/>
            <a:r>
              <a:rPr lang="en-US" sz="3600" dirty="0"/>
              <a:t> Prepare for the quickest mode of delivery despite fate of the fetus.</a:t>
            </a:r>
          </a:p>
          <a:p>
            <a:pPr algn="just"/>
            <a:r>
              <a:rPr lang="en-US" sz="3600" dirty="0"/>
              <a:t> Provision of emotional support to relatives.</a:t>
            </a:r>
          </a:p>
          <a:p>
            <a:endParaRPr lang="en-US" sz="3600" dirty="0"/>
          </a:p>
        </p:txBody>
      </p:sp>
    </p:spTree>
  </p:cSld>
  <p:clrMapOvr>
    <a:masterClrMapping/>
  </p:clrMapOvr>
  <p:transition spd="med">
    <p:pull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8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10668000" cy="464820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3600" dirty="0"/>
              <a:t>Eclampsia is an acute obstetrical emergency and delivery is the part of the cure.</a:t>
            </a:r>
          </a:p>
          <a:p>
            <a:pPr algn="ctr">
              <a:buNone/>
            </a:pPr>
            <a:r>
              <a:rPr lang="en-US" sz="3600" b="1" dirty="0">
                <a:solidFill>
                  <a:srgbClr val="A51B87"/>
                </a:solidFill>
              </a:rPr>
              <a:t>		OBJECTIVES</a:t>
            </a:r>
            <a:endParaRPr lang="en-US" sz="3600" b="1" i="1" dirty="0">
              <a:solidFill>
                <a:srgbClr val="A51B87"/>
              </a:solidFill>
            </a:endParaRPr>
          </a:p>
          <a:p>
            <a:r>
              <a:rPr lang="en-US" sz="3600" dirty="0"/>
              <a:t> Prevent further convulsions (fits)</a:t>
            </a:r>
          </a:p>
          <a:p>
            <a:r>
              <a:rPr lang="en-US" sz="3600" dirty="0"/>
              <a:t> Prevent maternal death.</a:t>
            </a:r>
          </a:p>
          <a:p>
            <a:r>
              <a:rPr lang="en-US" sz="3600" dirty="0"/>
              <a:t> Prevent fetal death to some extent.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487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A51B87"/>
                </a:solidFill>
              </a:rPr>
              <a:t>SPECIFIC MANAGEMENT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3670"/>
          </a:xfr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COURSE </a:t>
            </a:r>
            <a:r>
              <a:rPr lang="en-US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OUTLINE </a:t>
            </a:r>
            <a:r>
              <a:rPr lang="en-US" sz="48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ctd</a:t>
            </a:r>
            <a:r>
              <a:rPr lang="en-US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’</a:t>
            </a:r>
            <a:endParaRPr lang="en-US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48646" name="Content Placeholder 2"/>
          <p:cNvSpPr>
            <a:spLocks noGrp="1"/>
          </p:cNvSpPr>
          <p:nvPr>
            <p:ph sz="half" idx="1"/>
          </p:nvPr>
        </p:nvSpPr>
        <p:spPr>
          <a:xfrm>
            <a:off x="101048" y="1417983"/>
            <a:ext cx="5918752" cy="531412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sz="3200" b="1" dirty="0" smtClean="0"/>
              <a:t>OBSTETRIC OPERATIONS &amp; PROCEDURES: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 Induction of labour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Caesarean section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Vacuum extraction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Amniocentesis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Mac Donald's/</a:t>
            </a:r>
            <a:r>
              <a:rPr lang="en-US" sz="2800" dirty="0" err="1" smtClean="0"/>
              <a:t>Shirodikar</a:t>
            </a:r>
            <a:r>
              <a:rPr lang="en-US" sz="2800" dirty="0" smtClean="0"/>
              <a:t> stitch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 algn="just" eaLnBrk="1" hangingPunct="1"/>
            <a:endParaRPr lang="en-US" sz="3200" dirty="0" smtClean="0"/>
          </a:p>
        </p:txBody>
      </p:sp>
      <p:sp>
        <p:nvSpPr>
          <p:cNvPr id="1048647" name="Content Placeholder 1"/>
          <p:cNvSpPr>
            <a:spLocks noGrp="1"/>
          </p:cNvSpPr>
          <p:nvPr>
            <p:ph sz="half" idx="2"/>
          </p:nvPr>
        </p:nvSpPr>
        <p:spPr>
          <a:xfrm>
            <a:off x="6162261" y="1417983"/>
            <a:ext cx="5764696" cy="53141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 smtClean="0"/>
              <a:t>COMMUNITY MIDWIFERY</a:t>
            </a:r>
            <a:r>
              <a:rPr lang="en-US" sz="3200" dirty="0" smtClean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Domiciliary Midwifery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Vital statistics and Documentation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Maternal Audit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Introduction to Midwifery Care study. </a:t>
            </a:r>
          </a:p>
          <a:p>
            <a:pPr lvl="1" algn="just">
              <a:buFont typeface="Wingdings" panose="05000000000000000000" pitchFamily="2" charset="2"/>
              <a:buChar char="ü"/>
            </a:pPr>
            <a:endParaRPr lang="en-US" sz="3200" dirty="0"/>
          </a:p>
        </p:txBody>
      </p:sp>
    </p:spTree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Content Placeholder 2"/>
          <p:cNvSpPr>
            <a:spLocks noGrp="1"/>
          </p:cNvSpPr>
          <p:nvPr>
            <p:ph idx="1"/>
          </p:nvPr>
        </p:nvSpPr>
        <p:spPr>
          <a:xfrm>
            <a:off x="685800" y="228600"/>
            <a:ext cx="10553700" cy="63246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    </a:t>
            </a:r>
            <a:r>
              <a:rPr lang="en-US" sz="40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DURING FIT &amp; IMMEDIETELY AFTER</a:t>
            </a:r>
          </a:p>
          <a:p>
            <a:pPr algn="just"/>
            <a:r>
              <a:rPr lang="en-US" sz="3600" dirty="0"/>
              <a:t>Before teeth are clenched, insert a padded spatula or tongue depressor to prevent injury to the tongue and blockage of the airway.</a:t>
            </a:r>
          </a:p>
          <a:p>
            <a:pPr algn="just"/>
            <a:r>
              <a:rPr lang="en-US" sz="3600" dirty="0"/>
              <a:t>Get assistance and inform the doctor immediately.</a:t>
            </a:r>
          </a:p>
          <a:p>
            <a:pPr algn="just"/>
            <a:r>
              <a:rPr lang="en-US" sz="3600" dirty="0"/>
              <a:t>Do not leave the convulsing woman alone.</a:t>
            </a:r>
          </a:p>
          <a:p>
            <a:pPr algn="just"/>
            <a:r>
              <a:rPr lang="en-US" sz="3600" dirty="0"/>
              <a:t>Initiate Airway, Breathing &amp; Circulation (ABC). </a:t>
            </a:r>
          </a:p>
          <a:p>
            <a:pPr algn="just"/>
            <a:r>
              <a:rPr lang="en-US" sz="3600" dirty="0"/>
              <a:t>During the fit, ensure that the patient cannot fall off the bed but </a:t>
            </a:r>
            <a:r>
              <a:rPr lang="en-US" sz="3600" b="1" dirty="0">
                <a:solidFill>
                  <a:srgbClr val="FF0000"/>
                </a:solidFill>
              </a:rPr>
              <a:t>don’t refrain the convulsive movements</a:t>
            </a:r>
            <a:r>
              <a:rPr lang="en-US" sz="3600" dirty="0"/>
              <a:t>.</a:t>
            </a:r>
          </a:p>
          <a:p>
            <a:pPr algn="just">
              <a:buNone/>
            </a:pPr>
            <a:r>
              <a:rPr lang="en-US" sz="3600" dirty="0"/>
              <a:t> </a:t>
            </a:r>
            <a:endParaRPr lang="en-US" sz="3600" b="1" i="1" dirty="0"/>
          </a:p>
        </p:txBody>
      </p:sp>
    </p:spTree>
  </p:cSld>
  <p:clrMapOvr>
    <a:masterClrMapping/>
  </p:clrMapOvr>
  <p:transition spd="med">
    <p:pull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1" name="Content Placeholder 2"/>
          <p:cNvSpPr>
            <a:spLocks noGrp="1"/>
          </p:cNvSpPr>
          <p:nvPr>
            <p:ph idx="1"/>
          </p:nvPr>
        </p:nvSpPr>
        <p:spPr>
          <a:xfrm>
            <a:off x="666750" y="228600"/>
            <a:ext cx="10915650" cy="6477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Soon after:-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clear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Airway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through:-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Positioning in left lateral position, assisted by a wedge if still pregnant to facilitate mucous and saliva drainage.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Use suction for oral secretions.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Loosen or remove tight clothing around the neck.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Insert an artificial airway, if necessary and administer oxygen.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Breathing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Anaesthetist should be called for possible intubation. Administer oxygen via face mask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Circulation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Observe the pulse, &amp; if cardiac arrest occurs, commence continuous chest compressions (cardiac massage). </a:t>
            </a:r>
          </a:p>
          <a:p>
            <a:pPr marL="109728" indent="0" algn="just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 algn="just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Content Placeholder 2"/>
          <p:cNvSpPr>
            <a:spLocks noGrp="1"/>
          </p:cNvSpPr>
          <p:nvPr>
            <p:ph idx="1"/>
          </p:nvPr>
        </p:nvSpPr>
        <p:spPr>
          <a:xfrm>
            <a:off x="666751" y="304800"/>
            <a:ext cx="10953750" cy="6324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Drugs administer:</a:t>
            </a:r>
          </a:p>
          <a:p>
            <a:pPr algn="just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Anticonvulsant e.g. loading dose magnesium sulphate 4 gm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i.v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slowly for 10-15 minutes.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Then  maintenance dose of magnesium sulphate 5g  in ½ 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litre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of 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hartmans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solution or normal saline, at a rate of 1-2g/hr every 8 hourly for 24 hours to control the fits.</a:t>
            </a:r>
          </a:p>
        </p:txBody>
      </p:sp>
    </p:spTree>
  </p:cSld>
  <p:clrMapOvr>
    <a:masterClrMapping/>
  </p:clrMapOvr>
  <p:transition spd="med">
    <p:pull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Content Placeholder 2"/>
          <p:cNvSpPr>
            <a:spLocks noGrp="1"/>
          </p:cNvSpPr>
          <p:nvPr>
            <p:ph idx="1"/>
          </p:nvPr>
        </p:nvSpPr>
        <p:spPr>
          <a:xfrm>
            <a:off x="666750" y="381000"/>
            <a:ext cx="10839450" cy="5943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600" dirty="0"/>
              <a:t>This drug has a vasodilatation effect hence controls cerebral </a:t>
            </a:r>
            <a:r>
              <a:rPr lang="en-US" sz="3600" dirty="0" err="1"/>
              <a:t>ischaemia</a:t>
            </a:r>
            <a:r>
              <a:rPr lang="en-US" sz="3600" dirty="0"/>
              <a:t> and </a:t>
            </a:r>
            <a:r>
              <a:rPr lang="en-US" sz="3600" dirty="0" err="1"/>
              <a:t>oedema</a:t>
            </a:r>
            <a:r>
              <a:rPr lang="en-US" sz="3600" dirty="0"/>
              <a:t>.</a:t>
            </a:r>
          </a:p>
          <a:p>
            <a:pPr algn="just">
              <a:buFont typeface="Wingdings" pitchFamily="2" charset="2"/>
              <a:buChar char="v"/>
            </a:pPr>
            <a:r>
              <a:rPr lang="en-US" sz="3600" dirty="0"/>
              <a:t>Unavailable then administer:</a:t>
            </a:r>
          </a:p>
          <a:p>
            <a:pPr algn="just"/>
            <a:r>
              <a:rPr lang="en-US" sz="3600" dirty="0"/>
              <a:t> valium 10-20mgs I.V. stat, followed by valium drip.</a:t>
            </a:r>
          </a:p>
          <a:p>
            <a:pPr algn="just">
              <a:buNone/>
            </a:pP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NB: </a:t>
            </a:r>
            <a:r>
              <a:rPr lang="en-US" sz="3600" b="1" dirty="0">
                <a:solidFill>
                  <a:srgbClr val="0000FF"/>
                </a:solidFill>
              </a:rPr>
              <a:t>Monitor for mgso4 toxic effect.</a:t>
            </a:r>
          </a:p>
          <a:p>
            <a:pPr algn="just"/>
            <a:r>
              <a:rPr lang="en-US" sz="3600" dirty="0"/>
              <a:t>Short acting antihypertensive, e.g. </a:t>
            </a:r>
            <a:r>
              <a:rPr lang="en-US" sz="3600" dirty="0" err="1"/>
              <a:t>Hydrallazine</a:t>
            </a:r>
            <a:r>
              <a:rPr lang="en-US" sz="3600" dirty="0"/>
              <a:t> 10mg I.M. stat.</a:t>
            </a:r>
          </a:p>
          <a:p>
            <a:pPr algn="just"/>
            <a:endParaRPr lang="en-US" sz="3600" dirty="0"/>
          </a:p>
          <a:p>
            <a:endParaRPr lang="en-US" sz="2800" dirty="0"/>
          </a:p>
        </p:txBody>
      </p:sp>
    </p:spTree>
  </p:cSld>
  <p:clrMapOvr>
    <a:masterClrMapping/>
  </p:clrMapOvr>
  <p:transition spd="med">
    <p:pull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7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10477500" cy="58674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Monitor: fetal heart sound every 1/4hrly.</a:t>
            </a:r>
          </a:p>
          <a:p>
            <a:pPr algn="just"/>
            <a:r>
              <a:rPr lang="en-US" sz="3600" dirty="0"/>
              <a:t>Vital signs 1/2hrly particularly BP and respiration because mgso4 lower the respiratory rate to less than 16 A/M.</a:t>
            </a:r>
          </a:p>
          <a:p>
            <a:pPr algn="just"/>
            <a:r>
              <a:rPr lang="en-US" sz="3600" dirty="0"/>
              <a:t>Urinary output , it should be at least 30ml/hour.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 Catheterize for accuracy and maintain fluid balance chart accurately.</a:t>
            </a:r>
          </a:p>
        </p:txBody>
      </p:sp>
    </p:spTree>
  </p:cSld>
  <p:clrMapOvr>
    <a:masterClrMapping/>
  </p:clrMapOvr>
  <p:transition spd="med">
    <p:pull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Content Placeholder 2"/>
          <p:cNvSpPr>
            <a:spLocks noGrp="1"/>
          </p:cNvSpPr>
          <p:nvPr>
            <p:ph idx="1"/>
          </p:nvPr>
        </p:nvSpPr>
        <p:spPr>
          <a:xfrm>
            <a:off x="857250" y="609600"/>
            <a:ext cx="10420350" cy="57912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Monitor for presence of knee jerk i.e. patellar tendon reflex.</a:t>
            </a:r>
          </a:p>
          <a:p>
            <a:pPr algn="just"/>
            <a:r>
              <a:rPr lang="en-US" sz="3600" dirty="0"/>
              <a:t>Prepare for emergency caesarean section through.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Obtaining consent from relative if not signed earlier.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Cross-match of blood.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Skin preparation.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ransition spd="med">
    <p:pull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9" name="Content Placeholder 2"/>
          <p:cNvSpPr>
            <a:spLocks noGrp="1"/>
          </p:cNvSpPr>
          <p:nvPr>
            <p:ph idx="1"/>
          </p:nvPr>
        </p:nvSpPr>
        <p:spPr>
          <a:xfrm>
            <a:off x="762000" y="609600"/>
            <a:ext cx="10191750" cy="57150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Inform theatre staff and </a:t>
            </a:r>
            <a:r>
              <a:rPr lang="en-US" sz="3600" dirty="0" err="1"/>
              <a:t>anaesthetist</a:t>
            </a:r>
            <a:r>
              <a:rPr lang="en-US" sz="3600" dirty="0"/>
              <a:t>.</a:t>
            </a:r>
          </a:p>
          <a:p>
            <a:pPr algn="just"/>
            <a:r>
              <a:rPr lang="en-US" sz="3600" dirty="0"/>
              <a:t> If fetus is alive, prepare to receive an asphyxiated baby and inform NBU to be ready for the reception and continuity of care.</a:t>
            </a:r>
          </a:p>
          <a:p>
            <a:pPr algn="just"/>
            <a:r>
              <a:rPr lang="en-US" sz="3600" dirty="0"/>
              <a:t>Complete the check-list, change to theatre attires and wheel to theatre with completed notes.</a:t>
            </a:r>
          </a:p>
          <a:p>
            <a:endParaRPr lang="en-US" sz="3600" dirty="0"/>
          </a:p>
        </p:txBody>
      </p:sp>
    </p:spTree>
  </p:cSld>
  <p:clrMapOvr>
    <a:masterClrMapping/>
  </p:clrMapOvr>
  <p:transition spd="med">
    <p:pull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0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10668000" cy="5943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i="1" dirty="0"/>
              <a:t>	</a:t>
            </a:r>
            <a:r>
              <a:rPr lang="en-US" sz="3600" b="1" u="sng" dirty="0"/>
              <a:t>SUBSEQUENTLY</a:t>
            </a:r>
          </a:p>
          <a:p>
            <a:pPr algn="just">
              <a:buNone/>
            </a:pPr>
            <a:endParaRPr lang="en-US" sz="3600" b="1" u="sng" dirty="0"/>
          </a:p>
          <a:p>
            <a:pPr algn="just">
              <a:buNone/>
            </a:pPr>
            <a:r>
              <a:rPr lang="en-US" sz="3600" dirty="0"/>
              <a:t>	Refers to post-operation care.</a:t>
            </a:r>
          </a:p>
          <a:p>
            <a:pPr algn="just"/>
            <a:r>
              <a:rPr lang="en-US" sz="3600" dirty="0"/>
              <a:t>Ensure she is conscious though may be drowsy.</a:t>
            </a:r>
          </a:p>
          <a:p>
            <a:pPr algn="just"/>
            <a:r>
              <a:rPr lang="en-US" sz="3600" dirty="0"/>
              <a:t>Nurse in a quiet area, preferably dim lit to facilitate rest hence control of  condition.</a:t>
            </a:r>
          </a:p>
          <a:p>
            <a:pPr algn="just"/>
            <a:r>
              <a:rPr lang="en-US" sz="3600" dirty="0"/>
              <a:t>Maintain in the Intensive Care Unit (ICU) or the High Dependency Care Unit (HDCU) for at least 48hrs.</a:t>
            </a:r>
          </a:p>
          <a:p>
            <a:endParaRPr lang="en-US" sz="2800" dirty="0"/>
          </a:p>
        </p:txBody>
      </p:sp>
    </p:spTree>
  </p:cSld>
  <p:clrMapOvr>
    <a:masterClrMapping/>
  </p:clrMapOvr>
  <p:transition spd="med">
    <p:pull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1" name="Content Placeholder 2"/>
          <p:cNvSpPr>
            <a:spLocks noGrp="1"/>
          </p:cNvSpPr>
          <p:nvPr>
            <p:ph idx="1"/>
          </p:nvPr>
        </p:nvSpPr>
        <p:spPr>
          <a:xfrm>
            <a:off x="762000" y="228600"/>
            <a:ext cx="10477500" cy="6248400"/>
          </a:xfrm>
        </p:spPr>
        <p:txBody>
          <a:bodyPr>
            <a:norm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 midwife should be by the bedside for the first 6-12hrs monitoring:-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Blood pressure pulse and respiration every ½ hrly  for 24hrs and temperature 4 hourly. The aim is to achieve a BP of &lt;150/80 mmHg.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Urinary output and test urine for protenuria and acetone hourly.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Convulsions, for frequency, dwelling period &amp;  associated trauma.</a:t>
            </a: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2" name="Content Placeholder 2"/>
          <p:cNvSpPr>
            <a:spLocks noGrp="1"/>
          </p:cNvSpPr>
          <p:nvPr>
            <p:ph idx="1"/>
          </p:nvPr>
        </p:nvSpPr>
        <p:spPr>
          <a:xfrm>
            <a:off x="857250" y="457200"/>
            <a:ext cx="10668000" cy="62484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600" dirty="0"/>
              <a:t>Excessive bleeding, per vagina &amp; from op site.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For cyanosis, administer oxygen appropriately.</a:t>
            </a:r>
          </a:p>
          <a:p>
            <a:pPr algn="just"/>
            <a:r>
              <a:rPr lang="en-US" sz="3600" dirty="0"/>
              <a:t>Monitoring the drips correctly, may have magnesium sulphate drip to control convulsions.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 5% dextrose drip for hydration, since she is nil orally.</a:t>
            </a:r>
          </a:p>
          <a:p>
            <a:pPr algn="just"/>
            <a:r>
              <a:rPr lang="en-US" sz="3600" dirty="0"/>
              <a:t>Diastolic pressure is maintained at a range of 90-100 mmHg for good prognosis.</a:t>
            </a:r>
          </a:p>
          <a:p>
            <a:pPr>
              <a:buFont typeface="Wingdings" pitchFamily="2" charset="2"/>
              <a:buChar char="ü"/>
            </a:pPr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Title 1"/>
          <p:cNvSpPr>
            <a:spLocks noGrp="1"/>
          </p:cNvSpPr>
          <p:nvPr>
            <p:ph type="title"/>
          </p:nvPr>
        </p:nvSpPr>
        <p:spPr>
          <a:xfrm>
            <a:off x="1220614" y="209203"/>
            <a:ext cx="9721751" cy="1080195"/>
          </a:xfrm>
        </p:spPr>
        <p:txBody>
          <a:bodyPr>
            <a:normAutofit/>
          </a:bodyPr>
          <a:lstStyle/>
          <a:p>
            <a:pPr algn="ctr"/>
            <a:r>
              <a:rPr lang="en-US" sz="4537" b="1" dirty="0">
                <a:solidFill>
                  <a:srgbClr val="0033CC"/>
                </a:solidFill>
                <a:latin typeface="Berlin Sans FB Demi" panose="020E0802020502020306" pitchFamily="34" charset="0"/>
              </a:rPr>
              <a:t>REFERENCE MATERIALS</a:t>
            </a:r>
          </a:p>
        </p:txBody>
      </p:sp>
      <p:sp>
        <p:nvSpPr>
          <p:cNvPr id="1048654" name="Content Placeholder 2"/>
          <p:cNvSpPr>
            <a:spLocks noGrp="1"/>
          </p:cNvSpPr>
          <p:nvPr>
            <p:ph idx="1"/>
          </p:nvPr>
        </p:nvSpPr>
        <p:spPr>
          <a:xfrm>
            <a:off x="356550" y="1641495"/>
            <a:ext cx="11449878" cy="494483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3375" dirty="0">
                <a:latin typeface="Calibri" panose="020F0502020204030204" pitchFamily="34" charset="0"/>
                <a:cs typeface="Calibri" panose="020F0502020204030204" pitchFamily="34" charset="0"/>
              </a:rPr>
              <a:t>Myles textbook for Midwives, African edition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3375" dirty="0">
                <a:latin typeface="Calibri" panose="020F0502020204030204" pitchFamily="34" charset="0"/>
                <a:cs typeface="Calibri" panose="020F0502020204030204" pitchFamily="34" charset="0"/>
              </a:rPr>
              <a:t>National guidelines for Quality obstetrics and perinatal care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3375" dirty="0">
                <a:latin typeface="Calibri" panose="020F0502020204030204" pitchFamily="34" charset="0"/>
                <a:cs typeface="Calibri" panose="020F0502020204030204" pitchFamily="34" charset="0"/>
              </a:rPr>
              <a:t>Myles textbook for Midwives, </a:t>
            </a:r>
            <a:r>
              <a:rPr lang="en-US" sz="3375" dirty="0" smtClean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3375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375" dirty="0" smtClean="0">
                <a:latin typeface="Calibri" panose="020F0502020204030204" pitchFamily="34" charset="0"/>
                <a:cs typeface="Calibri" panose="020F0502020204030204" pitchFamily="34" charset="0"/>
              </a:rPr>
              <a:t> edition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3375" dirty="0" smtClean="0">
                <a:latin typeface="Calibri" panose="020F0502020204030204" pitchFamily="34" charset="0"/>
                <a:cs typeface="Calibri" panose="020F0502020204030204" pitchFamily="34" charset="0"/>
              </a:rPr>
              <a:t>Myles textbook for Midwives, international edition </a:t>
            </a:r>
            <a:endParaRPr lang="en-US" sz="337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Content Placeholder 2"/>
          <p:cNvSpPr>
            <a:spLocks noGrp="1"/>
          </p:cNvSpPr>
          <p:nvPr>
            <p:ph idx="1"/>
          </p:nvPr>
        </p:nvSpPr>
        <p:spPr>
          <a:xfrm>
            <a:off x="571501" y="304800"/>
            <a:ext cx="10858500" cy="6096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dirty="0"/>
              <a:t>	</a:t>
            </a:r>
            <a:r>
              <a:rPr lang="en-US" sz="3600" b="1" dirty="0"/>
              <a:t>Drugs:</a:t>
            </a:r>
          </a:p>
          <a:p>
            <a:pPr algn="just"/>
            <a:r>
              <a:rPr lang="en-US" sz="3600" dirty="0"/>
              <a:t>Analgesics e.g. pethidine 100mg 8 hourly×24hrs to facilitate rest.</a:t>
            </a:r>
          </a:p>
          <a:p>
            <a:pPr algn="just"/>
            <a:r>
              <a:rPr lang="en-US" sz="3600" dirty="0"/>
              <a:t>Antibiotics prophylaxis e.g. injection </a:t>
            </a:r>
            <a:r>
              <a:rPr lang="en-US" sz="3600" dirty="0" err="1"/>
              <a:t>ampicillin</a:t>
            </a:r>
            <a:r>
              <a:rPr lang="en-US" sz="3600" dirty="0"/>
              <a:t> 500mg 6 hourly &amp; </a:t>
            </a:r>
            <a:r>
              <a:rPr lang="en-US" sz="3600" dirty="0" err="1"/>
              <a:t>Gentamycin</a:t>
            </a:r>
            <a:r>
              <a:rPr lang="en-US" sz="3600" dirty="0"/>
              <a:t> 80mg 8 hourly I.V.</a:t>
            </a:r>
          </a:p>
          <a:p>
            <a:pPr algn="just"/>
            <a:r>
              <a:rPr lang="en-US" sz="3600" dirty="0"/>
              <a:t>CT. MgSo4 treatment for the 1</a:t>
            </a:r>
            <a:r>
              <a:rPr lang="en-US" sz="3600" baseline="30000" dirty="0"/>
              <a:t>st</a:t>
            </a:r>
            <a:r>
              <a:rPr lang="en-US" sz="3600" dirty="0"/>
              <a:t> 24hrs to prevent occurrence of a fit.</a:t>
            </a:r>
          </a:p>
          <a:p>
            <a:pPr algn="just"/>
            <a:r>
              <a:rPr lang="en-US" sz="3600" dirty="0" err="1"/>
              <a:t>Apresoline</a:t>
            </a:r>
            <a:r>
              <a:rPr lang="en-US" sz="3600" dirty="0"/>
              <a:t>/ </a:t>
            </a:r>
            <a:r>
              <a:rPr lang="en-US" sz="3600" dirty="0" err="1"/>
              <a:t>hydrallazine</a:t>
            </a:r>
            <a:r>
              <a:rPr lang="en-US" sz="3600" dirty="0"/>
              <a:t> 10mg  12 hourly IM.</a:t>
            </a:r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med">
    <p:pull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Content Placeholder 2"/>
          <p:cNvSpPr>
            <a:spLocks noGrp="1"/>
          </p:cNvSpPr>
          <p:nvPr>
            <p:ph idx="1"/>
          </p:nvPr>
        </p:nvSpPr>
        <p:spPr>
          <a:xfrm>
            <a:off x="762000" y="609600"/>
            <a:ext cx="10477500" cy="57912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As condition improves i.e. BP diastolic ranges 90-100mmhg for 24 hours, </a:t>
            </a:r>
            <a:r>
              <a:rPr lang="en-US" sz="3600" dirty="0" err="1"/>
              <a:t>oedema</a:t>
            </a:r>
            <a:r>
              <a:rPr lang="en-US" sz="3600" dirty="0"/>
              <a:t> has subsided and </a:t>
            </a:r>
            <a:r>
              <a:rPr lang="en-US" sz="3600" dirty="0" err="1"/>
              <a:t>proteinuria</a:t>
            </a:r>
            <a:r>
              <a:rPr lang="en-US" sz="3600" dirty="0"/>
              <a:t> greatly reduced, drips are stopped.</a:t>
            </a:r>
          </a:p>
          <a:p>
            <a:pPr algn="just"/>
            <a:r>
              <a:rPr lang="en-US" sz="3600" dirty="0"/>
              <a:t>Since bowel sounds are present: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Change treatment (drugs) to orally.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Encourage oral feeding gradually but restrict salt intake.</a:t>
            </a:r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med">
    <p:pull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5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10763250" cy="56388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Encourage baby care and breastfeeding if appropriate.</a:t>
            </a:r>
          </a:p>
          <a:p>
            <a:pPr algn="just"/>
            <a:r>
              <a:rPr lang="en-US" sz="3600" dirty="0"/>
              <a:t>Offer psychological support to mother and relatives, because the whole experience is frightening.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This also ensures quick recovery.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At the same time helps them to cope with the loss in case of still birth.</a:t>
            </a:r>
          </a:p>
        </p:txBody>
      </p:sp>
    </p:spTree>
  </p:cSld>
  <p:clrMapOvr>
    <a:masterClrMapping/>
  </p:clrMapOvr>
  <p:transition spd="med">
    <p:pull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6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10191750" cy="56388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Evaluate the effectiveness of the treatment daily.</a:t>
            </a:r>
          </a:p>
          <a:p>
            <a:pPr algn="just"/>
            <a:r>
              <a:rPr lang="en-US" sz="3600" dirty="0"/>
              <a:t>Monitor the operation site for the sign of infection and maintain high standards of hygiene.</a:t>
            </a:r>
          </a:p>
          <a:p>
            <a:pPr algn="just"/>
            <a:r>
              <a:rPr lang="en-US" sz="3600" dirty="0"/>
              <a:t> Finally prepare for discharge through sharing on: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Diet, hygiene and need for rest.</a:t>
            </a:r>
          </a:p>
          <a:p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Content Placeholder 2"/>
          <p:cNvSpPr>
            <a:spLocks noGrp="1"/>
          </p:cNvSpPr>
          <p:nvPr>
            <p:ph idx="1"/>
          </p:nvPr>
        </p:nvSpPr>
        <p:spPr>
          <a:xfrm>
            <a:off x="685800" y="533400"/>
            <a:ext cx="10839450" cy="6096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600" dirty="0"/>
              <a:t>Close monitoring of BP and urinalysis at least 2 weekly for 2 months and to maintain records. Thereafter frequency depends on the previous findings.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Follow up in MCH/FP clinic, medical clinic for BP &amp; cardiac evaluation. Obstetric clinic, at least ones.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Early antenatal booking and hospital delivery in future.</a:t>
            </a:r>
          </a:p>
          <a:p>
            <a:pPr>
              <a:buFont typeface="Wingdings" pitchFamily="2" charset="2"/>
              <a:buChar char="ü"/>
            </a:pPr>
            <a:endParaRPr lang="en-US" sz="3200" dirty="0"/>
          </a:p>
        </p:txBody>
      </p:sp>
    </p:spTree>
  </p:cSld>
  <p:clrMapOvr>
    <a:masterClrMapping/>
  </p:clrMapOvr>
  <p:transition spd="med">
    <p:pull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Content Placeholder 2"/>
          <p:cNvSpPr>
            <a:spLocks noGrp="1"/>
          </p:cNvSpPr>
          <p:nvPr>
            <p:ph idx="1"/>
          </p:nvPr>
        </p:nvSpPr>
        <p:spPr>
          <a:xfrm>
            <a:off x="571500" y="1219200"/>
            <a:ext cx="11049000" cy="53340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Intra-uterine fetal death, due to severe placental dysfunction.</a:t>
            </a:r>
          </a:p>
          <a:p>
            <a:pPr lvl="0" algn="just"/>
            <a:r>
              <a:rPr lang="en-US" sz="3600" dirty="0"/>
              <a:t>Severe asphyxia due to  fetal hypoxia, particularly during the fits.</a:t>
            </a:r>
          </a:p>
          <a:p>
            <a:pPr lvl="0" algn="just"/>
            <a:r>
              <a:rPr lang="en-US" sz="3600" dirty="0"/>
              <a:t>Acute renal failure, due to  prolonged    </a:t>
            </a:r>
            <a:r>
              <a:rPr lang="en-US" sz="3600" dirty="0" smtClean="0"/>
              <a:t>vasoconstriction</a:t>
            </a:r>
            <a:r>
              <a:rPr lang="en-US" sz="3600" dirty="0"/>
              <a:t>.</a:t>
            </a:r>
          </a:p>
          <a:p>
            <a:pPr lvl="0" algn="just"/>
            <a:r>
              <a:rPr lang="en-US" sz="3600" dirty="0"/>
              <a:t>Pneumonia , because of pulmonary </a:t>
            </a:r>
            <a:r>
              <a:rPr lang="en-US" sz="3600" dirty="0" err="1"/>
              <a:t>oedema</a:t>
            </a:r>
            <a:r>
              <a:rPr lang="en-US" sz="3600" dirty="0"/>
              <a:t>.</a:t>
            </a:r>
          </a:p>
          <a:p>
            <a:endParaRPr lang="en-US" sz="3200" dirty="0"/>
          </a:p>
        </p:txBody>
      </p:sp>
      <p:sp>
        <p:nvSpPr>
          <p:cNvPr id="1048779" name="Title 1"/>
          <p:cNvSpPr>
            <a:spLocks noGrp="1"/>
          </p:cNvSpPr>
          <p:nvPr>
            <p:ph type="title"/>
          </p:nvPr>
        </p:nvSpPr>
        <p:spPr>
          <a:xfrm>
            <a:off x="689113" y="76200"/>
            <a:ext cx="109728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E917A3"/>
                </a:solidFill>
              </a:rPr>
              <a:t>COMPLICATIONS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0" name="Content Placeholder 2"/>
          <p:cNvSpPr>
            <a:spLocks noGrp="1"/>
          </p:cNvSpPr>
          <p:nvPr>
            <p:ph idx="1"/>
          </p:nvPr>
        </p:nvSpPr>
        <p:spPr>
          <a:xfrm>
            <a:off x="857250" y="457200"/>
            <a:ext cx="10477500" cy="5867400"/>
          </a:xfrm>
        </p:spPr>
        <p:txBody>
          <a:bodyPr>
            <a:normAutofit/>
          </a:bodyPr>
          <a:lstStyle/>
          <a:p>
            <a:pPr lvl="0" algn="just"/>
            <a:r>
              <a:rPr lang="en-US" sz="3600" dirty="0"/>
              <a:t>Cerebral haemorrhage which leads to stroke (brain attack) or C.V.A , as vasoconstriction leads to bursting of some cerebral vessels.</a:t>
            </a:r>
          </a:p>
          <a:p>
            <a:pPr lvl="0" algn="just"/>
            <a:r>
              <a:rPr lang="en-US" sz="3600" dirty="0"/>
              <a:t>Fracture and soft tissue injuries , sustained during convulsions (fits) where the fits are refrained or mother falls off and tongue trauma.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1" name="Content Placeholder 2"/>
          <p:cNvSpPr>
            <a:spLocks noGrp="1"/>
          </p:cNvSpPr>
          <p:nvPr>
            <p:ph idx="1"/>
          </p:nvPr>
        </p:nvSpPr>
        <p:spPr>
          <a:xfrm>
            <a:off x="838200" y="228600"/>
            <a:ext cx="10591800" cy="6019800"/>
          </a:xfrm>
        </p:spPr>
        <p:txBody>
          <a:bodyPr/>
          <a:lstStyle/>
          <a:p>
            <a:pPr lvl="0" algn="just"/>
            <a:r>
              <a:rPr lang="en-US" sz="3600" dirty="0"/>
              <a:t>Due to Myocardial infarction, pulmonary  </a:t>
            </a:r>
            <a:r>
              <a:rPr lang="en-US" sz="3600" dirty="0" err="1"/>
              <a:t>oedema</a:t>
            </a:r>
            <a:r>
              <a:rPr lang="en-US" sz="3600" dirty="0"/>
              <a:t>, liver necrosis and HTN may lead to severe complications.</a:t>
            </a:r>
          </a:p>
          <a:p>
            <a:pPr lvl="0" algn="just"/>
            <a:r>
              <a:rPr lang="en-US" sz="3600" dirty="0"/>
              <a:t>Amnesia for sometimes due to affect of the brain by the diseases process.</a:t>
            </a:r>
          </a:p>
          <a:p>
            <a:pPr lvl="0" algn="just"/>
            <a:r>
              <a:rPr lang="en-US" sz="3600" dirty="0"/>
              <a:t>Temporary blindness.</a:t>
            </a:r>
          </a:p>
          <a:p>
            <a:pPr lvl="0" algn="just"/>
            <a:r>
              <a:rPr lang="en-US" sz="3600" dirty="0"/>
              <a:t>Thrombosis because of poor venous return.</a:t>
            </a:r>
          </a:p>
          <a:p>
            <a:pPr algn="just">
              <a:buFont typeface="Wingdings" pitchFamily="2" charset="2"/>
              <a:buChar char="v"/>
            </a:pPr>
            <a:r>
              <a:rPr lang="en-US" sz="3600" dirty="0"/>
              <a:t>Generally eclampsia is highly fatal where immediate and accurate interventions are not achieved promptly.</a:t>
            </a:r>
          </a:p>
          <a:p>
            <a:pPr algn="just"/>
            <a:endParaRPr lang="en-US" sz="3600" dirty="0"/>
          </a:p>
        </p:txBody>
      </p:sp>
    </p:spTree>
  </p:cSld>
  <p:clrMapOvr>
    <a:masterClrMapping/>
  </p:clrMapOvr>
  <p:transition spd="med">
    <p:pull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Content Placeholder 2"/>
          <p:cNvSpPr>
            <a:spLocks noGrp="1"/>
          </p:cNvSpPr>
          <p:nvPr>
            <p:ph idx="1"/>
          </p:nvPr>
        </p:nvSpPr>
        <p:spPr>
          <a:xfrm>
            <a:off x="685800" y="304801"/>
            <a:ext cx="10553700" cy="5702499"/>
          </a:xfrm>
        </p:spPr>
        <p:txBody>
          <a:bodyPr>
            <a:normAutofit fontScale="96429" lnSpcReduction="10000"/>
          </a:bodyPr>
          <a:lstStyle/>
          <a:p>
            <a:pPr>
              <a:buNone/>
            </a:pPr>
            <a:r>
              <a:rPr lang="en-US" sz="3600" b="1" u="sng" dirty="0">
                <a:solidFill>
                  <a:srgbClr val="0000FF"/>
                </a:solidFill>
              </a:rPr>
              <a:t>SUMMARY -management</a:t>
            </a:r>
            <a:endParaRPr lang="en-US" sz="3600" dirty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3600" dirty="0">
                <a:solidFill>
                  <a:srgbClr val="0000FF"/>
                </a:solidFill>
              </a:rPr>
              <a:t>Ensure clear airways=  breathing to occur.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solidFill>
                  <a:srgbClr val="0000FF"/>
                </a:solidFill>
              </a:rPr>
              <a:t>Control fits.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solidFill>
                  <a:srgbClr val="0000FF"/>
                </a:solidFill>
              </a:rPr>
              <a:t>Control hypertension.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solidFill>
                  <a:srgbClr val="0000FF"/>
                </a:solidFill>
              </a:rPr>
              <a:t>General care , monitoring &amp; control of fluid balance.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solidFill>
                  <a:srgbClr val="0000FF"/>
                </a:solidFill>
              </a:rPr>
              <a:t>Delivery.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solidFill>
                  <a:srgbClr val="0000FF"/>
                </a:solidFill>
              </a:rPr>
              <a:t>Careful monitoring to prevent further fits &amp; identify complications.</a:t>
            </a:r>
          </a:p>
          <a:p>
            <a:pPr algn="ctr">
              <a:buNone/>
            </a:pPr>
            <a:r>
              <a:rPr lang="en-US" sz="6000" b="1" dirty="0">
                <a:solidFill>
                  <a:srgbClr val="FF00FF"/>
                </a:solidFill>
              </a:rPr>
              <a:t>END</a:t>
            </a:r>
          </a:p>
          <a:p>
            <a:endParaRPr lang="en-US" sz="2800" dirty="0"/>
          </a:p>
        </p:txBody>
      </p:sp>
    </p:spTree>
  </p:cSld>
  <p:clrMapOvr>
    <a:masterClrMapping/>
  </p:clrMapOvr>
  <p:transition spd="med">
    <p:pull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3" name="Title 1"/>
          <p:cNvSpPr>
            <a:spLocks noGrp="1"/>
          </p:cNvSpPr>
          <p:nvPr>
            <p:ph type="ctrTitle"/>
          </p:nvPr>
        </p:nvSpPr>
        <p:spPr>
          <a:xfrm>
            <a:off x="2552700" y="1295400"/>
            <a:ext cx="8686800" cy="2590800"/>
          </a:xfrm>
          <a:solidFill>
            <a:srgbClr val="0000FF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/>
            </a:r>
            <a:b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>		</a:t>
            </a:r>
            <a:b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/>
            </a:r>
            <a:b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/>
            </a:r>
            <a:b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/>
            </a:r>
            <a:b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>	</a:t>
            </a:r>
            <a:b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/>
            </a:r>
            <a:b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/>
            </a:r>
            <a:br>
              <a:rPr lang="en-US" sz="9600" b="1" dirty="0"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itchFamily="82" charset="0"/>
                <a:ea typeface="Batang" pitchFamily="18" charset="-127"/>
              </a:rPr>
              <a:t>ANAEMIA</a:t>
            </a:r>
            <a:endParaRPr lang="en-US" sz="9600" b="1" dirty="0">
              <a:solidFill>
                <a:schemeClr val="bg1">
                  <a:lumMod val="95000"/>
                </a:schemeClr>
              </a:solidFill>
              <a:effectLst/>
              <a:latin typeface="Algerian" pitchFamily="82" charset="0"/>
            </a:endParaRPr>
          </a:p>
        </p:txBody>
      </p:sp>
    </p:spTree>
  </p:cSld>
  <p:clrMapOvr>
    <a:masterClrMapping/>
  </p:clrMapOvr>
  <p:transition spd="med">
    <p:pull/>
  </p:transition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Theme39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eme26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heme36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heme23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Theme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heme33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heme40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heme9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Theme19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14">
  <a:themeElements>
    <a:clrScheme name="Balance 9">
      <a:dk1>
        <a:srgbClr val="000000"/>
      </a:dk1>
      <a:lt1>
        <a:srgbClr val="FFFFFF"/>
      </a:lt1>
      <a:dk2>
        <a:srgbClr val="00A29E"/>
      </a:dk2>
      <a:lt2>
        <a:srgbClr val="CBCBCB"/>
      </a:lt2>
      <a:accent1>
        <a:srgbClr val="E5E5FF"/>
      </a:accent1>
      <a:accent2>
        <a:srgbClr val="79CD6B"/>
      </a:accent2>
      <a:accent3>
        <a:srgbClr val="FFFFFF"/>
      </a:accent3>
      <a:accent4>
        <a:srgbClr val="000000"/>
      </a:accent4>
      <a:accent5>
        <a:srgbClr val="F0F0FF"/>
      </a:accent5>
      <a:accent6>
        <a:srgbClr val="6DBA60"/>
      </a:accent6>
      <a:hlink>
        <a:srgbClr val="4477DE"/>
      </a:hlink>
      <a:folHlink>
        <a:srgbClr val="65498F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eme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heme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me39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eme6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19174</Words>
  <Application>Microsoft Office PowerPoint</Application>
  <PresentationFormat>Widescreen</PresentationFormat>
  <Paragraphs>2516</Paragraphs>
  <Slides>476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35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476</vt:i4>
      </vt:variant>
    </vt:vector>
  </HeadingPairs>
  <TitlesOfParts>
    <vt:vector size="530" baseType="lpstr">
      <vt:lpstr>Aharoni</vt:lpstr>
      <vt:lpstr>Algerian</vt:lpstr>
      <vt:lpstr>Andalus</vt:lpstr>
      <vt:lpstr>AR BERKLEY</vt:lpstr>
      <vt:lpstr>Arial</vt:lpstr>
      <vt:lpstr>Arial Black</vt:lpstr>
      <vt:lpstr>Arial Narrow</vt:lpstr>
      <vt:lpstr>Arial Rounded MT Bold</vt:lpstr>
      <vt:lpstr>Bahnschrift SemiBold</vt:lpstr>
      <vt:lpstr>Batang</vt:lpstr>
      <vt:lpstr>Berlin Sans FB</vt:lpstr>
      <vt:lpstr>Berlin Sans FB Demi</vt:lpstr>
      <vt:lpstr>Bodoni MT Black</vt:lpstr>
      <vt:lpstr>Bradley Hand ITC</vt:lpstr>
      <vt:lpstr>Calibri</vt:lpstr>
      <vt:lpstr>Castellar</vt:lpstr>
      <vt:lpstr>Centaur</vt:lpstr>
      <vt:lpstr>Century Gothic</vt:lpstr>
      <vt:lpstr>Constantia</vt:lpstr>
      <vt:lpstr>Courier New</vt:lpstr>
      <vt:lpstr>Edwardian Script ITC</vt:lpstr>
      <vt:lpstr>Franklin Gothic Book</vt:lpstr>
      <vt:lpstr>Georgia</vt:lpstr>
      <vt:lpstr>Gill Sans MT</vt:lpstr>
      <vt:lpstr>Harlow Solid Italic</vt:lpstr>
      <vt:lpstr>Perpetua</vt:lpstr>
      <vt:lpstr>Segoe UI Semibold</vt:lpstr>
      <vt:lpstr>Stencil</vt:lpstr>
      <vt:lpstr>Tahoma</vt:lpstr>
      <vt:lpstr>Times New Roman</vt:lpstr>
      <vt:lpstr>Tw Cen MT</vt:lpstr>
      <vt:lpstr>Verdana</vt:lpstr>
      <vt:lpstr>Wingdings</vt:lpstr>
      <vt:lpstr>Wingdings 2</vt:lpstr>
      <vt:lpstr>Wingdings 3</vt:lpstr>
      <vt:lpstr>Slice</vt:lpstr>
      <vt:lpstr>Theme1</vt:lpstr>
      <vt:lpstr>Theme14</vt:lpstr>
      <vt:lpstr>Theme11</vt:lpstr>
      <vt:lpstr>1_Theme11</vt:lpstr>
      <vt:lpstr>Theme39</vt:lpstr>
      <vt:lpstr>Ion</vt:lpstr>
      <vt:lpstr>1_Slice</vt:lpstr>
      <vt:lpstr>Theme6</vt:lpstr>
      <vt:lpstr>1_Theme39</vt:lpstr>
      <vt:lpstr>Theme26</vt:lpstr>
      <vt:lpstr>Theme36</vt:lpstr>
      <vt:lpstr>Theme23</vt:lpstr>
      <vt:lpstr>2_Theme11</vt:lpstr>
      <vt:lpstr>Solstice</vt:lpstr>
      <vt:lpstr>Theme33</vt:lpstr>
      <vt:lpstr>Theme40</vt:lpstr>
      <vt:lpstr>Theme9</vt:lpstr>
      <vt:lpstr>1_Theme19</vt:lpstr>
      <vt:lpstr>PowerPoint Presentation</vt:lpstr>
      <vt:lpstr>MODULE OBJECTIVE</vt:lpstr>
      <vt:lpstr>Module units</vt:lpstr>
      <vt:lpstr>Module learning outcomes</vt:lpstr>
      <vt:lpstr>COURSE OUTLINE</vt:lpstr>
      <vt:lpstr>COURSE OUTLINE ctd’</vt:lpstr>
      <vt:lpstr>COURSE OUTLINE ctd’</vt:lpstr>
      <vt:lpstr>COURSE OUTLINE ctd’</vt:lpstr>
      <vt:lpstr>REFERENCE MATERIALS</vt:lpstr>
      <vt:lpstr>ABNORMAL PREGNANCY </vt:lpstr>
      <vt:lpstr>PRE-ECLAMPSIA</vt:lpstr>
      <vt:lpstr>   DESCRIPTION</vt:lpstr>
      <vt:lpstr> PREDISPOSING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DIAGNOSTIC FACTORS</vt:lpstr>
      <vt:lpstr>PowerPoint Presentation</vt:lpstr>
      <vt:lpstr>PowerPoint Presentation</vt:lpstr>
      <vt:lpstr>PowerPoint Presentation</vt:lpstr>
      <vt:lpstr>  PATHOPHYSIOLOGY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CLASSIFICATION OF PET</vt:lpstr>
      <vt:lpstr>PowerPoint Presentation</vt:lpstr>
      <vt:lpstr>PowerPoint Presentation</vt:lpstr>
      <vt:lpstr>     SPECIFIC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Emergency treatment in severe pre-eclampsia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EFFECTS ON THE MOTHER .       [COMPLICATION-MOTHER] </vt:lpstr>
      <vt:lpstr>PowerPoint Presentation</vt:lpstr>
      <vt:lpstr>  EFFECT-FETUS/NEONATE</vt:lpstr>
      <vt:lpstr> COMPLICATONS PREVENTIVE MEASURES</vt:lpstr>
      <vt:lpstr>   SUMMARY- important to note</vt:lpstr>
      <vt:lpstr>PowerPoint Presentation</vt:lpstr>
      <vt:lpstr>ECLAMPSIA</vt:lpstr>
      <vt:lpstr> ECLAMPSIA</vt:lpstr>
      <vt:lpstr>PowerPoint Presentation</vt:lpstr>
      <vt:lpstr>Differential diagnosis of Eclampsia </vt:lpstr>
      <vt:lpstr>PowerPoint Presentation</vt:lpstr>
      <vt:lpstr>PowerPoint Presentation</vt:lpstr>
      <vt:lpstr>PowerPoint Presentation</vt:lpstr>
      <vt:lpstr>STAGES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SPECIFIC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COMPLICATIONS</vt:lpstr>
      <vt:lpstr>PowerPoint Presentation</vt:lpstr>
      <vt:lpstr>PowerPoint Presentation</vt:lpstr>
      <vt:lpstr>PowerPoint Presentation</vt:lpstr>
      <vt:lpstr>           ANAEMIA</vt:lpstr>
      <vt:lpstr> INTRODUCTION</vt:lpstr>
      <vt:lpstr>   DESCRIPTION</vt:lpstr>
      <vt:lpstr>  COMMON TYPES</vt:lpstr>
      <vt:lpstr>  GENERAL  CAUSES</vt:lpstr>
      <vt:lpstr>PowerPoint Presentation</vt:lpstr>
      <vt:lpstr>IRON  DEFICIENY ANAEMIA</vt:lpstr>
      <vt:lpstr>  Specific Causes</vt:lpstr>
      <vt:lpstr> FOLIC  ACID DEFICIENCY</vt:lpstr>
      <vt:lpstr>  CLASSIFICATION OF ANAEMIA</vt:lpstr>
      <vt:lpstr> CLINICAL FEATURES</vt:lpstr>
      <vt:lpstr>PowerPoint Presentation</vt:lpstr>
      <vt:lpstr>PowerPoint Presentation</vt:lpstr>
      <vt:lpstr>  DIANOSTIC FACTORS</vt:lpstr>
      <vt:lpstr>PowerPoint Presentation</vt:lpstr>
      <vt:lpstr> SPECIFIC 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Z-track technique of drug administration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INTRAPARTUM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COMPLICATIONS</vt:lpstr>
      <vt:lpstr>  PREVENTION OF ANAEMIA</vt:lpstr>
      <vt:lpstr>PowerPoint Presentation</vt:lpstr>
      <vt:lpstr>DIABETES  MELLITUS</vt:lpstr>
      <vt:lpstr> DEFINITION </vt:lpstr>
      <vt:lpstr>INCIDENCE</vt:lpstr>
      <vt:lpstr>Carbohydrate Metabolism</vt:lpstr>
      <vt:lpstr>PowerPoint Presentation</vt:lpstr>
      <vt:lpstr>PowerPoint Presentation</vt:lpstr>
      <vt:lpstr>CLASSIFICATION</vt:lpstr>
      <vt:lpstr>II .SPECIFIC</vt:lpstr>
      <vt:lpstr>PowerPoint Presentation</vt:lpstr>
      <vt:lpstr>III. GRADING</vt:lpstr>
      <vt:lpstr>DIAGNOSTIC  FACTORS</vt:lpstr>
      <vt:lpstr>PowerPoint Presentation</vt:lpstr>
      <vt:lpstr> Laboratory Tests </vt:lpstr>
      <vt:lpstr>PowerPoint Presentation</vt:lpstr>
      <vt:lpstr>PowerPoint Presentation</vt:lpstr>
      <vt:lpstr>SPECIFIC 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Prenatal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TIMING  OF  DELIVERY</vt:lpstr>
      <vt:lpstr>MODES  OF  DELIVERY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Induction  of Labour</vt:lpstr>
      <vt:lpstr>PowerPoint Presentation</vt:lpstr>
      <vt:lpstr>PowerPoint Presentation</vt:lpstr>
      <vt:lpstr>3. Caesarean  Section</vt:lpstr>
      <vt:lpstr>Preparation</vt:lpstr>
      <vt:lpstr>PowerPoint Presentation</vt:lpstr>
      <vt:lpstr>PowerPoint Presentation</vt:lpstr>
      <vt:lpstr>Specific  post-op  Care</vt:lpstr>
      <vt:lpstr>PowerPoint Presentation</vt:lpstr>
      <vt:lpstr>PowerPoint Presentation</vt:lpstr>
      <vt:lpstr>PowerPoint Presentation</vt:lpstr>
      <vt:lpstr>Puerperal   care</vt:lpstr>
      <vt:lpstr>PowerPoint Presentation</vt:lpstr>
      <vt:lpstr>Preparation  for  discharge</vt:lpstr>
      <vt:lpstr>PowerPoint Presentation</vt:lpstr>
      <vt:lpstr>NB:</vt:lpstr>
      <vt:lpstr>  BABY CARE </vt:lpstr>
      <vt:lpstr>PowerPoint Presentation</vt:lpstr>
      <vt:lpstr>SPECIFIC   MANAGEMENT</vt:lpstr>
      <vt:lpstr>PowerPoint Presentation</vt:lpstr>
      <vt:lpstr>PowerPoint Presentation</vt:lpstr>
      <vt:lpstr>PowerPoint Presentation</vt:lpstr>
      <vt:lpstr>PowerPoint Presentation</vt:lpstr>
      <vt:lpstr>Effects Of Pregnancy On Diabetes</vt:lpstr>
      <vt:lpstr>PowerPoint Presentation</vt:lpstr>
      <vt:lpstr>Effects Of  Diabetes On Pregnancy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ANTEPARTUM HAEMORRHAGE (APH)</vt:lpstr>
      <vt:lpstr>PowerPoint Presentation</vt:lpstr>
      <vt:lpstr>CLASSIFICATION/ MAJOR CAUSES OF APH</vt:lpstr>
      <vt:lpstr>CAUSES OF BLEEDING IN LATE PREGNANCY</vt:lpstr>
      <vt:lpstr>1.PLACENTA PRAEVIA</vt:lpstr>
      <vt:lpstr>CAUSES OF LOWER IMPLANTATION</vt:lpstr>
      <vt:lpstr>PowerPoint Presentation</vt:lpstr>
      <vt:lpstr>PowerPoint Presentation</vt:lpstr>
      <vt:lpstr>DIAGNOSTIC FACTORS</vt:lpstr>
      <vt:lpstr>PowerPoint Presentation</vt:lpstr>
      <vt:lpstr>PowerPoint Presentation</vt:lpstr>
      <vt:lpstr>PowerPoint Presentation</vt:lpstr>
      <vt:lpstr>Diagrams :Pl. praevia Classes</vt:lpstr>
      <vt:lpstr>SPECIFIC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PLACENTAL ABRUPTION</vt:lpstr>
      <vt:lpstr>PREDISPOSING  FACTORS</vt:lpstr>
      <vt:lpstr>PowerPoint Presentation</vt:lpstr>
      <vt:lpstr>PATHOPHYSIOLOGY</vt:lpstr>
      <vt:lpstr>PowerPoint Presentation</vt:lpstr>
      <vt:lpstr>PowerPoint Presentation</vt:lpstr>
      <vt:lpstr>   TYPES </vt:lpstr>
      <vt:lpstr>PowerPoint Presentation</vt:lpstr>
      <vt:lpstr>Diagrammatic representation</vt:lpstr>
      <vt:lpstr>PowerPoint Presentation</vt:lpstr>
      <vt:lpstr>PowerPoint Presentation</vt:lpstr>
      <vt:lpstr>  CLINICAL FEATURES</vt:lpstr>
      <vt:lpstr>PowerPoint Presentation</vt:lpstr>
      <vt:lpstr>  DIAGNOSTIC FACTORS</vt:lpstr>
      <vt:lpstr>SPECIFIC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3.INCIDENTAL (EXTRA-PLACENTAL) HAEMORRHAGE</vt:lpstr>
      <vt:lpstr>PowerPoint Presentation</vt:lpstr>
      <vt:lpstr>PowerPoint Presentation</vt:lpstr>
      <vt:lpstr>PowerPoint Presentation</vt:lpstr>
      <vt:lpstr> HYPEREMESIS GRAVIDARUM </vt:lpstr>
      <vt:lpstr>  DISTINGUISHING BETWEEN MORNING SICKNESS AND HYPEREMESIS GRAVIDARUM </vt:lpstr>
      <vt:lpstr>PREDISPOSING FACTORS </vt:lpstr>
      <vt:lpstr>PowerPoint Presentation</vt:lpstr>
      <vt:lpstr>CLINICAL FEATURES</vt:lpstr>
      <vt:lpstr>A MISERABLE  PATIENT:  POLE !!!</vt:lpstr>
      <vt:lpstr>PowerPoint Presentation</vt:lpstr>
      <vt:lpstr>DIAGONSTIC  FACTORS</vt:lpstr>
      <vt:lpstr>ROLE OF MIDWIFE</vt:lpstr>
      <vt:lpstr> SPECIFIC MANAGEMENT</vt:lpstr>
      <vt:lpstr>  For severe conditions:-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COMPLICATIONS</vt:lpstr>
      <vt:lpstr>PowerPoint Presentation</vt:lpstr>
      <vt:lpstr>PowerPoint Presentation</vt:lpstr>
      <vt:lpstr>POLYHYDRAMNIOUS</vt:lpstr>
      <vt:lpstr>       Objectives</vt:lpstr>
      <vt:lpstr>HYDRAMNIOUS</vt:lpstr>
      <vt:lpstr>       DEFINITION</vt:lpstr>
      <vt:lpstr>   TYPES</vt:lpstr>
      <vt:lpstr>   causes</vt:lpstr>
      <vt:lpstr>PowerPoint Presentation</vt:lpstr>
      <vt:lpstr>  DIAGNOSTIC FACTORS</vt:lpstr>
      <vt:lpstr>PowerPoint Presentation</vt:lpstr>
      <vt:lpstr>PowerPoint Presentation</vt:lpstr>
      <vt:lpstr>PowerPoint Presentation</vt:lpstr>
      <vt:lpstr>  SPECIFIC  MANAGEMENT</vt:lpstr>
      <vt:lpstr>PowerPoint Presentation</vt:lpstr>
      <vt:lpstr>PowerPoint Presentation</vt:lpstr>
      <vt:lpstr>   LABOUR </vt:lpstr>
      <vt:lpstr>PowerPoint Presentation</vt:lpstr>
      <vt:lpstr>  </vt:lpstr>
      <vt:lpstr>PowerPoint Presentation</vt:lpstr>
      <vt:lpstr>   COMPLICATIONS</vt:lpstr>
      <vt:lpstr>PowerPoint Presentation</vt:lpstr>
      <vt:lpstr>PowerPoint Presentation</vt:lpstr>
      <vt:lpstr>PowerPoint Presentation</vt:lpstr>
      <vt:lpstr>OLIGOHYDRAMNIOS</vt:lpstr>
      <vt:lpstr>Pathophysiology of oligohydramnios</vt:lpstr>
      <vt:lpstr>INCIDENCE</vt:lpstr>
      <vt:lpstr>PowerPoint Presentation</vt:lpstr>
      <vt:lpstr>Causes of oligohydramnios</vt:lpstr>
      <vt:lpstr>Clinical features of oligohydramnios</vt:lpstr>
      <vt:lpstr>Specific management of oligohydramnios</vt:lpstr>
      <vt:lpstr>PowerPoint Presentation</vt:lpstr>
      <vt:lpstr>Effects of oligohydramnios on the fetus</vt:lpstr>
      <vt:lpstr>Effects of oligohydramnios on the fetus Cntd’</vt:lpstr>
      <vt:lpstr>CARDIAC  DISEASE</vt:lpstr>
      <vt:lpstr>OBJECTIVES</vt:lpstr>
      <vt:lpstr>   DEFINITION</vt:lpstr>
      <vt:lpstr>  Determiners   Of   Positive Outcome.              </vt:lpstr>
      <vt:lpstr>PowerPoint Presentation</vt:lpstr>
      <vt:lpstr>PowerPoint Presentation</vt:lpstr>
      <vt:lpstr>PowerPoint Presentation</vt:lpstr>
      <vt:lpstr>    CLINICAL FEATURES</vt:lpstr>
      <vt:lpstr>PowerPoint Presentation</vt:lpstr>
      <vt:lpstr>  DIAGNOSTIC  FACTORS</vt:lpstr>
      <vt:lpstr>  CLASSIFICATION</vt:lpstr>
      <vt:lpstr>PowerPoint Presentation</vt:lpstr>
      <vt:lpstr>PowerPoint Presentation</vt:lpstr>
      <vt:lpstr>  SPECIFIC  MANAGEMENT</vt:lpstr>
      <vt:lpstr>PowerPoint Presentation</vt:lpstr>
      <vt:lpstr>PowerPoint Presentation</vt:lpstr>
      <vt:lpstr>PowerPoint Presentation</vt:lpstr>
      <vt:lpstr>  Antenatally</vt:lpstr>
      <vt:lpstr>  GRADE  1</vt:lpstr>
      <vt:lpstr>PowerPoint Presentation</vt:lpstr>
      <vt:lpstr>PowerPoint Presentation</vt:lpstr>
      <vt:lpstr>   GRADE 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Intrapartum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Postnatally</vt:lpstr>
      <vt:lpstr>PowerPoint Presentation</vt:lpstr>
      <vt:lpstr>PowerPoint Presentation</vt:lpstr>
      <vt:lpstr>PowerPoint Presentation</vt:lpstr>
      <vt:lpstr>PowerPoint Presentation</vt:lpstr>
      <vt:lpstr>EFFECTS OF CARDIAC DISEASE ON PREGNANCY</vt:lpstr>
      <vt:lpstr>PowerPoint Presentation</vt:lpstr>
      <vt:lpstr>EFFECTS OF PREGNANCY ON CARDIAC DISEASE</vt:lpstr>
      <vt:lpstr>PowerPoint Presentation</vt:lpstr>
      <vt:lpstr>  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MALARIA IN PREGNANCY</vt:lpstr>
      <vt:lpstr>DESCRIPTION</vt:lpstr>
      <vt:lpstr>PowerPoint Presentation</vt:lpstr>
      <vt:lpstr>Note: </vt:lpstr>
      <vt:lpstr>2. COMPLICATED MALARIA</vt:lpstr>
      <vt:lpstr>PowerPoint Presentation</vt:lpstr>
      <vt:lpstr>DIAGNOSTIC  FACTORS</vt:lpstr>
      <vt:lpstr>IPTp Dosage</vt:lpstr>
      <vt:lpstr>Note!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Note: </vt:lpstr>
      <vt:lpstr>PowerPoint Presentation</vt:lpstr>
      <vt:lpstr>PowerPoint Presentation</vt:lpstr>
      <vt:lpstr>PowerPoint Presentation</vt:lpstr>
      <vt:lpstr>PowerPoint Presentation</vt:lpstr>
      <vt:lpstr>EFFCTS OF PREGNANCY ON MALARIA</vt:lpstr>
      <vt:lpstr>EFFECTS OF MALARIA ON PREGNANCY</vt:lpstr>
      <vt:lpstr>PowerPoint Presentation</vt:lpstr>
      <vt:lpstr>PowerPoint Presentation</vt:lpstr>
      <vt:lpstr>TB IN PREGNANCY</vt:lpstr>
      <vt:lpstr> TUBERCULOSIS</vt:lpstr>
      <vt:lpstr>PowerPoint Presentation</vt:lpstr>
      <vt:lpstr>PowerPoint Presentation</vt:lpstr>
      <vt:lpstr>   Clinical  features</vt:lpstr>
      <vt:lpstr>PowerPoint Presentation</vt:lpstr>
      <vt:lpstr>   Specific Management </vt:lpstr>
      <vt:lpstr>PowerPoint Presentation</vt:lpstr>
      <vt:lpstr>PowerPoint Presentation</vt:lpstr>
      <vt:lpstr>PowerPoint Presentation</vt:lpstr>
      <vt:lpstr>PowerPoint Presentation</vt:lpstr>
      <vt:lpstr>Management Of An Exposed Neonate</vt:lpstr>
      <vt:lpstr>PowerPoint Presentation</vt:lpstr>
      <vt:lpstr>  Complications</vt:lpstr>
      <vt:lpstr> MULTIPLE  PREGNANCY </vt:lpstr>
      <vt:lpstr>OBJECTIVES </vt:lpstr>
      <vt:lpstr>  DEFINITION</vt:lpstr>
      <vt:lpstr>PowerPoint Presentation</vt:lpstr>
      <vt:lpstr>Note!!</vt:lpstr>
      <vt:lpstr>PowerPoint Presentation</vt:lpstr>
      <vt:lpstr>PowerPoint Presentation</vt:lpstr>
      <vt:lpstr>PowerPoint Presentation</vt:lpstr>
      <vt:lpstr>   TWINNING</vt:lpstr>
      <vt:lpstr>PowerPoint Presentation</vt:lpstr>
      <vt:lpstr>PowerPoint Presentation</vt:lpstr>
      <vt:lpstr>Diagrams of twins prenatally</vt:lpstr>
      <vt:lpstr>Conjoined twins </vt:lpstr>
      <vt:lpstr>Conjoined twins before and after surgery</vt:lpstr>
      <vt:lpstr>PowerPoint Presentation</vt:lpstr>
      <vt:lpstr>PowerPoint Presentation</vt:lpstr>
      <vt:lpstr>PowerPoint Presentation</vt:lpstr>
      <vt:lpstr>PowerPoint Presentation</vt:lpstr>
      <vt:lpstr>Twins from different fathers </vt:lpstr>
      <vt:lpstr>PowerPoint Presentation</vt:lpstr>
      <vt:lpstr>Vanishing twin syndrome A fetus papyraceus shown with its umbilical cord next to the placenta of its Dichorionic diamniotic twin.</vt:lpstr>
      <vt:lpstr>  CLINICAL  FEATURES</vt:lpstr>
      <vt:lpstr>PowerPoint Presentation</vt:lpstr>
      <vt:lpstr>PowerPoint Presentation</vt:lpstr>
      <vt:lpstr>PowerPoint Presentation</vt:lpstr>
      <vt:lpstr>  DIAGNOSTIC  FACTORS OF MULTIPLE PREGNANCY</vt:lpstr>
      <vt:lpstr>PowerPoint Presentation</vt:lpstr>
      <vt:lpstr>PowerPoint Presentation</vt:lpstr>
      <vt:lpstr>PowerPoint Presentation</vt:lpstr>
      <vt:lpstr> SPECIFIC  MANAGEMENT</vt:lpstr>
      <vt:lpstr>PowerPoint Presentation</vt:lpstr>
      <vt:lpstr>PowerPoint Presentation</vt:lpstr>
      <vt:lpstr>PowerPoint Presentation</vt:lpstr>
      <vt:lpstr>PowerPoint Presentation</vt:lpstr>
      <vt:lpstr>  Intrapartum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COMPLICATIONS OF MULTIPLE PREGNANCY</vt:lpstr>
      <vt:lpstr>PowerPoint Presentation</vt:lpstr>
      <vt:lpstr>PowerPoint Presentation</vt:lpstr>
      <vt:lpstr>PowerPoint Presentation</vt:lpstr>
      <vt:lpstr>Diagram of locked twins leading  to obstructed labour</vt:lpstr>
      <vt:lpstr>PowerPoint Presentation</vt:lpstr>
      <vt:lpstr>Assignment: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RYAN</cp:lastModifiedBy>
  <cp:revision>2</cp:revision>
  <dcterms:created xsi:type="dcterms:W3CDTF">2018-09-28T02:42:49Z</dcterms:created>
  <dcterms:modified xsi:type="dcterms:W3CDTF">2020-08-31T06:32:03Z</dcterms:modified>
</cp:coreProperties>
</file>