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9.xml" ContentType="application/vnd.openxmlformats-officedocument.presentationml.slideMaster+xml"/>
  <Override PartName="/ppt/slideMasters/slideMaster8.xml" ContentType="application/vnd.openxmlformats-officedocument.presentationml.slideMaster+xml"/>
  <Override PartName="/ppt/slideMasters/slideMaster7.xml" ContentType="application/vnd.openxmlformats-officedocument.presentationml.slideMaster+xml"/>
  <Override PartName="/ppt/slideMasters/slideMaster13.xml" ContentType="application/vnd.openxmlformats-officedocument.presentationml.slideMaster+xml"/>
  <Override PartName="/ppt/slideMasters/slideMaster6.xml" ContentType="application/vnd.openxmlformats-officedocument.presentationml.slideMaster+xml"/>
  <Override PartName="/ppt/slideMasters/slideMaster12.xml" ContentType="application/vnd.openxmlformats-officedocument.presentationml.slideMaster+xml"/>
  <Override PartName="/ppt/slideMasters/slideMaster19.xml" ContentType="application/vnd.openxmlformats-officedocument.presentationml.slideMaster+xml"/>
  <Override PartName="/ppt/slideMasters/slideMaster18.xml" ContentType="application/vnd.openxmlformats-officedocument.presentationml.slideMaster+xml"/>
  <Override PartName="/ppt/slideMasters/_rels/slideMaster10.xml.rels" ContentType="application/vnd.openxmlformats-package.relationships+xml"/>
  <Override PartName="/ppt/slideMasters/_rels/slideMaster1.xml.rels" ContentType="application/vnd.openxmlformats-package.relationships+xml"/>
  <Override PartName="/ppt/slideMasters/_rels/slideMaster3.xml.rels" ContentType="application/vnd.openxmlformats-package.relationships+xml"/>
  <Override PartName="/ppt/slideMasters/_rels/slideMaster14.xml.rels" ContentType="application/vnd.openxmlformats-package.relationships+xml"/>
  <Override PartName="/ppt/slideMasters/_rels/slideMaster15.xml.rels" ContentType="application/vnd.openxmlformats-package.relationships+xml"/>
  <Override PartName="/ppt/slideMasters/_rels/slideMaster16.xml.rels" ContentType="application/vnd.openxmlformats-package.relationships+xml"/>
  <Override PartName="/ppt/slideMasters/_rels/slideMaster13.xml.rels" ContentType="application/vnd.openxmlformats-package.relationships+xml"/>
  <Override PartName="/ppt/slideMasters/_rels/slideMaster6.xml.rels" ContentType="application/vnd.openxmlformats-package.relationships+xml"/>
  <Override PartName="/ppt/slideMasters/_rels/slideMaster12.xml.rels" ContentType="application/vnd.openxmlformats-package.relationships+xml"/>
  <Override PartName="/ppt/slideMasters/_rels/slideMaster5.xml.rels" ContentType="application/vnd.openxmlformats-package.relationships+xml"/>
  <Override PartName="/ppt/slideMasters/_rels/slideMaster19.xml.rels" ContentType="application/vnd.openxmlformats-package.relationships+xml"/>
  <Override PartName="/ppt/slideMasters/_rels/slideMaster9.xml.rels" ContentType="application/vnd.openxmlformats-package.relationships+xml"/>
  <Override PartName="/ppt/slideMasters/_rels/slideMaster18.xml.rels" ContentType="application/vnd.openxmlformats-package.relationships+xml"/>
  <Override PartName="/ppt/slideMasters/_rels/slideMaster8.xml.rels" ContentType="application/vnd.openxmlformats-package.relationships+xml"/>
  <Override PartName="/ppt/slideMasters/_rels/slideMaster7.xml.rels" ContentType="application/vnd.openxmlformats-package.relationships+xml"/>
  <Override PartName="/ppt/slideMasters/_rels/slideMaster17.xml.rels" ContentType="application/vnd.openxmlformats-package.relationships+xml"/>
  <Override PartName="/ppt/slideMasters/_rels/slideMaster4.xml.rels" ContentType="application/vnd.openxmlformats-package.relationships+xml"/>
  <Override PartName="/ppt/slideMasters/_rels/slideMaster2.xml.rels" ContentType="application/vnd.openxmlformats-package.relationships+xml"/>
  <Override PartName="/ppt/slideMasters/_rels/slideMaster11.xml.rels" ContentType="application/vnd.openxmlformats-package.relationships+xml"/>
  <Override PartName="/ppt/slideMasters/slideMaster17.xml" ContentType="application/vnd.openxmlformats-officedocument.presentationml.slideMaster+xml"/>
  <Override PartName="/ppt/slideMasters/slideMaster16.xml" ContentType="application/vnd.openxmlformats-officedocument.presentationml.slideMaster+xml"/>
  <Override PartName="/ppt/slideMasters/slideMaster15.xml" ContentType="application/vnd.openxmlformats-officedocument.presentationml.slideMaster+xml"/>
  <Override PartName="/ppt/slideMasters/slideMaster14.xml" ContentType="application/vnd.openxmlformats-officedocument.presentationml.slideMaster+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10.xml" ContentType="application/vnd.openxmlformats-officedocument.presentationml.slideMaster+xml"/>
  <Override PartName="/ppt/slideMasters/slideMaster4.xml" ContentType="application/vnd.openxmlformats-officedocument.presentationml.slideMaster+xml"/>
  <Override PartName="/ppt/slideMasters/slideMaster11.xml" ContentType="application/vnd.openxmlformats-officedocument.presentationml.slideMaster+xml"/>
  <Override PartName="/ppt/slideMasters/slideMaster5.xml" ContentType="application/vnd.openxmlformats-officedocument.presentationml.slideMaster+xml"/>
  <Override PartName="/ppt/theme/theme9.xml" ContentType="application/vnd.openxmlformats-officedocument.theme+xml"/>
  <Override PartName="/ppt/theme/theme8.xml" ContentType="application/vnd.openxmlformats-officedocument.theme+xml"/>
  <Override PartName="/ppt/theme/theme13.xml" ContentType="application/vnd.openxmlformats-officedocument.theme+xml"/>
  <Override PartName="/ppt/theme/theme7.xml" ContentType="application/vnd.openxmlformats-officedocument.theme+xml"/>
  <Override PartName="/ppt/theme/theme12.xml" ContentType="application/vnd.openxmlformats-officedocument.theme+xml"/>
  <Override PartName="/ppt/theme/theme6.xml" ContentType="application/vnd.openxmlformats-officedocument.theme+xml"/>
  <Override PartName="/ppt/theme/theme11.xml" ContentType="application/vnd.openxmlformats-officedocument.theme+xml"/>
  <Override PartName="/ppt/theme/theme16.xml" ContentType="application/vnd.openxmlformats-officedocument.theme+xml"/>
  <Override PartName="/ppt/theme/theme15.xml" ContentType="application/vnd.openxmlformats-officedocument.theme+xml"/>
  <Override PartName="/ppt/theme/theme14.xml" ContentType="application/vnd.openxmlformats-officedocument.theme+xml"/>
  <Override PartName="/ppt/theme/theme17.xml" ContentType="application/vnd.openxmlformats-officedocument.theme+xml"/>
  <Override PartName="/ppt/theme/theme1.xml" ContentType="application/vnd.openxmlformats-officedocument.theme+xml"/>
  <Override PartName="/ppt/theme/theme20.xml" ContentType="application/vnd.openxmlformats-officedocument.theme+xml"/>
  <Override PartName="/ppt/theme/theme2.xml" ContentType="application/vnd.openxmlformats-officedocument.theme+xml"/>
  <Override PartName="/ppt/theme/theme18.xml" ContentType="application/vnd.openxmlformats-officedocument.theme+xml"/>
  <Override PartName="/ppt/theme/theme19.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10.xml" ContentType="application/vnd.openxmlformats-officedocument.theme+xml"/>
  <Override PartName="/ppt/theme/theme5.xml" ContentType="application/vnd.openxmlformats-officedocument.theme+xml"/>
  <Override PartName="/ppt/notesSlides/notesSlide359.xml" ContentType="application/vnd.openxmlformats-officedocument.presentationml.notesSlide+xml"/>
  <Override PartName="/ppt/notesSlides/notesSlide396.xml" ContentType="application/vnd.openxmlformats-officedocument.presentationml.notesSlide+xml"/>
  <Override PartName="/ppt/notesSlides/notesSlide332.xml" ContentType="application/vnd.openxmlformats-officedocument.presentationml.notesSlide+xml"/>
  <Override PartName="/ppt/notesSlides/notesSlide327.xml" ContentType="application/vnd.openxmlformats-officedocument.presentationml.notesSlide+xml"/>
  <Override PartName="/ppt/notesSlides/notesSlide23.xml" ContentType="application/vnd.openxmlformats-officedocument.presentationml.notesSlide+xml"/>
  <Override PartName="/ppt/notesSlides/notesSlide364.xml" ContentType="application/vnd.openxmlformats-officedocument.presentationml.notesSlide+xml"/>
  <Override PartName="/ppt/notesSlides/notesSlide424.xml" ContentType="application/vnd.openxmlformats-officedocument.presentationml.notesSlide+xml"/>
  <Override PartName="/ppt/notesSlides/notesSlide459.xml" ContentType="application/vnd.openxmlformats-officedocument.presentationml.notesSlide+xml"/>
  <Override PartName="/ppt/notesSlides/notesSlide315.xml" ContentType="application/vnd.openxmlformats-officedocument.presentationml.notesSlide+xml"/>
  <Override PartName="/ppt/notesSlides/notesSlide465.xml" ContentType="application/vnd.openxmlformats-officedocument.presentationml.notesSlide+xml"/>
  <Override PartName="/ppt/notesSlides/notesSlide308.xml" ContentType="application/vnd.openxmlformats-officedocument.presentationml.notesSlide+xml"/>
  <Override PartName="/ppt/notesSlides/notesSlide434.xml" ContentType="application/vnd.openxmlformats-officedocument.presentationml.notesSlide+xml"/>
  <Override PartName="/ppt/notesSlides/notesSlide415.xml" ContentType="application/vnd.openxmlformats-officedocument.presentationml.notesSlide+xml"/>
  <Override PartName="/ppt/notesSlides/notesSlide48.xml" ContentType="application/vnd.openxmlformats-officedocument.presentationml.notesSlide+xml"/>
  <Override PartName="/ppt/notesSlides/_rels/notesSlide98.xml.rels" ContentType="application/vnd.openxmlformats-package.relationships+xml"/>
  <Override PartName="/ppt/notesSlides/_rels/notesSlide306.xml.rels" ContentType="application/vnd.openxmlformats-package.relationships+xml"/>
  <Override PartName="/ppt/notesSlides/_rels/notesSlide475.xml.rels" ContentType="application/vnd.openxmlformats-package.relationships+xml"/>
  <Override PartName="/ppt/notesSlides/_rels/notesSlide38.xml.rels" ContentType="application/vnd.openxmlformats-package.relationships+xml"/>
  <Override PartName="/ppt/notesSlides/_rels/notesSlide459.xml.rels" ContentType="application/vnd.openxmlformats-package.relationships+xml"/>
  <Override PartName="/ppt/notesSlides/_rels/notesSlide23.xml.rels" ContentType="application/vnd.openxmlformats-package.relationships+xml"/>
  <Override PartName="/ppt/notesSlides/_rels/notesSlide301.xml.rels" ContentType="application/vnd.openxmlformats-package.relationships+xml"/>
  <Override PartName="/ppt/notesSlides/_rels/notesSlide48.xml.rels" ContentType="application/vnd.openxmlformats-package.relationships+xml"/>
  <Override PartName="/ppt/notesSlides/_rels/notesSlide60.xml.rels" ContentType="application/vnd.openxmlformats-package.relationships+xml"/>
  <Override PartName="/ppt/notesSlides/_rels/notesSlide359.xml.rels" ContentType="application/vnd.openxmlformats-package.relationships+xml"/>
  <Override PartName="/ppt/notesSlides/_rels/notesSlide396.xml.rels" ContentType="application/vnd.openxmlformats-package.relationships+xml"/>
  <Override PartName="/ppt/notesSlides/_rels/notesSlide327.xml.rels" ContentType="application/vnd.openxmlformats-package.relationships+xml"/>
  <Override PartName="/ppt/notesSlides/_rels/notesSlide364.xml.rels" ContentType="application/vnd.openxmlformats-package.relationships+xml"/>
  <Override PartName="/ppt/notesSlides/_rels/notesSlide415.xml.rels" ContentType="application/vnd.openxmlformats-package.relationships+xml"/>
  <Override PartName="/ppt/notesSlides/_rels/notesSlide332.xml.rels" ContentType="application/vnd.openxmlformats-package.relationships+xml"/>
  <Override PartName="/ppt/notesSlides/_rels/notesSlide424.xml.rels" ContentType="application/vnd.openxmlformats-package.relationships+xml"/>
  <Override PartName="/ppt/notesSlides/_rels/notesSlide465.xml.rels" ContentType="application/vnd.openxmlformats-package.relationships+xml"/>
  <Override PartName="/ppt/notesSlides/_rels/notesSlide315.xml.rels" ContentType="application/vnd.openxmlformats-package.relationships+xml"/>
  <Override PartName="/ppt/notesSlides/_rels/notesSlide408.xml.rels" ContentType="application/vnd.openxmlformats-package.relationships+xml"/>
  <Override PartName="/ppt/notesSlides/_rels/notesSlide308.xml.rels" ContentType="application/vnd.openxmlformats-package.relationships+xml"/>
  <Override PartName="/ppt/notesSlides/_rels/notesSlide434.xml.rels" ContentType="application/vnd.openxmlformats-package.relationships+xml"/>
  <Override PartName="/ppt/notesSlides/_rels/notesSlide83.xml.rels" ContentType="application/vnd.openxmlformats-package.relationships+xml"/>
  <Override PartName="/ppt/notesSlides/notesSlide60.xml" ContentType="application/vnd.openxmlformats-officedocument.presentationml.notesSlide+xml"/>
  <Override PartName="/ppt/notesSlides/notesSlide408.xml" ContentType="application/vnd.openxmlformats-officedocument.presentationml.notesSlide+xml"/>
  <Override PartName="/ppt/notesSlides/notesSlide83.xml" ContentType="application/vnd.openxmlformats-officedocument.presentationml.notesSlide+xml"/>
  <Override PartName="/ppt/notesSlides/notesSlide38.xml" ContentType="application/vnd.openxmlformats-officedocument.presentationml.notesSlide+xml"/>
  <Override PartName="/ppt/notesSlides/notesSlide301.xml" ContentType="application/vnd.openxmlformats-officedocument.presentationml.notesSlide+xml"/>
  <Override PartName="/ppt/notesSlides/notesSlide98.xml" ContentType="application/vnd.openxmlformats-officedocument.presentationml.notesSlide+xml"/>
  <Override PartName="/ppt/notesSlides/notesSlide475.xml" ContentType="application/vnd.openxmlformats-officedocument.presentationml.notesSlide+xml"/>
  <Override PartName="/ppt/notesSlides/notesSlide306.xml" ContentType="application/vnd.openxmlformats-officedocument.presentationml.notesSlide+xml"/>
  <Override PartName="/ppt/_rels/presentation.xml.rels" ContentType="application/vnd.openxmlformats-package.relationships+xml"/>
  <Override PartName="/ppt/media/image58.jpeg" ContentType="image/jpeg"/>
  <Override PartName="/ppt/media/image57.jpeg" ContentType="image/jpeg"/>
  <Override PartName="/ppt/media/image63.png" ContentType="image/png"/>
  <Override PartName="/ppt/media/image55.jpeg" ContentType="image/jpeg"/>
  <Override PartName="/ppt/media/image53.jpeg" ContentType="image/jpeg"/>
  <Override PartName="/ppt/media/image49.jpeg" ContentType="image/jpeg"/>
  <Override PartName="/ppt/media/image48.jpeg" ContentType="image/jpeg"/>
  <Override PartName="/ppt/media/image47.jpeg" ContentType="image/jpeg"/>
  <Override PartName="/ppt/media/image46.jpeg" ContentType="image/jpeg"/>
  <Override PartName="/ppt/media/image45.jpeg" ContentType="image/jpeg"/>
  <Override PartName="/ppt/media/image42.jpeg" ContentType="image/jpeg"/>
  <Override PartName="/ppt/media/image6.png" ContentType="image/png"/>
  <Override PartName="/ppt/media/image44.png" ContentType="image/png"/>
  <Override PartName="/ppt/media/image75.jpeg" ContentType="image/jpeg"/>
  <Override PartName="/ppt/media/image40.jpeg" ContentType="image/jpeg"/>
  <Override PartName="/ppt/media/image38.jpeg" ContentType="image/jpeg"/>
  <Override PartName="/ppt/media/image37.jpeg" ContentType="image/jpeg"/>
  <Override PartName="/ppt/media/image33.jpeg" ContentType="image/jpeg"/>
  <Override PartName="/ppt/media/image31.jpeg" ContentType="image/jpeg"/>
  <Override PartName="/ppt/media/image30.jpeg" ContentType="image/jpeg"/>
  <Override PartName="/ppt/media/image9.jpeg" ContentType="image/jpeg"/>
  <Override PartName="/ppt/media/image11.jpeg" ContentType="image/jpeg"/>
  <Override PartName="/ppt/media/image28.jpeg" ContentType="image/jpeg"/>
  <Override PartName="/ppt/media/image87.jpeg" ContentType="image/jpeg"/>
  <Override PartName="/ppt/media/image54.jpeg" ContentType="image/jpeg"/>
  <Override PartName="/ppt/media/image13.png" ContentType="image/png"/>
  <Override PartName="/ppt/media/image52.jpeg" ContentType="image/jpeg"/>
  <Override PartName="/ppt/media/image39.jpeg" ContentType="image/jpeg"/>
  <Override PartName="/ppt/media/image5.png" ContentType="image/png"/>
  <Override PartName="/ppt/media/image17.png" ContentType="image/png"/>
  <Override PartName="/ppt/media/image8.png" ContentType="image/png"/>
  <Override PartName="/ppt/media/image23.jpeg" ContentType="image/jpeg"/>
  <Override PartName="/ppt/media/image82.jpeg" ContentType="image/jpeg"/>
  <Override PartName="/ppt/media/image85.png" ContentType="image/png"/>
  <Override PartName="/ppt/media/image16.jpeg" ContentType="image/jpeg"/>
  <Override PartName="/ppt/media/image18.jpeg" ContentType="image/jpeg"/>
  <Override PartName="/ppt/media/image20.jpeg" ContentType="image/jpeg"/>
  <Override PartName="/ppt/media/image61.png" ContentType="image/png"/>
  <Override PartName="/ppt/media/image90.jpeg" ContentType="image/jpeg"/>
  <Override PartName="/ppt/media/image60.png" ContentType="image/png"/>
  <Override PartName="/ppt/media/image62.png" ContentType="image/png"/>
  <Override PartName="/ppt/media/image51.jpeg" ContentType="image/jpeg"/>
  <Override PartName="/ppt/media/image64.png" ContentType="image/png"/>
  <Override PartName="/ppt/media/image77.jpeg" ContentType="image/jpeg"/>
  <Override PartName="/ppt/media/image93.png" ContentType="image/png"/>
  <Override PartName="/ppt/media/image73.jpeg" ContentType="image/jpeg"/>
  <Override PartName="/ppt/media/image68.jpeg" ContentType="image/jpeg"/>
  <Override PartName="/ppt/media/image25.jpeg" ContentType="image/jpeg"/>
  <Override PartName="/ppt/media/image84.jpeg" ContentType="image/jpeg"/>
  <Override PartName="/ppt/media/image78.jpeg" ContentType="image/jpeg"/>
  <Override PartName="/ppt/media/image76.jpeg" ContentType="image/jpeg"/>
  <Override PartName="/ppt/media/image21.jpeg" ContentType="image/jpeg"/>
  <Override PartName="/ppt/media/image80.jpeg" ContentType="image/jpeg"/>
  <Override PartName="/ppt/media/image74.jpeg" ContentType="image/jpeg"/>
  <Override PartName="/ppt/media/image69.jpeg" ContentType="image/jpeg"/>
  <Override PartName="/ppt/media/image72.jpeg" ContentType="image/jpeg"/>
  <Override PartName="/ppt/media/image71.jpeg" ContentType="image/jpeg"/>
  <Override PartName="/ppt/media/image32.jpeg" ContentType="image/jpeg"/>
  <Override PartName="/ppt/media/image26.jpeg" ContentType="image/jpeg"/>
  <Override PartName="/ppt/media/image70.jpeg" ContentType="image/jpeg"/>
  <Override PartName="/ppt/media/image65.jpeg" ContentType="image/jpeg"/>
  <Override PartName="/ppt/media/image91.jpeg" ContentType="image/jpeg"/>
  <Override PartName="/ppt/media/image67.png" ContentType="image/png"/>
  <Override PartName="/ppt/media/image83.jpeg" ContentType="image/jpeg"/>
  <Override PartName="/ppt/media/image24.jpeg" ContentType="image/jpeg"/>
  <Override PartName="/ppt/media/image59.png" ContentType="image/png"/>
  <Override PartName="/ppt/media/image66.jpeg" ContentType="image/jpeg"/>
  <Override PartName="/ppt/media/image86.jpeg" ContentType="image/jpeg"/>
  <Override PartName="/ppt/media/image27.jpeg" ContentType="image/jpeg"/>
  <Override PartName="/ppt/media/image50.jpeg" ContentType="image/jpeg"/>
  <Override PartName="/ppt/media/image14.jpeg" ContentType="image/jpeg"/>
  <Override PartName="/ppt/media/image41.jpeg" ContentType="image/jpeg"/>
  <Override PartName="/ppt/media/image89.jpeg" ContentType="image/jpeg"/>
  <Override PartName="/ppt/media/image1.jpeg" ContentType="image/jpeg"/>
  <Override PartName="/ppt/media/image35.jpeg" ContentType="image/jpeg"/>
  <Override PartName="/ppt/media/media43.mp4" ContentType="video/mp4"/>
  <Override PartName="/ppt/media/image2.jpeg" ContentType="image/jpeg"/>
  <Override PartName="/ppt/media/image10.png" ContentType="image/png"/>
  <Override PartName="/ppt/media/image36.jpeg" ContentType="image/jpeg"/>
  <Override PartName="/ppt/media/image15.png" ContentType="image/png"/>
  <Override PartName="/ppt/media/image92.jpeg" ContentType="image/jpeg"/>
  <Override PartName="/ppt/media/image3.png" ContentType="image/png"/>
  <Override PartName="/ppt/media/image56.jpeg" ContentType="image/jpeg"/>
  <Override PartName="/ppt/media/image4.png" ContentType="image/png"/>
  <Override PartName="/ppt/media/image88.jpeg" ContentType="image/jpeg"/>
  <Override PartName="/ppt/media/image12.jpeg" ContentType="image/jpeg"/>
  <Override PartName="/ppt/media/image29.jpeg" ContentType="image/jpeg"/>
  <Override PartName="/ppt/media/image81.jpeg" ContentType="image/jpeg"/>
  <Override PartName="/ppt/media/image22.jpeg" ContentType="image/jpeg"/>
  <Override PartName="/ppt/media/image19.png" ContentType="image/png"/>
  <Override PartName="/ppt/media/image79.jpeg" ContentType="image/jpeg"/>
  <Override PartName="/ppt/media/image7.png" ContentType="image/png"/>
  <Override PartName="/ppt/media/image34.jpeg" ContentType="image/jpeg"/>
  <Override PartName="/ppt/slideLayouts/_rels/slideLayout126.xml.rels" ContentType="application/vnd.openxmlformats-package.relationships+xml"/>
  <Override PartName="/ppt/slideLayouts/_rels/slideLayout22.xml.rels" ContentType="application/vnd.openxmlformats-package.relationships+xml"/>
  <Override PartName="/ppt/slideLayouts/_rels/slideLayout170.xml.rels" ContentType="application/vnd.openxmlformats-package.relationships+xml"/>
  <Override PartName="/ppt/slideLayouts/_rels/slideLayout194.xml.rels" ContentType="application/vnd.openxmlformats-package.relationships+xml"/>
  <Override PartName="/ppt/slideLayouts/_rels/slideLayout202.xml.rels" ContentType="application/vnd.openxmlformats-package.relationships+xml"/>
  <Override PartName="/ppt/slideLayouts/_rels/slideLayout46.xml.rels" ContentType="application/vnd.openxmlformats-package.relationships+xml"/>
  <Override PartName="/ppt/slideLayouts/_rels/slideLayout90.xml.rels" ContentType="application/vnd.openxmlformats-package.relationships+xml"/>
  <Override PartName="/ppt/slideLayouts/_rels/slideLayout58.xml.rels" ContentType="application/vnd.openxmlformats-package.relationships+xml"/>
  <Override PartName="/ppt/slideLayouts/_rels/slideLayout214.xml.rels" ContentType="application/vnd.openxmlformats-package.relationships+xml"/>
  <Override PartName="/ppt/slideLayouts/_rels/slideLayout125.xml.rels" ContentType="application/vnd.openxmlformats-package.relationships+xml"/>
  <Override PartName="/ppt/slideLayouts/_rels/slideLayout21.xml.rels" ContentType="application/vnd.openxmlformats-package.relationships+xml"/>
  <Override PartName="/ppt/slideLayouts/_rels/slideLayout193.xml.rels" ContentType="application/vnd.openxmlformats-package.relationships+xml"/>
  <Override PartName="/ppt/slideLayouts/_rels/slideLayout9.xml.rels" ContentType="application/vnd.openxmlformats-package.relationships+xml"/>
  <Override PartName="/ppt/slideLayouts/_rels/slideLayout57.xml.rels" ContentType="application/vnd.openxmlformats-package.relationships+xml"/>
  <Override PartName="/ppt/slideLayouts/_rels/slideLayout127.xml.rels" ContentType="application/vnd.openxmlformats-package.relationships+xml"/>
  <Override PartName="/ppt/slideLayouts/_rels/slideLayout23.xml.rels" ContentType="application/vnd.openxmlformats-package.relationships+xml"/>
  <Override PartName="/ppt/slideLayouts/_rels/slideLayout171.xml.rels" ContentType="application/vnd.openxmlformats-package.relationships+xml"/>
  <Override PartName="/ppt/slideLayouts/_rels/slideLayout195.xml.rels" ContentType="application/vnd.openxmlformats-package.relationships+xml"/>
  <Override PartName="/ppt/slideLayouts/_rels/slideLayout47.xml.rels" ContentType="application/vnd.openxmlformats-package.relationships+xml"/>
  <Override PartName="/ppt/slideLayouts/_rels/slideLayout203.xml.rels" ContentType="application/vnd.openxmlformats-package.relationships+xml"/>
  <Override PartName="/ppt/slideLayouts/_rels/slideLayout91.xml.rels" ContentType="application/vnd.openxmlformats-package.relationships+xml"/>
  <Override PartName="/ppt/slideLayouts/_rels/slideLayout24.xml.rels" ContentType="application/vnd.openxmlformats-package.relationships+xml"/>
  <Override PartName="/ppt/slideLayouts/_rels/slideLayout128.xml.rels" ContentType="application/vnd.openxmlformats-package.relationships+xml"/>
  <Override PartName="/ppt/slideLayouts/_rels/slideLayout172.xml.rels" ContentType="application/vnd.openxmlformats-package.relationships+xml"/>
  <Override PartName="/ppt/slideLayouts/_rels/slideLayout92.xml.rels" ContentType="application/vnd.openxmlformats-package.relationships+xml"/>
  <Override PartName="/ppt/slideLayouts/_rels/slideLayout48.xml.rels" ContentType="application/vnd.openxmlformats-package.relationships+xml"/>
  <Override PartName="/ppt/slideLayouts/_rels/slideLayout196.xml.rels" ContentType="application/vnd.openxmlformats-package.relationships+xml"/>
  <Override PartName="/ppt/slideLayouts/_rels/slideLayout204.xml.rels" ContentType="application/vnd.openxmlformats-package.relationships+xml"/>
  <Override PartName="/ppt/slideLayouts/_rels/slideLayout115.xml.rels" ContentType="application/vnd.openxmlformats-package.relationships+xml"/>
  <Override PartName="/ppt/slideLayouts/_rels/slideLayout11.xml.rels" ContentType="application/vnd.openxmlformats-package.relationships+xml"/>
  <Override PartName="/ppt/slideLayouts/_rels/slideLayout183.xml.rels" ContentType="application/vnd.openxmlformats-package.relationships+xml"/>
  <Override PartName="/ppt/slideLayouts/_rels/slideLayout35.xml.rels" ContentType="application/vnd.openxmlformats-package.relationships+xml"/>
  <Override PartName="/ppt/slideLayouts/_rels/slideLayout139.xml.rels" ContentType="application/vnd.openxmlformats-package.relationships+xml"/>
  <Override PartName="/ppt/slideLayouts/_rels/slideLayout59.xml.rels" ContentType="application/vnd.openxmlformats-package.relationships+xml"/>
  <Override PartName="/ppt/slideLayouts/_rels/slideLayout215.xml.rels" ContentType="application/vnd.openxmlformats-package.relationships+xml"/>
  <Override PartName="/ppt/slideLayouts/_rels/slideLayout10.xml.rels" ContentType="application/vnd.openxmlformats-package.relationships+xml"/>
  <Override PartName="/ppt/slideLayouts/_rels/slideLayout114.xml.rels" ContentType="application/vnd.openxmlformats-package.relationships+xml"/>
  <Override PartName="/ppt/slideLayouts/_rels/slideLayout116.xml.rels" ContentType="application/vnd.openxmlformats-package.relationships+xml"/>
  <Override PartName="/ppt/slideLayouts/_rels/slideLayout160.xml.rels" ContentType="application/vnd.openxmlformats-package.relationships+xml"/>
  <Override PartName="/ppt/slideLayouts/_rels/slideLayout12.xml.rels" ContentType="application/vnd.openxmlformats-package.relationships+xml"/>
  <Override PartName="/ppt/slideLayouts/_rels/slideLayout20.xml.rels" ContentType="application/vnd.openxmlformats-package.relationships+xml"/>
  <Override PartName="/ppt/slideLayouts/_rels/slideLayout124.xml.rels" ContentType="application/vnd.openxmlformats-package.relationships+xml"/>
  <Override PartName="/ppt/slideLayouts/_rels/slideLayout184.xml.rels" ContentType="application/vnd.openxmlformats-package.relationships+xml"/>
  <Override PartName="/ppt/slideLayouts/_rels/slideLayout36.xml.rels" ContentType="application/vnd.openxmlformats-package.relationships+xml"/>
  <Override PartName="/ppt/slideLayouts/_rels/slideLayout80.xml.rels" ContentType="application/vnd.openxmlformats-package.relationships+xml"/>
  <Override PartName="/ppt/slideLayouts/_rels/slideLayout185.xml.rels" ContentType="application/vnd.openxmlformats-package.relationships+xml"/>
  <Override PartName="/ppt/slideLayouts/_rels/slideLayout37.xml.rels" ContentType="application/vnd.openxmlformats-package.relationships+xml"/>
  <Override PartName="/ppt/slideLayouts/_rels/slideLayout81.xml.rels" ContentType="application/vnd.openxmlformats-package.relationships+xml"/>
  <Override PartName="/ppt/slideLayouts/_rels/slideLayout49.xml.rels" ContentType="application/vnd.openxmlformats-package.relationships+xml"/>
  <Override PartName="/ppt/slideLayouts/_rels/slideLayout197.xml.rels" ContentType="application/vnd.openxmlformats-package.relationships+xml"/>
  <Override PartName="/ppt/slideLayouts/_rels/slideLayout205.xml.rels" ContentType="application/vnd.openxmlformats-package.relationships+xml"/>
  <Override PartName="/ppt/slideLayouts/_rels/slideLayout93.xml.rels" ContentType="application/vnd.openxmlformats-package.relationships+xml"/>
  <Override PartName="/ppt/slideLayouts/_rels/slideLayout186.xml.rels" ContentType="application/vnd.openxmlformats-package.relationships+xml"/>
  <Override PartName="/ppt/slideLayouts/_rels/slideLayout38.xml.rels" ContentType="application/vnd.openxmlformats-package.relationships+xml"/>
  <Override PartName="/ppt/slideLayouts/_rels/slideLayout82.xml.rels" ContentType="application/vnd.openxmlformats-package.relationships+xml"/>
  <Override PartName="/ppt/slideLayouts/_rels/slideLayout30.xml.rels" ContentType="application/vnd.openxmlformats-package.relationships+xml"/>
  <Override PartName="/ppt/slideLayouts/_rels/slideLayout134.xml.rels" ContentType="application/vnd.openxmlformats-package.relationships+xml"/>
  <Override PartName="/ppt/slideLayouts/_rels/slideLayout31.xml.rels" ContentType="application/vnd.openxmlformats-package.relationships+xml"/>
  <Override PartName="/ppt/slideLayouts/_rels/slideLayout135.xml.rels" ContentType="application/vnd.openxmlformats-package.relationships+xml"/>
  <Override PartName="/ppt/slideLayouts/_rels/slideLayout32.xml.rels" ContentType="application/vnd.openxmlformats-package.relationships+xml"/>
  <Override PartName="/ppt/slideLayouts/_rels/slideLayout136.xml.rels" ContentType="application/vnd.openxmlformats-package.relationships+xml"/>
  <Override PartName="/ppt/slideLayouts/_rels/slideLayout39.xml.rels" ContentType="application/vnd.openxmlformats-package.relationships+xml"/>
  <Override PartName="/ppt/slideLayouts/_rels/slideLayout40.xml.rels" ContentType="application/vnd.openxmlformats-package.relationships+xml"/>
  <Override PartName="/ppt/slideLayouts/_rels/slideLayout144.xml.rels" ContentType="application/vnd.openxmlformats-package.relationships+xml"/>
  <Override PartName="/ppt/slideLayouts/_rels/slideLayout41.xml.rels" ContentType="application/vnd.openxmlformats-package.relationships+xml"/>
  <Override PartName="/ppt/slideLayouts/_rels/slideLayout145.xml.rels" ContentType="application/vnd.openxmlformats-package.relationships+xml"/>
  <Override PartName="/ppt/slideLayouts/_rels/slideLayout42.xml.rels" ContentType="application/vnd.openxmlformats-package.relationships+xml"/>
  <Override PartName="/ppt/slideLayouts/_rels/slideLayout146.xml.rels" ContentType="application/vnd.openxmlformats-package.relationships+xml"/>
  <Override PartName="/ppt/slideLayouts/_rels/slideLayout43.xml.rels" ContentType="application/vnd.openxmlformats-package.relationships+xml"/>
  <Override PartName="/ppt/slideLayouts/_rels/slideLayout147.xml.rels" ContentType="application/vnd.openxmlformats-package.relationships+xml"/>
  <Override PartName="/ppt/slideLayouts/_rels/slideLayout44.xml.rels" ContentType="application/vnd.openxmlformats-package.relationships+xml"/>
  <Override PartName="/ppt/slideLayouts/_rels/slideLayout148.xml.rels" ContentType="application/vnd.openxmlformats-package.relationships+xml"/>
  <Override PartName="/ppt/slideLayouts/_rels/slideLayout45.xml.rels" ContentType="application/vnd.openxmlformats-package.relationships+xml"/>
  <Override PartName="/ppt/slideLayouts/_rels/slideLayout201.xml.rels" ContentType="application/vnd.openxmlformats-package.relationships+xml"/>
  <Override PartName="/ppt/slideLayouts/_rels/slideLayout149.xml.rels" ContentType="application/vnd.openxmlformats-package.relationships+xml"/>
  <Override PartName="/ppt/slideLayouts/_rels/slideLayout50.xml.rels" ContentType="application/vnd.openxmlformats-package.relationships+xml"/>
  <Override PartName="/ppt/slideLayouts/_rels/slideLayout154.xml.rels" ContentType="application/vnd.openxmlformats-package.relationships+xml"/>
  <Override PartName="/ppt/slideLayouts/_rels/slideLayout51.xml.rels" ContentType="application/vnd.openxmlformats-package.relationships+xml"/>
  <Override PartName="/ppt/slideLayouts/_rels/slideLayout155.xml.rels" ContentType="application/vnd.openxmlformats-package.relationships+xml"/>
  <Override PartName="/ppt/slideLayouts/_rels/slideLayout52.xml.rels" ContentType="application/vnd.openxmlformats-package.relationships+xml"/>
  <Override PartName="/ppt/slideLayouts/_rels/slideLayout156.xml.rels" ContentType="application/vnd.openxmlformats-package.relationships+xml"/>
  <Override PartName="/ppt/slideLayouts/_rels/slideLayout53.xml.rels" ContentType="application/vnd.openxmlformats-package.relationships+xml"/>
  <Override PartName="/ppt/slideLayouts/_rels/slideLayout157.xml.rels" ContentType="application/vnd.openxmlformats-package.relationships+xml"/>
  <Override PartName="/ppt/slideLayouts/_rels/slideLayout54.xml.rels" ContentType="application/vnd.openxmlformats-package.relationships+xml"/>
  <Override PartName="/ppt/slideLayouts/_rels/slideLayout158.xml.rels" ContentType="application/vnd.openxmlformats-package.relationships+xml"/>
  <Override PartName="/ppt/slideLayouts/_rels/slideLayout55.xml.rels" ContentType="application/vnd.openxmlformats-package.relationships+xml"/>
  <Override PartName="/ppt/slideLayouts/_rels/slideLayout159.xml.rels" ContentType="application/vnd.openxmlformats-package.relationships+xml"/>
  <Override PartName="/ppt/slideLayouts/_rels/slideLayout56.xml.rels" ContentType="application/vnd.openxmlformats-package.relationships+xml"/>
  <Override PartName="/ppt/slideLayouts/_rels/slideLayout129.xml.rels" ContentType="application/vnd.openxmlformats-package.relationships+xml"/>
  <Override PartName="/ppt/slideLayouts/_rels/slideLayout25.xml.rels" ContentType="application/vnd.openxmlformats-package.relationships+xml"/>
  <Override PartName="/ppt/slideLayouts/_rels/slideLayout173.xml.rels" ContentType="application/vnd.openxmlformats-package.relationships+xml"/>
  <Override PartName="/ppt/slideLayouts/_rels/slideLayout33.xml.rels" ContentType="application/vnd.openxmlformats-package.relationships+xml"/>
  <Override PartName="/ppt/slideLayouts/_rels/slideLayout137.xml.rels" ContentType="application/vnd.openxmlformats-package.relationships+xml"/>
  <Override PartName="/ppt/slideLayouts/_rels/slideLayout181.xml.rels" ContentType="application/vnd.openxmlformats-package.relationships+xml"/>
  <Override PartName="/ppt/slideLayouts/_rels/slideLayout131.xml.rels" ContentType="application/vnd.openxmlformats-package.relationships+xml"/>
  <Override PartName="/ppt/slideLayouts/_rels/slideLayout169.xml.rels" ContentType="application/vnd.openxmlformats-package.relationships+xml"/>
  <Override PartName="/ppt/slideLayouts/_rels/slideLayout65.xml.rels" ContentType="application/vnd.openxmlformats-package.relationships+xml"/>
  <Override PartName="/ppt/slideLayouts/_rels/slideLayout163.xml.rels" ContentType="application/vnd.openxmlformats-package.relationships+xml"/>
  <Override PartName="/ppt/slideLayouts/_rels/slideLayout6.xml.rels" ContentType="application/vnd.openxmlformats-package.relationships+xml"/>
  <Override PartName="/ppt/slideLayouts/_rels/slideLayout190.xml.rels" ContentType="application/vnd.openxmlformats-package.relationships+xml"/>
  <Override PartName="/ppt/slideLayouts/_rels/slideLayout66.xml.rels" ContentType="application/vnd.openxmlformats-package.relationships+xml"/>
  <Override PartName="/ppt/slideLayouts/_rels/slideLayout211.xml.rels" ContentType="application/vnd.openxmlformats-package.relationships+xml"/>
  <Override PartName="/ppt/slideLayouts/_rels/slideLayout212.xml.rels" ContentType="application/vnd.openxmlformats-package.relationships+xml"/>
  <Override PartName="/ppt/slideLayouts/_rels/slideLayout100.xml.rels" ContentType="application/vnd.openxmlformats-package.relationships+xml"/>
  <Override PartName="/ppt/slideLayouts/_rels/slideLayout68.xml.rels" ContentType="application/vnd.openxmlformats-package.relationships+xml"/>
  <Override PartName="/ppt/slideLayouts/_rels/slideLayout69.xml.rels" ContentType="application/vnd.openxmlformats-package.relationships+xml"/>
  <Override PartName="/ppt/slideLayouts/_rels/slideLayout101.xml.rels" ContentType="application/vnd.openxmlformats-package.relationships+xml"/>
  <Override PartName="/ppt/slideLayouts/_rels/slideLayout72.xml.rels" ContentType="application/vnd.openxmlformats-package.relationships+xml"/>
  <Override PartName="/ppt/slideLayouts/_rels/slideLayout176.xml.rels" ContentType="application/vnd.openxmlformats-package.relationships+xml"/>
  <Override PartName="/ppt/slideLayouts/_rels/slideLayout123.xml.rels" ContentType="application/vnd.openxmlformats-package.relationships+xml"/>
  <Override PartName="/ppt/slideLayouts/_rels/slideLayout73.xml.rels" ContentType="application/vnd.openxmlformats-package.relationships+xml"/>
  <Override PartName="/ppt/slideLayouts/_rels/slideLayout177.xml.rels" ContentType="application/vnd.openxmlformats-package.relationships+xml"/>
  <Override PartName="/ppt/slideLayouts/_rels/slideLayout221.xml.rels" ContentType="application/vnd.openxmlformats-package.relationships+xml"/>
  <Override PartName="/ppt/slideLayouts/_rels/slideLayout217.xml.rels" ContentType="application/vnd.openxmlformats-package.relationships+xml"/>
  <Override PartName="/ppt/slideLayouts/_rels/slideLayout67.xml.rels" ContentType="application/vnd.openxmlformats-package.relationships+xml"/>
  <Override PartName="/ppt/slideLayouts/_rels/slideLayout175.xml.rels" ContentType="application/vnd.openxmlformats-package.relationships+xml"/>
  <Override PartName="/ppt/slideLayouts/_rels/slideLayout71.xml.rels" ContentType="application/vnd.openxmlformats-package.relationships+xml"/>
  <Override PartName="/ppt/slideLayouts/_rels/slideLayout76.xml.rels" ContentType="application/vnd.openxmlformats-package.relationships+xml"/>
  <Override PartName="/ppt/slideLayouts/_rels/slideLayout222.xml.rels" ContentType="application/vnd.openxmlformats-package.relationships+xml"/>
  <Override PartName="/ppt/slideLayouts/_rels/slideLayout218.xml.rels" ContentType="application/vnd.openxmlformats-package.relationships+xml"/>
  <Override PartName="/ppt/slideLayouts/_rels/slideLayout219.xml.rels" ContentType="application/vnd.openxmlformats-package.relationships+xml"/>
  <Override PartName="/ppt/slideLayouts/_rels/slideLayout17.xml.rels" ContentType="application/vnd.openxmlformats-package.relationships+xml"/>
  <Override PartName="/ppt/slideLayouts/_rels/slideLayout121.xml.rels" ContentType="application/vnd.openxmlformats-package.relationships+xml"/>
  <Override PartName="/ppt/slideLayouts/_rels/slideLayout224.xml.rels" ContentType="application/vnd.openxmlformats-package.relationships+xml"/>
  <Override PartName="/ppt/slideLayouts/_rels/slideLayout112.xml.rels" ContentType="application/vnd.openxmlformats-package.relationships+xml"/>
  <Override PartName="/ppt/slideLayouts/_rels/slideLayout18.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77.xml.rels" ContentType="application/vnd.openxmlformats-package.relationships+xml"/>
  <Override PartName="/ppt/slideLayouts/_rels/slideLayout86.xml.rels" ContentType="application/vnd.openxmlformats-package.relationships+xml"/>
  <Override PartName="/ppt/slideLayouts/_rels/slideLayout102.xml.rels" ContentType="application/vnd.openxmlformats-package.relationships+xml"/>
  <Override PartName="/ppt/slideLayouts/_rels/slideLayout105.xml.rels" ContentType="application/vnd.openxmlformats-package.relationships+xml"/>
  <Override PartName="/ppt/slideLayouts/_rels/slideLayout89.xml.rels" ContentType="application/vnd.openxmlformats-package.relationships+xml"/>
  <Override PartName="/ppt/slideLayouts/_rels/slideLayout14.xml.rels" ContentType="application/vnd.openxmlformats-package.relationships+xml"/>
  <Override PartName="/ppt/slideLayouts/_rels/slideLayout210.xml.rels" ContentType="application/vnd.openxmlformats-package.relationships+xml"/>
  <Override PartName="/ppt/slideLayouts/_rels/slideLayout19.xml.rels" ContentType="application/vnd.openxmlformats-package.relationships+xml"/>
  <Override PartName="/ppt/slideLayouts/_rels/slideLayout180.xml.rels" ContentType="application/vnd.openxmlformats-package.relationships+xml"/>
  <Override PartName="/ppt/slideLayouts/_rels/slideLayout5.xml.rels" ContentType="application/vnd.openxmlformats-package.relationships+xml"/>
  <Override PartName="/ppt/slideLayouts/_rels/slideLayout64.xml.rels" ContentType="application/vnd.openxmlformats-package.relationships+xml"/>
  <Override PartName="/ppt/slideLayouts/_rels/slideLayout79.xml.rels" ContentType="application/vnd.openxmlformats-package.relationships+xml"/>
  <Override PartName="/ppt/slideLayouts/_rels/slideLayout187.xml.rels" ContentType="application/vnd.openxmlformats-package.relationships+xml"/>
  <Override PartName="/ppt/slideLayouts/_rels/slideLayout83.xml.rels" ContentType="application/vnd.openxmlformats-package.relationships+xml"/>
  <Override PartName="/ppt/slideLayouts/_rels/slideLayout88.xml.rels" ContentType="application/vnd.openxmlformats-package.relationships+xml"/>
  <Override PartName="/ppt/slideLayouts/_rels/slideLayout104.xml.rels" ContentType="application/vnd.openxmlformats-package.relationships+xml"/>
  <Override PartName="/ppt/slideLayouts/_rels/slideLayout111.xml.rels" ContentType="application/vnd.openxmlformats-package.relationships+xml"/>
  <Override PartName="/ppt/slideLayouts/_rels/slideLayout108.xml.rels" ContentType="application/vnd.openxmlformats-package.relationships+xml"/>
  <Override PartName="/ppt/slideLayouts/_rels/slideLayout99.xml.rels" ContentType="application/vnd.openxmlformats-package.relationships+xml"/>
  <Override PartName="/ppt/slideLayouts/_rels/slideLayout29.xml.rels" ContentType="application/vnd.openxmlformats-package.relationships+xml"/>
  <Override PartName="/ppt/slideLayouts/_rels/slideLayout1.xml.rels" ContentType="application/vnd.openxmlformats-package.relationships+xml"/>
  <Override PartName="/ppt/slideLayouts/_rels/slideLayout223.xml.rels" ContentType="application/vnd.openxmlformats-package.relationships+xml"/>
  <Override PartName="/ppt/slideLayouts/_rels/slideLayout120.xml.rels" ContentType="application/vnd.openxmlformats-package.relationships+xml"/>
  <Override PartName="/ppt/slideLayouts/_rels/slideLayout113.xml.rels" ContentType="application/vnd.openxmlformats-package.relationships+xml"/>
  <Override PartName="/ppt/slideLayouts/_rels/slideLayout109.xml.rels" ContentType="application/vnd.openxmlformats-package.relationships+xml"/>
  <Override PartName="/ppt/slideLayouts/_rels/slideLayout122.xml.rels" ContentType="application/vnd.openxmlformats-package.relationships+xml"/>
  <Override PartName="/ppt/slideLayouts/_rels/slideLayout225.xml.rels" ContentType="application/vnd.openxmlformats-package.relationships+xml"/>
  <Override PartName="/ppt/slideLayouts/_rels/slideLayout27.xml.rels" ContentType="application/vnd.openxmlformats-package.relationships+xml"/>
  <Override PartName="/ppt/slideLayouts/_rels/slideLayout213.xml.rels" ContentType="application/vnd.openxmlformats-package.relationships+xml"/>
  <Override PartName="/ppt/slideLayouts/_rels/slideLayout110.xml.rels" ContentType="application/vnd.openxmlformats-package.relationships+xml"/>
  <Override PartName="/ppt/slideLayouts/_rels/slideLayout103.xml.rels" ContentType="application/vnd.openxmlformats-package.relationships+xml"/>
  <Override PartName="/ppt/slideLayouts/_rels/slideLayout4.xml.rels" ContentType="application/vnd.openxmlformats-package.relationships+xml"/>
  <Override PartName="/ppt/slideLayouts/_rels/slideLayout78.xml.rels" ContentType="application/vnd.openxmlformats-package.relationships+xml"/>
  <Override PartName="/ppt/slideLayouts/_rels/slideLayout87.xml.rels" ContentType="application/vnd.openxmlformats-package.relationships+xml"/>
  <Override PartName="/ppt/slideLayouts/_rels/slideLayout107.xml.rels" ContentType="application/vnd.openxmlformats-package.relationships+xml"/>
  <Override PartName="/ppt/slideLayouts/_rels/slideLayout98.xml.rels" ContentType="application/vnd.openxmlformats-package.relationships+xml"/>
  <Override PartName="/ppt/slideLayouts/_rels/slideLayout28.xml.rels" ContentType="application/vnd.openxmlformats-package.relationships+xml"/>
  <Override PartName="/ppt/slideLayouts/_rels/slideLayout70.xml.rels" ContentType="application/vnd.openxmlformats-package.relationships+xml"/>
  <Override PartName="/ppt/slideLayouts/_rels/slideLayout174.xml.rels" ContentType="application/vnd.openxmlformats-package.relationships+xml"/>
  <Override PartName="/ppt/slideLayouts/_rels/slideLayout26.xml.rels" ContentType="application/vnd.openxmlformats-package.relationships+xml"/>
  <Override PartName="/ppt/slideLayouts/_rels/slideLayout16.xml.rels" ContentType="application/vnd.openxmlformats-package.relationships+xml"/>
  <Override PartName="/ppt/slideLayouts/_rels/slideLayout15.xml.rels" ContentType="application/vnd.openxmlformats-package.relationships+xml"/>
  <Override PartName="/ppt/slideLayouts/_rels/slideLayout119.xml.rels" ContentType="application/vnd.openxmlformats-package.relationships+xml"/>
  <Override PartName="/ppt/slideLayouts/_rels/slideLayout84.xml.rels" ContentType="application/vnd.openxmlformats-package.relationships+xml"/>
  <Override PartName="/ppt/slideLayouts/_rels/slideLayout188.xml.rels" ContentType="application/vnd.openxmlformats-package.relationships+xml"/>
  <Override PartName="/ppt/slideLayouts/_rels/slideLayout226.xml.rels" ContentType="application/vnd.openxmlformats-package.relationships+xml"/>
  <Override PartName="/ppt/slideLayouts/_rels/slideLayout140.xml.rels" ContentType="application/vnd.openxmlformats-package.relationships+xml"/>
  <Override PartName="/ppt/slideLayouts/_rels/slideLayout189.xml.rels" ContentType="application/vnd.openxmlformats-package.relationships+xml"/>
  <Override PartName="/ppt/slideLayouts/_rels/slideLayout85.xml.rels" ContentType="application/vnd.openxmlformats-package.relationships+xml"/>
  <Override PartName="/ppt/slideLayouts/_rels/slideLayout141.xml.rels" ContentType="application/vnd.openxmlformats-package.relationships+xml"/>
  <Override PartName="/ppt/slideLayouts/_rels/slideLayout227.xml.rels" ContentType="application/vnd.openxmlformats-package.relationships+xml"/>
  <Override PartName="/ppt/slideLayouts/_rels/slideLayout132.xml.rels" ContentType="application/vnd.openxmlformats-package.relationships+xml"/>
  <Override PartName="/ppt/slideLayouts/_rels/slideLayout151.xml.rels" ContentType="application/vnd.openxmlformats-package.relationships+xml"/>
  <Override PartName="/ppt/slideLayouts/_rels/slideLayout133.xml.rels" ContentType="application/vnd.openxmlformats-package.relationships+xml"/>
  <Override PartName="/ppt/slideLayouts/_rels/slideLayout142.xml.rels" ContentType="application/vnd.openxmlformats-package.relationships+xml"/>
  <Override PartName="/ppt/slideLayouts/_rels/slideLayout228.xml.rels" ContentType="application/vnd.openxmlformats-package.relationships+xml"/>
  <Override PartName="/ppt/slideLayouts/_rels/slideLayout152.xml.rels" ContentType="application/vnd.openxmlformats-package.relationships+xml"/>
  <Override PartName="/ppt/slideLayouts/_rels/slideLayout143.xml.rels" ContentType="application/vnd.openxmlformats-package.relationships+xml"/>
  <Override PartName="/ppt/slideLayouts/_rels/slideLayout153.xml.rels" ContentType="application/vnd.openxmlformats-package.relationships+xml"/>
  <Override PartName="/ppt/slideLayouts/_rels/slideLayout209.xml.rels" ContentType="application/vnd.openxmlformats-package.relationships+xml"/>
  <Override PartName="/ppt/slideLayouts/_rels/slideLayout106.xml.rels" ContentType="application/vnd.openxmlformats-package.relationships+xml"/>
  <Override PartName="/ppt/slideLayouts/_rels/slideLayout97.xml.rels" ContentType="application/vnd.openxmlformats-package.relationships+xml"/>
  <Override PartName="/ppt/slideLayouts/_rels/slideLayout216.xml.rels" ContentType="application/vnd.openxmlformats-package.relationships+xml"/>
  <Override PartName="/ppt/slideLayouts/_rels/slideLayout130.xml.rels" ContentType="application/vnd.openxmlformats-package.relationships+xml"/>
  <Override PartName="/ppt/slideLayouts/_rels/slideLayout179.xml.rels" ContentType="application/vnd.openxmlformats-package.relationships+xml"/>
  <Override PartName="/ppt/slideLayouts/_rels/slideLayout75.xml.rels" ContentType="application/vnd.openxmlformats-package.relationships+xml"/>
  <Override PartName="/ppt/slideLayouts/_rels/slideLayout150.xml.rels" ContentType="application/vnd.openxmlformats-package.relationships+xml"/>
  <Override PartName="/ppt/slideLayouts/_rels/slideLayout61.xml.rels" ContentType="application/vnd.openxmlformats-package.relationships+xml"/>
  <Override PartName="/ppt/slideLayouts/_rels/slideLayout165.xml.rels" ContentType="application/vnd.openxmlformats-package.relationships+xml"/>
  <Override PartName="/ppt/slideLayouts/_rels/slideLayout191.xml.rels" ContentType="application/vnd.openxmlformats-package.relationships+xml"/>
  <Override PartName="/ppt/slideLayouts/_rels/slideLayout7.xml.rels" ContentType="application/vnd.openxmlformats-package.relationships+xml"/>
  <Override PartName="/ppt/slideLayouts/_rels/slideLayout13.xml.rels" ContentType="application/vnd.openxmlformats-package.relationships+xml"/>
  <Override PartName="/ppt/slideLayouts/_rels/slideLayout161.xml.rels" ContentType="application/vnd.openxmlformats-package.relationships+xml"/>
  <Override PartName="/ppt/slideLayouts/_rels/slideLayout117.xml.rels" ContentType="application/vnd.openxmlformats-package.relationships+xml"/>
  <Override PartName="/ppt/slideLayouts/_rels/slideLayout62.xml.rels" ContentType="application/vnd.openxmlformats-package.relationships+xml"/>
  <Override PartName="/ppt/slideLayouts/_rels/slideLayout166.xml.rels" ContentType="application/vnd.openxmlformats-package.relationships+xml"/>
  <Override PartName="/ppt/slideLayouts/_rels/slideLayout208.xml.rels" ContentType="application/vnd.openxmlformats-package.relationships+xml"/>
  <Override PartName="/ppt/slideLayouts/_rels/slideLayout96.xml.rels" ContentType="application/vnd.openxmlformats-package.relationships+xml"/>
  <Override PartName="/ppt/slideLayouts/_rels/slideLayout118.xml.rels" ContentType="application/vnd.openxmlformats-package.relationships+xml"/>
  <Override PartName="/ppt/slideLayouts/_rels/slideLayout162.xml.rels" ContentType="application/vnd.openxmlformats-package.relationships+xml"/>
  <Override PartName="/ppt/slideLayouts/_rels/slideLayout74.xml.rels" ContentType="application/vnd.openxmlformats-package.relationships+xml"/>
  <Override PartName="/ppt/slideLayouts/_rels/slideLayout178.xml.rels" ContentType="application/vnd.openxmlformats-package.relationships+xml"/>
  <Override PartName="/ppt/slideLayouts/_rels/slideLayout63.xml.rels" ContentType="application/vnd.openxmlformats-package.relationships+xml"/>
  <Override PartName="/ppt/slideLayouts/_rels/slideLayout167.xml.rels" ContentType="application/vnd.openxmlformats-package.relationships+xml"/>
  <Override PartName="/ppt/slideLayouts/_rels/slideLayout182.xml.rels" ContentType="application/vnd.openxmlformats-package.relationships+xml"/>
  <Override PartName="/ppt/slideLayouts/_rels/slideLayout138.xml.rels" ContentType="application/vnd.openxmlformats-package.relationships+xml"/>
  <Override PartName="/ppt/slideLayouts/_rels/slideLayout34.xml.rels" ContentType="application/vnd.openxmlformats-package.relationships+xml"/>
  <Override PartName="/ppt/slideLayouts/_rels/slideLayout220.xml.rels" ContentType="application/vnd.openxmlformats-package.relationships+xml"/>
  <Override PartName="/ppt/slideLayouts/_rels/slideLayout168.xml.rels" ContentType="application/vnd.openxmlformats-package.relationships+xml"/>
  <Override PartName="/ppt/slideLayouts/_rels/slideLayout206.xml.rels" ContentType="application/vnd.openxmlformats-package.relationships+xml"/>
  <Override PartName="/ppt/slideLayouts/_rels/slideLayout198.xml.rels" ContentType="application/vnd.openxmlformats-package.relationships+xml"/>
  <Override PartName="/ppt/slideLayouts/_rels/slideLayout94.xml.rels" ContentType="application/vnd.openxmlformats-package.relationships+xml"/>
  <Override PartName="/ppt/slideLayouts/_rels/slideLayout207.xml.rels" ContentType="application/vnd.openxmlformats-package.relationships+xml"/>
  <Override PartName="/ppt/slideLayouts/_rels/slideLayout95.xml.rels" ContentType="application/vnd.openxmlformats-package.relationships+xml"/>
  <Override PartName="/ppt/slideLayouts/_rels/slideLayout199.xml.rels" ContentType="application/vnd.openxmlformats-package.relationships+xml"/>
  <Override PartName="/ppt/slideLayouts/_rels/slideLayout200.xml.rels" ContentType="application/vnd.openxmlformats-package.relationships+xml"/>
  <Override PartName="/ppt/slideLayouts/_rels/slideLayout8.xml.rels" ContentType="application/vnd.openxmlformats-package.relationships+xml"/>
  <Override PartName="/ppt/slideLayouts/_rels/slideLayout192.xml.rels" ContentType="application/vnd.openxmlformats-package.relationships+xml"/>
  <Override PartName="/ppt/slideLayouts/_rels/slideLayout164.xml.rels" ContentType="application/vnd.openxmlformats-package.relationships+xml"/>
  <Override PartName="/ppt/slideLayouts/_rels/slideLayout60.xml.rels" ContentType="application/vnd.openxmlformats-package.relationships+xml"/>
  <Override PartName="/ppt/slideLayouts/slideLayout124.xml" ContentType="application/vnd.openxmlformats-officedocument.presentationml.slideLayout+xml"/>
  <Override PartName="/ppt/slideLayouts/slideLayout192.xml" ContentType="application/vnd.openxmlformats-officedocument.presentationml.slideLayout+xml"/>
  <Override PartName="/ppt/slideLayouts/slideLayout123.xml" ContentType="application/vnd.openxmlformats-officedocument.presentationml.slideLayout+xml"/>
  <Override PartName="/ppt/slideLayouts/slideLayout191.xml" ContentType="application/vnd.openxmlformats-officedocument.presentationml.slideLayout+xml"/>
  <Override PartName="/ppt/slideLayouts/slideLayout122.xml" ContentType="application/vnd.openxmlformats-officedocument.presentationml.slideLayout+xml"/>
  <Override PartName="/ppt/slideLayouts/slideLayout190.xml" ContentType="application/vnd.openxmlformats-officedocument.presentationml.slideLayout+xml"/>
  <Override PartName="/ppt/slideLayouts/slideLayout121.xml" ContentType="application/vnd.openxmlformats-officedocument.presentationml.slideLayout+xml"/>
  <Override PartName="/ppt/slideLayouts/slideLayout120.xml" ContentType="application/vnd.openxmlformats-officedocument.presentationml.slideLayout+xml"/>
  <Override PartName="/ppt/slideLayouts/slideLayout114.xml" ContentType="application/vnd.openxmlformats-officedocument.presentationml.slideLayout+xml"/>
  <Override PartName="/ppt/slideLayouts/slideLayout182.xml" ContentType="application/vnd.openxmlformats-officedocument.presentationml.slideLayout+xml"/>
  <Override PartName="/ppt/slideLayouts/slideLayout113.xml" ContentType="application/vnd.openxmlformats-officedocument.presentationml.slideLayout+xml"/>
  <Override PartName="/ppt/slideLayouts/slideLayout181.xml" ContentType="application/vnd.openxmlformats-officedocument.presentationml.slideLayout+xml"/>
  <Override PartName="/ppt/slideLayouts/slideLayout112.xml" ContentType="application/vnd.openxmlformats-officedocument.presentationml.slideLayout+xml"/>
  <Override PartName="/ppt/slideLayouts/slideLayout180.xml" ContentType="application/vnd.openxmlformats-officedocument.presentationml.slideLayout+xml"/>
  <Override PartName="/ppt/slideLayouts/slideLayout111.xml" ContentType="application/vnd.openxmlformats-officedocument.presentationml.slideLayout+xml"/>
  <Override PartName="/ppt/slideLayouts/slideLayout110.xml" ContentType="application/vnd.openxmlformats-officedocument.presentationml.slideLayout+xml"/>
  <Override PartName="/ppt/slideLayouts/slideLayout109.xml" ContentType="application/vnd.openxmlformats-officedocument.presentationml.slideLayout+xml"/>
  <Override PartName="/ppt/slideLayouts/slideLayout177.xml" ContentType="application/vnd.openxmlformats-officedocument.presentationml.slideLayout+xml"/>
  <Override PartName="/ppt/slideLayouts/slideLayout108.xml" ContentType="application/vnd.openxmlformats-officedocument.presentationml.slideLayout+xml"/>
  <Override PartName="/ppt/slideLayouts/slideLayout176.xml" ContentType="application/vnd.openxmlformats-officedocument.presentationml.slideLayout+xml"/>
  <Override PartName="/ppt/slideLayouts/slideLayout107.xml" ContentType="application/vnd.openxmlformats-officedocument.presentationml.slideLayout+xml"/>
  <Override PartName="/ppt/slideLayouts/slideLayout175.xml" ContentType="application/vnd.openxmlformats-officedocument.presentationml.slideLayout+xml"/>
  <Override PartName="/ppt/slideLayouts/slideLayout106.xml" ContentType="application/vnd.openxmlformats-officedocument.presentationml.slideLayout+xml"/>
  <Override PartName="/ppt/slideLayouts/slideLayout174.xml" ContentType="application/vnd.openxmlformats-officedocument.presentationml.slideLayout+xml"/>
  <Override PartName="/ppt/slideLayouts/slideLayout105.xml" ContentType="application/vnd.openxmlformats-officedocument.presentationml.slideLayout+xml"/>
  <Override PartName="/ppt/slideLayouts/slideLayout173.xml" ContentType="application/vnd.openxmlformats-officedocument.presentationml.slideLayout+xml"/>
  <Override PartName="/ppt/slideLayouts/slideLayout104.xml" ContentType="application/vnd.openxmlformats-officedocument.presentationml.slideLayout+xml"/>
  <Override PartName="/ppt/slideLayouts/slideLayout172.xml" ContentType="application/vnd.openxmlformats-officedocument.presentationml.slideLayout+xml"/>
  <Override PartName="/ppt/slideLayouts/slideLayout103.xml" ContentType="application/vnd.openxmlformats-officedocument.presentationml.slideLayout+xml"/>
  <Override PartName="/ppt/slideLayouts/slideLayout171.xml" ContentType="application/vnd.openxmlformats-officedocument.presentationml.slideLayout+xml"/>
  <Override PartName="/ppt/slideLayouts/slideLayout102.xml" ContentType="application/vnd.openxmlformats-officedocument.presentationml.slideLayout+xml"/>
  <Override PartName="/ppt/slideLayouts/slideLayout170.xml" ContentType="application/vnd.openxmlformats-officedocument.presentationml.slideLayout+xml"/>
  <Override PartName="/ppt/slideLayouts/slideLayout101.xml" ContentType="application/vnd.openxmlformats-officedocument.presentationml.slideLayout+xml"/>
  <Override PartName="/ppt/slideLayouts/slideLayout100.xml" ContentType="application/vnd.openxmlformats-officedocument.presentationml.slideLayout+xml"/>
  <Override PartName="/ppt/slideLayouts/slideLayout99.xml" ContentType="application/vnd.openxmlformats-officedocument.presentationml.slideLayout+xml"/>
  <Override PartName="/ppt/slideLayouts/slideLayout5.xml" ContentType="application/vnd.openxmlformats-officedocument.presentationml.slideLayout+xml"/>
  <Override PartName="/ppt/slideLayouts/slideLayout98.xml" ContentType="application/vnd.openxmlformats-officedocument.presentationml.slideLayout+xml"/>
  <Override PartName="/ppt/slideLayouts/slideLayout4.xml" ContentType="application/vnd.openxmlformats-officedocument.presentationml.slideLayout+xml"/>
  <Override PartName="/ppt/slideLayouts/slideLayout97.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96.xml" ContentType="application/vnd.openxmlformats-officedocument.presentationml.slideLayout+xml"/>
  <Override PartName="/ppt/slideLayouts/slideLayout28.xml" ContentType="application/vnd.openxmlformats-officedocument.presentationml.slideLayout+xml"/>
  <Override PartName="/ppt/slideLayouts/slideLayout2.xml" ContentType="application/vnd.openxmlformats-officedocument.presentationml.slideLayout+xml"/>
  <Override PartName="/ppt/slideLayouts/slideLayout95.xml" ContentType="application/vnd.openxmlformats-officedocument.presentationml.slideLayout+xml"/>
  <Override PartName="/ppt/slideLayouts/slideLayout1.xml" ContentType="application/vnd.openxmlformats-officedocument.presentationml.slideLayout+xml"/>
  <Override PartName="/ppt/slideLayouts/slideLayout27.xml" ContentType="application/vnd.openxmlformats-officedocument.presentationml.slideLayout+xml"/>
  <Override PartName="/ppt/slideLayouts/slideLayout89.xml" ContentType="application/vnd.openxmlformats-officedocument.presentationml.slideLayout+xml"/>
  <Override PartName="/ppt/slideLayouts/slideLayout88.xml" ContentType="application/vnd.openxmlformats-officedocument.presentationml.slideLayout+xml"/>
  <Override PartName="/ppt/slideLayouts/slideLayout87.xml" ContentType="application/vnd.openxmlformats-officedocument.presentationml.slideLayout+xml"/>
  <Override PartName="/ppt/slideLayouts/slideLayout19.xml" ContentType="application/vnd.openxmlformats-officedocument.presentationml.slideLayout+xml"/>
  <Override PartName="/ppt/slideLayouts/slideLayout86.xml" ContentType="application/vnd.openxmlformats-officedocument.presentationml.slideLayout+xml"/>
  <Override PartName="/ppt/slideLayouts/slideLayout18.xml" ContentType="application/vnd.openxmlformats-officedocument.presentationml.slideLayout+xml"/>
  <Override PartName="/ppt/slideLayouts/slideLayout85.xml" ContentType="application/vnd.openxmlformats-officedocument.presentationml.slideLayout+xml"/>
  <Override PartName="/ppt/slideLayouts/slideLayout17.xml" ContentType="application/vnd.openxmlformats-officedocument.presentationml.slideLayout+xml"/>
  <Override PartName="/ppt/slideLayouts/slideLayout79.xml" ContentType="application/vnd.openxmlformats-officedocument.presentationml.slideLayout+xml"/>
  <Override PartName="/ppt/slideLayouts/slideLayout224.xml" ContentType="application/vnd.openxmlformats-officedocument.presentationml.slideLayout+xml"/>
  <Override PartName="/ppt/slideLayouts/slideLayout78.xml" ContentType="application/vnd.openxmlformats-officedocument.presentationml.slideLayout+xml"/>
  <Override PartName="/ppt/slideLayouts/slideLayout223.xml" ContentType="application/vnd.openxmlformats-officedocument.presentationml.slideLayout+xml"/>
  <Override PartName="/ppt/slideLayouts/slideLayout77.xml" ContentType="application/vnd.openxmlformats-officedocument.presentationml.slideLayout+xml"/>
  <Override PartName="/ppt/slideLayouts/slideLayout222.xml" ContentType="application/vnd.openxmlformats-officedocument.presentationml.slideLayout+xml"/>
  <Override PartName="/ppt/slideLayouts/slideLayout76.xml" ContentType="application/vnd.openxmlformats-officedocument.presentationml.slideLayout+xml"/>
  <Override PartName="/ppt/slideLayouts/slideLayout221.xml" ContentType="application/vnd.openxmlformats-officedocument.presentationml.slideLayout+xml"/>
  <Override PartName="/ppt/slideLayouts/slideLayout75.xml" ContentType="application/vnd.openxmlformats-officedocument.presentationml.slideLayout+xml"/>
  <Override PartName="/ppt/slideLayouts/slideLayout220.xml" ContentType="application/vnd.openxmlformats-officedocument.presentationml.slideLayout+xml"/>
  <Override PartName="/ppt/slideLayouts/slideLayout74.xml" ContentType="application/vnd.openxmlformats-officedocument.presentationml.slideLayout+xml"/>
  <Override PartName="/ppt/slideLayouts/slideLayout73.xml" ContentType="application/vnd.openxmlformats-officedocument.presentationml.slideLayout+xml"/>
  <Override PartName="/ppt/slideLayouts/slideLayout72.xml" ContentType="application/vnd.openxmlformats-officedocument.presentationml.slideLayout+xml"/>
  <Override PartName="/ppt/slideLayouts/slideLayout71.xml" ContentType="application/vnd.openxmlformats-officedocument.presentationml.slideLayout+xml"/>
  <Override PartName="/ppt/slideLayouts/slideLayout70.xml" ContentType="application/vnd.openxmlformats-officedocument.presentationml.slideLayout+xml"/>
  <Override PartName="/ppt/slideLayouts/slideLayout69.xml" ContentType="application/vnd.openxmlformats-officedocument.presentationml.slideLayout+xml"/>
  <Override PartName="/ppt/slideLayouts/slideLayout214.xml" ContentType="application/vnd.openxmlformats-officedocument.presentationml.slideLayout+xml"/>
  <Override PartName="/ppt/slideLayouts/slideLayout68.xml" ContentType="application/vnd.openxmlformats-officedocument.presentationml.slideLayout+xml"/>
  <Override PartName="/ppt/slideLayouts/slideLayout213.xml" ContentType="application/vnd.openxmlformats-officedocument.presentationml.slideLayout+xml"/>
  <Override PartName="/ppt/slideLayouts/slideLayout67.xml" ContentType="application/vnd.openxmlformats-officedocument.presentationml.slideLayout+xml"/>
  <Override PartName="/ppt/slideLayouts/slideLayout212.xml" ContentType="application/vnd.openxmlformats-officedocument.presentationml.slideLayout+xml"/>
  <Override PartName="/ppt/slideLayouts/slideLayout66.xml" ContentType="application/vnd.openxmlformats-officedocument.presentationml.slideLayout+xml"/>
  <Override PartName="/ppt/slideLayouts/slideLayout211.xml" ContentType="application/vnd.openxmlformats-officedocument.presentationml.slideLayout+xml"/>
  <Override PartName="/ppt/slideLayouts/slideLayout65.xml" ContentType="application/vnd.openxmlformats-officedocument.presentationml.slideLayout+xml"/>
  <Override PartName="/ppt/slideLayouts/slideLayout210.xml" ContentType="application/vnd.openxmlformats-officedocument.presentationml.slideLayout+xml"/>
  <Override PartName="/ppt/slideLayouts/slideLayout64.xml" ContentType="application/vnd.openxmlformats-officedocument.presentationml.slideLayout+xml"/>
  <Override PartName="/ppt/slideLayouts/slideLayout63.xml" ContentType="application/vnd.openxmlformats-officedocument.presentationml.slideLayout+xml"/>
  <Override PartName="/ppt/slideLayouts/slideLayout62.xml" ContentType="application/vnd.openxmlformats-officedocument.presentationml.slideLayout+xml"/>
  <Override PartName="/ppt/slideLayouts/slideLayout61.xml" ContentType="application/vnd.openxmlformats-officedocument.presentationml.slideLayout+xml"/>
  <Override PartName="/ppt/slideLayouts/slideLayout60.xml" ContentType="application/vnd.openxmlformats-officedocument.presentationml.slideLayout+xml"/>
  <Override PartName="/ppt/slideLayouts/slideLayout94.xml" ContentType="application/vnd.openxmlformats-officedocument.presentationml.slideLayout+xml"/>
  <Override PartName="/ppt/slideLayouts/slideLayout26.xml" ContentType="application/vnd.openxmlformats-officedocument.presentationml.slideLayout+xml"/>
  <Override PartName="/ppt/slideLayouts/slideLayout93.xml" ContentType="application/vnd.openxmlformats-officedocument.presentationml.slideLayout+xml"/>
  <Override PartName="/ppt/slideLayouts/slideLayout25.xml" ContentType="application/vnd.openxmlformats-officedocument.presentationml.slideLayout+xml"/>
  <Override PartName="/ppt/slideLayouts/slideLayout81.xml" ContentType="application/vnd.openxmlformats-officedocument.presentationml.slideLayout+xml"/>
  <Override PartName="/ppt/slideLayouts/slideLayout13.xml" ContentType="application/vnd.openxmlformats-officedocument.presentationml.slideLayout+xml"/>
  <Override PartName="/ppt/slideLayouts/slideLayout16.xml" ContentType="application/vnd.openxmlformats-officedocument.presentationml.slideLayout+xml"/>
  <Override PartName="/ppt/slideLayouts/slideLayout84.xml" ContentType="application/vnd.openxmlformats-officedocument.presentationml.slideLayout+xml"/>
  <Override PartName="/ppt/slideLayouts/slideLayout80.xml" ContentType="application/vnd.openxmlformats-officedocument.presentationml.slideLayout+xml"/>
  <Override PartName="/ppt/slideLayouts/slideLayout12.xml" ContentType="application/vnd.openxmlformats-officedocument.presentationml.slideLayout+xml"/>
  <Override PartName="/ppt/slideLayouts/slideLayout15.xml" ContentType="application/vnd.openxmlformats-officedocument.presentationml.slideLayout+xml"/>
  <Override PartName="/ppt/slideLayouts/slideLayout83.xml" ContentType="application/vnd.openxmlformats-officedocument.presentationml.slideLayout+xml"/>
  <Override PartName="/ppt/slideLayouts/slideLayout119.xml" ContentType="application/vnd.openxmlformats-officedocument.presentationml.slideLayout+xml"/>
  <Override PartName="/ppt/slideLayouts/slideLayout187.xml" ContentType="application/vnd.openxmlformats-officedocument.presentationml.slideLayout+xml"/>
  <Override PartName="/ppt/slideLayouts/slideLayout14.xml" ContentType="application/vnd.openxmlformats-officedocument.presentationml.slideLayout+xml"/>
  <Override PartName="/ppt/slideLayouts/slideLayout82.xml" ContentType="application/vnd.openxmlformats-officedocument.presentationml.slideLayout+xml"/>
  <Override PartName="/ppt/slideLayouts/slideLayout132.xml" ContentType="application/vnd.openxmlformats-officedocument.presentationml.slideLayout+xml"/>
  <Override PartName="/ppt/slideLayouts/slideLayout137.xml" ContentType="application/vnd.openxmlformats-officedocument.presentationml.slideLayout+xml"/>
  <Override PartName="/ppt/slideLayouts/slideLayout32.xml" ContentType="application/vnd.openxmlformats-officedocument.presentationml.slideLayout+xml"/>
  <Override PartName="/ppt/slideLayouts/slideLayout138.xml" ContentType="application/vnd.openxmlformats-officedocument.presentationml.slideLayout+xml"/>
  <Override PartName="/ppt/slideLayouts/slideLayout33.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40.xml" ContentType="application/vnd.openxmlformats-officedocument.presentationml.slideLayout+xml"/>
  <Override PartName="/ppt/slideLayouts/slideLayout146.xml" ContentType="application/vnd.openxmlformats-officedocument.presentationml.slideLayout+xml"/>
  <Override PartName="/ppt/slideLayouts/slideLayout41.xml" ContentType="application/vnd.openxmlformats-officedocument.presentationml.slideLayout+xml"/>
  <Override PartName="/ppt/slideLayouts/slideLayout147.xml" ContentType="application/vnd.openxmlformats-officedocument.presentationml.slideLayout+xml"/>
  <Override PartName="/ppt/slideLayouts/slideLayout42.xml" ContentType="application/vnd.openxmlformats-officedocument.presentationml.slideLayout+xml"/>
  <Override PartName="/ppt/slideLayouts/slideLayout148.xml" ContentType="application/vnd.openxmlformats-officedocument.presentationml.slideLayout+xml"/>
  <Override PartName="/ppt/slideLayouts/slideLayout43.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50.xml" ContentType="application/vnd.openxmlformats-officedocument.presentationml.slideLayout+xml"/>
  <Override PartName="/ppt/slideLayouts/slideLayout156.xml" ContentType="application/vnd.openxmlformats-officedocument.presentationml.slideLayout+xml"/>
  <Override PartName="/ppt/slideLayouts/slideLayout51.xml" ContentType="application/vnd.openxmlformats-officedocument.presentationml.slideLayout+xml"/>
  <Override PartName="/ppt/slideLayouts/slideLayout157.xml" ContentType="application/vnd.openxmlformats-officedocument.presentationml.slideLayout+xml"/>
  <Override PartName="/ppt/slideLayouts/slideLayout52.xml" ContentType="application/vnd.openxmlformats-officedocument.presentationml.slideLayout+xml"/>
  <Override PartName="/ppt/slideLayouts/slideLayout158.xml" ContentType="application/vnd.openxmlformats-officedocument.presentationml.slideLayout+xml"/>
  <Override PartName="/ppt/slideLayouts/slideLayout53.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164.xml" ContentType="application/vnd.openxmlformats-officedocument.presentationml.slideLayout+xml"/>
  <Override PartName="/ppt/slideLayouts/slideLayout217.xml" ContentType="application/vnd.openxmlformats-officedocument.presentationml.slideLayout+xml"/>
  <Override PartName="/ppt/slideLayouts/slideLayout206.xml" ContentType="application/vnd.openxmlformats-officedocument.presentationml.slideLayout+xml"/>
  <Override PartName="/ppt/slideLayouts/slideLayout49.xml" ContentType="application/vnd.openxmlformats-officedocument.presentationml.slideLayout+xml"/>
  <Override PartName="/ppt/slideLayouts/slideLayout165.xml" ContentType="application/vnd.openxmlformats-officedocument.presentationml.slideLayout+xml"/>
  <Override PartName="/ppt/slideLayouts/slideLayout218.xml" ContentType="application/vnd.openxmlformats-officedocument.presentationml.slideLayout+xml"/>
  <Override PartName="/ppt/slideLayouts/slideLayout159.xml" ContentType="application/vnd.openxmlformats-officedocument.presentationml.slideLayout+xml"/>
  <Override PartName="/ppt/slideLayouts/slideLayout54.xml" ContentType="application/vnd.openxmlformats-officedocument.presentationml.slideLayout+xml"/>
  <Override PartName="/ppt/slideLayouts/slideLayout200.xml" ContentType="application/vnd.openxmlformats-officedocument.presentationml.slideLayout+xml"/>
  <Override PartName="/ppt/slideLayouts/slideLayout198.xml" ContentType="application/vnd.openxmlformats-officedocument.presentationml.slideLayout+xml"/>
  <Override PartName="/ppt/slideLayouts/slideLayout35.xml" ContentType="application/vnd.openxmlformats-officedocument.presentationml.slideLayout+xml"/>
  <Override PartName="/ppt/slideLayouts/slideLayout133.xml" ContentType="application/vnd.openxmlformats-officedocument.presentationml.slideLayout+xml"/>
  <Override PartName="/ppt/slideLayouts/slideLayout225.xml" ContentType="application/vnd.openxmlformats-officedocument.presentationml.slideLayout+xml"/>
  <Override PartName="/ppt/slideLayouts/slideLayout179.xml" ContentType="application/vnd.openxmlformats-officedocument.presentationml.slideLayout+xml"/>
  <Override PartName="/ppt/slideLayouts/slideLayout134.xml" ContentType="application/vnd.openxmlformats-officedocument.presentationml.slideLayout+xml"/>
  <Override PartName="/ppt/slideLayouts/slideLayout226.xml" ContentType="application/vnd.openxmlformats-officedocument.presentationml.slideLayout+xml"/>
  <Override PartName="/ppt/slideLayouts/slideLayout199.xml" ContentType="application/vnd.openxmlformats-officedocument.presentationml.slideLayout+xml"/>
  <Override PartName="/ppt/slideLayouts/slideLayout36.xml" ContentType="application/vnd.openxmlformats-officedocument.presentationml.slideLayout+xml"/>
  <Override PartName="/ppt/slideLayouts/slideLayout162.xml" ContentType="application/vnd.openxmlformats-officedocument.presentationml.slideLayout+xml"/>
  <Override PartName="/ppt/slideLayouts/slideLayout215.xml" ContentType="application/vnd.openxmlformats-officedocument.presentationml.slideLayout+xml"/>
  <Override PartName="/ppt/slideLayouts/slideLayout169.xml" ContentType="application/vnd.openxmlformats-officedocument.presentationml.slideLayout+xml"/>
  <Override PartName="/ppt/slideLayouts/slideLayout135.xml" ContentType="application/vnd.openxmlformats-officedocument.presentationml.slideLayout+xml"/>
  <Override PartName="/ppt/slideLayouts/slideLayout30.xml" ContentType="application/vnd.openxmlformats-officedocument.presentationml.slideLayout+xml"/>
  <Override PartName="/ppt/slideLayouts/slideLayout227.xml" ContentType="application/vnd.openxmlformats-officedocument.presentationml.slideLayout+xml"/>
  <Override PartName="/ppt/slideLayouts/slideLayout163.xml" ContentType="application/vnd.openxmlformats-officedocument.presentationml.slideLayout+xml"/>
  <Override PartName="/ppt/slideLayouts/slideLayout216.xml" ContentType="application/vnd.openxmlformats-officedocument.presentationml.slideLayout+xml"/>
  <Override PartName="/ppt/slideLayouts/slideLayout136.xml" ContentType="application/vnd.openxmlformats-officedocument.presentationml.slideLayout+xml"/>
  <Override PartName="/ppt/slideLayouts/slideLayout31.xml" ContentType="application/vnd.openxmlformats-officedocument.presentationml.slideLayout+xml"/>
  <Override PartName="/ppt/slideLayouts/slideLayout228.xml" ContentType="application/vnd.openxmlformats-officedocument.presentationml.slideLayout+xml"/>
  <Override PartName="/ppt/slideLayouts/slideLayout130.xml" ContentType="application/vnd.openxmlformats-officedocument.presentationml.slideLayout+xml"/>
  <Override PartName="/ppt/slideLayouts/slideLayout207.xml" ContentType="application/vnd.openxmlformats-officedocument.presentationml.slideLayout+xml"/>
  <Override PartName="/ppt/slideLayouts/slideLayout139.xml" ContentType="application/vnd.openxmlformats-officedocument.presentationml.slideLayout+xml"/>
  <Override PartName="/ppt/slideLayouts/slideLayout34.xml" ContentType="application/vnd.openxmlformats-officedocument.presentationml.slideLayout+xml"/>
  <Override PartName="/ppt/slideLayouts/slideLayout178.xml" ContentType="application/vnd.openxmlformats-officedocument.presentationml.slideLayout+xml"/>
  <Override PartName="/ppt/slideLayouts/slideLayout205.xml" ContentType="application/vnd.openxmlformats-officedocument.presentationml.slideLayout+xml"/>
  <Override PartName="/ppt/slideLayouts/slideLayout48.xml" ContentType="application/vnd.openxmlformats-officedocument.presentationml.slideLayout+xml"/>
  <Override PartName="/ppt/slideLayouts/slideLayout189.xml" ContentType="application/vnd.openxmlformats-officedocument.presentationml.slideLayout+xml"/>
  <Override PartName="/ppt/slideLayouts/slideLayout149.xml" ContentType="application/vnd.openxmlformats-officedocument.presentationml.slideLayout+xml"/>
  <Override PartName="/ppt/slideLayouts/slideLayout44.xml" ContentType="application/vnd.openxmlformats-officedocument.presentationml.slideLayout+xml"/>
  <Override PartName="/ppt/slideLayouts/slideLayout6.xml" ContentType="application/vnd.openxmlformats-officedocument.presentationml.slideLayout+xml"/>
  <Override PartName="/ppt/slideLayouts/slideLayout188.xml" ContentType="application/vnd.openxmlformats-officedocument.presentationml.slideLayout+xml"/>
  <Override PartName="/ppt/slideLayouts/slideLayout168.xml" ContentType="application/vnd.openxmlformats-officedocument.presentationml.slideLayout+xml"/>
  <Override PartName="/ppt/slideLayouts/slideLayout167.xml" ContentType="application/vnd.openxmlformats-officedocument.presentationml.slideLayout+xml"/>
  <Override PartName="/ppt/slideLayouts/slideLayout219.xml" ContentType="application/vnd.openxmlformats-officedocument.presentationml.slideLayout+xml"/>
  <Override PartName="/ppt/slideLayouts/slideLayout166.xml" ContentType="application/vnd.openxmlformats-officedocument.presentationml.slideLayout+xml"/>
  <Override PartName="/ppt/slideLayouts/slideLayout131.xml" ContentType="application/vnd.openxmlformats-officedocument.presentationml.slideLayout+xml"/>
  <Override PartName="/ppt/slideLayouts/slideLayout197.xml" ContentType="application/vnd.openxmlformats-officedocument.presentationml.slideLayout+xml"/>
  <Override PartName="/ppt/slideLayouts/slideLayout129.xml" ContentType="application/vnd.openxmlformats-officedocument.presentationml.slideLayout+xml"/>
  <Override PartName="/ppt/slideLayouts/slideLayout196.xml" ContentType="application/vnd.openxmlformats-officedocument.presentationml.slideLayout+xml"/>
  <Override PartName="/ppt/slideLayouts/slideLayout128.xml" ContentType="application/vnd.openxmlformats-officedocument.presentationml.slideLayout+xml"/>
  <Override PartName="/ppt/slideLayouts/slideLayout91.xml" ContentType="application/vnd.openxmlformats-officedocument.presentationml.slideLayout+xml"/>
  <Override PartName="/ppt/slideLayouts/slideLayout23.xml" ContentType="application/vnd.openxmlformats-officedocument.presentationml.slideLayout+xml"/>
  <Override PartName="/ppt/slideLayouts/slideLayout201.xml" ContentType="application/vnd.openxmlformats-officedocument.presentationml.slideLayout+xml"/>
  <Override PartName="/ppt/slideLayouts/slideLayout56.xml" ContentType="application/vnd.openxmlformats-officedocument.presentationml.slideLayout+xml"/>
  <Override PartName="/ppt/slideLayouts/slideLayout55.xml" ContentType="application/vnd.openxmlformats-officedocument.presentationml.slideLayout+xml"/>
  <Override PartName="/ppt/slideLayouts/slideLayout46.xml" ContentType="application/vnd.openxmlformats-officedocument.presentationml.slideLayout+xml"/>
  <Override PartName="/ppt/slideLayouts/slideLayout8.xml" ContentType="application/vnd.openxmlformats-officedocument.presentationml.slideLayout+xml"/>
  <Override PartName="/ppt/slideLayouts/slideLayout58.xml" ContentType="application/vnd.openxmlformats-officedocument.presentationml.slideLayout+xml"/>
  <Override PartName="/ppt/slideLayouts/slideLayout203.xml" ContentType="application/vnd.openxmlformats-officedocument.presentationml.slideLayout+xml"/>
  <Override PartName="/ppt/slideLayouts/slideLayout45.xml" ContentType="application/vnd.openxmlformats-officedocument.presentationml.slideLayout+xml"/>
  <Override PartName="/ppt/slideLayouts/slideLayout7.xml" ContentType="application/vnd.openxmlformats-officedocument.presentationml.slideLayout+xml"/>
  <Override PartName="/ppt/slideLayouts/slideLayout39.xml" ContentType="application/vnd.openxmlformats-officedocument.presentationml.slideLayout+xml"/>
  <Override PartName="/ppt/slideLayouts/slideLayout38.xml" ContentType="application/vnd.openxmlformats-officedocument.presentationml.slideLayout+xml"/>
  <Override PartName="/ppt/slideLayouts/slideLayout37.xml" ContentType="application/vnd.openxmlformats-officedocument.presentationml.slideLayout+xml"/>
  <Override PartName="/ppt/slideLayouts/slideLayout186.xml" ContentType="application/vnd.openxmlformats-officedocument.presentationml.slideLayout+xml"/>
  <Override PartName="/ppt/slideLayouts/slideLayout118.xml" ContentType="application/vnd.openxmlformats-officedocument.presentationml.slideLayout+xml"/>
  <Override PartName="/ppt/slideLayouts/slideLayout90.xml" ContentType="application/vnd.openxmlformats-officedocument.presentationml.slideLayout+xml"/>
  <Override PartName="/ppt/slideLayouts/slideLayout22.xml" ContentType="application/vnd.openxmlformats-officedocument.presentationml.slideLayout+xml"/>
  <Override PartName="/ppt/slideLayouts/slideLayout195.xml" ContentType="application/vnd.openxmlformats-officedocument.presentationml.slideLayout+xml"/>
  <Override PartName="/ppt/slideLayouts/slideLayout127.xml" ContentType="application/vnd.openxmlformats-officedocument.presentationml.slideLayout+xml"/>
  <Override PartName="/ppt/slideLayouts/slideLayout185.xml" ContentType="application/vnd.openxmlformats-officedocument.presentationml.slideLayout+xml"/>
  <Override PartName="/ppt/slideLayouts/slideLayout117.xml" ContentType="application/vnd.openxmlformats-officedocument.presentationml.slideLayout+xml"/>
  <Override PartName="/ppt/slideLayouts/slideLayout11.xml" ContentType="application/vnd.openxmlformats-officedocument.presentationml.slideLayout+xml"/>
  <Override PartName="/ppt/slideLayouts/slideLayout116.xml" ContentType="application/vnd.openxmlformats-officedocument.presentationml.slideLayout+xml"/>
  <Override PartName="/ppt/slideLayouts/slideLayout184.xml" ContentType="application/vnd.openxmlformats-officedocument.presentationml.slideLayout+xml"/>
  <Override PartName="/ppt/slideLayouts/slideLayout21.xml" ContentType="application/vnd.openxmlformats-officedocument.presentationml.slideLayout+xml"/>
  <Override PartName="/ppt/slideLayouts/slideLayout194.xml" ContentType="application/vnd.openxmlformats-officedocument.presentationml.slideLayout+xml"/>
  <Override PartName="/ppt/slideLayouts/slideLayout126.xml" ContentType="application/vnd.openxmlformats-officedocument.presentationml.slideLayout+xml"/>
  <Override PartName="/ppt/slideLayouts/slideLayout47.xml" ContentType="application/vnd.openxmlformats-officedocument.presentationml.slideLayout+xml"/>
  <Override PartName="/ppt/slideLayouts/slideLayout9.xml" ContentType="application/vnd.openxmlformats-officedocument.presentationml.slideLayout+xml"/>
  <Override PartName="/ppt/slideLayouts/slideLayout59.xml" ContentType="application/vnd.openxmlformats-officedocument.presentationml.slideLayout+xml"/>
  <Override PartName="/ppt/slideLayouts/slideLayout204.xml" ContentType="application/vnd.openxmlformats-officedocument.presentationml.slideLayout+xml"/>
  <Override PartName="/ppt/slideLayouts/slideLayout10.xml" ContentType="application/vnd.openxmlformats-officedocument.presentationml.slideLayout+xml"/>
  <Override PartName="/ppt/slideLayouts/slideLayout115.xml" ContentType="application/vnd.openxmlformats-officedocument.presentationml.slideLayout+xml"/>
  <Override PartName="/ppt/slideLayouts/slideLayout183.xml" ContentType="application/vnd.openxmlformats-officedocument.presentationml.slideLayout+xml"/>
  <Override PartName="/ppt/slideLayouts/slideLayout20.xml" ContentType="application/vnd.openxmlformats-officedocument.presentationml.slideLayout+xml"/>
  <Override PartName="/ppt/slideLayouts/slideLayout193.xml" ContentType="application/vnd.openxmlformats-officedocument.presentationml.slideLayout+xml"/>
  <Override PartName="/ppt/slideLayouts/slideLayout125.xml" ContentType="application/vnd.openxmlformats-officedocument.presentationml.slideLayout+xml"/>
  <Override PartName="/ppt/slideLayouts/slideLayout24.xml" ContentType="application/vnd.openxmlformats-officedocument.presentationml.slideLayout+xml"/>
  <Override PartName="/ppt/slideLayouts/slideLayout92.xml" ContentType="application/vnd.openxmlformats-officedocument.presentationml.slideLayout+xml"/>
  <Override PartName="/ppt/slideLayouts/slideLayout202.xml" ContentType="application/vnd.openxmlformats-officedocument.presentationml.slideLayout+xml"/>
  <Override PartName="/ppt/slideLayouts/slideLayout57.xml" ContentType="application/vnd.openxmlformats-officedocument.presentationml.slideLayout+xml"/>
  <Override PartName="/ppt/notesMasters/_rels/notesMaster1.xml.rels" ContentType="application/vnd.openxmlformats-package.relationships+xml"/>
  <Override PartName="/ppt/notesMasters/notesMaster1.xml" ContentType="application/vnd.openxmlformats-officedocument.presentationml.notesMaster+xml"/>
  <Override PartName="/ppt/slides/_rels/slide22.xml.rels" ContentType="application/vnd.openxmlformats-package.relationships+xml"/>
  <Override PartName="/ppt/slides/_rels/slide160.xml.rels" ContentType="application/vnd.openxmlformats-package.relationships+xml"/>
  <Override PartName="/ppt/slides/_rels/slide64.xml.rels" ContentType="application/vnd.openxmlformats-package.relationships+xml"/>
  <Override PartName="/ppt/slides/_rels/slide360.xml.rels" ContentType="application/vnd.openxmlformats-package.relationships+xml"/>
  <Override PartName="/ppt/slides/_rels/slide256.xml.rels" ContentType="application/vnd.openxmlformats-package.relationships+xml"/>
  <Override PartName="/ppt/slides/_rels/slide120.xml.rels" ContentType="application/vnd.openxmlformats-package.relationships+xml"/>
  <Override PartName="/ppt/slides/_rels/slide121.xml.rels" ContentType="application/vnd.openxmlformats-package.relationships+xml"/>
  <Override PartName="/ppt/slides/_rels/slide122.xml.rels" ContentType="application/vnd.openxmlformats-package.relationships+xml"/>
  <Override PartName="/ppt/slides/_rels/slide24.xml.rels" ContentType="application/vnd.openxmlformats-package.relationships+xml"/>
  <Override PartName="/ppt/slides/_rels/slide320.xml.rels" ContentType="application/vnd.openxmlformats-package.relationships+xml"/>
  <Override PartName="/ppt/slides/_rels/slide101.xml.rels" ContentType="application/vnd.openxmlformats-package.relationships+xml"/>
  <Override PartName="/ppt/slides/_rels/slide170.xml.rels" ContentType="application/vnd.openxmlformats-package.relationships+xml"/>
  <Override PartName="/ppt/slides/_rels/slide336.xml.rels" ContentType="application/vnd.openxmlformats-package.relationships+xml"/>
  <Override PartName="/ppt/slides/_rels/slide341.xml.rels" ContentType="application/vnd.openxmlformats-package.relationships+xml"/>
  <Override PartName="/ppt/slides/_rels/slide45.xml.rels" ContentType="application/vnd.openxmlformats-package.relationships+xml"/>
  <Override PartName="/ppt/slides/_rels/slide25.xml.rels" ContentType="application/vnd.openxmlformats-package.relationships+xml"/>
  <Override PartName="/ppt/slides/_rels/slide321.xml.rels" ContentType="application/vnd.openxmlformats-package.relationships+xml"/>
  <Override PartName="/ppt/slides/_rels/slide30.xml.rels" ContentType="application/vnd.openxmlformats-package.relationships+xml"/>
  <Override PartName="/ppt/slides/_rels/slide102.xml.rels" ContentType="application/vnd.openxmlformats-package.relationships+xml"/>
  <Override PartName="/ppt/slides/_rels/slide74.xml.rels" ContentType="application/vnd.openxmlformats-package.relationships+xml"/>
  <Override PartName="/ppt/slides/_rels/slide370.xml.rels" ContentType="application/vnd.openxmlformats-package.relationships+xml"/>
  <Override PartName="/ppt/slides/_rels/slide107.xml.rels" ContentType="application/vnd.openxmlformats-package.relationships+xml"/>
  <Override PartName="/ppt/slides/_rels/slide112.xml.rels" ContentType="application/vnd.openxmlformats-package.relationships+xml"/>
  <Override PartName="/ppt/slides/_rels/slide171.xml.rels" ContentType="application/vnd.openxmlformats-package.relationships+xml"/>
  <Override PartName="/ppt/slides/_rels/slide337.xml.rels" ContentType="application/vnd.openxmlformats-package.relationships+xml"/>
  <Override PartName="/ppt/slides/_rels/slide342.xml.rels" ContentType="application/vnd.openxmlformats-package.relationships+xml"/>
  <Override PartName="/ppt/slides/_rels/slide75.xml.rels" ContentType="application/vnd.openxmlformats-package.relationships+xml"/>
  <Override PartName="/ppt/slides/_rels/slide371.xml.rels" ContentType="application/vnd.openxmlformats-package.relationships+xml"/>
  <Override PartName="/ppt/slides/_rels/slide80.xml.rels" ContentType="application/vnd.openxmlformats-package.relationships+xml"/>
  <Override PartName="/ppt/slides/_rels/slide26.xml.rels" ContentType="application/vnd.openxmlformats-package.relationships+xml"/>
  <Override PartName="/ppt/slides/_rels/slide322.xml.rels" ContentType="application/vnd.openxmlformats-package.relationships+xml"/>
  <Override PartName="/ppt/slides/_rels/slide31.xml.rels" ContentType="application/vnd.openxmlformats-package.relationships+xml"/>
  <Override PartName="/ppt/slides/_rels/slide218.xml.rels" ContentType="application/vnd.openxmlformats-package.relationships+xml"/>
  <Override PartName="/ppt/slides/_rels/slide103.xml.rels" ContentType="application/vnd.openxmlformats-package.relationships+xml"/>
  <Override PartName="/ppt/slides/_rels/slide76.xml.rels" ContentType="application/vnd.openxmlformats-package.relationships+xml"/>
  <Override PartName="/ppt/slides/_rels/slide372.xml.rels" ContentType="application/vnd.openxmlformats-package.relationships+xml"/>
  <Override PartName="/ppt/slides/_rels/slide81.xml.rels" ContentType="application/vnd.openxmlformats-package.relationships+xml"/>
  <Override PartName="/ppt/slides/_rels/slide104.xml.rels" ContentType="application/vnd.openxmlformats-package.relationships+xml"/>
  <Override PartName="/ppt/slides/_rels/slide463.xml.rels" ContentType="application/vnd.openxmlformats-package.relationships+xml"/>
  <Override PartName="/ppt/slides/_rels/slide458.xml.rels" ContentType="application/vnd.openxmlformats-package.relationships+xml"/>
  <Override PartName="/ppt/slides/_rels/slide105.xml.rels" ContentType="application/vnd.openxmlformats-package.relationships+xml"/>
  <Override PartName="/ppt/slides/_rels/slide464.xml.rels" ContentType="application/vnd.openxmlformats-package.relationships+xml"/>
  <Override PartName="/ppt/slides/_rels/slide110.xml.rels" ContentType="application/vnd.openxmlformats-package.relationships+xml"/>
  <Override PartName="/ppt/slides/_rels/slide106.xml.rels" ContentType="application/vnd.openxmlformats-package.relationships+xml"/>
  <Override PartName="/ppt/slides/_rels/slide111.xml.rels" ContentType="application/vnd.openxmlformats-package.relationships+xml"/>
  <Override PartName="/ppt/slides/_rels/slide181.xml.rels" ContentType="application/vnd.openxmlformats-package.relationships+xml"/>
  <Override PartName="/ppt/slides/_rels/slide202.xml.rels" ContentType="application/vnd.openxmlformats-package.relationships+xml"/>
  <Override PartName="/ppt/slides/_rels/slide191.xml.rels" ContentType="application/vnd.openxmlformats-package.relationships+xml"/>
  <Override PartName="/ppt/slides/_rels/slide357.xml.rels" ContentType="application/vnd.openxmlformats-package.relationships+xml"/>
  <Override PartName="/ppt/slides/_rels/slide66.xml.rels" ContentType="application/vnd.openxmlformats-package.relationships+xml"/>
  <Override PartName="/ppt/slides/_rels/slide356.xml.rels" ContentType="application/vnd.openxmlformats-package.relationships+xml"/>
  <Override PartName="/ppt/slides/_rels/slide29.xml.rels" ContentType="application/vnd.openxmlformats-package.relationships+xml"/>
  <Override PartName="/ppt/slides/_rels/slide113.xml.rels" ContentType="application/vnd.openxmlformats-package.relationships+xml"/>
  <Override PartName="/ppt/slides/_rels/slide108.xml.rels" ContentType="application/vnd.openxmlformats-package.relationships+xml"/>
  <Override PartName="/ppt/slides/_rels/slide260.xml.rels" ContentType="application/vnd.openxmlformats-package.relationships+xml"/>
  <Override PartName="/ppt/slides/_rels/slide255.xml.rels" ContentType="application/vnd.openxmlformats-package.relationships+xml"/>
  <Override PartName="/ppt/slides/_rels/slide426.xml.rels" ContentType="application/vnd.openxmlformats-package.relationships+xml"/>
  <Override PartName="/ppt/slides/_rels/slide114.xml.rels" ContentType="application/vnd.openxmlformats-package.relationships+xml"/>
  <Override PartName="/ppt/slides/_rels/slide109.xml.rels" ContentType="application/vnd.openxmlformats-package.relationships+xml"/>
  <Override PartName="/ppt/slides/_rels/slide261.xml.rels" ContentType="application/vnd.openxmlformats-package.relationships+xml"/>
  <Override PartName="/ppt/slides/_rels/slide389.xml.rels" ContentType="application/vnd.openxmlformats-package.relationships+xml"/>
  <Override PartName="/ppt/slides/_rels/slide115.xml.rels" ContentType="application/vnd.openxmlformats-package.relationships+xml"/>
  <Override PartName="/ppt/slides/_rels/slide262.xml.rels" ContentType="application/vnd.openxmlformats-package.relationships+xml"/>
  <Override PartName="/ppt/slides/_rels/slide116.xml.rels" ContentType="application/vnd.openxmlformats-package.relationships+xml"/>
  <Override PartName="/ppt/slides/_rels/slide263.xml.rels" ContentType="application/vnd.openxmlformats-package.relationships+xml"/>
  <Override PartName="/ppt/slides/_rels/slide84.xml.rels" ContentType="application/vnd.openxmlformats-package.relationships+xml"/>
  <Override PartName="/ppt/slides/_rels/slide161.xml.rels" ContentType="application/vnd.openxmlformats-package.relationships+xml"/>
  <Override PartName="/ppt/slides/_rels/slide5.xml.rels" ContentType="application/vnd.openxmlformats-package.relationships+xml"/>
  <Override PartName="/ppt/slides/_rels/slide156.xml.rels" ContentType="application/vnd.openxmlformats-package.relationships+xml"/>
  <Override PartName="/ppt/slides/_rels/slide117.xml.rels" ContentType="application/vnd.openxmlformats-package.relationships+xml"/>
  <Override PartName="/ppt/slides/_rels/slide476.xml.rels" ContentType="application/vnd.openxmlformats-package.relationships+xml"/>
  <Override PartName="/ppt/slides/_rels/slide264.xml.rels" ContentType="application/vnd.openxmlformats-package.relationships+xml"/>
  <Override PartName="/ppt/slides/_rels/slide86.xml.rels" ContentType="application/vnd.openxmlformats-package.relationships+xml"/>
  <Override PartName="/ppt/slides/_rels/slide382.xml.rels" ContentType="application/vnd.openxmlformats-package.relationships+xml"/>
  <Override PartName="/ppt/slides/_rels/slide403.xml.rels" ContentType="application/vnd.openxmlformats-package.relationships+xml"/>
  <Override PartName="/ppt/slides/_rels/slide91.xml.rels" ContentType="application/vnd.openxmlformats-package.relationships+xml"/>
  <Override PartName="/ppt/slides/_rels/slide266.xml.rels" ContentType="application/vnd.openxmlformats-package.relationships+xml"/>
  <Override PartName="/ppt/slides/_rels/slide271.xml.rels" ContentType="application/vnd.openxmlformats-package.relationships+xml"/>
  <Override PartName="/ppt/slides/_rels/slide87.xml.rels" ContentType="application/vnd.openxmlformats-package.relationships+xml"/>
  <Override PartName="/ppt/slides/_rels/slide383.xml.rels" ContentType="application/vnd.openxmlformats-package.relationships+xml"/>
  <Override PartName="/ppt/slides/_rels/slide92.xml.rels" ContentType="application/vnd.openxmlformats-package.relationships+xml"/>
  <Override PartName="/ppt/slides/_rels/slide404.xml.rels" ContentType="application/vnd.openxmlformats-package.relationships+xml"/>
  <Override PartName="/ppt/slides/_rels/slide267.xml.rels" ContentType="application/vnd.openxmlformats-package.relationships+xml"/>
  <Override PartName="/ppt/slides/_rels/slide272.xml.rels" ContentType="application/vnd.openxmlformats-package.relationships+xml"/>
  <Override PartName="/ppt/slides/_rels/slide436.xml.rels" ContentType="application/vnd.openxmlformats-package.relationships+xml"/>
  <Override PartName="/ppt/slides/_rels/slide437.xml.rels" ContentType="application/vnd.openxmlformats-package.relationships+xml"/>
  <Override PartName="/ppt/slides/_rels/slide438.xml.rels" ContentType="application/vnd.openxmlformats-package.relationships+xml"/>
  <Override PartName="/ppt/slides/_rels/slide93.xml.rels" ContentType="application/vnd.openxmlformats-package.relationships+xml"/>
  <Override PartName="/ppt/slides/_rels/slide384.xml.rels" ContentType="application/vnd.openxmlformats-package.relationships+xml"/>
  <Override PartName="/ppt/slides/_rels/slide88.xml.rels" ContentType="application/vnd.openxmlformats-package.relationships+xml"/>
  <Override PartName="/ppt/slides/_rels/slide410.xml.rels" ContentType="application/vnd.openxmlformats-package.relationships+xml"/>
  <Override PartName="/ppt/slides/_rels/slide405.xml.rels" ContentType="application/vnd.openxmlformats-package.relationships+xml"/>
  <Override PartName="/ppt/slides/_rels/slide126.xml.rels" ContentType="application/vnd.openxmlformats-package.relationships+xml"/>
  <Override PartName="/ppt/slides/_rels/slide230.xml.rels" ContentType="application/vnd.openxmlformats-package.relationships+xml"/>
  <Override PartName="/ppt/slides/_rels/slide273.xml.rels" ContentType="application/vnd.openxmlformats-package.relationships+xml"/>
  <Override PartName="/ppt/slides/_rels/slide268.xml.rels" ContentType="application/vnd.openxmlformats-package.relationships+xml"/>
  <Override PartName="/ppt/slides/_rels/slide439.xml.rels" ContentType="application/vnd.openxmlformats-package.relationships+xml"/>
  <Override PartName="/ppt/slides/_rels/slide94.xml.rels" ContentType="application/vnd.openxmlformats-package.relationships+xml"/>
  <Override PartName="/ppt/slides/_rels/slide390.xml.rels" ContentType="application/vnd.openxmlformats-package.relationships+xml"/>
  <Override PartName="/ppt/slides/_rels/slide385.xml.rels" ContentType="application/vnd.openxmlformats-package.relationships+xml"/>
  <Override PartName="/ppt/slides/_rels/slide411.xml.rels" ContentType="application/vnd.openxmlformats-package.relationships+xml"/>
  <Override PartName="/ppt/slides/_rels/slide89.xml.rels" ContentType="application/vnd.openxmlformats-package.relationships+xml"/>
  <Override PartName="/ppt/slides/_rels/slide406.xml.rels" ContentType="application/vnd.openxmlformats-package.relationships+xml"/>
  <Override PartName="/ppt/slides/_rels/slide127.xml.rels" ContentType="application/vnd.openxmlformats-package.relationships+xml"/>
  <Override PartName="/ppt/slides/_rels/slide274.xml.rels" ContentType="application/vnd.openxmlformats-package.relationships+xml"/>
  <Override PartName="/ppt/slides/_rels/slide280.xml.rels" ContentType="application/vnd.openxmlformats-package.relationships+xml"/>
  <Override PartName="/ppt/slides/_rels/slide176.xml.rels" ContentType="application/vnd.openxmlformats-package.relationships+xml"/>
  <Override PartName="/ppt/slides/_rels/slide446.xml.rels" ContentType="application/vnd.openxmlformats-package.relationships+xml"/>
  <Override PartName="/ppt/slides/_rels/slide447.xml.rels" ContentType="application/vnd.openxmlformats-package.relationships+xml"/>
  <Override PartName="/ppt/slides/_rels/slide448.xml.rels" ContentType="application/vnd.openxmlformats-package.relationships+xml"/>
  <Override PartName="/ppt/slides/_rels/slide449.xml.rels" ContentType="application/vnd.openxmlformats-package.relationships+xml"/>
  <Override PartName="/ppt/slides/_rels/slide290.xml.rels" ContentType="application/vnd.openxmlformats-package.relationships+xml"/>
  <Override PartName="/ppt/slides/_rels/slide311.xml.rels" ContentType="application/vnd.openxmlformats-package.relationships+xml"/>
  <Override PartName="/ppt/slides/_rels/slide207.xml.rels" ContentType="application/vnd.openxmlformats-package.relationships+xml"/>
  <Override PartName="/ppt/slides/_rels/slide186.xml.rels" ContentType="application/vnd.openxmlformats-package.relationships+xml"/>
  <Override PartName="/ppt/slides/_rels/slide291.xml.rels" ContentType="application/vnd.openxmlformats-package.relationships+xml"/>
  <Override PartName="/ppt/slides/_rels/slide312.xml.rels" ContentType="application/vnd.openxmlformats-package.relationships+xml"/>
  <Override PartName="/ppt/slides/_rels/slide208.xml.rels" ContentType="application/vnd.openxmlformats-package.relationships+xml"/>
  <Override PartName="/ppt/slides/_rels/slide187.xml.rels" ContentType="application/vnd.openxmlformats-package.relationships+xml"/>
  <Override PartName="/ppt/slides/_rels/slide292.xml.rels" ContentType="application/vnd.openxmlformats-package.relationships+xml"/>
  <Override PartName="/ppt/slides/_rels/slide209.xml.rels" ContentType="application/vnd.openxmlformats-package.relationships+xml"/>
  <Override PartName="/ppt/slides/_rels/slide188.xml.rels" ContentType="application/vnd.openxmlformats-package.relationships+xml"/>
  <Override PartName="/ppt/slides/_rels/slide98.xml.rels" ContentType="application/vnd.openxmlformats-package.relationships+xml"/>
  <Override PartName="/ppt/slides/_rels/slide415.xml.rels" ContentType="application/vnd.openxmlformats-package.relationships+xml"/>
  <Override PartName="/ppt/slides/_rels/slide278.xml.rels" ContentType="application/vnd.openxmlformats-package.relationships+xml"/>
  <Override PartName="/ppt/slides/_rels/slide283.xml.rels" ContentType="application/vnd.openxmlformats-package.relationships+xml"/>
  <Override PartName="/ppt/slides/_rels/slide304.xml.rels" ContentType="application/vnd.openxmlformats-package.relationships+xml"/>
  <Override PartName="/ppt/slides/_rels/slide330.xml.rels" ContentType="application/vnd.openxmlformats-package.relationships+xml"/>
  <Override PartName="/ppt/slides/_rels/slide325.xml.rels" ContentType="application/vnd.openxmlformats-package.relationships+xml"/>
  <Override PartName="/ppt/slides/_rels/slide190.xml.rels" ContentType="application/vnd.openxmlformats-package.relationships+xml"/>
  <Override PartName="/ppt/slides/_rels/slide211.xml.rels" ContentType="application/vnd.openxmlformats-package.relationships+xml"/>
  <Override PartName="/ppt/slides/_rels/slide185.xml.rels" ContentType="application/vnd.openxmlformats-package.relationships+xml"/>
  <Override PartName="/ppt/slides/_rels/slide293.xml.rels" ContentType="application/vnd.openxmlformats-package.relationships+xml"/>
  <Override PartName="/ppt/slides/_rels/slide189.xml.rels" ContentType="application/vnd.openxmlformats-package.relationships+xml"/>
  <Override PartName="/ppt/slides/_rels/slide346.xml.rels" ContentType="application/vnd.openxmlformats-package.relationships+xml"/>
  <Override PartName="/ppt/slides/_rels/slide351.xml.rels" ContentType="application/vnd.openxmlformats-package.relationships+xml"/>
  <Override PartName="/ppt/slides/_rels/slide55.xml.rels" ContentType="application/vnd.openxmlformats-package.relationships+xml"/>
  <Override PartName="/ppt/slides/_rels/slide19.xml.rels" ContentType="application/vnd.openxmlformats-package.relationships+xml"/>
  <Override PartName="/ppt/slides/_rels/slide315.xml.rels" ContentType="application/vnd.openxmlformats-package.relationships+xml"/>
  <Override PartName="/ppt/slides/_rels/slide289.xml.rels" ContentType="application/vnd.openxmlformats-package.relationships+xml"/>
  <Override PartName="/ppt/slides/_rels/slide294.xml.rels" ContentType="application/vnd.openxmlformats-package.relationships+xml"/>
  <Override PartName="/ppt/slides/_rels/slide281.xml.rels" ContentType="application/vnd.openxmlformats-package.relationships+xml"/>
  <Override PartName="/ppt/slides/_rels/slide276.xml.rels" ContentType="application/vnd.openxmlformats-package.relationships+xml"/>
  <Override PartName="/ppt/slides/_rels/slide302.xml.rels" ContentType="application/vnd.openxmlformats-package.relationships+xml"/>
  <Override PartName="/ppt/slides/_rels/slide421.xml.rels" ContentType="application/vnd.openxmlformats-package.relationships+xml"/>
  <Override PartName="/ppt/slides/_rels/slide99.xml.rels" ContentType="application/vnd.openxmlformats-package.relationships+xml"/>
  <Override PartName="/ppt/slides/_rels/slide395.xml.rels" ContentType="application/vnd.openxmlformats-package.relationships+xml"/>
  <Override PartName="/ppt/slides/_rels/slide416.xml.rels" ContentType="application/vnd.openxmlformats-package.relationships+xml"/>
  <Override PartName="/ppt/slides/_rels/slide279.xml.rels" ContentType="application/vnd.openxmlformats-package.relationships+xml"/>
  <Override PartName="/ppt/slides/_rels/slide284.xml.rels" ContentType="application/vnd.openxmlformats-package.relationships+xml"/>
  <Override PartName="/ppt/slides/_rels/slide305.xml.rels" ContentType="application/vnd.openxmlformats-package.relationships+xml"/>
  <Override PartName="/ppt/slides/_rels/slide331.xml.rels" ContentType="application/vnd.openxmlformats-package.relationships+xml"/>
  <Override PartName="/ppt/slides/_rels/slide347.xml.rels" ContentType="application/vnd.openxmlformats-package.relationships+xml"/>
  <Override PartName="/ppt/slides/_rels/slide352.xml.rels" ContentType="application/vnd.openxmlformats-package.relationships+xml"/>
  <Override PartName="/ppt/slides/_rels/slide56.xml.rels" ContentType="application/vnd.openxmlformats-package.relationships+xml"/>
  <Override PartName="/ppt/slides/_rels/slide391.xml.rels" ContentType="application/vnd.openxmlformats-package.relationships+xml"/>
  <Override PartName="/ppt/slides/_rels/slide386.xml.rels" ContentType="application/vnd.openxmlformats-package.relationships+xml"/>
  <Override PartName="/ppt/slides/_rels/slide412.xml.rels" ContentType="application/vnd.openxmlformats-package.relationships+xml"/>
  <Override PartName="/ppt/slides/_rels/slide95.xml.rels" ContentType="application/vnd.openxmlformats-package.relationships+xml"/>
  <Override PartName="/ppt/slides/_rels/slide407.xml.rels" ContentType="application/vnd.openxmlformats-package.relationships+xml"/>
  <Override PartName="/ppt/slides/_rels/slide376.xml.rels" ContentType="application/vnd.openxmlformats-package.relationships+xml"/>
  <Override PartName="/ppt/slides/_rels/slide282.xml.rels" ContentType="application/vnd.openxmlformats-package.relationships+xml"/>
  <Override PartName="/ppt/slides/_rels/slide277.xml.rels" ContentType="application/vnd.openxmlformats-package.relationships+xml"/>
  <Override PartName="/ppt/slides/_rels/slide303.xml.rels" ContentType="application/vnd.openxmlformats-package.relationships+xml"/>
  <Override PartName="/ppt/slides/_rels/slide422.xml.rels" ContentType="application/vnd.openxmlformats-package.relationships+xml"/>
  <Override PartName="/ppt/slides/_rels/slide396.xml.rels" ContentType="application/vnd.openxmlformats-package.relationships+xml"/>
  <Override PartName="/ppt/slides/_rels/slide417.xml.rels" ContentType="application/vnd.openxmlformats-package.relationships+xml"/>
  <Override PartName="/ppt/slides/_rels/slide377.xml.rels" ContentType="application/vnd.openxmlformats-package.relationships+xml"/>
  <Override PartName="/ppt/slides/_rels/slide423.xml.rels" ContentType="application/vnd.openxmlformats-package.relationships+xml"/>
  <Override PartName="/ppt/slides/_rels/slide397.xml.rels" ContentType="application/vnd.openxmlformats-package.relationships+xml"/>
  <Override PartName="/ppt/slides/_rels/slide418.xml.rels" ContentType="application/vnd.openxmlformats-package.relationships+xml"/>
  <Override PartName="/ppt/slides/_rels/slide96.xml.rels" ContentType="application/vnd.openxmlformats-package.relationships+xml"/>
  <Override PartName="/ppt/slides/_rels/slide431.xml.rels" ContentType="application/vnd.openxmlformats-package.relationships+xml"/>
  <Override PartName="/ppt/slides/_rels/slide327.xml.rels" ContentType="application/vnd.openxmlformats-package.relationships+xml"/>
  <Override PartName="/ppt/slides/_rels/slide387.xml.rels" ContentType="application/vnd.openxmlformats-package.relationships+xml"/>
  <Override PartName="/ppt/slides/_rels/slide413.xml.rels" ContentType="application/vnd.openxmlformats-package.relationships+xml"/>
  <Override PartName="/ppt/slides/_rels/slide392.xml.rels" ContentType="application/vnd.openxmlformats-package.relationships+xml"/>
  <Override PartName="/ppt/slides/_rels/slide269.xml.rels" ContentType="application/vnd.openxmlformats-package.relationships+xml"/>
  <Override PartName="/ppt/slides/_rels/slide373.xml.rels" ContentType="application/vnd.openxmlformats-package.relationships+xml"/>
  <Override PartName="/ppt/slides/_rels/slide82.xml.rels" ContentType="application/vnd.openxmlformats-package.relationships+xml"/>
  <Override PartName="/ppt/slides/_rels/slide424.xml.rels" ContentType="application/vnd.openxmlformats-package.relationships+xml"/>
  <Override PartName="/ppt/slides/_rels/slide398.xml.rels" ContentType="application/vnd.openxmlformats-package.relationships+xml"/>
  <Override PartName="/ppt/slides/_rels/slide419.xml.rels" ContentType="application/vnd.openxmlformats-package.relationships+xml"/>
  <Override PartName="/ppt/slides/_rels/slide97.xml.rels" ContentType="application/vnd.openxmlformats-package.relationships+xml"/>
  <Override PartName="/ppt/slides/_rels/slide414.xml.rels" ContentType="application/vnd.openxmlformats-package.relationships+xml"/>
  <Override PartName="/ppt/slides/_rels/slide432.xml.rels" ContentType="application/vnd.openxmlformats-package.relationships+xml"/>
  <Override PartName="/ppt/slides/_rels/slide328.xml.rels" ContentType="application/vnd.openxmlformats-package.relationships+xml"/>
  <Override PartName="/ppt/slides/_rels/slide425.xml.rels" ContentType="application/vnd.openxmlformats-package.relationships+xml"/>
  <Override PartName="/ppt/slides/_rels/slide399.xml.rels" ContentType="application/vnd.openxmlformats-package.relationships+xml"/>
  <Override PartName="/ppt/slides/_rels/slide433.xml.rels" ContentType="application/vnd.openxmlformats-package.relationships+xml"/>
  <Override PartName="/ppt/slides/_rels/slide428.xml.rels" ContentType="application/vnd.openxmlformats-package.relationships+xml"/>
  <Override PartName="/ppt/slides/_rels/slide16.xml.rels" ContentType="application/vnd.openxmlformats-package.relationships+xml"/>
  <Override PartName="/ppt/slides/_rels/slide307.xml.rels" ContentType="application/vnd.openxmlformats-package.relationships+xml"/>
  <Override PartName="/ppt/slides/_rels/slide343.xml.rels" ContentType="application/vnd.openxmlformats-package.relationships+xml"/>
  <Override PartName="/ppt/slides/_rels/slide338.xml.rels" ContentType="application/vnd.openxmlformats-package.relationships+xml"/>
  <Override PartName="/ppt/slides/_rels/slide85.xml.rels" ContentType="application/vnd.openxmlformats-package.relationships+xml"/>
  <Override PartName="/ppt/slides/_rels/slide402.xml.rels" ContentType="application/vnd.openxmlformats-package.relationships+xml"/>
  <Override PartName="/ppt/slides/_rels/slide90.xml.rels" ContentType="application/vnd.openxmlformats-package.relationships+xml"/>
  <Override PartName="/ppt/slides/_rels/slide118.xml.rels" ContentType="application/vnd.openxmlformats-package.relationships+xml"/>
  <Override PartName="/ppt/slides/_rels/slide123.xml.rels" ContentType="application/vnd.openxmlformats-package.relationships+xml"/>
  <Override PartName="/ppt/slides/_rels/slide265.xml.rels" ContentType="application/vnd.openxmlformats-package.relationships+xml"/>
  <Override PartName="/ppt/slides/_rels/slide270.xml.rels" ContentType="application/vnd.openxmlformats-package.relationships+xml"/>
  <Override PartName="/ppt/slides/_rels/slide420.xml.rels" ContentType="application/vnd.openxmlformats-package.relationships+xml"/>
  <Override PartName="/ppt/slides/_rels/slide295.xml.rels" ContentType="application/vnd.openxmlformats-package.relationships+xml"/>
  <Override PartName="/ppt/slides/_rels/slide316.xml.rels" ContentType="application/vnd.openxmlformats-package.relationships+xml"/>
  <Override PartName="/ppt/slides/_rels/slide434.xml.rels" ContentType="application/vnd.openxmlformats-package.relationships+xml"/>
  <Override PartName="/ppt/slides/_rels/slide429.xml.rels" ContentType="application/vnd.openxmlformats-package.relationships+xml"/>
  <Override PartName="/ppt/slides/_rels/slide17.xml.rels" ContentType="application/vnd.openxmlformats-package.relationships+xml"/>
  <Override PartName="/ppt/slides/_rels/slide313.xml.rels" ContentType="application/vnd.openxmlformats-package.relationships+xml"/>
  <Override PartName="/ppt/slides/_rels/slide308.xml.rels" ContentType="application/vnd.openxmlformats-package.relationships+xml"/>
  <Override PartName="/ppt/slides/_rels/slide344.xml.rels" ContentType="application/vnd.openxmlformats-package.relationships+xml"/>
  <Override PartName="/ppt/slides/_rels/slide427.xml.rels" ContentType="application/vnd.openxmlformats-package.relationships+xml"/>
  <Override PartName="/ppt/slides/_rels/slide471.xml.rels" ContentType="application/vnd.openxmlformats-package.relationships+xml"/>
  <Override PartName="/ppt/slides/_rels/slide466.xml.rels" ContentType="application/vnd.openxmlformats-package.relationships+xml"/>
  <Override PartName="/ppt/slides/_rels/slide465.xml.rels" ContentType="application/vnd.openxmlformats-package.relationships+xml"/>
  <Override PartName="/ppt/slides/_rels/slide125.xml.rels" ContentType="application/vnd.openxmlformats-package.relationships+xml"/>
  <Override PartName="/ppt/slides/_rels/slide375.xml.rels" ContentType="application/vnd.openxmlformats-package.relationships+xml"/>
  <Override PartName="/ppt/slides/_rels/slide401.xml.rels" ContentType="application/vnd.openxmlformats-package.relationships+xml"/>
  <Override PartName="/ppt/slides/_rels/slide380.xml.rels" ContentType="application/vnd.openxmlformats-package.relationships+xml"/>
  <Override PartName="/ppt/slides/_rels/slide12.xml.rels" ContentType="application/vnd.openxmlformats-package.relationships+xml"/>
  <Override PartName="/ppt/slides/_rels/slide10.xml.rels" ContentType="application/vnd.openxmlformats-package.relationships+xml"/>
  <Override PartName="/ppt/slides/_rels/slide48.xml.rels" ContentType="application/vnd.openxmlformats-package.relationships+xml"/>
  <Override PartName="/ppt/slides/_rels/slide53.xml.rels" ContentType="application/vnd.openxmlformats-package.relationships+xml"/>
  <Override PartName="/ppt/slides/_rels/slide228.xml.rels" ContentType="application/vnd.openxmlformats-package.relationships+xml"/>
  <Override PartName="/ppt/slides/_rels/slide233.xml.rels" ContentType="application/vnd.openxmlformats-package.relationships+xml"/>
  <Override PartName="/ppt/slides/_rels/slide144.xml.rels" ContentType="application/vnd.openxmlformats-package.relationships+xml"/>
  <Override PartName="/ppt/slides/_rels/slide13.xml.rels" ContentType="application/vnd.openxmlformats-package.relationships+xml"/>
  <Override PartName="/ppt/slides/_rels/slide244.xml.rels" ContentType="application/vnd.openxmlformats-package.relationships+xml"/>
  <Override PartName="/ppt/slides/_rels/slide239.xml.rels" ContentType="application/vnd.openxmlformats-package.relationships+xml"/>
  <Override PartName="/ppt/slides/_rels/slide59.xml.rels" ContentType="application/vnd.openxmlformats-package.relationships+xml"/>
  <Override PartName="/ppt/slides/_rels/slide11.xml.rels" ContentType="application/vnd.openxmlformats-package.relationships+xml"/>
  <Override PartName="/ppt/slides/_rels/slide9.xml.rels" ContentType="application/vnd.openxmlformats-package.relationships+xml"/>
  <Override PartName="/ppt/slides/_rels/slide165.xml.rels" ContentType="application/vnd.openxmlformats-package.relationships+xml"/>
  <Override PartName="/ppt/slides/_rels/slide245.xml.rels" ContentType="application/vnd.openxmlformats-package.relationships+xml"/>
  <Override PartName="/ppt/slides/_rels/slide374.xml.rels" ContentType="application/vnd.openxmlformats-package.relationships+xml"/>
  <Override PartName="/ppt/slides/_rels/slide400.xml.rels" ContentType="application/vnd.openxmlformats-package.relationships+xml"/>
  <Override PartName="/ppt/slides/_rels/slide65.xml.rels" ContentType="application/vnd.openxmlformats-package.relationships+xml"/>
  <Override PartName="/ppt/slides/_rels/slide369.xml.rels" ContentType="application/vnd.openxmlformats-package.relationships+xml"/>
  <Override PartName="/ppt/slides/_rels/slide61.xml.rels" ContentType="application/vnd.openxmlformats-package.relationships+xml"/>
  <Override PartName="/ppt/slides/_rels/slide73.xml.rels" ContentType="application/vnd.openxmlformats-package.relationships+xml"/>
  <Override PartName="/ppt/slides/_rels/slide47.xml.rels" ContentType="application/vnd.openxmlformats-package.relationships+xml"/>
  <Override PartName="/ppt/slides/_rels/slide52.xml.rels" ContentType="application/vnd.openxmlformats-package.relationships+xml"/>
  <Override PartName="/ppt/slides/_rels/slide227.xml.rels" ContentType="application/vnd.openxmlformats-package.relationships+xml"/>
  <Override PartName="/ppt/slides/_rels/slide232.xml.rels" ContentType="application/vnd.openxmlformats-package.relationships+xml"/>
  <Override PartName="/ppt/slides/_rels/slide33.xml.rels" ContentType="application/vnd.openxmlformats-package.relationships+xml"/>
  <Override PartName="/ppt/slides/_rels/slide34.xml.rels" ContentType="application/vnd.openxmlformats-package.relationships+xml"/>
  <Override PartName="/ppt/slides/_rels/slide62.xml.rels" ContentType="application/vnd.openxmlformats-package.relationships+xml"/>
  <Override PartName="/ppt/slides/_rels/slide130.xml.rels" ContentType="application/vnd.openxmlformats-package.relationships+xml"/>
  <Override PartName="/ppt/slides/_rels/slide150.xml.rels" ContentType="application/vnd.openxmlformats-package.relationships+xml"/>
  <Override PartName="/ppt/slides/_rels/slide145.xml.rels" ContentType="application/vnd.openxmlformats-package.relationships+xml"/>
  <Override PartName="/ppt/slides/_rels/slide35.xml.rels" ContentType="application/vnd.openxmlformats-package.relationships+xml"/>
  <Override PartName="/ppt/slides/_rels/slide40.xml.rels" ContentType="application/vnd.openxmlformats-package.relationships+xml"/>
  <Override PartName="/ppt/slides/_rels/slide46.xml.rels" ContentType="application/vnd.openxmlformats-package.relationships+xml"/>
  <Override PartName="/ppt/slides/_rels/slide254.xml.rels" ContentType="application/vnd.openxmlformats-package.relationships+xml"/>
  <Override PartName="/ppt/slides/_rels/slide157.xml.rels" ContentType="application/vnd.openxmlformats-package.relationships+xml"/>
  <Override PartName="/ppt/slides/_rels/slide162.xml.rels" ContentType="application/vnd.openxmlformats-package.relationships+xml"/>
  <Override PartName="/ppt/slides/_rels/slide6.xml.rels" ContentType="application/vnd.openxmlformats-package.relationships+xml"/>
  <Override PartName="/ppt/slides/_rels/slide151.xml.rels" ContentType="application/vnd.openxmlformats-package.relationships+xml"/>
  <Override PartName="/ppt/slides/_rels/slide146.xml.rels" ContentType="application/vnd.openxmlformats-package.relationships+xml"/>
  <Override PartName="/ppt/slides/_rels/slide132.xml.rels" ContentType="application/vnd.openxmlformats-package.relationships+xml"/>
  <Override PartName="/ppt/slides/_rels/slide128.xml.rels" ContentType="application/vnd.openxmlformats-package.relationships+xml"/>
  <Override PartName="/ppt/slides/_rels/slide133.xml.rels" ContentType="application/vnd.openxmlformats-package.relationships+xml"/>
  <Override PartName="/ppt/slides/_rels/slide129.xml.rels" ContentType="application/vnd.openxmlformats-package.relationships+xml"/>
  <Override PartName="/ppt/slides/_rels/slide168.xml.rels" ContentType="application/vnd.openxmlformats-package.relationships+xml"/>
  <Override PartName="/ppt/slides/_rels/slide173.xml.rels" ContentType="application/vnd.openxmlformats-package.relationships+xml"/>
  <Override PartName="/ppt/slides/_rels/slide381.xml.rels" ContentType="application/vnd.openxmlformats-package.relationships+xml"/>
  <Override PartName="/ppt/slides/_rels/slide143.xml.rels" ContentType="application/vnd.openxmlformats-package.relationships+xml"/>
  <Override PartName="/ppt/slides/_rels/slide139.xml.rels" ContentType="application/vnd.openxmlformats-package.relationships+xml"/>
  <Override PartName="/ppt/slides/_rels/slide441.xml.rels" ContentType="application/vnd.openxmlformats-package.relationships+xml"/>
  <Override PartName="/ppt/slides/_rels/slide286.xml.rels" ContentType="application/vnd.openxmlformats-package.relationships+xml"/>
  <Override PartName="/ppt/slides/_rels/slide20.xml.rels" ContentType="application/vnd.openxmlformats-package.relationships+xml"/>
  <Override PartName="/ppt/slides/_rels/slide200.xml.rels" ContentType="application/vnd.openxmlformats-package.relationships+xml"/>
  <Override PartName="/ppt/slides/_rels/slide213.xml.rels" ContentType="application/vnd.openxmlformats-package.relationships+xml"/>
  <Override PartName="/ppt/slides/_rels/slide192.xml.rels" ContentType="application/vnd.openxmlformats-package.relationships+xml"/>
  <Override PartName="/ppt/slides/_rels/slide21.xml.rels" ContentType="application/vnd.openxmlformats-package.relationships+xml"/>
  <Override PartName="/ppt/slides/_rels/slide214.xml.rels" ContentType="application/vnd.openxmlformats-package.relationships+xml"/>
  <Override PartName="/ppt/slides/_rels/slide193.xml.rels" ContentType="application/vnd.openxmlformats-package.relationships+xml"/>
  <Override PartName="/ppt/slides/_rels/slide180.xml.rels" ContentType="application/vnd.openxmlformats-package.relationships+xml"/>
  <Override PartName="/ppt/slides/_rels/slide201.xml.rels" ContentType="application/vnd.openxmlformats-package.relationships+xml"/>
  <Override PartName="/ppt/slides/_rels/slide253.xml.rels" ContentType="application/vnd.openxmlformats-package.relationships+xml"/>
  <Override PartName="/ppt/slides/_rels/slide149.xml.rels" ContentType="application/vnd.openxmlformats-package.relationships+xml"/>
  <Override PartName="/ppt/slides/_rels/slide451.xml.rels" ContentType="application/vnd.openxmlformats-package.relationships+xml"/>
  <Override PartName="/ppt/slides/_rels/slide8.xml.rels" ContentType="application/vnd.openxmlformats-package.relationships+xml"/>
  <Override PartName="/ppt/slides/_rels/slide164.xml.rels" ContentType="application/vnd.openxmlformats-package.relationships+xml"/>
  <Override PartName="/ppt/slides/_rels/slide159.xml.rels" ContentType="application/vnd.openxmlformats-package.relationships+xml"/>
  <Override PartName="/ppt/slides/_rels/slide131.xml.rels" ContentType="application/vnd.openxmlformats-package.relationships+xml"/>
  <Override PartName="/ppt/slides/_rels/slide329.xml.rels" ContentType="application/vnd.openxmlformats-package.relationships+xml"/>
  <Override PartName="/ppt/slides/_rels/slide368.xml.rels" ContentType="application/vnd.openxmlformats-package.relationships+xml"/>
  <Override PartName="/ppt/slides/_rels/slide166.xml.rels" ContentType="application/vnd.openxmlformats-package.relationships+xml"/>
  <Override PartName="/ppt/slides/_rels/slide167.xml.rels" ContentType="application/vnd.openxmlformats-package.relationships+xml"/>
  <Override PartName="/ppt/slides/_rels/slide134.xml.rels" ContentType="application/vnd.openxmlformats-package.relationships+xml"/>
  <Override PartName="/ppt/slides/_rels/slide224.xml.rels" ContentType="application/vnd.openxmlformats-package.relationships+xml"/>
  <Override PartName="/ppt/slides/_rels/slide182.xml.rels" ContentType="application/vnd.openxmlformats-package.relationships+xml"/>
  <Override PartName="/ppt/slides/_rels/slide203.xml.rels" ContentType="application/vnd.openxmlformats-package.relationships+xml"/>
  <Override PartName="/ppt/slides/_rels/slide100.xml.rels" ContentType="application/vnd.openxmlformats-package.relationships+xml"/>
  <Override PartName="/ppt/slides/_rels/slide23.xml.rels" ContentType="application/vnd.openxmlformats-package.relationships+xml"/>
  <Override PartName="/ppt/slides/_rels/slide241.xml.rels" ContentType="application/vnd.openxmlformats-package.relationships+xml"/>
  <Override PartName="/ppt/slides/_rels/slide137.xml.rels" ContentType="application/vnd.openxmlformats-package.relationships+xml"/>
  <Override PartName="/ppt/slides/_rels/slide249.xml.rels" ContentType="application/vnd.openxmlformats-package.relationships+xml"/>
  <Override PartName="/ppt/slides/_rels/slide275.xml.rels" ContentType="application/vnd.openxmlformats-package.relationships+xml"/>
  <Override PartName="/ppt/slides/_rels/slide301.xml.rels" ContentType="application/vnd.openxmlformats-package.relationships+xml"/>
  <Override PartName="/ppt/slides/_rels/slide212.xml.rels" ContentType="application/vnd.openxmlformats-package.relationships+xml"/>
  <Override PartName="/ppt/slides/_rels/slide183.xml.rels" ContentType="application/vnd.openxmlformats-package.relationships+xml"/>
  <Override PartName="/ppt/slides/_rels/slide204.xml.rels" ContentType="application/vnd.openxmlformats-package.relationships+xml"/>
  <Override PartName="/ppt/slides/_rels/slide63.xml.rels" ContentType="application/vnd.openxmlformats-package.relationships+xml"/>
  <Override PartName="/ppt/slides/_rels/slide3.xml.rels" ContentType="application/vnd.openxmlformats-package.relationships+xml"/>
  <Override PartName="/ppt/slides/_rels/slide234.xml.rels" ContentType="application/vnd.openxmlformats-package.relationships+xml"/>
  <Override PartName="/ppt/slides/_rels/slide229.xml.rels" ContentType="application/vnd.openxmlformats-package.relationships+xml"/>
  <Override PartName="/ppt/slides/_rels/slide136.xml.rels" ContentType="application/vnd.openxmlformats-package.relationships+xml"/>
  <Override PartName="/ppt/slides/_rels/slide240.xml.rels" ContentType="application/vnd.openxmlformats-package.relationships+xml"/>
  <Override PartName="/ppt/slides/_rels/slide60.xml.rels" ContentType="application/vnd.openxmlformats-package.relationships+xml"/>
  <Override PartName="/ppt/slides/_rels/slide236.xml.rels" ContentType="application/vnd.openxmlformats-package.relationships+xml"/>
  <Override PartName="/ppt/slides/_rels/slide378.xml.rels" ContentType="application/vnd.openxmlformats-package.relationships+xml"/>
  <Override PartName="/ppt/slides/_rels/slide242.xml.rels" ContentType="application/vnd.openxmlformats-package.relationships+xml"/>
  <Override PartName="/ppt/slides/_rels/slide138.xml.rels" ContentType="application/vnd.openxmlformats-package.relationships+xml"/>
  <Override PartName="/ppt/slides/_rels/slide440.xml.rels" ContentType="application/vnd.openxmlformats-package.relationships+xml"/>
  <Override PartName="/ppt/slides/_rels/slide142.xml.rels" ContentType="application/vnd.openxmlformats-package.relationships+xml"/>
  <Override PartName="/ppt/slides/_rels/slide248.xml.rels" ContentType="application/vnd.openxmlformats-package.relationships+xml"/>
  <Override PartName="/ppt/slides/_rels/slide300.xml.rels" ContentType="application/vnd.openxmlformats-package.relationships+xml"/>
  <Override PartName="/ppt/slides/_rels/slide252.xml.rels" ContentType="application/vnd.openxmlformats-package.relationships+xml"/>
  <Override PartName="/ppt/slides/_rels/slide72.xml.rels" ContentType="application/vnd.openxmlformats-package.relationships+xml"/>
  <Override PartName="/ppt/slides/_rels/slide247.xml.rels" ContentType="application/vnd.openxmlformats-package.relationships+xml"/>
  <Override PartName="/ppt/slides/_rels/slide394.xml.rels" ContentType="application/vnd.openxmlformats-package.relationships+xml"/>
  <Override PartName="/ppt/slides/_rels/slide251.xml.rels" ContentType="application/vnd.openxmlformats-package.relationships+xml"/>
  <Override PartName="/ppt/slides/_rels/slide71.xml.rels" ContentType="application/vnd.openxmlformats-package.relationships+xml"/>
  <Override PartName="/ppt/slides/_rels/slide250.xml.rels" ContentType="application/vnd.openxmlformats-package.relationships+xml"/>
  <Override PartName="/ppt/slides/_rels/slide198.xml.rels" ContentType="application/vnd.openxmlformats-package.relationships+xml"/>
  <Override PartName="/ppt/slides/_rels/slide235.xml.rels" ContentType="application/vnd.openxmlformats-package.relationships+xml"/>
  <Override PartName="/ppt/slides/_rels/slide140.xml.rels" ContentType="application/vnd.openxmlformats-package.relationships+xml"/>
  <Override PartName="/ppt/slides/_rels/slide135.xml.rels" ContentType="application/vnd.openxmlformats-package.relationships+xml"/>
  <Override PartName="/ppt/slides/_rels/slide225.xml.rels" ContentType="application/vnd.openxmlformats-package.relationships+xml"/>
  <Override PartName="/ppt/slides/_rels/slide83.xml.rels" ContentType="application/vnd.openxmlformats-package.relationships+xml"/>
  <Override PartName="/ppt/slides/_rels/slide197.xml.rels" ContentType="application/vnd.openxmlformats-package.relationships+xml"/>
  <Override PartName="/ppt/slides/_rels/slide223.xml.rels" ContentType="application/vnd.openxmlformats-package.relationships+xml"/>
  <Override PartName="/ppt/slides/_rels/slide141.xml.rels" ContentType="application/vnd.openxmlformats-package.relationships+xml"/>
  <Override PartName="/ppt/slides/_rels/slide226.xml.rels" ContentType="application/vnd.openxmlformats-package.relationships+xml"/>
  <Override PartName="/ppt/slides/_rels/slide231.xml.rels" ContentType="application/vnd.openxmlformats-package.relationships+xml"/>
  <Override PartName="/ppt/slides/_rels/slide179.xml.rels" ContentType="application/vnd.openxmlformats-package.relationships+xml"/>
  <Override PartName="/ppt/slides/_rels/slide215.xml.rels" ContentType="application/vnd.openxmlformats-package.relationships+xml"/>
  <Override PartName="/ppt/slides/_rels/slide220.xml.rels" ContentType="application/vnd.openxmlformats-package.relationships+xml"/>
  <Override PartName="/ppt/slides/_rels/slide194.xml.rels" ContentType="application/vnd.openxmlformats-package.relationships+xml"/>
  <Override PartName="/ppt/slides/_rels/slide184.xml.rels" ContentType="application/vnd.openxmlformats-package.relationships+xml"/>
  <Override PartName="/ppt/slides/_rels/slide205.xml.rels" ContentType="application/vnd.openxmlformats-package.relationships+xml"/>
  <Override PartName="/ppt/slides/_rels/slide210.xml.rels" ContentType="application/vnd.openxmlformats-package.relationships+xml"/>
  <Override PartName="/ppt/slides/_rels/slide196.xml.rels" ContentType="application/vnd.openxmlformats-package.relationships+xml"/>
  <Override PartName="/ppt/slides/_rels/slide222.xml.rels" ContentType="application/vnd.openxmlformats-package.relationships+xml"/>
  <Override PartName="/ppt/slides/_rels/slide217.xml.rels" ContentType="application/vnd.openxmlformats-package.relationships+xml"/>
  <Override PartName="/ppt/slides/_rels/slide178.xml.rels" ContentType="application/vnd.openxmlformats-package.relationships+xml"/>
  <Override PartName="/ppt/slides/_rels/slide42.xml.rels" ContentType="application/vnd.openxmlformats-package.relationships+xml"/>
  <Override PartName="/ppt/slides/_rels/slide37.xml.rels" ContentType="application/vnd.openxmlformats-package.relationships+xml"/>
  <Override PartName="/ppt/slides/_rels/slide333.xml.rels" ContentType="application/vnd.openxmlformats-package.relationships+xml"/>
  <Override PartName="/ppt/slides/_rels/slide172.xml.rels" ContentType="application/vnd.openxmlformats-package.relationships+xml"/>
  <Override PartName="/ppt/slides/_rels/slide152.xml.rels" ContentType="application/vnd.openxmlformats-package.relationships+xml"/>
  <Override PartName="/ppt/slides/_rels/slide147.xml.rels" ContentType="application/vnd.openxmlformats-package.relationships+xml"/>
  <Override PartName="/ppt/slides/_rels/slide237.xml.rels" ContentType="application/vnd.openxmlformats-package.relationships+xml"/>
  <Override PartName="/ppt/slides/_rels/slide50.xml.rels" ContentType="application/vnd.openxmlformats-package.relationships+xml"/>
  <Override PartName="/ppt/slides/_rels/slide379.xml.rels" ContentType="application/vnd.openxmlformats-package.relationships+xml"/>
  <Override PartName="/ppt/slides/_rels/slide177.xml.rels" ContentType="application/vnd.openxmlformats-package.relationships+xml"/>
  <Override PartName="/ppt/slides/_rels/slide175.xml.rels" ContentType="application/vnd.openxmlformats-package.relationships+xml"/>
  <Override PartName="/ppt/slides/_rels/slide195.xml.rels" ContentType="application/vnd.openxmlformats-package.relationships+xml"/>
  <Override PartName="/ppt/slides/_rels/slide216.xml.rels" ContentType="application/vnd.openxmlformats-package.relationships+xml"/>
  <Override PartName="/ppt/slides/_rels/slide221.xml.rels" ContentType="application/vnd.openxmlformats-package.relationships+xml"/>
  <Override PartName="/ppt/slides/_rels/slide174.xml.rels" ContentType="application/vnd.openxmlformats-package.relationships+xml"/>
  <Override PartName="/ppt/slides/_rels/slide169.xml.rels" ContentType="application/vnd.openxmlformats-package.relationships+xml"/>
  <Override PartName="/ppt/slides/_rels/slide36.xml.rels" ContentType="application/vnd.openxmlformats-package.relationships+xml"/>
  <Override PartName="/ppt/slides/_rels/slide332.xml.rels" ContentType="application/vnd.openxmlformats-package.relationships+xml"/>
  <Override PartName="/ppt/slides/_rels/slide41.xml.rels" ContentType="application/vnd.openxmlformats-package.relationships+xml"/>
  <Override PartName="/ppt/slides/_rels/slide408.xml.rels" ContentType="application/vnd.openxmlformats-package.relationships+xml"/>
  <Override PartName="/ppt/slides/_rels/slide58.xml.rels" ContentType="application/vnd.openxmlformats-package.relationships+xml"/>
  <Override PartName="/ppt/slides/_rels/slide238.xml.rels" ContentType="application/vnd.openxmlformats-package.relationships+xml"/>
  <Override PartName="/ppt/slides/_rels/slide51.xml.rels" ContentType="application/vnd.openxmlformats-package.relationships+xml"/>
  <Override PartName="/ppt/slides/_rels/slide243.xml.rels" ContentType="application/vnd.openxmlformats-package.relationships+xml"/>
  <Override PartName="/ppt/slides/_rels/slide409.xml.rels" ContentType="application/vnd.openxmlformats-package.relationships+xml"/>
  <Override PartName="/ppt/slides/_rels/slide124.xml.rels" ContentType="application/vnd.openxmlformats-package.relationships+xml"/>
  <Override PartName="/ppt/slides/_rels/slide119.xml.rels" ContentType="application/vnd.openxmlformats-package.relationships+xml"/>
  <Override PartName="/ppt/slides/_rels/slide158.xml.rels" ContentType="application/vnd.openxmlformats-package.relationships+xml"/>
  <Override PartName="/ppt/slides/_rels/slide163.xml.rels" ContentType="application/vnd.openxmlformats-package.relationships+xml"/>
  <Override PartName="/ppt/slides/_rels/slide7.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_rels/slide148.xml.rels" ContentType="application/vnd.openxmlformats-package.relationships+xml"/>
  <Override PartName="/ppt/slides/_rels/slide153.xml.rels" ContentType="application/vnd.openxmlformats-package.relationships+xml"/>
  <Override PartName="/ppt/slides/_rels/slide14.xml.rels" ContentType="application/vnd.openxmlformats-package.relationships+xml"/>
  <Override PartName="/ppt/slides/_rels/slide444.xml.rels" ContentType="application/vnd.openxmlformats-package.relationships+xml"/>
  <Override PartName="/ppt/slides/_rels/slide154.xml.rels" ContentType="application/vnd.openxmlformats-package.relationships+xml"/>
  <Override PartName="/ppt/slides/_rels/slide15.xml.rels" ContentType="application/vnd.openxmlformats-package.relationships+xml"/>
  <Override PartName="/ppt/slides/_rels/slide4.xml.rels" ContentType="application/vnd.openxmlformats-package.relationships+xml"/>
  <Override PartName="/ppt/slides/_rels/slide155.xml.rels" ContentType="application/vnd.openxmlformats-package.relationships+xml"/>
  <Override PartName="/ppt/slides/_rels/slide296.xml.rels" ContentType="application/vnd.openxmlformats-package.relationships+xml"/>
  <Override PartName="/ppt/slides/_rels/slide317.xml.rels" ContentType="application/vnd.openxmlformats-package.relationships+xml"/>
  <Override PartName="/ppt/slides/_rels/slide318.xml.rels" ContentType="application/vnd.openxmlformats-package.relationships+xml"/>
  <Override PartName="/ppt/slides/_rels/slide297.xml.rels" ContentType="application/vnd.openxmlformats-package.relationships+xml"/>
  <Override PartName="/ppt/slides/_rels/slide452.xml.rels" ContentType="application/vnd.openxmlformats-package.relationships+xml"/>
  <Override PartName="/ppt/slides/_rels/slide310.xml.rels" ContentType="application/vnd.openxmlformats-package.relationships+xml"/>
  <Override PartName="/ppt/slides/_rels/slide206.xml.rels" ContentType="application/vnd.openxmlformats-package.relationships+xml"/>
  <Override PartName="/ppt/slides/_rels/slide348.xml.rels" ContentType="application/vnd.openxmlformats-package.relationships+xml"/>
  <Override PartName="/ppt/slides/_rels/slide57.xml.rels" ContentType="application/vnd.openxmlformats-package.relationships+xml"/>
  <Override PartName="/ppt/slides/_rels/slide353.xml.rels" ContentType="application/vnd.openxmlformats-package.relationships+xml"/>
  <Override PartName="/ppt/slides/_rels/slide323.xml.rels" ContentType="application/vnd.openxmlformats-package.relationships+xml"/>
  <Override PartName="/ppt/slides/_rels/slide32.xml.rels" ContentType="application/vnd.openxmlformats-package.relationships+xml"/>
  <Override PartName="/ppt/slides/_rels/slide219.xml.rels" ContentType="application/vnd.openxmlformats-package.relationships+xml"/>
  <Override PartName="/ppt/slides/_rels/slide470.xml.rels" ContentType="application/vnd.openxmlformats-package.relationships+xml"/>
  <Override PartName="/ppt/slides/_rels/slide366.xml.rels" ContentType="application/vnd.openxmlformats-package.relationships+xml"/>
  <Override PartName="/ppt/slides/_rels/slide43.xml.rels" ContentType="application/vnd.openxmlformats-package.relationships+xml"/>
  <Override PartName="/ppt/slides/_rels/slide334.xml.rels" ContentType="application/vnd.openxmlformats-package.relationships+xml"/>
  <Override PartName="/ppt/slides/_rels/slide38.xml.rels" ContentType="application/vnd.openxmlformats-package.relationships+xml"/>
  <Override PartName="/ppt/slides/_rels/slide299.xml.rels" ContentType="application/vnd.openxmlformats-package.relationships+xml"/>
  <Override PartName="/ppt/slides/_rels/slide454.xml.rels" ContentType="application/vnd.openxmlformats-package.relationships+xml"/>
  <Override PartName="/ppt/slides/_rels/slide335.xml.rels" ContentType="application/vnd.openxmlformats-package.relationships+xml"/>
  <Override PartName="/ppt/slides/_rels/slide44.xml.rels" ContentType="application/vnd.openxmlformats-package.relationships+xml"/>
  <Override PartName="/ppt/slides/_rels/slide39.xml.rels" ContentType="application/vnd.openxmlformats-package.relationships+xml"/>
  <Override PartName="/ppt/slides/_rels/slide340.xml.rels" ContentType="application/vnd.openxmlformats-package.relationships+xml"/>
  <Override PartName="/ppt/slides/_rels/slide443.xml.rels" ContentType="application/vnd.openxmlformats-package.relationships+xml"/>
  <Override PartName="/ppt/slides/_rels/slide339.xml.rels" ContentType="application/vnd.openxmlformats-package.relationships+xml"/>
  <Override PartName="/ppt/slides/_rels/slide54.xml.rels" ContentType="application/vnd.openxmlformats-package.relationships+xml"/>
  <Override PartName="/ppt/slides/_rels/slide49.xml.rels" ContentType="application/vnd.openxmlformats-package.relationships+xml"/>
  <Override PartName="/ppt/slides/_rels/slide345.xml.rels" ContentType="application/vnd.openxmlformats-package.relationships+xml"/>
  <Override PartName="/ppt/slides/_rels/slide355.xml.rels" ContentType="application/vnd.openxmlformats-package.relationships+xml"/>
  <Override PartName="/ppt/slides/_rels/slide28.xml.rels" ContentType="application/vnd.openxmlformats-package.relationships+xml"/>
  <Override PartName="/ppt/slides/_rels/slide361.xml.rels" ContentType="application/vnd.openxmlformats-package.relationships+xml"/>
  <Override PartName="/ppt/slides/_rels/slide70.xml.rels" ContentType="application/vnd.openxmlformats-package.relationships+xml"/>
  <Override PartName="/ppt/slides/_rels/slide257.xml.rels" ContentType="application/vnd.openxmlformats-package.relationships+xml"/>
  <Override PartName="/ppt/slides/_rels/slide77.xml.rels" ContentType="application/vnd.openxmlformats-package.relationships+xml"/>
  <Override PartName="/ppt/slides/_rels/slide69.xml.rels" ContentType="application/vnd.openxmlformats-package.relationships+xml"/>
  <Override PartName="/ppt/slides/_rels/slide365.xml.rels" ContentType="application/vnd.openxmlformats-package.relationships+xml"/>
  <Override PartName="/ppt/slides/_rels/slide367.xml.rels" ContentType="application/vnd.openxmlformats-package.relationships+xml"/>
  <Override PartName="/ppt/slides/_rels/slide459.xml.rels" ContentType="application/vnd.openxmlformats-package.relationships+xml"/>
  <Override PartName="/ppt/slides/_rels/slide442.xml.rels" ContentType="application/vnd.openxmlformats-package.relationships+xml"/>
  <Override PartName="/ppt/slides/_rels/slide287.xml.rels" ContentType="application/vnd.openxmlformats-package.relationships+xml"/>
  <Override PartName="/ppt/slides/_rels/slide319.xml.rels" ContentType="application/vnd.openxmlformats-package.relationships+xml"/>
  <Override PartName="/ppt/slides/_rels/slide298.xml.rels" ContentType="application/vnd.openxmlformats-package.relationships+xml"/>
  <Override PartName="/ppt/slides/_rels/slide453.xml.rels" ContentType="application/vnd.openxmlformats-package.relationships+xml"/>
  <Override PartName="/ppt/slides/_rels/slide285.xml.rels" ContentType="application/vnd.openxmlformats-package.relationships+xml"/>
  <Override PartName="/ppt/slides/_rels/slide306.xml.rels" ContentType="application/vnd.openxmlformats-package.relationships+xml"/>
  <Override PartName="/ppt/slides/_rels/slide435.xml.rels" ContentType="application/vnd.openxmlformats-package.relationships+xml"/>
  <Override PartName="/ppt/slides/_rels/slide445.xml.rels" ContentType="application/vnd.openxmlformats-package.relationships+xml"/>
  <Override PartName="/ppt/slides/_rels/slide450.xml.rels" ContentType="application/vnd.openxmlformats-package.relationships+xml"/>
  <Override PartName="/ppt/slides/_rels/slide309.xml.rels" ContentType="application/vnd.openxmlformats-package.relationships+xml"/>
  <Override PartName="/ppt/slides/_rels/slide288.xml.rels" ContentType="application/vnd.openxmlformats-package.relationships+xml"/>
  <Override PartName="/ppt/slides/_rels/slide18.xml.rels" ContentType="application/vnd.openxmlformats-package.relationships+xml"/>
  <Override PartName="/ppt/slides/_rels/slide314.xml.rels" ContentType="application/vnd.openxmlformats-package.relationships+xml"/>
  <Override PartName="/ppt/slides/_rels/slide456.xml.rels" ContentType="application/vnd.openxmlformats-package.relationships+xml"/>
  <Override PartName="/ppt/slides/_rels/slide461.xml.rels" ContentType="application/vnd.openxmlformats-package.relationships+xml"/>
  <Override PartName="/ppt/slides/_rels/slide324.xml.rels" ContentType="application/vnd.openxmlformats-package.relationships+xml"/>
  <Override PartName="/ppt/slides/_rels/slide199.xml.rels" ContentType="application/vnd.openxmlformats-package.relationships+xml"/>
  <Override PartName="/ppt/slides/_rels/slide27.xml.rels" ContentType="application/vnd.openxmlformats-package.relationships+xml"/>
  <Override PartName="/ppt/slides/_rels/slide79.xml.rels" ContentType="application/vnd.openxmlformats-package.relationships+xml"/>
  <Override PartName="/ppt/slides/_rels/slide259.xml.rels" ContentType="application/vnd.openxmlformats-package.relationships+xml"/>
  <Override PartName="/ppt/slides/_rels/slide350.xml.rels" ContentType="application/vnd.openxmlformats-package.relationships+xml"/>
  <Override PartName="/ppt/slides/_rels/slide246.xml.rels" ContentType="application/vnd.openxmlformats-package.relationships+xml"/>
  <Override PartName="/ppt/slides/_rels/slide388.xml.rels" ContentType="application/vnd.openxmlformats-package.relationships+xml"/>
  <Override PartName="/ppt/slides/_rels/slide393.xml.rels" ContentType="application/vnd.openxmlformats-package.relationships+xml"/>
  <Override PartName="/ppt/slides/_rels/slide354.xml.rels" ContentType="application/vnd.openxmlformats-package.relationships+xml"/>
  <Override PartName="/ppt/slides/_rels/slide349.xml.rels" ContentType="application/vnd.openxmlformats-package.relationships+xml"/>
  <Override PartName="/ppt/slides/_rels/slide68.xml.rels" ContentType="application/vnd.openxmlformats-package.relationships+xml"/>
  <Override PartName="/ppt/slides/_rels/slide359.xml.rels" ContentType="application/vnd.openxmlformats-package.relationships+xml"/>
  <Override PartName="/ppt/slides/_rels/slide364.xml.rels" ContentType="application/vnd.openxmlformats-package.relationships+xml"/>
  <Override PartName="/ppt/slides/_rels/slide457.xml.rels" ContentType="application/vnd.openxmlformats-package.relationships+xml"/>
  <Override PartName="/ppt/slides/_rels/slide462.xml.rels" ContentType="application/vnd.openxmlformats-package.relationships+xml"/>
  <Override PartName="/ppt/slides/_rels/slide455.xml.rels" ContentType="application/vnd.openxmlformats-package.relationships+xml"/>
  <Override PartName="/ppt/slides/_rels/slide460.xml.rels" ContentType="application/vnd.openxmlformats-package.relationships+xml"/>
  <Override PartName="/ppt/slides/_rels/slide67.xml.rels" ContentType="application/vnd.openxmlformats-package.relationships+xml"/>
  <Override PartName="/ppt/slides/_rels/slide363.xml.rels" ContentType="application/vnd.openxmlformats-package.relationships+xml"/>
  <Override PartName="/ppt/slides/_rels/slide358.xml.rels" ContentType="application/vnd.openxmlformats-package.relationships+xml"/>
  <Override PartName="/ppt/slides/_rels/slide475.xml.rels" ContentType="application/vnd.openxmlformats-package.relationships+xml"/>
  <Override PartName="/ppt/slides/_rels/slide469.xml.rels" ContentType="application/vnd.openxmlformats-package.relationships+xml"/>
  <Override PartName="/ppt/slides/_rels/slide474.xml.rels" ContentType="application/vnd.openxmlformats-package.relationships+xml"/>
  <Override PartName="/ppt/slides/_rels/slide468.xml.rels" ContentType="application/vnd.openxmlformats-package.relationships+xml"/>
  <Override PartName="/ppt/slides/_rels/slide473.xml.rels" ContentType="application/vnd.openxmlformats-package.relationships+xml"/>
  <Override PartName="/ppt/slides/_rels/slide430.xml.rels" ContentType="application/vnd.openxmlformats-package.relationships+xml"/>
  <Override PartName="/ppt/slides/_rels/slide326.xml.rels" ContentType="application/vnd.openxmlformats-package.relationships+xml"/>
  <Override PartName="/ppt/slides/_rels/slide78.xml.rels" ContentType="application/vnd.openxmlformats-package.relationships+xml"/>
  <Override PartName="/ppt/slides/_rels/slide362.xml.rels" ContentType="application/vnd.openxmlformats-package.relationships+xml"/>
  <Override PartName="/ppt/slides/_rels/slide258.xml.rels" ContentType="application/vnd.openxmlformats-package.relationships+xml"/>
  <Override PartName="/ppt/slides/_rels/slide467.xml.rels" ContentType="application/vnd.openxmlformats-package.relationships+xml"/>
  <Override PartName="/ppt/slides/_rels/slide472.xml.rels" ContentType="application/vnd.openxmlformats-package.relationships+xml"/>
  <Override PartName="/ppt/slides/slide257.xml" ContentType="application/vnd.openxmlformats-officedocument.presentationml.slide+xml"/>
  <Override PartName="/ppt/slides/slide91.xml" ContentType="application/vnd.openxmlformats-officedocument.presentationml.slide+xml"/>
  <Override PartName="/ppt/slides/slide256.xml" ContentType="application/vnd.openxmlformats-officedocument.presentationml.slide+xml"/>
  <Override PartName="/ppt/slides/slide90.xml" ContentType="application/vnd.openxmlformats-officedocument.presentationml.slide+xml"/>
  <Override PartName="/ppt/slides/slide255.xml" ContentType="application/vnd.openxmlformats-officedocument.presentationml.slide+xml"/>
  <Override PartName="/ppt/slides/slide254.xml" ContentType="application/vnd.openxmlformats-officedocument.presentationml.slide+xml"/>
  <Override PartName="/ppt/slides/slide253.xml" ContentType="application/vnd.openxmlformats-officedocument.presentationml.slide+xml"/>
  <Override PartName="/ppt/slides/slide419.xml" ContentType="application/vnd.openxmlformats-officedocument.presentationml.slide+xml"/>
  <Override PartName="/ppt/slides/slide252.xml" ContentType="application/vnd.openxmlformats-officedocument.presentationml.slide+xml"/>
  <Override PartName="/ppt/slides/slide418.xml" ContentType="application/vnd.openxmlformats-officedocument.presentationml.slide+xml"/>
  <Override PartName="/ppt/slides/slide251.xml" ContentType="application/vnd.openxmlformats-officedocument.presentationml.slide+xml"/>
  <Override PartName="/ppt/slides/slide379.xml" ContentType="application/vnd.openxmlformats-officedocument.presentationml.slide+xml"/>
  <Override PartName="/ppt/slides/slide417.xml" ContentType="application/vnd.openxmlformats-officedocument.presentationml.slide+xml"/>
  <Override PartName="/ppt/slides/slide250.xml" ContentType="application/vnd.openxmlformats-officedocument.presentationml.slide+xml"/>
  <Override PartName="/ppt/slides/slide378.xml" ContentType="application/vnd.openxmlformats-officedocument.presentationml.slide+xml"/>
  <Override PartName="/ppt/slides/slide416.xml" ContentType="application/vnd.openxmlformats-officedocument.presentationml.slide+xml"/>
  <Override PartName="/ppt/slides/slide249.xml" ContentType="application/vnd.openxmlformats-officedocument.presentationml.slide+xml"/>
  <Override PartName="/ppt/slides/slide83.xml" ContentType="application/vnd.openxmlformats-officedocument.presentationml.slide+xml"/>
  <Override PartName="/ppt/slides/slide248.xml" ContentType="application/vnd.openxmlformats-officedocument.presentationml.slide+xml"/>
  <Override PartName="/ppt/slides/slide82.xml" ContentType="application/vnd.openxmlformats-officedocument.presentationml.slide+xml"/>
  <Override PartName="/ppt/slides/slide247.xml" ContentType="application/vnd.openxmlformats-officedocument.presentationml.slide+xml"/>
  <Override PartName="/ppt/slides/slide81.xml" ContentType="application/vnd.openxmlformats-officedocument.presentationml.slide+xml"/>
  <Override PartName="/ppt/slides/slide246.xml" ContentType="application/vnd.openxmlformats-officedocument.presentationml.slide+xml"/>
  <Override PartName="/ppt/slides/slide80.xml" ContentType="application/vnd.openxmlformats-officedocument.presentationml.slide+xml"/>
  <Override PartName="/ppt/slides/slide239.xml" ContentType="application/vnd.openxmlformats-officedocument.presentationml.slide+xml"/>
  <Override PartName="/ppt/slides/slide73.xml" ContentType="application/vnd.openxmlformats-officedocument.presentationml.slide+xml"/>
  <Override PartName="/ppt/slides/slide238.xml" ContentType="application/vnd.openxmlformats-officedocument.presentationml.slide+xml"/>
  <Override PartName="/ppt/slides/slide72.xml" ContentType="application/vnd.openxmlformats-officedocument.presentationml.slide+xml"/>
  <Override PartName="/ppt/slides/slide237.xml" ContentType="application/vnd.openxmlformats-officedocument.presentationml.slide+xml"/>
  <Override PartName="/ppt/slides/slide199.xml" ContentType="application/vnd.openxmlformats-officedocument.presentationml.slide+xml"/>
  <Override PartName="/ppt/slides/slide71.xml" ContentType="application/vnd.openxmlformats-officedocument.presentationml.slide+xml"/>
  <Override PartName="/ppt/slides/slide236.xml" ContentType="application/vnd.openxmlformats-officedocument.presentationml.slide+xml"/>
  <Override PartName="/ppt/slides/slide198.xml" ContentType="application/vnd.openxmlformats-officedocument.presentationml.slide+xml"/>
  <Override PartName="/ppt/slides/slide70.xml" ContentType="application/vnd.openxmlformats-officedocument.presentationml.slide+xml"/>
  <Override PartName="/ppt/slides/slide235.xml" ContentType="application/vnd.openxmlformats-officedocument.presentationml.slide+xml"/>
  <Override PartName="/ppt/slides/slide197.xml" ContentType="application/vnd.openxmlformats-officedocument.presentationml.slide+xml"/>
  <Override PartName="/ppt/slides/slide234.xml" ContentType="application/vnd.openxmlformats-officedocument.presentationml.slide+xml"/>
  <Override PartName="/ppt/slides/slide196.xml" ContentType="application/vnd.openxmlformats-officedocument.presentationml.slide+xml"/>
  <Override PartName="/ppt/slides/slide233.xml" ContentType="application/vnd.openxmlformats-officedocument.presentationml.slide+xml"/>
  <Override PartName="/ppt/slides/slide195.xml" ContentType="application/vnd.openxmlformats-officedocument.presentationml.slide+xml"/>
  <Override PartName="/ppt/slides/slide232.xml" ContentType="application/vnd.openxmlformats-officedocument.presentationml.slide+xml"/>
  <Override PartName="/ppt/slides/slide194.xml" ContentType="application/vnd.openxmlformats-officedocument.presentationml.slide+xml"/>
  <Override PartName="/ppt/slides/slide231.xml" ContentType="application/vnd.openxmlformats-officedocument.presentationml.slide+xml"/>
  <Override PartName="/ppt/slides/slide193.xml" ContentType="application/vnd.openxmlformats-officedocument.presentationml.slide+xml"/>
  <Override PartName="/ppt/slides/slide359.xml" ContentType="application/vnd.openxmlformats-officedocument.presentationml.slide+xml"/>
  <Override PartName="/ppt/slides/slide230.xml" ContentType="application/vnd.openxmlformats-officedocument.presentationml.slide+xml"/>
  <Override PartName="/ppt/slides/slide192.xml" ContentType="application/vnd.openxmlformats-officedocument.presentationml.slide+xml"/>
  <Override PartName="/ppt/slides/slide358.xml" ContentType="application/vnd.openxmlformats-officedocument.presentationml.slide+xml"/>
  <Override PartName="/ppt/slides/slide229.xml" ContentType="application/vnd.openxmlformats-officedocument.presentationml.slide+xml"/>
  <Override PartName="/ppt/slides/slide63.xml" ContentType="application/vnd.openxmlformats-officedocument.presentationml.slide+xml"/>
  <Override PartName="/ppt/slides/slide228.xml" ContentType="application/vnd.openxmlformats-officedocument.presentationml.slide+xml"/>
  <Override PartName="/ppt/slides/slide62.xml" ContentType="application/vnd.openxmlformats-officedocument.presentationml.slide+xml"/>
  <Override PartName="/ppt/slides/slide227.xml" ContentType="application/vnd.openxmlformats-officedocument.presentationml.slide+xml"/>
  <Override PartName="/ppt/slides/slide189.xml" ContentType="application/vnd.openxmlformats-officedocument.presentationml.slide+xml"/>
  <Override PartName="/ppt/slides/slide61.xml" ContentType="application/vnd.openxmlformats-officedocument.presentationml.slide+xml"/>
  <Override PartName="/ppt/slides/slide226.xml" ContentType="application/vnd.openxmlformats-officedocument.presentationml.slide+xml"/>
  <Override PartName="/ppt/slides/slide188.xml" ContentType="application/vnd.openxmlformats-officedocument.presentationml.slide+xml"/>
  <Override PartName="/ppt/slides/slide60.xml" ContentType="application/vnd.openxmlformats-officedocument.presentationml.slide+xml"/>
  <Override PartName="/ppt/slides/slide225.xml" ContentType="application/vnd.openxmlformats-officedocument.presentationml.slide+xml"/>
  <Override PartName="/ppt/slides/slide187.xml" ContentType="application/vnd.openxmlformats-officedocument.presentationml.slide+xml"/>
  <Override PartName="/ppt/slides/slide224.xml" ContentType="application/vnd.openxmlformats-officedocument.presentationml.slide+xml"/>
  <Override PartName="/ppt/slides/slide186.xml" ContentType="application/vnd.openxmlformats-officedocument.presentationml.slide+xml"/>
  <Override PartName="/ppt/slides/slide223.xml" ContentType="application/vnd.openxmlformats-officedocument.presentationml.slide+xml"/>
  <Override PartName="/ppt/slides/slide185.xml" ContentType="application/vnd.openxmlformats-officedocument.presentationml.slide+xml"/>
  <Override PartName="/ppt/slides/slide222.xml" ContentType="application/vnd.openxmlformats-officedocument.presentationml.slide+xml"/>
  <Override PartName="/ppt/slides/slide184.xml" ContentType="application/vnd.openxmlformats-officedocument.presentationml.slide+xml"/>
  <Override PartName="/ppt/slides/slide221.xml" ContentType="application/vnd.openxmlformats-officedocument.presentationml.slide+xml"/>
  <Override PartName="/ppt/slides/slide183.xml" ContentType="application/vnd.openxmlformats-officedocument.presentationml.slide+xml"/>
  <Override PartName="/ppt/slides/slide349.xml" ContentType="application/vnd.openxmlformats-officedocument.presentationml.slide+xml"/>
  <Override PartName="/ppt/slides/slide220.xml" ContentType="application/vnd.openxmlformats-officedocument.presentationml.slide+xml"/>
  <Override PartName="/ppt/slides/slide182.xml" ContentType="application/vnd.openxmlformats-officedocument.presentationml.slide+xml"/>
  <Override PartName="/ppt/slides/slide348.xml" ContentType="application/vnd.openxmlformats-officedocument.presentationml.slide+xml"/>
  <Override PartName="/ppt/slides/slide219.xml" ContentType="application/vnd.openxmlformats-officedocument.presentationml.slide+xml"/>
  <Override PartName="/ppt/slides/slide53.xml" ContentType="application/vnd.openxmlformats-officedocument.presentationml.slide+xml"/>
  <Override PartName="/ppt/slides/slide218.xml" ContentType="application/vnd.openxmlformats-officedocument.presentationml.slide+xml"/>
  <Override PartName="/ppt/slides/slide52.xml" ContentType="application/vnd.openxmlformats-officedocument.presentationml.slide+xml"/>
  <Override PartName="/ppt/slides/slide217.xml" ContentType="application/vnd.openxmlformats-officedocument.presentationml.slide+xml"/>
  <Override PartName="/ppt/slides/slide179.xml" ContentType="application/vnd.openxmlformats-officedocument.presentationml.slide+xml"/>
  <Override PartName="/ppt/slides/slide51.xml" ContentType="application/vnd.openxmlformats-officedocument.presentationml.slide+xml"/>
  <Override PartName="/ppt/slides/slide216.xml" ContentType="application/vnd.openxmlformats-officedocument.presentationml.slide+xml"/>
  <Override PartName="/ppt/slides/slide178.xml" ContentType="application/vnd.openxmlformats-officedocument.presentationml.slide+xml"/>
  <Override PartName="/ppt/slides/slide50.xml" ContentType="application/vnd.openxmlformats-officedocument.presentationml.slide+xml"/>
  <Override PartName="/ppt/slides/slide215.xml" ContentType="application/vnd.openxmlformats-officedocument.presentationml.slide+xml"/>
  <Override PartName="/ppt/slides/slide177.xml" ContentType="application/vnd.openxmlformats-officedocument.presentationml.slide+xml"/>
  <Override PartName="/ppt/slides/slide214.xml" ContentType="application/vnd.openxmlformats-officedocument.presentationml.slide+xml"/>
  <Override PartName="/ppt/slides/slide176.xml" ContentType="application/vnd.openxmlformats-officedocument.presentationml.slide+xml"/>
  <Override PartName="/ppt/slides/slide213.xml" ContentType="application/vnd.openxmlformats-officedocument.presentationml.slide+xml"/>
  <Override PartName="/ppt/slides/slide175.xml" ContentType="application/vnd.openxmlformats-officedocument.presentationml.slide+xml"/>
  <Override PartName="/ppt/slides/slide212.xml" ContentType="application/vnd.openxmlformats-officedocument.presentationml.slide+xml"/>
  <Override PartName="/ppt/slides/slide174.xml" ContentType="application/vnd.openxmlformats-officedocument.presentationml.slide+xml"/>
  <Override PartName="/ppt/slides/slide211.xml" ContentType="application/vnd.openxmlformats-officedocument.presentationml.slide+xml"/>
  <Override PartName="/ppt/slides/slide173.xml" ContentType="application/vnd.openxmlformats-officedocument.presentationml.slide+xml"/>
  <Override PartName="/ppt/slides/slide339.xml" ContentType="application/vnd.openxmlformats-officedocument.presentationml.slide+xml"/>
  <Override PartName="/ppt/slides/slide210.xml" ContentType="application/vnd.openxmlformats-officedocument.presentationml.slide+xml"/>
  <Override PartName="/ppt/slides/slide172.xml" ContentType="application/vnd.openxmlformats-officedocument.presentationml.slide+xml"/>
  <Override PartName="/ppt/slides/slide338.xml" ContentType="application/vnd.openxmlformats-officedocument.presentationml.slide+xml"/>
  <Override PartName="/ppt/slides/slide209.xml" ContentType="application/vnd.openxmlformats-officedocument.presentationml.slide+xml"/>
  <Override PartName="/ppt/slides/slide43.xml" ContentType="application/vnd.openxmlformats-officedocument.presentationml.slide+xml"/>
  <Override PartName="/ppt/slides/slide208.xml" ContentType="application/vnd.openxmlformats-officedocument.presentationml.slide+xml"/>
  <Override PartName="/ppt/slides/slide42.xml" ContentType="application/vnd.openxmlformats-officedocument.presentationml.slide+xml"/>
  <Override PartName="/ppt/slides/slide207.xml" ContentType="application/vnd.openxmlformats-officedocument.presentationml.slide+xml"/>
  <Override PartName="/ppt/slides/slide169.xml" ContentType="application/vnd.openxmlformats-officedocument.presentationml.slide+xml"/>
  <Override PartName="/ppt/slides/slide41.xml" ContentType="application/vnd.openxmlformats-officedocument.presentationml.slide+xml"/>
  <Override PartName="/ppt/slides/slide206.xml" ContentType="application/vnd.openxmlformats-officedocument.presentationml.slide+xml"/>
  <Override PartName="/ppt/slides/slide40.xml" ContentType="application/vnd.openxmlformats-officedocument.presentationml.slide+xml"/>
  <Override PartName="/ppt/slides/slide168.xml" ContentType="application/vnd.openxmlformats-officedocument.presentationml.slide+xml"/>
  <Override PartName="/ppt/slides/slide205.xml" ContentType="application/vnd.openxmlformats-officedocument.presentationml.slide+xml"/>
  <Override PartName="/ppt/slides/slide167.xml" ContentType="application/vnd.openxmlformats-officedocument.presentationml.slide+xml"/>
  <Override PartName="/ppt/slides/slide204.xml" ContentType="application/vnd.openxmlformats-officedocument.presentationml.slide+xml"/>
  <Override PartName="/ppt/slides/slide166.xml" ContentType="application/vnd.openxmlformats-officedocument.presentationml.slide+xml"/>
  <Override PartName="/ppt/slides/slide203.xml" ContentType="application/vnd.openxmlformats-officedocument.presentationml.slide+xml"/>
  <Override PartName="/ppt/slides/slide165.xml" ContentType="application/vnd.openxmlformats-officedocument.presentationml.slide+xml"/>
  <Override PartName="/ppt/slides/slide202.xml" ContentType="application/vnd.openxmlformats-officedocument.presentationml.slide+xml"/>
  <Override PartName="/ppt/slides/slide164.xml" ContentType="application/vnd.openxmlformats-officedocument.presentationml.slide+xml"/>
  <Override PartName="/ppt/slides/slide201.xml" ContentType="application/vnd.openxmlformats-officedocument.presentationml.slide+xml"/>
  <Override PartName="/ppt/slides/slide163.xml" ContentType="application/vnd.openxmlformats-officedocument.presentationml.slide+xml"/>
  <Override PartName="/ppt/slides/slide329.xml" ContentType="application/vnd.openxmlformats-officedocument.presentationml.slide+xml"/>
  <Override PartName="/ppt/slides/slide200.xml" ContentType="application/vnd.openxmlformats-officedocument.presentationml.slide+xml"/>
  <Override PartName="/ppt/slides/slide162.xml" ContentType="application/vnd.openxmlformats-officedocument.presentationml.slide+xml"/>
  <Override PartName="/ppt/slides/slide328.xml" ContentType="application/vnd.openxmlformats-officedocument.presentationml.slide+xml"/>
  <Override PartName="/ppt/slides/slide159.xml" ContentType="application/vnd.openxmlformats-officedocument.presentationml.slide+xml"/>
  <Override PartName="/ppt/slides/slide31.xml" ContentType="application/vnd.openxmlformats-officedocument.presentationml.slide+xml"/>
  <Override PartName="/ppt/slides/slide158.xml" ContentType="application/vnd.openxmlformats-officedocument.presentationml.slide+xml"/>
  <Override PartName="/ppt/slides/slide30.xml" ContentType="application/vnd.openxmlformats-officedocument.presentationml.slide+xml"/>
  <Override PartName="/ppt/slides/slide157.xml" ContentType="application/vnd.openxmlformats-officedocument.presentationml.slide+xml"/>
  <Override PartName="/ppt/slides/slide156.xml" ContentType="application/vnd.openxmlformats-officedocument.presentationml.slide+xml"/>
  <Override PartName="/ppt/slides/slide149.xml" ContentType="application/vnd.openxmlformats-officedocument.presentationml.slide+xml"/>
  <Override PartName="/ppt/slides/slide21.xml" ContentType="application/vnd.openxmlformats-officedocument.presentationml.slide+xml"/>
  <Override PartName="/ppt/slides/slide148.xml" ContentType="application/vnd.openxmlformats-officedocument.presentationml.slide+xml"/>
  <Override PartName="/ppt/slides/slide20.xml" ContentType="application/vnd.openxmlformats-officedocument.presentationml.slide+xml"/>
  <Override PartName="/ppt/slides/slide147.xml" ContentType="application/vnd.openxmlformats-officedocument.presentationml.slide+xml"/>
  <Override PartName="/ppt/slides/slide146.xml" ContentType="application/vnd.openxmlformats-officedocument.presentationml.slide+xml"/>
  <Override PartName="/ppt/slides/slide139.xml" ContentType="application/vnd.openxmlformats-officedocument.presentationml.slide+xml"/>
  <Override PartName="/ppt/slides/slide11.xml" ContentType="application/vnd.openxmlformats-officedocument.presentationml.slide+xml"/>
  <Override PartName="/ppt/slides/slide138.xml" ContentType="application/vnd.openxmlformats-officedocument.presentationml.slide+xml"/>
  <Override PartName="/ppt/slides/slide10.xml" ContentType="application/vnd.openxmlformats-officedocument.presentationml.slide+xml"/>
  <Override PartName="/ppt/slides/slide137.xml" ContentType="application/vnd.openxmlformats-officedocument.presentationml.slide+xml"/>
  <Override PartName="/ppt/slides/slide136.xml" ContentType="application/vnd.openxmlformats-officedocument.presentationml.slide+xml"/>
  <Override PartName="/ppt/slides/slide129.xml" ContentType="application/vnd.openxmlformats-officedocument.presentationml.slide+xml"/>
  <Override PartName="/ppt/slides/slide128.xml" ContentType="application/vnd.openxmlformats-officedocument.presentationml.slide+xml"/>
  <Override PartName="/ppt/slides/slide152.xml" ContentType="application/vnd.openxmlformats-officedocument.presentationml.slide+xml"/>
  <Override PartName="/ppt/slides/slide318.xml" ContentType="application/vnd.openxmlformats-officedocument.presentationml.slide+xml"/>
  <Override PartName="/ppt/slides/slide56.xml" ContentType="application/vnd.openxmlformats-officedocument.presentationml.slide+xml"/>
  <Override PartName="/ppt/slides/slide151.xml" ContentType="application/vnd.openxmlformats-officedocument.presentationml.slide+xml"/>
  <Override PartName="/ppt/slides/slide317.xml" ContentType="application/vnd.openxmlformats-officedocument.presentationml.slide+xml"/>
  <Override PartName="/ppt/slides/slide55.xml" ContentType="application/vnd.openxmlformats-officedocument.presentationml.slide+xml"/>
  <Override PartName="/ppt/slides/slide150.xml" ContentType="application/vnd.openxmlformats-officedocument.presentationml.slide+xml"/>
  <Override PartName="/ppt/slides/slide316.xml" ContentType="application/vnd.openxmlformats-officedocument.presentationml.slide+xml"/>
  <Override PartName="/ppt/slides/slide54.xml" ContentType="application/vnd.openxmlformats-officedocument.presentationml.slide+xml"/>
  <Override PartName="/ppt/slides/slide142.xml" ContentType="application/vnd.openxmlformats-officedocument.presentationml.slide+xml"/>
  <Override PartName="/ppt/slides/slide308.xml" ContentType="application/vnd.openxmlformats-officedocument.presentationml.slide+xml"/>
  <Override PartName="/ppt/slides/slide46.xml" ContentType="application/vnd.openxmlformats-officedocument.presentationml.slide+xml"/>
  <Override PartName="/ppt/slides/slide141.xml" ContentType="application/vnd.openxmlformats-officedocument.presentationml.slide+xml"/>
  <Override PartName="/ppt/slides/slide307.xml" ContentType="application/vnd.openxmlformats-officedocument.presentationml.slide+xml"/>
  <Override PartName="/ppt/slides/slide45.xml" ContentType="application/vnd.openxmlformats-officedocument.presentationml.slide+xml"/>
  <Override PartName="/ppt/slides/slide135.xml" ContentType="application/vnd.openxmlformats-officedocument.presentationml.slide+xml"/>
  <Override PartName="/ppt/slides/slide39.xml" ContentType="application/vnd.openxmlformats-officedocument.presentationml.slide+xml"/>
  <Override PartName="/ppt/slides/slide134.xml" ContentType="application/vnd.openxmlformats-officedocument.presentationml.slide+xml"/>
  <Override PartName="/ppt/slides/slide38.xml" ContentType="application/vnd.openxmlformats-officedocument.presentationml.slide+xml"/>
  <Override PartName="/ppt/slides/slide133.xml" ContentType="application/vnd.openxmlformats-officedocument.presentationml.slide+xml"/>
  <Override PartName="/ppt/slides/slide37.xml" ContentType="application/vnd.openxmlformats-officedocument.presentationml.slide+xml"/>
  <Override PartName="/ppt/slides/slide132.xml" ContentType="application/vnd.openxmlformats-officedocument.presentationml.slide+xml"/>
  <Override PartName="/ppt/slides/slide36.xml" ContentType="application/vnd.openxmlformats-officedocument.presentationml.slide+xml"/>
  <Override PartName="/ppt/slides/slide131.xml" ContentType="application/vnd.openxmlformats-officedocument.presentationml.slide+xml"/>
  <Override PartName="/ppt/slides/slide35.xml" ContentType="application/vnd.openxmlformats-officedocument.presentationml.slide+xml"/>
  <Override PartName="/ppt/slides/slide130.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242.xml" ContentType="application/vnd.openxmlformats-officedocument.presentationml.slide+xml"/>
  <Override PartName="/ppt/slides/slide408.xml" ContentType="application/vnd.openxmlformats-officedocument.presentationml.slide+xml"/>
  <Override PartName="/ppt/slides/slide6.xml" ContentType="application/vnd.openxmlformats-officedocument.presentationml.slide+xml"/>
  <Override PartName="/ppt/slides/slide145.xml" ContentType="application/vnd.openxmlformats-officedocument.presentationml.slide+xml"/>
  <Override PartName="/ppt/slides/slide49.xml" ContentType="application/vnd.openxmlformats-officedocument.presentationml.slide+xml"/>
  <Override PartName="/ppt/slides/slide241.xml" ContentType="application/vnd.openxmlformats-officedocument.presentationml.slide+xml"/>
  <Override PartName="/ppt/slides/slide369.xml" ContentType="application/vnd.openxmlformats-officedocument.presentationml.slide+xml"/>
  <Override PartName="/ppt/slides/slide407.xml" ContentType="application/vnd.openxmlformats-officedocument.presentationml.slide+xml"/>
  <Override PartName="/ppt/slides/slide5.xml" ContentType="application/vnd.openxmlformats-officedocument.presentationml.slide+xml"/>
  <Override PartName="/ppt/slides/slide140.xml" ContentType="application/vnd.openxmlformats-officedocument.presentationml.slide+xml"/>
  <Override PartName="/ppt/slides/slide306.xml" ContentType="application/vnd.openxmlformats-officedocument.presentationml.slide+xml"/>
  <Override PartName="/ppt/slides/slide44.xml" ContentType="application/vnd.openxmlformats-officedocument.presentationml.slide+xml"/>
  <Override PartName="/ppt/slides/slide245.xml" ContentType="application/vnd.openxmlformats-officedocument.presentationml.slide+xml"/>
  <Override PartName="/ppt/slides/slide9.xml" ContentType="application/vnd.openxmlformats-officedocument.presentationml.slide+xml"/>
  <Override PartName="/ppt/slides/slide381.xml" ContentType="application/vnd.openxmlformats-officedocument.presentationml.slide+xml"/>
  <Override PartName="/ppt/slides/slide13.xml" ContentType="application/vnd.openxmlformats-officedocument.presentationml.slide+xml"/>
  <Override PartName="/ppt/slides/slide144.xml" ContentType="application/vnd.openxmlformats-officedocument.presentationml.slide+xml"/>
  <Override PartName="/ppt/slides/slide48.xml" ContentType="application/vnd.openxmlformats-officedocument.presentationml.slide+xml"/>
  <Override PartName="/ppt/slides/slide240.xml" ContentType="application/vnd.openxmlformats-officedocument.presentationml.slide+xml"/>
  <Override PartName="/ppt/slides/slide368.xml" ContentType="application/vnd.openxmlformats-officedocument.presentationml.slide+xml"/>
  <Override PartName="/ppt/slides/slide406.xml" ContentType="application/vnd.openxmlformats-officedocument.presentationml.slide+xml"/>
  <Override PartName="/ppt/slides/slide4.xml" ContentType="application/vnd.openxmlformats-officedocument.presentationml.slide+xml"/>
  <Override PartName="/ppt/slides/slide244.xml" ContentType="application/vnd.openxmlformats-officedocument.presentationml.slide+xml"/>
  <Override PartName="/ppt/slides/slide8.xml" ContentType="application/vnd.openxmlformats-officedocument.presentationml.slide+xml"/>
  <Override PartName="/ppt/slides/slide380.xml" ContentType="application/vnd.openxmlformats-officedocument.presentationml.slide+xml"/>
  <Override PartName="/ppt/slides/slide12.xml" ContentType="application/vnd.openxmlformats-officedocument.presentationml.slide+xml"/>
  <Override PartName="/ppt/slides/slide143.xml" ContentType="application/vnd.openxmlformats-officedocument.presentationml.slide+xml"/>
  <Override PartName="/ppt/slides/slide309.xml" ContentType="application/vnd.openxmlformats-officedocument.presentationml.slide+xml"/>
  <Override PartName="/ppt/slides/slide47.xml" ContentType="application/vnd.openxmlformats-officedocument.presentationml.slide+xml"/>
  <Override PartName="/ppt/slides/slide3.xml" ContentType="application/vnd.openxmlformats-officedocument.presentationml.slide+xml"/>
  <Override PartName="/ppt/slides/slide109.xml" ContentType="application/vnd.openxmlformats-officedocument.presentationml.slide+xml"/>
  <Override PartName="/ppt/slides/slide243.xml" ContentType="application/vnd.openxmlformats-officedocument.presentationml.slide+xml"/>
  <Override PartName="/ppt/slides/slide409.xml" ContentType="application/vnd.openxmlformats-officedocument.presentationml.slide+xml"/>
  <Override PartName="/ppt/slides/slide7.xml" ContentType="application/vnd.openxmlformats-officedocument.presentationml.slide+xml"/>
  <Override PartName="/ppt/slides/slide2.xml" ContentType="application/vnd.openxmlformats-officedocument.presentationml.slide+xml"/>
  <Override PartName="/ppt/slides/slide108.xml" ContentType="application/vnd.openxmlformats-officedocument.presentationml.slide+xml"/>
  <Override PartName="/ppt/slides/slide1.xml" ContentType="application/vnd.openxmlformats-officedocument.presentationml.slide+xml"/>
  <Override PartName="/ppt/slides/slide153.xml" ContentType="application/vnd.openxmlformats-officedocument.presentationml.slide+xml"/>
  <Override PartName="/ppt/slides/slide319.xml" ContentType="application/vnd.openxmlformats-officedocument.presentationml.slide+xml"/>
  <Override PartName="/ppt/slides/slide57.xml" ContentType="application/vnd.openxmlformats-officedocument.presentationml.slide+xml"/>
  <Override PartName="/ppt/slides/slide14.xml" ContentType="application/vnd.openxmlformats-officedocument.presentationml.slide+xml"/>
  <Override PartName="/ppt/slides/slide110.xml" ContentType="application/vnd.openxmlformats-officedocument.presentationml.slide+xml"/>
  <Override PartName="/ppt/slides/slide119.xml" ContentType="application/vnd.openxmlformats-officedocument.presentationml.slide+xml"/>
  <Override PartName="/ppt/slides/slide154.xml" ContentType="application/vnd.openxmlformats-officedocument.presentationml.slide+xml"/>
  <Override PartName="/ppt/slides/slide58.xml" ContentType="application/vnd.openxmlformats-officedocument.presentationml.slide+xml"/>
  <Override PartName="/ppt/slides/slide15.xml" ContentType="application/vnd.openxmlformats-officedocument.presentationml.slide+xml"/>
  <Override PartName="/ppt/slides/slide111.xml" ContentType="application/vnd.openxmlformats-officedocument.presentationml.slide+xml"/>
  <Override PartName="/ppt/slides/slide155.xml" ContentType="application/vnd.openxmlformats-officedocument.presentationml.slide+xml"/>
  <Override PartName="/ppt/slides/slide59.xml" ContentType="application/vnd.openxmlformats-officedocument.presentationml.slide+xml"/>
  <Override PartName="/ppt/slides/slide293.xml" ContentType="application/vnd.openxmlformats-officedocument.presentationml.slide+xml"/>
  <Override PartName="/ppt/slides/slide459.xml" ContentType="application/vnd.openxmlformats-officedocument.presentationml.slide+xml"/>
  <Override PartName="/ppt/slides/slide266.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70.xml" ContentType="application/vnd.openxmlformats-officedocument.presentationml.slide+xml"/>
  <Override PartName="/ppt/slides/slide303.xml" ContentType="application/vnd.openxmlformats-officedocument.presentationml.slide+xml"/>
  <Override PartName="/ppt/slides/slide371.xml" ContentType="application/vnd.openxmlformats-officedocument.presentationml.slide+xml"/>
  <Override PartName="/ppt/slides/slide304.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22.xml" ContentType="application/vnd.openxmlformats-officedocument.presentationml.slide+xml"/>
  <Override PartName="/ppt/slides/slide312.xml" ContentType="application/vnd.openxmlformats-officedocument.presentationml.slide+xml"/>
  <Override PartName="/ppt/slides/slide23.xml" ContentType="application/vnd.openxmlformats-officedocument.presentationml.slide+xml"/>
  <Override PartName="/ppt/slides/slide313.xml" ContentType="application/vnd.openxmlformats-officedocument.presentationml.slide+xml"/>
  <Override PartName="/ppt/slides/slide120.xml" ContentType="application/vnd.openxmlformats-officedocument.presentationml.slide+xml"/>
  <Override PartName="/ppt/slides/slide24.xml" ContentType="application/vnd.openxmlformats-officedocument.presentationml.slide+xml"/>
  <Override PartName="/ppt/slides/slide314.xml" ContentType="application/vnd.openxmlformats-officedocument.presentationml.slide+xml"/>
  <Override PartName="/ppt/slides/slide121.xml" ContentType="application/vnd.openxmlformats-officedocument.presentationml.slide+xml"/>
  <Override PartName="/ppt/slides/slide25.xml" ContentType="application/vnd.openxmlformats-officedocument.presentationml.slide+xml"/>
  <Override PartName="/ppt/slides/slide315.xml" ContentType="application/vnd.openxmlformats-officedocument.presentationml.slide+xml"/>
  <Override PartName="/ppt/slides/slide122.xml" ContentType="application/vnd.openxmlformats-officedocument.presentationml.slide+xml"/>
  <Override PartName="/ppt/slides/slide94.xml" ContentType="application/vnd.openxmlformats-officedocument.presentationml.slide+xml"/>
  <Override PartName="/ppt/slides/slide26.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90.xml" ContentType="application/vnd.openxmlformats-officedocument.presentationml.slide+xml"/>
  <Override PartName="/ppt/slides/slide323.xml" ContentType="application/vnd.openxmlformats-officedocument.presentationml.slide+xml"/>
  <Override PartName="/ppt/slides/slide391.xml" ContentType="application/vnd.openxmlformats-officedocument.presentationml.slide+xml"/>
  <Override PartName="/ppt/slides/slide324.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64.xml" ContentType="application/vnd.openxmlformats-officedocument.presentationml.slide+xml"/>
  <Override PartName="/ppt/slides/slide354.xml" ContentType="application/vnd.openxmlformats-officedocument.presentationml.slide+xml"/>
  <Override PartName="/ppt/slides/slide65.xml" ContentType="application/vnd.openxmlformats-officedocument.presentationml.slide+xml"/>
  <Override PartName="/ppt/slides/slide355.xml" ContentType="application/vnd.openxmlformats-officedocument.presentationml.slide+xml"/>
  <Override PartName="/ppt/slides/slide66.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74.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75.xml" ContentType="application/vnd.openxmlformats-officedocument.presentationml.slide+xml"/>
  <Override PartName="/ppt/slides/slide104.xml" ContentType="application/vnd.openxmlformats-officedocument.presentationml.slide+xml"/>
  <Override PartName="/ppt/slides/slide76.xml" ContentType="application/vnd.openxmlformats-officedocument.presentationml.slide+xml"/>
  <Override PartName="/ppt/slides/slide305.xml" ContentType="application/vnd.openxmlformats-officedocument.presentationml.slide+xml"/>
  <Override PartName="/ppt/slides/slide112.xml" ContentType="application/vnd.openxmlformats-officedocument.presentationml.slide+xml"/>
  <Override PartName="/ppt/slides/slide84.xml" ContentType="application/vnd.openxmlformats-officedocument.presentationml.slide+xml"/>
  <Override PartName="/ppt/slides/slide16.xml" ContentType="application/vnd.openxmlformats-officedocument.presentationml.slide+xml"/>
  <Override PartName="/ppt/slides/slide362.xml" ContentType="application/vnd.openxmlformats-officedocument.presentationml.slide+xml"/>
  <Override PartName="/ppt/slides/slide400.xml" ContentType="application/vnd.openxmlformats-officedocument.presentationml.slide+xml"/>
  <Override PartName="/ppt/slides/slide363.xml" ContentType="application/vnd.openxmlformats-officedocument.presentationml.slide+xml"/>
  <Override PartName="/ppt/slides/slide401.xml" ContentType="application/vnd.openxmlformats-officedocument.presentationml.slide+xml"/>
  <Override PartName="/ppt/slides/slide372.xml" ContentType="application/vnd.openxmlformats-officedocument.presentationml.slide+xml"/>
  <Override PartName="/ppt/slides/slide410.xml" ContentType="application/vnd.openxmlformats-officedocument.presentationml.slide+xml"/>
  <Override PartName="/ppt/slides/slide364.xml" ContentType="application/vnd.openxmlformats-officedocument.presentationml.slide+xml"/>
  <Override PartName="/ppt/slides/slide402.xml" ContentType="application/vnd.openxmlformats-officedocument.presentationml.slide+xml"/>
  <Override PartName="/ppt/slides/slide470.xml" ContentType="application/vnd.openxmlformats-officedocument.presentationml.slide+xml"/>
  <Override PartName="/ppt/slides/slide365.xml" ContentType="application/vnd.openxmlformats-officedocument.presentationml.slide+xml"/>
  <Override PartName="/ppt/slides/slide403.xml" ContentType="application/vnd.openxmlformats-officedocument.presentationml.slide+xml"/>
  <Override PartName="/ppt/slides/slide471.xml" ContentType="application/vnd.openxmlformats-officedocument.presentationml.slide+xml"/>
  <Override PartName="/ppt/slides/slide113.xml" ContentType="application/vnd.openxmlformats-officedocument.presentationml.slide+xml"/>
  <Override PartName="/ppt/slides/slide85.xml" ContentType="application/vnd.openxmlformats-officedocument.presentationml.slide+xml"/>
  <Override PartName="/ppt/slides/slide17.xml" ContentType="application/vnd.openxmlformats-officedocument.presentationml.slide+xml"/>
  <Override PartName="/ppt/slides/slide472.xml" ContentType="application/vnd.openxmlformats-officedocument.presentationml.slide+xml"/>
  <Override PartName="/ppt/slides/slide114.xml" ContentType="application/vnd.openxmlformats-officedocument.presentationml.slide+xml"/>
  <Override PartName="/ppt/slides/slide86.xml" ContentType="application/vnd.openxmlformats-officedocument.presentationml.slide+xml"/>
  <Override PartName="/ppt/slides/slide18.xml" ContentType="application/vnd.openxmlformats-officedocument.presentationml.slide+xml"/>
  <Override PartName="/ppt/slides/slide442.xml" ContentType="application/vnd.openxmlformats-officedocument.presentationml.slide+xml"/>
  <Override PartName="/ppt/slides/slide443.xml" ContentType="application/vnd.openxmlformats-officedocument.presentationml.slide+xml"/>
  <Override PartName="/ppt/slides/slide444.xml" ContentType="application/vnd.openxmlformats-officedocument.presentationml.slide+xml"/>
  <Override PartName="/ppt/slides/slide445.xml" ContentType="application/vnd.openxmlformats-officedocument.presentationml.slide+xml"/>
  <Override PartName="/ppt/slides/slide450.xml" ContentType="application/vnd.openxmlformats-officedocument.presentationml.slide+xml"/>
  <Override PartName="/ppt/slides/slide451.xml" ContentType="application/vnd.openxmlformats-officedocument.presentationml.slide+xml"/>
  <Override PartName="/ppt/slides/slide452.xml" ContentType="application/vnd.openxmlformats-officedocument.presentationml.slide+xml"/>
  <Override PartName="/ppt/slides/slide453.xml" ContentType="application/vnd.openxmlformats-officedocument.presentationml.slide+xml"/>
  <Override PartName="/ppt/slides/slide454.xml" ContentType="application/vnd.openxmlformats-officedocument.presentationml.slide+xml"/>
  <Override PartName="/ppt/slides/slide455.xml" ContentType="application/vnd.openxmlformats-officedocument.presentationml.slide+xml"/>
  <Override PartName="/ppt/slides/slide404.xml" ContentType="application/vnd.openxmlformats-officedocument.presentationml.slide+xml"/>
  <Override PartName="/ppt/slides/slide366.xml" ContentType="application/vnd.openxmlformats-officedocument.presentationml.slide+xml"/>
  <Override PartName="/ppt/slides/slide105.xml" ContentType="application/vnd.openxmlformats-officedocument.presentationml.slide+xml"/>
  <Override PartName="/ppt/slides/slide77.xml" ContentType="application/vnd.openxmlformats-officedocument.presentationml.slide+xml"/>
  <Override PartName="/ppt/slides/slide460.xml" ContentType="application/vnd.openxmlformats-officedocument.presentationml.slide+xml"/>
  <Override PartName="/ppt/slides/slide106.xml" ContentType="application/vnd.openxmlformats-officedocument.presentationml.slide+xml"/>
  <Override PartName="/ppt/slides/slide78.xml" ContentType="application/vnd.openxmlformats-officedocument.presentationml.slide+xml"/>
  <Override PartName="/ppt/slides/slide461.xml" ContentType="application/vnd.openxmlformats-officedocument.presentationml.slide+xml"/>
  <Override PartName="/ppt/slides/slide462.xml" ContentType="application/vnd.openxmlformats-officedocument.presentationml.slide+xml"/>
  <Override PartName="/ppt/slides/slide463.xml" ContentType="application/vnd.openxmlformats-officedocument.presentationml.slide+xml"/>
  <Override PartName="/ppt/slides/slide441.xml" ContentType="application/vnd.openxmlformats-officedocument.presentationml.slide+xml"/>
  <Override PartName="/ppt/slides/slide476.xml" ContentType="application/vnd.openxmlformats-officedocument.presentationml.slide+xml"/>
  <Override PartName="/ppt/slides/slide464.xml" ContentType="application/vnd.openxmlformats-officedocument.presentationml.slide+xml"/>
  <Override PartName="/ppt/slides/slide440.xml" ContentType="application/vnd.openxmlformats-officedocument.presentationml.slide+xml"/>
  <Override PartName="/ppt/slides/slide475.xml" ContentType="application/vnd.openxmlformats-officedocument.presentationml.slide+xml"/>
  <Override PartName="/ppt/slides/slide474.xml" ContentType="application/vnd.openxmlformats-officedocument.presentationml.slide+xml"/>
  <Override PartName="/ppt/slides/slide473.xml" ContentType="application/vnd.openxmlformats-officedocument.presentationml.slide+xml"/>
  <Override PartName="/ppt/slides/slide367.xml" ContentType="application/vnd.openxmlformats-officedocument.presentationml.slide+xml"/>
  <Override PartName="/ppt/slides/slide405.xml" ContentType="application/vnd.openxmlformats-officedocument.presentationml.slide+xml"/>
  <Override PartName="/ppt/slides/slide126.xml" ContentType="application/vnd.openxmlformats-officedocument.presentationml.slide+xml"/>
  <Override PartName="/ppt/slides/slide98.xml" ContentType="application/vnd.openxmlformats-officedocument.presentationml.slide+xml"/>
  <Override PartName="/ppt/slides/slide116.xml" ContentType="application/vnd.openxmlformats-officedocument.presentationml.slide+xml"/>
  <Override PartName="/ppt/slides/slide88.xml" ContentType="application/vnd.openxmlformats-officedocument.presentationml.slide+xml"/>
  <Override PartName="/ppt/slides/slide469.xml" ContentType="application/vnd.openxmlformats-officedocument.presentationml.slide+xml"/>
  <Override PartName="/ppt/slides/slide276.xml" ContentType="application/vnd.openxmlformats-officedocument.presentationml.slide+xml"/>
  <Override PartName="/ppt/slides/slide115.xml" ContentType="application/vnd.openxmlformats-officedocument.presentationml.slide+xml"/>
  <Override PartName="/ppt/slides/slide87.xml" ContentType="application/vnd.openxmlformats-officedocument.presentationml.slide+xml"/>
  <Override PartName="/ppt/slides/slide19.xml" ContentType="application/vnd.openxmlformats-officedocument.presentationml.slide+xml"/>
  <Override PartName="/ppt/slides/slide468.xml" ContentType="application/vnd.openxmlformats-officedocument.presentationml.slide+xml"/>
  <Override PartName="/ppt/slides/slide275.xml" ContentType="application/vnd.openxmlformats-officedocument.presentationml.slide+xml"/>
  <Override PartName="/ppt/slides/slide467.xml" ContentType="application/vnd.openxmlformats-officedocument.presentationml.slide+xml"/>
  <Override PartName="/ppt/slides/slide274.xml" ContentType="application/vnd.openxmlformats-officedocument.presentationml.slide+xml"/>
  <Override PartName="/ppt/slides/slide392.xml" ContentType="application/vnd.openxmlformats-officedocument.presentationml.slide+xml"/>
  <Override PartName="/ppt/slides/slide430.xml" ContentType="application/vnd.openxmlformats-officedocument.presentationml.slide+xml"/>
  <Override PartName="/ppt/slides/slide466.xml" ContentType="application/vnd.openxmlformats-officedocument.presentationml.slide+xml"/>
  <Override PartName="/ppt/slides/slide465.xml" ContentType="application/vnd.openxmlformats-officedocument.presentationml.slide+xml"/>
  <Override PartName="/ppt/slides/slide435.xml" ContentType="application/vnd.openxmlformats-officedocument.presentationml.slide+xml"/>
  <Override PartName="/ppt/slides/slide397.xml" ContentType="application/vnd.openxmlformats-officedocument.presentationml.slide+xml"/>
  <Override PartName="/ppt/slides/slide325.xml" ContentType="application/vnd.openxmlformats-officedocument.presentationml.slide+xml"/>
  <Override PartName="/ppt/slides/slide431.xml" ContentType="application/vnd.openxmlformats-officedocument.presentationml.slide+xml"/>
  <Override PartName="/ppt/slides/slide393.xml" ContentType="application/vnd.openxmlformats-officedocument.presentationml.slide+xml"/>
  <Override PartName="/ppt/slides/slide434.xml" ContentType="application/vnd.openxmlformats-officedocument.presentationml.slide+xml"/>
  <Override PartName="/ppt/slides/slide396.xml" ContentType="application/vnd.openxmlformats-officedocument.presentationml.slide+xml"/>
  <Override PartName="/ppt/slides/slide387.xml" ContentType="application/vnd.openxmlformats-officedocument.presentationml.slide+xml"/>
  <Override PartName="/ppt/slides/slide425.xml" ContentType="application/vnd.openxmlformats-officedocument.presentationml.slide+xml"/>
  <Override PartName="/ppt/slides/slide373.xml" ContentType="application/vnd.openxmlformats-officedocument.presentationml.slide+xml"/>
  <Override PartName="/ppt/slides/slide411.xml" ContentType="application/vnd.openxmlformats-officedocument.presentationml.slide+xml"/>
  <Override PartName="/ppt/slides/slide433.xml" ContentType="application/vnd.openxmlformats-officedocument.presentationml.slide+xml"/>
  <Override PartName="/ppt/slides/slide395.xml" ContentType="application/vnd.openxmlformats-officedocument.presentationml.slide+xml"/>
  <Override PartName="/ppt/slides/slide161.xml" ContentType="application/vnd.openxmlformats-officedocument.presentationml.slide+xml"/>
  <Override PartName="/ppt/slides/slide327.xml" ContentType="application/vnd.openxmlformats-officedocument.presentationml.slide+xml"/>
  <Override PartName="/ppt/slides/slide432.xml" ContentType="application/vnd.openxmlformats-officedocument.presentationml.slide+xml"/>
  <Override PartName="/ppt/slides/slide394.xml" ContentType="application/vnd.openxmlformats-officedocument.presentationml.slide+xml"/>
  <Override PartName="/ppt/slides/slide160.xml" ContentType="application/vnd.openxmlformats-officedocument.presentationml.slide+xml"/>
  <Override PartName="/ppt/slides/slide326.xml" ContentType="application/vnd.openxmlformats-officedocument.presentationml.slide+xml"/>
  <Override PartName="/ppt/slides/slide375.xml" ContentType="application/vnd.openxmlformats-officedocument.presentationml.slide+xml"/>
  <Override PartName="/ppt/slides/slide413.xml" ContentType="application/vnd.openxmlformats-officedocument.presentationml.slide+xml"/>
  <Override PartName="/ppt/slides/slide422.xml" ContentType="application/vnd.openxmlformats-officedocument.presentationml.slide+xml"/>
  <Override PartName="/ppt/slides/slide384.xml" ContentType="application/vnd.openxmlformats-officedocument.presentationml.slide+xml"/>
  <Override PartName="/ppt/slides/slide123.xml" ContentType="application/vnd.openxmlformats-officedocument.presentationml.slide+xml"/>
  <Override PartName="/ppt/slides/slide95.xml" ContentType="application/vnd.openxmlformats-officedocument.presentationml.slide+xml"/>
  <Override PartName="/ppt/slides/slide27.xml" ContentType="application/vnd.openxmlformats-officedocument.presentationml.slide+xml"/>
  <Override PartName="/ppt/slides/slide383.xml" ContentType="application/vnd.openxmlformats-officedocument.presentationml.slide+xml"/>
  <Override PartName="/ppt/slides/slide421.xml" ContentType="application/vnd.openxmlformats-officedocument.presentationml.slide+xml"/>
  <Override PartName="/ppt/slides/slide374.xml" ContentType="application/vnd.openxmlformats-officedocument.presentationml.slide+xml"/>
  <Override PartName="/ppt/slides/slide412.xml" ContentType="application/vnd.openxmlformats-officedocument.presentationml.slide+xml"/>
  <Override PartName="/ppt/slides/slide382.xml" ContentType="application/vnd.openxmlformats-officedocument.presentationml.slide+xml"/>
  <Override PartName="/ppt/slides/slide420.xml" ContentType="application/vnd.openxmlformats-officedocument.presentationml.slide+xml"/>
  <Override PartName="/ppt/slides/slide424.xml" ContentType="application/vnd.openxmlformats-officedocument.presentationml.slide+xml"/>
  <Override PartName="/ppt/slides/slide386.xml" ContentType="application/vnd.openxmlformats-officedocument.presentationml.slide+xml"/>
  <Override PartName="/ppt/slides/slide125.xml" ContentType="application/vnd.openxmlformats-officedocument.presentationml.slide+xml"/>
  <Override PartName="/ppt/slides/slide97.xml" ContentType="application/vnd.openxmlformats-officedocument.presentationml.slide+xml"/>
  <Override PartName="/ppt/slides/slide29.xml" ContentType="application/vnd.openxmlformats-officedocument.presentationml.slide+xml"/>
  <Override PartName="/ppt/slides/slide377.xml" ContentType="application/vnd.openxmlformats-officedocument.presentationml.slide+xml"/>
  <Override PartName="/ppt/slides/slide415.xml" ContentType="application/vnd.openxmlformats-officedocument.presentationml.slide+xml"/>
  <Override PartName="/ppt/slides/slide423.xml" ContentType="application/vnd.openxmlformats-officedocument.presentationml.slide+xml"/>
  <Override PartName="/ppt/slides/slide385.xml" ContentType="application/vnd.openxmlformats-officedocument.presentationml.slide+xml"/>
  <Override PartName="/ppt/slides/slide124.xml" ContentType="application/vnd.openxmlformats-officedocument.presentationml.slide+xml"/>
  <Override PartName="/ppt/slides/slide96.xml" ContentType="application/vnd.openxmlformats-officedocument.presentationml.slide+xml"/>
  <Override PartName="/ppt/slides/slide28.xml" ContentType="application/vnd.openxmlformats-officedocument.presentationml.slide+xml"/>
  <Override PartName="/ppt/slides/slide376.xml" ContentType="application/vnd.openxmlformats-officedocument.presentationml.slide+xml"/>
  <Override PartName="/ppt/slides/slide414.xml" ContentType="application/vnd.openxmlformats-officedocument.presentationml.slide+xml"/>
  <Override PartName="/ppt/slides/slide265.xml" ContentType="application/vnd.openxmlformats-officedocument.presentationml.slide+xml"/>
  <Override PartName="/ppt/slides/slide458.xml" ContentType="application/vnd.openxmlformats-officedocument.presentationml.slide+xml"/>
  <Override PartName="/ppt/slides/slide292.xml" ContentType="application/vnd.openxmlformats-officedocument.presentationml.slide+xml"/>
  <Override PartName="/ppt/slides/slide264.xml" ContentType="application/vnd.openxmlformats-officedocument.presentationml.slide+xml"/>
  <Override PartName="/ppt/slides/slide457.xml" ContentType="application/vnd.openxmlformats-officedocument.presentationml.slide+xml"/>
  <Override PartName="/ppt/slides/slide291.xml" ContentType="application/vnd.openxmlformats-officedocument.presentationml.slide+xml"/>
  <Override PartName="/ppt/slides/slide290.xml" ContentType="application/vnd.openxmlformats-officedocument.presentationml.slide+xml"/>
  <Override PartName="/ppt/slides/slide456.xml" ContentType="application/vnd.openxmlformats-officedocument.presentationml.slide+xml"/>
  <Override PartName="/ppt/slides/slide289.xml" ContentType="application/vnd.openxmlformats-officedocument.presentationml.slide+xml"/>
  <Override PartName="/ppt/slides/slide288.xml" ContentType="application/vnd.openxmlformats-officedocument.presentationml.slide+xml"/>
  <Override PartName="/ppt/slides/slide287.xml" ContentType="application/vnd.openxmlformats-officedocument.presentationml.slide+xml"/>
  <Override PartName="/ppt/slides/slide286.xml" ContentType="application/vnd.openxmlformats-officedocument.presentationml.slide+xml"/>
  <Override PartName="/ppt/slides/slide285.xml" ContentType="application/vnd.openxmlformats-officedocument.presentationml.slide+xml"/>
  <Override PartName="/ppt/slides/slide284.xml" ContentType="application/vnd.openxmlformats-officedocument.presentationml.slide+xml"/>
  <Override PartName="/ppt/slides/slide283.xml" ContentType="application/vnd.openxmlformats-officedocument.presentationml.slide+xml"/>
  <Override PartName="/ppt/slides/slide449.xml" ContentType="application/vnd.openxmlformats-officedocument.presentationml.slide+xml"/>
  <Override PartName="/ppt/slides/slide282.xml" ContentType="application/vnd.openxmlformats-officedocument.presentationml.slide+xml"/>
  <Override PartName="/ppt/slides/slide448.xml" ContentType="application/vnd.openxmlformats-officedocument.presentationml.slide+xml"/>
  <Override PartName="/ppt/slides/slide281.xml" ContentType="application/vnd.openxmlformats-officedocument.presentationml.slide+xml"/>
  <Override PartName="/ppt/slides/slide447.xml" ContentType="application/vnd.openxmlformats-officedocument.presentationml.slide+xml"/>
  <Override PartName="/ppt/slides/slide280.xml" ContentType="application/vnd.openxmlformats-officedocument.presentationml.slide+xml"/>
  <Override PartName="/ppt/slides/slide446.xml" ContentType="application/vnd.openxmlformats-officedocument.presentationml.slide+xml"/>
  <Override PartName="/ppt/slides/slide279.xml" ContentType="application/vnd.openxmlformats-officedocument.presentationml.slide+xml"/>
  <Override PartName="/ppt/slides/slide278.xml" ContentType="application/vnd.openxmlformats-officedocument.presentationml.slide+xml"/>
  <Override PartName="/ppt/slides/slide277.xml" ContentType="application/vnd.openxmlformats-officedocument.presentationml.slide+xml"/>
  <Override PartName="/ppt/slides/slide273.xml" ContentType="application/vnd.openxmlformats-officedocument.presentationml.slide+xml"/>
  <Override PartName="/ppt/slides/slide439.xml" ContentType="application/vnd.openxmlformats-officedocument.presentationml.slide+xml"/>
  <Override PartName="/ppt/slides/slide272.xml" ContentType="application/vnd.openxmlformats-officedocument.presentationml.slide+xml"/>
  <Override PartName="/ppt/slides/slide438.xml" ContentType="application/vnd.openxmlformats-officedocument.presentationml.slide+xml"/>
  <Override PartName="/ppt/slides/slide399.xml" ContentType="application/vnd.openxmlformats-officedocument.presentationml.slide+xml"/>
  <Override PartName="/ppt/slides/slide271.xml" ContentType="application/vnd.openxmlformats-officedocument.presentationml.slide+xml"/>
  <Override PartName="/ppt/slides/slide437.xml" ContentType="application/vnd.openxmlformats-officedocument.presentationml.slide+xml"/>
  <Override PartName="/ppt/slides/slide398.xml" ContentType="application/vnd.openxmlformats-officedocument.presentationml.slide+xml"/>
  <Override PartName="/ppt/slides/slide270.xml" ContentType="application/vnd.openxmlformats-officedocument.presentationml.slide+xml"/>
  <Override PartName="/ppt/slides/slide436.xml" ContentType="application/vnd.openxmlformats-officedocument.presentationml.slide+xml"/>
  <Override PartName="/ppt/slides/slide269.xml" ContentType="application/vnd.openxmlformats-officedocument.presentationml.slide+xml"/>
  <Override PartName="/ppt/slides/slide268.xml" ContentType="application/vnd.openxmlformats-officedocument.presentationml.slide+xml"/>
  <Override PartName="/ppt/slides/slide267.xml" ContentType="application/vnd.openxmlformats-officedocument.presentationml.slide+xml"/>
  <Override PartName="/ppt/slides/slide263.xml" ContentType="application/vnd.openxmlformats-officedocument.presentationml.slide+xml"/>
  <Override PartName="/ppt/slides/slide429.xml" ContentType="application/vnd.openxmlformats-officedocument.presentationml.slide+xml"/>
  <Override PartName="/ppt/slides/slide262.xml" ContentType="application/vnd.openxmlformats-officedocument.presentationml.slide+xml"/>
  <Override PartName="/ppt/slides/slide428.xml" ContentType="application/vnd.openxmlformats-officedocument.presentationml.slide+xml"/>
  <Override PartName="/ppt/slides/slide261.xml" ContentType="application/vnd.openxmlformats-officedocument.presentationml.slide+xml"/>
  <Override PartName="/ppt/slides/slide427.xml" ContentType="application/vnd.openxmlformats-officedocument.presentationml.slide+xml"/>
  <Override PartName="/ppt/slides/slide389.xml" ContentType="application/vnd.openxmlformats-officedocument.presentationml.slide+xml"/>
  <Override PartName="/ppt/slides/slide260.xml" ContentType="application/vnd.openxmlformats-officedocument.presentationml.slide+xml"/>
  <Override PartName="/ppt/slides/slide426.xml" ContentType="application/vnd.openxmlformats-officedocument.presentationml.slide+xml"/>
  <Override PartName="/ppt/slides/slide388.xml" ContentType="application/vnd.openxmlformats-officedocument.presentationml.slide+xml"/>
  <Override PartName="/ppt/slides/slide127.xml" ContentType="application/vnd.openxmlformats-officedocument.presentationml.slide+xml"/>
  <Override PartName="/ppt/slides/slide99.xml" ContentType="application/vnd.openxmlformats-officedocument.presentationml.slide+xml"/>
  <Override PartName="/ppt/slides/slide191.xml" ContentType="application/vnd.openxmlformats-officedocument.presentationml.slide+xml"/>
  <Override PartName="/ppt/slides/slide357.xml" ContentType="application/vnd.openxmlformats-officedocument.presentationml.slide+xml"/>
  <Override PartName="/ppt/slides/slide68.xml" ContentType="application/vnd.openxmlformats-officedocument.presentationml.slide+xml"/>
  <Override PartName="/ppt/slides/slide118.xml" ContentType="application/vnd.openxmlformats-officedocument.presentationml.slide+xml"/>
  <Override PartName="/ppt/slides/slide117.xml" ContentType="application/vnd.openxmlformats-officedocument.presentationml.slide+xml"/>
  <Override PartName="/ppt/slides/slide89.xml" ContentType="application/vnd.openxmlformats-officedocument.presentationml.slide+xml"/>
  <Override PartName="/ppt/slides/slide181.xml" ContentType="application/vnd.openxmlformats-officedocument.presentationml.slide+xml"/>
  <Override PartName="/ppt/slides/slide347.xml" ContentType="application/vnd.openxmlformats-officedocument.presentationml.slide+xml"/>
  <Override PartName="/ppt/slides/slide171.xml" ContentType="application/vnd.openxmlformats-officedocument.presentationml.slide+xml"/>
  <Override PartName="/ppt/slides/slide337.xml" ContentType="application/vnd.openxmlformats-officedocument.presentationml.slide+xml"/>
  <Override PartName="/ppt/slides/slide79.xml" ContentType="application/vnd.openxmlformats-officedocument.presentationml.slide+xml"/>
  <Override PartName="/ppt/slides/slide107.xml" ContentType="application/vnd.openxmlformats-officedocument.presentationml.slide+xml"/>
  <Override PartName="/ppt/slides/slide170.xml" ContentType="application/vnd.openxmlformats-officedocument.presentationml.slide+xml"/>
  <Override PartName="/ppt/slides/slide336.xml" ContentType="application/vnd.openxmlformats-officedocument.presentationml.slide+xml"/>
  <Override PartName="/ppt/slides/slide190.xml" ContentType="application/vnd.openxmlformats-officedocument.presentationml.slide+xml"/>
  <Override PartName="/ppt/slides/slide356.xml" ContentType="application/vnd.openxmlformats-officedocument.presentationml.slide+xml"/>
  <Override PartName="/ppt/slides/slide67.xml" ContentType="application/vnd.openxmlformats-officedocument.presentationml.slide+xml"/>
  <Override PartName="/ppt/slides/slide69.xml" ContentType="application/vnd.openxmlformats-officedocument.presentationml.slide+xml"/>
  <Override PartName="/ppt/slides/slide93.xml" ContentType="application/vnd.openxmlformats-officedocument.presentationml.slide+xml"/>
  <Override PartName="/ppt/slides/slide259.xml" ContentType="application/vnd.openxmlformats-officedocument.presentationml.slide+xml"/>
  <Override PartName="/ppt/slides/slide92.xml" ContentType="application/vnd.openxmlformats-officedocument.presentationml.slide+xml"/>
  <Override PartName="/ppt/slides/slide258.xml" ContentType="application/vnd.openxmlformats-officedocument.presentationml.slide+xml"/>
  <Override PartName="/ppt/slides/slide180.xml" ContentType="application/vnd.openxmlformats-officedocument.presentationml.slide+xml"/>
  <Override PartName="/ppt/slides/slide346.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 id="2147483700" r:id="rId6"/>
    <p:sldMasterId id="2147483713" r:id="rId7"/>
    <p:sldMasterId id="2147483726" r:id="rId8"/>
    <p:sldMasterId id="2147483739" r:id="rId9"/>
    <p:sldMasterId id="2147483752" r:id="rId10"/>
    <p:sldMasterId id="2147483765" r:id="rId11"/>
    <p:sldMasterId id="2147483778" r:id="rId12"/>
    <p:sldMasterId id="2147483791" r:id="rId13"/>
    <p:sldMasterId id="2147483804" r:id="rId14"/>
    <p:sldMasterId id="2147483817" r:id="rId15"/>
    <p:sldMasterId id="2147483830" r:id="rId16"/>
    <p:sldMasterId id="2147483843" r:id="rId17"/>
    <p:sldMasterId id="2147483856" r:id="rId18"/>
    <p:sldMasterId id="2147483869" r:id="rId19"/>
    <p:sldMasterId id="2147483882" r:id="rId20"/>
  </p:sldMasterIdLst>
  <p:notesMasterIdLst>
    <p:notesMasterId r:id="rId21"/>
  </p:notesMasterIdLst>
  <p:sldIdLst>
    <p:sldId id="256" r:id="rId22"/>
    <p:sldId id="257" r:id="rId23"/>
    <p:sldId id="258" r:id="rId24"/>
    <p:sldId id="259" r:id="rId25"/>
    <p:sldId id="260" r:id="rId26"/>
    <p:sldId id="261" r:id="rId27"/>
    <p:sldId id="262" r:id="rId28"/>
    <p:sldId id="263" r:id="rId29"/>
    <p:sldId id="264" r:id="rId30"/>
    <p:sldId id="265" r:id="rId31"/>
    <p:sldId id="266" r:id="rId32"/>
    <p:sldId id="267" r:id="rId33"/>
    <p:sldId id="268" r:id="rId34"/>
    <p:sldId id="269" r:id="rId35"/>
    <p:sldId id="270" r:id="rId36"/>
    <p:sldId id="271" r:id="rId37"/>
    <p:sldId id="272" r:id="rId38"/>
    <p:sldId id="273" r:id="rId39"/>
    <p:sldId id="274" r:id="rId40"/>
    <p:sldId id="275" r:id="rId41"/>
    <p:sldId id="276" r:id="rId42"/>
    <p:sldId id="277" r:id="rId43"/>
    <p:sldId id="278" r:id="rId44"/>
    <p:sldId id="279" r:id="rId45"/>
    <p:sldId id="280" r:id="rId46"/>
    <p:sldId id="281" r:id="rId47"/>
    <p:sldId id="282" r:id="rId48"/>
    <p:sldId id="283" r:id="rId49"/>
    <p:sldId id="284" r:id="rId50"/>
    <p:sldId id="285" r:id="rId51"/>
    <p:sldId id="286" r:id="rId52"/>
    <p:sldId id="287" r:id="rId53"/>
    <p:sldId id="288" r:id="rId54"/>
    <p:sldId id="289" r:id="rId55"/>
    <p:sldId id="290" r:id="rId56"/>
    <p:sldId id="291" r:id="rId57"/>
    <p:sldId id="292" r:id="rId58"/>
    <p:sldId id="293" r:id="rId59"/>
    <p:sldId id="294" r:id="rId60"/>
    <p:sldId id="295" r:id="rId61"/>
    <p:sldId id="296" r:id="rId62"/>
    <p:sldId id="297" r:id="rId63"/>
    <p:sldId id="298" r:id="rId64"/>
    <p:sldId id="299" r:id="rId65"/>
    <p:sldId id="300" r:id="rId66"/>
    <p:sldId id="301" r:id="rId67"/>
    <p:sldId id="302" r:id="rId68"/>
    <p:sldId id="303" r:id="rId69"/>
    <p:sldId id="304" r:id="rId70"/>
    <p:sldId id="305" r:id="rId71"/>
    <p:sldId id="306" r:id="rId72"/>
    <p:sldId id="307" r:id="rId73"/>
    <p:sldId id="308" r:id="rId74"/>
    <p:sldId id="309" r:id="rId75"/>
    <p:sldId id="310" r:id="rId76"/>
    <p:sldId id="311" r:id="rId77"/>
    <p:sldId id="312" r:id="rId78"/>
    <p:sldId id="313" r:id="rId79"/>
    <p:sldId id="314" r:id="rId80"/>
    <p:sldId id="315" r:id="rId81"/>
    <p:sldId id="316" r:id="rId82"/>
    <p:sldId id="317" r:id="rId83"/>
    <p:sldId id="318" r:id="rId84"/>
    <p:sldId id="319" r:id="rId85"/>
    <p:sldId id="320" r:id="rId86"/>
    <p:sldId id="321" r:id="rId87"/>
    <p:sldId id="322" r:id="rId88"/>
    <p:sldId id="323" r:id="rId89"/>
    <p:sldId id="324" r:id="rId90"/>
    <p:sldId id="325" r:id="rId91"/>
    <p:sldId id="326" r:id="rId92"/>
    <p:sldId id="327" r:id="rId93"/>
    <p:sldId id="328" r:id="rId94"/>
    <p:sldId id="329" r:id="rId95"/>
    <p:sldId id="330" r:id="rId96"/>
    <p:sldId id="331" r:id="rId97"/>
    <p:sldId id="332" r:id="rId98"/>
    <p:sldId id="333" r:id="rId99"/>
    <p:sldId id="334" r:id="rId100"/>
    <p:sldId id="335" r:id="rId101"/>
    <p:sldId id="336" r:id="rId102"/>
    <p:sldId id="337" r:id="rId103"/>
    <p:sldId id="338" r:id="rId104"/>
    <p:sldId id="339" r:id="rId105"/>
    <p:sldId id="340" r:id="rId106"/>
    <p:sldId id="341" r:id="rId107"/>
    <p:sldId id="342" r:id="rId108"/>
    <p:sldId id="343" r:id="rId109"/>
    <p:sldId id="344" r:id="rId110"/>
    <p:sldId id="345" r:id="rId111"/>
    <p:sldId id="346" r:id="rId112"/>
    <p:sldId id="347" r:id="rId113"/>
    <p:sldId id="348" r:id="rId114"/>
    <p:sldId id="349" r:id="rId115"/>
    <p:sldId id="350" r:id="rId116"/>
    <p:sldId id="351" r:id="rId117"/>
    <p:sldId id="352" r:id="rId118"/>
    <p:sldId id="353" r:id="rId119"/>
    <p:sldId id="354" r:id="rId120"/>
    <p:sldId id="355" r:id="rId121"/>
    <p:sldId id="356" r:id="rId122"/>
    <p:sldId id="357" r:id="rId123"/>
    <p:sldId id="358" r:id="rId124"/>
    <p:sldId id="359" r:id="rId125"/>
    <p:sldId id="360" r:id="rId126"/>
    <p:sldId id="361" r:id="rId127"/>
    <p:sldId id="362" r:id="rId128"/>
    <p:sldId id="363" r:id="rId129"/>
    <p:sldId id="364" r:id="rId130"/>
    <p:sldId id="365" r:id="rId131"/>
    <p:sldId id="366" r:id="rId132"/>
    <p:sldId id="367" r:id="rId133"/>
    <p:sldId id="368" r:id="rId134"/>
    <p:sldId id="369" r:id="rId135"/>
    <p:sldId id="370" r:id="rId136"/>
    <p:sldId id="371" r:id="rId137"/>
    <p:sldId id="372" r:id="rId138"/>
    <p:sldId id="373" r:id="rId139"/>
    <p:sldId id="374" r:id="rId140"/>
    <p:sldId id="375" r:id="rId141"/>
    <p:sldId id="376" r:id="rId142"/>
    <p:sldId id="377" r:id="rId143"/>
    <p:sldId id="378" r:id="rId144"/>
    <p:sldId id="379" r:id="rId145"/>
    <p:sldId id="380" r:id="rId146"/>
    <p:sldId id="381" r:id="rId147"/>
    <p:sldId id="382" r:id="rId148"/>
    <p:sldId id="383" r:id="rId149"/>
    <p:sldId id="384" r:id="rId150"/>
    <p:sldId id="385" r:id="rId151"/>
    <p:sldId id="386" r:id="rId152"/>
    <p:sldId id="387" r:id="rId153"/>
    <p:sldId id="388" r:id="rId154"/>
    <p:sldId id="389" r:id="rId155"/>
    <p:sldId id="390" r:id="rId156"/>
    <p:sldId id="391" r:id="rId157"/>
    <p:sldId id="392" r:id="rId158"/>
    <p:sldId id="393" r:id="rId159"/>
    <p:sldId id="394" r:id="rId160"/>
    <p:sldId id="395" r:id="rId161"/>
    <p:sldId id="396" r:id="rId162"/>
    <p:sldId id="397" r:id="rId163"/>
    <p:sldId id="398" r:id="rId164"/>
    <p:sldId id="399" r:id="rId165"/>
    <p:sldId id="400" r:id="rId166"/>
    <p:sldId id="401" r:id="rId167"/>
    <p:sldId id="402" r:id="rId168"/>
    <p:sldId id="403" r:id="rId169"/>
    <p:sldId id="404" r:id="rId170"/>
    <p:sldId id="405" r:id="rId171"/>
    <p:sldId id="406" r:id="rId172"/>
    <p:sldId id="407" r:id="rId173"/>
    <p:sldId id="408" r:id="rId174"/>
    <p:sldId id="409" r:id="rId175"/>
    <p:sldId id="410" r:id="rId176"/>
    <p:sldId id="411" r:id="rId177"/>
    <p:sldId id="412" r:id="rId178"/>
    <p:sldId id="413" r:id="rId179"/>
    <p:sldId id="414" r:id="rId180"/>
    <p:sldId id="415" r:id="rId181"/>
    <p:sldId id="416" r:id="rId182"/>
    <p:sldId id="417" r:id="rId183"/>
    <p:sldId id="418" r:id="rId184"/>
    <p:sldId id="419" r:id="rId185"/>
    <p:sldId id="420" r:id="rId186"/>
    <p:sldId id="421" r:id="rId187"/>
    <p:sldId id="422" r:id="rId188"/>
    <p:sldId id="423" r:id="rId189"/>
    <p:sldId id="424" r:id="rId190"/>
    <p:sldId id="425" r:id="rId191"/>
    <p:sldId id="426" r:id="rId192"/>
    <p:sldId id="427" r:id="rId193"/>
    <p:sldId id="428" r:id="rId194"/>
    <p:sldId id="429" r:id="rId195"/>
    <p:sldId id="430" r:id="rId196"/>
    <p:sldId id="431" r:id="rId197"/>
    <p:sldId id="432" r:id="rId198"/>
    <p:sldId id="433" r:id="rId199"/>
    <p:sldId id="434" r:id="rId200"/>
    <p:sldId id="435" r:id="rId201"/>
    <p:sldId id="436" r:id="rId202"/>
    <p:sldId id="437" r:id="rId203"/>
    <p:sldId id="438" r:id="rId204"/>
    <p:sldId id="439" r:id="rId205"/>
    <p:sldId id="440" r:id="rId206"/>
    <p:sldId id="441" r:id="rId207"/>
    <p:sldId id="442" r:id="rId208"/>
    <p:sldId id="443" r:id="rId209"/>
    <p:sldId id="444" r:id="rId210"/>
    <p:sldId id="445" r:id="rId211"/>
    <p:sldId id="446" r:id="rId212"/>
    <p:sldId id="447" r:id="rId213"/>
    <p:sldId id="448" r:id="rId214"/>
    <p:sldId id="449" r:id="rId215"/>
    <p:sldId id="450" r:id="rId216"/>
    <p:sldId id="451" r:id="rId217"/>
    <p:sldId id="452" r:id="rId218"/>
    <p:sldId id="453" r:id="rId219"/>
    <p:sldId id="454" r:id="rId220"/>
    <p:sldId id="455" r:id="rId221"/>
    <p:sldId id="456" r:id="rId222"/>
    <p:sldId id="457" r:id="rId223"/>
    <p:sldId id="458" r:id="rId224"/>
    <p:sldId id="459" r:id="rId225"/>
    <p:sldId id="460" r:id="rId226"/>
    <p:sldId id="461" r:id="rId227"/>
    <p:sldId id="462" r:id="rId228"/>
    <p:sldId id="463" r:id="rId229"/>
    <p:sldId id="464" r:id="rId230"/>
    <p:sldId id="465" r:id="rId231"/>
    <p:sldId id="466" r:id="rId232"/>
    <p:sldId id="467" r:id="rId233"/>
    <p:sldId id="468" r:id="rId234"/>
    <p:sldId id="469" r:id="rId235"/>
    <p:sldId id="470" r:id="rId236"/>
    <p:sldId id="471" r:id="rId237"/>
    <p:sldId id="472" r:id="rId238"/>
    <p:sldId id="473" r:id="rId239"/>
    <p:sldId id="474" r:id="rId240"/>
    <p:sldId id="475" r:id="rId241"/>
    <p:sldId id="476" r:id="rId242"/>
    <p:sldId id="477" r:id="rId243"/>
    <p:sldId id="478" r:id="rId244"/>
    <p:sldId id="479" r:id="rId245"/>
    <p:sldId id="480" r:id="rId246"/>
    <p:sldId id="481" r:id="rId247"/>
    <p:sldId id="482" r:id="rId248"/>
    <p:sldId id="483" r:id="rId249"/>
    <p:sldId id="484" r:id="rId250"/>
    <p:sldId id="485" r:id="rId251"/>
    <p:sldId id="486" r:id="rId252"/>
    <p:sldId id="487" r:id="rId253"/>
    <p:sldId id="488" r:id="rId254"/>
    <p:sldId id="489" r:id="rId255"/>
    <p:sldId id="490" r:id="rId256"/>
    <p:sldId id="491" r:id="rId257"/>
    <p:sldId id="492" r:id="rId258"/>
    <p:sldId id="493" r:id="rId259"/>
    <p:sldId id="494" r:id="rId260"/>
    <p:sldId id="495" r:id="rId261"/>
    <p:sldId id="496" r:id="rId262"/>
    <p:sldId id="497" r:id="rId263"/>
    <p:sldId id="498" r:id="rId264"/>
    <p:sldId id="499" r:id="rId265"/>
    <p:sldId id="500" r:id="rId266"/>
    <p:sldId id="501" r:id="rId267"/>
    <p:sldId id="502" r:id="rId268"/>
    <p:sldId id="503" r:id="rId269"/>
    <p:sldId id="504" r:id="rId270"/>
    <p:sldId id="505" r:id="rId271"/>
    <p:sldId id="506" r:id="rId272"/>
    <p:sldId id="507" r:id="rId273"/>
    <p:sldId id="508" r:id="rId274"/>
    <p:sldId id="509" r:id="rId275"/>
    <p:sldId id="510" r:id="rId276"/>
    <p:sldId id="511" r:id="rId277"/>
    <p:sldId id="512" r:id="rId278"/>
    <p:sldId id="513" r:id="rId279"/>
    <p:sldId id="514" r:id="rId280"/>
    <p:sldId id="515" r:id="rId281"/>
    <p:sldId id="516" r:id="rId282"/>
    <p:sldId id="517" r:id="rId283"/>
    <p:sldId id="518" r:id="rId284"/>
    <p:sldId id="519" r:id="rId285"/>
    <p:sldId id="520" r:id="rId286"/>
    <p:sldId id="521" r:id="rId287"/>
    <p:sldId id="522" r:id="rId288"/>
    <p:sldId id="523" r:id="rId289"/>
    <p:sldId id="524" r:id="rId290"/>
    <p:sldId id="525" r:id="rId291"/>
    <p:sldId id="526" r:id="rId292"/>
    <p:sldId id="527" r:id="rId293"/>
    <p:sldId id="528" r:id="rId294"/>
    <p:sldId id="529" r:id="rId295"/>
    <p:sldId id="530" r:id="rId296"/>
    <p:sldId id="531" r:id="rId297"/>
    <p:sldId id="532" r:id="rId298"/>
    <p:sldId id="533" r:id="rId299"/>
    <p:sldId id="534" r:id="rId300"/>
    <p:sldId id="535" r:id="rId301"/>
    <p:sldId id="536" r:id="rId302"/>
    <p:sldId id="537" r:id="rId303"/>
    <p:sldId id="538" r:id="rId304"/>
    <p:sldId id="539" r:id="rId305"/>
    <p:sldId id="540" r:id="rId306"/>
    <p:sldId id="541" r:id="rId307"/>
    <p:sldId id="542" r:id="rId308"/>
    <p:sldId id="543" r:id="rId309"/>
    <p:sldId id="544" r:id="rId310"/>
    <p:sldId id="545" r:id="rId311"/>
    <p:sldId id="546" r:id="rId312"/>
    <p:sldId id="547" r:id="rId313"/>
    <p:sldId id="548" r:id="rId314"/>
    <p:sldId id="549" r:id="rId315"/>
    <p:sldId id="550" r:id="rId316"/>
    <p:sldId id="551" r:id="rId317"/>
    <p:sldId id="552" r:id="rId318"/>
    <p:sldId id="553" r:id="rId319"/>
    <p:sldId id="554" r:id="rId320"/>
    <p:sldId id="555" r:id="rId321"/>
    <p:sldId id="556" r:id="rId322"/>
    <p:sldId id="557" r:id="rId323"/>
    <p:sldId id="558" r:id="rId324"/>
    <p:sldId id="559" r:id="rId325"/>
    <p:sldId id="560" r:id="rId326"/>
    <p:sldId id="561" r:id="rId327"/>
    <p:sldId id="562" r:id="rId328"/>
    <p:sldId id="563" r:id="rId329"/>
    <p:sldId id="564" r:id="rId330"/>
    <p:sldId id="565" r:id="rId331"/>
    <p:sldId id="566" r:id="rId332"/>
    <p:sldId id="567" r:id="rId333"/>
    <p:sldId id="568" r:id="rId334"/>
    <p:sldId id="569" r:id="rId335"/>
    <p:sldId id="570" r:id="rId336"/>
    <p:sldId id="571" r:id="rId337"/>
    <p:sldId id="572" r:id="rId338"/>
    <p:sldId id="573" r:id="rId339"/>
    <p:sldId id="574" r:id="rId340"/>
    <p:sldId id="575" r:id="rId341"/>
    <p:sldId id="576" r:id="rId342"/>
    <p:sldId id="577" r:id="rId343"/>
    <p:sldId id="578" r:id="rId344"/>
    <p:sldId id="579" r:id="rId345"/>
    <p:sldId id="580" r:id="rId346"/>
    <p:sldId id="581" r:id="rId347"/>
    <p:sldId id="582" r:id="rId348"/>
    <p:sldId id="583" r:id="rId349"/>
    <p:sldId id="584" r:id="rId350"/>
    <p:sldId id="585" r:id="rId351"/>
    <p:sldId id="586" r:id="rId352"/>
    <p:sldId id="587" r:id="rId353"/>
    <p:sldId id="588" r:id="rId354"/>
    <p:sldId id="589" r:id="rId355"/>
    <p:sldId id="590" r:id="rId356"/>
    <p:sldId id="591" r:id="rId357"/>
    <p:sldId id="592" r:id="rId358"/>
    <p:sldId id="593" r:id="rId359"/>
    <p:sldId id="594" r:id="rId360"/>
    <p:sldId id="595" r:id="rId361"/>
    <p:sldId id="596" r:id="rId362"/>
    <p:sldId id="597" r:id="rId363"/>
    <p:sldId id="598" r:id="rId364"/>
    <p:sldId id="599" r:id="rId365"/>
    <p:sldId id="600" r:id="rId366"/>
    <p:sldId id="601" r:id="rId367"/>
    <p:sldId id="602" r:id="rId368"/>
    <p:sldId id="603" r:id="rId369"/>
    <p:sldId id="604" r:id="rId370"/>
    <p:sldId id="605" r:id="rId371"/>
    <p:sldId id="606" r:id="rId372"/>
    <p:sldId id="607" r:id="rId373"/>
    <p:sldId id="608" r:id="rId374"/>
    <p:sldId id="609" r:id="rId375"/>
    <p:sldId id="610" r:id="rId376"/>
    <p:sldId id="611" r:id="rId377"/>
    <p:sldId id="612" r:id="rId378"/>
    <p:sldId id="613" r:id="rId379"/>
    <p:sldId id="614" r:id="rId380"/>
    <p:sldId id="615" r:id="rId381"/>
    <p:sldId id="616" r:id="rId382"/>
    <p:sldId id="617" r:id="rId383"/>
    <p:sldId id="618" r:id="rId384"/>
    <p:sldId id="619" r:id="rId385"/>
    <p:sldId id="620" r:id="rId386"/>
    <p:sldId id="621" r:id="rId387"/>
    <p:sldId id="622" r:id="rId388"/>
    <p:sldId id="623" r:id="rId389"/>
    <p:sldId id="624" r:id="rId390"/>
    <p:sldId id="625" r:id="rId391"/>
    <p:sldId id="626" r:id="rId392"/>
    <p:sldId id="627" r:id="rId393"/>
    <p:sldId id="628" r:id="rId394"/>
    <p:sldId id="629" r:id="rId395"/>
    <p:sldId id="630" r:id="rId396"/>
    <p:sldId id="631" r:id="rId397"/>
    <p:sldId id="632" r:id="rId398"/>
    <p:sldId id="633" r:id="rId399"/>
    <p:sldId id="634" r:id="rId400"/>
    <p:sldId id="635" r:id="rId401"/>
    <p:sldId id="636" r:id="rId402"/>
    <p:sldId id="637" r:id="rId403"/>
    <p:sldId id="638" r:id="rId404"/>
    <p:sldId id="639" r:id="rId405"/>
    <p:sldId id="640" r:id="rId406"/>
    <p:sldId id="641" r:id="rId407"/>
    <p:sldId id="642" r:id="rId408"/>
    <p:sldId id="643" r:id="rId409"/>
    <p:sldId id="644" r:id="rId410"/>
    <p:sldId id="645" r:id="rId411"/>
    <p:sldId id="646" r:id="rId412"/>
    <p:sldId id="647" r:id="rId413"/>
    <p:sldId id="648" r:id="rId414"/>
    <p:sldId id="649" r:id="rId415"/>
    <p:sldId id="650" r:id="rId416"/>
    <p:sldId id="651" r:id="rId417"/>
    <p:sldId id="652" r:id="rId418"/>
    <p:sldId id="653" r:id="rId419"/>
    <p:sldId id="654" r:id="rId420"/>
    <p:sldId id="655" r:id="rId421"/>
    <p:sldId id="656" r:id="rId422"/>
    <p:sldId id="657" r:id="rId423"/>
    <p:sldId id="658" r:id="rId424"/>
    <p:sldId id="659" r:id="rId425"/>
    <p:sldId id="660" r:id="rId426"/>
    <p:sldId id="661" r:id="rId427"/>
    <p:sldId id="662" r:id="rId428"/>
    <p:sldId id="663" r:id="rId429"/>
    <p:sldId id="664" r:id="rId430"/>
    <p:sldId id="665" r:id="rId431"/>
    <p:sldId id="666" r:id="rId432"/>
    <p:sldId id="667" r:id="rId433"/>
    <p:sldId id="668" r:id="rId434"/>
    <p:sldId id="669" r:id="rId435"/>
    <p:sldId id="670" r:id="rId436"/>
    <p:sldId id="671" r:id="rId437"/>
    <p:sldId id="672" r:id="rId438"/>
    <p:sldId id="673" r:id="rId439"/>
    <p:sldId id="674" r:id="rId440"/>
    <p:sldId id="675" r:id="rId441"/>
    <p:sldId id="676" r:id="rId442"/>
    <p:sldId id="677" r:id="rId443"/>
    <p:sldId id="678" r:id="rId444"/>
    <p:sldId id="679" r:id="rId445"/>
    <p:sldId id="680" r:id="rId446"/>
    <p:sldId id="681" r:id="rId447"/>
    <p:sldId id="682" r:id="rId448"/>
    <p:sldId id="683" r:id="rId449"/>
    <p:sldId id="684" r:id="rId450"/>
    <p:sldId id="685" r:id="rId451"/>
    <p:sldId id="686" r:id="rId452"/>
    <p:sldId id="687" r:id="rId453"/>
    <p:sldId id="688" r:id="rId454"/>
    <p:sldId id="689" r:id="rId455"/>
    <p:sldId id="690" r:id="rId456"/>
    <p:sldId id="691" r:id="rId457"/>
    <p:sldId id="692" r:id="rId458"/>
    <p:sldId id="693" r:id="rId459"/>
    <p:sldId id="694" r:id="rId460"/>
    <p:sldId id="695" r:id="rId461"/>
    <p:sldId id="696" r:id="rId462"/>
    <p:sldId id="697" r:id="rId463"/>
    <p:sldId id="698" r:id="rId464"/>
    <p:sldId id="699" r:id="rId465"/>
    <p:sldId id="700" r:id="rId466"/>
    <p:sldId id="701" r:id="rId467"/>
    <p:sldId id="702" r:id="rId468"/>
    <p:sldId id="703" r:id="rId469"/>
    <p:sldId id="704" r:id="rId470"/>
    <p:sldId id="705" r:id="rId471"/>
    <p:sldId id="706" r:id="rId472"/>
    <p:sldId id="707" r:id="rId473"/>
    <p:sldId id="708" r:id="rId474"/>
    <p:sldId id="709" r:id="rId475"/>
    <p:sldId id="710" r:id="rId476"/>
    <p:sldId id="711" r:id="rId477"/>
    <p:sldId id="712" r:id="rId478"/>
    <p:sldId id="713" r:id="rId479"/>
    <p:sldId id="714" r:id="rId480"/>
    <p:sldId id="715" r:id="rId481"/>
    <p:sldId id="716" r:id="rId482"/>
    <p:sldId id="717" r:id="rId483"/>
    <p:sldId id="718" r:id="rId484"/>
    <p:sldId id="719" r:id="rId485"/>
    <p:sldId id="720" r:id="rId486"/>
    <p:sldId id="721" r:id="rId487"/>
    <p:sldId id="722" r:id="rId488"/>
    <p:sldId id="723" r:id="rId489"/>
    <p:sldId id="724" r:id="rId490"/>
    <p:sldId id="725" r:id="rId491"/>
    <p:sldId id="726" r:id="rId492"/>
    <p:sldId id="727" r:id="rId493"/>
    <p:sldId id="728" r:id="rId494"/>
    <p:sldId id="729" r:id="rId495"/>
    <p:sldId id="730" r:id="rId496"/>
    <p:sldId id="731" r:id="rId497"/>
  </p:sldIdLst>
  <p:sldSz cx="12192000" cy="6858000"/>
  <p:notesSz cx="7010400" cy="92964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Master" Target="slideMasters/slideMaster6.xml"/><Relationship Id="rId8" Type="http://schemas.openxmlformats.org/officeDocument/2006/relationships/slideMaster" Target="slideMasters/slideMaster7.xml"/><Relationship Id="rId9" Type="http://schemas.openxmlformats.org/officeDocument/2006/relationships/slideMaster" Target="slideMasters/slideMaster8.xml"/><Relationship Id="rId10" Type="http://schemas.openxmlformats.org/officeDocument/2006/relationships/slideMaster" Target="slideMasters/slideMaster9.xml"/><Relationship Id="rId11" Type="http://schemas.openxmlformats.org/officeDocument/2006/relationships/slideMaster" Target="slideMasters/slideMaster10.xml"/><Relationship Id="rId12" Type="http://schemas.openxmlformats.org/officeDocument/2006/relationships/slideMaster" Target="slideMasters/slideMaster11.xml"/><Relationship Id="rId13" Type="http://schemas.openxmlformats.org/officeDocument/2006/relationships/slideMaster" Target="slideMasters/slideMaster12.xml"/><Relationship Id="rId14" Type="http://schemas.openxmlformats.org/officeDocument/2006/relationships/slideMaster" Target="slideMasters/slideMaster13.xml"/><Relationship Id="rId15" Type="http://schemas.openxmlformats.org/officeDocument/2006/relationships/slideMaster" Target="slideMasters/slideMaster14.xml"/><Relationship Id="rId16" Type="http://schemas.openxmlformats.org/officeDocument/2006/relationships/slideMaster" Target="slideMasters/slideMaster15.xml"/><Relationship Id="rId17" Type="http://schemas.openxmlformats.org/officeDocument/2006/relationships/slideMaster" Target="slideMasters/slideMaster16.xml"/><Relationship Id="rId18" Type="http://schemas.openxmlformats.org/officeDocument/2006/relationships/slideMaster" Target="slideMasters/slideMaster17.xml"/><Relationship Id="rId19" Type="http://schemas.openxmlformats.org/officeDocument/2006/relationships/slideMaster" Target="slideMasters/slideMaster18.xml"/><Relationship Id="rId20" Type="http://schemas.openxmlformats.org/officeDocument/2006/relationships/slideMaster" Target="slideMasters/slideMaster19.xml"/><Relationship Id="rId21" Type="http://schemas.openxmlformats.org/officeDocument/2006/relationships/notesMaster" Target="notesMasters/notesMaster1.xml"/><Relationship Id="rId22" Type="http://schemas.openxmlformats.org/officeDocument/2006/relationships/slide" Target="slides/slide1.xml"/><Relationship Id="rId23" Type="http://schemas.openxmlformats.org/officeDocument/2006/relationships/slide" Target="slides/slide2.xml"/><Relationship Id="rId24" Type="http://schemas.openxmlformats.org/officeDocument/2006/relationships/slide" Target="slides/slide3.xml"/><Relationship Id="rId25" Type="http://schemas.openxmlformats.org/officeDocument/2006/relationships/slide" Target="slides/slide4.xml"/><Relationship Id="rId26" Type="http://schemas.openxmlformats.org/officeDocument/2006/relationships/slide" Target="slides/slide5.xml"/><Relationship Id="rId27" Type="http://schemas.openxmlformats.org/officeDocument/2006/relationships/slide" Target="slides/slide6.xml"/><Relationship Id="rId28" Type="http://schemas.openxmlformats.org/officeDocument/2006/relationships/slide" Target="slides/slide7.xml"/><Relationship Id="rId29" Type="http://schemas.openxmlformats.org/officeDocument/2006/relationships/slide" Target="slides/slide8.xml"/><Relationship Id="rId30" Type="http://schemas.openxmlformats.org/officeDocument/2006/relationships/slide" Target="slides/slide9.xml"/><Relationship Id="rId31" Type="http://schemas.openxmlformats.org/officeDocument/2006/relationships/slide" Target="slides/slide10.xml"/><Relationship Id="rId32" Type="http://schemas.openxmlformats.org/officeDocument/2006/relationships/slide" Target="slides/slide11.xml"/><Relationship Id="rId33" Type="http://schemas.openxmlformats.org/officeDocument/2006/relationships/slide" Target="slides/slide12.xml"/><Relationship Id="rId34" Type="http://schemas.openxmlformats.org/officeDocument/2006/relationships/slide" Target="slides/slide13.xml"/><Relationship Id="rId35" Type="http://schemas.openxmlformats.org/officeDocument/2006/relationships/slide" Target="slides/slide14.xml"/><Relationship Id="rId36" Type="http://schemas.openxmlformats.org/officeDocument/2006/relationships/slide" Target="slides/slide15.xml"/><Relationship Id="rId37" Type="http://schemas.openxmlformats.org/officeDocument/2006/relationships/slide" Target="slides/slide16.xml"/><Relationship Id="rId38" Type="http://schemas.openxmlformats.org/officeDocument/2006/relationships/slide" Target="slides/slide17.xml"/><Relationship Id="rId39" Type="http://schemas.openxmlformats.org/officeDocument/2006/relationships/slide" Target="slides/slide18.xml"/><Relationship Id="rId40" Type="http://schemas.openxmlformats.org/officeDocument/2006/relationships/slide" Target="slides/slide19.xml"/><Relationship Id="rId41" Type="http://schemas.openxmlformats.org/officeDocument/2006/relationships/slide" Target="slides/slide20.xml"/><Relationship Id="rId42" Type="http://schemas.openxmlformats.org/officeDocument/2006/relationships/slide" Target="slides/slide21.xml"/><Relationship Id="rId43" Type="http://schemas.openxmlformats.org/officeDocument/2006/relationships/slide" Target="slides/slide22.xml"/><Relationship Id="rId44" Type="http://schemas.openxmlformats.org/officeDocument/2006/relationships/slide" Target="slides/slide23.xml"/><Relationship Id="rId45" Type="http://schemas.openxmlformats.org/officeDocument/2006/relationships/slide" Target="slides/slide24.xml"/><Relationship Id="rId46" Type="http://schemas.openxmlformats.org/officeDocument/2006/relationships/slide" Target="slides/slide25.xml"/><Relationship Id="rId47" Type="http://schemas.openxmlformats.org/officeDocument/2006/relationships/slide" Target="slides/slide26.xml"/><Relationship Id="rId48" Type="http://schemas.openxmlformats.org/officeDocument/2006/relationships/slide" Target="slides/slide27.xml"/><Relationship Id="rId49" Type="http://schemas.openxmlformats.org/officeDocument/2006/relationships/slide" Target="slides/slide28.xml"/><Relationship Id="rId50" Type="http://schemas.openxmlformats.org/officeDocument/2006/relationships/slide" Target="slides/slide29.xml"/><Relationship Id="rId51" Type="http://schemas.openxmlformats.org/officeDocument/2006/relationships/slide" Target="slides/slide30.xml"/><Relationship Id="rId52" Type="http://schemas.openxmlformats.org/officeDocument/2006/relationships/slide" Target="slides/slide31.xml"/><Relationship Id="rId53" Type="http://schemas.openxmlformats.org/officeDocument/2006/relationships/slide" Target="slides/slide32.xml"/><Relationship Id="rId54" Type="http://schemas.openxmlformats.org/officeDocument/2006/relationships/slide" Target="slides/slide33.xml"/><Relationship Id="rId55" Type="http://schemas.openxmlformats.org/officeDocument/2006/relationships/slide" Target="slides/slide34.xml"/><Relationship Id="rId56" Type="http://schemas.openxmlformats.org/officeDocument/2006/relationships/slide" Target="slides/slide35.xml"/><Relationship Id="rId57" Type="http://schemas.openxmlformats.org/officeDocument/2006/relationships/slide" Target="slides/slide36.xml"/><Relationship Id="rId58" Type="http://schemas.openxmlformats.org/officeDocument/2006/relationships/slide" Target="slides/slide37.xml"/><Relationship Id="rId59" Type="http://schemas.openxmlformats.org/officeDocument/2006/relationships/slide" Target="slides/slide38.xml"/><Relationship Id="rId60" Type="http://schemas.openxmlformats.org/officeDocument/2006/relationships/slide" Target="slides/slide39.xml"/><Relationship Id="rId61" Type="http://schemas.openxmlformats.org/officeDocument/2006/relationships/slide" Target="slides/slide40.xml"/><Relationship Id="rId62" Type="http://schemas.openxmlformats.org/officeDocument/2006/relationships/slide" Target="slides/slide41.xml"/><Relationship Id="rId63" Type="http://schemas.openxmlformats.org/officeDocument/2006/relationships/slide" Target="slides/slide42.xml"/><Relationship Id="rId64" Type="http://schemas.openxmlformats.org/officeDocument/2006/relationships/slide" Target="slides/slide43.xml"/><Relationship Id="rId65" Type="http://schemas.openxmlformats.org/officeDocument/2006/relationships/slide" Target="slides/slide44.xml"/><Relationship Id="rId66" Type="http://schemas.openxmlformats.org/officeDocument/2006/relationships/slide" Target="slides/slide45.xml"/><Relationship Id="rId67" Type="http://schemas.openxmlformats.org/officeDocument/2006/relationships/slide" Target="slides/slide46.xml"/><Relationship Id="rId68" Type="http://schemas.openxmlformats.org/officeDocument/2006/relationships/slide" Target="slides/slide47.xml"/><Relationship Id="rId69" Type="http://schemas.openxmlformats.org/officeDocument/2006/relationships/slide" Target="slides/slide48.xml"/><Relationship Id="rId70" Type="http://schemas.openxmlformats.org/officeDocument/2006/relationships/slide" Target="slides/slide49.xml"/><Relationship Id="rId71" Type="http://schemas.openxmlformats.org/officeDocument/2006/relationships/slide" Target="slides/slide50.xml"/><Relationship Id="rId72" Type="http://schemas.openxmlformats.org/officeDocument/2006/relationships/slide" Target="slides/slide51.xml"/><Relationship Id="rId73" Type="http://schemas.openxmlformats.org/officeDocument/2006/relationships/slide" Target="slides/slide52.xml"/><Relationship Id="rId74" Type="http://schemas.openxmlformats.org/officeDocument/2006/relationships/slide" Target="slides/slide53.xml"/><Relationship Id="rId75" Type="http://schemas.openxmlformats.org/officeDocument/2006/relationships/slide" Target="slides/slide54.xml"/><Relationship Id="rId76" Type="http://schemas.openxmlformats.org/officeDocument/2006/relationships/slide" Target="slides/slide55.xml"/><Relationship Id="rId77" Type="http://schemas.openxmlformats.org/officeDocument/2006/relationships/slide" Target="slides/slide56.xml"/><Relationship Id="rId78" Type="http://schemas.openxmlformats.org/officeDocument/2006/relationships/slide" Target="slides/slide57.xml"/><Relationship Id="rId79" Type="http://schemas.openxmlformats.org/officeDocument/2006/relationships/slide" Target="slides/slide58.xml"/><Relationship Id="rId80" Type="http://schemas.openxmlformats.org/officeDocument/2006/relationships/slide" Target="slides/slide59.xml"/><Relationship Id="rId81" Type="http://schemas.openxmlformats.org/officeDocument/2006/relationships/slide" Target="slides/slide60.xml"/><Relationship Id="rId82" Type="http://schemas.openxmlformats.org/officeDocument/2006/relationships/slide" Target="slides/slide61.xml"/><Relationship Id="rId83" Type="http://schemas.openxmlformats.org/officeDocument/2006/relationships/slide" Target="slides/slide62.xml"/><Relationship Id="rId84" Type="http://schemas.openxmlformats.org/officeDocument/2006/relationships/slide" Target="slides/slide63.xml"/><Relationship Id="rId85" Type="http://schemas.openxmlformats.org/officeDocument/2006/relationships/slide" Target="slides/slide64.xml"/><Relationship Id="rId86" Type="http://schemas.openxmlformats.org/officeDocument/2006/relationships/slide" Target="slides/slide65.xml"/><Relationship Id="rId87" Type="http://schemas.openxmlformats.org/officeDocument/2006/relationships/slide" Target="slides/slide66.xml"/><Relationship Id="rId88" Type="http://schemas.openxmlformats.org/officeDocument/2006/relationships/slide" Target="slides/slide67.xml"/><Relationship Id="rId89" Type="http://schemas.openxmlformats.org/officeDocument/2006/relationships/slide" Target="slides/slide68.xml"/><Relationship Id="rId90" Type="http://schemas.openxmlformats.org/officeDocument/2006/relationships/slide" Target="slides/slide69.xml"/><Relationship Id="rId91" Type="http://schemas.openxmlformats.org/officeDocument/2006/relationships/slide" Target="slides/slide70.xml"/><Relationship Id="rId92" Type="http://schemas.openxmlformats.org/officeDocument/2006/relationships/slide" Target="slides/slide71.xml"/><Relationship Id="rId93" Type="http://schemas.openxmlformats.org/officeDocument/2006/relationships/slide" Target="slides/slide72.xml"/><Relationship Id="rId94" Type="http://schemas.openxmlformats.org/officeDocument/2006/relationships/slide" Target="slides/slide73.xml"/><Relationship Id="rId95" Type="http://schemas.openxmlformats.org/officeDocument/2006/relationships/slide" Target="slides/slide74.xml"/><Relationship Id="rId96" Type="http://schemas.openxmlformats.org/officeDocument/2006/relationships/slide" Target="slides/slide75.xml"/><Relationship Id="rId97" Type="http://schemas.openxmlformats.org/officeDocument/2006/relationships/slide" Target="slides/slide76.xml"/><Relationship Id="rId98" Type="http://schemas.openxmlformats.org/officeDocument/2006/relationships/slide" Target="slides/slide77.xml"/><Relationship Id="rId99" Type="http://schemas.openxmlformats.org/officeDocument/2006/relationships/slide" Target="slides/slide78.xml"/><Relationship Id="rId100" Type="http://schemas.openxmlformats.org/officeDocument/2006/relationships/slide" Target="slides/slide79.xml"/><Relationship Id="rId101" Type="http://schemas.openxmlformats.org/officeDocument/2006/relationships/slide" Target="slides/slide80.xml"/><Relationship Id="rId102" Type="http://schemas.openxmlformats.org/officeDocument/2006/relationships/slide" Target="slides/slide81.xml"/><Relationship Id="rId103" Type="http://schemas.openxmlformats.org/officeDocument/2006/relationships/slide" Target="slides/slide82.xml"/><Relationship Id="rId104" Type="http://schemas.openxmlformats.org/officeDocument/2006/relationships/slide" Target="slides/slide83.xml"/><Relationship Id="rId105" Type="http://schemas.openxmlformats.org/officeDocument/2006/relationships/slide" Target="slides/slide84.xml"/><Relationship Id="rId106" Type="http://schemas.openxmlformats.org/officeDocument/2006/relationships/slide" Target="slides/slide85.xml"/><Relationship Id="rId107" Type="http://schemas.openxmlformats.org/officeDocument/2006/relationships/slide" Target="slides/slide86.xml"/><Relationship Id="rId108" Type="http://schemas.openxmlformats.org/officeDocument/2006/relationships/slide" Target="slides/slide87.xml"/><Relationship Id="rId109" Type="http://schemas.openxmlformats.org/officeDocument/2006/relationships/slide" Target="slides/slide88.xml"/><Relationship Id="rId110" Type="http://schemas.openxmlformats.org/officeDocument/2006/relationships/slide" Target="slides/slide89.xml"/><Relationship Id="rId111" Type="http://schemas.openxmlformats.org/officeDocument/2006/relationships/slide" Target="slides/slide90.xml"/><Relationship Id="rId112" Type="http://schemas.openxmlformats.org/officeDocument/2006/relationships/slide" Target="slides/slide91.xml"/><Relationship Id="rId113" Type="http://schemas.openxmlformats.org/officeDocument/2006/relationships/slide" Target="slides/slide92.xml"/><Relationship Id="rId114" Type="http://schemas.openxmlformats.org/officeDocument/2006/relationships/slide" Target="slides/slide93.xml"/><Relationship Id="rId115" Type="http://schemas.openxmlformats.org/officeDocument/2006/relationships/slide" Target="slides/slide94.xml"/><Relationship Id="rId116" Type="http://schemas.openxmlformats.org/officeDocument/2006/relationships/slide" Target="slides/slide95.xml"/><Relationship Id="rId117" Type="http://schemas.openxmlformats.org/officeDocument/2006/relationships/slide" Target="slides/slide96.xml"/><Relationship Id="rId118" Type="http://schemas.openxmlformats.org/officeDocument/2006/relationships/slide" Target="slides/slide97.xml"/><Relationship Id="rId119" Type="http://schemas.openxmlformats.org/officeDocument/2006/relationships/slide" Target="slides/slide98.xml"/><Relationship Id="rId120" Type="http://schemas.openxmlformats.org/officeDocument/2006/relationships/slide" Target="slides/slide99.xml"/><Relationship Id="rId121" Type="http://schemas.openxmlformats.org/officeDocument/2006/relationships/slide" Target="slides/slide100.xml"/><Relationship Id="rId122" Type="http://schemas.openxmlformats.org/officeDocument/2006/relationships/slide" Target="slides/slide101.xml"/><Relationship Id="rId123" Type="http://schemas.openxmlformats.org/officeDocument/2006/relationships/slide" Target="slides/slide102.xml"/><Relationship Id="rId124" Type="http://schemas.openxmlformats.org/officeDocument/2006/relationships/slide" Target="slides/slide103.xml"/><Relationship Id="rId125" Type="http://schemas.openxmlformats.org/officeDocument/2006/relationships/slide" Target="slides/slide104.xml"/><Relationship Id="rId126" Type="http://schemas.openxmlformats.org/officeDocument/2006/relationships/slide" Target="slides/slide105.xml"/><Relationship Id="rId127" Type="http://schemas.openxmlformats.org/officeDocument/2006/relationships/slide" Target="slides/slide106.xml"/><Relationship Id="rId128" Type="http://schemas.openxmlformats.org/officeDocument/2006/relationships/slide" Target="slides/slide107.xml"/><Relationship Id="rId129" Type="http://schemas.openxmlformats.org/officeDocument/2006/relationships/slide" Target="slides/slide108.xml"/><Relationship Id="rId130" Type="http://schemas.openxmlformats.org/officeDocument/2006/relationships/slide" Target="slides/slide109.xml"/><Relationship Id="rId131" Type="http://schemas.openxmlformats.org/officeDocument/2006/relationships/slide" Target="slides/slide110.xml"/><Relationship Id="rId132" Type="http://schemas.openxmlformats.org/officeDocument/2006/relationships/slide" Target="slides/slide111.xml"/><Relationship Id="rId133" Type="http://schemas.openxmlformats.org/officeDocument/2006/relationships/slide" Target="slides/slide112.xml"/><Relationship Id="rId134" Type="http://schemas.openxmlformats.org/officeDocument/2006/relationships/slide" Target="slides/slide113.xml"/><Relationship Id="rId135" Type="http://schemas.openxmlformats.org/officeDocument/2006/relationships/slide" Target="slides/slide114.xml"/><Relationship Id="rId136" Type="http://schemas.openxmlformats.org/officeDocument/2006/relationships/slide" Target="slides/slide115.xml"/><Relationship Id="rId137" Type="http://schemas.openxmlformats.org/officeDocument/2006/relationships/slide" Target="slides/slide116.xml"/><Relationship Id="rId138" Type="http://schemas.openxmlformats.org/officeDocument/2006/relationships/slide" Target="slides/slide117.xml"/><Relationship Id="rId139" Type="http://schemas.openxmlformats.org/officeDocument/2006/relationships/slide" Target="slides/slide118.xml"/><Relationship Id="rId140" Type="http://schemas.openxmlformats.org/officeDocument/2006/relationships/slide" Target="slides/slide119.xml"/><Relationship Id="rId141" Type="http://schemas.openxmlformats.org/officeDocument/2006/relationships/slide" Target="slides/slide120.xml"/><Relationship Id="rId142" Type="http://schemas.openxmlformats.org/officeDocument/2006/relationships/slide" Target="slides/slide121.xml"/><Relationship Id="rId143" Type="http://schemas.openxmlformats.org/officeDocument/2006/relationships/slide" Target="slides/slide122.xml"/><Relationship Id="rId144" Type="http://schemas.openxmlformats.org/officeDocument/2006/relationships/slide" Target="slides/slide123.xml"/><Relationship Id="rId145" Type="http://schemas.openxmlformats.org/officeDocument/2006/relationships/slide" Target="slides/slide124.xml"/><Relationship Id="rId146" Type="http://schemas.openxmlformats.org/officeDocument/2006/relationships/slide" Target="slides/slide125.xml"/><Relationship Id="rId147" Type="http://schemas.openxmlformats.org/officeDocument/2006/relationships/slide" Target="slides/slide126.xml"/><Relationship Id="rId148" Type="http://schemas.openxmlformats.org/officeDocument/2006/relationships/slide" Target="slides/slide127.xml"/><Relationship Id="rId149" Type="http://schemas.openxmlformats.org/officeDocument/2006/relationships/slide" Target="slides/slide128.xml"/><Relationship Id="rId150" Type="http://schemas.openxmlformats.org/officeDocument/2006/relationships/slide" Target="slides/slide129.xml"/><Relationship Id="rId151" Type="http://schemas.openxmlformats.org/officeDocument/2006/relationships/slide" Target="slides/slide130.xml"/><Relationship Id="rId152" Type="http://schemas.openxmlformats.org/officeDocument/2006/relationships/slide" Target="slides/slide131.xml"/><Relationship Id="rId153" Type="http://schemas.openxmlformats.org/officeDocument/2006/relationships/slide" Target="slides/slide132.xml"/><Relationship Id="rId154" Type="http://schemas.openxmlformats.org/officeDocument/2006/relationships/slide" Target="slides/slide133.xml"/><Relationship Id="rId155" Type="http://schemas.openxmlformats.org/officeDocument/2006/relationships/slide" Target="slides/slide134.xml"/><Relationship Id="rId156" Type="http://schemas.openxmlformats.org/officeDocument/2006/relationships/slide" Target="slides/slide135.xml"/><Relationship Id="rId157" Type="http://schemas.openxmlformats.org/officeDocument/2006/relationships/slide" Target="slides/slide136.xml"/><Relationship Id="rId158" Type="http://schemas.openxmlformats.org/officeDocument/2006/relationships/slide" Target="slides/slide137.xml"/><Relationship Id="rId159" Type="http://schemas.openxmlformats.org/officeDocument/2006/relationships/slide" Target="slides/slide138.xml"/><Relationship Id="rId160" Type="http://schemas.openxmlformats.org/officeDocument/2006/relationships/slide" Target="slides/slide139.xml"/><Relationship Id="rId161" Type="http://schemas.openxmlformats.org/officeDocument/2006/relationships/slide" Target="slides/slide140.xml"/><Relationship Id="rId162" Type="http://schemas.openxmlformats.org/officeDocument/2006/relationships/slide" Target="slides/slide141.xml"/><Relationship Id="rId163" Type="http://schemas.openxmlformats.org/officeDocument/2006/relationships/slide" Target="slides/slide142.xml"/><Relationship Id="rId164" Type="http://schemas.openxmlformats.org/officeDocument/2006/relationships/slide" Target="slides/slide143.xml"/><Relationship Id="rId165" Type="http://schemas.openxmlformats.org/officeDocument/2006/relationships/slide" Target="slides/slide144.xml"/><Relationship Id="rId166" Type="http://schemas.openxmlformats.org/officeDocument/2006/relationships/slide" Target="slides/slide145.xml"/><Relationship Id="rId167" Type="http://schemas.openxmlformats.org/officeDocument/2006/relationships/slide" Target="slides/slide146.xml"/><Relationship Id="rId168" Type="http://schemas.openxmlformats.org/officeDocument/2006/relationships/slide" Target="slides/slide147.xml"/><Relationship Id="rId169" Type="http://schemas.openxmlformats.org/officeDocument/2006/relationships/slide" Target="slides/slide148.xml"/><Relationship Id="rId170" Type="http://schemas.openxmlformats.org/officeDocument/2006/relationships/slide" Target="slides/slide149.xml"/><Relationship Id="rId171" Type="http://schemas.openxmlformats.org/officeDocument/2006/relationships/slide" Target="slides/slide150.xml"/><Relationship Id="rId172" Type="http://schemas.openxmlformats.org/officeDocument/2006/relationships/slide" Target="slides/slide151.xml"/><Relationship Id="rId173" Type="http://schemas.openxmlformats.org/officeDocument/2006/relationships/slide" Target="slides/slide152.xml"/><Relationship Id="rId174" Type="http://schemas.openxmlformats.org/officeDocument/2006/relationships/slide" Target="slides/slide153.xml"/><Relationship Id="rId175" Type="http://schemas.openxmlformats.org/officeDocument/2006/relationships/slide" Target="slides/slide154.xml"/><Relationship Id="rId176" Type="http://schemas.openxmlformats.org/officeDocument/2006/relationships/slide" Target="slides/slide155.xml"/><Relationship Id="rId177" Type="http://schemas.openxmlformats.org/officeDocument/2006/relationships/slide" Target="slides/slide156.xml"/><Relationship Id="rId178" Type="http://schemas.openxmlformats.org/officeDocument/2006/relationships/slide" Target="slides/slide157.xml"/><Relationship Id="rId179" Type="http://schemas.openxmlformats.org/officeDocument/2006/relationships/slide" Target="slides/slide158.xml"/><Relationship Id="rId180" Type="http://schemas.openxmlformats.org/officeDocument/2006/relationships/slide" Target="slides/slide159.xml"/><Relationship Id="rId181" Type="http://schemas.openxmlformats.org/officeDocument/2006/relationships/slide" Target="slides/slide160.xml"/><Relationship Id="rId182" Type="http://schemas.openxmlformats.org/officeDocument/2006/relationships/slide" Target="slides/slide161.xml"/><Relationship Id="rId183" Type="http://schemas.openxmlformats.org/officeDocument/2006/relationships/slide" Target="slides/slide162.xml"/><Relationship Id="rId184" Type="http://schemas.openxmlformats.org/officeDocument/2006/relationships/slide" Target="slides/slide163.xml"/><Relationship Id="rId185" Type="http://schemas.openxmlformats.org/officeDocument/2006/relationships/slide" Target="slides/slide164.xml"/><Relationship Id="rId186" Type="http://schemas.openxmlformats.org/officeDocument/2006/relationships/slide" Target="slides/slide165.xml"/><Relationship Id="rId187" Type="http://schemas.openxmlformats.org/officeDocument/2006/relationships/slide" Target="slides/slide166.xml"/><Relationship Id="rId188" Type="http://schemas.openxmlformats.org/officeDocument/2006/relationships/slide" Target="slides/slide167.xml"/><Relationship Id="rId189" Type="http://schemas.openxmlformats.org/officeDocument/2006/relationships/slide" Target="slides/slide168.xml"/><Relationship Id="rId190" Type="http://schemas.openxmlformats.org/officeDocument/2006/relationships/slide" Target="slides/slide169.xml"/><Relationship Id="rId191" Type="http://schemas.openxmlformats.org/officeDocument/2006/relationships/slide" Target="slides/slide170.xml"/><Relationship Id="rId192" Type="http://schemas.openxmlformats.org/officeDocument/2006/relationships/slide" Target="slides/slide171.xml"/><Relationship Id="rId193" Type="http://schemas.openxmlformats.org/officeDocument/2006/relationships/slide" Target="slides/slide172.xml"/><Relationship Id="rId194" Type="http://schemas.openxmlformats.org/officeDocument/2006/relationships/slide" Target="slides/slide173.xml"/><Relationship Id="rId195" Type="http://schemas.openxmlformats.org/officeDocument/2006/relationships/slide" Target="slides/slide174.xml"/><Relationship Id="rId196" Type="http://schemas.openxmlformats.org/officeDocument/2006/relationships/slide" Target="slides/slide175.xml"/><Relationship Id="rId197" Type="http://schemas.openxmlformats.org/officeDocument/2006/relationships/slide" Target="slides/slide176.xml"/><Relationship Id="rId198" Type="http://schemas.openxmlformats.org/officeDocument/2006/relationships/slide" Target="slides/slide177.xml"/><Relationship Id="rId199" Type="http://schemas.openxmlformats.org/officeDocument/2006/relationships/slide" Target="slides/slide178.xml"/><Relationship Id="rId200" Type="http://schemas.openxmlformats.org/officeDocument/2006/relationships/slide" Target="slides/slide179.xml"/><Relationship Id="rId201" Type="http://schemas.openxmlformats.org/officeDocument/2006/relationships/slide" Target="slides/slide180.xml"/><Relationship Id="rId202" Type="http://schemas.openxmlformats.org/officeDocument/2006/relationships/slide" Target="slides/slide181.xml"/><Relationship Id="rId203" Type="http://schemas.openxmlformats.org/officeDocument/2006/relationships/slide" Target="slides/slide182.xml"/><Relationship Id="rId204" Type="http://schemas.openxmlformats.org/officeDocument/2006/relationships/slide" Target="slides/slide183.xml"/><Relationship Id="rId205" Type="http://schemas.openxmlformats.org/officeDocument/2006/relationships/slide" Target="slides/slide184.xml"/><Relationship Id="rId206" Type="http://schemas.openxmlformats.org/officeDocument/2006/relationships/slide" Target="slides/slide185.xml"/><Relationship Id="rId207" Type="http://schemas.openxmlformats.org/officeDocument/2006/relationships/slide" Target="slides/slide186.xml"/><Relationship Id="rId208" Type="http://schemas.openxmlformats.org/officeDocument/2006/relationships/slide" Target="slides/slide187.xml"/><Relationship Id="rId209" Type="http://schemas.openxmlformats.org/officeDocument/2006/relationships/slide" Target="slides/slide188.xml"/><Relationship Id="rId210" Type="http://schemas.openxmlformats.org/officeDocument/2006/relationships/slide" Target="slides/slide189.xml"/><Relationship Id="rId211" Type="http://schemas.openxmlformats.org/officeDocument/2006/relationships/slide" Target="slides/slide190.xml"/><Relationship Id="rId212" Type="http://schemas.openxmlformats.org/officeDocument/2006/relationships/slide" Target="slides/slide191.xml"/><Relationship Id="rId213" Type="http://schemas.openxmlformats.org/officeDocument/2006/relationships/slide" Target="slides/slide192.xml"/><Relationship Id="rId214" Type="http://schemas.openxmlformats.org/officeDocument/2006/relationships/slide" Target="slides/slide193.xml"/><Relationship Id="rId215" Type="http://schemas.openxmlformats.org/officeDocument/2006/relationships/slide" Target="slides/slide194.xml"/><Relationship Id="rId216" Type="http://schemas.openxmlformats.org/officeDocument/2006/relationships/slide" Target="slides/slide195.xml"/><Relationship Id="rId217" Type="http://schemas.openxmlformats.org/officeDocument/2006/relationships/slide" Target="slides/slide196.xml"/><Relationship Id="rId218" Type="http://schemas.openxmlformats.org/officeDocument/2006/relationships/slide" Target="slides/slide197.xml"/><Relationship Id="rId219" Type="http://schemas.openxmlformats.org/officeDocument/2006/relationships/slide" Target="slides/slide198.xml"/><Relationship Id="rId220" Type="http://schemas.openxmlformats.org/officeDocument/2006/relationships/slide" Target="slides/slide199.xml"/><Relationship Id="rId221" Type="http://schemas.openxmlformats.org/officeDocument/2006/relationships/slide" Target="slides/slide200.xml"/><Relationship Id="rId222" Type="http://schemas.openxmlformats.org/officeDocument/2006/relationships/slide" Target="slides/slide201.xml"/><Relationship Id="rId223" Type="http://schemas.openxmlformats.org/officeDocument/2006/relationships/slide" Target="slides/slide202.xml"/><Relationship Id="rId224" Type="http://schemas.openxmlformats.org/officeDocument/2006/relationships/slide" Target="slides/slide203.xml"/><Relationship Id="rId225" Type="http://schemas.openxmlformats.org/officeDocument/2006/relationships/slide" Target="slides/slide204.xml"/><Relationship Id="rId226" Type="http://schemas.openxmlformats.org/officeDocument/2006/relationships/slide" Target="slides/slide205.xml"/><Relationship Id="rId227" Type="http://schemas.openxmlformats.org/officeDocument/2006/relationships/slide" Target="slides/slide206.xml"/><Relationship Id="rId228" Type="http://schemas.openxmlformats.org/officeDocument/2006/relationships/slide" Target="slides/slide207.xml"/><Relationship Id="rId229" Type="http://schemas.openxmlformats.org/officeDocument/2006/relationships/slide" Target="slides/slide208.xml"/><Relationship Id="rId230" Type="http://schemas.openxmlformats.org/officeDocument/2006/relationships/slide" Target="slides/slide209.xml"/><Relationship Id="rId231" Type="http://schemas.openxmlformats.org/officeDocument/2006/relationships/slide" Target="slides/slide210.xml"/><Relationship Id="rId232" Type="http://schemas.openxmlformats.org/officeDocument/2006/relationships/slide" Target="slides/slide211.xml"/><Relationship Id="rId233" Type="http://schemas.openxmlformats.org/officeDocument/2006/relationships/slide" Target="slides/slide212.xml"/><Relationship Id="rId234" Type="http://schemas.openxmlformats.org/officeDocument/2006/relationships/slide" Target="slides/slide213.xml"/><Relationship Id="rId235" Type="http://schemas.openxmlformats.org/officeDocument/2006/relationships/slide" Target="slides/slide214.xml"/><Relationship Id="rId236" Type="http://schemas.openxmlformats.org/officeDocument/2006/relationships/slide" Target="slides/slide215.xml"/><Relationship Id="rId237" Type="http://schemas.openxmlformats.org/officeDocument/2006/relationships/slide" Target="slides/slide216.xml"/><Relationship Id="rId238" Type="http://schemas.openxmlformats.org/officeDocument/2006/relationships/slide" Target="slides/slide217.xml"/><Relationship Id="rId239" Type="http://schemas.openxmlformats.org/officeDocument/2006/relationships/slide" Target="slides/slide218.xml"/><Relationship Id="rId240" Type="http://schemas.openxmlformats.org/officeDocument/2006/relationships/slide" Target="slides/slide219.xml"/><Relationship Id="rId241" Type="http://schemas.openxmlformats.org/officeDocument/2006/relationships/slide" Target="slides/slide220.xml"/><Relationship Id="rId242" Type="http://schemas.openxmlformats.org/officeDocument/2006/relationships/slide" Target="slides/slide221.xml"/><Relationship Id="rId243" Type="http://schemas.openxmlformats.org/officeDocument/2006/relationships/slide" Target="slides/slide222.xml"/><Relationship Id="rId244" Type="http://schemas.openxmlformats.org/officeDocument/2006/relationships/slide" Target="slides/slide223.xml"/><Relationship Id="rId245" Type="http://schemas.openxmlformats.org/officeDocument/2006/relationships/slide" Target="slides/slide224.xml"/><Relationship Id="rId246" Type="http://schemas.openxmlformats.org/officeDocument/2006/relationships/slide" Target="slides/slide225.xml"/><Relationship Id="rId247" Type="http://schemas.openxmlformats.org/officeDocument/2006/relationships/slide" Target="slides/slide226.xml"/><Relationship Id="rId248" Type="http://schemas.openxmlformats.org/officeDocument/2006/relationships/slide" Target="slides/slide227.xml"/><Relationship Id="rId249" Type="http://schemas.openxmlformats.org/officeDocument/2006/relationships/slide" Target="slides/slide228.xml"/><Relationship Id="rId250" Type="http://schemas.openxmlformats.org/officeDocument/2006/relationships/slide" Target="slides/slide229.xml"/><Relationship Id="rId251" Type="http://schemas.openxmlformats.org/officeDocument/2006/relationships/slide" Target="slides/slide230.xml"/><Relationship Id="rId252" Type="http://schemas.openxmlformats.org/officeDocument/2006/relationships/slide" Target="slides/slide231.xml"/><Relationship Id="rId253" Type="http://schemas.openxmlformats.org/officeDocument/2006/relationships/slide" Target="slides/slide232.xml"/><Relationship Id="rId254" Type="http://schemas.openxmlformats.org/officeDocument/2006/relationships/slide" Target="slides/slide233.xml"/><Relationship Id="rId255" Type="http://schemas.openxmlformats.org/officeDocument/2006/relationships/slide" Target="slides/slide234.xml"/><Relationship Id="rId256" Type="http://schemas.openxmlformats.org/officeDocument/2006/relationships/slide" Target="slides/slide235.xml"/><Relationship Id="rId257" Type="http://schemas.openxmlformats.org/officeDocument/2006/relationships/slide" Target="slides/slide236.xml"/><Relationship Id="rId258" Type="http://schemas.openxmlformats.org/officeDocument/2006/relationships/slide" Target="slides/slide237.xml"/><Relationship Id="rId259" Type="http://schemas.openxmlformats.org/officeDocument/2006/relationships/slide" Target="slides/slide238.xml"/><Relationship Id="rId260" Type="http://schemas.openxmlformats.org/officeDocument/2006/relationships/slide" Target="slides/slide239.xml"/><Relationship Id="rId261" Type="http://schemas.openxmlformats.org/officeDocument/2006/relationships/slide" Target="slides/slide240.xml"/><Relationship Id="rId262" Type="http://schemas.openxmlformats.org/officeDocument/2006/relationships/slide" Target="slides/slide241.xml"/><Relationship Id="rId263" Type="http://schemas.openxmlformats.org/officeDocument/2006/relationships/slide" Target="slides/slide242.xml"/><Relationship Id="rId264" Type="http://schemas.openxmlformats.org/officeDocument/2006/relationships/slide" Target="slides/slide243.xml"/><Relationship Id="rId265" Type="http://schemas.openxmlformats.org/officeDocument/2006/relationships/slide" Target="slides/slide244.xml"/><Relationship Id="rId266" Type="http://schemas.openxmlformats.org/officeDocument/2006/relationships/slide" Target="slides/slide245.xml"/><Relationship Id="rId267" Type="http://schemas.openxmlformats.org/officeDocument/2006/relationships/slide" Target="slides/slide246.xml"/><Relationship Id="rId268" Type="http://schemas.openxmlformats.org/officeDocument/2006/relationships/slide" Target="slides/slide247.xml"/><Relationship Id="rId269" Type="http://schemas.openxmlformats.org/officeDocument/2006/relationships/slide" Target="slides/slide248.xml"/><Relationship Id="rId270" Type="http://schemas.openxmlformats.org/officeDocument/2006/relationships/slide" Target="slides/slide249.xml"/><Relationship Id="rId271" Type="http://schemas.openxmlformats.org/officeDocument/2006/relationships/slide" Target="slides/slide250.xml"/><Relationship Id="rId272" Type="http://schemas.openxmlformats.org/officeDocument/2006/relationships/slide" Target="slides/slide251.xml"/><Relationship Id="rId273" Type="http://schemas.openxmlformats.org/officeDocument/2006/relationships/slide" Target="slides/slide252.xml"/><Relationship Id="rId274" Type="http://schemas.openxmlformats.org/officeDocument/2006/relationships/slide" Target="slides/slide253.xml"/><Relationship Id="rId275" Type="http://schemas.openxmlformats.org/officeDocument/2006/relationships/slide" Target="slides/slide254.xml"/><Relationship Id="rId276" Type="http://schemas.openxmlformats.org/officeDocument/2006/relationships/slide" Target="slides/slide255.xml"/><Relationship Id="rId277" Type="http://schemas.openxmlformats.org/officeDocument/2006/relationships/slide" Target="slides/slide256.xml"/><Relationship Id="rId278" Type="http://schemas.openxmlformats.org/officeDocument/2006/relationships/slide" Target="slides/slide257.xml"/><Relationship Id="rId279" Type="http://schemas.openxmlformats.org/officeDocument/2006/relationships/slide" Target="slides/slide258.xml"/><Relationship Id="rId280" Type="http://schemas.openxmlformats.org/officeDocument/2006/relationships/slide" Target="slides/slide259.xml"/><Relationship Id="rId281" Type="http://schemas.openxmlformats.org/officeDocument/2006/relationships/slide" Target="slides/slide260.xml"/><Relationship Id="rId282" Type="http://schemas.openxmlformats.org/officeDocument/2006/relationships/slide" Target="slides/slide261.xml"/><Relationship Id="rId283" Type="http://schemas.openxmlformats.org/officeDocument/2006/relationships/slide" Target="slides/slide262.xml"/><Relationship Id="rId284" Type="http://schemas.openxmlformats.org/officeDocument/2006/relationships/slide" Target="slides/slide263.xml"/><Relationship Id="rId285" Type="http://schemas.openxmlformats.org/officeDocument/2006/relationships/slide" Target="slides/slide264.xml"/><Relationship Id="rId286" Type="http://schemas.openxmlformats.org/officeDocument/2006/relationships/slide" Target="slides/slide265.xml"/><Relationship Id="rId287" Type="http://schemas.openxmlformats.org/officeDocument/2006/relationships/slide" Target="slides/slide266.xml"/><Relationship Id="rId288" Type="http://schemas.openxmlformats.org/officeDocument/2006/relationships/slide" Target="slides/slide267.xml"/><Relationship Id="rId289" Type="http://schemas.openxmlformats.org/officeDocument/2006/relationships/slide" Target="slides/slide268.xml"/><Relationship Id="rId290" Type="http://schemas.openxmlformats.org/officeDocument/2006/relationships/slide" Target="slides/slide269.xml"/><Relationship Id="rId291" Type="http://schemas.openxmlformats.org/officeDocument/2006/relationships/slide" Target="slides/slide270.xml"/><Relationship Id="rId292" Type="http://schemas.openxmlformats.org/officeDocument/2006/relationships/slide" Target="slides/slide271.xml"/><Relationship Id="rId293" Type="http://schemas.openxmlformats.org/officeDocument/2006/relationships/slide" Target="slides/slide272.xml"/><Relationship Id="rId294" Type="http://schemas.openxmlformats.org/officeDocument/2006/relationships/slide" Target="slides/slide273.xml"/><Relationship Id="rId295" Type="http://schemas.openxmlformats.org/officeDocument/2006/relationships/slide" Target="slides/slide274.xml"/><Relationship Id="rId296" Type="http://schemas.openxmlformats.org/officeDocument/2006/relationships/slide" Target="slides/slide275.xml"/><Relationship Id="rId297" Type="http://schemas.openxmlformats.org/officeDocument/2006/relationships/slide" Target="slides/slide276.xml"/><Relationship Id="rId298" Type="http://schemas.openxmlformats.org/officeDocument/2006/relationships/slide" Target="slides/slide277.xml"/><Relationship Id="rId299" Type="http://schemas.openxmlformats.org/officeDocument/2006/relationships/slide" Target="slides/slide278.xml"/><Relationship Id="rId300" Type="http://schemas.openxmlformats.org/officeDocument/2006/relationships/slide" Target="slides/slide279.xml"/><Relationship Id="rId301" Type="http://schemas.openxmlformats.org/officeDocument/2006/relationships/slide" Target="slides/slide280.xml"/><Relationship Id="rId302" Type="http://schemas.openxmlformats.org/officeDocument/2006/relationships/slide" Target="slides/slide281.xml"/><Relationship Id="rId303" Type="http://schemas.openxmlformats.org/officeDocument/2006/relationships/slide" Target="slides/slide282.xml"/><Relationship Id="rId304" Type="http://schemas.openxmlformats.org/officeDocument/2006/relationships/slide" Target="slides/slide283.xml"/><Relationship Id="rId305" Type="http://schemas.openxmlformats.org/officeDocument/2006/relationships/slide" Target="slides/slide284.xml"/><Relationship Id="rId306" Type="http://schemas.openxmlformats.org/officeDocument/2006/relationships/slide" Target="slides/slide285.xml"/><Relationship Id="rId307" Type="http://schemas.openxmlformats.org/officeDocument/2006/relationships/slide" Target="slides/slide286.xml"/><Relationship Id="rId308" Type="http://schemas.openxmlformats.org/officeDocument/2006/relationships/slide" Target="slides/slide287.xml"/><Relationship Id="rId309" Type="http://schemas.openxmlformats.org/officeDocument/2006/relationships/slide" Target="slides/slide288.xml"/><Relationship Id="rId310" Type="http://schemas.openxmlformats.org/officeDocument/2006/relationships/slide" Target="slides/slide289.xml"/><Relationship Id="rId311" Type="http://schemas.openxmlformats.org/officeDocument/2006/relationships/slide" Target="slides/slide290.xml"/><Relationship Id="rId312" Type="http://schemas.openxmlformats.org/officeDocument/2006/relationships/slide" Target="slides/slide291.xml"/><Relationship Id="rId313" Type="http://schemas.openxmlformats.org/officeDocument/2006/relationships/slide" Target="slides/slide292.xml"/><Relationship Id="rId314" Type="http://schemas.openxmlformats.org/officeDocument/2006/relationships/slide" Target="slides/slide293.xml"/><Relationship Id="rId315" Type="http://schemas.openxmlformats.org/officeDocument/2006/relationships/slide" Target="slides/slide294.xml"/><Relationship Id="rId316" Type="http://schemas.openxmlformats.org/officeDocument/2006/relationships/slide" Target="slides/slide295.xml"/><Relationship Id="rId317" Type="http://schemas.openxmlformats.org/officeDocument/2006/relationships/slide" Target="slides/slide296.xml"/><Relationship Id="rId318" Type="http://schemas.openxmlformats.org/officeDocument/2006/relationships/slide" Target="slides/slide297.xml"/><Relationship Id="rId319" Type="http://schemas.openxmlformats.org/officeDocument/2006/relationships/slide" Target="slides/slide298.xml"/><Relationship Id="rId320" Type="http://schemas.openxmlformats.org/officeDocument/2006/relationships/slide" Target="slides/slide299.xml"/><Relationship Id="rId321" Type="http://schemas.openxmlformats.org/officeDocument/2006/relationships/slide" Target="slides/slide300.xml"/><Relationship Id="rId322" Type="http://schemas.openxmlformats.org/officeDocument/2006/relationships/slide" Target="slides/slide301.xml"/><Relationship Id="rId323" Type="http://schemas.openxmlformats.org/officeDocument/2006/relationships/slide" Target="slides/slide302.xml"/><Relationship Id="rId324" Type="http://schemas.openxmlformats.org/officeDocument/2006/relationships/slide" Target="slides/slide303.xml"/><Relationship Id="rId325" Type="http://schemas.openxmlformats.org/officeDocument/2006/relationships/slide" Target="slides/slide304.xml"/><Relationship Id="rId326" Type="http://schemas.openxmlformats.org/officeDocument/2006/relationships/slide" Target="slides/slide305.xml"/><Relationship Id="rId327" Type="http://schemas.openxmlformats.org/officeDocument/2006/relationships/slide" Target="slides/slide306.xml"/><Relationship Id="rId328" Type="http://schemas.openxmlformats.org/officeDocument/2006/relationships/slide" Target="slides/slide307.xml"/><Relationship Id="rId329" Type="http://schemas.openxmlformats.org/officeDocument/2006/relationships/slide" Target="slides/slide308.xml"/><Relationship Id="rId330" Type="http://schemas.openxmlformats.org/officeDocument/2006/relationships/slide" Target="slides/slide309.xml"/><Relationship Id="rId331" Type="http://schemas.openxmlformats.org/officeDocument/2006/relationships/slide" Target="slides/slide310.xml"/><Relationship Id="rId332" Type="http://schemas.openxmlformats.org/officeDocument/2006/relationships/slide" Target="slides/slide311.xml"/><Relationship Id="rId333" Type="http://schemas.openxmlformats.org/officeDocument/2006/relationships/slide" Target="slides/slide312.xml"/><Relationship Id="rId334" Type="http://schemas.openxmlformats.org/officeDocument/2006/relationships/slide" Target="slides/slide313.xml"/><Relationship Id="rId335" Type="http://schemas.openxmlformats.org/officeDocument/2006/relationships/slide" Target="slides/slide314.xml"/><Relationship Id="rId336" Type="http://schemas.openxmlformats.org/officeDocument/2006/relationships/slide" Target="slides/slide315.xml"/><Relationship Id="rId337" Type="http://schemas.openxmlformats.org/officeDocument/2006/relationships/slide" Target="slides/slide316.xml"/><Relationship Id="rId338" Type="http://schemas.openxmlformats.org/officeDocument/2006/relationships/slide" Target="slides/slide317.xml"/><Relationship Id="rId339" Type="http://schemas.openxmlformats.org/officeDocument/2006/relationships/slide" Target="slides/slide318.xml"/><Relationship Id="rId340" Type="http://schemas.openxmlformats.org/officeDocument/2006/relationships/slide" Target="slides/slide319.xml"/><Relationship Id="rId341" Type="http://schemas.openxmlformats.org/officeDocument/2006/relationships/slide" Target="slides/slide320.xml"/><Relationship Id="rId342" Type="http://schemas.openxmlformats.org/officeDocument/2006/relationships/slide" Target="slides/slide321.xml"/><Relationship Id="rId343" Type="http://schemas.openxmlformats.org/officeDocument/2006/relationships/slide" Target="slides/slide322.xml"/><Relationship Id="rId344" Type="http://schemas.openxmlformats.org/officeDocument/2006/relationships/slide" Target="slides/slide323.xml"/><Relationship Id="rId345" Type="http://schemas.openxmlformats.org/officeDocument/2006/relationships/slide" Target="slides/slide324.xml"/><Relationship Id="rId346" Type="http://schemas.openxmlformats.org/officeDocument/2006/relationships/slide" Target="slides/slide325.xml"/><Relationship Id="rId347" Type="http://schemas.openxmlformats.org/officeDocument/2006/relationships/slide" Target="slides/slide326.xml"/><Relationship Id="rId348" Type="http://schemas.openxmlformats.org/officeDocument/2006/relationships/slide" Target="slides/slide327.xml"/><Relationship Id="rId349" Type="http://schemas.openxmlformats.org/officeDocument/2006/relationships/slide" Target="slides/slide328.xml"/><Relationship Id="rId350" Type="http://schemas.openxmlformats.org/officeDocument/2006/relationships/slide" Target="slides/slide329.xml"/><Relationship Id="rId351" Type="http://schemas.openxmlformats.org/officeDocument/2006/relationships/slide" Target="slides/slide330.xml"/><Relationship Id="rId352" Type="http://schemas.openxmlformats.org/officeDocument/2006/relationships/slide" Target="slides/slide331.xml"/><Relationship Id="rId353" Type="http://schemas.openxmlformats.org/officeDocument/2006/relationships/slide" Target="slides/slide332.xml"/><Relationship Id="rId354" Type="http://schemas.openxmlformats.org/officeDocument/2006/relationships/slide" Target="slides/slide333.xml"/><Relationship Id="rId355" Type="http://schemas.openxmlformats.org/officeDocument/2006/relationships/slide" Target="slides/slide334.xml"/><Relationship Id="rId356" Type="http://schemas.openxmlformats.org/officeDocument/2006/relationships/slide" Target="slides/slide335.xml"/><Relationship Id="rId357" Type="http://schemas.openxmlformats.org/officeDocument/2006/relationships/slide" Target="slides/slide336.xml"/><Relationship Id="rId358" Type="http://schemas.openxmlformats.org/officeDocument/2006/relationships/slide" Target="slides/slide337.xml"/><Relationship Id="rId359" Type="http://schemas.openxmlformats.org/officeDocument/2006/relationships/slide" Target="slides/slide338.xml"/><Relationship Id="rId360" Type="http://schemas.openxmlformats.org/officeDocument/2006/relationships/slide" Target="slides/slide339.xml"/><Relationship Id="rId361" Type="http://schemas.openxmlformats.org/officeDocument/2006/relationships/slide" Target="slides/slide340.xml"/><Relationship Id="rId362" Type="http://schemas.openxmlformats.org/officeDocument/2006/relationships/slide" Target="slides/slide341.xml"/><Relationship Id="rId363" Type="http://schemas.openxmlformats.org/officeDocument/2006/relationships/slide" Target="slides/slide342.xml"/><Relationship Id="rId364" Type="http://schemas.openxmlformats.org/officeDocument/2006/relationships/slide" Target="slides/slide343.xml"/><Relationship Id="rId365" Type="http://schemas.openxmlformats.org/officeDocument/2006/relationships/slide" Target="slides/slide344.xml"/><Relationship Id="rId366" Type="http://schemas.openxmlformats.org/officeDocument/2006/relationships/slide" Target="slides/slide345.xml"/><Relationship Id="rId367" Type="http://schemas.openxmlformats.org/officeDocument/2006/relationships/slide" Target="slides/slide346.xml"/><Relationship Id="rId368" Type="http://schemas.openxmlformats.org/officeDocument/2006/relationships/slide" Target="slides/slide347.xml"/><Relationship Id="rId369" Type="http://schemas.openxmlformats.org/officeDocument/2006/relationships/slide" Target="slides/slide348.xml"/><Relationship Id="rId370" Type="http://schemas.openxmlformats.org/officeDocument/2006/relationships/slide" Target="slides/slide349.xml"/><Relationship Id="rId371" Type="http://schemas.openxmlformats.org/officeDocument/2006/relationships/slide" Target="slides/slide350.xml"/><Relationship Id="rId372" Type="http://schemas.openxmlformats.org/officeDocument/2006/relationships/slide" Target="slides/slide351.xml"/><Relationship Id="rId373" Type="http://schemas.openxmlformats.org/officeDocument/2006/relationships/slide" Target="slides/slide352.xml"/><Relationship Id="rId374" Type="http://schemas.openxmlformats.org/officeDocument/2006/relationships/slide" Target="slides/slide353.xml"/><Relationship Id="rId375" Type="http://schemas.openxmlformats.org/officeDocument/2006/relationships/slide" Target="slides/slide354.xml"/><Relationship Id="rId376" Type="http://schemas.openxmlformats.org/officeDocument/2006/relationships/slide" Target="slides/slide355.xml"/><Relationship Id="rId377" Type="http://schemas.openxmlformats.org/officeDocument/2006/relationships/slide" Target="slides/slide356.xml"/><Relationship Id="rId378" Type="http://schemas.openxmlformats.org/officeDocument/2006/relationships/slide" Target="slides/slide357.xml"/><Relationship Id="rId379" Type="http://schemas.openxmlformats.org/officeDocument/2006/relationships/slide" Target="slides/slide358.xml"/><Relationship Id="rId380" Type="http://schemas.openxmlformats.org/officeDocument/2006/relationships/slide" Target="slides/slide359.xml"/><Relationship Id="rId381" Type="http://schemas.openxmlformats.org/officeDocument/2006/relationships/slide" Target="slides/slide360.xml"/><Relationship Id="rId382" Type="http://schemas.openxmlformats.org/officeDocument/2006/relationships/slide" Target="slides/slide361.xml"/><Relationship Id="rId383" Type="http://schemas.openxmlformats.org/officeDocument/2006/relationships/slide" Target="slides/slide362.xml"/><Relationship Id="rId384" Type="http://schemas.openxmlformats.org/officeDocument/2006/relationships/slide" Target="slides/slide363.xml"/><Relationship Id="rId385" Type="http://schemas.openxmlformats.org/officeDocument/2006/relationships/slide" Target="slides/slide364.xml"/><Relationship Id="rId386" Type="http://schemas.openxmlformats.org/officeDocument/2006/relationships/slide" Target="slides/slide365.xml"/><Relationship Id="rId387" Type="http://schemas.openxmlformats.org/officeDocument/2006/relationships/slide" Target="slides/slide366.xml"/><Relationship Id="rId388" Type="http://schemas.openxmlformats.org/officeDocument/2006/relationships/slide" Target="slides/slide367.xml"/><Relationship Id="rId389" Type="http://schemas.openxmlformats.org/officeDocument/2006/relationships/slide" Target="slides/slide368.xml"/><Relationship Id="rId390" Type="http://schemas.openxmlformats.org/officeDocument/2006/relationships/slide" Target="slides/slide369.xml"/><Relationship Id="rId391" Type="http://schemas.openxmlformats.org/officeDocument/2006/relationships/slide" Target="slides/slide370.xml"/><Relationship Id="rId392" Type="http://schemas.openxmlformats.org/officeDocument/2006/relationships/slide" Target="slides/slide371.xml"/><Relationship Id="rId393" Type="http://schemas.openxmlformats.org/officeDocument/2006/relationships/slide" Target="slides/slide372.xml"/><Relationship Id="rId394" Type="http://schemas.openxmlformats.org/officeDocument/2006/relationships/slide" Target="slides/slide373.xml"/><Relationship Id="rId395" Type="http://schemas.openxmlformats.org/officeDocument/2006/relationships/slide" Target="slides/slide374.xml"/><Relationship Id="rId396" Type="http://schemas.openxmlformats.org/officeDocument/2006/relationships/slide" Target="slides/slide375.xml"/><Relationship Id="rId397" Type="http://schemas.openxmlformats.org/officeDocument/2006/relationships/slide" Target="slides/slide376.xml"/><Relationship Id="rId398" Type="http://schemas.openxmlformats.org/officeDocument/2006/relationships/slide" Target="slides/slide377.xml"/><Relationship Id="rId399" Type="http://schemas.openxmlformats.org/officeDocument/2006/relationships/slide" Target="slides/slide378.xml"/><Relationship Id="rId400" Type="http://schemas.openxmlformats.org/officeDocument/2006/relationships/slide" Target="slides/slide379.xml"/><Relationship Id="rId401" Type="http://schemas.openxmlformats.org/officeDocument/2006/relationships/slide" Target="slides/slide380.xml"/><Relationship Id="rId402" Type="http://schemas.openxmlformats.org/officeDocument/2006/relationships/slide" Target="slides/slide381.xml"/><Relationship Id="rId403" Type="http://schemas.openxmlformats.org/officeDocument/2006/relationships/slide" Target="slides/slide382.xml"/><Relationship Id="rId404" Type="http://schemas.openxmlformats.org/officeDocument/2006/relationships/slide" Target="slides/slide383.xml"/><Relationship Id="rId405" Type="http://schemas.openxmlformats.org/officeDocument/2006/relationships/slide" Target="slides/slide384.xml"/><Relationship Id="rId406" Type="http://schemas.openxmlformats.org/officeDocument/2006/relationships/slide" Target="slides/slide385.xml"/><Relationship Id="rId407" Type="http://schemas.openxmlformats.org/officeDocument/2006/relationships/slide" Target="slides/slide386.xml"/><Relationship Id="rId408" Type="http://schemas.openxmlformats.org/officeDocument/2006/relationships/slide" Target="slides/slide387.xml"/><Relationship Id="rId409" Type="http://schemas.openxmlformats.org/officeDocument/2006/relationships/slide" Target="slides/slide388.xml"/><Relationship Id="rId410" Type="http://schemas.openxmlformats.org/officeDocument/2006/relationships/slide" Target="slides/slide389.xml"/><Relationship Id="rId411" Type="http://schemas.openxmlformats.org/officeDocument/2006/relationships/slide" Target="slides/slide390.xml"/><Relationship Id="rId412" Type="http://schemas.openxmlformats.org/officeDocument/2006/relationships/slide" Target="slides/slide391.xml"/><Relationship Id="rId413" Type="http://schemas.openxmlformats.org/officeDocument/2006/relationships/slide" Target="slides/slide392.xml"/><Relationship Id="rId414" Type="http://schemas.openxmlformats.org/officeDocument/2006/relationships/slide" Target="slides/slide393.xml"/><Relationship Id="rId415" Type="http://schemas.openxmlformats.org/officeDocument/2006/relationships/slide" Target="slides/slide394.xml"/><Relationship Id="rId416" Type="http://schemas.openxmlformats.org/officeDocument/2006/relationships/slide" Target="slides/slide395.xml"/><Relationship Id="rId417" Type="http://schemas.openxmlformats.org/officeDocument/2006/relationships/slide" Target="slides/slide396.xml"/><Relationship Id="rId418" Type="http://schemas.openxmlformats.org/officeDocument/2006/relationships/slide" Target="slides/slide397.xml"/><Relationship Id="rId419" Type="http://schemas.openxmlformats.org/officeDocument/2006/relationships/slide" Target="slides/slide398.xml"/><Relationship Id="rId420" Type="http://schemas.openxmlformats.org/officeDocument/2006/relationships/slide" Target="slides/slide399.xml"/><Relationship Id="rId421" Type="http://schemas.openxmlformats.org/officeDocument/2006/relationships/slide" Target="slides/slide400.xml"/><Relationship Id="rId422" Type="http://schemas.openxmlformats.org/officeDocument/2006/relationships/slide" Target="slides/slide401.xml"/><Relationship Id="rId423" Type="http://schemas.openxmlformats.org/officeDocument/2006/relationships/slide" Target="slides/slide402.xml"/><Relationship Id="rId424" Type="http://schemas.openxmlformats.org/officeDocument/2006/relationships/slide" Target="slides/slide403.xml"/><Relationship Id="rId425" Type="http://schemas.openxmlformats.org/officeDocument/2006/relationships/slide" Target="slides/slide404.xml"/><Relationship Id="rId426" Type="http://schemas.openxmlformats.org/officeDocument/2006/relationships/slide" Target="slides/slide405.xml"/><Relationship Id="rId427" Type="http://schemas.openxmlformats.org/officeDocument/2006/relationships/slide" Target="slides/slide406.xml"/><Relationship Id="rId428" Type="http://schemas.openxmlformats.org/officeDocument/2006/relationships/slide" Target="slides/slide407.xml"/><Relationship Id="rId429" Type="http://schemas.openxmlformats.org/officeDocument/2006/relationships/slide" Target="slides/slide408.xml"/><Relationship Id="rId430" Type="http://schemas.openxmlformats.org/officeDocument/2006/relationships/slide" Target="slides/slide409.xml"/><Relationship Id="rId431" Type="http://schemas.openxmlformats.org/officeDocument/2006/relationships/slide" Target="slides/slide410.xml"/><Relationship Id="rId432" Type="http://schemas.openxmlformats.org/officeDocument/2006/relationships/slide" Target="slides/slide411.xml"/><Relationship Id="rId433" Type="http://schemas.openxmlformats.org/officeDocument/2006/relationships/slide" Target="slides/slide412.xml"/><Relationship Id="rId434" Type="http://schemas.openxmlformats.org/officeDocument/2006/relationships/slide" Target="slides/slide413.xml"/><Relationship Id="rId435" Type="http://schemas.openxmlformats.org/officeDocument/2006/relationships/slide" Target="slides/slide414.xml"/><Relationship Id="rId436" Type="http://schemas.openxmlformats.org/officeDocument/2006/relationships/slide" Target="slides/slide415.xml"/><Relationship Id="rId437" Type="http://schemas.openxmlformats.org/officeDocument/2006/relationships/slide" Target="slides/slide416.xml"/><Relationship Id="rId438" Type="http://schemas.openxmlformats.org/officeDocument/2006/relationships/slide" Target="slides/slide417.xml"/><Relationship Id="rId439" Type="http://schemas.openxmlformats.org/officeDocument/2006/relationships/slide" Target="slides/slide418.xml"/><Relationship Id="rId440" Type="http://schemas.openxmlformats.org/officeDocument/2006/relationships/slide" Target="slides/slide419.xml"/><Relationship Id="rId441" Type="http://schemas.openxmlformats.org/officeDocument/2006/relationships/slide" Target="slides/slide420.xml"/><Relationship Id="rId442" Type="http://schemas.openxmlformats.org/officeDocument/2006/relationships/slide" Target="slides/slide421.xml"/><Relationship Id="rId443" Type="http://schemas.openxmlformats.org/officeDocument/2006/relationships/slide" Target="slides/slide422.xml"/><Relationship Id="rId444" Type="http://schemas.openxmlformats.org/officeDocument/2006/relationships/slide" Target="slides/slide423.xml"/><Relationship Id="rId445" Type="http://schemas.openxmlformats.org/officeDocument/2006/relationships/slide" Target="slides/slide424.xml"/><Relationship Id="rId446" Type="http://schemas.openxmlformats.org/officeDocument/2006/relationships/slide" Target="slides/slide425.xml"/><Relationship Id="rId447" Type="http://schemas.openxmlformats.org/officeDocument/2006/relationships/slide" Target="slides/slide426.xml"/><Relationship Id="rId448" Type="http://schemas.openxmlformats.org/officeDocument/2006/relationships/slide" Target="slides/slide427.xml"/><Relationship Id="rId449" Type="http://schemas.openxmlformats.org/officeDocument/2006/relationships/slide" Target="slides/slide428.xml"/><Relationship Id="rId450" Type="http://schemas.openxmlformats.org/officeDocument/2006/relationships/slide" Target="slides/slide429.xml"/><Relationship Id="rId451" Type="http://schemas.openxmlformats.org/officeDocument/2006/relationships/slide" Target="slides/slide430.xml"/><Relationship Id="rId452" Type="http://schemas.openxmlformats.org/officeDocument/2006/relationships/slide" Target="slides/slide431.xml"/><Relationship Id="rId453" Type="http://schemas.openxmlformats.org/officeDocument/2006/relationships/slide" Target="slides/slide432.xml"/><Relationship Id="rId454" Type="http://schemas.openxmlformats.org/officeDocument/2006/relationships/slide" Target="slides/slide433.xml"/><Relationship Id="rId455" Type="http://schemas.openxmlformats.org/officeDocument/2006/relationships/slide" Target="slides/slide434.xml"/><Relationship Id="rId456" Type="http://schemas.openxmlformats.org/officeDocument/2006/relationships/slide" Target="slides/slide435.xml"/><Relationship Id="rId457" Type="http://schemas.openxmlformats.org/officeDocument/2006/relationships/slide" Target="slides/slide436.xml"/><Relationship Id="rId458" Type="http://schemas.openxmlformats.org/officeDocument/2006/relationships/slide" Target="slides/slide437.xml"/><Relationship Id="rId459" Type="http://schemas.openxmlformats.org/officeDocument/2006/relationships/slide" Target="slides/slide438.xml"/><Relationship Id="rId460" Type="http://schemas.openxmlformats.org/officeDocument/2006/relationships/slide" Target="slides/slide439.xml"/><Relationship Id="rId461" Type="http://schemas.openxmlformats.org/officeDocument/2006/relationships/slide" Target="slides/slide440.xml"/><Relationship Id="rId462" Type="http://schemas.openxmlformats.org/officeDocument/2006/relationships/slide" Target="slides/slide441.xml"/><Relationship Id="rId463" Type="http://schemas.openxmlformats.org/officeDocument/2006/relationships/slide" Target="slides/slide442.xml"/><Relationship Id="rId464" Type="http://schemas.openxmlformats.org/officeDocument/2006/relationships/slide" Target="slides/slide443.xml"/><Relationship Id="rId465" Type="http://schemas.openxmlformats.org/officeDocument/2006/relationships/slide" Target="slides/slide444.xml"/><Relationship Id="rId466" Type="http://schemas.openxmlformats.org/officeDocument/2006/relationships/slide" Target="slides/slide445.xml"/><Relationship Id="rId467" Type="http://schemas.openxmlformats.org/officeDocument/2006/relationships/slide" Target="slides/slide446.xml"/><Relationship Id="rId468" Type="http://schemas.openxmlformats.org/officeDocument/2006/relationships/slide" Target="slides/slide447.xml"/><Relationship Id="rId469" Type="http://schemas.openxmlformats.org/officeDocument/2006/relationships/slide" Target="slides/slide448.xml"/><Relationship Id="rId470" Type="http://schemas.openxmlformats.org/officeDocument/2006/relationships/slide" Target="slides/slide449.xml"/><Relationship Id="rId471" Type="http://schemas.openxmlformats.org/officeDocument/2006/relationships/slide" Target="slides/slide450.xml"/><Relationship Id="rId472" Type="http://schemas.openxmlformats.org/officeDocument/2006/relationships/slide" Target="slides/slide451.xml"/><Relationship Id="rId473" Type="http://schemas.openxmlformats.org/officeDocument/2006/relationships/slide" Target="slides/slide452.xml"/><Relationship Id="rId474" Type="http://schemas.openxmlformats.org/officeDocument/2006/relationships/slide" Target="slides/slide453.xml"/><Relationship Id="rId475" Type="http://schemas.openxmlformats.org/officeDocument/2006/relationships/slide" Target="slides/slide454.xml"/><Relationship Id="rId476" Type="http://schemas.openxmlformats.org/officeDocument/2006/relationships/slide" Target="slides/slide455.xml"/><Relationship Id="rId477" Type="http://schemas.openxmlformats.org/officeDocument/2006/relationships/slide" Target="slides/slide456.xml"/><Relationship Id="rId478" Type="http://schemas.openxmlformats.org/officeDocument/2006/relationships/slide" Target="slides/slide457.xml"/><Relationship Id="rId479" Type="http://schemas.openxmlformats.org/officeDocument/2006/relationships/slide" Target="slides/slide458.xml"/><Relationship Id="rId480" Type="http://schemas.openxmlformats.org/officeDocument/2006/relationships/slide" Target="slides/slide459.xml"/><Relationship Id="rId481" Type="http://schemas.openxmlformats.org/officeDocument/2006/relationships/slide" Target="slides/slide460.xml"/><Relationship Id="rId482" Type="http://schemas.openxmlformats.org/officeDocument/2006/relationships/slide" Target="slides/slide461.xml"/><Relationship Id="rId483" Type="http://schemas.openxmlformats.org/officeDocument/2006/relationships/slide" Target="slides/slide462.xml"/><Relationship Id="rId484" Type="http://schemas.openxmlformats.org/officeDocument/2006/relationships/slide" Target="slides/slide463.xml"/><Relationship Id="rId485" Type="http://schemas.openxmlformats.org/officeDocument/2006/relationships/slide" Target="slides/slide464.xml"/><Relationship Id="rId486" Type="http://schemas.openxmlformats.org/officeDocument/2006/relationships/slide" Target="slides/slide465.xml"/><Relationship Id="rId487" Type="http://schemas.openxmlformats.org/officeDocument/2006/relationships/slide" Target="slides/slide466.xml"/><Relationship Id="rId488" Type="http://schemas.openxmlformats.org/officeDocument/2006/relationships/slide" Target="slides/slide467.xml"/><Relationship Id="rId489" Type="http://schemas.openxmlformats.org/officeDocument/2006/relationships/slide" Target="slides/slide468.xml"/><Relationship Id="rId490" Type="http://schemas.openxmlformats.org/officeDocument/2006/relationships/slide" Target="slides/slide469.xml"/><Relationship Id="rId491" Type="http://schemas.openxmlformats.org/officeDocument/2006/relationships/slide" Target="slides/slide470.xml"/><Relationship Id="rId492" Type="http://schemas.openxmlformats.org/officeDocument/2006/relationships/slide" Target="slides/slide471.xml"/><Relationship Id="rId493" Type="http://schemas.openxmlformats.org/officeDocument/2006/relationships/slide" Target="slides/slide472.xml"/><Relationship Id="rId494" Type="http://schemas.openxmlformats.org/officeDocument/2006/relationships/slide" Target="slides/slide473.xml"/><Relationship Id="rId495" Type="http://schemas.openxmlformats.org/officeDocument/2006/relationships/slide" Target="slides/slide474.xml"/><Relationship Id="rId496" Type="http://schemas.openxmlformats.org/officeDocument/2006/relationships/slide" Target="slides/slide475.xml"/><Relationship Id="rId497" Type="http://schemas.openxmlformats.org/officeDocument/2006/relationships/slide" Target="slides/slide476.xml"/>
</Relationships>
</file>

<file path=ppt/notesMasters/_rels/notesMaster1.xml.rels><?xml version="1.0" encoding="UTF-8"?>
<Relationships xmlns="http://schemas.openxmlformats.org/package/2006/relationships"><Relationship Id="rId1" Type="http://schemas.openxmlformats.org/officeDocument/2006/relationships/theme" Target="../theme/theme20.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38" name="PlaceHolder 1"/>
          <p:cNvSpPr>
            <a:spLocks noGrp="1"/>
          </p:cNvSpPr>
          <p:nvPr>
            <p:ph type="sldImg"/>
          </p:nvPr>
        </p:nvSpPr>
        <p:spPr>
          <a:xfrm>
            <a:off x="216000" y="812520"/>
            <a:ext cx="7127280" cy="4008960"/>
          </a:xfrm>
          <a:prstGeom prst="rect">
            <a:avLst/>
          </a:prstGeom>
        </p:spPr>
        <p:txBody>
          <a:bodyPr lIns="0" rIns="0" tIns="0" bIns="0" anchor="ctr">
            <a:noAutofit/>
          </a:bodyPr>
          <a:p>
            <a:pPr algn="ctr"/>
            <a:r>
              <a:rPr b="0" lang="en-US" sz="4400" spc="-1" strike="noStrike">
                <a:latin typeface="Arial"/>
              </a:rPr>
              <a:t>Click to move the slide</a:t>
            </a:r>
            <a:endParaRPr b="0" lang="en-US" sz="4400" spc="-1" strike="noStrike">
              <a:latin typeface="Arial"/>
            </a:endParaRPr>
          </a:p>
        </p:txBody>
      </p:sp>
      <p:sp>
        <p:nvSpPr>
          <p:cNvPr id="839" name="PlaceHolder 2"/>
          <p:cNvSpPr>
            <a:spLocks noGrp="1"/>
          </p:cNvSpPr>
          <p:nvPr>
            <p:ph type="body"/>
          </p:nvPr>
        </p:nvSpPr>
        <p:spPr>
          <a:xfrm>
            <a:off x="756000" y="5078520"/>
            <a:ext cx="6047640" cy="4811040"/>
          </a:xfrm>
          <a:prstGeom prst="rect">
            <a:avLst/>
          </a:prstGeom>
        </p:spPr>
        <p:txBody>
          <a:bodyPr lIns="0" rIns="0" tIns="0" bIns="0">
            <a:noAutofit/>
          </a:bodyPr>
          <a:p>
            <a:r>
              <a:rPr b="0" lang="en-US" sz="2000" spc="-1" strike="noStrike">
                <a:latin typeface="Arial"/>
              </a:rPr>
              <a:t>Click to edit the notes format</a:t>
            </a:r>
            <a:endParaRPr b="0" lang="en-US" sz="2000" spc="-1" strike="noStrike">
              <a:latin typeface="Arial"/>
            </a:endParaRPr>
          </a:p>
        </p:txBody>
      </p:sp>
      <p:sp>
        <p:nvSpPr>
          <p:cNvPr id="840" name="PlaceHolder 3"/>
          <p:cNvSpPr>
            <a:spLocks noGrp="1"/>
          </p:cNvSpPr>
          <p:nvPr>
            <p:ph type="hdr"/>
          </p:nvPr>
        </p:nvSpPr>
        <p:spPr>
          <a:xfrm>
            <a:off x="0" y="0"/>
            <a:ext cx="3280680" cy="534240"/>
          </a:xfrm>
          <a:prstGeom prst="rect">
            <a:avLst/>
          </a:prstGeom>
        </p:spPr>
        <p:txBody>
          <a:bodyPr lIns="0" rIns="0" tIns="0" bIns="0">
            <a:noAutofit/>
          </a:bodyPr>
          <a:p>
            <a:r>
              <a:rPr b="0" lang="en-US" sz="1400" spc="-1" strike="noStrike">
                <a:latin typeface="Times New Roman"/>
              </a:rPr>
              <a:t>&lt;header&gt;</a:t>
            </a:r>
            <a:endParaRPr b="0" lang="en-US" sz="1400" spc="-1" strike="noStrike">
              <a:latin typeface="Times New Roman"/>
            </a:endParaRPr>
          </a:p>
        </p:txBody>
      </p:sp>
      <p:sp>
        <p:nvSpPr>
          <p:cNvPr id="841" name="PlaceHolder 4"/>
          <p:cNvSpPr>
            <a:spLocks noGrp="1"/>
          </p:cNvSpPr>
          <p:nvPr>
            <p:ph type="dt"/>
          </p:nvPr>
        </p:nvSpPr>
        <p:spPr>
          <a:xfrm>
            <a:off x="4278960" y="0"/>
            <a:ext cx="3280680" cy="534240"/>
          </a:xfrm>
          <a:prstGeom prst="rect">
            <a:avLst/>
          </a:prstGeom>
        </p:spPr>
        <p:txBody>
          <a:bodyPr lIns="0" rIns="0" tIns="0" bIns="0">
            <a:noAutofit/>
          </a:bodyPr>
          <a:p>
            <a:pPr algn="r"/>
            <a:r>
              <a:rPr b="0" lang="en-US" sz="1400" spc="-1" strike="noStrike">
                <a:latin typeface="Times New Roman"/>
              </a:rPr>
              <a:t>&lt;date/time&gt;</a:t>
            </a:r>
            <a:endParaRPr b="0" lang="en-US" sz="1400" spc="-1" strike="noStrike">
              <a:latin typeface="Times New Roman"/>
            </a:endParaRPr>
          </a:p>
        </p:txBody>
      </p:sp>
      <p:sp>
        <p:nvSpPr>
          <p:cNvPr id="842" name="PlaceHolder 5"/>
          <p:cNvSpPr>
            <a:spLocks noGrp="1"/>
          </p:cNvSpPr>
          <p:nvPr>
            <p:ph type="ftr"/>
          </p:nvPr>
        </p:nvSpPr>
        <p:spPr>
          <a:xfrm>
            <a:off x="0" y="10157400"/>
            <a:ext cx="3280680" cy="534240"/>
          </a:xfrm>
          <a:prstGeom prst="rect">
            <a:avLst/>
          </a:prstGeom>
        </p:spPr>
        <p:txBody>
          <a:bodyPr lIns="0" rIns="0" tIns="0" bIns="0" anchor="b">
            <a:noAutofit/>
          </a:bodyPr>
          <a:p>
            <a:r>
              <a:rPr b="0" lang="en-US" sz="1400" spc="-1" strike="noStrike">
                <a:latin typeface="Times New Roman"/>
              </a:rPr>
              <a:t>&lt;footer&gt;</a:t>
            </a:r>
            <a:endParaRPr b="0" lang="en-US" sz="1400" spc="-1" strike="noStrike">
              <a:latin typeface="Times New Roman"/>
            </a:endParaRPr>
          </a:p>
        </p:txBody>
      </p:sp>
      <p:sp>
        <p:nvSpPr>
          <p:cNvPr id="843" name="PlaceHolder 6"/>
          <p:cNvSpPr>
            <a:spLocks noGrp="1"/>
          </p:cNvSpPr>
          <p:nvPr>
            <p:ph type="sldNum"/>
          </p:nvPr>
        </p:nvSpPr>
        <p:spPr>
          <a:xfrm>
            <a:off x="4278960" y="10157400"/>
            <a:ext cx="3280680" cy="534240"/>
          </a:xfrm>
          <a:prstGeom prst="rect">
            <a:avLst/>
          </a:prstGeom>
        </p:spPr>
        <p:txBody>
          <a:bodyPr lIns="0" rIns="0" tIns="0" bIns="0" anchor="b">
            <a:noAutofit/>
          </a:bodyPr>
          <a:p>
            <a:pPr algn="r"/>
            <a:fld id="{6F680585-B03F-46C1-B23A-6C646BDA3ADE}" type="slidenum">
              <a:rPr b="0" lang="en-US" sz="1400" spc="-1" strike="noStrike">
                <a:latin typeface="Times New Roman"/>
              </a:rPr>
              <a:t>&lt;number&gt;</a:t>
            </a:fld>
            <a:endParaRPr b="0" lang="en-US"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23.xml.rels><?xml version="1.0" encoding="UTF-8"?>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
</Relationships>
</file>

<file path=ppt/notesSlides/_rels/notesSlide301.xml.rels><?xml version="1.0" encoding="UTF-8"?>
<Relationships xmlns="http://schemas.openxmlformats.org/package/2006/relationships"><Relationship Id="rId1" Type="http://schemas.openxmlformats.org/officeDocument/2006/relationships/slide" Target="../slides/slide301.xml"/><Relationship Id="rId2" Type="http://schemas.openxmlformats.org/officeDocument/2006/relationships/notesMaster" Target="../notesMasters/notesMaster1.xml"/>
</Relationships>
</file>

<file path=ppt/notesSlides/_rels/notesSlide306.xml.rels><?xml version="1.0" encoding="UTF-8"?>
<Relationships xmlns="http://schemas.openxmlformats.org/package/2006/relationships"><Relationship Id="rId1" Type="http://schemas.openxmlformats.org/officeDocument/2006/relationships/slide" Target="../slides/slide306.xml"/><Relationship Id="rId2" Type="http://schemas.openxmlformats.org/officeDocument/2006/relationships/notesMaster" Target="../notesMasters/notesMaster1.xml"/>
</Relationships>
</file>

<file path=ppt/notesSlides/_rels/notesSlide308.xml.rels><?xml version="1.0" encoding="UTF-8"?>
<Relationships xmlns="http://schemas.openxmlformats.org/package/2006/relationships"><Relationship Id="rId1" Type="http://schemas.openxmlformats.org/officeDocument/2006/relationships/slide" Target="../slides/slide308.xml"/><Relationship Id="rId2" Type="http://schemas.openxmlformats.org/officeDocument/2006/relationships/notesMaster" Target="../notesMasters/notesMaster1.xml"/>
</Relationships>
</file>

<file path=ppt/notesSlides/_rels/notesSlide315.xml.rels><?xml version="1.0" encoding="UTF-8"?>
<Relationships xmlns="http://schemas.openxmlformats.org/package/2006/relationships"><Relationship Id="rId1" Type="http://schemas.openxmlformats.org/officeDocument/2006/relationships/slide" Target="../slides/slide315.xml"/><Relationship Id="rId2" Type="http://schemas.openxmlformats.org/officeDocument/2006/relationships/notesMaster" Target="../notesMasters/notesMaster1.xml"/>
</Relationships>
</file>

<file path=ppt/notesSlides/_rels/notesSlide327.xml.rels><?xml version="1.0" encoding="UTF-8"?>
<Relationships xmlns="http://schemas.openxmlformats.org/package/2006/relationships"><Relationship Id="rId1" Type="http://schemas.openxmlformats.org/officeDocument/2006/relationships/slide" Target="../slides/slide327.xml"/><Relationship Id="rId2" Type="http://schemas.openxmlformats.org/officeDocument/2006/relationships/notesMaster" Target="../notesMasters/notesMaster1.xml"/>
</Relationships>
</file>

<file path=ppt/notesSlides/_rels/notesSlide332.xml.rels><?xml version="1.0" encoding="UTF-8"?>
<Relationships xmlns="http://schemas.openxmlformats.org/package/2006/relationships"><Relationship Id="rId1" Type="http://schemas.openxmlformats.org/officeDocument/2006/relationships/slide" Target="../slides/slide332.xml"/><Relationship Id="rId2" Type="http://schemas.openxmlformats.org/officeDocument/2006/relationships/notesMaster" Target="../notesMasters/notesMaster1.xml"/>
</Relationships>
</file>

<file path=ppt/notesSlides/_rels/notesSlide359.xml.rels><?xml version="1.0" encoding="UTF-8"?>
<Relationships xmlns="http://schemas.openxmlformats.org/package/2006/relationships"><Relationship Id="rId1" Type="http://schemas.openxmlformats.org/officeDocument/2006/relationships/slide" Target="../slides/slide359.xml"/><Relationship Id="rId2" Type="http://schemas.openxmlformats.org/officeDocument/2006/relationships/notesMaster" Target="../notesMasters/notesMaster1.xml"/>
</Relationships>
</file>

<file path=ppt/notesSlides/_rels/notesSlide364.xml.rels><?xml version="1.0" encoding="UTF-8"?>
<Relationships xmlns="http://schemas.openxmlformats.org/package/2006/relationships"><Relationship Id="rId1" Type="http://schemas.openxmlformats.org/officeDocument/2006/relationships/slide" Target="../slides/slide364.xml"/><Relationship Id="rId2" Type="http://schemas.openxmlformats.org/officeDocument/2006/relationships/notesMaster" Target="../notesMasters/notesMaster1.xml"/>
</Relationships>
</file>

<file path=ppt/notesSlides/_rels/notesSlide38.xml.rels><?xml version="1.0" encoding="UTF-8"?>
<Relationships xmlns="http://schemas.openxmlformats.org/package/2006/relationships"><Relationship Id="rId1" Type="http://schemas.openxmlformats.org/officeDocument/2006/relationships/slide" Target="../slides/slide38.xml"/><Relationship Id="rId2" Type="http://schemas.openxmlformats.org/officeDocument/2006/relationships/notesMaster" Target="../notesMasters/notesMaster1.xml"/>
</Relationships>
</file>

<file path=ppt/notesSlides/_rels/notesSlide396.xml.rels><?xml version="1.0" encoding="UTF-8"?>
<Relationships xmlns="http://schemas.openxmlformats.org/package/2006/relationships"><Relationship Id="rId1" Type="http://schemas.openxmlformats.org/officeDocument/2006/relationships/slide" Target="../slides/slide396.xml"/><Relationship Id="rId2" Type="http://schemas.openxmlformats.org/officeDocument/2006/relationships/notesMaster" Target="../notesMasters/notesMaster1.xml"/>
</Relationships>
</file>

<file path=ppt/notesSlides/_rels/notesSlide408.xml.rels><?xml version="1.0" encoding="UTF-8"?>
<Relationships xmlns="http://schemas.openxmlformats.org/package/2006/relationships"><Relationship Id="rId1" Type="http://schemas.openxmlformats.org/officeDocument/2006/relationships/slide" Target="../slides/slide408.xml"/><Relationship Id="rId2" Type="http://schemas.openxmlformats.org/officeDocument/2006/relationships/notesMaster" Target="../notesMasters/notesMaster1.xml"/>
</Relationships>
</file>

<file path=ppt/notesSlides/_rels/notesSlide415.xml.rels><?xml version="1.0" encoding="UTF-8"?>
<Relationships xmlns="http://schemas.openxmlformats.org/package/2006/relationships"><Relationship Id="rId1" Type="http://schemas.openxmlformats.org/officeDocument/2006/relationships/slide" Target="../slides/slide415.xml"/><Relationship Id="rId2" Type="http://schemas.openxmlformats.org/officeDocument/2006/relationships/notesMaster" Target="../notesMasters/notesMaster1.xml"/>
</Relationships>
</file>

<file path=ppt/notesSlides/_rels/notesSlide424.xml.rels><?xml version="1.0" encoding="UTF-8"?>
<Relationships xmlns="http://schemas.openxmlformats.org/package/2006/relationships"><Relationship Id="rId1" Type="http://schemas.openxmlformats.org/officeDocument/2006/relationships/slide" Target="../slides/slide424.xml"/><Relationship Id="rId2" Type="http://schemas.openxmlformats.org/officeDocument/2006/relationships/notesMaster" Target="../notesMasters/notesMaster1.xml"/>
</Relationships>
</file>

<file path=ppt/notesSlides/_rels/notesSlide434.xml.rels><?xml version="1.0" encoding="UTF-8"?>
<Relationships xmlns="http://schemas.openxmlformats.org/package/2006/relationships"><Relationship Id="rId1" Type="http://schemas.openxmlformats.org/officeDocument/2006/relationships/slide" Target="../slides/slide434.xml"/><Relationship Id="rId2" Type="http://schemas.openxmlformats.org/officeDocument/2006/relationships/notesMaster" Target="../notesMasters/notesMaster1.xml"/>
</Relationships>
</file>

<file path=ppt/notesSlides/_rels/notesSlide459.xml.rels><?xml version="1.0" encoding="UTF-8"?>
<Relationships xmlns="http://schemas.openxmlformats.org/package/2006/relationships"><Relationship Id="rId1" Type="http://schemas.openxmlformats.org/officeDocument/2006/relationships/slide" Target="../slides/slide459.xml"/><Relationship Id="rId2" Type="http://schemas.openxmlformats.org/officeDocument/2006/relationships/notesMaster" Target="../notesMasters/notesMaster1.xml"/>
</Relationships>
</file>

<file path=ppt/notesSlides/_rels/notesSlide465.xml.rels><?xml version="1.0" encoding="UTF-8"?>
<Relationships xmlns="http://schemas.openxmlformats.org/package/2006/relationships"><Relationship Id="rId1" Type="http://schemas.openxmlformats.org/officeDocument/2006/relationships/slide" Target="../slides/slide465.xml"/><Relationship Id="rId2" Type="http://schemas.openxmlformats.org/officeDocument/2006/relationships/notesMaster" Target="../notesMasters/notesMaster1.xml"/>
</Relationships>
</file>

<file path=ppt/notesSlides/_rels/notesSlide475.xml.rels><?xml version="1.0" encoding="UTF-8"?>
<Relationships xmlns="http://schemas.openxmlformats.org/package/2006/relationships"><Relationship Id="rId1" Type="http://schemas.openxmlformats.org/officeDocument/2006/relationships/slide" Target="../slides/slide475.xml"/><Relationship Id="rId2" Type="http://schemas.openxmlformats.org/officeDocument/2006/relationships/notesMaster" Target="../notesMasters/notesMaster1.xml"/>
</Relationships>
</file>

<file path=ppt/notesSlides/_rels/notesSlide48.xml.rels><?xml version="1.0" encoding="UTF-8"?>
<Relationships xmlns="http://schemas.openxmlformats.org/package/2006/relationships"><Relationship Id="rId1" Type="http://schemas.openxmlformats.org/officeDocument/2006/relationships/slide" Target="../slides/slide48.xml"/><Relationship Id="rId2" Type="http://schemas.openxmlformats.org/officeDocument/2006/relationships/notesMaster" Target="../notesMasters/notesMaster1.xml"/>
</Relationships>
</file>

<file path=ppt/notesSlides/_rels/notesSlide60.xml.rels><?xml version="1.0" encoding="UTF-8"?>
<Relationships xmlns="http://schemas.openxmlformats.org/package/2006/relationships"><Relationship Id="rId1" Type="http://schemas.openxmlformats.org/officeDocument/2006/relationships/slide" Target="../slides/slide60.xml"/><Relationship Id="rId2" Type="http://schemas.openxmlformats.org/officeDocument/2006/relationships/notesMaster" Target="../notesMasters/notesMaster1.xml"/>
</Relationships>
</file>

<file path=ppt/notesSlides/_rels/notesSlide83.xml.rels><?xml version="1.0" encoding="UTF-8"?>
<Relationships xmlns="http://schemas.openxmlformats.org/package/2006/relationships"><Relationship Id="rId1" Type="http://schemas.openxmlformats.org/officeDocument/2006/relationships/slide" Target="../slides/slide83.xml"/><Relationship Id="rId2" Type="http://schemas.openxmlformats.org/officeDocument/2006/relationships/notesMaster" Target="../notesMasters/notesMaster1.xml"/>
</Relationships>
</file>

<file path=ppt/notesSlides/_rels/notesSlide98.xml.rels><?xml version="1.0" encoding="UTF-8"?>
<Relationships xmlns="http://schemas.openxmlformats.org/package/2006/relationships"><Relationship Id="rId1" Type="http://schemas.openxmlformats.org/officeDocument/2006/relationships/slide" Target="../slides/slide98.xml"/><Relationship Id="rId2" Type="http://schemas.openxmlformats.org/officeDocument/2006/relationships/notesMaster" Target="../notesMasters/notesMaster1.xml"/>
</Relationships>
</file>

<file path=ppt/notesSlides/notesSlide2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22" name="PlaceHolder 1"/>
          <p:cNvSpPr>
            <a:spLocks noGrp="1"/>
          </p:cNvSpPr>
          <p:nvPr>
            <p:ph type="sldImg"/>
          </p:nvPr>
        </p:nvSpPr>
        <p:spPr>
          <a:xfrm>
            <a:off x="406440" y="696960"/>
            <a:ext cx="6195600" cy="3484080"/>
          </a:xfrm>
          <a:prstGeom prst="rect">
            <a:avLst/>
          </a:prstGeom>
        </p:spPr>
      </p:sp>
      <p:sp>
        <p:nvSpPr>
          <p:cNvPr id="1523" name="PlaceHolder 2"/>
          <p:cNvSpPr>
            <a:spLocks noGrp="1"/>
          </p:cNvSpPr>
          <p:nvPr>
            <p:ph type="body"/>
          </p:nvPr>
        </p:nvSpPr>
        <p:spPr>
          <a:xfrm>
            <a:off x="700920" y="4473720"/>
            <a:ext cx="5606280" cy="3658320"/>
          </a:xfrm>
          <a:prstGeom prst="rect">
            <a:avLst/>
          </a:prstGeom>
        </p:spPr>
        <p:txBody>
          <a:bodyPr lIns="93240" rIns="93240" tIns="46440" bIns="46440">
            <a:noAutofit/>
          </a:bodyPr>
          <a:p>
            <a:endParaRPr b="0" lang="en-US" sz="2000" spc="-1" strike="noStrike">
              <a:latin typeface="Arial"/>
            </a:endParaRPr>
          </a:p>
        </p:txBody>
      </p:sp>
      <p:sp>
        <p:nvSpPr>
          <p:cNvPr id="1524" name="CustomShape 3"/>
          <p:cNvSpPr/>
          <p:nvPr/>
        </p:nvSpPr>
        <p:spPr>
          <a:xfrm>
            <a:off x="3970800" y="8830080"/>
            <a:ext cx="3035520" cy="464400"/>
          </a:xfrm>
          <a:prstGeom prst="rect">
            <a:avLst/>
          </a:prstGeom>
          <a:noFill/>
          <a:ln>
            <a:noFill/>
          </a:ln>
        </p:spPr>
        <p:style>
          <a:lnRef idx="0"/>
          <a:fillRef idx="0"/>
          <a:effectRef idx="0"/>
          <a:fontRef idx="minor"/>
        </p:style>
        <p:txBody>
          <a:bodyPr lIns="93240" rIns="93240" tIns="46440" bIns="46440" anchor="b">
            <a:noAutofit/>
          </a:bodyPr>
          <a:p>
            <a:pPr algn="r">
              <a:lnSpc>
                <a:spcPct val="100000"/>
              </a:lnSpc>
            </a:pPr>
            <a:fld id="{83F165AD-C8C6-4D26-B5BB-70A74EAA55DA}" type="slidenum">
              <a:rPr b="0" lang="en-US" sz="1200" spc="-1" strike="noStrike">
                <a:solidFill>
                  <a:srgbClr val="000000"/>
                </a:solidFill>
                <a:latin typeface="+mn-lt"/>
                <a:ea typeface="+mn-ea"/>
              </a:rPr>
              <a:t>476</a:t>
            </a:fld>
            <a:endParaRPr b="0" lang="en-US" sz="1200" spc="-1" strike="noStrike">
              <a:latin typeface="Arial"/>
            </a:endParaRPr>
          </a:p>
        </p:txBody>
      </p:sp>
    </p:spTree>
  </p:cSld>
</p:notes>
</file>

<file path=ppt/notesSlides/notesSlide30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40" name="PlaceHolder 1"/>
          <p:cNvSpPr>
            <a:spLocks noGrp="1"/>
          </p:cNvSpPr>
          <p:nvPr>
            <p:ph type="sldImg"/>
          </p:nvPr>
        </p:nvSpPr>
        <p:spPr>
          <a:xfrm>
            <a:off x="406440" y="696960"/>
            <a:ext cx="6195600" cy="3484080"/>
          </a:xfrm>
          <a:prstGeom prst="rect">
            <a:avLst/>
          </a:prstGeom>
        </p:spPr>
      </p:sp>
      <p:sp>
        <p:nvSpPr>
          <p:cNvPr id="1541" name="PlaceHolder 2"/>
          <p:cNvSpPr>
            <a:spLocks noGrp="1"/>
          </p:cNvSpPr>
          <p:nvPr>
            <p:ph type="body"/>
          </p:nvPr>
        </p:nvSpPr>
        <p:spPr>
          <a:xfrm>
            <a:off x="700920" y="4473720"/>
            <a:ext cx="5606280" cy="3658320"/>
          </a:xfrm>
          <a:prstGeom prst="rect">
            <a:avLst/>
          </a:prstGeom>
        </p:spPr>
        <p:txBody>
          <a:bodyPr lIns="93240" rIns="93240" tIns="46440" bIns="46440">
            <a:normAutofit/>
          </a:bodyPr>
          <a:p>
            <a:pPr marL="216000" indent="-214200">
              <a:lnSpc>
                <a:spcPct val="100000"/>
              </a:lnSpc>
              <a:tabLst>
                <a:tab algn="l" pos="0"/>
              </a:tabLst>
            </a:pPr>
            <a:r>
              <a:rPr b="1" lang="en-US" sz="2000" spc="-1" strike="noStrike">
                <a:latin typeface="Arial"/>
              </a:rPr>
              <a:t>To observe or feel  the fluid trill depends on the amount of fluid.</a:t>
            </a:r>
            <a:endParaRPr b="0" lang="en-US" sz="2000" spc="-1" strike="noStrike">
              <a:latin typeface="Arial"/>
            </a:endParaRPr>
          </a:p>
        </p:txBody>
      </p:sp>
      <p:sp>
        <p:nvSpPr>
          <p:cNvPr id="1542" name="CustomShape 3"/>
          <p:cNvSpPr/>
          <p:nvPr/>
        </p:nvSpPr>
        <p:spPr>
          <a:xfrm>
            <a:off x="3970800" y="8830080"/>
            <a:ext cx="3035520" cy="464400"/>
          </a:xfrm>
          <a:prstGeom prst="rect">
            <a:avLst/>
          </a:prstGeom>
          <a:noFill/>
          <a:ln>
            <a:noFill/>
          </a:ln>
        </p:spPr>
        <p:style>
          <a:lnRef idx="0"/>
          <a:fillRef idx="0"/>
          <a:effectRef idx="0"/>
          <a:fontRef idx="minor"/>
        </p:style>
        <p:txBody>
          <a:bodyPr lIns="93240" rIns="93240" tIns="46440" bIns="46440" anchor="b">
            <a:noAutofit/>
          </a:bodyPr>
          <a:p>
            <a:pPr algn="r">
              <a:lnSpc>
                <a:spcPct val="100000"/>
              </a:lnSpc>
            </a:pPr>
            <a:fld id="{375FC0A4-09A0-4329-809D-323C73ECA84B}" type="slidenum">
              <a:rPr b="0" lang="en-US" sz="1200" spc="-1" strike="noStrike">
                <a:solidFill>
                  <a:srgbClr val="000000"/>
                </a:solidFill>
                <a:latin typeface="+mn-lt"/>
                <a:ea typeface="+mn-ea"/>
              </a:rPr>
              <a:t>301</a:t>
            </a:fld>
            <a:endParaRPr b="0" lang="en-US" sz="1200" spc="-1" strike="noStrike">
              <a:latin typeface="Arial"/>
            </a:endParaRPr>
          </a:p>
        </p:txBody>
      </p:sp>
    </p:spTree>
  </p:cSld>
</p:notes>
</file>

<file path=ppt/notesSlides/notesSlide30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43" name="PlaceHolder 1"/>
          <p:cNvSpPr>
            <a:spLocks noGrp="1"/>
          </p:cNvSpPr>
          <p:nvPr>
            <p:ph type="sldImg"/>
          </p:nvPr>
        </p:nvSpPr>
        <p:spPr>
          <a:xfrm>
            <a:off x="406440" y="696960"/>
            <a:ext cx="6195600" cy="3484080"/>
          </a:xfrm>
          <a:prstGeom prst="rect">
            <a:avLst/>
          </a:prstGeom>
        </p:spPr>
      </p:sp>
      <p:sp>
        <p:nvSpPr>
          <p:cNvPr id="1544" name="PlaceHolder 2"/>
          <p:cNvSpPr>
            <a:spLocks noGrp="1"/>
          </p:cNvSpPr>
          <p:nvPr>
            <p:ph type="body"/>
          </p:nvPr>
        </p:nvSpPr>
        <p:spPr>
          <a:xfrm>
            <a:off x="700920" y="4473720"/>
            <a:ext cx="5606280" cy="3658320"/>
          </a:xfrm>
          <a:prstGeom prst="rect">
            <a:avLst/>
          </a:prstGeom>
        </p:spPr>
        <p:txBody>
          <a:bodyPr lIns="93240" rIns="93240" tIns="46440" bIns="46440">
            <a:normAutofit/>
          </a:bodyPr>
          <a:p>
            <a:pPr marL="216000" indent="-214200">
              <a:lnSpc>
                <a:spcPct val="100000"/>
              </a:lnSpc>
              <a:tabLst>
                <a:tab algn="l" pos="0"/>
              </a:tabLst>
            </a:pPr>
            <a:r>
              <a:rPr b="1" lang="en-US" sz="2000" spc="-1" strike="noStrike">
                <a:latin typeface="Arial"/>
              </a:rPr>
              <a:t>Histology= study of tissues,    Cytology= to study of cells.</a:t>
            </a:r>
            <a:endParaRPr b="0" lang="en-US" sz="2000" spc="-1" strike="noStrike">
              <a:latin typeface="Arial"/>
            </a:endParaRPr>
          </a:p>
        </p:txBody>
      </p:sp>
      <p:sp>
        <p:nvSpPr>
          <p:cNvPr id="1545" name="CustomShape 3"/>
          <p:cNvSpPr/>
          <p:nvPr/>
        </p:nvSpPr>
        <p:spPr>
          <a:xfrm>
            <a:off x="3970800" y="8830080"/>
            <a:ext cx="3035520" cy="464400"/>
          </a:xfrm>
          <a:prstGeom prst="rect">
            <a:avLst/>
          </a:prstGeom>
          <a:noFill/>
          <a:ln>
            <a:noFill/>
          </a:ln>
        </p:spPr>
        <p:style>
          <a:lnRef idx="0"/>
          <a:fillRef idx="0"/>
          <a:effectRef idx="0"/>
          <a:fontRef idx="minor"/>
        </p:style>
        <p:txBody>
          <a:bodyPr lIns="93240" rIns="93240" tIns="46440" bIns="46440" anchor="b">
            <a:noAutofit/>
          </a:bodyPr>
          <a:p>
            <a:pPr algn="r">
              <a:lnSpc>
                <a:spcPct val="100000"/>
              </a:lnSpc>
            </a:pPr>
            <a:fld id="{E62B3883-C21C-4BAA-ADED-4FCAF265D374}" type="slidenum">
              <a:rPr b="0" lang="en-US" sz="1200" spc="-1" strike="noStrike">
                <a:solidFill>
                  <a:srgbClr val="000000"/>
                </a:solidFill>
                <a:latin typeface="+mn-lt"/>
                <a:ea typeface="+mn-ea"/>
              </a:rPr>
              <a:t>306</a:t>
            </a:fld>
            <a:endParaRPr b="0" lang="en-US" sz="1200" spc="-1" strike="noStrike">
              <a:latin typeface="Arial"/>
            </a:endParaRPr>
          </a:p>
        </p:txBody>
      </p:sp>
    </p:spTree>
  </p:cSld>
</p:notes>
</file>

<file path=ppt/notesSlides/notesSlide30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46" name="PlaceHolder 1"/>
          <p:cNvSpPr>
            <a:spLocks noGrp="1"/>
          </p:cNvSpPr>
          <p:nvPr>
            <p:ph type="sldImg"/>
          </p:nvPr>
        </p:nvSpPr>
        <p:spPr>
          <a:xfrm>
            <a:off x="406440" y="696960"/>
            <a:ext cx="6195600" cy="3484080"/>
          </a:xfrm>
          <a:prstGeom prst="rect">
            <a:avLst/>
          </a:prstGeom>
        </p:spPr>
      </p:sp>
      <p:sp>
        <p:nvSpPr>
          <p:cNvPr id="1547" name="PlaceHolder 2"/>
          <p:cNvSpPr>
            <a:spLocks noGrp="1"/>
          </p:cNvSpPr>
          <p:nvPr>
            <p:ph type="body"/>
          </p:nvPr>
        </p:nvSpPr>
        <p:spPr>
          <a:xfrm>
            <a:off x="700920" y="4473720"/>
            <a:ext cx="5606280" cy="3658320"/>
          </a:xfrm>
          <a:prstGeom prst="rect">
            <a:avLst/>
          </a:prstGeom>
        </p:spPr>
        <p:txBody>
          <a:bodyPr lIns="93240" rIns="93240" tIns="46440" bIns="46440">
            <a:normAutofit/>
          </a:bodyPr>
          <a:p>
            <a:pPr marL="216000" indent="-214200">
              <a:lnSpc>
                <a:spcPct val="100000"/>
              </a:lnSpc>
              <a:tabLst>
                <a:tab algn="l" pos="0"/>
              </a:tabLst>
            </a:pPr>
            <a:r>
              <a:rPr b="1" lang="en-US" sz="2000" spc="-1" strike="noStrike">
                <a:latin typeface="Arial"/>
              </a:rPr>
              <a:t>*Medical  clinic , if a medical codtn  is suspected 2 ave contributed.</a:t>
            </a:r>
            <a:endParaRPr b="0" lang="en-US" sz="2000" spc="-1" strike="noStrike">
              <a:latin typeface="Arial"/>
            </a:endParaRPr>
          </a:p>
          <a:p>
            <a:pPr marL="216000" indent="-214200">
              <a:lnSpc>
                <a:spcPct val="100000"/>
              </a:lnSpc>
              <a:tabLst>
                <a:tab algn="l" pos="0"/>
              </a:tabLst>
            </a:pPr>
            <a:r>
              <a:rPr b="1" lang="en-US" sz="2000" spc="-1" strike="noStrike">
                <a:latin typeface="Arial"/>
              </a:rPr>
              <a:t>**Peadiatric “     , 2 dx delayed milestone or any other abnormality.</a:t>
            </a:r>
            <a:endParaRPr b="0" lang="en-US" sz="2000" spc="-1" strike="noStrike">
              <a:latin typeface="Arial"/>
            </a:endParaRPr>
          </a:p>
        </p:txBody>
      </p:sp>
      <p:sp>
        <p:nvSpPr>
          <p:cNvPr id="1548" name="CustomShape 3"/>
          <p:cNvSpPr/>
          <p:nvPr/>
        </p:nvSpPr>
        <p:spPr>
          <a:xfrm>
            <a:off x="3970800" y="8830080"/>
            <a:ext cx="3035520" cy="464400"/>
          </a:xfrm>
          <a:prstGeom prst="rect">
            <a:avLst/>
          </a:prstGeom>
          <a:noFill/>
          <a:ln>
            <a:noFill/>
          </a:ln>
        </p:spPr>
        <p:style>
          <a:lnRef idx="0"/>
          <a:fillRef idx="0"/>
          <a:effectRef idx="0"/>
          <a:fontRef idx="minor"/>
        </p:style>
        <p:txBody>
          <a:bodyPr lIns="93240" rIns="93240" tIns="46440" bIns="46440" anchor="b">
            <a:noAutofit/>
          </a:bodyPr>
          <a:p>
            <a:pPr algn="r">
              <a:lnSpc>
                <a:spcPct val="100000"/>
              </a:lnSpc>
            </a:pPr>
            <a:fld id="{4E2C4EF3-1A44-46BE-976B-146AE18D3A99}" type="slidenum">
              <a:rPr b="0" lang="en-US" sz="1200" spc="-1" strike="noStrike">
                <a:solidFill>
                  <a:srgbClr val="000000"/>
                </a:solidFill>
                <a:latin typeface="+mn-lt"/>
                <a:ea typeface="+mn-ea"/>
              </a:rPr>
              <a:t>308</a:t>
            </a:fld>
            <a:endParaRPr b="0" lang="en-US" sz="1200" spc="-1" strike="noStrike">
              <a:latin typeface="Arial"/>
            </a:endParaRPr>
          </a:p>
        </p:txBody>
      </p:sp>
    </p:spTree>
  </p:cSld>
</p:notes>
</file>

<file path=ppt/notesSlides/notesSlide31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49" name="PlaceHolder 1"/>
          <p:cNvSpPr>
            <a:spLocks noGrp="1"/>
          </p:cNvSpPr>
          <p:nvPr>
            <p:ph type="sldImg"/>
          </p:nvPr>
        </p:nvSpPr>
        <p:spPr>
          <a:xfrm>
            <a:off x="717480" y="1162080"/>
            <a:ext cx="5573160" cy="3134880"/>
          </a:xfrm>
          <a:prstGeom prst="rect">
            <a:avLst/>
          </a:prstGeom>
        </p:spPr>
      </p:sp>
      <p:sp>
        <p:nvSpPr>
          <p:cNvPr id="1550" name="PlaceHolder 2"/>
          <p:cNvSpPr>
            <a:spLocks noGrp="1"/>
          </p:cNvSpPr>
          <p:nvPr>
            <p:ph type="body"/>
          </p:nvPr>
        </p:nvSpPr>
        <p:spPr>
          <a:xfrm>
            <a:off x="700920" y="4473720"/>
            <a:ext cx="5606280" cy="3658320"/>
          </a:xfrm>
          <a:prstGeom prst="rect">
            <a:avLst/>
          </a:prstGeom>
        </p:spPr>
        <p:txBody>
          <a:bodyPr lIns="93240" rIns="93240" tIns="46440" bIns="46440">
            <a:noAutofit/>
          </a:bodyPr>
          <a:p>
            <a:pPr marL="216000" indent="-214200">
              <a:lnSpc>
                <a:spcPct val="100000"/>
              </a:lnSpc>
              <a:tabLst>
                <a:tab algn="l" pos="0"/>
              </a:tabLst>
            </a:pPr>
            <a:r>
              <a:rPr b="0" lang="en-US" sz="2000" spc="-1" strike="noStrike">
                <a:latin typeface="Arial"/>
              </a:rPr>
              <a:t>In </a:t>
            </a:r>
            <a:r>
              <a:rPr b="1" lang="en-US" sz="2000" spc="-1" strike="noStrike">
                <a:latin typeface="Arial"/>
              </a:rPr>
              <a:t>Potter syndrome</a:t>
            </a:r>
            <a:r>
              <a:rPr b="0" lang="en-US" sz="2000" spc="-1" strike="noStrike">
                <a:latin typeface="Arial"/>
              </a:rPr>
              <a:t>, the primary problem is kidney failure. Neonate presents with: 1. widely separated eyes with epicanthal folds, absence of urine output and difficulty in breathing.</a:t>
            </a:r>
            <a:endParaRPr b="0" lang="en-US" sz="2000" spc="-1" strike="noStrike">
              <a:latin typeface="Arial"/>
            </a:endParaRPr>
          </a:p>
        </p:txBody>
      </p:sp>
      <p:sp>
        <p:nvSpPr>
          <p:cNvPr id="1551" name="CustomShape 3"/>
          <p:cNvSpPr/>
          <p:nvPr/>
        </p:nvSpPr>
        <p:spPr>
          <a:xfrm>
            <a:off x="3970800" y="8830080"/>
            <a:ext cx="3035520" cy="464400"/>
          </a:xfrm>
          <a:prstGeom prst="rect">
            <a:avLst/>
          </a:prstGeom>
          <a:noFill/>
          <a:ln>
            <a:noFill/>
          </a:ln>
        </p:spPr>
        <p:style>
          <a:lnRef idx="0"/>
          <a:fillRef idx="0"/>
          <a:effectRef idx="0"/>
          <a:fontRef idx="minor"/>
        </p:style>
        <p:txBody>
          <a:bodyPr lIns="93240" rIns="93240" tIns="46440" bIns="46440" anchor="b">
            <a:noAutofit/>
          </a:bodyPr>
          <a:p>
            <a:pPr algn="r">
              <a:lnSpc>
                <a:spcPct val="100000"/>
              </a:lnSpc>
            </a:pPr>
            <a:fld id="{5E968732-C5B4-4144-9DEF-9FBB41BA53C7}" type="slidenum">
              <a:rPr b="0" lang="en-US" sz="1200" spc="-1" strike="noStrike">
                <a:solidFill>
                  <a:srgbClr val="000000"/>
                </a:solidFill>
                <a:latin typeface="+mn-lt"/>
                <a:ea typeface="+mn-ea"/>
              </a:rPr>
              <a:t>&lt;number&gt;</a:t>
            </a:fld>
            <a:endParaRPr b="0" lang="en-US" sz="1200" spc="-1" strike="noStrike">
              <a:latin typeface="Arial"/>
            </a:endParaRPr>
          </a:p>
        </p:txBody>
      </p:sp>
    </p:spTree>
  </p:cSld>
</p:notes>
</file>

<file path=ppt/notesSlides/notesSlide32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52" name="PlaceHolder 1"/>
          <p:cNvSpPr>
            <a:spLocks noGrp="1"/>
          </p:cNvSpPr>
          <p:nvPr>
            <p:ph type="sldImg"/>
          </p:nvPr>
        </p:nvSpPr>
        <p:spPr>
          <a:xfrm>
            <a:off x="406440" y="696960"/>
            <a:ext cx="6195600" cy="3484080"/>
          </a:xfrm>
          <a:prstGeom prst="rect">
            <a:avLst/>
          </a:prstGeom>
        </p:spPr>
      </p:sp>
      <p:sp>
        <p:nvSpPr>
          <p:cNvPr id="1553" name="PlaceHolder 2"/>
          <p:cNvSpPr>
            <a:spLocks noGrp="1"/>
          </p:cNvSpPr>
          <p:nvPr>
            <p:ph type="body"/>
          </p:nvPr>
        </p:nvSpPr>
        <p:spPr>
          <a:xfrm>
            <a:off x="700920" y="4473720"/>
            <a:ext cx="5606280" cy="3658320"/>
          </a:xfrm>
          <a:prstGeom prst="rect">
            <a:avLst/>
          </a:prstGeom>
        </p:spPr>
        <p:txBody>
          <a:bodyPr lIns="93240" rIns="93240" tIns="46440" bIns="46440">
            <a:normAutofit/>
          </a:bodyPr>
          <a:p>
            <a:pPr marL="216000" indent="-214200">
              <a:lnSpc>
                <a:spcPct val="100000"/>
              </a:lnSpc>
              <a:buClr>
                <a:srgbClr val="000000"/>
              </a:buClr>
              <a:buFont typeface="Arial"/>
              <a:buChar char="•"/>
            </a:pPr>
            <a:r>
              <a:rPr b="1" lang="en-US" sz="2000" spc="-1" strike="noStrike">
                <a:latin typeface="Arial"/>
              </a:rPr>
              <a:t>95% of CDP results from RHD.</a:t>
            </a:r>
            <a:endParaRPr b="0" lang="en-US" sz="2000" spc="-1" strike="noStrike">
              <a:latin typeface="Arial"/>
            </a:endParaRPr>
          </a:p>
          <a:p>
            <a:pPr marL="216000" indent="-214200">
              <a:lnSpc>
                <a:spcPct val="100000"/>
              </a:lnSpc>
              <a:buClr>
                <a:srgbClr val="000000"/>
              </a:buClr>
              <a:buFont typeface="Arial"/>
              <a:buChar char="•"/>
            </a:pPr>
            <a:r>
              <a:rPr b="1" lang="en-US" sz="2000" spc="-1" strike="noStrike">
                <a:latin typeface="Arial"/>
              </a:rPr>
              <a:t>Kenyan study in KNH  showed that  86% of  CDP – from RHD</a:t>
            </a:r>
            <a:endParaRPr b="0" lang="en-US" sz="2000" spc="-1" strike="noStrike">
              <a:latin typeface="Arial"/>
            </a:endParaRPr>
          </a:p>
        </p:txBody>
      </p:sp>
      <p:sp>
        <p:nvSpPr>
          <p:cNvPr id="1554" name="CustomShape 3"/>
          <p:cNvSpPr/>
          <p:nvPr/>
        </p:nvSpPr>
        <p:spPr>
          <a:xfrm>
            <a:off x="3970800" y="8830080"/>
            <a:ext cx="3035520" cy="464400"/>
          </a:xfrm>
          <a:prstGeom prst="rect">
            <a:avLst/>
          </a:prstGeom>
          <a:noFill/>
          <a:ln>
            <a:noFill/>
          </a:ln>
        </p:spPr>
        <p:style>
          <a:lnRef idx="0"/>
          <a:fillRef idx="0"/>
          <a:effectRef idx="0"/>
          <a:fontRef idx="minor"/>
        </p:style>
        <p:txBody>
          <a:bodyPr lIns="93240" rIns="93240" tIns="46440" bIns="46440" anchor="b">
            <a:noAutofit/>
          </a:bodyPr>
          <a:p>
            <a:pPr algn="r">
              <a:lnSpc>
                <a:spcPct val="100000"/>
              </a:lnSpc>
            </a:pPr>
            <a:fld id="{B355C7E9-6AD2-46AA-B2CA-D81C03024576}" type="slidenum">
              <a:rPr b="0" lang="en-US" sz="1200" spc="-1" strike="noStrike">
                <a:solidFill>
                  <a:srgbClr val="000000"/>
                </a:solidFill>
                <a:latin typeface="+mn-lt"/>
                <a:ea typeface="+mn-ea"/>
              </a:rPr>
              <a:t>327</a:t>
            </a:fld>
            <a:endParaRPr b="0" lang="en-US" sz="1200" spc="-1" strike="noStrike">
              <a:latin typeface="Arial"/>
            </a:endParaRPr>
          </a:p>
        </p:txBody>
      </p:sp>
    </p:spTree>
  </p:cSld>
</p:notes>
</file>

<file path=ppt/notesSlides/notesSlide33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55" name="PlaceHolder 1"/>
          <p:cNvSpPr>
            <a:spLocks noGrp="1"/>
          </p:cNvSpPr>
          <p:nvPr>
            <p:ph type="sldImg"/>
          </p:nvPr>
        </p:nvSpPr>
        <p:spPr>
          <a:xfrm>
            <a:off x="406440" y="696960"/>
            <a:ext cx="6195600" cy="3484080"/>
          </a:xfrm>
          <a:prstGeom prst="rect">
            <a:avLst/>
          </a:prstGeom>
        </p:spPr>
      </p:sp>
      <p:sp>
        <p:nvSpPr>
          <p:cNvPr id="1556" name="PlaceHolder 2"/>
          <p:cNvSpPr>
            <a:spLocks noGrp="1"/>
          </p:cNvSpPr>
          <p:nvPr>
            <p:ph type="body"/>
          </p:nvPr>
        </p:nvSpPr>
        <p:spPr>
          <a:xfrm>
            <a:off x="700920" y="4473720"/>
            <a:ext cx="5606280" cy="3658320"/>
          </a:xfrm>
          <a:prstGeom prst="rect">
            <a:avLst/>
          </a:prstGeom>
        </p:spPr>
        <p:txBody>
          <a:bodyPr lIns="93240" rIns="93240" tIns="46440" bIns="46440">
            <a:normAutofit/>
          </a:bodyPr>
          <a:p>
            <a:pPr marL="216000" indent="-214200">
              <a:lnSpc>
                <a:spcPct val="100000"/>
              </a:lnSpc>
              <a:buClr>
                <a:srgbClr val="000000"/>
              </a:buClr>
              <a:buFont typeface="Arial"/>
              <a:buChar char="•"/>
            </a:pPr>
            <a:r>
              <a:rPr b="1" lang="en-US" sz="2000" spc="-1" strike="noStrike">
                <a:latin typeface="Arial"/>
              </a:rPr>
              <a:t>Echocardiography, outlines the interior structures = a confirmatory test.</a:t>
            </a:r>
            <a:endParaRPr b="0" lang="en-US" sz="2000" spc="-1" strike="noStrike">
              <a:latin typeface="Arial"/>
            </a:endParaRPr>
          </a:p>
          <a:p>
            <a:pPr marL="216000" indent="-214200">
              <a:lnSpc>
                <a:spcPct val="100000"/>
              </a:lnSpc>
              <a:buClr>
                <a:srgbClr val="000000"/>
              </a:buClr>
              <a:buFont typeface="Arial"/>
              <a:buChar char="•"/>
            </a:pPr>
            <a:r>
              <a:rPr b="1" lang="en-US" sz="2000" spc="-1" strike="noStrike">
                <a:latin typeface="Arial"/>
              </a:rPr>
              <a:t>C hest X-Ray in early preg. Shield the pelvis &amp; abdomen</a:t>
            </a:r>
            <a:endParaRPr b="0" lang="en-US" sz="2000" spc="-1" strike="noStrike">
              <a:latin typeface="Arial"/>
            </a:endParaRPr>
          </a:p>
        </p:txBody>
      </p:sp>
      <p:sp>
        <p:nvSpPr>
          <p:cNvPr id="1557" name="CustomShape 3"/>
          <p:cNvSpPr/>
          <p:nvPr/>
        </p:nvSpPr>
        <p:spPr>
          <a:xfrm>
            <a:off x="3970800" y="8830080"/>
            <a:ext cx="3035520" cy="464400"/>
          </a:xfrm>
          <a:prstGeom prst="rect">
            <a:avLst/>
          </a:prstGeom>
          <a:noFill/>
          <a:ln>
            <a:noFill/>
          </a:ln>
        </p:spPr>
        <p:style>
          <a:lnRef idx="0"/>
          <a:fillRef idx="0"/>
          <a:effectRef idx="0"/>
          <a:fontRef idx="minor"/>
        </p:style>
        <p:txBody>
          <a:bodyPr lIns="93240" rIns="93240" tIns="46440" bIns="46440" anchor="b">
            <a:noAutofit/>
          </a:bodyPr>
          <a:p>
            <a:pPr algn="r">
              <a:lnSpc>
                <a:spcPct val="100000"/>
              </a:lnSpc>
            </a:pPr>
            <a:fld id="{7D4F4915-59BF-4389-912B-2DCD54747949}" type="slidenum">
              <a:rPr b="0" lang="en-US" sz="1200" spc="-1" strike="noStrike">
                <a:solidFill>
                  <a:srgbClr val="000000"/>
                </a:solidFill>
                <a:latin typeface="+mn-lt"/>
                <a:ea typeface="+mn-ea"/>
              </a:rPr>
              <a:t>332</a:t>
            </a:fld>
            <a:endParaRPr b="0" lang="en-US" sz="1200" spc="-1" strike="noStrike">
              <a:latin typeface="Arial"/>
            </a:endParaRPr>
          </a:p>
        </p:txBody>
      </p:sp>
    </p:spTree>
  </p:cSld>
</p:notes>
</file>

<file path=ppt/notesSlides/notesSlide35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58" name="PlaceHolder 1"/>
          <p:cNvSpPr>
            <a:spLocks noGrp="1"/>
          </p:cNvSpPr>
          <p:nvPr>
            <p:ph type="sldImg"/>
          </p:nvPr>
        </p:nvSpPr>
        <p:spPr>
          <a:xfrm>
            <a:off x="406440" y="696960"/>
            <a:ext cx="6195600" cy="3484080"/>
          </a:xfrm>
          <a:prstGeom prst="rect">
            <a:avLst/>
          </a:prstGeom>
        </p:spPr>
      </p:sp>
      <p:sp>
        <p:nvSpPr>
          <p:cNvPr id="1559" name="PlaceHolder 2"/>
          <p:cNvSpPr>
            <a:spLocks noGrp="1"/>
          </p:cNvSpPr>
          <p:nvPr>
            <p:ph type="body"/>
          </p:nvPr>
        </p:nvSpPr>
        <p:spPr>
          <a:xfrm>
            <a:off x="700920" y="4473720"/>
            <a:ext cx="5606280" cy="3658320"/>
          </a:xfrm>
          <a:prstGeom prst="rect">
            <a:avLst/>
          </a:prstGeom>
        </p:spPr>
        <p:txBody>
          <a:bodyPr lIns="93240" rIns="93240" tIns="46440" bIns="46440">
            <a:normAutofit/>
          </a:bodyPr>
          <a:p>
            <a:pPr marL="216000" indent="-214200">
              <a:lnSpc>
                <a:spcPct val="100000"/>
              </a:lnSpc>
              <a:buClr>
                <a:srgbClr val="000000"/>
              </a:buClr>
              <a:buFont typeface="Arial"/>
              <a:buChar char="•"/>
            </a:pPr>
            <a:r>
              <a:rPr b="1" lang="en-US" sz="2000" spc="-1" strike="noStrike">
                <a:latin typeface="Arial"/>
              </a:rPr>
              <a:t>Progesterone only examples  are, microlut pill, Depo noristerat injection &amp; Norplant.</a:t>
            </a:r>
            <a:endParaRPr b="0" lang="en-US" sz="2000" spc="-1" strike="noStrike">
              <a:latin typeface="Arial"/>
            </a:endParaRPr>
          </a:p>
        </p:txBody>
      </p:sp>
      <p:sp>
        <p:nvSpPr>
          <p:cNvPr id="1560" name="CustomShape 3"/>
          <p:cNvSpPr/>
          <p:nvPr/>
        </p:nvSpPr>
        <p:spPr>
          <a:xfrm>
            <a:off x="3970800" y="8830080"/>
            <a:ext cx="3035520" cy="464400"/>
          </a:xfrm>
          <a:prstGeom prst="rect">
            <a:avLst/>
          </a:prstGeom>
          <a:noFill/>
          <a:ln>
            <a:noFill/>
          </a:ln>
        </p:spPr>
        <p:style>
          <a:lnRef idx="0"/>
          <a:fillRef idx="0"/>
          <a:effectRef idx="0"/>
          <a:fontRef idx="minor"/>
        </p:style>
        <p:txBody>
          <a:bodyPr lIns="93240" rIns="93240" tIns="46440" bIns="46440" anchor="b">
            <a:noAutofit/>
          </a:bodyPr>
          <a:p>
            <a:pPr algn="r">
              <a:lnSpc>
                <a:spcPct val="100000"/>
              </a:lnSpc>
            </a:pPr>
            <a:fld id="{745BA5F4-0A39-4D06-863D-573F1473D5A0}" type="slidenum">
              <a:rPr b="0" lang="en-US" sz="1200" spc="-1" strike="noStrike">
                <a:solidFill>
                  <a:srgbClr val="000000"/>
                </a:solidFill>
                <a:latin typeface="+mn-lt"/>
                <a:ea typeface="+mn-ea"/>
              </a:rPr>
              <a:t>359</a:t>
            </a:fld>
            <a:endParaRPr b="0" lang="en-US" sz="1200" spc="-1" strike="noStrike">
              <a:latin typeface="Arial"/>
            </a:endParaRPr>
          </a:p>
        </p:txBody>
      </p:sp>
    </p:spTree>
  </p:cSld>
</p:notes>
</file>

<file path=ppt/notesSlides/notesSlide36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61" name="PlaceHolder 1"/>
          <p:cNvSpPr>
            <a:spLocks noGrp="1"/>
          </p:cNvSpPr>
          <p:nvPr>
            <p:ph type="sldImg"/>
          </p:nvPr>
        </p:nvSpPr>
        <p:spPr>
          <a:xfrm>
            <a:off x="406440" y="696960"/>
            <a:ext cx="6195600" cy="3484080"/>
          </a:xfrm>
          <a:prstGeom prst="rect">
            <a:avLst/>
          </a:prstGeom>
        </p:spPr>
      </p:sp>
      <p:sp>
        <p:nvSpPr>
          <p:cNvPr id="1562" name="PlaceHolder 2"/>
          <p:cNvSpPr>
            <a:spLocks noGrp="1"/>
          </p:cNvSpPr>
          <p:nvPr>
            <p:ph type="body"/>
          </p:nvPr>
        </p:nvSpPr>
        <p:spPr>
          <a:xfrm>
            <a:off x="700920" y="4473720"/>
            <a:ext cx="5606280" cy="3658320"/>
          </a:xfrm>
          <a:prstGeom prst="rect">
            <a:avLst/>
          </a:prstGeom>
        </p:spPr>
        <p:txBody>
          <a:bodyPr lIns="93240" rIns="93240" tIns="46440" bIns="46440">
            <a:normAutofit/>
          </a:bodyPr>
          <a:p>
            <a:pPr marL="216000" indent="-214200">
              <a:lnSpc>
                <a:spcPct val="100000"/>
              </a:lnSpc>
              <a:buClr>
                <a:srgbClr val="000000"/>
              </a:buClr>
              <a:buFont typeface="Arial"/>
              <a:buChar char="•"/>
            </a:pPr>
            <a:r>
              <a:rPr b="1" lang="en-US" sz="2000" spc="-1" strike="noStrike">
                <a:latin typeface="Arial"/>
              </a:rPr>
              <a:t>Congestion  at  the pulmonary  vasculation = to cyanosis</a:t>
            </a:r>
            <a:endParaRPr b="0" lang="en-US" sz="2000" spc="-1" strike="noStrike">
              <a:latin typeface="Arial"/>
            </a:endParaRPr>
          </a:p>
        </p:txBody>
      </p:sp>
      <p:sp>
        <p:nvSpPr>
          <p:cNvPr id="1563" name="CustomShape 3"/>
          <p:cNvSpPr/>
          <p:nvPr/>
        </p:nvSpPr>
        <p:spPr>
          <a:xfrm>
            <a:off x="3970800" y="8830080"/>
            <a:ext cx="3035520" cy="464400"/>
          </a:xfrm>
          <a:prstGeom prst="rect">
            <a:avLst/>
          </a:prstGeom>
          <a:noFill/>
          <a:ln>
            <a:noFill/>
          </a:ln>
        </p:spPr>
        <p:style>
          <a:lnRef idx="0"/>
          <a:fillRef idx="0"/>
          <a:effectRef idx="0"/>
          <a:fontRef idx="minor"/>
        </p:style>
        <p:txBody>
          <a:bodyPr lIns="93240" rIns="93240" tIns="46440" bIns="46440" anchor="b">
            <a:noAutofit/>
          </a:bodyPr>
          <a:p>
            <a:pPr algn="r">
              <a:lnSpc>
                <a:spcPct val="100000"/>
              </a:lnSpc>
            </a:pPr>
            <a:fld id="{DC2CC2FB-1145-4AE3-9286-0BECBFBA373E}" type="slidenum">
              <a:rPr b="0" lang="en-US" sz="1200" spc="-1" strike="noStrike">
                <a:solidFill>
                  <a:srgbClr val="000000"/>
                </a:solidFill>
                <a:latin typeface="+mn-lt"/>
                <a:ea typeface="+mn-ea"/>
              </a:rPr>
              <a:t>364</a:t>
            </a:fld>
            <a:endParaRPr b="0" lang="en-US" sz="1200" spc="-1" strike="noStrike">
              <a:latin typeface="Arial"/>
            </a:endParaRPr>
          </a:p>
        </p:txBody>
      </p:sp>
    </p:spTree>
  </p:cSld>
</p:notes>
</file>

<file path=ppt/notesSlides/notesSlide3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25" name="PlaceHolder 1"/>
          <p:cNvSpPr>
            <a:spLocks noGrp="1"/>
          </p:cNvSpPr>
          <p:nvPr>
            <p:ph type="sldImg"/>
          </p:nvPr>
        </p:nvSpPr>
        <p:spPr>
          <a:xfrm>
            <a:off x="717480" y="1162080"/>
            <a:ext cx="5573160" cy="3134880"/>
          </a:xfrm>
          <a:prstGeom prst="rect">
            <a:avLst/>
          </a:prstGeom>
        </p:spPr>
      </p:sp>
      <p:sp>
        <p:nvSpPr>
          <p:cNvPr id="1526" name="PlaceHolder 2"/>
          <p:cNvSpPr>
            <a:spLocks noGrp="1"/>
          </p:cNvSpPr>
          <p:nvPr>
            <p:ph type="body"/>
          </p:nvPr>
        </p:nvSpPr>
        <p:spPr>
          <a:xfrm>
            <a:off x="700920" y="4473720"/>
            <a:ext cx="5606280" cy="3658320"/>
          </a:xfrm>
          <a:prstGeom prst="rect">
            <a:avLst/>
          </a:prstGeom>
        </p:spPr>
        <p:txBody>
          <a:bodyPr lIns="93240" rIns="93240" tIns="46440" bIns="46440">
            <a:noAutofit/>
          </a:bodyPr>
          <a:p>
            <a:pPr marL="216000" indent="-214200">
              <a:lnSpc>
                <a:spcPct val="100000"/>
              </a:lnSpc>
              <a:tabLst>
                <a:tab algn="l" pos="0"/>
              </a:tabLst>
            </a:pPr>
            <a:r>
              <a:rPr b="1" lang="en-US" sz="2000" spc="-1" strike="noStrike">
                <a:solidFill>
                  <a:srgbClr val="ff0000"/>
                </a:solidFill>
                <a:latin typeface="Arial"/>
              </a:rPr>
              <a:t>NOTE: In other states e.g. the UK, LABETALOL is the first line drug used for treatment of moderate to severe preeclampsia. </a:t>
            </a:r>
            <a:endParaRPr b="0" lang="en-US" sz="2000" spc="-1" strike="noStrike">
              <a:latin typeface="Arial"/>
            </a:endParaRPr>
          </a:p>
        </p:txBody>
      </p:sp>
      <p:sp>
        <p:nvSpPr>
          <p:cNvPr id="1527" name="CustomShape 3"/>
          <p:cNvSpPr/>
          <p:nvPr/>
        </p:nvSpPr>
        <p:spPr>
          <a:xfrm>
            <a:off x="3970800" y="8830080"/>
            <a:ext cx="3035520" cy="464400"/>
          </a:xfrm>
          <a:prstGeom prst="rect">
            <a:avLst/>
          </a:prstGeom>
          <a:noFill/>
          <a:ln>
            <a:noFill/>
          </a:ln>
        </p:spPr>
        <p:style>
          <a:lnRef idx="0"/>
          <a:fillRef idx="0"/>
          <a:effectRef idx="0"/>
          <a:fontRef idx="minor"/>
        </p:style>
        <p:txBody>
          <a:bodyPr lIns="93240" rIns="93240" tIns="46440" bIns="46440" anchor="b">
            <a:noAutofit/>
          </a:bodyPr>
          <a:p>
            <a:pPr algn="r">
              <a:lnSpc>
                <a:spcPct val="100000"/>
              </a:lnSpc>
            </a:pPr>
            <a:fld id="{DD9AA81F-6522-43C8-B02B-5BEDB870A404}" type="slidenum">
              <a:rPr b="0" lang="en-US" sz="1200" spc="-1" strike="noStrike">
                <a:solidFill>
                  <a:srgbClr val="000000"/>
                </a:solidFill>
                <a:latin typeface="+mn-lt"/>
                <a:ea typeface="+mn-ea"/>
              </a:rPr>
              <a:t>476</a:t>
            </a:fld>
            <a:endParaRPr b="0" lang="en-US" sz="1200" spc="-1" strike="noStrike">
              <a:latin typeface="Arial"/>
            </a:endParaRPr>
          </a:p>
        </p:txBody>
      </p:sp>
    </p:spTree>
  </p:cSld>
</p:notes>
</file>

<file path=ppt/notesSlides/notesSlide39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64" name="PlaceHolder 1"/>
          <p:cNvSpPr>
            <a:spLocks noGrp="1"/>
          </p:cNvSpPr>
          <p:nvPr>
            <p:ph type="sldImg"/>
          </p:nvPr>
        </p:nvSpPr>
        <p:spPr>
          <a:xfrm>
            <a:off x="406440" y="696960"/>
            <a:ext cx="6195600" cy="3484080"/>
          </a:xfrm>
          <a:prstGeom prst="rect">
            <a:avLst/>
          </a:prstGeom>
        </p:spPr>
      </p:sp>
      <p:sp>
        <p:nvSpPr>
          <p:cNvPr id="1565" name="PlaceHolder 2"/>
          <p:cNvSpPr>
            <a:spLocks noGrp="1"/>
          </p:cNvSpPr>
          <p:nvPr>
            <p:ph type="body"/>
          </p:nvPr>
        </p:nvSpPr>
        <p:spPr>
          <a:xfrm>
            <a:off x="700920" y="4473720"/>
            <a:ext cx="5606280" cy="3658320"/>
          </a:xfrm>
          <a:prstGeom prst="rect">
            <a:avLst/>
          </a:prstGeom>
        </p:spPr>
        <p:txBody>
          <a:bodyPr lIns="93240" rIns="93240" tIns="46440" bIns="46440">
            <a:normAutofit/>
          </a:bodyPr>
          <a:p>
            <a:pPr marL="216000" indent="-214200">
              <a:lnSpc>
                <a:spcPct val="100000"/>
              </a:lnSpc>
              <a:tabLst>
                <a:tab algn="l" pos="0"/>
              </a:tabLst>
            </a:pPr>
            <a:r>
              <a:rPr b="0" lang="en-US" sz="2000" spc="-1" strike="noStrike">
                <a:latin typeface="Arial"/>
              </a:rPr>
              <a:t>Commonly used fluid to correct dehydration :Dextrose saline to alternate with hartman’s solution.</a:t>
            </a:r>
            <a:endParaRPr b="0" lang="en-US" sz="2000" spc="-1" strike="noStrike">
              <a:latin typeface="Arial"/>
            </a:endParaRPr>
          </a:p>
        </p:txBody>
      </p:sp>
      <p:sp>
        <p:nvSpPr>
          <p:cNvPr id="1566" name="CustomShape 3"/>
          <p:cNvSpPr/>
          <p:nvPr/>
        </p:nvSpPr>
        <p:spPr>
          <a:xfrm>
            <a:off x="3970800" y="8830080"/>
            <a:ext cx="3035520" cy="464400"/>
          </a:xfrm>
          <a:prstGeom prst="rect">
            <a:avLst/>
          </a:prstGeom>
          <a:noFill/>
          <a:ln>
            <a:noFill/>
          </a:ln>
        </p:spPr>
        <p:style>
          <a:lnRef idx="0"/>
          <a:fillRef idx="0"/>
          <a:effectRef idx="0"/>
          <a:fontRef idx="minor"/>
        </p:style>
        <p:txBody>
          <a:bodyPr lIns="93240" rIns="93240" tIns="46440" bIns="46440" anchor="b">
            <a:noAutofit/>
          </a:bodyPr>
          <a:p>
            <a:pPr algn="r">
              <a:lnSpc>
                <a:spcPct val="100000"/>
              </a:lnSpc>
            </a:pPr>
            <a:fld id="{3B10E0BC-5FD5-490D-8D70-D79B354CB68C}" type="slidenum">
              <a:rPr b="0" lang="en-US" sz="1200" spc="-1" strike="noStrike">
                <a:solidFill>
                  <a:srgbClr val="000000"/>
                </a:solidFill>
                <a:latin typeface="+mn-lt"/>
                <a:ea typeface="+mn-ea"/>
              </a:rPr>
              <a:t>396</a:t>
            </a:fld>
            <a:endParaRPr b="0" lang="en-US" sz="1200" spc="-1" strike="noStrike">
              <a:latin typeface="Arial"/>
            </a:endParaRPr>
          </a:p>
        </p:txBody>
      </p:sp>
    </p:spTree>
  </p:cSld>
</p:notes>
</file>

<file path=ppt/notesSlides/notesSlide40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67" name="PlaceHolder 1"/>
          <p:cNvSpPr>
            <a:spLocks noGrp="1"/>
          </p:cNvSpPr>
          <p:nvPr>
            <p:ph type="sldImg"/>
          </p:nvPr>
        </p:nvSpPr>
        <p:spPr>
          <a:xfrm>
            <a:off x="406440" y="696960"/>
            <a:ext cx="6195600" cy="3484080"/>
          </a:xfrm>
          <a:prstGeom prst="rect">
            <a:avLst/>
          </a:prstGeom>
        </p:spPr>
      </p:sp>
      <p:sp>
        <p:nvSpPr>
          <p:cNvPr id="1568" name="PlaceHolder 2"/>
          <p:cNvSpPr>
            <a:spLocks noGrp="1"/>
          </p:cNvSpPr>
          <p:nvPr>
            <p:ph type="body"/>
          </p:nvPr>
        </p:nvSpPr>
        <p:spPr>
          <a:xfrm>
            <a:off x="700920" y="4473720"/>
            <a:ext cx="5606280" cy="3658320"/>
          </a:xfrm>
          <a:prstGeom prst="rect">
            <a:avLst/>
          </a:prstGeom>
        </p:spPr>
        <p:txBody>
          <a:bodyPr lIns="93240" rIns="93240" tIns="46440" bIns="46440">
            <a:normAutofit/>
          </a:bodyPr>
          <a:p>
            <a:pPr marL="216000" indent="-214200">
              <a:lnSpc>
                <a:spcPct val="100000"/>
              </a:lnSpc>
              <a:tabLst>
                <a:tab algn="l" pos="0"/>
              </a:tabLst>
            </a:pPr>
            <a:r>
              <a:rPr b="1" lang="en-US" sz="2000" spc="-1" strike="noStrike">
                <a:latin typeface="Arial"/>
              </a:rPr>
              <a:t>AL &amp; QUININE </a:t>
            </a:r>
            <a:r>
              <a:rPr b="0" lang="en-US" sz="2000" spc="-1" strike="noStrike">
                <a:latin typeface="Arial"/>
              </a:rPr>
              <a:t>are the antimalaria drugs that are safe for a breastfeeding mother</a:t>
            </a:r>
            <a:endParaRPr b="0" lang="en-US" sz="2000" spc="-1" strike="noStrike">
              <a:latin typeface="Arial"/>
            </a:endParaRPr>
          </a:p>
        </p:txBody>
      </p:sp>
      <p:sp>
        <p:nvSpPr>
          <p:cNvPr id="1569" name="CustomShape 3"/>
          <p:cNvSpPr/>
          <p:nvPr/>
        </p:nvSpPr>
        <p:spPr>
          <a:xfrm>
            <a:off x="3970800" y="8830080"/>
            <a:ext cx="3035520" cy="464400"/>
          </a:xfrm>
          <a:prstGeom prst="rect">
            <a:avLst/>
          </a:prstGeom>
          <a:noFill/>
          <a:ln>
            <a:noFill/>
          </a:ln>
        </p:spPr>
        <p:style>
          <a:lnRef idx="0"/>
          <a:fillRef idx="0"/>
          <a:effectRef idx="0"/>
          <a:fontRef idx="minor"/>
        </p:style>
        <p:txBody>
          <a:bodyPr lIns="93240" rIns="93240" tIns="46440" bIns="46440" anchor="b">
            <a:noAutofit/>
          </a:bodyPr>
          <a:p>
            <a:pPr algn="r">
              <a:lnSpc>
                <a:spcPct val="100000"/>
              </a:lnSpc>
            </a:pPr>
            <a:fld id="{E9F1B3E9-37A0-4D01-BCDA-4FE3255FB563}" type="slidenum">
              <a:rPr b="0" lang="en-US" sz="1200" spc="-1" strike="noStrike">
                <a:solidFill>
                  <a:srgbClr val="000000"/>
                </a:solidFill>
                <a:latin typeface="+mn-lt"/>
                <a:ea typeface="+mn-ea"/>
              </a:rPr>
              <a:t>408</a:t>
            </a:fld>
            <a:endParaRPr b="0" lang="en-US" sz="1200" spc="-1" strike="noStrike">
              <a:latin typeface="Arial"/>
            </a:endParaRPr>
          </a:p>
        </p:txBody>
      </p:sp>
    </p:spTree>
  </p:cSld>
</p:notes>
</file>

<file path=ppt/notesSlides/notesSlide41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70" name="PlaceHolder 1"/>
          <p:cNvSpPr>
            <a:spLocks noGrp="1"/>
          </p:cNvSpPr>
          <p:nvPr>
            <p:ph type="sldImg"/>
          </p:nvPr>
        </p:nvSpPr>
        <p:spPr>
          <a:xfrm>
            <a:off x="717480" y="1162080"/>
            <a:ext cx="5573160" cy="3134880"/>
          </a:xfrm>
          <a:prstGeom prst="rect">
            <a:avLst/>
          </a:prstGeom>
        </p:spPr>
      </p:sp>
      <p:sp>
        <p:nvSpPr>
          <p:cNvPr id="1571" name="PlaceHolder 2"/>
          <p:cNvSpPr>
            <a:spLocks noGrp="1"/>
          </p:cNvSpPr>
          <p:nvPr>
            <p:ph type="body"/>
          </p:nvPr>
        </p:nvSpPr>
        <p:spPr>
          <a:xfrm>
            <a:off x="700920" y="4473720"/>
            <a:ext cx="5606280" cy="3658320"/>
          </a:xfrm>
          <a:prstGeom prst="rect">
            <a:avLst/>
          </a:prstGeom>
        </p:spPr>
        <p:txBody>
          <a:bodyPr lIns="93240" rIns="93240" tIns="46440" bIns="46440">
            <a:noAutofit/>
          </a:bodyPr>
          <a:p>
            <a:endParaRPr b="0" lang="en-US" sz="2000" spc="-1" strike="noStrike">
              <a:latin typeface="Arial"/>
            </a:endParaRPr>
          </a:p>
        </p:txBody>
      </p:sp>
      <p:sp>
        <p:nvSpPr>
          <p:cNvPr id="1572" name="CustomShape 3"/>
          <p:cNvSpPr/>
          <p:nvPr/>
        </p:nvSpPr>
        <p:spPr>
          <a:xfrm>
            <a:off x="3970800" y="8830080"/>
            <a:ext cx="3035520" cy="464400"/>
          </a:xfrm>
          <a:prstGeom prst="rect">
            <a:avLst/>
          </a:prstGeom>
          <a:noFill/>
          <a:ln>
            <a:noFill/>
          </a:ln>
        </p:spPr>
        <p:style>
          <a:lnRef idx="0"/>
          <a:fillRef idx="0"/>
          <a:effectRef idx="0"/>
          <a:fontRef idx="minor"/>
        </p:style>
        <p:txBody>
          <a:bodyPr lIns="93240" rIns="93240" tIns="46440" bIns="46440" anchor="b">
            <a:noAutofit/>
          </a:bodyPr>
          <a:p>
            <a:pPr algn="r">
              <a:lnSpc>
                <a:spcPct val="100000"/>
              </a:lnSpc>
            </a:pPr>
            <a:fld id="{3A0FE760-1754-4F4F-AFDF-C44A6598CDEA}" type="slidenum">
              <a:rPr b="0" lang="en-US" sz="1200" spc="-1" strike="noStrike">
                <a:solidFill>
                  <a:srgbClr val="000000"/>
                </a:solidFill>
                <a:latin typeface="+mn-lt"/>
                <a:ea typeface="+mn-ea"/>
              </a:rPr>
              <a:t>&lt;number&gt;</a:t>
            </a:fld>
            <a:endParaRPr b="0" lang="en-US" sz="1200" spc="-1" strike="noStrike">
              <a:latin typeface="Arial"/>
            </a:endParaRPr>
          </a:p>
        </p:txBody>
      </p:sp>
    </p:spTree>
  </p:cSld>
</p:notes>
</file>

<file path=ppt/notesSlides/notesSlide42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73" name="PlaceHolder 1"/>
          <p:cNvSpPr>
            <a:spLocks noGrp="1"/>
          </p:cNvSpPr>
          <p:nvPr>
            <p:ph type="sldImg"/>
          </p:nvPr>
        </p:nvSpPr>
        <p:spPr>
          <a:xfrm>
            <a:off x="406440" y="696960"/>
            <a:ext cx="6195600" cy="3484080"/>
          </a:xfrm>
          <a:prstGeom prst="rect">
            <a:avLst/>
          </a:prstGeom>
        </p:spPr>
      </p:sp>
      <p:sp>
        <p:nvSpPr>
          <p:cNvPr id="1574" name="PlaceHolder 2"/>
          <p:cNvSpPr>
            <a:spLocks noGrp="1"/>
          </p:cNvSpPr>
          <p:nvPr>
            <p:ph type="body"/>
          </p:nvPr>
        </p:nvSpPr>
        <p:spPr>
          <a:xfrm>
            <a:off x="700920" y="4473720"/>
            <a:ext cx="5606280" cy="3658320"/>
          </a:xfrm>
          <a:prstGeom prst="rect">
            <a:avLst/>
          </a:prstGeom>
        </p:spPr>
        <p:txBody>
          <a:bodyPr lIns="93240" rIns="93240" tIns="46440" bIns="46440">
            <a:normAutofit/>
          </a:bodyPr>
          <a:p>
            <a:endParaRPr b="0" lang="en-US" sz="2000" spc="-1" strike="noStrike">
              <a:latin typeface="Arial"/>
            </a:endParaRPr>
          </a:p>
        </p:txBody>
      </p:sp>
      <p:sp>
        <p:nvSpPr>
          <p:cNvPr id="1575" name="CustomShape 3"/>
          <p:cNvSpPr/>
          <p:nvPr/>
        </p:nvSpPr>
        <p:spPr>
          <a:xfrm>
            <a:off x="3970800" y="8830080"/>
            <a:ext cx="3035520" cy="464400"/>
          </a:xfrm>
          <a:prstGeom prst="rect">
            <a:avLst/>
          </a:prstGeom>
          <a:noFill/>
          <a:ln>
            <a:noFill/>
          </a:ln>
        </p:spPr>
        <p:style>
          <a:lnRef idx="0"/>
          <a:fillRef idx="0"/>
          <a:effectRef idx="0"/>
          <a:fontRef idx="minor"/>
        </p:style>
        <p:txBody>
          <a:bodyPr lIns="93240" rIns="93240" tIns="46440" bIns="46440" anchor="b">
            <a:noAutofit/>
          </a:bodyPr>
          <a:p>
            <a:pPr algn="r">
              <a:lnSpc>
                <a:spcPct val="100000"/>
              </a:lnSpc>
            </a:pPr>
            <a:fld id="{45230CF3-3694-4D7F-9C92-D68DB5604D7E}" type="slidenum">
              <a:rPr b="0" lang="en-US" sz="1200" spc="-1" strike="noStrike">
                <a:solidFill>
                  <a:srgbClr val="000000"/>
                </a:solidFill>
                <a:latin typeface="+mn-lt"/>
                <a:ea typeface="+mn-ea"/>
              </a:rPr>
              <a:t>424</a:t>
            </a:fld>
            <a:endParaRPr b="0" lang="en-US" sz="1200" spc="-1" strike="noStrike">
              <a:latin typeface="Arial"/>
            </a:endParaRPr>
          </a:p>
        </p:txBody>
      </p:sp>
    </p:spTree>
  </p:cSld>
</p:notes>
</file>

<file path=ppt/notesSlides/notesSlide43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76" name="PlaceHolder 1"/>
          <p:cNvSpPr>
            <a:spLocks noGrp="1"/>
          </p:cNvSpPr>
          <p:nvPr>
            <p:ph type="sldImg"/>
          </p:nvPr>
        </p:nvSpPr>
        <p:spPr>
          <a:xfrm>
            <a:off x="406440" y="696960"/>
            <a:ext cx="6195600" cy="3484080"/>
          </a:xfrm>
          <a:prstGeom prst="rect">
            <a:avLst/>
          </a:prstGeom>
        </p:spPr>
      </p:sp>
      <p:sp>
        <p:nvSpPr>
          <p:cNvPr id="1577" name="PlaceHolder 2"/>
          <p:cNvSpPr>
            <a:spLocks noGrp="1"/>
          </p:cNvSpPr>
          <p:nvPr>
            <p:ph type="body"/>
          </p:nvPr>
        </p:nvSpPr>
        <p:spPr>
          <a:xfrm>
            <a:off x="700920" y="4473720"/>
            <a:ext cx="5606280" cy="3658320"/>
          </a:xfrm>
          <a:prstGeom prst="rect">
            <a:avLst/>
          </a:prstGeom>
        </p:spPr>
        <p:txBody>
          <a:bodyPr lIns="93240" rIns="93240" tIns="46440" bIns="46440">
            <a:normAutofit/>
          </a:bodyPr>
          <a:p>
            <a:pPr marL="216000" indent="-214200">
              <a:lnSpc>
                <a:spcPct val="100000"/>
              </a:lnSpc>
              <a:tabLst>
                <a:tab algn="l" pos="0"/>
              </a:tabLst>
            </a:pPr>
            <a:r>
              <a:rPr b="1" lang="en-US" sz="2000" spc="-1" strike="noStrike">
                <a:latin typeface="Arial"/>
              </a:rPr>
              <a:t>A=MCMA forked cords, B=MCMA, C= MCDA,D=DCDA fuses, E=separate DCDA ,F=SIAMESE twins on the abdomen.</a:t>
            </a:r>
            <a:endParaRPr b="0" lang="en-US" sz="2000" spc="-1" strike="noStrike">
              <a:latin typeface="Arial"/>
            </a:endParaRPr>
          </a:p>
        </p:txBody>
      </p:sp>
      <p:sp>
        <p:nvSpPr>
          <p:cNvPr id="1578" name="CustomShape 3"/>
          <p:cNvSpPr/>
          <p:nvPr/>
        </p:nvSpPr>
        <p:spPr>
          <a:xfrm>
            <a:off x="3970800" y="8830080"/>
            <a:ext cx="3035520" cy="464400"/>
          </a:xfrm>
          <a:prstGeom prst="rect">
            <a:avLst/>
          </a:prstGeom>
          <a:noFill/>
          <a:ln>
            <a:noFill/>
          </a:ln>
        </p:spPr>
        <p:style>
          <a:lnRef idx="0"/>
          <a:fillRef idx="0"/>
          <a:effectRef idx="0"/>
          <a:fontRef idx="minor"/>
        </p:style>
        <p:txBody>
          <a:bodyPr lIns="93240" rIns="93240" tIns="46440" bIns="46440" anchor="b">
            <a:noAutofit/>
          </a:bodyPr>
          <a:p>
            <a:pPr algn="r">
              <a:lnSpc>
                <a:spcPct val="100000"/>
              </a:lnSpc>
            </a:pPr>
            <a:fld id="{CEC18C30-B987-4FA8-8637-2DC3FBEE046E}" type="slidenum">
              <a:rPr b="0" lang="en-US" sz="1200" spc="-1" strike="noStrike">
                <a:solidFill>
                  <a:srgbClr val="000000"/>
                </a:solidFill>
                <a:latin typeface="+mn-lt"/>
                <a:ea typeface="+mn-ea"/>
              </a:rPr>
              <a:t>434</a:t>
            </a:fld>
            <a:endParaRPr b="0" lang="en-US" sz="1200" spc="-1" strike="noStrike">
              <a:latin typeface="Arial"/>
            </a:endParaRPr>
          </a:p>
        </p:txBody>
      </p:sp>
    </p:spTree>
  </p:cSld>
</p:notes>
</file>

<file path=ppt/notesSlides/notesSlide45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79" name="PlaceHolder 1"/>
          <p:cNvSpPr>
            <a:spLocks noGrp="1"/>
          </p:cNvSpPr>
          <p:nvPr>
            <p:ph type="sldImg"/>
          </p:nvPr>
        </p:nvSpPr>
        <p:spPr>
          <a:xfrm>
            <a:off x="406440" y="696960"/>
            <a:ext cx="6195600" cy="3484080"/>
          </a:xfrm>
          <a:prstGeom prst="rect">
            <a:avLst/>
          </a:prstGeom>
        </p:spPr>
      </p:sp>
      <p:sp>
        <p:nvSpPr>
          <p:cNvPr id="1580" name="PlaceHolder 2"/>
          <p:cNvSpPr>
            <a:spLocks noGrp="1"/>
          </p:cNvSpPr>
          <p:nvPr>
            <p:ph type="body"/>
          </p:nvPr>
        </p:nvSpPr>
        <p:spPr>
          <a:xfrm>
            <a:off x="700920" y="4473720"/>
            <a:ext cx="5606280" cy="3658320"/>
          </a:xfrm>
          <a:prstGeom prst="rect">
            <a:avLst/>
          </a:prstGeom>
        </p:spPr>
        <p:txBody>
          <a:bodyPr lIns="93240" rIns="93240" tIns="46440" bIns="46440">
            <a:normAutofit/>
          </a:bodyPr>
          <a:p>
            <a:pPr marL="216000" indent="-214200">
              <a:lnSpc>
                <a:spcPct val="100000"/>
              </a:lnSpc>
              <a:tabLst>
                <a:tab algn="l" pos="0"/>
              </a:tabLst>
            </a:pPr>
            <a:r>
              <a:rPr b="0" lang="en-US" sz="2000" spc="-1" strike="noStrike">
                <a:latin typeface="Arial"/>
              </a:rPr>
              <a:t>Prolonged L. seriously affect the fetuses state  and also the uterine tone postnatally.</a:t>
            </a:r>
            <a:endParaRPr b="0" lang="en-US" sz="2000" spc="-1" strike="noStrike">
              <a:latin typeface="Arial"/>
            </a:endParaRPr>
          </a:p>
        </p:txBody>
      </p:sp>
      <p:sp>
        <p:nvSpPr>
          <p:cNvPr id="1581" name="CustomShape 3"/>
          <p:cNvSpPr/>
          <p:nvPr/>
        </p:nvSpPr>
        <p:spPr>
          <a:xfrm>
            <a:off x="3970800" y="8830080"/>
            <a:ext cx="3035520" cy="464400"/>
          </a:xfrm>
          <a:prstGeom prst="rect">
            <a:avLst/>
          </a:prstGeom>
          <a:noFill/>
          <a:ln>
            <a:noFill/>
          </a:ln>
        </p:spPr>
        <p:style>
          <a:lnRef idx="0"/>
          <a:fillRef idx="0"/>
          <a:effectRef idx="0"/>
          <a:fontRef idx="minor"/>
        </p:style>
        <p:txBody>
          <a:bodyPr lIns="93240" rIns="93240" tIns="46440" bIns="46440" anchor="b">
            <a:noAutofit/>
          </a:bodyPr>
          <a:p>
            <a:pPr algn="r">
              <a:lnSpc>
                <a:spcPct val="100000"/>
              </a:lnSpc>
            </a:pPr>
            <a:fld id="{31D033E2-2113-4FB5-BFA6-FE4CE225DE49}" type="slidenum">
              <a:rPr b="0" lang="en-US" sz="1200" spc="-1" strike="noStrike">
                <a:solidFill>
                  <a:srgbClr val="000000"/>
                </a:solidFill>
                <a:latin typeface="+mn-lt"/>
                <a:ea typeface="+mn-ea"/>
              </a:rPr>
              <a:t>459</a:t>
            </a:fld>
            <a:endParaRPr b="0" lang="en-US" sz="1200" spc="-1" strike="noStrike">
              <a:latin typeface="Arial"/>
            </a:endParaRPr>
          </a:p>
        </p:txBody>
      </p:sp>
    </p:spTree>
  </p:cSld>
</p:notes>
</file>

<file path=ppt/notesSlides/notesSlide46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82" name="PlaceHolder 1"/>
          <p:cNvSpPr>
            <a:spLocks noGrp="1"/>
          </p:cNvSpPr>
          <p:nvPr>
            <p:ph type="sldImg"/>
          </p:nvPr>
        </p:nvSpPr>
        <p:spPr>
          <a:xfrm>
            <a:off x="406440" y="696960"/>
            <a:ext cx="6195600" cy="3484080"/>
          </a:xfrm>
          <a:prstGeom prst="rect">
            <a:avLst/>
          </a:prstGeom>
        </p:spPr>
      </p:sp>
      <p:sp>
        <p:nvSpPr>
          <p:cNvPr id="1583" name="PlaceHolder 2"/>
          <p:cNvSpPr>
            <a:spLocks noGrp="1"/>
          </p:cNvSpPr>
          <p:nvPr>
            <p:ph type="body"/>
          </p:nvPr>
        </p:nvSpPr>
        <p:spPr>
          <a:xfrm>
            <a:off x="700920" y="4473720"/>
            <a:ext cx="5606280" cy="3658320"/>
          </a:xfrm>
          <a:prstGeom prst="rect">
            <a:avLst/>
          </a:prstGeom>
        </p:spPr>
        <p:txBody>
          <a:bodyPr lIns="93240" rIns="93240" tIns="46440" bIns="46440">
            <a:normAutofit/>
          </a:bodyPr>
          <a:p>
            <a:pPr marL="216000" indent="-214200">
              <a:lnSpc>
                <a:spcPct val="100000"/>
              </a:lnSpc>
              <a:tabLst>
                <a:tab algn="l" pos="0"/>
              </a:tabLst>
            </a:pPr>
            <a:r>
              <a:rPr b="0" lang="en-US" sz="2000" spc="-1" strike="noStrike">
                <a:latin typeface="Arial"/>
              </a:rPr>
              <a:t>Basically the shorter the duration the better the prognosis.</a:t>
            </a:r>
            <a:endParaRPr b="0" lang="en-US" sz="2000" spc="-1" strike="noStrike">
              <a:latin typeface="Arial"/>
            </a:endParaRPr>
          </a:p>
        </p:txBody>
      </p:sp>
      <p:sp>
        <p:nvSpPr>
          <p:cNvPr id="1584" name="CustomShape 3"/>
          <p:cNvSpPr/>
          <p:nvPr/>
        </p:nvSpPr>
        <p:spPr>
          <a:xfrm>
            <a:off x="3970800" y="8830080"/>
            <a:ext cx="3035520" cy="464400"/>
          </a:xfrm>
          <a:prstGeom prst="rect">
            <a:avLst/>
          </a:prstGeom>
          <a:noFill/>
          <a:ln>
            <a:noFill/>
          </a:ln>
        </p:spPr>
        <p:style>
          <a:lnRef idx="0"/>
          <a:fillRef idx="0"/>
          <a:effectRef idx="0"/>
          <a:fontRef idx="minor"/>
        </p:style>
        <p:txBody>
          <a:bodyPr lIns="93240" rIns="93240" tIns="46440" bIns="46440" anchor="b">
            <a:noAutofit/>
          </a:bodyPr>
          <a:p>
            <a:pPr algn="r">
              <a:lnSpc>
                <a:spcPct val="100000"/>
              </a:lnSpc>
            </a:pPr>
            <a:fld id="{DC03A87A-2713-4D81-BE9D-A53423AE0E16}" type="slidenum">
              <a:rPr b="0" lang="en-US" sz="1200" spc="-1" strike="noStrike">
                <a:solidFill>
                  <a:srgbClr val="000000"/>
                </a:solidFill>
                <a:latin typeface="+mn-lt"/>
                <a:ea typeface="+mn-ea"/>
              </a:rPr>
              <a:t>465</a:t>
            </a:fld>
            <a:endParaRPr b="0" lang="en-US" sz="1200" spc="-1" strike="noStrike">
              <a:latin typeface="Arial"/>
            </a:endParaRPr>
          </a:p>
        </p:txBody>
      </p:sp>
    </p:spTree>
  </p:cSld>
</p:notes>
</file>

<file path=ppt/notesSlides/notesSlide47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85" name="PlaceHolder 1"/>
          <p:cNvSpPr>
            <a:spLocks noGrp="1"/>
          </p:cNvSpPr>
          <p:nvPr>
            <p:ph type="sldImg"/>
          </p:nvPr>
        </p:nvSpPr>
        <p:spPr>
          <a:xfrm>
            <a:off x="406440" y="696960"/>
            <a:ext cx="6195600" cy="3484080"/>
          </a:xfrm>
          <a:prstGeom prst="rect">
            <a:avLst/>
          </a:prstGeom>
        </p:spPr>
      </p:sp>
      <p:sp>
        <p:nvSpPr>
          <p:cNvPr id="1586" name="PlaceHolder 2"/>
          <p:cNvSpPr>
            <a:spLocks noGrp="1"/>
          </p:cNvSpPr>
          <p:nvPr>
            <p:ph type="body"/>
          </p:nvPr>
        </p:nvSpPr>
        <p:spPr>
          <a:xfrm>
            <a:off x="700920" y="4473720"/>
            <a:ext cx="5606280" cy="3658320"/>
          </a:xfrm>
          <a:prstGeom prst="rect">
            <a:avLst/>
          </a:prstGeom>
        </p:spPr>
        <p:txBody>
          <a:bodyPr lIns="93240" rIns="93240" tIns="46440" bIns="46440">
            <a:normAutofit/>
          </a:bodyPr>
          <a:p>
            <a:pPr marL="216000" indent="-214200">
              <a:lnSpc>
                <a:spcPct val="100000"/>
              </a:lnSpc>
              <a:tabLst>
                <a:tab algn="l" pos="0"/>
              </a:tabLst>
            </a:pPr>
            <a:r>
              <a:rPr b="0" lang="en-US" sz="2000" spc="-1" strike="noStrike">
                <a:latin typeface="Arial"/>
              </a:rPr>
              <a:t>NB </a:t>
            </a:r>
            <a:r>
              <a:rPr b="1" lang="en-US" sz="2000" spc="-1" strike="noStrike">
                <a:latin typeface="Arial"/>
              </a:rPr>
              <a:t>: Not all diachorionic pregnancy   indicates diazyggosity.</a:t>
            </a:r>
            <a:endParaRPr b="0" lang="en-US" sz="2000" spc="-1" strike="noStrike">
              <a:latin typeface="Arial"/>
            </a:endParaRPr>
          </a:p>
          <a:p>
            <a:pPr marL="216000" indent="-214200">
              <a:lnSpc>
                <a:spcPct val="100000"/>
              </a:lnSpc>
              <a:tabLst>
                <a:tab algn="l" pos="0"/>
              </a:tabLst>
            </a:pPr>
            <a:r>
              <a:rPr b="1" lang="en-US" sz="2000" spc="-1" strike="noStrike">
                <a:latin typeface="Arial"/>
              </a:rPr>
              <a:t>       </a:t>
            </a:r>
            <a:r>
              <a:rPr b="1" lang="en-US" sz="2000" spc="-1" strike="noStrike">
                <a:latin typeface="Arial"/>
              </a:rPr>
              <a:t>Monochorionic pregnancy always indicates monozygosity</a:t>
            </a:r>
            <a:endParaRPr b="0" lang="en-US" sz="2000" spc="-1" strike="noStrike">
              <a:latin typeface="Arial"/>
            </a:endParaRPr>
          </a:p>
        </p:txBody>
      </p:sp>
      <p:sp>
        <p:nvSpPr>
          <p:cNvPr id="1587" name="CustomShape 3"/>
          <p:cNvSpPr/>
          <p:nvPr/>
        </p:nvSpPr>
        <p:spPr>
          <a:xfrm>
            <a:off x="3970800" y="8830080"/>
            <a:ext cx="3035520" cy="464400"/>
          </a:xfrm>
          <a:prstGeom prst="rect">
            <a:avLst/>
          </a:prstGeom>
          <a:noFill/>
          <a:ln>
            <a:noFill/>
          </a:ln>
        </p:spPr>
        <p:style>
          <a:lnRef idx="0"/>
          <a:fillRef idx="0"/>
          <a:effectRef idx="0"/>
          <a:fontRef idx="minor"/>
        </p:style>
        <p:txBody>
          <a:bodyPr lIns="93240" rIns="93240" tIns="46440" bIns="46440" anchor="b">
            <a:noAutofit/>
          </a:bodyPr>
          <a:p>
            <a:pPr algn="r">
              <a:lnSpc>
                <a:spcPct val="100000"/>
              </a:lnSpc>
            </a:pPr>
            <a:fld id="{DAD992EB-88E5-4AB6-8955-4819839DD597}" type="slidenum">
              <a:rPr b="0" lang="en-US" sz="1200" spc="-1" strike="noStrike">
                <a:solidFill>
                  <a:srgbClr val="000000"/>
                </a:solidFill>
                <a:latin typeface="+mn-lt"/>
                <a:ea typeface="+mn-ea"/>
              </a:rPr>
              <a:t>475</a:t>
            </a:fld>
            <a:endParaRPr b="0" lang="en-US" sz="1200" spc="-1" strike="noStrike">
              <a:latin typeface="Arial"/>
            </a:endParaRPr>
          </a:p>
        </p:txBody>
      </p:sp>
    </p:spTree>
  </p:cSld>
</p:notes>
</file>

<file path=ppt/notesSlides/notesSlide4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28" name="PlaceHolder 1"/>
          <p:cNvSpPr>
            <a:spLocks noGrp="1"/>
          </p:cNvSpPr>
          <p:nvPr>
            <p:ph type="sldImg"/>
          </p:nvPr>
        </p:nvSpPr>
        <p:spPr>
          <a:xfrm>
            <a:off x="406440" y="696960"/>
            <a:ext cx="6195600" cy="3484080"/>
          </a:xfrm>
          <a:prstGeom prst="rect">
            <a:avLst/>
          </a:prstGeom>
        </p:spPr>
      </p:sp>
      <p:sp>
        <p:nvSpPr>
          <p:cNvPr id="1529" name="PlaceHolder 2"/>
          <p:cNvSpPr>
            <a:spLocks noGrp="1"/>
          </p:cNvSpPr>
          <p:nvPr>
            <p:ph type="body"/>
          </p:nvPr>
        </p:nvSpPr>
        <p:spPr>
          <a:xfrm>
            <a:off x="700920" y="4473720"/>
            <a:ext cx="5606280" cy="3658320"/>
          </a:xfrm>
          <a:prstGeom prst="rect">
            <a:avLst/>
          </a:prstGeom>
        </p:spPr>
        <p:txBody>
          <a:bodyPr lIns="93240" rIns="93240" tIns="46440" bIns="46440">
            <a:normAutofit/>
          </a:bodyPr>
          <a:p>
            <a:endParaRPr b="0" lang="en-US" sz="2000" spc="-1" strike="noStrike">
              <a:latin typeface="Arial"/>
            </a:endParaRPr>
          </a:p>
        </p:txBody>
      </p:sp>
      <p:sp>
        <p:nvSpPr>
          <p:cNvPr id="1530" name="CustomShape 3"/>
          <p:cNvSpPr/>
          <p:nvPr/>
        </p:nvSpPr>
        <p:spPr>
          <a:xfrm>
            <a:off x="3970800" y="8830080"/>
            <a:ext cx="3035520" cy="464400"/>
          </a:xfrm>
          <a:prstGeom prst="rect">
            <a:avLst/>
          </a:prstGeom>
          <a:noFill/>
          <a:ln>
            <a:noFill/>
          </a:ln>
        </p:spPr>
        <p:style>
          <a:lnRef idx="0"/>
          <a:fillRef idx="0"/>
          <a:effectRef idx="0"/>
          <a:fontRef idx="minor"/>
        </p:style>
        <p:txBody>
          <a:bodyPr lIns="93240" rIns="93240" tIns="46440" bIns="46440" anchor="b">
            <a:noAutofit/>
          </a:bodyPr>
          <a:p>
            <a:pPr algn="r">
              <a:lnSpc>
                <a:spcPct val="100000"/>
              </a:lnSpc>
            </a:pPr>
            <a:fld id="{3952E36B-B262-431D-AF5F-D7329E85A565}" type="slidenum">
              <a:rPr b="0" lang="en-US" sz="1200" spc="-1" strike="noStrike">
                <a:solidFill>
                  <a:srgbClr val="000000"/>
                </a:solidFill>
                <a:latin typeface="+mn-lt"/>
                <a:ea typeface="+mn-ea"/>
              </a:rPr>
              <a:t>48</a:t>
            </a:fld>
            <a:endParaRPr b="0" lang="en-US" sz="1200" spc="-1" strike="noStrike">
              <a:latin typeface="Arial"/>
            </a:endParaRPr>
          </a:p>
        </p:txBody>
      </p:sp>
    </p:spTree>
  </p:cSld>
</p:notes>
</file>

<file path=ppt/notesSlides/notesSlide6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31" name="PlaceHolder 1"/>
          <p:cNvSpPr>
            <a:spLocks noGrp="1"/>
          </p:cNvSpPr>
          <p:nvPr>
            <p:ph type="sldImg"/>
          </p:nvPr>
        </p:nvSpPr>
        <p:spPr>
          <a:xfrm>
            <a:off x="717480" y="1162080"/>
            <a:ext cx="5573160" cy="3134880"/>
          </a:xfrm>
          <a:prstGeom prst="rect">
            <a:avLst/>
          </a:prstGeom>
        </p:spPr>
      </p:sp>
      <p:sp>
        <p:nvSpPr>
          <p:cNvPr id="1532" name="PlaceHolder 2"/>
          <p:cNvSpPr>
            <a:spLocks noGrp="1"/>
          </p:cNvSpPr>
          <p:nvPr>
            <p:ph type="body"/>
          </p:nvPr>
        </p:nvSpPr>
        <p:spPr>
          <a:xfrm>
            <a:off x="700920" y="4473720"/>
            <a:ext cx="5606280" cy="3658320"/>
          </a:xfrm>
          <a:prstGeom prst="rect">
            <a:avLst/>
          </a:prstGeom>
        </p:spPr>
        <p:txBody>
          <a:bodyPr lIns="93240" rIns="93240" tIns="46440" bIns="46440">
            <a:noAutofit/>
          </a:bodyPr>
          <a:p>
            <a:endParaRPr b="0" lang="en-US" sz="2000" spc="-1" strike="noStrike">
              <a:latin typeface="Arial"/>
            </a:endParaRPr>
          </a:p>
        </p:txBody>
      </p:sp>
      <p:sp>
        <p:nvSpPr>
          <p:cNvPr id="1533" name="CustomShape 3"/>
          <p:cNvSpPr/>
          <p:nvPr/>
        </p:nvSpPr>
        <p:spPr>
          <a:xfrm>
            <a:off x="3970800" y="8830080"/>
            <a:ext cx="3035520" cy="464400"/>
          </a:xfrm>
          <a:prstGeom prst="rect">
            <a:avLst/>
          </a:prstGeom>
          <a:noFill/>
          <a:ln>
            <a:noFill/>
          </a:ln>
        </p:spPr>
        <p:style>
          <a:lnRef idx="0"/>
          <a:fillRef idx="0"/>
          <a:effectRef idx="0"/>
          <a:fontRef idx="minor"/>
        </p:style>
        <p:txBody>
          <a:bodyPr lIns="93240" rIns="93240" tIns="46440" bIns="46440" anchor="b">
            <a:noAutofit/>
          </a:bodyPr>
          <a:p>
            <a:pPr algn="r">
              <a:lnSpc>
                <a:spcPct val="100000"/>
              </a:lnSpc>
            </a:pPr>
            <a:fld id="{FFE1867A-256F-4814-AE64-92B8CAC044B5}" type="slidenum">
              <a:rPr b="0" lang="en-US" sz="1200" spc="-1" strike="noStrike">
                <a:solidFill>
                  <a:srgbClr val="000000"/>
                </a:solidFill>
                <a:latin typeface="+mn-lt"/>
                <a:ea typeface="+mn-ea"/>
              </a:rPr>
              <a:t>&lt;number&gt;</a:t>
            </a:fld>
            <a:endParaRPr b="0" lang="en-US" sz="1200" spc="-1" strike="noStrike">
              <a:latin typeface="Arial"/>
            </a:endParaRPr>
          </a:p>
        </p:txBody>
      </p:sp>
    </p:spTree>
  </p:cSld>
</p:notes>
</file>

<file path=ppt/notesSlides/notesSlide8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34" name="PlaceHolder 1"/>
          <p:cNvSpPr>
            <a:spLocks noGrp="1"/>
          </p:cNvSpPr>
          <p:nvPr>
            <p:ph type="sldImg"/>
          </p:nvPr>
        </p:nvSpPr>
        <p:spPr>
          <a:xfrm>
            <a:off x="717480" y="1162080"/>
            <a:ext cx="5573160" cy="3134880"/>
          </a:xfrm>
          <a:prstGeom prst="rect">
            <a:avLst/>
          </a:prstGeom>
        </p:spPr>
      </p:sp>
      <p:sp>
        <p:nvSpPr>
          <p:cNvPr id="1535" name="PlaceHolder 2"/>
          <p:cNvSpPr>
            <a:spLocks noGrp="1"/>
          </p:cNvSpPr>
          <p:nvPr>
            <p:ph type="body"/>
          </p:nvPr>
        </p:nvSpPr>
        <p:spPr>
          <a:xfrm>
            <a:off x="700920" y="4473720"/>
            <a:ext cx="5606280" cy="3658320"/>
          </a:xfrm>
          <a:prstGeom prst="rect">
            <a:avLst/>
          </a:prstGeom>
        </p:spPr>
        <p:txBody>
          <a:bodyPr lIns="93240" rIns="93240" tIns="46440" bIns="46440">
            <a:noAutofit/>
          </a:bodyPr>
          <a:p>
            <a:pPr marL="216000" indent="-214200">
              <a:lnSpc>
                <a:spcPct val="100000"/>
              </a:lnSpc>
              <a:tabLst>
                <a:tab algn="l" pos="0"/>
              </a:tabLst>
            </a:pPr>
            <a:r>
              <a:rPr b="1" lang="en-US" sz="2000" spc="-1" strike="noStrike">
                <a:latin typeface="Arial"/>
              </a:rPr>
              <a:t>Note: the most concerning side effect of MgSo4 is RESPIRATORY DEPRESSION. Can also cause muscle hypotonicity</a:t>
            </a:r>
            <a:endParaRPr b="0" lang="en-US" sz="2000" spc="-1" strike="noStrike">
              <a:latin typeface="Arial"/>
            </a:endParaRPr>
          </a:p>
          <a:p>
            <a:pPr marL="216000" indent="-214200">
              <a:lnSpc>
                <a:spcPct val="100000"/>
              </a:lnSpc>
              <a:tabLst>
                <a:tab algn="l" pos="0"/>
              </a:tabLst>
            </a:pPr>
            <a:r>
              <a:rPr b="1" lang="en-US" sz="2000" spc="-1" strike="noStrike">
                <a:latin typeface="Arial"/>
              </a:rPr>
              <a:t>Antidote to magnesium sulphate toxicity= 10 mls of 10% calcium gluconate IV over 3-5 minutes. </a:t>
            </a:r>
            <a:endParaRPr b="0" lang="en-US" sz="2000" spc="-1" strike="noStrike">
              <a:latin typeface="Arial"/>
            </a:endParaRPr>
          </a:p>
        </p:txBody>
      </p:sp>
      <p:sp>
        <p:nvSpPr>
          <p:cNvPr id="1536" name="CustomShape 3"/>
          <p:cNvSpPr/>
          <p:nvPr/>
        </p:nvSpPr>
        <p:spPr>
          <a:xfrm>
            <a:off x="3970800" y="8830080"/>
            <a:ext cx="3035520" cy="464400"/>
          </a:xfrm>
          <a:prstGeom prst="rect">
            <a:avLst/>
          </a:prstGeom>
          <a:noFill/>
          <a:ln>
            <a:noFill/>
          </a:ln>
        </p:spPr>
        <p:style>
          <a:lnRef idx="0"/>
          <a:fillRef idx="0"/>
          <a:effectRef idx="0"/>
          <a:fontRef idx="minor"/>
        </p:style>
        <p:txBody>
          <a:bodyPr lIns="93240" rIns="93240" tIns="46440" bIns="46440" anchor="b">
            <a:noAutofit/>
          </a:bodyPr>
          <a:p>
            <a:pPr algn="r">
              <a:lnSpc>
                <a:spcPct val="100000"/>
              </a:lnSpc>
            </a:pPr>
            <a:fld id="{D9365F6E-928D-44FF-8D2A-32050CDD4CD4}" type="slidenum">
              <a:rPr b="0" lang="en-US" sz="1200" spc="-1" strike="noStrike">
                <a:solidFill>
                  <a:srgbClr val="000000"/>
                </a:solidFill>
                <a:latin typeface="+mn-lt"/>
                <a:ea typeface="+mn-ea"/>
              </a:rPr>
              <a:t>&lt;number&gt;</a:t>
            </a:fld>
            <a:endParaRPr b="0" lang="en-US" sz="1200" spc="-1" strike="noStrike">
              <a:latin typeface="Arial"/>
            </a:endParaRPr>
          </a:p>
        </p:txBody>
      </p:sp>
    </p:spTree>
  </p:cSld>
</p:notes>
</file>

<file path=ppt/notesSlides/notesSlide9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37" name="PlaceHolder 1"/>
          <p:cNvSpPr>
            <a:spLocks noGrp="1"/>
          </p:cNvSpPr>
          <p:nvPr>
            <p:ph type="sldImg"/>
          </p:nvPr>
        </p:nvSpPr>
        <p:spPr>
          <a:xfrm>
            <a:off x="717480" y="1162080"/>
            <a:ext cx="5573160" cy="3134880"/>
          </a:xfrm>
          <a:prstGeom prst="rect">
            <a:avLst/>
          </a:prstGeom>
        </p:spPr>
      </p:sp>
      <p:sp>
        <p:nvSpPr>
          <p:cNvPr id="1538" name="PlaceHolder 2"/>
          <p:cNvSpPr>
            <a:spLocks noGrp="1"/>
          </p:cNvSpPr>
          <p:nvPr>
            <p:ph type="body"/>
          </p:nvPr>
        </p:nvSpPr>
        <p:spPr>
          <a:xfrm>
            <a:off x="700920" y="4473720"/>
            <a:ext cx="5606280" cy="3658320"/>
          </a:xfrm>
          <a:prstGeom prst="rect">
            <a:avLst/>
          </a:prstGeom>
        </p:spPr>
        <p:txBody>
          <a:bodyPr lIns="93240" rIns="93240" tIns="46440" bIns="46440">
            <a:noAutofit/>
          </a:bodyPr>
          <a:p>
            <a:pPr marL="216000" indent="-214200">
              <a:lnSpc>
                <a:spcPct val="100000"/>
              </a:lnSpc>
              <a:tabLst>
                <a:tab algn="l" pos="0"/>
              </a:tabLst>
            </a:pPr>
            <a:r>
              <a:rPr b="1" lang="en-US" sz="2000" spc="-1" strike="noStrike">
                <a:latin typeface="Arial"/>
              </a:rPr>
              <a:t>Assignment: check on the HELLP Syndrome</a:t>
            </a:r>
            <a:r>
              <a:rPr b="0" lang="en-US" sz="2000" spc="-1" strike="noStrike">
                <a:latin typeface="Arial"/>
              </a:rPr>
              <a:t>. </a:t>
            </a:r>
            <a:endParaRPr b="0" lang="en-US" sz="2000" spc="-1" strike="noStrike">
              <a:latin typeface="Arial"/>
            </a:endParaRPr>
          </a:p>
        </p:txBody>
      </p:sp>
      <p:sp>
        <p:nvSpPr>
          <p:cNvPr id="1539" name="CustomShape 3"/>
          <p:cNvSpPr/>
          <p:nvPr/>
        </p:nvSpPr>
        <p:spPr>
          <a:xfrm>
            <a:off x="3970800" y="8830080"/>
            <a:ext cx="3035520" cy="464400"/>
          </a:xfrm>
          <a:prstGeom prst="rect">
            <a:avLst/>
          </a:prstGeom>
          <a:noFill/>
          <a:ln>
            <a:noFill/>
          </a:ln>
        </p:spPr>
        <p:style>
          <a:lnRef idx="0"/>
          <a:fillRef idx="0"/>
          <a:effectRef idx="0"/>
          <a:fontRef idx="minor"/>
        </p:style>
        <p:txBody>
          <a:bodyPr lIns="93240" rIns="93240" tIns="46440" bIns="46440" anchor="b">
            <a:noAutofit/>
          </a:bodyPr>
          <a:p>
            <a:pPr algn="r">
              <a:lnSpc>
                <a:spcPct val="100000"/>
              </a:lnSpc>
            </a:pPr>
            <a:fld id="{688613FF-646C-4C70-A373-82D93DD04D0E}" type="slidenum">
              <a:rPr b="0" lang="en-US" sz="1200" spc="-1" strike="noStrike">
                <a:solidFill>
                  <a:srgbClr val="000000"/>
                </a:solidFill>
                <a:latin typeface="+mn-lt"/>
                <a:ea typeface="+mn-ea"/>
              </a:rPr>
              <a:t>&lt;number&gt;</a:t>
            </a:fld>
            <a:endParaRPr b="0" lang="en-US" sz="1200" spc="-1" strike="noStrike">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0.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1.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2.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3.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4.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5.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6.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7.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8.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9.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0.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1.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2.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3.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4.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5.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6.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7.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8.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9.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0.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21.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2.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3.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4.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5.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6.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7.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8.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9.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30.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31.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32.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33.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34.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35.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36.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37.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38.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39.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0.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41.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42.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43.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44.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45.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46.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47.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48.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49.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0.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51.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52.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53.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54.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55.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56.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57.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58.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59.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0.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61.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62.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63.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64.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65.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66.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67.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68.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69.xml.rels><?xml version="1.0" encoding="UTF-8"?>
<Relationships xmlns="http://schemas.openxmlformats.org/package/2006/relationships"><Relationship Id="rId1" Type="http://schemas.openxmlformats.org/officeDocument/2006/relationships/slideMaster" Target="../slideMasters/slideMaster15.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0.xml.rels><?xml version="1.0" encoding="UTF-8"?>
<Relationships xmlns="http://schemas.openxmlformats.org/package/2006/relationships"><Relationship Id="rId1" Type="http://schemas.openxmlformats.org/officeDocument/2006/relationships/slideMaster" Target="../slideMasters/slideMaster15.xml"/>
</Relationships>
</file>

<file path=ppt/slideLayouts/_rels/slideLayout171.xml.rels><?xml version="1.0" encoding="UTF-8"?>
<Relationships xmlns="http://schemas.openxmlformats.org/package/2006/relationships"><Relationship Id="rId1" Type="http://schemas.openxmlformats.org/officeDocument/2006/relationships/slideMaster" Target="../slideMasters/slideMaster15.xml"/>
</Relationships>
</file>

<file path=ppt/slideLayouts/_rels/slideLayout172.xml.rels><?xml version="1.0" encoding="UTF-8"?>
<Relationships xmlns="http://schemas.openxmlformats.org/package/2006/relationships"><Relationship Id="rId1" Type="http://schemas.openxmlformats.org/officeDocument/2006/relationships/slideMaster" Target="../slideMasters/slideMaster15.xml"/>
</Relationships>
</file>

<file path=ppt/slideLayouts/_rels/slideLayout173.xml.rels><?xml version="1.0" encoding="UTF-8"?>
<Relationships xmlns="http://schemas.openxmlformats.org/package/2006/relationships"><Relationship Id="rId1" Type="http://schemas.openxmlformats.org/officeDocument/2006/relationships/slideMaster" Target="../slideMasters/slideMaster15.xml"/>
</Relationships>
</file>

<file path=ppt/slideLayouts/_rels/slideLayout174.xml.rels><?xml version="1.0" encoding="UTF-8"?>
<Relationships xmlns="http://schemas.openxmlformats.org/package/2006/relationships"><Relationship Id="rId1" Type="http://schemas.openxmlformats.org/officeDocument/2006/relationships/slideMaster" Target="../slideMasters/slideMaster15.xml"/>
</Relationships>
</file>

<file path=ppt/slideLayouts/_rels/slideLayout175.xml.rels><?xml version="1.0" encoding="UTF-8"?>
<Relationships xmlns="http://schemas.openxmlformats.org/package/2006/relationships"><Relationship Id="rId1" Type="http://schemas.openxmlformats.org/officeDocument/2006/relationships/slideMaster" Target="../slideMasters/slideMaster15.xml"/>
</Relationships>
</file>

<file path=ppt/slideLayouts/_rels/slideLayout176.xml.rels><?xml version="1.0" encoding="UTF-8"?>
<Relationships xmlns="http://schemas.openxmlformats.org/package/2006/relationships"><Relationship Id="rId1" Type="http://schemas.openxmlformats.org/officeDocument/2006/relationships/slideMaster" Target="../slideMasters/slideMaster15.xml"/>
</Relationships>
</file>

<file path=ppt/slideLayouts/_rels/slideLayout177.xml.rels><?xml version="1.0" encoding="UTF-8"?>
<Relationships xmlns="http://schemas.openxmlformats.org/package/2006/relationships"><Relationship Id="rId1" Type="http://schemas.openxmlformats.org/officeDocument/2006/relationships/slideMaster" Target="../slideMasters/slideMaster15.xml"/>
</Relationships>
</file>

<file path=ppt/slideLayouts/_rels/slideLayout178.xml.rels><?xml version="1.0" encoding="UTF-8"?>
<Relationships xmlns="http://schemas.openxmlformats.org/package/2006/relationships"><Relationship Id="rId1" Type="http://schemas.openxmlformats.org/officeDocument/2006/relationships/slideMaster" Target="../slideMasters/slideMaster15.xml"/>
</Relationships>
</file>

<file path=ppt/slideLayouts/_rels/slideLayout179.xml.rels><?xml version="1.0" encoding="UTF-8"?>
<Relationships xmlns="http://schemas.openxmlformats.org/package/2006/relationships"><Relationship Id="rId1" Type="http://schemas.openxmlformats.org/officeDocument/2006/relationships/slideMaster" Target="../slideMasters/slideMaster15.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0.xml.rels><?xml version="1.0" encoding="UTF-8"?>
<Relationships xmlns="http://schemas.openxmlformats.org/package/2006/relationships"><Relationship Id="rId1" Type="http://schemas.openxmlformats.org/officeDocument/2006/relationships/slideMaster" Target="../slideMasters/slideMaster15.xml"/>
</Relationships>
</file>

<file path=ppt/slideLayouts/_rels/slideLayout181.xml.rels><?xml version="1.0" encoding="UTF-8"?>
<Relationships xmlns="http://schemas.openxmlformats.org/package/2006/relationships"><Relationship Id="rId1" Type="http://schemas.openxmlformats.org/officeDocument/2006/relationships/slideMaster" Target="../slideMasters/slideMaster16.xml"/>
</Relationships>
</file>

<file path=ppt/slideLayouts/_rels/slideLayout182.xml.rels><?xml version="1.0" encoding="UTF-8"?>
<Relationships xmlns="http://schemas.openxmlformats.org/package/2006/relationships"><Relationship Id="rId1" Type="http://schemas.openxmlformats.org/officeDocument/2006/relationships/slideMaster" Target="../slideMasters/slideMaster16.xml"/>
</Relationships>
</file>

<file path=ppt/slideLayouts/_rels/slideLayout183.xml.rels><?xml version="1.0" encoding="UTF-8"?>
<Relationships xmlns="http://schemas.openxmlformats.org/package/2006/relationships"><Relationship Id="rId1" Type="http://schemas.openxmlformats.org/officeDocument/2006/relationships/slideMaster" Target="../slideMasters/slideMaster16.xml"/>
</Relationships>
</file>

<file path=ppt/slideLayouts/_rels/slideLayout184.xml.rels><?xml version="1.0" encoding="UTF-8"?>
<Relationships xmlns="http://schemas.openxmlformats.org/package/2006/relationships"><Relationship Id="rId1" Type="http://schemas.openxmlformats.org/officeDocument/2006/relationships/slideMaster" Target="../slideMasters/slideMaster16.xml"/>
</Relationships>
</file>

<file path=ppt/slideLayouts/_rels/slideLayout185.xml.rels><?xml version="1.0" encoding="UTF-8"?>
<Relationships xmlns="http://schemas.openxmlformats.org/package/2006/relationships"><Relationship Id="rId1" Type="http://schemas.openxmlformats.org/officeDocument/2006/relationships/slideMaster" Target="../slideMasters/slideMaster16.xml"/>
</Relationships>
</file>

<file path=ppt/slideLayouts/_rels/slideLayout186.xml.rels><?xml version="1.0" encoding="UTF-8"?>
<Relationships xmlns="http://schemas.openxmlformats.org/package/2006/relationships"><Relationship Id="rId1" Type="http://schemas.openxmlformats.org/officeDocument/2006/relationships/slideMaster" Target="../slideMasters/slideMaster16.xml"/>
</Relationships>
</file>

<file path=ppt/slideLayouts/_rels/slideLayout187.xml.rels><?xml version="1.0" encoding="UTF-8"?>
<Relationships xmlns="http://schemas.openxmlformats.org/package/2006/relationships"><Relationship Id="rId1" Type="http://schemas.openxmlformats.org/officeDocument/2006/relationships/slideMaster" Target="../slideMasters/slideMaster16.xml"/>
</Relationships>
</file>

<file path=ppt/slideLayouts/_rels/slideLayout188.xml.rels><?xml version="1.0" encoding="UTF-8"?>
<Relationships xmlns="http://schemas.openxmlformats.org/package/2006/relationships"><Relationship Id="rId1" Type="http://schemas.openxmlformats.org/officeDocument/2006/relationships/slideMaster" Target="../slideMasters/slideMaster16.xml"/>
</Relationships>
</file>

<file path=ppt/slideLayouts/_rels/slideLayout189.xml.rels><?xml version="1.0" encoding="UTF-8"?>
<Relationships xmlns="http://schemas.openxmlformats.org/package/2006/relationships"><Relationship Id="rId1" Type="http://schemas.openxmlformats.org/officeDocument/2006/relationships/slideMaster" Target="../slideMasters/slideMaster16.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0.xml.rels><?xml version="1.0" encoding="UTF-8"?>
<Relationships xmlns="http://schemas.openxmlformats.org/package/2006/relationships"><Relationship Id="rId1" Type="http://schemas.openxmlformats.org/officeDocument/2006/relationships/slideMaster" Target="../slideMasters/slideMaster16.xml"/>
</Relationships>
</file>

<file path=ppt/slideLayouts/_rels/slideLayout191.xml.rels><?xml version="1.0" encoding="UTF-8"?>
<Relationships xmlns="http://schemas.openxmlformats.org/package/2006/relationships"><Relationship Id="rId1" Type="http://schemas.openxmlformats.org/officeDocument/2006/relationships/slideMaster" Target="../slideMasters/slideMaster16.xml"/>
</Relationships>
</file>

<file path=ppt/slideLayouts/_rels/slideLayout192.xml.rels><?xml version="1.0" encoding="UTF-8"?>
<Relationships xmlns="http://schemas.openxmlformats.org/package/2006/relationships"><Relationship Id="rId1" Type="http://schemas.openxmlformats.org/officeDocument/2006/relationships/slideMaster" Target="../slideMasters/slideMaster16.xml"/>
</Relationships>
</file>

<file path=ppt/slideLayouts/_rels/slideLayout193.xml.rels><?xml version="1.0" encoding="UTF-8"?>
<Relationships xmlns="http://schemas.openxmlformats.org/package/2006/relationships"><Relationship Id="rId1" Type="http://schemas.openxmlformats.org/officeDocument/2006/relationships/slideMaster" Target="../slideMasters/slideMaster17.xml"/>
</Relationships>
</file>

<file path=ppt/slideLayouts/_rels/slideLayout194.xml.rels><?xml version="1.0" encoding="UTF-8"?>
<Relationships xmlns="http://schemas.openxmlformats.org/package/2006/relationships"><Relationship Id="rId1" Type="http://schemas.openxmlformats.org/officeDocument/2006/relationships/slideMaster" Target="../slideMasters/slideMaster17.xml"/>
</Relationships>
</file>

<file path=ppt/slideLayouts/_rels/slideLayout195.xml.rels><?xml version="1.0" encoding="UTF-8"?>
<Relationships xmlns="http://schemas.openxmlformats.org/package/2006/relationships"><Relationship Id="rId1" Type="http://schemas.openxmlformats.org/officeDocument/2006/relationships/slideMaster" Target="../slideMasters/slideMaster17.xml"/>
</Relationships>
</file>

<file path=ppt/slideLayouts/_rels/slideLayout196.xml.rels><?xml version="1.0" encoding="UTF-8"?>
<Relationships xmlns="http://schemas.openxmlformats.org/package/2006/relationships"><Relationship Id="rId1" Type="http://schemas.openxmlformats.org/officeDocument/2006/relationships/slideMaster" Target="../slideMasters/slideMaster17.xml"/>
</Relationships>
</file>

<file path=ppt/slideLayouts/_rels/slideLayout197.xml.rels><?xml version="1.0" encoding="UTF-8"?>
<Relationships xmlns="http://schemas.openxmlformats.org/package/2006/relationships"><Relationship Id="rId1" Type="http://schemas.openxmlformats.org/officeDocument/2006/relationships/slideMaster" Target="../slideMasters/slideMaster17.xml"/>
</Relationships>
</file>

<file path=ppt/slideLayouts/_rels/slideLayout198.xml.rels><?xml version="1.0" encoding="UTF-8"?>
<Relationships xmlns="http://schemas.openxmlformats.org/package/2006/relationships"><Relationship Id="rId1" Type="http://schemas.openxmlformats.org/officeDocument/2006/relationships/slideMaster" Target="../slideMasters/slideMaster17.xml"/>
</Relationships>
</file>

<file path=ppt/slideLayouts/_rels/slideLayout199.xml.rels><?xml version="1.0" encoding="UTF-8"?>
<Relationships xmlns="http://schemas.openxmlformats.org/package/2006/relationships"><Relationship Id="rId1" Type="http://schemas.openxmlformats.org/officeDocument/2006/relationships/slideMaster" Target="../slideMasters/slideMaster17.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00.xml.rels><?xml version="1.0" encoding="UTF-8"?>
<Relationships xmlns="http://schemas.openxmlformats.org/package/2006/relationships"><Relationship Id="rId1" Type="http://schemas.openxmlformats.org/officeDocument/2006/relationships/slideMaster" Target="../slideMasters/slideMaster17.xml"/>
</Relationships>
</file>

<file path=ppt/slideLayouts/_rels/slideLayout201.xml.rels><?xml version="1.0" encoding="UTF-8"?>
<Relationships xmlns="http://schemas.openxmlformats.org/package/2006/relationships"><Relationship Id="rId1" Type="http://schemas.openxmlformats.org/officeDocument/2006/relationships/slideMaster" Target="../slideMasters/slideMaster17.xml"/>
</Relationships>
</file>

<file path=ppt/slideLayouts/_rels/slideLayout202.xml.rels><?xml version="1.0" encoding="UTF-8"?>
<Relationships xmlns="http://schemas.openxmlformats.org/package/2006/relationships"><Relationship Id="rId1" Type="http://schemas.openxmlformats.org/officeDocument/2006/relationships/slideMaster" Target="../slideMasters/slideMaster17.xml"/>
</Relationships>
</file>

<file path=ppt/slideLayouts/_rels/slideLayout203.xml.rels><?xml version="1.0" encoding="UTF-8"?>
<Relationships xmlns="http://schemas.openxmlformats.org/package/2006/relationships"><Relationship Id="rId1" Type="http://schemas.openxmlformats.org/officeDocument/2006/relationships/slideMaster" Target="../slideMasters/slideMaster17.xml"/>
</Relationships>
</file>

<file path=ppt/slideLayouts/_rels/slideLayout204.xml.rels><?xml version="1.0" encoding="UTF-8"?>
<Relationships xmlns="http://schemas.openxmlformats.org/package/2006/relationships"><Relationship Id="rId1" Type="http://schemas.openxmlformats.org/officeDocument/2006/relationships/slideMaster" Target="../slideMasters/slideMaster17.xml"/>
</Relationships>
</file>

<file path=ppt/slideLayouts/_rels/slideLayout205.xml.rels><?xml version="1.0" encoding="UTF-8"?>
<Relationships xmlns="http://schemas.openxmlformats.org/package/2006/relationships"><Relationship Id="rId1" Type="http://schemas.openxmlformats.org/officeDocument/2006/relationships/slideMaster" Target="../slideMasters/slideMaster18.xml"/>
</Relationships>
</file>

<file path=ppt/slideLayouts/_rels/slideLayout206.xml.rels><?xml version="1.0" encoding="UTF-8"?>
<Relationships xmlns="http://schemas.openxmlformats.org/package/2006/relationships"><Relationship Id="rId1" Type="http://schemas.openxmlformats.org/officeDocument/2006/relationships/slideMaster" Target="../slideMasters/slideMaster18.xml"/>
</Relationships>
</file>

<file path=ppt/slideLayouts/_rels/slideLayout207.xml.rels><?xml version="1.0" encoding="UTF-8"?>
<Relationships xmlns="http://schemas.openxmlformats.org/package/2006/relationships"><Relationship Id="rId1" Type="http://schemas.openxmlformats.org/officeDocument/2006/relationships/slideMaster" Target="../slideMasters/slideMaster18.xml"/>
</Relationships>
</file>

<file path=ppt/slideLayouts/_rels/slideLayout208.xml.rels><?xml version="1.0" encoding="UTF-8"?>
<Relationships xmlns="http://schemas.openxmlformats.org/package/2006/relationships"><Relationship Id="rId1" Type="http://schemas.openxmlformats.org/officeDocument/2006/relationships/slideMaster" Target="../slideMasters/slideMaster18.xml"/>
</Relationships>
</file>

<file path=ppt/slideLayouts/_rels/slideLayout209.xml.rels><?xml version="1.0" encoding="UTF-8"?>
<Relationships xmlns="http://schemas.openxmlformats.org/package/2006/relationships"><Relationship Id="rId1" Type="http://schemas.openxmlformats.org/officeDocument/2006/relationships/slideMaster" Target="../slideMasters/slideMaster18.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0.xml.rels><?xml version="1.0" encoding="UTF-8"?>
<Relationships xmlns="http://schemas.openxmlformats.org/package/2006/relationships"><Relationship Id="rId1" Type="http://schemas.openxmlformats.org/officeDocument/2006/relationships/slideMaster" Target="../slideMasters/slideMaster18.xml"/>
</Relationships>
</file>

<file path=ppt/slideLayouts/_rels/slideLayout211.xml.rels><?xml version="1.0" encoding="UTF-8"?>
<Relationships xmlns="http://schemas.openxmlformats.org/package/2006/relationships"><Relationship Id="rId1" Type="http://schemas.openxmlformats.org/officeDocument/2006/relationships/slideMaster" Target="../slideMasters/slideMaster18.xml"/>
</Relationships>
</file>

<file path=ppt/slideLayouts/_rels/slideLayout212.xml.rels><?xml version="1.0" encoding="UTF-8"?>
<Relationships xmlns="http://schemas.openxmlformats.org/package/2006/relationships"><Relationship Id="rId1" Type="http://schemas.openxmlformats.org/officeDocument/2006/relationships/slideMaster" Target="../slideMasters/slideMaster18.xml"/>
</Relationships>
</file>

<file path=ppt/slideLayouts/_rels/slideLayout213.xml.rels><?xml version="1.0" encoding="UTF-8"?>
<Relationships xmlns="http://schemas.openxmlformats.org/package/2006/relationships"><Relationship Id="rId1" Type="http://schemas.openxmlformats.org/officeDocument/2006/relationships/slideMaster" Target="../slideMasters/slideMaster18.xml"/>
</Relationships>
</file>

<file path=ppt/slideLayouts/_rels/slideLayout214.xml.rels><?xml version="1.0" encoding="UTF-8"?>
<Relationships xmlns="http://schemas.openxmlformats.org/package/2006/relationships"><Relationship Id="rId1" Type="http://schemas.openxmlformats.org/officeDocument/2006/relationships/slideMaster" Target="../slideMasters/slideMaster18.xml"/>
</Relationships>
</file>

<file path=ppt/slideLayouts/_rels/slideLayout215.xml.rels><?xml version="1.0" encoding="UTF-8"?>
<Relationships xmlns="http://schemas.openxmlformats.org/package/2006/relationships"><Relationship Id="rId1" Type="http://schemas.openxmlformats.org/officeDocument/2006/relationships/slideMaster" Target="../slideMasters/slideMaster18.xml"/>
</Relationships>
</file>

<file path=ppt/slideLayouts/_rels/slideLayout216.xml.rels><?xml version="1.0" encoding="UTF-8"?>
<Relationships xmlns="http://schemas.openxmlformats.org/package/2006/relationships"><Relationship Id="rId1" Type="http://schemas.openxmlformats.org/officeDocument/2006/relationships/slideMaster" Target="../slideMasters/slideMaster18.xml"/>
</Relationships>
</file>

<file path=ppt/slideLayouts/_rels/slideLayout217.xml.rels><?xml version="1.0" encoding="UTF-8"?>
<Relationships xmlns="http://schemas.openxmlformats.org/package/2006/relationships"><Relationship Id="rId1" Type="http://schemas.openxmlformats.org/officeDocument/2006/relationships/slideMaster" Target="../slideMasters/slideMaster19.xml"/>
</Relationships>
</file>

<file path=ppt/slideLayouts/_rels/slideLayout218.xml.rels><?xml version="1.0" encoding="UTF-8"?>
<Relationships xmlns="http://schemas.openxmlformats.org/package/2006/relationships"><Relationship Id="rId1" Type="http://schemas.openxmlformats.org/officeDocument/2006/relationships/slideMaster" Target="../slideMasters/slideMaster19.xml"/>
</Relationships>
</file>

<file path=ppt/slideLayouts/_rels/slideLayout219.xml.rels><?xml version="1.0" encoding="UTF-8"?>
<Relationships xmlns="http://schemas.openxmlformats.org/package/2006/relationships"><Relationship Id="rId1" Type="http://schemas.openxmlformats.org/officeDocument/2006/relationships/slideMaster" Target="../slideMasters/slideMaster19.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0.xml.rels><?xml version="1.0" encoding="UTF-8"?>
<Relationships xmlns="http://schemas.openxmlformats.org/package/2006/relationships"><Relationship Id="rId1" Type="http://schemas.openxmlformats.org/officeDocument/2006/relationships/slideMaster" Target="../slideMasters/slideMaster19.xml"/>
</Relationships>
</file>

<file path=ppt/slideLayouts/_rels/slideLayout221.xml.rels><?xml version="1.0" encoding="UTF-8"?>
<Relationships xmlns="http://schemas.openxmlformats.org/package/2006/relationships"><Relationship Id="rId1" Type="http://schemas.openxmlformats.org/officeDocument/2006/relationships/slideMaster" Target="../slideMasters/slideMaster19.xml"/>
</Relationships>
</file>

<file path=ppt/slideLayouts/_rels/slideLayout222.xml.rels><?xml version="1.0" encoding="UTF-8"?>
<Relationships xmlns="http://schemas.openxmlformats.org/package/2006/relationships"><Relationship Id="rId1" Type="http://schemas.openxmlformats.org/officeDocument/2006/relationships/slideMaster" Target="../slideMasters/slideMaster19.xml"/>
</Relationships>
</file>

<file path=ppt/slideLayouts/_rels/slideLayout223.xml.rels><?xml version="1.0" encoding="UTF-8"?>
<Relationships xmlns="http://schemas.openxmlformats.org/package/2006/relationships"><Relationship Id="rId1" Type="http://schemas.openxmlformats.org/officeDocument/2006/relationships/slideMaster" Target="../slideMasters/slideMaster19.xml"/>
</Relationships>
</file>

<file path=ppt/slideLayouts/_rels/slideLayout224.xml.rels><?xml version="1.0" encoding="UTF-8"?>
<Relationships xmlns="http://schemas.openxmlformats.org/package/2006/relationships"><Relationship Id="rId1" Type="http://schemas.openxmlformats.org/officeDocument/2006/relationships/slideMaster" Target="../slideMasters/slideMaster19.xml"/>
</Relationships>
</file>

<file path=ppt/slideLayouts/_rels/slideLayout225.xml.rels><?xml version="1.0" encoding="UTF-8"?>
<Relationships xmlns="http://schemas.openxmlformats.org/package/2006/relationships"><Relationship Id="rId1" Type="http://schemas.openxmlformats.org/officeDocument/2006/relationships/slideMaster" Target="../slideMasters/slideMaster19.xml"/>
</Relationships>
</file>

<file path=ppt/slideLayouts/_rels/slideLayout226.xml.rels><?xml version="1.0" encoding="UTF-8"?>
<Relationships xmlns="http://schemas.openxmlformats.org/package/2006/relationships"><Relationship Id="rId1" Type="http://schemas.openxmlformats.org/officeDocument/2006/relationships/slideMaster" Target="../slideMasters/slideMaster19.xml"/>
</Relationships>
</file>

<file path=ppt/slideLayouts/_rels/slideLayout227.xml.rels><?xml version="1.0" encoding="UTF-8"?>
<Relationships xmlns="http://schemas.openxmlformats.org/package/2006/relationships"><Relationship Id="rId1" Type="http://schemas.openxmlformats.org/officeDocument/2006/relationships/slideMaster" Target="../slideMasters/slideMaster19.xml"/>
</Relationships>
</file>

<file path=ppt/slideLayouts/_rels/slideLayout228.xml.rels><?xml version="1.0" encoding="UTF-8"?>
<Relationships xmlns="http://schemas.openxmlformats.org/package/2006/relationships"><Relationship Id="rId1" Type="http://schemas.openxmlformats.org/officeDocument/2006/relationships/slideMaster" Target="../slideMasters/slideMaster19.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3.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4.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5.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6.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7.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8.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9.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0.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3.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4.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5.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6.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7.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8.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9.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0.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1.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2.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3.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4.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5.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6.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7.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8.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9.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0.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1.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2.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3.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4.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5.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6.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7.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98.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99.xml.rels><?xml version="1.0" encoding="UTF-8"?>
<Relationships xmlns="http://schemas.openxmlformats.org/package/2006/relationships"><Relationship Id="rId1" Type="http://schemas.openxmlformats.org/officeDocument/2006/relationships/slideMaster" Target="../slideMasters/slideMaster9.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35" name="PlaceHolder 2"/>
          <p:cNvSpPr>
            <a:spLocks noGrp="1"/>
          </p:cNvSpPr>
          <p:nvPr>
            <p:ph type="body"/>
          </p:nvPr>
        </p:nvSpPr>
        <p:spPr>
          <a:xfrm>
            <a:off x="609480" y="1604520"/>
            <a:ext cx="10972440" cy="1896840"/>
          </a:xfrm>
          <a:prstGeom prst="rect">
            <a:avLst/>
          </a:prstGeom>
        </p:spPr>
        <p:txBody>
          <a:bodyPr lIns="0" rIns="0" tIns="0" bIns="0">
            <a:normAutofit/>
          </a:bodyPr>
          <a:p>
            <a:endParaRPr b="0" lang="en-US" sz="3200" spc="-1" strike="noStrike">
              <a:latin typeface="Arial"/>
            </a:endParaRPr>
          </a:p>
        </p:txBody>
      </p:sp>
      <p:sp>
        <p:nvSpPr>
          <p:cNvPr id="36" name="PlaceHolder 3"/>
          <p:cNvSpPr>
            <a:spLocks noGrp="1"/>
          </p:cNvSpPr>
          <p:nvPr>
            <p:ph type="body"/>
          </p:nvPr>
        </p:nvSpPr>
        <p:spPr>
          <a:xfrm>
            <a:off x="609480" y="3682080"/>
            <a:ext cx="1097244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10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364"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365" name="PlaceHolder 2"/>
          <p:cNvSpPr>
            <a:spLocks noGrp="1"/>
          </p:cNvSpPr>
          <p:nvPr>
            <p:ph type="body"/>
          </p:nvPr>
        </p:nvSpPr>
        <p:spPr>
          <a:xfrm>
            <a:off x="609480" y="1604520"/>
            <a:ext cx="5354280" cy="3977280"/>
          </a:xfrm>
          <a:prstGeom prst="rect">
            <a:avLst/>
          </a:prstGeom>
        </p:spPr>
        <p:txBody>
          <a:bodyPr lIns="0" rIns="0" tIns="0" bIns="0">
            <a:normAutofit/>
          </a:bodyPr>
          <a:p>
            <a:endParaRPr b="0" lang="en-US" sz="3200" spc="-1" strike="noStrike">
              <a:latin typeface="Arial"/>
            </a:endParaRPr>
          </a:p>
        </p:txBody>
      </p:sp>
      <p:sp>
        <p:nvSpPr>
          <p:cNvPr id="366" name="PlaceHolder 3"/>
          <p:cNvSpPr>
            <a:spLocks noGrp="1"/>
          </p:cNvSpPr>
          <p:nvPr>
            <p:ph type="body"/>
          </p:nvPr>
        </p:nvSpPr>
        <p:spPr>
          <a:xfrm>
            <a:off x="6231960" y="1604520"/>
            <a:ext cx="5354280" cy="3977280"/>
          </a:xfrm>
          <a:prstGeom prst="rect">
            <a:avLst/>
          </a:prstGeom>
        </p:spPr>
        <p:txBody>
          <a:bodyPr lIns="0" rIns="0" tIns="0" bIns="0">
            <a:normAutofit/>
          </a:bodyPr>
          <a:p>
            <a:endParaRPr b="0" lang="en-US" sz="3200" spc="-1" strike="noStrike">
              <a:latin typeface="Arial"/>
            </a:endParaRPr>
          </a:p>
        </p:txBody>
      </p:sp>
    </p:spTree>
  </p:cSld>
</p:sldLayout>
</file>

<file path=ppt/slideLayouts/slideLayout10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367"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Tree>
  </p:cSld>
</p:sldLayout>
</file>

<file path=ppt/slideLayouts/slideLayout10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368" name="PlaceHolder 1"/>
          <p:cNvSpPr>
            <a:spLocks noGrp="1"/>
          </p:cNvSpPr>
          <p:nvPr>
            <p:ph type="subTitle"/>
          </p:nvPr>
        </p:nvSpPr>
        <p:spPr>
          <a:xfrm>
            <a:off x="609480" y="273600"/>
            <a:ext cx="10972440" cy="530784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10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369"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370"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3200" spc="-1" strike="noStrike">
              <a:latin typeface="Arial"/>
            </a:endParaRPr>
          </a:p>
        </p:txBody>
      </p:sp>
      <p:sp>
        <p:nvSpPr>
          <p:cNvPr id="371" name="PlaceHolder 3"/>
          <p:cNvSpPr>
            <a:spLocks noGrp="1"/>
          </p:cNvSpPr>
          <p:nvPr>
            <p:ph type="body"/>
          </p:nvPr>
        </p:nvSpPr>
        <p:spPr>
          <a:xfrm>
            <a:off x="6231960" y="1604520"/>
            <a:ext cx="5354280" cy="3977280"/>
          </a:xfrm>
          <a:prstGeom prst="rect">
            <a:avLst/>
          </a:prstGeom>
        </p:spPr>
        <p:txBody>
          <a:bodyPr lIns="0" rIns="0" tIns="0" bIns="0">
            <a:normAutofit/>
          </a:bodyPr>
          <a:p>
            <a:endParaRPr b="0" lang="en-US" sz="3200" spc="-1" strike="noStrike">
              <a:latin typeface="Arial"/>
            </a:endParaRPr>
          </a:p>
        </p:txBody>
      </p:sp>
      <p:sp>
        <p:nvSpPr>
          <p:cNvPr id="372" name="PlaceHolder 4"/>
          <p:cNvSpPr>
            <a:spLocks noGrp="1"/>
          </p:cNvSpPr>
          <p:nvPr>
            <p:ph type="body"/>
          </p:nvPr>
        </p:nvSpPr>
        <p:spPr>
          <a:xfrm>
            <a:off x="609480" y="3682080"/>
            <a:ext cx="535428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10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373"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374" name="PlaceHolder 2"/>
          <p:cNvSpPr>
            <a:spLocks noGrp="1"/>
          </p:cNvSpPr>
          <p:nvPr>
            <p:ph type="body"/>
          </p:nvPr>
        </p:nvSpPr>
        <p:spPr>
          <a:xfrm>
            <a:off x="609480" y="1604520"/>
            <a:ext cx="5354280" cy="3977280"/>
          </a:xfrm>
          <a:prstGeom prst="rect">
            <a:avLst/>
          </a:prstGeom>
        </p:spPr>
        <p:txBody>
          <a:bodyPr lIns="0" rIns="0" tIns="0" bIns="0">
            <a:normAutofit/>
          </a:bodyPr>
          <a:p>
            <a:endParaRPr b="0" lang="en-US" sz="3200" spc="-1" strike="noStrike">
              <a:latin typeface="Arial"/>
            </a:endParaRPr>
          </a:p>
        </p:txBody>
      </p:sp>
      <p:sp>
        <p:nvSpPr>
          <p:cNvPr id="375"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3200" spc="-1" strike="noStrike">
              <a:latin typeface="Arial"/>
            </a:endParaRPr>
          </a:p>
        </p:txBody>
      </p:sp>
      <p:sp>
        <p:nvSpPr>
          <p:cNvPr id="376" name="PlaceHolder 4"/>
          <p:cNvSpPr>
            <a:spLocks noGrp="1"/>
          </p:cNvSpPr>
          <p:nvPr>
            <p:ph type="body"/>
          </p:nvPr>
        </p:nvSpPr>
        <p:spPr>
          <a:xfrm>
            <a:off x="6231960" y="3682080"/>
            <a:ext cx="535428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10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377"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378"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3200" spc="-1" strike="noStrike">
              <a:latin typeface="Arial"/>
            </a:endParaRPr>
          </a:p>
        </p:txBody>
      </p:sp>
      <p:sp>
        <p:nvSpPr>
          <p:cNvPr id="379"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3200" spc="-1" strike="noStrike">
              <a:latin typeface="Arial"/>
            </a:endParaRPr>
          </a:p>
        </p:txBody>
      </p:sp>
      <p:sp>
        <p:nvSpPr>
          <p:cNvPr id="380" name="PlaceHolder 4"/>
          <p:cNvSpPr>
            <a:spLocks noGrp="1"/>
          </p:cNvSpPr>
          <p:nvPr>
            <p:ph type="body"/>
          </p:nvPr>
        </p:nvSpPr>
        <p:spPr>
          <a:xfrm>
            <a:off x="609480" y="3682080"/>
            <a:ext cx="1097244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10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81"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382" name="PlaceHolder 2"/>
          <p:cNvSpPr>
            <a:spLocks noGrp="1"/>
          </p:cNvSpPr>
          <p:nvPr>
            <p:ph type="body"/>
          </p:nvPr>
        </p:nvSpPr>
        <p:spPr>
          <a:xfrm>
            <a:off x="609480" y="1604520"/>
            <a:ext cx="10972440" cy="1896840"/>
          </a:xfrm>
          <a:prstGeom prst="rect">
            <a:avLst/>
          </a:prstGeom>
        </p:spPr>
        <p:txBody>
          <a:bodyPr lIns="0" rIns="0" tIns="0" bIns="0">
            <a:normAutofit/>
          </a:bodyPr>
          <a:p>
            <a:endParaRPr b="0" lang="en-US" sz="3200" spc="-1" strike="noStrike">
              <a:latin typeface="Arial"/>
            </a:endParaRPr>
          </a:p>
        </p:txBody>
      </p:sp>
      <p:sp>
        <p:nvSpPr>
          <p:cNvPr id="383" name="PlaceHolder 3"/>
          <p:cNvSpPr>
            <a:spLocks noGrp="1"/>
          </p:cNvSpPr>
          <p:nvPr>
            <p:ph type="body"/>
          </p:nvPr>
        </p:nvSpPr>
        <p:spPr>
          <a:xfrm>
            <a:off x="609480" y="3682080"/>
            <a:ext cx="1097244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10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84"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385"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3200" spc="-1" strike="noStrike">
              <a:latin typeface="Arial"/>
            </a:endParaRPr>
          </a:p>
        </p:txBody>
      </p:sp>
      <p:sp>
        <p:nvSpPr>
          <p:cNvPr id="386"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3200" spc="-1" strike="noStrike">
              <a:latin typeface="Arial"/>
            </a:endParaRPr>
          </a:p>
        </p:txBody>
      </p:sp>
      <p:sp>
        <p:nvSpPr>
          <p:cNvPr id="387" name="PlaceHolder 4"/>
          <p:cNvSpPr>
            <a:spLocks noGrp="1"/>
          </p:cNvSpPr>
          <p:nvPr>
            <p:ph type="body"/>
          </p:nvPr>
        </p:nvSpPr>
        <p:spPr>
          <a:xfrm>
            <a:off x="609480" y="3682080"/>
            <a:ext cx="5354280" cy="1896840"/>
          </a:xfrm>
          <a:prstGeom prst="rect">
            <a:avLst/>
          </a:prstGeom>
        </p:spPr>
        <p:txBody>
          <a:bodyPr lIns="0" rIns="0" tIns="0" bIns="0">
            <a:normAutofit/>
          </a:bodyPr>
          <a:p>
            <a:endParaRPr b="0" lang="en-US" sz="3200" spc="-1" strike="noStrike">
              <a:latin typeface="Arial"/>
            </a:endParaRPr>
          </a:p>
        </p:txBody>
      </p:sp>
      <p:sp>
        <p:nvSpPr>
          <p:cNvPr id="388" name="PlaceHolder 5"/>
          <p:cNvSpPr>
            <a:spLocks noGrp="1"/>
          </p:cNvSpPr>
          <p:nvPr>
            <p:ph type="body"/>
          </p:nvPr>
        </p:nvSpPr>
        <p:spPr>
          <a:xfrm>
            <a:off x="6231960" y="3682080"/>
            <a:ext cx="535428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10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89"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390" name="PlaceHolder 2"/>
          <p:cNvSpPr>
            <a:spLocks noGrp="1"/>
          </p:cNvSpPr>
          <p:nvPr>
            <p:ph type="body"/>
          </p:nvPr>
        </p:nvSpPr>
        <p:spPr>
          <a:xfrm>
            <a:off x="609480" y="1604520"/>
            <a:ext cx="3533040" cy="1896840"/>
          </a:xfrm>
          <a:prstGeom prst="rect">
            <a:avLst/>
          </a:prstGeom>
        </p:spPr>
        <p:txBody>
          <a:bodyPr lIns="0" rIns="0" tIns="0" bIns="0">
            <a:normAutofit/>
          </a:bodyPr>
          <a:p>
            <a:endParaRPr b="0" lang="en-US" sz="3200" spc="-1" strike="noStrike">
              <a:latin typeface="Arial"/>
            </a:endParaRPr>
          </a:p>
        </p:txBody>
      </p:sp>
      <p:sp>
        <p:nvSpPr>
          <p:cNvPr id="391" name="PlaceHolder 3"/>
          <p:cNvSpPr>
            <a:spLocks noGrp="1"/>
          </p:cNvSpPr>
          <p:nvPr>
            <p:ph type="body"/>
          </p:nvPr>
        </p:nvSpPr>
        <p:spPr>
          <a:xfrm>
            <a:off x="4319640" y="1604520"/>
            <a:ext cx="3533040" cy="1896840"/>
          </a:xfrm>
          <a:prstGeom prst="rect">
            <a:avLst/>
          </a:prstGeom>
        </p:spPr>
        <p:txBody>
          <a:bodyPr lIns="0" rIns="0" tIns="0" bIns="0">
            <a:normAutofit/>
          </a:bodyPr>
          <a:p>
            <a:endParaRPr b="0" lang="en-US" sz="3200" spc="-1" strike="noStrike">
              <a:latin typeface="Arial"/>
            </a:endParaRPr>
          </a:p>
        </p:txBody>
      </p:sp>
      <p:sp>
        <p:nvSpPr>
          <p:cNvPr id="392" name="PlaceHolder 4"/>
          <p:cNvSpPr>
            <a:spLocks noGrp="1"/>
          </p:cNvSpPr>
          <p:nvPr>
            <p:ph type="body"/>
          </p:nvPr>
        </p:nvSpPr>
        <p:spPr>
          <a:xfrm>
            <a:off x="8029800" y="1604520"/>
            <a:ext cx="3533040" cy="1896840"/>
          </a:xfrm>
          <a:prstGeom prst="rect">
            <a:avLst/>
          </a:prstGeom>
        </p:spPr>
        <p:txBody>
          <a:bodyPr lIns="0" rIns="0" tIns="0" bIns="0">
            <a:normAutofit/>
          </a:bodyPr>
          <a:p>
            <a:endParaRPr b="0" lang="en-US" sz="3200" spc="-1" strike="noStrike">
              <a:latin typeface="Arial"/>
            </a:endParaRPr>
          </a:p>
        </p:txBody>
      </p:sp>
      <p:sp>
        <p:nvSpPr>
          <p:cNvPr id="393" name="PlaceHolder 5"/>
          <p:cNvSpPr>
            <a:spLocks noGrp="1"/>
          </p:cNvSpPr>
          <p:nvPr>
            <p:ph type="body"/>
          </p:nvPr>
        </p:nvSpPr>
        <p:spPr>
          <a:xfrm>
            <a:off x="609480" y="3682080"/>
            <a:ext cx="3533040" cy="1896840"/>
          </a:xfrm>
          <a:prstGeom prst="rect">
            <a:avLst/>
          </a:prstGeom>
        </p:spPr>
        <p:txBody>
          <a:bodyPr lIns="0" rIns="0" tIns="0" bIns="0">
            <a:normAutofit/>
          </a:bodyPr>
          <a:p>
            <a:endParaRPr b="0" lang="en-US" sz="3200" spc="-1" strike="noStrike">
              <a:latin typeface="Arial"/>
            </a:endParaRPr>
          </a:p>
        </p:txBody>
      </p:sp>
      <p:sp>
        <p:nvSpPr>
          <p:cNvPr id="394" name="PlaceHolder 6"/>
          <p:cNvSpPr>
            <a:spLocks noGrp="1"/>
          </p:cNvSpPr>
          <p:nvPr>
            <p:ph type="body"/>
          </p:nvPr>
        </p:nvSpPr>
        <p:spPr>
          <a:xfrm>
            <a:off x="4319640" y="3682080"/>
            <a:ext cx="3533040" cy="1896840"/>
          </a:xfrm>
          <a:prstGeom prst="rect">
            <a:avLst/>
          </a:prstGeom>
        </p:spPr>
        <p:txBody>
          <a:bodyPr lIns="0" rIns="0" tIns="0" bIns="0">
            <a:normAutofit/>
          </a:bodyPr>
          <a:p>
            <a:endParaRPr b="0" lang="en-US" sz="3200" spc="-1" strike="noStrike">
              <a:latin typeface="Arial"/>
            </a:endParaRPr>
          </a:p>
        </p:txBody>
      </p:sp>
      <p:sp>
        <p:nvSpPr>
          <p:cNvPr id="395" name="PlaceHolder 7"/>
          <p:cNvSpPr>
            <a:spLocks noGrp="1"/>
          </p:cNvSpPr>
          <p:nvPr>
            <p:ph type="body"/>
          </p:nvPr>
        </p:nvSpPr>
        <p:spPr>
          <a:xfrm>
            <a:off x="8029800" y="3682080"/>
            <a:ext cx="353304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10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7"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38"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3200" spc="-1" strike="noStrike">
              <a:latin typeface="Arial"/>
            </a:endParaRPr>
          </a:p>
        </p:txBody>
      </p:sp>
      <p:sp>
        <p:nvSpPr>
          <p:cNvPr id="39"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3200" spc="-1" strike="noStrike">
              <a:latin typeface="Arial"/>
            </a:endParaRPr>
          </a:p>
        </p:txBody>
      </p:sp>
      <p:sp>
        <p:nvSpPr>
          <p:cNvPr id="40" name="PlaceHolder 4"/>
          <p:cNvSpPr>
            <a:spLocks noGrp="1"/>
          </p:cNvSpPr>
          <p:nvPr>
            <p:ph type="body"/>
          </p:nvPr>
        </p:nvSpPr>
        <p:spPr>
          <a:xfrm>
            <a:off x="609480" y="3682080"/>
            <a:ext cx="5354280" cy="1896840"/>
          </a:xfrm>
          <a:prstGeom prst="rect">
            <a:avLst/>
          </a:prstGeom>
        </p:spPr>
        <p:txBody>
          <a:bodyPr lIns="0" rIns="0" tIns="0" bIns="0">
            <a:normAutofit/>
          </a:bodyPr>
          <a:p>
            <a:endParaRPr b="0" lang="en-US" sz="3200" spc="-1" strike="noStrike">
              <a:latin typeface="Arial"/>
            </a:endParaRPr>
          </a:p>
        </p:txBody>
      </p:sp>
      <p:sp>
        <p:nvSpPr>
          <p:cNvPr id="41" name="PlaceHolder 5"/>
          <p:cNvSpPr>
            <a:spLocks noGrp="1"/>
          </p:cNvSpPr>
          <p:nvPr>
            <p:ph type="body"/>
          </p:nvPr>
        </p:nvSpPr>
        <p:spPr>
          <a:xfrm>
            <a:off x="6231960" y="3682080"/>
            <a:ext cx="535428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1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20"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421" name="PlaceHolder 2"/>
          <p:cNvSpPr>
            <a:spLocks noGrp="1"/>
          </p:cNvSpPr>
          <p:nvPr>
            <p:ph type="subTitle"/>
          </p:nvPr>
        </p:nvSpPr>
        <p:spPr>
          <a:xfrm>
            <a:off x="609480" y="1604520"/>
            <a:ext cx="10972440" cy="397728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1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22"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423" name="PlaceHolder 2"/>
          <p:cNvSpPr>
            <a:spLocks noGrp="1"/>
          </p:cNvSpPr>
          <p:nvPr>
            <p:ph type="body"/>
          </p:nvPr>
        </p:nvSpPr>
        <p:spPr>
          <a:xfrm>
            <a:off x="609480" y="1604520"/>
            <a:ext cx="10972440" cy="3977280"/>
          </a:xfrm>
          <a:prstGeom prst="rect">
            <a:avLst/>
          </a:prstGeom>
        </p:spPr>
        <p:txBody>
          <a:bodyPr lIns="0" rIns="0" tIns="0" bIns="0">
            <a:normAutofit/>
          </a:bodyPr>
          <a:p>
            <a:endParaRPr b="0" lang="en-US" sz="3200" spc="-1" strike="noStrike">
              <a:latin typeface="Arial"/>
            </a:endParaRPr>
          </a:p>
        </p:txBody>
      </p:sp>
    </p:spTree>
  </p:cSld>
</p:sldLayout>
</file>

<file path=ppt/slideLayouts/slideLayout1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24"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425" name="PlaceHolder 2"/>
          <p:cNvSpPr>
            <a:spLocks noGrp="1"/>
          </p:cNvSpPr>
          <p:nvPr>
            <p:ph type="body"/>
          </p:nvPr>
        </p:nvSpPr>
        <p:spPr>
          <a:xfrm>
            <a:off x="609480" y="1604520"/>
            <a:ext cx="5354280" cy="3977280"/>
          </a:xfrm>
          <a:prstGeom prst="rect">
            <a:avLst/>
          </a:prstGeom>
        </p:spPr>
        <p:txBody>
          <a:bodyPr lIns="0" rIns="0" tIns="0" bIns="0">
            <a:normAutofit/>
          </a:bodyPr>
          <a:p>
            <a:endParaRPr b="0" lang="en-US" sz="3200" spc="-1" strike="noStrike">
              <a:latin typeface="Arial"/>
            </a:endParaRPr>
          </a:p>
        </p:txBody>
      </p:sp>
      <p:sp>
        <p:nvSpPr>
          <p:cNvPr id="426" name="PlaceHolder 3"/>
          <p:cNvSpPr>
            <a:spLocks noGrp="1"/>
          </p:cNvSpPr>
          <p:nvPr>
            <p:ph type="body"/>
          </p:nvPr>
        </p:nvSpPr>
        <p:spPr>
          <a:xfrm>
            <a:off x="6231960" y="1604520"/>
            <a:ext cx="5354280" cy="3977280"/>
          </a:xfrm>
          <a:prstGeom prst="rect">
            <a:avLst/>
          </a:prstGeom>
        </p:spPr>
        <p:txBody>
          <a:bodyPr lIns="0" rIns="0" tIns="0" bIns="0">
            <a:normAutofit/>
          </a:bodyPr>
          <a:p>
            <a:endParaRPr b="0" lang="en-US" sz="3200" spc="-1" strike="noStrike">
              <a:latin typeface="Arial"/>
            </a:endParaRPr>
          </a:p>
        </p:txBody>
      </p:sp>
    </p:spTree>
  </p:cSld>
</p:sldLayout>
</file>

<file path=ppt/slideLayouts/slideLayout1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27"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Tree>
  </p:cSld>
</p:sldLayout>
</file>

<file path=ppt/slideLayouts/slideLayout1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428" name="PlaceHolder 1"/>
          <p:cNvSpPr>
            <a:spLocks noGrp="1"/>
          </p:cNvSpPr>
          <p:nvPr>
            <p:ph type="subTitle"/>
          </p:nvPr>
        </p:nvSpPr>
        <p:spPr>
          <a:xfrm>
            <a:off x="609480" y="273600"/>
            <a:ext cx="10972440" cy="530784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1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429"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430"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3200" spc="-1" strike="noStrike">
              <a:latin typeface="Arial"/>
            </a:endParaRPr>
          </a:p>
        </p:txBody>
      </p:sp>
      <p:sp>
        <p:nvSpPr>
          <p:cNvPr id="431" name="PlaceHolder 3"/>
          <p:cNvSpPr>
            <a:spLocks noGrp="1"/>
          </p:cNvSpPr>
          <p:nvPr>
            <p:ph type="body"/>
          </p:nvPr>
        </p:nvSpPr>
        <p:spPr>
          <a:xfrm>
            <a:off x="6231960" y="1604520"/>
            <a:ext cx="5354280" cy="3977280"/>
          </a:xfrm>
          <a:prstGeom prst="rect">
            <a:avLst/>
          </a:prstGeom>
        </p:spPr>
        <p:txBody>
          <a:bodyPr lIns="0" rIns="0" tIns="0" bIns="0">
            <a:normAutofit/>
          </a:bodyPr>
          <a:p>
            <a:endParaRPr b="0" lang="en-US" sz="3200" spc="-1" strike="noStrike">
              <a:latin typeface="Arial"/>
            </a:endParaRPr>
          </a:p>
        </p:txBody>
      </p:sp>
      <p:sp>
        <p:nvSpPr>
          <p:cNvPr id="432" name="PlaceHolder 4"/>
          <p:cNvSpPr>
            <a:spLocks noGrp="1"/>
          </p:cNvSpPr>
          <p:nvPr>
            <p:ph type="body"/>
          </p:nvPr>
        </p:nvSpPr>
        <p:spPr>
          <a:xfrm>
            <a:off x="609480" y="3682080"/>
            <a:ext cx="535428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1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433"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434" name="PlaceHolder 2"/>
          <p:cNvSpPr>
            <a:spLocks noGrp="1"/>
          </p:cNvSpPr>
          <p:nvPr>
            <p:ph type="body"/>
          </p:nvPr>
        </p:nvSpPr>
        <p:spPr>
          <a:xfrm>
            <a:off x="609480" y="1604520"/>
            <a:ext cx="5354280" cy="3977280"/>
          </a:xfrm>
          <a:prstGeom prst="rect">
            <a:avLst/>
          </a:prstGeom>
        </p:spPr>
        <p:txBody>
          <a:bodyPr lIns="0" rIns="0" tIns="0" bIns="0">
            <a:normAutofit/>
          </a:bodyPr>
          <a:p>
            <a:endParaRPr b="0" lang="en-US" sz="3200" spc="-1" strike="noStrike">
              <a:latin typeface="Arial"/>
            </a:endParaRPr>
          </a:p>
        </p:txBody>
      </p:sp>
      <p:sp>
        <p:nvSpPr>
          <p:cNvPr id="435"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3200" spc="-1" strike="noStrike">
              <a:latin typeface="Arial"/>
            </a:endParaRPr>
          </a:p>
        </p:txBody>
      </p:sp>
      <p:sp>
        <p:nvSpPr>
          <p:cNvPr id="436" name="PlaceHolder 4"/>
          <p:cNvSpPr>
            <a:spLocks noGrp="1"/>
          </p:cNvSpPr>
          <p:nvPr>
            <p:ph type="body"/>
          </p:nvPr>
        </p:nvSpPr>
        <p:spPr>
          <a:xfrm>
            <a:off x="6231960" y="3682080"/>
            <a:ext cx="535428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1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437"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438"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3200" spc="-1" strike="noStrike">
              <a:latin typeface="Arial"/>
            </a:endParaRPr>
          </a:p>
        </p:txBody>
      </p:sp>
      <p:sp>
        <p:nvSpPr>
          <p:cNvPr id="439"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3200" spc="-1" strike="noStrike">
              <a:latin typeface="Arial"/>
            </a:endParaRPr>
          </a:p>
        </p:txBody>
      </p:sp>
      <p:sp>
        <p:nvSpPr>
          <p:cNvPr id="440" name="PlaceHolder 4"/>
          <p:cNvSpPr>
            <a:spLocks noGrp="1"/>
          </p:cNvSpPr>
          <p:nvPr>
            <p:ph type="body"/>
          </p:nvPr>
        </p:nvSpPr>
        <p:spPr>
          <a:xfrm>
            <a:off x="609480" y="3682080"/>
            <a:ext cx="1097244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1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441"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442" name="PlaceHolder 2"/>
          <p:cNvSpPr>
            <a:spLocks noGrp="1"/>
          </p:cNvSpPr>
          <p:nvPr>
            <p:ph type="body"/>
          </p:nvPr>
        </p:nvSpPr>
        <p:spPr>
          <a:xfrm>
            <a:off x="609480" y="1604520"/>
            <a:ext cx="10972440" cy="1896840"/>
          </a:xfrm>
          <a:prstGeom prst="rect">
            <a:avLst/>
          </a:prstGeom>
        </p:spPr>
        <p:txBody>
          <a:bodyPr lIns="0" rIns="0" tIns="0" bIns="0">
            <a:normAutofit/>
          </a:bodyPr>
          <a:p>
            <a:endParaRPr b="0" lang="en-US" sz="3200" spc="-1" strike="noStrike">
              <a:latin typeface="Arial"/>
            </a:endParaRPr>
          </a:p>
        </p:txBody>
      </p:sp>
      <p:sp>
        <p:nvSpPr>
          <p:cNvPr id="443" name="PlaceHolder 3"/>
          <p:cNvSpPr>
            <a:spLocks noGrp="1"/>
          </p:cNvSpPr>
          <p:nvPr>
            <p:ph type="body"/>
          </p:nvPr>
        </p:nvSpPr>
        <p:spPr>
          <a:xfrm>
            <a:off x="609480" y="3682080"/>
            <a:ext cx="1097244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1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444"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445"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3200" spc="-1" strike="noStrike">
              <a:latin typeface="Arial"/>
            </a:endParaRPr>
          </a:p>
        </p:txBody>
      </p:sp>
      <p:sp>
        <p:nvSpPr>
          <p:cNvPr id="446"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3200" spc="-1" strike="noStrike">
              <a:latin typeface="Arial"/>
            </a:endParaRPr>
          </a:p>
        </p:txBody>
      </p:sp>
      <p:sp>
        <p:nvSpPr>
          <p:cNvPr id="447" name="PlaceHolder 4"/>
          <p:cNvSpPr>
            <a:spLocks noGrp="1"/>
          </p:cNvSpPr>
          <p:nvPr>
            <p:ph type="body"/>
          </p:nvPr>
        </p:nvSpPr>
        <p:spPr>
          <a:xfrm>
            <a:off x="609480" y="3682080"/>
            <a:ext cx="5354280" cy="1896840"/>
          </a:xfrm>
          <a:prstGeom prst="rect">
            <a:avLst/>
          </a:prstGeom>
        </p:spPr>
        <p:txBody>
          <a:bodyPr lIns="0" rIns="0" tIns="0" bIns="0">
            <a:normAutofit/>
          </a:bodyPr>
          <a:p>
            <a:endParaRPr b="0" lang="en-US" sz="3200" spc="-1" strike="noStrike">
              <a:latin typeface="Arial"/>
            </a:endParaRPr>
          </a:p>
        </p:txBody>
      </p:sp>
      <p:sp>
        <p:nvSpPr>
          <p:cNvPr id="448" name="PlaceHolder 5"/>
          <p:cNvSpPr>
            <a:spLocks noGrp="1"/>
          </p:cNvSpPr>
          <p:nvPr>
            <p:ph type="body"/>
          </p:nvPr>
        </p:nvSpPr>
        <p:spPr>
          <a:xfrm>
            <a:off x="6231960" y="3682080"/>
            <a:ext cx="535428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43" name="PlaceHolder 2"/>
          <p:cNvSpPr>
            <a:spLocks noGrp="1"/>
          </p:cNvSpPr>
          <p:nvPr>
            <p:ph type="body"/>
          </p:nvPr>
        </p:nvSpPr>
        <p:spPr>
          <a:xfrm>
            <a:off x="609480" y="1604520"/>
            <a:ext cx="3533040" cy="1896840"/>
          </a:xfrm>
          <a:prstGeom prst="rect">
            <a:avLst/>
          </a:prstGeom>
        </p:spPr>
        <p:txBody>
          <a:bodyPr lIns="0" rIns="0" tIns="0" bIns="0">
            <a:normAutofit/>
          </a:bodyPr>
          <a:p>
            <a:endParaRPr b="0" lang="en-US" sz="3200" spc="-1" strike="noStrike">
              <a:latin typeface="Arial"/>
            </a:endParaRPr>
          </a:p>
        </p:txBody>
      </p:sp>
      <p:sp>
        <p:nvSpPr>
          <p:cNvPr id="44" name="PlaceHolder 3"/>
          <p:cNvSpPr>
            <a:spLocks noGrp="1"/>
          </p:cNvSpPr>
          <p:nvPr>
            <p:ph type="body"/>
          </p:nvPr>
        </p:nvSpPr>
        <p:spPr>
          <a:xfrm>
            <a:off x="4319640" y="1604520"/>
            <a:ext cx="3533040" cy="1896840"/>
          </a:xfrm>
          <a:prstGeom prst="rect">
            <a:avLst/>
          </a:prstGeom>
        </p:spPr>
        <p:txBody>
          <a:bodyPr lIns="0" rIns="0" tIns="0" bIns="0">
            <a:normAutofit/>
          </a:bodyPr>
          <a:p>
            <a:endParaRPr b="0" lang="en-US" sz="3200" spc="-1" strike="noStrike">
              <a:latin typeface="Arial"/>
            </a:endParaRPr>
          </a:p>
        </p:txBody>
      </p:sp>
      <p:sp>
        <p:nvSpPr>
          <p:cNvPr id="45" name="PlaceHolder 4"/>
          <p:cNvSpPr>
            <a:spLocks noGrp="1"/>
          </p:cNvSpPr>
          <p:nvPr>
            <p:ph type="body"/>
          </p:nvPr>
        </p:nvSpPr>
        <p:spPr>
          <a:xfrm>
            <a:off x="8029800" y="1604520"/>
            <a:ext cx="3533040" cy="1896840"/>
          </a:xfrm>
          <a:prstGeom prst="rect">
            <a:avLst/>
          </a:prstGeom>
        </p:spPr>
        <p:txBody>
          <a:bodyPr lIns="0" rIns="0" tIns="0" bIns="0">
            <a:normAutofit/>
          </a:bodyPr>
          <a:p>
            <a:endParaRPr b="0" lang="en-US" sz="3200" spc="-1" strike="noStrike">
              <a:latin typeface="Arial"/>
            </a:endParaRPr>
          </a:p>
        </p:txBody>
      </p:sp>
      <p:sp>
        <p:nvSpPr>
          <p:cNvPr id="46" name="PlaceHolder 5"/>
          <p:cNvSpPr>
            <a:spLocks noGrp="1"/>
          </p:cNvSpPr>
          <p:nvPr>
            <p:ph type="body"/>
          </p:nvPr>
        </p:nvSpPr>
        <p:spPr>
          <a:xfrm>
            <a:off x="609480" y="3682080"/>
            <a:ext cx="3533040" cy="1896840"/>
          </a:xfrm>
          <a:prstGeom prst="rect">
            <a:avLst/>
          </a:prstGeom>
        </p:spPr>
        <p:txBody>
          <a:bodyPr lIns="0" rIns="0" tIns="0" bIns="0">
            <a:normAutofit/>
          </a:bodyPr>
          <a:p>
            <a:endParaRPr b="0" lang="en-US" sz="3200" spc="-1" strike="noStrike">
              <a:latin typeface="Arial"/>
            </a:endParaRPr>
          </a:p>
        </p:txBody>
      </p:sp>
      <p:sp>
        <p:nvSpPr>
          <p:cNvPr id="47" name="PlaceHolder 6"/>
          <p:cNvSpPr>
            <a:spLocks noGrp="1"/>
          </p:cNvSpPr>
          <p:nvPr>
            <p:ph type="body"/>
          </p:nvPr>
        </p:nvSpPr>
        <p:spPr>
          <a:xfrm>
            <a:off x="4319640" y="3682080"/>
            <a:ext cx="3533040" cy="1896840"/>
          </a:xfrm>
          <a:prstGeom prst="rect">
            <a:avLst/>
          </a:prstGeom>
        </p:spPr>
        <p:txBody>
          <a:bodyPr lIns="0" rIns="0" tIns="0" bIns="0">
            <a:normAutofit/>
          </a:bodyPr>
          <a:p>
            <a:endParaRPr b="0" lang="en-US" sz="3200" spc="-1" strike="noStrike">
              <a:latin typeface="Arial"/>
            </a:endParaRPr>
          </a:p>
        </p:txBody>
      </p:sp>
      <p:sp>
        <p:nvSpPr>
          <p:cNvPr id="48" name="PlaceHolder 7"/>
          <p:cNvSpPr>
            <a:spLocks noGrp="1"/>
          </p:cNvSpPr>
          <p:nvPr>
            <p:ph type="body"/>
          </p:nvPr>
        </p:nvSpPr>
        <p:spPr>
          <a:xfrm>
            <a:off x="8029800" y="3682080"/>
            <a:ext cx="353304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1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449"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450" name="PlaceHolder 2"/>
          <p:cNvSpPr>
            <a:spLocks noGrp="1"/>
          </p:cNvSpPr>
          <p:nvPr>
            <p:ph type="body"/>
          </p:nvPr>
        </p:nvSpPr>
        <p:spPr>
          <a:xfrm>
            <a:off x="609480" y="1604520"/>
            <a:ext cx="3533040" cy="1896840"/>
          </a:xfrm>
          <a:prstGeom prst="rect">
            <a:avLst/>
          </a:prstGeom>
        </p:spPr>
        <p:txBody>
          <a:bodyPr lIns="0" rIns="0" tIns="0" bIns="0">
            <a:normAutofit/>
          </a:bodyPr>
          <a:p>
            <a:endParaRPr b="0" lang="en-US" sz="3200" spc="-1" strike="noStrike">
              <a:latin typeface="Arial"/>
            </a:endParaRPr>
          </a:p>
        </p:txBody>
      </p:sp>
      <p:sp>
        <p:nvSpPr>
          <p:cNvPr id="451" name="PlaceHolder 3"/>
          <p:cNvSpPr>
            <a:spLocks noGrp="1"/>
          </p:cNvSpPr>
          <p:nvPr>
            <p:ph type="body"/>
          </p:nvPr>
        </p:nvSpPr>
        <p:spPr>
          <a:xfrm>
            <a:off x="4319640" y="1604520"/>
            <a:ext cx="3533040" cy="1896840"/>
          </a:xfrm>
          <a:prstGeom prst="rect">
            <a:avLst/>
          </a:prstGeom>
        </p:spPr>
        <p:txBody>
          <a:bodyPr lIns="0" rIns="0" tIns="0" bIns="0">
            <a:normAutofit/>
          </a:bodyPr>
          <a:p>
            <a:endParaRPr b="0" lang="en-US" sz="3200" spc="-1" strike="noStrike">
              <a:latin typeface="Arial"/>
            </a:endParaRPr>
          </a:p>
        </p:txBody>
      </p:sp>
      <p:sp>
        <p:nvSpPr>
          <p:cNvPr id="452" name="PlaceHolder 4"/>
          <p:cNvSpPr>
            <a:spLocks noGrp="1"/>
          </p:cNvSpPr>
          <p:nvPr>
            <p:ph type="body"/>
          </p:nvPr>
        </p:nvSpPr>
        <p:spPr>
          <a:xfrm>
            <a:off x="8029800" y="1604520"/>
            <a:ext cx="3533040" cy="1896840"/>
          </a:xfrm>
          <a:prstGeom prst="rect">
            <a:avLst/>
          </a:prstGeom>
        </p:spPr>
        <p:txBody>
          <a:bodyPr lIns="0" rIns="0" tIns="0" bIns="0">
            <a:normAutofit/>
          </a:bodyPr>
          <a:p>
            <a:endParaRPr b="0" lang="en-US" sz="3200" spc="-1" strike="noStrike">
              <a:latin typeface="Arial"/>
            </a:endParaRPr>
          </a:p>
        </p:txBody>
      </p:sp>
      <p:sp>
        <p:nvSpPr>
          <p:cNvPr id="453" name="PlaceHolder 5"/>
          <p:cNvSpPr>
            <a:spLocks noGrp="1"/>
          </p:cNvSpPr>
          <p:nvPr>
            <p:ph type="body"/>
          </p:nvPr>
        </p:nvSpPr>
        <p:spPr>
          <a:xfrm>
            <a:off x="609480" y="3682080"/>
            <a:ext cx="3533040" cy="1896840"/>
          </a:xfrm>
          <a:prstGeom prst="rect">
            <a:avLst/>
          </a:prstGeom>
        </p:spPr>
        <p:txBody>
          <a:bodyPr lIns="0" rIns="0" tIns="0" bIns="0">
            <a:normAutofit/>
          </a:bodyPr>
          <a:p>
            <a:endParaRPr b="0" lang="en-US" sz="3200" spc="-1" strike="noStrike">
              <a:latin typeface="Arial"/>
            </a:endParaRPr>
          </a:p>
        </p:txBody>
      </p:sp>
      <p:sp>
        <p:nvSpPr>
          <p:cNvPr id="454" name="PlaceHolder 6"/>
          <p:cNvSpPr>
            <a:spLocks noGrp="1"/>
          </p:cNvSpPr>
          <p:nvPr>
            <p:ph type="body"/>
          </p:nvPr>
        </p:nvSpPr>
        <p:spPr>
          <a:xfrm>
            <a:off x="4319640" y="3682080"/>
            <a:ext cx="3533040" cy="1896840"/>
          </a:xfrm>
          <a:prstGeom prst="rect">
            <a:avLst/>
          </a:prstGeom>
        </p:spPr>
        <p:txBody>
          <a:bodyPr lIns="0" rIns="0" tIns="0" bIns="0">
            <a:normAutofit/>
          </a:bodyPr>
          <a:p>
            <a:endParaRPr b="0" lang="en-US" sz="3200" spc="-1" strike="noStrike">
              <a:latin typeface="Arial"/>
            </a:endParaRPr>
          </a:p>
        </p:txBody>
      </p:sp>
      <p:sp>
        <p:nvSpPr>
          <p:cNvPr id="455" name="PlaceHolder 7"/>
          <p:cNvSpPr>
            <a:spLocks noGrp="1"/>
          </p:cNvSpPr>
          <p:nvPr>
            <p:ph type="body"/>
          </p:nvPr>
        </p:nvSpPr>
        <p:spPr>
          <a:xfrm>
            <a:off x="8029800" y="3682080"/>
            <a:ext cx="353304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1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64"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465" name="PlaceHolder 2"/>
          <p:cNvSpPr>
            <a:spLocks noGrp="1"/>
          </p:cNvSpPr>
          <p:nvPr>
            <p:ph type="subTitle"/>
          </p:nvPr>
        </p:nvSpPr>
        <p:spPr>
          <a:xfrm>
            <a:off x="609480" y="1604520"/>
            <a:ext cx="10972440" cy="397728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1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66"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467" name="PlaceHolder 2"/>
          <p:cNvSpPr>
            <a:spLocks noGrp="1"/>
          </p:cNvSpPr>
          <p:nvPr>
            <p:ph type="body"/>
          </p:nvPr>
        </p:nvSpPr>
        <p:spPr>
          <a:xfrm>
            <a:off x="609480" y="1604520"/>
            <a:ext cx="10972440" cy="3977280"/>
          </a:xfrm>
          <a:prstGeom prst="rect">
            <a:avLst/>
          </a:prstGeom>
        </p:spPr>
        <p:txBody>
          <a:bodyPr lIns="0" rIns="0" tIns="0" bIns="0">
            <a:normAutofit/>
          </a:bodyPr>
          <a:p>
            <a:endParaRPr b="0" lang="en-US" sz="3200" spc="-1" strike="noStrike">
              <a:latin typeface="Arial"/>
            </a:endParaRPr>
          </a:p>
        </p:txBody>
      </p:sp>
    </p:spTree>
  </p:cSld>
</p:sldLayout>
</file>

<file path=ppt/slideLayouts/slideLayout1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68"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469" name="PlaceHolder 2"/>
          <p:cNvSpPr>
            <a:spLocks noGrp="1"/>
          </p:cNvSpPr>
          <p:nvPr>
            <p:ph type="body"/>
          </p:nvPr>
        </p:nvSpPr>
        <p:spPr>
          <a:xfrm>
            <a:off x="609480" y="1604520"/>
            <a:ext cx="5354280" cy="3977280"/>
          </a:xfrm>
          <a:prstGeom prst="rect">
            <a:avLst/>
          </a:prstGeom>
        </p:spPr>
        <p:txBody>
          <a:bodyPr lIns="0" rIns="0" tIns="0" bIns="0">
            <a:normAutofit/>
          </a:bodyPr>
          <a:p>
            <a:endParaRPr b="0" lang="en-US" sz="3200" spc="-1" strike="noStrike">
              <a:latin typeface="Arial"/>
            </a:endParaRPr>
          </a:p>
        </p:txBody>
      </p:sp>
      <p:sp>
        <p:nvSpPr>
          <p:cNvPr id="470" name="PlaceHolder 3"/>
          <p:cNvSpPr>
            <a:spLocks noGrp="1"/>
          </p:cNvSpPr>
          <p:nvPr>
            <p:ph type="body"/>
          </p:nvPr>
        </p:nvSpPr>
        <p:spPr>
          <a:xfrm>
            <a:off x="6231960" y="1604520"/>
            <a:ext cx="5354280" cy="3977280"/>
          </a:xfrm>
          <a:prstGeom prst="rect">
            <a:avLst/>
          </a:prstGeom>
        </p:spPr>
        <p:txBody>
          <a:bodyPr lIns="0" rIns="0" tIns="0" bIns="0">
            <a:normAutofit/>
          </a:bodyPr>
          <a:p>
            <a:endParaRPr b="0" lang="en-US" sz="3200" spc="-1" strike="noStrike">
              <a:latin typeface="Arial"/>
            </a:endParaRPr>
          </a:p>
        </p:txBody>
      </p:sp>
    </p:spTree>
  </p:cSld>
</p:sldLayout>
</file>

<file path=ppt/slideLayouts/slideLayout1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71"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Tree>
  </p:cSld>
</p:sldLayout>
</file>

<file path=ppt/slideLayouts/slideLayout1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472" name="PlaceHolder 1"/>
          <p:cNvSpPr>
            <a:spLocks noGrp="1"/>
          </p:cNvSpPr>
          <p:nvPr>
            <p:ph type="subTitle"/>
          </p:nvPr>
        </p:nvSpPr>
        <p:spPr>
          <a:xfrm>
            <a:off x="609480" y="273600"/>
            <a:ext cx="10972440" cy="530784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1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473"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474"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3200" spc="-1" strike="noStrike">
              <a:latin typeface="Arial"/>
            </a:endParaRPr>
          </a:p>
        </p:txBody>
      </p:sp>
      <p:sp>
        <p:nvSpPr>
          <p:cNvPr id="475" name="PlaceHolder 3"/>
          <p:cNvSpPr>
            <a:spLocks noGrp="1"/>
          </p:cNvSpPr>
          <p:nvPr>
            <p:ph type="body"/>
          </p:nvPr>
        </p:nvSpPr>
        <p:spPr>
          <a:xfrm>
            <a:off x="6231960" y="1604520"/>
            <a:ext cx="5354280" cy="3977280"/>
          </a:xfrm>
          <a:prstGeom prst="rect">
            <a:avLst/>
          </a:prstGeom>
        </p:spPr>
        <p:txBody>
          <a:bodyPr lIns="0" rIns="0" tIns="0" bIns="0">
            <a:normAutofit/>
          </a:bodyPr>
          <a:p>
            <a:endParaRPr b="0" lang="en-US" sz="3200" spc="-1" strike="noStrike">
              <a:latin typeface="Arial"/>
            </a:endParaRPr>
          </a:p>
        </p:txBody>
      </p:sp>
      <p:sp>
        <p:nvSpPr>
          <p:cNvPr id="476" name="PlaceHolder 4"/>
          <p:cNvSpPr>
            <a:spLocks noGrp="1"/>
          </p:cNvSpPr>
          <p:nvPr>
            <p:ph type="body"/>
          </p:nvPr>
        </p:nvSpPr>
        <p:spPr>
          <a:xfrm>
            <a:off x="609480" y="3682080"/>
            <a:ext cx="535428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1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477"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478" name="PlaceHolder 2"/>
          <p:cNvSpPr>
            <a:spLocks noGrp="1"/>
          </p:cNvSpPr>
          <p:nvPr>
            <p:ph type="body"/>
          </p:nvPr>
        </p:nvSpPr>
        <p:spPr>
          <a:xfrm>
            <a:off x="609480" y="1604520"/>
            <a:ext cx="5354280" cy="3977280"/>
          </a:xfrm>
          <a:prstGeom prst="rect">
            <a:avLst/>
          </a:prstGeom>
        </p:spPr>
        <p:txBody>
          <a:bodyPr lIns="0" rIns="0" tIns="0" bIns="0">
            <a:normAutofit/>
          </a:bodyPr>
          <a:p>
            <a:endParaRPr b="0" lang="en-US" sz="3200" spc="-1" strike="noStrike">
              <a:latin typeface="Arial"/>
            </a:endParaRPr>
          </a:p>
        </p:txBody>
      </p:sp>
      <p:sp>
        <p:nvSpPr>
          <p:cNvPr id="479"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3200" spc="-1" strike="noStrike">
              <a:latin typeface="Arial"/>
            </a:endParaRPr>
          </a:p>
        </p:txBody>
      </p:sp>
      <p:sp>
        <p:nvSpPr>
          <p:cNvPr id="480" name="PlaceHolder 4"/>
          <p:cNvSpPr>
            <a:spLocks noGrp="1"/>
          </p:cNvSpPr>
          <p:nvPr>
            <p:ph type="body"/>
          </p:nvPr>
        </p:nvSpPr>
        <p:spPr>
          <a:xfrm>
            <a:off x="6231960" y="3682080"/>
            <a:ext cx="535428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1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481"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482"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3200" spc="-1" strike="noStrike">
              <a:latin typeface="Arial"/>
            </a:endParaRPr>
          </a:p>
        </p:txBody>
      </p:sp>
      <p:sp>
        <p:nvSpPr>
          <p:cNvPr id="483"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3200" spc="-1" strike="noStrike">
              <a:latin typeface="Arial"/>
            </a:endParaRPr>
          </a:p>
        </p:txBody>
      </p:sp>
      <p:sp>
        <p:nvSpPr>
          <p:cNvPr id="484" name="PlaceHolder 4"/>
          <p:cNvSpPr>
            <a:spLocks noGrp="1"/>
          </p:cNvSpPr>
          <p:nvPr>
            <p:ph type="body"/>
          </p:nvPr>
        </p:nvSpPr>
        <p:spPr>
          <a:xfrm>
            <a:off x="609480" y="3682080"/>
            <a:ext cx="1097244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485"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486" name="PlaceHolder 2"/>
          <p:cNvSpPr>
            <a:spLocks noGrp="1"/>
          </p:cNvSpPr>
          <p:nvPr>
            <p:ph type="body"/>
          </p:nvPr>
        </p:nvSpPr>
        <p:spPr>
          <a:xfrm>
            <a:off x="609480" y="1604520"/>
            <a:ext cx="10972440" cy="1896840"/>
          </a:xfrm>
          <a:prstGeom prst="rect">
            <a:avLst/>
          </a:prstGeom>
        </p:spPr>
        <p:txBody>
          <a:bodyPr lIns="0" rIns="0" tIns="0" bIns="0">
            <a:normAutofit/>
          </a:bodyPr>
          <a:p>
            <a:endParaRPr b="0" lang="en-US" sz="3200" spc="-1" strike="noStrike">
              <a:latin typeface="Arial"/>
            </a:endParaRPr>
          </a:p>
        </p:txBody>
      </p:sp>
      <p:sp>
        <p:nvSpPr>
          <p:cNvPr id="487" name="PlaceHolder 3"/>
          <p:cNvSpPr>
            <a:spLocks noGrp="1"/>
          </p:cNvSpPr>
          <p:nvPr>
            <p:ph type="body"/>
          </p:nvPr>
        </p:nvSpPr>
        <p:spPr>
          <a:xfrm>
            <a:off x="609480" y="3682080"/>
            <a:ext cx="1097244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1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488"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489"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3200" spc="-1" strike="noStrike">
              <a:latin typeface="Arial"/>
            </a:endParaRPr>
          </a:p>
        </p:txBody>
      </p:sp>
      <p:sp>
        <p:nvSpPr>
          <p:cNvPr id="490"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3200" spc="-1" strike="noStrike">
              <a:latin typeface="Arial"/>
            </a:endParaRPr>
          </a:p>
        </p:txBody>
      </p:sp>
      <p:sp>
        <p:nvSpPr>
          <p:cNvPr id="491" name="PlaceHolder 4"/>
          <p:cNvSpPr>
            <a:spLocks noGrp="1"/>
          </p:cNvSpPr>
          <p:nvPr>
            <p:ph type="body"/>
          </p:nvPr>
        </p:nvSpPr>
        <p:spPr>
          <a:xfrm>
            <a:off x="609480" y="3682080"/>
            <a:ext cx="5354280" cy="1896840"/>
          </a:xfrm>
          <a:prstGeom prst="rect">
            <a:avLst/>
          </a:prstGeom>
        </p:spPr>
        <p:txBody>
          <a:bodyPr lIns="0" rIns="0" tIns="0" bIns="0">
            <a:normAutofit/>
          </a:bodyPr>
          <a:p>
            <a:endParaRPr b="0" lang="en-US" sz="3200" spc="-1" strike="noStrike">
              <a:latin typeface="Arial"/>
            </a:endParaRPr>
          </a:p>
        </p:txBody>
      </p:sp>
      <p:sp>
        <p:nvSpPr>
          <p:cNvPr id="492" name="PlaceHolder 5"/>
          <p:cNvSpPr>
            <a:spLocks noGrp="1"/>
          </p:cNvSpPr>
          <p:nvPr>
            <p:ph type="body"/>
          </p:nvPr>
        </p:nvSpPr>
        <p:spPr>
          <a:xfrm>
            <a:off x="6231960" y="3682080"/>
            <a:ext cx="535428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1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493"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494" name="PlaceHolder 2"/>
          <p:cNvSpPr>
            <a:spLocks noGrp="1"/>
          </p:cNvSpPr>
          <p:nvPr>
            <p:ph type="body"/>
          </p:nvPr>
        </p:nvSpPr>
        <p:spPr>
          <a:xfrm>
            <a:off x="609480" y="1604520"/>
            <a:ext cx="3533040" cy="1896840"/>
          </a:xfrm>
          <a:prstGeom prst="rect">
            <a:avLst/>
          </a:prstGeom>
        </p:spPr>
        <p:txBody>
          <a:bodyPr lIns="0" rIns="0" tIns="0" bIns="0">
            <a:normAutofit/>
          </a:bodyPr>
          <a:p>
            <a:endParaRPr b="0" lang="en-US" sz="3200" spc="-1" strike="noStrike">
              <a:latin typeface="Arial"/>
            </a:endParaRPr>
          </a:p>
        </p:txBody>
      </p:sp>
      <p:sp>
        <p:nvSpPr>
          <p:cNvPr id="495" name="PlaceHolder 3"/>
          <p:cNvSpPr>
            <a:spLocks noGrp="1"/>
          </p:cNvSpPr>
          <p:nvPr>
            <p:ph type="body"/>
          </p:nvPr>
        </p:nvSpPr>
        <p:spPr>
          <a:xfrm>
            <a:off x="4319640" y="1604520"/>
            <a:ext cx="3533040" cy="1896840"/>
          </a:xfrm>
          <a:prstGeom prst="rect">
            <a:avLst/>
          </a:prstGeom>
        </p:spPr>
        <p:txBody>
          <a:bodyPr lIns="0" rIns="0" tIns="0" bIns="0">
            <a:normAutofit/>
          </a:bodyPr>
          <a:p>
            <a:endParaRPr b="0" lang="en-US" sz="3200" spc="-1" strike="noStrike">
              <a:latin typeface="Arial"/>
            </a:endParaRPr>
          </a:p>
        </p:txBody>
      </p:sp>
      <p:sp>
        <p:nvSpPr>
          <p:cNvPr id="496" name="PlaceHolder 4"/>
          <p:cNvSpPr>
            <a:spLocks noGrp="1"/>
          </p:cNvSpPr>
          <p:nvPr>
            <p:ph type="body"/>
          </p:nvPr>
        </p:nvSpPr>
        <p:spPr>
          <a:xfrm>
            <a:off x="8029800" y="1604520"/>
            <a:ext cx="3533040" cy="1896840"/>
          </a:xfrm>
          <a:prstGeom prst="rect">
            <a:avLst/>
          </a:prstGeom>
        </p:spPr>
        <p:txBody>
          <a:bodyPr lIns="0" rIns="0" tIns="0" bIns="0">
            <a:normAutofit/>
          </a:bodyPr>
          <a:p>
            <a:endParaRPr b="0" lang="en-US" sz="3200" spc="-1" strike="noStrike">
              <a:latin typeface="Arial"/>
            </a:endParaRPr>
          </a:p>
        </p:txBody>
      </p:sp>
      <p:sp>
        <p:nvSpPr>
          <p:cNvPr id="497" name="PlaceHolder 5"/>
          <p:cNvSpPr>
            <a:spLocks noGrp="1"/>
          </p:cNvSpPr>
          <p:nvPr>
            <p:ph type="body"/>
          </p:nvPr>
        </p:nvSpPr>
        <p:spPr>
          <a:xfrm>
            <a:off x="609480" y="3682080"/>
            <a:ext cx="3533040" cy="1896840"/>
          </a:xfrm>
          <a:prstGeom prst="rect">
            <a:avLst/>
          </a:prstGeom>
        </p:spPr>
        <p:txBody>
          <a:bodyPr lIns="0" rIns="0" tIns="0" bIns="0">
            <a:normAutofit/>
          </a:bodyPr>
          <a:p>
            <a:endParaRPr b="0" lang="en-US" sz="3200" spc="-1" strike="noStrike">
              <a:latin typeface="Arial"/>
            </a:endParaRPr>
          </a:p>
        </p:txBody>
      </p:sp>
      <p:sp>
        <p:nvSpPr>
          <p:cNvPr id="498" name="PlaceHolder 6"/>
          <p:cNvSpPr>
            <a:spLocks noGrp="1"/>
          </p:cNvSpPr>
          <p:nvPr>
            <p:ph type="body"/>
          </p:nvPr>
        </p:nvSpPr>
        <p:spPr>
          <a:xfrm>
            <a:off x="4319640" y="3682080"/>
            <a:ext cx="3533040" cy="1896840"/>
          </a:xfrm>
          <a:prstGeom prst="rect">
            <a:avLst/>
          </a:prstGeom>
        </p:spPr>
        <p:txBody>
          <a:bodyPr lIns="0" rIns="0" tIns="0" bIns="0">
            <a:normAutofit/>
          </a:bodyPr>
          <a:p>
            <a:endParaRPr b="0" lang="en-US" sz="3200" spc="-1" strike="noStrike">
              <a:latin typeface="Arial"/>
            </a:endParaRPr>
          </a:p>
        </p:txBody>
      </p:sp>
      <p:sp>
        <p:nvSpPr>
          <p:cNvPr id="499" name="PlaceHolder 7"/>
          <p:cNvSpPr>
            <a:spLocks noGrp="1"/>
          </p:cNvSpPr>
          <p:nvPr>
            <p:ph type="body"/>
          </p:nvPr>
        </p:nvSpPr>
        <p:spPr>
          <a:xfrm>
            <a:off x="8029800" y="3682080"/>
            <a:ext cx="353304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1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07"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508" name="PlaceHolder 2"/>
          <p:cNvSpPr>
            <a:spLocks noGrp="1"/>
          </p:cNvSpPr>
          <p:nvPr>
            <p:ph type="subTitle"/>
          </p:nvPr>
        </p:nvSpPr>
        <p:spPr>
          <a:xfrm>
            <a:off x="609480" y="1604520"/>
            <a:ext cx="10972440" cy="397728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1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09"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510" name="PlaceHolder 2"/>
          <p:cNvSpPr>
            <a:spLocks noGrp="1"/>
          </p:cNvSpPr>
          <p:nvPr>
            <p:ph type="body"/>
          </p:nvPr>
        </p:nvSpPr>
        <p:spPr>
          <a:xfrm>
            <a:off x="609480" y="1604520"/>
            <a:ext cx="10972440" cy="3977280"/>
          </a:xfrm>
          <a:prstGeom prst="rect">
            <a:avLst/>
          </a:prstGeom>
        </p:spPr>
        <p:txBody>
          <a:bodyPr lIns="0" rIns="0" tIns="0" bIns="0">
            <a:normAutofit/>
          </a:bodyPr>
          <a:p>
            <a:endParaRPr b="0" lang="en-US" sz="3200" spc="-1" strike="noStrike">
              <a:latin typeface="Arial"/>
            </a:endParaRPr>
          </a:p>
        </p:txBody>
      </p:sp>
    </p:spTree>
  </p:cSld>
</p:sldLayout>
</file>

<file path=ppt/slideLayouts/slideLayout1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11"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512" name="PlaceHolder 2"/>
          <p:cNvSpPr>
            <a:spLocks noGrp="1"/>
          </p:cNvSpPr>
          <p:nvPr>
            <p:ph type="body"/>
          </p:nvPr>
        </p:nvSpPr>
        <p:spPr>
          <a:xfrm>
            <a:off x="609480" y="1604520"/>
            <a:ext cx="5354280" cy="3977280"/>
          </a:xfrm>
          <a:prstGeom prst="rect">
            <a:avLst/>
          </a:prstGeom>
        </p:spPr>
        <p:txBody>
          <a:bodyPr lIns="0" rIns="0" tIns="0" bIns="0">
            <a:normAutofit/>
          </a:bodyPr>
          <a:p>
            <a:endParaRPr b="0" lang="en-US" sz="3200" spc="-1" strike="noStrike">
              <a:latin typeface="Arial"/>
            </a:endParaRPr>
          </a:p>
        </p:txBody>
      </p:sp>
      <p:sp>
        <p:nvSpPr>
          <p:cNvPr id="513" name="PlaceHolder 3"/>
          <p:cNvSpPr>
            <a:spLocks noGrp="1"/>
          </p:cNvSpPr>
          <p:nvPr>
            <p:ph type="body"/>
          </p:nvPr>
        </p:nvSpPr>
        <p:spPr>
          <a:xfrm>
            <a:off x="6231960" y="1604520"/>
            <a:ext cx="5354280" cy="3977280"/>
          </a:xfrm>
          <a:prstGeom prst="rect">
            <a:avLst/>
          </a:prstGeom>
        </p:spPr>
        <p:txBody>
          <a:bodyPr lIns="0" rIns="0" tIns="0" bIns="0">
            <a:normAutofit/>
          </a:bodyPr>
          <a:p>
            <a:endParaRPr b="0" lang="en-US" sz="3200" spc="-1" strike="noStrike">
              <a:latin typeface="Arial"/>
            </a:endParaRPr>
          </a:p>
        </p:txBody>
      </p:sp>
    </p:spTree>
  </p:cSld>
</p:sldLayout>
</file>

<file path=ppt/slideLayouts/slideLayout1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14"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Tree>
  </p:cSld>
</p:sldLayout>
</file>

<file path=ppt/slideLayouts/slideLayout1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15" name="PlaceHolder 1"/>
          <p:cNvSpPr>
            <a:spLocks noGrp="1"/>
          </p:cNvSpPr>
          <p:nvPr>
            <p:ph type="subTitle"/>
          </p:nvPr>
        </p:nvSpPr>
        <p:spPr>
          <a:xfrm>
            <a:off x="609480" y="273600"/>
            <a:ext cx="10972440" cy="530784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1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16"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517"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3200" spc="-1" strike="noStrike">
              <a:latin typeface="Arial"/>
            </a:endParaRPr>
          </a:p>
        </p:txBody>
      </p:sp>
      <p:sp>
        <p:nvSpPr>
          <p:cNvPr id="518" name="PlaceHolder 3"/>
          <p:cNvSpPr>
            <a:spLocks noGrp="1"/>
          </p:cNvSpPr>
          <p:nvPr>
            <p:ph type="body"/>
          </p:nvPr>
        </p:nvSpPr>
        <p:spPr>
          <a:xfrm>
            <a:off x="6231960" y="1604520"/>
            <a:ext cx="5354280" cy="3977280"/>
          </a:xfrm>
          <a:prstGeom prst="rect">
            <a:avLst/>
          </a:prstGeom>
        </p:spPr>
        <p:txBody>
          <a:bodyPr lIns="0" rIns="0" tIns="0" bIns="0">
            <a:normAutofit/>
          </a:bodyPr>
          <a:p>
            <a:endParaRPr b="0" lang="en-US" sz="3200" spc="-1" strike="noStrike">
              <a:latin typeface="Arial"/>
            </a:endParaRPr>
          </a:p>
        </p:txBody>
      </p:sp>
      <p:sp>
        <p:nvSpPr>
          <p:cNvPr id="519" name="PlaceHolder 4"/>
          <p:cNvSpPr>
            <a:spLocks noGrp="1"/>
          </p:cNvSpPr>
          <p:nvPr>
            <p:ph type="body"/>
          </p:nvPr>
        </p:nvSpPr>
        <p:spPr>
          <a:xfrm>
            <a:off x="609480" y="3682080"/>
            <a:ext cx="535428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7"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58" name="PlaceHolder 2"/>
          <p:cNvSpPr>
            <a:spLocks noGrp="1"/>
          </p:cNvSpPr>
          <p:nvPr>
            <p:ph type="subTitle"/>
          </p:nvPr>
        </p:nvSpPr>
        <p:spPr>
          <a:xfrm>
            <a:off x="609480" y="1604520"/>
            <a:ext cx="10972440" cy="397728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1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20"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521" name="PlaceHolder 2"/>
          <p:cNvSpPr>
            <a:spLocks noGrp="1"/>
          </p:cNvSpPr>
          <p:nvPr>
            <p:ph type="body"/>
          </p:nvPr>
        </p:nvSpPr>
        <p:spPr>
          <a:xfrm>
            <a:off x="609480" y="1604520"/>
            <a:ext cx="5354280" cy="3977280"/>
          </a:xfrm>
          <a:prstGeom prst="rect">
            <a:avLst/>
          </a:prstGeom>
        </p:spPr>
        <p:txBody>
          <a:bodyPr lIns="0" rIns="0" tIns="0" bIns="0">
            <a:normAutofit/>
          </a:bodyPr>
          <a:p>
            <a:endParaRPr b="0" lang="en-US" sz="3200" spc="-1" strike="noStrike">
              <a:latin typeface="Arial"/>
            </a:endParaRPr>
          </a:p>
        </p:txBody>
      </p:sp>
      <p:sp>
        <p:nvSpPr>
          <p:cNvPr id="522"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3200" spc="-1" strike="noStrike">
              <a:latin typeface="Arial"/>
            </a:endParaRPr>
          </a:p>
        </p:txBody>
      </p:sp>
      <p:sp>
        <p:nvSpPr>
          <p:cNvPr id="523" name="PlaceHolder 4"/>
          <p:cNvSpPr>
            <a:spLocks noGrp="1"/>
          </p:cNvSpPr>
          <p:nvPr>
            <p:ph type="body"/>
          </p:nvPr>
        </p:nvSpPr>
        <p:spPr>
          <a:xfrm>
            <a:off x="6231960" y="3682080"/>
            <a:ext cx="535428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1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524"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525"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3200" spc="-1" strike="noStrike">
              <a:latin typeface="Arial"/>
            </a:endParaRPr>
          </a:p>
        </p:txBody>
      </p:sp>
      <p:sp>
        <p:nvSpPr>
          <p:cNvPr id="526"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3200" spc="-1" strike="noStrike">
              <a:latin typeface="Arial"/>
            </a:endParaRPr>
          </a:p>
        </p:txBody>
      </p:sp>
      <p:sp>
        <p:nvSpPr>
          <p:cNvPr id="527" name="PlaceHolder 4"/>
          <p:cNvSpPr>
            <a:spLocks noGrp="1"/>
          </p:cNvSpPr>
          <p:nvPr>
            <p:ph type="body"/>
          </p:nvPr>
        </p:nvSpPr>
        <p:spPr>
          <a:xfrm>
            <a:off x="609480" y="3682080"/>
            <a:ext cx="1097244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1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528"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529" name="PlaceHolder 2"/>
          <p:cNvSpPr>
            <a:spLocks noGrp="1"/>
          </p:cNvSpPr>
          <p:nvPr>
            <p:ph type="body"/>
          </p:nvPr>
        </p:nvSpPr>
        <p:spPr>
          <a:xfrm>
            <a:off x="609480" y="1604520"/>
            <a:ext cx="10972440" cy="1896840"/>
          </a:xfrm>
          <a:prstGeom prst="rect">
            <a:avLst/>
          </a:prstGeom>
        </p:spPr>
        <p:txBody>
          <a:bodyPr lIns="0" rIns="0" tIns="0" bIns="0">
            <a:normAutofit/>
          </a:bodyPr>
          <a:p>
            <a:endParaRPr b="0" lang="en-US" sz="3200" spc="-1" strike="noStrike">
              <a:latin typeface="Arial"/>
            </a:endParaRPr>
          </a:p>
        </p:txBody>
      </p:sp>
      <p:sp>
        <p:nvSpPr>
          <p:cNvPr id="530" name="PlaceHolder 3"/>
          <p:cNvSpPr>
            <a:spLocks noGrp="1"/>
          </p:cNvSpPr>
          <p:nvPr>
            <p:ph type="body"/>
          </p:nvPr>
        </p:nvSpPr>
        <p:spPr>
          <a:xfrm>
            <a:off x="609480" y="3682080"/>
            <a:ext cx="1097244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1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531"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532"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3200" spc="-1" strike="noStrike">
              <a:latin typeface="Arial"/>
            </a:endParaRPr>
          </a:p>
        </p:txBody>
      </p:sp>
      <p:sp>
        <p:nvSpPr>
          <p:cNvPr id="533"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3200" spc="-1" strike="noStrike">
              <a:latin typeface="Arial"/>
            </a:endParaRPr>
          </a:p>
        </p:txBody>
      </p:sp>
      <p:sp>
        <p:nvSpPr>
          <p:cNvPr id="534" name="PlaceHolder 4"/>
          <p:cNvSpPr>
            <a:spLocks noGrp="1"/>
          </p:cNvSpPr>
          <p:nvPr>
            <p:ph type="body"/>
          </p:nvPr>
        </p:nvSpPr>
        <p:spPr>
          <a:xfrm>
            <a:off x="609480" y="3682080"/>
            <a:ext cx="5354280" cy="1896840"/>
          </a:xfrm>
          <a:prstGeom prst="rect">
            <a:avLst/>
          </a:prstGeom>
        </p:spPr>
        <p:txBody>
          <a:bodyPr lIns="0" rIns="0" tIns="0" bIns="0">
            <a:normAutofit/>
          </a:bodyPr>
          <a:p>
            <a:endParaRPr b="0" lang="en-US" sz="3200" spc="-1" strike="noStrike">
              <a:latin typeface="Arial"/>
            </a:endParaRPr>
          </a:p>
        </p:txBody>
      </p:sp>
      <p:sp>
        <p:nvSpPr>
          <p:cNvPr id="535" name="PlaceHolder 5"/>
          <p:cNvSpPr>
            <a:spLocks noGrp="1"/>
          </p:cNvSpPr>
          <p:nvPr>
            <p:ph type="body"/>
          </p:nvPr>
        </p:nvSpPr>
        <p:spPr>
          <a:xfrm>
            <a:off x="6231960" y="3682080"/>
            <a:ext cx="535428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1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536"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537" name="PlaceHolder 2"/>
          <p:cNvSpPr>
            <a:spLocks noGrp="1"/>
          </p:cNvSpPr>
          <p:nvPr>
            <p:ph type="body"/>
          </p:nvPr>
        </p:nvSpPr>
        <p:spPr>
          <a:xfrm>
            <a:off x="609480" y="1604520"/>
            <a:ext cx="3533040" cy="1896840"/>
          </a:xfrm>
          <a:prstGeom prst="rect">
            <a:avLst/>
          </a:prstGeom>
        </p:spPr>
        <p:txBody>
          <a:bodyPr lIns="0" rIns="0" tIns="0" bIns="0">
            <a:normAutofit/>
          </a:bodyPr>
          <a:p>
            <a:endParaRPr b="0" lang="en-US" sz="3200" spc="-1" strike="noStrike">
              <a:latin typeface="Arial"/>
            </a:endParaRPr>
          </a:p>
        </p:txBody>
      </p:sp>
      <p:sp>
        <p:nvSpPr>
          <p:cNvPr id="538" name="PlaceHolder 3"/>
          <p:cNvSpPr>
            <a:spLocks noGrp="1"/>
          </p:cNvSpPr>
          <p:nvPr>
            <p:ph type="body"/>
          </p:nvPr>
        </p:nvSpPr>
        <p:spPr>
          <a:xfrm>
            <a:off x="4319640" y="1604520"/>
            <a:ext cx="3533040" cy="1896840"/>
          </a:xfrm>
          <a:prstGeom prst="rect">
            <a:avLst/>
          </a:prstGeom>
        </p:spPr>
        <p:txBody>
          <a:bodyPr lIns="0" rIns="0" tIns="0" bIns="0">
            <a:normAutofit/>
          </a:bodyPr>
          <a:p>
            <a:endParaRPr b="0" lang="en-US" sz="3200" spc="-1" strike="noStrike">
              <a:latin typeface="Arial"/>
            </a:endParaRPr>
          </a:p>
        </p:txBody>
      </p:sp>
      <p:sp>
        <p:nvSpPr>
          <p:cNvPr id="539" name="PlaceHolder 4"/>
          <p:cNvSpPr>
            <a:spLocks noGrp="1"/>
          </p:cNvSpPr>
          <p:nvPr>
            <p:ph type="body"/>
          </p:nvPr>
        </p:nvSpPr>
        <p:spPr>
          <a:xfrm>
            <a:off x="8029800" y="1604520"/>
            <a:ext cx="3533040" cy="1896840"/>
          </a:xfrm>
          <a:prstGeom prst="rect">
            <a:avLst/>
          </a:prstGeom>
        </p:spPr>
        <p:txBody>
          <a:bodyPr lIns="0" rIns="0" tIns="0" bIns="0">
            <a:normAutofit/>
          </a:bodyPr>
          <a:p>
            <a:endParaRPr b="0" lang="en-US" sz="3200" spc="-1" strike="noStrike">
              <a:latin typeface="Arial"/>
            </a:endParaRPr>
          </a:p>
        </p:txBody>
      </p:sp>
      <p:sp>
        <p:nvSpPr>
          <p:cNvPr id="540" name="PlaceHolder 5"/>
          <p:cNvSpPr>
            <a:spLocks noGrp="1"/>
          </p:cNvSpPr>
          <p:nvPr>
            <p:ph type="body"/>
          </p:nvPr>
        </p:nvSpPr>
        <p:spPr>
          <a:xfrm>
            <a:off x="609480" y="3682080"/>
            <a:ext cx="3533040" cy="1896840"/>
          </a:xfrm>
          <a:prstGeom prst="rect">
            <a:avLst/>
          </a:prstGeom>
        </p:spPr>
        <p:txBody>
          <a:bodyPr lIns="0" rIns="0" tIns="0" bIns="0">
            <a:normAutofit/>
          </a:bodyPr>
          <a:p>
            <a:endParaRPr b="0" lang="en-US" sz="3200" spc="-1" strike="noStrike">
              <a:latin typeface="Arial"/>
            </a:endParaRPr>
          </a:p>
        </p:txBody>
      </p:sp>
      <p:sp>
        <p:nvSpPr>
          <p:cNvPr id="541" name="PlaceHolder 6"/>
          <p:cNvSpPr>
            <a:spLocks noGrp="1"/>
          </p:cNvSpPr>
          <p:nvPr>
            <p:ph type="body"/>
          </p:nvPr>
        </p:nvSpPr>
        <p:spPr>
          <a:xfrm>
            <a:off x="4319640" y="3682080"/>
            <a:ext cx="3533040" cy="1896840"/>
          </a:xfrm>
          <a:prstGeom prst="rect">
            <a:avLst/>
          </a:prstGeom>
        </p:spPr>
        <p:txBody>
          <a:bodyPr lIns="0" rIns="0" tIns="0" bIns="0">
            <a:normAutofit/>
          </a:bodyPr>
          <a:p>
            <a:endParaRPr b="0" lang="en-US" sz="3200" spc="-1" strike="noStrike">
              <a:latin typeface="Arial"/>
            </a:endParaRPr>
          </a:p>
        </p:txBody>
      </p:sp>
      <p:sp>
        <p:nvSpPr>
          <p:cNvPr id="542" name="PlaceHolder 7"/>
          <p:cNvSpPr>
            <a:spLocks noGrp="1"/>
          </p:cNvSpPr>
          <p:nvPr>
            <p:ph type="body"/>
          </p:nvPr>
        </p:nvSpPr>
        <p:spPr>
          <a:xfrm>
            <a:off x="8029800" y="3682080"/>
            <a:ext cx="353304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1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51"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552" name="PlaceHolder 2"/>
          <p:cNvSpPr>
            <a:spLocks noGrp="1"/>
          </p:cNvSpPr>
          <p:nvPr>
            <p:ph type="subTitle"/>
          </p:nvPr>
        </p:nvSpPr>
        <p:spPr>
          <a:xfrm>
            <a:off x="609480" y="1604520"/>
            <a:ext cx="10972440" cy="397728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1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53"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554" name="PlaceHolder 2"/>
          <p:cNvSpPr>
            <a:spLocks noGrp="1"/>
          </p:cNvSpPr>
          <p:nvPr>
            <p:ph type="body"/>
          </p:nvPr>
        </p:nvSpPr>
        <p:spPr>
          <a:xfrm>
            <a:off x="609480" y="1604520"/>
            <a:ext cx="10972440" cy="3977280"/>
          </a:xfrm>
          <a:prstGeom prst="rect">
            <a:avLst/>
          </a:prstGeom>
        </p:spPr>
        <p:txBody>
          <a:bodyPr lIns="0" rIns="0" tIns="0" bIns="0">
            <a:normAutofit/>
          </a:bodyPr>
          <a:p>
            <a:endParaRPr b="0" lang="en-US" sz="3200" spc="-1" strike="noStrike">
              <a:latin typeface="Arial"/>
            </a:endParaRPr>
          </a:p>
        </p:txBody>
      </p:sp>
    </p:spTree>
  </p:cSld>
</p:sldLayout>
</file>

<file path=ppt/slideLayouts/slideLayout1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55"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556" name="PlaceHolder 2"/>
          <p:cNvSpPr>
            <a:spLocks noGrp="1"/>
          </p:cNvSpPr>
          <p:nvPr>
            <p:ph type="body"/>
          </p:nvPr>
        </p:nvSpPr>
        <p:spPr>
          <a:xfrm>
            <a:off x="609480" y="1604520"/>
            <a:ext cx="5354280" cy="3977280"/>
          </a:xfrm>
          <a:prstGeom prst="rect">
            <a:avLst/>
          </a:prstGeom>
        </p:spPr>
        <p:txBody>
          <a:bodyPr lIns="0" rIns="0" tIns="0" bIns="0">
            <a:normAutofit/>
          </a:bodyPr>
          <a:p>
            <a:endParaRPr b="0" lang="en-US" sz="3200" spc="-1" strike="noStrike">
              <a:latin typeface="Arial"/>
            </a:endParaRPr>
          </a:p>
        </p:txBody>
      </p:sp>
      <p:sp>
        <p:nvSpPr>
          <p:cNvPr id="557" name="PlaceHolder 3"/>
          <p:cNvSpPr>
            <a:spLocks noGrp="1"/>
          </p:cNvSpPr>
          <p:nvPr>
            <p:ph type="body"/>
          </p:nvPr>
        </p:nvSpPr>
        <p:spPr>
          <a:xfrm>
            <a:off x="6231960" y="1604520"/>
            <a:ext cx="5354280" cy="3977280"/>
          </a:xfrm>
          <a:prstGeom prst="rect">
            <a:avLst/>
          </a:prstGeom>
        </p:spPr>
        <p:txBody>
          <a:bodyPr lIns="0" rIns="0" tIns="0" bIns="0">
            <a:normAutofit/>
          </a:bodyPr>
          <a:p>
            <a:endParaRPr b="0" lang="en-US" sz="3200" spc="-1" strike="noStrike">
              <a:latin typeface="Arial"/>
            </a:endParaRPr>
          </a:p>
        </p:txBody>
      </p:sp>
    </p:spTree>
  </p:cSld>
</p:sldLayout>
</file>

<file path=ppt/slideLayouts/slideLayout1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58"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60" name="PlaceHolder 2"/>
          <p:cNvSpPr>
            <a:spLocks noGrp="1"/>
          </p:cNvSpPr>
          <p:nvPr>
            <p:ph type="body"/>
          </p:nvPr>
        </p:nvSpPr>
        <p:spPr>
          <a:xfrm>
            <a:off x="609480" y="1604520"/>
            <a:ext cx="10972440" cy="3977280"/>
          </a:xfrm>
          <a:prstGeom prst="rect">
            <a:avLst/>
          </a:prstGeom>
        </p:spPr>
        <p:txBody>
          <a:bodyPr lIns="0" rIns="0" tIns="0" bIns="0">
            <a:normAutofit/>
          </a:bodyPr>
          <a:p>
            <a:endParaRPr b="0" lang="en-US" sz="3200" spc="-1" strike="noStrike">
              <a:latin typeface="Arial"/>
            </a:endParaRPr>
          </a:p>
        </p:txBody>
      </p:sp>
    </p:spTree>
  </p:cSld>
</p:sldLayout>
</file>

<file path=ppt/slideLayouts/slideLayout1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59" name="PlaceHolder 1"/>
          <p:cNvSpPr>
            <a:spLocks noGrp="1"/>
          </p:cNvSpPr>
          <p:nvPr>
            <p:ph type="subTitle"/>
          </p:nvPr>
        </p:nvSpPr>
        <p:spPr>
          <a:xfrm>
            <a:off x="609480" y="273600"/>
            <a:ext cx="10972440" cy="530784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1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60"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561"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3200" spc="-1" strike="noStrike">
              <a:latin typeface="Arial"/>
            </a:endParaRPr>
          </a:p>
        </p:txBody>
      </p:sp>
      <p:sp>
        <p:nvSpPr>
          <p:cNvPr id="562" name="PlaceHolder 3"/>
          <p:cNvSpPr>
            <a:spLocks noGrp="1"/>
          </p:cNvSpPr>
          <p:nvPr>
            <p:ph type="body"/>
          </p:nvPr>
        </p:nvSpPr>
        <p:spPr>
          <a:xfrm>
            <a:off x="6231960" y="1604520"/>
            <a:ext cx="5354280" cy="3977280"/>
          </a:xfrm>
          <a:prstGeom prst="rect">
            <a:avLst/>
          </a:prstGeom>
        </p:spPr>
        <p:txBody>
          <a:bodyPr lIns="0" rIns="0" tIns="0" bIns="0">
            <a:normAutofit/>
          </a:bodyPr>
          <a:p>
            <a:endParaRPr b="0" lang="en-US" sz="3200" spc="-1" strike="noStrike">
              <a:latin typeface="Arial"/>
            </a:endParaRPr>
          </a:p>
        </p:txBody>
      </p:sp>
      <p:sp>
        <p:nvSpPr>
          <p:cNvPr id="563" name="PlaceHolder 4"/>
          <p:cNvSpPr>
            <a:spLocks noGrp="1"/>
          </p:cNvSpPr>
          <p:nvPr>
            <p:ph type="body"/>
          </p:nvPr>
        </p:nvSpPr>
        <p:spPr>
          <a:xfrm>
            <a:off x="609480" y="3682080"/>
            <a:ext cx="535428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1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64"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565" name="PlaceHolder 2"/>
          <p:cNvSpPr>
            <a:spLocks noGrp="1"/>
          </p:cNvSpPr>
          <p:nvPr>
            <p:ph type="body"/>
          </p:nvPr>
        </p:nvSpPr>
        <p:spPr>
          <a:xfrm>
            <a:off x="609480" y="1604520"/>
            <a:ext cx="5354280" cy="3977280"/>
          </a:xfrm>
          <a:prstGeom prst="rect">
            <a:avLst/>
          </a:prstGeom>
        </p:spPr>
        <p:txBody>
          <a:bodyPr lIns="0" rIns="0" tIns="0" bIns="0">
            <a:normAutofit/>
          </a:bodyPr>
          <a:p>
            <a:endParaRPr b="0" lang="en-US" sz="3200" spc="-1" strike="noStrike">
              <a:latin typeface="Arial"/>
            </a:endParaRPr>
          </a:p>
        </p:txBody>
      </p:sp>
      <p:sp>
        <p:nvSpPr>
          <p:cNvPr id="566"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3200" spc="-1" strike="noStrike">
              <a:latin typeface="Arial"/>
            </a:endParaRPr>
          </a:p>
        </p:txBody>
      </p:sp>
      <p:sp>
        <p:nvSpPr>
          <p:cNvPr id="567" name="PlaceHolder 4"/>
          <p:cNvSpPr>
            <a:spLocks noGrp="1"/>
          </p:cNvSpPr>
          <p:nvPr>
            <p:ph type="body"/>
          </p:nvPr>
        </p:nvSpPr>
        <p:spPr>
          <a:xfrm>
            <a:off x="6231960" y="3682080"/>
            <a:ext cx="535428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1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568"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569"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3200" spc="-1" strike="noStrike">
              <a:latin typeface="Arial"/>
            </a:endParaRPr>
          </a:p>
        </p:txBody>
      </p:sp>
      <p:sp>
        <p:nvSpPr>
          <p:cNvPr id="570"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3200" spc="-1" strike="noStrike">
              <a:latin typeface="Arial"/>
            </a:endParaRPr>
          </a:p>
        </p:txBody>
      </p:sp>
      <p:sp>
        <p:nvSpPr>
          <p:cNvPr id="571" name="PlaceHolder 4"/>
          <p:cNvSpPr>
            <a:spLocks noGrp="1"/>
          </p:cNvSpPr>
          <p:nvPr>
            <p:ph type="body"/>
          </p:nvPr>
        </p:nvSpPr>
        <p:spPr>
          <a:xfrm>
            <a:off x="609480" y="3682080"/>
            <a:ext cx="1097244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1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572"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573" name="PlaceHolder 2"/>
          <p:cNvSpPr>
            <a:spLocks noGrp="1"/>
          </p:cNvSpPr>
          <p:nvPr>
            <p:ph type="body"/>
          </p:nvPr>
        </p:nvSpPr>
        <p:spPr>
          <a:xfrm>
            <a:off x="609480" y="1604520"/>
            <a:ext cx="10972440" cy="1896840"/>
          </a:xfrm>
          <a:prstGeom prst="rect">
            <a:avLst/>
          </a:prstGeom>
        </p:spPr>
        <p:txBody>
          <a:bodyPr lIns="0" rIns="0" tIns="0" bIns="0">
            <a:normAutofit/>
          </a:bodyPr>
          <a:p>
            <a:endParaRPr b="0" lang="en-US" sz="3200" spc="-1" strike="noStrike">
              <a:latin typeface="Arial"/>
            </a:endParaRPr>
          </a:p>
        </p:txBody>
      </p:sp>
      <p:sp>
        <p:nvSpPr>
          <p:cNvPr id="574" name="PlaceHolder 3"/>
          <p:cNvSpPr>
            <a:spLocks noGrp="1"/>
          </p:cNvSpPr>
          <p:nvPr>
            <p:ph type="body"/>
          </p:nvPr>
        </p:nvSpPr>
        <p:spPr>
          <a:xfrm>
            <a:off x="609480" y="3682080"/>
            <a:ext cx="1097244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1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575"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576"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3200" spc="-1" strike="noStrike">
              <a:latin typeface="Arial"/>
            </a:endParaRPr>
          </a:p>
        </p:txBody>
      </p:sp>
      <p:sp>
        <p:nvSpPr>
          <p:cNvPr id="577"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3200" spc="-1" strike="noStrike">
              <a:latin typeface="Arial"/>
            </a:endParaRPr>
          </a:p>
        </p:txBody>
      </p:sp>
      <p:sp>
        <p:nvSpPr>
          <p:cNvPr id="578" name="PlaceHolder 4"/>
          <p:cNvSpPr>
            <a:spLocks noGrp="1"/>
          </p:cNvSpPr>
          <p:nvPr>
            <p:ph type="body"/>
          </p:nvPr>
        </p:nvSpPr>
        <p:spPr>
          <a:xfrm>
            <a:off x="609480" y="3682080"/>
            <a:ext cx="5354280" cy="1896840"/>
          </a:xfrm>
          <a:prstGeom prst="rect">
            <a:avLst/>
          </a:prstGeom>
        </p:spPr>
        <p:txBody>
          <a:bodyPr lIns="0" rIns="0" tIns="0" bIns="0">
            <a:normAutofit/>
          </a:bodyPr>
          <a:p>
            <a:endParaRPr b="0" lang="en-US" sz="3200" spc="-1" strike="noStrike">
              <a:latin typeface="Arial"/>
            </a:endParaRPr>
          </a:p>
        </p:txBody>
      </p:sp>
      <p:sp>
        <p:nvSpPr>
          <p:cNvPr id="579" name="PlaceHolder 5"/>
          <p:cNvSpPr>
            <a:spLocks noGrp="1"/>
          </p:cNvSpPr>
          <p:nvPr>
            <p:ph type="body"/>
          </p:nvPr>
        </p:nvSpPr>
        <p:spPr>
          <a:xfrm>
            <a:off x="6231960" y="3682080"/>
            <a:ext cx="535428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1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580"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581" name="PlaceHolder 2"/>
          <p:cNvSpPr>
            <a:spLocks noGrp="1"/>
          </p:cNvSpPr>
          <p:nvPr>
            <p:ph type="body"/>
          </p:nvPr>
        </p:nvSpPr>
        <p:spPr>
          <a:xfrm>
            <a:off x="609480" y="1604520"/>
            <a:ext cx="3533040" cy="1896840"/>
          </a:xfrm>
          <a:prstGeom prst="rect">
            <a:avLst/>
          </a:prstGeom>
        </p:spPr>
        <p:txBody>
          <a:bodyPr lIns="0" rIns="0" tIns="0" bIns="0">
            <a:normAutofit/>
          </a:bodyPr>
          <a:p>
            <a:endParaRPr b="0" lang="en-US" sz="3200" spc="-1" strike="noStrike">
              <a:latin typeface="Arial"/>
            </a:endParaRPr>
          </a:p>
        </p:txBody>
      </p:sp>
      <p:sp>
        <p:nvSpPr>
          <p:cNvPr id="582" name="PlaceHolder 3"/>
          <p:cNvSpPr>
            <a:spLocks noGrp="1"/>
          </p:cNvSpPr>
          <p:nvPr>
            <p:ph type="body"/>
          </p:nvPr>
        </p:nvSpPr>
        <p:spPr>
          <a:xfrm>
            <a:off x="4319640" y="1604520"/>
            <a:ext cx="3533040" cy="1896840"/>
          </a:xfrm>
          <a:prstGeom prst="rect">
            <a:avLst/>
          </a:prstGeom>
        </p:spPr>
        <p:txBody>
          <a:bodyPr lIns="0" rIns="0" tIns="0" bIns="0">
            <a:normAutofit/>
          </a:bodyPr>
          <a:p>
            <a:endParaRPr b="0" lang="en-US" sz="3200" spc="-1" strike="noStrike">
              <a:latin typeface="Arial"/>
            </a:endParaRPr>
          </a:p>
        </p:txBody>
      </p:sp>
      <p:sp>
        <p:nvSpPr>
          <p:cNvPr id="583" name="PlaceHolder 4"/>
          <p:cNvSpPr>
            <a:spLocks noGrp="1"/>
          </p:cNvSpPr>
          <p:nvPr>
            <p:ph type="body"/>
          </p:nvPr>
        </p:nvSpPr>
        <p:spPr>
          <a:xfrm>
            <a:off x="8029800" y="1604520"/>
            <a:ext cx="3533040" cy="1896840"/>
          </a:xfrm>
          <a:prstGeom prst="rect">
            <a:avLst/>
          </a:prstGeom>
        </p:spPr>
        <p:txBody>
          <a:bodyPr lIns="0" rIns="0" tIns="0" bIns="0">
            <a:normAutofit/>
          </a:bodyPr>
          <a:p>
            <a:endParaRPr b="0" lang="en-US" sz="3200" spc="-1" strike="noStrike">
              <a:latin typeface="Arial"/>
            </a:endParaRPr>
          </a:p>
        </p:txBody>
      </p:sp>
      <p:sp>
        <p:nvSpPr>
          <p:cNvPr id="584" name="PlaceHolder 5"/>
          <p:cNvSpPr>
            <a:spLocks noGrp="1"/>
          </p:cNvSpPr>
          <p:nvPr>
            <p:ph type="body"/>
          </p:nvPr>
        </p:nvSpPr>
        <p:spPr>
          <a:xfrm>
            <a:off x="609480" y="3682080"/>
            <a:ext cx="3533040" cy="1896840"/>
          </a:xfrm>
          <a:prstGeom prst="rect">
            <a:avLst/>
          </a:prstGeom>
        </p:spPr>
        <p:txBody>
          <a:bodyPr lIns="0" rIns="0" tIns="0" bIns="0">
            <a:normAutofit/>
          </a:bodyPr>
          <a:p>
            <a:endParaRPr b="0" lang="en-US" sz="3200" spc="-1" strike="noStrike">
              <a:latin typeface="Arial"/>
            </a:endParaRPr>
          </a:p>
        </p:txBody>
      </p:sp>
      <p:sp>
        <p:nvSpPr>
          <p:cNvPr id="585" name="PlaceHolder 6"/>
          <p:cNvSpPr>
            <a:spLocks noGrp="1"/>
          </p:cNvSpPr>
          <p:nvPr>
            <p:ph type="body"/>
          </p:nvPr>
        </p:nvSpPr>
        <p:spPr>
          <a:xfrm>
            <a:off x="4319640" y="3682080"/>
            <a:ext cx="3533040" cy="1896840"/>
          </a:xfrm>
          <a:prstGeom prst="rect">
            <a:avLst/>
          </a:prstGeom>
        </p:spPr>
        <p:txBody>
          <a:bodyPr lIns="0" rIns="0" tIns="0" bIns="0">
            <a:normAutofit/>
          </a:bodyPr>
          <a:p>
            <a:endParaRPr b="0" lang="en-US" sz="3200" spc="-1" strike="noStrike">
              <a:latin typeface="Arial"/>
            </a:endParaRPr>
          </a:p>
        </p:txBody>
      </p:sp>
      <p:sp>
        <p:nvSpPr>
          <p:cNvPr id="586" name="PlaceHolder 7"/>
          <p:cNvSpPr>
            <a:spLocks noGrp="1"/>
          </p:cNvSpPr>
          <p:nvPr>
            <p:ph type="body"/>
          </p:nvPr>
        </p:nvSpPr>
        <p:spPr>
          <a:xfrm>
            <a:off x="8029800" y="3682080"/>
            <a:ext cx="353304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1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91"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592" name="PlaceHolder 2"/>
          <p:cNvSpPr>
            <a:spLocks noGrp="1"/>
          </p:cNvSpPr>
          <p:nvPr>
            <p:ph type="subTitle"/>
          </p:nvPr>
        </p:nvSpPr>
        <p:spPr>
          <a:xfrm>
            <a:off x="609480" y="1604520"/>
            <a:ext cx="10972440" cy="397728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1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93"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594" name="PlaceHolder 2"/>
          <p:cNvSpPr>
            <a:spLocks noGrp="1"/>
          </p:cNvSpPr>
          <p:nvPr>
            <p:ph type="body"/>
          </p:nvPr>
        </p:nvSpPr>
        <p:spPr>
          <a:xfrm>
            <a:off x="609480" y="1604520"/>
            <a:ext cx="10972440" cy="3977280"/>
          </a:xfrm>
          <a:prstGeom prst="rect">
            <a:avLst/>
          </a:prstGeom>
        </p:spPr>
        <p:txBody>
          <a:bodyPr lIns="0" rIns="0" tIns="0" bIns="0">
            <a:normAutofit/>
          </a:bodyPr>
          <a:p>
            <a:endParaRPr b="0" lang="en-US"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62" name="PlaceHolder 2"/>
          <p:cNvSpPr>
            <a:spLocks noGrp="1"/>
          </p:cNvSpPr>
          <p:nvPr>
            <p:ph type="body"/>
          </p:nvPr>
        </p:nvSpPr>
        <p:spPr>
          <a:xfrm>
            <a:off x="609480" y="1604520"/>
            <a:ext cx="5354280" cy="3977280"/>
          </a:xfrm>
          <a:prstGeom prst="rect">
            <a:avLst/>
          </a:prstGeom>
        </p:spPr>
        <p:txBody>
          <a:bodyPr lIns="0" rIns="0" tIns="0" bIns="0">
            <a:normAutofit/>
          </a:bodyPr>
          <a:p>
            <a:endParaRPr b="0" lang="en-US" sz="3200" spc="-1" strike="noStrike">
              <a:latin typeface="Arial"/>
            </a:endParaRPr>
          </a:p>
        </p:txBody>
      </p:sp>
      <p:sp>
        <p:nvSpPr>
          <p:cNvPr id="63" name="PlaceHolder 3"/>
          <p:cNvSpPr>
            <a:spLocks noGrp="1"/>
          </p:cNvSpPr>
          <p:nvPr>
            <p:ph type="body"/>
          </p:nvPr>
        </p:nvSpPr>
        <p:spPr>
          <a:xfrm>
            <a:off x="6231960" y="1604520"/>
            <a:ext cx="5354280" cy="3977280"/>
          </a:xfrm>
          <a:prstGeom prst="rect">
            <a:avLst/>
          </a:prstGeom>
        </p:spPr>
        <p:txBody>
          <a:bodyPr lIns="0" rIns="0" tIns="0" bIns="0">
            <a:normAutofit/>
          </a:bodyPr>
          <a:p>
            <a:endParaRPr b="0" lang="en-US" sz="3200" spc="-1" strike="noStrike">
              <a:latin typeface="Arial"/>
            </a:endParaRPr>
          </a:p>
        </p:txBody>
      </p:sp>
    </p:spTree>
  </p:cSld>
</p:sldLayout>
</file>

<file path=ppt/slideLayouts/slideLayout1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95"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596" name="PlaceHolder 2"/>
          <p:cNvSpPr>
            <a:spLocks noGrp="1"/>
          </p:cNvSpPr>
          <p:nvPr>
            <p:ph type="body"/>
          </p:nvPr>
        </p:nvSpPr>
        <p:spPr>
          <a:xfrm>
            <a:off x="609480" y="1604520"/>
            <a:ext cx="5354280" cy="3977280"/>
          </a:xfrm>
          <a:prstGeom prst="rect">
            <a:avLst/>
          </a:prstGeom>
        </p:spPr>
        <p:txBody>
          <a:bodyPr lIns="0" rIns="0" tIns="0" bIns="0">
            <a:normAutofit/>
          </a:bodyPr>
          <a:p>
            <a:endParaRPr b="0" lang="en-US" sz="3200" spc="-1" strike="noStrike">
              <a:latin typeface="Arial"/>
            </a:endParaRPr>
          </a:p>
        </p:txBody>
      </p:sp>
      <p:sp>
        <p:nvSpPr>
          <p:cNvPr id="597" name="PlaceHolder 3"/>
          <p:cNvSpPr>
            <a:spLocks noGrp="1"/>
          </p:cNvSpPr>
          <p:nvPr>
            <p:ph type="body"/>
          </p:nvPr>
        </p:nvSpPr>
        <p:spPr>
          <a:xfrm>
            <a:off x="6231960" y="1604520"/>
            <a:ext cx="5354280" cy="3977280"/>
          </a:xfrm>
          <a:prstGeom prst="rect">
            <a:avLst/>
          </a:prstGeom>
        </p:spPr>
        <p:txBody>
          <a:bodyPr lIns="0" rIns="0" tIns="0" bIns="0">
            <a:normAutofit/>
          </a:bodyPr>
          <a:p>
            <a:endParaRPr b="0" lang="en-US" sz="3200" spc="-1" strike="noStrike">
              <a:latin typeface="Arial"/>
            </a:endParaRPr>
          </a:p>
        </p:txBody>
      </p:sp>
    </p:spTree>
  </p:cSld>
</p:sldLayout>
</file>

<file path=ppt/slideLayouts/slideLayout16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98"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Tree>
  </p:cSld>
</p:sldLayout>
</file>

<file path=ppt/slideLayouts/slideLayout16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99" name="PlaceHolder 1"/>
          <p:cNvSpPr>
            <a:spLocks noGrp="1"/>
          </p:cNvSpPr>
          <p:nvPr>
            <p:ph type="subTitle"/>
          </p:nvPr>
        </p:nvSpPr>
        <p:spPr>
          <a:xfrm>
            <a:off x="609480" y="273600"/>
            <a:ext cx="10972440" cy="530784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16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600"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601"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3200" spc="-1" strike="noStrike">
              <a:latin typeface="Arial"/>
            </a:endParaRPr>
          </a:p>
        </p:txBody>
      </p:sp>
      <p:sp>
        <p:nvSpPr>
          <p:cNvPr id="602" name="PlaceHolder 3"/>
          <p:cNvSpPr>
            <a:spLocks noGrp="1"/>
          </p:cNvSpPr>
          <p:nvPr>
            <p:ph type="body"/>
          </p:nvPr>
        </p:nvSpPr>
        <p:spPr>
          <a:xfrm>
            <a:off x="6231960" y="1604520"/>
            <a:ext cx="5354280" cy="3977280"/>
          </a:xfrm>
          <a:prstGeom prst="rect">
            <a:avLst/>
          </a:prstGeom>
        </p:spPr>
        <p:txBody>
          <a:bodyPr lIns="0" rIns="0" tIns="0" bIns="0">
            <a:normAutofit/>
          </a:bodyPr>
          <a:p>
            <a:endParaRPr b="0" lang="en-US" sz="3200" spc="-1" strike="noStrike">
              <a:latin typeface="Arial"/>
            </a:endParaRPr>
          </a:p>
        </p:txBody>
      </p:sp>
      <p:sp>
        <p:nvSpPr>
          <p:cNvPr id="603" name="PlaceHolder 4"/>
          <p:cNvSpPr>
            <a:spLocks noGrp="1"/>
          </p:cNvSpPr>
          <p:nvPr>
            <p:ph type="body"/>
          </p:nvPr>
        </p:nvSpPr>
        <p:spPr>
          <a:xfrm>
            <a:off x="609480" y="3682080"/>
            <a:ext cx="535428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16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04"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605" name="PlaceHolder 2"/>
          <p:cNvSpPr>
            <a:spLocks noGrp="1"/>
          </p:cNvSpPr>
          <p:nvPr>
            <p:ph type="body"/>
          </p:nvPr>
        </p:nvSpPr>
        <p:spPr>
          <a:xfrm>
            <a:off x="609480" y="1604520"/>
            <a:ext cx="5354280" cy="3977280"/>
          </a:xfrm>
          <a:prstGeom prst="rect">
            <a:avLst/>
          </a:prstGeom>
        </p:spPr>
        <p:txBody>
          <a:bodyPr lIns="0" rIns="0" tIns="0" bIns="0">
            <a:normAutofit/>
          </a:bodyPr>
          <a:p>
            <a:endParaRPr b="0" lang="en-US" sz="3200" spc="-1" strike="noStrike">
              <a:latin typeface="Arial"/>
            </a:endParaRPr>
          </a:p>
        </p:txBody>
      </p:sp>
      <p:sp>
        <p:nvSpPr>
          <p:cNvPr id="606"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3200" spc="-1" strike="noStrike">
              <a:latin typeface="Arial"/>
            </a:endParaRPr>
          </a:p>
        </p:txBody>
      </p:sp>
      <p:sp>
        <p:nvSpPr>
          <p:cNvPr id="607" name="PlaceHolder 4"/>
          <p:cNvSpPr>
            <a:spLocks noGrp="1"/>
          </p:cNvSpPr>
          <p:nvPr>
            <p:ph type="body"/>
          </p:nvPr>
        </p:nvSpPr>
        <p:spPr>
          <a:xfrm>
            <a:off x="6231960" y="3682080"/>
            <a:ext cx="535428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16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08"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609"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3200" spc="-1" strike="noStrike">
              <a:latin typeface="Arial"/>
            </a:endParaRPr>
          </a:p>
        </p:txBody>
      </p:sp>
      <p:sp>
        <p:nvSpPr>
          <p:cNvPr id="610"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3200" spc="-1" strike="noStrike">
              <a:latin typeface="Arial"/>
            </a:endParaRPr>
          </a:p>
        </p:txBody>
      </p:sp>
      <p:sp>
        <p:nvSpPr>
          <p:cNvPr id="611" name="PlaceHolder 4"/>
          <p:cNvSpPr>
            <a:spLocks noGrp="1"/>
          </p:cNvSpPr>
          <p:nvPr>
            <p:ph type="body"/>
          </p:nvPr>
        </p:nvSpPr>
        <p:spPr>
          <a:xfrm>
            <a:off x="609480" y="3682080"/>
            <a:ext cx="1097244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16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12"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613" name="PlaceHolder 2"/>
          <p:cNvSpPr>
            <a:spLocks noGrp="1"/>
          </p:cNvSpPr>
          <p:nvPr>
            <p:ph type="body"/>
          </p:nvPr>
        </p:nvSpPr>
        <p:spPr>
          <a:xfrm>
            <a:off x="609480" y="1604520"/>
            <a:ext cx="10972440" cy="1896840"/>
          </a:xfrm>
          <a:prstGeom prst="rect">
            <a:avLst/>
          </a:prstGeom>
        </p:spPr>
        <p:txBody>
          <a:bodyPr lIns="0" rIns="0" tIns="0" bIns="0">
            <a:normAutofit/>
          </a:bodyPr>
          <a:p>
            <a:endParaRPr b="0" lang="en-US" sz="3200" spc="-1" strike="noStrike">
              <a:latin typeface="Arial"/>
            </a:endParaRPr>
          </a:p>
        </p:txBody>
      </p:sp>
      <p:sp>
        <p:nvSpPr>
          <p:cNvPr id="614" name="PlaceHolder 3"/>
          <p:cNvSpPr>
            <a:spLocks noGrp="1"/>
          </p:cNvSpPr>
          <p:nvPr>
            <p:ph type="body"/>
          </p:nvPr>
        </p:nvSpPr>
        <p:spPr>
          <a:xfrm>
            <a:off x="609480" y="3682080"/>
            <a:ext cx="1097244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16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15"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616"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3200" spc="-1" strike="noStrike">
              <a:latin typeface="Arial"/>
            </a:endParaRPr>
          </a:p>
        </p:txBody>
      </p:sp>
      <p:sp>
        <p:nvSpPr>
          <p:cNvPr id="617"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3200" spc="-1" strike="noStrike">
              <a:latin typeface="Arial"/>
            </a:endParaRPr>
          </a:p>
        </p:txBody>
      </p:sp>
      <p:sp>
        <p:nvSpPr>
          <p:cNvPr id="618" name="PlaceHolder 4"/>
          <p:cNvSpPr>
            <a:spLocks noGrp="1"/>
          </p:cNvSpPr>
          <p:nvPr>
            <p:ph type="body"/>
          </p:nvPr>
        </p:nvSpPr>
        <p:spPr>
          <a:xfrm>
            <a:off x="609480" y="3682080"/>
            <a:ext cx="5354280" cy="1896840"/>
          </a:xfrm>
          <a:prstGeom prst="rect">
            <a:avLst/>
          </a:prstGeom>
        </p:spPr>
        <p:txBody>
          <a:bodyPr lIns="0" rIns="0" tIns="0" bIns="0">
            <a:normAutofit/>
          </a:bodyPr>
          <a:p>
            <a:endParaRPr b="0" lang="en-US" sz="3200" spc="-1" strike="noStrike">
              <a:latin typeface="Arial"/>
            </a:endParaRPr>
          </a:p>
        </p:txBody>
      </p:sp>
      <p:sp>
        <p:nvSpPr>
          <p:cNvPr id="619" name="PlaceHolder 5"/>
          <p:cNvSpPr>
            <a:spLocks noGrp="1"/>
          </p:cNvSpPr>
          <p:nvPr>
            <p:ph type="body"/>
          </p:nvPr>
        </p:nvSpPr>
        <p:spPr>
          <a:xfrm>
            <a:off x="6231960" y="3682080"/>
            <a:ext cx="535428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16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620"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621" name="PlaceHolder 2"/>
          <p:cNvSpPr>
            <a:spLocks noGrp="1"/>
          </p:cNvSpPr>
          <p:nvPr>
            <p:ph type="body"/>
          </p:nvPr>
        </p:nvSpPr>
        <p:spPr>
          <a:xfrm>
            <a:off x="609480" y="1604520"/>
            <a:ext cx="3533040" cy="1896840"/>
          </a:xfrm>
          <a:prstGeom prst="rect">
            <a:avLst/>
          </a:prstGeom>
        </p:spPr>
        <p:txBody>
          <a:bodyPr lIns="0" rIns="0" tIns="0" bIns="0">
            <a:normAutofit/>
          </a:bodyPr>
          <a:p>
            <a:endParaRPr b="0" lang="en-US" sz="3200" spc="-1" strike="noStrike">
              <a:latin typeface="Arial"/>
            </a:endParaRPr>
          </a:p>
        </p:txBody>
      </p:sp>
      <p:sp>
        <p:nvSpPr>
          <p:cNvPr id="622" name="PlaceHolder 3"/>
          <p:cNvSpPr>
            <a:spLocks noGrp="1"/>
          </p:cNvSpPr>
          <p:nvPr>
            <p:ph type="body"/>
          </p:nvPr>
        </p:nvSpPr>
        <p:spPr>
          <a:xfrm>
            <a:off x="4319640" y="1604520"/>
            <a:ext cx="3533040" cy="1896840"/>
          </a:xfrm>
          <a:prstGeom prst="rect">
            <a:avLst/>
          </a:prstGeom>
        </p:spPr>
        <p:txBody>
          <a:bodyPr lIns="0" rIns="0" tIns="0" bIns="0">
            <a:normAutofit/>
          </a:bodyPr>
          <a:p>
            <a:endParaRPr b="0" lang="en-US" sz="3200" spc="-1" strike="noStrike">
              <a:latin typeface="Arial"/>
            </a:endParaRPr>
          </a:p>
        </p:txBody>
      </p:sp>
      <p:sp>
        <p:nvSpPr>
          <p:cNvPr id="623" name="PlaceHolder 4"/>
          <p:cNvSpPr>
            <a:spLocks noGrp="1"/>
          </p:cNvSpPr>
          <p:nvPr>
            <p:ph type="body"/>
          </p:nvPr>
        </p:nvSpPr>
        <p:spPr>
          <a:xfrm>
            <a:off x="8029800" y="1604520"/>
            <a:ext cx="3533040" cy="1896840"/>
          </a:xfrm>
          <a:prstGeom prst="rect">
            <a:avLst/>
          </a:prstGeom>
        </p:spPr>
        <p:txBody>
          <a:bodyPr lIns="0" rIns="0" tIns="0" bIns="0">
            <a:normAutofit/>
          </a:bodyPr>
          <a:p>
            <a:endParaRPr b="0" lang="en-US" sz="3200" spc="-1" strike="noStrike">
              <a:latin typeface="Arial"/>
            </a:endParaRPr>
          </a:p>
        </p:txBody>
      </p:sp>
      <p:sp>
        <p:nvSpPr>
          <p:cNvPr id="624" name="PlaceHolder 5"/>
          <p:cNvSpPr>
            <a:spLocks noGrp="1"/>
          </p:cNvSpPr>
          <p:nvPr>
            <p:ph type="body"/>
          </p:nvPr>
        </p:nvSpPr>
        <p:spPr>
          <a:xfrm>
            <a:off x="609480" y="3682080"/>
            <a:ext cx="3533040" cy="1896840"/>
          </a:xfrm>
          <a:prstGeom prst="rect">
            <a:avLst/>
          </a:prstGeom>
        </p:spPr>
        <p:txBody>
          <a:bodyPr lIns="0" rIns="0" tIns="0" bIns="0">
            <a:normAutofit/>
          </a:bodyPr>
          <a:p>
            <a:endParaRPr b="0" lang="en-US" sz="3200" spc="-1" strike="noStrike">
              <a:latin typeface="Arial"/>
            </a:endParaRPr>
          </a:p>
        </p:txBody>
      </p:sp>
      <p:sp>
        <p:nvSpPr>
          <p:cNvPr id="625" name="PlaceHolder 6"/>
          <p:cNvSpPr>
            <a:spLocks noGrp="1"/>
          </p:cNvSpPr>
          <p:nvPr>
            <p:ph type="body"/>
          </p:nvPr>
        </p:nvSpPr>
        <p:spPr>
          <a:xfrm>
            <a:off x="4319640" y="3682080"/>
            <a:ext cx="3533040" cy="1896840"/>
          </a:xfrm>
          <a:prstGeom prst="rect">
            <a:avLst/>
          </a:prstGeom>
        </p:spPr>
        <p:txBody>
          <a:bodyPr lIns="0" rIns="0" tIns="0" bIns="0">
            <a:normAutofit/>
          </a:bodyPr>
          <a:p>
            <a:endParaRPr b="0" lang="en-US" sz="3200" spc="-1" strike="noStrike">
              <a:latin typeface="Arial"/>
            </a:endParaRPr>
          </a:p>
        </p:txBody>
      </p:sp>
      <p:sp>
        <p:nvSpPr>
          <p:cNvPr id="626" name="PlaceHolder 7"/>
          <p:cNvSpPr>
            <a:spLocks noGrp="1"/>
          </p:cNvSpPr>
          <p:nvPr>
            <p:ph type="body"/>
          </p:nvPr>
        </p:nvSpPr>
        <p:spPr>
          <a:xfrm>
            <a:off x="8029800" y="3682080"/>
            <a:ext cx="353304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16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64"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Tree>
  </p:cSld>
</p:sldLayout>
</file>

<file path=ppt/slideLayouts/slideLayout17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31"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632" name="PlaceHolder 2"/>
          <p:cNvSpPr>
            <a:spLocks noGrp="1"/>
          </p:cNvSpPr>
          <p:nvPr>
            <p:ph type="subTitle"/>
          </p:nvPr>
        </p:nvSpPr>
        <p:spPr>
          <a:xfrm>
            <a:off x="609480" y="1604520"/>
            <a:ext cx="10972440" cy="397728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17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633"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634" name="PlaceHolder 2"/>
          <p:cNvSpPr>
            <a:spLocks noGrp="1"/>
          </p:cNvSpPr>
          <p:nvPr>
            <p:ph type="body"/>
          </p:nvPr>
        </p:nvSpPr>
        <p:spPr>
          <a:xfrm>
            <a:off x="609480" y="1604520"/>
            <a:ext cx="10972440" cy="3977280"/>
          </a:xfrm>
          <a:prstGeom prst="rect">
            <a:avLst/>
          </a:prstGeom>
        </p:spPr>
        <p:txBody>
          <a:bodyPr lIns="0" rIns="0" tIns="0" bIns="0">
            <a:normAutofit/>
          </a:bodyPr>
          <a:p>
            <a:endParaRPr b="0" lang="en-US" sz="3200" spc="-1" strike="noStrike">
              <a:latin typeface="Arial"/>
            </a:endParaRPr>
          </a:p>
        </p:txBody>
      </p:sp>
    </p:spTree>
  </p:cSld>
</p:sldLayout>
</file>

<file path=ppt/slideLayouts/slideLayout17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35"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636" name="PlaceHolder 2"/>
          <p:cNvSpPr>
            <a:spLocks noGrp="1"/>
          </p:cNvSpPr>
          <p:nvPr>
            <p:ph type="body"/>
          </p:nvPr>
        </p:nvSpPr>
        <p:spPr>
          <a:xfrm>
            <a:off x="609480" y="1604520"/>
            <a:ext cx="5354280" cy="3977280"/>
          </a:xfrm>
          <a:prstGeom prst="rect">
            <a:avLst/>
          </a:prstGeom>
        </p:spPr>
        <p:txBody>
          <a:bodyPr lIns="0" rIns="0" tIns="0" bIns="0">
            <a:normAutofit/>
          </a:bodyPr>
          <a:p>
            <a:endParaRPr b="0" lang="en-US" sz="3200" spc="-1" strike="noStrike">
              <a:latin typeface="Arial"/>
            </a:endParaRPr>
          </a:p>
        </p:txBody>
      </p:sp>
      <p:sp>
        <p:nvSpPr>
          <p:cNvPr id="637" name="PlaceHolder 3"/>
          <p:cNvSpPr>
            <a:spLocks noGrp="1"/>
          </p:cNvSpPr>
          <p:nvPr>
            <p:ph type="body"/>
          </p:nvPr>
        </p:nvSpPr>
        <p:spPr>
          <a:xfrm>
            <a:off x="6231960" y="1604520"/>
            <a:ext cx="5354280" cy="3977280"/>
          </a:xfrm>
          <a:prstGeom prst="rect">
            <a:avLst/>
          </a:prstGeom>
        </p:spPr>
        <p:txBody>
          <a:bodyPr lIns="0" rIns="0" tIns="0" bIns="0">
            <a:normAutofit/>
          </a:bodyPr>
          <a:p>
            <a:endParaRPr b="0" lang="en-US" sz="3200" spc="-1" strike="noStrike">
              <a:latin typeface="Arial"/>
            </a:endParaRPr>
          </a:p>
        </p:txBody>
      </p:sp>
    </p:spTree>
  </p:cSld>
</p:sldLayout>
</file>

<file path=ppt/slideLayouts/slideLayout17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638"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Tree>
  </p:cSld>
</p:sldLayout>
</file>

<file path=ppt/slideLayouts/slideLayout17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639" name="PlaceHolder 1"/>
          <p:cNvSpPr>
            <a:spLocks noGrp="1"/>
          </p:cNvSpPr>
          <p:nvPr>
            <p:ph type="subTitle"/>
          </p:nvPr>
        </p:nvSpPr>
        <p:spPr>
          <a:xfrm>
            <a:off x="609480" y="273600"/>
            <a:ext cx="10972440" cy="530784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17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640"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641"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3200" spc="-1" strike="noStrike">
              <a:latin typeface="Arial"/>
            </a:endParaRPr>
          </a:p>
        </p:txBody>
      </p:sp>
      <p:sp>
        <p:nvSpPr>
          <p:cNvPr id="642" name="PlaceHolder 3"/>
          <p:cNvSpPr>
            <a:spLocks noGrp="1"/>
          </p:cNvSpPr>
          <p:nvPr>
            <p:ph type="body"/>
          </p:nvPr>
        </p:nvSpPr>
        <p:spPr>
          <a:xfrm>
            <a:off x="6231960" y="1604520"/>
            <a:ext cx="5354280" cy="3977280"/>
          </a:xfrm>
          <a:prstGeom prst="rect">
            <a:avLst/>
          </a:prstGeom>
        </p:spPr>
        <p:txBody>
          <a:bodyPr lIns="0" rIns="0" tIns="0" bIns="0">
            <a:normAutofit/>
          </a:bodyPr>
          <a:p>
            <a:endParaRPr b="0" lang="en-US" sz="3200" spc="-1" strike="noStrike">
              <a:latin typeface="Arial"/>
            </a:endParaRPr>
          </a:p>
        </p:txBody>
      </p:sp>
      <p:sp>
        <p:nvSpPr>
          <p:cNvPr id="643" name="PlaceHolder 4"/>
          <p:cNvSpPr>
            <a:spLocks noGrp="1"/>
          </p:cNvSpPr>
          <p:nvPr>
            <p:ph type="body"/>
          </p:nvPr>
        </p:nvSpPr>
        <p:spPr>
          <a:xfrm>
            <a:off x="609480" y="3682080"/>
            <a:ext cx="535428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17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44"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645" name="PlaceHolder 2"/>
          <p:cNvSpPr>
            <a:spLocks noGrp="1"/>
          </p:cNvSpPr>
          <p:nvPr>
            <p:ph type="body"/>
          </p:nvPr>
        </p:nvSpPr>
        <p:spPr>
          <a:xfrm>
            <a:off x="609480" y="1604520"/>
            <a:ext cx="5354280" cy="3977280"/>
          </a:xfrm>
          <a:prstGeom prst="rect">
            <a:avLst/>
          </a:prstGeom>
        </p:spPr>
        <p:txBody>
          <a:bodyPr lIns="0" rIns="0" tIns="0" bIns="0">
            <a:normAutofit/>
          </a:bodyPr>
          <a:p>
            <a:endParaRPr b="0" lang="en-US" sz="3200" spc="-1" strike="noStrike">
              <a:latin typeface="Arial"/>
            </a:endParaRPr>
          </a:p>
        </p:txBody>
      </p:sp>
      <p:sp>
        <p:nvSpPr>
          <p:cNvPr id="646"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3200" spc="-1" strike="noStrike">
              <a:latin typeface="Arial"/>
            </a:endParaRPr>
          </a:p>
        </p:txBody>
      </p:sp>
      <p:sp>
        <p:nvSpPr>
          <p:cNvPr id="647" name="PlaceHolder 4"/>
          <p:cNvSpPr>
            <a:spLocks noGrp="1"/>
          </p:cNvSpPr>
          <p:nvPr>
            <p:ph type="body"/>
          </p:nvPr>
        </p:nvSpPr>
        <p:spPr>
          <a:xfrm>
            <a:off x="6231960" y="3682080"/>
            <a:ext cx="535428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17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48"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649"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3200" spc="-1" strike="noStrike">
              <a:latin typeface="Arial"/>
            </a:endParaRPr>
          </a:p>
        </p:txBody>
      </p:sp>
      <p:sp>
        <p:nvSpPr>
          <p:cNvPr id="650"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3200" spc="-1" strike="noStrike">
              <a:latin typeface="Arial"/>
            </a:endParaRPr>
          </a:p>
        </p:txBody>
      </p:sp>
      <p:sp>
        <p:nvSpPr>
          <p:cNvPr id="651" name="PlaceHolder 4"/>
          <p:cNvSpPr>
            <a:spLocks noGrp="1"/>
          </p:cNvSpPr>
          <p:nvPr>
            <p:ph type="body"/>
          </p:nvPr>
        </p:nvSpPr>
        <p:spPr>
          <a:xfrm>
            <a:off x="609480" y="3682080"/>
            <a:ext cx="1097244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17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52"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653" name="PlaceHolder 2"/>
          <p:cNvSpPr>
            <a:spLocks noGrp="1"/>
          </p:cNvSpPr>
          <p:nvPr>
            <p:ph type="body"/>
          </p:nvPr>
        </p:nvSpPr>
        <p:spPr>
          <a:xfrm>
            <a:off x="609480" y="1604520"/>
            <a:ext cx="10972440" cy="1896840"/>
          </a:xfrm>
          <a:prstGeom prst="rect">
            <a:avLst/>
          </a:prstGeom>
        </p:spPr>
        <p:txBody>
          <a:bodyPr lIns="0" rIns="0" tIns="0" bIns="0">
            <a:normAutofit/>
          </a:bodyPr>
          <a:p>
            <a:endParaRPr b="0" lang="en-US" sz="3200" spc="-1" strike="noStrike">
              <a:latin typeface="Arial"/>
            </a:endParaRPr>
          </a:p>
        </p:txBody>
      </p:sp>
      <p:sp>
        <p:nvSpPr>
          <p:cNvPr id="654" name="PlaceHolder 3"/>
          <p:cNvSpPr>
            <a:spLocks noGrp="1"/>
          </p:cNvSpPr>
          <p:nvPr>
            <p:ph type="body"/>
          </p:nvPr>
        </p:nvSpPr>
        <p:spPr>
          <a:xfrm>
            <a:off x="609480" y="3682080"/>
            <a:ext cx="1097244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17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55"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656"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3200" spc="-1" strike="noStrike">
              <a:latin typeface="Arial"/>
            </a:endParaRPr>
          </a:p>
        </p:txBody>
      </p:sp>
      <p:sp>
        <p:nvSpPr>
          <p:cNvPr id="657"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3200" spc="-1" strike="noStrike">
              <a:latin typeface="Arial"/>
            </a:endParaRPr>
          </a:p>
        </p:txBody>
      </p:sp>
      <p:sp>
        <p:nvSpPr>
          <p:cNvPr id="658" name="PlaceHolder 4"/>
          <p:cNvSpPr>
            <a:spLocks noGrp="1"/>
          </p:cNvSpPr>
          <p:nvPr>
            <p:ph type="body"/>
          </p:nvPr>
        </p:nvSpPr>
        <p:spPr>
          <a:xfrm>
            <a:off x="609480" y="3682080"/>
            <a:ext cx="5354280" cy="1896840"/>
          </a:xfrm>
          <a:prstGeom prst="rect">
            <a:avLst/>
          </a:prstGeom>
        </p:spPr>
        <p:txBody>
          <a:bodyPr lIns="0" rIns="0" tIns="0" bIns="0">
            <a:normAutofit/>
          </a:bodyPr>
          <a:p>
            <a:endParaRPr b="0" lang="en-US" sz="3200" spc="-1" strike="noStrike">
              <a:latin typeface="Arial"/>
            </a:endParaRPr>
          </a:p>
        </p:txBody>
      </p:sp>
      <p:sp>
        <p:nvSpPr>
          <p:cNvPr id="659" name="PlaceHolder 5"/>
          <p:cNvSpPr>
            <a:spLocks noGrp="1"/>
          </p:cNvSpPr>
          <p:nvPr>
            <p:ph type="body"/>
          </p:nvPr>
        </p:nvSpPr>
        <p:spPr>
          <a:xfrm>
            <a:off x="6231960" y="3682080"/>
            <a:ext cx="535428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65" name="PlaceHolder 1"/>
          <p:cNvSpPr>
            <a:spLocks noGrp="1"/>
          </p:cNvSpPr>
          <p:nvPr>
            <p:ph type="subTitle"/>
          </p:nvPr>
        </p:nvSpPr>
        <p:spPr>
          <a:xfrm>
            <a:off x="609480" y="273600"/>
            <a:ext cx="10972440" cy="530784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18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660"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661" name="PlaceHolder 2"/>
          <p:cNvSpPr>
            <a:spLocks noGrp="1"/>
          </p:cNvSpPr>
          <p:nvPr>
            <p:ph type="body"/>
          </p:nvPr>
        </p:nvSpPr>
        <p:spPr>
          <a:xfrm>
            <a:off x="609480" y="1604520"/>
            <a:ext cx="3533040" cy="1896840"/>
          </a:xfrm>
          <a:prstGeom prst="rect">
            <a:avLst/>
          </a:prstGeom>
        </p:spPr>
        <p:txBody>
          <a:bodyPr lIns="0" rIns="0" tIns="0" bIns="0">
            <a:normAutofit/>
          </a:bodyPr>
          <a:p>
            <a:endParaRPr b="0" lang="en-US" sz="3200" spc="-1" strike="noStrike">
              <a:latin typeface="Arial"/>
            </a:endParaRPr>
          </a:p>
        </p:txBody>
      </p:sp>
      <p:sp>
        <p:nvSpPr>
          <p:cNvPr id="662" name="PlaceHolder 3"/>
          <p:cNvSpPr>
            <a:spLocks noGrp="1"/>
          </p:cNvSpPr>
          <p:nvPr>
            <p:ph type="body"/>
          </p:nvPr>
        </p:nvSpPr>
        <p:spPr>
          <a:xfrm>
            <a:off x="4319640" y="1604520"/>
            <a:ext cx="3533040" cy="1896840"/>
          </a:xfrm>
          <a:prstGeom prst="rect">
            <a:avLst/>
          </a:prstGeom>
        </p:spPr>
        <p:txBody>
          <a:bodyPr lIns="0" rIns="0" tIns="0" bIns="0">
            <a:normAutofit/>
          </a:bodyPr>
          <a:p>
            <a:endParaRPr b="0" lang="en-US" sz="3200" spc="-1" strike="noStrike">
              <a:latin typeface="Arial"/>
            </a:endParaRPr>
          </a:p>
        </p:txBody>
      </p:sp>
      <p:sp>
        <p:nvSpPr>
          <p:cNvPr id="663" name="PlaceHolder 4"/>
          <p:cNvSpPr>
            <a:spLocks noGrp="1"/>
          </p:cNvSpPr>
          <p:nvPr>
            <p:ph type="body"/>
          </p:nvPr>
        </p:nvSpPr>
        <p:spPr>
          <a:xfrm>
            <a:off x="8029800" y="1604520"/>
            <a:ext cx="3533040" cy="1896840"/>
          </a:xfrm>
          <a:prstGeom prst="rect">
            <a:avLst/>
          </a:prstGeom>
        </p:spPr>
        <p:txBody>
          <a:bodyPr lIns="0" rIns="0" tIns="0" bIns="0">
            <a:normAutofit/>
          </a:bodyPr>
          <a:p>
            <a:endParaRPr b="0" lang="en-US" sz="3200" spc="-1" strike="noStrike">
              <a:latin typeface="Arial"/>
            </a:endParaRPr>
          </a:p>
        </p:txBody>
      </p:sp>
      <p:sp>
        <p:nvSpPr>
          <p:cNvPr id="664" name="PlaceHolder 5"/>
          <p:cNvSpPr>
            <a:spLocks noGrp="1"/>
          </p:cNvSpPr>
          <p:nvPr>
            <p:ph type="body"/>
          </p:nvPr>
        </p:nvSpPr>
        <p:spPr>
          <a:xfrm>
            <a:off x="609480" y="3682080"/>
            <a:ext cx="3533040" cy="1896840"/>
          </a:xfrm>
          <a:prstGeom prst="rect">
            <a:avLst/>
          </a:prstGeom>
        </p:spPr>
        <p:txBody>
          <a:bodyPr lIns="0" rIns="0" tIns="0" bIns="0">
            <a:normAutofit/>
          </a:bodyPr>
          <a:p>
            <a:endParaRPr b="0" lang="en-US" sz="3200" spc="-1" strike="noStrike">
              <a:latin typeface="Arial"/>
            </a:endParaRPr>
          </a:p>
        </p:txBody>
      </p:sp>
      <p:sp>
        <p:nvSpPr>
          <p:cNvPr id="665" name="PlaceHolder 6"/>
          <p:cNvSpPr>
            <a:spLocks noGrp="1"/>
          </p:cNvSpPr>
          <p:nvPr>
            <p:ph type="body"/>
          </p:nvPr>
        </p:nvSpPr>
        <p:spPr>
          <a:xfrm>
            <a:off x="4319640" y="3682080"/>
            <a:ext cx="3533040" cy="1896840"/>
          </a:xfrm>
          <a:prstGeom prst="rect">
            <a:avLst/>
          </a:prstGeom>
        </p:spPr>
        <p:txBody>
          <a:bodyPr lIns="0" rIns="0" tIns="0" bIns="0">
            <a:normAutofit/>
          </a:bodyPr>
          <a:p>
            <a:endParaRPr b="0" lang="en-US" sz="3200" spc="-1" strike="noStrike">
              <a:latin typeface="Arial"/>
            </a:endParaRPr>
          </a:p>
        </p:txBody>
      </p:sp>
      <p:sp>
        <p:nvSpPr>
          <p:cNvPr id="666" name="PlaceHolder 7"/>
          <p:cNvSpPr>
            <a:spLocks noGrp="1"/>
          </p:cNvSpPr>
          <p:nvPr>
            <p:ph type="body"/>
          </p:nvPr>
        </p:nvSpPr>
        <p:spPr>
          <a:xfrm>
            <a:off x="8029800" y="3682080"/>
            <a:ext cx="353304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18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8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74"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675" name="PlaceHolder 2"/>
          <p:cNvSpPr>
            <a:spLocks noGrp="1"/>
          </p:cNvSpPr>
          <p:nvPr>
            <p:ph type="subTitle"/>
          </p:nvPr>
        </p:nvSpPr>
        <p:spPr>
          <a:xfrm>
            <a:off x="609480" y="1604520"/>
            <a:ext cx="10972440" cy="397728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18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676"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677" name="PlaceHolder 2"/>
          <p:cNvSpPr>
            <a:spLocks noGrp="1"/>
          </p:cNvSpPr>
          <p:nvPr>
            <p:ph type="body"/>
          </p:nvPr>
        </p:nvSpPr>
        <p:spPr>
          <a:xfrm>
            <a:off x="609480" y="1604520"/>
            <a:ext cx="10972440" cy="3977280"/>
          </a:xfrm>
          <a:prstGeom prst="rect">
            <a:avLst/>
          </a:prstGeom>
        </p:spPr>
        <p:txBody>
          <a:bodyPr lIns="0" rIns="0" tIns="0" bIns="0">
            <a:normAutofit/>
          </a:bodyPr>
          <a:p>
            <a:endParaRPr b="0" lang="en-US" sz="3200" spc="-1" strike="noStrike">
              <a:latin typeface="Arial"/>
            </a:endParaRPr>
          </a:p>
        </p:txBody>
      </p:sp>
    </p:spTree>
  </p:cSld>
</p:sldLayout>
</file>

<file path=ppt/slideLayouts/slideLayout18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78"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679" name="PlaceHolder 2"/>
          <p:cNvSpPr>
            <a:spLocks noGrp="1"/>
          </p:cNvSpPr>
          <p:nvPr>
            <p:ph type="body"/>
          </p:nvPr>
        </p:nvSpPr>
        <p:spPr>
          <a:xfrm>
            <a:off x="609480" y="1604520"/>
            <a:ext cx="5354280" cy="3977280"/>
          </a:xfrm>
          <a:prstGeom prst="rect">
            <a:avLst/>
          </a:prstGeom>
        </p:spPr>
        <p:txBody>
          <a:bodyPr lIns="0" rIns="0" tIns="0" bIns="0">
            <a:normAutofit/>
          </a:bodyPr>
          <a:p>
            <a:endParaRPr b="0" lang="en-US" sz="3200" spc="-1" strike="noStrike">
              <a:latin typeface="Arial"/>
            </a:endParaRPr>
          </a:p>
        </p:txBody>
      </p:sp>
      <p:sp>
        <p:nvSpPr>
          <p:cNvPr id="680" name="PlaceHolder 3"/>
          <p:cNvSpPr>
            <a:spLocks noGrp="1"/>
          </p:cNvSpPr>
          <p:nvPr>
            <p:ph type="body"/>
          </p:nvPr>
        </p:nvSpPr>
        <p:spPr>
          <a:xfrm>
            <a:off x="6231960" y="1604520"/>
            <a:ext cx="5354280" cy="3977280"/>
          </a:xfrm>
          <a:prstGeom prst="rect">
            <a:avLst/>
          </a:prstGeom>
        </p:spPr>
        <p:txBody>
          <a:bodyPr lIns="0" rIns="0" tIns="0" bIns="0">
            <a:normAutofit/>
          </a:bodyPr>
          <a:p>
            <a:endParaRPr b="0" lang="en-US" sz="3200" spc="-1" strike="noStrike">
              <a:latin typeface="Arial"/>
            </a:endParaRPr>
          </a:p>
        </p:txBody>
      </p:sp>
    </p:spTree>
  </p:cSld>
</p:sldLayout>
</file>

<file path=ppt/slideLayouts/slideLayout18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681"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Tree>
  </p:cSld>
</p:sldLayout>
</file>

<file path=ppt/slideLayouts/slideLayout18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682" name="PlaceHolder 1"/>
          <p:cNvSpPr>
            <a:spLocks noGrp="1"/>
          </p:cNvSpPr>
          <p:nvPr>
            <p:ph type="subTitle"/>
          </p:nvPr>
        </p:nvSpPr>
        <p:spPr>
          <a:xfrm>
            <a:off x="609480" y="273600"/>
            <a:ext cx="10972440" cy="530784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18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683"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684"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3200" spc="-1" strike="noStrike">
              <a:latin typeface="Arial"/>
            </a:endParaRPr>
          </a:p>
        </p:txBody>
      </p:sp>
      <p:sp>
        <p:nvSpPr>
          <p:cNvPr id="685" name="PlaceHolder 3"/>
          <p:cNvSpPr>
            <a:spLocks noGrp="1"/>
          </p:cNvSpPr>
          <p:nvPr>
            <p:ph type="body"/>
          </p:nvPr>
        </p:nvSpPr>
        <p:spPr>
          <a:xfrm>
            <a:off x="6231960" y="1604520"/>
            <a:ext cx="5354280" cy="3977280"/>
          </a:xfrm>
          <a:prstGeom prst="rect">
            <a:avLst/>
          </a:prstGeom>
        </p:spPr>
        <p:txBody>
          <a:bodyPr lIns="0" rIns="0" tIns="0" bIns="0">
            <a:normAutofit/>
          </a:bodyPr>
          <a:p>
            <a:endParaRPr b="0" lang="en-US" sz="3200" spc="-1" strike="noStrike">
              <a:latin typeface="Arial"/>
            </a:endParaRPr>
          </a:p>
        </p:txBody>
      </p:sp>
      <p:sp>
        <p:nvSpPr>
          <p:cNvPr id="686" name="PlaceHolder 4"/>
          <p:cNvSpPr>
            <a:spLocks noGrp="1"/>
          </p:cNvSpPr>
          <p:nvPr>
            <p:ph type="body"/>
          </p:nvPr>
        </p:nvSpPr>
        <p:spPr>
          <a:xfrm>
            <a:off x="609480" y="3682080"/>
            <a:ext cx="535428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18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87"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688" name="PlaceHolder 2"/>
          <p:cNvSpPr>
            <a:spLocks noGrp="1"/>
          </p:cNvSpPr>
          <p:nvPr>
            <p:ph type="body"/>
          </p:nvPr>
        </p:nvSpPr>
        <p:spPr>
          <a:xfrm>
            <a:off x="609480" y="1604520"/>
            <a:ext cx="5354280" cy="3977280"/>
          </a:xfrm>
          <a:prstGeom prst="rect">
            <a:avLst/>
          </a:prstGeom>
        </p:spPr>
        <p:txBody>
          <a:bodyPr lIns="0" rIns="0" tIns="0" bIns="0">
            <a:normAutofit/>
          </a:bodyPr>
          <a:p>
            <a:endParaRPr b="0" lang="en-US" sz="3200" spc="-1" strike="noStrike">
              <a:latin typeface="Arial"/>
            </a:endParaRPr>
          </a:p>
        </p:txBody>
      </p:sp>
      <p:sp>
        <p:nvSpPr>
          <p:cNvPr id="689"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3200" spc="-1" strike="noStrike">
              <a:latin typeface="Arial"/>
            </a:endParaRPr>
          </a:p>
        </p:txBody>
      </p:sp>
      <p:sp>
        <p:nvSpPr>
          <p:cNvPr id="690" name="PlaceHolder 4"/>
          <p:cNvSpPr>
            <a:spLocks noGrp="1"/>
          </p:cNvSpPr>
          <p:nvPr>
            <p:ph type="body"/>
          </p:nvPr>
        </p:nvSpPr>
        <p:spPr>
          <a:xfrm>
            <a:off x="6231960" y="3682080"/>
            <a:ext cx="535428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18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91"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692"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3200" spc="-1" strike="noStrike">
              <a:latin typeface="Arial"/>
            </a:endParaRPr>
          </a:p>
        </p:txBody>
      </p:sp>
      <p:sp>
        <p:nvSpPr>
          <p:cNvPr id="693"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3200" spc="-1" strike="noStrike">
              <a:latin typeface="Arial"/>
            </a:endParaRPr>
          </a:p>
        </p:txBody>
      </p:sp>
      <p:sp>
        <p:nvSpPr>
          <p:cNvPr id="694" name="PlaceHolder 4"/>
          <p:cNvSpPr>
            <a:spLocks noGrp="1"/>
          </p:cNvSpPr>
          <p:nvPr>
            <p:ph type="body"/>
          </p:nvPr>
        </p:nvSpPr>
        <p:spPr>
          <a:xfrm>
            <a:off x="609480" y="3682080"/>
            <a:ext cx="1097244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67"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3200" spc="-1" strike="noStrike">
              <a:latin typeface="Arial"/>
            </a:endParaRPr>
          </a:p>
        </p:txBody>
      </p:sp>
      <p:sp>
        <p:nvSpPr>
          <p:cNvPr id="68" name="PlaceHolder 3"/>
          <p:cNvSpPr>
            <a:spLocks noGrp="1"/>
          </p:cNvSpPr>
          <p:nvPr>
            <p:ph type="body"/>
          </p:nvPr>
        </p:nvSpPr>
        <p:spPr>
          <a:xfrm>
            <a:off x="6231960" y="1604520"/>
            <a:ext cx="5354280" cy="3977280"/>
          </a:xfrm>
          <a:prstGeom prst="rect">
            <a:avLst/>
          </a:prstGeom>
        </p:spPr>
        <p:txBody>
          <a:bodyPr lIns="0" rIns="0" tIns="0" bIns="0">
            <a:normAutofit/>
          </a:bodyPr>
          <a:p>
            <a:endParaRPr b="0" lang="en-US" sz="3200" spc="-1" strike="noStrike">
              <a:latin typeface="Arial"/>
            </a:endParaRPr>
          </a:p>
        </p:txBody>
      </p:sp>
      <p:sp>
        <p:nvSpPr>
          <p:cNvPr id="69" name="PlaceHolder 4"/>
          <p:cNvSpPr>
            <a:spLocks noGrp="1"/>
          </p:cNvSpPr>
          <p:nvPr>
            <p:ph type="body"/>
          </p:nvPr>
        </p:nvSpPr>
        <p:spPr>
          <a:xfrm>
            <a:off x="609480" y="3682080"/>
            <a:ext cx="535428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19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95"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696" name="PlaceHolder 2"/>
          <p:cNvSpPr>
            <a:spLocks noGrp="1"/>
          </p:cNvSpPr>
          <p:nvPr>
            <p:ph type="body"/>
          </p:nvPr>
        </p:nvSpPr>
        <p:spPr>
          <a:xfrm>
            <a:off x="609480" y="1604520"/>
            <a:ext cx="10972440" cy="1896840"/>
          </a:xfrm>
          <a:prstGeom prst="rect">
            <a:avLst/>
          </a:prstGeom>
        </p:spPr>
        <p:txBody>
          <a:bodyPr lIns="0" rIns="0" tIns="0" bIns="0">
            <a:normAutofit/>
          </a:bodyPr>
          <a:p>
            <a:endParaRPr b="0" lang="en-US" sz="3200" spc="-1" strike="noStrike">
              <a:latin typeface="Arial"/>
            </a:endParaRPr>
          </a:p>
        </p:txBody>
      </p:sp>
      <p:sp>
        <p:nvSpPr>
          <p:cNvPr id="697" name="PlaceHolder 3"/>
          <p:cNvSpPr>
            <a:spLocks noGrp="1"/>
          </p:cNvSpPr>
          <p:nvPr>
            <p:ph type="body"/>
          </p:nvPr>
        </p:nvSpPr>
        <p:spPr>
          <a:xfrm>
            <a:off x="609480" y="3682080"/>
            <a:ext cx="1097244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19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98"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699"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3200" spc="-1" strike="noStrike">
              <a:latin typeface="Arial"/>
            </a:endParaRPr>
          </a:p>
        </p:txBody>
      </p:sp>
      <p:sp>
        <p:nvSpPr>
          <p:cNvPr id="700"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3200" spc="-1" strike="noStrike">
              <a:latin typeface="Arial"/>
            </a:endParaRPr>
          </a:p>
        </p:txBody>
      </p:sp>
      <p:sp>
        <p:nvSpPr>
          <p:cNvPr id="701" name="PlaceHolder 4"/>
          <p:cNvSpPr>
            <a:spLocks noGrp="1"/>
          </p:cNvSpPr>
          <p:nvPr>
            <p:ph type="body"/>
          </p:nvPr>
        </p:nvSpPr>
        <p:spPr>
          <a:xfrm>
            <a:off x="609480" y="3682080"/>
            <a:ext cx="5354280" cy="1896840"/>
          </a:xfrm>
          <a:prstGeom prst="rect">
            <a:avLst/>
          </a:prstGeom>
        </p:spPr>
        <p:txBody>
          <a:bodyPr lIns="0" rIns="0" tIns="0" bIns="0">
            <a:normAutofit/>
          </a:bodyPr>
          <a:p>
            <a:endParaRPr b="0" lang="en-US" sz="3200" spc="-1" strike="noStrike">
              <a:latin typeface="Arial"/>
            </a:endParaRPr>
          </a:p>
        </p:txBody>
      </p:sp>
      <p:sp>
        <p:nvSpPr>
          <p:cNvPr id="702" name="PlaceHolder 5"/>
          <p:cNvSpPr>
            <a:spLocks noGrp="1"/>
          </p:cNvSpPr>
          <p:nvPr>
            <p:ph type="body"/>
          </p:nvPr>
        </p:nvSpPr>
        <p:spPr>
          <a:xfrm>
            <a:off x="6231960" y="3682080"/>
            <a:ext cx="535428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19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03"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704" name="PlaceHolder 2"/>
          <p:cNvSpPr>
            <a:spLocks noGrp="1"/>
          </p:cNvSpPr>
          <p:nvPr>
            <p:ph type="body"/>
          </p:nvPr>
        </p:nvSpPr>
        <p:spPr>
          <a:xfrm>
            <a:off x="609480" y="1604520"/>
            <a:ext cx="3533040" cy="1896840"/>
          </a:xfrm>
          <a:prstGeom prst="rect">
            <a:avLst/>
          </a:prstGeom>
        </p:spPr>
        <p:txBody>
          <a:bodyPr lIns="0" rIns="0" tIns="0" bIns="0">
            <a:normAutofit/>
          </a:bodyPr>
          <a:p>
            <a:endParaRPr b="0" lang="en-US" sz="3200" spc="-1" strike="noStrike">
              <a:latin typeface="Arial"/>
            </a:endParaRPr>
          </a:p>
        </p:txBody>
      </p:sp>
      <p:sp>
        <p:nvSpPr>
          <p:cNvPr id="705" name="PlaceHolder 3"/>
          <p:cNvSpPr>
            <a:spLocks noGrp="1"/>
          </p:cNvSpPr>
          <p:nvPr>
            <p:ph type="body"/>
          </p:nvPr>
        </p:nvSpPr>
        <p:spPr>
          <a:xfrm>
            <a:off x="4319640" y="1604520"/>
            <a:ext cx="3533040" cy="1896840"/>
          </a:xfrm>
          <a:prstGeom prst="rect">
            <a:avLst/>
          </a:prstGeom>
        </p:spPr>
        <p:txBody>
          <a:bodyPr lIns="0" rIns="0" tIns="0" bIns="0">
            <a:normAutofit/>
          </a:bodyPr>
          <a:p>
            <a:endParaRPr b="0" lang="en-US" sz="3200" spc="-1" strike="noStrike">
              <a:latin typeface="Arial"/>
            </a:endParaRPr>
          </a:p>
        </p:txBody>
      </p:sp>
      <p:sp>
        <p:nvSpPr>
          <p:cNvPr id="706" name="PlaceHolder 4"/>
          <p:cNvSpPr>
            <a:spLocks noGrp="1"/>
          </p:cNvSpPr>
          <p:nvPr>
            <p:ph type="body"/>
          </p:nvPr>
        </p:nvSpPr>
        <p:spPr>
          <a:xfrm>
            <a:off x="8029800" y="1604520"/>
            <a:ext cx="3533040" cy="1896840"/>
          </a:xfrm>
          <a:prstGeom prst="rect">
            <a:avLst/>
          </a:prstGeom>
        </p:spPr>
        <p:txBody>
          <a:bodyPr lIns="0" rIns="0" tIns="0" bIns="0">
            <a:normAutofit/>
          </a:bodyPr>
          <a:p>
            <a:endParaRPr b="0" lang="en-US" sz="3200" spc="-1" strike="noStrike">
              <a:latin typeface="Arial"/>
            </a:endParaRPr>
          </a:p>
        </p:txBody>
      </p:sp>
      <p:sp>
        <p:nvSpPr>
          <p:cNvPr id="707" name="PlaceHolder 5"/>
          <p:cNvSpPr>
            <a:spLocks noGrp="1"/>
          </p:cNvSpPr>
          <p:nvPr>
            <p:ph type="body"/>
          </p:nvPr>
        </p:nvSpPr>
        <p:spPr>
          <a:xfrm>
            <a:off x="609480" y="3682080"/>
            <a:ext cx="3533040" cy="1896840"/>
          </a:xfrm>
          <a:prstGeom prst="rect">
            <a:avLst/>
          </a:prstGeom>
        </p:spPr>
        <p:txBody>
          <a:bodyPr lIns="0" rIns="0" tIns="0" bIns="0">
            <a:normAutofit/>
          </a:bodyPr>
          <a:p>
            <a:endParaRPr b="0" lang="en-US" sz="3200" spc="-1" strike="noStrike">
              <a:latin typeface="Arial"/>
            </a:endParaRPr>
          </a:p>
        </p:txBody>
      </p:sp>
      <p:sp>
        <p:nvSpPr>
          <p:cNvPr id="708" name="PlaceHolder 6"/>
          <p:cNvSpPr>
            <a:spLocks noGrp="1"/>
          </p:cNvSpPr>
          <p:nvPr>
            <p:ph type="body"/>
          </p:nvPr>
        </p:nvSpPr>
        <p:spPr>
          <a:xfrm>
            <a:off x="4319640" y="3682080"/>
            <a:ext cx="3533040" cy="1896840"/>
          </a:xfrm>
          <a:prstGeom prst="rect">
            <a:avLst/>
          </a:prstGeom>
        </p:spPr>
        <p:txBody>
          <a:bodyPr lIns="0" rIns="0" tIns="0" bIns="0">
            <a:normAutofit/>
          </a:bodyPr>
          <a:p>
            <a:endParaRPr b="0" lang="en-US" sz="3200" spc="-1" strike="noStrike">
              <a:latin typeface="Arial"/>
            </a:endParaRPr>
          </a:p>
        </p:txBody>
      </p:sp>
      <p:sp>
        <p:nvSpPr>
          <p:cNvPr id="709" name="PlaceHolder 7"/>
          <p:cNvSpPr>
            <a:spLocks noGrp="1"/>
          </p:cNvSpPr>
          <p:nvPr>
            <p:ph type="body"/>
          </p:nvPr>
        </p:nvSpPr>
        <p:spPr>
          <a:xfrm>
            <a:off x="8029800" y="3682080"/>
            <a:ext cx="353304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19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9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719"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720" name="PlaceHolder 2"/>
          <p:cNvSpPr>
            <a:spLocks noGrp="1"/>
          </p:cNvSpPr>
          <p:nvPr>
            <p:ph type="subTitle"/>
          </p:nvPr>
        </p:nvSpPr>
        <p:spPr>
          <a:xfrm>
            <a:off x="609480" y="1604520"/>
            <a:ext cx="10972440" cy="397728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19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21"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722" name="PlaceHolder 2"/>
          <p:cNvSpPr>
            <a:spLocks noGrp="1"/>
          </p:cNvSpPr>
          <p:nvPr>
            <p:ph type="body"/>
          </p:nvPr>
        </p:nvSpPr>
        <p:spPr>
          <a:xfrm>
            <a:off x="609480" y="1604520"/>
            <a:ext cx="10972440" cy="3977280"/>
          </a:xfrm>
          <a:prstGeom prst="rect">
            <a:avLst/>
          </a:prstGeom>
        </p:spPr>
        <p:txBody>
          <a:bodyPr lIns="0" rIns="0" tIns="0" bIns="0">
            <a:normAutofit/>
          </a:bodyPr>
          <a:p>
            <a:endParaRPr b="0" lang="en-US" sz="3200" spc="-1" strike="noStrike">
              <a:latin typeface="Arial"/>
            </a:endParaRPr>
          </a:p>
        </p:txBody>
      </p:sp>
    </p:spTree>
  </p:cSld>
</p:sldLayout>
</file>

<file path=ppt/slideLayouts/slideLayout19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723"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724" name="PlaceHolder 2"/>
          <p:cNvSpPr>
            <a:spLocks noGrp="1"/>
          </p:cNvSpPr>
          <p:nvPr>
            <p:ph type="body"/>
          </p:nvPr>
        </p:nvSpPr>
        <p:spPr>
          <a:xfrm>
            <a:off x="609480" y="1604520"/>
            <a:ext cx="5354280" cy="3977280"/>
          </a:xfrm>
          <a:prstGeom prst="rect">
            <a:avLst/>
          </a:prstGeom>
        </p:spPr>
        <p:txBody>
          <a:bodyPr lIns="0" rIns="0" tIns="0" bIns="0">
            <a:normAutofit/>
          </a:bodyPr>
          <a:p>
            <a:endParaRPr b="0" lang="en-US" sz="3200" spc="-1" strike="noStrike">
              <a:latin typeface="Arial"/>
            </a:endParaRPr>
          </a:p>
        </p:txBody>
      </p:sp>
      <p:sp>
        <p:nvSpPr>
          <p:cNvPr id="725" name="PlaceHolder 3"/>
          <p:cNvSpPr>
            <a:spLocks noGrp="1"/>
          </p:cNvSpPr>
          <p:nvPr>
            <p:ph type="body"/>
          </p:nvPr>
        </p:nvSpPr>
        <p:spPr>
          <a:xfrm>
            <a:off x="6231960" y="1604520"/>
            <a:ext cx="5354280" cy="3977280"/>
          </a:xfrm>
          <a:prstGeom prst="rect">
            <a:avLst/>
          </a:prstGeom>
        </p:spPr>
        <p:txBody>
          <a:bodyPr lIns="0" rIns="0" tIns="0" bIns="0">
            <a:normAutofit/>
          </a:bodyPr>
          <a:p>
            <a:endParaRPr b="0" lang="en-US" sz="3200" spc="-1" strike="noStrike">
              <a:latin typeface="Arial"/>
            </a:endParaRPr>
          </a:p>
        </p:txBody>
      </p:sp>
    </p:spTree>
  </p:cSld>
</p:sldLayout>
</file>

<file path=ppt/slideLayouts/slideLayout19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726"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Tree>
  </p:cSld>
</p:sldLayout>
</file>

<file path=ppt/slideLayouts/slideLayout19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727" name="PlaceHolder 1"/>
          <p:cNvSpPr>
            <a:spLocks noGrp="1"/>
          </p:cNvSpPr>
          <p:nvPr>
            <p:ph type="subTitle"/>
          </p:nvPr>
        </p:nvSpPr>
        <p:spPr>
          <a:xfrm>
            <a:off x="609480" y="273600"/>
            <a:ext cx="10972440" cy="530784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19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728"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729"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3200" spc="-1" strike="noStrike">
              <a:latin typeface="Arial"/>
            </a:endParaRPr>
          </a:p>
        </p:txBody>
      </p:sp>
      <p:sp>
        <p:nvSpPr>
          <p:cNvPr id="730" name="PlaceHolder 3"/>
          <p:cNvSpPr>
            <a:spLocks noGrp="1"/>
          </p:cNvSpPr>
          <p:nvPr>
            <p:ph type="body"/>
          </p:nvPr>
        </p:nvSpPr>
        <p:spPr>
          <a:xfrm>
            <a:off x="6231960" y="1604520"/>
            <a:ext cx="5354280" cy="3977280"/>
          </a:xfrm>
          <a:prstGeom prst="rect">
            <a:avLst/>
          </a:prstGeom>
        </p:spPr>
        <p:txBody>
          <a:bodyPr lIns="0" rIns="0" tIns="0" bIns="0">
            <a:normAutofit/>
          </a:bodyPr>
          <a:p>
            <a:endParaRPr b="0" lang="en-US" sz="3200" spc="-1" strike="noStrike">
              <a:latin typeface="Arial"/>
            </a:endParaRPr>
          </a:p>
        </p:txBody>
      </p:sp>
      <p:sp>
        <p:nvSpPr>
          <p:cNvPr id="731" name="PlaceHolder 4"/>
          <p:cNvSpPr>
            <a:spLocks noGrp="1"/>
          </p:cNvSpPr>
          <p:nvPr>
            <p:ph type="body"/>
          </p:nvPr>
        </p:nvSpPr>
        <p:spPr>
          <a:xfrm>
            <a:off x="609480" y="3682080"/>
            <a:ext cx="535428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14" name="PlaceHolder 2"/>
          <p:cNvSpPr>
            <a:spLocks noGrp="1"/>
          </p:cNvSpPr>
          <p:nvPr>
            <p:ph type="subTitle"/>
          </p:nvPr>
        </p:nvSpPr>
        <p:spPr>
          <a:xfrm>
            <a:off x="609480" y="1604520"/>
            <a:ext cx="10972440" cy="397728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71" name="PlaceHolder 2"/>
          <p:cNvSpPr>
            <a:spLocks noGrp="1"/>
          </p:cNvSpPr>
          <p:nvPr>
            <p:ph type="body"/>
          </p:nvPr>
        </p:nvSpPr>
        <p:spPr>
          <a:xfrm>
            <a:off x="609480" y="1604520"/>
            <a:ext cx="5354280" cy="3977280"/>
          </a:xfrm>
          <a:prstGeom prst="rect">
            <a:avLst/>
          </a:prstGeom>
        </p:spPr>
        <p:txBody>
          <a:bodyPr lIns="0" rIns="0" tIns="0" bIns="0">
            <a:normAutofit/>
          </a:bodyPr>
          <a:p>
            <a:endParaRPr b="0" lang="en-US" sz="3200" spc="-1" strike="noStrike">
              <a:latin typeface="Arial"/>
            </a:endParaRPr>
          </a:p>
        </p:txBody>
      </p:sp>
      <p:sp>
        <p:nvSpPr>
          <p:cNvPr id="72"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3200" spc="-1" strike="noStrike">
              <a:latin typeface="Arial"/>
            </a:endParaRPr>
          </a:p>
        </p:txBody>
      </p:sp>
      <p:sp>
        <p:nvSpPr>
          <p:cNvPr id="73" name="PlaceHolder 4"/>
          <p:cNvSpPr>
            <a:spLocks noGrp="1"/>
          </p:cNvSpPr>
          <p:nvPr>
            <p:ph type="body"/>
          </p:nvPr>
        </p:nvSpPr>
        <p:spPr>
          <a:xfrm>
            <a:off x="6231960" y="3682080"/>
            <a:ext cx="535428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20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732"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733" name="PlaceHolder 2"/>
          <p:cNvSpPr>
            <a:spLocks noGrp="1"/>
          </p:cNvSpPr>
          <p:nvPr>
            <p:ph type="body"/>
          </p:nvPr>
        </p:nvSpPr>
        <p:spPr>
          <a:xfrm>
            <a:off x="609480" y="1604520"/>
            <a:ext cx="5354280" cy="3977280"/>
          </a:xfrm>
          <a:prstGeom prst="rect">
            <a:avLst/>
          </a:prstGeom>
        </p:spPr>
        <p:txBody>
          <a:bodyPr lIns="0" rIns="0" tIns="0" bIns="0">
            <a:normAutofit/>
          </a:bodyPr>
          <a:p>
            <a:endParaRPr b="0" lang="en-US" sz="3200" spc="-1" strike="noStrike">
              <a:latin typeface="Arial"/>
            </a:endParaRPr>
          </a:p>
        </p:txBody>
      </p:sp>
      <p:sp>
        <p:nvSpPr>
          <p:cNvPr id="734"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3200" spc="-1" strike="noStrike">
              <a:latin typeface="Arial"/>
            </a:endParaRPr>
          </a:p>
        </p:txBody>
      </p:sp>
      <p:sp>
        <p:nvSpPr>
          <p:cNvPr id="735" name="PlaceHolder 4"/>
          <p:cNvSpPr>
            <a:spLocks noGrp="1"/>
          </p:cNvSpPr>
          <p:nvPr>
            <p:ph type="body"/>
          </p:nvPr>
        </p:nvSpPr>
        <p:spPr>
          <a:xfrm>
            <a:off x="6231960" y="3682080"/>
            <a:ext cx="535428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20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736"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737"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3200" spc="-1" strike="noStrike">
              <a:latin typeface="Arial"/>
            </a:endParaRPr>
          </a:p>
        </p:txBody>
      </p:sp>
      <p:sp>
        <p:nvSpPr>
          <p:cNvPr id="738"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3200" spc="-1" strike="noStrike">
              <a:latin typeface="Arial"/>
            </a:endParaRPr>
          </a:p>
        </p:txBody>
      </p:sp>
      <p:sp>
        <p:nvSpPr>
          <p:cNvPr id="739" name="PlaceHolder 4"/>
          <p:cNvSpPr>
            <a:spLocks noGrp="1"/>
          </p:cNvSpPr>
          <p:nvPr>
            <p:ph type="body"/>
          </p:nvPr>
        </p:nvSpPr>
        <p:spPr>
          <a:xfrm>
            <a:off x="609480" y="3682080"/>
            <a:ext cx="1097244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20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40"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741" name="PlaceHolder 2"/>
          <p:cNvSpPr>
            <a:spLocks noGrp="1"/>
          </p:cNvSpPr>
          <p:nvPr>
            <p:ph type="body"/>
          </p:nvPr>
        </p:nvSpPr>
        <p:spPr>
          <a:xfrm>
            <a:off x="609480" y="1604520"/>
            <a:ext cx="10972440" cy="1896840"/>
          </a:xfrm>
          <a:prstGeom prst="rect">
            <a:avLst/>
          </a:prstGeom>
        </p:spPr>
        <p:txBody>
          <a:bodyPr lIns="0" rIns="0" tIns="0" bIns="0">
            <a:normAutofit/>
          </a:bodyPr>
          <a:p>
            <a:endParaRPr b="0" lang="en-US" sz="3200" spc="-1" strike="noStrike">
              <a:latin typeface="Arial"/>
            </a:endParaRPr>
          </a:p>
        </p:txBody>
      </p:sp>
      <p:sp>
        <p:nvSpPr>
          <p:cNvPr id="742" name="PlaceHolder 3"/>
          <p:cNvSpPr>
            <a:spLocks noGrp="1"/>
          </p:cNvSpPr>
          <p:nvPr>
            <p:ph type="body"/>
          </p:nvPr>
        </p:nvSpPr>
        <p:spPr>
          <a:xfrm>
            <a:off x="609480" y="3682080"/>
            <a:ext cx="1097244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20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43"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744"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3200" spc="-1" strike="noStrike">
              <a:latin typeface="Arial"/>
            </a:endParaRPr>
          </a:p>
        </p:txBody>
      </p:sp>
      <p:sp>
        <p:nvSpPr>
          <p:cNvPr id="745"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3200" spc="-1" strike="noStrike">
              <a:latin typeface="Arial"/>
            </a:endParaRPr>
          </a:p>
        </p:txBody>
      </p:sp>
      <p:sp>
        <p:nvSpPr>
          <p:cNvPr id="746" name="PlaceHolder 4"/>
          <p:cNvSpPr>
            <a:spLocks noGrp="1"/>
          </p:cNvSpPr>
          <p:nvPr>
            <p:ph type="body"/>
          </p:nvPr>
        </p:nvSpPr>
        <p:spPr>
          <a:xfrm>
            <a:off x="609480" y="3682080"/>
            <a:ext cx="5354280" cy="1896840"/>
          </a:xfrm>
          <a:prstGeom prst="rect">
            <a:avLst/>
          </a:prstGeom>
        </p:spPr>
        <p:txBody>
          <a:bodyPr lIns="0" rIns="0" tIns="0" bIns="0">
            <a:normAutofit/>
          </a:bodyPr>
          <a:p>
            <a:endParaRPr b="0" lang="en-US" sz="3200" spc="-1" strike="noStrike">
              <a:latin typeface="Arial"/>
            </a:endParaRPr>
          </a:p>
        </p:txBody>
      </p:sp>
      <p:sp>
        <p:nvSpPr>
          <p:cNvPr id="747" name="PlaceHolder 5"/>
          <p:cNvSpPr>
            <a:spLocks noGrp="1"/>
          </p:cNvSpPr>
          <p:nvPr>
            <p:ph type="body"/>
          </p:nvPr>
        </p:nvSpPr>
        <p:spPr>
          <a:xfrm>
            <a:off x="6231960" y="3682080"/>
            <a:ext cx="535428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20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48"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749" name="PlaceHolder 2"/>
          <p:cNvSpPr>
            <a:spLocks noGrp="1"/>
          </p:cNvSpPr>
          <p:nvPr>
            <p:ph type="body"/>
          </p:nvPr>
        </p:nvSpPr>
        <p:spPr>
          <a:xfrm>
            <a:off x="609480" y="1604520"/>
            <a:ext cx="3533040" cy="1896840"/>
          </a:xfrm>
          <a:prstGeom prst="rect">
            <a:avLst/>
          </a:prstGeom>
        </p:spPr>
        <p:txBody>
          <a:bodyPr lIns="0" rIns="0" tIns="0" bIns="0">
            <a:normAutofit/>
          </a:bodyPr>
          <a:p>
            <a:endParaRPr b="0" lang="en-US" sz="3200" spc="-1" strike="noStrike">
              <a:latin typeface="Arial"/>
            </a:endParaRPr>
          </a:p>
        </p:txBody>
      </p:sp>
      <p:sp>
        <p:nvSpPr>
          <p:cNvPr id="750" name="PlaceHolder 3"/>
          <p:cNvSpPr>
            <a:spLocks noGrp="1"/>
          </p:cNvSpPr>
          <p:nvPr>
            <p:ph type="body"/>
          </p:nvPr>
        </p:nvSpPr>
        <p:spPr>
          <a:xfrm>
            <a:off x="4319640" y="1604520"/>
            <a:ext cx="3533040" cy="1896840"/>
          </a:xfrm>
          <a:prstGeom prst="rect">
            <a:avLst/>
          </a:prstGeom>
        </p:spPr>
        <p:txBody>
          <a:bodyPr lIns="0" rIns="0" tIns="0" bIns="0">
            <a:normAutofit/>
          </a:bodyPr>
          <a:p>
            <a:endParaRPr b="0" lang="en-US" sz="3200" spc="-1" strike="noStrike">
              <a:latin typeface="Arial"/>
            </a:endParaRPr>
          </a:p>
        </p:txBody>
      </p:sp>
      <p:sp>
        <p:nvSpPr>
          <p:cNvPr id="751" name="PlaceHolder 4"/>
          <p:cNvSpPr>
            <a:spLocks noGrp="1"/>
          </p:cNvSpPr>
          <p:nvPr>
            <p:ph type="body"/>
          </p:nvPr>
        </p:nvSpPr>
        <p:spPr>
          <a:xfrm>
            <a:off x="8029800" y="1604520"/>
            <a:ext cx="3533040" cy="1896840"/>
          </a:xfrm>
          <a:prstGeom prst="rect">
            <a:avLst/>
          </a:prstGeom>
        </p:spPr>
        <p:txBody>
          <a:bodyPr lIns="0" rIns="0" tIns="0" bIns="0">
            <a:normAutofit/>
          </a:bodyPr>
          <a:p>
            <a:endParaRPr b="0" lang="en-US" sz="3200" spc="-1" strike="noStrike">
              <a:latin typeface="Arial"/>
            </a:endParaRPr>
          </a:p>
        </p:txBody>
      </p:sp>
      <p:sp>
        <p:nvSpPr>
          <p:cNvPr id="752" name="PlaceHolder 5"/>
          <p:cNvSpPr>
            <a:spLocks noGrp="1"/>
          </p:cNvSpPr>
          <p:nvPr>
            <p:ph type="body"/>
          </p:nvPr>
        </p:nvSpPr>
        <p:spPr>
          <a:xfrm>
            <a:off x="609480" y="3682080"/>
            <a:ext cx="3533040" cy="1896840"/>
          </a:xfrm>
          <a:prstGeom prst="rect">
            <a:avLst/>
          </a:prstGeom>
        </p:spPr>
        <p:txBody>
          <a:bodyPr lIns="0" rIns="0" tIns="0" bIns="0">
            <a:normAutofit/>
          </a:bodyPr>
          <a:p>
            <a:endParaRPr b="0" lang="en-US" sz="3200" spc="-1" strike="noStrike">
              <a:latin typeface="Arial"/>
            </a:endParaRPr>
          </a:p>
        </p:txBody>
      </p:sp>
      <p:sp>
        <p:nvSpPr>
          <p:cNvPr id="753" name="PlaceHolder 6"/>
          <p:cNvSpPr>
            <a:spLocks noGrp="1"/>
          </p:cNvSpPr>
          <p:nvPr>
            <p:ph type="body"/>
          </p:nvPr>
        </p:nvSpPr>
        <p:spPr>
          <a:xfrm>
            <a:off x="4319640" y="3682080"/>
            <a:ext cx="3533040" cy="1896840"/>
          </a:xfrm>
          <a:prstGeom prst="rect">
            <a:avLst/>
          </a:prstGeom>
        </p:spPr>
        <p:txBody>
          <a:bodyPr lIns="0" rIns="0" tIns="0" bIns="0">
            <a:normAutofit/>
          </a:bodyPr>
          <a:p>
            <a:endParaRPr b="0" lang="en-US" sz="3200" spc="-1" strike="noStrike">
              <a:latin typeface="Arial"/>
            </a:endParaRPr>
          </a:p>
        </p:txBody>
      </p:sp>
      <p:sp>
        <p:nvSpPr>
          <p:cNvPr id="754" name="PlaceHolder 7"/>
          <p:cNvSpPr>
            <a:spLocks noGrp="1"/>
          </p:cNvSpPr>
          <p:nvPr>
            <p:ph type="body"/>
          </p:nvPr>
        </p:nvSpPr>
        <p:spPr>
          <a:xfrm>
            <a:off x="8029800" y="3682080"/>
            <a:ext cx="353304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20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0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761"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762" name="PlaceHolder 2"/>
          <p:cNvSpPr>
            <a:spLocks noGrp="1"/>
          </p:cNvSpPr>
          <p:nvPr>
            <p:ph type="subTitle"/>
          </p:nvPr>
        </p:nvSpPr>
        <p:spPr>
          <a:xfrm>
            <a:off x="609480" y="1604520"/>
            <a:ext cx="10972440" cy="397728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20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63"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764" name="PlaceHolder 2"/>
          <p:cNvSpPr>
            <a:spLocks noGrp="1"/>
          </p:cNvSpPr>
          <p:nvPr>
            <p:ph type="body"/>
          </p:nvPr>
        </p:nvSpPr>
        <p:spPr>
          <a:xfrm>
            <a:off x="609480" y="1604520"/>
            <a:ext cx="10972440" cy="3977280"/>
          </a:xfrm>
          <a:prstGeom prst="rect">
            <a:avLst/>
          </a:prstGeom>
        </p:spPr>
        <p:txBody>
          <a:bodyPr lIns="0" rIns="0" tIns="0" bIns="0">
            <a:normAutofit/>
          </a:bodyPr>
          <a:p>
            <a:endParaRPr b="0" lang="en-US" sz="3200" spc="-1" strike="noStrike">
              <a:latin typeface="Arial"/>
            </a:endParaRPr>
          </a:p>
        </p:txBody>
      </p:sp>
    </p:spTree>
  </p:cSld>
</p:sldLayout>
</file>

<file path=ppt/slideLayouts/slideLayout20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765"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766" name="PlaceHolder 2"/>
          <p:cNvSpPr>
            <a:spLocks noGrp="1"/>
          </p:cNvSpPr>
          <p:nvPr>
            <p:ph type="body"/>
          </p:nvPr>
        </p:nvSpPr>
        <p:spPr>
          <a:xfrm>
            <a:off x="609480" y="1604520"/>
            <a:ext cx="5354280" cy="3977280"/>
          </a:xfrm>
          <a:prstGeom prst="rect">
            <a:avLst/>
          </a:prstGeom>
        </p:spPr>
        <p:txBody>
          <a:bodyPr lIns="0" rIns="0" tIns="0" bIns="0">
            <a:normAutofit/>
          </a:bodyPr>
          <a:p>
            <a:endParaRPr b="0" lang="en-US" sz="3200" spc="-1" strike="noStrike">
              <a:latin typeface="Arial"/>
            </a:endParaRPr>
          </a:p>
        </p:txBody>
      </p:sp>
      <p:sp>
        <p:nvSpPr>
          <p:cNvPr id="767" name="PlaceHolder 3"/>
          <p:cNvSpPr>
            <a:spLocks noGrp="1"/>
          </p:cNvSpPr>
          <p:nvPr>
            <p:ph type="body"/>
          </p:nvPr>
        </p:nvSpPr>
        <p:spPr>
          <a:xfrm>
            <a:off x="6231960" y="1604520"/>
            <a:ext cx="5354280" cy="3977280"/>
          </a:xfrm>
          <a:prstGeom prst="rect">
            <a:avLst/>
          </a:prstGeom>
        </p:spPr>
        <p:txBody>
          <a:bodyPr lIns="0" rIns="0" tIns="0" bIns="0">
            <a:normAutofit/>
          </a:bodyPr>
          <a:p>
            <a:endParaRPr b="0" lang="en-US" sz="3200" spc="-1" strike="noStrike">
              <a:latin typeface="Arial"/>
            </a:endParaRPr>
          </a:p>
        </p:txBody>
      </p:sp>
    </p:spTree>
  </p:cSld>
</p:sldLayout>
</file>

<file path=ppt/slideLayouts/slideLayout20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768"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74"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75"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3200" spc="-1" strike="noStrike">
              <a:latin typeface="Arial"/>
            </a:endParaRPr>
          </a:p>
        </p:txBody>
      </p:sp>
      <p:sp>
        <p:nvSpPr>
          <p:cNvPr id="76"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3200" spc="-1" strike="noStrike">
              <a:latin typeface="Arial"/>
            </a:endParaRPr>
          </a:p>
        </p:txBody>
      </p:sp>
      <p:sp>
        <p:nvSpPr>
          <p:cNvPr id="77" name="PlaceHolder 4"/>
          <p:cNvSpPr>
            <a:spLocks noGrp="1"/>
          </p:cNvSpPr>
          <p:nvPr>
            <p:ph type="body"/>
          </p:nvPr>
        </p:nvSpPr>
        <p:spPr>
          <a:xfrm>
            <a:off x="609480" y="3682080"/>
            <a:ext cx="1097244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2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769" name="PlaceHolder 1"/>
          <p:cNvSpPr>
            <a:spLocks noGrp="1"/>
          </p:cNvSpPr>
          <p:nvPr>
            <p:ph type="subTitle"/>
          </p:nvPr>
        </p:nvSpPr>
        <p:spPr>
          <a:xfrm>
            <a:off x="609480" y="273600"/>
            <a:ext cx="10972440" cy="530784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2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770"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771"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3200" spc="-1" strike="noStrike">
              <a:latin typeface="Arial"/>
            </a:endParaRPr>
          </a:p>
        </p:txBody>
      </p:sp>
      <p:sp>
        <p:nvSpPr>
          <p:cNvPr id="772" name="PlaceHolder 3"/>
          <p:cNvSpPr>
            <a:spLocks noGrp="1"/>
          </p:cNvSpPr>
          <p:nvPr>
            <p:ph type="body"/>
          </p:nvPr>
        </p:nvSpPr>
        <p:spPr>
          <a:xfrm>
            <a:off x="6231960" y="1604520"/>
            <a:ext cx="5354280" cy="3977280"/>
          </a:xfrm>
          <a:prstGeom prst="rect">
            <a:avLst/>
          </a:prstGeom>
        </p:spPr>
        <p:txBody>
          <a:bodyPr lIns="0" rIns="0" tIns="0" bIns="0">
            <a:normAutofit/>
          </a:bodyPr>
          <a:p>
            <a:endParaRPr b="0" lang="en-US" sz="3200" spc="-1" strike="noStrike">
              <a:latin typeface="Arial"/>
            </a:endParaRPr>
          </a:p>
        </p:txBody>
      </p:sp>
      <p:sp>
        <p:nvSpPr>
          <p:cNvPr id="773" name="PlaceHolder 4"/>
          <p:cNvSpPr>
            <a:spLocks noGrp="1"/>
          </p:cNvSpPr>
          <p:nvPr>
            <p:ph type="body"/>
          </p:nvPr>
        </p:nvSpPr>
        <p:spPr>
          <a:xfrm>
            <a:off x="609480" y="3682080"/>
            <a:ext cx="535428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2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774"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775" name="PlaceHolder 2"/>
          <p:cNvSpPr>
            <a:spLocks noGrp="1"/>
          </p:cNvSpPr>
          <p:nvPr>
            <p:ph type="body"/>
          </p:nvPr>
        </p:nvSpPr>
        <p:spPr>
          <a:xfrm>
            <a:off x="609480" y="1604520"/>
            <a:ext cx="5354280" cy="3977280"/>
          </a:xfrm>
          <a:prstGeom prst="rect">
            <a:avLst/>
          </a:prstGeom>
        </p:spPr>
        <p:txBody>
          <a:bodyPr lIns="0" rIns="0" tIns="0" bIns="0">
            <a:normAutofit/>
          </a:bodyPr>
          <a:p>
            <a:endParaRPr b="0" lang="en-US" sz="3200" spc="-1" strike="noStrike">
              <a:latin typeface="Arial"/>
            </a:endParaRPr>
          </a:p>
        </p:txBody>
      </p:sp>
      <p:sp>
        <p:nvSpPr>
          <p:cNvPr id="776"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3200" spc="-1" strike="noStrike">
              <a:latin typeface="Arial"/>
            </a:endParaRPr>
          </a:p>
        </p:txBody>
      </p:sp>
      <p:sp>
        <p:nvSpPr>
          <p:cNvPr id="777" name="PlaceHolder 4"/>
          <p:cNvSpPr>
            <a:spLocks noGrp="1"/>
          </p:cNvSpPr>
          <p:nvPr>
            <p:ph type="body"/>
          </p:nvPr>
        </p:nvSpPr>
        <p:spPr>
          <a:xfrm>
            <a:off x="6231960" y="3682080"/>
            <a:ext cx="535428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2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778"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779"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3200" spc="-1" strike="noStrike">
              <a:latin typeface="Arial"/>
            </a:endParaRPr>
          </a:p>
        </p:txBody>
      </p:sp>
      <p:sp>
        <p:nvSpPr>
          <p:cNvPr id="780"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3200" spc="-1" strike="noStrike">
              <a:latin typeface="Arial"/>
            </a:endParaRPr>
          </a:p>
        </p:txBody>
      </p:sp>
      <p:sp>
        <p:nvSpPr>
          <p:cNvPr id="781" name="PlaceHolder 4"/>
          <p:cNvSpPr>
            <a:spLocks noGrp="1"/>
          </p:cNvSpPr>
          <p:nvPr>
            <p:ph type="body"/>
          </p:nvPr>
        </p:nvSpPr>
        <p:spPr>
          <a:xfrm>
            <a:off x="609480" y="3682080"/>
            <a:ext cx="1097244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2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82"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783" name="PlaceHolder 2"/>
          <p:cNvSpPr>
            <a:spLocks noGrp="1"/>
          </p:cNvSpPr>
          <p:nvPr>
            <p:ph type="body"/>
          </p:nvPr>
        </p:nvSpPr>
        <p:spPr>
          <a:xfrm>
            <a:off x="609480" y="1604520"/>
            <a:ext cx="10972440" cy="1896840"/>
          </a:xfrm>
          <a:prstGeom prst="rect">
            <a:avLst/>
          </a:prstGeom>
        </p:spPr>
        <p:txBody>
          <a:bodyPr lIns="0" rIns="0" tIns="0" bIns="0">
            <a:normAutofit/>
          </a:bodyPr>
          <a:p>
            <a:endParaRPr b="0" lang="en-US" sz="3200" spc="-1" strike="noStrike">
              <a:latin typeface="Arial"/>
            </a:endParaRPr>
          </a:p>
        </p:txBody>
      </p:sp>
      <p:sp>
        <p:nvSpPr>
          <p:cNvPr id="784" name="PlaceHolder 3"/>
          <p:cNvSpPr>
            <a:spLocks noGrp="1"/>
          </p:cNvSpPr>
          <p:nvPr>
            <p:ph type="body"/>
          </p:nvPr>
        </p:nvSpPr>
        <p:spPr>
          <a:xfrm>
            <a:off x="609480" y="3682080"/>
            <a:ext cx="1097244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2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85"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786"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3200" spc="-1" strike="noStrike">
              <a:latin typeface="Arial"/>
            </a:endParaRPr>
          </a:p>
        </p:txBody>
      </p:sp>
      <p:sp>
        <p:nvSpPr>
          <p:cNvPr id="787"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3200" spc="-1" strike="noStrike">
              <a:latin typeface="Arial"/>
            </a:endParaRPr>
          </a:p>
        </p:txBody>
      </p:sp>
      <p:sp>
        <p:nvSpPr>
          <p:cNvPr id="788" name="PlaceHolder 4"/>
          <p:cNvSpPr>
            <a:spLocks noGrp="1"/>
          </p:cNvSpPr>
          <p:nvPr>
            <p:ph type="body"/>
          </p:nvPr>
        </p:nvSpPr>
        <p:spPr>
          <a:xfrm>
            <a:off x="609480" y="3682080"/>
            <a:ext cx="5354280" cy="1896840"/>
          </a:xfrm>
          <a:prstGeom prst="rect">
            <a:avLst/>
          </a:prstGeom>
        </p:spPr>
        <p:txBody>
          <a:bodyPr lIns="0" rIns="0" tIns="0" bIns="0">
            <a:normAutofit/>
          </a:bodyPr>
          <a:p>
            <a:endParaRPr b="0" lang="en-US" sz="3200" spc="-1" strike="noStrike">
              <a:latin typeface="Arial"/>
            </a:endParaRPr>
          </a:p>
        </p:txBody>
      </p:sp>
      <p:sp>
        <p:nvSpPr>
          <p:cNvPr id="789" name="PlaceHolder 5"/>
          <p:cNvSpPr>
            <a:spLocks noGrp="1"/>
          </p:cNvSpPr>
          <p:nvPr>
            <p:ph type="body"/>
          </p:nvPr>
        </p:nvSpPr>
        <p:spPr>
          <a:xfrm>
            <a:off x="6231960" y="3682080"/>
            <a:ext cx="535428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2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90"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791" name="PlaceHolder 2"/>
          <p:cNvSpPr>
            <a:spLocks noGrp="1"/>
          </p:cNvSpPr>
          <p:nvPr>
            <p:ph type="body"/>
          </p:nvPr>
        </p:nvSpPr>
        <p:spPr>
          <a:xfrm>
            <a:off x="609480" y="1604520"/>
            <a:ext cx="3533040" cy="1896840"/>
          </a:xfrm>
          <a:prstGeom prst="rect">
            <a:avLst/>
          </a:prstGeom>
        </p:spPr>
        <p:txBody>
          <a:bodyPr lIns="0" rIns="0" tIns="0" bIns="0">
            <a:normAutofit/>
          </a:bodyPr>
          <a:p>
            <a:endParaRPr b="0" lang="en-US" sz="3200" spc="-1" strike="noStrike">
              <a:latin typeface="Arial"/>
            </a:endParaRPr>
          </a:p>
        </p:txBody>
      </p:sp>
      <p:sp>
        <p:nvSpPr>
          <p:cNvPr id="792" name="PlaceHolder 3"/>
          <p:cNvSpPr>
            <a:spLocks noGrp="1"/>
          </p:cNvSpPr>
          <p:nvPr>
            <p:ph type="body"/>
          </p:nvPr>
        </p:nvSpPr>
        <p:spPr>
          <a:xfrm>
            <a:off x="4319640" y="1604520"/>
            <a:ext cx="3533040" cy="1896840"/>
          </a:xfrm>
          <a:prstGeom prst="rect">
            <a:avLst/>
          </a:prstGeom>
        </p:spPr>
        <p:txBody>
          <a:bodyPr lIns="0" rIns="0" tIns="0" bIns="0">
            <a:normAutofit/>
          </a:bodyPr>
          <a:p>
            <a:endParaRPr b="0" lang="en-US" sz="3200" spc="-1" strike="noStrike">
              <a:latin typeface="Arial"/>
            </a:endParaRPr>
          </a:p>
        </p:txBody>
      </p:sp>
      <p:sp>
        <p:nvSpPr>
          <p:cNvPr id="793" name="PlaceHolder 4"/>
          <p:cNvSpPr>
            <a:spLocks noGrp="1"/>
          </p:cNvSpPr>
          <p:nvPr>
            <p:ph type="body"/>
          </p:nvPr>
        </p:nvSpPr>
        <p:spPr>
          <a:xfrm>
            <a:off x="8029800" y="1604520"/>
            <a:ext cx="3533040" cy="1896840"/>
          </a:xfrm>
          <a:prstGeom prst="rect">
            <a:avLst/>
          </a:prstGeom>
        </p:spPr>
        <p:txBody>
          <a:bodyPr lIns="0" rIns="0" tIns="0" bIns="0">
            <a:normAutofit/>
          </a:bodyPr>
          <a:p>
            <a:endParaRPr b="0" lang="en-US" sz="3200" spc="-1" strike="noStrike">
              <a:latin typeface="Arial"/>
            </a:endParaRPr>
          </a:p>
        </p:txBody>
      </p:sp>
      <p:sp>
        <p:nvSpPr>
          <p:cNvPr id="794" name="PlaceHolder 5"/>
          <p:cNvSpPr>
            <a:spLocks noGrp="1"/>
          </p:cNvSpPr>
          <p:nvPr>
            <p:ph type="body"/>
          </p:nvPr>
        </p:nvSpPr>
        <p:spPr>
          <a:xfrm>
            <a:off x="609480" y="3682080"/>
            <a:ext cx="3533040" cy="1896840"/>
          </a:xfrm>
          <a:prstGeom prst="rect">
            <a:avLst/>
          </a:prstGeom>
        </p:spPr>
        <p:txBody>
          <a:bodyPr lIns="0" rIns="0" tIns="0" bIns="0">
            <a:normAutofit/>
          </a:bodyPr>
          <a:p>
            <a:endParaRPr b="0" lang="en-US" sz="3200" spc="-1" strike="noStrike">
              <a:latin typeface="Arial"/>
            </a:endParaRPr>
          </a:p>
        </p:txBody>
      </p:sp>
      <p:sp>
        <p:nvSpPr>
          <p:cNvPr id="795" name="PlaceHolder 6"/>
          <p:cNvSpPr>
            <a:spLocks noGrp="1"/>
          </p:cNvSpPr>
          <p:nvPr>
            <p:ph type="body"/>
          </p:nvPr>
        </p:nvSpPr>
        <p:spPr>
          <a:xfrm>
            <a:off x="4319640" y="3682080"/>
            <a:ext cx="3533040" cy="1896840"/>
          </a:xfrm>
          <a:prstGeom prst="rect">
            <a:avLst/>
          </a:prstGeom>
        </p:spPr>
        <p:txBody>
          <a:bodyPr lIns="0" rIns="0" tIns="0" bIns="0">
            <a:normAutofit/>
          </a:bodyPr>
          <a:p>
            <a:endParaRPr b="0" lang="en-US" sz="3200" spc="-1" strike="noStrike">
              <a:latin typeface="Arial"/>
            </a:endParaRPr>
          </a:p>
        </p:txBody>
      </p:sp>
      <p:sp>
        <p:nvSpPr>
          <p:cNvPr id="796" name="PlaceHolder 7"/>
          <p:cNvSpPr>
            <a:spLocks noGrp="1"/>
          </p:cNvSpPr>
          <p:nvPr>
            <p:ph type="body"/>
          </p:nvPr>
        </p:nvSpPr>
        <p:spPr>
          <a:xfrm>
            <a:off x="8029800" y="3682080"/>
            <a:ext cx="353304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2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02"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803" name="PlaceHolder 2"/>
          <p:cNvSpPr>
            <a:spLocks noGrp="1"/>
          </p:cNvSpPr>
          <p:nvPr>
            <p:ph type="subTitle"/>
          </p:nvPr>
        </p:nvSpPr>
        <p:spPr>
          <a:xfrm>
            <a:off x="609480" y="1604520"/>
            <a:ext cx="10972440" cy="397728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2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04"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805" name="PlaceHolder 2"/>
          <p:cNvSpPr>
            <a:spLocks noGrp="1"/>
          </p:cNvSpPr>
          <p:nvPr>
            <p:ph type="body"/>
          </p:nvPr>
        </p:nvSpPr>
        <p:spPr>
          <a:xfrm>
            <a:off x="609480" y="1604520"/>
            <a:ext cx="10972440" cy="3977280"/>
          </a:xfrm>
          <a:prstGeom prst="rect">
            <a:avLst/>
          </a:prstGeom>
        </p:spPr>
        <p:txBody>
          <a:bodyPr lIns="0" rIns="0" tIns="0" bIns="0">
            <a:normAutofit/>
          </a:bodyPr>
          <a:p>
            <a:endParaRPr b="0" lang="en-US"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79" name="PlaceHolder 2"/>
          <p:cNvSpPr>
            <a:spLocks noGrp="1"/>
          </p:cNvSpPr>
          <p:nvPr>
            <p:ph type="body"/>
          </p:nvPr>
        </p:nvSpPr>
        <p:spPr>
          <a:xfrm>
            <a:off x="609480" y="1604520"/>
            <a:ext cx="10972440" cy="1896840"/>
          </a:xfrm>
          <a:prstGeom prst="rect">
            <a:avLst/>
          </a:prstGeom>
        </p:spPr>
        <p:txBody>
          <a:bodyPr lIns="0" rIns="0" tIns="0" bIns="0">
            <a:normAutofit/>
          </a:bodyPr>
          <a:p>
            <a:endParaRPr b="0" lang="en-US" sz="3200" spc="-1" strike="noStrike">
              <a:latin typeface="Arial"/>
            </a:endParaRPr>
          </a:p>
        </p:txBody>
      </p:sp>
      <p:sp>
        <p:nvSpPr>
          <p:cNvPr id="80" name="PlaceHolder 3"/>
          <p:cNvSpPr>
            <a:spLocks noGrp="1"/>
          </p:cNvSpPr>
          <p:nvPr>
            <p:ph type="body"/>
          </p:nvPr>
        </p:nvSpPr>
        <p:spPr>
          <a:xfrm>
            <a:off x="609480" y="3682080"/>
            <a:ext cx="1097244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2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806"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807" name="PlaceHolder 2"/>
          <p:cNvSpPr>
            <a:spLocks noGrp="1"/>
          </p:cNvSpPr>
          <p:nvPr>
            <p:ph type="body"/>
          </p:nvPr>
        </p:nvSpPr>
        <p:spPr>
          <a:xfrm>
            <a:off x="609480" y="1604520"/>
            <a:ext cx="5354280" cy="3977280"/>
          </a:xfrm>
          <a:prstGeom prst="rect">
            <a:avLst/>
          </a:prstGeom>
        </p:spPr>
        <p:txBody>
          <a:bodyPr lIns="0" rIns="0" tIns="0" bIns="0">
            <a:normAutofit/>
          </a:bodyPr>
          <a:p>
            <a:endParaRPr b="0" lang="en-US" sz="3200" spc="-1" strike="noStrike">
              <a:latin typeface="Arial"/>
            </a:endParaRPr>
          </a:p>
        </p:txBody>
      </p:sp>
      <p:sp>
        <p:nvSpPr>
          <p:cNvPr id="808" name="PlaceHolder 3"/>
          <p:cNvSpPr>
            <a:spLocks noGrp="1"/>
          </p:cNvSpPr>
          <p:nvPr>
            <p:ph type="body"/>
          </p:nvPr>
        </p:nvSpPr>
        <p:spPr>
          <a:xfrm>
            <a:off x="6231960" y="1604520"/>
            <a:ext cx="5354280" cy="3977280"/>
          </a:xfrm>
          <a:prstGeom prst="rect">
            <a:avLst/>
          </a:prstGeom>
        </p:spPr>
        <p:txBody>
          <a:bodyPr lIns="0" rIns="0" tIns="0" bIns="0">
            <a:normAutofit/>
          </a:bodyPr>
          <a:p>
            <a:endParaRPr b="0" lang="en-US" sz="3200" spc="-1" strike="noStrike">
              <a:latin typeface="Arial"/>
            </a:endParaRPr>
          </a:p>
        </p:txBody>
      </p:sp>
    </p:spTree>
  </p:cSld>
</p:sldLayout>
</file>

<file path=ppt/slideLayouts/slideLayout2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809"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Tree>
  </p:cSld>
</p:sldLayout>
</file>

<file path=ppt/slideLayouts/slideLayout2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810" name="PlaceHolder 1"/>
          <p:cNvSpPr>
            <a:spLocks noGrp="1"/>
          </p:cNvSpPr>
          <p:nvPr>
            <p:ph type="subTitle"/>
          </p:nvPr>
        </p:nvSpPr>
        <p:spPr>
          <a:xfrm>
            <a:off x="609480" y="273600"/>
            <a:ext cx="10972440" cy="530784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2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811"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812"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3200" spc="-1" strike="noStrike">
              <a:latin typeface="Arial"/>
            </a:endParaRPr>
          </a:p>
        </p:txBody>
      </p:sp>
      <p:sp>
        <p:nvSpPr>
          <p:cNvPr id="813" name="PlaceHolder 3"/>
          <p:cNvSpPr>
            <a:spLocks noGrp="1"/>
          </p:cNvSpPr>
          <p:nvPr>
            <p:ph type="body"/>
          </p:nvPr>
        </p:nvSpPr>
        <p:spPr>
          <a:xfrm>
            <a:off x="6231960" y="1604520"/>
            <a:ext cx="5354280" cy="3977280"/>
          </a:xfrm>
          <a:prstGeom prst="rect">
            <a:avLst/>
          </a:prstGeom>
        </p:spPr>
        <p:txBody>
          <a:bodyPr lIns="0" rIns="0" tIns="0" bIns="0">
            <a:normAutofit/>
          </a:bodyPr>
          <a:p>
            <a:endParaRPr b="0" lang="en-US" sz="3200" spc="-1" strike="noStrike">
              <a:latin typeface="Arial"/>
            </a:endParaRPr>
          </a:p>
        </p:txBody>
      </p:sp>
      <p:sp>
        <p:nvSpPr>
          <p:cNvPr id="814" name="PlaceHolder 4"/>
          <p:cNvSpPr>
            <a:spLocks noGrp="1"/>
          </p:cNvSpPr>
          <p:nvPr>
            <p:ph type="body"/>
          </p:nvPr>
        </p:nvSpPr>
        <p:spPr>
          <a:xfrm>
            <a:off x="609480" y="3682080"/>
            <a:ext cx="535428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2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815"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816" name="PlaceHolder 2"/>
          <p:cNvSpPr>
            <a:spLocks noGrp="1"/>
          </p:cNvSpPr>
          <p:nvPr>
            <p:ph type="body"/>
          </p:nvPr>
        </p:nvSpPr>
        <p:spPr>
          <a:xfrm>
            <a:off x="609480" y="1604520"/>
            <a:ext cx="5354280" cy="3977280"/>
          </a:xfrm>
          <a:prstGeom prst="rect">
            <a:avLst/>
          </a:prstGeom>
        </p:spPr>
        <p:txBody>
          <a:bodyPr lIns="0" rIns="0" tIns="0" bIns="0">
            <a:normAutofit/>
          </a:bodyPr>
          <a:p>
            <a:endParaRPr b="0" lang="en-US" sz="3200" spc="-1" strike="noStrike">
              <a:latin typeface="Arial"/>
            </a:endParaRPr>
          </a:p>
        </p:txBody>
      </p:sp>
      <p:sp>
        <p:nvSpPr>
          <p:cNvPr id="817"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3200" spc="-1" strike="noStrike">
              <a:latin typeface="Arial"/>
            </a:endParaRPr>
          </a:p>
        </p:txBody>
      </p:sp>
      <p:sp>
        <p:nvSpPr>
          <p:cNvPr id="818" name="PlaceHolder 4"/>
          <p:cNvSpPr>
            <a:spLocks noGrp="1"/>
          </p:cNvSpPr>
          <p:nvPr>
            <p:ph type="body"/>
          </p:nvPr>
        </p:nvSpPr>
        <p:spPr>
          <a:xfrm>
            <a:off x="6231960" y="3682080"/>
            <a:ext cx="535428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2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819"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820"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3200" spc="-1" strike="noStrike">
              <a:latin typeface="Arial"/>
            </a:endParaRPr>
          </a:p>
        </p:txBody>
      </p:sp>
      <p:sp>
        <p:nvSpPr>
          <p:cNvPr id="821"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3200" spc="-1" strike="noStrike">
              <a:latin typeface="Arial"/>
            </a:endParaRPr>
          </a:p>
        </p:txBody>
      </p:sp>
      <p:sp>
        <p:nvSpPr>
          <p:cNvPr id="822" name="PlaceHolder 4"/>
          <p:cNvSpPr>
            <a:spLocks noGrp="1"/>
          </p:cNvSpPr>
          <p:nvPr>
            <p:ph type="body"/>
          </p:nvPr>
        </p:nvSpPr>
        <p:spPr>
          <a:xfrm>
            <a:off x="609480" y="3682080"/>
            <a:ext cx="1097244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2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823"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824" name="PlaceHolder 2"/>
          <p:cNvSpPr>
            <a:spLocks noGrp="1"/>
          </p:cNvSpPr>
          <p:nvPr>
            <p:ph type="body"/>
          </p:nvPr>
        </p:nvSpPr>
        <p:spPr>
          <a:xfrm>
            <a:off x="609480" y="1604520"/>
            <a:ext cx="10972440" cy="1896840"/>
          </a:xfrm>
          <a:prstGeom prst="rect">
            <a:avLst/>
          </a:prstGeom>
        </p:spPr>
        <p:txBody>
          <a:bodyPr lIns="0" rIns="0" tIns="0" bIns="0">
            <a:normAutofit/>
          </a:bodyPr>
          <a:p>
            <a:endParaRPr b="0" lang="en-US" sz="3200" spc="-1" strike="noStrike">
              <a:latin typeface="Arial"/>
            </a:endParaRPr>
          </a:p>
        </p:txBody>
      </p:sp>
      <p:sp>
        <p:nvSpPr>
          <p:cNvPr id="825" name="PlaceHolder 3"/>
          <p:cNvSpPr>
            <a:spLocks noGrp="1"/>
          </p:cNvSpPr>
          <p:nvPr>
            <p:ph type="body"/>
          </p:nvPr>
        </p:nvSpPr>
        <p:spPr>
          <a:xfrm>
            <a:off x="609480" y="3682080"/>
            <a:ext cx="1097244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2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826"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827"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3200" spc="-1" strike="noStrike">
              <a:latin typeface="Arial"/>
            </a:endParaRPr>
          </a:p>
        </p:txBody>
      </p:sp>
      <p:sp>
        <p:nvSpPr>
          <p:cNvPr id="828"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3200" spc="-1" strike="noStrike">
              <a:latin typeface="Arial"/>
            </a:endParaRPr>
          </a:p>
        </p:txBody>
      </p:sp>
      <p:sp>
        <p:nvSpPr>
          <p:cNvPr id="829" name="PlaceHolder 4"/>
          <p:cNvSpPr>
            <a:spLocks noGrp="1"/>
          </p:cNvSpPr>
          <p:nvPr>
            <p:ph type="body"/>
          </p:nvPr>
        </p:nvSpPr>
        <p:spPr>
          <a:xfrm>
            <a:off x="609480" y="3682080"/>
            <a:ext cx="5354280" cy="1896840"/>
          </a:xfrm>
          <a:prstGeom prst="rect">
            <a:avLst/>
          </a:prstGeom>
        </p:spPr>
        <p:txBody>
          <a:bodyPr lIns="0" rIns="0" tIns="0" bIns="0">
            <a:normAutofit/>
          </a:bodyPr>
          <a:p>
            <a:endParaRPr b="0" lang="en-US" sz="3200" spc="-1" strike="noStrike">
              <a:latin typeface="Arial"/>
            </a:endParaRPr>
          </a:p>
        </p:txBody>
      </p:sp>
      <p:sp>
        <p:nvSpPr>
          <p:cNvPr id="830" name="PlaceHolder 5"/>
          <p:cNvSpPr>
            <a:spLocks noGrp="1"/>
          </p:cNvSpPr>
          <p:nvPr>
            <p:ph type="body"/>
          </p:nvPr>
        </p:nvSpPr>
        <p:spPr>
          <a:xfrm>
            <a:off x="6231960" y="3682080"/>
            <a:ext cx="535428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2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831"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832" name="PlaceHolder 2"/>
          <p:cNvSpPr>
            <a:spLocks noGrp="1"/>
          </p:cNvSpPr>
          <p:nvPr>
            <p:ph type="body"/>
          </p:nvPr>
        </p:nvSpPr>
        <p:spPr>
          <a:xfrm>
            <a:off x="609480" y="1604520"/>
            <a:ext cx="3533040" cy="1896840"/>
          </a:xfrm>
          <a:prstGeom prst="rect">
            <a:avLst/>
          </a:prstGeom>
        </p:spPr>
        <p:txBody>
          <a:bodyPr lIns="0" rIns="0" tIns="0" bIns="0">
            <a:normAutofit/>
          </a:bodyPr>
          <a:p>
            <a:endParaRPr b="0" lang="en-US" sz="3200" spc="-1" strike="noStrike">
              <a:latin typeface="Arial"/>
            </a:endParaRPr>
          </a:p>
        </p:txBody>
      </p:sp>
      <p:sp>
        <p:nvSpPr>
          <p:cNvPr id="833" name="PlaceHolder 3"/>
          <p:cNvSpPr>
            <a:spLocks noGrp="1"/>
          </p:cNvSpPr>
          <p:nvPr>
            <p:ph type="body"/>
          </p:nvPr>
        </p:nvSpPr>
        <p:spPr>
          <a:xfrm>
            <a:off x="4319640" y="1604520"/>
            <a:ext cx="3533040" cy="1896840"/>
          </a:xfrm>
          <a:prstGeom prst="rect">
            <a:avLst/>
          </a:prstGeom>
        </p:spPr>
        <p:txBody>
          <a:bodyPr lIns="0" rIns="0" tIns="0" bIns="0">
            <a:normAutofit/>
          </a:bodyPr>
          <a:p>
            <a:endParaRPr b="0" lang="en-US" sz="3200" spc="-1" strike="noStrike">
              <a:latin typeface="Arial"/>
            </a:endParaRPr>
          </a:p>
        </p:txBody>
      </p:sp>
      <p:sp>
        <p:nvSpPr>
          <p:cNvPr id="834" name="PlaceHolder 4"/>
          <p:cNvSpPr>
            <a:spLocks noGrp="1"/>
          </p:cNvSpPr>
          <p:nvPr>
            <p:ph type="body"/>
          </p:nvPr>
        </p:nvSpPr>
        <p:spPr>
          <a:xfrm>
            <a:off x="8029800" y="1604520"/>
            <a:ext cx="3533040" cy="1896840"/>
          </a:xfrm>
          <a:prstGeom prst="rect">
            <a:avLst/>
          </a:prstGeom>
        </p:spPr>
        <p:txBody>
          <a:bodyPr lIns="0" rIns="0" tIns="0" bIns="0">
            <a:normAutofit/>
          </a:bodyPr>
          <a:p>
            <a:endParaRPr b="0" lang="en-US" sz="3200" spc="-1" strike="noStrike">
              <a:latin typeface="Arial"/>
            </a:endParaRPr>
          </a:p>
        </p:txBody>
      </p:sp>
      <p:sp>
        <p:nvSpPr>
          <p:cNvPr id="835" name="PlaceHolder 5"/>
          <p:cNvSpPr>
            <a:spLocks noGrp="1"/>
          </p:cNvSpPr>
          <p:nvPr>
            <p:ph type="body"/>
          </p:nvPr>
        </p:nvSpPr>
        <p:spPr>
          <a:xfrm>
            <a:off x="609480" y="3682080"/>
            <a:ext cx="3533040" cy="1896840"/>
          </a:xfrm>
          <a:prstGeom prst="rect">
            <a:avLst/>
          </a:prstGeom>
        </p:spPr>
        <p:txBody>
          <a:bodyPr lIns="0" rIns="0" tIns="0" bIns="0">
            <a:normAutofit/>
          </a:bodyPr>
          <a:p>
            <a:endParaRPr b="0" lang="en-US" sz="3200" spc="-1" strike="noStrike">
              <a:latin typeface="Arial"/>
            </a:endParaRPr>
          </a:p>
        </p:txBody>
      </p:sp>
      <p:sp>
        <p:nvSpPr>
          <p:cNvPr id="836" name="PlaceHolder 6"/>
          <p:cNvSpPr>
            <a:spLocks noGrp="1"/>
          </p:cNvSpPr>
          <p:nvPr>
            <p:ph type="body"/>
          </p:nvPr>
        </p:nvSpPr>
        <p:spPr>
          <a:xfrm>
            <a:off x="4319640" y="3682080"/>
            <a:ext cx="3533040" cy="1896840"/>
          </a:xfrm>
          <a:prstGeom prst="rect">
            <a:avLst/>
          </a:prstGeom>
        </p:spPr>
        <p:txBody>
          <a:bodyPr lIns="0" rIns="0" tIns="0" bIns="0">
            <a:normAutofit/>
          </a:bodyPr>
          <a:p>
            <a:endParaRPr b="0" lang="en-US" sz="3200" spc="-1" strike="noStrike">
              <a:latin typeface="Arial"/>
            </a:endParaRPr>
          </a:p>
        </p:txBody>
      </p:sp>
      <p:sp>
        <p:nvSpPr>
          <p:cNvPr id="837" name="PlaceHolder 7"/>
          <p:cNvSpPr>
            <a:spLocks noGrp="1"/>
          </p:cNvSpPr>
          <p:nvPr>
            <p:ph type="body"/>
          </p:nvPr>
        </p:nvSpPr>
        <p:spPr>
          <a:xfrm>
            <a:off x="8029800" y="3682080"/>
            <a:ext cx="353304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81"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82"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3200" spc="-1" strike="noStrike">
              <a:latin typeface="Arial"/>
            </a:endParaRPr>
          </a:p>
        </p:txBody>
      </p:sp>
      <p:sp>
        <p:nvSpPr>
          <p:cNvPr id="83"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3200" spc="-1" strike="noStrike">
              <a:latin typeface="Arial"/>
            </a:endParaRPr>
          </a:p>
        </p:txBody>
      </p:sp>
      <p:sp>
        <p:nvSpPr>
          <p:cNvPr id="84" name="PlaceHolder 4"/>
          <p:cNvSpPr>
            <a:spLocks noGrp="1"/>
          </p:cNvSpPr>
          <p:nvPr>
            <p:ph type="body"/>
          </p:nvPr>
        </p:nvSpPr>
        <p:spPr>
          <a:xfrm>
            <a:off x="609480" y="3682080"/>
            <a:ext cx="5354280" cy="1896840"/>
          </a:xfrm>
          <a:prstGeom prst="rect">
            <a:avLst/>
          </a:prstGeom>
        </p:spPr>
        <p:txBody>
          <a:bodyPr lIns="0" rIns="0" tIns="0" bIns="0">
            <a:normAutofit/>
          </a:bodyPr>
          <a:p>
            <a:endParaRPr b="0" lang="en-US" sz="3200" spc="-1" strike="noStrike">
              <a:latin typeface="Arial"/>
            </a:endParaRPr>
          </a:p>
        </p:txBody>
      </p:sp>
      <p:sp>
        <p:nvSpPr>
          <p:cNvPr id="85" name="PlaceHolder 5"/>
          <p:cNvSpPr>
            <a:spLocks noGrp="1"/>
          </p:cNvSpPr>
          <p:nvPr>
            <p:ph type="body"/>
          </p:nvPr>
        </p:nvSpPr>
        <p:spPr>
          <a:xfrm>
            <a:off x="6231960" y="3682080"/>
            <a:ext cx="535428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86"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87" name="PlaceHolder 2"/>
          <p:cNvSpPr>
            <a:spLocks noGrp="1"/>
          </p:cNvSpPr>
          <p:nvPr>
            <p:ph type="body"/>
          </p:nvPr>
        </p:nvSpPr>
        <p:spPr>
          <a:xfrm>
            <a:off x="609480" y="1604520"/>
            <a:ext cx="3533040" cy="1896840"/>
          </a:xfrm>
          <a:prstGeom prst="rect">
            <a:avLst/>
          </a:prstGeom>
        </p:spPr>
        <p:txBody>
          <a:bodyPr lIns="0" rIns="0" tIns="0" bIns="0">
            <a:normAutofit/>
          </a:bodyPr>
          <a:p>
            <a:endParaRPr b="0" lang="en-US" sz="3200" spc="-1" strike="noStrike">
              <a:latin typeface="Arial"/>
            </a:endParaRPr>
          </a:p>
        </p:txBody>
      </p:sp>
      <p:sp>
        <p:nvSpPr>
          <p:cNvPr id="88" name="PlaceHolder 3"/>
          <p:cNvSpPr>
            <a:spLocks noGrp="1"/>
          </p:cNvSpPr>
          <p:nvPr>
            <p:ph type="body"/>
          </p:nvPr>
        </p:nvSpPr>
        <p:spPr>
          <a:xfrm>
            <a:off x="4319640" y="1604520"/>
            <a:ext cx="3533040" cy="1896840"/>
          </a:xfrm>
          <a:prstGeom prst="rect">
            <a:avLst/>
          </a:prstGeom>
        </p:spPr>
        <p:txBody>
          <a:bodyPr lIns="0" rIns="0" tIns="0" bIns="0">
            <a:normAutofit/>
          </a:bodyPr>
          <a:p>
            <a:endParaRPr b="0" lang="en-US" sz="3200" spc="-1" strike="noStrike">
              <a:latin typeface="Arial"/>
            </a:endParaRPr>
          </a:p>
        </p:txBody>
      </p:sp>
      <p:sp>
        <p:nvSpPr>
          <p:cNvPr id="89" name="PlaceHolder 4"/>
          <p:cNvSpPr>
            <a:spLocks noGrp="1"/>
          </p:cNvSpPr>
          <p:nvPr>
            <p:ph type="body"/>
          </p:nvPr>
        </p:nvSpPr>
        <p:spPr>
          <a:xfrm>
            <a:off x="8029800" y="1604520"/>
            <a:ext cx="3533040" cy="1896840"/>
          </a:xfrm>
          <a:prstGeom prst="rect">
            <a:avLst/>
          </a:prstGeom>
        </p:spPr>
        <p:txBody>
          <a:bodyPr lIns="0" rIns="0" tIns="0" bIns="0">
            <a:normAutofit/>
          </a:bodyPr>
          <a:p>
            <a:endParaRPr b="0" lang="en-US" sz="3200" spc="-1" strike="noStrike">
              <a:latin typeface="Arial"/>
            </a:endParaRPr>
          </a:p>
        </p:txBody>
      </p:sp>
      <p:sp>
        <p:nvSpPr>
          <p:cNvPr id="90" name="PlaceHolder 5"/>
          <p:cNvSpPr>
            <a:spLocks noGrp="1"/>
          </p:cNvSpPr>
          <p:nvPr>
            <p:ph type="body"/>
          </p:nvPr>
        </p:nvSpPr>
        <p:spPr>
          <a:xfrm>
            <a:off x="609480" y="3682080"/>
            <a:ext cx="3533040" cy="1896840"/>
          </a:xfrm>
          <a:prstGeom prst="rect">
            <a:avLst/>
          </a:prstGeom>
        </p:spPr>
        <p:txBody>
          <a:bodyPr lIns="0" rIns="0" tIns="0" bIns="0">
            <a:normAutofit/>
          </a:bodyPr>
          <a:p>
            <a:endParaRPr b="0" lang="en-US" sz="3200" spc="-1" strike="noStrike">
              <a:latin typeface="Arial"/>
            </a:endParaRPr>
          </a:p>
        </p:txBody>
      </p:sp>
      <p:sp>
        <p:nvSpPr>
          <p:cNvPr id="91" name="PlaceHolder 6"/>
          <p:cNvSpPr>
            <a:spLocks noGrp="1"/>
          </p:cNvSpPr>
          <p:nvPr>
            <p:ph type="body"/>
          </p:nvPr>
        </p:nvSpPr>
        <p:spPr>
          <a:xfrm>
            <a:off x="4319640" y="3682080"/>
            <a:ext cx="3533040" cy="1896840"/>
          </a:xfrm>
          <a:prstGeom prst="rect">
            <a:avLst/>
          </a:prstGeom>
        </p:spPr>
        <p:txBody>
          <a:bodyPr lIns="0" rIns="0" tIns="0" bIns="0">
            <a:normAutofit/>
          </a:bodyPr>
          <a:p>
            <a:endParaRPr b="0" lang="en-US" sz="3200" spc="-1" strike="noStrike">
              <a:latin typeface="Arial"/>
            </a:endParaRPr>
          </a:p>
        </p:txBody>
      </p:sp>
      <p:sp>
        <p:nvSpPr>
          <p:cNvPr id="92" name="PlaceHolder 7"/>
          <p:cNvSpPr>
            <a:spLocks noGrp="1"/>
          </p:cNvSpPr>
          <p:nvPr>
            <p:ph type="body"/>
          </p:nvPr>
        </p:nvSpPr>
        <p:spPr>
          <a:xfrm>
            <a:off x="8029800" y="3682080"/>
            <a:ext cx="353304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102" name="PlaceHolder 2"/>
          <p:cNvSpPr>
            <a:spLocks noGrp="1"/>
          </p:cNvSpPr>
          <p:nvPr>
            <p:ph type="subTitle"/>
          </p:nvPr>
        </p:nvSpPr>
        <p:spPr>
          <a:xfrm>
            <a:off x="609480" y="1604520"/>
            <a:ext cx="10972440" cy="397728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03"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104" name="PlaceHolder 2"/>
          <p:cNvSpPr>
            <a:spLocks noGrp="1"/>
          </p:cNvSpPr>
          <p:nvPr>
            <p:ph type="body"/>
          </p:nvPr>
        </p:nvSpPr>
        <p:spPr>
          <a:xfrm>
            <a:off x="609480" y="1604520"/>
            <a:ext cx="10972440" cy="3977280"/>
          </a:xfrm>
          <a:prstGeom prst="rect">
            <a:avLst/>
          </a:prstGeom>
        </p:spPr>
        <p:txBody>
          <a:bodyPr lIns="0" rIns="0" tIns="0" bIns="0">
            <a:normAutofit/>
          </a:bodyPr>
          <a:p>
            <a:endParaRPr b="0" lang="en-US"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106" name="PlaceHolder 2"/>
          <p:cNvSpPr>
            <a:spLocks noGrp="1"/>
          </p:cNvSpPr>
          <p:nvPr>
            <p:ph type="body"/>
          </p:nvPr>
        </p:nvSpPr>
        <p:spPr>
          <a:xfrm>
            <a:off x="609480" y="1604520"/>
            <a:ext cx="5354280" cy="3977280"/>
          </a:xfrm>
          <a:prstGeom prst="rect">
            <a:avLst/>
          </a:prstGeom>
        </p:spPr>
        <p:txBody>
          <a:bodyPr lIns="0" rIns="0" tIns="0" bIns="0">
            <a:normAutofit/>
          </a:bodyPr>
          <a:p>
            <a:endParaRPr b="0" lang="en-US" sz="3200" spc="-1" strike="noStrike">
              <a:latin typeface="Arial"/>
            </a:endParaRPr>
          </a:p>
        </p:txBody>
      </p:sp>
      <p:sp>
        <p:nvSpPr>
          <p:cNvPr id="107" name="PlaceHolder 3"/>
          <p:cNvSpPr>
            <a:spLocks noGrp="1"/>
          </p:cNvSpPr>
          <p:nvPr>
            <p:ph type="body"/>
          </p:nvPr>
        </p:nvSpPr>
        <p:spPr>
          <a:xfrm>
            <a:off x="6231960" y="1604520"/>
            <a:ext cx="5354280" cy="3977280"/>
          </a:xfrm>
          <a:prstGeom prst="rect">
            <a:avLst/>
          </a:prstGeom>
        </p:spPr>
        <p:txBody>
          <a:bodyPr lIns="0" rIns="0" tIns="0" bIns="0">
            <a:normAutofit/>
          </a:bodyPr>
          <a:p>
            <a:endParaRPr b="0" lang="en-US"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08"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16" name="PlaceHolder 2"/>
          <p:cNvSpPr>
            <a:spLocks noGrp="1"/>
          </p:cNvSpPr>
          <p:nvPr>
            <p:ph type="body"/>
          </p:nvPr>
        </p:nvSpPr>
        <p:spPr>
          <a:xfrm>
            <a:off x="609480" y="1604520"/>
            <a:ext cx="10972440" cy="3977280"/>
          </a:xfrm>
          <a:prstGeom prst="rect">
            <a:avLst/>
          </a:prstGeom>
        </p:spPr>
        <p:txBody>
          <a:bodyPr lIns="0" rIns="0" tIns="0" bIns="0">
            <a:normAutofit/>
          </a:bodyPr>
          <a:p>
            <a:endParaRPr b="0" lang="en-US"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9" name="PlaceHolder 1"/>
          <p:cNvSpPr>
            <a:spLocks noGrp="1"/>
          </p:cNvSpPr>
          <p:nvPr>
            <p:ph type="subTitle"/>
          </p:nvPr>
        </p:nvSpPr>
        <p:spPr>
          <a:xfrm>
            <a:off x="609480" y="273600"/>
            <a:ext cx="10972440" cy="530784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10"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111"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3200" spc="-1" strike="noStrike">
              <a:latin typeface="Arial"/>
            </a:endParaRPr>
          </a:p>
        </p:txBody>
      </p:sp>
      <p:sp>
        <p:nvSpPr>
          <p:cNvPr id="112" name="PlaceHolder 3"/>
          <p:cNvSpPr>
            <a:spLocks noGrp="1"/>
          </p:cNvSpPr>
          <p:nvPr>
            <p:ph type="body"/>
          </p:nvPr>
        </p:nvSpPr>
        <p:spPr>
          <a:xfrm>
            <a:off x="6231960" y="1604520"/>
            <a:ext cx="5354280" cy="3977280"/>
          </a:xfrm>
          <a:prstGeom prst="rect">
            <a:avLst/>
          </a:prstGeom>
        </p:spPr>
        <p:txBody>
          <a:bodyPr lIns="0" rIns="0" tIns="0" bIns="0">
            <a:normAutofit/>
          </a:bodyPr>
          <a:p>
            <a:endParaRPr b="0" lang="en-US" sz="3200" spc="-1" strike="noStrike">
              <a:latin typeface="Arial"/>
            </a:endParaRPr>
          </a:p>
        </p:txBody>
      </p:sp>
      <p:sp>
        <p:nvSpPr>
          <p:cNvPr id="113" name="PlaceHolder 4"/>
          <p:cNvSpPr>
            <a:spLocks noGrp="1"/>
          </p:cNvSpPr>
          <p:nvPr>
            <p:ph type="body"/>
          </p:nvPr>
        </p:nvSpPr>
        <p:spPr>
          <a:xfrm>
            <a:off x="609480" y="3682080"/>
            <a:ext cx="535428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14"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115" name="PlaceHolder 2"/>
          <p:cNvSpPr>
            <a:spLocks noGrp="1"/>
          </p:cNvSpPr>
          <p:nvPr>
            <p:ph type="body"/>
          </p:nvPr>
        </p:nvSpPr>
        <p:spPr>
          <a:xfrm>
            <a:off x="609480" y="1604520"/>
            <a:ext cx="5354280" cy="3977280"/>
          </a:xfrm>
          <a:prstGeom prst="rect">
            <a:avLst/>
          </a:prstGeom>
        </p:spPr>
        <p:txBody>
          <a:bodyPr lIns="0" rIns="0" tIns="0" bIns="0">
            <a:normAutofit/>
          </a:bodyPr>
          <a:p>
            <a:endParaRPr b="0" lang="en-US" sz="3200" spc="-1" strike="noStrike">
              <a:latin typeface="Arial"/>
            </a:endParaRPr>
          </a:p>
        </p:txBody>
      </p:sp>
      <p:sp>
        <p:nvSpPr>
          <p:cNvPr id="116"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3200" spc="-1" strike="noStrike">
              <a:latin typeface="Arial"/>
            </a:endParaRPr>
          </a:p>
        </p:txBody>
      </p:sp>
      <p:sp>
        <p:nvSpPr>
          <p:cNvPr id="117" name="PlaceHolder 4"/>
          <p:cNvSpPr>
            <a:spLocks noGrp="1"/>
          </p:cNvSpPr>
          <p:nvPr>
            <p:ph type="body"/>
          </p:nvPr>
        </p:nvSpPr>
        <p:spPr>
          <a:xfrm>
            <a:off x="6231960" y="3682080"/>
            <a:ext cx="535428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18"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119"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3200" spc="-1" strike="noStrike">
              <a:latin typeface="Arial"/>
            </a:endParaRPr>
          </a:p>
        </p:txBody>
      </p:sp>
      <p:sp>
        <p:nvSpPr>
          <p:cNvPr id="120"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3200" spc="-1" strike="noStrike">
              <a:latin typeface="Arial"/>
            </a:endParaRPr>
          </a:p>
        </p:txBody>
      </p:sp>
      <p:sp>
        <p:nvSpPr>
          <p:cNvPr id="121" name="PlaceHolder 4"/>
          <p:cNvSpPr>
            <a:spLocks noGrp="1"/>
          </p:cNvSpPr>
          <p:nvPr>
            <p:ph type="body"/>
          </p:nvPr>
        </p:nvSpPr>
        <p:spPr>
          <a:xfrm>
            <a:off x="609480" y="3682080"/>
            <a:ext cx="1097244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22"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123" name="PlaceHolder 2"/>
          <p:cNvSpPr>
            <a:spLocks noGrp="1"/>
          </p:cNvSpPr>
          <p:nvPr>
            <p:ph type="body"/>
          </p:nvPr>
        </p:nvSpPr>
        <p:spPr>
          <a:xfrm>
            <a:off x="609480" y="1604520"/>
            <a:ext cx="10972440" cy="1896840"/>
          </a:xfrm>
          <a:prstGeom prst="rect">
            <a:avLst/>
          </a:prstGeom>
        </p:spPr>
        <p:txBody>
          <a:bodyPr lIns="0" rIns="0" tIns="0" bIns="0">
            <a:normAutofit/>
          </a:bodyPr>
          <a:p>
            <a:endParaRPr b="0" lang="en-US" sz="3200" spc="-1" strike="noStrike">
              <a:latin typeface="Arial"/>
            </a:endParaRPr>
          </a:p>
        </p:txBody>
      </p:sp>
      <p:sp>
        <p:nvSpPr>
          <p:cNvPr id="124" name="PlaceHolder 3"/>
          <p:cNvSpPr>
            <a:spLocks noGrp="1"/>
          </p:cNvSpPr>
          <p:nvPr>
            <p:ph type="body"/>
          </p:nvPr>
        </p:nvSpPr>
        <p:spPr>
          <a:xfrm>
            <a:off x="609480" y="3682080"/>
            <a:ext cx="1097244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25"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126"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3200" spc="-1" strike="noStrike">
              <a:latin typeface="Arial"/>
            </a:endParaRPr>
          </a:p>
        </p:txBody>
      </p:sp>
      <p:sp>
        <p:nvSpPr>
          <p:cNvPr id="127"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3200" spc="-1" strike="noStrike">
              <a:latin typeface="Arial"/>
            </a:endParaRPr>
          </a:p>
        </p:txBody>
      </p:sp>
      <p:sp>
        <p:nvSpPr>
          <p:cNvPr id="128" name="PlaceHolder 4"/>
          <p:cNvSpPr>
            <a:spLocks noGrp="1"/>
          </p:cNvSpPr>
          <p:nvPr>
            <p:ph type="body"/>
          </p:nvPr>
        </p:nvSpPr>
        <p:spPr>
          <a:xfrm>
            <a:off x="609480" y="3682080"/>
            <a:ext cx="5354280" cy="1896840"/>
          </a:xfrm>
          <a:prstGeom prst="rect">
            <a:avLst/>
          </a:prstGeom>
        </p:spPr>
        <p:txBody>
          <a:bodyPr lIns="0" rIns="0" tIns="0" bIns="0">
            <a:normAutofit/>
          </a:bodyPr>
          <a:p>
            <a:endParaRPr b="0" lang="en-US" sz="3200" spc="-1" strike="noStrike">
              <a:latin typeface="Arial"/>
            </a:endParaRPr>
          </a:p>
        </p:txBody>
      </p:sp>
      <p:sp>
        <p:nvSpPr>
          <p:cNvPr id="129" name="PlaceHolder 5"/>
          <p:cNvSpPr>
            <a:spLocks noGrp="1"/>
          </p:cNvSpPr>
          <p:nvPr>
            <p:ph type="body"/>
          </p:nvPr>
        </p:nvSpPr>
        <p:spPr>
          <a:xfrm>
            <a:off x="6231960" y="3682080"/>
            <a:ext cx="535428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30"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131" name="PlaceHolder 2"/>
          <p:cNvSpPr>
            <a:spLocks noGrp="1"/>
          </p:cNvSpPr>
          <p:nvPr>
            <p:ph type="body"/>
          </p:nvPr>
        </p:nvSpPr>
        <p:spPr>
          <a:xfrm>
            <a:off x="609480" y="1604520"/>
            <a:ext cx="3533040" cy="1896840"/>
          </a:xfrm>
          <a:prstGeom prst="rect">
            <a:avLst/>
          </a:prstGeom>
        </p:spPr>
        <p:txBody>
          <a:bodyPr lIns="0" rIns="0" tIns="0" bIns="0">
            <a:normAutofit/>
          </a:bodyPr>
          <a:p>
            <a:endParaRPr b="0" lang="en-US" sz="3200" spc="-1" strike="noStrike">
              <a:latin typeface="Arial"/>
            </a:endParaRPr>
          </a:p>
        </p:txBody>
      </p:sp>
      <p:sp>
        <p:nvSpPr>
          <p:cNvPr id="132" name="PlaceHolder 3"/>
          <p:cNvSpPr>
            <a:spLocks noGrp="1"/>
          </p:cNvSpPr>
          <p:nvPr>
            <p:ph type="body"/>
          </p:nvPr>
        </p:nvSpPr>
        <p:spPr>
          <a:xfrm>
            <a:off x="4319640" y="1604520"/>
            <a:ext cx="3533040" cy="1896840"/>
          </a:xfrm>
          <a:prstGeom prst="rect">
            <a:avLst/>
          </a:prstGeom>
        </p:spPr>
        <p:txBody>
          <a:bodyPr lIns="0" rIns="0" tIns="0" bIns="0">
            <a:normAutofit/>
          </a:bodyPr>
          <a:p>
            <a:endParaRPr b="0" lang="en-US" sz="3200" spc="-1" strike="noStrike">
              <a:latin typeface="Arial"/>
            </a:endParaRPr>
          </a:p>
        </p:txBody>
      </p:sp>
      <p:sp>
        <p:nvSpPr>
          <p:cNvPr id="133" name="PlaceHolder 4"/>
          <p:cNvSpPr>
            <a:spLocks noGrp="1"/>
          </p:cNvSpPr>
          <p:nvPr>
            <p:ph type="body"/>
          </p:nvPr>
        </p:nvSpPr>
        <p:spPr>
          <a:xfrm>
            <a:off x="8029800" y="1604520"/>
            <a:ext cx="3533040" cy="1896840"/>
          </a:xfrm>
          <a:prstGeom prst="rect">
            <a:avLst/>
          </a:prstGeom>
        </p:spPr>
        <p:txBody>
          <a:bodyPr lIns="0" rIns="0" tIns="0" bIns="0">
            <a:normAutofit/>
          </a:bodyPr>
          <a:p>
            <a:endParaRPr b="0" lang="en-US" sz="3200" spc="-1" strike="noStrike">
              <a:latin typeface="Arial"/>
            </a:endParaRPr>
          </a:p>
        </p:txBody>
      </p:sp>
      <p:sp>
        <p:nvSpPr>
          <p:cNvPr id="134" name="PlaceHolder 5"/>
          <p:cNvSpPr>
            <a:spLocks noGrp="1"/>
          </p:cNvSpPr>
          <p:nvPr>
            <p:ph type="body"/>
          </p:nvPr>
        </p:nvSpPr>
        <p:spPr>
          <a:xfrm>
            <a:off x="609480" y="3682080"/>
            <a:ext cx="3533040" cy="1896840"/>
          </a:xfrm>
          <a:prstGeom prst="rect">
            <a:avLst/>
          </a:prstGeom>
        </p:spPr>
        <p:txBody>
          <a:bodyPr lIns="0" rIns="0" tIns="0" bIns="0">
            <a:normAutofit/>
          </a:bodyPr>
          <a:p>
            <a:endParaRPr b="0" lang="en-US" sz="3200" spc="-1" strike="noStrike">
              <a:latin typeface="Arial"/>
            </a:endParaRPr>
          </a:p>
        </p:txBody>
      </p:sp>
      <p:sp>
        <p:nvSpPr>
          <p:cNvPr id="135" name="PlaceHolder 6"/>
          <p:cNvSpPr>
            <a:spLocks noGrp="1"/>
          </p:cNvSpPr>
          <p:nvPr>
            <p:ph type="body"/>
          </p:nvPr>
        </p:nvSpPr>
        <p:spPr>
          <a:xfrm>
            <a:off x="4319640" y="3682080"/>
            <a:ext cx="3533040" cy="1896840"/>
          </a:xfrm>
          <a:prstGeom prst="rect">
            <a:avLst/>
          </a:prstGeom>
        </p:spPr>
        <p:txBody>
          <a:bodyPr lIns="0" rIns="0" tIns="0" bIns="0">
            <a:normAutofit/>
          </a:bodyPr>
          <a:p>
            <a:endParaRPr b="0" lang="en-US" sz="3200" spc="-1" strike="noStrike">
              <a:latin typeface="Arial"/>
            </a:endParaRPr>
          </a:p>
        </p:txBody>
      </p:sp>
      <p:sp>
        <p:nvSpPr>
          <p:cNvPr id="136" name="PlaceHolder 7"/>
          <p:cNvSpPr>
            <a:spLocks noGrp="1"/>
          </p:cNvSpPr>
          <p:nvPr>
            <p:ph type="body"/>
          </p:nvPr>
        </p:nvSpPr>
        <p:spPr>
          <a:xfrm>
            <a:off x="8029800" y="3682080"/>
            <a:ext cx="353304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44"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145" name="PlaceHolder 2"/>
          <p:cNvSpPr>
            <a:spLocks noGrp="1"/>
          </p:cNvSpPr>
          <p:nvPr>
            <p:ph type="subTitle"/>
          </p:nvPr>
        </p:nvSpPr>
        <p:spPr>
          <a:xfrm>
            <a:off x="609480" y="1604520"/>
            <a:ext cx="10972440" cy="397728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46"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147" name="PlaceHolder 2"/>
          <p:cNvSpPr>
            <a:spLocks noGrp="1"/>
          </p:cNvSpPr>
          <p:nvPr>
            <p:ph type="body"/>
          </p:nvPr>
        </p:nvSpPr>
        <p:spPr>
          <a:xfrm>
            <a:off x="609480" y="1604520"/>
            <a:ext cx="10972440" cy="3977280"/>
          </a:xfrm>
          <a:prstGeom prst="rect">
            <a:avLst/>
          </a:prstGeom>
        </p:spPr>
        <p:txBody>
          <a:bodyPr lIns="0" rIns="0" tIns="0" bIns="0">
            <a:normAutofit/>
          </a:bodyPr>
          <a:p>
            <a:endParaRPr b="0" lang="en-US"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7"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18" name="PlaceHolder 2"/>
          <p:cNvSpPr>
            <a:spLocks noGrp="1"/>
          </p:cNvSpPr>
          <p:nvPr>
            <p:ph type="body"/>
          </p:nvPr>
        </p:nvSpPr>
        <p:spPr>
          <a:xfrm>
            <a:off x="609480" y="1604520"/>
            <a:ext cx="5354280" cy="3977280"/>
          </a:xfrm>
          <a:prstGeom prst="rect">
            <a:avLst/>
          </a:prstGeom>
        </p:spPr>
        <p:txBody>
          <a:bodyPr lIns="0" rIns="0" tIns="0" bIns="0">
            <a:normAutofit/>
          </a:bodyPr>
          <a:p>
            <a:endParaRPr b="0" lang="en-US" sz="3200" spc="-1" strike="noStrike">
              <a:latin typeface="Arial"/>
            </a:endParaRPr>
          </a:p>
        </p:txBody>
      </p:sp>
      <p:sp>
        <p:nvSpPr>
          <p:cNvPr id="19" name="PlaceHolder 3"/>
          <p:cNvSpPr>
            <a:spLocks noGrp="1"/>
          </p:cNvSpPr>
          <p:nvPr>
            <p:ph type="body"/>
          </p:nvPr>
        </p:nvSpPr>
        <p:spPr>
          <a:xfrm>
            <a:off x="6231960" y="1604520"/>
            <a:ext cx="5354280" cy="3977280"/>
          </a:xfrm>
          <a:prstGeom prst="rect">
            <a:avLst/>
          </a:prstGeom>
        </p:spPr>
        <p:txBody>
          <a:bodyPr lIns="0" rIns="0" tIns="0" bIns="0">
            <a:normAutofit/>
          </a:bodyPr>
          <a:p>
            <a:endParaRPr b="0" lang="en-US" sz="3200" spc="-1" strike="noStrike">
              <a:latin typeface="Arial"/>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48"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149" name="PlaceHolder 2"/>
          <p:cNvSpPr>
            <a:spLocks noGrp="1"/>
          </p:cNvSpPr>
          <p:nvPr>
            <p:ph type="body"/>
          </p:nvPr>
        </p:nvSpPr>
        <p:spPr>
          <a:xfrm>
            <a:off x="609480" y="1604520"/>
            <a:ext cx="5354280" cy="3977280"/>
          </a:xfrm>
          <a:prstGeom prst="rect">
            <a:avLst/>
          </a:prstGeom>
        </p:spPr>
        <p:txBody>
          <a:bodyPr lIns="0" rIns="0" tIns="0" bIns="0">
            <a:normAutofit/>
          </a:bodyPr>
          <a:p>
            <a:endParaRPr b="0" lang="en-US" sz="3200" spc="-1" strike="noStrike">
              <a:latin typeface="Arial"/>
            </a:endParaRPr>
          </a:p>
        </p:txBody>
      </p:sp>
      <p:sp>
        <p:nvSpPr>
          <p:cNvPr id="150" name="PlaceHolder 3"/>
          <p:cNvSpPr>
            <a:spLocks noGrp="1"/>
          </p:cNvSpPr>
          <p:nvPr>
            <p:ph type="body"/>
          </p:nvPr>
        </p:nvSpPr>
        <p:spPr>
          <a:xfrm>
            <a:off x="6231960" y="1604520"/>
            <a:ext cx="5354280" cy="3977280"/>
          </a:xfrm>
          <a:prstGeom prst="rect">
            <a:avLst/>
          </a:prstGeom>
        </p:spPr>
        <p:txBody>
          <a:bodyPr lIns="0" rIns="0" tIns="0" bIns="0">
            <a:normAutofit/>
          </a:bodyPr>
          <a:p>
            <a:endParaRPr b="0" lang="en-US" sz="3200" spc="-1" strike="noStrike">
              <a:latin typeface="Arial"/>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51"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52" name="PlaceHolder 1"/>
          <p:cNvSpPr>
            <a:spLocks noGrp="1"/>
          </p:cNvSpPr>
          <p:nvPr>
            <p:ph type="subTitle"/>
          </p:nvPr>
        </p:nvSpPr>
        <p:spPr>
          <a:xfrm>
            <a:off x="609480" y="273600"/>
            <a:ext cx="10972440" cy="530784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3"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154"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3200" spc="-1" strike="noStrike">
              <a:latin typeface="Arial"/>
            </a:endParaRPr>
          </a:p>
        </p:txBody>
      </p:sp>
      <p:sp>
        <p:nvSpPr>
          <p:cNvPr id="155" name="PlaceHolder 3"/>
          <p:cNvSpPr>
            <a:spLocks noGrp="1"/>
          </p:cNvSpPr>
          <p:nvPr>
            <p:ph type="body"/>
          </p:nvPr>
        </p:nvSpPr>
        <p:spPr>
          <a:xfrm>
            <a:off x="6231960" y="1604520"/>
            <a:ext cx="5354280" cy="3977280"/>
          </a:xfrm>
          <a:prstGeom prst="rect">
            <a:avLst/>
          </a:prstGeom>
        </p:spPr>
        <p:txBody>
          <a:bodyPr lIns="0" rIns="0" tIns="0" bIns="0">
            <a:normAutofit/>
          </a:bodyPr>
          <a:p>
            <a:endParaRPr b="0" lang="en-US" sz="3200" spc="-1" strike="noStrike">
              <a:latin typeface="Arial"/>
            </a:endParaRPr>
          </a:p>
        </p:txBody>
      </p:sp>
      <p:sp>
        <p:nvSpPr>
          <p:cNvPr id="156" name="PlaceHolder 4"/>
          <p:cNvSpPr>
            <a:spLocks noGrp="1"/>
          </p:cNvSpPr>
          <p:nvPr>
            <p:ph type="body"/>
          </p:nvPr>
        </p:nvSpPr>
        <p:spPr>
          <a:xfrm>
            <a:off x="609480" y="3682080"/>
            <a:ext cx="535428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57"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158" name="PlaceHolder 2"/>
          <p:cNvSpPr>
            <a:spLocks noGrp="1"/>
          </p:cNvSpPr>
          <p:nvPr>
            <p:ph type="body"/>
          </p:nvPr>
        </p:nvSpPr>
        <p:spPr>
          <a:xfrm>
            <a:off x="609480" y="1604520"/>
            <a:ext cx="5354280" cy="3977280"/>
          </a:xfrm>
          <a:prstGeom prst="rect">
            <a:avLst/>
          </a:prstGeom>
        </p:spPr>
        <p:txBody>
          <a:bodyPr lIns="0" rIns="0" tIns="0" bIns="0">
            <a:normAutofit/>
          </a:bodyPr>
          <a:p>
            <a:endParaRPr b="0" lang="en-US" sz="3200" spc="-1" strike="noStrike">
              <a:latin typeface="Arial"/>
            </a:endParaRPr>
          </a:p>
        </p:txBody>
      </p:sp>
      <p:sp>
        <p:nvSpPr>
          <p:cNvPr id="159"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3200" spc="-1" strike="noStrike">
              <a:latin typeface="Arial"/>
            </a:endParaRPr>
          </a:p>
        </p:txBody>
      </p:sp>
      <p:sp>
        <p:nvSpPr>
          <p:cNvPr id="160" name="PlaceHolder 4"/>
          <p:cNvSpPr>
            <a:spLocks noGrp="1"/>
          </p:cNvSpPr>
          <p:nvPr>
            <p:ph type="body"/>
          </p:nvPr>
        </p:nvSpPr>
        <p:spPr>
          <a:xfrm>
            <a:off x="6231960" y="3682080"/>
            <a:ext cx="535428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61"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162"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3200" spc="-1" strike="noStrike">
              <a:latin typeface="Arial"/>
            </a:endParaRPr>
          </a:p>
        </p:txBody>
      </p:sp>
      <p:sp>
        <p:nvSpPr>
          <p:cNvPr id="163"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3200" spc="-1" strike="noStrike">
              <a:latin typeface="Arial"/>
            </a:endParaRPr>
          </a:p>
        </p:txBody>
      </p:sp>
      <p:sp>
        <p:nvSpPr>
          <p:cNvPr id="164" name="PlaceHolder 4"/>
          <p:cNvSpPr>
            <a:spLocks noGrp="1"/>
          </p:cNvSpPr>
          <p:nvPr>
            <p:ph type="body"/>
          </p:nvPr>
        </p:nvSpPr>
        <p:spPr>
          <a:xfrm>
            <a:off x="609480" y="3682080"/>
            <a:ext cx="1097244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65"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166" name="PlaceHolder 2"/>
          <p:cNvSpPr>
            <a:spLocks noGrp="1"/>
          </p:cNvSpPr>
          <p:nvPr>
            <p:ph type="body"/>
          </p:nvPr>
        </p:nvSpPr>
        <p:spPr>
          <a:xfrm>
            <a:off x="609480" y="1604520"/>
            <a:ext cx="10972440" cy="1896840"/>
          </a:xfrm>
          <a:prstGeom prst="rect">
            <a:avLst/>
          </a:prstGeom>
        </p:spPr>
        <p:txBody>
          <a:bodyPr lIns="0" rIns="0" tIns="0" bIns="0">
            <a:normAutofit/>
          </a:bodyPr>
          <a:p>
            <a:endParaRPr b="0" lang="en-US" sz="3200" spc="-1" strike="noStrike">
              <a:latin typeface="Arial"/>
            </a:endParaRPr>
          </a:p>
        </p:txBody>
      </p:sp>
      <p:sp>
        <p:nvSpPr>
          <p:cNvPr id="167" name="PlaceHolder 3"/>
          <p:cNvSpPr>
            <a:spLocks noGrp="1"/>
          </p:cNvSpPr>
          <p:nvPr>
            <p:ph type="body"/>
          </p:nvPr>
        </p:nvSpPr>
        <p:spPr>
          <a:xfrm>
            <a:off x="609480" y="3682080"/>
            <a:ext cx="1097244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68"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169"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3200" spc="-1" strike="noStrike">
              <a:latin typeface="Arial"/>
            </a:endParaRPr>
          </a:p>
        </p:txBody>
      </p:sp>
      <p:sp>
        <p:nvSpPr>
          <p:cNvPr id="170"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3200" spc="-1" strike="noStrike">
              <a:latin typeface="Arial"/>
            </a:endParaRPr>
          </a:p>
        </p:txBody>
      </p:sp>
      <p:sp>
        <p:nvSpPr>
          <p:cNvPr id="171" name="PlaceHolder 4"/>
          <p:cNvSpPr>
            <a:spLocks noGrp="1"/>
          </p:cNvSpPr>
          <p:nvPr>
            <p:ph type="body"/>
          </p:nvPr>
        </p:nvSpPr>
        <p:spPr>
          <a:xfrm>
            <a:off x="609480" y="3682080"/>
            <a:ext cx="5354280" cy="1896840"/>
          </a:xfrm>
          <a:prstGeom prst="rect">
            <a:avLst/>
          </a:prstGeom>
        </p:spPr>
        <p:txBody>
          <a:bodyPr lIns="0" rIns="0" tIns="0" bIns="0">
            <a:normAutofit/>
          </a:bodyPr>
          <a:p>
            <a:endParaRPr b="0" lang="en-US" sz="3200" spc="-1" strike="noStrike">
              <a:latin typeface="Arial"/>
            </a:endParaRPr>
          </a:p>
        </p:txBody>
      </p:sp>
      <p:sp>
        <p:nvSpPr>
          <p:cNvPr id="172" name="PlaceHolder 5"/>
          <p:cNvSpPr>
            <a:spLocks noGrp="1"/>
          </p:cNvSpPr>
          <p:nvPr>
            <p:ph type="body"/>
          </p:nvPr>
        </p:nvSpPr>
        <p:spPr>
          <a:xfrm>
            <a:off x="6231960" y="3682080"/>
            <a:ext cx="535428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73"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174" name="PlaceHolder 2"/>
          <p:cNvSpPr>
            <a:spLocks noGrp="1"/>
          </p:cNvSpPr>
          <p:nvPr>
            <p:ph type="body"/>
          </p:nvPr>
        </p:nvSpPr>
        <p:spPr>
          <a:xfrm>
            <a:off x="609480" y="1604520"/>
            <a:ext cx="3533040" cy="1896840"/>
          </a:xfrm>
          <a:prstGeom prst="rect">
            <a:avLst/>
          </a:prstGeom>
        </p:spPr>
        <p:txBody>
          <a:bodyPr lIns="0" rIns="0" tIns="0" bIns="0">
            <a:normAutofit/>
          </a:bodyPr>
          <a:p>
            <a:endParaRPr b="0" lang="en-US" sz="3200" spc="-1" strike="noStrike">
              <a:latin typeface="Arial"/>
            </a:endParaRPr>
          </a:p>
        </p:txBody>
      </p:sp>
      <p:sp>
        <p:nvSpPr>
          <p:cNvPr id="175" name="PlaceHolder 3"/>
          <p:cNvSpPr>
            <a:spLocks noGrp="1"/>
          </p:cNvSpPr>
          <p:nvPr>
            <p:ph type="body"/>
          </p:nvPr>
        </p:nvSpPr>
        <p:spPr>
          <a:xfrm>
            <a:off x="4319640" y="1604520"/>
            <a:ext cx="3533040" cy="1896840"/>
          </a:xfrm>
          <a:prstGeom prst="rect">
            <a:avLst/>
          </a:prstGeom>
        </p:spPr>
        <p:txBody>
          <a:bodyPr lIns="0" rIns="0" tIns="0" bIns="0">
            <a:normAutofit/>
          </a:bodyPr>
          <a:p>
            <a:endParaRPr b="0" lang="en-US" sz="3200" spc="-1" strike="noStrike">
              <a:latin typeface="Arial"/>
            </a:endParaRPr>
          </a:p>
        </p:txBody>
      </p:sp>
      <p:sp>
        <p:nvSpPr>
          <p:cNvPr id="176" name="PlaceHolder 4"/>
          <p:cNvSpPr>
            <a:spLocks noGrp="1"/>
          </p:cNvSpPr>
          <p:nvPr>
            <p:ph type="body"/>
          </p:nvPr>
        </p:nvSpPr>
        <p:spPr>
          <a:xfrm>
            <a:off x="8029800" y="1604520"/>
            <a:ext cx="3533040" cy="1896840"/>
          </a:xfrm>
          <a:prstGeom prst="rect">
            <a:avLst/>
          </a:prstGeom>
        </p:spPr>
        <p:txBody>
          <a:bodyPr lIns="0" rIns="0" tIns="0" bIns="0">
            <a:normAutofit/>
          </a:bodyPr>
          <a:p>
            <a:endParaRPr b="0" lang="en-US" sz="3200" spc="-1" strike="noStrike">
              <a:latin typeface="Arial"/>
            </a:endParaRPr>
          </a:p>
        </p:txBody>
      </p:sp>
      <p:sp>
        <p:nvSpPr>
          <p:cNvPr id="177" name="PlaceHolder 5"/>
          <p:cNvSpPr>
            <a:spLocks noGrp="1"/>
          </p:cNvSpPr>
          <p:nvPr>
            <p:ph type="body"/>
          </p:nvPr>
        </p:nvSpPr>
        <p:spPr>
          <a:xfrm>
            <a:off x="609480" y="3682080"/>
            <a:ext cx="3533040" cy="1896840"/>
          </a:xfrm>
          <a:prstGeom prst="rect">
            <a:avLst/>
          </a:prstGeom>
        </p:spPr>
        <p:txBody>
          <a:bodyPr lIns="0" rIns="0" tIns="0" bIns="0">
            <a:normAutofit/>
          </a:bodyPr>
          <a:p>
            <a:endParaRPr b="0" lang="en-US" sz="3200" spc="-1" strike="noStrike">
              <a:latin typeface="Arial"/>
            </a:endParaRPr>
          </a:p>
        </p:txBody>
      </p:sp>
      <p:sp>
        <p:nvSpPr>
          <p:cNvPr id="178" name="PlaceHolder 6"/>
          <p:cNvSpPr>
            <a:spLocks noGrp="1"/>
          </p:cNvSpPr>
          <p:nvPr>
            <p:ph type="body"/>
          </p:nvPr>
        </p:nvSpPr>
        <p:spPr>
          <a:xfrm>
            <a:off x="4319640" y="3682080"/>
            <a:ext cx="3533040" cy="1896840"/>
          </a:xfrm>
          <a:prstGeom prst="rect">
            <a:avLst/>
          </a:prstGeom>
        </p:spPr>
        <p:txBody>
          <a:bodyPr lIns="0" rIns="0" tIns="0" bIns="0">
            <a:normAutofit/>
          </a:bodyPr>
          <a:p>
            <a:endParaRPr b="0" lang="en-US" sz="3200" spc="-1" strike="noStrike">
              <a:latin typeface="Arial"/>
            </a:endParaRPr>
          </a:p>
        </p:txBody>
      </p:sp>
      <p:sp>
        <p:nvSpPr>
          <p:cNvPr id="179" name="PlaceHolder 7"/>
          <p:cNvSpPr>
            <a:spLocks noGrp="1"/>
          </p:cNvSpPr>
          <p:nvPr>
            <p:ph type="body"/>
          </p:nvPr>
        </p:nvSpPr>
        <p:spPr>
          <a:xfrm>
            <a:off x="8029800" y="3682080"/>
            <a:ext cx="353304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0"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87"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188" name="PlaceHolder 2"/>
          <p:cNvSpPr>
            <a:spLocks noGrp="1"/>
          </p:cNvSpPr>
          <p:nvPr>
            <p:ph type="subTitle"/>
          </p:nvPr>
        </p:nvSpPr>
        <p:spPr>
          <a:xfrm>
            <a:off x="609480" y="1604520"/>
            <a:ext cx="10972440" cy="397728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89"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190" name="PlaceHolder 2"/>
          <p:cNvSpPr>
            <a:spLocks noGrp="1"/>
          </p:cNvSpPr>
          <p:nvPr>
            <p:ph type="body"/>
          </p:nvPr>
        </p:nvSpPr>
        <p:spPr>
          <a:xfrm>
            <a:off x="609480" y="1604520"/>
            <a:ext cx="10972440" cy="3977280"/>
          </a:xfrm>
          <a:prstGeom prst="rect">
            <a:avLst/>
          </a:prstGeom>
        </p:spPr>
        <p:txBody>
          <a:bodyPr lIns="0" rIns="0" tIns="0" bIns="0">
            <a:normAutofit/>
          </a:bodyPr>
          <a:p>
            <a:endParaRPr b="0" lang="en-US" sz="3200" spc="-1" strike="noStrike">
              <a:latin typeface="Arial"/>
            </a:endParaRP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91"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192" name="PlaceHolder 2"/>
          <p:cNvSpPr>
            <a:spLocks noGrp="1"/>
          </p:cNvSpPr>
          <p:nvPr>
            <p:ph type="body"/>
          </p:nvPr>
        </p:nvSpPr>
        <p:spPr>
          <a:xfrm>
            <a:off x="609480" y="1604520"/>
            <a:ext cx="5354280" cy="3977280"/>
          </a:xfrm>
          <a:prstGeom prst="rect">
            <a:avLst/>
          </a:prstGeom>
        </p:spPr>
        <p:txBody>
          <a:bodyPr lIns="0" rIns="0" tIns="0" bIns="0">
            <a:normAutofit/>
          </a:bodyPr>
          <a:p>
            <a:endParaRPr b="0" lang="en-US" sz="3200" spc="-1" strike="noStrike">
              <a:latin typeface="Arial"/>
            </a:endParaRPr>
          </a:p>
        </p:txBody>
      </p:sp>
      <p:sp>
        <p:nvSpPr>
          <p:cNvPr id="193" name="PlaceHolder 3"/>
          <p:cNvSpPr>
            <a:spLocks noGrp="1"/>
          </p:cNvSpPr>
          <p:nvPr>
            <p:ph type="body"/>
          </p:nvPr>
        </p:nvSpPr>
        <p:spPr>
          <a:xfrm>
            <a:off x="6231960" y="1604520"/>
            <a:ext cx="5354280" cy="3977280"/>
          </a:xfrm>
          <a:prstGeom prst="rect">
            <a:avLst/>
          </a:prstGeom>
        </p:spPr>
        <p:txBody>
          <a:bodyPr lIns="0" rIns="0" tIns="0" bIns="0">
            <a:normAutofit/>
          </a:bodyPr>
          <a:p>
            <a:endParaRPr b="0" lang="en-US" sz="3200" spc="-1" strike="noStrike">
              <a:latin typeface="Arial"/>
            </a:endParaRP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94"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95" name="PlaceHolder 1"/>
          <p:cNvSpPr>
            <a:spLocks noGrp="1"/>
          </p:cNvSpPr>
          <p:nvPr>
            <p:ph type="subTitle"/>
          </p:nvPr>
        </p:nvSpPr>
        <p:spPr>
          <a:xfrm>
            <a:off x="609480" y="273600"/>
            <a:ext cx="10972440" cy="530784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96"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197"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3200" spc="-1" strike="noStrike">
              <a:latin typeface="Arial"/>
            </a:endParaRPr>
          </a:p>
        </p:txBody>
      </p:sp>
      <p:sp>
        <p:nvSpPr>
          <p:cNvPr id="198" name="PlaceHolder 3"/>
          <p:cNvSpPr>
            <a:spLocks noGrp="1"/>
          </p:cNvSpPr>
          <p:nvPr>
            <p:ph type="body"/>
          </p:nvPr>
        </p:nvSpPr>
        <p:spPr>
          <a:xfrm>
            <a:off x="6231960" y="1604520"/>
            <a:ext cx="5354280" cy="3977280"/>
          </a:xfrm>
          <a:prstGeom prst="rect">
            <a:avLst/>
          </a:prstGeom>
        </p:spPr>
        <p:txBody>
          <a:bodyPr lIns="0" rIns="0" tIns="0" bIns="0">
            <a:normAutofit/>
          </a:bodyPr>
          <a:p>
            <a:endParaRPr b="0" lang="en-US" sz="3200" spc="-1" strike="noStrike">
              <a:latin typeface="Arial"/>
            </a:endParaRPr>
          </a:p>
        </p:txBody>
      </p:sp>
      <p:sp>
        <p:nvSpPr>
          <p:cNvPr id="199" name="PlaceHolder 4"/>
          <p:cNvSpPr>
            <a:spLocks noGrp="1"/>
          </p:cNvSpPr>
          <p:nvPr>
            <p:ph type="body"/>
          </p:nvPr>
        </p:nvSpPr>
        <p:spPr>
          <a:xfrm>
            <a:off x="609480" y="3682080"/>
            <a:ext cx="535428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00"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201" name="PlaceHolder 2"/>
          <p:cNvSpPr>
            <a:spLocks noGrp="1"/>
          </p:cNvSpPr>
          <p:nvPr>
            <p:ph type="body"/>
          </p:nvPr>
        </p:nvSpPr>
        <p:spPr>
          <a:xfrm>
            <a:off x="609480" y="1604520"/>
            <a:ext cx="5354280" cy="3977280"/>
          </a:xfrm>
          <a:prstGeom prst="rect">
            <a:avLst/>
          </a:prstGeom>
        </p:spPr>
        <p:txBody>
          <a:bodyPr lIns="0" rIns="0" tIns="0" bIns="0">
            <a:normAutofit/>
          </a:bodyPr>
          <a:p>
            <a:endParaRPr b="0" lang="en-US" sz="3200" spc="-1" strike="noStrike">
              <a:latin typeface="Arial"/>
            </a:endParaRPr>
          </a:p>
        </p:txBody>
      </p:sp>
      <p:sp>
        <p:nvSpPr>
          <p:cNvPr id="202"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3200" spc="-1" strike="noStrike">
              <a:latin typeface="Arial"/>
            </a:endParaRPr>
          </a:p>
        </p:txBody>
      </p:sp>
      <p:sp>
        <p:nvSpPr>
          <p:cNvPr id="203" name="PlaceHolder 4"/>
          <p:cNvSpPr>
            <a:spLocks noGrp="1"/>
          </p:cNvSpPr>
          <p:nvPr>
            <p:ph type="body"/>
          </p:nvPr>
        </p:nvSpPr>
        <p:spPr>
          <a:xfrm>
            <a:off x="6231960" y="3682080"/>
            <a:ext cx="535428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04"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205"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3200" spc="-1" strike="noStrike">
              <a:latin typeface="Arial"/>
            </a:endParaRPr>
          </a:p>
        </p:txBody>
      </p:sp>
      <p:sp>
        <p:nvSpPr>
          <p:cNvPr id="206"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3200" spc="-1" strike="noStrike">
              <a:latin typeface="Arial"/>
            </a:endParaRPr>
          </a:p>
        </p:txBody>
      </p:sp>
      <p:sp>
        <p:nvSpPr>
          <p:cNvPr id="207" name="PlaceHolder 4"/>
          <p:cNvSpPr>
            <a:spLocks noGrp="1"/>
          </p:cNvSpPr>
          <p:nvPr>
            <p:ph type="body"/>
          </p:nvPr>
        </p:nvSpPr>
        <p:spPr>
          <a:xfrm>
            <a:off x="609480" y="3682080"/>
            <a:ext cx="1097244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08"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209" name="PlaceHolder 2"/>
          <p:cNvSpPr>
            <a:spLocks noGrp="1"/>
          </p:cNvSpPr>
          <p:nvPr>
            <p:ph type="body"/>
          </p:nvPr>
        </p:nvSpPr>
        <p:spPr>
          <a:xfrm>
            <a:off x="609480" y="1604520"/>
            <a:ext cx="10972440" cy="1896840"/>
          </a:xfrm>
          <a:prstGeom prst="rect">
            <a:avLst/>
          </a:prstGeom>
        </p:spPr>
        <p:txBody>
          <a:bodyPr lIns="0" rIns="0" tIns="0" bIns="0">
            <a:normAutofit/>
          </a:bodyPr>
          <a:p>
            <a:endParaRPr b="0" lang="en-US" sz="3200" spc="-1" strike="noStrike">
              <a:latin typeface="Arial"/>
            </a:endParaRPr>
          </a:p>
        </p:txBody>
      </p:sp>
      <p:sp>
        <p:nvSpPr>
          <p:cNvPr id="210" name="PlaceHolder 3"/>
          <p:cNvSpPr>
            <a:spLocks noGrp="1"/>
          </p:cNvSpPr>
          <p:nvPr>
            <p:ph type="body"/>
          </p:nvPr>
        </p:nvSpPr>
        <p:spPr>
          <a:xfrm>
            <a:off x="609480" y="3682080"/>
            <a:ext cx="1097244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11"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212"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3200" spc="-1" strike="noStrike">
              <a:latin typeface="Arial"/>
            </a:endParaRPr>
          </a:p>
        </p:txBody>
      </p:sp>
      <p:sp>
        <p:nvSpPr>
          <p:cNvPr id="213"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3200" spc="-1" strike="noStrike">
              <a:latin typeface="Arial"/>
            </a:endParaRPr>
          </a:p>
        </p:txBody>
      </p:sp>
      <p:sp>
        <p:nvSpPr>
          <p:cNvPr id="214" name="PlaceHolder 4"/>
          <p:cNvSpPr>
            <a:spLocks noGrp="1"/>
          </p:cNvSpPr>
          <p:nvPr>
            <p:ph type="body"/>
          </p:nvPr>
        </p:nvSpPr>
        <p:spPr>
          <a:xfrm>
            <a:off x="609480" y="3682080"/>
            <a:ext cx="5354280" cy="1896840"/>
          </a:xfrm>
          <a:prstGeom prst="rect">
            <a:avLst/>
          </a:prstGeom>
        </p:spPr>
        <p:txBody>
          <a:bodyPr lIns="0" rIns="0" tIns="0" bIns="0">
            <a:normAutofit/>
          </a:bodyPr>
          <a:p>
            <a:endParaRPr b="0" lang="en-US" sz="3200" spc="-1" strike="noStrike">
              <a:latin typeface="Arial"/>
            </a:endParaRPr>
          </a:p>
        </p:txBody>
      </p:sp>
      <p:sp>
        <p:nvSpPr>
          <p:cNvPr id="215" name="PlaceHolder 5"/>
          <p:cNvSpPr>
            <a:spLocks noGrp="1"/>
          </p:cNvSpPr>
          <p:nvPr>
            <p:ph type="body"/>
          </p:nvPr>
        </p:nvSpPr>
        <p:spPr>
          <a:xfrm>
            <a:off x="6231960" y="3682080"/>
            <a:ext cx="535428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1" name="PlaceHolder 1"/>
          <p:cNvSpPr>
            <a:spLocks noGrp="1"/>
          </p:cNvSpPr>
          <p:nvPr>
            <p:ph type="subTitle"/>
          </p:nvPr>
        </p:nvSpPr>
        <p:spPr>
          <a:xfrm>
            <a:off x="609480" y="273600"/>
            <a:ext cx="10972440" cy="530784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16"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217" name="PlaceHolder 2"/>
          <p:cNvSpPr>
            <a:spLocks noGrp="1"/>
          </p:cNvSpPr>
          <p:nvPr>
            <p:ph type="body"/>
          </p:nvPr>
        </p:nvSpPr>
        <p:spPr>
          <a:xfrm>
            <a:off x="609480" y="1604520"/>
            <a:ext cx="3533040" cy="1896840"/>
          </a:xfrm>
          <a:prstGeom prst="rect">
            <a:avLst/>
          </a:prstGeom>
        </p:spPr>
        <p:txBody>
          <a:bodyPr lIns="0" rIns="0" tIns="0" bIns="0">
            <a:normAutofit/>
          </a:bodyPr>
          <a:p>
            <a:endParaRPr b="0" lang="en-US" sz="3200" spc="-1" strike="noStrike">
              <a:latin typeface="Arial"/>
            </a:endParaRPr>
          </a:p>
        </p:txBody>
      </p:sp>
      <p:sp>
        <p:nvSpPr>
          <p:cNvPr id="218" name="PlaceHolder 3"/>
          <p:cNvSpPr>
            <a:spLocks noGrp="1"/>
          </p:cNvSpPr>
          <p:nvPr>
            <p:ph type="body"/>
          </p:nvPr>
        </p:nvSpPr>
        <p:spPr>
          <a:xfrm>
            <a:off x="4319640" y="1604520"/>
            <a:ext cx="3533040" cy="1896840"/>
          </a:xfrm>
          <a:prstGeom prst="rect">
            <a:avLst/>
          </a:prstGeom>
        </p:spPr>
        <p:txBody>
          <a:bodyPr lIns="0" rIns="0" tIns="0" bIns="0">
            <a:normAutofit/>
          </a:bodyPr>
          <a:p>
            <a:endParaRPr b="0" lang="en-US" sz="3200" spc="-1" strike="noStrike">
              <a:latin typeface="Arial"/>
            </a:endParaRPr>
          </a:p>
        </p:txBody>
      </p:sp>
      <p:sp>
        <p:nvSpPr>
          <p:cNvPr id="219" name="PlaceHolder 4"/>
          <p:cNvSpPr>
            <a:spLocks noGrp="1"/>
          </p:cNvSpPr>
          <p:nvPr>
            <p:ph type="body"/>
          </p:nvPr>
        </p:nvSpPr>
        <p:spPr>
          <a:xfrm>
            <a:off x="8029800" y="1604520"/>
            <a:ext cx="3533040" cy="1896840"/>
          </a:xfrm>
          <a:prstGeom prst="rect">
            <a:avLst/>
          </a:prstGeom>
        </p:spPr>
        <p:txBody>
          <a:bodyPr lIns="0" rIns="0" tIns="0" bIns="0">
            <a:normAutofit/>
          </a:bodyPr>
          <a:p>
            <a:endParaRPr b="0" lang="en-US" sz="3200" spc="-1" strike="noStrike">
              <a:latin typeface="Arial"/>
            </a:endParaRPr>
          </a:p>
        </p:txBody>
      </p:sp>
      <p:sp>
        <p:nvSpPr>
          <p:cNvPr id="220" name="PlaceHolder 5"/>
          <p:cNvSpPr>
            <a:spLocks noGrp="1"/>
          </p:cNvSpPr>
          <p:nvPr>
            <p:ph type="body"/>
          </p:nvPr>
        </p:nvSpPr>
        <p:spPr>
          <a:xfrm>
            <a:off x="609480" y="3682080"/>
            <a:ext cx="3533040" cy="1896840"/>
          </a:xfrm>
          <a:prstGeom prst="rect">
            <a:avLst/>
          </a:prstGeom>
        </p:spPr>
        <p:txBody>
          <a:bodyPr lIns="0" rIns="0" tIns="0" bIns="0">
            <a:normAutofit/>
          </a:bodyPr>
          <a:p>
            <a:endParaRPr b="0" lang="en-US" sz="3200" spc="-1" strike="noStrike">
              <a:latin typeface="Arial"/>
            </a:endParaRPr>
          </a:p>
        </p:txBody>
      </p:sp>
      <p:sp>
        <p:nvSpPr>
          <p:cNvPr id="221" name="PlaceHolder 6"/>
          <p:cNvSpPr>
            <a:spLocks noGrp="1"/>
          </p:cNvSpPr>
          <p:nvPr>
            <p:ph type="body"/>
          </p:nvPr>
        </p:nvSpPr>
        <p:spPr>
          <a:xfrm>
            <a:off x="4319640" y="3682080"/>
            <a:ext cx="3533040" cy="1896840"/>
          </a:xfrm>
          <a:prstGeom prst="rect">
            <a:avLst/>
          </a:prstGeom>
        </p:spPr>
        <p:txBody>
          <a:bodyPr lIns="0" rIns="0" tIns="0" bIns="0">
            <a:normAutofit/>
          </a:bodyPr>
          <a:p>
            <a:endParaRPr b="0" lang="en-US" sz="3200" spc="-1" strike="noStrike">
              <a:latin typeface="Arial"/>
            </a:endParaRPr>
          </a:p>
        </p:txBody>
      </p:sp>
      <p:sp>
        <p:nvSpPr>
          <p:cNvPr id="222" name="PlaceHolder 7"/>
          <p:cNvSpPr>
            <a:spLocks noGrp="1"/>
          </p:cNvSpPr>
          <p:nvPr>
            <p:ph type="body"/>
          </p:nvPr>
        </p:nvSpPr>
        <p:spPr>
          <a:xfrm>
            <a:off x="8029800" y="3682080"/>
            <a:ext cx="353304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6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6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32"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233" name="PlaceHolder 2"/>
          <p:cNvSpPr>
            <a:spLocks noGrp="1"/>
          </p:cNvSpPr>
          <p:nvPr>
            <p:ph type="subTitle"/>
          </p:nvPr>
        </p:nvSpPr>
        <p:spPr>
          <a:xfrm>
            <a:off x="609480" y="1604520"/>
            <a:ext cx="10972440" cy="397728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6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34"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235" name="PlaceHolder 2"/>
          <p:cNvSpPr>
            <a:spLocks noGrp="1"/>
          </p:cNvSpPr>
          <p:nvPr>
            <p:ph type="body"/>
          </p:nvPr>
        </p:nvSpPr>
        <p:spPr>
          <a:xfrm>
            <a:off x="609480" y="1604520"/>
            <a:ext cx="10972440" cy="3977280"/>
          </a:xfrm>
          <a:prstGeom prst="rect">
            <a:avLst/>
          </a:prstGeom>
        </p:spPr>
        <p:txBody>
          <a:bodyPr lIns="0" rIns="0" tIns="0" bIns="0">
            <a:normAutofit/>
          </a:bodyPr>
          <a:p>
            <a:endParaRPr b="0" lang="en-US" sz="3200" spc="-1" strike="noStrike">
              <a:latin typeface="Arial"/>
            </a:endParaRPr>
          </a:p>
        </p:txBody>
      </p:sp>
    </p:spTree>
  </p:cSld>
</p:sldLayout>
</file>

<file path=ppt/slideLayouts/slideLayout6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36"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237" name="PlaceHolder 2"/>
          <p:cNvSpPr>
            <a:spLocks noGrp="1"/>
          </p:cNvSpPr>
          <p:nvPr>
            <p:ph type="body"/>
          </p:nvPr>
        </p:nvSpPr>
        <p:spPr>
          <a:xfrm>
            <a:off x="609480" y="1604520"/>
            <a:ext cx="5354280" cy="3977280"/>
          </a:xfrm>
          <a:prstGeom prst="rect">
            <a:avLst/>
          </a:prstGeom>
        </p:spPr>
        <p:txBody>
          <a:bodyPr lIns="0" rIns="0" tIns="0" bIns="0">
            <a:normAutofit/>
          </a:bodyPr>
          <a:p>
            <a:endParaRPr b="0" lang="en-US" sz="3200" spc="-1" strike="noStrike">
              <a:latin typeface="Arial"/>
            </a:endParaRPr>
          </a:p>
        </p:txBody>
      </p:sp>
      <p:sp>
        <p:nvSpPr>
          <p:cNvPr id="238" name="PlaceHolder 3"/>
          <p:cNvSpPr>
            <a:spLocks noGrp="1"/>
          </p:cNvSpPr>
          <p:nvPr>
            <p:ph type="body"/>
          </p:nvPr>
        </p:nvSpPr>
        <p:spPr>
          <a:xfrm>
            <a:off x="6231960" y="1604520"/>
            <a:ext cx="5354280" cy="3977280"/>
          </a:xfrm>
          <a:prstGeom prst="rect">
            <a:avLst/>
          </a:prstGeom>
        </p:spPr>
        <p:txBody>
          <a:bodyPr lIns="0" rIns="0" tIns="0" bIns="0">
            <a:normAutofit/>
          </a:bodyPr>
          <a:p>
            <a:endParaRPr b="0" lang="en-US" sz="3200" spc="-1" strike="noStrike">
              <a:latin typeface="Arial"/>
            </a:endParaRPr>
          </a:p>
        </p:txBody>
      </p:sp>
    </p:spTree>
  </p:cSld>
</p:sldLayout>
</file>

<file path=ppt/slideLayouts/slideLayout6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39"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Tree>
  </p:cSld>
</p:sldLayout>
</file>

<file path=ppt/slideLayouts/slideLayout6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40" name="PlaceHolder 1"/>
          <p:cNvSpPr>
            <a:spLocks noGrp="1"/>
          </p:cNvSpPr>
          <p:nvPr>
            <p:ph type="subTitle"/>
          </p:nvPr>
        </p:nvSpPr>
        <p:spPr>
          <a:xfrm>
            <a:off x="609480" y="273600"/>
            <a:ext cx="10972440" cy="530784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6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41"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242"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3200" spc="-1" strike="noStrike">
              <a:latin typeface="Arial"/>
            </a:endParaRPr>
          </a:p>
        </p:txBody>
      </p:sp>
      <p:sp>
        <p:nvSpPr>
          <p:cNvPr id="243" name="PlaceHolder 3"/>
          <p:cNvSpPr>
            <a:spLocks noGrp="1"/>
          </p:cNvSpPr>
          <p:nvPr>
            <p:ph type="body"/>
          </p:nvPr>
        </p:nvSpPr>
        <p:spPr>
          <a:xfrm>
            <a:off x="6231960" y="1604520"/>
            <a:ext cx="5354280" cy="3977280"/>
          </a:xfrm>
          <a:prstGeom prst="rect">
            <a:avLst/>
          </a:prstGeom>
        </p:spPr>
        <p:txBody>
          <a:bodyPr lIns="0" rIns="0" tIns="0" bIns="0">
            <a:normAutofit/>
          </a:bodyPr>
          <a:p>
            <a:endParaRPr b="0" lang="en-US" sz="3200" spc="-1" strike="noStrike">
              <a:latin typeface="Arial"/>
            </a:endParaRPr>
          </a:p>
        </p:txBody>
      </p:sp>
      <p:sp>
        <p:nvSpPr>
          <p:cNvPr id="244" name="PlaceHolder 4"/>
          <p:cNvSpPr>
            <a:spLocks noGrp="1"/>
          </p:cNvSpPr>
          <p:nvPr>
            <p:ph type="body"/>
          </p:nvPr>
        </p:nvSpPr>
        <p:spPr>
          <a:xfrm>
            <a:off x="609480" y="3682080"/>
            <a:ext cx="535428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6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45"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246" name="PlaceHolder 2"/>
          <p:cNvSpPr>
            <a:spLocks noGrp="1"/>
          </p:cNvSpPr>
          <p:nvPr>
            <p:ph type="body"/>
          </p:nvPr>
        </p:nvSpPr>
        <p:spPr>
          <a:xfrm>
            <a:off x="609480" y="1604520"/>
            <a:ext cx="5354280" cy="3977280"/>
          </a:xfrm>
          <a:prstGeom prst="rect">
            <a:avLst/>
          </a:prstGeom>
        </p:spPr>
        <p:txBody>
          <a:bodyPr lIns="0" rIns="0" tIns="0" bIns="0">
            <a:normAutofit/>
          </a:bodyPr>
          <a:p>
            <a:endParaRPr b="0" lang="en-US" sz="3200" spc="-1" strike="noStrike">
              <a:latin typeface="Arial"/>
            </a:endParaRPr>
          </a:p>
        </p:txBody>
      </p:sp>
      <p:sp>
        <p:nvSpPr>
          <p:cNvPr id="247"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3200" spc="-1" strike="noStrike">
              <a:latin typeface="Arial"/>
            </a:endParaRPr>
          </a:p>
        </p:txBody>
      </p:sp>
      <p:sp>
        <p:nvSpPr>
          <p:cNvPr id="248" name="PlaceHolder 4"/>
          <p:cNvSpPr>
            <a:spLocks noGrp="1"/>
          </p:cNvSpPr>
          <p:nvPr>
            <p:ph type="body"/>
          </p:nvPr>
        </p:nvSpPr>
        <p:spPr>
          <a:xfrm>
            <a:off x="6231960" y="3682080"/>
            <a:ext cx="535428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6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49"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250"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3200" spc="-1" strike="noStrike">
              <a:latin typeface="Arial"/>
            </a:endParaRPr>
          </a:p>
        </p:txBody>
      </p:sp>
      <p:sp>
        <p:nvSpPr>
          <p:cNvPr id="251"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3200" spc="-1" strike="noStrike">
              <a:latin typeface="Arial"/>
            </a:endParaRPr>
          </a:p>
        </p:txBody>
      </p:sp>
      <p:sp>
        <p:nvSpPr>
          <p:cNvPr id="252" name="PlaceHolder 4"/>
          <p:cNvSpPr>
            <a:spLocks noGrp="1"/>
          </p:cNvSpPr>
          <p:nvPr>
            <p:ph type="body"/>
          </p:nvPr>
        </p:nvSpPr>
        <p:spPr>
          <a:xfrm>
            <a:off x="609480" y="3682080"/>
            <a:ext cx="1097244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23"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3200" spc="-1" strike="noStrike">
              <a:latin typeface="Arial"/>
            </a:endParaRPr>
          </a:p>
        </p:txBody>
      </p:sp>
      <p:sp>
        <p:nvSpPr>
          <p:cNvPr id="24" name="PlaceHolder 3"/>
          <p:cNvSpPr>
            <a:spLocks noGrp="1"/>
          </p:cNvSpPr>
          <p:nvPr>
            <p:ph type="body"/>
          </p:nvPr>
        </p:nvSpPr>
        <p:spPr>
          <a:xfrm>
            <a:off x="6231960" y="1604520"/>
            <a:ext cx="5354280" cy="3977280"/>
          </a:xfrm>
          <a:prstGeom prst="rect">
            <a:avLst/>
          </a:prstGeom>
        </p:spPr>
        <p:txBody>
          <a:bodyPr lIns="0" rIns="0" tIns="0" bIns="0">
            <a:normAutofit/>
          </a:bodyPr>
          <a:p>
            <a:endParaRPr b="0" lang="en-US" sz="3200" spc="-1" strike="noStrike">
              <a:latin typeface="Arial"/>
            </a:endParaRPr>
          </a:p>
        </p:txBody>
      </p:sp>
      <p:sp>
        <p:nvSpPr>
          <p:cNvPr id="25" name="PlaceHolder 4"/>
          <p:cNvSpPr>
            <a:spLocks noGrp="1"/>
          </p:cNvSpPr>
          <p:nvPr>
            <p:ph type="body"/>
          </p:nvPr>
        </p:nvSpPr>
        <p:spPr>
          <a:xfrm>
            <a:off x="609480" y="3682080"/>
            <a:ext cx="535428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7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53"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254" name="PlaceHolder 2"/>
          <p:cNvSpPr>
            <a:spLocks noGrp="1"/>
          </p:cNvSpPr>
          <p:nvPr>
            <p:ph type="body"/>
          </p:nvPr>
        </p:nvSpPr>
        <p:spPr>
          <a:xfrm>
            <a:off x="609480" y="1604520"/>
            <a:ext cx="10972440" cy="1896840"/>
          </a:xfrm>
          <a:prstGeom prst="rect">
            <a:avLst/>
          </a:prstGeom>
        </p:spPr>
        <p:txBody>
          <a:bodyPr lIns="0" rIns="0" tIns="0" bIns="0">
            <a:normAutofit/>
          </a:bodyPr>
          <a:p>
            <a:endParaRPr b="0" lang="en-US" sz="3200" spc="-1" strike="noStrike">
              <a:latin typeface="Arial"/>
            </a:endParaRPr>
          </a:p>
        </p:txBody>
      </p:sp>
      <p:sp>
        <p:nvSpPr>
          <p:cNvPr id="255" name="PlaceHolder 3"/>
          <p:cNvSpPr>
            <a:spLocks noGrp="1"/>
          </p:cNvSpPr>
          <p:nvPr>
            <p:ph type="body"/>
          </p:nvPr>
        </p:nvSpPr>
        <p:spPr>
          <a:xfrm>
            <a:off x="609480" y="3682080"/>
            <a:ext cx="1097244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7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56"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257"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3200" spc="-1" strike="noStrike">
              <a:latin typeface="Arial"/>
            </a:endParaRPr>
          </a:p>
        </p:txBody>
      </p:sp>
      <p:sp>
        <p:nvSpPr>
          <p:cNvPr id="258"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3200" spc="-1" strike="noStrike">
              <a:latin typeface="Arial"/>
            </a:endParaRPr>
          </a:p>
        </p:txBody>
      </p:sp>
      <p:sp>
        <p:nvSpPr>
          <p:cNvPr id="259" name="PlaceHolder 4"/>
          <p:cNvSpPr>
            <a:spLocks noGrp="1"/>
          </p:cNvSpPr>
          <p:nvPr>
            <p:ph type="body"/>
          </p:nvPr>
        </p:nvSpPr>
        <p:spPr>
          <a:xfrm>
            <a:off x="609480" y="3682080"/>
            <a:ext cx="5354280" cy="1896840"/>
          </a:xfrm>
          <a:prstGeom prst="rect">
            <a:avLst/>
          </a:prstGeom>
        </p:spPr>
        <p:txBody>
          <a:bodyPr lIns="0" rIns="0" tIns="0" bIns="0">
            <a:normAutofit/>
          </a:bodyPr>
          <a:p>
            <a:endParaRPr b="0" lang="en-US" sz="3200" spc="-1" strike="noStrike">
              <a:latin typeface="Arial"/>
            </a:endParaRPr>
          </a:p>
        </p:txBody>
      </p:sp>
      <p:sp>
        <p:nvSpPr>
          <p:cNvPr id="260" name="PlaceHolder 5"/>
          <p:cNvSpPr>
            <a:spLocks noGrp="1"/>
          </p:cNvSpPr>
          <p:nvPr>
            <p:ph type="body"/>
          </p:nvPr>
        </p:nvSpPr>
        <p:spPr>
          <a:xfrm>
            <a:off x="6231960" y="3682080"/>
            <a:ext cx="535428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7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61"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262" name="PlaceHolder 2"/>
          <p:cNvSpPr>
            <a:spLocks noGrp="1"/>
          </p:cNvSpPr>
          <p:nvPr>
            <p:ph type="body"/>
          </p:nvPr>
        </p:nvSpPr>
        <p:spPr>
          <a:xfrm>
            <a:off x="609480" y="1604520"/>
            <a:ext cx="3533040" cy="1896840"/>
          </a:xfrm>
          <a:prstGeom prst="rect">
            <a:avLst/>
          </a:prstGeom>
        </p:spPr>
        <p:txBody>
          <a:bodyPr lIns="0" rIns="0" tIns="0" bIns="0">
            <a:normAutofit/>
          </a:bodyPr>
          <a:p>
            <a:endParaRPr b="0" lang="en-US" sz="3200" spc="-1" strike="noStrike">
              <a:latin typeface="Arial"/>
            </a:endParaRPr>
          </a:p>
        </p:txBody>
      </p:sp>
      <p:sp>
        <p:nvSpPr>
          <p:cNvPr id="263" name="PlaceHolder 3"/>
          <p:cNvSpPr>
            <a:spLocks noGrp="1"/>
          </p:cNvSpPr>
          <p:nvPr>
            <p:ph type="body"/>
          </p:nvPr>
        </p:nvSpPr>
        <p:spPr>
          <a:xfrm>
            <a:off x="4319640" y="1604520"/>
            <a:ext cx="3533040" cy="1896840"/>
          </a:xfrm>
          <a:prstGeom prst="rect">
            <a:avLst/>
          </a:prstGeom>
        </p:spPr>
        <p:txBody>
          <a:bodyPr lIns="0" rIns="0" tIns="0" bIns="0">
            <a:normAutofit/>
          </a:bodyPr>
          <a:p>
            <a:endParaRPr b="0" lang="en-US" sz="3200" spc="-1" strike="noStrike">
              <a:latin typeface="Arial"/>
            </a:endParaRPr>
          </a:p>
        </p:txBody>
      </p:sp>
      <p:sp>
        <p:nvSpPr>
          <p:cNvPr id="264" name="PlaceHolder 4"/>
          <p:cNvSpPr>
            <a:spLocks noGrp="1"/>
          </p:cNvSpPr>
          <p:nvPr>
            <p:ph type="body"/>
          </p:nvPr>
        </p:nvSpPr>
        <p:spPr>
          <a:xfrm>
            <a:off x="8029800" y="1604520"/>
            <a:ext cx="3533040" cy="1896840"/>
          </a:xfrm>
          <a:prstGeom prst="rect">
            <a:avLst/>
          </a:prstGeom>
        </p:spPr>
        <p:txBody>
          <a:bodyPr lIns="0" rIns="0" tIns="0" bIns="0">
            <a:normAutofit/>
          </a:bodyPr>
          <a:p>
            <a:endParaRPr b="0" lang="en-US" sz="3200" spc="-1" strike="noStrike">
              <a:latin typeface="Arial"/>
            </a:endParaRPr>
          </a:p>
        </p:txBody>
      </p:sp>
      <p:sp>
        <p:nvSpPr>
          <p:cNvPr id="265" name="PlaceHolder 5"/>
          <p:cNvSpPr>
            <a:spLocks noGrp="1"/>
          </p:cNvSpPr>
          <p:nvPr>
            <p:ph type="body"/>
          </p:nvPr>
        </p:nvSpPr>
        <p:spPr>
          <a:xfrm>
            <a:off x="609480" y="3682080"/>
            <a:ext cx="3533040" cy="1896840"/>
          </a:xfrm>
          <a:prstGeom prst="rect">
            <a:avLst/>
          </a:prstGeom>
        </p:spPr>
        <p:txBody>
          <a:bodyPr lIns="0" rIns="0" tIns="0" bIns="0">
            <a:normAutofit/>
          </a:bodyPr>
          <a:p>
            <a:endParaRPr b="0" lang="en-US" sz="3200" spc="-1" strike="noStrike">
              <a:latin typeface="Arial"/>
            </a:endParaRPr>
          </a:p>
        </p:txBody>
      </p:sp>
      <p:sp>
        <p:nvSpPr>
          <p:cNvPr id="266" name="PlaceHolder 6"/>
          <p:cNvSpPr>
            <a:spLocks noGrp="1"/>
          </p:cNvSpPr>
          <p:nvPr>
            <p:ph type="body"/>
          </p:nvPr>
        </p:nvSpPr>
        <p:spPr>
          <a:xfrm>
            <a:off x="4319640" y="3682080"/>
            <a:ext cx="3533040" cy="1896840"/>
          </a:xfrm>
          <a:prstGeom prst="rect">
            <a:avLst/>
          </a:prstGeom>
        </p:spPr>
        <p:txBody>
          <a:bodyPr lIns="0" rIns="0" tIns="0" bIns="0">
            <a:normAutofit/>
          </a:bodyPr>
          <a:p>
            <a:endParaRPr b="0" lang="en-US" sz="3200" spc="-1" strike="noStrike">
              <a:latin typeface="Arial"/>
            </a:endParaRPr>
          </a:p>
        </p:txBody>
      </p:sp>
      <p:sp>
        <p:nvSpPr>
          <p:cNvPr id="267" name="PlaceHolder 7"/>
          <p:cNvSpPr>
            <a:spLocks noGrp="1"/>
          </p:cNvSpPr>
          <p:nvPr>
            <p:ph type="body"/>
          </p:nvPr>
        </p:nvSpPr>
        <p:spPr>
          <a:xfrm>
            <a:off x="8029800" y="3682080"/>
            <a:ext cx="353304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7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7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75"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276" name="PlaceHolder 2"/>
          <p:cNvSpPr>
            <a:spLocks noGrp="1"/>
          </p:cNvSpPr>
          <p:nvPr>
            <p:ph type="subTitle"/>
          </p:nvPr>
        </p:nvSpPr>
        <p:spPr>
          <a:xfrm>
            <a:off x="609480" y="1604520"/>
            <a:ext cx="10972440" cy="397728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7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77"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278" name="PlaceHolder 2"/>
          <p:cNvSpPr>
            <a:spLocks noGrp="1"/>
          </p:cNvSpPr>
          <p:nvPr>
            <p:ph type="body"/>
          </p:nvPr>
        </p:nvSpPr>
        <p:spPr>
          <a:xfrm>
            <a:off x="609480" y="1604520"/>
            <a:ext cx="10972440" cy="3977280"/>
          </a:xfrm>
          <a:prstGeom prst="rect">
            <a:avLst/>
          </a:prstGeom>
        </p:spPr>
        <p:txBody>
          <a:bodyPr lIns="0" rIns="0" tIns="0" bIns="0">
            <a:normAutofit/>
          </a:bodyPr>
          <a:p>
            <a:endParaRPr b="0" lang="en-US" sz="3200" spc="-1" strike="noStrike">
              <a:latin typeface="Arial"/>
            </a:endParaRPr>
          </a:p>
        </p:txBody>
      </p:sp>
    </p:spTree>
  </p:cSld>
</p:sldLayout>
</file>

<file path=ppt/slideLayouts/slideLayout7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79"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280" name="PlaceHolder 2"/>
          <p:cNvSpPr>
            <a:spLocks noGrp="1"/>
          </p:cNvSpPr>
          <p:nvPr>
            <p:ph type="body"/>
          </p:nvPr>
        </p:nvSpPr>
        <p:spPr>
          <a:xfrm>
            <a:off x="609480" y="1604520"/>
            <a:ext cx="5354280" cy="3977280"/>
          </a:xfrm>
          <a:prstGeom prst="rect">
            <a:avLst/>
          </a:prstGeom>
        </p:spPr>
        <p:txBody>
          <a:bodyPr lIns="0" rIns="0" tIns="0" bIns="0">
            <a:normAutofit/>
          </a:bodyPr>
          <a:p>
            <a:endParaRPr b="0" lang="en-US" sz="3200" spc="-1" strike="noStrike">
              <a:latin typeface="Arial"/>
            </a:endParaRPr>
          </a:p>
        </p:txBody>
      </p:sp>
      <p:sp>
        <p:nvSpPr>
          <p:cNvPr id="281" name="PlaceHolder 3"/>
          <p:cNvSpPr>
            <a:spLocks noGrp="1"/>
          </p:cNvSpPr>
          <p:nvPr>
            <p:ph type="body"/>
          </p:nvPr>
        </p:nvSpPr>
        <p:spPr>
          <a:xfrm>
            <a:off x="6231960" y="1604520"/>
            <a:ext cx="5354280" cy="3977280"/>
          </a:xfrm>
          <a:prstGeom prst="rect">
            <a:avLst/>
          </a:prstGeom>
        </p:spPr>
        <p:txBody>
          <a:bodyPr lIns="0" rIns="0" tIns="0" bIns="0">
            <a:normAutofit/>
          </a:bodyPr>
          <a:p>
            <a:endParaRPr b="0" lang="en-US" sz="3200" spc="-1" strike="noStrike">
              <a:latin typeface="Arial"/>
            </a:endParaRPr>
          </a:p>
        </p:txBody>
      </p:sp>
    </p:spTree>
  </p:cSld>
</p:sldLayout>
</file>

<file path=ppt/slideLayouts/slideLayout7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82"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Tree>
  </p:cSld>
</p:sldLayout>
</file>

<file path=ppt/slideLayouts/slideLayout7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83" name="PlaceHolder 1"/>
          <p:cNvSpPr>
            <a:spLocks noGrp="1"/>
          </p:cNvSpPr>
          <p:nvPr>
            <p:ph type="subTitle"/>
          </p:nvPr>
        </p:nvSpPr>
        <p:spPr>
          <a:xfrm>
            <a:off x="609480" y="273600"/>
            <a:ext cx="10972440" cy="530784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7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84"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285"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3200" spc="-1" strike="noStrike">
              <a:latin typeface="Arial"/>
            </a:endParaRPr>
          </a:p>
        </p:txBody>
      </p:sp>
      <p:sp>
        <p:nvSpPr>
          <p:cNvPr id="286" name="PlaceHolder 3"/>
          <p:cNvSpPr>
            <a:spLocks noGrp="1"/>
          </p:cNvSpPr>
          <p:nvPr>
            <p:ph type="body"/>
          </p:nvPr>
        </p:nvSpPr>
        <p:spPr>
          <a:xfrm>
            <a:off x="6231960" y="1604520"/>
            <a:ext cx="5354280" cy="3977280"/>
          </a:xfrm>
          <a:prstGeom prst="rect">
            <a:avLst/>
          </a:prstGeom>
        </p:spPr>
        <p:txBody>
          <a:bodyPr lIns="0" rIns="0" tIns="0" bIns="0">
            <a:normAutofit/>
          </a:bodyPr>
          <a:p>
            <a:endParaRPr b="0" lang="en-US" sz="3200" spc="-1" strike="noStrike">
              <a:latin typeface="Arial"/>
            </a:endParaRPr>
          </a:p>
        </p:txBody>
      </p:sp>
      <p:sp>
        <p:nvSpPr>
          <p:cNvPr id="287" name="PlaceHolder 4"/>
          <p:cNvSpPr>
            <a:spLocks noGrp="1"/>
          </p:cNvSpPr>
          <p:nvPr>
            <p:ph type="body"/>
          </p:nvPr>
        </p:nvSpPr>
        <p:spPr>
          <a:xfrm>
            <a:off x="609480" y="3682080"/>
            <a:ext cx="535428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27" name="PlaceHolder 2"/>
          <p:cNvSpPr>
            <a:spLocks noGrp="1"/>
          </p:cNvSpPr>
          <p:nvPr>
            <p:ph type="body"/>
          </p:nvPr>
        </p:nvSpPr>
        <p:spPr>
          <a:xfrm>
            <a:off x="609480" y="1604520"/>
            <a:ext cx="5354280" cy="3977280"/>
          </a:xfrm>
          <a:prstGeom prst="rect">
            <a:avLst/>
          </a:prstGeom>
        </p:spPr>
        <p:txBody>
          <a:bodyPr lIns="0" rIns="0" tIns="0" bIns="0">
            <a:normAutofit/>
          </a:bodyPr>
          <a:p>
            <a:endParaRPr b="0" lang="en-US" sz="3200" spc="-1" strike="noStrike">
              <a:latin typeface="Arial"/>
            </a:endParaRPr>
          </a:p>
        </p:txBody>
      </p:sp>
      <p:sp>
        <p:nvSpPr>
          <p:cNvPr id="28"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3200" spc="-1" strike="noStrike">
              <a:latin typeface="Arial"/>
            </a:endParaRPr>
          </a:p>
        </p:txBody>
      </p:sp>
      <p:sp>
        <p:nvSpPr>
          <p:cNvPr id="29" name="PlaceHolder 4"/>
          <p:cNvSpPr>
            <a:spLocks noGrp="1"/>
          </p:cNvSpPr>
          <p:nvPr>
            <p:ph type="body"/>
          </p:nvPr>
        </p:nvSpPr>
        <p:spPr>
          <a:xfrm>
            <a:off x="6231960" y="3682080"/>
            <a:ext cx="535428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8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88"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289" name="PlaceHolder 2"/>
          <p:cNvSpPr>
            <a:spLocks noGrp="1"/>
          </p:cNvSpPr>
          <p:nvPr>
            <p:ph type="body"/>
          </p:nvPr>
        </p:nvSpPr>
        <p:spPr>
          <a:xfrm>
            <a:off x="609480" y="1604520"/>
            <a:ext cx="5354280" cy="3977280"/>
          </a:xfrm>
          <a:prstGeom prst="rect">
            <a:avLst/>
          </a:prstGeom>
        </p:spPr>
        <p:txBody>
          <a:bodyPr lIns="0" rIns="0" tIns="0" bIns="0">
            <a:normAutofit/>
          </a:bodyPr>
          <a:p>
            <a:endParaRPr b="0" lang="en-US" sz="3200" spc="-1" strike="noStrike">
              <a:latin typeface="Arial"/>
            </a:endParaRPr>
          </a:p>
        </p:txBody>
      </p:sp>
      <p:sp>
        <p:nvSpPr>
          <p:cNvPr id="290"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3200" spc="-1" strike="noStrike">
              <a:latin typeface="Arial"/>
            </a:endParaRPr>
          </a:p>
        </p:txBody>
      </p:sp>
      <p:sp>
        <p:nvSpPr>
          <p:cNvPr id="291" name="PlaceHolder 4"/>
          <p:cNvSpPr>
            <a:spLocks noGrp="1"/>
          </p:cNvSpPr>
          <p:nvPr>
            <p:ph type="body"/>
          </p:nvPr>
        </p:nvSpPr>
        <p:spPr>
          <a:xfrm>
            <a:off x="6231960" y="3682080"/>
            <a:ext cx="535428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8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92"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293"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3200" spc="-1" strike="noStrike">
              <a:latin typeface="Arial"/>
            </a:endParaRPr>
          </a:p>
        </p:txBody>
      </p:sp>
      <p:sp>
        <p:nvSpPr>
          <p:cNvPr id="294"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3200" spc="-1" strike="noStrike">
              <a:latin typeface="Arial"/>
            </a:endParaRPr>
          </a:p>
        </p:txBody>
      </p:sp>
      <p:sp>
        <p:nvSpPr>
          <p:cNvPr id="295" name="PlaceHolder 4"/>
          <p:cNvSpPr>
            <a:spLocks noGrp="1"/>
          </p:cNvSpPr>
          <p:nvPr>
            <p:ph type="body"/>
          </p:nvPr>
        </p:nvSpPr>
        <p:spPr>
          <a:xfrm>
            <a:off x="609480" y="3682080"/>
            <a:ext cx="1097244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8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96"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297" name="PlaceHolder 2"/>
          <p:cNvSpPr>
            <a:spLocks noGrp="1"/>
          </p:cNvSpPr>
          <p:nvPr>
            <p:ph type="body"/>
          </p:nvPr>
        </p:nvSpPr>
        <p:spPr>
          <a:xfrm>
            <a:off x="609480" y="1604520"/>
            <a:ext cx="10972440" cy="1896840"/>
          </a:xfrm>
          <a:prstGeom prst="rect">
            <a:avLst/>
          </a:prstGeom>
        </p:spPr>
        <p:txBody>
          <a:bodyPr lIns="0" rIns="0" tIns="0" bIns="0">
            <a:normAutofit/>
          </a:bodyPr>
          <a:p>
            <a:endParaRPr b="0" lang="en-US" sz="3200" spc="-1" strike="noStrike">
              <a:latin typeface="Arial"/>
            </a:endParaRPr>
          </a:p>
        </p:txBody>
      </p:sp>
      <p:sp>
        <p:nvSpPr>
          <p:cNvPr id="298" name="PlaceHolder 3"/>
          <p:cNvSpPr>
            <a:spLocks noGrp="1"/>
          </p:cNvSpPr>
          <p:nvPr>
            <p:ph type="body"/>
          </p:nvPr>
        </p:nvSpPr>
        <p:spPr>
          <a:xfrm>
            <a:off x="609480" y="3682080"/>
            <a:ext cx="1097244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8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9"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300"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3200" spc="-1" strike="noStrike">
              <a:latin typeface="Arial"/>
            </a:endParaRPr>
          </a:p>
        </p:txBody>
      </p:sp>
      <p:sp>
        <p:nvSpPr>
          <p:cNvPr id="301"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3200" spc="-1" strike="noStrike">
              <a:latin typeface="Arial"/>
            </a:endParaRPr>
          </a:p>
        </p:txBody>
      </p:sp>
      <p:sp>
        <p:nvSpPr>
          <p:cNvPr id="302" name="PlaceHolder 4"/>
          <p:cNvSpPr>
            <a:spLocks noGrp="1"/>
          </p:cNvSpPr>
          <p:nvPr>
            <p:ph type="body"/>
          </p:nvPr>
        </p:nvSpPr>
        <p:spPr>
          <a:xfrm>
            <a:off x="609480" y="3682080"/>
            <a:ext cx="5354280" cy="1896840"/>
          </a:xfrm>
          <a:prstGeom prst="rect">
            <a:avLst/>
          </a:prstGeom>
        </p:spPr>
        <p:txBody>
          <a:bodyPr lIns="0" rIns="0" tIns="0" bIns="0">
            <a:normAutofit/>
          </a:bodyPr>
          <a:p>
            <a:endParaRPr b="0" lang="en-US" sz="3200" spc="-1" strike="noStrike">
              <a:latin typeface="Arial"/>
            </a:endParaRPr>
          </a:p>
        </p:txBody>
      </p:sp>
      <p:sp>
        <p:nvSpPr>
          <p:cNvPr id="303" name="PlaceHolder 5"/>
          <p:cNvSpPr>
            <a:spLocks noGrp="1"/>
          </p:cNvSpPr>
          <p:nvPr>
            <p:ph type="body"/>
          </p:nvPr>
        </p:nvSpPr>
        <p:spPr>
          <a:xfrm>
            <a:off x="6231960" y="3682080"/>
            <a:ext cx="535428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8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04"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305" name="PlaceHolder 2"/>
          <p:cNvSpPr>
            <a:spLocks noGrp="1"/>
          </p:cNvSpPr>
          <p:nvPr>
            <p:ph type="body"/>
          </p:nvPr>
        </p:nvSpPr>
        <p:spPr>
          <a:xfrm>
            <a:off x="609480" y="1604520"/>
            <a:ext cx="3533040" cy="1896840"/>
          </a:xfrm>
          <a:prstGeom prst="rect">
            <a:avLst/>
          </a:prstGeom>
        </p:spPr>
        <p:txBody>
          <a:bodyPr lIns="0" rIns="0" tIns="0" bIns="0">
            <a:normAutofit/>
          </a:bodyPr>
          <a:p>
            <a:endParaRPr b="0" lang="en-US" sz="3200" spc="-1" strike="noStrike">
              <a:latin typeface="Arial"/>
            </a:endParaRPr>
          </a:p>
        </p:txBody>
      </p:sp>
      <p:sp>
        <p:nvSpPr>
          <p:cNvPr id="306" name="PlaceHolder 3"/>
          <p:cNvSpPr>
            <a:spLocks noGrp="1"/>
          </p:cNvSpPr>
          <p:nvPr>
            <p:ph type="body"/>
          </p:nvPr>
        </p:nvSpPr>
        <p:spPr>
          <a:xfrm>
            <a:off x="4319640" y="1604520"/>
            <a:ext cx="3533040" cy="1896840"/>
          </a:xfrm>
          <a:prstGeom prst="rect">
            <a:avLst/>
          </a:prstGeom>
        </p:spPr>
        <p:txBody>
          <a:bodyPr lIns="0" rIns="0" tIns="0" bIns="0">
            <a:normAutofit/>
          </a:bodyPr>
          <a:p>
            <a:endParaRPr b="0" lang="en-US" sz="3200" spc="-1" strike="noStrike">
              <a:latin typeface="Arial"/>
            </a:endParaRPr>
          </a:p>
        </p:txBody>
      </p:sp>
      <p:sp>
        <p:nvSpPr>
          <p:cNvPr id="307" name="PlaceHolder 4"/>
          <p:cNvSpPr>
            <a:spLocks noGrp="1"/>
          </p:cNvSpPr>
          <p:nvPr>
            <p:ph type="body"/>
          </p:nvPr>
        </p:nvSpPr>
        <p:spPr>
          <a:xfrm>
            <a:off x="8029800" y="1604520"/>
            <a:ext cx="3533040" cy="1896840"/>
          </a:xfrm>
          <a:prstGeom prst="rect">
            <a:avLst/>
          </a:prstGeom>
        </p:spPr>
        <p:txBody>
          <a:bodyPr lIns="0" rIns="0" tIns="0" bIns="0">
            <a:normAutofit/>
          </a:bodyPr>
          <a:p>
            <a:endParaRPr b="0" lang="en-US" sz="3200" spc="-1" strike="noStrike">
              <a:latin typeface="Arial"/>
            </a:endParaRPr>
          </a:p>
        </p:txBody>
      </p:sp>
      <p:sp>
        <p:nvSpPr>
          <p:cNvPr id="308" name="PlaceHolder 5"/>
          <p:cNvSpPr>
            <a:spLocks noGrp="1"/>
          </p:cNvSpPr>
          <p:nvPr>
            <p:ph type="body"/>
          </p:nvPr>
        </p:nvSpPr>
        <p:spPr>
          <a:xfrm>
            <a:off x="609480" y="3682080"/>
            <a:ext cx="3533040" cy="1896840"/>
          </a:xfrm>
          <a:prstGeom prst="rect">
            <a:avLst/>
          </a:prstGeom>
        </p:spPr>
        <p:txBody>
          <a:bodyPr lIns="0" rIns="0" tIns="0" bIns="0">
            <a:normAutofit/>
          </a:bodyPr>
          <a:p>
            <a:endParaRPr b="0" lang="en-US" sz="3200" spc="-1" strike="noStrike">
              <a:latin typeface="Arial"/>
            </a:endParaRPr>
          </a:p>
        </p:txBody>
      </p:sp>
      <p:sp>
        <p:nvSpPr>
          <p:cNvPr id="309" name="PlaceHolder 6"/>
          <p:cNvSpPr>
            <a:spLocks noGrp="1"/>
          </p:cNvSpPr>
          <p:nvPr>
            <p:ph type="body"/>
          </p:nvPr>
        </p:nvSpPr>
        <p:spPr>
          <a:xfrm>
            <a:off x="4319640" y="3682080"/>
            <a:ext cx="3533040" cy="1896840"/>
          </a:xfrm>
          <a:prstGeom prst="rect">
            <a:avLst/>
          </a:prstGeom>
        </p:spPr>
        <p:txBody>
          <a:bodyPr lIns="0" rIns="0" tIns="0" bIns="0">
            <a:normAutofit/>
          </a:bodyPr>
          <a:p>
            <a:endParaRPr b="0" lang="en-US" sz="3200" spc="-1" strike="noStrike">
              <a:latin typeface="Arial"/>
            </a:endParaRPr>
          </a:p>
        </p:txBody>
      </p:sp>
      <p:sp>
        <p:nvSpPr>
          <p:cNvPr id="310" name="PlaceHolder 7"/>
          <p:cNvSpPr>
            <a:spLocks noGrp="1"/>
          </p:cNvSpPr>
          <p:nvPr>
            <p:ph type="body"/>
          </p:nvPr>
        </p:nvSpPr>
        <p:spPr>
          <a:xfrm>
            <a:off x="8029800" y="3682080"/>
            <a:ext cx="353304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8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8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319"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320" name="PlaceHolder 2"/>
          <p:cNvSpPr>
            <a:spLocks noGrp="1"/>
          </p:cNvSpPr>
          <p:nvPr>
            <p:ph type="subTitle"/>
          </p:nvPr>
        </p:nvSpPr>
        <p:spPr>
          <a:xfrm>
            <a:off x="609480" y="1604520"/>
            <a:ext cx="10972440" cy="397728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8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321"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322" name="PlaceHolder 2"/>
          <p:cNvSpPr>
            <a:spLocks noGrp="1"/>
          </p:cNvSpPr>
          <p:nvPr>
            <p:ph type="body"/>
          </p:nvPr>
        </p:nvSpPr>
        <p:spPr>
          <a:xfrm>
            <a:off x="609480" y="1604520"/>
            <a:ext cx="10972440" cy="3977280"/>
          </a:xfrm>
          <a:prstGeom prst="rect">
            <a:avLst/>
          </a:prstGeom>
        </p:spPr>
        <p:txBody>
          <a:bodyPr lIns="0" rIns="0" tIns="0" bIns="0">
            <a:normAutofit/>
          </a:bodyPr>
          <a:p>
            <a:endParaRPr b="0" lang="en-US" sz="3200" spc="-1" strike="noStrike">
              <a:latin typeface="Arial"/>
            </a:endParaRPr>
          </a:p>
        </p:txBody>
      </p:sp>
    </p:spTree>
  </p:cSld>
</p:sldLayout>
</file>

<file path=ppt/slideLayouts/slideLayout8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323"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324" name="PlaceHolder 2"/>
          <p:cNvSpPr>
            <a:spLocks noGrp="1"/>
          </p:cNvSpPr>
          <p:nvPr>
            <p:ph type="body"/>
          </p:nvPr>
        </p:nvSpPr>
        <p:spPr>
          <a:xfrm>
            <a:off x="609480" y="1604520"/>
            <a:ext cx="5354280" cy="3977280"/>
          </a:xfrm>
          <a:prstGeom prst="rect">
            <a:avLst/>
          </a:prstGeom>
        </p:spPr>
        <p:txBody>
          <a:bodyPr lIns="0" rIns="0" tIns="0" bIns="0">
            <a:normAutofit/>
          </a:bodyPr>
          <a:p>
            <a:endParaRPr b="0" lang="en-US" sz="3200" spc="-1" strike="noStrike">
              <a:latin typeface="Arial"/>
            </a:endParaRPr>
          </a:p>
        </p:txBody>
      </p:sp>
      <p:sp>
        <p:nvSpPr>
          <p:cNvPr id="325" name="PlaceHolder 3"/>
          <p:cNvSpPr>
            <a:spLocks noGrp="1"/>
          </p:cNvSpPr>
          <p:nvPr>
            <p:ph type="body"/>
          </p:nvPr>
        </p:nvSpPr>
        <p:spPr>
          <a:xfrm>
            <a:off x="6231960" y="1604520"/>
            <a:ext cx="5354280" cy="3977280"/>
          </a:xfrm>
          <a:prstGeom prst="rect">
            <a:avLst/>
          </a:prstGeom>
        </p:spPr>
        <p:txBody>
          <a:bodyPr lIns="0" rIns="0" tIns="0" bIns="0">
            <a:normAutofit/>
          </a:bodyPr>
          <a:p>
            <a:endParaRPr b="0" lang="en-US" sz="3200" spc="-1" strike="noStrike">
              <a:latin typeface="Arial"/>
            </a:endParaRPr>
          </a:p>
        </p:txBody>
      </p:sp>
    </p:spTree>
  </p:cSld>
</p:sldLayout>
</file>

<file path=ppt/slideLayouts/slideLayout8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326"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31"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3200" spc="-1" strike="noStrike">
              <a:latin typeface="Arial"/>
            </a:endParaRPr>
          </a:p>
        </p:txBody>
      </p:sp>
      <p:sp>
        <p:nvSpPr>
          <p:cNvPr id="32"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3200" spc="-1" strike="noStrike">
              <a:latin typeface="Arial"/>
            </a:endParaRPr>
          </a:p>
        </p:txBody>
      </p:sp>
      <p:sp>
        <p:nvSpPr>
          <p:cNvPr id="33" name="PlaceHolder 4"/>
          <p:cNvSpPr>
            <a:spLocks noGrp="1"/>
          </p:cNvSpPr>
          <p:nvPr>
            <p:ph type="body"/>
          </p:nvPr>
        </p:nvSpPr>
        <p:spPr>
          <a:xfrm>
            <a:off x="609480" y="3682080"/>
            <a:ext cx="1097244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9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327" name="PlaceHolder 1"/>
          <p:cNvSpPr>
            <a:spLocks noGrp="1"/>
          </p:cNvSpPr>
          <p:nvPr>
            <p:ph type="subTitle"/>
          </p:nvPr>
        </p:nvSpPr>
        <p:spPr>
          <a:xfrm>
            <a:off x="609480" y="273600"/>
            <a:ext cx="10972440" cy="530784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9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328"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329"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3200" spc="-1" strike="noStrike">
              <a:latin typeface="Arial"/>
            </a:endParaRPr>
          </a:p>
        </p:txBody>
      </p:sp>
      <p:sp>
        <p:nvSpPr>
          <p:cNvPr id="330" name="PlaceHolder 3"/>
          <p:cNvSpPr>
            <a:spLocks noGrp="1"/>
          </p:cNvSpPr>
          <p:nvPr>
            <p:ph type="body"/>
          </p:nvPr>
        </p:nvSpPr>
        <p:spPr>
          <a:xfrm>
            <a:off x="6231960" y="1604520"/>
            <a:ext cx="5354280" cy="3977280"/>
          </a:xfrm>
          <a:prstGeom prst="rect">
            <a:avLst/>
          </a:prstGeom>
        </p:spPr>
        <p:txBody>
          <a:bodyPr lIns="0" rIns="0" tIns="0" bIns="0">
            <a:normAutofit/>
          </a:bodyPr>
          <a:p>
            <a:endParaRPr b="0" lang="en-US" sz="3200" spc="-1" strike="noStrike">
              <a:latin typeface="Arial"/>
            </a:endParaRPr>
          </a:p>
        </p:txBody>
      </p:sp>
      <p:sp>
        <p:nvSpPr>
          <p:cNvPr id="331" name="PlaceHolder 4"/>
          <p:cNvSpPr>
            <a:spLocks noGrp="1"/>
          </p:cNvSpPr>
          <p:nvPr>
            <p:ph type="body"/>
          </p:nvPr>
        </p:nvSpPr>
        <p:spPr>
          <a:xfrm>
            <a:off x="609480" y="3682080"/>
            <a:ext cx="535428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9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332"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333" name="PlaceHolder 2"/>
          <p:cNvSpPr>
            <a:spLocks noGrp="1"/>
          </p:cNvSpPr>
          <p:nvPr>
            <p:ph type="body"/>
          </p:nvPr>
        </p:nvSpPr>
        <p:spPr>
          <a:xfrm>
            <a:off x="609480" y="1604520"/>
            <a:ext cx="5354280" cy="3977280"/>
          </a:xfrm>
          <a:prstGeom prst="rect">
            <a:avLst/>
          </a:prstGeom>
        </p:spPr>
        <p:txBody>
          <a:bodyPr lIns="0" rIns="0" tIns="0" bIns="0">
            <a:normAutofit/>
          </a:bodyPr>
          <a:p>
            <a:endParaRPr b="0" lang="en-US" sz="3200" spc="-1" strike="noStrike">
              <a:latin typeface="Arial"/>
            </a:endParaRPr>
          </a:p>
        </p:txBody>
      </p:sp>
      <p:sp>
        <p:nvSpPr>
          <p:cNvPr id="334"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3200" spc="-1" strike="noStrike">
              <a:latin typeface="Arial"/>
            </a:endParaRPr>
          </a:p>
        </p:txBody>
      </p:sp>
      <p:sp>
        <p:nvSpPr>
          <p:cNvPr id="335" name="PlaceHolder 4"/>
          <p:cNvSpPr>
            <a:spLocks noGrp="1"/>
          </p:cNvSpPr>
          <p:nvPr>
            <p:ph type="body"/>
          </p:nvPr>
        </p:nvSpPr>
        <p:spPr>
          <a:xfrm>
            <a:off x="6231960" y="3682080"/>
            <a:ext cx="535428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9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336"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337"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3200" spc="-1" strike="noStrike">
              <a:latin typeface="Arial"/>
            </a:endParaRPr>
          </a:p>
        </p:txBody>
      </p:sp>
      <p:sp>
        <p:nvSpPr>
          <p:cNvPr id="338"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3200" spc="-1" strike="noStrike">
              <a:latin typeface="Arial"/>
            </a:endParaRPr>
          </a:p>
        </p:txBody>
      </p:sp>
      <p:sp>
        <p:nvSpPr>
          <p:cNvPr id="339" name="PlaceHolder 4"/>
          <p:cNvSpPr>
            <a:spLocks noGrp="1"/>
          </p:cNvSpPr>
          <p:nvPr>
            <p:ph type="body"/>
          </p:nvPr>
        </p:nvSpPr>
        <p:spPr>
          <a:xfrm>
            <a:off x="609480" y="3682080"/>
            <a:ext cx="1097244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9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40"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341" name="PlaceHolder 2"/>
          <p:cNvSpPr>
            <a:spLocks noGrp="1"/>
          </p:cNvSpPr>
          <p:nvPr>
            <p:ph type="body"/>
          </p:nvPr>
        </p:nvSpPr>
        <p:spPr>
          <a:xfrm>
            <a:off x="609480" y="1604520"/>
            <a:ext cx="10972440" cy="1896840"/>
          </a:xfrm>
          <a:prstGeom prst="rect">
            <a:avLst/>
          </a:prstGeom>
        </p:spPr>
        <p:txBody>
          <a:bodyPr lIns="0" rIns="0" tIns="0" bIns="0">
            <a:normAutofit/>
          </a:bodyPr>
          <a:p>
            <a:endParaRPr b="0" lang="en-US" sz="3200" spc="-1" strike="noStrike">
              <a:latin typeface="Arial"/>
            </a:endParaRPr>
          </a:p>
        </p:txBody>
      </p:sp>
      <p:sp>
        <p:nvSpPr>
          <p:cNvPr id="342" name="PlaceHolder 3"/>
          <p:cNvSpPr>
            <a:spLocks noGrp="1"/>
          </p:cNvSpPr>
          <p:nvPr>
            <p:ph type="body"/>
          </p:nvPr>
        </p:nvSpPr>
        <p:spPr>
          <a:xfrm>
            <a:off x="609480" y="3682080"/>
            <a:ext cx="1097244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9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43"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344"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3200" spc="-1" strike="noStrike">
              <a:latin typeface="Arial"/>
            </a:endParaRPr>
          </a:p>
        </p:txBody>
      </p:sp>
      <p:sp>
        <p:nvSpPr>
          <p:cNvPr id="345"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3200" spc="-1" strike="noStrike">
              <a:latin typeface="Arial"/>
            </a:endParaRPr>
          </a:p>
        </p:txBody>
      </p:sp>
      <p:sp>
        <p:nvSpPr>
          <p:cNvPr id="346" name="PlaceHolder 4"/>
          <p:cNvSpPr>
            <a:spLocks noGrp="1"/>
          </p:cNvSpPr>
          <p:nvPr>
            <p:ph type="body"/>
          </p:nvPr>
        </p:nvSpPr>
        <p:spPr>
          <a:xfrm>
            <a:off x="609480" y="3682080"/>
            <a:ext cx="5354280" cy="1896840"/>
          </a:xfrm>
          <a:prstGeom prst="rect">
            <a:avLst/>
          </a:prstGeom>
        </p:spPr>
        <p:txBody>
          <a:bodyPr lIns="0" rIns="0" tIns="0" bIns="0">
            <a:normAutofit/>
          </a:bodyPr>
          <a:p>
            <a:endParaRPr b="0" lang="en-US" sz="3200" spc="-1" strike="noStrike">
              <a:latin typeface="Arial"/>
            </a:endParaRPr>
          </a:p>
        </p:txBody>
      </p:sp>
      <p:sp>
        <p:nvSpPr>
          <p:cNvPr id="347" name="PlaceHolder 5"/>
          <p:cNvSpPr>
            <a:spLocks noGrp="1"/>
          </p:cNvSpPr>
          <p:nvPr>
            <p:ph type="body"/>
          </p:nvPr>
        </p:nvSpPr>
        <p:spPr>
          <a:xfrm>
            <a:off x="6231960" y="3682080"/>
            <a:ext cx="535428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9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48"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349" name="PlaceHolder 2"/>
          <p:cNvSpPr>
            <a:spLocks noGrp="1"/>
          </p:cNvSpPr>
          <p:nvPr>
            <p:ph type="body"/>
          </p:nvPr>
        </p:nvSpPr>
        <p:spPr>
          <a:xfrm>
            <a:off x="609480" y="1604520"/>
            <a:ext cx="3533040" cy="1896840"/>
          </a:xfrm>
          <a:prstGeom prst="rect">
            <a:avLst/>
          </a:prstGeom>
        </p:spPr>
        <p:txBody>
          <a:bodyPr lIns="0" rIns="0" tIns="0" bIns="0">
            <a:normAutofit/>
          </a:bodyPr>
          <a:p>
            <a:endParaRPr b="0" lang="en-US" sz="3200" spc="-1" strike="noStrike">
              <a:latin typeface="Arial"/>
            </a:endParaRPr>
          </a:p>
        </p:txBody>
      </p:sp>
      <p:sp>
        <p:nvSpPr>
          <p:cNvPr id="350" name="PlaceHolder 3"/>
          <p:cNvSpPr>
            <a:spLocks noGrp="1"/>
          </p:cNvSpPr>
          <p:nvPr>
            <p:ph type="body"/>
          </p:nvPr>
        </p:nvSpPr>
        <p:spPr>
          <a:xfrm>
            <a:off x="4319640" y="1604520"/>
            <a:ext cx="3533040" cy="1896840"/>
          </a:xfrm>
          <a:prstGeom prst="rect">
            <a:avLst/>
          </a:prstGeom>
        </p:spPr>
        <p:txBody>
          <a:bodyPr lIns="0" rIns="0" tIns="0" bIns="0">
            <a:normAutofit/>
          </a:bodyPr>
          <a:p>
            <a:endParaRPr b="0" lang="en-US" sz="3200" spc="-1" strike="noStrike">
              <a:latin typeface="Arial"/>
            </a:endParaRPr>
          </a:p>
        </p:txBody>
      </p:sp>
      <p:sp>
        <p:nvSpPr>
          <p:cNvPr id="351" name="PlaceHolder 4"/>
          <p:cNvSpPr>
            <a:spLocks noGrp="1"/>
          </p:cNvSpPr>
          <p:nvPr>
            <p:ph type="body"/>
          </p:nvPr>
        </p:nvSpPr>
        <p:spPr>
          <a:xfrm>
            <a:off x="8029800" y="1604520"/>
            <a:ext cx="3533040" cy="1896840"/>
          </a:xfrm>
          <a:prstGeom prst="rect">
            <a:avLst/>
          </a:prstGeom>
        </p:spPr>
        <p:txBody>
          <a:bodyPr lIns="0" rIns="0" tIns="0" bIns="0">
            <a:normAutofit/>
          </a:bodyPr>
          <a:p>
            <a:endParaRPr b="0" lang="en-US" sz="3200" spc="-1" strike="noStrike">
              <a:latin typeface="Arial"/>
            </a:endParaRPr>
          </a:p>
        </p:txBody>
      </p:sp>
      <p:sp>
        <p:nvSpPr>
          <p:cNvPr id="352" name="PlaceHolder 5"/>
          <p:cNvSpPr>
            <a:spLocks noGrp="1"/>
          </p:cNvSpPr>
          <p:nvPr>
            <p:ph type="body"/>
          </p:nvPr>
        </p:nvSpPr>
        <p:spPr>
          <a:xfrm>
            <a:off x="609480" y="3682080"/>
            <a:ext cx="3533040" cy="1896840"/>
          </a:xfrm>
          <a:prstGeom prst="rect">
            <a:avLst/>
          </a:prstGeom>
        </p:spPr>
        <p:txBody>
          <a:bodyPr lIns="0" rIns="0" tIns="0" bIns="0">
            <a:normAutofit/>
          </a:bodyPr>
          <a:p>
            <a:endParaRPr b="0" lang="en-US" sz="3200" spc="-1" strike="noStrike">
              <a:latin typeface="Arial"/>
            </a:endParaRPr>
          </a:p>
        </p:txBody>
      </p:sp>
      <p:sp>
        <p:nvSpPr>
          <p:cNvPr id="353" name="PlaceHolder 6"/>
          <p:cNvSpPr>
            <a:spLocks noGrp="1"/>
          </p:cNvSpPr>
          <p:nvPr>
            <p:ph type="body"/>
          </p:nvPr>
        </p:nvSpPr>
        <p:spPr>
          <a:xfrm>
            <a:off x="4319640" y="3682080"/>
            <a:ext cx="3533040" cy="1896840"/>
          </a:xfrm>
          <a:prstGeom prst="rect">
            <a:avLst/>
          </a:prstGeom>
        </p:spPr>
        <p:txBody>
          <a:bodyPr lIns="0" rIns="0" tIns="0" bIns="0">
            <a:normAutofit/>
          </a:bodyPr>
          <a:p>
            <a:endParaRPr b="0" lang="en-US" sz="3200" spc="-1" strike="noStrike">
              <a:latin typeface="Arial"/>
            </a:endParaRPr>
          </a:p>
        </p:txBody>
      </p:sp>
      <p:sp>
        <p:nvSpPr>
          <p:cNvPr id="354" name="PlaceHolder 7"/>
          <p:cNvSpPr>
            <a:spLocks noGrp="1"/>
          </p:cNvSpPr>
          <p:nvPr>
            <p:ph type="body"/>
          </p:nvPr>
        </p:nvSpPr>
        <p:spPr>
          <a:xfrm>
            <a:off x="8029800" y="3682080"/>
            <a:ext cx="353304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9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9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360"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361" name="PlaceHolder 2"/>
          <p:cNvSpPr>
            <a:spLocks noGrp="1"/>
          </p:cNvSpPr>
          <p:nvPr>
            <p:ph type="subTitle"/>
          </p:nvPr>
        </p:nvSpPr>
        <p:spPr>
          <a:xfrm>
            <a:off x="609480" y="1604520"/>
            <a:ext cx="10972440" cy="397728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9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362"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363" name="PlaceHolder 2"/>
          <p:cNvSpPr>
            <a:spLocks noGrp="1"/>
          </p:cNvSpPr>
          <p:nvPr>
            <p:ph type="body"/>
          </p:nvPr>
        </p:nvSpPr>
        <p:spPr>
          <a:xfrm>
            <a:off x="609480" y="1604520"/>
            <a:ext cx="10972440" cy="3977280"/>
          </a:xfrm>
          <a:prstGeom prst="rect">
            <a:avLst/>
          </a:prstGeom>
        </p:spPr>
        <p:txBody>
          <a:bodyPr lIns="0" rIns="0" tIns="0" bIns="0">
            <a:normAutofit/>
          </a:bodyPr>
          <a:p>
            <a:endParaRPr b="0" lang="en-US"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
</Relationships>
</file>

<file path=ppt/slideMasters/_rels/slideMaster10.xml.rels><?xml version="1.0" encoding="UTF-8"?>
<Relationships xmlns="http://schemas.openxmlformats.org/package/2006/relationships"><Relationship Id="rId1" Type="http://schemas.openxmlformats.org/officeDocument/2006/relationships/theme" Target="../theme/theme10.xml"/><Relationship Id="rId2" Type="http://schemas.openxmlformats.org/officeDocument/2006/relationships/image" Target="../media/image7.png"/><Relationship Id="rId3" Type="http://schemas.openxmlformats.org/officeDocument/2006/relationships/slideLayout" Target="../slideLayouts/slideLayout109.xml"/><Relationship Id="rId4" Type="http://schemas.openxmlformats.org/officeDocument/2006/relationships/slideLayout" Target="../slideLayouts/slideLayout110.xml"/><Relationship Id="rId5" Type="http://schemas.openxmlformats.org/officeDocument/2006/relationships/slideLayout" Target="../slideLayouts/slideLayout111.xml"/><Relationship Id="rId6" Type="http://schemas.openxmlformats.org/officeDocument/2006/relationships/slideLayout" Target="../slideLayouts/slideLayout112.xml"/><Relationship Id="rId7" Type="http://schemas.openxmlformats.org/officeDocument/2006/relationships/slideLayout" Target="../slideLayouts/slideLayout113.xml"/><Relationship Id="rId8" Type="http://schemas.openxmlformats.org/officeDocument/2006/relationships/slideLayout" Target="../slideLayouts/slideLayout114.xml"/><Relationship Id="rId9" Type="http://schemas.openxmlformats.org/officeDocument/2006/relationships/slideLayout" Target="../slideLayouts/slideLayout115.xml"/><Relationship Id="rId10" Type="http://schemas.openxmlformats.org/officeDocument/2006/relationships/slideLayout" Target="../slideLayouts/slideLayout116.xml"/><Relationship Id="rId11" Type="http://schemas.openxmlformats.org/officeDocument/2006/relationships/slideLayout" Target="../slideLayouts/slideLayout117.xml"/><Relationship Id="rId12" Type="http://schemas.openxmlformats.org/officeDocument/2006/relationships/slideLayout" Target="../slideLayouts/slideLayout118.xml"/><Relationship Id="rId13" Type="http://schemas.openxmlformats.org/officeDocument/2006/relationships/slideLayout" Target="../slideLayouts/slideLayout119.xml"/><Relationship Id="rId14" Type="http://schemas.openxmlformats.org/officeDocument/2006/relationships/slideLayout" Target="../slideLayouts/slideLayout120.xml"/>
</Relationships>
</file>

<file path=ppt/slideMasters/_rels/slideMaster11.xml.rels><?xml version="1.0" encoding="UTF-8"?>
<Relationships xmlns="http://schemas.openxmlformats.org/package/2006/relationships"><Relationship Id="rId1" Type="http://schemas.openxmlformats.org/officeDocument/2006/relationships/theme" Target="../theme/theme11.xml"/><Relationship Id="rId2" Type="http://schemas.openxmlformats.org/officeDocument/2006/relationships/image" Target="../media/image8.png"/><Relationship Id="rId3" Type="http://schemas.openxmlformats.org/officeDocument/2006/relationships/slideLayout" Target="../slideLayouts/slideLayout121.xml"/><Relationship Id="rId4" Type="http://schemas.openxmlformats.org/officeDocument/2006/relationships/slideLayout" Target="../slideLayouts/slideLayout122.xml"/><Relationship Id="rId5" Type="http://schemas.openxmlformats.org/officeDocument/2006/relationships/slideLayout" Target="../slideLayouts/slideLayout123.xml"/><Relationship Id="rId6" Type="http://schemas.openxmlformats.org/officeDocument/2006/relationships/slideLayout" Target="../slideLayouts/slideLayout124.xml"/><Relationship Id="rId7" Type="http://schemas.openxmlformats.org/officeDocument/2006/relationships/slideLayout" Target="../slideLayouts/slideLayout125.xml"/><Relationship Id="rId8" Type="http://schemas.openxmlformats.org/officeDocument/2006/relationships/slideLayout" Target="../slideLayouts/slideLayout126.xml"/><Relationship Id="rId9" Type="http://schemas.openxmlformats.org/officeDocument/2006/relationships/slideLayout" Target="../slideLayouts/slideLayout127.xml"/><Relationship Id="rId10" Type="http://schemas.openxmlformats.org/officeDocument/2006/relationships/slideLayout" Target="../slideLayouts/slideLayout128.xml"/><Relationship Id="rId11" Type="http://schemas.openxmlformats.org/officeDocument/2006/relationships/slideLayout" Target="../slideLayouts/slideLayout129.xml"/><Relationship Id="rId12" Type="http://schemas.openxmlformats.org/officeDocument/2006/relationships/slideLayout" Target="../slideLayouts/slideLayout130.xml"/><Relationship Id="rId13" Type="http://schemas.openxmlformats.org/officeDocument/2006/relationships/slideLayout" Target="../slideLayouts/slideLayout131.xml"/><Relationship Id="rId14" Type="http://schemas.openxmlformats.org/officeDocument/2006/relationships/slideLayout" Target="../slideLayouts/slideLayout132.xml"/>
</Relationships>
</file>

<file path=ppt/slideMasters/_rels/slideMaster12.xml.rels><?xml version="1.0" encoding="UTF-8"?>
<Relationships xmlns="http://schemas.openxmlformats.org/package/2006/relationships"><Relationship Id="rId1" Type="http://schemas.openxmlformats.org/officeDocument/2006/relationships/theme" Target="../theme/theme12.xml"/><Relationship Id="rId2" Type="http://schemas.openxmlformats.org/officeDocument/2006/relationships/slideLayout" Target="../slideLayouts/slideLayout133.xml"/><Relationship Id="rId3" Type="http://schemas.openxmlformats.org/officeDocument/2006/relationships/slideLayout" Target="../slideLayouts/slideLayout134.xml"/><Relationship Id="rId4" Type="http://schemas.openxmlformats.org/officeDocument/2006/relationships/slideLayout" Target="../slideLayouts/slideLayout135.xml"/><Relationship Id="rId5" Type="http://schemas.openxmlformats.org/officeDocument/2006/relationships/slideLayout" Target="../slideLayouts/slideLayout136.xml"/><Relationship Id="rId6" Type="http://schemas.openxmlformats.org/officeDocument/2006/relationships/slideLayout" Target="../slideLayouts/slideLayout137.xml"/><Relationship Id="rId7" Type="http://schemas.openxmlformats.org/officeDocument/2006/relationships/slideLayout" Target="../slideLayouts/slideLayout138.xml"/><Relationship Id="rId8" Type="http://schemas.openxmlformats.org/officeDocument/2006/relationships/slideLayout" Target="../slideLayouts/slideLayout139.xml"/><Relationship Id="rId9" Type="http://schemas.openxmlformats.org/officeDocument/2006/relationships/slideLayout" Target="../slideLayouts/slideLayout140.xml"/><Relationship Id="rId10" Type="http://schemas.openxmlformats.org/officeDocument/2006/relationships/slideLayout" Target="../slideLayouts/slideLayout141.xml"/><Relationship Id="rId11" Type="http://schemas.openxmlformats.org/officeDocument/2006/relationships/slideLayout" Target="../slideLayouts/slideLayout142.xml"/><Relationship Id="rId12" Type="http://schemas.openxmlformats.org/officeDocument/2006/relationships/slideLayout" Target="../slideLayouts/slideLayout143.xml"/><Relationship Id="rId13" Type="http://schemas.openxmlformats.org/officeDocument/2006/relationships/slideLayout" Target="../slideLayouts/slideLayout144.xml"/>
</Relationships>
</file>

<file path=ppt/slideMasters/_rels/slideMaster13.xml.rels><?xml version="1.0" encoding="UTF-8"?>
<Relationships xmlns="http://schemas.openxmlformats.org/package/2006/relationships"><Relationship Id="rId1" Type="http://schemas.openxmlformats.org/officeDocument/2006/relationships/theme" Target="../theme/theme13.xml"/><Relationship Id="rId2" Type="http://schemas.openxmlformats.org/officeDocument/2006/relationships/slideLayout" Target="../slideLayouts/slideLayout145.xml"/><Relationship Id="rId3" Type="http://schemas.openxmlformats.org/officeDocument/2006/relationships/slideLayout" Target="../slideLayouts/slideLayout146.xml"/><Relationship Id="rId4" Type="http://schemas.openxmlformats.org/officeDocument/2006/relationships/slideLayout" Target="../slideLayouts/slideLayout147.xml"/><Relationship Id="rId5" Type="http://schemas.openxmlformats.org/officeDocument/2006/relationships/slideLayout" Target="../slideLayouts/slideLayout148.xml"/><Relationship Id="rId6" Type="http://schemas.openxmlformats.org/officeDocument/2006/relationships/slideLayout" Target="../slideLayouts/slideLayout149.xml"/><Relationship Id="rId7" Type="http://schemas.openxmlformats.org/officeDocument/2006/relationships/slideLayout" Target="../slideLayouts/slideLayout150.xml"/><Relationship Id="rId8" Type="http://schemas.openxmlformats.org/officeDocument/2006/relationships/slideLayout" Target="../slideLayouts/slideLayout151.xml"/><Relationship Id="rId9" Type="http://schemas.openxmlformats.org/officeDocument/2006/relationships/slideLayout" Target="../slideLayouts/slideLayout152.xml"/><Relationship Id="rId10" Type="http://schemas.openxmlformats.org/officeDocument/2006/relationships/slideLayout" Target="../slideLayouts/slideLayout153.xml"/><Relationship Id="rId11" Type="http://schemas.openxmlformats.org/officeDocument/2006/relationships/slideLayout" Target="../slideLayouts/slideLayout154.xml"/><Relationship Id="rId12" Type="http://schemas.openxmlformats.org/officeDocument/2006/relationships/slideLayout" Target="../slideLayouts/slideLayout155.xml"/><Relationship Id="rId13" Type="http://schemas.openxmlformats.org/officeDocument/2006/relationships/slideLayout" Target="../slideLayouts/slideLayout156.xml"/>
</Relationships>
</file>

<file path=ppt/slideMasters/_rels/slideMaster14.xml.rels><?xml version="1.0" encoding="UTF-8"?>
<Relationships xmlns="http://schemas.openxmlformats.org/package/2006/relationships"><Relationship Id="rId1" Type="http://schemas.openxmlformats.org/officeDocument/2006/relationships/theme" Target="../theme/theme14.xml"/><Relationship Id="rId2" Type="http://schemas.openxmlformats.org/officeDocument/2006/relationships/image" Target="../media/image9.jpeg"/><Relationship Id="rId3" Type="http://schemas.openxmlformats.org/officeDocument/2006/relationships/image" Target="../media/image10.png"/><Relationship Id="rId4" Type="http://schemas.openxmlformats.org/officeDocument/2006/relationships/slideLayout" Target="../slideLayouts/slideLayout157.xml"/><Relationship Id="rId5" Type="http://schemas.openxmlformats.org/officeDocument/2006/relationships/slideLayout" Target="../slideLayouts/slideLayout158.xml"/><Relationship Id="rId6" Type="http://schemas.openxmlformats.org/officeDocument/2006/relationships/slideLayout" Target="../slideLayouts/slideLayout159.xml"/><Relationship Id="rId7" Type="http://schemas.openxmlformats.org/officeDocument/2006/relationships/slideLayout" Target="../slideLayouts/slideLayout160.xml"/><Relationship Id="rId8" Type="http://schemas.openxmlformats.org/officeDocument/2006/relationships/slideLayout" Target="../slideLayouts/slideLayout161.xml"/><Relationship Id="rId9" Type="http://schemas.openxmlformats.org/officeDocument/2006/relationships/slideLayout" Target="../slideLayouts/slideLayout162.xml"/><Relationship Id="rId10" Type="http://schemas.openxmlformats.org/officeDocument/2006/relationships/slideLayout" Target="../slideLayouts/slideLayout163.xml"/><Relationship Id="rId11" Type="http://schemas.openxmlformats.org/officeDocument/2006/relationships/slideLayout" Target="../slideLayouts/slideLayout164.xml"/><Relationship Id="rId12" Type="http://schemas.openxmlformats.org/officeDocument/2006/relationships/slideLayout" Target="../slideLayouts/slideLayout165.xml"/><Relationship Id="rId13" Type="http://schemas.openxmlformats.org/officeDocument/2006/relationships/slideLayout" Target="../slideLayouts/slideLayout166.xml"/><Relationship Id="rId14" Type="http://schemas.openxmlformats.org/officeDocument/2006/relationships/slideLayout" Target="../slideLayouts/slideLayout167.xml"/><Relationship Id="rId15" Type="http://schemas.openxmlformats.org/officeDocument/2006/relationships/slideLayout" Target="../slideLayouts/slideLayout168.xml"/>
</Relationships>
</file>

<file path=ppt/slideMasters/_rels/slideMaster15.xml.rels><?xml version="1.0" encoding="UTF-8"?>
<Relationships xmlns="http://schemas.openxmlformats.org/package/2006/relationships"><Relationship Id="rId1" Type="http://schemas.openxmlformats.org/officeDocument/2006/relationships/theme" Target="../theme/theme15.xml"/><Relationship Id="rId2" Type="http://schemas.openxmlformats.org/officeDocument/2006/relationships/image" Target="../media/image11.jpeg"/><Relationship Id="rId3" Type="http://schemas.openxmlformats.org/officeDocument/2006/relationships/image" Target="../media/image12.jpeg"/><Relationship Id="rId4" Type="http://schemas.openxmlformats.org/officeDocument/2006/relationships/image" Target="../media/image13.png"/><Relationship Id="rId5" Type="http://schemas.openxmlformats.org/officeDocument/2006/relationships/slideLayout" Target="../slideLayouts/slideLayout169.xml"/><Relationship Id="rId6" Type="http://schemas.openxmlformats.org/officeDocument/2006/relationships/slideLayout" Target="../slideLayouts/slideLayout170.xml"/><Relationship Id="rId7" Type="http://schemas.openxmlformats.org/officeDocument/2006/relationships/slideLayout" Target="../slideLayouts/slideLayout171.xml"/><Relationship Id="rId8" Type="http://schemas.openxmlformats.org/officeDocument/2006/relationships/slideLayout" Target="../slideLayouts/slideLayout172.xml"/><Relationship Id="rId9" Type="http://schemas.openxmlformats.org/officeDocument/2006/relationships/slideLayout" Target="../slideLayouts/slideLayout173.xml"/><Relationship Id="rId10" Type="http://schemas.openxmlformats.org/officeDocument/2006/relationships/slideLayout" Target="../slideLayouts/slideLayout174.xml"/><Relationship Id="rId11" Type="http://schemas.openxmlformats.org/officeDocument/2006/relationships/slideLayout" Target="../slideLayouts/slideLayout175.xml"/><Relationship Id="rId12" Type="http://schemas.openxmlformats.org/officeDocument/2006/relationships/slideLayout" Target="../slideLayouts/slideLayout176.xml"/><Relationship Id="rId13" Type="http://schemas.openxmlformats.org/officeDocument/2006/relationships/slideLayout" Target="../slideLayouts/slideLayout177.xml"/><Relationship Id="rId14" Type="http://schemas.openxmlformats.org/officeDocument/2006/relationships/slideLayout" Target="../slideLayouts/slideLayout178.xml"/><Relationship Id="rId15" Type="http://schemas.openxmlformats.org/officeDocument/2006/relationships/slideLayout" Target="../slideLayouts/slideLayout179.xml"/><Relationship Id="rId16" Type="http://schemas.openxmlformats.org/officeDocument/2006/relationships/slideLayout" Target="../slideLayouts/slideLayout180.xml"/>
</Relationships>
</file>

<file path=ppt/slideMasters/_rels/slideMaster16.xml.rels><?xml version="1.0" encoding="UTF-8"?>
<Relationships xmlns="http://schemas.openxmlformats.org/package/2006/relationships"><Relationship Id="rId1" Type="http://schemas.openxmlformats.org/officeDocument/2006/relationships/theme" Target="../theme/theme16.xml"/><Relationship Id="rId2" Type="http://schemas.openxmlformats.org/officeDocument/2006/relationships/slideLayout" Target="../slideLayouts/slideLayout181.xml"/><Relationship Id="rId3" Type="http://schemas.openxmlformats.org/officeDocument/2006/relationships/slideLayout" Target="../slideLayouts/slideLayout182.xml"/><Relationship Id="rId4" Type="http://schemas.openxmlformats.org/officeDocument/2006/relationships/slideLayout" Target="../slideLayouts/slideLayout183.xml"/><Relationship Id="rId5" Type="http://schemas.openxmlformats.org/officeDocument/2006/relationships/slideLayout" Target="../slideLayouts/slideLayout184.xml"/><Relationship Id="rId6" Type="http://schemas.openxmlformats.org/officeDocument/2006/relationships/slideLayout" Target="../slideLayouts/slideLayout185.xml"/><Relationship Id="rId7" Type="http://schemas.openxmlformats.org/officeDocument/2006/relationships/slideLayout" Target="../slideLayouts/slideLayout186.xml"/><Relationship Id="rId8" Type="http://schemas.openxmlformats.org/officeDocument/2006/relationships/slideLayout" Target="../slideLayouts/slideLayout187.xml"/><Relationship Id="rId9" Type="http://schemas.openxmlformats.org/officeDocument/2006/relationships/slideLayout" Target="../slideLayouts/slideLayout188.xml"/><Relationship Id="rId10" Type="http://schemas.openxmlformats.org/officeDocument/2006/relationships/slideLayout" Target="../slideLayouts/slideLayout189.xml"/><Relationship Id="rId11" Type="http://schemas.openxmlformats.org/officeDocument/2006/relationships/slideLayout" Target="../slideLayouts/slideLayout190.xml"/><Relationship Id="rId12" Type="http://schemas.openxmlformats.org/officeDocument/2006/relationships/slideLayout" Target="../slideLayouts/slideLayout191.xml"/><Relationship Id="rId13" Type="http://schemas.openxmlformats.org/officeDocument/2006/relationships/slideLayout" Target="../slideLayouts/slideLayout192.xml"/>
</Relationships>
</file>

<file path=ppt/slideMasters/_rels/slideMaster17.xml.rels><?xml version="1.0" encoding="UTF-8"?>
<Relationships xmlns="http://schemas.openxmlformats.org/package/2006/relationships"><Relationship Id="rId1" Type="http://schemas.openxmlformats.org/officeDocument/2006/relationships/theme" Target="../theme/theme17.xml"/><Relationship Id="rId2" Type="http://schemas.openxmlformats.org/officeDocument/2006/relationships/slideLayout" Target="../slideLayouts/slideLayout193.xml"/><Relationship Id="rId3" Type="http://schemas.openxmlformats.org/officeDocument/2006/relationships/slideLayout" Target="../slideLayouts/slideLayout194.xml"/><Relationship Id="rId4" Type="http://schemas.openxmlformats.org/officeDocument/2006/relationships/slideLayout" Target="../slideLayouts/slideLayout195.xml"/><Relationship Id="rId5" Type="http://schemas.openxmlformats.org/officeDocument/2006/relationships/slideLayout" Target="../slideLayouts/slideLayout196.xml"/><Relationship Id="rId6" Type="http://schemas.openxmlformats.org/officeDocument/2006/relationships/slideLayout" Target="../slideLayouts/slideLayout197.xml"/><Relationship Id="rId7" Type="http://schemas.openxmlformats.org/officeDocument/2006/relationships/slideLayout" Target="../slideLayouts/slideLayout198.xml"/><Relationship Id="rId8" Type="http://schemas.openxmlformats.org/officeDocument/2006/relationships/slideLayout" Target="../slideLayouts/slideLayout199.xml"/><Relationship Id="rId9" Type="http://schemas.openxmlformats.org/officeDocument/2006/relationships/slideLayout" Target="../slideLayouts/slideLayout200.xml"/><Relationship Id="rId10" Type="http://schemas.openxmlformats.org/officeDocument/2006/relationships/slideLayout" Target="../slideLayouts/slideLayout201.xml"/><Relationship Id="rId11" Type="http://schemas.openxmlformats.org/officeDocument/2006/relationships/slideLayout" Target="../slideLayouts/slideLayout202.xml"/><Relationship Id="rId12" Type="http://schemas.openxmlformats.org/officeDocument/2006/relationships/slideLayout" Target="../slideLayouts/slideLayout203.xml"/><Relationship Id="rId13" Type="http://schemas.openxmlformats.org/officeDocument/2006/relationships/slideLayout" Target="../slideLayouts/slideLayout204.xml"/>
</Relationships>
</file>

<file path=ppt/slideMasters/_rels/slideMaster18.xml.rels><?xml version="1.0" encoding="UTF-8"?>
<Relationships xmlns="http://schemas.openxmlformats.org/package/2006/relationships"><Relationship Id="rId1" Type="http://schemas.openxmlformats.org/officeDocument/2006/relationships/theme" Target="../theme/theme18.xml"/><Relationship Id="rId2" Type="http://schemas.openxmlformats.org/officeDocument/2006/relationships/image" Target="../media/image14.jpeg"/><Relationship Id="rId3" Type="http://schemas.openxmlformats.org/officeDocument/2006/relationships/image" Target="../media/image15.png"/><Relationship Id="rId4" Type="http://schemas.openxmlformats.org/officeDocument/2006/relationships/image" Target="../media/image16.jpeg"/><Relationship Id="rId5" Type="http://schemas.openxmlformats.org/officeDocument/2006/relationships/image" Target="../media/image17.png"/><Relationship Id="rId6" Type="http://schemas.openxmlformats.org/officeDocument/2006/relationships/slideLayout" Target="../slideLayouts/slideLayout205.xml"/><Relationship Id="rId7" Type="http://schemas.openxmlformats.org/officeDocument/2006/relationships/slideLayout" Target="../slideLayouts/slideLayout206.xml"/><Relationship Id="rId8" Type="http://schemas.openxmlformats.org/officeDocument/2006/relationships/slideLayout" Target="../slideLayouts/slideLayout207.xml"/><Relationship Id="rId9" Type="http://schemas.openxmlformats.org/officeDocument/2006/relationships/slideLayout" Target="../slideLayouts/slideLayout208.xml"/><Relationship Id="rId10" Type="http://schemas.openxmlformats.org/officeDocument/2006/relationships/slideLayout" Target="../slideLayouts/slideLayout209.xml"/><Relationship Id="rId11" Type="http://schemas.openxmlformats.org/officeDocument/2006/relationships/slideLayout" Target="../slideLayouts/slideLayout210.xml"/><Relationship Id="rId12" Type="http://schemas.openxmlformats.org/officeDocument/2006/relationships/slideLayout" Target="../slideLayouts/slideLayout211.xml"/><Relationship Id="rId13" Type="http://schemas.openxmlformats.org/officeDocument/2006/relationships/slideLayout" Target="../slideLayouts/slideLayout212.xml"/><Relationship Id="rId14" Type="http://schemas.openxmlformats.org/officeDocument/2006/relationships/slideLayout" Target="../slideLayouts/slideLayout213.xml"/><Relationship Id="rId15" Type="http://schemas.openxmlformats.org/officeDocument/2006/relationships/slideLayout" Target="../slideLayouts/slideLayout214.xml"/><Relationship Id="rId16" Type="http://schemas.openxmlformats.org/officeDocument/2006/relationships/slideLayout" Target="../slideLayouts/slideLayout215.xml"/><Relationship Id="rId17" Type="http://schemas.openxmlformats.org/officeDocument/2006/relationships/slideLayout" Target="../slideLayouts/slideLayout216.xml"/>
</Relationships>
</file>

<file path=ppt/slideMasters/_rels/slideMaster19.xml.rels><?xml version="1.0" encoding="UTF-8"?>
<Relationships xmlns="http://schemas.openxmlformats.org/package/2006/relationships"><Relationship Id="rId1" Type="http://schemas.openxmlformats.org/officeDocument/2006/relationships/theme" Target="../theme/theme19.xml"/><Relationship Id="rId2" Type="http://schemas.openxmlformats.org/officeDocument/2006/relationships/image" Target="../media/image18.jpeg"/><Relationship Id="rId3" Type="http://schemas.openxmlformats.org/officeDocument/2006/relationships/image" Target="../media/image19.png"/><Relationship Id="rId4" Type="http://schemas.openxmlformats.org/officeDocument/2006/relationships/slideLayout" Target="../slideLayouts/slideLayout217.xml"/><Relationship Id="rId5" Type="http://schemas.openxmlformats.org/officeDocument/2006/relationships/slideLayout" Target="../slideLayouts/slideLayout218.xml"/><Relationship Id="rId6" Type="http://schemas.openxmlformats.org/officeDocument/2006/relationships/slideLayout" Target="../slideLayouts/slideLayout219.xml"/><Relationship Id="rId7" Type="http://schemas.openxmlformats.org/officeDocument/2006/relationships/slideLayout" Target="../slideLayouts/slideLayout220.xml"/><Relationship Id="rId8" Type="http://schemas.openxmlformats.org/officeDocument/2006/relationships/slideLayout" Target="../slideLayouts/slideLayout221.xml"/><Relationship Id="rId9" Type="http://schemas.openxmlformats.org/officeDocument/2006/relationships/slideLayout" Target="../slideLayouts/slideLayout222.xml"/><Relationship Id="rId10" Type="http://schemas.openxmlformats.org/officeDocument/2006/relationships/slideLayout" Target="../slideLayouts/slideLayout223.xml"/><Relationship Id="rId11" Type="http://schemas.openxmlformats.org/officeDocument/2006/relationships/slideLayout" Target="../slideLayouts/slideLayout224.xml"/><Relationship Id="rId12" Type="http://schemas.openxmlformats.org/officeDocument/2006/relationships/slideLayout" Target="../slideLayouts/slideLayout225.xml"/><Relationship Id="rId13" Type="http://schemas.openxmlformats.org/officeDocument/2006/relationships/slideLayout" Target="../slideLayouts/slideLayout226.xml"/><Relationship Id="rId14" Type="http://schemas.openxmlformats.org/officeDocument/2006/relationships/slideLayout" Target="../slideLayouts/slideLayout227.xml"/><Relationship Id="rId15" Type="http://schemas.openxmlformats.org/officeDocument/2006/relationships/slideLayout" Target="../slideLayouts/slideLayout228.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2.jpeg"/><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 Id="rId11" Type="http://schemas.openxmlformats.org/officeDocument/2006/relationships/slideLayout" Target="../slideLayouts/slideLayout21.xml"/><Relationship Id="rId12" Type="http://schemas.openxmlformats.org/officeDocument/2006/relationships/slideLayout" Target="../slideLayouts/slideLayout22.xml"/><Relationship Id="rId13" Type="http://schemas.openxmlformats.org/officeDocument/2006/relationships/slideLayout" Target="../slideLayouts/slideLayout23.xml"/><Relationship Id="rId14"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3.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4.png"/><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 Id="rId9" Type="http://schemas.openxmlformats.org/officeDocument/2006/relationships/slideLayout" Target="../slideLayouts/slideLayout43.xml"/><Relationship Id="rId10" Type="http://schemas.openxmlformats.org/officeDocument/2006/relationships/slideLayout" Target="../slideLayouts/slideLayout44.xml"/><Relationship Id="rId11" Type="http://schemas.openxmlformats.org/officeDocument/2006/relationships/slideLayout" Target="../slideLayouts/slideLayout45.xml"/><Relationship Id="rId12" Type="http://schemas.openxmlformats.org/officeDocument/2006/relationships/slideLayout" Target="../slideLayouts/slideLayout46.xml"/><Relationship Id="rId13" Type="http://schemas.openxmlformats.org/officeDocument/2006/relationships/slideLayout" Target="../slideLayouts/slideLayout47.xml"/><Relationship Id="rId14"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slideLayout" Target="../slideLayouts/slideLayout49.xml"/><Relationship Id="rId3" Type="http://schemas.openxmlformats.org/officeDocument/2006/relationships/slideLayout" Target="../slideLayouts/slideLayout50.xml"/><Relationship Id="rId4" Type="http://schemas.openxmlformats.org/officeDocument/2006/relationships/slideLayout" Target="../slideLayouts/slideLayout51.xml"/><Relationship Id="rId5" Type="http://schemas.openxmlformats.org/officeDocument/2006/relationships/slideLayout" Target="../slideLayouts/slideLayout52.xml"/><Relationship Id="rId6" Type="http://schemas.openxmlformats.org/officeDocument/2006/relationships/slideLayout" Target="../slideLayouts/slideLayout53.xml"/><Relationship Id="rId7" Type="http://schemas.openxmlformats.org/officeDocument/2006/relationships/slideLayout" Target="../slideLayouts/slideLayout54.xml"/><Relationship Id="rId8" Type="http://schemas.openxmlformats.org/officeDocument/2006/relationships/slideLayout" Target="../slideLayouts/slideLayout55.xml"/><Relationship Id="rId9" Type="http://schemas.openxmlformats.org/officeDocument/2006/relationships/slideLayout" Target="../slideLayouts/slideLayout56.xml"/><Relationship Id="rId10" Type="http://schemas.openxmlformats.org/officeDocument/2006/relationships/slideLayout" Target="../slideLayouts/slideLayout57.xml"/><Relationship Id="rId11" Type="http://schemas.openxmlformats.org/officeDocument/2006/relationships/slideLayout" Target="../slideLayouts/slideLayout58.xml"/><Relationship Id="rId12" Type="http://schemas.openxmlformats.org/officeDocument/2006/relationships/slideLayout" Target="../slideLayouts/slideLayout59.xml"/><Relationship Id="rId13" Type="http://schemas.openxmlformats.org/officeDocument/2006/relationships/slideLayout" Target="../slideLayouts/slideLayout60.xml"/>
</Relationships>
</file>

<file path=ppt/slideMasters/_rels/slideMaster6.xml.rels><?xml version="1.0" encoding="UTF-8"?>
<Relationships xmlns="http://schemas.openxmlformats.org/package/2006/relationships"><Relationship Id="rId1" Type="http://schemas.openxmlformats.org/officeDocument/2006/relationships/theme" Target="../theme/theme6.xml"/><Relationship Id="rId2" Type="http://schemas.openxmlformats.org/officeDocument/2006/relationships/slideLayout" Target="../slideLayouts/slideLayout61.xml"/><Relationship Id="rId3" Type="http://schemas.openxmlformats.org/officeDocument/2006/relationships/slideLayout" Target="../slideLayouts/slideLayout62.xml"/><Relationship Id="rId4" Type="http://schemas.openxmlformats.org/officeDocument/2006/relationships/slideLayout" Target="../slideLayouts/slideLayout63.xml"/><Relationship Id="rId5" Type="http://schemas.openxmlformats.org/officeDocument/2006/relationships/slideLayout" Target="../slideLayouts/slideLayout64.xml"/><Relationship Id="rId6" Type="http://schemas.openxmlformats.org/officeDocument/2006/relationships/slideLayout" Target="../slideLayouts/slideLayout65.xml"/><Relationship Id="rId7" Type="http://schemas.openxmlformats.org/officeDocument/2006/relationships/slideLayout" Target="../slideLayouts/slideLayout66.xml"/><Relationship Id="rId8" Type="http://schemas.openxmlformats.org/officeDocument/2006/relationships/slideLayout" Target="../slideLayouts/slideLayout67.xml"/><Relationship Id="rId9" Type="http://schemas.openxmlformats.org/officeDocument/2006/relationships/slideLayout" Target="../slideLayouts/slideLayout68.xml"/><Relationship Id="rId10" Type="http://schemas.openxmlformats.org/officeDocument/2006/relationships/slideLayout" Target="../slideLayouts/slideLayout69.xml"/><Relationship Id="rId11" Type="http://schemas.openxmlformats.org/officeDocument/2006/relationships/slideLayout" Target="../slideLayouts/slideLayout70.xml"/><Relationship Id="rId12" Type="http://schemas.openxmlformats.org/officeDocument/2006/relationships/slideLayout" Target="../slideLayouts/slideLayout71.xml"/><Relationship Id="rId13" Type="http://schemas.openxmlformats.org/officeDocument/2006/relationships/slideLayout" Target="../slideLayouts/slideLayout72.xml"/>
</Relationships>
</file>

<file path=ppt/slideMasters/_rels/slideMaster7.xml.rels><?xml version="1.0" encoding="UTF-8"?>
<Relationships xmlns="http://schemas.openxmlformats.org/package/2006/relationships"><Relationship Id="rId1" Type="http://schemas.openxmlformats.org/officeDocument/2006/relationships/theme" Target="../theme/theme7.xml"/><Relationship Id="rId2" Type="http://schemas.openxmlformats.org/officeDocument/2006/relationships/slideLayout" Target="../slideLayouts/slideLayout73.xml"/><Relationship Id="rId3" Type="http://schemas.openxmlformats.org/officeDocument/2006/relationships/slideLayout" Target="../slideLayouts/slideLayout74.xml"/><Relationship Id="rId4" Type="http://schemas.openxmlformats.org/officeDocument/2006/relationships/slideLayout" Target="../slideLayouts/slideLayout75.xml"/><Relationship Id="rId5" Type="http://schemas.openxmlformats.org/officeDocument/2006/relationships/slideLayout" Target="../slideLayouts/slideLayout76.xml"/><Relationship Id="rId6" Type="http://schemas.openxmlformats.org/officeDocument/2006/relationships/slideLayout" Target="../slideLayouts/slideLayout77.xml"/><Relationship Id="rId7" Type="http://schemas.openxmlformats.org/officeDocument/2006/relationships/slideLayout" Target="../slideLayouts/slideLayout78.xml"/><Relationship Id="rId8" Type="http://schemas.openxmlformats.org/officeDocument/2006/relationships/slideLayout" Target="../slideLayouts/slideLayout79.xml"/><Relationship Id="rId9" Type="http://schemas.openxmlformats.org/officeDocument/2006/relationships/slideLayout" Target="../slideLayouts/slideLayout80.xml"/><Relationship Id="rId10" Type="http://schemas.openxmlformats.org/officeDocument/2006/relationships/slideLayout" Target="../slideLayouts/slideLayout81.xml"/><Relationship Id="rId11" Type="http://schemas.openxmlformats.org/officeDocument/2006/relationships/slideLayout" Target="../slideLayouts/slideLayout82.xml"/><Relationship Id="rId12" Type="http://schemas.openxmlformats.org/officeDocument/2006/relationships/slideLayout" Target="../slideLayouts/slideLayout83.xml"/><Relationship Id="rId13" Type="http://schemas.openxmlformats.org/officeDocument/2006/relationships/slideLayout" Target="../slideLayouts/slideLayout84.xml"/>
</Relationships>
</file>

<file path=ppt/slideMasters/_rels/slideMaster8.xml.rels><?xml version="1.0" encoding="UTF-8"?>
<Relationships xmlns="http://schemas.openxmlformats.org/package/2006/relationships"><Relationship Id="rId1" Type="http://schemas.openxmlformats.org/officeDocument/2006/relationships/theme" Target="../theme/theme8.xml"/><Relationship Id="rId2" Type="http://schemas.openxmlformats.org/officeDocument/2006/relationships/image" Target="../media/image5.png"/><Relationship Id="rId3" Type="http://schemas.openxmlformats.org/officeDocument/2006/relationships/slideLayout" Target="../slideLayouts/slideLayout85.xml"/><Relationship Id="rId4" Type="http://schemas.openxmlformats.org/officeDocument/2006/relationships/slideLayout" Target="../slideLayouts/slideLayout86.xml"/><Relationship Id="rId5" Type="http://schemas.openxmlformats.org/officeDocument/2006/relationships/slideLayout" Target="../slideLayouts/slideLayout87.xml"/><Relationship Id="rId6" Type="http://schemas.openxmlformats.org/officeDocument/2006/relationships/slideLayout" Target="../slideLayouts/slideLayout88.xml"/><Relationship Id="rId7" Type="http://schemas.openxmlformats.org/officeDocument/2006/relationships/slideLayout" Target="../slideLayouts/slideLayout89.xml"/><Relationship Id="rId8" Type="http://schemas.openxmlformats.org/officeDocument/2006/relationships/slideLayout" Target="../slideLayouts/slideLayout90.xml"/><Relationship Id="rId9" Type="http://schemas.openxmlformats.org/officeDocument/2006/relationships/slideLayout" Target="../slideLayouts/slideLayout91.xml"/><Relationship Id="rId10" Type="http://schemas.openxmlformats.org/officeDocument/2006/relationships/slideLayout" Target="../slideLayouts/slideLayout92.xml"/><Relationship Id="rId11" Type="http://schemas.openxmlformats.org/officeDocument/2006/relationships/slideLayout" Target="../slideLayouts/slideLayout93.xml"/><Relationship Id="rId12" Type="http://schemas.openxmlformats.org/officeDocument/2006/relationships/slideLayout" Target="../slideLayouts/slideLayout94.xml"/><Relationship Id="rId13" Type="http://schemas.openxmlformats.org/officeDocument/2006/relationships/slideLayout" Target="../slideLayouts/slideLayout95.xml"/><Relationship Id="rId14" Type="http://schemas.openxmlformats.org/officeDocument/2006/relationships/slideLayout" Target="../slideLayouts/slideLayout96.xml"/>
</Relationships>
</file>

<file path=ppt/slideMasters/_rels/slideMaster9.xml.rels><?xml version="1.0" encoding="UTF-8"?>
<Relationships xmlns="http://schemas.openxmlformats.org/package/2006/relationships"><Relationship Id="rId1" Type="http://schemas.openxmlformats.org/officeDocument/2006/relationships/theme" Target="../theme/theme9.xml"/><Relationship Id="rId2" Type="http://schemas.openxmlformats.org/officeDocument/2006/relationships/image" Target="../media/image6.png"/><Relationship Id="rId3" Type="http://schemas.openxmlformats.org/officeDocument/2006/relationships/slideLayout" Target="../slideLayouts/slideLayout97.xml"/><Relationship Id="rId4" Type="http://schemas.openxmlformats.org/officeDocument/2006/relationships/slideLayout" Target="../slideLayouts/slideLayout98.xml"/><Relationship Id="rId5" Type="http://schemas.openxmlformats.org/officeDocument/2006/relationships/slideLayout" Target="../slideLayouts/slideLayout99.xml"/><Relationship Id="rId6" Type="http://schemas.openxmlformats.org/officeDocument/2006/relationships/slideLayout" Target="../slideLayouts/slideLayout100.xml"/><Relationship Id="rId7" Type="http://schemas.openxmlformats.org/officeDocument/2006/relationships/slideLayout" Target="../slideLayouts/slideLayout101.xml"/><Relationship Id="rId8" Type="http://schemas.openxmlformats.org/officeDocument/2006/relationships/slideLayout" Target="../slideLayouts/slideLayout102.xml"/><Relationship Id="rId9" Type="http://schemas.openxmlformats.org/officeDocument/2006/relationships/slideLayout" Target="../slideLayouts/slideLayout103.xml"/><Relationship Id="rId10" Type="http://schemas.openxmlformats.org/officeDocument/2006/relationships/slideLayout" Target="../slideLayouts/slideLayout104.xml"/><Relationship Id="rId11" Type="http://schemas.openxmlformats.org/officeDocument/2006/relationships/slideLayout" Target="../slideLayouts/slideLayout105.xml"/><Relationship Id="rId12" Type="http://schemas.openxmlformats.org/officeDocument/2006/relationships/slideLayout" Target="../slideLayouts/slideLayout106.xml"/><Relationship Id="rId13" Type="http://schemas.openxmlformats.org/officeDocument/2006/relationships/slideLayout" Target="../slideLayouts/slideLayout107.xml"/><Relationship Id="rId14" Type="http://schemas.openxmlformats.org/officeDocument/2006/relationships/slideLayout" Target="../slideLayouts/slideLayout108.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tile/>
        </a:blipFill>
      </p:bgPr>
    </p:bg>
    <p:spTree>
      <p:nvGrpSpPr>
        <p:cNvPr id="1" name=""/>
        <p:cNvGrpSpPr/>
        <p:nvPr/>
      </p:nvGrpSpPr>
      <p:grpSpPr>
        <a:xfrm>
          <a:off x="0" y="0"/>
          <a:ext cx="0" cy="0"/>
          <a:chOff x="0" y="0"/>
          <a:chExt cx="0" cy="0"/>
        </a:xfrm>
      </p:grpSpPr>
      <p:grpSp>
        <p:nvGrpSpPr>
          <p:cNvPr id="0" name="Group 1"/>
          <p:cNvGrpSpPr/>
          <p:nvPr/>
        </p:nvGrpSpPr>
        <p:grpSpPr>
          <a:xfrm>
            <a:off x="9206640" y="2962800"/>
            <a:ext cx="2981880" cy="3209400"/>
            <a:chOff x="9206640" y="2962800"/>
            <a:chExt cx="2981880" cy="3209400"/>
          </a:xfrm>
        </p:grpSpPr>
        <p:sp>
          <p:nvSpPr>
            <p:cNvPr id="1" name="Line 2"/>
            <p:cNvSpPr/>
            <p:nvPr/>
          </p:nvSpPr>
          <p:spPr>
            <a:xfrm flipH="1">
              <a:off x="11275920" y="2962800"/>
              <a:ext cx="912600" cy="912960"/>
            </a:xfrm>
            <a:prstGeom prst="line">
              <a:avLst/>
            </a:prstGeom>
            <a:ln cap="rnd" w="9360">
              <a:solidFill>
                <a:srgbClr val="000000"/>
              </a:solidFill>
              <a:round/>
            </a:ln>
          </p:spPr>
          <p:style>
            <a:lnRef idx="0"/>
            <a:fillRef idx="0"/>
            <a:effectRef idx="0"/>
            <a:fontRef idx="minor"/>
          </p:style>
        </p:sp>
        <p:sp>
          <p:nvSpPr>
            <p:cNvPr id="2" name="Line 3"/>
            <p:cNvSpPr/>
            <p:nvPr/>
          </p:nvSpPr>
          <p:spPr>
            <a:xfrm flipH="1">
              <a:off x="9206640" y="3189960"/>
              <a:ext cx="2981880" cy="2982240"/>
            </a:xfrm>
            <a:prstGeom prst="line">
              <a:avLst/>
            </a:prstGeom>
            <a:ln cap="rnd" w="9360">
              <a:solidFill>
                <a:srgbClr val="000000"/>
              </a:solidFill>
              <a:round/>
            </a:ln>
          </p:spPr>
          <p:style>
            <a:lnRef idx="0"/>
            <a:fillRef idx="0"/>
            <a:effectRef idx="0"/>
            <a:fontRef idx="minor"/>
          </p:style>
        </p:sp>
        <p:sp>
          <p:nvSpPr>
            <p:cNvPr id="3" name="Line 4"/>
            <p:cNvSpPr/>
            <p:nvPr/>
          </p:nvSpPr>
          <p:spPr>
            <a:xfrm flipH="1">
              <a:off x="10292040" y="3284640"/>
              <a:ext cx="1896480" cy="1896480"/>
            </a:xfrm>
            <a:prstGeom prst="line">
              <a:avLst/>
            </a:prstGeom>
            <a:ln cap="rnd" w="9360">
              <a:solidFill>
                <a:srgbClr val="000000"/>
              </a:solidFill>
              <a:round/>
            </a:ln>
          </p:spPr>
          <p:style>
            <a:lnRef idx="0"/>
            <a:fillRef idx="0"/>
            <a:effectRef idx="0"/>
            <a:fontRef idx="minor"/>
          </p:style>
        </p:sp>
        <p:sp>
          <p:nvSpPr>
            <p:cNvPr id="4" name="Line 5"/>
            <p:cNvSpPr/>
            <p:nvPr/>
          </p:nvSpPr>
          <p:spPr>
            <a:xfrm flipH="1">
              <a:off x="10442880" y="3130560"/>
              <a:ext cx="1745640" cy="1745640"/>
            </a:xfrm>
            <a:prstGeom prst="line">
              <a:avLst/>
            </a:prstGeom>
            <a:ln cap="rnd" w="28440">
              <a:solidFill>
                <a:srgbClr val="000000"/>
              </a:solidFill>
              <a:round/>
            </a:ln>
          </p:spPr>
          <p:style>
            <a:lnRef idx="0"/>
            <a:fillRef idx="0"/>
            <a:effectRef idx="0"/>
            <a:fontRef idx="minor"/>
          </p:style>
        </p:sp>
        <p:sp>
          <p:nvSpPr>
            <p:cNvPr id="5" name="Line 6"/>
            <p:cNvSpPr/>
            <p:nvPr/>
          </p:nvSpPr>
          <p:spPr>
            <a:xfrm flipH="1">
              <a:off x="10918800" y="3682800"/>
              <a:ext cx="1269720" cy="1270080"/>
            </a:xfrm>
            <a:prstGeom prst="line">
              <a:avLst/>
            </a:prstGeom>
            <a:ln cap="rnd" w="28440">
              <a:solidFill>
                <a:srgbClr val="000000"/>
              </a:solidFill>
              <a:round/>
            </a:ln>
          </p:spPr>
          <p:style>
            <a:lnRef idx="0"/>
            <a:fillRef idx="0"/>
            <a:effectRef idx="0"/>
            <a:fontRef idx="minor"/>
          </p:style>
        </p:sp>
      </p:grpSp>
      <p:sp>
        <p:nvSpPr>
          <p:cNvPr id="6" name="Line 7"/>
          <p:cNvSpPr/>
          <p:nvPr/>
        </p:nvSpPr>
        <p:spPr>
          <a:xfrm flipH="1">
            <a:off x="8227800" y="8280"/>
            <a:ext cx="3809880" cy="3809880"/>
          </a:xfrm>
          <a:prstGeom prst="line">
            <a:avLst/>
          </a:prstGeom>
          <a:ln cap="rnd" w="12600">
            <a:solidFill>
              <a:srgbClr val="000000"/>
            </a:solidFill>
            <a:round/>
          </a:ln>
        </p:spPr>
        <p:style>
          <a:lnRef idx="0"/>
          <a:fillRef idx="0"/>
          <a:effectRef idx="0"/>
          <a:fontRef idx="minor"/>
        </p:style>
      </p:sp>
      <p:sp>
        <p:nvSpPr>
          <p:cNvPr id="7" name="Line 8"/>
          <p:cNvSpPr/>
          <p:nvPr/>
        </p:nvSpPr>
        <p:spPr>
          <a:xfrm flipH="1">
            <a:off x="6108120" y="91440"/>
            <a:ext cx="6080400" cy="6080760"/>
          </a:xfrm>
          <a:prstGeom prst="line">
            <a:avLst/>
          </a:prstGeom>
          <a:ln cap="rnd" w="12600">
            <a:solidFill>
              <a:srgbClr val="000000"/>
            </a:solidFill>
            <a:round/>
          </a:ln>
        </p:spPr>
        <p:style>
          <a:lnRef idx="0"/>
          <a:fillRef idx="0"/>
          <a:effectRef idx="0"/>
          <a:fontRef idx="minor"/>
        </p:style>
      </p:sp>
      <p:sp>
        <p:nvSpPr>
          <p:cNvPr id="8" name="Line 9"/>
          <p:cNvSpPr/>
          <p:nvPr/>
        </p:nvSpPr>
        <p:spPr>
          <a:xfrm flipH="1">
            <a:off x="7235640" y="228600"/>
            <a:ext cx="4952880" cy="4952880"/>
          </a:xfrm>
          <a:prstGeom prst="line">
            <a:avLst/>
          </a:prstGeom>
          <a:ln cap="rnd" w="12600">
            <a:solidFill>
              <a:srgbClr val="000000"/>
            </a:solidFill>
            <a:round/>
          </a:ln>
        </p:spPr>
        <p:style>
          <a:lnRef idx="0"/>
          <a:fillRef idx="0"/>
          <a:effectRef idx="0"/>
          <a:fontRef idx="minor"/>
        </p:style>
      </p:sp>
      <p:sp>
        <p:nvSpPr>
          <p:cNvPr id="9" name="Line 10"/>
          <p:cNvSpPr/>
          <p:nvPr/>
        </p:nvSpPr>
        <p:spPr>
          <a:xfrm flipH="1">
            <a:off x="7335720" y="32040"/>
            <a:ext cx="4852800" cy="4853160"/>
          </a:xfrm>
          <a:prstGeom prst="line">
            <a:avLst/>
          </a:prstGeom>
          <a:ln cap="rnd" w="31680">
            <a:solidFill>
              <a:srgbClr val="000000"/>
            </a:solidFill>
            <a:round/>
          </a:ln>
        </p:spPr>
        <p:style>
          <a:lnRef idx="0"/>
          <a:fillRef idx="0"/>
          <a:effectRef idx="0"/>
          <a:fontRef idx="minor"/>
        </p:style>
      </p:sp>
      <p:sp>
        <p:nvSpPr>
          <p:cNvPr id="10" name="Line 11"/>
          <p:cNvSpPr/>
          <p:nvPr/>
        </p:nvSpPr>
        <p:spPr>
          <a:xfrm flipH="1">
            <a:off x="7845120" y="609480"/>
            <a:ext cx="4343400" cy="4343400"/>
          </a:xfrm>
          <a:prstGeom prst="line">
            <a:avLst/>
          </a:prstGeom>
          <a:ln cap="rnd" w="31680">
            <a:solidFill>
              <a:srgbClr val="000000"/>
            </a:solidFill>
            <a:round/>
          </a:ln>
        </p:spPr>
        <p:style>
          <a:lnRef idx="0"/>
          <a:fillRef idx="0"/>
          <a:effectRef idx="0"/>
          <a:fontRef idx="minor"/>
        </p:style>
      </p:sp>
      <p:sp>
        <p:nvSpPr>
          <p:cNvPr id="11" name="PlaceHolder 12"/>
          <p:cNvSpPr>
            <a:spLocks noGrp="1"/>
          </p:cNvSpPr>
          <p:nvPr>
            <p:ph type="title"/>
          </p:nvPr>
        </p:nvSpPr>
        <p:spPr>
          <a:xfrm>
            <a:off x="609480" y="273600"/>
            <a:ext cx="10972080" cy="1144440"/>
          </a:xfrm>
          <a:prstGeom prst="rect">
            <a:avLst/>
          </a:prstGeom>
        </p:spPr>
        <p:txBody>
          <a:bodyPr lIns="0" rIns="0" tIns="0" bIns="0" anchor="ctr">
            <a:noAutofit/>
          </a:bodyPr>
          <a:p>
            <a:r>
              <a:rPr b="0" lang="en-US" sz="1800" spc="-1" strike="noStrike">
                <a:latin typeface="Arial"/>
              </a:rPr>
              <a:t>Click to edit the title text format</a:t>
            </a:r>
            <a:endParaRPr b="0" lang="en-US" sz="1800" spc="-1" strike="noStrike">
              <a:latin typeface="Arial"/>
            </a:endParaRPr>
          </a:p>
        </p:txBody>
      </p:sp>
      <p:sp>
        <p:nvSpPr>
          <p:cNvPr id="12" name="PlaceHolder 13"/>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sldMaster>
</file>

<file path=ppt/slideMasters/slideMaster1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tile/>
        </a:blipFill>
      </p:bgPr>
    </p:bg>
    <p:spTree>
      <p:nvGrpSpPr>
        <p:cNvPr id="1" name=""/>
        <p:cNvGrpSpPr/>
        <p:nvPr/>
      </p:nvGrpSpPr>
      <p:grpSpPr>
        <a:xfrm>
          <a:off x="0" y="0"/>
          <a:ext cx="0" cy="0"/>
          <a:chOff x="0" y="0"/>
          <a:chExt cx="0" cy="0"/>
        </a:xfrm>
      </p:grpSpPr>
      <p:sp>
        <p:nvSpPr>
          <p:cNvPr id="396" name="Line 1"/>
          <p:cNvSpPr/>
          <p:nvPr/>
        </p:nvSpPr>
        <p:spPr>
          <a:xfrm>
            <a:off x="11683800" y="0"/>
            <a:ext cx="0" cy="6858000"/>
          </a:xfrm>
          <a:prstGeom prst="line">
            <a:avLst/>
          </a:prstGeom>
          <a:ln w="38160">
            <a:solidFill>
              <a:srgbClr val="fec2ae"/>
            </a:solidFill>
            <a:round/>
          </a:ln>
        </p:spPr>
        <p:style>
          <a:lnRef idx="0"/>
          <a:fillRef idx="0"/>
          <a:effectRef idx="0"/>
          <a:fontRef idx="minor"/>
        </p:style>
      </p:sp>
      <p:sp>
        <p:nvSpPr>
          <p:cNvPr id="397" name="Line 2"/>
          <p:cNvSpPr/>
          <p:nvPr/>
        </p:nvSpPr>
        <p:spPr>
          <a:xfrm>
            <a:off x="101520" y="0"/>
            <a:ext cx="0" cy="6858000"/>
          </a:xfrm>
          <a:prstGeom prst="line">
            <a:avLst/>
          </a:prstGeom>
          <a:ln w="57240">
            <a:solidFill>
              <a:srgbClr val="fec2ae"/>
            </a:solidFill>
            <a:round/>
          </a:ln>
        </p:spPr>
        <p:style>
          <a:lnRef idx="0"/>
          <a:fillRef idx="0"/>
          <a:effectRef idx="0"/>
          <a:fontRef idx="minor"/>
        </p:style>
      </p:sp>
      <p:sp>
        <p:nvSpPr>
          <p:cNvPr id="398" name="Line 3"/>
          <p:cNvSpPr/>
          <p:nvPr/>
        </p:nvSpPr>
        <p:spPr>
          <a:xfrm>
            <a:off x="11988720" y="0"/>
            <a:ext cx="0" cy="6858000"/>
          </a:xfrm>
          <a:prstGeom prst="line">
            <a:avLst/>
          </a:prstGeom>
          <a:ln w="19080">
            <a:solidFill>
              <a:srgbClr val="fe8637"/>
            </a:solidFill>
            <a:round/>
          </a:ln>
        </p:spPr>
        <p:style>
          <a:lnRef idx="0"/>
          <a:fillRef idx="0"/>
          <a:effectRef idx="0"/>
          <a:fontRef idx="minor"/>
        </p:style>
      </p:sp>
      <p:sp>
        <p:nvSpPr>
          <p:cNvPr id="399" name="CustomShape 4"/>
          <p:cNvSpPr/>
          <p:nvPr/>
        </p:nvSpPr>
        <p:spPr>
          <a:xfrm>
            <a:off x="11785680" y="0"/>
            <a:ext cx="404280" cy="6855840"/>
          </a:xfrm>
          <a:prstGeom prst="rect">
            <a:avLst/>
          </a:prstGeom>
          <a:solidFill>
            <a:srgbClr val="fec2ae">
              <a:alpha val="87000"/>
            </a:srgbClr>
          </a:solidFill>
          <a:ln w="38160">
            <a:noFill/>
          </a:ln>
          <a:effectLst>
            <a:outerShdw dir="5400000" dist="24840">
              <a:srgbClr val="000000">
                <a:alpha val="40000"/>
              </a:srgbClr>
            </a:outerShdw>
          </a:effectLst>
        </p:spPr>
        <p:style>
          <a:lnRef idx="0"/>
          <a:fillRef idx="0"/>
          <a:effectRef idx="0"/>
          <a:fontRef idx="minor"/>
        </p:style>
      </p:sp>
      <p:sp>
        <p:nvSpPr>
          <p:cNvPr id="400" name="Line 5"/>
          <p:cNvSpPr/>
          <p:nvPr/>
        </p:nvSpPr>
        <p:spPr>
          <a:xfrm>
            <a:off x="11887200" y="0"/>
            <a:ext cx="0" cy="6858000"/>
          </a:xfrm>
          <a:prstGeom prst="line">
            <a:avLst/>
          </a:prstGeom>
          <a:ln w="9360">
            <a:solidFill>
              <a:srgbClr val="fe8637"/>
            </a:solidFill>
            <a:round/>
          </a:ln>
        </p:spPr>
        <p:style>
          <a:lnRef idx="0"/>
          <a:fillRef idx="0"/>
          <a:effectRef idx="0"/>
          <a:fontRef idx="minor"/>
        </p:style>
      </p:sp>
      <p:sp>
        <p:nvSpPr>
          <p:cNvPr id="401" name="CustomShape 6"/>
          <p:cNvSpPr/>
          <p:nvPr/>
        </p:nvSpPr>
        <p:spPr>
          <a:xfrm>
            <a:off x="10875240" y="5715000"/>
            <a:ext cx="729360" cy="546480"/>
          </a:xfrm>
          <a:prstGeom prst="ellipse">
            <a:avLst/>
          </a:prstGeom>
          <a:solidFill>
            <a:srgbClr val="fe8637"/>
          </a:solidFill>
          <a:ln w="38160">
            <a:noFill/>
          </a:ln>
          <a:effectLst>
            <a:outerShdw dir="5400000" dist="24840">
              <a:srgbClr val="000000">
                <a:alpha val="40000"/>
              </a:srgbClr>
            </a:outerShdw>
          </a:effectLst>
        </p:spPr>
        <p:style>
          <a:lnRef idx="0"/>
          <a:fillRef idx="0"/>
          <a:effectRef idx="0"/>
          <a:fontRef idx="minor"/>
        </p:style>
      </p:sp>
      <p:sp>
        <p:nvSpPr>
          <p:cNvPr id="402" name="CustomShape 7"/>
          <p:cNvSpPr/>
          <p:nvPr/>
        </p:nvSpPr>
        <p:spPr>
          <a:xfrm>
            <a:off x="507960" y="0"/>
            <a:ext cx="810720" cy="6855840"/>
          </a:xfrm>
          <a:prstGeom prst="rect">
            <a:avLst/>
          </a:prstGeom>
          <a:solidFill>
            <a:srgbClr val="fec2ae">
              <a:alpha val="54000"/>
            </a:srgbClr>
          </a:solidFill>
          <a:ln w="38160">
            <a:noFill/>
          </a:ln>
          <a:effectLst>
            <a:outerShdw dir="5400000" dist="24840">
              <a:srgbClr val="000000">
                <a:alpha val="40000"/>
              </a:srgbClr>
            </a:outerShdw>
          </a:effectLst>
        </p:spPr>
        <p:style>
          <a:lnRef idx="0"/>
          <a:fillRef idx="0"/>
          <a:effectRef idx="0"/>
          <a:fontRef idx="minor"/>
        </p:style>
      </p:sp>
      <p:sp>
        <p:nvSpPr>
          <p:cNvPr id="403" name="CustomShape 8"/>
          <p:cNvSpPr/>
          <p:nvPr/>
        </p:nvSpPr>
        <p:spPr>
          <a:xfrm>
            <a:off x="368280" y="0"/>
            <a:ext cx="137520" cy="6855840"/>
          </a:xfrm>
          <a:prstGeom prst="rect">
            <a:avLst/>
          </a:prstGeom>
          <a:solidFill>
            <a:srgbClr val="fed9cd">
              <a:alpha val="36000"/>
            </a:srgbClr>
          </a:solidFill>
          <a:ln w="38160">
            <a:noFill/>
          </a:ln>
          <a:effectLst>
            <a:outerShdw dir="5400000" dist="24840">
              <a:srgbClr val="000000">
                <a:alpha val="40000"/>
              </a:srgbClr>
            </a:outerShdw>
          </a:effectLst>
        </p:spPr>
        <p:style>
          <a:lnRef idx="0"/>
          <a:fillRef idx="0"/>
          <a:effectRef idx="0"/>
          <a:fontRef idx="minor"/>
        </p:style>
      </p:sp>
      <p:sp>
        <p:nvSpPr>
          <p:cNvPr id="404" name="CustomShape 9"/>
          <p:cNvSpPr/>
          <p:nvPr/>
        </p:nvSpPr>
        <p:spPr>
          <a:xfrm>
            <a:off x="1320840" y="0"/>
            <a:ext cx="240480" cy="6855840"/>
          </a:xfrm>
          <a:prstGeom prst="rect">
            <a:avLst/>
          </a:prstGeom>
          <a:solidFill>
            <a:srgbClr val="fed9cd">
              <a:alpha val="70000"/>
            </a:srgbClr>
          </a:solidFill>
          <a:ln w="38160">
            <a:noFill/>
          </a:ln>
          <a:effectLst>
            <a:outerShdw dir="5400000" dist="24840">
              <a:srgbClr val="000000">
                <a:alpha val="40000"/>
              </a:srgbClr>
            </a:outerShdw>
          </a:effectLst>
        </p:spPr>
        <p:style>
          <a:lnRef idx="0"/>
          <a:fillRef idx="0"/>
          <a:effectRef idx="0"/>
          <a:fontRef idx="minor"/>
        </p:style>
      </p:sp>
      <p:sp>
        <p:nvSpPr>
          <p:cNvPr id="405" name="CustomShape 10"/>
          <p:cNvSpPr/>
          <p:nvPr/>
        </p:nvSpPr>
        <p:spPr>
          <a:xfrm>
            <a:off x="1521720" y="0"/>
            <a:ext cx="304920" cy="6855840"/>
          </a:xfrm>
          <a:prstGeom prst="rect">
            <a:avLst/>
          </a:prstGeom>
          <a:solidFill>
            <a:srgbClr val="feede8">
              <a:alpha val="71000"/>
            </a:srgbClr>
          </a:solidFill>
          <a:ln w="38160">
            <a:noFill/>
          </a:ln>
          <a:effectLst>
            <a:outerShdw dir="5400000" dist="24840">
              <a:srgbClr val="000000">
                <a:alpha val="40000"/>
              </a:srgbClr>
            </a:outerShdw>
          </a:effectLst>
        </p:spPr>
        <p:style>
          <a:lnRef idx="0"/>
          <a:fillRef idx="0"/>
          <a:effectRef idx="0"/>
          <a:fontRef idx="minor"/>
        </p:style>
      </p:sp>
      <p:sp>
        <p:nvSpPr>
          <p:cNvPr id="406" name="Line 11"/>
          <p:cNvSpPr/>
          <p:nvPr/>
        </p:nvSpPr>
        <p:spPr>
          <a:xfrm>
            <a:off x="141480" y="0"/>
            <a:ext cx="0" cy="6858000"/>
          </a:xfrm>
          <a:prstGeom prst="line">
            <a:avLst/>
          </a:prstGeom>
          <a:ln w="57240">
            <a:solidFill>
              <a:srgbClr val="fec2ae"/>
            </a:solidFill>
            <a:round/>
          </a:ln>
        </p:spPr>
        <p:style>
          <a:lnRef idx="0"/>
          <a:fillRef idx="0"/>
          <a:effectRef idx="0"/>
          <a:fontRef idx="minor"/>
        </p:style>
      </p:sp>
      <p:sp>
        <p:nvSpPr>
          <p:cNvPr id="407" name="Line 12"/>
          <p:cNvSpPr/>
          <p:nvPr/>
        </p:nvSpPr>
        <p:spPr>
          <a:xfrm>
            <a:off x="1218960" y="0"/>
            <a:ext cx="0" cy="6858000"/>
          </a:xfrm>
          <a:prstGeom prst="line">
            <a:avLst/>
          </a:prstGeom>
          <a:ln w="57240">
            <a:solidFill>
              <a:srgbClr val="feede8"/>
            </a:solidFill>
            <a:round/>
          </a:ln>
        </p:spPr>
        <p:style>
          <a:lnRef idx="0"/>
          <a:fillRef idx="0"/>
          <a:effectRef idx="0"/>
          <a:fontRef idx="minor"/>
        </p:style>
      </p:sp>
      <p:sp>
        <p:nvSpPr>
          <p:cNvPr id="408" name="Line 13"/>
          <p:cNvSpPr/>
          <p:nvPr/>
        </p:nvSpPr>
        <p:spPr>
          <a:xfrm>
            <a:off x="1138680" y="0"/>
            <a:ext cx="0" cy="6858000"/>
          </a:xfrm>
          <a:prstGeom prst="line">
            <a:avLst/>
          </a:prstGeom>
          <a:ln w="57240">
            <a:solidFill>
              <a:srgbClr val="fec2ae"/>
            </a:solidFill>
            <a:round/>
          </a:ln>
        </p:spPr>
        <p:style>
          <a:lnRef idx="0"/>
          <a:fillRef idx="0"/>
          <a:effectRef idx="0"/>
          <a:fontRef idx="minor"/>
        </p:style>
      </p:sp>
      <p:sp>
        <p:nvSpPr>
          <p:cNvPr id="409" name="Line 14"/>
          <p:cNvSpPr/>
          <p:nvPr/>
        </p:nvSpPr>
        <p:spPr>
          <a:xfrm>
            <a:off x="2301840" y="0"/>
            <a:ext cx="0" cy="6858000"/>
          </a:xfrm>
          <a:prstGeom prst="line">
            <a:avLst/>
          </a:prstGeom>
          <a:ln w="28440">
            <a:solidFill>
              <a:srgbClr val="fec2ae"/>
            </a:solidFill>
            <a:round/>
          </a:ln>
        </p:spPr>
        <p:style>
          <a:lnRef idx="0"/>
          <a:fillRef idx="0"/>
          <a:effectRef idx="0"/>
          <a:fontRef idx="minor"/>
        </p:style>
      </p:sp>
      <p:sp>
        <p:nvSpPr>
          <p:cNvPr id="410" name="Line 15"/>
          <p:cNvSpPr/>
          <p:nvPr/>
        </p:nvSpPr>
        <p:spPr>
          <a:xfrm>
            <a:off x="1422360" y="0"/>
            <a:ext cx="0" cy="6858000"/>
          </a:xfrm>
          <a:prstGeom prst="line">
            <a:avLst/>
          </a:prstGeom>
          <a:ln w="9360">
            <a:solidFill>
              <a:srgbClr val="fec2ae"/>
            </a:solidFill>
            <a:round/>
          </a:ln>
        </p:spPr>
        <p:style>
          <a:lnRef idx="0"/>
          <a:fillRef idx="0"/>
          <a:effectRef idx="0"/>
          <a:fontRef idx="minor"/>
        </p:style>
      </p:sp>
      <p:sp>
        <p:nvSpPr>
          <p:cNvPr id="411" name="Line 16"/>
          <p:cNvSpPr/>
          <p:nvPr/>
        </p:nvSpPr>
        <p:spPr>
          <a:xfrm>
            <a:off x="12151800" y="0"/>
            <a:ext cx="0" cy="6858000"/>
          </a:xfrm>
          <a:prstGeom prst="line">
            <a:avLst/>
          </a:prstGeom>
          <a:ln w="57240">
            <a:solidFill>
              <a:srgbClr val="fec2ae"/>
            </a:solidFill>
            <a:round/>
          </a:ln>
        </p:spPr>
        <p:style>
          <a:lnRef idx="0"/>
          <a:fillRef idx="0"/>
          <a:effectRef idx="0"/>
          <a:fontRef idx="minor"/>
        </p:style>
      </p:sp>
      <p:sp>
        <p:nvSpPr>
          <p:cNvPr id="412" name="CustomShape 17"/>
          <p:cNvSpPr/>
          <p:nvPr/>
        </p:nvSpPr>
        <p:spPr>
          <a:xfrm>
            <a:off x="1625760" y="0"/>
            <a:ext cx="99360" cy="6855840"/>
          </a:xfrm>
          <a:prstGeom prst="rect">
            <a:avLst/>
          </a:prstGeom>
          <a:solidFill>
            <a:srgbClr val="fec2ae">
              <a:alpha val="51000"/>
            </a:srgbClr>
          </a:solidFill>
          <a:ln w="38160">
            <a:noFill/>
          </a:ln>
          <a:effectLst>
            <a:outerShdw dir="5400000" dist="24840">
              <a:srgbClr val="000000">
                <a:alpha val="40000"/>
              </a:srgbClr>
            </a:outerShdw>
          </a:effectLst>
        </p:spPr>
        <p:style>
          <a:lnRef idx="0"/>
          <a:fillRef idx="0"/>
          <a:effectRef idx="0"/>
          <a:fontRef idx="minor"/>
        </p:style>
      </p:sp>
      <p:sp>
        <p:nvSpPr>
          <p:cNvPr id="413" name="CustomShape 18"/>
          <p:cNvSpPr/>
          <p:nvPr/>
        </p:nvSpPr>
        <p:spPr>
          <a:xfrm>
            <a:off x="812880" y="3429000"/>
            <a:ext cx="1725120" cy="1293120"/>
          </a:xfrm>
          <a:prstGeom prst="ellipse">
            <a:avLst/>
          </a:prstGeom>
          <a:solidFill>
            <a:srgbClr val="fe8637"/>
          </a:solidFill>
          <a:ln w="38160">
            <a:noFill/>
          </a:ln>
          <a:effectLst>
            <a:outerShdw dir="5400000" dist="24840">
              <a:srgbClr val="000000">
                <a:alpha val="40000"/>
              </a:srgbClr>
            </a:outerShdw>
          </a:effectLst>
        </p:spPr>
        <p:style>
          <a:lnRef idx="0"/>
          <a:fillRef idx="0"/>
          <a:effectRef idx="0"/>
          <a:fontRef idx="minor"/>
        </p:style>
      </p:sp>
      <p:sp>
        <p:nvSpPr>
          <p:cNvPr id="414" name="CustomShape 19"/>
          <p:cNvSpPr/>
          <p:nvPr/>
        </p:nvSpPr>
        <p:spPr>
          <a:xfrm>
            <a:off x="1746000" y="4866840"/>
            <a:ext cx="853200" cy="639360"/>
          </a:xfrm>
          <a:prstGeom prst="ellipse">
            <a:avLst/>
          </a:prstGeom>
          <a:solidFill>
            <a:srgbClr val="fe8637"/>
          </a:solidFill>
          <a:ln w="28440">
            <a:noFill/>
          </a:ln>
          <a:effectLst>
            <a:outerShdw dir="5400000" dist="24840">
              <a:srgbClr val="000000">
                <a:alpha val="40000"/>
              </a:srgbClr>
            </a:outerShdw>
          </a:effectLst>
        </p:spPr>
        <p:style>
          <a:lnRef idx="0"/>
          <a:fillRef idx="0"/>
          <a:effectRef idx="0"/>
          <a:fontRef idx="minor"/>
        </p:style>
      </p:sp>
      <p:sp>
        <p:nvSpPr>
          <p:cNvPr id="415" name="CustomShape 20"/>
          <p:cNvSpPr/>
          <p:nvPr/>
        </p:nvSpPr>
        <p:spPr>
          <a:xfrm>
            <a:off x="1454760" y="5500800"/>
            <a:ext cx="180720" cy="135000"/>
          </a:xfrm>
          <a:prstGeom prst="ellipse">
            <a:avLst/>
          </a:prstGeom>
          <a:solidFill>
            <a:srgbClr val="fe8637"/>
          </a:solidFill>
          <a:ln w="12600">
            <a:noFill/>
          </a:ln>
          <a:effectLst>
            <a:outerShdw dir="5400000" dist="24840">
              <a:srgbClr val="000000">
                <a:alpha val="40000"/>
              </a:srgbClr>
            </a:outerShdw>
          </a:effectLst>
        </p:spPr>
        <p:style>
          <a:lnRef idx="0"/>
          <a:fillRef idx="0"/>
          <a:effectRef idx="0"/>
          <a:fontRef idx="minor"/>
        </p:style>
      </p:sp>
      <p:sp>
        <p:nvSpPr>
          <p:cNvPr id="416" name="CustomShape 21"/>
          <p:cNvSpPr/>
          <p:nvPr/>
        </p:nvSpPr>
        <p:spPr>
          <a:xfrm>
            <a:off x="2219040" y="5788080"/>
            <a:ext cx="363600" cy="272160"/>
          </a:xfrm>
          <a:prstGeom prst="ellipse">
            <a:avLst/>
          </a:prstGeom>
          <a:solidFill>
            <a:srgbClr val="fe8637"/>
          </a:solidFill>
          <a:ln w="12600">
            <a:noFill/>
          </a:ln>
          <a:effectLst>
            <a:outerShdw dir="5400000" dist="24840">
              <a:srgbClr val="000000">
                <a:alpha val="40000"/>
              </a:srgbClr>
            </a:outerShdw>
          </a:effectLst>
        </p:spPr>
        <p:style>
          <a:lnRef idx="0"/>
          <a:fillRef idx="0"/>
          <a:effectRef idx="0"/>
          <a:fontRef idx="minor"/>
        </p:style>
      </p:sp>
      <p:sp>
        <p:nvSpPr>
          <p:cNvPr id="417" name="CustomShape 22"/>
          <p:cNvSpPr/>
          <p:nvPr/>
        </p:nvSpPr>
        <p:spPr>
          <a:xfrm>
            <a:off x="2540160" y="4495680"/>
            <a:ext cx="485640" cy="363600"/>
          </a:xfrm>
          <a:prstGeom prst="ellipse">
            <a:avLst/>
          </a:prstGeom>
          <a:solidFill>
            <a:srgbClr val="fe8637"/>
          </a:solidFill>
          <a:ln w="28440">
            <a:noFill/>
          </a:ln>
          <a:effectLst>
            <a:outerShdw dir="5400000" dist="24840">
              <a:srgbClr val="000000">
                <a:alpha val="40000"/>
              </a:srgbClr>
            </a:outerShdw>
          </a:effectLst>
        </p:spPr>
        <p:style>
          <a:lnRef idx="0"/>
          <a:fillRef idx="0"/>
          <a:effectRef idx="0"/>
          <a:fontRef idx="minor"/>
        </p:style>
      </p:sp>
      <p:sp>
        <p:nvSpPr>
          <p:cNvPr id="418" name="PlaceHolder 23"/>
          <p:cNvSpPr>
            <a:spLocks noGrp="1"/>
          </p:cNvSpPr>
          <p:nvPr>
            <p:ph type="title"/>
          </p:nvPr>
        </p:nvSpPr>
        <p:spPr>
          <a:xfrm>
            <a:off x="609480" y="273600"/>
            <a:ext cx="10972440" cy="1144800"/>
          </a:xfrm>
          <a:prstGeom prst="rect">
            <a:avLst/>
          </a:prstGeom>
        </p:spPr>
        <p:txBody>
          <a:bodyPr lIns="0" rIns="0" tIns="0" bIns="0" anchor="ctr">
            <a:noAutofit/>
          </a:bodyPr>
          <a:p>
            <a:pPr algn="ctr"/>
            <a:r>
              <a:rPr b="0" lang="en-US" sz="4400" spc="-1" strike="noStrike">
                <a:latin typeface="Arial"/>
              </a:rPr>
              <a:t>Click to edit the title text format</a:t>
            </a:r>
            <a:endParaRPr b="0" lang="en-US" sz="4400" spc="-1" strike="noStrike">
              <a:latin typeface="Arial"/>
            </a:endParaRPr>
          </a:p>
        </p:txBody>
      </p:sp>
      <p:sp>
        <p:nvSpPr>
          <p:cNvPr id="419" name="PlaceHolder 24"/>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5" r:id="rId12"/>
    <p:sldLayoutId id="2147483776" r:id="rId13"/>
    <p:sldLayoutId id="2147483777" r:id="rId14"/>
  </p:sldLayoutIdLst>
</p:sldMaster>
</file>

<file path=ppt/slideMasters/slideMaster1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tile/>
        </a:blipFill>
      </p:bgPr>
    </p:bg>
    <p:spTree>
      <p:nvGrpSpPr>
        <p:cNvPr id="1" name=""/>
        <p:cNvGrpSpPr/>
        <p:nvPr/>
      </p:nvGrpSpPr>
      <p:grpSpPr>
        <a:xfrm>
          <a:off x="0" y="0"/>
          <a:ext cx="0" cy="0"/>
          <a:chOff x="0" y="0"/>
          <a:chExt cx="0" cy="0"/>
        </a:xfrm>
      </p:grpSpPr>
      <p:sp>
        <p:nvSpPr>
          <p:cNvPr id="456" name="Line 1"/>
          <p:cNvSpPr/>
          <p:nvPr/>
        </p:nvSpPr>
        <p:spPr>
          <a:xfrm>
            <a:off x="11683800" y="0"/>
            <a:ext cx="0" cy="6858000"/>
          </a:xfrm>
          <a:prstGeom prst="line">
            <a:avLst/>
          </a:prstGeom>
          <a:ln w="38160">
            <a:solidFill>
              <a:srgbClr val="abadb6"/>
            </a:solidFill>
            <a:round/>
          </a:ln>
        </p:spPr>
        <p:style>
          <a:lnRef idx="0"/>
          <a:fillRef idx="0"/>
          <a:effectRef idx="0"/>
          <a:fontRef idx="minor"/>
        </p:style>
      </p:sp>
      <p:sp>
        <p:nvSpPr>
          <p:cNvPr id="457" name="Line 2"/>
          <p:cNvSpPr/>
          <p:nvPr/>
        </p:nvSpPr>
        <p:spPr>
          <a:xfrm>
            <a:off x="101520" y="0"/>
            <a:ext cx="0" cy="6858000"/>
          </a:xfrm>
          <a:prstGeom prst="line">
            <a:avLst/>
          </a:prstGeom>
          <a:ln w="57240">
            <a:solidFill>
              <a:srgbClr val="abadb6"/>
            </a:solidFill>
            <a:round/>
          </a:ln>
        </p:spPr>
        <p:style>
          <a:lnRef idx="0"/>
          <a:fillRef idx="0"/>
          <a:effectRef idx="0"/>
          <a:fontRef idx="minor"/>
        </p:style>
      </p:sp>
      <p:sp>
        <p:nvSpPr>
          <p:cNvPr id="458" name="Line 3"/>
          <p:cNvSpPr/>
          <p:nvPr/>
        </p:nvSpPr>
        <p:spPr>
          <a:xfrm>
            <a:off x="11988720" y="0"/>
            <a:ext cx="0" cy="6858000"/>
          </a:xfrm>
          <a:prstGeom prst="line">
            <a:avLst/>
          </a:prstGeom>
          <a:ln w="19080">
            <a:solidFill>
              <a:srgbClr val="052f61"/>
            </a:solidFill>
            <a:round/>
          </a:ln>
        </p:spPr>
        <p:style>
          <a:lnRef idx="0"/>
          <a:fillRef idx="0"/>
          <a:effectRef idx="0"/>
          <a:fontRef idx="minor"/>
        </p:style>
      </p:sp>
      <p:sp>
        <p:nvSpPr>
          <p:cNvPr id="459" name="CustomShape 4"/>
          <p:cNvSpPr/>
          <p:nvPr/>
        </p:nvSpPr>
        <p:spPr>
          <a:xfrm>
            <a:off x="11785680" y="0"/>
            <a:ext cx="404280" cy="6855840"/>
          </a:xfrm>
          <a:prstGeom prst="rect">
            <a:avLst/>
          </a:prstGeom>
          <a:solidFill>
            <a:srgbClr val="abadb6">
              <a:alpha val="87000"/>
            </a:srgbClr>
          </a:solidFill>
          <a:ln w="38160">
            <a:noFill/>
          </a:ln>
          <a:effectLst>
            <a:outerShdw dir="5400000" dist="24840">
              <a:srgbClr val="000000">
                <a:alpha val="40000"/>
              </a:srgbClr>
            </a:outerShdw>
          </a:effectLst>
        </p:spPr>
        <p:style>
          <a:lnRef idx="0"/>
          <a:fillRef idx="0"/>
          <a:effectRef idx="0"/>
          <a:fontRef idx="minor"/>
        </p:style>
      </p:sp>
      <p:sp>
        <p:nvSpPr>
          <p:cNvPr id="460" name="Line 5"/>
          <p:cNvSpPr/>
          <p:nvPr/>
        </p:nvSpPr>
        <p:spPr>
          <a:xfrm>
            <a:off x="11887200" y="0"/>
            <a:ext cx="0" cy="6858000"/>
          </a:xfrm>
          <a:prstGeom prst="line">
            <a:avLst/>
          </a:prstGeom>
          <a:ln w="9360">
            <a:solidFill>
              <a:srgbClr val="052f61"/>
            </a:solidFill>
            <a:round/>
          </a:ln>
        </p:spPr>
        <p:style>
          <a:lnRef idx="0"/>
          <a:fillRef idx="0"/>
          <a:effectRef idx="0"/>
          <a:fontRef idx="minor"/>
        </p:style>
      </p:sp>
      <p:sp>
        <p:nvSpPr>
          <p:cNvPr id="461" name="CustomShape 6"/>
          <p:cNvSpPr/>
          <p:nvPr/>
        </p:nvSpPr>
        <p:spPr>
          <a:xfrm>
            <a:off x="10875240" y="5715000"/>
            <a:ext cx="729360" cy="546480"/>
          </a:xfrm>
          <a:prstGeom prst="ellipse">
            <a:avLst/>
          </a:prstGeom>
          <a:solidFill>
            <a:srgbClr val="052f61"/>
          </a:solidFill>
          <a:ln w="38160">
            <a:noFill/>
          </a:ln>
          <a:effectLst>
            <a:outerShdw dir="5400000" dist="24840">
              <a:srgbClr val="000000">
                <a:alpha val="40000"/>
              </a:srgbClr>
            </a:outerShdw>
          </a:effectLst>
        </p:spPr>
        <p:style>
          <a:lnRef idx="0"/>
          <a:fillRef idx="0"/>
          <a:effectRef idx="0"/>
          <a:fontRef idx="minor"/>
        </p:style>
      </p:sp>
      <p:sp>
        <p:nvSpPr>
          <p:cNvPr id="462" name="PlaceHolder 7"/>
          <p:cNvSpPr>
            <a:spLocks noGrp="1"/>
          </p:cNvSpPr>
          <p:nvPr>
            <p:ph type="title"/>
          </p:nvPr>
        </p:nvSpPr>
        <p:spPr>
          <a:xfrm>
            <a:off x="609480" y="273600"/>
            <a:ext cx="10972440" cy="1144800"/>
          </a:xfrm>
          <a:prstGeom prst="rect">
            <a:avLst/>
          </a:prstGeom>
        </p:spPr>
        <p:txBody>
          <a:bodyPr lIns="0" rIns="0" tIns="0" bIns="0" anchor="ctr">
            <a:noAutofit/>
          </a:bodyPr>
          <a:p>
            <a:pPr algn="ctr"/>
            <a:r>
              <a:rPr b="0" lang="en-US" sz="4400" spc="-1" strike="noStrike">
                <a:latin typeface="Arial"/>
              </a:rPr>
              <a:t>Click to edit the title text format</a:t>
            </a:r>
            <a:endParaRPr b="0" lang="en-US" sz="4400" spc="-1" strike="noStrike">
              <a:latin typeface="Arial"/>
            </a:endParaRPr>
          </a:p>
        </p:txBody>
      </p:sp>
      <p:sp>
        <p:nvSpPr>
          <p:cNvPr id="463" name="PlaceHolder 8"/>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8" r:id="rId12"/>
    <p:sldLayoutId id="2147483789" r:id="rId13"/>
    <p:sldLayoutId id="2147483790" r:id="rId14"/>
  </p:sldLayoutIdLst>
</p:sldMaster>
</file>

<file path=ppt/slideMasters/slideMaster1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0047ff"/>
            </a:gs>
            <a:gs pos="100000">
              <a:srgbClr val="000082"/>
            </a:gs>
          </a:gsLst>
          <a:lin ang="5400000"/>
        </a:gradFill>
      </p:bgPr>
    </p:bg>
    <p:spTree>
      <p:nvGrpSpPr>
        <p:cNvPr id="1" name=""/>
        <p:cNvGrpSpPr/>
        <p:nvPr/>
      </p:nvGrpSpPr>
      <p:grpSpPr>
        <a:xfrm>
          <a:off x="0" y="0"/>
          <a:ext cx="0" cy="0"/>
          <a:chOff x="0" y="0"/>
          <a:chExt cx="0" cy="0"/>
        </a:xfrm>
      </p:grpSpPr>
      <p:sp>
        <p:nvSpPr>
          <p:cNvPr id="500" name="CustomShape 1"/>
          <p:cNvSpPr/>
          <p:nvPr/>
        </p:nvSpPr>
        <p:spPr>
          <a:xfrm>
            <a:off x="-1087920" y="-815760"/>
            <a:ext cx="2183040" cy="1636560"/>
          </a:xfrm>
          <a:prstGeom prst="pie">
            <a:avLst>
              <a:gd name="adj1" fmla="val 0"/>
              <a:gd name="adj2" fmla="val 5402120"/>
            </a:avLst>
          </a:prstGeom>
          <a:solidFill>
            <a:srgbClr val="fcfaf4">
              <a:alpha val="33000"/>
            </a:srgbClr>
          </a:solidFill>
          <a:ln cap="rnd" w="3240">
            <a:solidFill>
              <a:srgbClr val="d1c3a0"/>
            </a:solidFill>
            <a:round/>
          </a:ln>
          <a:effectLst>
            <a:outerShdw dir="5400000" dist="25560">
              <a:srgbClr val="000000">
                <a:alpha val="43000"/>
              </a:srgbClr>
            </a:outerShdw>
          </a:effectLst>
        </p:spPr>
        <p:style>
          <a:lnRef idx="0"/>
          <a:fillRef idx="0"/>
          <a:effectRef idx="0"/>
          <a:fontRef idx="minor"/>
        </p:style>
      </p:sp>
      <p:sp>
        <p:nvSpPr>
          <p:cNvPr id="501" name="CustomShape 2"/>
          <p:cNvSpPr/>
          <p:nvPr/>
        </p:nvSpPr>
        <p:spPr>
          <a:xfrm>
            <a:off x="225000" y="21240"/>
            <a:ext cx="2267280" cy="1699920"/>
          </a:xfrm>
          <a:prstGeom prst="ellipse">
            <a:avLst/>
          </a:prstGeom>
          <a:noFill/>
          <a:ln cap="rnd" w="27360">
            <a:solidFill>
              <a:srgbClr val="fff4dd"/>
            </a:solidFill>
            <a:round/>
          </a:ln>
          <a:effectLst>
            <a:outerShdw dir="5400000" dist="25560">
              <a:srgbClr val="afa68f">
                <a:alpha val="85000"/>
              </a:srgbClr>
            </a:outerShdw>
          </a:effectLst>
        </p:spPr>
        <p:style>
          <a:lnRef idx="0"/>
          <a:fillRef idx="0"/>
          <a:effectRef idx="0"/>
          <a:fontRef idx="minor"/>
        </p:style>
      </p:sp>
      <p:sp>
        <p:nvSpPr>
          <p:cNvPr id="502" name="CustomShape 3"/>
          <p:cNvSpPr/>
          <p:nvPr/>
        </p:nvSpPr>
        <p:spPr>
          <a:xfrm rot="2315400">
            <a:off x="243720" y="1053360"/>
            <a:ext cx="1498680" cy="1100520"/>
          </a:xfrm>
          <a:prstGeom prst="donut">
            <a:avLst>
              <a:gd name="adj" fmla="val 11833"/>
            </a:avLst>
          </a:prstGeom>
          <a:gradFill rotWithShape="0">
            <a:gsLst>
              <a:gs pos="0">
                <a:srgbClr val="fefaf6"/>
              </a:gs>
              <a:gs pos="100000">
                <a:srgbClr val="eed18e"/>
              </a:gs>
            </a:gsLst>
            <a:path path="circle"/>
          </a:gradFill>
          <a:ln cap="rnd" w="7200">
            <a:solidFill>
              <a:srgbClr val="c6b792"/>
            </a:solidFill>
            <a:round/>
          </a:ln>
          <a:effectLst>
            <a:outerShdw dir="4686680" dist="13979">
              <a:srgbClr val="595343">
                <a:alpha val="35000"/>
              </a:srgbClr>
            </a:outerShdw>
          </a:effectLst>
        </p:spPr>
        <p:style>
          <a:lnRef idx="0"/>
          <a:fillRef idx="0"/>
          <a:effectRef idx="0"/>
          <a:fontRef idx="minor"/>
        </p:style>
      </p:sp>
      <p:sp>
        <p:nvSpPr>
          <p:cNvPr id="503" name="CustomShape 4"/>
          <p:cNvSpPr/>
          <p:nvPr/>
        </p:nvSpPr>
        <p:spPr>
          <a:xfrm>
            <a:off x="1350360" y="0"/>
            <a:ext cx="10839240" cy="6855840"/>
          </a:xfrm>
          <a:prstGeom prst="rect">
            <a:avLst/>
          </a:prstGeom>
          <a:solidFill>
            <a:srgbClr val="ffffff"/>
          </a:solidFill>
          <a:ln w="38160">
            <a:noFill/>
          </a:ln>
          <a:effectLst>
            <a:outerShdw dir="5400000" dist="25560">
              <a:srgbClr val="000000">
                <a:alpha val="43000"/>
              </a:srgbClr>
            </a:outerShdw>
          </a:effectLst>
        </p:spPr>
        <p:style>
          <a:lnRef idx="0"/>
          <a:fillRef idx="0"/>
          <a:effectRef idx="0"/>
          <a:fontRef idx="minor"/>
        </p:style>
      </p:sp>
      <p:sp>
        <p:nvSpPr>
          <p:cNvPr id="504" name="CustomShape 5"/>
          <p:cNvSpPr/>
          <p:nvPr/>
        </p:nvSpPr>
        <p:spPr>
          <a:xfrm>
            <a:off x="1353240" y="0"/>
            <a:ext cx="95400" cy="6855840"/>
          </a:xfrm>
          <a:prstGeom prst="rect">
            <a:avLst/>
          </a:prstGeom>
          <a:solidFill>
            <a:srgbClr val="ffffff"/>
          </a:solidFill>
          <a:ln w="38160">
            <a:noFill/>
          </a:ln>
          <a:effectLst>
            <a:outerShdw dir="10800000" dist="38160">
              <a:srgbClr val="736e62">
                <a:alpha val="25000"/>
              </a:srgbClr>
            </a:outerShdw>
          </a:effectLst>
        </p:spPr>
        <p:style>
          <a:lnRef idx="0"/>
          <a:fillRef idx="0"/>
          <a:effectRef idx="0"/>
          <a:fontRef idx="minor"/>
        </p:style>
      </p:sp>
      <p:sp>
        <p:nvSpPr>
          <p:cNvPr id="505" name="PlaceHolder 6"/>
          <p:cNvSpPr>
            <a:spLocks noGrp="1"/>
          </p:cNvSpPr>
          <p:nvPr>
            <p:ph type="title"/>
          </p:nvPr>
        </p:nvSpPr>
        <p:spPr>
          <a:xfrm>
            <a:off x="609480" y="273600"/>
            <a:ext cx="10972440" cy="1144800"/>
          </a:xfrm>
          <a:prstGeom prst="rect">
            <a:avLst/>
          </a:prstGeom>
        </p:spPr>
        <p:txBody>
          <a:bodyPr lIns="0" rIns="0" tIns="0" bIns="0" anchor="ctr">
            <a:noAutofit/>
          </a:bodyPr>
          <a:p>
            <a:pPr algn="ctr"/>
            <a:r>
              <a:rPr b="0" lang="en-US" sz="4400" spc="-1" strike="noStrike">
                <a:latin typeface="Arial"/>
              </a:rPr>
              <a:t>Click to edit the title text format</a:t>
            </a:r>
            <a:endParaRPr b="0" lang="en-US" sz="4400" spc="-1" strike="noStrike">
              <a:latin typeface="Arial"/>
            </a:endParaRPr>
          </a:p>
        </p:txBody>
      </p:sp>
      <p:sp>
        <p:nvSpPr>
          <p:cNvPr id="506" name="PlaceHolder 7"/>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ffffff"/>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ffffff"/>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ffffff"/>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ffffff"/>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ffffff"/>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ffffff"/>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ffffff"/>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 id="2147483803" r:id="rId13"/>
  </p:sldLayoutIdLst>
</p:sldMaster>
</file>

<file path=ppt/slideMasters/slideMaster1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0047ff"/>
            </a:gs>
            <a:gs pos="100000">
              <a:srgbClr val="000082"/>
            </a:gs>
          </a:gsLst>
          <a:lin ang="5400000"/>
        </a:gradFill>
      </p:bgPr>
    </p:bg>
    <p:spTree>
      <p:nvGrpSpPr>
        <p:cNvPr id="1" name=""/>
        <p:cNvGrpSpPr/>
        <p:nvPr/>
      </p:nvGrpSpPr>
      <p:grpSpPr>
        <a:xfrm>
          <a:off x="0" y="0"/>
          <a:ext cx="0" cy="0"/>
          <a:chOff x="0" y="0"/>
          <a:chExt cx="0" cy="0"/>
        </a:xfrm>
      </p:grpSpPr>
      <p:sp>
        <p:nvSpPr>
          <p:cNvPr id="543" name="CustomShape 1"/>
          <p:cNvSpPr/>
          <p:nvPr/>
        </p:nvSpPr>
        <p:spPr>
          <a:xfrm>
            <a:off x="-1087920" y="-815760"/>
            <a:ext cx="2183040" cy="1636560"/>
          </a:xfrm>
          <a:prstGeom prst="pie">
            <a:avLst>
              <a:gd name="adj1" fmla="val 0"/>
              <a:gd name="adj2" fmla="val 5402120"/>
            </a:avLst>
          </a:prstGeom>
          <a:solidFill>
            <a:srgbClr val="ebfaff">
              <a:alpha val="33000"/>
            </a:srgbClr>
          </a:solidFill>
          <a:ln cap="rnd" w="3240">
            <a:solidFill>
              <a:srgbClr val="36d8ff"/>
            </a:solidFill>
            <a:round/>
          </a:ln>
          <a:effectLst>
            <a:outerShdw dir="5400000" dist="25560">
              <a:srgbClr val="000000">
                <a:alpha val="43000"/>
              </a:srgbClr>
            </a:outerShdw>
          </a:effectLst>
        </p:spPr>
        <p:style>
          <a:lnRef idx="0"/>
          <a:fillRef idx="0"/>
          <a:effectRef idx="0"/>
          <a:fontRef idx="minor"/>
        </p:style>
      </p:sp>
      <p:sp>
        <p:nvSpPr>
          <p:cNvPr id="544" name="CustomShape 2"/>
          <p:cNvSpPr/>
          <p:nvPr/>
        </p:nvSpPr>
        <p:spPr>
          <a:xfrm>
            <a:off x="225000" y="21240"/>
            <a:ext cx="2267280" cy="1699920"/>
          </a:xfrm>
          <a:prstGeom prst="ellipse">
            <a:avLst/>
          </a:prstGeom>
          <a:noFill/>
          <a:ln cap="rnd" w="27360">
            <a:solidFill>
              <a:srgbClr val="cbf1ff"/>
            </a:solidFill>
            <a:round/>
          </a:ln>
          <a:effectLst>
            <a:outerShdw dir="5400000" dist="25560">
              <a:srgbClr val="40b0cb">
                <a:alpha val="85000"/>
              </a:srgbClr>
            </a:outerShdw>
          </a:effectLst>
        </p:spPr>
        <p:style>
          <a:lnRef idx="0"/>
          <a:fillRef idx="0"/>
          <a:effectRef idx="0"/>
          <a:fontRef idx="minor"/>
        </p:style>
      </p:sp>
      <p:sp>
        <p:nvSpPr>
          <p:cNvPr id="545" name="CustomShape 3"/>
          <p:cNvSpPr/>
          <p:nvPr/>
        </p:nvSpPr>
        <p:spPr>
          <a:xfrm rot="2315400">
            <a:off x="243720" y="1053360"/>
            <a:ext cx="1498680" cy="1100520"/>
          </a:xfrm>
          <a:prstGeom prst="donut">
            <a:avLst>
              <a:gd name="adj" fmla="val 11833"/>
            </a:avLst>
          </a:prstGeom>
          <a:gradFill rotWithShape="0">
            <a:gsLst>
              <a:gs pos="0">
                <a:srgbClr val="fefaf6"/>
              </a:gs>
              <a:gs pos="100000">
                <a:srgbClr val="eed18e"/>
              </a:gs>
            </a:gsLst>
            <a:path path="circle"/>
          </a:gradFill>
          <a:ln cap="rnd" w="7200">
            <a:solidFill>
              <a:srgbClr val="22d3ff"/>
            </a:solidFill>
            <a:round/>
          </a:ln>
          <a:effectLst>
            <a:outerShdw dir="4686680" dist="13979">
              <a:srgbClr val="145e70">
                <a:alpha val="35000"/>
              </a:srgbClr>
            </a:outerShdw>
          </a:effectLst>
        </p:spPr>
        <p:style>
          <a:lnRef idx="0"/>
          <a:fillRef idx="0"/>
          <a:effectRef idx="0"/>
          <a:fontRef idx="minor"/>
        </p:style>
      </p:sp>
      <p:sp>
        <p:nvSpPr>
          <p:cNvPr id="546" name="CustomShape 4"/>
          <p:cNvSpPr/>
          <p:nvPr/>
        </p:nvSpPr>
        <p:spPr>
          <a:xfrm>
            <a:off x="1350360" y="0"/>
            <a:ext cx="10839240" cy="6855840"/>
          </a:xfrm>
          <a:prstGeom prst="rect">
            <a:avLst/>
          </a:prstGeom>
          <a:solidFill>
            <a:srgbClr val="ffffff"/>
          </a:solidFill>
          <a:ln w="38160">
            <a:noFill/>
          </a:ln>
          <a:effectLst>
            <a:outerShdw dir="5400000" dist="25560">
              <a:srgbClr val="000000">
                <a:alpha val="43000"/>
              </a:srgbClr>
            </a:outerShdw>
          </a:effectLst>
        </p:spPr>
        <p:style>
          <a:lnRef idx="0"/>
          <a:fillRef idx="0"/>
          <a:effectRef idx="0"/>
          <a:fontRef idx="minor"/>
        </p:style>
      </p:sp>
      <p:sp>
        <p:nvSpPr>
          <p:cNvPr id="547" name="CustomShape 5"/>
          <p:cNvSpPr/>
          <p:nvPr/>
        </p:nvSpPr>
        <p:spPr>
          <a:xfrm>
            <a:off x="1353240" y="0"/>
            <a:ext cx="95400" cy="6855840"/>
          </a:xfrm>
          <a:prstGeom prst="rect">
            <a:avLst/>
          </a:prstGeom>
          <a:solidFill>
            <a:srgbClr val="ffffff"/>
          </a:solidFill>
          <a:ln w="38160">
            <a:noFill/>
          </a:ln>
          <a:effectLst>
            <a:outerShdw dir="10800000" dist="38160">
              <a:srgbClr val="376e7c">
                <a:alpha val="25000"/>
              </a:srgbClr>
            </a:outerShdw>
          </a:effectLst>
        </p:spPr>
        <p:style>
          <a:lnRef idx="0"/>
          <a:fillRef idx="0"/>
          <a:effectRef idx="0"/>
          <a:fontRef idx="minor"/>
        </p:style>
      </p:sp>
      <p:sp>
        <p:nvSpPr>
          <p:cNvPr id="548" name="PlaceHolder 6"/>
          <p:cNvSpPr>
            <a:spLocks noGrp="1"/>
          </p:cNvSpPr>
          <p:nvPr>
            <p:ph type="title"/>
          </p:nvPr>
        </p:nvSpPr>
        <p:spPr>
          <a:xfrm>
            <a:off x="609480" y="273600"/>
            <a:ext cx="10972080" cy="1144440"/>
          </a:xfrm>
          <a:prstGeom prst="rect">
            <a:avLst/>
          </a:prstGeom>
        </p:spPr>
        <p:txBody>
          <a:bodyPr lIns="0" rIns="0" tIns="0" bIns="0" anchor="ctr">
            <a:noAutofit/>
          </a:bodyPr>
          <a:p>
            <a:r>
              <a:rPr b="0" lang="en-US" sz="1800" spc="-1" strike="noStrike">
                <a:latin typeface="Arial"/>
              </a:rPr>
              <a:t>Click to edit the title text format</a:t>
            </a:r>
            <a:endParaRPr b="0" lang="en-US" sz="1800" spc="-1" strike="noStrike">
              <a:latin typeface="Arial"/>
            </a:endParaRPr>
          </a:p>
        </p:txBody>
      </p:sp>
      <p:sp>
        <p:nvSpPr>
          <p:cNvPr id="549" name="PlaceHolder 7"/>
          <p:cNvSpPr>
            <a:spLocks noGrp="1"/>
          </p:cNvSpPr>
          <p:nvPr>
            <p:ph type="body"/>
          </p:nvPr>
        </p:nvSpPr>
        <p:spPr>
          <a:xfrm>
            <a:off x="609480" y="1604520"/>
            <a:ext cx="5353920" cy="3976920"/>
          </a:xfrm>
          <a:prstGeom prst="rect">
            <a:avLst/>
          </a:prstGeom>
        </p:spPr>
        <p:txBody>
          <a:bodyPr lIns="0" rIns="0" tIns="0" bIns="0">
            <a:normAutofit/>
          </a:bodyPr>
          <a:p>
            <a:pPr marL="432000" indent="-324000">
              <a:spcBef>
                <a:spcPts val="1417"/>
              </a:spcBef>
              <a:buClr>
                <a:srgbClr val="ffffff"/>
              </a:buClr>
              <a:buSzPct val="45000"/>
              <a:buFont typeface="Wingdings" charset="2"/>
              <a:buChar char=""/>
            </a:pPr>
            <a:r>
              <a:rPr b="0" lang="en-US" sz="1800" spc="-1" strike="noStrike">
                <a:latin typeface="Arial"/>
              </a:rPr>
              <a:t>Click to edit the outline text format</a:t>
            </a:r>
            <a:endParaRPr b="0" lang="en-US" sz="1800" spc="-1" strike="noStrike">
              <a:latin typeface="Arial"/>
            </a:endParaRPr>
          </a:p>
          <a:p>
            <a:pPr lvl="1" marL="864000" indent="-324000">
              <a:spcBef>
                <a:spcPts val="1134"/>
              </a:spcBef>
              <a:buClr>
                <a:srgbClr val="ffffff"/>
              </a:buClr>
              <a:buSzPct val="75000"/>
              <a:buFont typeface="Symbol" charset="2"/>
              <a:buChar char=""/>
            </a:pPr>
            <a:r>
              <a:rPr b="0" lang="en-US" sz="1800" spc="-1" strike="noStrike">
                <a:latin typeface="Arial"/>
              </a:rPr>
              <a:t>Second Outline Level</a:t>
            </a:r>
            <a:endParaRPr b="0" lang="en-US" sz="1800" spc="-1" strike="noStrike">
              <a:latin typeface="Arial"/>
            </a:endParaRPr>
          </a:p>
          <a:p>
            <a:pPr lvl="2" marL="1296000" indent="-288000">
              <a:spcBef>
                <a:spcPts val="850"/>
              </a:spcBef>
              <a:buClr>
                <a:srgbClr val="ffffff"/>
              </a:buClr>
              <a:buSzPct val="45000"/>
              <a:buFont typeface="Wingdings" charset="2"/>
              <a:buChar char=""/>
            </a:pPr>
            <a:r>
              <a:rPr b="0" lang="en-US" sz="1800" spc="-1" strike="noStrike">
                <a:latin typeface="Arial"/>
              </a:rPr>
              <a:t>Third Outline Level</a:t>
            </a:r>
            <a:endParaRPr b="0" lang="en-US" sz="1800" spc="-1" strike="noStrike">
              <a:latin typeface="Arial"/>
            </a:endParaRPr>
          </a:p>
          <a:p>
            <a:pPr lvl="3" marL="1728000" indent="-216000">
              <a:spcBef>
                <a:spcPts val="567"/>
              </a:spcBef>
              <a:buClr>
                <a:srgbClr val="ffffff"/>
              </a:buClr>
              <a:buSzPct val="75000"/>
              <a:buFont typeface="Symbol" charset="2"/>
              <a:buChar char=""/>
            </a:pPr>
            <a:r>
              <a:rPr b="0" lang="en-US" sz="1800" spc="-1" strike="noStrike">
                <a:latin typeface="Arial"/>
              </a:rPr>
              <a:t>Fourth Outline Level</a:t>
            </a:r>
            <a:endParaRPr b="0" lang="en-US" sz="1800" spc="-1" strike="noStrike">
              <a:latin typeface="Arial"/>
            </a:endParaRPr>
          </a:p>
          <a:p>
            <a:pPr lvl="4" marL="2160000" indent="-216000">
              <a:spcBef>
                <a:spcPts val="283"/>
              </a:spcBef>
              <a:buClr>
                <a:srgbClr val="ffffff"/>
              </a:buClr>
              <a:buSzPct val="45000"/>
              <a:buFont typeface="Wingdings" charset="2"/>
              <a:buChar char=""/>
            </a:pPr>
            <a:r>
              <a:rPr b="0" lang="en-US" sz="1800" spc="-1" strike="noStrike">
                <a:latin typeface="Arial"/>
              </a:rPr>
              <a:t>Fifth Outline Level</a:t>
            </a:r>
            <a:endParaRPr b="0" lang="en-US" sz="1800" spc="-1" strike="noStrike">
              <a:latin typeface="Arial"/>
            </a:endParaRPr>
          </a:p>
          <a:p>
            <a:pPr lvl="5" marL="2592000" indent="-216000">
              <a:spcBef>
                <a:spcPts val="283"/>
              </a:spcBef>
              <a:buClr>
                <a:srgbClr val="ffffff"/>
              </a:buClr>
              <a:buSzPct val="45000"/>
              <a:buFont typeface="Wingdings" charset="2"/>
              <a:buChar char=""/>
            </a:pPr>
            <a:r>
              <a:rPr b="0" lang="en-US" sz="1800" spc="-1" strike="noStrike">
                <a:latin typeface="Arial"/>
              </a:rPr>
              <a:t>Sixth Outline Level</a:t>
            </a:r>
            <a:endParaRPr b="0" lang="en-US" sz="1800" spc="-1" strike="noStrike">
              <a:latin typeface="Arial"/>
            </a:endParaRPr>
          </a:p>
          <a:p>
            <a:pPr lvl="6" marL="3024000" indent="-216000">
              <a:spcBef>
                <a:spcPts val="283"/>
              </a:spcBef>
              <a:buClr>
                <a:srgbClr val="ffffff"/>
              </a:buClr>
              <a:buSzPct val="45000"/>
              <a:buFont typeface="Wingdings" charset="2"/>
              <a:buChar char=""/>
            </a:pPr>
            <a:r>
              <a:rPr b="0" lang="en-US" sz="1800" spc="-1" strike="noStrike">
                <a:latin typeface="Arial"/>
              </a:rPr>
              <a:t>Seventh Outline Level</a:t>
            </a:r>
            <a:endParaRPr b="0" lang="en-US" sz="1800" spc="-1" strike="noStrike">
              <a:latin typeface="Arial"/>
            </a:endParaRPr>
          </a:p>
        </p:txBody>
      </p:sp>
      <p:sp>
        <p:nvSpPr>
          <p:cNvPr id="550" name="PlaceHolder 8"/>
          <p:cNvSpPr>
            <a:spLocks noGrp="1"/>
          </p:cNvSpPr>
          <p:nvPr>
            <p:ph type="body"/>
          </p:nvPr>
        </p:nvSpPr>
        <p:spPr>
          <a:xfrm>
            <a:off x="6231960" y="1604520"/>
            <a:ext cx="5353920" cy="3976920"/>
          </a:xfrm>
          <a:prstGeom prst="rect">
            <a:avLst/>
          </a:prstGeom>
        </p:spPr>
        <p:txBody>
          <a:bodyPr lIns="0" rIns="0" tIns="0" bIns="0">
            <a:normAutofit/>
          </a:bodyPr>
          <a:p>
            <a:pPr marL="432000" indent="-324000">
              <a:spcBef>
                <a:spcPts val="1417"/>
              </a:spcBef>
              <a:buClr>
                <a:srgbClr val="ffffff"/>
              </a:buClr>
              <a:buSzPct val="45000"/>
              <a:buFont typeface="Wingdings" charset="2"/>
              <a:buChar char=""/>
            </a:pPr>
            <a:r>
              <a:rPr b="0" lang="en-US" sz="1800" spc="-1" strike="noStrike">
                <a:latin typeface="Arial"/>
              </a:rPr>
              <a:t>Click to edit the outline text format</a:t>
            </a:r>
            <a:endParaRPr b="0" lang="en-US" sz="1800" spc="-1" strike="noStrike">
              <a:latin typeface="Arial"/>
            </a:endParaRPr>
          </a:p>
          <a:p>
            <a:pPr lvl="1" marL="864000" indent="-324000">
              <a:spcBef>
                <a:spcPts val="1134"/>
              </a:spcBef>
              <a:buClr>
                <a:srgbClr val="ffffff"/>
              </a:buClr>
              <a:buSzPct val="75000"/>
              <a:buFont typeface="Symbol" charset="2"/>
              <a:buChar char=""/>
            </a:pPr>
            <a:r>
              <a:rPr b="0" lang="en-US" sz="1800" spc="-1" strike="noStrike">
                <a:latin typeface="Arial"/>
              </a:rPr>
              <a:t>Second Outline Level</a:t>
            </a:r>
            <a:endParaRPr b="0" lang="en-US" sz="1800" spc="-1" strike="noStrike">
              <a:latin typeface="Arial"/>
            </a:endParaRPr>
          </a:p>
          <a:p>
            <a:pPr lvl="2" marL="1296000" indent="-288000">
              <a:spcBef>
                <a:spcPts val="850"/>
              </a:spcBef>
              <a:buClr>
                <a:srgbClr val="ffffff"/>
              </a:buClr>
              <a:buSzPct val="45000"/>
              <a:buFont typeface="Wingdings" charset="2"/>
              <a:buChar char=""/>
            </a:pPr>
            <a:r>
              <a:rPr b="0" lang="en-US" sz="1800" spc="-1" strike="noStrike">
                <a:latin typeface="Arial"/>
              </a:rPr>
              <a:t>Third Outline Level</a:t>
            </a:r>
            <a:endParaRPr b="0" lang="en-US" sz="1800" spc="-1" strike="noStrike">
              <a:latin typeface="Arial"/>
            </a:endParaRPr>
          </a:p>
          <a:p>
            <a:pPr lvl="3" marL="1728000" indent="-216000">
              <a:spcBef>
                <a:spcPts val="567"/>
              </a:spcBef>
              <a:buClr>
                <a:srgbClr val="ffffff"/>
              </a:buClr>
              <a:buSzPct val="75000"/>
              <a:buFont typeface="Symbol" charset="2"/>
              <a:buChar char=""/>
            </a:pPr>
            <a:r>
              <a:rPr b="0" lang="en-US" sz="1800" spc="-1" strike="noStrike">
                <a:latin typeface="Arial"/>
              </a:rPr>
              <a:t>Fourth Outline Level</a:t>
            </a:r>
            <a:endParaRPr b="0" lang="en-US" sz="1800" spc="-1" strike="noStrike">
              <a:latin typeface="Arial"/>
            </a:endParaRPr>
          </a:p>
          <a:p>
            <a:pPr lvl="4" marL="2160000" indent="-216000">
              <a:spcBef>
                <a:spcPts val="283"/>
              </a:spcBef>
              <a:buClr>
                <a:srgbClr val="ffffff"/>
              </a:buClr>
              <a:buSzPct val="45000"/>
              <a:buFont typeface="Wingdings" charset="2"/>
              <a:buChar char=""/>
            </a:pPr>
            <a:r>
              <a:rPr b="0" lang="en-US" sz="1800" spc="-1" strike="noStrike">
                <a:latin typeface="Arial"/>
              </a:rPr>
              <a:t>Fifth Outline Level</a:t>
            </a:r>
            <a:endParaRPr b="0" lang="en-US" sz="1800" spc="-1" strike="noStrike">
              <a:latin typeface="Arial"/>
            </a:endParaRPr>
          </a:p>
          <a:p>
            <a:pPr lvl="5" marL="2592000" indent="-216000">
              <a:spcBef>
                <a:spcPts val="283"/>
              </a:spcBef>
              <a:buClr>
                <a:srgbClr val="ffffff"/>
              </a:buClr>
              <a:buSzPct val="45000"/>
              <a:buFont typeface="Wingdings" charset="2"/>
              <a:buChar char=""/>
            </a:pPr>
            <a:r>
              <a:rPr b="0" lang="en-US" sz="1800" spc="-1" strike="noStrike">
                <a:latin typeface="Arial"/>
              </a:rPr>
              <a:t>Sixth Outline Level</a:t>
            </a:r>
            <a:endParaRPr b="0" lang="en-US" sz="1800" spc="-1" strike="noStrike">
              <a:latin typeface="Arial"/>
            </a:endParaRPr>
          </a:p>
          <a:p>
            <a:pPr lvl="6" marL="3024000" indent="-216000">
              <a:spcBef>
                <a:spcPts val="283"/>
              </a:spcBef>
              <a:buClr>
                <a:srgbClr val="ffffff"/>
              </a:buClr>
              <a:buSzPct val="45000"/>
              <a:buFont typeface="Wingdings" charset="2"/>
              <a:buChar char=""/>
            </a:pPr>
            <a:r>
              <a:rPr b="0" lang="en-US" sz="1800" spc="-1" strike="noStrike">
                <a:latin typeface="Arial"/>
              </a:rPr>
              <a:t>Seventh Outline Level</a:t>
            </a:r>
            <a:endParaRPr b="0" lang="en-US" sz="1800" spc="-1" strike="noStrike">
              <a:latin typeface="Arial"/>
            </a:endParaRPr>
          </a:p>
        </p:txBody>
      </p:sp>
    </p:spTree>
  </p:cSld>
  <p:clrMap bg1="lt1" bg2="lt2" tx1="dk1" tx2="dk2" accent1="accent1" accent2="accent2" accent3="accent3" accent4="accent4" accent5="accent5" accent6="accent6" hlink="hlink" folHlink="folHlink"/>
  <p:sldLayoutIdLst>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 id="2147483816" r:id="rId13"/>
  </p:sldLayoutIdLst>
</p:sldMaster>
</file>

<file path=ppt/slideMasters/slideMaster1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587" name="Picture 6" descr=""/>
          <p:cNvPicPr/>
          <p:nvPr/>
        </p:nvPicPr>
        <p:blipFill>
          <a:blip r:embed="rId2"/>
          <a:stretch/>
        </p:blipFill>
        <p:spPr>
          <a:xfrm>
            <a:off x="57960" y="0"/>
            <a:ext cx="12131640" cy="6877440"/>
          </a:xfrm>
          <a:prstGeom prst="rect">
            <a:avLst/>
          </a:prstGeom>
          <a:ln>
            <a:noFill/>
          </a:ln>
        </p:spPr>
      </p:pic>
      <p:pic>
        <p:nvPicPr>
          <p:cNvPr id="588" name="Picture 7" descr=""/>
          <p:cNvPicPr/>
          <p:nvPr/>
        </p:nvPicPr>
        <p:blipFill>
          <a:blip r:embed="rId3"/>
          <a:stretch/>
        </p:blipFill>
        <p:spPr>
          <a:xfrm>
            <a:off x="-203040" y="-109080"/>
            <a:ext cx="1089360" cy="7081200"/>
          </a:xfrm>
          <a:prstGeom prst="rect">
            <a:avLst/>
          </a:prstGeom>
          <a:ln>
            <a:noFill/>
          </a:ln>
        </p:spPr>
      </p:pic>
      <p:sp>
        <p:nvSpPr>
          <p:cNvPr id="589"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r>
              <a:rPr b="0" lang="en-US" sz="4400" spc="-1" strike="noStrike">
                <a:latin typeface="Arial"/>
              </a:rPr>
              <a:t>Click to edit the title text format</a:t>
            </a:r>
            <a:endParaRPr b="0" lang="en-US" sz="4400" spc="-1" strike="noStrike">
              <a:latin typeface="Arial"/>
            </a:endParaRPr>
          </a:p>
        </p:txBody>
      </p:sp>
      <p:sp>
        <p:nvSpPr>
          <p:cNvPr id="590" name="PlaceHolder 2"/>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 id="2147483826" r:id="rId12"/>
    <p:sldLayoutId id="2147483827" r:id="rId13"/>
    <p:sldLayoutId id="2147483828" r:id="rId14"/>
    <p:sldLayoutId id="2147483829" r:id="rId15"/>
  </p:sldLayoutIdLst>
</p:sldMaster>
</file>

<file path=ppt/slideMasters/slideMaster1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fillRect/>
          </a:stretch>
        </a:blipFill>
      </p:bgPr>
    </p:bg>
    <p:spTree>
      <p:nvGrpSpPr>
        <p:cNvPr id="1" name=""/>
        <p:cNvGrpSpPr/>
        <p:nvPr/>
      </p:nvGrpSpPr>
      <p:grpSpPr>
        <a:xfrm>
          <a:off x="0" y="0"/>
          <a:ext cx="0" cy="0"/>
          <a:chOff x="0" y="0"/>
          <a:chExt cx="0" cy="0"/>
        </a:xfrm>
      </p:grpSpPr>
      <p:pic>
        <p:nvPicPr>
          <p:cNvPr id="627" name="Picture 6" descr=""/>
          <p:cNvPicPr/>
          <p:nvPr/>
        </p:nvPicPr>
        <p:blipFill>
          <a:blip r:embed="rId3"/>
          <a:stretch/>
        </p:blipFill>
        <p:spPr>
          <a:xfrm>
            <a:off x="57960" y="0"/>
            <a:ext cx="12131640" cy="6877440"/>
          </a:xfrm>
          <a:prstGeom prst="rect">
            <a:avLst/>
          </a:prstGeom>
          <a:ln>
            <a:noFill/>
          </a:ln>
        </p:spPr>
      </p:pic>
      <p:pic>
        <p:nvPicPr>
          <p:cNvPr id="628" name="Picture 7" descr=""/>
          <p:cNvPicPr/>
          <p:nvPr/>
        </p:nvPicPr>
        <p:blipFill>
          <a:blip r:embed="rId4"/>
          <a:stretch/>
        </p:blipFill>
        <p:spPr>
          <a:xfrm>
            <a:off x="-203040" y="-109080"/>
            <a:ext cx="1089360" cy="7081200"/>
          </a:xfrm>
          <a:prstGeom prst="rect">
            <a:avLst/>
          </a:prstGeom>
          <a:ln>
            <a:noFill/>
          </a:ln>
        </p:spPr>
      </p:pic>
      <p:sp>
        <p:nvSpPr>
          <p:cNvPr id="629"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r>
              <a:rPr b="0" lang="en-US" sz="4400" spc="-1" strike="noStrike">
                <a:latin typeface="Arial"/>
              </a:rPr>
              <a:t>Click to edit the title text format</a:t>
            </a:r>
            <a:endParaRPr b="0" lang="en-US" sz="4400" spc="-1" strike="noStrike">
              <a:latin typeface="Arial"/>
            </a:endParaRPr>
          </a:p>
        </p:txBody>
      </p:sp>
      <p:sp>
        <p:nvSpPr>
          <p:cNvPr id="630" name="PlaceHolder 2"/>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831" r:id="rId5"/>
    <p:sldLayoutId id="2147483832" r:id="rId6"/>
    <p:sldLayoutId id="2147483833" r:id="rId7"/>
    <p:sldLayoutId id="2147483834" r:id="rId8"/>
    <p:sldLayoutId id="2147483835" r:id="rId9"/>
    <p:sldLayoutId id="2147483836" r:id="rId10"/>
    <p:sldLayoutId id="2147483837" r:id="rId11"/>
    <p:sldLayoutId id="2147483838" r:id="rId12"/>
    <p:sldLayoutId id="2147483839" r:id="rId13"/>
    <p:sldLayoutId id="2147483840" r:id="rId14"/>
    <p:sldLayoutId id="2147483841" r:id="rId15"/>
    <p:sldLayoutId id="2147483842" r:id="rId16"/>
  </p:sldLayoutIdLst>
</p:sldMaster>
</file>

<file path=ppt/slideMasters/slideMaster1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0047ff"/>
            </a:gs>
            <a:gs pos="100000">
              <a:srgbClr val="000082"/>
            </a:gs>
          </a:gsLst>
          <a:lin ang="5400000"/>
        </a:gradFill>
      </p:bgPr>
    </p:bg>
    <p:spTree>
      <p:nvGrpSpPr>
        <p:cNvPr id="1" name=""/>
        <p:cNvGrpSpPr/>
        <p:nvPr/>
      </p:nvGrpSpPr>
      <p:grpSpPr>
        <a:xfrm>
          <a:off x="0" y="0"/>
          <a:ext cx="0" cy="0"/>
          <a:chOff x="0" y="0"/>
          <a:chExt cx="0" cy="0"/>
        </a:xfrm>
      </p:grpSpPr>
      <p:sp>
        <p:nvSpPr>
          <p:cNvPr id="667" name="CustomShape 1"/>
          <p:cNvSpPr/>
          <p:nvPr/>
        </p:nvSpPr>
        <p:spPr>
          <a:xfrm>
            <a:off x="-1087920" y="-815760"/>
            <a:ext cx="2183040" cy="1636560"/>
          </a:xfrm>
          <a:prstGeom prst="pie">
            <a:avLst>
              <a:gd name="adj1" fmla="val 0"/>
              <a:gd name="adj2" fmla="val 5402120"/>
            </a:avLst>
          </a:prstGeom>
          <a:solidFill>
            <a:srgbClr val="ebfaff">
              <a:alpha val="33000"/>
            </a:srgbClr>
          </a:solidFill>
          <a:ln cap="rnd" w="3240">
            <a:solidFill>
              <a:srgbClr val="36d8ff"/>
            </a:solidFill>
            <a:round/>
          </a:ln>
          <a:effectLst>
            <a:outerShdw dir="5400000" dist="25560">
              <a:srgbClr val="000000">
                <a:alpha val="43000"/>
              </a:srgbClr>
            </a:outerShdw>
          </a:effectLst>
        </p:spPr>
        <p:style>
          <a:lnRef idx="0"/>
          <a:fillRef idx="0"/>
          <a:effectRef idx="0"/>
          <a:fontRef idx="minor"/>
        </p:style>
      </p:sp>
      <p:sp>
        <p:nvSpPr>
          <p:cNvPr id="668" name="CustomShape 2"/>
          <p:cNvSpPr/>
          <p:nvPr/>
        </p:nvSpPr>
        <p:spPr>
          <a:xfrm>
            <a:off x="225000" y="21240"/>
            <a:ext cx="2267280" cy="1699920"/>
          </a:xfrm>
          <a:prstGeom prst="ellipse">
            <a:avLst/>
          </a:prstGeom>
          <a:noFill/>
          <a:ln cap="rnd" w="27360">
            <a:solidFill>
              <a:srgbClr val="cbf1ff"/>
            </a:solidFill>
            <a:round/>
          </a:ln>
          <a:effectLst>
            <a:outerShdw dir="5400000" dist="25560">
              <a:srgbClr val="40b0cb">
                <a:alpha val="85000"/>
              </a:srgbClr>
            </a:outerShdw>
          </a:effectLst>
        </p:spPr>
        <p:style>
          <a:lnRef idx="0"/>
          <a:fillRef idx="0"/>
          <a:effectRef idx="0"/>
          <a:fontRef idx="minor"/>
        </p:style>
      </p:sp>
      <p:sp>
        <p:nvSpPr>
          <p:cNvPr id="669" name="CustomShape 3"/>
          <p:cNvSpPr/>
          <p:nvPr/>
        </p:nvSpPr>
        <p:spPr>
          <a:xfrm rot="2315400">
            <a:off x="243720" y="1053360"/>
            <a:ext cx="1498680" cy="1100520"/>
          </a:xfrm>
          <a:prstGeom prst="donut">
            <a:avLst>
              <a:gd name="adj" fmla="val 11833"/>
            </a:avLst>
          </a:prstGeom>
          <a:gradFill rotWithShape="0">
            <a:gsLst>
              <a:gs pos="0">
                <a:srgbClr val="fefaf6"/>
              </a:gs>
              <a:gs pos="100000">
                <a:srgbClr val="eed18e"/>
              </a:gs>
            </a:gsLst>
            <a:path path="circle"/>
          </a:gradFill>
          <a:ln cap="rnd" w="7200">
            <a:solidFill>
              <a:srgbClr val="22d3ff"/>
            </a:solidFill>
            <a:round/>
          </a:ln>
          <a:effectLst>
            <a:outerShdw dir="4686680" dist="13979">
              <a:srgbClr val="145e70">
                <a:alpha val="35000"/>
              </a:srgbClr>
            </a:outerShdw>
          </a:effectLst>
        </p:spPr>
        <p:style>
          <a:lnRef idx="0"/>
          <a:fillRef idx="0"/>
          <a:effectRef idx="0"/>
          <a:fontRef idx="minor"/>
        </p:style>
      </p:sp>
      <p:sp>
        <p:nvSpPr>
          <p:cNvPr id="670" name="CustomShape 4"/>
          <p:cNvSpPr/>
          <p:nvPr/>
        </p:nvSpPr>
        <p:spPr>
          <a:xfrm>
            <a:off x="1350360" y="0"/>
            <a:ext cx="10839240" cy="6855840"/>
          </a:xfrm>
          <a:prstGeom prst="rect">
            <a:avLst/>
          </a:prstGeom>
          <a:solidFill>
            <a:srgbClr val="ffffff"/>
          </a:solidFill>
          <a:ln w="38160">
            <a:noFill/>
          </a:ln>
          <a:effectLst>
            <a:outerShdw dir="5400000" dist="25560">
              <a:srgbClr val="000000">
                <a:alpha val="43000"/>
              </a:srgbClr>
            </a:outerShdw>
          </a:effectLst>
        </p:spPr>
        <p:style>
          <a:lnRef idx="0"/>
          <a:fillRef idx="0"/>
          <a:effectRef idx="0"/>
          <a:fontRef idx="minor"/>
        </p:style>
      </p:sp>
      <p:sp>
        <p:nvSpPr>
          <p:cNvPr id="671" name="CustomShape 5"/>
          <p:cNvSpPr/>
          <p:nvPr/>
        </p:nvSpPr>
        <p:spPr>
          <a:xfrm>
            <a:off x="1353240" y="0"/>
            <a:ext cx="95400" cy="6855840"/>
          </a:xfrm>
          <a:prstGeom prst="rect">
            <a:avLst/>
          </a:prstGeom>
          <a:solidFill>
            <a:srgbClr val="ffffff"/>
          </a:solidFill>
          <a:ln w="38160">
            <a:noFill/>
          </a:ln>
          <a:effectLst>
            <a:outerShdw dir="10800000" dist="38160">
              <a:srgbClr val="376e7c">
                <a:alpha val="25000"/>
              </a:srgbClr>
            </a:outerShdw>
          </a:effectLst>
        </p:spPr>
        <p:style>
          <a:lnRef idx="0"/>
          <a:fillRef idx="0"/>
          <a:effectRef idx="0"/>
          <a:fontRef idx="minor"/>
        </p:style>
      </p:sp>
      <p:sp>
        <p:nvSpPr>
          <p:cNvPr id="672" name="PlaceHolder 6"/>
          <p:cNvSpPr>
            <a:spLocks noGrp="1"/>
          </p:cNvSpPr>
          <p:nvPr>
            <p:ph type="title"/>
          </p:nvPr>
        </p:nvSpPr>
        <p:spPr>
          <a:xfrm>
            <a:off x="609480" y="273600"/>
            <a:ext cx="10972080" cy="1144440"/>
          </a:xfrm>
          <a:prstGeom prst="rect">
            <a:avLst/>
          </a:prstGeom>
        </p:spPr>
        <p:txBody>
          <a:bodyPr lIns="0" rIns="0" tIns="0" bIns="0" anchor="ctr">
            <a:noAutofit/>
          </a:bodyPr>
          <a:p>
            <a:r>
              <a:rPr b="0" lang="en-US" sz="1800" spc="-1" strike="noStrike">
                <a:latin typeface="Arial"/>
              </a:rPr>
              <a:t>Click to edit the title text format</a:t>
            </a:r>
            <a:endParaRPr b="0" lang="en-US" sz="1800" spc="-1" strike="noStrike">
              <a:latin typeface="Arial"/>
            </a:endParaRPr>
          </a:p>
        </p:txBody>
      </p:sp>
      <p:sp>
        <p:nvSpPr>
          <p:cNvPr id="673" name="PlaceHolder 7"/>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ffffff"/>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ffffff"/>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ffffff"/>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ffffff"/>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ffffff"/>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ffffff"/>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ffffff"/>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 id="2147483854" r:id="rId12"/>
    <p:sldLayoutId id="2147483855" r:id="rId13"/>
  </p:sldLayoutIdLst>
</p:sldMaster>
</file>

<file path=ppt/slideMasters/slideMaster1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0047ff"/>
            </a:gs>
            <a:gs pos="100000">
              <a:srgbClr val="000082"/>
            </a:gs>
          </a:gsLst>
          <a:lin ang="5400000"/>
        </a:gradFill>
      </p:bgPr>
    </p:bg>
    <p:spTree>
      <p:nvGrpSpPr>
        <p:cNvPr id="1" name=""/>
        <p:cNvGrpSpPr/>
        <p:nvPr/>
      </p:nvGrpSpPr>
      <p:grpSpPr>
        <a:xfrm>
          <a:off x="0" y="0"/>
          <a:ext cx="0" cy="0"/>
          <a:chOff x="0" y="0"/>
          <a:chExt cx="0" cy="0"/>
        </a:xfrm>
      </p:grpSpPr>
      <p:sp>
        <p:nvSpPr>
          <p:cNvPr id="710" name="CustomShape 1"/>
          <p:cNvSpPr/>
          <p:nvPr/>
        </p:nvSpPr>
        <p:spPr>
          <a:xfrm>
            <a:off x="-1087920" y="-815760"/>
            <a:ext cx="2183040" cy="1636560"/>
          </a:xfrm>
          <a:prstGeom prst="pie">
            <a:avLst>
              <a:gd name="adj1" fmla="val 0"/>
              <a:gd name="adj2" fmla="val 5402120"/>
            </a:avLst>
          </a:prstGeom>
          <a:solidFill>
            <a:srgbClr val="ebfaff">
              <a:alpha val="33000"/>
            </a:srgbClr>
          </a:solidFill>
          <a:ln cap="rnd" w="3240">
            <a:solidFill>
              <a:srgbClr val="36d8ff"/>
            </a:solidFill>
            <a:round/>
          </a:ln>
          <a:effectLst>
            <a:outerShdw dir="5400000" dist="25560">
              <a:srgbClr val="000000">
                <a:alpha val="43000"/>
              </a:srgbClr>
            </a:outerShdw>
          </a:effectLst>
        </p:spPr>
        <p:style>
          <a:lnRef idx="0"/>
          <a:fillRef idx="0"/>
          <a:effectRef idx="0"/>
          <a:fontRef idx="minor"/>
        </p:style>
      </p:sp>
      <p:sp>
        <p:nvSpPr>
          <p:cNvPr id="711" name="CustomShape 2"/>
          <p:cNvSpPr/>
          <p:nvPr/>
        </p:nvSpPr>
        <p:spPr>
          <a:xfrm>
            <a:off x="225000" y="21240"/>
            <a:ext cx="2267280" cy="1699920"/>
          </a:xfrm>
          <a:prstGeom prst="ellipse">
            <a:avLst/>
          </a:prstGeom>
          <a:noFill/>
          <a:ln cap="rnd" w="27360">
            <a:solidFill>
              <a:srgbClr val="cbf1ff"/>
            </a:solidFill>
            <a:round/>
          </a:ln>
          <a:effectLst>
            <a:outerShdw dir="5400000" dist="25560">
              <a:srgbClr val="40b0cb">
                <a:alpha val="85000"/>
              </a:srgbClr>
            </a:outerShdw>
          </a:effectLst>
        </p:spPr>
        <p:style>
          <a:lnRef idx="0"/>
          <a:fillRef idx="0"/>
          <a:effectRef idx="0"/>
          <a:fontRef idx="minor"/>
        </p:style>
      </p:sp>
      <p:sp>
        <p:nvSpPr>
          <p:cNvPr id="712" name="CustomShape 3"/>
          <p:cNvSpPr/>
          <p:nvPr/>
        </p:nvSpPr>
        <p:spPr>
          <a:xfrm rot="2315400">
            <a:off x="243720" y="1053360"/>
            <a:ext cx="1498680" cy="1100520"/>
          </a:xfrm>
          <a:prstGeom prst="donut">
            <a:avLst>
              <a:gd name="adj" fmla="val 11833"/>
            </a:avLst>
          </a:prstGeom>
          <a:gradFill rotWithShape="0">
            <a:gsLst>
              <a:gs pos="0">
                <a:srgbClr val="fefaf6"/>
              </a:gs>
              <a:gs pos="100000">
                <a:srgbClr val="eed18e"/>
              </a:gs>
            </a:gsLst>
            <a:path path="circle"/>
          </a:gradFill>
          <a:ln cap="rnd" w="7200">
            <a:solidFill>
              <a:srgbClr val="22d3ff"/>
            </a:solidFill>
            <a:round/>
          </a:ln>
          <a:effectLst>
            <a:outerShdw dir="4686680" dist="13979">
              <a:srgbClr val="145e70">
                <a:alpha val="35000"/>
              </a:srgbClr>
            </a:outerShdw>
          </a:effectLst>
        </p:spPr>
        <p:style>
          <a:lnRef idx="0"/>
          <a:fillRef idx="0"/>
          <a:effectRef idx="0"/>
          <a:fontRef idx="minor"/>
        </p:style>
      </p:sp>
      <p:sp>
        <p:nvSpPr>
          <p:cNvPr id="713" name="CustomShape 4"/>
          <p:cNvSpPr/>
          <p:nvPr/>
        </p:nvSpPr>
        <p:spPr>
          <a:xfrm>
            <a:off x="1350360" y="0"/>
            <a:ext cx="10839240" cy="6855840"/>
          </a:xfrm>
          <a:prstGeom prst="rect">
            <a:avLst/>
          </a:prstGeom>
          <a:solidFill>
            <a:srgbClr val="ffffff"/>
          </a:solidFill>
          <a:ln w="38160">
            <a:noFill/>
          </a:ln>
          <a:effectLst>
            <a:outerShdw dir="5400000" dist="25560">
              <a:srgbClr val="000000">
                <a:alpha val="43000"/>
              </a:srgbClr>
            </a:outerShdw>
          </a:effectLst>
        </p:spPr>
        <p:style>
          <a:lnRef idx="0"/>
          <a:fillRef idx="0"/>
          <a:effectRef idx="0"/>
          <a:fontRef idx="minor"/>
        </p:style>
      </p:sp>
      <p:sp>
        <p:nvSpPr>
          <p:cNvPr id="714" name="CustomShape 5"/>
          <p:cNvSpPr/>
          <p:nvPr/>
        </p:nvSpPr>
        <p:spPr>
          <a:xfrm>
            <a:off x="1353240" y="0"/>
            <a:ext cx="95400" cy="6855840"/>
          </a:xfrm>
          <a:prstGeom prst="rect">
            <a:avLst/>
          </a:prstGeom>
          <a:solidFill>
            <a:srgbClr val="ffffff"/>
          </a:solidFill>
          <a:ln w="38160">
            <a:noFill/>
          </a:ln>
          <a:effectLst>
            <a:outerShdw dir="10800000" dist="38160">
              <a:srgbClr val="376e7c">
                <a:alpha val="25000"/>
              </a:srgbClr>
            </a:outerShdw>
          </a:effectLst>
        </p:spPr>
        <p:style>
          <a:lnRef idx="0"/>
          <a:fillRef idx="0"/>
          <a:effectRef idx="0"/>
          <a:fontRef idx="minor"/>
        </p:style>
      </p:sp>
      <p:sp>
        <p:nvSpPr>
          <p:cNvPr id="715" name="CustomShape 6"/>
          <p:cNvSpPr/>
          <p:nvPr/>
        </p:nvSpPr>
        <p:spPr>
          <a:xfrm>
            <a:off x="1228680" y="1413720"/>
            <a:ext cx="278280" cy="208080"/>
          </a:xfrm>
          <a:prstGeom prst="ellipse">
            <a:avLst/>
          </a:prstGeom>
          <a:gradFill rotWithShape="0">
            <a:gsLst>
              <a:gs pos="0">
                <a:srgbClr val="daf5fe"/>
              </a:gs>
              <a:gs pos="100000">
                <a:srgbClr val="00aad4"/>
              </a:gs>
            </a:gsLst>
            <a:path path="circle"/>
          </a:gradFill>
          <a:ln cap="rnd" w="2160">
            <a:solidFill>
              <a:srgbClr val="002c60"/>
            </a:solidFill>
            <a:round/>
          </a:ln>
          <a:effectLst>
            <a:outerShdw dir="5400000" dist="25560">
              <a:srgbClr val="000000">
                <a:alpha val="43000"/>
              </a:srgbClr>
            </a:outerShdw>
          </a:effectLst>
        </p:spPr>
        <p:style>
          <a:lnRef idx="0"/>
          <a:fillRef idx="0"/>
          <a:effectRef idx="0"/>
          <a:fontRef idx="minor"/>
        </p:style>
      </p:sp>
      <p:sp>
        <p:nvSpPr>
          <p:cNvPr id="716" name="CustomShape 7"/>
          <p:cNvSpPr/>
          <p:nvPr/>
        </p:nvSpPr>
        <p:spPr>
          <a:xfrm>
            <a:off x="1542960" y="1344960"/>
            <a:ext cx="83160" cy="61920"/>
          </a:xfrm>
          <a:prstGeom prst="ellipse">
            <a:avLst/>
          </a:prstGeom>
          <a:noFill/>
          <a:ln cap="rnd" w="12600">
            <a:solidFill>
              <a:srgbClr val="042955"/>
            </a:solidFill>
            <a:round/>
          </a:ln>
          <a:effectLst>
            <a:outerShdw dir="5400000" dist="25560">
              <a:srgbClr val="000000">
                <a:alpha val="43000"/>
              </a:srgbClr>
            </a:outerShdw>
          </a:effectLst>
        </p:spPr>
        <p:style>
          <a:lnRef idx="0"/>
          <a:fillRef idx="0"/>
          <a:effectRef idx="0"/>
          <a:fontRef idx="minor"/>
        </p:style>
      </p:sp>
      <p:sp>
        <p:nvSpPr>
          <p:cNvPr id="717" name="PlaceHolder 8"/>
          <p:cNvSpPr>
            <a:spLocks noGrp="1"/>
          </p:cNvSpPr>
          <p:nvPr>
            <p:ph type="title"/>
          </p:nvPr>
        </p:nvSpPr>
        <p:spPr>
          <a:xfrm>
            <a:off x="609480" y="273600"/>
            <a:ext cx="10972440" cy="1144800"/>
          </a:xfrm>
          <a:prstGeom prst="rect">
            <a:avLst/>
          </a:prstGeom>
        </p:spPr>
        <p:txBody>
          <a:bodyPr lIns="0" rIns="0" tIns="0" bIns="0" anchor="ctr">
            <a:noAutofit/>
          </a:bodyPr>
          <a:p>
            <a:pPr algn="ctr"/>
            <a:r>
              <a:rPr b="0" lang="en-US" sz="4400" spc="-1" strike="noStrike">
                <a:latin typeface="Arial"/>
              </a:rPr>
              <a:t>Click to edit the title text format</a:t>
            </a:r>
            <a:endParaRPr b="0" lang="en-US" sz="4400" spc="-1" strike="noStrike">
              <a:latin typeface="Arial"/>
            </a:endParaRPr>
          </a:p>
        </p:txBody>
      </p:sp>
      <p:sp>
        <p:nvSpPr>
          <p:cNvPr id="718" name="PlaceHolder 9"/>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ffffff"/>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ffffff"/>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ffffff"/>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ffffff"/>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ffffff"/>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ffffff"/>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ffffff"/>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 id="2147483867" r:id="rId12"/>
    <p:sldLayoutId id="2147483868" r:id="rId13"/>
  </p:sldLayoutIdLst>
</p:sldMaster>
</file>

<file path=ppt/slideMasters/slideMaster1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755" name="Picture 6" descr=""/>
          <p:cNvPicPr/>
          <p:nvPr/>
        </p:nvPicPr>
        <p:blipFill>
          <a:blip r:embed="rId2"/>
          <a:stretch/>
        </p:blipFill>
        <p:spPr>
          <a:xfrm>
            <a:off x="57960" y="0"/>
            <a:ext cx="12131640" cy="6877440"/>
          </a:xfrm>
          <a:prstGeom prst="rect">
            <a:avLst/>
          </a:prstGeom>
          <a:ln>
            <a:noFill/>
          </a:ln>
        </p:spPr>
      </p:pic>
      <p:pic>
        <p:nvPicPr>
          <p:cNvPr id="756" name="Picture 7" descr=""/>
          <p:cNvPicPr/>
          <p:nvPr/>
        </p:nvPicPr>
        <p:blipFill>
          <a:blip r:embed="rId3"/>
          <a:stretch/>
        </p:blipFill>
        <p:spPr>
          <a:xfrm>
            <a:off x="-203040" y="-109080"/>
            <a:ext cx="1089360" cy="7081200"/>
          </a:xfrm>
          <a:prstGeom prst="rect">
            <a:avLst/>
          </a:prstGeom>
          <a:ln>
            <a:noFill/>
          </a:ln>
        </p:spPr>
      </p:pic>
      <p:pic>
        <p:nvPicPr>
          <p:cNvPr id="757" name="Picture 5" descr=""/>
          <p:cNvPicPr/>
          <p:nvPr/>
        </p:nvPicPr>
        <p:blipFill>
          <a:blip r:embed="rId4"/>
          <a:stretch/>
        </p:blipFill>
        <p:spPr>
          <a:xfrm>
            <a:off x="57960" y="0"/>
            <a:ext cx="12131640" cy="6877440"/>
          </a:xfrm>
          <a:prstGeom prst="rect">
            <a:avLst/>
          </a:prstGeom>
          <a:ln>
            <a:noFill/>
          </a:ln>
        </p:spPr>
      </p:pic>
      <p:pic>
        <p:nvPicPr>
          <p:cNvPr id="758" name="Picture 6" descr=""/>
          <p:cNvPicPr/>
          <p:nvPr/>
        </p:nvPicPr>
        <p:blipFill>
          <a:blip r:embed="rId5"/>
          <a:stretch/>
        </p:blipFill>
        <p:spPr>
          <a:xfrm>
            <a:off x="0" y="1080"/>
            <a:ext cx="4960080" cy="6855840"/>
          </a:xfrm>
          <a:prstGeom prst="rect">
            <a:avLst/>
          </a:prstGeom>
          <a:ln>
            <a:noFill/>
          </a:ln>
        </p:spPr>
      </p:pic>
      <p:sp>
        <p:nvSpPr>
          <p:cNvPr id="759"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r>
              <a:rPr b="0" lang="en-US" sz="4400" spc="-1" strike="noStrike">
                <a:latin typeface="Arial"/>
              </a:rPr>
              <a:t>Click to edit the title text format</a:t>
            </a:r>
            <a:endParaRPr b="0" lang="en-US" sz="4400" spc="-1" strike="noStrike">
              <a:latin typeface="Arial"/>
            </a:endParaRPr>
          </a:p>
        </p:txBody>
      </p:sp>
      <p:sp>
        <p:nvSpPr>
          <p:cNvPr id="760" name="PlaceHolder 2"/>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870" r:id="rId6"/>
    <p:sldLayoutId id="2147483871" r:id="rId7"/>
    <p:sldLayoutId id="2147483872" r:id="rId8"/>
    <p:sldLayoutId id="2147483873" r:id="rId9"/>
    <p:sldLayoutId id="2147483874" r:id="rId10"/>
    <p:sldLayoutId id="2147483875" r:id="rId11"/>
    <p:sldLayoutId id="2147483876" r:id="rId12"/>
    <p:sldLayoutId id="2147483877" r:id="rId13"/>
    <p:sldLayoutId id="2147483878" r:id="rId14"/>
    <p:sldLayoutId id="2147483879" r:id="rId15"/>
    <p:sldLayoutId id="2147483880" r:id="rId16"/>
    <p:sldLayoutId id="2147483881" r:id="rId17"/>
  </p:sldLayoutIdLst>
</p:sldMaster>
</file>

<file path=ppt/slideMasters/slideMaster1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797" name="Picture 6" descr=""/>
          <p:cNvPicPr/>
          <p:nvPr/>
        </p:nvPicPr>
        <p:blipFill>
          <a:blip r:embed="rId2"/>
          <a:stretch/>
        </p:blipFill>
        <p:spPr>
          <a:xfrm>
            <a:off x="57960" y="0"/>
            <a:ext cx="12131640" cy="6877440"/>
          </a:xfrm>
          <a:prstGeom prst="rect">
            <a:avLst/>
          </a:prstGeom>
          <a:ln>
            <a:noFill/>
          </a:ln>
        </p:spPr>
      </p:pic>
      <p:pic>
        <p:nvPicPr>
          <p:cNvPr id="798" name="Picture 7" descr=""/>
          <p:cNvPicPr/>
          <p:nvPr/>
        </p:nvPicPr>
        <p:blipFill>
          <a:blip r:embed="rId3"/>
          <a:stretch/>
        </p:blipFill>
        <p:spPr>
          <a:xfrm>
            <a:off x="-203040" y="-109080"/>
            <a:ext cx="1089360" cy="7081200"/>
          </a:xfrm>
          <a:prstGeom prst="rect">
            <a:avLst/>
          </a:prstGeom>
          <a:ln>
            <a:noFill/>
          </a:ln>
        </p:spPr>
      </p:pic>
      <p:sp>
        <p:nvSpPr>
          <p:cNvPr id="799" name="PlaceHolder 1"/>
          <p:cNvSpPr>
            <a:spLocks noGrp="1"/>
          </p:cNvSpPr>
          <p:nvPr>
            <p:ph type="title"/>
          </p:nvPr>
        </p:nvSpPr>
        <p:spPr>
          <a:xfrm>
            <a:off x="609480" y="273600"/>
            <a:ext cx="10972080" cy="1144440"/>
          </a:xfrm>
          <a:prstGeom prst="rect">
            <a:avLst/>
          </a:prstGeom>
        </p:spPr>
        <p:txBody>
          <a:bodyPr lIns="0" rIns="0" tIns="0" bIns="0" anchor="ctr">
            <a:noAutofit/>
          </a:bodyPr>
          <a:p>
            <a:r>
              <a:rPr b="0" lang="en-US" sz="1800" spc="-1" strike="noStrike">
                <a:latin typeface="Arial"/>
              </a:rPr>
              <a:t>Click to edit the title text format</a:t>
            </a:r>
            <a:endParaRPr b="0" lang="en-US" sz="1800" spc="-1" strike="noStrike">
              <a:latin typeface="Arial"/>
            </a:endParaRPr>
          </a:p>
        </p:txBody>
      </p:sp>
      <p:sp>
        <p:nvSpPr>
          <p:cNvPr id="800" name="PlaceHolder 2"/>
          <p:cNvSpPr>
            <a:spLocks noGrp="1"/>
          </p:cNvSpPr>
          <p:nvPr>
            <p:ph type="body"/>
          </p:nvPr>
        </p:nvSpPr>
        <p:spPr>
          <a:xfrm>
            <a:off x="609480" y="1604520"/>
            <a:ext cx="5353920" cy="397692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1800" spc="-1" strike="noStrike">
                <a:latin typeface="Arial"/>
              </a:rPr>
              <a:t>Click to edit the outline text format</a:t>
            </a:r>
            <a:endParaRPr b="0" lang="en-US" sz="1800" spc="-1" strike="noStrike">
              <a:latin typeface="Arial"/>
            </a:endParaRPr>
          </a:p>
          <a:p>
            <a:pPr lvl="1" marL="864000" indent="-324000">
              <a:spcBef>
                <a:spcPts val="1134"/>
              </a:spcBef>
              <a:buClr>
                <a:srgbClr val="000000"/>
              </a:buClr>
              <a:buSzPct val="75000"/>
              <a:buFont typeface="Symbol" charset="2"/>
              <a:buChar char=""/>
            </a:pPr>
            <a:r>
              <a:rPr b="0" lang="en-US" sz="1800" spc="-1" strike="noStrike">
                <a:latin typeface="Arial"/>
              </a:rPr>
              <a:t>Second Outline Level</a:t>
            </a:r>
            <a:endParaRPr b="0" lang="en-US" sz="1800" spc="-1" strike="noStrike">
              <a:latin typeface="Arial"/>
            </a:endParaRPr>
          </a:p>
          <a:p>
            <a:pPr lvl="2" marL="1296000" indent="-288000">
              <a:spcBef>
                <a:spcPts val="850"/>
              </a:spcBef>
              <a:buClr>
                <a:srgbClr val="000000"/>
              </a:buClr>
              <a:buSzPct val="45000"/>
              <a:buFont typeface="Wingdings" charset="2"/>
              <a:buChar char=""/>
            </a:pPr>
            <a:r>
              <a:rPr b="0" lang="en-US" sz="1800" spc="-1" strike="noStrike">
                <a:latin typeface="Arial"/>
              </a:rPr>
              <a:t>Third Outline Level</a:t>
            </a:r>
            <a:endParaRPr b="0" lang="en-US" sz="1800" spc="-1" strike="noStrike">
              <a:latin typeface="Arial"/>
            </a:endParaRPr>
          </a:p>
          <a:p>
            <a:pPr lvl="3" marL="1728000" indent="-216000">
              <a:spcBef>
                <a:spcPts val="567"/>
              </a:spcBef>
              <a:buClr>
                <a:srgbClr val="000000"/>
              </a:buClr>
              <a:buSzPct val="75000"/>
              <a:buFont typeface="Symbol" charset="2"/>
              <a:buChar char=""/>
            </a:pPr>
            <a:r>
              <a:rPr b="0" lang="en-US" sz="1800" spc="-1" strike="noStrike">
                <a:latin typeface="Arial"/>
              </a:rPr>
              <a:t>Fourth Outline Level</a:t>
            </a:r>
            <a:endParaRPr b="0" lang="en-US" sz="1800" spc="-1" strike="noStrike">
              <a:latin typeface="Arial"/>
            </a:endParaRPr>
          </a:p>
          <a:p>
            <a:pPr lvl="4" marL="2160000" indent="-216000">
              <a:spcBef>
                <a:spcPts val="283"/>
              </a:spcBef>
              <a:buClr>
                <a:srgbClr val="000000"/>
              </a:buClr>
              <a:buSzPct val="45000"/>
              <a:buFont typeface="Wingdings" charset="2"/>
              <a:buChar char=""/>
            </a:pPr>
            <a:r>
              <a:rPr b="0" lang="en-US" sz="1800" spc="-1" strike="noStrike">
                <a:latin typeface="Arial"/>
              </a:rPr>
              <a:t>Fifth Outline Level</a:t>
            </a:r>
            <a:endParaRPr b="0" lang="en-US" sz="1800" spc="-1" strike="noStrike">
              <a:latin typeface="Arial"/>
            </a:endParaRPr>
          </a:p>
          <a:p>
            <a:pPr lvl="5" marL="2592000" indent="-216000">
              <a:spcBef>
                <a:spcPts val="283"/>
              </a:spcBef>
              <a:buClr>
                <a:srgbClr val="000000"/>
              </a:buClr>
              <a:buSzPct val="45000"/>
              <a:buFont typeface="Wingdings" charset="2"/>
              <a:buChar char=""/>
            </a:pPr>
            <a:r>
              <a:rPr b="0" lang="en-US" sz="1800" spc="-1" strike="noStrike">
                <a:latin typeface="Arial"/>
              </a:rPr>
              <a:t>Sixth Outline Level</a:t>
            </a:r>
            <a:endParaRPr b="0" lang="en-US" sz="1800" spc="-1" strike="noStrike">
              <a:latin typeface="Arial"/>
            </a:endParaRPr>
          </a:p>
          <a:p>
            <a:pPr lvl="6" marL="3024000" indent="-216000">
              <a:spcBef>
                <a:spcPts val="283"/>
              </a:spcBef>
              <a:buClr>
                <a:srgbClr val="000000"/>
              </a:buClr>
              <a:buSzPct val="45000"/>
              <a:buFont typeface="Wingdings" charset="2"/>
              <a:buChar char=""/>
            </a:pPr>
            <a:r>
              <a:rPr b="0" lang="en-US" sz="1800" spc="-1" strike="noStrike">
                <a:latin typeface="Arial"/>
              </a:rPr>
              <a:t>Seventh Outline Level</a:t>
            </a:r>
            <a:endParaRPr b="0" lang="en-US" sz="1800" spc="-1" strike="noStrike">
              <a:latin typeface="Arial"/>
            </a:endParaRPr>
          </a:p>
        </p:txBody>
      </p:sp>
      <p:sp>
        <p:nvSpPr>
          <p:cNvPr id="801" name="PlaceHolder 3"/>
          <p:cNvSpPr>
            <a:spLocks noGrp="1"/>
          </p:cNvSpPr>
          <p:nvPr>
            <p:ph type="body"/>
          </p:nvPr>
        </p:nvSpPr>
        <p:spPr>
          <a:xfrm>
            <a:off x="6231960" y="1604520"/>
            <a:ext cx="5353920" cy="397692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1800" spc="-1" strike="noStrike">
                <a:latin typeface="Arial"/>
              </a:rPr>
              <a:t>Click to edit the outline text format</a:t>
            </a:r>
            <a:endParaRPr b="0" lang="en-US" sz="1800" spc="-1" strike="noStrike">
              <a:latin typeface="Arial"/>
            </a:endParaRPr>
          </a:p>
          <a:p>
            <a:pPr lvl="1" marL="864000" indent="-324000">
              <a:spcBef>
                <a:spcPts val="1134"/>
              </a:spcBef>
              <a:buClr>
                <a:srgbClr val="000000"/>
              </a:buClr>
              <a:buSzPct val="75000"/>
              <a:buFont typeface="Symbol" charset="2"/>
              <a:buChar char=""/>
            </a:pPr>
            <a:r>
              <a:rPr b="0" lang="en-US" sz="1800" spc="-1" strike="noStrike">
                <a:latin typeface="Arial"/>
              </a:rPr>
              <a:t>Second Outline Level</a:t>
            </a:r>
            <a:endParaRPr b="0" lang="en-US" sz="1800" spc="-1" strike="noStrike">
              <a:latin typeface="Arial"/>
            </a:endParaRPr>
          </a:p>
          <a:p>
            <a:pPr lvl="2" marL="1296000" indent="-288000">
              <a:spcBef>
                <a:spcPts val="850"/>
              </a:spcBef>
              <a:buClr>
                <a:srgbClr val="000000"/>
              </a:buClr>
              <a:buSzPct val="45000"/>
              <a:buFont typeface="Wingdings" charset="2"/>
              <a:buChar char=""/>
            </a:pPr>
            <a:r>
              <a:rPr b="0" lang="en-US" sz="1800" spc="-1" strike="noStrike">
                <a:latin typeface="Arial"/>
              </a:rPr>
              <a:t>Third Outline Level</a:t>
            </a:r>
            <a:endParaRPr b="0" lang="en-US" sz="1800" spc="-1" strike="noStrike">
              <a:latin typeface="Arial"/>
            </a:endParaRPr>
          </a:p>
          <a:p>
            <a:pPr lvl="3" marL="1728000" indent="-216000">
              <a:spcBef>
                <a:spcPts val="567"/>
              </a:spcBef>
              <a:buClr>
                <a:srgbClr val="000000"/>
              </a:buClr>
              <a:buSzPct val="75000"/>
              <a:buFont typeface="Symbol" charset="2"/>
              <a:buChar char=""/>
            </a:pPr>
            <a:r>
              <a:rPr b="0" lang="en-US" sz="1800" spc="-1" strike="noStrike">
                <a:latin typeface="Arial"/>
              </a:rPr>
              <a:t>Fourth Outline Level</a:t>
            </a:r>
            <a:endParaRPr b="0" lang="en-US" sz="1800" spc="-1" strike="noStrike">
              <a:latin typeface="Arial"/>
            </a:endParaRPr>
          </a:p>
          <a:p>
            <a:pPr lvl="4" marL="2160000" indent="-216000">
              <a:spcBef>
                <a:spcPts val="283"/>
              </a:spcBef>
              <a:buClr>
                <a:srgbClr val="000000"/>
              </a:buClr>
              <a:buSzPct val="45000"/>
              <a:buFont typeface="Wingdings" charset="2"/>
              <a:buChar char=""/>
            </a:pPr>
            <a:r>
              <a:rPr b="0" lang="en-US" sz="1800" spc="-1" strike="noStrike">
                <a:latin typeface="Arial"/>
              </a:rPr>
              <a:t>Fifth Outline Level</a:t>
            </a:r>
            <a:endParaRPr b="0" lang="en-US" sz="1800" spc="-1" strike="noStrike">
              <a:latin typeface="Arial"/>
            </a:endParaRPr>
          </a:p>
          <a:p>
            <a:pPr lvl="5" marL="2592000" indent="-216000">
              <a:spcBef>
                <a:spcPts val="283"/>
              </a:spcBef>
              <a:buClr>
                <a:srgbClr val="000000"/>
              </a:buClr>
              <a:buSzPct val="45000"/>
              <a:buFont typeface="Wingdings" charset="2"/>
              <a:buChar char=""/>
            </a:pPr>
            <a:r>
              <a:rPr b="0" lang="en-US" sz="1800" spc="-1" strike="noStrike">
                <a:latin typeface="Arial"/>
              </a:rPr>
              <a:t>Sixth Outline Level</a:t>
            </a:r>
            <a:endParaRPr b="0" lang="en-US" sz="1800" spc="-1" strike="noStrike">
              <a:latin typeface="Arial"/>
            </a:endParaRPr>
          </a:p>
          <a:p>
            <a:pPr lvl="6" marL="3024000" indent="-216000">
              <a:spcBef>
                <a:spcPts val="283"/>
              </a:spcBef>
              <a:buClr>
                <a:srgbClr val="000000"/>
              </a:buClr>
              <a:buSzPct val="45000"/>
              <a:buFont typeface="Wingdings" charset="2"/>
              <a:buChar char=""/>
            </a:pPr>
            <a:r>
              <a:rPr b="0" lang="en-US" sz="1800" spc="-1" strike="noStrike">
                <a:latin typeface="Arial"/>
              </a:rPr>
              <a:t>Seventh Outline Level</a:t>
            </a:r>
            <a:endParaRPr b="0" lang="en-US" sz="1800" spc="-1" strike="noStrike">
              <a:latin typeface="Arial"/>
            </a:endParaRPr>
          </a:p>
        </p:txBody>
      </p:sp>
    </p:spTree>
  </p:cSld>
  <p:clrMap bg1="lt1" bg2="lt2" tx1="dk1" tx2="dk2" accent1="accent1" accent2="accent2" accent3="accent3" accent4="accent4" accent5="accent5" accent6="accent6" hlink="hlink" folHlink="folHlink"/>
  <p:sldLayoutIdLst>
    <p:sldLayoutId id="2147483883" r:id="rId4"/>
    <p:sldLayoutId id="2147483884" r:id="rId5"/>
    <p:sldLayoutId id="2147483885" r:id="rId6"/>
    <p:sldLayoutId id="2147483886" r:id="rId7"/>
    <p:sldLayoutId id="2147483887" r:id="rId8"/>
    <p:sldLayoutId id="2147483888" r:id="rId9"/>
    <p:sldLayoutId id="2147483889" r:id="rId10"/>
    <p:sldLayoutId id="2147483890" r:id="rId11"/>
    <p:sldLayoutId id="2147483891" r:id="rId12"/>
    <p:sldLayoutId id="2147483892" r:id="rId13"/>
    <p:sldLayoutId id="2147483893" r:id="rId14"/>
    <p:sldLayoutId id="2147483894"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tile/>
        </a:blipFill>
      </p:bgPr>
    </p:bg>
    <p:spTree>
      <p:nvGrpSpPr>
        <p:cNvPr id="1" name=""/>
        <p:cNvGrpSpPr/>
        <p:nvPr/>
      </p:nvGrpSpPr>
      <p:grpSpPr>
        <a:xfrm>
          <a:off x="0" y="0"/>
          <a:ext cx="0" cy="0"/>
          <a:chOff x="0" y="0"/>
          <a:chExt cx="0" cy="0"/>
        </a:xfrm>
      </p:grpSpPr>
      <p:grpSp>
        <p:nvGrpSpPr>
          <p:cNvPr id="49" name="Group 1"/>
          <p:cNvGrpSpPr/>
          <p:nvPr/>
        </p:nvGrpSpPr>
        <p:grpSpPr>
          <a:xfrm>
            <a:off x="9206640" y="2962800"/>
            <a:ext cx="2981880" cy="3209400"/>
            <a:chOff x="9206640" y="2962800"/>
            <a:chExt cx="2981880" cy="3209400"/>
          </a:xfrm>
        </p:grpSpPr>
        <p:sp>
          <p:nvSpPr>
            <p:cNvPr id="50" name="Line 2"/>
            <p:cNvSpPr/>
            <p:nvPr/>
          </p:nvSpPr>
          <p:spPr>
            <a:xfrm flipH="1">
              <a:off x="11275920" y="2962800"/>
              <a:ext cx="912600" cy="912960"/>
            </a:xfrm>
            <a:prstGeom prst="line">
              <a:avLst/>
            </a:prstGeom>
            <a:ln cap="rnd" w="9360">
              <a:solidFill>
                <a:srgbClr val="000000"/>
              </a:solidFill>
              <a:round/>
            </a:ln>
          </p:spPr>
          <p:style>
            <a:lnRef idx="0"/>
            <a:fillRef idx="0"/>
            <a:effectRef idx="0"/>
            <a:fontRef idx="minor"/>
          </p:style>
        </p:sp>
        <p:sp>
          <p:nvSpPr>
            <p:cNvPr id="51" name="Line 3"/>
            <p:cNvSpPr/>
            <p:nvPr/>
          </p:nvSpPr>
          <p:spPr>
            <a:xfrm flipH="1">
              <a:off x="9206640" y="3189960"/>
              <a:ext cx="2981880" cy="2982240"/>
            </a:xfrm>
            <a:prstGeom prst="line">
              <a:avLst/>
            </a:prstGeom>
            <a:ln cap="rnd" w="9360">
              <a:solidFill>
                <a:srgbClr val="000000"/>
              </a:solidFill>
              <a:round/>
            </a:ln>
          </p:spPr>
          <p:style>
            <a:lnRef idx="0"/>
            <a:fillRef idx="0"/>
            <a:effectRef idx="0"/>
            <a:fontRef idx="minor"/>
          </p:style>
        </p:sp>
        <p:sp>
          <p:nvSpPr>
            <p:cNvPr id="52" name="Line 4"/>
            <p:cNvSpPr/>
            <p:nvPr/>
          </p:nvSpPr>
          <p:spPr>
            <a:xfrm flipH="1">
              <a:off x="10292040" y="3284640"/>
              <a:ext cx="1896480" cy="1896480"/>
            </a:xfrm>
            <a:prstGeom prst="line">
              <a:avLst/>
            </a:prstGeom>
            <a:ln cap="rnd" w="9360">
              <a:solidFill>
                <a:srgbClr val="000000"/>
              </a:solidFill>
              <a:round/>
            </a:ln>
          </p:spPr>
          <p:style>
            <a:lnRef idx="0"/>
            <a:fillRef idx="0"/>
            <a:effectRef idx="0"/>
            <a:fontRef idx="minor"/>
          </p:style>
        </p:sp>
        <p:sp>
          <p:nvSpPr>
            <p:cNvPr id="53" name="Line 5"/>
            <p:cNvSpPr/>
            <p:nvPr/>
          </p:nvSpPr>
          <p:spPr>
            <a:xfrm flipH="1">
              <a:off x="10442880" y="3130560"/>
              <a:ext cx="1745640" cy="1745640"/>
            </a:xfrm>
            <a:prstGeom prst="line">
              <a:avLst/>
            </a:prstGeom>
            <a:ln cap="rnd" w="28440">
              <a:solidFill>
                <a:srgbClr val="000000"/>
              </a:solidFill>
              <a:round/>
            </a:ln>
          </p:spPr>
          <p:style>
            <a:lnRef idx="0"/>
            <a:fillRef idx="0"/>
            <a:effectRef idx="0"/>
            <a:fontRef idx="minor"/>
          </p:style>
        </p:sp>
        <p:sp>
          <p:nvSpPr>
            <p:cNvPr id="54" name="Line 6"/>
            <p:cNvSpPr/>
            <p:nvPr/>
          </p:nvSpPr>
          <p:spPr>
            <a:xfrm flipH="1">
              <a:off x="10918800" y="3682800"/>
              <a:ext cx="1269720" cy="1270080"/>
            </a:xfrm>
            <a:prstGeom prst="line">
              <a:avLst/>
            </a:prstGeom>
            <a:ln cap="rnd" w="28440">
              <a:solidFill>
                <a:srgbClr val="000000"/>
              </a:solidFill>
              <a:round/>
            </a:ln>
          </p:spPr>
          <p:style>
            <a:lnRef idx="0"/>
            <a:fillRef idx="0"/>
            <a:effectRef idx="0"/>
            <a:fontRef idx="minor"/>
          </p:style>
        </p:sp>
      </p:grpSp>
      <p:sp>
        <p:nvSpPr>
          <p:cNvPr id="55" name="PlaceHolder 7"/>
          <p:cNvSpPr>
            <a:spLocks noGrp="1"/>
          </p:cNvSpPr>
          <p:nvPr>
            <p:ph type="title"/>
          </p:nvPr>
        </p:nvSpPr>
        <p:spPr>
          <a:xfrm>
            <a:off x="609480" y="273600"/>
            <a:ext cx="10972440" cy="1144800"/>
          </a:xfrm>
          <a:prstGeom prst="rect">
            <a:avLst/>
          </a:prstGeom>
        </p:spPr>
        <p:txBody>
          <a:bodyPr lIns="0" rIns="0" tIns="0" bIns="0" anchor="ctr">
            <a:noAutofit/>
          </a:bodyPr>
          <a:p>
            <a:pPr algn="ctr"/>
            <a:r>
              <a:rPr b="0" lang="en-US" sz="4400" spc="-1" strike="noStrike">
                <a:latin typeface="Arial"/>
              </a:rPr>
              <a:t>Click to edit the title text format</a:t>
            </a:r>
            <a:endParaRPr b="0" lang="en-US" sz="4400" spc="-1" strike="noStrike">
              <a:latin typeface="Arial"/>
            </a:endParaRPr>
          </a:p>
        </p:txBody>
      </p:sp>
      <p:sp>
        <p:nvSpPr>
          <p:cNvPr id="56" name="PlaceHolder 8"/>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tile/>
        </a:blipFill>
      </p:bgPr>
    </p:bg>
    <p:spTree>
      <p:nvGrpSpPr>
        <p:cNvPr id="1" name=""/>
        <p:cNvGrpSpPr/>
        <p:nvPr/>
      </p:nvGrpSpPr>
      <p:grpSpPr>
        <a:xfrm>
          <a:off x="0" y="0"/>
          <a:ext cx="0" cy="0"/>
          <a:chOff x="0" y="0"/>
          <a:chExt cx="0" cy="0"/>
        </a:xfrm>
      </p:grpSpPr>
      <p:sp>
        <p:nvSpPr>
          <p:cNvPr id="93" name="CustomShape 1"/>
          <p:cNvSpPr/>
          <p:nvPr/>
        </p:nvSpPr>
        <p:spPr>
          <a:xfrm>
            <a:off x="-12600" y="-7200"/>
            <a:ext cx="12215160" cy="1039320"/>
          </a:xfrm>
          <a:custGeom>
            <a:avLst/>
            <a:gdLst/>
            <a:ahLst/>
            <a:rect l="l" t="t" r="r" b="b"/>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rotWithShape="0">
            <a:gsLst>
              <a:gs pos="0">
                <a:srgbClr val="0074a0">
                  <a:alpha val="45098"/>
                </a:srgbClr>
              </a:gs>
              <a:gs pos="100000">
                <a:srgbClr val="00c4cd">
                  <a:alpha val="55294"/>
                </a:srgbClr>
              </a:gs>
            </a:gsLst>
            <a:lin ang="5400000"/>
          </a:gradFill>
          <a:ln w="9360">
            <a:noFill/>
          </a:ln>
          <a:effectLst>
            <a:outerShdw dir="2700000" dist="228593">
              <a:srgbClr val="000000">
                <a:alpha val="30000"/>
              </a:srgbClr>
            </a:outerShdw>
          </a:effectLst>
        </p:spPr>
        <p:style>
          <a:lnRef idx="0"/>
          <a:fillRef idx="0"/>
          <a:effectRef idx="0"/>
          <a:fontRef idx="minor"/>
        </p:style>
      </p:sp>
      <p:sp>
        <p:nvSpPr>
          <p:cNvPr id="94" name="CustomShape 2"/>
          <p:cNvSpPr/>
          <p:nvPr/>
        </p:nvSpPr>
        <p:spPr>
          <a:xfrm>
            <a:off x="5842080" y="-7200"/>
            <a:ext cx="6347880" cy="636120"/>
          </a:xfrm>
          <a:custGeom>
            <a:avLst/>
            <a:gdLst/>
            <a:ahLst/>
            <a:rect l="l" t="t" r="r" b="b"/>
            <a:pathLst>
              <a:path w="3000" h="595">
                <a:moveTo>
                  <a:pt x="0" y="0"/>
                </a:moveTo>
                <a:cubicBezTo>
                  <a:pt x="174" y="102"/>
                  <a:pt x="1168" y="533"/>
                  <a:pt x="1668" y="564"/>
                </a:cubicBezTo>
                <a:cubicBezTo>
                  <a:pt x="2168" y="595"/>
                  <a:pt x="2778" y="279"/>
                  <a:pt x="3000" y="186"/>
                </a:cubicBezTo>
                <a:lnTo>
                  <a:pt x="3000" y="6"/>
                </a:lnTo>
                <a:lnTo>
                  <a:pt x="0" y="0"/>
                </a:lnTo>
                <a:close/>
              </a:path>
            </a:pathLst>
          </a:custGeom>
          <a:gradFill rotWithShape="0">
            <a:gsLst>
              <a:gs pos="20000">
                <a:srgbClr val="008abf">
                  <a:alpha val="45098"/>
                </a:srgbClr>
              </a:gs>
              <a:gs pos="100000">
                <a:srgbClr val="00a0a8">
                  <a:alpha val="30196"/>
                </a:srgbClr>
              </a:gs>
            </a:gsLst>
            <a:lin ang="16200000"/>
          </a:gradFill>
          <a:ln w="9360">
            <a:noFill/>
          </a:ln>
        </p:spPr>
        <p:style>
          <a:lnRef idx="0"/>
          <a:fillRef idx="0"/>
          <a:effectRef idx="0"/>
          <a:fontRef idx="minor"/>
        </p:style>
      </p:sp>
      <p:grpSp>
        <p:nvGrpSpPr>
          <p:cNvPr id="95" name="Group 3"/>
          <p:cNvGrpSpPr/>
          <p:nvPr/>
        </p:nvGrpSpPr>
        <p:grpSpPr>
          <a:xfrm>
            <a:off x="-37080" y="-15840"/>
            <a:ext cx="12247560" cy="1081440"/>
            <a:chOff x="-37080" y="-15840"/>
            <a:chExt cx="12247560" cy="1081440"/>
          </a:xfrm>
        </p:grpSpPr>
        <p:sp>
          <p:nvSpPr>
            <p:cNvPr id="96" name="CustomShape 4"/>
            <p:cNvSpPr/>
            <p:nvPr/>
          </p:nvSpPr>
          <p:spPr>
            <a:xfrm rot="21477600">
              <a:off x="-29160" y="200880"/>
              <a:ext cx="12209040" cy="647280"/>
            </a:xfrm>
            <a:custGeom>
              <a:avLst/>
              <a:gdLst/>
              <a:ahLst/>
              <a:rect l="l" t="t" r="r" b="b"/>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800">
              <a:solidFill>
                <a:srgbClr val="09b7bf"/>
              </a:solidFill>
              <a:round/>
            </a:ln>
          </p:spPr>
          <p:style>
            <a:lnRef idx="0"/>
            <a:fillRef idx="0"/>
            <a:effectRef idx="0"/>
            <a:fontRef idx="minor"/>
          </p:style>
        </p:sp>
        <p:sp>
          <p:nvSpPr>
            <p:cNvPr id="97" name="CustomShape 5"/>
            <p:cNvSpPr/>
            <p:nvPr/>
          </p:nvSpPr>
          <p:spPr>
            <a:xfrm rot="21477600">
              <a:off x="-21240" y="276120"/>
              <a:ext cx="12226320" cy="528480"/>
            </a:xfrm>
            <a:custGeom>
              <a:avLst/>
              <a:gdLst/>
              <a:ahLst/>
              <a:rect l="l" t="t" r="r" b="b"/>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360">
              <a:solidFill>
                <a:srgbClr val="0f6fc6"/>
              </a:solidFill>
              <a:round/>
            </a:ln>
          </p:spPr>
          <p:style>
            <a:lnRef idx="0"/>
            <a:fillRef idx="0"/>
            <a:effectRef idx="0"/>
            <a:fontRef idx="minor"/>
          </p:style>
        </p:sp>
      </p:grpSp>
      <p:sp>
        <p:nvSpPr>
          <p:cNvPr id="98" name="PlaceHolder 6"/>
          <p:cNvSpPr>
            <a:spLocks noGrp="1"/>
          </p:cNvSpPr>
          <p:nvPr>
            <p:ph type="title"/>
          </p:nvPr>
        </p:nvSpPr>
        <p:spPr>
          <a:xfrm>
            <a:off x="609480" y="273600"/>
            <a:ext cx="10972080" cy="1144440"/>
          </a:xfrm>
          <a:prstGeom prst="rect">
            <a:avLst/>
          </a:prstGeom>
        </p:spPr>
        <p:txBody>
          <a:bodyPr lIns="0" rIns="0" tIns="0" bIns="0" anchor="ctr">
            <a:noAutofit/>
          </a:bodyPr>
          <a:p>
            <a:r>
              <a:rPr b="0" lang="en-US" sz="1800" spc="-1" strike="noStrike">
                <a:latin typeface="Arial"/>
              </a:rPr>
              <a:t>Click to edit the title text format</a:t>
            </a:r>
            <a:endParaRPr b="0" lang="en-US" sz="1800" spc="-1" strike="noStrike">
              <a:latin typeface="Arial"/>
            </a:endParaRPr>
          </a:p>
        </p:txBody>
      </p:sp>
      <p:sp>
        <p:nvSpPr>
          <p:cNvPr id="99" name="PlaceHolder 7"/>
          <p:cNvSpPr>
            <a:spLocks noGrp="1"/>
          </p:cNvSpPr>
          <p:nvPr>
            <p:ph type="body"/>
          </p:nvPr>
        </p:nvSpPr>
        <p:spPr>
          <a:xfrm>
            <a:off x="609480" y="1604520"/>
            <a:ext cx="5353920" cy="397692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1800" spc="-1" strike="noStrike">
                <a:latin typeface="Arial"/>
              </a:rPr>
              <a:t>Click to edit the outline text format</a:t>
            </a:r>
            <a:endParaRPr b="0" lang="en-US" sz="1800" spc="-1" strike="noStrike">
              <a:latin typeface="Arial"/>
            </a:endParaRPr>
          </a:p>
          <a:p>
            <a:pPr lvl="1" marL="864000" indent="-324000">
              <a:spcBef>
                <a:spcPts val="1134"/>
              </a:spcBef>
              <a:buClr>
                <a:srgbClr val="000000"/>
              </a:buClr>
              <a:buSzPct val="75000"/>
              <a:buFont typeface="Symbol" charset="2"/>
              <a:buChar char=""/>
            </a:pPr>
            <a:r>
              <a:rPr b="0" lang="en-US" sz="1800" spc="-1" strike="noStrike">
                <a:latin typeface="Arial"/>
              </a:rPr>
              <a:t>Second Outline Level</a:t>
            </a:r>
            <a:endParaRPr b="0" lang="en-US" sz="1800" spc="-1" strike="noStrike">
              <a:latin typeface="Arial"/>
            </a:endParaRPr>
          </a:p>
          <a:p>
            <a:pPr lvl="2" marL="1296000" indent="-288000">
              <a:spcBef>
                <a:spcPts val="850"/>
              </a:spcBef>
              <a:buClr>
                <a:srgbClr val="000000"/>
              </a:buClr>
              <a:buSzPct val="45000"/>
              <a:buFont typeface="Wingdings" charset="2"/>
              <a:buChar char=""/>
            </a:pPr>
            <a:r>
              <a:rPr b="0" lang="en-US" sz="1800" spc="-1" strike="noStrike">
                <a:latin typeface="Arial"/>
              </a:rPr>
              <a:t>Third Outline Level</a:t>
            </a:r>
            <a:endParaRPr b="0" lang="en-US" sz="1800" spc="-1" strike="noStrike">
              <a:latin typeface="Arial"/>
            </a:endParaRPr>
          </a:p>
          <a:p>
            <a:pPr lvl="3" marL="1728000" indent="-216000">
              <a:spcBef>
                <a:spcPts val="567"/>
              </a:spcBef>
              <a:buClr>
                <a:srgbClr val="000000"/>
              </a:buClr>
              <a:buSzPct val="75000"/>
              <a:buFont typeface="Symbol" charset="2"/>
              <a:buChar char=""/>
            </a:pPr>
            <a:r>
              <a:rPr b="0" lang="en-US" sz="1800" spc="-1" strike="noStrike">
                <a:latin typeface="Arial"/>
              </a:rPr>
              <a:t>Fourth Outline Level</a:t>
            </a:r>
            <a:endParaRPr b="0" lang="en-US" sz="1800" spc="-1" strike="noStrike">
              <a:latin typeface="Arial"/>
            </a:endParaRPr>
          </a:p>
          <a:p>
            <a:pPr lvl="4" marL="2160000" indent="-216000">
              <a:spcBef>
                <a:spcPts val="283"/>
              </a:spcBef>
              <a:buClr>
                <a:srgbClr val="000000"/>
              </a:buClr>
              <a:buSzPct val="45000"/>
              <a:buFont typeface="Wingdings" charset="2"/>
              <a:buChar char=""/>
            </a:pPr>
            <a:r>
              <a:rPr b="0" lang="en-US" sz="1800" spc="-1" strike="noStrike">
                <a:latin typeface="Arial"/>
              </a:rPr>
              <a:t>Fifth Outline Level</a:t>
            </a:r>
            <a:endParaRPr b="0" lang="en-US" sz="1800" spc="-1" strike="noStrike">
              <a:latin typeface="Arial"/>
            </a:endParaRPr>
          </a:p>
          <a:p>
            <a:pPr lvl="5" marL="2592000" indent="-216000">
              <a:spcBef>
                <a:spcPts val="283"/>
              </a:spcBef>
              <a:buClr>
                <a:srgbClr val="000000"/>
              </a:buClr>
              <a:buSzPct val="45000"/>
              <a:buFont typeface="Wingdings" charset="2"/>
              <a:buChar char=""/>
            </a:pPr>
            <a:r>
              <a:rPr b="0" lang="en-US" sz="1800" spc="-1" strike="noStrike">
                <a:latin typeface="Arial"/>
              </a:rPr>
              <a:t>Sixth Outline Level</a:t>
            </a:r>
            <a:endParaRPr b="0" lang="en-US" sz="1800" spc="-1" strike="noStrike">
              <a:latin typeface="Arial"/>
            </a:endParaRPr>
          </a:p>
          <a:p>
            <a:pPr lvl="6" marL="3024000" indent="-216000">
              <a:spcBef>
                <a:spcPts val="283"/>
              </a:spcBef>
              <a:buClr>
                <a:srgbClr val="000000"/>
              </a:buClr>
              <a:buSzPct val="45000"/>
              <a:buFont typeface="Wingdings" charset="2"/>
              <a:buChar char=""/>
            </a:pPr>
            <a:r>
              <a:rPr b="0" lang="en-US" sz="1800" spc="-1" strike="noStrike">
                <a:latin typeface="Arial"/>
              </a:rPr>
              <a:t>Seventh Outline Level</a:t>
            </a:r>
            <a:endParaRPr b="0" lang="en-US" sz="1800" spc="-1" strike="noStrike">
              <a:latin typeface="Arial"/>
            </a:endParaRPr>
          </a:p>
        </p:txBody>
      </p:sp>
      <p:sp>
        <p:nvSpPr>
          <p:cNvPr id="100" name="PlaceHolder 8"/>
          <p:cNvSpPr>
            <a:spLocks noGrp="1"/>
          </p:cNvSpPr>
          <p:nvPr>
            <p:ph type="body"/>
          </p:nvPr>
        </p:nvSpPr>
        <p:spPr>
          <a:xfrm>
            <a:off x="6231960" y="1604520"/>
            <a:ext cx="5353920" cy="397692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1800" spc="-1" strike="noStrike">
                <a:latin typeface="Arial"/>
              </a:rPr>
              <a:t>Click to edit the outline text format</a:t>
            </a:r>
            <a:endParaRPr b="0" lang="en-US" sz="1800" spc="-1" strike="noStrike">
              <a:latin typeface="Arial"/>
            </a:endParaRPr>
          </a:p>
          <a:p>
            <a:pPr lvl="1" marL="864000" indent="-324000">
              <a:spcBef>
                <a:spcPts val="1134"/>
              </a:spcBef>
              <a:buClr>
                <a:srgbClr val="000000"/>
              </a:buClr>
              <a:buSzPct val="75000"/>
              <a:buFont typeface="Symbol" charset="2"/>
              <a:buChar char=""/>
            </a:pPr>
            <a:r>
              <a:rPr b="0" lang="en-US" sz="1800" spc="-1" strike="noStrike">
                <a:latin typeface="Arial"/>
              </a:rPr>
              <a:t>Second Outline Level</a:t>
            </a:r>
            <a:endParaRPr b="0" lang="en-US" sz="1800" spc="-1" strike="noStrike">
              <a:latin typeface="Arial"/>
            </a:endParaRPr>
          </a:p>
          <a:p>
            <a:pPr lvl="2" marL="1296000" indent="-288000">
              <a:spcBef>
                <a:spcPts val="850"/>
              </a:spcBef>
              <a:buClr>
                <a:srgbClr val="000000"/>
              </a:buClr>
              <a:buSzPct val="45000"/>
              <a:buFont typeface="Wingdings" charset="2"/>
              <a:buChar char=""/>
            </a:pPr>
            <a:r>
              <a:rPr b="0" lang="en-US" sz="1800" spc="-1" strike="noStrike">
                <a:latin typeface="Arial"/>
              </a:rPr>
              <a:t>Third Outline Level</a:t>
            </a:r>
            <a:endParaRPr b="0" lang="en-US" sz="1800" spc="-1" strike="noStrike">
              <a:latin typeface="Arial"/>
            </a:endParaRPr>
          </a:p>
          <a:p>
            <a:pPr lvl="3" marL="1728000" indent="-216000">
              <a:spcBef>
                <a:spcPts val="567"/>
              </a:spcBef>
              <a:buClr>
                <a:srgbClr val="000000"/>
              </a:buClr>
              <a:buSzPct val="75000"/>
              <a:buFont typeface="Symbol" charset="2"/>
              <a:buChar char=""/>
            </a:pPr>
            <a:r>
              <a:rPr b="0" lang="en-US" sz="1800" spc="-1" strike="noStrike">
                <a:latin typeface="Arial"/>
              </a:rPr>
              <a:t>Fourth Outline Level</a:t>
            </a:r>
            <a:endParaRPr b="0" lang="en-US" sz="1800" spc="-1" strike="noStrike">
              <a:latin typeface="Arial"/>
            </a:endParaRPr>
          </a:p>
          <a:p>
            <a:pPr lvl="4" marL="2160000" indent="-216000">
              <a:spcBef>
                <a:spcPts val="283"/>
              </a:spcBef>
              <a:buClr>
                <a:srgbClr val="000000"/>
              </a:buClr>
              <a:buSzPct val="45000"/>
              <a:buFont typeface="Wingdings" charset="2"/>
              <a:buChar char=""/>
            </a:pPr>
            <a:r>
              <a:rPr b="0" lang="en-US" sz="1800" spc="-1" strike="noStrike">
                <a:latin typeface="Arial"/>
              </a:rPr>
              <a:t>Fifth Outline Level</a:t>
            </a:r>
            <a:endParaRPr b="0" lang="en-US" sz="1800" spc="-1" strike="noStrike">
              <a:latin typeface="Arial"/>
            </a:endParaRPr>
          </a:p>
          <a:p>
            <a:pPr lvl="5" marL="2592000" indent="-216000">
              <a:spcBef>
                <a:spcPts val="283"/>
              </a:spcBef>
              <a:buClr>
                <a:srgbClr val="000000"/>
              </a:buClr>
              <a:buSzPct val="45000"/>
              <a:buFont typeface="Wingdings" charset="2"/>
              <a:buChar char=""/>
            </a:pPr>
            <a:r>
              <a:rPr b="0" lang="en-US" sz="1800" spc="-1" strike="noStrike">
                <a:latin typeface="Arial"/>
              </a:rPr>
              <a:t>Sixth Outline Level</a:t>
            </a:r>
            <a:endParaRPr b="0" lang="en-US" sz="1800" spc="-1" strike="noStrike">
              <a:latin typeface="Arial"/>
            </a:endParaRPr>
          </a:p>
          <a:p>
            <a:pPr lvl="6" marL="3024000" indent="-216000">
              <a:spcBef>
                <a:spcPts val="283"/>
              </a:spcBef>
              <a:buClr>
                <a:srgbClr val="000000"/>
              </a:buClr>
              <a:buSzPct val="45000"/>
              <a:buFont typeface="Wingdings" charset="2"/>
              <a:buChar char=""/>
            </a:pPr>
            <a:r>
              <a:rPr b="0" lang="en-US" sz="1800" spc="-1" strike="noStrike">
                <a:latin typeface="Arial"/>
              </a:rPr>
              <a:t>Seventh Outline Level</a:t>
            </a:r>
            <a:endParaRPr b="0" lang="en-US" sz="18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tile/>
        </a:blipFill>
      </p:bgPr>
    </p:bg>
    <p:spTree>
      <p:nvGrpSpPr>
        <p:cNvPr id="1" name=""/>
        <p:cNvGrpSpPr/>
        <p:nvPr/>
      </p:nvGrpSpPr>
      <p:grpSpPr>
        <a:xfrm>
          <a:off x="0" y="0"/>
          <a:ext cx="0" cy="0"/>
          <a:chOff x="0" y="0"/>
          <a:chExt cx="0" cy="0"/>
        </a:xfrm>
      </p:grpSpPr>
      <p:sp>
        <p:nvSpPr>
          <p:cNvPr id="137" name="CustomShape 1"/>
          <p:cNvSpPr/>
          <p:nvPr/>
        </p:nvSpPr>
        <p:spPr>
          <a:xfrm>
            <a:off x="-12600" y="-7200"/>
            <a:ext cx="12215160" cy="1039320"/>
          </a:xfrm>
          <a:custGeom>
            <a:avLst/>
            <a:gdLst/>
            <a:ahLst/>
            <a:rect l="l" t="t" r="r" b="b"/>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rotWithShape="0">
            <a:gsLst>
              <a:gs pos="0">
                <a:srgbClr val="0074a0">
                  <a:alpha val="45098"/>
                </a:srgbClr>
              </a:gs>
              <a:gs pos="100000">
                <a:srgbClr val="00c4cd">
                  <a:alpha val="55294"/>
                </a:srgbClr>
              </a:gs>
            </a:gsLst>
            <a:lin ang="5400000"/>
          </a:gradFill>
          <a:ln w="9360">
            <a:noFill/>
          </a:ln>
        </p:spPr>
        <p:style>
          <a:lnRef idx="0"/>
          <a:fillRef idx="0"/>
          <a:effectRef idx="0"/>
          <a:fontRef idx="minor"/>
        </p:style>
      </p:sp>
      <p:sp>
        <p:nvSpPr>
          <p:cNvPr id="138" name="CustomShape 2"/>
          <p:cNvSpPr/>
          <p:nvPr/>
        </p:nvSpPr>
        <p:spPr>
          <a:xfrm>
            <a:off x="5842080" y="-7200"/>
            <a:ext cx="6347880" cy="636120"/>
          </a:xfrm>
          <a:custGeom>
            <a:avLst/>
            <a:gdLst/>
            <a:ahLst/>
            <a:rect l="l" t="t" r="r" b="b"/>
            <a:pathLst>
              <a:path w="3000" h="595">
                <a:moveTo>
                  <a:pt x="0" y="0"/>
                </a:moveTo>
                <a:cubicBezTo>
                  <a:pt x="174" y="102"/>
                  <a:pt x="1168" y="533"/>
                  <a:pt x="1668" y="564"/>
                </a:cubicBezTo>
                <a:cubicBezTo>
                  <a:pt x="2168" y="595"/>
                  <a:pt x="2778" y="279"/>
                  <a:pt x="3000" y="186"/>
                </a:cubicBezTo>
                <a:lnTo>
                  <a:pt x="3000" y="6"/>
                </a:lnTo>
                <a:lnTo>
                  <a:pt x="0" y="0"/>
                </a:lnTo>
                <a:close/>
              </a:path>
            </a:pathLst>
          </a:custGeom>
          <a:gradFill rotWithShape="0">
            <a:gsLst>
              <a:gs pos="20000">
                <a:srgbClr val="008abf">
                  <a:alpha val="45098"/>
                </a:srgbClr>
              </a:gs>
              <a:gs pos="100000">
                <a:srgbClr val="00a0a8">
                  <a:alpha val="30196"/>
                </a:srgbClr>
              </a:gs>
            </a:gsLst>
            <a:lin ang="16200000"/>
          </a:gradFill>
          <a:ln w="9360">
            <a:noFill/>
          </a:ln>
        </p:spPr>
        <p:style>
          <a:lnRef idx="0"/>
          <a:fillRef idx="0"/>
          <a:effectRef idx="0"/>
          <a:fontRef idx="minor"/>
        </p:style>
      </p:sp>
      <p:grpSp>
        <p:nvGrpSpPr>
          <p:cNvPr id="139" name="Group 3"/>
          <p:cNvGrpSpPr/>
          <p:nvPr/>
        </p:nvGrpSpPr>
        <p:grpSpPr>
          <a:xfrm>
            <a:off x="-37080" y="-15840"/>
            <a:ext cx="12247560" cy="1081440"/>
            <a:chOff x="-37080" y="-15840"/>
            <a:chExt cx="12247560" cy="1081440"/>
          </a:xfrm>
        </p:grpSpPr>
        <p:sp>
          <p:nvSpPr>
            <p:cNvPr id="140" name="CustomShape 4"/>
            <p:cNvSpPr/>
            <p:nvPr/>
          </p:nvSpPr>
          <p:spPr>
            <a:xfrm rot="21477600">
              <a:off x="-29160" y="200880"/>
              <a:ext cx="12209040" cy="647280"/>
            </a:xfrm>
            <a:custGeom>
              <a:avLst/>
              <a:gdLst/>
              <a:ahLst/>
              <a:rect l="l" t="t" r="r" b="b"/>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800">
              <a:solidFill>
                <a:srgbClr val="09b7bf"/>
              </a:solidFill>
              <a:round/>
            </a:ln>
          </p:spPr>
          <p:style>
            <a:lnRef idx="0"/>
            <a:fillRef idx="0"/>
            <a:effectRef idx="0"/>
            <a:fontRef idx="minor"/>
          </p:style>
        </p:sp>
        <p:sp>
          <p:nvSpPr>
            <p:cNvPr id="141" name="CustomShape 5"/>
            <p:cNvSpPr/>
            <p:nvPr/>
          </p:nvSpPr>
          <p:spPr>
            <a:xfrm rot="21477600">
              <a:off x="-21240" y="276120"/>
              <a:ext cx="12226320" cy="528480"/>
            </a:xfrm>
            <a:custGeom>
              <a:avLst/>
              <a:gdLst/>
              <a:ahLst/>
              <a:rect l="l" t="t" r="r" b="b"/>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360">
              <a:solidFill>
                <a:srgbClr val="0f6fc6"/>
              </a:solidFill>
              <a:round/>
            </a:ln>
          </p:spPr>
          <p:style>
            <a:lnRef idx="0"/>
            <a:fillRef idx="0"/>
            <a:effectRef idx="0"/>
            <a:fontRef idx="minor"/>
          </p:style>
        </p:sp>
      </p:grpSp>
      <p:sp>
        <p:nvSpPr>
          <p:cNvPr id="142" name="PlaceHolder 6"/>
          <p:cNvSpPr>
            <a:spLocks noGrp="1"/>
          </p:cNvSpPr>
          <p:nvPr>
            <p:ph type="title"/>
          </p:nvPr>
        </p:nvSpPr>
        <p:spPr>
          <a:xfrm>
            <a:off x="609480" y="273600"/>
            <a:ext cx="10972440" cy="1144800"/>
          </a:xfrm>
          <a:prstGeom prst="rect">
            <a:avLst/>
          </a:prstGeom>
        </p:spPr>
        <p:txBody>
          <a:bodyPr lIns="0" rIns="0" tIns="0" bIns="0" anchor="ctr">
            <a:noAutofit/>
          </a:bodyPr>
          <a:p>
            <a:pPr algn="ctr"/>
            <a:r>
              <a:rPr b="0" lang="en-US" sz="4400" spc="-1" strike="noStrike">
                <a:latin typeface="Arial"/>
              </a:rPr>
              <a:t>Click to edit the title text format</a:t>
            </a:r>
            <a:endParaRPr b="0" lang="en-US" sz="4400" spc="-1" strike="noStrike">
              <a:latin typeface="Arial"/>
            </a:endParaRPr>
          </a:p>
        </p:txBody>
      </p:sp>
      <p:sp>
        <p:nvSpPr>
          <p:cNvPr id="143" name="PlaceHolder 7"/>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4aa2d6"/>
            </a:gs>
            <a:gs pos="100000">
              <a:srgbClr val="002b36"/>
            </a:gs>
          </a:gsLst>
          <a:path path="circle">
            <a:fillToRect l="50000" t="150000" r="50000" b="-50000"/>
          </a:path>
        </a:gradFill>
      </p:bgPr>
    </p:bg>
    <p:spTree>
      <p:nvGrpSpPr>
        <p:cNvPr id="1" name=""/>
        <p:cNvGrpSpPr/>
        <p:nvPr/>
      </p:nvGrpSpPr>
      <p:grpSpPr>
        <a:xfrm>
          <a:off x="0" y="0"/>
          <a:ext cx="0" cy="0"/>
          <a:chOff x="0" y="0"/>
          <a:chExt cx="0" cy="0"/>
        </a:xfrm>
      </p:grpSpPr>
      <p:sp>
        <p:nvSpPr>
          <p:cNvPr id="180" name="CustomShape 1"/>
          <p:cNvSpPr/>
          <p:nvPr/>
        </p:nvSpPr>
        <p:spPr>
          <a:xfrm>
            <a:off x="-12600" y="-7200"/>
            <a:ext cx="12215160" cy="1039320"/>
          </a:xfrm>
          <a:custGeom>
            <a:avLst/>
            <a:gdLst/>
            <a:ahLst/>
            <a:rect l="l" t="t" r="r" b="b"/>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rotWithShape="0">
            <a:gsLst>
              <a:gs pos="0">
                <a:srgbClr val="0074a0">
                  <a:alpha val="45098"/>
                </a:srgbClr>
              </a:gs>
              <a:gs pos="100000">
                <a:srgbClr val="00c4cd">
                  <a:alpha val="55294"/>
                </a:srgbClr>
              </a:gs>
            </a:gsLst>
            <a:lin ang="5400000"/>
          </a:gradFill>
          <a:ln w="9360">
            <a:noFill/>
          </a:ln>
        </p:spPr>
        <p:style>
          <a:lnRef idx="0"/>
          <a:fillRef idx="0"/>
          <a:effectRef idx="0"/>
          <a:fontRef idx="minor"/>
        </p:style>
      </p:sp>
      <p:sp>
        <p:nvSpPr>
          <p:cNvPr id="181" name="CustomShape 2"/>
          <p:cNvSpPr/>
          <p:nvPr/>
        </p:nvSpPr>
        <p:spPr>
          <a:xfrm>
            <a:off x="5842080" y="-7200"/>
            <a:ext cx="6347880" cy="636120"/>
          </a:xfrm>
          <a:custGeom>
            <a:avLst/>
            <a:gdLst/>
            <a:ahLst/>
            <a:rect l="l" t="t" r="r" b="b"/>
            <a:pathLst>
              <a:path w="3000" h="595">
                <a:moveTo>
                  <a:pt x="0" y="0"/>
                </a:moveTo>
                <a:cubicBezTo>
                  <a:pt x="174" y="102"/>
                  <a:pt x="1168" y="533"/>
                  <a:pt x="1668" y="564"/>
                </a:cubicBezTo>
                <a:cubicBezTo>
                  <a:pt x="2168" y="595"/>
                  <a:pt x="2778" y="279"/>
                  <a:pt x="3000" y="186"/>
                </a:cubicBezTo>
                <a:lnTo>
                  <a:pt x="3000" y="6"/>
                </a:lnTo>
                <a:lnTo>
                  <a:pt x="0" y="0"/>
                </a:lnTo>
                <a:close/>
              </a:path>
            </a:pathLst>
          </a:custGeom>
          <a:gradFill rotWithShape="0">
            <a:gsLst>
              <a:gs pos="20000">
                <a:srgbClr val="008abf">
                  <a:alpha val="45098"/>
                </a:srgbClr>
              </a:gs>
              <a:gs pos="100000">
                <a:srgbClr val="00a0a8">
                  <a:alpha val="30196"/>
                </a:srgbClr>
              </a:gs>
            </a:gsLst>
            <a:lin ang="16200000"/>
          </a:gradFill>
          <a:ln w="9360">
            <a:noFill/>
          </a:ln>
        </p:spPr>
        <p:style>
          <a:lnRef idx="0"/>
          <a:fillRef idx="0"/>
          <a:effectRef idx="0"/>
          <a:fontRef idx="minor"/>
        </p:style>
      </p:sp>
      <p:grpSp>
        <p:nvGrpSpPr>
          <p:cNvPr id="182" name="Group 3"/>
          <p:cNvGrpSpPr/>
          <p:nvPr/>
        </p:nvGrpSpPr>
        <p:grpSpPr>
          <a:xfrm>
            <a:off x="-37080" y="-15840"/>
            <a:ext cx="12247560" cy="1081440"/>
            <a:chOff x="-37080" y="-15840"/>
            <a:chExt cx="12247560" cy="1081440"/>
          </a:xfrm>
        </p:grpSpPr>
        <p:sp>
          <p:nvSpPr>
            <p:cNvPr id="183" name="CustomShape 4"/>
            <p:cNvSpPr/>
            <p:nvPr/>
          </p:nvSpPr>
          <p:spPr>
            <a:xfrm rot="21477600">
              <a:off x="-29160" y="200880"/>
              <a:ext cx="12209040" cy="647280"/>
            </a:xfrm>
            <a:custGeom>
              <a:avLst/>
              <a:gdLst/>
              <a:ahLst/>
              <a:rect l="l" t="t" r="r" b="b"/>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800">
              <a:solidFill>
                <a:srgbClr val="09b7bf"/>
              </a:solidFill>
              <a:round/>
            </a:ln>
          </p:spPr>
          <p:style>
            <a:lnRef idx="0"/>
            <a:fillRef idx="0"/>
            <a:effectRef idx="0"/>
            <a:fontRef idx="minor"/>
          </p:style>
        </p:sp>
        <p:sp>
          <p:nvSpPr>
            <p:cNvPr id="184" name="CustomShape 5"/>
            <p:cNvSpPr/>
            <p:nvPr/>
          </p:nvSpPr>
          <p:spPr>
            <a:xfrm rot="21477600">
              <a:off x="-21240" y="276120"/>
              <a:ext cx="12226320" cy="528480"/>
            </a:xfrm>
            <a:custGeom>
              <a:avLst/>
              <a:gdLst/>
              <a:ahLst/>
              <a:rect l="l" t="t" r="r" b="b"/>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360">
              <a:solidFill>
                <a:srgbClr val="0f6fc6"/>
              </a:solidFill>
              <a:round/>
            </a:ln>
          </p:spPr>
          <p:style>
            <a:lnRef idx="0"/>
            <a:fillRef idx="0"/>
            <a:effectRef idx="0"/>
            <a:fontRef idx="minor"/>
          </p:style>
        </p:sp>
      </p:grpSp>
      <p:sp>
        <p:nvSpPr>
          <p:cNvPr id="185" name="PlaceHolder 6"/>
          <p:cNvSpPr>
            <a:spLocks noGrp="1"/>
          </p:cNvSpPr>
          <p:nvPr>
            <p:ph type="title"/>
          </p:nvPr>
        </p:nvSpPr>
        <p:spPr>
          <a:xfrm>
            <a:off x="609480" y="273600"/>
            <a:ext cx="10972440" cy="1144800"/>
          </a:xfrm>
          <a:prstGeom prst="rect">
            <a:avLst/>
          </a:prstGeom>
        </p:spPr>
        <p:txBody>
          <a:bodyPr lIns="0" rIns="0" tIns="0" bIns="0" anchor="ctr">
            <a:noAutofit/>
          </a:bodyPr>
          <a:p>
            <a:pPr algn="ctr"/>
            <a:r>
              <a:rPr b="0" lang="en-US" sz="4400" spc="-1" strike="noStrike">
                <a:latin typeface="Arial"/>
              </a:rPr>
              <a:t>Click to edit the title text format</a:t>
            </a:r>
            <a:endParaRPr b="0" lang="en-US" sz="4400" spc="-1" strike="noStrike">
              <a:latin typeface="Arial"/>
            </a:endParaRPr>
          </a:p>
        </p:txBody>
      </p:sp>
      <p:sp>
        <p:nvSpPr>
          <p:cNvPr id="186" name="PlaceHolder 7"/>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Lst>
</p:sldMaster>
</file>

<file path=ppt/slideMasters/slideMaster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0047ff"/>
            </a:gs>
            <a:gs pos="100000">
              <a:srgbClr val="000082"/>
            </a:gs>
          </a:gsLst>
          <a:lin ang="5400000"/>
        </a:gradFill>
      </p:bgPr>
    </p:bg>
    <p:spTree>
      <p:nvGrpSpPr>
        <p:cNvPr id="1" name=""/>
        <p:cNvGrpSpPr/>
        <p:nvPr/>
      </p:nvGrpSpPr>
      <p:grpSpPr>
        <a:xfrm>
          <a:off x="0" y="0"/>
          <a:ext cx="0" cy="0"/>
          <a:chOff x="0" y="0"/>
          <a:chExt cx="0" cy="0"/>
        </a:xfrm>
      </p:grpSpPr>
      <p:sp>
        <p:nvSpPr>
          <p:cNvPr id="223" name="CustomShape 1"/>
          <p:cNvSpPr/>
          <p:nvPr/>
        </p:nvSpPr>
        <p:spPr>
          <a:xfrm>
            <a:off x="-1087920" y="-815760"/>
            <a:ext cx="2183040" cy="1636560"/>
          </a:xfrm>
          <a:prstGeom prst="pie">
            <a:avLst>
              <a:gd name="adj1" fmla="val 0"/>
              <a:gd name="adj2" fmla="val 5402120"/>
            </a:avLst>
          </a:prstGeom>
          <a:solidFill>
            <a:srgbClr val="fcfaf4">
              <a:alpha val="33000"/>
            </a:srgbClr>
          </a:solidFill>
          <a:ln cap="rnd" w="3240">
            <a:solidFill>
              <a:srgbClr val="d1c3a0"/>
            </a:solidFill>
            <a:round/>
          </a:ln>
          <a:effectLst>
            <a:outerShdw dir="5400000" dist="25560">
              <a:srgbClr val="000000">
                <a:alpha val="43000"/>
              </a:srgbClr>
            </a:outerShdw>
          </a:effectLst>
        </p:spPr>
        <p:style>
          <a:lnRef idx="0"/>
          <a:fillRef idx="0"/>
          <a:effectRef idx="0"/>
          <a:fontRef idx="minor"/>
        </p:style>
      </p:sp>
      <p:sp>
        <p:nvSpPr>
          <p:cNvPr id="224" name="CustomShape 2"/>
          <p:cNvSpPr/>
          <p:nvPr/>
        </p:nvSpPr>
        <p:spPr>
          <a:xfrm>
            <a:off x="225000" y="21240"/>
            <a:ext cx="2267280" cy="1699920"/>
          </a:xfrm>
          <a:prstGeom prst="ellipse">
            <a:avLst/>
          </a:prstGeom>
          <a:noFill/>
          <a:ln cap="rnd" w="27360">
            <a:solidFill>
              <a:srgbClr val="fff4dd"/>
            </a:solidFill>
            <a:round/>
          </a:ln>
          <a:effectLst>
            <a:outerShdw dir="5400000" dist="25560">
              <a:srgbClr val="afa68f">
                <a:alpha val="85000"/>
              </a:srgbClr>
            </a:outerShdw>
          </a:effectLst>
        </p:spPr>
        <p:style>
          <a:lnRef idx="0"/>
          <a:fillRef idx="0"/>
          <a:effectRef idx="0"/>
          <a:fontRef idx="minor"/>
        </p:style>
      </p:sp>
      <p:sp>
        <p:nvSpPr>
          <p:cNvPr id="225" name="CustomShape 3"/>
          <p:cNvSpPr/>
          <p:nvPr/>
        </p:nvSpPr>
        <p:spPr>
          <a:xfrm rot="2315400">
            <a:off x="243720" y="1053360"/>
            <a:ext cx="1498680" cy="1100520"/>
          </a:xfrm>
          <a:prstGeom prst="donut">
            <a:avLst>
              <a:gd name="adj" fmla="val 11833"/>
            </a:avLst>
          </a:prstGeom>
          <a:gradFill rotWithShape="0">
            <a:gsLst>
              <a:gs pos="0">
                <a:srgbClr val="fefaf6"/>
              </a:gs>
              <a:gs pos="100000">
                <a:srgbClr val="eed18e"/>
              </a:gs>
            </a:gsLst>
            <a:path path="circle"/>
          </a:gradFill>
          <a:ln cap="rnd" w="7200">
            <a:solidFill>
              <a:srgbClr val="c6b792"/>
            </a:solidFill>
            <a:round/>
          </a:ln>
          <a:effectLst>
            <a:outerShdw dir="4686680" dist="13979">
              <a:srgbClr val="595343">
                <a:alpha val="35000"/>
              </a:srgbClr>
            </a:outerShdw>
          </a:effectLst>
        </p:spPr>
        <p:style>
          <a:lnRef idx="0"/>
          <a:fillRef idx="0"/>
          <a:effectRef idx="0"/>
          <a:fontRef idx="minor"/>
        </p:style>
      </p:sp>
      <p:sp>
        <p:nvSpPr>
          <p:cNvPr id="226" name="CustomShape 4"/>
          <p:cNvSpPr/>
          <p:nvPr/>
        </p:nvSpPr>
        <p:spPr>
          <a:xfrm>
            <a:off x="1350360" y="0"/>
            <a:ext cx="10839240" cy="6855840"/>
          </a:xfrm>
          <a:prstGeom prst="rect">
            <a:avLst/>
          </a:prstGeom>
          <a:solidFill>
            <a:srgbClr val="ffffff"/>
          </a:solidFill>
          <a:ln w="38160">
            <a:noFill/>
          </a:ln>
          <a:effectLst>
            <a:outerShdw dir="5400000" dist="25560">
              <a:srgbClr val="000000">
                <a:alpha val="43000"/>
              </a:srgbClr>
            </a:outerShdw>
          </a:effectLst>
        </p:spPr>
        <p:style>
          <a:lnRef idx="0"/>
          <a:fillRef idx="0"/>
          <a:effectRef idx="0"/>
          <a:fontRef idx="minor"/>
        </p:style>
      </p:sp>
      <p:sp>
        <p:nvSpPr>
          <p:cNvPr id="227" name="CustomShape 5"/>
          <p:cNvSpPr/>
          <p:nvPr/>
        </p:nvSpPr>
        <p:spPr>
          <a:xfrm>
            <a:off x="1353240" y="0"/>
            <a:ext cx="95400" cy="6855840"/>
          </a:xfrm>
          <a:prstGeom prst="rect">
            <a:avLst/>
          </a:prstGeom>
          <a:solidFill>
            <a:srgbClr val="ffffff"/>
          </a:solidFill>
          <a:ln w="38160">
            <a:noFill/>
          </a:ln>
          <a:effectLst>
            <a:outerShdw dir="10800000" dist="38160">
              <a:srgbClr val="736e62">
                <a:alpha val="25000"/>
              </a:srgbClr>
            </a:outerShdw>
          </a:effectLst>
        </p:spPr>
        <p:style>
          <a:lnRef idx="0"/>
          <a:fillRef idx="0"/>
          <a:effectRef idx="0"/>
          <a:fontRef idx="minor"/>
        </p:style>
      </p:sp>
      <p:sp>
        <p:nvSpPr>
          <p:cNvPr id="228" name="CustomShape 6"/>
          <p:cNvSpPr/>
          <p:nvPr/>
        </p:nvSpPr>
        <p:spPr>
          <a:xfrm>
            <a:off x="1228680" y="1413720"/>
            <a:ext cx="278280" cy="208080"/>
          </a:xfrm>
          <a:prstGeom prst="ellipse">
            <a:avLst/>
          </a:prstGeom>
          <a:gradFill rotWithShape="0">
            <a:gsLst>
              <a:gs pos="0">
                <a:srgbClr val="daf5fe"/>
              </a:gs>
              <a:gs pos="100000">
                <a:srgbClr val="00aad4"/>
              </a:gs>
            </a:gsLst>
            <a:path path="circle"/>
          </a:gradFill>
          <a:ln cap="rnd" w="2160">
            <a:solidFill>
              <a:srgbClr val="308da4"/>
            </a:solidFill>
            <a:round/>
          </a:ln>
          <a:effectLst>
            <a:outerShdw dir="5400000" dist="25560">
              <a:srgbClr val="000000">
                <a:alpha val="43000"/>
              </a:srgbClr>
            </a:outerShdw>
          </a:effectLst>
        </p:spPr>
        <p:style>
          <a:lnRef idx="0"/>
          <a:fillRef idx="0"/>
          <a:effectRef idx="0"/>
          <a:fontRef idx="minor"/>
        </p:style>
      </p:sp>
      <p:sp>
        <p:nvSpPr>
          <p:cNvPr id="229" name="CustomShape 7"/>
          <p:cNvSpPr/>
          <p:nvPr/>
        </p:nvSpPr>
        <p:spPr>
          <a:xfrm>
            <a:off x="1542960" y="1344960"/>
            <a:ext cx="83160" cy="61920"/>
          </a:xfrm>
          <a:prstGeom prst="ellipse">
            <a:avLst/>
          </a:prstGeom>
          <a:noFill/>
          <a:ln cap="rnd" w="12600">
            <a:solidFill>
              <a:srgbClr val="317f93"/>
            </a:solidFill>
            <a:round/>
          </a:ln>
          <a:effectLst>
            <a:outerShdw dir="5400000" dist="25560">
              <a:srgbClr val="000000">
                <a:alpha val="43000"/>
              </a:srgbClr>
            </a:outerShdw>
          </a:effectLst>
        </p:spPr>
        <p:style>
          <a:lnRef idx="0"/>
          <a:fillRef idx="0"/>
          <a:effectRef idx="0"/>
          <a:fontRef idx="minor"/>
        </p:style>
      </p:sp>
      <p:sp>
        <p:nvSpPr>
          <p:cNvPr id="230" name="PlaceHolder 8"/>
          <p:cNvSpPr>
            <a:spLocks noGrp="1"/>
          </p:cNvSpPr>
          <p:nvPr>
            <p:ph type="title"/>
          </p:nvPr>
        </p:nvSpPr>
        <p:spPr>
          <a:xfrm>
            <a:off x="609480" y="273600"/>
            <a:ext cx="10972440" cy="1144800"/>
          </a:xfrm>
          <a:prstGeom prst="rect">
            <a:avLst/>
          </a:prstGeom>
        </p:spPr>
        <p:txBody>
          <a:bodyPr lIns="0" rIns="0" tIns="0" bIns="0" anchor="ctr">
            <a:noAutofit/>
          </a:bodyPr>
          <a:p>
            <a:pPr algn="ctr"/>
            <a:r>
              <a:rPr b="0" lang="en-US" sz="4400" spc="-1" strike="noStrike">
                <a:latin typeface="Arial"/>
              </a:rPr>
              <a:t>Click to edit the title text format</a:t>
            </a:r>
            <a:endParaRPr b="0" lang="en-US" sz="4400" spc="-1" strike="noStrike">
              <a:latin typeface="Arial"/>
            </a:endParaRPr>
          </a:p>
        </p:txBody>
      </p:sp>
      <p:sp>
        <p:nvSpPr>
          <p:cNvPr id="231" name="PlaceHolder 9"/>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ffffff"/>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ffffff"/>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ffffff"/>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ffffff"/>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ffffff"/>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ffffff"/>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ffffff"/>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Lst>
</p:sldMaster>
</file>

<file path=ppt/slideMasters/slideMaster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0047ff"/>
            </a:gs>
            <a:gs pos="100000">
              <a:srgbClr val="000082"/>
            </a:gs>
          </a:gsLst>
          <a:lin ang="5400000"/>
        </a:gradFill>
      </p:bgPr>
    </p:bg>
    <p:spTree>
      <p:nvGrpSpPr>
        <p:cNvPr id="1" name=""/>
        <p:cNvGrpSpPr/>
        <p:nvPr/>
      </p:nvGrpSpPr>
      <p:grpSpPr>
        <a:xfrm>
          <a:off x="0" y="0"/>
          <a:ext cx="0" cy="0"/>
          <a:chOff x="0" y="0"/>
          <a:chExt cx="0" cy="0"/>
        </a:xfrm>
      </p:grpSpPr>
      <p:sp>
        <p:nvSpPr>
          <p:cNvPr id="268" name="CustomShape 1"/>
          <p:cNvSpPr/>
          <p:nvPr/>
        </p:nvSpPr>
        <p:spPr>
          <a:xfrm>
            <a:off x="-1087920" y="-815760"/>
            <a:ext cx="2183040" cy="1636560"/>
          </a:xfrm>
          <a:prstGeom prst="pie">
            <a:avLst>
              <a:gd name="adj1" fmla="val 0"/>
              <a:gd name="adj2" fmla="val 5402120"/>
            </a:avLst>
          </a:prstGeom>
          <a:solidFill>
            <a:srgbClr val="ebfaff">
              <a:alpha val="33000"/>
            </a:srgbClr>
          </a:solidFill>
          <a:ln cap="rnd" w="3240">
            <a:solidFill>
              <a:srgbClr val="36d8ff"/>
            </a:solidFill>
            <a:round/>
          </a:ln>
          <a:effectLst>
            <a:outerShdw dir="5400000" dist="25560">
              <a:srgbClr val="000000">
                <a:alpha val="43000"/>
              </a:srgbClr>
            </a:outerShdw>
          </a:effectLst>
        </p:spPr>
        <p:style>
          <a:lnRef idx="0"/>
          <a:fillRef idx="0"/>
          <a:effectRef idx="0"/>
          <a:fontRef idx="minor"/>
        </p:style>
      </p:sp>
      <p:sp>
        <p:nvSpPr>
          <p:cNvPr id="269" name="CustomShape 2"/>
          <p:cNvSpPr/>
          <p:nvPr/>
        </p:nvSpPr>
        <p:spPr>
          <a:xfrm>
            <a:off x="225000" y="21240"/>
            <a:ext cx="2267280" cy="1699920"/>
          </a:xfrm>
          <a:prstGeom prst="ellipse">
            <a:avLst/>
          </a:prstGeom>
          <a:noFill/>
          <a:ln cap="rnd" w="27360">
            <a:solidFill>
              <a:srgbClr val="cbf1ff"/>
            </a:solidFill>
            <a:round/>
          </a:ln>
          <a:effectLst>
            <a:outerShdw dir="5400000" dist="25560">
              <a:srgbClr val="40b0cb">
                <a:alpha val="85000"/>
              </a:srgbClr>
            </a:outerShdw>
          </a:effectLst>
        </p:spPr>
        <p:style>
          <a:lnRef idx="0"/>
          <a:fillRef idx="0"/>
          <a:effectRef idx="0"/>
          <a:fontRef idx="minor"/>
        </p:style>
      </p:sp>
      <p:sp>
        <p:nvSpPr>
          <p:cNvPr id="270" name="CustomShape 3"/>
          <p:cNvSpPr/>
          <p:nvPr/>
        </p:nvSpPr>
        <p:spPr>
          <a:xfrm rot="2315400">
            <a:off x="243720" y="1053360"/>
            <a:ext cx="1498680" cy="1100520"/>
          </a:xfrm>
          <a:prstGeom prst="donut">
            <a:avLst>
              <a:gd name="adj" fmla="val 11833"/>
            </a:avLst>
          </a:prstGeom>
          <a:gradFill rotWithShape="0">
            <a:gsLst>
              <a:gs pos="0">
                <a:srgbClr val="fefaf6"/>
              </a:gs>
              <a:gs pos="100000">
                <a:srgbClr val="eed18e"/>
              </a:gs>
            </a:gsLst>
            <a:path path="circle"/>
          </a:gradFill>
          <a:ln cap="rnd" w="7200">
            <a:solidFill>
              <a:srgbClr val="22d3ff"/>
            </a:solidFill>
            <a:round/>
          </a:ln>
          <a:effectLst>
            <a:outerShdw dir="4686680" dist="13979">
              <a:srgbClr val="145e70">
                <a:alpha val="35000"/>
              </a:srgbClr>
            </a:outerShdw>
          </a:effectLst>
        </p:spPr>
        <p:style>
          <a:lnRef idx="0"/>
          <a:fillRef idx="0"/>
          <a:effectRef idx="0"/>
          <a:fontRef idx="minor"/>
        </p:style>
      </p:sp>
      <p:sp>
        <p:nvSpPr>
          <p:cNvPr id="271" name="CustomShape 4"/>
          <p:cNvSpPr/>
          <p:nvPr/>
        </p:nvSpPr>
        <p:spPr>
          <a:xfrm>
            <a:off x="1350360" y="0"/>
            <a:ext cx="10839240" cy="6855840"/>
          </a:xfrm>
          <a:prstGeom prst="rect">
            <a:avLst/>
          </a:prstGeom>
          <a:solidFill>
            <a:srgbClr val="ffffff"/>
          </a:solidFill>
          <a:ln w="38160">
            <a:noFill/>
          </a:ln>
          <a:effectLst>
            <a:outerShdw dir="5400000" dist="25560">
              <a:srgbClr val="000000">
                <a:alpha val="43000"/>
              </a:srgbClr>
            </a:outerShdw>
          </a:effectLst>
        </p:spPr>
        <p:style>
          <a:lnRef idx="0"/>
          <a:fillRef idx="0"/>
          <a:effectRef idx="0"/>
          <a:fontRef idx="minor"/>
        </p:style>
      </p:sp>
      <p:sp>
        <p:nvSpPr>
          <p:cNvPr id="272" name="CustomShape 5"/>
          <p:cNvSpPr/>
          <p:nvPr/>
        </p:nvSpPr>
        <p:spPr>
          <a:xfrm>
            <a:off x="1353240" y="0"/>
            <a:ext cx="95400" cy="6855840"/>
          </a:xfrm>
          <a:prstGeom prst="rect">
            <a:avLst/>
          </a:prstGeom>
          <a:solidFill>
            <a:srgbClr val="ffffff"/>
          </a:solidFill>
          <a:ln w="38160">
            <a:noFill/>
          </a:ln>
          <a:effectLst>
            <a:outerShdw dir="10800000" dist="38160">
              <a:srgbClr val="376e7c">
                <a:alpha val="25000"/>
              </a:srgbClr>
            </a:outerShdw>
          </a:effectLst>
        </p:spPr>
        <p:style>
          <a:lnRef idx="0"/>
          <a:fillRef idx="0"/>
          <a:effectRef idx="0"/>
          <a:fontRef idx="minor"/>
        </p:style>
      </p:sp>
      <p:sp>
        <p:nvSpPr>
          <p:cNvPr id="273" name="PlaceHolder 6"/>
          <p:cNvSpPr>
            <a:spLocks noGrp="1"/>
          </p:cNvSpPr>
          <p:nvPr>
            <p:ph type="title"/>
          </p:nvPr>
        </p:nvSpPr>
        <p:spPr>
          <a:xfrm>
            <a:off x="609480" y="273600"/>
            <a:ext cx="10972440" cy="1144800"/>
          </a:xfrm>
          <a:prstGeom prst="rect">
            <a:avLst/>
          </a:prstGeom>
        </p:spPr>
        <p:txBody>
          <a:bodyPr lIns="0" rIns="0" tIns="0" bIns="0" anchor="ctr">
            <a:noAutofit/>
          </a:bodyPr>
          <a:p>
            <a:pPr algn="ctr"/>
            <a:r>
              <a:rPr b="0" lang="en-US" sz="4400" spc="-1" strike="noStrike">
                <a:latin typeface="Arial"/>
              </a:rPr>
              <a:t>Click to edit the title text format</a:t>
            </a:r>
            <a:endParaRPr b="0" lang="en-US" sz="4400" spc="-1" strike="noStrike">
              <a:latin typeface="Arial"/>
            </a:endParaRPr>
          </a:p>
        </p:txBody>
      </p:sp>
      <p:sp>
        <p:nvSpPr>
          <p:cNvPr id="274" name="PlaceHolder 7"/>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ffffff"/>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ffffff"/>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ffffff"/>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ffffff"/>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ffffff"/>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ffffff"/>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ffffff"/>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Lst>
</p:sldMaster>
</file>

<file path=ppt/slideMasters/slideMaster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tile/>
        </a:blipFill>
      </p:bgPr>
    </p:bg>
    <p:spTree>
      <p:nvGrpSpPr>
        <p:cNvPr id="1" name=""/>
        <p:cNvGrpSpPr/>
        <p:nvPr/>
      </p:nvGrpSpPr>
      <p:grpSpPr>
        <a:xfrm>
          <a:off x="0" y="0"/>
          <a:ext cx="0" cy="0"/>
          <a:chOff x="0" y="0"/>
          <a:chExt cx="0" cy="0"/>
        </a:xfrm>
      </p:grpSpPr>
      <p:sp>
        <p:nvSpPr>
          <p:cNvPr id="311" name="CustomShape 1" hidden="1"/>
          <p:cNvSpPr/>
          <p:nvPr/>
        </p:nvSpPr>
        <p:spPr>
          <a:xfrm>
            <a:off x="0" y="1234440"/>
            <a:ext cx="12189960" cy="317880"/>
          </a:xfrm>
          <a:prstGeom prst="rect">
            <a:avLst/>
          </a:prstGeom>
          <a:solidFill>
            <a:srgbClr val="ffffff"/>
          </a:solidFill>
          <a:ln w="50760">
            <a:noFill/>
          </a:ln>
          <a:effectLst>
            <a:outerShdw dir="5400000" dist="29880">
              <a:srgbClr val="000000">
                <a:alpha val="45000"/>
              </a:srgbClr>
            </a:outerShdw>
          </a:effectLst>
        </p:spPr>
        <p:style>
          <a:lnRef idx="0"/>
          <a:fillRef idx="0"/>
          <a:effectRef idx="0"/>
          <a:fontRef idx="minor"/>
        </p:style>
      </p:sp>
      <p:sp>
        <p:nvSpPr>
          <p:cNvPr id="312" name="CustomShape 2" hidden="1"/>
          <p:cNvSpPr/>
          <p:nvPr/>
        </p:nvSpPr>
        <p:spPr>
          <a:xfrm>
            <a:off x="0" y="1280160"/>
            <a:ext cx="709200" cy="226440"/>
          </a:xfrm>
          <a:prstGeom prst="rect">
            <a:avLst/>
          </a:prstGeom>
          <a:solidFill>
            <a:srgbClr val="dd8047"/>
          </a:solidFill>
          <a:ln w="50760">
            <a:noFill/>
          </a:ln>
          <a:effectLst>
            <a:outerShdw dir="5400000" dist="29880">
              <a:srgbClr val="000000">
                <a:alpha val="45000"/>
              </a:srgbClr>
            </a:outerShdw>
          </a:effectLst>
        </p:spPr>
        <p:style>
          <a:lnRef idx="0"/>
          <a:fillRef idx="0"/>
          <a:effectRef idx="0"/>
          <a:fontRef idx="minor"/>
        </p:style>
      </p:sp>
      <p:sp>
        <p:nvSpPr>
          <p:cNvPr id="313" name="CustomShape 3" hidden="1"/>
          <p:cNvSpPr/>
          <p:nvPr/>
        </p:nvSpPr>
        <p:spPr>
          <a:xfrm>
            <a:off x="787320" y="1280160"/>
            <a:ext cx="11402280" cy="226440"/>
          </a:xfrm>
          <a:prstGeom prst="rect">
            <a:avLst/>
          </a:prstGeom>
          <a:solidFill>
            <a:srgbClr val="94b6d2"/>
          </a:solidFill>
          <a:ln w="50760">
            <a:noFill/>
          </a:ln>
          <a:effectLst>
            <a:outerShdw dir="5400000" dist="29880">
              <a:srgbClr val="000000">
                <a:alpha val="45000"/>
              </a:srgbClr>
            </a:outerShdw>
          </a:effectLst>
        </p:spPr>
        <p:style>
          <a:lnRef idx="0"/>
          <a:fillRef idx="0"/>
          <a:effectRef idx="0"/>
          <a:fontRef idx="minor"/>
        </p:style>
      </p:sp>
      <p:sp>
        <p:nvSpPr>
          <p:cNvPr id="314" name="CustomShape 4"/>
          <p:cNvSpPr/>
          <p:nvPr/>
        </p:nvSpPr>
        <p:spPr>
          <a:xfrm>
            <a:off x="0" y="5970960"/>
            <a:ext cx="12189960" cy="884880"/>
          </a:xfrm>
          <a:prstGeom prst="rect">
            <a:avLst/>
          </a:prstGeom>
          <a:solidFill>
            <a:srgbClr val="ffffff"/>
          </a:solidFill>
          <a:ln w="50760">
            <a:noFill/>
          </a:ln>
          <a:effectLst>
            <a:outerShdw dir="5400000" dist="29880">
              <a:srgbClr val="000000">
                <a:alpha val="45000"/>
              </a:srgbClr>
            </a:outerShdw>
          </a:effectLst>
        </p:spPr>
        <p:style>
          <a:lnRef idx="0"/>
          <a:fillRef idx="0"/>
          <a:effectRef idx="0"/>
          <a:fontRef idx="minor"/>
        </p:style>
      </p:sp>
      <p:sp>
        <p:nvSpPr>
          <p:cNvPr id="315" name="CustomShape 5"/>
          <p:cNvSpPr/>
          <p:nvPr/>
        </p:nvSpPr>
        <p:spPr>
          <a:xfrm>
            <a:off x="-12240" y="6053400"/>
            <a:ext cx="2997000" cy="711000"/>
          </a:xfrm>
          <a:prstGeom prst="rect">
            <a:avLst/>
          </a:prstGeom>
          <a:solidFill>
            <a:srgbClr val="dd8047"/>
          </a:solidFill>
          <a:ln w="50760">
            <a:noFill/>
          </a:ln>
          <a:effectLst>
            <a:outerShdw dir="5400000" dist="29880">
              <a:srgbClr val="000000">
                <a:alpha val="45000"/>
              </a:srgbClr>
            </a:outerShdw>
          </a:effectLst>
        </p:spPr>
        <p:style>
          <a:lnRef idx="0"/>
          <a:fillRef idx="0"/>
          <a:effectRef idx="0"/>
          <a:fontRef idx="minor"/>
        </p:style>
      </p:sp>
      <p:sp>
        <p:nvSpPr>
          <p:cNvPr id="316" name="CustomShape 6"/>
          <p:cNvSpPr/>
          <p:nvPr/>
        </p:nvSpPr>
        <p:spPr>
          <a:xfrm>
            <a:off x="3145680" y="6044040"/>
            <a:ext cx="9044280" cy="711000"/>
          </a:xfrm>
          <a:prstGeom prst="rect">
            <a:avLst/>
          </a:prstGeom>
          <a:solidFill>
            <a:srgbClr val="94b6d2"/>
          </a:solidFill>
          <a:ln w="50760">
            <a:noFill/>
          </a:ln>
          <a:effectLst>
            <a:outerShdw dir="5400000" dist="29880">
              <a:srgbClr val="000000">
                <a:alpha val="45000"/>
              </a:srgbClr>
            </a:outerShdw>
          </a:effectLst>
        </p:spPr>
        <p:style>
          <a:lnRef idx="0"/>
          <a:fillRef idx="0"/>
          <a:effectRef idx="0"/>
          <a:fontRef idx="minor"/>
        </p:style>
      </p:sp>
      <p:sp>
        <p:nvSpPr>
          <p:cNvPr id="317" name="PlaceHolder 7"/>
          <p:cNvSpPr>
            <a:spLocks noGrp="1"/>
          </p:cNvSpPr>
          <p:nvPr>
            <p:ph type="title"/>
          </p:nvPr>
        </p:nvSpPr>
        <p:spPr>
          <a:xfrm>
            <a:off x="609480" y="273600"/>
            <a:ext cx="10972440" cy="1144800"/>
          </a:xfrm>
          <a:prstGeom prst="rect">
            <a:avLst/>
          </a:prstGeom>
        </p:spPr>
        <p:txBody>
          <a:bodyPr lIns="0" rIns="0" tIns="0" bIns="0" anchor="ctr">
            <a:noAutofit/>
          </a:bodyPr>
          <a:p>
            <a:pPr algn="ctr"/>
            <a:r>
              <a:rPr b="0" lang="en-US" sz="4400" spc="-1" strike="noStrike">
                <a:latin typeface="Arial"/>
              </a:rPr>
              <a:t>Click to edit the title text format</a:t>
            </a:r>
            <a:endParaRPr b="0" lang="en-US" sz="4400" spc="-1" strike="noStrike">
              <a:latin typeface="Arial"/>
            </a:endParaRPr>
          </a:p>
        </p:txBody>
      </p:sp>
      <p:sp>
        <p:nvSpPr>
          <p:cNvPr id="318" name="PlaceHolder 8"/>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 id="2147483751" r:id="rId14"/>
  </p:sldLayoutIdLst>
</p:sldMaster>
</file>

<file path=ppt/slideMasters/slideMaster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tile/>
        </a:blipFill>
      </p:bgPr>
    </p:bg>
    <p:spTree>
      <p:nvGrpSpPr>
        <p:cNvPr id="1" name=""/>
        <p:cNvGrpSpPr/>
        <p:nvPr/>
      </p:nvGrpSpPr>
      <p:grpSpPr>
        <a:xfrm>
          <a:off x="0" y="0"/>
          <a:ext cx="0" cy="0"/>
          <a:chOff x="0" y="0"/>
          <a:chExt cx="0" cy="0"/>
        </a:xfrm>
      </p:grpSpPr>
      <p:sp>
        <p:nvSpPr>
          <p:cNvPr id="355" name="CustomShape 1"/>
          <p:cNvSpPr/>
          <p:nvPr/>
        </p:nvSpPr>
        <p:spPr>
          <a:xfrm>
            <a:off x="0" y="1234440"/>
            <a:ext cx="12189960" cy="317880"/>
          </a:xfrm>
          <a:prstGeom prst="rect">
            <a:avLst/>
          </a:prstGeom>
          <a:solidFill>
            <a:srgbClr val="ffffff"/>
          </a:solidFill>
          <a:ln w="50760">
            <a:noFill/>
          </a:ln>
          <a:effectLst>
            <a:outerShdw dir="5400000" dist="29880">
              <a:srgbClr val="000000">
                <a:alpha val="45000"/>
              </a:srgbClr>
            </a:outerShdw>
          </a:effectLst>
        </p:spPr>
        <p:style>
          <a:lnRef idx="0"/>
          <a:fillRef idx="0"/>
          <a:effectRef idx="0"/>
          <a:fontRef idx="minor"/>
        </p:style>
      </p:sp>
      <p:sp>
        <p:nvSpPr>
          <p:cNvPr id="356" name="CustomShape 2"/>
          <p:cNvSpPr/>
          <p:nvPr/>
        </p:nvSpPr>
        <p:spPr>
          <a:xfrm>
            <a:off x="0" y="1280160"/>
            <a:ext cx="709200" cy="226440"/>
          </a:xfrm>
          <a:prstGeom prst="rect">
            <a:avLst/>
          </a:prstGeom>
          <a:solidFill>
            <a:srgbClr val="a50e82"/>
          </a:solidFill>
          <a:ln w="50760">
            <a:noFill/>
          </a:ln>
          <a:effectLst>
            <a:outerShdw dir="5400000" dist="29880">
              <a:srgbClr val="000000">
                <a:alpha val="45000"/>
              </a:srgbClr>
            </a:outerShdw>
          </a:effectLst>
        </p:spPr>
        <p:style>
          <a:lnRef idx="0"/>
          <a:fillRef idx="0"/>
          <a:effectRef idx="0"/>
          <a:fontRef idx="minor"/>
        </p:style>
      </p:sp>
      <p:sp>
        <p:nvSpPr>
          <p:cNvPr id="357" name="CustomShape 3"/>
          <p:cNvSpPr/>
          <p:nvPr/>
        </p:nvSpPr>
        <p:spPr>
          <a:xfrm>
            <a:off x="787320" y="1280160"/>
            <a:ext cx="11402280" cy="226440"/>
          </a:xfrm>
          <a:prstGeom prst="rect">
            <a:avLst/>
          </a:prstGeom>
          <a:solidFill>
            <a:srgbClr val="052f61"/>
          </a:solidFill>
          <a:ln w="50760">
            <a:noFill/>
          </a:ln>
          <a:effectLst>
            <a:outerShdw dir="5400000" dist="29880">
              <a:srgbClr val="000000">
                <a:alpha val="45000"/>
              </a:srgbClr>
            </a:outerShdw>
          </a:effectLst>
        </p:spPr>
        <p:style>
          <a:lnRef idx="0"/>
          <a:fillRef idx="0"/>
          <a:effectRef idx="0"/>
          <a:fontRef idx="minor"/>
        </p:style>
      </p:sp>
      <p:sp>
        <p:nvSpPr>
          <p:cNvPr id="358" name="PlaceHolder 4"/>
          <p:cNvSpPr>
            <a:spLocks noGrp="1"/>
          </p:cNvSpPr>
          <p:nvPr>
            <p:ph type="title"/>
          </p:nvPr>
        </p:nvSpPr>
        <p:spPr>
          <a:xfrm>
            <a:off x="609480" y="273600"/>
            <a:ext cx="10972440" cy="1144800"/>
          </a:xfrm>
          <a:prstGeom prst="rect">
            <a:avLst/>
          </a:prstGeom>
        </p:spPr>
        <p:txBody>
          <a:bodyPr lIns="0" rIns="0" tIns="0" bIns="0" anchor="ctr">
            <a:noAutofit/>
          </a:bodyPr>
          <a:p>
            <a:pPr algn="ctr"/>
            <a:r>
              <a:rPr b="0" lang="en-US" sz="4400" spc="-1" strike="noStrike">
                <a:latin typeface="Arial"/>
              </a:rPr>
              <a:t>Click to edit the title text format</a:t>
            </a:r>
            <a:endParaRPr b="0" lang="en-US" sz="4400" spc="-1" strike="noStrike">
              <a:latin typeface="Arial"/>
            </a:endParaRPr>
          </a:p>
        </p:txBody>
      </p:sp>
      <p:sp>
        <p:nvSpPr>
          <p:cNvPr id="359" name="PlaceHolder 5"/>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10.xml.rels><?xml version="1.0" encoding="UTF-8"?>
<Relationships xmlns="http://schemas.openxmlformats.org/package/2006/relationships"><Relationship Id="rId1" Type="http://schemas.openxmlformats.org/officeDocument/2006/relationships/image" Target="../media/image20.jpeg"/><Relationship Id="rId2" Type="http://schemas.openxmlformats.org/officeDocument/2006/relationships/slideLayout" Target="../slideLayouts/slideLayout49.xml"/>
</Relationships>
</file>

<file path=ppt/slides/_rels/slide100.xml.rels><?xml version="1.0" encoding="UTF-8"?>
<Relationships xmlns="http://schemas.openxmlformats.org/package/2006/relationships"><Relationship Id="rId1" Type="http://schemas.openxmlformats.org/officeDocument/2006/relationships/image" Target="../media/image22.jpeg"/><Relationship Id="rId2" Type="http://schemas.openxmlformats.org/officeDocument/2006/relationships/slideLayout" Target="../slideLayouts/slideLayout73.xml"/>
</Relationships>
</file>

<file path=ppt/slides/_rels/slide101.xml.rels><?xml version="1.0" encoding="UTF-8"?>
<Relationships xmlns="http://schemas.openxmlformats.org/package/2006/relationships"><Relationship Id="rId1" Type="http://schemas.openxmlformats.org/officeDocument/2006/relationships/image" Target="../media/image23.jpeg"/><Relationship Id="rId2" Type="http://schemas.openxmlformats.org/officeDocument/2006/relationships/slideLayout" Target="../slideLayouts/slideLayout73.xml"/>
</Relationships>
</file>

<file path=ppt/slides/_rels/slide102.xml.rels><?xml version="1.0" encoding="UTF-8"?>
<Relationships xmlns="http://schemas.openxmlformats.org/package/2006/relationships"><Relationship Id="rId1" Type="http://schemas.openxmlformats.org/officeDocument/2006/relationships/image" Target="../media/image24.jpeg"/><Relationship Id="rId2" Type="http://schemas.openxmlformats.org/officeDocument/2006/relationships/slideLayout" Target="../slideLayouts/slideLayout73.xml"/>
</Relationships>
</file>

<file path=ppt/slides/_rels/slide103.xml.rels><?xml version="1.0" encoding="UTF-8"?>
<Relationships xmlns="http://schemas.openxmlformats.org/package/2006/relationships"><Relationship Id="rId1" Type="http://schemas.openxmlformats.org/officeDocument/2006/relationships/image" Target="../media/image25.jpeg"/><Relationship Id="rId2" Type="http://schemas.openxmlformats.org/officeDocument/2006/relationships/slideLayout" Target="../slideLayouts/slideLayout73.xml"/>
</Relationships>
</file>

<file path=ppt/slides/_rels/slide104.xml.rels><?xml version="1.0" encoding="UTF-8"?>
<Relationships xmlns="http://schemas.openxmlformats.org/package/2006/relationships"><Relationship Id="rId1" Type="http://schemas.openxmlformats.org/officeDocument/2006/relationships/image" Target="../media/image26.jpeg"/><Relationship Id="rId2" Type="http://schemas.openxmlformats.org/officeDocument/2006/relationships/slideLayout" Target="../slideLayouts/slideLayout73.xml"/>
</Relationships>
</file>

<file path=ppt/slides/_rels/slide105.xml.rels><?xml version="1.0" encoding="UTF-8"?>
<Relationships xmlns="http://schemas.openxmlformats.org/package/2006/relationships"><Relationship Id="rId1" Type="http://schemas.openxmlformats.org/officeDocument/2006/relationships/image" Target="../media/image27.jpeg"/><Relationship Id="rId2" Type="http://schemas.openxmlformats.org/officeDocument/2006/relationships/slideLayout" Target="../slideLayouts/slideLayout73.xml"/>
</Relationships>
</file>

<file path=ppt/slides/_rels/slide106.xml.rels><?xml version="1.0" encoding="UTF-8"?>
<Relationships xmlns="http://schemas.openxmlformats.org/package/2006/relationships"><Relationship Id="rId1" Type="http://schemas.openxmlformats.org/officeDocument/2006/relationships/image" Target="../media/image28.jpeg"/><Relationship Id="rId2" Type="http://schemas.openxmlformats.org/officeDocument/2006/relationships/slideLayout" Target="../slideLayouts/slideLayout73.xml"/>
</Relationships>
</file>

<file path=ppt/slides/_rels/slide107.xml.rels><?xml version="1.0" encoding="UTF-8"?>
<Relationships xmlns="http://schemas.openxmlformats.org/package/2006/relationships"><Relationship Id="rId1" Type="http://schemas.openxmlformats.org/officeDocument/2006/relationships/image" Target="../media/image29.jpeg"/><Relationship Id="rId2" Type="http://schemas.openxmlformats.org/officeDocument/2006/relationships/slideLayout" Target="../slideLayouts/slideLayout73.xml"/>
</Relationships>
</file>

<file path=ppt/slides/_rels/slide108.xml.rels><?xml version="1.0" encoding="UTF-8"?>
<Relationships xmlns="http://schemas.openxmlformats.org/package/2006/relationships"><Relationship Id="rId1" Type="http://schemas.openxmlformats.org/officeDocument/2006/relationships/image" Target="../media/image30.jpeg"/><Relationship Id="rId2" Type="http://schemas.openxmlformats.org/officeDocument/2006/relationships/slideLayout" Target="../slideLayouts/slideLayout73.xml"/>
</Relationships>
</file>

<file path=ppt/slides/_rels/slide109.xml.rels><?xml version="1.0" encoding="UTF-8"?>
<Relationships xmlns="http://schemas.openxmlformats.org/package/2006/relationships"><Relationship Id="rId1" Type="http://schemas.openxmlformats.org/officeDocument/2006/relationships/image" Target="../media/image31.jpeg"/><Relationship Id="rId2" Type="http://schemas.openxmlformats.org/officeDocument/2006/relationships/slideLayout" Target="../slideLayouts/slideLayout7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49.xml"/>
</Relationships>
</file>

<file path=ppt/slides/_rels/slide110.xml.rels><?xml version="1.0" encoding="UTF-8"?>
<Relationships xmlns="http://schemas.openxmlformats.org/package/2006/relationships"><Relationship Id="rId1" Type="http://schemas.openxmlformats.org/officeDocument/2006/relationships/image" Target="../media/image32.jpeg"/><Relationship Id="rId2" Type="http://schemas.openxmlformats.org/officeDocument/2006/relationships/slideLayout" Target="../slideLayouts/slideLayout73.xml"/>
</Relationships>
</file>

<file path=ppt/slides/_rels/slide111.xml.rels><?xml version="1.0" encoding="UTF-8"?>
<Relationships xmlns="http://schemas.openxmlformats.org/package/2006/relationships"><Relationship Id="rId1" Type="http://schemas.openxmlformats.org/officeDocument/2006/relationships/image" Target="../media/image33.jpeg"/><Relationship Id="rId2" Type="http://schemas.openxmlformats.org/officeDocument/2006/relationships/slideLayout" Target="../slideLayouts/slideLayout73.xml"/>
</Relationships>
</file>

<file path=ppt/slides/_rels/slide112.xml.rels><?xml version="1.0" encoding="UTF-8"?>
<Relationships xmlns="http://schemas.openxmlformats.org/package/2006/relationships"><Relationship Id="rId1" Type="http://schemas.openxmlformats.org/officeDocument/2006/relationships/image" Target="../media/image34.jpeg"/><Relationship Id="rId2" Type="http://schemas.openxmlformats.org/officeDocument/2006/relationships/slideLayout" Target="../slideLayouts/slideLayout73.xml"/>
</Relationships>
</file>

<file path=ppt/slides/_rels/slide113.xml.rels><?xml version="1.0" encoding="UTF-8"?>
<Relationships xmlns="http://schemas.openxmlformats.org/package/2006/relationships"><Relationship Id="rId1" Type="http://schemas.openxmlformats.org/officeDocument/2006/relationships/image" Target="../media/image35.jpeg"/><Relationship Id="rId2" Type="http://schemas.openxmlformats.org/officeDocument/2006/relationships/slideLayout" Target="../slideLayouts/slideLayout73.xml"/>
</Relationships>
</file>

<file path=ppt/slides/_rels/slide114.xml.rels><?xml version="1.0" encoding="UTF-8"?>
<Relationships xmlns="http://schemas.openxmlformats.org/package/2006/relationships"><Relationship Id="rId1" Type="http://schemas.openxmlformats.org/officeDocument/2006/relationships/image" Target="../media/image36.jpeg"/><Relationship Id="rId2" Type="http://schemas.openxmlformats.org/officeDocument/2006/relationships/slideLayout" Target="../slideLayouts/slideLayout73.xml"/>
</Relationships>
</file>

<file path=ppt/slides/_rels/slide115.xml.rels><?xml version="1.0" encoding="UTF-8"?>
<Relationships xmlns="http://schemas.openxmlformats.org/package/2006/relationships"><Relationship Id="rId1" Type="http://schemas.openxmlformats.org/officeDocument/2006/relationships/image" Target="../media/image37.jpeg"/><Relationship Id="rId2" Type="http://schemas.openxmlformats.org/officeDocument/2006/relationships/slideLayout" Target="../slideLayouts/slideLayout73.xml"/>
</Relationships>
</file>

<file path=ppt/slides/_rels/slide116.xml.rels><?xml version="1.0" encoding="UTF-8"?>
<Relationships xmlns="http://schemas.openxmlformats.org/package/2006/relationships"><Relationship Id="rId1" Type="http://schemas.openxmlformats.org/officeDocument/2006/relationships/image" Target="../media/image38.jpeg"/><Relationship Id="rId2" Type="http://schemas.openxmlformats.org/officeDocument/2006/relationships/slideLayout" Target="../slideLayouts/slideLayout73.xml"/>
</Relationships>
</file>

<file path=ppt/slides/_rels/slide117.xml.rels><?xml version="1.0" encoding="UTF-8"?>
<Relationships xmlns="http://schemas.openxmlformats.org/package/2006/relationships"><Relationship Id="rId1" Type="http://schemas.openxmlformats.org/officeDocument/2006/relationships/image" Target="../media/image39.jpeg"/><Relationship Id="rId2" Type="http://schemas.openxmlformats.org/officeDocument/2006/relationships/slideLayout" Target="../slideLayouts/slideLayout73.xml"/>
</Relationships>
</file>

<file path=ppt/slides/_rels/slide118.xml.rels><?xml version="1.0" encoding="UTF-8"?>
<Relationships xmlns="http://schemas.openxmlformats.org/package/2006/relationships"><Relationship Id="rId1" Type="http://schemas.openxmlformats.org/officeDocument/2006/relationships/image" Target="../media/image40.jpeg"/><Relationship Id="rId2" Type="http://schemas.openxmlformats.org/officeDocument/2006/relationships/slideLayout" Target="../slideLayouts/slideLayout73.xml"/>
</Relationships>
</file>

<file path=ppt/slides/_rels/slide119.xml.rels><?xml version="1.0" encoding="UTF-8"?>
<Relationships xmlns="http://schemas.openxmlformats.org/package/2006/relationships"><Relationship Id="rId1" Type="http://schemas.openxmlformats.org/officeDocument/2006/relationships/image" Target="../media/image41.jpeg"/><Relationship Id="rId2" Type="http://schemas.openxmlformats.org/officeDocument/2006/relationships/slideLayout" Target="../slideLayouts/slideLayout73.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120.xml.rels><?xml version="1.0" encoding="UTF-8"?>
<Relationships xmlns="http://schemas.openxmlformats.org/package/2006/relationships"><Relationship Id="rId1" Type="http://schemas.openxmlformats.org/officeDocument/2006/relationships/image" Target="../media/image42.jpeg"/><Relationship Id="rId2" Type="http://schemas.openxmlformats.org/officeDocument/2006/relationships/video" Target="../media/media43.mp4"/><Relationship Id="rId3" Type="http://schemas.microsoft.com/office/2007/relationships/media" Target="../media/media43.mp4"/><Relationship Id="rId4" Type="http://schemas.openxmlformats.org/officeDocument/2006/relationships/image" Target="../media/image44.png"/><Relationship Id="rId5" Type="http://schemas.openxmlformats.org/officeDocument/2006/relationships/slideLayout" Target="../slideLayouts/slideLayout73.xml"/>
</Relationships>
</file>

<file path=ppt/slides/_rels/slide121.xml.rels><?xml version="1.0" encoding="UTF-8"?>
<Relationships xmlns="http://schemas.openxmlformats.org/package/2006/relationships"><Relationship Id="rId1" Type="http://schemas.openxmlformats.org/officeDocument/2006/relationships/image" Target="../media/image45.jpeg"/><Relationship Id="rId2" Type="http://schemas.openxmlformats.org/officeDocument/2006/relationships/slideLayout" Target="../slideLayouts/slideLayout73.xml"/>
</Relationships>
</file>

<file path=ppt/slides/_rels/slide122.xml.rels><?xml version="1.0" encoding="UTF-8"?>
<Relationships xmlns="http://schemas.openxmlformats.org/package/2006/relationships"><Relationship Id="rId1" Type="http://schemas.openxmlformats.org/officeDocument/2006/relationships/image" Target="../media/image46.jpeg"/><Relationship Id="rId2" Type="http://schemas.openxmlformats.org/officeDocument/2006/relationships/slideLayout" Target="../slideLayouts/slideLayout73.xml"/>
</Relationships>
</file>

<file path=ppt/slides/_rels/slide123.xml.rels><?xml version="1.0" encoding="UTF-8"?>
<Relationships xmlns="http://schemas.openxmlformats.org/package/2006/relationships"><Relationship Id="rId1" Type="http://schemas.openxmlformats.org/officeDocument/2006/relationships/image" Target="../media/image47.jpeg"/><Relationship Id="rId2" Type="http://schemas.openxmlformats.org/officeDocument/2006/relationships/slideLayout" Target="../slideLayouts/slideLayout73.xml"/>
</Relationships>
</file>

<file path=ppt/slides/_rels/slide124.xml.rels><?xml version="1.0" encoding="UTF-8"?>
<Relationships xmlns="http://schemas.openxmlformats.org/package/2006/relationships"><Relationship Id="rId1" Type="http://schemas.openxmlformats.org/officeDocument/2006/relationships/image" Target="../media/image48.jpeg"/><Relationship Id="rId2" Type="http://schemas.openxmlformats.org/officeDocument/2006/relationships/slideLayout" Target="../slideLayouts/slideLayout73.xml"/>
</Relationships>
</file>

<file path=ppt/slides/_rels/slide125.xml.rels><?xml version="1.0" encoding="UTF-8"?>
<Relationships xmlns="http://schemas.openxmlformats.org/package/2006/relationships"><Relationship Id="rId1" Type="http://schemas.openxmlformats.org/officeDocument/2006/relationships/image" Target="../media/image49.jpeg"/><Relationship Id="rId2" Type="http://schemas.openxmlformats.org/officeDocument/2006/relationships/slideLayout" Target="../slideLayouts/slideLayout73.xml"/>
</Relationships>
</file>

<file path=ppt/slides/_rels/slide126.xml.rels><?xml version="1.0" encoding="UTF-8"?>
<Relationships xmlns="http://schemas.openxmlformats.org/package/2006/relationships"><Relationship Id="rId1" Type="http://schemas.openxmlformats.org/officeDocument/2006/relationships/image" Target="../media/image50.jpeg"/><Relationship Id="rId2" Type="http://schemas.openxmlformats.org/officeDocument/2006/relationships/slideLayout" Target="../slideLayouts/slideLayout73.xml"/>
</Relationships>
</file>

<file path=ppt/slides/_rels/slide127.xml.rels><?xml version="1.0" encoding="UTF-8"?>
<Relationships xmlns="http://schemas.openxmlformats.org/package/2006/relationships"><Relationship Id="rId1" Type="http://schemas.openxmlformats.org/officeDocument/2006/relationships/image" Target="../media/image51.jpeg"/><Relationship Id="rId2" Type="http://schemas.openxmlformats.org/officeDocument/2006/relationships/slideLayout" Target="../slideLayouts/slideLayout73.xml"/>
</Relationships>
</file>

<file path=ppt/slides/_rels/slide128.xml.rels><?xml version="1.0" encoding="UTF-8"?>
<Relationships xmlns="http://schemas.openxmlformats.org/package/2006/relationships"><Relationship Id="rId1" Type="http://schemas.openxmlformats.org/officeDocument/2006/relationships/image" Target="../media/image52.jpeg"/><Relationship Id="rId2" Type="http://schemas.openxmlformats.org/officeDocument/2006/relationships/slideLayout" Target="../slideLayouts/slideLayout73.xml"/>
</Relationships>
</file>

<file path=ppt/slides/_rels/slide129.xml.rels><?xml version="1.0" encoding="UTF-8"?>
<Relationships xmlns="http://schemas.openxmlformats.org/package/2006/relationships"><Relationship Id="rId1" Type="http://schemas.openxmlformats.org/officeDocument/2006/relationships/image" Target="../media/image53.jpeg"/><Relationship Id="rId2" Type="http://schemas.openxmlformats.org/officeDocument/2006/relationships/slideLayout" Target="../slideLayouts/slideLayout73.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130.xml.rels><?xml version="1.0" encoding="UTF-8"?>
<Relationships xmlns="http://schemas.openxmlformats.org/package/2006/relationships"><Relationship Id="rId1" Type="http://schemas.openxmlformats.org/officeDocument/2006/relationships/image" Target="../media/image54.jpeg"/><Relationship Id="rId2" Type="http://schemas.openxmlformats.org/officeDocument/2006/relationships/slideLayout" Target="../slideLayouts/slideLayout73.xml"/>
</Relationships>
</file>

<file path=ppt/slides/_rels/slide131.xml.rels><?xml version="1.0" encoding="UTF-8"?>
<Relationships xmlns="http://schemas.openxmlformats.org/package/2006/relationships"><Relationship Id="rId1" Type="http://schemas.openxmlformats.org/officeDocument/2006/relationships/image" Target="../media/image55.jpeg"/><Relationship Id="rId2" Type="http://schemas.openxmlformats.org/officeDocument/2006/relationships/slideLayout" Target="../slideLayouts/slideLayout73.xml"/>
</Relationships>
</file>

<file path=ppt/slides/_rels/slide132.xml.rels><?xml version="1.0" encoding="UTF-8"?>
<Relationships xmlns="http://schemas.openxmlformats.org/package/2006/relationships"><Relationship Id="rId1" Type="http://schemas.openxmlformats.org/officeDocument/2006/relationships/image" Target="../media/image56.jpeg"/><Relationship Id="rId2" Type="http://schemas.openxmlformats.org/officeDocument/2006/relationships/slideLayout" Target="../slideLayouts/slideLayout73.xml"/>
</Relationships>
</file>

<file path=ppt/slides/_rels/slide133.xml.rels><?xml version="1.0" encoding="UTF-8"?>
<Relationships xmlns="http://schemas.openxmlformats.org/package/2006/relationships"><Relationship Id="rId1" Type="http://schemas.openxmlformats.org/officeDocument/2006/relationships/image" Target="../media/image57.jpeg"/><Relationship Id="rId2" Type="http://schemas.openxmlformats.org/officeDocument/2006/relationships/slideLayout" Target="../slideLayouts/slideLayout73.xml"/>
</Relationships>
</file>

<file path=ppt/slides/_rels/slide134.xml.rels><?xml version="1.0" encoding="UTF-8"?>
<Relationships xmlns="http://schemas.openxmlformats.org/package/2006/relationships"><Relationship Id="rId1" Type="http://schemas.openxmlformats.org/officeDocument/2006/relationships/image" Target="../media/image58.jpeg"/><Relationship Id="rId2" Type="http://schemas.openxmlformats.org/officeDocument/2006/relationships/slideLayout" Target="../slideLayouts/slideLayout73.xml"/>
</Relationships>
</file>

<file path=ppt/slides/_rels/slide135.xml.rels><?xml version="1.0" encoding="UTF-8"?>
<Relationships xmlns="http://schemas.openxmlformats.org/package/2006/relationships"><Relationship Id="rId1" Type="http://schemas.openxmlformats.org/officeDocument/2006/relationships/slideLayout" Target="../slideLayouts/slideLayout85.xml"/>
</Relationships>
</file>

<file path=ppt/slides/_rels/slide136.xml.rels><?xml version="1.0" encoding="UTF-8"?>
<Relationships xmlns="http://schemas.openxmlformats.org/package/2006/relationships"><Relationship Id="rId1" Type="http://schemas.openxmlformats.org/officeDocument/2006/relationships/slideLayout" Target="../slideLayouts/slideLayout97.xml"/>
</Relationships>
</file>

<file path=ppt/slides/_rels/slide137.xml.rels><?xml version="1.0" encoding="UTF-8"?>
<Relationships xmlns="http://schemas.openxmlformats.org/package/2006/relationships"><Relationship Id="rId1" Type="http://schemas.openxmlformats.org/officeDocument/2006/relationships/slideLayout" Target="../slideLayouts/slideLayout97.xml"/>
</Relationships>
</file>

<file path=ppt/slides/_rels/slide138.xml.rels><?xml version="1.0" encoding="UTF-8"?>
<Relationships xmlns="http://schemas.openxmlformats.org/package/2006/relationships"><Relationship Id="rId1" Type="http://schemas.openxmlformats.org/officeDocument/2006/relationships/slideLayout" Target="../slideLayouts/slideLayout97.xml"/>
</Relationships>
</file>

<file path=ppt/slides/_rels/slide139.xml.rels><?xml version="1.0" encoding="UTF-8"?>
<Relationships xmlns="http://schemas.openxmlformats.org/package/2006/relationships"><Relationship Id="rId1" Type="http://schemas.openxmlformats.org/officeDocument/2006/relationships/slideLayout" Target="../slideLayouts/slideLayout97.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140.xml.rels><?xml version="1.0" encoding="UTF-8"?>
<Relationships xmlns="http://schemas.openxmlformats.org/package/2006/relationships"><Relationship Id="rId1" Type="http://schemas.openxmlformats.org/officeDocument/2006/relationships/slideLayout" Target="../slideLayouts/slideLayout97.xml"/>
</Relationships>
</file>

<file path=ppt/slides/_rels/slide141.xml.rels><?xml version="1.0" encoding="UTF-8"?>
<Relationships xmlns="http://schemas.openxmlformats.org/package/2006/relationships"><Relationship Id="rId1" Type="http://schemas.openxmlformats.org/officeDocument/2006/relationships/slideLayout" Target="../slideLayouts/slideLayout97.xml"/>
</Relationships>
</file>

<file path=ppt/slides/_rels/slide142.xml.rels><?xml version="1.0" encoding="UTF-8"?>
<Relationships xmlns="http://schemas.openxmlformats.org/package/2006/relationships"><Relationship Id="rId1" Type="http://schemas.openxmlformats.org/officeDocument/2006/relationships/slideLayout" Target="../slideLayouts/slideLayout97.xml"/>
</Relationships>
</file>

<file path=ppt/slides/_rels/slide143.xml.rels><?xml version="1.0" encoding="UTF-8"?>
<Relationships xmlns="http://schemas.openxmlformats.org/package/2006/relationships"><Relationship Id="rId1" Type="http://schemas.openxmlformats.org/officeDocument/2006/relationships/slideLayout" Target="../slideLayouts/slideLayout97.xml"/>
</Relationships>
</file>

<file path=ppt/slides/_rels/slide144.xml.rels><?xml version="1.0" encoding="UTF-8"?>
<Relationships xmlns="http://schemas.openxmlformats.org/package/2006/relationships"><Relationship Id="rId1" Type="http://schemas.openxmlformats.org/officeDocument/2006/relationships/slideLayout" Target="../slideLayouts/slideLayout97.xml"/>
</Relationships>
</file>

<file path=ppt/slides/_rels/slide145.xml.rels><?xml version="1.0" encoding="UTF-8"?>
<Relationships xmlns="http://schemas.openxmlformats.org/package/2006/relationships"><Relationship Id="rId1" Type="http://schemas.openxmlformats.org/officeDocument/2006/relationships/slideLayout" Target="../slideLayouts/slideLayout97.xml"/>
</Relationships>
</file>

<file path=ppt/slides/_rels/slide146.xml.rels><?xml version="1.0" encoding="UTF-8"?>
<Relationships xmlns="http://schemas.openxmlformats.org/package/2006/relationships"><Relationship Id="rId1" Type="http://schemas.openxmlformats.org/officeDocument/2006/relationships/slideLayout" Target="../slideLayouts/slideLayout97.xml"/>
</Relationships>
</file>

<file path=ppt/slides/_rels/slide147.xml.rels><?xml version="1.0" encoding="UTF-8"?>
<Relationships xmlns="http://schemas.openxmlformats.org/package/2006/relationships"><Relationship Id="rId1" Type="http://schemas.openxmlformats.org/officeDocument/2006/relationships/slideLayout" Target="../slideLayouts/slideLayout97.xml"/>
</Relationships>
</file>

<file path=ppt/slides/_rels/slide148.xml.rels><?xml version="1.0" encoding="UTF-8"?>
<Relationships xmlns="http://schemas.openxmlformats.org/package/2006/relationships"><Relationship Id="rId1" Type="http://schemas.openxmlformats.org/officeDocument/2006/relationships/slideLayout" Target="../slideLayouts/slideLayout97.xml"/>
</Relationships>
</file>

<file path=ppt/slides/_rels/slide149.xml.rels><?xml version="1.0" encoding="UTF-8"?>
<Relationships xmlns="http://schemas.openxmlformats.org/package/2006/relationships"><Relationship Id="rId1" Type="http://schemas.openxmlformats.org/officeDocument/2006/relationships/slideLayout" Target="../slideLayouts/slideLayout97.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150.xml.rels><?xml version="1.0" encoding="UTF-8"?>
<Relationships xmlns="http://schemas.openxmlformats.org/package/2006/relationships"><Relationship Id="rId1" Type="http://schemas.openxmlformats.org/officeDocument/2006/relationships/slideLayout" Target="../slideLayouts/slideLayout97.xml"/>
</Relationships>
</file>

<file path=ppt/slides/_rels/slide151.xml.rels><?xml version="1.0" encoding="UTF-8"?>
<Relationships xmlns="http://schemas.openxmlformats.org/package/2006/relationships"><Relationship Id="rId1" Type="http://schemas.openxmlformats.org/officeDocument/2006/relationships/slideLayout" Target="../slideLayouts/slideLayout97.xml"/>
</Relationships>
</file>

<file path=ppt/slides/_rels/slide152.xml.rels><?xml version="1.0" encoding="UTF-8"?>
<Relationships xmlns="http://schemas.openxmlformats.org/package/2006/relationships"><Relationship Id="rId1" Type="http://schemas.openxmlformats.org/officeDocument/2006/relationships/slideLayout" Target="../slideLayouts/slideLayout97.xml"/>
</Relationships>
</file>

<file path=ppt/slides/_rels/slide153.xml.rels><?xml version="1.0" encoding="UTF-8"?>
<Relationships xmlns="http://schemas.openxmlformats.org/package/2006/relationships"><Relationship Id="rId1" Type="http://schemas.openxmlformats.org/officeDocument/2006/relationships/slideLayout" Target="../slideLayouts/slideLayout97.xml"/>
</Relationships>
</file>

<file path=ppt/slides/_rels/slide154.xml.rels><?xml version="1.0" encoding="UTF-8"?>
<Relationships xmlns="http://schemas.openxmlformats.org/package/2006/relationships"><Relationship Id="rId1" Type="http://schemas.openxmlformats.org/officeDocument/2006/relationships/slideLayout" Target="../slideLayouts/slideLayout97.xml"/>
</Relationships>
</file>

<file path=ppt/slides/_rels/slide155.xml.rels><?xml version="1.0" encoding="UTF-8"?>
<Relationships xmlns="http://schemas.openxmlformats.org/package/2006/relationships"><Relationship Id="rId1" Type="http://schemas.openxmlformats.org/officeDocument/2006/relationships/slideLayout" Target="../slideLayouts/slideLayout97.xml"/>
</Relationships>
</file>

<file path=ppt/slides/_rels/slide156.xml.rels><?xml version="1.0" encoding="UTF-8"?>
<Relationships xmlns="http://schemas.openxmlformats.org/package/2006/relationships"><Relationship Id="rId1" Type="http://schemas.openxmlformats.org/officeDocument/2006/relationships/slideLayout" Target="../slideLayouts/slideLayout97.xml"/>
</Relationships>
</file>

<file path=ppt/slides/_rels/slide157.xml.rels><?xml version="1.0" encoding="UTF-8"?>
<Relationships xmlns="http://schemas.openxmlformats.org/package/2006/relationships"><Relationship Id="rId1" Type="http://schemas.openxmlformats.org/officeDocument/2006/relationships/slideLayout" Target="../slideLayouts/slideLayout97.xml"/>
</Relationships>
</file>

<file path=ppt/slides/_rels/slide158.xml.rels><?xml version="1.0" encoding="UTF-8"?>
<Relationships xmlns="http://schemas.openxmlformats.org/package/2006/relationships"><Relationship Id="rId1" Type="http://schemas.openxmlformats.org/officeDocument/2006/relationships/slideLayout" Target="../slideLayouts/slideLayout97.xml"/>
</Relationships>
</file>

<file path=ppt/slides/_rels/slide159.xml.rels><?xml version="1.0" encoding="UTF-8"?>
<Relationships xmlns="http://schemas.openxmlformats.org/package/2006/relationships"><Relationship Id="rId1" Type="http://schemas.openxmlformats.org/officeDocument/2006/relationships/slideLayout" Target="../slideLayouts/slideLayout97.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160.xml.rels><?xml version="1.0" encoding="UTF-8"?>
<Relationships xmlns="http://schemas.openxmlformats.org/package/2006/relationships"><Relationship Id="rId1" Type="http://schemas.openxmlformats.org/officeDocument/2006/relationships/slideLayout" Target="../slideLayouts/slideLayout97.xml"/>
</Relationships>
</file>

<file path=ppt/slides/_rels/slide161.xml.rels><?xml version="1.0" encoding="UTF-8"?>
<Relationships xmlns="http://schemas.openxmlformats.org/package/2006/relationships"><Relationship Id="rId1" Type="http://schemas.openxmlformats.org/officeDocument/2006/relationships/slideLayout" Target="../slideLayouts/slideLayout97.xml"/>
</Relationships>
</file>

<file path=ppt/slides/_rels/slide162.xml.rels><?xml version="1.0" encoding="UTF-8"?>
<Relationships xmlns="http://schemas.openxmlformats.org/package/2006/relationships"><Relationship Id="rId1" Type="http://schemas.openxmlformats.org/officeDocument/2006/relationships/slideLayout" Target="../slideLayouts/slideLayout97.xml"/>
</Relationships>
</file>

<file path=ppt/slides/_rels/slide163.xml.rels><?xml version="1.0" encoding="UTF-8"?>
<Relationships xmlns="http://schemas.openxmlformats.org/package/2006/relationships"><Relationship Id="rId1" Type="http://schemas.openxmlformats.org/officeDocument/2006/relationships/slideLayout" Target="../slideLayouts/slideLayout97.xml"/>
</Relationships>
</file>

<file path=ppt/slides/_rels/slide164.xml.rels><?xml version="1.0" encoding="UTF-8"?>
<Relationships xmlns="http://schemas.openxmlformats.org/package/2006/relationships"><Relationship Id="rId1" Type="http://schemas.openxmlformats.org/officeDocument/2006/relationships/slideLayout" Target="../slideLayouts/slideLayout97.xml"/>
</Relationships>
</file>

<file path=ppt/slides/_rels/slide165.xml.rels><?xml version="1.0" encoding="UTF-8"?>
<Relationships xmlns="http://schemas.openxmlformats.org/package/2006/relationships"><Relationship Id="rId1" Type="http://schemas.openxmlformats.org/officeDocument/2006/relationships/slideLayout" Target="../slideLayouts/slideLayout97.xml"/>
</Relationships>
</file>

<file path=ppt/slides/_rels/slide166.xml.rels><?xml version="1.0" encoding="UTF-8"?>
<Relationships xmlns="http://schemas.openxmlformats.org/package/2006/relationships"><Relationship Id="rId1" Type="http://schemas.openxmlformats.org/officeDocument/2006/relationships/slideLayout" Target="../slideLayouts/slideLayout97.xml"/>
</Relationships>
</file>

<file path=ppt/slides/_rels/slide167.xml.rels><?xml version="1.0" encoding="UTF-8"?>
<Relationships xmlns="http://schemas.openxmlformats.org/package/2006/relationships"><Relationship Id="rId1" Type="http://schemas.openxmlformats.org/officeDocument/2006/relationships/slideLayout" Target="../slideLayouts/slideLayout97.xml"/>
</Relationships>
</file>

<file path=ppt/slides/_rels/slide168.xml.rels><?xml version="1.0" encoding="UTF-8"?>
<Relationships xmlns="http://schemas.openxmlformats.org/package/2006/relationships"><Relationship Id="rId1" Type="http://schemas.openxmlformats.org/officeDocument/2006/relationships/slideLayout" Target="../slideLayouts/slideLayout97.xml"/>
</Relationships>
</file>

<file path=ppt/slides/_rels/slide169.xml.rels><?xml version="1.0" encoding="UTF-8"?>
<Relationships xmlns="http://schemas.openxmlformats.org/package/2006/relationships"><Relationship Id="rId1" Type="http://schemas.openxmlformats.org/officeDocument/2006/relationships/slideLayout" Target="../slideLayouts/slideLayout97.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170.xml.rels><?xml version="1.0" encoding="UTF-8"?>
<Relationships xmlns="http://schemas.openxmlformats.org/package/2006/relationships"><Relationship Id="rId1" Type="http://schemas.openxmlformats.org/officeDocument/2006/relationships/slideLayout" Target="../slideLayouts/slideLayout97.xml"/>
</Relationships>
</file>

<file path=ppt/slides/_rels/slide171.xml.rels><?xml version="1.0" encoding="UTF-8"?>
<Relationships xmlns="http://schemas.openxmlformats.org/package/2006/relationships"><Relationship Id="rId1" Type="http://schemas.openxmlformats.org/officeDocument/2006/relationships/slideLayout" Target="../slideLayouts/slideLayout97.xml"/>
</Relationships>
</file>

<file path=ppt/slides/_rels/slide172.xml.rels><?xml version="1.0" encoding="UTF-8"?>
<Relationships xmlns="http://schemas.openxmlformats.org/package/2006/relationships"><Relationship Id="rId1" Type="http://schemas.openxmlformats.org/officeDocument/2006/relationships/slideLayout" Target="../slideLayouts/slideLayout97.xml"/>
</Relationships>
</file>

<file path=ppt/slides/_rels/slide173.xml.rels><?xml version="1.0" encoding="UTF-8"?>
<Relationships xmlns="http://schemas.openxmlformats.org/package/2006/relationships"><Relationship Id="rId1" Type="http://schemas.openxmlformats.org/officeDocument/2006/relationships/slideLayout" Target="../slideLayouts/slideLayout97.xml"/>
</Relationships>
</file>

<file path=ppt/slides/_rels/slide174.xml.rels><?xml version="1.0" encoding="UTF-8"?>
<Relationships xmlns="http://schemas.openxmlformats.org/package/2006/relationships"><Relationship Id="rId1" Type="http://schemas.openxmlformats.org/officeDocument/2006/relationships/slideLayout" Target="../slideLayouts/slideLayout97.xml"/>
</Relationships>
</file>

<file path=ppt/slides/_rels/slide175.xml.rels><?xml version="1.0" encoding="UTF-8"?>
<Relationships xmlns="http://schemas.openxmlformats.org/package/2006/relationships"><Relationship Id="rId1" Type="http://schemas.openxmlformats.org/officeDocument/2006/relationships/slideLayout" Target="../slideLayouts/slideLayout97.xml"/>
</Relationships>
</file>

<file path=ppt/slides/_rels/slide176.xml.rels><?xml version="1.0" encoding="UTF-8"?>
<Relationships xmlns="http://schemas.openxmlformats.org/package/2006/relationships"><Relationship Id="rId1" Type="http://schemas.openxmlformats.org/officeDocument/2006/relationships/slideLayout" Target="../slideLayouts/slideLayout97.xml"/>
</Relationships>
</file>

<file path=ppt/slides/_rels/slide177.xml.rels><?xml version="1.0" encoding="UTF-8"?>
<Relationships xmlns="http://schemas.openxmlformats.org/package/2006/relationships"><Relationship Id="rId1" Type="http://schemas.openxmlformats.org/officeDocument/2006/relationships/slideLayout" Target="../slideLayouts/slideLayout97.xml"/>
</Relationships>
</file>

<file path=ppt/slides/_rels/slide178.xml.rels><?xml version="1.0" encoding="UTF-8"?>
<Relationships xmlns="http://schemas.openxmlformats.org/package/2006/relationships"><Relationship Id="rId1" Type="http://schemas.openxmlformats.org/officeDocument/2006/relationships/slideLayout" Target="../slideLayouts/slideLayout97.xml"/>
</Relationships>
</file>

<file path=ppt/slides/_rels/slide179.xml.rels><?xml version="1.0" encoding="UTF-8"?>
<Relationships xmlns="http://schemas.openxmlformats.org/package/2006/relationships"><Relationship Id="rId1" Type="http://schemas.openxmlformats.org/officeDocument/2006/relationships/slideLayout" Target="../slideLayouts/slideLayout97.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180.xml.rels><?xml version="1.0" encoding="UTF-8"?>
<Relationships xmlns="http://schemas.openxmlformats.org/package/2006/relationships"><Relationship Id="rId1" Type="http://schemas.openxmlformats.org/officeDocument/2006/relationships/slideLayout" Target="../slideLayouts/slideLayout97.xml"/>
</Relationships>
</file>

<file path=ppt/slides/_rels/slide181.xml.rels><?xml version="1.0" encoding="UTF-8"?>
<Relationships xmlns="http://schemas.openxmlformats.org/package/2006/relationships"><Relationship Id="rId1" Type="http://schemas.openxmlformats.org/officeDocument/2006/relationships/slideLayout" Target="../slideLayouts/slideLayout97.xml"/>
</Relationships>
</file>

<file path=ppt/slides/_rels/slide182.xml.rels><?xml version="1.0" encoding="UTF-8"?>
<Relationships xmlns="http://schemas.openxmlformats.org/package/2006/relationships"><Relationship Id="rId1" Type="http://schemas.openxmlformats.org/officeDocument/2006/relationships/slideLayout" Target="../slideLayouts/slideLayout97.xml"/>
</Relationships>
</file>

<file path=ppt/slides/_rels/slide183.xml.rels><?xml version="1.0" encoding="UTF-8"?>
<Relationships xmlns="http://schemas.openxmlformats.org/package/2006/relationships"><Relationship Id="rId1" Type="http://schemas.openxmlformats.org/officeDocument/2006/relationships/slideLayout" Target="../slideLayouts/slideLayout97.xml"/>
</Relationships>
</file>

<file path=ppt/slides/_rels/slide184.xml.rels><?xml version="1.0" encoding="UTF-8"?>
<Relationships xmlns="http://schemas.openxmlformats.org/package/2006/relationships"><Relationship Id="rId1" Type="http://schemas.openxmlformats.org/officeDocument/2006/relationships/slideLayout" Target="../slideLayouts/slideLayout97.xml"/>
</Relationships>
</file>

<file path=ppt/slides/_rels/slide185.xml.rels><?xml version="1.0" encoding="UTF-8"?>
<Relationships xmlns="http://schemas.openxmlformats.org/package/2006/relationships"><Relationship Id="rId1" Type="http://schemas.openxmlformats.org/officeDocument/2006/relationships/slideLayout" Target="../slideLayouts/slideLayout97.xml"/>
</Relationships>
</file>

<file path=ppt/slides/_rels/slide186.xml.rels><?xml version="1.0" encoding="UTF-8"?>
<Relationships xmlns="http://schemas.openxmlformats.org/package/2006/relationships"><Relationship Id="rId1" Type="http://schemas.openxmlformats.org/officeDocument/2006/relationships/slideLayout" Target="../slideLayouts/slideLayout97.xml"/>
</Relationships>
</file>

<file path=ppt/slides/_rels/slide187.xml.rels><?xml version="1.0" encoding="UTF-8"?>
<Relationships xmlns="http://schemas.openxmlformats.org/package/2006/relationships"><Relationship Id="rId1" Type="http://schemas.openxmlformats.org/officeDocument/2006/relationships/slideLayout" Target="../slideLayouts/slideLayout97.xml"/>
</Relationships>
</file>

<file path=ppt/slides/_rels/slide188.xml.rels><?xml version="1.0" encoding="UTF-8"?>
<Relationships xmlns="http://schemas.openxmlformats.org/package/2006/relationships"><Relationship Id="rId1" Type="http://schemas.openxmlformats.org/officeDocument/2006/relationships/slideLayout" Target="../slideLayouts/slideLayout97.xml"/>
</Relationships>
</file>

<file path=ppt/slides/_rels/slide189.xml.rels><?xml version="1.0" encoding="UTF-8"?>
<Relationships xmlns="http://schemas.openxmlformats.org/package/2006/relationships"><Relationship Id="rId1" Type="http://schemas.openxmlformats.org/officeDocument/2006/relationships/slideLayout" Target="../slideLayouts/slideLayout97.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190.xml.rels><?xml version="1.0" encoding="UTF-8"?>
<Relationships xmlns="http://schemas.openxmlformats.org/package/2006/relationships"><Relationship Id="rId1" Type="http://schemas.openxmlformats.org/officeDocument/2006/relationships/slideLayout" Target="../slideLayouts/slideLayout97.xml"/>
</Relationships>
</file>

<file path=ppt/slides/_rels/slide191.xml.rels><?xml version="1.0" encoding="UTF-8"?>
<Relationships xmlns="http://schemas.openxmlformats.org/package/2006/relationships"><Relationship Id="rId1" Type="http://schemas.openxmlformats.org/officeDocument/2006/relationships/slideLayout" Target="../slideLayouts/slideLayout97.xml"/>
</Relationships>
</file>

<file path=ppt/slides/_rels/slide192.xml.rels><?xml version="1.0" encoding="UTF-8"?>
<Relationships xmlns="http://schemas.openxmlformats.org/package/2006/relationships"><Relationship Id="rId1" Type="http://schemas.openxmlformats.org/officeDocument/2006/relationships/slideLayout" Target="../slideLayouts/slideLayout97.xml"/>
</Relationships>
</file>

<file path=ppt/slides/_rels/slide193.xml.rels><?xml version="1.0" encoding="UTF-8"?>
<Relationships xmlns="http://schemas.openxmlformats.org/package/2006/relationships"><Relationship Id="rId1" Type="http://schemas.openxmlformats.org/officeDocument/2006/relationships/slideLayout" Target="../slideLayouts/slideLayout97.xml"/>
</Relationships>
</file>

<file path=ppt/slides/_rels/slide194.xml.rels><?xml version="1.0" encoding="UTF-8"?>
<Relationships xmlns="http://schemas.openxmlformats.org/package/2006/relationships"><Relationship Id="rId1" Type="http://schemas.openxmlformats.org/officeDocument/2006/relationships/slideLayout" Target="../slideLayouts/slideLayout97.xml"/>
</Relationships>
</file>

<file path=ppt/slides/_rels/slide195.xml.rels><?xml version="1.0" encoding="UTF-8"?>
<Relationships xmlns="http://schemas.openxmlformats.org/package/2006/relationships"><Relationship Id="rId1" Type="http://schemas.openxmlformats.org/officeDocument/2006/relationships/slideLayout" Target="../slideLayouts/slideLayout97.xml"/>
</Relationships>
</file>

<file path=ppt/slides/_rels/slide196.xml.rels><?xml version="1.0" encoding="UTF-8"?>
<Relationships xmlns="http://schemas.openxmlformats.org/package/2006/relationships"><Relationship Id="rId1" Type="http://schemas.openxmlformats.org/officeDocument/2006/relationships/slideLayout" Target="../slideLayouts/slideLayout97.xml"/>
</Relationships>
</file>

<file path=ppt/slides/_rels/slide197.xml.rels><?xml version="1.0" encoding="UTF-8"?>
<Relationships xmlns="http://schemas.openxmlformats.org/package/2006/relationships"><Relationship Id="rId1" Type="http://schemas.openxmlformats.org/officeDocument/2006/relationships/slideLayout" Target="../slideLayouts/slideLayout97.xml"/>
</Relationships>
</file>

<file path=ppt/slides/_rels/slide198.xml.rels><?xml version="1.0" encoding="UTF-8"?>
<Relationships xmlns="http://schemas.openxmlformats.org/package/2006/relationships"><Relationship Id="rId1" Type="http://schemas.openxmlformats.org/officeDocument/2006/relationships/slideLayout" Target="../slideLayouts/slideLayout97.xml"/>
</Relationships>
</file>

<file path=ppt/slides/_rels/slide199.xml.rels><?xml version="1.0" encoding="UTF-8"?>
<Relationships xmlns="http://schemas.openxmlformats.org/package/2006/relationships"><Relationship Id="rId1" Type="http://schemas.openxmlformats.org/officeDocument/2006/relationships/slideLayout" Target="../slideLayouts/slideLayout97.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200.xml.rels><?xml version="1.0" encoding="UTF-8"?>
<Relationships xmlns="http://schemas.openxmlformats.org/package/2006/relationships"><Relationship Id="rId1" Type="http://schemas.openxmlformats.org/officeDocument/2006/relationships/slideLayout" Target="../slideLayouts/slideLayout97.xml"/>
</Relationships>
</file>

<file path=ppt/slides/_rels/slide201.xml.rels><?xml version="1.0" encoding="UTF-8"?>
<Relationships xmlns="http://schemas.openxmlformats.org/package/2006/relationships"><Relationship Id="rId1" Type="http://schemas.openxmlformats.org/officeDocument/2006/relationships/slideLayout" Target="../slideLayouts/slideLayout97.xml"/>
</Relationships>
</file>

<file path=ppt/slides/_rels/slide202.xml.rels><?xml version="1.0" encoding="UTF-8"?>
<Relationships xmlns="http://schemas.openxmlformats.org/package/2006/relationships"><Relationship Id="rId1" Type="http://schemas.openxmlformats.org/officeDocument/2006/relationships/slideLayout" Target="../slideLayouts/slideLayout109.xml"/>
</Relationships>
</file>

<file path=ppt/slides/_rels/slide203.xml.rels><?xml version="1.0" encoding="UTF-8"?>
<Relationships xmlns="http://schemas.openxmlformats.org/package/2006/relationships"><Relationship Id="rId1" Type="http://schemas.openxmlformats.org/officeDocument/2006/relationships/slideLayout" Target="../slideLayouts/slideLayout121.xml"/>
</Relationships>
</file>

<file path=ppt/slides/_rels/slide204.xml.rels><?xml version="1.0" encoding="UTF-8"?>
<Relationships xmlns="http://schemas.openxmlformats.org/package/2006/relationships"><Relationship Id="rId1" Type="http://schemas.openxmlformats.org/officeDocument/2006/relationships/slideLayout" Target="../slideLayouts/slideLayout121.xml"/>
</Relationships>
</file>

<file path=ppt/slides/_rels/slide205.xml.rels><?xml version="1.0" encoding="UTF-8"?>
<Relationships xmlns="http://schemas.openxmlformats.org/package/2006/relationships"><Relationship Id="rId1" Type="http://schemas.openxmlformats.org/officeDocument/2006/relationships/slideLayout" Target="../slideLayouts/slideLayout121.xml"/>
</Relationships>
</file>

<file path=ppt/slides/_rels/slide206.xml.rels><?xml version="1.0" encoding="UTF-8"?>
<Relationships xmlns="http://schemas.openxmlformats.org/package/2006/relationships"><Relationship Id="rId1" Type="http://schemas.openxmlformats.org/officeDocument/2006/relationships/slideLayout" Target="../slideLayouts/slideLayout121.xml"/>
</Relationships>
</file>

<file path=ppt/slides/_rels/slide207.xml.rels><?xml version="1.0" encoding="UTF-8"?>
<Relationships xmlns="http://schemas.openxmlformats.org/package/2006/relationships"><Relationship Id="rId1" Type="http://schemas.openxmlformats.org/officeDocument/2006/relationships/slideLayout" Target="../slideLayouts/slideLayout121.xml"/>
</Relationships>
</file>

<file path=ppt/slides/_rels/slide208.xml.rels><?xml version="1.0" encoding="UTF-8"?>
<Relationships xmlns="http://schemas.openxmlformats.org/package/2006/relationships"><Relationship Id="rId1" Type="http://schemas.openxmlformats.org/officeDocument/2006/relationships/slideLayout" Target="../slideLayouts/slideLayout121.xml"/>
</Relationships>
</file>

<file path=ppt/slides/_rels/slide209.xml.rels><?xml version="1.0" encoding="UTF-8"?>
<Relationships xmlns="http://schemas.openxmlformats.org/package/2006/relationships"><Relationship Id="rId1" Type="http://schemas.openxmlformats.org/officeDocument/2006/relationships/slideLayout" Target="../slideLayouts/slideLayout121.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210.xml.rels><?xml version="1.0" encoding="UTF-8"?>
<Relationships xmlns="http://schemas.openxmlformats.org/package/2006/relationships"><Relationship Id="rId1" Type="http://schemas.openxmlformats.org/officeDocument/2006/relationships/slideLayout" Target="../slideLayouts/slideLayout121.xml"/>
</Relationships>
</file>

<file path=ppt/slides/_rels/slide211.xml.rels><?xml version="1.0" encoding="UTF-8"?>
<Relationships xmlns="http://schemas.openxmlformats.org/package/2006/relationships"><Relationship Id="rId1" Type="http://schemas.openxmlformats.org/officeDocument/2006/relationships/slideLayout" Target="../slideLayouts/slideLayout121.xml"/>
</Relationships>
</file>

<file path=ppt/slides/_rels/slide212.xml.rels><?xml version="1.0" encoding="UTF-8"?>
<Relationships xmlns="http://schemas.openxmlformats.org/package/2006/relationships"><Relationship Id="rId1" Type="http://schemas.openxmlformats.org/officeDocument/2006/relationships/slideLayout" Target="../slideLayouts/slideLayout121.xml"/>
</Relationships>
</file>

<file path=ppt/slides/_rels/slide213.xml.rels><?xml version="1.0" encoding="UTF-8"?>
<Relationships xmlns="http://schemas.openxmlformats.org/package/2006/relationships"><Relationship Id="rId1" Type="http://schemas.openxmlformats.org/officeDocument/2006/relationships/slideLayout" Target="../slideLayouts/slideLayout121.xml"/>
</Relationships>
</file>

<file path=ppt/slides/_rels/slide214.xml.rels><?xml version="1.0" encoding="UTF-8"?>
<Relationships xmlns="http://schemas.openxmlformats.org/package/2006/relationships"><Relationship Id="rId1" Type="http://schemas.openxmlformats.org/officeDocument/2006/relationships/image" Target="../media/image59.png"/><Relationship Id="rId2" Type="http://schemas.openxmlformats.org/officeDocument/2006/relationships/slideLayout" Target="../slideLayouts/slideLayout121.xml"/>
</Relationships>
</file>

<file path=ppt/slides/_rels/slide215.xml.rels><?xml version="1.0" encoding="UTF-8"?>
<Relationships xmlns="http://schemas.openxmlformats.org/package/2006/relationships"><Relationship Id="rId1" Type="http://schemas.openxmlformats.org/officeDocument/2006/relationships/slideLayout" Target="../slideLayouts/slideLayout121.xml"/>
</Relationships>
</file>

<file path=ppt/slides/_rels/slide216.xml.rels><?xml version="1.0" encoding="UTF-8"?>
<Relationships xmlns="http://schemas.openxmlformats.org/package/2006/relationships"><Relationship Id="rId1" Type="http://schemas.openxmlformats.org/officeDocument/2006/relationships/slideLayout" Target="../slideLayouts/slideLayout121.xml"/>
</Relationships>
</file>

<file path=ppt/slides/_rels/slide217.xml.rels><?xml version="1.0" encoding="UTF-8"?>
<Relationships xmlns="http://schemas.openxmlformats.org/package/2006/relationships"><Relationship Id="rId1" Type="http://schemas.openxmlformats.org/officeDocument/2006/relationships/slideLayout" Target="../slideLayouts/slideLayout121.xml"/>
</Relationships>
</file>

<file path=ppt/slides/_rels/slide218.xml.rels><?xml version="1.0" encoding="UTF-8"?>
<Relationships xmlns="http://schemas.openxmlformats.org/package/2006/relationships"><Relationship Id="rId1" Type="http://schemas.openxmlformats.org/officeDocument/2006/relationships/slideLayout" Target="../slideLayouts/slideLayout121.xml"/>
</Relationships>
</file>

<file path=ppt/slides/_rels/slide219.xml.rels><?xml version="1.0" encoding="UTF-8"?>
<Relationships xmlns="http://schemas.openxmlformats.org/package/2006/relationships"><Relationship Id="rId1" Type="http://schemas.openxmlformats.org/officeDocument/2006/relationships/slideLayout" Target="../slideLayouts/slideLayout121.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220.xml.rels><?xml version="1.0" encoding="UTF-8"?>
<Relationships xmlns="http://schemas.openxmlformats.org/package/2006/relationships"><Relationship Id="rId1" Type="http://schemas.openxmlformats.org/officeDocument/2006/relationships/slideLayout" Target="../slideLayouts/slideLayout121.xml"/>
</Relationships>
</file>

<file path=ppt/slides/_rels/slide221.xml.rels><?xml version="1.0" encoding="UTF-8"?>
<Relationships xmlns="http://schemas.openxmlformats.org/package/2006/relationships"><Relationship Id="rId1" Type="http://schemas.openxmlformats.org/officeDocument/2006/relationships/slideLayout" Target="../slideLayouts/slideLayout121.xml"/>
</Relationships>
</file>

<file path=ppt/slides/_rels/slide222.xml.rels><?xml version="1.0" encoding="UTF-8"?>
<Relationships xmlns="http://schemas.openxmlformats.org/package/2006/relationships"><Relationship Id="rId1" Type="http://schemas.openxmlformats.org/officeDocument/2006/relationships/slideLayout" Target="../slideLayouts/slideLayout121.xml"/>
</Relationships>
</file>

<file path=ppt/slides/_rels/slide223.xml.rels><?xml version="1.0" encoding="UTF-8"?>
<Relationships xmlns="http://schemas.openxmlformats.org/package/2006/relationships"><Relationship Id="rId1" Type="http://schemas.openxmlformats.org/officeDocument/2006/relationships/slideLayout" Target="../slideLayouts/slideLayout121.xml"/>
</Relationships>
</file>

<file path=ppt/slides/_rels/slide224.xml.rels><?xml version="1.0" encoding="UTF-8"?>
<Relationships xmlns="http://schemas.openxmlformats.org/package/2006/relationships"><Relationship Id="rId1" Type="http://schemas.openxmlformats.org/officeDocument/2006/relationships/slideLayout" Target="../slideLayouts/slideLayout121.xml"/>
</Relationships>
</file>

<file path=ppt/slides/_rels/slide225.xml.rels><?xml version="1.0" encoding="UTF-8"?>
<Relationships xmlns="http://schemas.openxmlformats.org/package/2006/relationships"><Relationship Id="rId1" Type="http://schemas.openxmlformats.org/officeDocument/2006/relationships/slideLayout" Target="../slideLayouts/slideLayout121.xml"/>
</Relationships>
</file>

<file path=ppt/slides/_rels/slide226.xml.rels><?xml version="1.0" encoding="UTF-8"?>
<Relationships xmlns="http://schemas.openxmlformats.org/package/2006/relationships"><Relationship Id="rId1" Type="http://schemas.openxmlformats.org/officeDocument/2006/relationships/slideLayout" Target="../slideLayouts/slideLayout121.xml"/>
</Relationships>
</file>

<file path=ppt/slides/_rels/slide227.xml.rels><?xml version="1.0" encoding="UTF-8"?>
<Relationships xmlns="http://schemas.openxmlformats.org/package/2006/relationships"><Relationship Id="rId1" Type="http://schemas.openxmlformats.org/officeDocument/2006/relationships/slideLayout" Target="../slideLayouts/slideLayout121.xml"/>
</Relationships>
</file>

<file path=ppt/slides/_rels/slide228.xml.rels><?xml version="1.0" encoding="UTF-8"?>
<Relationships xmlns="http://schemas.openxmlformats.org/package/2006/relationships"><Relationship Id="rId1" Type="http://schemas.openxmlformats.org/officeDocument/2006/relationships/slideLayout" Target="../slideLayouts/slideLayout121.xml"/>
</Relationships>
</file>

<file path=ppt/slides/_rels/slide229.xml.rels><?xml version="1.0" encoding="UTF-8"?>
<Relationships xmlns="http://schemas.openxmlformats.org/package/2006/relationships"><Relationship Id="rId1" Type="http://schemas.openxmlformats.org/officeDocument/2006/relationships/slideLayout" Target="../slideLayouts/slideLayout121.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23.xml"/>
</Relationships>
</file>

<file path=ppt/slides/_rels/slide230.xml.rels><?xml version="1.0" encoding="UTF-8"?>
<Relationships xmlns="http://schemas.openxmlformats.org/package/2006/relationships"><Relationship Id="rId1" Type="http://schemas.openxmlformats.org/officeDocument/2006/relationships/slideLayout" Target="../slideLayouts/slideLayout121.xml"/>
</Relationships>
</file>

<file path=ppt/slides/_rels/slide231.xml.rels><?xml version="1.0" encoding="UTF-8"?>
<Relationships xmlns="http://schemas.openxmlformats.org/package/2006/relationships"><Relationship Id="rId1" Type="http://schemas.openxmlformats.org/officeDocument/2006/relationships/slideLayout" Target="../slideLayouts/slideLayout121.xml"/>
</Relationships>
</file>

<file path=ppt/slides/_rels/slide232.xml.rels><?xml version="1.0" encoding="UTF-8"?>
<Relationships xmlns="http://schemas.openxmlformats.org/package/2006/relationships"><Relationship Id="rId1" Type="http://schemas.openxmlformats.org/officeDocument/2006/relationships/slideLayout" Target="../slideLayouts/slideLayout121.xml"/>
</Relationships>
</file>

<file path=ppt/slides/_rels/slide233.xml.rels><?xml version="1.0" encoding="UTF-8"?>
<Relationships xmlns="http://schemas.openxmlformats.org/package/2006/relationships"><Relationship Id="rId1" Type="http://schemas.openxmlformats.org/officeDocument/2006/relationships/slideLayout" Target="../slideLayouts/slideLayout121.xml"/>
</Relationships>
</file>

<file path=ppt/slides/_rels/slide234.xml.rels><?xml version="1.0" encoding="UTF-8"?>
<Relationships xmlns="http://schemas.openxmlformats.org/package/2006/relationships"><Relationship Id="rId1" Type="http://schemas.openxmlformats.org/officeDocument/2006/relationships/slideLayout" Target="../slideLayouts/slideLayout121.xml"/>
</Relationships>
</file>

<file path=ppt/slides/_rels/slide235.xml.rels><?xml version="1.0" encoding="UTF-8"?>
<Relationships xmlns="http://schemas.openxmlformats.org/package/2006/relationships"><Relationship Id="rId1" Type="http://schemas.openxmlformats.org/officeDocument/2006/relationships/slideLayout" Target="../slideLayouts/slideLayout121.xml"/>
</Relationships>
</file>

<file path=ppt/slides/_rels/slide236.xml.rels><?xml version="1.0" encoding="UTF-8"?>
<Relationships xmlns="http://schemas.openxmlformats.org/package/2006/relationships"><Relationship Id="rId1" Type="http://schemas.openxmlformats.org/officeDocument/2006/relationships/slideLayout" Target="../slideLayouts/slideLayout121.xml"/>
</Relationships>
</file>

<file path=ppt/slides/_rels/slide237.xml.rels><?xml version="1.0" encoding="UTF-8"?>
<Relationships xmlns="http://schemas.openxmlformats.org/package/2006/relationships"><Relationship Id="rId1" Type="http://schemas.openxmlformats.org/officeDocument/2006/relationships/slideLayout" Target="../slideLayouts/slideLayout121.xml"/>
</Relationships>
</file>

<file path=ppt/slides/_rels/slide238.xml.rels><?xml version="1.0" encoding="UTF-8"?>
<Relationships xmlns="http://schemas.openxmlformats.org/package/2006/relationships"><Relationship Id="rId1" Type="http://schemas.openxmlformats.org/officeDocument/2006/relationships/image" Target="../media/image60.png"/><Relationship Id="rId2" Type="http://schemas.openxmlformats.org/officeDocument/2006/relationships/slideLayout" Target="../slideLayouts/slideLayout121.xml"/>
</Relationships>
</file>

<file path=ppt/slides/_rels/slide239.xml.rels><?xml version="1.0" encoding="UTF-8"?>
<Relationships xmlns="http://schemas.openxmlformats.org/package/2006/relationships"><Relationship Id="rId1" Type="http://schemas.openxmlformats.org/officeDocument/2006/relationships/image" Target="../media/image61.png"/><Relationship Id="rId2" Type="http://schemas.openxmlformats.org/officeDocument/2006/relationships/slideLayout" Target="../slideLayouts/slideLayout121.xml"/>
</Relationships>
</file>

<file path=ppt/slides/_rels/slide24.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240.xml.rels><?xml version="1.0" encoding="UTF-8"?>
<Relationships xmlns="http://schemas.openxmlformats.org/package/2006/relationships"><Relationship Id="rId1" Type="http://schemas.openxmlformats.org/officeDocument/2006/relationships/image" Target="../media/image62.png"/><Relationship Id="rId2" Type="http://schemas.openxmlformats.org/officeDocument/2006/relationships/slideLayout" Target="../slideLayouts/slideLayout121.xml"/>
</Relationships>
</file>

<file path=ppt/slides/_rels/slide241.xml.rels><?xml version="1.0" encoding="UTF-8"?>
<Relationships xmlns="http://schemas.openxmlformats.org/package/2006/relationships"><Relationship Id="rId1" Type="http://schemas.openxmlformats.org/officeDocument/2006/relationships/slideLayout" Target="../slideLayouts/slideLayout121.xml"/>
</Relationships>
</file>

<file path=ppt/slides/_rels/slide242.xml.rels><?xml version="1.0" encoding="UTF-8"?>
<Relationships xmlns="http://schemas.openxmlformats.org/package/2006/relationships"><Relationship Id="rId1" Type="http://schemas.openxmlformats.org/officeDocument/2006/relationships/slideLayout" Target="../slideLayouts/slideLayout121.xml"/>
</Relationships>
</file>

<file path=ppt/slides/_rels/slide243.xml.rels><?xml version="1.0" encoding="UTF-8"?>
<Relationships xmlns="http://schemas.openxmlformats.org/package/2006/relationships"><Relationship Id="rId1" Type="http://schemas.openxmlformats.org/officeDocument/2006/relationships/slideLayout" Target="../slideLayouts/slideLayout121.xml"/>
</Relationships>
</file>

<file path=ppt/slides/_rels/slide244.xml.rels><?xml version="1.0" encoding="UTF-8"?>
<Relationships xmlns="http://schemas.openxmlformats.org/package/2006/relationships"><Relationship Id="rId1" Type="http://schemas.openxmlformats.org/officeDocument/2006/relationships/slideLayout" Target="../slideLayouts/slideLayout121.xml"/>
</Relationships>
</file>

<file path=ppt/slides/_rels/slide245.xml.rels><?xml version="1.0" encoding="UTF-8"?>
<Relationships xmlns="http://schemas.openxmlformats.org/package/2006/relationships"><Relationship Id="rId1" Type="http://schemas.openxmlformats.org/officeDocument/2006/relationships/slideLayout" Target="../slideLayouts/slideLayout121.xml"/>
</Relationships>
</file>

<file path=ppt/slides/_rels/slide246.xml.rels><?xml version="1.0" encoding="UTF-8"?>
<Relationships xmlns="http://schemas.openxmlformats.org/package/2006/relationships"><Relationship Id="rId1" Type="http://schemas.openxmlformats.org/officeDocument/2006/relationships/slideLayout" Target="../slideLayouts/slideLayout121.xml"/>
</Relationships>
</file>

<file path=ppt/slides/_rels/slide247.xml.rels><?xml version="1.0" encoding="UTF-8"?>
<Relationships xmlns="http://schemas.openxmlformats.org/package/2006/relationships"><Relationship Id="rId1" Type="http://schemas.openxmlformats.org/officeDocument/2006/relationships/slideLayout" Target="../slideLayouts/slideLayout121.xml"/>
</Relationships>
</file>

<file path=ppt/slides/_rels/slide248.xml.rels><?xml version="1.0" encoding="UTF-8"?>
<Relationships xmlns="http://schemas.openxmlformats.org/package/2006/relationships"><Relationship Id="rId1" Type="http://schemas.openxmlformats.org/officeDocument/2006/relationships/slideLayout" Target="../slideLayouts/slideLayout121.xml"/>
</Relationships>
</file>

<file path=ppt/slides/_rels/slide249.xml.rels><?xml version="1.0" encoding="UTF-8"?>
<Relationships xmlns="http://schemas.openxmlformats.org/package/2006/relationships"><Relationship Id="rId1" Type="http://schemas.openxmlformats.org/officeDocument/2006/relationships/slideLayout" Target="../slideLayouts/slideLayout121.xml"/>
</Relationships>
</file>

<file path=ppt/slides/_rels/slide25.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250.xml.rels><?xml version="1.0" encoding="UTF-8"?>
<Relationships xmlns="http://schemas.openxmlformats.org/package/2006/relationships"><Relationship Id="rId1" Type="http://schemas.openxmlformats.org/officeDocument/2006/relationships/slideLayout" Target="../slideLayouts/slideLayout121.xml"/>
</Relationships>
</file>

<file path=ppt/slides/_rels/slide251.xml.rels><?xml version="1.0" encoding="UTF-8"?>
<Relationships xmlns="http://schemas.openxmlformats.org/package/2006/relationships"><Relationship Id="rId1" Type="http://schemas.openxmlformats.org/officeDocument/2006/relationships/slideLayout" Target="../slideLayouts/slideLayout121.xml"/>
</Relationships>
</file>

<file path=ppt/slides/_rels/slide252.xml.rels><?xml version="1.0" encoding="UTF-8"?>
<Relationships xmlns="http://schemas.openxmlformats.org/package/2006/relationships"><Relationship Id="rId1" Type="http://schemas.openxmlformats.org/officeDocument/2006/relationships/slideLayout" Target="../slideLayouts/slideLayout121.xml"/>
</Relationships>
</file>

<file path=ppt/slides/_rels/slide253.xml.rels><?xml version="1.0" encoding="UTF-8"?>
<Relationships xmlns="http://schemas.openxmlformats.org/package/2006/relationships"><Relationship Id="rId1" Type="http://schemas.openxmlformats.org/officeDocument/2006/relationships/slideLayout" Target="../slideLayouts/slideLayout121.xml"/>
</Relationships>
</file>

<file path=ppt/slides/_rels/slide254.xml.rels><?xml version="1.0" encoding="UTF-8"?>
<Relationships xmlns="http://schemas.openxmlformats.org/package/2006/relationships"><Relationship Id="rId1" Type="http://schemas.openxmlformats.org/officeDocument/2006/relationships/slideLayout" Target="../slideLayouts/slideLayout121.xml"/>
</Relationships>
</file>

<file path=ppt/slides/_rels/slide255.xml.rels><?xml version="1.0" encoding="UTF-8"?>
<Relationships xmlns="http://schemas.openxmlformats.org/package/2006/relationships"><Relationship Id="rId1" Type="http://schemas.openxmlformats.org/officeDocument/2006/relationships/slideLayout" Target="../slideLayouts/slideLayout121.xml"/>
</Relationships>
</file>

<file path=ppt/slides/_rels/slide256.xml.rels><?xml version="1.0" encoding="UTF-8"?>
<Relationships xmlns="http://schemas.openxmlformats.org/package/2006/relationships"><Relationship Id="rId1" Type="http://schemas.openxmlformats.org/officeDocument/2006/relationships/slideLayout" Target="../slideLayouts/slideLayout121.xml"/>
</Relationships>
</file>

<file path=ppt/slides/_rels/slide257.xml.rels><?xml version="1.0" encoding="UTF-8"?>
<Relationships xmlns="http://schemas.openxmlformats.org/package/2006/relationships"><Relationship Id="rId1" Type="http://schemas.openxmlformats.org/officeDocument/2006/relationships/slideLayout" Target="../slideLayouts/slideLayout121.xml"/>
</Relationships>
</file>

<file path=ppt/slides/_rels/slide258.xml.rels><?xml version="1.0" encoding="UTF-8"?>
<Relationships xmlns="http://schemas.openxmlformats.org/package/2006/relationships"><Relationship Id="rId1" Type="http://schemas.openxmlformats.org/officeDocument/2006/relationships/slideLayout" Target="../slideLayouts/slideLayout121.xml"/>
</Relationships>
</file>

<file path=ppt/slides/_rels/slide259.xml.rels><?xml version="1.0" encoding="UTF-8"?>
<Relationships xmlns="http://schemas.openxmlformats.org/package/2006/relationships"><Relationship Id="rId1" Type="http://schemas.openxmlformats.org/officeDocument/2006/relationships/slideLayout" Target="../slideLayouts/slideLayout121.xml"/>
</Relationships>
</file>

<file path=ppt/slides/_rels/slide26.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260.xml.rels><?xml version="1.0" encoding="UTF-8"?>
<Relationships xmlns="http://schemas.openxmlformats.org/package/2006/relationships"><Relationship Id="rId1" Type="http://schemas.openxmlformats.org/officeDocument/2006/relationships/slideLayout" Target="../slideLayouts/slideLayout121.xml"/>
</Relationships>
</file>

<file path=ppt/slides/_rels/slide261.xml.rels><?xml version="1.0" encoding="UTF-8"?>
<Relationships xmlns="http://schemas.openxmlformats.org/package/2006/relationships"><Relationship Id="rId1" Type="http://schemas.openxmlformats.org/officeDocument/2006/relationships/slideLayout" Target="../slideLayouts/slideLayout121.xml"/>
</Relationships>
</file>

<file path=ppt/slides/_rels/slide262.xml.rels><?xml version="1.0" encoding="UTF-8"?>
<Relationships xmlns="http://schemas.openxmlformats.org/package/2006/relationships"><Relationship Id="rId1" Type="http://schemas.openxmlformats.org/officeDocument/2006/relationships/slideLayout" Target="../slideLayouts/slideLayout121.xml"/>
</Relationships>
</file>

<file path=ppt/slides/_rels/slide263.xml.rels><?xml version="1.0" encoding="UTF-8"?>
<Relationships xmlns="http://schemas.openxmlformats.org/package/2006/relationships"><Relationship Id="rId1" Type="http://schemas.openxmlformats.org/officeDocument/2006/relationships/slideLayout" Target="../slideLayouts/slideLayout121.xml"/>
</Relationships>
</file>

<file path=ppt/slides/_rels/slide264.xml.rels><?xml version="1.0" encoding="UTF-8"?>
<Relationships xmlns="http://schemas.openxmlformats.org/package/2006/relationships"><Relationship Id="rId1" Type="http://schemas.openxmlformats.org/officeDocument/2006/relationships/slideLayout" Target="../slideLayouts/slideLayout121.xml"/>
</Relationships>
</file>

<file path=ppt/slides/_rels/slide265.xml.rels><?xml version="1.0" encoding="UTF-8"?>
<Relationships xmlns="http://schemas.openxmlformats.org/package/2006/relationships"><Relationship Id="rId1" Type="http://schemas.openxmlformats.org/officeDocument/2006/relationships/slideLayout" Target="../slideLayouts/slideLayout121.xml"/>
</Relationships>
</file>

<file path=ppt/slides/_rels/slide266.xml.rels><?xml version="1.0" encoding="UTF-8"?>
<Relationships xmlns="http://schemas.openxmlformats.org/package/2006/relationships"><Relationship Id="rId1" Type="http://schemas.openxmlformats.org/officeDocument/2006/relationships/slideLayout" Target="../slideLayouts/slideLayout121.xml"/>
</Relationships>
</file>

<file path=ppt/slides/_rels/slide267.xml.rels><?xml version="1.0" encoding="UTF-8"?>
<Relationships xmlns="http://schemas.openxmlformats.org/package/2006/relationships"><Relationship Id="rId1" Type="http://schemas.openxmlformats.org/officeDocument/2006/relationships/slideLayout" Target="../slideLayouts/slideLayout121.xml"/>
</Relationships>
</file>

<file path=ppt/slides/_rels/slide268.xml.rels><?xml version="1.0" encoding="UTF-8"?>
<Relationships xmlns="http://schemas.openxmlformats.org/package/2006/relationships"><Relationship Id="rId1" Type="http://schemas.openxmlformats.org/officeDocument/2006/relationships/slideLayout" Target="../slideLayouts/slideLayout121.xml"/>
</Relationships>
</file>

<file path=ppt/slides/_rels/slide269.xml.rels><?xml version="1.0" encoding="UTF-8"?>
<Relationships xmlns="http://schemas.openxmlformats.org/package/2006/relationships"><Relationship Id="rId1" Type="http://schemas.openxmlformats.org/officeDocument/2006/relationships/slideLayout" Target="../slideLayouts/slideLayout121.xml"/>
</Relationships>
</file>

<file path=ppt/slides/_rels/slide27.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270.xml.rels><?xml version="1.0" encoding="UTF-8"?>
<Relationships xmlns="http://schemas.openxmlformats.org/package/2006/relationships"><Relationship Id="rId1" Type="http://schemas.openxmlformats.org/officeDocument/2006/relationships/slideLayout" Target="../slideLayouts/slideLayout133.xml"/>
</Relationships>
</file>

<file path=ppt/slides/_rels/slide271.xml.rels><?xml version="1.0" encoding="UTF-8"?>
<Relationships xmlns="http://schemas.openxmlformats.org/package/2006/relationships"><Relationship Id="rId1" Type="http://schemas.openxmlformats.org/officeDocument/2006/relationships/slideLayout" Target="../slideLayouts/slideLayout148.xml"/>
</Relationships>
</file>

<file path=ppt/slides/_rels/slide272.xml.rels><?xml version="1.0" encoding="UTF-8"?>
<Relationships xmlns="http://schemas.openxmlformats.org/package/2006/relationships"><Relationship Id="rId1" Type="http://schemas.openxmlformats.org/officeDocument/2006/relationships/slideLayout" Target="../slideLayouts/slideLayout133.xml"/>
</Relationships>
</file>

<file path=ppt/slides/_rels/slide273.xml.rels><?xml version="1.0" encoding="UTF-8"?>
<Relationships xmlns="http://schemas.openxmlformats.org/package/2006/relationships"><Relationship Id="rId1" Type="http://schemas.openxmlformats.org/officeDocument/2006/relationships/slideLayout" Target="../slideLayouts/slideLayout133.xml"/>
</Relationships>
</file>

<file path=ppt/slides/_rels/slide274.xml.rels><?xml version="1.0" encoding="UTF-8"?>
<Relationships xmlns="http://schemas.openxmlformats.org/package/2006/relationships"><Relationship Id="rId1" Type="http://schemas.openxmlformats.org/officeDocument/2006/relationships/slideLayout" Target="../slideLayouts/slideLayout133.xml"/>
</Relationships>
</file>

<file path=ppt/slides/_rels/slide275.xml.rels><?xml version="1.0" encoding="UTF-8"?>
<Relationships xmlns="http://schemas.openxmlformats.org/package/2006/relationships"><Relationship Id="rId1" Type="http://schemas.openxmlformats.org/officeDocument/2006/relationships/image" Target="../media/image63.png"/><Relationship Id="rId2" Type="http://schemas.openxmlformats.org/officeDocument/2006/relationships/slideLayout" Target="../slideLayouts/slideLayout133.xml"/>
</Relationships>
</file>

<file path=ppt/slides/_rels/slide276.xml.rels><?xml version="1.0" encoding="UTF-8"?>
<Relationships xmlns="http://schemas.openxmlformats.org/package/2006/relationships"><Relationship Id="rId1" Type="http://schemas.openxmlformats.org/officeDocument/2006/relationships/slideLayout" Target="../slideLayouts/slideLayout133.xml"/>
</Relationships>
</file>

<file path=ppt/slides/_rels/slide277.xml.rels><?xml version="1.0" encoding="UTF-8"?>
<Relationships xmlns="http://schemas.openxmlformats.org/package/2006/relationships"><Relationship Id="rId1" Type="http://schemas.openxmlformats.org/officeDocument/2006/relationships/slideLayout" Target="../slideLayouts/slideLayout133.xml"/>
</Relationships>
</file>

<file path=ppt/slides/_rels/slide278.xml.rels><?xml version="1.0" encoding="UTF-8"?>
<Relationships xmlns="http://schemas.openxmlformats.org/package/2006/relationships"><Relationship Id="rId1" Type="http://schemas.openxmlformats.org/officeDocument/2006/relationships/slideLayout" Target="../slideLayouts/slideLayout133.xml"/>
</Relationships>
</file>

<file path=ppt/slides/_rels/slide279.xml.rels><?xml version="1.0" encoding="UTF-8"?>
<Relationships xmlns="http://schemas.openxmlformats.org/package/2006/relationships"><Relationship Id="rId1" Type="http://schemas.openxmlformats.org/officeDocument/2006/relationships/slideLayout" Target="../slideLayouts/slideLayout133.xml"/>
</Relationships>
</file>

<file path=ppt/slides/_rels/slide28.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280.xml.rels><?xml version="1.0" encoding="UTF-8"?>
<Relationships xmlns="http://schemas.openxmlformats.org/package/2006/relationships"><Relationship Id="rId1" Type="http://schemas.openxmlformats.org/officeDocument/2006/relationships/slideLayout" Target="../slideLayouts/slideLayout133.xml"/>
</Relationships>
</file>

<file path=ppt/slides/_rels/slide281.xml.rels><?xml version="1.0" encoding="UTF-8"?>
<Relationships xmlns="http://schemas.openxmlformats.org/package/2006/relationships"><Relationship Id="rId1" Type="http://schemas.openxmlformats.org/officeDocument/2006/relationships/slideLayout" Target="../slideLayouts/slideLayout133.xml"/>
</Relationships>
</file>

<file path=ppt/slides/_rels/slide282.xml.rels><?xml version="1.0" encoding="UTF-8"?>
<Relationships xmlns="http://schemas.openxmlformats.org/package/2006/relationships"><Relationship Id="rId1" Type="http://schemas.openxmlformats.org/officeDocument/2006/relationships/slideLayout" Target="../slideLayouts/slideLayout133.xml"/>
</Relationships>
</file>

<file path=ppt/slides/_rels/slide283.xml.rels><?xml version="1.0" encoding="UTF-8"?>
<Relationships xmlns="http://schemas.openxmlformats.org/package/2006/relationships"><Relationship Id="rId1" Type="http://schemas.openxmlformats.org/officeDocument/2006/relationships/slideLayout" Target="../slideLayouts/slideLayout133.xml"/>
</Relationships>
</file>

<file path=ppt/slides/_rels/slide284.xml.rels><?xml version="1.0" encoding="UTF-8"?>
<Relationships xmlns="http://schemas.openxmlformats.org/package/2006/relationships"><Relationship Id="rId1" Type="http://schemas.openxmlformats.org/officeDocument/2006/relationships/slideLayout" Target="../slideLayouts/slideLayout133.xml"/>
</Relationships>
</file>

<file path=ppt/slides/_rels/slide285.xml.rels><?xml version="1.0" encoding="UTF-8"?>
<Relationships xmlns="http://schemas.openxmlformats.org/package/2006/relationships"><Relationship Id="rId1" Type="http://schemas.openxmlformats.org/officeDocument/2006/relationships/slideLayout" Target="../slideLayouts/slideLayout133.xml"/>
</Relationships>
</file>

<file path=ppt/slides/_rels/slide286.xml.rels><?xml version="1.0" encoding="UTF-8"?>
<Relationships xmlns="http://schemas.openxmlformats.org/package/2006/relationships"><Relationship Id="rId1" Type="http://schemas.openxmlformats.org/officeDocument/2006/relationships/slideLayout" Target="../slideLayouts/slideLayout133.xml"/>
</Relationships>
</file>

<file path=ppt/slides/_rels/slide287.xml.rels><?xml version="1.0" encoding="UTF-8"?>
<Relationships xmlns="http://schemas.openxmlformats.org/package/2006/relationships"><Relationship Id="rId1" Type="http://schemas.openxmlformats.org/officeDocument/2006/relationships/slideLayout" Target="../slideLayouts/slideLayout133.xml"/>
</Relationships>
</file>

<file path=ppt/slides/_rels/slide288.xml.rels><?xml version="1.0" encoding="UTF-8"?>
<Relationships xmlns="http://schemas.openxmlformats.org/package/2006/relationships"><Relationship Id="rId1" Type="http://schemas.openxmlformats.org/officeDocument/2006/relationships/slideLayout" Target="../slideLayouts/slideLayout133.xml"/>
</Relationships>
</file>

<file path=ppt/slides/_rels/slide289.xml.rels><?xml version="1.0" encoding="UTF-8"?>
<Relationships xmlns="http://schemas.openxmlformats.org/package/2006/relationships"><Relationship Id="rId1" Type="http://schemas.openxmlformats.org/officeDocument/2006/relationships/slideLayout" Target="../slideLayouts/slideLayout133.xml"/>
</Relationships>
</file>

<file path=ppt/slides/_rels/slide29.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290.xml.rels><?xml version="1.0" encoding="UTF-8"?>
<Relationships xmlns="http://schemas.openxmlformats.org/package/2006/relationships"><Relationship Id="rId1" Type="http://schemas.openxmlformats.org/officeDocument/2006/relationships/slideLayout" Target="../slideLayouts/slideLayout133.xml"/>
</Relationships>
</file>

<file path=ppt/slides/_rels/slide291.xml.rels><?xml version="1.0" encoding="UTF-8"?>
<Relationships xmlns="http://schemas.openxmlformats.org/package/2006/relationships"><Relationship Id="rId1" Type="http://schemas.openxmlformats.org/officeDocument/2006/relationships/slideLayout" Target="../slideLayouts/slideLayout157.xml"/>
</Relationships>
</file>

<file path=ppt/slides/_rels/slide292.xml.rels><?xml version="1.0" encoding="UTF-8"?>
<Relationships xmlns="http://schemas.openxmlformats.org/package/2006/relationships"><Relationship Id="rId1" Type="http://schemas.openxmlformats.org/officeDocument/2006/relationships/slideLayout" Target="../slideLayouts/slideLayout169.xml"/>
</Relationships>
</file>

<file path=ppt/slides/_rels/slide293.xml.rels><?xml version="1.0" encoding="UTF-8"?>
<Relationships xmlns="http://schemas.openxmlformats.org/package/2006/relationships"><Relationship Id="rId1" Type="http://schemas.openxmlformats.org/officeDocument/2006/relationships/image" Target="../media/image64.png"/><Relationship Id="rId2" Type="http://schemas.openxmlformats.org/officeDocument/2006/relationships/slideLayout" Target="../slideLayouts/slideLayout169.xml"/>
</Relationships>
</file>

<file path=ppt/slides/_rels/slide294.xml.rels><?xml version="1.0" encoding="UTF-8"?>
<Relationships xmlns="http://schemas.openxmlformats.org/package/2006/relationships"><Relationship Id="rId1" Type="http://schemas.openxmlformats.org/officeDocument/2006/relationships/slideLayout" Target="../slideLayouts/slideLayout169.xml"/>
</Relationships>
</file>

<file path=ppt/slides/_rels/slide295.xml.rels><?xml version="1.0" encoding="UTF-8"?>
<Relationships xmlns="http://schemas.openxmlformats.org/package/2006/relationships"><Relationship Id="rId1" Type="http://schemas.openxmlformats.org/officeDocument/2006/relationships/slideLayout" Target="../slideLayouts/slideLayout169.xml"/>
</Relationships>
</file>

<file path=ppt/slides/_rels/slide296.xml.rels><?xml version="1.0" encoding="UTF-8"?>
<Relationships xmlns="http://schemas.openxmlformats.org/package/2006/relationships"><Relationship Id="rId1" Type="http://schemas.openxmlformats.org/officeDocument/2006/relationships/slideLayout" Target="../slideLayouts/slideLayout169.xml"/>
</Relationships>
</file>

<file path=ppt/slides/_rels/slide297.xml.rels><?xml version="1.0" encoding="UTF-8"?>
<Relationships xmlns="http://schemas.openxmlformats.org/package/2006/relationships"><Relationship Id="rId1" Type="http://schemas.openxmlformats.org/officeDocument/2006/relationships/slideLayout" Target="../slideLayouts/slideLayout169.xml"/>
</Relationships>
</file>

<file path=ppt/slides/_rels/slide298.xml.rels><?xml version="1.0" encoding="UTF-8"?>
<Relationships xmlns="http://schemas.openxmlformats.org/package/2006/relationships"><Relationship Id="rId1" Type="http://schemas.openxmlformats.org/officeDocument/2006/relationships/slideLayout" Target="../slideLayouts/slideLayout169.xml"/>
</Relationships>
</file>

<file path=ppt/slides/_rels/slide299.xml.rels><?xml version="1.0" encoding="UTF-8"?>
<Relationships xmlns="http://schemas.openxmlformats.org/package/2006/relationships"><Relationship Id="rId1" Type="http://schemas.openxmlformats.org/officeDocument/2006/relationships/slideLayout" Target="../slideLayouts/slideLayout169.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0.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300.xml.rels><?xml version="1.0" encoding="UTF-8"?>
<Relationships xmlns="http://schemas.openxmlformats.org/package/2006/relationships"><Relationship Id="rId1" Type="http://schemas.openxmlformats.org/officeDocument/2006/relationships/slideLayout" Target="../slideLayouts/slideLayout169.xml"/>
</Relationships>
</file>

<file path=ppt/slides/_rels/slide301.xml.rels><?xml version="1.0" encoding="UTF-8"?>
<Relationships xmlns="http://schemas.openxmlformats.org/package/2006/relationships"><Relationship Id="rId1" Type="http://schemas.openxmlformats.org/officeDocument/2006/relationships/slideLayout" Target="../slideLayouts/slideLayout169.xml"/><Relationship Id="rId2" Type="http://schemas.openxmlformats.org/officeDocument/2006/relationships/notesSlide" Target="../notesSlides/notesSlide301.xml"/>
</Relationships>
</file>

<file path=ppt/slides/_rels/slide302.xml.rels><?xml version="1.0" encoding="UTF-8"?>
<Relationships xmlns="http://schemas.openxmlformats.org/package/2006/relationships"><Relationship Id="rId1" Type="http://schemas.openxmlformats.org/officeDocument/2006/relationships/slideLayout" Target="../slideLayouts/slideLayout169.xml"/>
</Relationships>
</file>

<file path=ppt/slides/_rels/slide303.xml.rels><?xml version="1.0" encoding="UTF-8"?>
<Relationships xmlns="http://schemas.openxmlformats.org/package/2006/relationships"><Relationship Id="rId1" Type="http://schemas.openxmlformats.org/officeDocument/2006/relationships/slideLayout" Target="../slideLayouts/slideLayout169.xml"/>
</Relationships>
</file>

<file path=ppt/slides/_rels/slide304.xml.rels><?xml version="1.0" encoding="UTF-8"?>
<Relationships xmlns="http://schemas.openxmlformats.org/package/2006/relationships"><Relationship Id="rId1" Type="http://schemas.openxmlformats.org/officeDocument/2006/relationships/slideLayout" Target="../slideLayouts/slideLayout169.xml"/>
</Relationships>
</file>

<file path=ppt/slides/_rels/slide305.xml.rels><?xml version="1.0" encoding="UTF-8"?>
<Relationships xmlns="http://schemas.openxmlformats.org/package/2006/relationships"><Relationship Id="rId1" Type="http://schemas.openxmlformats.org/officeDocument/2006/relationships/slideLayout" Target="../slideLayouts/slideLayout169.xml"/>
</Relationships>
</file>

<file path=ppt/slides/_rels/slide306.xml.rels><?xml version="1.0" encoding="UTF-8"?>
<Relationships xmlns="http://schemas.openxmlformats.org/package/2006/relationships"><Relationship Id="rId1" Type="http://schemas.openxmlformats.org/officeDocument/2006/relationships/slideLayout" Target="../slideLayouts/slideLayout169.xml"/><Relationship Id="rId2" Type="http://schemas.openxmlformats.org/officeDocument/2006/relationships/notesSlide" Target="../notesSlides/notesSlide306.xml"/>
</Relationships>
</file>

<file path=ppt/slides/_rels/slide307.xml.rels><?xml version="1.0" encoding="UTF-8"?>
<Relationships xmlns="http://schemas.openxmlformats.org/package/2006/relationships"><Relationship Id="rId1" Type="http://schemas.openxmlformats.org/officeDocument/2006/relationships/slideLayout" Target="../slideLayouts/slideLayout169.xml"/>
</Relationships>
</file>

<file path=ppt/slides/_rels/slide308.xml.rels><?xml version="1.0" encoding="UTF-8"?>
<Relationships xmlns="http://schemas.openxmlformats.org/package/2006/relationships"><Relationship Id="rId1" Type="http://schemas.openxmlformats.org/officeDocument/2006/relationships/slideLayout" Target="../slideLayouts/slideLayout169.xml"/><Relationship Id="rId2" Type="http://schemas.openxmlformats.org/officeDocument/2006/relationships/notesSlide" Target="../notesSlides/notesSlide308.xml"/>
</Relationships>
</file>

<file path=ppt/slides/_rels/slide309.xml.rels><?xml version="1.0" encoding="UTF-8"?>
<Relationships xmlns="http://schemas.openxmlformats.org/package/2006/relationships"><Relationship Id="rId1" Type="http://schemas.openxmlformats.org/officeDocument/2006/relationships/slideLayout" Target="../slideLayouts/slideLayout169.xml"/>
</Relationships>
</file>

<file path=ppt/slides/_rels/slide31.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310.xml.rels><?xml version="1.0" encoding="UTF-8"?>
<Relationships xmlns="http://schemas.openxmlformats.org/package/2006/relationships"><Relationship Id="rId1" Type="http://schemas.openxmlformats.org/officeDocument/2006/relationships/slideLayout" Target="../slideLayouts/slideLayout169.xml"/>
</Relationships>
</file>

<file path=ppt/slides/_rels/slide311.xml.rels><?xml version="1.0" encoding="UTF-8"?>
<Relationships xmlns="http://schemas.openxmlformats.org/package/2006/relationships"><Relationship Id="rId1" Type="http://schemas.openxmlformats.org/officeDocument/2006/relationships/slideLayout" Target="../slideLayouts/slideLayout169.xml"/>
</Relationships>
</file>

<file path=ppt/slides/_rels/slide312.xml.rels><?xml version="1.0" encoding="UTF-8"?>
<Relationships xmlns="http://schemas.openxmlformats.org/package/2006/relationships"><Relationship Id="rId1" Type="http://schemas.openxmlformats.org/officeDocument/2006/relationships/slideLayout" Target="../slideLayouts/slideLayout169.xml"/>
</Relationships>
</file>

<file path=ppt/slides/_rels/slide313.xml.rels><?xml version="1.0" encoding="UTF-8"?>
<Relationships xmlns="http://schemas.openxmlformats.org/package/2006/relationships"><Relationship Id="rId1" Type="http://schemas.openxmlformats.org/officeDocument/2006/relationships/slideLayout" Target="../slideLayouts/slideLayout169.xml"/>
</Relationships>
</file>

<file path=ppt/slides/_rels/slide314.xml.rels><?xml version="1.0" encoding="UTF-8"?>
<Relationships xmlns="http://schemas.openxmlformats.org/package/2006/relationships"><Relationship Id="rId1" Type="http://schemas.openxmlformats.org/officeDocument/2006/relationships/slideLayout" Target="../slideLayouts/slideLayout169.xml"/>
</Relationships>
</file>

<file path=ppt/slides/_rels/slide315.xml.rels><?xml version="1.0" encoding="UTF-8"?>
<Relationships xmlns="http://schemas.openxmlformats.org/package/2006/relationships"><Relationship Id="rId1" Type="http://schemas.openxmlformats.org/officeDocument/2006/relationships/slideLayout" Target="../slideLayouts/slideLayout169.xml"/><Relationship Id="rId2" Type="http://schemas.openxmlformats.org/officeDocument/2006/relationships/notesSlide" Target="../notesSlides/notesSlide315.xml"/>
</Relationships>
</file>

<file path=ppt/slides/_rels/slide316.xml.rels><?xml version="1.0" encoding="UTF-8"?>
<Relationships xmlns="http://schemas.openxmlformats.org/package/2006/relationships"><Relationship Id="rId1" Type="http://schemas.openxmlformats.org/officeDocument/2006/relationships/slideLayout" Target="../slideLayouts/slideLayout169.xml"/>
</Relationships>
</file>

<file path=ppt/slides/_rels/slide317.xml.rels><?xml version="1.0" encoding="UTF-8"?>
<Relationships xmlns="http://schemas.openxmlformats.org/package/2006/relationships"><Relationship Id="rId1" Type="http://schemas.openxmlformats.org/officeDocument/2006/relationships/slideLayout" Target="../slideLayouts/slideLayout169.xml"/>
</Relationships>
</file>

<file path=ppt/slides/_rels/slide318.xml.rels><?xml version="1.0" encoding="UTF-8"?>
<Relationships xmlns="http://schemas.openxmlformats.org/package/2006/relationships"><Relationship Id="rId1" Type="http://schemas.openxmlformats.org/officeDocument/2006/relationships/slideLayout" Target="../slideLayouts/slideLayout169.xml"/>
</Relationships>
</file>

<file path=ppt/slides/_rels/slide319.xml.rels><?xml version="1.0" encoding="UTF-8"?>
<Relationships xmlns="http://schemas.openxmlformats.org/package/2006/relationships"><Relationship Id="rId1" Type="http://schemas.openxmlformats.org/officeDocument/2006/relationships/slideLayout" Target="../slideLayouts/slideLayout169.xml"/>
</Relationships>
</file>

<file path=ppt/slides/_rels/slide32.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320.xml.rels><?xml version="1.0" encoding="UTF-8"?>
<Relationships xmlns="http://schemas.openxmlformats.org/package/2006/relationships"><Relationship Id="rId1" Type="http://schemas.openxmlformats.org/officeDocument/2006/relationships/slideLayout" Target="../slideLayouts/slideLayout169.xml"/>
</Relationships>
</file>

<file path=ppt/slides/_rels/slide321.xml.rels><?xml version="1.0" encoding="UTF-8"?>
<Relationships xmlns="http://schemas.openxmlformats.org/package/2006/relationships"><Relationship Id="rId1" Type="http://schemas.openxmlformats.org/officeDocument/2006/relationships/slideLayout" Target="../slideLayouts/slideLayout169.xml"/>
</Relationships>
</file>

<file path=ppt/slides/_rels/slide322.xml.rels><?xml version="1.0" encoding="UTF-8"?>
<Relationships xmlns="http://schemas.openxmlformats.org/package/2006/relationships"><Relationship Id="rId1" Type="http://schemas.openxmlformats.org/officeDocument/2006/relationships/slideLayout" Target="../slideLayouts/slideLayout169.xml"/>
</Relationships>
</file>

<file path=ppt/slides/_rels/slide323.xml.rels><?xml version="1.0" encoding="UTF-8"?>
<Relationships xmlns="http://schemas.openxmlformats.org/package/2006/relationships"><Relationship Id="rId1" Type="http://schemas.openxmlformats.org/officeDocument/2006/relationships/slideLayout" Target="../slideLayouts/slideLayout185.xml"/>
</Relationships>
</file>

<file path=ppt/slides/_rels/slide324.xml.rels><?xml version="1.0" encoding="UTF-8"?>
<Relationships xmlns="http://schemas.openxmlformats.org/package/2006/relationships"><Relationship Id="rId1" Type="http://schemas.openxmlformats.org/officeDocument/2006/relationships/slideLayout" Target="../slideLayouts/slideLayout133.xml"/>
</Relationships>
</file>

<file path=ppt/slides/_rels/slide325.xml.rels><?xml version="1.0" encoding="UTF-8"?>
<Relationships xmlns="http://schemas.openxmlformats.org/package/2006/relationships"><Relationship Id="rId1" Type="http://schemas.openxmlformats.org/officeDocument/2006/relationships/slideLayout" Target="../slideLayouts/slideLayout133.xml"/>
</Relationships>
</file>

<file path=ppt/slides/_rels/slide326.xml.rels><?xml version="1.0" encoding="UTF-8"?>
<Relationships xmlns="http://schemas.openxmlformats.org/package/2006/relationships"><Relationship Id="rId1" Type="http://schemas.openxmlformats.org/officeDocument/2006/relationships/slideLayout" Target="../slideLayouts/slideLayout133.xml"/>
</Relationships>
</file>

<file path=ppt/slides/_rels/slide327.xml.rels><?xml version="1.0" encoding="UTF-8"?>
<Relationships xmlns="http://schemas.openxmlformats.org/package/2006/relationships"><Relationship Id="rId1" Type="http://schemas.openxmlformats.org/officeDocument/2006/relationships/slideLayout" Target="../slideLayouts/slideLayout133.xml"/><Relationship Id="rId2" Type="http://schemas.openxmlformats.org/officeDocument/2006/relationships/notesSlide" Target="../notesSlides/notesSlide327.xml"/>
</Relationships>
</file>

<file path=ppt/slides/_rels/slide328.xml.rels><?xml version="1.0" encoding="UTF-8"?>
<Relationships xmlns="http://schemas.openxmlformats.org/package/2006/relationships"><Relationship Id="rId1" Type="http://schemas.openxmlformats.org/officeDocument/2006/relationships/slideLayout" Target="../slideLayouts/slideLayout133.xml"/>
</Relationships>
</file>

<file path=ppt/slides/_rels/slide329.xml.rels><?xml version="1.0" encoding="UTF-8"?>
<Relationships xmlns="http://schemas.openxmlformats.org/package/2006/relationships"><Relationship Id="rId1" Type="http://schemas.openxmlformats.org/officeDocument/2006/relationships/slideLayout" Target="../slideLayouts/slideLayout133.xml"/>
</Relationships>
</file>

<file path=ppt/slides/_rels/slide33.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330.xml.rels><?xml version="1.0" encoding="UTF-8"?>
<Relationships xmlns="http://schemas.openxmlformats.org/package/2006/relationships"><Relationship Id="rId1" Type="http://schemas.openxmlformats.org/officeDocument/2006/relationships/slideLayout" Target="../slideLayouts/slideLayout133.xml"/>
</Relationships>
</file>

<file path=ppt/slides/_rels/slide331.xml.rels><?xml version="1.0" encoding="UTF-8"?>
<Relationships xmlns="http://schemas.openxmlformats.org/package/2006/relationships"><Relationship Id="rId1" Type="http://schemas.openxmlformats.org/officeDocument/2006/relationships/slideLayout" Target="../slideLayouts/slideLayout133.xml"/>
</Relationships>
</file>

<file path=ppt/slides/_rels/slide332.xml.rels><?xml version="1.0" encoding="UTF-8"?>
<Relationships xmlns="http://schemas.openxmlformats.org/package/2006/relationships"><Relationship Id="rId1" Type="http://schemas.openxmlformats.org/officeDocument/2006/relationships/slideLayout" Target="../slideLayouts/slideLayout133.xml"/><Relationship Id="rId2" Type="http://schemas.openxmlformats.org/officeDocument/2006/relationships/notesSlide" Target="../notesSlides/notesSlide332.xml"/>
</Relationships>
</file>

<file path=ppt/slides/_rels/slide333.xml.rels><?xml version="1.0" encoding="UTF-8"?>
<Relationships xmlns="http://schemas.openxmlformats.org/package/2006/relationships"><Relationship Id="rId1" Type="http://schemas.openxmlformats.org/officeDocument/2006/relationships/slideLayout" Target="../slideLayouts/slideLayout133.xml"/>
</Relationships>
</file>

<file path=ppt/slides/_rels/slide334.xml.rels><?xml version="1.0" encoding="UTF-8"?>
<Relationships xmlns="http://schemas.openxmlformats.org/package/2006/relationships"><Relationship Id="rId1" Type="http://schemas.openxmlformats.org/officeDocument/2006/relationships/slideLayout" Target="../slideLayouts/slideLayout133.xml"/>
</Relationships>
</file>

<file path=ppt/slides/_rels/slide335.xml.rels><?xml version="1.0" encoding="UTF-8"?>
<Relationships xmlns="http://schemas.openxmlformats.org/package/2006/relationships"><Relationship Id="rId1" Type="http://schemas.openxmlformats.org/officeDocument/2006/relationships/slideLayout" Target="../slideLayouts/slideLayout133.xml"/>
</Relationships>
</file>

<file path=ppt/slides/_rels/slide336.xml.rels><?xml version="1.0" encoding="UTF-8"?>
<Relationships xmlns="http://schemas.openxmlformats.org/package/2006/relationships"><Relationship Id="rId1" Type="http://schemas.openxmlformats.org/officeDocument/2006/relationships/slideLayout" Target="../slideLayouts/slideLayout133.xml"/>
</Relationships>
</file>

<file path=ppt/slides/_rels/slide337.xml.rels><?xml version="1.0" encoding="UTF-8"?>
<Relationships xmlns="http://schemas.openxmlformats.org/package/2006/relationships"><Relationship Id="rId1" Type="http://schemas.openxmlformats.org/officeDocument/2006/relationships/slideLayout" Target="../slideLayouts/slideLayout133.xml"/>
</Relationships>
</file>

<file path=ppt/slides/_rels/slide338.xml.rels><?xml version="1.0" encoding="UTF-8"?>
<Relationships xmlns="http://schemas.openxmlformats.org/package/2006/relationships"><Relationship Id="rId1" Type="http://schemas.openxmlformats.org/officeDocument/2006/relationships/slideLayout" Target="../slideLayouts/slideLayout133.xml"/>
</Relationships>
</file>

<file path=ppt/slides/_rels/slide339.xml.rels><?xml version="1.0" encoding="UTF-8"?>
<Relationships xmlns="http://schemas.openxmlformats.org/package/2006/relationships"><Relationship Id="rId1" Type="http://schemas.openxmlformats.org/officeDocument/2006/relationships/slideLayout" Target="../slideLayouts/slideLayout133.xml"/>
</Relationships>
</file>

<file path=ppt/slides/_rels/slide34.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340.xml.rels><?xml version="1.0" encoding="UTF-8"?>
<Relationships xmlns="http://schemas.openxmlformats.org/package/2006/relationships"><Relationship Id="rId1" Type="http://schemas.openxmlformats.org/officeDocument/2006/relationships/slideLayout" Target="../slideLayouts/slideLayout133.xml"/>
</Relationships>
</file>

<file path=ppt/slides/_rels/slide341.xml.rels><?xml version="1.0" encoding="UTF-8"?>
<Relationships xmlns="http://schemas.openxmlformats.org/package/2006/relationships"><Relationship Id="rId1" Type="http://schemas.openxmlformats.org/officeDocument/2006/relationships/slideLayout" Target="../slideLayouts/slideLayout133.xml"/>
</Relationships>
</file>

<file path=ppt/slides/_rels/slide342.xml.rels><?xml version="1.0" encoding="UTF-8"?>
<Relationships xmlns="http://schemas.openxmlformats.org/package/2006/relationships"><Relationship Id="rId1" Type="http://schemas.openxmlformats.org/officeDocument/2006/relationships/slideLayout" Target="../slideLayouts/slideLayout133.xml"/>
</Relationships>
</file>

<file path=ppt/slides/_rels/slide343.xml.rels><?xml version="1.0" encoding="UTF-8"?>
<Relationships xmlns="http://schemas.openxmlformats.org/package/2006/relationships"><Relationship Id="rId1" Type="http://schemas.openxmlformats.org/officeDocument/2006/relationships/slideLayout" Target="../slideLayouts/slideLayout133.xml"/>
</Relationships>
</file>

<file path=ppt/slides/_rels/slide344.xml.rels><?xml version="1.0" encoding="UTF-8"?>
<Relationships xmlns="http://schemas.openxmlformats.org/package/2006/relationships"><Relationship Id="rId1" Type="http://schemas.openxmlformats.org/officeDocument/2006/relationships/slideLayout" Target="../slideLayouts/slideLayout133.xml"/>
</Relationships>
</file>

<file path=ppt/slides/_rels/slide345.xml.rels><?xml version="1.0" encoding="UTF-8"?>
<Relationships xmlns="http://schemas.openxmlformats.org/package/2006/relationships"><Relationship Id="rId1" Type="http://schemas.openxmlformats.org/officeDocument/2006/relationships/slideLayout" Target="../slideLayouts/slideLayout133.xml"/>
</Relationships>
</file>

<file path=ppt/slides/_rels/slide346.xml.rels><?xml version="1.0" encoding="UTF-8"?>
<Relationships xmlns="http://schemas.openxmlformats.org/package/2006/relationships"><Relationship Id="rId1" Type="http://schemas.openxmlformats.org/officeDocument/2006/relationships/slideLayout" Target="../slideLayouts/slideLayout133.xml"/>
</Relationships>
</file>

<file path=ppt/slides/_rels/slide347.xml.rels><?xml version="1.0" encoding="UTF-8"?>
<Relationships xmlns="http://schemas.openxmlformats.org/package/2006/relationships"><Relationship Id="rId1" Type="http://schemas.openxmlformats.org/officeDocument/2006/relationships/slideLayout" Target="../slideLayouts/slideLayout133.xml"/>
</Relationships>
</file>

<file path=ppt/slides/_rels/slide348.xml.rels><?xml version="1.0" encoding="UTF-8"?>
<Relationships xmlns="http://schemas.openxmlformats.org/package/2006/relationships"><Relationship Id="rId1" Type="http://schemas.openxmlformats.org/officeDocument/2006/relationships/slideLayout" Target="../slideLayouts/slideLayout133.xml"/>
</Relationships>
</file>

<file path=ppt/slides/_rels/slide349.xml.rels><?xml version="1.0" encoding="UTF-8"?>
<Relationships xmlns="http://schemas.openxmlformats.org/package/2006/relationships"><Relationship Id="rId1" Type="http://schemas.openxmlformats.org/officeDocument/2006/relationships/slideLayout" Target="../slideLayouts/slideLayout133.xml"/>
</Relationships>
</file>

<file path=ppt/slides/_rels/slide35.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350.xml.rels><?xml version="1.0" encoding="UTF-8"?>
<Relationships xmlns="http://schemas.openxmlformats.org/package/2006/relationships"><Relationship Id="rId1" Type="http://schemas.openxmlformats.org/officeDocument/2006/relationships/slideLayout" Target="../slideLayouts/slideLayout133.xml"/>
</Relationships>
</file>

<file path=ppt/slides/_rels/slide351.xml.rels><?xml version="1.0" encoding="UTF-8"?>
<Relationships xmlns="http://schemas.openxmlformats.org/package/2006/relationships"><Relationship Id="rId1" Type="http://schemas.openxmlformats.org/officeDocument/2006/relationships/slideLayout" Target="../slideLayouts/slideLayout133.xml"/>
</Relationships>
</file>

<file path=ppt/slides/_rels/slide352.xml.rels><?xml version="1.0" encoding="UTF-8"?>
<Relationships xmlns="http://schemas.openxmlformats.org/package/2006/relationships"><Relationship Id="rId1" Type="http://schemas.openxmlformats.org/officeDocument/2006/relationships/slideLayout" Target="../slideLayouts/slideLayout133.xml"/>
</Relationships>
</file>

<file path=ppt/slides/_rels/slide353.xml.rels><?xml version="1.0" encoding="UTF-8"?>
<Relationships xmlns="http://schemas.openxmlformats.org/package/2006/relationships"><Relationship Id="rId1" Type="http://schemas.openxmlformats.org/officeDocument/2006/relationships/slideLayout" Target="../slideLayouts/slideLayout133.xml"/>
</Relationships>
</file>

<file path=ppt/slides/_rels/slide354.xml.rels><?xml version="1.0" encoding="UTF-8"?>
<Relationships xmlns="http://schemas.openxmlformats.org/package/2006/relationships"><Relationship Id="rId1" Type="http://schemas.openxmlformats.org/officeDocument/2006/relationships/slideLayout" Target="../slideLayouts/slideLayout133.xml"/>
</Relationships>
</file>

<file path=ppt/slides/_rels/slide355.xml.rels><?xml version="1.0" encoding="UTF-8"?>
<Relationships xmlns="http://schemas.openxmlformats.org/package/2006/relationships"><Relationship Id="rId1" Type="http://schemas.openxmlformats.org/officeDocument/2006/relationships/slideLayout" Target="../slideLayouts/slideLayout133.xml"/>
</Relationships>
</file>

<file path=ppt/slides/_rels/slide356.xml.rels><?xml version="1.0" encoding="UTF-8"?>
<Relationships xmlns="http://schemas.openxmlformats.org/package/2006/relationships"><Relationship Id="rId1" Type="http://schemas.openxmlformats.org/officeDocument/2006/relationships/slideLayout" Target="../slideLayouts/slideLayout133.xml"/>
</Relationships>
</file>

<file path=ppt/slides/_rels/slide357.xml.rels><?xml version="1.0" encoding="UTF-8"?>
<Relationships xmlns="http://schemas.openxmlformats.org/package/2006/relationships"><Relationship Id="rId1" Type="http://schemas.openxmlformats.org/officeDocument/2006/relationships/slideLayout" Target="../slideLayouts/slideLayout133.xml"/>
</Relationships>
</file>

<file path=ppt/slides/_rels/slide358.xml.rels><?xml version="1.0" encoding="UTF-8"?>
<Relationships xmlns="http://schemas.openxmlformats.org/package/2006/relationships"><Relationship Id="rId1" Type="http://schemas.openxmlformats.org/officeDocument/2006/relationships/slideLayout" Target="../slideLayouts/slideLayout133.xml"/>
</Relationships>
</file>

<file path=ppt/slides/_rels/slide359.xml.rels><?xml version="1.0" encoding="UTF-8"?>
<Relationships xmlns="http://schemas.openxmlformats.org/package/2006/relationships"><Relationship Id="rId1" Type="http://schemas.openxmlformats.org/officeDocument/2006/relationships/slideLayout" Target="../slideLayouts/slideLayout133.xml"/><Relationship Id="rId2" Type="http://schemas.openxmlformats.org/officeDocument/2006/relationships/notesSlide" Target="../notesSlides/notesSlide359.xml"/>
</Relationships>
</file>

<file path=ppt/slides/_rels/slide36.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360.xml.rels><?xml version="1.0" encoding="UTF-8"?>
<Relationships xmlns="http://schemas.openxmlformats.org/package/2006/relationships"><Relationship Id="rId1" Type="http://schemas.openxmlformats.org/officeDocument/2006/relationships/slideLayout" Target="../slideLayouts/slideLayout133.xml"/>
</Relationships>
</file>

<file path=ppt/slides/_rels/slide361.xml.rels><?xml version="1.0" encoding="UTF-8"?>
<Relationships xmlns="http://schemas.openxmlformats.org/package/2006/relationships"><Relationship Id="rId1" Type="http://schemas.openxmlformats.org/officeDocument/2006/relationships/slideLayout" Target="../slideLayouts/slideLayout133.xml"/>
</Relationships>
</file>

<file path=ppt/slides/_rels/slide362.xml.rels><?xml version="1.0" encoding="UTF-8"?>
<Relationships xmlns="http://schemas.openxmlformats.org/package/2006/relationships"><Relationship Id="rId1" Type="http://schemas.openxmlformats.org/officeDocument/2006/relationships/slideLayout" Target="../slideLayouts/slideLayout133.xml"/>
</Relationships>
</file>

<file path=ppt/slides/_rels/slide363.xml.rels><?xml version="1.0" encoding="UTF-8"?>
<Relationships xmlns="http://schemas.openxmlformats.org/package/2006/relationships"><Relationship Id="rId1" Type="http://schemas.openxmlformats.org/officeDocument/2006/relationships/slideLayout" Target="../slideLayouts/slideLayout133.xml"/>
</Relationships>
</file>

<file path=ppt/slides/_rels/slide364.xml.rels><?xml version="1.0" encoding="UTF-8"?>
<Relationships xmlns="http://schemas.openxmlformats.org/package/2006/relationships"><Relationship Id="rId1" Type="http://schemas.openxmlformats.org/officeDocument/2006/relationships/slideLayout" Target="../slideLayouts/slideLayout133.xml"/><Relationship Id="rId2" Type="http://schemas.openxmlformats.org/officeDocument/2006/relationships/notesSlide" Target="../notesSlides/notesSlide364.xml"/>
</Relationships>
</file>

<file path=ppt/slides/_rels/slide365.xml.rels><?xml version="1.0" encoding="UTF-8"?>
<Relationships xmlns="http://schemas.openxmlformats.org/package/2006/relationships"><Relationship Id="rId1" Type="http://schemas.openxmlformats.org/officeDocument/2006/relationships/slideLayout" Target="../slideLayouts/slideLayout133.xml"/>
</Relationships>
</file>

<file path=ppt/slides/_rels/slide366.xml.rels><?xml version="1.0" encoding="UTF-8"?>
<Relationships xmlns="http://schemas.openxmlformats.org/package/2006/relationships"><Relationship Id="rId1" Type="http://schemas.openxmlformats.org/officeDocument/2006/relationships/slideLayout" Target="../slideLayouts/slideLayout133.xml"/>
</Relationships>
</file>

<file path=ppt/slides/_rels/slide367.xml.rels><?xml version="1.0" encoding="UTF-8"?>
<Relationships xmlns="http://schemas.openxmlformats.org/package/2006/relationships"><Relationship Id="rId1" Type="http://schemas.openxmlformats.org/officeDocument/2006/relationships/image" Target="../media/image65.jpeg"/><Relationship Id="rId2" Type="http://schemas.openxmlformats.org/officeDocument/2006/relationships/slideLayout" Target="../slideLayouts/slideLayout193.xml"/>
</Relationships>
</file>

<file path=ppt/slides/_rels/slide368.xml.rels><?xml version="1.0" encoding="UTF-8"?>
<Relationships xmlns="http://schemas.openxmlformats.org/package/2006/relationships"><Relationship Id="rId1" Type="http://schemas.openxmlformats.org/officeDocument/2006/relationships/image" Target="../media/image66.jpeg"/><Relationship Id="rId2" Type="http://schemas.openxmlformats.org/officeDocument/2006/relationships/image" Target="../media/image67.png"/><Relationship Id="rId3" Type="http://schemas.openxmlformats.org/officeDocument/2006/relationships/slideLayout" Target="../slideLayouts/slideLayout133.xml"/>
</Relationships>
</file>

<file path=ppt/slides/_rels/slide369.xml.rels><?xml version="1.0" encoding="UTF-8"?>
<Relationships xmlns="http://schemas.openxmlformats.org/package/2006/relationships"><Relationship Id="rId1" Type="http://schemas.openxmlformats.org/officeDocument/2006/relationships/image" Target="../media/image68.jpeg"/><Relationship Id="rId2" Type="http://schemas.openxmlformats.org/officeDocument/2006/relationships/slideLayout" Target="../slideLayouts/slideLayout133.xml"/>
</Relationships>
</file>

<file path=ppt/slides/_rels/slide37.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370.xml.rels><?xml version="1.0" encoding="UTF-8"?>
<Relationships xmlns="http://schemas.openxmlformats.org/package/2006/relationships"><Relationship Id="rId1" Type="http://schemas.openxmlformats.org/officeDocument/2006/relationships/image" Target="../media/image69.jpeg"/><Relationship Id="rId2" Type="http://schemas.openxmlformats.org/officeDocument/2006/relationships/slideLayout" Target="../slideLayouts/slideLayout133.xml"/>
</Relationships>
</file>

<file path=ppt/slides/_rels/slide371.xml.rels><?xml version="1.0" encoding="UTF-8"?>
<Relationships xmlns="http://schemas.openxmlformats.org/package/2006/relationships"><Relationship Id="rId1" Type="http://schemas.openxmlformats.org/officeDocument/2006/relationships/image" Target="../media/image70.jpeg"/><Relationship Id="rId2" Type="http://schemas.openxmlformats.org/officeDocument/2006/relationships/slideLayout" Target="../slideLayouts/slideLayout133.xml"/>
</Relationships>
</file>

<file path=ppt/slides/_rels/slide372.xml.rels><?xml version="1.0" encoding="UTF-8"?>
<Relationships xmlns="http://schemas.openxmlformats.org/package/2006/relationships"><Relationship Id="rId1" Type="http://schemas.openxmlformats.org/officeDocument/2006/relationships/image" Target="../media/image71.jpeg"/><Relationship Id="rId2" Type="http://schemas.openxmlformats.org/officeDocument/2006/relationships/slideLayout" Target="../slideLayouts/slideLayout133.xml"/>
</Relationships>
</file>

<file path=ppt/slides/_rels/slide373.xml.rels><?xml version="1.0" encoding="UTF-8"?>
<Relationships xmlns="http://schemas.openxmlformats.org/package/2006/relationships"><Relationship Id="rId1" Type="http://schemas.openxmlformats.org/officeDocument/2006/relationships/image" Target="../media/image72.jpeg"/><Relationship Id="rId2" Type="http://schemas.openxmlformats.org/officeDocument/2006/relationships/slideLayout" Target="../slideLayouts/slideLayout133.xml"/>
</Relationships>
</file>

<file path=ppt/slides/_rels/slide374.xml.rels><?xml version="1.0" encoding="UTF-8"?>
<Relationships xmlns="http://schemas.openxmlformats.org/package/2006/relationships"><Relationship Id="rId1" Type="http://schemas.openxmlformats.org/officeDocument/2006/relationships/image" Target="../media/image73.jpeg"/><Relationship Id="rId2" Type="http://schemas.openxmlformats.org/officeDocument/2006/relationships/slideLayout" Target="../slideLayouts/slideLayout133.xml"/>
</Relationships>
</file>

<file path=ppt/slides/_rels/slide375.xml.rels><?xml version="1.0" encoding="UTF-8"?>
<Relationships xmlns="http://schemas.openxmlformats.org/package/2006/relationships"><Relationship Id="rId1" Type="http://schemas.openxmlformats.org/officeDocument/2006/relationships/image" Target="../media/image74.jpeg"/><Relationship Id="rId2" Type="http://schemas.openxmlformats.org/officeDocument/2006/relationships/slideLayout" Target="../slideLayouts/slideLayout133.xml"/>
</Relationships>
</file>

<file path=ppt/slides/_rels/slide376.xml.rels><?xml version="1.0" encoding="UTF-8"?>
<Relationships xmlns="http://schemas.openxmlformats.org/package/2006/relationships"><Relationship Id="rId1" Type="http://schemas.openxmlformats.org/officeDocument/2006/relationships/image" Target="../media/image75.jpeg"/><Relationship Id="rId2" Type="http://schemas.openxmlformats.org/officeDocument/2006/relationships/slideLayout" Target="../slideLayouts/slideLayout133.xml"/>
</Relationships>
</file>

<file path=ppt/slides/_rels/slide377.xml.rels><?xml version="1.0" encoding="UTF-8"?>
<Relationships xmlns="http://schemas.openxmlformats.org/package/2006/relationships"><Relationship Id="rId1" Type="http://schemas.openxmlformats.org/officeDocument/2006/relationships/image" Target="../media/image76.jpeg"/><Relationship Id="rId2" Type="http://schemas.openxmlformats.org/officeDocument/2006/relationships/slideLayout" Target="../slideLayouts/slideLayout133.xml"/>
</Relationships>
</file>

<file path=ppt/slides/_rels/slide378.xml.rels><?xml version="1.0" encoding="UTF-8"?>
<Relationships xmlns="http://schemas.openxmlformats.org/package/2006/relationships"><Relationship Id="rId1" Type="http://schemas.openxmlformats.org/officeDocument/2006/relationships/image" Target="../media/image77.jpeg"/><Relationship Id="rId2" Type="http://schemas.openxmlformats.org/officeDocument/2006/relationships/slideLayout" Target="../slideLayouts/slideLayout133.xml"/>
</Relationships>
</file>

<file path=ppt/slides/_rels/slide379.xml.rels><?xml version="1.0" encoding="UTF-8"?>
<Relationships xmlns="http://schemas.openxmlformats.org/package/2006/relationships"><Relationship Id="rId1" Type="http://schemas.openxmlformats.org/officeDocument/2006/relationships/image" Target="../media/image78.jpeg"/><Relationship Id="rId2" Type="http://schemas.openxmlformats.org/officeDocument/2006/relationships/slideLayout" Target="../slideLayouts/slideLayout133.xml"/>
</Relationships>
</file>

<file path=ppt/slides/_rels/slide38.xml.rels><?xml version="1.0" encoding="UTF-8"?>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38.xml"/>
</Relationships>
</file>

<file path=ppt/slides/_rels/slide380.xml.rels><?xml version="1.0" encoding="UTF-8"?>
<Relationships xmlns="http://schemas.openxmlformats.org/package/2006/relationships"><Relationship Id="rId1" Type="http://schemas.openxmlformats.org/officeDocument/2006/relationships/image" Target="../media/image79.jpeg"/><Relationship Id="rId2" Type="http://schemas.openxmlformats.org/officeDocument/2006/relationships/slideLayout" Target="../slideLayouts/slideLayout133.xml"/>
</Relationships>
</file>

<file path=ppt/slides/_rels/slide381.xml.rels><?xml version="1.0" encoding="UTF-8"?>
<Relationships xmlns="http://schemas.openxmlformats.org/package/2006/relationships"><Relationship Id="rId1" Type="http://schemas.openxmlformats.org/officeDocument/2006/relationships/image" Target="../media/image80.jpeg"/><Relationship Id="rId2" Type="http://schemas.openxmlformats.org/officeDocument/2006/relationships/slideLayout" Target="../slideLayouts/slideLayout133.xml"/>
</Relationships>
</file>

<file path=ppt/slides/_rels/slide382.xml.rels><?xml version="1.0" encoding="UTF-8"?>
<Relationships xmlns="http://schemas.openxmlformats.org/package/2006/relationships"><Relationship Id="rId1" Type="http://schemas.openxmlformats.org/officeDocument/2006/relationships/image" Target="../media/image81.jpeg"/><Relationship Id="rId2" Type="http://schemas.openxmlformats.org/officeDocument/2006/relationships/slideLayout" Target="../slideLayouts/slideLayout133.xml"/>
</Relationships>
</file>

<file path=ppt/slides/_rels/slide383.xml.rels><?xml version="1.0" encoding="UTF-8"?>
<Relationships xmlns="http://schemas.openxmlformats.org/package/2006/relationships"><Relationship Id="rId1" Type="http://schemas.openxmlformats.org/officeDocument/2006/relationships/image" Target="../media/image82.jpeg"/><Relationship Id="rId2" Type="http://schemas.openxmlformats.org/officeDocument/2006/relationships/slideLayout" Target="../slideLayouts/slideLayout133.xml"/>
</Relationships>
</file>

<file path=ppt/slides/_rels/slide384.xml.rels><?xml version="1.0" encoding="UTF-8"?>
<Relationships xmlns="http://schemas.openxmlformats.org/package/2006/relationships"><Relationship Id="rId1" Type="http://schemas.openxmlformats.org/officeDocument/2006/relationships/image" Target="../media/image83.jpeg"/><Relationship Id="rId2" Type="http://schemas.openxmlformats.org/officeDocument/2006/relationships/slideLayout" Target="../slideLayouts/slideLayout133.xml"/>
</Relationships>
</file>

<file path=ppt/slides/_rels/slide385.xml.rels><?xml version="1.0" encoding="UTF-8"?>
<Relationships xmlns="http://schemas.openxmlformats.org/package/2006/relationships"><Relationship Id="rId1" Type="http://schemas.openxmlformats.org/officeDocument/2006/relationships/slideLayout" Target="../slideLayouts/slideLayout193.xml"/>
</Relationships>
</file>

<file path=ppt/slides/_rels/slide386.xml.rels><?xml version="1.0" encoding="UTF-8"?>
<Relationships xmlns="http://schemas.openxmlformats.org/package/2006/relationships"><Relationship Id="rId1" Type="http://schemas.openxmlformats.org/officeDocument/2006/relationships/slideLayout" Target="../slideLayouts/slideLayout133.xml"/>
</Relationships>
</file>

<file path=ppt/slides/_rels/slide387.xml.rels><?xml version="1.0" encoding="UTF-8"?>
<Relationships xmlns="http://schemas.openxmlformats.org/package/2006/relationships"><Relationship Id="rId1" Type="http://schemas.openxmlformats.org/officeDocument/2006/relationships/slideLayout" Target="../slideLayouts/slideLayout133.xml"/>
</Relationships>
</file>

<file path=ppt/slides/_rels/slide388.xml.rels><?xml version="1.0" encoding="UTF-8"?>
<Relationships xmlns="http://schemas.openxmlformats.org/package/2006/relationships"><Relationship Id="rId1" Type="http://schemas.openxmlformats.org/officeDocument/2006/relationships/slideLayout" Target="../slideLayouts/slideLayout133.xml"/>
</Relationships>
</file>

<file path=ppt/slides/_rels/slide389.xml.rels><?xml version="1.0" encoding="UTF-8"?>
<Relationships xmlns="http://schemas.openxmlformats.org/package/2006/relationships"><Relationship Id="rId1" Type="http://schemas.openxmlformats.org/officeDocument/2006/relationships/slideLayout" Target="../slideLayouts/slideLayout133.xml"/>
</Relationships>
</file>

<file path=ppt/slides/_rels/slide39.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390.xml.rels><?xml version="1.0" encoding="UTF-8"?>
<Relationships xmlns="http://schemas.openxmlformats.org/package/2006/relationships"><Relationship Id="rId1" Type="http://schemas.openxmlformats.org/officeDocument/2006/relationships/slideLayout" Target="../slideLayouts/slideLayout133.xml"/>
</Relationships>
</file>

<file path=ppt/slides/_rels/slide391.xml.rels><?xml version="1.0" encoding="UTF-8"?>
<Relationships xmlns="http://schemas.openxmlformats.org/package/2006/relationships"><Relationship Id="rId1" Type="http://schemas.openxmlformats.org/officeDocument/2006/relationships/slideLayout" Target="../slideLayouts/slideLayout133.xml"/>
</Relationships>
</file>

<file path=ppt/slides/_rels/slide392.xml.rels><?xml version="1.0" encoding="UTF-8"?>
<Relationships xmlns="http://schemas.openxmlformats.org/package/2006/relationships"><Relationship Id="rId1" Type="http://schemas.openxmlformats.org/officeDocument/2006/relationships/slideLayout" Target="../slideLayouts/slideLayout133.xml"/>
</Relationships>
</file>

<file path=ppt/slides/_rels/slide393.xml.rels><?xml version="1.0" encoding="UTF-8"?>
<Relationships xmlns="http://schemas.openxmlformats.org/package/2006/relationships"><Relationship Id="rId1" Type="http://schemas.openxmlformats.org/officeDocument/2006/relationships/slideLayout" Target="../slideLayouts/slideLayout133.xml"/>
</Relationships>
</file>

<file path=ppt/slides/_rels/slide394.xml.rels><?xml version="1.0" encoding="UTF-8"?>
<Relationships xmlns="http://schemas.openxmlformats.org/package/2006/relationships"><Relationship Id="rId1" Type="http://schemas.openxmlformats.org/officeDocument/2006/relationships/slideLayout" Target="../slideLayouts/slideLayout133.xml"/>
</Relationships>
</file>

<file path=ppt/slides/_rels/slide395.xml.rels><?xml version="1.0" encoding="UTF-8"?>
<Relationships xmlns="http://schemas.openxmlformats.org/package/2006/relationships"><Relationship Id="rId1" Type="http://schemas.openxmlformats.org/officeDocument/2006/relationships/slideLayout" Target="../slideLayouts/slideLayout133.xml"/>
</Relationships>
</file>

<file path=ppt/slides/_rels/slide396.xml.rels><?xml version="1.0" encoding="UTF-8"?>
<Relationships xmlns="http://schemas.openxmlformats.org/package/2006/relationships"><Relationship Id="rId1" Type="http://schemas.openxmlformats.org/officeDocument/2006/relationships/slideLayout" Target="../slideLayouts/slideLayout133.xml"/><Relationship Id="rId2" Type="http://schemas.openxmlformats.org/officeDocument/2006/relationships/notesSlide" Target="../notesSlides/notesSlide396.xml"/>
</Relationships>
</file>

<file path=ppt/slides/_rels/slide397.xml.rels><?xml version="1.0" encoding="UTF-8"?>
<Relationships xmlns="http://schemas.openxmlformats.org/package/2006/relationships"><Relationship Id="rId1" Type="http://schemas.openxmlformats.org/officeDocument/2006/relationships/slideLayout" Target="../slideLayouts/slideLayout133.xml"/>
</Relationships>
</file>

<file path=ppt/slides/_rels/slide398.xml.rels><?xml version="1.0" encoding="UTF-8"?>
<Relationships xmlns="http://schemas.openxmlformats.org/package/2006/relationships"><Relationship Id="rId1" Type="http://schemas.openxmlformats.org/officeDocument/2006/relationships/slideLayout" Target="../slideLayouts/slideLayout133.xml"/>
</Relationships>
</file>

<file path=ppt/slides/_rels/slide399.xml.rels><?xml version="1.0" encoding="UTF-8"?>
<Relationships xmlns="http://schemas.openxmlformats.org/package/2006/relationships"><Relationship Id="rId1" Type="http://schemas.openxmlformats.org/officeDocument/2006/relationships/slideLayout" Target="../slideLayouts/slideLayout13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0.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400.xml.rels><?xml version="1.0" encoding="UTF-8"?>
<Relationships xmlns="http://schemas.openxmlformats.org/package/2006/relationships"><Relationship Id="rId1" Type="http://schemas.openxmlformats.org/officeDocument/2006/relationships/slideLayout" Target="../slideLayouts/slideLayout133.xml"/>
</Relationships>
</file>

<file path=ppt/slides/_rels/slide401.xml.rels><?xml version="1.0" encoding="UTF-8"?>
<Relationships xmlns="http://schemas.openxmlformats.org/package/2006/relationships"><Relationship Id="rId1" Type="http://schemas.openxmlformats.org/officeDocument/2006/relationships/slideLayout" Target="../slideLayouts/slideLayout133.xml"/>
</Relationships>
</file>

<file path=ppt/slides/_rels/slide402.xml.rels><?xml version="1.0" encoding="UTF-8"?>
<Relationships xmlns="http://schemas.openxmlformats.org/package/2006/relationships"><Relationship Id="rId1" Type="http://schemas.openxmlformats.org/officeDocument/2006/relationships/slideLayout" Target="../slideLayouts/slideLayout133.xml"/>
</Relationships>
</file>

<file path=ppt/slides/_rels/slide403.xml.rels><?xml version="1.0" encoding="UTF-8"?>
<Relationships xmlns="http://schemas.openxmlformats.org/package/2006/relationships"><Relationship Id="rId1" Type="http://schemas.openxmlformats.org/officeDocument/2006/relationships/slideLayout" Target="../slideLayouts/slideLayout133.xml"/>
</Relationships>
</file>

<file path=ppt/slides/_rels/slide404.xml.rels><?xml version="1.0" encoding="UTF-8"?>
<Relationships xmlns="http://schemas.openxmlformats.org/package/2006/relationships"><Relationship Id="rId1" Type="http://schemas.openxmlformats.org/officeDocument/2006/relationships/slideLayout" Target="../slideLayouts/slideLayout133.xml"/>
</Relationships>
</file>

<file path=ppt/slides/_rels/slide405.xml.rels><?xml version="1.0" encoding="UTF-8"?>
<Relationships xmlns="http://schemas.openxmlformats.org/package/2006/relationships"><Relationship Id="rId1" Type="http://schemas.openxmlformats.org/officeDocument/2006/relationships/slideLayout" Target="../slideLayouts/slideLayout133.xml"/>
</Relationships>
</file>

<file path=ppt/slides/_rels/slide406.xml.rels><?xml version="1.0" encoding="UTF-8"?>
<Relationships xmlns="http://schemas.openxmlformats.org/package/2006/relationships"><Relationship Id="rId1" Type="http://schemas.openxmlformats.org/officeDocument/2006/relationships/slideLayout" Target="../slideLayouts/slideLayout133.xml"/>
</Relationships>
</file>

<file path=ppt/slides/_rels/slide407.xml.rels><?xml version="1.0" encoding="UTF-8"?>
<Relationships xmlns="http://schemas.openxmlformats.org/package/2006/relationships"><Relationship Id="rId1" Type="http://schemas.openxmlformats.org/officeDocument/2006/relationships/slideLayout" Target="../slideLayouts/slideLayout133.xml"/>
</Relationships>
</file>

<file path=ppt/slides/_rels/slide408.xml.rels><?xml version="1.0" encoding="UTF-8"?>
<Relationships xmlns="http://schemas.openxmlformats.org/package/2006/relationships"><Relationship Id="rId1" Type="http://schemas.openxmlformats.org/officeDocument/2006/relationships/slideLayout" Target="../slideLayouts/slideLayout133.xml"/><Relationship Id="rId2" Type="http://schemas.openxmlformats.org/officeDocument/2006/relationships/notesSlide" Target="../notesSlides/notesSlide408.xml"/>
</Relationships>
</file>

<file path=ppt/slides/_rels/slide409.xml.rels><?xml version="1.0" encoding="UTF-8"?>
<Relationships xmlns="http://schemas.openxmlformats.org/package/2006/relationships"><Relationship Id="rId1" Type="http://schemas.openxmlformats.org/officeDocument/2006/relationships/slideLayout" Target="../slideLayouts/slideLayout205.xml"/>
</Relationships>
</file>

<file path=ppt/slides/_rels/slide41.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410.xml.rels><?xml version="1.0" encoding="UTF-8"?>
<Relationships xmlns="http://schemas.openxmlformats.org/package/2006/relationships"><Relationship Id="rId1" Type="http://schemas.openxmlformats.org/officeDocument/2006/relationships/slideLayout" Target="../slideLayouts/slideLayout169.xml"/>
</Relationships>
</file>

<file path=ppt/slides/_rels/slide411.xml.rels><?xml version="1.0" encoding="UTF-8"?>
<Relationships xmlns="http://schemas.openxmlformats.org/package/2006/relationships"><Relationship Id="rId1" Type="http://schemas.openxmlformats.org/officeDocument/2006/relationships/slideLayout" Target="../slideLayouts/slideLayout169.xml"/>
</Relationships>
</file>

<file path=ppt/slides/_rels/slide412.xml.rels><?xml version="1.0" encoding="UTF-8"?>
<Relationships xmlns="http://schemas.openxmlformats.org/package/2006/relationships"><Relationship Id="rId1" Type="http://schemas.openxmlformats.org/officeDocument/2006/relationships/slideLayout" Target="../slideLayouts/slideLayout169.xml"/>
</Relationships>
</file>

<file path=ppt/slides/_rels/slide413.xml.rels><?xml version="1.0" encoding="UTF-8"?>
<Relationships xmlns="http://schemas.openxmlformats.org/package/2006/relationships"><Relationship Id="rId1" Type="http://schemas.openxmlformats.org/officeDocument/2006/relationships/slideLayout" Target="../slideLayouts/slideLayout169.xml"/>
</Relationships>
</file>

<file path=ppt/slides/_rels/slide414.xml.rels><?xml version="1.0" encoding="UTF-8"?>
<Relationships xmlns="http://schemas.openxmlformats.org/package/2006/relationships"><Relationship Id="rId1" Type="http://schemas.openxmlformats.org/officeDocument/2006/relationships/slideLayout" Target="../slideLayouts/slideLayout169.xml"/>
</Relationships>
</file>

<file path=ppt/slides/_rels/slide415.xml.rels><?xml version="1.0" encoding="UTF-8"?>
<Relationships xmlns="http://schemas.openxmlformats.org/package/2006/relationships"><Relationship Id="rId1" Type="http://schemas.openxmlformats.org/officeDocument/2006/relationships/slideLayout" Target="../slideLayouts/slideLayout169.xml"/><Relationship Id="rId2" Type="http://schemas.openxmlformats.org/officeDocument/2006/relationships/notesSlide" Target="../notesSlides/notesSlide415.xml"/>
</Relationships>
</file>

<file path=ppt/slides/_rels/slide416.xml.rels><?xml version="1.0" encoding="UTF-8"?>
<Relationships xmlns="http://schemas.openxmlformats.org/package/2006/relationships"><Relationship Id="rId1" Type="http://schemas.openxmlformats.org/officeDocument/2006/relationships/slideLayout" Target="../slideLayouts/slideLayout169.xml"/>
</Relationships>
</file>

<file path=ppt/slides/_rels/slide417.xml.rels><?xml version="1.0" encoding="UTF-8"?>
<Relationships xmlns="http://schemas.openxmlformats.org/package/2006/relationships"><Relationship Id="rId1" Type="http://schemas.openxmlformats.org/officeDocument/2006/relationships/slideLayout" Target="../slideLayouts/slideLayout169.xml"/>
</Relationships>
</file>

<file path=ppt/slides/_rels/slide418.xml.rels><?xml version="1.0" encoding="UTF-8"?>
<Relationships xmlns="http://schemas.openxmlformats.org/package/2006/relationships"><Relationship Id="rId1" Type="http://schemas.openxmlformats.org/officeDocument/2006/relationships/slideLayout" Target="../slideLayouts/slideLayout169.xml"/>
</Relationships>
</file>

<file path=ppt/slides/_rels/slide419.xml.rels><?xml version="1.0" encoding="UTF-8"?>
<Relationships xmlns="http://schemas.openxmlformats.org/package/2006/relationships"><Relationship Id="rId1" Type="http://schemas.openxmlformats.org/officeDocument/2006/relationships/slideLayout" Target="../slideLayouts/slideLayout169.xml"/>
</Relationships>
</file>

<file path=ppt/slides/_rels/slide42.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420.xml.rels><?xml version="1.0" encoding="UTF-8"?>
<Relationships xmlns="http://schemas.openxmlformats.org/package/2006/relationships"><Relationship Id="rId1" Type="http://schemas.openxmlformats.org/officeDocument/2006/relationships/slideLayout" Target="../slideLayouts/slideLayout169.xml"/>
</Relationships>
</file>

<file path=ppt/slides/_rels/slide421.xml.rels><?xml version="1.0" encoding="UTF-8"?>
<Relationships xmlns="http://schemas.openxmlformats.org/package/2006/relationships"><Relationship Id="rId1" Type="http://schemas.openxmlformats.org/officeDocument/2006/relationships/slideLayout" Target="../slideLayouts/slideLayout169.xml"/>
</Relationships>
</file>

<file path=ppt/slides/_rels/slide422.xml.rels><?xml version="1.0" encoding="UTF-8"?>
<Relationships xmlns="http://schemas.openxmlformats.org/package/2006/relationships"><Relationship Id="rId1" Type="http://schemas.openxmlformats.org/officeDocument/2006/relationships/slideLayout" Target="../slideLayouts/slideLayout169.xml"/>
</Relationships>
</file>

<file path=ppt/slides/_rels/slide423.xml.rels><?xml version="1.0" encoding="UTF-8"?>
<Relationships xmlns="http://schemas.openxmlformats.org/package/2006/relationships"><Relationship Id="rId1" Type="http://schemas.openxmlformats.org/officeDocument/2006/relationships/slideLayout" Target="../slideLayouts/slideLayout157.xml"/>
</Relationships>
</file>

<file path=ppt/slides/_rels/slide424.xml.rels><?xml version="1.0" encoding="UTF-8"?>
<Relationships xmlns="http://schemas.openxmlformats.org/package/2006/relationships"><Relationship Id="rId1" Type="http://schemas.openxmlformats.org/officeDocument/2006/relationships/slideLayout" Target="../slideLayouts/slideLayout169.xml"/><Relationship Id="rId2" Type="http://schemas.openxmlformats.org/officeDocument/2006/relationships/notesSlide" Target="../notesSlides/notesSlide424.xml"/>
</Relationships>
</file>

<file path=ppt/slides/_rels/slide425.xml.rels><?xml version="1.0" encoding="UTF-8"?>
<Relationships xmlns="http://schemas.openxmlformats.org/package/2006/relationships"><Relationship Id="rId1" Type="http://schemas.openxmlformats.org/officeDocument/2006/relationships/slideLayout" Target="../slideLayouts/slideLayout169.xml"/>
</Relationships>
</file>

<file path=ppt/slides/_rels/slide426.xml.rels><?xml version="1.0" encoding="UTF-8"?>
<Relationships xmlns="http://schemas.openxmlformats.org/package/2006/relationships"><Relationship Id="rId1" Type="http://schemas.openxmlformats.org/officeDocument/2006/relationships/slideLayout" Target="../slideLayouts/slideLayout169.xml"/>
</Relationships>
</file>

<file path=ppt/slides/_rels/slide427.xml.rels><?xml version="1.0" encoding="UTF-8"?>
<Relationships xmlns="http://schemas.openxmlformats.org/package/2006/relationships"><Relationship Id="rId1" Type="http://schemas.openxmlformats.org/officeDocument/2006/relationships/image" Target="../media/image84.jpeg"/><Relationship Id="rId2" Type="http://schemas.openxmlformats.org/officeDocument/2006/relationships/slideLayout" Target="../slideLayouts/slideLayout220.xml"/>
</Relationships>
</file>

<file path=ppt/slides/_rels/slide428.xml.rels><?xml version="1.0" encoding="UTF-8"?>
<Relationships xmlns="http://schemas.openxmlformats.org/package/2006/relationships"><Relationship Id="rId1" Type="http://schemas.openxmlformats.org/officeDocument/2006/relationships/slideLayout" Target="../slideLayouts/slideLayout169.xml"/>
</Relationships>
</file>

<file path=ppt/slides/_rels/slide429.xml.rels><?xml version="1.0" encoding="UTF-8"?>
<Relationships xmlns="http://schemas.openxmlformats.org/package/2006/relationships"><Relationship Id="rId1" Type="http://schemas.openxmlformats.org/officeDocument/2006/relationships/slideLayout" Target="../slideLayouts/slideLayout169.xml"/>
</Relationships>
</file>

<file path=ppt/slides/_rels/slide43.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430.xml.rels><?xml version="1.0" encoding="UTF-8"?>
<Relationships xmlns="http://schemas.openxmlformats.org/package/2006/relationships"><Relationship Id="rId1" Type="http://schemas.openxmlformats.org/officeDocument/2006/relationships/slideLayout" Target="../slideLayouts/slideLayout169.xml"/>
</Relationships>
</file>

<file path=ppt/slides/_rels/slide431.xml.rels><?xml version="1.0" encoding="UTF-8"?>
<Relationships xmlns="http://schemas.openxmlformats.org/package/2006/relationships"><Relationship Id="rId1" Type="http://schemas.openxmlformats.org/officeDocument/2006/relationships/slideLayout" Target="../slideLayouts/slideLayout169.xml"/>
</Relationships>
</file>

<file path=ppt/slides/_rels/slide432.xml.rels><?xml version="1.0" encoding="UTF-8"?>
<Relationships xmlns="http://schemas.openxmlformats.org/package/2006/relationships"><Relationship Id="rId1" Type="http://schemas.openxmlformats.org/officeDocument/2006/relationships/slideLayout" Target="../slideLayouts/slideLayout169.xml"/>
</Relationships>
</file>

<file path=ppt/slides/_rels/slide433.xml.rels><?xml version="1.0" encoding="UTF-8"?>
<Relationships xmlns="http://schemas.openxmlformats.org/package/2006/relationships"><Relationship Id="rId1" Type="http://schemas.openxmlformats.org/officeDocument/2006/relationships/slideLayout" Target="../slideLayouts/slideLayout169.xml"/>
</Relationships>
</file>

<file path=ppt/slides/_rels/slide434.xml.rels><?xml version="1.0" encoding="UTF-8"?>
<Relationships xmlns="http://schemas.openxmlformats.org/package/2006/relationships"><Relationship Id="rId1" Type="http://schemas.openxmlformats.org/officeDocument/2006/relationships/image" Target="../media/image85.png"/><Relationship Id="rId2" Type="http://schemas.openxmlformats.org/officeDocument/2006/relationships/slideLayout" Target="../slideLayouts/slideLayout169.xml"/><Relationship Id="rId3" Type="http://schemas.openxmlformats.org/officeDocument/2006/relationships/notesSlide" Target="../notesSlides/notesSlide434.xml"/>
</Relationships>
</file>

<file path=ppt/slides/_rels/slide435.xml.rels><?xml version="1.0" encoding="UTF-8"?>
<Relationships xmlns="http://schemas.openxmlformats.org/package/2006/relationships"><Relationship Id="rId1" Type="http://schemas.openxmlformats.org/officeDocument/2006/relationships/image" Target="../media/image86.jpeg"/><Relationship Id="rId2" Type="http://schemas.openxmlformats.org/officeDocument/2006/relationships/slideLayout" Target="../slideLayouts/slideLayout169.xml"/>
</Relationships>
</file>

<file path=ppt/slides/_rels/slide436.xml.rels><?xml version="1.0" encoding="UTF-8"?>
<Relationships xmlns="http://schemas.openxmlformats.org/package/2006/relationships"><Relationship Id="rId1" Type="http://schemas.openxmlformats.org/officeDocument/2006/relationships/image" Target="../media/image87.jpeg"/><Relationship Id="rId2" Type="http://schemas.openxmlformats.org/officeDocument/2006/relationships/slideLayout" Target="../slideLayouts/slideLayout169.xml"/>
</Relationships>
</file>

<file path=ppt/slides/_rels/slide437.xml.rels><?xml version="1.0" encoding="UTF-8"?>
<Relationships xmlns="http://schemas.openxmlformats.org/package/2006/relationships"><Relationship Id="rId1" Type="http://schemas.openxmlformats.org/officeDocument/2006/relationships/slideLayout" Target="../slideLayouts/slideLayout169.xml"/>
</Relationships>
</file>

<file path=ppt/slides/_rels/slide438.xml.rels><?xml version="1.0" encoding="UTF-8"?>
<Relationships xmlns="http://schemas.openxmlformats.org/package/2006/relationships"><Relationship Id="rId1" Type="http://schemas.openxmlformats.org/officeDocument/2006/relationships/slideLayout" Target="../slideLayouts/slideLayout169.xml"/>
</Relationships>
</file>

<file path=ppt/slides/_rels/slide439.xml.rels><?xml version="1.0" encoding="UTF-8"?>
<Relationships xmlns="http://schemas.openxmlformats.org/package/2006/relationships"><Relationship Id="rId1" Type="http://schemas.openxmlformats.org/officeDocument/2006/relationships/image" Target="../media/image88.jpeg"/><Relationship Id="rId2" Type="http://schemas.openxmlformats.org/officeDocument/2006/relationships/slideLayout" Target="../slideLayouts/slideLayout169.xml"/>
</Relationships>
</file>

<file path=ppt/slides/_rels/slide44.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440.xml.rels><?xml version="1.0" encoding="UTF-8"?>
<Relationships xmlns="http://schemas.openxmlformats.org/package/2006/relationships"><Relationship Id="rId1" Type="http://schemas.openxmlformats.org/officeDocument/2006/relationships/image" Target="../media/image89.jpeg"/><Relationship Id="rId2" Type="http://schemas.openxmlformats.org/officeDocument/2006/relationships/slideLayout" Target="../slideLayouts/slideLayout169.xml"/>
</Relationships>
</file>

<file path=ppt/slides/_rels/slide441.xml.rels><?xml version="1.0" encoding="UTF-8"?>
<Relationships xmlns="http://schemas.openxmlformats.org/package/2006/relationships"><Relationship Id="rId1" Type="http://schemas.openxmlformats.org/officeDocument/2006/relationships/image" Target="../media/image90.jpeg"/><Relationship Id="rId2" Type="http://schemas.openxmlformats.org/officeDocument/2006/relationships/slideLayout" Target="../slideLayouts/slideLayout169.xml"/>
</Relationships>
</file>

<file path=ppt/slides/_rels/slide442.xml.rels><?xml version="1.0" encoding="UTF-8"?>
<Relationships xmlns="http://schemas.openxmlformats.org/package/2006/relationships"><Relationship Id="rId1" Type="http://schemas.openxmlformats.org/officeDocument/2006/relationships/image" Target="../media/image91.jpeg"/><Relationship Id="rId2" Type="http://schemas.openxmlformats.org/officeDocument/2006/relationships/slideLayout" Target="../slideLayouts/slideLayout169.xml"/>
</Relationships>
</file>

<file path=ppt/slides/_rels/slide443.xml.rels><?xml version="1.0" encoding="UTF-8"?>
<Relationships xmlns="http://schemas.openxmlformats.org/package/2006/relationships"><Relationship Id="rId1" Type="http://schemas.openxmlformats.org/officeDocument/2006/relationships/image" Target="../media/image92.jpeg"/><Relationship Id="rId2" Type="http://schemas.openxmlformats.org/officeDocument/2006/relationships/slideLayout" Target="../slideLayouts/slideLayout169.xml"/>
</Relationships>
</file>

<file path=ppt/slides/_rels/slide444.xml.rels><?xml version="1.0" encoding="UTF-8"?>
<Relationships xmlns="http://schemas.openxmlformats.org/package/2006/relationships"><Relationship Id="rId1" Type="http://schemas.openxmlformats.org/officeDocument/2006/relationships/slideLayout" Target="../slideLayouts/slideLayout169.xml"/>
</Relationships>
</file>

<file path=ppt/slides/_rels/slide445.xml.rels><?xml version="1.0" encoding="UTF-8"?>
<Relationships xmlns="http://schemas.openxmlformats.org/package/2006/relationships"><Relationship Id="rId1" Type="http://schemas.openxmlformats.org/officeDocument/2006/relationships/slideLayout" Target="../slideLayouts/slideLayout169.xml"/>
</Relationships>
</file>

<file path=ppt/slides/_rels/slide446.xml.rels><?xml version="1.0" encoding="UTF-8"?>
<Relationships xmlns="http://schemas.openxmlformats.org/package/2006/relationships"><Relationship Id="rId1" Type="http://schemas.openxmlformats.org/officeDocument/2006/relationships/slideLayout" Target="../slideLayouts/slideLayout169.xml"/>
</Relationships>
</file>

<file path=ppt/slides/_rels/slide447.xml.rels><?xml version="1.0" encoding="UTF-8"?>
<Relationships xmlns="http://schemas.openxmlformats.org/package/2006/relationships"><Relationship Id="rId1" Type="http://schemas.openxmlformats.org/officeDocument/2006/relationships/slideLayout" Target="../slideLayouts/slideLayout169.xml"/>
</Relationships>
</file>

<file path=ppt/slides/_rels/slide448.xml.rels><?xml version="1.0" encoding="UTF-8"?>
<Relationships xmlns="http://schemas.openxmlformats.org/package/2006/relationships"><Relationship Id="rId1" Type="http://schemas.openxmlformats.org/officeDocument/2006/relationships/slideLayout" Target="../slideLayouts/slideLayout169.xml"/>
</Relationships>
</file>

<file path=ppt/slides/_rels/slide449.xml.rels><?xml version="1.0" encoding="UTF-8"?>
<Relationships xmlns="http://schemas.openxmlformats.org/package/2006/relationships"><Relationship Id="rId1" Type="http://schemas.openxmlformats.org/officeDocument/2006/relationships/slideLayout" Target="../slideLayouts/slideLayout169.xml"/>
</Relationships>
</file>

<file path=ppt/slides/_rels/slide45.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450.xml.rels><?xml version="1.0" encoding="UTF-8"?>
<Relationships xmlns="http://schemas.openxmlformats.org/package/2006/relationships"><Relationship Id="rId1" Type="http://schemas.openxmlformats.org/officeDocument/2006/relationships/slideLayout" Target="../slideLayouts/slideLayout169.xml"/>
</Relationships>
</file>

<file path=ppt/slides/_rels/slide451.xml.rels><?xml version="1.0" encoding="UTF-8"?>
<Relationships xmlns="http://schemas.openxmlformats.org/package/2006/relationships"><Relationship Id="rId1" Type="http://schemas.openxmlformats.org/officeDocument/2006/relationships/slideLayout" Target="../slideLayouts/slideLayout169.xml"/>
</Relationships>
</file>

<file path=ppt/slides/_rels/slide452.xml.rels><?xml version="1.0" encoding="UTF-8"?>
<Relationships xmlns="http://schemas.openxmlformats.org/package/2006/relationships"><Relationship Id="rId1" Type="http://schemas.openxmlformats.org/officeDocument/2006/relationships/slideLayout" Target="../slideLayouts/slideLayout169.xml"/>
</Relationships>
</file>

<file path=ppt/slides/_rels/slide453.xml.rels><?xml version="1.0" encoding="UTF-8"?>
<Relationships xmlns="http://schemas.openxmlformats.org/package/2006/relationships"><Relationship Id="rId1" Type="http://schemas.openxmlformats.org/officeDocument/2006/relationships/slideLayout" Target="../slideLayouts/slideLayout169.xml"/>
</Relationships>
</file>

<file path=ppt/slides/_rels/slide454.xml.rels><?xml version="1.0" encoding="UTF-8"?>
<Relationships xmlns="http://schemas.openxmlformats.org/package/2006/relationships"><Relationship Id="rId1" Type="http://schemas.openxmlformats.org/officeDocument/2006/relationships/slideLayout" Target="../slideLayouts/slideLayout169.xml"/>
</Relationships>
</file>

<file path=ppt/slides/_rels/slide455.xml.rels><?xml version="1.0" encoding="UTF-8"?>
<Relationships xmlns="http://schemas.openxmlformats.org/package/2006/relationships"><Relationship Id="rId1" Type="http://schemas.openxmlformats.org/officeDocument/2006/relationships/slideLayout" Target="../slideLayouts/slideLayout169.xml"/>
</Relationships>
</file>

<file path=ppt/slides/_rels/slide456.xml.rels><?xml version="1.0" encoding="UTF-8"?>
<Relationships xmlns="http://schemas.openxmlformats.org/package/2006/relationships"><Relationship Id="rId1" Type="http://schemas.openxmlformats.org/officeDocument/2006/relationships/slideLayout" Target="../slideLayouts/slideLayout169.xml"/>
</Relationships>
</file>

<file path=ppt/slides/_rels/slide457.xml.rels><?xml version="1.0" encoding="UTF-8"?>
<Relationships xmlns="http://schemas.openxmlformats.org/package/2006/relationships"><Relationship Id="rId1" Type="http://schemas.openxmlformats.org/officeDocument/2006/relationships/slideLayout" Target="../slideLayouts/slideLayout169.xml"/>
</Relationships>
</file>

<file path=ppt/slides/_rels/slide458.xml.rels><?xml version="1.0" encoding="UTF-8"?>
<Relationships xmlns="http://schemas.openxmlformats.org/package/2006/relationships"><Relationship Id="rId1" Type="http://schemas.openxmlformats.org/officeDocument/2006/relationships/slideLayout" Target="../slideLayouts/slideLayout169.xml"/>
</Relationships>
</file>

<file path=ppt/slides/_rels/slide459.xml.rels><?xml version="1.0" encoding="UTF-8"?>
<Relationships xmlns="http://schemas.openxmlformats.org/package/2006/relationships"><Relationship Id="rId1" Type="http://schemas.openxmlformats.org/officeDocument/2006/relationships/slideLayout" Target="../slideLayouts/slideLayout169.xml"/><Relationship Id="rId2" Type="http://schemas.openxmlformats.org/officeDocument/2006/relationships/notesSlide" Target="../notesSlides/notesSlide459.xml"/>
</Relationships>
</file>

<file path=ppt/slides/_rels/slide46.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460.xml.rels><?xml version="1.0" encoding="UTF-8"?>
<Relationships xmlns="http://schemas.openxmlformats.org/package/2006/relationships"><Relationship Id="rId1" Type="http://schemas.openxmlformats.org/officeDocument/2006/relationships/slideLayout" Target="../slideLayouts/slideLayout169.xml"/>
</Relationships>
</file>

<file path=ppt/slides/_rels/slide461.xml.rels><?xml version="1.0" encoding="UTF-8"?>
<Relationships xmlns="http://schemas.openxmlformats.org/package/2006/relationships"><Relationship Id="rId1" Type="http://schemas.openxmlformats.org/officeDocument/2006/relationships/slideLayout" Target="../slideLayouts/slideLayout169.xml"/>
</Relationships>
</file>

<file path=ppt/slides/_rels/slide462.xml.rels><?xml version="1.0" encoding="UTF-8"?>
<Relationships xmlns="http://schemas.openxmlformats.org/package/2006/relationships"><Relationship Id="rId1" Type="http://schemas.openxmlformats.org/officeDocument/2006/relationships/slideLayout" Target="../slideLayouts/slideLayout169.xml"/>
</Relationships>
</file>

<file path=ppt/slides/_rels/slide463.xml.rels><?xml version="1.0" encoding="UTF-8"?>
<Relationships xmlns="http://schemas.openxmlformats.org/package/2006/relationships"><Relationship Id="rId1" Type="http://schemas.openxmlformats.org/officeDocument/2006/relationships/slideLayout" Target="../slideLayouts/slideLayout169.xml"/>
</Relationships>
</file>

<file path=ppt/slides/_rels/slide464.xml.rels><?xml version="1.0" encoding="UTF-8"?>
<Relationships xmlns="http://schemas.openxmlformats.org/package/2006/relationships"><Relationship Id="rId1" Type="http://schemas.openxmlformats.org/officeDocument/2006/relationships/slideLayout" Target="../slideLayouts/slideLayout169.xml"/>
</Relationships>
</file>

<file path=ppt/slides/_rels/slide465.xml.rels><?xml version="1.0" encoding="UTF-8"?>
<Relationships xmlns="http://schemas.openxmlformats.org/package/2006/relationships"><Relationship Id="rId1" Type="http://schemas.openxmlformats.org/officeDocument/2006/relationships/slideLayout" Target="../slideLayouts/slideLayout169.xml"/><Relationship Id="rId2" Type="http://schemas.openxmlformats.org/officeDocument/2006/relationships/notesSlide" Target="../notesSlides/notesSlide465.xml"/>
</Relationships>
</file>

<file path=ppt/slides/_rels/slide466.xml.rels><?xml version="1.0" encoding="UTF-8"?>
<Relationships xmlns="http://schemas.openxmlformats.org/package/2006/relationships"><Relationship Id="rId1" Type="http://schemas.openxmlformats.org/officeDocument/2006/relationships/slideLayout" Target="../slideLayouts/slideLayout169.xml"/>
</Relationships>
</file>

<file path=ppt/slides/_rels/slide467.xml.rels><?xml version="1.0" encoding="UTF-8"?>
<Relationships xmlns="http://schemas.openxmlformats.org/package/2006/relationships"><Relationship Id="rId1" Type="http://schemas.openxmlformats.org/officeDocument/2006/relationships/slideLayout" Target="../slideLayouts/slideLayout169.xml"/>
</Relationships>
</file>

<file path=ppt/slides/_rels/slide468.xml.rels><?xml version="1.0" encoding="UTF-8"?>
<Relationships xmlns="http://schemas.openxmlformats.org/package/2006/relationships"><Relationship Id="rId1" Type="http://schemas.openxmlformats.org/officeDocument/2006/relationships/slideLayout" Target="../slideLayouts/slideLayout169.xml"/>
</Relationships>
</file>

<file path=ppt/slides/_rels/slide469.xml.rels><?xml version="1.0" encoding="UTF-8"?>
<Relationships xmlns="http://schemas.openxmlformats.org/package/2006/relationships"><Relationship Id="rId1" Type="http://schemas.openxmlformats.org/officeDocument/2006/relationships/slideLayout" Target="../slideLayouts/slideLayout169.xml"/>
</Relationships>
</file>

<file path=ppt/slides/_rels/slide47.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470.xml.rels><?xml version="1.0" encoding="UTF-8"?>
<Relationships xmlns="http://schemas.openxmlformats.org/package/2006/relationships"><Relationship Id="rId1" Type="http://schemas.openxmlformats.org/officeDocument/2006/relationships/slideLayout" Target="../slideLayouts/slideLayout169.xml"/>
</Relationships>
</file>

<file path=ppt/slides/_rels/slide471.xml.rels><?xml version="1.0" encoding="UTF-8"?>
<Relationships xmlns="http://schemas.openxmlformats.org/package/2006/relationships"><Relationship Id="rId1" Type="http://schemas.openxmlformats.org/officeDocument/2006/relationships/slideLayout" Target="../slideLayouts/slideLayout169.xml"/>
</Relationships>
</file>

<file path=ppt/slides/_rels/slide472.xml.rels><?xml version="1.0" encoding="UTF-8"?>
<Relationships xmlns="http://schemas.openxmlformats.org/package/2006/relationships"><Relationship Id="rId1" Type="http://schemas.openxmlformats.org/officeDocument/2006/relationships/slideLayout" Target="../slideLayouts/slideLayout169.xml"/>
</Relationships>
</file>

<file path=ppt/slides/_rels/slide473.xml.rels><?xml version="1.0" encoding="UTF-8"?>
<Relationships xmlns="http://schemas.openxmlformats.org/package/2006/relationships"><Relationship Id="rId1" Type="http://schemas.openxmlformats.org/officeDocument/2006/relationships/slideLayout" Target="../slideLayouts/slideLayout169.xml"/>
</Relationships>
</file>

<file path=ppt/slides/_rels/slide474.xml.rels><?xml version="1.0" encoding="UTF-8"?>
<Relationships xmlns="http://schemas.openxmlformats.org/package/2006/relationships"><Relationship Id="rId1" Type="http://schemas.openxmlformats.org/officeDocument/2006/relationships/image" Target="../media/image93.png"/><Relationship Id="rId2" Type="http://schemas.openxmlformats.org/officeDocument/2006/relationships/slideLayout" Target="../slideLayouts/slideLayout169.xml"/>
</Relationships>
</file>

<file path=ppt/slides/_rels/slide475.xml.rels><?xml version="1.0" encoding="UTF-8"?>
<Relationships xmlns="http://schemas.openxmlformats.org/package/2006/relationships"><Relationship Id="rId1" Type="http://schemas.openxmlformats.org/officeDocument/2006/relationships/slideLayout" Target="../slideLayouts/slideLayout169.xml"/><Relationship Id="rId2" Type="http://schemas.openxmlformats.org/officeDocument/2006/relationships/notesSlide" Target="../notesSlides/notesSlide475.xml"/>
</Relationships>
</file>

<file path=ppt/slides/_rels/slide476.xml.rels><?xml version="1.0" encoding="UTF-8"?>
<Relationships xmlns="http://schemas.openxmlformats.org/package/2006/relationships"><Relationship Id="rId1" Type="http://schemas.openxmlformats.org/officeDocument/2006/relationships/slideLayout" Target="../slideLayouts/slideLayout169.xml"/>
</Relationships>
</file>

<file path=ppt/slides/_rels/slide48.xml.rels><?xml version="1.0" encoding="UTF-8"?>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48.xml"/>
</Relationships>
</file>

<file path=ppt/slides/_rels/slide49.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28.xml"/>
</Relationships>
</file>

<file path=ppt/slides/_rels/slide50.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51.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52.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53.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54.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55.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56.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57.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58.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59.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28.xml"/>
</Relationships>
</file>

<file path=ppt/slides/_rels/slide60.xml.rels><?xml version="1.0" encoding="UTF-8"?>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60.xml"/>
</Relationships>
</file>

<file path=ppt/slides/_rels/slide61.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62.xml.rels><?xml version="1.0" encoding="UTF-8"?>
<Relationships xmlns="http://schemas.openxmlformats.org/package/2006/relationships"><Relationship Id="rId1" Type="http://schemas.openxmlformats.org/officeDocument/2006/relationships/slideLayout" Target="../slideLayouts/slideLayout49.xml"/>
</Relationships>
</file>

<file path=ppt/slides/_rels/slide63.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64.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65.xml.rels><?xml version="1.0" encoding="UTF-8"?>
<Relationships xmlns="http://schemas.openxmlformats.org/package/2006/relationships"><Relationship Id="rId1" Type="http://schemas.openxmlformats.org/officeDocument/2006/relationships/slideLayout" Target="../slideLayouts/slideLayout28.xml"/>
</Relationships>
</file>

<file path=ppt/slides/_rels/slide66.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67.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68.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69.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28.xml"/>
</Relationships>
</file>

<file path=ppt/slides/_rels/slide70.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71.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72.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73.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74.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75.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76.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77.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78.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79.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28.xml"/>
</Relationships>
</file>

<file path=ppt/slides/_rels/slide80.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81.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82.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83.xml.rels><?xml version="1.0" encoding="UTF-8"?>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83.xml"/>
</Relationships>
</file>

<file path=ppt/slides/_rels/slide84.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85.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86.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87.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88.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89.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90.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91.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92.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93.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94.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95.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96.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97.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98.xml.rels><?xml version="1.0" encoding="UTF-8"?>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98.xml"/>
</Relationships>
</file>

<file path=ppt/slides/_rels/slide99.xml.rels><?xml version="1.0" encoding="UTF-8"?>
<Relationships xmlns="http://schemas.openxmlformats.org/package/2006/relationships"><Relationship Id="rId1" Type="http://schemas.openxmlformats.org/officeDocument/2006/relationships/image" Target="../media/image21.jpeg"/><Relationship Id="rId2" Type="http://schemas.openxmlformats.org/officeDocument/2006/relationships/slideLayout" Target="../slideLayouts/slideLayout6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pSp>
        <p:nvGrpSpPr>
          <p:cNvPr id="844" name="Group 1"/>
          <p:cNvGrpSpPr/>
          <p:nvPr/>
        </p:nvGrpSpPr>
        <p:grpSpPr>
          <a:xfrm>
            <a:off x="472320" y="0"/>
            <a:ext cx="11323440" cy="4266360"/>
            <a:chOff x="472320" y="0"/>
            <a:chExt cx="11323440" cy="4266360"/>
          </a:xfrm>
        </p:grpSpPr>
        <p:sp>
          <p:nvSpPr>
            <p:cNvPr id="845" name="CustomShape 2"/>
            <p:cNvSpPr/>
            <p:nvPr/>
          </p:nvSpPr>
          <p:spPr>
            <a:xfrm>
              <a:off x="472320" y="0"/>
              <a:ext cx="11322000" cy="4264920"/>
            </a:xfrm>
            <a:prstGeom prst="rect">
              <a:avLst/>
            </a:prstGeom>
            <a:noFill/>
            <a:ln>
              <a:noFill/>
            </a:ln>
          </p:spPr>
          <p:style>
            <a:lnRef idx="0"/>
            <a:fillRef idx="0"/>
            <a:effectRef idx="0"/>
            <a:fontRef idx="minor"/>
          </p:style>
        </p:sp>
        <p:sp>
          <p:nvSpPr>
            <p:cNvPr id="846" name="CustomShape 3"/>
            <p:cNvSpPr/>
            <p:nvPr/>
          </p:nvSpPr>
          <p:spPr>
            <a:xfrm>
              <a:off x="472320" y="0"/>
              <a:ext cx="11323440" cy="4266360"/>
            </a:xfrm>
            <a:prstGeom prst="rightArrow">
              <a:avLst>
                <a:gd name="adj1" fmla="val 50000"/>
                <a:gd name="adj2" fmla="val 50000"/>
              </a:avLst>
            </a:prstGeom>
            <a:solidFill>
              <a:srgbClr val="a50e82"/>
            </a:solidFill>
            <a:ln>
              <a:noFill/>
            </a:ln>
          </p:spPr>
          <p:style>
            <a:lnRef idx="0"/>
            <a:fillRef idx="0"/>
            <a:effectRef idx="0"/>
            <a:fontRef idx="minor"/>
          </p:style>
        </p:sp>
        <p:sp>
          <p:nvSpPr>
            <p:cNvPr id="847" name="CustomShape 4"/>
            <p:cNvSpPr/>
            <p:nvPr/>
          </p:nvSpPr>
          <p:spPr>
            <a:xfrm>
              <a:off x="472320" y="762120"/>
              <a:ext cx="9281160" cy="2882520"/>
            </a:xfrm>
            <a:prstGeom prst="roundRect">
              <a:avLst>
                <a:gd name="adj" fmla="val 16667"/>
              </a:avLst>
            </a:prstGeom>
            <a:solidFill>
              <a:srgbClr val="a50e82"/>
            </a:solidFill>
            <a:ln>
              <a:noFill/>
            </a:ln>
            <a:effectLst>
              <a:outerShdw dir="2700000" dist="228593">
                <a:srgbClr val="000000">
                  <a:alpha val="30000"/>
                </a:srgbClr>
              </a:outerShdw>
            </a:effectLst>
          </p:spPr>
          <p:style>
            <a:lnRef idx="0"/>
            <a:fillRef idx="0"/>
            <a:effectRef idx="0"/>
            <a:fontRef idx="minor"/>
          </p:style>
          <p:txBody>
            <a:bodyPr lIns="415080" rIns="274320" tIns="415080" bIns="415080" anchor="ctr">
              <a:noAutofit/>
            </a:bodyPr>
            <a:p>
              <a:pPr algn="ctr">
                <a:lnSpc>
                  <a:spcPct val="90000"/>
                </a:lnSpc>
                <a:spcAft>
                  <a:spcPts val="2520"/>
                </a:spcAft>
              </a:pPr>
              <a:r>
                <a:rPr b="0" lang="en-US" sz="4400" spc="-1" strike="noStrike">
                  <a:solidFill>
                    <a:srgbClr val="000000"/>
                  </a:solidFill>
                  <a:latin typeface="Berlin Sans FB Demi"/>
                  <a:ea typeface="DejaVu Sans"/>
                </a:rPr>
                <a:t>MNH 11 97 HOURS </a:t>
              </a:r>
              <a:endParaRPr b="0" lang="en-US" sz="4400" spc="-1" strike="noStrike">
                <a:latin typeface="Arial"/>
              </a:endParaRPr>
            </a:p>
            <a:p>
              <a:pPr algn="ctr">
                <a:lnSpc>
                  <a:spcPct val="90000"/>
                </a:lnSpc>
                <a:spcAft>
                  <a:spcPts val="2520"/>
                </a:spcAft>
              </a:pPr>
              <a:r>
                <a:rPr b="0" lang="en-US" sz="4400" spc="-1" strike="noStrike">
                  <a:solidFill>
                    <a:srgbClr val="000000"/>
                  </a:solidFill>
                  <a:latin typeface="Berlin Sans FB Demi"/>
                  <a:ea typeface="DejaVu Sans"/>
                </a:rPr>
                <a:t>ABNORMAL MIDWIFERY</a:t>
              </a:r>
              <a:r>
                <a:rPr b="0" lang="en-US" sz="7200" spc="-1" strike="noStrike">
                  <a:solidFill>
                    <a:srgbClr val="000000"/>
                  </a:solidFill>
                  <a:latin typeface="Berlin Sans FB Demi"/>
                  <a:ea typeface="DejaVu Sans"/>
                </a:rPr>
                <a:t> </a:t>
              </a:r>
              <a:endParaRPr b="0" lang="en-US" sz="7200" spc="-1" strike="noStrike">
                <a:latin typeface="Arial"/>
              </a:endParaRPr>
            </a:p>
          </p:txBody>
        </p:sp>
      </p:grpSp>
      <p:sp>
        <p:nvSpPr>
          <p:cNvPr id="848" name="CustomShape 5"/>
          <p:cNvSpPr/>
          <p:nvPr/>
        </p:nvSpPr>
        <p:spPr>
          <a:xfrm>
            <a:off x="5439960" y="152280"/>
            <a:ext cx="2809800" cy="455040"/>
          </a:xfrm>
          <a:prstGeom prst="rect">
            <a:avLst/>
          </a:prstGeom>
          <a:noFill/>
          <a:ln w="25560">
            <a:noFill/>
          </a:ln>
          <a:effectLst>
            <a:outerShdw dir="2700000" dist="228593">
              <a:srgbClr val="000000">
                <a:alpha val="30000"/>
              </a:srgbClr>
            </a:outerShdw>
          </a:effectLst>
        </p:spPr>
        <p:style>
          <a:lnRef idx="0"/>
          <a:fillRef idx="0"/>
          <a:effectRef idx="0"/>
          <a:fontRef idx="minor"/>
        </p:style>
        <p:txBody>
          <a:bodyPr lIns="90000" rIns="90000" tIns="45000" bIns="45000">
            <a:noAutofit/>
          </a:bodyPr>
          <a:p>
            <a:pPr algn="r">
              <a:lnSpc>
                <a:spcPct val="100000"/>
              </a:lnSpc>
            </a:pPr>
            <a:fld id="{794F91F8-375F-4158-81C1-3408728057D0}" type="datetime1">
              <a:rPr b="1" lang="en-US" sz="2400" spc="-1" strike="noStrike">
                <a:solidFill>
                  <a:srgbClr val="ee20c7"/>
                </a:solidFill>
                <a:latin typeface="Arial Black"/>
                <a:ea typeface="DejaVu Sans"/>
              </a:rPr>
              <a:t>03/24/2022</a:t>
            </a:fld>
            <a:endParaRPr b="0" lang="en-US" sz="24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tile/>
        </a:blipFill>
      </p:bgPr>
    </p:bg>
    <p:spTree>
      <p:nvGrpSpPr>
        <p:cNvPr id="1" name=""/>
        <p:cNvGrpSpPr/>
        <p:nvPr/>
      </p:nvGrpSpPr>
      <p:grpSpPr>
        <a:xfrm>
          <a:off x="0" y="0"/>
          <a:ext cx="0" cy="0"/>
          <a:chOff x="0" y="0"/>
          <a:chExt cx="0" cy="0"/>
        </a:xfrm>
      </p:grpSpPr>
      <p:sp>
        <p:nvSpPr>
          <p:cNvPr id="869" name="CustomShape 1"/>
          <p:cNvSpPr/>
          <p:nvPr/>
        </p:nvSpPr>
        <p:spPr>
          <a:xfrm>
            <a:off x="212040" y="1944000"/>
            <a:ext cx="11712600" cy="2385360"/>
          </a:xfrm>
          <a:prstGeom prst="rect">
            <a:avLst/>
          </a:prstGeom>
          <a:noFill/>
          <a:ln>
            <a:noFill/>
          </a:ln>
        </p:spPr>
        <p:style>
          <a:lnRef idx="0"/>
          <a:fillRef idx="0"/>
          <a:effectRef idx="0"/>
          <a:fontRef idx="minor"/>
        </p:style>
        <p:txBody>
          <a:bodyPr lIns="0" rIns="18360" tIns="0" bIns="0" anchor="b">
            <a:noAutofit/>
          </a:bodyPr>
          <a:p>
            <a:pPr algn="ctr">
              <a:lnSpc>
                <a:spcPct val="100000"/>
              </a:lnSpc>
            </a:pPr>
            <a:r>
              <a:rPr b="1" lang="en-US" sz="8800" spc="-1" strike="noStrike">
                <a:solidFill>
                  <a:srgbClr val="ff0000"/>
                </a:solidFill>
                <a:latin typeface="comic"/>
                <a:ea typeface="DejaVu Sans"/>
              </a:rPr>
              <a:t>ABNORMAL PREGNANCY</a:t>
            </a:r>
            <a:br/>
            <a:endParaRPr b="0" lang="en-US" sz="8800" spc="-1" strike="noStrike">
              <a:latin typeface="Arial"/>
            </a:endParaRPr>
          </a:p>
        </p:txBody>
      </p:sp>
      <p:sp>
        <p:nvSpPr>
          <p:cNvPr id="870" name="CustomShape 2"/>
          <p:cNvSpPr/>
          <p:nvPr/>
        </p:nvSpPr>
        <p:spPr>
          <a:xfrm>
            <a:off x="2160000" y="4611600"/>
            <a:ext cx="6888960" cy="1826640"/>
          </a:xfrm>
          <a:prstGeom prst="cloud">
            <a:avLst/>
          </a:prstGeom>
          <a:solidFill>
            <a:srgbClr val="ff0000"/>
          </a:solidFill>
          <a:ln w="25560">
            <a:solidFill>
              <a:srgbClr val="032247"/>
            </a:solidFill>
            <a:round/>
          </a:ln>
        </p:spPr>
        <p:style>
          <a:lnRef idx="0"/>
          <a:fillRef idx="0"/>
          <a:effectRef idx="0"/>
          <a:fontRef idx="minor"/>
        </p:style>
        <p:txBody>
          <a:bodyPr lIns="90000" rIns="90000" tIns="45000" bIns="45000" anchor="ctr">
            <a:noAutofit/>
          </a:bodyPr>
          <a:p>
            <a:pPr algn="ctr">
              <a:lnSpc>
                <a:spcPct val="100000"/>
              </a:lnSpc>
            </a:pPr>
            <a:r>
              <a:rPr b="1" lang="en-US" sz="6600" spc="-1" strike="noStrike">
                <a:solidFill>
                  <a:srgbClr val="ffffff"/>
                </a:solidFill>
                <a:latin typeface="Edwardian Script ITC"/>
                <a:ea typeface="DejaVu Sans"/>
              </a:rPr>
              <a:t>Welcome</a:t>
            </a:r>
            <a:r>
              <a:rPr b="1" lang="en-US" sz="8000" spc="-1" strike="noStrike">
                <a:solidFill>
                  <a:srgbClr val="ffffff"/>
                </a:solidFill>
                <a:latin typeface="Edwardian Script ITC"/>
                <a:ea typeface="DejaVu Sans"/>
              </a:rPr>
              <a:t> </a:t>
            </a:r>
            <a:endParaRPr b="0" lang="en-US" sz="8000" spc="-1" strike="noStrike">
              <a:latin typeface="Arial"/>
            </a:endParaRPr>
          </a:p>
        </p:txBody>
      </p:sp>
    </p:spTree>
  </p:cSld>
  <p:transition spd="med">
    <p:pull dir="l"/>
  </p:transition>
</p:sld>
</file>

<file path=ppt/slides/slide10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tile/>
        </a:blipFill>
      </p:bgPr>
    </p:bg>
    <p:spTree>
      <p:nvGrpSpPr>
        <p:cNvPr id="1" name=""/>
        <p:cNvGrpSpPr/>
        <p:nvPr/>
      </p:nvGrpSpPr>
      <p:grpSpPr>
        <a:xfrm>
          <a:off x="0" y="0"/>
          <a:ext cx="0" cy="0"/>
          <a:chOff x="0" y="0"/>
          <a:chExt cx="0" cy="0"/>
        </a:xfrm>
      </p:grpSpPr>
      <p:sp>
        <p:nvSpPr>
          <p:cNvPr id="978" name="CustomShape 1"/>
          <p:cNvSpPr/>
          <p:nvPr/>
        </p:nvSpPr>
        <p:spPr>
          <a:xfrm>
            <a:off x="1914120" y="274680"/>
            <a:ext cx="9995400" cy="1140840"/>
          </a:xfrm>
          <a:prstGeom prst="rect">
            <a:avLst/>
          </a:prstGeom>
          <a:noFill/>
          <a:ln>
            <a:noFill/>
          </a:ln>
        </p:spPr>
        <p:style>
          <a:lnRef idx="0"/>
          <a:fillRef idx="0"/>
          <a:effectRef idx="0"/>
          <a:fontRef idx="minor"/>
        </p:style>
        <p:txBody>
          <a:bodyPr lIns="90000" rIns="90000" tIns="45000" bIns="45000" anchor="ctr">
            <a:noAutofit/>
          </a:bodyPr>
          <a:p>
            <a:pPr>
              <a:lnSpc>
                <a:spcPct val="100000"/>
              </a:lnSpc>
            </a:pPr>
            <a:r>
              <a:rPr b="1" lang="en-US" sz="4300" spc="-1" strike="noStrike">
                <a:solidFill>
                  <a:srgbClr val="7030a0"/>
                </a:solidFill>
                <a:latin typeface="Arial"/>
                <a:ea typeface="DejaVu Sans"/>
              </a:rPr>
              <a:t>	</a:t>
            </a:r>
            <a:r>
              <a:rPr b="1" lang="en-US" sz="4300" spc="-1" strike="noStrike">
                <a:solidFill>
                  <a:srgbClr val="7030a0"/>
                </a:solidFill>
                <a:latin typeface="Arial"/>
                <a:ea typeface="DejaVu Sans"/>
              </a:rPr>
              <a:t>INTRODUCTION</a:t>
            </a:r>
            <a:endParaRPr b="0" lang="en-US" sz="4300" spc="-1" strike="noStrike">
              <a:latin typeface="Arial"/>
            </a:endParaRPr>
          </a:p>
        </p:txBody>
      </p:sp>
      <p:sp>
        <p:nvSpPr>
          <p:cNvPr id="979" name="CustomShape 2"/>
          <p:cNvSpPr/>
          <p:nvPr/>
        </p:nvSpPr>
        <p:spPr>
          <a:xfrm>
            <a:off x="2175480" y="1219320"/>
            <a:ext cx="9370440" cy="5484240"/>
          </a:xfrm>
          <a:prstGeom prst="rect">
            <a:avLst/>
          </a:prstGeom>
          <a:noFill/>
          <a:ln>
            <a:noFill/>
          </a:ln>
        </p:spPr>
        <p:style>
          <a:lnRef idx="0"/>
          <a:fillRef idx="0"/>
          <a:effectRef idx="0"/>
          <a:fontRef idx="minor"/>
        </p:style>
        <p:txBody>
          <a:bodyPr lIns="90000" rIns="90000" tIns="45000" bIns="45000">
            <a:noAutofit/>
          </a:bodyPr>
          <a:p>
            <a:pPr marL="365760" indent="-281160">
              <a:lnSpc>
                <a:spcPct val="100000"/>
              </a:lnSpc>
              <a:spcBef>
                <a:spcPts val="601"/>
              </a:spcBef>
              <a:buClr>
                <a:srgbClr val="3891a7"/>
              </a:buClr>
              <a:buSzPct val="80000"/>
              <a:buFont typeface="Wingdings 2" charset="2"/>
              <a:buChar char=""/>
            </a:pPr>
            <a:r>
              <a:rPr b="0" lang="en-US" sz="2800" spc="-1" strike="noStrike">
                <a:solidFill>
                  <a:srgbClr val="000000"/>
                </a:solidFill>
                <a:latin typeface="Times New Roman"/>
                <a:ea typeface="DejaVu Sans"/>
              </a:rPr>
              <a:t>Description</a:t>
            </a:r>
            <a:endParaRPr b="0" lang="en-US" sz="2800" spc="-1" strike="noStrike">
              <a:latin typeface="Arial"/>
            </a:endParaRPr>
          </a:p>
          <a:p>
            <a:pPr marL="365760" indent="-281160">
              <a:lnSpc>
                <a:spcPct val="100000"/>
              </a:lnSpc>
              <a:spcBef>
                <a:spcPts val="601"/>
              </a:spcBef>
              <a:buClr>
                <a:srgbClr val="3891a7"/>
              </a:buClr>
              <a:buSzPct val="80000"/>
              <a:buFont typeface="Wingdings 2" charset="2"/>
              <a:buChar char=""/>
            </a:pPr>
            <a:r>
              <a:rPr b="0" lang="en-US" sz="2800" spc="-1" strike="noStrike">
                <a:solidFill>
                  <a:srgbClr val="000000"/>
                </a:solidFill>
                <a:latin typeface="Times New Roman"/>
                <a:ea typeface="DejaVu Sans"/>
              </a:rPr>
              <a:t>Common types</a:t>
            </a:r>
            <a:endParaRPr b="0" lang="en-US" sz="2800" spc="-1" strike="noStrike">
              <a:latin typeface="Arial"/>
            </a:endParaRPr>
          </a:p>
          <a:p>
            <a:pPr marL="365760" indent="-281160">
              <a:lnSpc>
                <a:spcPct val="100000"/>
              </a:lnSpc>
              <a:spcBef>
                <a:spcPts val="601"/>
              </a:spcBef>
              <a:buClr>
                <a:srgbClr val="3891a7"/>
              </a:buClr>
              <a:buSzPct val="80000"/>
              <a:buFont typeface="Wingdings 2" charset="2"/>
              <a:buChar char=""/>
            </a:pPr>
            <a:r>
              <a:rPr b="0" lang="en-US" sz="2800" spc="-1" strike="noStrike">
                <a:solidFill>
                  <a:srgbClr val="000000"/>
                </a:solidFill>
                <a:latin typeface="Times New Roman"/>
                <a:ea typeface="DejaVu Sans"/>
              </a:rPr>
              <a:t>General Causes </a:t>
            </a:r>
            <a:endParaRPr b="0" lang="en-US" sz="2800" spc="-1" strike="noStrike">
              <a:latin typeface="Arial"/>
            </a:endParaRPr>
          </a:p>
          <a:p>
            <a:pPr marL="365760" indent="-281160">
              <a:lnSpc>
                <a:spcPct val="100000"/>
              </a:lnSpc>
              <a:spcBef>
                <a:spcPts val="601"/>
              </a:spcBef>
              <a:buClr>
                <a:srgbClr val="3891a7"/>
              </a:buClr>
              <a:buSzPct val="80000"/>
              <a:buFont typeface="Wingdings 2" charset="2"/>
              <a:buChar char=""/>
            </a:pPr>
            <a:r>
              <a:rPr b="0" lang="en-US" sz="2800" spc="-1" strike="noStrike">
                <a:solidFill>
                  <a:srgbClr val="000000"/>
                </a:solidFill>
                <a:latin typeface="Times New Roman"/>
                <a:ea typeface="DejaVu Sans"/>
              </a:rPr>
              <a:t> </a:t>
            </a:r>
            <a:r>
              <a:rPr b="0" lang="en-US" sz="2800" spc="-1" strike="noStrike">
                <a:solidFill>
                  <a:srgbClr val="000000"/>
                </a:solidFill>
                <a:latin typeface="Times New Roman"/>
                <a:ea typeface="DejaVu Sans"/>
              </a:rPr>
              <a:t>Iron defficiency anaemia</a:t>
            </a:r>
            <a:endParaRPr b="0" lang="en-US" sz="2800" spc="-1" strike="noStrike">
              <a:latin typeface="Arial"/>
            </a:endParaRPr>
          </a:p>
          <a:p>
            <a:pPr marL="365760" indent="-281160">
              <a:lnSpc>
                <a:spcPct val="100000"/>
              </a:lnSpc>
              <a:spcBef>
                <a:spcPts val="601"/>
              </a:spcBef>
              <a:buClr>
                <a:srgbClr val="3891a7"/>
              </a:buClr>
              <a:buSzPct val="80000"/>
              <a:buFont typeface="Wingdings 2" charset="2"/>
              <a:buChar char=""/>
            </a:pPr>
            <a:r>
              <a:rPr b="0" lang="en-US" sz="2800" spc="-1" strike="noStrike">
                <a:solidFill>
                  <a:srgbClr val="000000"/>
                </a:solidFill>
                <a:latin typeface="Times New Roman"/>
                <a:ea typeface="DejaVu Sans"/>
              </a:rPr>
              <a:t>Folic acid  “            “</a:t>
            </a:r>
            <a:endParaRPr b="0" lang="en-US" sz="2800" spc="-1" strike="noStrike">
              <a:latin typeface="Arial"/>
            </a:endParaRPr>
          </a:p>
          <a:p>
            <a:pPr marL="365760" indent="-281160">
              <a:lnSpc>
                <a:spcPct val="100000"/>
              </a:lnSpc>
              <a:spcBef>
                <a:spcPts val="601"/>
              </a:spcBef>
              <a:buClr>
                <a:srgbClr val="3891a7"/>
              </a:buClr>
              <a:buSzPct val="80000"/>
              <a:buFont typeface="Wingdings 2" charset="2"/>
              <a:buChar char=""/>
            </a:pPr>
            <a:r>
              <a:rPr b="0" lang="en-US" sz="2800" spc="-1" strike="noStrike">
                <a:solidFill>
                  <a:srgbClr val="000000"/>
                </a:solidFill>
                <a:latin typeface="Times New Roman"/>
                <a:ea typeface="DejaVu Sans"/>
              </a:rPr>
              <a:t>Classification</a:t>
            </a:r>
            <a:endParaRPr b="0" lang="en-US" sz="2800" spc="-1" strike="noStrike">
              <a:latin typeface="Arial"/>
            </a:endParaRPr>
          </a:p>
          <a:p>
            <a:pPr marL="365760" indent="-281160">
              <a:lnSpc>
                <a:spcPct val="100000"/>
              </a:lnSpc>
              <a:spcBef>
                <a:spcPts val="601"/>
              </a:spcBef>
              <a:buClr>
                <a:srgbClr val="3891a7"/>
              </a:buClr>
              <a:buSzPct val="80000"/>
              <a:buFont typeface="Wingdings 2" charset="2"/>
              <a:buChar char=""/>
            </a:pPr>
            <a:r>
              <a:rPr b="0" lang="en-US" sz="2800" spc="-1" strike="noStrike">
                <a:solidFill>
                  <a:srgbClr val="000000"/>
                </a:solidFill>
                <a:latin typeface="Times New Roman"/>
                <a:ea typeface="DejaVu Sans"/>
              </a:rPr>
              <a:t>Clinical features</a:t>
            </a:r>
            <a:endParaRPr b="0" lang="en-US" sz="2800" spc="-1" strike="noStrike">
              <a:latin typeface="Arial"/>
            </a:endParaRPr>
          </a:p>
          <a:p>
            <a:pPr marL="365760" indent="-281160">
              <a:lnSpc>
                <a:spcPct val="100000"/>
              </a:lnSpc>
              <a:spcBef>
                <a:spcPts val="601"/>
              </a:spcBef>
              <a:buClr>
                <a:srgbClr val="3891a7"/>
              </a:buClr>
              <a:buSzPct val="80000"/>
              <a:buFont typeface="Wingdings 2" charset="2"/>
              <a:buChar char=""/>
            </a:pPr>
            <a:r>
              <a:rPr b="0" lang="en-US" sz="2800" spc="-1" strike="noStrike">
                <a:solidFill>
                  <a:srgbClr val="000000"/>
                </a:solidFill>
                <a:latin typeface="Times New Roman"/>
                <a:ea typeface="DejaVu Sans"/>
              </a:rPr>
              <a:t>Diagnostic factors</a:t>
            </a:r>
            <a:endParaRPr b="0" lang="en-US" sz="2800" spc="-1" strike="noStrike">
              <a:latin typeface="Arial"/>
            </a:endParaRPr>
          </a:p>
          <a:p>
            <a:pPr marL="365760" indent="-281160">
              <a:lnSpc>
                <a:spcPct val="100000"/>
              </a:lnSpc>
              <a:spcBef>
                <a:spcPts val="601"/>
              </a:spcBef>
              <a:buClr>
                <a:srgbClr val="3891a7"/>
              </a:buClr>
              <a:buSzPct val="80000"/>
              <a:buFont typeface="Wingdings 2" charset="2"/>
              <a:buChar char=""/>
            </a:pPr>
            <a:r>
              <a:rPr b="0" lang="en-US" sz="2800" spc="-1" strike="noStrike">
                <a:solidFill>
                  <a:srgbClr val="000000"/>
                </a:solidFill>
                <a:latin typeface="Times New Roman"/>
                <a:ea typeface="DejaVu Sans"/>
              </a:rPr>
              <a:t>Specific management</a:t>
            </a:r>
            <a:endParaRPr b="0" lang="en-US" sz="2800" spc="-1" strike="noStrike">
              <a:latin typeface="Arial"/>
            </a:endParaRPr>
          </a:p>
          <a:p>
            <a:pPr marL="365760" indent="-281160">
              <a:lnSpc>
                <a:spcPct val="100000"/>
              </a:lnSpc>
              <a:spcBef>
                <a:spcPts val="601"/>
              </a:spcBef>
              <a:buClr>
                <a:srgbClr val="3891a7"/>
              </a:buClr>
              <a:buSzPct val="80000"/>
              <a:buFont typeface="Wingdings 2" charset="2"/>
              <a:buChar char=""/>
            </a:pPr>
            <a:r>
              <a:rPr b="0" lang="en-US" sz="2800" spc="-1" strike="noStrike">
                <a:solidFill>
                  <a:srgbClr val="000000"/>
                </a:solidFill>
                <a:latin typeface="Times New Roman"/>
                <a:ea typeface="DejaVu Sans"/>
              </a:rPr>
              <a:t>Complications</a:t>
            </a:r>
            <a:endParaRPr b="0" lang="en-US" sz="2800" spc="-1" strike="noStrike">
              <a:latin typeface="Arial"/>
            </a:endParaRPr>
          </a:p>
          <a:p>
            <a:pPr marL="365760" indent="-281160">
              <a:lnSpc>
                <a:spcPct val="100000"/>
              </a:lnSpc>
              <a:spcBef>
                <a:spcPts val="601"/>
              </a:spcBef>
              <a:buClr>
                <a:srgbClr val="3891a7"/>
              </a:buClr>
              <a:buSzPct val="80000"/>
              <a:buFont typeface="Wingdings 2" charset="2"/>
              <a:buChar char=""/>
            </a:pPr>
            <a:r>
              <a:rPr b="0" lang="en-US" sz="2800" spc="-1" strike="noStrike">
                <a:solidFill>
                  <a:srgbClr val="000000"/>
                </a:solidFill>
                <a:latin typeface="Times New Roman"/>
                <a:ea typeface="DejaVu Sans"/>
              </a:rPr>
              <a:t>Prevention</a:t>
            </a:r>
            <a:endParaRPr b="0" lang="en-US" sz="2800" spc="-1" strike="noStrike">
              <a:latin typeface="Arial"/>
            </a:endParaRPr>
          </a:p>
          <a:p>
            <a:pPr>
              <a:lnSpc>
                <a:spcPct val="100000"/>
              </a:lnSpc>
              <a:spcBef>
                <a:spcPts val="601"/>
              </a:spcBef>
            </a:pPr>
            <a:endParaRPr b="0" lang="en-US" sz="2800" spc="-1" strike="noStrike">
              <a:latin typeface="Arial"/>
            </a:endParaRPr>
          </a:p>
        </p:txBody>
      </p:sp>
    </p:spTree>
  </p:cSld>
  <p:transition spd="med">
    <p:pull dir="l"/>
  </p:transition>
</p:sld>
</file>

<file path=ppt/slides/slide10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tile/>
        </a:blipFill>
      </p:bgPr>
    </p:bg>
    <p:spTree>
      <p:nvGrpSpPr>
        <p:cNvPr id="1" name=""/>
        <p:cNvGrpSpPr/>
        <p:nvPr/>
      </p:nvGrpSpPr>
      <p:grpSpPr>
        <a:xfrm>
          <a:off x="0" y="0"/>
          <a:ext cx="0" cy="0"/>
          <a:chOff x="0" y="0"/>
          <a:chExt cx="0" cy="0"/>
        </a:xfrm>
      </p:grpSpPr>
      <p:sp>
        <p:nvSpPr>
          <p:cNvPr id="980" name="CustomShape 1"/>
          <p:cNvSpPr/>
          <p:nvPr/>
        </p:nvSpPr>
        <p:spPr>
          <a:xfrm>
            <a:off x="1914120" y="274680"/>
            <a:ext cx="9995400" cy="1140840"/>
          </a:xfrm>
          <a:prstGeom prst="rect">
            <a:avLst/>
          </a:prstGeom>
          <a:noFill/>
          <a:ln>
            <a:noFill/>
          </a:ln>
        </p:spPr>
        <p:style>
          <a:lnRef idx="0"/>
          <a:fillRef idx="0"/>
          <a:effectRef idx="0"/>
          <a:fontRef idx="minor"/>
        </p:style>
        <p:txBody>
          <a:bodyPr lIns="90000" rIns="90000" tIns="45000" bIns="45000" anchor="ctr">
            <a:noAutofit/>
          </a:bodyPr>
          <a:p>
            <a:pPr>
              <a:lnSpc>
                <a:spcPct val="100000"/>
              </a:lnSpc>
            </a:pPr>
            <a:r>
              <a:rPr b="0" lang="en-US" sz="4300" spc="-1" strike="noStrike">
                <a:solidFill>
                  <a:srgbClr val="572314"/>
                </a:solidFill>
                <a:latin typeface="Arial"/>
                <a:ea typeface="DejaVu Sans"/>
              </a:rPr>
              <a:t>	</a:t>
            </a:r>
            <a:r>
              <a:rPr b="0" lang="en-US" sz="4300" spc="-1" strike="noStrike">
                <a:solidFill>
                  <a:srgbClr val="572314"/>
                </a:solidFill>
                <a:latin typeface="Arial"/>
                <a:ea typeface="DejaVu Sans"/>
              </a:rPr>
              <a:t>	</a:t>
            </a:r>
            <a:r>
              <a:rPr b="1" lang="en-US" sz="4400" spc="-1" strike="noStrike">
                <a:solidFill>
                  <a:srgbClr val="7030a0"/>
                </a:solidFill>
                <a:latin typeface="Arial"/>
                <a:ea typeface="DejaVu Sans"/>
              </a:rPr>
              <a:t> </a:t>
            </a:r>
            <a:r>
              <a:rPr b="1" lang="en-US" sz="4400" spc="-1" strike="noStrike">
                <a:solidFill>
                  <a:srgbClr val="7030a0"/>
                </a:solidFill>
                <a:latin typeface="Arial"/>
                <a:ea typeface="DejaVu Sans"/>
              </a:rPr>
              <a:t>DESCRIPTION</a:t>
            </a:r>
            <a:endParaRPr b="0" lang="en-US" sz="4400" spc="-1" strike="noStrike">
              <a:latin typeface="Arial"/>
            </a:endParaRPr>
          </a:p>
        </p:txBody>
      </p:sp>
      <p:sp>
        <p:nvSpPr>
          <p:cNvPr id="981" name="CustomShape 2"/>
          <p:cNvSpPr/>
          <p:nvPr/>
        </p:nvSpPr>
        <p:spPr>
          <a:xfrm>
            <a:off x="1914120" y="1447920"/>
            <a:ext cx="9995400" cy="4798440"/>
          </a:xfrm>
          <a:prstGeom prst="rect">
            <a:avLst/>
          </a:prstGeom>
          <a:noFill/>
          <a:ln>
            <a:noFill/>
          </a:ln>
        </p:spPr>
        <p:style>
          <a:lnRef idx="0"/>
          <a:fillRef idx="0"/>
          <a:effectRef idx="0"/>
          <a:fontRef idx="minor"/>
        </p:style>
        <p:txBody>
          <a:bodyPr lIns="90000" rIns="90000" tIns="45000" bIns="45000">
            <a:normAutofit/>
          </a:bodyPr>
          <a:p>
            <a:pPr marL="365760" indent="-281160" algn="just">
              <a:lnSpc>
                <a:spcPct val="100000"/>
              </a:lnSpc>
              <a:spcBef>
                <a:spcPts val="601"/>
              </a:spcBef>
              <a:buClr>
                <a:srgbClr val="3891a7"/>
              </a:buClr>
              <a:buSzPct val="80000"/>
              <a:buFont typeface="Wingdings 2" charset="2"/>
              <a:buChar char=""/>
            </a:pPr>
            <a:r>
              <a:rPr b="0" lang="en-US" sz="4400" spc="-1" strike="noStrike">
                <a:solidFill>
                  <a:srgbClr val="000000"/>
                </a:solidFill>
                <a:latin typeface="Times New Roman"/>
                <a:ea typeface="DejaVu Sans"/>
              </a:rPr>
              <a:t>Anaemia</a:t>
            </a:r>
            <a:r>
              <a:rPr b="1" lang="en-US" sz="4400" spc="-1" strike="noStrike">
                <a:solidFill>
                  <a:srgbClr val="000000"/>
                </a:solidFill>
                <a:latin typeface="Times New Roman"/>
                <a:ea typeface="DejaVu Sans"/>
              </a:rPr>
              <a:t>  </a:t>
            </a:r>
            <a:r>
              <a:rPr b="0" lang="en-US" sz="4400" spc="-1" strike="noStrike">
                <a:solidFill>
                  <a:srgbClr val="000000"/>
                </a:solidFill>
                <a:latin typeface="Times New Roman"/>
                <a:ea typeface="DejaVu Sans"/>
              </a:rPr>
              <a:t>refers to a reduction of oxygen carrying capacity of blood, due to either decrease in red blood cells production , in haemoglobin content ,or combination of both.</a:t>
            </a:r>
            <a:endParaRPr b="0" lang="en-US" sz="4400" spc="-1" strike="noStrike">
              <a:latin typeface="Arial"/>
            </a:endParaRPr>
          </a:p>
        </p:txBody>
      </p:sp>
    </p:spTree>
  </p:cSld>
  <p:transition spd="med">
    <p:pull dir="l"/>
  </p:transition>
</p:sld>
</file>

<file path=ppt/slides/slide10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tile/>
        </a:blipFill>
      </p:bgPr>
    </p:bg>
    <p:spTree>
      <p:nvGrpSpPr>
        <p:cNvPr id="1" name=""/>
        <p:cNvGrpSpPr/>
        <p:nvPr/>
      </p:nvGrpSpPr>
      <p:grpSpPr>
        <a:xfrm>
          <a:off x="0" y="0"/>
          <a:ext cx="0" cy="0"/>
          <a:chOff x="0" y="0"/>
          <a:chExt cx="0" cy="0"/>
        </a:xfrm>
      </p:grpSpPr>
      <p:sp>
        <p:nvSpPr>
          <p:cNvPr id="982" name="CustomShape 1"/>
          <p:cNvSpPr/>
          <p:nvPr/>
        </p:nvSpPr>
        <p:spPr>
          <a:xfrm>
            <a:off x="1914120" y="274680"/>
            <a:ext cx="9995400" cy="1140840"/>
          </a:xfrm>
          <a:prstGeom prst="rect">
            <a:avLst/>
          </a:prstGeom>
          <a:noFill/>
          <a:ln>
            <a:noFill/>
          </a:ln>
        </p:spPr>
        <p:style>
          <a:lnRef idx="0"/>
          <a:fillRef idx="0"/>
          <a:effectRef idx="0"/>
          <a:fontRef idx="minor"/>
        </p:style>
        <p:txBody>
          <a:bodyPr lIns="90000" rIns="90000" tIns="45000" bIns="45000" anchor="ctr">
            <a:noAutofit/>
          </a:bodyPr>
          <a:p>
            <a:pPr>
              <a:lnSpc>
                <a:spcPct val="100000"/>
              </a:lnSpc>
            </a:pPr>
            <a:r>
              <a:rPr b="0" lang="en-US" sz="4300" spc="-1" strike="noStrike">
                <a:solidFill>
                  <a:srgbClr val="572314"/>
                </a:solidFill>
                <a:latin typeface="Arial"/>
                <a:ea typeface="DejaVu Sans"/>
              </a:rPr>
              <a:t>	</a:t>
            </a:r>
            <a:r>
              <a:rPr b="1" lang="en-US" sz="4300" spc="-1" strike="noStrike">
                <a:solidFill>
                  <a:srgbClr val="7030a0"/>
                </a:solidFill>
                <a:latin typeface="Arial"/>
                <a:ea typeface="DejaVu Sans"/>
              </a:rPr>
              <a:t> </a:t>
            </a:r>
            <a:r>
              <a:rPr b="1" lang="en-US" sz="4300" spc="-1" strike="noStrike">
                <a:solidFill>
                  <a:srgbClr val="7030a0"/>
                </a:solidFill>
                <a:latin typeface="Arial"/>
                <a:ea typeface="DejaVu Sans"/>
              </a:rPr>
              <a:t>COMMON TYPES</a:t>
            </a:r>
            <a:endParaRPr b="0" lang="en-US" sz="4300" spc="-1" strike="noStrike">
              <a:latin typeface="Arial"/>
            </a:endParaRPr>
          </a:p>
        </p:txBody>
      </p:sp>
      <p:sp>
        <p:nvSpPr>
          <p:cNvPr id="983" name="CustomShape 2"/>
          <p:cNvSpPr/>
          <p:nvPr/>
        </p:nvSpPr>
        <p:spPr>
          <a:xfrm>
            <a:off x="1752480" y="1295280"/>
            <a:ext cx="9793440" cy="4950720"/>
          </a:xfrm>
          <a:prstGeom prst="rect">
            <a:avLst/>
          </a:prstGeom>
          <a:noFill/>
          <a:ln>
            <a:noFill/>
          </a:ln>
        </p:spPr>
        <p:style>
          <a:lnRef idx="0"/>
          <a:fillRef idx="0"/>
          <a:effectRef idx="0"/>
          <a:fontRef idx="minor"/>
        </p:style>
        <p:txBody>
          <a:bodyPr lIns="90000" rIns="90000" tIns="45000" bIns="45000">
            <a:normAutofit/>
          </a:bodyPr>
          <a:p>
            <a:pPr marL="365760" indent="-281160" algn="just">
              <a:lnSpc>
                <a:spcPct val="100000"/>
              </a:lnSpc>
              <a:spcBef>
                <a:spcPts val="601"/>
              </a:spcBef>
              <a:buClr>
                <a:srgbClr val="3891a7"/>
              </a:buClr>
              <a:buSzPct val="80000"/>
              <a:buFont typeface="Wingdings 2" charset="2"/>
              <a:buChar char=""/>
            </a:pPr>
            <a:r>
              <a:rPr b="0" lang="en-US" sz="3200" spc="-1" strike="noStrike">
                <a:solidFill>
                  <a:srgbClr val="000000"/>
                </a:solidFill>
                <a:latin typeface="Times New Roman"/>
                <a:ea typeface="DejaVu Sans"/>
              </a:rPr>
              <a:t>Iron deficiency, due to excessive demand of iron.</a:t>
            </a:r>
            <a:endParaRPr b="0" lang="en-US" sz="3200" spc="-1" strike="noStrike">
              <a:latin typeface="Arial"/>
            </a:endParaRPr>
          </a:p>
          <a:p>
            <a:pPr marL="365760" indent="-281160" algn="just">
              <a:lnSpc>
                <a:spcPct val="100000"/>
              </a:lnSpc>
              <a:spcBef>
                <a:spcPts val="601"/>
              </a:spcBef>
              <a:buClr>
                <a:srgbClr val="3891a7"/>
              </a:buClr>
              <a:buSzPct val="80000"/>
              <a:buFont typeface="Wingdings 2" charset="2"/>
              <a:buChar char=""/>
            </a:pPr>
            <a:r>
              <a:rPr b="0" lang="en-US" sz="3200" spc="-1" strike="noStrike">
                <a:solidFill>
                  <a:srgbClr val="000000"/>
                </a:solidFill>
                <a:latin typeface="Times New Roman"/>
                <a:ea typeface="DejaVu Sans"/>
              </a:rPr>
              <a:t>Haemolytic,from systemic conditions such as , malaria ,sickle cell disease etc.</a:t>
            </a:r>
            <a:endParaRPr b="0" lang="en-US" sz="3200" spc="-1" strike="noStrike">
              <a:latin typeface="Arial"/>
            </a:endParaRPr>
          </a:p>
          <a:p>
            <a:pPr marL="365760" indent="-281160" algn="just">
              <a:lnSpc>
                <a:spcPct val="100000"/>
              </a:lnSpc>
              <a:spcBef>
                <a:spcPts val="601"/>
              </a:spcBef>
              <a:buClr>
                <a:srgbClr val="3891a7"/>
              </a:buClr>
              <a:buSzPct val="80000"/>
              <a:buFont typeface="Wingdings 2" charset="2"/>
              <a:buChar char=""/>
            </a:pPr>
            <a:r>
              <a:rPr b="0" lang="en-US" sz="3200" spc="-1" strike="noStrike">
                <a:solidFill>
                  <a:srgbClr val="000000"/>
                </a:solidFill>
                <a:latin typeface="Times New Roman"/>
                <a:ea typeface="DejaVu Sans"/>
              </a:rPr>
              <a:t>Haemorrhagic, due to too frequent deliveries, worm infestation &amp; APH.</a:t>
            </a:r>
            <a:endParaRPr b="0" lang="en-US" sz="3200" spc="-1" strike="noStrike">
              <a:latin typeface="Arial"/>
            </a:endParaRPr>
          </a:p>
          <a:p>
            <a:pPr marL="365760" indent="-281160" algn="just">
              <a:lnSpc>
                <a:spcPct val="100000"/>
              </a:lnSpc>
              <a:spcBef>
                <a:spcPts val="601"/>
              </a:spcBef>
              <a:buClr>
                <a:srgbClr val="3891a7"/>
              </a:buClr>
              <a:buSzPct val="80000"/>
              <a:buFont typeface="Wingdings 2" charset="2"/>
              <a:buChar char=""/>
            </a:pPr>
            <a:r>
              <a:rPr b="0" lang="en-US" sz="3200" spc="-1" strike="noStrike">
                <a:solidFill>
                  <a:srgbClr val="000000"/>
                </a:solidFill>
                <a:latin typeface="Times New Roman"/>
                <a:ea typeface="DejaVu Sans"/>
              </a:rPr>
              <a:t>Physiological, from haemodilution.</a:t>
            </a:r>
            <a:endParaRPr b="0" lang="en-US" sz="3200" spc="-1" strike="noStrike">
              <a:latin typeface="Arial"/>
            </a:endParaRPr>
          </a:p>
          <a:p>
            <a:pPr marL="365760" indent="-281160" algn="just">
              <a:lnSpc>
                <a:spcPct val="100000"/>
              </a:lnSpc>
              <a:spcBef>
                <a:spcPts val="601"/>
              </a:spcBef>
              <a:buClr>
                <a:srgbClr val="3891a7"/>
              </a:buClr>
              <a:buSzPct val="80000"/>
              <a:buFont typeface="Wingdings 2" charset="2"/>
              <a:buChar char=""/>
            </a:pPr>
            <a:r>
              <a:rPr b="0" lang="en-US" sz="3200" spc="-1" strike="noStrike">
                <a:solidFill>
                  <a:srgbClr val="000000"/>
                </a:solidFill>
                <a:latin typeface="Times New Roman"/>
                <a:ea typeface="DejaVu Sans"/>
              </a:rPr>
              <a:t>Folic acid deficiency , though rare.</a:t>
            </a:r>
            <a:endParaRPr b="0" lang="en-US" sz="3200" spc="-1" strike="noStrike">
              <a:latin typeface="Arial"/>
            </a:endParaRPr>
          </a:p>
          <a:p>
            <a:pPr algn="just">
              <a:lnSpc>
                <a:spcPct val="100000"/>
              </a:lnSpc>
              <a:spcBef>
                <a:spcPts val="601"/>
              </a:spcBef>
            </a:pPr>
            <a:endParaRPr b="0" lang="en-US" sz="3200" spc="-1" strike="noStrike">
              <a:latin typeface="Arial"/>
            </a:endParaRPr>
          </a:p>
        </p:txBody>
      </p:sp>
    </p:spTree>
  </p:cSld>
  <p:transition spd="med">
    <p:pull dir="l"/>
  </p:transition>
</p:sld>
</file>

<file path=ppt/slides/slide10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tile/>
        </a:blipFill>
      </p:bgPr>
    </p:bg>
    <p:spTree>
      <p:nvGrpSpPr>
        <p:cNvPr id="1" name=""/>
        <p:cNvGrpSpPr/>
        <p:nvPr/>
      </p:nvGrpSpPr>
      <p:grpSpPr>
        <a:xfrm>
          <a:off x="0" y="0"/>
          <a:ext cx="0" cy="0"/>
          <a:chOff x="0" y="0"/>
          <a:chExt cx="0" cy="0"/>
        </a:xfrm>
      </p:grpSpPr>
      <p:sp>
        <p:nvSpPr>
          <p:cNvPr id="984" name="CustomShape 1"/>
          <p:cNvSpPr/>
          <p:nvPr/>
        </p:nvSpPr>
        <p:spPr>
          <a:xfrm>
            <a:off x="1914120" y="274680"/>
            <a:ext cx="9995400" cy="1140840"/>
          </a:xfrm>
          <a:prstGeom prst="rect">
            <a:avLst/>
          </a:prstGeom>
          <a:noFill/>
          <a:ln>
            <a:noFill/>
          </a:ln>
        </p:spPr>
        <p:style>
          <a:lnRef idx="0"/>
          <a:fillRef idx="0"/>
          <a:effectRef idx="0"/>
          <a:fontRef idx="minor"/>
        </p:style>
        <p:txBody>
          <a:bodyPr lIns="90000" rIns="90000" tIns="45000" bIns="45000" anchor="ctr">
            <a:noAutofit/>
          </a:bodyPr>
          <a:p>
            <a:pPr>
              <a:lnSpc>
                <a:spcPct val="100000"/>
              </a:lnSpc>
            </a:pPr>
            <a:r>
              <a:rPr b="0" lang="en-US" sz="4300" spc="-1" strike="noStrike">
                <a:solidFill>
                  <a:srgbClr val="572314"/>
                </a:solidFill>
                <a:latin typeface="Arial"/>
                <a:ea typeface="DejaVu Sans"/>
              </a:rPr>
              <a:t>	</a:t>
            </a:r>
            <a:r>
              <a:rPr b="1" lang="en-US" sz="4300" spc="-1" strike="noStrike">
                <a:solidFill>
                  <a:srgbClr val="7030a0"/>
                </a:solidFill>
                <a:latin typeface="Arial"/>
                <a:ea typeface="DejaVu Sans"/>
              </a:rPr>
              <a:t> </a:t>
            </a:r>
            <a:r>
              <a:rPr b="1" lang="en-US" sz="4300" spc="-1" strike="noStrike">
                <a:solidFill>
                  <a:srgbClr val="7030a0"/>
                </a:solidFill>
                <a:latin typeface="Arial"/>
                <a:ea typeface="DejaVu Sans"/>
              </a:rPr>
              <a:t>GENERAL  CAUSES</a:t>
            </a:r>
            <a:endParaRPr b="0" lang="en-US" sz="4300" spc="-1" strike="noStrike">
              <a:latin typeface="Arial"/>
            </a:endParaRPr>
          </a:p>
        </p:txBody>
      </p:sp>
      <p:sp>
        <p:nvSpPr>
          <p:cNvPr id="985" name="CustomShape 2"/>
          <p:cNvSpPr/>
          <p:nvPr/>
        </p:nvSpPr>
        <p:spPr>
          <a:xfrm>
            <a:off x="1619280" y="1143000"/>
            <a:ext cx="9926640" cy="5560560"/>
          </a:xfrm>
          <a:prstGeom prst="rect">
            <a:avLst/>
          </a:prstGeom>
          <a:noFill/>
          <a:ln>
            <a:noFill/>
          </a:ln>
        </p:spPr>
        <p:style>
          <a:lnRef idx="0"/>
          <a:fillRef idx="0"/>
          <a:effectRef idx="0"/>
          <a:fontRef idx="minor"/>
        </p:style>
        <p:txBody>
          <a:bodyPr lIns="90000" rIns="90000" tIns="45000" bIns="45000">
            <a:normAutofit/>
          </a:bodyPr>
          <a:p>
            <a:pPr marL="365760" indent="-281160">
              <a:lnSpc>
                <a:spcPct val="100000"/>
              </a:lnSpc>
              <a:spcBef>
                <a:spcPts val="601"/>
              </a:spcBef>
              <a:buClr>
                <a:srgbClr val="3891a7"/>
              </a:buClr>
              <a:buSzPct val="80000"/>
              <a:buFont typeface="Wingdings 2" charset="2"/>
              <a:buChar char=""/>
            </a:pPr>
            <a:r>
              <a:rPr b="0" lang="en-US" sz="3200" spc="-1" strike="noStrike">
                <a:solidFill>
                  <a:srgbClr val="000000"/>
                </a:solidFill>
                <a:latin typeface="Times New Roman"/>
                <a:ea typeface="DejaVu Sans"/>
              </a:rPr>
              <a:t>Dietary deficiency of iron ,folate and protein due to:</a:t>
            </a:r>
            <a:endParaRPr b="0" lang="en-US" sz="3200" spc="-1" strike="noStrike">
              <a:latin typeface="Arial"/>
            </a:endParaRPr>
          </a:p>
          <a:p>
            <a:pPr marL="365760" indent="-281160">
              <a:lnSpc>
                <a:spcPct val="100000"/>
              </a:lnSpc>
              <a:spcBef>
                <a:spcPts val="601"/>
              </a:spcBef>
              <a:buClr>
                <a:srgbClr val="3891a7"/>
              </a:buClr>
              <a:buSzPct val="80000"/>
              <a:buFont typeface="Wingdings" charset="2"/>
              <a:buChar char=""/>
            </a:pPr>
            <a:r>
              <a:rPr b="0" lang="en-US" sz="3200" spc="-1" strike="noStrike">
                <a:solidFill>
                  <a:srgbClr val="000000"/>
                </a:solidFill>
                <a:latin typeface="Times New Roman"/>
                <a:ea typeface="DejaVu Sans"/>
              </a:rPr>
              <a:t>Food craving, ignorance, overcooking or  alkaline additives during cooking.</a:t>
            </a:r>
            <a:endParaRPr b="0" lang="en-US" sz="3200" spc="-1" strike="noStrike">
              <a:latin typeface="Arial"/>
            </a:endParaRPr>
          </a:p>
          <a:p>
            <a:pPr marL="365760" indent="-281160">
              <a:lnSpc>
                <a:spcPct val="100000"/>
              </a:lnSpc>
              <a:spcBef>
                <a:spcPts val="601"/>
              </a:spcBef>
              <a:buClr>
                <a:srgbClr val="3891a7"/>
              </a:buClr>
              <a:buSzPct val="80000"/>
              <a:buFont typeface="Wingdings 2" charset="2"/>
              <a:buChar char=""/>
            </a:pPr>
            <a:r>
              <a:rPr b="0" lang="en-US" sz="3200" spc="-1" strike="noStrike">
                <a:solidFill>
                  <a:srgbClr val="000000"/>
                </a:solidFill>
                <a:latin typeface="Times New Roman"/>
                <a:ea typeface="DejaVu Sans"/>
              </a:rPr>
              <a:t>Multiple pregnancy= increased iron demand.</a:t>
            </a:r>
            <a:endParaRPr b="0" lang="en-US" sz="3200" spc="-1" strike="noStrike">
              <a:latin typeface="Arial"/>
            </a:endParaRPr>
          </a:p>
          <a:p>
            <a:pPr marL="365760" indent="-281160">
              <a:lnSpc>
                <a:spcPct val="100000"/>
              </a:lnSpc>
              <a:spcBef>
                <a:spcPts val="601"/>
              </a:spcBef>
              <a:buClr>
                <a:srgbClr val="3891a7"/>
              </a:buClr>
              <a:buSzPct val="80000"/>
              <a:buFont typeface="Wingdings 2" charset="2"/>
              <a:buChar char=""/>
            </a:pPr>
            <a:r>
              <a:rPr b="0" lang="en-US" sz="3200" spc="-1" strike="noStrike">
                <a:solidFill>
                  <a:srgbClr val="000000"/>
                </a:solidFill>
                <a:latin typeface="Times New Roman"/>
                <a:ea typeface="DejaVu Sans"/>
              </a:rPr>
              <a:t>Gastro-intestinal disturbances leading to malabsorption.</a:t>
            </a:r>
            <a:endParaRPr b="0" lang="en-US" sz="3200" spc="-1" strike="noStrike">
              <a:latin typeface="Arial"/>
            </a:endParaRPr>
          </a:p>
          <a:p>
            <a:pPr marL="365760" indent="-281160">
              <a:lnSpc>
                <a:spcPct val="100000"/>
              </a:lnSpc>
              <a:spcBef>
                <a:spcPts val="601"/>
              </a:spcBef>
              <a:buClr>
                <a:srgbClr val="3891a7"/>
              </a:buClr>
              <a:buSzPct val="80000"/>
              <a:buFont typeface="Wingdings 2" charset="2"/>
              <a:buChar char=""/>
            </a:pPr>
            <a:r>
              <a:rPr b="0" lang="en-US" sz="3200" spc="-1" strike="noStrike">
                <a:solidFill>
                  <a:srgbClr val="000000"/>
                </a:solidFill>
                <a:latin typeface="Times New Roman"/>
                <a:ea typeface="DejaVu Sans"/>
              </a:rPr>
              <a:t>Chronic infections like typhoid and upper urinary tract infection.</a:t>
            </a:r>
            <a:endParaRPr b="0" lang="en-US" sz="3200" spc="-1" strike="noStrike">
              <a:latin typeface="Arial"/>
            </a:endParaRPr>
          </a:p>
          <a:p>
            <a:pPr>
              <a:lnSpc>
                <a:spcPct val="100000"/>
              </a:lnSpc>
              <a:spcBef>
                <a:spcPts val="601"/>
              </a:spcBef>
            </a:pPr>
            <a:endParaRPr b="0" lang="en-US" sz="3200" spc="-1" strike="noStrike">
              <a:latin typeface="Arial"/>
            </a:endParaRPr>
          </a:p>
          <a:p>
            <a:pPr>
              <a:lnSpc>
                <a:spcPct val="100000"/>
              </a:lnSpc>
              <a:spcBef>
                <a:spcPts val="601"/>
              </a:spcBef>
            </a:pPr>
            <a:endParaRPr b="0" lang="en-US" sz="3200" spc="-1" strike="noStrike">
              <a:latin typeface="Arial"/>
            </a:endParaRPr>
          </a:p>
        </p:txBody>
      </p:sp>
    </p:spTree>
  </p:cSld>
  <p:transition spd="med">
    <p:pull dir="l"/>
  </p:transition>
</p:sld>
</file>

<file path=ppt/slides/slide10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tile/>
        </a:blipFill>
      </p:bgPr>
    </p:bg>
    <p:spTree>
      <p:nvGrpSpPr>
        <p:cNvPr id="1" name=""/>
        <p:cNvGrpSpPr/>
        <p:nvPr/>
      </p:nvGrpSpPr>
      <p:grpSpPr>
        <a:xfrm>
          <a:off x="0" y="0"/>
          <a:ext cx="0" cy="0"/>
          <a:chOff x="0" y="0"/>
          <a:chExt cx="0" cy="0"/>
        </a:xfrm>
      </p:grpSpPr>
      <p:sp>
        <p:nvSpPr>
          <p:cNvPr id="986" name="CustomShape 1"/>
          <p:cNvSpPr/>
          <p:nvPr/>
        </p:nvSpPr>
        <p:spPr>
          <a:xfrm>
            <a:off x="1714680" y="1219320"/>
            <a:ext cx="9831600" cy="5255640"/>
          </a:xfrm>
          <a:prstGeom prst="rect">
            <a:avLst/>
          </a:prstGeom>
          <a:noFill/>
          <a:ln>
            <a:noFill/>
          </a:ln>
        </p:spPr>
        <p:style>
          <a:lnRef idx="0"/>
          <a:fillRef idx="0"/>
          <a:effectRef idx="0"/>
          <a:fontRef idx="minor"/>
        </p:style>
        <p:txBody>
          <a:bodyPr lIns="90000" rIns="90000" tIns="45000" bIns="45000">
            <a:noAutofit/>
          </a:bodyPr>
          <a:p>
            <a:pPr marL="365760" indent="-281160">
              <a:lnSpc>
                <a:spcPct val="100000"/>
              </a:lnSpc>
              <a:spcBef>
                <a:spcPts val="601"/>
              </a:spcBef>
              <a:buClr>
                <a:srgbClr val="3891a7"/>
              </a:buClr>
              <a:buSzPct val="80000"/>
              <a:buFont typeface="Wingdings 2" charset="2"/>
              <a:buChar char=""/>
            </a:pPr>
            <a:r>
              <a:rPr b="0" lang="en-US" sz="3300" spc="-1" strike="noStrike">
                <a:solidFill>
                  <a:srgbClr val="000000"/>
                </a:solidFill>
                <a:latin typeface="Times New Roman"/>
                <a:ea typeface="DejaVu Sans"/>
              </a:rPr>
              <a:t>High plasma volume  increase physiologically.</a:t>
            </a:r>
            <a:endParaRPr b="0" lang="en-US" sz="3300" spc="-1" strike="noStrike">
              <a:latin typeface="Arial"/>
            </a:endParaRPr>
          </a:p>
          <a:p>
            <a:pPr marL="365760" indent="-281160">
              <a:lnSpc>
                <a:spcPct val="100000"/>
              </a:lnSpc>
              <a:spcBef>
                <a:spcPts val="601"/>
              </a:spcBef>
              <a:buClr>
                <a:srgbClr val="3891a7"/>
              </a:buClr>
              <a:buSzPct val="80000"/>
              <a:buFont typeface="Wingdings 2" charset="2"/>
              <a:buChar char=""/>
            </a:pPr>
            <a:r>
              <a:rPr b="0" lang="en-US" sz="3300" spc="-1" strike="noStrike">
                <a:solidFill>
                  <a:srgbClr val="000000"/>
                </a:solidFill>
                <a:latin typeface="Times New Roman"/>
                <a:ea typeface="DejaVu Sans"/>
              </a:rPr>
              <a:t>Acute  or chronic blood loss.</a:t>
            </a:r>
            <a:endParaRPr b="0" lang="en-US" sz="3300" spc="-1" strike="noStrike">
              <a:latin typeface="Arial"/>
            </a:endParaRPr>
          </a:p>
          <a:p>
            <a:pPr marL="365760" indent="-281160">
              <a:lnSpc>
                <a:spcPct val="100000"/>
              </a:lnSpc>
              <a:spcBef>
                <a:spcPts val="601"/>
              </a:spcBef>
              <a:buClr>
                <a:srgbClr val="3891a7"/>
              </a:buClr>
              <a:buSzPct val="80000"/>
              <a:buFont typeface="Wingdings 2" charset="2"/>
              <a:buChar char=""/>
            </a:pPr>
            <a:r>
              <a:rPr b="0" lang="en-US" sz="3300" spc="-1" strike="noStrike">
                <a:solidFill>
                  <a:srgbClr val="000000"/>
                </a:solidFill>
                <a:latin typeface="Times New Roman"/>
                <a:ea typeface="DejaVu Sans"/>
              </a:rPr>
              <a:t>High intake of caffeinated drinks ,hence reduced  absorption of iron.</a:t>
            </a:r>
            <a:endParaRPr b="0" lang="en-US" sz="3300" spc="-1" strike="noStrike">
              <a:latin typeface="Arial"/>
            </a:endParaRPr>
          </a:p>
          <a:p>
            <a:pPr marL="365760" indent="-281160">
              <a:lnSpc>
                <a:spcPct val="100000"/>
              </a:lnSpc>
              <a:spcBef>
                <a:spcPts val="601"/>
              </a:spcBef>
              <a:buClr>
                <a:srgbClr val="3891a7"/>
              </a:buClr>
              <a:buSzPct val="80000"/>
              <a:buFont typeface="Wingdings 2" charset="2"/>
              <a:buChar char=""/>
            </a:pPr>
            <a:r>
              <a:rPr b="0" lang="en-US" sz="3300" spc="-1" strike="noStrike">
                <a:solidFill>
                  <a:srgbClr val="000000"/>
                </a:solidFill>
                <a:latin typeface="Times New Roman"/>
                <a:ea typeface="DejaVu Sans"/>
              </a:rPr>
              <a:t>Intake of folate antagonists e.g. anticonvulsants ,sulphonamide &amp; alcohol.</a:t>
            </a:r>
            <a:endParaRPr b="0" lang="en-US" sz="3300" spc="-1" strike="noStrike">
              <a:latin typeface="Arial"/>
            </a:endParaRPr>
          </a:p>
          <a:p>
            <a:pPr marL="365760" indent="-281160">
              <a:lnSpc>
                <a:spcPct val="100000"/>
              </a:lnSpc>
              <a:spcBef>
                <a:spcPts val="601"/>
              </a:spcBef>
              <a:buClr>
                <a:srgbClr val="3891a7"/>
              </a:buClr>
              <a:buSzPct val="80000"/>
              <a:buFont typeface="Wingdings 2" charset="2"/>
              <a:buChar char=""/>
            </a:pPr>
            <a:r>
              <a:rPr b="0" lang="en-US" sz="3300" spc="-1" strike="noStrike">
                <a:solidFill>
                  <a:srgbClr val="000000"/>
                </a:solidFill>
                <a:latin typeface="Times New Roman"/>
                <a:ea typeface="DejaVu Sans"/>
              </a:rPr>
              <a:t>Systemic dse/conditions  eg malaria, PTB, sickle cell dse &amp; HIV/AIDS respectively.</a:t>
            </a:r>
            <a:endParaRPr b="0" lang="en-US" sz="3300" spc="-1" strike="noStrike">
              <a:latin typeface="Arial"/>
            </a:endParaRPr>
          </a:p>
        </p:txBody>
      </p:sp>
    </p:spTree>
  </p:cSld>
  <p:transition spd="med">
    <p:pull dir="l"/>
  </p:transition>
</p:sld>
</file>

<file path=ppt/slides/slide10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tile/>
        </a:blipFill>
      </p:bgPr>
    </p:bg>
    <p:spTree>
      <p:nvGrpSpPr>
        <p:cNvPr id="1" name=""/>
        <p:cNvGrpSpPr/>
        <p:nvPr/>
      </p:nvGrpSpPr>
      <p:grpSpPr>
        <a:xfrm>
          <a:off x="0" y="0"/>
          <a:ext cx="0" cy="0"/>
          <a:chOff x="0" y="0"/>
          <a:chExt cx="0" cy="0"/>
        </a:xfrm>
      </p:grpSpPr>
      <p:sp>
        <p:nvSpPr>
          <p:cNvPr id="987" name="CustomShape 1"/>
          <p:cNvSpPr/>
          <p:nvPr/>
        </p:nvSpPr>
        <p:spPr>
          <a:xfrm>
            <a:off x="1914120" y="274680"/>
            <a:ext cx="9995400" cy="1140840"/>
          </a:xfrm>
          <a:prstGeom prst="rect">
            <a:avLst/>
          </a:prstGeom>
          <a:noFill/>
          <a:ln>
            <a:noFill/>
          </a:ln>
        </p:spPr>
        <p:style>
          <a:lnRef idx="0"/>
          <a:fillRef idx="0"/>
          <a:effectRef idx="0"/>
          <a:fontRef idx="minor"/>
        </p:style>
        <p:txBody>
          <a:bodyPr lIns="90000" rIns="90000" tIns="45000" bIns="45000" anchor="ctr">
            <a:noAutofit/>
          </a:bodyPr>
          <a:p>
            <a:pPr>
              <a:lnSpc>
                <a:spcPct val="100000"/>
              </a:lnSpc>
            </a:pPr>
            <a:r>
              <a:rPr b="1" lang="en-US" sz="4300" spc="-1" strike="noStrike">
                <a:solidFill>
                  <a:srgbClr val="835e01"/>
                </a:solidFill>
                <a:latin typeface="Arial"/>
                <a:ea typeface="DejaVu Sans"/>
              </a:rPr>
              <a:t>IRON  DEFICIENY ANAEMIA</a:t>
            </a:r>
            <a:endParaRPr b="0" lang="en-US" sz="4300" spc="-1" strike="noStrike">
              <a:latin typeface="Arial"/>
            </a:endParaRPr>
          </a:p>
        </p:txBody>
      </p:sp>
      <p:sp>
        <p:nvSpPr>
          <p:cNvPr id="988" name="CustomShape 2"/>
          <p:cNvSpPr/>
          <p:nvPr/>
        </p:nvSpPr>
        <p:spPr>
          <a:xfrm>
            <a:off x="1809720" y="1447920"/>
            <a:ext cx="9736200" cy="4798440"/>
          </a:xfrm>
          <a:prstGeom prst="rect">
            <a:avLst/>
          </a:prstGeom>
          <a:noFill/>
          <a:ln>
            <a:noFill/>
          </a:ln>
        </p:spPr>
        <p:style>
          <a:lnRef idx="0"/>
          <a:fillRef idx="0"/>
          <a:effectRef idx="0"/>
          <a:fontRef idx="minor"/>
        </p:style>
        <p:txBody>
          <a:bodyPr lIns="90000" rIns="90000" tIns="45000" bIns="45000">
            <a:noAutofit/>
          </a:bodyPr>
          <a:p>
            <a:pPr marL="365760" indent="-281160">
              <a:lnSpc>
                <a:spcPct val="100000"/>
              </a:lnSpc>
              <a:spcBef>
                <a:spcPts val="601"/>
              </a:spcBef>
              <a:buClr>
                <a:srgbClr val="3891a7"/>
              </a:buClr>
              <a:buSzPct val="80000"/>
              <a:buFont typeface="Wingdings 2" charset="2"/>
              <a:buChar char=""/>
            </a:pPr>
            <a:r>
              <a:rPr b="0" lang="en-US" sz="3400" spc="-1" strike="noStrike">
                <a:solidFill>
                  <a:srgbClr val="000000"/>
                </a:solidFill>
                <a:latin typeface="Times New Roman"/>
                <a:ea typeface="DejaVu Sans"/>
              </a:rPr>
              <a:t>It’s the commonest type and results from lack of mobilisable iron stores, hence compromised  supply to body tissues.</a:t>
            </a:r>
            <a:endParaRPr b="0" lang="en-US" sz="3400" spc="-1" strike="noStrike">
              <a:latin typeface="Arial"/>
            </a:endParaRPr>
          </a:p>
          <a:p>
            <a:pPr marL="365760" indent="-281160">
              <a:lnSpc>
                <a:spcPct val="100000"/>
              </a:lnSpc>
              <a:spcBef>
                <a:spcPts val="601"/>
              </a:spcBef>
              <a:buClr>
                <a:srgbClr val="3891a7"/>
              </a:buClr>
              <a:buSzPct val="80000"/>
              <a:buFont typeface="Wingdings 2" charset="2"/>
              <a:buChar char=""/>
            </a:pPr>
            <a:r>
              <a:rPr b="0" lang="en-US" sz="3400" spc="-1" strike="noStrike">
                <a:solidFill>
                  <a:srgbClr val="000000"/>
                </a:solidFill>
                <a:latin typeface="Times New Roman"/>
                <a:ea typeface="DejaVu Sans"/>
              </a:rPr>
              <a:t>Iron is necessary for normal formation of the haemoglobin molecule.</a:t>
            </a:r>
            <a:endParaRPr b="0" lang="en-US" sz="3400" spc="-1" strike="noStrike">
              <a:latin typeface="Arial"/>
            </a:endParaRPr>
          </a:p>
          <a:p>
            <a:pPr marL="365760" indent="-281160">
              <a:lnSpc>
                <a:spcPct val="100000"/>
              </a:lnSpc>
              <a:spcBef>
                <a:spcPts val="601"/>
              </a:spcBef>
              <a:buClr>
                <a:srgbClr val="3891a7"/>
              </a:buClr>
              <a:buSzPct val="80000"/>
              <a:buFont typeface="Wingdings 2" charset="2"/>
              <a:buChar char=""/>
            </a:pPr>
            <a:r>
              <a:rPr b="0" lang="en-US" sz="3400" spc="-1" strike="noStrike">
                <a:solidFill>
                  <a:srgbClr val="000000"/>
                </a:solidFill>
                <a:latin typeface="Times New Roman"/>
                <a:ea typeface="DejaVu Sans"/>
              </a:rPr>
              <a:t>Daily requirement of iron increases greatly prenatally to cater for maternal and fetal stores.</a:t>
            </a:r>
            <a:endParaRPr b="0" lang="en-US" sz="3400" spc="-1" strike="noStrike">
              <a:latin typeface="Arial"/>
            </a:endParaRPr>
          </a:p>
        </p:txBody>
      </p:sp>
    </p:spTree>
  </p:cSld>
  <p:transition spd="med">
    <p:pull dir="l"/>
  </p:transition>
</p:sld>
</file>

<file path=ppt/slides/slide10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tile/>
        </a:blipFill>
      </p:bgPr>
    </p:bg>
    <p:spTree>
      <p:nvGrpSpPr>
        <p:cNvPr id="1" name=""/>
        <p:cNvGrpSpPr/>
        <p:nvPr/>
      </p:nvGrpSpPr>
      <p:grpSpPr>
        <a:xfrm>
          <a:off x="0" y="0"/>
          <a:ext cx="0" cy="0"/>
          <a:chOff x="0" y="0"/>
          <a:chExt cx="0" cy="0"/>
        </a:xfrm>
      </p:grpSpPr>
      <p:sp>
        <p:nvSpPr>
          <p:cNvPr id="989" name="CustomShape 1"/>
          <p:cNvSpPr/>
          <p:nvPr/>
        </p:nvSpPr>
        <p:spPr>
          <a:xfrm>
            <a:off x="1914120" y="274680"/>
            <a:ext cx="9995400" cy="1140840"/>
          </a:xfrm>
          <a:prstGeom prst="rect">
            <a:avLst/>
          </a:prstGeom>
          <a:noFill/>
          <a:ln>
            <a:noFill/>
          </a:ln>
        </p:spPr>
        <p:style>
          <a:lnRef idx="0"/>
          <a:fillRef idx="0"/>
          <a:effectRef idx="0"/>
          <a:fontRef idx="minor"/>
        </p:style>
        <p:txBody>
          <a:bodyPr lIns="90000" rIns="90000" tIns="45000" bIns="45000" anchor="ctr">
            <a:noAutofit/>
          </a:bodyPr>
          <a:p>
            <a:pPr>
              <a:lnSpc>
                <a:spcPct val="100000"/>
              </a:lnSpc>
            </a:pPr>
            <a:r>
              <a:rPr b="0" lang="en-US" sz="4300" spc="-1" strike="noStrike">
                <a:solidFill>
                  <a:srgbClr val="572314"/>
                </a:solidFill>
                <a:latin typeface="Arial"/>
                <a:ea typeface="DejaVu Sans"/>
              </a:rPr>
              <a:t>	</a:t>
            </a:r>
            <a:r>
              <a:rPr b="1" lang="en-US" sz="4400" spc="-1" strike="noStrike">
                <a:solidFill>
                  <a:srgbClr val="572314"/>
                </a:solidFill>
                <a:latin typeface="Arial"/>
                <a:ea typeface="DejaVu Sans"/>
              </a:rPr>
              <a:t> </a:t>
            </a:r>
            <a:r>
              <a:rPr b="1" lang="en-US" sz="4400" spc="-1" strike="noStrike">
                <a:solidFill>
                  <a:srgbClr val="7030a0"/>
                </a:solidFill>
                <a:latin typeface="Arial"/>
                <a:ea typeface="DejaVu Sans"/>
              </a:rPr>
              <a:t>Specific Causes</a:t>
            </a:r>
            <a:endParaRPr b="0" lang="en-US" sz="4400" spc="-1" strike="noStrike">
              <a:latin typeface="Arial"/>
            </a:endParaRPr>
          </a:p>
        </p:txBody>
      </p:sp>
      <p:sp>
        <p:nvSpPr>
          <p:cNvPr id="990" name="CustomShape 2"/>
          <p:cNvSpPr/>
          <p:nvPr/>
        </p:nvSpPr>
        <p:spPr>
          <a:xfrm>
            <a:off x="1914120" y="1447920"/>
            <a:ext cx="9995400" cy="4798440"/>
          </a:xfrm>
          <a:prstGeom prst="rect">
            <a:avLst/>
          </a:prstGeom>
          <a:noFill/>
          <a:ln>
            <a:solidFill>
              <a:srgbClr val="3891a7"/>
            </a:solidFill>
          </a:ln>
        </p:spPr>
        <p:style>
          <a:lnRef idx="0"/>
          <a:fillRef idx="0"/>
          <a:effectRef idx="0"/>
          <a:fontRef idx="minor"/>
        </p:style>
        <p:txBody>
          <a:bodyPr lIns="90000" rIns="90000" tIns="45000" bIns="45000">
            <a:noAutofit/>
          </a:bodyPr>
          <a:p>
            <a:pPr marL="365760" indent="-281160">
              <a:lnSpc>
                <a:spcPct val="100000"/>
              </a:lnSpc>
              <a:spcBef>
                <a:spcPts val="601"/>
              </a:spcBef>
              <a:tabLst>
                <a:tab algn="l" pos="0"/>
              </a:tabLst>
            </a:pPr>
            <a:r>
              <a:rPr b="0" lang="en-US" sz="3200" spc="-1" strike="noStrike">
                <a:solidFill>
                  <a:srgbClr val="000000"/>
                </a:solidFill>
                <a:latin typeface="Times New Roman"/>
                <a:ea typeface="DejaVu Sans"/>
              </a:rPr>
              <a:t>	</a:t>
            </a:r>
            <a:r>
              <a:rPr b="0" lang="en-US" sz="3200" spc="-1" strike="noStrike">
                <a:solidFill>
                  <a:srgbClr val="000000"/>
                </a:solidFill>
                <a:latin typeface="Times New Roman"/>
                <a:ea typeface="DejaVu Sans"/>
              </a:rPr>
              <a:t>	</a:t>
            </a:r>
            <a:endParaRPr b="0" lang="en-US" sz="3200" spc="-1" strike="noStrike">
              <a:latin typeface="Arial"/>
            </a:endParaRPr>
          </a:p>
          <a:p>
            <a:pPr marL="365760" indent="-281160">
              <a:lnSpc>
                <a:spcPct val="100000"/>
              </a:lnSpc>
              <a:spcBef>
                <a:spcPts val="601"/>
              </a:spcBef>
              <a:buClr>
                <a:srgbClr val="3891a7"/>
              </a:buClr>
              <a:buSzPct val="80000"/>
              <a:buFont typeface="Wingdings 2" charset="2"/>
              <a:buChar char=""/>
              <a:tabLst>
                <a:tab algn="l" pos="0"/>
              </a:tabLst>
            </a:pPr>
            <a:r>
              <a:rPr b="0" lang="en-US" sz="3600" spc="-1" strike="noStrike">
                <a:solidFill>
                  <a:srgbClr val="000000"/>
                </a:solidFill>
                <a:latin typeface="Times New Roman"/>
                <a:ea typeface="DejaVu Sans"/>
              </a:rPr>
              <a:t>Reduced dietary intake of iron or protein or both.</a:t>
            </a:r>
            <a:endParaRPr b="0" lang="en-US" sz="3600" spc="-1" strike="noStrike">
              <a:latin typeface="Arial"/>
            </a:endParaRPr>
          </a:p>
          <a:p>
            <a:pPr marL="365760" indent="-281160">
              <a:lnSpc>
                <a:spcPct val="100000"/>
              </a:lnSpc>
              <a:spcBef>
                <a:spcPts val="601"/>
              </a:spcBef>
              <a:buClr>
                <a:srgbClr val="3891a7"/>
              </a:buClr>
              <a:buSzPct val="80000"/>
              <a:buFont typeface="Wingdings" charset="2"/>
              <a:buChar char=""/>
              <a:tabLst>
                <a:tab algn="l" pos="0"/>
              </a:tabLst>
            </a:pPr>
            <a:r>
              <a:rPr b="0" lang="en-US" sz="3600" spc="-1" strike="noStrike">
                <a:solidFill>
                  <a:srgbClr val="000000"/>
                </a:solidFill>
                <a:latin typeface="Times New Roman"/>
                <a:ea typeface="DejaVu Sans"/>
              </a:rPr>
              <a:t>Protein facilitates storage of iron in combination referred to as </a:t>
            </a:r>
            <a:r>
              <a:rPr b="0" lang="en-US" sz="3600" spc="-1" strike="noStrike">
                <a:solidFill>
                  <a:srgbClr val="c00000"/>
                </a:solidFill>
                <a:latin typeface="Times New Roman"/>
                <a:ea typeface="DejaVu Sans"/>
              </a:rPr>
              <a:t>Ferritin.</a:t>
            </a:r>
            <a:endParaRPr b="0" lang="en-US" sz="3600" spc="-1" strike="noStrike">
              <a:latin typeface="Arial"/>
            </a:endParaRPr>
          </a:p>
          <a:p>
            <a:pPr marL="365760" indent="-281160">
              <a:lnSpc>
                <a:spcPct val="100000"/>
              </a:lnSpc>
              <a:spcBef>
                <a:spcPts val="601"/>
              </a:spcBef>
              <a:buClr>
                <a:srgbClr val="3891a7"/>
              </a:buClr>
              <a:buSzPct val="80000"/>
              <a:buFont typeface="Wingdings 2" charset="2"/>
              <a:buChar char=""/>
              <a:tabLst>
                <a:tab algn="l" pos="0"/>
              </a:tabLst>
            </a:pPr>
            <a:r>
              <a:rPr b="0" lang="en-US" sz="3600" spc="-1" strike="noStrike">
                <a:solidFill>
                  <a:srgbClr val="000000"/>
                </a:solidFill>
                <a:latin typeface="Times New Roman"/>
                <a:ea typeface="DejaVu Sans"/>
              </a:rPr>
              <a:t>Excessive demand.</a:t>
            </a:r>
            <a:endParaRPr b="0" lang="en-US" sz="3600" spc="-1" strike="noStrike">
              <a:latin typeface="Arial"/>
            </a:endParaRPr>
          </a:p>
          <a:p>
            <a:pPr marL="365760" indent="-281160">
              <a:lnSpc>
                <a:spcPct val="100000"/>
              </a:lnSpc>
              <a:spcBef>
                <a:spcPts val="601"/>
              </a:spcBef>
              <a:buClr>
                <a:srgbClr val="3891a7"/>
              </a:buClr>
              <a:buSzPct val="80000"/>
              <a:buFont typeface="Wingdings 2" charset="2"/>
              <a:buChar char=""/>
              <a:tabLst>
                <a:tab algn="l" pos="0"/>
              </a:tabLst>
            </a:pPr>
            <a:r>
              <a:rPr b="0" lang="en-US" sz="3600" spc="-1" strike="noStrike">
                <a:solidFill>
                  <a:srgbClr val="000000"/>
                </a:solidFill>
                <a:latin typeface="Times New Roman"/>
                <a:ea typeface="DejaVu Sans"/>
              </a:rPr>
              <a:t>Reduced absorption.</a:t>
            </a:r>
            <a:endParaRPr b="0" lang="en-US" sz="3600" spc="-1" strike="noStrike">
              <a:latin typeface="Arial"/>
            </a:endParaRPr>
          </a:p>
        </p:txBody>
      </p:sp>
    </p:spTree>
  </p:cSld>
  <p:transition spd="med">
    <p:pull dir="l"/>
  </p:transition>
</p:sld>
</file>

<file path=ppt/slides/slide10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tile/>
        </a:blipFill>
      </p:bgPr>
    </p:bg>
    <p:spTree>
      <p:nvGrpSpPr>
        <p:cNvPr id="1" name=""/>
        <p:cNvGrpSpPr/>
        <p:nvPr/>
      </p:nvGrpSpPr>
      <p:grpSpPr>
        <a:xfrm>
          <a:off x="0" y="0"/>
          <a:ext cx="0" cy="0"/>
          <a:chOff x="0" y="0"/>
          <a:chExt cx="0" cy="0"/>
        </a:xfrm>
      </p:grpSpPr>
      <p:sp>
        <p:nvSpPr>
          <p:cNvPr id="991" name="CustomShape 1"/>
          <p:cNvSpPr/>
          <p:nvPr/>
        </p:nvSpPr>
        <p:spPr>
          <a:xfrm>
            <a:off x="1914120" y="274680"/>
            <a:ext cx="9995400" cy="1140840"/>
          </a:xfrm>
          <a:prstGeom prst="rect">
            <a:avLst/>
          </a:prstGeom>
          <a:noFill/>
          <a:ln>
            <a:noFill/>
          </a:ln>
        </p:spPr>
        <p:style>
          <a:lnRef idx="0"/>
          <a:fillRef idx="0"/>
          <a:effectRef idx="0"/>
          <a:fontRef idx="minor"/>
        </p:style>
        <p:txBody>
          <a:bodyPr lIns="90000" rIns="90000" tIns="45000" bIns="45000" anchor="ctr">
            <a:noAutofit/>
          </a:bodyPr>
          <a:p>
            <a:pPr>
              <a:lnSpc>
                <a:spcPct val="100000"/>
              </a:lnSpc>
            </a:pPr>
            <a:r>
              <a:rPr b="0" lang="en-US" sz="4300" spc="-1" strike="noStrike">
                <a:solidFill>
                  <a:srgbClr val="572314"/>
                </a:solidFill>
                <a:latin typeface="Arial"/>
                <a:ea typeface="DejaVu Sans"/>
              </a:rPr>
              <a:t> </a:t>
            </a:r>
            <a:r>
              <a:rPr b="1" lang="en-US" sz="4300" spc="-1" strike="noStrike">
                <a:solidFill>
                  <a:srgbClr val="835e01"/>
                </a:solidFill>
                <a:latin typeface="Arial"/>
                <a:ea typeface="DejaVu Sans"/>
              </a:rPr>
              <a:t>FOLIC  ACID DEFICIENCY</a:t>
            </a:r>
            <a:endParaRPr b="0" lang="en-US" sz="4300" spc="-1" strike="noStrike">
              <a:latin typeface="Arial"/>
            </a:endParaRPr>
          </a:p>
        </p:txBody>
      </p:sp>
      <p:sp>
        <p:nvSpPr>
          <p:cNvPr id="992" name="CustomShape 2"/>
          <p:cNvSpPr/>
          <p:nvPr/>
        </p:nvSpPr>
        <p:spPr>
          <a:xfrm>
            <a:off x="1714680" y="1447920"/>
            <a:ext cx="9831600" cy="4798440"/>
          </a:xfrm>
          <a:prstGeom prst="rect">
            <a:avLst/>
          </a:prstGeom>
          <a:noFill/>
          <a:ln>
            <a:noFill/>
          </a:ln>
        </p:spPr>
        <p:style>
          <a:lnRef idx="0"/>
          <a:fillRef idx="0"/>
          <a:effectRef idx="0"/>
          <a:fontRef idx="minor"/>
        </p:style>
        <p:txBody>
          <a:bodyPr lIns="90000" rIns="90000" tIns="45000" bIns="45000">
            <a:normAutofit/>
          </a:bodyPr>
          <a:p>
            <a:pPr marL="365760" indent="-281160">
              <a:lnSpc>
                <a:spcPct val="100000"/>
              </a:lnSpc>
              <a:spcBef>
                <a:spcPts val="601"/>
              </a:spcBef>
              <a:buClr>
                <a:srgbClr val="3891a7"/>
              </a:buClr>
              <a:buSzPct val="80000"/>
              <a:buFont typeface="Wingdings 2" charset="2"/>
              <a:buChar char=""/>
            </a:pPr>
            <a:r>
              <a:rPr b="0" lang="en-US" sz="3600" spc="-1" strike="noStrike">
                <a:solidFill>
                  <a:srgbClr val="000000"/>
                </a:solidFill>
                <a:latin typeface="Times New Roman"/>
                <a:ea typeface="DejaVu Sans"/>
              </a:rPr>
              <a:t>Folate facilitates normal cell growth (RBC maturation) in fetal &amp; maternal  circulation</a:t>
            </a:r>
            <a:endParaRPr b="0" lang="en-US" sz="3600" spc="-1" strike="noStrike">
              <a:latin typeface="Arial"/>
            </a:endParaRPr>
          </a:p>
          <a:p>
            <a:pPr marL="365760" indent="-281160">
              <a:lnSpc>
                <a:spcPct val="100000"/>
              </a:lnSpc>
              <a:spcBef>
                <a:spcPts val="601"/>
              </a:spcBef>
              <a:buClr>
                <a:srgbClr val="3891a7"/>
              </a:buClr>
              <a:buSzPct val="80000"/>
              <a:buFont typeface="Wingdings 2" charset="2"/>
              <a:buChar char=""/>
            </a:pPr>
            <a:r>
              <a:rPr b="0" lang="en-US" sz="3600" spc="-1" strike="noStrike">
                <a:solidFill>
                  <a:srgbClr val="000000"/>
                </a:solidFill>
                <a:latin typeface="Times New Roman"/>
                <a:ea typeface="DejaVu Sans"/>
              </a:rPr>
              <a:t>Anaemia commonly occurs towards the end of pregnancy because of the rapid fetal growth.</a:t>
            </a:r>
            <a:endParaRPr b="0" lang="en-US" sz="3600" spc="-1" strike="noStrike">
              <a:latin typeface="Arial"/>
            </a:endParaRPr>
          </a:p>
          <a:p>
            <a:pPr marL="365760" indent="-281160">
              <a:lnSpc>
                <a:spcPct val="100000"/>
              </a:lnSpc>
              <a:spcBef>
                <a:spcPts val="601"/>
              </a:spcBef>
              <a:tabLst>
                <a:tab algn="l" pos="0"/>
              </a:tabLst>
            </a:pPr>
            <a:r>
              <a:rPr b="0" lang="en-US" sz="3600" spc="-1" strike="noStrike">
                <a:solidFill>
                  <a:srgbClr val="000000"/>
                </a:solidFill>
                <a:latin typeface="Times New Roman"/>
                <a:ea typeface="DejaVu Sans"/>
              </a:rPr>
              <a:t>NB:  Iron and Folic acid deficiency causes </a:t>
            </a:r>
            <a:r>
              <a:rPr b="0" lang="en-US" sz="3600" spc="-1" strike="noStrike">
                <a:solidFill>
                  <a:srgbClr val="c00000"/>
                </a:solidFill>
                <a:latin typeface="Times New Roman"/>
                <a:ea typeface="DejaVu Sans"/>
              </a:rPr>
              <a:t>Diamorphic anaemia</a:t>
            </a:r>
            <a:r>
              <a:rPr b="0" lang="en-US" sz="3600" spc="-1" strike="noStrike">
                <a:solidFill>
                  <a:srgbClr val="000000"/>
                </a:solidFill>
                <a:latin typeface="Times New Roman"/>
                <a:ea typeface="DejaVu Sans"/>
              </a:rPr>
              <a:t>.</a:t>
            </a:r>
            <a:endParaRPr b="0" lang="en-US" sz="3600" spc="-1" strike="noStrike">
              <a:latin typeface="Arial"/>
            </a:endParaRPr>
          </a:p>
        </p:txBody>
      </p:sp>
    </p:spTree>
  </p:cSld>
  <p:transition spd="med">
    <p:pull dir="l"/>
  </p:transition>
</p:sld>
</file>

<file path=ppt/slides/slide10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tile/>
        </a:blipFill>
      </p:bgPr>
    </p:bg>
    <p:spTree>
      <p:nvGrpSpPr>
        <p:cNvPr id="1" name=""/>
        <p:cNvGrpSpPr/>
        <p:nvPr/>
      </p:nvGrpSpPr>
      <p:grpSpPr>
        <a:xfrm>
          <a:off x="0" y="0"/>
          <a:ext cx="0" cy="0"/>
          <a:chOff x="0" y="0"/>
          <a:chExt cx="0" cy="0"/>
        </a:xfrm>
      </p:grpSpPr>
      <p:sp>
        <p:nvSpPr>
          <p:cNvPr id="993" name="CustomShape 1"/>
          <p:cNvSpPr/>
          <p:nvPr/>
        </p:nvSpPr>
        <p:spPr>
          <a:xfrm>
            <a:off x="1914120" y="274680"/>
            <a:ext cx="9995400" cy="1140840"/>
          </a:xfrm>
          <a:prstGeom prst="rect">
            <a:avLst/>
          </a:prstGeom>
          <a:noFill/>
          <a:ln>
            <a:noFill/>
          </a:ln>
        </p:spPr>
        <p:style>
          <a:lnRef idx="0"/>
          <a:fillRef idx="0"/>
          <a:effectRef idx="0"/>
          <a:fontRef idx="minor"/>
        </p:style>
        <p:txBody>
          <a:bodyPr lIns="90000" rIns="90000" tIns="45000" bIns="45000" anchor="ctr">
            <a:normAutofit/>
          </a:bodyPr>
          <a:p>
            <a:pPr algn="ctr">
              <a:lnSpc>
                <a:spcPct val="100000"/>
              </a:lnSpc>
            </a:pPr>
            <a:r>
              <a:rPr b="0" lang="en-US" sz="4300" spc="-1" strike="noStrike">
                <a:solidFill>
                  <a:srgbClr val="572314"/>
                </a:solidFill>
                <a:latin typeface="Arial"/>
                <a:ea typeface="DejaVu Sans"/>
              </a:rPr>
              <a:t>	</a:t>
            </a:r>
            <a:r>
              <a:rPr b="1" lang="en-US" sz="4300" spc="-1" strike="noStrike">
                <a:solidFill>
                  <a:srgbClr val="7030a0"/>
                </a:solidFill>
                <a:latin typeface="Arial"/>
                <a:ea typeface="DejaVu Sans"/>
              </a:rPr>
              <a:t> </a:t>
            </a:r>
            <a:r>
              <a:rPr b="1" lang="en-US" sz="4300" spc="-1" strike="noStrike">
                <a:solidFill>
                  <a:srgbClr val="7030a0"/>
                </a:solidFill>
                <a:latin typeface="Arial"/>
                <a:ea typeface="DejaVu Sans"/>
              </a:rPr>
              <a:t>CLASSIFICATION OF ANAEMIA</a:t>
            </a:r>
            <a:endParaRPr b="0" lang="en-US" sz="4300" spc="-1" strike="noStrike">
              <a:latin typeface="Arial"/>
            </a:endParaRPr>
          </a:p>
        </p:txBody>
      </p:sp>
      <p:sp>
        <p:nvSpPr>
          <p:cNvPr id="994" name="CustomShape 2"/>
          <p:cNvSpPr/>
          <p:nvPr/>
        </p:nvSpPr>
        <p:spPr>
          <a:xfrm>
            <a:off x="1619280" y="1447920"/>
            <a:ext cx="9926640" cy="4798440"/>
          </a:xfrm>
          <a:prstGeom prst="rect">
            <a:avLst/>
          </a:prstGeom>
          <a:noFill/>
          <a:ln>
            <a:noFill/>
          </a:ln>
        </p:spPr>
        <p:style>
          <a:lnRef idx="0"/>
          <a:fillRef idx="0"/>
          <a:effectRef idx="0"/>
          <a:fontRef idx="minor"/>
        </p:style>
        <p:txBody>
          <a:bodyPr lIns="90000" rIns="90000" tIns="45000" bIns="45000">
            <a:noAutofit/>
          </a:bodyPr>
          <a:p>
            <a:pPr marL="365760" indent="-281160">
              <a:lnSpc>
                <a:spcPct val="100000"/>
              </a:lnSpc>
              <a:spcBef>
                <a:spcPts val="601"/>
              </a:spcBef>
              <a:buClr>
                <a:srgbClr val="3891a7"/>
              </a:buClr>
              <a:buSzPct val="80000"/>
              <a:buFont typeface="Wingdings" charset="2"/>
              <a:buChar char=""/>
            </a:pPr>
            <a:r>
              <a:rPr b="0" lang="en-US" sz="3600" spc="-1" strike="noStrike">
                <a:solidFill>
                  <a:srgbClr val="000000"/>
                </a:solidFill>
                <a:latin typeface="Times New Roman"/>
                <a:ea typeface="DejaVu Sans"/>
              </a:rPr>
              <a:t>Based on HB readings:</a:t>
            </a:r>
            <a:endParaRPr b="0" lang="en-US" sz="3600" spc="-1" strike="noStrike">
              <a:latin typeface="Arial"/>
            </a:endParaRPr>
          </a:p>
          <a:p>
            <a:pPr marL="365760" indent="-281160">
              <a:lnSpc>
                <a:spcPct val="100000"/>
              </a:lnSpc>
              <a:spcBef>
                <a:spcPts val="601"/>
              </a:spcBef>
              <a:buClr>
                <a:srgbClr val="3891a7"/>
              </a:buClr>
              <a:buSzPct val="80000"/>
              <a:buFont typeface="Wingdings 2" charset="2"/>
              <a:buChar char=""/>
            </a:pPr>
            <a:r>
              <a:rPr b="1" lang="en-US" sz="3600" spc="-1" strike="noStrike">
                <a:solidFill>
                  <a:srgbClr val="000000"/>
                </a:solidFill>
                <a:latin typeface="Times New Roman"/>
                <a:ea typeface="DejaVu Sans"/>
              </a:rPr>
              <a:t>Mild</a:t>
            </a:r>
            <a:r>
              <a:rPr b="0" lang="en-US" sz="3600" spc="-1" strike="noStrike">
                <a:solidFill>
                  <a:srgbClr val="000000"/>
                </a:solidFill>
                <a:latin typeface="Times New Roman"/>
                <a:ea typeface="DejaVu Sans"/>
              </a:rPr>
              <a:t> ; Haemoglobin level ranges between 8- 9.9gm/ dl.</a:t>
            </a:r>
            <a:endParaRPr b="0" lang="en-US" sz="3600" spc="-1" strike="noStrike">
              <a:latin typeface="Arial"/>
            </a:endParaRPr>
          </a:p>
          <a:p>
            <a:pPr marL="365760" indent="-281160">
              <a:lnSpc>
                <a:spcPct val="100000"/>
              </a:lnSpc>
              <a:spcBef>
                <a:spcPts val="601"/>
              </a:spcBef>
              <a:buClr>
                <a:srgbClr val="3891a7"/>
              </a:buClr>
              <a:buSzPct val="80000"/>
              <a:buFont typeface="Wingdings 2" charset="2"/>
              <a:buChar char=""/>
            </a:pPr>
            <a:r>
              <a:rPr b="1" lang="en-US" sz="3600" spc="-1" strike="noStrike">
                <a:solidFill>
                  <a:srgbClr val="000000"/>
                </a:solidFill>
                <a:latin typeface="Times New Roman"/>
                <a:ea typeface="DejaVu Sans"/>
              </a:rPr>
              <a:t>Moderate</a:t>
            </a:r>
            <a:r>
              <a:rPr b="0" lang="en-US" sz="3600" spc="-1" strike="noStrike">
                <a:solidFill>
                  <a:srgbClr val="000000"/>
                </a:solidFill>
                <a:latin typeface="Times New Roman"/>
                <a:ea typeface="DejaVu Sans"/>
              </a:rPr>
              <a:t> ; HB level ranges between       6-7.9  gm/dl.</a:t>
            </a:r>
            <a:endParaRPr b="0" lang="en-US" sz="3600" spc="-1" strike="noStrike">
              <a:latin typeface="Arial"/>
            </a:endParaRPr>
          </a:p>
          <a:p>
            <a:pPr marL="365760" indent="-281160">
              <a:lnSpc>
                <a:spcPct val="100000"/>
              </a:lnSpc>
              <a:spcBef>
                <a:spcPts val="601"/>
              </a:spcBef>
              <a:buClr>
                <a:srgbClr val="3891a7"/>
              </a:buClr>
              <a:buSzPct val="80000"/>
              <a:buFont typeface="Wingdings 2" charset="2"/>
              <a:buChar char=""/>
            </a:pPr>
            <a:r>
              <a:rPr b="1" lang="en-US" sz="3600" spc="-1" strike="noStrike">
                <a:solidFill>
                  <a:srgbClr val="000000"/>
                </a:solidFill>
                <a:latin typeface="Times New Roman"/>
                <a:ea typeface="DejaVu Sans"/>
              </a:rPr>
              <a:t>Severe</a:t>
            </a:r>
            <a:r>
              <a:rPr b="0" lang="en-US" sz="3600" spc="-1" strike="noStrike">
                <a:solidFill>
                  <a:srgbClr val="000000"/>
                </a:solidFill>
                <a:latin typeface="Times New Roman"/>
                <a:ea typeface="DejaVu Sans"/>
              </a:rPr>
              <a:t> ; HB level is between 4-6.9 gm/ dl.</a:t>
            </a:r>
            <a:endParaRPr b="0" lang="en-US" sz="3600" spc="-1" strike="noStrike">
              <a:latin typeface="Arial"/>
            </a:endParaRPr>
          </a:p>
          <a:p>
            <a:pPr marL="365760" indent="-281160">
              <a:lnSpc>
                <a:spcPct val="100000"/>
              </a:lnSpc>
              <a:spcBef>
                <a:spcPts val="601"/>
              </a:spcBef>
              <a:buClr>
                <a:srgbClr val="3891a7"/>
              </a:buClr>
              <a:buSzPct val="80000"/>
              <a:buFont typeface="Wingdings 2" charset="2"/>
              <a:buChar char=""/>
            </a:pPr>
            <a:r>
              <a:rPr b="1" lang="en-US" sz="3600" spc="-1" strike="noStrike">
                <a:solidFill>
                  <a:srgbClr val="000000"/>
                </a:solidFill>
                <a:latin typeface="Times New Roman"/>
                <a:ea typeface="DejaVu Sans"/>
              </a:rPr>
              <a:t>Very severe </a:t>
            </a:r>
            <a:r>
              <a:rPr b="0" lang="en-US" sz="3600" spc="-1" strike="noStrike">
                <a:solidFill>
                  <a:srgbClr val="000000"/>
                </a:solidFill>
                <a:latin typeface="Times New Roman"/>
                <a:ea typeface="DejaVu Sans"/>
              </a:rPr>
              <a:t>;HB level is below 4gm/dl.</a:t>
            </a:r>
            <a:endParaRPr b="0" lang="en-US" sz="3600" spc="-1" strike="noStrike">
              <a:latin typeface="Arial"/>
            </a:endParaRPr>
          </a:p>
        </p:txBody>
      </p:sp>
    </p:spTree>
  </p:cSld>
  <p:transition spd="med">
    <p:pull dir="l"/>
  </p:transition>
</p:sld>
</file>

<file path=ppt/slides/slide10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tile/>
        </a:blipFill>
      </p:bgPr>
    </p:bg>
    <p:spTree>
      <p:nvGrpSpPr>
        <p:cNvPr id="1" name=""/>
        <p:cNvGrpSpPr/>
        <p:nvPr/>
      </p:nvGrpSpPr>
      <p:grpSpPr>
        <a:xfrm>
          <a:off x="0" y="0"/>
          <a:ext cx="0" cy="0"/>
          <a:chOff x="0" y="0"/>
          <a:chExt cx="0" cy="0"/>
        </a:xfrm>
      </p:grpSpPr>
      <p:sp>
        <p:nvSpPr>
          <p:cNvPr id="995" name="CustomShape 1"/>
          <p:cNvSpPr/>
          <p:nvPr/>
        </p:nvSpPr>
        <p:spPr>
          <a:xfrm>
            <a:off x="1914120" y="274680"/>
            <a:ext cx="9995400" cy="1140840"/>
          </a:xfrm>
          <a:prstGeom prst="rect">
            <a:avLst/>
          </a:prstGeom>
          <a:noFill/>
          <a:ln>
            <a:noFill/>
          </a:ln>
        </p:spPr>
        <p:style>
          <a:lnRef idx="0"/>
          <a:fillRef idx="0"/>
          <a:effectRef idx="0"/>
          <a:fontRef idx="minor"/>
        </p:style>
        <p:txBody>
          <a:bodyPr lIns="90000" rIns="90000" tIns="45000" bIns="45000" anchor="ctr">
            <a:noAutofit/>
          </a:bodyPr>
          <a:p>
            <a:pPr>
              <a:lnSpc>
                <a:spcPct val="100000"/>
              </a:lnSpc>
            </a:pPr>
            <a:r>
              <a:rPr b="1" lang="en-US" sz="4300" spc="-1" strike="noStrike">
                <a:solidFill>
                  <a:srgbClr val="7030a0"/>
                </a:solidFill>
                <a:latin typeface="Arial"/>
                <a:ea typeface="DejaVu Sans"/>
              </a:rPr>
              <a:t>	</a:t>
            </a:r>
            <a:r>
              <a:rPr b="1" lang="en-US" sz="4300" spc="-1" strike="noStrike">
                <a:solidFill>
                  <a:srgbClr val="7030a0"/>
                </a:solidFill>
                <a:latin typeface="Arial"/>
                <a:ea typeface="DejaVu Sans"/>
              </a:rPr>
              <a:t>CLINICAL FEATURES</a:t>
            </a:r>
            <a:endParaRPr b="0" lang="en-US" sz="4300" spc="-1" strike="noStrike">
              <a:latin typeface="Arial"/>
            </a:endParaRPr>
          </a:p>
        </p:txBody>
      </p:sp>
      <p:sp>
        <p:nvSpPr>
          <p:cNvPr id="996" name="CustomShape 2"/>
          <p:cNvSpPr/>
          <p:nvPr/>
        </p:nvSpPr>
        <p:spPr>
          <a:xfrm>
            <a:off x="1714680" y="1447920"/>
            <a:ext cx="9831600" cy="4798440"/>
          </a:xfrm>
          <a:prstGeom prst="rect">
            <a:avLst/>
          </a:prstGeom>
          <a:noFill/>
          <a:ln>
            <a:noFill/>
          </a:ln>
        </p:spPr>
        <p:style>
          <a:lnRef idx="0"/>
          <a:fillRef idx="0"/>
          <a:effectRef idx="0"/>
          <a:fontRef idx="minor"/>
        </p:style>
        <p:txBody>
          <a:bodyPr lIns="90000" rIns="90000" tIns="45000" bIns="45000">
            <a:normAutofit/>
          </a:bodyPr>
          <a:p>
            <a:pPr marL="365760" indent="-281160">
              <a:lnSpc>
                <a:spcPct val="100000"/>
              </a:lnSpc>
              <a:spcBef>
                <a:spcPts val="601"/>
              </a:spcBef>
              <a:buClr>
                <a:srgbClr val="3891a7"/>
              </a:buClr>
              <a:buSzPct val="80000"/>
              <a:buFont typeface="Wingdings 2" charset="2"/>
              <a:buChar char=""/>
            </a:pPr>
            <a:r>
              <a:rPr b="0" lang="en-US" sz="3200" spc="-1" strike="noStrike">
                <a:solidFill>
                  <a:srgbClr val="000000"/>
                </a:solidFill>
                <a:latin typeface="Times New Roman"/>
                <a:ea typeface="DejaVu Sans"/>
              </a:rPr>
              <a:t>Pallor of the mucous membranes</a:t>
            </a:r>
            <a:endParaRPr b="0" lang="en-US" sz="3200" spc="-1" strike="noStrike">
              <a:latin typeface="Arial"/>
            </a:endParaRPr>
          </a:p>
          <a:p>
            <a:pPr marL="365760" indent="-281160">
              <a:lnSpc>
                <a:spcPct val="100000"/>
              </a:lnSpc>
              <a:spcBef>
                <a:spcPts val="601"/>
              </a:spcBef>
              <a:buClr>
                <a:srgbClr val="3891a7"/>
              </a:buClr>
              <a:buSzPct val="80000"/>
              <a:buFont typeface="Wingdings 2" charset="2"/>
              <a:buChar char=""/>
            </a:pPr>
            <a:r>
              <a:rPr b="0" lang="en-US" sz="3200" spc="-1" strike="noStrike">
                <a:solidFill>
                  <a:srgbClr val="000000"/>
                </a:solidFill>
                <a:latin typeface="Times New Roman"/>
                <a:ea typeface="DejaVu Sans"/>
              </a:rPr>
              <a:t>Koilonychia ,demonstrated by cracked and  spoon shaped  nails.</a:t>
            </a:r>
            <a:endParaRPr b="0" lang="en-US" sz="3200" spc="-1" strike="noStrike">
              <a:latin typeface="Arial"/>
            </a:endParaRPr>
          </a:p>
          <a:p>
            <a:pPr marL="365760" indent="-281160">
              <a:lnSpc>
                <a:spcPct val="100000"/>
              </a:lnSpc>
              <a:spcBef>
                <a:spcPts val="601"/>
              </a:spcBef>
              <a:buClr>
                <a:srgbClr val="3891a7"/>
              </a:buClr>
              <a:buSzPct val="80000"/>
              <a:buFont typeface="Wingdings" charset="2"/>
              <a:buChar char=""/>
            </a:pPr>
            <a:r>
              <a:rPr b="0" lang="en-US" sz="3200" spc="-1" strike="noStrike">
                <a:solidFill>
                  <a:srgbClr val="000000"/>
                </a:solidFill>
                <a:latin typeface="Times New Roman"/>
                <a:ea typeface="DejaVu Sans"/>
              </a:rPr>
              <a:t> </a:t>
            </a:r>
            <a:r>
              <a:rPr b="0" lang="en-US" sz="3200" spc="-1" strike="noStrike">
                <a:solidFill>
                  <a:srgbClr val="000000"/>
                </a:solidFill>
                <a:latin typeface="Times New Roman"/>
                <a:ea typeface="DejaVu Sans"/>
              </a:rPr>
              <a:t>Indicates iron deficiency anaemia.</a:t>
            </a:r>
            <a:endParaRPr b="0" lang="en-US" sz="3200" spc="-1" strike="noStrike">
              <a:latin typeface="Arial"/>
            </a:endParaRPr>
          </a:p>
          <a:p>
            <a:pPr marL="365760" indent="-281160">
              <a:lnSpc>
                <a:spcPct val="100000"/>
              </a:lnSpc>
              <a:spcBef>
                <a:spcPts val="601"/>
              </a:spcBef>
              <a:buClr>
                <a:srgbClr val="3891a7"/>
              </a:buClr>
              <a:buSzPct val="80000"/>
              <a:buFont typeface="Wingdings 2" charset="2"/>
              <a:buChar char=""/>
            </a:pPr>
            <a:r>
              <a:rPr b="0" lang="en-US" sz="3200" spc="-1" strike="noStrike">
                <a:solidFill>
                  <a:srgbClr val="000000"/>
                </a:solidFill>
                <a:latin typeface="Times New Roman"/>
                <a:ea typeface="DejaVu Sans"/>
              </a:rPr>
              <a:t>Fatigue, dizziness and fainting attacks.</a:t>
            </a:r>
            <a:endParaRPr b="0" lang="en-US" sz="3200" spc="-1" strike="noStrike">
              <a:latin typeface="Arial"/>
            </a:endParaRPr>
          </a:p>
          <a:p>
            <a:pPr marL="365760" indent="-281160">
              <a:lnSpc>
                <a:spcPct val="100000"/>
              </a:lnSpc>
              <a:spcBef>
                <a:spcPts val="601"/>
              </a:spcBef>
              <a:buClr>
                <a:srgbClr val="3891a7"/>
              </a:buClr>
              <a:buSzPct val="80000"/>
              <a:buFont typeface="Wingdings 2" charset="2"/>
              <a:buChar char=""/>
            </a:pPr>
            <a:r>
              <a:rPr b="0" lang="en-US" sz="3200" spc="-1" strike="noStrike">
                <a:solidFill>
                  <a:srgbClr val="000000"/>
                </a:solidFill>
                <a:latin typeface="Times New Roman"/>
                <a:ea typeface="DejaVu Sans"/>
              </a:rPr>
              <a:t>Exertional shortness of breath &amp; headache</a:t>
            </a:r>
            <a:endParaRPr b="0" lang="en-US" sz="3200" spc="-1" strike="noStrike">
              <a:latin typeface="Arial"/>
            </a:endParaRPr>
          </a:p>
          <a:p>
            <a:pPr marL="365760" indent="-281160">
              <a:lnSpc>
                <a:spcPct val="100000"/>
              </a:lnSpc>
              <a:spcBef>
                <a:spcPts val="601"/>
              </a:spcBef>
              <a:buClr>
                <a:srgbClr val="3891a7"/>
              </a:buClr>
              <a:buSzPct val="80000"/>
              <a:buFont typeface="Wingdings 2" charset="2"/>
              <a:buChar char=""/>
            </a:pPr>
            <a:r>
              <a:rPr b="0" lang="en-US" sz="3200" spc="-1" strike="noStrike">
                <a:solidFill>
                  <a:srgbClr val="000000"/>
                </a:solidFill>
                <a:latin typeface="Times New Roman"/>
                <a:ea typeface="DejaVu Sans"/>
              </a:rPr>
              <a:t>General weakness and H/o indigestion.</a:t>
            </a:r>
            <a:endParaRPr b="0" lang="en-US" sz="3200" spc="-1" strike="noStrike">
              <a:latin typeface="Arial"/>
            </a:endParaRPr>
          </a:p>
          <a:p>
            <a:pPr marL="365760" indent="-281160">
              <a:lnSpc>
                <a:spcPct val="100000"/>
              </a:lnSpc>
              <a:spcBef>
                <a:spcPts val="601"/>
              </a:spcBef>
              <a:buClr>
                <a:srgbClr val="3891a7"/>
              </a:buClr>
              <a:buSzPct val="80000"/>
              <a:buFont typeface="Wingdings 2" charset="2"/>
              <a:buChar char=""/>
            </a:pPr>
            <a:r>
              <a:rPr b="0" lang="en-US" sz="3200" spc="-1" strike="noStrike">
                <a:solidFill>
                  <a:srgbClr val="000000"/>
                </a:solidFill>
                <a:latin typeface="Times New Roman"/>
                <a:ea typeface="DejaVu Sans"/>
              </a:rPr>
              <a:t>Migratory glossitis &amp; tongue smoothness, indicating Folic deficiency.</a:t>
            </a:r>
            <a:endParaRPr b="0" lang="en-US" sz="3200" spc="-1" strike="noStrike">
              <a:latin typeface="Arial"/>
            </a:endParaRPr>
          </a:p>
        </p:txBody>
      </p:sp>
    </p:spTree>
  </p:cSld>
  <p:transition spd="med">
    <p:pull dir="l"/>
  </p:transition>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71" name="CustomShape 1"/>
          <p:cNvSpPr/>
          <p:nvPr/>
        </p:nvSpPr>
        <p:spPr>
          <a:xfrm>
            <a:off x="952560" y="1981080"/>
            <a:ext cx="9812520" cy="1826640"/>
          </a:xfrm>
          <a:prstGeom prst="rect">
            <a:avLst/>
          </a:prstGeom>
          <a:solidFill>
            <a:srgbClr val="94f7dc"/>
          </a:solidFill>
          <a:ln w="76320">
            <a:solidFill>
              <a:srgbClr val="002060"/>
            </a:solidFill>
            <a:round/>
          </a:ln>
        </p:spPr>
        <p:style>
          <a:lnRef idx="0"/>
          <a:fillRef idx="0"/>
          <a:effectRef idx="0"/>
          <a:fontRef idx="minor"/>
        </p:style>
        <p:txBody>
          <a:bodyPr lIns="0" rIns="18360" tIns="0" bIns="0" anchor="b">
            <a:noAutofit/>
          </a:bodyPr>
          <a:p>
            <a:pPr algn="r">
              <a:lnSpc>
                <a:spcPct val="100000"/>
              </a:lnSpc>
            </a:pPr>
            <a:r>
              <a:rPr b="1" lang="en-US" sz="6000" spc="284" strike="noStrike">
                <a:solidFill>
                  <a:srgbClr val="ff85e0"/>
                </a:solidFill>
                <a:latin typeface="comic"/>
                <a:ea typeface="DejaVu Sans"/>
              </a:rPr>
              <a:t>PRE-ECLAMPSIA</a:t>
            </a:r>
            <a:endParaRPr b="0" lang="en-US" sz="6000" spc="-1" strike="noStrike">
              <a:latin typeface="Arial"/>
            </a:endParaRPr>
          </a:p>
        </p:txBody>
      </p:sp>
    </p:spTree>
  </p:cSld>
  <p:transition spd="med">
    <p:pull dir="l"/>
  </p:transition>
</p:sld>
</file>

<file path=ppt/slides/slide1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tile/>
        </a:blipFill>
      </p:bgPr>
    </p:bg>
    <p:spTree>
      <p:nvGrpSpPr>
        <p:cNvPr id="1" name=""/>
        <p:cNvGrpSpPr/>
        <p:nvPr/>
      </p:nvGrpSpPr>
      <p:grpSpPr>
        <a:xfrm>
          <a:off x="0" y="0"/>
          <a:ext cx="0" cy="0"/>
          <a:chOff x="0" y="0"/>
          <a:chExt cx="0" cy="0"/>
        </a:xfrm>
      </p:grpSpPr>
      <p:sp>
        <p:nvSpPr>
          <p:cNvPr id="997" name="CustomShape 1"/>
          <p:cNvSpPr/>
          <p:nvPr/>
        </p:nvSpPr>
        <p:spPr>
          <a:xfrm>
            <a:off x="2175480" y="1447920"/>
            <a:ext cx="9370440" cy="4950720"/>
          </a:xfrm>
          <a:prstGeom prst="rect">
            <a:avLst/>
          </a:prstGeom>
          <a:noFill/>
          <a:ln>
            <a:noFill/>
          </a:ln>
        </p:spPr>
        <p:style>
          <a:lnRef idx="0"/>
          <a:fillRef idx="0"/>
          <a:effectRef idx="0"/>
          <a:fontRef idx="minor"/>
        </p:style>
        <p:txBody>
          <a:bodyPr lIns="90000" rIns="90000" tIns="45000" bIns="45000">
            <a:noAutofit/>
          </a:bodyPr>
          <a:p>
            <a:pPr marL="365760" indent="-281160">
              <a:lnSpc>
                <a:spcPct val="100000"/>
              </a:lnSpc>
              <a:spcBef>
                <a:spcPts val="601"/>
              </a:spcBef>
              <a:tabLst>
                <a:tab algn="l" pos="0"/>
              </a:tabLst>
            </a:pPr>
            <a:r>
              <a:rPr b="0" lang="en-US" sz="3200" spc="-1" strike="noStrike">
                <a:solidFill>
                  <a:srgbClr val="000000"/>
                </a:solidFill>
                <a:latin typeface="Times New Roman"/>
                <a:ea typeface="DejaVu Sans"/>
              </a:rPr>
              <a:t>	</a:t>
            </a:r>
            <a:r>
              <a:rPr b="1" i="1" lang="en-US" sz="3600" spc="-1" strike="noStrike">
                <a:solidFill>
                  <a:srgbClr val="000000"/>
                </a:solidFill>
                <a:latin typeface="Times New Roman"/>
                <a:ea typeface="DejaVu Sans"/>
              </a:rPr>
              <a:t>In severe state: </a:t>
            </a:r>
            <a:r>
              <a:rPr b="0" lang="en-US" sz="3200" spc="-1" strike="noStrike">
                <a:solidFill>
                  <a:srgbClr val="000000"/>
                </a:solidFill>
                <a:latin typeface="Times New Roman"/>
                <a:ea typeface="DejaVu Sans"/>
              </a:rPr>
              <a:t>fetus is in great danger.</a:t>
            </a:r>
            <a:endParaRPr b="0" lang="en-US" sz="3200" spc="-1" strike="noStrike">
              <a:latin typeface="Arial"/>
            </a:endParaRPr>
          </a:p>
          <a:p>
            <a:pPr marL="365760" indent="-281160">
              <a:lnSpc>
                <a:spcPct val="100000"/>
              </a:lnSpc>
              <a:spcBef>
                <a:spcPts val="601"/>
              </a:spcBef>
              <a:buClr>
                <a:srgbClr val="3891a7"/>
              </a:buClr>
              <a:buSzPct val="80000"/>
              <a:buFont typeface="Wingdings 2" charset="2"/>
              <a:buChar char=""/>
              <a:tabLst>
                <a:tab algn="l" pos="0"/>
              </a:tabLst>
            </a:pPr>
            <a:r>
              <a:rPr b="0" lang="en-US" sz="3200" spc="-1" strike="noStrike">
                <a:solidFill>
                  <a:srgbClr val="000000"/>
                </a:solidFill>
                <a:latin typeface="Times New Roman"/>
                <a:ea typeface="DejaVu Sans"/>
              </a:rPr>
              <a:t>Pretibial and ankle oedema</a:t>
            </a:r>
            <a:endParaRPr b="0" lang="en-US" sz="3200" spc="-1" strike="noStrike">
              <a:latin typeface="Arial"/>
            </a:endParaRPr>
          </a:p>
          <a:p>
            <a:pPr marL="365760" indent="-281160">
              <a:lnSpc>
                <a:spcPct val="100000"/>
              </a:lnSpc>
              <a:spcBef>
                <a:spcPts val="601"/>
              </a:spcBef>
              <a:buClr>
                <a:srgbClr val="3891a7"/>
              </a:buClr>
              <a:buSzPct val="80000"/>
              <a:buFont typeface="Wingdings 2" charset="2"/>
              <a:buChar char=""/>
              <a:tabLst>
                <a:tab algn="l" pos="0"/>
              </a:tabLst>
            </a:pPr>
            <a:r>
              <a:rPr b="0" lang="en-US" sz="3200" spc="-1" strike="noStrike">
                <a:solidFill>
                  <a:srgbClr val="000000"/>
                </a:solidFill>
                <a:latin typeface="Times New Roman"/>
                <a:ea typeface="DejaVu Sans"/>
              </a:rPr>
              <a:t>Small fundal height compared to dates</a:t>
            </a:r>
            <a:endParaRPr b="0" lang="en-US" sz="3200" spc="-1" strike="noStrike">
              <a:latin typeface="Arial"/>
            </a:endParaRPr>
          </a:p>
          <a:p>
            <a:pPr marL="365760" indent="-281160">
              <a:lnSpc>
                <a:spcPct val="100000"/>
              </a:lnSpc>
              <a:spcBef>
                <a:spcPts val="601"/>
              </a:spcBef>
              <a:buClr>
                <a:srgbClr val="3891a7"/>
              </a:buClr>
              <a:buSzPct val="80000"/>
              <a:buFont typeface="Wingdings 2" charset="2"/>
              <a:buChar char=""/>
              <a:tabLst>
                <a:tab algn="l" pos="0"/>
              </a:tabLst>
            </a:pPr>
            <a:r>
              <a:rPr b="0" lang="en-US" sz="3200" spc="-1" strike="noStrike">
                <a:solidFill>
                  <a:srgbClr val="000000"/>
                </a:solidFill>
                <a:latin typeface="Times New Roman"/>
                <a:ea typeface="DejaVu Sans"/>
              </a:rPr>
              <a:t>Signs of dehydration</a:t>
            </a:r>
            <a:endParaRPr b="0" lang="en-US" sz="3200" spc="-1" strike="noStrike">
              <a:latin typeface="Arial"/>
            </a:endParaRPr>
          </a:p>
          <a:p>
            <a:pPr marL="365760" indent="-281160">
              <a:lnSpc>
                <a:spcPct val="100000"/>
              </a:lnSpc>
              <a:spcBef>
                <a:spcPts val="601"/>
              </a:spcBef>
              <a:buClr>
                <a:srgbClr val="3891a7"/>
              </a:buClr>
              <a:buSzPct val="80000"/>
              <a:buFont typeface="Wingdings 2" charset="2"/>
              <a:buChar char=""/>
              <a:tabLst>
                <a:tab algn="l" pos="0"/>
              </a:tabLst>
            </a:pPr>
            <a:r>
              <a:rPr b="0" lang="en-US" sz="3200" spc="-1" strike="noStrike">
                <a:solidFill>
                  <a:srgbClr val="000000"/>
                </a:solidFill>
                <a:latin typeface="Times New Roman"/>
                <a:ea typeface="DejaVu Sans"/>
              </a:rPr>
              <a:t>Tachycardia of thready (small) volume and slow rising character.</a:t>
            </a:r>
            <a:endParaRPr b="0" lang="en-US" sz="3200" spc="-1" strike="noStrike">
              <a:latin typeface="Arial"/>
            </a:endParaRPr>
          </a:p>
          <a:p>
            <a:pPr marL="365760" indent="-281160">
              <a:lnSpc>
                <a:spcPct val="100000"/>
              </a:lnSpc>
              <a:spcBef>
                <a:spcPts val="601"/>
              </a:spcBef>
              <a:tabLst>
                <a:tab algn="l" pos="0"/>
              </a:tabLst>
            </a:pPr>
            <a:r>
              <a:rPr b="0" lang="en-US" sz="3200" spc="-1" strike="noStrike">
                <a:solidFill>
                  <a:srgbClr val="000000"/>
                </a:solidFill>
                <a:latin typeface="Times New Roman"/>
                <a:ea typeface="DejaVu Sans"/>
              </a:rPr>
              <a:t>	</a:t>
            </a:r>
            <a:r>
              <a:rPr b="1" i="1" lang="en-US" sz="3200" spc="-1" strike="noStrike">
                <a:solidFill>
                  <a:srgbClr val="000000"/>
                </a:solidFill>
                <a:latin typeface="Times New Roman"/>
                <a:ea typeface="DejaVu Sans"/>
              </a:rPr>
              <a:t>Very severe state:</a:t>
            </a:r>
            <a:r>
              <a:rPr b="1" lang="en-US" sz="3200" spc="-1" strike="noStrike">
                <a:solidFill>
                  <a:srgbClr val="000000"/>
                </a:solidFill>
                <a:latin typeface="Times New Roman"/>
                <a:ea typeface="DejaVu Sans"/>
              </a:rPr>
              <a:t> </a:t>
            </a:r>
            <a:r>
              <a:rPr b="0" lang="en-US" sz="3200" spc="-1" strike="noStrike">
                <a:solidFill>
                  <a:srgbClr val="000000"/>
                </a:solidFill>
                <a:latin typeface="Times New Roman"/>
                <a:ea typeface="DejaVu Sans"/>
              </a:rPr>
              <a:t>Mother’s life is in danger , hence presents with signs of heart failure as follows:</a:t>
            </a:r>
            <a:endParaRPr b="0" lang="en-US" sz="3200" spc="-1" strike="noStrike">
              <a:latin typeface="Arial"/>
            </a:endParaRPr>
          </a:p>
        </p:txBody>
      </p:sp>
    </p:spTree>
  </p:cSld>
  <p:transition spd="med">
    <p:pull dir="l"/>
  </p:transition>
</p:sld>
</file>

<file path=ppt/slides/slide1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tile/>
        </a:blipFill>
      </p:bgPr>
    </p:bg>
    <p:spTree>
      <p:nvGrpSpPr>
        <p:cNvPr id="1" name=""/>
        <p:cNvGrpSpPr/>
        <p:nvPr/>
      </p:nvGrpSpPr>
      <p:grpSpPr>
        <a:xfrm>
          <a:off x="0" y="0"/>
          <a:ext cx="0" cy="0"/>
          <a:chOff x="0" y="0"/>
          <a:chExt cx="0" cy="0"/>
        </a:xfrm>
      </p:grpSpPr>
      <p:sp>
        <p:nvSpPr>
          <p:cNvPr id="998" name="CustomShape 1"/>
          <p:cNvSpPr/>
          <p:nvPr/>
        </p:nvSpPr>
        <p:spPr>
          <a:xfrm>
            <a:off x="1619280" y="457200"/>
            <a:ext cx="9926640" cy="5789160"/>
          </a:xfrm>
          <a:prstGeom prst="rect">
            <a:avLst/>
          </a:prstGeom>
          <a:noFill/>
          <a:ln>
            <a:noFill/>
          </a:ln>
        </p:spPr>
        <p:style>
          <a:lnRef idx="0"/>
          <a:fillRef idx="0"/>
          <a:effectRef idx="0"/>
          <a:fontRef idx="minor"/>
        </p:style>
        <p:txBody>
          <a:bodyPr lIns="90000" rIns="90000" tIns="45000" bIns="45000">
            <a:noAutofit/>
          </a:bodyPr>
          <a:p>
            <a:pPr marL="365760" indent="-281160">
              <a:lnSpc>
                <a:spcPct val="100000"/>
              </a:lnSpc>
              <a:spcBef>
                <a:spcPts val="601"/>
              </a:spcBef>
              <a:buClr>
                <a:srgbClr val="3891a7"/>
              </a:buClr>
              <a:buSzPct val="80000"/>
              <a:buFont typeface="Wingdings 2" charset="2"/>
              <a:buChar char=""/>
            </a:pPr>
            <a:r>
              <a:rPr b="0" lang="en-US" sz="3600" spc="-1" strike="noStrike">
                <a:solidFill>
                  <a:srgbClr val="000000"/>
                </a:solidFill>
                <a:latin typeface="Times New Roman"/>
                <a:ea typeface="DejaVu Sans"/>
              </a:rPr>
              <a:t>Productive cough &amp; sputum is frothy.</a:t>
            </a:r>
            <a:endParaRPr b="0" lang="en-US" sz="3600" spc="-1" strike="noStrike">
              <a:latin typeface="Arial"/>
            </a:endParaRPr>
          </a:p>
          <a:p>
            <a:pPr marL="365760" indent="-281160">
              <a:lnSpc>
                <a:spcPct val="100000"/>
              </a:lnSpc>
              <a:spcBef>
                <a:spcPts val="601"/>
              </a:spcBef>
              <a:buClr>
                <a:srgbClr val="3891a7"/>
              </a:buClr>
              <a:buSzPct val="80000"/>
              <a:buFont typeface="Wingdings 2" charset="2"/>
              <a:buChar char=""/>
            </a:pPr>
            <a:r>
              <a:rPr b="0" lang="en-US" sz="3600" spc="-1" strike="noStrike">
                <a:solidFill>
                  <a:srgbClr val="000000"/>
                </a:solidFill>
                <a:latin typeface="Times New Roman"/>
                <a:ea typeface="DejaVu Sans"/>
              </a:rPr>
              <a:t>Distension of jugular vein</a:t>
            </a:r>
            <a:endParaRPr b="0" lang="en-US" sz="3600" spc="-1" strike="noStrike">
              <a:latin typeface="Arial"/>
            </a:endParaRPr>
          </a:p>
          <a:p>
            <a:pPr marL="365760" indent="-281160">
              <a:lnSpc>
                <a:spcPct val="100000"/>
              </a:lnSpc>
              <a:spcBef>
                <a:spcPts val="601"/>
              </a:spcBef>
              <a:buClr>
                <a:srgbClr val="3891a7"/>
              </a:buClr>
              <a:buSzPct val="80000"/>
              <a:buFont typeface="Wingdings 2" charset="2"/>
              <a:buChar char=""/>
            </a:pPr>
            <a:r>
              <a:rPr b="0" lang="en-US" sz="3600" spc="-1" strike="noStrike">
                <a:solidFill>
                  <a:srgbClr val="000000"/>
                </a:solidFill>
                <a:latin typeface="Times New Roman"/>
                <a:ea typeface="DejaVu Sans"/>
              </a:rPr>
              <a:t>Dyspnoea at rest</a:t>
            </a:r>
            <a:endParaRPr b="0" lang="en-US" sz="3600" spc="-1" strike="noStrike">
              <a:latin typeface="Arial"/>
            </a:endParaRPr>
          </a:p>
          <a:p>
            <a:pPr marL="365760" indent="-281160">
              <a:lnSpc>
                <a:spcPct val="100000"/>
              </a:lnSpc>
              <a:spcBef>
                <a:spcPts val="601"/>
              </a:spcBef>
              <a:buClr>
                <a:srgbClr val="3891a7"/>
              </a:buClr>
              <a:buSzPct val="80000"/>
              <a:buFont typeface="Wingdings 2" charset="2"/>
              <a:buChar char=""/>
            </a:pPr>
            <a:r>
              <a:rPr b="0" lang="en-US" sz="3600" spc="-1" strike="noStrike">
                <a:solidFill>
                  <a:srgbClr val="000000"/>
                </a:solidFill>
                <a:latin typeface="Times New Roman"/>
                <a:ea typeface="DejaVu Sans"/>
              </a:rPr>
              <a:t>Generalised oedema.</a:t>
            </a:r>
            <a:endParaRPr b="0" lang="en-US" sz="3600" spc="-1" strike="noStrike">
              <a:latin typeface="Arial"/>
            </a:endParaRPr>
          </a:p>
          <a:p>
            <a:pPr marL="365760" indent="-281160">
              <a:lnSpc>
                <a:spcPct val="100000"/>
              </a:lnSpc>
              <a:spcBef>
                <a:spcPts val="601"/>
              </a:spcBef>
              <a:tabLst>
                <a:tab algn="l" pos="0"/>
              </a:tabLst>
            </a:pPr>
            <a:r>
              <a:rPr b="0" lang="en-US" sz="3600" spc="-1" strike="noStrike">
                <a:solidFill>
                  <a:srgbClr val="000000"/>
                </a:solidFill>
                <a:latin typeface="Times New Roman"/>
                <a:ea typeface="DejaVu Sans"/>
              </a:rPr>
              <a:t>	</a:t>
            </a:r>
            <a:r>
              <a:rPr b="0" i="1" lang="en-US" sz="3600" spc="-1" strike="noStrike">
                <a:solidFill>
                  <a:srgbClr val="000000"/>
                </a:solidFill>
                <a:latin typeface="Times New Roman"/>
                <a:ea typeface="DejaVu Sans"/>
              </a:rPr>
              <a:t>For </a:t>
            </a:r>
            <a:r>
              <a:rPr b="1" i="1" lang="en-US" sz="3600" spc="-1" strike="noStrike">
                <a:solidFill>
                  <a:srgbClr val="000000"/>
                </a:solidFill>
                <a:latin typeface="Times New Roman"/>
                <a:ea typeface="DejaVu Sans"/>
              </a:rPr>
              <a:t>Haemolytic </a:t>
            </a:r>
            <a:r>
              <a:rPr b="0" i="1" lang="en-US" sz="3600" spc="-1" strike="noStrike">
                <a:solidFill>
                  <a:srgbClr val="000000"/>
                </a:solidFill>
                <a:latin typeface="Times New Roman"/>
                <a:ea typeface="DejaVu Sans"/>
              </a:rPr>
              <a:t> causes:</a:t>
            </a:r>
            <a:endParaRPr b="0" lang="en-US" sz="3600" spc="-1" strike="noStrike">
              <a:latin typeface="Arial"/>
            </a:endParaRPr>
          </a:p>
          <a:p>
            <a:pPr marL="365760" indent="-281160">
              <a:lnSpc>
                <a:spcPct val="100000"/>
              </a:lnSpc>
              <a:spcBef>
                <a:spcPts val="601"/>
              </a:spcBef>
              <a:buClr>
                <a:srgbClr val="3891a7"/>
              </a:buClr>
              <a:buSzPct val="80000"/>
              <a:buFont typeface="Wingdings 2" charset="2"/>
              <a:buChar char=""/>
              <a:tabLst>
                <a:tab algn="l" pos="0"/>
              </a:tabLst>
            </a:pPr>
            <a:r>
              <a:rPr b="0" lang="en-US" sz="3600" spc="-1" strike="noStrike">
                <a:solidFill>
                  <a:srgbClr val="000000"/>
                </a:solidFill>
                <a:latin typeface="Times New Roman"/>
                <a:ea typeface="DejaVu Sans"/>
              </a:rPr>
              <a:t>Jaundice signifying severe haemolysis.</a:t>
            </a:r>
            <a:endParaRPr b="0" lang="en-US" sz="3600" spc="-1" strike="noStrike">
              <a:latin typeface="Arial"/>
            </a:endParaRPr>
          </a:p>
          <a:p>
            <a:pPr marL="365760" indent="-281160">
              <a:lnSpc>
                <a:spcPct val="100000"/>
              </a:lnSpc>
              <a:spcBef>
                <a:spcPts val="601"/>
              </a:spcBef>
              <a:buClr>
                <a:srgbClr val="3891a7"/>
              </a:buClr>
              <a:buSzPct val="80000"/>
              <a:buFont typeface="Wingdings 2" charset="2"/>
              <a:buChar char=""/>
              <a:tabLst>
                <a:tab algn="l" pos="0"/>
              </a:tabLst>
            </a:pPr>
            <a:r>
              <a:rPr b="0" lang="en-US" sz="3600" spc="-1" strike="noStrike">
                <a:solidFill>
                  <a:srgbClr val="000000"/>
                </a:solidFill>
                <a:latin typeface="Times New Roman"/>
                <a:ea typeface="DejaVu Sans"/>
              </a:rPr>
              <a:t>Hepato-spleenomegally.</a:t>
            </a:r>
            <a:endParaRPr b="0" lang="en-US" sz="3600" spc="-1" strike="noStrike">
              <a:latin typeface="Arial"/>
            </a:endParaRPr>
          </a:p>
        </p:txBody>
      </p:sp>
    </p:spTree>
  </p:cSld>
  <p:transition spd="med">
    <p:pull dir="l"/>
  </p:transition>
</p:sld>
</file>

<file path=ppt/slides/slide1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tile/>
        </a:blipFill>
      </p:bgPr>
    </p:bg>
    <p:spTree>
      <p:nvGrpSpPr>
        <p:cNvPr id="1" name=""/>
        <p:cNvGrpSpPr/>
        <p:nvPr/>
      </p:nvGrpSpPr>
      <p:grpSpPr>
        <a:xfrm>
          <a:off x="0" y="0"/>
          <a:ext cx="0" cy="0"/>
          <a:chOff x="0" y="0"/>
          <a:chExt cx="0" cy="0"/>
        </a:xfrm>
      </p:grpSpPr>
      <p:sp>
        <p:nvSpPr>
          <p:cNvPr id="999" name="CustomShape 1"/>
          <p:cNvSpPr/>
          <p:nvPr/>
        </p:nvSpPr>
        <p:spPr>
          <a:xfrm>
            <a:off x="1914120" y="274680"/>
            <a:ext cx="9995400" cy="1140840"/>
          </a:xfrm>
          <a:prstGeom prst="rect">
            <a:avLst/>
          </a:prstGeom>
          <a:noFill/>
          <a:ln>
            <a:noFill/>
          </a:ln>
        </p:spPr>
        <p:style>
          <a:lnRef idx="0"/>
          <a:fillRef idx="0"/>
          <a:effectRef idx="0"/>
          <a:fontRef idx="minor"/>
        </p:style>
        <p:txBody>
          <a:bodyPr lIns="90000" rIns="90000" tIns="45000" bIns="45000" anchor="ctr">
            <a:noAutofit/>
          </a:bodyPr>
          <a:p>
            <a:pPr>
              <a:lnSpc>
                <a:spcPct val="100000"/>
              </a:lnSpc>
            </a:pPr>
            <a:r>
              <a:rPr b="0" lang="en-US" sz="4300" spc="-1" strike="noStrike">
                <a:solidFill>
                  <a:srgbClr val="572314"/>
                </a:solidFill>
                <a:latin typeface="Arial"/>
                <a:ea typeface="DejaVu Sans"/>
              </a:rPr>
              <a:t>	</a:t>
            </a:r>
            <a:r>
              <a:rPr b="1" lang="en-US" sz="4300" spc="-1" strike="noStrike">
                <a:solidFill>
                  <a:srgbClr val="7030a0"/>
                </a:solidFill>
                <a:latin typeface="Arial"/>
                <a:ea typeface="DejaVu Sans"/>
              </a:rPr>
              <a:t> </a:t>
            </a:r>
            <a:r>
              <a:rPr b="1" lang="en-US" sz="4300" spc="-1" strike="noStrike">
                <a:solidFill>
                  <a:srgbClr val="7030a0"/>
                </a:solidFill>
                <a:latin typeface="Arial"/>
                <a:ea typeface="DejaVu Sans"/>
              </a:rPr>
              <a:t>DIANOSTIC FACTORS</a:t>
            </a:r>
            <a:endParaRPr b="0" lang="en-US" sz="4300" spc="-1" strike="noStrike">
              <a:latin typeface="Arial"/>
            </a:endParaRPr>
          </a:p>
        </p:txBody>
      </p:sp>
      <p:sp>
        <p:nvSpPr>
          <p:cNvPr id="1000" name="CustomShape 2"/>
          <p:cNvSpPr/>
          <p:nvPr/>
        </p:nvSpPr>
        <p:spPr>
          <a:xfrm>
            <a:off x="1523880" y="1219320"/>
            <a:ext cx="10022040" cy="5255640"/>
          </a:xfrm>
          <a:prstGeom prst="rect">
            <a:avLst/>
          </a:prstGeom>
          <a:noFill/>
          <a:ln>
            <a:noFill/>
          </a:ln>
        </p:spPr>
        <p:style>
          <a:lnRef idx="0"/>
          <a:fillRef idx="0"/>
          <a:effectRef idx="0"/>
          <a:fontRef idx="minor"/>
        </p:style>
        <p:txBody>
          <a:bodyPr lIns="90000" rIns="90000" tIns="45000" bIns="45000">
            <a:noAutofit/>
          </a:bodyPr>
          <a:p>
            <a:pPr marL="365760" indent="-281160">
              <a:lnSpc>
                <a:spcPct val="100000"/>
              </a:lnSpc>
              <a:spcBef>
                <a:spcPts val="601"/>
              </a:spcBef>
              <a:buClr>
                <a:srgbClr val="3891a7"/>
              </a:buClr>
              <a:buSzPct val="80000"/>
              <a:buFont typeface="Wingdings 2" charset="2"/>
              <a:buChar char=""/>
            </a:pPr>
            <a:r>
              <a:rPr b="0" lang="en-US" sz="3200" spc="-1" strike="noStrike">
                <a:solidFill>
                  <a:srgbClr val="000000"/>
                </a:solidFill>
                <a:latin typeface="Times New Roman"/>
                <a:ea typeface="DejaVu Sans"/>
              </a:rPr>
              <a:t>History and physical examination findings </a:t>
            </a:r>
            <a:endParaRPr b="0" lang="en-US" sz="3200" spc="-1" strike="noStrike">
              <a:latin typeface="Arial"/>
            </a:endParaRPr>
          </a:p>
          <a:p>
            <a:pPr marL="365760" indent="-281160">
              <a:lnSpc>
                <a:spcPct val="100000"/>
              </a:lnSpc>
              <a:spcBef>
                <a:spcPts val="601"/>
              </a:spcBef>
              <a:buClr>
                <a:srgbClr val="3891a7"/>
              </a:buClr>
              <a:buSzPct val="80000"/>
              <a:buFont typeface="Wingdings 2" charset="2"/>
              <a:buChar char=""/>
            </a:pPr>
            <a:r>
              <a:rPr b="0" lang="en-US" sz="3200" spc="-1" strike="noStrike">
                <a:solidFill>
                  <a:srgbClr val="000000"/>
                </a:solidFill>
                <a:latin typeface="Times New Roman"/>
                <a:ea typeface="DejaVu Sans"/>
              </a:rPr>
              <a:t>Laboratory tests  in :</a:t>
            </a:r>
            <a:endParaRPr b="0" lang="en-US" sz="3200" spc="-1" strike="noStrike">
              <a:latin typeface="Arial"/>
            </a:endParaRPr>
          </a:p>
          <a:p>
            <a:pPr marL="365760" indent="-281160">
              <a:lnSpc>
                <a:spcPct val="100000"/>
              </a:lnSpc>
              <a:spcBef>
                <a:spcPts val="601"/>
              </a:spcBef>
              <a:buClr>
                <a:srgbClr val="3891a7"/>
              </a:buClr>
              <a:buSzPct val="80000"/>
              <a:buFont typeface="Wingdings" charset="2"/>
              <a:buChar char=""/>
            </a:pPr>
            <a:r>
              <a:rPr b="0" lang="en-US" sz="3200" spc="-1" strike="noStrike">
                <a:solidFill>
                  <a:srgbClr val="000000"/>
                </a:solidFill>
                <a:latin typeface="Times New Roman"/>
                <a:ea typeface="DejaVu Sans"/>
              </a:rPr>
              <a:t>Blood specimens for ;</a:t>
            </a:r>
            <a:endParaRPr b="0" lang="en-US" sz="3200" spc="-1" strike="noStrike">
              <a:latin typeface="Arial"/>
            </a:endParaRPr>
          </a:p>
          <a:p>
            <a:pPr marL="365760" indent="-281160">
              <a:lnSpc>
                <a:spcPct val="100000"/>
              </a:lnSpc>
              <a:spcBef>
                <a:spcPts val="601"/>
              </a:spcBef>
              <a:buClr>
                <a:srgbClr val="3891a7"/>
              </a:buClr>
              <a:buSzPct val="80000"/>
              <a:buFont typeface="Wingdings" charset="2"/>
              <a:buChar char=""/>
            </a:pPr>
            <a:r>
              <a:rPr b="0" lang="en-US" sz="3200" spc="-1" strike="noStrike">
                <a:solidFill>
                  <a:srgbClr val="000000"/>
                </a:solidFill>
                <a:latin typeface="Times New Roman"/>
                <a:ea typeface="DejaVu Sans"/>
              </a:rPr>
              <a:t>Full haemogram and positive outcomes are:</a:t>
            </a:r>
            <a:endParaRPr b="0" lang="en-US" sz="3200" spc="-1" strike="noStrike">
              <a:latin typeface="Arial"/>
            </a:endParaRPr>
          </a:p>
          <a:p>
            <a:pPr lvl="1" marL="640080" indent="-235440">
              <a:lnSpc>
                <a:spcPct val="100000"/>
              </a:lnSpc>
              <a:spcBef>
                <a:spcPts val="550"/>
              </a:spcBef>
              <a:buClr>
                <a:srgbClr val="3891a7"/>
              </a:buClr>
              <a:buFont typeface="Wingdings" charset="2"/>
              <a:buChar char=""/>
            </a:pPr>
            <a:r>
              <a:rPr b="0" lang="en-US" sz="3200" spc="-1" strike="noStrike">
                <a:solidFill>
                  <a:srgbClr val="000000"/>
                </a:solidFill>
                <a:latin typeface="Times New Roman"/>
                <a:ea typeface="DejaVu Sans"/>
              </a:rPr>
              <a:t>Microcytic(small) RBC = Iron deficiency.</a:t>
            </a:r>
            <a:endParaRPr b="0" lang="en-US" sz="3200" spc="-1" strike="noStrike">
              <a:latin typeface="Arial"/>
            </a:endParaRPr>
          </a:p>
          <a:p>
            <a:pPr lvl="1" marL="640080" indent="-235440">
              <a:lnSpc>
                <a:spcPct val="100000"/>
              </a:lnSpc>
              <a:spcBef>
                <a:spcPts val="550"/>
              </a:spcBef>
              <a:buClr>
                <a:srgbClr val="3891a7"/>
              </a:buClr>
              <a:buFont typeface="Wingdings" charset="2"/>
              <a:buChar char=""/>
            </a:pPr>
            <a:r>
              <a:rPr b="0" lang="en-US" sz="3200" spc="-1" strike="noStrike">
                <a:solidFill>
                  <a:srgbClr val="000000"/>
                </a:solidFill>
                <a:latin typeface="Times New Roman"/>
                <a:ea typeface="DejaVu Sans"/>
              </a:rPr>
              <a:t>Macrocytic(large), immature as well as hypochromic(pale) RBC= Folic acid deficiency. </a:t>
            </a:r>
            <a:endParaRPr b="0" lang="en-US" sz="3200" spc="-1" strike="noStrike">
              <a:latin typeface="Arial"/>
            </a:endParaRPr>
          </a:p>
          <a:p>
            <a:pPr lvl="1" marL="640080" indent="-235440">
              <a:lnSpc>
                <a:spcPct val="100000"/>
              </a:lnSpc>
              <a:spcBef>
                <a:spcPts val="550"/>
              </a:spcBef>
              <a:buClr>
                <a:srgbClr val="3891a7"/>
              </a:buClr>
              <a:buFont typeface="Wingdings" charset="2"/>
              <a:buChar char=""/>
            </a:pPr>
            <a:r>
              <a:rPr b="0" lang="en-US" sz="3200" spc="-1" strike="noStrike">
                <a:solidFill>
                  <a:srgbClr val="000000"/>
                </a:solidFill>
                <a:latin typeface="Times New Roman"/>
                <a:ea typeface="DejaVu Sans"/>
              </a:rPr>
              <a:t>Normocytic &amp; normachromic RBC, indicates haemorrhagic anaemia. </a:t>
            </a:r>
            <a:endParaRPr b="0" lang="en-US" sz="3200" spc="-1" strike="noStrike">
              <a:latin typeface="Arial"/>
            </a:endParaRPr>
          </a:p>
        </p:txBody>
      </p:sp>
    </p:spTree>
  </p:cSld>
  <p:transition spd="med">
    <p:pull dir="l"/>
  </p:transition>
</p:sld>
</file>

<file path=ppt/slides/slide1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tile/>
        </a:blipFill>
      </p:bgPr>
    </p:bg>
    <p:spTree>
      <p:nvGrpSpPr>
        <p:cNvPr id="1" name=""/>
        <p:cNvGrpSpPr/>
        <p:nvPr/>
      </p:nvGrpSpPr>
      <p:grpSpPr>
        <a:xfrm>
          <a:off x="0" y="0"/>
          <a:ext cx="0" cy="0"/>
          <a:chOff x="0" y="0"/>
          <a:chExt cx="0" cy="0"/>
        </a:xfrm>
      </p:grpSpPr>
      <p:sp>
        <p:nvSpPr>
          <p:cNvPr id="1001" name="CustomShape 1"/>
          <p:cNvSpPr/>
          <p:nvPr/>
        </p:nvSpPr>
        <p:spPr>
          <a:xfrm>
            <a:off x="2175480" y="1219320"/>
            <a:ext cx="9370440" cy="5484240"/>
          </a:xfrm>
          <a:prstGeom prst="rect">
            <a:avLst/>
          </a:prstGeom>
          <a:noFill/>
          <a:ln>
            <a:noFill/>
          </a:ln>
        </p:spPr>
        <p:style>
          <a:lnRef idx="0"/>
          <a:fillRef idx="0"/>
          <a:effectRef idx="0"/>
          <a:fontRef idx="minor"/>
        </p:style>
        <p:txBody>
          <a:bodyPr lIns="90000" rIns="90000" tIns="45000" bIns="45000">
            <a:noAutofit/>
          </a:bodyPr>
          <a:p>
            <a:pPr marL="365760" indent="-281160">
              <a:lnSpc>
                <a:spcPct val="100000"/>
              </a:lnSpc>
              <a:spcBef>
                <a:spcPts val="601"/>
              </a:spcBef>
              <a:buClr>
                <a:srgbClr val="3891a7"/>
              </a:buClr>
              <a:buSzPct val="80000"/>
              <a:buFont typeface="Wingdings" charset="2"/>
              <a:buChar char=""/>
            </a:pPr>
            <a:r>
              <a:rPr b="0" lang="en-US" sz="3200" spc="-1" strike="noStrike">
                <a:solidFill>
                  <a:srgbClr val="000000"/>
                </a:solidFill>
                <a:latin typeface="Times New Roman"/>
                <a:ea typeface="DejaVu Sans"/>
              </a:rPr>
              <a:t>Malaria parasite smear.</a:t>
            </a:r>
            <a:endParaRPr b="0" lang="en-US" sz="3200" spc="-1" strike="noStrike">
              <a:latin typeface="Arial"/>
            </a:endParaRPr>
          </a:p>
          <a:p>
            <a:pPr marL="365760" indent="-281160">
              <a:lnSpc>
                <a:spcPct val="100000"/>
              </a:lnSpc>
              <a:spcBef>
                <a:spcPts val="601"/>
              </a:spcBef>
              <a:buClr>
                <a:srgbClr val="3891a7"/>
              </a:buClr>
              <a:buSzPct val="80000"/>
              <a:buFont typeface="Wingdings" charset="2"/>
              <a:buChar char=""/>
            </a:pPr>
            <a:r>
              <a:rPr b="0" lang="en-US" sz="3200" spc="-1" strike="noStrike">
                <a:solidFill>
                  <a:srgbClr val="000000"/>
                </a:solidFill>
                <a:latin typeface="Times New Roman"/>
                <a:ea typeface="DejaVu Sans"/>
              </a:rPr>
              <a:t>Sickling  test, for suggestive history</a:t>
            </a:r>
            <a:endParaRPr b="0" lang="en-US" sz="3200" spc="-1" strike="noStrike">
              <a:latin typeface="Arial"/>
            </a:endParaRPr>
          </a:p>
          <a:p>
            <a:pPr marL="365760" indent="-281160">
              <a:lnSpc>
                <a:spcPct val="100000"/>
              </a:lnSpc>
              <a:spcBef>
                <a:spcPts val="601"/>
              </a:spcBef>
              <a:buClr>
                <a:srgbClr val="3891a7"/>
              </a:buClr>
              <a:buSzPct val="80000"/>
              <a:buFont typeface="Wingdings" charset="2"/>
              <a:buChar char=""/>
            </a:pPr>
            <a:r>
              <a:rPr b="0" lang="en-US" sz="3200" spc="-1" strike="noStrike">
                <a:solidFill>
                  <a:srgbClr val="000000"/>
                </a:solidFill>
                <a:latin typeface="Times New Roman"/>
                <a:ea typeface="DejaVu Sans"/>
              </a:rPr>
              <a:t>Stool specimen for :</a:t>
            </a:r>
            <a:endParaRPr b="0" lang="en-US" sz="3200" spc="-1" strike="noStrike">
              <a:latin typeface="Arial"/>
            </a:endParaRPr>
          </a:p>
          <a:p>
            <a:pPr marL="365760" indent="-281160">
              <a:lnSpc>
                <a:spcPct val="100000"/>
              </a:lnSpc>
              <a:spcBef>
                <a:spcPts val="601"/>
              </a:spcBef>
              <a:buClr>
                <a:srgbClr val="3891a7"/>
              </a:buClr>
              <a:buSzPct val="80000"/>
              <a:buFont typeface="Wingdings" charset="2"/>
              <a:buChar char=""/>
            </a:pPr>
            <a:r>
              <a:rPr b="0" lang="en-US" sz="3200" spc="-1" strike="noStrike">
                <a:solidFill>
                  <a:srgbClr val="000000"/>
                </a:solidFill>
                <a:latin typeface="Times New Roman"/>
                <a:ea typeface="DejaVu Sans"/>
              </a:rPr>
              <a:t>Hook worm  ova.</a:t>
            </a:r>
            <a:endParaRPr b="0" lang="en-US" sz="3200" spc="-1" strike="noStrike">
              <a:latin typeface="Arial"/>
            </a:endParaRPr>
          </a:p>
          <a:p>
            <a:pPr marL="365760" indent="-281160">
              <a:lnSpc>
                <a:spcPct val="100000"/>
              </a:lnSpc>
              <a:spcBef>
                <a:spcPts val="601"/>
              </a:spcBef>
              <a:buClr>
                <a:srgbClr val="3891a7"/>
              </a:buClr>
              <a:buSzPct val="80000"/>
              <a:buFont typeface="Wingdings" charset="2"/>
              <a:buChar char=""/>
            </a:pPr>
            <a:r>
              <a:rPr b="0" lang="en-US" sz="3200" spc="-1" strike="noStrike">
                <a:solidFill>
                  <a:srgbClr val="000000"/>
                </a:solidFill>
                <a:latin typeface="Times New Roman"/>
                <a:ea typeface="DejaVu Sans"/>
              </a:rPr>
              <a:t>Schistosomal  ova .</a:t>
            </a:r>
            <a:endParaRPr b="0" lang="en-US" sz="3200" spc="-1" strike="noStrike">
              <a:latin typeface="Arial"/>
            </a:endParaRPr>
          </a:p>
          <a:p>
            <a:pPr marL="365760" indent="-281160">
              <a:lnSpc>
                <a:spcPct val="100000"/>
              </a:lnSpc>
              <a:spcBef>
                <a:spcPts val="601"/>
              </a:spcBef>
              <a:buClr>
                <a:srgbClr val="3891a7"/>
              </a:buClr>
              <a:buSzPct val="80000"/>
              <a:buFont typeface="Wingdings" charset="2"/>
              <a:buChar char=""/>
            </a:pPr>
            <a:r>
              <a:rPr b="0" lang="en-US" sz="3200" spc="-1" strike="noStrike">
                <a:solidFill>
                  <a:srgbClr val="000000"/>
                </a:solidFill>
                <a:latin typeface="Times New Roman"/>
                <a:ea typeface="DejaVu Sans"/>
              </a:rPr>
              <a:t>Urine specimen for:</a:t>
            </a:r>
            <a:endParaRPr b="0" lang="en-US" sz="3200" spc="-1" strike="noStrike">
              <a:latin typeface="Arial"/>
            </a:endParaRPr>
          </a:p>
          <a:p>
            <a:pPr marL="365760" indent="-281160">
              <a:lnSpc>
                <a:spcPct val="100000"/>
              </a:lnSpc>
              <a:spcBef>
                <a:spcPts val="601"/>
              </a:spcBef>
              <a:buClr>
                <a:srgbClr val="3891a7"/>
              </a:buClr>
              <a:buSzPct val="80000"/>
              <a:buFont typeface="Wingdings" charset="2"/>
              <a:buChar char=""/>
            </a:pPr>
            <a:r>
              <a:rPr b="0" lang="en-US" sz="3200" spc="-1" strike="noStrike">
                <a:solidFill>
                  <a:srgbClr val="000000"/>
                </a:solidFill>
                <a:latin typeface="Times New Roman"/>
                <a:ea typeface="DejaVu Sans"/>
              </a:rPr>
              <a:t>Routine exam, microscopy, C/S= UTI.</a:t>
            </a:r>
            <a:endParaRPr b="0" lang="en-US" sz="3200" spc="-1" strike="noStrike">
              <a:latin typeface="Arial"/>
            </a:endParaRPr>
          </a:p>
          <a:p>
            <a:pPr marL="365760" indent="-281160">
              <a:lnSpc>
                <a:spcPct val="100000"/>
              </a:lnSpc>
              <a:spcBef>
                <a:spcPts val="601"/>
              </a:spcBef>
              <a:buClr>
                <a:srgbClr val="3891a7"/>
              </a:buClr>
              <a:buSzPct val="80000"/>
              <a:buFont typeface="Wingdings" charset="2"/>
              <a:buChar char=""/>
            </a:pPr>
            <a:r>
              <a:rPr b="0" lang="en-US" sz="3200" spc="-1" strike="noStrike">
                <a:solidFill>
                  <a:srgbClr val="000000"/>
                </a:solidFill>
                <a:latin typeface="Times New Roman"/>
                <a:ea typeface="DejaVu Sans"/>
              </a:rPr>
              <a:t>Schistosomal  ova. </a:t>
            </a:r>
            <a:endParaRPr b="0" lang="en-US" sz="3200" spc="-1" strike="noStrike">
              <a:latin typeface="Arial"/>
            </a:endParaRPr>
          </a:p>
          <a:p>
            <a:pPr>
              <a:lnSpc>
                <a:spcPct val="100000"/>
              </a:lnSpc>
              <a:spcBef>
                <a:spcPts val="601"/>
              </a:spcBef>
            </a:pPr>
            <a:endParaRPr b="0" lang="en-US" sz="3200" spc="-1" strike="noStrike">
              <a:latin typeface="Arial"/>
            </a:endParaRPr>
          </a:p>
        </p:txBody>
      </p:sp>
    </p:spTree>
  </p:cSld>
  <p:transition spd="med">
    <p:pull dir="l"/>
  </p:transition>
</p:sld>
</file>

<file path=ppt/slides/slide1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tile/>
        </a:blipFill>
      </p:bgPr>
    </p:bg>
    <p:spTree>
      <p:nvGrpSpPr>
        <p:cNvPr id="1" name=""/>
        <p:cNvGrpSpPr/>
        <p:nvPr/>
      </p:nvGrpSpPr>
      <p:grpSpPr>
        <a:xfrm>
          <a:off x="0" y="0"/>
          <a:ext cx="0" cy="0"/>
          <a:chOff x="0" y="0"/>
          <a:chExt cx="0" cy="0"/>
        </a:xfrm>
      </p:grpSpPr>
      <p:sp>
        <p:nvSpPr>
          <p:cNvPr id="1002" name="CustomShape 1"/>
          <p:cNvSpPr/>
          <p:nvPr/>
        </p:nvSpPr>
        <p:spPr>
          <a:xfrm>
            <a:off x="1914120" y="274680"/>
            <a:ext cx="9995400" cy="1140840"/>
          </a:xfrm>
          <a:prstGeom prst="rect">
            <a:avLst/>
          </a:prstGeom>
          <a:noFill/>
          <a:ln>
            <a:noFill/>
          </a:ln>
        </p:spPr>
        <p:style>
          <a:lnRef idx="0"/>
          <a:fillRef idx="0"/>
          <a:effectRef idx="0"/>
          <a:fontRef idx="minor"/>
        </p:style>
        <p:txBody>
          <a:bodyPr lIns="90000" rIns="90000" tIns="45000" bIns="45000" anchor="ctr">
            <a:normAutofit/>
          </a:bodyPr>
          <a:p>
            <a:pPr>
              <a:lnSpc>
                <a:spcPct val="100000"/>
              </a:lnSpc>
            </a:pPr>
            <a:r>
              <a:rPr b="1" lang="en-US" sz="4300" spc="-1" strike="noStrike">
                <a:solidFill>
                  <a:srgbClr val="572314"/>
                </a:solidFill>
                <a:latin typeface="Arial"/>
                <a:ea typeface="DejaVu Sans"/>
              </a:rPr>
              <a:t> </a:t>
            </a:r>
            <a:r>
              <a:rPr b="1" lang="en-US" sz="4300" spc="-1" strike="noStrike">
                <a:solidFill>
                  <a:srgbClr val="7030a0"/>
                </a:solidFill>
                <a:latin typeface="Arial"/>
                <a:ea typeface="DejaVu Sans"/>
              </a:rPr>
              <a:t>SPECIFIC  MANAGEMENT</a:t>
            </a:r>
            <a:endParaRPr b="0" lang="en-US" sz="4300" spc="-1" strike="noStrike">
              <a:latin typeface="Arial"/>
            </a:endParaRPr>
          </a:p>
        </p:txBody>
      </p:sp>
      <p:sp>
        <p:nvSpPr>
          <p:cNvPr id="1003" name="CustomShape 2"/>
          <p:cNvSpPr/>
          <p:nvPr/>
        </p:nvSpPr>
        <p:spPr>
          <a:xfrm>
            <a:off x="1914120" y="1447920"/>
            <a:ext cx="9995400" cy="4798440"/>
          </a:xfrm>
          <a:prstGeom prst="rect">
            <a:avLst/>
          </a:prstGeom>
          <a:noFill/>
          <a:ln>
            <a:noFill/>
          </a:ln>
        </p:spPr>
        <p:style>
          <a:lnRef idx="0"/>
          <a:fillRef idx="0"/>
          <a:effectRef idx="0"/>
          <a:fontRef idx="minor"/>
        </p:style>
        <p:txBody>
          <a:bodyPr lIns="90000" rIns="90000" tIns="45000" bIns="45000">
            <a:normAutofit/>
          </a:bodyPr>
          <a:p>
            <a:pPr marL="365760" indent="-281160">
              <a:lnSpc>
                <a:spcPct val="100000"/>
              </a:lnSpc>
              <a:spcBef>
                <a:spcPts val="601"/>
              </a:spcBef>
              <a:tabLst>
                <a:tab algn="l" pos="0"/>
              </a:tabLst>
            </a:pPr>
            <a:r>
              <a:rPr b="1" lang="en-US" sz="3200" spc="-1" strike="noStrike">
                <a:solidFill>
                  <a:srgbClr val="000000"/>
                </a:solidFill>
                <a:latin typeface="Times New Roman"/>
                <a:ea typeface="DejaVu Sans"/>
              </a:rPr>
              <a:t>	</a:t>
            </a:r>
            <a:r>
              <a:rPr b="1" lang="en-US" sz="3200" spc="-1" strike="noStrike">
                <a:solidFill>
                  <a:srgbClr val="000000"/>
                </a:solidFill>
                <a:latin typeface="Times New Roman"/>
                <a:ea typeface="DejaVu Sans"/>
              </a:rPr>
              <a:t>Mild:</a:t>
            </a:r>
            <a:r>
              <a:rPr b="0" lang="en-US" sz="3200" spc="-1" strike="noStrike">
                <a:solidFill>
                  <a:srgbClr val="000000"/>
                </a:solidFill>
                <a:latin typeface="Times New Roman"/>
                <a:ea typeface="DejaVu Sans"/>
              </a:rPr>
              <a:t> </a:t>
            </a:r>
            <a:endParaRPr b="0" lang="en-US" sz="3200" spc="-1" strike="noStrike">
              <a:latin typeface="Arial"/>
            </a:endParaRPr>
          </a:p>
          <a:p>
            <a:pPr marL="365760" indent="-281160">
              <a:lnSpc>
                <a:spcPct val="100000"/>
              </a:lnSpc>
              <a:spcBef>
                <a:spcPts val="601"/>
              </a:spcBef>
              <a:buClr>
                <a:srgbClr val="3891a7"/>
              </a:buClr>
              <a:buSzPct val="80000"/>
              <a:buFont typeface="Wingdings" charset="2"/>
              <a:buChar char=""/>
              <a:tabLst>
                <a:tab algn="l" pos="0"/>
              </a:tabLst>
            </a:pPr>
            <a:r>
              <a:rPr b="0" lang="en-US" sz="3200" spc="-1" strike="noStrike">
                <a:solidFill>
                  <a:srgbClr val="000000"/>
                </a:solidFill>
                <a:latin typeface="Times New Roman"/>
                <a:ea typeface="DejaVu Sans"/>
              </a:rPr>
              <a:t>Care is basically through the prenatal clinic, so refer to  the DR  for:</a:t>
            </a:r>
            <a:endParaRPr b="0" lang="en-US" sz="3200" spc="-1" strike="noStrike">
              <a:latin typeface="Arial"/>
            </a:endParaRPr>
          </a:p>
          <a:p>
            <a:pPr marL="365760" indent="-281160">
              <a:lnSpc>
                <a:spcPct val="100000"/>
              </a:lnSpc>
              <a:spcBef>
                <a:spcPts val="601"/>
              </a:spcBef>
              <a:buClr>
                <a:srgbClr val="3891a7"/>
              </a:buClr>
              <a:buSzPct val="80000"/>
              <a:buFont typeface="Wingdings 2" charset="2"/>
              <a:buChar char=""/>
              <a:tabLst>
                <a:tab algn="l" pos="0"/>
              </a:tabLst>
            </a:pPr>
            <a:r>
              <a:rPr b="0" lang="en-US" sz="3200" spc="-1" strike="noStrike">
                <a:solidFill>
                  <a:srgbClr val="000000"/>
                </a:solidFill>
                <a:latin typeface="Times New Roman"/>
                <a:ea typeface="DejaVu Sans"/>
              </a:rPr>
              <a:t>Investigation of the cause.</a:t>
            </a:r>
            <a:endParaRPr b="0" lang="en-US" sz="3200" spc="-1" strike="noStrike">
              <a:latin typeface="Arial"/>
            </a:endParaRPr>
          </a:p>
          <a:p>
            <a:pPr marL="365760" indent="-281160">
              <a:lnSpc>
                <a:spcPct val="100000"/>
              </a:lnSpc>
              <a:spcBef>
                <a:spcPts val="601"/>
              </a:spcBef>
              <a:buClr>
                <a:srgbClr val="3891a7"/>
              </a:buClr>
              <a:buSzPct val="80000"/>
              <a:buFont typeface="Wingdings 2" charset="2"/>
              <a:buChar char=""/>
              <a:tabLst>
                <a:tab algn="l" pos="0"/>
              </a:tabLst>
            </a:pPr>
            <a:r>
              <a:rPr b="0" lang="en-US" sz="3200" spc="-1" strike="noStrike">
                <a:solidFill>
                  <a:srgbClr val="000000"/>
                </a:solidFill>
                <a:latin typeface="Times New Roman"/>
                <a:ea typeface="DejaVu Sans"/>
              </a:rPr>
              <a:t>Prescription of  oral iron supplements e.g. Ranferon syrup 10 ml every 8 hourly till the HB reading is 11 gm/ dl &amp;above.</a:t>
            </a:r>
            <a:endParaRPr b="0" lang="en-US" sz="3200" spc="-1" strike="noStrike">
              <a:latin typeface="Arial"/>
            </a:endParaRPr>
          </a:p>
          <a:p>
            <a:pPr marL="365760" indent="-281160">
              <a:lnSpc>
                <a:spcPct val="100000"/>
              </a:lnSpc>
              <a:spcBef>
                <a:spcPts val="601"/>
              </a:spcBef>
              <a:buClr>
                <a:srgbClr val="3891a7"/>
              </a:buClr>
              <a:buSzPct val="80000"/>
              <a:buFont typeface="Wingdings" charset="2"/>
              <a:buChar char=""/>
              <a:tabLst>
                <a:tab algn="l" pos="0"/>
              </a:tabLst>
            </a:pPr>
            <a:r>
              <a:rPr b="0" lang="en-US" sz="3200" spc="-1" strike="noStrike">
                <a:solidFill>
                  <a:srgbClr val="000000"/>
                </a:solidFill>
                <a:latin typeface="Times New Roman"/>
                <a:ea typeface="DejaVu Sans"/>
              </a:rPr>
              <a:t>Alternatively, ferrous sulphate 200 mg 8 hrly and Folic acid 5 mg daily is given.</a:t>
            </a:r>
            <a:endParaRPr b="0" lang="en-US" sz="3200" spc="-1" strike="noStrike">
              <a:latin typeface="Arial"/>
            </a:endParaRPr>
          </a:p>
        </p:txBody>
      </p:sp>
    </p:spTree>
  </p:cSld>
  <p:transition spd="med">
    <p:pull dir="l"/>
  </p:transition>
</p:sld>
</file>

<file path=ppt/slides/slide1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tile/>
        </a:blipFill>
      </p:bgPr>
    </p:bg>
    <p:spTree>
      <p:nvGrpSpPr>
        <p:cNvPr id="1" name=""/>
        <p:cNvGrpSpPr/>
        <p:nvPr/>
      </p:nvGrpSpPr>
      <p:grpSpPr>
        <a:xfrm>
          <a:off x="0" y="0"/>
          <a:ext cx="0" cy="0"/>
          <a:chOff x="0" y="0"/>
          <a:chExt cx="0" cy="0"/>
        </a:xfrm>
      </p:grpSpPr>
      <p:sp>
        <p:nvSpPr>
          <p:cNvPr id="1004" name="CustomShape 1"/>
          <p:cNvSpPr/>
          <p:nvPr/>
        </p:nvSpPr>
        <p:spPr>
          <a:xfrm>
            <a:off x="1714680" y="380880"/>
            <a:ext cx="9831600" cy="5865120"/>
          </a:xfrm>
          <a:prstGeom prst="rect">
            <a:avLst/>
          </a:prstGeom>
          <a:noFill/>
          <a:ln>
            <a:noFill/>
          </a:ln>
        </p:spPr>
        <p:style>
          <a:lnRef idx="0"/>
          <a:fillRef idx="0"/>
          <a:effectRef idx="0"/>
          <a:fontRef idx="minor"/>
        </p:style>
        <p:txBody>
          <a:bodyPr lIns="90000" rIns="90000" tIns="45000" bIns="45000">
            <a:normAutofit/>
          </a:bodyPr>
          <a:p>
            <a:pPr marL="365760" indent="-281160">
              <a:lnSpc>
                <a:spcPct val="100000"/>
              </a:lnSpc>
              <a:spcBef>
                <a:spcPts val="601"/>
              </a:spcBef>
              <a:buClr>
                <a:srgbClr val="3891a7"/>
              </a:buClr>
              <a:buSzPct val="80000"/>
              <a:buFont typeface="Wingdings" charset="2"/>
              <a:buChar char=""/>
            </a:pPr>
            <a:r>
              <a:rPr b="0" lang="en-US" sz="3200" spc="-1" strike="noStrike">
                <a:solidFill>
                  <a:srgbClr val="000000"/>
                </a:solidFill>
                <a:latin typeface="Times New Roman"/>
                <a:ea typeface="DejaVu Sans"/>
              </a:rPr>
              <a:t>Counsel regarding side effects of the supplements.</a:t>
            </a:r>
            <a:endParaRPr b="0" lang="en-US" sz="3200" spc="-1" strike="noStrike">
              <a:latin typeface="Arial"/>
            </a:endParaRPr>
          </a:p>
          <a:p>
            <a:pPr marL="365760" indent="-281160">
              <a:lnSpc>
                <a:spcPct val="100000"/>
              </a:lnSpc>
              <a:spcBef>
                <a:spcPts val="601"/>
              </a:spcBef>
              <a:buClr>
                <a:srgbClr val="3891a7"/>
              </a:buClr>
              <a:buSzPct val="80000"/>
              <a:buFont typeface="Wingdings" charset="2"/>
              <a:buChar char=""/>
            </a:pPr>
            <a:r>
              <a:rPr b="0" lang="en-US" sz="3200" spc="-1" strike="noStrike">
                <a:solidFill>
                  <a:srgbClr val="000000"/>
                </a:solidFill>
                <a:latin typeface="Times New Roman"/>
                <a:ea typeface="DejaVu Sans"/>
              </a:rPr>
              <a:t>Offer supportive treatment as well , such as vitamin supplements to improve appetite.</a:t>
            </a:r>
            <a:endParaRPr b="0" lang="en-US" sz="3200" spc="-1" strike="noStrike">
              <a:latin typeface="Arial"/>
            </a:endParaRPr>
          </a:p>
          <a:p>
            <a:pPr marL="365760" indent="-281160">
              <a:lnSpc>
                <a:spcPct val="100000"/>
              </a:lnSpc>
              <a:spcBef>
                <a:spcPts val="601"/>
              </a:spcBef>
              <a:buClr>
                <a:srgbClr val="3891a7"/>
              </a:buClr>
              <a:buSzPct val="80000"/>
              <a:buFont typeface="Wingdings" charset="2"/>
              <a:buChar char=""/>
            </a:pPr>
            <a:r>
              <a:rPr b="0" lang="en-US" sz="3200" spc="-1" strike="noStrike">
                <a:solidFill>
                  <a:srgbClr val="000000"/>
                </a:solidFill>
                <a:latin typeface="Times New Roman"/>
                <a:ea typeface="DejaVu Sans"/>
              </a:rPr>
              <a:t>Treat the underlying cause as well.</a:t>
            </a:r>
            <a:endParaRPr b="0" lang="en-US" sz="3200" spc="-1" strike="noStrike">
              <a:latin typeface="Arial"/>
            </a:endParaRPr>
          </a:p>
          <a:p>
            <a:pPr marL="365760" indent="-281160">
              <a:lnSpc>
                <a:spcPct val="100000"/>
              </a:lnSpc>
              <a:spcBef>
                <a:spcPts val="601"/>
              </a:spcBef>
              <a:buClr>
                <a:srgbClr val="3891a7"/>
              </a:buClr>
              <a:buSzPct val="80000"/>
              <a:buFont typeface="Wingdings 2" charset="2"/>
              <a:buChar char=""/>
            </a:pPr>
            <a:r>
              <a:rPr b="0" lang="en-US" sz="3200" spc="-1" strike="noStrike">
                <a:solidFill>
                  <a:srgbClr val="000000"/>
                </a:solidFill>
                <a:latin typeface="Times New Roman"/>
                <a:ea typeface="DejaVu Sans"/>
              </a:rPr>
              <a:t>Advise on well balanced diet , rest &amp; hygiene.</a:t>
            </a:r>
            <a:endParaRPr b="0" lang="en-US" sz="3200" spc="-1" strike="noStrike">
              <a:latin typeface="Arial"/>
            </a:endParaRPr>
          </a:p>
          <a:p>
            <a:pPr marL="365760" indent="-281160">
              <a:lnSpc>
                <a:spcPct val="100000"/>
              </a:lnSpc>
              <a:spcBef>
                <a:spcPts val="601"/>
              </a:spcBef>
              <a:buClr>
                <a:srgbClr val="3891a7"/>
              </a:buClr>
              <a:buSzPct val="80000"/>
              <a:buFont typeface="Wingdings 2" charset="2"/>
              <a:buChar char=""/>
            </a:pPr>
            <a:r>
              <a:rPr b="0" lang="en-US" sz="3200" spc="-1" strike="noStrike">
                <a:solidFill>
                  <a:srgbClr val="000000"/>
                </a:solidFill>
                <a:latin typeface="Times New Roman"/>
                <a:ea typeface="DejaVu Sans"/>
              </a:rPr>
              <a:t>Discourage high intake of caffeinated drinks.</a:t>
            </a:r>
            <a:endParaRPr b="0" lang="en-US" sz="3200" spc="-1" strike="noStrike">
              <a:latin typeface="Arial"/>
            </a:endParaRPr>
          </a:p>
        </p:txBody>
      </p:sp>
    </p:spTree>
  </p:cSld>
  <p:transition spd="med">
    <p:pull dir="l"/>
  </p:transition>
</p:sld>
</file>

<file path=ppt/slides/slide1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tile/>
        </a:blipFill>
      </p:bgPr>
    </p:bg>
    <p:spTree>
      <p:nvGrpSpPr>
        <p:cNvPr id="1" name=""/>
        <p:cNvGrpSpPr/>
        <p:nvPr/>
      </p:nvGrpSpPr>
      <p:grpSpPr>
        <a:xfrm>
          <a:off x="0" y="0"/>
          <a:ext cx="0" cy="0"/>
          <a:chOff x="0" y="0"/>
          <a:chExt cx="0" cy="0"/>
        </a:xfrm>
      </p:grpSpPr>
      <p:sp>
        <p:nvSpPr>
          <p:cNvPr id="1005" name="CustomShape 1"/>
          <p:cNvSpPr/>
          <p:nvPr/>
        </p:nvSpPr>
        <p:spPr>
          <a:xfrm>
            <a:off x="1619280" y="380880"/>
            <a:ext cx="9926640" cy="5865120"/>
          </a:xfrm>
          <a:prstGeom prst="rect">
            <a:avLst/>
          </a:prstGeom>
          <a:noFill/>
          <a:ln>
            <a:noFill/>
          </a:ln>
        </p:spPr>
        <p:style>
          <a:lnRef idx="0"/>
          <a:fillRef idx="0"/>
          <a:effectRef idx="0"/>
          <a:fontRef idx="minor"/>
        </p:style>
        <p:txBody>
          <a:bodyPr lIns="90000" rIns="90000" tIns="45000" bIns="45000">
            <a:normAutofit/>
          </a:bodyPr>
          <a:p>
            <a:pPr marL="365760" indent="-281160">
              <a:lnSpc>
                <a:spcPct val="100000"/>
              </a:lnSpc>
              <a:spcBef>
                <a:spcPts val="601"/>
              </a:spcBef>
              <a:buClr>
                <a:srgbClr val="3891a7"/>
              </a:buClr>
              <a:buSzPct val="80000"/>
              <a:buFont typeface="Wingdings 2" charset="2"/>
              <a:buChar char=""/>
            </a:pPr>
            <a:r>
              <a:rPr b="0" lang="en-US" sz="3200" spc="-1" strike="noStrike">
                <a:solidFill>
                  <a:srgbClr val="000000"/>
                </a:solidFill>
                <a:latin typeface="Times New Roman"/>
                <a:ea typeface="DejaVu Sans"/>
              </a:rPr>
              <a:t>Evaluate the effectiveness of treatment through regular control HB check ups.</a:t>
            </a:r>
            <a:endParaRPr b="0" lang="en-US" sz="3200" spc="-1" strike="noStrike">
              <a:latin typeface="Arial"/>
            </a:endParaRPr>
          </a:p>
          <a:p>
            <a:pPr marL="365760" indent="-281160">
              <a:lnSpc>
                <a:spcPct val="100000"/>
              </a:lnSpc>
              <a:spcBef>
                <a:spcPts val="601"/>
              </a:spcBef>
              <a:buClr>
                <a:srgbClr val="3891a7"/>
              </a:buClr>
              <a:buSzPct val="80000"/>
              <a:buFont typeface="Wingdings 2" charset="2"/>
              <a:buChar char=""/>
            </a:pPr>
            <a:r>
              <a:rPr b="0" lang="en-US" sz="3200" spc="-1" strike="noStrike">
                <a:solidFill>
                  <a:srgbClr val="000000"/>
                </a:solidFill>
                <a:latin typeface="Times New Roman"/>
                <a:ea typeface="DejaVu Sans"/>
              </a:rPr>
              <a:t>Closely follow up the client through </a:t>
            </a:r>
            <a:r>
              <a:rPr b="0" i="1" lang="en-US" sz="3200" spc="-1" strike="noStrike">
                <a:solidFill>
                  <a:srgbClr val="000000"/>
                </a:solidFill>
                <a:latin typeface="Times New Roman"/>
                <a:ea typeface="DejaVu Sans"/>
              </a:rPr>
              <a:t>weekly </a:t>
            </a:r>
            <a:r>
              <a:rPr b="0" lang="en-US" sz="3200" spc="-1" strike="noStrike">
                <a:solidFill>
                  <a:srgbClr val="000000"/>
                </a:solidFill>
                <a:latin typeface="Times New Roman"/>
                <a:ea typeface="DejaVu Sans"/>
              </a:rPr>
              <a:t>ANC visits.</a:t>
            </a:r>
            <a:endParaRPr b="0" lang="en-US" sz="3200" spc="-1" strike="noStrike">
              <a:latin typeface="Arial"/>
            </a:endParaRPr>
          </a:p>
          <a:p>
            <a:pPr marL="365760" indent="-281160">
              <a:lnSpc>
                <a:spcPct val="100000"/>
              </a:lnSpc>
              <a:spcBef>
                <a:spcPts val="601"/>
              </a:spcBef>
              <a:tabLst>
                <a:tab algn="l" pos="0"/>
              </a:tabLst>
            </a:pPr>
            <a:r>
              <a:rPr b="0" lang="en-US" sz="3200" spc="-1" strike="noStrike">
                <a:solidFill>
                  <a:srgbClr val="000000"/>
                </a:solidFill>
                <a:latin typeface="Times New Roman"/>
                <a:ea typeface="DejaVu Sans"/>
              </a:rPr>
              <a:t>	</a:t>
            </a:r>
            <a:r>
              <a:rPr b="0" lang="en-US" sz="3200" spc="-1" strike="noStrike">
                <a:solidFill>
                  <a:srgbClr val="000000"/>
                </a:solidFill>
                <a:latin typeface="Times New Roman"/>
                <a:ea typeface="DejaVu Sans"/>
              </a:rPr>
              <a:t>	</a:t>
            </a:r>
            <a:r>
              <a:rPr b="1" lang="en-US" sz="3200" spc="-1" strike="noStrike">
                <a:solidFill>
                  <a:srgbClr val="000000"/>
                </a:solidFill>
                <a:latin typeface="Times New Roman"/>
                <a:ea typeface="DejaVu Sans"/>
              </a:rPr>
              <a:t>Moderate: </a:t>
            </a:r>
            <a:endParaRPr b="0" lang="en-US" sz="3200" spc="-1" strike="noStrike">
              <a:latin typeface="Arial"/>
            </a:endParaRPr>
          </a:p>
          <a:p>
            <a:pPr marL="365760" indent="-281160">
              <a:lnSpc>
                <a:spcPct val="100000"/>
              </a:lnSpc>
              <a:spcBef>
                <a:spcPts val="601"/>
              </a:spcBef>
              <a:buClr>
                <a:srgbClr val="3891a7"/>
              </a:buClr>
              <a:buSzPct val="80000"/>
              <a:buFont typeface="Wingdings 2" charset="2"/>
              <a:buChar char=""/>
              <a:tabLst>
                <a:tab algn="l" pos="0"/>
              </a:tabLst>
            </a:pPr>
            <a:r>
              <a:rPr b="0" lang="en-US" sz="3200" spc="-1" strike="noStrike">
                <a:solidFill>
                  <a:srgbClr val="000000"/>
                </a:solidFill>
                <a:latin typeface="Times New Roman"/>
                <a:ea typeface="DejaVu Sans"/>
              </a:rPr>
              <a:t>Admission  to hospital is determined by the severity of symptoms and the living standards.</a:t>
            </a:r>
            <a:endParaRPr b="0" lang="en-US" sz="3200" spc="-1" strike="noStrike">
              <a:latin typeface="Arial"/>
            </a:endParaRPr>
          </a:p>
          <a:p>
            <a:pPr marL="365760" indent="-281160">
              <a:lnSpc>
                <a:spcPct val="100000"/>
              </a:lnSpc>
              <a:spcBef>
                <a:spcPts val="601"/>
              </a:spcBef>
              <a:buClr>
                <a:srgbClr val="3891a7"/>
              </a:buClr>
              <a:buSzPct val="80000"/>
              <a:buFont typeface="Wingdings 2" charset="2"/>
              <a:buChar char=""/>
              <a:tabLst>
                <a:tab algn="l" pos="0"/>
              </a:tabLst>
            </a:pPr>
            <a:r>
              <a:rPr b="0" lang="en-US" sz="3200" spc="-1" strike="noStrike">
                <a:solidFill>
                  <a:srgbClr val="000000"/>
                </a:solidFill>
                <a:latin typeface="Times New Roman"/>
                <a:ea typeface="DejaVu Sans"/>
              </a:rPr>
              <a:t>That who is not admitted , basic care is as in mild.</a:t>
            </a:r>
            <a:endParaRPr b="0" lang="en-US" sz="3200" spc="-1" strike="noStrike">
              <a:latin typeface="Arial"/>
            </a:endParaRPr>
          </a:p>
        </p:txBody>
      </p:sp>
    </p:spTree>
  </p:cSld>
  <p:transition spd="med">
    <p:pull dir="l"/>
  </p:transition>
</p:sld>
</file>

<file path=ppt/slides/slide1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tile/>
        </a:blipFill>
      </p:bgPr>
    </p:bg>
    <p:spTree>
      <p:nvGrpSpPr>
        <p:cNvPr id="1" name=""/>
        <p:cNvGrpSpPr/>
        <p:nvPr/>
      </p:nvGrpSpPr>
      <p:grpSpPr>
        <a:xfrm>
          <a:off x="0" y="0"/>
          <a:ext cx="0" cy="0"/>
          <a:chOff x="0" y="0"/>
          <a:chExt cx="0" cy="0"/>
        </a:xfrm>
      </p:grpSpPr>
      <p:sp>
        <p:nvSpPr>
          <p:cNvPr id="1006" name="CustomShape 1"/>
          <p:cNvSpPr/>
          <p:nvPr/>
        </p:nvSpPr>
        <p:spPr>
          <a:xfrm>
            <a:off x="1828800" y="228600"/>
            <a:ext cx="9717120" cy="6474960"/>
          </a:xfrm>
          <a:prstGeom prst="rect">
            <a:avLst/>
          </a:prstGeom>
          <a:noFill/>
          <a:ln>
            <a:noFill/>
          </a:ln>
        </p:spPr>
        <p:style>
          <a:lnRef idx="0"/>
          <a:fillRef idx="0"/>
          <a:effectRef idx="0"/>
          <a:fontRef idx="minor"/>
        </p:style>
        <p:txBody>
          <a:bodyPr lIns="90000" rIns="90000" tIns="45000" bIns="45000">
            <a:noAutofit/>
          </a:bodyPr>
          <a:p>
            <a:pPr marL="365760" indent="-281160" algn="just">
              <a:lnSpc>
                <a:spcPct val="100000"/>
              </a:lnSpc>
              <a:spcBef>
                <a:spcPts val="601"/>
              </a:spcBef>
              <a:tabLst>
                <a:tab algn="l" pos="0"/>
              </a:tabLst>
            </a:pPr>
            <a:r>
              <a:rPr b="0" lang="en-US" sz="3100" spc="-1" strike="noStrike">
                <a:solidFill>
                  <a:srgbClr val="000000"/>
                </a:solidFill>
                <a:latin typeface="Times New Roman"/>
                <a:ea typeface="DejaVu Sans"/>
              </a:rPr>
              <a:t>For the admitted :</a:t>
            </a:r>
            <a:endParaRPr b="0" lang="en-US" sz="3100" spc="-1" strike="noStrike">
              <a:latin typeface="Arial"/>
            </a:endParaRPr>
          </a:p>
          <a:p>
            <a:pPr marL="365760" indent="-281160" algn="just">
              <a:lnSpc>
                <a:spcPct val="100000"/>
              </a:lnSpc>
              <a:spcBef>
                <a:spcPts val="601"/>
              </a:spcBef>
              <a:buClr>
                <a:srgbClr val="3891a7"/>
              </a:buClr>
              <a:buSzPct val="80000"/>
              <a:buFont typeface="Wingdings 2" charset="2"/>
              <a:buChar char=""/>
              <a:tabLst>
                <a:tab algn="l" pos="0"/>
              </a:tabLst>
            </a:pPr>
            <a:r>
              <a:rPr b="0" lang="en-US" sz="3100" spc="-1" strike="noStrike">
                <a:solidFill>
                  <a:srgbClr val="000000"/>
                </a:solidFill>
                <a:latin typeface="Times New Roman"/>
                <a:ea typeface="DejaVu Sans"/>
              </a:rPr>
              <a:t>Closely monitor vital signs &amp; FHS every4 hrly. </a:t>
            </a:r>
            <a:endParaRPr b="0" lang="en-US" sz="3100" spc="-1" strike="noStrike">
              <a:latin typeface="Arial"/>
            </a:endParaRPr>
          </a:p>
          <a:p>
            <a:pPr marL="365760" indent="-281160" algn="just">
              <a:lnSpc>
                <a:spcPct val="100000"/>
              </a:lnSpc>
              <a:spcBef>
                <a:spcPts val="601"/>
              </a:spcBef>
              <a:buClr>
                <a:srgbClr val="3891a7"/>
              </a:buClr>
              <a:buSzPct val="80000"/>
              <a:buFont typeface="Wingdings" charset="2"/>
              <a:buChar char=""/>
              <a:tabLst>
                <a:tab algn="l" pos="0"/>
              </a:tabLst>
            </a:pPr>
            <a:r>
              <a:rPr b="0" lang="en-US" sz="3100" spc="-1" strike="noStrike">
                <a:solidFill>
                  <a:srgbClr val="000000"/>
                </a:solidFill>
                <a:latin typeface="Times New Roman"/>
                <a:ea typeface="DejaVu Sans"/>
              </a:rPr>
              <a:t> </a:t>
            </a:r>
            <a:r>
              <a:rPr b="0" lang="en-US" sz="3100" spc="-1" strike="noStrike">
                <a:solidFill>
                  <a:srgbClr val="000000"/>
                </a:solidFill>
                <a:latin typeface="Times New Roman"/>
                <a:ea typeface="DejaVu Sans"/>
              </a:rPr>
              <a:t>Encourage mother to maintain a fetal kick record.</a:t>
            </a:r>
            <a:endParaRPr b="0" lang="en-US" sz="3100" spc="-1" strike="noStrike">
              <a:latin typeface="Arial"/>
            </a:endParaRPr>
          </a:p>
          <a:p>
            <a:pPr marL="365760" indent="-281160" algn="just">
              <a:lnSpc>
                <a:spcPct val="100000"/>
              </a:lnSpc>
              <a:spcBef>
                <a:spcPts val="601"/>
              </a:spcBef>
              <a:buClr>
                <a:srgbClr val="3891a7"/>
              </a:buClr>
              <a:buSzPct val="80000"/>
              <a:buFont typeface="Wingdings 2" charset="2"/>
              <a:buChar char=""/>
              <a:tabLst>
                <a:tab algn="l" pos="0"/>
              </a:tabLst>
            </a:pPr>
            <a:r>
              <a:rPr b="0" lang="en-US" sz="3100" spc="-1" strike="noStrike">
                <a:solidFill>
                  <a:srgbClr val="000000"/>
                </a:solidFill>
                <a:latin typeface="Times New Roman"/>
                <a:ea typeface="DejaVu Sans"/>
              </a:rPr>
              <a:t>Nurse on relative bedrest to facilitate placental and renal blood supply.</a:t>
            </a:r>
            <a:endParaRPr b="0" lang="en-US" sz="3100" spc="-1" strike="noStrike">
              <a:latin typeface="Arial"/>
            </a:endParaRPr>
          </a:p>
          <a:p>
            <a:pPr marL="365760" indent="-281160" algn="just">
              <a:lnSpc>
                <a:spcPct val="100000"/>
              </a:lnSpc>
              <a:spcBef>
                <a:spcPts val="601"/>
              </a:spcBef>
              <a:buClr>
                <a:srgbClr val="3891a7"/>
              </a:buClr>
              <a:buSzPct val="80000"/>
              <a:buFont typeface="Wingdings 2" charset="2"/>
              <a:buChar char=""/>
              <a:tabLst>
                <a:tab algn="l" pos="0"/>
              </a:tabLst>
            </a:pPr>
            <a:r>
              <a:rPr b="0" lang="en-US" sz="3100" spc="-1" strike="noStrike">
                <a:solidFill>
                  <a:srgbClr val="000000"/>
                </a:solidFill>
                <a:latin typeface="Times New Roman"/>
                <a:ea typeface="DejaVu Sans"/>
              </a:rPr>
              <a:t>Request for blood cross- match , just incase the condition deteriorates.</a:t>
            </a:r>
            <a:endParaRPr b="0" lang="en-US" sz="3100" spc="-1" strike="noStrike">
              <a:latin typeface="Arial"/>
            </a:endParaRPr>
          </a:p>
          <a:p>
            <a:pPr marL="365760" indent="-281160" algn="just">
              <a:lnSpc>
                <a:spcPct val="100000"/>
              </a:lnSpc>
              <a:spcBef>
                <a:spcPts val="601"/>
              </a:spcBef>
              <a:buClr>
                <a:srgbClr val="3891a7"/>
              </a:buClr>
              <a:buSzPct val="80000"/>
              <a:buFont typeface="Wingdings 2" charset="2"/>
              <a:buChar char=""/>
              <a:tabLst>
                <a:tab algn="l" pos="0"/>
              </a:tabLst>
            </a:pPr>
            <a:r>
              <a:rPr b="0" lang="en-US" sz="3100" spc="-1" strike="noStrike">
                <a:solidFill>
                  <a:srgbClr val="000000"/>
                </a:solidFill>
                <a:latin typeface="Times New Roman"/>
                <a:ea typeface="DejaVu Sans"/>
              </a:rPr>
              <a:t>Actual treatment includes, administration of  parenteral iron after a test dose to prevent  anaphylactic shock.</a:t>
            </a:r>
            <a:endParaRPr b="0" lang="en-US" sz="3100" spc="-1" strike="noStrike">
              <a:latin typeface="Arial"/>
            </a:endParaRPr>
          </a:p>
        </p:txBody>
      </p:sp>
    </p:spTree>
  </p:cSld>
  <p:transition spd="med">
    <p:pull dir="l"/>
  </p:transition>
</p:sld>
</file>

<file path=ppt/slides/slide1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tile/>
        </a:blipFill>
      </p:bgPr>
    </p:bg>
    <p:spTree>
      <p:nvGrpSpPr>
        <p:cNvPr id="1" name=""/>
        <p:cNvGrpSpPr/>
        <p:nvPr/>
      </p:nvGrpSpPr>
      <p:grpSpPr>
        <a:xfrm>
          <a:off x="0" y="0"/>
          <a:ext cx="0" cy="0"/>
          <a:chOff x="0" y="0"/>
          <a:chExt cx="0" cy="0"/>
        </a:xfrm>
      </p:grpSpPr>
      <p:sp>
        <p:nvSpPr>
          <p:cNvPr id="1007" name="CustomShape 1"/>
          <p:cNvSpPr/>
          <p:nvPr/>
        </p:nvSpPr>
        <p:spPr>
          <a:xfrm>
            <a:off x="1714680" y="380880"/>
            <a:ext cx="9831600" cy="6246360"/>
          </a:xfrm>
          <a:prstGeom prst="rect">
            <a:avLst/>
          </a:prstGeom>
          <a:noFill/>
          <a:ln>
            <a:noFill/>
          </a:ln>
        </p:spPr>
        <p:style>
          <a:lnRef idx="0"/>
          <a:fillRef idx="0"/>
          <a:effectRef idx="0"/>
          <a:fontRef idx="minor"/>
        </p:style>
        <p:txBody>
          <a:bodyPr lIns="90000" rIns="90000" tIns="45000" bIns="45000">
            <a:normAutofit/>
          </a:bodyPr>
          <a:p>
            <a:pPr marL="365760" indent="-281160" algn="just">
              <a:lnSpc>
                <a:spcPct val="100000"/>
              </a:lnSpc>
              <a:spcBef>
                <a:spcPts val="601"/>
              </a:spcBef>
              <a:tabLst>
                <a:tab algn="l" pos="0"/>
              </a:tabLst>
            </a:pPr>
            <a:r>
              <a:rPr b="1" lang="en-US" sz="3200" spc="-1" strike="noStrike">
                <a:solidFill>
                  <a:srgbClr val="000000"/>
                </a:solidFill>
                <a:latin typeface="Times New Roman"/>
                <a:ea typeface="DejaVu Sans"/>
              </a:rPr>
              <a:t>NB: </a:t>
            </a:r>
            <a:r>
              <a:rPr b="0" lang="en-US" sz="3200" spc="-1" strike="noStrike">
                <a:solidFill>
                  <a:srgbClr val="000000"/>
                </a:solidFill>
                <a:latin typeface="Times New Roman"/>
                <a:ea typeface="DejaVu Sans"/>
              </a:rPr>
              <a:t>i. Specific dose depends on the HB reading deficit and body weight=1.5mg/wt/wk</a:t>
            </a:r>
            <a:endParaRPr b="0" lang="en-US" sz="3200" spc="-1" strike="noStrike">
              <a:latin typeface="Arial"/>
            </a:endParaRPr>
          </a:p>
          <a:p>
            <a:pPr marL="365760" indent="-281160" algn="just">
              <a:lnSpc>
                <a:spcPct val="100000"/>
              </a:lnSpc>
              <a:spcBef>
                <a:spcPts val="601"/>
              </a:spcBef>
              <a:tabLst>
                <a:tab algn="l" pos="0"/>
              </a:tabLst>
            </a:pPr>
            <a:r>
              <a:rPr b="0" lang="en-US" sz="3200" spc="-1" strike="noStrike">
                <a:solidFill>
                  <a:srgbClr val="000000"/>
                </a:solidFill>
                <a:latin typeface="Times New Roman"/>
                <a:ea typeface="DejaVu Sans"/>
              </a:rPr>
              <a:t>	</a:t>
            </a:r>
            <a:r>
              <a:rPr b="0" lang="en-US" sz="3200" spc="-1" strike="noStrike">
                <a:solidFill>
                  <a:srgbClr val="000000"/>
                </a:solidFill>
                <a:latin typeface="Times New Roman"/>
                <a:ea typeface="DejaVu Sans"/>
              </a:rPr>
              <a:t>	</a:t>
            </a:r>
            <a:r>
              <a:rPr b="0" lang="en-US" sz="3200" spc="-1" strike="noStrike">
                <a:solidFill>
                  <a:srgbClr val="000000"/>
                </a:solidFill>
                <a:latin typeface="Times New Roman"/>
                <a:ea typeface="DejaVu Sans"/>
              </a:rPr>
              <a:t>ii. Gestation period determines the route of </a:t>
            </a:r>
            <a:r>
              <a:rPr b="0" lang="en-US" sz="3200" spc="-1" strike="noStrike">
                <a:solidFill>
                  <a:srgbClr val="000000"/>
                </a:solidFill>
                <a:latin typeface="Times New Roman"/>
                <a:ea typeface="DejaVu Sans"/>
              </a:rPr>
              <a:t>	</a:t>
            </a:r>
            <a:r>
              <a:rPr b="0" lang="en-US" sz="3200" spc="-1" strike="noStrike">
                <a:solidFill>
                  <a:srgbClr val="000000"/>
                </a:solidFill>
                <a:latin typeface="Times New Roman"/>
                <a:ea typeface="DejaVu Sans"/>
              </a:rPr>
              <a:t>   administration.</a:t>
            </a:r>
            <a:endParaRPr b="0" lang="en-US" sz="3200" spc="-1" strike="noStrike">
              <a:latin typeface="Arial"/>
            </a:endParaRPr>
          </a:p>
          <a:p>
            <a:pPr marL="365760" indent="-281160" algn="just">
              <a:lnSpc>
                <a:spcPct val="100000"/>
              </a:lnSpc>
              <a:spcBef>
                <a:spcPts val="601"/>
              </a:spcBef>
              <a:buClr>
                <a:srgbClr val="3891a7"/>
              </a:buClr>
              <a:buSzPct val="80000"/>
              <a:buFont typeface="Wingdings 2" charset="2"/>
              <a:buChar char=""/>
              <a:tabLst>
                <a:tab algn="l" pos="0"/>
              </a:tabLst>
            </a:pPr>
            <a:r>
              <a:rPr b="0" lang="en-US" sz="3200" spc="-1" strike="noStrike">
                <a:solidFill>
                  <a:srgbClr val="000000"/>
                </a:solidFill>
                <a:latin typeface="Times New Roman"/>
                <a:ea typeface="DejaVu Sans"/>
              </a:rPr>
              <a:t>For a gestation period ranging between 30-36 weeks ,dilute 50 mg of imferon (iron dextran) in ½ a litre of normal saline and  regulate to run  for 6 hours.</a:t>
            </a:r>
            <a:endParaRPr b="0" lang="en-US" sz="3200" spc="-1" strike="noStrike">
              <a:latin typeface="Arial"/>
            </a:endParaRPr>
          </a:p>
          <a:p>
            <a:pPr marL="365760" indent="-281160" algn="just">
              <a:lnSpc>
                <a:spcPct val="100000"/>
              </a:lnSpc>
              <a:spcBef>
                <a:spcPts val="601"/>
              </a:spcBef>
              <a:buClr>
                <a:srgbClr val="3891a7"/>
              </a:buClr>
              <a:buSzPct val="80000"/>
              <a:buFont typeface="Wingdings" charset="2"/>
              <a:buChar char=""/>
              <a:tabLst>
                <a:tab algn="l" pos="0"/>
              </a:tabLst>
            </a:pPr>
            <a:r>
              <a:rPr b="0" lang="en-US" sz="3200" spc="-1" strike="noStrike">
                <a:solidFill>
                  <a:srgbClr val="000000"/>
                </a:solidFill>
                <a:latin typeface="Times New Roman"/>
                <a:ea typeface="DejaVu Sans"/>
              </a:rPr>
              <a:t>Closely monitor vital signs for detection of shock</a:t>
            </a:r>
            <a:endParaRPr b="0" lang="en-US" sz="3200" spc="-1" strike="noStrike">
              <a:latin typeface="Arial"/>
            </a:endParaRPr>
          </a:p>
          <a:p>
            <a:pPr marL="365760" indent="-281160" algn="just">
              <a:lnSpc>
                <a:spcPct val="100000"/>
              </a:lnSpc>
              <a:spcBef>
                <a:spcPts val="601"/>
              </a:spcBef>
              <a:buClr>
                <a:srgbClr val="3891a7"/>
              </a:buClr>
              <a:buSzPct val="80000"/>
              <a:buFont typeface="Wingdings" charset="2"/>
              <a:buChar char=""/>
              <a:tabLst>
                <a:tab algn="l" pos="0"/>
              </a:tabLst>
            </a:pPr>
            <a:r>
              <a:rPr b="0" lang="en-US" sz="3200" spc="-1" strike="noStrike">
                <a:solidFill>
                  <a:srgbClr val="000000"/>
                </a:solidFill>
                <a:latin typeface="Times New Roman"/>
                <a:ea typeface="DejaVu Sans"/>
              </a:rPr>
              <a:t>Monitor for adverse reaction eg development of urticaria and intervene.</a:t>
            </a:r>
            <a:endParaRPr b="0" lang="en-US" sz="3200" spc="-1" strike="noStrike">
              <a:latin typeface="Arial"/>
            </a:endParaRPr>
          </a:p>
        </p:txBody>
      </p:sp>
    </p:spTree>
  </p:cSld>
  <p:transition spd="med">
    <p:pull dir="l"/>
  </p:transition>
</p:sld>
</file>

<file path=ppt/slides/slide1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tile/>
        </a:blipFill>
      </p:bgPr>
    </p:bg>
    <p:spTree>
      <p:nvGrpSpPr>
        <p:cNvPr id="1" name=""/>
        <p:cNvGrpSpPr/>
        <p:nvPr/>
      </p:nvGrpSpPr>
      <p:grpSpPr>
        <a:xfrm>
          <a:off x="0" y="0"/>
          <a:ext cx="0" cy="0"/>
          <a:chOff x="0" y="0"/>
          <a:chExt cx="0" cy="0"/>
        </a:xfrm>
      </p:grpSpPr>
      <p:sp>
        <p:nvSpPr>
          <p:cNvPr id="1008" name="CustomShape 1"/>
          <p:cNvSpPr/>
          <p:nvPr/>
        </p:nvSpPr>
        <p:spPr>
          <a:xfrm>
            <a:off x="1752480" y="228600"/>
            <a:ext cx="9793440" cy="6398640"/>
          </a:xfrm>
          <a:prstGeom prst="rect">
            <a:avLst/>
          </a:prstGeom>
          <a:noFill/>
          <a:ln>
            <a:noFill/>
          </a:ln>
        </p:spPr>
        <p:style>
          <a:lnRef idx="0"/>
          <a:fillRef idx="0"/>
          <a:effectRef idx="0"/>
          <a:fontRef idx="minor"/>
        </p:style>
        <p:txBody>
          <a:bodyPr lIns="90000" rIns="90000" tIns="45000" bIns="45000">
            <a:normAutofit/>
          </a:bodyPr>
          <a:p>
            <a:pPr marL="365760" indent="-281160" algn="just">
              <a:lnSpc>
                <a:spcPct val="100000"/>
              </a:lnSpc>
              <a:spcBef>
                <a:spcPts val="601"/>
              </a:spcBef>
              <a:buClr>
                <a:srgbClr val="3891a7"/>
              </a:buClr>
              <a:buSzPct val="80000"/>
              <a:buFont typeface="Wingdings 2" charset="2"/>
              <a:buChar char=""/>
            </a:pPr>
            <a:r>
              <a:rPr b="0" lang="en-US" sz="3200" spc="-1" strike="noStrike">
                <a:solidFill>
                  <a:srgbClr val="000000"/>
                </a:solidFill>
                <a:latin typeface="Times New Roman"/>
                <a:ea typeface="DejaVu Sans"/>
              </a:rPr>
              <a:t>Before 30 weeks and fetal condition is stable, IM Iron sorbitol at 50 mg/ml is administered deeply using a “Z technique” to prevent skin staining and irritation at the  injection site.</a:t>
            </a:r>
            <a:endParaRPr b="0" lang="en-US" sz="3200" spc="-1" strike="noStrike">
              <a:latin typeface="Arial"/>
            </a:endParaRPr>
          </a:p>
          <a:p>
            <a:pPr marL="365760" indent="-281160" algn="just">
              <a:lnSpc>
                <a:spcPct val="100000"/>
              </a:lnSpc>
              <a:spcBef>
                <a:spcPts val="601"/>
              </a:spcBef>
              <a:buClr>
                <a:srgbClr val="3891a7"/>
              </a:buClr>
              <a:buSzPct val="80000"/>
              <a:buFont typeface="Wingdings 2" charset="2"/>
              <a:buChar char=""/>
            </a:pPr>
            <a:r>
              <a:rPr b="0" lang="en-US" sz="3200" spc="-1" strike="noStrike">
                <a:solidFill>
                  <a:srgbClr val="000000"/>
                </a:solidFill>
                <a:latin typeface="Times New Roman"/>
                <a:ea typeface="DejaVu Sans"/>
              </a:rPr>
              <a:t>Administer supportive drugs such as vitamin B complex.</a:t>
            </a:r>
            <a:endParaRPr b="0" lang="en-US" sz="3200" spc="-1" strike="noStrike">
              <a:latin typeface="Arial"/>
            </a:endParaRPr>
          </a:p>
          <a:p>
            <a:pPr marL="365760" indent="-281160" algn="just">
              <a:lnSpc>
                <a:spcPct val="100000"/>
              </a:lnSpc>
              <a:spcBef>
                <a:spcPts val="601"/>
              </a:spcBef>
              <a:buClr>
                <a:srgbClr val="3891a7"/>
              </a:buClr>
              <a:buSzPct val="80000"/>
              <a:buFont typeface="Wingdings 2" charset="2"/>
              <a:buChar char=""/>
            </a:pPr>
            <a:r>
              <a:rPr b="0" lang="en-US" sz="3200" spc="-1" strike="noStrike">
                <a:solidFill>
                  <a:srgbClr val="000000"/>
                </a:solidFill>
                <a:latin typeface="Times New Roman"/>
                <a:ea typeface="DejaVu Sans"/>
              </a:rPr>
              <a:t>Continue with oral haematinics  </a:t>
            </a:r>
            <a:r>
              <a:rPr b="1" lang="en-US" sz="3200" spc="-1" strike="noStrike">
                <a:solidFill>
                  <a:srgbClr val="000000"/>
                </a:solidFill>
                <a:latin typeface="Times New Roman"/>
                <a:ea typeface="DejaVu Sans"/>
              </a:rPr>
              <a:t>only after discontinuing parenteral  iron.</a:t>
            </a:r>
            <a:endParaRPr b="0" lang="en-US" sz="3200" spc="-1" strike="noStrike">
              <a:latin typeface="Arial"/>
            </a:endParaRPr>
          </a:p>
          <a:p>
            <a:pPr marL="365760" indent="-281160" algn="just">
              <a:lnSpc>
                <a:spcPct val="100000"/>
              </a:lnSpc>
              <a:spcBef>
                <a:spcPts val="601"/>
              </a:spcBef>
              <a:buClr>
                <a:srgbClr val="3891a7"/>
              </a:buClr>
              <a:buSzPct val="80000"/>
              <a:buFont typeface="Wingdings" charset="2"/>
              <a:buChar char=""/>
            </a:pPr>
            <a:r>
              <a:rPr b="0" lang="en-US" sz="3200" spc="-1" strike="noStrike">
                <a:solidFill>
                  <a:srgbClr val="000000"/>
                </a:solidFill>
                <a:latin typeface="Times New Roman"/>
                <a:ea typeface="DejaVu Sans"/>
              </a:rPr>
              <a:t>Aim is to avoid overdose= toxicity hence, headache, dizziness nausea &amp; vomiting  occurs. </a:t>
            </a:r>
            <a:r>
              <a:rPr b="1" lang="en-US" sz="3200" spc="-1" strike="noStrike">
                <a:solidFill>
                  <a:srgbClr val="000000"/>
                </a:solidFill>
                <a:latin typeface="Times New Roman"/>
                <a:ea typeface="DejaVu Sans"/>
              </a:rPr>
              <a:t> </a:t>
            </a:r>
            <a:r>
              <a:rPr b="0" lang="en-US" sz="3200" spc="-1" strike="noStrike">
                <a:solidFill>
                  <a:srgbClr val="000000"/>
                </a:solidFill>
                <a:latin typeface="Times New Roman"/>
                <a:ea typeface="DejaVu Sans"/>
              </a:rPr>
              <a:t>  </a:t>
            </a:r>
            <a:endParaRPr b="0" lang="en-US" sz="3200" spc="-1" strike="noStrike">
              <a:latin typeface="Arial"/>
            </a:endParaRPr>
          </a:p>
        </p:txBody>
      </p:sp>
    </p:spTree>
  </p:cSld>
  <p:transition spd="med">
    <p:pull dir="l"/>
  </p:transition>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72" name="CustomShape 1"/>
          <p:cNvSpPr/>
          <p:nvPr/>
        </p:nvSpPr>
        <p:spPr>
          <a:xfrm>
            <a:off x="952560" y="228600"/>
            <a:ext cx="10284840" cy="912240"/>
          </a:xfrm>
          <a:prstGeom prst="rect">
            <a:avLst/>
          </a:prstGeom>
          <a:noFill/>
          <a:ln>
            <a:noFill/>
          </a:ln>
        </p:spPr>
        <p:style>
          <a:lnRef idx="0"/>
          <a:fillRef idx="0"/>
          <a:effectRef idx="0"/>
          <a:fontRef idx="minor"/>
        </p:style>
        <p:txBody>
          <a:bodyPr lIns="0" rIns="0" tIns="45000" bIns="0" anchor="b">
            <a:noAutofit/>
          </a:bodyPr>
          <a:p>
            <a:pPr>
              <a:lnSpc>
                <a:spcPct val="100000"/>
              </a:lnSpc>
            </a:pPr>
            <a:r>
              <a:rPr b="0" lang="en-US" sz="5000" spc="-1" strike="noStrike">
                <a:solidFill>
                  <a:srgbClr val="04617b"/>
                </a:solidFill>
                <a:latin typeface="Calibri"/>
                <a:ea typeface="DejaVu Sans"/>
              </a:rPr>
              <a:t>	</a:t>
            </a:r>
            <a:r>
              <a:rPr b="0" lang="en-US" sz="5000" spc="-1" strike="noStrike">
                <a:solidFill>
                  <a:srgbClr val="04617b"/>
                </a:solidFill>
                <a:latin typeface="Calibri"/>
                <a:ea typeface="DejaVu Sans"/>
              </a:rPr>
              <a:t>	</a:t>
            </a:r>
            <a:r>
              <a:rPr b="1" lang="en-US" sz="5400" spc="-1" strike="noStrike">
                <a:solidFill>
                  <a:srgbClr val="ff0000"/>
                </a:solidFill>
                <a:latin typeface="Calibri"/>
                <a:ea typeface="DejaVu Sans"/>
              </a:rPr>
              <a:t> </a:t>
            </a:r>
            <a:r>
              <a:rPr b="1" lang="en-US" sz="5400" spc="-1" strike="noStrike">
                <a:solidFill>
                  <a:srgbClr val="ff0000"/>
                </a:solidFill>
                <a:latin typeface="Calibri"/>
                <a:ea typeface="DejaVu Sans"/>
              </a:rPr>
              <a:t>DESCRIPTION</a:t>
            </a:r>
            <a:endParaRPr b="0" lang="en-US" sz="5400" spc="-1" strike="noStrike">
              <a:latin typeface="Arial"/>
            </a:endParaRPr>
          </a:p>
        </p:txBody>
      </p:sp>
      <p:sp>
        <p:nvSpPr>
          <p:cNvPr id="873" name="CustomShape 2"/>
          <p:cNvSpPr/>
          <p:nvPr/>
        </p:nvSpPr>
        <p:spPr>
          <a:xfrm>
            <a:off x="952560" y="1143000"/>
            <a:ext cx="10284840" cy="5407920"/>
          </a:xfrm>
          <a:prstGeom prst="rect">
            <a:avLst/>
          </a:prstGeom>
          <a:noFill/>
          <a:ln>
            <a:noFill/>
          </a:ln>
        </p:spPr>
        <p:style>
          <a:lnRef idx="0"/>
          <a:fillRef idx="0"/>
          <a:effectRef idx="0"/>
          <a:fontRef idx="minor"/>
        </p:style>
        <p:txBody>
          <a:bodyPr lIns="90000" rIns="90000" tIns="45000" bIns="45000">
            <a:noAutofit/>
          </a:bodyPr>
          <a:p>
            <a:pPr marL="274320" indent="-272160" algn="just">
              <a:lnSpc>
                <a:spcPct val="100000"/>
              </a:lnSpc>
              <a:spcBef>
                <a:spcPts val="641"/>
              </a:spcBef>
              <a:buClr>
                <a:srgbClr val="0bd0d9"/>
              </a:buClr>
              <a:buSzPct val="95000"/>
              <a:buFont typeface="Wingdings 2" charset="2"/>
              <a:buChar char=""/>
            </a:pPr>
            <a:r>
              <a:rPr b="0" lang="en-US" sz="3200" spc="-1" strike="noStrike">
                <a:solidFill>
                  <a:srgbClr val="000000"/>
                </a:solidFill>
                <a:latin typeface="Constantia"/>
                <a:ea typeface="DejaVu Sans"/>
              </a:rPr>
              <a:t>It’s among the hypertension disorders and  occurs only in pregnancy .</a:t>
            </a:r>
            <a:endParaRPr b="0" lang="en-US" sz="3200" spc="-1" strike="noStrike">
              <a:latin typeface="Arial"/>
            </a:endParaRPr>
          </a:p>
          <a:p>
            <a:pPr marL="274320" indent="-272160" algn="just">
              <a:lnSpc>
                <a:spcPct val="100000"/>
              </a:lnSpc>
              <a:spcBef>
                <a:spcPts val="641"/>
              </a:spcBef>
              <a:buClr>
                <a:srgbClr val="0bd0d9"/>
              </a:buClr>
              <a:buSzPct val="95000"/>
              <a:buFont typeface="Wingdings 2" charset="2"/>
              <a:buChar char=""/>
            </a:pPr>
            <a:r>
              <a:rPr b="0" lang="en-US" sz="3200" spc="-1" strike="noStrike">
                <a:solidFill>
                  <a:srgbClr val="000000"/>
                </a:solidFill>
                <a:latin typeface="Constantia"/>
                <a:ea typeface="DejaVu Sans"/>
              </a:rPr>
              <a:t>Onset is commonly between 26</a:t>
            </a:r>
            <a:r>
              <a:rPr b="0" lang="en-US" sz="3200" spc="-1" strike="noStrike" baseline="30000">
                <a:solidFill>
                  <a:srgbClr val="000000"/>
                </a:solidFill>
                <a:latin typeface="Constantia"/>
                <a:ea typeface="DejaVu Sans"/>
              </a:rPr>
              <a:t>th</a:t>
            </a:r>
            <a:r>
              <a:rPr b="0" lang="en-US" sz="3200" spc="-1" strike="noStrike">
                <a:solidFill>
                  <a:srgbClr val="000000"/>
                </a:solidFill>
                <a:latin typeface="Constantia"/>
                <a:ea typeface="DejaVu Sans"/>
              </a:rPr>
              <a:t>-28</a:t>
            </a:r>
            <a:r>
              <a:rPr b="0" lang="en-US" sz="3200" spc="-1" strike="noStrike" baseline="30000">
                <a:solidFill>
                  <a:srgbClr val="000000"/>
                </a:solidFill>
                <a:latin typeface="Constantia"/>
                <a:ea typeface="DejaVu Sans"/>
              </a:rPr>
              <a:t>th</a:t>
            </a:r>
            <a:r>
              <a:rPr b="0" lang="en-US" sz="3200" spc="-1" strike="noStrike">
                <a:solidFill>
                  <a:srgbClr val="000000"/>
                </a:solidFill>
                <a:latin typeface="Constantia"/>
                <a:ea typeface="DejaVu Sans"/>
              </a:rPr>
              <a:t> weeks and rarely at 22 weeks. </a:t>
            </a:r>
            <a:endParaRPr b="0" lang="en-US" sz="3200" spc="-1" strike="noStrike">
              <a:latin typeface="Arial"/>
            </a:endParaRPr>
          </a:p>
          <a:p>
            <a:pPr marL="274320" indent="-272160" algn="just">
              <a:lnSpc>
                <a:spcPct val="100000"/>
              </a:lnSpc>
              <a:spcBef>
                <a:spcPts val="641"/>
              </a:spcBef>
              <a:buClr>
                <a:srgbClr val="0bd0d9"/>
              </a:buClr>
              <a:buSzPct val="95000"/>
              <a:buFont typeface="Wingdings 2" charset="2"/>
              <a:buChar char=""/>
            </a:pPr>
            <a:r>
              <a:rPr b="0" lang="en-US" sz="3200" spc="-1" strike="noStrike">
                <a:solidFill>
                  <a:srgbClr val="000000"/>
                </a:solidFill>
                <a:latin typeface="Constantia"/>
                <a:ea typeface="DejaVu Sans"/>
              </a:rPr>
              <a:t>It’s characterized basically by </a:t>
            </a:r>
            <a:r>
              <a:rPr b="1" lang="en-US" sz="3200" spc="-1" strike="noStrike">
                <a:solidFill>
                  <a:srgbClr val="000000"/>
                </a:solidFill>
                <a:latin typeface="Constantia"/>
                <a:ea typeface="DejaVu Sans"/>
              </a:rPr>
              <a:t>hypertension and proteinuria with or without oedema.</a:t>
            </a:r>
            <a:endParaRPr b="0" lang="en-US" sz="3200" spc="-1" strike="noStrike">
              <a:latin typeface="Arial"/>
            </a:endParaRPr>
          </a:p>
          <a:p>
            <a:pPr marL="274320" indent="-272160" algn="just">
              <a:lnSpc>
                <a:spcPct val="100000"/>
              </a:lnSpc>
              <a:spcBef>
                <a:spcPts val="641"/>
              </a:spcBef>
              <a:buClr>
                <a:srgbClr val="0bd0d9"/>
              </a:buClr>
              <a:buSzPct val="95000"/>
              <a:buFont typeface="Wingdings 2" charset="2"/>
              <a:buChar char=""/>
            </a:pPr>
            <a:r>
              <a:rPr b="0" lang="en-US" sz="3200" spc="-1" strike="noStrike">
                <a:solidFill>
                  <a:srgbClr val="000000"/>
                </a:solidFill>
                <a:latin typeface="Constantia"/>
                <a:ea typeface="DejaVu Sans"/>
              </a:rPr>
              <a:t>PE occurs in 3% of all pregnancies and &gt; 10% of women develop this in their 1</a:t>
            </a:r>
            <a:r>
              <a:rPr b="0" lang="en-US" sz="3200" spc="-1" strike="noStrike" baseline="30000">
                <a:solidFill>
                  <a:srgbClr val="000000"/>
                </a:solidFill>
                <a:latin typeface="Constantia"/>
                <a:ea typeface="DejaVu Sans"/>
              </a:rPr>
              <a:t>st</a:t>
            </a:r>
            <a:r>
              <a:rPr b="0" lang="en-US" sz="3200" spc="-1" strike="noStrike">
                <a:solidFill>
                  <a:srgbClr val="000000"/>
                </a:solidFill>
                <a:latin typeface="Constantia"/>
                <a:ea typeface="DejaVu Sans"/>
              </a:rPr>
              <a:t> pregnancy</a:t>
            </a:r>
            <a:endParaRPr b="0" lang="en-US" sz="3200" spc="-1" strike="noStrike">
              <a:latin typeface="Arial"/>
            </a:endParaRPr>
          </a:p>
          <a:p>
            <a:pPr algn="just">
              <a:lnSpc>
                <a:spcPct val="100000"/>
              </a:lnSpc>
              <a:spcBef>
                <a:spcPts val="641"/>
              </a:spcBef>
            </a:pPr>
            <a:endParaRPr b="0" lang="en-US" sz="3200" spc="-1" strike="noStrike">
              <a:latin typeface="Arial"/>
            </a:endParaRPr>
          </a:p>
        </p:txBody>
      </p:sp>
    </p:spTree>
  </p:cSld>
  <p:transition spd="med">
    <p:pull dir="l"/>
  </p:transition>
</p:sld>
</file>

<file path=ppt/slides/slide1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tile/>
        </a:blipFill>
      </p:bgPr>
    </p:bg>
    <p:spTree>
      <p:nvGrpSpPr>
        <p:cNvPr id="1" name=""/>
        <p:cNvGrpSpPr/>
        <p:nvPr/>
      </p:nvGrpSpPr>
      <p:grpSpPr>
        <a:xfrm>
          <a:off x="0" y="0"/>
          <a:ext cx="0" cy="0"/>
          <a:chOff x="0" y="0"/>
          <a:chExt cx="0" cy="0"/>
        </a:xfrm>
      </p:grpSpPr>
      <p:sp>
        <p:nvSpPr>
          <p:cNvPr id="1009" name="CustomShape 1"/>
          <p:cNvSpPr/>
          <p:nvPr/>
        </p:nvSpPr>
        <p:spPr>
          <a:xfrm>
            <a:off x="2286000" y="152280"/>
            <a:ext cx="9370440" cy="748440"/>
          </a:xfrm>
          <a:prstGeom prst="rect">
            <a:avLst/>
          </a:prstGeom>
          <a:noFill/>
          <a:ln>
            <a:noFill/>
          </a:ln>
        </p:spPr>
        <p:style>
          <a:lnRef idx="0"/>
          <a:fillRef idx="0"/>
          <a:effectRef idx="0"/>
          <a:fontRef idx="minor"/>
        </p:style>
        <p:txBody>
          <a:bodyPr lIns="90000" rIns="90000" tIns="45000" bIns="45000" anchor="ctr">
            <a:normAutofit fontScale="36000"/>
          </a:bodyPr>
          <a:p>
            <a:pPr algn="ctr">
              <a:lnSpc>
                <a:spcPct val="100000"/>
              </a:lnSpc>
            </a:pPr>
            <a:r>
              <a:rPr b="0" lang="en-US" sz="4300" spc="-1" strike="noStrike">
                <a:solidFill>
                  <a:srgbClr val="0000ff"/>
                </a:solidFill>
                <a:latin typeface="Berlin Sans FB"/>
                <a:ea typeface="DejaVu Sans"/>
              </a:rPr>
              <a:t>The Z-track technique of drug administration</a:t>
            </a:r>
            <a:endParaRPr b="0" lang="en-US" sz="4300" spc="-1" strike="noStrike">
              <a:latin typeface="Arial"/>
            </a:endParaRPr>
          </a:p>
        </p:txBody>
      </p:sp>
      <p:pic>
        <p:nvPicPr>
          <p:cNvPr id="1010" name="Picture 1" descr="">
            <a:hlinkClick r:id="" action="ppaction://media"/>
          </p:cNvPr>
          <p:cNvPicPr/>
          <p:nvPr>
            <a:videoFile r:link="rId2"/>
            <p:extLst>
              <p:ext uri="{DAA4B4D4-6D71-4841-9C94-3DE7FCFB9230}">
                <p14:media r:embed="rId3"/>
              </p:ext>
            </p:extLst>
          </p:nvPr>
        </p:nvPicPr>
        <p:blipFill>
          <a:blip r:embed="rId4"/>
        </p:blipFill>
        <p:spPr>
          <a:xfrm>
            <a:off x="1604880" y="1066680"/>
            <a:ext cx="10051560" cy="5179320"/>
          </a:xfrm>
          <a:prstGeom prst="rect">
            <a:avLst/>
          </a:prstGeom>
          <a:ln>
            <a:noFill/>
          </a:ln>
        </p:spPr>
      </p:pic>
    </p:spTree>
  </p:cSld>
  <p:transition spd="med">
    <p:pull dir="l"/>
  </p:transition>
  <p:timing>
    <p:tnLst>
      <p:par>
        <p:cTn id="1" dur="indefinite" restart="never" nodeType="tmRoot">
          <p:childTnLst>
            <p:seq>
              <p:cTn id="2" restart="whenNotActive" nodeType="interactiveSeq" fill="hold">
                <p:stCondLst>
                  <p:cond delay="0" evt="onClick">
                    <p:tgtEl>
                      <p:spTgt spid="1010"/>
                    </p:tgtEl>
                  </p:cond>
                </p:stCondLst>
                <p:childTnLst>
                  <p:par>
                    <p:cTn id="3" fill="hold">
                      <p:stCondLst>
                        <p:cond delay="0" evt="onClick">
                          <p:tgtEl>
                            <p:spTgt spid="1010"/>
                          </p:tgtEl>
                        </p:cond>
                      </p:stCondLst>
                      <p:childTnLst>
                        <p:par>
                          <p:cTn id="4" fill="hold">
                            <p:stCondLst>
                              <p:cond delay="0"/>
                            </p:stCondLst>
                            <p:childTnLst>
                              <p:par>
                                <p:cTn id="5" nodeType="clickEffect" fill="hold" presetClass="mediacall">
                                  <p:stCondLst>
                                    <p:cond delay="0"/>
                                  </p:stCondLst>
                                  <p:childTnLst>
                                    <p:cmd type="call" cmd="togglePause">
                                      <p:cBhvr>
                                        <p:cTn id="6" dur="1" fill="hold"/>
                                        <p:tgtEl>
                                          <p:spTgt spid="1010"/>
                                        </p:tgtEl>
                                      </p:cBhvr>
                                    </p:cmd>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tile/>
        </a:blipFill>
      </p:bgPr>
    </p:bg>
    <p:spTree>
      <p:nvGrpSpPr>
        <p:cNvPr id="1" name=""/>
        <p:cNvGrpSpPr/>
        <p:nvPr/>
      </p:nvGrpSpPr>
      <p:grpSpPr>
        <a:xfrm>
          <a:off x="0" y="0"/>
          <a:ext cx="0" cy="0"/>
          <a:chOff x="0" y="0"/>
          <a:chExt cx="0" cy="0"/>
        </a:xfrm>
      </p:grpSpPr>
      <p:sp>
        <p:nvSpPr>
          <p:cNvPr id="1011" name="CustomShape 1"/>
          <p:cNvSpPr/>
          <p:nvPr/>
        </p:nvSpPr>
        <p:spPr>
          <a:xfrm>
            <a:off x="1809720" y="228600"/>
            <a:ext cx="9736200" cy="6017760"/>
          </a:xfrm>
          <a:prstGeom prst="rect">
            <a:avLst/>
          </a:prstGeom>
          <a:noFill/>
          <a:ln>
            <a:noFill/>
          </a:ln>
        </p:spPr>
        <p:style>
          <a:lnRef idx="0"/>
          <a:fillRef idx="0"/>
          <a:effectRef idx="0"/>
          <a:fontRef idx="minor"/>
        </p:style>
        <p:txBody>
          <a:bodyPr lIns="90000" rIns="90000" tIns="45000" bIns="45000">
            <a:normAutofit/>
          </a:bodyPr>
          <a:p>
            <a:pPr marL="365760" indent="-281160" algn="just">
              <a:lnSpc>
                <a:spcPct val="100000"/>
              </a:lnSpc>
              <a:spcBef>
                <a:spcPts val="601"/>
              </a:spcBef>
              <a:buClr>
                <a:srgbClr val="3891a7"/>
              </a:buClr>
              <a:buSzPct val="80000"/>
              <a:buFont typeface="Wingdings 2" charset="2"/>
              <a:buChar char=""/>
            </a:pPr>
            <a:r>
              <a:rPr b="0" lang="en-US" sz="3200" spc="-1" strike="noStrike">
                <a:solidFill>
                  <a:srgbClr val="000000"/>
                </a:solidFill>
                <a:latin typeface="Times New Roman"/>
                <a:ea typeface="DejaVu Sans"/>
              </a:rPr>
              <a:t>Encourage well balanced diet with extra proteins vitamins and fluids.</a:t>
            </a:r>
            <a:endParaRPr b="0" lang="en-US" sz="3200" spc="-1" strike="noStrike">
              <a:latin typeface="Arial"/>
            </a:endParaRPr>
          </a:p>
          <a:p>
            <a:pPr marL="365760" indent="-281160" algn="just">
              <a:lnSpc>
                <a:spcPct val="100000"/>
              </a:lnSpc>
              <a:spcBef>
                <a:spcPts val="601"/>
              </a:spcBef>
              <a:buClr>
                <a:srgbClr val="3891a7"/>
              </a:buClr>
              <a:buSzPct val="80000"/>
              <a:buFont typeface="Wingdings 2" charset="2"/>
              <a:buChar char=""/>
            </a:pPr>
            <a:r>
              <a:rPr b="0" lang="en-US" sz="3200" spc="-1" strike="noStrike">
                <a:solidFill>
                  <a:srgbClr val="000000"/>
                </a:solidFill>
                <a:latin typeface="Times New Roman"/>
                <a:ea typeface="DejaVu Sans"/>
              </a:rPr>
              <a:t>High standards of hygiene to prevent infection.</a:t>
            </a:r>
            <a:endParaRPr b="0" lang="en-US" sz="3200" spc="-1" strike="noStrike">
              <a:latin typeface="Arial"/>
            </a:endParaRPr>
          </a:p>
          <a:p>
            <a:pPr marL="365760" indent="-281160" algn="just">
              <a:lnSpc>
                <a:spcPct val="100000"/>
              </a:lnSpc>
              <a:spcBef>
                <a:spcPts val="601"/>
              </a:spcBef>
              <a:buClr>
                <a:srgbClr val="3891a7"/>
              </a:buClr>
              <a:buSzPct val="80000"/>
              <a:buFont typeface="Wingdings 2" charset="2"/>
              <a:buChar char=""/>
            </a:pPr>
            <a:r>
              <a:rPr b="0" lang="en-US" sz="3200" spc="-1" strike="noStrike">
                <a:solidFill>
                  <a:srgbClr val="000000"/>
                </a:solidFill>
                <a:latin typeface="Times New Roman"/>
                <a:ea typeface="DejaVu Sans"/>
              </a:rPr>
              <a:t>Daily evaluate the progress through examination and interview findings. Control HB at least weekly.</a:t>
            </a:r>
            <a:endParaRPr b="0" lang="en-US" sz="3200" spc="-1" strike="noStrike">
              <a:latin typeface="Arial"/>
            </a:endParaRPr>
          </a:p>
          <a:p>
            <a:pPr marL="365760" indent="-281160" algn="just">
              <a:lnSpc>
                <a:spcPct val="100000"/>
              </a:lnSpc>
              <a:spcBef>
                <a:spcPts val="601"/>
              </a:spcBef>
              <a:buClr>
                <a:srgbClr val="3891a7"/>
              </a:buClr>
              <a:buSzPct val="80000"/>
              <a:buFont typeface="Wingdings 2" charset="2"/>
              <a:buChar char=""/>
            </a:pPr>
            <a:r>
              <a:rPr b="0" lang="en-US" sz="3200" spc="-1" strike="noStrike">
                <a:solidFill>
                  <a:srgbClr val="000000"/>
                </a:solidFill>
                <a:latin typeface="Times New Roman"/>
                <a:ea typeface="DejaVu Sans"/>
              </a:rPr>
              <a:t>As improvement occurs , encourage mobilisation and if  not at term , the doctor discharges to continue with weekly ANC.</a:t>
            </a:r>
            <a:endParaRPr b="0" lang="en-US" sz="3200" spc="-1" strike="noStrike">
              <a:latin typeface="Arial"/>
            </a:endParaRPr>
          </a:p>
        </p:txBody>
      </p:sp>
    </p:spTree>
  </p:cSld>
  <p:transition spd="med">
    <p:pull dir="l"/>
  </p:transition>
</p:sld>
</file>

<file path=ppt/slides/slide1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tile/>
        </a:blipFill>
      </p:bgPr>
    </p:bg>
    <p:spTree>
      <p:nvGrpSpPr>
        <p:cNvPr id="1" name=""/>
        <p:cNvGrpSpPr/>
        <p:nvPr/>
      </p:nvGrpSpPr>
      <p:grpSpPr>
        <a:xfrm>
          <a:off x="0" y="0"/>
          <a:ext cx="0" cy="0"/>
          <a:chOff x="0" y="0"/>
          <a:chExt cx="0" cy="0"/>
        </a:xfrm>
      </p:grpSpPr>
      <p:sp>
        <p:nvSpPr>
          <p:cNvPr id="1012" name="CustomShape 1"/>
          <p:cNvSpPr/>
          <p:nvPr/>
        </p:nvSpPr>
        <p:spPr>
          <a:xfrm>
            <a:off x="2057400" y="380880"/>
            <a:ext cx="9370440" cy="4798440"/>
          </a:xfrm>
          <a:prstGeom prst="rect">
            <a:avLst/>
          </a:prstGeom>
          <a:noFill/>
          <a:ln>
            <a:noFill/>
          </a:ln>
        </p:spPr>
        <p:style>
          <a:lnRef idx="0"/>
          <a:fillRef idx="0"/>
          <a:effectRef idx="0"/>
          <a:fontRef idx="minor"/>
        </p:style>
        <p:txBody>
          <a:bodyPr lIns="90000" rIns="90000" tIns="45000" bIns="45000">
            <a:normAutofit/>
          </a:bodyPr>
          <a:p>
            <a:pPr marL="365760" indent="-281160" algn="just">
              <a:lnSpc>
                <a:spcPct val="100000"/>
              </a:lnSpc>
              <a:spcBef>
                <a:spcPts val="601"/>
              </a:spcBef>
              <a:buClr>
                <a:srgbClr val="3891a7"/>
              </a:buClr>
              <a:buSzPct val="80000"/>
              <a:buFont typeface="Wingdings 2" charset="2"/>
              <a:buChar char=""/>
            </a:pPr>
            <a:r>
              <a:rPr b="0" lang="en-US" sz="3600" spc="-1" strike="noStrike">
                <a:solidFill>
                  <a:srgbClr val="000000"/>
                </a:solidFill>
                <a:latin typeface="Times New Roman"/>
                <a:ea typeface="DejaVu Sans"/>
              </a:rPr>
              <a:t>So, prepare for discharge by sharing on :</a:t>
            </a:r>
            <a:endParaRPr b="0" lang="en-US" sz="3600" spc="-1" strike="noStrike">
              <a:latin typeface="Arial"/>
            </a:endParaRPr>
          </a:p>
          <a:p>
            <a:pPr marL="365760" indent="-281160" algn="just">
              <a:lnSpc>
                <a:spcPct val="100000"/>
              </a:lnSpc>
              <a:spcBef>
                <a:spcPts val="601"/>
              </a:spcBef>
              <a:buClr>
                <a:srgbClr val="3891a7"/>
              </a:buClr>
              <a:buSzPct val="80000"/>
              <a:buFont typeface="Wingdings" charset="2"/>
              <a:buChar char=""/>
            </a:pPr>
            <a:r>
              <a:rPr b="0" lang="en-US" sz="3600" spc="-1" strike="noStrike">
                <a:solidFill>
                  <a:srgbClr val="000000"/>
                </a:solidFill>
                <a:latin typeface="Times New Roman"/>
                <a:ea typeface="DejaVu Sans"/>
              </a:rPr>
              <a:t>Compliance with drugs as per prescription and return visits schedule.</a:t>
            </a:r>
            <a:endParaRPr b="0" lang="en-US" sz="3600" spc="-1" strike="noStrike">
              <a:latin typeface="Arial"/>
            </a:endParaRPr>
          </a:p>
          <a:p>
            <a:pPr marL="365760" indent="-281160" algn="just">
              <a:lnSpc>
                <a:spcPct val="100000"/>
              </a:lnSpc>
              <a:spcBef>
                <a:spcPts val="601"/>
              </a:spcBef>
              <a:buClr>
                <a:srgbClr val="3891a7"/>
              </a:buClr>
              <a:buSzPct val="80000"/>
              <a:buFont typeface="Wingdings" charset="2"/>
              <a:buChar char=""/>
            </a:pPr>
            <a:r>
              <a:rPr b="0" lang="en-US" sz="3600" spc="-1" strike="noStrike">
                <a:solidFill>
                  <a:srgbClr val="000000"/>
                </a:solidFill>
                <a:latin typeface="Times New Roman"/>
                <a:ea typeface="DejaVu Sans"/>
              </a:rPr>
              <a:t>Diet, hygiene &amp; rest.</a:t>
            </a:r>
            <a:endParaRPr b="0" lang="en-US" sz="3600" spc="-1" strike="noStrike">
              <a:latin typeface="Arial"/>
            </a:endParaRPr>
          </a:p>
          <a:p>
            <a:pPr marL="365760" indent="-281160" algn="just">
              <a:lnSpc>
                <a:spcPct val="100000"/>
              </a:lnSpc>
              <a:spcBef>
                <a:spcPts val="601"/>
              </a:spcBef>
              <a:buClr>
                <a:srgbClr val="3891a7"/>
              </a:buClr>
              <a:buSzPct val="80000"/>
              <a:buFont typeface="Wingdings" charset="2"/>
              <a:buChar char=""/>
            </a:pPr>
            <a:r>
              <a:rPr b="0" lang="en-US" sz="3600" spc="-1" strike="noStrike">
                <a:solidFill>
                  <a:srgbClr val="000000"/>
                </a:solidFill>
                <a:latin typeface="Times New Roman"/>
                <a:ea typeface="DejaVu Sans"/>
              </a:rPr>
              <a:t>Hospital delivery </a:t>
            </a:r>
            <a:endParaRPr b="0" lang="en-US" sz="3600" spc="-1" strike="noStrike">
              <a:latin typeface="Arial"/>
            </a:endParaRPr>
          </a:p>
          <a:p>
            <a:pPr algn="just">
              <a:lnSpc>
                <a:spcPct val="100000"/>
              </a:lnSpc>
              <a:spcBef>
                <a:spcPts val="601"/>
              </a:spcBef>
            </a:pPr>
            <a:endParaRPr b="0" lang="en-US" sz="3600" spc="-1" strike="noStrike">
              <a:latin typeface="Arial"/>
            </a:endParaRPr>
          </a:p>
        </p:txBody>
      </p:sp>
    </p:spTree>
  </p:cSld>
  <p:transition spd="med">
    <p:pull dir="l"/>
  </p:transition>
</p:sld>
</file>

<file path=ppt/slides/slide1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tile/>
        </a:blipFill>
      </p:bgPr>
    </p:bg>
    <p:spTree>
      <p:nvGrpSpPr>
        <p:cNvPr id="1" name=""/>
        <p:cNvGrpSpPr/>
        <p:nvPr/>
      </p:nvGrpSpPr>
      <p:grpSpPr>
        <a:xfrm>
          <a:off x="0" y="0"/>
          <a:ext cx="0" cy="0"/>
          <a:chOff x="0" y="0"/>
          <a:chExt cx="0" cy="0"/>
        </a:xfrm>
      </p:grpSpPr>
      <p:sp>
        <p:nvSpPr>
          <p:cNvPr id="1013" name="CustomShape 1"/>
          <p:cNvSpPr/>
          <p:nvPr/>
        </p:nvSpPr>
        <p:spPr>
          <a:xfrm>
            <a:off x="1828800" y="228600"/>
            <a:ext cx="9717120" cy="6017760"/>
          </a:xfrm>
          <a:prstGeom prst="rect">
            <a:avLst/>
          </a:prstGeom>
          <a:noFill/>
          <a:ln>
            <a:noFill/>
          </a:ln>
        </p:spPr>
        <p:style>
          <a:lnRef idx="0"/>
          <a:fillRef idx="0"/>
          <a:effectRef idx="0"/>
          <a:fontRef idx="minor"/>
        </p:style>
        <p:txBody>
          <a:bodyPr lIns="90000" rIns="90000" tIns="45000" bIns="45000">
            <a:noAutofit/>
          </a:bodyPr>
          <a:p>
            <a:pPr marL="365760" indent="-281160" algn="just">
              <a:lnSpc>
                <a:spcPct val="100000"/>
              </a:lnSpc>
              <a:spcBef>
                <a:spcPts val="601"/>
              </a:spcBef>
              <a:tabLst>
                <a:tab algn="l" pos="0"/>
              </a:tabLst>
            </a:pPr>
            <a:r>
              <a:rPr b="1" lang="en-US" sz="3200" spc="-1" strike="noStrike">
                <a:solidFill>
                  <a:srgbClr val="000000"/>
                </a:solidFill>
                <a:latin typeface="Times New Roman"/>
                <a:ea typeface="DejaVu Sans"/>
              </a:rPr>
              <a:t>	</a:t>
            </a:r>
            <a:r>
              <a:rPr b="1" lang="en-US" sz="3200" spc="-1" strike="noStrike">
                <a:solidFill>
                  <a:srgbClr val="000000"/>
                </a:solidFill>
                <a:latin typeface="Times New Roman"/>
                <a:ea typeface="DejaVu Sans"/>
              </a:rPr>
              <a:t>	</a:t>
            </a:r>
            <a:r>
              <a:rPr b="1" lang="en-US" sz="3600" spc="-1" strike="noStrike">
                <a:solidFill>
                  <a:srgbClr val="000000"/>
                </a:solidFill>
                <a:latin typeface="Times New Roman"/>
                <a:ea typeface="DejaVu Sans"/>
              </a:rPr>
              <a:t>Severe-very severe :</a:t>
            </a:r>
            <a:endParaRPr b="0" lang="en-US" sz="3600" spc="-1" strike="noStrike">
              <a:latin typeface="Arial"/>
            </a:endParaRPr>
          </a:p>
          <a:p>
            <a:pPr marL="365760" indent="-281160" algn="just">
              <a:lnSpc>
                <a:spcPct val="100000"/>
              </a:lnSpc>
              <a:spcBef>
                <a:spcPts val="601"/>
              </a:spcBef>
              <a:buClr>
                <a:srgbClr val="3891a7"/>
              </a:buClr>
              <a:buSzPct val="80000"/>
              <a:buFont typeface="Wingdings 2" charset="2"/>
              <a:buChar char=""/>
              <a:tabLst>
                <a:tab algn="l" pos="0"/>
              </a:tabLst>
            </a:pPr>
            <a:r>
              <a:rPr b="0" lang="en-US" sz="3200" spc="-1" strike="noStrike">
                <a:solidFill>
                  <a:srgbClr val="000000"/>
                </a:solidFill>
                <a:latin typeface="Times New Roman"/>
                <a:ea typeface="DejaVu Sans"/>
              </a:rPr>
              <a:t>Admit at first contact and inform the DR immediately.</a:t>
            </a:r>
            <a:endParaRPr b="0" lang="en-US" sz="3200" spc="-1" strike="noStrike">
              <a:latin typeface="Arial"/>
            </a:endParaRPr>
          </a:p>
          <a:p>
            <a:pPr marL="365760" indent="-281160" algn="just">
              <a:lnSpc>
                <a:spcPct val="100000"/>
              </a:lnSpc>
              <a:spcBef>
                <a:spcPts val="601"/>
              </a:spcBef>
              <a:buClr>
                <a:srgbClr val="3891a7"/>
              </a:buClr>
              <a:buSzPct val="80000"/>
              <a:buFont typeface="Wingdings 2" charset="2"/>
              <a:buChar char=""/>
              <a:tabLst>
                <a:tab algn="l" pos="0"/>
              </a:tabLst>
            </a:pPr>
            <a:r>
              <a:rPr b="0" lang="en-US" sz="3200" spc="-1" strike="noStrike">
                <a:solidFill>
                  <a:srgbClr val="000000"/>
                </a:solidFill>
                <a:latin typeface="Times New Roman"/>
                <a:ea typeface="DejaVu Sans"/>
              </a:rPr>
              <a:t>Nurse in fowler’s position to control dyspnoea and administer oxygen PRN.</a:t>
            </a:r>
            <a:endParaRPr b="0" lang="en-US" sz="3200" spc="-1" strike="noStrike">
              <a:latin typeface="Arial"/>
            </a:endParaRPr>
          </a:p>
          <a:p>
            <a:pPr marL="365760" indent="-281160" algn="just">
              <a:lnSpc>
                <a:spcPct val="100000"/>
              </a:lnSpc>
              <a:spcBef>
                <a:spcPts val="601"/>
              </a:spcBef>
              <a:buClr>
                <a:srgbClr val="3891a7"/>
              </a:buClr>
              <a:buSzPct val="80000"/>
              <a:buFont typeface="Wingdings 2" charset="2"/>
              <a:buChar char=""/>
              <a:tabLst>
                <a:tab algn="l" pos="0"/>
              </a:tabLst>
            </a:pPr>
            <a:r>
              <a:rPr b="0" lang="en-US" sz="3200" spc="-1" strike="noStrike">
                <a:solidFill>
                  <a:srgbClr val="000000"/>
                </a:solidFill>
                <a:latin typeface="Times New Roman"/>
                <a:ea typeface="DejaVu Sans"/>
              </a:rPr>
              <a:t>Closely monitor vital signs  every 2 hourly, FHS 4 hrly and encourage her to keep fetal kick record. Then interpret accurately and consult PRN</a:t>
            </a:r>
            <a:endParaRPr b="0" lang="en-US" sz="3200" spc="-1" strike="noStrike">
              <a:latin typeface="Arial"/>
            </a:endParaRPr>
          </a:p>
        </p:txBody>
      </p:sp>
    </p:spTree>
  </p:cSld>
  <p:transition spd="med">
    <p:pull dir="l"/>
  </p:transition>
</p:sld>
</file>

<file path=ppt/slides/slide1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tile/>
        </a:blipFill>
      </p:bgPr>
    </p:bg>
    <p:spTree>
      <p:nvGrpSpPr>
        <p:cNvPr id="1" name=""/>
        <p:cNvGrpSpPr/>
        <p:nvPr/>
      </p:nvGrpSpPr>
      <p:grpSpPr>
        <a:xfrm>
          <a:off x="0" y="0"/>
          <a:ext cx="0" cy="0"/>
          <a:chOff x="0" y="0"/>
          <a:chExt cx="0" cy="0"/>
        </a:xfrm>
      </p:grpSpPr>
      <p:sp>
        <p:nvSpPr>
          <p:cNvPr id="1014" name="CustomShape 1"/>
          <p:cNvSpPr/>
          <p:nvPr/>
        </p:nvSpPr>
        <p:spPr>
          <a:xfrm>
            <a:off x="1828800" y="380880"/>
            <a:ext cx="9717120" cy="5865120"/>
          </a:xfrm>
          <a:prstGeom prst="rect">
            <a:avLst/>
          </a:prstGeom>
          <a:noFill/>
          <a:ln>
            <a:noFill/>
          </a:ln>
        </p:spPr>
        <p:style>
          <a:lnRef idx="0"/>
          <a:fillRef idx="0"/>
          <a:effectRef idx="0"/>
          <a:fontRef idx="minor"/>
        </p:style>
        <p:txBody>
          <a:bodyPr lIns="90000" rIns="90000" tIns="45000" bIns="45000">
            <a:normAutofit/>
          </a:bodyPr>
          <a:p>
            <a:pPr marL="365760" indent="-281160" algn="just">
              <a:lnSpc>
                <a:spcPct val="100000"/>
              </a:lnSpc>
              <a:spcBef>
                <a:spcPts val="601"/>
              </a:spcBef>
              <a:buClr>
                <a:srgbClr val="3891a7"/>
              </a:buClr>
              <a:buSzPct val="80000"/>
              <a:buFont typeface="Wingdings 2" charset="2"/>
              <a:buChar char=""/>
            </a:pPr>
            <a:r>
              <a:rPr b="0" lang="en-US" sz="3200" spc="-1" strike="noStrike">
                <a:solidFill>
                  <a:srgbClr val="000000"/>
                </a:solidFill>
                <a:latin typeface="Times New Roman"/>
                <a:ea typeface="DejaVu Sans"/>
              </a:rPr>
              <a:t>Investigate the cause and treat accordingly</a:t>
            </a:r>
            <a:endParaRPr b="0" lang="en-US" sz="3200" spc="-1" strike="noStrike">
              <a:latin typeface="Arial"/>
            </a:endParaRPr>
          </a:p>
          <a:p>
            <a:pPr marL="365760" indent="-281160" algn="just">
              <a:lnSpc>
                <a:spcPct val="100000"/>
              </a:lnSpc>
              <a:spcBef>
                <a:spcPts val="601"/>
              </a:spcBef>
              <a:buClr>
                <a:srgbClr val="3891a7"/>
              </a:buClr>
              <a:buSzPct val="80000"/>
              <a:buFont typeface="Wingdings 2" charset="2"/>
              <a:buChar char=""/>
            </a:pPr>
            <a:r>
              <a:rPr b="0" lang="en-US" sz="3200" spc="-1" strike="noStrike">
                <a:solidFill>
                  <a:srgbClr val="000000"/>
                </a:solidFill>
                <a:latin typeface="Times New Roman"/>
                <a:ea typeface="DejaVu Sans"/>
              </a:rPr>
              <a:t>Request for blood group if not done already, and cross-match of at least 2 units in  preparation for transfusion.</a:t>
            </a:r>
            <a:endParaRPr b="0" lang="en-US" sz="3200" spc="-1" strike="noStrike">
              <a:latin typeface="Arial"/>
            </a:endParaRPr>
          </a:p>
          <a:p>
            <a:pPr marL="365760" indent="-281160" algn="just">
              <a:lnSpc>
                <a:spcPct val="100000"/>
              </a:lnSpc>
              <a:spcBef>
                <a:spcPts val="601"/>
              </a:spcBef>
              <a:buClr>
                <a:srgbClr val="3891a7"/>
              </a:buClr>
              <a:buSzPct val="80000"/>
              <a:buFont typeface="Wingdings" charset="2"/>
              <a:buChar char=""/>
            </a:pPr>
            <a:r>
              <a:rPr b="0" lang="en-US" sz="3200" spc="-1" strike="noStrike">
                <a:solidFill>
                  <a:srgbClr val="000000"/>
                </a:solidFill>
                <a:latin typeface="Times New Roman"/>
                <a:ea typeface="DejaVu Sans"/>
              </a:rPr>
              <a:t>Initially administer Iron dextran (imferon) awaiting  safe blood and blood products.</a:t>
            </a:r>
            <a:endParaRPr b="0" lang="en-US" sz="3200" spc="-1" strike="noStrike">
              <a:latin typeface="Arial"/>
            </a:endParaRPr>
          </a:p>
          <a:p>
            <a:pPr marL="365760" indent="-281160" algn="just">
              <a:lnSpc>
                <a:spcPct val="100000"/>
              </a:lnSpc>
              <a:spcBef>
                <a:spcPts val="601"/>
              </a:spcBef>
              <a:buClr>
                <a:srgbClr val="3891a7"/>
              </a:buClr>
              <a:buSzPct val="80000"/>
              <a:buFont typeface="Wingdings 2" charset="2"/>
              <a:buChar char=""/>
            </a:pPr>
            <a:r>
              <a:rPr b="0" lang="en-US" sz="3200" spc="-1" strike="noStrike">
                <a:solidFill>
                  <a:srgbClr val="000000"/>
                </a:solidFill>
                <a:latin typeface="Times New Roman"/>
                <a:ea typeface="DejaVu Sans"/>
              </a:rPr>
              <a:t>If already in heart failure, transfuse packed cells and administer Frusemide 40 mg IV with each unit to prevent cardiac arrest.</a:t>
            </a:r>
            <a:endParaRPr b="0" lang="en-US" sz="3200" spc="-1" strike="noStrike">
              <a:latin typeface="Arial"/>
            </a:endParaRPr>
          </a:p>
        </p:txBody>
      </p:sp>
    </p:spTree>
  </p:cSld>
  <p:transition spd="med">
    <p:pull dir="l"/>
  </p:transition>
</p:sld>
</file>

<file path=ppt/slides/slide1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tile/>
        </a:blipFill>
      </p:bgPr>
    </p:bg>
    <p:spTree>
      <p:nvGrpSpPr>
        <p:cNvPr id="1" name=""/>
        <p:cNvGrpSpPr/>
        <p:nvPr/>
      </p:nvGrpSpPr>
      <p:grpSpPr>
        <a:xfrm>
          <a:off x="0" y="0"/>
          <a:ext cx="0" cy="0"/>
          <a:chOff x="0" y="0"/>
          <a:chExt cx="0" cy="0"/>
        </a:xfrm>
      </p:grpSpPr>
      <p:sp>
        <p:nvSpPr>
          <p:cNvPr id="1015" name="CustomShape 1"/>
          <p:cNvSpPr/>
          <p:nvPr/>
        </p:nvSpPr>
        <p:spPr>
          <a:xfrm>
            <a:off x="1714680" y="228600"/>
            <a:ext cx="9831600" cy="6170040"/>
          </a:xfrm>
          <a:prstGeom prst="rect">
            <a:avLst/>
          </a:prstGeom>
          <a:noFill/>
          <a:ln>
            <a:noFill/>
          </a:ln>
        </p:spPr>
        <p:style>
          <a:lnRef idx="0"/>
          <a:fillRef idx="0"/>
          <a:effectRef idx="0"/>
          <a:fontRef idx="minor"/>
        </p:style>
        <p:txBody>
          <a:bodyPr lIns="90000" rIns="90000" tIns="45000" bIns="45000">
            <a:normAutofit/>
          </a:bodyPr>
          <a:p>
            <a:pPr marL="365760" indent="-281160" algn="just">
              <a:lnSpc>
                <a:spcPct val="100000"/>
              </a:lnSpc>
              <a:spcBef>
                <a:spcPts val="601"/>
              </a:spcBef>
              <a:buClr>
                <a:srgbClr val="3891a7"/>
              </a:buClr>
              <a:buSzPct val="80000"/>
              <a:buFont typeface="Wingdings" charset="2"/>
              <a:buChar char=""/>
            </a:pPr>
            <a:r>
              <a:rPr b="0" lang="en-US" sz="3200" spc="-1" strike="noStrike">
                <a:solidFill>
                  <a:srgbClr val="000000"/>
                </a:solidFill>
                <a:latin typeface="Times New Roman"/>
                <a:ea typeface="DejaVu Sans"/>
              </a:rPr>
              <a:t>In desperate situations, whole blood is transfused slowly within 6hrs &amp; frusemide administered as well.</a:t>
            </a:r>
            <a:endParaRPr b="0" lang="en-US" sz="3200" spc="-1" strike="noStrike">
              <a:latin typeface="Arial"/>
            </a:endParaRPr>
          </a:p>
          <a:p>
            <a:pPr marL="365760" indent="-281160" algn="just">
              <a:lnSpc>
                <a:spcPct val="100000"/>
              </a:lnSpc>
              <a:spcBef>
                <a:spcPts val="601"/>
              </a:spcBef>
              <a:buClr>
                <a:srgbClr val="3891a7"/>
              </a:buClr>
              <a:buSzPct val="80000"/>
              <a:buFont typeface="Wingdings" charset="2"/>
              <a:buChar char=""/>
            </a:pPr>
            <a:r>
              <a:rPr b="0" lang="en-US" sz="3200" spc="-1" strike="noStrike">
                <a:solidFill>
                  <a:srgbClr val="000000"/>
                </a:solidFill>
                <a:latin typeface="Times New Roman"/>
                <a:ea typeface="DejaVu Sans"/>
              </a:rPr>
              <a:t>Maintain fluid balance chart to assess kidney functions.</a:t>
            </a:r>
            <a:endParaRPr b="0" lang="en-US" sz="3200" spc="-1" strike="noStrike">
              <a:latin typeface="Arial"/>
            </a:endParaRPr>
          </a:p>
          <a:p>
            <a:pPr marL="365760" indent="-281160" algn="just">
              <a:lnSpc>
                <a:spcPct val="100000"/>
              </a:lnSpc>
              <a:spcBef>
                <a:spcPts val="601"/>
              </a:spcBef>
              <a:buClr>
                <a:srgbClr val="3891a7"/>
              </a:buClr>
              <a:buSzPct val="80000"/>
              <a:buFont typeface="Wingdings 2" charset="2"/>
              <a:buChar char=""/>
            </a:pPr>
            <a:r>
              <a:rPr b="0" lang="en-US" sz="3200" spc="-1" strike="noStrike">
                <a:solidFill>
                  <a:srgbClr val="000000"/>
                </a:solidFill>
                <a:latin typeface="Times New Roman"/>
                <a:ea typeface="DejaVu Sans"/>
              </a:rPr>
              <a:t>Encourage a balanced diet and high standards of hygiene.</a:t>
            </a:r>
            <a:endParaRPr b="0" lang="en-US" sz="3200" spc="-1" strike="noStrike">
              <a:latin typeface="Arial"/>
            </a:endParaRPr>
          </a:p>
          <a:p>
            <a:pPr marL="365760" indent="-281160" algn="just">
              <a:lnSpc>
                <a:spcPct val="100000"/>
              </a:lnSpc>
              <a:spcBef>
                <a:spcPts val="601"/>
              </a:spcBef>
              <a:buClr>
                <a:srgbClr val="3891a7"/>
              </a:buClr>
              <a:buSzPct val="80000"/>
              <a:buFont typeface="Wingdings 2" charset="2"/>
              <a:buChar char=""/>
            </a:pPr>
            <a:r>
              <a:rPr b="0" lang="en-US" sz="3200" spc="-1" strike="noStrike">
                <a:solidFill>
                  <a:srgbClr val="000000"/>
                </a:solidFill>
                <a:latin typeface="Times New Roman"/>
                <a:ea typeface="DejaVu Sans"/>
              </a:rPr>
              <a:t>Allay anxiety by explaining the condition to patient &amp; close relatives .</a:t>
            </a:r>
            <a:endParaRPr b="0" lang="en-US" sz="3200" spc="-1" strike="noStrike">
              <a:latin typeface="Arial"/>
            </a:endParaRPr>
          </a:p>
          <a:p>
            <a:pPr marL="365760" indent="-281160" algn="just">
              <a:lnSpc>
                <a:spcPct val="100000"/>
              </a:lnSpc>
              <a:spcBef>
                <a:spcPts val="601"/>
              </a:spcBef>
              <a:buClr>
                <a:srgbClr val="3891a7"/>
              </a:buClr>
              <a:buSzPct val="80000"/>
              <a:buFont typeface="Wingdings 2" charset="2"/>
              <a:buChar char=""/>
            </a:pPr>
            <a:r>
              <a:rPr b="0" lang="en-US" sz="3200" spc="-1" strike="noStrike">
                <a:solidFill>
                  <a:srgbClr val="000000"/>
                </a:solidFill>
                <a:latin typeface="Times New Roman"/>
                <a:ea typeface="DejaVu Sans"/>
              </a:rPr>
              <a:t>Regularly evaluate the progress &amp; promote mobilization.</a:t>
            </a:r>
            <a:endParaRPr b="0" lang="en-US" sz="3200" spc="-1" strike="noStrike">
              <a:latin typeface="Arial"/>
            </a:endParaRPr>
          </a:p>
          <a:p>
            <a:pPr marL="365760" indent="-281160" algn="just">
              <a:lnSpc>
                <a:spcPct val="100000"/>
              </a:lnSpc>
              <a:spcBef>
                <a:spcPts val="601"/>
              </a:spcBef>
              <a:buClr>
                <a:srgbClr val="3891a7"/>
              </a:buClr>
              <a:buSzPct val="80000"/>
              <a:buFont typeface="Wingdings 2" charset="2"/>
              <a:buChar char=""/>
            </a:pPr>
            <a:r>
              <a:rPr b="0" lang="en-US" sz="3200" spc="-1" strike="noStrike">
                <a:solidFill>
                  <a:srgbClr val="000000"/>
                </a:solidFill>
                <a:latin typeface="Times New Roman"/>
                <a:ea typeface="DejaVu Sans"/>
              </a:rPr>
              <a:t>Not at term, discharge as in moderate</a:t>
            </a:r>
            <a:endParaRPr b="0" lang="en-US" sz="3200" spc="-1" strike="noStrike">
              <a:latin typeface="Arial"/>
            </a:endParaRPr>
          </a:p>
        </p:txBody>
      </p:sp>
    </p:spTree>
  </p:cSld>
  <p:transition spd="med">
    <p:pull dir="l"/>
  </p:transition>
</p:sld>
</file>

<file path=ppt/slides/slide1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tile/>
        </a:blipFill>
      </p:bgPr>
    </p:bg>
    <p:spTree>
      <p:nvGrpSpPr>
        <p:cNvPr id="1" name=""/>
        <p:cNvGrpSpPr/>
        <p:nvPr/>
      </p:nvGrpSpPr>
      <p:grpSpPr>
        <a:xfrm>
          <a:off x="0" y="0"/>
          <a:ext cx="0" cy="0"/>
          <a:chOff x="0" y="0"/>
          <a:chExt cx="0" cy="0"/>
        </a:xfrm>
      </p:grpSpPr>
      <p:sp>
        <p:nvSpPr>
          <p:cNvPr id="1016" name="CustomShape 1"/>
          <p:cNvSpPr/>
          <p:nvPr/>
        </p:nvSpPr>
        <p:spPr>
          <a:xfrm>
            <a:off x="1914120" y="274680"/>
            <a:ext cx="9995400" cy="1140840"/>
          </a:xfrm>
          <a:prstGeom prst="rect">
            <a:avLst/>
          </a:prstGeom>
          <a:noFill/>
          <a:ln>
            <a:noFill/>
          </a:ln>
        </p:spPr>
        <p:style>
          <a:lnRef idx="0"/>
          <a:fillRef idx="0"/>
          <a:effectRef idx="0"/>
          <a:fontRef idx="minor"/>
        </p:style>
        <p:txBody>
          <a:bodyPr lIns="90000" rIns="90000" tIns="45000" bIns="45000" anchor="ctr">
            <a:noAutofit/>
          </a:bodyPr>
          <a:p>
            <a:pPr>
              <a:lnSpc>
                <a:spcPct val="100000"/>
              </a:lnSpc>
            </a:pPr>
            <a:r>
              <a:rPr b="0" lang="en-US" sz="4300" spc="-1" strike="noStrike">
                <a:solidFill>
                  <a:srgbClr val="572314"/>
                </a:solidFill>
                <a:latin typeface="Arial"/>
                <a:ea typeface="DejaVu Sans"/>
              </a:rPr>
              <a:t>	</a:t>
            </a:r>
            <a:r>
              <a:rPr b="0" lang="en-US" sz="4300" spc="-1" strike="noStrike">
                <a:solidFill>
                  <a:srgbClr val="572314"/>
                </a:solidFill>
                <a:latin typeface="Arial"/>
                <a:ea typeface="DejaVu Sans"/>
              </a:rPr>
              <a:t>	</a:t>
            </a:r>
            <a:r>
              <a:rPr b="1" lang="en-US" sz="4300" spc="-1" strike="noStrike" u="sng">
                <a:solidFill>
                  <a:srgbClr val="c58d01"/>
                </a:solidFill>
                <a:uFillTx/>
                <a:latin typeface="Arial"/>
                <a:ea typeface="DejaVu Sans"/>
              </a:rPr>
              <a:t> </a:t>
            </a:r>
            <a:r>
              <a:rPr b="0" lang="en-US" sz="4300" spc="-1" strike="noStrike" u="sng">
                <a:solidFill>
                  <a:srgbClr val="c58d01"/>
                </a:solidFill>
                <a:uFillTx/>
                <a:latin typeface="Arial"/>
                <a:ea typeface="DejaVu Sans"/>
              </a:rPr>
              <a:t>INTRAPARTUM</a:t>
            </a:r>
            <a:endParaRPr b="0" lang="en-US" sz="4300" spc="-1" strike="noStrike">
              <a:latin typeface="Arial"/>
            </a:endParaRPr>
          </a:p>
        </p:txBody>
      </p:sp>
      <p:sp>
        <p:nvSpPr>
          <p:cNvPr id="1017" name="CustomShape 2"/>
          <p:cNvSpPr/>
          <p:nvPr/>
        </p:nvSpPr>
        <p:spPr>
          <a:xfrm>
            <a:off x="1714680" y="1066680"/>
            <a:ext cx="9831600" cy="5560560"/>
          </a:xfrm>
          <a:prstGeom prst="rect">
            <a:avLst/>
          </a:prstGeom>
          <a:noFill/>
          <a:ln>
            <a:noFill/>
          </a:ln>
        </p:spPr>
        <p:style>
          <a:lnRef idx="0"/>
          <a:fillRef idx="0"/>
          <a:effectRef idx="0"/>
          <a:fontRef idx="minor"/>
        </p:style>
        <p:txBody>
          <a:bodyPr lIns="90000" rIns="90000" tIns="45000" bIns="45000">
            <a:normAutofit/>
          </a:bodyPr>
          <a:p>
            <a:pPr marL="365760" indent="-281160">
              <a:lnSpc>
                <a:spcPct val="100000"/>
              </a:lnSpc>
              <a:spcBef>
                <a:spcPts val="601"/>
              </a:spcBef>
              <a:tabLst>
                <a:tab algn="l" pos="0"/>
              </a:tabLst>
            </a:pPr>
            <a:r>
              <a:rPr b="0" lang="en-US" sz="3200" spc="-1" strike="noStrike">
                <a:solidFill>
                  <a:srgbClr val="000000"/>
                </a:solidFill>
                <a:latin typeface="Times New Roman"/>
                <a:ea typeface="DejaVu Sans"/>
              </a:rPr>
              <a:t>	</a:t>
            </a:r>
            <a:r>
              <a:rPr b="0" lang="en-US" sz="3200" spc="-1" strike="noStrike">
                <a:solidFill>
                  <a:srgbClr val="000000"/>
                </a:solidFill>
                <a:latin typeface="Times New Roman"/>
                <a:ea typeface="DejaVu Sans"/>
              </a:rPr>
              <a:t>	</a:t>
            </a:r>
            <a:r>
              <a:rPr b="0" i="1" lang="en-US" sz="3200" spc="-1" strike="noStrike">
                <a:solidFill>
                  <a:srgbClr val="000000"/>
                </a:solidFill>
                <a:latin typeface="Times New Roman"/>
                <a:ea typeface="DejaVu Sans"/>
              </a:rPr>
              <a:t>First (1</a:t>
            </a:r>
            <a:r>
              <a:rPr b="0" i="1" lang="en-US" sz="3200" spc="-1" strike="noStrike" baseline="30000">
                <a:solidFill>
                  <a:srgbClr val="000000"/>
                </a:solidFill>
                <a:latin typeface="Times New Roman"/>
                <a:ea typeface="DejaVu Sans"/>
              </a:rPr>
              <a:t>st</a:t>
            </a:r>
            <a:r>
              <a:rPr b="0" i="1" lang="en-US" sz="3200" spc="-1" strike="noStrike">
                <a:solidFill>
                  <a:srgbClr val="000000"/>
                </a:solidFill>
                <a:latin typeface="Times New Roman"/>
                <a:ea typeface="DejaVu Sans"/>
              </a:rPr>
              <a:t> ) Stage:</a:t>
            </a:r>
            <a:endParaRPr b="0" lang="en-US" sz="3200" spc="-1" strike="noStrike">
              <a:latin typeface="Arial"/>
            </a:endParaRPr>
          </a:p>
          <a:p>
            <a:pPr marL="365760" indent="-281160">
              <a:lnSpc>
                <a:spcPct val="100000"/>
              </a:lnSpc>
              <a:spcBef>
                <a:spcPts val="601"/>
              </a:spcBef>
              <a:buClr>
                <a:srgbClr val="3891a7"/>
              </a:buClr>
              <a:buSzPct val="80000"/>
              <a:buFont typeface="Wingdings 2" charset="2"/>
              <a:buChar char=""/>
              <a:tabLst>
                <a:tab algn="l" pos="0"/>
              </a:tabLst>
            </a:pPr>
            <a:r>
              <a:rPr b="0" lang="en-US" sz="3200" spc="-1" strike="noStrike">
                <a:solidFill>
                  <a:srgbClr val="000000"/>
                </a:solidFill>
                <a:latin typeface="Times New Roman"/>
                <a:ea typeface="DejaVu Sans"/>
              </a:rPr>
              <a:t>Monitoring technique is  as usual although, towards 2</a:t>
            </a:r>
            <a:r>
              <a:rPr b="0" lang="en-US" sz="3200" spc="-1" strike="noStrike" baseline="30000">
                <a:solidFill>
                  <a:srgbClr val="000000"/>
                </a:solidFill>
                <a:latin typeface="Times New Roman"/>
                <a:ea typeface="DejaVu Sans"/>
              </a:rPr>
              <a:t>nd</a:t>
            </a:r>
            <a:r>
              <a:rPr b="0" lang="en-US" sz="3200" spc="-1" strike="noStrike">
                <a:solidFill>
                  <a:srgbClr val="000000"/>
                </a:solidFill>
                <a:latin typeface="Times New Roman"/>
                <a:ea typeface="DejaVu Sans"/>
              </a:rPr>
              <a:t>  stage , pulse rate is on every ¼ hrly and BP on hourly bases for the severely anaemic.</a:t>
            </a:r>
            <a:endParaRPr b="0" lang="en-US" sz="3200" spc="-1" strike="noStrike">
              <a:latin typeface="Arial"/>
            </a:endParaRPr>
          </a:p>
          <a:p>
            <a:pPr marL="365760" indent="-281160">
              <a:lnSpc>
                <a:spcPct val="100000"/>
              </a:lnSpc>
              <a:spcBef>
                <a:spcPts val="601"/>
              </a:spcBef>
              <a:buClr>
                <a:srgbClr val="3891a7"/>
              </a:buClr>
              <a:buSzPct val="80000"/>
              <a:buFont typeface="Wingdings 2" charset="2"/>
              <a:buChar char=""/>
              <a:tabLst>
                <a:tab algn="l" pos="0"/>
              </a:tabLst>
            </a:pPr>
            <a:r>
              <a:rPr b="0" lang="en-US" sz="3200" spc="-1" strike="noStrike">
                <a:solidFill>
                  <a:srgbClr val="000000"/>
                </a:solidFill>
                <a:latin typeface="Times New Roman"/>
                <a:ea typeface="DejaVu Sans"/>
              </a:rPr>
              <a:t>Precisely, closely monitor :</a:t>
            </a:r>
            <a:endParaRPr b="0" lang="en-US" sz="3200" spc="-1" strike="noStrike">
              <a:latin typeface="Arial"/>
            </a:endParaRPr>
          </a:p>
          <a:p>
            <a:pPr marL="365760" indent="-281160">
              <a:lnSpc>
                <a:spcPct val="100000"/>
              </a:lnSpc>
              <a:spcBef>
                <a:spcPts val="601"/>
              </a:spcBef>
              <a:buClr>
                <a:srgbClr val="3891a7"/>
              </a:buClr>
              <a:buSzPct val="80000"/>
              <a:buFont typeface="Wingdings" charset="2"/>
              <a:buChar char=""/>
              <a:tabLst>
                <a:tab algn="l" pos="0"/>
              </a:tabLst>
            </a:pPr>
            <a:r>
              <a:rPr b="0" lang="en-US" sz="3200" spc="-1" strike="noStrike">
                <a:solidFill>
                  <a:srgbClr val="000000"/>
                </a:solidFill>
                <a:latin typeface="Times New Roman"/>
                <a:ea typeface="DejaVu Sans"/>
              </a:rPr>
              <a:t> </a:t>
            </a:r>
            <a:r>
              <a:rPr b="0" lang="en-US" sz="3200" spc="-1" strike="noStrike">
                <a:solidFill>
                  <a:srgbClr val="000000"/>
                </a:solidFill>
                <a:latin typeface="Times New Roman"/>
                <a:ea typeface="DejaVu Sans"/>
              </a:rPr>
              <a:t>Labour   progress, because of the possibility of prolongation </a:t>
            </a:r>
            <a:endParaRPr b="0" lang="en-US" sz="3200" spc="-1" strike="noStrike">
              <a:latin typeface="Arial"/>
            </a:endParaRPr>
          </a:p>
          <a:p>
            <a:pPr marL="365760" indent="-281160">
              <a:lnSpc>
                <a:spcPct val="100000"/>
              </a:lnSpc>
              <a:spcBef>
                <a:spcPts val="601"/>
              </a:spcBef>
              <a:buClr>
                <a:srgbClr val="3891a7"/>
              </a:buClr>
              <a:buSzPct val="80000"/>
              <a:buFont typeface="Wingdings" charset="2"/>
              <a:buChar char=""/>
              <a:tabLst>
                <a:tab algn="l" pos="0"/>
              </a:tabLst>
            </a:pPr>
            <a:r>
              <a:rPr b="0" lang="en-US" sz="3200" spc="-1" strike="noStrike">
                <a:solidFill>
                  <a:srgbClr val="000000"/>
                </a:solidFill>
                <a:latin typeface="Times New Roman"/>
                <a:ea typeface="DejaVu Sans"/>
              </a:rPr>
              <a:t>Fetal condition due to possibity of hypoxia.</a:t>
            </a:r>
            <a:endParaRPr b="0" lang="en-US" sz="3200" spc="-1" strike="noStrike">
              <a:latin typeface="Arial"/>
            </a:endParaRPr>
          </a:p>
          <a:p>
            <a:pPr marL="365760" indent="-281160">
              <a:lnSpc>
                <a:spcPct val="100000"/>
              </a:lnSpc>
              <a:spcBef>
                <a:spcPts val="601"/>
              </a:spcBef>
              <a:buClr>
                <a:srgbClr val="3891a7"/>
              </a:buClr>
              <a:buSzPct val="80000"/>
              <a:buFont typeface="Wingdings" charset="2"/>
              <a:buChar char=""/>
              <a:tabLst>
                <a:tab algn="l" pos="0"/>
              </a:tabLst>
            </a:pPr>
            <a:r>
              <a:rPr b="0" lang="en-US" sz="3200" spc="-1" strike="noStrike">
                <a:solidFill>
                  <a:srgbClr val="000000"/>
                </a:solidFill>
                <a:latin typeface="Times New Roman"/>
                <a:ea typeface="DejaVu Sans"/>
              </a:rPr>
              <a:t>Maternal condition due to probability of exhaustion leading to distress.</a:t>
            </a:r>
            <a:endParaRPr b="0" lang="en-US" sz="3200" spc="-1" strike="noStrike">
              <a:latin typeface="Arial"/>
            </a:endParaRPr>
          </a:p>
        </p:txBody>
      </p:sp>
    </p:spTree>
  </p:cSld>
  <p:transition spd="med">
    <p:pull dir="l"/>
  </p:transition>
</p:sld>
</file>

<file path=ppt/slides/slide1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tile/>
        </a:blipFill>
      </p:bgPr>
    </p:bg>
    <p:spTree>
      <p:nvGrpSpPr>
        <p:cNvPr id="1" name=""/>
        <p:cNvGrpSpPr/>
        <p:nvPr/>
      </p:nvGrpSpPr>
      <p:grpSpPr>
        <a:xfrm>
          <a:off x="0" y="0"/>
          <a:ext cx="0" cy="0"/>
          <a:chOff x="0" y="0"/>
          <a:chExt cx="0" cy="0"/>
        </a:xfrm>
      </p:grpSpPr>
      <p:sp>
        <p:nvSpPr>
          <p:cNvPr id="1018" name="CustomShape 1"/>
          <p:cNvSpPr/>
          <p:nvPr/>
        </p:nvSpPr>
        <p:spPr>
          <a:xfrm>
            <a:off x="2175480" y="304920"/>
            <a:ext cx="9370440" cy="5941440"/>
          </a:xfrm>
          <a:prstGeom prst="rect">
            <a:avLst/>
          </a:prstGeom>
          <a:noFill/>
          <a:ln>
            <a:noFill/>
          </a:ln>
        </p:spPr>
        <p:style>
          <a:lnRef idx="0"/>
          <a:fillRef idx="0"/>
          <a:effectRef idx="0"/>
          <a:fontRef idx="minor"/>
        </p:style>
        <p:txBody>
          <a:bodyPr lIns="90000" rIns="90000" tIns="45000" bIns="45000">
            <a:normAutofit/>
          </a:bodyPr>
          <a:p>
            <a:pPr marL="365760" indent="-281160">
              <a:lnSpc>
                <a:spcPct val="100000"/>
              </a:lnSpc>
              <a:spcBef>
                <a:spcPts val="601"/>
              </a:spcBef>
              <a:buClr>
                <a:srgbClr val="3891a7"/>
              </a:buClr>
              <a:buSzPct val="80000"/>
              <a:buFont typeface="Wingdings 2" charset="2"/>
              <a:buChar char=""/>
            </a:pPr>
            <a:r>
              <a:rPr b="0" lang="en-US" sz="3200" spc="-1" strike="noStrike">
                <a:solidFill>
                  <a:srgbClr val="000000"/>
                </a:solidFill>
                <a:latin typeface="Times New Roman"/>
                <a:ea typeface="DejaVu Sans"/>
              </a:rPr>
              <a:t>For the severely anaemic:-</a:t>
            </a:r>
            <a:endParaRPr b="0" lang="en-US" sz="3200" spc="-1" strike="noStrike">
              <a:latin typeface="Arial"/>
            </a:endParaRPr>
          </a:p>
          <a:p>
            <a:pPr marL="365760" indent="-281160">
              <a:lnSpc>
                <a:spcPct val="100000"/>
              </a:lnSpc>
              <a:spcBef>
                <a:spcPts val="601"/>
              </a:spcBef>
              <a:buClr>
                <a:srgbClr val="3891a7"/>
              </a:buClr>
              <a:buSzPct val="80000"/>
              <a:buFont typeface="Wingdings" charset="2"/>
              <a:buChar char=""/>
            </a:pPr>
            <a:r>
              <a:rPr b="0" lang="en-US" sz="3200" spc="-1" strike="noStrike">
                <a:solidFill>
                  <a:srgbClr val="000000"/>
                </a:solidFill>
                <a:latin typeface="Times New Roman"/>
                <a:ea typeface="DejaVu Sans"/>
              </a:rPr>
              <a:t>Position in fowler’s and administer oxygen.</a:t>
            </a:r>
            <a:endParaRPr b="0" lang="en-US" sz="3200" spc="-1" strike="noStrike">
              <a:latin typeface="Arial"/>
            </a:endParaRPr>
          </a:p>
          <a:p>
            <a:pPr marL="365760" indent="-281160">
              <a:lnSpc>
                <a:spcPct val="100000"/>
              </a:lnSpc>
              <a:spcBef>
                <a:spcPts val="601"/>
              </a:spcBef>
              <a:buClr>
                <a:srgbClr val="3891a7"/>
              </a:buClr>
              <a:buSzPct val="80000"/>
              <a:buFont typeface="Wingdings" charset="2"/>
              <a:buChar char=""/>
            </a:pPr>
            <a:r>
              <a:rPr b="0" lang="en-US" sz="3200" spc="-1" strike="noStrike">
                <a:solidFill>
                  <a:srgbClr val="000000"/>
                </a:solidFill>
                <a:latin typeface="Times New Roman"/>
                <a:ea typeface="DejaVu Sans"/>
              </a:rPr>
              <a:t>Transfuse blood and closely monitor for adverse effects, if present intervene appropriately.</a:t>
            </a:r>
            <a:endParaRPr b="0" lang="en-US" sz="3200" spc="-1" strike="noStrike">
              <a:latin typeface="Arial"/>
            </a:endParaRPr>
          </a:p>
          <a:p>
            <a:pPr marL="365760" indent="-281160">
              <a:lnSpc>
                <a:spcPct val="100000"/>
              </a:lnSpc>
              <a:spcBef>
                <a:spcPts val="601"/>
              </a:spcBef>
              <a:buClr>
                <a:srgbClr val="3891a7"/>
              </a:buClr>
              <a:buSzPct val="80000"/>
              <a:buFont typeface="Wingdings" charset="2"/>
              <a:buChar char=""/>
            </a:pPr>
            <a:r>
              <a:rPr b="0" lang="en-US" sz="3200" spc="-1" strike="noStrike">
                <a:solidFill>
                  <a:srgbClr val="000000"/>
                </a:solidFill>
                <a:latin typeface="Times New Roman"/>
                <a:ea typeface="DejaVu Sans"/>
              </a:rPr>
              <a:t>Strictly observe aseptic technique with all invasive procedures &amp;maintain high hygienic measures bcos of poor immunity.</a:t>
            </a:r>
            <a:endParaRPr b="0" lang="en-US" sz="3200" spc="-1" strike="noStrike">
              <a:latin typeface="Arial"/>
            </a:endParaRPr>
          </a:p>
          <a:p>
            <a:pPr marL="365760" indent="-281160">
              <a:lnSpc>
                <a:spcPct val="100000"/>
              </a:lnSpc>
              <a:spcBef>
                <a:spcPts val="601"/>
              </a:spcBef>
              <a:buClr>
                <a:srgbClr val="3891a7"/>
              </a:buClr>
              <a:buSzPct val="80000"/>
              <a:buFont typeface="Wingdings" charset="2"/>
              <a:buChar char=""/>
            </a:pPr>
            <a:r>
              <a:rPr b="0" lang="en-US" sz="3200" spc="-1" strike="noStrike">
                <a:solidFill>
                  <a:srgbClr val="000000"/>
                </a:solidFill>
                <a:latin typeface="Times New Roman"/>
                <a:ea typeface="DejaVu Sans"/>
              </a:rPr>
              <a:t>Prepare to resuscitate both PRN.</a:t>
            </a:r>
            <a:endParaRPr b="0" lang="en-US" sz="3200" spc="-1" strike="noStrike">
              <a:latin typeface="Arial"/>
            </a:endParaRPr>
          </a:p>
        </p:txBody>
      </p:sp>
    </p:spTree>
  </p:cSld>
  <p:transition spd="med">
    <p:pull dir="l"/>
  </p:transition>
</p:sld>
</file>

<file path=ppt/slides/slide1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tile/>
        </a:blipFill>
      </p:bgPr>
    </p:bg>
    <p:spTree>
      <p:nvGrpSpPr>
        <p:cNvPr id="1" name=""/>
        <p:cNvGrpSpPr/>
        <p:nvPr/>
      </p:nvGrpSpPr>
      <p:grpSpPr>
        <a:xfrm>
          <a:off x="0" y="0"/>
          <a:ext cx="0" cy="0"/>
          <a:chOff x="0" y="0"/>
          <a:chExt cx="0" cy="0"/>
        </a:xfrm>
      </p:grpSpPr>
      <p:sp>
        <p:nvSpPr>
          <p:cNvPr id="1019" name="CustomShape 1"/>
          <p:cNvSpPr/>
          <p:nvPr/>
        </p:nvSpPr>
        <p:spPr>
          <a:xfrm>
            <a:off x="2175480" y="609480"/>
            <a:ext cx="9370440" cy="5636520"/>
          </a:xfrm>
          <a:prstGeom prst="rect">
            <a:avLst/>
          </a:prstGeom>
          <a:noFill/>
          <a:ln>
            <a:noFill/>
          </a:ln>
        </p:spPr>
        <p:style>
          <a:lnRef idx="0"/>
          <a:fillRef idx="0"/>
          <a:effectRef idx="0"/>
          <a:fontRef idx="minor"/>
        </p:style>
        <p:txBody>
          <a:bodyPr lIns="90000" rIns="90000" tIns="45000" bIns="45000">
            <a:normAutofit/>
          </a:bodyPr>
          <a:p>
            <a:pPr marL="365760" indent="-281160">
              <a:lnSpc>
                <a:spcPct val="100000"/>
              </a:lnSpc>
              <a:spcBef>
                <a:spcPts val="601"/>
              </a:spcBef>
              <a:tabLst>
                <a:tab algn="l" pos="0"/>
              </a:tabLst>
            </a:pPr>
            <a:r>
              <a:rPr b="0" lang="en-US" sz="3600" spc="-1" strike="noStrike">
                <a:solidFill>
                  <a:srgbClr val="000000"/>
                </a:solidFill>
                <a:latin typeface="Times New Roman"/>
                <a:ea typeface="DejaVu Sans"/>
              </a:rPr>
              <a:t>	</a:t>
            </a:r>
            <a:r>
              <a:rPr b="0" lang="en-US" sz="3600" spc="-1" strike="noStrike">
                <a:solidFill>
                  <a:srgbClr val="000000"/>
                </a:solidFill>
                <a:latin typeface="Times New Roman"/>
                <a:ea typeface="DejaVu Sans"/>
              </a:rPr>
              <a:t>	</a:t>
            </a:r>
            <a:r>
              <a:rPr b="0" i="1" lang="en-US" sz="3600" spc="-1" strike="noStrike">
                <a:solidFill>
                  <a:srgbClr val="000000"/>
                </a:solidFill>
                <a:latin typeface="Times New Roman"/>
                <a:ea typeface="DejaVu Sans"/>
              </a:rPr>
              <a:t>Second (2</a:t>
            </a:r>
            <a:r>
              <a:rPr b="0" i="1" lang="en-US" sz="3600" spc="-1" strike="noStrike" baseline="30000">
                <a:solidFill>
                  <a:srgbClr val="000000"/>
                </a:solidFill>
                <a:latin typeface="Times New Roman"/>
                <a:ea typeface="DejaVu Sans"/>
              </a:rPr>
              <a:t>nd</a:t>
            </a:r>
            <a:r>
              <a:rPr b="0" i="1" lang="en-US" sz="3600" spc="-1" strike="noStrike">
                <a:solidFill>
                  <a:srgbClr val="000000"/>
                </a:solidFill>
                <a:latin typeface="Times New Roman"/>
                <a:ea typeface="DejaVu Sans"/>
              </a:rPr>
              <a:t> ) Stage</a:t>
            </a:r>
            <a:endParaRPr b="0" lang="en-US" sz="3600" spc="-1" strike="noStrike">
              <a:latin typeface="Arial"/>
            </a:endParaRPr>
          </a:p>
          <a:p>
            <a:pPr marL="365760" indent="-281160">
              <a:lnSpc>
                <a:spcPct val="100000"/>
              </a:lnSpc>
              <a:spcBef>
                <a:spcPts val="601"/>
              </a:spcBef>
              <a:buClr>
                <a:srgbClr val="3891a7"/>
              </a:buClr>
              <a:buSzPct val="80000"/>
              <a:buFont typeface="Wingdings 2" charset="2"/>
              <a:buChar char=""/>
              <a:tabLst>
                <a:tab algn="l" pos="0"/>
              </a:tabLst>
            </a:pPr>
            <a:r>
              <a:rPr b="0" lang="en-US" sz="3600" spc="-1" strike="noStrike">
                <a:solidFill>
                  <a:srgbClr val="000000"/>
                </a:solidFill>
                <a:latin typeface="Times New Roman"/>
                <a:ea typeface="DejaVu Sans"/>
              </a:rPr>
              <a:t>Hasten the perineal phase since the fetus is usually hypoxic to some extent and maternal efforts are poor.</a:t>
            </a:r>
            <a:endParaRPr b="0" lang="en-US" sz="3600" spc="-1" strike="noStrike">
              <a:latin typeface="Arial"/>
            </a:endParaRPr>
          </a:p>
          <a:p>
            <a:pPr marL="365760" indent="-281160">
              <a:lnSpc>
                <a:spcPct val="100000"/>
              </a:lnSpc>
              <a:spcBef>
                <a:spcPts val="601"/>
              </a:spcBef>
              <a:buClr>
                <a:srgbClr val="3891a7"/>
              </a:buClr>
              <a:buSzPct val="80000"/>
              <a:buFont typeface="Wingdings 2" charset="2"/>
              <a:buChar char=""/>
              <a:tabLst>
                <a:tab algn="l" pos="0"/>
              </a:tabLst>
            </a:pPr>
            <a:r>
              <a:rPr b="0" lang="en-US" sz="3600" spc="-1" strike="noStrike">
                <a:solidFill>
                  <a:srgbClr val="000000"/>
                </a:solidFill>
                <a:latin typeface="Times New Roman"/>
                <a:ea typeface="DejaVu Sans"/>
              </a:rPr>
              <a:t>Administer uterotonic agents correctly to control excessive bleeding during 3</a:t>
            </a:r>
            <a:r>
              <a:rPr b="0" lang="en-US" sz="3600" spc="-1" strike="noStrike" baseline="30000">
                <a:solidFill>
                  <a:srgbClr val="000000"/>
                </a:solidFill>
                <a:latin typeface="Times New Roman"/>
                <a:ea typeface="DejaVu Sans"/>
              </a:rPr>
              <a:t>rd</a:t>
            </a:r>
            <a:r>
              <a:rPr b="0" lang="en-US" sz="3600" spc="-1" strike="noStrike">
                <a:solidFill>
                  <a:srgbClr val="000000"/>
                </a:solidFill>
                <a:latin typeface="Times New Roman"/>
                <a:ea typeface="DejaVu Sans"/>
              </a:rPr>
              <a:t> stage.</a:t>
            </a:r>
            <a:endParaRPr b="0" lang="en-US" sz="3600" spc="-1" strike="noStrike">
              <a:latin typeface="Arial"/>
            </a:endParaRPr>
          </a:p>
          <a:p>
            <a:pPr marL="365760" indent="-281160">
              <a:lnSpc>
                <a:spcPct val="100000"/>
              </a:lnSpc>
              <a:spcBef>
                <a:spcPts val="601"/>
              </a:spcBef>
              <a:buClr>
                <a:srgbClr val="3891a7"/>
              </a:buClr>
              <a:buSzPct val="80000"/>
              <a:buFont typeface="Wingdings 2" charset="2"/>
              <a:buChar char=""/>
              <a:tabLst>
                <a:tab algn="l" pos="0"/>
              </a:tabLst>
            </a:pPr>
            <a:r>
              <a:rPr b="0" lang="en-US" sz="3600" spc="-1" strike="noStrike">
                <a:solidFill>
                  <a:srgbClr val="000000"/>
                </a:solidFill>
                <a:latin typeface="Times New Roman"/>
                <a:ea typeface="DejaVu Sans"/>
              </a:rPr>
              <a:t>Resuscitate neonate as necessary.</a:t>
            </a:r>
            <a:endParaRPr b="0" lang="en-US" sz="3600" spc="-1" strike="noStrike">
              <a:latin typeface="Arial"/>
            </a:endParaRPr>
          </a:p>
        </p:txBody>
      </p:sp>
    </p:spTree>
  </p:cSld>
  <p:transition spd="med">
    <p:pull dir="l"/>
  </p:transition>
</p:sld>
</file>

<file path=ppt/slides/slide1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tile/>
        </a:blipFill>
      </p:bgPr>
    </p:bg>
    <p:spTree>
      <p:nvGrpSpPr>
        <p:cNvPr id="1" name=""/>
        <p:cNvGrpSpPr/>
        <p:nvPr/>
      </p:nvGrpSpPr>
      <p:grpSpPr>
        <a:xfrm>
          <a:off x="0" y="0"/>
          <a:ext cx="0" cy="0"/>
          <a:chOff x="0" y="0"/>
          <a:chExt cx="0" cy="0"/>
        </a:xfrm>
      </p:grpSpPr>
      <p:sp>
        <p:nvSpPr>
          <p:cNvPr id="1020" name="CustomShape 1"/>
          <p:cNvSpPr/>
          <p:nvPr/>
        </p:nvSpPr>
        <p:spPr>
          <a:xfrm>
            <a:off x="1619280" y="380880"/>
            <a:ext cx="9926640" cy="6322320"/>
          </a:xfrm>
          <a:prstGeom prst="rect">
            <a:avLst/>
          </a:prstGeom>
          <a:noFill/>
          <a:ln>
            <a:noFill/>
          </a:ln>
        </p:spPr>
        <p:style>
          <a:lnRef idx="0"/>
          <a:fillRef idx="0"/>
          <a:effectRef idx="0"/>
          <a:fontRef idx="minor"/>
        </p:style>
        <p:txBody>
          <a:bodyPr lIns="90000" rIns="90000" tIns="45000" bIns="45000">
            <a:normAutofit/>
          </a:bodyPr>
          <a:p>
            <a:pPr marL="365760" indent="-281160">
              <a:lnSpc>
                <a:spcPct val="100000"/>
              </a:lnSpc>
              <a:spcBef>
                <a:spcPts val="601"/>
              </a:spcBef>
              <a:tabLst>
                <a:tab algn="l" pos="0"/>
              </a:tabLst>
            </a:pPr>
            <a:r>
              <a:rPr b="0" lang="en-US" sz="3200" spc="-1" strike="noStrike">
                <a:solidFill>
                  <a:srgbClr val="000000"/>
                </a:solidFill>
                <a:latin typeface="Times New Roman"/>
                <a:ea typeface="DejaVu Sans"/>
              </a:rPr>
              <a:t>	</a:t>
            </a:r>
            <a:r>
              <a:rPr b="0" lang="en-US" sz="3200" spc="-1" strike="noStrike">
                <a:solidFill>
                  <a:srgbClr val="000000"/>
                </a:solidFill>
                <a:latin typeface="Times New Roman"/>
                <a:ea typeface="DejaVu Sans"/>
              </a:rPr>
              <a:t>	</a:t>
            </a:r>
            <a:r>
              <a:rPr b="0" i="1" lang="en-US" sz="3200" spc="-1" strike="noStrike">
                <a:solidFill>
                  <a:srgbClr val="000000"/>
                </a:solidFill>
                <a:latin typeface="Times New Roman"/>
                <a:ea typeface="DejaVu Sans"/>
              </a:rPr>
              <a:t>Third(3</a:t>
            </a:r>
            <a:r>
              <a:rPr b="0" i="1" lang="en-US" sz="3200" spc="-1" strike="noStrike" baseline="30000">
                <a:solidFill>
                  <a:srgbClr val="000000"/>
                </a:solidFill>
                <a:latin typeface="Times New Roman"/>
                <a:ea typeface="DejaVu Sans"/>
              </a:rPr>
              <a:t>rd</a:t>
            </a:r>
            <a:r>
              <a:rPr b="0" i="1" lang="en-US" sz="3200" spc="-1" strike="noStrike">
                <a:solidFill>
                  <a:srgbClr val="000000"/>
                </a:solidFill>
                <a:latin typeface="Times New Roman"/>
                <a:ea typeface="DejaVu Sans"/>
              </a:rPr>
              <a:t> ) Stage</a:t>
            </a:r>
            <a:endParaRPr b="0" lang="en-US" sz="3200" spc="-1" strike="noStrike">
              <a:latin typeface="Arial"/>
            </a:endParaRPr>
          </a:p>
          <a:p>
            <a:pPr marL="365760" indent="-281160">
              <a:lnSpc>
                <a:spcPct val="100000"/>
              </a:lnSpc>
              <a:spcBef>
                <a:spcPts val="601"/>
              </a:spcBef>
              <a:buClr>
                <a:srgbClr val="3891a7"/>
              </a:buClr>
              <a:buSzPct val="80000"/>
              <a:buFont typeface="Wingdings 2" charset="2"/>
              <a:buChar char=""/>
              <a:tabLst>
                <a:tab algn="l" pos="0"/>
              </a:tabLst>
            </a:pPr>
            <a:r>
              <a:rPr b="0" lang="en-US" sz="3200" spc="-1" strike="noStrike">
                <a:solidFill>
                  <a:srgbClr val="000000"/>
                </a:solidFill>
                <a:latin typeface="Times New Roman"/>
                <a:ea typeface="DejaVu Sans"/>
              </a:rPr>
              <a:t>Control excess blood loss  appropriately through:</a:t>
            </a:r>
            <a:endParaRPr b="0" lang="en-US" sz="3200" spc="-1" strike="noStrike">
              <a:latin typeface="Arial"/>
            </a:endParaRPr>
          </a:p>
          <a:p>
            <a:pPr marL="365760" indent="-281160">
              <a:lnSpc>
                <a:spcPct val="100000"/>
              </a:lnSpc>
              <a:spcBef>
                <a:spcPts val="601"/>
              </a:spcBef>
              <a:buClr>
                <a:srgbClr val="3891a7"/>
              </a:buClr>
              <a:buSzPct val="80000"/>
              <a:buFont typeface="Wingdings" charset="2"/>
              <a:buChar char=""/>
              <a:tabLst>
                <a:tab algn="l" pos="0"/>
              </a:tabLst>
            </a:pPr>
            <a:r>
              <a:rPr b="0" lang="en-US" sz="3200" spc="-1" strike="noStrike">
                <a:solidFill>
                  <a:srgbClr val="000000"/>
                </a:solidFill>
                <a:latin typeface="Times New Roman"/>
                <a:ea typeface="DejaVu Sans"/>
              </a:rPr>
              <a:t>Massage of the uterus to enhance effective contractions.</a:t>
            </a:r>
            <a:endParaRPr b="0" lang="en-US" sz="3200" spc="-1" strike="noStrike">
              <a:latin typeface="Arial"/>
            </a:endParaRPr>
          </a:p>
          <a:p>
            <a:pPr marL="365760" indent="-281160">
              <a:lnSpc>
                <a:spcPct val="100000"/>
              </a:lnSpc>
              <a:spcBef>
                <a:spcPts val="601"/>
              </a:spcBef>
              <a:buClr>
                <a:srgbClr val="3891a7"/>
              </a:buClr>
              <a:buSzPct val="80000"/>
              <a:buFont typeface="Wingdings" charset="2"/>
              <a:buChar char=""/>
              <a:tabLst>
                <a:tab algn="l" pos="0"/>
              </a:tabLst>
            </a:pPr>
            <a:r>
              <a:rPr b="0" lang="en-US" sz="3200" spc="-1" strike="noStrike">
                <a:solidFill>
                  <a:srgbClr val="000000"/>
                </a:solidFill>
                <a:latin typeface="Times New Roman"/>
                <a:ea typeface="DejaVu Sans"/>
              </a:rPr>
              <a:t>Ensuring that all products of conception are delivered.</a:t>
            </a:r>
            <a:endParaRPr b="0" lang="en-US" sz="3200" spc="-1" strike="noStrike">
              <a:latin typeface="Arial"/>
            </a:endParaRPr>
          </a:p>
          <a:p>
            <a:pPr marL="365760" indent="-281160">
              <a:lnSpc>
                <a:spcPct val="100000"/>
              </a:lnSpc>
              <a:spcBef>
                <a:spcPts val="601"/>
              </a:spcBef>
              <a:buClr>
                <a:srgbClr val="3891a7"/>
              </a:buClr>
              <a:buSzPct val="80000"/>
              <a:buFont typeface="Wingdings" charset="2"/>
              <a:buChar char=""/>
              <a:tabLst>
                <a:tab algn="l" pos="0"/>
              </a:tabLst>
            </a:pPr>
            <a:r>
              <a:rPr b="0" lang="en-US" sz="3200" spc="-1" strike="noStrike">
                <a:solidFill>
                  <a:srgbClr val="000000"/>
                </a:solidFill>
                <a:latin typeface="Times New Roman"/>
                <a:ea typeface="DejaVu Sans"/>
              </a:rPr>
              <a:t>Immediate repair of the injuries.</a:t>
            </a:r>
            <a:endParaRPr b="0" lang="en-US" sz="3200" spc="-1" strike="noStrike">
              <a:latin typeface="Arial"/>
            </a:endParaRPr>
          </a:p>
          <a:p>
            <a:pPr marL="365760" indent="-281160">
              <a:lnSpc>
                <a:spcPct val="100000"/>
              </a:lnSpc>
              <a:spcBef>
                <a:spcPts val="601"/>
              </a:spcBef>
              <a:buClr>
                <a:srgbClr val="3891a7"/>
              </a:buClr>
              <a:buSzPct val="80000"/>
              <a:buFont typeface="Wingdings 2" charset="2"/>
              <a:buChar char=""/>
              <a:tabLst>
                <a:tab algn="l" pos="0"/>
              </a:tabLst>
            </a:pPr>
            <a:r>
              <a:rPr b="0" lang="en-US" sz="3200" spc="-1" strike="noStrike">
                <a:solidFill>
                  <a:srgbClr val="000000"/>
                </a:solidFill>
                <a:latin typeface="Times New Roman"/>
                <a:ea typeface="DejaVu Sans"/>
              </a:rPr>
              <a:t>Closely monitor for signs of shock (maternal collapse) due to auto-transfusion from placental bed following physiological control of the initial bleeding. Resuscitate PRN.</a:t>
            </a:r>
            <a:endParaRPr b="0" lang="en-US" sz="3200" spc="-1" strike="noStrike">
              <a:latin typeface="Arial"/>
            </a:endParaRPr>
          </a:p>
        </p:txBody>
      </p:sp>
    </p:spTree>
  </p:cSld>
  <p:transition spd="med">
    <p:pull dir="l"/>
  </p:transition>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74" name="CustomShape 1"/>
          <p:cNvSpPr/>
          <p:nvPr/>
        </p:nvSpPr>
        <p:spPr>
          <a:xfrm>
            <a:off x="609480" y="704160"/>
            <a:ext cx="10970640" cy="1140840"/>
          </a:xfrm>
          <a:prstGeom prst="rect">
            <a:avLst/>
          </a:prstGeom>
          <a:noFill/>
          <a:ln>
            <a:noFill/>
          </a:ln>
        </p:spPr>
        <p:style>
          <a:lnRef idx="0"/>
          <a:fillRef idx="0"/>
          <a:effectRef idx="0"/>
          <a:fontRef idx="minor"/>
        </p:style>
        <p:txBody>
          <a:bodyPr lIns="0" rIns="0" tIns="45000" bIns="0" anchor="b">
            <a:normAutofit/>
          </a:bodyPr>
          <a:p>
            <a:pPr algn="ctr">
              <a:lnSpc>
                <a:spcPct val="100000"/>
              </a:lnSpc>
            </a:pPr>
            <a:r>
              <a:rPr b="0" lang="en-US" sz="5000" spc="-1" strike="noStrike">
                <a:solidFill>
                  <a:srgbClr val="04617b"/>
                </a:solidFill>
                <a:latin typeface="Calibri"/>
                <a:ea typeface="DejaVu Sans"/>
              </a:rPr>
              <a:t> </a:t>
            </a:r>
            <a:r>
              <a:rPr b="1" lang="en-US" sz="5400" spc="-1" strike="noStrike">
                <a:solidFill>
                  <a:srgbClr val="ff0000"/>
                </a:solidFill>
                <a:latin typeface="Calibri"/>
                <a:ea typeface="DejaVu Sans"/>
              </a:rPr>
              <a:t>PREDISPOSING FACTORS</a:t>
            </a:r>
            <a:endParaRPr b="0" lang="en-US" sz="5400" spc="-1" strike="noStrike">
              <a:latin typeface="Arial"/>
            </a:endParaRPr>
          </a:p>
        </p:txBody>
      </p:sp>
      <p:sp>
        <p:nvSpPr>
          <p:cNvPr id="875" name="CustomShape 2"/>
          <p:cNvSpPr/>
          <p:nvPr/>
        </p:nvSpPr>
        <p:spPr>
          <a:xfrm>
            <a:off x="609480" y="1935360"/>
            <a:ext cx="10970640" cy="4386960"/>
          </a:xfrm>
          <a:prstGeom prst="rect">
            <a:avLst/>
          </a:prstGeom>
          <a:noFill/>
          <a:ln>
            <a:noFill/>
          </a:ln>
        </p:spPr>
        <p:style>
          <a:lnRef idx="0"/>
          <a:fillRef idx="0"/>
          <a:effectRef idx="0"/>
          <a:fontRef idx="minor"/>
        </p:style>
        <p:txBody>
          <a:bodyPr lIns="90000" rIns="90000" tIns="45000" bIns="45000">
            <a:normAutofit/>
          </a:bodyPr>
          <a:p>
            <a:pPr marL="274320" indent="-272160" algn="just">
              <a:lnSpc>
                <a:spcPct val="100000"/>
              </a:lnSpc>
              <a:spcBef>
                <a:spcPts val="641"/>
              </a:spcBef>
              <a:buClr>
                <a:srgbClr val="0bd0d9"/>
              </a:buClr>
              <a:buSzPct val="95000"/>
              <a:buFont typeface="Wingdings 2" charset="2"/>
              <a:buChar char=""/>
            </a:pPr>
            <a:r>
              <a:rPr b="0" lang="en-US" sz="3200" spc="-1" strike="noStrike">
                <a:solidFill>
                  <a:srgbClr val="000000"/>
                </a:solidFill>
                <a:latin typeface="Constantia"/>
                <a:ea typeface="DejaVu Sans"/>
              </a:rPr>
              <a:t>Pre pregnancy hypertension also referred to as existing or chronic hypertension before conception, because of damage of the various endothelium.</a:t>
            </a:r>
            <a:endParaRPr b="0" lang="en-US" sz="3200" spc="-1" strike="noStrike">
              <a:latin typeface="Arial"/>
            </a:endParaRPr>
          </a:p>
          <a:p>
            <a:pPr marL="274320" indent="-272160" algn="just">
              <a:lnSpc>
                <a:spcPct val="100000"/>
              </a:lnSpc>
              <a:spcBef>
                <a:spcPts val="641"/>
              </a:spcBef>
              <a:buClr>
                <a:srgbClr val="0bd0d9"/>
              </a:buClr>
              <a:buSzPct val="95000"/>
              <a:buFont typeface="Wingdings 2" charset="2"/>
              <a:buChar char=""/>
            </a:pPr>
            <a:r>
              <a:rPr b="0" lang="en-US" sz="3200" spc="-1" strike="noStrike">
                <a:solidFill>
                  <a:srgbClr val="000000"/>
                </a:solidFill>
                <a:latin typeface="Constantia"/>
                <a:ea typeface="DejaVu Sans"/>
              </a:rPr>
              <a:t>Previous history of pre-eclampsia, because of probability of re-occurrence.</a:t>
            </a:r>
            <a:endParaRPr b="0" lang="en-US" sz="3200" spc="-1" strike="noStrike">
              <a:latin typeface="Arial"/>
            </a:endParaRPr>
          </a:p>
          <a:p>
            <a:pPr marL="274320" indent="-272160" algn="just">
              <a:lnSpc>
                <a:spcPct val="100000"/>
              </a:lnSpc>
              <a:spcBef>
                <a:spcPts val="641"/>
              </a:spcBef>
              <a:buClr>
                <a:srgbClr val="0bd0d9"/>
              </a:buClr>
              <a:buSzPct val="95000"/>
              <a:buFont typeface="Wingdings 2" charset="2"/>
              <a:buChar char=""/>
            </a:pPr>
            <a:r>
              <a:rPr b="0" lang="en-US" sz="3200" spc="-1" strike="noStrike">
                <a:solidFill>
                  <a:srgbClr val="000000"/>
                </a:solidFill>
                <a:latin typeface="Constantia"/>
                <a:ea typeface="DejaVu Sans"/>
              </a:rPr>
              <a:t>Family history of pre-eclampsia mostly within her nuclear family of origin.</a:t>
            </a:r>
            <a:endParaRPr b="0" lang="en-US" sz="3200" spc="-1" strike="noStrike">
              <a:latin typeface="Arial"/>
            </a:endParaRPr>
          </a:p>
          <a:p>
            <a:pPr algn="just">
              <a:lnSpc>
                <a:spcPct val="100000"/>
              </a:lnSpc>
              <a:spcBef>
                <a:spcPts val="519"/>
              </a:spcBef>
            </a:pPr>
            <a:endParaRPr b="0" lang="en-US" sz="3200" spc="-1" strike="noStrike">
              <a:latin typeface="Arial"/>
            </a:endParaRPr>
          </a:p>
        </p:txBody>
      </p:sp>
    </p:spTree>
  </p:cSld>
  <p:transition spd="med">
    <p:pull dir="l"/>
  </p:transition>
</p:sld>
</file>

<file path=ppt/slides/slide1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tile/>
        </a:blipFill>
      </p:bgPr>
    </p:bg>
    <p:spTree>
      <p:nvGrpSpPr>
        <p:cNvPr id="1" name=""/>
        <p:cNvGrpSpPr/>
        <p:nvPr/>
      </p:nvGrpSpPr>
      <p:grpSpPr>
        <a:xfrm>
          <a:off x="0" y="0"/>
          <a:ext cx="0" cy="0"/>
          <a:chOff x="0" y="0"/>
          <a:chExt cx="0" cy="0"/>
        </a:xfrm>
      </p:grpSpPr>
      <p:sp>
        <p:nvSpPr>
          <p:cNvPr id="1021" name="CustomShape 1"/>
          <p:cNvSpPr/>
          <p:nvPr/>
        </p:nvSpPr>
        <p:spPr>
          <a:xfrm>
            <a:off x="1714680" y="533520"/>
            <a:ext cx="9831600" cy="5712840"/>
          </a:xfrm>
          <a:prstGeom prst="rect">
            <a:avLst/>
          </a:prstGeom>
          <a:noFill/>
          <a:ln>
            <a:noFill/>
          </a:ln>
        </p:spPr>
        <p:style>
          <a:lnRef idx="0"/>
          <a:fillRef idx="0"/>
          <a:effectRef idx="0"/>
          <a:fontRef idx="minor"/>
        </p:style>
        <p:txBody>
          <a:bodyPr lIns="90000" rIns="90000" tIns="45000" bIns="45000">
            <a:normAutofit/>
          </a:bodyPr>
          <a:p>
            <a:pPr marL="365760" indent="-281160">
              <a:lnSpc>
                <a:spcPct val="100000"/>
              </a:lnSpc>
              <a:spcBef>
                <a:spcPts val="601"/>
              </a:spcBef>
              <a:tabLst>
                <a:tab algn="l" pos="0"/>
              </a:tabLst>
            </a:pPr>
            <a:r>
              <a:rPr b="0" lang="en-US" sz="3200" spc="-1" strike="noStrike">
                <a:solidFill>
                  <a:srgbClr val="000000"/>
                </a:solidFill>
                <a:latin typeface="Times New Roman"/>
                <a:ea typeface="DejaVu Sans"/>
              </a:rPr>
              <a:t>	</a:t>
            </a:r>
            <a:r>
              <a:rPr b="0" lang="en-US" sz="3200" spc="-1" strike="noStrike">
                <a:solidFill>
                  <a:srgbClr val="000000"/>
                </a:solidFill>
                <a:latin typeface="Times New Roman"/>
                <a:ea typeface="DejaVu Sans"/>
              </a:rPr>
              <a:t>	</a:t>
            </a:r>
            <a:r>
              <a:rPr b="0" i="1" lang="en-US" sz="3200" spc="-1" strike="noStrike">
                <a:solidFill>
                  <a:srgbClr val="000000"/>
                </a:solidFill>
                <a:latin typeface="Times New Roman"/>
                <a:ea typeface="DejaVu Sans"/>
              </a:rPr>
              <a:t>Fourth(4</a:t>
            </a:r>
            <a:r>
              <a:rPr b="0" i="1" lang="en-US" sz="3200" spc="-1" strike="noStrike" baseline="30000">
                <a:solidFill>
                  <a:srgbClr val="000000"/>
                </a:solidFill>
                <a:latin typeface="Times New Roman"/>
                <a:ea typeface="DejaVu Sans"/>
              </a:rPr>
              <a:t>th</a:t>
            </a:r>
            <a:r>
              <a:rPr b="0" i="1" lang="en-US" sz="3200" spc="-1" strike="noStrike">
                <a:solidFill>
                  <a:srgbClr val="000000"/>
                </a:solidFill>
                <a:latin typeface="Times New Roman"/>
                <a:ea typeface="DejaVu Sans"/>
              </a:rPr>
              <a:t> ) Stage: </a:t>
            </a:r>
            <a:r>
              <a:rPr b="0" lang="en-US" sz="3200" spc="-1" strike="noStrike">
                <a:solidFill>
                  <a:srgbClr val="000000"/>
                </a:solidFill>
                <a:latin typeface="Times New Roman"/>
                <a:ea typeface="DejaVu Sans"/>
              </a:rPr>
              <a:t>As usual.</a:t>
            </a:r>
            <a:endParaRPr b="0" lang="en-US" sz="3200" spc="-1" strike="noStrike">
              <a:latin typeface="Arial"/>
            </a:endParaRPr>
          </a:p>
          <a:p>
            <a:pPr marL="365760" indent="-281160">
              <a:lnSpc>
                <a:spcPct val="100000"/>
              </a:lnSpc>
              <a:spcBef>
                <a:spcPts val="601"/>
              </a:spcBef>
              <a:tabLst>
                <a:tab algn="l" pos="0"/>
              </a:tabLst>
            </a:pPr>
            <a:r>
              <a:rPr b="0" lang="en-US" sz="3200" spc="-1" strike="noStrike">
                <a:solidFill>
                  <a:srgbClr val="000000"/>
                </a:solidFill>
                <a:latin typeface="Times New Roman"/>
                <a:ea typeface="DejaVu Sans"/>
              </a:rPr>
              <a:t>	</a:t>
            </a:r>
            <a:r>
              <a:rPr b="0" lang="en-US" sz="3200" spc="-1" strike="noStrike">
                <a:solidFill>
                  <a:srgbClr val="000000"/>
                </a:solidFill>
                <a:latin typeface="Times New Roman"/>
                <a:ea typeface="DejaVu Sans"/>
              </a:rPr>
              <a:t>	</a:t>
            </a:r>
            <a:r>
              <a:rPr b="0" i="1" lang="en-US" sz="3200" spc="-1" strike="noStrike">
                <a:solidFill>
                  <a:srgbClr val="000000"/>
                </a:solidFill>
                <a:latin typeface="Times New Roman"/>
                <a:ea typeface="DejaVu Sans"/>
              </a:rPr>
              <a:t>Postnatally</a:t>
            </a:r>
            <a:endParaRPr b="0" lang="en-US" sz="3200" spc="-1" strike="noStrike">
              <a:latin typeface="Arial"/>
            </a:endParaRPr>
          </a:p>
          <a:p>
            <a:pPr marL="365760" indent="-281160">
              <a:lnSpc>
                <a:spcPct val="100000"/>
              </a:lnSpc>
              <a:spcBef>
                <a:spcPts val="601"/>
              </a:spcBef>
              <a:buClr>
                <a:srgbClr val="3891a7"/>
              </a:buClr>
              <a:buSzPct val="80000"/>
              <a:buFont typeface="Wingdings 2" charset="2"/>
              <a:buChar char=""/>
              <a:tabLst>
                <a:tab algn="l" pos="0"/>
              </a:tabLst>
            </a:pPr>
            <a:r>
              <a:rPr b="0" lang="en-US" sz="3200" spc="-1" strike="noStrike">
                <a:solidFill>
                  <a:srgbClr val="000000"/>
                </a:solidFill>
                <a:latin typeface="Times New Roman"/>
                <a:ea typeface="DejaVu Sans"/>
              </a:rPr>
              <a:t>Continue with daily examination, particularly to monitor for signs of infection and the state of anaemia. Then intervene.</a:t>
            </a:r>
            <a:endParaRPr b="0" lang="en-US" sz="3200" spc="-1" strike="noStrike">
              <a:latin typeface="Arial"/>
            </a:endParaRPr>
          </a:p>
          <a:p>
            <a:pPr marL="365760" indent="-281160">
              <a:lnSpc>
                <a:spcPct val="100000"/>
              </a:lnSpc>
              <a:spcBef>
                <a:spcPts val="601"/>
              </a:spcBef>
              <a:buClr>
                <a:srgbClr val="3891a7"/>
              </a:buClr>
              <a:buSzPct val="80000"/>
              <a:buFont typeface="Wingdings 2" charset="2"/>
              <a:buChar char=""/>
              <a:tabLst>
                <a:tab algn="l" pos="0"/>
              </a:tabLst>
            </a:pPr>
            <a:r>
              <a:rPr b="0" lang="en-US" sz="3200" spc="-1" strike="noStrike">
                <a:solidFill>
                  <a:srgbClr val="000000"/>
                </a:solidFill>
                <a:latin typeface="Times New Roman"/>
                <a:ea typeface="DejaVu Sans"/>
              </a:rPr>
              <a:t>Administer  prophylactic course of broad spectrum antibiotic,e.g.Amoxycillin 500 mg 8 hrly×5 days &amp; syrup Ranferon 10 ml 8hrly for 1(one) month as a haematinic.</a:t>
            </a:r>
            <a:endParaRPr b="0" lang="en-US" sz="3200" spc="-1" strike="noStrike">
              <a:latin typeface="Arial"/>
            </a:endParaRPr>
          </a:p>
        </p:txBody>
      </p:sp>
    </p:spTree>
  </p:cSld>
  <p:transition spd="med">
    <p:pull dir="l"/>
  </p:transition>
</p:sld>
</file>

<file path=ppt/slides/slide1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tile/>
        </a:blipFill>
      </p:bgPr>
    </p:bg>
    <p:spTree>
      <p:nvGrpSpPr>
        <p:cNvPr id="1" name=""/>
        <p:cNvGrpSpPr/>
        <p:nvPr/>
      </p:nvGrpSpPr>
      <p:grpSpPr>
        <a:xfrm>
          <a:off x="0" y="0"/>
          <a:ext cx="0" cy="0"/>
          <a:chOff x="0" y="0"/>
          <a:chExt cx="0" cy="0"/>
        </a:xfrm>
      </p:grpSpPr>
      <p:sp>
        <p:nvSpPr>
          <p:cNvPr id="1022" name="CustomShape 1"/>
          <p:cNvSpPr/>
          <p:nvPr/>
        </p:nvSpPr>
        <p:spPr>
          <a:xfrm>
            <a:off x="1619280" y="457200"/>
            <a:ext cx="9926640" cy="6246360"/>
          </a:xfrm>
          <a:prstGeom prst="rect">
            <a:avLst/>
          </a:prstGeom>
          <a:noFill/>
          <a:ln>
            <a:noFill/>
          </a:ln>
        </p:spPr>
        <p:style>
          <a:lnRef idx="0"/>
          <a:fillRef idx="0"/>
          <a:effectRef idx="0"/>
          <a:fontRef idx="minor"/>
        </p:style>
        <p:txBody>
          <a:bodyPr lIns="90000" rIns="90000" tIns="45000" bIns="45000">
            <a:normAutofit/>
          </a:bodyPr>
          <a:p>
            <a:pPr marL="365760" indent="-281160">
              <a:lnSpc>
                <a:spcPct val="100000"/>
              </a:lnSpc>
              <a:spcBef>
                <a:spcPts val="601"/>
              </a:spcBef>
              <a:buClr>
                <a:srgbClr val="3891a7"/>
              </a:buClr>
              <a:buSzPct val="80000"/>
              <a:buFont typeface="Wingdings 2" charset="2"/>
              <a:buChar char=""/>
            </a:pPr>
            <a:r>
              <a:rPr b="0" lang="en-US" sz="3200" spc="-1" strike="noStrike">
                <a:solidFill>
                  <a:srgbClr val="000000"/>
                </a:solidFill>
                <a:latin typeface="Times New Roman"/>
                <a:ea typeface="DejaVu Sans"/>
              </a:rPr>
              <a:t>Assist with baby care  and supervise breastfeeding to ensure effectiveness.</a:t>
            </a:r>
            <a:endParaRPr b="0" lang="en-US" sz="3200" spc="-1" strike="noStrike">
              <a:latin typeface="Arial"/>
            </a:endParaRPr>
          </a:p>
          <a:p>
            <a:pPr marL="365760" indent="-281160">
              <a:lnSpc>
                <a:spcPct val="100000"/>
              </a:lnSpc>
              <a:spcBef>
                <a:spcPts val="601"/>
              </a:spcBef>
              <a:buClr>
                <a:srgbClr val="3891a7"/>
              </a:buClr>
              <a:buSzPct val="80000"/>
              <a:buFont typeface="Wingdings 2" charset="2"/>
              <a:buChar char=""/>
            </a:pPr>
            <a:r>
              <a:rPr b="0" lang="en-US" sz="3200" spc="-1" strike="noStrike">
                <a:solidFill>
                  <a:srgbClr val="000000"/>
                </a:solidFill>
                <a:latin typeface="Times New Roman"/>
                <a:ea typeface="DejaVu Sans"/>
              </a:rPr>
              <a:t>As condition stabilises, the DR discharges ,  so share on home care through advise on:</a:t>
            </a:r>
            <a:endParaRPr b="0" lang="en-US" sz="3200" spc="-1" strike="noStrike">
              <a:latin typeface="Arial"/>
            </a:endParaRPr>
          </a:p>
          <a:p>
            <a:pPr marL="365760" indent="-281160">
              <a:lnSpc>
                <a:spcPct val="100000"/>
              </a:lnSpc>
              <a:spcBef>
                <a:spcPts val="601"/>
              </a:spcBef>
              <a:buClr>
                <a:srgbClr val="3891a7"/>
              </a:buClr>
              <a:buSzPct val="80000"/>
              <a:buFont typeface="Wingdings" charset="2"/>
              <a:buChar char=""/>
            </a:pPr>
            <a:r>
              <a:rPr b="0" lang="en-US" sz="3200" spc="-1" strike="noStrike">
                <a:solidFill>
                  <a:srgbClr val="000000"/>
                </a:solidFill>
                <a:latin typeface="Times New Roman"/>
                <a:ea typeface="DejaVu Sans"/>
              </a:rPr>
              <a:t>Well balanced diet=extra proteins + vitamin.</a:t>
            </a:r>
            <a:endParaRPr b="0" lang="en-US" sz="3200" spc="-1" strike="noStrike">
              <a:latin typeface="Arial"/>
            </a:endParaRPr>
          </a:p>
          <a:p>
            <a:pPr marL="365760" indent="-281160">
              <a:lnSpc>
                <a:spcPct val="100000"/>
              </a:lnSpc>
              <a:spcBef>
                <a:spcPts val="601"/>
              </a:spcBef>
              <a:buClr>
                <a:srgbClr val="3891a7"/>
              </a:buClr>
              <a:buSzPct val="80000"/>
              <a:buFont typeface="Wingdings" charset="2"/>
              <a:buChar char=""/>
            </a:pPr>
            <a:r>
              <a:rPr b="0" lang="en-US" sz="3200" spc="-1" strike="noStrike">
                <a:solidFill>
                  <a:srgbClr val="000000"/>
                </a:solidFill>
                <a:latin typeface="Times New Roman"/>
                <a:ea typeface="DejaVu Sans"/>
              </a:rPr>
              <a:t>Hygiene= personal, environmental &amp; food</a:t>
            </a:r>
            <a:endParaRPr b="0" lang="en-US" sz="3200" spc="-1" strike="noStrike">
              <a:latin typeface="Arial"/>
            </a:endParaRPr>
          </a:p>
          <a:p>
            <a:pPr marL="365760" indent="-281160">
              <a:lnSpc>
                <a:spcPct val="100000"/>
              </a:lnSpc>
              <a:spcBef>
                <a:spcPts val="601"/>
              </a:spcBef>
              <a:buClr>
                <a:srgbClr val="3891a7"/>
              </a:buClr>
              <a:buSzPct val="80000"/>
              <a:buFont typeface="Wingdings" charset="2"/>
              <a:buChar char=""/>
            </a:pPr>
            <a:r>
              <a:rPr b="0" lang="en-US" sz="3200" spc="-1" strike="noStrike">
                <a:solidFill>
                  <a:srgbClr val="000000"/>
                </a:solidFill>
                <a:latin typeface="Times New Roman"/>
                <a:ea typeface="DejaVu Sans"/>
              </a:rPr>
              <a:t>Rest for quick recovery &amp; to have ample time with the infant.</a:t>
            </a:r>
            <a:endParaRPr b="0" lang="en-US" sz="3200" spc="-1" strike="noStrike">
              <a:latin typeface="Arial"/>
            </a:endParaRPr>
          </a:p>
          <a:p>
            <a:pPr marL="365760" indent="-281160">
              <a:lnSpc>
                <a:spcPct val="100000"/>
              </a:lnSpc>
              <a:spcBef>
                <a:spcPts val="601"/>
              </a:spcBef>
              <a:buClr>
                <a:srgbClr val="3891a7"/>
              </a:buClr>
              <a:buSzPct val="80000"/>
              <a:buFont typeface="Wingdings" charset="2"/>
              <a:buChar char=""/>
            </a:pPr>
            <a:r>
              <a:rPr b="0" lang="en-US" sz="3200" spc="-1" strike="noStrike">
                <a:solidFill>
                  <a:srgbClr val="000000"/>
                </a:solidFill>
                <a:latin typeface="Times New Roman"/>
                <a:ea typeface="DejaVu Sans"/>
              </a:rPr>
              <a:t>Compliance with drugs dispensed on discharge and with review visits.</a:t>
            </a:r>
            <a:endParaRPr b="0" lang="en-US" sz="3200" spc="-1" strike="noStrike">
              <a:latin typeface="Arial"/>
            </a:endParaRPr>
          </a:p>
          <a:p>
            <a:pPr marL="365760" indent="-281160">
              <a:lnSpc>
                <a:spcPct val="100000"/>
              </a:lnSpc>
              <a:spcBef>
                <a:spcPts val="601"/>
              </a:spcBef>
              <a:buClr>
                <a:srgbClr val="3891a7"/>
              </a:buClr>
              <a:buSzPct val="80000"/>
              <a:buFont typeface="Wingdings" charset="2"/>
              <a:buChar char=""/>
            </a:pPr>
            <a:r>
              <a:rPr b="0" lang="en-US" sz="3200" spc="-1" strike="noStrike">
                <a:solidFill>
                  <a:srgbClr val="000000"/>
                </a:solidFill>
                <a:latin typeface="Times New Roman"/>
                <a:ea typeface="DejaVu Sans"/>
              </a:rPr>
              <a:t>Follow up in MCH/FP, GOC &amp;MOPC-severely anaemic.</a:t>
            </a:r>
            <a:endParaRPr b="0" lang="en-US" sz="3200" spc="-1" strike="noStrike">
              <a:latin typeface="Arial"/>
            </a:endParaRPr>
          </a:p>
        </p:txBody>
      </p:sp>
    </p:spTree>
  </p:cSld>
  <p:transition spd="med">
    <p:pull dir="l"/>
  </p:transition>
</p:sld>
</file>

<file path=ppt/slides/slide1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tile/>
        </a:blipFill>
      </p:bgPr>
    </p:bg>
    <p:spTree>
      <p:nvGrpSpPr>
        <p:cNvPr id="1" name=""/>
        <p:cNvGrpSpPr/>
        <p:nvPr/>
      </p:nvGrpSpPr>
      <p:grpSpPr>
        <a:xfrm>
          <a:off x="0" y="0"/>
          <a:ext cx="0" cy="0"/>
          <a:chOff x="0" y="0"/>
          <a:chExt cx="0" cy="0"/>
        </a:xfrm>
      </p:grpSpPr>
      <p:sp>
        <p:nvSpPr>
          <p:cNvPr id="1023" name="CustomShape 1"/>
          <p:cNvSpPr/>
          <p:nvPr/>
        </p:nvSpPr>
        <p:spPr>
          <a:xfrm>
            <a:off x="1914120" y="274680"/>
            <a:ext cx="9995400" cy="1140840"/>
          </a:xfrm>
          <a:prstGeom prst="rect">
            <a:avLst/>
          </a:prstGeom>
          <a:noFill/>
          <a:ln>
            <a:noFill/>
          </a:ln>
        </p:spPr>
        <p:style>
          <a:lnRef idx="0"/>
          <a:fillRef idx="0"/>
          <a:effectRef idx="0"/>
          <a:fontRef idx="minor"/>
        </p:style>
        <p:txBody>
          <a:bodyPr lIns="90000" rIns="90000" tIns="45000" bIns="45000" anchor="ctr">
            <a:noAutofit/>
          </a:bodyPr>
          <a:p>
            <a:pPr>
              <a:lnSpc>
                <a:spcPct val="100000"/>
              </a:lnSpc>
            </a:pPr>
            <a:r>
              <a:rPr b="0" lang="en-US" sz="4300" spc="-1" strike="noStrike">
                <a:solidFill>
                  <a:srgbClr val="572314"/>
                </a:solidFill>
                <a:latin typeface="Arial"/>
                <a:ea typeface="DejaVu Sans"/>
              </a:rPr>
              <a:t>	</a:t>
            </a:r>
            <a:r>
              <a:rPr b="1" lang="en-US" sz="4300" spc="-1" strike="noStrike">
                <a:solidFill>
                  <a:srgbClr val="7030a0"/>
                </a:solidFill>
                <a:latin typeface="Arial"/>
                <a:ea typeface="DejaVu Sans"/>
              </a:rPr>
              <a:t> </a:t>
            </a:r>
            <a:r>
              <a:rPr b="1" lang="en-US" sz="4300" spc="-1" strike="noStrike">
                <a:solidFill>
                  <a:srgbClr val="7030a0"/>
                </a:solidFill>
                <a:latin typeface="Arial"/>
                <a:ea typeface="DejaVu Sans"/>
              </a:rPr>
              <a:t>COMPLICATIONS</a:t>
            </a:r>
            <a:endParaRPr b="0" lang="en-US" sz="4300" spc="-1" strike="noStrike">
              <a:latin typeface="Arial"/>
            </a:endParaRPr>
          </a:p>
        </p:txBody>
      </p:sp>
      <p:sp>
        <p:nvSpPr>
          <p:cNvPr id="1024" name="CustomShape 2"/>
          <p:cNvSpPr/>
          <p:nvPr/>
        </p:nvSpPr>
        <p:spPr>
          <a:xfrm>
            <a:off x="2175480" y="1219320"/>
            <a:ext cx="9370440" cy="5484240"/>
          </a:xfrm>
          <a:prstGeom prst="rect">
            <a:avLst/>
          </a:prstGeom>
          <a:noFill/>
          <a:ln>
            <a:noFill/>
          </a:ln>
        </p:spPr>
        <p:style>
          <a:lnRef idx="0"/>
          <a:fillRef idx="0"/>
          <a:effectRef idx="0"/>
          <a:fontRef idx="minor"/>
        </p:style>
        <p:txBody>
          <a:bodyPr lIns="90000" rIns="90000" tIns="45000" bIns="45000">
            <a:normAutofit/>
          </a:bodyPr>
          <a:p>
            <a:pPr marL="365760" indent="-281160">
              <a:lnSpc>
                <a:spcPct val="100000"/>
              </a:lnSpc>
              <a:spcBef>
                <a:spcPts val="601"/>
              </a:spcBef>
              <a:buClr>
                <a:srgbClr val="3891a7"/>
              </a:buClr>
              <a:buSzPct val="80000"/>
              <a:buFont typeface="Wingdings 2" charset="2"/>
              <a:buChar char=""/>
            </a:pPr>
            <a:r>
              <a:rPr b="0" lang="en-US" sz="3200" spc="-1" strike="noStrike">
                <a:solidFill>
                  <a:srgbClr val="000000"/>
                </a:solidFill>
                <a:latin typeface="Times New Roman"/>
                <a:ea typeface="DejaVu Sans"/>
              </a:rPr>
              <a:t>Loss of pregnancy  in spontaneous abortion and intrauterine fetal death.</a:t>
            </a:r>
            <a:endParaRPr b="0" lang="en-US" sz="3200" spc="-1" strike="noStrike">
              <a:latin typeface="Arial"/>
            </a:endParaRPr>
          </a:p>
          <a:p>
            <a:pPr marL="365760" indent="-281160">
              <a:lnSpc>
                <a:spcPct val="100000"/>
              </a:lnSpc>
              <a:spcBef>
                <a:spcPts val="601"/>
              </a:spcBef>
              <a:buClr>
                <a:srgbClr val="3891a7"/>
              </a:buClr>
              <a:buSzPct val="80000"/>
              <a:buFont typeface="Wingdings 2" charset="2"/>
              <a:buChar char=""/>
            </a:pPr>
            <a:r>
              <a:rPr b="0" lang="en-US" sz="3200" spc="-1" strike="noStrike">
                <a:solidFill>
                  <a:srgbClr val="000000"/>
                </a:solidFill>
                <a:latin typeface="Times New Roman"/>
                <a:ea typeface="DejaVu Sans"/>
              </a:rPr>
              <a:t>Low birth weight baby due to IUGR &amp; preterm birth.</a:t>
            </a:r>
            <a:endParaRPr b="0" lang="en-US" sz="3200" spc="-1" strike="noStrike">
              <a:latin typeface="Arial"/>
            </a:endParaRPr>
          </a:p>
          <a:p>
            <a:pPr marL="365760" indent="-281160">
              <a:lnSpc>
                <a:spcPct val="100000"/>
              </a:lnSpc>
              <a:spcBef>
                <a:spcPts val="601"/>
              </a:spcBef>
              <a:buClr>
                <a:srgbClr val="3891a7"/>
              </a:buClr>
              <a:buSzPct val="80000"/>
              <a:buFont typeface="Wingdings 2" charset="2"/>
              <a:buChar char=""/>
            </a:pPr>
            <a:r>
              <a:rPr b="0" lang="en-US" sz="3200" spc="-1" strike="noStrike">
                <a:solidFill>
                  <a:srgbClr val="000000"/>
                </a:solidFill>
                <a:latin typeface="Times New Roman"/>
                <a:ea typeface="DejaVu Sans"/>
              </a:rPr>
              <a:t>High perinatal mortality rate from fetal hypoxia leading to severe asphyxia hence early neonatal death.</a:t>
            </a:r>
            <a:endParaRPr b="0" lang="en-US" sz="3200" spc="-1" strike="noStrike">
              <a:latin typeface="Arial"/>
            </a:endParaRPr>
          </a:p>
          <a:p>
            <a:pPr marL="365760" indent="-281160">
              <a:lnSpc>
                <a:spcPct val="100000"/>
              </a:lnSpc>
              <a:spcBef>
                <a:spcPts val="601"/>
              </a:spcBef>
              <a:buClr>
                <a:srgbClr val="3891a7"/>
              </a:buClr>
              <a:buSzPct val="80000"/>
              <a:buFont typeface="Wingdings 2" charset="2"/>
              <a:buChar char=""/>
            </a:pPr>
            <a:r>
              <a:rPr b="0" lang="en-US" sz="3200" spc="-1" strike="noStrike">
                <a:solidFill>
                  <a:srgbClr val="000000"/>
                </a:solidFill>
                <a:latin typeface="Times New Roman"/>
                <a:ea typeface="DejaVu Sans"/>
              </a:rPr>
              <a:t>PPH  from normal blood loss in presence of severe anaemia.</a:t>
            </a:r>
            <a:endParaRPr b="0" lang="en-US" sz="3200" spc="-1" strike="noStrike">
              <a:latin typeface="Arial"/>
            </a:endParaRPr>
          </a:p>
          <a:p>
            <a:pPr marL="365760" indent="-281160">
              <a:lnSpc>
                <a:spcPct val="100000"/>
              </a:lnSpc>
              <a:spcBef>
                <a:spcPts val="601"/>
              </a:spcBef>
              <a:buClr>
                <a:srgbClr val="3891a7"/>
              </a:buClr>
              <a:buSzPct val="80000"/>
              <a:buFont typeface="Wingdings 2" charset="2"/>
              <a:buChar char=""/>
            </a:pPr>
            <a:r>
              <a:rPr b="0" lang="en-US" sz="3200" spc="-1" strike="noStrike">
                <a:solidFill>
                  <a:srgbClr val="000000"/>
                </a:solidFill>
                <a:latin typeface="Times New Roman"/>
                <a:ea typeface="DejaVu Sans"/>
              </a:rPr>
              <a:t>Congestive cardiac failure due to severe anaemia.</a:t>
            </a:r>
            <a:endParaRPr b="0" lang="en-US" sz="3200" spc="-1" strike="noStrike">
              <a:latin typeface="Arial"/>
            </a:endParaRPr>
          </a:p>
        </p:txBody>
      </p:sp>
    </p:spTree>
  </p:cSld>
  <p:transition spd="med">
    <p:pull dir="l"/>
  </p:transition>
</p:sld>
</file>

<file path=ppt/slides/slide1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tile/>
        </a:blipFill>
      </p:bgPr>
    </p:bg>
    <p:spTree>
      <p:nvGrpSpPr>
        <p:cNvPr id="1" name=""/>
        <p:cNvGrpSpPr/>
        <p:nvPr/>
      </p:nvGrpSpPr>
      <p:grpSpPr>
        <a:xfrm>
          <a:off x="0" y="0"/>
          <a:ext cx="0" cy="0"/>
          <a:chOff x="0" y="0"/>
          <a:chExt cx="0" cy="0"/>
        </a:xfrm>
      </p:grpSpPr>
      <p:sp>
        <p:nvSpPr>
          <p:cNvPr id="1025" name="CustomShape 1"/>
          <p:cNvSpPr/>
          <p:nvPr/>
        </p:nvSpPr>
        <p:spPr>
          <a:xfrm>
            <a:off x="1914120" y="274680"/>
            <a:ext cx="9995400" cy="1140840"/>
          </a:xfrm>
          <a:prstGeom prst="rect">
            <a:avLst/>
          </a:prstGeom>
          <a:noFill/>
          <a:ln>
            <a:noFill/>
          </a:ln>
        </p:spPr>
        <p:style>
          <a:lnRef idx="0"/>
          <a:fillRef idx="0"/>
          <a:effectRef idx="0"/>
          <a:fontRef idx="minor"/>
        </p:style>
        <p:txBody>
          <a:bodyPr lIns="90000" rIns="90000" tIns="45000" bIns="45000" anchor="ctr">
            <a:normAutofit/>
          </a:bodyPr>
          <a:p>
            <a:pPr algn="ctr">
              <a:lnSpc>
                <a:spcPct val="100000"/>
              </a:lnSpc>
            </a:pPr>
            <a:r>
              <a:rPr b="0" lang="en-US" sz="4300" spc="-1" strike="noStrike">
                <a:solidFill>
                  <a:srgbClr val="572314"/>
                </a:solidFill>
                <a:latin typeface="Arial"/>
                <a:ea typeface="DejaVu Sans"/>
              </a:rPr>
              <a:t>	</a:t>
            </a:r>
            <a:r>
              <a:rPr b="1" lang="en-US" sz="4300" spc="-1" strike="noStrike">
                <a:solidFill>
                  <a:srgbClr val="7030a0"/>
                </a:solidFill>
                <a:latin typeface="Arial"/>
                <a:ea typeface="DejaVu Sans"/>
              </a:rPr>
              <a:t> </a:t>
            </a:r>
            <a:r>
              <a:rPr b="1" lang="en-US" sz="4300" spc="-1" strike="noStrike">
                <a:solidFill>
                  <a:srgbClr val="7030a0"/>
                </a:solidFill>
                <a:latin typeface="Arial"/>
                <a:ea typeface="DejaVu Sans"/>
              </a:rPr>
              <a:t>PREVENTION OF ANAEMIA</a:t>
            </a:r>
            <a:endParaRPr b="0" lang="en-US" sz="4300" spc="-1" strike="noStrike">
              <a:latin typeface="Arial"/>
            </a:endParaRPr>
          </a:p>
        </p:txBody>
      </p:sp>
      <p:sp>
        <p:nvSpPr>
          <p:cNvPr id="1026" name="CustomShape 2"/>
          <p:cNvSpPr/>
          <p:nvPr/>
        </p:nvSpPr>
        <p:spPr>
          <a:xfrm>
            <a:off x="1714680" y="1447920"/>
            <a:ext cx="9831600" cy="4798440"/>
          </a:xfrm>
          <a:prstGeom prst="rect">
            <a:avLst/>
          </a:prstGeom>
          <a:noFill/>
          <a:ln>
            <a:noFill/>
          </a:ln>
        </p:spPr>
        <p:style>
          <a:lnRef idx="0"/>
          <a:fillRef idx="0"/>
          <a:effectRef idx="0"/>
          <a:fontRef idx="minor"/>
        </p:style>
        <p:txBody>
          <a:bodyPr lIns="90000" rIns="90000" tIns="45000" bIns="45000">
            <a:noAutofit/>
          </a:bodyPr>
          <a:p>
            <a:pPr marL="365760" indent="-281160">
              <a:lnSpc>
                <a:spcPct val="100000"/>
              </a:lnSpc>
              <a:spcBef>
                <a:spcPts val="601"/>
              </a:spcBef>
              <a:buClr>
                <a:srgbClr val="3891a7"/>
              </a:buClr>
              <a:buSzPct val="80000"/>
              <a:buFont typeface="Wingdings 2" charset="2"/>
              <a:buChar char=""/>
            </a:pPr>
            <a:r>
              <a:rPr b="0" lang="en-US" sz="3600" spc="-1" strike="noStrike">
                <a:solidFill>
                  <a:srgbClr val="000000"/>
                </a:solidFill>
                <a:latin typeface="Times New Roman"/>
                <a:ea typeface="DejaVu Sans"/>
              </a:rPr>
              <a:t>Prenatal identification of risk factors and appropriate interventions.</a:t>
            </a:r>
            <a:endParaRPr b="0" lang="en-US" sz="3600" spc="-1" strike="noStrike">
              <a:latin typeface="Arial"/>
            </a:endParaRPr>
          </a:p>
          <a:p>
            <a:pPr marL="365760" indent="-281160">
              <a:lnSpc>
                <a:spcPct val="100000"/>
              </a:lnSpc>
              <a:spcBef>
                <a:spcPts val="601"/>
              </a:spcBef>
              <a:buClr>
                <a:srgbClr val="3891a7"/>
              </a:buClr>
              <a:buSzPct val="80000"/>
              <a:buFont typeface="Wingdings 2" charset="2"/>
              <a:buChar char=""/>
            </a:pPr>
            <a:r>
              <a:rPr b="0" lang="en-US" sz="3600" spc="-1" strike="noStrike">
                <a:solidFill>
                  <a:srgbClr val="000000"/>
                </a:solidFill>
                <a:latin typeface="Times New Roman"/>
                <a:ea typeface="DejaVu Sans"/>
              </a:rPr>
              <a:t>Health promotion talks to all prenatal clients regarding, healthy life style in terms of diet, to avoid alcohol and self medication.</a:t>
            </a:r>
            <a:endParaRPr b="0" lang="en-US" sz="3600" spc="-1" strike="noStrike">
              <a:latin typeface="Arial"/>
            </a:endParaRPr>
          </a:p>
          <a:p>
            <a:pPr marL="365760" indent="-281160">
              <a:lnSpc>
                <a:spcPct val="100000"/>
              </a:lnSpc>
              <a:spcBef>
                <a:spcPts val="601"/>
              </a:spcBef>
              <a:buClr>
                <a:srgbClr val="3891a7"/>
              </a:buClr>
              <a:buSzPct val="80000"/>
              <a:buFont typeface="Wingdings 2" charset="2"/>
              <a:buChar char=""/>
            </a:pPr>
            <a:r>
              <a:rPr b="0" lang="en-US" sz="3600" spc="-1" strike="noStrike">
                <a:solidFill>
                  <a:srgbClr val="000000"/>
                </a:solidFill>
                <a:latin typeface="Times New Roman"/>
                <a:ea typeface="DejaVu Sans"/>
              </a:rPr>
              <a:t>Personal protection against the vectors e.g. malaria and bilharzia (schistosoma) </a:t>
            </a:r>
            <a:endParaRPr b="0" lang="en-US" sz="3600" spc="-1" strike="noStrike">
              <a:latin typeface="Arial"/>
            </a:endParaRPr>
          </a:p>
        </p:txBody>
      </p:sp>
    </p:spTree>
  </p:cSld>
  <p:transition spd="med">
    <p:pull dir="l"/>
  </p:transition>
</p:sld>
</file>

<file path=ppt/slides/slide1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tile/>
        </a:blipFill>
      </p:bgPr>
    </p:bg>
    <p:spTree>
      <p:nvGrpSpPr>
        <p:cNvPr id="1" name=""/>
        <p:cNvGrpSpPr/>
        <p:nvPr/>
      </p:nvGrpSpPr>
      <p:grpSpPr>
        <a:xfrm>
          <a:off x="0" y="0"/>
          <a:ext cx="0" cy="0"/>
          <a:chOff x="0" y="0"/>
          <a:chExt cx="0" cy="0"/>
        </a:xfrm>
      </p:grpSpPr>
      <p:sp>
        <p:nvSpPr>
          <p:cNvPr id="1027" name="CustomShape 1"/>
          <p:cNvSpPr/>
          <p:nvPr/>
        </p:nvSpPr>
        <p:spPr>
          <a:xfrm>
            <a:off x="1914120" y="1447920"/>
            <a:ext cx="9995400" cy="4798440"/>
          </a:xfrm>
          <a:prstGeom prst="rect">
            <a:avLst/>
          </a:prstGeom>
          <a:noFill/>
          <a:ln>
            <a:noFill/>
          </a:ln>
        </p:spPr>
        <p:style>
          <a:lnRef idx="0"/>
          <a:fillRef idx="0"/>
          <a:effectRef idx="0"/>
          <a:fontRef idx="minor"/>
        </p:style>
        <p:txBody>
          <a:bodyPr lIns="90000" rIns="90000" tIns="45000" bIns="45000">
            <a:noAutofit/>
          </a:bodyPr>
          <a:p>
            <a:pPr marL="365760" indent="-281160">
              <a:lnSpc>
                <a:spcPct val="100000"/>
              </a:lnSpc>
              <a:spcBef>
                <a:spcPts val="601"/>
              </a:spcBef>
              <a:buClr>
                <a:srgbClr val="3891a7"/>
              </a:buClr>
              <a:buSzPct val="80000"/>
              <a:buFont typeface="Wingdings 2" charset="2"/>
              <a:buChar char=""/>
            </a:pPr>
            <a:r>
              <a:rPr b="0" lang="en-US" sz="3200" spc="-1" strike="noStrike">
                <a:solidFill>
                  <a:srgbClr val="000000"/>
                </a:solidFill>
                <a:latin typeface="Times New Roman"/>
                <a:ea typeface="DejaVu Sans"/>
              </a:rPr>
              <a:t>Intermittent presumptive treatment(IPT) in malaria endemic areas and routine administration of  haematinics to the vulnerable group.</a:t>
            </a:r>
            <a:endParaRPr b="0" lang="en-US" sz="3200" spc="-1" strike="noStrike">
              <a:latin typeface="Arial"/>
            </a:endParaRPr>
          </a:p>
          <a:p>
            <a:pPr marL="365760" indent="-281160">
              <a:lnSpc>
                <a:spcPct val="100000"/>
              </a:lnSpc>
              <a:spcBef>
                <a:spcPts val="601"/>
              </a:spcBef>
              <a:tabLst>
                <a:tab algn="l" pos="0"/>
              </a:tabLst>
            </a:pPr>
            <a:endParaRPr b="0" lang="en-US" sz="3200" spc="-1" strike="noStrike">
              <a:latin typeface="Arial"/>
            </a:endParaRPr>
          </a:p>
          <a:p>
            <a:pPr marL="365760" indent="-281160">
              <a:lnSpc>
                <a:spcPct val="100000"/>
              </a:lnSpc>
              <a:spcBef>
                <a:spcPts val="601"/>
              </a:spcBef>
              <a:tabLst>
                <a:tab algn="l" pos="0"/>
              </a:tabLst>
            </a:pPr>
            <a:r>
              <a:rPr b="0" lang="en-US" sz="3200" spc="-1" strike="noStrike">
                <a:solidFill>
                  <a:srgbClr val="000000"/>
                </a:solidFill>
                <a:latin typeface="Times New Roman"/>
                <a:ea typeface="DejaVu Sans"/>
              </a:rPr>
              <a:t>	</a:t>
            </a:r>
            <a:r>
              <a:rPr b="0" lang="en-US" sz="3200" spc="-1" strike="noStrike">
                <a:solidFill>
                  <a:srgbClr val="000000"/>
                </a:solidFill>
                <a:latin typeface="Times New Roman"/>
                <a:ea typeface="DejaVu Sans"/>
              </a:rPr>
              <a:t>	</a:t>
            </a:r>
            <a:endParaRPr b="0" lang="en-US" sz="3200" spc="-1" strike="noStrike">
              <a:latin typeface="Arial"/>
            </a:endParaRPr>
          </a:p>
        </p:txBody>
      </p:sp>
      <p:sp>
        <p:nvSpPr>
          <p:cNvPr id="1028" name="CustomShape 2"/>
          <p:cNvSpPr/>
          <p:nvPr/>
        </p:nvSpPr>
        <p:spPr>
          <a:xfrm>
            <a:off x="7048440" y="3048120"/>
            <a:ext cx="1807560" cy="988560"/>
          </a:xfrm>
          <a:prstGeom prst="actionButtonSound">
            <a:avLst/>
          </a:prstGeom>
          <a:solidFill>
            <a:srgbClr val="052f61"/>
          </a:solidFill>
          <a:ln w="25560">
            <a:solidFill>
              <a:srgbClr val="032247"/>
            </a:solidFill>
            <a:round/>
          </a:ln>
        </p:spPr>
        <p:style>
          <a:lnRef idx="0"/>
          <a:fillRef idx="0"/>
          <a:effectRef idx="0"/>
          <a:fontRef idx="minor"/>
        </p:style>
        <p:txBody>
          <a:bodyPr lIns="90000" rIns="90000" tIns="45000" bIns="45000" anchor="ctr">
            <a:noAutofit/>
          </a:bodyPr>
          <a:p>
            <a:pPr algn="ctr">
              <a:lnSpc>
                <a:spcPct val="100000"/>
              </a:lnSpc>
            </a:pPr>
            <a:r>
              <a:rPr b="1" lang="en-US" sz="2400" spc="-1" strike="noStrike">
                <a:solidFill>
                  <a:srgbClr val="ffff00"/>
                </a:solidFill>
                <a:latin typeface="Times New Roman"/>
                <a:ea typeface="DejaVu Sans"/>
              </a:rPr>
              <a:t>examples</a:t>
            </a:r>
            <a:endParaRPr b="0" lang="en-US" sz="2400" spc="-1" strike="noStrike">
              <a:latin typeface="Arial"/>
            </a:endParaRPr>
          </a:p>
        </p:txBody>
      </p:sp>
      <p:sp>
        <p:nvSpPr>
          <p:cNvPr id="1029" name="CustomShape 3"/>
          <p:cNvSpPr/>
          <p:nvPr/>
        </p:nvSpPr>
        <p:spPr>
          <a:xfrm>
            <a:off x="4952880" y="3962520"/>
            <a:ext cx="6379560" cy="2131560"/>
          </a:xfrm>
          <a:prstGeom prst="smileyFace">
            <a:avLst>
              <a:gd name="adj" fmla="val 4653"/>
            </a:avLst>
          </a:prstGeom>
          <a:solidFill>
            <a:srgbClr val="052f61"/>
          </a:solidFill>
          <a:ln w="25560">
            <a:solidFill>
              <a:srgbClr val="032247"/>
            </a:solidFill>
            <a:round/>
          </a:ln>
        </p:spPr>
        <p:style>
          <a:lnRef idx="0"/>
          <a:fillRef idx="0"/>
          <a:effectRef idx="0"/>
          <a:fontRef idx="minor"/>
        </p:style>
        <p:txBody>
          <a:bodyPr lIns="90000" rIns="90000" tIns="45000" bIns="45000" anchor="ctr">
            <a:noAutofit/>
          </a:bodyPr>
          <a:p>
            <a:pPr algn="ctr">
              <a:lnSpc>
                <a:spcPct val="100000"/>
              </a:lnSpc>
            </a:pPr>
            <a:r>
              <a:rPr b="1" lang="en-US" sz="3200" spc="-1" strike="noStrike">
                <a:solidFill>
                  <a:srgbClr val="ffc000"/>
                </a:solidFill>
                <a:latin typeface="Times New Roman"/>
                <a:ea typeface="DejaVu Sans"/>
              </a:rPr>
              <a:t>END</a:t>
            </a:r>
            <a:endParaRPr b="0" lang="en-US" sz="3200" spc="-1" strike="noStrike">
              <a:latin typeface="Arial"/>
            </a:endParaRPr>
          </a:p>
        </p:txBody>
      </p:sp>
      <p:sp>
        <p:nvSpPr>
          <p:cNvPr id="1030" name="CustomShape 4"/>
          <p:cNvSpPr/>
          <p:nvPr/>
        </p:nvSpPr>
        <p:spPr>
          <a:xfrm>
            <a:off x="6381720" y="3276720"/>
            <a:ext cx="1426680" cy="988560"/>
          </a:xfrm>
          <a:prstGeom prst="curvedConnector3">
            <a:avLst>
              <a:gd name="adj1" fmla="val 50000"/>
            </a:avLst>
          </a:prstGeom>
          <a:noFill/>
          <a:ln w="9360">
            <a:solidFill>
              <a:srgbClr val="022d60"/>
            </a:solidFill>
            <a:round/>
            <a:headEnd len="med" type="arrow" w="med"/>
            <a:tailEnd len="med" type="arrow" w="med"/>
          </a:ln>
        </p:spPr>
        <p:style>
          <a:lnRef idx="0"/>
          <a:fillRef idx="0"/>
          <a:effectRef idx="0"/>
          <a:fontRef idx="minor"/>
        </p:style>
      </p:sp>
    </p:spTree>
  </p:cSld>
  <p:transition spd="med">
    <p:pull dir="l"/>
  </p:transition>
</p:sld>
</file>

<file path=ppt/slides/slide1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31" name="CustomShape 1"/>
          <p:cNvSpPr/>
          <p:nvPr/>
        </p:nvSpPr>
        <p:spPr>
          <a:xfrm>
            <a:off x="666720" y="1066680"/>
            <a:ext cx="10856520" cy="2360160"/>
          </a:xfrm>
          <a:prstGeom prst="rect">
            <a:avLst/>
          </a:prstGeom>
          <a:solidFill>
            <a:srgbClr val="00b0f0"/>
          </a:solidFill>
          <a:ln>
            <a:noFill/>
          </a:ln>
        </p:spPr>
        <p:style>
          <a:lnRef idx="0"/>
          <a:fillRef idx="0"/>
          <a:effectRef idx="0"/>
          <a:fontRef idx="minor"/>
        </p:style>
        <p:txBody>
          <a:bodyPr lIns="90000" rIns="90000" tIns="45000" bIns="45000" anchor="b">
            <a:normAutofit/>
          </a:bodyPr>
          <a:p>
            <a:pPr algn="ctr">
              <a:lnSpc>
                <a:spcPct val="100000"/>
              </a:lnSpc>
            </a:pPr>
            <a:r>
              <a:rPr b="1" lang="en-US" sz="6600" spc="-1" strike="noStrike" cap="all">
                <a:solidFill>
                  <a:srgbClr val="ffffff"/>
                </a:solidFill>
                <a:latin typeface="comic"/>
                <a:ea typeface="DejaVu Sans"/>
              </a:rPr>
              <a:t>DIABETES  MELLITUS</a:t>
            </a:r>
            <a:endParaRPr b="0" lang="en-US" sz="6600" spc="-1" strike="noStrike">
              <a:latin typeface="Arial"/>
            </a:endParaRPr>
          </a:p>
        </p:txBody>
      </p:sp>
    </p:spTree>
  </p:cSld>
  <mc:AlternateContent>
    <mc:Choice Requires="p14">
      <p:transition spd="slow" p14:dur="2000"/>
    </mc:Choice>
    <mc:Fallback>
      <p:transition spd="slow"/>
    </mc:Fallback>
  </mc:AlternateContent>
</p:sld>
</file>

<file path=ppt/slides/slide1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32" name="CustomShape 1"/>
          <p:cNvSpPr/>
          <p:nvPr/>
        </p:nvSpPr>
        <p:spPr>
          <a:xfrm>
            <a:off x="816840" y="228600"/>
            <a:ext cx="10869120" cy="988560"/>
          </a:xfrm>
          <a:prstGeom prst="rect">
            <a:avLst/>
          </a:prstGeom>
          <a:noFill/>
          <a:ln>
            <a:noFill/>
          </a:ln>
        </p:spPr>
        <p:style>
          <a:lnRef idx="0"/>
          <a:fillRef idx="0"/>
          <a:effectRef idx="0"/>
          <a:fontRef idx="minor"/>
        </p:style>
        <p:txBody>
          <a:bodyPr lIns="90000" rIns="90000" tIns="45000" bIns="45000" anchor="ctr">
            <a:normAutofit fontScale="44000"/>
          </a:bodyPr>
          <a:p>
            <a:pPr>
              <a:lnSpc>
                <a:spcPct val="100000"/>
              </a:lnSpc>
            </a:pPr>
            <a:br/>
            <a:r>
              <a:rPr b="1" lang="en-US" sz="4400" spc="-1" strike="noStrike">
                <a:solidFill>
                  <a:srgbClr val="3c2f2a"/>
                </a:solidFill>
                <a:latin typeface="Tw Cen MT"/>
                <a:ea typeface="DejaVu Sans"/>
              </a:rPr>
              <a:t>DEFINITION</a:t>
            </a:r>
            <a:br/>
            <a:endParaRPr b="0" lang="en-US" sz="4400" spc="-1" strike="noStrike">
              <a:latin typeface="Arial"/>
            </a:endParaRPr>
          </a:p>
        </p:txBody>
      </p:sp>
      <p:sp>
        <p:nvSpPr>
          <p:cNvPr id="1033" name="CustomShape 2"/>
          <p:cNvSpPr/>
          <p:nvPr/>
        </p:nvSpPr>
        <p:spPr>
          <a:xfrm>
            <a:off x="666720" y="1371600"/>
            <a:ext cx="10570680" cy="5027040"/>
          </a:xfrm>
          <a:prstGeom prst="rect">
            <a:avLst/>
          </a:prstGeom>
          <a:noFill/>
          <a:ln>
            <a:noFill/>
          </a:ln>
        </p:spPr>
        <p:style>
          <a:lnRef idx="0"/>
          <a:fillRef idx="0"/>
          <a:effectRef idx="0"/>
          <a:fontRef idx="minor"/>
        </p:style>
        <p:txBody>
          <a:bodyPr lIns="90000" rIns="90000" tIns="45000" bIns="45000">
            <a:noAutofit/>
          </a:bodyPr>
          <a:p>
            <a:pPr marL="320040" indent="-317880">
              <a:lnSpc>
                <a:spcPct val="100000"/>
              </a:lnSpc>
              <a:spcBef>
                <a:spcPts val="700"/>
              </a:spcBef>
              <a:buClr>
                <a:srgbClr val="dd8047"/>
              </a:buClr>
              <a:buSzPct val="60000"/>
              <a:buFont typeface="Wingdings" charset="2"/>
              <a:buChar char=""/>
            </a:pPr>
            <a:r>
              <a:rPr b="0" lang="en-US" sz="3600" spc="-1" strike="noStrike">
                <a:solidFill>
                  <a:srgbClr val="000000"/>
                </a:solidFill>
                <a:latin typeface="Tw Cen MT"/>
                <a:ea typeface="DejaVu Sans"/>
              </a:rPr>
              <a:t>It’s a group of metabolic diseases characterised by hyperglycaemia &amp; glycosuria due to abnormalities in insulin secretion , insulin  action or both .</a:t>
            </a:r>
            <a:endParaRPr b="0" lang="en-US" sz="3600" spc="-1" strike="noStrike">
              <a:latin typeface="Arial"/>
            </a:endParaRPr>
          </a:p>
          <a:p>
            <a:pPr marL="320040" indent="-317880">
              <a:lnSpc>
                <a:spcPct val="100000"/>
              </a:lnSpc>
              <a:spcBef>
                <a:spcPts val="700"/>
              </a:spcBef>
              <a:tabLst>
                <a:tab algn="l" pos="0"/>
              </a:tabLst>
            </a:pPr>
            <a:r>
              <a:rPr b="0" lang="en-US" sz="3600" spc="-1" strike="noStrike">
                <a:solidFill>
                  <a:srgbClr val="000000"/>
                </a:solidFill>
                <a:latin typeface="Tw Cen MT"/>
                <a:ea typeface="DejaVu Sans"/>
              </a:rPr>
              <a:t>	</a:t>
            </a:r>
            <a:r>
              <a:rPr b="0" lang="en-US" sz="3600" spc="-1" strike="noStrike">
                <a:solidFill>
                  <a:srgbClr val="000000"/>
                </a:solidFill>
                <a:latin typeface="Tw Cen MT"/>
                <a:ea typeface="DejaVu Sans"/>
              </a:rPr>
              <a:t>	</a:t>
            </a:r>
            <a:r>
              <a:rPr b="1" lang="en-US" sz="3600" spc="-1" strike="noStrike">
                <a:solidFill>
                  <a:srgbClr val="e828b6"/>
                </a:solidFill>
                <a:latin typeface="Tw Cen MT"/>
                <a:ea typeface="DejaVu Sans"/>
              </a:rPr>
              <a:t>NB</a:t>
            </a:r>
            <a:endParaRPr b="0" lang="en-US" sz="3600" spc="-1" strike="noStrike">
              <a:latin typeface="Arial"/>
            </a:endParaRPr>
          </a:p>
          <a:p>
            <a:pPr marL="320040" indent="-317880">
              <a:lnSpc>
                <a:spcPct val="100000"/>
              </a:lnSpc>
              <a:spcBef>
                <a:spcPts val="700"/>
              </a:spcBef>
              <a:tabLst>
                <a:tab algn="l" pos="0"/>
              </a:tabLst>
            </a:pPr>
            <a:r>
              <a:rPr b="0" lang="en-US" sz="3600" spc="-1" strike="noStrike">
                <a:solidFill>
                  <a:srgbClr val="000000"/>
                </a:solidFill>
                <a:latin typeface="Tw Cen MT"/>
                <a:ea typeface="DejaVu Sans"/>
              </a:rPr>
              <a:t>Entry of glucose into adipose tissues and muscle cells  to be used for energy is inhibited.</a:t>
            </a:r>
            <a:endParaRPr b="0" lang="en-US" sz="3600" spc="-1" strike="noStrike">
              <a:latin typeface="Arial"/>
            </a:endParaRPr>
          </a:p>
        </p:txBody>
      </p:sp>
    </p:spTree>
  </p:cSld>
  <mc:AlternateContent>
    <mc:Choice Requires="p14">
      <p:transition spd="slow" p14:dur="2000"/>
    </mc:Choice>
    <mc:Fallback>
      <p:transition spd="slow"/>
    </mc:Fallback>
  </mc:AlternateContent>
</p:sld>
</file>

<file path=ppt/slides/slide1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34" name="CustomShape 1"/>
          <p:cNvSpPr/>
          <p:nvPr/>
        </p:nvSpPr>
        <p:spPr>
          <a:xfrm>
            <a:off x="816840" y="228600"/>
            <a:ext cx="10869120" cy="988560"/>
          </a:xfrm>
          <a:prstGeom prst="rect">
            <a:avLst/>
          </a:prstGeom>
          <a:noFill/>
          <a:ln>
            <a:noFill/>
          </a:ln>
        </p:spPr>
        <p:style>
          <a:lnRef idx="0"/>
          <a:fillRef idx="0"/>
          <a:effectRef idx="0"/>
          <a:fontRef idx="minor"/>
        </p:style>
        <p:txBody>
          <a:bodyPr lIns="90000" rIns="90000" tIns="45000" bIns="45000" anchor="ctr">
            <a:noAutofit/>
          </a:bodyPr>
          <a:p>
            <a:pPr>
              <a:lnSpc>
                <a:spcPct val="100000"/>
              </a:lnSpc>
            </a:pPr>
            <a:r>
              <a:rPr b="1" lang="en-US" sz="4400" spc="-1" strike="noStrike">
                <a:solidFill>
                  <a:srgbClr val="3c2f2a"/>
                </a:solidFill>
                <a:latin typeface="Tw Cen MT"/>
                <a:ea typeface="DejaVu Sans"/>
              </a:rPr>
              <a:t>INCIDENCE</a:t>
            </a:r>
            <a:endParaRPr b="0" lang="en-US" sz="4400" spc="-1" strike="noStrike">
              <a:latin typeface="Arial"/>
            </a:endParaRPr>
          </a:p>
        </p:txBody>
      </p:sp>
      <p:sp>
        <p:nvSpPr>
          <p:cNvPr id="1035" name="CustomShape 2"/>
          <p:cNvSpPr/>
          <p:nvPr/>
        </p:nvSpPr>
        <p:spPr>
          <a:xfrm>
            <a:off x="666720" y="1295280"/>
            <a:ext cx="10856520" cy="5331960"/>
          </a:xfrm>
          <a:prstGeom prst="rect">
            <a:avLst/>
          </a:prstGeom>
          <a:noFill/>
          <a:ln>
            <a:noFill/>
          </a:ln>
        </p:spPr>
        <p:style>
          <a:lnRef idx="0"/>
          <a:fillRef idx="0"/>
          <a:effectRef idx="0"/>
          <a:fontRef idx="minor"/>
        </p:style>
        <p:txBody>
          <a:bodyPr lIns="90000" rIns="90000" tIns="45000" bIns="45000">
            <a:normAutofit/>
          </a:bodyPr>
          <a:p>
            <a:pPr marL="320040" indent="-317880" algn="just">
              <a:lnSpc>
                <a:spcPct val="100000"/>
              </a:lnSpc>
              <a:spcBef>
                <a:spcPts val="700"/>
              </a:spcBef>
              <a:buClr>
                <a:srgbClr val="dd8047"/>
              </a:buClr>
              <a:buSzPct val="60000"/>
              <a:buFont typeface="Wingdings" charset="2"/>
              <a:buChar char=""/>
            </a:pPr>
            <a:r>
              <a:rPr b="0" lang="en-US" sz="2900" spc="-1" strike="noStrike">
                <a:solidFill>
                  <a:srgbClr val="000000"/>
                </a:solidFill>
                <a:latin typeface="Tw Cen MT"/>
                <a:ea typeface="DejaVu Sans"/>
              </a:rPr>
              <a:t>Refers to factors that increases the chances of procreation among the already known DM.</a:t>
            </a:r>
            <a:endParaRPr b="0" lang="en-US" sz="2900" spc="-1" strike="noStrike">
              <a:latin typeface="Arial"/>
            </a:endParaRPr>
          </a:p>
          <a:p>
            <a:pPr marL="320040" indent="-317880" algn="just">
              <a:lnSpc>
                <a:spcPct val="100000"/>
              </a:lnSpc>
              <a:spcBef>
                <a:spcPts val="700"/>
              </a:spcBef>
              <a:buClr>
                <a:srgbClr val="dd8047"/>
              </a:buClr>
              <a:buSzPct val="60000"/>
              <a:buFont typeface="Wingdings" charset="2"/>
              <a:buChar char=""/>
            </a:pPr>
            <a:r>
              <a:rPr b="0" lang="en-US" sz="2900" spc="-1" strike="noStrike">
                <a:solidFill>
                  <a:srgbClr val="000000"/>
                </a:solidFill>
                <a:latin typeface="Tw Cen MT"/>
                <a:ea typeface="DejaVu Sans"/>
              </a:rPr>
              <a:t>Introduction of synthetic insulin.</a:t>
            </a:r>
            <a:endParaRPr b="0" lang="en-US" sz="2900" spc="-1" strike="noStrike">
              <a:latin typeface="Arial"/>
            </a:endParaRPr>
          </a:p>
          <a:p>
            <a:pPr marL="320040" indent="-317880" algn="just">
              <a:lnSpc>
                <a:spcPct val="100000"/>
              </a:lnSpc>
              <a:spcBef>
                <a:spcPts val="700"/>
              </a:spcBef>
              <a:buClr>
                <a:srgbClr val="dd8047"/>
              </a:buClr>
              <a:buSzPct val="60000"/>
              <a:buFont typeface="Wingdings" charset="2"/>
              <a:buChar char=""/>
            </a:pPr>
            <a:r>
              <a:rPr b="0" lang="en-US" sz="2900" spc="-1" strike="noStrike">
                <a:solidFill>
                  <a:srgbClr val="000000"/>
                </a:solidFill>
                <a:latin typeface="Tw Cen MT"/>
                <a:ea typeface="DejaVu Sans"/>
              </a:rPr>
              <a:t>Improved fertility measures in terms of diet &amp; hormonal therapy.</a:t>
            </a:r>
            <a:endParaRPr b="0" lang="en-US" sz="2900" spc="-1" strike="noStrike">
              <a:latin typeface="Arial"/>
            </a:endParaRPr>
          </a:p>
          <a:p>
            <a:pPr marL="320040" indent="-317880" algn="just">
              <a:lnSpc>
                <a:spcPct val="100000"/>
              </a:lnSpc>
              <a:spcBef>
                <a:spcPts val="700"/>
              </a:spcBef>
              <a:buClr>
                <a:srgbClr val="dd8047"/>
              </a:buClr>
              <a:buSzPct val="60000"/>
              <a:buFont typeface="Wingdings" charset="2"/>
              <a:buChar char=""/>
            </a:pPr>
            <a:r>
              <a:rPr b="0" lang="en-US" sz="2900" spc="-1" strike="noStrike">
                <a:solidFill>
                  <a:srgbClr val="000000"/>
                </a:solidFill>
                <a:latin typeface="Tw Cen MT"/>
                <a:ea typeface="DejaVu Sans"/>
              </a:rPr>
              <a:t>Advancement in the diagnostic technique, hence early diagnosis and proper control of the condition</a:t>
            </a:r>
            <a:endParaRPr b="0" lang="en-US" sz="2900" spc="-1" strike="noStrike">
              <a:latin typeface="Arial"/>
            </a:endParaRPr>
          </a:p>
          <a:p>
            <a:pPr marL="320040" indent="-317880" algn="just">
              <a:lnSpc>
                <a:spcPct val="100000"/>
              </a:lnSpc>
              <a:spcBef>
                <a:spcPts val="700"/>
              </a:spcBef>
              <a:buClr>
                <a:srgbClr val="dd8047"/>
              </a:buClr>
              <a:buSzPct val="60000"/>
              <a:buFont typeface="Wingdings" charset="2"/>
              <a:buChar char=""/>
            </a:pPr>
            <a:r>
              <a:rPr b="0" lang="en-US" sz="2900" spc="-1" strike="noStrike">
                <a:solidFill>
                  <a:srgbClr val="000000"/>
                </a:solidFill>
                <a:latin typeface="Tw Cen MT"/>
                <a:ea typeface="DejaVu Sans"/>
              </a:rPr>
              <a:t>Public awareness and acceptance of the condition, leading to early seeking of medical attention.</a:t>
            </a:r>
            <a:endParaRPr b="0" lang="en-US" sz="2900" spc="-1" strike="noStrike">
              <a:latin typeface="Arial"/>
            </a:endParaRPr>
          </a:p>
          <a:p>
            <a:pPr algn="just">
              <a:lnSpc>
                <a:spcPct val="100000"/>
              </a:lnSpc>
              <a:spcBef>
                <a:spcPts val="700"/>
              </a:spcBef>
            </a:pPr>
            <a:endParaRPr b="0" lang="en-US" sz="2900" spc="-1" strike="noStrike">
              <a:latin typeface="Arial"/>
            </a:endParaRPr>
          </a:p>
        </p:txBody>
      </p:sp>
    </p:spTree>
  </p:cSld>
  <mc:AlternateContent>
    <mc:Choice Requires="p14">
      <p:transition spd="slow" p14:dur="2000"/>
    </mc:Choice>
    <mc:Fallback>
      <p:transition spd="slow"/>
    </mc:Fallback>
  </mc:AlternateContent>
</p:sld>
</file>

<file path=ppt/slides/slide13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36" name="CustomShape 1"/>
          <p:cNvSpPr/>
          <p:nvPr/>
        </p:nvSpPr>
        <p:spPr>
          <a:xfrm>
            <a:off x="816840" y="228600"/>
            <a:ext cx="10869120" cy="988560"/>
          </a:xfrm>
          <a:prstGeom prst="rect">
            <a:avLst/>
          </a:prstGeom>
          <a:noFill/>
          <a:ln>
            <a:noFill/>
          </a:ln>
        </p:spPr>
        <p:style>
          <a:lnRef idx="0"/>
          <a:fillRef idx="0"/>
          <a:effectRef idx="0"/>
          <a:fontRef idx="minor"/>
        </p:style>
        <p:txBody>
          <a:bodyPr lIns="90000" rIns="90000" tIns="45000" bIns="45000" anchor="ctr">
            <a:noAutofit/>
          </a:bodyPr>
          <a:p>
            <a:pPr>
              <a:lnSpc>
                <a:spcPct val="100000"/>
              </a:lnSpc>
            </a:pPr>
            <a:r>
              <a:rPr b="1" lang="en-US" sz="4400" spc="-1" strike="noStrike">
                <a:solidFill>
                  <a:srgbClr val="00b0f0"/>
                </a:solidFill>
                <a:latin typeface="Tw Cen MT"/>
                <a:ea typeface="DejaVu Sans"/>
              </a:rPr>
              <a:t>Carbohydrate Metabolism</a:t>
            </a:r>
            <a:endParaRPr b="0" lang="en-US" sz="4400" spc="-1" strike="noStrike">
              <a:latin typeface="Arial"/>
            </a:endParaRPr>
          </a:p>
        </p:txBody>
      </p:sp>
      <p:sp>
        <p:nvSpPr>
          <p:cNvPr id="1037" name="CustomShape 2"/>
          <p:cNvSpPr/>
          <p:nvPr/>
        </p:nvSpPr>
        <p:spPr>
          <a:xfrm>
            <a:off x="666720" y="1447920"/>
            <a:ext cx="10570680" cy="4874760"/>
          </a:xfrm>
          <a:prstGeom prst="rect">
            <a:avLst/>
          </a:prstGeom>
          <a:noFill/>
          <a:ln>
            <a:noFill/>
          </a:ln>
        </p:spPr>
        <p:style>
          <a:lnRef idx="0"/>
          <a:fillRef idx="0"/>
          <a:effectRef idx="0"/>
          <a:fontRef idx="minor"/>
        </p:style>
        <p:txBody>
          <a:bodyPr lIns="90000" rIns="90000" tIns="45000" bIns="45000">
            <a:normAutofit/>
          </a:bodyPr>
          <a:p>
            <a:pPr marL="320040" indent="-317880" algn="just">
              <a:lnSpc>
                <a:spcPct val="100000"/>
              </a:lnSpc>
              <a:spcBef>
                <a:spcPts val="700"/>
              </a:spcBef>
              <a:buClr>
                <a:srgbClr val="dd8047"/>
              </a:buClr>
              <a:buSzPct val="60000"/>
              <a:buFont typeface="Wingdings" charset="2"/>
              <a:buChar char=""/>
            </a:pPr>
            <a:r>
              <a:rPr b="0" lang="en-US" sz="2900" spc="-1" strike="noStrike">
                <a:solidFill>
                  <a:srgbClr val="000000"/>
                </a:solidFill>
                <a:latin typeface="Tw Cen MT"/>
                <a:ea typeface="DejaVu Sans"/>
              </a:rPr>
              <a:t>High levels of progesterone,  oestrogen and prolactin hormones leads to increase of insulin production.</a:t>
            </a:r>
            <a:endParaRPr b="0" lang="en-US" sz="2900" spc="-1" strike="noStrike">
              <a:latin typeface="Arial"/>
            </a:endParaRPr>
          </a:p>
          <a:p>
            <a:pPr marL="320040" indent="-317880" algn="just">
              <a:lnSpc>
                <a:spcPct val="100000"/>
              </a:lnSpc>
              <a:spcBef>
                <a:spcPts val="700"/>
              </a:spcBef>
              <a:buClr>
                <a:srgbClr val="dd8047"/>
              </a:buClr>
              <a:buSzPct val="60000"/>
              <a:buFont typeface="Wingdings" charset="2"/>
              <a:buChar char=""/>
            </a:pPr>
            <a:r>
              <a:rPr b="0" lang="en-US" sz="2900" spc="-1" strike="noStrike">
                <a:solidFill>
                  <a:srgbClr val="000000"/>
                </a:solidFill>
                <a:latin typeface="Tw Cen MT"/>
                <a:ea typeface="DejaVu Sans"/>
              </a:rPr>
              <a:t>By the 3</a:t>
            </a:r>
            <a:r>
              <a:rPr b="0" lang="en-US" sz="2900" spc="-1" strike="noStrike" baseline="30000">
                <a:solidFill>
                  <a:srgbClr val="000000"/>
                </a:solidFill>
                <a:latin typeface="Tw Cen MT"/>
                <a:ea typeface="DejaVu Sans"/>
              </a:rPr>
              <a:t>rd</a:t>
            </a:r>
            <a:r>
              <a:rPr b="0" lang="en-US" sz="2900" spc="-1" strike="noStrike">
                <a:solidFill>
                  <a:srgbClr val="000000"/>
                </a:solidFill>
                <a:latin typeface="Tw Cen MT"/>
                <a:ea typeface="DejaVu Sans"/>
              </a:rPr>
              <a:t> trimester hyperinsulinaemia is obvious , since beta pancreatic cells functions has increased with more than 50% .</a:t>
            </a:r>
            <a:endParaRPr b="0" lang="en-US" sz="2900" spc="-1" strike="noStrike">
              <a:latin typeface="Arial"/>
            </a:endParaRPr>
          </a:p>
          <a:p>
            <a:pPr marL="320040" indent="-317880" algn="just">
              <a:lnSpc>
                <a:spcPct val="100000"/>
              </a:lnSpc>
              <a:spcBef>
                <a:spcPts val="700"/>
              </a:spcBef>
              <a:buClr>
                <a:srgbClr val="dd8047"/>
              </a:buClr>
              <a:buSzPct val="60000"/>
              <a:buFont typeface="Wingdings" charset="2"/>
              <a:buChar char=""/>
            </a:pPr>
            <a:r>
              <a:rPr b="0" lang="en-US" sz="2900" spc="-1" strike="noStrike">
                <a:solidFill>
                  <a:srgbClr val="000000"/>
                </a:solidFill>
                <a:latin typeface="Tw Cen MT"/>
                <a:ea typeface="DejaVu Sans"/>
              </a:rPr>
              <a:t>Simultaneously, human placental lactogen and cortisol levels increases gradually,hence they act as insulin antagonists.</a:t>
            </a:r>
            <a:endParaRPr b="0" lang="en-US" sz="2900" spc="-1" strike="noStrike">
              <a:latin typeface="Arial"/>
            </a:endParaRPr>
          </a:p>
          <a:p>
            <a:pPr marL="320040" indent="-317880" algn="just">
              <a:lnSpc>
                <a:spcPct val="100000"/>
              </a:lnSpc>
              <a:spcBef>
                <a:spcPts val="700"/>
              </a:spcBef>
              <a:buClr>
                <a:srgbClr val="dd8047"/>
              </a:buClr>
              <a:buSzPct val="60000"/>
              <a:buFont typeface="Wingdings" charset="2"/>
              <a:buChar char=""/>
            </a:pPr>
            <a:r>
              <a:rPr b="0" lang="en-US" sz="2900" spc="-1" strike="noStrike">
                <a:solidFill>
                  <a:srgbClr val="000000"/>
                </a:solidFill>
                <a:latin typeface="Tw Cen MT"/>
                <a:ea typeface="DejaVu Sans"/>
              </a:rPr>
              <a:t>So, she develops insulin resistance, such that her tissues don’t uptake glucose as expected.</a:t>
            </a:r>
            <a:endParaRPr b="0" lang="en-US" sz="2900" spc="-1" strike="noStrike">
              <a:latin typeface="Arial"/>
            </a:endParaRPr>
          </a:p>
        </p:txBody>
      </p:sp>
    </p:spTree>
  </p:cSld>
  <mc:AlternateContent>
    <mc:Choice Requires="p14">
      <p:transition spd="slow" p14:dur="2000"/>
    </mc:Choice>
    <mc:Fallback>
      <p:transition spd="slow"/>
    </mc:Fallback>
  </mc:AlternateContent>
</p:sld>
</file>

<file path=ppt/slides/slide13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38" name="CustomShape 1"/>
          <p:cNvSpPr/>
          <p:nvPr/>
        </p:nvSpPr>
        <p:spPr>
          <a:xfrm>
            <a:off x="857160" y="1447920"/>
            <a:ext cx="10380240" cy="4681080"/>
          </a:xfrm>
          <a:prstGeom prst="rect">
            <a:avLst/>
          </a:prstGeom>
          <a:noFill/>
          <a:ln>
            <a:noFill/>
          </a:ln>
        </p:spPr>
        <p:style>
          <a:lnRef idx="0"/>
          <a:fillRef idx="0"/>
          <a:effectRef idx="0"/>
          <a:fontRef idx="minor"/>
        </p:style>
        <p:txBody>
          <a:bodyPr lIns="90000" rIns="90000" tIns="45000" bIns="45000">
            <a:normAutofit fontScale="92000"/>
          </a:bodyPr>
          <a:p>
            <a:pPr marL="320040" indent="-317880" algn="just">
              <a:lnSpc>
                <a:spcPct val="100000"/>
              </a:lnSpc>
              <a:spcBef>
                <a:spcPts val="700"/>
              </a:spcBef>
              <a:tabLst>
                <a:tab algn="l" pos="0"/>
              </a:tabLst>
            </a:pPr>
            <a:r>
              <a:rPr b="1" lang="en-US" sz="3400" spc="-1" strike="noStrike">
                <a:solidFill>
                  <a:srgbClr val="e828b6"/>
                </a:solidFill>
                <a:latin typeface="Calibri"/>
                <a:ea typeface="DejaVu Sans"/>
              </a:rPr>
              <a:t>NB: </a:t>
            </a:r>
            <a:r>
              <a:rPr b="0" lang="en-US" sz="3400" spc="-1" strike="noStrike">
                <a:solidFill>
                  <a:srgbClr val="000000"/>
                </a:solidFill>
                <a:latin typeface="Calibri"/>
                <a:ea typeface="DejaVu Sans"/>
              </a:rPr>
              <a:t>The insulin antagonism is a glucose sparing mechanism to benefit the fetus.</a:t>
            </a:r>
            <a:endParaRPr b="0" lang="en-US" sz="3400" spc="-1" strike="noStrike">
              <a:latin typeface="Arial"/>
            </a:endParaRPr>
          </a:p>
          <a:p>
            <a:pPr marL="320040" indent="-317880" algn="just">
              <a:lnSpc>
                <a:spcPct val="100000"/>
              </a:lnSpc>
              <a:spcBef>
                <a:spcPts val="700"/>
              </a:spcBef>
              <a:buClr>
                <a:srgbClr val="dd8047"/>
              </a:buClr>
              <a:buSzPct val="60000"/>
              <a:buFont typeface="Wingdings" charset="2"/>
              <a:buChar char=""/>
              <a:tabLst>
                <a:tab algn="l" pos="0"/>
              </a:tabLst>
            </a:pPr>
            <a:r>
              <a:rPr b="0" lang="en-US" sz="3400" spc="-1" strike="noStrike">
                <a:solidFill>
                  <a:srgbClr val="000000"/>
                </a:solidFill>
                <a:latin typeface="Calibri"/>
                <a:ea typeface="DejaVu Sans"/>
              </a:rPr>
              <a:t>Finally large amounts of glucose crosses over to the fetal circulation through simple diffusion</a:t>
            </a:r>
            <a:endParaRPr b="0" lang="en-US" sz="3400" spc="-1" strike="noStrike">
              <a:latin typeface="Arial"/>
            </a:endParaRPr>
          </a:p>
          <a:p>
            <a:pPr marL="320040" indent="-317880" algn="just">
              <a:lnSpc>
                <a:spcPct val="100000"/>
              </a:lnSpc>
              <a:spcBef>
                <a:spcPts val="700"/>
              </a:spcBef>
              <a:tabLst>
                <a:tab algn="l" pos="0"/>
              </a:tabLst>
            </a:pPr>
            <a:r>
              <a:rPr b="0" lang="en-US" sz="3400" spc="-1" strike="noStrike">
                <a:solidFill>
                  <a:srgbClr val="000000"/>
                </a:solidFill>
                <a:latin typeface="Calibri"/>
                <a:ea typeface="DejaVu Sans"/>
              </a:rPr>
              <a:t>	</a:t>
            </a:r>
            <a:r>
              <a:rPr b="0" lang="en-US" sz="3400" spc="-1" strike="noStrike">
                <a:solidFill>
                  <a:srgbClr val="000000"/>
                </a:solidFill>
                <a:latin typeface="Calibri"/>
                <a:ea typeface="DejaVu Sans"/>
              </a:rPr>
              <a:t>	</a:t>
            </a:r>
            <a:r>
              <a:rPr b="0" lang="en-US" sz="3400" spc="-1" strike="noStrike">
                <a:solidFill>
                  <a:srgbClr val="000000"/>
                </a:solidFill>
                <a:latin typeface="Calibri"/>
                <a:ea typeface="DejaVu Sans"/>
              </a:rPr>
              <a:t>	</a:t>
            </a:r>
            <a:r>
              <a:rPr b="1" lang="en-US" sz="3400" spc="-1" strike="noStrike">
                <a:solidFill>
                  <a:srgbClr val="e828b6"/>
                </a:solidFill>
                <a:latin typeface="Calibri"/>
                <a:ea typeface="DejaVu Sans"/>
              </a:rPr>
              <a:t>OUTCOMES</a:t>
            </a:r>
            <a:endParaRPr b="0" lang="en-US" sz="3400" spc="-1" strike="noStrike">
              <a:latin typeface="Arial"/>
            </a:endParaRPr>
          </a:p>
          <a:p>
            <a:pPr marL="320040" indent="-317880" algn="just">
              <a:lnSpc>
                <a:spcPct val="100000"/>
              </a:lnSpc>
              <a:spcBef>
                <a:spcPts val="700"/>
              </a:spcBef>
              <a:buClr>
                <a:srgbClr val="dd8047"/>
              </a:buClr>
              <a:buSzPct val="60000"/>
              <a:buFont typeface="Wingdings" charset="2"/>
              <a:buChar char=""/>
              <a:tabLst>
                <a:tab algn="l" pos="0"/>
              </a:tabLst>
            </a:pPr>
            <a:r>
              <a:rPr b="0" lang="en-US" sz="3400" spc="-1" strike="noStrike">
                <a:solidFill>
                  <a:srgbClr val="000000"/>
                </a:solidFill>
                <a:latin typeface="Calibri"/>
                <a:ea typeface="DejaVu Sans"/>
              </a:rPr>
              <a:t>That client whose pancreatic beta cells copes with the extra demand ,  doesn’t develop diabetes.</a:t>
            </a:r>
            <a:endParaRPr b="0" lang="en-US" sz="3400" spc="-1" strike="noStrike">
              <a:latin typeface="Arial"/>
            </a:endParaRPr>
          </a:p>
          <a:p>
            <a:pPr algn="just">
              <a:lnSpc>
                <a:spcPct val="100000"/>
              </a:lnSpc>
              <a:spcBef>
                <a:spcPts val="700"/>
              </a:spcBef>
              <a:tabLst>
                <a:tab algn="l" pos="0"/>
              </a:tabLst>
            </a:pPr>
            <a:endParaRPr b="0" lang="en-US" sz="3400" spc="-1" strike="noStrike">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76" name="CustomShape 1"/>
          <p:cNvSpPr/>
          <p:nvPr/>
        </p:nvSpPr>
        <p:spPr>
          <a:xfrm>
            <a:off x="952560" y="685800"/>
            <a:ext cx="10284840" cy="5636520"/>
          </a:xfrm>
          <a:prstGeom prst="rect">
            <a:avLst/>
          </a:prstGeom>
          <a:noFill/>
          <a:ln>
            <a:noFill/>
          </a:ln>
        </p:spPr>
        <p:style>
          <a:lnRef idx="0"/>
          <a:fillRef idx="0"/>
          <a:effectRef idx="0"/>
          <a:fontRef idx="minor"/>
        </p:style>
        <p:txBody>
          <a:bodyPr lIns="90000" rIns="90000" tIns="45000" bIns="45000">
            <a:normAutofit fontScale="88000"/>
          </a:bodyPr>
          <a:p>
            <a:pPr marL="274320" indent="-272160" algn="just">
              <a:lnSpc>
                <a:spcPct val="100000"/>
              </a:lnSpc>
              <a:spcBef>
                <a:spcPts val="641"/>
              </a:spcBef>
              <a:buClr>
                <a:srgbClr val="0bd0d9"/>
              </a:buClr>
              <a:buSzPct val="95000"/>
              <a:buFont typeface="Wingdings 2" charset="2"/>
              <a:buChar char=""/>
            </a:pPr>
            <a:r>
              <a:rPr b="0" lang="en-US" sz="3200" spc="-1" strike="noStrike">
                <a:solidFill>
                  <a:srgbClr val="000000"/>
                </a:solidFill>
                <a:latin typeface="Constantia"/>
                <a:ea typeface="DejaVu Sans"/>
              </a:rPr>
              <a:t>Pre-existing medical conditions e.g. Renal diseases due to high release of angiotensin II.</a:t>
            </a:r>
            <a:endParaRPr b="0" lang="en-US" sz="3200" spc="-1" strike="noStrike">
              <a:latin typeface="Arial"/>
            </a:endParaRPr>
          </a:p>
          <a:p>
            <a:pPr marL="274320" indent="-272160" algn="just">
              <a:lnSpc>
                <a:spcPct val="100000"/>
              </a:lnSpc>
              <a:spcBef>
                <a:spcPts val="641"/>
              </a:spcBef>
              <a:buClr>
                <a:srgbClr val="0bd0d9"/>
              </a:buClr>
              <a:buSzPct val="95000"/>
              <a:buFont typeface="Wingdings 2" charset="2"/>
              <a:buChar char=""/>
            </a:pPr>
            <a:r>
              <a:rPr b="0" lang="en-US" sz="3200" spc="-1" strike="noStrike">
                <a:solidFill>
                  <a:srgbClr val="000000"/>
                </a:solidFill>
                <a:latin typeface="Constantia"/>
                <a:ea typeface="DejaVu Sans"/>
              </a:rPr>
              <a:t>Pre-existing Diabetes mellitus due to endothelial cells dysfunction and also large placental mass. </a:t>
            </a:r>
            <a:endParaRPr b="0" lang="en-US" sz="3200" spc="-1" strike="noStrike">
              <a:latin typeface="Arial"/>
            </a:endParaRPr>
          </a:p>
          <a:p>
            <a:pPr marL="274320" indent="-272160" algn="just">
              <a:lnSpc>
                <a:spcPct val="100000"/>
              </a:lnSpc>
              <a:spcBef>
                <a:spcPts val="641"/>
              </a:spcBef>
              <a:buClr>
                <a:srgbClr val="0bd0d9"/>
              </a:buClr>
              <a:buSzPct val="95000"/>
              <a:buFont typeface="Wingdings 2" charset="2"/>
              <a:buChar char=""/>
            </a:pPr>
            <a:r>
              <a:rPr b="0" lang="en-US" sz="3200" spc="-1" strike="noStrike">
                <a:solidFill>
                  <a:srgbClr val="000000"/>
                </a:solidFill>
                <a:latin typeface="Constantia"/>
                <a:ea typeface="DejaVu Sans"/>
              </a:rPr>
              <a:t>Multiple pregnancy, large placental mass hence possibility vasoconstriction.</a:t>
            </a:r>
            <a:endParaRPr b="0" lang="en-US" sz="3200" spc="-1" strike="noStrike">
              <a:latin typeface="Arial"/>
            </a:endParaRPr>
          </a:p>
          <a:p>
            <a:pPr marL="274320" indent="-272160" algn="just">
              <a:lnSpc>
                <a:spcPct val="100000"/>
              </a:lnSpc>
              <a:spcBef>
                <a:spcPts val="641"/>
              </a:spcBef>
              <a:buClr>
                <a:srgbClr val="0bd0d9"/>
              </a:buClr>
              <a:buSzPct val="95000"/>
              <a:buFont typeface="Wingdings 2" charset="2"/>
              <a:buChar char=""/>
            </a:pPr>
            <a:r>
              <a:rPr b="0" lang="en-US" sz="3200" spc="-1" strike="noStrike">
                <a:solidFill>
                  <a:srgbClr val="000000"/>
                </a:solidFill>
                <a:latin typeface="Constantia"/>
                <a:ea typeface="DejaVu Sans"/>
              </a:rPr>
              <a:t>Hydatidform mole.</a:t>
            </a:r>
            <a:endParaRPr b="0" lang="en-US" sz="3200" spc="-1" strike="noStrike">
              <a:latin typeface="Arial"/>
            </a:endParaRPr>
          </a:p>
          <a:p>
            <a:pPr marL="274320" indent="-272160" algn="just">
              <a:lnSpc>
                <a:spcPct val="100000"/>
              </a:lnSpc>
              <a:spcBef>
                <a:spcPts val="641"/>
              </a:spcBef>
              <a:buClr>
                <a:srgbClr val="0bd0d9"/>
              </a:buClr>
              <a:buSzPct val="95000"/>
              <a:buFont typeface="Wingdings 2" charset="2"/>
              <a:buChar char=""/>
            </a:pPr>
            <a:r>
              <a:rPr b="0" lang="en-US" sz="3200" spc="-1" strike="noStrike">
                <a:solidFill>
                  <a:srgbClr val="000000"/>
                </a:solidFill>
                <a:latin typeface="Constantia"/>
                <a:ea typeface="DejaVu Sans"/>
              </a:rPr>
              <a:t>Maternal age below 20 years and above 35 years. Low age has negative impact on pregnancy, while high age there is possibility of chronic HTN.</a:t>
            </a:r>
            <a:endParaRPr b="0" lang="en-US" sz="3200" spc="-1" strike="noStrike">
              <a:latin typeface="Arial"/>
            </a:endParaRPr>
          </a:p>
          <a:p>
            <a:pPr algn="just">
              <a:lnSpc>
                <a:spcPct val="100000"/>
              </a:lnSpc>
              <a:spcBef>
                <a:spcPts val="641"/>
              </a:spcBef>
            </a:pPr>
            <a:endParaRPr b="0" lang="en-US" sz="3200" spc="-1" strike="noStrike">
              <a:latin typeface="Arial"/>
            </a:endParaRPr>
          </a:p>
        </p:txBody>
      </p:sp>
    </p:spTree>
  </p:cSld>
  <p:transition spd="med">
    <p:pull dir="l"/>
  </p:transition>
</p:sld>
</file>

<file path=ppt/slides/slide14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39" name="CustomShape 1"/>
          <p:cNvSpPr/>
          <p:nvPr/>
        </p:nvSpPr>
        <p:spPr>
          <a:xfrm>
            <a:off x="666720" y="1600200"/>
            <a:ext cx="10669680" cy="4493520"/>
          </a:xfrm>
          <a:prstGeom prst="rect">
            <a:avLst/>
          </a:prstGeom>
          <a:noFill/>
          <a:ln>
            <a:noFill/>
          </a:ln>
        </p:spPr>
        <p:style>
          <a:lnRef idx="0"/>
          <a:fillRef idx="0"/>
          <a:effectRef idx="0"/>
          <a:fontRef idx="minor"/>
        </p:style>
        <p:txBody>
          <a:bodyPr lIns="90000" rIns="90000" tIns="45000" bIns="45000">
            <a:normAutofit/>
          </a:bodyPr>
          <a:p>
            <a:pPr marL="320040" indent="-317880" algn="just">
              <a:lnSpc>
                <a:spcPct val="100000"/>
              </a:lnSpc>
              <a:spcBef>
                <a:spcPts val="700"/>
              </a:spcBef>
              <a:buClr>
                <a:srgbClr val="dd8047"/>
              </a:buClr>
              <a:buSzPct val="60000"/>
              <a:buFont typeface="Wingdings" charset="2"/>
              <a:buChar char=""/>
            </a:pPr>
            <a:r>
              <a:rPr b="0" lang="en-US" sz="2900" spc="-1" strike="noStrike">
                <a:solidFill>
                  <a:srgbClr val="000000"/>
                </a:solidFill>
                <a:latin typeface="Calibri"/>
                <a:ea typeface="DejaVu Sans"/>
              </a:rPr>
              <a:t>That whose insulin production ability is just enough in non-pregnancy state , the extra demand precipitates to </a:t>
            </a:r>
            <a:r>
              <a:rPr b="1" lang="en-US" sz="2900" spc="-1" strike="noStrike">
                <a:solidFill>
                  <a:srgbClr val="000000"/>
                </a:solidFill>
                <a:latin typeface="Calibri"/>
                <a:ea typeface="DejaVu Sans"/>
              </a:rPr>
              <a:t>gestational diabetes.</a:t>
            </a:r>
            <a:endParaRPr b="0" lang="en-US" sz="2900" spc="-1" strike="noStrike">
              <a:latin typeface="Arial"/>
            </a:endParaRPr>
          </a:p>
          <a:p>
            <a:pPr marL="320040" indent="-317880" algn="just">
              <a:lnSpc>
                <a:spcPct val="100000"/>
              </a:lnSpc>
              <a:spcBef>
                <a:spcPts val="700"/>
              </a:spcBef>
              <a:buClr>
                <a:srgbClr val="dd8047"/>
              </a:buClr>
              <a:buSzPct val="60000"/>
              <a:buFont typeface="Wingdings" charset="2"/>
              <a:buChar char=""/>
            </a:pPr>
            <a:r>
              <a:rPr b="0" lang="en-US" sz="2900" spc="-1" strike="noStrike">
                <a:solidFill>
                  <a:srgbClr val="000000"/>
                </a:solidFill>
                <a:latin typeface="Calibri"/>
                <a:ea typeface="DejaVu Sans"/>
              </a:rPr>
              <a:t>For a known diabetic ,insulin requirements automatically increases.</a:t>
            </a:r>
            <a:endParaRPr b="0" lang="en-US" sz="2900" spc="-1" strike="noStrike">
              <a:latin typeface="Arial"/>
            </a:endParaRPr>
          </a:p>
          <a:p>
            <a:pPr marL="320040" indent="-317880" algn="just">
              <a:lnSpc>
                <a:spcPct val="100000"/>
              </a:lnSpc>
              <a:spcBef>
                <a:spcPts val="700"/>
              </a:spcBef>
              <a:buClr>
                <a:srgbClr val="dd8047"/>
              </a:buClr>
              <a:buSzPct val="60000"/>
              <a:buFont typeface="Wingdings" charset="2"/>
              <a:buChar char=""/>
            </a:pPr>
            <a:r>
              <a:rPr b="0" lang="en-US" sz="2900" spc="-1" strike="noStrike">
                <a:solidFill>
                  <a:srgbClr val="000000"/>
                </a:solidFill>
                <a:latin typeface="Calibri"/>
                <a:ea typeface="DejaVu Sans"/>
              </a:rPr>
              <a:t>If the control is not well maintained in the 3</a:t>
            </a:r>
            <a:r>
              <a:rPr b="0" lang="en-US" sz="2900" spc="-1" strike="noStrike" baseline="30000">
                <a:solidFill>
                  <a:srgbClr val="000000"/>
                </a:solidFill>
                <a:latin typeface="Calibri"/>
                <a:ea typeface="DejaVu Sans"/>
              </a:rPr>
              <a:t>rd</a:t>
            </a:r>
            <a:r>
              <a:rPr b="0" lang="en-US" sz="2900" spc="-1" strike="noStrike">
                <a:solidFill>
                  <a:srgbClr val="000000"/>
                </a:solidFill>
                <a:latin typeface="Calibri"/>
                <a:ea typeface="DejaVu Sans"/>
              </a:rPr>
              <a:t> trimester, she is at high risk of developing ketosis , as her body metabolises fat to provide energy. </a:t>
            </a:r>
            <a:endParaRPr b="0" lang="en-US" sz="2900" spc="-1" strike="noStrike">
              <a:latin typeface="Arial"/>
            </a:endParaRPr>
          </a:p>
        </p:txBody>
      </p:sp>
    </p:spTree>
  </p:cSld>
  <mc:AlternateContent>
    <mc:Choice Requires="p14">
      <p:transition spd="slow" p14:dur="2000"/>
    </mc:Choice>
    <mc:Fallback>
      <p:transition spd="slow"/>
    </mc:Fallback>
  </mc:AlternateContent>
</p:sld>
</file>

<file path=ppt/slides/slide14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40" name="CustomShape 1"/>
          <p:cNvSpPr/>
          <p:nvPr/>
        </p:nvSpPr>
        <p:spPr>
          <a:xfrm>
            <a:off x="816840" y="228600"/>
            <a:ext cx="10869120" cy="988560"/>
          </a:xfrm>
          <a:prstGeom prst="rect">
            <a:avLst/>
          </a:prstGeom>
          <a:noFill/>
          <a:ln>
            <a:noFill/>
          </a:ln>
        </p:spPr>
        <p:style>
          <a:lnRef idx="0"/>
          <a:fillRef idx="0"/>
          <a:effectRef idx="0"/>
          <a:fontRef idx="minor"/>
        </p:style>
        <p:txBody>
          <a:bodyPr lIns="90000" rIns="90000" tIns="45000" bIns="45000" anchor="ctr">
            <a:noAutofit/>
          </a:bodyPr>
          <a:p>
            <a:pPr>
              <a:lnSpc>
                <a:spcPct val="100000"/>
              </a:lnSpc>
            </a:pPr>
            <a:r>
              <a:rPr b="1" lang="en-US" sz="4400" spc="-1" strike="noStrike">
                <a:solidFill>
                  <a:srgbClr val="7030a0"/>
                </a:solidFill>
                <a:latin typeface="Tw Cen MT"/>
                <a:ea typeface="DejaVu Sans"/>
              </a:rPr>
              <a:t>CLASSIFICATION</a:t>
            </a:r>
            <a:endParaRPr b="0" lang="en-US" sz="4400" spc="-1" strike="noStrike">
              <a:latin typeface="Arial"/>
            </a:endParaRPr>
          </a:p>
        </p:txBody>
      </p:sp>
      <p:sp>
        <p:nvSpPr>
          <p:cNvPr id="1041" name="CustomShape 2"/>
          <p:cNvSpPr/>
          <p:nvPr/>
        </p:nvSpPr>
        <p:spPr>
          <a:xfrm>
            <a:off x="666720" y="1523880"/>
            <a:ext cx="10856520" cy="4722120"/>
          </a:xfrm>
          <a:prstGeom prst="rect">
            <a:avLst/>
          </a:prstGeom>
          <a:noFill/>
          <a:ln>
            <a:noFill/>
          </a:ln>
        </p:spPr>
        <p:style>
          <a:lnRef idx="0"/>
          <a:fillRef idx="0"/>
          <a:effectRef idx="0"/>
          <a:fontRef idx="minor"/>
        </p:style>
        <p:txBody>
          <a:bodyPr lIns="90000" rIns="90000" tIns="45000" bIns="45000">
            <a:noAutofit/>
          </a:bodyPr>
          <a:p>
            <a:pPr marL="320040" indent="-317880">
              <a:lnSpc>
                <a:spcPct val="100000"/>
              </a:lnSpc>
              <a:spcBef>
                <a:spcPts val="700"/>
              </a:spcBef>
              <a:tabLst>
                <a:tab algn="l" pos="0"/>
              </a:tabLst>
            </a:pPr>
            <a:r>
              <a:rPr b="0" lang="en-US" sz="2800" spc="-1" strike="noStrike">
                <a:solidFill>
                  <a:srgbClr val="000000"/>
                </a:solidFill>
                <a:latin typeface="Calibri"/>
                <a:ea typeface="DejaVu Sans"/>
              </a:rPr>
              <a:t> </a:t>
            </a:r>
            <a:r>
              <a:rPr b="0" lang="en-US" sz="2800" spc="-1" strike="noStrike">
                <a:solidFill>
                  <a:srgbClr val="000000"/>
                </a:solidFill>
                <a:latin typeface="Calibri"/>
                <a:ea typeface="DejaVu Sans"/>
              </a:rPr>
              <a:t>	</a:t>
            </a:r>
            <a:r>
              <a:rPr b="1" lang="en-US" sz="2800" spc="-1" strike="noStrike" u="sng">
                <a:solidFill>
                  <a:srgbClr val="09b709"/>
                </a:solidFill>
                <a:uFillTx/>
                <a:latin typeface="Calibri"/>
                <a:ea typeface="DejaVu Sans"/>
              </a:rPr>
              <a:t>I.</a:t>
            </a:r>
            <a:r>
              <a:rPr b="1" lang="en-US" sz="2800" spc="-1" strike="noStrike" u="sng">
                <a:solidFill>
                  <a:srgbClr val="00b050"/>
                </a:solidFill>
                <a:uFillTx/>
                <a:latin typeface="Calibri"/>
                <a:ea typeface="DejaVu Sans"/>
              </a:rPr>
              <a:t>GENERAL</a:t>
            </a:r>
            <a:r>
              <a:rPr b="1" lang="en-US" sz="2800" spc="-1" strike="noStrike">
                <a:solidFill>
                  <a:srgbClr val="00b050"/>
                </a:solidFill>
                <a:latin typeface="Calibri"/>
                <a:ea typeface="DejaVu Sans"/>
              </a:rPr>
              <a:t>  </a:t>
            </a:r>
            <a:r>
              <a:rPr b="0" lang="en-US" sz="2800" spc="-1" strike="noStrike">
                <a:solidFill>
                  <a:srgbClr val="000000"/>
                </a:solidFill>
                <a:latin typeface="Calibri"/>
                <a:ea typeface="DejaVu Sans"/>
              </a:rPr>
              <a:t>, based on the cause </a:t>
            </a:r>
            <a:endParaRPr b="0" lang="en-US" sz="2800" spc="-1" strike="noStrike">
              <a:latin typeface="Arial"/>
            </a:endParaRPr>
          </a:p>
          <a:p>
            <a:pPr marL="320040" indent="-317880">
              <a:lnSpc>
                <a:spcPct val="100000"/>
              </a:lnSpc>
              <a:spcBef>
                <a:spcPts val="700"/>
              </a:spcBef>
              <a:tabLst>
                <a:tab algn="l" pos="0"/>
              </a:tabLst>
            </a:pPr>
            <a:r>
              <a:rPr b="0" lang="en-US" sz="2800" spc="-1" strike="noStrike">
                <a:solidFill>
                  <a:srgbClr val="000000"/>
                </a:solidFill>
                <a:latin typeface="Calibri"/>
                <a:ea typeface="DejaVu Sans"/>
              </a:rPr>
              <a:t>	</a:t>
            </a:r>
            <a:r>
              <a:rPr b="1" lang="en-US" sz="2800" spc="-1" strike="noStrike">
                <a:solidFill>
                  <a:srgbClr val="00b0f0"/>
                </a:solidFill>
                <a:latin typeface="Calibri"/>
                <a:ea typeface="DejaVu Sans"/>
              </a:rPr>
              <a:t>1 Primary DM</a:t>
            </a:r>
            <a:endParaRPr b="0" lang="en-US" sz="2800" spc="-1" strike="noStrike">
              <a:latin typeface="Arial"/>
            </a:endParaRPr>
          </a:p>
          <a:p>
            <a:pPr marL="320040" indent="-317880">
              <a:lnSpc>
                <a:spcPct val="100000"/>
              </a:lnSpc>
              <a:spcBef>
                <a:spcPts val="700"/>
              </a:spcBef>
              <a:buClr>
                <a:srgbClr val="dd8047"/>
              </a:buClr>
              <a:buSzPct val="60000"/>
              <a:buFont typeface="Wingdings" charset="2"/>
              <a:buChar char=""/>
              <a:tabLst>
                <a:tab algn="l" pos="0"/>
              </a:tabLst>
            </a:pPr>
            <a:r>
              <a:rPr b="0" lang="en-US" sz="2800" spc="-1" strike="noStrike">
                <a:solidFill>
                  <a:srgbClr val="000000"/>
                </a:solidFill>
                <a:latin typeface="Calibri"/>
                <a:ea typeface="DejaVu Sans"/>
              </a:rPr>
              <a:t>Caused by abnormalities of the pancrease  leading to type 1(one) DM.</a:t>
            </a:r>
            <a:endParaRPr b="0" lang="en-US" sz="2800" spc="-1" strike="noStrike">
              <a:latin typeface="Arial"/>
            </a:endParaRPr>
          </a:p>
          <a:p>
            <a:pPr marL="320040" indent="-317880">
              <a:lnSpc>
                <a:spcPct val="100000"/>
              </a:lnSpc>
              <a:spcBef>
                <a:spcPts val="700"/>
              </a:spcBef>
              <a:tabLst>
                <a:tab algn="l" pos="0"/>
              </a:tabLst>
            </a:pPr>
            <a:r>
              <a:rPr b="0" lang="en-US" sz="2800" spc="-1" strike="noStrike">
                <a:solidFill>
                  <a:srgbClr val="000000"/>
                </a:solidFill>
                <a:latin typeface="Calibri"/>
                <a:ea typeface="DejaVu Sans"/>
              </a:rPr>
              <a:t>	</a:t>
            </a:r>
            <a:r>
              <a:rPr b="1" lang="en-US" sz="2800" spc="-1" strike="noStrike">
                <a:solidFill>
                  <a:srgbClr val="00b0f0"/>
                </a:solidFill>
                <a:latin typeface="Calibri"/>
                <a:ea typeface="DejaVu Sans"/>
              </a:rPr>
              <a:t>2 Secondary DM</a:t>
            </a:r>
            <a:endParaRPr b="0" lang="en-US" sz="2800" spc="-1" strike="noStrike">
              <a:latin typeface="Arial"/>
            </a:endParaRPr>
          </a:p>
          <a:p>
            <a:pPr marL="320040" indent="-317880">
              <a:lnSpc>
                <a:spcPct val="100000"/>
              </a:lnSpc>
              <a:spcBef>
                <a:spcPts val="700"/>
              </a:spcBef>
              <a:buClr>
                <a:srgbClr val="dd8047"/>
              </a:buClr>
              <a:buSzPct val="60000"/>
              <a:buFont typeface="Wingdings" charset="2"/>
              <a:buChar char=""/>
              <a:tabLst>
                <a:tab algn="l" pos="0"/>
              </a:tabLst>
            </a:pPr>
            <a:r>
              <a:rPr b="0" lang="en-US" sz="2800" spc="-1" strike="noStrike">
                <a:solidFill>
                  <a:srgbClr val="000000"/>
                </a:solidFill>
                <a:latin typeface="Calibri"/>
                <a:ea typeface="DejaVu Sans"/>
              </a:rPr>
              <a:t>Occurs later in life due to either infection  or tumour of the pancrease , or extra demands prenatally.</a:t>
            </a:r>
            <a:endParaRPr b="0" lang="en-US" sz="2800" spc="-1" strike="noStrike">
              <a:latin typeface="Arial"/>
            </a:endParaRPr>
          </a:p>
          <a:p>
            <a:pPr marL="320040" indent="-317880">
              <a:lnSpc>
                <a:spcPct val="100000"/>
              </a:lnSpc>
              <a:spcBef>
                <a:spcPts val="700"/>
              </a:spcBef>
              <a:buClr>
                <a:srgbClr val="dd8047"/>
              </a:buClr>
              <a:buSzPct val="60000"/>
              <a:buFont typeface="Wingdings" charset="2"/>
              <a:buChar char=""/>
              <a:tabLst>
                <a:tab algn="l" pos="0"/>
              </a:tabLst>
            </a:pPr>
            <a:r>
              <a:rPr b="0" lang="en-US" sz="2800" spc="-1" strike="noStrike">
                <a:solidFill>
                  <a:srgbClr val="000000"/>
                </a:solidFill>
                <a:latin typeface="Calibri"/>
                <a:ea typeface="DejaVu Sans"/>
              </a:rPr>
              <a:t>Infection could be secondary to treatment of another condition.</a:t>
            </a:r>
            <a:endParaRPr b="0" lang="en-US" sz="2800" spc="-1" strike="noStrike">
              <a:latin typeface="Arial"/>
            </a:endParaRPr>
          </a:p>
          <a:p>
            <a:pPr marL="320040" indent="-317880">
              <a:lnSpc>
                <a:spcPct val="100000"/>
              </a:lnSpc>
              <a:spcBef>
                <a:spcPts val="700"/>
              </a:spcBef>
              <a:buClr>
                <a:srgbClr val="dd8047"/>
              </a:buClr>
              <a:buSzPct val="60000"/>
              <a:buFont typeface="Wingdings" charset="2"/>
              <a:buChar char=""/>
              <a:tabLst>
                <a:tab algn="l" pos="0"/>
              </a:tabLst>
            </a:pPr>
            <a:r>
              <a:rPr b="0" lang="en-US" sz="2800" spc="-1" strike="noStrike">
                <a:solidFill>
                  <a:srgbClr val="000000"/>
                </a:solidFill>
                <a:latin typeface="Calibri"/>
                <a:ea typeface="DejaVu Sans"/>
              </a:rPr>
              <a:t>Any of these leads to interference with islets of langerhan’s   function.   </a:t>
            </a:r>
            <a:endParaRPr b="0" lang="en-US" sz="2800" spc="-1" strike="noStrike">
              <a:latin typeface="Arial"/>
            </a:endParaRPr>
          </a:p>
        </p:txBody>
      </p:sp>
    </p:spTree>
  </p:cSld>
  <mc:AlternateContent>
    <mc:Choice Requires="p14">
      <p:transition spd="slow" p14:dur="2000"/>
    </mc:Choice>
    <mc:Fallback>
      <p:transition spd="slow"/>
    </mc:Fallback>
  </mc:AlternateContent>
</p:sld>
</file>

<file path=ppt/slides/slide14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42" name="CustomShape 1"/>
          <p:cNvSpPr/>
          <p:nvPr/>
        </p:nvSpPr>
        <p:spPr>
          <a:xfrm>
            <a:off x="816840" y="228600"/>
            <a:ext cx="10869120" cy="988560"/>
          </a:xfrm>
          <a:prstGeom prst="rect">
            <a:avLst/>
          </a:prstGeom>
          <a:noFill/>
          <a:ln>
            <a:noFill/>
          </a:ln>
        </p:spPr>
        <p:style>
          <a:lnRef idx="0"/>
          <a:fillRef idx="0"/>
          <a:effectRef idx="0"/>
          <a:fontRef idx="minor"/>
        </p:style>
        <p:txBody>
          <a:bodyPr lIns="90000" rIns="90000" tIns="45000" bIns="45000" anchor="ctr">
            <a:noAutofit/>
          </a:bodyPr>
          <a:p>
            <a:pPr>
              <a:lnSpc>
                <a:spcPct val="100000"/>
              </a:lnSpc>
            </a:pPr>
            <a:r>
              <a:rPr b="1" lang="en-US" sz="4400" spc="-1" strike="noStrike">
                <a:solidFill>
                  <a:srgbClr val="00b050"/>
                </a:solidFill>
                <a:latin typeface="Tw Cen MT"/>
                <a:ea typeface="DejaVu Sans"/>
              </a:rPr>
              <a:t>II .SPECIFIC</a:t>
            </a:r>
            <a:endParaRPr b="0" lang="en-US" sz="4400" spc="-1" strike="noStrike">
              <a:latin typeface="Arial"/>
            </a:endParaRPr>
          </a:p>
        </p:txBody>
      </p:sp>
      <p:sp>
        <p:nvSpPr>
          <p:cNvPr id="1043" name="CustomShape 2"/>
          <p:cNvSpPr/>
          <p:nvPr/>
        </p:nvSpPr>
        <p:spPr>
          <a:xfrm>
            <a:off x="666720" y="1447920"/>
            <a:ext cx="10761120" cy="5179320"/>
          </a:xfrm>
          <a:prstGeom prst="rect">
            <a:avLst/>
          </a:prstGeom>
          <a:noFill/>
          <a:ln>
            <a:noFill/>
          </a:ln>
        </p:spPr>
        <p:style>
          <a:lnRef idx="0"/>
          <a:fillRef idx="0"/>
          <a:effectRef idx="0"/>
          <a:fontRef idx="minor"/>
        </p:style>
        <p:txBody>
          <a:bodyPr lIns="90000" rIns="90000" tIns="45000" bIns="45000">
            <a:normAutofit fontScale="88000"/>
          </a:bodyPr>
          <a:p>
            <a:pPr marL="320040" indent="-317880">
              <a:lnSpc>
                <a:spcPct val="100000"/>
              </a:lnSpc>
              <a:spcBef>
                <a:spcPts val="700"/>
              </a:spcBef>
              <a:tabLst>
                <a:tab algn="l" pos="0"/>
              </a:tabLst>
            </a:pPr>
            <a:r>
              <a:rPr b="0" lang="en-US" sz="2900" spc="-1" strike="noStrike">
                <a:solidFill>
                  <a:srgbClr val="000000"/>
                </a:solidFill>
                <a:latin typeface="Tw Cen MT"/>
                <a:ea typeface="DejaVu Sans"/>
              </a:rPr>
              <a:t>	</a:t>
            </a:r>
            <a:r>
              <a:rPr b="0" lang="en-US" sz="2900" spc="-1" strike="noStrike">
                <a:solidFill>
                  <a:srgbClr val="000000"/>
                </a:solidFill>
                <a:latin typeface="Tw Cen MT"/>
                <a:ea typeface="DejaVu Sans"/>
              </a:rPr>
              <a:t>Based on it’s nature .</a:t>
            </a:r>
            <a:endParaRPr b="0" lang="en-US" sz="2900" spc="-1" strike="noStrike">
              <a:latin typeface="Arial"/>
            </a:endParaRPr>
          </a:p>
          <a:p>
            <a:pPr marL="320040" indent="-317880">
              <a:lnSpc>
                <a:spcPct val="100000"/>
              </a:lnSpc>
              <a:spcBef>
                <a:spcPts val="700"/>
              </a:spcBef>
              <a:buClr>
                <a:srgbClr val="dd8047"/>
              </a:buClr>
              <a:buSzPct val="60000"/>
              <a:buFont typeface="Wingdings" charset="2"/>
              <a:buChar char=""/>
              <a:tabLst>
                <a:tab algn="l" pos="0"/>
              </a:tabLst>
            </a:pPr>
            <a:r>
              <a:rPr b="1" lang="en-US" sz="2900" spc="-1" strike="noStrike">
                <a:solidFill>
                  <a:srgbClr val="00b0f0"/>
                </a:solidFill>
                <a:latin typeface="Tw Cen MT"/>
                <a:ea typeface="DejaVu Sans"/>
              </a:rPr>
              <a:t>Potential DM</a:t>
            </a:r>
            <a:endParaRPr b="0" lang="en-US" sz="2900" spc="-1" strike="noStrike">
              <a:latin typeface="Arial"/>
            </a:endParaRPr>
          </a:p>
          <a:p>
            <a:pPr marL="320040" indent="-317880">
              <a:lnSpc>
                <a:spcPct val="100000"/>
              </a:lnSpc>
              <a:spcBef>
                <a:spcPts val="700"/>
              </a:spcBef>
              <a:tabLst>
                <a:tab algn="l" pos="0"/>
              </a:tabLst>
            </a:pPr>
            <a:r>
              <a:rPr b="0" lang="en-US" sz="2900" spc="-1" strike="noStrike">
                <a:solidFill>
                  <a:srgbClr val="000000"/>
                </a:solidFill>
                <a:latin typeface="Tw Cen MT"/>
                <a:ea typeface="DejaVu Sans"/>
              </a:rPr>
              <a:t>  </a:t>
            </a:r>
            <a:r>
              <a:rPr b="0" lang="en-US" sz="2900" spc="-1" strike="noStrike">
                <a:solidFill>
                  <a:srgbClr val="000000"/>
                </a:solidFill>
                <a:latin typeface="Tw Cen MT"/>
                <a:ea typeface="DejaVu Sans"/>
              </a:rPr>
              <a:t>Refers  to those mothers who are likely to develop diabetes at a certain point in their life based on :</a:t>
            </a:r>
            <a:endParaRPr b="0" lang="en-US" sz="2900" spc="-1" strike="noStrike">
              <a:latin typeface="Arial"/>
            </a:endParaRPr>
          </a:p>
          <a:p>
            <a:pPr marL="320040" indent="-317880">
              <a:lnSpc>
                <a:spcPct val="100000"/>
              </a:lnSpc>
              <a:spcBef>
                <a:spcPts val="700"/>
              </a:spcBef>
              <a:buClr>
                <a:srgbClr val="dd8047"/>
              </a:buClr>
              <a:buSzPct val="60000"/>
              <a:buFont typeface="Wingdings" charset="2"/>
              <a:buChar char=""/>
              <a:tabLst>
                <a:tab algn="l" pos="0"/>
              </a:tabLst>
            </a:pPr>
            <a:r>
              <a:rPr b="0" lang="en-US" sz="2900" spc="-1" strike="noStrike">
                <a:solidFill>
                  <a:srgbClr val="000000"/>
                </a:solidFill>
                <a:latin typeface="Tw Cen MT"/>
                <a:ea typeface="DejaVu Sans"/>
              </a:rPr>
              <a:t>Obesity ; body mass index greater than 30.</a:t>
            </a:r>
            <a:endParaRPr b="0" lang="en-US" sz="2900" spc="-1" strike="noStrike">
              <a:latin typeface="Arial"/>
            </a:endParaRPr>
          </a:p>
          <a:p>
            <a:pPr marL="320040" indent="-317880">
              <a:lnSpc>
                <a:spcPct val="100000"/>
              </a:lnSpc>
              <a:spcBef>
                <a:spcPts val="700"/>
              </a:spcBef>
              <a:buClr>
                <a:srgbClr val="dd8047"/>
              </a:buClr>
              <a:buSzPct val="60000"/>
              <a:buFont typeface="Wingdings" charset="2"/>
              <a:buChar char=""/>
              <a:tabLst>
                <a:tab algn="l" pos="0"/>
              </a:tabLst>
            </a:pPr>
            <a:r>
              <a:rPr b="0" lang="en-US" sz="2900" spc="-1" strike="noStrike">
                <a:solidFill>
                  <a:srgbClr val="000000"/>
                </a:solidFill>
                <a:latin typeface="Tw Cen MT"/>
                <a:ea typeface="DejaVu Sans"/>
              </a:rPr>
              <a:t>Strong family H/o DM = parents/ siblings.</a:t>
            </a:r>
            <a:endParaRPr b="0" lang="en-US" sz="2900" spc="-1" strike="noStrike">
              <a:latin typeface="Arial"/>
            </a:endParaRPr>
          </a:p>
          <a:p>
            <a:pPr marL="320040" indent="-317880">
              <a:lnSpc>
                <a:spcPct val="100000"/>
              </a:lnSpc>
              <a:spcBef>
                <a:spcPts val="700"/>
              </a:spcBef>
              <a:buClr>
                <a:srgbClr val="dd8047"/>
              </a:buClr>
              <a:buSzPct val="60000"/>
              <a:buFont typeface="Wingdings" charset="2"/>
              <a:buChar char=""/>
              <a:tabLst>
                <a:tab algn="l" pos="0"/>
              </a:tabLst>
            </a:pPr>
            <a:r>
              <a:rPr b="0" lang="en-US" sz="2900" spc="-1" strike="noStrike">
                <a:solidFill>
                  <a:srgbClr val="000000"/>
                </a:solidFill>
                <a:latin typeface="Tw Cen MT"/>
                <a:ea typeface="DejaVu Sans"/>
              </a:rPr>
              <a:t>Previous delivery , where baby weighed 4.3kg and above.</a:t>
            </a:r>
            <a:endParaRPr b="0" lang="en-US" sz="2900" spc="-1" strike="noStrike">
              <a:latin typeface="Arial"/>
            </a:endParaRPr>
          </a:p>
          <a:p>
            <a:pPr marL="320040" indent="-317880">
              <a:lnSpc>
                <a:spcPct val="100000"/>
              </a:lnSpc>
              <a:spcBef>
                <a:spcPts val="700"/>
              </a:spcBef>
              <a:buClr>
                <a:srgbClr val="dd8047"/>
              </a:buClr>
              <a:buSzPct val="60000"/>
              <a:buFont typeface="Wingdings" charset="2"/>
              <a:buChar char=""/>
              <a:tabLst>
                <a:tab algn="l" pos="0"/>
              </a:tabLst>
            </a:pPr>
            <a:r>
              <a:rPr b="0" lang="en-US" sz="2900" spc="-1" strike="noStrike">
                <a:solidFill>
                  <a:srgbClr val="000000"/>
                </a:solidFill>
                <a:latin typeface="Tw Cen MT"/>
                <a:ea typeface="DejaVu Sans"/>
              </a:rPr>
              <a:t>Unexplained stillbirth</a:t>
            </a:r>
            <a:endParaRPr b="0" lang="en-US" sz="2900" spc="-1" strike="noStrike">
              <a:latin typeface="Arial"/>
            </a:endParaRPr>
          </a:p>
          <a:p>
            <a:pPr marL="320040" indent="-317880">
              <a:lnSpc>
                <a:spcPct val="100000"/>
              </a:lnSpc>
              <a:spcBef>
                <a:spcPts val="700"/>
              </a:spcBef>
              <a:buClr>
                <a:srgbClr val="dd8047"/>
              </a:buClr>
              <a:buSzPct val="60000"/>
              <a:buFont typeface="Wingdings" charset="2"/>
              <a:buChar char=""/>
              <a:tabLst>
                <a:tab algn="l" pos="0"/>
              </a:tabLst>
            </a:pPr>
            <a:r>
              <a:rPr b="0" lang="en-US" sz="2900" spc="-1" strike="noStrike">
                <a:solidFill>
                  <a:srgbClr val="000000"/>
                </a:solidFill>
                <a:latin typeface="Tw Cen MT"/>
                <a:ea typeface="DejaVu Sans"/>
              </a:rPr>
              <a:t>Previous congenital malformations &amp; no known cause</a:t>
            </a:r>
            <a:endParaRPr b="0" lang="en-US" sz="2900" spc="-1" strike="noStrike">
              <a:latin typeface="Arial"/>
            </a:endParaRPr>
          </a:p>
          <a:p>
            <a:pPr marL="320040" indent="-317880">
              <a:lnSpc>
                <a:spcPct val="100000"/>
              </a:lnSpc>
              <a:spcBef>
                <a:spcPts val="700"/>
              </a:spcBef>
              <a:buClr>
                <a:srgbClr val="dd8047"/>
              </a:buClr>
              <a:buSzPct val="60000"/>
              <a:buFont typeface="Wingdings" charset="2"/>
              <a:buChar char=""/>
              <a:tabLst>
                <a:tab algn="l" pos="0"/>
              </a:tabLst>
            </a:pPr>
            <a:r>
              <a:rPr b="0" lang="en-US" sz="2900" spc="-1" strike="noStrike">
                <a:solidFill>
                  <a:srgbClr val="000000"/>
                </a:solidFill>
                <a:latin typeface="Tw Cen MT"/>
                <a:ea typeface="DejaVu Sans"/>
              </a:rPr>
              <a:t>Spontaneous abortion and all is well.</a:t>
            </a:r>
            <a:endParaRPr b="0" lang="en-US" sz="2900" spc="-1" strike="noStrike">
              <a:latin typeface="Arial"/>
            </a:endParaRPr>
          </a:p>
        </p:txBody>
      </p:sp>
    </p:spTree>
  </p:cSld>
  <mc:AlternateContent>
    <mc:Choice Requires="p14">
      <p:transition spd="slow" p14:dur="2000"/>
    </mc:Choice>
    <mc:Fallback>
      <p:transition spd="slow"/>
    </mc:Fallback>
  </mc:AlternateContent>
</p:sld>
</file>

<file path=ppt/slides/slide14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44" name="CustomShape 1"/>
          <p:cNvSpPr/>
          <p:nvPr/>
        </p:nvSpPr>
        <p:spPr>
          <a:xfrm>
            <a:off x="666720" y="1676520"/>
            <a:ext cx="10669680" cy="4417560"/>
          </a:xfrm>
          <a:prstGeom prst="rect">
            <a:avLst/>
          </a:prstGeom>
          <a:noFill/>
          <a:ln>
            <a:noFill/>
          </a:ln>
        </p:spPr>
        <p:style>
          <a:lnRef idx="0"/>
          <a:fillRef idx="0"/>
          <a:effectRef idx="0"/>
          <a:fontRef idx="minor"/>
        </p:style>
        <p:txBody>
          <a:bodyPr lIns="90000" rIns="90000" tIns="45000" bIns="45000">
            <a:noAutofit/>
          </a:bodyPr>
          <a:p>
            <a:pPr marL="320040" indent="-317880">
              <a:lnSpc>
                <a:spcPct val="100000"/>
              </a:lnSpc>
              <a:spcBef>
                <a:spcPts val="700"/>
              </a:spcBef>
              <a:buClr>
                <a:srgbClr val="dd8047"/>
              </a:buClr>
              <a:buSzPct val="60000"/>
              <a:buFont typeface="Wingdings" charset="2"/>
              <a:buChar char=""/>
            </a:pPr>
            <a:r>
              <a:rPr b="0" lang="en-US" sz="2900" spc="-1" strike="noStrike">
                <a:solidFill>
                  <a:srgbClr val="00b0f0"/>
                </a:solidFill>
                <a:latin typeface="Calibri"/>
                <a:ea typeface="DejaVu Sans"/>
              </a:rPr>
              <a:t>Gestational  DM</a:t>
            </a:r>
            <a:endParaRPr b="0" lang="en-US" sz="2900" spc="-1" strike="noStrike">
              <a:latin typeface="Arial"/>
            </a:endParaRPr>
          </a:p>
          <a:p>
            <a:pPr marL="320040" indent="-317880">
              <a:lnSpc>
                <a:spcPct val="100000"/>
              </a:lnSpc>
              <a:spcBef>
                <a:spcPts val="700"/>
              </a:spcBef>
              <a:buClr>
                <a:srgbClr val="dd8047"/>
              </a:buClr>
              <a:buSzPct val="60000"/>
              <a:buFont typeface="Wingdings" charset="2"/>
              <a:buChar char=""/>
            </a:pPr>
            <a:r>
              <a:rPr b="0" lang="en-US" sz="2900" spc="-1" strike="noStrike">
                <a:solidFill>
                  <a:srgbClr val="000000"/>
                </a:solidFill>
                <a:latin typeface="Calibri"/>
                <a:ea typeface="DejaVu Sans"/>
              </a:rPr>
              <a:t>Onset is during pregnancy and diagnosis is mostly based on abnormal GTT and blood glucose results. </a:t>
            </a:r>
            <a:endParaRPr b="0" lang="en-US" sz="2900" spc="-1" strike="noStrike">
              <a:latin typeface="Arial"/>
            </a:endParaRPr>
          </a:p>
          <a:p>
            <a:pPr marL="320040" indent="-317880">
              <a:lnSpc>
                <a:spcPct val="100000"/>
              </a:lnSpc>
              <a:spcBef>
                <a:spcPts val="700"/>
              </a:spcBef>
              <a:buClr>
                <a:srgbClr val="dd8047"/>
              </a:buClr>
              <a:buSzPct val="60000"/>
              <a:buFont typeface="Wingdings" charset="2"/>
              <a:buChar char=""/>
            </a:pPr>
            <a:r>
              <a:rPr b="0" lang="en-US" sz="2900" spc="-1" strike="noStrike">
                <a:solidFill>
                  <a:srgbClr val="000000"/>
                </a:solidFill>
                <a:latin typeface="Calibri"/>
                <a:ea typeface="DejaVu Sans"/>
              </a:rPr>
              <a:t>In most cases it resolves in puerperium.</a:t>
            </a:r>
            <a:endParaRPr b="0" lang="en-US" sz="2900" spc="-1" strike="noStrike">
              <a:latin typeface="Arial"/>
            </a:endParaRPr>
          </a:p>
          <a:p>
            <a:pPr marL="320040" indent="-317880">
              <a:lnSpc>
                <a:spcPct val="100000"/>
              </a:lnSpc>
              <a:spcBef>
                <a:spcPts val="700"/>
              </a:spcBef>
              <a:buClr>
                <a:srgbClr val="dd8047"/>
              </a:buClr>
              <a:buSzPct val="60000"/>
              <a:buFont typeface="Wingdings" charset="2"/>
              <a:buChar char=""/>
            </a:pPr>
            <a:r>
              <a:rPr b="0" lang="en-US" sz="2900" spc="-1" strike="noStrike">
                <a:solidFill>
                  <a:srgbClr val="00b0f0"/>
                </a:solidFill>
                <a:latin typeface="Calibri"/>
                <a:ea typeface="DejaVu Sans"/>
              </a:rPr>
              <a:t>Chronic DM</a:t>
            </a:r>
            <a:endParaRPr b="0" lang="en-US" sz="2900" spc="-1" strike="noStrike">
              <a:latin typeface="Arial"/>
            </a:endParaRPr>
          </a:p>
          <a:p>
            <a:pPr marL="320040" indent="-317880">
              <a:lnSpc>
                <a:spcPct val="100000"/>
              </a:lnSpc>
              <a:spcBef>
                <a:spcPts val="700"/>
              </a:spcBef>
              <a:buClr>
                <a:srgbClr val="dd8047"/>
              </a:buClr>
              <a:buSzPct val="60000"/>
              <a:buFont typeface="Wingdings" charset="2"/>
              <a:buChar char=""/>
            </a:pPr>
            <a:r>
              <a:rPr b="0" lang="en-US" sz="2900" spc="-1" strike="noStrike">
                <a:solidFill>
                  <a:srgbClr val="000000"/>
                </a:solidFill>
                <a:latin typeface="Calibri"/>
                <a:ea typeface="DejaVu Sans"/>
              </a:rPr>
              <a:t>Condition is prior to the pregnancy state .</a:t>
            </a:r>
            <a:endParaRPr b="0" lang="en-US" sz="2900" spc="-1" strike="noStrike">
              <a:latin typeface="Arial"/>
            </a:endParaRPr>
          </a:p>
          <a:p>
            <a:pPr marL="320040" indent="-317880">
              <a:lnSpc>
                <a:spcPct val="100000"/>
              </a:lnSpc>
              <a:spcBef>
                <a:spcPts val="700"/>
              </a:spcBef>
              <a:buClr>
                <a:srgbClr val="dd8047"/>
              </a:buClr>
              <a:buSzPct val="60000"/>
              <a:buFont typeface="Wingdings" charset="2"/>
              <a:buChar char=""/>
            </a:pPr>
            <a:r>
              <a:rPr b="0" lang="en-US" sz="2900" spc="-1" strike="noStrike">
                <a:solidFill>
                  <a:srgbClr val="000000"/>
                </a:solidFill>
                <a:latin typeface="Calibri"/>
                <a:ea typeface="DejaVu Sans"/>
              </a:rPr>
              <a:t>It could be type 1 case or maturity onset case.</a:t>
            </a:r>
            <a:endParaRPr b="0" lang="en-US" sz="2900" spc="-1" strike="noStrike">
              <a:latin typeface="Arial"/>
            </a:endParaRPr>
          </a:p>
        </p:txBody>
      </p:sp>
    </p:spTree>
  </p:cSld>
  <mc:AlternateContent>
    <mc:Choice Requires="p14">
      <p:transition spd="slow" p14:dur="2000"/>
    </mc:Choice>
    <mc:Fallback>
      <p:transition spd="slow"/>
    </mc:Fallback>
  </mc:AlternateContent>
</p:sld>
</file>

<file path=ppt/slides/slide14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45" name="CustomShape 1"/>
          <p:cNvSpPr/>
          <p:nvPr/>
        </p:nvSpPr>
        <p:spPr>
          <a:xfrm>
            <a:off x="816840" y="228600"/>
            <a:ext cx="10869120" cy="988560"/>
          </a:xfrm>
          <a:prstGeom prst="rect">
            <a:avLst/>
          </a:prstGeom>
          <a:noFill/>
          <a:ln>
            <a:noFill/>
          </a:ln>
        </p:spPr>
        <p:style>
          <a:lnRef idx="0"/>
          <a:fillRef idx="0"/>
          <a:effectRef idx="0"/>
          <a:fontRef idx="minor"/>
        </p:style>
        <p:txBody>
          <a:bodyPr lIns="90000" rIns="90000" tIns="45000" bIns="45000" anchor="ctr">
            <a:noAutofit/>
          </a:bodyPr>
          <a:p>
            <a:pPr>
              <a:lnSpc>
                <a:spcPct val="100000"/>
              </a:lnSpc>
            </a:pPr>
            <a:r>
              <a:rPr b="1" lang="en-US" sz="4400" spc="-1" strike="noStrike">
                <a:solidFill>
                  <a:srgbClr val="00b050"/>
                </a:solidFill>
                <a:latin typeface="Tw Cen MT"/>
                <a:ea typeface="DejaVu Sans"/>
              </a:rPr>
              <a:t>III. GRADING</a:t>
            </a:r>
            <a:endParaRPr b="0" lang="en-US" sz="4400" spc="-1" strike="noStrike">
              <a:latin typeface="Arial"/>
            </a:endParaRPr>
          </a:p>
        </p:txBody>
      </p:sp>
      <p:sp>
        <p:nvSpPr>
          <p:cNvPr id="1046" name="CustomShape 2"/>
          <p:cNvSpPr/>
          <p:nvPr/>
        </p:nvSpPr>
        <p:spPr>
          <a:xfrm>
            <a:off x="952560" y="1600200"/>
            <a:ext cx="10284840" cy="5027040"/>
          </a:xfrm>
          <a:prstGeom prst="rect">
            <a:avLst/>
          </a:prstGeom>
          <a:noFill/>
          <a:ln>
            <a:noFill/>
          </a:ln>
        </p:spPr>
        <p:style>
          <a:lnRef idx="0"/>
          <a:fillRef idx="0"/>
          <a:effectRef idx="0"/>
          <a:fontRef idx="minor"/>
        </p:style>
        <p:txBody>
          <a:bodyPr lIns="90000" rIns="90000" tIns="45000" bIns="45000">
            <a:noAutofit/>
          </a:bodyPr>
          <a:p>
            <a:pPr marL="320040" indent="-317880">
              <a:lnSpc>
                <a:spcPct val="100000"/>
              </a:lnSpc>
              <a:spcBef>
                <a:spcPts val="700"/>
              </a:spcBef>
              <a:tabLst>
                <a:tab algn="l" pos="0"/>
              </a:tabLst>
            </a:pPr>
            <a:r>
              <a:rPr b="0" lang="en-US" sz="2900" spc="-1" strike="noStrike">
                <a:solidFill>
                  <a:srgbClr val="000000"/>
                </a:solidFill>
                <a:latin typeface="Tw Cen MT"/>
                <a:ea typeface="DejaVu Sans"/>
              </a:rPr>
              <a:t>     </a:t>
            </a:r>
            <a:r>
              <a:rPr b="0" lang="en-US" sz="2900" spc="-1" strike="noStrike">
                <a:solidFill>
                  <a:srgbClr val="000000"/>
                </a:solidFill>
                <a:latin typeface="Tw Cen MT"/>
                <a:ea typeface="DejaVu Sans"/>
              </a:rPr>
              <a:t>Based on lab results &amp; complains</a:t>
            </a:r>
            <a:endParaRPr b="0" lang="en-US" sz="2900" spc="-1" strike="noStrike">
              <a:latin typeface="Arial"/>
            </a:endParaRPr>
          </a:p>
          <a:p>
            <a:pPr marL="320040" indent="-317880">
              <a:lnSpc>
                <a:spcPct val="100000"/>
              </a:lnSpc>
              <a:spcBef>
                <a:spcPts val="700"/>
              </a:spcBef>
              <a:buClr>
                <a:srgbClr val="dd8047"/>
              </a:buClr>
              <a:buSzPct val="60000"/>
              <a:buFont typeface="Wingdings" charset="2"/>
              <a:buChar char=""/>
              <a:tabLst>
                <a:tab algn="l" pos="0"/>
              </a:tabLst>
            </a:pPr>
            <a:r>
              <a:rPr b="1" lang="en-US" sz="2900" spc="-1" strike="noStrike">
                <a:solidFill>
                  <a:srgbClr val="00b0f0"/>
                </a:solidFill>
                <a:latin typeface="Tw Cen MT"/>
                <a:ea typeface="DejaVu Sans"/>
              </a:rPr>
              <a:t>Overt / Clinical DM</a:t>
            </a:r>
            <a:endParaRPr b="0" lang="en-US" sz="2900" spc="-1" strike="noStrike">
              <a:latin typeface="Arial"/>
            </a:endParaRPr>
          </a:p>
          <a:p>
            <a:pPr marL="320040" indent="-317880">
              <a:lnSpc>
                <a:spcPct val="100000"/>
              </a:lnSpc>
              <a:spcBef>
                <a:spcPts val="700"/>
              </a:spcBef>
              <a:buClr>
                <a:srgbClr val="dd8047"/>
              </a:buClr>
              <a:buSzPct val="60000"/>
              <a:buFont typeface="Wingdings" charset="2"/>
              <a:buChar char=""/>
              <a:tabLst>
                <a:tab algn="l" pos="0"/>
              </a:tabLst>
            </a:pPr>
            <a:r>
              <a:rPr b="0" lang="en-US" sz="2900" spc="-1" strike="noStrike">
                <a:solidFill>
                  <a:srgbClr val="000000"/>
                </a:solidFill>
                <a:latin typeface="Tw Cen MT"/>
                <a:ea typeface="DejaVu Sans"/>
              </a:rPr>
              <a:t>Oral glucose tolerance test and fasting blood sugar results are abnormal.</a:t>
            </a:r>
            <a:endParaRPr b="0" lang="en-US" sz="2900" spc="-1" strike="noStrike">
              <a:latin typeface="Arial"/>
            </a:endParaRPr>
          </a:p>
          <a:p>
            <a:pPr marL="320040" indent="-317880">
              <a:lnSpc>
                <a:spcPct val="100000"/>
              </a:lnSpc>
              <a:spcBef>
                <a:spcPts val="700"/>
              </a:spcBef>
              <a:buClr>
                <a:srgbClr val="dd8047"/>
              </a:buClr>
              <a:buSzPct val="60000"/>
              <a:buFont typeface="Wingdings" charset="2"/>
              <a:buChar char=""/>
              <a:tabLst>
                <a:tab algn="l" pos="0"/>
              </a:tabLst>
            </a:pPr>
            <a:r>
              <a:rPr b="0" lang="en-US" sz="2900" spc="-1" strike="noStrike">
                <a:solidFill>
                  <a:srgbClr val="000000"/>
                </a:solidFill>
                <a:latin typeface="Tw Cen MT"/>
                <a:ea typeface="DejaVu Sans"/>
              </a:rPr>
              <a:t>Symptoms are present too.</a:t>
            </a:r>
            <a:endParaRPr b="0" lang="en-US" sz="2900" spc="-1" strike="noStrike">
              <a:latin typeface="Arial"/>
            </a:endParaRPr>
          </a:p>
          <a:p>
            <a:pPr marL="320040" indent="-317880">
              <a:lnSpc>
                <a:spcPct val="100000"/>
              </a:lnSpc>
              <a:spcBef>
                <a:spcPts val="700"/>
              </a:spcBef>
              <a:buClr>
                <a:srgbClr val="dd8047"/>
              </a:buClr>
              <a:buSzPct val="60000"/>
              <a:buFont typeface="Wingdings" charset="2"/>
              <a:buChar char=""/>
              <a:tabLst>
                <a:tab algn="l" pos="0"/>
              </a:tabLst>
            </a:pPr>
            <a:r>
              <a:rPr b="1" lang="en-US" sz="2900" spc="-1" strike="noStrike">
                <a:solidFill>
                  <a:srgbClr val="00b0f0"/>
                </a:solidFill>
                <a:latin typeface="Tw Cen MT"/>
                <a:ea typeface="DejaVu Sans"/>
              </a:rPr>
              <a:t>Chemical DM</a:t>
            </a:r>
            <a:endParaRPr b="0" lang="en-US" sz="2900" spc="-1" strike="noStrike">
              <a:latin typeface="Arial"/>
            </a:endParaRPr>
          </a:p>
          <a:p>
            <a:pPr marL="320040" indent="-317880">
              <a:lnSpc>
                <a:spcPct val="100000"/>
              </a:lnSpc>
              <a:spcBef>
                <a:spcPts val="700"/>
              </a:spcBef>
              <a:buClr>
                <a:srgbClr val="dd8047"/>
              </a:buClr>
              <a:buSzPct val="60000"/>
              <a:buFont typeface="Wingdings" charset="2"/>
              <a:buChar char=""/>
              <a:tabLst>
                <a:tab algn="l" pos="0"/>
              </a:tabLst>
            </a:pPr>
            <a:r>
              <a:rPr b="0" lang="en-US" sz="2900" spc="-1" strike="noStrike">
                <a:solidFill>
                  <a:srgbClr val="000000"/>
                </a:solidFill>
                <a:latin typeface="Tw Cen MT"/>
                <a:ea typeface="DejaVu Sans"/>
              </a:rPr>
              <a:t>Abnormalities in GTT &amp; FBS are present ,but no symptoms.</a:t>
            </a:r>
            <a:endParaRPr b="0" lang="en-US" sz="2900" spc="-1" strike="noStrike">
              <a:latin typeface="Arial"/>
            </a:endParaRPr>
          </a:p>
        </p:txBody>
      </p:sp>
    </p:spTree>
  </p:cSld>
  <mc:AlternateContent>
    <mc:Choice Requires="p14">
      <p:transition spd="slow" p14:dur="2000"/>
    </mc:Choice>
    <mc:Fallback>
      <p:transition spd="slow"/>
    </mc:Fallback>
  </mc:AlternateContent>
</p:sld>
</file>

<file path=ppt/slides/slide14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47" name="CustomShape 1"/>
          <p:cNvSpPr/>
          <p:nvPr/>
        </p:nvSpPr>
        <p:spPr>
          <a:xfrm>
            <a:off x="816840" y="228600"/>
            <a:ext cx="10869120" cy="988560"/>
          </a:xfrm>
          <a:prstGeom prst="rect">
            <a:avLst/>
          </a:prstGeom>
          <a:noFill/>
          <a:ln>
            <a:noFill/>
          </a:ln>
        </p:spPr>
        <p:style>
          <a:lnRef idx="0"/>
          <a:fillRef idx="0"/>
          <a:effectRef idx="0"/>
          <a:fontRef idx="minor"/>
        </p:style>
        <p:txBody>
          <a:bodyPr lIns="90000" rIns="90000" tIns="45000" bIns="45000" anchor="ctr">
            <a:noAutofit/>
          </a:bodyPr>
          <a:p>
            <a:pPr>
              <a:lnSpc>
                <a:spcPct val="100000"/>
              </a:lnSpc>
            </a:pPr>
            <a:r>
              <a:rPr b="1" lang="en-US" sz="4400" spc="-1" strike="noStrike">
                <a:solidFill>
                  <a:srgbClr val="00b050"/>
                </a:solidFill>
                <a:latin typeface="Tw Cen MT"/>
                <a:ea typeface="DejaVu Sans"/>
              </a:rPr>
              <a:t>DIAGNOSTIC  FACTORS</a:t>
            </a:r>
            <a:endParaRPr b="0" lang="en-US" sz="4400" spc="-1" strike="noStrike">
              <a:latin typeface="Arial"/>
            </a:endParaRPr>
          </a:p>
        </p:txBody>
      </p:sp>
      <p:sp>
        <p:nvSpPr>
          <p:cNvPr id="1048" name="CustomShape 2"/>
          <p:cNvSpPr/>
          <p:nvPr/>
        </p:nvSpPr>
        <p:spPr>
          <a:xfrm>
            <a:off x="666720" y="1413000"/>
            <a:ext cx="10761120" cy="4757040"/>
          </a:xfrm>
          <a:prstGeom prst="rect">
            <a:avLst/>
          </a:prstGeom>
          <a:noFill/>
          <a:ln>
            <a:noFill/>
          </a:ln>
        </p:spPr>
        <p:style>
          <a:lnRef idx="0"/>
          <a:fillRef idx="0"/>
          <a:effectRef idx="0"/>
          <a:fontRef idx="minor"/>
        </p:style>
        <p:txBody>
          <a:bodyPr lIns="90000" rIns="90000" tIns="45000" bIns="45000">
            <a:normAutofit/>
          </a:bodyPr>
          <a:p>
            <a:pPr marL="320040" indent="-317880">
              <a:lnSpc>
                <a:spcPct val="100000"/>
              </a:lnSpc>
              <a:spcBef>
                <a:spcPts val="700"/>
              </a:spcBef>
              <a:tabLst>
                <a:tab algn="l" pos="0"/>
              </a:tabLst>
            </a:pPr>
            <a:r>
              <a:rPr b="0" lang="en-US" sz="2900" spc="-1" strike="noStrike">
                <a:solidFill>
                  <a:srgbClr val="00b050"/>
                </a:solidFill>
                <a:latin typeface="Tw Cen MT"/>
                <a:ea typeface="DejaVu Sans"/>
              </a:rPr>
              <a:t>	</a:t>
            </a:r>
            <a:r>
              <a:rPr b="0" lang="en-US" sz="2900" spc="-1" strike="noStrike">
                <a:solidFill>
                  <a:srgbClr val="000000"/>
                </a:solidFill>
                <a:latin typeface="Tw Cen MT"/>
                <a:ea typeface="DejaVu Sans"/>
              </a:rPr>
              <a:t>Regardless of the classification</a:t>
            </a:r>
            <a:endParaRPr b="0" lang="en-US" sz="2900" spc="-1" strike="noStrike">
              <a:latin typeface="Arial"/>
            </a:endParaRPr>
          </a:p>
          <a:p>
            <a:pPr marL="320040" indent="-317880">
              <a:lnSpc>
                <a:spcPct val="100000"/>
              </a:lnSpc>
              <a:spcBef>
                <a:spcPts val="700"/>
              </a:spcBef>
              <a:buClr>
                <a:srgbClr val="dd8047"/>
              </a:buClr>
              <a:buSzPct val="60000"/>
              <a:buFont typeface="Wingdings" charset="2"/>
              <a:buChar char=""/>
              <a:tabLst>
                <a:tab algn="l" pos="0"/>
              </a:tabLst>
            </a:pPr>
            <a:r>
              <a:rPr b="0" lang="en-US" sz="2900" spc="-1" strike="noStrike">
                <a:solidFill>
                  <a:srgbClr val="00b0f0"/>
                </a:solidFill>
                <a:latin typeface="Tw Cen MT"/>
                <a:ea typeface="DejaVu Sans"/>
              </a:rPr>
              <a:t>History</a:t>
            </a:r>
            <a:endParaRPr b="0" lang="en-US" sz="2900" spc="-1" strike="noStrike">
              <a:latin typeface="Arial"/>
            </a:endParaRPr>
          </a:p>
          <a:p>
            <a:pPr marL="320040" indent="-317880">
              <a:lnSpc>
                <a:spcPct val="100000"/>
              </a:lnSpc>
              <a:spcBef>
                <a:spcPts val="700"/>
              </a:spcBef>
              <a:buClr>
                <a:srgbClr val="dd8047"/>
              </a:buClr>
              <a:buSzPct val="60000"/>
              <a:buFont typeface="Wingdings" charset="2"/>
              <a:buChar char=""/>
              <a:tabLst>
                <a:tab algn="l" pos="0"/>
              </a:tabLst>
            </a:pPr>
            <a:r>
              <a:rPr b="0" lang="en-US" sz="2900" spc="-1" strike="noStrike">
                <a:solidFill>
                  <a:srgbClr val="000000"/>
                </a:solidFill>
                <a:latin typeface="Tw Cen MT"/>
                <a:ea typeface="DejaVu Sans"/>
              </a:rPr>
              <a:t>Presenting complains of; polydipsia  ,polyphagia and polyuria.</a:t>
            </a:r>
            <a:endParaRPr b="0" lang="en-US" sz="2900" spc="-1" strike="noStrike">
              <a:latin typeface="Arial"/>
            </a:endParaRPr>
          </a:p>
          <a:p>
            <a:pPr marL="320040" indent="-317880">
              <a:lnSpc>
                <a:spcPct val="100000"/>
              </a:lnSpc>
              <a:spcBef>
                <a:spcPts val="700"/>
              </a:spcBef>
              <a:buClr>
                <a:srgbClr val="dd8047"/>
              </a:buClr>
              <a:buSzPct val="60000"/>
              <a:buFont typeface="Wingdings" charset="2"/>
              <a:buChar char=""/>
              <a:tabLst>
                <a:tab algn="l" pos="0"/>
              </a:tabLst>
            </a:pPr>
            <a:r>
              <a:rPr b="0" lang="en-US" sz="2900" spc="-1" strike="noStrike">
                <a:solidFill>
                  <a:srgbClr val="000000"/>
                </a:solidFill>
                <a:latin typeface="Tw Cen MT"/>
                <a:ea typeface="DejaVu Sans"/>
              </a:rPr>
              <a:t>Strong family history.</a:t>
            </a:r>
            <a:endParaRPr b="0" lang="en-US" sz="2900" spc="-1" strike="noStrike">
              <a:latin typeface="Arial"/>
            </a:endParaRPr>
          </a:p>
          <a:p>
            <a:pPr marL="320040" indent="-317880">
              <a:lnSpc>
                <a:spcPct val="100000"/>
              </a:lnSpc>
              <a:spcBef>
                <a:spcPts val="700"/>
              </a:spcBef>
              <a:buClr>
                <a:srgbClr val="dd8047"/>
              </a:buClr>
              <a:buSzPct val="60000"/>
              <a:buFont typeface="Wingdings" charset="2"/>
              <a:buChar char=""/>
              <a:tabLst>
                <a:tab algn="l" pos="0"/>
              </a:tabLst>
            </a:pPr>
            <a:r>
              <a:rPr b="0" lang="en-US" sz="2900" spc="-1" strike="noStrike">
                <a:solidFill>
                  <a:srgbClr val="000000"/>
                </a:solidFill>
                <a:latin typeface="Tw Cen MT"/>
                <a:ea typeface="DejaVu Sans"/>
              </a:rPr>
              <a:t>Past &amp; present medical hx of  DM</a:t>
            </a:r>
            <a:endParaRPr b="0" lang="en-US" sz="2900" spc="-1" strike="noStrike">
              <a:latin typeface="Arial"/>
            </a:endParaRPr>
          </a:p>
          <a:p>
            <a:pPr marL="320040" indent="-317880">
              <a:lnSpc>
                <a:spcPct val="100000"/>
              </a:lnSpc>
              <a:spcBef>
                <a:spcPts val="700"/>
              </a:spcBef>
              <a:buClr>
                <a:srgbClr val="dd8047"/>
              </a:buClr>
              <a:buSzPct val="60000"/>
              <a:buFont typeface="Wingdings" charset="2"/>
              <a:buChar char=""/>
              <a:tabLst>
                <a:tab algn="l" pos="0"/>
              </a:tabLst>
            </a:pPr>
            <a:r>
              <a:rPr b="0" lang="en-US" sz="2900" spc="-1" strike="noStrike">
                <a:solidFill>
                  <a:srgbClr val="000000"/>
                </a:solidFill>
                <a:latin typeface="Tw Cen MT"/>
                <a:ea typeface="DejaVu Sans"/>
              </a:rPr>
              <a:t>Past obstetric hx , of gestational DM or  risks of potential DM.</a:t>
            </a:r>
            <a:endParaRPr b="0" lang="en-US" sz="2900" spc="-1" strike="noStrike">
              <a:latin typeface="Arial"/>
            </a:endParaRPr>
          </a:p>
        </p:txBody>
      </p:sp>
    </p:spTree>
  </p:cSld>
  <mc:AlternateContent>
    <mc:Choice Requires="p14">
      <p:transition spd="slow" p14:dur="2000"/>
    </mc:Choice>
    <mc:Fallback>
      <p:transition spd="slow"/>
    </mc:Fallback>
  </mc:AlternateContent>
</p:sld>
</file>

<file path=ppt/slides/slide14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49" name="CustomShape 1"/>
          <p:cNvSpPr/>
          <p:nvPr/>
        </p:nvSpPr>
        <p:spPr>
          <a:xfrm>
            <a:off x="666720" y="1600200"/>
            <a:ext cx="10669680" cy="4493520"/>
          </a:xfrm>
          <a:prstGeom prst="rect">
            <a:avLst/>
          </a:prstGeom>
          <a:noFill/>
          <a:ln>
            <a:noFill/>
          </a:ln>
        </p:spPr>
        <p:style>
          <a:lnRef idx="0"/>
          <a:fillRef idx="0"/>
          <a:effectRef idx="0"/>
          <a:fontRef idx="minor"/>
        </p:style>
        <p:txBody>
          <a:bodyPr lIns="90000" rIns="90000" tIns="45000" bIns="45000">
            <a:noAutofit/>
          </a:bodyPr>
          <a:p>
            <a:pPr marL="320040" indent="-317880">
              <a:lnSpc>
                <a:spcPct val="100000"/>
              </a:lnSpc>
              <a:spcBef>
                <a:spcPts val="700"/>
              </a:spcBef>
              <a:buClr>
                <a:srgbClr val="dd8047"/>
              </a:buClr>
              <a:buSzPct val="60000"/>
              <a:buFont typeface="Wingdings" charset="2"/>
              <a:buChar char=""/>
            </a:pPr>
            <a:r>
              <a:rPr b="0" lang="en-US" sz="2900" spc="-1" strike="noStrike">
                <a:solidFill>
                  <a:srgbClr val="00b0f0"/>
                </a:solidFill>
                <a:latin typeface="Calibri"/>
                <a:ea typeface="DejaVu Sans"/>
              </a:rPr>
              <a:t>Physical Examination</a:t>
            </a:r>
            <a:endParaRPr b="0" lang="en-US" sz="2900" spc="-1" strike="noStrike">
              <a:latin typeface="Arial"/>
            </a:endParaRPr>
          </a:p>
          <a:p>
            <a:pPr marL="320040" indent="-317880">
              <a:lnSpc>
                <a:spcPct val="100000"/>
              </a:lnSpc>
              <a:spcBef>
                <a:spcPts val="700"/>
              </a:spcBef>
              <a:buClr>
                <a:srgbClr val="dd8047"/>
              </a:buClr>
              <a:buSzPct val="60000"/>
              <a:buFont typeface="Wingdings" charset="2"/>
              <a:buChar char=""/>
            </a:pPr>
            <a:r>
              <a:rPr b="0" lang="en-US" sz="2900" spc="-1" strike="noStrike">
                <a:solidFill>
                  <a:srgbClr val="000000"/>
                </a:solidFill>
                <a:latin typeface="Calibri"/>
                <a:ea typeface="DejaVu Sans"/>
              </a:rPr>
              <a:t>Weight loss despite good appetite.</a:t>
            </a:r>
            <a:endParaRPr b="0" lang="en-US" sz="2900" spc="-1" strike="noStrike">
              <a:latin typeface="Arial"/>
            </a:endParaRPr>
          </a:p>
          <a:p>
            <a:pPr marL="320040" indent="-317880">
              <a:lnSpc>
                <a:spcPct val="100000"/>
              </a:lnSpc>
              <a:spcBef>
                <a:spcPts val="700"/>
              </a:spcBef>
              <a:buClr>
                <a:srgbClr val="dd8047"/>
              </a:buClr>
              <a:buSzPct val="60000"/>
              <a:buFont typeface="Wingdings" charset="2"/>
              <a:buChar char=""/>
            </a:pPr>
            <a:r>
              <a:rPr b="0" lang="en-US" sz="2900" spc="-1" strike="noStrike">
                <a:solidFill>
                  <a:srgbClr val="000000"/>
                </a:solidFill>
                <a:latin typeface="Calibri"/>
                <a:ea typeface="DejaVu Sans"/>
              </a:rPr>
              <a:t>Signs of dehydration despite polyphagia.</a:t>
            </a:r>
            <a:endParaRPr b="0" lang="en-US" sz="2900" spc="-1" strike="noStrike">
              <a:latin typeface="Arial"/>
            </a:endParaRPr>
          </a:p>
          <a:p>
            <a:pPr marL="320040" indent="-317880">
              <a:lnSpc>
                <a:spcPct val="100000"/>
              </a:lnSpc>
              <a:spcBef>
                <a:spcPts val="700"/>
              </a:spcBef>
              <a:buClr>
                <a:srgbClr val="dd8047"/>
              </a:buClr>
              <a:buSzPct val="60000"/>
              <a:buFont typeface="Wingdings" charset="2"/>
              <a:buChar char=""/>
            </a:pPr>
            <a:r>
              <a:rPr b="0" lang="en-US" sz="2900" spc="-1" strike="noStrike">
                <a:solidFill>
                  <a:srgbClr val="000000"/>
                </a:solidFill>
                <a:latin typeface="Calibri"/>
                <a:ea typeface="DejaVu Sans"/>
              </a:rPr>
              <a:t>Fundal height is higher than the stated dates in absence of multiple pregnancy &amp;  polyhydramnious  on abdominal examination .</a:t>
            </a:r>
            <a:endParaRPr b="0" lang="en-US" sz="2900" spc="-1" strike="noStrike">
              <a:latin typeface="Arial"/>
            </a:endParaRPr>
          </a:p>
          <a:p>
            <a:pPr marL="320040" indent="-317880">
              <a:lnSpc>
                <a:spcPct val="100000"/>
              </a:lnSpc>
              <a:spcBef>
                <a:spcPts val="700"/>
              </a:spcBef>
              <a:buClr>
                <a:srgbClr val="dd8047"/>
              </a:buClr>
              <a:buSzPct val="60000"/>
              <a:buFont typeface="Wingdings" charset="2"/>
              <a:buChar char=""/>
            </a:pPr>
            <a:r>
              <a:rPr b="0" lang="en-US" sz="2900" spc="-1" strike="noStrike">
                <a:solidFill>
                  <a:srgbClr val="000000"/>
                </a:solidFill>
                <a:latin typeface="Calibri"/>
                <a:ea typeface="DejaVu Sans"/>
              </a:rPr>
              <a:t>Candidiasis , on vulval examination .</a:t>
            </a:r>
            <a:endParaRPr b="0" lang="en-US" sz="2900" spc="-1" strike="noStrike">
              <a:latin typeface="Arial"/>
            </a:endParaRPr>
          </a:p>
        </p:txBody>
      </p:sp>
    </p:spTree>
  </p:cSld>
  <mc:AlternateContent>
    <mc:Choice Requires="p14">
      <p:transition spd="slow" p14:dur="2000"/>
    </mc:Choice>
    <mc:Fallback>
      <p:transition spd="slow"/>
    </mc:Fallback>
  </mc:AlternateContent>
</p:sld>
</file>

<file path=ppt/slides/slide14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50" name="CustomShape 1"/>
          <p:cNvSpPr/>
          <p:nvPr/>
        </p:nvSpPr>
        <p:spPr>
          <a:xfrm>
            <a:off x="816840" y="228600"/>
            <a:ext cx="10869120" cy="988560"/>
          </a:xfrm>
          <a:prstGeom prst="rect">
            <a:avLst/>
          </a:prstGeom>
          <a:noFill/>
          <a:ln>
            <a:noFill/>
          </a:ln>
        </p:spPr>
        <p:style>
          <a:lnRef idx="0"/>
          <a:fillRef idx="0"/>
          <a:effectRef idx="0"/>
          <a:fontRef idx="minor"/>
        </p:style>
        <p:txBody>
          <a:bodyPr lIns="90000" rIns="90000" tIns="45000" bIns="45000" anchor="ctr">
            <a:normAutofit fontScale="44000"/>
          </a:bodyPr>
          <a:p>
            <a:pPr>
              <a:lnSpc>
                <a:spcPct val="100000"/>
              </a:lnSpc>
            </a:pPr>
            <a:br/>
            <a:r>
              <a:rPr b="0" lang="en-US" sz="4400" spc="-1" strike="noStrike">
                <a:solidFill>
                  <a:srgbClr val="00b0f0"/>
                </a:solidFill>
                <a:latin typeface="Tw Cen MT"/>
                <a:ea typeface="DejaVu Sans"/>
              </a:rPr>
              <a:t>Laboratory Tests</a:t>
            </a:r>
            <a:br/>
            <a:endParaRPr b="0" lang="en-US" sz="4400" spc="-1" strike="noStrike">
              <a:latin typeface="Arial"/>
            </a:endParaRPr>
          </a:p>
        </p:txBody>
      </p:sp>
      <p:sp>
        <p:nvSpPr>
          <p:cNvPr id="1051" name="CustomShape 2"/>
          <p:cNvSpPr/>
          <p:nvPr/>
        </p:nvSpPr>
        <p:spPr>
          <a:xfrm>
            <a:off x="666720" y="1371600"/>
            <a:ext cx="10761120" cy="4874760"/>
          </a:xfrm>
          <a:prstGeom prst="rect">
            <a:avLst/>
          </a:prstGeom>
          <a:noFill/>
          <a:ln>
            <a:noFill/>
          </a:ln>
        </p:spPr>
        <p:style>
          <a:lnRef idx="0"/>
          <a:fillRef idx="0"/>
          <a:effectRef idx="0"/>
          <a:fontRef idx="minor"/>
        </p:style>
        <p:txBody>
          <a:bodyPr lIns="90000" rIns="90000" tIns="45000" bIns="45000">
            <a:normAutofit/>
          </a:bodyPr>
          <a:p>
            <a:pPr marL="320040" indent="-317880">
              <a:lnSpc>
                <a:spcPct val="100000"/>
              </a:lnSpc>
              <a:spcBef>
                <a:spcPts val="700"/>
              </a:spcBef>
              <a:buClr>
                <a:srgbClr val="dd8047"/>
              </a:buClr>
              <a:buSzPct val="60000"/>
              <a:buFont typeface="Wingdings" charset="2"/>
              <a:buChar char=""/>
            </a:pPr>
            <a:r>
              <a:rPr b="0" lang="en-US" sz="2800" spc="-1" strike="noStrike">
                <a:solidFill>
                  <a:srgbClr val="000000"/>
                </a:solidFill>
                <a:latin typeface="Tw Cen MT"/>
                <a:ea typeface="DejaVu Sans"/>
              </a:rPr>
              <a:t>Post -pradial (random) bld sugar higher than 8.4 mmol/L generally. </a:t>
            </a:r>
            <a:endParaRPr b="0" lang="en-US" sz="2800" spc="-1" strike="noStrike">
              <a:latin typeface="Arial"/>
            </a:endParaRPr>
          </a:p>
          <a:p>
            <a:pPr marL="320040" indent="-317880">
              <a:lnSpc>
                <a:spcPct val="100000"/>
              </a:lnSpc>
              <a:spcBef>
                <a:spcPts val="700"/>
              </a:spcBef>
              <a:buClr>
                <a:srgbClr val="dd8047"/>
              </a:buClr>
              <a:buSzPct val="60000"/>
              <a:buFont typeface="Wingdings" charset="2"/>
              <a:buChar char=""/>
            </a:pPr>
            <a:r>
              <a:rPr b="0" lang="en-US" sz="2800" spc="-1" strike="noStrike">
                <a:solidFill>
                  <a:srgbClr val="000000"/>
                </a:solidFill>
                <a:latin typeface="Tw Cen MT"/>
                <a:ea typeface="DejaVu Sans"/>
              </a:rPr>
              <a:t>Specifically,  random B/S results are : &gt; 5.8 mmol/L, 2 hrs  after a meal and &gt;6.2 mmol/L within the first 2 hrs of a meal.</a:t>
            </a:r>
            <a:endParaRPr b="0" lang="en-US" sz="2800" spc="-1" strike="noStrike">
              <a:latin typeface="Arial"/>
            </a:endParaRPr>
          </a:p>
          <a:p>
            <a:pPr marL="320040" indent="-317880">
              <a:lnSpc>
                <a:spcPct val="100000"/>
              </a:lnSpc>
              <a:spcBef>
                <a:spcPts val="700"/>
              </a:spcBef>
              <a:buClr>
                <a:srgbClr val="dd8047"/>
              </a:buClr>
              <a:buSzPct val="60000"/>
              <a:buFont typeface="Wingdings" charset="2"/>
              <a:buChar char=""/>
            </a:pPr>
            <a:r>
              <a:rPr b="0" lang="en-US" sz="2800" spc="-1" strike="noStrike">
                <a:solidFill>
                  <a:srgbClr val="000000"/>
                </a:solidFill>
                <a:latin typeface="Tw Cen MT"/>
                <a:ea typeface="DejaVu Sans"/>
              </a:rPr>
              <a:t>Fasting blood sugar, ranges between 5.3- 7.8 mmol/L.</a:t>
            </a:r>
            <a:endParaRPr b="0" lang="en-US" sz="2800" spc="-1" strike="noStrike">
              <a:latin typeface="Arial"/>
            </a:endParaRPr>
          </a:p>
          <a:p>
            <a:pPr marL="320040" indent="-317880">
              <a:lnSpc>
                <a:spcPct val="100000"/>
              </a:lnSpc>
              <a:spcBef>
                <a:spcPts val="700"/>
              </a:spcBef>
              <a:buClr>
                <a:srgbClr val="dd8047"/>
              </a:buClr>
              <a:buSzPct val="60000"/>
              <a:buFont typeface="Wingdings" charset="2"/>
              <a:buChar char=""/>
            </a:pPr>
            <a:r>
              <a:rPr b="0" lang="en-US" sz="2800" spc="-1" strike="noStrike">
                <a:solidFill>
                  <a:srgbClr val="000000"/>
                </a:solidFill>
                <a:latin typeface="Tw Cen MT"/>
                <a:ea typeface="DejaVu Sans"/>
              </a:rPr>
              <a:t>Oral glucose tolerance test (OGTT),positive results are ; &gt; 15 mmol/L after 1 hr of 75 gm of glucose ingestion.</a:t>
            </a:r>
            <a:endParaRPr b="0" lang="en-US" sz="2800" spc="-1" strike="noStrike">
              <a:latin typeface="Arial"/>
            </a:endParaRPr>
          </a:p>
          <a:p>
            <a:pPr marL="320040" indent="-317880">
              <a:lnSpc>
                <a:spcPct val="100000"/>
              </a:lnSpc>
              <a:spcBef>
                <a:spcPts val="700"/>
              </a:spcBef>
              <a:buClr>
                <a:srgbClr val="dd8047"/>
              </a:buClr>
              <a:buSzPct val="60000"/>
              <a:buFont typeface="Wingdings" charset="2"/>
              <a:buChar char=""/>
            </a:pPr>
            <a:r>
              <a:rPr b="0" lang="en-US" sz="2800" spc="-1" strike="noStrike">
                <a:solidFill>
                  <a:srgbClr val="000000"/>
                </a:solidFill>
                <a:latin typeface="Tw Cen MT"/>
                <a:ea typeface="DejaVu Sans"/>
              </a:rPr>
              <a:t> </a:t>
            </a:r>
            <a:r>
              <a:rPr b="0" lang="en-US" sz="2800" spc="-1" strike="noStrike">
                <a:solidFill>
                  <a:srgbClr val="000000"/>
                </a:solidFill>
                <a:latin typeface="Tw Cen MT"/>
                <a:ea typeface="DejaVu Sans"/>
              </a:rPr>
              <a:t>It’s confirmatory if serum glucose levels are higher than 11.1 mmol/L 2 hrs after ingestion of 75 gm of glucose.</a:t>
            </a:r>
            <a:endParaRPr b="0" lang="en-US" sz="2800" spc="-1" strike="noStrike">
              <a:latin typeface="Arial"/>
            </a:endParaRPr>
          </a:p>
          <a:p>
            <a:pPr marL="320040" indent="-317880">
              <a:lnSpc>
                <a:spcPct val="100000"/>
              </a:lnSpc>
              <a:spcBef>
                <a:spcPts val="700"/>
              </a:spcBef>
              <a:tabLst>
                <a:tab algn="l" pos="0"/>
              </a:tabLst>
            </a:pPr>
            <a:endParaRPr b="0" lang="en-US" sz="2800" spc="-1" strike="noStrike">
              <a:latin typeface="Arial"/>
            </a:endParaRPr>
          </a:p>
        </p:txBody>
      </p:sp>
    </p:spTree>
  </p:cSld>
  <mc:AlternateContent>
    <mc:Choice Requires="p14">
      <p:transition spd="slow" p14:dur="2000"/>
    </mc:Choice>
    <mc:Fallback>
      <p:transition spd="slow"/>
    </mc:Fallback>
  </mc:AlternateContent>
</p:sld>
</file>

<file path=ppt/slides/slide14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52" name="CustomShape 1"/>
          <p:cNvSpPr/>
          <p:nvPr/>
        </p:nvSpPr>
        <p:spPr>
          <a:xfrm>
            <a:off x="666720" y="1295280"/>
            <a:ext cx="10761120" cy="5103360"/>
          </a:xfrm>
          <a:prstGeom prst="rect">
            <a:avLst/>
          </a:prstGeom>
          <a:noFill/>
          <a:ln>
            <a:noFill/>
          </a:ln>
        </p:spPr>
        <p:style>
          <a:lnRef idx="0"/>
          <a:fillRef idx="0"/>
          <a:effectRef idx="0"/>
          <a:fontRef idx="minor"/>
        </p:style>
        <p:txBody>
          <a:bodyPr lIns="90000" rIns="90000" tIns="45000" bIns="45000">
            <a:normAutofit/>
          </a:bodyPr>
          <a:p>
            <a:pPr marL="320040" indent="-317880">
              <a:lnSpc>
                <a:spcPct val="100000"/>
              </a:lnSpc>
              <a:spcBef>
                <a:spcPts val="700"/>
              </a:spcBef>
              <a:buClr>
                <a:srgbClr val="dd8047"/>
              </a:buClr>
              <a:buSzPct val="60000"/>
              <a:buFont typeface="Wingdings" charset="2"/>
              <a:buChar char=""/>
            </a:pPr>
            <a:r>
              <a:rPr b="0" lang="en-US" sz="2900" spc="-1" strike="noStrike">
                <a:solidFill>
                  <a:srgbClr val="000000"/>
                </a:solidFill>
                <a:latin typeface="Calibri"/>
                <a:ea typeface="DejaVu Sans"/>
              </a:rPr>
              <a:t>Glycated haemoglobin (HbAIC).</a:t>
            </a:r>
            <a:endParaRPr b="0" lang="en-US" sz="2900" spc="-1" strike="noStrike">
              <a:latin typeface="Arial"/>
            </a:endParaRPr>
          </a:p>
          <a:p>
            <a:pPr marL="320040" indent="-317880">
              <a:lnSpc>
                <a:spcPct val="100000"/>
              </a:lnSpc>
              <a:spcBef>
                <a:spcPts val="700"/>
              </a:spcBef>
              <a:buClr>
                <a:srgbClr val="dd8047"/>
              </a:buClr>
              <a:buSzPct val="60000"/>
              <a:buFont typeface="Wingdings" charset="2"/>
              <a:buChar char=""/>
            </a:pPr>
            <a:r>
              <a:rPr b="0" lang="en-US" sz="2900" spc="-1" strike="noStrike">
                <a:solidFill>
                  <a:srgbClr val="000000"/>
                </a:solidFill>
                <a:latin typeface="Calibri"/>
                <a:ea typeface="DejaVu Sans"/>
              </a:rPr>
              <a:t>Aim is to assess the oxygen carrying capacity of the haemoglobin molecule.</a:t>
            </a:r>
            <a:r>
              <a:rPr b="0" lang="en-US" sz="2900" spc="-1" strike="noStrike">
                <a:solidFill>
                  <a:srgbClr val="000000"/>
                </a:solidFill>
                <a:latin typeface="Calibri"/>
                <a:ea typeface="DejaVu Sans"/>
              </a:rPr>
              <a:t>	</a:t>
            </a:r>
            <a:endParaRPr b="0" lang="en-US" sz="2900" spc="-1" strike="noStrike">
              <a:latin typeface="Arial"/>
            </a:endParaRPr>
          </a:p>
          <a:p>
            <a:pPr marL="320040" indent="-317880">
              <a:lnSpc>
                <a:spcPct val="100000"/>
              </a:lnSpc>
              <a:spcBef>
                <a:spcPts val="700"/>
              </a:spcBef>
              <a:buClr>
                <a:srgbClr val="dd8047"/>
              </a:buClr>
              <a:buSzPct val="60000"/>
              <a:buFont typeface="Wingdings" charset="2"/>
              <a:buChar char=""/>
            </a:pPr>
            <a:r>
              <a:rPr b="0" lang="en-US" sz="2900" spc="-1" strike="noStrike">
                <a:solidFill>
                  <a:srgbClr val="000000"/>
                </a:solidFill>
                <a:latin typeface="Calibri"/>
                <a:ea typeface="DejaVu Sans"/>
              </a:rPr>
              <a:t>Normal results,  should be that </a:t>
            </a:r>
            <a:r>
              <a:rPr b="1" lang="en-US" sz="2900" spc="-1" strike="noStrike">
                <a:solidFill>
                  <a:srgbClr val="000000"/>
                </a:solidFill>
                <a:latin typeface="Calibri"/>
                <a:ea typeface="DejaVu Sans"/>
              </a:rPr>
              <a:t>less than  6.5% </a:t>
            </a:r>
            <a:r>
              <a:rPr b="0" lang="en-US" sz="2900" spc="-1" strike="noStrike">
                <a:solidFill>
                  <a:srgbClr val="000000"/>
                </a:solidFill>
                <a:latin typeface="Calibri"/>
                <a:ea typeface="DejaVu Sans"/>
              </a:rPr>
              <a:t>of the HB molecule carries a glucose molecule.</a:t>
            </a:r>
            <a:endParaRPr b="0" lang="en-US" sz="2900" spc="-1" strike="noStrike">
              <a:latin typeface="Arial"/>
            </a:endParaRPr>
          </a:p>
          <a:p>
            <a:pPr marL="320040" indent="-317880">
              <a:lnSpc>
                <a:spcPct val="100000"/>
              </a:lnSpc>
              <a:spcBef>
                <a:spcPts val="700"/>
              </a:spcBef>
              <a:buClr>
                <a:srgbClr val="dd8047"/>
              </a:buClr>
              <a:buSzPct val="60000"/>
              <a:buFont typeface="Wingdings" charset="2"/>
              <a:buChar char=""/>
            </a:pPr>
            <a:r>
              <a:rPr b="0" lang="en-US" sz="2900" spc="-1" strike="noStrike">
                <a:solidFill>
                  <a:srgbClr val="000000"/>
                </a:solidFill>
                <a:latin typeface="Calibri"/>
                <a:ea typeface="DejaVu Sans"/>
              </a:rPr>
              <a:t>The results indicates the status of  bld glucose levels in the past 2-3months. Two (2)  separate tests are reliable.</a:t>
            </a:r>
            <a:endParaRPr b="0" lang="en-US" sz="2900" spc="-1" strike="noStrike">
              <a:latin typeface="Arial"/>
            </a:endParaRPr>
          </a:p>
          <a:p>
            <a:pPr marL="320040" indent="-317880">
              <a:lnSpc>
                <a:spcPct val="100000"/>
              </a:lnSpc>
              <a:spcBef>
                <a:spcPts val="700"/>
              </a:spcBef>
              <a:buClr>
                <a:srgbClr val="dd8047"/>
              </a:buClr>
              <a:buSzPct val="60000"/>
              <a:buFont typeface="Wingdings" charset="2"/>
              <a:buChar char=""/>
            </a:pPr>
            <a:r>
              <a:rPr b="0" lang="en-US" sz="2900" spc="-1" strike="noStrike">
                <a:solidFill>
                  <a:srgbClr val="000000"/>
                </a:solidFill>
                <a:latin typeface="Calibri"/>
                <a:ea typeface="DejaVu Sans"/>
              </a:rPr>
              <a:t>For a higher % result,(eg.15-25%) in the 1</a:t>
            </a:r>
            <a:r>
              <a:rPr b="0" lang="en-US" sz="2900" spc="-1" strike="noStrike" baseline="30000">
                <a:solidFill>
                  <a:srgbClr val="000000"/>
                </a:solidFill>
                <a:latin typeface="Calibri"/>
                <a:ea typeface="DejaVu Sans"/>
              </a:rPr>
              <a:t>st</a:t>
            </a:r>
            <a:r>
              <a:rPr b="0" lang="en-US" sz="2900" spc="-1" strike="noStrike">
                <a:solidFill>
                  <a:srgbClr val="000000"/>
                </a:solidFill>
                <a:latin typeface="Calibri"/>
                <a:ea typeface="DejaVu Sans"/>
              </a:rPr>
              <a:t> trimester, congenital abnormalities occurs.</a:t>
            </a:r>
            <a:endParaRPr b="0" lang="en-US" sz="2900" spc="-1" strike="noStrike">
              <a:latin typeface="Arial"/>
            </a:endParaRPr>
          </a:p>
        </p:txBody>
      </p:sp>
    </p:spTree>
  </p:cSld>
  <mc:AlternateContent>
    <mc:Choice Requires="p14">
      <p:transition spd="slow" p14:dur="2000"/>
    </mc:Choice>
    <mc:Fallback>
      <p:transition spd="slow"/>
    </mc:Fallback>
  </mc:AlternateContent>
</p:sld>
</file>

<file path=ppt/slides/slide14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53" name="CustomShape 1"/>
          <p:cNvSpPr/>
          <p:nvPr/>
        </p:nvSpPr>
        <p:spPr>
          <a:xfrm>
            <a:off x="666720" y="1600200"/>
            <a:ext cx="10856520" cy="4950720"/>
          </a:xfrm>
          <a:prstGeom prst="rect">
            <a:avLst/>
          </a:prstGeom>
          <a:noFill/>
          <a:ln>
            <a:noFill/>
          </a:ln>
        </p:spPr>
        <p:style>
          <a:lnRef idx="0"/>
          <a:fillRef idx="0"/>
          <a:effectRef idx="0"/>
          <a:fontRef idx="minor"/>
        </p:style>
        <p:txBody>
          <a:bodyPr lIns="90000" rIns="90000" tIns="45000" bIns="45000">
            <a:normAutofit/>
          </a:bodyPr>
          <a:p>
            <a:pPr marL="320040" indent="-317880">
              <a:lnSpc>
                <a:spcPct val="100000"/>
              </a:lnSpc>
              <a:spcBef>
                <a:spcPts val="700"/>
              </a:spcBef>
              <a:buClr>
                <a:srgbClr val="dd8047"/>
              </a:buClr>
              <a:buSzPct val="60000"/>
              <a:buFont typeface="Wingdings" charset="2"/>
              <a:buChar char=""/>
            </a:pPr>
            <a:r>
              <a:rPr b="0" lang="en-US" sz="2800" spc="-1" strike="noStrike">
                <a:solidFill>
                  <a:srgbClr val="000000"/>
                </a:solidFill>
                <a:latin typeface="Calibri"/>
                <a:ea typeface="DejaVu Sans"/>
              </a:rPr>
              <a:t>Routine Urinalysis:</a:t>
            </a:r>
            <a:endParaRPr b="0" lang="en-US" sz="2800" spc="-1" strike="noStrike">
              <a:latin typeface="Arial"/>
            </a:endParaRPr>
          </a:p>
          <a:p>
            <a:pPr marL="320040" indent="-317880">
              <a:lnSpc>
                <a:spcPct val="100000"/>
              </a:lnSpc>
              <a:spcBef>
                <a:spcPts val="700"/>
              </a:spcBef>
              <a:buClr>
                <a:srgbClr val="dd8047"/>
              </a:buClr>
              <a:buSzPct val="60000"/>
              <a:buFont typeface="Wingdings" charset="2"/>
              <a:buChar char=""/>
            </a:pPr>
            <a:r>
              <a:rPr b="0" lang="en-US" sz="2800" spc="-1" strike="noStrike">
                <a:solidFill>
                  <a:srgbClr val="000000"/>
                </a:solidFill>
                <a:latin typeface="Calibri"/>
                <a:ea typeface="DejaVu Sans"/>
              </a:rPr>
              <a:t>Presence of glucose and acetone on reagent testing.</a:t>
            </a:r>
            <a:endParaRPr b="0" lang="en-US" sz="2800" spc="-1" strike="noStrike">
              <a:latin typeface="Arial"/>
            </a:endParaRPr>
          </a:p>
          <a:p>
            <a:pPr marL="320040" indent="-317880">
              <a:lnSpc>
                <a:spcPct val="100000"/>
              </a:lnSpc>
              <a:spcBef>
                <a:spcPts val="700"/>
              </a:spcBef>
              <a:buClr>
                <a:srgbClr val="dd8047"/>
              </a:buClr>
              <a:buSzPct val="60000"/>
              <a:buFont typeface="Wingdings" charset="2"/>
              <a:buChar char=""/>
            </a:pPr>
            <a:r>
              <a:rPr b="0" lang="en-US" sz="2800" spc="-1" strike="noStrike">
                <a:solidFill>
                  <a:srgbClr val="000000"/>
                </a:solidFill>
                <a:latin typeface="Calibri"/>
                <a:ea typeface="DejaVu Sans"/>
              </a:rPr>
              <a:t>High specific gravity. </a:t>
            </a:r>
            <a:endParaRPr b="0" lang="en-US" sz="2800" spc="-1" strike="noStrike">
              <a:latin typeface="Arial"/>
            </a:endParaRPr>
          </a:p>
          <a:p>
            <a:pPr marL="320040" indent="-317880">
              <a:lnSpc>
                <a:spcPct val="100000"/>
              </a:lnSpc>
              <a:spcBef>
                <a:spcPts val="700"/>
              </a:spcBef>
              <a:buClr>
                <a:srgbClr val="dd8047"/>
              </a:buClr>
              <a:buSzPct val="60000"/>
              <a:buFont typeface="Wingdings" charset="2"/>
              <a:buChar char=""/>
            </a:pPr>
            <a:r>
              <a:rPr b="0" lang="en-US" sz="2800" spc="-1" strike="noStrike">
                <a:solidFill>
                  <a:srgbClr val="000000"/>
                </a:solidFill>
                <a:latin typeface="Calibri"/>
                <a:ea typeface="DejaVu Sans"/>
              </a:rPr>
              <a:t>Pale amber coloured urine due to polyphagia.</a:t>
            </a:r>
            <a:endParaRPr b="0" lang="en-US" sz="2800" spc="-1" strike="noStrike">
              <a:latin typeface="Arial"/>
            </a:endParaRPr>
          </a:p>
          <a:p>
            <a:pPr marL="320040" indent="-317880">
              <a:lnSpc>
                <a:spcPct val="100000"/>
              </a:lnSpc>
              <a:spcBef>
                <a:spcPts val="700"/>
              </a:spcBef>
              <a:tabLst>
                <a:tab algn="l" pos="0"/>
              </a:tabLst>
            </a:pPr>
            <a:r>
              <a:rPr b="1" lang="en-US" sz="2800" spc="-1" strike="noStrike">
                <a:solidFill>
                  <a:srgbClr val="e828b6"/>
                </a:solidFill>
                <a:latin typeface="Calibri"/>
                <a:ea typeface="DejaVu Sans"/>
              </a:rPr>
              <a:t>NB:</a:t>
            </a:r>
            <a:endParaRPr b="0" lang="en-US" sz="2800" spc="-1" strike="noStrike">
              <a:latin typeface="Arial"/>
            </a:endParaRPr>
          </a:p>
          <a:p>
            <a:pPr marL="320040" indent="-317880">
              <a:lnSpc>
                <a:spcPct val="100000"/>
              </a:lnSpc>
              <a:spcBef>
                <a:spcPts val="700"/>
              </a:spcBef>
              <a:buClr>
                <a:srgbClr val="dd8047"/>
              </a:buClr>
              <a:buSzPct val="60000"/>
              <a:buFont typeface="Wingdings" charset="2"/>
              <a:buChar char=""/>
              <a:tabLst>
                <a:tab algn="l" pos="0"/>
              </a:tabLst>
            </a:pPr>
            <a:r>
              <a:rPr b="0" lang="en-US" sz="2800" spc="-1" strike="noStrike">
                <a:solidFill>
                  <a:srgbClr val="000000"/>
                </a:solidFill>
                <a:latin typeface="Calibri"/>
                <a:ea typeface="DejaVu Sans"/>
              </a:rPr>
              <a:t>Normal FBS is below 5.3 mmols/L (95mg/dl)</a:t>
            </a:r>
            <a:endParaRPr b="0" lang="en-US" sz="2800" spc="-1" strike="noStrike">
              <a:latin typeface="Arial"/>
            </a:endParaRPr>
          </a:p>
          <a:p>
            <a:pPr marL="320040" indent="-317880">
              <a:lnSpc>
                <a:spcPct val="100000"/>
              </a:lnSpc>
              <a:spcBef>
                <a:spcPts val="700"/>
              </a:spcBef>
              <a:buClr>
                <a:srgbClr val="dd8047"/>
              </a:buClr>
              <a:buSzPct val="60000"/>
              <a:buFont typeface="Wingdings" charset="2"/>
              <a:buChar char=""/>
              <a:tabLst>
                <a:tab algn="l" pos="0"/>
              </a:tabLst>
            </a:pPr>
            <a:r>
              <a:rPr b="0" lang="en-US" sz="2800" spc="-1" strike="noStrike">
                <a:solidFill>
                  <a:srgbClr val="000000"/>
                </a:solidFill>
                <a:latin typeface="Calibri"/>
                <a:ea typeface="DejaVu Sans"/>
              </a:rPr>
              <a:t> </a:t>
            </a:r>
            <a:r>
              <a:rPr b="0" lang="en-US" sz="2800" spc="-1" strike="noStrike">
                <a:solidFill>
                  <a:srgbClr val="000000"/>
                </a:solidFill>
                <a:latin typeface="Calibri"/>
                <a:ea typeface="DejaVu Sans"/>
              </a:rPr>
              <a:t>(N)Postpradial  1 hr after feeding, &lt; 7.8 mmols/L(&lt;140mg/dl)</a:t>
            </a:r>
            <a:endParaRPr b="0" lang="en-US" sz="2800" spc="-1" strike="noStrike">
              <a:latin typeface="Arial"/>
            </a:endParaRPr>
          </a:p>
          <a:p>
            <a:pPr marL="320040" indent="-317880">
              <a:lnSpc>
                <a:spcPct val="100000"/>
              </a:lnSpc>
              <a:spcBef>
                <a:spcPts val="700"/>
              </a:spcBef>
              <a:tabLst>
                <a:tab algn="l" pos="0"/>
              </a:tabLst>
            </a:pPr>
            <a:r>
              <a:rPr b="0" lang="en-US" sz="2800" spc="-1" strike="noStrike">
                <a:solidFill>
                  <a:srgbClr val="000000"/>
                </a:solidFill>
                <a:latin typeface="Calibri"/>
                <a:ea typeface="DejaVu Sans"/>
              </a:rPr>
              <a:t>    </a:t>
            </a:r>
            <a:r>
              <a:rPr b="0" lang="en-US" sz="2800" spc="-1" strike="noStrike">
                <a:solidFill>
                  <a:srgbClr val="000000"/>
                </a:solidFill>
                <a:latin typeface="Calibri"/>
                <a:ea typeface="DejaVu Sans"/>
              </a:rPr>
              <a:t>2 hrs &lt; 6.7 mmols/L(&lt;120mg/dl. Results help to modify treatment regiment.</a:t>
            </a:r>
            <a:endParaRPr b="0" lang="en-US" sz="2800" spc="-1" strike="noStrike">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77" name="CustomShape 1"/>
          <p:cNvSpPr/>
          <p:nvPr/>
        </p:nvSpPr>
        <p:spPr>
          <a:xfrm>
            <a:off x="666720" y="838080"/>
            <a:ext cx="10951560" cy="5712840"/>
          </a:xfrm>
          <a:prstGeom prst="rect">
            <a:avLst/>
          </a:prstGeom>
          <a:noFill/>
          <a:ln>
            <a:noFill/>
          </a:ln>
        </p:spPr>
        <p:style>
          <a:lnRef idx="0"/>
          <a:fillRef idx="0"/>
          <a:effectRef idx="0"/>
          <a:fontRef idx="minor"/>
        </p:style>
        <p:txBody>
          <a:bodyPr lIns="90000" rIns="90000" tIns="45000" bIns="45000">
            <a:noAutofit/>
          </a:bodyPr>
          <a:p>
            <a:pPr marL="274320" indent="-272160" algn="just">
              <a:lnSpc>
                <a:spcPct val="100000"/>
              </a:lnSpc>
              <a:spcBef>
                <a:spcPts val="621"/>
              </a:spcBef>
              <a:buClr>
                <a:srgbClr val="0bd0d9"/>
              </a:buClr>
              <a:buSzPct val="95000"/>
              <a:buFont typeface="Wingdings 2" charset="2"/>
              <a:buChar char=""/>
            </a:pPr>
            <a:r>
              <a:rPr b="0" lang="en-US" sz="3100" spc="-1" strike="noStrike">
                <a:solidFill>
                  <a:srgbClr val="000000"/>
                </a:solidFill>
                <a:latin typeface="Constantia"/>
                <a:ea typeface="DejaVu Sans"/>
              </a:rPr>
              <a:t>Being a primigravida because of the maternal immune response to fetal antigen from the father.</a:t>
            </a:r>
            <a:endParaRPr b="0" lang="en-US" sz="3100" spc="-1" strike="noStrike">
              <a:latin typeface="Arial"/>
            </a:endParaRPr>
          </a:p>
          <a:p>
            <a:pPr marL="274320" indent="-272160" algn="just">
              <a:lnSpc>
                <a:spcPct val="100000"/>
              </a:lnSpc>
              <a:spcBef>
                <a:spcPts val="621"/>
              </a:spcBef>
              <a:buClr>
                <a:srgbClr val="0bd0d9"/>
              </a:buClr>
              <a:buSzPct val="95000"/>
              <a:buFont typeface="Wingdings 2" charset="2"/>
              <a:buChar char=""/>
            </a:pPr>
            <a:r>
              <a:rPr b="0" lang="en-US" sz="3100" spc="-1" strike="noStrike">
                <a:solidFill>
                  <a:srgbClr val="000000"/>
                </a:solidFill>
                <a:latin typeface="Constantia"/>
                <a:ea typeface="DejaVu Sans"/>
              </a:rPr>
              <a:t>Change of male partner: The fetal antigen from the sperm sensitizes the production of antibodies by the maternal body hence endothelial cells dysfunction leading  to high sensitivity to angiotensin II= HTN.</a:t>
            </a:r>
            <a:endParaRPr b="0" lang="en-US" sz="3100" spc="-1" strike="noStrike">
              <a:latin typeface="Arial"/>
            </a:endParaRPr>
          </a:p>
          <a:p>
            <a:pPr marL="274320" indent="-272160" algn="just">
              <a:lnSpc>
                <a:spcPct val="100000"/>
              </a:lnSpc>
              <a:spcBef>
                <a:spcPts val="621"/>
              </a:spcBef>
              <a:buClr>
                <a:srgbClr val="0bd0d9"/>
              </a:buClr>
              <a:buSzPct val="95000"/>
              <a:buFont typeface="Wingdings 2" charset="2"/>
              <a:buChar char=""/>
            </a:pPr>
            <a:r>
              <a:rPr b="0" lang="en-US" sz="3100" spc="-1" strike="noStrike">
                <a:solidFill>
                  <a:srgbClr val="000000"/>
                </a:solidFill>
                <a:latin typeface="Constantia"/>
                <a:ea typeface="DejaVu Sans"/>
              </a:rPr>
              <a:t>Pregnancy after assisted reproductive technology </a:t>
            </a:r>
            <a:endParaRPr b="0" lang="en-US" sz="3100" spc="-1" strike="noStrike">
              <a:latin typeface="Arial"/>
            </a:endParaRPr>
          </a:p>
          <a:p>
            <a:pPr marL="274320" indent="-272160" algn="just">
              <a:lnSpc>
                <a:spcPct val="100000"/>
              </a:lnSpc>
              <a:spcBef>
                <a:spcPts val="621"/>
              </a:spcBef>
              <a:tabLst>
                <a:tab algn="l" pos="0"/>
              </a:tabLst>
            </a:pPr>
            <a:r>
              <a:rPr b="0" lang="en-US" sz="3100" spc="-1" strike="noStrike">
                <a:solidFill>
                  <a:srgbClr val="000000"/>
                </a:solidFill>
                <a:latin typeface="Constantia"/>
                <a:ea typeface="DejaVu Sans"/>
              </a:rPr>
              <a:t>	</a:t>
            </a:r>
            <a:r>
              <a:rPr b="0" lang="en-US" sz="3100" spc="-1" strike="noStrike">
                <a:solidFill>
                  <a:srgbClr val="000000"/>
                </a:solidFill>
                <a:latin typeface="Constantia"/>
                <a:ea typeface="DejaVu Sans"/>
              </a:rPr>
              <a:t>	</a:t>
            </a:r>
            <a:r>
              <a:rPr b="1" lang="en-US" sz="3100" spc="-1" strike="noStrike">
                <a:solidFill>
                  <a:srgbClr val="ff0000"/>
                </a:solidFill>
                <a:latin typeface="Constantia"/>
                <a:ea typeface="DejaVu Sans"/>
              </a:rPr>
              <a:t>AETIOLOGY</a:t>
            </a:r>
            <a:endParaRPr b="0" lang="en-US" sz="3100" spc="-1" strike="noStrike">
              <a:latin typeface="Arial"/>
            </a:endParaRPr>
          </a:p>
          <a:p>
            <a:pPr marL="274320" indent="-272160" algn="just">
              <a:lnSpc>
                <a:spcPct val="100000"/>
              </a:lnSpc>
              <a:spcBef>
                <a:spcPts val="621"/>
              </a:spcBef>
              <a:buClr>
                <a:srgbClr val="0bd0d9"/>
              </a:buClr>
              <a:buSzPct val="95000"/>
              <a:buFont typeface="Wingdings 2" charset="2"/>
              <a:buChar char=""/>
              <a:tabLst>
                <a:tab algn="l" pos="0"/>
              </a:tabLst>
            </a:pPr>
            <a:r>
              <a:rPr b="0" lang="en-US" sz="3100" spc="-1" strike="noStrike">
                <a:solidFill>
                  <a:srgbClr val="000000"/>
                </a:solidFill>
                <a:latin typeface="Constantia"/>
                <a:ea typeface="DejaVu Sans"/>
              </a:rPr>
              <a:t>Development of pre-eclampsia basically occurs in two stages namely:</a:t>
            </a:r>
            <a:endParaRPr b="0" lang="en-US" sz="3100" spc="-1" strike="noStrike">
              <a:latin typeface="Arial"/>
            </a:endParaRPr>
          </a:p>
          <a:p>
            <a:pPr marL="274320" indent="-272160" algn="just">
              <a:lnSpc>
                <a:spcPct val="100000"/>
              </a:lnSpc>
              <a:spcBef>
                <a:spcPts val="621"/>
              </a:spcBef>
              <a:tabLst>
                <a:tab algn="l" pos="0"/>
              </a:tabLst>
            </a:pPr>
            <a:r>
              <a:rPr b="0" lang="en-US" sz="3100" spc="-1" strike="noStrike">
                <a:solidFill>
                  <a:srgbClr val="000000"/>
                </a:solidFill>
                <a:latin typeface="Constantia"/>
                <a:ea typeface="DejaVu Sans"/>
              </a:rPr>
              <a:t> </a:t>
            </a:r>
            <a:endParaRPr b="0" lang="en-US" sz="3100" spc="-1" strike="noStrike">
              <a:latin typeface="Arial"/>
            </a:endParaRPr>
          </a:p>
        </p:txBody>
      </p:sp>
    </p:spTree>
  </p:cSld>
  <p:transition spd="med">
    <p:pull dir="l"/>
  </p:transition>
</p:sld>
</file>

<file path=ppt/slides/slide15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54" name="CustomShape 1"/>
          <p:cNvSpPr/>
          <p:nvPr/>
        </p:nvSpPr>
        <p:spPr>
          <a:xfrm>
            <a:off x="952560" y="277920"/>
            <a:ext cx="10284840" cy="939240"/>
          </a:xfrm>
          <a:prstGeom prst="rect">
            <a:avLst/>
          </a:prstGeom>
          <a:noFill/>
          <a:ln>
            <a:noFill/>
          </a:ln>
        </p:spPr>
        <p:style>
          <a:lnRef idx="0"/>
          <a:fillRef idx="0"/>
          <a:effectRef idx="0"/>
          <a:fontRef idx="minor"/>
        </p:style>
        <p:txBody>
          <a:bodyPr lIns="90000" rIns="90000" tIns="45000" bIns="45000" anchor="ctr">
            <a:noAutofit/>
          </a:bodyPr>
          <a:p>
            <a:pPr>
              <a:lnSpc>
                <a:spcPct val="100000"/>
              </a:lnSpc>
            </a:pPr>
            <a:r>
              <a:rPr b="1" lang="en-US" sz="4400" spc="-1" strike="noStrike">
                <a:solidFill>
                  <a:srgbClr val="00b050"/>
                </a:solidFill>
                <a:latin typeface="Tw Cen MT"/>
                <a:ea typeface="DejaVu Sans"/>
              </a:rPr>
              <a:t>SPECIFIC  MANAGEMENT</a:t>
            </a:r>
            <a:endParaRPr b="0" lang="en-US" sz="4400" spc="-1" strike="noStrike">
              <a:latin typeface="Arial"/>
            </a:endParaRPr>
          </a:p>
        </p:txBody>
      </p:sp>
      <p:sp>
        <p:nvSpPr>
          <p:cNvPr id="1055" name="CustomShape 2"/>
          <p:cNvSpPr/>
          <p:nvPr/>
        </p:nvSpPr>
        <p:spPr>
          <a:xfrm>
            <a:off x="666720" y="1371600"/>
            <a:ext cx="10856520" cy="5103360"/>
          </a:xfrm>
          <a:prstGeom prst="rect">
            <a:avLst/>
          </a:prstGeom>
          <a:noFill/>
          <a:ln>
            <a:noFill/>
          </a:ln>
        </p:spPr>
        <p:style>
          <a:lnRef idx="0"/>
          <a:fillRef idx="0"/>
          <a:effectRef idx="0"/>
          <a:fontRef idx="minor"/>
        </p:style>
        <p:txBody>
          <a:bodyPr lIns="90000" rIns="90000" tIns="45000" bIns="45000">
            <a:noAutofit/>
          </a:bodyPr>
          <a:p>
            <a:pPr marL="320040" indent="-317880">
              <a:lnSpc>
                <a:spcPct val="100000"/>
              </a:lnSpc>
              <a:spcBef>
                <a:spcPts val="700"/>
              </a:spcBef>
              <a:tabLst>
                <a:tab algn="l" pos="0"/>
              </a:tabLst>
            </a:pPr>
            <a:r>
              <a:rPr b="0" lang="en-US" sz="2900" spc="-1" strike="noStrike">
                <a:solidFill>
                  <a:srgbClr val="00b050"/>
                </a:solidFill>
                <a:latin typeface="Calibri"/>
                <a:ea typeface="DejaVu Sans"/>
              </a:rPr>
              <a:t>	</a:t>
            </a:r>
            <a:r>
              <a:rPr b="1" i="1" lang="en-US" sz="2900" spc="-1" strike="noStrike">
                <a:solidFill>
                  <a:srgbClr val="00b0f0"/>
                </a:solidFill>
                <a:latin typeface="Calibri"/>
                <a:ea typeface="DejaVu Sans"/>
              </a:rPr>
              <a:t>Pre-conception  Care</a:t>
            </a:r>
            <a:endParaRPr b="0" lang="en-US" sz="2900" spc="-1" strike="noStrike">
              <a:latin typeface="Arial"/>
            </a:endParaRPr>
          </a:p>
          <a:p>
            <a:pPr marL="320040" indent="-317880">
              <a:lnSpc>
                <a:spcPct val="100000"/>
              </a:lnSpc>
              <a:spcBef>
                <a:spcPts val="700"/>
              </a:spcBef>
              <a:buClr>
                <a:srgbClr val="dd8047"/>
              </a:buClr>
              <a:buSzPct val="60000"/>
              <a:buFont typeface="Wingdings" charset="2"/>
              <a:buChar char=""/>
              <a:tabLst>
                <a:tab algn="l" pos="0"/>
              </a:tabLst>
            </a:pPr>
            <a:r>
              <a:rPr b="0" lang="en-US" sz="2900" spc="-1" strike="noStrike">
                <a:solidFill>
                  <a:srgbClr val="000000"/>
                </a:solidFill>
                <a:latin typeface="Calibri"/>
                <a:ea typeface="DejaVu Sans"/>
              </a:rPr>
              <a:t>Offered through counselling , before a known DM plans for pregnancy hence control complication. Sessions are based on:</a:t>
            </a:r>
            <a:endParaRPr b="0" lang="en-US" sz="2900" spc="-1" strike="noStrike">
              <a:latin typeface="Arial"/>
            </a:endParaRPr>
          </a:p>
          <a:p>
            <a:pPr marL="320040" indent="-317880">
              <a:lnSpc>
                <a:spcPct val="100000"/>
              </a:lnSpc>
              <a:spcBef>
                <a:spcPts val="700"/>
              </a:spcBef>
              <a:buClr>
                <a:srgbClr val="dd8047"/>
              </a:buClr>
              <a:buSzPct val="60000"/>
              <a:buFont typeface="Wingdings" charset="2"/>
              <a:buChar char=""/>
              <a:tabLst>
                <a:tab algn="l" pos="0"/>
              </a:tabLst>
            </a:pPr>
            <a:r>
              <a:rPr b="1" lang="en-US" sz="2900" spc="-1" strike="noStrike">
                <a:solidFill>
                  <a:srgbClr val="e828b6"/>
                </a:solidFill>
                <a:latin typeface="Calibri"/>
                <a:ea typeface="DejaVu Sans"/>
              </a:rPr>
              <a:t>Emotional Stress Management</a:t>
            </a:r>
            <a:r>
              <a:rPr b="1" lang="en-US" sz="2900" spc="-1" strike="noStrike">
                <a:solidFill>
                  <a:srgbClr val="000000"/>
                </a:solidFill>
                <a:latin typeface="Calibri"/>
                <a:ea typeface="DejaVu Sans"/>
              </a:rPr>
              <a:t>:</a:t>
            </a:r>
            <a:endParaRPr b="0" lang="en-US" sz="2900" spc="-1" strike="noStrike">
              <a:latin typeface="Arial"/>
            </a:endParaRPr>
          </a:p>
          <a:p>
            <a:pPr marL="320040" indent="-317880">
              <a:lnSpc>
                <a:spcPct val="100000"/>
              </a:lnSpc>
              <a:spcBef>
                <a:spcPts val="700"/>
              </a:spcBef>
              <a:buClr>
                <a:srgbClr val="dd8047"/>
              </a:buClr>
              <a:buSzPct val="60000"/>
              <a:buFont typeface="Wingdings" charset="2"/>
              <a:buChar char=""/>
              <a:tabLst>
                <a:tab algn="l" pos="0"/>
              </a:tabLst>
            </a:pPr>
            <a:r>
              <a:rPr b="0" lang="en-US" sz="2900" spc="-1" strike="noStrike">
                <a:solidFill>
                  <a:srgbClr val="000000"/>
                </a:solidFill>
                <a:latin typeface="Calibri"/>
                <a:ea typeface="DejaVu Sans"/>
              </a:rPr>
              <a:t>Main  sources are , normal strains of pregnancy, frequent  prenatal visits and prolonged hospitalization.</a:t>
            </a:r>
            <a:endParaRPr b="0" lang="en-US" sz="2900" spc="-1" strike="noStrike">
              <a:latin typeface="Arial"/>
            </a:endParaRPr>
          </a:p>
          <a:p>
            <a:pPr marL="320040" indent="-317880">
              <a:lnSpc>
                <a:spcPct val="100000"/>
              </a:lnSpc>
              <a:spcBef>
                <a:spcPts val="700"/>
              </a:spcBef>
              <a:buClr>
                <a:srgbClr val="dd8047"/>
              </a:buClr>
              <a:buSzPct val="60000"/>
              <a:buFont typeface="Wingdings" charset="2"/>
              <a:buChar char=""/>
              <a:tabLst>
                <a:tab algn="l" pos="0"/>
              </a:tabLst>
            </a:pPr>
            <a:r>
              <a:rPr b="0" lang="en-US" sz="2900" spc="-1" strike="noStrike">
                <a:solidFill>
                  <a:srgbClr val="000000"/>
                </a:solidFill>
                <a:latin typeface="Calibri"/>
                <a:ea typeface="DejaVu Sans"/>
              </a:rPr>
              <a:t>So, help the client to establish ways of dealing with it. </a:t>
            </a:r>
            <a:endParaRPr b="0" lang="en-US" sz="2900" spc="-1" strike="noStrike">
              <a:latin typeface="Arial"/>
            </a:endParaRPr>
          </a:p>
        </p:txBody>
      </p:sp>
    </p:spTree>
  </p:cSld>
  <mc:AlternateContent>
    <mc:Choice Requires="p14">
      <p:transition spd="slow" p14:dur="2000"/>
    </mc:Choice>
    <mc:Fallback>
      <p:transition spd="slow"/>
    </mc:Fallback>
  </mc:AlternateContent>
</p:sld>
</file>

<file path=ppt/slides/slide15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56" name="CustomShape 1"/>
          <p:cNvSpPr/>
          <p:nvPr/>
        </p:nvSpPr>
        <p:spPr>
          <a:xfrm>
            <a:off x="571680" y="1371600"/>
            <a:ext cx="10951560" cy="4757040"/>
          </a:xfrm>
          <a:prstGeom prst="rect">
            <a:avLst/>
          </a:prstGeom>
          <a:noFill/>
          <a:ln>
            <a:noFill/>
          </a:ln>
        </p:spPr>
        <p:style>
          <a:lnRef idx="0"/>
          <a:fillRef idx="0"/>
          <a:effectRef idx="0"/>
          <a:fontRef idx="minor"/>
        </p:style>
        <p:txBody>
          <a:bodyPr lIns="90000" rIns="90000" tIns="45000" bIns="45000">
            <a:noAutofit/>
          </a:bodyPr>
          <a:p>
            <a:pPr marL="320040" indent="-317880">
              <a:lnSpc>
                <a:spcPct val="100000"/>
              </a:lnSpc>
              <a:spcBef>
                <a:spcPts val="700"/>
              </a:spcBef>
              <a:buClr>
                <a:srgbClr val="dd8047"/>
              </a:buClr>
              <a:buSzPct val="60000"/>
              <a:buFont typeface="Wingdings" charset="2"/>
              <a:buChar char=""/>
            </a:pPr>
            <a:r>
              <a:rPr b="1" lang="en-US" sz="3600" spc="-1" strike="noStrike">
                <a:solidFill>
                  <a:srgbClr val="e828b6"/>
                </a:solidFill>
                <a:latin typeface="Calibri"/>
                <a:ea typeface="DejaVu Sans"/>
              </a:rPr>
              <a:t>Financial Implication(Involvement):</a:t>
            </a:r>
            <a:endParaRPr b="0" lang="en-US" sz="3600" spc="-1" strike="noStrike">
              <a:latin typeface="Arial"/>
            </a:endParaRPr>
          </a:p>
          <a:p>
            <a:pPr marL="320040" indent="-317880">
              <a:lnSpc>
                <a:spcPct val="100000"/>
              </a:lnSpc>
              <a:spcBef>
                <a:spcPts val="700"/>
              </a:spcBef>
              <a:buClr>
                <a:srgbClr val="dd8047"/>
              </a:buClr>
              <a:buSzPct val="60000"/>
              <a:buFont typeface="Wingdings" charset="2"/>
              <a:buChar char=""/>
            </a:pPr>
            <a:r>
              <a:rPr b="0" lang="en-US" sz="3600" spc="-1" strike="noStrike">
                <a:solidFill>
                  <a:srgbClr val="000000"/>
                </a:solidFill>
                <a:latin typeface="Calibri"/>
                <a:ea typeface="DejaVu Sans"/>
              </a:rPr>
              <a:t>The whole process will be extra expensive compared to a normal non-DM client.</a:t>
            </a:r>
            <a:endParaRPr b="0" lang="en-US" sz="3600" spc="-1" strike="noStrike">
              <a:latin typeface="Arial"/>
            </a:endParaRPr>
          </a:p>
          <a:p>
            <a:pPr marL="320040" indent="-317880">
              <a:lnSpc>
                <a:spcPct val="100000"/>
              </a:lnSpc>
              <a:spcBef>
                <a:spcPts val="700"/>
              </a:spcBef>
              <a:buClr>
                <a:srgbClr val="dd8047"/>
              </a:buClr>
              <a:buSzPct val="60000"/>
              <a:buFont typeface="Wingdings" charset="2"/>
              <a:buChar char=""/>
            </a:pPr>
            <a:r>
              <a:rPr b="0" lang="en-US" sz="3600" spc="-1" strike="noStrike">
                <a:solidFill>
                  <a:srgbClr val="000000"/>
                </a:solidFill>
                <a:latin typeface="Calibri"/>
                <a:ea typeface="DejaVu Sans"/>
              </a:rPr>
              <a:t>Expenses are amassed  from, change to insulin , frequent investigations , hospitalisation  and mode of delivery among others.  </a:t>
            </a:r>
            <a:endParaRPr b="0" lang="en-US" sz="3600" spc="-1" strike="noStrike">
              <a:latin typeface="Arial"/>
            </a:endParaRPr>
          </a:p>
        </p:txBody>
      </p:sp>
    </p:spTree>
  </p:cSld>
  <mc:AlternateContent>
    <mc:Choice Requires="p14">
      <p:transition spd="slow" p14:dur="2000"/>
    </mc:Choice>
    <mc:Fallback>
      <p:transition spd="slow"/>
    </mc:Fallback>
  </mc:AlternateContent>
</p:sld>
</file>

<file path=ppt/slides/slide15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57" name="CustomShape 1"/>
          <p:cNvSpPr/>
          <p:nvPr/>
        </p:nvSpPr>
        <p:spPr>
          <a:xfrm>
            <a:off x="952560" y="1295280"/>
            <a:ext cx="10284840" cy="4833360"/>
          </a:xfrm>
          <a:prstGeom prst="rect">
            <a:avLst/>
          </a:prstGeom>
          <a:noFill/>
          <a:ln>
            <a:noFill/>
          </a:ln>
        </p:spPr>
        <p:style>
          <a:lnRef idx="0"/>
          <a:fillRef idx="0"/>
          <a:effectRef idx="0"/>
          <a:fontRef idx="minor"/>
        </p:style>
        <p:txBody>
          <a:bodyPr lIns="90000" rIns="90000" tIns="45000" bIns="45000">
            <a:normAutofit/>
          </a:bodyPr>
          <a:p>
            <a:pPr marL="320040" indent="-317880">
              <a:lnSpc>
                <a:spcPct val="100000"/>
              </a:lnSpc>
              <a:spcBef>
                <a:spcPts val="700"/>
              </a:spcBef>
              <a:tabLst>
                <a:tab algn="l" pos="0"/>
              </a:tabLst>
            </a:pPr>
            <a:r>
              <a:rPr b="1" lang="en-US" sz="2900" spc="-1" strike="noStrike">
                <a:solidFill>
                  <a:srgbClr val="e828b6"/>
                </a:solidFill>
                <a:latin typeface="Calibri"/>
                <a:ea typeface="DejaVu Sans"/>
              </a:rPr>
              <a:t>	</a:t>
            </a:r>
            <a:r>
              <a:rPr b="1" lang="en-US" sz="2900" spc="-1" strike="noStrike">
                <a:solidFill>
                  <a:srgbClr val="e828b6"/>
                </a:solidFill>
                <a:latin typeface="Calibri"/>
                <a:ea typeface="DejaVu Sans"/>
              </a:rPr>
              <a:t>Medical  &amp; Surgical risks</a:t>
            </a:r>
            <a:r>
              <a:rPr b="1" lang="en-US" sz="2900" spc="-1" strike="noStrike">
                <a:solidFill>
                  <a:srgbClr val="000000"/>
                </a:solidFill>
                <a:latin typeface="Calibri"/>
                <a:ea typeface="DejaVu Sans"/>
              </a:rPr>
              <a:t>:</a:t>
            </a:r>
            <a:endParaRPr b="0" lang="en-US" sz="2900" spc="-1" strike="noStrike">
              <a:latin typeface="Arial"/>
            </a:endParaRPr>
          </a:p>
          <a:p>
            <a:pPr marL="320040" indent="-317880">
              <a:lnSpc>
                <a:spcPct val="100000"/>
              </a:lnSpc>
              <a:spcBef>
                <a:spcPts val="700"/>
              </a:spcBef>
              <a:buClr>
                <a:srgbClr val="dd8047"/>
              </a:buClr>
              <a:buSzPct val="60000"/>
              <a:buFont typeface="Wingdings" charset="2"/>
              <a:buChar char=""/>
              <a:tabLst>
                <a:tab algn="l" pos="0"/>
              </a:tabLst>
            </a:pPr>
            <a:r>
              <a:rPr b="0" lang="en-US" sz="2900" spc="-1" strike="noStrike">
                <a:solidFill>
                  <a:srgbClr val="000000"/>
                </a:solidFill>
                <a:latin typeface="Calibri"/>
                <a:ea typeface="DejaVu Sans"/>
              </a:rPr>
              <a:t>Change from oral hypoglycaemic agents to insulin injection or increased insulin dose to maintain control.</a:t>
            </a:r>
            <a:endParaRPr b="0" lang="en-US" sz="2900" spc="-1" strike="noStrike">
              <a:latin typeface="Arial"/>
            </a:endParaRPr>
          </a:p>
          <a:p>
            <a:pPr marL="320040" indent="-317880">
              <a:lnSpc>
                <a:spcPct val="100000"/>
              </a:lnSpc>
              <a:spcBef>
                <a:spcPts val="700"/>
              </a:spcBef>
              <a:buClr>
                <a:srgbClr val="dd8047"/>
              </a:buClr>
              <a:buSzPct val="60000"/>
              <a:buFont typeface="Wingdings" charset="2"/>
              <a:buChar char=""/>
              <a:tabLst>
                <a:tab algn="l" pos="0"/>
              </a:tabLst>
            </a:pPr>
            <a:r>
              <a:rPr b="0" lang="en-US" sz="2900" spc="-1" strike="noStrike">
                <a:solidFill>
                  <a:srgbClr val="000000"/>
                </a:solidFill>
                <a:latin typeface="Calibri"/>
                <a:ea typeface="DejaVu Sans"/>
              </a:rPr>
              <a:t>Close monitoring and re-education to avoid hypoglycaemia  which is dangerous to both.</a:t>
            </a:r>
            <a:endParaRPr b="0" lang="en-US" sz="2900" spc="-1" strike="noStrike">
              <a:latin typeface="Arial"/>
            </a:endParaRPr>
          </a:p>
          <a:p>
            <a:pPr marL="320040" indent="-317880">
              <a:lnSpc>
                <a:spcPct val="100000"/>
              </a:lnSpc>
              <a:spcBef>
                <a:spcPts val="700"/>
              </a:spcBef>
              <a:buClr>
                <a:srgbClr val="dd8047"/>
              </a:buClr>
              <a:buSzPct val="60000"/>
              <a:buFont typeface="Wingdings" charset="2"/>
              <a:buChar char=""/>
              <a:tabLst>
                <a:tab algn="l" pos="0"/>
              </a:tabLst>
            </a:pPr>
            <a:r>
              <a:rPr b="0" lang="en-US" sz="2900" spc="-1" strike="noStrike">
                <a:solidFill>
                  <a:srgbClr val="000000"/>
                </a:solidFill>
                <a:latin typeface="Calibri"/>
                <a:ea typeface="DejaVu Sans"/>
              </a:rPr>
              <a:t>Possibility of surgical delivery due to macrosomia. Healing of the incisional area occurs slowly hence extra care to prevent sepsis. </a:t>
            </a:r>
            <a:endParaRPr b="0" lang="en-US" sz="2900" spc="-1" strike="noStrike">
              <a:latin typeface="Arial"/>
            </a:endParaRPr>
          </a:p>
        </p:txBody>
      </p:sp>
    </p:spTree>
  </p:cSld>
  <mc:AlternateContent>
    <mc:Choice Requires="p14">
      <p:transition spd="slow" p14:dur="2000"/>
    </mc:Choice>
    <mc:Fallback>
      <p:transition spd="slow"/>
    </mc:Fallback>
  </mc:AlternateContent>
</p:sld>
</file>

<file path=ppt/slides/slide15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58" name="CustomShape 1"/>
          <p:cNvSpPr/>
          <p:nvPr/>
        </p:nvSpPr>
        <p:spPr>
          <a:xfrm>
            <a:off x="666720" y="1600200"/>
            <a:ext cx="10570680" cy="5103360"/>
          </a:xfrm>
          <a:prstGeom prst="rect">
            <a:avLst/>
          </a:prstGeom>
          <a:noFill/>
          <a:ln>
            <a:noFill/>
          </a:ln>
        </p:spPr>
        <p:style>
          <a:lnRef idx="0"/>
          <a:fillRef idx="0"/>
          <a:effectRef idx="0"/>
          <a:fontRef idx="minor"/>
        </p:style>
        <p:txBody>
          <a:bodyPr lIns="90000" rIns="90000" tIns="45000" bIns="45000">
            <a:normAutofit/>
          </a:bodyPr>
          <a:p>
            <a:pPr marL="320040" indent="-317880">
              <a:lnSpc>
                <a:spcPct val="100000"/>
              </a:lnSpc>
              <a:spcBef>
                <a:spcPts val="700"/>
              </a:spcBef>
              <a:buClr>
                <a:srgbClr val="dd8047"/>
              </a:buClr>
              <a:buSzPct val="60000"/>
              <a:buFont typeface="Wingdings" charset="2"/>
              <a:buChar char=""/>
            </a:pPr>
            <a:r>
              <a:rPr b="1" lang="en-US" sz="2900" spc="-1" strike="noStrike">
                <a:solidFill>
                  <a:srgbClr val="e828b6"/>
                </a:solidFill>
                <a:latin typeface="Calibri"/>
                <a:ea typeface="DejaVu Sans"/>
              </a:rPr>
              <a:t>Family size </a:t>
            </a:r>
            <a:r>
              <a:rPr b="1" lang="en-US" sz="2900" spc="-1" strike="noStrike">
                <a:solidFill>
                  <a:srgbClr val="000000"/>
                </a:solidFill>
                <a:latin typeface="Calibri"/>
                <a:ea typeface="DejaVu Sans"/>
              </a:rPr>
              <a:t>:</a:t>
            </a:r>
            <a:endParaRPr b="0" lang="en-US" sz="2900" spc="-1" strike="noStrike">
              <a:latin typeface="Arial"/>
            </a:endParaRPr>
          </a:p>
          <a:p>
            <a:pPr marL="320040" indent="-317880">
              <a:lnSpc>
                <a:spcPct val="100000"/>
              </a:lnSpc>
              <a:spcBef>
                <a:spcPts val="700"/>
              </a:spcBef>
              <a:buClr>
                <a:srgbClr val="dd8047"/>
              </a:buClr>
              <a:buSzPct val="60000"/>
              <a:buFont typeface="Wingdings" charset="2"/>
              <a:buChar char=""/>
            </a:pPr>
            <a:r>
              <a:rPr b="0" lang="en-US" sz="2900" spc="-1" strike="noStrike">
                <a:solidFill>
                  <a:srgbClr val="000000"/>
                </a:solidFill>
                <a:latin typeface="Calibri"/>
                <a:ea typeface="DejaVu Sans"/>
              </a:rPr>
              <a:t>Recommended delivers are 3(three) in absence of complications, since pregnancy state affects  diabetes severely.</a:t>
            </a:r>
            <a:endParaRPr b="0" lang="en-US" sz="2900" spc="-1" strike="noStrike">
              <a:latin typeface="Arial"/>
            </a:endParaRPr>
          </a:p>
          <a:p>
            <a:pPr marL="320040" indent="-317880">
              <a:lnSpc>
                <a:spcPct val="100000"/>
              </a:lnSpc>
              <a:spcBef>
                <a:spcPts val="700"/>
              </a:spcBef>
              <a:buClr>
                <a:srgbClr val="dd8047"/>
              </a:buClr>
              <a:buSzPct val="60000"/>
              <a:buFont typeface="Wingdings" charset="2"/>
              <a:buChar char=""/>
            </a:pPr>
            <a:r>
              <a:rPr b="1" lang="en-US" sz="2900" spc="-1" strike="noStrike">
                <a:solidFill>
                  <a:srgbClr val="e828b6"/>
                </a:solidFill>
                <a:latin typeface="Calibri"/>
                <a:ea typeface="DejaVu Sans"/>
              </a:rPr>
              <a:t>Diet</a:t>
            </a:r>
            <a:r>
              <a:rPr b="1" lang="en-US" sz="2900" spc="-1" strike="noStrike">
                <a:solidFill>
                  <a:srgbClr val="000000"/>
                </a:solidFill>
                <a:latin typeface="Calibri"/>
                <a:ea typeface="DejaVu Sans"/>
              </a:rPr>
              <a:t>:</a:t>
            </a:r>
            <a:endParaRPr b="0" lang="en-US" sz="2900" spc="-1" strike="noStrike">
              <a:latin typeface="Arial"/>
            </a:endParaRPr>
          </a:p>
          <a:p>
            <a:pPr marL="320040" indent="-317880">
              <a:lnSpc>
                <a:spcPct val="100000"/>
              </a:lnSpc>
              <a:spcBef>
                <a:spcPts val="700"/>
              </a:spcBef>
              <a:buClr>
                <a:srgbClr val="dd8047"/>
              </a:buClr>
              <a:buSzPct val="60000"/>
              <a:buFont typeface="Wingdings" charset="2"/>
              <a:buChar char=""/>
            </a:pPr>
            <a:r>
              <a:rPr b="0" lang="en-US" sz="2900" spc="-1" strike="noStrike">
                <a:solidFill>
                  <a:srgbClr val="000000"/>
                </a:solidFill>
                <a:latin typeface="Calibri"/>
                <a:ea typeface="DejaVu Sans"/>
              </a:rPr>
              <a:t>Through a dietician/ nutritionist advise, she is expected to adhere on a diet of  about 50% carbohydrate, 25% proteins, 25% fat, whole grain fibre , fruits &amp; vegetables liberally. </a:t>
            </a:r>
            <a:endParaRPr b="0" lang="en-US" sz="2900" spc="-1" strike="noStrike">
              <a:latin typeface="Arial"/>
            </a:endParaRPr>
          </a:p>
          <a:p>
            <a:pPr>
              <a:lnSpc>
                <a:spcPct val="100000"/>
              </a:lnSpc>
              <a:spcBef>
                <a:spcPts val="700"/>
              </a:spcBef>
            </a:pPr>
            <a:endParaRPr b="0" lang="en-US" sz="2900" spc="-1" strike="noStrike">
              <a:latin typeface="Arial"/>
            </a:endParaRPr>
          </a:p>
        </p:txBody>
      </p:sp>
    </p:spTree>
  </p:cSld>
  <mc:AlternateContent>
    <mc:Choice Requires="p14">
      <p:transition spd="slow" p14:dur="2000"/>
    </mc:Choice>
    <mc:Fallback>
      <p:transition spd="slow"/>
    </mc:Fallback>
  </mc:AlternateContent>
</p:sld>
</file>

<file path=ppt/slides/slide15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59" name="CustomShape 1"/>
          <p:cNvSpPr/>
          <p:nvPr/>
        </p:nvSpPr>
        <p:spPr>
          <a:xfrm>
            <a:off x="571680" y="1600200"/>
            <a:ext cx="10665720" cy="4569840"/>
          </a:xfrm>
          <a:prstGeom prst="rect">
            <a:avLst/>
          </a:prstGeom>
          <a:noFill/>
          <a:ln>
            <a:noFill/>
          </a:ln>
        </p:spPr>
        <p:style>
          <a:lnRef idx="0"/>
          <a:fillRef idx="0"/>
          <a:effectRef idx="0"/>
          <a:fontRef idx="minor"/>
        </p:style>
        <p:txBody>
          <a:bodyPr lIns="90000" rIns="90000" tIns="45000" bIns="45000">
            <a:noAutofit/>
          </a:bodyPr>
          <a:p>
            <a:pPr marL="320040" indent="-317880">
              <a:lnSpc>
                <a:spcPct val="100000"/>
              </a:lnSpc>
              <a:spcBef>
                <a:spcPts val="700"/>
              </a:spcBef>
              <a:buClr>
                <a:srgbClr val="dd8047"/>
              </a:buClr>
              <a:buSzPct val="60000"/>
              <a:buFont typeface="Wingdings" charset="2"/>
              <a:buChar char=""/>
            </a:pPr>
            <a:r>
              <a:rPr b="0" lang="en-US" sz="3600" spc="-1" strike="noStrike">
                <a:solidFill>
                  <a:srgbClr val="000000"/>
                </a:solidFill>
                <a:latin typeface="Calibri"/>
                <a:ea typeface="DejaVu Sans"/>
              </a:rPr>
              <a:t>Fetus uses more glucose  because , its more simplified and crosses the placenta barrier  easily compared to any other nutrients.</a:t>
            </a:r>
            <a:endParaRPr b="0" lang="en-US" sz="3600" spc="-1" strike="noStrike">
              <a:latin typeface="Arial"/>
            </a:endParaRPr>
          </a:p>
          <a:p>
            <a:pPr marL="320040" indent="-317880">
              <a:lnSpc>
                <a:spcPct val="100000"/>
              </a:lnSpc>
              <a:spcBef>
                <a:spcPts val="700"/>
              </a:spcBef>
              <a:buClr>
                <a:srgbClr val="dd8047"/>
              </a:buClr>
              <a:buSzPct val="60000"/>
              <a:buFont typeface="Wingdings" charset="2"/>
              <a:buChar char=""/>
            </a:pPr>
            <a:r>
              <a:rPr b="0" lang="en-US" sz="3600" spc="-1" strike="noStrike">
                <a:solidFill>
                  <a:srgbClr val="000000"/>
                </a:solidFill>
                <a:latin typeface="Calibri"/>
                <a:ea typeface="DejaVu Sans"/>
              </a:rPr>
              <a:t>To have 3 small meals and 3 snacks daily , to maintain regular meal time, so as to have equal blood glucose concentration all through .</a:t>
            </a:r>
            <a:endParaRPr b="0" lang="en-US" sz="3600" spc="-1" strike="noStrike">
              <a:latin typeface="Arial"/>
            </a:endParaRPr>
          </a:p>
        </p:txBody>
      </p:sp>
    </p:spTree>
  </p:cSld>
  <mc:AlternateContent>
    <mc:Choice Requires="p14">
      <p:transition spd="slow" p14:dur="2000"/>
    </mc:Choice>
    <mc:Fallback>
      <p:transition spd="slow"/>
    </mc:Fallback>
  </mc:AlternateContent>
</p:sld>
</file>

<file path=ppt/slides/slide15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60" name="CustomShape 1"/>
          <p:cNvSpPr/>
          <p:nvPr/>
        </p:nvSpPr>
        <p:spPr>
          <a:xfrm>
            <a:off x="380880" y="1295280"/>
            <a:ext cx="11237400" cy="4833360"/>
          </a:xfrm>
          <a:prstGeom prst="rect">
            <a:avLst/>
          </a:prstGeom>
          <a:noFill/>
          <a:ln>
            <a:noFill/>
          </a:ln>
        </p:spPr>
        <p:style>
          <a:lnRef idx="0"/>
          <a:fillRef idx="0"/>
          <a:effectRef idx="0"/>
          <a:fontRef idx="minor"/>
        </p:style>
        <p:txBody>
          <a:bodyPr lIns="90000" rIns="90000" tIns="45000" bIns="45000">
            <a:noAutofit/>
          </a:bodyPr>
          <a:p>
            <a:pPr marL="320040" indent="-317880">
              <a:lnSpc>
                <a:spcPct val="100000"/>
              </a:lnSpc>
              <a:spcBef>
                <a:spcPts val="700"/>
              </a:spcBef>
              <a:tabLst>
                <a:tab algn="l" pos="0"/>
              </a:tabLst>
            </a:pPr>
            <a:r>
              <a:rPr b="0" lang="en-US" sz="2900" spc="-1" strike="noStrike">
                <a:solidFill>
                  <a:srgbClr val="e828b6"/>
                </a:solidFill>
                <a:latin typeface="Calibri"/>
                <a:ea typeface="DejaVu Sans"/>
              </a:rPr>
              <a:t>  </a:t>
            </a:r>
            <a:r>
              <a:rPr b="0" lang="en-US" sz="2900" spc="-1" strike="noStrike">
                <a:solidFill>
                  <a:srgbClr val="e828b6"/>
                </a:solidFill>
                <a:latin typeface="Calibri"/>
                <a:ea typeface="DejaVu Sans"/>
              </a:rPr>
              <a:t>NB:</a:t>
            </a:r>
            <a:r>
              <a:rPr b="0" lang="en-US" sz="2900" spc="-1" strike="noStrike">
                <a:solidFill>
                  <a:srgbClr val="000000"/>
                </a:solidFill>
                <a:latin typeface="Calibri"/>
                <a:ea typeface="DejaVu Sans"/>
              </a:rPr>
              <a:t> </a:t>
            </a:r>
            <a:endParaRPr b="0" lang="en-US" sz="2900" spc="-1" strike="noStrike">
              <a:latin typeface="Arial"/>
            </a:endParaRPr>
          </a:p>
          <a:p>
            <a:pPr marL="320040" indent="-317880">
              <a:lnSpc>
                <a:spcPct val="100000"/>
              </a:lnSpc>
              <a:spcBef>
                <a:spcPts val="700"/>
              </a:spcBef>
              <a:buClr>
                <a:srgbClr val="dd8047"/>
              </a:buClr>
              <a:buSzPct val="60000"/>
              <a:buFont typeface="Wingdings" charset="2"/>
              <a:buChar char=""/>
              <a:tabLst>
                <a:tab algn="l" pos="0"/>
              </a:tabLst>
            </a:pPr>
            <a:r>
              <a:rPr b="0" lang="en-US" sz="2900" spc="-1" strike="noStrike">
                <a:solidFill>
                  <a:srgbClr val="000000"/>
                </a:solidFill>
                <a:latin typeface="Calibri"/>
                <a:ea typeface="DejaVu Sans"/>
              </a:rPr>
              <a:t>Folic acid supplements to reduce risk of congenital abnormalities are commenced and continues up to 12 weeks prenatally.</a:t>
            </a:r>
            <a:endParaRPr b="0" lang="en-US" sz="2900" spc="-1" strike="noStrike">
              <a:latin typeface="Arial"/>
            </a:endParaRPr>
          </a:p>
          <a:p>
            <a:pPr marL="320040" indent="-317880">
              <a:lnSpc>
                <a:spcPct val="100000"/>
              </a:lnSpc>
              <a:spcBef>
                <a:spcPts val="700"/>
              </a:spcBef>
              <a:buClr>
                <a:srgbClr val="dd8047"/>
              </a:buClr>
              <a:buSzPct val="60000"/>
              <a:buFont typeface="Wingdings" charset="2"/>
              <a:buChar char=""/>
              <a:tabLst>
                <a:tab algn="l" pos="0"/>
              </a:tabLst>
            </a:pPr>
            <a:r>
              <a:rPr b="0" lang="en-US" sz="2900" spc="-1" strike="noStrike">
                <a:solidFill>
                  <a:srgbClr val="000000"/>
                </a:solidFill>
                <a:latin typeface="Calibri"/>
                <a:ea typeface="DejaVu Sans"/>
              </a:rPr>
              <a:t>Evaluate for retinopathy &amp; nephropathy respectively through various investigations and accurate interpretation of results .</a:t>
            </a:r>
            <a:endParaRPr b="0" lang="en-US" sz="2900" spc="-1" strike="noStrike">
              <a:latin typeface="Arial"/>
            </a:endParaRPr>
          </a:p>
          <a:p>
            <a:pPr marL="320040" indent="-317880">
              <a:lnSpc>
                <a:spcPct val="100000"/>
              </a:lnSpc>
              <a:spcBef>
                <a:spcPts val="700"/>
              </a:spcBef>
              <a:buClr>
                <a:srgbClr val="dd8047"/>
              </a:buClr>
              <a:buSzPct val="60000"/>
              <a:buFont typeface="Wingdings" charset="2"/>
              <a:buChar char=""/>
              <a:tabLst>
                <a:tab algn="l" pos="0"/>
              </a:tabLst>
            </a:pPr>
            <a:r>
              <a:rPr b="0" lang="en-US" sz="2900" spc="-1" strike="noStrike">
                <a:solidFill>
                  <a:srgbClr val="000000"/>
                </a:solidFill>
                <a:latin typeface="Calibri"/>
                <a:ea typeface="DejaVu Sans"/>
              </a:rPr>
              <a:t>For presence of any of the complications procreation is not advisable to prevent life threatening  outcomes. </a:t>
            </a:r>
            <a:endParaRPr b="0" lang="en-US" sz="2900" spc="-1" strike="noStrike">
              <a:latin typeface="Arial"/>
            </a:endParaRPr>
          </a:p>
          <a:p>
            <a:pPr>
              <a:lnSpc>
                <a:spcPct val="100000"/>
              </a:lnSpc>
              <a:spcBef>
                <a:spcPts val="700"/>
              </a:spcBef>
              <a:tabLst>
                <a:tab algn="l" pos="0"/>
              </a:tabLst>
            </a:pPr>
            <a:endParaRPr b="0" lang="en-US" sz="2900" spc="-1" strike="noStrike">
              <a:latin typeface="Arial"/>
            </a:endParaRPr>
          </a:p>
        </p:txBody>
      </p:sp>
    </p:spTree>
  </p:cSld>
  <mc:AlternateContent>
    <mc:Choice Requires="p14">
      <p:transition spd="slow" p14:dur="2000"/>
    </mc:Choice>
    <mc:Fallback>
      <p:transition spd="slow"/>
    </mc:Fallback>
  </mc:AlternateContent>
</p:sld>
</file>

<file path=ppt/slides/slide15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61" name="CustomShape 1"/>
          <p:cNvSpPr/>
          <p:nvPr/>
        </p:nvSpPr>
        <p:spPr>
          <a:xfrm>
            <a:off x="952560" y="277920"/>
            <a:ext cx="10284840" cy="862920"/>
          </a:xfrm>
          <a:prstGeom prst="rect">
            <a:avLst/>
          </a:prstGeom>
          <a:noFill/>
          <a:ln>
            <a:noFill/>
          </a:ln>
        </p:spPr>
        <p:style>
          <a:lnRef idx="0"/>
          <a:fillRef idx="0"/>
          <a:effectRef idx="0"/>
          <a:fontRef idx="minor"/>
        </p:style>
        <p:txBody>
          <a:bodyPr lIns="90000" rIns="90000" tIns="45000" bIns="45000" anchor="ctr">
            <a:noAutofit/>
          </a:bodyPr>
          <a:p>
            <a:pPr>
              <a:lnSpc>
                <a:spcPct val="100000"/>
              </a:lnSpc>
            </a:pPr>
            <a:r>
              <a:rPr b="1" i="1" lang="en-US" sz="4400" spc="-1" strike="noStrike">
                <a:solidFill>
                  <a:srgbClr val="00b0f0"/>
                </a:solidFill>
                <a:latin typeface="Tw Cen MT"/>
                <a:ea typeface="DejaVu Sans"/>
              </a:rPr>
              <a:t>Prenatal Care</a:t>
            </a:r>
            <a:endParaRPr b="0" lang="en-US" sz="4400" spc="-1" strike="noStrike">
              <a:latin typeface="Arial"/>
            </a:endParaRPr>
          </a:p>
        </p:txBody>
      </p:sp>
      <p:sp>
        <p:nvSpPr>
          <p:cNvPr id="1062" name="CustomShape 2"/>
          <p:cNvSpPr/>
          <p:nvPr/>
        </p:nvSpPr>
        <p:spPr>
          <a:xfrm>
            <a:off x="571680" y="1295280"/>
            <a:ext cx="10951560" cy="5027040"/>
          </a:xfrm>
          <a:prstGeom prst="rect">
            <a:avLst/>
          </a:prstGeom>
          <a:noFill/>
          <a:ln>
            <a:noFill/>
          </a:ln>
        </p:spPr>
        <p:style>
          <a:lnRef idx="0"/>
          <a:fillRef idx="0"/>
          <a:effectRef idx="0"/>
          <a:fontRef idx="minor"/>
        </p:style>
        <p:txBody>
          <a:bodyPr lIns="90000" rIns="90000" tIns="45000" bIns="45000">
            <a:noAutofit/>
          </a:bodyPr>
          <a:p>
            <a:pPr marL="320040" indent="-317880">
              <a:lnSpc>
                <a:spcPct val="100000"/>
              </a:lnSpc>
              <a:spcBef>
                <a:spcPts val="700"/>
              </a:spcBef>
              <a:buClr>
                <a:srgbClr val="dd8047"/>
              </a:buClr>
              <a:buSzPct val="60000"/>
              <a:buFont typeface="Wingdings" charset="2"/>
              <a:buChar char=""/>
            </a:pPr>
            <a:r>
              <a:rPr b="0" lang="en-US" sz="3000" spc="-1" strike="noStrike">
                <a:solidFill>
                  <a:srgbClr val="000000"/>
                </a:solidFill>
                <a:latin typeface="Tw Cen MT"/>
                <a:ea typeface="DejaVu Sans"/>
              </a:rPr>
              <a:t>Among the routine services are , screening tests for DM at booking and  on every visit, through urinalysis.</a:t>
            </a:r>
            <a:endParaRPr b="0" lang="en-US" sz="3000" spc="-1" strike="noStrike">
              <a:latin typeface="Arial"/>
            </a:endParaRPr>
          </a:p>
          <a:p>
            <a:pPr marL="320040" indent="-317880">
              <a:lnSpc>
                <a:spcPct val="100000"/>
              </a:lnSpc>
              <a:spcBef>
                <a:spcPts val="700"/>
              </a:spcBef>
              <a:buClr>
                <a:srgbClr val="dd8047"/>
              </a:buClr>
              <a:buSzPct val="60000"/>
              <a:buFont typeface="Wingdings" charset="2"/>
              <a:buChar char=""/>
            </a:pPr>
            <a:r>
              <a:rPr b="0" lang="en-US" sz="3000" spc="-1" strike="noStrike">
                <a:solidFill>
                  <a:srgbClr val="000000"/>
                </a:solidFill>
                <a:latin typeface="Tw Cen MT"/>
                <a:ea typeface="DejaVu Sans"/>
              </a:rPr>
              <a:t>Care is under a multidisciplinary  team consisting of , an obstetrician, diabetologist /physician, nutritionist/dietician ,paeditrician  and midwife.</a:t>
            </a:r>
            <a:endParaRPr b="0" lang="en-US" sz="3000" spc="-1" strike="noStrike">
              <a:latin typeface="Arial"/>
            </a:endParaRPr>
          </a:p>
          <a:p>
            <a:pPr marL="320040" indent="-317880">
              <a:lnSpc>
                <a:spcPct val="100000"/>
              </a:lnSpc>
              <a:spcBef>
                <a:spcPts val="700"/>
              </a:spcBef>
              <a:buClr>
                <a:srgbClr val="dd8047"/>
              </a:buClr>
              <a:buSzPct val="60000"/>
              <a:buFont typeface="Wingdings" charset="2"/>
              <a:buChar char=""/>
            </a:pPr>
            <a:r>
              <a:rPr b="0" lang="en-US" sz="3000" spc="-1" strike="noStrike">
                <a:solidFill>
                  <a:srgbClr val="000000"/>
                </a:solidFill>
                <a:latin typeface="Tw Cen MT"/>
                <a:ea typeface="DejaVu Sans"/>
              </a:rPr>
              <a:t>Particularly at booking visit, blood glucose levels are closely assessed through;</a:t>
            </a:r>
            <a:endParaRPr b="0" lang="en-US" sz="3000" spc="-1" strike="noStrike">
              <a:latin typeface="Arial"/>
            </a:endParaRPr>
          </a:p>
          <a:p>
            <a:pPr marL="320040" indent="-317880">
              <a:lnSpc>
                <a:spcPct val="100000"/>
              </a:lnSpc>
              <a:spcBef>
                <a:spcPts val="700"/>
              </a:spcBef>
              <a:buClr>
                <a:srgbClr val="dd8047"/>
              </a:buClr>
              <a:buSzPct val="60000"/>
              <a:buFont typeface="Wingdings" charset="2"/>
              <a:buChar char=""/>
            </a:pPr>
            <a:r>
              <a:rPr b="0" lang="en-US" sz="3000" spc="-1" strike="noStrike">
                <a:solidFill>
                  <a:srgbClr val="000000"/>
                </a:solidFill>
                <a:latin typeface="Tw Cen MT"/>
                <a:ea typeface="DejaVu Sans"/>
              </a:rPr>
              <a:t>Post pradial ie 2 hrs after having eaten. Bs levels are expected to be ˂ 8.6 mmol/L</a:t>
            </a:r>
            <a:endParaRPr b="0" lang="en-US" sz="3000" spc="-1" strike="noStrike">
              <a:latin typeface="Arial"/>
            </a:endParaRPr>
          </a:p>
        </p:txBody>
      </p:sp>
    </p:spTree>
  </p:cSld>
  <mc:AlternateContent>
    <mc:Choice Requires="p14">
      <p:transition spd="slow" p14:dur="2000"/>
    </mc:Choice>
    <mc:Fallback>
      <p:transition spd="slow"/>
    </mc:Fallback>
  </mc:AlternateContent>
</p:sld>
</file>

<file path=ppt/slides/slide15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63" name="CustomShape 1"/>
          <p:cNvSpPr/>
          <p:nvPr/>
        </p:nvSpPr>
        <p:spPr>
          <a:xfrm>
            <a:off x="380880" y="1600200"/>
            <a:ext cx="10955520" cy="4493520"/>
          </a:xfrm>
          <a:prstGeom prst="rect">
            <a:avLst/>
          </a:prstGeom>
          <a:noFill/>
          <a:ln>
            <a:noFill/>
          </a:ln>
        </p:spPr>
        <p:style>
          <a:lnRef idx="0"/>
          <a:fillRef idx="0"/>
          <a:effectRef idx="0"/>
          <a:fontRef idx="minor"/>
        </p:style>
        <p:txBody>
          <a:bodyPr lIns="90000" rIns="90000" tIns="45000" bIns="45000">
            <a:noAutofit/>
          </a:bodyPr>
          <a:p>
            <a:pPr marL="320040" indent="-317880">
              <a:lnSpc>
                <a:spcPct val="100000"/>
              </a:lnSpc>
              <a:spcBef>
                <a:spcPts val="700"/>
              </a:spcBef>
              <a:buClr>
                <a:srgbClr val="dd8047"/>
              </a:buClr>
              <a:buSzPct val="60000"/>
              <a:buFont typeface="Wingdings" charset="2"/>
              <a:buChar char=""/>
            </a:pPr>
            <a:r>
              <a:rPr b="0" lang="en-US" sz="2900" spc="-1" strike="noStrike">
                <a:solidFill>
                  <a:srgbClr val="000000"/>
                </a:solidFill>
                <a:latin typeface="Calibri"/>
                <a:ea typeface="DejaVu Sans"/>
              </a:rPr>
              <a:t>If &gt; 8.6 mmol/L , she is booked for GTT.</a:t>
            </a:r>
            <a:endParaRPr b="0" lang="en-US" sz="2900" spc="-1" strike="noStrike">
              <a:latin typeface="Arial"/>
            </a:endParaRPr>
          </a:p>
          <a:p>
            <a:pPr marL="320040" indent="-317880">
              <a:lnSpc>
                <a:spcPct val="100000"/>
              </a:lnSpc>
              <a:spcBef>
                <a:spcPts val="700"/>
              </a:spcBef>
              <a:buClr>
                <a:srgbClr val="dd8047"/>
              </a:buClr>
              <a:buSzPct val="60000"/>
              <a:buFont typeface="Wingdings" charset="2"/>
              <a:buChar char=""/>
            </a:pPr>
            <a:r>
              <a:rPr b="0" lang="en-US" sz="2900" spc="-1" strike="noStrike">
                <a:solidFill>
                  <a:srgbClr val="000000"/>
                </a:solidFill>
                <a:latin typeface="Calibri"/>
                <a:ea typeface="DejaVu Sans"/>
              </a:rPr>
              <a:t>Glycated haemoglobin ,to assess oxygen carrying capacity and it’s repeated monthly.</a:t>
            </a:r>
            <a:endParaRPr b="0" lang="en-US" sz="2900" spc="-1" strike="noStrike">
              <a:latin typeface="Arial"/>
            </a:endParaRPr>
          </a:p>
          <a:p>
            <a:pPr marL="320040" indent="-317880">
              <a:lnSpc>
                <a:spcPct val="100000"/>
              </a:lnSpc>
              <a:spcBef>
                <a:spcPts val="700"/>
              </a:spcBef>
              <a:buClr>
                <a:srgbClr val="dd8047"/>
              </a:buClr>
              <a:buSzPct val="60000"/>
              <a:buFont typeface="Wingdings" charset="2"/>
              <a:buChar char=""/>
            </a:pPr>
            <a:r>
              <a:rPr b="0" lang="en-US" sz="2900" spc="-1" strike="noStrike">
                <a:solidFill>
                  <a:srgbClr val="000000"/>
                </a:solidFill>
                <a:latin typeface="Calibri"/>
                <a:ea typeface="DejaVu Sans"/>
              </a:rPr>
              <a:t>Urinalysis,  for microscopy culture and sensitivity  for possibility of UTI.</a:t>
            </a:r>
            <a:endParaRPr b="0" lang="en-US" sz="2900" spc="-1" strike="noStrike">
              <a:latin typeface="Arial"/>
            </a:endParaRPr>
          </a:p>
          <a:p>
            <a:pPr marL="320040" indent="-317880">
              <a:lnSpc>
                <a:spcPct val="100000"/>
              </a:lnSpc>
              <a:spcBef>
                <a:spcPts val="700"/>
              </a:spcBef>
              <a:buClr>
                <a:srgbClr val="dd8047"/>
              </a:buClr>
              <a:buSzPct val="60000"/>
              <a:buFont typeface="Wingdings" charset="2"/>
              <a:buChar char=""/>
            </a:pPr>
            <a:r>
              <a:rPr b="0" lang="en-US" sz="2900" spc="-1" strike="noStrike">
                <a:solidFill>
                  <a:srgbClr val="000000"/>
                </a:solidFill>
                <a:latin typeface="Calibri"/>
                <a:ea typeface="DejaVu Sans"/>
              </a:rPr>
              <a:t>2 weekly  visit , upto a gestation of 28 weeks to maintain good control , thereafter perhaps weekly till term. </a:t>
            </a:r>
            <a:endParaRPr b="0" lang="en-US" sz="2900" spc="-1" strike="noStrike">
              <a:latin typeface="Arial"/>
            </a:endParaRPr>
          </a:p>
        </p:txBody>
      </p:sp>
    </p:spTree>
  </p:cSld>
  <mc:AlternateContent>
    <mc:Choice Requires="p14">
      <p:transition spd="slow" p14:dur="2000"/>
    </mc:Choice>
    <mc:Fallback>
      <p:transition spd="slow"/>
    </mc:Fallback>
  </mc:AlternateContent>
</p:sld>
</file>

<file path=ppt/slides/slide15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64" name="CustomShape 1"/>
          <p:cNvSpPr/>
          <p:nvPr/>
        </p:nvSpPr>
        <p:spPr>
          <a:xfrm>
            <a:off x="571680" y="1447920"/>
            <a:ext cx="10951560" cy="4681080"/>
          </a:xfrm>
          <a:prstGeom prst="rect">
            <a:avLst/>
          </a:prstGeom>
          <a:noFill/>
          <a:ln>
            <a:noFill/>
          </a:ln>
        </p:spPr>
        <p:style>
          <a:lnRef idx="0"/>
          <a:fillRef idx="0"/>
          <a:effectRef idx="0"/>
          <a:fontRef idx="minor"/>
        </p:style>
        <p:txBody>
          <a:bodyPr lIns="90000" rIns="90000" tIns="45000" bIns="45000">
            <a:normAutofit/>
          </a:bodyPr>
          <a:p>
            <a:pPr marL="320040" indent="-317880">
              <a:lnSpc>
                <a:spcPct val="100000"/>
              </a:lnSpc>
              <a:spcBef>
                <a:spcPts val="700"/>
              </a:spcBef>
              <a:buClr>
                <a:srgbClr val="dd8047"/>
              </a:buClr>
              <a:buSzPct val="60000"/>
              <a:buFont typeface="Wingdings" charset="2"/>
              <a:buChar char=""/>
            </a:pPr>
            <a:r>
              <a:rPr b="0" lang="en-US" sz="2900" spc="-1" strike="noStrike">
                <a:solidFill>
                  <a:srgbClr val="000000"/>
                </a:solidFill>
                <a:latin typeface="Tw Cen MT"/>
                <a:ea typeface="DejaVu Sans"/>
              </a:rPr>
              <a:t>Sometimes ,admission occurs at  around 20 weeks for stabilisation because insulin requirements rises fast. </a:t>
            </a:r>
            <a:endParaRPr b="0" lang="en-US" sz="2900" spc="-1" strike="noStrike">
              <a:latin typeface="Arial"/>
            </a:endParaRPr>
          </a:p>
          <a:p>
            <a:pPr marL="320040" indent="-317880">
              <a:lnSpc>
                <a:spcPct val="100000"/>
              </a:lnSpc>
              <a:spcBef>
                <a:spcPts val="700"/>
              </a:spcBef>
              <a:buClr>
                <a:srgbClr val="dd8047"/>
              </a:buClr>
              <a:buSzPct val="60000"/>
              <a:buFont typeface="Wingdings" charset="2"/>
              <a:buChar char=""/>
            </a:pPr>
            <a:r>
              <a:rPr b="0" lang="en-US" sz="2900" spc="-1" strike="noStrike">
                <a:solidFill>
                  <a:srgbClr val="000000"/>
                </a:solidFill>
                <a:latin typeface="Tw Cen MT"/>
                <a:ea typeface="DejaVu Sans"/>
              </a:rPr>
              <a:t>Soluble insulin is used  at a sliding scale as per blood sugar results . Thereafter  ct with intermediate acting insulin.</a:t>
            </a:r>
            <a:endParaRPr b="0" lang="en-US" sz="2900" spc="-1" strike="noStrike">
              <a:latin typeface="Arial"/>
            </a:endParaRPr>
          </a:p>
          <a:p>
            <a:pPr marL="320040" indent="-317880">
              <a:lnSpc>
                <a:spcPct val="100000"/>
              </a:lnSpc>
              <a:spcBef>
                <a:spcPts val="700"/>
              </a:spcBef>
              <a:buClr>
                <a:srgbClr val="dd8047"/>
              </a:buClr>
              <a:buSzPct val="60000"/>
              <a:buFont typeface="Wingdings" charset="2"/>
              <a:buChar char=""/>
            </a:pPr>
            <a:r>
              <a:rPr b="0" lang="en-US" sz="2900" spc="-1" strike="noStrike">
                <a:solidFill>
                  <a:srgbClr val="000000"/>
                </a:solidFill>
                <a:latin typeface="Tw Cen MT"/>
                <a:ea typeface="DejaVu Sans"/>
              </a:rPr>
              <a:t>Maintain records of BS before every meal and 6 hourly urinalysis. Vital signs &amp; FHS every 4 hrly.</a:t>
            </a:r>
            <a:endParaRPr b="0" lang="en-US" sz="2900" spc="-1" strike="noStrike">
              <a:latin typeface="Arial"/>
            </a:endParaRPr>
          </a:p>
          <a:p>
            <a:pPr marL="320040" indent="-317880">
              <a:lnSpc>
                <a:spcPct val="100000"/>
              </a:lnSpc>
              <a:spcBef>
                <a:spcPts val="700"/>
              </a:spcBef>
              <a:buClr>
                <a:srgbClr val="dd8047"/>
              </a:buClr>
              <a:buSzPct val="60000"/>
              <a:buFont typeface="Wingdings" charset="2"/>
              <a:buChar char=""/>
            </a:pPr>
            <a:r>
              <a:rPr b="0" lang="en-US" sz="2900" spc="-1" strike="noStrike">
                <a:solidFill>
                  <a:srgbClr val="000000"/>
                </a:solidFill>
                <a:latin typeface="Tw Cen MT"/>
                <a:ea typeface="DejaVu Sans"/>
              </a:rPr>
              <a:t>Fetal kick chart after instructing the mother correctly.  </a:t>
            </a:r>
            <a:endParaRPr b="0" lang="en-US" sz="2900" spc="-1" strike="noStrike">
              <a:latin typeface="Arial"/>
            </a:endParaRPr>
          </a:p>
        </p:txBody>
      </p:sp>
    </p:spTree>
  </p:cSld>
  <mc:AlternateContent>
    <mc:Choice Requires="p14">
      <p:transition spd="slow" p14:dur="2000"/>
    </mc:Choice>
    <mc:Fallback>
      <p:transition spd="slow"/>
    </mc:Fallback>
  </mc:AlternateContent>
</p:sld>
</file>

<file path=ppt/slides/slide15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65" name="CustomShape 1"/>
          <p:cNvSpPr/>
          <p:nvPr/>
        </p:nvSpPr>
        <p:spPr>
          <a:xfrm>
            <a:off x="666720" y="1371600"/>
            <a:ext cx="10570680" cy="4950720"/>
          </a:xfrm>
          <a:prstGeom prst="rect">
            <a:avLst/>
          </a:prstGeom>
          <a:noFill/>
          <a:ln>
            <a:noFill/>
          </a:ln>
        </p:spPr>
        <p:style>
          <a:lnRef idx="0"/>
          <a:fillRef idx="0"/>
          <a:effectRef idx="0"/>
          <a:fontRef idx="minor"/>
        </p:style>
        <p:txBody>
          <a:bodyPr lIns="90000" rIns="90000" tIns="45000" bIns="45000">
            <a:noAutofit/>
          </a:bodyPr>
          <a:p>
            <a:pPr marL="320040" indent="-317880">
              <a:lnSpc>
                <a:spcPct val="100000"/>
              </a:lnSpc>
              <a:spcBef>
                <a:spcPts val="700"/>
              </a:spcBef>
              <a:buClr>
                <a:srgbClr val="dd8047"/>
              </a:buClr>
              <a:buSzPct val="60000"/>
              <a:buFont typeface="Wingdings" charset="2"/>
              <a:buChar char=""/>
            </a:pPr>
            <a:r>
              <a:rPr b="0" lang="en-US" sz="3400" spc="-1" strike="noStrike">
                <a:solidFill>
                  <a:srgbClr val="000000"/>
                </a:solidFill>
                <a:latin typeface="Calibri"/>
                <a:ea typeface="DejaVu Sans"/>
              </a:rPr>
              <a:t>Other fetal assessment measures includes;</a:t>
            </a:r>
            <a:endParaRPr b="0" lang="en-US" sz="3400" spc="-1" strike="noStrike">
              <a:latin typeface="Arial"/>
            </a:endParaRPr>
          </a:p>
          <a:p>
            <a:pPr marL="320040" indent="-317880">
              <a:lnSpc>
                <a:spcPct val="100000"/>
              </a:lnSpc>
              <a:spcBef>
                <a:spcPts val="700"/>
              </a:spcBef>
              <a:buClr>
                <a:srgbClr val="dd8047"/>
              </a:buClr>
              <a:buSzPct val="60000"/>
              <a:buFont typeface="Wingdings" charset="2"/>
              <a:buChar char=""/>
            </a:pPr>
            <a:r>
              <a:rPr b="0" lang="en-US" sz="3400" spc="-1" strike="noStrike">
                <a:solidFill>
                  <a:srgbClr val="000000"/>
                </a:solidFill>
                <a:latin typeface="Calibri"/>
                <a:ea typeface="DejaVu Sans"/>
              </a:rPr>
              <a:t>Ultrasound  growth &amp; development as well as presence of congenital abnormalities.</a:t>
            </a:r>
            <a:endParaRPr b="0" lang="en-US" sz="3400" spc="-1" strike="noStrike">
              <a:latin typeface="Arial"/>
            </a:endParaRPr>
          </a:p>
          <a:p>
            <a:pPr marL="320040" indent="-317880">
              <a:lnSpc>
                <a:spcPct val="100000"/>
              </a:lnSpc>
              <a:spcBef>
                <a:spcPts val="700"/>
              </a:spcBef>
              <a:buClr>
                <a:srgbClr val="dd8047"/>
              </a:buClr>
              <a:buSzPct val="60000"/>
              <a:buFont typeface="Wingdings" charset="2"/>
              <a:buChar char=""/>
            </a:pPr>
            <a:r>
              <a:rPr b="0" lang="en-US" sz="3400" spc="-1" strike="noStrike">
                <a:solidFill>
                  <a:srgbClr val="000000"/>
                </a:solidFill>
                <a:latin typeface="Calibri"/>
                <a:ea typeface="DejaVu Sans"/>
              </a:rPr>
              <a:t>Echocardiography at 20-22weeks to evaluate for cardiac abnormalities.</a:t>
            </a:r>
            <a:endParaRPr b="0" lang="en-US" sz="3400" spc="-1" strike="noStrike">
              <a:latin typeface="Arial"/>
            </a:endParaRPr>
          </a:p>
          <a:p>
            <a:pPr marL="320040" indent="-317880">
              <a:lnSpc>
                <a:spcPct val="100000"/>
              </a:lnSpc>
              <a:spcBef>
                <a:spcPts val="700"/>
              </a:spcBef>
              <a:tabLst>
                <a:tab algn="l" pos="0"/>
              </a:tabLst>
            </a:pPr>
            <a:r>
              <a:rPr b="0" lang="en-US" sz="3400" spc="-1" strike="noStrike">
                <a:solidFill>
                  <a:srgbClr val="e828b6"/>
                </a:solidFill>
                <a:latin typeface="Calibri"/>
                <a:ea typeface="DejaVu Sans"/>
              </a:rPr>
              <a:t>NB: </a:t>
            </a:r>
            <a:r>
              <a:rPr b="0" lang="en-US" sz="3400" spc="-1" strike="noStrike">
                <a:solidFill>
                  <a:srgbClr val="000000"/>
                </a:solidFill>
                <a:latin typeface="Calibri"/>
                <a:ea typeface="DejaVu Sans"/>
              </a:rPr>
              <a:t>Human insulin “Humilin S” is the best since animal’s  ie Porcaine or Bovine damages the fetal insulin producing cells in the pancrease.</a:t>
            </a:r>
            <a:endParaRPr b="0" lang="en-US" sz="3400" spc="-1" strike="noStrike">
              <a:latin typeface="Arial"/>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78" name="CustomShape 1"/>
          <p:cNvSpPr/>
          <p:nvPr/>
        </p:nvSpPr>
        <p:spPr>
          <a:xfrm>
            <a:off x="952560" y="990720"/>
            <a:ext cx="10284840" cy="5331960"/>
          </a:xfrm>
          <a:prstGeom prst="rect">
            <a:avLst/>
          </a:prstGeom>
          <a:noFill/>
          <a:ln>
            <a:noFill/>
          </a:ln>
        </p:spPr>
        <p:style>
          <a:lnRef idx="0"/>
          <a:fillRef idx="0"/>
          <a:effectRef idx="0"/>
          <a:fontRef idx="minor"/>
        </p:style>
        <p:txBody>
          <a:bodyPr lIns="90000" rIns="90000" tIns="45000" bIns="45000">
            <a:normAutofit/>
          </a:bodyPr>
          <a:p>
            <a:pPr marL="274320" indent="-272160" algn="just">
              <a:lnSpc>
                <a:spcPct val="100000"/>
              </a:lnSpc>
              <a:spcBef>
                <a:spcPts val="641"/>
              </a:spcBef>
              <a:tabLst>
                <a:tab algn="l" pos="0"/>
              </a:tabLst>
            </a:pPr>
            <a:r>
              <a:rPr b="0" i="1" lang="en-US" sz="2600" spc="-1" strike="noStrike">
                <a:solidFill>
                  <a:srgbClr val="000000"/>
                </a:solidFill>
                <a:latin typeface="Constantia"/>
                <a:ea typeface="DejaVu Sans"/>
              </a:rPr>
              <a:t>	</a:t>
            </a:r>
            <a:r>
              <a:rPr b="1" i="1" lang="en-US" sz="3200" spc="-1" strike="noStrike">
                <a:solidFill>
                  <a:srgbClr val="000000"/>
                </a:solidFill>
                <a:latin typeface="Constantia"/>
                <a:ea typeface="DejaVu Sans"/>
              </a:rPr>
              <a:t>STAGE I</a:t>
            </a:r>
            <a:endParaRPr b="0" lang="en-US" sz="3200" spc="-1" strike="noStrike">
              <a:latin typeface="Arial"/>
            </a:endParaRPr>
          </a:p>
          <a:p>
            <a:pPr marL="274320" indent="-272160" algn="just">
              <a:lnSpc>
                <a:spcPct val="100000"/>
              </a:lnSpc>
              <a:spcBef>
                <a:spcPts val="641"/>
              </a:spcBef>
              <a:buClr>
                <a:srgbClr val="0bd0d9"/>
              </a:buClr>
              <a:buSzPct val="95000"/>
              <a:buFont typeface="Wingdings 2" charset="2"/>
              <a:buChar char=""/>
              <a:tabLst>
                <a:tab algn="l" pos="0"/>
              </a:tabLst>
            </a:pPr>
            <a:r>
              <a:rPr b="0" lang="en-US" sz="3200" spc="-1" strike="noStrike">
                <a:solidFill>
                  <a:srgbClr val="000000"/>
                </a:solidFill>
                <a:latin typeface="Constantia"/>
                <a:ea typeface="DejaVu Sans"/>
              </a:rPr>
              <a:t>Early in pregnancy as the decidua gets invaded by the syncytiotrophoblast for implantation to occur . </a:t>
            </a:r>
            <a:endParaRPr b="0" lang="en-US" sz="3200" spc="-1" strike="noStrike">
              <a:latin typeface="Arial"/>
            </a:endParaRPr>
          </a:p>
          <a:p>
            <a:pPr marL="274320" indent="-272160" algn="just">
              <a:lnSpc>
                <a:spcPct val="100000"/>
              </a:lnSpc>
              <a:spcBef>
                <a:spcPts val="641"/>
              </a:spcBef>
              <a:buClr>
                <a:srgbClr val="0bd0d9"/>
              </a:buClr>
              <a:buSzPct val="95000"/>
              <a:buFont typeface="Wingdings 2" charset="2"/>
              <a:buChar char=""/>
              <a:tabLst>
                <a:tab algn="l" pos="0"/>
              </a:tabLst>
            </a:pPr>
            <a:r>
              <a:rPr b="0" lang="en-US" sz="3200" spc="-1" strike="noStrike">
                <a:solidFill>
                  <a:srgbClr val="000000"/>
                </a:solidFill>
                <a:latin typeface="Constantia"/>
                <a:ea typeface="DejaVu Sans"/>
              </a:rPr>
              <a:t>The erosion of the muscular wall &amp; endothelium of the spinal arteries is abnormal.</a:t>
            </a:r>
            <a:endParaRPr b="0" lang="en-US" sz="3200" spc="-1" strike="noStrike">
              <a:latin typeface="Arial"/>
            </a:endParaRPr>
          </a:p>
          <a:p>
            <a:pPr marL="274320" indent="-272160" algn="just">
              <a:lnSpc>
                <a:spcPct val="100000"/>
              </a:lnSpc>
              <a:spcBef>
                <a:spcPts val="641"/>
              </a:spcBef>
              <a:buClr>
                <a:srgbClr val="0bd0d9"/>
              </a:buClr>
              <a:buSzPct val="95000"/>
              <a:buFont typeface="Wingdings 2" charset="2"/>
              <a:buChar char=""/>
              <a:tabLst>
                <a:tab algn="l" pos="0"/>
              </a:tabLst>
            </a:pPr>
            <a:r>
              <a:rPr b="0" lang="en-US" sz="3200" spc="-1" strike="noStrike">
                <a:solidFill>
                  <a:srgbClr val="000000"/>
                </a:solidFill>
                <a:latin typeface="Constantia"/>
                <a:ea typeface="DejaVu Sans"/>
              </a:rPr>
              <a:t>Finally the  placenta is not appropriately supplied by oxygen though no features are detected clinically.</a:t>
            </a:r>
            <a:endParaRPr b="0" lang="en-US" sz="3200" spc="-1" strike="noStrike">
              <a:latin typeface="Arial"/>
            </a:endParaRPr>
          </a:p>
        </p:txBody>
      </p:sp>
    </p:spTree>
  </p:cSld>
  <p:transition spd="med">
    <p:pull dir="l"/>
  </p:transition>
</p:sld>
</file>

<file path=ppt/slides/slide16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66" name="CustomShape 1"/>
          <p:cNvSpPr/>
          <p:nvPr/>
        </p:nvSpPr>
        <p:spPr>
          <a:xfrm>
            <a:off x="666720" y="1295280"/>
            <a:ext cx="10570680" cy="5331960"/>
          </a:xfrm>
          <a:prstGeom prst="rect">
            <a:avLst/>
          </a:prstGeom>
          <a:noFill/>
          <a:ln>
            <a:noFill/>
          </a:ln>
        </p:spPr>
        <p:style>
          <a:lnRef idx="0"/>
          <a:fillRef idx="0"/>
          <a:effectRef idx="0"/>
          <a:fontRef idx="minor"/>
        </p:style>
        <p:txBody>
          <a:bodyPr lIns="90000" rIns="90000" tIns="45000" bIns="45000">
            <a:normAutofit/>
          </a:bodyPr>
          <a:p>
            <a:pPr marL="320040" indent="-317880">
              <a:lnSpc>
                <a:spcPct val="100000"/>
              </a:lnSpc>
              <a:spcBef>
                <a:spcPts val="700"/>
              </a:spcBef>
              <a:buClr>
                <a:srgbClr val="dd8047"/>
              </a:buClr>
              <a:buSzPct val="60000"/>
              <a:buFont typeface="Wingdings" charset="2"/>
              <a:buChar char=""/>
            </a:pPr>
            <a:r>
              <a:rPr b="0" lang="en-US" sz="2900" spc="-1" strike="noStrike">
                <a:solidFill>
                  <a:srgbClr val="000000"/>
                </a:solidFill>
                <a:latin typeface="Tw Cen MT"/>
                <a:ea typeface="DejaVu Sans"/>
              </a:rPr>
              <a:t>For gestational  diabetes cases, teach patient &amp; close relative (s) regarding monitoring and control of the condition in terms of:</a:t>
            </a:r>
            <a:endParaRPr b="0" lang="en-US" sz="2900" spc="-1" strike="noStrike">
              <a:latin typeface="Arial"/>
            </a:endParaRPr>
          </a:p>
          <a:p>
            <a:pPr marL="320040" indent="-317880">
              <a:lnSpc>
                <a:spcPct val="100000"/>
              </a:lnSpc>
              <a:spcBef>
                <a:spcPts val="700"/>
              </a:spcBef>
              <a:buClr>
                <a:srgbClr val="dd8047"/>
              </a:buClr>
              <a:buSzPct val="60000"/>
              <a:buFont typeface="Wingdings" charset="2"/>
              <a:buChar char=""/>
            </a:pPr>
            <a:r>
              <a:rPr b="0" lang="en-US" sz="2900" spc="-1" strike="noStrike">
                <a:solidFill>
                  <a:srgbClr val="000000"/>
                </a:solidFill>
                <a:latin typeface="Tw Cen MT"/>
                <a:ea typeface="DejaVu Sans"/>
              </a:rPr>
              <a:t>Regular BS estimation and accurate interpretation.</a:t>
            </a:r>
            <a:endParaRPr b="0" lang="en-US" sz="2900" spc="-1" strike="noStrike">
              <a:latin typeface="Arial"/>
            </a:endParaRPr>
          </a:p>
          <a:p>
            <a:pPr marL="320040" indent="-317880">
              <a:lnSpc>
                <a:spcPct val="100000"/>
              </a:lnSpc>
              <a:spcBef>
                <a:spcPts val="700"/>
              </a:spcBef>
              <a:buClr>
                <a:srgbClr val="dd8047"/>
              </a:buClr>
              <a:buSzPct val="60000"/>
              <a:buFont typeface="Wingdings" charset="2"/>
              <a:buChar char=""/>
            </a:pPr>
            <a:r>
              <a:rPr b="0" lang="en-US" sz="2900" spc="-1" strike="noStrike">
                <a:solidFill>
                  <a:srgbClr val="000000"/>
                </a:solidFill>
                <a:latin typeface="Tw Cen MT"/>
                <a:ea typeface="DejaVu Sans"/>
              </a:rPr>
              <a:t>Signs of hyperglycaemia and hypoglycaemia.</a:t>
            </a:r>
            <a:endParaRPr b="0" lang="en-US" sz="2900" spc="-1" strike="noStrike">
              <a:latin typeface="Arial"/>
            </a:endParaRPr>
          </a:p>
          <a:p>
            <a:pPr marL="320040" indent="-317880">
              <a:lnSpc>
                <a:spcPct val="100000"/>
              </a:lnSpc>
              <a:spcBef>
                <a:spcPts val="700"/>
              </a:spcBef>
              <a:buClr>
                <a:srgbClr val="dd8047"/>
              </a:buClr>
              <a:buSzPct val="60000"/>
              <a:buFont typeface="Wingdings" charset="2"/>
              <a:buChar char=""/>
            </a:pPr>
            <a:r>
              <a:rPr b="0" lang="en-US" sz="2900" spc="-1" strike="noStrike">
                <a:solidFill>
                  <a:srgbClr val="000000"/>
                </a:solidFill>
                <a:latin typeface="Tw Cen MT"/>
                <a:ea typeface="DejaVu Sans"/>
              </a:rPr>
              <a:t>Hygienic measures to include care of the feet.</a:t>
            </a:r>
            <a:endParaRPr b="0" lang="en-US" sz="2900" spc="-1" strike="noStrike">
              <a:latin typeface="Arial"/>
            </a:endParaRPr>
          </a:p>
          <a:p>
            <a:pPr marL="320040" indent="-317880">
              <a:lnSpc>
                <a:spcPct val="100000"/>
              </a:lnSpc>
              <a:spcBef>
                <a:spcPts val="700"/>
              </a:spcBef>
              <a:buClr>
                <a:srgbClr val="dd8047"/>
              </a:buClr>
              <a:buSzPct val="60000"/>
              <a:buFont typeface="Wingdings" charset="2"/>
              <a:buChar char=""/>
            </a:pPr>
            <a:r>
              <a:rPr b="0" lang="en-US" sz="2900" spc="-1" strike="noStrike">
                <a:solidFill>
                  <a:srgbClr val="000000"/>
                </a:solidFill>
                <a:latin typeface="Tw Cen MT"/>
                <a:ea typeface="DejaVu Sans"/>
              </a:rPr>
              <a:t>Storage &amp; administration of insulin.</a:t>
            </a:r>
            <a:endParaRPr b="0" lang="en-US" sz="2900" spc="-1" strike="noStrike">
              <a:latin typeface="Arial"/>
            </a:endParaRPr>
          </a:p>
          <a:p>
            <a:pPr marL="320040" indent="-317880">
              <a:lnSpc>
                <a:spcPct val="100000"/>
              </a:lnSpc>
              <a:spcBef>
                <a:spcPts val="700"/>
              </a:spcBef>
              <a:buClr>
                <a:srgbClr val="dd8047"/>
              </a:buClr>
              <a:buSzPct val="60000"/>
              <a:buFont typeface="Wingdings" charset="2"/>
              <a:buChar char=""/>
            </a:pPr>
            <a:r>
              <a:rPr b="0" lang="en-US" sz="2900" spc="-1" strike="noStrike">
                <a:solidFill>
                  <a:srgbClr val="000000"/>
                </a:solidFill>
                <a:latin typeface="Tw Cen MT"/>
                <a:ea typeface="DejaVu Sans"/>
              </a:rPr>
              <a:t>Recommended diet (as per pre-conception care).</a:t>
            </a:r>
            <a:endParaRPr b="0" lang="en-US" sz="2900" spc="-1" strike="noStrike">
              <a:latin typeface="Arial"/>
            </a:endParaRPr>
          </a:p>
          <a:p>
            <a:pPr marL="320040" indent="-317880">
              <a:lnSpc>
                <a:spcPct val="100000"/>
              </a:lnSpc>
              <a:spcBef>
                <a:spcPts val="700"/>
              </a:spcBef>
              <a:tabLst>
                <a:tab algn="l" pos="0"/>
              </a:tabLst>
            </a:pPr>
            <a:r>
              <a:rPr b="1" lang="en-US" sz="2900" spc="-1" strike="noStrike">
                <a:solidFill>
                  <a:srgbClr val="e828b6"/>
                </a:solidFill>
                <a:latin typeface="Tw Cen MT"/>
                <a:ea typeface="DejaVu Sans"/>
              </a:rPr>
              <a:t>NB: </a:t>
            </a:r>
            <a:r>
              <a:rPr b="0" lang="en-US" sz="2900" spc="-1" strike="noStrike">
                <a:solidFill>
                  <a:srgbClr val="000000"/>
                </a:solidFill>
                <a:latin typeface="Tw Cen MT"/>
                <a:ea typeface="DejaVu Sans"/>
              </a:rPr>
              <a:t>Sometimes, gestational DM is controlled by diet and exercises.</a:t>
            </a:r>
            <a:endParaRPr b="0" lang="en-US" sz="2900" spc="-1" strike="noStrike">
              <a:latin typeface="Arial"/>
            </a:endParaRPr>
          </a:p>
        </p:txBody>
      </p:sp>
    </p:spTree>
  </p:cSld>
  <mc:AlternateContent>
    <mc:Choice Requires="p14">
      <p:transition spd="slow" p14:dur="2000"/>
    </mc:Choice>
    <mc:Fallback>
      <p:transition spd="slow"/>
    </mc:Fallback>
  </mc:AlternateContent>
</p:sld>
</file>

<file path=ppt/slides/slide16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67" name="CustomShape 1"/>
          <p:cNvSpPr/>
          <p:nvPr/>
        </p:nvSpPr>
        <p:spPr>
          <a:xfrm>
            <a:off x="666720" y="1447920"/>
            <a:ext cx="10570680" cy="4681080"/>
          </a:xfrm>
          <a:prstGeom prst="rect">
            <a:avLst/>
          </a:prstGeom>
          <a:noFill/>
          <a:ln>
            <a:noFill/>
          </a:ln>
        </p:spPr>
        <p:style>
          <a:lnRef idx="0"/>
          <a:fillRef idx="0"/>
          <a:effectRef idx="0"/>
          <a:fontRef idx="minor"/>
        </p:style>
        <p:txBody>
          <a:bodyPr lIns="90000" rIns="90000" tIns="45000" bIns="45000">
            <a:normAutofit/>
          </a:bodyPr>
          <a:p>
            <a:pPr marL="320040" indent="-317880">
              <a:lnSpc>
                <a:spcPct val="100000"/>
              </a:lnSpc>
              <a:spcBef>
                <a:spcPts val="700"/>
              </a:spcBef>
              <a:buClr>
                <a:srgbClr val="dd8047"/>
              </a:buClr>
              <a:buSzPct val="60000"/>
              <a:buFont typeface="Wingdings" charset="2"/>
              <a:buChar char=""/>
            </a:pPr>
            <a:r>
              <a:rPr b="0" lang="en-US" sz="2900" spc="-1" strike="noStrike">
                <a:solidFill>
                  <a:srgbClr val="000000"/>
                </a:solidFill>
                <a:latin typeface="Tw Cen MT"/>
                <a:ea typeface="DejaVu Sans"/>
              </a:rPr>
              <a:t>Generally remind all regarding hygiene &amp; diet.</a:t>
            </a:r>
            <a:endParaRPr b="0" lang="en-US" sz="2900" spc="-1" strike="noStrike">
              <a:latin typeface="Arial"/>
            </a:endParaRPr>
          </a:p>
          <a:p>
            <a:pPr marL="320040" indent="-317880">
              <a:lnSpc>
                <a:spcPct val="100000"/>
              </a:lnSpc>
              <a:spcBef>
                <a:spcPts val="700"/>
              </a:spcBef>
              <a:buClr>
                <a:srgbClr val="dd8047"/>
              </a:buClr>
              <a:buSzPct val="60000"/>
              <a:buFont typeface="Wingdings" charset="2"/>
              <a:buChar char=""/>
            </a:pPr>
            <a:r>
              <a:rPr b="0" lang="en-US" sz="2900" spc="-1" strike="noStrike">
                <a:solidFill>
                  <a:srgbClr val="000000"/>
                </a:solidFill>
                <a:latin typeface="Tw Cen MT"/>
                <a:ea typeface="DejaVu Sans"/>
              </a:rPr>
              <a:t>After stabilisation, discharge to CT with ANC as earlier stated.</a:t>
            </a:r>
            <a:endParaRPr b="0" lang="en-US" sz="2900" spc="-1" strike="noStrike">
              <a:latin typeface="Arial"/>
            </a:endParaRPr>
          </a:p>
          <a:p>
            <a:pPr marL="320040" indent="-317880">
              <a:lnSpc>
                <a:spcPct val="100000"/>
              </a:lnSpc>
              <a:spcBef>
                <a:spcPts val="700"/>
              </a:spcBef>
              <a:buClr>
                <a:srgbClr val="dd8047"/>
              </a:buClr>
              <a:buSzPct val="60000"/>
              <a:buFont typeface="Wingdings" charset="2"/>
              <a:buChar char=""/>
            </a:pPr>
            <a:r>
              <a:rPr b="0" lang="en-US" sz="2900" spc="-1" strike="noStrike">
                <a:solidFill>
                  <a:srgbClr val="000000"/>
                </a:solidFill>
                <a:latin typeface="Tw Cen MT"/>
                <a:ea typeface="DejaVu Sans"/>
              </a:rPr>
              <a:t>During every visit  either obstetrician or physician reviews alternatively.</a:t>
            </a:r>
            <a:endParaRPr b="0" lang="en-US" sz="2900" spc="-1" strike="noStrike">
              <a:latin typeface="Arial"/>
            </a:endParaRPr>
          </a:p>
          <a:p>
            <a:pPr marL="320040" indent="-317880">
              <a:lnSpc>
                <a:spcPct val="100000"/>
              </a:lnSpc>
              <a:spcBef>
                <a:spcPts val="700"/>
              </a:spcBef>
              <a:buClr>
                <a:srgbClr val="dd8047"/>
              </a:buClr>
              <a:buSzPct val="60000"/>
              <a:buFont typeface="Wingdings" charset="2"/>
              <a:buChar char=""/>
            </a:pPr>
            <a:r>
              <a:rPr b="0" lang="en-US" sz="2900" spc="-1" strike="noStrike">
                <a:solidFill>
                  <a:srgbClr val="000000"/>
                </a:solidFill>
                <a:latin typeface="Tw Cen MT"/>
                <a:ea typeface="DejaVu Sans"/>
              </a:rPr>
              <a:t>Together with other routine services, monitor BS to ensure euglycaemia, hence prevent complications.</a:t>
            </a:r>
            <a:endParaRPr b="0" lang="en-US" sz="2900" spc="-1" strike="noStrike">
              <a:latin typeface="Arial"/>
            </a:endParaRPr>
          </a:p>
          <a:p>
            <a:pPr marL="320040" indent="-317880">
              <a:lnSpc>
                <a:spcPct val="100000"/>
              </a:lnSpc>
              <a:spcBef>
                <a:spcPts val="700"/>
              </a:spcBef>
              <a:buClr>
                <a:srgbClr val="dd8047"/>
              </a:buClr>
              <a:buSzPct val="60000"/>
              <a:buFont typeface="Wingdings" charset="2"/>
              <a:buChar char=""/>
            </a:pPr>
            <a:r>
              <a:rPr b="0" lang="en-US" sz="2900" spc="-1" strike="noStrike">
                <a:solidFill>
                  <a:srgbClr val="000000"/>
                </a:solidFill>
                <a:latin typeface="Tw Cen MT"/>
                <a:ea typeface="DejaVu Sans"/>
              </a:rPr>
              <a:t>Evaluate  the heart and other organs regularly for complications &amp; intervene accordingly. </a:t>
            </a:r>
            <a:endParaRPr b="0" lang="en-US" sz="2900" spc="-1" strike="noStrike">
              <a:latin typeface="Arial"/>
            </a:endParaRPr>
          </a:p>
        </p:txBody>
      </p:sp>
    </p:spTree>
  </p:cSld>
  <mc:AlternateContent>
    <mc:Choice Requires="p14">
      <p:transition spd="slow" p14:dur="2000"/>
    </mc:Choice>
    <mc:Fallback>
      <p:transition spd="slow"/>
    </mc:Fallback>
  </mc:AlternateContent>
</p:sld>
</file>

<file path=ppt/slides/slide16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68" name="CustomShape 1"/>
          <p:cNvSpPr/>
          <p:nvPr/>
        </p:nvSpPr>
        <p:spPr>
          <a:xfrm>
            <a:off x="762120" y="1523880"/>
            <a:ext cx="10761120" cy="4604760"/>
          </a:xfrm>
          <a:prstGeom prst="rect">
            <a:avLst/>
          </a:prstGeom>
          <a:noFill/>
          <a:ln>
            <a:noFill/>
          </a:ln>
        </p:spPr>
        <p:style>
          <a:lnRef idx="0"/>
          <a:fillRef idx="0"/>
          <a:effectRef idx="0"/>
          <a:fontRef idx="minor"/>
        </p:style>
        <p:txBody>
          <a:bodyPr lIns="90000" rIns="90000" tIns="45000" bIns="45000">
            <a:normAutofit fontScale="91000"/>
          </a:bodyPr>
          <a:p>
            <a:pPr marL="320040" indent="-317880">
              <a:lnSpc>
                <a:spcPct val="100000"/>
              </a:lnSpc>
              <a:spcBef>
                <a:spcPts val="700"/>
              </a:spcBef>
              <a:buClr>
                <a:srgbClr val="dd8047"/>
              </a:buClr>
              <a:buSzPct val="60000"/>
              <a:buFont typeface="Wingdings" charset="2"/>
              <a:buChar char=""/>
            </a:pPr>
            <a:r>
              <a:rPr b="0" lang="en-US" sz="2900" spc="-1" strike="noStrike">
                <a:solidFill>
                  <a:srgbClr val="000000"/>
                </a:solidFill>
                <a:latin typeface="Calibri"/>
                <a:ea typeface="DejaVu Sans"/>
              </a:rPr>
              <a:t>Share on importance of:</a:t>
            </a:r>
            <a:endParaRPr b="0" lang="en-US" sz="2900" spc="-1" strike="noStrike">
              <a:latin typeface="Arial"/>
            </a:endParaRPr>
          </a:p>
          <a:p>
            <a:pPr marL="320040" indent="-317880">
              <a:lnSpc>
                <a:spcPct val="100000"/>
              </a:lnSpc>
              <a:spcBef>
                <a:spcPts val="700"/>
              </a:spcBef>
              <a:buClr>
                <a:srgbClr val="dd8047"/>
              </a:buClr>
              <a:buSzPct val="60000"/>
              <a:buFont typeface="Wingdings" charset="2"/>
              <a:buChar char=""/>
            </a:pPr>
            <a:r>
              <a:rPr b="0" lang="en-US" sz="2900" spc="-1" strike="noStrike">
                <a:solidFill>
                  <a:srgbClr val="000000"/>
                </a:solidFill>
                <a:latin typeface="Calibri"/>
                <a:ea typeface="DejaVu Sans"/>
              </a:rPr>
              <a:t>Programmed exercises hence control bld sugar.</a:t>
            </a:r>
            <a:endParaRPr b="0" lang="en-US" sz="2900" spc="-1" strike="noStrike">
              <a:latin typeface="Arial"/>
            </a:endParaRPr>
          </a:p>
          <a:p>
            <a:pPr marL="320040" indent="-317880">
              <a:lnSpc>
                <a:spcPct val="100000"/>
              </a:lnSpc>
              <a:spcBef>
                <a:spcPts val="700"/>
              </a:spcBef>
              <a:buClr>
                <a:srgbClr val="dd8047"/>
              </a:buClr>
              <a:buSzPct val="60000"/>
              <a:buFont typeface="Wingdings" charset="2"/>
              <a:buChar char=""/>
            </a:pPr>
            <a:r>
              <a:rPr b="0" lang="en-US" sz="2900" spc="-1" strike="noStrike">
                <a:solidFill>
                  <a:srgbClr val="000000"/>
                </a:solidFill>
                <a:latin typeface="Calibri"/>
                <a:ea typeface="DejaVu Sans"/>
              </a:rPr>
              <a:t>Regular estimation of BS and keep record.</a:t>
            </a:r>
            <a:endParaRPr b="0" lang="en-US" sz="2900" spc="-1" strike="noStrike">
              <a:latin typeface="Arial"/>
            </a:endParaRPr>
          </a:p>
          <a:p>
            <a:pPr marL="320040" indent="-317880">
              <a:lnSpc>
                <a:spcPct val="100000"/>
              </a:lnSpc>
              <a:spcBef>
                <a:spcPts val="700"/>
              </a:spcBef>
              <a:buClr>
                <a:srgbClr val="dd8047"/>
              </a:buClr>
              <a:buSzPct val="60000"/>
              <a:buFont typeface="Wingdings" charset="2"/>
              <a:buChar char=""/>
            </a:pPr>
            <a:r>
              <a:rPr b="0" lang="en-US" sz="2900" spc="-1" strike="noStrike">
                <a:solidFill>
                  <a:srgbClr val="000000"/>
                </a:solidFill>
                <a:latin typeface="Calibri"/>
                <a:ea typeface="DejaVu Sans"/>
              </a:rPr>
              <a:t>Close monitoring of fetal kicks ,for abnormalities and seek medical attention promptly</a:t>
            </a:r>
            <a:endParaRPr b="0" lang="en-US" sz="2900" spc="-1" strike="noStrike">
              <a:latin typeface="Arial"/>
            </a:endParaRPr>
          </a:p>
          <a:p>
            <a:pPr marL="320040" indent="-317880">
              <a:lnSpc>
                <a:spcPct val="100000"/>
              </a:lnSpc>
              <a:spcBef>
                <a:spcPts val="700"/>
              </a:spcBef>
              <a:tabLst>
                <a:tab algn="l" pos="0"/>
              </a:tabLst>
            </a:pPr>
            <a:r>
              <a:rPr b="1" lang="en-US" sz="2900" spc="-1" strike="noStrike">
                <a:solidFill>
                  <a:srgbClr val="e828b6"/>
                </a:solidFill>
                <a:latin typeface="Calibri"/>
                <a:ea typeface="DejaVu Sans"/>
              </a:rPr>
              <a:t>NB: </a:t>
            </a:r>
            <a:r>
              <a:rPr b="0" lang="en-US" sz="2900" spc="-1" strike="noStrike">
                <a:solidFill>
                  <a:srgbClr val="000000"/>
                </a:solidFill>
                <a:latin typeface="Calibri"/>
                <a:ea typeface="DejaVu Sans"/>
              </a:rPr>
              <a:t>Management of either preterm labour or polyhydramnious are difficult bcoz the respective drugs  ie sulbutamol &amp; steroids are diabetogenic </a:t>
            </a:r>
            <a:endParaRPr b="0" lang="en-US" sz="2900" spc="-1" strike="noStrike">
              <a:latin typeface="Arial"/>
            </a:endParaRPr>
          </a:p>
          <a:p>
            <a:pPr marL="320040" indent="-317880">
              <a:lnSpc>
                <a:spcPct val="100000"/>
              </a:lnSpc>
              <a:spcBef>
                <a:spcPts val="700"/>
              </a:spcBef>
              <a:buClr>
                <a:srgbClr val="dd8047"/>
              </a:buClr>
              <a:buSzPct val="60000"/>
              <a:buFont typeface="Wingdings" charset="2"/>
              <a:buChar char=""/>
              <a:tabLst>
                <a:tab algn="l" pos="0"/>
              </a:tabLst>
            </a:pPr>
            <a:r>
              <a:rPr b="0" lang="en-US" sz="2900" spc="-1" strike="noStrike">
                <a:solidFill>
                  <a:srgbClr val="000000"/>
                </a:solidFill>
                <a:latin typeface="Calibri"/>
                <a:ea typeface="DejaVu Sans"/>
              </a:rPr>
              <a:t>So IV insulin and glucose infusion are recommended to ensure normoglycaemia. </a:t>
            </a:r>
            <a:endParaRPr b="0" lang="en-US" sz="2900" spc="-1" strike="noStrike">
              <a:latin typeface="Arial"/>
            </a:endParaRPr>
          </a:p>
        </p:txBody>
      </p:sp>
    </p:spTree>
  </p:cSld>
  <mc:AlternateContent>
    <mc:Choice Requires="p14">
      <p:transition spd="slow" p14:dur="2000"/>
    </mc:Choice>
    <mc:Fallback>
      <p:transition spd="slow"/>
    </mc:Fallback>
  </mc:AlternateContent>
</p:sld>
</file>

<file path=ppt/slides/slide16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69" name="CustomShape 1"/>
          <p:cNvSpPr/>
          <p:nvPr/>
        </p:nvSpPr>
        <p:spPr>
          <a:xfrm>
            <a:off x="816840" y="228600"/>
            <a:ext cx="10869120" cy="988560"/>
          </a:xfrm>
          <a:prstGeom prst="rect">
            <a:avLst/>
          </a:prstGeom>
          <a:noFill/>
          <a:ln>
            <a:noFill/>
          </a:ln>
        </p:spPr>
        <p:style>
          <a:lnRef idx="0"/>
          <a:fillRef idx="0"/>
          <a:effectRef idx="0"/>
          <a:fontRef idx="minor"/>
        </p:style>
        <p:txBody>
          <a:bodyPr lIns="90000" rIns="90000" tIns="45000" bIns="45000" anchor="ctr">
            <a:noAutofit/>
          </a:bodyPr>
          <a:p>
            <a:pPr>
              <a:lnSpc>
                <a:spcPct val="100000"/>
              </a:lnSpc>
            </a:pPr>
            <a:r>
              <a:rPr b="1" lang="en-US" sz="4400" spc="-1" strike="noStrike">
                <a:solidFill>
                  <a:srgbClr val="00b050"/>
                </a:solidFill>
                <a:latin typeface="Tw Cen MT"/>
                <a:ea typeface="DejaVu Sans"/>
              </a:rPr>
              <a:t>TIMING  OF  DELIVERY</a:t>
            </a:r>
            <a:endParaRPr b="0" lang="en-US" sz="4400" spc="-1" strike="noStrike">
              <a:latin typeface="Arial"/>
            </a:endParaRPr>
          </a:p>
        </p:txBody>
      </p:sp>
      <p:sp>
        <p:nvSpPr>
          <p:cNvPr id="1070" name="CustomShape 2"/>
          <p:cNvSpPr/>
          <p:nvPr/>
        </p:nvSpPr>
        <p:spPr>
          <a:xfrm>
            <a:off x="666720" y="1295280"/>
            <a:ext cx="10856520" cy="4833360"/>
          </a:xfrm>
          <a:prstGeom prst="rect">
            <a:avLst/>
          </a:prstGeom>
          <a:noFill/>
          <a:ln>
            <a:noFill/>
          </a:ln>
        </p:spPr>
        <p:style>
          <a:lnRef idx="0"/>
          <a:fillRef idx="0"/>
          <a:effectRef idx="0"/>
          <a:fontRef idx="minor"/>
        </p:style>
        <p:txBody>
          <a:bodyPr lIns="90000" rIns="90000" tIns="45000" bIns="45000">
            <a:noAutofit/>
          </a:bodyPr>
          <a:p>
            <a:pPr marL="320040" indent="-317880">
              <a:lnSpc>
                <a:spcPct val="100000"/>
              </a:lnSpc>
              <a:spcBef>
                <a:spcPts val="700"/>
              </a:spcBef>
              <a:tabLst>
                <a:tab algn="l" pos="0"/>
              </a:tabLst>
            </a:pPr>
            <a:r>
              <a:rPr b="1" lang="en-US" sz="3400" spc="-1" strike="noStrike">
                <a:solidFill>
                  <a:srgbClr val="e828b6"/>
                </a:solidFill>
                <a:latin typeface="Calibri"/>
                <a:ea typeface="DejaVu Sans"/>
              </a:rPr>
              <a:t>	</a:t>
            </a:r>
            <a:r>
              <a:rPr b="1" lang="en-US" sz="3400" spc="-1" strike="noStrike">
                <a:solidFill>
                  <a:srgbClr val="e828b6"/>
                </a:solidFill>
                <a:latin typeface="Calibri"/>
                <a:ea typeface="DejaVu Sans"/>
              </a:rPr>
              <a:t>Determiners are:</a:t>
            </a:r>
            <a:endParaRPr b="0" lang="en-US" sz="3400" spc="-1" strike="noStrike">
              <a:latin typeface="Arial"/>
            </a:endParaRPr>
          </a:p>
          <a:p>
            <a:pPr marL="320040" indent="-317880">
              <a:lnSpc>
                <a:spcPct val="100000"/>
              </a:lnSpc>
              <a:spcBef>
                <a:spcPts val="700"/>
              </a:spcBef>
              <a:buClr>
                <a:srgbClr val="dd8047"/>
              </a:buClr>
              <a:buSzPct val="60000"/>
              <a:buFont typeface="Wingdings" charset="2"/>
              <a:buChar char=""/>
              <a:tabLst>
                <a:tab algn="l" pos="0"/>
              </a:tabLst>
            </a:pPr>
            <a:r>
              <a:rPr b="0" lang="en-US" sz="3400" spc="-1" strike="noStrike">
                <a:solidFill>
                  <a:srgbClr val="000000"/>
                </a:solidFill>
                <a:latin typeface="Calibri"/>
                <a:ea typeface="DejaVu Sans"/>
              </a:rPr>
              <a:t>Maternal health status.</a:t>
            </a:r>
            <a:endParaRPr b="0" lang="en-US" sz="3400" spc="-1" strike="noStrike">
              <a:latin typeface="Arial"/>
            </a:endParaRPr>
          </a:p>
          <a:p>
            <a:pPr marL="320040" indent="-317880">
              <a:lnSpc>
                <a:spcPct val="100000"/>
              </a:lnSpc>
              <a:spcBef>
                <a:spcPts val="700"/>
              </a:spcBef>
              <a:buClr>
                <a:srgbClr val="dd8047"/>
              </a:buClr>
              <a:buSzPct val="60000"/>
              <a:buFont typeface="Wingdings" charset="2"/>
              <a:buChar char=""/>
              <a:tabLst>
                <a:tab algn="l" pos="0"/>
              </a:tabLst>
            </a:pPr>
            <a:r>
              <a:rPr b="0" lang="en-US" sz="3400" spc="-1" strike="noStrike">
                <a:solidFill>
                  <a:srgbClr val="000000"/>
                </a:solidFill>
                <a:latin typeface="Calibri"/>
                <a:ea typeface="DejaVu Sans"/>
              </a:rPr>
              <a:t> </a:t>
            </a:r>
            <a:r>
              <a:rPr b="0" lang="en-US" sz="3400" spc="-1" strike="noStrike">
                <a:solidFill>
                  <a:srgbClr val="000000"/>
                </a:solidFill>
                <a:latin typeface="Calibri"/>
                <a:ea typeface="DejaVu Sans"/>
              </a:rPr>
              <a:t>For well controlled condition, pregnancy continues to 40 weeks.</a:t>
            </a:r>
            <a:endParaRPr b="0" lang="en-US" sz="3400" spc="-1" strike="noStrike">
              <a:latin typeface="Arial"/>
            </a:endParaRPr>
          </a:p>
          <a:p>
            <a:pPr marL="320040" indent="-317880">
              <a:lnSpc>
                <a:spcPct val="100000"/>
              </a:lnSpc>
              <a:spcBef>
                <a:spcPts val="700"/>
              </a:spcBef>
              <a:buClr>
                <a:srgbClr val="dd8047"/>
              </a:buClr>
              <a:buSzPct val="60000"/>
              <a:buFont typeface="Wingdings" charset="2"/>
              <a:buChar char=""/>
              <a:tabLst>
                <a:tab algn="l" pos="0"/>
              </a:tabLst>
            </a:pPr>
            <a:r>
              <a:rPr b="0" lang="en-US" sz="3400" spc="-1" strike="noStrike">
                <a:solidFill>
                  <a:srgbClr val="000000"/>
                </a:solidFill>
                <a:latin typeface="Calibri"/>
                <a:ea typeface="DejaVu Sans"/>
              </a:rPr>
              <a:t>Past obstetric history of:</a:t>
            </a:r>
            <a:endParaRPr b="0" lang="en-US" sz="3400" spc="-1" strike="noStrike">
              <a:latin typeface="Arial"/>
            </a:endParaRPr>
          </a:p>
          <a:p>
            <a:pPr marL="320040" indent="-317880">
              <a:lnSpc>
                <a:spcPct val="100000"/>
              </a:lnSpc>
              <a:spcBef>
                <a:spcPts val="700"/>
              </a:spcBef>
              <a:buClr>
                <a:srgbClr val="dd8047"/>
              </a:buClr>
              <a:buSzPct val="60000"/>
              <a:buFont typeface="Wingdings" charset="2"/>
              <a:buChar char=""/>
              <a:tabLst>
                <a:tab algn="l" pos="0"/>
              </a:tabLst>
            </a:pPr>
            <a:r>
              <a:rPr b="0" lang="en-US" sz="3400" spc="-1" strike="noStrike">
                <a:solidFill>
                  <a:srgbClr val="000000"/>
                </a:solidFill>
                <a:latin typeface="Calibri"/>
                <a:ea typeface="DejaVu Sans"/>
              </a:rPr>
              <a:t> </a:t>
            </a:r>
            <a:r>
              <a:rPr b="0" lang="en-US" sz="3400" spc="-1" strike="noStrike">
                <a:solidFill>
                  <a:srgbClr val="000000"/>
                </a:solidFill>
                <a:latin typeface="Calibri"/>
                <a:ea typeface="DejaVu Sans"/>
              </a:rPr>
              <a:t>Intrauterine fetal death at term or ketoacidosis leading to early neonatal death. </a:t>
            </a:r>
            <a:endParaRPr b="0" lang="en-US" sz="3400" spc="-1" strike="noStrike">
              <a:latin typeface="Arial"/>
            </a:endParaRPr>
          </a:p>
          <a:p>
            <a:pPr marL="320040" indent="-317880">
              <a:lnSpc>
                <a:spcPct val="100000"/>
              </a:lnSpc>
              <a:spcBef>
                <a:spcPts val="700"/>
              </a:spcBef>
              <a:buClr>
                <a:srgbClr val="dd8047"/>
              </a:buClr>
              <a:buSzPct val="60000"/>
              <a:buFont typeface="Wingdings" charset="2"/>
              <a:buChar char=""/>
              <a:tabLst>
                <a:tab algn="l" pos="0"/>
              </a:tabLst>
            </a:pPr>
            <a:r>
              <a:rPr b="0" lang="en-US" sz="3400" spc="-1" strike="noStrike">
                <a:solidFill>
                  <a:srgbClr val="000000"/>
                </a:solidFill>
                <a:latin typeface="Calibri"/>
                <a:ea typeface="DejaVu Sans"/>
              </a:rPr>
              <a:t>So delivery is effected prematurely.</a:t>
            </a:r>
            <a:endParaRPr b="0" lang="en-US" sz="3400" spc="-1" strike="noStrike">
              <a:latin typeface="Arial"/>
            </a:endParaRPr>
          </a:p>
        </p:txBody>
      </p:sp>
    </p:spTree>
  </p:cSld>
  <mc:AlternateContent>
    <mc:Choice Requires="p14">
      <p:transition spd="slow" p14:dur="2000"/>
    </mc:Choice>
    <mc:Fallback>
      <p:transition spd="slow"/>
    </mc:Fallback>
  </mc:AlternateContent>
</p:sld>
</file>

<file path=ppt/slides/slide16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71" name="CustomShape 1"/>
          <p:cNvSpPr/>
          <p:nvPr/>
        </p:nvSpPr>
        <p:spPr>
          <a:xfrm>
            <a:off x="952560" y="277920"/>
            <a:ext cx="10284840" cy="862920"/>
          </a:xfrm>
          <a:prstGeom prst="rect">
            <a:avLst/>
          </a:prstGeom>
          <a:noFill/>
          <a:ln>
            <a:noFill/>
          </a:ln>
        </p:spPr>
        <p:style>
          <a:lnRef idx="0"/>
          <a:fillRef idx="0"/>
          <a:effectRef idx="0"/>
          <a:fontRef idx="minor"/>
        </p:style>
        <p:txBody>
          <a:bodyPr lIns="90000" rIns="90000" tIns="45000" bIns="45000" anchor="ctr">
            <a:noAutofit/>
          </a:bodyPr>
          <a:p>
            <a:pPr>
              <a:lnSpc>
                <a:spcPct val="100000"/>
              </a:lnSpc>
            </a:pPr>
            <a:r>
              <a:rPr b="1" lang="en-US" sz="4400" spc="-1" strike="noStrike">
                <a:solidFill>
                  <a:srgbClr val="00b050"/>
                </a:solidFill>
                <a:latin typeface="Tw Cen MT"/>
                <a:ea typeface="DejaVu Sans"/>
              </a:rPr>
              <a:t>MODES  OF  DELIVERY</a:t>
            </a:r>
            <a:endParaRPr b="0" lang="en-US" sz="4400" spc="-1" strike="noStrike">
              <a:latin typeface="Arial"/>
            </a:endParaRPr>
          </a:p>
        </p:txBody>
      </p:sp>
      <p:sp>
        <p:nvSpPr>
          <p:cNvPr id="1072" name="CustomShape 2"/>
          <p:cNvSpPr/>
          <p:nvPr/>
        </p:nvSpPr>
        <p:spPr>
          <a:xfrm>
            <a:off x="571680" y="1447920"/>
            <a:ext cx="10951560" cy="5179320"/>
          </a:xfrm>
          <a:prstGeom prst="rect">
            <a:avLst/>
          </a:prstGeom>
          <a:noFill/>
          <a:ln>
            <a:noFill/>
          </a:ln>
        </p:spPr>
        <p:style>
          <a:lnRef idx="0"/>
          <a:fillRef idx="0"/>
          <a:effectRef idx="0"/>
          <a:fontRef idx="minor"/>
        </p:style>
        <p:txBody>
          <a:bodyPr lIns="90000" rIns="90000" tIns="45000" bIns="45000">
            <a:normAutofit/>
          </a:bodyPr>
          <a:p>
            <a:pPr marL="320040" indent="-317880">
              <a:lnSpc>
                <a:spcPct val="100000"/>
              </a:lnSpc>
              <a:spcBef>
                <a:spcPts val="700"/>
              </a:spcBef>
              <a:tabLst>
                <a:tab algn="l" pos="0"/>
              </a:tabLst>
            </a:pPr>
            <a:r>
              <a:rPr b="1" lang="en-US" sz="3000" spc="-1" strike="noStrike">
                <a:solidFill>
                  <a:srgbClr val="00b0f0"/>
                </a:solidFill>
                <a:latin typeface="Calibri"/>
                <a:ea typeface="DejaVu Sans"/>
              </a:rPr>
              <a:t>	</a:t>
            </a:r>
            <a:r>
              <a:rPr b="1" lang="en-US" sz="3000" spc="-1" strike="noStrike">
                <a:solidFill>
                  <a:srgbClr val="00b0f0"/>
                </a:solidFill>
                <a:latin typeface="Calibri"/>
                <a:ea typeface="DejaVu Sans"/>
              </a:rPr>
              <a:t>1.Spontaneous  Vertex Delivery</a:t>
            </a:r>
            <a:endParaRPr b="0" lang="en-US" sz="3000" spc="-1" strike="noStrike">
              <a:latin typeface="Arial"/>
            </a:endParaRPr>
          </a:p>
          <a:p>
            <a:pPr marL="320040" indent="-317880">
              <a:lnSpc>
                <a:spcPct val="100000"/>
              </a:lnSpc>
              <a:spcBef>
                <a:spcPts val="700"/>
              </a:spcBef>
              <a:buClr>
                <a:srgbClr val="dd8047"/>
              </a:buClr>
              <a:buSzPct val="60000"/>
              <a:buFont typeface="Wingdings" charset="2"/>
              <a:buChar char=""/>
              <a:tabLst>
                <a:tab algn="l" pos="0"/>
              </a:tabLst>
            </a:pPr>
            <a:r>
              <a:rPr b="1" lang="en-US" sz="3000" spc="-1" strike="noStrike">
                <a:solidFill>
                  <a:srgbClr val="000000"/>
                </a:solidFill>
                <a:latin typeface="Calibri"/>
                <a:ea typeface="DejaVu Sans"/>
              </a:rPr>
              <a:t>Most</a:t>
            </a:r>
            <a:r>
              <a:rPr b="0" lang="en-US" sz="3000" spc="-1" strike="noStrike">
                <a:solidFill>
                  <a:srgbClr val="000000"/>
                </a:solidFill>
                <a:latin typeface="Calibri"/>
                <a:ea typeface="DejaVu Sans"/>
              </a:rPr>
              <a:t> preferred because it’s accompanied by minimal complications</a:t>
            </a:r>
            <a:endParaRPr b="0" lang="en-US" sz="3000" spc="-1" strike="noStrike">
              <a:latin typeface="Arial"/>
            </a:endParaRPr>
          </a:p>
          <a:p>
            <a:pPr marL="320040" indent="-317880">
              <a:lnSpc>
                <a:spcPct val="100000"/>
              </a:lnSpc>
              <a:spcBef>
                <a:spcPts val="700"/>
              </a:spcBef>
              <a:tabLst>
                <a:tab algn="l" pos="0"/>
              </a:tabLst>
            </a:pPr>
            <a:r>
              <a:rPr b="0" lang="en-US" sz="3000" spc="-1" strike="noStrike">
                <a:solidFill>
                  <a:srgbClr val="000000"/>
                </a:solidFill>
                <a:latin typeface="Calibri"/>
                <a:ea typeface="DejaVu Sans"/>
              </a:rPr>
              <a:t>	</a:t>
            </a:r>
            <a:r>
              <a:rPr b="0" lang="en-US" sz="3000" spc="-1" strike="noStrike">
                <a:solidFill>
                  <a:srgbClr val="000000"/>
                </a:solidFill>
                <a:latin typeface="Calibri"/>
                <a:ea typeface="DejaVu Sans"/>
              </a:rPr>
              <a:t>	</a:t>
            </a:r>
            <a:r>
              <a:rPr b="1" i="1" lang="en-US" sz="3000" spc="-1" strike="noStrike">
                <a:solidFill>
                  <a:srgbClr val="e828b6"/>
                </a:solidFill>
                <a:latin typeface="Calibri"/>
                <a:ea typeface="DejaVu Sans"/>
              </a:rPr>
              <a:t>First Stage</a:t>
            </a:r>
            <a:endParaRPr b="0" lang="en-US" sz="3000" spc="-1" strike="noStrike">
              <a:latin typeface="Arial"/>
            </a:endParaRPr>
          </a:p>
          <a:p>
            <a:pPr marL="320040" indent="-317880">
              <a:lnSpc>
                <a:spcPct val="100000"/>
              </a:lnSpc>
              <a:spcBef>
                <a:spcPts val="700"/>
              </a:spcBef>
              <a:buClr>
                <a:srgbClr val="dd8047"/>
              </a:buClr>
              <a:buSzPct val="60000"/>
              <a:buFont typeface="Wingdings" charset="2"/>
              <a:buChar char=""/>
              <a:tabLst>
                <a:tab algn="l" pos="0"/>
              </a:tabLst>
            </a:pPr>
            <a:r>
              <a:rPr b="0" lang="en-US" sz="3000" spc="-1" strike="noStrike">
                <a:solidFill>
                  <a:srgbClr val="000000"/>
                </a:solidFill>
                <a:latin typeface="Calibri"/>
                <a:ea typeface="DejaVu Sans"/>
              </a:rPr>
              <a:t>Monitor fetal condition through:</a:t>
            </a:r>
            <a:endParaRPr b="0" lang="en-US" sz="3000" spc="-1" strike="noStrike">
              <a:latin typeface="Arial"/>
            </a:endParaRPr>
          </a:p>
          <a:p>
            <a:pPr marL="320040" indent="-317880">
              <a:lnSpc>
                <a:spcPct val="100000"/>
              </a:lnSpc>
              <a:spcBef>
                <a:spcPts val="700"/>
              </a:spcBef>
              <a:buClr>
                <a:srgbClr val="dd8047"/>
              </a:buClr>
              <a:buSzPct val="60000"/>
              <a:buFont typeface="Wingdings" charset="2"/>
              <a:buChar char=""/>
              <a:tabLst>
                <a:tab algn="l" pos="0"/>
              </a:tabLst>
            </a:pPr>
            <a:r>
              <a:rPr b="0" lang="en-US" sz="3000" spc="-1" strike="noStrike">
                <a:solidFill>
                  <a:srgbClr val="000000"/>
                </a:solidFill>
                <a:latin typeface="Calibri"/>
                <a:ea typeface="DejaVu Sans"/>
              </a:rPr>
              <a:t>4 hrly FHS  either with fetalscope or cardiotocography machine.</a:t>
            </a:r>
            <a:endParaRPr b="0" lang="en-US" sz="3000" spc="-1" strike="noStrike">
              <a:latin typeface="Arial"/>
            </a:endParaRPr>
          </a:p>
          <a:p>
            <a:pPr marL="320040" indent="-317880">
              <a:lnSpc>
                <a:spcPct val="100000"/>
              </a:lnSpc>
              <a:spcBef>
                <a:spcPts val="700"/>
              </a:spcBef>
              <a:buClr>
                <a:srgbClr val="dd8047"/>
              </a:buClr>
              <a:buSzPct val="60000"/>
              <a:buFont typeface="Wingdings" charset="2"/>
              <a:buChar char=""/>
              <a:tabLst>
                <a:tab algn="l" pos="0"/>
              </a:tabLst>
            </a:pPr>
            <a:r>
              <a:rPr b="0" lang="en-US" sz="3000" spc="-1" strike="noStrike">
                <a:solidFill>
                  <a:srgbClr val="000000"/>
                </a:solidFill>
                <a:latin typeface="Calibri"/>
                <a:ea typeface="DejaVu Sans"/>
              </a:rPr>
              <a:t>Fetal scalp electronic monitoring.</a:t>
            </a:r>
            <a:endParaRPr b="0" lang="en-US" sz="3000" spc="-1" strike="noStrike">
              <a:latin typeface="Arial"/>
            </a:endParaRPr>
          </a:p>
          <a:p>
            <a:pPr marL="320040" indent="-317880">
              <a:lnSpc>
                <a:spcPct val="100000"/>
              </a:lnSpc>
              <a:spcBef>
                <a:spcPts val="700"/>
              </a:spcBef>
              <a:buClr>
                <a:srgbClr val="dd8047"/>
              </a:buClr>
              <a:buSzPct val="60000"/>
              <a:buFont typeface="Wingdings" charset="2"/>
              <a:buChar char=""/>
              <a:tabLst>
                <a:tab algn="l" pos="0"/>
              </a:tabLst>
            </a:pPr>
            <a:r>
              <a:rPr b="0" lang="en-US" sz="3000" spc="-1" strike="noStrike">
                <a:solidFill>
                  <a:srgbClr val="000000"/>
                </a:solidFill>
                <a:latin typeface="Calibri"/>
                <a:ea typeface="DejaVu Sans"/>
              </a:rPr>
              <a:t>Fetal kick chart and intreprete  accurately.</a:t>
            </a:r>
            <a:endParaRPr b="0" lang="en-US" sz="3000" spc="-1" strike="noStrike">
              <a:latin typeface="Arial"/>
            </a:endParaRPr>
          </a:p>
          <a:p>
            <a:pPr marL="320040" indent="-317880">
              <a:lnSpc>
                <a:spcPct val="100000"/>
              </a:lnSpc>
              <a:spcBef>
                <a:spcPts val="700"/>
              </a:spcBef>
              <a:buClr>
                <a:srgbClr val="dd8047"/>
              </a:buClr>
              <a:buSzPct val="60000"/>
              <a:buFont typeface="Wingdings" charset="2"/>
              <a:buChar char=""/>
              <a:tabLst>
                <a:tab algn="l" pos="0"/>
              </a:tabLst>
            </a:pPr>
            <a:r>
              <a:rPr b="0" lang="en-US" sz="3000" spc="-1" strike="noStrike">
                <a:solidFill>
                  <a:srgbClr val="000000"/>
                </a:solidFill>
                <a:latin typeface="Calibri"/>
                <a:ea typeface="DejaVu Sans"/>
              </a:rPr>
              <a:t>These are non-stress monitoring methods.</a:t>
            </a:r>
            <a:endParaRPr b="0" lang="en-US" sz="3000" spc="-1" strike="noStrike">
              <a:latin typeface="Arial"/>
            </a:endParaRPr>
          </a:p>
          <a:p>
            <a:pPr>
              <a:lnSpc>
                <a:spcPct val="100000"/>
              </a:lnSpc>
              <a:spcBef>
                <a:spcPts val="700"/>
              </a:spcBef>
              <a:tabLst>
                <a:tab algn="l" pos="0"/>
              </a:tabLst>
            </a:pPr>
            <a:endParaRPr b="0" lang="en-US" sz="3000" spc="-1" strike="noStrike">
              <a:latin typeface="Arial"/>
            </a:endParaRPr>
          </a:p>
          <a:p>
            <a:pPr marL="320040" indent="-317880">
              <a:lnSpc>
                <a:spcPct val="100000"/>
              </a:lnSpc>
              <a:spcBef>
                <a:spcPts val="700"/>
              </a:spcBef>
              <a:tabLst>
                <a:tab algn="l" pos="0"/>
              </a:tabLst>
            </a:pPr>
            <a:endParaRPr b="0" lang="en-US" sz="3000" spc="-1" strike="noStrike">
              <a:latin typeface="Arial"/>
            </a:endParaRPr>
          </a:p>
        </p:txBody>
      </p:sp>
    </p:spTree>
  </p:cSld>
  <mc:AlternateContent>
    <mc:Choice Requires="p14">
      <p:transition spd="slow" p14:dur="2000"/>
    </mc:Choice>
    <mc:Fallback>
      <p:transition spd="slow"/>
    </mc:Fallback>
  </mc:AlternateContent>
</p:sld>
</file>

<file path=ppt/slides/slide16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73" name="CustomShape 1"/>
          <p:cNvSpPr/>
          <p:nvPr/>
        </p:nvSpPr>
        <p:spPr>
          <a:xfrm>
            <a:off x="666720" y="1371600"/>
            <a:ext cx="10570680" cy="4757040"/>
          </a:xfrm>
          <a:prstGeom prst="rect">
            <a:avLst/>
          </a:prstGeom>
          <a:noFill/>
          <a:ln>
            <a:noFill/>
          </a:ln>
        </p:spPr>
        <p:style>
          <a:lnRef idx="0"/>
          <a:fillRef idx="0"/>
          <a:effectRef idx="0"/>
          <a:fontRef idx="minor"/>
        </p:style>
        <p:txBody>
          <a:bodyPr lIns="90000" rIns="90000" tIns="45000" bIns="45000">
            <a:noAutofit/>
          </a:bodyPr>
          <a:p>
            <a:pPr marL="320040" indent="-317880">
              <a:lnSpc>
                <a:spcPct val="100000"/>
              </a:lnSpc>
              <a:spcBef>
                <a:spcPts val="700"/>
              </a:spcBef>
              <a:buClr>
                <a:srgbClr val="dd8047"/>
              </a:buClr>
              <a:buSzPct val="60000"/>
              <a:buFont typeface="Wingdings" charset="2"/>
              <a:buChar char=""/>
            </a:pPr>
            <a:r>
              <a:rPr b="0" lang="en-US" sz="2900" spc="-1" strike="noStrike">
                <a:solidFill>
                  <a:srgbClr val="000000"/>
                </a:solidFill>
                <a:latin typeface="Calibri"/>
                <a:ea typeface="DejaVu Sans"/>
              </a:rPr>
              <a:t>During latent phase stress induction methods may be used to assess whether chronic fetal hypoxia is likely to occur  as labour progress hence early interventions. They  include:  </a:t>
            </a:r>
            <a:endParaRPr b="0" lang="en-US" sz="2900" spc="-1" strike="noStrike">
              <a:latin typeface="Arial"/>
            </a:endParaRPr>
          </a:p>
          <a:p>
            <a:pPr marL="320040" indent="-317880">
              <a:lnSpc>
                <a:spcPct val="100000"/>
              </a:lnSpc>
              <a:spcBef>
                <a:spcPts val="700"/>
              </a:spcBef>
              <a:buClr>
                <a:srgbClr val="dd8047"/>
              </a:buClr>
              <a:buSzPct val="60000"/>
              <a:buFont typeface="Wingdings" charset="2"/>
              <a:buChar char=""/>
            </a:pPr>
            <a:r>
              <a:rPr b="0" lang="en-US" sz="2900" spc="-1" strike="noStrike">
                <a:solidFill>
                  <a:srgbClr val="000000"/>
                </a:solidFill>
                <a:latin typeface="Calibri"/>
                <a:ea typeface="DejaVu Sans"/>
              </a:rPr>
              <a:t>Nipple stimulation to release oxytocin.</a:t>
            </a:r>
            <a:endParaRPr b="0" lang="en-US" sz="2900" spc="-1" strike="noStrike">
              <a:latin typeface="Arial"/>
            </a:endParaRPr>
          </a:p>
          <a:p>
            <a:pPr marL="320040" indent="-317880">
              <a:lnSpc>
                <a:spcPct val="100000"/>
              </a:lnSpc>
              <a:spcBef>
                <a:spcPts val="700"/>
              </a:spcBef>
              <a:buClr>
                <a:srgbClr val="dd8047"/>
              </a:buClr>
              <a:buSzPct val="60000"/>
              <a:buFont typeface="Wingdings" charset="2"/>
              <a:buChar char=""/>
            </a:pPr>
            <a:r>
              <a:rPr b="0" lang="en-US" sz="2900" spc="-1" strike="noStrike">
                <a:solidFill>
                  <a:srgbClr val="000000"/>
                </a:solidFill>
                <a:latin typeface="Calibri"/>
                <a:ea typeface="DejaVu Sans"/>
              </a:rPr>
              <a:t>Administration of a small dose of syntocinon  ie  1.25 units bolus slowly.</a:t>
            </a:r>
            <a:endParaRPr b="0" lang="en-US" sz="2900" spc="-1" strike="noStrike">
              <a:latin typeface="Arial"/>
            </a:endParaRPr>
          </a:p>
          <a:p>
            <a:pPr marL="320040" indent="-317880">
              <a:lnSpc>
                <a:spcPct val="100000"/>
              </a:lnSpc>
              <a:spcBef>
                <a:spcPts val="700"/>
              </a:spcBef>
              <a:buClr>
                <a:srgbClr val="dd8047"/>
              </a:buClr>
              <a:buSzPct val="60000"/>
              <a:buFont typeface="Wingdings" charset="2"/>
              <a:buChar char=""/>
            </a:pPr>
            <a:r>
              <a:rPr b="0" lang="en-US" sz="2900" spc="-1" strike="noStrike">
                <a:solidFill>
                  <a:srgbClr val="000000"/>
                </a:solidFill>
                <a:latin typeface="Calibri"/>
                <a:ea typeface="DejaVu Sans"/>
              </a:rPr>
              <a:t>Monitor FHS ¼ hrly for at least 1 hr , then ct as usual </a:t>
            </a:r>
            <a:endParaRPr b="0" lang="en-US" sz="2900" spc="-1" strike="noStrike">
              <a:latin typeface="Arial"/>
            </a:endParaRPr>
          </a:p>
        </p:txBody>
      </p:sp>
    </p:spTree>
  </p:cSld>
  <mc:AlternateContent>
    <mc:Choice Requires="p14">
      <p:transition spd="slow" p14:dur="2000"/>
    </mc:Choice>
    <mc:Fallback>
      <p:transition spd="slow"/>
    </mc:Fallback>
  </mc:AlternateContent>
</p:sld>
</file>

<file path=ppt/slides/slide16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74" name="CustomShape 1"/>
          <p:cNvSpPr/>
          <p:nvPr/>
        </p:nvSpPr>
        <p:spPr>
          <a:xfrm>
            <a:off x="666720" y="1371600"/>
            <a:ext cx="10856520" cy="4757040"/>
          </a:xfrm>
          <a:prstGeom prst="rect">
            <a:avLst/>
          </a:prstGeom>
          <a:noFill/>
          <a:ln>
            <a:noFill/>
          </a:ln>
        </p:spPr>
        <p:style>
          <a:lnRef idx="0"/>
          <a:fillRef idx="0"/>
          <a:effectRef idx="0"/>
          <a:fontRef idx="minor"/>
        </p:style>
        <p:txBody>
          <a:bodyPr lIns="90000" rIns="90000" tIns="45000" bIns="45000">
            <a:noAutofit/>
          </a:bodyPr>
          <a:p>
            <a:pPr marL="320040" indent="-317880">
              <a:lnSpc>
                <a:spcPct val="100000"/>
              </a:lnSpc>
              <a:spcBef>
                <a:spcPts val="700"/>
              </a:spcBef>
              <a:buClr>
                <a:srgbClr val="dd8047"/>
              </a:buClr>
              <a:buSzPct val="60000"/>
              <a:buFont typeface="Wingdings" charset="2"/>
              <a:buChar char=""/>
            </a:pPr>
            <a:r>
              <a:rPr b="0" lang="en-US" sz="3100" spc="-1" strike="noStrike">
                <a:solidFill>
                  <a:srgbClr val="000000"/>
                </a:solidFill>
                <a:latin typeface="Calibri"/>
                <a:ea typeface="DejaVu Sans"/>
              </a:rPr>
              <a:t>Estimate  BS hrly and test urine , maintain records and interprete correctly.</a:t>
            </a:r>
            <a:endParaRPr b="0" lang="en-US" sz="3100" spc="-1" strike="noStrike">
              <a:latin typeface="Arial"/>
            </a:endParaRPr>
          </a:p>
          <a:p>
            <a:pPr marL="320040" indent="-317880">
              <a:lnSpc>
                <a:spcPct val="100000"/>
              </a:lnSpc>
              <a:spcBef>
                <a:spcPts val="700"/>
              </a:spcBef>
              <a:buClr>
                <a:srgbClr val="dd8047"/>
              </a:buClr>
              <a:buSzPct val="60000"/>
              <a:buFont typeface="Wingdings" charset="2"/>
              <a:buChar char=""/>
            </a:pPr>
            <a:r>
              <a:rPr b="0" lang="en-US" sz="3100" spc="-1" strike="noStrike">
                <a:solidFill>
                  <a:srgbClr val="000000"/>
                </a:solidFill>
                <a:latin typeface="Calibri"/>
                <a:ea typeface="DejaVu Sans"/>
              </a:rPr>
              <a:t>Monitor  vital signs as usual , for HTN ,then BP  2 hourly.</a:t>
            </a:r>
            <a:endParaRPr b="0" lang="en-US" sz="3100" spc="-1" strike="noStrike">
              <a:latin typeface="Arial"/>
            </a:endParaRPr>
          </a:p>
          <a:p>
            <a:pPr marL="320040" indent="-317880">
              <a:lnSpc>
                <a:spcPct val="100000"/>
              </a:lnSpc>
              <a:spcBef>
                <a:spcPts val="700"/>
              </a:spcBef>
              <a:buClr>
                <a:srgbClr val="dd8047"/>
              </a:buClr>
              <a:buSzPct val="60000"/>
              <a:buFont typeface="Wingdings" charset="2"/>
              <a:buChar char=""/>
            </a:pPr>
            <a:r>
              <a:rPr b="0" lang="en-US" sz="3100" spc="-1" strike="noStrike">
                <a:solidFill>
                  <a:srgbClr val="000000"/>
                </a:solidFill>
                <a:latin typeface="Calibri"/>
                <a:ea typeface="DejaVu Sans"/>
              </a:rPr>
              <a:t>Maintain nil orally and administer 5% dextrose drip at 20 dpm  for energy &amp; to prevent dehydration.</a:t>
            </a:r>
            <a:endParaRPr b="0" lang="en-US" sz="3100" spc="-1" strike="noStrike">
              <a:latin typeface="Arial"/>
            </a:endParaRPr>
          </a:p>
          <a:p>
            <a:pPr marL="320040" indent="-317880">
              <a:lnSpc>
                <a:spcPct val="100000"/>
              </a:lnSpc>
              <a:spcBef>
                <a:spcPts val="700"/>
              </a:spcBef>
              <a:buClr>
                <a:srgbClr val="dd8047"/>
              </a:buClr>
              <a:buSzPct val="60000"/>
              <a:buFont typeface="Wingdings" charset="2"/>
              <a:buChar char=""/>
            </a:pPr>
            <a:r>
              <a:rPr b="0" lang="en-US" sz="3100" spc="-1" strike="noStrike">
                <a:solidFill>
                  <a:srgbClr val="000000"/>
                </a:solidFill>
                <a:latin typeface="Calibri"/>
                <a:ea typeface="DejaVu Sans"/>
              </a:rPr>
              <a:t>Administer soluble insulin as per sliding scale , dosage determined by RBS results .</a:t>
            </a:r>
            <a:endParaRPr b="0" lang="en-US" sz="3100" spc="-1" strike="noStrike">
              <a:latin typeface="Arial"/>
            </a:endParaRPr>
          </a:p>
          <a:p>
            <a:pPr marL="320040" indent="-317880">
              <a:lnSpc>
                <a:spcPct val="100000"/>
              </a:lnSpc>
              <a:spcBef>
                <a:spcPts val="700"/>
              </a:spcBef>
              <a:tabLst>
                <a:tab algn="l" pos="0"/>
              </a:tabLst>
            </a:pPr>
            <a:r>
              <a:rPr b="1" lang="en-US" sz="3100" spc="-1" strike="noStrike">
                <a:solidFill>
                  <a:srgbClr val="e828b6"/>
                </a:solidFill>
                <a:latin typeface="Calibri"/>
                <a:ea typeface="DejaVu Sans"/>
              </a:rPr>
              <a:t>NB:</a:t>
            </a:r>
            <a:r>
              <a:rPr b="0" lang="en-US" sz="3100" spc="-1" strike="noStrike">
                <a:solidFill>
                  <a:srgbClr val="000000"/>
                </a:solidFill>
                <a:latin typeface="Calibri"/>
                <a:ea typeface="DejaVu Sans"/>
              </a:rPr>
              <a:t> Usual regular dose  before labour onset is omitted. </a:t>
            </a:r>
            <a:endParaRPr b="0" lang="en-US" sz="3100" spc="-1" strike="noStrike">
              <a:latin typeface="Arial"/>
            </a:endParaRPr>
          </a:p>
        </p:txBody>
      </p:sp>
    </p:spTree>
  </p:cSld>
  <mc:AlternateContent>
    <mc:Choice Requires="p14">
      <p:transition spd="slow" p14:dur="2000"/>
    </mc:Choice>
    <mc:Fallback>
      <p:transition spd="slow"/>
    </mc:Fallback>
  </mc:AlternateContent>
</p:sld>
</file>

<file path=ppt/slides/slide16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75" name="CustomShape 1"/>
          <p:cNvSpPr/>
          <p:nvPr/>
        </p:nvSpPr>
        <p:spPr>
          <a:xfrm>
            <a:off x="571680" y="1523880"/>
            <a:ext cx="10951560" cy="4604760"/>
          </a:xfrm>
          <a:prstGeom prst="rect">
            <a:avLst/>
          </a:prstGeom>
          <a:noFill/>
          <a:ln>
            <a:noFill/>
          </a:ln>
        </p:spPr>
        <p:style>
          <a:lnRef idx="0"/>
          <a:fillRef idx="0"/>
          <a:effectRef idx="0"/>
          <a:fontRef idx="minor"/>
        </p:style>
        <p:txBody>
          <a:bodyPr lIns="90000" rIns="90000" tIns="45000" bIns="45000">
            <a:normAutofit fontScale="82000"/>
          </a:bodyPr>
          <a:p>
            <a:pPr marL="320040" indent="-317880">
              <a:lnSpc>
                <a:spcPct val="100000"/>
              </a:lnSpc>
              <a:spcBef>
                <a:spcPts val="700"/>
              </a:spcBef>
              <a:buClr>
                <a:srgbClr val="dd8047"/>
              </a:buClr>
              <a:buSzPct val="60000"/>
              <a:buFont typeface="Wingdings" charset="2"/>
              <a:buChar char=""/>
            </a:pPr>
            <a:r>
              <a:rPr b="0" lang="en-US" sz="2900" spc="-1" strike="noStrike">
                <a:solidFill>
                  <a:srgbClr val="000000"/>
                </a:solidFill>
                <a:latin typeface="Calibri"/>
                <a:ea typeface="DejaVu Sans"/>
              </a:rPr>
              <a:t>Strictly  observe aseptic technique with every invasive procedure.</a:t>
            </a:r>
            <a:endParaRPr b="0" lang="en-US" sz="2900" spc="-1" strike="noStrike">
              <a:latin typeface="Arial"/>
            </a:endParaRPr>
          </a:p>
          <a:p>
            <a:pPr marL="320040" indent="-317880">
              <a:lnSpc>
                <a:spcPct val="100000"/>
              </a:lnSpc>
              <a:spcBef>
                <a:spcPts val="700"/>
              </a:spcBef>
              <a:buClr>
                <a:srgbClr val="dd8047"/>
              </a:buClr>
              <a:buSzPct val="60000"/>
              <a:buFont typeface="Wingdings" charset="2"/>
              <a:buChar char=""/>
            </a:pPr>
            <a:r>
              <a:rPr b="0" lang="en-US" sz="2900" spc="-1" strike="noStrike">
                <a:solidFill>
                  <a:srgbClr val="000000"/>
                </a:solidFill>
                <a:latin typeface="Calibri"/>
                <a:ea typeface="DejaVu Sans"/>
              </a:rPr>
              <a:t>Generally, prolonged labour should be avoided for better prognosis. </a:t>
            </a:r>
            <a:endParaRPr b="0" lang="en-US" sz="2900" spc="-1" strike="noStrike">
              <a:latin typeface="Arial"/>
            </a:endParaRPr>
          </a:p>
          <a:p>
            <a:pPr marL="320040" indent="-317880">
              <a:lnSpc>
                <a:spcPct val="100000"/>
              </a:lnSpc>
              <a:spcBef>
                <a:spcPts val="700"/>
              </a:spcBef>
              <a:buClr>
                <a:srgbClr val="dd8047"/>
              </a:buClr>
              <a:buSzPct val="60000"/>
              <a:buFont typeface="Wingdings" charset="2"/>
              <a:buChar char=""/>
            </a:pPr>
            <a:r>
              <a:rPr b="0" lang="en-US" sz="2900" spc="-1" strike="noStrike">
                <a:solidFill>
                  <a:srgbClr val="000000"/>
                </a:solidFill>
                <a:latin typeface="Calibri"/>
                <a:ea typeface="DejaVu Sans"/>
              </a:rPr>
              <a:t>So immediately active phase is attained, 2</a:t>
            </a:r>
            <a:r>
              <a:rPr b="0" lang="en-US" sz="2900" spc="-1" strike="noStrike" baseline="30000">
                <a:solidFill>
                  <a:srgbClr val="000000"/>
                </a:solidFill>
                <a:latin typeface="Calibri"/>
                <a:ea typeface="DejaVu Sans"/>
              </a:rPr>
              <a:t>nd</a:t>
            </a:r>
            <a:r>
              <a:rPr b="0" lang="en-US" sz="2900" spc="-1" strike="noStrike">
                <a:solidFill>
                  <a:srgbClr val="000000"/>
                </a:solidFill>
                <a:latin typeface="Calibri"/>
                <a:ea typeface="DejaVu Sans"/>
              </a:rPr>
              <a:t> stage should be achieved within 8 hours , failure to which CS is recommended.</a:t>
            </a:r>
            <a:endParaRPr b="0" lang="en-US" sz="2900" spc="-1" strike="noStrike">
              <a:latin typeface="Arial"/>
            </a:endParaRPr>
          </a:p>
          <a:p>
            <a:pPr marL="320040" indent="-317880">
              <a:lnSpc>
                <a:spcPct val="100000"/>
              </a:lnSpc>
              <a:spcBef>
                <a:spcPts val="700"/>
              </a:spcBef>
              <a:buClr>
                <a:srgbClr val="dd8047"/>
              </a:buClr>
              <a:buSzPct val="60000"/>
              <a:buFont typeface="Wingdings" charset="2"/>
              <a:buChar char=""/>
            </a:pPr>
            <a:r>
              <a:rPr b="0" lang="en-US" sz="2900" spc="-1" strike="noStrike">
                <a:solidFill>
                  <a:srgbClr val="000000"/>
                </a:solidFill>
                <a:latin typeface="Calibri"/>
                <a:ea typeface="DejaVu Sans"/>
              </a:rPr>
              <a:t>Inform the NBU nursing staff to prepare for the reception of the newborn irrespective of the health status.</a:t>
            </a:r>
            <a:endParaRPr b="0" lang="en-US" sz="2900" spc="-1" strike="noStrike">
              <a:latin typeface="Arial"/>
            </a:endParaRPr>
          </a:p>
          <a:p>
            <a:pPr marL="320040" indent="-317880">
              <a:lnSpc>
                <a:spcPct val="100000"/>
              </a:lnSpc>
              <a:spcBef>
                <a:spcPts val="700"/>
              </a:spcBef>
              <a:buClr>
                <a:srgbClr val="dd8047"/>
              </a:buClr>
              <a:buSzPct val="60000"/>
              <a:buFont typeface="Wingdings" charset="2"/>
              <a:buChar char=""/>
            </a:pPr>
            <a:r>
              <a:rPr b="0" lang="en-US" sz="2900" spc="-1" strike="noStrike">
                <a:solidFill>
                  <a:srgbClr val="000000"/>
                </a:solidFill>
                <a:latin typeface="Calibri"/>
                <a:ea typeface="DejaVu Sans"/>
              </a:rPr>
              <a:t>Keep the DR updated of the progress all through.</a:t>
            </a:r>
            <a:endParaRPr b="0" lang="en-US" sz="2900" spc="-1" strike="noStrike">
              <a:latin typeface="Arial"/>
            </a:endParaRPr>
          </a:p>
        </p:txBody>
      </p:sp>
    </p:spTree>
  </p:cSld>
  <mc:AlternateContent>
    <mc:Choice Requires="p14">
      <p:transition spd="slow" p14:dur="2000"/>
    </mc:Choice>
    <mc:Fallback>
      <p:transition spd="slow"/>
    </mc:Fallback>
  </mc:AlternateContent>
</p:sld>
</file>

<file path=ppt/slides/slide16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76" name="CustomShape 1"/>
          <p:cNvSpPr/>
          <p:nvPr/>
        </p:nvSpPr>
        <p:spPr>
          <a:xfrm>
            <a:off x="571680" y="1523880"/>
            <a:ext cx="10951560" cy="5103360"/>
          </a:xfrm>
          <a:prstGeom prst="rect">
            <a:avLst/>
          </a:prstGeom>
          <a:noFill/>
          <a:ln>
            <a:noFill/>
          </a:ln>
        </p:spPr>
        <p:style>
          <a:lnRef idx="0"/>
          <a:fillRef idx="0"/>
          <a:effectRef idx="0"/>
          <a:fontRef idx="minor"/>
        </p:style>
        <p:txBody>
          <a:bodyPr lIns="90000" rIns="90000" tIns="45000" bIns="45000">
            <a:normAutofit/>
          </a:bodyPr>
          <a:p>
            <a:pPr marL="320040" indent="-317880">
              <a:lnSpc>
                <a:spcPct val="100000"/>
              </a:lnSpc>
              <a:spcBef>
                <a:spcPts val="700"/>
              </a:spcBef>
              <a:tabLst>
                <a:tab algn="l" pos="0"/>
              </a:tabLst>
            </a:pPr>
            <a:r>
              <a:rPr b="0" lang="en-US" sz="2900" spc="-1" strike="noStrike">
                <a:solidFill>
                  <a:srgbClr val="000000"/>
                </a:solidFill>
                <a:latin typeface="Calibri"/>
                <a:ea typeface="DejaVu Sans"/>
              </a:rPr>
              <a:t>	</a:t>
            </a:r>
            <a:r>
              <a:rPr b="0" lang="en-US" sz="2900" spc="-1" strike="noStrike">
                <a:solidFill>
                  <a:srgbClr val="000000"/>
                </a:solidFill>
                <a:latin typeface="Calibri"/>
                <a:ea typeface="DejaVu Sans"/>
              </a:rPr>
              <a:t> </a:t>
            </a:r>
            <a:r>
              <a:rPr b="1" i="1" lang="en-US" sz="2800" spc="-1" strike="noStrike">
                <a:solidFill>
                  <a:srgbClr val="e828b6"/>
                </a:solidFill>
                <a:latin typeface="Calibri"/>
                <a:ea typeface="DejaVu Sans"/>
              </a:rPr>
              <a:t>Second (2</a:t>
            </a:r>
            <a:r>
              <a:rPr b="1" i="1" lang="en-US" sz="2800" spc="-1" strike="noStrike" baseline="30000">
                <a:solidFill>
                  <a:srgbClr val="e828b6"/>
                </a:solidFill>
                <a:latin typeface="Calibri"/>
                <a:ea typeface="DejaVu Sans"/>
              </a:rPr>
              <a:t>nd</a:t>
            </a:r>
            <a:r>
              <a:rPr b="1" i="1" lang="en-US" sz="2800" spc="-1" strike="noStrike">
                <a:solidFill>
                  <a:srgbClr val="e828b6"/>
                </a:solidFill>
                <a:latin typeface="Calibri"/>
                <a:ea typeface="DejaVu Sans"/>
              </a:rPr>
              <a:t> ) stage</a:t>
            </a:r>
            <a:endParaRPr b="0" lang="en-US" sz="2800" spc="-1" strike="noStrike">
              <a:latin typeface="Arial"/>
            </a:endParaRPr>
          </a:p>
          <a:p>
            <a:pPr marL="320040" indent="-317880">
              <a:lnSpc>
                <a:spcPct val="100000"/>
              </a:lnSpc>
              <a:spcBef>
                <a:spcPts val="700"/>
              </a:spcBef>
              <a:buClr>
                <a:srgbClr val="dd8047"/>
              </a:buClr>
              <a:buSzPct val="60000"/>
              <a:buFont typeface="Wingdings" charset="2"/>
              <a:buChar char=""/>
              <a:tabLst>
                <a:tab algn="l" pos="0"/>
              </a:tabLst>
            </a:pPr>
            <a:r>
              <a:rPr b="0" lang="en-US" sz="2800" spc="-1" strike="noStrike">
                <a:solidFill>
                  <a:srgbClr val="000000"/>
                </a:solidFill>
                <a:latin typeface="Calibri"/>
                <a:ea typeface="DejaVu Sans"/>
              </a:rPr>
              <a:t>A paeditrician or a neonatologist to be in attendance  in order to handle resuscitation PRN.</a:t>
            </a:r>
            <a:endParaRPr b="0" lang="en-US" sz="2800" spc="-1" strike="noStrike">
              <a:latin typeface="Arial"/>
            </a:endParaRPr>
          </a:p>
          <a:p>
            <a:pPr marL="320040" indent="-317880">
              <a:lnSpc>
                <a:spcPct val="100000"/>
              </a:lnSpc>
              <a:spcBef>
                <a:spcPts val="700"/>
              </a:spcBef>
              <a:buClr>
                <a:srgbClr val="dd8047"/>
              </a:buClr>
              <a:buSzPct val="60000"/>
              <a:buFont typeface="Wingdings" charset="2"/>
              <a:buChar char=""/>
              <a:tabLst>
                <a:tab algn="l" pos="0"/>
              </a:tabLst>
            </a:pPr>
            <a:r>
              <a:rPr b="0" lang="en-US" sz="2800" spc="-1" strike="noStrike">
                <a:solidFill>
                  <a:srgbClr val="000000"/>
                </a:solidFill>
                <a:latin typeface="Calibri"/>
                <a:ea typeface="DejaVu Sans"/>
              </a:rPr>
              <a:t>Obstetrician to conduct the delivery , where perineal phase is shortened through either  synitocinon drip or elective episiotomy and vacuum extractor. </a:t>
            </a:r>
            <a:endParaRPr b="0" lang="en-US" sz="2800" spc="-1" strike="noStrike">
              <a:latin typeface="Arial"/>
            </a:endParaRPr>
          </a:p>
          <a:p>
            <a:pPr marL="320040" indent="-317880">
              <a:lnSpc>
                <a:spcPct val="100000"/>
              </a:lnSpc>
              <a:spcBef>
                <a:spcPts val="700"/>
              </a:spcBef>
              <a:buClr>
                <a:srgbClr val="dd8047"/>
              </a:buClr>
              <a:buSzPct val="60000"/>
              <a:buFont typeface="Wingdings" charset="2"/>
              <a:buChar char=""/>
              <a:tabLst>
                <a:tab algn="l" pos="0"/>
              </a:tabLst>
            </a:pPr>
            <a:r>
              <a:rPr b="0" lang="en-US" sz="2800" spc="-1" strike="noStrike">
                <a:solidFill>
                  <a:srgbClr val="000000"/>
                </a:solidFill>
                <a:latin typeface="Calibri"/>
                <a:ea typeface="DejaVu Sans"/>
              </a:rPr>
              <a:t>Aim is to prevent  asphyxia, since the fetus has some degree of distress.</a:t>
            </a:r>
            <a:endParaRPr b="0" lang="en-US" sz="2800" spc="-1" strike="noStrike">
              <a:latin typeface="Arial"/>
            </a:endParaRPr>
          </a:p>
          <a:p>
            <a:pPr marL="320040" indent="-317880">
              <a:lnSpc>
                <a:spcPct val="100000"/>
              </a:lnSpc>
              <a:spcBef>
                <a:spcPts val="700"/>
              </a:spcBef>
              <a:buClr>
                <a:srgbClr val="dd8047"/>
              </a:buClr>
              <a:buSzPct val="60000"/>
              <a:buFont typeface="Wingdings" charset="2"/>
              <a:buChar char=""/>
              <a:tabLst>
                <a:tab algn="l" pos="0"/>
              </a:tabLst>
            </a:pPr>
            <a:r>
              <a:rPr b="0" lang="en-US" sz="2800" spc="-1" strike="noStrike">
                <a:solidFill>
                  <a:srgbClr val="000000"/>
                </a:solidFill>
                <a:latin typeface="Calibri"/>
                <a:ea typeface="DejaVu Sans"/>
              </a:rPr>
              <a:t>Closely monitor for shoulder dystocia &amp; other birth trauma due to macrosomia . Handle correctly.</a:t>
            </a:r>
            <a:endParaRPr b="0" lang="en-US" sz="2800" spc="-1" strike="noStrike">
              <a:latin typeface="Arial"/>
            </a:endParaRPr>
          </a:p>
          <a:p>
            <a:pPr marL="320040" indent="-317880">
              <a:lnSpc>
                <a:spcPct val="100000"/>
              </a:lnSpc>
              <a:spcBef>
                <a:spcPts val="700"/>
              </a:spcBef>
              <a:buClr>
                <a:srgbClr val="dd8047"/>
              </a:buClr>
              <a:buSzPct val="60000"/>
              <a:buFont typeface="Wingdings" charset="2"/>
              <a:buChar char=""/>
              <a:tabLst>
                <a:tab algn="l" pos="0"/>
              </a:tabLst>
            </a:pPr>
            <a:r>
              <a:rPr b="0" lang="en-US" sz="2800" spc="-1" strike="noStrike">
                <a:solidFill>
                  <a:srgbClr val="000000"/>
                </a:solidFill>
                <a:latin typeface="Calibri"/>
                <a:ea typeface="DejaVu Sans"/>
              </a:rPr>
              <a:t>Thereafter transfer to NBU for close monitoring. </a:t>
            </a:r>
            <a:endParaRPr b="0" lang="en-US" sz="2800" spc="-1" strike="noStrike">
              <a:latin typeface="Arial"/>
            </a:endParaRPr>
          </a:p>
        </p:txBody>
      </p:sp>
    </p:spTree>
  </p:cSld>
  <mc:AlternateContent>
    <mc:Choice Requires="p14">
      <p:transition spd="slow" p14:dur="2000"/>
    </mc:Choice>
    <mc:Fallback>
      <p:transition spd="slow"/>
    </mc:Fallback>
  </mc:AlternateContent>
</p:sld>
</file>

<file path=ppt/slides/slide16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77" name="CustomShape 1"/>
          <p:cNvSpPr/>
          <p:nvPr/>
        </p:nvSpPr>
        <p:spPr>
          <a:xfrm>
            <a:off x="952560" y="1371600"/>
            <a:ext cx="10284840" cy="4757040"/>
          </a:xfrm>
          <a:prstGeom prst="rect">
            <a:avLst/>
          </a:prstGeom>
          <a:noFill/>
          <a:ln>
            <a:noFill/>
          </a:ln>
        </p:spPr>
        <p:style>
          <a:lnRef idx="0"/>
          <a:fillRef idx="0"/>
          <a:effectRef idx="0"/>
          <a:fontRef idx="minor"/>
        </p:style>
        <p:txBody>
          <a:bodyPr lIns="90000" rIns="90000" tIns="45000" bIns="45000">
            <a:noAutofit/>
          </a:bodyPr>
          <a:p>
            <a:pPr marL="320040" indent="-317880">
              <a:lnSpc>
                <a:spcPct val="100000"/>
              </a:lnSpc>
              <a:spcBef>
                <a:spcPts val="700"/>
              </a:spcBef>
              <a:tabLst>
                <a:tab algn="l" pos="0"/>
              </a:tabLst>
            </a:pPr>
            <a:r>
              <a:rPr b="0" lang="en-US" sz="2900" spc="-1" strike="noStrike">
                <a:solidFill>
                  <a:srgbClr val="000000"/>
                </a:solidFill>
                <a:latin typeface="Tw Cen MT"/>
                <a:ea typeface="DejaVu Sans"/>
              </a:rPr>
              <a:t>	</a:t>
            </a:r>
            <a:r>
              <a:rPr b="1" i="1" lang="en-US" sz="3600" spc="-1" strike="noStrike">
                <a:solidFill>
                  <a:srgbClr val="e828b6"/>
                </a:solidFill>
                <a:latin typeface="Tw Cen MT"/>
                <a:ea typeface="DejaVu Sans"/>
              </a:rPr>
              <a:t>Third (3</a:t>
            </a:r>
            <a:r>
              <a:rPr b="1" i="1" lang="en-US" sz="3600" spc="-1" strike="noStrike" baseline="30000">
                <a:solidFill>
                  <a:srgbClr val="e828b6"/>
                </a:solidFill>
                <a:latin typeface="Tw Cen MT"/>
                <a:ea typeface="DejaVu Sans"/>
              </a:rPr>
              <a:t>rd</a:t>
            </a:r>
            <a:r>
              <a:rPr b="1" i="1" lang="en-US" sz="3600" spc="-1" strike="noStrike">
                <a:solidFill>
                  <a:srgbClr val="e828b6"/>
                </a:solidFill>
                <a:latin typeface="Tw Cen MT"/>
                <a:ea typeface="DejaVu Sans"/>
              </a:rPr>
              <a:t> ) Stage</a:t>
            </a:r>
            <a:endParaRPr b="0" lang="en-US" sz="3600" spc="-1" strike="noStrike">
              <a:latin typeface="Arial"/>
            </a:endParaRPr>
          </a:p>
          <a:p>
            <a:pPr marL="320040" indent="-317880">
              <a:lnSpc>
                <a:spcPct val="100000"/>
              </a:lnSpc>
              <a:spcBef>
                <a:spcPts val="700"/>
              </a:spcBef>
              <a:buClr>
                <a:srgbClr val="dd8047"/>
              </a:buClr>
              <a:buSzPct val="60000"/>
              <a:buFont typeface="Wingdings" charset="2"/>
              <a:buChar char=""/>
              <a:tabLst>
                <a:tab algn="l" pos="0"/>
              </a:tabLst>
            </a:pPr>
            <a:r>
              <a:rPr b="0" lang="en-US" sz="3600" spc="-1" strike="noStrike">
                <a:solidFill>
                  <a:srgbClr val="000000"/>
                </a:solidFill>
                <a:latin typeface="Tw Cen MT"/>
                <a:ea typeface="DejaVu Sans"/>
              </a:rPr>
              <a:t>Administer synitocinon correctly to control excessive bleeding , likely to result from overstretched uterus &amp; large placental site.</a:t>
            </a:r>
            <a:endParaRPr b="0" lang="en-US" sz="3600" spc="-1" strike="noStrike">
              <a:latin typeface="Arial"/>
            </a:endParaRPr>
          </a:p>
          <a:p>
            <a:pPr marL="320040" indent="-317880">
              <a:lnSpc>
                <a:spcPct val="100000"/>
              </a:lnSpc>
              <a:spcBef>
                <a:spcPts val="700"/>
              </a:spcBef>
              <a:buClr>
                <a:srgbClr val="dd8047"/>
              </a:buClr>
              <a:buSzPct val="60000"/>
              <a:buFont typeface="Wingdings" charset="2"/>
              <a:buChar char=""/>
              <a:tabLst>
                <a:tab algn="l" pos="0"/>
              </a:tabLst>
            </a:pPr>
            <a:r>
              <a:rPr b="0" lang="en-US" sz="3600" spc="-1" strike="noStrike">
                <a:solidFill>
                  <a:srgbClr val="000000"/>
                </a:solidFill>
                <a:latin typeface="Tw Cen MT"/>
                <a:ea typeface="DejaVu Sans"/>
              </a:rPr>
              <a:t>If it persists,, commence synitocinon drip of 10 IU at 30 dpm for 2 hours. </a:t>
            </a:r>
            <a:endParaRPr b="0" lang="en-US" sz="3600" spc="-1" strike="noStrike">
              <a:latin typeface="Arial"/>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79" name="CustomShape 1"/>
          <p:cNvSpPr/>
          <p:nvPr/>
        </p:nvSpPr>
        <p:spPr>
          <a:xfrm>
            <a:off x="952560" y="838080"/>
            <a:ext cx="10284840" cy="5484240"/>
          </a:xfrm>
          <a:prstGeom prst="rect">
            <a:avLst/>
          </a:prstGeom>
          <a:noFill/>
          <a:ln>
            <a:noFill/>
          </a:ln>
        </p:spPr>
        <p:style>
          <a:lnRef idx="0"/>
          <a:fillRef idx="0"/>
          <a:effectRef idx="0"/>
          <a:fontRef idx="minor"/>
        </p:style>
        <p:txBody>
          <a:bodyPr lIns="90000" rIns="90000" tIns="45000" bIns="45000">
            <a:normAutofit/>
          </a:bodyPr>
          <a:p>
            <a:pPr marL="274320" indent="-272160" algn="just">
              <a:lnSpc>
                <a:spcPct val="100000"/>
              </a:lnSpc>
              <a:spcBef>
                <a:spcPts val="641"/>
              </a:spcBef>
              <a:tabLst>
                <a:tab algn="l" pos="0"/>
              </a:tabLst>
            </a:pPr>
            <a:r>
              <a:rPr b="1" lang="en-US" sz="3200" spc="-1" strike="noStrike">
                <a:solidFill>
                  <a:srgbClr val="000000"/>
                </a:solidFill>
                <a:latin typeface="Constantia"/>
                <a:ea typeface="DejaVu Sans"/>
              </a:rPr>
              <a:t>	</a:t>
            </a:r>
            <a:r>
              <a:rPr b="1" lang="en-US" sz="3200" spc="-1" strike="noStrike">
                <a:solidFill>
                  <a:srgbClr val="000000"/>
                </a:solidFill>
                <a:latin typeface="Constantia"/>
                <a:ea typeface="DejaVu Sans"/>
              </a:rPr>
              <a:t>STAGE II</a:t>
            </a:r>
            <a:endParaRPr b="0" lang="en-US" sz="3200" spc="-1" strike="noStrike">
              <a:latin typeface="Arial"/>
            </a:endParaRPr>
          </a:p>
          <a:p>
            <a:pPr marL="274320" indent="-272160" algn="just">
              <a:lnSpc>
                <a:spcPct val="100000"/>
              </a:lnSpc>
              <a:spcBef>
                <a:spcPts val="641"/>
              </a:spcBef>
              <a:buClr>
                <a:srgbClr val="0bd0d9"/>
              </a:buClr>
              <a:buSzPct val="95000"/>
              <a:buFont typeface="Wingdings 2" charset="2"/>
              <a:buChar char=""/>
              <a:tabLst>
                <a:tab algn="l" pos="0"/>
              </a:tabLst>
            </a:pPr>
            <a:r>
              <a:rPr b="0" lang="en-US" sz="3200" spc="-1" strike="noStrike">
                <a:solidFill>
                  <a:srgbClr val="000000"/>
                </a:solidFill>
                <a:latin typeface="Constantia"/>
                <a:ea typeface="DejaVu Sans"/>
              </a:rPr>
              <a:t> </a:t>
            </a:r>
            <a:r>
              <a:rPr b="0" lang="en-US" sz="3200" spc="-1" strike="noStrike">
                <a:solidFill>
                  <a:srgbClr val="000000"/>
                </a:solidFill>
                <a:latin typeface="Constantia"/>
                <a:ea typeface="DejaVu Sans"/>
              </a:rPr>
              <a:t>Occurs between 16</a:t>
            </a:r>
            <a:r>
              <a:rPr b="0" lang="en-US" sz="3200" spc="-1" strike="noStrike" baseline="30000">
                <a:solidFill>
                  <a:srgbClr val="000000"/>
                </a:solidFill>
                <a:latin typeface="Constantia"/>
                <a:ea typeface="DejaVu Sans"/>
              </a:rPr>
              <a:t>th</a:t>
            </a:r>
            <a:r>
              <a:rPr b="0" lang="en-US" sz="3200" spc="-1" strike="noStrike">
                <a:solidFill>
                  <a:srgbClr val="000000"/>
                </a:solidFill>
                <a:latin typeface="Constantia"/>
                <a:ea typeface="DejaVu Sans"/>
              </a:rPr>
              <a:t>-20</a:t>
            </a:r>
            <a:r>
              <a:rPr b="0" lang="en-US" sz="3200" spc="-1" strike="noStrike" baseline="30000">
                <a:solidFill>
                  <a:srgbClr val="000000"/>
                </a:solidFill>
                <a:latin typeface="Constantia"/>
                <a:ea typeface="DejaVu Sans"/>
              </a:rPr>
              <a:t>th</a:t>
            </a:r>
            <a:r>
              <a:rPr b="0" lang="en-US" sz="3200" spc="-1" strike="noStrike">
                <a:solidFill>
                  <a:srgbClr val="000000"/>
                </a:solidFill>
                <a:latin typeface="Constantia"/>
                <a:ea typeface="DejaVu Sans"/>
              </a:rPr>
              <a:t> week the oxidatively stressed [inadequately oxygen supplied placenta ] placenta, releases factors leading to damage of endothelial cells which form endothelium ,in the maternal circulation.</a:t>
            </a:r>
            <a:endParaRPr b="0" lang="en-US" sz="3200" spc="-1" strike="noStrike">
              <a:latin typeface="Arial"/>
            </a:endParaRPr>
          </a:p>
          <a:p>
            <a:pPr marL="274320" indent="-272160" algn="just">
              <a:lnSpc>
                <a:spcPct val="100000"/>
              </a:lnSpc>
              <a:spcBef>
                <a:spcPts val="641"/>
              </a:spcBef>
              <a:buClr>
                <a:srgbClr val="0bd0d9"/>
              </a:buClr>
              <a:buSzPct val="95000"/>
              <a:buFont typeface="Wingdings" charset="2"/>
              <a:buChar char=""/>
              <a:tabLst>
                <a:tab algn="l" pos="0"/>
              </a:tabLst>
            </a:pPr>
            <a:r>
              <a:rPr b="0" lang="en-US" sz="3200" spc="-1" strike="noStrike">
                <a:solidFill>
                  <a:srgbClr val="000000"/>
                </a:solidFill>
                <a:latin typeface="Constantia"/>
                <a:ea typeface="DejaVu Sans"/>
              </a:rPr>
              <a:t>Eventually the endothelial cells dysfunction and maternal systemic inflammatory response lead to clinical features of pre-eclampsia.</a:t>
            </a:r>
            <a:endParaRPr b="0" lang="en-US" sz="3200" spc="-1" strike="noStrike">
              <a:latin typeface="Arial"/>
            </a:endParaRPr>
          </a:p>
          <a:p>
            <a:pPr algn="just">
              <a:lnSpc>
                <a:spcPct val="100000"/>
              </a:lnSpc>
              <a:spcBef>
                <a:spcPts val="519"/>
              </a:spcBef>
              <a:tabLst>
                <a:tab algn="l" pos="0"/>
              </a:tabLst>
            </a:pPr>
            <a:endParaRPr b="0" lang="en-US" sz="3200" spc="-1" strike="noStrike">
              <a:latin typeface="Arial"/>
            </a:endParaRPr>
          </a:p>
        </p:txBody>
      </p:sp>
    </p:spTree>
  </p:cSld>
  <p:transition spd="med">
    <p:pull dir="l"/>
  </p:transition>
</p:sld>
</file>

<file path=ppt/slides/slide17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78" name="CustomShape 1"/>
          <p:cNvSpPr/>
          <p:nvPr/>
        </p:nvSpPr>
        <p:spPr>
          <a:xfrm>
            <a:off x="952560" y="1295280"/>
            <a:ext cx="10284840" cy="4833360"/>
          </a:xfrm>
          <a:prstGeom prst="rect">
            <a:avLst/>
          </a:prstGeom>
          <a:noFill/>
          <a:ln>
            <a:noFill/>
          </a:ln>
        </p:spPr>
        <p:style>
          <a:lnRef idx="0"/>
          <a:fillRef idx="0"/>
          <a:effectRef idx="0"/>
          <a:fontRef idx="minor"/>
        </p:style>
        <p:txBody>
          <a:bodyPr lIns="90000" rIns="90000" tIns="45000" bIns="45000">
            <a:noAutofit/>
          </a:bodyPr>
          <a:p>
            <a:pPr marL="320040" indent="-317880">
              <a:lnSpc>
                <a:spcPct val="100000"/>
              </a:lnSpc>
              <a:spcBef>
                <a:spcPts val="700"/>
              </a:spcBef>
              <a:tabLst>
                <a:tab algn="l" pos="0"/>
              </a:tabLst>
            </a:pPr>
            <a:r>
              <a:rPr b="0" lang="en-US" sz="3600" spc="-1" strike="noStrike">
                <a:solidFill>
                  <a:srgbClr val="000000"/>
                </a:solidFill>
                <a:latin typeface="Tw Cen MT"/>
                <a:ea typeface="DejaVu Sans"/>
              </a:rPr>
              <a:t>	</a:t>
            </a:r>
            <a:r>
              <a:rPr b="0" lang="en-US" sz="3600" spc="-1" strike="noStrike">
                <a:solidFill>
                  <a:srgbClr val="000000"/>
                </a:solidFill>
                <a:latin typeface="Tw Cen MT"/>
                <a:ea typeface="DejaVu Sans"/>
              </a:rPr>
              <a:t>	</a:t>
            </a:r>
            <a:r>
              <a:rPr b="0" lang="en-US" sz="3600" spc="-1" strike="noStrike">
                <a:solidFill>
                  <a:srgbClr val="000000"/>
                </a:solidFill>
                <a:latin typeface="Tw Cen MT"/>
                <a:ea typeface="DejaVu Sans"/>
              </a:rPr>
              <a:t>	</a:t>
            </a:r>
            <a:r>
              <a:rPr b="1" i="1" lang="en-US" sz="3600" spc="-1" strike="noStrike">
                <a:solidFill>
                  <a:srgbClr val="e828b6"/>
                </a:solidFill>
                <a:latin typeface="Tw Cen MT"/>
                <a:ea typeface="DejaVu Sans"/>
              </a:rPr>
              <a:t>Fourth (4</a:t>
            </a:r>
            <a:r>
              <a:rPr b="1" i="1" lang="en-US" sz="3600" spc="-1" strike="noStrike" baseline="30000">
                <a:solidFill>
                  <a:srgbClr val="e828b6"/>
                </a:solidFill>
                <a:latin typeface="Tw Cen MT"/>
                <a:ea typeface="DejaVu Sans"/>
              </a:rPr>
              <a:t>th</a:t>
            </a:r>
            <a:r>
              <a:rPr b="1" i="1" lang="en-US" sz="3600" spc="-1" strike="noStrike">
                <a:solidFill>
                  <a:srgbClr val="e828b6"/>
                </a:solidFill>
                <a:latin typeface="Tw Cen MT"/>
                <a:ea typeface="DejaVu Sans"/>
              </a:rPr>
              <a:t> ) Stage</a:t>
            </a:r>
            <a:endParaRPr b="0" lang="en-US" sz="3600" spc="-1" strike="noStrike">
              <a:latin typeface="Arial"/>
            </a:endParaRPr>
          </a:p>
          <a:p>
            <a:pPr marL="320040" indent="-317880">
              <a:lnSpc>
                <a:spcPct val="100000"/>
              </a:lnSpc>
              <a:spcBef>
                <a:spcPts val="700"/>
              </a:spcBef>
              <a:buClr>
                <a:srgbClr val="dd8047"/>
              </a:buClr>
              <a:buSzPct val="60000"/>
              <a:buFont typeface="Wingdings" charset="2"/>
              <a:buChar char=""/>
              <a:tabLst>
                <a:tab algn="l" pos="0"/>
              </a:tabLst>
            </a:pPr>
            <a:r>
              <a:rPr b="0" lang="en-US" sz="3600" spc="-1" strike="noStrike">
                <a:solidFill>
                  <a:srgbClr val="000000"/>
                </a:solidFill>
                <a:latin typeface="Tw Cen MT"/>
                <a:ea typeface="DejaVu Sans"/>
              </a:rPr>
              <a:t>Estimate  random blood sugar hourly  to closely monitor  its drop ,since insulin antagonists are no longer present.</a:t>
            </a:r>
            <a:endParaRPr b="0" lang="en-US" sz="3600" spc="-1" strike="noStrike">
              <a:latin typeface="Arial"/>
            </a:endParaRPr>
          </a:p>
          <a:p>
            <a:pPr marL="320040" indent="-317880">
              <a:lnSpc>
                <a:spcPct val="100000"/>
              </a:lnSpc>
              <a:spcBef>
                <a:spcPts val="700"/>
              </a:spcBef>
              <a:buClr>
                <a:srgbClr val="dd8047"/>
              </a:buClr>
              <a:buSzPct val="60000"/>
              <a:buFont typeface="Wingdings" charset="2"/>
              <a:buChar char=""/>
              <a:tabLst>
                <a:tab algn="l" pos="0"/>
              </a:tabLst>
            </a:pPr>
            <a:r>
              <a:rPr b="0" lang="en-US" sz="3600" spc="-1" strike="noStrike">
                <a:solidFill>
                  <a:srgbClr val="000000"/>
                </a:solidFill>
                <a:latin typeface="Tw Cen MT"/>
                <a:ea typeface="DejaVu Sans"/>
              </a:rPr>
              <a:t>Simultaneously, maintain her on a 10% dextrose drip until able to feed well hence avoid hypoglycaemia.</a:t>
            </a:r>
            <a:endParaRPr b="0" lang="en-US" sz="3600" spc="-1" strike="noStrike">
              <a:latin typeface="Arial"/>
            </a:endParaRPr>
          </a:p>
        </p:txBody>
      </p:sp>
    </p:spTree>
  </p:cSld>
  <mc:AlternateContent>
    <mc:Choice Requires="p14">
      <p:transition spd="slow" p14:dur="2000"/>
    </mc:Choice>
    <mc:Fallback>
      <p:transition spd="slow"/>
    </mc:Fallback>
  </mc:AlternateContent>
</p:sld>
</file>

<file path=ppt/slides/slide17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79" name="CustomShape 1"/>
          <p:cNvSpPr/>
          <p:nvPr/>
        </p:nvSpPr>
        <p:spPr>
          <a:xfrm>
            <a:off x="952560" y="277920"/>
            <a:ext cx="10284840" cy="862920"/>
          </a:xfrm>
          <a:prstGeom prst="rect">
            <a:avLst/>
          </a:prstGeom>
          <a:noFill/>
          <a:ln>
            <a:noFill/>
          </a:ln>
        </p:spPr>
        <p:style>
          <a:lnRef idx="0"/>
          <a:fillRef idx="0"/>
          <a:effectRef idx="0"/>
          <a:fontRef idx="minor"/>
        </p:style>
        <p:txBody>
          <a:bodyPr lIns="90000" rIns="90000" tIns="45000" bIns="45000" anchor="ctr">
            <a:noAutofit/>
          </a:bodyPr>
          <a:p>
            <a:pPr>
              <a:lnSpc>
                <a:spcPct val="100000"/>
              </a:lnSpc>
            </a:pPr>
            <a:r>
              <a:rPr b="1" lang="en-US" sz="4400" spc="-1" strike="noStrike">
                <a:solidFill>
                  <a:srgbClr val="00b0f0"/>
                </a:solidFill>
                <a:latin typeface="Tw Cen MT"/>
                <a:ea typeface="DejaVu Sans"/>
              </a:rPr>
              <a:t>2. Induction  of Labour</a:t>
            </a:r>
            <a:endParaRPr b="0" lang="en-US" sz="4400" spc="-1" strike="noStrike">
              <a:latin typeface="Arial"/>
            </a:endParaRPr>
          </a:p>
        </p:txBody>
      </p:sp>
      <p:sp>
        <p:nvSpPr>
          <p:cNvPr id="1080" name="CustomShape 2"/>
          <p:cNvSpPr/>
          <p:nvPr/>
        </p:nvSpPr>
        <p:spPr>
          <a:xfrm>
            <a:off x="571680" y="1447920"/>
            <a:ext cx="10951560" cy="5179320"/>
          </a:xfrm>
          <a:prstGeom prst="rect">
            <a:avLst/>
          </a:prstGeom>
          <a:noFill/>
          <a:ln>
            <a:noFill/>
          </a:ln>
        </p:spPr>
        <p:style>
          <a:lnRef idx="0"/>
          <a:fillRef idx="0"/>
          <a:effectRef idx="0"/>
          <a:fontRef idx="minor"/>
        </p:style>
        <p:txBody>
          <a:bodyPr lIns="90000" rIns="90000" tIns="45000" bIns="45000">
            <a:noAutofit/>
          </a:bodyPr>
          <a:p>
            <a:pPr marL="320040" indent="-317880">
              <a:lnSpc>
                <a:spcPct val="100000"/>
              </a:lnSpc>
              <a:spcBef>
                <a:spcPts val="700"/>
              </a:spcBef>
              <a:tabLst>
                <a:tab algn="l" pos="0"/>
              </a:tabLst>
            </a:pPr>
            <a:r>
              <a:rPr b="0" lang="en-US" sz="2900" spc="-1" strike="noStrike">
                <a:solidFill>
                  <a:srgbClr val="000000"/>
                </a:solidFill>
                <a:latin typeface="Calibri"/>
                <a:ea typeface="DejaVu Sans"/>
              </a:rPr>
              <a:t>	</a:t>
            </a:r>
            <a:r>
              <a:rPr b="1" lang="en-US" sz="2900" spc="-1" strike="noStrike">
                <a:solidFill>
                  <a:srgbClr val="000000"/>
                </a:solidFill>
                <a:latin typeface="Calibri"/>
                <a:ea typeface="DejaVu Sans"/>
              </a:rPr>
              <a:t>	</a:t>
            </a:r>
            <a:r>
              <a:rPr b="1" i="1" lang="en-US" sz="2900" spc="-1" strike="noStrike">
                <a:solidFill>
                  <a:srgbClr val="e828b6"/>
                </a:solidFill>
                <a:latin typeface="Calibri"/>
                <a:ea typeface="DejaVu Sans"/>
              </a:rPr>
              <a:t>Indications</a:t>
            </a:r>
            <a:endParaRPr b="0" lang="en-US" sz="2900" spc="-1" strike="noStrike">
              <a:latin typeface="Arial"/>
            </a:endParaRPr>
          </a:p>
          <a:p>
            <a:pPr marL="320040" indent="-317880">
              <a:lnSpc>
                <a:spcPct val="100000"/>
              </a:lnSpc>
              <a:spcBef>
                <a:spcPts val="700"/>
              </a:spcBef>
              <a:buClr>
                <a:srgbClr val="dd8047"/>
              </a:buClr>
              <a:buSzPct val="60000"/>
              <a:buFont typeface="Wingdings" charset="2"/>
              <a:buChar char=""/>
              <a:tabLst>
                <a:tab algn="l" pos="0"/>
              </a:tabLst>
            </a:pPr>
            <a:r>
              <a:rPr b="0" lang="en-US" sz="2900" spc="-1" strike="noStrike">
                <a:solidFill>
                  <a:srgbClr val="000000"/>
                </a:solidFill>
                <a:latin typeface="Calibri"/>
                <a:ea typeface="DejaVu Sans"/>
              </a:rPr>
              <a:t>History of intrauterine fetal death after 38 weeks.</a:t>
            </a:r>
            <a:endParaRPr b="0" lang="en-US" sz="2900" spc="-1" strike="noStrike">
              <a:latin typeface="Arial"/>
            </a:endParaRPr>
          </a:p>
          <a:p>
            <a:pPr marL="320040" indent="-317880">
              <a:lnSpc>
                <a:spcPct val="100000"/>
              </a:lnSpc>
              <a:spcBef>
                <a:spcPts val="700"/>
              </a:spcBef>
              <a:buClr>
                <a:srgbClr val="dd8047"/>
              </a:buClr>
              <a:buSzPct val="60000"/>
              <a:buFont typeface="Wingdings" charset="2"/>
              <a:buChar char=""/>
              <a:tabLst>
                <a:tab algn="l" pos="0"/>
              </a:tabLst>
            </a:pPr>
            <a:r>
              <a:rPr b="0" lang="en-US" sz="2900" spc="-1" strike="noStrike">
                <a:solidFill>
                  <a:srgbClr val="000000"/>
                </a:solidFill>
                <a:latin typeface="Calibri"/>
                <a:ea typeface="DejaVu Sans"/>
              </a:rPr>
              <a:t>Failure of spontaneous labour to occur at 40 weeks.</a:t>
            </a:r>
            <a:endParaRPr b="0" lang="en-US" sz="2900" spc="-1" strike="noStrike">
              <a:latin typeface="Arial"/>
            </a:endParaRPr>
          </a:p>
          <a:p>
            <a:pPr marL="320040" indent="-317880">
              <a:lnSpc>
                <a:spcPct val="100000"/>
              </a:lnSpc>
              <a:spcBef>
                <a:spcPts val="700"/>
              </a:spcBef>
              <a:buClr>
                <a:srgbClr val="dd8047"/>
              </a:buClr>
              <a:buSzPct val="60000"/>
              <a:buFont typeface="Wingdings" charset="2"/>
              <a:buChar char=""/>
              <a:tabLst>
                <a:tab algn="l" pos="0"/>
              </a:tabLst>
            </a:pPr>
            <a:r>
              <a:rPr b="0" lang="en-US" sz="2900" spc="-1" strike="noStrike">
                <a:solidFill>
                  <a:srgbClr val="000000"/>
                </a:solidFill>
                <a:latin typeface="Calibri"/>
                <a:ea typeface="DejaVu Sans"/>
              </a:rPr>
              <a:t>Evaluation of success of the procedure is done through:</a:t>
            </a:r>
            <a:endParaRPr b="0" lang="en-US" sz="2900" spc="-1" strike="noStrike">
              <a:latin typeface="Arial"/>
            </a:endParaRPr>
          </a:p>
          <a:p>
            <a:pPr marL="320040" indent="-317880">
              <a:lnSpc>
                <a:spcPct val="100000"/>
              </a:lnSpc>
              <a:spcBef>
                <a:spcPts val="700"/>
              </a:spcBef>
              <a:buClr>
                <a:srgbClr val="dd8047"/>
              </a:buClr>
              <a:buSzPct val="60000"/>
              <a:buFont typeface="Wingdings" charset="2"/>
              <a:buChar char=""/>
              <a:tabLst>
                <a:tab algn="l" pos="0"/>
              </a:tabLst>
            </a:pPr>
            <a:r>
              <a:rPr b="0" lang="en-US" sz="2900" spc="-1" strike="noStrike">
                <a:solidFill>
                  <a:srgbClr val="000000"/>
                </a:solidFill>
                <a:latin typeface="Calibri"/>
                <a:ea typeface="DejaVu Sans"/>
              </a:rPr>
              <a:t>Ultrasound to confirm the gestation.</a:t>
            </a:r>
            <a:endParaRPr b="0" lang="en-US" sz="2900" spc="-1" strike="noStrike">
              <a:latin typeface="Arial"/>
            </a:endParaRPr>
          </a:p>
          <a:p>
            <a:pPr marL="320040" indent="-317880">
              <a:lnSpc>
                <a:spcPct val="100000"/>
              </a:lnSpc>
              <a:spcBef>
                <a:spcPts val="700"/>
              </a:spcBef>
              <a:buClr>
                <a:srgbClr val="dd8047"/>
              </a:buClr>
              <a:buSzPct val="60000"/>
              <a:buFont typeface="Wingdings" charset="2"/>
              <a:buChar char=""/>
              <a:tabLst>
                <a:tab algn="l" pos="0"/>
              </a:tabLst>
            </a:pPr>
            <a:r>
              <a:rPr b="0" lang="en-US" sz="2900" spc="-1" strike="noStrike">
                <a:solidFill>
                  <a:srgbClr val="000000"/>
                </a:solidFill>
                <a:latin typeface="Calibri"/>
                <a:ea typeface="DejaVu Sans"/>
              </a:rPr>
              <a:t>Bishop’s  score.</a:t>
            </a:r>
            <a:endParaRPr b="0" lang="en-US" sz="2900" spc="-1" strike="noStrike">
              <a:latin typeface="Arial"/>
            </a:endParaRPr>
          </a:p>
          <a:p>
            <a:pPr marL="320040" indent="-317880">
              <a:lnSpc>
                <a:spcPct val="100000"/>
              </a:lnSpc>
              <a:spcBef>
                <a:spcPts val="700"/>
              </a:spcBef>
              <a:buClr>
                <a:srgbClr val="dd8047"/>
              </a:buClr>
              <a:buSzPct val="60000"/>
              <a:buFont typeface="Wingdings" charset="2"/>
              <a:buChar char=""/>
              <a:tabLst>
                <a:tab algn="l" pos="0"/>
              </a:tabLst>
            </a:pPr>
            <a:r>
              <a:rPr b="0" lang="en-US" sz="2900" spc="-1" strike="noStrike">
                <a:solidFill>
                  <a:srgbClr val="000000"/>
                </a:solidFill>
                <a:latin typeface="Calibri"/>
                <a:ea typeface="DejaVu Sans"/>
              </a:rPr>
              <a:t>Procedure is  commenced  before 9 am  so that, incase  a complication arises, it's  handled better .</a:t>
            </a:r>
            <a:endParaRPr b="0" lang="en-US" sz="2900" spc="-1" strike="noStrike">
              <a:latin typeface="Arial"/>
            </a:endParaRPr>
          </a:p>
          <a:p>
            <a:pPr marL="320040" indent="-317880">
              <a:lnSpc>
                <a:spcPct val="100000"/>
              </a:lnSpc>
              <a:spcBef>
                <a:spcPts val="700"/>
              </a:spcBef>
              <a:tabLst>
                <a:tab algn="l" pos="0"/>
              </a:tabLst>
            </a:pPr>
            <a:r>
              <a:rPr b="0" lang="en-US" sz="2900" spc="-1" strike="noStrike">
                <a:solidFill>
                  <a:srgbClr val="000000"/>
                </a:solidFill>
                <a:latin typeface="Calibri"/>
                <a:ea typeface="DejaVu Sans"/>
              </a:rPr>
              <a:t> </a:t>
            </a:r>
            <a:endParaRPr b="0" lang="en-US" sz="2900" spc="-1" strike="noStrike">
              <a:latin typeface="Arial"/>
            </a:endParaRPr>
          </a:p>
          <a:p>
            <a:pPr marL="320040" indent="-317880">
              <a:lnSpc>
                <a:spcPct val="100000"/>
              </a:lnSpc>
              <a:spcBef>
                <a:spcPts val="700"/>
              </a:spcBef>
              <a:tabLst>
                <a:tab algn="l" pos="0"/>
              </a:tabLst>
            </a:pPr>
            <a:endParaRPr b="0" lang="en-US" sz="2900" spc="-1" strike="noStrike">
              <a:latin typeface="Arial"/>
            </a:endParaRPr>
          </a:p>
        </p:txBody>
      </p:sp>
    </p:spTree>
  </p:cSld>
  <mc:AlternateContent>
    <mc:Choice Requires="p14">
      <p:transition spd="slow" p14:dur="2000"/>
    </mc:Choice>
    <mc:Fallback>
      <p:transition spd="slow"/>
    </mc:Fallback>
  </mc:AlternateContent>
</p:sld>
</file>

<file path=ppt/slides/slide17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81" name="CustomShape 1"/>
          <p:cNvSpPr/>
          <p:nvPr/>
        </p:nvSpPr>
        <p:spPr>
          <a:xfrm>
            <a:off x="666720" y="1523880"/>
            <a:ext cx="10761120" cy="4874760"/>
          </a:xfrm>
          <a:prstGeom prst="rect">
            <a:avLst/>
          </a:prstGeom>
          <a:noFill/>
          <a:ln>
            <a:noFill/>
          </a:ln>
        </p:spPr>
        <p:style>
          <a:lnRef idx="0"/>
          <a:fillRef idx="0"/>
          <a:effectRef idx="0"/>
          <a:fontRef idx="minor"/>
        </p:style>
        <p:txBody>
          <a:bodyPr lIns="90000" rIns="90000" tIns="45000" bIns="45000">
            <a:noAutofit/>
          </a:bodyPr>
          <a:p>
            <a:pPr marL="320040" indent="-317880">
              <a:lnSpc>
                <a:spcPct val="100000"/>
              </a:lnSpc>
              <a:spcBef>
                <a:spcPts val="700"/>
              </a:spcBef>
              <a:buClr>
                <a:srgbClr val="dd8047"/>
              </a:buClr>
              <a:buSzPct val="60000"/>
              <a:buFont typeface="Wingdings" charset="2"/>
              <a:buChar char=""/>
            </a:pPr>
            <a:r>
              <a:rPr b="0" lang="en-US" sz="2900" spc="-1" strike="noStrike">
                <a:solidFill>
                  <a:srgbClr val="000000"/>
                </a:solidFill>
                <a:latin typeface="Calibri"/>
                <a:ea typeface="DejaVu Sans"/>
              </a:rPr>
              <a:t>DR prescribes soluble insulin to be administered through an insulin pump at a dose of 6 IU in 60 ml of n/saline.</a:t>
            </a:r>
            <a:endParaRPr b="0" lang="en-US" sz="2900" spc="-1" strike="noStrike">
              <a:latin typeface="Arial"/>
            </a:endParaRPr>
          </a:p>
          <a:p>
            <a:pPr marL="320040" indent="-317880">
              <a:lnSpc>
                <a:spcPct val="100000"/>
              </a:lnSpc>
              <a:spcBef>
                <a:spcPts val="700"/>
              </a:spcBef>
              <a:buClr>
                <a:srgbClr val="dd8047"/>
              </a:buClr>
              <a:buSzPct val="60000"/>
              <a:buFont typeface="Wingdings" charset="2"/>
              <a:buChar char=""/>
            </a:pPr>
            <a:r>
              <a:rPr b="0" lang="en-US" sz="2900" spc="-1" strike="noStrike">
                <a:solidFill>
                  <a:srgbClr val="000000"/>
                </a:solidFill>
                <a:latin typeface="Calibri"/>
                <a:ea typeface="DejaVu Sans"/>
              </a:rPr>
              <a:t>Regulation depends on the blood sugar results.</a:t>
            </a:r>
            <a:endParaRPr b="0" lang="en-US" sz="2900" spc="-1" strike="noStrike">
              <a:latin typeface="Arial"/>
            </a:endParaRPr>
          </a:p>
          <a:p>
            <a:pPr marL="320040" indent="-317880">
              <a:lnSpc>
                <a:spcPct val="100000"/>
              </a:lnSpc>
              <a:spcBef>
                <a:spcPts val="700"/>
              </a:spcBef>
              <a:buClr>
                <a:srgbClr val="dd8047"/>
              </a:buClr>
              <a:buSzPct val="60000"/>
              <a:buFont typeface="Wingdings" charset="2"/>
              <a:buChar char=""/>
            </a:pPr>
            <a:r>
              <a:rPr b="0" lang="en-US" sz="2900" spc="-1" strike="noStrike">
                <a:solidFill>
                  <a:srgbClr val="000000"/>
                </a:solidFill>
                <a:latin typeface="Calibri"/>
                <a:ea typeface="DejaVu Sans"/>
              </a:rPr>
              <a:t>Perform hourly blood sugar estimation &amp; maintain records all through.</a:t>
            </a:r>
            <a:endParaRPr b="0" lang="en-US" sz="2900" spc="-1" strike="noStrike">
              <a:latin typeface="Arial"/>
            </a:endParaRPr>
          </a:p>
          <a:p>
            <a:pPr marL="320040" indent="-317880">
              <a:lnSpc>
                <a:spcPct val="100000"/>
              </a:lnSpc>
              <a:spcBef>
                <a:spcPts val="700"/>
              </a:spcBef>
              <a:buClr>
                <a:srgbClr val="dd8047"/>
              </a:buClr>
              <a:buSzPct val="60000"/>
              <a:buFont typeface="Wingdings" charset="2"/>
              <a:buChar char=""/>
            </a:pPr>
            <a:r>
              <a:rPr b="0" lang="en-US" sz="2900" spc="-1" strike="noStrike">
                <a:solidFill>
                  <a:srgbClr val="000000"/>
                </a:solidFill>
                <a:latin typeface="Calibri"/>
                <a:ea typeface="DejaVu Sans"/>
              </a:rPr>
              <a:t>Results of &lt;4 mmol/L, reduce insulin dose by half(½). Above 4 mmol/L double(×2) the insulin dose.</a:t>
            </a:r>
            <a:endParaRPr b="0" lang="en-US" sz="2900" spc="-1" strike="noStrike">
              <a:latin typeface="Arial"/>
            </a:endParaRPr>
          </a:p>
        </p:txBody>
      </p:sp>
    </p:spTree>
  </p:cSld>
  <mc:AlternateContent>
    <mc:Choice Requires="p14">
      <p:transition spd="slow" p14:dur="2000"/>
    </mc:Choice>
    <mc:Fallback>
      <p:transition spd="slow"/>
    </mc:Fallback>
  </mc:AlternateContent>
</p:sld>
</file>

<file path=ppt/slides/slide17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82" name="CustomShape 1"/>
          <p:cNvSpPr/>
          <p:nvPr/>
        </p:nvSpPr>
        <p:spPr>
          <a:xfrm>
            <a:off x="666720" y="1523880"/>
            <a:ext cx="10570680" cy="4604760"/>
          </a:xfrm>
          <a:prstGeom prst="rect">
            <a:avLst/>
          </a:prstGeom>
          <a:noFill/>
          <a:ln>
            <a:noFill/>
          </a:ln>
        </p:spPr>
        <p:style>
          <a:lnRef idx="0"/>
          <a:fillRef idx="0"/>
          <a:effectRef idx="0"/>
          <a:fontRef idx="minor"/>
        </p:style>
        <p:txBody>
          <a:bodyPr lIns="90000" rIns="90000" tIns="45000" bIns="45000">
            <a:noAutofit/>
          </a:bodyPr>
          <a:p>
            <a:pPr marL="320040" indent="-317880">
              <a:lnSpc>
                <a:spcPct val="100000"/>
              </a:lnSpc>
              <a:spcBef>
                <a:spcPts val="700"/>
              </a:spcBef>
              <a:buClr>
                <a:srgbClr val="dd8047"/>
              </a:buClr>
              <a:buSzPct val="60000"/>
              <a:buFont typeface="Wingdings" charset="2"/>
              <a:buChar char=""/>
            </a:pPr>
            <a:r>
              <a:rPr b="0" lang="en-US" sz="2900" spc="-1" strike="noStrike">
                <a:solidFill>
                  <a:srgbClr val="000000"/>
                </a:solidFill>
                <a:latin typeface="Calibri"/>
                <a:ea typeface="DejaVu Sans"/>
              </a:rPr>
              <a:t>Syntocinon dose is determined by parity.</a:t>
            </a:r>
            <a:endParaRPr b="0" lang="en-US" sz="2900" spc="-1" strike="noStrike">
              <a:latin typeface="Arial"/>
            </a:endParaRPr>
          </a:p>
          <a:p>
            <a:pPr marL="320040" indent="-317880">
              <a:lnSpc>
                <a:spcPct val="100000"/>
              </a:lnSpc>
              <a:spcBef>
                <a:spcPts val="700"/>
              </a:spcBef>
              <a:buClr>
                <a:srgbClr val="dd8047"/>
              </a:buClr>
              <a:buSzPct val="60000"/>
              <a:buFont typeface="Wingdings" charset="2"/>
              <a:buChar char=""/>
            </a:pPr>
            <a:r>
              <a:rPr b="0" lang="en-US" sz="2900" spc="-1" strike="noStrike">
                <a:solidFill>
                  <a:srgbClr val="000000"/>
                </a:solidFill>
                <a:latin typeface="Calibri"/>
                <a:ea typeface="DejaVu Sans"/>
              </a:rPr>
              <a:t>Commence a 10% dextrose drip at  20 dpm for nutritional purposes.</a:t>
            </a:r>
            <a:endParaRPr b="0" lang="en-US" sz="2900" spc="-1" strike="noStrike">
              <a:latin typeface="Arial"/>
            </a:endParaRPr>
          </a:p>
          <a:p>
            <a:pPr marL="320040" indent="-317880">
              <a:lnSpc>
                <a:spcPct val="100000"/>
              </a:lnSpc>
              <a:spcBef>
                <a:spcPts val="700"/>
              </a:spcBef>
              <a:buClr>
                <a:srgbClr val="dd8047"/>
              </a:buClr>
              <a:buSzPct val="60000"/>
              <a:buFont typeface="Wingdings" charset="2"/>
              <a:buChar char=""/>
            </a:pPr>
            <a:r>
              <a:rPr b="0" lang="en-US" sz="2900" spc="-1" strike="noStrike">
                <a:solidFill>
                  <a:srgbClr val="000000"/>
                </a:solidFill>
                <a:latin typeface="Calibri"/>
                <a:ea typeface="DejaVu Sans"/>
              </a:rPr>
              <a:t>The whole process should be completed within 10-12 hours for good prognosis of mother and the newborn.</a:t>
            </a:r>
            <a:endParaRPr b="0" lang="en-US" sz="2900" spc="-1" strike="noStrike">
              <a:latin typeface="Arial"/>
            </a:endParaRPr>
          </a:p>
          <a:p>
            <a:pPr marL="320040" indent="-317880">
              <a:lnSpc>
                <a:spcPct val="100000"/>
              </a:lnSpc>
              <a:spcBef>
                <a:spcPts val="700"/>
              </a:spcBef>
              <a:buClr>
                <a:srgbClr val="dd8047"/>
              </a:buClr>
              <a:buSzPct val="60000"/>
              <a:buFont typeface="Wingdings" charset="2"/>
              <a:buChar char=""/>
            </a:pPr>
            <a:r>
              <a:rPr b="0" lang="en-US" sz="2900" spc="-1" strike="noStrike">
                <a:solidFill>
                  <a:srgbClr val="000000"/>
                </a:solidFill>
                <a:latin typeface="Calibri"/>
                <a:ea typeface="DejaVu Sans"/>
              </a:rPr>
              <a:t>Therefore failure of remarkable progress leads to emergency caesarean section as the best option.</a:t>
            </a:r>
            <a:endParaRPr b="0" lang="en-US" sz="2900" spc="-1" strike="noStrike">
              <a:latin typeface="Arial"/>
            </a:endParaRPr>
          </a:p>
        </p:txBody>
      </p:sp>
    </p:spTree>
  </p:cSld>
  <mc:AlternateContent>
    <mc:Choice Requires="p14">
      <p:transition spd="slow" p14:dur="2000"/>
    </mc:Choice>
    <mc:Fallback>
      <p:transition spd="slow"/>
    </mc:Fallback>
  </mc:AlternateContent>
</p:sld>
</file>

<file path=ppt/slides/slide17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83" name="CustomShape 1"/>
          <p:cNvSpPr/>
          <p:nvPr/>
        </p:nvSpPr>
        <p:spPr>
          <a:xfrm>
            <a:off x="816840" y="228600"/>
            <a:ext cx="10869120" cy="988560"/>
          </a:xfrm>
          <a:prstGeom prst="rect">
            <a:avLst/>
          </a:prstGeom>
          <a:noFill/>
          <a:ln>
            <a:noFill/>
          </a:ln>
        </p:spPr>
        <p:style>
          <a:lnRef idx="0"/>
          <a:fillRef idx="0"/>
          <a:effectRef idx="0"/>
          <a:fontRef idx="minor"/>
        </p:style>
        <p:txBody>
          <a:bodyPr lIns="90000" rIns="90000" tIns="45000" bIns="45000" anchor="ctr">
            <a:noAutofit/>
          </a:bodyPr>
          <a:p>
            <a:pPr>
              <a:lnSpc>
                <a:spcPct val="100000"/>
              </a:lnSpc>
            </a:pPr>
            <a:r>
              <a:rPr b="1" lang="en-US" sz="4400" spc="-1" strike="noStrike">
                <a:solidFill>
                  <a:srgbClr val="00b0f0"/>
                </a:solidFill>
                <a:latin typeface="Tw Cen MT"/>
                <a:ea typeface="DejaVu Sans"/>
              </a:rPr>
              <a:t>3. Caesarean  Section</a:t>
            </a:r>
            <a:endParaRPr b="0" lang="en-US" sz="4400" spc="-1" strike="noStrike">
              <a:latin typeface="Arial"/>
            </a:endParaRPr>
          </a:p>
        </p:txBody>
      </p:sp>
      <p:sp>
        <p:nvSpPr>
          <p:cNvPr id="1084" name="CustomShape 2"/>
          <p:cNvSpPr/>
          <p:nvPr/>
        </p:nvSpPr>
        <p:spPr>
          <a:xfrm>
            <a:off x="666720" y="1447920"/>
            <a:ext cx="10856520" cy="4798440"/>
          </a:xfrm>
          <a:prstGeom prst="rect">
            <a:avLst/>
          </a:prstGeom>
          <a:noFill/>
          <a:ln>
            <a:noFill/>
          </a:ln>
        </p:spPr>
        <p:style>
          <a:lnRef idx="0"/>
          <a:fillRef idx="0"/>
          <a:effectRef idx="0"/>
          <a:fontRef idx="minor"/>
        </p:style>
        <p:txBody>
          <a:bodyPr lIns="90000" rIns="90000" tIns="45000" bIns="45000">
            <a:noAutofit/>
          </a:bodyPr>
          <a:p>
            <a:pPr marL="320040" indent="-317880">
              <a:lnSpc>
                <a:spcPct val="100000"/>
              </a:lnSpc>
              <a:spcBef>
                <a:spcPts val="700"/>
              </a:spcBef>
              <a:tabLst>
                <a:tab algn="l" pos="0"/>
              </a:tabLst>
            </a:pPr>
            <a:r>
              <a:rPr b="0" lang="en-US" sz="3600" spc="-1" strike="noStrike">
                <a:solidFill>
                  <a:srgbClr val="000000"/>
                </a:solidFill>
                <a:latin typeface="Tw Cen MT"/>
                <a:ea typeface="DejaVu Sans"/>
              </a:rPr>
              <a:t>	</a:t>
            </a:r>
            <a:r>
              <a:rPr b="1" lang="en-US" sz="3600" spc="-1" strike="noStrike">
                <a:solidFill>
                  <a:srgbClr val="e828b6"/>
                </a:solidFill>
                <a:latin typeface="Tw Cen MT"/>
                <a:ea typeface="DejaVu Sans"/>
              </a:rPr>
              <a:t>Indications for elective</a:t>
            </a:r>
            <a:endParaRPr b="0" lang="en-US" sz="3600" spc="-1" strike="noStrike">
              <a:latin typeface="Arial"/>
            </a:endParaRPr>
          </a:p>
          <a:p>
            <a:pPr marL="320040" indent="-317880">
              <a:lnSpc>
                <a:spcPct val="100000"/>
              </a:lnSpc>
              <a:spcBef>
                <a:spcPts val="700"/>
              </a:spcBef>
              <a:buClr>
                <a:srgbClr val="dd8047"/>
              </a:buClr>
              <a:buSzPct val="60000"/>
              <a:buFont typeface="Wingdings" charset="2"/>
              <a:buChar char=""/>
              <a:tabLst>
                <a:tab algn="l" pos="0"/>
              </a:tabLst>
            </a:pPr>
            <a:r>
              <a:rPr b="0" lang="en-US" sz="3600" spc="-1" strike="noStrike">
                <a:solidFill>
                  <a:srgbClr val="000000"/>
                </a:solidFill>
                <a:latin typeface="Tw Cen MT"/>
                <a:ea typeface="DejaVu Sans"/>
              </a:rPr>
              <a:t>Macrosomia due to cephalpelvic  disproportion.</a:t>
            </a:r>
            <a:endParaRPr b="0" lang="en-US" sz="3600" spc="-1" strike="noStrike">
              <a:latin typeface="Arial"/>
            </a:endParaRPr>
          </a:p>
          <a:p>
            <a:pPr marL="320040" indent="-317880">
              <a:lnSpc>
                <a:spcPct val="100000"/>
              </a:lnSpc>
              <a:spcBef>
                <a:spcPts val="700"/>
              </a:spcBef>
              <a:buClr>
                <a:srgbClr val="dd8047"/>
              </a:buClr>
              <a:buSzPct val="60000"/>
              <a:buFont typeface="Wingdings" charset="2"/>
              <a:buChar char=""/>
              <a:tabLst>
                <a:tab algn="l" pos="0"/>
              </a:tabLst>
            </a:pPr>
            <a:r>
              <a:rPr b="0" lang="en-US" sz="3600" spc="-1" strike="noStrike">
                <a:solidFill>
                  <a:srgbClr val="000000"/>
                </a:solidFill>
                <a:latin typeface="Tw Cen MT"/>
                <a:ea typeface="DejaVu Sans"/>
              </a:rPr>
              <a:t>Uncontrolled  condition.</a:t>
            </a:r>
            <a:endParaRPr b="0" lang="en-US" sz="3600" spc="-1" strike="noStrike">
              <a:latin typeface="Arial"/>
            </a:endParaRPr>
          </a:p>
          <a:p>
            <a:pPr marL="320040" indent="-317880">
              <a:lnSpc>
                <a:spcPct val="100000"/>
              </a:lnSpc>
              <a:spcBef>
                <a:spcPts val="700"/>
              </a:spcBef>
              <a:buClr>
                <a:srgbClr val="dd8047"/>
              </a:buClr>
              <a:buSzPct val="60000"/>
              <a:buFont typeface="Wingdings" charset="2"/>
              <a:buChar char=""/>
              <a:tabLst>
                <a:tab algn="l" pos="0"/>
              </a:tabLst>
            </a:pPr>
            <a:r>
              <a:rPr b="0" lang="en-US" sz="3600" spc="-1" strike="noStrike">
                <a:solidFill>
                  <a:srgbClr val="000000"/>
                </a:solidFill>
                <a:latin typeface="Tw Cen MT"/>
                <a:ea typeface="DejaVu Sans"/>
              </a:rPr>
              <a:t>Elderly primigravida.</a:t>
            </a:r>
            <a:endParaRPr b="0" lang="en-US" sz="3600" spc="-1" strike="noStrike">
              <a:latin typeface="Arial"/>
            </a:endParaRPr>
          </a:p>
          <a:p>
            <a:pPr marL="320040" indent="-317880">
              <a:lnSpc>
                <a:spcPct val="100000"/>
              </a:lnSpc>
              <a:spcBef>
                <a:spcPts val="700"/>
              </a:spcBef>
              <a:buClr>
                <a:srgbClr val="dd8047"/>
              </a:buClr>
              <a:buSzPct val="60000"/>
              <a:buFont typeface="Wingdings" charset="2"/>
              <a:buChar char=""/>
              <a:tabLst>
                <a:tab algn="l" pos="0"/>
              </a:tabLst>
            </a:pPr>
            <a:r>
              <a:rPr b="0" lang="en-US" sz="3600" spc="-1" strike="noStrike">
                <a:solidFill>
                  <a:srgbClr val="000000"/>
                </a:solidFill>
                <a:latin typeface="Tw Cen MT"/>
                <a:ea typeface="DejaVu Sans"/>
              </a:rPr>
              <a:t>Bad obstetrical  history.</a:t>
            </a:r>
            <a:endParaRPr b="0" lang="en-US" sz="3600" spc="-1" strike="noStrike">
              <a:latin typeface="Arial"/>
            </a:endParaRPr>
          </a:p>
          <a:p>
            <a:pPr marL="320040" indent="-317880">
              <a:lnSpc>
                <a:spcPct val="100000"/>
              </a:lnSpc>
              <a:spcBef>
                <a:spcPts val="700"/>
              </a:spcBef>
              <a:buClr>
                <a:srgbClr val="dd8047"/>
              </a:buClr>
              <a:buSzPct val="60000"/>
              <a:buFont typeface="Wingdings" charset="2"/>
              <a:buChar char=""/>
              <a:tabLst>
                <a:tab algn="l" pos="0"/>
              </a:tabLst>
            </a:pPr>
            <a:r>
              <a:rPr b="0" lang="en-US" sz="3600" spc="-1" strike="noStrike">
                <a:solidFill>
                  <a:srgbClr val="000000"/>
                </a:solidFill>
                <a:latin typeface="Tw Cen MT"/>
                <a:ea typeface="DejaVu Sans"/>
              </a:rPr>
              <a:t>Presence  of pre-eclampsia.</a:t>
            </a:r>
            <a:endParaRPr b="0" lang="en-US" sz="3600" spc="-1" strike="noStrike">
              <a:latin typeface="Arial"/>
            </a:endParaRPr>
          </a:p>
        </p:txBody>
      </p:sp>
    </p:spTree>
  </p:cSld>
  <mc:AlternateContent>
    <mc:Choice Requires="p14">
      <p:transition spd="slow" p14:dur="2000"/>
    </mc:Choice>
    <mc:Fallback>
      <p:transition spd="slow"/>
    </mc:Fallback>
  </mc:AlternateContent>
</p:sld>
</file>

<file path=ppt/slides/slide17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85" name="CustomShape 1"/>
          <p:cNvSpPr/>
          <p:nvPr/>
        </p:nvSpPr>
        <p:spPr>
          <a:xfrm>
            <a:off x="816840" y="228600"/>
            <a:ext cx="10869120" cy="988560"/>
          </a:xfrm>
          <a:prstGeom prst="rect">
            <a:avLst/>
          </a:prstGeom>
          <a:noFill/>
          <a:ln>
            <a:noFill/>
          </a:ln>
        </p:spPr>
        <p:style>
          <a:lnRef idx="0"/>
          <a:fillRef idx="0"/>
          <a:effectRef idx="0"/>
          <a:fontRef idx="minor"/>
        </p:style>
        <p:txBody>
          <a:bodyPr lIns="90000" rIns="90000" tIns="45000" bIns="45000" anchor="ctr">
            <a:noAutofit/>
          </a:bodyPr>
          <a:p>
            <a:pPr>
              <a:lnSpc>
                <a:spcPct val="100000"/>
              </a:lnSpc>
            </a:pPr>
            <a:r>
              <a:rPr b="1" lang="en-US" sz="4400" spc="-1" strike="noStrike">
                <a:solidFill>
                  <a:srgbClr val="09b709"/>
                </a:solidFill>
                <a:latin typeface="Tw Cen MT"/>
                <a:ea typeface="DejaVu Sans"/>
              </a:rPr>
              <a:t>Preparation</a:t>
            </a:r>
            <a:endParaRPr b="0" lang="en-US" sz="4400" spc="-1" strike="noStrike">
              <a:latin typeface="Arial"/>
            </a:endParaRPr>
          </a:p>
        </p:txBody>
      </p:sp>
      <p:sp>
        <p:nvSpPr>
          <p:cNvPr id="1086" name="CustomShape 2"/>
          <p:cNvSpPr/>
          <p:nvPr/>
        </p:nvSpPr>
        <p:spPr>
          <a:xfrm>
            <a:off x="666720" y="1600200"/>
            <a:ext cx="10570680" cy="5027040"/>
          </a:xfrm>
          <a:prstGeom prst="rect">
            <a:avLst/>
          </a:prstGeom>
          <a:noFill/>
          <a:ln>
            <a:noFill/>
          </a:ln>
        </p:spPr>
        <p:style>
          <a:lnRef idx="0"/>
          <a:fillRef idx="0"/>
          <a:effectRef idx="0"/>
          <a:fontRef idx="minor"/>
        </p:style>
        <p:txBody>
          <a:bodyPr lIns="90000" rIns="90000" tIns="45000" bIns="45000">
            <a:normAutofit/>
          </a:bodyPr>
          <a:p>
            <a:pPr marL="320040" indent="-317880">
              <a:lnSpc>
                <a:spcPct val="100000"/>
              </a:lnSpc>
              <a:spcBef>
                <a:spcPts val="700"/>
              </a:spcBef>
              <a:buClr>
                <a:srgbClr val="dd8047"/>
              </a:buClr>
              <a:buSzPct val="60000"/>
              <a:buFont typeface="Wingdings" charset="2"/>
              <a:buChar char=""/>
            </a:pPr>
            <a:r>
              <a:rPr b="0" lang="en-US" sz="2800" spc="-1" strike="noStrike">
                <a:solidFill>
                  <a:srgbClr val="000000"/>
                </a:solidFill>
                <a:latin typeface="Tw Cen MT"/>
                <a:ea typeface="DejaVu Sans"/>
              </a:rPr>
              <a:t> </a:t>
            </a:r>
            <a:r>
              <a:rPr b="0" lang="en-US" sz="2800" spc="-1" strike="noStrike">
                <a:solidFill>
                  <a:srgbClr val="000000"/>
                </a:solidFill>
                <a:latin typeface="Tw Cen MT"/>
                <a:ea typeface="DejaVu Sans"/>
              </a:rPr>
              <a:t>Admitted 2-3 days earlier for:</a:t>
            </a:r>
            <a:endParaRPr b="0" lang="en-US" sz="2800" spc="-1" strike="noStrike">
              <a:latin typeface="Arial"/>
            </a:endParaRPr>
          </a:p>
          <a:p>
            <a:pPr marL="320040" indent="-317880">
              <a:lnSpc>
                <a:spcPct val="100000"/>
              </a:lnSpc>
              <a:spcBef>
                <a:spcPts val="700"/>
              </a:spcBef>
              <a:buClr>
                <a:srgbClr val="dd8047"/>
              </a:buClr>
              <a:buSzPct val="60000"/>
              <a:buFont typeface="Wingdings" charset="2"/>
              <a:buChar char=""/>
            </a:pPr>
            <a:r>
              <a:rPr b="0" lang="en-US" sz="2800" spc="-1" strike="noStrike">
                <a:solidFill>
                  <a:srgbClr val="000000"/>
                </a:solidFill>
                <a:latin typeface="Tw Cen MT"/>
                <a:ea typeface="DejaVu Sans"/>
              </a:rPr>
              <a:t>Control of the condition hence quick healing.</a:t>
            </a:r>
            <a:endParaRPr b="0" lang="en-US" sz="2800" spc="-1" strike="noStrike">
              <a:latin typeface="Arial"/>
            </a:endParaRPr>
          </a:p>
          <a:p>
            <a:pPr marL="320040" indent="-317880">
              <a:lnSpc>
                <a:spcPct val="100000"/>
              </a:lnSpc>
              <a:spcBef>
                <a:spcPts val="700"/>
              </a:spcBef>
              <a:buClr>
                <a:srgbClr val="dd8047"/>
              </a:buClr>
              <a:buSzPct val="60000"/>
              <a:buFont typeface="Wingdings" charset="2"/>
              <a:buChar char=""/>
            </a:pPr>
            <a:r>
              <a:rPr b="0" lang="en-US" sz="2800" spc="-1" strike="noStrike">
                <a:solidFill>
                  <a:srgbClr val="000000"/>
                </a:solidFill>
                <a:latin typeface="Tw Cen MT"/>
                <a:ea typeface="DejaVu Sans"/>
              </a:rPr>
              <a:t>Treatment of any other condition / infection.</a:t>
            </a:r>
            <a:endParaRPr b="0" lang="en-US" sz="2800" spc="-1" strike="noStrike">
              <a:latin typeface="Arial"/>
            </a:endParaRPr>
          </a:p>
          <a:p>
            <a:pPr marL="320040" indent="-317880">
              <a:lnSpc>
                <a:spcPct val="100000"/>
              </a:lnSpc>
              <a:spcBef>
                <a:spcPts val="700"/>
              </a:spcBef>
              <a:buClr>
                <a:srgbClr val="dd8047"/>
              </a:buClr>
              <a:buSzPct val="60000"/>
              <a:buFont typeface="Wingdings" charset="2"/>
              <a:buChar char=""/>
            </a:pPr>
            <a:r>
              <a:rPr b="0" lang="en-US" sz="2800" spc="-1" strike="noStrike">
                <a:solidFill>
                  <a:srgbClr val="000000"/>
                </a:solidFill>
                <a:latin typeface="Tw Cen MT"/>
                <a:ea typeface="DejaVu Sans"/>
              </a:rPr>
              <a:t>Anaesthetic  and physiotherapist review .</a:t>
            </a:r>
            <a:endParaRPr b="0" lang="en-US" sz="2800" spc="-1" strike="noStrike">
              <a:latin typeface="Arial"/>
            </a:endParaRPr>
          </a:p>
          <a:p>
            <a:pPr marL="320040" indent="-317880">
              <a:lnSpc>
                <a:spcPct val="100000"/>
              </a:lnSpc>
              <a:spcBef>
                <a:spcPts val="700"/>
              </a:spcBef>
              <a:buClr>
                <a:srgbClr val="dd8047"/>
              </a:buClr>
              <a:buSzPct val="60000"/>
              <a:buFont typeface="Wingdings" charset="2"/>
              <a:buChar char=""/>
            </a:pPr>
            <a:r>
              <a:rPr b="0" lang="en-US" sz="2800" spc="-1" strike="noStrike">
                <a:solidFill>
                  <a:srgbClr val="000000"/>
                </a:solidFill>
                <a:latin typeface="Tw Cen MT"/>
                <a:ea typeface="DejaVu Sans"/>
              </a:rPr>
              <a:t>Paeditrician visit for morale support and to take h/o other children, hence plan the care of the newborn appropriately.</a:t>
            </a:r>
            <a:endParaRPr b="0" lang="en-US" sz="2800" spc="-1" strike="noStrike">
              <a:latin typeface="Arial"/>
            </a:endParaRPr>
          </a:p>
          <a:p>
            <a:pPr marL="320040" indent="-317880">
              <a:lnSpc>
                <a:spcPct val="100000"/>
              </a:lnSpc>
              <a:spcBef>
                <a:spcPts val="700"/>
              </a:spcBef>
              <a:buClr>
                <a:srgbClr val="dd8047"/>
              </a:buClr>
              <a:buSzPct val="60000"/>
              <a:buFont typeface="Wingdings" charset="2"/>
              <a:buChar char=""/>
            </a:pPr>
            <a:r>
              <a:rPr b="0" lang="en-US" sz="2800" spc="-1" strike="noStrike">
                <a:solidFill>
                  <a:srgbClr val="000000"/>
                </a:solidFill>
                <a:latin typeface="Tw Cen MT"/>
                <a:ea typeface="DejaVu Sans"/>
              </a:rPr>
              <a:t>If a preterm is expected, steroid may be administered cautiously to prevent respiratory distress syndrome.</a:t>
            </a:r>
            <a:endParaRPr b="0" lang="en-US" sz="2800" spc="-1" strike="noStrike">
              <a:latin typeface="Arial"/>
            </a:endParaRPr>
          </a:p>
          <a:p>
            <a:pPr marL="320040" indent="-317880">
              <a:lnSpc>
                <a:spcPct val="100000"/>
              </a:lnSpc>
              <a:spcBef>
                <a:spcPts val="700"/>
              </a:spcBef>
              <a:buClr>
                <a:srgbClr val="dd8047"/>
              </a:buClr>
              <a:buSzPct val="60000"/>
              <a:buFont typeface="Wingdings" charset="2"/>
              <a:buChar char=""/>
            </a:pPr>
            <a:r>
              <a:rPr b="0" lang="en-US" sz="2800" spc="-1" strike="noStrike">
                <a:solidFill>
                  <a:srgbClr val="000000"/>
                </a:solidFill>
                <a:latin typeface="Tw Cen MT"/>
                <a:ea typeface="DejaVu Sans"/>
              </a:rPr>
              <a:t>Generally ,surgery is carried out at 38 weeks.</a:t>
            </a:r>
            <a:endParaRPr b="0" lang="en-US" sz="2800" spc="-1" strike="noStrike">
              <a:latin typeface="Arial"/>
            </a:endParaRPr>
          </a:p>
        </p:txBody>
      </p:sp>
    </p:spTree>
  </p:cSld>
  <mc:AlternateContent>
    <mc:Choice Requires="p14">
      <p:transition spd="slow" p14:dur="2000"/>
    </mc:Choice>
    <mc:Fallback>
      <p:transition spd="slow"/>
    </mc:Fallback>
  </mc:AlternateContent>
</p:sld>
</file>

<file path=ppt/slides/slide17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87" name="CustomShape 1"/>
          <p:cNvSpPr/>
          <p:nvPr/>
        </p:nvSpPr>
        <p:spPr>
          <a:xfrm>
            <a:off x="952560" y="1447920"/>
            <a:ext cx="10284840" cy="4681080"/>
          </a:xfrm>
          <a:prstGeom prst="rect">
            <a:avLst/>
          </a:prstGeom>
          <a:noFill/>
          <a:ln>
            <a:noFill/>
          </a:ln>
        </p:spPr>
        <p:style>
          <a:lnRef idx="0"/>
          <a:fillRef idx="0"/>
          <a:effectRef idx="0"/>
          <a:fontRef idx="minor"/>
        </p:style>
        <p:txBody>
          <a:bodyPr lIns="90000" rIns="90000" tIns="45000" bIns="45000">
            <a:noAutofit/>
          </a:bodyPr>
          <a:p>
            <a:pPr marL="320040" indent="-317880">
              <a:lnSpc>
                <a:spcPct val="100000"/>
              </a:lnSpc>
              <a:spcBef>
                <a:spcPts val="700"/>
              </a:spcBef>
              <a:tabLst>
                <a:tab algn="l" pos="0"/>
              </a:tabLst>
            </a:pPr>
            <a:r>
              <a:rPr b="0" lang="en-US" sz="2900" spc="-1" strike="noStrike">
                <a:solidFill>
                  <a:srgbClr val="000000"/>
                </a:solidFill>
                <a:latin typeface="Tw Cen MT"/>
                <a:ea typeface="DejaVu Sans"/>
              </a:rPr>
              <a:t>	</a:t>
            </a:r>
            <a:r>
              <a:rPr b="0" lang="en-US" sz="2900" spc="-1" strike="noStrike">
                <a:solidFill>
                  <a:srgbClr val="000000"/>
                </a:solidFill>
                <a:latin typeface="Tw Cen MT"/>
                <a:ea typeface="DejaVu Sans"/>
              </a:rPr>
              <a:t>	</a:t>
            </a:r>
            <a:r>
              <a:rPr b="1" lang="en-US" sz="2900" spc="-1" strike="noStrike">
                <a:solidFill>
                  <a:srgbClr val="e828b6"/>
                </a:solidFill>
                <a:latin typeface="Tw Cen MT"/>
                <a:ea typeface="DejaVu Sans"/>
              </a:rPr>
              <a:t>Operation  day</a:t>
            </a:r>
            <a:endParaRPr b="0" lang="en-US" sz="2900" spc="-1" strike="noStrike">
              <a:latin typeface="Arial"/>
            </a:endParaRPr>
          </a:p>
          <a:p>
            <a:pPr marL="320040" indent="-317880">
              <a:lnSpc>
                <a:spcPct val="100000"/>
              </a:lnSpc>
              <a:spcBef>
                <a:spcPts val="700"/>
              </a:spcBef>
              <a:buClr>
                <a:srgbClr val="dd8047"/>
              </a:buClr>
              <a:buSzPct val="60000"/>
              <a:buFont typeface="Wingdings" charset="2"/>
              <a:buChar char=""/>
              <a:tabLst>
                <a:tab algn="l" pos="0"/>
              </a:tabLst>
            </a:pPr>
            <a:r>
              <a:rPr b="0" lang="en-US" sz="2900" spc="-1" strike="noStrike">
                <a:solidFill>
                  <a:srgbClr val="000000"/>
                </a:solidFill>
                <a:latin typeface="Tw Cen MT"/>
                <a:ea typeface="DejaVu Sans"/>
              </a:rPr>
              <a:t>Starve for 6(six) hours, hence omit the morning intermediate dose  if surgery schedule is for morning.</a:t>
            </a:r>
            <a:endParaRPr b="0" lang="en-US" sz="2900" spc="-1" strike="noStrike">
              <a:latin typeface="Arial"/>
            </a:endParaRPr>
          </a:p>
          <a:p>
            <a:pPr marL="320040" indent="-317880">
              <a:lnSpc>
                <a:spcPct val="100000"/>
              </a:lnSpc>
              <a:spcBef>
                <a:spcPts val="700"/>
              </a:spcBef>
              <a:buClr>
                <a:srgbClr val="dd8047"/>
              </a:buClr>
              <a:buSzPct val="60000"/>
              <a:buFont typeface="Wingdings" charset="2"/>
              <a:buChar char=""/>
              <a:tabLst>
                <a:tab algn="l" pos="0"/>
              </a:tabLst>
            </a:pPr>
            <a:r>
              <a:rPr b="0" lang="en-US" sz="2900" spc="-1" strike="noStrike">
                <a:solidFill>
                  <a:srgbClr val="000000"/>
                </a:solidFill>
                <a:latin typeface="Tw Cen MT"/>
                <a:ea typeface="DejaVu Sans"/>
              </a:rPr>
              <a:t> </a:t>
            </a:r>
            <a:r>
              <a:rPr b="0" lang="en-US" sz="2900" spc="-1" strike="noStrike">
                <a:solidFill>
                  <a:srgbClr val="000000"/>
                </a:solidFill>
                <a:latin typeface="Tw Cen MT"/>
                <a:ea typeface="DejaVu Sans"/>
              </a:rPr>
              <a:t>For afternoon surgery, either a ⅓ or a ½ of the  intermediate acting dose is administered  in the morning.</a:t>
            </a:r>
            <a:endParaRPr b="0" lang="en-US" sz="2900" spc="-1" strike="noStrike">
              <a:latin typeface="Arial"/>
            </a:endParaRPr>
          </a:p>
          <a:p>
            <a:pPr marL="320040" indent="-317880">
              <a:lnSpc>
                <a:spcPct val="100000"/>
              </a:lnSpc>
              <a:spcBef>
                <a:spcPts val="700"/>
              </a:spcBef>
              <a:buClr>
                <a:srgbClr val="dd8047"/>
              </a:buClr>
              <a:buSzPct val="60000"/>
              <a:buFont typeface="Wingdings" charset="2"/>
              <a:buChar char=""/>
              <a:tabLst>
                <a:tab algn="l" pos="0"/>
              </a:tabLst>
            </a:pPr>
            <a:r>
              <a:rPr b="0" lang="en-US" sz="2900" spc="-1" strike="noStrike">
                <a:solidFill>
                  <a:srgbClr val="000000"/>
                </a:solidFill>
                <a:latin typeface="Tw Cen MT"/>
                <a:ea typeface="DejaVu Sans"/>
              </a:rPr>
              <a:t>Shave op-site in the morning, instruct her to bath , sterilise the site and cover to minimise infection.</a:t>
            </a:r>
            <a:endParaRPr b="0" lang="en-US" sz="2900" spc="-1" strike="noStrike">
              <a:latin typeface="Arial"/>
            </a:endParaRPr>
          </a:p>
        </p:txBody>
      </p:sp>
    </p:spTree>
  </p:cSld>
  <mc:AlternateContent>
    <mc:Choice Requires="p14">
      <p:transition spd="slow" p14:dur="2000"/>
    </mc:Choice>
    <mc:Fallback>
      <p:transition spd="slow"/>
    </mc:Fallback>
  </mc:AlternateContent>
</p:sld>
</file>

<file path=ppt/slides/slide17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88" name="CustomShape 1"/>
          <p:cNvSpPr/>
          <p:nvPr/>
        </p:nvSpPr>
        <p:spPr>
          <a:xfrm>
            <a:off x="666720" y="1447920"/>
            <a:ext cx="10570680" cy="4681080"/>
          </a:xfrm>
          <a:prstGeom prst="rect">
            <a:avLst/>
          </a:prstGeom>
          <a:noFill/>
          <a:ln>
            <a:noFill/>
          </a:ln>
        </p:spPr>
        <p:style>
          <a:lnRef idx="0"/>
          <a:fillRef idx="0"/>
          <a:effectRef idx="0"/>
          <a:fontRef idx="minor"/>
        </p:style>
        <p:txBody>
          <a:bodyPr lIns="90000" rIns="90000" tIns="45000" bIns="45000">
            <a:normAutofit fontScale="97000"/>
          </a:bodyPr>
          <a:p>
            <a:pPr marL="320040" indent="-317880">
              <a:lnSpc>
                <a:spcPct val="100000"/>
              </a:lnSpc>
              <a:spcBef>
                <a:spcPts val="700"/>
              </a:spcBef>
              <a:buClr>
                <a:srgbClr val="dd8047"/>
              </a:buClr>
              <a:buSzPct val="60000"/>
              <a:buFont typeface="Wingdings" charset="2"/>
              <a:buChar char=""/>
            </a:pPr>
            <a:r>
              <a:rPr b="0" lang="en-US" sz="2900" spc="-1" strike="noStrike">
                <a:solidFill>
                  <a:srgbClr val="000000"/>
                </a:solidFill>
                <a:latin typeface="Tw Cen MT"/>
                <a:ea typeface="DejaVu Sans"/>
              </a:rPr>
              <a:t>Estimate blood sugar  hrly and the range is expected to be between 5.5-8.3 mmol/L.</a:t>
            </a:r>
            <a:endParaRPr b="0" lang="en-US" sz="2900" spc="-1" strike="noStrike">
              <a:latin typeface="Arial"/>
            </a:endParaRPr>
          </a:p>
          <a:p>
            <a:pPr marL="320040" indent="-317880">
              <a:lnSpc>
                <a:spcPct val="100000"/>
              </a:lnSpc>
              <a:spcBef>
                <a:spcPts val="700"/>
              </a:spcBef>
              <a:buClr>
                <a:srgbClr val="dd8047"/>
              </a:buClr>
              <a:buSzPct val="60000"/>
              <a:buFont typeface="Wingdings" charset="2"/>
              <a:buChar char=""/>
            </a:pPr>
            <a:r>
              <a:rPr b="0" lang="en-US" sz="2900" spc="-1" strike="noStrike">
                <a:solidFill>
                  <a:srgbClr val="000000"/>
                </a:solidFill>
                <a:latin typeface="Tw Cen MT"/>
                <a:ea typeface="DejaVu Sans"/>
              </a:rPr>
              <a:t>Commence  a drip of 10% glucose, insulin 10IU &amp; potassium 10 meq (GIK). </a:t>
            </a:r>
            <a:endParaRPr b="0" lang="en-US" sz="2900" spc="-1" strike="noStrike">
              <a:latin typeface="Arial"/>
            </a:endParaRPr>
          </a:p>
          <a:p>
            <a:pPr marL="320040" indent="-317880">
              <a:lnSpc>
                <a:spcPct val="100000"/>
              </a:lnSpc>
              <a:spcBef>
                <a:spcPts val="700"/>
              </a:spcBef>
              <a:buClr>
                <a:srgbClr val="dd8047"/>
              </a:buClr>
              <a:buSzPct val="60000"/>
              <a:buFont typeface="Wingdings" charset="2"/>
              <a:buChar char=""/>
            </a:pPr>
            <a:r>
              <a:rPr b="0" lang="en-US" sz="2900" spc="-1" strike="noStrike">
                <a:solidFill>
                  <a:srgbClr val="000000"/>
                </a:solidFill>
                <a:latin typeface="Tw Cen MT"/>
                <a:ea typeface="DejaVu Sans"/>
              </a:rPr>
              <a:t>Alternatively administer soluble insulin through an insulin pump at a dose ranging between 0.5-2 IU per hour. </a:t>
            </a:r>
            <a:endParaRPr b="0" lang="en-US" sz="2900" spc="-1" strike="noStrike">
              <a:latin typeface="Arial"/>
            </a:endParaRPr>
          </a:p>
          <a:p>
            <a:pPr marL="320040" indent="-317880">
              <a:lnSpc>
                <a:spcPct val="100000"/>
              </a:lnSpc>
              <a:spcBef>
                <a:spcPts val="700"/>
              </a:spcBef>
              <a:buClr>
                <a:srgbClr val="dd8047"/>
              </a:buClr>
              <a:buSzPct val="60000"/>
              <a:buFont typeface="Wingdings" charset="2"/>
              <a:buChar char=""/>
            </a:pPr>
            <a:r>
              <a:rPr b="0" lang="en-US" sz="2900" spc="-1" strike="noStrike">
                <a:solidFill>
                  <a:srgbClr val="000000"/>
                </a:solidFill>
                <a:latin typeface="Tw Cen MT"/>
                <a:ea typeface="DejaVu Sans"/>
              </a:rPr>
              <a:t>Premedicate  PRN ,complete checklist .</a:t>
            </a:r>
            <a:endParaRPr b="0" lang="en-US" sz="2900" spc="-1" strike="noStrike">
              <a:latin typeface="Arial"/>
            </a:endParaRPr>
          </a:p>
          <a:p>
            <a:pPr marL="320040" indent="-317880">
              <a:lnSpc>
                <a:spcPct val="100000"/>
              </a:lnSpc>
              <a:spcBef>
                <a:spcPts val="700"/>
              </a:spcBef>
              <a:buClr>
                <a:srgbClr val="dd8047"/>
              </a:buClr>
              <a:buSzPct val="60000"/>
              <a:buFont typeface="Wingdings" charset="2"/>
              <a:buChar char=""/>
            </a:pPr>
            <a:r>
              <a:rPr b="0" lang="en-US" sz="2900" spc="-1" strike="noStrike">
                <a:solidFill>
                  <a:srgbClr val="000000"/>
                </a:solidFill>
                <a:latin typeface="Tw Cen MT"/>
                <a:ea typeface="DejaVu Sans"/>
              </a:rPr>
              <a:t>Blood sugar to be estimated at least once during the operation.  </a:t>
            </a:r>
            <a:endParaRPr b="0" lang="en-US" sz="2900" spc="-1" strike="noStrike">
              <a:latin typeface="Arial"/>
            </a:endParaRPr>
          </a:p>
        </p:txBody>
      </p:sp>
    </p:spTree>
  </p:cSld>
  <mc:AlternateContent>
    <mc:Choice Requires="p14">
      <p:transition spd="slow" p14:dur="2000"/>
    </mc:Choice>
    <mc:Fallback>
      <p:transition spd="slow"/>
    </mc:Fallback>
  </mc:AlternateContent>
</p:sld>
</file>

<file path=ppt/slides/slide17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89" name="CustomShape 1"/>
          <p:cNvSpPr/>
          <p:nvPr/>
        </p:nvSpPr>
        <p:spPr>
          <a:xfrm>
            <a:off x="816840" y="228600"/>
            <a:ext cx="10869120" cy="988560"/>
          </a:xfrm>
          <a:prstGeom prst="rect">
            <a:avLst/>
          </a:prstGeom>
          <a:noFill/>
          <a:ln>
            <a:noFill/>
          </a:ln>
        </p:spPr>
        <p:style>
          <a:lnRef idx="0"/>
          <a:fillRef idx="0"/>
          <a:effectRef idx="0"/>
          <a:fontRef idx="minor"/>
        </p:style>
        <p:txBody>
          <a:bodyPr lIns="90000" rIns="90000" tIns="45000" bIns="45000" anchor="ctr">
            <a:noAutofit/>
          </a:bodyPr>
          <a:p>
            <a:pPr>
              <a:lnSpc>
                <a:spcPct val="100000"/>
              </a:lnSpc>
            </a:pPr>
            <a:r>
              <a:rPr b="1" lang="en-US" sz="4800" spc="-1" strike="noStrike">
                <a:solidFill>
                  <a:srgbClr val="09b709"/>
                </a:solidFill>
                <a:latin typeface="Tw Cen MT"/>
                <a:ea typeface="DejaVu Sans"/>
              </a:rPr>
              <a:t>Specific  post-op  Care</a:t>
            </a:r>
            <a:endParaRPr b="0" lang="en-US" sz="4800" spc="-1" strike="noStrike">
              <a:latin typeface="Arial"/>
            </a:endParaRPr>
          </a:p>
        </p:txBody>
      </p:sp>
      <p:sp>
        <p:nvSpPr>
          <p:cNvPr id="1090" name="CustomShape 2"/>
          <p:cNvSpPr/>
          <p:nvPr/>
        </p:nvSpPr>
        <p:spPr>
          <a:xfrm>
            <a:off x="816840" y="1600200"/>
            <a:ext cx="10869120" cy="4493520"/>
          </a:xfrm>
          <a:prstGeom prst="rect">
            <a:avLst/>
          </a:prstGeom>
          <a:noFill/>
          <a:ln>
            <a:noFill/>
          </a:ln>
        </p:spPr>
        <p:style>
          <a:lnRef idx="0"/>
          <a:fillRef idx="0"/>
          <a:effectRef idx="0"/>
          <a:fontRef idx="minor"/>
        </p:style>
        <p:txBody>
          <a:bodyPr lIns="90000" rIns="90000" tIns="45000" bIns="45000">
            <a:normAutofit/>
          </a:bodyPr>
          <a:p>
            <a:pPr marL="320040" indent="-317880">
              <a:lnSpc>
                <a:spcPct val="100000"/>
              </a:lnSpc>
              <a:spcBef>
                <a:spcPts val="700"/>
              </a:spcBef>
              <a:buClr>
                <a:srgbClr val="dd8047"/>
              </a:buClr>
              <a:buSzPct val="60000"/>
              <a:buFont typeface="Wingdings" charset="2"/>
              <a:buChar char=""/>
            </a:pPr>
            <a:r>
              <a:rPr b="0" lang="en-US" sz="3600" spc="-1" strike="noStrike">
                <a:solidFill>
                  <a:srgbClr val="000000"/>
                </a:solidFill>
                <a:latin typeface="Tw Cen MT"/>
                <a:ea typeface="DejaVu Sans"/>
              </a:rPr>
              <a:t>Closely monitor blood sugar within the first 24 hours as follows:</a:t>
            </a:r>
            <a:endParaRPr b="0" lang="en-US" sz="3600" spc="-1" strike="noStrike">
              <a:latin typeface="Arial"/>
            </a:endParaRPr>
          </a:p>
          <a:p>
            <a:pPr marL="320040" indent="-317880">
              <a:lnSpc>
                <a:spcPct val="100000"/>
              </a:lnSpc>
              <a:spcBef>
                <a:spcPts val="700"/>
              </a:spcBef>
              <a:buClr>
                <a:srgbClr val="dd8047"/>
              </a:buClr>
              <a:buSzPct val="60000"/>
              <a:buFont typeface="Wingdings" charset="2"/>
              <a:buChar char=""/>
            </a:pPr>
            <a:r>
              <a:rPr b="0" lang="en-US" sz="3600" spc="-1" strike="noStrike">
                <a:solidFill>
                  <a:srgbClr val="000000"/>
                </a:solidFill>
                <a:latin typeface="Tw Cen MT"/>
                <a:ea typeface="DejaVu Sans"/>
              </a:rPr>
              <a:t>1-2 hourly for the 1</a:t>
            </a:r>
            <a:r>
              <a:rPr b="0" lang="en-US" sz="3600" spc="-1" strike="noStrike" baseline="30000">
                <a:solidFill>
                  <a:srgbClr val="000000"/>
                </a:solidFill>
                <a:latin typeface="Tw Cen MT"/>
                <a:ea typeface="DejaVu Sans"/>
              </a:rPr>
              <a:t>st</a:t>
            </a:r>
            <a:r>
              <a:rPr b="0" lang="en-US" sz="3600" spc="-1" strike="noStrike">
                <a:solidFill>
                  <a:srgbClr val="000000"/>
                </a:solidFill>
                <a:latin typeface="Tw Cen MT"/>
                <a:ea typeface="DejaVu Sans"/>
              </a:rPr>
              <a:t>  four(4) hrs</a:t>
            </a:r>
            <a:endParaRPr b="0" lang="en-US" sz="3600" spc="-1" strike="noStrike">
              <a:latin typeface="Arial"/>
            </a:endParaRPr>
          </a:p>
          <a:p>
            <a:pPr marL="320040" indent="-317880">
              <a:lnSpc>
                <a:spcPct val="100000"/>
              </a:lnSpc>
              <a:spcBef>
                <a:spcPts val="700"/>
              </a:spcBef>
              <a:buClr>
                <a:srgbClr val="dd8047"/>
              </a:buClr>
              <a:buSzPct val="60000"/>
              <a:buFont typeface="Wingdings" charset="2"/>
              <a:buChar char=""/>
            </a:pPr>
            <a:r>
              <a:rPr b="0" lang="en-US" sz="3600" spc="-1" strike="noStrike">
                <a:solidFill>
                  <a:srgbClr val="000000"/>
                </a:solidFill>
                <a:latin typeface="Tw Cen MT"/>
                <a:ea typeface="DejaVu Sans"/>
              </a:rPr>
              <a:t>Every 3 hrly for the next 12 hours</a:t>
            </a:r>
            <a:endParaRPr b="0" lang="en-US" sz="3600" spc="-1" strike="noStrike">
              <a:latin typeface="Arial"/>
            </a:endParaRPr>
          </a:p>
          <a:p>
            <a:pPr marL="320040" indent="-317880">
              <a:lnSpc>
                <a:spcPct val="100000"/>
              </a:lnSpc>
              <a:spcBef>
                <a:spcPts val="700"/>
              </a:spcBef>
              <a:buClr>
                <a:srgbClr val="dd8047"/>
              </a:buClr>
              <a:buSzPct val="60000"/>
              <a:buFont typeface="Wingdings" charset="2"/>
              <a:buChar char=""/>
            </a:pPr>
            <a:r>
              <a:rPr b="0" lang="en-US" sz="3600" spc="-1" strike="noStrike">
                <a:solidFill>
                  <a:srgbClr val="000000"/>
                </a:solidFill>
                <a:latin typeface="Tw Cen MT"/>
                <a:ea typeface="DejaVu Sans"/>
              </a:rPr>
              <a:t>Finally, every 4 hourly for the last 8 hours.</a:t>
            </a:r>
            <a:endParaRPr b="0" lang="en-US" sz="3600" spc="-1" strike="noStrike">
              <a:latin typeface="Arial"/>
            </a:endParaRPr>
          </a:p>
          <a:p>
            <a:pPr marL="320040" indent="-317880">
              <a:lnSpc>
                <a:spcPct val="100000"/>
              </a:lnSpc>
              <a:spcBef>
                <a:spcPts val="700"/>
              </a:spcBef>
              <a:tabLst>
                <a:tab algn="l" pos="0"/>
              </a:tabLst>
            </a:pPr>
            <a:endParaRPr b="0" lang="en-US" sz="3600" spc="-1" strike="noStrike">
              <a:latin typeface="Arial"/>
            </a:endParaRPr>
          </a:p>
        </p:txBody>
      </p:sp>
    </p:spTree>
  </p:cSld>
  <mc:AlternateContent>
    <mc:Choice Requires="p14">
      <p:transition spd="slow" p14:dur="2000"/>
    </mc:Choice>
    <mc:Fallback>
      <p:transition spd="slow"/>
    </mc:Fallback>
  </mc:AlternateContent>
</p:sld>
</file>

<file path=ppt/slides/slide17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91" name="CustomShape 1"/>
          <p:cNvSpPr/>
          <p:nvPr/>
        </p:nvSpPr>
        <p:spPr>
          <a:xfrm>
            <a:off x="816840" y="1600200"/>
            <a:ext cx="10869120" cy="4493520"/>
          </a:xfrm>
          <a:prstGeom prst="rect">
            <a:avLst/>
          </a:prstGeom>
          <a:noFill/>
          <a:ln>
            <a:noFill/>
          </a:ln>
        </p:spPr>
        <p:style>
          <a:lnRef idx="0"/>
          <a:fillRef idx="0"/>
          <a:effectRef idx="0"/>
          <a:fontRef idx="minor"/>
        </p:style>
        <p:txBody>
          <a:bodyPr lIns="90000" rIns="90000" tIns="45000" bIns="45000">
            <a:normAutofit/>
          </a:bodyPr>
          <a:p>
            <a:pPr marL="320040" indent="-317880">
              <a:lnSpc>
                <a:spcPct val="100000"/>
              </a:lnSpc>
              <a:spcBef>
                <a:spcPts val="700"/>
              </a:spcBef>
              <a:buClr>
                <a:srgbClr val="dd8047"/>
              </a:buClr>
              <a:buSzPct val="60000"/>
              <a:buFont typeface="Wingdings" charset="2"/>
              <a:buChar char=""/>
            </a:pPr>
            <a:r>
              <a:rPr b="0" lang="en-US" sz="3400" spc="-1" strike="noStrike">
                <a:solidFill>
                  <a:srgbClr val="000000"/>
                </a:solidFill>
                <a:latin typeface="Calibri"/>
                <a:ea typeface="DejaVu Sans"/>
              </a:rPr>
              <a:t>Aim is to reduce the insulin dose appropriately since the requirements reduces drastically.</a:t>
            </a:r>
            <a:endParaRPr b="0" lang="en-US" sz="3400" spc="-1" strike="noStrike">
              <a:latin typeface="Arial"/>
            </a:endParaRPr>
          </a:p>
          <a:p>
            <a:pPr marL="320040" indent="-317880">
              <a:lnSpc>
                <a:spcPct val="100000"/>
              </a:lnSpc>
              <a:spcBef>
                <a:spcPts val="700"/>
              </a:spcBef>
              <a:buClr>
                <a:srgbClr val="dd8047"/>
              </a:buClr>
              <a:buSzPct val="60000"/>
              <a:buFont typeface="Wingdings" charset="2"/>
              <a:buChar char=""/>
            </a:pPr>
            <a:r>
              <a:rPr b="0" lang="en-US" sz="3400" spc="-1" strike="noStrike">
                <a:solidFill>
                  <a:srgbClr val="000000"/>
                </a:solidFill>
                <a:latin typeface="Calibri"/>
                <a:ea typeface="DejaVu Sans"/>
              </a:rPr>
              <a:t>So maintain on 10% dextrose drip at 42 dpm  during the first 4 hrs to prevent hypoglycaemia.</a:t>
            </a:r>
            <a:endParaRPr b="0" lang="en-US" sz="3400" spc="-1" strike="noStrike">
              <a:latin typeface="Arial"/>
            </a:endParaRPr>
          </a:p>
          <a:p>
            <a:pPr marL="320040" indent="-317880">
              <a:lnSpc>
                <a:spcPct val="100000"/>
              </a:lnSpc>
              <a:spcBef>
                <a:spcPts val="700"/>
              </a:spcBef>
              <a:buClr>
                <a:srgbClr val="dd8047"/>
              </a:buClr>
              <a:buSzPct val="60000"/>
              <a:buFont typeface="Wingdings" charset="2"/>
              <a:buChar char=""/>
            </a:pPr>
            <a:r>
              <a:rPr b="0" lang="en-US" sz="3400" spc="-1" strike="noStrike">
                <a:solidFill>
                  <a:srgbClr val="000000"/>
                </a:solidFill>
                <a:latin typeface="Calibri"/>
                <a:ea typeface="DejaVu Sans"/>
              </a:rPr>
              <a:t>Thereafter the rate is determined by the blood sugar results&amp; estimation frequency is as in SVD.</a:t>
            </a:r>
            <a:endParaRPr b="0" lang="en-US" sz="3400" spc="-1" strike="noStrike">
              <a:latin typeface="Arial"/>
            </a:endParaRPr>
          </a:p>
          <a:p>
            <a:pPr marL="320040" indent="-317880">
              <a:lnSpc>
                <a:spcPct val="100000"/>
              </a:lnSpc>
              <a:spcBef>
                <a:spcPts val="700"/>
              </a:spcBef>
              <a:tabLst>
                <a:tab algn="l" pos="0"/>
              </a:tabLst>
            </a:pPr>
            <a:endParaRPr b="0" lang="en-US" sz="3400" spc="-1" strike="noStrike">
              <a:latin typeface="Arial"/>
            </a:endParaRPr>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80" name="CustomShape 1"/>
          <p:cNvSpPr/>
          <p:nvPr/>
        </p:nvSpPr>
        <p:spPr>
          <a:xfrm>
            <a:off x="762120" y="762120"/>
            <a:ext cx="10761120" cy="5560560"/>
          </a:xfrm>
          <a:prstGeom prst="rect">
            <a:avLst/>
          </a:prstGeom>
          <a:noFill/>
          <a:ln>
            <a:noFill/>
          </a:ln>
        </p:spPr>
        <p:style>
          <a:lnRef idx="0"/>
          <a:fillRef idx="0"/>
          <a:effectRef idx="0"/>
          <a:fontRef idx="minor"/>
        </p:style>
        <p:txBody>
          <a:bodyPr lIns="90000" rIns="90000" tIns="45000" bIns="45000">
            <a:normAutofit/>
          </a:bodyPr>
          <a:p>
            <a:pPr marL="274320" indent="-272160" algn="just">
              <a:lnSpc>
                <a:spcPct val="100000"/>
              </a:lnSpc>
              <a:spcBef>
                <a:spcPts val="641"/>
              </a:spcBef>
              <a:tabLst>
                <a:tab algn="l" pos="0"/>
              </a:tabLst>
            </a:pPr>
            <a:r>
              <a:rPr b="1" lang="en-US" sz="3200" spc="-1" strike="noStrike">
                <a:solidFill>
                  <a:srgbClr val="000000"/>
                </a:solidFill>
                <a:latin typeface="Constantia"/>
                <a:ea typeface="DejaVu Sans"/>
              </a:rPr>
              <a:t>	</a:t>
            </a:r>
            <a:r>
              <a:rPr b="1" lang="en-US" sz="3200" spc="-1" strike="noStrike">
                <a:solidFill>
                  <a:srgbClr val="000000"/>
                </a:solidFill>
                <a:latin typeface="Constantia"/>
                <a:ea typeface="DejaVu Sans"/>
              </a:rPr>
              <a:t>GENERAL CLINICAL FEATURES.</a:t>
            </a:r>
            <a:endParaRPr b="0" lang="en-US" sz="3200" spc="-1" strike="noStrike">
              <a:latin typeface="Arial"/>
            </a:endParaRPr>
          </a:p>
          <a:p>
            <a:pPr marL="274320" indent="-272160" algn="just">
              <a:lnSpc>
                <a:spcPct val="100000"/>
              </a:lnSpc>
              <a:spcBef>
                <a:spcPts val="641"/>
              </a:spcBef>
              <a:buClr>
                <a:srgbClr val="0bd0d9"/>
              </a:buClr>
              <a:buSzPct val="95000"/>
              <a:buFont typeface="Wingdings 2" charset="2"/>
              <a:buChar char=""/>
              <a:tabLst>
                <a:tab algn="l" pos="0"/>
              </a:tabLst>
            </a:pPr>
            <a:r>
              <a:rPr b="0" lang="en-US" sz="3200" spc="-1" strike="noStrike">
                <a:solidFill>
                  <a:srgbClr val="000000"/>
                </a:solidFill>
                <a:latin typeface="Constantia"/>
                <a:ea typeface="DejaVu Sans"/>
              </a:rPr>
              <a:t>Hypertension:- Bp reading are 140/90 mmhg &amp; above, taken on two consecutive occasions, at least 2- 4 hrs apart.</a:t>
            </a:r>
            <a:endParaRPr b="0" lang="en-US" sz="3200" spc="-1" strike="noStrike">
              <a:latin typeface="Arial"/>
            </a:endParaRPr>
          </a:p>
          <a:p>
            <a:pPr marL="274320" indent="-272160" algn="just">
              <a:lnSpc>
                <a:spcPct val="100000"/>
              </a:lnSpc>
              <a:spcBef>
                <a:spcPts val="641"/>
              </a:spcBef>
              <a:buClr>
                <a:srgbClr val="0bd0d9"/>
              </a:buClr>
              <a:buSzPct val="95000"/>
              <a:buFont typeface="Wingdings 2" charset="2"/>
              <a:buChar char=""/>
              <a:tabLst>
                <a:tab algn="l" pos="0"/>
              </a:tabLst>
            </a:pPr>
            <a:r>
              <a:rPr b="0" lang="en-US" sz="3200" spc="-1" strike="noStrike">
                <a:solidFill>
                  <a:srgbClr val="000000"/>
                </a:solidFill>
                <a:latin typeface="Constantia"/>
                <a:ea typeface="DejaVu Sans"/>
              </a:rPr>
              <a:t>Excessive weight gain:- Due to fluid retention.</a:t>
            </a:r>
            <a:endParaRPr b="0" lang="en-US" sz="3200" spc="-1" strike="noStrike">
              <a:latin typeface="Arial"/>
            </a:endParaRPr>
          </a:p>
          <a:p>
            <a:pPr marL="274320" indent="-272160" algn="just">
              <a:lnSpc>
                <a:spcPct val="100000"/>
              </a:lnSpc>
              <a:spcBef>
                <a:spcPts val="641"/>
              </a:spcBef>
              <a:buClr>
                <a:srgbClr val="0bd0d9"/>
              </a:buClr>
              <a:buSzPct val="95000"/>
              <a:buFont typeface="Wingdings 2" charset="2"/>
              <a:buChar char=""/>
              <a:tabLst>
                <a:tab algn="l" pos="0"/>
              </a:tabLst>
            </a:pPr>
            <a:r>
              <a:rPr b="0" lang="en-US" sz="3200" spc="-1" strike="noStrike">
                <a:solidFill>
                  <a:srgbClr val="000000"/>
                </a:solidFill>
                <a:latin typeface="Constantia"/>
                <a:ea typeface="DejaVu Sans"/>
              </a:rPr>
              <a:t>Oedema:- Initially of ankles, later fingers, face &amp; legs.</a:t>
            </a:r>
            <a:endParaRPr b="0" lang="en-US" sz="3200" spc="-1" strike="noStrike">
              <a:latin typeface="Arial"/>
            </a:endParaRPr>
          </a:p>
          <a:p>
            <a:pPr marL="274320" indent="-272160" algn="just">
              <a:lnSpc>
                <a:spcPct val="100000"/>
              </a:lnSpc>
              <a:spcBef>
                <a:spcPts val="641"/>
              </a:spcBef>
              <a:buClr>
                <a:srgbClr val="0bd0d9"/>
              </a:buClr>
              <a:buSzPct val="95000"/>
              <a:buFont typeface="Wingdings" charset="2"/>
              <a:buChar char=""/>
              <a:tabLst>
                <a:tab algn="l" pos="0"/>
              </a:tabLst>
            </a:pPr>
            <a:r>
              <a:rPr b="0" lang="en-US" sz="3200" spc="-1" strike="noStrike">
                <a:solidFill>
                  <a:srgbClr val="000000"/>
                </a:solidFill>
                <a:latin typeface="Constantia"/>
                <a:ea typeface="DejaVu Sans"/>
              </a:rPr>
              <a:t>Finally becomes generalized oedema to include abdomen, sacral region &amp; vulva, results from severe fluid retention.</a:t>
            </a:r>
            <a:endParaRPr b="0" lang="en-US" sz="3200" spc="-1" strike="noStrike">
              <a:latin typeface="Arial"/>
            </a:endParaRPr>
          </a:p>
          <a:p>
            <a:pPr algn="just">
              <a:lnSpc>
                <a:spcPct val="100000"/>
              </a:lnSpc>
              <a:spcBef>
                <a:spcPts val="641"/>
              </a:spcBef>
              <a:tabLst>
                <a:tab algn="l" pos="0"/>
              </a:tabLst>
            </a:pPr>
            <a:endParaRPr b="0" lang="en-US" sz="3200" spc="-1" strike="noStrike">
              <a:latin typeface="Arial"/>
            </a:endParaRPr>
          </a:p>
          <a:p>
            <a:pPr algn="just">
              <a:lnSpc>
                <a:spcPct val="100000"/>
              </a:lnSpc>
              <a:spcBef>
                <a:spcPts val="641"/>
              </a:spcBef>
              <a:tabLst>
                <a:tab algn="l" pos="0"/>
              </a:tabLst>
            </a:pPr>
            <a:endParaRPr b="0" lang="en-US" sz="3200" spc="-1" strike="noStrike">
              <a:latin typeface="Arial"/>
            </a:endParaRPr>
          </a:p>
        </p:txBody>
      </p:sp>
    </p:spTree>
  </p:cSld>
  <p:transition spd="med">
    <p:pull dir="l"/>
  </p:transition>
</p:sld>
</file>

<file path=ppt/slides/slide18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92" name="CustomShape 1"/>
          <p:cNvSpPr/>
          <p:nvPr/>
        </p:nvSpPr>
        <p:spPr>
          <a:xfrm>
            <a:off x="816840" y="1600200"/>
            <a:ext cx="10869120" cy="4493520"/>
          </a:xfrm>
          <a:prstGeom prst="rect">
            <a:avLst/>
          </a:prstGeom>
          <a:noFill/>
          <a:ln>
            <a:noFill/>
          </a:ln>
        </p:spPr>
        <p:style>
          <a:lnRef idx="0"/>
          <a:fillRef idx="0"/>
          <a:effectRef idx="0"/>
          <a:fontRef idx="minor"/>
        </p:style>
        <p:txBody>
          <a:bodyPr lIns="90000" rIns="90000" tIns="45000" bIns="45000">
            <a:normAutofit/>
          </a:bodyPr>
          <a:p>
            <a:pPr marL="320040" indent="-317880">
              <a:lnSpc>
                <a:spcPct val="100000"/>
              </a:lnSpc>
              <a:spcBef>
                <a:spcPts val="700"/>
              </a:spcBef>
              <a:buClr>
                <a:srgbClr val="dd8047"/>
              </a:buClr>
              <a:buSzPct val="60000"/>
              <a:buFont typeface="Wingdings" charset="2"/>
              <a:buChar char=""/>
            </a:pPr>
            <a:r>
              <a:rPr b="0" lang="en-US" sz="2900" spc="-1" strike="noStrike">
                <a:solidFill>
                  <a:srgbClr val="000000"/>
                </a:solidFill>
                <a:latin typeface="Tw Cen MT"/>
                <a:ea typeface="DejaVu Sans"/>
              </a:rPr>
              <a:t>Immediately bowel sounds are heard change to oral feeds hence stop the drip</a:t>
            </a:r>
            <a:endParaRPr b="0" lang="en-US" sz="2900" spc="-1" strike="noStrike">
              <a:latin typeface="Arial"/>
            </a:endParaRPr>
          </a:p>
          <a:p>
            <a:pPr marL="320040" indent="-317880">
              <a:lnSpc>
                <a:spcPct val="100000"/>
              </a:lnSpc>
              <a:spcBef>
                <a:spcPts val="700"/>
              </a:spcBef>
              <a:buClr>
                <a:srgbClr val="dd8047"/>
              </a:buClr>
              <a:buSzPct val="60000"/>
              <a:buFont typeface="Wingdings" charset="2"/>
              <a:buChar char=""/>
            </a:pPr>
            <a:r>
              <a:rPr b="0" lang="en-US" sz="2900" spc="-1" strike="noStrike">
                <a:solidFill>
                  <a:srgbClr val="000000"/>
                </a:solidFill>
                <a:latin typeface="Tw Cen MT"/>
                <a:ea typeface="DejaVu Sans"/>
              </a:rPr>
              <a:t>Change the dressing on the 3</a:t>
            </a:r>
            <a:r>
              <a:rPr b="0" lang="en-US" sz="2900" spc="-1" strike="noStrike" baseline="30000">
                <a:solidFill>
                  <a:srgbClr val="000000"/>
                </a:solidFill>
                <a:latin typeface="Tw Cen MT"/>
                <a:ea typeface="DejaVu Sans"/>
              </a:rPr>
              <a:t>rd</a:t>
            </a:r>
            <a:r>
              <a:rPr b="0" lang="en-US" sz="2900" spc="-1" strike="noStrike">
                <a:solidFill>
                  <a:srgbClr val="000000"/>
                </a:solidFill>
                <a:latin typeface="Tw Cen MT"/>
                <a:ea typeface="DejaVu Sans"/>
              </a:rPr>
              <a:t> to 5</a:t>
            </a:r>
            <a:r>
              <a:rPr b="0" lang="en-US" sz="2900" spc="-1" strike="noStrike" baseline="30000">
                <a:solidFill>
                  <a:srgbClr val="000000"/>
                </a:solidFill>
                <a:latin typeface="Tw Cen MT"/>
                <a:ea typeface="DejaVu Sans"/>
              </a:rPr>
              <a:t>th</a:t>
            </a:r>
            <a:r>
              <a:rPr b="0" lang="en-US" sz="2900" spc="-1" strike="noStrike">
                <a:solidFill>
                  <a:srgbClr val="000000"/>
                </a:solidFill>
                <a:latin typeface="Tw Cen MT"/>
                <a:ea typeface="DejaVu Sans"/>
              </a:rPr>
              <a:t> day respectively while observing aseptic technique rule strictly.</a:t>
            </a:r>
            <a:endParaRPr b="0" lang="en-US" sz="2900" spc="-1" strike="noStrike">
              <a:latin typeface="Arial"/>
            </a:endParaRPr>
          </a:p>
          <a:p>
            <a:pPr marL="320040" indent="-317880">
              <a:lnSpc>
                <a:spcPct val="100000"/>
              </a:lnSpc>
              <a:spcBef>
                <a:spcPts val="700"/>
              </a:spcBef>
              <a:buClr>
                <a:srgbClr val="dd8047"/>
              </a:buClr>
              <a:buSzPct val="60000"/>
              <a:buFont typeface="Wingdings" charset="2"/>
              <a:buChar char=""/>
            </a:pPr>
            <a:r>
              <a:rPr b="0" lang="en-US" sz="2900" spc="-1" strike="noStrike">
                <a:solidFill>
                  <a:srgbClr val="000000"/>
                </a:solidFill>
                <a:latin typeface="Tw Cen MT"/>
                <a:ea typeface="DejaVu Sans"/>
              </a:rPr>
              <a:t>For removable sutures, alternate sutures are removed on the 10</a:t>
            </a:r>
            <a:r>
              <a:rPr b="0" lang="en-US" sz="2900" spc="-1" strike="noStrike" baseline="30000">
                <a:solidFill>
                  <a:srgbClr val="000000"/>
                </a:solidFill>
                <a:latin typeface="Tw Cen MT"/>
                <a:ea typeface="DejaVu Sans"/>
              </a:rPr>
              <a:t>th</a:t>
            </a:r>
            <a:r>
              <a:rPr b="0" lang="en-US" sz="2900" spc="-1" strike="noStrike">
                <a:solidFill>
                  <a:srgbClr val="000000"/>
                </a:solidFill>
                <a:latin typeface="Tw Cen MT"/>
                <a:ea typeface="DejaVu Sans"/>
              </a:rPr>
              <a:t> or 12</a:t>
            </a:r>
            <a:r>
              <a:rPr b="0" lang="en-US" sz="2900" spc="-1" strike="noStrike" baseline="30000">
                <a:solidFill>
                  <a:srgbClr val="000000"/>
                </a:solidFill>
                <a:latin typeface="Tw Cen MT"/>
                <a:ea typeface="DejaVu Sans"/>
              </a:rPr>
              <a:t>th</a:t>
            </a:r>
            <a:r>
              <a:rPr b="0" lang="en-US" sz="2900" spc="-1" strike="noStrike">
                <a:solidFill>
                  <a:srgbClr val="000000"/>
                </a:solidFill>
                <a:latin typeface="Tw Cen MT"/>
                <a:ea typeface="DejaVu Sans"/>
              </a:rPr>
              <a:t> day and the rest a day or 2  thereafter because of the slow healing process.</a:t>
            </a:r>
            <a:endParaRPr b="0" lang="en-US" sz="2900" spc="-1" strike="noStrike">
              <a:latin typeface="Arial"/>
            </a:endParaRPr>
          </a:p>
          <a:p>
            <a:pPr marL="320040" indent="-317880">
              <a:lnSpc>
                <a:spcPct val="100000"/>
              </a:lnSpc>
              <a:spcBef>
                <a:spcPts val="700"/>
              </a:spcBef>
              <a:buClr>
                <a:srgbClr val="dd8047"/>
              </a:buClr>
              <a:buSzPct val="60000"/>
              <a:buFont typeface="Wingdings" charset="2"/>
              <a:buChar char=""/>
            </a:pPr>
            <a:r>
              <a:rPr b="0" lang="en-US" sz="2900" spc="-1" strike="noStrike">
                <a:solidFill>
                  <a:srgbClr val="000000"/>
                </a:solidFill>
                <a:latin typeface="Tw Cen MT"/>
                <a:ea typeface="DejaVu Sans"/>
              </a:rPr>
              <a:t>Then  cover the incisional line/area till completely healed.</a:t>
            </a:r>
            <a:endParaRPr b="0" lang="en-US" sz="2900" spc="-1" strike="noStrike">
              <a:latin typeface="Arial"/>
            </a:endParaRPr>
          </a:p>
        </p:txBody>
      </p:sp>
    </p:spTree>
  </p:cSld>
  <mc:AlternateContent>
    <mc:Choice Requires="p14">
      <p:transition spd="slow" p14:dur="2000"/>
    </mc:Choice>
    <mc:Fallback>
      <p:transition spd="slow"/>
    </mc:Fallback>
  </mc:AlternateContent>
</p:sld>
</file>

<file path=ppt/slides/slide18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93" name="CustomShape 1"/>
          <p:cNvSpPr/>
          <p:nvPr/>
        </p:nvSpPr>
        <p:spPr>
          <a:xfrm>
            <a:off x="816840" y="1600200"/>
            <a:ext cx="10869120" cy="4493520"/>
          </a:xfrm>
          <a:prstGeom prst="rect">
            <a:avLst/>
          </a:prstGeom>
          <a:noFill/>
          <a:ln>
            <a:noFill/>
          </a:ln>
        </p:spPr>
        <p:style>
          <a:lnRef idx="0"/>
          <a:fillRef idx="0"/>
          <a:effectRef idx="0"/>
          <a:fontRef idx="minor"/>
        </p:style>
        <p:txBody>
          <a:bodyPr lIns="90000" rIns="90000" tIns="45000" bIns="45000">
            <a:noAutofit/>
          </a:bodyPr>
          <a:p>
            <a:pPr marL="320040" indent="-317880">
              <a:lnSpc>
                <a:spcPct val="100000"/>
              </a:lnSpc>
              <a:spcBef>
                <a:spcPts val="700"/>
              </a:spcBef>
              <a:buClr>
                <a:srgbClr val="dd8047"/>
              </a:buClr>
              <a:buSzPct val="60000"/>
              <a:buFont typeface="Wingdings" charset="2"/>
              <a:buChar char=""/>
            </a:pPr>
            <a:r>
              <a:rPr b="0" lang="en-US" sz="3600" spc="-1" strike="noStrike">
                <a:solidFill>
                  <a:srgbClr val="000000"/>
                </a:solidFill>
                <a:latin typeface="Tw Cen MT"/>
                <a:ea typeface="DejaVu Sans"/>
              </a:rPr>
              <a:t>For  absorbable  sutures, change dressing regularly and cover the area till healing occurs.</a:t>
            </a:r>
            <a:endParaRPr b="0" lang="en-US" sz="3600" spc="-1" strike="noStrike">
              <a:latin typeface="Arial"/>
            </a:endParaRPr>
          </a:p>
          <a:p>
            <a:pPr marL="320040" indent="-317880">
              <a:lnSpc>
                <a:spcPct val="100000"/>
              </a:lnSpc>
              <a:spcBef>
                <a:spcPts val="700"/>
              </a:spcBef>
              <a:buClr>
                <a:srgbClr val="dd8047"/>
              </a:buClr>
              <a:buSzPct val="60000"/>
              <a:buFont typeface="Wingdings" charset="2"/>
              <a:buChar char=""/>
            </a:pPr>
            <a:r>
              <a:rPr b="0" lang="en-US" sz="3600" spc="-1" strike="noStrike">
                <a:solidFill>
                  <a:srgbClr val="000000"/>
                </a:solidFill>
                <a:latin typeface="Tw Cen MT"/>
                <a:ea typeface="DejaVu Sans"/>
              </a:rPr>
              <a:t>Rest as for any other surgical case to include: analgesics,  prophylaxis antibiotics, involution process monitoring , daily care of mother and infant.</a:t>
            </a:r>
            <a:endParaRPr b="0" lang="en-US" sz="3600" spc="-1" strike="noStrike">
              <a:latin typeface="Arial"/>
            </a:endParaRPr>
          </a:p>
        </p:txBody>
      </p:sp>
    </p:spTree>
  </p:cSld>
  <mc:AlternateContent>
    <mc:Choice Requires="p14">
      <p:transition spd="slow" p14:dur="2000"/>
    </mc:Choice>
    <mc:Fallback>
      <p:transition spd="slow"/>
    </mc:Fallback>
  </mc:AlternateContent>
</p:sld>
</file>

<file path=ppt/slides/slide18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94" name="CustomShape 1"/>
          <p:cNvSpPr/>
          <p:nvPr/>
        </p:nvSpPr>
        <p:spPr>
          <a:xfrm>
            <a:off x="816840" y="228600"/>
            <a:ext cx="10869120" cy="988560"/>
          </a:xfrm>
          <a:prstGeom prst="rect">
            <a:avLst/>
          </a:prstGeom>
          <a:noFill/>
          <a:ln>
            <a:noFill/>
          </a:ln>
        </p:spPr>
        <p:style>
          <a:lnRef idx="0"/>
          <a:fillRef idx="0"/>
          <a:effectRef idx="0"/>
          <a:fontRef idx="minor"/>
        </p:style>
        <p:txBody>
          <a:bodyPr lIns="90000" rIns="90000" tIns="45000" bIns="45000" anchor="ctr">
            <a:noAutofit/>
          </a:bodyPr>
          <a:p>
            <a:pPr>
              <a:lnSpc>
                <a:spcPct val="100000"/>
              </a:lnSpc>
            </a:pPr>
            <a:r>
              <a:rPr b="1" lang="en-US" sz="4400" spc="-1" strike="noStrike">
                <a:solidFill>
                  <a:srgbClr val="09b709"/>
                </a:solidFill>
                <a:latin typeface="Tw Cen MT"/>
                <a:ea typeface="DejaVu Sans"/>
              </a:rPr>
              <a:t>Puerperal   care</a:t>
            </a:r>
            <a:endParaRPr b="0" lang="en-US" sz="4400" spc="-1" strike="noStrike">
              <a:latin typeface="Arial"/>
            </a:endParaRPr>
          </a:p>
        </p:txBody>
      </p:sp>
      <p:sp>
        <p:nvSpPr>
          <p:cNvPr id="1095" name="CustomShape 2"/>
          <p:cNvSpPr/>
          <p:nvPr/>
        </p:nvSpPr>
        <p:spPr>
          <a:xfrm>
            <a:off x="666720" y="1295280"/>
            <a:ext cx="10570680" cy="4950720"/>
          </a:xfrm>
          <a:prstGeom prst="rect">
            <a:avLst/>
          </a:prstGeom>
          <a:noFill/>
          <a:ln>
            <a:noFill/>
          </a:ln>
        </p:spPr>
        <p:style>
          <a:lnRef idx="0"/>
          <a:fillRef idx="0"/>
          <a:effectRef idx="0"/>
          <a:fontRef idx="minor"/>
        </p:style>
        <p:txBody>
          <a:bodyPr lIns="90000" rIns="90000" tIns="45000" bIns="45000">
            <a:normAutofit/>
          </a:bodyPr>
          <a:p>
            <a:pPr marL="320040" indent="-317880">
              <a:lnSpc>
                <a:spcPct val="100000"/>
              </a:lnSpc>
              <a:spcBef>
                <a:spcPts val="700"/>
              </a:spcBef>
              <a:buClr>
                <a:srgbClr val="dd8047"/>
              </a:buClr>
              <a:buSzPct val="60000"/>
              <a:buFont typeface="Wingdings" charset="2"/>
              <a:buChar char=""/>
            </a:pPr>
            <a:r>
              <a:rPr b="0" lang="en-US" sz="2900" spc="-1" strike="noStrike">
                <a:solidFill>
                  <a:srgbClr val="000000"/>
                </a:solidFill>
                <a:latin typeface="Tw Cen MT"/>
                <a:ea typeface="DejaVu Sans"/>
              </a:rPr>
              <a:t>Regardless of the mode of delivery.</a:t>
            </a:r>
            <a:endParaRPr b="0" lang="en-US" sz="2900" spc="-1" strike="noStrike">
              <a:latin typeface="Arial"/>
            </a:endParaRPr>
          </a:p>
          <a:p>
            <a:pPr marL="320040" indent="-317880">
              <a:lnSpc>
                <a:spcPct val="100000"/>
              </a:lnSpc>
              <a:spcBef>
                <a:spcPts val="700"/>
              </a:spcBef>
              <a:buClr>
                <a:srgbClr val="dd8047"/>
              </a:buClr>
              <a:buSzPct val="60000"/>
              <a:buFont typeface="Wingdings" charset="2"/>
              <a:buChar char=""/>
            </a:pPr>
            <a:r>
              <a:rPr b="0" lang="en-US" sz="2900" spc="-1" strike="noStrike">
                <a:solidFill>
                  <a:srgbClr val="000000"/>
                </a:solidFill>
                <a:latin typeface="Tw Cen MT"/>
                <a:ea typeface="DejaVu Sans"/>
              </a:rPr>
              <a:t>4hourly BS estimation and small dose of soluble insulin till euglycaemia is achieved.</a:t>
            </a:r>
            <a:endParaRPr b="0" lang="en-US" sz="2900" spc="-1" strike="noStrike">
              <a:latin typeface="Arial"/>
            </a:endParaRPr>
          </a:p>
          <a:p>
            <a:pPr marL="320040" indent="-317880">
              <a:lnSpc>
                <a:spcPct val="100000"/>
              </a:lnSpc>
              <a:spcBef>
                <a:spcPts val="700"/>
              </a:spcBef>
              <a:buClr>
                <a:srgbClr val="dd8047"/>
              </a:buClr>
              <a:buSzPct val="60000"/>
              <a:buFont typeface="Wingdings" charset="2"/>
              <a:buChar char=""/>
            </a:pPr>
            <a:r>
              <a:rPr b="0" lang="en-US" sz="2900" spc="-1" strike="noStrike">
                <a:solidFill>
                  <a:srgbClr val="000000"/>
                </a:solidFill>
                <a:latin typeface="Tw Cen MT"/>
                <a:ea typeface="DejaVu Sans"/>
              </a:rPr>
              <a:t>Thereafter daily BS estimation and BD urinalysis ,keep records &amp; consult PRN.</a:t>
            </a:r>
            <a:endParaRPr b="0" lang="en-US" sz="2900" spc="-1" strike="noStrike">
              <a:latin typeface="Arial"/>
            </a:endParaRPr>
          </a:p>
          <a:p>
            <a:pPr marL="320040" indent="-317880">
              <a:lnSpc>
                <a:spcPct val="100000"/>
              </a:lnSpc>
              <a:spcBef>
                <a:spcPts val="700"/>
              </a:spcBef>
              <a:buClr>
                <a:srgbClr val="dd8047"/>
              </a:buClr>
              <a:buSzPct val="60000"/>
              <a:buFont typeface="Wingdings" charset="2"/>
              <a:buChar char=""/>
            </a:pPr>
            <a:r>
              <a:rPr b="0" lang="en-US" sz="2900" spc="-1" strike="noStrike">
                <a:solidFill>
                  <a:srgbClr val="000000"/>
                </a:solidFill>
                <a:latin typeface="Tw Cen MT"/>
                <a:ea typeface="DejaVu Sans"/>
              </a:rPr>
              <a:t>Dietary advise by specialist</a:t>
            </a:r>
            <a:endParaRPr b="0" lang="en-US" sz="2900" spc="-1" strike="noStrike">
              <a:latin typeface="Arial"/>
            </a:endParaRPr>
          </a:p>
          <a:p>
            <a:pPr marL="320040" indent="-317880">
              <a:lnSpc>
                <a:spcPct val="100000"/>
              </a:lnSpc>
              <a:spcBef>
                <a:spcPts val="700"/>
              </a:spcBef>
              <a:buClr>
                <a:srgbClr val="dd8047"/>
              </a:buClr>
              <a:buSzPct val="60000"/>
              <a:buFont typeface="Wingdings" charset="2"/>
              <a:buChar char=""/>
            </a:pPr>
            <a:r>
              <a:rPr b="0" lang="en-US" sz="2900" spc="-1" strike="noStrike">
                <a:solidFill>
                  <a:srgbClr val="000000"/>
                </a:solidFill>
                <a:latin typeface="Tw Cen MT"/>
                <a:ea typeface="DejaVu Sans"/>
              </a:rPr>
              <a:t>Encourage plenty of fluids to facilitate adequate lactation.</a:t>
            </a:r>
            <a:endParaRPr b="0" lang="en-US" sz="2900" spc="-1" strike="noStrike">
              <a:latin typeface="Arial"/>
            </a:endParaRPr>
          </a:p>
        </p:txBody>
      </p:sp>
    </p:spTree>
  </p:cSld>
  <mc:AlternateContent>
    <mc:Choice Requires="p14">
      <p:transition spd="slow" p14:dur="2000"/>
    </mc:Choice>
    <mc:Fallback>
      <p:transition spd="slow"/>
    </mc:Fallback>
  </mc:AlternateContent>
</p:sld>
</file>

<file path=ppt/slides/slide18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96" name="CustomShape 1"/>
          <p:cNvSpPr/>
          <p:nvPr/>
        </p:nvSpPr>
        <p:spPr>
          <a:xfrm>
            <a:off x="666720" y="1447920"/>
            <a:ext cx="10761120" cy="4874760"/>
          </a:xfrm>
          <a:prstGeom prst="rect">
            <a:avLst/>
          </a:prstGeom>
          <a:noFill/>
          <a:ln>
            <a:noFill/>
          </a:ln>
        </p:spPr>
        <p:style>
          <a:lnRef idx="0"/>
          <a:fillRef idx="0"/>
          <a:effectRef idx="0"/>
          <a:fontRef idx="minor"/>
        </p:style>
        <p:txBody>
          <a:bodyPr lIns="90000" rIns="90000" tIns="45000" bIns="45000">
            <a:normAutofit fontScale="91000"/>
          </a:bodyPr>
          <a:p>
            <a:pPr marL="320040" indent="-317880">
              <a:lnSpc>
                <a:spcPct val="100000"/>
              </a:lnSpc>
              <a:spcBef>
                <a:spcPts val="700"/>
              </a:spcBef>
              <a:buClr>
                <a:srgbClr val="dd8047"/>
              </a:buClr>
              <a:buSzPct val="60000"/>
              <a:buFont typeface="Wingdings" charset="2"/>
              <a:buChar char=""/>
            </a:pPr>
            <a:r>
              <a:rPr b="0" lang="en-US" sz="2900" spc="-1" strike="noStrike">
                <a:solidFill>
                  <a:srgbClr val="000000"/>
                </a:solidFill>
                <a:latin typeface="Tw Cen MT"/>
                <a:ea typeface="DejaVu Sans"/>
              </a:rPr>
              <a:t>Gradually the condition gets controlled with the non-pregnancy regiment. </a:t>
            </a:r>
            <a:endParaRPr b="0" lang="en-US" sz="2900" spc="-1" strike="noStrike">
              <a:latin typeface="Arial"/>
            </a:endParaRPr>
          </a:p>
          <a:p>
            <a:pPr marL="320040" indent="-317880">
              <a:lnSpc>
                <a:spcPct val="100000"/>
              </a:lnSpc>
              <a:spcBef>
                <a:spcPts val="700"/>
              </a:spcBef>
              <a:buClr>
                <a:srgbClr val="dd8047"/>
              </a:buClr>
              <a:buSzPct val="60000"/>
              <a:buFont typeface="Wingdings" charset="2"/>
              <a:buChar char=""/>
            </a:pPr>
            <a:r>
              <a:rPr b="0" lang="en-US" sz="2900" spc="-1" strike="noStrike">
                <a:solidFill>
                  <a:srgbClr val="000000"/>
                </a:solidFill>
                <a:latin typeface="Tw Cen MT"/>
                <a:ea typeface="DejaVu Sans"/>
              </a:rPr>
              <a:t>That is either oral hypoglycaemic  agents or small dose of intermediate acting insulin or diet only .</a:t>
            </a:r>
            <a:endParaRPr b="0" lang="en-US" sz="2900" spc="-1" strike="noStrike">
              <a:latin typeface="Arial"/>
            </a:endParaRPr>
          </a:p>
          <a:p>
            <a:pPr marL="320040" indent="-317880">
              <a:lnSpc>
                <a:spcPct val="100000"/>
              </a:lnSpc>
              <a:spcBef>
                <a:spcPts val="700"/>
              </a:spcBef>
              <a:buClr>
                <a:srgbClr val="dd8047"/>
              </a:buClr>
              <a:buSzPct val="60000"/>
              <a:buFont typeface="Wingdings" charset="2"/>
              <a:buChar char=""/>
            </a:pPr>
            <a:r>
              <a:rPr b="0" lang="en-US" sz="2900" spc="-1" strike="noStrike">
                <a:solidFill>
                  <a:srgbClr val="000000"/>
                </a:solidFill>
                <a:latin typeface="Tw Cen MT"/>
                <a:ea typeface="DejaVu Sans"/>
              </a:rPr>
              <a:t>For gestational DM, diet controls the condition and it clears spontaneously by the end of puerperium.</a:t>
            </a:r>
            <a:endParaRPr b="0" lang="en-US" sz="2900" spc="-1" strike="noStrike">
              <a:latin typeface="Arial"/>
            </a:endParaRPr>
          </a:p>
          <a:p>
            <a:pPr marL="320040" indent="-317880">
              <a:lnSpc>
                <a:spcPct val="100000"/>
              </a:lnSpc>
              <a:spcBef>
                <a:spcPts val="700"/>
              </a:spcBef>
              <a:buClr>
                <a:srgbClr val="dd8047"/>
              </a:buClr>
              <a:buSzPct val="60000"/>
              <a:buFont typeface="Wingdings" charset="2"/>
              <a:buChar char=""/>
            </a:pPr>
            <a:r>
              <a:rPr b="0" lang="en-US" sz="2900" spc="-1" strike="noStrike">
                <a:solidFill>
                  <a:srgbClr val="000000"/>
                </a:solidFill>
                <a:latin typeface="Tw Cen MT"/>
                <a:ea typeface="DejaVu Sans"/>
              </a:rPr>
              <a:t>Generally administer prophylactic dose of oral antibiotic due to poor immunity.</a:t>
            </a:r>
            <a:endParaRPr b="0" lang="en-US" sz="2900" spc="-1" strike="noStrike">
              <a:latin typeface="Arial"/>
            </a:endParaRPr>
          </a:p>
          <a:p>
            <a:pPr marL="320040" indent="-317880">
              <a:lnSpc>
                <a:spcPct val="100000"/>
              </a:lnSpc>
              <a:spcBef>
                <a:spcPts val="700"/>
              </a:spcBef>
              <a:buClr>
                <a:srgbClr val="dd8047"/>
              </a:buClr>
              <a:buSzPct val="60000"/>
              <a:buFont typeface="Wingdings" charset="2"/>
              <a:buChar char=""/>
            </a:pPr>
            <a:r>
              <a:rPr b="0" lang="en-US" sz="2900" spc="-1" strike="noStrike">
                <a:solidFill>
                  <a:srgbClr val="000000"/>
                </a:solidFill>
                <a:latin typeface="Tw Cen MT"/>
                <a:ea typeface="DejaVu Sans"/>
              </a:rPr>
              <a:t>Encourage programmed exercises to all . To start with simple / non-strenuous ones and build up gradually to vigorous postnatal exercises. </a:t>
            </a:r>
            <a:endParaRPr b="0" lang="en-US" sz="2900" spc="-1" strike="noStrike">
              <a:latin typeface="Arial"/>
            </a:endParaRPr>
          </a:p>
        </p:txBody>
      </p:sp>
    </p:spTree>
  </p:cSld>
  <mc:AlternateContent>
    <mc:Choice Requires="p14">
      <p:transition spd="slow" p14:dur="2000"/>
    </mc:Choice>
    <mc:Fallback>
      <p:transition spd="slow"/>
    </mc:Fallback>
  </mc:AlternateContent>
</p:sld>
</file>

<file path=ppt/slides/slide18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97" name="CustomShape 1"/>
          <p:cNvSpPr/>
          <p:nvPr/>
        </p:nvSpPr>
        <p:spPr>
          <a:xfrm>
            <a:off x="816840" y="228600"/>
            <a:ext cx="10869120" cy="988560"/>
          </a:xfrm>
          <a:prstGeom prst="rect">
            <a:avLst/>
          </a:prstGeom>
          <a:noFill/>
          <a:ln>
            <a:noFill/>
          </a:ln>
        </p:spPr>
        <p:style>
          <a:lnRef idx="0"/>
          <a:fillRef idx="0"/>
          <a:effectRef idx="0"/>
          <a:fontRef idx="minor"/>
        </p:style>
        <p:txBody>
          <a:bodyPr lIns="90000" rIns="90000" tIns="45000" bIns="45000" anchor="ctr">
            <a:noAutofit/>
          </a:bodyPr>
          <a:p>
            <a:pPr>
              <a:lnSpc>
                <a:spcPct val="100000"/>
              </a:lnSpc>
            </a:pPr>
            <a:r>
              <a:rPr b="1" lang="en-US" sz="4400" spc="-1" strike="noStrike">
                <a:solidFill>
                  <a:srgbClr val="09b709"/>
                </a:solidFill>
                <a:latin typeface="Tw Cen MT"/>
                <a:ea typeface="DejaVu Sans"/>
              </a:rPr>
              <a:t>Preparation  for  discharge</a:t>
            </a:r>
            <a:endParaRPr b="0" lang="en-US" sz="4400" spc="-1" strike="noStrike">
              <a:latin typeface="Arial"/>
            </a:endParaRPr>
          </a:p>
        </p:txBody>
      </p:sp>
      <p:sp>
        <p:nvSpPr>
          <p:cNvPr id="1098" name="CustomShape 2"/>
          <p:cNvSpPr/>
          <p:nvPr/>
        </p:nvSpPr>
        <p:spPr>
          <a:xfrm>
            <a:off x="666720" y="1447920"/>
            <a:ext cx="10761120" cy="5027040"/>
          </a:xfrm>
          <a:prstGeom prst="rect">
            <a:avLst/>
          </a:prstGeom>
          <a:noFill/>
          <a:ln>
            <a:noFill/>
          </a:ln>
        </p:spPr>
        <p:style>
          <a:lnRef idx="0"/>
          <a:fillRef idx="0"/>
          <a:effectRef idx="0"/>
          <a:fontRef idx="minor"/>
        </p:style>
        <p:txBody>
          <a:bodyPr lIns="90000" rIns="90000" tIns="45000" bIns="45000">
            <a:normAutofit fontScale="88000"/>
          </a:bodyPr>
          <a:p>
            <a:pPr marL="320040" indent="-317880">
              <a:lnSpc>
                <a:spcPct val="100000"/>
              </a:lnSpc>
              <a:spcBef>
                <a:spcPts val="700"/>
              </a:spcBef>
              <a:buClr>
                <a:srgbClr val="dd8047"/>
              </a:buClr>
              <a:buSzPct val="60000"/>
              <a:buFont typeface="Wingdings" charset="2"/>
              <a:buChar char=""/>
            </a:pPr>
            <a:r>
              <a:rPr b="0" lang="en-US" sz="3000" spc="-1" strike="noStrike">
                <a:solidFill>
                  <a:srgbClr val="000000"/>
                </a:solidFill>
                <a:latin typeface="Tw Cen MT"/>
                <a:ea typeface="DejaVu Sans"/>
              </a:rPr>
              <a:t>Family planning  services : Highlight on both natural and artificial methods.</a:t>
            </a:r>
            <a:endParaRPr b="0" lang="en-US" sz="3000" spc="-1" strike="noStrike">
              <a:latin typeface="Arial"/>
            </a:endParaRPr>
          </a:p>
          <a:p>
            <a:pPr marL="320040" indent="-317880">
              <a:lnSpc>
                <a:spcPct val="100000"/>
              </a:lnSpc>
              <a:spcBef>
                <a:spcPts val="700"/>
              </a:spcBef>
              <a:buClr>
                <a:srgbClr val="dd8047"/>
              </a:buClr>
              <a:buSzPct val="60000"/>
              <a:buFont typeface="Wingdings" charset="2"/>
              <a:buChar char=""/>
            </a:pPr>
            <a:r>
              <a:rPr b="0" lang="en-US" sz="3000" spc="-1" strike="noStrike">
                <a:solidFill>
                  <a:srgbClr val="000000"/>
                </a:solidFill>
                <a:latin typeface="Tw Cen MT"/>
                <a:ea typeface="DejaVu Sans"/>
              </a:rPr>
              <a:t> </a:t>
            </a:r>
            <a:r>
              <a:rPr b="0" lang="en-US" sz="3000" spc="-1" strike="noStrike">
                <a:solidFill>
                  <a:srgbClr val="000000"/>
                </a:solidFill>
                <a:latin typeface="Tw Cen MT"/>
                <a:ea typeface="DejaVu Sans"/>
              </a:rPr>
              <a:t>Specifically to avoid hormonal contraceptives because they affect CHO metabolism.</a:t>
            </a:r>
            <a:endParaRPr b="0" lang="en-US" sz="3000" spc="-1" strike="noStrike">
              <a:latin typeface="Arial"/>
            </a:endParaRPr>
          </a:p>
          <a:p>
            <a:pPr marL="320040" indent="-317880">
              <a:lnSpc>
                <a:spcPct val="100000"/>
              </a:lnSpc>
              <a:spcBef>
                <a:spcPts val="700"/>
              </a:spcBef>
              <a:buClr>
                <a:srgbClr val="dd8047"/>
              </a:buClr>
              <a:buSzPct val="60000"/>
              <a:buFont typeface="Wingdings" charset="2"/>
              <a:buChar char=""/>
            </a:pPr>
            <a:r>
              <a:rPr b="0" lang="en-US" sz="3000" spc="-1" strike="noStrike">
                <a:solidFill>
                  <a:srgbClr val="000000"/>
                </a:solidFill>
                <a:latin typeface="Tw Cen MT"/>
                <a:ea typeface="DejaVu Sans"/>
              </a:rPr>
              <a:t>Intrauterine device as well ,since it leads to pelvic inflammatory disease.</a:t>
            </a:r>
            <a:endParaRPr b="0" lang="en-US" sz="3000" spc="-1" strike="noStrike">
              <a:latin typeface="Arial"/>
            </a:endParaRPr>
          </a:p>
          <a:p>
            <a:pPr marL="320040" indent="-317880">
              <a:lnSpc>
                <a:spcPct val="100000"/>
              </a:lnSpc>
              <a:spcBef>
                <a:spcPts val="700"/>
              </a:spcBef>
              <a:buClr>
                <a:srgbClr val="dd8047"/>
              </a:buClr>
              <a:buSzPct val="60000"/>
              <a:buFont typeface="Wingdings" charset="2"/>
              <a:buChar char=""/>
            </a:pPr>
            <a:r>
              <a:rPr b="0" lang="en-US" sz="3000" spc="-1" strike="noStrike">
                <a:solidFill>
                  <a:srgbClr val="000000"/>
                </a:solidFill>
                <a:latin typeface="Tw Cen MT"/>
                <a:ea typeface="DejaVu Sans"/>
              </a:rPr>
              <a:t>Emphasis on a small family of 1-3 children.</a:t>
            </a:r>
            <a:endParaRPr b="0" lang="en-US" sz="3000" spc="-1" strike="noStrike">
              <a:latin typeface="Arial"/>
            </a:endParaRPr>
          </a:p>
          <a:p>
            <a:pPr marL="320040" indent="-317880">
              <a:lnSpc>
                <a:spcPct val="100000"/>
              </a:lnSpc>
              <a:spcBef>
                <a:spcPts val="700"/>
              </a:spcBef>
              <a:buClr>
                <a:srgbClr val="dd8047"/>
              </a:buClr>
              <a:buSzPct val="60000"/>
              <a:buFont typeface="Wingdings" charset="2"/>
              <a:buChar char=""/>
            </a:pPr>
            <a:r>
              <a:rPr b="0" lang="en-US" sz="3000" spc="-1" strike="noStrike">
                <a:solidFill>
                  <a:srgbClr val="000000"/>
                </a:solidFill>
                <a:latin typeface="Tw Cen MT"/>
                <a:ea typeface="DejaVu Sans"/>
              </a:rPr>
              <a:t>Diet ; to avoid refined sugar /carbohydrate  rich foods.</a:t>
            </a:r>
            <a:endParaRPr b="0" lang="en-US" sz="3000" spc="-1" strike="noStrike">
              <a:latin typeface="Arial"/>
            </a:endParaRPr>
          </a:p>
          <a:p>
            <a:pPr marL="320040" indent="-317880">
              <a:lnSpc>
                <a:spcPct val="100000"/>
              </a:lnSpc>
              <a:spcBef>
                <a:spcPts val="700"/>
              </a:spcBef>
              <a:buClr>
                <a:srgbClr val="dd8047"/>
              </a:buClr>
              <a:buSzPct val="60000"/>
              <a:buFont typeface="Wingdings" charset="2"/>
              <a:buChar char=""/>
            </a:pPr>
            <a:r>
              <a:rPr b="0" lang="en-US" sz="3000" spc="-1" strike="noStrike">
                <a:solidFill>
                  <a:srgbClr val="000000"/>
                </a:solidFill>
                <a:latin typeface="Tw Cen MT"/>
                <a:ea typeface="DejaVu Sans"/>
              </a:rPr>
              <a:t>Hygiene particularly of the vulva to prevent candidiasis.</a:t>
            </a:r>
            <a:endParaRPr b="0" lang="en-US" sz="3000" spc="-1" strike="noStrike">
              <a:latin typeface="Arial"/>
            </a:endParaRPr>
          </a:p>
          <a:p>
            <a:pPr>
              <a:lnSpc>
                <a:spcPct val="100000"/>
              </a:lnSpc>
              <a:spcBef>
                <a:spcPts val="700"/>
              </a:spcBef>
            </a:pPr>
            <a:endParaRPr b="0" lang="en-US" sz="3000" spc="-1" strike="noStrike">
              <a:latin typeface="Arial"/>
            </a:endParaRPr>
          </a:p>
          <a:p>
            <a:pPr marL="320040" indent="-317880">
              <a:lnSpc>
                <a:spcPct val="100000"/>
              </a:lnSpc>
              <a:spcBef>
                <a:spcPts val="700"/>
              </a:spcBef>
              <a:tabLst>
                <a:tab algn="l" pos="0"/>
              </a:tabLst>
            </a:pPr>
            <a:endParaRPr b="0" lang="en-US" sz="3000" spc="-1" strike="noStrike">
              <a:latin typeface="Arial"/>
            </a:endParaRPr>
          </a:p>
        </p:txBody>
      </p:sp>
    </p:spTree>
  </p:cSld>
  <mc:AlternateContent>
    <mc:Choice Requires="p14">
      <p:transition spd="slow" p14:dur="2000"/>
    </mc:Choice>
    <mc:Fallback>
      <p:transition spd="slow"/>
    </mc:Fallback>
  </mc:AlternateContent>
</p:sld>
</file>

<file path=ppt/slides/slide18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99" name="CustomShape 1"/>
          <p:cNvSpPr/>
          <p:nvPr/>
        </p:nvSpPr>
        <p:spPr>
          <a:xfrm>
            <a:off x="952560" y="1600200"/>
            <a:ext cx="10284840" cy="5027040"/>
          </a:xfrm>
          <a:prstGeom prst="rect">
            <a:avLst/>
          </a:prstGeom>
          <a:noFill/>
          <a:ln>
            <a:noFill/>
          </a:ln>
        </p:spPr>
        <p:style>
          <a:lnRef idx="0"/>
          <a:fillRef idx="0"/>
          <a:effectRef idx="0"/>
          <a:fontRef idx="minor"/>
        </p:style>
        <p:txBody>
          <a:bodyPr lIns="90000" rIns="90000" tIns="45000" bIns="45000">
            <a:noAutofit/>
          </a:bodyPr>
          <a:p>
            <a:pPr marL="320040" indent="-317880">
              <a:lnSpc>
                <a:spcPct val="100000"/>
              </a:lnSpc>
              <a:spcBef>
                <a:spcPts val="700"/>
              </a:spcBef>
              <a:buClr>
                <a:srgbClr val="dd8047"/>
              </a:buClr>
              <a:buSzPct val="60000"/>
              <a:buFont typeface="Wingdings" charset="2"/>
              <a:buChar char=""/>
            </a:pPr>
            <a:r>
              <a:rPr b="0" lang="en-US" sz="2900" spc="-1" strike="noStrike">
                <a:solidFill>
                  <a:srgbClr val="000000"/>
                </a:solidFill>
                <a:latin typeface="Calibri"/>
                <a:ea typeface="DejaVu Sans"/>
              </a:rPr>
              <a:t>Signs of hypo and hyperglycaemia.</a:t>
            </a:r>
            <a:endParaRPr b="0" lang="en-US" sz="2900" spc="-1" strike="noStrike">
              <a:latin typeface="Arial"/>
            </a:endParaRPr>
          </a:p>
          <a:p>
            <a:pPr marL="320040" indent="-317880">
              <a:lnSpc>
                <a:spcPct val="100000"/>
              </a:lnSpc>
              <a:spcBef>
                <a:spcPts val="700"/>
              </a:spcBef>
              <a:buClr>
                <a:srgbClr val="dd8047"/>
              </a:buClr>
              <a:buSzPct val="60000"/>
              <a:buFont typeface="Wingdings" charset="2"/>
              <a:buChar char=""/>
            </a:pPr>
            <a:r>
              <a:rPr b="0" lang="en-US" sz="2900" spc="-1" strike="noStrike">
                <a:solidFill>
                  <a:srgbClr val="000000"/>
                </a:solidFill>
                <a:latin typeface="Calibri"/>
                <a:ea typeface="DejaVu Sans"/>
              </a:rPr>
              <a:t>Follow up in the MCH/FP clinic, obstetric-C/S, medical clinic for the control of condition &amp; home visit services where feasible.</a:t>
            </a:r>
            <a:endParaRPr b="0" lang="en-US" sz="2900" spc="-1" strike="noStrike">
              <a:latin typeface="Arial"/>
            </a:endParaRPr>
          </a:p>
          <a:p>
            <a:pPr marL="320040" indent="-317880">
              <a:lnSpc>
                <a:spcPct val="100000"/>
              </a:lnSpc>
              <a:spcBef>
                <a:spcPts val="700"/>
              </a:spcBef>
              <a:buClr>
                <a:srgbClr val="dd8047"/>
              </a:buClr>
              <a:buSzPct val="60000"/>
              <a:buFont typeface="Wingdings" charset="2"/>
              <a:buChar char=""/>
            </a:pPr>
            <a:r>
              <a:rPr b="0" lang="en-US" sz="2900" spc="-1" strike="noStrike">
                <a:solidFill>
                  <a:srgbClr val="000000"/>
                </a:solidFill>
                <a:latin typeface="Calibri"/>
                <a:ea typeface="DejaVu Sans"/>
              </a:rPr>
              <a:t>Compliance with review visits &amp; drugs instruction</a:t>
            </a:r>
            <a:endParaRPr b="0" lang="en-US" sz="2900" spc="-1" strike="noStrike">
              <a:latin typeface="Arial"/>
            </a:endParaRPr>
          </a:p>
          <a:p>
            <a:pPr marL="320040" indent="-317880">
              <a:lnSpc>
                <a:spcPct val="100000"/>
              </a:lnSpc>
              <a:spcBef>
                <a:spcPts val="700"/>
              </a:spcBef>
              <a:buClr>
                <a:srgbClr val="dd8047"/>
              </a:buClr>
              <a:buSzPct val="60000"/>
              <a:buFont typeface="Wingdings" charset="2"/>
              <a:buChar char=""/>
            </a:pPr>
            <a:r>
              <a:rPr b="0" lang="en-US" sz="2900" spc="-1" strike="noStrike">
                <a:solidFill>
                  <a:srgbClr val="000000"/>
                </a:solidFill>
                <a:latin typeface="Calibri"/>
                <a:ea typeface="DejaVu Sans"/>
              </a:rPr>
              <a:t>Pre-conception screening and counseling  as well as early booking of ANC in future.</a:t>
            </a:r>
            <a:endParaRPr b="0" lang="en-US" sz="2900" spc="-1" strike="noStrike">
              <a:latin typeface="Arial"/>
            </a:endParaRPr>
          </a:p>
          <a:p>
            <a:pPr marL="320040" indent="-317880">
              <a:lnSpc>
                <a:spcPct val="100000"/>
              </a:lnSpc>
              <a:spcBef>
                <a:spcPts val="700"/>
              </a:spcBef>
              <a:buClr>
                <a:srgbClr val="dd8047"/>
              </a:buClr>
              <a:buSzPct val="60000"/>
              <a:buFont typeface="Wingdings" charset="2"/>
              <a:buChar char=""/>
            </a:pPr>
            <a:r>
              <a:rPr b="0" lang="en-US" sz="2900" spc="-1" strike="noStrike">
                <a:solidFill>
                  <a:srgbClr val="000000"/>
                </a:solidFill>
                <a:latin typeface="Calibri"/>
                <a:ea typeface="DejaVu Sans"/>
              </a:rPr>
              <a:t>General baby care  to include follow up.</a:t>
            </a:r>
            <a:endParaRPr b="0" lang="en-US" sz="2900" spc="-1" strike="noStrike">
              <a:latin typeface="Arial"/>
            </a:endParaRPr>
          </a:p>
        </p:txBody>
      </p:sp>
    </p:spTree>
  </p:cSld>
  <mc:AlternateContent>
    <mc:Choice Requires="p14">
      <p:transition spd="slow" p14:dur="2000"/>
    </mc:Choice>
    <mc:Fallback>
      <p:transition spd="slow"/>
    </mc:Fallback>
  </mc:AlternateContent>
</p:sld>
</file>

<file path=ppt/slides/slide18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00" name="CustomShape 1"/>
          <p:cNvSpPr/>
          <p:nvPr/>
        </p:nvSpPr>
        <p:spPr>
          <a:xfrm>
            <a:off x="816840" y="228600"/>
            <a:ext cx="10869120" cy="988560"/>
          </a:xfrm>
          <a:prstGeom prst="rect">
            <a:avLst/>
          </a:prstGeom>
          <a:noFill/>
          <a:ln>
            <a:noFill/>
          </a:ln>
        </p:spPr>
        <p:style>
          <a:lnRef idx="0"/>
          <a:fillRef idx="0"/>
          <a:effectRef idx="0"/>
          <a:fontRef idx="minor"/>
        </p:style>
        <p:txBody>
          <a:bodyPr lIns="90000" rIns="90000" tIns="45000" bIns="45000" anchor="ctr">
            <a:noAutofit/>
          </a:bodyPr>
          <a:p>
            <a:pPr>
              <a:lnSpc>
                <a:spcPct val="100000"/>
              </a:lnSpc>
            </a:pPr>
            <a:r>
              <a:rPr b="0" lang="en-US" sz="4400" spc="-1" strike="noStrike">
                <a:solidFill>
                  <a:srgbClr val="775f55"/>
                </a:solidFill>
                <a:latin typeface="Tw Cen MT"/>
                <a:ea typeface="DejaVu Sans"/>
              </a:rPr>
              <a:t>NB:</a:t>
            </a:r>
            <a:endParaRPr b="0" lang="en-US" sz="4400" spc="-1" strike="noStrike">
              <a:latin typeface="Arial"/>
            </a:endParaRPr>
          </a:p>
        </p:txBody>
      </p:sp>
      <p:sp>
        <p:nvSpPr>
          <p:cNvPr id="1101" name="CustomShape 2"/>
          <p:cNvSpPr/>
          <p:nvPr/>
        </p:nvSpPr>
        <p:spPr>
          <a:xfrm>
            <a:off x="816840" y="1600200"/>
            <a:ext cx="10869120" cy="4493520"/>
          </a:xfrm>
          <a:prstGeom prst="rect">
            <a:avLst/>
          </a:prstGeom>
          <a:noFill/>
          <a:ln>
            <a:noFill/>
          </a:ln>
        </p:spPr>
        <p:style>
          <a:lnRef idx="0"/>
          <a:fillRef idx="0"/>
          <a:effectRef idx="0"/>
          <a:fontRef idx="minor"/>
        </p:style>
        <p:txBody>
          <a:bodyPr lIns="90000" rIns="90000" tIns="45000" bIns="45000">
            <a:noAutofit/>
          </a:bodyPr>
          <a:p>
            <a:pPr marL="320040" indent="-317880">
              <a:lnSpc>
                <a:spcPct val="100000"/>
              </a:lnSpc>
              <a:spcBef>
                <a:spcPts val="700"/>
              </a:spcBef>
              <a:buClr>
                <a:srgbClr val="dd8047"/>
              </a:buClr>
              <a:buSzPct val="60000"/>
              <a:buFont typeface="Wingdings" charset="2"/>
              <a:buChar char=""/>
            </a:pPr>
            <a:r>
              <a:rPr b="0" lang="en-US" sz="2900" spc="-1" strike="noStrike">
                <a:solidFill>
                  <a:srgbClr val="000000"/>
                </a:solidFill>
                <a:latin typeface="Tw Cen MT"/>
                <a:ea typeface="DejaVu Sans"/>
              </a:rPr>
              <a:t>Studies have shown that :</a:t>
            </a:r>
            <a:endParaRPr b="0" lang="en-US" sz="2900" spc="-1" strike="noStrike">
              <a:latin typeface="Arial"/>
            </a:endParaRPr>
          </a:p>
          <a:p>
            <a:pPr marL="320040" indent="-317880">
              <a:lnSpc>
                <a:spcPct val="100000"/>
              </a:lnSpc>
              <a:spcBef>
                <a:spcPts val="700"/>
              </a:spcBef>
              <a:buClr>
                <a:srgbClr val="dd8047"/>
              </a:buClr>
              <a:buSzPct val="60000"/>
              <a:buFont typeface="Wingdings" charset="2"/>
              <a:buChar char=""/>
            </a:pPr>
            <a:r>
              <a:rPr b="0" lang="en-US" sz="2900" spc="-1" strike="noStrike">
                <a:solidFill>
                  <a:srgbClr val="000000"/>
                </a:solidFill>
                <a:latin typeface="Tw Cen MT"/>
                <a:ea typeface="DejaVu Sans"/>
              </a:rPr>
              <a:t>Lifetime risk of developing type 2 diabetes after gestational diabetes mellitus ranges from </a:t>
            </a:r>
            <a:br/>
            <a:r>
              <a:rPr b="0" lang="en-US" sz="2900" spc="-1" strike="noStrike">
                <a:solidFill>
                  <a:srgbClr val="000000"/>
                </a:solidFill>
                <a:latin typeface="Tw Cen MT"/>
                <a:ea typeface="DejaVu Sans"/>
              </a:rPr>
              <a:t>50 percent to 60 percent.</a:t>
            </a:r>
            <a:endParaRPr b="0" lang="en-US" sz="2900" spc="-1" strike="noStrike">
              <a:latin typeface="Arial"/>
            </a:endParaRPr>
          </a:p>
          <a:p>
            <a:pPr marL="320040" indent="-317880">
              <a:lnSpc>
                <a:spcPct val="100000"/>
              </a:lnSpc>
              <a:spcBef>
                <a:spcPts val="700"/>
              </a:spcBef>
              <a:buClr>
                <a:srgbClr val="dd8047"/>
              </a:buClr>
              <a:buSzPct val="60000"/>
              <a:buFont typeface="Wingdings" charset="2"/>
              <a:buChar char=""/>
            </a:pPr>
            <a:r>
              <a:rPr b="0" lang="en-US" sz="2900" spc="-1" strike="noStrike">
                <a:solidFill>
                  <a:srgbClr val="000000"/>
                </a:solidFill>
                <a:latin typeface="Tw Cen MT"/>
                <a:ea typeface="DejaVu Sans"/>
              </a:rPr>
              <a:t>Therefore annual testing for diabetes is recommended.</a:t>
            </a:r>
            <a:endParaRPr b="0" lang="en-US" sz="2900" spc="-1" strike="noStrike">
              <a:latin typeface="Arial"/>
            </a:endParaRPr>
          </a:p>
        </p:txBody>
      </p:sp>
    </p:spTree>
  </p:cSld>
  <mc:AlternateContent>
    <mc:Choice Requires="p14">
      <p:transition spd="slow" p14:dur="2000"/>
    </mc:Choice>
    <mc:Fallback>
      <p:transition spd="slow"/>
    </mc:Fallback>
  </mc:AlternateContent>
</p:sld>
</file>

<file path=ppt/slides/slide18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02" name="CustomShape 1"/>
          <p:cNvSpPr/>
          <p:nvPr/>
        </p:nvSpPr>
        <p:spPr>
          <a:xfrm>
            <a:off x="816840" y="228600"/>
            <a:ext cx="10869120" cy="988560"/>
          </a:xfrm>
          <a:prstGeom prst="rect">
            <a:avLst/>
          </a:prstGeom>
          <a:noFill/>
          <a:ln>
            <a:noFill/>
          </a:ln>
        </p:spPr>
        <p:style>
          <a:lnRef idx="0"/>
          <a:fillRef idx="0"/>
          <a:effectRef idx="0"/>
          <a:fontRef idx="minor"/>
        </p:style>
        <p:txBody>
          <a:bodyPr lIns="90000" rIns="90000" tIns="45000" bIns="45000" anchor="ctr">
            <a:normAutofit fontScale="34000"/>
          </a:bodyPr>
          <a:p>
            <a:pPr>
              <a:lnSpc>
                <a:spcPct val="100000"/>
              </a:lnSpc>
            </a:pPr>
            <a:br/>
            <a:br/>
            <a:r>
              <a:rPr b="0" lang="en-US" sz="4400" spc="-1" strike="noStrike">
                <a:solidFill>
                  <a:srgbClr val="92d050"/>
                </a:solidFill>
                <a:latin typeface="Tw Cen MT"/>
                <a:ea typeface="DejaVu Sans"/>
              </a:rPr>
              <a:t>BABY CARE</a:t>
            </a:r>
            <a:br/>
            <a:endParaRPr b="0" lang="en-US" sz="4400" spc="-1" strike="noStrike">
              <a:latin typeface="Arial"/>
            </a:endParaRPr>
          </a:p>
        </p:txBody>
      </p:sp>
      <p:sp>
        <p:nvSpPr>
          <p:cNvPr id="1103" name="CustomShape 2"/>
          <p:cNvSpPr/>
          <p:nvPr/>
        </p:nvSpPr>
        <p:spPr>
          <a:xfrm>
            <a:off x="816840" y="1600200"/>
            <a:ext cx="10869120" cy="4493520"/>
          </a:xfrm>
          <a:prstGeom prst="rect">
            <a:avLst/>
          </a:prstGeom>
          <a:noFill/>
          <a:ln>
            <a:noFill/>
          </a:ln>
        </p:spPr>
        <p:style>
          <a:lnRef idx="0"/>
          <a:fillRef idx="0"/>
          <a:effectRef idx="0"/>
          <a:fontRef idx="minor"/>
        </p:style>
        <p:txBody>
          <a:bodyPr lIns="90000" rIns="90000" tIns="45000" bIns="45000">
            <a:normAutofit/>
          </a:bodyPr>
          <a:p>
            <a:pPr marL="320040" indent="-317880">
              <a:lnSpc>
                <a:spcPct val="100000"/>
              </a:lnSpc>
              <a:spcBef>
                <a:spcPts val="700"/>
              </a:spcBef>
              <a:buClr>
                <a:srgbClr val="dd8047"/>
              </a:buClr>
              <a:buSzPct val="60000"/>
              <a:buFont typeface="Wingdings" charset="2"/>
              <a:buChar char=""/>
            </a:pPr>
            <a:r>
              <a:rPr b="0" lang="en-US" sz="2900" spc="-1" strike="noStrike">
                <a:solidFill>
                  <a:srgbClr val="000000"/>
                </a:solidFill>
                <a:latin typeface="Calibri"/>
                <a:ea typeface="DejaVu Sans"/>
              </a:rPr>
              <a:t>80% of the babies are macrosomia.</a:t>
            </a:r>
            <a:endParaRPr b="0" lang="en-US" sz="2900" spc="-1" strike="noStrike">
              <a:latin typeface="Arial"/>
            </a:endParaRPr>
          </a:p>
          <a:p>
            <a:pPr marL="320040" indent="-317880">
              <a:lnSpc>
                <a:spcPct val="100000"/>
              </a:lnSpc>
              <a:spcBef>
                <a:spcPts val="700"/>
              </a:spcBef>
              <a:tabLst>
                <a:tab algn="l" pos="0"/>
              </a:tabLst>
            </a:pPr>
            <a:r>
              <a:rPr b="0" lang="en-US" sz="2900" spc="-1" strike="noStrike">
                <a:solidFill>
                  <a:srgbClr val="000000"/>
                </a:solidFill>
                <a:latin typeface="Calibri"/>
                <a:ea typeface="DejaVu Sans"/>
              </a:rPr>
              <a:t>	</a:t>
            </a:r>
            <a:r>
              <a:rPr b="0" lang="en-US" sz="2900" spc="-1" strike="noStrike">
                <a:solidFill>
                  <a:srgbClr val="000000"/>
                </a:solidFill>
                <a:latin typeface="Calibri"/>
                <a:ea typeface="DejaVu Sans"/>
              </a:rPr>
              <a:t>	</a:t>
            </a:r>
            <a:r>
              <a:rPr b="1" lang="en-US" sz="2900" spc="-1" strike="noStrike">
                <a:solidFill>
                  <a:srgbClr val="e828b6"/>
                </a:solidFill>
                <a:latin typeface="Calibri"/>
                <a:ea typeface="DejaVu Sans"/>
              </a:rPr>
              <a:t>Common  risks/ problems</a:t>
            </a:r>
            <a:endParaRPr b="0" lang="en-US" sz="2900" spc="-1" strike="noStrike">
              <a:latin typeface="Arial"/>
            </a:endParaRPr>
          </a:p>
          <a:p>
            <a:pPr marL="320040" indent="-317880">
              <a:lnSpc>
                <a:spcPct val="100000"/>
              </a:lnSpc>
              <a:spcBef>
                <a:spcPts val="700"/>
              </a:spcBef>
              <a:buClr>
                <a:srgbClr val="dd8047"/>
              </a:buClr>
              <a:buSzPct val="60000"/>
              <a:buFont typeface="Wingdings" charset="2"/>
              <a:buChar char=""/>
              <a:tabLst>
                <a:tab algn="l" pos="0"/>
              </a:tabLst>
            </a:pPr>
            <a:r>
              <a:rPr b="0" lang="en-US" sz="2900" spc="-1" strike="noStrike">
                <a:solidFill>
                  <a:srgbClr val="000000"/>
                </a:solidFill>
                <a:latin typeface="Calibri"/>
                <a:ea typeface="DejaVu Sans"/>
              </a:rPr>
              <a:t>Development of hypoglycaemia</a:t>
            </a:r>
            <a:endParaRPr b="0" lang="en-US" sz="2900" spc="-1" strike="noStrike">
              <a:latin typeface="Arial"/>
            </a:endParaRPr>
          </a:p>
          <a:p>
            <a:pPr marL="320040" indent="-317880">
              <a:lnSpc>
                <a:spcPct val="100000"/>
              </a:lnSpc>
              <a:spcBef>
                <a:spcPts val="700"/>
              </a:spcBef>
              <a:buClr>
                <a:srgbClr val="dd8047"/>
              </a:buClr>
              <a:buSzPct val="60000"/>
              <a:buFont typeface="Wingdings" charset="2"/>
              <a:buChar char=""/>
              <a:tabLst>
                <a:tab algn="l" pos="0"/>
              </a:tabLst>
            </a:pPr>
            <a:r>
              <a:rPr b="0" lang="en-US" sz="2900" spc="-1" strike="noStrike">
                <a:solidFill>
                  <a:srgbClr val="000000"/>
                </a:solidFill>
                <a:latin typeface="Calibri"/>
                <a:ea typeface="DejaVu Sans"/>
              </a:rPr>
              <a:t>Neonatal jaundice </a:t>
            </a:r>
            <a:endParaRPr b="0" lang="en-US" sz="2900" spc="-1" strike="noStrike">
              <a:latin typeface="Arial"/>
            </a:endParaRPr>
          </a:p>
          <a:p>
            <a:pPr marL="320040" indent="-317880">
              <a:lnSpc>
                <a:spcPct val="100000"/>
              </a:lnSpc>
              <a:spcBef>
                <a:spcPts val="700"/>
              </a:spcBef>
              <a:buClr>
                <a:srgbClr val="dd8047"/>
              </a:buClr>
              <a:buSzPct val="60000"/>
              <a:buFont typeface="Wingdings" charset="2"/>
              <a:buChar char=""/>
              <a:tabLst>
                <a:tab algn="l" pos="0"/>
              </a:tabLst>
            </a:pPr>
            <a:r>
              <a:rPr b="0" lang="en-US" sz="2900" spc="-1" strike="noStrike">
                <a:solidFill>
                  <a:srgbClr val="000000"/>
                </a:solidFill>
                <a:latin typeface="Calibri"/>
                <a:ea typeface="DejaVu Sans"/>
              </a:rPr>
              <a:t>Congenital abnormalities </a:t>
            </a:r>
            <a:endParaRPr b="0" lang="en-US" sz="2900" spc="-1" strike="noStrike">
              <a:latin typeface="Arial"/>
            </a:endParaRPr>
          </a:p>
          <a:p>
            <a:pPr marL="320040" indent="-317880">
              <a:lnSpc>
                <a:spcPct val="100000"/>
              </a:lnSpc>
              <a:spcBef>
                <a:spcPts val="700"/>
              </a:spcBef>
              <a:buClr>
                <a:srgbClr val="dd8047"/>
              </a:buClr>
              <a:buSzPct val="60000"/>
              <a:buFont typeface="Wingdings" charset="2"/>
              <a:buChar char=""/>
              <a:tabLst>
                <a:tab algn="l" pos="0"/>
              </a:tabLst>
            </a:pPr>
            <a:r>
              <a:rPr b="0" lang="en-US" sz="2900" spc="-1" strike="noStrike">
                <a:solidFill>
                  <a:srgbClr val="000000"/>
                </a:solidFill>
                <a:latin typeface="Calibri"/>
                <a:ea typeface="DejaVu Sans"/>
              </a:rPr>
              <a:t>Excessive birth trauma </a:t>
            </a:r>
            <a:endParaRPr b="0" lang="en-US" sz="2900" spc="-1" strike="noStrike">
              <a:latin typeface="Arial"/>
            </a:endParaRPr>
          </a:p>
          <a:p>
            <a:pPr marL="320040" indent="-317880">
              <a:lnSpc>
                <a:spcPct val="100000"/>
              </a:lnSpc>
              <a:spcBef>
                <a:spcPts val="700"/>
              </a:spcBef>
              <a:buClr>
                <a:srgbClr val="dd8047"/>
              </a:buClr>
              <a:buSzPct val="60000"/>
              <a:buFont typeface="Wingdings" charset="2"/>
              <a:buChar char=""/>
              <a:tabLst>
                <a:tab algn="l" pos="0"/>
              </a:tabLst>
            </a:pPr>
            <a:r>
              <a:rPr b="0" lang="en-US" sz="2900" spc="-1" strike="noStrike">
                <a:solidFill>
                  <a:srgbClr val="000000"/>
                </a:solidFill>
                <a:latin typeface="Calibri"/>
                <a:ea typeface="DejaVu Sans"/>
              </a:rPr>
              <a:t>Respiratory distress syndrome</a:t>
            </a:r>
            <a:endParaRPr b="0" lang="en-US" sz="2900" spc="-1" strike="noStrike">
              <a:latin typeface="Arial"/>
            </a:endParaRPr>
          </a:p>
        </p:txBody>
      </p:sp>
    </p:spTree>
  </p:cSld>
  <mc:AlternateContent>
    <mc:Choice Requires="p14">
      <p:transition spd="slow" p14:dur="2000"/>
    </mc:Choice>
    <mc:Fallback>
      <p:transition spd="slow"/>
    </mc:Fallback>
  </mc:AlternateContent>
</p:sld>
</file>

<file path=ppt/slides/slide18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04" name="CustomShape 1"/>
          <p:cNvSpPr/>
          <p:nvPr/>
        </p:nvSpPr>
        <p:spPr>
          <a:xfrm>
            <a:off x="816840" y="1600200"/>
            <a:ext cx="10869120" cy="4493520"/>
          </a:xfrm>
          <a:prstGeom prst="rect">
            <a:avLst/>
          </a:prstGeom>
          <a:noFill/>
          <a:ln>
            <a:noFill/>
          </a:ln>
        </p:spPr>
        <p:style>
          <a:lnRef idx="0"/>
          <a:fillRef idx="0"/>
          <a:effectRef idx="0"/>
          <a:fontRef idx="minor"/>
        </p:style>
        <p:txBody>
          <a:bodyPr lIns="90000" rIns="90000" tIns="45000" bIns="45000">
            <a:noAutofit/>
          </a:bodyPr>
          <a:p>
            <a:pPr marL="320040" indent="-317880">
              <a:lnSpc>
                <a:spcPct val="100000"/>
              </a:lnSpc>
              <a:spcBef>
                <a:spcPts val="700"/>
              </a:spcBef>
              <a:buClr>
                <a:srgbClr val="dd8047"/>
              </a:buClr>
              <a:buSzPct val="60000"/>
              <a:buFont typeface="Wingdings" charset="2"/>
              <a:buChar char=""/>
            </a:pPr>
            <a:r>
              <a:rPr b="0" lang="en-US" sz="2900" spc="-1" strike="noStrike">
                <a:solidFill>
                  <a:srgbClr val="000000"/>
                </a:solidFill>
                <a:latin typeface="Calibri"/>
                <a:ea typeface="DejaVu Sans"/>
              </a:rPr>
              <a:t>Excessive weight loss, due to large surface area  and inability to maintain the intrauterine glucose level.</a:t>
            </a:r>
            <a:endParaRPr b="0" lang="en-US" sz="2900" spc="-1" strike="noStrike">
              <a:latin typeface="Arial"/>
            </a:endParaRPr>
          </a:p>
          <a:p>
            <a:pPr marL="320040" indent="-317880">
              <a:lnSpc>
                <a:spcPct val="100000"/>
              </a:lnSpc>
              <a:spcBef>
                <a:spcPts val="700"/>
              </a:spcBef>
              <a:buClr>
                <a:srgbClr val="dd8047"/>
              </a:buClr>
              <a:buSzPct val="60000"/>
              <a:buFont typeface="Wingdings" charset="2"/>
              <a:buChar char=""/>
            </a:pPr>
            <a:r>
              <a:rPr b="0" lang="en-US" sz="2900" spc="-1" strike="noStrike">
                <a:solidFill>
                  <a:srgbClr val="000000"/>
                </a:solidFill>
                <a:latin typeface="Calibri"/>
                <a:ea typeface="DejaVu Sans"/>
              </a:rPr>
              <a:t>Infection due to poor transfer of antibodies , resulting from either poor control of DM or preterm birth.</a:t>
            </a:r>
            <a:endParaRPr b="0" lang="en-US" sz="2900" spc="-1" strike="noStrike">
              <a:latin typeface="Arial"/>
            </a:endParaRPr>
          </a:p>
          <a:p>
            <a:pPr marL="320040" indent="-317880">
              <a:lnSpc>
                <a:spcPct val="100000"/>
              </a:lnSpc>
              <a:spcBef>
                <a:spcPts val="700"/>
              </a:spcBef>
              <a:buClr>
                <a:srgbClr val="dd8047"/>
              </a:buClr>
              <a:buSzPct val="60000"/>
              <a:buFont typeface="Wingdings" charset="2"/>
              <a:buChar char=""/>
            </a:pPr>
            <a:r>
              <a:rPr b="0" lang="en-US" sz="2900" spc="-1" strike="noStrike">
                <a:solidFill>
                  <a:srgbClr val="000000"/>
                </a:solidFill>
                <a:latin typeface="Calibri"/>
                <a:ea typeface="DejaVu Sans"/>
              </a:rPr>
              <a:t>Hypocalcaemia , because of inadequate levels of parathormone, vitamin D and calcitocin. Occurs to 50% of the neonates.</a:t>
            </a:r>
            <a:endParaRPr b="0" lang="en-US" sz="2900" spc="-1" strike="noStrike">
              <a:latin typeface="Arial"/>
            </a:endParaRPr>
          </a:p>
        </p:txBody>
      </p:sp>
    </p:spTree>
  </p:cSld>
  <mc:AlternateContent>
    <mc:Choice Requires="p14">
      <p:transition spd="slow" p14:dur="2000"/>
    </mc:Choice>
    <mc:Fallback>
      <p:transition spd="slow"/>
    </mc:Fallback>
  </mc:AlternateContent>
</p:sld>
</file>

<file path=ppt/slides/slide18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05" name="CustomShape 1"/>
          <p:cNvSpPr/>
          <p:nvPr/>
        </p:nvSpPr>
        <p:spPr>
          <a:xfrm>
            <a:off x="816840" y="228600"/>
            <a:ext cx="10869120" cy="988560"/>
          </a:xfrm>
          <a:prstGeom prst="rect">
            <a:avLst/>
          </a:prstGeom>
          <a:noFill/>
          <a:ln>
            <a:noFill/>
          </a:ln>
        </p:spPr>
        <p:style>
          <a:lnRef idx="0"/>
          <a:fillRef idx="0"/>
          <a:effectRef idx="0"/>
          <a:fontRef idx="minor"/>
        </p:style>
        <p:txBody>
          <a:bodyPr lIns="90000" rIns="90000" tIns="45000" bIns="45000" anchor="ctr">
            <a:noAutofit/>
          </a:bodyPr>
          <a:p>
            <a:pPr>
              <a:lnSpc>
                <a:spcPct val="100000"/>
              </a:lnSpc>
            </a:pPr>
            <a:r>
              <a:rPr b="1" lang="en-US" sz="4400" spc="-1" strike="noStrike">
                <a:solidFill>
                  <a:srgbClr val="00b0f0"/>
                </a:solidFill>
                <a:latin typeface="Tw Cen MT"/>
                <a:ea typeface="DejaVu Sans"/>
              </a:rPr>
              <a:t>SPECIFIC   MANAGEMENT</a:t>
            </a:r>
            <a:endParaRPr b="0" lang="en-US" sz="4400" spc="-1" strike="noStrike">
              <a:latin typeface="Arial"/>
            </a:endParaRPr>
          </a:p>
        </p:txBody>
      </p:sp>
      <p:sp>
        <p:nvSpPr>
          <p:cNvPr id="1106" name="CustomShape 2"/>
          <p:cNvSpPr/>
          <p:nvPr/>
        </p:nvSpPr>
        <p:spPr>
          <a:xfrm>
            <a:off x="952560" y="1600200"/>
            <a:ext cx="10284840" cy="4950720"/>
          </a:xfrm>
          <a:prstGeom prst="rect">
            <a:avLst/>
          </a:prstGeom>
          <a:noFill/>
          <a:ln>
            <a:noFill/>
          </a:ln>
        </p:spPr>
        <p:style>
          <a:lnRef idx="0"/>
          <a:fillRef idx="0"/>
          <a:effectRef idx="0"/>
          <a:fontRef idx="minor"/>
        </p:style>
        <p:txBody>
          <a:bodyPr lIns="90000" rIns="90000" tIns="45000" bIns="45000">
            <a:noAutofit/>
          </a:bodyPr>
          <a:p>
            <a:pPr marL="320040" indent="-317880">
              <a:lnSpc>
                <a:spcPct val="100000"/>
              </a:lnSpc>
              <a:spcBef>
                <a:spcPts val="700"/>
              </a:spcBef>
              <a:tabLst>
                <a:tab algn="l" pos="0"/>
              </a:tabLst>
            </a:pPr>
            <a:r>
              <a:rPr b="0" lang="en-US" sz="3000" spc="-1" strike="noStrike">
                <a:solidFill>
                  <a:srgbClr val="000000"/>
                </a:solidFill>
                <a:latin typeface="Calibri"/>
                <a:ea typeface="DejaVu Sans"/>
              </a:rPr>
              <a:t>	</a:t>
            </a:r>
            <a:r>
              <a:rPr b="0" lang="en-US" sz="3000" spc="-1" strike="noStrike">
                <a:solidFill>
                  <a:srgbClr val="00b0f0"/>
                </a:solidFill>
                <a:latin typeface="Calibri"/>
                <a:ea typeface="DejaVu Sans"/>
              </a:rPr>
              <a:t>	</a:t>
            </a:r>
            <a:r>
              <a:rPr b="0" lang="en-US" sz="3000" spc="-1" strike="noStrike">
                <a:solidFill>
                  <a:srgbClr val="00b0f0"/>
                </a:solidFill>
                <a:latin typeface="Calibri"/>
                <a:ea typeface="DejaVu Sans"/>
              </a:rPr>
              <a:t>	</a:t>
            </a:r>
            <a:r>
              <a:rPr b="0" lang="en-US" sz="3000" spc="-1" strike="noStrike">
                <a:solidFill>
                  <a:srgbClr val="00b0f0"/>
                </a:solidFill>
                <a:latin typeface="Calibri"/>
                <a:ea typeface="DejaVu Sans"/>
              </a:rPr>
              <a:t>	</a:t>
            </a:r>
            <a:r>
              <a:rPr b="1" lang="en-US" sz="3000" spc="-1" strike="noStrike">
                <a:solidFill>
                  <a:srgbClr val="0ecc04"/>
                </a:solidFill>
                <a:latin typeface="Calibri"/>
                <a:ea typeface="DejaVu Sans"/>
              </a:rPr>
              <a:t>INTRAPARTUM</a:t>
            </a:r>
            <a:endParaRPr b="0" lang="en-US" sz="3000" spc="-1" strike="noStrike">
              <a:latin typeface="Arial"/>
            </a:endParaRPr>
          </a:p>
          <a:p>
            <a:pPr marL="320040" indent="-317880">
              <a:lnSpc>
                <a:spcPct val="100000"/>
              </a:lnSpc>
              <a:spcBef>
                <a:spcPts val="700"/>
              </a:spcBef>
              <a:tabLst>
                <a:tab algn="l" pos="0"/>
              </a:tabLst>
            </a:pPr>
            <a:r>
              <a:rPr b="1" lang="en-US" sz="3000" spc="-1" strike="noStrike">
                <a:solidFill>
                  <a:srgbClr val="00b0f0"/>
                </a:solidFill>
                <a:latin typeface="Calibri"/>
                <a:ea typeface="DejaVu Sans"/>
              </a:rPr>
              <a:t>	</a:t>
            </a:r>
            <a:r>
              <a:rPr b="1" lang="en-US" sz="2900" spc="-1" strike="noStrike">
                <a:solidFill>
                  <a:srgbClr val="00b0f0"/>
                </a:solidFill>
                <a:latin typeface="Calibri"/>
                <a:ea typeface="DejaVu Sans"/>
              </a:rPr>
              <a:t>	</a:t>
            </a:r>
            <a:r>
              <a:rPr b="1" i="1" lang="en-US" sz="2900" spc="-1" strike="noStrike">
                <a:solidFill>
                  <a:srgbClr val="e828b6"/>
                </a:solidFill>
                <a:latin typeface="Calibri"/>
                <a:ea typeface="DejaVu Sans"/>
              </a:rPr>
              <a:t>First    Stage</a:t>
            </a:r>
            <a:endParaRPr b="0" lang="en-US" sz="2900" spc="-1" strike="noStrike">
              <a:latin typeface="Arial"/>
            </a:endParaRPr>
          </a:p>
          <a:p>
            <a:pPr marL="320040" indent="-317880">
              <a:lnSpc>
                <a:spcPct val="100000"/>
              </a:lnSpc>
              <a:spcBef>
                <a:spcPts val="700"/>
              </a:spcBef>
              <a:buClr>
                <a:srgbClr val="dd8047"/>
              </a:buClr>
              <a:buSzPct val="60000"/>
              <a:buFont typeface="Wingdings" charset="2"/>
              <a:buChar char=""/>
              <a:tabLst>
                <a:tab algn="l" pos="0"/>
              </a:tabLst>
            </a:pPr>
            <a:r>
              <a:rPr b="0" lang="en-US" sz="2900" spc="-1" strike="noStrike">
                <a:solidFill>
                  <a:srgbClr val="000000"/>
                </a:solidFill>
                <a:latin typeface="Calibri"/>
                <a:ea typeface="DejaVu Sans"/>
              </a:rPr>
              <a:t>Closely monitor for excessive moulding , which can lead to hypoxia and intracranial injury. Then take appropriate measures.</a:t>
            </a:r>
            <a:endParaRPr b="0" lang="en-US" sz="2900" spc="-1" strike="noStrike">
              <a:latin typeface="Arial"/>
            </a:endParaRPr>
          </a:p>
          <a:p>
            <a:pPr marL="320040" indent="-317880">
              <a:lnSpc>
                <a:spcPct val="100000"/>
              </a:lnSpc>
              <a:spcBef>
                <a:spcPts val="700"/>
              </a:spcBef>
              <a:tabLst>
                <a:tab algn="l" pos="0"/>
              </a:tabLst>
            </a:pPr>
            <a:r>
              <a:rPr b="0" lang="en-US" sz="2900" spc="-1" strike="noStrike">
                <a:solidFill>
                  <a:srgbClr val="000000"/>
                </a:solidFill>
                <a:latin typeface="Calibri"/>
                <a:ea typeface="DejaVu Sans"/>
              </a:rPr>
              <a:t>	</a:t>
            </a:r>
            <a:r>
              <a:rPr b="0" lang="en-US" sz="2900" spc="-1" strike="noStrike">
                <a:solidFill>
                  <a:srgbClr val="000000"/>
                </a:solidFill>
                <a:latin typeface="Calibri"/>
                <a:ea typeface="DejaVu Sans"/>
              </a:rPr>
              <a:t>	</a:t>
            </a:r>
            <a:r>
              <a:rPr b="1" i="1" lang="en-US" sz="2900" spc="-1" strike="noStrike">
                <a:solidFill>
                  <a:srgbClr val="e828b6"/>
                </a:solidFill>
                <a:latin typeface="Calibri"/>
                <a:ea typeface="DejaVu Sans"/>
              </a:rPr>
              <a:t>Second  Stage</a:t>
            </a:r>
            <a:endParaRPr b="0" lang="en-US" sz="2900" spc="-1" strike="noStrike">
              <a:latin typeface="Arial"/>
            </a:endParaRPr>
          </a:p>
          <a:p>
            <a:pPr marL="320040" indent="-317880">
              <a:lnSpc>
                <a:spcPct val="100000"/>
              </a:lnSpc>
              <a:spcBef>
                <a:spcPts val="700"/>
              </a:spcBef>
              <a:buClr>
                <a:srgbClr val="dd8047"/>
              </a:buClr>
              <a:buSzPct val="60000"/>
              <a:buFont typeface="Wingdings" charset="2"/>
              <a:buChar char=""/>
              <a:tabLst>
                <a:tab algn="l" pos="0"/>
              </a:tabLst>
            </a:pPr>
            <a:r>
              <a:rPr b="0" lang="en-US" sz="2900" spc="-1" strike="noStrike">
                <a:solidFill>
                  <a:srgbClr val="000000"/>
                </a:solidFill>
                <a:latin typeface="Calibri"/>
                <a:ea typeface="DejaVu Sans"/>
              </a:rPr>
              <a:t>Control delivery of head to avoid cerebral haemorrhge. Be keen on shoulder delivery to avoid trauma</a:t>
            </a:r>
            <a:endParaRPr b="0" lang="en-US" sz="2900" spc="-1" strike="noStrike">
              <a:latin typeface="Arial"/>
            </a:endParaRPr>
          </a:p>
          <a:p>
            <a:pPr>
              <a:lnSpc>
                <a:spcPct val="100000"/>
              </a:lnSpc>
              <a:spcBef>
                <a:spcPts val="700"/>
              </a:spcBef>
              <a:tabLst>
                <a:tab algn="l" pos="0"/>
              </a:tabLst>
            </a:pPr>
            <a:endParaRPr b="0" lang="en-US" sz="2900" spc="-1" strike="noStrike">
              <a:latin typeface="Arial"/>
            </a:endParaRPr>
          </a:p>
          <a:p>
            <a:pPr marL="320040" indent="-317880">
              <a:lnSpc>
                <a:spcPct val="100000"/>
              </a:lnSpc>
              <a:spcBef>
                <a:spcPts val="700"/>
              </a:spcBef>
              <a:tabLst>
                <a:tab algn="l" pos="0"/>
              </a:tabLst>
            </a:pPr>
            <a:endParaRPr b="0" lang="en-US" sz="2900" spc="-1" strike="noStrike">
              <a:latin typeface="Arial"/>
            </a:endParaRPr>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81" name="CustomShape 1"/>
          <p:cNvSpPr/>
          <p:nvPr/>
        </p:nvSpPr>
        <p:spPr>
          <a:xfrm>
            <a:off x="952560" y="914400"/>
            <a:ext cx="10284840" cy="5407920"/>
          </a:xfrm>
          <a:prstGeom prst="rect">
            <a:avLst/>
          </a:prstGeom>
          <a:noFill/>
          <a:ln>
            <a:noFill/>
          </a:ln>
        </p:spPr>
        <p:style>
          <a:lnRef idx="0"/>
          <a:fillRef idx="0"/>
          <a:effectRef idx="0"/>
          <a:fontRef idx="minor"/>
        </p:style>
        <p:txBody>
          <a:bodyPr lIns="90000" rIns="90000" tIns="45000" bIns="45000">
            <a:normAutofit/>
          </a:bodyPr>
          <a:p>
            <a:pPr marL="274320" indent="-272160" algn="just">
              <a:lnSpc>
                <a:spcPct val="100000"/>
              </a:lnSpc>
              <a:spcBef>
                <a:spcPts val="720"/>
              </a:spcBef>
              <a:buClr>
                <a:srgbClr val="0bd0d9"/>
              </a:buClr>
              <a:buSzPct val="95000"/>
              <a:buFont typeface="Wingdings 2" charset="2"/>
              <a:buChar char=""/>
            </a:pPr>
            <a:r>
              <a:rPr b="0" lang="en-US" sz="3600" spc="-1" strike="noStrike">
                <a:solidFill>
                  <a:srgbClr val="000000"/>
                </a:solidFill>
                <a:latin typeface="Constantia"/>
                <a:ea typeface="DejaVu Sans"/>
              </a:rPr>
              <a:t>Fatigue:-Due to inadequate blood supply to body tissues.</a:t>
            </a:r>
            <a:endParaRPr b="0" lang="en-US" sz="3600" spc="-1" strike="noStrike">
              <a:latin typeface="Arial"/>
            </a:endParaRPr>
          </a:p>
          <a:p>
            <a:pPr marL="274320" indent="-272160" algn="just">
              <a:lnSpc>
                <a:spcPct val="100000"/>
              </a:lnSpc>
              <a:spcBef>
                <a:spcPts val="720"/>
              </a:spcBef>
              <a:buClr>
                <a:srgbClr val="0bd0d9"/>
              </a:buClr>
              <a:buSzPct val="95000"/>
              <a:buFont typeface="Wingdings 2" charset="2"/>
              <a:buChar char=""/>
            </a:pPr>
            <a:r>
              <a:rPr b="0" lang="en-US" sz="3600" spc="-1" strike="noStrike">
                <a:solidFill>
                  <a:srgbClr val="000000"/>
                </a:solidFill>
                <a:latin typeface="Constantia"/>
                <a:ea typeface="DejaVu Sans"/>
              </a:rPr>
              <a:t>Abdominal discomforts:- Reported as  indigestion, stomachache &amp; constipation because of poor blood supply.</a:t>
            </a:r>
            <a:endParaRPr b="0" lang="en-US" sz="3600" spc="-1" strike="noStrike">
              <a:latin typeface="Arial"/>
            </a:endParaRPr>
          </a:p>
          <a:p>
            <a:pPr marL="274320" indent="-272160" algn="just">
              <a:lnSpc>
                <a:spcPct val="100000"/>
              </a:lnSpc>
              <a:spcBef>
                <a:spcPts val="720"/>
              </a:spcBef>
              <a:buClr>
                <a:srgbClr val="0bd0d9"/>
              </a:buClr>
              <a:buSzPct val="95000"/>
              <a:buFont typeface="Wingdings 2" charset="2"/>
              <a:buChar char=""/>
            </a:pPr>
            <a:r>
              <a:rPr b="0" lang="en-US" sz="3600" spc="-1" strike="noStrike">
                <a:solidFill>
                  <a:srgbClr val="000000"/>
                </a:solidFill>
                <a:latin typeface="Constantia"/>
                <a:ea typeface="DejaVu Sans"/>
              </a:rPr>
              <a:t>Palpitations :-because of increased  peripheral resistance.</a:t>
            </a:r>
            <a:endParaRPr b="0" lang="en-US" sz="3600" spc="-1" strike="noStrike">
              <a:latin typeface="Arial"/>
            </a:endParaRPr>
          </a:p>
          <a:p>
            <a:pPr algn="just">
              <a:lnSpc>
                <a:spcPct val="100000"/>
              </a:lnSpc>
              <a:spcBef>
                <a:spcPts val="519"/>
              </a:spcBef>
            </a:pPr>
            <a:endParaRPr b="0" lang="en-US" sz="3600" spc="-1" strike="noStrike">
              <a:latin typeface="Arial"/>
            </a:endParaRPr>
          </a:p>
        </p:txBody>
      </p:sp>
    </p:spTree>
  </p:cSld>
  <p:transition spd="med">
    <p:pull dir="l"/>
  </p:transition>
</p:sld>
</file>

<file path=ppt/slides/slide19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07" name="CustomShape 1"/>
          <p:cNvSpPr/>
          <p:nvPr/>
        </p:nvSpPr>
        <p:spPr>
          <a:xfrm>
            <a:off x="666720" y="1600200"/>
            <a:ext cx="10570680" cy="4528440"/>
          </a:xfrm>
          <a:prstGeom prst="rect">
            <a:avLst/>
          </a:prstGeom>
          <a:noFill/>
          <a:ln>
            <a:noFill/>
          </a:ln>
        </p:spPr>
        <p:style>
          <a:lnRef idx="0"/>
          <a:fillRef idx="0"/>
          <a:effectRef idx="0"/>
          <a:fontRef idx="minor"/>
        </p:style>
        <p:txBody>
          <a:bodyPr lIns="90000" rIns="90000" tIns="45000" bIns="45000">
            <a:noAutofit/>
          </a:bodyPr>
          <a:p>
            <a:pPr marL="320040" indent="-317880">
              <a:lnSpc>
                <a:spcPct val="100000"/>
              </a:lnSpc>
              <a:spcBef>
                <a:spcPts val="700"/>
              </a:spcBef>
              <a:tabLst>
                <a:tab algn="l" pos="0"/>
              </a:tabLst>
            </a:pPr>
            <a:r>
              <a:rPr b="0" lang="en-US" sz="2900" spc="-1" strike="noStrike">
                <a:solidFill>
                  <a:srgbClr val="000000"/>
                </a:solidFill>
                <a:latin typeface="Calibri"/>
                <a:ea typeface="DejaVu Sans"/>
              </a:rPr>
              <a:t>	</a:t>
            </a:r>
            <a:r>
              <a:rPr b="0" lang="en-US" sz="2900" spc="-1" strike="noStrike">
                <a:solidFill>
                  <a:srgbClr val="000000"/>
                </a:solidFill>
                <a:latin typeface="Calibri"/>
                <a:ea typeface="DejaVu Sans"/>
              </a:rPr>
              <a:t>	</a:t>
            </a:r>
            <a:r>
              <a:rPr b="1" i="1" lang="en-US" sz="2900" spc="-1" strike="noStrike">
                <a:solidFill>
                  <a:srgbClr val="e828b6"/>
                </a:solidFill>
                <a:latin typeface="Calibri"/>
                <a:ea typeface="DejaVu Sans"/>
              </a:rPr>
              <a:t>Immediate  care</a:t>
            </a:r>
            <a:endParaRPr b="0" lang="en-US" sz="2900" spc="-1" strike="noStrike">
              <a:latin typeface="Arial"/>
            </a:endParaRPr>
          </a:p>
          <a:p>
            <a:pPr marL="320040" indent="-317880">
              <a:lnSpc>
                <a:spcPct val="100000"/>
              </a:lnSpc>
              <a:spcBef>
                <a:spcPts val="700"/>
              </a:spcBef>
              <a:buClr>
                <a:srgbClr val="dd8047"/>
              </a:buClr>
              <a:buSzPct val="60000"/>
              <a:buFont typeface="Wingdings" charset="2"/>
              <a:buChar char=""/>
              <a:tabLst>
                <a:tab algn="l" pos="0"/>
              </a:tabLst>
            </a:pPr>
            <a:r>
              <a:rPr b="0" lang="en-US" sz="2900" spc="-1" strike="noStrike">
                <a:solidFill>
                  <a:srgbClr val="000000"/>
                </a:solidFill>
                <a:latin typeface="Calibri"/>
                <a:ea typeface="DejaVu Sans"/>
              </a:rPr>
              <a:t>Maintain a clear airway and Apgar Score correctly. </a:t>
            </a:r>
            <a:endParaRPr b="0" lang="en-US" sz="2900" spc="-1" strike="noStrike">
              <a:latin typeface="Arial"/>
            </a:endParaRPr>
          </a:p>
          <a:p>
            <a:pPr marL="320040" indent="-317880">
              <a:lnSpc>
                <a:spcPct val="100000"/>
              </a:lnSpc>
              <a:spcBef>
                <a:spcPts val="700"/>
              </a:spcBef>
              <a:buClr>
                <a:srgbClr val="dd8047"/>
              </a:buClr>
              <a:buSzPct val="60000"/>
              <a:buFont typeface="Wingdings" charset="2"/>
              <a:buChar char=""/>
              <a:tabLst>
                <a:tab algn="l" pos="0"/>
              </a:tabLst>
            </a:pPr>
            <a:r>
              <a:rPr b="0" lang="en-US" sz="2900" spc="-1" strike="noStrike">
                <a:solidFill>
                  <a:srgbClr val="000000"/>
                </a:solidFill>
                <a:latin typeface="Calibri"/>
                <a:ea typeface="DejaVu Sans"/>
              </a:rPr>
              <a:t>Nurse in the incubator irrespective of the size to facilitate a thermal controlled environment, hence prevent excessive heat loss.</a:t>
            </a:r>
            <a:endParaRPr b="0" lang="en-US" sz="2900" spc="-1" strike="noStrike">
              <a:latin typeface="Arial"/>
            </a:endParaRPr>
          </a:p>
          <a:p>
            <a:pPr marL="320040" indent="-317880">
              <a:lnSpc>
                <a:spcPct val="100000"/>
              </a:lnSpc>
              <a:spcBef>
                <a:spcPts val="700"/>
              </a:spcBef>
              <a:buClr>
                <a:srgbClr val="dd8047"/>
              </a:buClr>
              <a:buSzPct val="60000"/>
              <a:buFont typeface="Wingdings" charset="2"/>
              <a:buChar char=""/>
              <a:tabLst>
                <a:tab algn="l" pos="0"/>
              </a:tabLst>
            </a:pPr>
            <a:r>
              <a:rPr b="0" lang="en-US" sz="2900" spc="-1" strike="noStrike">
                <a:solidFill>
                  <a:srgbClr val="000000"/>
                </a:solidFill>
                <a:latin typeface="Calibri"/>
                <a:ea typeface="DejaVu Sans"/>
              </a:rPr>
              <a:t>Administer vitamin K appropriately to prevent haemorrhage.</a:t>
            </a:r>
            <a:endParaRPr b="0" lang="en-US" sz="2900" spc="-1" strike="noStrike">
              <a:latin typeface="Arial"/>
            </a:endParaRPr>
          </a:p>
        </p:txBody>
      </p:sp>
    </p:spTree>
  </p:cSld>
  <mc:AlternateContent>
    <mc:Choice Requires="p14">
      <p:transition spd="slow" p14:dur="2000"/>
    </mc:Choice>
    <mc:Fallback>
      <p:transition spd="slow"/>
    </mc:Fallback>
  </mc:AlternateContent>
</p:sld>
</file>

<file path=ppt/slides/slide19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08" name="CustomShape 1"/>
          <p:cNvSpPr/>
          <p:nvPr/>
        </p:nvSpPr>
        <p:spPr>
          <a:xfrm>
            <a:off x="762120" y="1600200"/>
            <a:ext cx="10761120" cy="4646160"/>
          </a:xfrm>
          <a:prstGeom prst="rect">
            <a:avLst/>
          </a:prstGeom>
          <a:noFill/>
          <a:ln>
            <a:noFill/>
          </a:ln>
        </p:spPr>
        <p:style>
          <a:lnRef idx="0"/>
          <a:fillRef idx="0"/>
          <a:effectRef idx="0"/>
          <a:fontRef idx="minor"/>
        </p:style>
        <p:txBody>
          <a:bodyPr lIns="90000" rIns="90000" tIns="45000" bIns="45000">
            <a:normAutofit fontScale="84000"/>
          </a:bodyPr>
          <a:p>
            <a:pPr marL="320040" indent="-317880">
              <a:lnSpc>
                <a:spcPct val="100000"/>
              </a:lnSpc>
              <a:spcBef>
                <a:spcPts val="700"/>
              </a:spcBef>
              <a:tabLst>
                <a:tab algn="l" pos="0"/>
              </a:tabLst>
            </a:pPr>
            <a:r>
              <a:rPr b="0" lang="en-US" sz="2900" spc="-1" strike="noStrike">
                <a:solidFill>
                  <a:srgbClr val="000000"/>
                </a:solidFill>
                <a:latin typeface="Calibri"/>
                <a:ea typeface="DejaVu Sans"/>
              </a:rPr>
              <a:t>	</a:t>
            </a:r>
            <a:r>
              <a:rPr b="0" lang="en-US" sz="2900" spc="-1" strike="noStrike">
                <a:solidFill>
                  <a:srgbClr val="000000"/>
                </a:solidFill>
                <a:latin typeface="Calibri"/>
                <a:ea typeface="DejaVu Sans"/>
              </a:rPr>
              <a:t>	</a:t>
            </a:r>
            <a:r>
              <a:rPr b="0" lang="en-US" sz="2900" spc="-1" strike="noStrike">
                <a:solidFill>
                  <a:srgbClr val="000000"/>
                </a:solidFill>
                <a:latin typeface="Calibri"/>
                <a:ea typeface="DejaVu Sans"/>
              </a:rPr>
              <a:t>	</a:t>
            </a:r>
            <a:r>
              <a:rPr b="1" i="1" lang="en-US" sz="3600" spc="-1" strike="noStrike">
                <a:solidFill>
                  <a:srgbClr val="e828b6"/>
                </a:solidFill>
                <a:latin typeface="Calibri"/>
                <a:ea typeface="DejaVu Sans"/>
              </a:rPr>
              <a:t>Subsequent   Care</a:t>
            </a:r>
            <a:endParaRPr b="0" lang="en-US" sz="3600" spc="-1" strike="noStrike">
              <a:latin typeface="Arial"/>
            </a:endParaRPr>
          </a:p>
          <a:p>
            <a:pPr marL="320040" indent="-317880">
              <a:lnSpc>
                <a:spcPct val="100000"/>
              </a:lnSpc>
              <a:spcBef>
                <a:spcPts val="700"/>
              </a:spcBef>
              <a:buClr>
                <a:srgbClr val="dd8047"/>
              </a:buClr>
              <a:buSzPct val="60000"/>
              <a:buFont typeface="Wingdings" charset="2"/>
              <a:buChar char=""/>
              <a:tabLst>
                <a:tab algn="l" pos="0"/>
              </a:tabLst>
            </a:pPr>
            <a:r>
              <a:rPr b="0" lang="en-US" sz="3600" spc="-1" strike="noStrike">
                <a:solidFill>
                  <a:srgbClr val="000000"/>
                </a:solidFill>
                <a:latin typeface="Calibri"/>
                <a:ea typeface="DejaVu Sans"/>
              </a:rPr>
              <a:t>Feed within the first 15 minutes of birth and ct on 2 hourly bases for the first 48 hrs to prevent hypoglycaemia</a:t>
            </a:r>
            <a:endParaRPr b="0" lang="en-US" sz="3600" spc="-1" strike="noStrike">
              <a:latin typeface="Arial"/>
            </a:endParaRPr>
          </a:p>
          <a:p>
            <a:pPr marL="320040" indent="-317880">
              <a:lnSpc>
                <a:spcPct val="100000"/>
              </a:lnSpc>
              <a:spcBef>
                <a:spcPts val="700"/>
              </a:spcBef>
              <a:buClr>
                <a:srgbClr val="dd8047"/>
              </a:buClr>
              <a:buSzPct val="60000"/>
              <a:buFont typeface="Wingdings" charset="2"/>
              <a:buChar char=""/>
              <a:tabLst>
                <a:tab algn="l" pos="0"/>
              </a:tabLst>
            </a:pPr>
            <a:r>
              <a:rPr b="0" lang="en-US" sz="3600" spc="-1" strike="noStrike">
                <a:solidFill>
                  <a:srgbClr val="000000"/>
                </a:solidFill>
                <a:latin typeface="Calibri"/>
                <a:ea typeface="DejaVu Sans"/>
              </a:rPr>
              <a:t>Not possible , commence dextrose drip within the same duration.</a:t>
            </a:r>
            <a:endParaRPr b="0" lang="en-US" sz="3600" spc="-1" strike="noStrike">
              <a:latin typeface="Arial"/>
            </a:endParaRPr>
          </a:p>
          <a:p>
            <a:pPr marL="320040" indent="-317880">
              <a:lnSpc>
                <a:spcPct val="100000"/>
              </a:lnSpc>
              <a:spcBef>
                <a:spcPts val="700"/>
              </a:spcBef>
              <a:buClr>
                <a:srgbClr val="dd8047"/>
              </a:buClr>
              <a:buSzPct val="60000"/>
              <a:buFont typeface="Wingdings" charset="2"/>
              <a:buChar char=""/>
              <a:tabLst>
                <a:tab algn="l" pos="0"/>
              </a:tabLst>
            </a:pPr>
            <a:r>
              <a:rPr b="0" lang="en-US" sz="3600" spc="-1" strike="noStrike">
                <a:solidFill>
                  <a:srgbClr val="000000"/>
                </a:solidFill>
                <a:latin typeface="Calibri"/>
                <a:ea typeface="DejaVu Sans"/>
              </a:rPr>
              <a:t>Monitor for signs of hypoglycaemia= irritability, hypothermia, feeble cry , apnoea tachycardia ,tremors &amp; cyanosis.</a:t>
            </a:r>
            <a:endParaRPr b="0" lang="en-US" sz="3600" spc="-1" strike="noStrike">
              <a:latin typeface="Arial"/>
            </a:endParaRPr>
          </a:p>
        </p:txBody>
      </p:sp>
    </p:spTree>
  </p:cSld>
  <mc:AlternateContent>
    <mc:Choice Requires="p14">
      <p:transition spd="slow" p14:dur="2000"/>
    </mc:Choice>
    <mc:Fallback>
      <p:transition spd="slow"/>
    </mc:Fallback>
  </mc:AlternateContent>
</p:sld>
</file>

<file path=ppt/slides/slide19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09" name="CustomShape 1"/>
          <p:cNvSpPr/>
          <p:nvPr/>
        </p:nvSpPr>
        <p:spPr>
          <a:xfrm>
            <a:off x="666720" y="1295280"/>
            <a:ext cx="10951560" cy="5407920"/>
          </a:xfrm>
          <a:prstGeom prst="rect">
            <a:avLst/>
          </a:prstGeom>
          <a:noFill/>
          <a:ln>
            <a:noFill/>
          </a:ln>
        </p:spPr>
        <p:style>
          <a:lnRef idx="0"/>
          <a:fillRef idx="0"/>
          <a:effectRef idx="0"/>
          <a:fontRef idx="minor"/>
        </p:style>
        <p:txBody>
          <a:bodyPr lIns="90000" rIns="90000" tIns="45000" bIns="45000">
            <a:normAutofit fontScale="97000"/>
          </a:bodyPr>
          <a:p>
            <a:pPr marL="320040" indent="-317880">
              <a:lnSpc>
                <a:spcPct val="100000"/>
              </a:lnSpc>
              <a:spcBef>
                <a:spcPts val="700"/>
              </a:spcBef>
              <a:tabLst>
                <a:tab algn="l" pos="0"/>
              </a:tabLst>
            </a:pPr>
            <a:r>
              <a:rPr b="0" lang="en-US" sz="2900" spc="-1" strike="noStrike">
                <a:solidFill>
                  <a:srgbClr val="000000"/>
                </a:solidFill>
                <a:latin typeface="Calibri"/>
                <a:ea typeface="DejaVu Sans"/>
              </a:rPr>
              <a:t>	</a:t>
            </a:r>
            <a:r>
              <a:rPr b="1" lang="en-US" sz="3500" spc="-1" strike="noStrike">
                <a:solidFill>
                  <a:srgbClr val="e828b6"/>
                </a:solidFill>
                <a:latin typeface="Calibri"/>
                <a:ea typeface="DejaVu Sans"/>
              </a:rPr>
              <a:t>NB </a:t>
            </a:r>
            <a:r>
              <a:rPr b="0" lang="en-US" sz="2900" spc="-1" strike="noStrike">
                <a:solidFill>
                  <a:srgbClr val="000000"/>
                </a:solidFill>
                <a:latin typeface="Calibri"/>
                <a:ea typeface="DejaVu Sans"/>
              </a:rPr>
              <a:t> </a:t>
            </a:r>
            <a:endParaRPr b="0" lang="en-US" sz="2900" spc="-1" strike="noStrike">
              <a:latin typeface="Arial"/>
            </a:endParaRPr>
          </a:p>
          <a:p>
            <a:pPr marL="320040" indent="-317880">
              <a:lnSpc>
                <a:spcPct val="100000"/>
              </a:lnSpc>
              <a:spcBef>
                <a:spcPts val="700"/>
              </a:spcBef>
              <a:buClr>
                <a:srgbClr val="dd8047"/>
              </a:buClr>
              <a:buSzPct val="60000"/>
              <a:buFont typeface="Wingdings" charset="2"/>
              <a:buChar char=""/>
              <a:tabLst>
                <a:tab algn="l" pos="0"/>
              </a:tabLst>
            </a:pPr>
            <a:r>
              <a:rPr b="0" lang="en-US" sz="2900" spc="-1" strike="noStrike">
                <a:solidFill>
                  <a:srgbClr val="000000"/>
                </a:solidFill>
                <a:latin typeface="Calibri"/>
                <a:ea typeface="DejaVu Sans"/>
              </a:rPr>
              <a:t> </a:t>
            </a:r>
            <a:r>
              <a:rPr b="0" lang="en-US" sz="2900" spc="-1" strike="noStrike">
                <a:solidFill>
                  <a:srgbClr val="000000"/>
                </a:solidFill>
                <a:latin typeface="Calibri"/>
                <a:ea typeface="DejaVu Sans"/>
              </a:rPr>
              <a:t>During the 1</a:t>
            </a:r>
            <a:r>
              <a:rPr b="0" lang="en-US" sz="2900" spc="-1" strike="noStrike" baseline="30000">
                <a:solidFill>
                  <a:srgbClr val="000000"/>
                </a:solidFill>
                <a:latin typeface="Calibri"/>
                <a:ea typeface="DejaVu Sans"/>
              </a:rPr>
              <a:t>st</a:t>
            </a:r>
            <a:r>
              <a:rPr b="0" lang="en-US" sz="2900" spc="-1" strike="noStrike">
                <a:solidFill>
                  <a:srgbClr val="000000"/>
                </a:solidFill>
                <a:latin typeface="Calibri"/>
                <a:ea typeface="DejaVu Sans"/>
              </a:rPr>
              <a:t>  2hrs of birth, blood sugar levels reduces very fast.</a:t>
            </a:r>
            <a:endParaRPr b="0" lang="en-US" sz="2900" spc="-1" strike="noStrike">
              <a:latin typeface="Arial"/>
            </a:endParaRPr>
          </a:p>
          <a:p>
            <a:pPr marL="320040" indent="-317880">
              <a:lnSpc>
                <a:spcPct val="100000"/>
              </a:lnSpc>
              <a:spcBef>
                <a:spcPts val="700"/>
              </a:spcBef>
              <a:buClr>
                <a:srgbClr val="dd8047"/>
              </a:buClr>
              <a:buSzPct val="60000"/>
              <a:buFont typeface="Wingdings" charset="2"/>
              <a:buChar char=""/>
              <a:tabLst>
                <a:tab algn="l" pos="0"/>
              </a:tabLst>
            </a:pPr>
            <a:r>
              <a:rPr b="0" lang="en-US" sz="2900" spc="-1" strike="noStrike">
                <a:solidFill>
                  <a:srgbClr val="000000"/>
                </a:solidFill>
                <a:latin typeface="Calibri"/>
                <a:ea typeface="DejaVu Sans"/>
              </a:rPr>
              <a:t> </a:t>
            </a:r>
            <a:r>
              <a:rPr b="0" lang="en-US" sz="2900" spc="-1" strike="noStrike">
                <a:solidFill>
                  <a:srgbClr val="000000"/>
                </a:solidFill>
                <a:latin typeface="Calibri"/>
                <a:ea typeface="DejaVu Sans"/>
              </a:rPr>
              <a:t>Convulsions/ Cardiac arrest can easily occur due to hypoglycaemia hence irreversible brain damage.</a:t>
            </a:r>
            <a:endParaRPr b="0" lang="en-US" sz="2900" spc="-1" strike="noStrike">
              <a:latin typeface="Arial"/>
            </a:endParaRPr>
          </a:p>
          <a:p>
            <a:pPr marL="320040" indent="-317880">
              <a:lnSpc>
                <a:spcPct val="100000"/>
              </a:lnSpc>
              <a:spcBef>
                <a:spcPts val="700"/>
              </a:spcBef>
              <a:buClr>
                <a:srgbClr val="dd8047"/>
              </a:buClr>
              <a:buSzPct val="60000"/>
              <a:buFont typeface="Wingdings" charset="2"/>
              <a:buChar char=""/>
              <a:tabLst>
                <a:tab algn="l" pos="0"/>
              </a:tabLst>
            </a:pPr>
            <a:r>
              <a:rPr b="0" lang="en-US" sz="2900" spc="-1" strike="noStrike">
                <a:solidFill>
                  <a:srgbClr val="000000"/>
                </a:solidFill>
                <a:latin typeface="Calibri"/>
                <a:ea typeface="DejaVu Sans"/>
              </a:rPr>
              <a:t>Estimate BS every:</a:t>
            </a:r>
            <a:endParaRPr b="0" lang="en-US" sz="2900" spc="-1" strike="noStrike">
              <a:latin typeface="Arial"/>
            </a:endParaRPr>
          </a:p>
          <a:p>
            <a:pPr marL="320040" indent="-317880">
              <a:lnSpc>
                <a:spcPct val="100000"/>
              </a:lnSpc>
              <a:spcBef>
                <a:spcPts val="700"/>
              </a:spcBef>
              <a:buClr>
                <a:srgbClr val="dd8047"/>
              </a:buClr>
              <a:buSzPct val="60000"/>
              <a:buFont typeface="Wingdings" charset="2"/>
              <a:buChar char=""/>
              <a:tabLst>
                <a:tab algn="l" pos="0"/>
              </a:tabLst>
            </a:pPr>
            <a:r>
              <a:rPr b="0" lang="en-US" sz="2900" spc="-1" strike="noStrike">
                <a:solidFill>
                  <a:srgbClr val="000000"/>
                </a:solidFill>
                <a:latin typeface="Calibri"/>
                <a:ea typeface="DejaVu Sans"/>
              </a:rPr>
              <a:t>Half(½)- 1(one) hourly for the first 2 hours.</a:t>
            </a:r>
            <a:endParaRPr b="0" lang="en-US" sz="2900" spc="-1" strike="noStrike">
              <a:latin typeface="Arial"/>
            </a:endParaRPr>
          </a:p>
          <a:p>
            <a:pPr marL="320040" indent="-317880">
              <a:lnSpc>
                <a:spcPct val="100000"/>
              </a:lnSpc>
              <a:spcBef>
                <a:spcPts val="700"/>
              </a:spcBef>
              <a:buClr>
                <a:srgbClr val="dd8047"/>
              </a:buClr>
              <a:buSzPct val="60000"/>
              <a:buFont typeface="Wingdings" charset="2"/>
              <a:buChar char=""/>
              <a:tabLst>
                <a:tab algn="l" pos="0"/>
              </a:tabLst>
            </a:pPr>
            <a:r>
              <a:rPr b="0" lang="en-US" sz="2900" spc="-1" strike="noStrike">
                <a:solidFill>
                  <a:srgbClr val="000000"/>
                </a:solidFill>
                <a:latin typeface="Calibri"/>
                <a:ea typeface="DejaVu Sans"/>
              </a:rPr>
              <a:t>Three(3)hrly  for 48 hours Maintain record all through and consult PRN.</a:t>
            </a:r>
            <a:endParaRPr b="0" lang="en-US" sz="2900" spc="-1" strike="noStrike">
              <a:latin typeface="Arial"/>
            </a:endParaRPr>
          </a:p>
          <a:p>
            <a:pPr marL="320040" indent="-317880">
              <a:lnSpc>
                <a:spcPct val="100000"/>
              </a:lnSpc>
              <a:spcBef>
                <a:spcPts val="700"/>
              </a:spcBef>
              <a:buClr>
                <a:srgbClr val="dd8047"/>
              </a:buClr>
              <a:buSzPct val="60000"/>
              <a:buFont typeface="Wingdings" charset="2"/>
              <a:buChar char=""/>
              <a:tabLst>
                <a:tab algn="l" pos="0"/>
              </a:tabLst>
            </a:pPr>
            <a:r>
              <a:rPr b="0" lang="en-US" sz="2900" spc="-1" strike="noStrike">
                <a:solidFill>
                  <a:srgbClr val="000000"/>
                </a:solidFill>
                <a:latin typeface="Calibri"/>
                <a:ea typeface="DejaVu Sans"/>
              </a:rPr>
              <a:t>Thereafter frequency is determined by clinical status of the newborn. </a:t>
            </a:r>
            <a:endParaRPr b="0" lang="en-US" sz="2900" spc="-1" strike="noStrike">
              <a:latin typeface="Arial"/>
            </a:endParaRPr>
          </a:p>
        </p:txBody>
      </p:sp>
    </p:spTree>
  </p:cSld>
  <mc:AlternateContent>
    <mc:Choice Requires="p14">
      <p:transition spd="slow" p14:dur="2000"/>
    </mc:Choice>
    <mc:Fallback>
      <p:transition spd="slow"/>
    </mc:Fallback>
  </mc:AlternateContent>
</p:sld>
</file>

<file path=ppt/slides/slide19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10" name="CustomShape 1"/>
          <p:cNvSpPr/>
          <p:nvPr/>
        </p:nvSpPr>
        <p:spPr>
          <a:xfrm>
            <a:off x="666720" y="1371600"/>
            <a:ext cx="10856520" cy="4950720"/>
          </a:xfrm>
          <a:prstGeom prst="rect">
            <a:avLst/>
          </a:prstGeom>
          <a:noFill/>
          <a:ln>
            <a:noFill/>
          </a:ln>
        </p:spPr>
        <p:style>
          <a:lnRef idx="0"/>
          <a:fillRef idx="0"/>
          <a:effectRef idx="0"/>
          <a:fontRef idx="minor"/>
        </p:style>
        <p:txBody>
          <a:bodyPr lIns="90000" rIns="90000" tIns="45000" bIns="45000">
            <a:noAutofit/>
          </a:bodyPr>
          <a:p>
            <a:pPr marL="320040" indent="-317880">
              <a:lnSpc>
                <a:spcPct val="100000"/>
              </a:lnSpc>
              <a:spcBef>
                <a:spcPts val="700"/>
              </a:spcBef>
              <a:buClr>
                <a:srgbClr val="dd8047"/>
              </a:buClr>
              <a:buSzPct val="60000"/>
              <a:buFont typeface="Wingdings" charset="2"/>
              <a:buChar char=""/>
            </a:pPr>
            <a:r>
              <a:rPr b="0" lang="en-US" sz="2900" spc="-1" strike="noStrike">
                <a:solidFill>
                  <a:srgbClr val="000000"/>
                </a:solidFill>
                <a:latin typeface="Calibri"/>
                <a:ea typeface="DejaVu Sans"/>
              </a:rPr>
              <a:t>Vital signs every 2 hourly for the 1</a:t>
            </a:r>
            <a:r>
              <a:rPr b="0" lang="en-US" sz="2900" spc="-1" strike="noStrike" baseline="30000">
                <a:solidFill>
                  <a:srgbClr val="000000"/>
                </a:solidFill>
                <a:latin typeface="Calibri"/>
                <a:ea typeface="DejaVu Sans"/>
              </a:rPr>
              <a:t>st</a:t>
            </a:r>
            <a:r>
              <a:rPr b="0" lang="en-US" sz="2900" spc="-1" strike="noStrike">
                <a:solidFill>
                  <a:srgbClr val="000000"/>
                </a:solidFill>
                <a:latin typeface="Calibri"/>
                <a:ea typeface="DejaVu Sans"/>
              </a:rPr>
              <a:t>  48 hours to diagnose shock &amp; features of  RDS.</a:t>
            </a:r>
            <a:endParaRPr b="0" lang="en-US" sz="2900" spc="-1" strike="noStrike">
              <a:latin typeface="Arial"/>
            </a:endParaRPr>
          </a:p>
          <a:p>
            <a:pPr marL="320040" indent="-317880">
              <a:lnSpc>
                <a:spcPct val="100000"/>
              </a:lnSpc>
              <a:spcBef>
                <a:spcPts val="700"/>
              </a:spcBef>
              <a:buClr>
                <a:srgbClr val="dd8047"/>
              </a:buClr>
              <a:buSzPct val="60000"/>
              <a:buFont typeface="Wingdings" charset="2"/>
              <a:buChar char=""/>
            </a:pPr>
            <a:r>
              <a:rPr b="0" lang="en-US" sz="2900" spc="-1" strike="noStrike">
                <a:solidFill>
                  <a:srgbClr val="000000"/>
                </a:solidFill>
                <a:latin typeface="Calibri"/>
                <a:ea typeface="DejaVu Sans"/>
              </a:rPr>
              <a:t>Perform initial exam to confirm maturity , diagnose congenital abnormalities hence plan interventions for good prognosis.</a:t>
            </a:r>
            <a:endParaRPr b="0" lang="en-US" sz="2900" spc="-1" strike="noStrike">
              <a:latin typeface="Arial"/>
            </a:endParaRPr>
          </a:p>
          <a:p>
            <a:pPr marL="320040" indent="-317880">
              <a:lnSpc>
                <a:spcPct val="100000"/>
              </a:lnSpc>
              <a:spcBef>
                <a:spcPts val="700"/>
              </a:spcBef>
              <a:buClr>
                <a:srgbClr val="dd8047"/>
              </a:buClr>
              <a:buSzPct val="60000"/>
              <a:buFont typeface="Wingdings" charset="2"/>
              <a:buChar char=""/>
            </a:pPr>
            <a:r>
              <a:rPr b="0" lang="en-US" sz="2900" spc="-1" strike="noStrike">
                <a:solidFill>
                  <a:srgbClr val="000000"/>
                </a:solidFill>
                <a:latin typeface="Calibri"/>
                <a:ea typeface="DejaVu Sans"/>
              </a:rPr>
              <a:t>Maintain high standards of hygiene and perform daily exam to evaluate the progress.</a:t>
            </a:r>
            <a:endParaRPr b="0" lang="en-US" sz="2900" spc="-1" strike="noStrike">
              <a:latin typeface="Arial"/>
            </a:endParaRPr>
          </a:p>
          <a:p>
            <a:pPr marL="320040" indent="-317880">
              <a:lnSpc>
                <a:spcPct val="100000"/>
              </a:lnSpc>
              <a:spcBef>
                <a:spcPts val="700"/>
              </a:spcBef>
              <a:buClr>
                <a:srgbClr val="dd8047"/>
              </a:buClr>
              <a:buSzPct val="60000"/>
              <a:buFont typeface="Wingdings" charset="2"/>
              <a:buChar char=""/>
            </a:pPr>
            <a:r>
              <a:rPr b="0" lang="en-US" sz="2900" spc="-1" strike="noStrike">
                <a:solidFill>
                  <a:srgbClr val="000000"/>
                </a:solidFill>
                <a:latin typeface="Calibri"/>
                <a:ea typeface="DejaVu Sans"/>
              </a:rPr>
              <a:t>Finally paeditrician discharges to continue with  outpatient clinic for follow up &amp; close monitoring.  </a:t>
            </a:r>
            <a:endParaRPr b="0" lang="en-US" sz="2900" spc="-1" strike="noStrike">
              <a:latin typeface="Arial"/>
            </a:endParaRPr>
          </a:p>
        </p:txBody>
      </p:sp>
    </p:spTree>
  </p:cSld>
  <mc:AlternateContent>
    <mc:Choice Requires="p14">
      <p:transition spd="slow" p14:dur="2000"/>
    </mc:Choice>
    <mc:Fallback>
      <p:transition spd="slow"/>
    </mc:Fallback>
  </mc:AlternateContent>
</p:sld>
</file>

<file path=ppt/slides/slide19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11" name="CustomShape 1"/>
          <p:cNvSpPr/>
          <p:nvPr/>
        </p:nvSpPr>
        <p:spPr>
          <a:xfrm>
            <a:off x="816840" y="228600"/>
            <a:ext cx="10869120" cy="988560"/>
          </a:xfrm>
          <a:prstGeom prst="rect">
            <a:avLst/>
          </a:prstGeom>
          <a:noFill/>
          <a:ln>
            <a:noFill/>
          </a:ln>
        </p:spPr>
        <p:style>
          <a:lnRef idx="0"/>
          <a:fillRef idx="0"/>
          <a:effectRef idx="0"/>
          <a:fontRef idx="minor"/>
        </p:style>
        <p:txBody>
          <a:bodyPr lIns="90000" rIns="90000" tIns="45000" bIns="45000" anchor="ctr">
            <a:noAutofit/>
          </a:bodyPr>
          <a:p>
            <a:pPr>
              <a:lnSpc>
                <a:spcPct val="100000"/>
              </a:lnSpc>
            </a:pPr>
            <a:r>
              <a:rPr b="1" lang="en-US" sz="4400" spc="-1" strike="noStrike">
                <a:solidFill>
                  <a:srgbClr val="000000"/>
                </a:solidFill>
                <a:latin typeface="Tw Cen MT"/>
                <a:ea typeface="DejaVu Sans"/>
              </a:rPr>
              <a:t>Effects Of Pregnancy On Diabetes</a:t>
            </a:r>
            <a:endParaRPr b="0" lang="en-US" sz="4400" spc="-1" strike="noStrike">
              <a:latin typeface="Arial"/>
            </a:endParaRPr>
          </a:p>
        </p:txBody>
      </p:sp>
      <p:sp>
        <p:nvSpPr>
          <p:cNvPr id="1112" name="CustomShape 2"/>
          <p:cNvSpPr/>
          <p:nvPr/>
        </p:nvSpPr>
        <p:spPr>
          <a:xfrm>
            <a:off x="666720" y="1600200"/>
            <a:ext cx="10570680" cy="4528440"/>
          </a:xfrm>
          <a:prstGeom prst="rect">
            <a:avLst/>
          </a:prstGeom>
          <a:noFill/>
          <a:ln>
            <a:noFill/>
          </a:ln>
        </p:spPr>
        <p:style>
          <a:lnRef idx="0"/>
          <a:fillRef idx="0"/>
          <a:effectRef idx="0"/>
          <a:fontRef idx="minor"/>
        </p:style>
        <p:txBody>
          <a:bodyPr lIns="90000" rIns="90000" tIns="45000" bIns="45000">
            <a:noAutofit/>
          </a:bodyPr>
          <a:p>
            <a:pPr marL="320040" indent="-317880">
              <a:lnSpc>
                <a:spcPct val="100000"/>
              </a:lnSpc>
              <a:spcBef>
                <a:spcPts val="700"/>
              </a:spcBef>
              <a:buClr>
                <a:srgbClr val="dd8047"/>
              </a:buClr>
              <a:buSzPct val="60000"/>
              <a:buFont typeface="Wingdings" charset="2"/>
              <a:buChar char=""/>
            </a:pPr>
            <a:r>
              <a:rPr b="0" lang="en-US" sz="3400" spc="-1" strike="noStrike">
                <a:solidFill>
                  <a:srgbClr val="000000"/>
                </a:solidFill>
                <a:latin typeface="Calibri"/>
                <a:ea typeface="DejaVu Sans"/>
              </a:rPr>
              <a:t>Refers to complications pregnancy state brings to an already known diabetes. They are:-</a:t>
            </a:r>
            <a:endParaRPr b="0" lang="en-US" sz="3400" spc="-1" strike="noStrike">
              <a:latin typeface="Arial"/>
            </a:endParaRPr>
          </a:p>
          <a:p>
            <a:pPr marL="320040" indent="-317880">
              <a:lnSpc>
                <a:spcPct val="100000"/>
              </a:lnSpc>
              <a:spcBef>
                <a:spcPts val="700"/>
              </a:spcBef>
              <a:buClr>
                <a:srgbClr val="dd8047"/>
              </a:buClr>
              <a:buSzPct val="60000"/>
              <a:buFont typeface="Wingdings" charset="2"/>
              <a:buChar char=""/>
            </a:pPr>
            <a:r>
              <a:rPr b="0" lang="en-US" sz="3400" spc="-1" strike="noStrike">
                <a:solidFill>
                  <a:srgbClr val="000000"/>
                </a:solidFill>
                <a:latin typeface="Calibri"/>
                <a:ea typeface="DejaVu Sans"/>
              </a:rPr>
              <a:t>Insulin dependancy ; because the requirements are increased.</a:t>
            </a:r>
            <a:endParaRPr b="0" lang="en-US" sz="3400" spc="-1" strike="noStrike">
              <a:latin typeface="Arial"/>
            </a:endParaRPr>
          </a:p>
          <a:p>
            <a:pPr marL="320040" indent="-317880">
              <a:lnSpc>
                <a:spcPct val="100000"/>
              </a:lnSpc>
              <a:spcBef>
                <a:spcPts val="700"/>
              </a:spcBef>
              <a:buClr>
                <a:srgbClr val="dd8047"/>
              </a:buClr>
              <a:buSzPct val="60000"/>
              <a:buFont typeface="Wingdings" charset="2"/>
              <a:buChar char=""/>
            </a:pPr>
            <a:r>
              <a:rPr b="0" lang="en-US" sz="3400" spc="-1" strike="noStrike">
                <a:solidFill>
                  <a:srgbClr val="000000"/>
                </a:solidFill>
                <a:latin typeface="Calibri"/>
                <a:ea typeface="DejaVu Sans"/>
              </a:rPr>
              <a:t>Ketoacidosis; due to poor control particularly in the 3</a:t>
            </a:r>
            <a:r>
              <a:rPr b="0" lang="en-US" sz="3400" spc="-1" strike="noStrike" baseline="30000">
                <a:solidFill>
                  <a:srgbClr val="000000"/>
                </a:solidFill>
                <a:latin typeface="Calibri"/>
                <a:ea typeface="DejaVu Sans"/>
              </a:rPr>
              <a:t>rd</a:t>
            </a:r>
            <a:r>
              <a:rPr b="0" lang="en-US" sz="3400" spc="-1" strike="noStrike">
                <a:solidFill>
                  <a:srgbClr val="000000"/>
                </a:solidFill>
                <a:latin typeface="Calibri"/>
                <a:ea typeface="DejaVu Sans"/>
              </a:rPr>
              <a:t> trimester leading to high levels of ketone bodies in the circulation. </a:t>
            </a:r>
            <a:endParaRPr b="0" lang="en-US" sz="3400" spc="-1" strike="noStrike">
              <a:latin typeface="Arial"/>
            </a:endParaRPr>
          </a:p>
        </p:txBody>
      </p:sp>
    </p:spTree>
  </p:cSld>
  <mc:AlternateContent>
    <mc:Choice Requires="p14">
      <p:transition spd="slow" p14:dur="2000"/>
    </mc:Choice>
    <mc:Fallback>
      <p:transition spd="slow"/>
    </mc:Fallback>
  </mc:AlternateContent>
</p:sld>
</file>

<file path=ppt/slides/slide19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13" name="CustomShape 1"/>
          <p:cNvSpPr/>
          <p:nvPr/>
        </p:nvSpPr>
        <p:spPr>
          <a:xfrm>
            <a:off x="816840" y="1600200"/>
            <a:ext cx="10869120" cy="4493520"/>
          </a:xfrm>
          <a:prstGeom prst="rect">
            <a:avLst/>
          </a:prstGeom>
          <a:noFill/>
          <a:ln>
            <a:noFill/>
          </a:ln>
        </p:spPr>
        <p:style>
          <a:lnRef idx="0"/>
          <a:fillRef idx="0"/>
          <a:effectRef idx="0"/>
          <a:fontRef idx="minor"/>
        </p:style>
        <p:txBody>
          <a:bodyPr lIns="90000" rIns="90000" tIns="45000" bIns="45000">
            <a:noAutofit/>
          </a:bodyPr>
          <a:p>
            <a:pPr marL="320040" indent="-317880">
              <a:lnSpc>
                <a:spcPct val="100000"/>
              </a:lnSpc>
              <a:spcBef>
                <a:spcPts val="700"/>
              </a:spcBef>
              <a:buClr>
                <a:srgbClr val="dd8047"/>
              </a:buClr>
              <a:buSzPct val="60000"/>
              <a:buFont typeface="Wingdings" charset="2"/>
              <a:buChar char=""/>
            </a:pPr>
            <a:r>
              <a:rPr b="0" lang="en-US" sz="3600" spc="-1" strike="noStrike">
                <a:solidFill>
                  <a:srgbClr val="000000"/>
                </a:solidFill>
                <a:latin typeface="Tw Cen MT"/>
                <a:ea typeface="DejaVu Sans"/>
              </a:rPr>
              <a:t>Renal failure ; due to presence of nephropathy in non pregnancy state. Highly associated with poorly controlled type 1 DM</a:t>
            </a:r>
            <a:endParaRPr b="0" lang="en-US" sz="3600" spc="-1" strike="noStrike">
              <a:latin typeface="Arial"/>
            </a:endParaRPr>
          </a:p>
          <a:p>
            <a:pPr marL="320040" indent="-317880">
              <a:lnSpc>
                <a:spcPct val="100000"/>
              </a:lnSpc>
              <a:spcBef>
                <a:spcPts val="700"/>
              </a:spcBef>
              <a:buClr>
                <a:srgbClr val="dd8047"/>
              </a:buClr>
              <a:buSzPct val="60000"/>
              <a:buFont typeface="Wingdings" charset="2"/>
              <a:buChar char=""/>
            </a:pPr>
            <a:r>
              <a:rPr b="0" lang="en-US" sz="3600" spc="-1" strike="noStrike">
                <a:solidFill>
                  <a:srgbClr val="000000"/>
                </a:solidFill>
                <a:latin typeface="Tw Cen MT"/>
                <a:ea typeface="DejaVu Sans"/>
              </a:rPr>
              <a:t>Blindness ; due to presence of retinopathy prior to pregnancy and control is poor. So vasoconstriction leads to the condition. </a:t>
            </a:r>
            <a:endParaRPr b="0" lang="en-US" sz="3600" spc="-1" strike="noStrike">
              <a:latin typeface="Arial"/>
            </a:endParaRPr>
          </a:p>
        </p:txBody>
      </p:sp>
    </p:spTree>
  </p:cSld>
  <mc:AlternateContent>
    <mc:Choice Requires="p14">
      <p:transition spd="slow" p14:dur="2000"/>
    </mc:Choice>
    <mc:Fallback>
      <p:transition spd="slow"/>
    </mc:Fallback>
  </mc:AlternateContent>
</p:sld>
</file>

<file path=ppt/slides/slide19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14" name="CustomShape 1"/>
          <p:cNvSpPr/>
          <p:nvPr/>
        </p:nvSpPr>
        <p:spPr>
          <a:xfrm>
            <a:off x="816840" y="228600"/>
            <a:ext cx="10869120" cy="988560"/>
          </a:xfrm>
          <a:prstGeom prst="rect">
            <a:avLst/>
          </a:prstGeom>
          <a:noFill/>
          <a:ln>
            <a:noFill/>
          </a:ln>
        </p:spPr>
        <p:style>
          <a:lnRef idx="0"/>
          <a:fillRef idx="0"/>
          <a:effectRef idx="0"/>
          <a:fontRef idx="minor"/>
        </p:style>
        <p:txBody>
          <a:bodyPr lIns="90000" rIns="90000" tIns="45000" bIns="45000" anchor="ctr">
            <a:normAutofit fontScale="56000"/>
          </a:bodyPr>
          <a:p>
            <a:pPr>
              <a:lnSpc>
                <a:spcPct val="100000"/>
              </a:lnSpc>
            </a:pPr>
            <a:r>
              <a:rPr b="1" lang="en-US" sz="4400" spc="-1" strike="noStrike">
                <a:solidFill>
                  <a:srgbClr val="000000"/>
                </a:solidFill>
                <a:latin typeface="Tw Cen MT"/>
                <a:ea typeface="DejaVu Sans"/>
              </a:rPr>
              <a:t>Effects Of  Diabetes On Pregnancy</a:t>
            </a:r>
            <a:endParaRPr b="0" lang="en-US" sz="4400" spc="-1" strike="noStrike">
              <a:latin typeface="Arial"/>
            </a:endParaRPr>
          </a:p>
        </p:txBody>
      </p:sp>
      <p:sp>
        <p:nvSpPr>
          <p:cNvPr id="1115" name="CustomShape 2"/>
          <p:cNvSpPr/>
          <p:nvPr/>
        </p:nvSpPr>
        <p:spPr>
          <a:xfrm>
            <a:off x="762120" y="1295280"/>
            <a:ext cx="10475280" cy="4833360"/>
          </a:xfrm>
          <a:prstGeom prst="rect">
            <a:avLst/>
          </a:prstGeom>
          <a:noFill/>
          <a:ln>
            <a:noFill/>
          </a:ln>
        </p:spPr>
        <p:style>
          <a:lnRef idx="0"/>
          <a:fillRef idx="0"/>
          <a:effectRef idx="0"/>
          <a:fontRef idx="minor"/>
        </p:style>
        <p:txBody>
          <a:bodyPr lIns="90000" rIns="90000" tIns="45000" bIns="45000">
            <a:normAutofit fontScale="78000"/>
          </a:bodyPr>
          <a:p>
            <a:pPr marL="320040" indent="-317880">
              <a:lnSpc>
                <a:spcPct val="100000"/>
              </a:lnSpc>
              <a:spcBef>
                <a:spcPts val="700"/>
              </a:spcBef>
              <a:tabLst>
                <a:tab algn="l" pos="0"/>
              </a:tabLst>
            </a:pPr>
            <a:r>
              <a:rPr b="0" lang="en-US" sz="2900" spc="-1" strike="noStrike">
                <a:solidFill>
                  <a:srgbClr val="000000"/>
                </a:solidFill>
                <a:latin typeface="Tw Cen MT"/>
                <a:ea typeface="DejaVu Sans"/>
              </a:rPr>
              <a:t>	</a:t>
            </a:r>
            <a:endParaRPr b="0" lang="en-US" sz="2900" spc="-1" strike="noStrike">
              <a:latin typeface="Arial"/>
            </a:endParaRPr>
          </a:p>
          <a:p>
            <a:pPr marL="320040" indent="-317880">
              <a:lnSpc>
                <a:spcPct val="100000"/>
              </a:lnSpc>
              <a:spcBef>
                <a:spcPts val="700"/>
              </a:spcBef>
              <a:buClr>
                <a:srgbClr val="dd8047"/>
              </a:buClr>
              <a:buSzPct val="60000"/>
              <a:buFont typeface="Wingdings" charset="2"/>
              <a:buChar char=""/>
              <a:tabLst>
                <a:tab algn="l" pos="0"/>
              </a:tabLst>
            </a:pPr>
            <a:r>
              <a:rPr b="0" lang="en-US" sz="2900" spc="-1" strike="noStrike">
                <a:solidFill>
                  <a:srgbClr val="000000"/>
                </a:solidFill>
                <a:latin typeface="Tw Cen MT"/>
                <a:ea typeface="DejaVu Sans"/>
              </a:rPr>
              <a:t>Refers to complications to either fetus or baby due to poor control of the condition hence vasoconstriction.</a:t>
            </a:r>
            <a:endParaRPr b="0" lang="en-US" sz="2900" spc="-1" strike="noStrike">
              <a:latin typeface="Arial"/>
            </a:endParaRPr>
          </a:p>
          <a:p>
            <a:pPr marL="320040" indent="-317880">
              <a:lnSpc>
                <a:spcPct val="100000"/>
              </a:lnSpc>
              <a:spcBef>
                <a:spcPts val="700"/>
              </a:spcBef>
              <a:buClr>
                <a:srgbClr val="dd8047"/>
              </a:buClr>
              <a:buSzPct val="60000"/>
              <a:buFont typeface="Wingdings" charset="2"/>
              <a:buChar char=""/>
              <a:tabLst>
                <a:tab algn="l" pos="0"/>
              </a:tabLst>
            </a:pPr>
            <a:r>
              <a:rPr b="0" lang="en-US" sz="2900" spc="-1" strike="noStrike">
                <a:solidFill>
                  <a:srgbClr val="000000"/>
                </a:solidFill>
                <a:latin typeface="Tw Cen MT"/>
                <a:ea typeface="DejaVu Sans"/>
              </a:rPr>
              <a:t>As well as those which occurs to the mother.</a:t>
            </a:r>
            <a:endParaRPr b="0" lang="en-US" sz="2900" spc="-1" strike="noStrike">
              <a:latin typeface="Arial"/>
            </a:endParaRPr>
          </a:p>
          <a:p>
            <a:pPr marL="320040" indent="-317880">
              <a:lnSpc>
                <a:spcPct val="100000"/>
              </a:lnSpc>
              <a:spcBef>
                <a:spcPts val="700"/>
              </a:spcBef>
              <a:tabLst>
                <a:tab algn="l" pos="0"/>
              </a:tabLst>
            </a:pPr>
            <a:r>
              <a:rPr b="0" lang="en-US" sz="2900" spc="-1" strike="noStrike">
                <a:solidFill>
                  <a:srgbClr val="000000"/>
                </a:solidFill>
                <a:latin typeface="Tw Cen MT"/>
                <a:ea typeface="DejaVu Sans"/>
              </a:rPr>
              <a:t>	</a:t>
            </a:r>
            <a:r>
              <a:rPr b="0" lang="en-US" sz="2900" spc="-1" strike="noStrike">
                <a:solidFill>
                  <a:srgbClr val="000000"/>
                </a:solidFill>
                <a:latin typeface="Tw Cen MT"/>
                <a:ea typeface="DejaVu Sans"/>
              </a:rPr>
              <a:t>	</a:t>
            </a:r>
            <a:r>
              <a:rPr b="1" i="1" lang="en-US" sz="3600" spc="-1" strike="noStrike">
                <a:solidFill>
                  <a:srgbClr val="09b709"/>
                </a:solidFill>
                <a:latin typeface="Tw Cen MT"/>
                <a:ea typeface="DejaVu Sans"/>
              </a:rPr>
              <a:t>Fetal</a:t>
            </a:r>
            <a:endParaRPr b="0" lang="en-US" sz="3600" spc="-1" strike="noStrike">
              <a:latin typeface="Arial"/>
            </a:endParaRPr>
          </a:p>
          <a:p>
            <a:pPr marL="320040" indent="-317880">
              <a:lnSpc>
                <a:spcPct val="100000"/>
              </a:lnSpc>
              <a:spcBef>
                <a:spcPts val="700"/>
              </a:spcBef>
              <a:buClr>
                <a:srgbClr val="dd8047"/>
              </a:buClr>
              <a:buSzPct val="60000"/>
              <a:buFont typeface="Wingdings" charset="2"/>
              <a:buChar char=""/>
              <a:tabLst>
                <a:tab algn="l" pos="0"/>
              </a:tabLst>
            </a:pPr>
            <a:r>
              <a:rPr b="0" lang="en-US" sz="3600" spc="-1" strike="noStrike">
                <a:solidFill>
                  <a:srgbClr val="000000"/>
                </a:solidFill>
                <a:latin typeface="Tw Cen MT"/>
                <a:ea typeface="DejaVu Sans"/>
              </a:rPr>
              <a:t>Loss of pregnancy in terms of :</a:t>
            </a:r>
            <a:endParaRPr b="0" lang="en-US" sz="3600" spc="-1" strike="noStrike">
              <a:latin typeface="Arial"/>
            </a:endParaRPr>
          </a:p>
          <a:p>
            <a:pPr marL="320040" indent="-317880">
              <a:lnSpc>
                <a:spcPct val="100000"/>
              </a:lnSpc>
              <a:spcBef>
                <a:spcPts val="700"/>
              </a:spcBef>
              <a:buClr>
                <a:srgbClr val="dd8047"/>
              </a:buClr>
              <a:buSzPct val="60000"/>
              <a:buFont typeface="Wingdings" charset="2"/>
              <a:buChar char=""/>
              <a:tabLst>
                <a:tab algn="l" pos="0"/>
              </a:tabLst>
            </a:pPr>
            <a:r>
              <a:rPr b="0" lang="en-US" sz="3600" spc="-1" strike="noStrike">
                <a:solidFill>
                  <a:srgbClr val="000000"/>
                </a:solidFill>
                <a:latin typeface="Tw Cen MT"/>
                <a:ea typeface="DejaVu Sans"/>
              </a:rPr>
              <a:t>Spontaneous abortion</a:t>
            </a:r>
            <a:endParaRPr b="0" lang="en-US" sz="3600" spc="-1" strike="noStrike">
              <a:latin typeface="Arial"/>
            </a:endParaRPr>
          </a:p>
          <a:p>
            <a:pPr marL="320040" indent="-317880">
              <a:lnSpc>
                <a:spcPct val="100000"/>
              </a:lnSpc>
              <a:spcBef>
                <a:spcPts val="700"/>
              </a:spcBef>
              <a:buClr>
                <a:srgbClr val="dd8047"/>
              </a:buClr>
              <a:buSzPct val="60000"/>
              <a:buFont typeface="Wingdings" charset="2"/>
              <a:buChar char=""/>
              <a:tabLst>
                <a:tab algn="l" pos="0"/>
              </a:tabLst>
            </a:pPr>
            <a:r>
              <a:rPr b="0" lang="en-US" sz="3600" spc="-1" strike="noStrike">
                <a:solidFill>
                  <a:srgbClr val="000000"/>
                </a:solidFill>
                <a:latin typeface="Tw Cen MT"/>
                <a:ea typeface="DejaVu Sans"/>
              </a:rPr>
              <a:t>Intrauterine fetal death.</a:t>
            </a:r>
            <a:endParaRPr b="0" lang="en-US" sz="3600" spc="-1" strike="noStrike">
              <a:latin typeface="Arial"/>
            </a:endParaRPr>
          </a:p>
          <a:p>
            <a:pPr marL="320040" indent="-317880">
              <a:lnSpc>
                <a:spcPct val="100000"/>
              </a:lnSpc>
              <a:spcBef>
                <a:spcPts val="700"/>
              </a:spcBef>
              <a:buClr>
                <a:srgbClr val="dd8047"/>
              </a:buClr>
              <a:buSzPct val="60000"/>
              <a:buFont typeface="Wingdings" charset="2"/>
              <a:buChar char=""/>
              <a:tabLst>
                <a:tab algn="l" pos="0"/>
              </a:tabLst>
            </a:pPr>
            <a:r>
              <a:rPr b="0" lang="en-US" sz="3600" spc="-1" strike="noStrike">
                <a:solidFill>
                  <a:srgbClr val="000000"/>
                </a:solidFill>
                <a:latin typeface="Tw Cen MT"/>
                <a:ea typeface="DejaVu Sans"/>
              </a:rPr>
              <a:t>Due to severe placental dysfunction &amp; severe ketoacidosis  respectively.</a:t>
            </a:r>
            <a:endParaRPr b="0" lang="en-US" sz="3600" spc="-1" strike="noStrike">
              <a:latin typeface="Arial"/>
            </a:endParaRPr>
          </a:p>
        </p:txBody>
      </p:sp>
    </p:spTree>
  </p:cSld>
  <mc:AlternateContent>
    <mc:Choice Requires="p14">
      <p:transition spd="slow" p14:dur="2000"/>
    </mc:Choice>
    <mc:Fallback>
      <p:transition spd="slow"/>
    </mc:Fallback>
  </mc:AlternateContent>
</p:sld>
</file>

<file path=ppt/slides/slide19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16" name="CustomShape 1"/>
          <p:cNvSpPr/>
          <p:nvPr/>
        </p:nvSpPr>
        <p:spPr>
          <a:xfrm>
            <a:off x="380880" y="1600200"/>
            <a:ext cx="11427840" cy="4874760"/>
          </a:xfrm>
          <a:prstGeom prst="rect">
            <a:avLst/>
          </a:prstGeom>
          <a:noFill/>
          <a:ln>
            <a:noFill/>
          </a:ln>
        </p:spPr>
        <p:style>
          <a:lnRef idx="0"/>
          <a:fillRef idx="0"/>
          <a:effectRef idx="0"/>
          <a:fontRef idx="minor"/>
        </p:style>
        <p:txBody>
          <a:bodyPr lIns="90000" rIns="90000" tIns="45000" bIns="45000">
            <a:normAutofit/>
          </a:bodyPr>
          <a:p>
            <a:pPr marL="320040" indent="-317880">
              <a:lnSpc>
                <a:spcPct val="100000"/>
              </a:lnSpc>
              <a:spcBef>
                <a:spcPts val="700"/>
              </a:spcBef>
              <a:buClr>
                <a:srgbClr val="dd8047"/>
              </a:buClr>
              <a:buSzPct val="60000"/>
              <a:buFont typeface="Wingdings" charset="2"/>
              <a:buChar char=""/>
            </a:pPr>
            <a:r>
              <a:rPr b="0" lang="en-US" sz="2800" spc="-1" strike="noStrike">
                <a:solidFill>
                  <a:srgbClr val="000000"/>
                </a:solidFill>
                <a:latin typeface="Tw Cen MT"/>
                <a:ea typeface="DejaVu Sans"/>
              </a:rPr>
              <a:t>Congenital malformations due to high levels of glycated haemoglobin in the first trimester.</a:t>
            </a:r>
            <a:endParaRPr b="0" lang="en-US" sz="2800" spc="-1" strike="noStrike">
              <a:latin typeface="Arial"/>
            </a:endParaRPr>
          </a:p>
          <a:p>
            <a:pPr marL="320040" indent="-317880">
              <a:lnSpc>
                <a:spcPct val="100000"/>
              </a:lnSpc>
              <a:spcBef>
                <a:spcPts val="700"/>
              </a:spcBef>
              <a:buClr>
                <a:srgbClr val="dd8047"/>
              </a:buClr>
              <a:buSzPct val="60000"/>
              <a:buFont typeface="Wingdings" charset="2"/>
              <a:buChar char=""/>
            </a:pPr>
            <a:r>
              <a:rPr b="0" lang="en-US" sz="2800" spc="-1" strike="noStrike">
                <a:solidFill>
                  <a:srgbClr val="000000"/>
                </a:solidFill>
                <a:latin typeface="Tw Cen MT"/>
                <a:ea typeface="DejaVu Sans"/>
              </a:rPr>
              <a:t>Intrauterine growth restriction because of moderate degree of vascular involvement </a:t>
            </a:r>
            <a:endParaRPr b="0" lang="en-US" sz="2800" spc="-1" strike="noStrike">
              <a:latin typeface="Arial"/>
            </a:endParaRPr>
          </a:p>
          <a:p>
            <a:pPr marL="320040" indent="-317880">
              <a:lnSpc>
                <a:spcPct val="100000"/>
              </a:lnSpc>
              <a:spcBef>
                <a:spcPts val="700"/>
              </a:spcBef>
              <a:buClr>
                <a:srgbClr val="dd8047"/>
              </a:buClr>
              <a:buSzPct val="60000"/>
              <a:buFont typeface="Wingdings" charset="2"/>
              <a:buChar char=""/>
            </a:pPr>
            <a:r>
              <a:rPr b="0" lang="en-US" sz="2800" spc="-1" strike="noStrike">
                <a:solidFill>
                  <a:srgbClr val="000000"/>
                </a:solidFill>
                <a:latin typeface="Tw Cen MT"/>
                <a:ea typeface="DejaVu Sans"/>
              </a:rPr>
              <a:t>Macrosomia (Macrosoma). Refers to large fetus whose weight is ≥4500gm at birth, since large amount of glucose crosses the placenta barrier easily. </a:t>
            </a:r>
            <a:endParaRPr b="0" lang="en-US" sz="2800" spc="-1" strike="noStrike">
              <a:latin typeface="Arial"/>
            </a:endParaRPr>
          </a:p>
          <a:p>
            <a:pPr marL="320040" indent="-317880">
              <a:lnSpc>
                <a:spcPct val="100000"/>
              </a:lnSpc>
              <a:spcBef>
                <a:spcPts val="700"/>
              </a:spcBef>
              <a:buClr>
                <a:srgbClr val="dd8047"/>
              </a:buClr>
              <a:buSzPct val="60000"/>
              <a:buFont typeface="Wingdings" charset="2"/>
              <a:buChar char=""/>
            </a:pPr>
            <a:r>
              <a:rPr b="0" lang="en-US" sz="2800" spc="-1" strike="noStrike">
                <a:solidFill>
                  <a:srgbClr val="000000"/>
                </a:solidFill>
                <a:latin typeface="Tw Cen MT"/>
                <a:ea typeface="DejaVu Sans"/>
              </a:rPr>
              <a:t>Occurs in 80% of fetus  of DM  mothers.</a:t>
            </a:r>
            <a:endParaRPr b="0" lang="en-US" sz="2800" spc="-1" strike="noStrike">
              <a:latin typeface="Arial"/>
            </a:endParaRPr>
          </a:p>
          <a:p>
            <a:pPr marL="320040" indent="-317880">
              <a:lnSpc>
                <a:spcPct val="100000"/>
              </a:lnSpc>
              <a:spcBef>
                <a:spcPts val="700"/>
              </a:spcBef>
              <a:buClr>
                <a:srgbClr val="dd8047"/>
              </a:buClr>
              <a:buSzPct val="60000"/>
              <a:buFont typeface="Wingdings" charset="2"/>
              <a:buChar char=""/>
            </a:pPr>
            <a:r>
              <a:rPr b="0" lang="en-US" sz="2800" spc="-1" strike="noStrike">
                <a:solidFill>
                  <a:srgbClr val="000000"/>
                </a:solidFill>
                <a:latin typeface="Tw Cen MT"/>
                <a:ea typeface="DejaVu Sans"/>
              </a:rPr>
              <a:t>Fetal hypoxia due to vascular changes in the placenta hence vasoconstriction.</a:t>
            </a:r>
            <a:endParaRPr b="0" lang="en-US" sz="2800" spc="-1" strike="noStrike">
              <a:latin typeface="Arial"/>
            </a:endParaRPr>
          </a:p>
          <a:p>
            <a:pPr>
              <a:lnSpc>
                <a:spcPct val="100000"/>
              </a:lnSpc>
              <a:spcBef>
                <a:spcPts val="700"/>
              </a:spcBef>
            </a:pPr>
            <a:endParaRPr b="0" lang="en-US" sz="2800" spc="-1" strike="noStrike">
              <a:latin typeface="Arial"/>
            </a:endParaRPr>
          </a:p>
        </p:txBody>
      </p:sp>
    </p:spTree>
  </p:cSld>
  <mc:AlternateContent>
    <mc:Choice Requires="p14">
      <p:transition spd="slow" p14:dur="2000"/>
    </mc:Choice>
    <mc:Fallback>
      <p:transition spd="slow"/>
    </mc:Fallback>
  </mc:AlternateContent>
</p:sld>
</file>

<file path=ppt/slides/slide19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17" name="CustomShape 1"/>
          <p:cNvSpPr/>
          <p:nvPr/>
        </p:nvSpPr>
        <p:spPr>
          <a:xfrm>
            <a:off x="762120" y="1600200"/>
            <a:ext cx="10665720" cy="4798440"/>
          </a:xfrm>
          <a:prstGeom prst="rect">
            <a:avLst/>
          </a:prstGeom>
          <a:noFill/>
          <a:ln>
            <a:noFill/>
          </a:ln>
        </p:spPr>
        <p:style>
          <a:lnRef idx="0"/>
          <a:fillRef idx="0"/>
          <a:effectRef idx="0"/>
          <a:fontRef idx="minor"/>
        </p:style>
        <p:txBody>
          <a:bodyPr lIns="90000" rIns="90000" tIns="45000" bIns="45000">
            <a:noAutofit/>
          </a:bodyPr>
          <a:p>
            <a:pPr marL="320040" indent="-317880">
              <a:lnSpc>
                <a:spcPct val="100000"/>
              </a:lnSpc>
              <a:spcBef>
                <a:spcPts val="700"/>
              </a:spcBef>
              <a:tabLst>
                <a:tab algn="l" pos="0"/>
              </a:tabLst>
            </a:pPr>
            <a:r>
              <a:rPr b="0" lang="en-US" sz="2900" spc="-1" strike="noStrike">
                <a:solidFill>
                  <a:srgbClr val="000000"/>
                </a:solidFill>
                <a:latin typeface="Calibri"/>
                <a:ea typeface="DejaVu Sans"/>
              </a:rPr>
              <a:t>	</a:t>
            </a:r>
            <a:r>
              <a:rPr b="0" lang="en-US" sz="2900" spc="-1" strike="noStrike">
                <a:solidFill>
                  <a:srgbClr val="000000"/>
                </a:solidFill>
                <a:latin typeface="Calibri"/>
                <a:ea typeface="DejaVu Sans"/>
              </a:rPr>
              <a:t>	</a:t>
            </a:r>
            <a:r>
              <a:rPr b="1" i="1" lang="en-US" sz="2900" spc="-1" strike="noStrike">
                <a:solidFill>
                  <a:srgbClr val="09b709"/>
                </a:solidFill>
                <a:latin typeface="Calibri"/>
                <a:ea typeface="DejaVu Sans"/>
              </a:rPr>
              <a:t>Baby</a:t>
            </a:r>
            <a:endParaRPr b="0" lang="en-US" sz="2900" spc="-1" strike="noStrike">
              <a:latin typeface="Arial"/>
            </a:endParaRPr>
          </a:p>
          <a:p>
            <a:pPr marL="320040" indent="-317880">
              <a:lnSpc>
                <a:spcPct val="100000"/>
              </a:lnSpc>
              <a:spcBef>
                <a:spcPts val="700"/>
              </a:spcBef>
              <a:buClr>
                <a:srgbClr val="dd8047"/>
              </a:buClr>
              <a:buSzPct val="60000"/>
              <a:buFont typeface="Wingdings" charset="2"/>
              <a:buChar char=""/>
              <a:tabLst>
                <a:tab algn="l" pos="0"/>
              </a:tabLst>
            </a:pPr>
            <a:r>
              <a:rPr b="0" lang="en-US" sz="2900" spc="-1" strike="noStrike">
                <a:solidFill>
                  <a:srgbClr val="000000"/>
                </a:solidFill>
                <a:latin typeface="Calibri"/>
                <a:ea typeface="DejaVu Sans"/>
              </a:rPr>
              <a:t>Excessive birth trauma due to macrosomia.</a:t>
            </a:r>
            <a:endParaRPr b="0" lang="en-US" sz="2900" spc="-1" strike="noStrike">
              <a:latin typeface="Arial"/>
            </a:endParaRPr>
          </a:p>
          <a:p>
            <a:pPr marL="320040" indent="-317880">
              <a:lnSpc>
                <a:spcPct val="100000"/>
              </a:lnSpc>
              <a:spcBef>
                <a:spcPts val="700"/>
              </a:spcBef>
              <a:buClr>
                <a:srgbClr val="dd8047"/>
              </a:buClr>
              <a:buSzPct val="60000"/>
              <a:buFont typeface="Wingdings" charset="2"/>
              <a:buChar char=""/>
              <a:tabLst>
                <a:tab algn="l" pos="0"/>
              </a:tabLst>
            </a:pPr>
            <a:r>
              <a:rPr b="0" lang="en-US" sz="2900" spc="-1" strike="noStrike">
                <a:solidFill>
                  <a:srgbClr val="000000"/>
                </a:solidFill>
                <a:latin typeface="Calibri"/>
                <a:ea typeface="DejaVu Sans"/>
              </a:rPr>
              <a:t>Respiratory distress syndrome, despite being born at term.</a:t>
            </a:r>
            <a:endParaRPr b="0" lang="en-US" sz="2900" spc="-1" strike="noStrike">
              <a:latin typeface="Arial"/>
            </a:endParaRPr>
          </a:p>
          <a:p>
            <a:pPr marL="320040" indent="-317880">
              <a:lnSpc>
                <a:spcPct val="100000"/>
              </a:lnSpc>
              <a:spcBef>
                <a:spcPts val="700"/>
              </a:spcBef>
              <a:buClr>
                <a:srgbClr val="dd8047"/>
              </a:buClr>
              <a:buSzPct val="60000"/>
              <a:buFont typeface="Wingdings" charset="2"/>
              <a:buChar char=""/>
              <a:tabLst>
                <a:tab algn="l" pos="0"/>
              </a:tabLst>
            </a:pPr>
            <a:r>
              <a:rPr b="0" lang="en-US" sz="2900" spc="-1" strike="noStrike">
                <a:solidFill>
                  <a:srgbClr val="000000"/>
                </a:solidFill>
                <a:latin typeface="Calibri"/>
                <a:ea typeface="DejaVu Sans"/>
              </a:rPr>
              <a:t>Results from slow lungs maturation bcos of poor oxygen supply to the pulmonary tissues.</a:t>
            </a:r>
            <a:endParaRPr b="0" lang="en-US" sz="2900" spc="-1" strike="noStrike">
              <a:latin typeface="Arial"/>
            </a:endParaRPr>
          </a:p>
          <a:p>
            <a:pPr marL="320040" indent="-317880">
              <a:lnSpc>
                <a:spcPct val="100000"/>
              </a:lnSpc>
              <a:spcBef>
                <a:spcPts val="700"/>
              </a:spcBef>
              <a:buClr>
                <a:srgbClr val="dd8047"/>
              </a:buClr>
              <a:buSzPct val="60000"/>
              <a:buFont typeface="Wingdings" charset="2"/>
              <a:buChar char=""/>
              <a:tabLst>
                <a:tab algn="l" pos="0"/>
              </a:tabLst>
            </a:pPr>
            <a:r>
              <a:rPr b="0" lang="en-US" sz="2900" spc="-1" strike="noStrike">
                <a:solidFill>
                  <a:srgbClr val="000000"/>
                </a:solidFill>
                <a:latin typeface="Calibri"/>
                <a:ea typeface="DejaVu Sans"/>
              </a:rPr>
              <a:t>Hypoglycaemia :  Common in the first (1</a:t>
            </a:r>
            <a:r>
              <a:rPr b="0" lang="en-US" sz="2900" spc="-1" strike="noStrike" baseline="30000">
                <a:solidFill>
                  <a:srgbClr val="000000"/>
                </a:solidFill>
                <a:latin typeface="Calibri"/>
                <a:ea typeface="DejaVu Sans"/>
              </a:rPr>
              <a:t>st</a:t>
            </a:r>
            <a:r>
              <a:rPr b="0" lang="en-US" sz="2900" spc="-1" strike="noStrike">
                <a:solidFill>
                  <a:srgbClr val="000000"/>
                </a:solidFill>
                <a:latin typeface="Calibri"/>
                <a:ea typeface="DejaVu Sans"/>
              </a:rPr>
              <a:t> ) week , since pancreas continues to produce high levels of insulin.</a:t>
            </a:r>
            <a:endParaRPr b="0" lang="en-US" sz="2900" spc="-1" strike="noStrike">
              <a:latin typeface="Arial"/>
            </a:endParaRPr>
          </a:p>
        </p:txBody>
      </p:sp>
    </p:spTree>
  </p:cSld>
  <mc:AlternateContent>
    <mc:Choice Requires="p14">
      <p:transition spd="slow" p14:dur="2000"/>
    </mc:Choice>
    <mc:Fallback>
      <p:transition spd="slow"/>
    </mc:Fallback>
  </mc:AlternateContent>
</p:sld>
</file>

<file path=ppt/slides/slide19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18" name="CustomShape 1"/>
          <p:cNvSpPr/>
          <p:nvPr/>
        </p:nvSpPr>
        <p:spPr>
          <a:xfrm>
            <a:off x="816840" y="1600200"/>
            <a:ext cx="10869120" cy="4493520"/>
          </a:xfrm>
          <a:prstGeom prst="rect">
            <a:avLst/>
          </a:prstGeom>
          <a:noFill/>
          <a:ln>
            <a:noFill/>
          </a:ln>
        </p:spPr>
        <p:style>
          <a:lnRef idx="0"/>
          <a:fillRef idx="0"/>
          <a:effectRef idx="0"/>
          <a:fontRef idx="minor"/>
        </p:style>
        <p:txBody>
          <a:bodyPr lIns="90000" rIns="90000" tIns="45000" bIns="45000">
            <a:normAutofit/>
          </a:bodyPr>
          <a:p>
            <a:pPr marL="320040" indent="-317880">
              <a:lnSpc>
                <a:spcPct val="100000"/>
              </a:lnSpc>
              <a:spcBef>
                <a:spcPts val="700"/>
              </a:spcBef>
              <a:buClr>
                <a:srgbClr val="dd8047"/>
              </a:buClr>
              <a:buSzPct val="60000"/>
              <a:buFont typeface="Wingdings" charset="2"/>
              <a:buChar char=""/>
            </a:pPr>
            <a:r>
              <a:rPr b="0" lang="en-US" sz="2900" spc="-1" strike="noStrike">
                <a:solidFill>
                  <a:srgbClr val="000000"/>
                </a:solidFill>
                <a:latin typeface="Calibri"/>
                <a:ea typeface="DejaVu Sans"/>
              </a:rPr>
              <a:t>Neonatal jaundice: because of excessive trauma , RDS, Polycythermia and prematurity.</a:t>
            </a:r>
            <a:endParaRPr b="0" lang="en-US" sz="2900" spc="-1" strike="noStrike">
              <a:latin typeface="Arial"/>
            </a:endParaRPr>
          </a:p>
          <a:p>
            <a:pPr marL="320040" indent="-317880">
              <a:lnSpc>
                <a:spcPct val="100000"/>
              </a:lnSpc>
              <a:spcBef>
                <a:spcPts val="700"/>
              </a:spcBef>
              <a:buClr>
                <a:srgbClr val="dd8047"/>
              </a:buClr>
              <a:buSzPct val="60000"/>
              <a:buFont typeface="Wingdings" charset="2"/>
              <a:buChar char=""/>
            </a:pPr>
            <a:r>
              <a:rPr b="0" lang="en-US" sz="2900" spc="-1" strike="noStrike">
                <a:solidFill>
                  <a:srgbClr val="000000"/>
                </a:solidFill>
                <a:latin typeface="Calibri"/>
                <a:ea typeface="DejaVu Sans"/>
              </a:rPr>
              <a:t>Increased early neonatal mortality rate from hypoglycaemia &amp; RDS due to omission/ delay of immediate interventions.</a:t>
            </a:r>
            <a:endParaRPr b="0" lang="en-US" sz="2900" spc="-1" strike="noStrike">
              <a:latin typeface="Arial"/>
            </a:endParaRPr>
          </a:p>
          <a:p>
            <a:pPr marL="320040" indent="-317880">
              <a:lnSpc>
                <a:spcPct val="100000"/>
              </a:lnSpc>
              <a:spcBef>
                <a:spcPts val="700"/>
              </a:spcBef>
              <a:buClr>
                <a:srgbClr val="dd8047"/>
              </a:buClr>
              <a:buSzPct val="60000"/>
              <a:buFont typeface="Wingdings" charset="2"/>
              <a:buChar char=""/>
            </a:pPr>
            <a:r>
              <a:rPr b="0" lang="en-US" sz="2900" spc="-1" strike="noStrike">
                <a:solidFill>
                  <a:srgbClr val="000000"/>
                </a:solidFill>
                <a:latin typeface="Calibri"/>
                <a:ea typeface="DejaVu Sans"/>
              </a:rPr>
              <a:t>Red appearance of the baby due to polycythermia.</a:t>
            </a:r>
            <a:endParaRPr b="0" lang="en-US" sz="2900" spc="-1" strike="noStrike">
              <a:latin typeface="Arial"/>
            </a:endParaRPr>
          </a:p>
          <a:p>
            <a:pPr marL="320040" indent="-317880">
              <a:lnSpc>
                <a:spcPct val="100000"/>
              </a:lnSpc>
              <a:spcBef>
                <a:spcPts val="700"/>
              </a:spcBef>
              <a:buClr>
                <a:srgbClr val="dd8047"/>
              </a:buClr>
              <a:buSzPct val="60000"/>
              <a:buFont typeface="Wingdings" charset="2"/>
              <a:buChar char=""/>
            </a:pPr>
            <a:r>
              <a:rPr b="0" lang="en-US" sz="2900" spc="-1" strike="noStrike">
                <a:solidFill>
                  <a:srgbClr val="000000"/>
                </a:solidFill>
                <a:latin typeface="Calibri"/>
                <a:ea typeface="DejaVu Sans"/>
              </a:rPr>
              <a:t>The extra RBC are formed to compensate for the oxygen demand ,bcos of   glycated haemoglobin molecule to some extent. </a:t>
            </a:r>
            <a:endParaRPr b="0" lang="en-US" sz="29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49" name="CustomShape 1"/>
          <p:cNvSpPr/>
          <p:nvPr/>
        </p:nvSpPr>
        <p:spPr>
          <a:xfrm>
            <a:off x="1981080" y="152280"/>
            <a:ext cx="8227440" cy="912240"/>
          </a:xfrm>
          <a:prstGeom prst="rect">
            <a:avLst/>
          </a:prstGeom>
          <a:noFill/>
          <a:ln>
            <a:noFill/>
          </a:ln>
        </p:spPr>
        <p:style>
          <a:lnRef idx="0"/>
          <a:fillRef idx="0"/>
          <a:effectRef idx="0"/>
          <a:fontRef idx="minor"/>
        </p:style>
        <p:txBody>
          <a:bodyPr lIns="90000" rIns="90000" tIns="45000" bIns="45000" anchor="ctr">
            <a:noAutofit/>
          </a:bodyPr>
          <a:p>
            <a:pPr algn="ctr">
              <a:lnSpc>
                <a:spcPct val="100000"/>
              </a:lnSpc>
            </a:pPr>
            <a:r>
              <a:rPr b="0" lang="en-US" sz="5400" spc="-1" strike="noStrike" cap="all">
                <a:solidFill>
                  <a:srgbClr val="ff0000"/>
                </a:solidFill>
                <a:latin typeface="Arial Black"/>
                <a:ea typeface="DejaVu Sans"/>
              </a:rPr>
              <a:t>MODULE OBJECTIVE</a:t>
            </a:r>
            <a:endParaRPr b="0" lang="en-US" sz="5400" spc="-1" strike="noStrike">
              <a:latin typeface="Arial"/>
            </a:endParaRPr>
          </a:p>
        </p:txBody>
      </p:sp>
      <p:sp>
        <p:nvSpPr>
          <p:cNvPr id="850" name="CustomShape 2"/>
          <p:cNvSpPr/>
          <p:nvPr/>
        </p:nvSpPr>
        <p:spPr>
          <a:xfrm>
            <a:off x="317880" y="1219320"/>
            <a:ext cx="11421360" cy="5331960"/>
          </a:xfrm>
          <a:prstGeom prst="rect">
            <a:avLst/>
          </a:prstGeom>
          <a:noFill/>
          <a:ln>
            <a:noFill/>
          </a:ln>
        </p:spPr>
        <p:style>
          <a:lnRef idx="0"/>
          <a:fillRef idx="0"/>
          <a:effectRef idx="0"/>
          <a:fontRef idx="minor"/>
        </p:style>
        <p:txBody>
          <a:bodyPr lIns="90000" rIns="90000" tIns="45000" bIns="45000" anchor="ctr">
            <a:normAutofit/>
          </a:bodyPr>
          <a:p>
            <a:pPr marL="285840" indent="-283680" algn="just">
              <a:lnSpc>
                <a:spcPct val="100000"/>
              </a:lnSpc>
              <a:spcBef>
                <a:spcPts val="720"/>
              </a:spcBef>
              <a:spcAft>
                <a:spcPts val="601"/>
              </a:spcAft>
              <a:buClr>
                <a:srgbClr val="000000"/>
              </a:buClr>
              <a:buSzPct val="80000"/>
              <a:buFont typeface="Wingdings 3" charset="2"/>
              <a:buChar char=""/>
            </a:pPr>
            <a:r>
              <a:rPr b="0" lang="en-US" sz="3600" spc="-1" strike="noStrike">
                <a:solidFill>
                  <a:srgbClr val="000000"/>
                </a:solidFill>
                <a:latin typeface="Calibri"/>
                <a:ea typeface="DejaVu Sans"/>
              </a:rPr>
              <a:t>To enable the learner to effectively diagnose, manage and rehabilitate a patient with complications associated with pregnancy, labour, puerperium and neonate </a:t>
            </a:r>
            <a:endParaRPr b="0" lang="en-US" sz="3600" spc="-1" strike="noStrike">
              <a:latin typeface="Arial"/>
            </a:endParaRPr>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82" name="CustomShape 1"/>
          <p:cNvSpPr/>
          <p:nvPr/>
        </p:nvSpPr>
        <p:spPr>
          <a:xfrm>
            <a:off x="952560" y="838080"/>
            <a:ext cx="10284840" cy="5484240"/>
          </a:xfrm>
          <a:prstGeom prst="rect">
            <a:avLst/>
          </a:prstGeom>
          <a:noFill/>
          <a:ln>
            <a:noFill/>
          </a:ln>
        </p:spPr>
        <p:style>
          <a:lnRef idx="0"/>
          <a:fillRef idx="0"/>
          <a:effectRef idx="0"/>
          <a:fontRef idx="minor"/>
        </p:style>
        <p:txBody>
          <a:bodyPr lIns="90000" rIns="90000" tIns="45000" bIns="45000">
            <a:normAutofit/>
          </a:bodyPr>
          <a:p>
            <a:pPr marL="274320" indent="-272160" algn="just">
              <a:lnSpc>
                <a:spcPct val="100000"/>
              </a:lnSpc>
              <a:spcBef>
                <a:spcPts val="641"/>
              </a:spcBef>
              <a:buClr>
                <a:srgbClr val="0bd0d9"/>
              </a:buClr>
              <a:buSzPct val="95000"/>
              <a:buFont typeface="Wingdings 2" charset="2"/>
              <a:buChar char=""/>
            </a:pPr>
            <a:r>
              <a:rPr b="0" lang="en-US" sz="3200" spc="-1" strike="noStrike">
                <a:solidFill>
                  <a:srgbClr val="000000"/>
                </a:solidFill>
                <a:latin typeface="Constantia"/>
                <a:ea typeface="DejaVu Sans"/>
              </a:rPr>
              <a:t>Visual disturbances:- Blurred vision, flash light and double vision. Sometimes temporary blindness.</a:t>
            </a:r>
            <a:endParaRPr b="0" lang="en-US" sz="3200" spc="-1" strike="noStrike">
              <a:latin typeface="Arial"/>
            </a:endParaRPr>
          </a:p>
          <a:p>
            <a:pPr marL="274320" indent="-272160" algn="just">
              <a:lnSpc>
                <a:spcPct val="100000"/>
              </a:lnSpc>
              <a:spcBef>
                <a:spcPts val="641"/>
              </a:spcBef>
              <a:buClr>
                <a:srgbClr val="0bd0d9"/>
              </a:buClr>
              <a:buSzPct val="95000"/>
              <a:buFont typeface="Wingdings 2" charset="2"/>
              <a:buChar char=""/>
            </a:pPr>
            <a:r>
              <a:rPr b="0" lang="en-US" sz="3200" spc="-1" strike="noStrike">
                <a:solidFill>
                  <a:srgbClr val="000000"/>
                </a:solidFill>
                <a:latin typeface="Constantia"/>
                <a:ea typeface="DejaVu Sans"/>
              </a:rPr>
              <a:t>Headache:-either </a:t>
            </a:r>
            <a:r>
              <a:rPr b="1" lang="en-US" sz="3200" spc="-1" strike="noStrike">
                <a:solidFill>
                  <a:srgbClr val="000000"/>
                </a:solidFill>
                <a:latin typeface="Constantia"/>
                <a:ea typeface="DejaVu Sans"/>
              </a:rPr>
              <a:t>frontal or occipital </a:t>
            </a:r>
            <a:r>
              <a:rPr b="0" lang="en-US" sz="3200" spc="-1" strike="noStrike">
                <a:solidFill>
                  <a:srgbClr val="000000"/>
                </a:solidFill>
                <a:latin typeface="Constantia"/>
                <a:ea typeface="DejaVu Sans"/>
              </a:rPr>
              <a:t>because of raised/ increased  intracranial pressure.</a:t>
            </a:r>
            <a:endParaRPr b="0" lang="en-US" sz="3200" spc="-1" strike="noStrike">
              <a:latin typeface="Arial"/>
            </a:endParaRPr>
          </a:p>
          <a:p>
            <a:pPr marL="274320" indent="-272160" algn="just">
              <a:lnSpc>
                <a:spcPct val="100000"/>
              </a:lnSpc>
              <a:spcBef>
                <a:spcPts val="641"/>
              </a:spcBef>
              <a:buClr>
                <a:srgbClr val="0bd0d9"/>
              </a:buClr>
              <a:buSzPct val="95000"/>
              <a:buFont typeface="Wingdings 2" charset="2"/>
              <a:buChar char=""/>
            </a:pPr>
            <a:r>
              <a:rPr b="0" lang="en-US" sz="3200" spc="-1" strike="noStrike">
                <a:solidFill>
                  <a:srgbClr val="000000"/>
                </a:solidFill>
                <a:latin typeface="Constantia"/>
                <a:ea typeface="DejaVu Sans"/>
              </a:rPr>
              <a:t> </a:t>
            </a:r>
            <a:r>
              <a:rPr b="0" lang="en-US" sz="3200" spc="-1" strike="noStrike">
                <a:solidFill>
                  <a:srgbClr val="000000"/>
                </a:solidFill>
                <a:latin typeface="Constantia"/>
                <a:ea typeface="DejaVu Sans"/>
              </a:rPr>
              <a:t>Proteinuria : Signifying renal damage.</a:t>
            </a:r>
            <a:endParaRPr b="0" lang="en-US" sz="3200" spc="-1" strike="noStrike">
              <a:latin typeface="Arial"/>
            </a:endParaRPr>
          </a:p>
          <a:p>
            <a:pPr marL="274320" indent="-272160" algn="just">
              <a:lnSpc>
                <a:spcPct val="100000"/>
              </a:lnSpc>
              <a:spcBef>
                <a:spcPts val="641"/>
              </a:spcBef>
              <a:buClr>
                <a:srgbClr val="0bd0d9"/>
              </a:buClr>
              <a:buSzPct val="95000"/>
              <a:buFont typeface="Wingdings 2" charset="2"/>
              <a:buChar char=""/>
            </a:pPr>
            <a:r>
              <a:rPr b="0" lang="en-US" sz="3200" spc="-1" strike="noStrike">
                <a:solidFill>
                  <a:srgbClr val="000000"/>
                </a:solidFill>
                <a:latin typeface="Constantia"/>
                <a:ea typeface="DejaVu Sans"/>
              </a:rPr>
              <a:t>Severe epigastric pain &amp; sometimes tinge of jaundice  , due to liver involvement.</a:t>
            </a:r>
            <a:endParaRPr b="0" lang="en-US" sz="3200" spc="-1" strike="noStrike">
              <a:latin typeface="Arial"/>
            </a:endParaRPr>
          </a:p>
          <a:p>
            <a:pPr algn="just">
              <a:lnSpc>
                <a:spcPct val="100000"/>
              </a:lnSpc>
              <a:spcBef>
                <a:spcPts val="641"/>
              </a:spcBef>
            </a:pPr>
            <a:endParaRPr b="0" lang="en-US" sz="3200" spc="-1" strike="noStrike">
              <a:latin typeface="Arial"/>
            </a:endParaRPr>
          </a:p>
          <a:p>
            <a:pPr algn="just">
              <a:lnSpc>
                <a:spcPct val="100000"/>
              </a:lnSpc>
              <a:spcBef>
                <a:spcPts val="519"/>
              </a:spcBef>
            </a:pPr>
            <a:endParaRPr b="0" lang="en-US" sz="3200" spc="-1" strike="noStrike">
              <a:latin typeface="Arial"/>
            </a:endParaRPr>
          </a:p>
        </p:txBody>
      </p:sp>
    </p:spTree>
  </p:cSld>
  <p:transition spd="med">
    <p:pull dir="l"/>
  </p:transition>
</p:sld>
</file>

<file path=ppt/slides/slide20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19" name="CustomShape 1"/>
          <p:cNvSpPr/>
          <p:nvPr/>
        </p:nvSpPr>
        <p:spPr>
          <a:xfrm>
            <a:off x="762120" y="1371600"/>
            <a:ext cx="10665720" cy="5255640"/>
          </a:xfrm>
          <a:prstGeom prst="rect">
            <a:avLst/>
          </a:prstGeom>
          <a:noFill/>
          <a:ln>
            <a:noFill/>
          </a:ln>
        </p:spPr>
        <p:style>
          <a:lnRef idx="0"/>
          <a:fillRef idx="0"/>
          <a:effectRef idx="0"/>
          <a:fontRef idx="minor"/>
        </p:style>
        <p:txBody>
          <a:bodyPr lIns="90000" rIns="90000" tIns="45000" bIns="45000">
            <a:noAutofit/>
          </a:bodyPr>
          <a:p>
            <a:pPr marL="320040" indent="-317880" algn="just">
              <a:lnSpc>
                <a:spcPct val="100000"/>
              </a:lnSpc>
              <a:spcBef>
                <a:spcPts val="700"/>
              </a:spcBef>
              <a:tabLst>
                <a:tab algn="l" pos="0"/>
              </a:tabLst>
            </a:pPr>
            <a:r>
              <a:rPr b="0" lang="en-US" sz="2800" spc="-1" strike="noStrike">
                <a:solidFill>
                  <a:srgbClr val="000000"/>
                </a:solidFill>
                <a:latin typeface="Calibri"/>
                <a:ea typeface="DejaVu Sans"/>
              </a:rPr>
              <a:t>	</a:t>
            </a:r>
            <a:r>
              <a:rPr b="0" lang="en-US" sz="2800" spc="-1" strike="noStrike">
                <a:solidFill>
                  <a:srgbClr val="000000"/>
                </a:solidFill>
                <a:latin typeface="Calibri"/>
                <a:ea typeface="DejaVu Sans"/>
              </a:rPr>
              <a:t>	</a:t>
            </a:r>
            <a:r>
              <a:rPr b="1" i="1" lang="en-US" sz="2800" spc="-1" strike="noStrike">
                <a:solidFill>
                  <a:srgbClr val="09b709"/>
                </a:solidFill>
                <a:latin typeface="Calibri"/>
                <a:ea typeface="DejaVu Sans"/>
              </a:rPr>
              <a:t>Maternal</a:t>
            </a:r>
            <a:endParaRPr b="0" lang="en-US" sz="2800" spc="-1" strike="noStrike">
              <a:latin typeface="Arial"/>
            </a:endParaRPr>
          </a:p>
          <a:p>
            <a:pPr marL="320040" indent="-317880" algn="just">
              <a:lnSpc>
                <a:spcPct val="100000"/>
              </a:lnSpc>
              <a:spcBef>
                <a:spcPts val="700"/>
              </a:spcBef>
              <a:buClr>
                <a:srgbClr val="dd8047"/>
              </a:buClr>
              <a:buSzPct val="60000"/>
              <a:buFont typeface="Wingdings" charset="2"/>
              <a:buChar char=""/>
              <a:tabLst>
                <a:tab algn="l" pos="0"/>
              </a:tabLst>
            </a:pPr>
            <a:r>
              <a:rPr b="0" lang="en-US" sz="2800" spc="-1" strike="noStrike">
                <a:solidFill>
                  <a:srgbClr val="000000"/>
                </a:solidFill>
                <a:latin typeface="Calibri"/>
                <a:ea typeface="DejaVu Sans"/>
              </a:rPr>
              <a:t>Infection in terms of UTI, vulvo-vaginitis , candidiasis due to high acidity levels which favours growth of E. coli and Candida albican fungi</a:t>
            </a:r>
            <a:endParaRPr b="0" lang="en-US" sz="2800" spc="-1" strike="noStrike">
              <a:latin typeface="Arial"/>
            </a:endParaRPr>
          </a:p>
          <a:p>
            <a:pPr marL="320040" indent="-317880" algn="just">
              <a:lnSpc>
                <a:spcPct val="100000"/>
              </a:lnSpc>
              <a:spcBef>
                <a:spcPts val="700"/>
              </a:spcBef>
              <a:buClr>
                <a:srgbClr val="dd8047"/>
              </a:buClr>
              <a:buSzPct val="60000"/>
              <a:buFont typeface="Wingdings" charset="2"/>
              <a:buChar char=""/>
              <a:tabLst>
                <a:tab algn="l" pos="0"/>
              </a:tabLst>
            </a:pPr>
            <a:r>
              <a:rPr b="0" lang="en-US" sz="2800" spc="-1" strike="noStrike">
                <a:solidFill>
                  <a:srgbClr val="000000"/>
                </a:solidFill>
                <a:latin typeface="Calibri"/>
                <a:ea typeface="DejaVu Sans"/>
              </a:rPr>
              <a:t>Polyhydramnious bcos of possibility of congenital malformation.</a:t>
            </a:r>
            <a:endParaRPr b="0" lang="en-US" sz="2800" spc="-1" strike="noStrike">
              <a:latin typeface="Arial"/>
            </a:endParaRPr>
          </a:p>
          <a:p>
            <a:pPr marL="320040" indent="-317880" algn="just">
              <a:lnSpc>
                <a:spcPct val="100000"/>
              </a:lnSpc>
              <a:spcBef>
                <a:spcPts val="700"/>
              </a:spcBef>
              <a:buClr>
                <a:srgbClr val="dd8047"/>
              </a:buClr>
              <a:buSzPct val="60000"/>
              <a:buFont typeface="Wingdings" charset="2"/>
              <a:buChar char=""/>
              <a:tabLst>
                <a:tab algn="l" pos="0"/>
              </a:tabLst>
            </a:pPr>
            <a:r>
              <a:rPr b="0" lang="en-US" sz="2800" spc="-1" strike="noStrike">
                <a:solidFill>
                  <a:srgbClr val="000000"/>
                </a:solidFill>
                <a:latin typeface="Calibri"/>
                <a:ea typeface="DejaVu Sans"/>
              </a:rPr>
              <a:t>Superimposed preeclampsia; due to existing HTN, proteinuria from tubular damage and oedema from lowered osmotic pressure/ macrosomia.</a:t>
            </a:r>
            <a:endParaRPr b="0" lang="en-US" sz="2800" spc="-1" strike="noStrike">
              <a:latin typeface="Arial"/>
            </a:endParaRPr>
          </a:p>
          <a:p>
            <a:pPr marL="320040" indent="-317880" algn="just">
              <a:lnSpc>
                <a:spcPct val="100000"/>
              </a:lnSpc>
              <a:spcBef>
                <a:spcPts val="700"/>
              </a:spcBef>
              <a:buClr>
                <a:srgbClr val="dd8047"/>
              </a:buClr>
              <a:buSzPct val="60000"/>
              <a:buFont typeface="Wingdings" charset="2"/>
              <a:buChar char=""/>
              <a:tabLst>
                <a:tab algn="l" pos="0"/>
              </a:tabLst>
            </a:pPr>
            <a:r>
              <a:rPr b="0" lang="en-US" sz="2800" spc="-1" strike="noStrike">
                <a:solidFill>
                  <a:srgbClr val="000000"/>
                </a:solidFill>
                <a:latin typeface="Calibri"/>
                <a:ea typeface="DejaVu Sans"/>
              </a:rPr>
              <a:t>Abnormal labour pattern= either prolonged or obstructed , hence operative delivery.</a:t>
            </a:r>
            <a:endParaRPr b="0" lang="en-US" sz="2800" spc="-1" strike="noStrike">
              <a:latin typeface="Arial"/>
            </a:endParaRPr>
          </a:p>
          <a:p>
            <a:pPr algn="just">
              <a:lnSpc>
                <a:spcPct val="100000"/>
              </a:lnSpc>
              <a:spcBef>
                <a:spcPts val="700"/>
              </a:spcBef>
              <a:tabLst>
                <a:tab algn="l" pos="0"/>
              </a:tabLst>
            </a:pPr>
            <a:endParaRPr b="0" lang="en-US" sz="2800" spc="-1" strike="noStrike">
              <a:latin typeface="Arial"/>
            </a:endParaRPr>
          </a:p>
        </p:txBody>
      </p:sp>
    </p:spTree>
  </p:cSld>
  <mc:AlternateContent>
    <mc:Choice Requires="p14">
      <p:transition spd="slow" p14:dur="2000"/>
    </mc:Choice>
    <mc:Fallback>
      <p:transition spd="slow"/>
    </mc:Fallback>
  </mc:AlternateContent>
</p:sld>
</file>

<file path=ppt/slides/slide20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20" name="CustomShape 1"/>
          <p:cNvSpPr/>
          <p:nvPr/>
        </p:nvSpPr>
        <p:spPr>
          <a:xfrm>
            <a:off x="952560" y="1600200"/>
            <a:ext cx="10284840" cy="5027040"/>
          </a:xfrm>
          <a:prstGeom prst="rect">
            <a:avLst/>
          </a:prstGeom>
          <a:noFill/>
          <a:ln>
            <a:noFill/>
          </a:ln>
        </p:spPr>
        <p:style>
          <a:lnRef idx="0"/>
          <a:fillRef idx="0"/>
          <a:effectRef idx="0"/>
          <a:fontRef idx="minor"/>
        </p:style>
        <p:txBody>
          <a:bodyPr lIns="90000" rIns="90000" tIns="45000" bIns="45000">
            <a:noAutofit/>
          </a:bodyPr>
          <a:p>
            <a:pPr marL="320040" indent="-317880">
              <a:lnSpc>
                <a:spcPct val="100000"/>
              </a:lnSpc>
              <a:spcBef>
                <a:spcPts val="700"/>
              </a:spcBef>
              <a:buClr>
                <a:srgbClr val="dd8047"/>
              </a:buClr>
              <a:buSzPct val="60000"/>
              <a:buFont typeface="Wingdings" charset="2"/>
              <a:buChar char=""/>
            </a:pPr>
            <a:r>
              <a:rPr b="0" lang="en-US" sz="2900" spc="-1" strike="noStrike">
                <a:solidFill>
                  <a:srgbClr val="000000"/>
                </a:solidFill>
                <a:latin typeface="Calibri"/>
                <a:ea typeface="DejaVu Sans"/>
              </a:rPr>
              <a:t>Excessive trauma : either perineal tears , episiotomy or over relaxation of the pelvic floor.</a:t>
            </a:r>
            <a:endParaRPr b="0" lang="en-US" sz="2900" spc="-1" strike="noStrike">
              <a:latin typeface="Arial"/>
            </a:endParaRPr>
          </a:p>
          <a:p>
            <a:pPr marL="320040" indent="-317880">
              <a:lnSpc>
                <a:spcPct val="100000"/>
              </a:lnSpc>
              <a:spcBef>
                <a:spcPts val="700"/>
              </a:spcBef>
              <a:buClr>
                <a:srgbClr val="dd8047"/>
              </a:buClr>
              <a:buSzPct val="60000"/>
              <a:buFont typeface="Wingdings" charset="2"/>
              <a:buChar char=""/>
            </a:pPr>
            <a:r>
              <a:rPr b="0" lang="en-US" sz="2900" spc="-1" strike="noStrike">
                <a:solidFill>
                  <a:srgbClr val="000000"/>
                </a:solidFill>
                <a:latin typeface="Calibri"/>
                <a:ea typeface="DejaVu Sans"/>
              </a:rPr>
              <a:t>Increased morbidity rate; due to  physiological effects  since pregnancy is diabetogenic.</a:t>
            </a:r>
            <a:endParaRPr b="0" lang="en-US" sz="2900" spc="-1" strike="noStrike">
              <a:latin typeface="Arial"/>
            </a:endParaRPr>
          </a:p>
          <a:p>
            <a:pPr marL="320040" indent="-317880">
              <a:lnSpc>
                <a:spcPct val="100000"/>
              </a:lnSpc>
              <a:spcBef>
                <a:spcPts val="700"/>
              </a:spcBef>
              <a:tabLst>
                <a:tab algn="l" pos="0"/>
              </a:tabLst>
            </a:pPr>
            <a:endParaRPr b="0" lang="en-US" sz="2900" spc="-1" strike="noStrike">
              <a:latin typeface="Arial"/>
            </a:endParaRPr>
          </a:p>
          <a:p>
            <a:pPr marL="320040" indent="-317880">
              <a:lnSpc>
                <a:spcPct val="100000"/>
              </a:lnSpc>
              <a:spcBef>
                <a:spcPts val="700"/>
              </a:spcBef>
              <a:tabLst>
                <a:tab algn="l" pos="0"/>
              </a:tabLst>
            </a:pPr>
            <a:r>
              <a:rPr b="0" lang="en-US" sz="2900" spc="-1" strike="noStrike">
                <a:solidFill>
                  <a:srgbClr val="000000"/>
                </a:solidFill>
                <a:latin typeface="Calibri"/>
                <a:ea typeface="DejaVu Sans"/>
              </a:rPr>
              <a:t>	</a:t>
            </a:r>
            <a:r>
              <a:rPr b="0" lang="en-US" sz="2900" spc="-1" strike="noStrike">
                <a:solidFill>
                  <a:srgbClr val="000000"/>
                </a:solidFill>
                <a:latin typeface="Calibri"/>
                <a:ea typeface="DejaVu Sans"/>
              </a:rPr>
              <a:t>	</a:t>
            </a:r>
            <a:r>
              <a:rPr b="0" lang="en-US" sz="2900" spc="-1" strike="noStrike">
                <a:solidFill>
                  <a:srgbClr val="000000"/>
                </a:solidFill>
                <a:latin typeface="Calibri"/>
                <a:ea typeface="DejaVu Sans"/>
              </a:rPr>
              <a:t>	</a:t>
            </a:r>
            <a:endParaRPr b="0" lang="en-US" sz="2900" spc="-1" strike="noStrike">
              <a:latin typeface="Arial"/>
            </a:endParaRPr>
          </a:p>
        </p:txBody>
      </p:sp>
      <p:sp>
        <p:nvSpPr>
          <p:cNvPr id="1121" name="CustomShape 2"/>
          <p:cNvSpPr/>
          <p:nvPr/>
        </p:nvSpPr>
        <p:spPr>
          <a:xfrm>
            <a:off x="2666880" y="4724280"/>
            <a:ext cx="4468680" cy="1721880"/>
          </a:xfrm>
          <a:prstGeom prst="actionButtonSound">
            <a:avLst/>
          </a:prstGeom>
          <a:solidFill>
            <a:srgbClr val="a50e82"/>
          </a:solidFill>
          <a:ln w="38160">
            <a:solidFill>
              <a:srgbClr val="ffffff"/>
            </a:solidFill>
            <a:round/>
          </a:ln>
          <a:effectLst>
            <a:outerShdw dir="5400000" dist="29880">
              <a:srgbClr val="000000">
                <a:alpha val="45000"/>
              </a:srgbClr>
            </a:outerShdw>
          </a:effectLst>
        </p:spPr>
        <p:style>
          <a:lnRef idx="0"/>
          <a:fillRef idx="0"/>
          <a:effectRef idx="0"/>
          <a:fontRef idx="minor"/>
        </p:style>
        <p:txBody>
          <a:bodyPr lIns="90000" rIns="90000" tIns="45000" bIns="45000">
            <a:noAutofit/>
          </a:bodyPr>
          <a:p>
            <a:pPr algn="ctr">
              <a:lnSpc>
                <a:spcPct val="100000"/>
              </a:lnSpc>
            </a:pPr>
            <a:r>
              <a:rPr b="1" lang="en-US" sz="2800" spc="-1" strike="noStrike">
                <a:solidFill>
                  <a:srgbClr val="ffff00"/>
                </a:solidFill>
                <a:latin typeface="Tahoma"/>
                <a:ea typeface="DejaVu Sans"/>
              </a:rPr>
              <a:t>END</a:t>
            </a:r>
            <a:endParaRPr b="0" lang="en-US" sz="2800" spc="-1" strike="noStrike">
              <a:latin typeface="Arial"/>
            </a:endParaRPr>
          </a:p>
          <a:p>
            <a:pPr>
              <a:lnSpc>
                <a:spcPct val="100000"/>
              </a:lnSpc>
            </a:pPr>
            <a:r>
              <a:rPr b="1" lang="en-US" sz="2800" spc="-1" strike="noStrike">
                <a:solidFill>
                  <a:srgbClr val="ffff00"/>
                </a:solidFill>
                <a:latin typeface="Tahoma"/>
                <a:ea typeface="DejaVu Sans"/>
              </a:rPr>
              <a:t>QUESTIONS?</a:t>
            </a:r>
            <a:endParaRPr b="0" lang="en-US" sz="2800" spc="-1" strike="noStrike">
              <a:latin typeface="Arial"/>
            </a:endParaRPr>
          </a:p>
          <a:p>
            <a:pPr>
              <a:lnSpc>
                <a:spcPct val="100000"/>
              </a:lnSpc>
            </a:pPr>
            <a:endParaRPr b="0" lang="en-US" sz="2800" spc="-1" strike="noStrike">
              <a:latin typeface="Arial"/>
            </a:endParaRPr>
          </a:p>
        </p:txBody>
      </p:sp>
    </p:spTree>
  </p:cSld>
  <mc:AlternateContent>
    <mc:Choice Requires="p14">
      <p:transition spd="slow" p14:dur="2000"/>
    </mc:Choice>
    <mc:Fallback>
      <p:transition spd="slow"/>
    </mc:Fallback>
  </mc:AlternateContent>
</p:sld>
</file>

<file path=ppt/slides/slide20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22" name="CustomShape 1"/>
          <p:cNvSpPr/>
          <p:nvPr/>
        </p:nvSpPr>
        <p:spPr>
          <a:xfrm>
            <a:off x="2857680" y="990720"/>
            <a:ext cx="9256320" cy="2207520"/>
          </a:xfrm>
          <a:prstGeom prst="rect">
            <a:avLst/>
          </a:prstGeom>
          <a:solidFill>
            <a:srgbClr val="ff0000"/>
          </a:solidFill>
          <a:ln>
            <a:noFill/>
          </a:ln>
          <a:effectLst>
            <a:outerShdw dir="5349074" dist="48605">
              <a:srgbClr val="000000">
                <a:alpha val="33000"/>
              </a:srgbClr>
            </a:outerShdw>
          </a:effectLst>
        </p:spPr>
        <p:style>
          <a:lnRef idx="0"/>
          <a:fillRef idx="0"/>
          <a:effectRef idx="0"/>
          <a:fontRef idx="minor"/>
        </p:style>
        <p:txBody>
          <a:bodyPr lIns="90000" rIns="90000" tIns="45000" bIns="45000" anchor="b">
            <a:noAutofit/>
          </a:bodyPr>
          <a:p>
            <a:pPr algn="ctr">
              <a:lnSpc>
                <a:spcPct val="100000"/>
              </a:lnSpc>
            </a:pPr>
            <a:r>
              <a:rPr b="1" lang="en-US" sz="4800" spc="-1" strike="noStrike" cap="small">
                <a:solidFill>
                  <a:srgbClr val="ffffff"/>
                </a:solidFill>
                <a:latin typeface="comic"/>
                <a:ea typeface="DejaVu Sans"/>
              </a:rPr>
              <a:t>ANTEPARTUM HAEMORRHAGE (APH)</a:t>
            </a:r>
            <a:endParaRPr b="0" lang="en-US" sz="4800" spc="-1" strike="noStrike">
              <a:latin typeface="Arial"/>
            </a:endParaRPr>
          </a:p>
        </p:txBody>
      </p:sp>
    </p:spTree>
  </p:cSld>
  <mc:AlternateContent>
    <mc:Choice Requires="p14">
      <p:transition spd="slow" p14:dur="2000"/>
    </mc:Choice>
    <mc:Fallback>
      <p:transition spd="slow"/>
    </mc:Fallback>
  </mc:AlternateContent>
</p:sld>
</file>

<file path=ppt/slides/slide20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23" name="CustomShape 1"/>
          <p:cNvSpPr/>
          <p:nvPr/>
        </p:nvSpPr>
        <p:spPr>
          <a:xfrm>
            <a:off x="609480" y="380880"/>
            <a:ext cx="10589760" cy="6322320"/>
          </a:xfrm>
          <a:prstGeom prst="rect">
            <a:avLst/>
          </a:prstGeom>
          <a:noFill/>
          <a:ln>
            <a:noFill/>
          </a:ln>
        </p:spPr>
        <p:style>
          <a:lnRef idx="0"/>
          <a:fillRef idx="0"/>
          <a:effectRef idx="0"/>
          <a:fontRef idx="minor"/>
        </p:style>
        <p:txBody>
          <a:bodyPr lIns="90000" rIns="90000" tIns="45000" bIns="45000">
            <a:normAutofit/>
          </a:bodyPr>
          <a:p>
            <a:pPr marL="274320" indent="-272160" algn="just">
              <a:lnSpc>
                <a:spcPct val="100000"/>
              </a:lnSpc>
              <a:spcBef>
                <a:spcPts val="601"/>
              </a:spcBef>
              <a:tabLst>
                <a:tab algn="l" pos="0"/>
              </a:tabLst>
            </a:pPr>
            <a:r>
              <a:rPr b="0" i="1" lang="en-US" sz="3200" spc="-1" strike="noStrike">
                <a:solidFill>
                  <a:srgbClr val="000000"/>
                </a:solidFill>
                <a:latin typeface="Calibri"/>
                <a:ea typeface="DejaVu Sans"/>
              </a:rPr>
              <a:t>Synonym</a:t>
            </a:r>
            <a:r>
              <a:rPr b="0" lang="en-US" sz="3200" spc="-1" strike="noStrike">
                <a:solidFill>
                  <a:srgbClr val="000000"/>
                </a:solidFill>
                <a:latin typeface="Calibri"/>
                <a:ea typeface="DejaVu Sans"/>
              </a:rPr>
              <a:t>: </a:t>
            </a:r>
            <a:r>
              <a:rPr b="1" lang="en-US" sz="3200" spc="-1" strike="noStrike">
                <a:solidFill>
                  <a:srgbClr val="000000"/>
                </a:solidFill>
                <a:latin typeface="Calibri"/>
                <a:ea typeface="DejaVu Sans"/>
              </a:rPr>
              <a:t>Prepartum Haemorrhage.</a:t>
            </a:r>
            <a:endParaRPr b="0" lang="en-US" sz="3200" spc="-1" strike="noStrike">
              <a:latin typeface="Arial"/>
            </a:endParaRPr>
          </a:p>
          <a:p>
            <a:pPr marL="274320" indent="-272160" algn="just">
              <a:lnSpc>
                <a:spcPct val="100000"/>
              </a:lnSpc>
              <a:spcBef>
                <a:spcPts val="601"/>
              </a:spcBef>
              <a:tabLst>
                <a:tab algn="l" pos="0"/>
              </a:tabLst>
            </a:pPr>
            <a:r>
              <a:rPr b="0" i="1" lang="en-US" sz="3200" spc="-1" strike="noStrike">
                <a:solidFill>
                  <a:srgbClr val="c00000"/>
                </a:solidFill>
                <a:latin typeface="Calibri"/>
                <a:ea typeface="DejaVu Sans"/>
              </a:rPr>
              <a:t>             </a:t>
            </a:r>
            <a:r>
              <a:rPr b="1" lang="en-US" sz="3200" spc="-1" strike="noStrike">
                <a:solidFill>
                  <a:srgbClr val="c00000"/>
                </a:solidFill>
                <a:latin typeface="Calibri"/>
                <a:ea typeface="DejaVu Sans"/>
              </a:rPr>
              <a:t> </a:t>
            </a:r>
            <a:r>
              <a:rPr b="1" lang="en-US" sz="3200" spc="-1" strike="noStrike">
                <a:solidFill>
                  <a:srgbClr val="c00000"/>
                </a:solidFill>
                <a:latin typeface="Calibri"/>
                <a:ea typeface="DejaVu Sans"/>
              </a:rPr>
              <a:t>DEFINITION</a:t>
            </a:r>
            <a:endParaRPr b="0" lang="en-US" sz="3200" spc="-1" strike="noStrike">
              <a:latin typeface="Arial"/>
            </a:endParaRPr>
          </a:p>
          <a:p>
            <a:pPr marL="274320" indent="-272160" algn="just">
              <a:lnSpc>
                <a:spcPct val="100000"/>
              </a:lnSpc>
              <a:spcBef>
                <a:spcPts val="601"/>
              </a:spcBef>
              <a:buClr>
                <a:srgbClr val="fe8637"/>
              </a:buClr>
              <a:buSzPct val="70000"/>
              <a:buFont typeface="Wingdings" charset="2"/>
              <a:buChar char=""/>
              <a:tabLst>
                <a:tab algn="l" pos="0"/>
              </a:tabLst>
            </a:pPr>
            <a:r>
              <a:rPr b="0" lang="en-US" sz="3200" spc="-1" strike="noStrike">
                <a:solidFill>
                  <a:srgbClr val="000000"/>
                </a:solidFill>
                <a:latin typeface="Calibri"/>
                <a:ea typeface="DejaVu Sans"/>
              </a:rPr>
              <a:t>It’s bleeding from the genital tract after 24</a:t>
            </a:r>
            <a:r>
              <a:rPr b="0" lang="en-US" sz="3200" spc="-1" strike="noStrike" baseline="30000">
                <a:solidFill>
                  <a:srgbClr val="000000"/>
                </a:solidFill>
                <a:latin typeface="Calibri"/>
                <a:ea typeface="DejaVu Sans"/>
              </a:rPr>
              <a:t>th</a:t>
            </a:r>
            <a:r>
              <a:rPr b="0" lang="en-US" sz="3200" spc="-1" strike="noStrike">
                <a:solidFill>
                  <a:srgbClr val="000000"/>
                </a:solidFill>
                <a:latin typeface="Calibri"/>
                <a:ea typeface="DejaVu Sans"/>
              </a:rPr>
              <a:t> week of gestation, in late pregnancy and before the onset of labour.</a:t>
            </a:r>
            <a:endParaRPr b="0" lang="en-US" sz="3200" spc="-1" strike="noStrike">
              <a:latin typeface="Arial"/>
            </a:endParaRPr>
          </a:p>
          <a:p>
            <a:pPr marL="274320" indent="-272160" algn="just">
              <a:lnSpc>
                <a:spcPct val="100000"/>
              </a:lnSpc>
              <a:spcBef>
                <a:spcPts val="601"/>
              </a:spcBef>
              <a:tabLst>
                <a:tab algn="l" pos="0"/>
              </a:tabLst>
            </a:pPr>
            <a:r>
              <a:rPr b="0" lang="en-US" sz="3200" spc="-1" strike="noStrike">
                <a:solidFill>
                  <a:srgbClr val="000000"/>
                </a:solidFill>
                <a:latin typeface="Calibri"/>
                <a:ea typeface="DejaVu Sans"/>
              </a:rPr>
              <a:t>  </a:t>
            </a:r>
            <a:r>
              <a:rPr b="1" lang="en-US" sz="3200" spc="-1" strike="noStrike">
                <a:solidFill>
                  <a:srgbClr val="000000"/>
                </a:solidFill>
                <a:latin typeface="Calibri"/>
                <a:ea typeface="DejaVu Sans"/>
              </a:rPr>
              <a:t>NB :</a:t>
            </a:r>
            <a:endParaRPr b="0" lang="en-US" sz="3200" spc="-1" strike="noStrike">
              <a:latin typeface="Arial"/>
            </a:endParaRPr>
          </a:p>
          <a:p>
            <a:pPr marL="274320" indent="-272160" algn="just">
              <a:lnSpc>
                <a:spcPct val="100000"/>
              </a:lnSpc>
              <a:spcBef>
                <a:spcPts val="601"/>
              </a:spcBef>
              <a:buClr>
                <a:srgbClr val="fe8637"/>
              </a:buClr>
              <a:buSzPct val="70000"/>
              <a:buFont typeface="Wingdings" charset="2"/>
              <a:buChar char=""/>
              <a:tabLst>
                <a:tab algn="l" pos="0"/>
              </a:tabLst>
            </a:pPr>
            <a:r>
              <a:rPr b="0" lang="en-US" sz="3200" spc="-1" strike="noStrike">
                <a:solidFill>
                  <a:srgbClr val="000000"/>
                </a:solidFill>
                <a:latin typeface="Calibri"/>
                <a:ea typeface="DejaVu Sans"/>
              </a:rPr>
              <a:t> </a:t>
            </a:r>
            <a:r>
              <a:rPr b="0" lang="en-US" sz="3200" spc="-1" strike="noStrike">
                <a:solidFill>
                  <a:srgbClr val="000000"/>
                </a:solidFill>
                <a:latin typeface="Calibri"/>
                <a:ea typeface="DejaVu Sans"/>
              </a:rPr>
              <a:t>It’s 3 times more common in multiparous compared to primiparous. </a:t>
            </a:r>
            <a:endParaRPr b="0" lang="en-US" sz="3200" spc="-1" strike="noStrike">
              <a:latin typeface="Arial"/>
            </a:endParaRPr>
          </a:p>
          <a:p>
            <a:pPr marL="274320" indent="-272160" algn="just">
              <a:lnSpc>
                <a:spcPct val="100000"/>
              </a:lnSpc>
              <a:spcBef>
                <a:spcPts val="601"/>
              </a:spcBef>
              <a:buClr>
                <a:srgbClr val="fe8637"/>
              </a:buClr>
              <a:buSzPct val="70000"/>
              <a:buFont typeface="Wingdings" charset="2"/>
              <a:buChar char=""/>
              <a:tabLst>
                <a:tab algn="l" pos="0"/>
              </a:tabLst>
            </a:pPr>
            <a:r>
              <a:rPr b="0" lang="en-US" sz="3200" spc="-1" strike="noStrike">
                <a:solidFill>
                  <a:srgbClr val="000000"/>
                </a:solidFill>
                <a:latin typeface="Calibri"/>
                <a:ea typeface="DejaVu Sans"/>
              </a:rPr>
              <a:t> </a:t>
            </a:r>
            <a:r>
              <a:rPr b="0" lang="en-US" sz="3200" spc="-1" strike="noStrike">
                <a:solidFill>
                  <a:srgbClr val="000000"/>
                </a:solidFill>
                <a:latin typeface="Calibri"/>
                <a:ea typeface="DejaVu Sans"/>
              </a:rPr>
              <a:t>It’s always an obstetrical emergency because of the risk of hypovoluemia especially that associated with the placenta.</a:t>
            </a:r>
            <a:endParaRPr b="0" lang="en-US" sz="3200" spc="-1" strike="noStrike">
              <a:latin typeface="Arial"/>
            </a:endParaRPr>
          </a:p>
          <a:p>
            <a:pPr algn="just">
              <a:lnSpc>
                <a:spcPct val="100000"/>
              </a:lnSpc>
              <a:spcBef>
                <a:spcPts val="601"/>
              </a:spcBef>
              <a:tabLst>
                <a:tab algn="l" pos="0"/>
              </a:tabLst>
            </a:pP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20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24" name="CustomShape 1"/>
          <p:cNvSpPr/>
          <p:nvPr/>
        </p:nvSpPr>
        <p:spPr>
          <a:xfrm>
            <a:off x="609480" y="274680"/>
            <a:ext cx="9954720" cy="1140840"/>
          </a:xfrm>
          <a:prstGeom prst="rect">
            <a:avLst/>
          </a:prstGeom>
          <a:noFill/>
          <a:ln>
            <a:noFill/>
          </a:ln>
        </p:spPr>
        <p:style>
          <a:lnRef idx="0"/>
          <a:fillRef idx="0"/>
          <a:effectRef idx="0"/>
          <a:fontRef idx="minor"/>
        </p:style>
        <p:txBody>
          <a:bodyPr lIns="90000" rIns="90000" tIns="45000" bIns="45000" anchor="b">
            <a:normAutofit fontScale="66000"/>
          </a:bodyPr>
          <a:p>
            <a:pPr algn="ctr">
              <a:lnSpc>
                <a:spcPct val="100000"/>
              </a:lnSpc>
            </a:pPr>
            <a:r>
              <a:rPr b="1" lang="en-US" sz="4800" spc="-1" strike="noStrike" cap="small">
                <a:solidFill>
                  <a:srgbClr val="002060"/>
                </a:solidFill>
                <a:latin typeface="Arial"/>
                <a:ea typeface="DejaVu Sans"/>
              </a:rPr>
              <a:t>CLASSIFICATION/ MAJOR CAUSES OF APH</a:t>
            </a:r>
            <a:endParaRPr b="0" lang="en-US" sz="4800" spc="-1" strike="noStrike">
              <a:latin typeface="Arial"/>
            </a:endParaRPr>
          </a:p>
        </p:txBody>
      </p:sp>
      <p:sp>
        <p:nvSpPr>
          <p:cNvPr id="1125" name="CustomShape 2"/>
          <p:cNvSpPr/>
          <p:nvPr/>
        </p:nvSpPr>
        <p:spPr>
          <a:xfrm>
            <a:off x="571680" y="1600200"/>
            <a:ext cx="10761120" cy="4871520"/>
          </a:xfrm>
          <a:prstGeom prst="rect">
            <a:avLst/>
          </a:prstGeom>
          <a:noFill/>
          <a:ln>
            <a:noFill/>
          </a:ln>
        </p:spPr>
        <p:style>
          <a:lnRef idx="0"/>
          <a:fillRef idx="0"/>
          <a:effectRef idx="0"/>
          <a:fontRef idx="minor"/>
        </p:style>
        <p:txBody>
          <a:bodyPr lIns="90000" rIns="90000" tIns="45000" bIns="45000">
            <a:normAutofit/>
          </a:bodyPr>
          <a:p>
            <a:pPr marL="274320" indent="-272160" algn="just">
              <a:lnSpc>
                <a:spcPct val="100000"/>
              </a:lnSpc>
              <a:spcBef>
                <a:spcPts val="601"/>
              </a:spcBef>
              <a:buClr>
                <a:srgbClr val="fe8637"/>
              </a:buClr>
              <a:buSzPct val="70000"/>
              <a:buFont typeface="Wingdings" charset="2"/>
              <a:buChar char=""/>
            </a:pPr>
            <a:r>
              <a:rPr b="0" lang="en-US" sz="3600" spc="-1" strike="noStrike">
                <a:solidFill>
                  <a:srgbClr val="000000"/>
                </a:solidFill>
                <a:latin typeface="Times New Roman"/>
                <a:ea typeface="DejaVu Sans"/>
              </a:rPr>
              <a:t>Based on the specific site of haemorrhage and location of the placenta;</a:t>
            </a:r>
            <a:endParaRPr b="0" lang="en-US" sz="3600" spc="-1" strike="noStrike">
              <a:latin typeface="Arial"/>
            </a:endParaRPr>
          </a:p>
          <a:p>
            <a:pPr marL="274320" indent="-272160">
              <a:lnSpc>
                <a:spcPct val="100000"/>
              </a:lnSpc>
              <a:spcBef>
                <a:spcPts val="601"/>
              </a:spcBef>
              <a:buClr>
                <a:srgbClr val="fe8637"/>
              </a:buClr>
              <a:buSzPct val="70000"/>
              <a:buFont typeface="Wingdings" charset="2"/>
              <a:buChar char=""/>
            </a:pPr>
            <a:r>
              <a:rPr b="0" lang="en-US" sz="3600" spc="-1" strike="noStrike">
                <a:solidFill>
                  <a:srgbClr val="000000"/>
                </a:solidFill>
                <a:latin typeface="Times New Roman"/>
                <a:ea typeface="DejaVu Sans"/>
              </a:rPr>
              <a:t>Placenta praevia</a:t>
            </a:r>
            <a:endParaRPr b="0" lang="en-US" sz="3600" spc="-1" strike="noStrike">
              <a:latin typeface="Arial"/>
            </a:endParaRPr>
          </a:p>
          <a:p>
            <a:pPr marL="274320" indent="-272160">
              <a:lnSpc>
                <a:spcPct val="100000"/>
              </a:lnSpc>
              <a:spcBef>
                <a:spcPts val="601"/>
              </a:spcBef>
              <a:buClr>
                <a:srgbClr val="fe8637"/>
              </a:buClr>
              <a:buSzPct val="70000"/>
              <a:buFont typeface="Wingdings" charset="2"/>
              <a:buChar char=""/>
            </a:pPr>
            <a:r>
              <a:rPr b="0" lang="en-US" sz="3600" spc="-1" strike="noStrike">
                <a:solidFill>
                  <a:srgbClr val="000000"/>
                </a:solidFill>
                <a:latin typeface="Times New Roman"/>
                <a:ea typeface="DejaVu Sans"/>
              </a:rPr>
              <a:t>Placental abruption \ abruptio placentae</a:t>
            </a:r>
            <a:endParaRPr b="0" lang="en-US" sz="3600" spc="-1" strike="noStrike">
              <a:latin typeface="Arial"/>
            </a:endParaRPr>
          </a:p>
          <a:p>
            <a:pPr marL="274320" indent="-272160">
              <a:lnSpc>
                <a:spcPct val="100000"/>
              </a:lnSpc>
              <a:spcBef>
                <a:spcPts val="601"/>
              </a:spcBef>
              <a:buClr>
                <a:srgbClr val="fe8637"/>
              </a:buClr>
              <a:buSzPct val="70000"/>
              <a:buFont typeface="Wingdings" charset="2"/>
              <a:buChar char=""/>
            </a:pPr>
            <a:r>
              <a:rPr b="0" lang="en-US" sz="3600" spc="-1" strike="noStrike">
                <a:solidFill>
                  <a:srgbClr val="000000"/>
                </a:solidFill>
                <a:latin typeface="Times New Roman"/>
                <a:ea typeface="DejaVu Sans"/>
              </a:rPr>
              <a:t>Incidental/ unclassified/extra placental bleeding.</a:t>
            </a:r>
            <a:endParaRPr b="0" lang="en-US" sz="3600" spc="-1" strike="noStrike">
              <a:latin typeface="Arial"/>
            </a:endParaRPr>
          </a:p>
          <a:p>
            <a:pPr>
              <a:lnSpc>
                <a:spcPct val="100000"/>
              </a:lnSpc>
              <a:spcBef>
                <a:spcPts val="601"/>
              </a:spcBef>
            </a:pPr>
            <a:endParaRPr b="0" lang="en-US" sz="3600" spc="-1" strike="noStrike">
              <a:latin typeface="Arial"/>
            </a:endParaRPr>
          </a:p>
        </p:txBody>
      </p:sp>
    </p:spTree>
  </p:cSld>
  <mc:AlternateContent>
    <mc:Choice Requires="p14">
      <p:transition spd="slow" p14:dur="2000"/>
    </mc:Choice>
    <mc:Fallback>
      <p:transition spd="slow"/>
    </mc:Fallback>
  </mc:AlternateContent>
</p:sld>
</file>

<file path=ppt/slides/slide20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26" name="CustomShape 1"/>
          <p:cNvSpPr/>
          <p:nvPr/>
        </p:nvSpPr>
        <p:spPr>
          <a:xfrm>
            <a:off x="857160" y="0"/>
            <a:ext cx="9332280" cy="1140840"/>
          </a:xfrm>
          <a:prstGeom prst="rect">
            <a:avLst/>
          </a:prstGeom>
          <a:noFill/>
          <a:ln>
            <a:noFill/>
          </a:ln>
        </p:spPr>
        <p:style>
          <a:lnRef idx="0"/>
          <a:fillRef idx="0"/>
          <a:effectRef idx="0"/>
          <a:fontRef idx="minor"/>
        </p:style>
        <p:txBody>
          <a:bodyPr lIns="90000" rIns="90000" tIns="45000" bIns="45000" anchor="b">
            <a:noAutofit/>
          </a:bodyPr>
          <a:p>
            <a:pPr>
              <a:lnSpc>
                <a:spcPct val="100000"/>
              </a:lnSpc>
            </a:pPr>
            <a:r>
              <a:rPr b="1" lang="en-US" sz="3000" spc="-1" strike="noStrike" cap="small">
                <a:solidFill>
                  <a:srgbClr val="ff0000"/>
                </a:solidFill>
                <a:latin typeface="Arial"/>
                <a:ea typeface="DejaVu Sans"/>
              </a:rPr>
              <a:t>CAUSES OF BLEEDING IN LATE PREGNANCY</a:t>
            </a:r>
            <a:endParaRPr b="0" lang="en-US" sz="3000" spc="-1" strike="noStrike">
              <a:latin typeface="Arial"/>
            </a:endParaRPr>
          </a:p>
        </p:txBody>
      </p:sp>
      <p:graphicFrame>
        <p:nvGraphicFramePr>
          <p:cNvPr id="1127" name="Table 2"/>
          <p:cNvGraphicFramePr/>
          <p:nvPr/>
        </p:nvGraphicFramePr>
        <p:xfrm>
          <a:off x="666720" y="1143000"/>
          <a:ext cx="10667160" cy="5996160"/>
        </p:xfrm>
        <a:graphic>
          <a:graphicData uri="http://schemas.openxmlformats.org/drawingml/2006/table">
            <a:tbl>
              <a:tblPr/>
              <a:tblGrid>
                <a:gridCol w="5143320"/>
                <a:gridCol w="5524200"/>
              </a:tblGrid>
              <a:tr h="399960">
                <a:tc>
                  <a:txBody>
                    <a:bodyPr lIns="114120" rIns="114120">
                      <a:noAutofit/>
                    </a:bodyPr>
                    <a:p>
                      <a:pPr>
                        <a:lnSpc>
                          <a:spcPct val="100000"/>
                        </a:lnSpc>
                      </a:pPr>
                      <a:r>
                        <a:rPr b="0" lang="en-US" sz="2000" spc="-1" strike="noStrike">
                          <a:solidFill>
                            <a:srgbClr val="ffffff"/>
                          </a:solidFill>
                          <a:latin typeface="Times New Roman"/>
                        </a:rPr>
                        <a:t>CAUSE</a:t>
                      </a:r>
                      <a:endParaRPr b="0" lang="en-US" sz="2000" spc="-1" strike="noStrike">
                        <a:latin typeface="Arial"/>
                      </a:endParaRPr>
                    </a:p>
                  </a:txBody>
                  <a:tcPr marL="114120" marR="114120">
                    <a:lnL w="12240">
                      <a:solidFill>
                        <a:srgbClr val="ffffff"/>
                      </a:solidFill>
                    </a:lnL>
                    <a:lnR w="12240">
                      <a:solidFill>
                        <a:srgbClr val="ffffff"/>
                      </a:solidFill>
                    </a:lnR>
                    <a:lnT w="12240">
                      <a:solidFill>
                        <a:srgbClr val="ffffff"/>
                      </a:solidFill>
                    </a:lnT>
                    <a:lnB w="12240">
                      <a:solidFill>
                        <a:srgbClr val="ffffff"/>
                      </a:solidFill>
                    </a:lnB>
                    <a:solidFill>
                      <a:srgbClr val="fe8637"/>
                    </a:solidFill>
                  </a:tcPr>
                </a:tc>
                <a:tc>
                  <a:txBody>
                    <a:bodyPr lIns="114120" rIns="114120">
                      <a:noAutofit/>
                    </a:bodyPr>
                    <a:p>
                      <a:pPr>
                        <a:lnSpc>
                          <a:spcPct val="100000"/>
                        </a:lnSpc>
                      </a:pPr>
                      <a:r>
                        <a:rPr b="0" lang="en-US" sz="2000" spc="-1" strike="noStrike">
                          <a:solidFill>
                            <a:srgbClr val="ffffff"/>
                          </a:solidFill>
                          <a:latin typeface="Times New Roman"/>
                        </a:rPr>
                        <a:t>INCIDENCE %</a:t>
                      </a:r>
                      <a:endParaRPr b="0" lang="en-US" sz="2000" spc="-1" strike="noStrike">
                        <a:latin typeface="Arial"/>
                      </a:endParaRPr>
                    </a:p>
                  </a:txBody>
                  <a:tcPr marL="114120" marR="114120">
                    <a:lnL w="12240">
                      <a:solidFill>
                        <a:srgbClr val="ffffff"/>
                      </a:solidFill>
                    </a:lnL>
                    <a:lnR w="12240">
                      <a:solidFill>
                        <a:srgbClr val="ffffff"/>
                      </a:solidFill>
                    </a:lnR>
                    <a:lnT w="12240">
                      <a:solidFill>
                        <a:srgbClr val="ffffff"/>
                      </a:solidFill>
                    </a:lnT>
                    <a:lnB w="12240">
                      <a:solidFill>
                        <a:srgbClr val="ffffff"/>
                      </a:solidFill>
                    </a:lnB>
                    <a:solidFill>
                      <a:srgbClr val="fe8637"/>
                    </a:solidFill>
                  </a:tcPr>
                </a:tc>
              </a:tr>
              <a:tr h="399960">
                <a:tc>
                  <a:txBody>
                    <a:bodyPr lIns="114120" rIns="114120">
                      <a:noAutofit/>
                    </a:bodyPr>
                    <a:p>
                      <a:pPr>
                        <a:lnSpc>
                          <a:spcPct val="100000"/>
                        </a:lnSpc>
                      </a:pPr>
                      <a:r>
                        <a:rPr b="0" lang="en-US" sz="2000" spc="-1" strike="noStrike">
                          <a:solidFill>
                            <a:srgbClr val="000000"/>
                          </a:solidFill>
                          <a:latin typeface="Times New Roman"/>
                        </a:rPr>
                        <a:t>Placenta praevia</a:t>
                      </a:r>
                      <a:endParaRPr b="0" lang="en-US" sz="2000" spc="-1" strike="noStrike">
                        <a:latin typeface="Arial"/>
                      </a:endParaRPr>
                    </a:p>
                  </a:txBody>
                  <a:tcPr marL="114120" marR="114120">
                    <a:lnL w="12240">
                      <a:solidFill>
                        <a:srgbClr val="ffffff"/>
                      </a:solidFill>
                    </a:lnL>
                    <a:lnR w="12240">
                      <a:solidFill>
                        <a:srgbClr val="ffffff"/>
                      </a:solidFill>
                    </a:lnR>
                    <a:lnT w="12240">
                      <a:solidFill>
                        <a:srgbClr val="ffffff"/>
                      </a:solidFill>
                    </a:lnT>
                    <a:lnB w="12240">
                      <a:solidFill>
                        <a:srgbClr val="ffffff"/>
                      </a:solidFill>
                    </a:lnB>
                    <a:solidFill>
                      <a:srgbClr val="fed9cd"/>
                    </a:solidFill>
                  </a:tcPr>
                </a:tc>
                <a:tc>
                  <a:txBody>
                    <a:bodyPr lIns="114120" rIns="114120">
                      <a:noAutofit/>
                    </a:bodyPr>
                    <a:p>
                      <a:pPr>
                        <a:lnSpc>
                          <a:spcPct val="100000"/>
                        </a:lnSpc>
                      </a:pPr>
                      <a:r>
                        <a:rPr b="0" lang="en-US" sz="2000" spc="-1" strike="noStrike">
                          <a:solidFill>
                            <a:srgbClr val="000000"/>
                          </a:solidFill>
                          <a:latin typeface="Times New Roman"/>
                        </a:rPr>
                        <a:t>31.1%</a:t>
                      </a:r>
                      <a:endParaRPr b="0" lang="en-US" sz="2000" spc="-1" strike="noStrike">
                        <a:latin typeface="Arial"/>
                      </a:endParaRPr>
                    </a:p>
                  </a:txBody>
                  <a:tcPr marL="114120" marR="114120">
                    <a:lnL w="12240">
                      <a:solidFill>
                        <a:srgbClr val="ffffff"/>
                      </a:solidFill>
                    </a:lnL>
                    <a:lnR w="12240">
                      <a:solidFill>
                        <a:srgbClr val="ffffff"/>
                      </a:solidFill>
                    </a:lnR>
                    <a:lnT w="12240">
                      <a:solidFill>
                        <a:srgbClr val="ffffff"/>
                      </a:solidFill>
                    </a:lnT>
                    <a:lnB w="12240">
                      <a:solidFill>
                        <a:srgbClr val="ffffff"/>
                      </a:solidFill>
                    </a:lnB>
                    <a:solidFill>
                      <a:srgbClr val="fed9cd"/>
                    </a:solidFill>
                  </a:tcPr>
                </a:tc>
              </a:tr>
              <a:tr h="708480">
                <a:tc>
                  <a:txBody>
                    <a:bodyPr lIns="114120" rIns="114120">
                      <a:noAutofit/>
                    </a:bodyPr>
                    <a:p>
                      <a:pPr>
                        <a:lnSpc>
                          <a:spcPct val="100000"/>
                        </a:lnSpc>
                      </a:pPr>
                      <a:r>
                        <a:rPr b="0" lang="en-US" sz="2000" spc="-1" strike="noStrike">
                          <a:solidFill>
                            <a:srgbClr val="000000"/>
                          </a:solidFill>
                          <a:latin typeface="Times New Roman"/>
                        </a:rPr>
                        <a:t>Plantal abruption</a:t>
                      </a:r>
                      <a:endParaRPr b="0" lang="en-US" sz="2000" spc="-1" strike="noStrike">
                        <a:latin typeface="Arial"/>
                      </a:endParaRPr>
                    </a:p>
                  </a:txBody>
                  <a:tcPr marL="114120" marR="114120">
                    <a:lnL w="12240">
                      <a:solidFill>
                        <a:srgbClr val="ffffff"/>
                      </a:solidFill>
                    </a:lnL>
                    <a:lnR w="12240">
                      <a:solidFill>
                        <a:srgbClr val="ffffff"/>
                      </a:solidFill>
                    </a:lnR>
                    <a:lnT w="12240">
                      <a:solidFill>
                        <a:srgbClr val="ffffff"/>
                      </a:solidFill>
                    </a:lnT>
                    <a:lnB w="12240">
                      <a:solidFill>
                        <a:srgbClr val="ffffff"/>
                      </a:solidFill>
                    </a:lnB>
                    <a:solidFill>
                      <a:srgbClr val="feede8"/>
                    </a:solidFill>
                  </a:tcPr>
                </a:tc>
                <a:tc>
                  <a:txBody>
                    <a:bodyPr lIns="114120" rIns="114120">
                      <a:noAutofit/>
                    </a:bodyPr>
                    <a:p>
                      <a:pPr>
                        <a:lnSpc>
                          <a:spcPct val="100000"/>
                        </a:lnSpc>
                      </a:pPr>
                      <a:r>
                        <a:rPr b="0" lang="en-US" sz="2000" spc="-1" strike="noStrike">
                          <a:solidFill>
                            <a:srgbClr val="000000"/>
                          </a:solidFill>
                          <a:latin typeface="Times New Roman"/>
                        </a:rPr>
                        <a:t>22%</a:t>
                      </a:r>
                      <a:endParaRPr b="0" lang="en-US" sz="2000" spc="-1" strike="noStrike">
                        <a:latin typeface="Arial"/>
                      </a:endParaRPr>
                    </a:p>
                    <a:p>
                      <a:pPr>
                        <a:lnSpc>
                          <a:spcPct val="100000"/>
                        </a:lnSpc>
                      </a:pPr>
                      <a:endParaRPr b="0" lang="en-US" sz="2000" spc="-1" strike="noStrike">
                        <a:latin typeface="Arial"/>
                      </a:endParaRPr>
                    </a:p>
                  </a:txBody>
                  <a:tcPr marL="114120" marR="114120">
                    <a:lnL w="12240">
                      <a:solidFill>
                        <a:srgbClr val="ffffff"/>
                      </a:solidFill>
                    </a:lnL>
                    <a:lnR w="12240">
                      <a:solidFill>
                        <a:srgbClr val="ffffff"/>
                      </a:solidFill>
                    </a:lnR>
                    <a:lnT w="12240">
                      <a:solidFill>
                        <a:srgbClr val="ffffff"/>
                      </a:solidFill>
                    </a:lnT>
                    <a:lnB w="12240">
                      <a:solidFill>
                        <a:srgbClr val="ffffff"/>
                      </a:solidFill>
                    </a:lnB>
                    <a:solidFill>
                      <a:srgbClr val="feede8"/>
                    </a:solidFill>
                  </a:tcPr>
                </a:tc>
              </a:tr>
              <a:tr h="708480">
                <a:tc>
                  <a:txBody>
                    <a:bodyPr lIns="114120" rIns="114120">
                      <a:noAutofit/>
                    </a:bodyPr>
                    <a:p>
                      <a:pPr>
                        <a:lnSpc>
                          <a:spcPct val="100000"/>
                        </a:lnSpc>
                      </a:pPr>
                      <a:r>
                        <a:rPr b="0" lang="en-US" sz="2000" spc="-1" strike="noStrike">
                          <a:solidFill>
                            <a:srgbClr val="000000"/>
                          </a:solidFill>
                          <a:latin typeface="Times New Roman"/>
                        </a:rPr>
                        <a:t>‘</a:t>
                      </a:r>
                      <a:r>
                        <a:rPr b="0" lang="en-US" sz="2000" spc="-1" strike="noStrike">
                          <a:solidFill>
                            <a:srgbClr val="000000"/>
                          </a:solidFill>
                          <a:latin typeface="Times New Roman"/>
                        </a:rPr>
                        <a:t>unclassified bleeding’</a:t>
                      </a:r>
                      <a:endParaRPr b="0" lang="en-US" sz="2000" spc="-1" strike="noStrike">
                        <a:latin typeface="Arial"/>
                      </a:endParaRPr>
                    </a:p>
                  </a:txBody>
                  <a:tcPr marL="114120" marR="114120">
                    <a:lnL w="12240">
                      <a:solidFill>
                        <a:srgbClr val="ffffff"/>
                      </a:solidFill>
                    </a:lnL>
                    <a:lnR w="12240">
                      <a:solidFill>
                        <a:srgbClr val="ffffff"/>
                      </a:solidFill>
                    </a:lnR>
                    <a:lnT w="12240">
                      <a:solidFill>
                        <a:srgbClr val="ffffff"/>
                      </a:solidFill>
                    </a:lnT>
                    <a:lnB w="12240">
                      <a:solidFill>
                        <a:srgbClr val="ffffff"/>
                      </a:solidFill>
                    </a:lnB>
                    <a:solidFill>
                      <a:srgbClr val="fed9cd"/>
                    </a:solidFill>
                  </a:tcPr>
                </a:tc>
                <a:tc>
                  <a:txBody>
                    <a:bodyPr lIns="114120" rIns="114120">
                      <a:noAutofit/>
                    </a:bodyPr>
                    <a:p>
                      <a:pPr>
                        <a:lnSpc>
                          <a:spcPct val="100000"/>
                        </a:lnSpc>
                      </a:pPr>
                      <a:r>
                        <a:rPr b="0" lang="en-US" sz="2000" spc="-1" strike="noStrike">
                          <a:solidFill>
                            <a:srgbClr val="000000"/>
                          </a:solidFill>
                          <a:latin typeface="Times New Roman"/>
                        </a:rPr>
                        <a:t>47%</a:t>
                      </a:r>
                      <a:endParaRPr b="0" lang="en-US" sz="2000" spc="-1" strike="noStrike">
                        <a:latin typeface="Arial"/>
                      </a:endParaRPr>
                    </a:p>
                  </a:txBody>
                  <a:tcPr marL="114120" marR="114120">
                    <a:lnL w="12240">
                      <a:solidFill>
                        <a:srgbClr val="ffffff"/>
                      </a:solidFill>
                    </a:lnL>
                    <a:lnR w="12240">
                      <a:solidFill>
                        <a:srgbClr val="ffffff"/>
                      </a:solidFill>
                    </a:lnR>
                    <a:lnT w="12240">
                      <a:solidFill>
                        <a:srgbClr val="ffffff"/>
                      </a:solidFill>
                    </a:lnT>
                    <a:lnB w="12240">
                      <a:solidFill>
                        <a:srgbClr val="ffffff"/>
                      </a:solidFill>
                    </a:lnB>
                    <a:solidFill>
                      <a:srgbClr val="fed9cd"/>
                    </a:solidFill>
                  </a:tcPr>
                </a:tc>
              </a:tr>
              <a:tr h="399960">
                <a:tc>
                  <a:txBody>
                    <a:bodyPr lIns="114120" rIns="114120">
                      <a:noAutofit/>
                    </a:bodyPr>
                    <a:p>
                      <a:pPr>
                        <a:lnSpc>
                          <a:spcPct val="100000"/>
                        </a:lnSpc>
                      </a:pPr>
                      <a:r>
                        <a:rPr b="0" lang="en-US" sz="2000" spc="-1" strike="noStrike">
                          <a:solidFill>
                            <a:srgbClr val="000000"/>
                          </a:solidFill>
                          <a:latin typeface="Times New Roman"/>
                        </a:rPr>
                        <a:t>Marginal</a:t>
                      </a:r>
                      <a:endParaRPr b="0" lang="en-US" sz="2000" spc="-1" strike="noStrike">
                        <a:latin typeface="Arial"/>
                      </a:endParaRPr>
                    </a:p>
                  </a:txBody>
                  <a:tcPr marL="114120" marR="114120">
                    <a:lnL w="12240">
                      <a:solidFill>
                        <a:srgbClr val="ffffff"/>
                      </a:solidFill>
                    </a:lnL>
                    <a:lnR w="12240">
                      <a:solidFill>
                        <a:srgbClr val="ffffff"/>
                      </a:solidFill>
                    </a:lnR>
                    <a:lnT w="12240">
                      <a:solidFill>
                        <a:srgbClr val="ffffff"/>
                      </a:solidFill>
                    </a:lnT>
                    <a:lnB w="12240">
                      <a:solidFill>
                        <a:srgbClr val="ffffff"/>
                      </a:solidFill>
                    </a:lnB>
                    <a:solidFill>
                      <a:srgbClr val="feede8"/>
                    </a:solidFill>
                  </a:tcPr>
                </a:tc>
                <a:tc>
                  <a:txBody>
                    <a:bodyPr lIns="114120" rIns="114120">
                      <a:noAutofit/>
                    </a:bodyPr>
                    <a:p>
                      <a:pPr>
                        <a:lnSpc>
                          <a:spcPct val="100000"/>
                        </a:lnSpc>
                      </a:pPr>
                      <a:r>
                        <a:rPr b="0" lang="en-US" sz="2000" spc="-1" strike="noStrike">
                          <a:solidFill>
                            <a:srgbClr val="000000"/>
                          </a:solidFill>
                          <a:latin typeface="Times New Roman"/>
                        </a:rPr>
                        <a:t>60%</a:t>
                      </a:r>
                      <a:endParaRPr b="0" lang="en-US" sz="2000" spc="-1" strike="noStrike">
                        <a:latin typeface="Arial"/>
                      </a:endParaRPr>
                    </a:p>
                  </a:txBody>
                  <a:tcPr marL="114120" marR="114120">
                    <a:lnL w="12240">
                      <a:solidFill>
                        <a:srgbClr val="ffffff"/>
                      </a:solidFill>
                    </a:lnL>
                    <a:lnR w="12240">
                      <a:solidFill>
                        <a:srgbClr val="ffffff"/>
                      </a:solidFill>
                    </a:lnR>
                    <a:lnT w="12240">
                      <a:solidFill>
                        <a:srgbClr val="ffffff"/>
                      </a:solidFill>
                    </a:lnT>
                    <a:lnB w="12240">
                      <a:solidFill>
                        <a:srgbClr val="ffffff"/>
                      </a:solidFill>
                    </a:lnB>
                    <a:solidFill>
                      <a:srgbClr val="feede8"/>
                    </a:solidFill>
                  </a:tcPr>
                </a:tc>
              </a:tr>
              <a:tr h="399960">
                <a:tc>
                  <a:txBody>
                    <a:bodyPr lIns="114120" rIns="114120">
                      <a:noAutofit/>
                    </a:bodyPr>
                    <a:p>
                      <a:pPr>
                        <a:lnSpc>
                          <a:spcPct val="100000"/>
                        </a:lnSpc>
                      </a:pPr>
                      <a:r>
                        <a:rPr b="0" lang="en-US" sz="2000" spc="-1" strike="noStrike">
                          <a:solidFill>
                            <a:srgbClr val="000000"/>
                          </a:solidFill>
                          <a:latin typeface="Times New Roman"/>
                        </a:rPr>
                        <a:t>Show</a:t>
                      </a:r>
                      <a:endParaRPr b="0" lang="en-US" sz="2000" spc="-1" strike="noStrike">
                        <a:latin typeface="Arial"/>
                      </a:endParaRPr>
                    </a:p>
                  </a:txBody>
                  <a:tcPr marL="114120" marR="114120">
                    <a:lnL w="12240">
                      <a:solidFill>
                        <a:srgbClr val="ffffff"/>
                      </a:solidFill>
                    </a:lnL>
                    <a:lnR w="12240">
                      <a:solidFill>
                        <a:srgbClr val="ffffff"/>
                      </a:solidFill>
                    </a:lnR>
                    <a:lnT w="12240">
                      <a:solidFill>
                        <a:srgbClr val="ffffff"/>
                      </a:solidFill>
                    </a:lnT>
                    <a:lnB w="12240">
                      <a:solidFill>
                        <a:srgbClr val="ffffff"/>
                      </a:solidFill>
                    </a:lnB>
                    <a:solidFill>
                      <a:srgbClr val="fed9cd"/>
                    </a:solidFill>
                  </a:tcPr>
                </a:tc>
                <a:tc>
                  <a:txBody>
                    <a:bodyPr lIns="114120" rIns="114120">
                      <a:noAutofit/>
                    </a:bodyPr>
                    <a:p>
                      <a:pPr>
                        <a:lnSpc>
                          <a:spcPct val="100000"/>
                        </a:lnSpc>
                      </a:pPr>
                      <a:r>
                        <a:rPr b="0" lang="en-US" sz="2000" spc="-1" strike="noStrike">
                          <a:solidFill>
                            <a:srgbClr val="000000"/>
                          </a:solidFill>
                          <a:latin typeface="Times New Roman"/>
                        </a:rPr>
                        <a:t>20%</a:t>
                      </a:r>
                      <a:endParaRPr b="0" lang="en-US" sz="2000" spc="-1" strike="noStrike">
                        <a:latin typeface="Arial"/>
                      </a:endParaRPr>
                    </a:p>
                  </a:txBody>
                  <a:tcPr marL="114120" marR="114120">
                    <a:lnL w="12240">
                      <a:solidFill>
                        <a:srgbClr val="ffffff"/>
                      </a:solidFill>
                    </a:lnL>
                    <a:lnR w="12240">
                      <a:solidFill>
                        <a:srgbClr val="ffffff"/>
                      </a:solidFill>
                    </a:lnR>
                    <a:lnT w="12240">
                      <a:solidFill>
                        <a:srgbClr val="ffffff"/>
                      </a:solidFill>
                    </a:lnT>
                    <a:lnB w="12240">
                      <a:solidFill>
                        <a:srgbClr val="ffffff"/>
                      </a:solidFill>
                    </a:lnB>
                    <a:solidFill>
                      <a:srgbClr val="fed9cd"/>
                    </a:solidFill>
                  </a:tcPr>
                </a:tc>
              </a:tr>
              <a:tr h="399960">
                <a:tc>
                  <a:txBody>
                    <a:bodyPr lIns="114120" rIns="114120">
                      <a:noAutofit/>
                    </a:bodyPr>
                    <a:p>
                      <a:pPr>
                        <a:lnSpc>
                          <a:spcPct val="100000"/>
                        </a:lnSpc>
                      </a:pPr>
                      <a:r>
                        <a:rPr b="0" lang="en-US" sz="2000" spc="-1" strike="noStrike">
                          <a:solidFill>
                            <a:srgbClr val="000000"/>
                          </a:solidFill>
                          <a:latin typeface="Times New Roman"/>
                        </a:rPr>
                        <a:t>Cervicitis</a:t>
                      </a:r>
                      <a:endParaRPr b="0" lang="en-US" sz="2000" spc="-1" strike="noStrike">
                        <a:latin typeface="Arial"/>
                      </a:endParaRPr>
                    </a:p>
                  </a:txBody>
                  <a:tcPr marL="114120" marR="114120">
                    <a:lnL w="12240">
                      <a:solidFill>
                        <a:srgbClr val="ffffff"/>
                      </a:solidFill>
                    </a:lnL>
                    <a:lnR w="12240">
                      <a:solidFill>
                        <a:srgbClr val="ffffff"/>
                      </a:solidFill>
                    </a:lnR>
                    <a:lnT w="12240">
                      <a:solidFill>
                        <a:srgbClr val="ffffff"/>
                      </a:solidFill>
                    </a:lnT>
                    <a:lnB w="12240">
                      <a:solidFill>
                        <a:srgbClr val="ffffff"/>
                      </a:solidFill>
                    </a:lnB>
                    <a:solidFill>
                      <a:srgbClr val="feede8"/>
                    </a:solidFill>
                  </a:tcPr>
                </a:tc>
                <a:tc>
                  <a:txBody>
                    <a:bodyPr lIns="114120" rIns="114120">
                      <a:noAutofit/>
                    </a:bodyPr>
                    <a:p>
                      <a:pPr>
                        <a:lnSpc>
                          <a:spcPct val="100000"/>
                        </a:lnSpc>
                      </a:pPr>
                      <a:r>
                        <a:rPr b="0" lang="en-US" sz="2000" spc="-1" strike="noStrike">
                          <a:solidFill>
                            <a:srgbClr val="000000"/>
                          </a:solidFill>
                          <a:latin typeface="Times New Roman"/>
                        </a:rPr>
                        <a:t>8%</a:t>
                      </a:r>
                      <a:endParaRPr b="0" lang="en-US" sz="2000" spc="-1" strike="noStrike">
                        <a:latin typeface="Arial"/>
                      </a:endParaRPr>
                    </a:p>
                  </a:txBody>
                  <a:tcPr marL="114120" marR="114120">
                    <a:lnL w="12240">
                      <a:solidFill>
                        <a:srgbClr val="ffffff"/>
                      </a:solidFill>
                    </a:lnL>
                    <a:lnR w="12240">
                      <a:solidFill>
                        <a:srgbClr val="ffffff"/>
                      </a:solidFill>
                    </a:lnR>
                    <a:lnT w="12240">
                      <a:solidFill>
                        <a:srgbClr val="ffffff"/>
                      </a:solidFill>
                    </a:lnT>
                    <a:lnB w="12240">
                      <a:solidFill>
                        <a:srgbClr val="ffffff"/>
                      </a:solidFill>
                    </a:lnB>
                    <a:solidFill>
                      <a:srgbClr val="feede8"/>
                    </a:solidFill>
                  </a:tcPr>
                </a:tc>
              </a:tr>
              <a:tr h="399960">
                <a:tc>
                  <a:txBody>
                    <a:bodyPr lIns="114120" rIns="114120">
                      <a:noAutofit/>
                    </a:bodyPr>
                    <a:p>
                      <a:pPr>
                        <a:lnSpc>
                          <a:spcPct val="100000"/>
                        </a:lnSpc>
                      </a:pPr>
                      <a:r>
                        <a:rPr b="0" lang="en-US" sz="2000" spc="-1" strike="noStrike">
                          <a:solidFill>
                            <a:srgbClr val="000000"/>
                          </a:solidFill>
                          <a:latin typeface="Times New Roman"/>
                        </a:rPr>
                        <a:t>Trauma</a:t>
                      </a:r>
                      <a:endParaRPr b="0" lang="en-US" sz="2000" spc="-1" strike="noStrike">
                        <a:latin typeface="Arial"/>
                      </a:endParaRPr>
                    </a:p>
                  </a:txBody>
                  <a:tcPr marL="114120" marR="114120">
                    <a:lnL w="12240">
                      <a:solidFill>
                        <a:srgbClr val="ffffff"/>
                      </a:solidFill>
                    </a:lnL>
                    <a:lnR w="12240">
                      <a:solidFill>
                        <a:srgbClr val="ffffff"/>
                      </a:solidFill>
                    </a:lnR>
                    <a:lnT w="12240">
                      <a:solidFill>
                        <a:srgbClr val="ffffff"/>
                      </a:solidFill>
                    </a:lnT>
                    <a:lnB w="12240">
                      <a:solidFill>
                        <a:srgbClr val="ffffff"/>
                      </a:solidFill>
                    </a:lnB>
                    <a:solidFill>
                      <a:srgbClr val="fed9cd"/>
                    </a:solidFill>
                  </a:tcPr>
                </a:tc>
                <a:tc>
                  <a:txBody>
                    <a:bodyPr lIns="114120" rIns="114120">
                      <a:noAutofit/>
                    </a:bodyPr>
                    <a:p>
                      <a:pPr>
                        <a:lnSpc>
                          <a:spcPct val="100000"/>
                        </a:lnSpc>
                      </a:pPr>
                      <a:r>
                        <a:rPr b="0" lang="en-US" sz="2000" spc="-1" strike="noStrike">
                          <a:solidFill>
                            <a:srgbClr val="000000"/>
                          </a:solidFill>
                          <a:latin typeface="Times New Roman"/>
                        </a:rPr>
                        <a:t>5%</a:t>
                      </a:r>
                      <a:endParaRPr b="0" lang="en-US" sz="2000" spc="-1" strike="noStrike">
                        <a:latin typeface="Arial"/>
                      </a:endParaRPr>
                    </a:p>
                  </a:txBody>
                  <a:tcPr marL="114120" marR="114120">
                    <a:lnL w="12240">
                      <a:solidFill>
                        <a:srgbClr val="ffffff"/>
                      </a:solidFill>
                    </a:lnL>
                    <a:lnR w="12240">
                      <a:solidFill>
                        <a:srgbClr val="ffffff"/>
                      </a:solidFill>
                    </a:lnR>
                    <a:lnT w="12240">
                      <a:solidFill>
                        <a:srgbClr val="ffffff"/>
                      </a:solidFill>
                    </a:lnT>
                    <a:lnB w="12240">
                      <a:solidFill>
                        <a:srgbClr val="ffffff"/>
                      </a:solidFill>
                    </a:lnB>
                    <a:solidFill>
                      <a:srgbClr val="fed9cd"/>
                    </a:solidFill>
                  </a:tcPr>
                </a:tc>
              </a:tr>
              <a:tr h="399960">
                <a:tc>
                  <a:txBody>
                    <a:bodyPr lIns="114120" rIns="114120">
                      <a:noAutofit/>
                    </a:bodyPr>
                    <a:p>
                      <a:pPr>
                        <a:lnSpc>
                          <a:spcPct val="100000"/>
                        </a:lnSpc>
                      </a:pPr>
                      <a:r>
                        <a:rPr b="0" lang="en-US" sz="2000" spc="-1" strike="noStrike">
                          <a:solidFill>
                            <a:srgbClr val="000000"/>
                          </a:solidFill>
                          <a:latin typeface="Times New Roman"/>
                        </a:rPr>
                        <a:t>Genital tumours</a:t>
                      </a:r>
                      <a:endParaRPr b="0" lang="en-US" sz="2000" spc="-1" strike="noStrike">
                        <a:latin typeface="Arial"/>
                      </a:endParaRPr>
                    </a:p>
                  </a:txBody>
                  <a:tcPr marL="114120" marR="114120">
                    <a:lnL w="12240">
                      <a:solidFill>
                        <a:srgbClr val="ffffff"/>
                      </a:solidFill>
                    </a:lnL>
                    <a:lnR w="12240">
                      <a:solidFill>
                        <a:srgbClr val="ffffff"/>
                      </a:solidFill>
                    </a:lnR>
                    <a:lnT w="12240">
                      <a:solidFill>
                        <a:srgbClr val="ffffff"/>
                      </a:solidFill>
                    </a:lnT>
                    <a:lnB w="12240">
                      <a:solidFill>
                        <a:srgbClr val="ffffff"/>
                      </a:solidFill>
                    </a:lnB>
                    <a:solidFill>
                      <a:srgbClr val="feede8"/>
                    </a:solidFill>
                  </a:tcPr>
                </a:tc>
                <a:tc>
                  <a:txBody>
                    <a:bodyPr lIns="114120" rIns="114120">
                      <a:noAutofit/>
                    </a:bodyPr>
                    <a:p>
                      <a:pPr>
                        <a:lnSpc>
                          <a:spcPct val="100000"/>
                        </a:lnSpc>
                      </a:pPr>
                      <a:r>
                        <a:rPr b="0" lang="en-US" sz="2000" spc="-1" strike="noStrike">
                          <a:solidFill>
                            <a:srgbClr val="000000"/>
                          </a:solidFill>
                          <a:latin typeface="Times New Roman"/>
                        </a:rPr>
                        <a:t>0.5%</a:t>
                      </a:r>
                      <a:endParaRPr b="0" lang="en-US" sz="2000" spc="-1" strike="noStrike">
                        <a:latin typeface="Arial"/>
                      </a:endParaRPr>
                    </a:p>
                  </a:txBody>
                  <a:tcPr marL="114120" marR="114120">
                    <a:lnL w="12240">
                      <a:solidFill>
                        <a:srgbClr val="ffffff"/>
                      </a:solidFill>
                    </a:lnL>
                    <a:lnR w="12240">
                      <a:solidFill>
                        <a:srgbClr val="ffffff"/>
                      </a:solidFill>
                    </a:lnR>
                    <a:lnT w="12240">
                      <a:solidFill>
                        <a:srgbClr val="ffffff"/>
                      </a:solidFill>
                    </a:lnT>
                    <a:lnB w="12240">
                      <a:solidFill>
                        <a:srgbClr val="ffffff"/>
                      </a:solidFill>
                    </a:lnB>
                    <a:solidFill>
                      <a:srgbClr val="feede8"/>
                    </a:solidFill>
                  </a:tcPr>
                </a:tc>
              </a:tr>
              <a:tr h="399960">
                <a:tc>
                  <a:txBody>
                    <a:bodyPr lIns="114120" rIns="114120">
                      <a:noAutofit/>
                    </a:bodyPr>
                    <a:p>
                      <a:pPr>
                        <a:lnSpc>
                          <a:spcPct val="100000"/>
                        </a:lnSpc>
                      </a:pPr>
                      <a:r>
                        <a:rPr b="0" lang="en-US" sz="2000" spc="-1" strike="noStrike">
                          <a:solidFill>
                            <a:srgbClr val="000000"/>
                          </a:solidFill>
                          <a:latin typeface="Times New Roman"/>
                        </a:rPr>
                        <a:t>Genital infections</a:t>
                      </a:r>
                      <a:endParaRPr b="0" lang="en-US" sz="2000" spc="-1" strike="noStrike">
                        <a:latin typeface="Arial"/>
                      </a:endParaRPr>
                    </a:p>
                  </a:txBody>
                  <a:tcPr marL="114120" marR="114120">
                    <a:lnL w="12240">
                      <a:solidFill>
                        <a:srgbClr val="ffffff"/>
                      </a:solidFill>
                    </a:lnL>
                    <a:lnR w="12240">
                      <a:solidFill>
                        <a:srgbClr val="ffffff"/>
                      </a:solidFill>
                    </a:lnR>
                    <a:lnT w="12240">
                      <a:solidFill>
                        <a:srgbClr val="ffffff"/>
                      </a:solidFill>
                    </a:lnT>
                    <a:lnB w="12240">
                      <a:solidFill>
                        <a:srgbClr val="ffffff"/>
                      </a:solidFill>
                    </a:lnB>
                    <a:solidFill>
                      <a:srgbClr val="fed9cd"/>
                    </a:solidFill>
                  </a:tcPr>
                </a:tc>
                <a:tc>
                  <a:txBody>
                    <a:bodyPr lIns="114120" rIns="114120">
                      <a:noAutofit/>
                    </a:bodyPr>
                    <a:p>
                      <a:pPr>
                        <a:lnSpc>
                          <a:spcPct val="100000"/>
                        </a:lnSpc>
                      </a:pPr>
                      <a:r>
                        <a:rPr b="0" lang="en-US" sz="2000" spc="-1" strike="noStrike">
                          <a:solidFill>
                            <a:srgbClr val="000000"/>
                          </a:solidFill>
                          <a:latin typeface="Times New Roman"/>
                        </a:rPr>
                        <a:t>0.5%</a:t>
                      </a:r>
                      <a:endParaRPr b="0" lang="en-US" sz="2000" spc="-1" strike="noStrike">
                        <a:latin typeface="Arial"/>
                      </a:endParaRPr>
                    </a:p>
                  </a:txBody>
                  <a:tcPr marL="114120" marR="114120">
                    <a:lnL w="12240">
                      <a:solidFill>
                        <a:srgbClr val="ffffff"/>
                      </a:solidFill>
                    </a:lnL>
                    <a:lnR w="12240">
                      <a:solidFill>
                        <a:srgbClr val="ffffff"/>
                      </a:solidFill>
                    </a:lnR>
                    <a:lnT w="12240">
                      <a:solidFill>
                        <a:srgbClr val="ffffff"/>
                      </a:solidFill>
                    </a:lnT>
                    <a:lnB w="12240">
                      <a:solidFill>
                        <a:srgbClr val="ffffff"/>
                      </a:solidFill>
                    </a:lnB>
                    <a:solidFill>
                      <a:srgbClr val="fed9cd"/>
                    </a:solidFill>
                  </a:tcPr>
                </a:tc>
              </a:tr>
              <a:tr h="399960">
                <a:tc>
                  <a:txBody>
                    <a:bodyPr lIns="114120" rIns="114120">
                      <a:noAutofit/>
                    </a:bodyPr>
                    <a:p>
                      <a:pPr>
                        <a:lnSpc>
                          <a:spcPct val="100000"/>
                        </a:lnSpc>
                      </a:pPr>
                      <a:r>
                        <a:rPr b="0" lang="en-US" sz="2000" spc="-1" strike="noStrike">
                          <a:solidFill>
                            <a:srgbClr val="000000"/>
                          </a:solidFill>
                          <a:latin typeface="Times New Roman"/>
                        </a:rPr>
                        <a:t>Haematuria</a:t>
                      </a:r>
                      <a:endParaRPr b="0" lang="en-US" sz="2000" spc="-1" strike="noStrike">
                        <a:latin typeface="Arial"/>
                      </a:endParaRPr>
                    </a:p>
                  </a:txBody>
                  <a:tcPr marL="114120" marR="114120">
                    <a:lnL w="12240">
                      <a:solidFill>
                        <a:srgbClr val="ffffff"/>
                      </a:solidFill>
                    </a:lnL>
                    <a:lnR w="12240">
                      <a:solidFill>
                        <a:srgbClr val="ffffff"/>
                      </a:solidFill>
                    </a:lnR>
                    <a:lnT w="12240">
                      <a:solidFill>
                        <a:srgbClr val="ffffff"/>
                      </a:solidFill>
                    </a:lnT>
                    <a:lnB w="12240">
                      <a:solidFill>
                        <a:srgbClr val="ffffff"/>
                      </a:solidFill>
                    </a:lnB>
                    <a:solidFill>
                      <a:srgbClr val="feede8"/>
                    </a:solidFill>
                  </a:tcPr>
                </a:tc>
                <a:tc>
                  <a:txBody>
                    <a:bodyPr lIns="114120" rIns="114120">
                      <a:noAutofit/>
                    </a:bodyPr>
                    <a:p>
                      <a:pPr>
                        <a:lnSpc>
                          <a:spcPct val="100000"/>
                        </a:lnSpc>
                      </a:pPr>
                      <a:r>
                        <a:rPr b="0" lang="en-US" sz="2000" spc="-1" strike="noStrike">
                          <a:solidFill>
                            <a:srgbClr val="000000"/>
                          </a:solidFill>
                          <a:latin typeface="Times New Roman"/>
                        </a:rPr>
                        <a:t>0.5%</a:t>
                      </a:r>
                      <a:endParaRPr b="0" lang="en-US" sz="2000" spc="-1" strike="noStrike">
                        <a:latin typeface="Arial"/>
                      </a:endParaRPr>
                    </a:p>
                  </a:txBody>
                  <a:tcPr marL="114120" marR="114120">
                    <a:lnL w="12240">
                      <a:solidFill>
                        <a:srgbClr val="ffffff"/>
                      </a:solidFill>
                    </a:lnL>
                    <a:lnR w="12240">
                      <a:solidFill>
                        <a:srgbClr val="ffffff"/>
                      </a:solidFill>
                    </a:lnR>
                    <a:lnT w="12240">
                      <a:solidFill>
                        <a:srgbClr val="ffffff"/>
                      </a:solidFill>
                    </a:lnT>
                    <a:lnB w="12240">
                      <a:solidFill>
                        <a:srgbClr val="ffffff"/>
                      </a:solidFill>
                    </a:lnB>
                    <a:solidFill>
                      <a:srgbClr val="feede8"/>
                    </a:solidFill>
                  </a:tcPr>
                </a:tc>
              </a:tr>
              <a:tr h="399960">
                <a:tc>
                  <a:txBody>
                    <a:bodyPr lIns="114120" rIns="114120">
                      <a:noAutofit/>
                    </a:bodyPr>
                    <a:p>
                      <a:pPr>
                        <a:lnSpc>
                          <a:spcPct val="100000"/>
                        </a:lnSpc>
                      </a:pPr>
                      <a:r>
                        <a:rPr b="0" lang="en-US" sz="2000" spc="-1" strike="noStrike">
                          <a:solidFill>
                            <a:srgbClr val="000000"/>
                          </a:solidFill>
                          <a:latin typeface="Times New Roman"/>
                        </a:rPr>
                        <a:t>Vasapraevia</a:t>
                      </a:r>
                      <a:endParaRPr b="0" lang="en-US" sz="2000" spc="-1" strike="noStrike">
                        <a:latin typeface="Arial"/>
                      </a:endParaRPr>
                    </a:p>
                  </a:txBody>
                  <a:tcPr marL="114120" marR="114120">
                    <a:lnL w="12240">
                      <a:solidFill>
                        <a:srgbClr val="ffffff"/>
                      </a:solidFill>
                    </a:lnL>
                    <a:lnR w="12240">
                      <a:solidFill>
                        <a:srgbClr val="ffffff"/>
                      </a:solidFill>
                    </a:lnR>
                    <a:lnT w="12240">
                      <a:solidFill>
                        <a:srgbClr val="ffffff"/>
                      </a:solidFill>
                    </a:lnT>
                    <a:lnB w="12240">
                      <a:solidFill>
                        <a:srgbClr val="ffffff"/>
                      </a:solidFill>
                    </a:lnB>
                    <a:solidFill>
                      <a:srgbClr val="fed9cd"/>
                    </a:solidFill>
                  </a:tcPr>
                </a:tc>
                <a:tc>
                  <a:txBody>
                    <a:bodyPr lIns="114120" rIns="114120">
                      <a:noAutofit/>
                    </a:bodyPr>
                    <a:p>
                      <a:pPr>
                        <a:lnSpc>
                          <a:spcPct val="100000"/>
                        </a:lnSpc>
                      </a:pPr>
                      <a:r>
                        <a:rPr b="0" lang="en-US" sz="2000" spc="-1" strike="noStrike">
                          <a:solidFill>
                            <a:srgbClr val="000000"/>
                          </a:solidFill>
                          <a:latin typeface="Times New Roman"/>
                        </a:rPr>
                        <a:t>0.5%</a:t>
                      </a:r>
                      <a:endParaRPr b="0" lang="en-US" sz="2000" spc="-1" strike="noStrike">
                        <a:latin typeface="Arial"/>
                      </a:endParaRPr>
                    </a:p>
                  </a:txBody>
                  <a:tcPr marL="114120" marR="114120">
                    <a:lnL w="12240">
                      <a:solidFill>
                        <a:srgbClr val="ffffff"/>
                      </a:solidFill>
                    </a:lnL>
                    <a:lnR w="12240">
                      <a:solidFill>
                        <a:srgbClr val="ffffff"/>
                      </a:solidFill>
                    </a:lnR>
                    <a:lnT w="12240">
                      <a:solidFill>
                        <a:srgbClr val="ffffff"/>
                      </a:solidFill>
                    </a:lnT>
                    <a:lnB w="12240">
                      <a:solidFill>
                        <a:srgbClr val="ffffff"/>
                      </a:solidFill>
                    </a:lnB>
                    <a:solidFill>
                      <a:srgbClr val="fed9cd"/>
                    </a:solidFill>
                  </a:tcPr>
                </a:tc>
              </a:tr>
              <a:tr h="579960">
                <a:tc>
                  <a:txBody>
                    <a:bodyPr lIns="114120" rIns="114120">
                      <a:noAutofit/>
                    </a:bodyPr>
                    <a:p>
                      <a:pPr>
                        <a:lnSpc>
                          <a:spcPct val="100000"/>
                        </a:lnSpc>
                      </a:pPr>
                      <a:r>
                        <a:rPr b="0" lang="en-US" sz="2000" spc="-1" strike="noStrike">
                          <a:solidFill>
                            <a:srgbClr val="000000"/>
                          </a:solidFill>
                          <a:latin typeface="Times New Roman"/>
                        </a:rPr>
                        <a:t>Others</a:t>
                      </a:r>
                      <a:endParaRPr b="0" lang="en-US" sz="2000" spc="-1" strike="noStrike">
                        <a:latin typeface="Arial"/>
                      </a:endParaRPr>
                    </a:p>
                  </a:txBody>
                  <a:tcPr marL="114120" marR="114120">
                    <a:lnL w="12240">
                      <a:solidFill>
                        <a:srgbClr val="ffffff"/>
                      </a:solidFill>
                    </a:lnL>
                    <a:lnR w="12240">
                      <a:solidFill>
                        <a:srgbClr val="ffffff"/>
                      </a:solidFill>
                    </a:lnR>
                    <a:lnT w="12240">
                      <a:solidFill>
                        <a:srgbClr val="ffffff"/>
                      </a:solidFill>
                    </a:lnT>
                    <a:lnB w="12240">
                      <a:solidFill>
                        <a:srgbClr val="ffffff"/>
                      </a:solidFill>
                    </a:lnB>
                    <a:solidFill>
                      <a:srgbClr val="feede8"/>
                    </a:solidFill>
                  </a:tcPr>
                </a:tc>
                <a:tc>
                  <a:txBody>
                    <a:bodyPr lIns="114120" rIns="114120">
                      <a:noAutofit/>
                    </a:bodyPr>
                    <a:p>
                      <a:pPr>
                        <a:lnSpc>
                          <a:spcPct val="100000"/>
                        </a:lnSpc>
                      </a:pPr>
                      <a:r>
                        <a:rPr b="0" lang="en-US" sz="2000" spc="-1" strike="noStrike">
                          <a:solidFill>
                            <a:srgbClr val="000000"/>
                          </a:solidFill>
                          <a:latin typeface="Times New Roman"/>
                        </a:rPr>
                        <a:t>0.5%</a:t>
                      </a:r>
                      <a:endParaRPr b="0" lang="en-US" sz="2000" spc="-1" strike="noStrike">
                        <a:latin typeface="Arial"/>
                      </a:endParaRPr>
                    </a:p>
                  </a:txBody>
                  <a:tcPr marL="114120" marR="114120">
                    <a:lnL w="12240">
                      <a:solidFill>
                        <a:srgbClr val="ffffff"/>
                      </a:solidFill>
                    </a:lnL>
                    <a:lnR w="12240">
                      <a:solidFill>
                        <a:srgbClr val="ffffff"/>
                      </a:solidFill>
                    </a:lnR>
                    <a:lnT w="12240">
                      <a:solidFill>
                        <a:srgbClr val="ffffff"/>
                      </a:solidFill>
                    </a:lnT>
                    <a:lnB w="12240">
                      <a:solidFill>
                        <a:srgbClr val="ffffff"/>
                      </a:solidFill>
                    </a:lnB>
                    <a:solidFill>
                      <a:srgbClr val="feede8"/>
                    </a:solidFill>
                  </a:tcPr>
                </a:tc>
              </a:tr>
            </a:tbl>
          </a:graphicData>
        </a:graphic>
      </p:graphicFrame>
    </p:spTree>
  </p:cSld>
  <mc:AlternateContent>
    <mc:Choice Requires="p14">
      <p:transition spd="slow" p14:dur="2000"/>
    </mc:Choice>
    <mc:Fallback>
      <p:transition spd="slow"/>
    </mc:Fallback>
  </mc:AlternateContent>
</p:sld>
</file>

<file path=ppt/slides/slide20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28" name="CustomShape 1"/>
          <p:cNvSpPr/>
          <p:nvPr/>
        </p:nvSpPr>
        <p:spPr>
          <a:xfrm>
            <a:off x="609480" y="274680"/>
            <a:ext cx="9954720" cy="1140840"/>
          </a:xfrm>
          <a:prstGeom prst="rect">
            <a:avLst/>
          </a:prstGeom>
          <a:noFill/>
          <a:ln>
            <a:noFill/>
          </a:ln>
        </p:spPr>
        <p:style>
          <a:lnRef idx="0"/>
          <a:fillRef idx="0"/>
          <a:effectRef idx="0"/>
          <a:fontRef idx="minor"/>
        </p:style>
        <p:txBody>
          <a:bodyPr lIns="90000" rIns="90000" tIns="45000" bIns="45000" anchor="b">
            <a:noAutofit/>
          </a:bodyPr>
          <a:p>
            <a:pPr algn="ctr">
              <a:lnSpc>
                <a:spcPct val="100000"/>
              </a:lnSpc>
            </a:pPr>
            <a:r>
              <a:rPr b="1" lang="en-US" sz="4800" spc="-1" strike="noStrike" cap="small">
                <a:solidFill>
                  <a:srgbClr val="ff0000"/>
                </a:solidFill>
                <a:latin typeface="Arial"/>
                <a:ea typeface="DejaVu Sans"/>
              </a:rPr>
              <a:t>1.PLACENTA PRAEVIA</a:t>
            </a:r>
            <a:endParaRPr b="0" lang="en-US" sz="4800" spc="-1" strike="noStrike">
              <a:latin typeface="Arial"/>
            </a:endParaRPr>
          </a:p>
        </p:txBody>
      </p:sp>
      <p:sp>
        <p:nvSpPr>
          <p:cNvPr id="1129" name="CustomShape 2"/>
          <p:cNvSpPr/>
          <p:nvPr/>
        </p:nvSpPr>
        <p:spPr>
          <a:xfrm>
            <a:off x="666720" y="1600200"/>
            <a:ext cx="10475280" cy="4871520"/>
          </a:xfrm>
          <a:prstGeom prst="rect">
            <a:avLst/>
          </a:prstGeom>
          <a:noFill/>
          <a:ln>
            <a:noFill/>
          </a:ln>
        </p:spPr>
        <p:style>
          <a:lnRef idx="0"/>
          <a:fillRef idx="0"/>
          <a:effectRef idx="0"/>
          <a:fontRef idx="minor"/>
        </p:style>
        <p:txBody>
          <a:bodyPr lIns="90000" rIns="90000" tIns="45000" bIns="45000">
            <a:normAutofit/>
          </a:bodyPr>
          <a:p>
            <a:pPr marL="274320" indent="-272160" algn="just">
              <a:lnSpc>
                <a:spcPct val="100000"/>
              </a:lnSpc>
              <a:spcBef>
                <a:spcPts val="601"/>
              </a:spcBef>
              <a:tabLst>
                <a:tab algn="l" pos="0"/>
              </a:tabLst>
            </a:pPr>
            <a:r>
              <a:rPr b="0" i="1" lang="en-US" sz="3200" spc="-1" strike="noStrike">
                <a:solidFill>
                  <a:srgbClr val="000000"/>
                </a:solidFill>
                <a:latin typeface="Calibri"/>
                <a:ea typeface="DejaVu Sans"/>
              </a:rPr>
              <a:t>	</a:t>
            </a:r>
            <a:r>
              <a:rPr b="0" lang="en-US" sz="3200" spc="-1" strike="noStrike">
                <a:solidFill>
                  <a:srgbClr val="000000"/>
                </a:solidFill>
                <a:latin typeface="Calibri"/>
                <a:ea typeface="DejaVu Sans"/>
              </a:rPr>
              <a:t>Also referred to as unavoidable APH. </a:t>
            </a:r>
            <a:endParaRPr b="0" lang="en-US" sz="3200" spc="-1" strike="noStrike">
              <a:latin typeface="Arial"/>
            </a:endParaRPr>
          </a:p>
          <a:p>
            <a:pPr marL="274320" indent="-272160" algn="just">
              <a:lnSpc>
                <a:spcPct val="100000"/>
              </a:lnSpc>
              <a:spcBef>
                <a:spcPts val="601"/>
              </a:spcBef>
              <a:tabLst>
                <a:tab algn="l" pos="0"/>
              </a:tabLst>
            </a:pPr>
            <a:r>
              <a:rPr b="0" i="1" lang="en-US" sz="3200" spc="-1" strike="noStrike">
                <a:solidFill>
                  <a:srgbClr val="000000"/>
                </a:solidFill>
                <a:latin typeface="Calibri"/>
                <a:ea typeface="DejaVu Sans"/>
              </a:rPr>
              <a:t>	</a:t>
            </a:r>
            <a:r>
              <a:rPr b="1" lang="en-US" sz="3200" spc="-1" strike="noStrike">
                <a:solidFill>
                  <a:srgbClr val="c00000"/>
                </a:solidFill>
                <a:latin typeface="Calibri"/>
                <a:ea typeface="DejaVu Sans"/>
              </a:rPr>
              <a:t>DESCRIPTION</a:t>
            </a:r>
            <a:endParaRPr b="0" lang="en-US" sz="3200" spc="-1" strike="noStrike">
              <a:latin typeface="Arial"/>
            </a:endParaRPr>
          </a:p>
          <a:p>
            <a:pPr marL="274320" indent="-272160" algn="just">
              <a:lnSpc>
                <a:spcPct val="100000"/>
              </a:lnSpc>
              <a:spcBef>
                <a:spcPts val="601"/>
              </a:spcBef>
              <a:buClr>
                <a:srgbClr val="fe8637"/>
              </a:buClr>
              <a:buSzPct val="70000"/>
              <a:buFont typeface="Wingdings" charset="2"/>
              <a:buChar char=""/>
              <a:tabLst>
                <a:tab algn="l" pos="0"/>
              </a:tabLst>
            </a:pPr>
            <a:r>
              <a:rPr b="0" lang="en-US" sz="3200" spc="-1" strike="noStrike">
                <a:solidFill>
                  <a:srgbClr val="000000"/>
                </a:solidFill>
                <a:latin typeface="Calibri"/>
                <a:ea typeface="DejaVu Sans"/>
              </a:rPr>
              <a:t>It’s a situation where the placenta is either </a:t>
            </a:r>
            <a:r>
              <a:rPr b="1" lang="en-US" sz="3200" spc="-1" strike="noStrike">
                <a:solidFill>
                  <a:srgbClr val="000000"/>
                </a:solidFill>
                <a:latin typeface="Calibri"/>
                <a:ea typeface="DejaVu Sans"/>
              </a:rPr>
              <a:t>partially</a:t>
            </a:r>
            <a:r>
              <a:rPr b="0" lang="en-US" sz="3200" spc="-1" strike="noStrike">
                <a:solidFill>
                  <a:srgbClr val="000000"/>
                </a:solidFill>
                <a:latin typeface="Calibri"/>
                <a:ea typeface="DejaVu Sans"/>
              </a:rPr>
              <a:t> (partly) or </a:t>
            </a:r>
            <a:r>
              <a:rPr b="1" lang="en-US" sz="3200" spc="-1" strike="noStrike">
                <a:solidFill>
                  <a:srgbClr val="000000"/>
                </a:solidFill>
                <a:latin typeface="Calibri"/>
                <a:ea typeface="DejaVu Sans"/>
              </a:rPr>
              <a:t>wholly</a:t>
            </a:r>
            <a:r>
              <a:rPr b="0" lang="en-US" sz="3200" spc="-1" strike="noStrike">
                <a:solidFill>
                  <a:srgbClr val="000000"/>
                </a:solidFill>
                <a:latin typeface="Calibri"/>
                <a:ea typeface="DejaVu Sans"/>
              </a:rPr>
              <a:t> embedded in the lower uterine segment, either anteriorly or posteriorly. The former is less serious.</a:t>
            </a:r>
            <a:endParaRPr b="0" lang="en-US" sz="3200" spc="-1" strike="noStrike">
              <a:latin typeface="Arial"/>
            </a:endParaRPr>
          </a:p>
          <a:p>
            <a:pPr marL="274320" indent="-272160" algn="just">
              <a:lnSpc>
                <a:spcPct val="100000"/>
              </a:lnSpc>
              <a:spcBef>
                <a:spcPts val="601"/>
              </a:spcBef>
              <a:buClr>
                <a:srgbClr val="fe8637"/>
              </a:buClr>
              <a:buSzPct val="70000"/>
              <a:buFont typeface="Wingdings" charset="2"/>
              <a:buChar char=""/>
              <a:tabLst>
                <a:tab algn="l" pos="0"/>
              </a:tabLst>
            </a:pPr>
            <a:r>
              <a:rPr b="0" lang="en-US" sz="3200" spc="-1" strike="noStrike">
                <a:solidFill>
                  <a:srgbClr val="000000"/>
                </a:solidFill>
                <a:latin typeface="Calibri"/>
                <a:ea typeface="DejaVu Sans"/>
              </a:rPr>
              <a:t>Normally ,as the segment prepares for the labour process, partial separation occurs  leading to bleeding.</a:t>
            </a:r>
            <a:endParaRPr b="0" lang="en-US" sz="3200" spc="-1" strike="noStrike">
              <a:latin typeface="Arial"/>
            </a:endParaRPr>
          </a:p>
          <a:p>
            <a:pPr algn="just">
              <a:lnSpc>
                <a:spcPct val="100000"/>
              </a:lnSpc>
              <a:spcBef>
                <a:spcPts val="601"/>
              </a:spcBef>
              <a:tabLst>
                <a:tab algn="l" pos="0"/>
              </a:tabLst>
            </a:pP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20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30" name="CustomShape 1"/>
          <p:cNvSpPr/>
          <p:nvPr/>
        </p:nvSpPr>
        <p:spPr>
          <a:xfrm>
            <a:off x="609480" y="274680"/>
            <a:ext cx="9954720" cy="1140840"/>
          </a:xfrm>
          <a:prstGeom prst="rect">
            <a:avLst/>
          </a:prstGeom>
          <a:noFill/>
          <a:ln>
            <a:noFill/>
          </a:ln>
        </p:spPr>
        <p:style>
          <a:lnRef idx="0"/>
          <a:fillRef idx="0"/>
          <a:effectRef idx="0"/>
          <a:fontRef idx="minor"/>
        </p:style>
        <p:txBody>
          <a:bodyPr lIns="90000" rIns="90000" tIns="45000" bIns="45000" anchor="b">
            <a:noAutofit/>
          </a:bodyPr>
          <a:p>
            <a:pPr algn="ctr">
              <a:lnSpc>
                <a:spcPct val="100000"/>
              </a:lnSpc>
            </a:pPr>
            <a:r>
              <a:rPr b="0" lang="en-US" sz="4800" spc="-1" strike="noStrike" cap="small">
                <a:solidFill>
                  <a:srgbClr val="ff0000"/>
                </a:solidFill>
                <a:latin typeface="Aharoni"/>
                <a:ea typeface="DejaVu Sans"/>
              </a:rPr>
              <a:t>CAUSES OF LOWER IMPLANTATION</a:t>
            </a:r>
            <a:endParaRPr b="0" lang="en-US" sz="4800" spc="-1" strike="noStrike">
              <a:latin typeface="Arial"/>
            </a:endParaRPr>
          </a:p>
        </p:txBody>
      </p:sp>
      <p:sp>
        <p:nvSpPr>
          <p:cNvPr id="1131" name="CustomShape 2"/>
          <p:cNvSpPr/>
          <p:nvPr/>
        </p:nvSpPr>
        <p:spPr>
          <a:xfrm>
            <a:off x="685800" y="1600200"/>
            <a:ext cx="10589760" cy="4871520"/>
          </a:xfrm>
          <a:prstGeom prst="rect">
            <a:avLst/>
          </a:prstGeom>
          <a:noFill/>
          <a:ln>
            <a:noFill/>
          </a:ln>
        </p:spPr>
        <p:style>
          <a:lnRef idx="0"/>
          <a:fillRef idx="0"/>
          <a:effectRef idx="0"/>
          <a:fontRef idx="minor"/>
        </p:style>
        <p:txBody>
          <a:bodyPr lIns="90000" rIns="90000" tIns="45000" bIns="45000">
            <a:noAutofit/>
          </a:bodyPr>
          <a:p>
            <a:pPr marL="274320" indent="-272160" algn="just">
              <a:lnSpc>
                <a:spcPct val="100000"/>
              </a:lnSpc>
              <a:spcBef>
                <a:spcPts val="601"/>
              </a:spcBef>
              <a:buClr>
                <a:srgbClr val="fe8637"/>
              </a:buClr>
              <a:buSzPct val="70000"/>
              <a:buFont typeface="Wingdings" charset="2"/>
              <a:buChar char=""/>
            </a:pPr>
            <a:r>
              <a:rPr b="0" lang="en-US" sz="3200" spc="-1" strike="noStrike">
                <a:solidFill>
                  <a:srgbClr val="000000"/>
                </a:solidFill>
                <a:latin typeface="Times New Roman"/>
                <a:ea typeface="DejaVu Sans"/>
              </a:rPr>
              <a:t>Grandemultiparity , since upper segment  is already scarred by earlier implantations.</a:t>
            </a:r>
            <a:endParaRPr b="0" lang="en-US" sz="3200" spc="-1" strike="noStrike">
              <a:latin typeface="Arial"/>
            </a:endParaRPr>
          </a:p>
          <a:p>
            <a:pPr marL="274320" indent="-272160" algn="just">
              <a:lnSpc>
                <a:spcPct val="100000"/>
              </a:lnSpc>
              <a:spcBef>
                <a:spcPts val="601"/>
              </a:spcBef>
              <a:buClr>
                <a:srgbClr val="fe8637"/>
              </a:buClr>
              <a:buSzPct val="70000"/>
              <a:buFont typeface="Wingdings" charset="2"/>
              <a:buChar char=""/>
            </a:pPr>
            <a:r>
              <a:rPr b="0" lang="en-US" sz="3200" spc="-1" strike="noStrike">
                <a:solidFill>
                  <a:srgbClr val="000000"/>
                </a:solidFill>
                <a:latin typeface="Times New Roman"/>
                <a:ea typeface="DejaVu Sans"/>
              </a:rPr>
              <a:t>Multiple pregnancy, due to either large placenta or many placentae.</a:t>
            </a:r>
            <a:endParaRPr b="0" lang="en-US" sz="3200" spc="-1" strike="noStrike">
              <a:latin typeface="Arial"/>
            </a:endParaRPr>
          </a:p>
          <a:p>
            <a:pPr marL="274320" indent="-272160" algn="just">
              <a:lnSpc>
                <a:spcPct val="100000"/>
              </a:lnSpc>
              <a:spcBef>
                <a:spcPts val="601"/>
              </a:spcBef>
              <a:buClr>
                <a:srgbClr val="fe8637"/>
              </a:buClr>
              <a:buSzPct val="70000"/>
              <a:buFont typeface="Wingdings" charset="2"/>
              <a:buChar char=""/>
            </a:pPr>
            <a:r>
              <a:rPr b="0" lang="en-US" sz="3200" spc="-1" strike="noStrike">
                <a:solidFill>
                  <a:srgbClr val="000000"/>
                </a:solidFill>
                <a:latin typeface="Times New Roman"/>
                <a:ea typeface="DejaVu Sans"/>
              </a:rPr>
              <a:t>Placental abnormality e.g. succenturiate lobe and bipartite. </a:t>
            </a:r>
            <a:endParaRPr b="0" lang="en-US" sz="3200" spc="-1" strike="noStrike">
              <a:latin typeface="Arial"/>
            </a:endParaRPr>
          </a:p>
          <a:p>
            <a:pPr marL="274320" indent="-272160" algn="just">
              <a:lnSpc>
                <a:spcPct val="100000"/>
              </a:lnSpc>
              <a:spcBef>
                <a:spcPts val="601"/>
              </a:spcBef>
              <a:buClr>
                <a:srgbClr val="fe8637"/>
              </a:buClr>
              <a:buSzPct val="70000"/>
              <a:buFont typeface="Wingdings" charset="2"/>
              <a:buChar char=""/>
            </a:pPr>
            <a:r>
              <a:rPr b="0" lang="en-US" sz="3200" spc="-1" strike="noStrike">
                <a:solidFill>
                  <a:srgbClr val="000000"/>
                </a:solidFill>
                <a:latin typeface="Times New Roman"/>
                <a:ea typeface="DejaVu Sans"/>
              </a:rPr>
              <a:t>Repeated dilatation and curettage leaving the upper segment severely scarred.</a:t>
            </a:r>
            <a:endParaRPr b="0" lang="en-US" sz="3200" spc="-1" strike="noStrike">
              <a:latin typeface="Arial"/>
            </a:endParaRPr>
          </a:p>
          <a:p>
            <a:pPr marL="274320" indent="-272160" algn="just">
              <a:lnSpc>
                <a:spcPct val="100000"/>
              </a:lnSpc>
              <a:spcBef>
                <a:spcPts val="601"/>
              </a:spcBef>
              <a:buClr>
                <a:srgbClr val="fe8637"/>
              </a:buClr>
              <a:buSzPct val="70000"/>
              <a:buFont typeface="Wingdings" charset="2"/>
              <a:buChar char=""/>
            </a:pPr>
            <a:r>
              <a:rPr b="0" lang="en-US" sz="3200" spc="-1" strike="noStrike">
                <a:solidFill>
                  <a:srgbClr val="000000"/>
                </a:solidFill>
                <a:latin typeface="Times New Roman"/>
                <a:ea typeface="DejaVu Sans"/>
              </a:rPr>
              <a:t>Assisted conception = multiple pregnancy.</a:t>
            </a:r>
            <a:endParaRPr b="0" lang="en-US" sz="3200" spc="-1" strike="noStrike">
              <a:latin typeface="Arial"/>
            </a:endParaRPr>
          </a:p>
          <a:p>
            <a:pPr marL="274320" indent="-272160" algn="just">
              <a:lnSpc>
                <a:spcPct val="100000"/>
              </a:lnSpc>
              <a:spcBef>
                <a:spcPts val="601"/>
              </a:spcBef>
              <a:buClr>
                <a:srgbClr val="fe8637"/>
              </a:buClr>
              <a:buSzPct val="70000"/>
              <a:buFont typeface="Wingdings" charset="2"/>
              <a:buChar char=""/>
            </a:pPr>
            <a:r>
              <a:rPr b="0" lang="en-US" sz="3200" spc="-1" strike="noStrike">
                <a:solidFill>
                  <a:srgbClr val="000000"/>
                </a:solidFill>
                <a:latin typeface="Times New Roman"/>
                <a:ea typeface="DejaVu Sans"/>
              </a:rPr>
              <a:t>Uterine structural abnormality e.g. bicornuated uterus.</a:t>
            </a:r>
            <a:endParaRPr b="0" lang="en-US" sz="3200" spc="-1" strike="noStrike">
              <a:latin typeface="Arial"/>
            </a:endParaRPr>
          </a:p>
          <a:p>
            <a:pPr algn="just">
              <a:lnSpc>
                <a:spcPct val="100000"/>
              </a:lnSpc>
              <a:spcBef>
                <a:spcPts val="601"/>
              </a:spcBef>
            </a:pP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20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32" name="CustomShape 1"/>
          <p:cNvSpPr/>
          <p:nvPr/>
        </p:nvSpPr>
        <p:spPr>
          <a:xfrm>
            <a:off x="952560" y="457200"/>
            <a:ext cx="9332280" cy="6014520"/>
          </a:xfrm>
          <a:prstGeom prst="rect">
            <a:avLst/>
          </a:prstGeom>
          <a:noFill/>
          <a:ln>
            <a:noFill/>
          </a:ln>
        </p:spPr>
        <p:style>
          <a:lnRef idx="0"/>
          <a:fillRef idx="0"/>
          <a:effectRef idx="0"/>
          <a:fontRef idx="minor"/>
        </p:style>
        <p:txBody>
          <a:bodyPr lIns="90000" rIns="90000" tIns="45000" bIns="45000">
            <a:normAutofit/>
          </a:bodyPr>
          <a:p>
            <a:pPr marL="274320" indent="-272160" algn="just">
              <a:lnSpc>
                <a:spcPct val="100000"/>
              </a:lnSpc>
              <a:spcBef>
                <a:spcPts val="601"/>
              </a:spcBef>
              <a:tabLst>
                <a:tab algn="l" pos="0"/>
              </a:tabLst>
            </a:pPr>
            <a:r>
              <a:rPr b="0" i="1" lang="en-US" sz="3600" spc="-1" strike="noStrike">
                <a:solidFill>
                  <a:srgbClr val="000000"/>
                </a:solidFill>
                <a:latin typeface="Times New Roman"/>
                <a:ea typeface="DejaVu Sans"/>
              </a:rPr>
              <a:t>	</a:t>
            </a:r>
            <a:r>
              <a:rPr b="1" lang="en-US" sz="3600" spc="-1" strike="noStrike">
                <a:solidFill>
                  <a:srgbClr val="c00000"/>
                </a:solidFill>
                <a:latin typeface="Times New Roman"/>
                <a:ea typeface="DejaVu Sans"/>
              </a:rPr>
              <a:t>CLNICAL FEATURES</a:t>
            </a:r>
            <a:endParaRPr b="0" lang="en-US" sz="3600" spc="-1" strike="noStrike">
              <a:latin typeface="Arial"/>
            </a:endParaRPr>
          </a:p>
          <a:p>
            <a:pPr marL="274320" indent="-272160" algn="just">
              <a:lnSpc>
                <a:spcPct val="100000"/>
              </a:lnSpc>
              <a:spcBef>
                <a:spcPts val="601"/>
              </a:spcBef>
              <a:buClr>
                <a:srgbClr val="fe8637"/>
              </a:buClr>
              <a:buSzPct val="70000"/>
              <a:buFont typeface="Wingdings" charset="2"/>
              <a:buChar char=""/>
              <a:tabLst>
                <a:tab algn="l" pos="0"/>
              </a:tabLst>
            </a:pPr>
            <a:r>
              <a:rPr b="0" lang="en-US" sz="3600" spc="-1" strike="noStrike">
                <a:solidFill>
                  <a:srgbClr val="000000"/>
                </a:solidFill>
                <a:latin typeface="Times New Roman"/>
                <a:ea typeface="DejaVu Sans"/>
              </a:rPr>
              <a:t>History of </a:t>
            </a:r>
            <a:r>
              <a:rPr b="1" lang="en-US" sz="3600" spc="-1" strike="noStrike">
                <a:solidFill>
                  <a:srgbClr val="000000"/>
                </a:solidFill>
                <a:latin typeface="Times New Roman"/>
                <a:ea typeface="DejaVu Sans"/>
              </a:rPr>
              <a:t>painless</a:t>
            </a:r>
            <a:r>
              <a:rPr b="0" lang="en-US" sz="3600" spc="-1" strike="noStrike">
                <a:solidFill>
                  <a:srgbClr val="000000"/>
                </a:solidFill>
                <a:latin typeface="Times New Roman"/>
                <a:ea typeface="DejaVu Sans"/>
              </a:rPr>
              <a:t> vaginal bleeding at rest i.e. not associated any activity.</a:t>
            </a:r>
            <a:endParaRPr b="0" lang="en-US" sz="3600" spc="-1" strike="noStrike">
              <a:latin typeface="Arial"/>
            </a:endParaRPr>
          </a:p>
          <a:p>
            <a:pPr marL="274320" indent="-272160" algn="just">
              <a:lnSpc>
                <a:spcPct val="100000"/>
              </a:lnSpc>
              <a:spcBef>
                <a:spcPts val="601"/>
              </a:spcBef>
              <a:buClr>
                <a:srgbClr val="fe8637"/>
              </a:buClr>
              <a:buSzPct val="70000"/>
              <a:buFont typeface="Wingdings" charset="2"/>
              <a:buChar char=""/>
              <a:tabLst>
                <a:tab algn="l" pos="0"/>
              </a:tabLst>
            </a:pPr>
            <a:r>
              <a:rPr b="1" lang="en-US" sz="3600" spc="-1" strike="noStrike">
                <a:solidFill>
                  <a:srgbClr val="000000"/>
                </a:solidFill>
                <a:latin typeface="Times New Roman"/>
                <a:ea typeface="DejaVu Sans"/>
              </a:rPr>
              <a:t>Bright red </a:t>
            </a:r>
            <a:r>
              <a:rPr b="0" lang="en-US" sz="3600" spc="-1" strike="noStrike">
                <a:solidFill>
                  <a:srgbClr val="000000"/>
                </a:solidFill>
                <a:latin typeface="Times New Roman"/>
                <a:ea typeface="DejaVu Sans"/>
              </a:rPr>
              <a:t>coloured loss , signifying  fresh bleeding and it could be slight or intermittent.</a:t>
            </a:r>
            <a:endParaRPr b="0" lang="en-US" sz="3600" spc="-1" strike="noStrike">
              <a:latin typeface="Arial"/>
            </a:endParaRPr>
          </a:p>
          <a:p>
            <a:pPr marL="274320" indent="-272160" algn="just">
              <a:lnSpc>
                <a:spcPct val="100000"/>
              </a:lnSpc>
              <a:spcBef>
                <a:spcPts val="601"/>
              </a:spcBef>
              <a:buClr>
                <a:srgbClr val="fe8637"/>
              </a:buClr>
              <a:buSzPct val="70000"/>
              <a:buFont typeface="Wingdings" charset="2"/>
              <a:buChar char=""/>
              <a:tabLst>
                <a:tab algn="l" pos="0"/>
              </a:tabLst>
            </a:pPr>
            <a:r>
              <a:rPr b="0" lang="en-US" sz="3600" spc="-1" strike="noStrike">
                <a:solidFill>
                  <a:srgbClr val="000000"/>
                </a:solidFill>
                <a:latin typeface="Times New Roman"/>
                <a:ea typeface="DejaVu Sans"/>
              </a:rPr>
              <a:t>Uterus consistency  is normal &amp; no pain on palpation.</a:t>
            </a:r>
            <a:endParaRPr b="0" lang="en-US" sz="3600" spc="-1" strike="noStrike">
              <a:latin typeface="Arial"/>
            </a:endParaRPr>
          </a:p>
          <a:p>
            <a:pPr algn="just">
              <a:lnSpc>
                <a:spcPct val="100000"/>
              </a:lnSpc>
              <a:spcBef>
                <a:spcPts val="601"/>
              </a:spcBef>
              <a:tabLst>
                <a:tab algn="l" pos="0"/>
              </a:tabLst>
            </a:pPr>
            <a:endParaRPr b="0" lang="en-US" sz="3600" spc="-1" strike="noStrike">
              <a:latin typeface="Arial"/>
            </a:endParaRPr>
          </a:p>
          <a:p>
            <a:pPr algn="just">
              <a:lnSpc>
                <a:spcPct val="100000"/>
              </a:lnSpc>
              <a:spcBef>
                <a:spcPts val="601"/>
              </a:spcBef>
              <a:tabLst>
                <a:tab algn="l" pos="0"/>
              </a:tabLst>
            </a:pPr>
            <a:endParaRPr b="0" lang="en-US" sz="3600" spc="-1" strike="noStrike">
              <a:latin typeface="Arial"/>
            </a:endParaRPr>
          </a:p>
          <a:p>
            <a:pPr algn="just">
              <a:lnSpc>
                <a:spcPct val="100000"/>
              </a:lnSpc>
              <a:spcBef>
                <a:spcPts val="601"/>
              </a:spcBef>
              <a:tabLst>
                <a:tab algn="l" pos="0"/>
              </a:tabLst>
            </a:pPr>
            <a:endParaRPr b="0" lang="en-US" sz="3600" spc="-1" strike="noStrike">
              <a:latin typeface="Arial"/>
            </a:endParaRPr>
          </a:p>
        </p:txBody>
      </p:sp>
    </p:spTree>
  </p:cSld>
  <mc:AlternateContent>
    <mc:Choice Requires="p14">
      <p:transition spd="slow" p14:dur="2000"/>
    </mc:Choice>
    <mc:Fallback>
      <p:transition spd="slow"/>
    </mc:Fallback>
  </mc:AlternateContent>
</p:sld>
</file>

<file path=ppt/slides/slide20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33" name="CustomShape 1"/>
          <p:cNvSpPr/>
          <p:nvPr/>
        </p:nvSpPr>
        <p:spPr>
          <a:xfrm>
            <a:off x="952560" y="380880"/>
            <a:ext cx="9332280" cy="6090840"/>
          </a:xfrm>
          <a:prstGeom prst="rect">
            <a:avLst/>
          </a:prstGeom>
          <a:noFill/>
          <a:ln>
            <a:noFill/>
          </a:ln>
        </p:spPr>
        <p:style>
          <a:lnRef idx="0"/>
          <a:fillRef idx="0"/>
          <a:effectRef idx="0"/>
          <a:fontRef idx="minor"/>
        </p:style>
        <p:txBody>
          <a:bodyPr lIns="90000" rIns="90000" tIns="45000" bIns="45000">
            <a:normAutofit/>
          </a:bodyPr>
          <a:p>
            <a:pPr marL="274320" indent="-272160" algn="just">
              <a:lnSpc>
                <a:spcPct val="100000"/>
              </a:lnSpc>
              <a:spcBef>
                <a:spcPts val="601"/>
              </a:spcBef>
              <a:buClr>
                <a:srgbClr val="fe8637"/>
              </a:buClr>
              <a:buSzPct val="70000"/>
              <a:buFont typeface="Wingdings" charset="2"/>
              <a:buChar char=""/>
            </a:pPr>
            <a:r>
              <a:rPr b="0" lang="en-US" sz="3200" spc="-1" strike="noStrike">
                <a:solidFill>
                  <a:srgbClr val="000000"/>
                </a:solidFill>
                <a:latin typeface="Times New Roman"/>
                <a:ea typeface="DejaVu Sans"/>
              </a:rPr>
              <a:t>Fetal parts palpation is normal, though malpresentation &amp; abnormal lie are common.</a:t>
            </a:r>
            <a:endParaRPr b="0" lang="en-US" sz="3200" spc="-1" strike="noStrike">
              <a:latin typeface="Arial"/>
            </a:endParaRPr>
          </a:p>
          <a:p>
            <a:pPr marL="274320" indent="-272160" algn="just">
              <a:lnSpc>
                <a:spcPct val="100000"/>
              </a:lnSpc>
              <a:spcBef>
                <a:spcPts val="601"/>
              </a:spcBef>
              <a:buClr>
                <a:srgbClr val="fe8637"/>
              </a:buClr>
              <a:buSzPct val="70000"/>
              <a:buFont typeface="Wingdings" charset="2"/>
              <a:buChar char=""/>
            </a:pPr>
            <a:r>
              <a:rPr b="0" lang="en-US" sz="3200" spc="-1" strike="noStrike">
                <a:solidFill>
                  <a:srgbClr val="000000"/>
                </a:solidFill>
                <a:latin typeface="Times New Roman"/>
                <a:ea typeface="DejaVu Sans"/>
              </a:rPr>
              <a:t>Fetal heart sound rate and rhythm are easily auscultated and the interpretation depends on the extent of separation.</a:t>
            </a:r>
            <a:endParaRPr b="0" lang="en-US" sz="3200" spc="-1" strike="noStrike">
              <a:latin typeface="Arial"/>
            </a:endParaRPr>
          </a:p>
          <a:p>
            <a:pPr marL="274320" indent="-272160" algn="just">
              <a:lnSpc>
                <a:spcPct val="100000"/>
              </a:lnSpc>
              <a:spcBef>
                <a:spcPts val="601"/>
              </a:spcBef>
              <a:buClr>
                <a:srgbClr val="fe8637"/>
              </a:buClr>
              <a:buSzPct val="70000"/>
              <a:buFont typeface="Wingdings" charset="2"/>
              <a:buChar char=""/>
            </a:pPr>
            <a:r>
              <a:rPr b="0" lang="en-US" sz="3200" spc="-1" strike="noStrike">
                <a:solidFill>
                  <a:srgbClr val="000000"/>
                </a:solidFill>
                <a:latin typeface="Times New Roman"/>
                <a:ea typeface="DejaVu Sans"/>
              </a:rPr>
              <a:t>Shock features correlates with amount of blood loss.</a:t>
            </a:r>
            <a:endParaRPr b="0" lang="en-US" sz="3200" spc="-1" strike="noStrike">
              <a:latin typeface="Arial"/>
            </a:endParaRPr>
          </a:p>
          <a:p>
            <a:pPr marL="274320" indent="-272160" algn="just">
              <a:lnSpc>
                <a:spcPct val="100000"/>
              </a:lnSpc>
              <a:spcBef>
                <a:spcPts val="601"/>
              </a:spcBef>
              <a:tabLst>
                <a:tab algn="l" pos="0"/>
              </a:tabLst>
            </a:pPr>
            <a:r>
              <a:rPr b="0" lang="en-US" sz="3200" spc="-1" strike="noStrike">
                <a:solidFill>
                  <a:srgbClr val="000000"/>
                </a:solidFill>
                <a:latin typeface="Times New Roman"/>
                <a:ea typeface="DejaVu Sans"/>
              </a:rPr>
              <a:t>	</a:t>
            </a:r>
            <a:r>
              <a:rPr b="1" lang="en-US" sz="3200" spc="-1" strike="noStrike">
                <a:solidFill>
                  <a:srgbClr val="000000"/>
                </a:solidFill>
                <a:latin typeface="Times New Roman"/>
                <a:ea typeface="DejaVu Sans"/>
              </a:rPr>
              <a:t>NB:</a:t>
            </a:r>
            <a:r>
              <a:rPr b="0" lang="en-US" sz="3200" spc="-1" strike="noStrike">
                <a:solidFill>
                  <a:srgbClr val="000000"/>
                </a:solidFill>
                <a:latin typeface="Times New Roman"/>
                <a:ea typeface="DejaVu Sans"/>
              </a:rPr>
              <a:t> Vaginal examination is contraindicated because of probability of severe bleeding from further separation.</a:t>
            </a:r>
            <a:endParaRPr b="0" lang="en-US" sz="3200" spc="-1" strike="noStrike">
              <a:latin typeface="Arial"/>
            </a:endParaRPr>
          </a:p>
          <a:p>
            <a:pPr marL="274320" indent="-272160" algn="just">
              <a:lnSpc>
                <a:spcPct val="100000"/>
              </a:lnSpc>
              <a:spcBef>
                <a:spcPts val="601"/>
              </a:spcBef>
              <a:tabLst>
                <a:tab algn="l" pos="0"/>
              </a:tabLst>
            </a:pP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83" name="CustomShape 1"/>
          <p:cNvSpPr/>
          <p:nvPr/>
        </p:nvSpPr>
        <p:spPr>
          <a:xfrm>
            <a:off x="952560" y="228600"/>
            <a:ext cx="10284840" cy="1140840"/>
          </a:xfrm>
          <a:prstGeom prst="rect">
            <a:avLst/>
          </a:prstGeom>
          <a:noFill/>
          <a:ln>
            <a:noFill/>
          </a:ln>
        </p:spPr>
        <p:style>
          <a:lnRef idx="0"/>
          <a:fillRef idx="0"/>
          <a:effectRef idx="0"/>
          <a:fontRef idx="minor"/>
        </p:style>
        <p:txBody>
          <a:bodyPr lIns="0" rIns="0" tIns="45000" bIns="0" anchor="b">
            <a:normAutofit/>
          </a:bodyPr>
          <a:p>
            <a:pPr>
              <a:lnSpc>
                <a:spcPct val="100000"/>
              </a:lnSpc>
            </a:pPr>
            <a:r>
              <a:rPr b="0" lang="en-US" sz="5000" spc="-1" strike="noStrike">
                <a:solidFill>
                  <a:srgbClr val="04617b"/>
                </a:solidFill>
                <a:latin typeface="Calibri"/>
                <a:ea typeface="DejaVu Sans"/>
              </a:rPr>
              <a:t>	</a:t>
            </a:r>
            <a:r>
              <a:rPr b="1" lang="en-US" sz="5400" spc="-1" strike="noStrike">
                <a:solidFill>
                  <a:srgbClr val="04617b"/>
                </a:solidFill>
                <a:latin typeface="Calibri"/>
                <a:ea typeface="DejaVu Sans"/>
              </a:rPr>
              <a:t> </a:t>
            </a:r>
            <a:r>
              <a:rPr b="1" lang="en-US" sz="4400" spc="-1" strike="noStrike">
                <a:solidFill>
                  <a:srgbClr val="ff0000"/>
                </a:solidFill>
                <a:latin typeface="Calibri"/>
                <a:ea typeface="DejaVu Sans"/>
              </a:rPr>
              <a:t>DIAGNOSTIC FACTORS</a:t>
            </a:r>
            <a:endParaRPr b="0" lang="en-US" sz="4400" spc="-1" strike="noStrike">
              <a:latin typeface="Arial"/>
            </a:endParaRPr>
          </a:p>
        </p:txBody>
      </p:sp>
      <p:sp>
        <p:nvSpPr>
          <p:cNvPr id="884" name="CustomShape 2"/>
          <p:cNvSpPr/>
          <p:nvPr/>
        </p:nvSpPr>
        <p:spPr>
          <a:xfrm>
            <a:off x="571680" y="1371600"/>
            <a:ext cx="10951560" cy="5103360"/>
          </a:xfrm>
          <a:prstGeom prst="rect">
            <a:avLst/>
          </a:prstGeom>
          <a:noFill/>
          <a:ln>
            <a:noFill/>
          </a:ln>
        </p:spPr>
        <p:style>
          <a:lnRef idx="0"/>
          <a:fillRef idx="0"/>
          <a:effectRef idx="0"/>
          <a:fontRef idx="minor"/>
        </p:style>
        <p:txBody>
          <a:bodyPr lIns="90000" rIns="90000" tIns="45000" bIns="45000">
            <a:normAutofit fontScale="82000"/>
          </a:bodyPr>
          <a:p>
            <a:pPr marL="274320" indent="-272160" algn="just">
              <a:lnSpc>
                <a:spcPct val="100000"/>
              </a:lnSpc>
              <a:spcBef>
                <a:spcPts val="601"/>
              </a:spcBef>
              <a:tabLst>
                <a:tab algn="l" pos="0"/>
              </a:tabLst>
            </a:pPr>
            <a:r>
              <a:rPr b="0" i="1" lang="en-US" sz="3000" spc="-1" strike="noStrike">
                <a:solidFill>
                  <a:srgbClr val="000000"/>
                </a:solidFill>
                <a:latin typeface="Constantia"/>
                <a:ea typeface="DejaVu Sans"/>
              </a:rPr>
              <a:t>	</a:t>
            </a:r>
            <a:r>
              <a:rPr b="1" i="1" lang="en-US" sz="3000" spc="-1" strike="noStrike" u="sng">
                <a:solidFill>
                  <a:srgbClr val="000000"/>
                </a:solidFill>
                <a:uFillTx/>
                <a:latin typeface="Constantia"/>
                <a:ea typeface="DejaVu Sans"/>
              </a:rPr>
              <a:t>1) HYPERTENSION</a:t>
            </a:r>
            <a:endParaRPr b="0" lang="en-US" sz="3000" spc="-1" strike="noStrike">
              <a:latin typeface="Arial"/>
            </a:endParaRPr>
          </a:p>
          <a:p>
            <a:pPr marL="274320" indent="-272160" algn="just">
              <a:lnSpc>
                <a:spcPct val="100000"/>
              </a:lnSpc>
              <a:spcBef>
                <a:spcPts val="601"/>
              </a:spcBef>
              <a:buClr>
                <a:srgbClr val="0bd0d9"/>
              </a:buClr>
              <a:buSzPct val="95000"/>
              <a:buFont typeface="Wingdings 2" charset="2"/>
              <a:buChar char=""/>
              <a:tabLst>
                <a:tab algn="l" pos="0"/>
              </a:tabLst>
            </a:pPr>
            <a:r>
              <a:rPr b="0" lang="en-US" sz="3000" spc="-1" strike="noStrike">
                <a:solidFill>
                  <a:srgbClr val="000000"/>
                </a:solidFill>
                <a:latin typeface="Constantia"/>
                <a:ea typeface="DejaVu Sans"/>
              </a:rPr>
              <a:t>BP readings are of 140/90 mmhg or greater, measured on two consecutive occassions, 2-4 hrs apart.</a:t>
            </a:r>
            <a:endParaRPr b="0" lang="en-US" sz="3000" spc="-1" strike="noStrike">
              <a:latin typeface="Arial"/>
            </a:endParaRPr>
          </a:p>
          <a:p>
            <a:pPr marL="274320" indent="-272160" algn="just">
              <a:lnSpc>
                <a:spcPct val="100000"/>
              </a:lnSpc>
              <a:spcBef>
                <a:spcPts val="601"/>
              </a:spcBef>
              <a:buClr>
                <a:srgbClr val="0bd0d9"/>
              </a:buClr>
              <a:buSzPct val="95000"/>
              <a:buFont typeface="Wingdings 2" charset="2"/>
              <a:buChar char=""/>
              <a:tabLst>
                <a:tab algn="l" pos="0"/>
              </a:tabLst>
            </a:pPr>
            <a:r>
              <a:rPr b="0" lang="en-US" sz="3000" spc="-1" strike="noStrike">
                <a:solidFill>
                  <a:srgbClr val="000000"/>
                </a:solidFill>
                <a:latin typeface="Constantia"/>
                <a:ea typeface="DejaVu Sans"/>
              </a:rPr>
              <a:t>Specifically diagnosis is based on a rise of systolic pressure with 30mmhg &amp; diastolic pressure with 15mmhg above the normal values, for that client, at least 2 occasions, 4 hours or more apart.</a:t>
            </a:r>
            <a:endParaRPr b="0" lang="en-US" sz="3000" spc="-1" strike="noStrike">
              <a:latin typeface="Arial"/>
            </a:endParaRPr>
          </a:p>
          <a:p>
            <a:pPr marL="274320" indent="-272160" algn="just">
              <a:lnSpc>
                <a:spcPct val="100000"/>
              </a:lnSpc>
              <a:spcBef>
                <a:spcPts val="601"/>
              </a:spcBef>
              <a:buClr>
                <a:srgbClr val="0bd0d9"/>
              </a:buClr>
              <a:buSzPct val="95000"/>
              <a:buFont typeface="Wingdings 2" charset="2"/>
              <a:buChar char=""/>
              <a:tabLst>
                <a:tab algn="l" pos="0"/>
              </a:tabLst>
            </a:pPr>
            <a:r>
              <a:rPr b="0" lang="en-US" sz="3000" spc="-1" strike="noStrike">
                <a:solidFill>
                  <a:srgbClr val="000000"/>
                </a:solidFill>
                <a:latin typeface="Constantia"/>
                <a:ea typeface="DejaVu Sans"/>
              </a:rPr>
              <a:t>Alternatively a single episode of diastolic pressure of 100 mmhg is diagnostic.</a:t>
            </a:r>
            <a:endParaRPr b="0" lang="en-US" sz="3000" spc="-1" strike="noStrike">
              <a:latin typeface="Arial"/>
            </a:endParaRPr>
          </a:p>
          <a:p>
            <a:pPr marL="274320" indent="-272160" algn="just">
              <a:lnSpc>
                <a:spcPct val="100000"/>
              </a:lnSpc>
              <a:spcBef>
                <a:spcPts val="601"/>
              </a:spcBef>
              <a:tabLst>
                <a:tab algn="l" pos="0"/>
              </a:tabLst>
            </a:pPr>
            <a:r>
              <a:rPr b="0" lang="en-US" sz="3000" spc="-1" strike="noStrike">
                <a:solidFill>
                  <a:srgbClr val="000000"/>
                </a:solidFill>
                <a:latin typeface="Constantia"/>
                <a:ea typeface="DejaVu Sans"/>
              </a:rPr>
              <a:t>	</a:t>
            </a:r>
            <a:r>
              <a:rPr b="1" lang="en-US" sz="3000" spc="-1" strike="noStrike">
                <a:solidFill>
                  <a:srgbClr val="000000"/>
                </a:solidFill>
                <a:latin typeface="Constantia"/>
                <a:ea typeface="DejaVu Sans"/>
              </a:rPr>
              <a:t>NB</a:t>
            </a:r>
            <a:r>
              <a:rPr b="0" lang="en-US" sz="3000" spc="-1" strike="noStrike">
                <a:solidFill>
                  <a:srgbClr val="000000"/>
                </a:solidFill>
                <a:latin typeface="Constantia"/>
                <a:ea typeface="DejaVu Sans"/>
              </a:rPr>
              <a:t>: Rise can be gradual or sudden, for the gradual, the mother has no symptoms.</a:t>
            </a:r>
            <a:endParaRPr b="0" lang="en-US" sz="3000" spc="-1" strike="noStrike">
              <a:latin typeface="Arial"/>
            </a:endParaRPr>
          </a:p>
          <a:p>
            <a:pPr marL="274320" indent="-272160" algn="just">
              <a:lnSpc>
                <a:spcPct val="100000"/>
              </a:lnSpc>
              <a:spcBef>
                <a:spcPts val="519"/>
              </a:spcBef>
              <a:tabLst>
                <a:tab algn="l" pos="0"/>
              </a:tabLst>
            </a:pPr>
            <a:endParaRPr b="0" lang="en-US" sz="3000" spc="-1" strike="noStrike">
              <a:latin typeface="Arial"/>
            </a:endParaRPr>
          </a:p>
        </p:txBody>
      </p:sp>
    </p:spTree>
  </p:cSld>
  <p:transition spd="med">
    <p:pull dir="l"/>
  </p:transition>
</p:sld>
</file>

<file path=ppt/slides/slide2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34" name="CustomShape 1"/>
          <p:cNvSpPr/>
          <p:nvPr/>
        </p:nvSpPr>
        <p:spPr>
          <a:xfrm>
            <a:off x="952560" y="0"/>
            <a:ext cx="9332280" cy="912240"/>
          </a:xfrm>
          <a:prstGeom prst="rect">
            <a:avLst/>
          </a:prstGeom>
          <a:noFill/>
          <a:ln>
            <a:noFill/>
          </a:ln>
        </p:spPr>
        <p:style>
          <a:lnRef idx="0"/>
          <a:fillRef idx="0"/>
          <a:effectRef idx="0"/>
          <a:fontRef idx="minor"/>
        </p:style>
        <p:txBody>
          <a:bodyPr lIns="90000" rIns="90000" tIns="45000" bIns="45000" anchor="b">
            <a:noAutofit/>
          </a:bodyPr>
          <a:p>
            <a:pPr>
              <a:lnSpc>
                <a:spcPct val="100000"/>
              </a:lnSpc>
            </a:pPr>
            <a:r>
              <a:rPr b="1" lang="en-US" sz="3000" spc="-1" strike="noStrike" cap="small">
                <a:solidFill>
                  <a:srgbClr val="7030a0"/>
                </a:solidFill>
                <a:latin typeface="Arial"/>
                <a:ea typeface="DejaVu Sans"/>
              </a:rPr>
              <a:t>DIAGNOSTIC FACTORS</a:t>
            </a:r>
            <a:endParaRPr b="0" lang="en-US" sz="3000" spc="-1" strike="noStrike">
              <a:latin typeface="Arial"/>
            </a:endParaRPr>
          </a:p>
        </p:txBody>
      </p:sp>
      <p:sp>
        <p:nvSpPr>
          <p:cNvPr id="1135" name="CustomShape 2"/>
          <p:cNvSpPr/>
          <p:nvPr/>
        </p:nvSpPr>
        <p:spPr>
          <a:xfrm>
            <a:off x="666720" y="1066680"/>
            <a:ext cx="10665720" cy="5405040"/>
          </a:xfrm>
          <a:prstGeom prst="rect">
            <a:avLst/>
          </a:prstGeom>
          <a:noFill/>
          <a:ln>
            <a:noFill/>
          </a:ln>
        </p:spPr>
        <p:style>
          <a:lnRef idx="0"/>
          <a:fillRef idx="0"/>
          <a:effectRef idx="0"/>
          <a:fontRef idx="minor"/>
        </p:style>
        <p:txBody>
          <a:bodyPr lIns="90000" rIns="90000" tIns="45000" bIns="45000">
            <a:normAutofit/>
          </a:bodyPr>
          <a:p>
            <a:pPr marL="274320" indent="-272160" algn="just">
              <a:lnSpc>
                <a:spcPct val="100000"/>
              </a:lnSpc>
              <a:spcBef>
                <a:spcPts val="601"/>
              </a:spcBef>
              <a:buClr>
                <a:srgbClr val="fe8637"/>
              </a:buClr>
              <a:buSzPct val="70000"/>
              <a:buFont typeface="Wingdings" charset="2"/>
              <a:buChar char=""/>
            </a:pPr>
            <a:r>
              <a:rPr b="0" lang="en-US" sz="3400" spc="-1" strike="noStrike">
                <a:solidFill>
                  <a:srgbClr val="000000"/>
                </a:solidFill>
                <a:latin typeface="Times New Roman"/>
                <a:ea typeface="DejaVu Sans"/>
              </a:rPr>
              <a:t>History and physical examination finding= unstable lie, malpresentaton &amp; failure of presenting part to engage.</a:t>
            </a:r>
            <a:endParaRPr b="0" lang="en-US" sz="3400" spc="-1" strike="noStrike">
              <a:latin typeface="Arial"/>
            </a:endParaRPr>
          </a:p>
          <a:p>
            <a:pPr marL="274320" indent="-272160" algn="just">
              <a:lnSpc>
                <a:spcPct val="100000"/>
              </a:lnSpc>
              <a:spcBef>
                <a:spcPts val="601"/>
              </a:spcBef>
              <a:buClr>
                <a:srgbClr val="fe8637"/>
              </a:buClr>
              <a:buSzPct val="70000"/>
              <a:buFont typeface="Wingdings" charset="2"/>
              <a:buChar char=""/>
            </a:pPr>
            <a:r>
              <a:rPr b="0" lang="en-US" sz="3400" spc="-1" strike="noStrike">
                <a:solidFill>
                  <a:srgbClr val="000000"/>
                </a:solidFill>
                <a:latin typeface="Times New Roman"/>
                <a:ea typeface="DejaVu Sans"/>
              </a:rPr>
              <a:t>Radiological examination to confirm the diagnosis.</a:t>
            </a:r>
            <a:endParaRPr b="0" lang="en-US" sz="3400" spc="-1" strike="noStrike">
              <a:latin typeface="Arial"/>
            </a:endParaRPr>
          </a:p>
          <a:p>
            <a:pPr marL="274320" indent="-272160" algn="just">
              <a:lnSpc>
                <a:spcPct val="100000"/>
              </a:lnSpc>
              <a:spcBef>
                <a:spcPts val="601"/>
              </a:spcBef>
              <a:tabLst>
                <a:tab algn="l" pos="0"/>
              </a:tabLst>
            </a:pPr>
            <a:r>
              <a:rPr b="0" i="1" lang="en-US" sz="3400" spc="-1" strike="noStrike">
                <a:solidFill>
                  <a:srgbClr val="000000"/>
                </a:solidFill>
                <a:latin typeface="Times New Roman"/>
                <a:ea typeface="DejaVu Sans"/>
              </a:rPr>
              <a:t>	</a:t>
            </a:r>
            <a:r>
              <a:rPr b="1" lang="en-US" sz="3400" spc="-1" strike="noStrike">
                <a:solidFill>
                  <a:srgbClr val="c00000"/>
                </a:solidFill>
                <a:latin typeface="Times New Roman"/>
                <a:ea typeface="DejaVu Sans"/>
              </a:rPr>
              <a:t>CLASSIFICATON</a:t>
            </a:r>
            <a:endParaRPr b="0" lang="en-US" sz="3400" spc="-1" strike="noStrike">
              <a:latin typeface="Arial"/>
            </a:endParaRPr>
          </a:p>
          <a:p>
            <a:pPr marL="274320" indent="-272160" algn="just">
              <a:lnSpc>
                <a:spcPct val="100000"/>
              </a:lnSpc>
              <a:spcBef>
                <a:spcPts val="601"/>
              </a:spcBef>
              <a:buClr>
                <a:srgbClr val="fe8637"/>
              </a:buClr>
              <a:buSzPct val="70000"/>
              <a:buFont typeface="Wingdings" charset="2"/>
              <a:buChar char=""/>
              <a:tabLst>
                <a:tab algn="l" pos="0"/>
              </a:tabLst>
            </a:pPr>
            <a:r>
              <a:rPr b="0" lang="en-US" sz="3400" spc="-1" strike="noStrike">
                <a:solidFill>
                  <a:srgbClr val="000000"/>
                </a:solidFill>
                <a:latin typeface="Times New Roman"/>
                <a:ea typeface="DejaVu Sans"/>
              </a:rPr>
              <a:t>Based on how far the margin of placenta is, from the internal cervical OS.</a:t>
            </a:r>
            <a:endParaRPr b="0" lang="en-US" sz="3400" spc="-1" strike="noStrike">
              <a:latin typeface="Arial"/>
            </a:endParaRPr>
          </a:p>
          <a:p>
            <a:pPr algn="just">
              <a:lnSpc>
                <a:spcPct val="100000"/>
              </a:lnSpc>
              <a:spcBef>
                <a:spcPts val="601"/>
              </a:spcBef>
              <a:tabLst>
                <a:tab algn="l" pos="0"/>
              </a:tabLst>
            </a:pPr>
            <a:endParaRPr b="0" lang="en-US" sz="3400" spc="-1" strike="noStrike">
              <a:latin typeface="Arial"/>
            </a:endParaRPr>
          </a:p>
        </p:txBody>
      </p:sp>
    </p:spTree>
  </p:cSld>
  <mc:AlternateContent>
    <mc:Choice Requires="p14">
      <p:transition spd="slow" p14:dur="2000"/>
    </mc:Choice>
    <mc:Fallback>
      <p:transition spd="slow"/>
    </mc:Fallback>
  </mc:AlternateContent>
</p:sld>
</file>

<file path=ppt/slides/slide2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36" name="CustomShape 1"/>
          <p:cNvSpPr/>
          <p:nvPr/>
        </p:nvSpPr>
        <p:spPr>
          <a:xfrm>
            <a:off x="380880" y="0"/>
            <a:ext cx="11427840" cy="6855840"/>
          </a:xfrm>
          <a:prstGeom prst="rect">
            <a:avLst/>
          </a:prstGeom>
          <a:noFill/>
          <a:ln>
            <a:noFill/>
          </a:ln>
        </p:spPr>
        <p:style>
          <a:lnRef idx="0"/>
          <a:fillRef idx="0"/>
          <a:effectRef idx="0"/>
          <a:fontRef idx="minor"/>
        </p:style>
        <p:txBody>
          <a:bodyPr lIns="90000" rIns="90000" tIns="45000" bIns="45000">
            <a:noAutofit/>
          </a:bodyPr>
          <a:p>
            <a:pPr marL="274320" indent="-272160">
              <a:lnSpc>
                <a:spcPct val="100000"/>
              </a:lnSpc>
              <a:spcBef>
                <a:spcPts val="601"/>
              </a:spcBef>
              <a:tabLst>
                <a:tab algn="l" pos="0"/>
              </a:tabLst>
            </a:pPr>
            <a:r>
              <a:rPr b="0" i="1" lang="en-US" sz="2900" spc="-1" strike="noStrike">
                <a:solidFill>
                  <a:srgbClr val="000000"/>
                </a:solidFill>
                <a:latin typeface="Calibri"/>
                <a:ea typeface="DejaVu Sans"/>
              </a:rPr>
              <a:t>	</a:t>
            </a:r>
            <a:r>
              <a:rPr b="1" lang="en-US" sz="2900" spc="-1" strike="noStrike">
                <a:solidFill>
                  <a:srgbClr val="000000"/>
                </a:solidFill>
                <a:latin typeface="Calibri"/>
                <a:ea typeface="DejaVu Sans"/>
              </a:rPr>
              <a:t>TYPE 1 (ONE)</a:t>
            </a:r>
            <a:endParaRPr b="0" lang="en-US" sz="2900" spc="-1" strike="noStrike">
              <a:latin typeface="Arial"/>
            </a:endParaRPr>
          </a:p>
          <a:p>
            <a:pPr marL="274320" indent="-272160">
              <a:lnSpc>
                <a:spcPct val="100000"/>
              </a:lnSpc>
              <a:spcBef>
                <a:spcPts val="601"/>
              </a:spcBef>
              <a:buClr>
                <a:srgbClr val="fe8637"/>
              </a:buClr>
              <a:buSzPct val="70000"/>
              <a:buFont typeface="Wingdings" charset="2"/>
              <a:buChar char=""/>
              <a:tabLst>
                <a:tab algn="l" pos="0"/>
              </a:tabLst>
            </a:pPr>
            <a:r>
              <a:rPr b="0" lang="en-US" sz="2900" spc="-1" strike="noStrike">
                <a:solidFill>
                  <a:srgbClr val="000000"/>
                </a:solidFill>
                <a:latin typeface="Calibri"/>
                <a:ea typeface="DejaVu Sans"/>
              </a:rPr>
              <a:t>Also referred to as lateral placenta praevia, because most the placental tissues are on the upper uterine segment.</a:t>
            </a:r>
            <a:endParaRPr b="0" lang="en-US" sz="2900" spc="-1" strike="noStrike">
              <a:latin typeface="Arial"/>
            </a:endParaRPr>
          </a:p>
          <a:p>
            <a:pPr marL="274320" indent="-272160">
              <a:lnSpc>
                <a:spcPct val="100000"/>
              </a:lnSpc>
              <a:spcBef>
                <a:spcPts val="601"/>
              </a:spcBef>
              <a:buClr>
                <a:srgbClr val="fe8637"/>
              </a:buClr>
              <a:buSzPct val="70000"/>
              <a:buFont typeface="Wingdings" charset="2"/>
              <a:buChar char=""/>
              <a:tabLst>
                <a:tab algn="l" pos="0"/>
              </a:tabLst>
            </a:pPr>
            <a:r>
              <a:rPr b="0" lang="en-US" sz="2900" spc="-1" strike="noStrike">
                <a:solidFill>
                  <a:srgbClr val="000000"/>
                </a:solidFill>
                <a:latin typeface="Calibri"/>
                <a:ea typeface="DejaVu Sans"/>
              </a:rPr>
              <a:t>Only the lower edge is on the lower segment.</a:t>
            </a:r>
            <a:endParaRPr b="0" lang="en-US" sz="2900" spc="-1" strike="noStrike">
              <a:latin typeface="Arial"/>
            </a:endParaRPr>
          </a:p>
          <a:p>
            <a:pPr marL="274320" indent="-272160">
              <a:lnSpc>
                <a:spcPct val="100000"/>
              </a:lnSpc>
              <a:spcBef>
                <a:spcPts val="601"/>
              </a:spcBef>
              <a:buClr>
                <a:srgbClr val="fe8637"/>
              </a:buClr>
              <a:buSzPct val="70000"/>
              <a:buFont typeface="Wingdings" charset="2"/>
              <a:buChar char=""/>
              <a:tabLst>
                <a:tab algn="l" pos="0"/>
              </a:tabLst>
            </a:pPr>
            <a:r>
              <a:rPr b="0" lang="en-US" sz="2900" spc="-1" strike="noStrike">
                <a:solidFill>
                  <a:srgbClr val="000000"/>
                </a:solidFill>
                <a:latin typeface="Calibri"/>
                <a:ea typeface="DejaVu Sans"/>
              </a:rPr>
              <a:t>Vaginal birth is possible.</a:t>
            </a:r>
            <a:endParaRPr b="0" lang="en-US" sz="2900" spc="-1" strike="noStrike">
              <a:latin typeface="Arial"/>
            </a:endParaRPr>
          </a:p>
          <a:p>
            <a:pPr marL="274320" indent="-272160">
              <a:lnSpc>
                <a:spcPct val="100000"/>
              </a:lnSpc>
              <a:spcBef>
                <a:spcPts val="601"/>
              </a:spcBef>
              <a:buClr>
                <a:srgbClr val="fe8637"/>
              </a:buClr>
              <a:buSzPct val="70000"/>
              <a:buFont typeface="Wingdings" charset="2"/>
              <a:buChar char=""/>
              <a:tabLst>
                <a:tab algn="l" pos="0"/>
              </a:tabLst>
            </a:pPr>
            <a:r>
              <a:rPr b="0" lang="en-US" sz="2900" spc="-1" strike="noStrike">
                <a:solidFill>
                  <a:srgbClr val="000000"/>
                </a:solidFill>
                <a:latin typeface="Calibri"/>
                <a:ea typeface="DejaVu Sans"/>
              </a:rPr>
              <a:t>Haemorrhage is minimal, hence fetal &amp; maternal condition is good.</a:t>
            </a:r>
            <a:endParaRPr b="0" lang="en-US" sz="2900" spc="-1" strike="noStrike">
              <a:latin typeface="Arial"/>
            </a:endParaRPr>
          </a:p>
          <a:p>
            <a:pPr marL="274320" indent="-272160">
              <a:lnSpc>
                <a:spcPct val="100000"/>
              </a:lnSpc>
              <a:spcBef>
                <a:spcPts val="601"/>
              </a:spcBef>
              <a:tabLst>
                <a:tab algn="l" pos="0"/>
              </a:tabLst>
            </a:pPr>
            <a:r>
              <a:rPr b="1" lang="en-US" sz="2900" spc="-1" strike="noStrike">
                <a:solidFill>
                  <a:srgbClr val="000000"/>
                </a:solidFill>
                <a:latin typeface="Calibri"/>
                <a:ea typeface="DejaVu Sans"/>
              </a:rPr>
              <a:t>	</a:t>
            </a:r>
            <a:r>
              <a:rPr b="1" lang="en-US" sz="2900" spc="-1" strike="noStrike">
                <a:solidFill>
                  <a:srgbClr val="000000"/>
                </a:solidFill>
                <a:latin typeface="Calibri"/>
                <a:ea typeface="DejaVu Sans"/>
              </a:rPr>
              <a:t>TYPE 2 (TWO)</a:t>
            </a:r>
            <a:endParaRPr b="0" lang="en-US" sz="2900" spc="-1" strike="noStrike">
              <a:latin typeface="Arial"/>
            </a:endParaRPr>
          </a:p>
          <a:p>
            <a:pPr marL="274320" indent="-272160">
              <a:lnSpc>
                <a:spcPct val="100000"/>
              </a:lnSpc>
              <a:spcBef>
                <a:spcPts val="601"/>
              </a:spcBef>
              <a:buClr>
                <a:srgbClr val="fe8637"/>
              </a:buClr>
              <a:buSzPct val="70000"/>
              <a:buFont typeface="Wingdings" charset="2"/>
              <a:buChar char=""/>
              <a:tabLst>
                <a:tab algn="l" pos="0"/>
              </a:tabLst>
            </a:pPr>
            <a:r>
              <a:rPr b="0" lang="en-US" sz="2900" spc="-1" strike="noStrike">
                <a:solidFill>
                  <a:srgbClr val="000000"/>
                </a:solidFill>
                <a:latin typeface="Calibri"/>
                <a:ea typeface="DejaVu Sans"/>
              </a:rPr>
              <a:t>Referred to as marginal placenta praevia.</a:t>
            </a:r>
            <a:endParaRPr b="0" lang="en-US" sz="2900" spc="-1" strike="noStrike">
              <a:latin typeface="Arial"/>
            </a:endParaRPr>
          </a:p>
          <a:p>
            <a:pPr marL="274320" indent="-272160">
              <a:lnSpc>
                <a:spcPct val="100000"/>
              </a:lnSpc>
              <a:spcBef>
                <a:spcPts val="601"/>
              </a:spcBef>
              <a:buClr>
                <a:srgbClr val="fe8637"/>
              </a:buClr>
              <a:buSzPct val="70000"/>
              <a:buFont typeface="Wingdings" charset="2"/>
              <a:buChar char=""/>
              <a:tabLst>
                <a:tab algn="l" pos="0"/>
              </a:tabLst>
            </a:pPr>
            <a:r>
              <a:rPr b="0" lang="en-US" sz="2900" spc="-1" strike="noStrike">
                <a:solidFill>
                  <a:srgbClr val="000000"/>
                </a:solidFill>
                <a:latin typeface="Calibri"/>
                <a:ea typeface="DejaVu Sans"/>
              </a:rPr>
              <a:t>A greater part of the placenta is located on the L.U.S, such that the lower margin extends  to the edge of the undilated internal cervical OS.</a:t>
            </a:r>
            <a:endParaRPr b="0" lang="en-US" sz="2900" spc="-1" strike="noStrike">
              <a:latin typeface="Arial"/>
            </a:endParaRPr>
          </a:p>
          <a:p>
            <a:pPr marL="274320" indent="-272160">
              <a:lnSpc>
                <a:spcPct val="100000"/>
              </a:lnSpc>
              <a:spcBef>
                <a:spcPts val="601"/>
              </a:spcBef>
              <a:tabLst>
                <a:tab algn="l" pos="0"/>
              </a:tabLst>
            </a:pPr>
            <a:r>
              <a:rPr b="0" lang="en-US" sz="2900" spc="-1" strike="noStrike">
                <a:solidFill>
                  <a:srgbClr val="000000"/>
                </a:solidFill>
                <a:latin typeface="Calibri"/>
                <a:ea typeface="DejaVu Sans"/>
              </a:rPr>
              <a:t> </a:t>
            </a:r>
            <a:endParaRPr b="0" lang="en-US" sz="2900" spc="-1" strike="noStrike">
              <a:latin typeface="Arial"/>
            </a:endParaRPr>
          </a:p>
          <a:p>
            <a:pPr marL="274320" indent="-272160">
              <a:lnSpc>
                <a:spcPct val="100000"/>
              </a:lnSpc>
              <a:spcBef>
                <a:spcPts val="601"/>
              </a:spcBef>
              <a:tabLst>
                <a:tab algn="l" pos="0"/>
              </a:tabLst>
            </a:pPr>
            <a:endParaRPr b="0" lang="en-US" sz="2900" spc="-1" strike="noStrike">
              <a:latin typeface="Arial"/>
            </a:endParaRPr>
          </a:p>
        </p:txBody>
      </p:sp>
    </p:spTree>
  </p:cSld>
  <mc:AlternateContent>
    <mc:Choice Requires="p14">
      <p:transition spd="slow" p14:dur="2000"/>
    </mc:Choice>
    <mc:Fallback>
      <p:transition spd="slow"/>
    </mc:Fallback>
  </mc:AlternateContent>
</p:sld>
</file>

<file path=ppt/slides/slide2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37" name="CustomShape 1"/>
          <p:cNvSpPr/>
          <p:nvPr/>
        </p:nvSpPr>
        <p:spPr>
          <a:xfrm>
            <a:off x="952560" y="228600"/>
            <a:ext cx="9332280" cy="6243120"/>
          </a:xfrm>
          <a:prstGeom prst="rect">
            <a:avLst/>
          </a:prstGeom>
          <a:noFill/>
          <a:ln>
            <a:noFill/>
          </a:ln>
        </p:spPr>
        <p:style>
          <a:lnRef idx="0"/>
          <a:fillRef idx="0"/>
          <a:effectRef idx="0"/>
          <a:fontRef idx="minor"/>
        </p:style>
        <p:txBody>
          <a:bodyPr lIns="90000" rIns="90000" tIns="45000" bIns="45000">
            <a:normAutofit/>
          </a:bodyPr>
          <a:p>
            <a:pPr marL="274320" indent="-272160">
              <a:lnSpc>
                <a:spcPct val="100000"/>
              </a:lnSpc>
              <a:spcBef>
                <a:spcPts val="601"/>
              </a:spcBef>
              <a:buClr>
                <a:srgbClr val="fe8637"/>
              </a:buClr>
              <a:buSzPct val="70000"/>
              <a:buFont typeface="Wingdings" charset="2"/>
              <a:buChar char=""/>
            </a:pPr>
            <a:r>
              <a:rPr b="0" lang="en-US" sz="2800" spc="-1" strike="noStrike">
                <a:solidFill>
                  <a:srgbClr val="000000"/>
                </a:solidFill>
                <a:latin typeface="Calibri"/>
                <a:ea typeface="DejaVu Sans"/>
              </a:rPr>
              <a:t>Bleeding is moderate , so early features of fetal hypoxia, maternal  shock results from prolonged bleeding.</a:t>
            </a:r>
            <a:endParaRPr b="0" lang="en-US" sz="2800" spc="-1" strike="noStrike">
              <a:latin typeface="Arial"/>
            </a:endParaRPr>
          </a:p>
          <a:p>
            <a:pPr marL="274320" indent="-272160">
              <a:lnSpc>
                <a:spcPct val="100000"/>
              </a:lnSpc>
              <a:spcBef>
                <a:spcPts val="601"/>
              </a:spcBef>
              <a:tabLst>
                <a:tab algn="l" pos="0"/>
              </a:tabLst>
            </a:pPr>
            <a:r>
              <a:rPr b="0" i="1" lang="en-US" sz="2800" spc="-1" strike="noStrike">
                <a:solidFill>
                  <a:srgbClr val="000000"/>
                </a:solidFill>
                <a:latin typeface="Calibri"/>
                <a:ea typeface="DejaVu Sans"/>
              </a:rPr>
              <a:t>	</a:t>
            </a:r>
            <a:r>
              <a:rPr b="1" lang="en-US" sz="2800" spc="-1" strike="noStrike">
                <a:solidFill>
                  <a:srgbClr val="000000"/>
                </a:solidFill>
                <a:latin typeface="Calibri"/>
                <a:ea typeface="DejaVu Sans"/>
              </a:rPr>
              <a:t>TYPE 3 (THREE)</a:t>
            </a:r>
            <a:endParaRPr b="0" lang="en-US" sz="2800" spc="-1" strike="noStrike">
              <a:latin typeface="Arial"/>
            </a:endParaRPr>
          </a:p>
          <a:p>
            <a:pPr marL="274320" indent="-272160">
              <a:lnSpc>
                <a:spcPct val="100000"/>
              </a:lnSpc>
              <a:spcBef>
                <a:spcPts val="601"/>
              </a:spcBef>
              <a:buClr>
                <a:srgbClr val="fe8637"/>
              </a:buClr>
              <a:buSzPct val="70000"/>
              <a:buFont typeface="Wingdings" charset="2"/>
              <a:buChar char=""/>
              <a:tabLst>
                <a:tab algn="l" pos="0"/>
              </a:tabLst>
            </a:pPr>
            <a:r>
              <a:rPr b="0" lang="en-US" sz="2800" spc="-1" strike="noStrike">
                <a:solidFill>
                  <a:srgbClr val="000000"/>
                </a:solidFill>
                <a:latin typeface="Calibri"/>
                <a:ea typeface="DejaVu Sans"/>
              </a:rPr>
              <a:t>Referred to as complete pl.praevia, because, placenta is located over the undilated cervical os, though not centrally.</a:t>
            </a:r>
            <a:endParaRPr b="0" lang="en-US" sz="2800" spc="-1" strike="noStrike">
              <a:latin typeface="Arial"/>
            </a:endParaRPr>
          </a:p>
          <a:p>
            <a:pPr marL="274320" indent="-272160">
              <a:lnSpc>
                <a:spcPct val="100000"/>
              </a:lnSpc>
              <a:spcBef>
                <a:spcPts val="601"/>
              </a:spcBef>
              <a:buClr>
                <a:srgbClr val="fe8637"/>
              </a:buClr>
              <a:buSzPct val="70000"/>
              <a:buFont typeface="Wingdings" charset="2"/>
              <a:buChar char=""/>
              <a:tabLst>
                <a:tab algn="l" pos="0"/>
              </a:tabLst>
            </a:pPr>
            <a:r>
              <a:rPr b="0" lang="en-US" sz="2800" spc="-1" strike="noStrike">
                <a:solidFill>
                  <a:srgbClr val="000000"/>
                </a:solidFill>
                <a:latin typeface="Calibri"/>
                <a:ea typeface="DejaVu Sans"/>
              </a:rPr>
              <a:t> </a:t>
            </a:r>
            <a:r>
              <a:rPr b="0" lang="en-US" sz="2800" spc="-1" strike="noStrike">
                <a:solidFill>
                  <a:srgbClr val="000000"/>
                </a:solidFill>
                <a:latin typeface="Calibri"/>
                <a:ea typeface="DejaVu Sans"/>
              </a:rPr>
              <a:t>Severe bleeding occur as the segment starts preparing for the labour process.</a:t>
            </a:r>
            <a:endParaRPr b="0" lang="en-US" sz="2800" spc="-1" strike="noStrike">
              <a:latin typeface="Arial"/>
            </a:endParaRPr>
          </a:p>
          <a:p>
            <a:pPr>
              <a:lnSpc>
                <a:spcPct val="100000"/>
              </a:lnSpc>
              <a:spcBef>
                <a:spcPts val="601"/>
              </a:spcBef>
              <a:tabLst>
                <a:tab algn="l" pos="0"/>
              </a:tabLst>
            </a:pPr>
            <a:endParaRPr b="0" lang="en-US" sz="2800" spc="-1" strike="noStrike">
              <a:latin typeface="Arial"/>
            </a:endParaRPr>
          </a:p>
        </p:txBody>
      </p:sp>
    </p:spTree>
  </p:cSld>
  <mc:AlternateContent>
    <mc:Choice Requires="p14">
      <p:transition spd="slow" p14:dur="2000"/>
    </mc:Choice>
    <mc:Fallback>
      <p:transition spd="slow"/>
    </mc:Fallback>
  </mc:AlternateContent>
</p:sld>
</file>

<file path=ppt/slides/slide2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38" name="CustomShape 1"/>
          <p:cNvSpPr/>
          <p:nvPr/>
        </p:nvSpPr>
        <p:spPr>
          <a:xfrm>
            <a:off x="952560" y="380880"/>
            <a:ext cx="9332280" cy="6090840"/>
          </a:xfrm>
          <a:prstGeom prst="rect">
            <a:avLst/>
          </a:prstGeom>
          <a:noFill/>
          <a:ln>
            <a:noFill/>
          </a:ln>
        </p:spPr>
        <p:style>
          <a:lnRef idx="0"/>
          <a:fillRef idx="0"/>
          <a:effectRef idx="0"/>
          <a:fontRef idx="minor"/>
        </p:style>
        <p:txBody>
          <a:bodyPr lIns="90000" rIns="90000" tIns="45000" bIns="45000">
            <a:normAutofit/>
          </a:bodyPr>
          <a:p>
            <a:pPr marL="274320" indent="-272160">
              <a:lnSpc>
                <a:spcPct val="100000"/>
              </a:lnSpc>
              <a:spcBef>
                <a:spcPts val="601"/>
              </a:spcBef>
              <a:tabLst>
                <a:tab algn="l" pos="0"/>
              </a:tabLst>
            </a:pPr>
            <a:r>
              <a:rPr b="0" i="1" lang="en-US" sz="3200" spc="-1" strike="noStrike">
                <a:solidFill>
                  <a:srgbClr val="000000"/>
                </a:solidFill>
                <a:latin typeface="Calibri"/>
                <a:ea typeface="DejaVu Sans"/>
              </a:rPr>
              <a:t>	</a:t>
            </a:r>
            <a:r>
              <a:rPr b="1" lang="en-US" sz="3200" spc="-1" strike="noStrike">
                <a:solidFill>
                  <a:srgbClr val="000000"/>
                </a:solidFill>
                <a:latin typeface="Calibri"/>
                <a:ea typeface="DejaVu Sans"/>
              </a:rPr>
              <a:t>TYPE 4 (FOUR)</a:t>
            </a:r>
            <a:endParaRPr b="0" lang="en-US" sz="3200" spc="-1" strike="noStrike">
              <a:latin typeface="Arial"/>
            </a:endParaRPr>
          </a:p>
          <a:p>
            <a:pPr marL="274320" indent="-272160">
              <a:lnSpc>
                <a:spcPct val="100000"/>
              </a:lnSpc>
              <a:spcBef>
                <a:spcPts val="601"/>
              </a:spcBef>
              <a:buClr>
                <a:srgbClr val="fe8637"/>
              </a:buClr>
              <a:buSzPct val="70000"/>
              <a:buFont typeface="Wingdings" charset="2"/>
              <a:buChar char=""/>
              <a:tabLst>
                <a:tab algn="l" pos="0"/>
              </a:tabLst>
            </a:pPr>
            <a:r>
              <a:rPr b="0" lang="en-US" sz="3200" spc="-1" strike="noStrike">
                <a:solidFill>
                  <a:srgbClr val="000000"/>
                </a:solidFill>
                <a:latin typeface="Calibri"/>
                <a:ea typeface="DejaVu Sans"/>
              </a:rPr>
              <a:t>Referred to as central pl. praevia because placenta is centrally located over the internal cervical os. </a:t>
            </a:r>
            <a:endParaRPr b="0" lang="en-US" sz="3200" spc="-1" strike="noStrike">
              <a:latin typeface="Arial"/>
            </a:endParaRPr>
          </a:p>
          <a:p>
            <a:pPr marL="274320" indent="-272160">
              <a:lnSpc>
                <a:spcPct val="100000"/>
              </a:lnSpc>
              <a:spcBef>
                <a:spcPts val="601"/>
              </a:spcBef>
              <a:buClr>
                <a:srgbClr val="fe8637"/>
              </a:buClr>
              <a:buSzPct val="70000"/>
              <a:buFont typeface="Wingdings" charset="2"/>
              <a:buChar char=""/>
              <a:tabLst>
                <a:tab algn="l" pos="0"/>
              </a:tabLst>
            </a:pPr>
            <a:r>
              <a:rPr b="0" lang="en-US" sz="3200" spc="-1" strike="noStrike">
                <a:solidFill>
                  <a:srgbClr val="000000"/>
                </a:solidFill>
                <a:latin typeface="Calibri"/>
                <a:ea typeface="DejaVu Sans"/>
              </a:rPr>
              <a:t>Bleeding is usually torrential (profuse) hence automatically fatal to both.</a:t>
            </a:r>
            <a:endParaRPr b="0" lang="en-US" sz="3200" spc="-1" strike="noStrike">
              <a:latin typeface="Arial"/>
            </a:endParaRPr>
          </a:p>
          <a:p>
            <a:pPr marL="274320" indent="-272160">
              <a:lnSpc>
                <a:spcPct val="100000"/>
              </a:lnSpc>
              <a:spcBef>
                <a:spcPts val="601"/>
              </a:spcBef>
              <a:tabLst>
                <a:tab algn="l" pos="0"/>
              </a:tabLst>
            </a:pPr>
            <a:r>
              <a:rPr b="0" lang="en-US" sz="3200" spc="-1" strike="noStrike">
                <a:solidFill>
                  <a:srgbClr val="000000"/>
                </a:solidFill>
                <a:latin typeface="Calibri"/>
                <a:ea typeface="DejaVu Sans"/>
              </a:rPr>
              <a:t>  </a:t>
            </a:r>
            <a:r>
              <a:rPr b="1" lang="en-US" sz="3200" spc="-1" strike="noStrike">
                <a:solidFill>
                  <a:srgbClr val="000000"/>
                </a:solidFill>
                <a:latin typeface="Calibri"/>
                <a:ea typeface="DejaVu Sans"/>
              </a:rPr>
              <a:t>NB: </a:t>
            </a:r>
            <a:r>
              <a:rPr b="0" lang="en-US" sz="3200" spc="-1" strike="noStrike">
                <a:solidFill>
                  <a:srgbClr val="000000"/>
                </a:solidFill>
                <a:latin typeface="Calibri"/>
                <a:ea typeface="DejaVu Sans"/>
              </a:rPr>
              <a:t>Acronym for the  classification is </a:t>
            </a:r>
            <a:r>
              <a:rPr b="1" lang="en-US" sz="3200" spc="-1" strike="noStrike">
                <a:solidFill>
                  <a:srgbClr val="000000"/>
                </a:solidFill>
                <a:latin typeface="Calibri"/>
                <a:ea typeface="DejaVu Sans"/>
              </a:rPr>
              <a:t>Lamacoce</a:t>
            </a:r>
            <a:r>
              <a:rPr b="0" lang="en-US" sz="3200" spc="-1" strike="noStrike">
                <a:solidFill>
                  <a:srgbClr val="000000"/>
                </a:solidFill>
                <a:latin typeface="Calibri"/>
                <a:ea typeface="DejaVu Sans"/>
              </a:rPr>
              <a:t>.</a:t>
            </a:r>
            <a:endParaRPr b="0" lang="en-US" sz="3200" spc="-1" strike="noStrike">
              <a:latin typeface="Arial"/>
            </a:endParaRPr>
          </a:p>
          <a:p>
            <a:pPr marL="274320" indent="-272160">
              <a:lnSpc>
                <a:spcPct val="100000"/>
              </a:lnSpc>
              <a:spcBef>
                <a:spcPts val="601"/>
              </a:spcBef>
              <a:tabLst>
                <a:tab algn="l" pos="0"/>
              </a:tabLst>
            </a:pP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2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39" name="CustomShape 1"/>
          <p:cNvSpPr/>
          <p:nvPr/>
        </p:nvSpPr>
        <p:spPr>
          <a:xfrm>
            <a:off x="952560" y="0"/>
            <a:ext cx="9332280" cy="759960"/>
          </a:xfrm>
          <a:prstGeom prst="rect">
            <a:avLst/>
          </a:prstGeom>
          <a:noFill/>
          <a:ln>
            <a:noFill/>
          </a:ln>
        </p:spPr>
        <p:style>
          <a:lnRef idx="0"/>
          <a:fillRef idx="0"/>
          <a:effectRef idx="0"/>
          <a:fontRef idx="minor"/>
        </p:style>
        <p:txBody>
          <a:bodyPr lIns="90000" rIns="90000" tIns="45000" bIns="45000" anchor="b">
            <a:normAutofit/>
          </a:bodyPr>
          <a:p>
            <a:pPr>
              <a:lnSpc>
                <a:spcPct val="100000"/>
              </a:lnSpc>
            </a:pPr>
            <a:r>
              <a:rPr b="1" lang="en-US" sz="3000" spc="-1" strike="noStrike" cap="small">
                <a:solidFill>
                  <a:srgbClr val="7030a0"/>
                </a:solidFill>
                <a:latin typeface="Arial"/>
                <a:ea typeface="DejaVu Sans"/>
              </a:rPr>
              <a:t>Diagrams :Pl. praevia Classes</a:t>
            </a:r>
            <a:endParaRPr b="0" lang="en-US" sz="3000" spc="-1" strike="noStrike">
              <a:latin typeface="Arial"/>
            </a:endParaRPr>
          </a:p>
        </p:txBody>
      </p:sp>
      <p:pic>
        <p:nvPicPr>
          <p:cNvPr id="1140" name="Picture 2" descr=""/>
          <p:cNvPicPr/>
          <p:nvPr/>
        </p:nvPicPr>
        <p:blipFill>
          <a:blip r:embed="rId1"/>
          <a:stretch/>
        </p:blipFill>
        <p:spPr>
          <a:xfrm>
            <a:off x="571680" y="914400"/>
            <a:ext cx="10951560" cy="5789160"/>
          </a:xfrm>
          <a:prstGeom prst="rect">
            <a:avLst/>
          </a:prstGeom>
          <a:ln>
            <a:noFill/>
          </a:ln>
          <a:effectLst>
            <a:outerShdw dir="2700000" dist="138479">
              <a:srgbClr val="333333">
                <a:alpha val="65000"/>
              </a:srgbClr>
            </a:outerShdw>
          </a:effectLst>
        </p:spPr>
      </p:pic>
    </p:spTree>
  </p:cSld>
  <mc:AlternateContent>
    <mc:Choice Requires="p14">
      <p:transition spd="slow" p14:dur="2000"/>
    </mc:Choice>
    <mc:Fallback>
      <p:transition spd="slow"/>
    </mc:Fallback>
  </mc:AlternateContent>
</p:sld>
</file>

<file path=ppt/slides/slide2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41" name="CustomShape 1"/>
          <p:cNvSpPr/>
          <p:nvPr/>
        </p:nvSpPr>
        <p:spPr>
          <a:xfrm>
            <a:off x="609480" y="274680"/>
            <a:ext cx="9954720" cy="1140840"/>
          </a:xfrm>
          <a:prstGeom prst="rect">
            <a:avLst/>
          </a:prstGeom>
          <a:noFill/>
          <a:ln>
            <a:noFill/>
          </a:ln>
        </p:spPr>
        <p:style>
          <a:lnRef idx="0"/>
          <a:fillRef idx="0"/>
          <a:effectRef idx="0"/>
          <a:fontRef idx="minor"/>
        </p:style>
        <p:txBody>
          <a:bodyPr lIns="90000" rIns="90000" tIns="45000" bIns="45000" anchor="b">
            <a:normAutofit/>
          </a:bodyPr>
          <a:p>
            <a:pPr>
              <a:lnSpc>
                <a:spcPct val="100000"/>
              </a:lnSpc>
            </a:pPr>
            <a:r>
              <a:rPr b="1" lang="en-US" sz="4800" spc="-1" strike="noStrike" cap="small">
                <a:solidFill>
                  <a:srgbClr val="7030a0"/>
                </a:solidFill>
                <a:latin typeface="Arial"/>
                <a:ea typeface="DejaVu Sans"/>
              </a:rPr>
              <a:t>SPECIFIC MANAGEMENT</a:t>
            </a:r>
            <a:endParaRPr b="0" lang="en-US" sz="4800" spc="-1" strike="noStrike">
              <a:latin typeface="Arial"/>
            </a:endParaRPr>
          </a:p>
        </p:txBody>
      </p:sp>
      <p:sp>
        <p:nvSpPr>
          <p:cNvPr id="1142" name="CustomShape 2"/>
          <p:cNvSpPr/>
          <p:nvPr/>
        </p:nvSpPr>
        <p:spPr>
          <a:xfrm>
            <a:off x="952560" y="1600200"/>
            <a:ext cx="10284840" cy="5103360"/>
          </a:xfrm>
          <a:prstGeom prst="rect">
            <a:avLst/>
          </a:prstGeom>
          <a:noFill/>
          <a:ln>
            <a:noFill/>
          </a:ln>
        </p:spPr>
        <p:style>
          <a:lnRef idx="0"/>
          <a:fillRef idx="0"/>
          <a:effectRef idx="0"/>
          <a:fontRef idx="minor"/>
        </p:style>
        <p:txBody>
          <a:bodyPr lIns="90000" rIns="90000" tIns="45000" bIns="45000">
            <a:noAutofit/>
          </a:bodyPr>
          <a:p>
            <a:pPr marL="274320" indent="-272160">
              <a:lnSpc>
                <a:spcPct val="100000"/>
              </a:lnSpc>
              <a:spcBef>
                <a:spcPts val="601"/>
              </a:spcBef>
              <a:tabLst>
                <a:tab algn="l" pos="0"/>
              </a:tabLst>
            </a:pPr>
            <a:r>
              <a:rPr b="0" lang="en-US" sz="3000" spc="-1" strike="noStrike">
                <a:solidFill>
                  <a:srgbClr val="000000"/>
                </a:solidFill>
                <a:latin typeface="Times New Roman"/>
                <a:ea typeface="DejaVu Sans"/>
              </a:rPr>
              <a:t>Depends on:  *Amount of blood loss</a:t>
            </a:r>
            <a:endParaRPr b="0" lang="en-US" sz="3000" spc="-1" strike="noStrike">
              <a:latin typeface="Arial"/>
            </a:endParaRPr>
          </a:p>
          <a:p>
            <a:pPr marL="274320" indent="-272160">
              <a:lnSpc>
                <a:spcPct val="100000"/>
              </a:lnSpc>
              <a:spcBef>
                <a:spcPts val="601"/>
              </a:spcBef>
              <a:tabLst>
                <a:tab algn="l" pos="0"/>
              </a:tabLst>
            </a:pPr>
            <a:r>
              <a:rPr b="0" lang="en-US" sz="3000" spc="-1" strike="noStrike">
                <a:solidFill>
                  <a:srgbClr val="000000"/>
                </a:solidFill>
                <a:latin typeface="Times New Roman"/>
                <a:ea typeface="DejaVu Sans"/>
              </a:rPr>
              <a:t>                      </a:t>
            </a:r>
            <a:r>
              <a:rPr b="0" lang="en-US" sz="3000" spc="-1" strike="noStrike">
                <a:solidFill>
                  <a:srgbClr val="000000"/>
                </a:solidFill>
                <a:latin typeface="Times New Roman"/>
                <a:ea typeface="DejaVu Sans"/>
              </a:rPr>
              <a:t>*Specific location of the placenta</a:t>
            </a:r>
            <a:endParaRPr b="0" lang="en-US" sz="3000" spc="-1" strike="noStrike">
              <a:latin typeface="Arial"/>
            </a:endParaRPr>
          </a:p>
          <a:p>
            <a:pPr marL="274320" indent="-272160">
              <a:lnSpc>
                <a:spcPct val="100000"/>
              </a:lnSpc>
              <a:spcBef>
                <a:spcPts val="601"/>
              </a:spcBef>
              <a:tabLst>
                <a:tab algn="l" pos="0"/>
              </a:tabLst>
            </a:pPr>
            <a:r>
              <a:rPr b="0" lang="en-US" sz="3000" spc="-1" strike="noStrike">
                <a:solidFill>
                  <a:srgbClr val="000000"/>
                </a:solidFill>
                <a:latin typeface="Times New Roman"/>
                <a:ea typeface="DejaVu Sans"/>
              </a:rPr>
              <a:t>                      </a:t>
            </a:r>
            <a:r>
              <a:rPr b="0" lang="en-US" sz="3000" spc="-1" strike="noStrike">
                <a:solidFill>
                  <a:srgbClr val="000000"/>
                </a:solidFill>
                <a:latin typeface="Times New Roman"/>
                <a:ea typeface="DejaVu Sans"/>
              </a:rPr>
              <a:t>*Fetal &amp; maternal conditions</a:t>
            </a:r>
            <a:endParaRPr b="0" lang="en-US" sz="3000" spc="-1" strike="noStrike">
              <a:latin typeface="Arial"/>
            </a:endParaRPr>
          </a:p>
          <a:p>
            <a:pPr marL="274320" indent="-272160">
              <a:lnSpc>
                <a:spcPct val="100000"/>
              </a:lnSpc>
              <a:spcBef>
                <a:spcPts val="601"/>
              </a:spcBef>
              <a:tabLst>
                <a:tab algn="l" pos="0"/>
              </a:tabLst>
            </a:pPr>
            <a:r>
              <a:rPr b="0" lang="en-US" sz="3000" spc="-1" strike="noStrike">
                <a:solidFill>
                  <a:srgbClr val="000000"/>
                </a:solidFill>
                <a:latin typeface="Times New Roman"/>
                <a:ea typeface="DejaVu Sans"/>
              </a:rPr>
              <a:t>                     </a:t>
            </a:r>
            <a:r>
              <a:rPr b="0" lang="en-US" sz="3000" spc="-1" strike="noStrike">
                <a:solidFill>
                  <a:srgbClr val="000000"/>
                </a:solidFill>
                <a:latin typeface="Times New Roman"/>
                <a:ea typeface="DejaVu Sans"/>
              </a:rPr>
              <a:t>*Fetal maturity if other factors favourable </a:t>
            </a:r>
            <a:endParaRPr b="0" lang="en-US" sz="3000" spc="-1" strike="noStrike">
              <a:latin typeface="Arial"/>
            </a:endParaRPr>
          </a:p>
          <a:p>
            <a:pPr marL="274320" indent="-272160">
              <a:lnSpc>
                <a:spcPct val="100000"/>
              </a:lnSpc>
              <a:spcBef>
                <a:spcPts val="601"/>
              </a:spcBef>
              <a:buClr>
                <a:srgbClr val="fe8637"/>
              </a:buClr>
              <a:buSzPct val="70000"/>
              <a:buFont typeface="Wingdings" charset="2"/>
              <a:buChar char=""/>
              <a:tabLst>
                <a:tab algn="l" pos="0"/>
              </a:tabLst>
            </a:pPr>
            <a:r>
              <a:rPr b="0" lang="en-US" sz="3000" spc="-1" strike="noStrike">
                <a:solidFill>
                  <a:srgbClr val="000000"/>
                </a:solidFill>
                <a:latin typeface="Times New Roman"/>
                <a:ea typeface="DejaVu Sans"/>
              </a:rPr>
              <a:t>Sometimes the small( spotting) painless bleeding initially may be ignored. </a:t>
            </a:r>
            <a:endParaRPr b="0" lang="en-US" sz="3000" spc="-1" strike="noStrike">
              <a:latin typeface="Arial"/>
            </a:endParaRPr>
          </a:p>
          <a:p>
            <a:pPr marL="274320" indent="-272160">
              <a:lnSpc>
                <a:spcPct val="100000"/>
              </a:lnSpc>
              <a:spcBef>
                <a:spcPts val="601"/>
              </a:spcBef>
              <a:buClr>
                <a:srgbClr val="fe8637"/>
              </a:buClr>
              <a:buSzPct val="70000"/>
              <a:buFont typeface="Wingdings" charset="2"/>
              <a:buChar char=""/>
              <a:tabLst>
                <a:tab algn="l" pos="0"/>
              </a:tabLst>
            </a:pPr>
            <a:r>
              <a:rPr b="0" lang="en-US" sz="3000" spc="-1" strike="noStrike">
                <a:solidFill>
                  <a:srgbClr val="000000"/>
                </a:solidFill>
                <a:latin typeface="Times New Roman"/>
                <a:ea typeface="DejaVu Sans"/>
              </a:rPr>
              <a:t>Then as the loss increases she becomes frightened and seek medical attention in the nearest health facility,  in most cases is accompanied.</a:t>
            </a:r>
            <a:endParaRPr b="0" lang="en-US" sz="3000" spc="-1" strike="noStrike">
              <a:latin typeface="Arial"/>
            </a:endParaRPr>
          </a:p>
          <a:p>
            <a:pPr>
              <a:lnSpc>
                <a:spcPct val="100000"/>
              </a:lnSpc>
              <a:spcBef>
                <a:spcPts val="601"/>
              </a:spcBef>
              <a:tabLst>
                <a:tab algn="l" pos="0"/>
              </a:tabLst>
            </a:pPr>
            <a:endParaRPr b="0" lang="en-US" sz="3000" spc="-1" strike="noStrike">
              <a:latin typeface="Arial"/>
            </a:endParaRPr>
          </a:p>
        </p:txBody>
      </p:sp>
    </p:spTree>
  </p:cSld>
  <mc:AlternateContent>
    <mc:Choice Requires="p14">
      <p:transition spd="slow" p14:dur="2000"/>
    </mc:Choice>
    <mc:Fallback>
      <p:transition spd="slow"/>
    </mc:Fallback>
  </mc:AlternateContent>
</p:sld>
</file>

<file path=ppt/slides/slide2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43" name="CustomShape 1"/>
          <p:cNvSpPr/>
          <p:nvPr/>
        </p:nvSpPr>
        <p:spPr>
          <a:xfrm>
            <a:off x="762120" y="304920"/>
            <a:ext cx="10380240" cy="6167160"/>
          </a:xfrm>
          <a:prstGeom prst="rect">
            <a:avLst/>
          </a:prstGeom>
          <a:noFill/>
          <a:ln>
            <a:noFill/>
          </a:ln>
        </p:spPr>
        <p:style>
          <a:lnRef idx="0"/>
          <a:fillRef idx="0"/>
          <a:effectRef idx="0"/>
          <a:fontRef idx="minor"/>
        </p:style>
        <p:txBody>
          <a:bodyPr lIns="90000" rIns="90000" tIns="45000" bIns="45000">
            <a:normAutofit/>
          </a:bodyPr>
          <a:p>
            <a:pPr marL="274320" indent="-272160" algn="just">
              <a:lnSpc>
                <a:spcPct val="100000"/>
              </a:lnSpc>
              <a:spcBef>
                <a:spcPts val="601"/>
              </a:spcBef>
              <a:buClr>
                <a:srgbClr val="fe8637"/>
              </a:buClr>
              <a:buSzPct val="70000"/>
              <a:buFont typeface="Wingdings" charset="2"/>
              <a:buChar char=""/>
            </a:pPr>
            <a:r>
              <a:rPr b="0" lang="en-US" sz="3200" spc="-1" strike="noStrike">
                <a:solidFill>
                  <a:srgbClr val="000000"/>
                </a:solidFill>
                <a:latin typeface="Times New Roman"/>
                <a:ea typeface="DejaVu Sans"/>
              </a:rPr>
              <a:t>Assess the situation through:</a:t>
            </a:r>
            <a:endParaRPr b="0" lang="en-US" sz="3200" spc="-1" strike="noStrike">
              <a:latin typeface="Arial"/>
            </a:endParaRPr>
          </a:p>
          <a:p>
            <a:pPr marL="274320" indent="-272160" algn="just">
              <a:lnSpc>
                <a:spcPct val="100000"/>
              </a:lnSpc>
              <a:spcBef>
                <a:spcPts val="601"/>
              </a:spcBef>
              <a:buClr>
                <a:srgbClr val="fe8637"/>
              </a:buClr>
              <a:buSzPct val="70000"/>
              <a:buFont typeface="Wingdings" charset="2"/>
              <a:buChar char=""/>
            </a:pPr>
            <a:r>
              <a:rPr b="0" lang="en-US" sz="3200" spc="-1" strike="noStrike">
                <a:solidFill>
                  <a:srgbClr val="000000"/>
                </a:solidFill>
                <a:latin typeface="Times New Roman"/>
                <a:ea typeface="DejaVu Sans"/>
              </a:rPr>
              <a:t>History particularly of the chief complains, presenting complain and others, especially associated factors.</a:t>
            </a:r>
            <a:endParaRPr b="0" lang="en-US" sz="3200" spc="-1" strike="noStrike">
              <a:latin typeface="Arial"/>
            </a:endParaRPr>
          </a:p>
          <a:p>
            <a:pPr marL="274320" indent="-272160" algn="just">
              <a:lnSpc>
                <a:spcPct val="100000"/>
              </a:lnSpc>
              <a:spcBef>
                <a:spcPts val="601"/>
              </a:spcBef>
              <a:buClr>
                <a:srgbClr val="fe8637"/>
              </a:buClr>
              <a:buSzPct val="70000"/>
              <a:buFont typeface="Wingdings" charset="2"/>
              <a:buChar char=""/>
            </a:pPr>
            <a:r>
              <a:rPr b="0" lang="en-US" sz="3200" spc="-1" strike="noStrike">
                <a:solidFill>
                  <a:srgbClr val="000000"/>
                </a:solidFill>
                <a:latin typeface="Times New Roman"/>
                <a:ea typeface="DejaVu Sans"/>
              </a:rPr>
              <a:t>Physical examination to include vital signs,  amount blood loss, FHS, fetal kick &amp; clinical anaemia but </a:t>
            </a:r>
            <a:r>
              <a:rPr b="1" lang="en-US" sz="3200" spc="-1" strike="noStrike">
                <a:solidFill>
                  <a:srgbClr val="ff0000"/>
                </a:solidFill>
                <a:latin typeface="Times New Roman"/>
                <a:ea typeface="DejaVu Sans"/>
              </a:rPr>
              <a:t>no vaginal examination!</a:t>
            </a:r>
            <a:endParaRPr b="0" lang="en-US" sz="3200" spc="-1" strike="noStrike">
              <a:latin typeface="Arial"/>
            </a:endParaRPr>
          </a:p>
          <a:p>
            <a:pPr marL="274320" indent="-272160" algn="just">
              <a:lnSpc>
                <a:spcPct val="100000"/>
              </a:lnSpc>
              <a:spcBef>
                <a:spcPts val="601"/>
              </a:spcBef>
              <a:buClr>
                <a:srgbClr val="fe8637"/>
              </a:buClr>
              <a:buSzPct val="70000"/>
              <a:buFont typeface="Wingdings" charset="2"/>
              <a:buChar char=""/>
            </a:pPr>
            <a:r>
              <a:rPr b="0" lang="en-US" sz="3200" spc="-1" strike="noStrike">
                <a:solidFill>
                  <a:srgbClr val="000000"/>
                </a:solidFill>
                <a:latin typeface="Times New Roman"/>
                <a:ea typeface="DejaVu Sans"/>
              </a:rPr>
              <a:t>The aim is to make a diagnosis and evaluate for presence of shock.</a:t>
            </a:r>
            <a:endParaRPr b="0" lang="en-US" sz="3200" spc="-1" strike="noStrike">
              <a:latin typeface="Arial"/>
            </a:endParaRPr>
          </a:p>
          <a:p>
            <a:pPr algn="just">
              <a:lnSpc>
                <a:spcPct val="100000"/>
              </a:lnSpc>
              <a:spcBef>
                <a:spcPts val="601"/>
              </a:spcBef>
            </a:pP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2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44" name="CustomShape 1"/>
          <p:cNvSpPr/>
          <p:nvPr/>
        </p:nvSpPr>
        <p:spPr>
          <a:xfrm>
            <a:off x="762120" y="380880"/>
            <a:ext cx="10380240" cy="6090840"/>
          </a:xfrm>
          <a:prstGeom prst="rect">
            <a:avLst/>
          </a:prstGeom>
          <a:noFill/>
          <a:ln>
            <a:noFill/>
          </a:ln>
        </p:spPr>
        <p:style>
          <a:lnRef idx="0"/>
          <a:fillRef idx="0"/>
          <a:effectRef idx="0"/>
          <a:fontRef idx="minor"/>
        </p:style>
        <p:txBody>
          <a:bodyPr lIns="90000" rIns="90000" tIns="45000" bIns="45000">
            <a:normAutofit/>
          </a:bodyPr>
          <a:p>
            <a:pPr marL="274320" indent="-272160" algn="just">
              <a:lnSpc>
                <a:spcPct val="100000"/>
              </a:lnSpc>
              <a:spcBef>
                <a:spcPts val="601"/>
              </a:spcBef>
              <a:buClr>
                <a:srgbClr val="fe8637"/>
              </a:buClr>
              <a:buSzPct val="70000"/>
              <a:buFont typeface="Wingdings" charset="2"/>
              <a:buChar char=""/>
            </a:pPr>
            <a:r>
              <a:rPr b="0" lang="en-US" sz="3200" spc="-1" strike="noStrike">
                <a:solidFill>
                  <a:srgbClr val="000000"/>
                </a:solidFill>
                <a:latin typeface="Calibri"/>
                <a:ea typeface="DejaVu Sans"/>
              </a:rPr>
              <a:t>If signs of shock are present then commence resuscitative measures which includes:</a:t>
            </a:r>
            <a:endParaRPr b="0" lang="en-US" sz="3200" spc="-1" strike="noStrike">
              <a:latin typeface="Arial"/>
            </a:endParaRPr>
          </a:p>
          <a:p>
            <a:pPr marL="274320" indent="-272160" algn="just">
              <a:lnSpc>
                <a:spcPct val="100000"/>
              </a:lnSpc>
              <a:spcBef>
                <a:spcPts val="601"/>
              </a:spcBef>
              <a:buClr>
                <a:srgbClr val="fe8637"/>
              </a:buClr>
              <a:buSzPct val="70000"/>
              <a:buFont typeface="Wingdings" charset="2"/>
              <a:buChar char=""/>
            </a:pPr>
            <a:r>
              <a:rPr b="0" lang="en-US" sz="3200" spc="-1" strike="noStrike">
                <a:solidFill>
                  <a:srgbClr val="000000"/>
                </a:solidFill>
                <a:latin typeface="Calibri"/>
                <a:ea typeface="DejaVu Sans"/>
              </a:rPr>
              <a:t>Lay her flat, in left lateral position in order to sustain circulation to vital organs.</a:t>
            </a:r>
            <a:endParaRPr b="0" lang="en-US" sz="3200" spc="-1" strike="noStrike">
              <a:latin typeface="Arial"/>
            </a:endParaRPr>
          </a:p>
          <a:p>
            <a:pPr marL="274320" indent="-272160" algn="just">
              <a:lnSpc>
                <a:spcPct val="100000"/>
              </a:lnSpc>
              <a:spcBef>
                <a:spcPts val="601"/>
              </a:spcBef>
              <a:buClr>
                <a:srgbClr val="fe8637"/>
              </a:buClr>
              <a:buSzPct val="70000"/>
              <a:buFont typeface="Wingdings" charset="2"/>
              <a:buChar char=""/>
            </a:pPr>
            <a:r>
              <a:rPr b="0" lang="en-US" sz="3200" spc="-1" strike="noStrike">
                <a:solidFill>
                  <a:srgbClr val="000000"/>
                </a:solidFill>
                <a:latin typeface="Calibri"/>
                <a:ea typeface="DejaVu Sans"/>
              </a:rPr>
              <a:t>Maintain relatively warm.</a:t>
            </a:r>
            <a:endParaRPr b="0" lang="en-US" sz="3200" spc="-1" strike="noStrike">
              <a:latin typeface="Arial"/>
            </a:endParaRPr>
          </a:p>
          <a:p>
            <a:pPr marL="274320" indent="-272160" algn="just">
              <a:lnSpc>
                <a:spcPct val="100000"/>
              </a:lnSpc>
              <a:spcBef>
                <a:spcPts val="601"/>
              </a:spcBef>
              <a:buClr>
                <a:srgbClr val="fe8637"/>
              </a:buClr>
              <a:buSzPct val="70000"/>
              <a:buFont typeface="Wingdings" charset="2"/>
              <a:buChar char=""/>
            </a:pPr>
            <a:r>
              <a:rPr b="0" lang="en-US" sz="3200" spc="-1" strike="noStrike">
                <a:solidFill>
                  <a:srgbClr val="000000"/>
                </a:solidFill>
                <a:latin typeface="Calibri"/>
                <a:ea typeface="DejaVu Sans"/>
              </a:rPr>
              <a:t>Prepare for possible blood transfusion.</a:t>
            </a:r>
            <a:endParaRPr b="0" lang="en-US" sz="3200" spc="-1" strike="noStrike">
              <a:latin typeface="Arial"/>
            </a:endParaRPr>
          </a:p>
          <a:p>
            <a:pPr marL="274320" indent="-272160" algn="just">
              <a:lnSpc>
                <a:spcPct val="100000"/>
              </a:lnSpc>
              <a:spcBef>
                <a:spcPts val="601"/>
              </a:spcBef>
              <a:buClr>
                <a:srgbClr val="fe8637"/>
              </a:buClr>
              <a:buSzPct val="70000"/>
              <a:buFont typeface="Wingdings" charset="2"/>
              <a:buChar char=""/>
            </a:pPr>
            <a:r>
              <a:rPr b="0" lang="en-US" sz="3200" spc="-1" strike="noStrike">
                <a:solidFill>
                  <a:srgbClr val="000000"/>
                </a:solidFill>
                <a:latin typeface="Calibri"/>
                <a:ea typeface="DejaVu Sans"/>
              </a:rPr>
              <a:t>Meanwhile, commence  plasma expanders awaiting blood for transfusion.</a:t>
            </a:r>
            <a:endParaRPr b="0" lang="en-US" sz="3200" spc="-1" strike="noStrike">
              <a:latin typeface="Arial"/>
            </a:endParaRPr>
          </a:p>
          <a:p>
            <a:pPr marL="274320" indent="-272160" algn="just">
              <a:lnSpc>
                <a:spcPct val="100000"/>
              </a:lnSpc>
              <a:spcBef>
                <a:spcPts val="601"/>
              </a:spcBef>
              <a:buClr>
                <a:srgbClr val="fe8637"/>
              </a:buClr>
              <a:buSzPct val="70000"/>
              <a:buFont typeface="Wingdings" charset="2"/>
              <a:buChar char=""/>
            </a:pPr>
            <a:r>
              <a:rPr b="0" lang="en-US" sz="3200" spc="-1" strike="noStrike">
                <a:solidFill>
                  <a:srgbClr val="000000"/>
                </a:solidFill>
                <a:latin typeface="Calibri"/>
                <a:ea typeface="DejaVu Sans"/>
              </a:rPr>
              <a:t>Maintain a close record of observations to evaluate the progress.</a:t>
            </a:r>
            <a:endParaRPr b="0" lang="en-US" sz="3200" spc="-1" strike="noStrike">
              <a:latin typeface="Arial"/>
            </a:endParaRPr>
          </a:p>
          <a:p>
            <a:pPr algn="just">
              <a:lnSpc>
                <a:spcPct val="100000"/>
              </a:lnSpc>
              <a:spcBef>
                <a:spcPts val="601"/>
              </a:spcBef>
            </a:pP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2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45" name="CustomShape 1"/>
          <p:cNvSpPr/>
          <p:nvPr/>
        </p:nvSpPr>
        <p:spPr>
          <a:xfrm>
            <a:off x="952560" y="304920"/>
            <a:ext cx="9332280" cy="6167160"/>
          </a:xfrm>
          <a:prstGeom prst="rect">
            <a:avLst/>
          </a:prstGeom>
          <a:noFill/>
          <a:ln>
            <a:noFill/>
          </a:ln>
        </p:spPr>
        <p:style>
          <a:lnRef idx="0"/>
          <a:fillRef idx="0"/>
          <a:effectRef idx="0"/>
          <a:fontRef idx="minor"/>
        </p:style>
        <p:txBody>
          <a:bodyPr lIns="90000" rIns="90000" tIns="45000" bIns="45000">
            <a:normAutofit/>
          </a:bodyPr>
          <a:p>
            <a:pPr marL="274320" indent="-272160" algn="just">
              <a:lnSpc>
                <a:spcPct val="100000"/>
              </a:lnSpc>
              <a:spcBef>
                <a:spcPts val="601"/>
              </a:spcBef>
              <a:buClr>
                <a:srgbClr val="fe8637"/>
              </a:buClr>
              <a:buSzPct val="70000"/>
              <a:buFont typeface="Wingdings" charset="2"/>
              <a:buChar char=""/>
            </a:pPr>
            <a:r>
              <a:rPr b="0" lang="en-US" sz="3200" spc="-1" strike="noStrike">
                <a:solidFill>
                  <a:srgbClr val="000000"/>
                </a:solidFill>
                <a:latin typeface="Calibri"/>
                <a:ea typeface="DejaVu Sans"/>
              </a:rPr>
              <a:t>Organize for a hospital setting transfer , in which the facility of choice should have ability for surgical intervention and equipped NBU.</a:t>
            </a:r>
            <a:endParaRPr b="0" lang="en-US" sz="3200" spc="-1" strike="noStrike">
              <a:latin typeface="Arial"/>
            </a:endParaRPr>
          </a:p>
          <a:p>
            <a:pPr marL="274320" indent="-272160" algn="just">
              <a:lnSpc>
                <a:spcPct val="100000"/>
              </a:lnSpc>
              <a:spcBef>
                <a:spcPts val="601"/>
              </a:spcBef>
              <a:buClr>
                <a:srgbClr val="fe8637"/>
              </a:buClr>
              <a:buSzPct val="70000"/>
              <a:buFont typeface="Wingdings" charset="2"/>
              <a:buChar char=""/>
            </a:pPr>
            <a:r>
              <a:rPr b="0" lang="en-US" sz="3200" spc="-1" strike="noStrike">
                <a:solidFill>
                  <a:srgbClr val="000000"/>
                </a:solidFill>
                <a:latin typeface="Calibri"/>
                <a:ea typeface="DejaVu Sans"/>
              </a:rPr>
              <a:t>Offer psychological support.</a:t>
            </a:r>
            <a:endParaRPr b="0" lang="en-US" sz="3200" spc="-1" strike="noStrike">
              <a:latin typeface="Arial"/>
            </a:endParaRPr>
          </a:p>
          <a:p>
            <a:pPr marL="274320" indent="-272160" algn="just">
              <a:lnSpc>
                <a:spcPct val="100000"/>
              </a:lnSpc>
              <a:spcBef>
                <a:spcPts val="601"/>
              </a:spcBef>
              <a:buClr>
                <a:srgbClr val="fe8637"/>
              </a:buClr>
              <a:buSzPct val="70000"/>
              <a:buFont typeface="Wingdings" charset="2"/>
              <a:buChar char=""/>
            </a:pPr>
            <a:r>
              <a:rPr b="0" lang="en-US" sz="3200" spc="-1" strike="noStrike">
                <a:solidFill>
                  <a:srgbClr val="000000"/>
                </a:solidFill>
                <a:latin typeface="Calibri"/>
                <a:ea typeface="DejaVu Sans"/>
              </a:rPr>
              <a:t>Encourage a relative to accompany the pt.</a:t>
            </a:r>
            <a:endParaRPr b="0" lang="en-US" sz="3200" spc="-1" strike="noStrike">
              <a:latin typeface="Arial"/>
            </a:endParaRPr>
          </a:p>
          <a:p>
            <a:pPr marL="274320" indent="-272160" algn="just">
              <a:lnSpc>
                <a:spcPct val="100000"/>
              </a:lnSpc>
              <a:spcBef>
                <a:spcPts val="601"/>
              </a:spcBef>
              <a:tabLst>
                <a:tab algn="l" pos="0"/>
              </a:tabLst>
            </a:pPr>
            <a:r>
              <a:rPr b="0" lang="en-US" sz="3200" spc="-1" strike="noStrike">
                <a:solidFill>
                  <a:srgbClr val="000000"/>
                </a:solidFill>
                <a:latin typeface="Calibri"/>
                <a:ea typeface="DejaVu Sans"/>
              </a:rPr>
              <a:t>	</a:t>
            </a:r>
            <a:r>
              <a:rPr b="1" lang="en-US" sz="3200" spc="-1" strike="noStrike">
                <a:solidFill>
                  <a:srgbClr val="000000"/>
                </a:solidFill>
                <a:latin typeface="Calibri"/>
                <a:ea typeface="DejaVu Sans"/>
              </a:rPr>
              <a:t>NB: </a:t>
            </a:r>
            <a:r>
              <a:rPr b="0" lang="en-US" sz="3200" spc="-1" strike="noStrike">
                <a:solidFill>
                  <a:srgbClr val="000000"/>
                </a:solidFill>
                <a:latin typeface="Calibri"/>
                <a:ea typeface="DejaVu Sans"/>
              </a:rPr>
              <a:t>If bleeding is slight and shock absent, counsel on the importance of doctor’s review in a hospital setting, then refer and have a referral note written as well as the impression made.</a:t>
            </a:r>
            <a:endParaRPr b="0" lang="en-US" sz="3200" spc="-1" strike="noStrike">
              <a:latin typeface="Arial"/>
            </a:endParaRPr>
          </a:p>
          <a:p>
            <a:pPr marL="274320" indent="-272160" algn="just">
              <a:lnSpc>
                <a:spcPct val="100000"/>
              </a:lnSpc>
              <a:spcBef>
                <a:spcPts val="601"/>
              </a:spcBef>
              <a:tabLst>
                <a:tab algn="l" pos="0"/>
              </a:tabLst>
            </a:pP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2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46" name="CustomShape 1"/>
          <p:cNvSpPr/>
          <p:nvPr/>
        </p:nvSpPr>
        <p:spPr>
          <a:xfrm>
            <a:off x="952560" y="380880"/>
            <a:ext cx="10284840" cy="6017760"/>
          </a:xfrm>
          <a:prstGeom prst="rect">
            <a:avLst/>
          </a:prstGeom>
          <a:noFill/>
          <a:ln>
            <a:noFill/>
          </a:ln>
        </p:spPr>
        <p:style>
          <a:lnRef idx="0"/>
          <a:fillRef idx="0"/>
          <a:effectRef idx="0"/>
          <a:fontRef idx="minor"/>
        </p:style>
        <p:txBody>
          <a:bodyPr lIns="90000" rIns="90000" tIns="45000" bIns="45000">
            <a:normAutofit/>
          </a:bodyPr>
          <a:p>
            <a:pPr marL="274320" indent="-272160" algn="just">
              <a:lnSpc>
                <a:spcPct val="100000"/>
              </a:lnSpc>
              <a:spcBef>
                <a:spcPts val="601"/>
              </a:spcBef>
              <a:tabLst>
                <a:tab algn="l" pos="0"/>
              </a:tabLst>
            </a:pPr>
            <a:r>
              <a:rPr b="1" lang="en-US" sz="3200" spc="-1" strike="noStrike">
                <a:solidFill>
                  <a:srgbClr val="777c84"/>
                </a:solidFill>
                <a:latin typeface="Times New Roman"/>
                <a:ea typeface="DejaVu Sans"/>
              </a:rPr>
              <a:t>	</a:t>
            </a:r>
            <a:r>
              <a:rPr b="1" lang="en-US" sz="3200" spc="-1" strike="noStrike">
                <a:solidFill>
                  <a:srgbClr val="777c84"/>
                </a:solidFill>
                <a:latin typeface="Times New Roman"/>
                <a:ea typeface="DejaVu Sans"/>
              </a:rPr>
              <a:t>	</a:t>
            </a:r>
            <a:r>
              <a:rPr b="1" lang="en-US" sz="3200" spc="-1" strike="noStrike">
                <a:solidFill>
                  <a:srgbClr val="777c84"/>
                </a:solidFill>
                <a:latin typeface="Times New Roman"/>
                <a:ea typeface="DejaVu Sans"/>
              </a:rPr>
              <a:t>IN HOSPITAL</a:t>
            </a:r>
            <a:endParaRPr b="0" lang="en-US" sz="3200" spc="-1" strike="noStrike">
              <a:latin typeface="Arial"/>
            </a:endParaRPr>
          </a:p>
          <a:p>
            <a:pPr marL="274320" indent="-272160" algn="just">
              <a:lnSpc>
                <a:spcPct val="100000"/>
              </a:lnSpc>
              <a:spcBef>
                <a:spcPts val="601"/>
              </a:spcBef>
              <a:buClr>
                <a:srgbClr val="fe8637"/>
              </a:buClr>
              <a:buSzPct val="70000"/>
              <a:buFont typeface="Wingdings" charset="2"/>
              <a:buChar char=""/>
              <a:tabLst>
                <a:tab algn="l" pos="0"/>
              </a:tabLst>
            </a:pPr>
            <a:r>
              <a:rPr b="0" lang="en-US" sz="3200" spc="-1" strike="noStrike">
                <a:solidFill>
                  <a:srgbClr val="000000"/>
                </a:solidFill>
                <a:latin typeface="Times New Roman"/>
                <a:ea typeface="DejaVu Sans"/>
              </a:rPr>
              <a:t>Immediate admission and reassessment of the condition </a:t>
            </a:r>
            <a:endParaRPr b="0" lang="en-US" sz="3200" spc="-1" strike="noStrike">
              <a:latin typeface="Arial"/>
            </a:endParaRPr>
          </a:p>
          <a:p>
            <a:pPr marL="274320" indent="-272160" algn="just">
              <a:lnSpc>
                <a:spcPct val="100000"/>
              </a:lnSpc>
              <a:spcBef>
                <a:spcPts val="601"/>
              </a:spcBef>
              <a:buClr>
                <a:srgbClr val="fe8637"/>
              </a:buClr>
              <a:buSzPct val="70000"/>
              <a:buFont typeface="Wingdings" charset="2"/>
              <a:buChar char=""/>
              <a:tabLst>
                <a:tab algn="l" pos="0"/>
              </a:tabLst>
            </a:pPr>
            <a:r>
              <a:rPr b="0" lang="en-US" sz="3200" spc="-1" strike="noStrike">
                <a:solidFill>
                  <a:srgbClr val="000000"/>
                </a:solidFill>
                <a:latin typeface="Times New Roman"/>
                <a:ea typeface="DejaVu Sans"/>
              </a:rPr>
              <a:t>Inform Dr. urgently (immediately)</a:t>
            </a:r>
            <a:endParaRPr b="0" lang="en-US" sz="3200" spc="-1" strike="noStrike">
              <a:latin typeface="Arial"/>
            </a:endParaRPr>
          </a:p>
          <a:p>
            <a:pPr marL="274320" indent="-272160" algn="just">
              <a:lnSpc>
                <a:spcPct val="100000"/>
              </a:lnSpc>
              <a:spcBef>
                <a:spcPts val="601"/>
              </a:spcBef>
              <a:buClr>
                <a:srgbClr val="fe8637"/>
              </a:buClr>
              <a:buSzPct val="70000"/>
              <a:buFont typeface="Wingdings" charset="2"/>
              <a:buChar char=""/>
              <a:tabLst>
                <a:tab algn="l" pos="0"/>
              </a:tabLst>
            </a:pPr>
            <a:r>
              <a:rPr b="0" lang="en-US" sz="3200" spc="-1" strike="noStrike">
                <a:solidFill>
                  <a:srgbClr val="000000"/>
                </a:solidFill>
                <a:latin typeface="Times New Roman"/>
                <a:ea typeface="DejaVu Sans"/>
              </a:rPr>
              <a:t>Maintain a record of observations.i.e. vital signs, FHS every hourly, fetal kick chart.</a:t>
            </a:r>
            <a:endParaRPr b="0" lang="en-US" sz="3200" spc="-1" strike="noStrike">
              <a:latin typeface="Arial"/>
            </a:endParaRPr>
          </a:p>
          <a:p>
            <a:pPr marL="274320" indent="-272160" algn="just">
              <a:lnSpc>
                <a:spcPct val="100000"/>
              </a:lnSpc>
              <a:spcBef>
                <a:spcPts val="601"/>
              </a:spcBef>
              <a:buClr>
                <a:srgbClr val="fe8637"/>
              </a:buClr>
              <a:buSzPct val="70000"/>
              <a:buFont typeface="Wingdings" charset="2"/>
              <a:buChar char=""/>
              <a:tabLst>
                <a:tab algn="l" pos="0"/>
              </a:tabLst>
            </a:pPr>
            <a:r>
              <a:rPr b="0" lang="en-US" sz="3200" spc="-1" strike="noStrike">
                <a:solidFill>
                  <a:srgbClr val="000000"/>
                </a:solidFill>
                <a:latin typeface="Times New Roman"/>
                <a:ea typeface="DejaVu Sans"/>
              </a:rPr>
              <a:t>CT plasma expander depending on the situation. e.g. haemacel.</a:t>
            </a:r>
            <a:endParaRPr b="0" lang="en-US" sz="3200" spc="-1" strike="noStrike">
              <a:latin typeface="Arial"/>
            </a:endParaRPr>
          </a:p>
          <a:p>
            <a:pPr marL="274320" indent="-272160" algn="just">
              <a:lnSpc>
                <a:spcPct val="100000"/>
              </a:lnSpc>
              <a:spcBef>
                <a:spcPts val="601"/>
              </a:spcBef>
              <a:buClr>
                <a:srgbClr val="fe8637"/>
              </a:buClr>
              <a:buSzPct val="70000"/>
              <a:buFont typeface="Wingdings" charset="2"/>
              <a:buChar char=""/>
              <a:tabLst>
                <a:tab algn="l" pos="0"/>
              </a:tabLst>
            </a:pPr>
            <a:r>
              <a:rPr b="0" lang="en-US" sz="3200" spc="-1" strike="noStrike">
                <a:solidFill>
                  <a:srgbClr val="000000"/>
                </a:solidFill>
                <a:latin typeface="Times New Roman"/>
                <a:ea typeface="DejaVu Sans"/>
              </a:rPr>
              <a:t>Encourage bed rest in lateral position and have used pads saved for assessment.</a:t>
            </a:r>
            <a:endParaRPr b="0" lang="en-US" sz="3200" spc="-1" strike="noStrike">
              <a:latin typeface="Arial"/>
            </a:endParaRPr>
          </a:p>
          <a:p>
            <a:pPr algn="just">
              <a:lnSpc>
                <a:spcPct val="100000"/>
              </a:lnSpc>
              <a:spcBef>
                <a:spcPts val="601"/>
              </a:spcBef>
              <a:tabLst>
                <a:tab algn="l" pos="0"/>
              </a:tabLst>
            </a:pP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85" name="CustomShape 1"/>
          <p:cNvSpPr/>
          <p:nvPr/>
        </p:nvSpPr>
        <p:spPr>
          <a:xfrm>
            <a:off x="666720" y="685800"/>
            <a:ext cx="10856520" cy="5789160"/>
          </a:xfrm>
          <a:prstGeom prst="rect">
            <a:avLst/>
          </a:prstGeom>
          <a:noFill/>
          <a:ln>
            <a:noFill/>
          </a:ln>
        </p:spPr>
        <p:style>
          <a:lnRef idx="0"/>
          <a:fillRef idx="0"/>
          <a:effectRef idx="0"/>
          <a:fontRef idx="minor"/>
        </p:style>
        <p:txBody>
          <a:bodyPr lIns="90000" rIns="90000" tIns="45000" bIns="45000">
            <a:noAutofit/>
          </a:bodyPr>
          <a:p>
            <a:pPr marL="274320" indent="-272160" algn="just">
              <a:lnSpc>
                <a:spcPct val="100000"/>
              </a:lnSpc>
              <a:spcBef>
                <a:spcPts val="641"/>
              </a:spcBef>
              <a:tabLst>
                <a:tab algn="l" pos="0"/>
              </a:tabLst>
            </a:pPr>
            <a:r>
              <a:rPr b="1" lang="en-US" sz="3200" spc="-1" strike="noStrike">
                <a:solidFill>
                  <a:srgbClr val="000000"/>
                </a:solidFill>
                <a:latin typeface="Constantia"/>
                <a:ea typeface="DejaVu Sans"/>
              </a:rPr>
              <a:t>	</a:t>
            </a:r>
            <a:r>
              <a:rPr b="1" i="1" lang="en-US" sz="3200" spc="-1" strike="noStrike" u="sng">
                <a:solidFill>
                  <a:srgbClr val="000000"/>
                </a:solidFill>
                <a:uFillTx/>
                <a:latin typeface="Constantia"/>
                <a:ea typeface="DejaVu Sans"/>
              </a:rPr>
              <a:t> </a:t>
            </a:r>
            <a:r>
              <a:rPr b="1" i="1" lang="en-US" sz="3200" spc="-1" strike="noStrike" u="sng">
                <a:solidFill>
                  <a:srgbClr val="000000"/>
                </a:solidFill>
                <a:uFillTx/>
                <a:latin typeface="Constantia"/>
                <a:ea typeface="DejaVu Sans"/>
              </a:rPr>
              <a:t>2.PROTENURIA</a:t>
            </a:r>
            <a:endParaRPr b="0" lang="en-US" sz="3200" spc="-1" strike="noStrike">
              <a:latin typeface="Arial"/>
            </a:endParaRPr>
          </a:p>
          <a:p>
            <a:pPr marL="274320" indent="-272160" algn="just">
              <a:lnSpc>
                <a:spcPct val="100000"/>
              </a:lnSpc>
              <a:spcBef>
                <a:spcPts val="641"/>
              </a:spcBef>
              <a:buClr>
                <a:srgbClr val="0bd0d9"/>
              </a:buClr>
              <a:buSzPct val="95000"/>
              <a:buFont typeface="Wingdings 2" charset="2"/>
              <a:buChar char=""/>
              <a:tabLst>
                <a:tab algn="l" pos="0"/>
              </a:tabLst>
            </a:pPr>
            <a:r>
              <a:rPr b="0" lang="en-US" sz="3200" spc="-1" strike="noStrike">
                <a:solidFill>
                  <a:srgbClr val="000000"/>
                </a:solidFill>
                <a:latin typeface="Constantia"/>
                <a:ea typeface="DejaVu Sans"/>
              </a:rPr>
              <a:t>Refers to presence of detectable protein of 1 (one) plus(+) or more on a reagent/ strip testing, in  clean catch urine specimens [m.s.s.u] taken at least 4 hours apart.</a:t>
            </a:r>
            <a:endParaRPr b="0" lang="en-US" sz="3200" spc="-1" strike="noStrike">
              <a:latin typeface="Arial"/>
            </a:endParaRPr>
          </a:p>
          <a:p>
            <a:pPr marL="274320" indent="-272160" algn="just">
              <a:lnSpc>
                <a:spcPct val="100000"/>
              </a:lnSpc>
              <a:spcBef>
                <a:spcPts val="641"/>
              </a:spcBef>
              <a:buClr>
                <a:srgbClr val="0bd0d9"/>
              </a:buClr>
              <a:buSzPct val="95000"/>
              <a:buFont typeface="Wingdings 2" charset="2"/>
              <a:buChar char=""/>
              <a:tabLst>
                <a:tab algn="l" pos="0"/>
              </a:tabLst>
            </a:pPr>
            <a:r>
              <a:rPr b="0" lang="en-US" sz="3200" spc="-1" strike="noStrike">
                <a:solidFill>
                  <a:srgbClr val="ff0000"/>
                </a:solidFill>
                <a:latin typeface="Constantia"/>
                <a:ea typeface="DejaVu Sans"/>
              </a:rPr>
              <a:t>OR: </a:t>
            </a:r>
            <a:r>
              <a:rPr b="0" lang="en-US" sz="3200" spc="-1" strike="noStrike">
                <a:solidFill>
                  <a:srgbClr val="000000"/>
                </a:solidFill>
                <a:latin typeface="Constantia"/>
                <a:ea typeface="DejaVu Sans"/>
              </a:rPr>
              <a:t>Protein excretion of 300mg or more in a 24 hours collection of specimen of urine.</a:t>
            </a:r>
            <a:endParaRPr b="0" lang="en-US" sz="3200" spc="-1" strike="noStrike">
              <a:latin typeface="Arial"/>
            </a:endParaRPr>
          </a:p>
          <a:p>
            <a:pPr marL="274320" indent="-272160" algn="just">
              <a:lnSpc>
                <a:spcPct val="100000"/>
              </a:lnSpc>
              <a:spcBef>
                <a:spcPts val="641"/>
              </a:spcBef>
              <a:buClr>
                <a:srgbClr val="0bd0d9"/>
              </a:buClr>
              <a:buSzPct val="95000"/>
              <a:buFont typeface="Wingdings 2" charset="2"/>
              <a:buChar char=""/>
              <a:tabLst>
                <a:tab algn="l" pos="0"/>
              </a:tabLst>
            </a:pPr>
            <a:r>
              <a:rPr b="0" lang="en-US" sz="3200" spc="-1" strike="noStrike">
                <a:solidFill>
                  <a:srgbClr val="000000"/>
                </a:solidFill>
                <a:latin typeface="Constantia"/>
                <a:ea typeface="DejaVu Sans"/>
              </a:rPr>
              <a:t>This occurs because of</a:t>
            </a:r>
            <a:r>
              <a:rPr b="0" lang="en-US" sz="3200" spc="-1" strike="noStrike">
                <a:solidFill>
                  <a:srgbClr val="0070c0"/>
                </a:solidFill>
                <a:latin typeface="Constantia"/>
                <a:ea typeface="DejaVu Sans"/>
              </a:rPr>
              <a:t> glomeruloendotheliosis </a:t>
            </a:r>
            <a:r>
              <a:rPr b="0" lang="en-US" sz="3200" spc="-1" strike="noStrike">
                <a:solidFill>
                  <a:srgbClr val="000000"/>
                </a:solidFill>
                <a:latin typeface="Constantia"/>
                <a:ea typeface="DejaVu Sans"/>
              </a:rPr>
              <a:t>[glomerular endotherial damage] resulting from decreased renal blood flow.</a:t>
            </a:r>
            <a:endParaRPr b="0" lang="en-US" sz="3200" spc="-1" strike="noStrike">
              <a:latin typeface="Arial"/>
            </a:endParaRPr>
          </a:p>
          <a:p>
            <a:pPr algn="just">
              <a:lnSpc>
                <a:spcPct val="100000"/>
              </a:lnSpc>
              <a:spcBef>
                <a:spcPts val="641"/>
              </a:spcBef>
              <a:tabLst>
                <a:tab algn="l" pos="0"/>
              </a:tabLst>
            </a:pPr>
            <a:endParaRPr b="0" lang="en-US" sz="3200" spc="-1" strike="noStrike">
              <a:latin typeface="Arial"/>
            </a:endParaRPr>
          </a:p>
        </p:txBody>
      </p:sp>
    </p:spTree>
  </p:cSld>
  <p:transition spd="med">
    <p:pull dir="l"/>
  </p:transition>
</p:sld>
</file>

<file path=ppt/slides/slide2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47" name="CustomShape 1"/>
          <p:cNvSpPr/>
          <p:nvPr/>
        </p:nvSpPr>
        <p:spPr>
          <a:xfrm>
            <a:off x="952560" y="304920"/>
            <a:ext cx="9332280" cy="6167160"/>
          </a:xfrm>
          <a:prstGeom prst="rect">
            <a:avLst/>
          </a:prstGeom>
          <a:noFill/>
          <a:ln>
            <a:noFill/>
          </a:ln>
        </p:spPr>
        <p:style>
          <a:lnRef idx="0"/>
          <a:fillRef idx="0"/>
          <a:effectRef idx="0"/>
          <a:fontRef idx="minor"/>
        </p:style>
        <p:txBody>
          <a:bodyPr lIns="90000" rIns="90000" tIns="45000" bIns="45000">
            <a:normAutofit/>
          </a:bodyPr>
          <a:p>
            <a:pPr marL="274320" indent="-272160" algn="just">
              <a:lnSpc>
                <a:spcPct val="100000"/>
              </a:lnSpc>
              <a:spcBef>
                <a:spcPts val="601"/>
              </a:spcBef>
              <a:buClr>
                <a:srgbClr val="fe8637"/>
              </a:buClr>
              <a:buSzPct val="70000"/>
              <a:buFont typeface="Wingdings" charset="2"/>
              <a:buChar char=""/>
            </a:pPr>
            <a:r>
              <a:rPr b="0" lang="en-US" sz="3200" spc="-1" strike="noStrike">
                <a:solidFill>
                  <a:srgbClr val="000000"/>
                </a:solidFill>
                <a:latin typeface="Times New Roman"/>
                <a:ea typeface="DejaVu Sans"/>
              </a:rPr>
              <a:t>Prepare for transfusion i.e request for HB and cross- match  if not earlier done.</a:t>
            </a:r>
            <a:endParaRPr b="0" lang="en-US" sz="3200" spc="-1" strike="noStrike">
              <a:latin typeface="Arial"/>
            </a:endParaRPr>
          </a:p>
          <a:p>
            <a:pPr marL="274320" indent="-272160" algn="just">
              <a:lnSpc>
                <a:spcPct val="100000"/>
              </a:lnSpc>
              <a:spcBef>
                <a:spcPts val="601"/>
              </a:spcBef>
              <a:buClr>
                <a:srgbClr val="fe8637"/>
              </a:buClr>
              <a:buSzPct val="70000"/>
              <a:buFont typeface="Wingdings" charset="2"/>
              <a:buChar char=""/>
            </a:pPr>
            <a:r>
              <a:rPr b="0" lang="en-US" sz="3200" spc="-1" strike="noStrike">
                <a:solidFill>
                  <a:srgbClr val="000000"/>
                </a:solidFill>
                <a:latin typeface="Times New Roman"/>
                <a:ea typeface="DejaVu Sans"/>
              </a:rPr>
              <a:t>Maintain high standards of hygiene. </a:t>
            </a:r>
            <a:endParaRPr b="0" lang="en-US" sz="3200" spc="-1" strike="noStrike">
              <a:latin typeface="Arial"/>
            </a:endParaRPr>
          </a:p>
          <a:p>
            <a:pPr marL="274320" indent="-272160" algn="just">
              <a:lnSpc>
                <a:spcPct val="100000"/>
              </a:lnSpc>
              <a:spcBef>
                <a:spcPts val="601"/>
              </a:spcBef>
              <a:buClr>
                <a:srgbClr val="fe8637"/>
              </a:buClr>
              <a:buSzPct val="70000"/>
              <a:buFont typeface="Wingdings" charset="2"/>
              <a:buChar char=""/>
            </a:pPr>
            <a:r>
              <a:rPr b="0" lang="en-US" sz="3200" spc="-1" strike="noStrike">
                <a:solidFill>
                  <a:srgbClr val="000000"/>
                </a:solidFill>
                <a:latin typeface="Times New Roman"/>
                <a:ea typeface="DejaVu Sans"/>
              </a:rPr>
              <a:t>Actual (active) management depends on the amount of blood loss.</a:t>
            </a:r>
            <a:endParaRPr b="0" lang="en-US" sz="3200" spc="-1" strike="noStrike">
              <a:latin typeface="Arial"/>
            </a:endParaRPr>
          </a:p>
          <a:p>
            <a:pPr marL="274320" indent="-272160" algn="just">
              <a:lnSpc>
                <a:spcPct val="100000"/>
              </a:lnSpc>
              <a:spcBef>
                <a:spcPts val="601"/>
              </a:spcBef>
              <a:tabLst>
                <a:tab algn="l" pos="0"/>
              </a:tabLst>
            </a:pPr>
            <a:r>
              <a:rPr b="0" i="1" lang="en-US" sz="3200" spc="-1" strike="noStrike">
                <a:solidFill>
                  <a:srgbClr val="000000"/>
                </a:solidFill>
                <a:latin typeface="Times New Roman"/>
                <a:ea typeface="DejaVu Sans"/>
              </a:rPr>
              <a:t>	</a:t>
            </a:r>
            <a:r>
              <a:rPr b="1" i="1" lang="en-US" sz="3200" spc="-1" strike="noStrike" u="sng">
                <a:solidFill>
                  <a:srgbClr val="000000"/>
                </a:solidFill>
                <a:uFillTx/>
                <a:latin typeface="Times New Roman"/>
                <a:ea typeface="DejaVu Sans"/>
              </a:rPr>
              <a:t>Slight bleeding and not at term</a:t>
            </a:r>
            <a:endParaRPr b="0" lang="en-US" sz="3200" spc="-1" strike="noStrike">
              <a:latin typeface="Arial"/>
            </a:endParaRPr>
          </a:p>
          <a:p>
            <a:pPr marL="274320" indent="-272160" algn="just">
              <a:lnSpc>
                <a:spcPct val="100000"/>
              </a:lnSpc>
              <a:spcBef>
                <a:spcPts val="601"/>
              </a:spcBef>
              <a:buClr>
                <a:srgbClr val="fe8637"/>
              </a:buClr>
              <a:buSzPct val="70000"/>
              <a:buFont typeface="Wingdings" charset="2"/>
              <a:buChar char=""/>
              <a:tabLst>
                <a:tab algn="l" pos="0"/>
              </a:tabLst>
            </a:pPr>
            <a:r>
              <a:rPr b="0" lang="en-US" sz="3200" spc="-1" strike="noStrike">
                <a:solidFill>
                  <a:srgbClr val="000000"/>
                </a:solidFill>
                <a:latin typeface="Times New Roman"/>
                <a:ea typeface="DejaVu Sans"/>
              </a:rPr>
              <a:t>Care is basically conservative which includes:-</a:t>
            </a:r>
            <a:endParaRPr b="0" lang="en-US" sz="3200" spc="-1" strike="noStrike">
              <a:latin typeface="Arial"/>
            </a:endParaRPr>
          </a:p>
          <a:p>
            <a:pPr marL="274320" indent="-272160" algn="just">
              <a:lnSpc>
                <a:spcPct val="100000"/>
              </a:lnSpc>
              <a:spcBef>
                <a:spcPts val="601"/>
              </a:spcBef>
              <a:buClr>
                <a:srgbClr val="fe8637"/>
              </a:buClr>
              <a:buSzPct val="70000"/>
              <a:buFont typeface="Wingdings" charset="2"/>
              <a:buChar char=""/>
              <a:tabLst>
                <a:tab algn="l" pos="0"/>
              </a:tabLst>
            </a:pPr>
            <a:r>
              <a:rPr b="0" lang="en-US" sz="3200" spc="-1" strike="noStrike">
                <a:solidFill>
                  <a:srgbClr val="000000"/>
                </a:solidFill>
                <a:latin typeface="Times New Roman"/>
                <a:ea typeface="DejaVu Sans"/>
              </a:rPr>
              <a:t>Complete bed rest to facilitate adequate blood flow to the  kidneys &amp; placenta.</a:t>
            </a:r>
            <a:endParaRPr b="0" lang="en-US" sz="3200" spc="-1" strike="noStrike">
              <a:latin typeface="Arial"/>
            </a:endParaRPr>
          </a:p>
          <a:p>
            <a:pPr algn="just">
              <a:lnSpc>
                <a:spcPct val="100000"/>
              </a:lnSpc>
              <a:spcBef>
                <a:spcPts val="601"/>
              </a:spcBef>
              <a:tabLst>
                <a:tab algn="l" pos="0"/>
              </a:tabLst>
            </a:pP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2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48" name="CustomShape 1"/>
          <p:cNvSpPr/>
          <p:nvPr/>
        </p:nvSpPr>
        <p:spPr>
          <a:xfrm>
            <a:off x="952560" y="380880"/>
            <a:ext cx="10189440" cy="6090840"/>
          </a:xfrm>
          <a:prstGeom prst="rect">
            <a:avLst/>
          </a:prstGeom>
          <a:noFill/>
          <a:ln>
            <a:noFill/>
          </a:ln>
        </p:spPr>
        <p:style>
          <a:lnRef idx="0"/>
          <a:fillRef idx="0"/>
          <a:effectRef idx="0"/>
          <a:fontRef idx="minor"/>
        </p:style>
        <p:txBody>
          <a:bodyPr lIns="90000" rIns="90000" tIns="45000" bIns="45000">
            <a:normAutofit/>
          </a:bodyPr>
          <a:p>
            <a:pPr marL="274320" indent="-272160" algn="just">
              <a:lnSpc>
                <a:spcPct val="100000"/>
              </a:lnSpc>
              <a:spcBef>
                <a:spcPts val="601"/>
              </a:spcBef>
              <a:buClr>
                <a:srgbClr val="fe8637"/>
              </a:buClr>
              <a:buSzPct val="70000"/>
              <a:buFont typeface="Wingdings" charset="2"/>
              <a:buChar char=""/>
            </a:pPr>
            <a:r>
              <a:rPr b="0" lang="en-US" sz="3200" spc="-1" strike="noStrike">
                <a:solidFill>
                  <a:srgbClr val="000000"/>
                </a:solidFill>
                <a:latin typeface="Times New Roman"/>
                <a:ea typeface="DejaVu Sans"/>
              </a:rPr>
              <a:t>Observation in terms of :</a:t>
            </a:r>
            <a:endParaRPr b="0" lang="en-US" sz="3200" spc="-1" strike="noStrike">
              <a:latin typeface="Arial"/>
            </a:endParaRPr>
          </a:p>
          <a:p>
            <a:pPr marL="274320" indent="-272160" algn="just">
              <a:lnSpc>
                <a:spcPct val="100000"/>
              </a:lnSpc>
              <a:spcBef>
                <a:spcPts val="601"/>
              </a:spcBef>
              <a:buClr>
                <a:srgbClr val="fe8637"/>
              </a:buClr>
              <a:buSzPct val="70000"/>
              <a:buFont typeface="Wingdings" charset="2"/>
              <a:buChar char=""/>
            </a:pPr>
            <a:r>
              <a:rPr b="0" lang="en-US" sz="3200" spc="-1" strike="noStrike">
                <a:solidFill>
                  <a:srgbClr val="000000"/>
                </a:solidFill>
                <a:latin typeface="Times New Roman"/>
                <a:ea typeface="DejaVu Sans"/>
              </a:rPr>
              <a:t> </a:t>
            </a:r>
            <a:r>
              <a:rPr b="0" lang="en-US" sz="3200" spc="-1" strike="noStrike">
                <a:solidFill>
                  <a:srgbClr val="000000"/>
                </a:solidFill>
                <a:latin typeface="Times New Roman"/>
                <a:ea typeface="DejaVu Sans"/>
              </a:rPr>
              <a:t>vital signs, FHS every 4 hourly.</a:t>
            </a:r>
            <a:endParaRPr b="0" lang="en-US" sz="3200" spc="-1" strike="noStrike">
              <a:latin typeface="Arial"/>
            </a:endParaRPr>
          </a:p>
          <a:p>
            <a:pPr marL="274320" indent="-272160" algn="just">
              <a:lnSpc>
                <a:spcPct val="100000"/>
              </a:lnSpc>
              <a:spcBef>
                <a:spcPts val="601"/>
              </a:spcBef>
              <a:buClr>
                <a:srgbClr val="fe8637"/>
              </a:buClr>
              <a:buSzPct val="70000"/>
              <a:buFont typeface="Wingdings" charset="2"/>
              <a:buChar char=""/>
            </a:pPr>
            <a:r>
              <a:rPr b="0" lang="en-US" sz="3200" spc="-1" strike="noStrike">
                <a:solidFill>
                  <a:srgbClr val="000000"/>
                </a:solidFill>
                <a:latin typeface="Times New Roman"/>
                <a:ea typeface="DejaVu Sans"/>
              </a:rPr>
              <a:t> </a:t>
            </a:r>
            <a:r>
              <a:rPr b="0" lang="en-US" sz="3200" spc="-1" strike="noStrike">
                <a:solidFill>
                  <a:srgbClr val="000000"/>
                </a:solidFill>
                <a:latin typeface="Times New Roman"/>
                <a:ea typeface="DejaVu Sans"/>
              </a:rPr>
              <a:t>Instruct her to maintain fetal kick chart (N) 10-12 kicks in 24 hours. </a:t>
            </a:r>
            <a:endParaRPr b="0" lang="en-US" sz="3200" spc="-1" strike="noStrike">
              <a:latin typeface="Arial"/>
            </a:endParaRPr>
          </a:p>
          <a:p>
            <a:pPr marL="274320" indent="-272160" algn="just">
              <a:lnSpc>
                <a:spcPct val="100000"/>
              </a:lnSpc>
              <a:spcBef>
                <a:spcPts val="601"/>
              </a:spcBef>
              <a:buClr>
                <a:srgbClr val="fe8637"/>
              </a:buClr>
              <a:buSzPct val="70000"/>
              <a:buFont typeface="Wingdings" charset="2"/>
              <a:buChar char=""/>
            </a:pPr>
            <a:r>
              <a:rPr b="0" lang="en-US" sz="3200" spc="-1" strike="noStrike">
                <a:solidFill>
                  <a:srgbClr val="000000"/>
                </a:solidFill>
                <a:latin typeface="Times New Roman"/>
                <a:ea typeface="DejaVu Sans"/>
              </a:rPr>
              <a:t>Used towels are kept( saved) for a specified duration to estimate amount of the loss.</a:t>
            </a:r>
            <a:endParaRPr b="0" lang="en-US" sz="3200" spc="-1" strike="noStrike">
              <a:latin typeface="Arial"/>
            </a:endParaRPr>
          </a:p>
          <a:p>
            <a:pPr marL="274320" indent="-272160" algn="just">
              <a:lnSpc>
                <a:spcPct val="100000"/>
              </a:lnSpc>
              <a:spcBef>
                <a:spcPts val="601"/>
              </a:spcBef>
              <a:buClr>
                <a:srgbClr val="fe8637"/>
              </a:buClr>
              <a:buSzPct val="70000"/>
              <a:buFont typeface="Wingdings" charset="2"/>
              <a:buChar char=""/>
            </a:pPr>
            <a:r>
              <a:rPr b="0" lang="en-US" sz="3200" spc="-1" strike="noStrike">
                <a:solidFill>
                  <a:srgbClr val="000000"/>
                </a:solidFill>
                <a:latin typeface="Times New Roman"/>
                <a:ea typeface="DejaVu Sans"/>
              </a:rPr>
              <a:t> </a:t>
            </a:r>
            <a:r>
              <a:rPr b="0" lang="en-US" sz="3200" spc="-1" strike="noStrike">
                <a:solidFill>
                  <a:srgbClr val="000000"/>
                </a:solidFill>
                <a:latin typeface="Times New Roman"/>
                <a:ea typeface="DejaVu Sans"/>
              </a:rPr>
              <a:t>Maintain record, interpret accurately, and consult PRN.</a:t>
            </a:r>
            <a:endParaRPr b="0" lang="en-US" sz="3200" spc="-1" strike="noStrike">
              <a:latin typeface="Arial"/>
            </a:endParaRPr>
          </a:p>
          <a:p>
            <a:pPr algn="just">
              <a:lnSpc>
                <a:spcPct val="100000"/>
              </a:lnSpc>
              <a:spcBef>
                <a:spcPts val="601"/>
              </a:spcBef>
            </a:pP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2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49" name="CustomShape 1"/>
          <p:cNvSpPr/>
          <p:nvPr/>
        </p:nvSpPr>
        <p:spPr>
          <a:xfrm>
            <a:off x="762120" y="380880"/>
            <a:ext cx="10761120" cy="6017760"/>
          </a:xfrm>
          <a:prstGeom prst="rect">
            <a:avLst/>
          </a:prstGeom>
          <a:noFill/>
          <a:ln>
            <a:noFill/>
          </a:ln>
        </p:spPr>
        <p:style>
          <a:lnRef idx="0"/>
          <a:fillRef idx="0"/>
          <a:effectRef idx="0"/>
          <a:fontRef idx="minor"/>
        </p:style>
        <p:txBody>
          <a:bodyPr lIns="90000" rIns="90000" tIns="45000" bIns="45000">
            <a:normAutofit/>
          </a:bodyPr>
          <a:p>
            <a:pPr marL="274320" indent="-272160" algn="just">
              <a:lnSpc>
                <a:spcPct val="100000"/>
              </a:lnSpc>
              <a:spcBef>
                <a:spcPts val="601"/>
              </a:spcBef>
              <a:buClr>
                <a:srgbClr val="fe8637"/>
              </a:buClr>
              <a:buSzPct val="70000"/>
              <a:buFont typeface="Wingdings" charset="2"/>
              <a:buChar char=""/>
            </a:pPr>
            <a:r>
              <a:rPr b="0" lang="en-US" sz="3200" spc="-1" strike="noStrike">
                <a:solidFill>
                  <a:srgbClr val="000000"/>
                </a:solidFill>
                <a:latin typeface="Times New Roman"/>
                <a:ea typeface="DejaVu Sans"/>
              </a:rPr>
              <a:t>Investigate for the exact cause of bleeding through:</a:t>
            </a:r>
            <a:endParaRPr b="0" lang="en-US" sz="3200" spc="-1" strike="noStrike">
              <a:latin typeface="Arial"/>
            </a:endParaRPr>
          </a:p>
          <a:p>
            <a:pPr marL="274320" indent="-272160" algn="just">
              <a:lnSpc>
                <a:spcPct val="100000"/>
              </a:lnSpc>
              <a:spcBef>
                <a:spcPts val="601"/>
              </a:spcBef>
              <a:buClr>
                <a:srgbClr val="fe8637"/>
              </a:buClr>
              <a:buSzPct val="70000"/>
              <a:buFont typeface="Wingdings" charset="2"/>
              <a:buChar char=""/>
            </a:pPr>
            <a:r>
              <a:rPr b="0" lang="en-US" sz="3200" spc="-1" strike="noStrike">
                <a:solidFill>
                  <a:srgbClr val="000000"/>
                </a:solidFill>
                <a:latin typeface="Times New Roman"/>
                <a:ea typeface="DejaVu Sans"/>
              </a:rPr>
              <a:t>speculum examination to assess for possibility of extra-placental bleeding &amp; for cervical dilatation.</a:t>
            </a:r>
            <a:endParaRPr b="0" lang="en-US" sz="3200" spc="-1" strike="noStrike">
              <a:latin typeface="Arial"/>
            </a:endParaRPr>
          </a:p>
          <a:p>
            <a:pPr marL="274320" indent="-272160" algn="just">
              <a:lnSpc>
                <a:spcPct val="100000"/>
              </a:lnSpc>
              <a:spcBef>
                <a:spcPts val="601"/>
              </a:spcBef>
              <a:buClr>
                <a:srgbClr val="fe8637"/>
              </a:buClr>
              <a:buSzPct val="70000"/>
              <a:buFont typeface="Wingdings" charset="2"/>
              <a:buChar char=""/>
            </a:pPr>
            <a:r>
              <a:rPr b="0" lang="en-US" sz="3200" spc="-1" strike="noStrike">
                <a:solidFill>
                  <a:srgbClr val="000000"/>
                </a:solidFill>
                <a:latin typeface="Times New Roman"/>
                <a:ea typeface="DejaVu Sans"/>
              </a:rPr>
              <a:t>Ultrasound to come up with the exact type + fetal maturity, hence plan the care appropriately.</a:t>
            </a:r>
            <a:endParaRPr b="0" lang="en-US" sz="3200" spc="-1" strike="noStrike">
              <a:latin typeface="Arial"/>
            </a:endParaRPr>
          </a:p>
          <a:p>
            <a:pPr marL="274320" indent="-272160" algn="just">
              <a:lnSpc>
                <a:spcPct val="100000"/>
              </a:lnSpc>
              <a:spcBef>
                <a:spcPts val="601"/>
              </a:spcBef>
              <a:buClr>
                <a:srgbClr val="fe8637"/>
              </a:buClr>
              <a:buSzPct val="70000"/>
              <a:buFont typeface="Wingdings" charset="2"/>
              <a:buChar char=""/>
            </a:pPr>
            <a:r>
              <a:rPr b="0" lang="en-US" sz="3200" spc="-1" strike="noStrike">
                <a:solidFill>
                  <a:srgbClr val="000000"/>
                </a:solidFill>
                <a:latin typeface="Times New Roman"/>
                <a:ea typeface="DejaVu Sans"/>
              </a:rPr>
              <a:t>Hemoglobin and haematocrite (packed cell volume) weekly to assess the oxygen carrying capacity.</a:t>
            </a:r>
            <a:endParaRPr b="0" lang="en-US" sz="3200" spc="-1" strike="noStrike">
              <a:latin typeface="Arial"/>
            </a:endParaRPr>
          </a:p>
          <a:p>
            <a:pPr algn="just">
              <a:lnSpc>
                <a:spcPct val="100000"/>
              </a:lnSpc>
              <a:spcBef>
                <a:spcPts val="601"/>
              </a:spcBef>
            </a:pP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2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50" name="CustomShape 1"/>
          <p:cNvSpPr/>
          <p:nvPr/>
        </p:nvSpPr>
        <p:spPr>
          <a:xfrm>
            <a:off x="571680" y="380880"/>
            <a:ext cx="10665720" cy="6090840"/>
          </a:xfrm>
          <a:prstGeom prst="rect">
            <a:avLst/>
          </a:prstGeom>
          <a:noFill/>
          <a:ln>
            <a:noFill/>
          </a:ln>
        </p:spPr>
        <p:style>
          <a:lnRef idx="0"/>
          <a:fillRef idx="0"/>
          <a:effectRef idx="0"/>
          <a:fontRef idx="minor"/>
        </p:style>
        <p:txBody>
          <a:bodyPr lIns="90000" rIns="90000" tIns="45000" bIns="45000">
            <a:normAutofit/>
          </a:bodyPr>
          <a:p>
            <a:pPr marL="274320" indent="-272160" algn="just">
              <a:lnSpc>
                <a:spcPct val="100000"/>
              </a:lnSpc>
              <a:spcBef>
                <a:spcPts val="601"/>
              </a:spcBef>
              <a:buClr>
                <a:srgbClr val="fe8637"/>
              </a:buClr>
              <a:buSzPct val="70000"/>
              <a:buFont typeface="Wingdings" charset="2"/>
              <a:buChar char=""/>
            </a:pPr>
            <a:r>
              <a:rPr b="0" lang="en-US" sz="3200" spc="-1" strike="noStrike">
                <a:solidFill>
                  <a:srgbClr val="000000"/>
                </a:solidFill>
                <a:latin typeface="Times New Roman"/>
                <a:ea typeface="DejaVu Sans"/>
              </a:rPr>
              <a:t>Administer sedatives to allay anxiety, haematinics to control anaemia.</a:t>
            </a:r>
            <a:endParaRPr b="0" lang="en-US" sz="3200" spc="-1" strike="noStrike">
              <a:latin typeface="Arial"/>
            </a:endParaRPr>
          </a:p>
          <a:p>
            <a:pPr marL="274320" indent="-272160" algn="just">
              <a:lnSpc>
                <a:spcPct val="100000"/>
              </a:lnSpc>
              <a:spcBef>
                <a:spcPts val="601"/>
              </a:spcBef>
              <a:buClr>
                <a:srgbClr val="fe8637"/>
              </a:buClr>
              <a:buSzPct val="70000"/>
              <a:buFont typeface="Wingdings" charset="2"/>
              <a:buChar char=""/>
            </a:pPr>
            <a:r>
              <a:rPr b="0" lang="en-US" sz="3200" spc="-1" strike="noStrike">
                <a:solidFill>
                  <a:srgbClr val="000000"/>
                </a:solidFill>
                <a:latin typeface="Times New Roman"/>
                <a:ea typeface="DejaVu Sans"/>
              </a:rPr>
              <a:t>Emotionally support mother and close family members , likely to be anxious due to the hospital stay and prognosis.</a:t>
            </a:r>
            <a:endParaRPr b="0" lang="en-US" sz="3200" spc="-1" strike="noStrike">
              <a:latin typeface="Arial"/>
            </a:endParaRPr>
          </a:p>
          <a:p>
            <a:pPr marL="274320" indent="-272160" algn="just">
              <a:lnSpc>
                <a:spcPct val="100000"/>
              </a:lnSpc>
              <a:spcBef>
                <a:spcPts val="601"/>
              </a:spcBef>
              <a:buClr>
                <a:srgbClr val="fe8637"/>
              </a:buClr>
              <a:buSzPct val="70000"/>
              <a:buFont typeface="Wingdings" charset="2"/>
              <a:buChar char=""/>
            </a:pPr>
            <a:r>
              <a:rPr b="0" lang="en-US" sz="3200" spc="-1" strike="noStrike">
                <a:solidFill>
                  <a:srgbClr val="000000"/>
                </a:solidFill>
                <a:latin typeface="Times New Roman"/>
                <a:ea typeface="DejaVu Sans"/>
              </a:rPr>
              <a:t>Encourage a balanced diet and high standards of hygiene.</a:t>
            </a:r>
            <a:endParaRPr b="0" lang="en-US" sz="3200" spc="-1" strike="noStrike">
              <a:latin typeface="Arial"/>
            </a:endParaRPr>
          </a:p>
          <a:p>
            <a:pPr marL="274320" indent="-272160" algn="just">
              <a:lnSpc>
                <a:spcPct val="100000"/>
              </a:lnSpc>
              <a:spcBef>
                <a:spcPts val="601"/>
              </a:spcBef>
              <a:buClr>
                <a:srgbClr val="fe8637"/>
              </a:buClr>
              <a:buSzPct val="70000"/>
              <a:buFont typeface="Wingdings" charset="2"/>
              <a:buChar char=""/>
            </a:pPr>
            <a:r>
              <a:rPr b="0" lang="en-US" sz="3200" spc="-1" strike="noStrike">
                <a:solidFill>
                  <a:srgbClr val="000000"/>
                </a:solidFill>
                <a:latin typeface="Times New Roman"/>
                <a:ea typeface="DejaVu Sans"/>
              </a:rPr>
              <a:t>If bleeding stops, she is discharged to continue with antenatal services, until onset of true labour.</a:t>
            </a: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2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51" name="CustomShape 1"/>
          <p:cNvSpPr/>
          <p:nvPr/>
        </p:nvSpPr>
        <p:spPr>
          <a:xfrm>
            <a:off x="666720" y="380880"/>
            <a:ext cx="10856520" cy="6017760"/>
          </a:xfrm>
          <a:prstGeom prst="rect">
            <a:avLst/>
          </a:prstGeom>
          <a:noFill/>
          <a:ln>
            <a:noFill/>
          </a:ln>
        </p:spPr>
        <p:style>
          <a:lnRef idx="0"/>
          <a:fillRef idx="0"/>
          <a:effectRef idx="0"/>
          <a:fontRef idx="minor"/>
        </p:style>
        <p:txBody>
          <a:bodyPr lIns="90000" rIns="90000" tIns="45000" bIns="45000">
            <a:normAutofit/>
          </a:bodyPr>
          <a:p>
            <a:pPr marL="274320" indent="-272160">
              <a:lnSpc>
                <a:spcPct val="100000"/>
              </a:lnSpc>
              <a:spcBef>
                <a:spcPts val="601"/>
              </a:spcBef>
              <a:buClr>
                <a:srgbClr val="fe8637"/>
              </a:buClr>
              <a:buSzPct val="70000"/>
              <a:buFont typeface="Wingdings" charset="2"/>
              <a:buChar char=""/>
            </a:pPr>
            <a:r>
              <a:rPr b="0" lang="en-US" sz="3200" spc="-1" strike="noStrike">
                <a:solidFill>
                  <a:srgbClr val="000000"/>
                </a:solidFill>
                <a:latin typeface="Calibri"/>
                <a:ea typeface="DejaVu Sans"/>
              </a:rPr>
              <a:t>she is highly encouraged to seek medical attention in case of relapse or change in fetal kicks.</a:t>
            </a:r>
            <a:endParaRPr b="0" lang="en-US" sz="3200" spc="-1" strike="noStrike">
              <a:latin typeface="Arial"/>
            </a:endParaRPr>
          </a:p>
          <a:p>
            <a:pPr marL="274320" indent="-272160">
              <a:lnSpc>
                <a:spcPct val="100000"/>
              </a:lnSpc>
              <a:spcBef>
                <a:spcPts val="601"/>
              </a:spcBef>
              <a:buClr>
                <a:srgbClr val="fe8637"/>
              </a:buClr>
              <a:buSzPct val="70000"/>
              <a:buFont typeface="Wingdings" charset="2"/>
              <a:buChar char=""/>
            </a:pPr>
            <a:r>
              <a:rPr b="0" lang="en-US" sz="3200" spc="-1" strike="noStrike">
                <a:solidFill>
                  <a:srgbClr val="000000"/>
                </a:solidFill>
                <a:latin typeface="Calibri"/>
                <a:ea typeface="DejaVu Sans"/>
              </a:rPr>
              <a:t>Also caution to abstain coitus and this is usually discussed with  her spouse as well, because it’s likely to bring about relapse of haemorrhage.</a:t>
            </a:r>
            <a:endParaRPr b="0" lang="en-US" sz="3200" spc="-1" strike="noStrike">
              <a:latin typeface="Arial"/>
            </a:endParaRPr>
          </a:p>
          <a:p>
            <a:pPr marL="274320" indent="-272160">
              <a:lnSpc>
                <a:spcPct val="100000"/>
              </a:lnSpc>
              <a:spcBef>
                <a:spcPts val="601"/>
              </a:spcBef>
              <a:buClr>
                <a:srgbClr val="fe8637"/>
              </a:buClr>
              <a:buSzPct val="70000"/>
              <a:buFont typeface="Wingdings" charset="2"/>
              <a:buChar char=""/>
            </a:pPr>
            <a:r>
              <a:rPr b="0" lang="en-US" sz="3200" spc="-1" strike="noStrike">
                <a:solidFill>
                  <a:srgbClr val="000000"/>
                </a:solidFill>
                <a:latin typeface="Calibri"/>
                <a:ea typeface="DejaVu Sans"/>
              </a:rPr>
              <a:t>If bleeding worsens with time, emergency caesarean section is carried out.</a:t>
            </a:r>
            <a:endParaRPr b="0" lang="en-US" sz="3200" spc="-1" strike="noStrike">
              <a:latin typeface="Arial"/>
            </a:endParaRPr>
          </a:p>
          <a:p>
            <a:pPr marL="274320" indent="-272160">
              <a:lnSpc>
                <a:spcPct val="100000"/>
              </a:lnSpc>
              <a:spcBef>
                <a:spcPts val="601"/>
              </a:spcBef>
              <a:buClr>
                <a:srgbClr val="fe8637"/>
              </a:buClr>
              <a:buSzPct val="70000"/>
              <a:buFont typeface="Wingdings" charset="2"/>
              <a:buChar char=""/>
            </a:pPr>
            <a:r>
              <a:rPr b="0" lang="en-US" sz="3200" spc="-1" strike="noStrike">
                <a:solidFill>
                  <a:srgbClr val="000000"/>
                </a:solidFill>
                <a:latin typeface="Calibri"/>
                <a:ea typeface="DejaVu Sans"/>
              </a:rPr>
              <a:t>Be ready to transfuse incase of profuse bleeding.</a:t>
            </a:r>
            <a:endParaRPr b="0" lang="en-US" sz="3200" spc="-1" strike="noStrike">
              <a:latin typeface="Arial"/>
            </a:endParaRPr>
          </a:p>
          <a:p>
            <a:pPr marL="274320" indent="-272160">
              <a:lnSpc>
                <a:spcPct val="100000"/>
              </a:lnSpc>
              <a:spcBef>
                <a:spcPts val="601"/>
              </a:spcBef>
              <a:buClr>
                <a:srgbClr val="fe8637"/>
              </a:buClr>
              <a:buSzPct val="70000"/>
              <a:buFont typeface="Wingdings" charset="2"/>
              <a:buChar char=""/>
            </a:pPr>
            <a:r>
              <a:rPr b="0" lang="en-US" sz="3200" spc="-1" strike="noStrike">
                <a:solidFill>
                  <a:srgbClr val="000000"/>
                </a:solidFill>
                <a:latin typeface="Calibri"/>
                <a:ea typeface="DejaVu Sans"/>
              </a:rPr>
              <a:t>Prepare for resuscitation of both mother &amp; baby.</a:t>
            </a:r>
            <a:endParaRPr b="0" lang="en-US" sz="3200" spc="-1" strike="noStrike">
              <a:latin typeface="Arial"/>
            </a:endParaRPr>
          </a:p>
          <a:p>
            <a:pPr>
              <a:lnSpc>
                <a:spcPct val="100000"/>
              </a:lnSpc>
              <a:spcBef>
                <a:spcPts val="601"/>
              </a:spcBef>
            </a:pP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2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52" name="CustomShape 1"/>
          <p:cNvSpPr/>
          <p:nvPr/>
        </p:nvSpPr>
        <p:spPr>
          <a:xfrm>
            <a:off x="666720" y="380880"/>
            <a:ext cx="10856520" cy="6170040"/>
          </a:xfrm>
          <a:prstGeom prst="rect">
            <a:avLst/>
          </a:prstGeom>
          <a:noFill/>
          <a:ln>
            <a:noFill/>
          </a:ln>
        </p:spPr>
        <p:style>
          <a:lnRef idx="0"/>
          <a:fillRef idx="0"/>
          <a:effectRef idx="0"/>
          <a:fontRef idx="minor"/>
        </p:style>
        <p:txBody>
          <a:bodyPr lIns="90000" rIns="90000" tIns="45000" bIns="45000">
            <a:normAutofit/>
          </a:bodyPr>
          <a:p>
            <a:pPr marL="274320" indent="-272160" algn="just">
              <a:lnSpc>
                <a:spcPct val="100000"/>
              </a:lnSpc>
              <a:spcBef>
                <a:spcPts val="601"/>
              </a:spcBef>
              <a:buClr>
                <a:srgbClr val="fe8637"/>
              </a:buClr>
              <a:buSzPct val="70000"/>
              <a:buFont typeface="Wingdings" charset="2"/>
              <a:buChar char=""/>
            </a:pPr>
            <a:r>
              <a:rPr b="0" lang="en-US" sz="2800" spc="-1" strike="noStrike">
                <a:solidFill>
                  <a:srgbClr val="000000"/>
                </a:solidFill>
                <a:latin typeface="Calibri"/>
                <a:ea typeface="DejaVu Sans"/>
              </a:rPr>
              <a:t>Otherwise, if  haemorrhage stops spontaneous labour is expected to  occur by the 40</a:t>
            </a:r>
            <a:r>
              <a:rPr b="0" lang="en-US" sz="2800" spc="-1" strike="noStrike" baseline="30000">
                <a:solidFill>
                  <a:srgbClr val="000000"/>
                </a:solidFill>
                <a:latin typeface="Calibri"/>
                <a:ea typeface="DejaVu Sans"/>
              </a:rPr>
              <a:t>th</a:t>
            </a:r>
            <a:r>
              <a:rPr b="0" lang="en-US" sz="2800" spc="-1" strike="noStrike">
                <a:solidFill>
                  <a:srgbClr val="000000"/>
                </a:solidFill>
                <a:latin typeface="Calibri"/>
                <a:ea typeface="DejaVu Sans"/>
              </a:rPr>
              <a:t> week.</a:t>
            </a:r>
            <a:endParaRPr b="0" lang="en-US" sz="2800" spc="-1" strike="noStrike">
              <a:latin typeface="Arial"/>
            </a:endParaRPr>
          </a:p>
          <a:p>
            <a:pPr marL="274320" indent="-272160" algn="just">
              <a:lnSpc>
                <a:spcPct val="100000"/>
              </a:lnSpc>
              <a:spcBef>
                <a:spcPts val="601"/>
              </a:spcBef>
              <a:buClr>
                <a:srgbClr val="fe8637"/>
              </a:buClr>
              <a:buSzPct val="70000"/>
              <a:buFont typeface="Wingdings" charset="2"/>
              <a:buChar char=""/>
            </a:pPr>
            <a:r>
              <a:rPr b="0" lang="en-US" sz="2800" spc="-1" strike="noStrike">
                <a:solidFill>
                  <a:srgbClr val="000000"/>
                </a:solidFill>
                <a:latin typeface="Calibri"/>
                <a:ea typeface="DejaVu Sans"/>
              </a:rPr>
              <a:t> </a:t>
            </a:r>
            <a:r>
              <a:rPr b="0" lang="en-US" sz="2800" spc="-1" strike="noStrike">
                <a:solidFill>
                  <a:srgbClr val="000000"/>
                </a:solidFill>
                <a:latin typeface="Calibri"/>
                <a:ea typeface="DejaVu Sans"/>
              </a:rPr>
              <a:t>If not, then induction is indicated so long as all other factors are favourable.</a:t>
            </a:r>
            <a:endParaRPr b="0" lang="en-US" sz="2800" spc="-1" strike="noStrike">
              <a:latin typeface="Arial"/>
            </a:endParaRPr>
          </a:p>
          <a:p>
            <a:pPr marL="274320" indent="-272160" algn="just">
              <a:lnSpc>
                <a:spcPct val="100000"/>
              </a:lnSpc>
              <a:spcBef>
                <a:spcPts val="601"/>
              </a:spcBef>
              <a:buClr>
                <a:srgbClr val="fe8637"/>
              </a:buClr>
              <a:buSzPct val="70000"/>
              <a:buFont typeface="Wingdings" charset="2"/>
              <a:buChar char=""/>
            </a:pPr>
            <a:r>
              <a:rPr b="0" lang="en-US" sz="2800" spc="-1" strike="noStrike">
                <a:solidFill>
                  <a:srgbClr val="000000"/>
                </a:solidFill>
                <a:latin typeface="Calibri"/>
                <a:ea typeface="DejaVu Sans"/>
              </a:rPr>
              <a:t>Management of 1</a:t>
            </a:r>
            <a:r>
              <a:rPr b="0" lang="en-US" sz="2800" spc="-1" strike="noStrike" baseline="30000">
                <a:solidFill>
                  <a:srgbClr val="000000"/>
                </a:solidFill>
                <a:latin typeface="Calibri"/>
                <a:ea typeface="DejaVu Sans"/>
              </a:rPr>
              <a:t>st</a:t>
            </a:r>
            <a:r>
              <a:rPr b="0" lang="en-US" sz="2800" spc="-1" strike="noStrike">
                <a:solidFill>
                  <a:srgbClr val="000000"/>
                </a:solidFill>
                <a:latin typeface="Calibri"/>
                <a:ea typeface="DejaVu Sans"/>
              </a:rPr>
              <a:t> &amp; 2</a:t>
            </a:r>
            <a:r>
              <a:rPr b="0" lang="en-US" sz="2800" spc="-1" strike="noStrike" baseline="30000">
                <a:solidFill>
                  <a:srgbClr val="000000"/>
                </a:solidFill>
                <a:latin typeface="Calibri"/>
                <a:ea typeface="DejaVu Sans"/>
              </a:rPr>
              <a:t>nd</a:t>
            </a:r>
            <a:r>
              <a:rPr b="0" lang="en-US" sz="2800" spc="-1" strike="noStrike">
                <a:solidFill>
                  <a:srgbClr val="000000"/>
                </a:solidFill>
                <a:latin typeface="Calibri"/>
                <a:ea typeface="DejaVu Sans"/>
              </a:rPr>
              <a:t> stage are as usual to include active intervention for prolonged labour since the fetal condition is already compromised.</a:t>
            </a:r>
            <a:endParaRPr b="0" lang="en-US" sz="2800" spc="-1" strike="noStrike">
              <a:latin typeface="Arial"/>
            </a:endParaRPr>
          </a:p>
          <a:p>
            <a:pPr marL="274320" indent="-272160" algn="just">
              <a:lnSpc>
                <a:spcPct val="100000"/>
              </a:lnSpc>
              <a:spcBef>
                <a:spcPts val="601"/>
              </a:spcBef>
              <a:buClr>
                <a:srgbClr val="fe8637"/>
              </a:buClr>
              <a:buSzPct val="70000"/>
              <a:buFont typeface="Wingdings" charset="2"/>
              <a:buChar char=""/>
            </a:pPr>
            <a:r>
              <a:rPr b="0" lang="en-US" sz="2800" spc="-1" strike="noStrike">
                <a:solidFill>
                  <a:srgbClr val="000000"/>
                </a:solidFill>
                <a:latin typeface="Calibri"/>
                <a:ea typeface="DejaVu Sans"/>
              </a:rPr>
              <a:t>In 3</a:t>
            </a:r>
            <a:r>
              <a:rPr b="0" lang="en-US" sz="2800" spc="-1" strike="noStrike" baseline="30000">
                <a:solidFill>
                  <a:srgbClr val="000000"/>
                </a:solidFill>
                <a:latin typeface="Calibri"/>
                <a:ea typeface="DejaVu Sans"/>
              </a:rPr>
              <a:t>rd</a:t>
            </a:r>
            <a:r>
              <a:rPr b="0" lang="en-US" sz="2800" spc="-1" strike="noStrike">
                <a:solidFill>
                  <a:srgbClr val="000000"/>
                </a:solidFill>
                <a:latin typeface="Calibri"/>
                <a:ea typeface="DejaVu Sans"/>
              </a:rPr>
              <a:t> stage, be prepared to handle postpartum haemorrhage because of the poor living ligature.</a:t>
            </a:r>
            <a:endParaRPr b="0" lang="en-US" sz="2800" spc="-1" strike="noStrike">
              <a:latin typeface="Arial"/>
            </a:endParaRPr>
          </a:p>
          <a:p>
            <a:pPr marL="274320" indent="-272160" algn="just">
              <a:lnSpc>
                <a:spcPct val="100000"/>
              </a:lnSpc>
              <a:spcBef>
                <a:spcPts val="601"/>
              </a:spcBef>
              <a:buClr>
                <a:srgbClr val="fe8637"/>
              </a:buClr>
              <a:buSzPct val="70000"/>
              <a:buFont typeface="Wingdings" charset="2"/>
              <a:buChar char=""/>
            </a:pPr>
            <a:r>
              <a:rPr b="0" lang="en-US" sz="2800" spc="-1" strike="noStrike">
                <a:solidFill>
                  <a:srgbClr val="000000"/>
                </a:solidFill>
                <a:latin typeface="Calibri"/>
                <a:ea typeface="DejaVu Sans"/>
              </a:rPr>
              <a:t>Thereafter,lochia is likely to be heavier.</a:t>
            </a:r>
            <a:endParaRPr b="0" lang="en-US" sz="2800" spc="-1" strike="noStrike">
              <a:latin typeface="Arial"/>
            </a:endParaRPr>
          </a:p>
          <a:p>
            <a:pPr algn="just">
              <a:lnSpc>
                <a:spcPct val="100000"/>
              </a:lnSpc>
              <a:spcBef>
                <a:spcPts val="601"/>
              </a:spcBef>
            </a:pPr>
            <a:endParaRPr b="0" lang="en-US" sz="2800" spc="-1" strike="noStrike">
              <a:latin typeface="Arial"/>
            </a:endParaRPr>
          </a:p>
        </p:txBody>
      </p:sp>
    </p:spTree>
  </p:cSld>
  <mc:AlternateContent>
    <mc:Choice Requires="p14">
      <p:transition spd="slow" p14:dur="2000"/>
    </mc:Choice>
    <mc:Fallback>
      <p:transition spd="slow"/>
    </mc:Fallback>
  </mc:AlternateContent>
</p:sld>
</file>

<file path=ppt/slides/slide2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53" name="CustomShape 1"/>
          <p:cNvSpPr/>
          <p:nvPr/>
        </p:nvSpPr>
        <p:spPr>
          <a:xfrm>
            <a:off x="952560" y="228600"/>
            <a:ext cx="10284840" cy="6398640"/>
          </a:xfrm>
          <a:prstGeom prst="rect">
            <a:avLst/>
          </a:prstGeom>
          <a:noFill/>
          <a:ln>
            <a:noFill/>
          </a:ln>
        </p:spPr>
        <p:style>
          <a:lnRef idx="0"/>
          <a:fillRef idx="0"/>
          <a:effectRef idx="0"/>
          <a:fontRef idx="minor"/>
        </p:style>
        <p:txBody>
          <a:bodyPr lIns="90000" rIns="90000" tIns="45000" bIns="45000">
            <a:normAutofit/>
          </a:bodyPr>
          <a:p>
            <a:pPr marL="274320" indent="-272160" algn="just">
              <a:lnSpc>
                <a:spcPct val="100000"/>
              </a:lnSpc>
              <a:spcBef>
                <a:spcPts val="601"/>
              </a:spcBef>
              <a:tabLst>
                <a:tab algn="l" pos="0"/>
              </a:tabLst>
            </a:pPr>
            <a:r>
              <a:rPr b="0" i="1" lang="en-US" sz="3200" spc="-1" strike="noStrike">
                <a:solidFill>
                  <a:srgbClr val="000000"/>
                </a:solidFill>
                <a:latin typeface="Times New Roman"/>
                <a:ea typeface="DejaVu Sans"/>
              </a:rPr>
              <a:t>	</a:t>
            </a:r>
            <a:r>
              <a:rPr b="1" i="1" lang="en-US" sz="3200" spc="-1" strike="noStrike" u="sng">
                <a:solidFill>
                  <a:srgbClr val="000000"/>
                </a:solidFill>
                <a:uFillTx/>
                <a:latin typeface="Times New Roman"/>
                <a:ea typeface="DejaVu Sans"/>
              </a:rPr>
              <a:t>MODERATE BLEEDING-TYPE 2</a:t>
            </a:r>
            <a:endParaRPr b="0" lang="en-US" sz="3200" spc="-1" strike="noStrike">
              <a:latin typeface="Arial"/>
            </a:endParaRPr>
          </a:p>
          <a:p>
            <a:pPr marL="274320" indent="-272160" algn="just">
              <a:lnSpc>
                <a:spcPct val="100000"/>
              </a:lnSpc>
              <a:spcBef>
                <a:spcPts val="601"/>
              </a:spcBef>
              <a:buClr>
                <a:srgbClr val="fe8637"/>
              </a:buClr>
              <a:buSzPct val="70000"/>
              <a:buFont typeface="Wingdings" charset="2"/>
              <a:buChar char=""/>
              <a:tabLst>
                <a:tab algn="l" pos="0"/>
              </a:tabLst>
            </a:pPr>
            <a:r>
              <a:rPr b="0" lang="en-US" sz="3200" spc="-1" strike="noStrike">
                <a:solidFill>
                  <a:srgbClr val="000000"/>
                </a:solidFill>
                <a:latin typeface="Times New Roman"/>
                <a:ea typeface="DejaVu Sans"/>
              </a:rPr>
              <a:t>Assess fetal &amp; maternal conditions accurately.</a:t>
            </a:r>
            <a:endParaRPr b="0" lang="en-US" sz="3200" spc="-1" strike="noStrike">
              <a:latin typeface="Arial"/>
            </a:endParaRPr>
          </a:p>
          <a:p>
            <a:pPr marL="274320" indent="-272160" algn="just">
              <a:lnSpc>
                <a:spcPct val="100000"/>
              </a:lnSpc>
              <a:spcBef>
                <a:spcPts val="601"/>
              </a:spcBef>
              <a:buClr>
                <a:srgbClr val="fe8637"/>
              </a:buClr>
              <a:buSzPct val="70000"/>
              <a:buFont typeface="Wingdings" charset="2"/>
              <a:buChar char=""/>
              <a:tabLst>
                <a:tab algn="l" pos="0"/>
              </a:tabLst>
            </a:pPr>
            <a:r>
              <a:rPr b="0" lang="en-US" sz="3200" spc="-1" strike="noStrike">
                <a:solidFill>
                  <a:srgbClr val="000000"/>
                </a:solidFill>
                <a:latin typeface="Times New Roman"/>
                <a:ea typeface="DejaVu Sans"/>
              </a:rPr>
              <a:t> </a:t>
            </a:r>
            <a:r>
              <a:rPr b="0" lang="en-US" sz="3200" spc="-1" strike="noStrike">
                <a:solidFill>
                  <a:srgbClr val="000000"/>
                </a:solidFill>
                <a:latin typeface="Times New Roman"/>
                <a:ea typeface="DejaVu Sans"/>
              </a:rPr>
              <a:t>Spontaneous delivery is possible for  anteriorly located placenta,fetal- maternal state not severely affected and labour progress is excellent.</a:t>
            </a:r>
            <a:endParaRPr b="0" lang="en-US" sz="3200" spc="-1" strike="noStrike">
              <a:latin typeface="Arial"/>
            </a:endParaRPr>
          </a:p>
          <a:p>
            <a:pPr marL="274320" indent="-272160" algn="just">
              <a:lnSpc>
                <a:spcPct val="100000"/>
              </a:lnSpc>
              <a:spcBef>
                <a:spcPts val="601"/>
              </a:spcBef>
              <a:buClr>
                <a:srgbClr val="fe8637"/>
              </a:buClr>
              <a:buSzPct val="70000"/>
              <a:buFont typeface="Wingdings" charset="2"/>
              <a:buChar char=""/>
              <a:tabLst>
                <a:tab algn="l" pos="0"/>
              </a:tabLst>
            </a:pPr>
            <a:r>
              <a:rPr b="0" lang="en-US" sz="3200" spc="-1" strike="noStrike">
                <a:solidFill>
                  <a:srgbClr val="000000"/>
                </a:solidFill>
                <a:latin typeface="Times New Roman"/>
                <a:ea typeface="DejaVu Sans"/>
              </a:rPr>
              <a:t>Caesarean section is the management of choice in posteriorly located placenta because obstruction of labour occurs.</a:t>
            </a:r>
            <a:endParaRPr b="0" lang="en-US" sz="3200" spc="-1" strike="noStrike">
              <a:latin typeface="Arial"/>
            </a:endParaRPr>
          </a:p>
          <a:p>
            <a:pPr marL="274320" indent="-272160" algn="just">
              <a:lnSpc>
                <a:spcPct val="100000"/>
              </a:lnSpc>
              <a:spcBef>
                <a:spcPts val="601"/>
              </a:spcBef>
              <a:buClr>
                <a:srgbClr val="fe8637"/>
              </a:buClr>
              <a:buSzPct val="70000"/>
              <a:buFont typeface="Wingdings" charset="2"/>
              <a:buChar char=""/>
              <a:tabLst>
                <a:tab algn="l" pos="0"/>
              </a:tabLst>
            </a:pPr>
            <a:r>
              <a:rPr b="0" lang="en-US" sz="3200" spc="-1" strike="noStrike">
                <a:solidFill>
                  <a:srgbClr val="000000"/>
                </a:solidFill>
                <a:latin typeface="Times New Roman"/>
                <a:ea typeface="DejaVu Sans"/>
              </a:rPr>
              <a:t> </a:t>
            </a:r>
            <a:r>
              <a:rPr b="0" lang="en-US" sz="3200" spc="-1" strike="noStrike">
                <a:solidFill>
                  <a:srgbClr val="000000"/>
                </a:solidFill>
                <a:latin typeface="Times New Roman"/>
                <a:ea typeface="DejaVu Sans"/>
              </a:rPr>
              <a:t>So have specialized personnel to handle resuscitation effectively.</a:t>
            </a:r>
            <a:endParaRPr b="0" lang="en-US" sz="3200" spc="-1" strike="noStrike">
              <a:latin typeface="Arial"/>
            </a:endParaRPr>
          </a:p>
          <a:p>
            <a:pPr marL="274320" indent="-272160" algn="just">
              <a:lnSpc>
                <a:spcPct val="100000"/>
              </a:lnSpc>
              <a:spcBef>
                <a:spcPts val="601"/>
              </a:spcBef>
              <a:buClr>
                <a:srgbClr val="fe8637"/>
              </a:buClr>
              <a:buSzPct val="70000"/>
              <a:buFont typeface="Wingdings" charset="2"/>
              <a:buChar char=""/>
              <a:tabLst>
                <a:tab algn="l" pos="0"/>
              </a:tabLst>
            </a:pPr>
            <a:r>
              <a:rPr b="0" lang="en-US" sz="3200" spc="-1" strike="noStrike">
                <a:solidFill>
                  <a:srgbClr val="000000"/>
                </a:solidFill>
                <a:latin typeface="Times New Roman"/>
                <a:ea typeface="DejaVu Sans"/>
              </a:rPr>
              <a:t>Crossmatch at least 3 units of blood.</a:t>
            </a:r>
            <a:endParaRPr b="0" lang="en-US" sz="3200" spc="-1" strike="noStrike">
              <a:latin typeface="Arial"/>
            </a:endParaRPr>
          </a:p>
          <a:p>
            <a:pPr algn="just">
              <a:lnSpc>
                <a:spcPct val="100000"/>
              </a:lnSpc>
              <a:spcBef>
                <a:spcPts val="601"/>
              </a:spcBef>
              <a:tabLst>
                <a:tab algn="l" pos="0"/>
              </a:tabLst>
            </a:pP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2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54" name="CustomShape 1"/>
          <p:cNvSpPr/>
          <p:nvPr/>
        </p:nvSpPr>
        <p:spPr>
          <a:xfrm>
            <a:off x="952560" y="304920"/>
            <a:ext cx="10284840" cy="6170040"/>
          </a:xfrm>
          <a:prstGeom prst="rect">
            <a:avLst/>
          </a:prstGeom>
          <a:noFill/>
          <a:ln>
            <a:noFill/>
          </a:ln>
        </p:spPr>
        <p:style>
          <a:lnRef idx="0"/>
          <a:fillRef idx="0"/>
          <a:effectRef idx="0"/>
          <a:fontRef idx="minor"/>
        </p:style>
        <p:txBody>
          <a:bodyPr lIns="90000" rIns="90000" tIns="45000" bIns="45000">
            <a:normAutofit/>
          </a:bodyPr>
          <a:p>
            <a:pPr marL="274320" indent="-272160" algn="just">
              <a:lnSpc>
                <a:spcPct val="100000"/>
              </a:lnSpc>
              <a:spcBef>
                <a:spcPts val="601"/>
              </a:spcBef>
              <a:tabLst>
                <a:tab algn="l" pos="0"/>
              </a:tabLst>
            </a:pPr>
            <a:r>
              <a:rPr b="0" i="1" lang="en-US" sz="2400" spc="-1" strike="noStrike">
                <a:solidFill>
                  <a:srgbClr val="000000"/>
                </a:solidFill>
                <a:latin typeface="Times New Roman"/>
                <a:ea typeface="DejaVu Sans"/>
              </a:rPr>
              <a:t>	</a:t>
            </a:r>
            <a:r>
              <a:rPr b="1" i="1" lang="en-US" sz="3500" spc="-1" strike="noStrike" u="sng">
                <a:solidFill>
                  <a:srgbClr val="000000"/>
                </a:solidFill>
                <a:uFillTx/>
                <a:latin typeface="Times New Roman"/>
                <a:ea typeface="DejaVu Sans"/>
              </a:rPr>
              <a:t>SEVERE BLEEDING </a:t>
            </a:r>
            <a:endParaRPr b="0" lang="en-US" sz="3500" spc="-1" strike="noStrike">
              <a:latin typeface="Arial"/>
            </a:endParaRPr>
          </a:p>
          <a:p>
            <a:pPr marL="274320" indent="-272160" algn="just">
              <a:lnSpc>
                <a:spcPct val="100000"/>
              </a:lnSpc>
              <a:spcBef>
                <a:spcPts val="601"/>
              </a:spcBef>
              <a:buClr>
                <a:srgbClr val="fe8637"/>
              </a:buClr>
              <a:buSzPct val="70000"/>
              <a:buFont typeface="Wingdings" charset="2"/>
              <a:buChar char=""/>
              <a:tabLst>
                <a:tab algn="l" pos="0"/>
              </a:tabLst>
            </a:pPr>
            <a:r>
              <a:rPr b="0" lang="en-US" sz="3500" spc="-1" strike="noStrike">
                <a:solidFill>
                  <a:srgbClr val="000000"/>
                </a:solidFill>
                <a:latin typeface="Times New Roman"/>
                <a:ea typeface="DejaVu Sans"/>
              </a:rPr>
              <a:t>Caesarean section is the only mode of delivery irrespective of the fetal fate, due to torrential haemorrhage.</a:t>
            </a:r>
            <a:endParaRPr b="0" lang="en-US" sz="3500" spc="-1" strike="noStrike">
              <a:latin typeface="Arial"/>
            </a:endParaRPr>
          </a:p>
          <a:p>
            <a:pPr marL="274320" indent="-272160" algn="just">
              <a:lnSpc>
                <a:spcPct val="100000"/>
              </a:lnSpc>
              <a:spcBef>
                <a:spcPts val="601"/>
              </a:spcBef>
              <a:buClr>
                <a:srgbClr val="fe8637"/>
              </a:buClr>
              <a:buSzPct val="70000"/>
              <a:buFont typeface="Wingdings" charset="2"/>
              <a:buChar char=""/>
              <a:tabLst>
                <a:tab algn="l" pos="0"/>
              </a:tabLst>
            </a:pPr>
            <a:r>
              <a:rPr b="0" lang="en-US" sz="3500" spc="-1" strike="noStrike">
                <a:solidFill>
                  <a:srgbClr val="000000"/>
                </a:solidFill>
                <a:latin typeface="Times New Roman"/>
                <a:ea typeface="DejaVu Sans"/>
              </a:rPr>
              <a:t>Therefore, the mother should be thoroughly informed in order to give consent in writing &amp; verbally.</a:t>
            </a:r>
            <a:endParaRPr b="0" lang="en-US" sz="3500" spc="-1" strike="noStrike">
              <a:latin typeface="Arial"/>
            </a:endParaRPr>
          </a:p>
          <a:p>
            <a:pPr marL="274320" indent="-272160" algn="just">
              <a:lnSpc>
                <a:spcPct val="100000"/>
              </a:lnSpc>
              <a:spcBef>
                <a:spcPts val="601"/>
              </a:spcBef>
              <a:buClr>
                <a:srgbClr val="fe8637"/>
              </a:buClr>
              <a:buSzPct val="70000"/>
              <a:buFont typeface="Wingdings" charset="2"/>
              <a:buChar char=""/>
              <a:tabLst>
                <a:tab algn="l" pos="0"/>
              </a:tabLst>
            </a:pPr>
            <a:r>
              <a:rPr b="0" lang="en-US" sz="3500" spc="-1" strike="noStrike">
                <a:solidFill>
                  <a:srgbClr val="000000"/>
                </a:solidFill>
                <a:latin typeface="Times New Roman"/>
                <a:ea typeface="DejaVu Sans"/>
              </a:rPr>
              <a:t>Investigate thoroughly, in terms of  full haemogram, clotting profile, cross match at least 4 units, because of the high likelihood of severe P.P.H following placenta extraction.</a:t>
            </a:r>
            <a:endParaRPr b="0" lang="en-US" sz="3500" spc="-1" strike="noStrike">
              <a:latin typeface="Arial"/>
            </a:endParaRPr>
          </a:p>
          <a:p>
            <a:pPr algn="just">
              <a:lnSpc>
                <a:spcPct val="100000"/>
              </a:lnSpc>
              <a:spcBef>
                <a:spcPts val="601"/>
              </a:spcBef>
              <a:tabLst>
                <a:tab algn="l" pos="0"/>
              </a:tabLst>
            </a:pPr>
            <a:endParaRPr b="0" lang="en-US" sz="3500" spc="-1" strike="noStrike">
              <a:latin typeface="Arial"/>
            </a:endParaRPr>
          </a:p>
        </p:txBody>
      </p:sp>
    </p:spTree>
  </p:cSld>
  <mc:AlternateContent>
    <mc:Choice Requires="p14">
      <p:transition spd="slow" p14:dur="2000"/>
    </mc:Choice>
    <mc:Fallback>
      <p:transition spd="slow"/>
    </mc:Fallback>
  </mc:AlternateContent>
</p:sld>
</file>

<file path=ppt/slides/slide2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55" name="CustomShape 1"/>
          <p:cNvSpPr/>
          <p:nvPr/>
        </p:nvSpPr>
        <p:spPr>
          <a:xfrm>
            <a:off x="666720" y="380880"/>
            <a:ext cx="10570680" cy="6322320"/>
          </a:xfrm>
          <a:prstGeom prst="rect">
            <a:avLst/>
          </a:prstGeom>
          <a:noFill/>
          <a:ln>
            <a:noFill/>
          </a:ln>
        </p:spPr>
        <p:style>
          <a:lnRef idx="0"/>
          <a:fillRef idx="0"/>
          <a:effectRef idx="0"/>
          <a:fontRef idx="minor"/>
        </p:style>
        <p:txBody>
          <a:bodyPr lIns="90000" rIns="90000" tIns="45000" bIns="45000">
            <a:noAutofit/>
          </a:bodyPr>
          <a:p>
            <a:pPr marL="274320" indent="-272160" algn="just">
              <a:lnSpc>
                <a:spcPct val="100000"/>
              </a:lnSpc>
              <a:spcBef>
                <a:spcPts val="601"/>
              </a:spcBef>
              <a:buClr>
                <a:srgbClr val="fe8637"/>
              </a:buClr>
              <a:buSzPct val="70000"/>
              <a:buFont typeface="Wingdings" charset="2"/>
              <a:buChar char=""/>
            </a:pPr>
            <a:r>
              <a:rPr b="0" lang="en-US" sz="3200" spc="-1" strike="noStrike">
                <a:solidFill>
                  <a:srgbClr val="000000"/>
                </a:solidFill>
                <a:latin typeface="Times New Roman"/>
                <a:ea typeface="DejaVu Sans"/>
              </a:rPr>
              <a:t>Be ready to resuscitate  fetus if still alive &amp; as well as the mother.</a:t>
            </a:r>
            <a:endParaRPr b="0" lang="en-US" sz="3200" spc="-1" strike="noStrike">
              <a:latin typeface="Arial"/>
            </a:endParaRPr>
          </a:p>
          <a:p>
            <a:pPr marL="274320" indent="-272160" algn="just">
              <a:lnSpc>
                <a:spcPct val="100000"/>
              </a:lnSpc>
              <a:spcBef>
                <a:spcPts val="601"/>
              </a:spcBef>
              <a:buClr>
                <a:srgbClr val="fe8637"/>
              </a:buClr>
              <a:buSzPct val="70000"/>
              <a:buFont typeface="Wingdings" charset="2"/>
              <a:buChar char=""/>
            </a:pPr>
            <a:r>
              <a:rPr b="0" lang="en-US" sz="3200" spc="-1" strike="noStrike">
                <a:solidFill>
                  <a:srgbClr val="000000"/>
                </a:solidFill>
                <a:latin typeface="Times New Roman"/>
                <a:ea typeface="DejaVu Sans"/>
              </a:rPr>
              <a:t>Post.OP care CT.</a:t>
            </a:r>
            <a:endParaRPr b="0" lang="en-US" sz="3200" spc="-1" strike="noStrike">
              <a:latin typeface="Arial"/>
            </a:endParaRPr>
          </a:p>
          <a:p>
            <a:pPr marL="274320" indent="-272160" algn="just">
              <a:lnSpc>
                <a:spcPct val="100000"/>
              </a:lnSpc>
              <a:spcBef>
                <a:spcPts val="601"/>
              </a:spcBef>
              <a:tabLst>
                <a:tab algn="l" pos="0"/>
              </a:tabLst>
            </a:pPr>
            <a:r>
              <a:rPr b="0" i="1" lang="en-US" sz="3200" spc="-1" strike="noStrike">
                <a:solidFill>
                  <a:srgbClr val="000000"/>
                </a:solidFill>
                <a:latin typeface="Times New Roman"/>
                <a:ea typeface="DejaVu Sans"/>
              </a:rPr>
              <a:t>	</a:t>
            </a:r>
            <a:r>
              <a:rPr b="1" lang="en-US" sz="3200" spc="-1" strike="noStrike">
                <a:solidFill>
                  <a:srgbClr val="c00000"/>
                </a:solidFill>
                <a:latin typeface="Times New Roman"/>
                <a:ea typeface="DejaVu Sans"/>
              </a:rPr>
              <a:t>COMPLICATIONS</a:t>
            </a:r>
            <a:endParaRPr b="0" lang="en-US" sz="3200" spc="-1" strike="noStrike">
              <a:latin typeface="Arial"/>
            </a:endParaRPr>
          </a:p>
          <a:p>
            <a:pPr marL="274320" indent="-272160" algn="just">
              <a:lnSpc>
                <a:spcPct val="100000"/>
              </a:lnSpc>
              <a:spcBef>
                <a:spcPts val="601"/>
              </a:spcBef>
              <a:buClr>
                <a:srgbClr val="fe8637"/>
              </a:buClr>
              <a:buSzPct val="70000"/>
              <a:buFont typeface="Wingdings" charset="2"/>
              <a:buChar char=""/>
              <a:tabLst>
                <a:tab algn="l" pos="0"/>
              </a:tabLst>
            </a:pPr>
            <a:r>
              <a:rPr b="0" lang="en-US" sz="3200" spc="-1" strike="noStrike">
                <a:solidFill>
                  <a:srgbClr val="000000"/>
                </a:solidFill>
                <a:latin typeface="Times New Roman"/>
                <a:ea typeface="DejaVu Sans"/>
              </a:rPr>
              <a:t>Postpartum haemorrhage, because of poor living ligature action.</a:t>
            </a:r>
            <a:endParaRPr b="0" lang="en-US" sz="3200" spc="-1" strike="noStrike">
              <a:latin typeface="Arial"/>
            </a:endParaRPr>
          </a:p>
          <a:p>
            <a:pPr marL="274320" indent="-272160" algn="just">
              <a:lnSpc>
                <a:spcPct val="100000"/>
              </a:lnSpc>
              <a:spcBef>
                <a:spcPts val="601"/>
              </a:spcBef>
              <a:buClr>
                <a:srgbClr val="fe8637"/>
              </a:buClr>
              <a:buSzPct val="70000"/>
              <a:buFont typeface="Wingdings" charset="2"/>
              <a:buChar char=""/>
              <a:tabLst>
                <a:tab algn="l" pos="0"/>
              </a:tabLst>
            </a:pPr>
            <a:r>
              <a:rPr b="0" lang="en-US" sz="3200" spc="-1" strike="noStrike">
                <a:solidFill>
                  <a:srgbClr val="000000"/>
                </a:solidFill>
                <a:latin typeface="Times New Roman"/>
                <a:ea typeface="DejaVu Sans"/>
              </a:rPr>
              <a:t>Puerperal sepsis, due to urgency involved in saving life and also the low placental site.</a:t>
            </a:r>
            <a:endParaRPr b="0" lang="en-US" sz="3200" spc="-1" strike="noStrike">
              <a:latin typeface="Arial"/>
            </a:endParaRPr>
          </a:p>
          <a:p>
            <a:pPr marL="274320" indent="-272160" algn="just">
              <a:lnSpc>
                <a:spcPct val="100000"/>
              </a:lnSpc>
              <a:spcBef>
                <a:spcPts val="601"/>
              </a:spcBef>
              <a:buClr>
                <a:srgbClr val="fe8637"/>
              </a:buClr>
              <a:buSzPct val="70000"/>
              <a:buFont typeface="Wingdings" charset="2"/>
              <a:buChar char=""/>
              <a:tabLst>
                <a:tab algn="l" pos="0"/>
              </a:tabLst>
            </a:pPr>
            <a:r>
              <a:rPr b="0" lang="en-US" sz="3200" spc="-1" strike="noStrike">
                <a:solidFill>
                  <a:srgbClr val="000000"/>
                </a:solidFill>
                <a:latin typeface="Times New Roman"/>
                <a:ea typeface="DejaVu Sans"/>
              </a:rPr>
              <a:t>Embolism either of air or amniotic fluid  because the sinuses don’t close instantly .</a:t>
            </a:r>
            <a:endParaRPr b="0" lang="en-US" sz="3200" spc="-1" strike="noStrike">
              <a:latin typeface="Arial"/>
            </a:endParaRPr>
          </a:p>
          <a:p>
            <a:pPr algn="just">
              <a:lnSpc>
                <a:spcPct val="100000"/>
              </a:lnSpc>
              <a:spcBef>
                <a:spcPts val="601"/>
              </a:spcBef>
              <a:tabLst>
                <a:tab algn="l" pos="0"/>
              </a:tabLst>
            </a:pPr>
            <a:endParaRPr b="0" lang="en-US" sz="3200" spc="-1" strike="noStrike">
              <a:latin typeface="Arial"/>
            </a:endParaRPr>
          </a:p>
          <a:p>
            <a:pPr algn="just">
              <a:lnSpc>
                <a:spcPct val="100000"/>
              </a:lnSpc>
              <a:spcBef>
                <a:spcPts val="601"/>
              </a:spcBef>
              <a:tabLst>
                <a:tab algn="l" pos="0"/>
              </a:tabLst>
            </a:pP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2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56" name="CustomShape 1"/>
          <p:cNvSpPr/>
          <p:nvPr/>
        </p:nvSpPr>
        <p:spPr>
          <a:xfrm>
            <a:off x="952560" y="457200"/>
            <a:ext cx="9332280" cy="6014520"/>
          </a:xfrm>
          <a:prstGeom prst="rect">
            <a:avLst/>
          </a:prstGeom>
          <a:noFill/>
          <a:ln>
            <a:noFill/>
          </a:ln>
        </p:spPr>
        <p:style>
          <a:lnRef idx="0"/>
          <a:fillRef idx="0"/>
          <a:effectRef idx="0"/>
          <a:fontRef idx="minor"/>
        </p:style>
        <p:txBody>
          <a:bodyPr lIns="90000" rIns="90000" tIns="45000" bIns="45000">
            <a:normAutofit/>
          </a:bodyPr>
          <a:p>
            <a:pPr marL="274320" indent="-272160" algn="just">
              <a:lnSpc>
                <a:spcPct val="100000"/>
              </a:lnSpc>
              <a:spcBef>
                <a:spcPts val="601"/>
              </a:spcBef>
              <a:buClr>
                <a:srgbClr val="fe8637"/>
              </a:buClr>
              <a:buSzPct val="70000"/>
              <a:buFont typeface="Wingdings" charset="2"/>
              <a:buChar char=""/>
            </a:pPr>
            <a:r>
              <a:rPr b="0" lang="en-US" sz="3200" spc="-1" strike="noStrike">
                <a:solidFill>
                  <a:srgbClr val="000000"/>
                </a:solidFill>
                <a:latin typeface="Times New Roman"/>
                <a:ea typeface="DejaVu Sans"/>
              </a:rPr>
              <a:t>Increased perinatal mortality rate because of the severe separation = severe fetal hypoxia= severe asphyxia or still birth .</a:t>
            </a:r>
            <a:endParaRPr b="0" lang="en-US" sz="3200" spc="-1" strike="noStrike">
              <a:latin typeface="Arial"/>
            </a:endParaRPr>
          </a:p>
          <a:p>
            <a:pPr marL="274320" indent="-272160" algn="just">
              <a:lnSpc>
                <a:spcPct val="100000"/>
              </a:lnSpc>
              <a:spcBef>
                <a:spcPts val="601"/>
              </a:spcBef>
              <a:buClr>
                <a:srgbClr val="fe8637"/>
              </a:buClr>
              <a:buSzPct val="70000"/>
              <a:buFont typeface="Wingdings" charset="2"/>
              <a:buChar char=""/>
            </a:pPr>
            <a:r>
              <a:rPr b="0" lang="en-US" sz="3200" spc="-1" strike="noStrike">
                <a:solidFill>
                  <a:srgbClr val="000000"/>
                </a:solidFill>
                <a:latin typeface="Times New Roman"/>
                <a:ea typeface="DejaVu Sans"/>
              </a:rPr>
              <a:t>Premature rupture of membranes, because of malpresentation hence intranatal infection.</a:t>
            </a:r>
            <a:endParaRPr b="0" lang="en-US" sz="3200" spc="-1" strike="noStrike">
              <a:latin typeface="Arial"/>
            </a:endParaRPr>
          </a:p>
          <a:p>
            <a:pPr marL="274320" indent="-272160" algn="just">
              <a:lnSpc>
                <a:spcPct val="100000"/>
              </a:lnSpc>
              <a:spcBef>
                <a:spcPts val="601"/>
              </a:spcBef>
              <a:buClr>
                <a:srgbClr val="fe8637"/>
              </a:buClr>
              <a:buSzPct val="70000"/>
              <a:buFont typeface="Wingdings" charset="2"/>
              <a:buChar char=""/>
            </a:pPr>
            <a:r>
              <a:rPr b="0" lang="en-US" sz="3200" spc="-1" strike="noStrike">
                <a:solidFill>
                  <a:srgbClr val="000000"/>
                </a:solidFill>
                <a:latin typeface="Times New Roman"/>
                <a:ea typeface="DejaVu Sans"/>
              </a:rPr>
              <a:t>High maternal mortality rate due to anaesthetic and surgical complications, severe haemorrhage &amp; sepsis.</a:t>
            </a:r>
            <a:endParaRPr b="0" lang="en-US" sz="3200" spc="-1" strike="noStrike">
              <a:latin typeface="Arial"/>
            </a:endParaRPr>
          </a:p>
          <a:p>
            <a:pPr algn="just">
              <a:lnSpc>
                <a:spcPct val="100000"/>
              </a:lnSpc>
              <a:spcBef>
                <a:spcPts val="601"/>
              </a:spcBef>
            </a:pP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86" name="CustomShape 1"/>
          <p:cNvSpPr/>
          <p:nvPr/>
        </p:nvSpPr>
        <p:spPr>
          <a:xfrm>
            <a:off x="952560" y="762120"/>
            <a:ext cx="10284840" cy="5560560"/>
          </a:xfrm>
          <a:prstGeom prst="rect">
            <a:avLst/>
          </a:prstGeom>
          <a:noFill/>
          <a:ln>
            <a:noFill/>
          </a:ln>
        </p:spPr>
        <p:style>
          <a:lnRef idx="0"/>
          <a:fillRef idx="0"/>
          <a:effectRef idx="0"/>
          <a:fontRef idx="minor"/>
        </p:style>
        <p:txBody>
          <a:bodyPr lIns="90000" rIns="90000" tIns="45000" bIns="45000">
            <a:normAutofit/>
          </a:bodyPr>
          <a:p>
            <a:pPr marL="274320" indent="-272160" algn="just">
              <a:lnSpc>
                <a:spcPct val="100000"/>
              </a:lnSpc>
              <a:spcBef>
                <a:spcPts val="641"/>
              </a:spcBef>
              <a:buClr>
                <a:srgbClr val="0bd0d9"/>
              </a:buClr>
              <a:buSzPct val="95000"/>
              <a:buFont typeface="Wingdings 2" charset="2"/>
              <a:buChar char=""/>
            </a:pPr>
            <a:r>
              <a:rPr b="0" lang="en-US" sz="3200" spc="-1" strike="noStrike">
                <a:solidFill>
                  <a:srgbClr val="000000"/>
                </a:solidFill>
                <a:latin typeface="Constantia"/>
                <a:ea typeface="DejaVu Sans"/>
              </a:rPr>
              <a:t>This indicates that the fetus is in danger.</a:t>
            </a:r>
            <a:endParaRPr b="0" lang="en-US" sz="3200" spc="-1" strike="noStrike">
              <a:latin typeface="Arial"/>
            </a:endParaRPr>
          </a:p>
          <a:p>
            <a:pPr marL="274320" indent="-272160" algn="just">
              <a:lnSpc>
                <a:spcPct val="100000"/>
              </a:lnSpc>
              <a:spcBef>
                <a:spcPts val="641"/>
              </a:spcBef>
              <a:tabLst>
                <a:tab algn="l" pos="0"/>
              </a:tabLst>
            </a:pPr>
            <a:r>
              <a:rPr b="0" lang="en-US" sz="3200" spc="-1" strike="noStrike">
                <a:solidFill>
                  <a:srgbClr val="000000"/>
                </a:solidFill>
                <a:latin typeface="Constantia"/>
                <a:ea typeface="DejaVu Sans"/>
              </a:rPr>
              <a:t>	</a:t>
            </a:r>
            <a:r>
              <a:rPr b="0" lang="en-US" sz="3200" spc="-1" strike="noStrike">
                <a:solidFill>
                  <a:srgbClr val="ff0000"/>
                </a:solidFill>
                <a:latin typeface="Constantia"/>
                <a:ea typeface="DejaVu Sans"/>
              </a:rPr>
              <a:t>NB: </a:t>
            </a:r>
            <a:r>
              <a:rPr b="0" lang="en-US" sz="3200" spc="-1" strike="noStrike">
                <a:solidFill>
                  <a:srgbClr val="000000"/>
                </a:solidFill>
                <a:latin typeface="Constantia"/>
                <a:ea typeface="DejaVu Sans"/>
              </a:rPr>
              <a:t>Upper U.T.I &amp; leakage of membrane should be absent.</a:t>
            </a:r>
            <a:endParaRPr b="0" lang="en-US" sz="3200" spc="-1" strike="noStrike">
              <a:latin typeface="Arial"/>
            </a:endParaRPr>
          </a:p>
          <a:p>
            <a:pPr marL="274320" indent="-272160" algn="just">
              <a:lnSpc>
                <a:spcPct val="100000"/>
              </a:lnSpc>
              <a:spcBef>
                <a:spcPts val="641"/>
              </a:spcBef>
              <a:tabLst>
                <a:tab algn="l" pos="0"/>
              </a:tabLst>
            </a:pPr>
            <a:r>
              <a:rPr b="1" i="1" lang="en-US" sz="3200" spc="-1" strike="noStrike">
                <a:solidFill>
                  <a:srgbClr val="000000"/>
                </a:solidFill>
                <a:latin typeface="Constantia"/>
                <a:ea typeface="DejaVu Sans"/>
              </a:rPr>
              <a:t>	</a:t>
            </a:r>
            <a:r>
              <a:rPr b="1" i="1" lang="en-US" sz="3200" spc="-1" strike="noStrike" u="sng">
                <a:solidFill>
                  <a:srgbClr val="000000"/>
                </a:solidFill>
                <a:uFillTx/>
                <a:latin typeface="Constantia"/>
                <a:ea typeface="DejaVu Sans"/>
              </a:rPr>
              <a:t> </a:t>
            </a:r>
            <a:r>
              <a:rPr b="1" i="1" lang="en-US" sz="3200" spc="-1" strike="noStrike" u="sng">
                <a:solidFill>
                  <a:srgbClr val="000000"/>
                </a:solidFill>
                <a:uFillTx/>
                <a:latin typeface="Constantia"/>
                <a:ea typeface="DejaVu Sans"/>
              </a:rPr>
              <a:t>3.OEDEMA</a:t>
            </a:r>
            <a:endParaRPr b="0" lang="en-US" sz="3200" spc="-1" strike="noStrike">
              <a:latin typeface="Arial"/>
            </a:endParaRPr>
          </a:p>
          <a:p>
            <a:pPr marL="274320" indent="-272160" algn="just">
              <a:lnSpc>
                <a:spcPct val="100000"/>
              </a:lnSpc>
              <a:spcBef>
                <a:spcPts val="641"/>
              </a:spcBef>
              <a:buClr>
                <a:srgbClr val="0bd0d9"/>
              </a:buClr>
              <a:buSzPct val="95000"/>
              <a:buFont typeface="Wingdings 2" charset="2"/>
              <a:buChar char=""/>
              <a:tabLst>
                <a:tab algn="l" pos="0"/>
              </a:tabLst>
            </a:pPr>
            <a:r>
              <a:rPr b="0" lang="en-US" sz="3200" spc="-1" strike="noStrike">
                <a:solidFill>
                  <a:srgbClr val="000000"/>
                </a:solidFill>
                <a:latin typeface="Constantia"/>
                <a:ea typeface="DejaVu Sans"/>
              </a:rPr>
              <a:t>Indicates high rate of fluid retension.</a:t>
            </a:r>
            <a:endParaRPr b="0" lang="en-US" sz="3200" spc="-1" strike="noStrike">
              <a:latin typeface="Arial"/>
            </a:endParaRPr>
          </a:p>
          <a:p>
            <a:pPr marL="274320" indent="-272160" algn="just">
              <a:lnSpc>
                <a:spcPct val="100000"/>
              </a:lnSpc>
              <a:spcBef>
                <a:spcPts val="641"/>
              </a:spcBef>
              <a:buClr>
                <a:srgbClr val="0bd0d9"/>
              </a:buClr>
              <a:buSzPct val="95000"/>
              <a:buFont typeface="Wingdings 2" charset="2"/>
              <a:buChar char=""/>
              <a:tabLst>
                <a:tab algn="l" pos="0"/>
              </a:tabLst>
            </a:pPr>
            <a:r>
              <a:rPr b="0" lang="en-US" sz="3200" spc="-1" strike="noStrike">
                <a:solidFill>
                  <a:srgbClr val="000000"/>
                </a:solidFill>
                <a:latin typeface="Constantia"/>
                <a:ea typeface="DejaVu Sans"/>
              </a:rPr>
              <a:t>Most affected areas are:- legs, face, hands, abdomen, sacral &amp; vulva.</a:t>
            </a:r>
            <a:endParaRPr b="0" lang="en-US" sz="3200" spc="-1" strike="noStrike">
              <a:latin typeface="Arial"/>
            </a:endParaRPr>
          </a:p>
          <a:p>
            <a:pPr marL="274320" indent="-272160" algn="just">
              <a:lnSpc>
                <a:spcPct val="100000"/>
              </a:lnSpc>
              <a:spcBef>
                <a:spcPts val="641"/>
              </a:spcBef>
              <a:buClr>
                <a:srgbClr val="0bd0d9"/>
              </a:buClr>
              <a:buSzPct val="95000"/>
              <a:buFont typeface="Wingdings 2" charset="2"/>
              <a:buChar char=""/>
              <a:tabLst>
                <a:tab algn="l" pos="0"/>
              </a:tabLst>
            </a:pPr>
            <a:r>
              <a:rPr b="1" lang="en-US" sz="3200" spc="-1" strike="noStrike">
                <a:solidFill>
                  <a:srgbClr val="000000"/>
                </a:solidFill>
                <a:latin typeface="Constantia"/>
                <a:ea typeface="DejaVu Sans"/>
              </a:rPr>
              <a:t>Currently not taken as the cardinal diagnostic features</a:t>
            </a:r>
            <a:r>
              <a:rPr b="0" lang="en-US" sz="3200" spc="-1" strike="noStrike">
                <a:solidFill>
                  <a:srgbClr val="000000"/>
                </a:solidFill>
                <a:latin typeface="Constantia"/>
                <a:ea typeface="DejaVu Sans"/>
              </a:rPr>
              <a:t>.</a:t>
            </a:r>
            <a:endParaRPr b="0" lang="en-US" sz="3200" spc="-1" strike="noStrike">
              <a:latin typeface="Arial"/>
            </a:endParaRPr>
          </a:p>
          <a:p>
            <a:pPr algn="just">
              <a:lnSpc>
                <a:spcPct val="100000"/>
              </a:lnSpc>
              <a:spcBef>
                <a:spcPts val="641"/>
              </a:spcBef>
              <a:tabLst>
                <a:tab algn="l" pos="0"/>
              </a:tabLst>
            </a:pPr>
            <a:endParaRPr b="0" lang="en-US" sz="3200" spc="-1" strike="noStrike">
              <a:latin typeface="Arial"/>
            </a:endParaRPr>
          </a:p>
        </p:txBody>
      </p:sp>
    </p:spTree>
  </p:cSld>
  <p:transition spd="med">
    <p:pull dir="l"/>
  </p:transition>
</p:sld>
</file>

<file path=ppt/slides/slide2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57" name="CustomShape 1"/>
          <p:cNvSpPr/>
          <p:nvPr/>
        </p:nvSpPr>
        <p:spPr>
          <a:xfrm>
            <a:off x="609480" y="274680"/>
            <a:ext cx="9954720" cy="1140840"/>
          </a:xfrm>
          <a:prstGeom prst="rect">
            <a:avLst/>
          </a:prstGeom>
          <a:noFill/>
          <a:ln>
            <a:noFill/>
          </a:ln>
        </p:spPr>
        <p:style>
          <a:lnRef idx="0"/>
          <a:fillRef idx="0"/>
          <a:effectRef idx="0"/>
          <a:fontRef idx="minor"/>
        </p:style>
        <p:txBody>
          <a:bodyPr lIns="90000" rIns="90000" tIns="45000" bIns="45000" anchor="b">
            <a:normAutofit/>
          </a:bodyPr>
          <a:p>
            <a:pPr algn="ctr">
              <a:lnSpc>
                <a:spcPct val="100000"/>
              </a:lnSpc>
            </a:pPr>
            <a:r>
              <a:rPr b="1" lang="en-US" sz="4800" spc="-1" strike="noStrike" cap="small">
                <a:solidFill>
                  <a:srgbClr val="7030a0"/>
                </a:solidFill>
                <a:latin typeface="Arial Black"/>
                <a:ea typeface="DejaVu Sans"/>
              </a:rPr>
              <a:t>2. PLACENTAL ABRUPTION</a:t>
            </a:r>
            <a:endParaRPr b="0" lang="en-US" sz="4800" spc="-1" strike="noStrike">
              <a:latin typeface="Arial"/>
            </a:endParaRPr>
          </a:p>
        </p:txBody>
      </p:sp>
      <p:sp>
        <p:nvSpPr>
          <p:cNvPr id="1158" name="CustomShape 2"/>
          <p:cNvSpPr/>
          <p:nvPr/>
        </p:nvSpPr>
        <p:spPr>
          <a:xfrm>
            <a:off x="666720" y="1600200"/>
            <a:ext cx="10380240" cy="4871520"/>
          </a:xfrm>
          <a:prstGeom prst="rect">
            <a:avLst/>
          </a:prstGeom>
          <a:noFill/>
          <a:ln>
            <a:noFill/>
          </a:ln>
        </p:spPr>
        <p:style>
          <a:lnRef idx="0"/>
          <a:fillRef idx="0"/>
          <a:effectRef idx="0"/>
          <a:fontRef idx="minor"/>
        </p:style>
        <p:txBody>
          <a:bodyPr lIns="90000" rIns="90000" tIns="45000" bIns="45000">
            <a:normAutofit/>
          </a:bodyPr>
          <a:p>
            <a:pPr marL="274320" indent="-272160" algn="just">
              <a:lnSpc>
                <a:spcPct val="100000"/>
              </a:lnSpc>
              <a:spcBef>
                <a:spcPts val="601"/>
              </a:spcBef>
              <a:tabLst>
                <a:tab algn="l" pos="0"/>
              </a:tabLst>
            </a:pPr>
            <a:r>
              <a:rPr b="0" lang="en-US" sz="2400" spc="-1" strike="noStrike">
                <a:solidFill>
                  <a:srgbClr val="000000"/>
                </a:solidFill>
                <a:latin typeface="Times New Roman"/>
                <a:ea typeface="DejaVu Sans"/>
              </a:rPr>
              <a:t>	</a:t>
            </a:r>
            <a:r>
              <a:rPr b="0" lang="en-US" sz="4000" spc="-1" strike="noStrike">
                <a:solidFill>
                  <a:srgbClr val="000000"/>
                </a:solidFill>
                <a:latin typeface="Times New Roman"/>
                <a:ea typeface="DejaVu Sans"/>
              </a:rPr>
              <a:t>Also referred to as accidental APH.</a:t>
            </a:r>
            <a:endParaRPr b="0" lang="en-US" sz="4000" spc="-1" strike="noStrike">
              <a:latin typeface="Arial"/>
            </a:endParaRPr>
          </a:p>
          <a:p>
            <a:pPr marL="274320" indent="-272160" algn="just">
              <a:lnSpc>
                <a:spcPct val="100000"/>
              </a:lnSpc>
              <a:spcBef>
                <a:spcPts val="601"/>
              </a:spcBef>
              <a:tabLst>
                <a:tab algn="l" pos="0"/>
              </a:tabLst>
            </a:pPr>
            <a:r>
              <a:rPr b="0" i="1" lang="en-US" sz="4000" spc="-1" strike="noStrike">
                <a:solidFill>
                  <a:srgbClr val="000000"/>
                </a:solidFill>
                <a:latin typeface="Times New Roman"/>
                <a:ea typeface="DejaVu Sans"/>
              </a:rPr>
              <a:t>	</a:t>
            </a:r>
            <a:r>
              <a:rPr b="1" lang="en-US" sz="4000" spc="-1" strike="noStrike">
                <a:solidFill>
                  <a:srgbClr val="c00000"/>
                </a:solidFill>
                <a:latin typeface="Times New Roman"/>
                <a:ea typeface="DejaVu Sans"/>
              </a:rPr>
              <a:t>  </a:t>
            </a:r>
            <a:r>
              <a:rPr b="1" lang="en-US" sz="4000" spc="-1" strike="noStrike">
                <a:solidFill>
                  <a:srgbClr val="c00000"/>
                </a:solidFill>
                <a:latin typeface="Times New Roman"/>
                <a:ea typeface="DejaVu Sans"/>
              </a:rPr>
              <a:t>DEFINITION</a:t>
            </a:r>
            <a:endParaRPr b="0" lang="en-US" sz="4000" spc="-1" strike="noStrike">
              <a:latin typeface="Arial"/>
            </a:endParaRPr>
          </a:p>
          <a:p>
            <a:pPr marL="274320" indent="-272160" algn="just">
              <a:lnSpc>
                <a:spcPct val="100000"/>
              </a:lnSpc>
              <a:spcBef>
                <a:spcPts val="601"/>
              </a:spcBef>
              <a:buClr>
                <a:srgbClr val="fe8637"/>
              </a:buClr>
              <a:buSzPct val="70000"/>
              <a:buFont typeface="Wingdings" charset="2"/>
              <a:buChar char=""/>
              <a:tabLst>
                <a:tab algn="l" pos="0"/>
              </a:tabLst>
            </a:pPr>
            <a:r>
              <a:rPr b="0" lang="en-US" sz="4000" spc="-1" strike="noStrike">
                <a:solidFill>
                  <a:srgbClr val="000000"/>
                </a:solidFill>
                <a:latin typeface="Times New Roman"/>
                <a:ea typeface="DejaVu Sans"/>
              </a:rPr>
              <a:t>Refers to premature separation of a </a:t>
            </a:r>
            <a:r>
              <a:rPr b="1" lang="en-US" sz="4000" spc="-1" strike="noStrike">
                <a:solidFill>
                  <a:srgbClr val="000000"/>
                </a:solidFill>
                <a:latin typeface="Times New Roman"/>
                <a:ea typeface="DejaVu Sans"/>
              </a:rPr>
              <a:t>normally situated </a:t>
            </a:r>
            <a:r>
              <a:rPr b="0" lang="en-US" sz="4000" spc="-1" strike="noStrike">
                <a:solidFill>
                  <a:srgbClr val="000000"/>
                </a:solidFill>
                <a:latin typeface="Times New Roman"/>
                <a:ea typeface="DejaVu Sans"/>
              </a:rPr>
              <a:t>placenta , usually after a gestation period of 24 weeks and before the onset of true labour.</a:t>
            </a:r>
            <a:endParaRPr b="0" lang="en-US" sz="4000" spc="-1" strike="noStrike">
              <a:latin typeface="Arial"/>
            </a:endParaRPr>
          </a:p>
          <a:p>
            <a:pPr marL="274320" indent="-272160" algn="just">
              <a:lnSpc>
                <a:spcPct val="100000"/>
              </a:lnSpc>
              <a:spcBef>
                <a:spcPts val="601"/>
              </a:spcBef>
              <a:tabLst>
                <a:tab algn="l" pos="0"/>
              </a:tabLst>
            </a:pPr>
            <a:endParaRPr b="0" lang="en-US" sz="4000" spc="-1" strike="noStrike">
              <a:latin typeface="Arial"/>
            </a:endParaRPr>
          </a:p>
        </p:txBody>
      </p:sp>
    </p:spTree>
  </p:cSld>
  <mc:AlternateContent>
    <mc:Choice Requires="p14">
      <p:transition spd="slow" p14:dur="2000"/>
    </mc:Choice>
    <mc:Fallback>
      <p:transition spd="slow"/>
    </mc:Fallback>
  </mc:AlternateContent>
</p:sld>
</file>

<file path=ppt/slides/slide2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59" name="CustomShape 1"/>
          <p:cNvSpPr/>
          <p:nvPr/>
        </p:nvSpPr>
        <p:spPr>
          <a:xfrm>
            <a:off x="952560" y="0"/>
            <a:ext cx="9332280" cy="912240"/>
          </a:xfrm>
          <a:prstGeom prst="rect">
            <a:avLst/>
          </a:prstGeom>
          <a:noFill/>
          <a:ln>
            <a:noFill/>
          </a:ln>
        </p:spPr>
        <p:style>
          <a:lnRef idx="0"/>
          <a:fillRef idx="0"/>
          <a:effectRef idx="0"/>
          <a:fontRef idx="minor"/>
        </p:style>
        <p:txBody>
          <a:bodyPr lIns="90000" rIns="90000" tIns="45000" bIns="45000" anchor="b">
            <a:noAutofit/>
          </a:bodyPr>
          <a:p>
            <a:pPr>
              <a:lnSpc>
                <a:spcPct val="100000"/>
              </a:lnSpc>
            </a:pPr>
            <a:r>
              <a:rPr b="1" lang="en-US" sz="3000" spc="-1" strike="noStrike" cap="small">
                <a:solidFill>
                  <a:srgbClr val="7030a0"/>
                </a:solidFill>
                <a:latin typeface="Arial"/>
                <a:ea typeface="DejaVu Sans"/>
              </a:rPr>
              <a:t>PREDISPOSING  FACTORS</a:t>
            </a:r>
            <a:endParaRPr b="0" lang="en-US" sz="3000" spc="-1" strike="noStrike">
              <a:latin typeface="Arial"/>
            </a:endParaRPr>
          </a:p>
        </p:txBody>
      </p:sp>
      <p:sp>
        <p:nvSpPr>
          <p:cNvPr id="1160" name="CustomShape 2"/>
          <p:cNvSpPr/>
          <p:nvPr/>
        </p:nvSpPr>
        <p:spPr>
          <a:xfrm>
            <a:off x="952560" y="1066680"/>
            <a:ext cx="9332280" cy="5405040"/>
          </a:xfrm>
          <a:prstGeom prst="rect">
            <a:avLst/>
          </a:prstGeom>
          <a:noFill/>
          <a:ln>
            <a:noFill/>
          </a:ln>
        </p:spPr>
        <p:style>
          <a:lnRef idx="0"/>
          <a:fillRef idx="0"/>
          <a:effectRef idx="0"/>
          <a:fontRef idx="minor"/>
        </p:style>
        <p:txBody>
          <a:bodyPr lIns="90000" rIns="90000" tIns="45000" bIns="45000">
            <a:normAutofit/>
          </a:bodyPr>
          <a:p>
            <a:pPr marL="274320" indent="-272160" algn="just">
              <a:lnSpc>
                <a:spcPct val="100000"/>
              </a:lnSpc>
              <a:spcBef>
                <a:spcPts val="601"/>
              </a:spcBef>
              <a:buClr>
                <a:srgbClr val="fe8637"/>
              </a:buClr>
              <a:buSzPct val="70000"/>
              <a:buFont typeface="Wingdings" charset="2"/>
              <a:buChar char=""/>
            </a:pPr>
            <a:r>
              <a:rPr b="0" lang="en-US" sz="3200" spc="-1" strike="noStrike">
                <a:solidFill>
                  <a:srgbClr val="000000"/>
                </a:solidFill>
                <a:latin typeface="Calibri"/>
                <a:ea typeface="DejaVu Sans"/>
              </a:rPr>
              <a:t>Severe pregnancy induced hypertensive disoder, in which  vasoconstriction leads to bursting of vessels that supply the placental bed.</a:t>
            </a:r>
            <a:endParaRPr b="0" lang="en-US" sz="3200" spc="-1" strike="noStrike">
              <a:latin typeface="Arial"/>
            </a:endParaRPr>
          </a:p>
          <a:p>
            <a:pPr marL="274320" indent="-272160" algn="just">
              <a:lnSpc>
                <a:spcPct val="100000"/>
              </a:lnSpc>
              <a:spcBef>
                <a:spcPts val="601"/>
              </a:spcBef>
              <a:buClr>
                <a:srgbClr val="fe8637"/>
              </a:buClr>
              <a:buSzPct val="70000"/>
              <a:buFont typeface="Wingdings" charset="2"/>
              <a:buChar char=""/>
            </a:pPr>
            <a:r>
              <a:rPr b="0" lang="en-US" sz="3200" spc="-1" strike="noStrike">
                <a:solidFill>
                  <a:srgbClr val="000000"/>
                </a:solidFill>
                <a:latin typeface="Calibri"/>
                <a:ea typeface="DejaVu Sans"/>
              </a:rPr>
              <a:t>Sudden reduction of uterine size e.g. when membranes rupture prematurely in polyhydamnious.</a:t>
            </a:r>
            <a:endParaRPr b="0" lang="en-US" sz="3200" spc="-1" strike="noStrike">
              <a:latin typeface="Arial"/>
            </a:endParaRPr>
          </a:p>
          <a:p>
            <a:pPr marL="274320" indent="-272160" algn="just">
              <a:lnSpc>
                <a:spcPct val="100000"/>
              </a:lnSpc>
              <a:spcBef>
                <a:spcPts val="601"/>
              </a:spcBef>
              <a:buClr>
                <a:srgbClr val="fe8637"/>
              </a:buClr>
              <a:buSzPct val="70000"/>
              <a:buFont typeface="Wingdings" charset="2"/>
              <a:buChar char=""/>
            </a:pPr>
            <a:r>
              <a:rPr b="0" lang="en-US" sz="3200" spc="-1" strike="noStrike">
                <a:solidFill>
                  <a:srgbClr val="000000"/>
                </a:solidFill>
                <a:latin typeface="Calibri"/>
                <a:ea typeface="DejaVu Sans"/>
              </a:rPr>
              <a:t>Direct trauma to the abdomen  though rare, due to  assault mainly intentional, or  a fall which is merely accidental.</a:t>
            </a:r>
            <a:endParaRPr b="0" lang="en-US" sz="3200" spc="-1" strike="noStrike">
              <a:latin typeface="Arial"/>
            </a:endParaRPr>
          </a:p>
          <a:p>
            <a:pPr algn="just">
              <a:lnSpc>
                <a:spcPct val="100000"/>
              </a:lnSpc>
              <a:spcBef>
                <a:spcPts val="601"/>
              </a:spcBef>
            </a:pP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2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61" name="CustomShape 1"/>
          <p:cNvSpPr/>
          <p:nvPr/>
        </p:nvSpPr>
        <p:spPr>
          <a:xfrm>
            <a:off x="952560" y="304920"/>
            <a:ext cx="9332280" cy="6167160"/>
          </a:xfrm>
          <a:prstGeom prst="rect">
            <a:avLst/>
          </a:prstGeom>
          <a:noFill/>
          <a:ln>
            <a:noFill/>
          </a:ln>
        </p:spPr>
        <p:style>
          <a:lnRef idx="0"/>
          <a:fillRef idx="0"/>
          <a:effectRef idx="0"/>
          <a:fontRef idx="minor"/>
        </p:style>
        <p:txBody>
          <a:bodyPr lIns="90000" rIns="90000" tIns="45000" bIns="45000">
            <a:normAutofit/>
          </a:bodyPr>
          <a:p>
            <a:pPr marL="274320" indent="-272160" algn="just">
              <a:lnSpc>
                <a:spcPct val="100000"/>
              </a:lnSpc>
              <a:spcBef>
                <a:spcPts val="601"/>
              </a:spcBef>
              <a:buClr>
                <a:srgbClr val="fe8637"/>
              </a:buClr>
              <a:buSzPct val="70000"/>
              <a:buFont typeface="Wingdings" charset="2"/>
              <a:buChar char=""/>
            </a:pPr>
            <a:r>
              <a:rPr b="0" lang="en-US" sz="3200" spc="-1" strike="noStrike">
                <a:solidFill>
                  <a:srgbClr val="000000"/>
                </a:solidFill>
                <a:latin typeface="Times New Roman"/>
                <a:ea typeface="DejaVu Sans"/>
              </a:rPr>
              <a:t>Strenuous physical efforts , affecting the abdominal muscles hence transmitted to placental site.</a:t>
            </a:r>
            <a:endParaRPr b="0" lang="en-US" sz="3200" spc="-1" strike="noStrike">
              <a:latin typeface="Arial"/>
            </a:endParaRPr>
          </a:p>
          <a:p>
            <a:pPr marL="274320" indent="-272160" algn="just">
              <a:lnSpc>
                <a:spcPct val="100000"/>
              </a:lnSpc>
              <a:spcBef>
                <a:spcPts val="601"/>
              </a:spcBef>
              <a:buClr>
                <a:srgbClr val="fe8637"/>
              </a:buClr>
              <a:buSzPct val="70000"/>
              <a:buFont typeface="Wingdings" charset="2"/>
              <a:buChar char=""/>
            </a:pPr>
            <a:r>
              <a:rPr b="0" lang="en-US" sz="3200" spc="-1" strike="noStrike">
                <a:solidFill>
                  <a:srgbClr val="000000"/>
                </a:solidFill>
                <a:latin typeface="Times New Roman"/>
                <a:ea typeface="DejaVu Sans"/>
              </a:rPr>
              <a:t>Malpresentation management, is terms of external cephalic version, since it involves applying traction to the placenta unknowingly hence abruption.</a:t>
            </a:r>
            <a:endParaRPr b="0" lang="en-US" sz="3200" spc="-1" strike="noStrike">
              <a:latin typeface="Arial"/>
            </a:endParaRPr>
          </a:p>
          <a:p>
            <a:pPr marL="274320" indent="-272160" algn="just">
              <a:lnSpc>
                <a:spcPct val="100000"/>
              </a:lnSpc>
              <a:spcBef>
                <a:spcPts val="601"/>
              </a:spcBef>
              <a:buClr>
                <a:srgbClr val="fe8637"/>
              </a:buClr>
              <a:buSzPct val="70000"/>
              <a:buFont typeface="Wingdings" charset="2"/>
              <a:buChar char=""/>
            </a:pPr>
            <a:r>
              <a:rPr b="0" lang="en-US" sz="3200" spc="-1" strike="noStrike">
                <a:solidFill>
                  <a:srgbClr val="000000"/>
                </a:solidFill>
                <a:latin typeface="Times New Roman"/>
                <a:ea typeface="DejaVu Sans"/>
              </a:rPr>
              <a:t>Smoking leading vasoconstriction, due to effect of nicotine.</a:t>
            </a:r>
            <a:endParaRPr b="0" lang="en-US" sz="3200" spc="-1" strike="noStrike">
              <a:latin typeface="Arial"/>
            </a:endParaRPr>
          </a:p>
          <a:p>
            <a:pPr algn="just">
              <a:lnSpc>
                <a:spcPct val="100000"/>
              </a:lnSpc>
              <a:spcBef>
                <a:spcPts val="601"/>
              </a:spcBef>
            </a:pP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2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62" name="CustomShape 1"/>
          <p:cNvSpPr/>
          <p:nvPr/>
        </p:nvSpPr>
        <p:spPr>
          <a:xfrm>
            <a:off x="609480" y="274680"/>
            <a:ext cx="9954720" cy="1140840"/>
          </a:xfrm>
          <a:prstGeom prst="rect">
            <a:avLst/>
          </a:prstGeom>
          <a:noFill/>
          <a:ln>
            <a:noFill/>
          </a:ln>
        </p:spPr>
        <p:style>
          <a:lnRef idx="0"/>
          <a:fillRef idx="0"/>
          <a:effectRef idx="0"/>
          <a:fontRef idx="minor"/>
        </p:style>
        <p:txBody>
          <a:bodyPr lIns="90000" rIns="90000" tIns="45000" bIns="45000" anchor="b">
            <a:noAutofit/>
          </a:bodyPr>
          <a:p>
            <a:pPr>
              <a:lnSpc>
                <a:spcPct val="100000"/>
              </a:lnSpc>
            </a:pPr>
            <a:r>
              <a:rPr b="0" lang="en-US" sz="4800" spc="-1" strike="noStrike" cap="small">
                <a:solidFill>
                  <a:srgbClr val="ff0000"/>
                </a:solidFill>
                <a:latin typeface="Arial"/>
                <a:ea typeface="DejaVu Sans"/>
              </a:rPr>
              <a:t>PATHOPHYSIOLOGY</a:t>
            </a:r>
            <a:endParaRPr b="0" lang="en-US" sz="4800" spc="-1" strike="noStrike">
              <a:latin typeface="Arial"/>
            </a:endParaRPr>
          </a:p>
        </p:txBody>
      </p:sp>
      <p:sp>
        <p:nvSpPr>
          <p:cNvPr id="1163" name="CustomShape 2"/>
          <p:cNvSpPr/>
          <p:nvPr/>
        </p:nvSpPr>
        <p:spPr>
          <a:xfrm>
            <a:off x="857160" y="1447920"/>
            <a:ext cx="10284840" cy="5027040"/>
          </a:xfrm>
          <a:prstGeom prst="rect">
            <a:avLst/>
          </a:prstGeom>
          <a:noFill/>
          <a:ln>
            <a:noFill/>
          </a:ln>
        </p:spPr>
        <p:style>
          <a:lnRef idx="0"/>
          <a:fillRef idx="0"/>
          <a:effectRef idx="0"/>
          <a:fontRef idx="minor"/>
        </p:style>
        <p:txBody>
          <a:bodyPr lIns="90000" rIns="90000" tIns="45000" bIns="45000">
            <a:noAutofit/>
          </a:bodyPr>
          <a:p>
            <a:pPr marL="274320" indent="-272160">
              <a:lnSpc>
                <a:spcPct val="100000"/>
              </a:lnSpc>
              <a:spcBef>
                <a:spcPts val="601"/>
              </a:spcBef>
              <a:buClr>
                <a:srgbClr val="fe8637"/>
              </a:buClr>
              <a:buSzPct val="70000"/>
              <a:buFont typeface="Wingdings" charset="2"/>
              <a:buChar char=""/>
            </a:pPr>
            <a:r>
              <a:rPr b="0" lang="en-US" sz="3600" spc="-1" strike="noStrike">
                <a:solidFill>
                  <a:srgbClr val="000000"/>
                </a:solidFill>
                <a:latin typeface="Times New Roman"/>
                <a:ea typeface="DejaVu Sans"/>
              </a:rPr>
              <a:t>As placenta separates partially, bleeding from the torn maternal venous sinuses leads to collection of blood between the placental bed and the decidua.</a:t>
            </a:r>
            <a:endParaRPr b="0" lang="en-US" sz="3600" spc="-1" strike="noStrike">
              <a:latin typeface="Arial"/>
            </a:endParaRPr>
          </a:p>
          <a:p>
            <a:pPr marL="274320" indent="-272160">
              <a:lnSpc>
                <a:spcPct val="100000"/>
              </a:lnSpc>
              <a:spcBef>
                <a:spcPts val="601"/>
              </a:spcBef>
              <a:buClr>
                <a:srgbClr val="fe8637"/>
              </a:buClr>
              <a:buSzPct val="70000"/>
              <a:buFont typeface="Wingdings" charset="2"/>
              <a:buChar char=""/>
            </a:pPr>
            <a:r>
              <a:rPr b="0" lang="en-US" sz="3600" spc="-1" strike="noStrike">
                <a:solidFill>
                  <a:srgbClr val="000000"/>
                </a:solidFill>
                <a:latin typeface="Times New Roman"/>
                <a:ea typeface="DejaVu Sans"/>
              </a:rPr>
              <a:t>Further bleeding leads to extension of separation in which the rate of separation is determined by the amount of blood.</a:t>
            </a:r>
            <a:endParaRPr b="0" lang="en-US" sz="3600" spc="-1" strike="noStrike">
              <a:latin typeface="Arial"/>
            </a:endParaRPr>
          </a:p>
          <a:p>
            <a:pPr marL="274320" indent="-272160">
              <a:lnSpc>
                <a:spcPct val="100000"/>
              </a:lnSpc>
              <a:spcBef>
                <a:spcPts val="601"/>
              </a:spcBef>
              <a:buClr>
                <a:srgbClr val="fe8637"/>
              </a:buClr>
              <a:buSzPct val="70000"/>
              <a:buFont typeface="Wingdings" charset="2"/>
              <a:buChar char=""/>
            </a:pPr>
            <a:r>
              <a:rPr b="0" lang="en-US" sz="3600" spc="-1" strike="noStrike">
                <a:solidFill>
                  <a:srgbClr val="000000"/>
                </a:solidFill>
                <a:latin typeface="Times New Roman"/>
                <a:ea typeface="DejaVu Sans"/>
              </a:rPr>
              <a:t>Eventually the </a:t>
            </a:r>
            <a:r>
              <a:rPr b="1" i="1" lang="en-US" sz="3600" spc="-1" strike="noStrike">
                <a:solidFill>
                  <a:srgbClr val="000000"/>
                </a:solidFill>
                <a:latin typeface="Times New Roman"/>
                <a:ea typeface="DejaVu Sans"/>
              </a:rPr>
              <a:t>possible outcomes </a:t>
            </a:r>
            <a:r>
              <a:rPr b="0" lang="en-US" sz="3600" spc="-1" strike="noStrike">
                <a:solidFill>
                  <a:srgbClr val="000000"/>
                </a:solidFill>
                <a:latin typeface="Times New Roman"/>
                <a:ea typeface="DejaVu Sans"/>
              </a:rPr>
              <a:t>are:-</a:t>
            </a:r>
            <a:endParaRPr b="0" lang="en-US" sz="3600" spc="-1" strike="noStrike">
              <a:latin typeface="Arial"/>
            </a:endParaRPr>
          </a:p>
          <a:p>
            <a:pPr>
              <a:lnSpc>
                <a:spcPct val="100000"/>
              </a:lnSpc>
              <a:spcBef>
                <a:spcPts val="601"/>
              </a:spcBef>
            </a:pPr>
            <a:endParaRPr b="0" lang="en-US" sz="3600" spc="-1" strike="noStrike">
              <a:latin typeface="Arial"/>
            </a:endParaRPr>
          </a:p>
        </p:txBody>
      </p:sp>
    </p:spTree>
  </p:cSld>
  <mc:AlternateContent>
    <mc:Choice Requires="p14">
      <p:transition spd="slow" p14:dur="2000"/>
    </mc:Choice>
    <mc:Fallback>
      <p:transition spd="slow"/>
    </mc:Fallback>
  </mc:AlternateContent>
</p:sld>
</file>

<file path=ppt/slides/slide2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64" name="CustomShape 1"/>
          <p:cNvSpPr/>
          <p:nvPr/>
        </p:nvSpPr>
        <p:spPr>
          <a:xfrm>
            <a:off x="666720" y="228600"/>
            <a:ext cx="10856520" cy="6322320"/>
          </a:xfrm>
          <a:prstGeom prst="rect">
            <a:avLst/>
          </a:prstGeom>
          <a:noFill/>
          <a:ln>
            <a:noFill/>
          </a:ln>
        </p:spPr>
        <p:style>
          <a:lnRef idx="0"/>
          <a:fillRef idx="0"/>
          <a:effectRef idx="0"/>
          <a:fontRef idx="minor"/>
        </p:style>
        <p:txBody>
          <a:bodyPr lIns="90000" rIns="90000" tIns="45000" bIns="45000">
            <a:normAutofit/>
          </a:bodyPr>
          <a:p>
            <a:pPr marL="274320" indent="-272160">
              <a:lnSpc>
                <a:spcPct val="100000"/>
              </a:lnSpc>
              <a:spcBef>
                <a:spcPts val="601"/>
              </a:spcBef>
              <a:buClr>
                <a:srgbClr val="fe8637"/>
              </a:buClr>
              <a:buSzPct val="70000"/>
              <a:buFont typeface="Wingdings" charset="2"/>
              <a:buChar char=""/>
            </a:pPr>
            <a:r>
              <a:rPr b="0" lang="en-US" sz="3200" spc="-1" strike="noStrike">
                <a:solidFill>
                  <a:srgbClr val="000000"/>
                </a:solidFill>
                <a:latin typeface="Times New Roman"/>
                <a:ea typeface="DejaVu Sans"/>
              </a:rPr>
              <a:t>Some blood escapes from the placenta site, thus separate the membrane &amp; finally drain out per vagina.</a:t>
            </a:r>
            <a:endParaRPr b="0" lang="en-US" sz="3200" spc="-1" strike="noStrike">
              <a:latin typeface="Arial"/>
            </a:endParaRPr>
          </a:p>
          <a:p>
            <a:pPr marL="274320" indent="-272160">
              <a:lnSpc>
                <a:spcPct val="100000"/>
              </a:lnSpc>
              <a:spcBef>
                <a:spcPts val="601"/>
              </a:spcBef>
              <a:buClr>
                <a:srgbClr val="fe8637"/>
              </a:buClr>
              <a:buSzPct val="70000"/>
              <a:buFont typeface="Wingdings" charset="2"/>
              <a:buChar char=""/>
            </a:pPr>
            <a:r>
              <a:rPr b="0" lang="en-US" sz="3200" spc="-1" strike="noStrike">
                <a:solidFill>
                  <a:srgbClr val="000000"/>
                </a:solidFill>
                <a:latin typeface="Times New Roman"/>
                <a:ea typeface="DejaVu Sans"/>
              </a:rPr>
              <a:t>In other situations, blood is retained behind the placenta.</a:t>
            </a:r>
            <a:endParaRPr b="0" lang="en-US" sz="3200" spc="-1" strike="noStrike">
              <a:latin typeface="Arial"/>
            </a:endParaRPr>
          </a:p>
          <a:p>
            <a:pPr marL="274320" indent="-272160">
              <a:lnSpc>
                <a:spcPct val="100000"/>
              </a:lnSpc>
              <a:spcBef>
                <a:spcPts val="601"/>
              </a:spcBef>
              <a:buClr>
                <a:srgbClr val="fe8637"/>
              </a:buClr>
              <a:buSzPct val="70000"/>
              <a:buFont typeface="Wingdings" charset="2"/>
              <a:buChar char=""/>
            </a:pPr>
            <a:r>
              <a:rPr b="0" lang="en-US" sz="3200" spc="-1" strike="noStrike">
                <a:solidFill>
                  <a:srgbClr val="000000"/>
                </a:solidFill>
                <a:latin typeface="Times New Roman"/>
                <a:ea typeface="DejaVu Sans"/>
              </a:rPr>
              <a:t>Plasma is forced into the myometrium , hence infiltrates muscle fibres ,  while the cells agglutinate. </a:t>
            </a:r>
            <a:endParaRPr b="0" lang="en-US" sz="3200" spc="-1" strike="noStrike">
              <a:latin typeface="Arial"/>
            </a:endParaRPr>
          </a:p>
          <a:p>
            <a:pPr marL="274320" indent="-272160">
              <a:lnSpc>
                <a:spcPct val="100000"/>
              </a:lnSpc>
              <a:spcBef>
                <a:spcPts val="601"/>
              </a:spcBef>
              <a:buClr>
                <a:srgbClr val="fe8637"/>
              </a:buClr>
              <a:buSzPct val="70000"/>
              <a:buFont typeface="Wingdings" charset="2"/>
              <a:buChar char=""/>
            </a:pPr>
            <a:r>
              <a:rPr b="0" lang="en-US" sz="3200" spc="-1" strike="noStrike">
                <a:solidFill>
                  <a:srgbClr val="000000"/>
                </a:solidFill>
                <a:latin typeface="Times New Roman"/>
                <a:ea typeface="DejaVu Sans"/>
              </a:rPr>
              <a:t>This causes marked damage on the uterus, hence demonstrated  by  bruised and oedematous  appearance on  inspection during caesarean section.</a:t>
            </a:r>
            <a:endParaRPr b="0" lang="en-US" sz="3200" spc="-1" strike="noStrike">
              <a:latin typeface="Arial"/>
            </a:endParaRPr>
          </a:p>
          <a:p>
            <a:pPr>
              <a:lnSpc>
                <a:spcPct val="100000"/>
              </a:lnSpc>
              <a:spcBef>
                <a:spcPts val="601"/>
              </a:spcBef>
            </a:pPr>
            <a:endParaRPr b="0" lang="en-US" sz="3200" spc="-1" strike="noStrike">
              <a:latin typeface="Arial"/>
            </a:endParaRPr>
          </a:p>
          <a:p>
            <a:pPr>
              <a:lnSpc>
                <a:spcPct val="100000"/>
              </a:lnSpc>
              <a:spcBef>
                <a:spcPts val="601"/>
              </a:spcBef>
            </a:pP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2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65" name="CustomShape 1"/>
          <p:cNvSpPr/>
          <p:nvPr/>
        </p:nvSpPr>
        <p:spPr>
          <a:xfrm>
            <a:off x="952560" y="228600"/>
            <a:ext cx="9522720" cy="6243120"/>
          </a:xfrm>
          <a:prstGeom prst="rect">
            <a:avLst/>
          </a:prstGeom>
          <a:noFill/>
          <a:ln>
            <a:noFill/>
          </a:ln>
        </p:spPr>
        <p:style>
          <a:lnRef idx="0"/>
          <a:fillRef idx="0"/>
          <a:effectRef idx="0"/>
          <a:fontRef idx="minor"/>
        </p:style>
        <p:txBody>
          <a:bodyPr lIns="90000" rIns="90000" tIns="45000" bIns="45000">
            <a:noAutofit/>
          </a:bodyPr>
          <a:p>
            <a:pPr marL="274320" indent="-272160">
              <a:lnSpc>
                <a:spcPct val="100000"/>
              </a:lnSpc>
              <a:spcBef>
                <a:spcPts val="601"/>
              </a:spcBef>
              <a:buClr>
                <a:srgbClr val="fe8637"/>
              </a:buClr>
              <a:buSzPct val="70000"/>
              <a:buFont typeface="Wingdings" charset="2"/>
              <a:buChar char=""/>
            </a:pPr>
            <a:r>
              <a:rPr b="0" lang="en-US" sz="3600" spc="-1" strike="noStrike">
                <a:solidFill>
                  <a:srgbClr val="000000"/>
                </a:solidFill>
                <a:latin typeface="Times New Roman"/>
                <a:ea typeface="DejaVu Sans"/>
              </a:rPr>
              <a:t>This is collectively referred to as </a:t>
            </a:r>
            <a:r>
              <a:rPr b="1" lang="en-US" sz="3600" spc="-1" strike="noStrike">
                <a:solidFill>
                  <a:srgbClr val="000000"/>
                </a:solidFill>
                <a:latin typeface="Times New Roman"/>
                <a:ea typeface="DejaVu Sans"/>
              </a:rPr>
              <a:t>couvelaire uterus </a:t>
            </a:r>
            <a:r>
              <a:rPr b="0" lang="en-US" sz="3600" spc="-1" strike="noStrike">
                <a:solidFill>
                  <a:srgbClr val="000000"/>
                </a:solidFill>
                <a:latin typeface="Times New Roman"/>
                <a:ea typeface="DejaVu Sans"/>
              </a:rPr>
              <a:t>or </a:t>
            </a:r>
            <a:r>
              <a:rPr b="1" lang="en-US" sz="3600" spc="-1" strike="noStrike">
                <a:solidFill>
                  <a:srgbClr val="000000"/>
                </a:solidFill>
                <a:latin typeface="Times New Roman"/>
                <a:ea typeface="DejaVu Sans"/>
              </a:rPr>
              <a:t>uterus apoplexy</a:t>
            </a:r>
            <a:r>
              <a:rPr b="0" lang="en-US" sz="3600" spc="-1" strike="noStrike">
                <a:solidFill>
                  <a:srgbClr val="000000"/>
                </a:solidFill>
                <a:latin typeface="Times New Roman"/>
                <a:ea typeface="DejaVu Sans"/>
              </a:rPr>
              <a:t>. </a:t>
            </a:r>
            <a:endParaRPr b="0" lang="en-US" sz="3600" spc="-1" strike="noStrike">
              <a:latin typeface="Arial"/>
            </a:endParaRPr>
          </a:p>
          <a:p>
            <a:pPr marL="274320" indent="-272160">
              <a:lnSpc>
                <a:spcPct val="100000"/>
              </a:lnSpc>
              <a:spcBef>
                <a:spcPts val="601"/>
              </a:spcBef>
              <a:buClr>
                <a:srgbClr val="fe8637"/>
              </a:buClr>
              <a:buSzPct val="70000"/>
              <a:buFont typeface="Courier New"/>
              <a:buChar char="o"/>
            </a:pPr>
            <a:r>
              <a:rPr b="0" lang="en-US" sz="3600" spc="-1" strike="noStrike">
                <a:solidFill>
                  <a:srgbClr val="000000"/>
                </a:solidFill>
                <a:latin typeface="Times New Roman"/>
                <a:ea typeface="DejaVu Sans"/>
              </a:rPr>
              <a:t>Vaginal bleeding is absent but features of hypovoluemic shock are present.</a:t>
            </a:r>
            <a:endParaRPr b="0" lang="en-US" sz="3600" spc="-1" strike="noStrike">
              <a:latin typeface="Arial"/>
            </a:endParaRPr>
          </a:p>
          <a:p>
            <a:pPr marL="274320" indent="-272160">
              <a:lnSpc>
                <a:spcPct val="100000"/>
              </a:lnSpc>
              <a:spcBef>
                <a:spcPts val="601"/>
              </a:spcBef>
              <a:buClr>
                <a:srgbClr val="fe8637"/>
              </a:buClr>
              <a:buSzPct val="70000"/>
              <a:buFont typeface="Courier New"/>
              <a:buChar char="o"/>
            </a:pPr>
            <a:r>
              <a:rPr b="0" lang="en-US" sz="3600" spc="-1" strike="noStrike">
                <a:solidFill>
                  <a:srgbClr val="000000"/>
                </a:solidFill>
                <a:latin typeface="Times New Roman"/>
                <a:ea typeface="DejaVu Sans"/>
              </a:rPr>
              <a:t>Uterus is enlarged and extremely painful.</a:t>
            </a:r>
            <a:endParaRPr b="0" lang="en-US" sz="3600" spc="-1" strike="noStrike">
              <a:latin typeface="Arial"/>
            </a:endParaRPr>
          </a:p>
          <a:p>
            <a:pPr marL="274320" indent="-272160">
              <a:lnSpc>
                <a:spcPct val="100000"/>
              </a:lnSpc>
              <a:spcBef>
                <a:spcPts val="601"/>
              </a:spcBef>
              <a:buClr>
                <a:srgbClr val="fe8637"/>
              </a:buClr>
              <a:buSzPct val="70000"/>
              <a:buFont typeface="Wingdings" charset="2"/>
              <a:buChar char=""/>
            </a:pPr>
            <a:r>
              <a:rPr b="0" lang="en-US" sz="3600" spc="-1" strike="noStrike">
                <a:solidFill>
                  <a:srgbClr val="000000"/>
                </a:solidFill>
                <a:latin typeface="Times New Roman"/>
                <a:ea typeface="DejaVu Sans"/>
              </a:rPr>
              <a:t>A combination of the above 2. i.e. some blood drains and some is retained.</a:t>
            </a:r>
            <a:endParaRPr b="0" lang="en-US" sz="3600" spc="-1" strike="noStrike">
              <a:latin typeface="Arial"/>
            </a:endParaRPr>
          </a:p>
          <a:p>
            <a:pPr marL="274320" indent="-272160">
              <a:lnSpc>
                <a:spcPct val="100000"/>
              </a:lnSpc>
              <a:spcBef>
                <a:spcPts val="601"/>
              </a:spcBef>
              <a:tabLst>
                <a:tab algn="l" pos="0"/>
              </a:tabLst>
            </a:pPr>
            <a:endParaRPr b="0" lang="en-US" sz="3600" spc="-1" strike="noStrike">
              <a:latin typeface="Arial"/>
            </a:endParaRPr>
          </a:p>
        </p:txBody>
      </p:sp>
    </p:spTree>
  </p:cSld>
  <mc:AlternateContent>
    <mc:Choice Requires="p14">
      <p:transition spd="slow" p14:dur="2000"/>
    </mc:Choice>
    <mc:Fallback>
      <p:transition spd="slow"/>
    </mc:Fallback>
  </mc:AlternateContent>
</p:sld>
</file>

<file path=ppt/slides/slide2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66" name="CustomShape 1"/>
          <p:cNvSpPr/>
          <p:nvPr/>
        </p:nvSpPr>
        <p:spPr>
          <a:xfrm>
            <a:off x="609480" y="274680"/>
            <a:ext cx="9954720" cy="1140840"/>
          </a:xfrm>
          <a:prstGeom prst="rect">
            <a:avLst/>
          </a:prstGeom>
          <a:noFill/>
          <a:ln>
            <a:noFill/>
          </a:ln>
        </p:spPr>
        <p:style>
          <a:lnRef idx="0"/>
          <a:fillRef idx="0"/>
          <a:effectRef idx="0"/>
          <a:fontRef idx="minor"/>
        </p:style>
        <p:txBody>
          <a:bodyPr lIns="90000" rIns="90000" tIns="45000" bIns="45000" anchor="b">
            <a:noAutofit/>
          </a:bodyPr>
          <a:p>
            <a:pPr>
              <a:lnSpc>
                <a:spcPct val="100000"/>
              </a:lnSpc>
            </a:pPr>
            <a:r>
              <a:rPr b="0" lang="en-US" sz="3000" spc="-1" strike="noStrike" cap="small">
                <a:solidFill>
                  <a:srgbClr val="ff0000"/>
                </a:solidFill>
                <a:latin typeface="Arial"/>
                <a:ea typeface="DejaVu Sans"/>
              </a:rPr>
              <a:t>	</a:t>
            </a:r>
            <a:r>
              <a:rPr b="0" lang="en-US" sz="3000" spc="-1" strike="noStrike" cap="small">
                <a:solidFill>
                  <a:srgbClr val="ff0000"/>
                </a:solidFill>
                <a:latin typeface="Arial"/>
                <a:ea typeface="DejaVu Sans"/>
              </a:rPr>
              <a:t>	</a:t>
            </a:r>
            <a:r>
              <a:rPr b="0" lang="en-US" sz="4800" spc="-1" strike="noStrike" cap="small">
                <a:solidFill>
                  <a:srgbClr val="ff0000"/>
                </a:solidFill>
                <a:latin typeface="Arial"/>
                <a:ea typeface="DejaVu Sans"/>
              </a:rPr>
              <a:t> </a:t>
            </a:r>
            <a:r>
              <a:rPr b="0" lang="en-US" sz="4800" spc="-1" strike="noStrike" cap="small">
                <a:solidFill>
                  <a:srgbClr val="ff0000"/>
                </a:solidFill>
                <a:latin typeface="Arial"/>
                <a:ea typeface="DejaVu Sans"/>
              </a:rPr>
              <a:t>TYPES</a:t>
            </a:r>
            <a:r>
              <a:rPr b="0" i="1" lang="en-US" sz="4800" spc="-1" strike="noStrike" cap="small">
                <a:solidFill>
                  <a:srgbClr val="ff0000"/>
                </a:solidFill>
                <a:latin typeface="Arial"/>
                <a:ea typeface="DejaVu Sans"/>
              </a:rPr>
              <a:t> </a:t>
            </a:r>
            <a:endParaRPr b="0" lang="en-US" sz="4800" spc="-1" strike="noStrike">
              <a:latin typeface="Arial"/>
            </a:endParaRPr>
          </a:p>
        </p:txBody>
      </p:sp>
      <p:sp>
        <p:nvSpPr>
          <p:cNvPr id="1167" name="CustomShape 2"/>
          <p:cNvSpPr/>
          <p:nvPr/>
        </p:nvSpPr>
        <p:spPr>
          <a:xfrm>
            <a:off x="609480" y="1600200"/>
            <a:ext cx="9954720" cy="4871520"/>
          </a:xfrm>
          <a:prstGeom prst="rect">
            <a:avLst/>
          </a:prstGeom>
          <a:noFill/>
          <a:ln>
            <a:noFill/>
          </a:ln>
        </p:spPr>
        <p:style>
          <a:lnRef idx="0"/>
          <a:fillRef idx="0"/>
          <a:effectRef idx="0"/>
          <a:fontRef idx="minor"/>
        </p:style>
        <p:txBody>
          <a:bodyPr lIns="90000" rIns="90000" tIns="45000" bIns="45000">
            <a:normAutofit/>
          </a:bodyPr>
          <a:p>
            <a:pPr marL="274320" indent="-272160">
              <a:lnSpc>
                <a:spcPct val="100000"/>
              </a:lnSpc>
              <a:spcBef>
                <a:spcPts val="601"/>
              </a:spcBef>
              <a:buClr>
                <a:srgbClr val="fe8637"/>
              </a:buClr>
              <a:buSzPct val="70000"/>
              <a:buFont typeface="Wingdings" charset="2"/>
              <a:buChar char=""/>
            </a:pPr>
            <a:r>
              <a:rPr b="0" lang="en-US" sz="3500" spc="-1" strike="noStrike">
                <a:solidFill>
                  <a:srgbClr val="000000"/>
                </a:solidFill>
                <a:latin typeface="Times New Roman"/>
                <a:ea typeface="DejaVu Sans"/>
              </a:rPr>
              <a:t>Based on presence or absence of Per vaginal loss ,status of fetus &amp; mother.</a:t>
            </a:r>
            <a:endParaRPr b="0" lang="en-US" sz="3500" spc="-1" strike="noStrike">
              <a:latin typeface="Arial"/>
            </a:endParaRPr>
          </a:p>
          <a:p>
            <a:pPr marL="274320" indent="-272160">
              <a:lnSpc>
                <a:spcPct val="100000"/>
              </a:lnSpc>
              <a:spcBef>
                <a:spcPts val="601"/>
              </a:spcBef>
              <a:buClr>
                <a:srgbClr val="fe8637"/>
              </a:buClr>
              <a:buSzPct val="70000"/>
              <a:buFont typeface="Wingdings" charset="2"/>
              <a:buChar char=""/>
            </a:pPr>
            <a:r>
              <a:rPr b="1" lang="en-US" sz="3500" spc="-1" strike="noStrike">
                <a:solidFill>
                  <a:srgbClr val="000000"/>
                </a:solidFill>
                <a:latin typeface="Times New Roman"/>
                <a:ea typeface="DejaVu Sans"/>
              </a:rPr>
              <a:t>Revealed</a:t>
            </a:r>
            <a:r>
              <a:rPr b="0" lang="en-US" sz="3500" spc="-1" strike="noStrike">
                <a:solidFill>
                  <a:srgbClr val="000000"/>
                </a:solidFill>
                <a:latin typeface="Times New Roman"/>
                <a:ea typeface="DejaVu Sans"/>
              </a:rPr>
              <a:t>, PV loss observed  and it’s determined by the degree of separation.</a:t>
            </a:r>
            <a:endParaRPr b="0" lang="en-US" sz="3500" spc="-1" strike="noStrike">
              <a:latin typeface="Arial"/>
            </a:endParaRPr>
          </a:p>
          <a:p>
            <a:pPr marL="274320" indent="-272160">
              <a:lnSpc>
                <a:spcPct val="100000"/>
              </a:lnSpc>
              <a:spcBef>
                <a:spcPts val="601"/>
              </a:spcBef>
              <a:buClr>
                <a:srgbClr val="fe8637"/>
              </a:buClr>
              <a:buSzPct val="70000"/>
              <a:buFont typeface="Wingdings" charset="2"/>
              <a:buChar char=""/>
            </a:pPr>
            <a:r>
              <a:rPr b="1" lang="en-US" sz="3500" spc="-1" strike="noStrike">
                <a:solidFill>
                  <a:srgbClr val="000000"/>
                </a:solidFill>
                <a:latin typeface="Times New Roman"/>
                <a:ea typeface="DejaVu Sans"/>
              </a:rPr>
              <a:t>Concealed</a:t>
            </a:r>
            <a:r>
              <a:rPr b="0" lang="en-US" sz="3500" spc="-1" strike="noStrike">
                <a:solidFill>
                  <a:srgbClr val="000000"/>
                </a:solidFill>
                <a:latin typeface="Times New Roman"/>
                <a:ea typeface="DejaVu Sans"/>
              </a:rPr>
              <a:t>, no per vaginal lost, mother has pain on uterine palpation and uterus is enlarged. Severe shock is common.</a:t>
            </a:r>
            <a:endParaRPr b="0" lang="en-US" sz="3500" spc="-1" strike="noStrike">
              <a:latin typeface="Arial"/>
            </a:endParaRPr>
          </a:p>
          <a:p>
            <a:pPr marL="274320" indent="-272160">
              <a:lnSpc>
                <a:spcPct val="100000"/>
              </a:lnSpc>
              <a:spcBef>
                <a:spcPts val="601"/>
              </a:spcBef>
              <a:buClr>
                <a:srgbClr val="fe8637"/>
              </a:buClr>
              <a:buSzPct val="70000"/>
              <a:buFont typeface="Wingdings" charset="2"/>
              <a:buChar char=""/>
            </a:pPr>
            <a:r>
              <a:rPr b="1" lang="en-US" sz="3500" spc="-1" strike="noStrike">
                <a:solidFill>
                  <a:srgbClr val="000000"/>
                </a:solidFill>
                <a:latin typeface="Times New Roman"/>
                <a:ea typeface="DejaVu Sans"/>
              </a:rPr>
              <a:t>Mixed haemorrhage </a:t>
            </a:r>
            <a:r>
              <a:rPr b="0" lang="en-US" sz="3500" spc="-1" strike="noStrike">
                <a:solidFill>
                  <a:srgbClr val="000000"/>
                </a:solidFill>
                <a:latin typeface="Times New Roman"/>
                <a:ea typeface="DejaVu Sans"/>
              </a:rPr>
              <a:t>, some drain while rest is concealed.</a:t>
            </a:r>
            <a:endParaRPr b="0" lang="en-US" sz="3500" spc="-1" strike="noStrike">
              <a:latin typeface="Arial"/>
            </a:endParaRPr>
          </a:p>
          <a:p>
            <a:pPr>
              <a:lnSpc>
                <a:spcPct val="100000"/>
              </a:lnSpc>
              <a:spcBef>
                <a:spcPts val="601"/>
              </a:spcBef>
            </a:pPr>
            <a:endParaRPr b="0" lang="en-US" sz="3500" spc="-1" strike="noStrike">
              <a:latin typeface="Arial"/>
            </a:endParaRPr>
          </a:p>
        </p:txBody>
      </p:sp>
    </p:spTree>
  </p:cSld>
  <mc:AlternateContent>
    <mc:Choice Requires="p14">
      <p:transition spd="slow" p14:dur="2000"/>
    </mc:Choice>
    <mc:Fallback>
      <p:transition spd="slow"/>
    </mc:Fallback>
  </mc:AlternateContent>
</p:sld>
</file>

<file path=ppt/slides/slide2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68" name="CustomShape 1"/>
          <p:cNvSpPr/>
          <p:nvPr/>
        </p:nvSpPr>
        <p:spPr>
          <a:xfrm>
            <a:off x="952560" y="380880"/>
            <a:ext cx="9332280" cy="6090840"/>
          </a:xfrm>
          <a:prstGeom prst="rect">
            <a:avLst/>
          </a:prstGeom>
          <a:noFill/>
          <a:ln>
            <a:noFill/>
          </a:ln>
        </p:spPr>
        <p:style>
          <a:lnRef idx="0"/>
          <a:fillRef idx="0"/>
          <a:effectRef idx="0"/>
          <a:fontRef idx="minor"/>
        </p:style>
        <p:txBody>
          <a:bodyPr lIns="90000" rIns="90000" tIns="45000" bIns="45000">
            <a:normAutofit/>
          </a:bodyPr>
          <a:p>
            <a:pPr marL="274320" indent="-272160">
              <a:lnSpc>
                <a:spcPct val="100000"/>
              </a:lnSpc>
              <a:spcBef>
                <a:spcPts val="601"/>
              </a:spcBef>
              <a:tabLst>
                <a:tab algn="l" pos="0"/>
              </a:tabLst>
            </a:pPr>
            <a:r>
              <a:rPr b="1" lang="en-US" sz="3600" spc="-1" strike="noStrike">
                <a:solidFill>
                  <a:srgbClr val="777c84"/>
                </a:solidFill>
                <a:latin typeface="Times New Roman"/>
                <a:ea typeface="DejaVu Sans"/>
              </a:rPr>
              <a:t>	</a:t>
            </a:r>
            <a:r>
              <a:rPr b="1" lang="en-US" sz="3600" spc="-1" strike="noStrike">
                <a:solidFill>
                  <a:srgbClr val="777c84"/>
                </a:solidFill>
                <a:latin typeface="Times New Roman"/>
                <a:ea typeface="DejaVu Sans"/>
              </a:rPr>
              <a:t>NB:</a:t>
            </a:r>
            <a:r>
              <a:rPr b="0" lang="en-US" sz="3600" spc="-1" strike="noStrike">
                <a:solidFill>
                  <a:srgbClr val="777c84"/>
                </a:solidFill>
                <a:latin typeface="Times New Roman"/>
                <a:ea typeface="DejaVu Sans"/>
              </a:rPr>
              <a:t>- </a:t>
            </a:r>
            <a:endParaRPr b="0" lang="en-US" sz="3600" spc="-1" strike="noStrike">
              <a:latin typeface="Arial"/>
            </a:endParaRPr>
          </a:p>
          <a:p>
            <a:pPr marL="274320" indent="-272160">
              <a:lnSpc>
                <a:spcPct val="100000"/>
              </a:lnSpc>
              <a:spcBef>
                <a:spcPts val="601"/>
              </a:spcBef>
              <a:buClr>
                <a:srgbClr val="fe8637"/>
              </a:buClr>
              <a:buSzPct val="70000"/>
              <a:buFont typeface="Wingdings" charset="2"/>
              <a:buChar char=""/>
              <a:tabLst>
                <a:tab algn="l" pos="0"/>
              </a:tabLst>
            </a:pPr>
            <a:r>
              <a:rPr b="0" lang="en-US" sz="3600" spc="-1" strike="noStrike">
                <a:solidFill>
                  <a:srgbClr val="000000"/>
                </a:solidFill>
                <a:latin typeface="Times New Roman"/>
                <a:ea typeface="DejaVu Sans"/>
              </a:rPr>
              <a:t>Classification is also based on the degree of separation as well as the status of both fetus &amp; mother.</a:t>
            </a:r>
            <a:endParaRPr b="0" lang="en-US" sz="3600" spc="-1" strike="noStrike">
              <a:latin typeface="Arial"/>
            </a:endParaRPr>
          </a:p>
          <a:p>
            <a:pPr marL="274320" indent="-272160">
              <a:lnSpc>
                <a:spcPct val="100000"/>
              </a:lnSpc>
              <a:spcBef>
                <a:spcPts val="601"/>
              </a:spcBef>
              <a:buClr>
                <a:srgbClr val="fe8637"/>
              </a:buClr>
              <a:buSzPct val="70000"/>
              <a:buFont typeface="Wingdings" charset="2"/>
              <a:buChar char=""/>
              <a:tabLst>
                <a:tab algn="l" pos="0"/>
              </a:tabLst>
            </a:pPr>
            <a:r>
              <a:rPr b="0" lang="en-US" sz="3600" spc="-1" strike="noStrike">
                <a:solidFill>
                  <a:srgbClr val="000000"/>
                </a:solidFill>
                <a:latin typeface="Times New Roman"/>
                <a:ea typeface="DejaVu Sans"/>
              </a:rPr>
              <a:t> </a:t>
            </a:r>
            <a:r>
              <a:rPr b="0" lang="en-US" sz="3600" spc="-1" strike="noStrike">
                <a:solidFill>
                  <a:srgbClr val="000000"/>
                </a:solidFill>
                <a:latin typeface="Times New Roman"/>
                <a:ea typeface="DejaVu Sans"/>
              </a:rPr>
              <a:t>(1) Mild</a:t>
            </a:r>
            <a:endParaRPr b="0" lang="en-US" sz="3600" spc="-1" strike="noStrike">
              <a:latin typeface="Arial"/>
            </a:endParaRPr>
          </a:p>
          <a:p>
            <a:pPr marL="274320" indent="-272160">
              <a:lnSpc>
                <a:spcPct val="100000"/>
              </a:lnSpc>
              <a:spcBef>
                <a:spcPts val="601"/>
              </a:spcBef>
              <a:buClr>
                <a:srgbClr val="fe8637"/>
              </a:buClr>
              <a:buSzPct val="70000"/>
              <a:buFont typeface="Wingdings" charset="2"/>
              <a:buChar char=""/>
              <a:tabLst>
                <a:tab algn="l" pos="0"/>
              </a:tabLst>
            </a:pPr>
            <a:r>
              <a:rPr b="0" lang="en-US" sz="3600" spc="-1" strike="noStrike">
                <a:solidFill>
                  <a:srgbClr val="000000"/>
                </a:solidFill>
                <a:latin typeface="Times New Roman"/>
                <a:ea typeface="DejaVu Sans"/>
              </a:rPr>
              <a:t> </a:t>
            </a:r>
            <a:r>
              <a:rPr b="0" lang="en-US" sz="3600" spc="-1" strike="noStrike">
                <a:solidFill>
                  <a:srgbClr val="000000"/>
                </a:solidFill>
                <a:latin typeface="Times New Roman"/>
                <a:ea typeface="DejaVu Sans"/>
              </a:rPr>
              <a:t>(2) moderate</a:t>
            </a:r>
            <a:endParaRPr b="0" lang="en-US" sz="3600" spc="-1" strike="noStrike">
              <a:latin typeface="Arial"/>
            </a:endParaRPr>
          </a:p>
          <a:p>
            <a:pPr marL="274320" indent="-272160">
              <a:lnSpc>
                <a:spcPct val="100000"/>
              </a:lnSpc>
              <a:spcBef>
                <a:spcPts val="601"/>
              </a:spcBef>
              <a:buClr>
                <a:srgbClr val="fe8637"/>
              </a:buClr>
              <a:buSzPct val="70000"/>
              <a:buFont typeface="Wingdings" charset="2"/>
              <a:buChar char=""/>
              <a:tabLst>
                <a:tab algn="l" pos="0"/>
              </a:tabLst>
            </a:pPr>
            <a:r>
              <a:rPr b="0" lang="en-US" sz="3600" spc="-1" strike="noStrike">
                <a:solidFill>
                  <a:srgbClr val="000000"/>
                </a:solidFill>
                <a:latin typeface="Times New Roman"/>
                <a:ea typeface="DejaVu Sans"/>
              </a:rPr>
              <a:t> </a:t>
            </a:r>
            <a:r>
              <a:rPr b="0" lang="en-US" sz="3600" spc="-1" strike="noStrike">
                <a:solidFill>
                  <a:srgbClr val="000000"/>
                </a:solidFill>
                <a:latin typeface="Times New Roman"/>
                <a:ea typeface="DejaVu Sans"/>
              </a:rPr>
              <a:t>(3) severe.</a:t>
            </a:r>
            <a:endParaRPr b="0" lang="en-US" sz="3600" spc="-1" strike="noStrike">
              <a:latin typeface="Arial"/>
            </a:endParaRPr>
          </a:p>
          <a:p>
            <a:pPr>
              <a:lnSpc>
                <a:spcPct val="100000"/>
              </a:lnSpc>
              <a:spcBef>
                <a:spcPts val="601"/>
              </a:spcBef>
              <a:tabLst>
                <a:tab algn="l" pos="0"/>
              </a:tabLst>
            </a:pPr>
            <a:endParaRPr b="0" lang="en-US" sz="3600" spc="-1" strike="noStrike">
              <a:latin typeface="Arial"/>
            </a:endParaRPr>
          </a:p>
        </p:txBody>
      </p:sp>
    </p:spTree>
  </p:cSld>
  <mc:AlternateContent>
    <mc:Choice Requires="p14">
      <p:transition spd="slow" p14:dur="2000"/>
    </mc:Choice>
    <mc:Fallback>
      <p:transition spd="slow"/>
    </mc:Fallback>
  </mc:AlternateContent>
</p:sld>
</file>

<file path=ppt/slides/slide23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69" name="CustomShape 1"/>
          <p:cNvSpPr/>
          <p:nvPr/>
        </p:nvSpPr>
        <p:spPr>
          <a:xfrm>
            <a:off x="952560" y="0"/>
            <a:ext cx="9332280" cy="759960"/>
          </a:xfrm>
          <a:prstGeom prst="rect">
            <a:avLst/>
          </a:prstGeom>
          <a:noFill/>
          <a:ln>
            <a:noFill/>
          </a:ln>
        </p:spPr>
        <p:style>
          <a:lnRef idx="0"/>
          <a:fillRef idx="0"/>
          <a:effectRef idx="0"/>
          <a:fontRef idx="minor"/>
        </p:style>
        <p:txBody>
          <a:bodyPr lIns="90000" rIns="90000" tIns="45000" bIns="45000" anchor="b">
            <a:noAutofit/>
          </a:bodyPr>
          <a:p>
            <a:pPr>
              <a:lnSpc>
                <a:spcPct val="100000"/>
              </a:lnSpc>
            </a:pPr>
            <a:r>
              <a:rPr b="1" lang="en-US" sz="3000" spc="-1" strike="noStrike" cap="small">
                <a:solidFill>
                  <a:srgbClr val="00b0f0"/>
                </a:solidFill>
                <a:latin typeface="Arial"/>
                <a:ea typeface="DejaVu Sans"/>
              </a:rPr>
              <a:t>Diagrammatic representation</a:t>
            </a:r>
            <a:endParaRPr b="0" lang="en-US" sz="3000" spc="-1" strike="noStrike">
              <a:latin typeface="Arial"/>
            </a:endParaRPr>
          </a:p>
        </p:txBody>
      </p:sp>
      <p:pic>
        <p:nvPicPr>
          <p:cNvPr id="1170" name="Picture 2" descr=""/>
          <p:cNvPicPr/>
          <p:nvPr/>
        </p:nvPicPr>
        <p:blipFill>
          <a:blip r:embed="rId1"/>
          <a:stretch/>
        </p:blipFill>
        <p:spPr>
          <a:xfrm>
            <a:off x="762120" y="990720"/>
            <a:ext cx="10570680" cy="5712840"/>
          </a:xfrm>
          <a:prstGeom prst="rect">
            <a:avLst/>
          </a:prstGeom>
          <a:ln cap="sq" w="228600">
            <a:solidFill>
              <a:srgbClr val="000000"/>
            </a:solidFill>
            <a:miter/>
          </a:ln>
        </p:spPr>
      </p:pic>
    </p:spTree>
  </p:cSld>
  <mc:AlternateContent>
    <mc:Choice Requires="p14">
      <p:transition spd="slow" p14:dur="2000"/>
    </mc:Choice>
    <mc:Fallback>
      <p:transition spd="slow"/>
    </mc:Fallback>
  </mc:AlternateContent>
</p:sld>
</file>

<file path=ppt/slides/slide23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71" name="CustomShape 1"/>
          <p:cNvSpPr/>
          <p:nvPr/>
        </p:nvSpPr>
        <p:spPr>
          <a:xfrm>
            <a:off x="609480" y="1600200"/>
            <a:ext cx="9954720" cy="4871520"/>
          </a:xfrm>
          <a:prstGeom prst="rect">
            <a:avLst/>
          </a:prstGeom>
          <a:noFill/>
          <a:ln>
            <a:noFill/>
          </a:ln>
        </p:spPr>
        <p:style>
          <a:lnRef idx="0"/>
          <a:fillRef idx="0"/>
          <a:effectRef idx="0"/>
          <a:fontRef idx="minor"/>
        </p:style>
        <p:txBody>
          <a:bodyPr lIns="90000" rIns="90000" tIns="45000" bIns="45000">
            <a:noAutofit/>
          </a:bodyPr>
          <a:p>
            <a:pPr>
              <a:lnSpc>
                <a:spcPct val="100000"/>
              </a:lnSpc>
              <a:spcBef>
                <a:spcPts val="601"/>
              </a:spcBef>
            </a:pPr>
            <a:endParaRPr b="0" lang="en-US" sz="1800" spc="-1" strike="noStrike">
              <a:latin typeface="Arial"/>
            </a:endParaRPr>
          </a:p>
          <a:p>
            <a:pPr>
              <a:lnSpc>
                <a:spcPct val="100000"/>
              </a:lnSpc>
              <a:spcBef>
                <a:spcPts val="601"/>
              </a:spcBef>
            </a:pPr>
            <a:endParaRPr b="0" lang="en-US" sz="1800" spc="-1" strike="noStrike">
              <a:latin typeface="Arial"/>
            </a:endParaRPr>
          </a:p>
          <a:p>
            <a:pPr>
              <a:lnSpc>
                <a:spcPct val="100000"/>
              </a:lnSpc>
              <a:spcBef>
                <a:spcPts val="601"/>
              </a:spcBef>
            </a:pPr>
            <a:endParaRPr b="0" lang="en-US" sz="1800" spc="-1" strike="noStrike">
              <a:latin typeface="Arial"/>
            </a:endParaRPr>
          </a:p>
          <a:p>
            <a:pPr>
              <a:lnSpc>
                <a:spcPct val="100000"/>
              </a:lnSpc>
              <a:spcBef>
                <a:spcPts val="601"/>
              </a:spcBef>
            </a:pPr>
            <a:endParaRPr b="0" lang="en-US" sz="1800" spc="-1" strike="noStrike">
              <a:latin typeface="Arial"/>
            </a:endParaRPr>
          </a:p>
          <a:p>
            <a:pPr marL="274320" indent="-272160">
              <a:lnSpc>
                <a:spcPct val="100000"/>
              </a:lnSpc>
              <a:spcBef>
                <a:spcPts val="601"/>
              </a:spcBef>
              <a:tabLst>
                <a:tab algn="l" pos="0"/>
              </a:tabLst>
            </a:pPr>
            <a:r>
              <a:rPr b="0" lang="en-US" sz="2400" spc="-1" strike="noStrike">
                <a:solidFill>
                  <a:srgbClr val="000000"/>
                </a:solidFill>
                <a:latin typeface="Times New Roman"/>
                <a:ea typeface="DejaVu Sans"/>
              </a:rPr>
              <a:t>	</a:t>
            </a:r>
            <a:r>
              <a:rPr b="0" lang="en-US" sz="2400" spc="-1" strike="noStrike">
                <a:solidFill>
                  <a:srgbClr val="000000"/>
                </a:solidFill>
                <a:latin typeface="Times New Roman"/>
                <a:ea typeface="DejaVu Sans"/>
              </a:rPr>
              <a:t>	</a:t>
            </a:r>
            <a:r>
              <a:rPr b="0" lang="en-US" sz="2400" spc="-1" strike="noStrike">
                <a:solidFill>
                  <a:srgbClr val="000000"/>
                </a:solidFill>
                <a:latin typeface="Times New Roman"/>
                <a:ea typeface="DejaVu Sans"/>
              </a:rPr>
              <a:t>	</a:t>
            </a:r>
            <a:r>
              <a:rPr b="0" lang="en-US" sz="2400" spc="-1" strike="noStrike">
                <a:solidFill>
                  <a:srgbClr val="000000"/>
                </a:solidFill>
                <a:latin typeface="Times New Roman"/>
                <a:ea typeface="DejaVu Sans"/>
              </a:rPr>
              <a:t>	</a:t>
            </a:r>
            <a:endParaRPr b="0" lang="en-US" sz="2400" spc="-1" strike="noStrike">
              <a:latin typeface="Arial"/>
            </a:endParaRPr>
          </a:p>
        </p:txBody>
      </p:sp>
      <p:pic>
        <p:nvPicPr>
          <p:cNvPr id="1172" name="Picture 2" descr=""/>
          <p:cNvPicPr/>
          <p:nvPr/>
        </p:nvPicPr>
        <p:blipFill>
          <a:blip r:embed="rId1"/>
          <a:stretch/>
        </p:blipFill>
        <p:spPr>
          <a:xfrm>
            <a:off x="666720" y="380880"/>
            <a:ext cx="10189440" cy="6017760"/>
          </a:xfrm>
          <a:prstGeom prst="rect">
            <a:avLst/>
          </a:prstGeom>
          <a:ln w="9360">
            <a:noFill/>
          </a:ln>
        </p:spPr>
      </p:pic>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87" name="CustomShape 1"/>
          <p:cNvSpPr/>
          <p:nvPr/>
        </p:nvSpPr>
        <p:spPr>
          <a:xfrm>
            <a:off x="533520" y="380880"/>
            <a:ext cx="10989720" cy="6170040"/>
          </a:xfrm>
          <a:prstGeom prst="rect">
            <a:avLst/>
          </a:prstGeom>
          <a:noFill/>
          <a:ln>
            <a:noFill/>
          </a:ln>
        </p:spPr>
        <p:style>
          <a:lnRef idx="0"/>
          <a:fillRef idx="0"/>
          <a:effectRef idx="0"/>
          <a:fontRef idx="minor"/>
        </p:style>
        <p:txBody>
          <a:bodyPr lIns="90000" rIns="90000" tIns="45000" bIns="45000">
            <a:noAutofit/>
          </a:bodyPr>
          <a:p>
            <a:pPr marL="274320" indent="-272160" algn="ctr">
              <a:lnSpc>
                <a:spcPct val="100000"/>
              </a:lnSpc>
              <a:spcBef>
                <a:spcPts val="720"/>
              </a:spcBef>
              <a:tabLst>
                <a:tab algn="l" pos="0"/>
              </a:tabLst>
            </a:pPr>
            <a:r>
              <a:rPr b="0" i="1" lang="en-US" sz="3200" spc="-1" strike="noStrike">
                <a:solidFill>
                  <a:srgbClr val="000000"/>
                </a:solidFill>
                <a:latin typeface="Calibri"/>
                <a:ea typeface="DejaVu Sans"/>
              </a:rPr>
              <a:t>	</a:t>
            </a:r>
            <a:r>
              <a:rPr b="1" lang="en-US" sz="3600" spc="-1" strike="noStrike">
                <a:solidFill>
                  <a:srgbClr val="000000"/>
                </a:solidFill>
                <a:latin typeface="Calibri"/>
                <a:ea typeface="DejaVu Sans"/>
              </a:rPr>
              <a:t>LABORATORY TEST</a:t>
            </a:r>
            <a:endParaRPr b="0" lang="en-US" sz="3600" spc="-1" strike="noStrike">
              <a:latin typeface="Arial"/>
            </a:endParaRPr>
          </a:p>
          <a:p>
            <a:pPr marL="274320" indent="-272160" algn="just">
              <a:lnSpc>
                <a:spcPct val="100000"/>
              </a:lnSpc>
              <a:spcBef>
                <a:spcPts val="641"/>
              </a:spcBef>
              <a:buClr>
                <a:srgbClr val="0bd0d9"/>
              </a:buClr>
              <a:buSzPct val="95000"/>
              <a:buFont typeface="Wingdings 2" charset="2"/>
              <a:buChar char=""/>
              <a:tabLst>
                <a:tab algn="l" pos="0"/>
              </a:tabLst>
            </a:pPr>
            <a:r>
              <a:rPr b="0" lang="en-US" sz="3200" spc="-1" strike="noStrike">
                <a:solidFill>
                  <a:srgbClr val="000000"/>
                </a:solidFill>
                <a:latin typeface="Calibri"/>
                <a:ea typeface="DejaVu Sans"/>
              </a:rPr>
              <a:t>Increased hemoglobin &amp; haematocrite level.</a:t>
            </a:r>
            <a:endParaRPr b="0" lang="en-US" sz="3200" spc="-1" strike="noStrike">
              <a:latin typeface="Arial"/>
            </a:endParaRPr>
          </a:p>
          <a:p>
            <a:pPr marL="274320" indent="-272160" algn="just">
              <a:lnSpc>
                <a:spcPct val="100000"/>
              </a:lnSpc>
              <a:spcBef>
                <a:spcPts val="641"/>
              </a:spcBef>
              <a:buClr>
                <a:srgbClr val="0bd0d9"/>
              </a:buClr>
              <a:buSzPct val="95000"/>
              <a:buFont typeface="Wingdings 2" charset="2"/>
              <a:buChar char=""/>
              <a:tabLst>
                <a:tab algn="l" pos="0"/>
              </a:tabLst>
            </a:pPr>
            <a:r>
              <a:rPr b="0" lang="en-US" sz="3200" spc="-1" strike="noStrike">
                <a:solidFill>
                  <a:srgbClr val="000000"/>
                </a:solidFill>
                <a:latin typeface="Calibri"/>
                <a:ea typeface="DejaVu Sans"/>
              </a:rPr>
              <a:t>Thrombocytopenia.</a:t>
            </a:r>
            <a:endParaRPr b="0" lang="en-US" sz="3200" spc="-1" strike="noStrike">
              <a:latin typeface="Arial"/>
            </a:endParaRPr>
          </a:p>
          <a:p>
            <a:pPr marL="274320" indent="-272160" algn="just">
              <a:lnSpc>
                <a:spcPct val="100000"/>
              </a:lnSpc>
              <a:spcBef>
                <a:spcPts val="641"/>
              </a:spcBef>
              <a:buClr>
                <a:srgbClr val="0bd0d9"/>
              </a:buClr>
              <a:buSzPct val="95000"/>
              <a:buFont typeface="Wingdings 2" charset="2"/>
              <a:buChar char=""/>
              <a:tabLst>
                <a:tab algn="l" pos="0"/>
              </a:tabLst>
            </a:pPr>
            <a:r>
              <a:rPr b="0" lang="en-US" sz="3200" spc="-1" strike="noStrike">
                <a:solidFill>
                  <a:srgbClr val="000000"/>
                </a:solidFill>
                <a:latin typeface="Calibri"/>
                <a:ea typeface="DejaVu Sans"/>
              </a:rPr>
              <a:t>Prolonged clotting time due to over consumption of fibrinogen, since there is high release of  thromboplastin from damaged blood vessels.</a:t>
            </a:r>
            <a:endParaRPr b="0" lang="en-US" sz="3200" spc="-1" strike="noStrike">
              <a:latin typeface="Arial"/>
            </a:endParaRPr>
          </a:p>
          <a:p>
            <a:pPr marL="274320" indent="-272160" algn="just">
              <a:lnSpc>
                <a:spcPct val="100000"/>
              </a:lnSpc>
              <a:spcBef>
                <a:spcPts val="641"/>
              </a:spcBef>
              <a:buClr>
                <a:srgbClr val="0bd0d9"/>
              </a:buClr>
              <a:buSzPct val="95000"/>
              <a:buFont typeface="Wingdings 2" charset="2"/>
              <a:buChar char=""/>
              <a:tabLst>
                <a:tab algn="l" pos="0"/>
              </a:tabLst>
            </a:pPr>
            <a:r>
              <a:rPr b="0" lang="en-US" sz="3200" spc="-1" strike="noStrike">
                <a:solidFill>
                  <a:srgbClr val="000000"/>
                </a:solidFill>
                <a:latin typeface="Calibri"/>
                <a:ea typeface="DejaVu Sans"/>
              </a:rPr>
              <a:t>High serum creatinine levels (&gt;90 mmol/L) &amp; urea levels due to  poor blood flow to the kidneys.</a:t>
            </a:r>
            <a:endParaRPr b="0" lang="en-US" sz="3200" spc="-1" strike="noStrike">
              <a:latin typeface="Arial"/>
            </a:endParaRPr>
          </a:p>
          <a:p>
            <a:pPr marL="274320" indent="-272160" algn="just">
              <a:lnSpc>
                <a:spcPct val="100000"/>
              </a:lnSpc>
              <a:spcBef>
                <a:spcPts val="641"/>
              </a:spcBef>
              <a:buClr>
                <a:srgbClr val="0bd0d9"/>
              </a:buClr>
              <a:buSzPct val="95000"/>
              <a:buFont typeface="Wingdings 2" charset="2"/>
              <a:buChar char=""/>
              <a:tabLst>
                <a:tab algn="l" pos="0"/>
              </a:tabLst>
            </a:pPr>
            <a:r>
              <a:rPr b="0" lang="en-US" sz="3200" spc="-1" strike="noStrike">
                <a:solidFill>
                  <a:srgbClr val="000000"/>
                </a:solidFill>
                <a:latin typeface="Calibri"/>
                <a:ea typeface="DejaVu Sans"/>
              </a:rPr>
              <a:t>Increased serum uric acid level.</a:t>
            </a:r>
            <a:endParaRPr b="0" lang="en-US" sz="3200" spc="-1" strike="noStrike">
              <a:latin typeface="Arial"/>
            </a:endParaRPr>
          </a:p>
          <a:p>
            <a:pPr marL="274320" indent="-272160" algn="just">
              <a:lnSpc>
                <a:spcPct val="100000"/>
              </a:lnSpc>
              <a:spcBef>
                <a:spcPts val="641"/>
              </a:spcBef>
              <a:buClr>
                <a:srgbClr val="0bd0d9"/>
              </a:buClr>
              <a:buSzPct val="95000"/>
              <a:buFont typeface="Wingdings 2" charset="2"/>
              <a:buChar char=""/>
              <a:tabLst>
                <a:tab algn="l" pos="0"/>
              </a:tabLst>
            </a:pPr>
            <a:r>
              <a:rPr b="0" lang="en-US" sz="3200" spc="-1" strike="noStrike">
                <a:solidFill>
                  <a:srgbClr val="000000"/>
                </a:solidFill>
                <a:latin typeface="Calibri"/>
                <a:ea typeface="DejaVu Sans"/>
              </a:rPr>
              <a:t>Abnormal liver function test results.</a:t>
            </a:r>
            <a:endParaRPr b="0" lang="en-US" sz="3200" spc="-1" strike="noStrike">
              <a:latin typeface="Arial"/>
            </a:endParaRPr>
          </a:p>
          <a:p>
            <a:pPr algn="just">
              <a:lnSpc>
                <a:spcPct val="100000"/>
              </a:lnSpc>
              <a:spcBef>
                <a:spcPts val="641"/>
              </a:spcBef>
              <a:tabLst>
                <a:tab algn="l" pos="0"/>
              </a:tabLst>
            </a:pPr>
            <a:endParaRPr b="0" lang="en-US" sz="3200" spc="-1" strike="noStrike">
              <a:latin typeface="Arial"/>
            </a:endParaRPr>
          </a:p>
        </p:txBody>
      </p:sp>
    </p:spTree>
  </p:cSld>
  <p:transition spd="med">
    <p:pull dir="l"/>
  </p:transition>
</p:sld>
</file>

<file path=ppt/slides/slide24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73" name="CustomShape 1"/>
          <p:cNvSpPr/>
          <p:nvPr/>
        </p:nvSpPr>
        <p:spPr>
          <a:xfrm>
            <a:off x="609480" y="1600200"/>
            <a:ext cx="9954720" cy="4871520"/>
          </a:xfrm>
          <a:prstGeom prst="rect">
            <a:avLst/>
          </a:prstGeom>
          <a:noFill/>
          <a:ln>
            <a:noFill/>
          </a:ln>
        </p:spPr>
        <p:style>
          <a:lnRef idx="0"/>
          <a:fillRef idx="0"/>
          <a:effectRef idx="0"/>
          <a:fontRef idx="minor"/>
        </p:style>
        <p:txBody>
          <a:bodyPr lIns="90000" rIns="90000" tIns="45000" bIns="45000">
            <a:noAutofit/>
          </a:bodyPr>
          <a:p>
            <a:pPr marL="274320" indent="-272160">
              <a:lnSpc>
                <a:spcPct val="100000"/>
              </a:lnSpc>
              <a:spcBef>
                <a:spcPts val="601"/>
              </a:spcBef>
              <a:tabLst>
                <a:tab algn="l" pos="0"/>
              </a:tabLst>
            </a:pPr>
            <a:endParaRPr b="0" lang="en-US" sz="1800" spc="-1" strike="noStrike">
              <a:latin typeface="Arial"/>
            </a:endParaRPr>
          </a:p>
          <a:p>
            <a:pPr marL="274320" indent="-272160">
              <a:lnSpc>
                <a:spcPct val="100000"/>
              </a:lnSpc>
              <a:spcBef>
                <a:spcPts val="601"/>
              </a:spcBef>
              <a:tabLst>
                <a:tab algn="l" pos="0"/>
              </a:tabLst>
            </a:pPr>
            <a:endParaRPr b="0" lang="en-US" sz="1800" spc="-1" strike="noStrike">
              <a:latin typeface="Arial"/>
            </a:endParaRPr>
          </a:p>
          <a:p>
            <a:pPr marL="274320" indent="-272160">
              <a:lnSpc>
                <a:spcPct val="100000"/>
              </a:lnSpc>
              <a:spcBef>
                <a:spcPts val="601"/>
              </a:spcBef>
              <a:tabLst>
                <a:tab algn="l" pos="0"/>
              </a:tabLst>
            </a:pPr>
            <a:endParaRPr b="0" lang="en-US" sz="1800" spc="-1" strike="noStrike">
              <a:latin typeface="Arial"/>
            </a:endParaRPr>
          </a:p>
          <a:p>
            <a:pPr marL="274320" indent="-272160">
              <a:lnSpc>
                <a:spcPct val="100000"/>
              </a:lnSpc>
              <a:spcBef>
                <a:spcPts val="601"/>
              </a:spcBef>
              <a:tabLst>
                <a:tab algn="l" pos="0"/>
              </a:tabLst>
            </a:pPr>
            <a:r>
              <a:rPr b="0" lang="en-US" sz="2400" spc="-1" strike="noStrike">
                <a:solidFill>
                  <a:srgbClr val="000000"/>
                </a:solidFill>
                <a:latin typeface="Times New Roman"/>
                <a:ea typeface="DejaVu Sans"/>
              </a:rPr>
              <a:t>	</a:t>
            </a:r>
            <a:r>
              <a:rPr b="0" lang="en-US" sz="2400" spc="-1" strike="noStrike">
                <a:solidFill>
                  <a:srgbClr val="000000"/>
                </a:solidFill>
                <a:latin typeface="Times New Roman"/>
                <a:ea typeface="DejaVu Sans"/>
              </a:rPr>
              <a:t>	</a:t>
            </a:r>
            <a:r>
              <a:rPr b="0" lang="en-US" sz="2400" spc="-1" strike="noStrike">
                <a:solidFill>
                  <a:srgbClr val="000000"/>
                </a:solidFill>
                <a:latin typeface="Times New Roman"/>
                <a:ea typeface="DejaVu Sans"/>
              </a:rPr>
              <a:t>	</a:t>
            </a:r>
            <a:r>
              <a:rPr b="0" lang="en-US" sz="2400" spc="-1" strike="noStrike">
                <a:solidFill>
                  <a:srgbClr val="000000"/>
                </a:solidFill>
                <a:latin typeface="Times New Roman"/>
                <a:ea typeface="DejaVu Sans"/>
              </a:rPr>
              <a:t>	</a:t>
            </a:r>
            <a:r>
              <a:rPr b="0" lang="en-US" sz="2400" spc="-1" strike="noStrike">
                <a:solidFill>
                  <a:srgbClr val="000000"/>
                </a:solidFill>
                <a:latin typeface="Times New Roman"/>
                <a:ea typeface="DejaVu Sans"/>
              </a:rPr>
              <a:t>	</a:t>
            </a:r>
            <a:endParaRPr b="0" lang="en-US" sz="2400" spc="-1" strike="noStrike">
              <a:latin typeface="Arial"/>
            </a:endParaRPr>
          </a:p>
        </p:txBody>
      </p:sp>
      <p:pic>
        <p:nvPicPr>
          <p:cNvPr id="1174" name="Picture 3" descr=""/>
          <p:cNvPicPr/>
          <p:nvPr/>
        </p:nvPicPr>
        <p:blipFill>
          <a:blip r:embed="rId1"/>
          <a:stretch/>
        </p:blipFill>
        <p:spPr>
          <a:xfrm>
            <a:off x="666720" y="380880"/>
            <a:ext cx="10570680" cy="6093720"/>
          </a:xfrm>
          <a:prstGeom prst="rect">
            <a:avLst/>
          </a:prstGeom>
          <a:ln w="9360">
            <a:noFill/>
          </a:ln>
        </p:spPr>
      </p:pic>
    </p:spTree>
  </p:cSld>
  <mc:AlternateContent>
    <mc:Choice Requires="p14">
      <p:transition spd="slow" p14:dur="2000"/>
    </mc:Choice>
    <mc:Fallback>
      <p:transition spd="slow"/>
    </mc:Fallback>
  </mc:AlternateContent>
</p:sld>
</file>

<file path=ppt/slides/slide24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75" name="CustomShape 1"/>
          <p:cNvSpPr/>
          <p:nvPr/>
        </p:nvSpPr>
        <p:spPr>
          <a:xfrm>
            <a:off x="952560" y="304920"/>
            <a:ext cx="9332280" cy="1110600"/>
          </a:xfrm>
          <a:prstGeom prst="rect">
            <a:avLst/>
          </a:prstGeom>
          <a:noFill/>
          <a:ln>
            <a:noFill/>
          </a:ln>
        </p:spPr>
        <p:style>
          <a:lnRef idx="0"/>
          <a:fillRef idx="0"/>
          <a:effectRef idx="0"/>
          <a:fontRef idx="minor"/>
        </p:style>
        <p:txBody>
          <a:bodyPr lIns="90000" rIns="90000" tIns="45000" bIns="45000" anchor="b">
            <a:normAutofit/>
          </a:bodyPr>
          <a:p>
            <a:pPr>
              <a:lnSpc>
                <a:spcPct val="100000"/>
              </a:lnSpc>
            </a:pPr>
            <a:r>
              <a:rPr b="1" lang="en-US" sz="3000" spc="-1" strike="noStrike" cap="small">
                <a:solidFill>
                  <a:srgbClr val="00b0f0"/>
                </a:solidFill>
                <a:latin typeface="Arial"/>
                <a:ea typeface="DejaVu Sans"/>
              </a:rPr>
              <a:t>	</a:t>
            </a:r>
            <a:r>
              <a:rPr b="1" lang="en-US" sz="4800" spc="-1" strike="noStrike" cap="small">
                <a:solidFill>
                  <a:srgbClr val="00b0f0"/>
                </a:solidFill>
                <a:latin typeface="Arial"/>
                <a:ea typeface="DejaVu Sans"/>
              </a:rPr>
              <a:t> </a:t>
            </a:r>
            <a:r>
              <a:rPr b="1" lang="en-US" sz="4800" spc="-1" strike="noStrike" cap="small">
                <a:solidFill>
                  <a:srgbClr val="00b0f0"/>
                </a:solidFill>
                <a:latin typeface="Arial"/>
                <a:ea typeface="DejaVu Sans"/>
              </a:rPr>
              <a:t>CLINICAL FEATURES</a:t>
            </a:r>
            <a:endParaRPr b="0" lang="en-US" sz="4800" spc="-1" strike="noStrike">
              <a:latin typeface="Arial"/>
            </a:endParaRPr>
          </a:p>
        </p:txBody>
      </p:sp>
      <p:sp>
        <p:nvSpPr>
          <p:cNvPr id="1176" name="CustomShape 2"/>
          <p:cNvSpPr/>
          <p:nvPr/>
        </p:nvSpPr>
        <p:spPr>
          <a:xfrm>
            <a:off x="914400" y="1447920"/>
            <a:ext cx="10323000" cy="5179320"/>
          </a:xfrm>
          <a:prstGeom prst="rect">
            <a:avLst/>
          </a:prstGeom>
          <a:noFill/>
          <a:ln>
            <a:noFill/>
          </a:ln>
        </p:spPr>
        <p:style>
          <a:lnRef idx="0"/>
          <a:fillRef idx="0"/>
          <a:effectRef idx="0"/>
          <a:fontRef idx="minor"/>
        </p:style>
        <p:txBody>
          <a:bodyPr lIns="90000" rIns="90000" tIns="45000" bIns="45000">
            <a:normAutofit/>
          </a:bodyPr>
          <a:p>
            <a:pPr marL="274320" indent="-272160" algn="just">
              <a:lnSpc>
                <a:spcPct val="100000"/>
              </a:lnSpc>
              <a:spcBef>
                <a:spcPts val="601"/>
              </a:spcBef>
              <a:buClr>
                <a:srgbClr val="fe8637"/>
              </a:buClr>
              <a:buSzPct val="70000"/>
              <a:buFont typeface="Wingdings" charset="2"/>
              <a:buChar char=""/>
            </a:pPr>
            <a:r>
              <a:rPr b="0" lang="en-US" sz="3500" spc="-1" strike="noStrike">
                <a:solidFill>
                  <a:srgbClr val="000000"/>
                </a:solidFill>
                <a:latin typeface="Times New Roman"/>
                <a:ea typeface="DejaVu Sans"/>
              </a:rPr>
              <a:t>Lost blood is dark coloured, either slight or moderate and accompanied by some degree of pain.</a:t>
            </a:r>
            <a:endParaRPr b="0" lang="en-US" sz="3500" spc="-1" strike="noStrike">
              <a:latin typeface="Arial"/>
            </a:endParaRPr>
          </a:p>
          <a:p>
            <a:pPr marL="274320" indent="-272160" algn="just">
              <a:lnSpc>
                <a:spcPct val="100000"/>
              </a:lnSpc>
              <a:spcBef>
                <a:spcPts val="601"/>
              </a:spcBef>
              <a:buClr>
                <a:srgbClr val="fe8637"/>
              </a:buClr>
              <a:buSzPct val="70000"/>
              <a:buFont typeface="Wingdings" charset="2"/>
              <a:buChar char=""/>
            </a:pPr>
            <a:r>
              <a:rPr b="0" lang="en-US" sz="3500" spc="-1" strike="noStrike">
                <a:solidFill>
                  <a:srgbClr val="000000"/>
                </a:solidFill>
                <a:latin typeface="Times New Roman"/>
                <a:ea typeface="DejaVu Sans"/>
              </a:rPr>
              <a:t>Failure of the vaginal loss (blood) to clot because of hypofibrinogennaemia.</a:t>
            </a:r>
            <a:endParaRPr b="0" lang="en-US" sz="3500" spc="-1" strike="noStrike">
              <a:latin typeface="Arial"/>
            </a:endParaRPr>
          </a:p>
          <a:p>
            <a:pPr marL="274320" indent="-272160" algn="just">
              <a:lnSpc>
                <a:spcPct val="100000"/>
              </a:lnSpc>
              <a:spcBef>
                <a:spcPts val="601"/>
              </a:spcBef>
              <a:buClr>
                <a:srgbClr val="fe8637"/>
              </a:buClr>
              <a:buSzPct val="70000"/>
              <a:buFont typeface="Wingdings" charset="2"/>
              <a:buChar char=""/>
            </a:pPr>
            <a:r>
              <a:rPr b="0" lang="en-US" sz="3500" spc="-1" strike="noStrike">
                <a:solidFill>
                  <a:srgbClr val="000000"/>
                </a:solidFill>
                <a:latin typeface="Times New Roman"/>
                <a:ea typeface="DejaVu Sans"/>
              </a:rPr>
              <a:t>Severe state of shock and anaemia , accompanied by either none or very slight per vaginal bleeding.</a:t>
            </a:r>
            <a:endParaRPr b="0" lang="en-US" sz="3500" spc="-1" strike="noStrike">
              <a:latin typeface="Arial"/>
            </a:endParaRPr>
          </a:p>
          <a:p>
            <a:pPr marL="274320" indent="-272160" algn="just">
              <a:lnSpc>
                <a:spcPct val="100000"/>
              </a:lnSpc>
              <a:spcBef>
                <a:spcPts val="601"/>
              </a:spcBef>
              <a:buClr>
                <a:srgbClr val="fe8637"/>
              </a:buClr>
              <a:buSzPct val="70000"/>
              <a:buFont typeface="Wingdings" charset="2"/>
              <a:buChar char=""/>
            </a:pPr>
            <a:r>
              <a:rPr b="0" lang="en-US" sz="3500" spc="-1" strike="noStrike">
                <a:solidFill>
                  <a:srgbClr val="000000"/>
                </a:solidFill>
                <a:latin typeface="Times New Roman"/>
                <a:ea typeface="DejaVu Sans"/>
              </a:rPr>
              <a:t>Enlargement and extreme tension of the uterus (abdomen) on inspection</a:t>
            </a:r>
            <a:r>
              <a:rPr b="0" lang="en-US" sz="2400" spc="-1" strike="noStrike">
                <a:solidFill>
                  <a:srgbClr val="000000"/>
                </a:solidFill>
                <a:latin typeface="Times New Roman"/>
                <a:ea typeface="DejaVu Sans"/>
              </a:rPr>
              <a:t>.</a:t>
            </a:r>
            <a:endParaRPr b="0" lang="en-US" sz="2400" spc="-1" strike="noStrike">
              <a:latin typeface="Arial"/>
            </a:endParaRPr>
          </a:p>
          <a:p>
            <a:pPr marL="274320" indent="-272160" algn="just">
              <a:lnSpc>
                <a:spcPct val="100000"/>
              </a:lnSpc>
              <a:spcBef>
                <a:spcPts val="601"/>
              </a:spcBef>
              <a:tabLst>
                <a:tab algn="l" pos="0"/>
              </a:tabLst>
            </a:pPr>
            <a:endParaRPr b="0" lang="en-US" sz="2400" spc="-1" strike="noStrike">
              <a:latin typeface="Arial"/>
            </a:endParaRPr>
          </a:p>
          <a:p>
            <a:pPr marL="274320" indent="-272160" algn="just">
              <a:lnSpc>
                <a:spcPct val="100000"/>
              </a:lnSpc>
              <a:spcBef>
                <a:spcPts val="601"/>
              </a:spcBef>
              <a:tabLst>
                <a:tab algn="l" pos="0"/>
              </a:tabLst>
            </a:pPr>
            <a:endParaRPr b="0" lang="en-US" sz="2400" spc="-1" strike="noStrike">
              <a:latin typeface="Arial"/>
            </a:endParaRPr>
          </a:p>
        </p:txBody>
      </p:sp>
    </p:spTree>
  </p:cSld>
  <mc:AlternateContent>
    <mc:Choice Requires="p14">
      <p:transition spd="slow" p14:dur="2000"/>
    </mc:Choice>
    <mc:Fallback>
      <p:transition spd="slow"/>
    </mc:Fallback>
  </mc:AlternateContent>
</p:sld>
</file>

<file path=ppt/slides/slide24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77" name="CustomShape 1"/>
          <p:cNvSpPr/>
          <p:nvPr/>
        </p:nvSpPr>
        <p:spPr>
          <a:xfrm>
            <a:off x="666720" y="216000"/>
            <a:ext cx="10557720" cy="6487560"/>
          </a:xfrm>
          <a:prstGeom prst="rect">
            <a:avLst/>
          </a:prstGeom>
          <a:noFill/>
          <a:ln>
            <a:noFill/>
          </a:ln>
        </p:spPr>
        <p:style>
          <a:lnRef idx="0"/>
          <a:fillRef idx="0"/>
          <a:effectRef idx="0"/>
          <a:fontRef idx="minor"/>
        </p:style>
        <p:txBody>
          <a:bodyPr lIns="90000" rIns="90000" tIns="45000" bIns="45000">
            <a:noAutofit/>
          </a:bodyPr>
          <a:p>
            <a:pPr marL="274320" indent="-272160" algn="just">
              <a:lnSpc>
                <a:spcPct val="100000"/>
              </a:lnSpc>
              <a:spcBef>
                <a:spcPts val="601"/>
              </a:spcBef>
              <a:buClr>
                <a:srgbClr val="fe8637"/>
              </a:buClr>
              <a:buSzPct val="70000"/>
              <a:buFont typeface="Wingdings" charset="2"/>
              <a:buChar char=""/>
            </a:pPr>
            <a:r>
              <a:rPr b="0" lang="en-US" sz="3200" spc="-1" strike="noStrike">
                <a:solidFill>
                  <a:srgbClr val="000000"/>
                </a:solidFill>
                <a:latin typeface="Times New Roman"/>
                <a:ea typeface="DejaVu Sans"/>
              </a:rPr>
              <a:t>Excruciating abdominal pain due to inadequate supply of O2 and nutrients to the uterine muscle.</a:t>
            </a:r>
            <a:endParaRPr b="0" lang="en-US" sz="3200" spc="-1" strike="noStrike">
              <a:latin typeface="Arial"/>
            </a:endParaRPr>
          </a:p>
          <a:p>
            <a:pPr marL="274320" indent="-272160" algn="just">
              <a:lnSpc>
                <a:spcPct val="100000"/>
              </a:lnSpc>
              <a:spcBef>
                <a:spcPts val="601"/>
              </a:spcBef>
              <a:buClr>
                <a:srgbClr val="fe8637"/>
              </a:buClr>
              <a:buSzPct val="70000"/>
              <a:buFont typeface="Wingdings" charset="2"/>
              <a:buChar char=""/>
            </a:pPr>
            <a:r>
              <a:rPr b="0" lang="en-US" sz="3200" spc="-1" strike="noStrike">
                <a:solidFill>
                  <a:srgbClr val="000000"/>
                </a:solidFill>
                <a:latin typeface="Times New Roman"/>
                <a:ea typeface="DejaVu Sans"/>
              </a:rPr>
              <a:t>Difficult in locating fetal parts because of severe pain &amp; muscle guarding expressed by the mother.</a:t>
            </a:r>
            <a:endParaRPr b="0" lang="en-US" sz="3200" spc="-1" strike="noStrike">
              <a:latin typeface="Arial"/>
            </a:endParaRPr>
          </a:p>
          <a:p>
            <a:pPr marL="274320" indent="-272160" algn="just">
              <a:lnSpc>
                <a:spcPct val="100000"/>
              </a:lnSpc>
              <a:spcBef>
                <a:spcPts val="601"/>
              </a:spcBef>
              <a:buClr>
                <a:srgbClr val="fe8637"/>
              </a:buClr>
              <a:buSzPct val="70000"/>
              <a:buFont typeface="Wingdings" charset="2"/>
              <a:buChar char=""/>
            </a:pPr>
            <a:r>
              <a:rPr b="0" lang="en-US" sz="3200" spc="-1" strike="noStrike">
                <a:solidFill>
                  <a:srgbClr val="000000"/>
                </a:solidFill>
                <a:latin typeface="Times New Roman"/>
                <a:ea typeface="DejaVu Sans"/>
              </a:rPr>
              <a:t>Fetal heart sounds are not easily located and hypoxia is commonly noted.</a:t>
            </a:r>
            <a:endParaRPr b="0" lang="en-US" sz="3200" spc="-1" strike="noStrike">
              <a:latin typeface="Arial"/>
            </a:endParaRPr>
          </a:p>
          <a:p>
            <a:pPr marL="274320" indent="-272160" algn="just">
              <a:lnSpc>
                <a:spcPct val="100000"/>
              </a:lnSpc>
              <a:spcBef>
                <a:spcPts val="601"/>
              </a:spcBef>
              <a:buClr>
                <a:srgbClr val="fe8637"/>
              </a:buClr>
              <a:buSzPct val="70000"/>
              <a:buFont typeface="Wingdings" charset="2"/>
              <a:buChar char=""/>
            </a:pPr>
            <a:r>
              <a:rPr b="0" lang="en-US" sz="3200" spc="-1" strike="noStrike">
                <a:solidFill>
                  <a:srgbClr val="000000"/>
                </a:solidFill>
                <a:latin typeface="Times New Roman"/>
                <a:ea typeface="DejaVu Sans"/>
              </a:rPr>
              <a:t> </a:t>
            </a:r>
            <a:r>
              <a:rPr b="0" lang="en-US" sz="3200" spc="-1" strike="noStrike">
                <a:solidFill>
                  <a:srgbClr val="000000"/>
                </a:solidFill>
                <a:latin typeface="Times New Roman"/>
                <a:ea typeface="DejaVu Sans"/>
              </a:rPr>
              <a:t>In severe cases, if they are not heard= I.U.F.D.</a:t>
            </a:r>
            <a:endParaRPr b="0" lang="en-US" sz="3200" spc="-1" strike="noStrike">
              <a:latin typeface="Arial"/>
            </a:endParaRPr>
          </a:p>
          <a:p>
            <a:pPr marL="274320" indent="-272160" algn="just">
              <a:lnSpc>
                <a:spcPct val="100000"/>
              </a:lnSpc>
              <a:spcBef>
                <a:spcPts val="601"/>
              </a:spcBef>
              <a:buClr>
                <a:srgbClr val="fe8637"/>
              </a:buClr>
              <a:buSzPct val="70000"/>
              <a:buFont typeface="Wingdings" charset="2"/>
              <a:buChar char=""/>
            </a:pPr>
            <a:r>
              <a:rPr b="0" lang="en-US" sz="3200" spc="-1" strike="noStrike">
                <a:solidFill>
                  <a:srgbClr val="000000"/>
                </a:solidFill>
                <a:latin typeface="Times New Roman"/>
                <a:ea typeface="DejaVu Sans"/>
              </a:rPr>
              <a:t>Uterus is</a:t>
            </a:r>
            <a:r>
              <a:rPr b="1" lang="en-US" sz="3200" spc="-1" strike="noStrike">
                <a:solidFill>
                  <a:srgbClr val="000000"/>
                </a:solidFill>
                <a:latin typeface="Times New Roman"/>
                <a:ea typeface="DejaVu Sans"/>
              </a:rPr>
              <a:t> hard </a:t>
            </a:r>
            <a:r>
              <a:rPr b="0" lang="en-US" sz="3200" spc="-1" strike="noStrike">
                <a:solidFill>
                  <a:srgbClr val="000000"/>
                </a:solidFill>
                <a:latin typeface="Times New Roman"/>
                <a:ea typeface="DejaVu Sans"/>
              </a:rPr>
              <a:t>and</a:t>
            </a:r>
            <a:r>
              <a:rPr b="1" lang="en-US" sz="3200" spc="-1" strike="noStrike">
                <a:solidFill>
                  <a:srgbClr val="000000"/>
                </a:solidFill>
                <a:latin typeface="Times New Roman"/>
                <a:ea typeface="DejaVu Sans"/>
              </a:rPr>
              <a:t> woody</a:t>
            </a:r>
            <a:r>
              <a:rPr b="0" lang="en-US" sz="3200" spc="-1" strike="noStrike">
                <a:solidFill>
                  <a:srgbClr val="000000"/>
                </a:solidFill>
                <a:latin typeface="Times New Roman"/>
                <a:ea typeface="DejaVu Sans"/>
              </a:rPr>
              <a:t> which is collectively referred to as </a:t>
            </a:r>
            <a:r>
              <a:rPr b="1" lang="en-US" sz="3200" spc="-1" strike="noStrike">
                <a:solidFill>
                  <a:srgbClr val="000000"/>
                </a:solidFill>
                <a:latin typeface="Times New Roman"/>
                <a:ea typeface="DejaVu Sans"/>
              </a:rPr>
              <a:t>board- like consistency </a:t>
            </a:r>
            <a:r>
              <a:rPr b="0" lang="en-US" sz="3200" spc="-1" strike="noStrike">
                <a:solidFill>
                  <a:srgbClr val="000000"/>
                </a:solidFill>
                <a:latin typeface="Times New Roman"/>
                <a:ea typeface="DejaVu Sans"/>
              </a:rPr>
              <a:t>because of its severe damage.</a:t>
            </a: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24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78" name="CustomShape 1"/>
          <p:cNvSpPr/>
          <p:nvPr/>
        </p:nvSpPr>
        <p:spPr>
          <a:xfrm>
            <a:off x="609480" y="274680"/>
            <a:ext cx="9954720" cy="1140840"/>
          </a:xfrm>
          <a:prstGeom prst="rect">
            <a:avLst/>
          </a:prstGeom>
          <a:noFill/>
          <a:ln>
            <a:noFill/>
          </a:ln>
        </p:spPr>
        <p:style>
          <a:lnRef idx="0"/>
          <a:fillRef idx="0"/>
          <a:effectRef idx="0"/>
          <a:fontRef idx="minor"/>
        </p:style>
        <p:txBody>
          <a:bodyPr lIns="90000" rIns="90000" tIns="45000" bIns="45000" anchor="b">
            <a:noAutofit/>
          </a:bodyPr>
          <a:p>
            <a:pPr>
              <a:lnSpc>
                <a:spcPct val="100000"/>
              </a:lnSpc>
            </a:pPr>
            <a:r>
              <a:rPr b="1" lang="en-US" sz="3000" spc="-1" strike="noStrike" cap="small">
                <a:solidFill>
                  <a:srgbClr val="0070c0"/>
                </a:solidFill>
                <a:latin typeface="Arial"/>
                <a:ea typeface="DejaVu Sans"/>
              </a:rPr>
              <a:t>	</a:t>
            </a:r>
            <a:r>
              <a:rPr b="1" lang="en-US" sz="3000" spc="-1" strike="noStrike" cap="small">
                <a:solidFill>
                  <a:srgbClr val="0070c0"/>
                </a:solidFill>
                <a:latin typeface="Arial"/>
                <a:ea typeface="DejaVu Sans"/>
              </a:rPr>
              <a:t> </a:t>
            </a:r>
            <a:r>
              <a:rPr b="1" lang="en-US" sz="3000" spc="-1" strike="noStrike" cap="small">
                <a:solidFill>
                  <a:srgbClr val="0070c0"/>
                </a:solidFill>
                <a:latin typeface="Arial"/>
                <a:ea typeface="DejaVu Sans"/>
              </a:rPr>
              <a:t>DIAGNOSTIC FACTORS</a:t>
            </a:r>
            <a:endParaRPr b="0" lang="en-US" sz="3000" spc="-1" strike="noStrike">
              <a:latin typeface="Arial"/>
            </a:endParaRPr>
          </a:p>
        </p:txBody>
      </p:sp>
      <p:sp>
        <p:nvSpPr>
          <p:cNvPr id="1179" name="CustomShape 2"/>
          <p:cNvSpPr/>
          <p:nvPr/>
        </p:nvSpPr>
        <p:spPr>
          <a:xfrm>
            <a:off x="952560" y="1600200"/>
            <a:ext cx="9332280" cy="4871520"/>
          </a:xfrm>
          <a:prstGeom prst="rect">
            <a:avLst/>
          </a:prstGeom>
          <a:noFill/>
          <a:ln>
            <a:noFill/>
          </a:ln>
        </p:spPr>
        <p:style>
          <a:lnRef idx="0"/>
          <a:fillRef idx="0"/>
          <a:effectRef idx="0"/>
          <a:fontRef idx="minor"/>
        </p:style>
        <p:txBody>
          <a:bodyPr lIns="90000" rIns="90000" tIns="45000" bIns="45000">
            <a:normAutofit/>
          </a:bodyPr>
          <a:p>
            <a:pPr marL="274320" indent="-272160" algn="just">
              <a:lnSpc>
                <a:spcPct val="100000"/>
              </a:lnSpc>
              <a:spcBef>
                <a:spcPts val="601"/>
              </a:spcBef>
              <a:buClr>
                <a:srgbClr val="fe8637"/>
              </a:buClr>
              <a:buSzPct val="70000"/>
              <a:buFont typeface="Wingdings" charset="2"/>
              <a:buChar char=""/>
            </a:pPr>
            <a:r>
              <a:rPr b="0" lang="en-US" sz="3200" spc="-1" strike="noStrike">
                <a:solidFill>
                  <a:srgbClr val="000000"/>
                </a:solidFill>
                <a:latin typeface="Times New Roman"/>
                <a:ea typeface="DejaVu Sans"/>
              </a:rPr>
              <a:t>History, that is suggestive  of  excessive strain of the uterus, trauma.</a:t>
            </a:r>
            <a:endParaRPr b="0" lang="en-US" sz="3200" spc="-1" strike="noStrike">
              <a:latin typeface="Arial"/>
            </a:endParaRPr>
          </a:p>
          <a:p>
            <a:pPr marL="274320" indent="-272160" algn="just">
              <a:lnSpc>
                <a:spcPct val="100000"/>
              </a:lnSpc>
              <a:spcBef>
                <a:spcPts val="601"/>
              </a:spcBef>
              <a:buClr>
                <a:srgbClr val="fe8637"/>
              </a:buClr>
              <a:buSzPct val="70000"/>
              <a:buFont typeface="Wingdings" charset="2"/>
              <a:buChar char=""/>
            </a:pPr>
            <a:r>
              <a:rPr b="0" lang="en-US" sz="3200" spc="-1" strike="noStrike">
                <a:solidFill>
                  <a:srgbClr val="000000"/>
                </a:solidFill>
                <a:latin typeface="Times New Roman"/>
                <a:ea typeface="DejaVu Sans"/>
              </a:rPr>
              <a:t>Physical examination, for signs of vasoconstriction and  trauma abdomen.</a:t>
            </a:r>
            <a:endParaRPr b="0" lang="en-US" sz="3200" spc="-1" strike="noStrike">
              <a:latin typeface="Arial"/>
            </a:endParaRPr>
          </a:p>
          <a:p>
            <a:pPr marL="274320" indent="-272160" algn="just">
              <a:lnSpc>
                <a:spcPct val="100000"/>
              </a:lnSpc>
              <a:spcBef>
                <a:spcPts val="601"/>
              </a:spcBef>
              <a:buClr>
                <a:srgbClr val="fe8637"/>
              </a:buClr>
              <a:buSzPct val="70000"/>
              <a:buFont typeface="Wingdings" charset="2"/>
              <a:buChar char=""/>
            </a:pPr>
            <a:r>
              <a:rPr b="0" lang="en-US" sz="3200" spc="-1" strike="noStrike">
                <a:solidFill>
                  <a:srgbClr val="000000"/>
                </a:solidFill>
                <a:latin typeface="Times New Roman"/>
                <a:ea typeface="DejaVu Sans"/>
              </a:rPr>
              <a:t>Radiological examination, to confirm the;</a:t>
            </a:r>
            <a:endParaRPr b="0" lang="en-US" sz="3200" spc="-1" strike="noStrike">
              <a:latin typeface="Arial"/>
            </a:endParaRPr>
          </a:p>
          <a:p>
            <a:pPr marL="274320" indent="-272160" algn="just">
              <a:lnSpc>
                <a:spcPct val="100000"/>
              </a:lnSpc>
              <a:spcBef>
                <a:spcPts val="601"/>
              </a:spcBef>
              <a:buClr>
                <a:srgbClr val="fe8637"/>
              </a:buClr>
              <a:buSzPct val="70000"/>
              <a:buFont typeface="Wingdings" charset="2"/>
              <a:buChar char=""/>
            </a:pPr>
            <a:r>
              <a:rPr b="0" lang="en-US" sz="3200" spc="-1" strike="noStrike">
                <a:solidFill>
                  <a:srgbClr val="000000"/>
                </a:solidFill>
                <a:latin typeface="Times New Roman"/>
                <a:ea typeface="DejaVu Sans"/>
              </a:rPr>
              <a:t> </a:t>
            </a:r>
            <a:r>
              <a:rPr b="0" lang="en-US" sz="3200" spc="-1" strike="noStrike">
                <a:solidFill>
                  <a:srgbClr val="000000"/>
                </a:solidFill>
                <a:latin typeface="Times New Roman"/>
                <a:ea typeface="DejaVu Sans"/>
              </a:rPr>
              <a:t>Site, hence R/o Placenta praevia.</a:t>
            </a:r>
            <a:endParaRPr b="0" lang="en-US" sz="3200" spc="-1" strike="noStrike">
              <a:latin typeface="Arial"/>
            </a:endParaRPr>
          </a:p>
          <a:p>
            <a:pPr marL="274320" indent="-272160" algn="just">
              <a:lnSpc>
                <a:spcPct val="100000"/>
              </a:lnSpc>
              <a:spcBef>
                <a:spcPts val="601"/>
              </a:spcBef>
              <a:buClr>
                <a:srgbClr val="fe8637"/>
              </a:buClr>
              <a:buSzPct val="70000"/>
              <a:buFont typeface="Wingdings" charset="2"/>
              <a:buChar char=""/>
            </a:pPr>
            <a:r>
              <a:rPr b="0" lang="en-US" sz="3200" spc="-1" strike="noStrike">
                <a:solidFill>
                  <a:srgbClr val="000000"/>
                </a:solidFill>
                <a:latin typeface="Times New Roman"/>
                <a:ea typeface="DejaVu Sans"/>
              </a:rPr>
              <a:t>Extent of separation.</a:t>
            </a:r>
            <a:endParaRPr b="0" lang="en-US" sz="3200" spc="-1" strike="noStrike">
              <a:latin typeface="Arial"/>
            </a:endParaRPr>
          </a:p>
          <a:p>
            <a:pPr marL="274320" indent="-272160" algn="just">
              <a:lnSpc>
                <a:spcPct val="100000"/>
              </a:lnSpc>
              <a:spcBef>
                <a:spcPts val="601"/>
              </a:spcBef>
              <a:buClr>
                <a:srgbClr val="fe8637"/>
              </a:buClr>
              <a:buSzPct val="70000"/>
              <a:buFont typeface="Wingdings" charset="2"/>
              <a:buChar char=""/>
            </a:pPr>
            <a:r>
              <a:rPr b="0" lang="en-US" sz="3200" spc="-1" strike="noStrike">
                <a:solidFill>
                  <a:srgbClr val="000000"/>
                </a:solidFill>
                <a:latin typeface="Times New Roman"/>
                <a:ea typeface="DejaVu Sans"/>
              </a:rPr>
              <a:t>Fate of the fetus.</a:t>
            </a:r>
            <a:endParaRPr b="0" lang="en-US" sz="3200" spc="-1" strike="noStrike">
              <a:latin typeface="Arial"/>
            </a:endParaRPr>
          </a:p>
          <a:p>
            <a:pPr algn="just">
              <a:lnSpc>
                <a:spcPct val="100000"/>
              </a:lnSpc>
              <a:spcBef>
                <a:spcPts val="601"/>
              </a:spcBef>
            </a:pP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24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80" name="CustomShape 1"/>
          <p:cNvSpPr/>
          <p:nvPr/>
        </p:nvSpPr>
        <p:spPr>
          <a:xfrm>
            <a:off x="1047600" y="228600"/>
            <a:ext cx="9237240" cy="1186920"/>
          </a:xfrm>
          <a:prstGeom prst="rect">
            <a:avLst/>
          </a:prstGeom>
          <a:noFill/>
          <a:ln>
            <a:noFill/>
          </a:ln>
        </p:spPr>
        <p:style>
          <a:lnRef idx="0"/>
          <a:fillRef idx="0"/>
          <a:effectRef idx="0"/>
          <a:fontRef idx="minor"/>
        </p:style>
        <p:txBody>
          <a:bodyPr lIns="90000" rIns="90000" tIns="45000" bIns="45000" anchor="b">
            <a:normAutofit/>
          </a:bodyPr>
          <a:p>
            <a:pPr>
              <a:lnSpc>
                <a:spcPct val="100000"/>
              </a:lnSpc>
            </a:pPr>
            <a:r>
              <a:rPr b="1" lang="en-US" sz="4800" spc="-1" strike="noStrike" cap="small">
                <a:solidFill>
                  <a:srgbClr val="0070c0"/>
                </a:solidFill>
                <a:latin typeface="Arial"/>
                <a:ea typeface="DejaVu Sans"/>
              </a:rPr>
              <a:t>SPECIFIC MANAGEMENT</a:t>
            </a:r>
            <a:endParaRPr b="0" lang="en-US" sz="4800" spc="-1" strike="noStrike">
              <a:latin typeface="Arial"/>
            </a:endParaRPr>
          </a:p>
        </p:txBody>
      </p:sp>
      <p:sp>
        <p:nvSpPr>
          <p:cNvPr id="1181" name="CustomShape 2"/>
          <p:cNvSpPr/>
          <p:nvPr/>
        </p:nvSpPr>
        <p:spPr>
          <a:xfrm>
            <a:off x="685800" y="1447920"/>
            <a:ext cx="10513440" cy="4950720"/>
          </a:xfrm>
          <a:prstGeom prst="rect">
            <a:avLst/>
          </a:prstGeom>
          <a:noFill/>
          <a:ln>
            <a:noFill/>
          </a:ln>
        </p:spPr>
        <p:style>
          <a:lnRef idx="0"/>
          <a:fillRef idx="0"/>
          <a:effectRef idx="0"/>
          <a:fontRef idx="minor"/>
        </p:style>
        <p:txBody>
          <a:bodyPr lIns="90000" rIns="90000" tIns="45000" bIns="45000">
            <a:normAutofit/>
          </a:bodyPr>
          <a:p>
            <a:pPr marL="274320" indent="-272160" algn="just">
              <a:lnSpc>
                <a:spcPct val="100000"/>
              </a:lnSpc>
              <a:spcBef>
                <a:spcPts val="601"/>
              </a:spcBef>
              <a:tabLst>
                <a:tab algn="l" pos="0"/>
              </a:tabLst>
            </a:pPr>
            <a:r>
              <a:rPr b="1" lang="en-US" sz="3200" spc="-1" strike="noStrike">
                <a:solidFill>
                  <a:srgbClr val="000000"/>
                </a:solidFill>
                <a:latin typeface="Times New Roman"/>
                <a:ea typeface="DejaVu Sans"/>
              </a:rPr>
              <a:t>	</a:t>
            </a:r>
            <a:r>
              <a:rPr b="0" lang="en-US" sz="3200" spc="-1" strike="noStrike">
                <a:solidFill>
                  <a:srgbClr val="000000"/>
                </a:solidFill>
                <a:latin typeface="Times New Roman"/>
                <a:ea typeface="DejaVu Sans"/>
              </a:rPr>
              <a:t>Aims- To ensure life birth.</a:t>
            </a:r>
            <a:endParaRPr b="0" lang="en-US" sz="3200" spc="-1" strike="noStrike">
              <a:latin typeface="Arial"/>
            </a:endParaRPr>
          </a:p>
          <a:p>
            <a:pPr marL="274320" indent="-272160" algn="just">
              <a:lnSpc>
                <a:spcPct val="100000"/>
              </a:lnSpc>
              <a:spcBef>
                <a:spcPts val="601"/>
              </a:spcBef>
              <a:tabLst>
                <a:tab algn="l" pos="0"/>
              </a:tabLst>
            </a:pPr>
            <a:r>
              <a:rPr b="0" lang="en-US" sz="3200" spc="-1" strike="noStrike">
                <a:solidFill>
                  <a:srgbClr val="000000"/>
                </a:solidFill>
                <a:latin typeface="Times New Roman"/>
                <a:ea typeface="DejaVu Sans"/>
              </a:rPr>
              <a:t>             </a:t>
            </a:r>
            <a:r>
              <a:rPr b="0" lang="en-US" sz="3200" spc="-1" strike="noStrike">
                <a:solidFill>
                  <a:srgbClr val="000000"/>
                </a:solidFill>
                <a:latin typeface="Times New Roman"/>
                <a:ea typeface="DejaVu Sans"/>
              </a:rPr>
              <a:t>-Prevent postpartum haemorrhage = fatal.</a:t>
            </a:r>
            <a:endParaRPr b="0" lang="en-US" sz="3200" spc="-1" strike="noStrike">
              <a:latin typeface="Arial"/>
            </a:endParaRPr>
          </a:p>
          <a:p>
            <a:pPr marL="274320" indent="-272160" algn="just">
              <a:lnSpc>
                <a:spcPct val="100000"/>
              </a:lnSpc>
              <a:spcBef>
                <a:spcPts val="601"/>
              </a:spcBef>
              <a:buClr>
                <a:srgbClr val="fe8637"/>
              </a:buClr>
              <a:buSzPct val="70000"/>
              <a:buFont typeface="Wingdings" charset="2"/>
              <a:buChar char=""/>
              <a:tabLst>
                <a:tab algn="l" pos="0"/>
              </a:tabLst>
            </a:pPr>
            <a:r>
              <a:rPr b="0" lang="en-US" sz="3200" spc="-1" strike="noStrike">
                <a:solidFill>
                  <a:srgbClr val="000000"/>
                </a:solidFill>
                <a:latin typeface="Times New Roman"/>
                <a:ea typeface="DejaVu Sans"/>
              </a:rPr>
              <a:t>Per vaginal bleeding prenatally is frightening to the mother and spouse or relative hence will seek help from the nearest health facility.</a:t>
            </a:r>
            <a:endParaRPr b="0" lang="en-US" sz="3200" spc="-1" strike="noStrike">
              <a:latin typeface="Arial"/>
            </a:endParaRPr>
          </a:p>
          <a:p>
            <a:pPr marL="274320" indent="-272160" algn="just">
              <a:lnSpc>
                <a:spcPct val="100000"/>
              </a:lnSpc>
              <a:spcBef>
                <a:spcPts val="601"/>
              </a:spcBef>
              <a:buClr>
                <a:srgbClr val="fe8637"/>
              </a:buClr>
              <a:buSzPct val="70000"/>
              <a:buFont typeface="Wingdings" charset="2"/>
              <a:buChar char=""/>
              <a:tabLst>
                <a:tab algn="l" pos="0"/>
              </a:tabLst>
            </a:pPr>
            <a:r>
              <a:rPr b="0" lang="en-US" sz="3200" spc="-1" strike="noStrike">
                <a:solidFill>
                  <a:srgbClr val="000000"/>
                </a:solidFill>
                <a:latin typeface="Times New Roman"/>
                <a:ea typeface="DejaVu Sans"/>
              </a:rPr>
              <a:t> </a:t>
            </a:r>
            <a:r>
              <a:rPr b="0" lang="en-US" sz="3200" spc="-1" strike="noStrike">
                <a:solidFill>
                  <a:srgbClr val="000000"/>
                </a:solidFill>
                <a:latin typeface="Times New Roman"/>
                <a:ea typeface="DejaVu Sans"/>
              </a:rPr>
              <a:t>So caring attitude and confident of the service provider helps to allay anxiety.</a:t>
            </a:r>
            <a:endParaRPr b="0" lang="en-US" sz="3200" spc="-1" strike="noStrike">
              <a:latin typeface="Arial"/>
            </a:endParaRPr>
          </a:p>
          <a:p>
            <a:pPr marL="274320" indent="-272160" algn="just">
              <a:lnSpc>
                <a:spcPct val="100000"/>
              </a:lnSpc>
              <a:spcBef>
                <a:spcPts val="601"/>
              </a:spcBef>
              <a:buClr>
                <a:srgbClr val="fe8637"/>
              </a:buClr>
              <a:buSzPct val="70000"/>
              <a:buFont typeface="Wingdings" charset="2"/>
              <a:buChar char=""/>
              <a:tabLst>
                <a:tab algn="l" pos="0"/>
              </a:tabLst>
            </a:pPr>
            <a:r>
              <a:rPr b="0" lang="en-US" sz="3200" spc="-1" strike="noStrike">
                <a:solidFill>
                  <a:srgbClr val="000000"/>
                </a:solidFill>
                <a:latin typeface="Times New Roman"/>
                <a:ea typeface="DejaVu Sans"/>
              </a:rPr>
              <a:t>Assess the situation quickly and resuscitate appropriately. </a:t>
            </a:r>
            <a:endParaRPr b="0" lang="en-US" sz="3200" spc="-1" strike="noStrike">
              <a:latin typeface="Arial"/>
            </a:endParaRPr>
          </a:p>
          <a:p>
            <a:pPr marL="274320" indent="-272160" algn="just">
              <a:lnSpc>
                <a:spcPct val="100000"/>
              </a:lnSpc>
              <a:spcBef>
                <a:spcPts val="601"/>
              </a:spcBef>
              <a:buClr>
                <a:srgbClr val="fe8637"/>
              </a:buClr>
              <a:buSzPct val="70000"/>
              <a:buFont typeface="Wingdings" charset="2"/>
              <a:buChar char=""/>
              <a:tabLst>
                <a:tab algn="l" pos="0"/>
              </a:tabLst>
            </a:pPr>
            <a:r>
              <a:rPr b="0" lang="en-US" sz="3200" spc="-1" strike="noStrike">
                <a:solidFill>
                  <a:srgbClr val="000000"/>
                </a:solidFill>
                <a:latin typeface="Times New Roman"/>
                <a:ea typeface="DejaVu Sans"/>
              </a:rPr>
              <a:t>Meanwhile organize for hospital referral. </a:t>
            </a: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24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82" name="CustomShape 1"/>
          <p:cNvSpPr/>
          <p:nvPr/>
        </p:nvSpPr>
        <p:spPr>
          <a:xfrm>
            <a:off x="952560" y="380880"/>
            <a:ext cx="10323000" cy="6017760"/>
          </a:xfrm>
          <a:prstGeom prst="rect">
            <a:avLst/>
          </a:prstGeom>
          <a:noFill/>
          <a:ln>
            <a:noFill/>
          </a:ln>
        </p:spPr>
        <p:style>
          <a:lnRef idx="0"/>
          <a:fillRef idx="0"/>
          <a:effectRef idx="0"/>
          <a:fontRef idx="minor"/>
        </p:style>
        <p:txBody>
          <a:bodyPr lIns="90000" rIns="90000" tIns="45000" bIns="45000">
            <a:normAutofit/>
          </a:bodyPr>
          <a:p>
            <a:pPr marL="274320" indent="-272160" algn="just">
              <a:lnSpc>
                <a:spcPct val="100000"/>
              </a:lnSpc>
              <a:spcBef>
                <a:spcPts val="601"/>
              </a:spcBef>
              <a:buClr>
                <a:srgbClr val="fe8637"/>
              </a:buClr>
              <a:buSzPct val="70000"/>
              <a:buFont typeface="Wingdings" charset="2"/>
              <a:buChar char=""/>
            </a:pPr>
            <a:r>
              <a:rPr b="0" lang="en-US" sz="3200" spc="-1" strike="noStrike">
                <a:solidFill>
                  <a:srgbClr val="000000"/>
                </a:solidFill>
                <a:latin typeface="Times New Roman"/>
                <a:ea typeface="DejaVu Sans"/>
              </a:rPr>
              <a:t>If in shock, commence intravenous infusion to support Circulation of the vital organs to include the placenta.</a:t>
            </a:r>
            <a:endParaRPr b="0" lang="en-US" sz="3200" spc="-1" strike="noStrike">
              <a:latin typeface="Arial"/>
            </a:endParaRPr>
          </a:p>
          <a:p>
            <a:pPr marL="274320" indent="-272160" algn="just">
              <a:lnSpc>
                <a:spcPct val="100000"/>
              </a:lnSpc>
              <a:spcBef>
                <a:spcPts val="601"/>
              </a:spcBef>
              <a:buClr>
                <a:srgbClr val="fe8637"/>
              </a:buClr>
              <a:buSzPct val="70000"/>
              <a:buFont typeface="Wingdings" charset="2"/>
              <a:buChar char=""/>
            </a:pPr>
            <a:r>
              <a:rPr b="0" lang="en-US" sz="3200" spc="-1" strike="noStrike">
                <a:solidFill>
                  <a:srgbClr val="000000"/>
                </a:solidFill>
                <a:latin typeface="Times New Roman"/>
                <a:ea typeface="DejaVu Sans"/>
              </a:rPr>
              <a:t> </a:t>
            </a:r>
            <a:r>
              <a:rPr b="0" lang="en-US" sz="3200" spc="-1" strike="noStrike">
                <a:solidFill>
                  <a:srgbClr val="000000"/>
                </a:solidFill>
                <a:latin typeface="Times New Roman"/>
                <a:ea typeface="DejaVu Sans"/>
              </a:rPr>
              <a:t>Maintain relatively warm.</a:t>
            </a:r>
            <a:endParaRPr b="0" lang="en-US" sz="3200" spc="-1" strike="noStrike">
              <a:latin typeface="Arial"/>
            </a:endParaRPr>
          </a:p>
          <a:p>
            <a:pPr marL="274320" indent="-272160" algn="just">
              <a:lnSpc>
                <a:spcPct val="100000"/>
              </a:lnSpc>
              <a:spcBef>
                <a:spcPts val="601"/>
              </a:spcBef>
              <a:buClr>
                <a:srgbClr val="fe8637"/>
              </a:buClr>
              <a:buSzPct val="70000"/>
              <a:buFont typeface="Wingdings" charset="2"/>
              <a:buChar char=""/>
            </a:pPr>
            <a:r>
              <a:rPr b="0" lang="en-US" sz="3200" spc="-1" strike="noStrike">
                <a:solidFill>
                  <a:srgbClr val="000000"/>
                </a:solidFill>
                <a:latin typeface="Times New Roman"/>
                <a:ea typeface="DejaVu Sans"/>
              </a:rPr>
              <a:t> </a:t>
            </a:r>
            <a:r>
              <a:rPr b="0" lang="en-US" sz="3200" spc="-1" strike="noStrike">
                <a:solidFill>
                  <a:srgbClr val="000000"/>
                </a:solidFill>
                <a:latin typeface="Times New Roman"/>
                <a:ea typeface="DejaVu Sans"/>
              </a:rPr>
              <a:t>Regularly monitor the progression of shock through either ¼ hrly or ½ hrly vital signs.</a:t>
            </a:r>
            <a:endParaRPr b="0" lang="en-US" sz="3200" spc="-1" strike="noStrike">
              <a:latin typeface="Arial"/>
            </a:endParaRPr>
          </a:p>
          <a:p>
            <a:pPr marL="274320" indent="-272160" algn="just">
              <a:lnSpc>
                <a:spcPct val="100000"/>
              </a:lnSpc>
              <a:spcBef>
                <a:spcPts val="601"/>
              </a:spcBef>
              <a:buClr>
                <a:srgbClr val="fe8637"/>
              </a:buClr>
              <a:buSzPct val="70000"/>
              <a:buFont typeface="Wingdings" charset="2"/>
              <a:buChar char=""/>
            </a:pPr>
            <a:r>
              <a:rPr b="0" lang="en-US" sz="3200" spc="-1" strike="noStrike">
                <a:solidFill>
                  <a:srgbClr val="000000"/>
                </a:solidFill>
                <a:latin typeface="Times New Roman"/>
                <a:ea typeface="DejaVu Sans"/>
              </a:rPr>
              <a:t>Monitor fetal heart sounds through a cardiotocograph machine, if not available ½hrly  using pinard fetalscope.</a:t>
            </a:r>
            <a:endParaRPr b="0" lang="en-US" sz="3200" spc="-1" strike="noStrike">
              <a:latin typeface="Arial"/>
            </a:endParaRPr>
          </a:p>
          <a:p>
            <a:pPr marL="274320" indent="-272160" algn="just">
              <a:lnSpc>
                <a:spcPct val="100000"/>
              </a:lnSpc>
              <a:spcBef>
                <a:spcPts val="601"/>
              </a:spcBef>
              <a:buClr>
                <a:srgbClr val="fe8637"/>
              </a:buClr>
              <a:buSzPct val="70000"/>
              <a:buFont typeface="Wingdings" charset="2"/>
              <a:buChar char=""/>
            </a:pPr>
            <a:r>
              <a:rPr b="0" lang="en-US" sz="3200" spc="-1" strike="noStrike">
                <a:solidFill>
                  <a:srgbClr val="000000"/>
                </a:solidFill>
                <a:latin typeface="Times New Roman"/>
                <a:ea typeface="DejaVu Sans"/>
              </a:rPr>
              <a:t> </a:t>
            </a:r>
            <a:r>
              <a:rPr b="0" lang="en-US" sz="3200" spc="-1" strike="noStrike">
                <a:solidFill>
                  <a:srgbClr val="000000"/>
                </a:solidFill>
                <a:latin typeface="Times New Roman"/>
                <a:ea typeface="DejaVu Sans"/>
              </a:rPr>
              <a:t>Administer analgesics appropriately. </a:t>
            </a:r>
            <a:endParaRPr b="0" lang="en-US" sz="3200" spc="-1" strike="noStrike">
              <a:latin typeface="Arial"/>
            </a:endParaRPr>
          </a:p>
          <a:p>
            <a:pPr algn="just">
              <a:lnSpc>
                <a:spcPct val="100000"/>
              </a:lnSpc>
              <a:spcBef>
                <a:spcPts val="601"/>
              </a:spcBef>
            </a:pP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24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83" name="CustomShape 1"/>
          <p:cNvSpPr/>
          <p:nvPr/>
        </p:nvSpPr>
        <p:spPr>
          <a:xfrm>
            <a:off x="952560" y="533520"/>
            <a:ext cx="9332280" cy="5938560"/>
          </a:xfrm>
          <a:prstGeom prst="rect">
            <a:avLst/>
          </a:prstGeom>
          <a:noFill/>
          <a:ln>
            <a:noFill/>
          </a:ln>
        </p:spPr>
        <p:style>
          <a:lnRef idx="0"/>
          <a:fillRef idx="0"/>
          <a:effectRef idx="0"/>
          <a:fontRef idx="minor"/>
        </p:style>
        <p:txBody>
          <a:bodyPr lIns="90000" rIns="90000" tIns="45000" bIns="45000">
            <a:normAutofit/>
          </a:bodyPr>
          <a:p>
            <a:pPr marL="274320" indent="-272160" algn="just">
              <a:lnSpc>
                <a:spcPct val="100000"/>
              </a:lnSpc>
              <a:spcBef>
                <a:spcPts val="601"/>
              </a:spcBef>
              <a:buClr>
                <a:srgbClr val="fe8637"/>
              </a:buClr>
              <a:buSzPct val="70000"/>
              <a:buFont typeface="Wingdings" charset="2"/>
              <a:buChar char=""/>
            </a:pPr>
            <a:r>
              <a:rPr b="0" lang="en-US" sz="3200" spc="-1" strike="noStrike">
                <a:solidFill>
                  <a:srgbClr val="000000"/>
                </a:solidFill>
                <a:latin typeface="Times New Roman"/>
                <a:ea typeface="DejaVu Sans"/>
              </a:rPr>
              <a:t>Not in shock, prevent it and refer her to a hospital for further management.</a:t>
            </a:r>
            <a:endParaRPr b="0" lang="en-US" sz="3200" spc="-1" strike="noStrike">
              <a:latin typeface="Arial"/>
            </a:endParaRPr>
          </a:p>
          <a:p>
            <a:pPr marL="274320" indent="-272160" algn="just">
              <a:lnSpc>
                <a:spcPct val="100000"/>
              </a:lnSpc>
              <a:spcBef>
                <a:spcPts val="601"/>
              </a:spcBef>
              <a:buClr>
                <a:srgbClr val="fe8637"/>
              </a:buClr>
              <a:buSzPct val="70000"/>
              <a:buFont typeface="Wingdings" charset="2"/>
              <a:buChar char=""/>
            </a:pPr>
            <a:r>
              <a:rPr b="0" lang="en-US" sz="3200" spc="-1" strike="noStrike">
                <a:solidFill>
                  <a:srgbClr val="000000"/>
                </a:solidFill>
                <a:latin typeface="Times New Roman"/>
                <a:ea typeface="DejaVu Sans"/>
              </a:rPr>
              <a:t>In hospital, immediately admit and reassess the condition through vital signs, F.H.S rate.</a:t>
            </a:r>
            <a:endParaRPr b="0" lang="en-US" sz="3200" spc="-1" strike="noStrike">
              <a:latin typeface="Arial"/>
            </a:endParaRPr>
          </a:p>
          <a:p>
            <a:pPr marL="274320" indent="-272160" algn="just">
              <a:lnSpc>
                <a:spcPct val="100000"/>
              </a:lnSpc>
              <a:spcBef>
                <a:spcPts val="601"/>
              </a:spcBef>
              <a:buClr>
                <a:srgbClr val="fe8637"/>
              </a:buClr>
              <a:buSzPct val="70000"/>
              <a:buFont typeface="Wingdings" charset="2"/>
              <a:buChar char=""/>
            </a:pPr>
            <a:r>
              <a:rPr b="0" lang="en-US" sz="3200" spc="-1" strike="noStrike">
                <a:solidFill>
                  <a:srgbClr val="000000"/>
                </a:solidFill>
                <a:latin typeface="Times New Roman"/>
                <a:ea typeface="DejaVu Sans"/>
              </a:rPr>
              <a:t>Physical exam findings, particularly on abdominal examination &amp; the inspection of the loss.</a:t>
            </a:r>
            <a:endParaRPr b="0" lang="en-US" sz="3200" spc="-1" strike="noStrike">
              <a:latin typeface="Arial"/>
            </a:endParaRPr>
          </a:p>
          <a:p>
            <a:pPr marL="274320" indent="-272160" algn="just">
              <a:lnSpc>
                <a:spcPct val="100000"/>
              </a:lnSpc>
              <a:spcBef>
                <a:spcPts val="601"/>
              </a:spcBef>
              <a:buClr>
                <a:srgbClr val="fe8637"/>
              </a:buClr>
              <a:buSzPct val="70000"/>
              <a:buFont typeface="Wingdings" charset="2"/>
              <a:buChar char=""/>
            </a:pPr>
            <a:r>
              <a:rPr b="0" lang="en-US" sz="3200" spc="-1" strike="noStrike">
                <a:solidFill>
                  <a:srgbClr val="000000"/>
                </a:solidFill>
                <a:latin typeface="Times New Roman"/>
                <a:ea typeface="DejaVu Sans"/>
              </a:rPr>
              <a:t>Review the referral note as well, to avoid unnecessary interventions.</a:t>
            </a:r>
            <a:endParaRPr b="0" lang="en-US" sz="3200" spc="-1" strike="noStrike">
              <a:latin typeface="Arial"/>
            </a:endParaRPr>
          </a:p>
          <a:p>
            <a:pPr algn="just">
              <a:lnSpc>
                <a:spcPct val="100000"/>
              </a:lnSpc>
              <a:spcBef>
                <a:spcPts val="601"/>
              </a:spcBef>
            </a:pP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24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84" name="CustomShape 1"/>
          <p:cNvSpPr/>
          <p:nvPr/>
        </p:nvSpPr>
        <p:spPr>
          <a:xfrm>
            <a:off x="666720" y="380880"/>
            <a:ext cx="10856520" cy="6017760"/>
          </a:xfrm>
          <a:prstGeom prst="rect">
            <a:avLst/>
          </a:prstGeom>
          <a:noFill/>
          <a:ln>
            <a:noFill/>
          </a:ln>
        </p:spPr>
        <p:style>
          <a:lnRef idx="0"/>
          <a:fillRef idx="0"/>
          <a:effectRef idx="0"/>
          <a:fontRef idx="minor"/>
        </p:style>
        <p:txBody>
          <a:bodyPr lIns="90000" rIns="90000" tIns="45000" bIns="45000">
            <a:normAutofit/>
          </a:bodyPr>
          <a:p>
            <a:pPr marL="274320" indent="-272160">
              <a:lnSpc>
                <a:spcPct val="100000"/>
              </a:lnSpc>
              <a:spcBef>
                <a:spcPts val="601"/>
              </a:spcBef>
              <a:buClr>
                <a:srgbClr val="fe8637"/>
              </a:buClr>
              <a:buSzPct val="70000"/>
              <a:buFont typeface="Wingdings" charset="2"/>
              <a:buChar char=""/>
            </a:pPr>
            <a:r>
              <a:rPr b="0" lang="en-US" sz="3500" spc="-1" strike="noStrike">
                <a:solidFill>
                  <a:srgbClr val="000000"/>
                </a:solidFill>
                <a:latin typeface="Times New Roman"/>
                <a:ea typeface="DejaVu Sans"/>
              </a:rPr>
              <a:t>Inform doctor immediately and continue resuscitative measures if still in shock.</a:t>
            </a:r>
            <a:endParaRPr b="0" lang="en-US" sz="3500" spc="-1" strike="noStrike">
              <a:latin typeface="Arial"/>
            </a:endParaRPr>
          </a:p>
          <a:p>
            <a:pPr marL="274320" indent="-272160">
              <a:lnSpc>
                <a:spcPct val="100000"/>
              </a:lnSpc>
              <a:spcBef>
                <a:spcPts val="601"/>
              </a:spcBef>
              <a:buClr>
                <a:srgbClr val="fe8637"/>
              </a:buClr>
              <a:buSzPct val="70000"/>
              <a:buFont typeface="Wingdings" charset="2"/>
              <a:buChar char=""/>
            </a:pPr>
            <a:r>
              <a:rPr b="0" lang="en-US" sz="3500" spc="-1" strike="noStrike">
                <a:solidFill>
                  <a:srgbClr val="000000"/>
                </a:solidFill>
                <a:latin typeface="Times New Roman"/>
                <a:ea typeface="DejaVu Sans"/>
              </a:rPr>
              <a:t>Administer analgesics such as pethidine 100mg 1.m stat or morphine 15mg stat, if fetal condition is satisfactory or  dead.</a:t>
            </a:r>
            <a:endParaRPr b="0" lang="en-US" sz="3500" spc="-1" strike="noStrike">
              <a:latin typeface="Arial"/>
            </a:endParaRPr>
          </a:p>
          <a:p>
            <a:pPr marL="274320" indent="-272160">
              <a:lnSpc>
                <a:spcPct val="100000"/>
              </a:lnSpc>
              <a:spcBef>
                <a:spcPts val="601"/>
              </a:spcBef>
              <a:buClr>
                <a:srgbClr val="fe8637"/>
              </a:buClr>
              <a:buSzPct val="70000"/>
              <a:buFont typeface="Wingdings" charset="2"/>
              <a:buChar char=""/>
            </a:pPr>
            <a:r>
              <a:rPr b="0" lang="en-US" sz="3500" spc="-1" strike="noStrike">
                <a:solidFill>
                  <a:srgbClr val="000000"/>
                </a:solidFill>
                <a:latin typeface="Times New Roman"/>
                <a:ea typeface="DejaVu Sans"/>
              </a:rPr>
              <a:t>Investigate through= Grouping &amp; cross match if not done earlier.</a:t>
            </a:r>
            <a:r>
              <a:rPr b="1" lang="en-US" sz="3600" spc="-1" strike="noStrike">
                <a:solidFill>
                  <a:srgbClr val="c00000"/>
                </a:solidFill>
                <a:latin typeface="Times New Roman"/>
                <a:ea typeface="DejaVu Sans"/>
              </a:rPr>
              <a:t> </a:t>
            </a:r>
            <a:endParaRPr b="0" lang="en-US" sz="3600" spc="-1" strike="noStrike">
              <a:latin typeface="Arial"/>
            </a:endParaRPr>
          </a:p>
          <a:p>
            <a:pPr marL="274320" indent="-272160">
              <a:lnSpc>
                <a:spcPct val="100000"/>
              </a:lnSpc>
              <a:spcBef>
                <a:spcPts val="601"/>
              </a:spcBef>
              <a:buClr>
                <a:srgbClr val="fe8637"/>
              </a:buClr>
              <a:buSzPct val="70000"/>
              <a:buFont typeface="Wingdings" charset="2"/>
              <a:buChar char=""/>
            </a:pPr>
            <a:r>
              <a:rPr b="0" lang="en-US" sz="3500" spc="-1" strike="noStrike">
                <a:solidFill>
                  <a:srgbClr val="000000"/>
                </a:solidFill>
                <a:latin typeface="Times New Roman"/>
                <a:ea typeface="DejaVu Sans"/>
              </a:rPr>
              <a:t>Clotting profile.           </a:t>
            </a:r>
            <a:endParaRPr b="0" lang="en-US" sz="3500" spc="-1" strike="noStrike">
              <a:latin typeface="Arial"/>
            </a:endParaRPr>
          </a:p>
          <a:p>
            <a:pPr marL="274320" indent="-272160">
              <a:lnSpc>
                <a:spcPct val="100000"/>
              </a:lnSpc>
              <a:spcBef>
                <a:spcPts val="601"/>
              </a:spcBef>
              <a:buClr>
                <a:srgbClr val="fe8637"/>
              </a:buClr>
              <a:buSzPct val="70000"/>
              <a:buFont typeface="Wingdings" charset="2"/>
              <a:buChar char=""/>
            </a:pPr>
            <a:r>
              <a:rPr b="0" lang="en-US" sz="3500" spc="-1" strike="noStrike">
                <a:solidFill>
                  <a:srgbClr val="000000"/>
                </a:solidFill>
                <a:latin typeface="Times New Roman"/>
                <a:ea typeface="DejaVu Sans"/>
              </a:rPr>
              <a:t>Full haemogram.</a:t>
            </a:r>
            <a:endParaRPr b="0" lang="en-US" sz="3500" spc="-1" strike="noStrike">
              <a:latin typeface="Arial"/>
            </a:endParaRPr>
          </a:p>
          <a:p>
            <a:pPr marL="274320" indent="-272160">
              <a:lnSpc>
                <a:spcPct val="100000"/>
              </a:lnSpc>
              <a:spcBef>
                <a:spcPts val="601"/>
              </a:spcBef>
              <a:buClr>
                <a:srgbClr val="fe8637"/>
              </a:buClr>
              <a:buSzPct val="70000"/>
              <a:buFont typeface="Wingdings" charset="2"/>
              <a:buChar char=""/>
            </a:pPr>
            <a:r>
              <a:rPr b="0" lang="en-US" sz="3500" spc="-1" strike="noStrike">
                <a:solidFill>
                  <a:srgbClr val="000000"/>
                </a:solidFill>
                <a:latin typeface="Times New Roman"/>
                <a:ea typeface="DejaVu Sans"/>
              </a:rPr>
              <a:t> </a:t>
            </a:r>
            <a:r>
              <a:rPr b="0" lang="en-US" sz="3500" spc="-1" strike="noStrike">
                <a:solidFill>
                  <a:srgbClr val="000000"/>
                </a:solidFill>
                <a:latin typeface="Times New Roman"/>
                <a:ea typeface="DejaVu Sans"/>
              </a:rPr>
              <a:t>Urea &amp; electrolyte balance to evaluate renal functions</a:t>
            </a:r>
            <a:endParaRPr b="0" lang="en-US" sz="3500" spc="-1" strike="noStrike">
              <a:latin typeface="Arial"/>
            </a:endParaRPr>
          </a:p>
          <a:p>
            <a:pPr>
              <a:lnSpc>
                <a:spcPct val="100000"/>
              </a:lnSpc>
              <a:spcBef>
                <a:spcPts val="601"/>
              </a:spcBef>
            </a:pPr>
            <a:endParaRPr b="0" lang="en-US" sz="3500" spc="-1" strike="noStrike">
              <a:latin typeface="Arial"/>
            </a:endParaRPr>
          </a:p>
        </p:txBody>
      </p:sp>
    </p:spTree>
  </p:cSld>
  <mc:AlternateContent>
    <mc:Choice Requires="p14">
      <p:transition spd="slow" p14:dur="2000"/>
    </mc:Choice>
    <mc:Fallback>
      <p:transition spd="slow"/>
    </mc:Fallback>
  </mc:AlternateContent>
</p:sld>
</file>

<file path=ppt/slides/slide24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85" name="CustomShape 1"/>
          <p:cNvSpPr/>
          <p:nvPr/>
        </p:nvSpPr>
        <p:spPr>
          <a:xfrm>
            <a:off x="952560" y="304920"/>
            <a:ext cx="10284840" cy="6398640"/>
          </a:xfrm>
          <a:prstGeom prst="rect">
            <a:avLst/>
          </a:prstGeom>
          <a:noFill/>
          <a:ln>
            <a:noFill/>
          </a:ln>
        </p:spPr>
        <p:style>
          <a:lnRef idx="0"/>
          <a:fillRef idx="0"/>
          <a:effectRef idx="0"/>
          <a:fontRef idx="minor"/>
        </p:style>
        <p:txBody>
          <a:bodyPr lIns="90000" rIns="90000" tIns="45000" bIns="45000">
            <a:normAutofit/>
          </a:bodyPr>
          <a:p>
            <a:pPr marL="274320" indent="-272160" algn="just">
              <a:lnSpc>
                <a:spcPct val="100000"/>
              </a:lnSpc>
              <a:spcBef>
                <a:spcPts val="601"/>
              </a:spcBef>
              <a:buClr>
                <a:srgbClr val="fe8637"/>
              </a:buClr>
              <a:buSzPct val="70000"/>
              <a:buFont typeface="Wingdings" charset="2"/>
              <a:buChar char=""/>
            </a:pPr>
            <a:r>
              <a:rPr b="0" lang="en-US" sz="3200" spc="-1" strike="noStrike">
                <a:solidFill>
                  <a:srgbClr val="000000"/>
                </a:solidFill>
                <a:latin typeface="Times New Roman"/>
                <a:ea typeface="DejaVu Sans"/>
              </a:rPr>
              <a:t>Administer plasma expanders e.g. haemacel, awaiting blood for transfusion to be available and safe. Transfuse as soon as it’s safe and available.</a:t>
            </a:r>
            <a:endParaRPr b="0" lang="en-US" sz="3200" spc="-1" strike="noStrike">
              <a:latin typeface="Arial"/>
            </a:endParaRPr>
          </a:p>
          <a:p>
            <a:pPr marL="274320" indent="-272160" algn="just">
              <a:lnSpc>
                <a:spcPct val="100000"/>
              </a:lnSpc>
              <a:spcBef>
                <a:spcPts val="601"/>
              </a:spcBef>
              <a:tabLst>
                <a:tab algn="l" pos="0"/>
              </a:tabLst>
            </a:pPr>
            <a:r>
              <a:rPr b="1" lang="en-US" sz="3200" spc="-1" strike="noStrike">
                <a:solidFill>
                  <a:srgbClr val="aebad5"/>
                </a:solidFill>
                <a:latin typeface="Times New Roman"/>
                <a:ea typeface="DejaVu Sans"/>
              </a:rPr>
              <a:t>NB</a:t>
            </a:r>
            <a:r>
              <a:rPr b="0" lang="en-US" sz="3200" spc="-1" strike="noStrike">
                <a:solidFill>
                  <a:srgbClr val="000000"/>
                </a:solidFill>
                <a:latin typeface="Times New Roman"/>
                <a:ea typeface="DejaVu Sans"/>
              </a:rPr>
              <a:t>. Haemacel is preferred because it doesn’t interfere with platelets function and  it also improves renal function.</a:t>
            </a:r>
            <a:endParaRPr b="0" lang="en-US" sz="3200" spc="-1" strike="noStrike">
              <a:latin typeface="Arial"/>
            </a:endParaRPr>
          </a:p>
          <a:p>
            <a:pPr marL="274320" indent="-272160" algn="just">
              <a:lnSpc>
                <a:spcPct val="100000"/>
              </a:lnSpc>
              <a:spcBef>
                <a:spcPts val="601"/>
              </a:spcBef>
              <a:buClr>
                <a:srgbClr val="fe8637"/>
              </a:buClr>
              <a:buSzPct val="70000"/>
              <a:buFont typeface="Wingdings" charset="2"/>
              <a:buChar char=""/>
              <a:tabLst>
                <a:tab algn="l" pos="0"/>
              </a:tabLst>
            </a:pPr>
            <a:r>
              <a:rPr b="0" lang="en-US" sz="3200" spc="-1" strike="noStrike">
                <a:solidFill>
                  <a:srgbClr val="000000"/>
                </a:solidFill>
                <a:latin typeface="Times New Roman"/>
                <a:ea typeface="DejaVu Sans"/>
              </a:rPr>
              <a:t>Regularly maintain records of observation in order to evaluate the progress.</a:t>
            </a:r>
            <a:endParaRPr b="0" lang="en-US" sz="3200" spc="-1" strike="noStrike">
              <a:latin typeface="Arial"/>
            </a:endParaRPr>
          </a:p>
          <a:p>
            <a:pPr marL="274320" indent="-272160" algn="just">
              <a:lnSpc>
                <a:spcPct val="100000"/>
              </a:lnSpc>
              <a:spcBef>
                <a:spcPts val="601"/>
              </a:spcBef>
              <a:buClr>
                <a:srgbClr val="fe8637"/>
              </a:buClr>
              <a:buSzPct val="70000"/>
              <a:buFont typeface="Wingdings" charset="2"/>
              <a:buChar char=""/>
              <a:tabLst>
                <a:tab algn="l" pos="0"/>
              </a:tabLst>
            </a:pPr>
            <a:r>
              <a:rPr b="0" lang="en-US" sz="3200" spc="-1" strike="noStrike">
                <a:solidFill>
                  <a:srgbClr val="000000"/>
                </a:solidFill>
                <a:latin typeface="Times New Roman"/>
                <a:ea typeface="DejaVu Sans"/>
              </a:rPr>
              <a:t>Records are of: vital sign, fetal condition, blood loss, state of shock, treatment given, urinalysis findings &amp; abdominal examination findings.</a:t>
            </a:r>
            <a:endParaRPr b="0" lang="en-US" sz="3200" spc="-1" strike="noStrike">
              <a:latin typeface="Arial"/>
            </a:endParaRPr>
          </a:p>
          <a:p>
            <a:pPr marL="274320" indent="-272160" algn="just">
              <a:lnSpc>
                <a:spcPct val="100000"/>
              </a:lnSpc>
              <a:spcBef>
                <a:spcPts val="601"/>
              </a:spcBef>
              <a:buClr>
                <a:srgbClr val="fe8637"/>
              </a:buClr>
              <a:buSzPct val="70000"/>
              <a:buFont typeface="Wingdings" charset="2"/>
              <a:buChar char=""/>
              <a:tabLst>
                <a:tab algn="l" pos="0"/>
              </a:tabLst>
            </a:pPr>
            <a:r>
              <a:rPr b="0" lang="en-US" sz="3200" spc="-1" strike="noStrike">
                <a:solidFill>
                  <a:srgbClr val="000000"/>
                </a:solidFill>
                <a:latin typeface="Times New Roman"/>
                <a:ea typeface="DejaVu Sans"/>
              </a:rPr>
              <a:t>Generally consult as necessary.</a:t>
            </a:r>
            <a:endParaRPr b="0" lang="en-US" sz="3200" spc="-1" strike="noStrike">
              <a:latin typeface="Arial"/>
            </a:endParaRPr>
          </a:p>
          <a:p>
            <a:pPr algn="just">
              <a:lnSpc>
                <a:spcPct val="100000"/>
              </a:lnSpc>
              <a:spcBef>
                <a:spcPts val="601"/>
              </a:spcBef>
              <a:tabLst>
                <a:tab algn="l" pos="0"/>
              </a:tabLst>
            </a:pP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24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86" name="CustomShape 1"/>
          <p:cNvSpPr/>
          <p:nvPr/>
        </p:nvSpPr>
        <p:spPr>
          <a:xfrm>
            <a:off x="857160" y="228600"/>
            <a:ext cx="9427680" cy="6243120"/>
          </a:xfrm>
          <a:prstGeom prst="rect">
            <a:avLst/>
          </a:prstGeom>
          <a:noFill/>
          <a:ln>
            <a:noFill/>
          </a:ln>
        </p:spPr>
        <p:style>
          <a:lnRef idx="0"/>
          <a:fillRef idx="0"/>
          <a:effectRef idx="0"/>
          <a:fontRef idx="minor"/>
        </p:style>
        <p:txBody>
          <a:bodyPr lIns="90000" rIns="90000" tIns="45000" bIns="45000">
            <a:normAutofit/>
          </a:bodyPr>
          <a:p>
            <a:pPr marL="274320" indent="-272160" algn="just">
              <a:lnSpc>
                <a:spcPct val="100000"/>
              </a:lnSpc>
              <a:spcBef>
                <a:spcPts val="601"/>
              </a:spcBef>
              <a:buClr>
                <a:srgbClr val="fe8637"/>
              </a:buClr>
              <a:buSzPct val="70000"/>
              <a:buFont typeface="Wingdings" charset="2"/>
              <a:buChar char=""/>
            </a:pPr>
            <a:r>
              <a:rPr b="0" lang="en-US" sz="3200" spc="-1" strike="noStrike">
                <a:solidFill>
                  <a:srgbClr val="000000"/>
                </a:solidFill>
                <a:latin typeface="Times New Roman"/>
                <a:ea typeface="DejaVu Sans"/>
              </a:rPr>
              <a:t>Test all urine specimens for protenuria and its presence indicate tubular necrosis indicating renal failure. </a:t>
            </a:r>
            <a:endParaRPr b="0" lang="en-US" sz="3200" spc="-1" strike="noStrike">
              <a:latin typeface="Arial"/>
            </a:endParaRPr>
          </a:p>
          <a:p>
            <a:pPr marL="274320" indent="-272160" algn="just">
              <a:lnSpc>
                <a:spcPct val="100000"/>
              </a:lnSpc>
              <a:spcBef>
                <a:spcPts val="601"/>
              </a:spcBef>
              <a:buClr>
                <a:srgbClr val="fe8637"/>
              </a:buClr>
              <a:buSzPct val="70000"/>
              <a:buFont typeface="Wingdings" charset="2"/>
              <a:buChar char=""/>
            </a:pPr>
            <a:r>
              <a:rPr b="0" lang="en-US" sz="3200" spc="-1" strike="noStrike">
                <a:solidFill>
                  <a:srgbClr val="000000"/>
                </a:solidFill>
                <a:latin typeface="Times New Roman"/>
                <a:ea typeface="DejaVu Sans"/>
              </a:rPr>
              <a:t>Maintain high standards of hygiene hence prevent infection.</a:t>
            </a:r>
            <a:endParaRPr b="0" lang="en-US" sz="3200" spc="-1" strike="noStrike">
              <a:latin typeface="Arial"/>
            </a:endParaRPr>
          </a:p>
          <a:p>
            <a:pPr marL="274320" indent="-272160" algn="just">
              <a:lnSpc>
                <a:spcPct val="100000"/>
              </a:lnSpc>
              <a:spcBef>
                <a:spcPts val="601"/>
              </a:spcBef>
              <a:buClr>
                <a:srgbClr val="fe8637"/>
              </a:buClr>
              <a:buSzPct val="70000"/>
              <a:buFont typeface="Wingdings" charset="2"/>
              <a:buChar char=""/>
            </a:pPr>
            <a:r>
              <a:rPr b="0" lang="en-US" sz="3200" spc="-1" strike="noStrike">
                <a:solidFill>
                  <a:srgbClr val="000000"/>
                </a:solidFill>
                <a:latin typeface="Times New Roman"/>
                <a:ea typeface="DejaVu Sans"/>
              </a:rPr>
              <a:t>Encourage a well balanced diet, to meet her daily requirements and that of the fetus.</a:t>
            </a:r>
            <a:endParaRPr b="0" lang="en-US" sz="3200" spc="-1" strike="noStrike">
              <a:latin typeface="Arial"/>
            </a:endParaRPr>
          </a:p>
          <a:p>
            <a:pPr marL="274320" indent="-272160" algn="just">
              <a:lnSpc>
                <a:spcPct val="100000"/>
              </a:lnSpc>
              <a:spcBef>
                <a:spcPts val="601"/>
              </a:spcBef>
              <a:buClr>
                <a:srgbClr val="fe8637"/>
              </a:buClr>
              <a:buSzPct val="70000"/>
              <a:buFont typeface="Wingdings" charset="2"/>
              <a:buChar char=""/>
            </a:pPr>
            <a:r>
              <a:rPr b="0" lang="en-US" sz="3200" spc="-1" strike="noStrike">
                <a:solidFill>
                  <a:srgbClr val="000000"/>
                </a:solidFill>
                <a:latin typeface="Times New Roman"/>
                <a:ea typeface="DejaVu Sans"/>
              </a:rPr>
              <a:t>Offer psychological support to her and close relative in order to allay anxiety.</a:t>
            </a:r>
            <a:endParaRPr b="0" lang="en-US" sz="3200" spc="-1" strike="noStrike">
              <a:latin typeface="Arial"/>
            </a:endParaRPr>
          </a:p>
          <a:p>
            <a:pPr algn="just">
              <a:lnSpc>
                <a:spcPct val="100000"/>
              </a:lnSpc>
              <a:spcBef>
                <a:spcPts val="601"/>
              </a:spcBef>
            </a:pP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88" name="CustomShape 1"/>
          <p:cNvSpPr/>
          <p:nvPr/>
        </p:nvSpPr>
        <p:spPr>
          <a:xfrm>
            <a:off x="1143000" y="152280"/>
            <a:ext cx="10284840" cy="1140840"/>
          </a:xfrm>
          <a:prstGeom prst="rect">
            <a:avLst/>
          </a:prstGeom>
          <a:noFill/>
          <a:ln>
            <a:noFill/>
          </a:ln>
        </p:spPr>
        <p:style>
          <a:lnRef idx="0"/>
          <a:fillRef idx="0"/>
          <a:effectRef idx="0"/>
          <a:fontRef idx="minor"/>
        </p:style>
        <p:txBody>
          <a:bodyPr lIns="0" rIns="0" tIns="45000" bIns="0" anchor="b">
            <a:noAutofit/>
          </a:bodyPr>
          <a:p>
            <a:pPr algn="ctr">
              <a:lnSpc>
                <a:spcPct val="100000"/>
              </a:lnSpc>
            </a:pPr>
            <a:r>
              <a:rPr b="0" lang="en-US" sz="5000" spc="-1" strike="noStrike">
                <a:solidFill>
                  <a:srgbClr val="04617b"/>
                </a:solidFill>
                <a:latin typeface="Calibri"/>
                <a:ea typeface="DejaVu Sans"/>
              </a:rPr>
              <a:t>	</a:t>
            </a:r>
            <a:r>
              <a:rPr b="1" lang="en-US" sz="5000" spc="-1" strike="noStrike">
                <a:solidFill>
                  <a:srgbClr val="c00000"/>
                </a:solidFill>
                <a:latin typeface="Calibri"/>
                <a:ea typeface="DejaVu Sans"/>
              </a:rPr>
              <a:t> </a:t>
            </a:r>
            <a:r>
              <a:rPr b="1" lang="en-US" sz="5000" spc="-1" strike="noStrike">
                <a:solidFill>
                  <a:srgbClr val="c00000"/>
                </a:solidFill>
                <a:latin typeface="Calibri"/>
                <a:ea typeface="DejaVu Sans"/>
              </a:rPr>
              <a:t>PATHOPHYSIOLOGY</a:t>
            </a:r>
            <a:endParaRPr b="0" lang="en-US" sz="5000" spc="-1" strike="noStrike">
              <a:latin typeface="Arial"/>
            </a:endParaRPr>
          </a:p>
        </p:txBody>
      </p:sp>
      <p:sp>
        <p:nvSpPr>
          <p:cNvPr id="889" name="CustomShape 2"/>
          <p:cNvSpPr/>
          <p:nvPr/>
        </p:nvSpPr>
        <p:spPr>
          <a:xfrm>
            <a:off x="457200" y="1295280"/>
            <a:ext cx="11351520" cy="5027040"/>
          </a:xfrm>
          <a:prstGeom prst="rect">
            <a:avLst/>
          </a:prstGeom>
          <a:noFill/>
          <a:ln>
            <a:noFill/>
          </a:ln>
        </p:spPr>
        <p:style>
          <a:lnRef idx="0"/>
          <a:fillRef idx="0"/>
          <a:effectRef idx="0"/>
          <a:fontRef idx="minor"/>
        </p:style>
        <p:txBody>
          <a:bodyPr lIns="90000" rIns="90000" tIns="45000" bIns="45000">
            <a:noAutofit/>
          </a:bodyPr>
          <a:p>
            <a:pPr marL="274320" indent="-272160">
              <a:lnSpc>
                <a:spcPct val="100000"/>
              </a:lnSpc>
              <a:spcBef>
                <a:spcPts val="680"/>
              </a:spcBef>
              <a:buClr>
                <a:srgbClr val="0bd0d9"/>
              </a:buClr>
              <a:buSzPct val="95000"/>
              <a:buFont typeface="Wingdings 2" charset="2"/>
              <a:buChar char=""/>
            </a:pPr>
            <a:r>
              <a:rPr b="0" lang="en-US" sz="3400" spc="-1" strike="noStrike">
                <a:solidFill>
                  <a:srgbClr val="000000"/>
                </a:solidFill>
                <a:latin typeface="Constantia"/>
                <a:ea typeface="DejaVu Sans"/>
              </a:rPr>
              <a:t>Refers to pathological changes brought about by severe state of pre-eclampsia leading to multisystem disorders [effects].</a:t>
            </a:r>
            <a:endParaRPr b="0" lang="en-US" sz="3400" spc="-1" strike="noStrike">
              <a:latin typeface="Arial"/>
            </a:endParaRPr>
          </a:p>
          <a:p>
            <a:pPr marL="274320" indent="-272160">
              <a:lnSpc>
                <a:spcPct val="100000"/>
              </a:lnSpc>
              <a:spcBef>
                <a:spcPts val="680"/>
              </a:spcBef>
              <a:tabLst>
                <a:tab algn="l" pos="0"/>
              </a:tabLst>
            </a:pPr>
            <a:r>
              <a:rPr b="0" lang="en-US" sz="3400" spc="-1" strike="noStrike">
                <a:solidFill>
                  <a:srgbClr val="000000"/>
                </a:solidFill>
                <a:latin typeface="Constantia"/>
                <a:ea typeface="DejaVu Sans"/>
              </a:rPr>
              <a:t>	</a:t>
            </a:r>
            <a:r>
              <a:rPr b="1" lang="en-US" sz="3400" spc="-1" strike="noStrike">
                <a:solidFill>
                  <a:srgbClr val="000000"/>
                </a:solidFill>
                <a:latin typeface="Constantia"/>
                <a:ea typeface="DejaVu Sans"/>
              </a:rPr>
              <a:t>1.CARDIOVASCULAR</a:t>
            </a:r>
            <a:endParaRPr b="0" lang="en-US" sz="3400" spc="-1" strike="noStrike">
              <a:latin typeface="Arial"/>
            </a:endParaRPr>
          </a:p>
          <a:p>
            <a:pPr marL="274320" indent="-272160">
              <a:lnSpc>
                <a:spcPct val="100000"/>
              </a:lnSpc>
              <a:spcBef>
                <a:spcPts val="680"/>
              </a:spcBef>
              <a:buClr>
                <a:srgbClr val="0bd0d9"/>
              </a:buClr>
              <a:buSzPct val="95000"/>
              <a:buFont typeface="Wingdings" charset="2"/>
              <a:buChar char=""/>
              <a:tabLst>
                <a:tab algn="l" pos="0"/>
              </a:tabLst>
            </a:pPr>
            <a:r>
              <a:rPr b="0" lang="en-US" sz="3400" spc="-1" strike="noStrike">
                <a:solidFill>
                  <a:srgbClr val="000000"/>
                </a:solidFill>
                <a:latin typeface="Constantia"/>
                <a:ea typeface="DejaVu Sans"/>
              </a:rPr>
              <a:t>General vasoconstriction leads to:</a:t>
            </a:r>
            <a:endParaRPr b="0" lang="en-US" sz="3400" spc="-1" strike="noStrike">
              <a:latin typeface="Arial"/>
            </a:endParaRPr>
          </a:p>
          <a:p>
            <a:pPr marL="274320" indent="-272160">
              <a:lnSpc>
                <a:spcPct val="100000"/>
              </a:lnSpc>
              <a:spcBef>
                <a:spcPts val="680"/>
              </a:spcBef>
              <a:buClr>
                <a:srgbClr val="0bd0d9"/>
              </a:buClr>
              <a:buSzPct val="95000"/>
              <a:buFont typeface="Wingdings 2" charset="2"/>
              <a:buChar char=""/>
              <a:tabLst>
                <a:tab algn="l" pos="0"/>
              </a:tabLst>
            </a:pPr>
            <a:r>
              <a:rPr b="0" lang="en-US" sz="3400" spc="-1" strike="noStrike">
                <a:solidFill>
                  <a:srgbClr val="0000ff"/>
                </a:solidFill>
                <a:latin typeface="Constantia"/>
                <a:ea typeface="DejaVu Sans"/>
              </a:rPr>
              <a:t>Enlargement of the heart </a:t>
            </a:r>
            <a:r>
              <a:rPr b="0" lang="en-US" sz="3400" spc="-1" strike="noStrike">
                <a:solidFill>
                  <a:srgbClr val="000000"/>
                </a:solidFill>
                <a:latin typeface="Constantia"/>
                <a:ea typeface="DejaVu Sans"/>
              </a:rPr>
              <a:t>as it attempts to counteract the increased peripheral resistance.</a:t>
            </a:r>
            <a:endParaRPr b="0" lang="en-US" sz="3400" spc="-1" strike="noStrike">
              <a:latin typeface="Arial"/>
            </a:endParaRPr>
          </a:p>
          <a:p>
            <a:pPr marL="274320" indent="-272160">
              <a:lnSpc>
                <a:spcPct val="100000"/>
              </a:lnSpc>
              <a:spcBef>
                <a:spcPts val="680"/>
              </a:spcBef>
              <a:tabLst>
                <a:tab algn="l" pos="0"/>
              </a:tabLst>
            </a:pPr>
            <a:endParaRPr b="0" lang="en-US" sz="3400" spc="-1" strike="noStrike">
              <a:latin typeface="Arial"/>
            </a:endParaRPr>
          </a:p>
          <a:p>
            <a:pPr marL="274320" indent="-272160">
              <a:lnSpc>
                <a:spcPct val="100000"/>
              </a:lnSpc>
              <a:spcBef>
                <a:spcPts val="680"/>
              </a:spcBef>
              <a:tabLst>
                <a:tab algn="l" pos="0"/>
              </a:tabLst>
            </a:pPr>
            <a:endParaRPr b="0" lang="en-US" sz="3400" spc="-1" strike="noStrike">
              <a:latin typeface="Arial"/>
            </a:endParaRPr>
          </a:p>
        </p:txBody>
      </p:sp>
    </p:spTree>
  </p:cSld>
  <p:transition spd="med">
    <p:pull dir="l"/>
  </p:transition>
</p:sld>
</file>

<file path=ppt/slides/slide25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87" name="CustomShape 1"/>
          <p:cNvSpPr/>
          <p:nvPr/>
        </p:nvSpPr>
        <p:spPr>
          <a:xfrm>
            <a:off x="762120" y="152280"/>
            <a:ext cx="9522720" cy="6319440"/>
          </a:xfrm>
          <a:prstGeom prst="rect">
            <a:avLst/>
          </a:prstGeom>
          <a:noFill/>
          <a:ln>
            <a:noFill/>
          </a:ln>
        </p:spPr>
        <p:style>
          <a:lnRef idx="0"/>
          <a:fillRef idx="0"/>
          <a:effectRef idx="0"/>
          <a:fontRef idx="minor"/>
        </p:style>
        <p:txBody>
          <a:bodyPr lIns="90000" rIns="90000" tIns="45000" bIns="45000">
            <a:normAutofit/>
          </a:bodyPr>
          <a:p>
            <a:pPr marL="274320" indent="-272160" algn="just">
              <a:lnSpc>
                <a:spcPct val="100000"/>
              </a:lnSpc>
              <a:spcBef>
                <a:spcPts val="601"/>
              </a:spcBef>
              <a:buClr>
                <a:srgbClr val="fe8637"/>
              </a:buClr>
              <a:buSzPct val="70000"/>
              <a:buFont typeface="Wingdings" charset="2"/>
              <a:buChar char=""/>
            </a:pPr>
            <a:r>
              <a:rPr b="0" lang="en-US" sz="3200" spc="-1" strike="noStrike">
                <a:solidFill>
                  <a:srgbClr val="000000"/>
                </a:solidFill>
                <a:latin typeface="Times New Roman"/>
                <a:ea typeface="DejaVu Sans"/>
              </a:rPr>
              <a:t>As the condition gets stabilized prepare her for ultrasound to confirm the diagnosis, state of the fetus and degree of separation.</a:t>
            </a:r>
            <a:endParaRPr b="0" lang="en-US" sz="3200" spc="-1" strike="noStrike">
              <a:latin typeface="Arial"/>
            </a:endParaRPr>
          </a:p>
          <a:p>
            <a:pPr marL="274320" indent="-272160" algn="just">
              <a:lnSpc>
                <a:spcPct val="100000"/>
              </a:lnSpc>
              <a:spcBef>
                <a:spcPts val="601"/>
              </a:spcBef>
              <a:buClr>
                <a:srgbClr val="fe8637"/>
              </a:buClr>
              <a:buSzPct val="70000"/>
              <a:buFont typeface="Wingdings" charset="2"/>
              <a:buChar char=""/>
            </a:pPr>
            <a:r>
              <a:rPr b="0" lang="en-US" sz="3200" spc="-1" strike="noStrike">
                <a:solidFill>
                  <a:srgbClr val="000000"/>
                </a:solidFill>
                <a:latin typeface="Times New Roman"/>
                <a:ea typeface="DejaVu Sans"/>
              </a:rPr>
              <a:t>The actual care depends on the extent of separation as follows:</a:t>
            </a:r>
            <a:endParaRPr b="0" lang="en-US" sz="3200" spc="-1" strike="noStrike">
              <a:latin typeface="Arial"/>
            </a:endParaRPr>
          </a:p>
          <a:p>
            <a:pPr marL="274320" indent="-272160" algn="just">
              <a:lnSpc>
                <a:spcPct val="100000"/>
              </a:lnSpc>
              <a:spcBef>
                <a:spcPts val="601"/>
              </a:spcBef>
              <a:tabLst>
                <a:tab algn="l" pos="0"/>
              </a:tabLst>
            </a:pPr>
            <a:r>
              <a:rPr b="1" i="1" lang="en-US" sz="3200" spc="-1" strike="noStrike" u="sng">
                <a:solidFill>
                  <a:srgbClr val="000000"/>
                </a:solidFill>
                <a:uFillTx/>
                <a:latin typeface="Times New Roman"/>
                <a:ea typeface="DejaVu Sans"/>
              </a:rPr>
              <a:t>	</a:t>
            </a:r>
            <a:r>
              <a:rPr b="1" i="1" lang="en-US" sz="3200" spc="-1" strike="noStrike" u="sng">
                <a:solidFill>
                  <a:srgbClr val="000000"/>
                </a:solidFill>
                <a:uFillTx/>
                <a:latin typeface="Times New Roman"/>
                <a:ea typeface="DejaVu Sans"/>
              </a:rPr>
              <a:t>1. Mild: Slight Separation Less Than A Quarter</a:t>
            </a:r>
            <a:r>
              <a:rPr b="0" lang="en-US" sz="3200" spc="-1" strike="noStrike">
                <a:solidFill>
                  <a:srgbClr val="000000"/>
                </a:solidFill>
                <a:latin typeface="Times New Roman"/>
                <a:ea typeface="DejaVu Sans"/>
              </a:rPr>
              <a:t>.</a:t>
            </a:r>
            <a:endParaRPr b="0" lang="en-US" sz="3200" spc="-1" strike="noStrike">
              <a:latin typeface="Arial"/>
            </a:endParaRPr>
          </a:p>
          <a:p>
            <a:pPr marL="274320" indent="-272160" algn="just">
              <a:lnSpc>
                <a:spcPct val="100000"/>
              </a:lnSpc>
              <a:spcBef>
                <a:spcPts val="601"/>
              </a:spcBef>
              <a:buClr>
                <a:srgbClr val="fe8637"/>
              </a:buClr>
              <a:buSzPct val="70000"/>
              <a:buFont typeface="Wingdings" charset="2"/>
              <a:buChar char=""/>
              <a:tabLst>
                <a:tab algn="l" pos="0"/>
              </a:tabLst>
            </a:pPr>
            <a:r>
              <a:rPr b="0" lang="en-US" sz="3200" spc="-1" strike="noStrike">
                <a:solidFill>
                  <a:srgbClr val="000000"/>
                </a:solidFill>
                <a:latin typeface="Times New Roman"/>
                <a:ea typeface="DejaVu Sans"/>
              </a:rPr>
              <a:t>Fetal, maternal conditions are good and uterus normal in consistency.</a:t>
            </a:r>
            <a:endParaRPr b="0" lang="en-US" sz="3200" spc="-1" strike="noStrike">
              <a:latin typeface="Arial"/>
            </a:endParaRPr>
          </a:p>
          <a:p>
            <a:pPr marL="274320" indent="-272160" algn="just">
              <a:lnSpc>
                <a:spcPct val="100000"/>
              </a:lnSpc>
              <a:spcBef>
                <a:spcPts val="601"/>
              </a:spcBef>
              <a:buClr>
                <a:srgbClr val="fe8637"/>
              </a:buClr>
              <a:buSzPct val="70000"/>
              <a:buFont typeface="Wingdings" charset="2"/>
              <a:buChar char=""/>
              <a:tabLst>
                <a:tab algn="l" pos="0"/>
              </a:tabLst>
            </a:pPr>
            <a:r>
              <a:rPr b="0" lang="en-US" sz="3200" spc="-1" strike="noStrike">
                <a:solidFill>
                  <a:srgbClr val="000000"/>
                </a:solidFill>
                <a:latin typeface="Times New Roman"/>
                <a:ea typeface="DejaVu Sans"/>
              </a:rPr>
              <a:t> </a:t>
            </a:r>
            <a:r>
              <a:rPr b="0" lang="en-US" sz="3200" spc="-1" strike="noStrike">
                <a:solidFill>
                  <a:srgbClr val="000000"/>
                </a:solidFill>
                <a:latin typeface="Times New Roman"/>
                <a:ea typeface="DejaVu Sans"/>
              </a:rPr>
              <a:t>So care is basically conservative in nature.</a:t>
            </a:r>
            <a:endParaRPr b="0" lang="en-US" sz="3200" spc="-1" strike="noStrike">
              <a:latin typeface="Arial"/>
            </a:endParaRPr>
          </a:p>
          <a:p>
            <a:pPr algn="just">
              <a:lnSpc>
                <a:spcPct val="100000"/>
              </a:lnSpc>
              <a:spcBef>
                <a:spcPts val="601"/>
              </a:spcBef>
              <a:tabLst>
                <a:tab algn="l" pos="0"/>
              </a:tabLst>
            </a:pPr>
            <a:endParaRPr b="0" lang="en-US" sz="3200" spc="-1" strike="noStrike">
              <a:latin typeface="Arial"/>
            </a:endParaRPr>
          </a:p>
          <a:p>
            <a:pPr algn="just">
              <a:lnSpc>
                <a:spcPct val="100000"/>
              </a:lnSpc>
              <a:spcBef>
                <a:spcPts val="601"/>
              </a:spcBef>
              <a:tabLst>
                <a:tab algn="l" pos="0"/>
              </a:tabLst>
            </a:pP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25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88" name="CustomShape 1"/>
          <p:cNvSpPr/>
          <p:nvPr/>
        </p:nvSpPr>
        <p:spPr>
          <a:xfrm>
            <a:off x="666720" y="304920"/>
            <a:ext cx="9618120" cy="6167160"/>
          </a:xfrm>
          <a:prstGeom prst="rect">
            <a:avLst/>
          </a:prstGeom>
          <a:noFill/>
          <a:ln>
            <a:noFill/>
          </a:ln>
        </p:spPr>
        <p:style>
          <a:lnRef idx="0"/>
          <a:fillRef idx="0"/>
          <a:effectRef idx="0"/>
          <a:fontRef idx="minor"/>
        </p:style>
        <p:txBody>
          <a:bodyPr lIns="90000" rIns="90000" tIns="45000" bIns="45000">
            <a:normAutofit/>
          </a:bodyPr>
          <a:p>
            <a:pPr marL="274320" indent="-272160" algn="just">
              <a:lnSpc>
                <a:spcPct val="100000"/>
              </a:lnSpc>
              <a:spcBef>
                <a:spcPts val="601"/>
              </a:spcBef>
              <a:tabLst>
                <a:tab algn="l" pos="0"/>
              </a:tabLst>
            </a:pPr>
            <a:r>
              <a:rPr b="0" lang="en-US" sz="3200" spc="-1" strike="noStrike">
                <a:solidFill>
                  <a:srgbClr val="000000"/>
                </a:solidFill>
                <a:latin typeface="Times New Roman"/>
                <a:ea typeface="DejaVu Sans"/>
              </a:rPr>
              <a:t>	</a:t>
            </a:r>
            <a:r>
              <a:rPr b="0" lang="en-US" sz="3200" spc="-1" strike="noStrike">
                <a:solidFill>
                  <a:srgbClr val="000000"/>
                </a:solidFill>
                <a:latin typeface="Times New Roman"/>
                <a:ea typeface="DejaVu Sans"/>
              </a:rPr>
              <a:t>Therefore instruct the patient to:-</a:t>
            </a:r>
            <a:endParaRPr b="0" lang="en-US" sz="3200" spc="-1" strike="noStrike">
              <a:latin typeface="Arial"/>
            </a:endParaRPr>
          </a:p>
          <a:p>
            <a:pPr marL="274320" indent="-272160" algn="just">
              <a:lnSpc>
                <a:spcPct val="100000"/>
              </a:lnSpc>
              <a:spcBef>
                <a:spcPts val="601"/>
              </a:spcBef>
              <a:buClr>
                <a:srgbClr val="fe8637"/>
              </a:buClr>
              <a:buSzPct val="70000"/>
              <a:buFont typeface="Wingdings" charset="2"/>
              <a:buChar char=""/>
              <a:tabLst>
                <a:tab algn="l" pos="0"/>
              </a:tabLst>
            </a:pPr>
            <a:r>
              <a:rPr b="0" lang="en-US" sz="3200" spc="-1" strike="noStrike">
                <a:solidFill>
                  <a:srgbClr val="000000"/>
                </a:solidFill>
                <a:latin typeface="Times New Roman"/>
                <a:ea typeface="DejaVu Sans"/>
              </a:rPr>
              <a:t>Maintain relative bed rest hence improve blood supply to the placental bed &amp; kidneys.</a:t>
            </a:r>
            <a:endParaRPr b="0" lang="en-US" sz="3200" spc="-1" strike="noStrike">
              <a:latin typeface="Arial"/>
            </a:endParaRPr>
          </a:p>
          <a:p>
            <a:pPr marL="274320" indent="-272160" algn="just">
              <a:lnSpc>
                <a:spcPct val="100000"/>
              </a:lnSpc>
              <a:spcBef>
                <a:spcPts val="601"/>
              </a:spcBef>
              <a:buClr>
                <a:srgbClr val="fe8637"/>
              </a:buClr>
              <a:buSzPct val="70000"/>
              <a:buFont typeface="Wingdings" charset="2"/>
              <a:buChar char=""/>
              <a:tabLst>
                <a:tab algn="l" pos="0"/>
              </a:tabLst>
            </a:pPr>
            <a:r>
              <a:rPr b="0" lang="en-US" sz="3200" spc="-1" strike="noStrike">
                <a:solidFill>
                  <a:srgbClr val="000000"/>
                </a:solidFill>
                <a:latin typeface="Times New Roman"/>
                <a:ea typeface="DejaVu Sans"/>
              </a:rPr>
              <a:t>Maintain a fetal kick chart and report when they  are either less or excessive. </a:t>
            </a:r>
            <a:endParaRPr b="0" lang="en-US" sz="3200" spc="-1" strike="noStrike">
              <a:latin typeface="Arial"/>
            </a:endParaRPr>
          </a:p>
          <a:p>
            <a:pPr marL="274320" indent="-272160" algn="just">
              <a:lnSpc>
                <a:spcPct val="100000"/>
              </a:lnSpc>
              <a:spcBef>
                <a:spcPts val="601"/>
              </a:spcBef>
              <a:buClr>
                <a:srgbClr val="fe8637"/>
              </a:buClr>
              <a:buSzPct val="70000"/>
              <a:buFont typeface="Wingdings" charset="2"/>
              <a:buChar char=""/>
              <a:tabLst>
                <a:tab algn="l" pos="0"/>
              </a:tabLst>
            </a:pPr>
            <a:r>
              <a:rPr b="0" lang="en-US" sz="3200" spc="-1" strike="noStrike">
                <a:solidFill>
                  <a:srgbClr val="000000"/>
                </a:solidFill>
                <a:latin typeface="Times New Roman"/>
                <a:ea typeface="DejaVu Sans"/>
              </a:rPr>
              <a:t>Well balanced diet, but for hypertensive  to have low salt.</a:t>
            </a:r>
            <a:endParaRPr b="0" lang="en-US" sz="3200" spc="-1" strike="noStrike">
              <a:latin typeface="Arial"/>
            </a:endParaRPr>
          </a:p>
          <a:p>
            <a:pPr marL="274320" indent="-272160" algn="just">
              <a:lnSpc>
                <a:spcPct val="100000"/>
              </a:lnSpc>
              <a:spcBef>
                <a:spcPts val="601"/>
              </a:spcBef>
              <a:buClr>
                <a:srgbClr val="fe8637"/>
              </a:buClr>
              <a:buSzPct val="70000"/>
              <a:buFont typeface="Wingdings" charset="2"/>
              <a:buChar char=""/>
              <a:tabLst>
                <a:tab algn="l" pos="0"/>
              </a:tabLst>
            </a:pPr>
            <a:r>
              <a:rPr b="0" lang="en-US" sz="3200" spc="-1" strike="noStrike">
                <a:solidFill>
                  <a:srgbClr val="000000"/>
                </a:solidFill>
                <a:latin typeface="Times New Roman"/>
                <a:ea typeface="DejaVu Sans"/>
              </a:rPr>
              <a:t>Maintain high standards of hygiene and safe used towels.</a:t>
            </a:r>
            <a:endParaRPr b="0" lang="en-US" sz="3200" spc="-1" strike="noStrike">
              <a:latin typeface="Arial"/>
            </a:endParaRPr>
          </a:p>
          <a:p>
            <a:pPr algn="just">
              <a:lnSpc>
                <a:spcPct val="100000"/>
              </a:lnSpc>
              <a:spcBef>
                <a:spcPts val="601"/>
              </a:spcBef>
              <a:tabLst>
                <a:tab algn="l" pos="0"/>
              </a:tabLst>
            </a:pP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25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89" name="CustomShape 1"/>
          <p:cNvSpPr/>
          <p:nvPr/>
        </p:nvSpPr>
        <p:spPr>
          <a:xfrm>
            <a:off x="666720" y="304920"/>
            <a:ext cx="10570680" cy="6398640"/>
          </a:xfrm>
          <a:prstGeom prst="rect">
            <a:avLst/>
          </a:prstGeom>
          <a:noFill/>
          <a:ln>
            <a:noFill/>
          </a:ln>
        </p:spPr>
        <p:style>
          <a:lnRef idx="0"/>
          <a:fillRef idx="0"/>
          <a:effectRef idx="0"/>
          <a:fontRef idx="minor"/>
        </p:style>
        <p:txBody>
          <a:bodyPr lIns="90000" rIns="90000" tIns="45000" bIns="45000">
            <a:normAutofit/>
          </a:bodyPr>
          <a:p>
            <a:pPr marL="274320" indent="-272160" algn="just">
              <a:lnSpc>
                <a:spcPct val="100000"/>
              </a:lnSpc>
              <a:spcBef>
                <a:spcPts val="601"/>
              </a:spcBef>
              <a:buClr>
                <a:srgbClr val="fe8637"/>
              </a:buClr>
              <a:buSzPct val="70000"/>
              <a:buFont typeface="Wingdings" charset="2"/>
              <a:buChar char=""/>
            </a:pPr>
            <a:r>
              <a:rPr b="0" lang="en-US" sz="3200" spc="-1" strike="noStrike">
                <a:solidFill>
                  <a:srgbClr val="000000"/>
                </a:solidFill>
                <a:latin typeface="Times New Roman"/>
                <a:ea typeface="DejaVu Sans"/>
              </a:rPr>
              <a:t>Regularly interact to allay anxiety.</a:t>
            </a:r>
            <a:endParaRPr b="0" lang="en-US" sz="3200" spc="-1" strike="noStrike">
              <a:latin typeface="Arial"/>
            </a:endParaRPr>
          </a:p>
          <a:p>
            <a:pPr marL="274320" indent="-272160" algn="just">
              <a:lnSpc>
                <a:spcPct val="100000"/>
              </a:lnSpc>
              <a:spcBef>
                <a:spcPts val="601"/>
              </a:spcBef>
              <a:buClr>
                <a:srgbClr val="fe8637"/>
              </a:buClr>
              <a:buSzPct val="70000"/>
              <a:buFont typeface="Wingdings" charset="2"/>
              <a:buChar char=""/>
            </a:pPr>
            <a:r>
              <a:rPr b="0" lang="en-US" sz="3200" spc="-1" strike="noStrike">
                <a:solidFill>
                  <a:srgbClr val="000000"/>
                </a:solidFill>
                <a:latin typeface="Times New Roman"/>
                <a:ea typeface="DejaVu Sans"/>
              </a:rPr>
              <a:t>Perform daily evaluation of her condition through physical examination and interview to determine progression.</a:t>
            </a:r>
            <a:endParaRPr b="0" lang="en-US" sz="3200" spc="-1" strike="noStrike">
              <a:latin typeface="Arial"/>
            </a:endParaRPr>
          </a:p>
          <a:p>
            <a:pPr marL="274320" indent="-272160" algn="just">
              <a:lnSpc>
                <a:spcPct val="100000"/>
              </a:lnSpc>
              <a:spcBef>
                <a:spcPts val="601"/>
              </a:spcBef>
              <a:tabLst>
                <a:tab algn="l" pos="0"/>
              </a:tabLst>
            </a:pPr>
            <a:r>
              <a:rPr b="1" lang="en-US" sz="3200" spc="-1" strike="noStrike">
                <a:solidFill>
                  <a:srgbClr val="aebad5"/>
                </a:solidFill>
                <a:latin typeface="Times New Roman"/>
                <a:ea typeface="DejaVu Sans"/>
              </a:rPr>
              <a:t>NB </a:t>
            </a:r>
            <a:r>
              <a:rPr b="1" lang="en-US" sz="3200" spc="-1" strike="noStrike">
                <a:solidFill>
                  <a:srgbClr val="000000"/>
                </a:solidFill>
                <a:latin typeface="Times New Roman"/>
                <a:ea typeface="DejaVu Sans"/>
              </a:rPr>
              <a:t>:</a:t>
            </a:r>
            <a:r>
              <a:rPr b="0" lang="en-US" sz="3200" spc="-1" strike="noStrike">
                <a:solidFill>
                  <a:srgbClr val="000000"/>
                </a:solidFill>
                <a:latin typeface="Times New Roman"/>
                <a:ea typeface="DejaVu Sans"/>
              </a:rPr>
              <a:t>These measures are meant to prolong pregnancy to term.</a:t>
            </a:r>
            <a:endParaRPr b="0" lang="en-US" sz="3200" spc="-1" strike="noStrike">
              <a:latin typeface="Arial"/>
            </a:endParaRPr>
          </a:p>
          <a:p>
            <a:pPr marL="274320" indent="-272160" algn="just">
              <a:lnSpc>
                <a:spcPct val="100000"/>
              </a:lnSpc>
              <a:spcBef>
                <a:spcPts val="601"/>
              </a:spcBef>
              <a:tabLst>
                <a:tab algn="l" pos="0"/>
              </a:tabLst>
            </a:pPr>
            <a:r>
              <a:rPr b="0" i="1" lang="en-US" sz="3200" spc="-1" strike="noStrike">
                <a:solidFill>
                  <a:srgbClr val="000000"/>
                </a:solidFill>
                <a:latin typeface="Times New Roman"/>
                <a:ea typeface="DejaVu Sans"/>
              </a:rPr>
              <a:t>	</a:t>
            </a:r>
            <a:r>
              <a:rPr b="0" i="1" lang="en-US" sz="3200" spc="-1" strike="noStrike" u="sng">
                <a:solidFill>
                  <a:srgbClr val="000000"/>
                </a:solidFill>
                <a:uFillTx/>
                <a:latin typeface="Times New Roman"/>
                <a:ea typeface="DejaVu Sans"/>
              </a:rPr>
              <a:t>At term</a:t>
            </a:r>
            <a:endParaRPr b="0" lang="en-US" sz="3200" spc="-1" strike="noStrike">
              <a:latin typeface="Arial"/>
            </a:endParaRPr>
          </a:p>
          <a:p>
            <a:pPr marL="274320" indent="-272160" algn="just">
              <a:lnSpc>
                <a:spcPct val="100000"/>
              </a:lnSpc>
              <a:spcBef>
                <a:spcPts val="601"/>
              </a:spcBef>
              <a:buClr>
                <a:srgbClr val="fe8637"/>
              </a:buClr>
              <a:buSzPct val="70000"/>
              <a:buFont typeface="Wingdings" charset="2"/>
              <a:buChar char=""/>
              <a:tabLst>
                <a:tab algn="l" pos="0"/>
              </a:tabLst>
            </a:pPr>
            <a:r>
              <a:rPr b="0" lang="en-US" sz="3200" spc="-1" strike="noStrike">
                <a:solidFill>
                  <a:srgbClr val="000000"/>
                </a:solidFill>
                <a:latin typeface="Times New Roman"/>
                <a:ea typeface="DejaVu Sans"/>
              </a:rPr>
              <a:t>Spontaneous labour is expected to occur by the 40</a:t>
            </a:r>
            <a:r>
              <a:rPr b="0" lang="en-US" sz="3200" spc="-1" strike="noStrike" baseline="30000">
                <a:solidFill>
                  <a:srgbClr val="000000"/>
                </a:solidFill>
                <a:latin typeface="Times New Roman"/>
                <a:ea typeface="DejaVu Sans"/>
              </a:rPr>
              <a:t>th</a:t>
            </a:r>
            <a:r>
              <a:rPr b="0" lang="en-US" sz="3200" spc="-1" strike="noStrike">
                <a:solidFill>
                  <a:srgbClr val="000000"/>
                </a:solidFill>
                <a:latin typeface="Times New Roman"/>
                <a:ea typeface="DejaVu Sans"/>
              </a:rPr>
              <a:t> week.</a:t>
            </a:r>
            <a:endParaRPr b="0" lang="en-US" sz="3200" spc="-1" strike="noStrike">
              <a:latin typeface="Arial"/>
            </a:endParaRPr>
          </a:p>
          <a:p>
            <a:pPr marL="274320" indent="-272160" algn="just">
              <a:lnSpc>
                <a:spcPct val="100000"/>
              </a:lnSpc>
              <a:spcBef>
                <a:spcPts val="601"/>
              </a:spcBef>
              <a:buClr>
                <a:srgbClr val="fe8637"/>
              </a:buClr>
              <a:buSzPct val="70000"/>
              <a:buFont typeface="Wingdings" charset="2"/>
              <a:buChar char=""/>
              <a:tabLst>
                <a:tab algn="l" pos="0"/>
              </a:tabLst>
            </a:pPr>
            <a:r>
              <a:rPr b="0" lang="en-US" sz="3200" spc="-1" strike="noStrike">
                <a:solidFill>
                  <a:srgbClr val="000000"/>
                </a:solidFill>
                <a:latin typeface="Times New Roman"/>
                <a:ea typeface="DejaVu Sans"/>
              </a:rPr>
              <a:t>If not, then induction is indicated because post-datism endangers  fetal life.</a:t>
            </a:r>
            <a:endParaRPr b="0" lang="en-US" sz="3200" spc="-1" strike="noStrike">
              <a:latin typeface="Arial"/>
            </a:endParaRPr>
          </a:p>
          <a:p>
            <a:pPr algn="just">
              <a:lnSpc>
                <a:spcPct val="100000"/>
              </a:lnSpc>
              <a:spcBef>
                <a:spcPts val="601"/>
              </a:spcBef>
              <a:tabLst>
                <a:tab algn="l" pos="0"/>
              </a:tabLst>
            </a:pPr>
            <a:endParaRPr b="0" lang="en-US" sz="3200" spc="-1" strike="noStrike">
              <a:latin typeface="Arial"/>
            </a:endParaRPr>
          </a:p>
          <a:p>
            <a:pPr algn="just">
              <a:lnSpc>
                <a:spcPct val="100000"/>
              </a:lnSpc>
              <a:spcBef>
                <a:spcPts val="601"/>
              </a:spcBef>
              <a:tabLst>
                <a:tab algn="l" pos="0"/>
              </a:tabLst>
            </a:pP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25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90" name="CustomShape 1"/>
          <p:cNvSpPr/>
          <p:nvPr/>
        </p:nvSpPr>
        <p:spPr>
          <a:xfrm>
            <a:off x="762120" y="228600"/>
            <a:ext cx="9522720" cy="6243120"/>
          </a:xfrm>
          <a:prstGeom prst="rect">
            <a:avLst/>
          </a:prstGeom>
          <a:noFill/>
          <a:ln>
            <a:noFill/>
          </a:ln>
        </p:spPr>
        <p:style>
          <a:lnRef idx="0"/>
          <a:fillRef idx="0"/>
          <a:effectRef idx="0"/>
          <a:fontRef idx="minor"/>
        </p:style>
        <p:txBody>
          <a:bodyPr lIns="90000" rIns="90000" tIns="45000" bIns="45000">
            <a:normAutofit/>
          </a:bodyPr>
          <a:p>
            <a:pPr marL="274320" indent="-272160" algn="just">
              <a:lnSpc>
                <a:spcPct val="100000"/>
              </a:lnSpc>
              <a:spcBef>
                <a:spcPts val="601"/>
              </a:spcBef>
              <a:buClr>
                <a:srgbClr val="fe8637"/>
              </a:buClr>
              <a:buSzPct val="70000"/>
              <a:buFont typeface="Wingdings" charset="2"/>
              <a:buChar char=""/>
            </a:pPr>
            <a:r>
              <a:rPr b="0" lang="en-US" sz="3200" spc="-1" strike="noStrike">
                <a:solidFill>
                  <a:srgbClr val="000000"/>
                </a:solidFill>
                <a:latin typeface="Times New Roman"/>
                <a:ea typeface="DejaVu Sans"/>
              </a:rPr>
              <a:t>First stage: Nothing unusual.</a:t>
            </a:r>
            <a:endParaRPr b="0" lang="en-US" sz="3200" spc="-1" strike="noStrike">
              <a:latin typeface="Arial"/>
            </a:endParaRPr>
          </a:p>
          <a:p>
            <a:pPr marL="274320" indent="-272160" algn="just">
              <a:lnSpc>
                <a:spcPct val="100000"/>
              </a:lnSpc>
              <a:spcBef>
                <a:spcPts val="601"/>
              </a:spcBef>
              <a:buClr>
                <a:srgbClr val="fe8637"/>
              </a:buClr>
              <a:buSzPct val="70000"/>
              <a:buFont typeface="Wingdings" charset="2"/>
              <a:buChar char=""/>
            </a:pPr>
            <a:r>
              <a:rPr b="0" lang="en-US" sz="3200" spc="-1" strike="noStrike">
                <a:solidFill>
                  <a:srgbClr val="000000"/>
                </a:solidFill>
                <a:latin typeface="Times New Roman"/>
                <a:ea typeface="DejaVu Sans"/>
              </a:rPr>
              <a:t>2</a:t>
            </a:r>
            <a:r>
              <a:rPr b="0" lang="en-US" sz="3200" spc="-1" strike="noStrike" baseline="30000">
                <a:solidFill>
                  <a:srgbClr val="000000"/>
                </a:solidFill>
                <a:latin typeface="Times New Roman"/>
                <a:ea typeface="DejaVu Sans"/>
              </a:rPr>
              <a:t>nd</a:t>
            </a:r>
            <a:r>
              <a:rPr b="0" lang="en-US" sz="3200" spc="-1" strike="noStrike">
                <a:solidFill>
                  <a:srgbClr val="000000"/>
                </a:solidFill>
                <a:latin typeface="Times New Roman"/>
                <a:ea typeface="DejaVu Sans"/>
              </a:rPr>
              <a:t> stage:- Prepare to receive an asphyxiated baby.</a:t>
            </a:r>
            <a:endParaRPr b="0" lang="en-US" sz="3200" spc="-1" strike="noStrike">
              <a:latin typeface="Arial"/>
            </a:endParaRPr>
          </a:p>
          <a:p>
            <a:pPr marL="274320" indent="-272160" algn="just">
              <a:lnSpc>
                <a:spcPct val="100000"/>
              </a:lnSpc>
              <a:spcBef>
                <a:spcPts val="601"/>
              </a:spcBef>
              <a:buClr>
                <a:srgbClr val="fe8637"/>
              </a:buClr>
              <a:buSzPct val="70000"/>
              <a:buFont typeface="Wingdings" charset="2"/>
              <a:buChar char=""/>
            </a:pPr>
            <a:r>
              <a:rPr b="0" lang="en-US" sz="3200" spc="-1" strike="noStrike">
                <a:solidFill>
                  <a:srgbClr val="000000"/>
                </a:solidFill>
                <a:latin typeface="Times New Roman"/>
                <a:ea typeface="DejaVu Sans"/>
              </a:rPr>
              <a:t>3</a:t>
            </a:r>
            <a:r>
              <a:rPr b="0" lang="en-US" sz="3200" spc="-1" strike="noStrike" baseline="30000">
                <a:solidFill>
                  <a:srgbClr val="000000"/>
                </a:solidFill>
                <a:latin typeface="Times New Roman"/>
                <a:ea typeface="DejaVu Sans"/>
              </a:rPr>
              <a:t>rd</a:t>
            </a:r>
            <a:r>
              <a:rPr b="0" lang="en-US" sz="3200" spc="-1" strike="noStrike">
                <a:solidFill>
                  <a:srgbClr val="000000"/>
                </a:solidFill>
                <a:latin typeface="Times New Roman"/>
                <a:ea typeface="DejaVu Sans"/>
              </a:rPr>
              <a:t> stage:- Be ready to handle PPH, because living ligature action is already interfered with.</a:t>
            </a:r>
            <a:endParaRPr b="0" lang="en-US" sz="3200" spc="-1" strike="noStrike">
              <a:latin typeface="Arial"/>
            </a:endParaRPr>
          </a:p>
          <a:p>
            <a:pPr marL="274320" indent="-272160" algn="just">
              <a:lnSpc>
                <a:spcPct val="100000"/>
              </a:lnSpc>
              <a:spcBef>
                <a:spcPts val="601"/>
              </a:spcBef>
              <a:buClr>
                <a:srgbClr val="fe8637"/>
              </a:buClr>
              <a:buSzPct val="70000"/>
              <a:buFont typeface="Wingdings" charset="2"/>
              <a:buChar char=""/>
            </a:pPr>
            <a:r>
              <a:rPr b="0" lang="en-US" sz="3200" spc="-1" strike="noStrike">
                <a:solidFill>
                  <a:srgbClr val="000000"/>
                </a:solidFill>
                <a:latin typeface="Times New Roman"/>
                <a:ea typeface="DejaVu Sans"/>
              </a:rPr>
              <a:t>Thereafter continue  synitocinon drip for at least 2 hours, to have uterus well contracted hence control bleeding.</a:t>
            </a:r>
            <a:endParaRPr b="0" lang="en-US" sz="3200" spc="-1" strike="noStrike">
              <a:latin typeface="Arial"/>
            </a:endParaRPr>
          </a:p>
          <a:p>
            <a:pPr algn="just">
              <a:lnSpc>
                <a:spcPct val="100000"/>
              </a:lnSpc>
              <a:spcBef>
                <a:spcPts val="601"/>
              </a:spcBef>
            </a:pP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25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91" name="CustomShape 1"/>
          <p:cNvSpPr/>
          <p:nvPr/>
        </p:nvSpPr>
        <p:spPr>
          <a:xfrm>
            <a:off x="952560" y="152280"/>
            <a:ext cx="9332280" cy="6319440"/>
          </a:xfrm>
          <a:prstGeom prst="rect">
            <a:avLst/>
          </a:prstGeom>
          <a:noFill/>
          <a:ln>
            <a:noFill/>
          </a:ln>
        </p:spPr>
        <p:style>
          <a:lnRef idx="0"/>
          <a:fillRef idx="0"/>
          <a:effectRef idx="0"/>
          <a:fontRef idx="minor"/>
        </p:style>
        <p:txBody>
          <a:bodyPr lIns="90000" rIns="90000" tIns="45000" bIns="45000">
            <a:normAutofit/>
          </a:bodyPr>
          <a:p>
            <a:pPr marL="274320" indent="-272160">
              <a:lnSpc>
                <a:spcPct val="100000"/>
              </a:lnSpc>
              <a:spcBef>
                <a:spcPts val="601"/>
              </a:spcBef>
              <a:tabLst>
                <a:tab algn="l" pos="0"/>
              </a:tabLst>
            </a:pPr>
            <a:r>
              <a:rPr b="1" i="1" lang="en-US" sz="3600" spc="-1" strike="noStrike" u="sng">
                <a:solidFill>
                  <a:srgbClr val="000000"/>
                </a:solidFill>
                <a:uFillTx/>
                <a:latin typeface="Times New Roman"/>
                <a:ea typeface="DejaVu Sans"/>
              </a:rPr>
              <a:t>2.Moderate:separation Is ≈1/4≈ 1 L Of Blood Loss</a:t>
            </a:r>
            <a:endParaRPr b="0" lang="en-US" sz="3600" spc="-1" strike="noStrike">
              <a:latin typeface="Arial"/>
            </a:endParaRPr>
          </a:p>
          <a:p>
            <a:pPr marL="274320" indent="-272160">
              <a:lnSpc>
                <a:spcPct val="100000"/>
              </a:lnSpc>
              <a:spcBef>
                <a:spcPts val="601"/>
              </a:spcBef>
              <a:buClr>
                <a:srgbClr val="fe8637"/>
              </a:buClr>
              <a:buSzPct val="70000"/>
              <a:buFont typeface="Wingdings" charset="2"/>
              <a:buChar char=""/>
              <a:tabLst>
                <a:tab algn="l" pos="0"/>
              </a:tabLst>
            </a:pPr>
            <a:r>
              <a:rPr b="0" lang="en-US" sz="3600" spc="-1" strike="noStrike">
                <a:solidFill>
                  <a:srgbClr val="000000"/>
                </a:solidFill>
                <a:latin typeface="Times New Roman"/>
                <a:ea typeface="DejaVu Sans"/>
              </a:rPr>
              <a:t>Patient will present with signs of shock though not profound.</a:t>
            </a:r>
            <a:endParaRPr b="0" lang="en-US" sz="3600" spc="-1" strike="noStrike">
              <a:latin typeface="Arial"/>
            </a:endParaRPr>
          </a:p>
          <a:p>
            <a:pPr marL="274320" indent="-272160">
              <a:lnSpc>
                <a:spcPct val="100000"/>
              </a:lnSpc>
              <a:spcBef>
                <a:spcPts val="601"/>
              </a:spcBef>
              <a:buClr>
                <a:srgbClr val="fe8637"/>
              </a:buClr>
              <a:buSzPct val="70000"/>
              <a:buFont typeface="Wingdings" charset="2"/>
              <a:buChar char=""/>
              <a:tabLst>
                <a:tab algn="l" pos="0"/>
              </a:tabLst>
            </a:pPr>
            <a:r>
              <a:rPr b="0" lang="en-US" sz="3600" spc="-1" strike="noStrike">
                <a:solidFill>
                  <a:srgbClr val="000000"/>
                </a:solidFill>
                <a:latin typeface="Times New Roman"/>
                <a:ea typeface="DejaVu Sans"/>
              </a:rPr>
              <a:t>Tenderness &amp; muscle guarding on palpation, as well as fetal hypoxia.</a:t>
            </a:r>
            <a:endParaRPr b="0" lang="en-US" sz="3600" spc="-1" strike="noStrike">
              <a:latin typeface="Arial"/>
            </a:endParaRPr>
          </a:p>
          <a:p>
            <a:pPr marL="274320" indent="-272160">
              <a:lnSpc>
                <a:spcPct val="100000"/>
              </a:lnSpc>
              <a:spcBef>
                <a:spcPts val="601"/>
              </a:spcBef>
              <a:buClr>
                <a:srgbClr val="fe8637"/>
              </a:buClr>
              <a:buSzPct val="70000"/>
              <a:buFont typeface="Wingdings" charset="2"/>
              <a:buChar char=""/>
              <a:tabLst>
                <a:tab algn="l" pos="0"/>
              </a:tabLst>
            </a:pPr>
            <a:r>
              <a:rPr b="0" lang="en-US" sz="3600" spc="-1" strike="noStrike">
                <a:solidFill>
                  <a:srgbClr val="000000"/>
                </a:solidFill>
                <a:latin typeface="Times New Roman"/>
                <a:ea typeface="DejaVu Sans"/>
              </a:rPr>
              <a:t>So active care should be instituted immediately and it includes:-</a:t>
            </a:r>
            <a:endParaRPr b="0" lang="en-US" sz="3600" spc="-1" strike="noStrike">
              <a:latin typeface="Arial"/>
            </a:endParaRPr>
          </a:p>
          <a:p>
            <a:pPr>
              <a:lnSpc>
                <a:spcPct val="100000"/>
              </a:lnSpc>
              <a:spcBef>
                <a:spcPts val="601"/>
              </a:spcBef>
              <a:tabLst>
                <a:tab algn="l" pos="0"/>
              </a:tabLst>
            </a:pPr>
            <a:endParaRPr b="0" lang="en-US" sz="3600" spc="-1" strike="noStrike">
              <a:latin typeface="Arial"/>
            </a:endParaRPr>
          </a:p>
        </p:txBody>
      </p:sp>
    </p:spTree>
  </p:cSld>
  <mc:AlternateContent>
    <mc:Choice Requires="p14">
      <p:transition spd="slow" p14:dur="2000"/>
    </mc:Choice>
    <mc:Fallback>
      <p:transition spd="slow"/>
    </mc:Fallback>
  </mc:AlternateContent>
</p:sld>
</file>

<file path=ppt/slides/slide25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92" name="CustomShape 1"/>
          <p:cNvSpPr/>
          <p:nvPr/>
        </p:nvSpPr>
        <p:spPr>
          <a:xfrm>
            <a:off x="666720" y="304920"/>
            <a:ext cx="9618120" cy="6167160"/>
          </a:xfrm>
          <a:prstGeom prst="rect">
            <a:avLst/>
          </a:prstGeom>
          <a:noFill/>
          <a:ln>
            <a:noFill/>
          </a:ln>
        </p:spPr>
        <p:style>
          <a:lnRef idx="0"/>
          <a:fillRef idx="0"/>
          <a:effectRef idx="0"/>
          <a:fontRef idx="minor"/>
        </p:style>
        <p:txBody>
          <a:bodyPr lIns="90000" rIns="90000" tIns="45000" bIns="45000">
            <a:normAutofit/>
          </a:bodyPr>
          <a:p>
            <a:pPr marL="274320" indent="-272160">
              <a:lnSpc>
                <a:spcPct val="100000"/>
              </a:lnSpc>
              <a:spcBef>
                <a:spcPts val="601"/>
              </a:spcBef>
              <a:buClr>
                <a:srgbClr val="fe8637"/>
              </a:buClr>
              <a:buSzPct val="70000"/>
              <a:buFont typeface="Wingdings" charset="2"/>
              <a:buChar char=""/>
            </a:pPr>
            <a:r>
              <a:rPr b="0" lang="en-US" sz="3200" spc="-1" strike="noStrike">
                <a:solidFill>
                  <a:srgbClr val="000000"/>
                </a:solidFill>
                <a:latin typeface="Times New Roman"/>
                <a:ea typeface="DejaVu Sans"/>
              </a:rPr>
              <a:t>P lasma expanders to reduce the degree of shock.</a:t>
            </a:r>
            <a:endParaRPr b="0" lang="en-US" sz="3200" spc="-1" strike="noStrike">
              <a:latin typeface="Arial"/>
            </a:endParaRPr>
          </a:p>
          <a:p>
            <a:pPr marL="274320" indent="-272160">
              <a:lnSpc>
                <a:spcPct val="100000"/>
              </a:lnSpc>
              <a:spcBef>
                <a:spcPts val="601"/>
              </a:spcBef>
              <a:buClr>
                <a:srgbClr val="fe8637"/>
              </a:buClr>
              <a:buSzPct val="70000"/>
              <a:buFont typeface="Wingdings" charset="2"/>
              <a:buChar char=""/>
            </a:pPr>
            <a:r>
              <a:rPr b="0" lang="en-US" sz="3200" spc="-1" strike="noStrike">
                <a:solidFill>
                  <a:srgbClr val="000000"/>
                </a:solidFill>
                <a:latin typeface="Times New Roman"/>
                <a:ea typeface="DejaVu Sans"/>
              </a:rPr>
              <a:t>Transfuse blood PRN.</a:t>
            </a:r>
            <a:endParaRPr b="0" lang="en-US" sz="3200" spc="-1" strike="noStrike">
              <a:latin typeface="Arial"/>
            </a:endParaRPr>
          </a:p>
          <a:p>
            <a:pPr marL="274320" indent="-272160">
              <a:lnSpc>
                <a:spcPct val="100000"/>
              </a:lnSpc>
              <a:spcBef>
                <a:spcPts val="601"/>
              </a:spcBef>
              <a:buClr>
                <a:srgbClr val="fe8637"/>
              </a:buClr>
              <a:buSzPct val="70000"/>
              <a:buFont typeface="Wingdings" charset="2"/>
              <a:buChar char=""/>
            </a:pPr>
            <a:r>
              <a:rPr b="0" lang="en-US" sz="3200" spc="-1" strike="noStrike">
                <a:solidFill>
                  <a:srgbClr val="000000"/>
                </a:solidFill>
                <a:latin typeface="Times New Roman"/>
                <a:ea typeface="DejaVu Sans"/>
              </a:rPr>
              <a:t>Closely monitor maternal and fetal  condition.</a:t>
            </a:r>
            <a:endParaRPr b="0" lang="en-US" sz="3200" spc="-1" strike="noStrike">
              <a:latin typeface="Arial"/>
            </a:endParaRPr>
          </a:p>
          <a:p>
            <a:pPr marL="274320" indent="-272160">
              <a:lnSpc>
                <a:spcPct val="100000"/>
              </a:lnSpc>
              <a:spcBef>
                <a:spcPts val="601"/>
              </a:spcBef>
              <a:buClr>
                <a:srgbClr val="fe8637"/>
              </a:buClr>
              <a:buSzPct val="70000"/>
              <a:buFont typeface="Wingdings" charset="2"/>
              <a:buChar char=""/>
            </a:pPr>
            <a:r>
              <a:rPr b="0" lang="en-US" sz="3200" spc="-1" strike="noStrike">
                <a:solidFill>
                  <a:srgbClr val="000000"/>
                </a:solidFill>
                <a:latin typeface="Times New Roman"/>
                <a:ea typeface="DejaVu Sans"/>
              </a:rPr>
              <a:t>Prepare for emergency caesarean section and cross match at least 3 units.</a:t>
            </a:r>
            <a:endParaRPr b="0" lang="en-US" sz="3200" spc="-1" strike="noStrike">
              <a:latin typeface="Arial"/>
            </a:endParaRPr>
          </a:p>
          <a:p>
            <a:pPr marL="274320" indent="-272160">
              <a:lnSpc>
                <a:spcPct val="100000"/>
              </a:lnSpc>
              <a:spcBef>
                <a:spcPts val="601"/>
              </a:spcBef>
              <a:buClr>
                <a:srgbClr val="fe8637"/>
              </a:buClr>
              <a:buSzPct val="70000"/>
              <a:buFont typeface="Wingdings" charset="2"/>
              <a:buChar char=""/>
            </a:pPr>
            <a:r>
              <a:rPr b="0" lang="en-US" sz="3200" spc="-1" strike="noStrike">
                <a:solidFill>
                  <a:srgbClr val="000000"/>
                </a:solidFill>
                <a:latin typeface="Times New Roman"/>
                <a:ea typeface="DejaVu Sans"/>
              </a:rPr>
              <a:t>Be ready to resuscitate the new born and thereafter transfer to NBU for continuity of care.</a:t>
            </a:r>
            <a:endParaRPr b="0" lang="en-US" sz="3200" spc="-1" strike="noStrike">
              <a:latin typeface="Arial"/>
            </a:endParaRPr>
          </a:p>
          <a:p>
            <a:pPr>
              <a:lnSpc>
                <a:spcPct val="100000"/>
              </a:lnSpc>
              <a:spcBef>
                <a:spcPts val="601"/>
              </a:spcBef>
            </a:pP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25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93" name="CustomShape 1"/>
          <p:cNvSpPr/>
          <p:nvPr/>
        </p:nvSpPr>
        <p:spPr>
          <a:xfrm>
            <a:off x="952560" y="304920"/>
            <a:ext cx="9332280" cy="6167160"/>
          </a:xfrm>
          <a:prstGeom prst="rect">
            <a:avLst/>
          </a:prstGeom>
          <a:noFill/>
          <a:ln>
            <a:noFill/>
          </a:ln>
        </p:spPr>
        <p:style>
          <a:lnRef idx="0"/>
          <a:fillRef idx="0"/>
          <a:effectRef idx="0"/>
          <a:fontRef idx="minor"/>
        </p:style>
        <p:txBody>
          <a:bodyPr lIns="90000" rIns="90000" tIns="45000" bIns="45000">
            <a:normAutofit/>
          </a:bodyPr>
          <a:p>
            <a:pPr marL="274320" indent="-272160" algn="just">
              <a:lnSpc>
                <a:spcPct val="100000"/>
              </a:lnSpc>
              <a:spcBef>
                <a:spcPts val="601"/>
              </a:spcBef>
              <a:buClr>
                <a:srgbClr val="fe8637"/>
              </a:buClr>
              <a:buSzPct val="70000"/>
              <a:buFont typeface="Wingdings" charset="2"/>
              <a:buChar char=""/>
            </a:pPr>
            <a:r>
              <a:rPr b="0" lang="en-US" sz="3600" spc="-1" strike="noStrike">
                <a:solidFill>
                  <a:srgbClr val="000000"/>
                </a:solidFill>
                <a:latin typeface="Times New Roman"/>
                <a:ea typeface="DejaVu Sans"/>
              </a:rPr>
              <a:t> </a:t>
            </a:r>
            <a:r>
              <a:rPr b="0" lang="en-US" sz="3600" spc="-1" strike="noStrike">
                <a:solidFill>
                  <a:srgbClr val="000000"/>
                </a:solidFill>
                <a:latin typeface="Times New Roman"/>
                <a:ea typeface="DejaVu Sans"/>
              </a:rPr>
              <a:t>For confirmed intrauterine fetus death  and  maternal condition is stable, thoroughly explain the situation.</a:t>
            </a:r>
            <a:endParaRPr b="0" lang="en-US" sz="3600" spc="-1" strike="noStrike">
              <a:latin typeface="Arial"/>
            </a:endParaRPr>
          </a:p>
          <a:p>
            <a:pPr marL="274320" indent="-272160" algn="just">
              <a:lnSpc>
                <a:spcPct val="100000"/>
              </a:lnSpc>
              <a:spcBef>
                <a:spcPts val="601"/>
              </a:spcBef>
              <a:buClr>
                <a:srgbClr val="fe8637"/>
              </a:buClr>
              <a:buSzPct val="70000"/>
              <a:buFont typeface="Wingdings" charset="2"/>
              <a:buChar char=""/>
            </a:pPr>
            <a:r>
              <a:rPr b="0" lang="en-US" sz="3600" spc="-1" strike="noStrike">
                <a:solidFill>
                  <a:srgbClr val="000000"/>
                </a:solidFill>
                <a:latin typeface="Times New Roman"/>
                <a:ea typeface="DejaVu Sans"/>
              </a:rPr>
              <a:t>Labour is induced if all other factors are favourable.</a:t>
            </a:r>
            <a:endParaRPr b="0" lang="en-US" sz="3600" spc="-1" strike="noStrike">
              <a:latin typeface="Arial"/>
            </a:endParaRPr>
          </a:p>
          <a:p>
            <a:pPr marL="274320" indent="-272160" algn="just">
              <a:lnSpc>
                <a:spcPct val="100000"/>
              </a:lnSpc>
              <a:spcBef>
                <a:spcPts val="601"/>
              </a:spcBef>
              <a:buClr>
                <a:srgbClr val="fe8637"/>
              </a:buClr>
              <a:buSzPct val="70000"/>
              <a:buFont typeface="Wingdings" charset="2"/>
              <a:buChar char=""/>
            </a:pPr>
            <a:r>
              <a:rPr b="0" lang="en-US" sz="3600" spc="-1" strike="noStrike">
                <a:solidFill>
                  <a:srgbClr val="000000"/>
                </a:solidFill>
                <a:latin typeface="Times New Roman"/>
                <a:ea typeface="DejaVu Sans"/>
              </a:rPr>
              <a:t>Get ready to actively control haemorrhage during and after 3</a:t>
            </a:r>
            <a:r>
              <a:rPr b="0" lang="en-US" sz="3600" spc="-1" strike="noStrike" baseline="30000">
                <a:solidFill>
                  <a:srgbClr val="000000"/>
                </a:solidFill>
                <a:latin typeface="Times New Roman"/>
                <a:ea typeface="DejaVu Sans"/>
              </a:rPr>
              <a:t>rd</a:t>
            </a:r>
            <a:r>
              <a:rPr b="0" lang="en-US" sz="3600" spc="-1" strike="noStrike">
                <a:solidFill>
                  <a:srgbClr val="000000"/>
                </a:solidFill>
                <a:latin typeface="Times New Roman"/>
                <a:ea typeface="DejaVu Sans"/>
              </a:rPr>
              <a:t> stage.</a:t>
            </a:r>
            <a:endParaRPr b="0" lang="en-US" sz="3600" spc="-1" strike="noStrike">
              <a:latin typeface="Arial"/>
            </a:endParaRPr>
          </a:p>
          <a:p>
            <a:pPr algn="just">
              <a:lnSpc>
                <a:spcPct val="100000"/>
              </a:lnSpc>
              <a:spcBef>
                <a:spcPts val="601"/>
              </a:spcBef>
            </a:pPr>
            <a:endParaRPr b="0" lang="en-US" sz="3600" spc="-1" strike="noStrike">
              <a:latin typeface="Arial"/>
            </a:endParaRPr>
          </a:p>
        </p:txBody>
      </p:sp>
    </p:spTree>
  </p:cSld>
  <mc:AlternateContent>
    <mc:Choice Requires="p14">
      <p:transition spd="slow" p14:dur="2000"/>
    </mc:Choice>
    <mc:Fallback>
      <p:transition spd="slow"/>
    </mc:Fallback>
  </mc:AlternateContent>
</p:sld>
</file>

<file path=ppt/slides/slide25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94" name="CustomShape 1"/>
          <p:cNvSpPr/>
          <p:nvPr/>
        </p:nvSpPr>
        <p:spPr>
          <a:xfrm>
            <a:off x="666720" y="152280"/>
            <a:ext cx="10570680" cy="6550920"/>
          </a:xfrm>
          <a:prstGeom prst="rect">
            <a:avLst/>
          </a:prstGeom>
          <a:noFill/>
          <a:ln>
            <a:noFill/>
          </a:ln>
        </p:spPr>
        <p:style>
          <a:lnRef idx="0"/>
          <a:fillRef idx="0"/>
          <a:effectRef idx="0"/>
          <a:fontRef idx="minor"/>
        </p:style>
        <p:txBody>
          <a:bodyPr lIns="90000" rIns="90000" tIns="45000" bIns="45000">
            <a:normAutofit/>
          </a:bodyPr>
          <a:p>
            <a:pPr marL="274320" indent="-272160">
              <a:lnSpc>
                <a:spcPct val="100000"/>
              </a:lnSpc>
              <a:spcBef>
                <a:spcPts val="601"/>
              </a:spcBef>
              <a:tabLst>
                <a:tab algn="l" pos="0"/>
              </a:tabLst>
            </a:pPr>
            <a:r>
              <a:rPr b="0" i="1" lang="en-US" sz="3200" spc="-1" strike="noStrike">
                <a:solidFill>
                  <a:srgbClr val="000000"/>
                </a:solidFill>
                <a:latin typeface="Times New Roman"/>
                <a:ea typeface="DejaVu Sans"/>
              </a:rPr>
              <a:t>	</a:t>
            </a:r>
            <a:r>
              <a:rPr b="1" i="1" lang="en-US" sz="3200" spc="-1" strike="noStrike" u="sng">
                <a:solidFill>
                  <a:srgbClr val="000000"/>
                </a:solidFill>
                <a:uFillTx/>
                <a:latin typeface="Times New Roman"/>
                <a:ea typeface="DejaVu Sans"/>
              </a:rPr>
              <a:t>3.Severe≈ 2/3 of separation have occurred, hence  about 2 litres or more of blood loss.</a:t>
            </a:r>
            <a:endParaRPr b="0" lang="en-US" sz="3200" spc="-1" strike="noStrike">
              <a:latin typeface="Arial"/>
            </a:endParaRPr>
          </a:p>
          <a:p>
            <a:pPr marL="274320" indent="-272160">
              <a:lnSpc>
                <a:spcPct val="100000"/>
              </a:lnSpc>
              <a:spcBef>
                <a:spcPts val="601"/>
              </a:spcBef>
              <a:buClr>
                <a:srgbClr val="fe8637"/>
              </a:buClr>
              <a:buSzPct val="70000"/>
              <a:buFont typeface="Wingdings" charset="2"/>
              <a:buChar char=""/>
              <a:tabLst>
                <a:tab algn="l" pos="0"/>
              </a:tabLst>
            </a:pPr>
            <a:r>
              <a:rPr b="0" lang="en-US" sz="3200" spc="-1" strike="noStrike">
                <a:solidFill>
                  <a:srgbClr val="000000"/>
                </a:solidFill>
                <a:latin typeface="Times New Roman"/>
                <a:ea typeface="DejaVu Sans"/>
              </a:rPr>
              <a:t>This is an acute obstetrical emergency; since mother’s life is in great danger.</a:t>
            </a:r>
            <a:endParaRPr b="0" lang="en-US" sz="3200" spc="-1" strike="noStrike">
              <a:latin typeface="Arial"/>
            </a:endParaRPr>
          </a:p>
          <a:p>
            <a:pPr marL="274320" indent="-272160">
              <a:lnSpc>
                <a:spcPct val="100000"/>
              </a:lnSpc>
              <a:spcBef>
                <a:spcPts val="601"/>
              </a:spcBef>
              <a:buClr>
                <a:srgbClr val="fe8637"/>
              </a:buClr>
              <a:buSzPct val="70000"/>
              <a:buFont typeface="Wingdings" charset="2"/>
              <a:buChar char=""/>
              <a:tabLst>
                <a:tab algn="l" pos="0"/>
              </a:tabLst>
            </a:pPr>
            <a:r>
              <a:rPr b="0" lang="en-US" sz="3200" spc="-1" strike="noStrike">
                <a:solidFill>
                  <a:srgbClr val="000000"/>
                </a:solidFill>
                <a:latin typeface="Times New Roman"/>
                <a:ea typeface="DejaVu Sans"/>
              </a:rPr>
              <a:t>Most or all the blood may be concealed hence she presents with:-</a:t>
            </a:r>
            <a:endParaRPr b="0" lang="en-US" sz="3200" spc="-1" strike="noStrike">
              <a:latin typeface="Arial"/>
            </a:endParaRPr>
          </a:p>
          <a:p>
            <a:pPr marL="274320" indent="-272160">
              <a:lnSpc>
                <a:spcPct val="100000"/>
              </a:lnSpc>
              <a:spcBef>
                <a:spcPts val="601"/>
              </a:spcBef>
              <a:buClr>
                <a:srgbClr val="fe8637"/>
              </a:buClr>
              <a:buSzPct val="70000"/>
              <a:buFont typeface="Wingdings" charset="2"/>
              <a:buChar char=""/>
              <a:tabLst>
                <a:tab algn="l" pos="0"/>
              </a:tabLst>
            </a:pPr>
            <a:r>
              <a:rPr b="0" lang="en-US" sz="3200" spc="-1" strike="noStrike">
                <a:solidFill>
                  <a:srgbClr val="000000"/>
                </a:solidFill>
                <a:latin typeface="Times New Roman"/>
                <a:ea typeface="DejaVu Sans"/>
              </a:rPr>
              <a:t>Severe state of shock, beyond the expectation per visible loss.</a:t>
            </a:r>
            <a:endParaRPr b="0" lang="en-US" sz="3200" spc="-1" strike="noStrike">
              <a:latin typeface="Arial"/>
            </a:endParaRPr>
          </a:p>
          <a:p>
            <a:pPr marL="274320" indent="-272160">
              <a:lnSpc>
                <a:spcPct val="100000"/>
              </a:lnSpc>
              <a:spcBef>
                <a:spcPts val="601"/>
              </a:spcBef>
              <a:buClr>
                <a:srgbClr val="fe8637"/>
              </a:buClr>
              <a:buSzPct val="70000"/>
              <a:buFont typeface="Wingdings" charset="2"/>
              <a:buChar char=""/>
              <a:tabLst>
                <a:tab algn="l" pos="0"/>
              </a:tabLst>
            </a:pPr>
            <a:r>
              <a:rPr b="0" lang="en-US" sz="3200" spc="-1" strike="noStrike">
                <a:solidFill>
                  <a:srgbClr val="000000"/>
                </a:solidFill>
                <a:latin typeface="Times New Roman"/>
                <a:ea typeface="DejaVu Sans"/>
              </a:rPr>
              <a:t>Severe abdominal pain, excruciating in nature and accompanied by tenderness.</a:t>
            </a:r>
            <a:endParaRPr b="0" lang="en-US" sz="3200" spc="-1" strike="noStrike">
              <a:latin typeface="Arial"/>
            </a:endParaRPr>
          </a:p>
          <a:p>
            <a:pPr>
              <a:lnSpc>
                <a:spcPct val="100000"/>
              </a:lnSpc>
              <a:spcBef>
                <a:spcPts val="601"/>
              </a:spcBef>
              <a:tabLst>
                <a:tab algn="l" pos="0"/>
              </a:tabLst>
            </a:pPr>
            <a:endParaRPr b="0" lang="en-US" sz="3200" spc="-1" strike="noStrike">
              <a:latin typeface="Arial"/>
            </a:endParaRPr>
          </a:p>
          <a:p>
            <a:pPr>
              <a:lnSpc>
                <a:spcPct val="100000"/>
              </a:lnSpc>
              <a:spcBef>
                <a:spcPts val="601"/>
              </a:spcBef>
              <a:tabLst>
                <a:tab algn="l" pos="0"/>
              </a:tabLst>
            </a:pPr>
            <a:endParaRPr b="0" lang="en-US" sz="3200" spc="-1" strike="noStrike">
              <a:latin typeface="Arial"/>
            </a:endParaRPr>
          </a:p>
          <a:p>
            <a:pPr>
              <a:lnSpc>
                <a:spcPct val="100000"/>
              </a:lnSpc>
              <a:spcBef>
                <a:spcPts val="601"/>
              </a:spcBef>
              <a:tabLst>
                <a:tab algn="l" pos="0"/>
              </a:tabLst>
            </a:pP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25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95" name="CustomShape 1"/>
          <p:cNvSpPr/>
          <p:nvPr/>
        </p:nvSpPr>
        <p:spPr>
          <a:xfrm>
            <a:off x="571680" y="304920"/>
            <a:ext cx="9713520" cy="6167160"/>
          </a:xfrm>
          <a:prstGeom prst="rect">
            <a:avLst/>
          </a:prstGeom>
          <a:noFill/>
          <a:ln>
            <a:noFill/>
          </a:ln>
        </p:spPr>
        <p:style>
          <a:lnRef idx="0"/>
          <a:fillRef idx="0"/>
          <a:effectRef idx="0"/>
          <a:fontRef idx="minor"/>
        </p:style>
        <p:txBody>
          <a:bodyPr lIns="90000" rIns="90000" tIns="45000" bIns="45000">
            <a:normAutofit/>
          </a:bodyPr>
          <a:p>
            <a:pPr marL="274320" indent="-272160" algn="just">
              <a:lnSpc>
                <a:spcPct val="100000"/>
              </a:lnSpc>
              <a:spcBef>
                <a:spcPts val="601"/>
              </a:spcBef>
              <a:buClr>
                <a:srgbClr val="fe8637"/>
              </a:buClr>
              <a:buSzPct val="70000"/>
              <a:buFont typeface="Wingdings" charset="2"/>
              <a:buChar char=""/>
            </a:pPr>
            <a:r>
              <a:rPr b="0" lang="en-US" sz="3200" spc="-1" strike="noStrike">
                <a:solidFill>
                  <a:srgbClr val="000000"/>
                </a:solidFill>
                <a:latin typeface="Times New Roman"/>
                <a:ea typeface="DejaVu Sans"/>
              </a:rPr>
              <a:t>Fetus is dead in most cases, if not , then is severely hypoxic.</a:t>
            </a:r>
            <a:endParaRPr b="0" lang="en-US" sz="3200" spc="-1" strike="noStrike">
              <a:latin typeface="Arial"/>
            </a:endParaRPr>
          </a:p>
          <a:p>
            <a:pPr marL="274320" indent="-272160" algn="just">
              <a:lnSpc>
                <a:spcPct val="100000"/>
              </a:lnSpc>
              <a:spcBef>
                <a:spcPts val="601"/>
              </a:spcBef>
              <a:buClr>
                <a:srgbClr val="fe8637"/>
              </a:buClr>
              <a:buSzPct val="70000"/>
              <a:buFont typeface="Wingdings" charset="2"/>
              <a:buChar char=""/>
            </a:pPr>
            <a:r>
              <a:rPr b="0" lang="en-US" sz="3200" spc="-1" strike="noStrike">
                <a:solidFill>
                  <a:srgbClr val="000000"/>
                </a:solidFill>
                <a:latin typeface="Times New Roman"/>
                <a:ea typeface="DejaVu Sans"/>
              </a:rPr>
              <a:t>Uterus has a woody or board- like consistency.</a:t>
            </a:r>
            <a:endParaRPr b="0" lang="en-US" sz="3200" spc="-1" strike="noStrike">
              <a:latin typeface="Arial"/>
            </a:endParaRPr>
          </a:p>
          <a:p>
            <a:pPr marL="274320" indent="-272160" algn="just">
              <a:lnSpc>
                <a:spcPct val="100000"/>
              </a:lnSpc>
              <a:spcBef>
                <a:spcPts val="601"/>
              </a:spcBef>
              <a:buClr>
                <a:srgbClr val="fe8637"/>
              </a:buClr>
              <a:buSzPct val="70000"/>
              <a:buFont typeface="Wingdings" charset="2"/>
              <a:buChar char=""/>
            </a:pPr>
            <a:r>
              <a:rPr b="0" lang="en-US" sz="3200" spc="-1" strike="noStrike">
                <a:solidFill>
                  <a:srgbClr val="000000"/>
                </a:solidFill>
                <a:latin typeface="Times New Roman"/>
                <a:ea typeface="DejaVu Sans"/>
              </a:rPr>
              <a:t>Coagulation defect and signs of  renal failure are present, indicating severe haemorrhage.</a:t>
            </a:r>
            <a:endParaRPr b="0" lang="en-US" sz="3200" spc="-1" strike="noStrike">
              <a:latin typeface="Arial"/>
            </a:endParaRPr>
          </a:p>
          <a:p>
            <a:pPr marL="274320" indent="-272160" algn="just">
              <a:lnSpc>
                <a:spcPct val="100000"/>
              </a:lnSpc>
              <a:spcBef>
                <a:spcPts val="601"/>
              </a:spcBef>
              <a:buClr>
                <a:srgbClr val="fe8637"/>
              </a:buClr>
              <a:buSzPct val="70000"/>
              <a:buFont typeface="Wingdings" charset="2"/>
              <a:buChar char=""/>
            </a:pPr>
            <a:r>
              <a:rPr b="0" lang="en-US" sz="3200" spc="-1" strike="noStrike">
                <a:solidFill>
                  <a:srgbClr val="000000"/>
                </a:solidFill>
                <a:latin typeface="Times New Roman"/>
                <a:ea typeface="DejaVu Sans"/>
              </a:rPr>
              <a:t>Cross match several units i.e. 5 &amp; above   in preparation for transfusion.</a:t>
            </a:r>
            <a:endParaRPr b="0" lang="en-US" sz="3200" spc="-1" strike="noStrike">
              <a:latin typeface="Arial"/>
            </a:endParaRPr>
          </a:p>
          <a:p>
            <a:pPr marL="274320" indent="-272160" algn="just">
              <a:lnSpc>
                <a:spcPct val="100000"/>
              </a:lnSpc>
              <a:spcBef>
                <a:spcPts val="601"/>
              </a:spcBef>
              <a:buClr>
                <a:srgbClr val="fe8637"/>
              </a:buClr>
              <a:buSzPct val="70000"/>
              <a:buFont typeface="Wingdings" charset="2"/>
              <a:buChar char=""/>
            </a:pPr>
            <a:r>
              <a:rPr b="0" lang="en-US" sz="3200" spc="-1" strike="noStrike">
                <a:solidFill>
                  <a:srgbClr val="000000"/>
                </a:solidFill>
                <a:latin typeface="Times New Roman"/>
                <a:ea typeface="DejaVu Sans"/>
              </a:rPr>
              <a:t>Caesarean section is the best mode of treatment .</a:t>
            </a:r>
            <a:endParaRPr b="0" lang="en-US" sz="3200" spc="-1" strike="noStrike">
              <a:latin typeface="Arial"/>
            </a:endParaRPr>
          </a:p>
          <a:p>
            <a:pPr algn="just">
              <a:lnSpc>
                <a:spcPct val="100000"/>
              </a:lnSpc>
              <a:spcBef>
                <a:spcPts val="601"/>
              </a:spcBef>
            </a:pPr>
            <a:endParaRPr b="0" lang="en-US" sz="3200" spc="-1" strike="noStrike">
              <a:latin typeface="Arial"/>
            </a:endParaRPr>
          </a:p>
          <a:p>
            <a:pPr algn="just">
              <a:lnSpc>
                <a:spcPct val="100000"/>
              </a:lnSpc>
              <a:spcBef>
                <a:spcPts val="601"/>
              </a:spcBef>
            </a:pP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25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96" name="CustomShape 1"/>
          <p:cNvSpPr/>
          <p:nvPr/>
        </p:nvSpPr>
        <p:spPr>
          <a:xfrm>
            <a:off x="952560" y="228600"/>
            <a:ext cx="9332280" cy="6243120"/>
          </a:xfrm>
          <a:prstGeom prst="rect">
            <a:avLst/>
          </a:prstGeom>
          <a:noFill/>
          <a:ln>
            <a:noFill/>
          </a:ln>
        </p:spPr>
        <p:style>
          <a:lnRef idx="0"/>
          <a:fillRef idx="0"/>
          <a:effectRef idx="0"/>
          <a:fontRef idx="minor"/>
        </p:style>
        <p:txBody>
          <a:bodyPr lIns="90000" rIns="90000" tIns="45000" bIns="45000">
            <a:noAutofit/>
          </a:bodyPr>
          <a:p>
            <a:pPr marL="274320" indent="-272160" algn="just">
              <a:lnSpc>
                <a:spcPct val="100000"/>
              </a:lnSpc>
              <a:spcBef>
                <a:spcPts val="601"/>
              </a:spcBef>
              <a:buClr>
                <a:srgbClr val="fe8637"/>
              </a:buClr>
              <a:buSzPct val="70000"/>
              <a:buFont typeface="Wingdings" charset="2"/>
              <a:buChar char=""/>
            </a:pPr>
            <a:r>
              <a:rPr b="0" lang="en-US" sz="3300" spc="-1" strike="noStrike">
                <a:solidFill>
                  <a:srgbClr val="000000"/>
                </a:solidFill>
                <a:latin typeface="Times New Roman"/>
                <a:ea typeface="DejaVu Sans"/>
              </a:rPr>
              <a:t>Before then, transfuse with fresh whole blood to provide adequate clotting factors and reverse shock.</a:t>
            </a:r>
            <a:endParaRPr b="0" lang="en-US" sz="3300" spc="-1" strike="noStrike">
              <a:latin typeface="Arial"/>
            </a:endParaRPr>
          </a:p>
          <a:p>
            <a:pPr marL="274320" indent="-272160" algn="just">
              <a:lnSpc>
                <a:spcPct val="100000"/>
              </a:lnSpc>
              <a:spcBef>
                <a:spcPts val="601"/>
              </a:spcBef>
              <a:buClr>
                <a:srgbClr val="fe8637"/>
              </a:buClr>
              <a:buSzPct val="70000"/>
              <a:buFont typeface="Wingdings" charset="2"/>
              <a:buChar char=""/>
            </a:pPr>
            <a:r>
              <a:rPr b="0" lang="en-US" sz="3300" spc="-1" strike="noStrike">
                <a:solidFill>
                  <a:srgbClr val="000000"/>
                </a:solidFill>
                <a:latin typeface="Times New Roman"/>
                <a:ea typeface="DejaVu Sans"/>
              </a:rPr>
              <a:t>Rate of transfusion ranges between 2-4 hours per unit (500ml) in  order to control shock as well  stabilize condition.</a:t>
            </a:r>
            <a:endParaRPr b="0" lang="en-US" sz="3300" spc="-1" strike="noStrike">
              <a:latin typeface="Arial"/>
            </a:endParaRPr>
          </a:p>
          <a:p>
            <a:pPr marL="274320" indent="-272160" algn="just">
              <a:lnSpc>
                <a:spcPct val="100000"/>
              </a:lnSpc>
              <a:spcBef>
                <a:spcPts val="601"/>
              </a:spcBef>
              <a:buClr>
                <a:srgbClr val="fe8637"/>
              </a:buClr>
              <a:buSzPct val="70000"/>
              <a:buFont typeface="Wingdings" charset="2"/>
              <a:buChar char=""/>
            </a:pPr>
            <a:r>
              <a:rPr b="0" lang="en-US" sz="3300" spc="-1" strike="noStrike">
                <a:solidFill>
                  <a:srgbClr val="000000"/>
                </a:solidFill>
                <a:latin typeface="Times New Roman"/>
                <a:ea typeface="DejaVu Sans"/>
              </a:rPr>
              <a:t>Inform specialized personel regarding the resuscitation of the mother.</a:t>
            </a:r>
            <a:endParaRPr b="0" lang="en-US" sz="3300" spc="-1" strike="noStrike">
              <a:latin typeface="Arial"/>
            </a:endParaRPr>
          </a:p>
          <a:p>
            <a:pPr algn="just">
              <a:lnSpc>
                <a:spcPct val="100000"/>
              </a:lnSpc>
              <a:spcBef>
                <a:spcPts val="601"/>
              </a:spcBef>
            </a:pPr>
            <a:endParaRPr b="0" lang="en-US" sz="3300" spc="-1" strike="noStrike">
              <a:latin typeface="Arial"/>
            </a:endParaRPr>
          </a:p>
        </p:txBody>
      </p:sp>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90" name="CustomShape 1"/>
          <p:cNvSpPr/>
          <p:nvPr/>
        </p:nvSpPr>
        <p:spPr>
          <a:xfrm>
            <a:off x="666720" y="762120"/>
            <a:ext cx="10570680" cy="5789160"/>
          </a:xfrm>
          <a:prstGeom prst="rect">
            <a:avLst/>
          </a:prstGeom>
          <a:noFill/>
          <a:ln>
            <a:noFill/>
          </a:ln>
        </p:spPr>
        <p:style>
          <a:lnRef idx="0"/>
          <a:fillRef idx="0"/>
          <a:effectRef idx="0"/>
          <a:fontRef idx="minor"/>
        </p:style>
        <p:txBody>
          <a:bodyPr lIns="90000" rIns="90000" tIns="45000" bIns="45000">
            <a:noAutofit/>
          </a:bodyPr>
          <a:p>
            <a:pPr marL="274320" indent="-272160" algn="just">
              <a:lnSpc>
                <a:spcPct val="100000"/>
              </a:lnSpc>
              <a:spcBef>
                <a:spcPts val="720"/>
              </a:spcBef>
              <a:buClr>
                <a:srgbClr val="0bd0d9"/>
              </a:buClr>
              <a:buSzPct val="95000"/>
              <a:buFont typeface="Wingdings 2" charset="2"/>
              <a:buChar char=""/>
            </a:pPr>
            <a:r>
              <a:rPr b="0" lang="en-US" sz="3600" spc="-1" strike="noStrike">
                <a:solidFill>
                  <a:srgbClr val="0000ff"/>
                </a:solidFill>
                <a:latin typeface="Constantia"/>
                <a:ea typeface="DejaVu Sans"/>
              </a:rPr>
              <a:t>General oedema</a:t>
            </a:r>
            <a:r>
              <a:rPr b="0" lang="en-US" sz="3600" spc="-1" strike="noStrike">
                <a:solidFill>
                  <a:srgbClr val="000000"/>
                </a:solidFill>
                <a:latin typeface="Constantia"/>
                <a:ea typeface="DejaVu Sans"/>
              </a:rPr>
              <a:t>, due to increased capillary permeability &amp; loss of plasma proteins.</a:t>
            </a:r>
            <a:endParaRPr b="0" lang="en-US" sz="3600" spc="-1" strike="noStrike">
              <a:latin typeface="Arial"/>
            </a:endParaRPr>
          </a:p>
          <a:p>
            <a:pPr marL="274320" indent="-272160" algn="just">
              <a:lnSpc>
                <a:spcPct val="100000"/>
              </a:lnSpc>
              <a:spcBef>
                <a:spcPts val="720"/>
              </a:spcBef>
              <a:buClr>
                <a:srgbClr val="0bd0d9"/>
              </a:buClr>
              <a:buSzPct val="95000"/>
              <a:buFont typeface="Wingdings 2" charset="2"/>
              <a:buChar char=""/>
            </a:pPr>
            <a:r>
              <a:rPr b="0" lang="en-US" sz="3600" spc="-1" strike="noStrike">
                <a:solidFill>
                  <a:srgbClr val="000000"/>
                </a:solidFill>
                <a:latin typeface="Constantia"/>
                <a:ea typeface="DejaVu Sans"/>
              </a:rPr>
              <a:t> </a:t>
            </a:r>
            <a:r>
              <a:rPr b="0" lang="en-US" sz="3600" spc="-1" strike="noStrike">
                <a:solidFill>
                  <a:srgbClr val="0000ff"/>
                </a:solidFill>
                <a:latin typeface="Constantia"/>
                <a:ea typeface="DejaVu Sans"/>
              </a:rPr>
              <a:t>Increased coagulation activation </a:t>
            </a:r>
            <a:r>
              <a:rPr b="0" lang="en-US" sz="3600" spc="-1" strike="noStrike">
                <a:solidFill>
                  <a:srgbClr val="000000"/>
                </a:solidFill>
                <a:latin typeface="Constantia"/>
                <a:ea typeface="DejaVu Sans"/>
              </a:rPr>
              <a:t>due to damage of blood vessels &amp; other tissues hence high probability of DIC.</a:t>
            </a:r>
            <a:endParaRPr b="0" lang="en-US" sz="3600" spc="-1" strike="noStrike">
              <a:latin typeface="Arial"/>
            </a:endParaRPr>
          </a:p>
          <a:p>
            <a:pPr marL="274320" indent="-272160" algn="just">
              <a:lnSpc>
                <a:spcPct val="100000"/>
              </a:lnSpc>
              <a:spcBef>
                <a:spcPts val="720"/>
              </a:spcBef>
              <a:tabLst>
                <a:tab algn="l" pos="0"/>
              </a:tabLst>
            </a:pPr>
            <a:r>
              <a:rPr b="1" lang="en-US" sz="3600" spc="-1" strike="noStrike">
                <a:solidFill>
                  <a:srgbClr val="000000"/>
                </a:solidFill>
                <a:latin typeface="Constantia"/>
                <a:ea typeface="DejaVu Sans"/>
              </a:rPr>
              <a:t>2.RENAL</a:t>
            </a:r>
            <a:endParaRPr b="0" lang="en-US" sz="3600" spc="-1" strike="noStrike">
              <a:latin typeface="Arial"/>
            </a:endParaRPr>
          </a:p>
          <a:p>
            <a:pPr marL="274320" indent="-272160" algn="just">
              <a:lnSpc>
                <a:spcPct val="100000"/>
              </a:lnSpc>
              <a:spcBef>
                <a:spcPts val="720"/>
              </a:spcBef>
              <a:buClr>
                <a:srgbClr val="0bd0d9"/>
              </a:buClr>
              <a:buSzPct val="95000"/>
              <a:buFont typeface="Wingdings" charset="2"/>
              <a:buChar char=""/>
              <a:tabLst>
                <a:tab algn="l" pos="0"/>
              </a:tabLst>
            </a:pPr>
            <a:r>
              <a:rPr b="0" lang="en-US" sz="3600" spc="-1" strike="noStrike">
                <a:solidFill>
                  <a:srgbClr val="000000"/>
                </a:solidFill>
                <a:latin typeface="Constantia"/>
                <a:ea typeface="DejaVu Sans"/>
              </a:rPr>
              <a:t>Reduced blood supply makes the afferent arterioles go into vasospasm leading to damage of glomerular filtering bed hence: </a:t>
            </a:r>
            <a:endParaRPr b="0" lang="en-US" sz="3600" spc="-1" strike="noStrike">
              <a:latin typeface="Arial"/>
            </a:endParaRPr>
          </a:p>
          <a:p>
            <a:pPr algn="just">
              <a:lnSpc>
                <a:spcPct val="100000"/>
              </a:lnSpc>
              <a:spcBef>
                <a:spcPts val="720"/>
              </a:spcBef>
              <a:tabLst>
                <a:tab algn="l" pos="0"/>
              </a:tabLst>
            </a:pPr>
            <a:endParaRPr b="0" lang="en-US" sz="3600" spc="-1" strike="noStrike">
              <a:latin typeface="Arial"/>
            </a:endParaRPr>
          </a:p>
          <a:p>
            <a:pPr algn="just">
              <a:lnSpc>
                <a:spcPct val="100000"/>
              </a:lnSpc>
              <a:spcBef>
                <a:spcPts val="720"/>
              </a:spcBef>
              <a:tabLst>
                <a:tab algn="l" pos="0"/>
              </a:tabLst>
            </a:pPr>
            <a:endParaRPr b="0" lang="en-US" sz="3600" spc="-1" strike="noStrike">
              <a:latin typeface="Arial"/>
            </a:endParaRPr>
          </a:p>
        </p:txBody>
      </p:sp>
    </p:spTree>
  </p:cSld>
  <p:transition spd="med">
    <p:pull dir="l"/>
  </p:transition>
</p:sld>
</file>

<file path=ppt/slides/slide26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97" name="CustomShape 1"/>
          <p:cNvSpPr/>
          <p:nvPr/>
        </p:nvSpPr>
        <p:spPr>
          <a:xfrm>
            <a:off x="762120" y="228600"/>
            <a:ext cx="9522720" cy="6243120"/>
          </a:xfrm>
          <a:prstGeom prst="rect">
            <a:avLst/>
          </a:prstGeom>
          <a:noFill/>
          <a:ln>
            <a:noFill/>
          </a:ln>
        </p:spPr>
        <p:style>
          <a:lnRef idx="0"/>
          <a:fillRef idx="0"/>
          <a:effectRef idx="0"/>
          <a:fontRef idx="minor"/>
        </p:style>
        <p:txBody>
          <a:bodyPr lIns="90000" rIns="90000" tIns="45000" bIns="45000">
            <a:normAutofit/>
          </a:bodyPr>
          <a:p>
            <a:pPr marL="274320" indent="-272160" algn="just">
              <a:lnSpc>
                <a:spcPct val="100000"/>
              </a:lnSpc>
              <a:spcBef>
                <a:spcPts val="601"/>
              </a:spcBef>
              <a:buClr>
                <a:srgbClr val="fe8637"/>
              </a:buClr>
              <a:buSzPct val="70000"/>
              <a:buFont typeface="Wingdings" charset="2"/>
              <a:buChar char=""/>
            </a:pPr>
            <a:r>
              <a:rPr b="0" lang="en-US" sz="3200" spc="-1" strike="noStrike">
                <a:solidFill>
                  <a:srgbClr val="000000"/>
                </a:solidFill>
                <a:latin typeface="Times New Roman"/>
                <a:ea typeface="DejaVu Sans"/>
              </a:rPr>
              <a:t>Mother alert, discuss on the need for surgical delivery hence she gives informed consent.</a:t>
            </a:r>
            <a:endParaRPr b="0" lang="en-US" sz="3200" spc="-1" strike="noStrike">
              <a:latin typeface="Arial"/>
            </a:endParaRPr>
          </a:p>
          <a:p>
            <a:pPr marL="274320" indent="-272160" algn="just">
              <a:lnSpc>
                <a:spcPct val="100000"/>
              </a:lnSpc>
              <a:spcBef>
                <a:spcPts val="601"/>
              </a:spcBef>
              <a:buClr>
                <a:srgbClr val="fe8637"/>
              </a:buClr>
              <a:buSzPct val="70000"/>
              <a:buFont typeface="Wingdings" charset="2"/>
              <a:buChar char=""/>
            </a:pPr>
            <a:r>
              <a:rPr b="0" lang="en-US" sz="3200" spc="-1" strike="noStrike">
                <a:solidFill>
                  <a:srgbClr val="000000"/>
                </a:solidFill>
                <a:latin typeface="Times New Roman"/>
                <a:ea typeface="DejaVu Sans"/>
              </a:rPr>
              <a:t> </a:t>
            </a:r>
            <a:r>
              <a:rPr b="0" lang="en-US" sz="3200" spc="-1" strike="noStrike">
                <a:solidFill>
                  <a:srgbClr val="000000"/>
                </a:solidFill>
                <a:latin typeface="Times New Roman"/>
                <a:ea typeface="DejaVu Sans"/>
              </a:rPr>
              <a:t>keep relatives informed of the situation and allay anxiety.</a:t>
            </a:r>
            <a:endParaRPr b="0" lang="en-US" sz="3200" spc="-1" strike="noStrike">
              <a:latin typeface="Arial"/>
            </a:endParaRPr>
          </a:p>
          <a:p>
            <a:pPr marL="274320" indent="-272160" algn="just">
              <a:lnSpc>
                <a:spcPct val="100000"/>
              </a:lnSpc>
              <a:spcBef>
                <a:spcPts val="601"/>
              </a:spcBef>
              <a:buClr>
                <a:srgbClr val="fe8637"/>
              </a:buClr>
              <a:buSzPct val="70000"/>
              <a:buFont typeface="Wingdings" charset="2"/>
              <a:buChar char=""/>
            </a:pPr>
            <a:r>
              <a:rPr b="0" lang="en-US" sz="3200" spc="-1" strike="noStrike">
                <a:solidFill>
                  <a:srgbClr val="000000"/>
                </a:solidFill>
                <a:latin typeface="Times New Roman"/>
                <a:ea typeface="DejaVu Sans"/>
              </a:rPr>
              <a:t>Strictly monitor the progress and report/ consult PRN.</a:t>
            </a:r>
            <a:endParaRPr b="0" lang="en-US" sz="3200" spc="-1" strike="noStrike">
              <a:latin typeface="Arial"/>
            </a:endParaRPr>
          </a:p>
          <a:p>
            <a:pPr marL="274320" indent="-272160" algn="just">
              <a:lnSpc>
                <a:spcPct val="100000"/>
              </a:lnSpc>
              <a:spcBef>
                <a:spcPts val="601"/>
              </a:spcBef>
              <a:buClr>
                <a:srgbClr val="fe8637"/>
              </a:buClr>
              <a:buSzPct val="70000"/>
              <a:buFont typeface="Wingdings" charset="2"/>
              <a:buChar char=""/>
            </a:pPr>
            <a:r>
              <a:rPr b="0" lang="en-US" sz="3200" spc="-1" strike="noStrike">
                <a:solidFill>
                  <a:srgbClr val="000000"/>
                </a:solidFill>
                <a:latin typeface="Times New Roman"/>
                <a:ea typeface="DejaVu Sans"/>
              </a:rPr>
              <a:t>As soon as surgery is safe, prepare the mother and wheel  to theatre, together with the clinical notes.</a:t>
            </a: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26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98" name="CustomShape 1"/>
          <p:cNvSpPr/>
          <p:nvPr/>
        </p:nvSpPr>
        <p:spPr>
          <a:xfrm>
            <a:off x="952560" y="152280"/>
            <a:ext cx="9332280" cy="6319440"/>
          </a:xfrm>
          <a:prstGeom prst="rect">
            <a:avLst/>
          </a:prstGeom>
          <a:noFill/>
          <a:ln>
            <a:noFill/>
          </a:ln>
        </p:spPr>
        <p:style>
          <a:lnRef idx="0"/>
          <a:fillRef idx="0"/>
          <a:effectRef idx="0"/>
          <a:fontRef idx="minor"/>
        </p:style>
        <p:txBody>
          <a:bodyPr lIns="90000" rIns="90000" tIns="45000" bIns="45000">
            <a:noAutofit/>
          </a:bodyPr>
          <a:p>
            <a:pPr marL="274320" indent="-272160" algn="just">
              <a:lnSpc>
                <a:spcPct val="100000"/>
              </a:lnSpc>
              <a:spcBef>
                <a:spcPts val="601"/>
              </a:spcBef>
              <a:buClr>
                <a:srgbClr val="fe8637"/>
              </a:buClr>
              <a:buSzPct val="70000"/>
              <a:buFont typeface="Wingdings" charset="2"/>
              <a:buChar char=""/>
            </a:pPr>
            <a:r>
              <a:rPr b="0" lang="en-US" sz="3300" spc="-1" strike="noStrike">
                <a:solidFill>
                  <a:srgbClr val="000000"/>
                </a:solidFill>
                <a:latin typeface="Times New Roman"/>
                <a:ea typeface="DejaVu Sans"/>
              </a:rPr>
              <a:t>Following extraction of the fetus, uterotonic agent, mostly synitocinon drip, is administered to enhance contraction of the uterus.</a:t>
            </a:r>
            <a:endParaRPr b="0" lang="en-US" sz="3300" spc="-1" strike="noStrike">
              <a:latin typeface="Arial"/>
            </a:endParaRPr>
          </a:p>
          <a:p>
            <a:pPr marL="274320" indent="-272160" algn="just">
              <a:lnSpc>
                <a:spcPct val="100000"/>
              </a:lnSpc>
              <a:spcBef>
                <a:spcPts val="601"/>
              </a:spcBef>
              <a:buClr>
                <a:srgbClr val="fe8637"/>
              </a:buClr>
              <a:buSzPct val="70000"/>
              <a:buFont typeface="Wingdings" charset="2"/>
              <a:buChar char=""/>
            </a:pPr>
            <a:r>
              <a:rPr b="0" lang="en-US" sz="3300" spc="-1" strike="noStrike">
                <a:solidFill>
                  <a:srgbClr val="000000"/>
                </a:solidFill>
                <a:latin typeface="Times New Roman"/>
                <a:ea typeface="DejaVu Sans"/>
              </a:rPr>
              <a:t>For life birth, resuscitate and transfer to NBU for further management.</a:t>
            </a:r>
            <a:endParaRPr b="0" lang="en-US" sz="3300" spc="-1" strike="noStrike">
              <a:latin typeface="Arial"/>
            </a:endParaRPr>
          </a:p>
          <a:p>
            <a:pPr marL="274320" indent="-272160" algn="just">
              <a:lnSpc>
                <a:spcPct val="100000"/>
              </a:lnSpc>
              <a:spcBef>
                <a:spcPts val="601"/>
              </a:spcBef>
              <a:buClr>
                <a:srgbClr val="fe8637"/>
              </a:buClr>
              <a:buSzPct val="70000"/>
              <a:buFont typeface="Wingdings" charset="2"/>
              <a:buChar char=""/>
            </a:pPr>
            <a:r>
              <a:rPr b="0" lang="en-US" sz="3300" spc="-1" strike="noStrike">
                <a:solidFill>
                  <a:srgbClr val="000000"/>
                </a:solidFill>
                <a:latin typeface="Times New Roman"/>
                <a:ea typeface="DejaVu Sans"/>
              </a:rPr>
              <a:t>Post- operatively, CT with close observations to assess for the state of shock,  of uterus,  urinary out and op-site for haemorrhage.</a:t>
            </a:r>
            <a:endParaRPr b="0" lang="en-US" sz="3300" spc="-1" strike="noStrike">
              <a:latin typeface="Arial"/>
            </a:endParaRPr>
          </a:p>
        </p:txBody>
      </p:sp>
    </p:spTree>
  </p:cSld>
  <mc:AlternateContent>
    <mc:Choice Requires="p14">
      <p:transition spd="slow" p14:dur="2000"/>
    </mc:Choice>
    <mc:Fallback>
      <p:transition spd="slow"/>
    </mc:Fallback>
  </mc:AlternateContent>
</p:sld>
</file>

<file path=ppt/slides/slide26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99" name="CustomShape 1"/>
          <p:cNvSpPr/>
          <p:nvPr/>
        </p:nvSpPr>
        <p:spPr>
          <a:xfrm>
            <a:off x="952560" y="380880"/>
            <a:ext cx="9332280" cy="6090840"/>
          </a:xfrm>
          <a:prstGeom prst="rect">
            <a:avLst/>
          </a:prstGeom>
          <a:noFill/>
          <a:ln>
            <a:noFill/>
          </a:ln>
        </p:spPr>
        <p:style>
          <a:lnRef idx="0"/>
          <a:fillRef idx="0"/>
          <a:effectRef idx="0"/>
          <a:fontRef idx="minor"/>
        </p:style>
        <p:txBody>
          <a:bodyPr lIns="90000" rIns="90000" tIns="45000" bIns="45000">
            <a:normAutofit/>
          </a:bodyPr>
          <a:p>
            <a:pPr marL="274320" indent="-272160">
              <a:lnSpc>
                <a:spcPct val="100000"/>
              </a:lnSpc>
              <a:spcBef>
                <a:spcPts val="601"/>
              </a:spcBef>
              <a:buClr>
                <a:srgbClr val="fe8637"/>
              </a:buClr>
              <a:buSzPct val="70000"/>
              <a:buFont typeface="Wingdings" charset="2"/>
              <a:buChar char=""/>
            </a:pPr>
            <a:r>
              <a:rPr b="0" lang="en-US" sz="3300" spc="-1" strike="noStrike">
                <a:solidFill>
                  <a:srgbClr val="000000"/>
                </a:solidFill>
                <a:latin typeface="Times New Roman"/>
                <a:ea typeface="DejaVu Sans"/>
              </a:rPr>
              <a:t>Presence of haemorrhage may indicate poor clotting mechanism . </a:t>
            </a:r>
            <a:endParaRPr b="0" lang="en-US" sz="3300" spc="-1" strike="noStrike">
              <a:latin typeface="Arial"/>
            </a:endParaRPr>
          </a:p>
          <a:p>
            <a:pPr marL="274320" indent="-272160">
              <a:lnSpc>
                <a:spcPct val="100000"/>
              </a:lnSpc>
              <a:spcBef>
                <a:spcPts val="601"/>
              </a:spcBef>
              <a:buClr>
                <a:srgbClr val="fe8637"/>
              </a:buClr>
              <a:buSzPct val="70000"/>
              <a:buFont typeface="Wingdings" charset="2"/>
              <a:buChar char=""/>
            </a:pPr>
            <a:r>
              <a:rPr b="0" lang="en-US" sz="3300" spc="-1" strike="noStrike">
                <a:solidFill>
                  <a:srgbClr val="000000"/>
                </a:solidFill>
                <a:latin typeface="Times New Roman"/>
                <a:ea typeface="DejaVu Sans"/>
              </a:rPr>
              <a:t> </a:t>
            </a:r>
            <a:r>
              <a:rPr b="0" lang="en-US" sz="3300" spc="-1" strike="noStrike">
                <a:solidFill>
                  <a:srgbClr val="000000"/>
                </a:solidFill>
                <a:latin typeface="Times New Roman"/>
                <a:ea typeface="DejaVu Sans"/>
              </a:rPr>
              <a:t>Rest of the care CT as for any other operation case in terms of:</a:t>
            </a:r>
            <a:endParaRPr b="0" lang="en-US" sz="3300" spc="-1" strike="noStrike">
              <a:latin typeface="Arial"/>
            </a:endParaRPr>
          </a:p>
          <a:p>
            <a:pPr marL="274320" indent="-272160">
              <a:lnSpc>
                <a:spcPct val="100000"/>
              </a:lnSpc>
              <a:spcBef>
                <a:spcPts val="601"/>
              </a:spcBef>
              <a:buClr>
                <a:srgbClr val="fe8637"/>
              </a:buClr>
              <a:buSzPct val="70000"/>
              <a:buFont typeface="Wingdings" charset="2"/>
              <a:buChar char=""/>
            </a:pPr>
            <a:r>
              <a:rPr b="0" lang="en-US" sz="3300" spc="-1" strike="noStrike">
                <a:solidFill>
                  <a:srgbClr val="000000"/>
                </a:solidFill>
                <a:latin typeface="Times New Roman"/>
                <a:ea typeface="DejaVu Sans"/>
              </a:rPr>
              <a:t>Close monitoring of vital signs for the 1</a:t>
            </a:r>
            <a:r>
              <a:rPr b="0" lang="en-US" sz="3300" spc="-1" strike="noStrike" baseline="30000">
                <a:solidFill>
                  <a:srgbClr val="000000"/>
                </a:solidFill>
                <a:latin typeface="Times New Roman"/>
                <a:ea typeface="DejaVu Sans"/>
              </a:rPr>
              <a:t>st</a:t>
            </a:r>
            <a:r>
              <a:rPr b="0" lang="en-US" sz="3300" spc="-1" strike="noStrike">
                <a:solidFill>
                  <a:srgbClr val="000000"/>
                </a:solidFill>
                <a:latin typeface="Times New Roman"/>
                <a:ea typeface="DejaVu Sans"/>
              </a:rPr>
              <a:t> 48hrs.</a:t>
            </a:r>
            <a:endParaRPr b="0" lang="en-US" sz="3300" spc="-1" strike="noStrike">
              <a:latin typeface="Arial"/>
            </a:endParaRPr>
          </a:p>
          <a:p>
            <a:pPr marL="274320" indent="-272160">
              <a:lnSpc>
                <a:spcPct val="100000"/>
              </a:lnSpc>
              <a:spcBef>
                <a:spcPts val="601"/>
              </a:spcBef>
              <a:buClr>
                <a:srgbClr val="fe8637"/>
              </a:buClr>
              <a:buSzPct val="70000"/>
              <a:buFont typeface="Wingdings" charset="2"/>
              <a:buChar char=""/>
            </a:pPr>
            <a:r>
              <a:rPr b="0" lang="en-US" sz="3300" spc="-1" strike="noStrike">
                <a:solidFill>
                  <a:srgbClr val="000000"/>
                </a:solidFill>
                <a:latin typeface="Times New Roman"/>
                <a:ea typeface="DejaVu Sans"/>
              </a:rPr>
              <a:t>CT intravenous fluids till bowel sounds are heard.</a:t>
            </a:r>
            <a:endParaRPr b="0" lang="en-US" sz="3300" spc="-1" strike="noStrike">
              <a:latin typeface="Arial"/>
            </a:endParaRPr>
          </a:p>
          <a:p>
            <a:pPr marL="274320" indent="-272160">
              <a:lnSpc>
                <a:spcPct val="100000"/>
              </a:lnSpc>
              <a:spcBef>
                <a:spcPts val="601"/>
              </a:spcBef>
              <a:buClr>
                <a:srgbClr val="fe8637"/>
              </a:buClr>
              <a:buSzPct val="70000"/>
              <a:buFont typeface="Wingdings" charset="2"/>
              <a:buChar char=""/>
            </a:pPr>
            <a:r>
              <a:rPr b="0" lang="en-US" sz="3300" spc="-1" strike="noStrike">
                <a:solidFill>
                  <a:srgbClr val="000000"/>
                </a:solidFill>
                <a:latin typeface="Times New Roman"/>
                <a:ea typeface="DejaVu Sans"/>
              </a:rPr>
              <a:t>Nutrition.</a:t>
            </a:r>
            <a:endParaRPr b="0" lang="en-US" sz="3300" spc="-1" strike="noStrike">
              <a:latin typeface="Arial"/>
            </a:endParaRPr>
          </a:p>
          <a:p>
            <a:pPr>
              <a:lnSpc>
                <a:spcPct val="100000"/>
              </a:lnSpc>
              <a:spcBef>
                <a:spcPts val="601"/>
              </a:spcBef>
            </a:pPr>
            <a:endParaRPr b="0" lang="en-US" sz="3300" spc="-1" strike="noStrike">
              <a:latin typeface="Arial"/>
            </a:endParaRPr>
          </a:p>
        </p:txBody>
      </p:sp>
    </p:spTree>
  </p:cSld>
  <mc:AlternateContent>
    <mc:Choice Requires="p14">
      <p:transition spd="slow" p14:dur="2000"/>
    </mc:Choice>
    <mc:Fallback>
      <p:transition spd="slow"/>
    </mc:Fallback>
  </mc:AlternateContent>
</p:sld>
</file>

<file path=ppt/slides/slide26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00" name="CustomShape 1"/>
          <p:cNvSpPr/>
          <p:nvPr/>
        </p:nvSpPr>
        <p:spPr>
          <a:xfrm>
            <a:off x="762120" y="228600"/>
            <a:ext cx="9522720" cy="6243120"/>
          </a:xfrm>
          <a:prstGeom prst="rect">
            <a:avLst/>
          </a:prstGeom>
          <a:noFill/>
          <a:ln>
            <a:noFill/>
          </a:ln>
        </p:spPr>
        <p:style>
          <a:lnRef idx="0"/>
          <a:fillRef idx="0"/>
          <a:effectRef idx="0"/>
          <a:fontRef idx="minor"/>
        </p:style>
        <p:txBody>
          <a:bodyPr lIns="90000" rIns="90000" tIns="45000" bIns="45000">
            <a:normAutofit/>
          </a:bodyPr>
          <a:p>
            <a:pPr marL="274320" indent="-272160">
              <a:lnSpc>
                <a:spcPct val="100000"/>
              </a:lnSpc>
              <a:spcBef>
                <a:spcPts val="601"/>
              </a:spcBef>
              <a:buClr>
                <a:srgbClr val="fe8637"/>
              </a:buClr>
              <a:buSzPct val="70000"/>
              <a:buFont typeface="Wingdings" charset="2"/>
              <a:buChar char=""/>
            </a:pPr>
            <a:r>
              <a:rPr b="0" lang="en-US" sz="3200" spc="-1" strike="noStrike">
                <a:solidFill>
                  <a:srgbClr val="000000"/>
                </a:solidFill>
                <a:latin typeface="Times New Roman"/>
                <a:ea typeface="DejaVu Sans"/>
              </a:rPr>
              <a:t>Psychological support.</a:t>
            </a:r>
            <a:endParaRPr b="0" lang="en-US" sz="3200" spc="-1" strike="noStrike">
              <a:latin typeface="Arial"/>
            </a:endParaRPr>
          </a:p>
          <a:p>
            <a:pPr marL="274320" indent="-272160">
              <a:lnSpc>
                <a:spcPct val="100000"/>
              </a:lnSpc>
              <a:spcBef>
                <a:spcPts val="601"/>
              </a:spcBef>
              <a:buClr>
                <a:srgbClr val="fe8637"/>
              </a:buClr>
              <a:buSzPct val="70000"/>
              <a:buFont typeface="Wingdings" charset="2"/>
              <a:buChar char=""/>
            </a:pPr>
            <a:r>
              <a:rPr b="0" lang="en-US" sz="3200" spc="-1" strike="noStrike">
                <a:solidFill>
                  <a:srgbClr val="000000"/>
                </a:solidFill>
                <a:latin typeface="Times New Roman"/>
                <a:ea typeface="DejaVu Sans"/>
              </a:rPr>
              <a:t>Hygiene.</a:t>
            </a:r>
            <a:endParaRPr b="0" lang="en-US" sz="3200" spc="-1" strike="noStrike">
              <a:latin typeface="Arial"/>
            </a:endParaRPr>
          </a:p>
          <a:p>
            <a:pPr marL="274320" indent="-272160">
              <a:lnSpc>
                <a:spcPct val="100000"/>
              </a:lnSpc>
              <a:spcBef>
                <a:spcPts val="601"/>
              </a:spcBef>
              <a:buClr>
                <a:srgbClr val="fe8637"/>
              </a:buClr>
              <a:buSzPct val="70000"/>
              <a:buFont typeface="Wingdings" charset="2"/>
              <a:buChar char=""/>
            </a:pPr>
            <a:r>
              <a:rPr b="0" lang="en-US" sz="3200" spc="-1" strike="noStrike">
                <a:solidFill>
                  <a:srgbClr val="000000"/>
                </a:solidFill>
                <a:latin typeface="Times New Roman"/>
                <a:ea typeface="DejaVu Sans"/>
              </a:rPr>
              <a:t>Care of the infant.</a:t>
            </a:r>
            <a:endParaRPr b="0" lang="en-US" sz="3200" spc="-1" strike="noStrike">
              <a:latin typeface="Arial"/>
            </a:endParaRPr>
          </a:p>
          <a:p>
            <a:pPr marL="274320" indent="-272160">
              <a:lnSpc>
                <a:spcPct val="100000"/>
              </a:lnSpc>
              <a:spcBef>
                <a:spcPts val="601"/>
              </a:spcBef>
              <a:buClr>
                <a:srgbClr val="fe8637"/>
              </a:buClr>
              <a:buSzPct val="70000"/>
              <a:buFont typeface="Wingdings" charset="2"/>
              <a:buChar char=""/>
            </a:pPr>
            <a:r>
              <a:rPr b="0" lang="en-US" sz="3200" spc="-1" strike="noStrike">
                <a:solidFill>
                  <a:srgbClr val="000000"/>
                </a:solidFill>
                <a:latin typeface="Times New Roman"/>
                <a:ea typeface="DejaVu Sans"/>
              </a:rPr>
              <a:t>Medication/ drugs.</a:t>
            </a:r>
            <a:endParaRPr b="0" lang="en-US" sz="3200" spc="-1" strike="noStrike">
              <a:latin typeface="Arial"/>
            </a:endParaRPr>
          </a:p>
          <a:p>
            <a:pPr marL="274320" indent="-272160">
              <a:lnSpc>
                <a:spcPct val="100000"/>
              </a:lnSpc>
              <a:spcBef>
                <a:spcPts val="601"/>
              </a:spcBef>
              <a:buClr>
                <a:srgbClr val="fe8637"/>
              </a:buClr>
              <a:buSzPct val="70000"/>
              <a:buFont typeface="Wingdings" charset="2"/>
              <a:buChar char=""/>
            </a:pPr>
            <a:r>
              <a:rPr b="0" lang="en-US" sz="3200" spc="-1" strike="noStrike">
                <a:solidFill>
                  <a:srgbClr val="000000"/>
                </a:solidFill>
                <a:latin typeface="Times New Roman"/>
                <a:ea typeface="DejaVu Sans"/>
              </a:rPr>
              <a:t>Discharge plan .</a:t>
            </a:r>
            <a:endParaRPr b="0" lang="en-US" sz="3200" spc="-1" strike="noStrike">
              <a:latin typeface="Arial"/>
            </a:endParaRPr>
          </a:p>
          <a:p>
            <a:pPr marL="274320" indent="-272160">
              <a:lnSpc>
                <a:spcPct val="100000"/>
              </a:lnSpc>
              <a:spcBef>
                <a:spcPts val="601"/>
              </a:spcBef>
              <a:tabLst>
                <a:tab algn="l" pos="0"/>
              </a:tabLst>
            </a:pPr>
            <a:r>
              <a:rPr b="0" i="1" lang="en-US" sz="3200" spc="-1" strike="noStrike">
                <a:solidFill>
                  <a:srgbClr val="000000"/>
                </a:solidFill>
                <a:latin typeface="Times New Roman"/>
                <a:ea typeface="DejaVu Sans"/>
              </a:rPr>
              <a:t>	</a:t>
            </a:r>
            <a:r>
              <a:rPr b="1" lang="en-US" sz="3200" spc="-1" strike="noStrike">
                <a:solidFill>
                  <a:srgbClr val="c00000"/>
                </a:solidFill>
                <a:latin typeface="Times New Roman"/>
                <a:ea typeface="DejaVu Sans"/>
              </a:rPr>
              <a:t>COMPLICATIONS</a:t>
            </a:r>
            <a:endParaRPr b="0" lang="en-US" sz="3200" spc="-1" strike="noStrike">
              <a:latin typeface="Arial"/>
            </a:endParaRPr>
          </a:p>
          <a:p>
            <a:pPr marL="274320" indent="-272160">
              <a:lnSpc>
                <a:spcPct val="100000"/>
              </a:lnSpc>
              <a:spcBef>
                <a:spcPts val="601"/>
              </a:spcBef>
              <a:buClr>
                <a:srgbClr val="fe8637"/>
              </a:buClr>
              <a:buSzPct val="70000"/>
              <a:buFont typeface="Wingdings" charset="2"/>
              <a:buChar char=""/>
              <a:tabLst>
                <a:tab algn="l" pos="0"/>
              </a:tabLst>
            </a:pPr>
            <a:r>
              <a:rPr b="0" lang="en-US" sz="3200" spc="-1" strike="noStrike">
                <a:solidFill>
                  <a:srgbClr val="000000"/>
                </a:solidFill>
                <a:latin typeface="Times New Roman"/>
                <a:ea typeface="DejaVu Sans"/>
              </a:rPr>
              <a:t>Sheehan’s syndrome occurs due to necrosis of pituitary gland especially the anterior lobe as a result of hypovoluemia.</a:t>
            </a:r>
            <a:endParaRPr b="0" lang="en-US" sz="3200" spc="-1" strike="noStrike">
              <a:latin typeface="Arial"/>
            </a:endParaRPr>
          </a:p>
          <a:p>
            <a:pPr>
              <a:lnSpc>
                <a:spcPct val="100000"/>
              </a:lnSpc>
              <a:spcBef>
                <a:spcPts val="601"/>
              </a:spcBef>
              <a:tabLst>
                <a:tab algn="l" pos="0"/>
              </a:tabLst>
            </a:pP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26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01" name="CustomShape 1"/>
          <p:cNvSpPr/>
          <p:nvPr/>
        </p:nvSpPr>
        <p:spPr>
          <a:xfrm>
            <a:off x="762120" y="304920"/>
            <a:ext cx="9522720" cy="6167160"/>
          </a:xfrm>
          <a:prstGeom prst="rect">
            <a:avLst/>
          </a:prstGeom>
          <a:noFill/>
          <a:ln>
            <a:noFill/>
          </a:ln>
        </p:spPr>
        <p:style>
          <a:lnRef idx="0"/>
          <a:fillRef idx="0"/>
          <a:effectRef idx="0"/>
          <a:fontRef idx="minor"/>
        </p:style>
        <p:txBody>
          <a:bodyPr lIns="90000" rIns="90000" tIns="45000" bIns="45000">
            <a:normAutofit/>
          </a:bodyPr>
          <a:p>
            <a:pPr marL="274320" indent="-272160" algn="just">
              <a:lnSpc>
                <a:spcPct val="100000"/>
              </a:lnSpc>
              <a:spcBef>
                <a:spcPts val="601"/>
              </a:spcBef>
              <a:buClr>
                <a:srgbClr val="fe8637"/>
              </a:buClr>
              <a:buSzPct val="70000"/>
              <a:buFont typeface="Wingdings" charset="2"/>
              <a:buChar char=""/>
            </a:pPr>
            <a:r>
              <a:rPr b="0" lang="en-US" sz="3200" spc="-1" strike="noStrike">
                <a:solidFill>
                  <a:srgbClr val="000000"/>
                </a:solidFill>
                <a:latin typeface="Times New Roman"/>
                <a:ea typeface="DejaVu Sans"/>
              </a:rPr>
              <a:t>A mild case  presents with failed lactation and amenorrhea, and a severe case with premature menopausal features.</a:t>
            </a:r>
            <a:endParaRPr b="0" lang="en-US" sz="3200" spc="-1" strike="noStrike">
              <a:latin typeface="Arial"/>
            </a:endParaRPr>
          </a:p>
          <a:p>
            <a:pPr marL="274320" indent="-272160" algn="just">
              <a:lnSpc>
                <a:spcPct val="100000"/>
              </a:lnSpc>
              <a:spcBef>
                <a:spcPts val="601"/>
              </a:spcBef>
              <a:buClr>
                <a:srgbClr val="fe8637"/>
              </a:buClr>
              <a:buSzPct val="70000"/>
              <a:buFont typeface="Wingdings" charset="2"/>
              <a:buChar char=""/>
            </a:pPr>
            <a:r>
              <a:rPr b="0" lang="en-US" sz="3200" spc="-1" strike="noStrike">
                <a:solidFill>
                  <a:srgbClr val="000000"/>
                </a:solidFill>
                <a:latin typeface="Times New Roman"/>
                <a:ea typeface="DejaVu Sans"/>
              </a:rPr>
              <a:t>Post partum hemorrhage due to impaired living ligature action and disseminated intravascular coagulation.</a:t>
            </a:r>
            <a:endParaRPr b="0" lang="en-US" sz="3200" spc="-1" strike="noStrike">
              <a:latin typeface="Arial"/>
            </a:endParaRPr>
          </a:p>
          <a:p>
            <a:pPr marL="274320" indent="-272160" algn="just">
              <a:lnSpc>
                <a:spcPct val="100000"/>
              </a:lnSpc>
              <a:spcBef>
                <a:spcPts val="601"/>
              </a:spcBef>
              <a:buClr>
                <a:srgbClr val="fe8637"/>
              </a:buClr>
              <a:buSzPct val="70000"/>
              <a:buFont typeface="Wingdings" charset="2"/>
              <a:buChar char=""/>
            </a:pPr>
            <a:r>
              <a:rPr b="0" lang="en-US" sz="3200" spc="-1" strike="noStrike">
                <a:solidFill>
                  <a:srgbClr val="000000"/>
                </a:solidFill>
                <a:latin typeface="Times New Roman"/>
                <a:ea typeface="DejaVu Sans"/>
              </a:rPr>
              <a:t>Dissemination intravascular coagulation (DIC) characterized by massive hemorrhage from all body orifices.</a:t>
            </a: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26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02" name="CustomShape 1"/>
          <p:cNvSpPr/>
          <p:nvPr/>
        </p:nvSpPr>
        <p:spPr>
          <a:xfrm>
            <a:off x="666720" y="380880"/>
            <a:ext cx="10761120" cy="6017760"/>
          </a:xfrm>
          <a:prstGeom prst="rect">
            <a:avLst/>
          </a:prstGeom>
          <a:noFill/>
          <a:ln>
            <a:noFill/>
          </a:ln>
        </p:spPr>
        <p:style>
          <a:lnRef idx="0"/>
          <a:fillRef idx="0"/>
          <a:effectRef idx="0"/>
          <a:fontRef idx="minor"/>
        </p:style>
        <p:txBody>
          <a:bodyPr lIns="90000" rIns="90000" tIns="45000" bIns="45000">
            <a:noAutofit/>
          </a:bodyPr>
          <a:p>
            <a:pPr marL="274320" indent="-272160" algn="just">
              <a:lnSpc>
                <a:spcPct val="100000"/>
              </a:lnSpc>
              <a:spcBef>
                <a:spcPts val="601"/>
              </a:spcBef>
              <a:buClr>
                <a:srgbClr val="fe8637"/>
              </a:buClr>
              <a:buSzPct val="70000"/>
              <a:buFont typeface="Wingdings" charset="2"/>
              <a:buChar char=""/>
            </a:pPr>
            <a:r>
              <a:rPr b="0" lang="en-US" sz="3400" spc="-1" strike="noStrike">
                <a:solidFill>
                  <a:srgbClr val="000000"/>
                </a:solidFill>
                <a:latin typeface="Times New Roman"/>
                <a:ea typeface="DejaVu Sans"/>
              </a:rPr>
              <a:t>Common in moderate to severe placental abruption ,due to  tissue damage at the placental site hence high levels of thromboplastin in the circulation.</a:t>
            </a:r>
            <a:endParaRPr b="0" lang="en-US" sz="3400" spc="-1" strike="noStrike">
              <a:latin typeface="Arial"/>
            </a:endParaRPr>
          </a:p>
          <a:p>
            <a:pPr marL="274320" indent="-272160" algn="just">
              <a:lnSpc>
                <a:spcPct val="100000"/>
              </a:lnSpc>
              <a:spcBef>
                <a:spcPts val="601"/>
              </a:spcBef>
              <a:buClr>
                <a:srgbClr val="fe8637"/>
              </a:buClr>
              <a:buSzPct val="70000"/>
              <a:buFont typeface="Wingdings" charset="2"/>
              <a:buChar char=""/>
            </a:pPr>
            <a:r>
              <a:rPr b="0" lang="en-US" sz="3400" spc="-1" strike="noStrike">
                <a:solidFill>
                  <a:srgbClr val="000000"/>
                </a:solidFill>
                <a:latin typeface="Times New Roman"/>
                <a:ea typeface="DejaVu Sans"/>
              </a:rPr>
              <a:t>Renal failure due to poor perfusion of the kidneys since hypovoluemia is present.</a:t>
            </a:r>
            <a:endParaRPr b="0" lang="en-US" sz="3400" spc="-1" strike="noStrike">
              <a:latin typeface="Arial"/>
            </a:endParaRPr>
          </a:p>
          <a:p>
            <a:pPr marL="274320" indent="-272160" algn="just">
              <a:lnSpc>
                <a:spcPct val="100000"/>
              </a:lnSpc>
              <a:spcBef>
                <a:spcPts val="601"/>
              </a:spcBef>
              <a:tabLst>
                <a:tab algn="l" pos="0"/>
              </a:tabLst>
            </a:pPr>
            <a:r>
              <a:rPr b="0" lang="en-US" sz="3400" spc="-1" strike="noStrike">
                <a:solidFill>
                  <a:srgbClr val="7030a0"/>
                </a:solidFill>
                <a:latin typeface="Times New Roman"/>
                <a:ea typeface="DejaVu Sans"/>
              </a:rPr>
              <a:t>	</a:t>
            </a:r>
            <a:r>
              <a:rPr b="0" lang="en-US" sz="3400" spc="-1" strike="noStrike">
                <a:solidFill>
                  <a:srgbClr val="7030a0"/>
                </a:solidFill>
                <a:latin typeface="Times New Roman"/>
                <a:ea typeface="DejaVu Sans"/>
              </a:rPr>
              <a:t>Assignment:-</a:t>
            </a:r>
            <a:r>
              <a:rPr b="0" lang="en-US" sz="3400" spc="-1" strike="noStrike">
                <a:solidFill>
                  <a:srgbClr val="000000"/>
                </a:solidFill>
                <a:latin typeface="Times New Roman"/>
                <a:ea typeface="DejaVu Sans"/>
              </a:rPr>
              <a:t> Read on assessment of mother’s &amp; fetal conditions.</a:t>
            </a:r>
            <a:endParaRPr b="0" lang="en-US" sz="3400" spc="-1" strike="noStrike">
              <a:latin typeface="Arial"/>
            </a:endParaRPr>
          </a:p>
          <a:p>
            <a:pPr marL="274320" indent="-272160" algn="just">
              <a:lnSpc>
                <a:spcPct val="100000"/>
              </a:lnSpc>
              <a:spcBef>
                <a:spcPts val="601"/>
              </a:spcBef>
              <a:tabLst>
                <a:tab algn="l" pos="0"/>
              </a:tabLst>
            </a:pPr>
            <a:endParaRPr b="0" lang="en-US" sz="3400" spc="-1" strike="noStrike">
              <a:latin typeface="Arial"/>
            </a:endParaRPr>
          </a:p>
        </p:txBody>
      </p:sp>
    </p:spTree>
  </p:cSld>
  <mc:AlternateContent>
    <mc:Choice Requires="p14">
      <p:transition spd="slow" p14:dur="2000"/>
    </mc:Choice>
    <mc:Fallback>
      <p:transition spd="slow"/>
    </mc:Fallback>
  </mc:AlternateContent>
</p:sld>
</file>

<file path=ppt/slides/slide26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03" name="CustomShape 1"/>
          <p:cNvSpPr/>
          <p:nvPr/>
        </p:nvSpPr>
        <p:spPr>
          <a:xfrm>
            <a:off x="609480" y="274680"/>
            <a:ext cx="9954720" cy="1140840"/>
          </a:xfrm>
          <a:prstGeom prst="rect">
            <a:avLst/>
          </a:prstGeom>
          <a:noFill/>
          <a:ln>
            <a:noFill/>
          </a:ln>
        </p:spPr>
        <p:style>
          <a:lnRef idx="0"/>
          <a:fillRef idx="0"/>
          <a:effectRef idx="0"/>
          <a:fontRef idx="minor"/>
        </p:style>
        <p:txBody>
          <a:bodyPr lIns="90000" rIns="90000" tIns="45000" bIns="45000" anchor="b">
            <a:noAutofit/>
          </a:bodyPr>
          <a:p>
            <a:pPr>
              <a:lnSpc>
                <a:spcPct val="100000"/>
              </a:lnSpc>
            </a:pPr>
            <a:r>
              <a:rPr b="1" lang="en-US" sz="3200" spc="-1" strike="noStrike" cap="small">
                <a:solidFill>
                  <a:srgbClr val="ff0000"/>
                </a:solidFill>
                <a:latin typeface="Arial"/>
                <a:ea typeface="DejaVu Sans"/>
              </a:rPr>
              <a:t>3.INCIDENTAL (EXTRA-PLACENTAL) HAEMORRHAGE</a:t>
            </a:r>
            <a:endParaRPr b="0" lang="en-US" sz="3200" spc="-1" strike="noStrike">
              <a:latin typeface="Arial"/>
            </a:endParaRPr>
          </a:p>
        </p:txBody>
      </p:sp>
      <p:sp>
        <p:nvSpPr>
          <p:cNvPr id="1204" name="CustomShape 2"/>
          <p:cNvSpPr/>
          <p:nvPr/>
        </p:nvSpPr>
        <p:spPr>
          <a:xfrm>
            <a:off x="609480" y="1600200"/>
            <a:ext cx="9954720" cy="4871520"/>
          </a:xfrm>
          <a:prstGeom prst="rect">
            <a:avLst/>
          </a:prstGeom>
          <a:noFill/>
          <a:ln>
            <a:noFill/>
          </a:ln>
        </p:spPr>
        <p:style>
          <a:lnRef idx="0"/>
          <a:fillRef idx="0"/>
          <a:effectRef idx="0"/>
          <a:fontRef idx="minor"/>
        </p:style>
        <p:txBody>
          <a:bodyPr lIns="90000" rIns="90000" tIns="45000" bIns="45000">
            <a:normAutofit/>
          </a:bodyPr>
          <a:p>
            <a:pPr marL="274320" indent="-272160" algn="just">
              <a:lnSpc>
                <a:spcPct val="100000"/>
              </a:lnSpc>
              <a:spcBef>
                <a:spcPts val="601"/>
              </a:spcBef>
              <a:buClr>
                <a:srgbClr val="fe8637"/>
              </a:buClr>
              <a:buSzPct val="70000"/>
              <a:buFont typeface="Wingdings" charset="2"/>
              <a:buChar char=""/>
            </a:pPr>
            <a:r>
              <a:rPr b="0" lang="en-US" sz="3200" spc="-1" strike="noStrike">
                <a:solidFill>
                  <a:srgbClr val="000000"/>
                </a:solidFill>
                <a:latin typeface="Times New Roman"/>
                <a:ea typeface="DejaVu Sans"/>
              </a:rPr>
              <a:t>Bleeding is not related to the placental site, but occurs along the genital tract so the loss is from a local lesion.</a:t>
            </a:r>
            <a:endParaRPr b="0" lang="en-US" sz="3200" spc="-1" strike="noStrike">
              <a:latin typeface="Arial"/>
            </a:endParaRPr>
          </a:p>
          <a:p>
            <a:pPr marL="274320" indent="-272160" algn="just">
              <a:lnSpc>
                <a:spcPct val="100000"/>
              </a:lnSpc>
              <a:spcBef>
                <a:spcPts val="601"/>
              </a:spcBef>
              <a:tabLst>
                <a:tab algn="l" pos="0"/>
              </a:tabLst>
            </a:pPr>
            <a:r>
              <a:rPr b="0" i="1" lang="en-US" sz="3200" spc="-1" strike="noStrike">
                <a:solidFill>
                  <a:srgbClr val="000000"/>
                </a:solidFill>
                <a:latin typeface="Times New Roman"/>
                <a:ea typeface="DejaVu Sans"/>
              </a:rPr>
              <a:t>	</a:t>
            </a:r>
            <a:r>
              <a:rPr b="0" i="1" lang="en-US" sz="3200" spc="-1" strike="noStrike">
                <a:solidFill>
                  <a:srgbClr val="000000"/>
                </a:solidFill>
                <a:latin typeface="Times New Roman"/>
                <a:ea typeface="DejaVu Sans"/>
              </a:rPr>
              <a:t>  </a:t>
            </a:r>
            <a:r>
              <a:rPr b="1" lang="en-US" sz="3200" spc="-1" strike="noStrike">
                <a:solidFill>
                  <a:srgbClr val="c00000"/>
                </a:solidFill>
                <a:latin typeface="Times New Roman"/>
                <a:ea typeface="DejaVu Sans"/>
              </a:rPr>
              <a:t>CAUSES</a:t>
            </a:r>
            <a:endParaRPr b="0" lang="en-US" sz="3200" spc="-1" strike="noStrike">
              <a:latin typeface="Arial"/>
            </a:endParaRPr>
          </a:p>
          <a:p>
            <a:pPr marL="274320" indent="-272160" algn="just">
              <a:lnSpc>
                <a:spcPct val="100000"/>
              </a:lnSpc>
              <a:spcBef>
                <a:spcPts val="601"/>
              </a:spcBef>
              <a:buClr>
                <a:srgbClr val="fe8637"/>
              </a:buClr>
              <a:buSzPct val="70000"/>
              <a:buFont typeface="Wingdings" charset="2"/>
              <a:buChar char=""/>
              <a:tabLst>
                <a:tab algn="l" pos="0"/>
              </a:tabLst>
            </a:pPr>
            <a:r>
              <a:rPr b="0" lang="en-US" sz="3200" spc="-1" strike="noStrike">
                <a:solidFill>
                  <a:srgbClr val="000000"/>
                </a:solidFill>
                <a:latin typeface="Times New Roman"/>
                <a:ea typeface="DejaVu Sans"/>
              </a:rPr>
              <a:t>Cervical lesion in terms of:- erosion, polyps or tumour , particularly carcinoma of cervix.</a:t>
            </a:r>
            <a:endParaRPr b="0" lang="en-US" sz="3200" spc="-1" strike="noStrike">
              <a:latin typeface="Arial"/>
            </a:endParaRPr>
          </a:p>
          <a:p>
            <a:pPr marL="274320" indent="-272160" algn="just">
              <a:lnSpc>
                <a:spcPct val="100000"/>
              </a:lnSpc>
              <a:spcBef>
                <a:spcPts val="601"/>
              </a:spcBef>
              <a:buClr>
                <a:srgbClr val="fe8637"/>
              </a:buClr>
              <a:buSzPct val="70000"/>
              <a:buFont typeface="Wingdings" charset="2"/>
              <a:buChar char=""/>
              <a:tabLst>
                <a:tab algn="l" pos="0"/>
              </a:tabLst>
            </a:pPr>
            <a:r>
              <a:rPr b="0" lang="en-US" sz="3200" spc="-1" strike="noStrike">
                <a:solidFill>
                  <a:srgbClr val="000000"/>
                </a:solidFill>
                <a:latin typeface="Times New Roman"/>
                <a:ea typeface="DejaVu Sans"/>
              </a:rPr>
              <a:t>Vulvo-vaginitis, refers to inflammation of vulva and vagina.</a:t>
            </a:r>
            <a:endParaRPr b="0" lang="en-US" sz="3200" spc="-1" strike="noStrike">
              <a:latin typeface="Arial"/>
            </a:endParaRPr>
          </a:p>
          <a:p>
            <a:pPr algn="just">
              <a:lnSpc>
                <a:spcPct val="100000"/>
              </a:lnSpc>
              <a:spcBef>
                <a:spcPts val="601"/>
              </a:spcBef>
              <a:tabLst>
                <a:tab algn="l" pos="0"/>
              </a:tabLst>
            </a:pPr>
            <a:endParaRPr b="0" lang="en-US" sz="3200" spc="-1" strike="noStrike">
              <a:latin typeface="Arial"/>
            </a:endParaRPr>
          </a:p>
          <a:p>
            <a:pPr marL="274320" indent="-272160" algn="just">
              <a:lnSpc>
                <a:spcPct val="100000"/>
              </a:lnSpc>
              <a:spcBef>
                <a:spcPts val="601"/>
              </a:spcBef>
              <a:tabLst>
                <a:tab algn="l" pos="0"/>
              </a:tabLst>
            </a:pP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26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05" name="CustomShape 1"/>
          <p:cNvSpPr/>
          <p:nvPr/>
        </p:nvSpPr>
        <p:spPr>
          <a:xfrm>
            <a:off x="666720" y="304920"/>
            <a:ext cx="10570680" cy="6550920"/>
          </a:xfrm>
          <a:prstGeom prst="rect">
            <a:avLst/>
          </a:prstGeom>
          <a:noFill/>
          <a:ln>
            <a:noFill/>
          </a:ln>
        </p:spPr>
        <p:style>
          <a:lnRef idx="0"/>
          <a:fillRef idx="0"/>
          <a:effectRef idx="0"/>
          <a:fontRef idx="minor"/>
        </p:style>
        <p:txBody>
          <a:bodyPr lIns="90000" rIns="90000" tIns="45000" bIns="45000">
            <a:normAutofit/>
          </a:bodyPr>
          <a:p>
            <a:pPr marL="274320" indent="-272160" algn="just">
              <a:lnSpc>
                <a:spcPct val="100000"/>
              </a:lnSpc>
              <a:spcBef>
                <a:spcPts val="601"/>
              </a:spcBef>
              <a:tabLst>
                <a:tab algn="l" pos="0"/>
              </a:tabLst>
            </a:pPr>
            <a:r>
              <a:rPr b="0" i="1" lang="en-US" sz="3200" spc="-1" strike="noStrike">
                <a:solidFill>
                  <a:srgbClr val="000000"/>
                </a:solidFill>
                <a:latin typeface="Times New Roman"/>
                <a:ea typeface="DejaVu Sans"/>
              </a:rPr>
              <a:t>	</a:t>
            </a:r>
            <a:r>
              <a:rPr b="1" lang="en-US" sz="3200" spc="-1" strike="noStrike">
                <a:solidFill>
                  <a:srgbClr val="c00000"/>
                </a:solidFill>
                <a:latin typeface="Times New Roman"/>
                <a:ea typeface="DejaVu Sans"/>
              </a:rPr>
              <a:t>DIAGNOSTIC FACTORS</a:t>
            </a:r>
            <a:endParaRPr b="0" lang="en-US" sz="3200" spc="-1" strike="noStrike">
              <a:latin typeface="Arial"/>
            </a:endParaRPr>
          </a:p>
          <a:p>
            <a:pPr marL="274320" indent="-272160" algn="just">
              <a:lnSpc>
                <a:spcPct val="100000"/>
              </a:lnSpc>
              <a:spcBef>
                <a:spcPts val="601"/>
              </a:spcBef>
              <a:buClr>
                <a:srgbClr val="fe8637"/>
              </a:buClr>
              <a:buSzPct val="70000"/>
              <a:buFont typeface="Wingdings" charset="2"/>
              <a:buChar char=""/>
              <a:tabLst>
                <a:tab algn="l" pos="0"/>
              </a:tabLst>
            </a:pPr>
            <a:r>
              <a:rPr b="0" lang="en-US" sz="3200" spc="-1" strike="noStrike">
                <a:solidFill>
                  <a:srgbClr val="000000"/>
                </a:solidFill>
                <a:latin typeface="Times New Roman"/>
                <a:ea typeface="DejaVu Sans"/>
              </a:rPr>
              <a:t>History of dyspareunia.</a:t>
            </a:r>
            <a:endParaRPr b="0" lang="en-US" sz="3200" spc="-1" strike="noStrike">
              <a:latin typeface="Arial"/>
            </a:endParaRPr>
          </a:p>
          <a:p>
            <a:pPr marL="274320" indent="-272160" algn="just">
              <a:lnSpc>
                <a:spcPct val="100000"/>
              </a:lnSpc>
              <a:spcBef>
                <a:spcPts val="601"/>
              </a:spcBef>
              <a:buClr>
                <a:srgbClr val="fe8637"/>
              </a:buClr>
              <a:buSzPct val="70000"/>
              <a:buFont typeface="Wingdings" charset="2"/>
              <a:buChar char=""/>
              <a:tabLst>
                <a:tab algn="l" pos="0"/>
              </a:tabLst>
            </a:pPr>
            <a:r>
              <a:rPr b="0" lang="en-US" sz="3200" spc="-1" strike="noStrike">
                <a:solidFill>
                  <a:srgbClr val="000000"/>
                </a:solidFill>
                <a:latin typeface="Times New Roman"/>
                <a:ea typeface="DejaVu Sans"/>
              </a:rPr>
              <a:t>Identification of lesion through speculum examination.</a:t>
            </a:r>
            <a:endParaRPr b="0" lang="en-US" sz="3200" spc="-1" strike="noStrike">
              <a:latin typeface="Arial"/>
            </a:endParaRPr>
          </a:p>
          <a:p>
            <a:pPr marL="274320" indent="-272160" algn="just">
              <a:lnSpc>
                <a:spcPct val="100000"/>
              </a:lnSpc>
              <a:spcBef>
                <a:spcPts val="601"/>
              </a:spcBef>
              <a:buClr>
                <a:srgbClr val="fe8637"/>
              </a:buClr>
              <a:buSzPct val="70000"/>
              <a:buFont typeface="Wingdings" charset="2"/>
              <a:buChar char=""/>
              <a:tabLst>
                <a:tab algn="l" pos="0"/>
              </a:tabLst>
            </a:pPr>
            <a:r>
              <a:rPr b="0" lang="en-US" sz="3200" spc="-1" strike="noStrike">
                <a:solidFill>
                  <a:srgbClr val="000000"/>
                </a:solidFill>
                <a:latin typeface="Times New Roman"/>
                <a:ea typeface="DejaVu Sans"/>
              </a:rPr>
              <a:t>Haemorrhage  is usually minimal with no effect on fetus and mother.</a:t>
            </a:r>
            <a:endParaRPr b="0" lang="en-US" sz="3200" spc="-1" strike="noStrike">
              <a:latin typeface="Arial"/>
            </a:endParaRPr>
          </a:p>
          <a:p>
            <a:pPr marL="274320" indent="-272160" algn="just">
              <a:lnSpc>
                <a:spcPct val="100000"/>
              </a:lnSpc>
              <a:spcBef>
                <a:spcPts val="601"/>
              </a:spcBef>
              <a:tabLst>
                <a:tab algn="l" pos="0"/>
              </a:tabLst>
            </a:pPr>
            <a:r>
              <a:rPr b="0" i="1" lang="en-US" sz="3200" spc="-1" strike="noStrike">
                <a:solidFill>
                  <a:srgbClr val="000000"/>
                </a:solidFill>
                <a:latin typeface="Times New Roman"/>
                <a:ea typeface="DejaVu Sans"/>
              </a:rPr>
              <a:t>        </a:t>
            </a:r>
            <a:r>
              <a:rPr b="1" lang="en-US" sz="3200" spc="-1" strike="noStrike">
                <a:solidFill>
                  <a:srgbClr val="c00000"/>
                </a:solidFill>
                <a:latin typeface="Times New Roman"/>
                <a:ea typeface="DejaVu Sans"/>
              </a:rPr>
              <a:t>SPECIFIC MANAGEMENT</a:t>
            </a:r>
            <a:endParaRPr b="0" lang="en-US" sz="3200" spc="-1" strike="noStrike">
              <a:latin typeface="Arial"/>
            </a:endParaRPr>
          </a:p>
          <a:p>
            <a:pPr marL="274320" indent="-272160" algn="just">
              <a:lnSpc>
                <a:spcPct val="100000"/>
              </a:lnSpc>
              <a:spcBef>
                <a:spcPts val="601"/>
              </a:spcBef>
              <a:buClr>
                <a:srgbClr val="fe8637"/>
              </a:buClr>
              <a:buSzPct val="70000"/>
              <a:buFont typeface="Wingdings" charset="2"/>
              <a:buChar char=""/>
              <a:tabLst>
                <a:tab algn="l" pos="0"/>
              </a:tabLst>
            </a:pPr>
            <a:r>
              <a:rPr b="0" lang="en-US" sz="3200" spc="-1" strike="noStrike">
                <a:solidFill>
                  <a:srgbClr val="000000"/>
                </a:solidFill>
                <a:latin typeface="Times New Roman"/>
                <a:ea typeface="DejaVu Sans"/>
              </a:rPr>
              <a:t>Determine by the cause, so refer to the doctor.</a:t>
            </a:r>
            <a:endParaRPr b="0" lang="en-US" sz="3200" spc="-1" strike="noStrike">
              <a:latin typeface="Arial"/>
            </a:endParaRPr>
          </a:p>
          <a:p>
            <a:pPr marL="274320" indent="-272160" algn="just">
              <a:lnSpc>
                <a:spcPct val="100000"/>
              </a:lnSpc>
              <a:spcBef>
                <a:spcPts val="601"/>
              </a:spcBef>
              <a:buClr>
                <a:srgbClr val="fe8637"/>
              </a:buClr>
              <a:buSzPct val="70000"/>
              <a:buFont typeface="Wingdings" charset="2"/>
              <a:buChar char=""/>
              <a:tabLst>
                <a:tab algn="l" pos="0"/>
              </a:tabLst>
            </a:pPr>
            <a:r>
              <a:rPr b="0" lang="en-US" sz="3200" spc="-1" strike="noStrike">
                <a:solidFill>
                  <a:srgbClr val="000000"/>
                </a:solidFill>
                <a:latin typeface="Times New Roman"/>
                <a:ea typeface="DejaVu Sans"/>
              </a:rPr>
              <a:t>Cervical erosion/ polyp ,cauterization / excision are respectively performed.</a:t>
            </a:r>
            <a:endParaRPr b="0" lang="en-US" sz="3200" spc="-1" strike="noStrike">
              <a:latin typeface="Arial"/>
            </a:endParaRPr>
          </a:p>
          <a:p>
            <a:pPr algn="just">
              <a:lnSpc>
                <a:spcPct val="100000"/>
              </a:lnSpc>
              <a:spcBef>
                <a:spcPts val="601"/>
              </a:spcBef>
              <a:tabLst>
                <a:tab algn="l" pos="0"/>
              </a:tabLst>
            </a:pP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26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06" name="CustomShape 1"/>
          <p:cNvSpPr/>
          <p:nvPr/>
        </p:nvSpPr>
        <p:spPr>
          <a:xfrm>
            <a:off x="952560" y="380880"/>
            <a:ext cx="10323000" cy="6090840"/>
          </a:xfrm>
          <a:prstGeom prst="rect">
            <a:avLst/>
          </a:prstGeom>
          <a:noFill/>
          <a:ln>
            <a:noFill/>
          </a:ln>
        </p:spPr>
        <p:style>
          <a:lnRef idx="0"/>
          <a:fillRef idx="0"/>
          <a:effectRef idx="0"/>
          <a:fontRef idx="minor"/>
        </p:style>
        <p:txBody>
          <a:bodyPr lIns="90000" rIns="90000" tIns="45000" bIns="45000">
            <a:normAutofit/>
          </a:bodyPr>
          <a:p>
            <a:pPr marL="274320" indent="-272160" algn="just">
              <a:lnSpc>
                <a:spcPct val="100000"/>
              </a:lnSpc>
              <a:spcBef>
                <a:spcPts val="601"/>
              </a:spcBef>
              <a:buClr>
                <a:srgbClr val="fe8637"/>
              </a:buClr>
              <a:buSzPct val="70000"/>
              <a:buFont typeface="Wingdings" charset="2"/>
              <a:buChar char=""/>
            </a:pPr>
            <a:r>
              <a:rPr b="0" lang="en-US" sz="3200" spc="-1" strike="noStrike">
                <a:solidFill>
                  <a:srgbClr val="000000"/>
                </a:solidFill>
                <a:latin typeface="Times New Roman"/>
                <a:ea typeface="DejaVu Sans"/>
              </a:rPr>
              <a:t>For cervical carcinoma, termination of pregnancy is highly recommended  because it worsens the condition. </a:t>
            </a:r>
            <a:endParaRPr b="0" lang="en-US" sz="3200" spc="-1" strike="noStrike">
              <a:latin typeface="Arial"/>
            </a:endParaRPr>
          </a:p>
          <a:p>
            <a:pPr marL="274320" indent="-272160" algn="just">
              <a:lnSpc>
                <a:spcPct val="100000"/>
              </a:lnSpc>
              <a:spcBef>
                <a:spcPts val="601"/>
              </a:spcBef>
              <a:buClr>
                <a:srgbClr val="fe8637"/>
              </a:buClr>
              <a:buSzPct val="70000"/>
              <a:buFont typeface="Wingdings" charset="2"/>
              <a:buChar char=""/>
            </a:pPr>
            <a:r>
              <a:rPr b="0" lang="en-US" sz="3200" spc="-1" strike="noStrike">
                <a:solidFill>
                  <a:srgbClr val="000000"/>
                </a:solidFill>
                <a:latin typeface="Times New Roman"/>
                <a:ea typeface="DejaVu Sans"/>
              </a:rPr>
              <a:t>The mother and her partner should be directly involved in the decision.</a:t>
            </a:r>
            <a:endParaRPr b="0" lang="en-US" sz="3200" spc="-1" strike="noStrike">
              <a:latin typeface="Arial"/>
            </a:endParaRPr>
          </a:p>
          <a:p>
            <a:pPr marL="274320" indent="-272160" algn="just">
              <a:lnSpc>
                <a:spcPct val="100000"/>
              </a:lnSpc>
              <a:spcBef>
                <a:spcPts val="601"/>
              </a:spcBef>
              <a:buClr>
                <a:srgbClr val="fe8637"/>
              </a:buClr>
              <a:buSzPct val="70000"/>
              <a:buFont typeface="Wingdings" charset="2"/>
              <a:buChar char=""/>
            </a:pPr>
            <a:r>
              <a:rPr b="0" lang="en-US" sz="3200" spc="-1" strike="noStrike">
                <a:solidFill>
                  <a:srgbClr val="000000"/>
                </a:solidFill>
                <a:latin typeface="Times New Roman"/>
                <a:ea typeface="DejaVu Sans"/>
              </a:rPr>
              <a:t> </a:t>
            </a:r>
            <a:r>
              <a:rPr b="0" lang="en-US" sz="3200" spc="-1" strike="noStrike">
                <a:solidFill>
                  <a:srgbClr val="000000"/>
                </a:solidFill>
                <a:latin typeface="Times New Roman"/>
                <a:ea typeface="DejaVu Sans"/>
              </a:rPr>
              <a:t>Respective treatment depends on the spread of cancer cells.</a:t>
            </a:r>
            <a:endParaRPr b="0" lang="en-US" sz="3200" spc="-1" strike="noStrike">
              <a:latin typeface="Arial"/>
            </a:endParaRPr>
          </a:p>
          <a:p>
            <a:pPr marL="274320" indent="-272160" algn="just">
              <a:lnSpc>
                <a:spcPct val="100000"/>
              </a:lnSpc>
              <a:spcBef>
                <a:spcPts val="601"/>
              </a:spcBef>
              <a:buClr>
                <a:srgbClr val="fe8637"/>
              </a:buClr>
              <a:buSzPct val="70000"/>
              <a:buFont typeface="Wingdings" charset="2"/>
              <a:buChar char=""/>
            </a:pPr>
            <a:r>
              <a:rPr b="0" lang="en-US" sz="3200" spc="-1" strike="noStrike">
                <a:solidFill>
                  <a:srgbClr val="000000"/>
                </a:solidFill>
                <a:latin typeface="Times New Roman"/>
                <a:ea typeface="DejaVu Sans"/>
              </a:rPr>
              <a:t>For vulvo-vaginitis ,investigate the causative organisms and prescribe the appropriate antibiotic therapy.</a:t>
            </a:r>
            <a:endParaRPr b="0" lang="en-US" sz="3200" spc="-1" strike="noStrike">
              <a:latin typeface="Arial"/>
            </a:endParaRPr>
          </a:p>
          <a:p>
            <a:pPr algn="just">
              <a:lnSpc>
                <a:spcPct val="100000"/>
              </a:lnSpc>
              <a:spcBef>
                <a:spcPts val="601"/>
              </a:spcBef>
            </a:pP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26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07" name="CustomShape 1"/>
          <p:cNvSpPr/>
          <p:nvPr/>
        </p:nvSpPr>
        <p:spPr>
          <a:xfrm>
            <a:off x="952560" y="457200"/>
            <a:ext cx="9332280" cy="6014520"/>
          </a:xfrm>
          <a:prstGeom prst="rect">
            <a:avLst/>
          </a:prstGeom>
          <a:noFill/>
          <a:ln>
            <a:noFill/>
          </a:ln>
        </p:spPr>
        <p:style>
          <a:lnRef idx="0"/>
          <a:fillRef idx="0"/>
          <a:effectRef idx="0"/>
          <a:fontRef idx="minor"/>
        </p:style>
        <p:txBody>
          <a:bodyPr lIns="90000" rIns="90000" tIns="45000" bIns="45000">
            <a:normAutofit/>
          </a:bodyPr>
          <a:p>
            <a:pPr marL="274320" indent="-272160" algn="just">
              <a:lnSpc>
                <a:spcPct val="100000"/>
              </a:lnSpc>
              <a:spcBef>
                <a:spcPts val="601"/>
              </a:spcBef>
              <a:buClr>
                <a:srgbClr val="fe8637"/>
              </a:buClr>
              <a:buSzPct val="70000"/>
              <a:buFont typeface="Wingdings" charset="2"/>
              <a:buChar char=""/>
            </a:pPr>
            <a:r>
              <a:rPr b="0" lang="en-US" sz="3200" spc="-1" strike="noStrike">
                <a:solidFill>
                  <a:srgbClr val="000000"/>
                </a:solidFill>
                <a:latin typeface="Times New Roman"/>
                <a:ea typeface="DejaVu Sans"/>
              </a:rPr>
              <a:t> </a:t>
            </a:r>
            <a:r>
              <a:rPr b="0" lang="en-US" sz="3200" spc="-1" strike="noStrike">
                <a:solidFill>
                  <a:srgbClr val="000000"/>
                </a:solidFill>
                <a:latin typeface="Times New Roman"/>
                <a:ea typeface="DejaVu Sans"/>
              </a:rPr>
              <a:t>To prevent  re- infection  emphasise on 4C i.e counseling, contact tracing, compliance and condom use hence pregnancy continues.</a:t>
            </a:r>
            <a:endParaRPr b="0" lang="en-US" sz="3200" spc="-1" strike="noStrike">
              <a:latin typeface="Arial"/>
            </a:endParaRPr>
          </a:p>
          <a:p>
            <a:pPr marL="274320" indent="-272160" algn="just">
              <a:lnSpc>
                <a:spcPct val="100000"/>
              </a:lnSpc>
              <a:spcBef>
                <a:spcPts val="601"/>
              </a:spcBef>
              <a:tabLst>
                <a:tab algn="l" pos="0"/>
              </a:tabLst>
            </a:pPr>
            <a:r>
              <a:rPr b="0" i="1" lang="en-US" sz="3200" spc="-1" strike="noStrike">
                <a:solidFill>
                  <a:srgbClr val="000000"/>
                </a:solidFill>
                <a:latin typeface="Times New Roman"/>
                <a:ea typeface="DejaVu Sans"/>
              </a:rPr>
              <a:t>	</a:t>
            </a:r>
            <a:r>
              <a:rPr b="1" lang="en-US" sz="3200" spc="-1" strike="noStrike">
                <a:solidFill>
                  <a:srgbClr val="c00000"/>
                </a:solidFill>
                <a:latin typeface="Times New Roman"/>
                <a:ea typeface="DejaVu Sans"/>
              </a:rPr>
              <a:t>COMPLICATION</a:t>
            </a:r>
            <a:endParaRPr b="0" lang="en-US" sz="3200" spc="-1" strike="noStrike">
              <a:latin typeface="Arial"/>
            </a:endParaRPr>
          </a:p>
          <a:p>
            <a:pPr marL="274320" indent="-272160" algn="just">
              <a:lnSpc>
                <a:spcPct val="100000"/>
              </a:lnSpc>
              <a:spcBef>
                <a:spcPts val="601"/>
              </a:spcBef>
              <a:buClr>
                <a:srgbClr val="fe8637"/>
              </a:buClr>
              <a:buSzPct val="70000"/>
              <a:buFont typeface="Wingdings" charset="2"/>
              <a:buChar char=""/>
              <a:tabLst>
                <a:tab algn="l" pos="0"/>
              </a:tabLst>
            </a:pPr>
            <a:r>
              <a:rPr b="0" lang="en-US" sz="3200" spc="-1" strike="noStrike">
                <a:solidFill>
                  <a:srgbClr val="000000"/>
                </a:solidFill>
                <a:latin typeface="Times New Roman"/>
                <a:ea typeface="DejaVu Sans"/>
              </a:rPr>
              <a:t>Stenosis of the affected area leading to obstructed labour.</a:t>
            </a:r>
            <a:endParaRPr b="0" lang="en-US" sz="3200" spc="-1" strike="noStrike">
              <a:latin typeface="Arial"/>
            </a:endParaRPr>
          </a:p>
          <a:p>
            <a:pPr algn="just">
              <a:lnSpc>
                <a:spcPct val="100000"/>
              </a:lnSpc>
              <a:spcBef>
                <a:spcPts val="601"/>
              </a:spcBef>
              <a:tabLst>
                <a:tab algn="l" pos="0"/>
              </a:tabLst>
            </a:pPr>
            <a:endParaRPr b="0" lang="en-US" sz="3200" spc="-1" strike="noStrike">
              <a:latin typeface="Arial"/>
            </a:endParaRPr>
          </a:p>
          <a:p>
            <a:pPr marL="274320" indent="-272160" algn="just">
              <a:lnSpc>
                <a:spcPct val="100000"/>
              </a:lnSpc>
              <a:spcBef>
                <a:spcPts val="601"/>
              </a:spcBef>
              <a:tabLst>
                <a:tab algn="l" pos="0"/>
              </a:tabLst>
            </a:pPr>
            <a:r>
              <a:rPr b="0" lang="en-US" sz="3200" spc="-1" strike="noStrike">
                <a:solidFill>
                  <a:srgbClr val="000000"/>
                </a:solidFill>
                <a:latin typeface="Times New Roman"/>
                <a:ea typeface="DejaVu Sans"/>
              </a:rPr>
              <a:t>	</a:t>
            </a:r>
            <a:r>
              <a:rPr b="0" lang="en-US" sz="3200" spc="-1" strike="noStrike">
                <a:solidFill>
                  <a:srgbClr val="000000"/>
                </a:solidFill>
                <a:latin typeface="Times New Roman"/>
                <a:ea typeface="DejaVu Sans"/>
              </a:rPr>
              <a:t>	</a:t>
            </a:r>
            <a:r>
              <a:rPr b="0" lang="en-US" sz="3200" spc="-1" strike="noStrike">
                <a:solidFill>
                  <a:srgbClr val="000000"/>
                </a:solidFill>
                <a:latin typeface="Times New Roman"/>
                <a:ea typeface="DejaVu Sans"/>
              </a:rPr>
              <a:t>	</a:t>
            </a:r>
            <a:endParaRPr b="0" lang="en-US" sz="3200" spc="-1" strike="noStrike">
              <a:latin typeface="Arial"/>
            </a:endParaRPr>
          </a:p>
          <a:p>
            <a:pPr marL="274320" indent="-272160" algn="just">
              <a:lnSpc>
                <a:spcPct val="100000"/>
              </a:lnSpc>
              <a:spcBef>
                <a:spcPts val="601"/>
              </a:spcBef>
              <a:tabLst>
                <a:tab algn="l" pos="0"/>
              </a:tabLst>
            </a:pPr>
            <a:endParaRPr b="0" lang="en-US" sz="3200" spc="-1" strike="noStrike">
              <a:latin typeface="Arial"/>
            </a:endParaRPr>
          </a:p>
        </p:txBody>
      </p:sp>
      <p:sp>
        <p:nvSpPr>
          <p:cNvPr id="1208" name="CustomShape 2"/>
          <p:cNvSpPr/>
          <p:nvPr/>
        </p:nvSpPr>
        <p:spPr>
          <a:xfrm>
            <a:off x="4476600" y="4724280"/>
            <a:ext cx="3522240" cy="1793160"/>
          </a:xfrm>
          <a:prstGeom prst="horizontalScroll">
            <a:avLst>
              <a:gd name="adj" fmla="val 12500"/>
            </a:avLst>
          </a:prstGeom>
          <a:solidFill>
            <a:srgbClr val="052f61"/>
          </a:solidFill>
          <a:ln w="25560">
            <a:solidFill>
              <a:srgbClr val="032247"/>
            </a:solidFill>
            <a:round/>
          </a:ln>
        </p:spPr>
        <p:style>
          <a:lnRef idx="0"/>
          <a:fillRef idx="0"/>
          <a:effectRef idx="0"/>
          <a:fontRef idx="minor"/>
        </p:style>
        <p:txBody>
          <a:bodyPr lIns="90000" rIns="90000" tIns="45000" bIns="45000" anchor="ctr">
            <a:noAutofit/>
          </a:bodyPr>
          <a:p>
            <a:pPr algn="ctr">
              <a:lnSpc>
                <a:spcPct val="100000"/>
              </a:lnSpc>
            </a:pPr>
            <a:r>
              <a:rPr b="1" lang="en-US" sz="8000" spc="-1" strike="noStrike">
                <a:solidFill>
                  <a:srgbClr val="7030a0"/>
                </a:solidFill>
                <a:latin typeface="Times New Roman"/>
                <a:ea typeface="DejaVu Sans"/>
              </a:rPr>
              <a:t>END</a:t>
            </a:r>
            <a:endParaRPr b="0" lang="en-US" sz="8000" spc="-1" strike="noStrike">
              <a:latin typeface="Arial"/>
            </a:endParaRPr>
          </a:p>
        </p:txBody>
      </p:sp>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91" name="CustomShape 1"/>
          <p:cNvSpPr/>
          <p:nvPr/>
        </p:nvSpPr>
        <p:spPr>
          <a:xfrm>
            <a:off x="571680" y="304920"/>
            <a:ext cx="10761120" cy="6017760"/>
          </a:xfrm>
          <a:prstGeom prst="rect">
            <a:avLst/>
          </a:prstGeom>
          <a:noFill/>
          <a:ln>
            <a:noFill/>
          </a:ln>
        </p:spPr>
        <p:style>
          <a:lnRef idx="0"/>
          <a:fillRef idx="0"/>
          <a:effectRef idx="0"/>
          <a:fontRef idx="minor"/>
        </p:style>
        <p:txBody>
          <a:bodyPr lIns="90000" rIns="90000" tIns="45000" bIns="45000">
            <a:normAutofit/>
          </a:bodyPr>
          <a:p>
            <a:pPr marL="274320" indent="-272160" algn="just">
              <a:lnSpc>
                <a:spcPct val="100000"/>
              </a:lnSpc>
              <a:spcBef>
                <a:spcPts val="641"/>
              </a:spcBef>
              <a:buClr>
                <a:srgbClr val="0bd0d9"/>
              </a:buClr>
              <a:buSzPct val="95000"/>
              <a:buFont typeface="Wingdings 2" charset="2"/>
              <a:buChar char=""/>
            </a:pPr>
            <a:r>
              <a:rPr b="0" lang="en-US" sz="3200" spc="-1" strike="noStrike">
                <a:solidFill>
                  <a:srgbClr val="0000ff"/>
                </a:solidFill>
                <a:latin typeface="Calibri"/>
                <a:ea typeface="DejaVu Sans"/>
              </a:rPr>
              <a:t>Proteinuria.</a:t>
            </a:r>
            <a:endParaRPr b="0" lang="en-US" sz="3200" spc="-1" strike="noStrike">
              <a:latin typeface="Arial"/>
            </a:endParaRPr>
          </a:p>
          <a:p>
            <a:pPr marL="274320" indent="-272160" algn="just">
              <a:lnSpc>
                <a:spcPct val="100000"/>
              </a:lnSpc>
              <a:spcBef>
                <a:spcPts val="641"/>
              </a:spcBef>
              <a:buClr>
                <a:srgbClr val="0bd0d9"/>
              </a:buClr>
              <a:buSzPct val="95000"/>
              <a:buFont typeface="Wingdings 2" charset="2"/>
              <a:buChar char=""/>
            </a:pPr>
            <a:r>
              <a:rPr b="0" lang="en-US" sz="3200" spc="-1" strike="noStrike">
                <a:solidFill>
                  <a:srgbClr val="0000ff"/>
                </a:solidFill>
                <a:latin typeface="Calibri"/>
                <a:ea typeface="DejaVu Sans"/>
              </a:rPr>
              <a:t>Reduced creatinine clearance &amp; urea excretion.</a:t>
            </a:r>
            <a:endParaRPr b="0" lang="en-US" sz="3200" spc="-1" strike="noStrike">
              <a:latin typeface="Arial"/>
            </a:endParaRPr>
          </a:p>
          <a:p>
            <a:pPr marL="274320" indent="-272160" algn="just">
              <a:lnSpc>
                <a:spcPct val="100000"/>
              </a:lnSpc>
              <a:spcBef>
                <a:spcPts val="641"/>
              </a:spcBef>
              <a:buClr>
                <a:srgbClr val="0bd0d9"/>
              </a:buClr>
              <a:buSzPct val="95000"/>
              <a:buFont typeface="Wingdings" charset="2"/>
              <a:buChar char=""/>
            </a:pPr>
            <a:r>
              <a:rPr b="0" lang="en-US" sz="3200" spc="-1" strike="noStrike">
                <a:solidFill>
                  <a:srgbClr val="000000"/>
                </a:solidFill>
                <a:latin typeface="Calibri"/>
                <a:ea typeface="DejaVu Sans"/>
              </a:rPr>
              <a:t>Therefore serum creatinine &amp; uric acid levels increases.</a:t>
            </a:r>
            <a:endParaRPr b="0" lang="en-US" sz="3200" spc="-1" strike="noStrike">
              <a:latin typeface="Arial"/>
            </a:endParaRPr>
          </a:p>
          <a:p>
            <a:pPr marL="274320" indent="-272160" algn="just">
              <a:lnSpc>
                <a:spcPct val="100000"/>
              </a:lnSpc>
              <a:spcBef>
                <a:spcPts val="641"/>
              </a:spcBef>
              <a:buClr>
                <a:srgbClr val="0bd0d9"/>
              </a:buClr>
              <a:buSzPct val="95000"/>
              <a:buFont typeface="Wingdings 2" charset="2"/>
              <a:buChar char=""/>
            </a:pPr>
            <a:r>
              <a:rPr b="0" lang="en-US" sz="3200" spc="-1" strike="noStrike">
                <a:solidFill>
                  <a:srgbClr val="0000ff"/>
                </a:solidFill>
                <a:latin typeface="Calibri"/>
                <a:ea typeface="DejaVu Sans"/>
              </a:rPr>
              <a:t>Oliguria:</a:t>
            </a:r>
            <a:r>
              <a:rPr b="0" lang="en-US" sz="3200" spc="-1" strike="noStrike">
                <a:solidFill>
                  <a:srgbClr val="000000"/>
                </a:solidFill>
                <a:latin typeface="Calibri"/>
                <a:ea typeface="DejaVu Sans"/>
              </a:rPr>
              <a:t>- urinary output ranges between 400-500ml in 24hrs.</a:t>
            </a:r>
            <a:endParaRPr b="0" lang="en-US" sz="3200" spc="-1" strike="noStrike">
              <a:latin typeface="Arial"/>
            </a:endParaRPr>
          </a:p>
          <a:p>
            <a:pPr marL="274320" indent="-272160" algn="just">
              <a:lnSpc>
                <a:spcPct val="100000"/>
              </a:lnSpc>
              <a:spcBef>
                <a:spcPts val="641"/>
              </a:spcBef>
              <a:tabLst>
                <a:tab algn="l" pos="0"/>
              </a:tabLst>
            </a:pPr>
            <a:r>
              <a:rPr b="1" lang="en-US" sz="3200" spc="-1" strike="noStrike">
                <a:solidFill>
                  <a:srgbClr val="000000"/>
                </a:solidFill>
                <a:latin typeface="Calibri"/>
                <a:ea typeface="DejaVu Sans"/>
              </a:rPr>
              <a:t>	</a:t>
            </a:r>
            <a:r>
              <a:rPr b="1" lang="en-US" sz="3200" spc="-1" strike="noStrike">
                <a:solidFill>
                  <a:srgbClr val="000000"/>
                </a:solidFill>
                <a:latin typeface="Calibri"/>
                <a:ea typeface="DejaVu Sans"/>
              </a:rPr>
              <a:t>3.RESPIRATORY</a:t>
            </a:r>
            <a:endParaRPr b="0" lang="en-US" sz="3200" spc="-1" strike="noStrike">
              <a:latin typeface="Arial"/>
            </a:endParaRPr>
          </a:p>
          <a:p>
            <a:pPr marL="274320" indent="-272160" algn="just">
              <a:lnSpc>
                <a:spcPct val="100000"/>
              </a:lnSpc>
              <a:spcBef>
                <a:spcPts val="641"/>
              </a:spcBef>
              <a:buClr>
                <a:srgbClr val="0bd0d9"/>
              </a:buClr>
              <a:buSzPct val="95000"/>
              <a:buFont typeface="Wingdings 2" charset="2"/>
              <a:buChar char=""/>
              <a:tabLst>
                <a:tab algn="l" pos="0"/>
              </a:tabLst>
            </a:pPr>
            <a:r>
              <a:rPr b="0" lang="en-US" sz="3200" spc="-1" strike="noStrike">
                <a:solidFill>
                  <a:srgbClr val="0000ff"/>
                </a:solidFill>
                <a:latin typeface="Calibri"/>
                <a:ea typeface="DejaVu Sans"/>
              </a:rPr>
              <a:t>Pulmonary oedema </a:t>
            </a:r>
            <a:r>
              <a:rPr b="0" lang="en-US" sz="3200" spc="-1" strike="noStrike">
                <a:solidFill>
                  <a:srgbClr val="000000"/>
                </a:solidFill>
                <a:latin typeface="Calibri"/>
                <a:ea typeface="DejaVu Sans"/>
              </a:rPr>
              <a:t>due to damage of blood vessels &amp; low osmotic pressure.</a:t>
            </a:r>
            <a:endParaRPr b="0" lang="en-US" sz="3200" spc="-1" strike="noStrike">
              <a:latin typeface="Arial"/>
            </a:endParaRPr>
          </a:p>
          <a:p>
            <a:pPr marL="274320" indent="-272160" algn="just">
              <a:lnSpc>
                <a:spcPct val="100000"/>
              </a:lnSpc>
              <a:spcBef>
                <a:spcPts val="641"/>
              </a:spcBef>
              <a:buClr>
                <a:srgbClr val="0bd0d9"/>
              </a:buClr>
              <a:buSzPct val="95000"/>
              <a:buFont typeface="Wingdings 2" charset="2"/>
              <a:buChar char=""/>
              <a:tabLst>
                <a:tab algn="l" pos="0"/>
              </a:tabLst>
            </a:pPr>
            <a:r>
              <a:rPr b="0" lang="en-US" sz="3200" spc="-1" strike="noStrike">
                <a:solidFill>
                  <a:srgbClr val="0000ff"/>
                </a:solidFill>
                <a:latin typeface="Calibri"/>
                <a:ea typeface="DejaVu Sans"/>
              </a:rPr>
              <a:t>Cyanosis</a:t>
            </a:r>
            <a:r>
              <a:rPr b="0" lang="en-US" sz="3200" spc="-1" strike="noStrike">
                <a:solidFill>
                  <a:srgbClr val="000000"/>
                </a:solidFill>
                <a:latin typeface="Calibri"/>
                <a:ea typeface="DejaVu Sans"/>
              </a:rPr>
              <a:t> , because of impaired oxygen supply.</a:t>
            </a:r>
            <a:endParaRPr b="0" lang="en-US" sz="3200" spc="-1" strike="noStrike">
              <a:latin typeface="Arial"/>
            </a:endParaRPr>
          </a:p>
          <a:p>
            <a:pPr algn="just">
              <a:lnSpc>
                <a:spcPct val="100000"/>
              </a:lnSpc>
              <a:spcBef>
                <a:spcPts val="641"/>
              </a:spcBef>
              <a:tabLst>
                <a:tab algn="l" pos="0"/>
              </a:tabLst>
            </a:pPr>
            <a:endParaRPr b="0" lang="en-US" sz="3200" spc="-1" strike="noStrike">
              <a:latin typeface="Arial"/>
            </a:endParaRPr>
          </a:p>
          <a:p>
            <a:pPr algn="just">
              <a:lnSpc>
                <a:spcPct val="100000"/>
              </a:lnSpc>
              <a:spcBef>
                <a:spcPts val="641"/>
              </a:spcBef>
              <a:tabLst>
                <a:tab algn="l" pos="0"/>
              </a:tabLst>
            </a:pPr>
            <a:endParaRPr b="0" lang="en-US" sz="3200" spc="-1" strike="noStrike">
              <a:latin typeface="Arial"/>
            </a:endParaRPr>
          </a:p>
        </p:txBody>
      </p:sp>
    </p:spTree>
  </p:cSld>
  <p:transition spd="med">
    <p:pull dir="l"/>
  </p:transition>
</p:sld>
</file>

<file path=ppt/slides/slide27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cc00ff"/>
        </a:solidFill>
      </p:bgPr>
    </p:bg>
    <p:spTree>
      <p:nvGrpSpPr>
        <p:cNvPr id="1" name=""/>
        <p:cNvGrpSpPr/>
        <p:nvPr/>
      </p:nvGrpSpPr>
      <p:grpSpPr>
        <a:xfrm>
          <a:off x="0" y="0"/>
          <a:ext cx="0" cy="0"/>
          <a:chOff x="0" y="0"/>
          <a:chExt cx="0" cy="0"/>
        </a:xfrm>
      </p:grpSpPr>
      <p:sp>
        <p:nvSpPr>
          <p:cNvPr id="1209" name="CustomShape 1"/>
          <p:cNvSpPr/>
          <p:nvPr/>
        </p:nvSpPr>
        <p:spPr>
          <a:xfrm>
            <a:off x="2000160" y="274680"/>
            <a:ext cx="9545760" cy="1140840"/>
          </a:xfrm>
          <a:prstGeom prst="rect">
            <a:avLst/>
          </a:prstGeom>
          <a:solidFill>
            <a:srgbClr val="fed46c"/>
          </a:solidFill>
          <a:ln w="76320">
            <a:solidFill>
              <a:srgbClr val="964305"/>
            </a:solidFill>
            <a:prstDash val="dash"/>
            <a:round/>
          </a:ln>
          <a:effectLst>
            <a:outerShdw dir="5400000" dist="28080">
              <a:srgbClr val="000000">
                <a:alpha val="32000"/>
              </a:srgbClr>
            </a:outerShdw>
          </a:effectLst>
        </p:spPr>
        <p:style>
          <a:lnRef idx="0"/>
          <a:fillRef idx="0"/>
          <a:effectRef idx="0"/>
          <a:fontRef idx="minor"/>
        </p:style>
        <p:txBody>
          <a:bodyPr lIns="90000" rIns="90000" tIns="45000" bIns="45000" anchor="ctr">
            <a:normAutofit fontScale="55000"/>
          </a:bodyPr>
          <a:p>
            <a:pPr algn="ctr">
              <a:lnSpc>
                <a:spcPct val="100000"/>
              </a:lnSpc>
            </a:pPr>
            <a:br/>
            <a:r>
              <a:rPr b="1" lang="en-US" sz="4400" spc="-1" strike="noStrike" cap="all">
                <a:solidFill>
                  <a:srgbClr val="0000ff"/>
                </a:solidFill>
                <a:latin typeface="Aharoni"/>
                <a:ea typeface="DejaVu Sans"/>
              </a:rPr>
              <a:t>HYPEREMESIS GRAVIDARUM</a:t>
            </a:r>
            <a:br/>
            <a:endParaRPr b="0" lang="en-US" sz="4400" spc="-1" strike="noStrike">
              <a:latin typeface="Arial"/>
            </a:endParaRPr>
          </a:p>
        </p:txBody>
      </p:sp>
      <p:sp>
        <p:nvSpPr>
          <p:cNvPr id="1210" name="CustomShape 2"/>
          <p:cNvSpPr/>
          <p:nvPr/>
        </p:nvSpPr>
        <p:spPr>
          <a:xfrm>
            <a:off x="1619280" y="1447920"/>
            <a:ext cx="9926640" cy="5407920"/>
          </a:xfrm>
          <a:prstGeom prst="rect">
            <a:avLst/>
          </a:prstGeom>
          <a:noFill/>
          <a:ln>
            <a:noFill/>
          </a:ln>
        </p:spPr>
        <p:style>
          <a:lnRef idx="0"/>
          <a:fillRef idx="0"/>
          <a:effectRef idx="0"/>
          <a:fontRef idx="minor"/>
        </p:style>
        <p:txBody>
          <a:bodyPr lIns="90000" rIns="90000" tIns="45000" bIns="45000">
            <a:normAutofit fontScale="94000"/>
          </a:bodyPr>
          <a:p>
            <a:pPr marL="365760" indent="-281160" algn="just">
              <a:lnSpc>
                <a:spcPct val="100000"/>
              </a:lnSpc>
              <a:spcBef>
                <a:spcPts val="601"/>
              </a:spcBef>
              <a:tabLst>
                <a:tab algn="l" pos="0"/>
              </a:tabLst>
            </a:pPr>
            <a:r>
              <a:rPr b="0" i="1" lang="en-US" sz="3200" spc="-1" strike="noStrike">
                <a:solidFill>
                  <a:srgbClr val="000000"/>
                </a:solidFill>
                <a:latin typeface="Calibri"/>
                <a:ea typeface="DejaVu Sans"/>
              </a:rPr>
              <a:t>	</a:t>
            </a:r>
            <a:r>
              <a:rPr b="0" i="1" lang="en-US" sz="3200" spc="-1" strike="noStrike">
                <a:solidFill>
                  <a:srgbClr val="c00000"/>
                </a:solidFill>
                <a:latin typeface="Calibri"/>
                <a:ea typeface="DejaVu Sans"/>
              </a:rPr>
              <a:t>	</a:t>
            </a:r>
            <a:r>
              <a:rPr b="1" lang="en-US" sz="3200" spc="-1" strike="noStrike">
                <a:solidFill>
                  <a:srgbClr val="c00000"/>
                </a:solidFill>
                <a:latin typeface="Calibri"/>
                <a:ea typeface="DejaVu Sans"/>
              </a:rPr>
              <a:t>DESCRIPTION</a:t>
            </a:r>
            <a:endParaRPr b="0" lang="en-US" sz="3200" spc="-1" strike="noStrike">
              <a:latin typeface="Arial"/>
            </a:endParaRPr>
          </a:p>
          <a:p>
            <a:pPr marL="365760" indent="-281160" algn="just">
              <a:lnSpc>
                <a:spcPct val="100000"/>
              </a:lnSpc>
              <a:spcBef>
                <a:spcPts val="601"/>
              </a:spcBef>
              <a:buClr>
                <a:srgbClr val="3891a7"/>
              </a:buClr>
              <a:buSzPct val="80000"/>
              <a:buFont typeface="Wingdings 2" charset="2"/>
              <a:buChar char=""/>
              <a:tabLst>
                <a:tab algn="l" pos="0"/>
              </a:tabLst>
            </a:pPr>
            <a:r>
              <a:rPr b="0" lang="en-US" sz="3200" spc="-1" strike="noStrike">
                <a:solidFill>
                  <a:srgbClr val="000000"/>
                </a:solidFill>
                <a:latin typeface="Calibri"/>
                <a:ea typeface="DejaVu Sans"/>
              </a:rPr>
              <a:t>A condition characterized by excessive &amp; persistent pregnancy-related nausea or vomiting or both, associated with Wt loss of &gt;5% of body mass &amp; ketosis, starting between 4</a:t>
            </a:r>
            <a:r>
              <a:rPr b="0" lang="en-US" sz="3200" spc="-1" strike="noStrike" baseline="30000">
                <a:solidFill>
                  <a:srgbClr val="000000"/>
                </a:solidFill>
                <a:latin typeface="Calibri"/>
                <a:ea typeface="DejaVu Sans"/>
              </a:rPr>
              <a:t>th</a:t>
            </a:r>
            <a:r>
              <a:rPr b="0" lang="en-US" sz="3200" spc="-1" strike="noStrike">
                <a:solidFill>
                  <a:srgbClr val="000000"/>
                </a:solidFill>
                <a:latin typeface="Calibri"/>
                <a:ea typeface="DejaVu Sans"/>
              </a:rPr>
              <a:t>-10</a:t>
            </a:r>
            <a:r>
              <a:rPr b="0" lang="en-US" sz="3200" spc="-1" strike="noStrike" baseline="30000">
                <a:solidFill>
                  <a:srgbClr val="000000"/>
                </a:solidFill>
                <a:latin typeface="Calibri"/>
                <a:ea typeface="DejaVu Sans"/>
              </a:rPr>
              <a:t>th</a:t>
            </a:r>
            <a:r>
              <a:rPr b="0" lang="en-US" sz="3200" spc="-1" strike="noStrike">
                <a:solidFill>
                  <a:srgbClr val="000000"/>
                </a:solidFill>
                <a:latin typeface="Calibri"/>
                <a:ea typeface="DejaVu Sans"/>
              </a:rPr>
              <a:t> week and resolves before 20</a:t>
            </a:r>
            <a:r>
              <a:rPr b="0" lang="en-US" sz="3200" spc="-1" strike="noStrike" baseline="30000">
                <a:solidFill>
                  <a:srgbClr val="000000"/>
                </a:solidFill>
                <a:latin typeface="Calibri"/>
                <a:ea typeface="DejaVu Sans"/>
              </a:rPr>
              <a:t>th</a:t>
            </a:r>
            <a:r>
              <a:rPr b="0" lang="en-US" sz="3200" spc="-1" strike="noStrike">
                <a:solidFill>
                  <a:srgbClr val="000000"/>
                </a:solidFill>
                <a:latin typeface="Calibri"/>
                <a:ea typeface="DejaVu Sans"/>
              </a:rPr>
              <a:t> week of pregnancy after interventions.</a:t>
            </a:r>
            <a:endParaRPr b="0" lang="en-US" sz="3200" spc="-1" strike="noStrike">
              <a:latin typeface="Arial"/>
            </a:endParaRPr>
          </a:p>
          <a:p>
            <a:pPr marL="365760" indent="-281160" algn="just">
              <a:lnSpc>
                <a:spcPct val="100000"/>
              </a:lnSpc>
              <a:spcBef>
                <a:spcPts val="601"/>
              </a:spcBef>
              <a:buClr>
                <a:srgbClr val="3891a7"/>
              </a:buClr>
              <a:buSzPct val="80000"/>
              <a:buFont typeface="Wingdings" charset="2"/>
              <a:buChar char=""/>
              <a:tabLst>
                <a:tab algn="l" pos="0"/>
              </a:tabLst>
            </a:pPr>
            <a:r>
              <a:rPr b="0" lang="en-US" sz="3200" spc="-1" strike="noStrike">
                <a:solidFill>
                  <a:srgbClr val="000000"/>
                </a:solidFill>
                <a:latin typeface="Calibri"/>
                <a:ea typeface="DejaVu Sans"/>
              </a:rPr>
              <a:t>In its severe state, malnutrition and metabolic disturbance occur which may be fatal.</a:t>
            </a:r>
            <a:endParaRPr b="0" lang="en-US" sz="3200" spc="-1" strike="noStrike">
              <a:latin typeface="Arial"/>
            </a:endParaRPr>
          </a:p>
          <a:p>
            <a:pPr marL="365760" indent="-281160" algn="just">
              <a:lnSpc>
                <a:spcPct val="100000"/>
              </a:lnSpc>
              <a:spcBef>
                <a:spcPts val="601"/>
              </a:spcBef>
              <a:tabLst>
                <a:tab algn="l" pos="0"/>
              </a:tabLst>
            </a:pPr>
            <a:r>
              <a:rPr b="1" lang="en-US" sz="3200" spc="-1" strike="noStrike">
                <a:solidFill>
                  <a:srgbClr val="ff0000"/>
                </a:solidFill>
                <a:latin typeface="Calibri"/>
                <a:ea typeface="DejaVu Sans"/>
              </a:rPr>
              <a:t>NB</a:t>
            </a:r>
            <a:r>
              <a:rPr b="0" lang="en-US" sz="3200" spc="-1" strike="noStrike">
                <a:solidFill>
                  <a:srgbClr val="ff0000"/>
                </a:solidFill>
                <a:latin typeface="Calibri"/>
                <a:ea typeface="DejaVu Sans"/>
              </a:rPr>
              <a:t>: </a:t>
            </a:r>
            <a:r>
              <a:rPr b="0" lang="en-US" sz="3200" spc="-1" strike="noStrike">
                <a:solidFill>
                  <a:srgbClr val="000000"/>
                </a:solidFill>
                <a:latin typeface="Calibri"/>
                <a:ea typeface="DejaVu Sans"/>
              </a:rPr>
              <a:t>Exact cause is unknown</a:t>
            </a: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27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cc00ff"/>
        </a:solidFill>
      </p:bgPr>
    </p:bg>
    <p:spTree>
      <p:nvGrpSpPr>
        <p:cNvPr id="1" name=""/>
        <p:cNvGrpSpPr/>
        <p:nvPr/>
      </p:nvGrpSpPr>
      <p:grpSpPr>
        <a:xfrm>
          <a:off x="0" y="0"/>
          <a:ext cx="0" cy="0"/>
          <a:chOff x="0" y="0"/>
          <a:chExt cx="0" cy="0"/>
        </a:xfrm>
      </p:grpSpPr>
      <p:sp>
        <p:nvSpPr>
          <p:cNvPr id="1211" name="CustomShape 1"/>
          <p:cNvSpPr/>
          <p:nvPr/>
        </p:nvSpPr>
        <p:spPr>
          <a:xfrm>
            <a:off x="1714680" y="0"/>
            <a:ext cx="10094400" cy="1140840"/>
          </a:xfrm>
          <a:prstGeom prst="rect">
            <a:avLst/>
          </a:prstGeom>
          <a:noFill/>
          <a:ln>
            <a:noFill/>
          </a:ln>
        </p:spPr>
        <p:style>
          <a:lnRef idx="0"/>
          <a:fillRef idx="0"/>
          <a:effectRef idx="0"/>
          <a:fontRef idx="minor"/>
        </p:style>
        <p:txBody>
          <a:bodyPr lIns="90000" rIns="90000" tIns="45000" bIns="45000" anchor="ctr">
            <a:normAutofit fontScale="49000"/>
          </a:bodyPr>
          <a:p>
            <a:pPr>
              <a:lnSpc>
                <a:spcPct val="100000"/>
              </a:lnSpc>
            </a:pPr>
            <a:br/>
            <a:br/>
            <a:r>
              <a:rPr b="1" lang="en-US" sz="2700" spc="-1" strike="noStrike">
                <a:solidFill>
                  <a:srgbClr val="c00000"/>
                </a:solidFill>
                <a:latin typeface="Times New Roman"/>
                <a:ea typeface="DejaVu Sans"/>
              </a:rPr>
              <a:t>DISTINGUISHING BETWEEN MORNING SICKNESS AND HYPEREMESIS GRAVIDARUM</a:t>
            </a:r>
            <a:br/>
            <a:endParaRPr b="0" lang="en-US" sz="2700" spc="-1" strike="noStrike">
              <a:latin typeface="Arial"/>
            </a:endParaRPr>
          </a:p>
        </p:txBody>
      </p:sp>
      <p:sp>
        <p:nvSpPr>
          <p:cNvPr id="1212" name="CustomShape 2"/>
          <p:cNvSpPr/>
          <p:nvPr/>
        </p:nvSpPr>
        <p:spPr>
          <a:xfrm>
            <a:off x="1714680" y="1295280"/>
            <a:ext cx="5031000" cy="5560560"/>
          </a:xfrm>
          <a:prstGeom prst="rect">
            <a:avLst/>
          </a:prstGeom>
          <a:noFill/>
          <a:ln>
            <a:noFill/>
          </a:ln>
        </p:spPr>
        <p:style>
          <a:lnRef idx="0"/>
          <a:fillRef idx="0"/>
          <a:effectRef idx="0"/>
          <a:fontRef idx="minor"/>
        </p:style>
        <p:txBody>
          <a:bodyPr lIns="90000" rIns="90000" tIns="45000" bIns="45000">
            <a:normAutofit/>
          </a:bodyPr>
          <a:p>
            <a:pPr marL="365760" indent="-281160">
              <a:lnSpc>
                <a:spcPct val="100000"/>
              </a:lnSpc>
              <a:spcBef>
                <a:spcPts val="601"/>
              </a:spcBef>
              <a:tabLst>
                <a:tab algn="l" pos="0"/>
              </a:tabLst>
            </a:pPr>
            <a:r>
              <a:rPr b="1" lang="en-US" sz="2800" spc="-1" strike="noStrike">
                <a:solidFill>
                  <a:srgbClr val="425519"/>
                </a:solidFill>
                <a:latin typeface="Calibri"/>
                <a:ea typeface="DejaVu Sans"/>
              </a:rPr>
              <a:t>Morning Sickness:</a:t>
            </a:r>
            <a:endParaRPr b="0" lang="en-US" sz="2800" spc="-1" strike="noStrike">
              <a:latin typeface="Arial"/>
            </a:endParaRPr>
          </a:p>
          <a:p>
            <a:pPr marL="365760" indent="-281160">
              <a:lnSpc>
                <a:spcPct val="100000"/>
              </a:lnSpc>
              <a:spcBef>
                <a:spcPts val="601"/>
              </a:spcBef>
              <a:buClr>
                <a:srgbClr val="3891a7"/>
              </a:buClr>
              <a:buSzPct val="80000"/>
              <a:buFont typeface="Wingdings 2" charset="2"/>
              <a:buChar char=""/>
              <a:tabLst>
                <a:tab algn="l" pos="0"/>
              </a:tabLst>
            </a:pPr>
            <a:r>
              <a:rPr b="0" lang="en-US" sz="2800" spc="-1" strike="noStrike">
                <a:solidFill>
                  <a:srgbClr val="000000"/>
                </a:solidFill>
                <a:latin typeface="Calibri"/>
                <a:ea typeface="DejaVu Sans"/>
              </a:rPr>
              <a:t>Nausea </a:t>
            </a:r>
            <a:r>
              <a:rPr b="0" i="1" lang="en-US" sz="2800" spc="-1" strike="noStrike">
                <a:solidFill>
                  <a:srgbClr val="000000"/>
                </a:solidFill>
                <a:latin typeface="Calibri"/>
                <a:ea typeface="DejaVu Sans"/>
              </a:rPr>
              <a:t>sometimes</a:t>
            </a:r>
            <a:r>
              <a:rPr b="0" lang="en-US" sz="2800" spc="-1" strike="noStrike">
                <a:solidFill>
                  <a:srgbClr val="000000"/>
                </a:solidFill>
                <a:latin typeface="Calibri"/>
                <a:ea typeface="DejaVu Sans"/>
              </a:rPr>
              <a:t> accompanied by vomiting</a:t>
            </a:r>
            <a:endParaRPr b="0" lang="en-US" sz="2800" spc="-1" strike="noStrike">
              <a:latin typeface="Arial"/>
            </a:endParaRPr>
          </a:p>
          <a:p>
            <a:pPr marL="365760" indent="-281160">
              <a:lnSpc>
                <a:spcPct val="100000"/>
              </a:lnSpc>
              <a:spcBef>
                <a:spcPts val="601"/>
              </a:spcBef>
              <a:buClr>
                <a:srgbClr val="3891a7"/>
              </a:buClr>
              <a:buSzPct val="80000"/>
              <a:buFont typeface="Wingdings 2" charset="2"/>
              <a:buChar char=""/>
              <a:tabLst>
                <a:tab algn="l" pos="0"/>
              </a:tabLst>
            </a:pPr>
            <a:r>
              <a:rPr b="0" lang="en-US" sz="2800" spc="-1" strike="noStrike">
                <a:solidFill>
                  <a:srgbClr val="000000"/>
                </a:solidFill>
                <a:latin typeface="Calibri"/>
                <a:ea typeface="DejaVu Sans"/>
              </a:rPr>
              <a:t>Nausea that subsides at 12 weeks or soon after</a:t>
            </a:r>
            <a:endParaRPr b="0" lang="en-US" sz="2800" spc="-1" strike="noStrike">
              <a:latin typeface="Arial"/>
            </a:endParaRPr>
          </a:p>
          <a:p>
            <a:pPr marL="365760" indent="-281160">
              <a:lnSpc>
                <a:spcPct val="100000"/>
              </a:lnSpc>
              <a:spcBef>
                <a:spcPts val="601"/>
              </a:spcBef>
              <a:buClr>
                <a:srgbClr val="3891a7"/>
              </a:buClr>
              <a:buSzPct val="80000"/>
              <a:buFont typeface="Wingdings 2" charset="2"/>
              <a:buChar char=""/>
              <a:tabLst>
                <a:tab algn="l" pos="0"/>
              </a:tabLst>
            </a:pPr>
            <a:r>
              <a:rPr b="0" lang="en-US" sz="2800" spc="-1" strike="noStrike">
                <a:solidFill>
                  <a:srgbClr val="000000"/>
                </a:solidFill>
                <a:latin typeface="Calibri"/>
                <a:ea typeface="DejaVu Sans"/>
              </a:rPr>
              <a:t>Vomiting that does </a:t>
            </a:r>
            <a:r>
              <a:rPr b="0" i="1" lang="en-US" sz="2800" spc="-1" strike="noStrike">
                <a:solidFill>
                  <a:srgbClr val="000000"/>
                </a:solidFill>
                <a:latin typeface="Calibri"/>
                <a:ea typeface="DejaVu Sans"/>
              </a:rPr>
              <a:t>not</a:t>
            </a:r>
            <a:r>
              <a:rPr b="0" lang="en-US" sz="2800" spc="-1" strike="noStrike">
                <a:solidFill>
                  <a:srgbClr val="000000"/>
                </a:solidFill>
                <a:latin typeface="Calibri"/>
                <a:ea typeface="DejaVu Sans"/>
              </a:rPr>
              <a:t> cause severe dehydration</a:t>
            </a:r>
            <a:endParaRPr b="0" lang="en-US" sz="2800" spc="-1" strike="noStrike">
              <a:latin typeface="Arial"/>
            </a:endParaRPr>
          </a:p>
          <a:p>
            <a:pPr marL="365760" indent="-281160">
              <a:lnSpc>
                <a:spcPct val="100000"/>
              </a:lnSpc>
              <a:spcBef>
                <a:spcPts val="601"/>
              </a:spcBef>
              <a:buClr>
                <a:srgbClr val="3891a7"/>
              </a:buClr>
              <a:buSzPct val="80000"/>
              <a:buFont typeface="Wingdings 2" charset="2"/>
              <a:buChar char=""/>
              <a:tabLst>
                <a:tab algn="l" pos="0"/>
              </a:tabLst>
            </a:pPr>
            <a:r>
              <a:rPr b="0" lang="en-US" sz="2800" spc="-1" strike="noStrike">
                <a:solidFill>
                  <a:srgbClr val="000000"/>
                </a:solidFill>
                <a:latin typeface="Calibri"/>
                <a:ea typeface="DejaVu Sans"/>
              </a:rPr>
              <a:t>Vomiting that allows you to keep some food down</a:t>
            </a:r>
            <a:endParaRPr b="0" lang="en-US" sz="2800" spc="-1" strike="noStrike">
              <a:latin typeface="Arial"/>
            </a:endParaRPr>
          </a:p>
          <a:p>
            <a:pPr>
              <a:lnSpc>
                <a:spcPct val="100000"/>
              </a:lnSpc>
              <a:spcBef>
                <a:spcPts val="601"/>
              </a:spcBef>
              <a:tabLst>
                <a:tab algn="l" pos="0"/>
              </a:tabLst>
            </a:pPr>
            <a:endParaRPr b="0" lang="en-US" sz="2800" spc="-1" strike="noStrike">
              <a:latin typeface="Arial"/>
            </a:endParaRPr>
          </a:p>
        </p:txBody>
      </p:sp>
      <p:sp>
        <p:nvSpPr>
          <p:cNvPr id="1213" name="CustomShape 3"/>
          <p:cNvSpPr/>
          <p:nvPr/>
        </p:nvSpPr>
        <p:spPr>
          <a:xfrm>
            <a:off x="6976080" y="1295280"/>
            <a:ext cx="4832640" cy="5560560"/>
          </a:xfrm>
          <a:prstGeom prst="rect">
            <a:avLst/>
          </a:prstGeom>
          <a:noFill/>
          <a:ln>
            <a:noFill/>
          </a:ln>
        </p:spPr>
        <p:style>
          <a:lnRef idx="0"/>
          <a:fillRef idx="0"/>
          <a:effectRef idx="0"/>
          <a:fontRef idx="minor"/>
        </p:style>
        <p:txBody>
          <a:bodyPr lIns="90000" rIns="90000" tIns="45000" bIns="45000">
            <a:normAutofit/>
          </a:bodyPr>
          <a:p>
            <a:pPr marL="365760" indent="-281160">
              <a:lnSpc>
                <a:spcPct val="100000"/>
              </a:lnSpc>
              <a:spcBef>
                <a:spcPts val="601"/>
              </a:spcBef>
              <a:tabLst>
                <a:tab algn="l" pos="0"/>
              </a:tabLst>
            </a:pPr>
            <a:r>
              <a:rPr b="1" lang="en-US" sz="2800" spc="-1" strike="noStrike">
                <a:solidFill>
                  <a:srgbClr val="425519"/>
                </a:solidFill>
                <a:latin typeface="Calibri"/>
                <a:ea typeface="DejaVu Sans"/>
              </a:rPr>
              <a:t>Hyperemesis Gravidarum:</a:t>
            </a:r>
            <a:endParaRPr b="0" lang="en-US" sz="2800" spc="-1" strike="noStrike">
              <a:latin typeface="Arial"/>
            </a:endParaRPr>
          </a:p>
          <a:p>
            <a:pPr marL="365760" indent="-281160">
              <a:lnSpc>
                <a:spcPct val="100000"/>
              </a:lnSpc>
              <a:spcBef>
                <a:spcPts val="601"/>
              </a:spcBef>
              <a:buClr>
                <a:srgbClr val="3891a7"/>
              </a:buClr>
              <a:buSzPct val="80000"/>
              <a:buFont typeface="Wingdings 2" charset="2"/>
              <a:buChar char=""/>
              <a:tabLst>
                <a:tab algn="l" pos="0"/>
              </a:tabLst>
            </a:pPr>
            <a:r>
              <a:rPr b="0" lang="en-US" sz="2800" spc="-1" strike="noStrike">
                <a:solidFill>
                  <a:srgbClr val="000000"/>
                </a:solidFill>
                <a:latin typeface="Calibri"/>
                <a:ea typeface="DejaVu Sans"/>
              </a:rPr>
              <a:t>Nausea accompanied by </a:t>
            </a:r>
            <a:r>
              <a:rPr b="0" i="1" lang="en-US" sz="2800" spc="-1" strike="noStrike">
                <a:solidFill>
                  <a:srgbClr val="000000"/>
                </a:solidFill>
                <a:latin typeface="Calibri"/>
                <a:ea typeface="DejaVu Sans"/>
              </a:rPr>
              <a:t>severe</a:t>
            </a:r>
            <a:r>
              <a:rPr b="0" lang="en-US" sz="2800" spc="-1" strike="noStrike">
                <a:solidFill>
                  <a:srgbClr val="000000"/>
                </a:solidFill>
                <a:latin typeface="Calibri"/>
                <a:ea typeface="DejaVu Sans"/>
              </a:rPr>
              <a:t> vomiting</a:t>
            </a:r>
            <a:endParaRPr b="0" lang="en-US" sz="2800" spc="-1" strike="noStrike">
              <a:latin typeface="Arial"/>
            </a:endParaRPr>
          </a:p>
          <a:p>
            <a:pPr marL="365760" indent="-281160">
              <a:lnSpc>
                <a:spcPct val="100000"/>
              </a:lnSpc>
              <a:spcBef>
                <a:spcPts val="601"/>
              </a:spcBef>
              <a:buClr>
                <a:srgbClr val="3891a7"/>
              </a:buClr>
              <a:buSzPct val="80000"/>
              <a:buFont typeface="Wingdings 2" charset="2"/>
              <a:buChar char=""/>
              <a:tabLst>
                <a:tab algn="l" pos="0"/>
              </a:tabLst>
            </a:pPr>
            <a:r>
              <a:rPr b="0" lang="en-US" sz="2800" spc="-1" strike="noStrike">
                <a:solidFill>
                  <a:srgbClr val="000000"/>
                </a:solidFill>
                <a:latin typeface="Calibri"/>
                <a:ea typeface="DejaVu Sans"/>
              </a:rPr>
              <a:t>Nausea that does </a:t>
            </a:r>
            <a:r>
              <a:rPr b="0" i="1" lang="en-US" sz="2800" spc="-1" strike="noStrike">
                <a:solidFill>
                  <a:srgbClr val="000000"/>
                </a:solidFill>
                <a:latin typeface="Calibri"/>
                <a:ea typeface="DejaVu Sans"/>
              </a:rPr>
              <a:t>not</a:t>
            </a:r>
            <a:r>
              <a:rPr b="0" lang="en-US" sz="2800" spc="-1" strike="noStrike">
                <a:solidFill>
                  <a:srgbClr val="000000"/>
                </a:solidFill>
                <a:latin typeface="Calibri"/>
                <a:ea typeface="DejaVu Sans"/>
              </a:rPr>
              <a:t> subside</a:t>
            </a:r>
            <a:endParaRPr b="0" lang="en-US" sz="2800" spc="-1" strike="noStrike">
              <a:latin typeface="Arial"/>
            </a:endParaRPr>
          </a:p>
          <a:p>
            <a:pPr marL="365760" indent="-281160">
              <a:lnSpc>
                <a:spcPct val="100000"/>
              </a:lnSpc>
              <a:spcBef>
                <a:spcPts val="601"/>
              </a:spcBef>
              <a:buClr>
                <a:srgbClr val="3891a7"/>
              </a:buClr>
              <a:buSzPct val="80000"/>
              <a:buFont typeface="Wingdings 2" charset="2"/>
              <a:buChar char=""/>
              <a:tabLst>
                <a:tab algn="l" pos="0"/>
              </a:tabLst>
            </a:pPr>
            <a:r>
              <a:rPr b="0" lang="en-US" sz="2800" spc="-1" strike="noStrike">
                <a:solidFill>
                  <a:srgbClr val="000000"/>
                </a:solidFill>
                <a:latin typeface="Calibri"/>
                <a:ea typeface="DejaVu Sans"/>
              </a:rPr>
              <a:t>Vomiting that causes severe dehydration</a:t>
            </a:r>
            <a:endParaRPr b="0" lang="en-US" sz="2800" spc="-1" strike="noStrike">
              <a:latin typeface="Arial"/>
            </a:endParaRPr>
          </a:p>
          <a:p>
            <a:pPr marL="365760" indent="-281160">
              <a:lnSpc>
                <a:spcPct val="100000"/>
              </a:lnSpc>
              <a:spcBef>
                <a:spcPts val="601"/>
              </a:spcBef>
              <a:buClr>
                <a:srgbClr val="3891a7"/>
              </a:buClr>
              <a:buSzPct val="80000"/>
              <a:buFont typeface="Wingdings 2" charset="2"/>
              <a:buChar char=""/>
              <a:tabLst>
                <a:tab algn="l" pos="0"/>
              </a:tabLst>
            </a:pPr>
            <a:r>
              <a:rPr b="0" lang="en-US" sz="2800" spc="-1" strike="noStrike">
                <a:solidFill>
                  <a:srgbClr val="000000"/>
                </a:solidFill>
                <a:latin typeface="Calibri"/>
                <a:ea typeface="DejaVu Sans"/>
              </a:rPr>
              <a:t>Vomiting that does </a:t>
            </a:r>
            <a:r>
              <a:rPr b="0" i="1" lang="en-US" sz="2800" spc="-1" strike="noStrike">
                <a:solidFill>
                  <a:srgbClr val="000000"/>
                </a:solidFill>
                <a:latin typeface="Calibri"/>
                <a:ea typeface="DejaVu Sans"/>
              </a:rPr>
              <a:t>not</a:t>
            </a:r>
            <a:r>
              <a:rPr b="0" lang="en-US" sz="2800" spc="-1" strike="noStrike">
                <a:solidFill>
                  <a:srgbClr val="000000"/>
                </a:solidFill>
                <a:latin typeface="Calibri"/>
                <a:ea typeface="DejaVu Sans"/>
              </a:rPr>
              <a:t> allow you to keep any food down</a:t>
            </a:r>
            <a:endParaRPr b="0" lang="en-US" sz="2800" spc="-1" strike="noStrike">
              <a:latin typeface="Arial"/>
            </a:endParaRPr>
          </a:p>
          <a:p>
            <a:pPr>
              <a:lnSpc>
                <a:spcPct val="100000"/>
              </a:lnSpc>
              <a:spcBef>
                <a:spcPts val="601"/>
              </a:spcBef>
              <a:tabLst>
                <a:tab algn="l" pos="0"/>
              </a:tabLst>
            </a:pPr>
            <a:endParaRPr b="0" lang="en-US" sz="2800" spc="-1" strike="noStrike">
              <a:latin typeface="Arial"/>
            </a:endParaRPr>
          </a:p>
        </p:txBody>
      </p:sp>
    </p:spTree>
  </p:cSld>
  <mc:AlternateContent>
    <mc:Choice Requires="p14">
      <p:transition spd="slow" p14:dur="2000"/>
    </mc:Choice>
    <mc:Fallback>
      <p:transition spd="slow"/>
    </mc:Fallback>
  </mc:AlternateContent>
</p:sld>
</file>

<file path=ppt/slides/slide27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cc00ff"/>
        </a:solidFill>
      </p:bgPr>
    </p:bg>
    <p:spTree>
      <p:nvGrpSpPr>
        <p:cNvPr id="1" name=""/>
        <p:cNvGrpSpPr/>
        <p:nvPr/>
      </p:nvGrpSpPr>
      <p:grpSpPr>
        <a:xfrm>
          <a:off x="0" y="0"/>
          <a:ext cx="0" cy="0"/>
          <a:chOff x="0" y="0"/>
          <a:chExt cx="0" cy="0"/>
        </a:xfrm>
      </p:grpSpPr>
      <p:sp>
        <p:nvSpPr>
          <p:cNvPr id="1214" name="CustomShape 1"/>
          <p:cNvSpPr/>
          <p:nvPr/>
        </p:nvSpPr>
        <p:spPr>
          <a:xfrm>
            <a:off x="1914120" y="274680"/>
            <a:ext cx="9995400" cy="1140840"/>
          </a:xfrm>
          <a:prstGeom prst="rect">
            <a:avLst/>
          </a:prstGeom>
          <a:noFill/>
          <a:ln>
            <a:noFill/>
          </a:ln>
        </p:spPr>
        <p:style>
          <a:lnRef idx="0"/>
          <a:fillRef idx="0"/>
          <a:effectRef idx="0"/>
          <a:fontRef idx="minor"/>
        </p:style>
        <p:txBody>
          <a:bodyPr lIns="90000" rIns="90000" tIns="45000" bIns="45000" anchor="ctr">
            <a:noAutofit/>
          </a:bodyPr>
          <a:p>
            <a:pPr>
              <a:lnSpc>
                <a:spcPct val="100000"/>
              </a:lnSpc>
            </a:pPr>
            <a:r>
              <a:rPr b="1" lang="en-US" sz="4300" spc="-1" strike="noStrike">
                <a:solidFill>
                  <a:srgbClr val="c00000"/>
                </a:solidFill>
                <a:latin typeface="Arial"/>
                <a:ea typeface="DejaVu Sans"/>
              </a:rPr>
              <a:t>PREDISPOSING FACTORS</a:t>
            </a:r>
            <a:r>
              <a:rPr b="0" lang="en-US" sz="4300" spc="-1" strike="noStrike">
                <a:solidFill>
                  <a:srgbClr val="572314"/>
                </a:solidFill>
                <a:latin typeface="Arial"/>
                <a:ea typeface="DejaVu Sans"/>
              </a:rPr>
              <a:t> </a:t>
            </a:r>
            <a:endParaRPr b="0" lang="en-US" sz="4300" spc="-1" strike="noStrike">
              <a:latin typeface="Arial"/>
            </a:endParaRPr>
          </a:p>
        </p:txBody>
      </p:sp>
      <p:sp>
        <p:nvSpPr>
          <p:cNvPr id="1215" name="CustomShape 2"/>
          <p:cNvSpPr/>
          <p:nvPr/>
        </p:nvSpPr>
        <p:spPr>
          <a:xfrm>
            <a:off x="1714680" y="1219320"/>
            <a:ext cx="9831600" cy="5027040"/>
          </a:xfrm>
          <a:prstGeom prst="rect">
            <a:avLst/>
          </a:prstGeom>
          <a:noFill/>
          <a:ln>
            <a:noFill/>
          </a:ln>
        </p:spPr>
        <p:style>
          <a:lnRef idx="0"/>
          <a:fillRef idx="0"/>
          <a:effectRef idx="0"/>
          <a:fontRef idx="minor"/>
        </p:style>
        <p:txBody>
          <a:bodyPr lIns="90000" rIns="90000" tIns="45000" bIns="45000">
            <a:normAutofit/>
          </a:bodyPr>
          <a:p>
            <a:pPr marL="365760" indent="-281160" algn="just">
              <a:lnSpc>
                <a:spcPct val="100000"/>
              </a:lnSpc>
              <a:spcBef>
                <a:spcPts val="601"/>
              </a:spcBef>
              <a:buClr>
                <a:srgbClr val="3891a7"/>
              </a:buClr>
              <a:buSzPct val="80000"/>
              <a:buFont typeface="Wingdings 2" charset="2"/>
              <a:buChar char=""/>
            </a:pPr>
            <a:r>
              <a:rPr b="0" lang="en-US" sz="3200" spc="-1" strike="noStrike">
                <a:solidFill>
                  <a:srgbClr val="000000"/>
                </a:solidFill>
                <a:latin typeface="Calibri"/>
                <a:ea typeface="DejaVu Sans"/>
              </a:rPr>
              <a:t>Multiple pregnancy or hydatidform mole due to higher levels of respective hormones i.e. oestrogen and human chorionic gonadotrophin.</a:t>
            </a:r>
            <a:endParaRPr b="0" lang="en-US" sz="3200" spc="-1" strike="noStrike">
              <a:latin typeface="Arial"/>
            </a:endParaRPr>
          </a:p>
          <a:p>
            <a:pPr marL="365760" indent="-281160" algn="just">
              <a:lnSpc>
                <a:spcPct val="100000"/>
              </a:lnSpc>
              <a:spcBef>
                <a:spcPts val="601"/>
              </a:spcBef>
              <a:buClr>
                <a:srgbClr val="3891a7"/>
              </a:buClr>
              <a:buSzPct val="80000"/>
              <a:buFont typeface="Wingdings 2" charset="2"/>
              <a:buChar char=""/>
            </a:pPr>
            <a:r>
              <a:rPr b="0" lang="en-US" sz="3200" spc="-1" strike="noStrike">
                <a:solidFill>
                  <a:srgbClr val="000000"/>
                </a:solidFill>
                <a:latin typeface="Calibri"/>
                <a:ea typeface="DejaVu Sans"/>
              </a:rPr>
              <a:t>Pyelonephritis (upper urinary tract infection) because of retained products of metabolism.</a:t>
            </a:r>
            <a:endParaRPr b="0" lang="en-US" sz="3200" spc="-1" strike="noStrike">
              <a:latin typeface="Arial"/>
            </a:endParaRPr>
          </a:p>
          <a:p>
            <a:pPr marL="365760" indent="-281160" algn="just">
              <a:lnSpc>
                <a:spcPct val="100000"/>
              </a:lnSpc>
              <a:spcBef>
                <a:spcPts val="601"/>
              </a:spcBef>
              <a:buClr>
                <a:srgbClr val="3891a7"/>
              </a:buClr>
              <a:buSzPct val="80000"/>
              <a:buFont typeface="Wingdings 2" charset="2"/>
              <a:buChar char=""/>
            </a:pPr>
            <a:r>
              <a:rPr b="0" lang="en-US" sz="3200" spc="-1" strike="noStrike">
                <a:solidFill>
                  <a:srgbClr val="000000"/>
                </a:solidFill>
                <a:latin typeface="Calibri"/>
                <a:ea typeface="DejaVu Sans"/>
              </a:rPr>
              <a:t>Presence of gastric ulcers due to infection with helicobactor  pylori organism.  </a:t>
            </a: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27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cc00ff"/>
        </a:solidFill>
      </p:bgPr>
    </p:bg>
    <p:spTree>
      <p:nvGrpSpPr>
        <p:cNvPr id="1" name=""/>
        <p:cNvGrpSpPr/>
        <p:nvPr/>
      </p:nvGrpSpPr>
      <p:grpSpPr>
        <a:xfrm>
          <a:off x="0" y="0"/>
          <a:ext cx="0" cy="0"/>
          <a:chOff x="0" y="0"/>
          <a:chExt cx="0" cy="0"/>
        </a:xfrm>
      </p:grpSpPr>
      <p:sp>
        <p:nvSpPr>
          <p:cNvPr id="1216" name="CustomShape 1"/>
          <p:cNvSpPr/>
          <p:nvPr/>
        </p:nvSpPr>
        <p:spPr>
          <a:xfrm>
            <a:off x="1809720" y="457200"/>
            <a:ext cx="9736200" cy="5789160"/>
          </a:xfrm>
          <a:prstGeom prst="rect">
            <a:avLst/>
          </a:prstGeom>
          <a:noFill/>
          <a:ln>
            <a:noFill/>
          </a:ln>
        </p:spPr>
        <p:style>
          <a:lnRef idx="0"/>
          <a:fillRef idx="0"/>
          <a:effectRef idx="0"/>
          <a:fontRef idx="minor"/>
        </p:style>
        <p:txBody>
          <a:bodyPr lIns="90000" rIns="90000" tIns="45000" bIns="45000">
            <a:noAutofit/>
          </a:bodyPr>
          <a:p>
            <a:pPr marL="365760" indent="-281160" algn="just">
              <a:lnSpc>
                <a:spcPct val="100000"/>
              </a:lnSpc>
              <a:spcBef>
                <a:spcPts val="601"/>
              </a:spcBef>
              <a:buClr>
                <a:srgbClr val="3891a7"/>
              </a:buClr>
              <a:buSzPct val="80000"/>
              <a:buFont typeface="Wingdings 2" charset="2"/>
              <a:buChar char=""/>
            </a:pPr>
            <a:r>
              <a:rPr b="0" lang="en-US" sz="3400" spc="-1" strike="noStrike">
                <a:solidFill>
                  <a:srgbClr val="000000"/>
                </a:solidFill>
                <a:latin typeface="Calibri"/>
                <a:ea typeface="DejaVu Sans"/>
              </a:rPr>
              <a:t>Histamine and histamine related substances, released in large amounts by those who are quite temperamental hence naturally highly nervous. That is determined by individual personality make up.</a:t>
            </a:r>
            <a:endParaRPr b="0" lang="en-US" sz="3400" spc="-1" strike="noStrike">
              <a:latin typeface="Arial"/>
            </a:endParaRPr>
          </a:p>
          <a:p>
            <a:pPr marL="365760" indent="-281160" algn="just">
              <a:lnSpc>
                <a:spcPct val="100000"/>
              </a:lnSpc>
              <a:spcBef>
                <a:spcPts val="601"/>
              </a:spcBef>
              <a:buClr>
                <a:srgbClr val="3891a7"/>
              </a:buClr>
              <a:buSzPct val="80000"/>
              <a:buFont typeface="Wingdings 2" charset="2"/>
              <a:buChar char=""/>
            </a:pPr>
            <a:r>
              <a:rPr b="0" lang="en-US" sz="3400" spc="-1" strike="noStrike">
                <a:solidFill>
                  <a:srgbClr val="000000"/>
                </a:solidFill>
                <a:latin typeface="Calibri"/>
                <a:ea typeface="DejaVu Sans"/>
              </a:rPr>
              <a:t>Hypersensitivity to oduors [hyperolfactation] in the environment.</a:t>
            </a:r>
            <a:endParaRPr b="0" lang="en-US" sz="3400" spc="-1" strike="noStrike">
              <a:latin typeface="Arial"/>
            </a:endParaRPr>
          </a:p>
          <a:p>
            <a:pPr algn="just">
              <a:lnSpc>
                <a:spcPct val="100000"/>
              </a:lnSpc>
              <a:spcBef>
                <a:spcPts val="601"/>
              </a:spcBef>
            </a:pPr>
            <a:endParaRPr b="0" lang="en-US" sz="3400" spc="-1" strike="noStrike">
              <a:latin typeface="Arial"/>
            </a:endParaRPr>
          </a:p>
        </p:txBody>
      </p:sp>
    </p:spTree>
  </p:cSld>
  <mc:AlternateContent>
    <mc:Choice Requires="p14">
      <p:transition spd="slow" p14:dur="2000"/>
    </mc:Choice>
    <mc:Fallback>
      <p:transition spd="slow"/>
    </mc:Fallback>
  </mc:AlternateContent>
</p:sld>
</file>

<file path=ppt/slides/slide27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cc00ff"/>
        </a:solidFill>
      </p:bgPr>
    </p:bg>
    <p:spTree>
      <p:nvGrpSpPr>
        <p:cNvPr id="1" name=""/>
        <p:cNvGrpSpPr/>
        <p:nvPr/>
      </p:nvGrpSpPr>
      <p:grpSpPr>
        <a:xfrm>
          <a:off x="0" y="0"/>
          <a:ext cx="0" cy="0"/>
          <a:chOff x="0" y="0"/>
          <a:chExt cx="0" cy="0"/>
        </a:xfrm>
      </p:grpSpPr>
      <p:sp>
        <p:nvSpPr>
          <p:cNvPr id="1217" name="CustomShape 1"/>
          <p:cNvSpPr/>
          <p:nvPr/>
        </p:nvSpPr>
        <p:spPr>
          <a:xfrm>
            <a:off x="1914120" y="274680"/>
            <a:ext cx="9995400" cy="1140840"/>
          </a:xfrm>
          <a:prstGeom prst="rect">
            <a:avLst/>
          </a:prstGeom>
          <a:noFill/>
          <a:ln>
            <a:noFill/>
          </a:ln>
        </p:spPr>
        <p:style>
          <a:lnRef idx="0"/>
          <a:fillRef idx="0"/>
          <a:effectRef idx="0"/>
          <a:fontRef idx="minor"/>
        </p:style>
        <p:txBody>
          <a:bodyPr lIns="90000" rIns="90000" tIns="45000" bIns="45000" anchor="ctr">
            <a:noAutofit/>
          </a:bodyPr>
          <a:p>
            <a:pPr>
              <a:lnSpc>
                <a:spcPct val="100000"/>
              </a:lnSpc>
            </a:pPr>
            <a:r>
              <a:rPr b="1" lang="en-US" sz="4300" spc="-1" strike="noStrike">
                <a:solidFill>
                  <a:srgbClr val="c00000"/>
                </a:solidFill>
                <a:latin typeface="Arial"/>
                <a:ea typeface="DejaVu Sans"/>
              </a:rPr>
              <a:t>CLINICAL FEATURES</a:t>
            </a:r>
            <a:endParaRPr b="0" lang="en-US" sz="4300" spc="-1" strike="noStrike">
              <a:latin typeface="Arial"/>
            </a:endParaRPr>
          </a:p>
        </p:txBody>
      </p:sp>
      <p:sp>
        <p:nvSpPr>
          <p:cNvPr id="1218" name="CustomShape 2"/>
          <p:cNvSpPr/>
          <p:nvPr/>
        </p:nvSpPr>
        <p:spPr>
          <a:xfrm>
            <a:off x="1914120" y="1447920"/>
            <a:ext cx="9995400" cy="4798440"/>
          </a:xfrm>
          <a:prstGeom prst="rect">
            <a:avLst/>
          </a:prstGeom>
          <a:noFill/>
          <a:ln>
            <a:noFill/>
          </a:ln>
        </p:spPr>
        <p:style>
          <a:lnRef idx="0"/>
          <a:fillRef idx="0"/>
          <a:effectRef idx="0"/>
          <a:fontRef idx="minor"/>
        </p:style>
        <p:txBody>
          <a:bodyPr lIns="90000" rIns="90000" tIns="45000" bIns="45000">
            <a:normAutofit/>
          </a:bodyPr>
          <a:p>
            <a:pPr marL="365760" indent="-281160" algn="just">
              <a:lnSpc>
                <a:spcPct val="100000"/>
              </a:lnSpc>
              <a:spcBef>
                <a:spcPts val="601"/>
              </a:spcBef>
              <a:buClr>
                <a:srgbClr val="3891a7"/>
              </a:buClr>
              <a:buSzPct val="80000"/>
              <a:buFont typeface="Wingdings 2" charset="2"/>
              <a:buChar char=""/>
            </a:pPr>
            <a:r>
              <a:rPr b="0" lang="en-US" sz="3200" spc="-1" strike="noStrike">
                <a:solidFill>
                  <a:srgbClr val="000000"/>
                </a:solidFill>
                <a:latin typeface="Calibri"/>
                <a:ea typeface="DejaVu Sans"/>
              </a:rPr>
              <a:t>Inability to eat or retain any food throughout the day due to either persistent or severe nausea/vomiting.</a:t>
            </a:r>
            <a:endParaRPr b="0" lang="en-US" sz="3200" spc="-1" strike="noStrike">
              <a:latin typeface="Arial"/>
            </a:endParaRPr>
          </a:p>
          <a:p>
            <a:pPr marL="365760" indent="-281160" algn="just">
              <a:lnSpc>
                <a:spcPct val="100000"/>
              </a:lnSpc>
              <a:spcBef>
                <a:spcPts val="601"/>
              </a:spcBef>
              <a:buClr>
                <a:srgbClr val="3891a7"/>
              </a:buClr>
              <a:buSzPct val="80000"/>
              <a:buFont typeface="Wingdings 2" charset="2"/>
              <a:buChar char=""/>
            </a:pPr>
            <a:r>
              <a:rPr b="0" lang="en-US" sz="3200" spc="-1" strike="noStrike">
                <a:solidFill>
                  <a:srgbClr val="000000"/>
                </a:solidFill>
                <a:latin typeface="Calibri"/>
                <a:ea typeface="DejaVu Sans"/>
              </a:rPr>
              <a:t>Weakness and miserable appearance from the effort of retching and vomiting.</a:t>
            </a:r>
            <a:endParaRPr b="0" lang="en-US" sz="3200" spc="-1" strike="noStrike">
              <a:latin typeface="Arial"/>
            </a:endParaRPr>
          </a:p>
          <a:p>
            <a:pPr marL="365760" indent="-281160" algn="just">
              <a:lnSpc>
                <a:spcPct val="100000"/>
              </a:lnSpc>
              <a:spcBef>
                <a:spcPts val="601"/>
              </a:spcBef>
              <a:buClr>
                <a:srgbClr val="3891a7"/>
              </a:buClr>
              <a:buSzPct val="80000"/>
              <a:buFont typeface="Wingdings 2" charset="2"/>
              <a:buChar char=""/>
            </a:pPr>
            <a:r>
              <a:rPr b="0" lang="en-US" sz="3200" spc="-1" strike="noStrike">
                <a:solidFill>
                  <a:srgbClr val="000000"/>
                </a:solidFill>
                <a:latin typeface="Calibri"/>
                <a:ea typeface="DejaVu Sans"/>
              </a:rPr>
              <a:t>Dehydration signs, determined by duration and severity of the condition.</a:t>
            </a:r>
            <a:endParaRPr b="0" lang="en-US" sz="3200" spc="-1" strike="noStrike">
              <a:latin typeface="Arial"/>
            </a:endParaRPr>
          </a:p>
          <a:p>
            <a:pPr marL="365760" indent="-281160" algn="just">
              <a:lnSpc>
                <a:spcPct val="100000"/>
              </a:lnSpc>
              <a:spcBef>
                <a:spcPts val="601"/>
              </a:spcBef>
              <a:buClr>
                <a:srgbClr val="3891a7"/>
              </a:buClr>
              <a:buSzPct val="80000"/>
              <a:buFont typeface="Wingdings 2" charset="2"/>
              <a:buChar char=""/>
            </a:pPr>
            <a:r>
              <a:rPr b="0" lang="en-US" sz="3200" spc="-1" strike="noStrike">
                <a:solidFill>
                  <a:srgbClr val="000000"/>
                </a:solidFill>
                <a:latin typeface="Calibri"/>
                <a:ea typeface="DejaVu Sans"/>
              </a:rPr>
              <a:t>Pallor of mucous membrane indicating anaemia. </a:t>
            </a:r>
            <a:endParaRPr b="0" lang="en-US" sz="3200" spc="-1" strike="noStrike">
              <a:latin typeface="Arial"/>
            </a:endParaRPr>
          </a:p>
          <a:p>
            <a:pPr algn="just">
              <a:lnSpc>
                <a:spcPct val="100000"/>
              </a:lnSpc>
              <a:spcBef>
                <a:spcPts val="601"/>
              </a:spcBef>
            </a:pP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27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cc00ff"/>
        </a:solidFill>
      </p:bgPr>
    </p:bg>
    <p:spTree>
      <p:nvGrpSpPr>
        <p:cNvPr id="1" name=""/>
        <p:cNvGrpSpPr/>
        <p:nvPr/>
      </p:nvGrpSpPr>
      <p:grpSpPr>
        <a:xfrm>
          <a:off x="0" y="0"/>
          <a:ext cx="0" cy="0"/>
          <a:chOff x="0" y="0"/>
          <a:chExt cx="0" cy="0"/>
        </a:xfrm>
      </p:grpSpPr>
      <p:sp>
        <p:nvSpPr>
          <p:cNvPr id="1219" name="CustomShape 1"/>
          <p:cNvSpPr/>
          <p:nvPr/>
        </p:nvSpPr>
        <p:spPr>
          <a:xfrm>
            <a:off x="2175480" y="0"/>
            <a:ext cx="9370440" cy="1064520"/>
          </a:xfrm>
          <a:prstGeom prst="rect">
            <a:avLst/>
          </a:prstGeom>
          <a:noFill/>
          <a:ln>
            <a:noFill/>
          </a:ln>
        </p:spPr>
        <p:style>
          <a:lnRef idx="0"/>
          <a:fillRef idx="0"/>
          <a:effectRef idx="0"/>
          <a:fontRef idx="minor"/>
        </p:style>
        <p:txBody>
          <a:bodyPr lIns="90000" rIns="90000" tIns="45000" bIns="45000" anchor="ctr">
            <a:normAutofit/>
          </a:bodyPr>
          <a:p>
            <a:pPr>
              <a:lnSpc>
                <a:spcPct val="100000"/>
              </a:lnSpc>
            </a:pPr>
            <a:r>
              <a:rPr b="1" lang="en-US" sz="3600" spc="-1" strike="noStrike">
                <a:solidFill>
                  <a:srgbClr val="ff0000"/>
                </a:solidFill>
                <a:latin typeface="Andalus"/>
                <a:ea typeface="DejaVu Sans"/>
              </a:rPr>
              <a:t>A MISERABLE  PATIENT:  POLE !!!</a:t>
            </a:r>
            <a:endParaRPr b="0" lang="en-US" sz="3600" spc="-1" strike="noStrike">
              <a:latin typeface="Arial"/>
            </a:endParaRPr>
          </a:p>
        </p:txBody>
      </p:sp>
      <p:sp>
        <p:nvSpPr>
          <p:cNvPr id="1220" name="CustomShape 2"/>
          <p:cNvSpPr/>
          <p:nvPr/>
        </p:nvSpPr>
        <p:spPr>
          <a:xfrm>
            <a:off x="1914120" y="1447920"/>
            <a:ext cx="9995400" cy="4798440"/>
          </a:xfrm>
          <a:prstGeom prst="rect">
            <a:avLst/>
          </a:prstGeom>
          <a:noFill/>
          <a:ln>
            <a:noFill/>
          </a:ln>
        </p:spPr>
        <p:style>
          <a:lnRef idx="0"/>
          <a:fillRef idx="0"/>
          <a:effectRef idx="0"/>
          <a:fontRef idx="minor"/>
        </p:style>
        <p:txBody>
          <a:bodyPr lIns="90000" rIns="90000" tIns="45000" bIns="45000">
            <a:noAutofit/>
          </a:bodyPr>
          <a:p>
            <a:pPr>
              <a:lnSpc>
                <a:spcPct val="100000"/>
              </a:lnSpc>
              <a:spcBef>
                <a:spcPts val="601"/>
              </a:spcBef>
            </a:pPr>
            <a:endParaRPr b="0" lang="en-US" sz="1800" spc="-1" strike="noStrike">
              <a:latin typeface="Arial"/>
            </a:endParaRPr>
          </a:p>
          <a:p>
            <a:pPr>
              <a:lnSpc>
                <a:spcPct val="100000"/>
              </a:lnSpc>
              <a:spcBef>
                <a:spcPts val="601"/>
              </a:spcBef>
            </a:pPr>
            <a:endParaRPr b="0" lang="en-US" sz="1800" spc="-1" strike="noStrike">
              <a:latin typeface="Arial"/>
            </a:endParaRPr>
          </a:p>
          <a:p>
            <a:pPr marL="365760" indent="-281160">
              <a:lnSpc>
                <a:spcPct val="100000"/>
              </a:lnSpc>
              <a:spcBef>
                <a:spcPts val="601"/>
              </a:spcBef>
              <a:tabLst>
                <a:tab algn="l" pos="0"/>
              </a:tabLst>
            </a:pPr>
            <a:r>
              <a:rPr b="0" lang="en-US" sz="3200" spc="-1" strike="noStrike">
                <a:solidFill>
                  <a:srgbClr val="000000"/>
                </a:solidFill>
                <a:latin typeface="Times New Roman"/>
                <a:ea typeface="DejaVu Sans"/>
              </a:rPr>
              <a:t>                    </a:t>
            </a:r>
            <a:endParaRPr b="0" lang="en-US" sz="3200" spc="-1" strike="noStrike">
              <a:latin typeface="Arial"/>
            </a:endParaRPr>
          </a:p>
        </p:txBody>
      </p:sp>
      <p:pic>
        <p:nvPicPr>
          <p:cNvPr id="1221" name="Picture 5" descr=""/>
          <p:cNvPicPr/>
          <p:nvPr/>
        </p:nvPicPr>
        <p:blipFill>
          <a:blip r:embed="rId1"/>
          <a:stretch/>
        </p:blipFill>
        <p:spPr>
          <a:xfrm>
            <a:off x="1905120" y="1219320"/>
            <a:ext cx="9522720" cy="5179320"/>
          </a:xfrm>
          <a:prstGeom prst="rect">
            <a:avLst/>
          </a:prstGeom>
          <a:ln w="9360">
            <a:noFill/>
          </a:ln>
        </p:spPr>
      </p:pic>
    </p:spTree>
  </p:cSld>
  <mc:AlternateContent>
    <mc:Choice Requires="p14">
      <p:transition spd="slow" p14:dur="2000"/>
    </mc:Choice>
    <mc:Fallback>
      <p:transition spd="slow"/>
    </mc:Fallback>
  </mc:AlternateContent>
</p:sld>
</file>

<file path=ppt/slides/slide27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cc00ff"/>
        </a:solidFill>
      </p:bgPr>
    </p:bg>
    <p:spTree>
      <p:nvGrpSpPr>
        <p:cNvPr id="1" name=""/>
        <p:cNvGrpSpPr/>
        <p:nvPr/>
      </p:nvGrpSpPr>
      <p:grpSpPr>
        <a:xfrm>
          <a:off x="0" y="0"/>
          <a:ext cx="0" cy="0"/>
          <a:chOff x="0" y="0"/>
          <a:chExt cx="0" cy="0"/>
        </a:xfrm>
      </p:grpSpPr>
      <p:sp>
        <p:nvSpPr>
          <p:cNvPr id="1222" name="CustomShape 1"/>
          <p:cNvSpPr/>
          <p:nvPr/>
        </p:nvSpPr>
        <p:spPr>
          <a:xfrm>
            <a:off x="2175480" y="380880"/>
            <a:ext cx="9370440" cy="5865120"/>
          </a:xfrm>
          <a:prstGeom prst="rect">
            <a:avLst/>
          </a:prstGeom>
          <a:noFill/>
          <a:ln>
            <a:noFill/>
          </a:ln>
        </p:spPr>
        <p:style>
          <a:lnRef idx="0"/>
          <a:fillRef idx="0"/>
          <a:effectRef idx="0"/>
          <a:fontRef idx="minor"/>
        </p:style>
        <p:txBody>
          <a:bodyPr lIns="90000" rIns="90000" tIns="45000" bIns="45000">
            <a:normAutofit/>
          </a:bodyPr>
          <a:p>
            <a:pPr marL="365760" indent="-281160" algn="just">
              <a:lnSpc>
                <a:spcPct val="100000"/>
              </a:lnSpc>
              <a:spcBef>
                <a:spcPts val="601"/>
              </a:spcBef>
              <a:buClr>
                <a:srgbClr val="3891a7"/>
              </a:buClr>
              <a:buSzPct val="80000"/>
              <a:buFont typeface="Wingdings 2" charset="2"/>
              <a:buChar char=""/>
            </a:pPr>
            <a:r>
              <a:rPr b="0" lang="en-US" sz="3200" spc="-1" strike="noStrike">
                <a:solidFill>
                  <a:srgbClr val="000000"/>
                </a:solidFill>
                <a:latin typeface="Times New Roman"/>
                <a:ea typeface="DejaVu Sans"/>
              </a:rPr>
              <a:t>weight loss of up to </a:t>
            </a:r>
            <a:r>
              <a:rPr b="1" lang="en-US" sz="3200" spc="-1" strike="noStrike">
                <a:solidFill>
                  <a:srgbClr val="000000"/>
                </a:solidFill>
                <a:latin typeface="Times New Roman"/>
                <a:ea typeface="DejaVu Sans"/>
              </a:rPr>
              <a:t>10% of pregnancy gain</a:t>
            </a:r>
            <a:endParaRPr b="0" lang="en-US" sz="3200" spc="-1" strike="noStrike">
              <a:latin typeface="Arial"/>
            </a:endParaRPr>
          </a:p>
          <a:p>
            <a:pPr marL="365760" indent="-281160" algn="just">
              <a:lnSpc>
                <a:spcPct val="100000"/>
              </a:lnSpc>
              <a:spcBef>
                <a:spcPts val="601"/>
              </a:spcBef>
              <a:buClr>
                <a:srgbClr val="3891a7"/>
              </a:buClr>
              <a:buSzPct val="80000"/>
              <a:buFont typeface="Wingdings 2" charset="2"/>
              <a:buChar char=""/>
            </a:pPr>
            <a:r>
              <a:rPr b="0" lang="en-US" sz="3200" spc="-1" strike="noStrike">
                <a:solidFill>
                  <a:srgbClr val="000000"/>
                </a:solidFill>
                <a:latin typeface="Times New Roman"/>
                <a:ea typeface="DejaVu Sans"/>
              </a:rPr>
              <a:t>Acetone in breath and blurred vision indicating severe state starvation .</a:t>
            </a:r>
            <a:endParaRPr b="0" lang="en-US" sz="3200" spc="-1" strike="noStrike">
              <a:latin typeface="Arial"/>
            </a:endParaRPr>
          </a:p>
          <a:p>
            <a:pPr marL="365760" indent="-281160" algn="just">
              <a:lnSpc>
                <a:spcPct val="100000"/>
              </a:lnSpc>
              <a:spcBef>
                <a:spcPts val="601"/>
              </a:spcBef>
              <a:buClr>
                <a:srgbClr val="3891a7"/>
              </a:buClr>
              <a:buSzPct val="80000"/>
              <a:buFont typeface="Wingdings 2" charset="2"/>
              <a:buChar char=""/>
            </a:pPr>
            <a:r>
              <a:rPr b="0" lang="en-US" sz="3200" spc="-1" strike="noStrike">
                <a:solidFill>
                  <a:srgbClr val="000000"/>
                </a:solidFill>
                <a:latin typeface="Times New Roman"/>
                <a:ea typeface="DejaVu Sans"/>
              </a:rPr>
              <a:t>Tinge of jaundice = hepatic involvement .</a:t>
            </a:r>
            <a:endParaRPr b="0" lang="en-US" sz="3200" spc="-1" strike="noStrike">
              <a:latin typeface="Arial"/>
            </a:endParaRPr>
          </a:p>
          <a:p>
            <a:pPr marL="365760" indent="-281160" algn="just">
              <a:lnSpc>
                <a:spcPct val="100000"/>
              </a:lnSpc>
              <a:spcBef>
                <a:spcPts val="601"/>
              </a:spcBef>
              <a:buClr>
                <a:srgbClr val="3891a7"/>
              </a:buClr>
              <a:buSzPct val="80000"/>
              <a:buFont typeface="Wingdings 2" charset="2"/>
              <a:buChar char=""/>
            </a:pPr>
            <a:r>
              <a:rPr b="0" lang="en-US" sz="3200" spc="-1" strike="noStrike">
                <a:solidFill>
                  <a:srgbClr val="000000"/>
                </a:solidFill>
                <a:latin typeface="Times New Roman"/>
                <a:ea typeface="DejaVu Sans"/>
              </a:rPr>
              <a:t>Presence of shock, indicated by tachycardia &amp; hypotension.</a:t>
            </a:r>
            <a:endParaRPr b="0" lang="en-US" sz="3200" spc="-1" strike="noStrike">
              <a:latin typeface="Arial"/>
            </a:endParaRPr>
          </a:p>
          <a:p>
            <a:pPr marL="365760" indent="-281160" algn="just">
              <a:lnSpc>
                <a:spcPct val="100000"/>
              </a:lnSpc>
              <a:spcBef>
                <a:spcPts val="601"/>
              </a:spcBef>
              <a:buClr>
                <a:srgbClr val="3891a7"/>
              </a:buClr>
              <a:buSzPct val="80000"/>
              <a:buFont typeface="Wingdings 2" charset="2"/>
              <a:buChar char=""/>
            </a:pPr>
            <a:r>
              <a:rPr b="0" lang="en-US" sz="3200" spc="-1" strike="noStrike">
                <a:solidFill>
                  <a:srgbClr val="000000"/>
                </a:solidFill>
                <a:latin typeface="Times New Roman"/>
                <a:ea typeface="DejaVu Sans"/>
              </a:rPr>
              <a:t>Presence of acetone and protein in urine = renal failure.</a:t>
            </a:r>
            <a:endParaRPr b="0" lang="en-US" sz="3200" spc="-1" strike="noStrike">
              <a:latin typeface="Arial"/>
            </a:endParaRPr>
          </a:p>
          <a:p>
            <a:pPr marL="365760" indent="-281160" algn="just">
              <a:lnSpc>
                <a:spcPct val="100000"/>
              </a:lnSpc>
              <a:spcBef>
                <a:spcPts val="601"/>
              </a:spcBef>
              <a:buClr>
                <a:srgbClr val="3891a7"/>
              </a:buClr>
              <a:buSzPct val="80000"/>
              <a:buFont typeface="Wingdings 2" charset="2"/>
              <a:buChar char=""/>
            </a:pPr>
            <a:r>
              <a:rPr b="0" lang="en-US" sz="3200" spc="-1" strike="noStrike">
                <a:solidFill>
                  <a:srgbClr val="000000"/>
                </a:solidFill>
                <a:latin typeface="Times New Roman"/>
                <a:ea typeface="DejaVu Sans"/>
              </a:rPr>
              <a:t>Smaller fundal height for gestation age.</a:t>
            </a:r>
            <a:endParaRPr b="0" lang="en-US" sz="3200" spc="-1" strike="noStrike">
              <a:latin typeface="Arial"/>
            </a:endParaRPr>
          </a:p>
          <a:p>
            <a:pPr algn="just">
              <a:lnSpc>
                <a:spcPct val="100000"/>
              </a:lnSpc>
              <a:spcBef>
                <a:spcPts val="601"/>
              </a:spcBef>
            </a:pPr>
            <a:endParaRPr b="0" lang="en-US" sz="3200" spc="-1" strike="noStrike">
              <a:latin typeface="Arial"/>
            </a:endParaRPr>
          </a:p>
          <a:p>
            <a:pPr algn="just">
              <a:lnSpc>
                <a:spcPct val="100000"/>
              </a:lnSpc>
              <a:spcBef>
                <a:spcPts val="601"/>
              </a:spcBef>
            </a:pP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27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cc00ff"/>
        </a:solidFill>
      </p:bgPr>
    </p:bg>
    <p:spTree>
      <p:nvGrpSpPr>
        <p:cNvPr id="1" name=""/>
        <p:cNvGrpSpPr/>
        <p:nvPr/>
      </p:nvGrpSpPr>
      <p:grpSpPr>
        <a:xfrm>
          <a:off x="0" y="0"/>
          <a:ext cx="0" cy="0"/>
          <a:chOff x="0" y="0"/>
          <a:chExt cx="0" cy="0"/>
        </a:xfrm>
      </p:grpSpPr>
      <p:sp>
        <p:nvSpPr>
          <p:cNvPr id="1223" name="CustomShape 1"/>
          <p:cNvSpPr/>
          <p:nvPr/>
        </p:nvSpPr>
        <p:spPr>
          <a:xfrm>
            <a:off x="1914120" y="274680"/>
            <a:ext cx="9995400" cy="1140840"/>
          </a:xfrm>
          <a:prstGeom prst="rect">
            <a:avLst/>
          </a:prstGeom>
          <a:noFill/>
          <a:ln>
            <a:noFill/>
          </a:ln>
        </p:spPr>
        <p:style>
          <a:lnRef idx="0"/>
          <a:fillRef idx="0"/>
          <a:effectRef idx="0"/>
          <a:fontRef idx="minor"/>
        </p:style>
        <p:txBody>
          <a:bodyPr lIns="90000" rIns="90000" tIns="45000" bIns="45000" anchor="ctr">
            <a:noAutofit/>
          </a:bodyPr>
          <a:p>
            <a:pPr>
              <a:lnSpc>
                <a:spcPct val="100000"/>
              </a:lnSpc>
            </a:pPr>
            <a:r>
              <a:rPr b="1" lang="en-US" sz="4300" spc="-1" strike="noStrike">
                <a:solidFill>
                  <a:srgbClr val="c00000"/>
                </a:solidFill>
                <a:latin typeface="Arial"/>
                <a:ea typeface="DejaVu Sans"/>
              </a:rPr>
              <a:t>DIAGONSTIC  FACTORS</a:t>
            </a:r>
            <a:endParaRPr b="0" lang="en-US" sz="4300" spc="-1" strike="noStrike">
              <a:latin typeface="Arial"/>
            </a:endParaRPr>
          </a:p>
        </p:txBody>
      </p:sp>
      <p:sp>
        <p:nvSpPr>
          <p:cNvPr id="1224" name="CustomShape 2"/>
          <p:cNvSpPr/>
          <p:nvPr/>
        </p:nvSpPr>
        <p:spPr>
          <a:xfrm>
            <a:off x="1914120" y="1447920"/>
            <a:ext cx="9995400" cy="4798440"/>
          </a:xfrm>
          <a:prstGeom prst="rect">
            <a:avLst/>
          </a:prstGeom>
          <a:noFill/>
          <a:ln>
            <a:noFill/>
          </a:ln>
        </p:spPr>
        <p:style>
          <a:lnRef idx="0"/>
          <a:fillRef idx="0"/>
          <a:effectRef idx="0"/>
          <a:fontRef idx="minor"/>
        </p:style>
        <p:txBody>
          <a:bodyPr lIns="90000" rIns="90000" tIns="45000" bIns="45000">
            <a:noAutofit/>
          </a:bodyPr>
          <a:p>
            <a:pPr marL="365760" indent="-281160" algn="just">
              <a:lnSpc>
                <a:spcPct val="100000"/>
              </a:lnSpc>
              <a:spcBef>
                <a:spcPts val="601"/>
              </a:spcBef>
              <a:buClr>
                <a:srgbClr val="3891a7"/>
              </a:buClr>
              <a:buSzPct val="80000"/>
              <a:buFont typeface="Wingdings 2" charset="2"/>
              <a:buChar char=""/>
            </a:pPr>
            <a:r>
              <a:rPr b="0" lang="en-US" sz="3200" spc="-1" strike="noStrike">
                <a:solidFill>
                  <a:srgbClr val="000000"/>
                </a:solidFill>
                <a:latin typeface="Times New Roman"/>
                <a:ea typeface="DejaVu Sans"/>
              </a:rPr>
              <a:t>History and physical examination findings.</a:t>
            </a:r>
            <a:endParaRPr b="0" lang="en-US" sz="3200" spc="-1" strike="noStrike">
              <a:latin typeface="Arial"/>
            </a:endParaRPr>
          </a:p>
          <a:p>
            <a:pPr marL="365760" indent="-281160" algn="just">
              <a:lnSpc>
                <a:spcPct val="100000"/>
              </a:lnSpc>
              <a:spcBef>
                <a:spcPts val="601"/>
              </a:spcBef>
              <a:buClr>
                <a:srgbClr val="3891a7"/>
              </a:buClr>
              <a:buSzPct val="80000"/>
              <a:buFont typeface="Wingdings 2" charset="2"/>
              <a:buChar char=""/>
            </a:pPr>
            <a:r>
              <a:rPr b="0" lang="en-US" sz="3200" spc="-1" strike="noStrike">
                <a:solidFill>
                  <a:srgbClr val="000000"/>
                </a:solidFill>
                <a:latin typeface="Times New Roman"/>
                <a:ea typeface="DejaVu Sans"/>
              </a:rPr>
              <a:t>Laboratory investigation  for ,urea,haematocrite and altered electrolyte levels.</a:t>
            </a:r>
            <a:endParaRPr b="0" lang="en-US" sz="3200" spc="-1" strike="noStrike">
              <a:latin typeface="Arial"/>
            </a:endParaRPr>
          </a:p>
          <a:p>
            <a:pPr marL="365760" indent="-281160" algn="just">
              <a:lnSpc>
                <a:spcPct val="100000"/>
              </a:lnSpc>
              <a:spcBef>
                <a:spcPts val="601"/>
              </a:spcBef>
              <a:tabLst>
                <a:tab algn="l" pos="0"/>
              </a:tabLst>
            </a:pPr>
            <a:r>
              <a:rPr b="0" i="1" lang="en-US" sz="3200" spc="-1" strike="noStrike">
                <a:solidFill>
                  <a:srgbClr val="000000"/>
                </a:solidFill>
                <a:latin typeface="Times New Roman"/>
                <a:ea typeface="DejaVu Sans"/>
              </a:rPr>
              <a:t>          </a:t>
            </a:r>
            <a:r>
              <a:rPr b="1" lang="en-US" sz="3200" spc="-1" strike="noStrike">
                <a:solidFill>
                  <a:srgbClr val="c00000"/>
                </a:solidFill>
                <a:latin typeface="Times New Roman"/>
                <a:ea typeface="DejaVu Sans"/>
              </a:rPr>
              <a:t>DIFFERENTIAL DIAGNONSIS</a:t>
            </a:r>
            <a:endParaRPr b="0" lang="en-US" sz="3200" spc="-1" strike="noStrike">
              <a:latin typeface="Arial"/>
            </a:endParaRPr>
          </a:p>
          <a:p>
            <a:pPr marL="365760" indent="-281160" algn="just">
              <a:lnSpc>
                <a:spcPct val="100000"/>
              </a:lnSpc>
              <a:spcBef>
                <a:spcPts val="601"/>
              </a:spcBef>
              <a:buClr>
                <a:srgbClr val="3891a7"/>
              </a:buClr>
              <a:buSzPct val="80000"/>
              <a:buFont typeface="Wingdings 2" charset="2"/>
              <a:buChar char=""/>
              <a:tabLst>
                <a:tab algn="l" pos="0"/>
              </a:tabLst>
            </a:pPr>
            <a:r>
              <a:rPr b="0" lang="en-US" sz="3200" spc="-1" strike="noStrike">
                <a:solidFill>
                  <a:srgbClr val="000000"/>
                </a:solidFill>
                <a:latin typeface="Times New Roman"/>
                <a:ea typeface="DejaVu Sans"/>
              </a:rPr>
              <a:t>Evaluate for other causes of severe nausea &amp; vomiting e.g. hepatitis, cholecystitis, peptic ulcers &amp; gastro-enteritis. </a:t>
            </a:r>
            <a:endParaRPr b="0" lang="en-US" sz="3200" spc="-1" strike="noStrike">
              <a:latin typeface="Arial"/>
            </a:endParaRPr>
          </a:p>
          <a:p>
            <a:pPr marL="365760" indent="-281160" algn="just">
              <a:lnSpc>
                <a:spcPct val="100000"/>
              </a:lnSpc>
              <a:spcBef>
                <a:spcPts val="601"/>
              </a:spcBef>
              <a:tabLst>
                <a:tab algn="l" pos="0"/>
              </a:tabLst>
            </a:pPr>
            <a:r>
              <a:rPr b="0" i="1" lang="en-US" sz="3200" spc="-1" strike="noStrike">
                <a:solidFill>
                  <a:srgbClr val="000000"/>
                </a:solidFill>
                <a:latin typeface="Times New Roman"/>
                <a:ea typeface="DejaVu Sans"/>
              </a:rPr>
              <a:t>                   </a:t>
            </a: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27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cc00ff"/>
        </a:solidFill>
      </p:bgPr>
    </p:bg>
    <p:spTree>
      <p:nvGrpSpPr>
        <p:cNvPr id="1" name=""/>
        <p:cNvGrpSpPr/>
        <p:nvPr/>
      </p:nvGrpSpPr>
      <p:grpSpPr>
        <a:xfrm>
          <a:off x="0" y="0"/>
          <a:ext cx="0" cy="0"/>
          <a:chOff x="0" y="0"/>
          <a:chExt cx="0" cy="0"/>
        </a:xfrm>
      </p:grpSpPr>
      <p:sp>
        <p:nvSpPr>
          <p:cNvPr id="1225" name="CustomShape 1"/>
          <p:cNvSpPr/>
          <p:nvPr/>
        </p:nvSpPr>
        <p:spPr>
          <a:xfrm>
            <a:off x="1914120" y="274680"/>
            <a:ext cx="9995400" cy="1140840"/>
          </a:xfrm>
          <a:prstGeom prst="rect">
            <a:avLst/>
          </a:prstGeom>
          <a:noFill/>
          <a:ln>
            <a:noFill/>
          </a:ln>
        </p:spPr>
        <p:style>
          <a:lnRef idx="0"/>
          <a:fillRef idx="0"/>
          <a:effectRef idx="0"/>
          <a:fontRef idx="minor"/>
        </p:style>
        <p:txBody>
          <a:bodyPr lIns="90000" rIns="90000" tIns="45000" bIns="45000" anchor="ctr">
            <a:noAutofit/>
          </a:bodyPr>
          <a:p>
            <a:pPr>
              <a:lnSpc>
                <a:spcPct val="100000"/>
              </a:lnSpc>
            </a:pPr>
            <a:r>
              <a:rPr b="1" lang="en-US" sz="4300" spc="-1" strike="noStrike">
                <a:solidFill>
                  <a:srgbClr val="c00000"/>
                </a:solidFill>
                <a:latin typeface="Arial"/>
                <a:ea typeface="DejaVu Sans"/>
              </a:rPr>
              <a:t>ROLE OF MIDWIFE</a:t>
            </a:r>
            <a:endParaRPr b="0" lang="en-US" sz="4300" spc="-1" strike="noStrike">
              <a:latin typeface="Arial"/>
            </a:endParaRPr>
          </a:p>
        </p:txBody>
      </p:sp>
      <p:sp>
        <p:nvSpPr>
          <p:cNvPr id="1226" name="CustomShape 2"/>
          <p:cNvSpPr/>
          <p:nvPr/>
        </p:nvSpPr>
        <p:spPr>
          <a:xfrm>
            <a:off x="1914120" y="1447920"/>
            <a:ext cx="9995400" cy="4798440"/>
          </a:xfrm>
          <a:prstGeom prst="rect">
            <a:avLst/>
          </a:prstGeom>
          <a:noFill/>
          <a:ln>
            <a:noFill/>
          </a:ln>
        </p:spPr>
        <p:style>
          <a:lnRef idx="0"/>
          <a:fillRef idx="0"/>
          <a:effectRef idx="0"/>
          <a:fontRef idx="minor"/>
        </p:style>
        <p:txBody>
          <a:bodyPr lIns="90000" rIns="90000" tIns="45000" bIns="45000">
            <a:normAutofit/>
          </a:bodyPr>
          <a:p>
            <a:pPr marL="365760" indent="-281160" algn="just">
              <a:lnSpc>
                <a:spcPct val="100000"/>
              </a:lnSpc>
              <a:spcBef>
                <a:spcPts val="601"/>
              </a:spcBef>
              <a:buClr>
                <a:srgbClr val="3891a7"/>
              </a:buClr>
              <a:buSzPct val="80000"/>
              <a:buFont typeface="Wingdings 2" charset="2"/>
              <a:buChar char=""/>
            </a:pPr>
            <a:r>
              <a:rPr b="0" lang="en-US" sz="3600" spc="-1" strike="noStrike">
                <a:solidFill>
                  <a:srgbClr val="000000"/>
                </a:solidFill>
                <a:latin typeface="Times New Roman"/>
                <a:ea typeface="DejaVu Sans"/>
              </a:rPr>
              <a:t>Regular and accurate evaluation of the mother’s condition and intervene to promote their health.</a:t>
            </a:r>
            <a:endParaRPr b="0" lang="en-US" sz="3600" spc="-1" strike="noStrike">
              <a:latin typeface="Arial"/>
            </a:endParaRPr>
          </a:p>
          <a:p>
            <a:pPr marL="365760" indent="-281160" algn="just">
              <a:lnSpc>
                <a:spcPct val="100000"/>
              </a:lnSpc>
              <a:spcBef>
                <a:spcPts val="601"/>
              </a:spcBef>
              <a:buClr>
                <a:srgbClr val="3891a7"/>
              </a:buClr>
              <a:buSzPct val="80000"/>
              <a:buFont typeface="Wingdings 2" charset="2"/>
              <a:buChar char=""/>
            </a:pPr>
            <a:r>
              <a:rPr b="0" lang="en-US" sz="3600" spc="-1" strike="noStrike">
                <a:solidFill>
                  <a:srgbClr val="000000"/>
                </a:solidFill>
                <a:latin typeface="Times New Roman"/>
                <a:ea typeface="DejaVu Sans"/>
              </a:rPr>
              <a:t>Psychological support of mother and her relative hence allay anxiety.</a:t>
            </a:r>
            <a:endParaRPr b="0" lang="en-US" sz="3600" spc="-1" strike="noStrike">
              <a:latin typeface="Arial"/>
            </a:endParaRPr>
          </a:p>
          <a:p>
            <a:pPr marL="365760" indent="-281160" algn="just">
              <a:lnSpc>
                <a:spcPct val="100000"/>
              </a:lnSpc>
              <a:spcBef>
                <a:spcPts val="601"/>
              </a:spcBef>
              <a:buClr>
                <a:srgbClr val="3891a7"/>
              </a:buClr>
              <a:buSzPct val="80000"/>
              <a:buFont typeface="Wingdings 2" charset="2"/>
              <a:buChar char=""/>
            </a:pPr>
            <a:r>
              <a:rPr b="0" lang="en-US" sz="3600" spc="-1" strike="noStrike">
                <a:solidFill>
                  <a:srgbClr val="000000"/>
                </a:solidFill>
                <a:latin typeface="Times New Roman"/>
                <a:ea typeface="DejaVu Sans"/>
              </a:rPr>
              <a:t>Administer prescribed treatment and evaluate its effectiveness regularly.</a:t>
            </a:r>
            <a:endParaRPr b="0" lang="en-US" sz="3600" spc="-1" strike="noStrike">
              <a:latin typeface="Arial"/>
            </a:endParaRPr>
          </a:p>
          <a:p>
            <a:pPr algn="just">
              <a:lnSpc>
                <a:spcPct val="100000"/>
              </a:lnSpc>
              <a:spcBef>
                <a:spcPts val="601"/>
              </a:spcBef>
            </a:pPr>
            <a:endParaRPr b="0" lang="en-US" sz="3600" spc="-1" strike="noStrike">
              <a:latin typeface="Arial"/>
            </a:endParaRPr>
          </a:p>
        </p:txBody>
      </p:sp>
    </p:spTree>
  </p:cSld>
  <mc:AlternateContent>
    <mc:Choice Requires="p14">
      <p:transition spd="slow" p14:dur="2000"/>
    </mc:Choice>
    <mc:Fallback>
      <p:transition spd="slow"/>
    </mc:Fallback>
  </mc:AlternateContent>
</p:sld>
</file>

<file path=ppt/slides/slide27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cc00ff"/>
        </a:solidFill>
      </p:bgPr>
    </p:bg>
    <p:spTree>
      <p:nvGrpSpPr>
        <p:cNvPr id="1" name=""/>
        <p:cNvGrpSpPr/>
        <p:nvPr/>
      </p:nvGrpSpPr>
      <p:grpSpPr>
        <a:xfrm>
          <a:off x="0" y="0"/>
          <a:ext cx="0" cy="0"/>
          <a:chOff x="0" y="0"/>
          <a:chExt cx="0" cy="0"/>
        </a:xfrm>
      </p:grpSpPr>
      <p:sp>
        <p:nvSpPr>
          <p:cNvPr id="1227" name="CustomShape 1"/>
          <p:cNvSpPr/>
          <p:nvPr/>
        </p:nvSpPr>
        <p:spPr>
          <a:xfrm>
            <a:off x="1914120" y="274680"/>
            <a:ext cx="9995400" cy="1140840"/>
          </a:xfrm>
          <a:prstGeom prst="rect">
            <a:avLst/>
          </a:prstGeom>
          <a:noFill/>
          <a:ln>
            <a:noFill/>
          </a:ln>
        </p:spPr>
        <p:style>
          <a:lnRef idx="0"/>
          <a:fillRef idx="0"/>
          <a:effectRef idx="0"/>
          <a:fontRef idx="minor"/>
        </p:style>
        <p:txBody>
          <a:bodyPr lIns="90000" rIns="90000" tIns="45000" bIns="45000" anchor="ctr">
            <a:noAutofit/>
          </a:bodyPr>
          <a:p>
            <a:pPr>
              <a:lnSpc>
                <a:spcPct val="100000"/>
              </a:lnSpc>
            </a:pPr>
            <a:r>
              <a:rPr b="1" lang="en-US" sz="4300" spc="-1" strike="noStrike">
                <a:solidFill>
                  <a:srgbClr val="c00000"/>
                </a:solidFill>
                <a:latin typeface="Arial"/>
                <a:ea typeface="DejaVu Sans"/>
              </a:rPr>
              <a:t> </a:t>
            </a:r>
            <a:r>
              <a:rPr b="1" lang="en-US" sz="4300" spc="-1" strike="noStrike">
                <a:solidFill>
                  <a:srgbClr val="c00000"/>
                </a:solidFill>
                <a:latin typeface="Arial"/>
                <a:ea typeface="DejaVu Sans"/>
              </a:rPr>
              <a:t>SPECIFIC MANAGEMENT</a:t>
            </a:r>
            <a:endParaRPr b="0" lang="en-US" sz="4300" spc="-1" strike="noStrike">
              <a:latin typeface="Arial"/>
            </a:endParaRPr>
          </a:p>
        </p:txBody>
      </p:sp>
      <p:sp>
        <p:nvSpPr>
          <p:cNvPr id="1228" name="CustomShape 2"/>
          <p:cNvSpPr/>
          <p:nvPr/>
        </p:nvSpPr>
        <p:spPr>
          <a:xfrm>
            <a:off x="1914120" y="1447920"/>
            <a:ext cx="9995400" cy="4798440"/>
          </a:xfrm>
          <a:prstGeom prst="rect">
            <a:avLst/>
          </a:prstGeom>
          <a:noFill/>
          <a:ln>
            <a:noFill/>
          </a:ln>
        </p:spPr>
        <p:style>
          <a:lnRef idx="0"/>
          <a:fillRef idx="0"/>
          <a:effectRef idx="0"/>
          <a:fontRef idx="minor"/>
        </p:style>
        <p:txBody>
          <a:bodyPr lIns="90000" rIns="90000" tIns="45000" bIns="45000">
            <a:normAutofit/>
          </a:bodyPr>
          <a:p>
            <a:pPr marL="365760" indent="-281160" algn="just">
              <a:lnSpc>
                <a:spcPct val="100000"/>
              </a:lnSpc>
              <a:spcBef>
                <a:spcPts val="601"/>
              </a:spcBef>
              <a:tabLst>
                <a:tab algn="l" pos="0"/>
              </a:tabLst>
            </a:pPr>
            <a:r>
              <a:rPr b="1" i="1" lang="en-US" sz="3200" spc="-1" strike="noStrike">
                <a:solidFill>
                  <a:srgbClr val="000000"/>
                </a:solidFill>
                <a:latin typeface="Times New Roman"/>
                <a:ea typeface="DejaVu Sans"/>
              </a:rPr>
              <a:t>	</a:t>
            </a:r>
            <a:r>
              <a:rPr b="1" i="1" lang="en-US" sz="3200" spc="-1" strike="noStrike">
                <a:solidFill>
                  <a:srgbClr val="000000"/>
                </a:solidFill>
                <a:latin typeface="Times New Roman"/>
                <a:ea typeface="DejaVu Sans"/>
              </a:rPr>
              <a:t>Objectives</a:t>
            </a:r>
            <a:r>
              <a:rPr b="0" i="1" lang="en-US" sz="3200" spc="-1" strike="noStrike">
                <a:solidFill>
                  <a:srgbClr val="000000"/>
                </a:solidFill>
                <a:latin typeface="Times New Roman"/>
                <a:ea typeface="DejaVu Sans"/>
              </a:rPr>
              <a:t>:</a:t>
            </a:r>
            <a:endParaRPr b="0" lang="en-US" sz="3200" spc="-1" strike="noStrike">
              <a:latin typeface="Arial"/>
            </a:endParaRPr>
          </a:p>
          <a:p>
            <a:pPr marL="365760" indent="-281160" algn="just">
              <a:lnSpc>
                <a:spcPct val="100000"/>
              </a:lnSpc>
              <a:spcBef>
                <a:spcPts val="601"/>
              </a:spcBef>
              <a:buClr>
                <a:srgbClr val="3891a7"/>
              </a:buClr>
              <a:buSzPct val="80000"/>
              <a:buFont typeface="Wingdings 2" charset="2"/>
              <a:buChar char=""/>
              <a:tabLst>
                <a:tab algn="l" pos="0"/>
              </a:tabLst>
            </a:pPr>
            <a:r>
              <a:rPr b="0" lang="en-US" sz="3200" spc="-1" strike="noStrike">
                <a:solidFill>
                  <a:srgbClr val="000000"/>
                </a:solidFill>
                <a:latin typeface="Times New Roman"/>
                <a:ea typeface="DejaVu Sans"/>
              </a:rPr>
              <a:t>End persistent vomiting or nausea or both.</a:t>
            </a:r>
            <a:endParaRPr b="0" lang="en-US" sz="3200" spc="-1" strike="noStrike">
              <a:latin typeface="Arial"/>
            </a:endParaRPr>
          </a:p>
          <a:p>
            <a:pPr marL="365760" indent="-281160" algn="just">
              <a:lnSpc>
                <a:spcPct val="100000"/>
              </a:lnSpc>
              <a:spcBef>
                <a:spcPts val="601"/>
              </a:spcBef>
              <a:buClr>
                <a:srgbClr val="3891a7"/>
              </a:buClr>
              <a:buSzPct val="80000"/>
              <a:buFont typeface="Wingdings 2" charset="2"/>
              <a:buChar char=""/>
              <a:tabLst>
                <a:tab algn="l" pos="0"/>
              </a:tabLst>
            </a:pPr>
            <a:r>
              <a:rPr b="0" lang="en-US" sz="3200" spc="-1" strike="noStrike">
                <a:solidFill>
                  <a:srgbClr val="000000"/>
                </a:solidFill>
                <a:latin typeface="Times New Roman"/>
                <a:ea typeface="DejaVu Sans"/>
              </a:rPr>
              <a:t>Restore circulatory volume, fluid and electrolyte volume.</a:t>
            </a:r>
            <a:endParaRPr b="0" lang="en-US" sz="3200" spc="-1" strike="noStrike">
              <a:latin typeface="Arial"/>
            </a:endParaRPr>
          </a:p>
          <a:p>
            <a:pPr marL="365760" indent="-281160" algn="just">
              <a:lnSpc>
                <a:spcPct val="100000"/>
              </a:lnSpc>
              <a:spcBef>
                <a:spcPts val="601"/>
              </a:spcBef>
              <a:buClr>
                <a:srgbClr val="3891a7"/>
              </a:buClr>
              <a:buSzPct val="80000"/>
              <a:buFont typeface="Wingdings 2" charset="2"/>
              <a:buChar char=""/>
              <a:tabLst>
                <a:tab algn="l" pos="0"/>
              </a:tabLst>
            </a:pPr>
            <a:r>
              <a:rPr b="0" lang="en-US" sz="3200" spc="-1" strike="noStrike">
                <a:solidFill>
                  <a:srgbClr val="000000"/>
                </a:solidFill>
                <a:latin typeface="Times New Roman"/>
                <a:ea typeface="DejaVu Sans"/>
              </a:rPr>
              <a:t>provide basic intra- uterine needs for normal fetal growth and development.</a:t>
            </a:r>
            <a:endParaRPr b="0" lang="en-US" sz="3200" spc="-1" strike="noStrike">
              <a:latin typeface="Arial"/>
            </a:endParaRPr>
          </a:p>
          <a:p>
            <a:pPr marL="365760" indent="-281160" algn="just">
              <a:lnSpc>
                <a:spcPct val="100000"/>
              </a:lnSpc>
              <a:spcBef>
                <a:spcPts val="601"/>
              </a:spcBef>
              <a:buClr>
                <a:srgbClr val="3891a7"/>
              </a:buClr>
              <a:buSzPct val="80000"/>
              <a:buFont typeface="Wingdings 2" charset="2"/>
              <a:buChar char=""/>
              <a:tabLst>
                <a:tab algn="l" pos="0"/>
              </a:tabLst>
            </a:pPr>
            <a:r>
              <a:rPr b="0" lang="en-US" sz="3200" spc="-1" strike="noStrike">
                <a:solidFill>
                  <a:srgbClr val="000000"/>
                </a:solidFill>
                <a:latin typeface="Times New Roman"/>
                <a:ea typeface="DejaVu Sans"/>
              </a:rPr>
              <a:t>Promote effective coping abilities with psychological tasks of pregnancy and motherhood.</a:t>
            </a:r>
            <a:endParaRPr b="0" lang="en-US" sz="3200" spc="-1" strike="noStrike">
              <a:latin typeface="Arial"/>
            </a:endParaRPr>
          </a:p>
          <a:p>
            <a:pPr algn="just">
              <a:lnSpc>
                <a:spcPct val="100000"/>
              </a:lnSpc>
              <a:spcBef>
                <a:spcPts val="601"/>
              </a:spcBef>
              <a:tabLst>
                <a:tab algn="l" pos="0"/>
              </a:tabLst>
            </a:pP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92" name="CustomShape 1"/>
          <p:cNvSpPr/>
          <p:nvPr/>
        </p:nvSpPr>
        <p:spPr>
          <a:xfrm>
            <a:off x="952560" y="914400"/>
            <a:ext cx="10284840" cy="5407920"/>
          </a:xfrm>
          <a:prstGeom prst="rect">
            <a:avLst/>
          </a:prstGeom>
          <a:noFill/>
          <a:ln>
            <a:noFill/>
          </a:ln>
        </p:spPr>
        <p:style>
          <a:lnRef idx="0"/>
          <a:fillRef idx="0"/>
          <a:effectRef idx="0"/>
          <a:fontRef idx="minor"/>
        </p:style>
        <p:txBody>
          <a:bodyPr lIns="90000" rIns="90000" tIns="45000" bIns="45000">
            <a:normAutofit/>
          </a:bodyPr>
          <a:p>
            <a:pPr marL="274320" indent="-272160" algn="just">
              <a:lnSpc>
                <a:spcPct val="100000"/>
              </a:lnSpc>
              <a:spcBef>
                <a:spcPts val="720"/>
              </a:spcBef>
              <a:tabLst>
                <a:tab algn="l" pos="0"/>
              </a:tabLst>
            </a:pPr>
            <a:r>
              <a:rPr b="1" i="1" lang="en-US" sz="3600" spc="-1" strike="noStrike">
                <a:solidFill>
                  <a:srgbClr val="000000"/>
                </a:solidFill>
                <a:latin typeface="Constantia"/>
                <a:ea typeface="DejaVu Sans"/>
              </a:rPr>
              <a:t>	</a:t>
            </a:r>
            <a:r>
              <a:rPr b="1" lang="en-US" sz="3600" spc="-1" strike="noStrike">
                <a:solidFill>
                  <a:srgbClr val="000000"/>
                </a:solidFill>
                <a:latin typeface="Constantia"/>
                <a:ea typeface="DejaVu Sans"/>
              </a:rPr>
              <a:t>4.GASTRO-INTESTINAL</a:t>
            </a:r>
            <a:endParaRPr b="0" lang="en-US" sz="3600" spc="-1" strike="noStrike">
              <a:latin typeface="Arial"/>
            </a:endParaRPr>
          </a:p>
          <a:p>
            <a:pPr marL="274320" indent="-272160" algn="just">
              <a:lnSpc>
                <a:spcPct val="100000"/>
              </a:lnSpc>
              <a:spcBef>
                <a:spcPts val="720"/>
              </a:spcBef>
              <a:buClr>
                <a:srgbClr val="0bd0d9"/>
              </a:buClr>
              <a:buSzPct val="95000"/>
              <a:buFont typeface="Wingdings 2" charset="2"/>
              <a:buChar char=""/>
              <a:tabLst>
                <a:tab algn="l" pos="0"/>
              </a:tabLst>
            </a:pPr>
            <a:r>
              <a:rPr b="0" lang="en-US" sz="3600" spc="-1" strike="noStrike">
                <a:solidFill>
                  <a:srgbClr val="000000"/>
                </a:solidFill>
                <a:latin typeface="Constantia"/>
                <a:ea typeface="DejaVu Sans"/>
              </a:rPr>
              <a:t>Inadequate perfusion leads to oedema of the liver particularly, hence:</a:t>
            </a:r>
            <a:endParaRPr b="0" lang="en-US" sz="3600" spc="-1" strike="noStrike">
              <a:latin typeface="Arial"/>
            </a:endParaRPr>
          </a:p>
          <a:p>
            <a:pPr marL="274320" indent="-272160" algn="just">
              <a:lnSpc>
                <a:spcPct val="100000"/>
              </a:lnSpc>
              <a:spcBef>
                <a:spcPts val="720"/>
              </a:spcBef>
              <a:buClr>
                <a:srgbClr val="0bd0d9"/>
              </a:buClr>
              <a:buSzPct val="95000"/>
              <a:buFont typeface="Wingdings" charset="2"/>
              <a:buChar char=""/>
              <a:tabLst>
                <a:tab algn="l" pos="0"/>
              </a:tabLst>
            </a:pPr>
            <a:r>
              <a:rPr b="0" lang="en-US" sz="3600" spc="-1" strike="noStrike">
                <a:solidFill>
                  <a:srgbClr val="0000ff"/>
                </a:solidFill>
                <a:latin typeface="Constantia"/>
                <a:ea typeface="DejaVu Sans"/>
              </a:rPr>
              <a:t>Epigastric pain.</a:t>
            </a:r>
            <a:endParaRPr b="0" lang="en-US" sz="3600" spc="-1" strike="noStrike">
              <a:latin typeface="Arial"/>
            </a:endParaRPr>
          </a:p>
          <a:p>
            <a:pPr marL="274320" indent="-272160" algn="just">
              <a:lnSpc>
                <a:spcPct val="100000"/>
              </a:lnSpc>
              <a:spcBef>
                <a:spcPts val="720"/>
              </a:spcBef>
              <a:buClr>
                <a:srgbClr val="0bd0d9"/>
              </a:buClr>
              <a:buSzPct val="95000"/>
              <a:buFont typeface="Wingdings" charset="2"/>
              <a:buChar char=""/>
              <a:tabLst>
                <a:tab algn="l" pos="0"/>
              </a:tabLst>
            </a:pPr>
            <a:r>
              <a:rPr b="0" lang="en-US" sz="3600" spc="-1" strike="noStrike">
                <a:solidFill>
                  <a:srgbClr val="0000ff"/>
                </a:solidFill>
                <a:latin typeface="Constantia"/>
                <a:ea typeface="DejaVu Sans"/>
              </a:rPr>
              <a:t>Intracapsular hemorrhage.</a:t>
            </a:r>
            <a:endParaRPr b="0" lang="en-US" sz="3600" spc="-1" strike="noStrike">
              <a:latin typeface="Arial"/>
            </a:endParaRPr>
          </a:p>
          <a:p>
            <a:pPr marL="274320" indent="-272160" algn="just">
              <a:lnSpc>
                <a:spcPct val="100000"/>
              </a:lnSpc>
              <a:spcBef>
                <a:spcPts val="720"/>
              </a:spcBef>
              <a:buClr>
                <a:srgbClr val="0bd0d9"/>
              </a:buClr>
              <a:buSzPct val="95000"/>
              <a:buFont typeface="Wingdings" charset="2"/>
              <a:buChar char=""/>
              <a:tabLst>
                <a:tab algn="l" pos="0"/>
              </a:tabLst>
            </a:pPr>
            <a:r>
              <a:rPr b="0" lang="en-US" sz="3600" spc="-1" strike="noStrike">
                <a:solidFill>
                  <a:srgbClr val="0000ff"/>
                </a:solidFill>
                <a:latin typeface="Constantia"/>
                <a:ea typeface="DejaVu Sans"/>
              </a:rPr>
              <a:t>Altered liver function test results.</a:t>
            </a:r>
            <a:endParaRPr b="0" lang="en-US" sz="3600" spc="-1" strike="noStrike">
              <a:latin typeface="Arial"/>
            </a:endParaRPr>
          </a:p>
          <a:p>
            <a:pPr marL="274320" indent="-272160" algn="just">
              <a:lnSpc>
                <a:spcPct val="100000"/>
              </a:lnSpc>
              <a:spcBef>
                <a:spcPts val="720"/>
              </a:spcBef>
              <a:buClr>
                <a:srgbClr val="0bd0d9"/>
              </a:buClr>
              <a:buSzPct val="95000"/>
              <a:buFont typeface="Wingdings" charset="2"/>
              <a:buChar char=""/>
              <a:tabLst>
                <a:tab algn="l" pos="0"/>
              </a:tabLst>
            </a:pPr>
            <a:r>
              <a:rPr b="0" lang="en-US" sz="3600" spc="-1" strike="noStrike">
                <a:solidFill>
                  <a:srgbClr val="0000ff"/>
                </a:solidFill>
                <a:latin typeface="Constantia"/>
                <a:ea typeface="DejaVu Sans"/>
              </a:rPr>
              <a:t>Sometime jaundice.</a:t>
            </a:r>
            <a:endParaRPr b="0" lang="en-US" sz="3600" spc="-1" strike="noStrike">
              <a:latin typeface="Arial"/>
            </a:endParaRPr>
          </a:p>
          <a:p>
            <a:pPr algn="just">
              <a:lnSpc>
                <a:spcPct val="100000"/>
              </a:lnSpc>
              <a:spcBef>
                <a:spcPts val="720"/>
              </a:spcBef>
              <a:tabLst>
                <a:tab algn="l" pos="0"/>
              </a:tabLst>
            </a:pPr>
            <a:endParaRPr b="0" lang="en-US" sz="3600" spc="-1" strike="noStrike">
              <a:latin typeface="Arial"/>
            </a:endParaRPr>
          </a:p>
        </p:txBody>
      </p:sp>
    </p:spTree>
  </p:cSld>
  <p:transition spd="med">
    <p:pull dir="l"/>
  </p:transition>
</p:sld>
</file>

<file path=ppt/slides/slide28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cc00ff"/>
        </a:solidFill>
      </p:bgPr>
    </p:bg>
    <p:spTree>
      <p:nvGrpSpPr>
        <p:cNvPr id="1" name=""/>
        <p:cNvGrpSpPr/>
        <p:nvPr/>
      </p:nvGrpSpPr>
      <p:grpSpPr>
        <a:xfrm>
          <a:off x="0" y="0"/>
          <a:ext cx="0" cy="0"/>
          <a:chOff x="0" y="0"/>
          <a:chExt cx="0" cy="0"/>
        </a:xfrm>
      </p:grpSpPr>
      <p:sp>
        <p:nvSpPr>
          <p:cNvPr id="1229" name="CustomShape 1"/>
          <p:cNvSpPr/>
          <p:nvPr/>
        </p:nvSpPr>
        <p:spPr>
          <a:xfrm>
            <a:off x="1914120" y="274680"/>
            <a:ext cx="9995400" cy="1140840"/>
          </a:xfrm>
          <a:prstGeom prst="rect">
            <a:avLst/>
          </a:prstGeom>
          <a:noFill/>
          <a:ln>
            <a:noFill/>
          </a:ln>
        </p:spPr>
        <p:style>
          <a:lnRef idx="0"/>
          <a:fillRef idx="0"/>
          <a:effectRef idx="0"/>
          <a:fontRef idx="minor"/>
        </p:style>
        <p:txBody>
          <a:bodyPr lIns="90000" rIns="90000" tIns="45000" bIns="45000" anchor="ctr">
            <a:noAutofit/>
          </a:bodyPr>
          <a:p>
            <a:pPr>
              <a:lnSpc>
                <a:spcPct val="100000"/>
              </a:lnSpc>
            </a:pPr>
            <a:r>
              <a:rPr b="0" lang="en-US" sz="4300" spc="-1" strike="noStrike">
                <a:solidFill>
                  <a:srgbClr val="572314"/>
                </a:solidFill>
                <a:latin typeface="Arial"/>
                <a:ea typeface="DejaVu Sans"/>
              </a:rPr>
              <a:t>	</a:t>
            </a:r>
            <a:r>
              <a:rPr b="1" lang="en-US" sz="4300" spc="-1" strike="noStrike">
                <a:solidFill>
                  <a:srgbClr val="572314"/>
                </a:solidFill>
                <a:latin typeface="Arial"/>
                <a:ea typeface="DejaVu Sans"/>
              </a:rPr>
              <a:t> </a:t>
            </a:r>
            <a:r>
              <a:rPr b="1" lang="en-US" sz="4300" spc="-1" strike="noStrike">
                <a:solidFill>
                  <a:srgbClr val="572314"/>
                </a:solidFill>
                <a:latin typeface="Arial"/>
                <a:ea typeface="DejaVu Sans"/>
              </a:rPr>
              <a:t>For severe conditions:-</a:t>
            </a:r>
            <a:r>
              <a:rPr b="0" lang="en-US" sz="4300" spc="-1" strike="noStrike">
                <a:solidFill>
                  <a:srgbClr val="572314"/>
                </a:solidFill>
                <a:latin typeface="Arial"/>
                <a:ea typeface="DejaVu Sans"/>
              </a:rPr>
              <a:t> </a:t>
            </a:r>
            <a:endParaRPr b="0" lang="en-US" sz="4300" spc="-1" strike="noStrike">
              <a:latin typeface="Arial"/>
            </a:endParaRPr>
          </a:p>
        </p:txBody>
      </p:sp>
      <p:sp>
        <p:nvSpPr>
          <p:cNvPr id="1230" name="CustomShape 2"/>
          <p:cNvSpPr/>
          <p:nvPr/>
        </p:nvSpPr>
        <p:spPr>
          <a:xfrm>
            <a:off x="1914120" y="1447920"/>
            <a:ext cx="9995400" cy="4798440"/>
          </a:xfrm>
          <a:prstGeom prst="rect">
            <a:avLst/>
          </a:prstGeom>
          <a:noFill/>
          <a:ln>
            <a:noFill/>
          </a:ln>
        </p:spPr>
        <p:style>
          <a:lnRef idx="0"/>
          <a:fillRef idx="0"/>
          <a:effectRef idx="0"/>
          <a:fontRef idx="minor"/>
        </p:style>
        <p:txBody>
          <a:bodyPr lIns="90000" rIns="90000" tIns="45000" bIns="45000">
            <a:normAutofit/>
          </a:bodyPr>
          <a:p>
            <a:pPr marL="365760" indent="-281160" algn="just">
              <a:lnSpc>
                <a:spcPct val="100000"/>
              </a:lnSpc>
              <a:spcBef>
                <a:spcPts val="601"/>
              </a:spcBef>
              <a:buClr>
                <a:srgbClr val="3891a7"/>
              </a:buClr>
              <a:buSzPct val="80000"/>
              <a:buFont typeface="Wingdings 2" charset="2"/>
              <a:buChar char=""/>
            </a:pPr>
            <a:r>
              <a:rPr b="0" lang="en-US" sz="3200" spc="-1" strike="noStrike">
                <a:solidFill>
                  <a:srgbClr val="000000"/>
                </a:solidFill>
                <a:latin typeface="Times New Roman"/>
                <a:ea typeface="DejaVu Sans"/>
              </a:rPr>
              <a:t>Admission to hospital at first contact is the best option for assessment and control of symptoms.</a:t>
            </a:r>
            <a:endParaRPr b="0" lang="en-US" sz="3200" spc="-1" strike="noStrike">
              <a:latin typeface="Arial"/>
            </a:endParaRPr>
          </a:p>
          <a:p>
            <a:pPr marL="365760" indent="-281160" algn="just">
              <a:lnSpc>
                <a:spcPct val="100000"/>
              </a:lnSpc>
              <a:spcBef>
                <a:spcPts val="601"/>
              </a:spcBef>
              <a:buClr>
                <a:srgbClr val="3891a7"/>
              </a:buClr>
              <a:buSzPct val="80000"/>
              <a:buFont typeface="Wingdings 2" charset="2"/>
              <a:buChar char=""/>
            </a:pPr>
            <a:r>
              <a:rPr b="0" lang="en-US" sz="3200" spc="-1" strike="noStrike">
                <a:solidFill>
                  <a:srgbClr val="000000"/>
                </a:solidFill>
                <a:latin typeface="Times New Roman"/>
                <a:ea typeface="DejaVu Sans"/>
              </a:rPr>
              <a:t>Inform DR promptly, to thoroughly evaluate the patient and exclude other causes of  vomiting.</a:t>
            </a:r>
            <a:endParaRPr b="0" lang="en-US" sz="3200" spc="-1" strike="noStrike">
              <a:latin typeface="Arial"/>
            </a:endParaRPr>
          </a:p>
          <a:p>
            <a:pPr marL="365760" indent="-281160" algn="just">
              <a:lnSpc>
                <a:spcPct val="100000"/>
              </a:lnSpc>
              <a:spcBef>
                <a:spcPts val="601"/>
              </a:spcBef>
              <a:buClr>
                <a:srgbClr val="3891a7"/>
              </a:buClr>
              <a:buSzPct val="80000"/>
              <a:buFont typeface="Wingdings 2" charset="2"/>
              <a:buChar char=""/>
            </a:pPr>
            <a:r>
              <a:rPr b="0" lang="en-US" sz="3200" spc="-1" strike="noStrike">
                <a:solidFill>
                  <a:srgbClr val="000000"/>
                </a:solidFill>
                <a:latin typeface="Times New Roman"/>
                <a:ea typeface="DejaVu Sans"/>
              </a:rPr>
              <a:t>Nurse in a quite area, preferably a single room on bed rest to improve blood flow to the uterus and kidneys, respectively.</a:t>
            </a:r>
            <a:endParaRPr b="0" lang="en-US" sz="3200" spc="-1" strike="noStrike">
              <a:latin typeface="Arial"/>
            </a:endParaRPr>
          </a:p>
          <a:p>
            <a:pPr algn="just">
              <a:lnSpc>
                <a:spcPct val="100000"/>
              </a:lnSpc>
              <a:spcBef>
                <a:spcPts val="601"/>
              </a:spcBef>
            </a:pP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28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cc00ff"/>
        </a:solidFill>
      </p:bgPr>
    </p:bg>
    <p:spTree>
      <p:nvGrpSpPr>
        <p:cNvPr id="1" name=""/>
        <p:cNvGrpSpPr/>
        <p:nvPr/>
      </p:nvGrpSpPr>
      <p:grpSpPr>
        <a:xfrm>
          <a:off x="0" y="0"/>
          <a:ext cx="0" cy="0"/>
          <a:chOff x="0" y="0"/>
          <a:chExt cx="0" cy="0"/>
        </a:xfrm>
      </p:grpSpPr>
      <p:sp>
        <p:nvSpPr>
          <p:cNvPr id="1231" name="CustomShape 1"/>
          <p:cNvSpPr/>
          <p:nvPr/>
        </p:nvSpPr>
        <p:spPr>
          <a:xfrm>
            <a:off x="1905120" y="304920"/>
            <a:ext cx="9640800" cy="5941440"/>
          </a:xfrm>
          <a:prstGeom prst="rect">
            <a:avLst/>
          </a:prstGeom>
          <a:noFill/>
          <a:ln>
            <a:noFill/>
          </a:ln>
        </p:spPr>
        <p:style>
          <a:lnRef idx="0"/>
          <a:fillRef idx="0"/>
          <a:effectRef idx="0"/>
          <a:fontRef idx="minor"/>
        </p:style>
        <p:txBody>
          <a:bodyPr lIns="90000" rIns="90000" tIns="45000" bIns="45000">
            <a:normAutofit/>
          </a:bodyPr>
          <a:p>
            <a:pPr marL="365760" indent="-281160" algn="just">
              <a:lnSpc>
                <a:spcPct val="100000"/>
              </a:lnSpc>
              <a:spcBef>
                <a:spcPts val="601"/>
              </a:spcBef>
              <a:buClr>
                <a:srgbClr val="3891a7"/>
              </a:buClr>
              <a:buSzPct val="80000"/>
              <a:buFont typeface="Wingdings 2" charset="2"/>
              <a:buChar char=""/>
            </a:pPr>
            <a:r>
              <a:rPr b="0" lang="en-US" sz="3200" spc="-1" strike="noStrike">
                <a:solidFill>
                  <a:srgbClr val="000000"/>
                </a:solidFill>
                <a:latin typeface="Times New Roman"/>
                <a:ea typeface="DejaVu Sans"/>
              </a:rPr>
              <a:t>Replace lost fluid &amp; electrolytes through intravenous infusion of Dextrose in saline to alternate with Hartman’s solution 3 litres in 24 hours.</a:t>
            </a:r>
            <a:endParaRPr b="0" lang="en-US" sz="3200" spc="-1" strike="noStrike">
              <a:latin typeface="Arial"/>
            </a:endParaRPr>
          </a:p>
          <a:p>
            <a:pPr marL="365760" indent="-281160" algn="just">
              <a:lnSpc>
                <a:spcPct val="100000"/>
              </a:lnSpc>
              <a:spcBef>
                <a:spcPts val="601"/>
              </a:spcBef>
              <a:buClr>
                <a:srgbClr val="3891a7"/>
              </a:buClr>
              <a:buSzPct val="80000"/>
              <a:buFont typeface="Wingdings" charset="2"/>
              <a:buChar char=""/>
            </a:pPr>
            <a:r>
              <a:rPr b="0" lang="en-US" sz="3200" spc="-1" strike="noStrike">
                <a:solidFill>
                  <a:srgbClr val="000000"/>
                </a:solidFill>
                <a:latin typeface="Times New Roman"/>
                <a:ea typeface="DejaVu Sans"/>
              </a:rPr>
              <a:t>Aim is to provide hydration, energy and correct acidosis. </a:t>
            </a:r>
            <a:endParaRPr b="0" lang="en-US" sz="3200" spc="-1" strike="noStrike">
              <a:latin typeface="Arial"/>
            </a:endParaRPr>
          </a:p>
          <a:p>
            <a:pPr marL="365760" indent="-281160" algn="just">
              <a:lnSpc>
                <a:spcPct val="100000"/>
              </a:lnSpc>
              <a:spcBef>
                <a:spcPts val="601"/>
              </a:spcBef>
              <a:buClr>
                <a:srgbClr val="3891a7"/>
              </a:buClr>
              <a:buSzPct val="80000"/>
              <a:buFont typeface="Wingdings" charset="2"/>
              <a:buChar char=""/>
            </a:pPr>
            <a:r>
              <a:rPr b="0" lang="en-US" sz="3200" spc="-1" strike="noStrike">
                <a:solidFill>
                  <a:srgbClr val="000000"/>
                </a:solidFill>
                <a:latin typeface="Times New Roman"/>
                <a:ea typeface="DejaVu Sans"/>
              </a:rPr>
              <a:t>Simultaneously, supplement mineral e.g. potassium at a dose of 15-30 Meg in 1L of dextro-saline.</a:t>
            </a:r>
            <a:endParaRPr b="0" lang="en-US" sz="3200" spc="-1" strike="noStrike">
              <a:latin typeface="Arial"/>
            </a:endParaRPr>
          </a:p>
          <a:p>
            <a:pPr marL="365760" indent="-281160" algn="just">
              <a:lnSpc>
                <a:spcPct val="100000"/>
              </a:lnSpc>
              <a:spcBef>
                <a:spcPts val="601"/>
              </a:spcBef>
              <a:buClr>
                <a:srgbClr val="3891a7"/>
              </a:buClr>
              <a:buSzPct val="80000"/>
              <a:buFont typeface="Wingdings" charset="2"/>
              <a:buChar char=""/>
            </a:pPr>
            <a:r>
              <a:rPr b="0" lang="en-US" sz="3200" spc="-1" strike="noStrike">
                <a:solidFill>
                  <a:srgbClr val="000000"/>
                </a:solidFill>
                <a:latin typeface="Times New Roman"/>
                <a:ea typeface="DejaVu Sans"/>
              </a:rPr>
              <a:t>Maintain fluid balance chart strictly.</a:t>
            </a:r>
            <a:endParaRPr b="0" lang="en-US" sz="3200" spc="-1" strike="noStrike">
              <a:latin typeface="Arial"/>
            </a:endParaRPr>
          </a:p>
          <a:p>
            <a:pPr algn="just">
              <a:lnSpc>
                <a:spcPct val="100000"/>
              </a:lnSpc>
              <a:spcBef>
                <a:spcPts val="601"/>
              </a:spcBef>
            </a:pP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28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cc00ff"/>
        </a:solidFill>
      </p:bgPr>
    </p:bg>
    <p:spTree>
      <p:nvGrpSpPr>
        <p:cNvPr id="1" name=""/>
        <p:cNvGrpSpPr/>
        <p:nvPr/>
      </p:nvGrpSpPr>
      <p:grpSpPr>
        <a:xfrm>
          <a:off x="0" y="0"/>
          <a:ext cx="0" cy="0"/>
          <a:chOff x="0" y="0"/>
          <a:chExt cx="0" cy="0"/>
        </a:xfrm>
      </p:grpSpPr>
      <p:sp>
        <p:nvSpPr>
          <p:cNvPr id="1232" name="CustomShape 1"/>
          <p:cNvSpPr/>
          <p:nvPr/>
        </p:nvSpPr>
        <p:spPr>
          <a:xfrm>
            <a:off x="2175480" y="304920"/>
            <a:ext cx="9370440" cy="5941440"/>
          </a:xfrm>
          <a:prstGeom prst="rect">
            <a:avLst/>
          </a:prstGeom>
          <a:noFill/>
          <a:ln>
            <a:noFill/>
          </a:ln>
        </p:spPr>
        <p:style>
          <a:lnRef idx="0"/>
          <a:fillRef idx="0"/>
          <a:effectRef idx="0"/>
          <a:fontRef idx="minor"/>
        </p:style>
        <p:txBody>
          <a:bodyPr lIns="90000" rIns="90000" tIns="45000" bIns="45000">
            <a:normAutofit/>
          </a:bodyPr>
          <a:p>
            <a:pPr marL="365760" indent="-281160" algn="just">
              <a:lnSpc>
                <a:spcPct val="100000"/>
              </a:lnSpc>
              <a:spcBef>
                <a:spcPts val="601"/>
              </a:spcBef>
              <a:tabLst>
                <a:tab algn="l" pos="0"/>
              </a:tabLst>
            </a:pPr>
            <a:r>
              <a:rPr b="0" lang="en-US" sz="3200" spc="-1" strike="noStrike">
                <a:solidFill>
                  <a:srgbClr val="ff0000"/>
                </a:solidFill>
                <a:latin typeface="Times New Roman"/>
                <a:ea typeface="DejaVu Sans"/>
              </a:rPr>
              <a:t>  </a:t>
            </a:r>
            <a:r>
              <a:rPr b="1" lang="en-US" sz="3500" spc="-1" strike="noStrike">
                <a:solidFill>
                  <a:srgbClr val="ff0000"/>
                </a:solidFill>
                <a:latin typeface="Times New Roman"/>
                <a:ea typeface="DejaVu Sans"/>
              </a:rPr>
              <a:t>NB:</a:t>
            </a:r>
            <a:r>
              <a:rPr b="0" lang="en-US" sz="3500" spc="-1" strike="noStrike">
                <a:solidFill>
                  <a:srgbClr val="ff0000"/>
                </a:solidFill>
                <a:latin typeface="Times New Roman"/>
                <a:ea typeface="DejaVu Sans"/>
              </a:rPr>
              <a:t> </a:t>
            </a:r>
            <a:r>
              <a:rPr b="0" lang="en-US" sz="3500" spc="-1" strike="noStrike">
                <a:solidFill>
                  <a:srgbClr val="000000"/>
                </a:solidFill>
                <a:latin typeface="Times New Roman"/>
                <a:ea typeface="DejaVu Sans"/>
              </a:rPr>
              <a:t>Vitamin B complex can be added into the infusion without oral feeds till vomiting gets controlled.</a:t>
            </a:r>
            <a:endParaRPr b="0" lang="en-US" sz="3500" spc="-1" strike="noStrike">
              <a:latin typeface="Arial"/>
            </a:endParaRPr>
          </a:p>
          <a:p>
            <a:pPr marL="365760" indent="-281160" algn="just">
              <a:lnSpc>
                <a:spcPct val="100000"/>
              </a:lnSpc>
              <a:spcBef>
                <a:spcPts val="601"/>
              </a:spcBef>
              <a:buClr>
                <a:srgbClr val="3891a7"/>
              </a:buClr>
              <a:buSzPct val="80000"/>
              <a:buFont typeface="Wingdings 2" charset="2"/>
              <a:buChar char=""/>
              <a:tabLst>
                <a:tab algn="l" pos="0"/>
              </a:tabLst>
            </a:pPr>
            <a:r>
              <a:rPr b="0" lang="en-US" sz="3500" spc="-1" strike="noStrike">
                <a:solidFill>
                  <a:srgbClr val="000000"/>
                </a:solidFill>
                <a:latin typeface="Times New Roman"/>
                <a:ea typeface="DejaVu Sans"/>
              </a:rPr>
              <a:t>Maintain a record of observations every 4 hourly &amp; urinalysis  12 hourly. </a:t>
            </a:r>
            <a:endParaRPr b="0" lang="en-US" sz="3500" spc="-1" strike="noStrike">
              <a:latin typeface="Arial"/>
            </a:endParaRPr>
          </a:p>
          <a:p>
            <a:pPr marL="365760" indent="-281160" algn="just">
              <a:lnSpc>
                <a:spcPct val="100000"/>
              </a:lnSpc>
              <a:spcBef>
                <a:spcPts val="601"/>
              </a:spcBef>
              <a:buClr>
                <a:srgbClr val="3891a7"/>
              </a:buClr>
              <a:buSzPct val="80000"/>
              <a:buFont typeface="Wingdings 2" charset="2"/>
              <a:buChar char=""/>
              <a:tabLst>
                <a:tab algn="l" pos="0"/>
              </a:tabLst>
            </a:pPr>
            <a:r>
              <a:rPr b="0" lang="en-US" sz="3500" spc="-1" strike="noStrike">
                <a:solidFill>
                  <a:srgbClr val="000000"/>
                </a:solidFill>
                <a:latin typeface="Times New Roman"/>
                <a:ea typeface="DejaVu Sans"/>
              </a:rPr>
              <a:t>Instruct mother to maintain fetal kick chart, if quickening has occurred. Then interprete correctly+ consult PRN.</a:t>
            </a:r>
            <a:endParaRPr b="0" lang="en-US" sz="3500" spc="-1" strike="noStrike">
              <a:latin typeface="Arial"/>
            </a:endParaRPr>
          </a:p>
          <a:p>
            <a:pPr marL="365760" indent="-281160" algn="just">
              <a:lnSpc>
                <a:spcPct val="100000"/>
              </a:lnSpc>
              <a:spcBef>
                <a:spcPts val="601"/>
              </a:spcBef>
              <a:buClr>
                <a:srgbClr val="3891a7"/>
              </a:buClr>
              <a:buSzPct val="80000"/>
              <a:buFont typeface="Wingdings 2" charset="2"/>
              <a:buChar char=""/>
              <a:tabLst>
                <a:tab algn="l" pos="0"/>
              </a:tabLst>
            </a:pPr>
            <a:r>
              <a:rPr b="0" lang="en-US" sz="3500" spc="-1" strike="noStrike">
                <a:solidFill>
                  <a:srgbClr val="000000"/>
                </a:solidFill>
                <a:latin typeface="Times New Roman"/>
                <a:ea typeface="DejaVu Sans"/>
              </a:rPr>
              <a:t>Carry out investigations for, haemogram urea &amp; electrolyte values, regularly to assess the progress.</a:t>
            </a:r>
            <a:endParaRPr b="0" lang="en-US" sz="3500" spc="-1" strike="noStrike">
              <a:latin typeface="Arial"/>
            </a:endParaRPr>
          </a:p>
          <a:p>
            <a:pPr algn="just">
              <a:lnSpc>
                <a:spcPct val="100000"/>
              </a:lnSpc>
              <a:spcBef>
                <a:spcPts val="601"/>
              </a:spcBef>
              <a:tabLst>
                <a:tab algn="l" pos="0"/>
              </a:tabLst>
            </a:pPr>
            <a:endParaRPr b="0" lang="en-US" sz="3500" spc="-1" strike="noStrike">
              <a:latin typeface="Arial"/>
            </a:endParaRPr>
          </a:p>
        </p:txBody>
      </p:sp>
    </p:spTree>
  </p:cSld>
  <mc:AlternateContent>
    <mc:Choice Requires="p14">
      <p:transition spd="slow" p14:dur="2000"/>
    </mc:Choice>
    <mc:Fallback>
      <p:transition spd="slow"/>
    </mc:Fallback>
  </mc:AlternateContent>
</p:sld>
</file>

<file path=ppt/slides/slide28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cc00ff"/>
        </a:solidFill>
      </p:bgPr>
    </p:bg>
    <p:spTree>
      <p:nvGrpSpPr>
        <p:cNvPr id="1" name=""/>
        <p:cNvGrpSpPr/>
        <p:nvPr/>
      </p:nvGrpSpPr>
      <p:grpSpPr>
        <a:xfrm>
          <a:off x="0" y="0"/>
          <a:ext cx="0" cy="0"/>
          <a:chOff x="0" y="0"/>
          <a:chExt cx="0" cy="0"/>
        </a:xfrm>
      </p:grpSpPr>
      <p:sp>
        <p:nvSpPr>
          <p:cNvPr id="1233" name="CustomShape 1"/>
          <p:cNvSpPr/>
          <p:nvPr/>
        </p:nvSpPr>
        <p:spPr>
          <a:xfrm>
            <a:off x="2175480" y="228600"/>
            <a:ext cx="9370440" cy="6017760"/>
          </a:xfrm>
          <a:prstGeom prst="rect">
            <a:avLst/>
          </a:prstGeom>
          <a:noFill/>
          <a:ln>
            <a:noFill/>
          </a:ln>
        </p:spPr>
        <p:style>
          <a:lnRef idx="0"/>
          <a:fillRef idx="0"/>
          <a:effectRef idx="0"/>
          <a:fontRef idx="minor"/>
        </p:style>
        <p:txBody>
          <a:bodyPr lIns="90000" rIns="90000" tIns="45000" bIns="45000">
            <a:normAutofit fontScale="76000"/>
          </a:bodyPr>
          <a:p>
            <a:pPr marL="365760" indent="-281160" algn="just">
              <a:lnSpc>
                <a:spcPct val="100000"/>
              </a:lnSpc>
              <a:spcBef>
                <a:spcPts val="601"/>
              </a:spcBef>
              <a:tabLst>
                <a:tab algn="l" pos="0"/>
              </a:tabLst>
            </a:pPr>
            <a:r>
              <a:rPr b="0" lang="en-US" sz="3200" spc="-1" strike="noStrike">
                <a:solidFill>
                  <a:srgbClr val="000000"/>
                </a:solidFill>
                <a:latin typeface="Calibri"/>
                <a:ea typeface="DejaVu Sans"/>
              </a:rPr>
              <a:t> </a:t>
            </a:r>
            <a:r>
              <a:rPr b="1" lang="en-US" sz="3200" spc="-1" strike="noStrike">
                <a:solidFill>
                  <a:srgbClr val="000000"/>
                </a:solidFill>
                <a:latin typeface="Calibri"/>
                <a:ea typeface="DejaVu Sans"/>
              </a:rPr>
              <a:t>DRUGS</a:t>
            </a:r>
            <a:r>
              <a:rPr b="0" lang="en-US" sz="3200" spc="-1" strike="noStrike">
                <a:solidFill>
                  <a:srgbClr val="000000"/>
                </a:solidFill>
                <a:latin typeface="Calibri"/>
                <a:ea typeface="DejaVu Sans"/>
              </a:rPr>
              <a:t>: Basically supportive  treatment  helps  control to occur conservatively .They includes:-</a:t>
            </a:r>
            <a:endParaRPr b="0" lang="en-US" sz="3200" spc="-1" strike="noStrike">
              <a:latin typeface="Arial"/>
            </a:endParaRPr>
          </a:p>
          <a:p>
            <a:pPr marL="365760" indent="-281160" algn="just">
              <a:lnSpc>
                <a:spcPct val="100000"/>
              </a:lnSpc>
              <a:spcBef>
                <a:spcPts val="601"/>
              </a:spcBef>
              <a:buClr>
                <a:srgbClr val="3891a7"/>
              </a:buClr>
              <a:buSzPct val="80000"/>
              <a:buFont typeface="Wingdings 2" charset="2"/>
              <a:buChar char=""/>
              <a:tabLst>
                <a:tab algn="l" pos="0"/>
              </a:tabLst>
            </a:pPr>
            <a:r>
              <a:rPr b="0" lang="en-US" sz="3200" spc="-1" strike="noStrike">
                <a:solidFill>
                  <a:srgbClr val="000000"/>
                </a:solidFill>
                <a:latin typeface="Calibri"/>
                <a:ea typeface="DejaVu Sans"/>
              </a:rPr>
              <a:t>Vitamin B supplements : initially parentally, later orally as vitamin B complex.</a:t>
            </a:r>
            <a:endParaRPr b="0" lang="en-US" sz="3200" spc="-1" strike="noStrike">
              <a:latin typeface="Arial"/>
            </a:endParaRPr>
          </a:p>
          <a:p>
            <a:pPr marL="365760" indent="-281160" algn="just">
              <a:lnSpc>
                <a:spcPct val="100000"/>
              </a:lnSpc>
              <a:spcBef>
                <a:spcPts val="601"/>
              </a:spcBef>
              <a:buClr>
                <a:srgbClr val="3891a7"/>
              </a:buClr>
              <a:buSzPct val="80000"/>
              <a:buFont typeface="Wingdings 2" charset="2"/>
              <a:buChar char=""/>
              <a:tabLst>
                <a:tab algn="l" pos="0"/>
              </a:tabLst>
            </a:pPr>
            <a:r>
              <a:rPr b="0" lang="en-US" sz="3200" spc="-1" strike="noStrike">
                <a:solidFill>
                  <a:srgbClr val="000000"/>
                </a:solidFill>
                <a:latin typeface="Calibri"/>
                <a:ea typeface="DejaVu Sans"/>
              </a:rPr>
              <a:t>Antiemetics,e.g plasil 10mg TDS (8hrly) .</a:t>
            </a:r>
            <a:endParaRPr b="0" lang="en-US" sz="3200" spc="-1" strike="noStrike">
              <a:latin typeface="Arial"/>
            </a:endParaRPr>
          </a:p>
          <a:p>
            <a:pPr marL="365760" indent="-281160" algn="just">
              <a:lnSpc>
                <a:spcPct val="100000"/>
              </a:lnSpc>
              <a:spcBef>
                <a:spcPts val="601"/>
              </a:spcBef>
              <a:buClr>
                <a:srgbClr val="3891a7"/>
              </a:buClr>
              <a:buSzPct val="80000"/>
              <a:buFont typeface="Wingdings 2" charset="2"/>
              <a:buChar char=""/>
              <a:tabLst>
                <a:tab algn="l" pos="0"/>
              </a:tabLst>
            </a:pPr>
            <a:r>
              <a:rPr b="0" lang="en-US" sz="3200" spc="-1" strike="noStrike">
                <a:solidFill>
                  <a:srgbClr val="000000"/>
                </a:solidFill>
                <a:latin typeface="Calibri"/>
                <a:ea typeface="DejaVu Sans"/>
              </a:rPr>
              <a:t>Antihistamines e.g. promethazine [phenergan] 25mg 8 hrly 1.m.</a:t>
            </a:r>
            <a:endParaRPr b="0" lang="en-US" sz="3200" spc="-1" strike="noStrike">
              <a:latin typeface="Arial"/>
            </a:endParaRPr>
          </a:p>
          <a:p>
            <a:pPr marL="365760" indent="-281160" algn="just">
              <a:lnSpc>
                <a:spcPct val="100000"/>
              </a:lnSpc>
              <a:spcBef>
                <a:spcPts val="601"/>
              </a:spcBef>
              <a:buClr>
                <a:srgbClr val="3891a7"/>
              </a:buClr>
              <a:buSzPct val="80000"/>
              <a:buFont typeface="Wingdings" charset="2"/>
              <a:buChar char=""/>
              <a:tabLst>
                <a:tab algn="l" pos="0"/>
              </a:tabLst>
            </a:pPr>
            <a:r>
              <a:rPr b="0" lang="en-US" sz="3200" spc="-1" strike="noStrike">
                <a:solidFill>
                  <a:srgbClr val="000000"/>
                </a:solidFill>
                <a:latin typeface="Calibri"/>
                <a:ea typeface="DejaVu Sans"/>
              </a:rPr>
              <a:t> </a:t>
            </a:r>
            <a:r>
              <a:rPr b="0" lang="en-US" sz="3200" spc="-1" strike="noStrike">
                <a:solidFill>
                  <a:srgbClr val="000000"/>
                </a:solidFill>
                <a:latin typeface="Calibri"/>
                <a:ea typeface="DejaVu Sans"/>
              </a:rPr>
              <a:t>Alternatively- low doses of psychotropic drugs can be used e.g. largactil 25mg every 12hourly.</a:t>
            </a:r>
            <a:endParaRPr b="0" lang="en-US" sz="3200" spc="-1" strike="noStrike">
              <a:latin typeface="Arial"/>
            </a:endParaRPr>
          </a:p>
          <a:p>
            <a:pPr marL="365760" indent="-281160" algn="just">
              <a:lnSpc>
                <a:spcPct val="100000"/>
              </a:lnSpc>
              <a:spcBef>
                <a:spcPts val="601"/>
              </a:spcBef>
              <a:buClr>
                <a:srgbClr val="3891a7"/>
              </a:buClr>
              <a:buSzPct val="80000"/>
              <a:buFont typeface="Wingdings" charset="2"/>
              <a:buChar char=""/>
              <a:tabLst>
                <a:tab algn="l" pos="0"/>
              </a:tabLst>
            </a:pPr>
            <a:r>
              <a:rPr b="0" lang="en-US" sz="3200" spc="-1" strike="noStrike">
                <a:solidFill>
                  <a:srgbClr val="000000"/>
                </a:solidFill>
                <a:latin typeface="Calibri"/>
                <a:ea typeface="DejaVu Sans"/>
              </a:rPr>
              <a:t>Aim is to boost appetite &amp; control the condition generally.</a:t>
            </a:r>
            <a:endParaRPr b="0" lang="en-US" sz="3200" spc="-1" strike="noStrike">
              <a:latin typeface="Arial"/>
            </a:endParaRPr>
          </a:p>
          <a:p>
            <a:pPr algn="just">
              <a:lnSpc>
                <a:spcPct val="100000"/>
              </a:lnSpc>
              <a:spcBef>
                <a:spcPts val="601"/>
              </a:spcBef>
              <a:tabLst>
                <a:tab algn="l" pos="0"/>
              </a:tabLst>
            </a:pP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28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cc00ff"/>
        </a:solidFill>
      </p:bgPr>
    </p:bg>
    <p:spTree>
      <p:nvGrpSpPr>
        <p:cNvPr id="1" name=""/>
        <p:cNvGrpSpPr/>
        <p:nvPr/>
      </p:nvGrpSpPr>
      <p:grpSpPr>
        <a:xfrm>
          <a:off x="0" y="0"/>
          <a:ext cx="0" cy="0"/>
          <a:chOff x="0" y="0"/>
          <a:chExt cx="0" cy="0"/>
        </a:xfrm>
      </p:grpSpPr>
      <p:sp>
        <p:nvSpPr>
          <p:cNvPr id="1234" name="CustomShape 1"/>
          <p:cNvSpPr/>
          <p:nvPr/>
        </p:nvSpPr>
        <p:spPr>
          <a:xfrm>
            <a:off x="2190600" y="304920"/>
            <a:ext cx="9370440" cy="5865120"/>
          </a:xfrm>
          <a:prstGeom prst="rect">
            <a:avLst/>
          </a:prstGeom>
          <a:noFill/>
          <a:ln>
            <a:noFill/>
          </a:ln>
        </p:spPr>
        <p:style>
          <a:lnRef idx="0"/>
          <a:fillRef idx="0"/>
          <a:effectRef idx="0"/>
          <a:fontRef idx="minor"/>
        </p:style>
        <p:txBody>
          <a:bodyPr lIns="90000" rIns="90000" tIns="45000" bIns="45000">
            <a:normAutofit/>
          </a:bodyPr>
          <a:p>
            <a:pPr marL="365760" indent="-281160" algn="just">
              <a:lnSpc>
                <a:spcPct val="100000"/>
              </a:lnSpc>
              <a:spcBef>
                <a:spcPts val="601"/>
              </a:spcBef>
              <a:buClr>
                <a:srgbClr val="3891a7"/>
              </a:buClr>
              <a:buSzPct val="80000"/>
              <a:buFont typeface="Wingdings 2" charset="2"/>
              <a:buChar char=""/>
            </a:pPr>
            <a:r>
              <a:rPr b="0" lang="en-US" sz="3200" spc="-1" strike="noStrike">
                <a:solidFill>
                  <a:srgbClr val="000000"/>
                </a:solidFill>
                <a:latin typeface="Calibri"/>
                <a:ea typeface="DejaVu Sans"/>
              </a:rPr>
              <a:t>Maintain high standards of hygiene to include oral toilet 6 hrly.</a:t>
            </a:r>
            <a:endParaRPr b="0" lang="en-US" sz="3200" spc="-1" strike="noStrike">
              <a:latin typeface="Arial"/>
            </a:endParaRPr>
          </a:p>
          <a:p>
            <a:pPr marL="365760" indent="-281160" algn="just">
              <a:lnSpc>
                <a:spcPct val="100000"/>
              </a:lnSpc>
              <a:spcBef>
                <a:spcPts val="601"/>
              </a:spcBef>
              <a:buClr>
                <a:srgbClr val="3891a7"/>
              </a:buClr>
              <a:buSzPct val="80000"/>
              <a:buFont typeface="Wingdings 2" charset="2"/>
              <a:buChar char=""/>
            </a:pPr>
            <a:r>
              <a:rPr b="0" lang="en-US" sz="3200" spc="-1" strike="noStrike">
                <a:solidFill>
                  <a:srgbClr val="000000"/>
                </a:solidFill>
                <a:latin typeface="Calibri"/>
                <a:ea typeface="DejaVu Sans"/>
              </a:rPr>
              <a:t>Regularly evaluate the effectiveness of the treatment, through physical exam finding and  interviewing.</a:t>
            </a:r>
            <a:endParaRPr b="0" lang="en-US" sz="3200" spc="-1" strike="noStrike">
              <a:latin typeface="Arial"/>
            </a:endParaRPr>
          </a:p>
          <a:p>
            <a:pPr marL="365760" indent="-281160" algn="just">
              <a:lnSpc>
                <a:spcPct val="100000"/>
              </a:lnSpc>
              <a:spcBef>
                <a:spcPts val="601"/>
              </a:spcBef>
              <a:buClr>
                <a:srgbClr val="3891a7"/>
              </a:buClr>
              <a:buSzPct val="80000"/>
              <a:buFont typeface="Wingdings 2" charset="2"/>
              <a:buChar char=""/>
            </a:pPr>
            <a:r>
              <a:rPr b="0" lang="en-US" sz="3200" spc="-1" strike="noStrike">
                <a:solidFill>
                  <a:srgbClr val="000000"/>
                </a:solidFill>
                <a:latin typeface="Calibri"/>
                <a:ea typeface="DejaVu Sans"/>
              </a:rPr>
              <a:t>As the condition gets controlled, re-introduce oral feeds gradually then discontinue  the drip.</a:t>
            </a:r>
            <a:endParaRPr b="0" lang="en-US" sz="3200" spc="-1" strike="noStrike">
              <a:latin typeface="Arial"/>
            </a:endParaRPr>
          </a:p>
          <a:p>
            <a:pPr marL="365760" indent="-281160" algn="just">
              <a:lnSpc>
                <a:spcPct val="100000"/>
              </a:lnSpc>
              <a:spcBef>
                <a:spcPts val="601"/>
              </a:spcBef>
              <a:buClr>
                <a:srgbClr val="3891a7"/>
              </a:buClr>
              <a:buSzPct val="80000"/>
              <a:buFont typeface="Wingdings 2" charset="2"/>
              <a:buChar char=""/>
            </a:pPr>
            <a:r>
              <a:rPr b="0" lang="en-US" sz="3200" spc="-1" strike="noStrike">
                <a:solidFill>
                  <a:srgbClr val="000000"/>
                </a:solidFill>
                <a:latin typeface="Calibri"/>
                <a:ea typeface="DejaVu Sans"/>
              </a:rPr>
              <a:t>Encourage well balanced diet and plenty of fluids.</a:t>
            </a:r>
            <a:endParaRPr b="0" lang="en-US" sz="3200" spc="-1" strike="noStrike">
              <a:latin typeface="Arial"/>
            </a:endParaRPr>
          </a:p>
          <a:p>
            <a:pPr algn="just">
              <a:lnSpc>
                <a:spcPct val="100000"/>
              </a:lnSpc>
              <a:spcBef>
                <a:spcPts val="601"/>
              </a:spcBef>
            </a:pP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28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cc00ff"/>
        </a:solidFill>
      </p:bgPr>
    </p:bg>
    <p:spTree>
      <p:nvGrpSpPr>
        <p:cNvPr id="1" name=""/>
        <p:cNvGrpSpPr/>
        <p:nvPr/>
      </p:nvGrpSpPr>
      <p:grpSpPr>
        <a:xfrm>
          <a:off x="0" y="0"/>
          <a:ext cx="0" cy="0"/>
          <a:chOff x="0" y="0"/>
          <a:chExt cx="0" cy="0"/>
        </a:xfrm>
      </p:grpSpPr>
      <p:sp>
        <p:nvSpPr>
          <p:cNvPr id="1235" name="CustomShape 1"/>
          <p:cNvSpPr/>
          <p:nvPr/>
        </p:nvSpPr>
        <p:spPr>
          <a:xfrm>
            <a:off x="2175480" y="609480"/>
            <a:ext cx="9370440" cy="5636520"/>
          </a:xfrm>
          <a:prstGeom prst="rect">
            <a:avLst/>
          </a:prstGeom>
          <a:noFill/>
          <a:ln>
            <a:noFill/>
          </a:ln>
        </p:spPr>
        <p:style>
          <a:lnRef idx="0"/>
          <a:fillRef idx="0"/>
          <a:effectRef idx="0"/>
          <a:fontRef idx="minor"/>
        </p:style>
        <p:txBody>
          <a:bodyPr lIns="90000" rIns="90000" tIns="45000" bIns="45000">
            <a:normAutofit/>
          </a:bodyPr>
          <a:p>
            <a:pPr marL="365760" indent="-281160" algn="just">
              <a:lnSpc>
                <a:spcPct val="100000"/>
              </a:lnSpc>
              <a:spcBef>
                <a:spcPts val="601"/>
              </a:spcBef>
              <a:buClr>
                <a:srgbClr val="3891a7"/>
              </a:buClr>
              <a:buSzPct val="80000"/>
              <a:buFont typeface="Wingdings 2" charset="2"/>
              <a:buChar char=""/>
            </a:pPr>
            <a:r>
              <a:rPr b="0" lang="en-US" sz="3500" spc="-1" strike="noStrike">
                <a:solidFill>
                  <a:srgbClr val="000000"/>
                </a:solidFill>
                <a:latin typeface="Times New Roman"/>
                <a:ea typeface="DejaVu Sans"/>
              </a:rPr>
              <a:t>Psychologically support her and family, to allay anxiety.</a:t>
            </a:r>
            <a:endParaRPr b="0" lang="en-US" sz="3500" spc="-1" strike="noStrike">
              <a:latin typeface="Arial"/>
            </a:endParaRPr>
          </a:p>
          <a:p>
            <a:pPr marL="365760" indent="-281160" algn="just">
              <a:lnSpc>
                <a:spcPct val="100000"/>
              </a:lnSpc>
              <a:spcBef>
                <a:spcPts val="601"/>
              </a:spcBef>
              <a:buClr>
                <a:srgbClr val="3891a7"/>
              </a:buClr>
              <a:buSzPct val="80000"/>
              <a:buFont typeface="Wingdings 2" charset="2"/>
              <a:buChar char=""/>
            </a:pPr>
            <a:r>
              <a:rPr b="0" lang="en-US" sz="3500" spc="-1" strike="noStrike">
                <a:solidFill>
                  <a:srgbClr val="000000"/>
                </a:solidFill>
                <a:latin typeface="Times New Roman"/>
                <a:ea typeface="DejaVu Sans"/>
              </a:rPr>
              <a:t>Encourage mobilization to prevent complications.</a:t>
            </a:r>
            <a:endParaRPr b="0" lang="en-US" sz="3500" spc="-1" strike="noStrike">
              <a:latin typeface="Arial"/>
            </a:endParaRPr>
          </a:p>
          <a:p>
            <a:pPr marL="365760" indent="-281160" algn="just">
              <a:lnSpc>
                <a:spcPct val="100000"/>
              </a:lnSpc>
              <a:spcBef>
                <a:spcPts val="601"/>
              </a:spcBef>
              <a:buClr>
                <a:srgbClr val="3891a7"/>
              </a:buClr>
              <a:buSzPct val="80000"/>
              <a:buFont typeface="Wingdings 2" charset="2"/>
              <a:buChar char=""/>
            </a:pPr>
            <a:r>
              <a:rPr b="0" lang="en-US" sz="3500" spc="-1" strike="noStrike">
                <a:solidFill>
                  <a:srgbClr val="000000"/>
                </a:solidFill>
                <a:latin typeface="Times New Roman"/>
                <a:ea typeface="DejaVu Sans"/>
              </a:rPr>
              <a:t>Create a relaxed or friendly environment, and enquire of the probable associated factors with the onset in order to control relapse.</a:t>
            </a:r>
            <a:endParaRPr b="0" lang="en-US" sz="3500" spc="-1" strike="noStrike">
              <a:latin typeface="Arial"/>
            </a:endParaRPr>
          </a:p>
          <a:p>
            <a:pPr marL="365760" indent="-281160" algn="just">
              <a:lnSpc>
                <a:spcPct val="100000"/>
              </a:lnSpc>
              <a:spcBef>
                <a:spcPts val="601"/>
              </a:spcBef>
              <a:buClr>
                <a:srgbClr val="3891a7"/>
              </a:buClr>
              <a:buSzPct val="80000"/>
              <a:buFont typeface="Wingdings 2" charset="2"/>
              <a:buChar char=""/>
            </a:pPr>
            <a:r>
              <a:rPr b="0" lang="en-US" sz="3500" spc="-1" strike="noStrike">
                <a:solidFill>
                  <a:srgbClr val="000000"/>
                </a:solidFill>
                <a:latin typeface="Times New Roman"/>
                <a:ea typeface="DejaVu Sans"/>
              </a:rPr>
              <a:t>If possible organize for home visit service for the continuity of  care after consultation with her &amp; family members. </a:t>
            </a:r>
            <a:endParaRPr b="0" lang="en-US" sz="3500" spc="-1" strike="noStrike">
              <a:latin typeface="Arial"/>
            </a:endParaRPr>
          </a:p>
          <a:p>
            <a:pPr algn="just">
              <a:lnSpc>
                <a:spcPct val="100000"/>
              </a:lnSpc>
              <a:spcBef>
                <a:spcPts val="601"/>
              </a:spcBef>
            </a:pPr>
            <a:endParaRPr b="0" lang="en-US" sz="3500" spc="-1" strike="noStrike">
              <a:latin typeface="Arial"/>
            </a:endParaRPr>
          </a:p>
        </p:txBody>
      </p:sp>
    </p:spTree>
  </p:cSld>
  <mc:AlternateContent>
    <mc:Choice Requires="p14">
      <p:transition spd="slow" p14:dur="2000"/>
    </mc:Choice>
    <mc:Fallback>
      <p:transition spd="slow"/>
    </mc:Fallback>
  </mc:AlternateContent>
</p:sld>
</file>

<file path=ppt/slides/slide28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cc00ff"/>
        </a:solidFill>
      </p:bgPr>
    </p:bg>
    <p:spTree>
      <p:nvGrpSpPr>
        <p:cNvPr id="1" name=""/>
        <p:cNvGrpSpPr/>
        <p:nvPr/>
      </p:nvGrpSpPr>
      <p:grpSpPr>
        <a:xfrm>
          <a:off x="0" y="0"/>
          <a:ext cx="0" cy="0"/>
          <a:chOff x="0" y="0"/>
          <a:chExt cx="0" cy="0"/>
        </a:xfrm>
      </p:grpSpPr>
      <p:sp>
        <p:nvSpPr>
          <p:cNvPr id="1236" name="CustomShape 1"/>
          <p:cNvSpPr/>
          <p:nvPr/>
        </p:nvSpPr>
        <p:spPr>
          <a:xfrm>
            <a:off x="2175480" y="685800"/>
            <a:ext cx="9370440" cy="5560560"/>
          </a:xfrm>
          <a:prstGeom prst="rect">
            <a:avLst/>
          </a:prstGeom>
          <a:noFill/>
          <a:ln>
            <a:noFill/>
          </a:ln>
        </p:spPr>
        <p:style>
          <a:lnRef idx="0"/>
          <a:fillRef idx="0"/>
          <a:effectRef idx="0"/>
          <a:fontRef idx="minor"/>
        </p:style>
        <p:txBody>
          <a:bodyPr lIns="90000" rIns="90000" tIns="45000" bIns="45000">
            <a:noAutofit/>
          </a:bodyPr>
          <a:p>
            <a:pPr marL="365760" indent="-281160">
              <a:lnSpc>
                <a:spcPct val="100000"/>
              </a:lnSpc>
              <a:spcBef>
                <a:spcPts val="601"/>
              </a:spcBef>
              <a:buClr>
                <a:srgbClr val="3891a7"/>
              </a:buClr>
              <a:buSzPct val="80000"/>
              <a:buFont typeface="Wingdings 2" charset="2"/>
              <a:buChar char=""/>
            </a:pPr>
            <a:r>
              <a:rPr b="0" lang="en-US" sz="3200" spc="-1" strike="noStrike">
                <a:solidFill>
                  <a:srgbClr val="000000"/>
                </a:solidFill>
                <a:latin typeface="Times New Roman"/>
                <a:ea typeface="DejaVu Sans"/>
              </a:rPr>
              <a:t>As condition continues to stabilize, prepare her for discharge &amp; share on:-</a:t>
            </a:r>
            <a:endParaRPr b="0" lang="en-US" sz="3200" spc="-1" strike="noStrike">
              <a:latin typeface="Arial"/>
            </a:endParaRPr>
          </a:p>
          <a:p>
            <a:pPr marL="365760" indent="-281160">
              <a:lnSpc>
                <a:spcPct val="100000"/>
              </a:lnSpc>
              <a:spcBef>
                <a:spcPts val="601"/>
              </a:spcBef>
              <a:buClr>
                <a:srgbClr val="3891a7"/>
              </a:buClr>
              <a:buSzPct val="80000"/>
              <a:buFont typeface="Wingdings" charset="2"/>
              <a:buChar char=""/>
            </a:pPr>
            <a:r>
              <a:rPr b="0" lang="en-US" sz="3200" spc="-1" strike="noStrike">
                <a:solidFill>
                  <a:srgbClr val="000000"/>
                </a:solidFill>
                <a:latin typeface="Times New Roman"/>
                <a:ea typeface="DejaVu Sans"/>
              </a:rPr>
              <a:t>Nutritious diet:-Using locally available &amp; affordable foods, to include hygiene as well as methods of preserving nutrients.</a:t>
            </a:r>
            <a:endParaRPr b="0" lang="en-US" sz="3200" spc="-1" strike="noStrike">
              <a:latin typeface="Arial"/>
            </a:endParaRPr>
          </a:p>
          <a:p>
            <a:pPr marL="365760" indent="-281160">
              <a:lnSpc>
                <a:spcPct val="100000"/>
              </a:lnSpc>
              <a:spcBef>
                <a:spcPts val="601"/>
              </a:spcBef>
              <a:buClr>
                <a:srgbClr val="3891a7"/>
              </a:buClr>
              <a:buSzPct val="80000"/>
              <a:buFont typeface="Wingdings" charset="2"/>
              <a:buChar char=""/>
            </a:pPr>
            <a:r>
              <a:rPr b="0" lang="en-US" sz="3200" spc="-1" strike="noStrike">
                <a:solidFill>
                  <a:srgbClr val="000000"/>
                </a:solidFill>
                <a:latin typeface="Times New Roman"/>
                <a:ea typeface="DejaVu Sans"/>
              </a:rPr>
              <a:t>Generally measures of hygienic.</a:t>
            </a:r>
            <a:endParaRPr b="0" lang="en-US" sz="3200" spc="-1" strike="noStrike">
              <a:latin typeface="Arial"/>
            </a:endParaRPr>
          </a:p>
          <a:p>
            <a:pPr marL="365760" indent="-281160">
              <a:lnSpc>
                <a:spcPct val="100000"/>
              </a:lnSpc>
              <a:spcBef>
                <a:spcPts val="601"/>
              </a:spcBef>
              <a:buClr>
                <a:srgbClr val="3891a7"/>
              </a:buClr>
              <a:buSzPct val="80000"/>
              <a:buFont typeface="Wingdings" charset="2"/>
              <a:buChar char=""/>
            </a:pPr>
            <a:r>
              <a:rPr b="0" lang="en-US" sz="3200" spc="-1" strike="noStrike">
                <a:solidFill>
                  <a:srgbClr val="000000"/>
                </a:solidFill>
                <a:latin typeface="Times New Roman"/>
                <a:ea typeface="DejaVu Sans"/>
              </a:rPr>
              <a:t>Relative rest</a:t>
            </a:r>
            <a:endParaRPr b="0" lang="en-US" sz="3200" spc="-1" strike="noStrike">
              <a:latin typeface="Arial"/>
            </a:endParaRPr>
          </a:p>
          <a:p>
            <a:pPr marL="365760" indent="-281160">
              <a:lnSpc>
                <a:spcPct val="100000"/>
              </a:lnSpc>
              <a:spcBef>
                <a:spcPts val="601"/>
              </a:spcBef>
              <a:buClr>
                <a:srgbClr val="3891a7"/>
              </a:buClr>
              <a:buSzPct val="80000"/>
              <a:buFont typeface="Wingdings" charset="2"/>
              <a:buChar char=""/>
            </a:pPr>
            <a:r>
              <a:rPr b="0" lang="en-US" sz="3200" spc="-1" strike="noStrike">
                <a:solidFill>
                  <a:srgbClr val="000000"/>
                </a:solidFill>
                <a:latin typeface="Times New Roman"/>
                <a:ea typeface="DejaVu Sans"/>
              </a:rPr>
              <a:t>Drug/medication compliance</a:t>
            </a: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28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cc00ff"/>
        </a:solidFill>
      </p:bgPr>
    </p:bg>
    <p:spTree>
      <p:nvGrpSpPr>
        <p:cNvPr id="1" name=""/>
        <p:cNvGrpSpPr/>
        <p:nvPr/>
      </p:nvGrpSpPr>
      <p:grpSpPr>
        <a:xfrm>
          <a:off x="0" y="0"/>
          <a:ext cx="0" cy="0"/>
          <a:chOff x="0" y="0"/>
          <a:chExt cx="0" cy="0"/>
        </a:xfrm>
      </p:grpSpPr>
      <p:sp>
        <p:nvSpPr>
          <p:cNvPr id="1237" name="CustomShape 1"/>
          <p:cNvSpPr/>
          <p:nvPr/>
        </p:nvSpPr>
        <p:spPr>
          <a:xfrm>
            <a:off x="2175480" y="304920"/>
            <a:ext cx="9370440" cy="5941440"/>
          </a:xfrm>
          <a:prstGeom prst="rect">
            <a:avLst/>
          </a:prstGeom>
          <a:noFill/>
          <a:ln>
            <a:noFill/>
          </a:ln>
        </p:spPr>
        <p:style>
          <a:lnRef idx="0"/>
          <a:fillRef idx="0"/>
          <a:effectRef idx="0"/>
          <a:fontRef idx="minor"/>
        </p:style>
        <p:txBody>
          <a:bodyPr lIns="90000" rIns="90000" tIns="45000" bIns="45000">
            <a:normAutofit/>
          </a:bodyPr>
          <a:p>
            <a:pPr marL="365760" indent="-281160">
              <a:lnSpc>
                <a:spcPct val="100000"/>
              </a:lnSpc>
              <a:spcBef>
                <a:spcPts val="601"/>
              </a:spcBef>
              <a:buClr>
                <a:srgbClr val="3891a7"/>
              </a:buClr>
              <a:buSzPct val="80000"/>
              <a:buFont typeface="Wingdings" charset="2"/>
              <a:buChar char=""/>
            </a:pPr>
            <a:r>
              <a:rPr b="0" lang="en-US" sz="3200" spc="-1" strike="noStrike">
                <a:solidFill>
                  <a:srgbClr val="000000"/>
                </a:solidFill>
                <a:latin typeface="Times New Roman"/>
                <a:ea typeface="DejaVu Sans"/>
              </a:rPr>
              <a:t>Follow up schedule &amp; compliance to visits.</a:t>
            </a:r>
            <a:endParaRPr b="0" lang="en-US" sz="3200" spc="-1" strike="noStrike">
              <a:latin typeface="Arial"/>
            </a:endParaRPr>
          </a:p>
          <a:p>
            <a:pPr marL="365760" indent="-281160">
              <a:lnSpc>
                <a:spcPct val="100000"/>
              </a:lnSpc>
              <a:spcBef>
                <a:spcPts val="601"/>
              </a:spcBef>
              <a:buClr>
                <a:srgbClr val="3891a7"/>
              </a:buClr>
              <a:buSzPct val="80000"/>
              <a:buFont typeface="Wingdings" charset="2"/>
              <a:buChar char=""/>
            </a:pPr>
            <a:r>
              <a:rPr b="0" lang="en-US" sz="3200" spc="-1" strike="noStrike">
                <a:solidFill>
                  <a:srgbClr val="000000"/>
                </a:solidFill>
                <a:latin typeface="Times New Roman"/>
                <a:ea typeface="DejaVu Sans"/>
              </a:rPr>
              <a:t>For relapse of symptoms seek medical attention.</a:t>
            </a:r>
            <a:endParaRPr b="0" lang="en-US" sz="3200" spc="-1" strike="noStrike">
              <a:latin typeface="Arial"/>
            </a:endParaRPr>
          </a:p>
          <a:p>
            <a:pPr marL="365760" indent="-281160">
              <a:lnSpc>
                <a:spcPct val="100000"/>
              </a:lnSpc>
              <a:spcBef>
                <a:spcPts val="601"/>
              </a:spcBef>
              <a:buClr>
                <a:srgbClr val="3891a7"/>
              </a:buClr>
              <a:buSzPct val="80000"/>
              <a:buFont typeface="Wingdings 2" charset="2"/>
              <a:buChar char=""/>
            </a:pPr>
            <a:r>
              <a:rPr b="0" lang="en-US" sz="3200" spc="-1" strike="noStrike">
                <a:solidFill>
                  <a:srgbClr val="000000"/>
                </a:solidFill>
                <a:latin typeface="Times New Roman"/>
                <a:ea typeface="DejaVu Sans"/>
              </a:rPr>
              <a:t>Thereafter the doctor discharges her, to continue with antenatal visits.</a:t>
            </a:r>
            <a:endParaRPr b="0" lang="en-US" sz="3200" spc="-1" strike="noStrike">
              <a:latin typeface="Arial"/>
            </a:endParaRPr>
          </a:p>
          <a:p>
            <a:pPr marL="365760" indent="-281160">
              <a:lnSpc>
                <a:spcPct val="100000"/>
              </a:lnSpc>
              <a:spcBef>
                <a:spcPts val="601"/>
              </a:spcBef>
              <a:tabLst>
                <a:tab algn="l" pos="0"/>
              </a:tabLst>
            </a:pPr>
            <a:r>
              <a:rPr b="0" lang="en-US" sz="3200" spc="-1" strike="noStrike">
                <a:solidFill>
                  <a:srgbClr val="000000"/>
                </a:solidFill>
                <a:latin typeface="Times New Roman"/>
                <a:ea typeface="DejaVu Sans"/>
              </a:rPr>
              <a:t>  </a:t>
            </a:r>
            <a:r>
              <a:rPr b="1" lang="en-US" sz="3200" spc="-1" strike="noStrike">
                <a:solidFill>
                  <a:srgbClr val="000000"/>
                </a:solidFill>
                <a:latin typeface="Times New Roman"/>
                <a:ea typeface="DejaVu Sans"/>
              </a:rPr>
              <a:t>NB</a:t>
            </a:r>
            <a:r>
              <a:rPr b="0" lang="en-US" sz="3200" spc="-1" strike="noStrike">
                <a:solidFill>
                  <a:srgbClr val="000000"/>
                </a:solidFill>
                <a:latin typeface="Times New Roman"/>
                <a:ea typeface="DejaVu Sans"/>
              </a:rPr>
              <a:t>. For no improvement, therapeutic abortion is the best option to safe life, though its rarely necessary.</a:t>
            </a:r>
            <a:endParaRPr b="0" lang="en-US" sz="3200" spc="-1" strike="noStrike">
              <a:latin typeface="Arial"/>
            </a:endParaRPr>
          </a:p>
          <a:p>
            <a:pPr marL="365760" indent="-281160">
              <a:lnSpc>
                <a:spcPct val="100000"/>
              </a:lnSpc>
              <a:spcBef>
                <a:spcPts val="601"/>
              </a:spcBef>
              <a:tabLst>
                <a:tab algn="l" pos="0"/>
              </a:tabLst>
            </a:pP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28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cc00ff"/>
        </a:solidFill>
      </p:bgPr>
    </p:bg>
    <p:spTree>
      <p:nvGrpSpPr>
        <p:cNvPr id="1" name=""/>
        <p:cNvGrpSpPr/>
        <p:nvPr/>
      </p:nvGrpSpPr>
      <p:grpSpPr>
        <a:xfrm>
          <a:off x="0" y="0"/>
          <a:ext cx="0" cy="0"/>
          <a:chOff x="0" y="0"/>
          <a:chExt cx="0" cy="0"/>
        </a:xfrm>
      </p:grpSpPr>
      <p:sp>
        <p:nvSpPr>
          <p:cNvPr id="1238" name="CustomShape 1"/>
          <p:cNvSpPr/>
          <p:nvPr/>
        </p:nvSpPr>
        <p:spPr>
          <a:xfrm>
            <a:off x="1914120" y="274680"/>
            <a:ext cx="9995400" cy="1140840"/>
          </a:xfrm>
          <a:prstGeom prst="rect">
            <a:avLst/>
          </a:prstGeom>
          <a:noFill/>
          <a:ln>
            <a:noFill/>
          </a:ln>
        </p:spPr>
        <p:style>
          <a:lnRef idx="0"/>
          <a:fillRef idx="0"/>
          <a:effectRef idx="0"/>
          <a:fontRef idx="minor"/>
        </p:style>
        <p:txBody>
          <a:bodyPr lIns="90000" rIns="90000" tIns="45000" bIns="45000" anchor="ctr">
            <a:noAutofit/>
          </a:bodyPr>
          <a:p>
            <a:pPr>
              <a:lnSpc>
                <a:spcPct val="100000"/>
              </a:lnSpc>
            </a:pPr>
            <a:r>
              <a:rPr b="0" lang="en-US" sz="4300" spc="-1" strike="noStrike">
                <a:solidFill>
                  <a:srgbClr val="572314"/>
                </a:solidFill>
                <a:latin typeface="Arial"/>
                <a:ea typeface="DejaVu Sans"/>
              </a:rPr>
              <a:t>	</a:t>
            </a:r>
            <a:r>
              <a:rPr b="1" lang="en-US" sz="4300" spc="-1" strike="noStrike">
                <a:solidFill>
                  <a:srgbClr val="c00000"/>
                </a:solidFill>
                <a:latin typeface="Arial"/>
                <a:ea typeface="DejaVu Sans"/>
              </a:rPr>
              <a:t> </a:t>
            </a:r>
            <a:r>
              <a:rPr b="1" lang="en-US" sz="4300" spc="-1" strike="noStrike">
                <a:solidFill>
                  <a:srgbClr val="c00000"/>
                </a:solidFill>
                <a:latin typeface="Arial"/>
                <a:ea typeface="DejaVu Sans"/>
              </a:rPr>
              <a:t>COMPLICATIONS</a:t>
            </a:r>
            <a:endParaRPr b="0" lang="en-US" sz="4300" spc="-1" strike="noStrike">
              <a:latin typeface="Arial"/>
            </a:endParaRPr>
          </a:p>
        </p:txBody>
      </p:sp>
      <p:sp>
        <p:nvSpPr>
          <p:cNvPr id="1239" name="CustomShape 2"/>
          <p:cNvSpPr/>
          <p:nvPr/>
        </p:nvSpPr>
        <p:spPr>
          <a:xfrm>
            <a:off x="1714680" y="1143000"/>
            <a:ext cx="9831600" cy="5103360"/>
          </a:xfrm>
          <a:prstGeom prst="rect">
            <a:avLst/>
          </a:prstGeom>
          <a:noFill/>
          <a:ln>
            <a:noFill/>
          </a:ln>
        </p:spPr>
        <p:style>
          <a:lnRef idx="0"/>
          <a:fillRef idx="0"/>
          <a:effectRef idx="0"/>
          <a:fontRef idx="minor"/>
        </p:style>
        <p:txBody>
          <a:bodyPr lIns="90000" rIns="90000" tIns="45000" bIns="45000">
            <a:normAutofit/>
          </a:bodyPr>
          <a:p>
            <a:pPr marL="365760" indent="-281160">
              <a:lnSpc>
                <a:spcPct val="100000"/>
              </a:lnSpc>
              <a:spcBef>
                <a:spcPts val="601"/>
              </a:spcBef>
              <a:buClr>
                <a:srgbClr val="3891a7"/>
              </a:buClr>
              <a:buSzPct val="80000"/>
              <a:buFont typeface="Wingdings 2" charset="2"/>
              <a:buChar char=""/>
            </a:pPr>
            <a:r>
              <a:rPr b="0" lang="en-US" sz="3200" spc="-1" strike="noStrike">
                <a:solidFill>
                  <a:srgbClr val="000000"/>
                </a:solidFill>
                <a:latin typeface="Times New Roman"/>
                <a:ea typeface="DejaVu Sans"/>
              </a:rPr>
              <a:t>Spontaneous abortion because of gross intra- uterine malnutrition and poor exchange of gases for survival.</a:t>
            </a:r>
            <a:endParaRPr b="0" lang="en-US" sz="3200" spc="-1" strike="noStrike">
              <a:latin typeface="Arial"/>
            </a:endParaRPr>
          </a:p>
          <a:p>
            <a:pPr marL="365760" indent="-281160">
              <a:lnSpc>
                <a:spcPct val="100000"/>
              </a:lnSpc>
              <a:spcBef>
                <a:spcPts val="601"/>
              </a:spcBef>
              <a:buClr>
                <a:srgbClr val="3891a7"/>
              </a:buClr>
              <a:buSzPct val="80000"/>
              <a:buFont typeface="Wingdings 2" charset="2"/>
              <a:buChar char=""/>
            </a:pPr>
            <a:r>
              <a:rPr b="0" lang="en-US" sz="3200" spc="-1" strike="noStrike">
                <a:solidFill>
                  <a:srgbClr val="000000"/>
                </a:solidFill>
                <a:latin typeface="Times New Roman"/>
                <a:ea typeface="DejaVu Sans"/>
              </a:rPr>
              <a:t>Low birth weight due to either preterm labour or intra- uterine growth restriction (IUGR).</a:t>
            </a:r>
            <a:endParaRPr b="0" lang="en-US" sz="3200" spc="-1" strike="noStrike">
              <a:latin typeface="Arial"/>
            </a:endParaRPr>
          </a:p>
          <a:p>
            <a:pPr marL="365760" indent="-281160">
              <a:lnSpc>
                <a:spcPct val="100000"/>
              </a:lnSpc>
              <a:spcBef>
                <a:spcPts val="601"/>
              </a:spcBef>
              <a:buClr>
                <a:srgbClr val="3891a7"/>
              </a:buClr>
              <a:buSzPct val="80000"/>
              <a:buFont typeface="Wingdings 2" charset="2"/>
              <a:buChar char=""/>
            </a:pPr>
            <a:r>
              <a:rPr b="0" lang="en-US" sz="3200" spc="-1" strike="noStrike">
                <a:solidFill>
                  <a:srgbClr val="000000"/>
                </a:solidFill>
                <a:latin typeface="Times New Roman"/>
                <a:ea typeface="DejaVu Sans"/>
              </a:rPr>
              <a:t>Deep venous thrombosis due to hypovoluemia and dehydration hence blood viscosity.</a:t>
            </a:r>
            <a:endParaRPr b="0" lang="en-US" sz="3200" spc="-1" strike="noStrike">
              <a:latin typeface="Arial"/>
            </a:endParaRPr>
          </a:p>
          <a:p>
            <a:pPr marL="365760" indent="-281160">
              <a:lnSpc>
                <a:spcPct val="100000"/>
              </a:lnSpc>
              <a:spcBef>
                <a:spcPts val="601"/>
              </a:spcBef>
              <a:buClr>
                <a:srgbClr val="3891a7"/>
              </a:buClr>
              <a:buSzPct val="80000"/>
              <a:buFont typeface="Wingdings 2" charset="2"/>
              <a:buChar char=""/>
            </a:pPr>
            <a:r>
              <a:rPr b="0" lang="en-US" sz="3200" spc="-1" strike="noStrike">
                <a:solidFill>
                  <a:srgbClr val="000000"/>
                </a:solidFill>
                <a:latin typeface="Times New Roman"/>
                <a:ea typeface="DejaVu Sans"/>
              </a:rPr>
              <a:t>Pulmonary embolism as the clot dislodge hence block pulmonary vasculature.</a:t>
            </a:r>
            <a:endParaRPr b="0" lang="en-US" sz="3200" spc="-1" strike="noStrike">
              <a:latin typeface="Arial"/>
            </a:endParaRPr>
          </a:p>
          <a:p>
            <a:pPr>
              <a:lnSpc>
                <a:spcPct val="100000"/>
              </a:lnSpc>
              <a:spcBef>
                <a:spcPts val="601"/>
              </a:spcBef>
            </a:pP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28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cc00ff"/>
        </a:solidFill>
      </p:bgPr>
    </p:bg>
    <p:spTree>
      <p:nvGrpSpPr>
        <p:cNvPr id="1" name=""/>
        <p:cNvGrpSpPr/>
        <p:nvPr/>
      </p:nvGrpSpPr>
      <p:grpSpPr>
        <a:xfrm>
          <a:off x="0" y="0"/>
          <a:ext cx="0" cy="0"/>
          <a:chOff x="0" y="0"/>
          <a:chExt cx="0" cy="0"/>
        </a:xfrm>
      </p:grpSpPr>
      <p:sp>
        <p:nvSpPr>
          <p:cNvPr id="1240" name="CustomShape 1"/>
          <p:cNvSpPr/>
          <p:nvPr/>
        </p:nvSpPr>
        <p:spPr>
          <a:xfrm>
            <a:off x="2175480" y="304920"/>
            <a:ext cx="9370440" cy="5941440"/>
          </a:xfrm>
          <a:prstGeom prst="rect">
            <a:avLst/>
          </a:prstGeom>
          <a:noFill/>
          <a:ln>
            <a:noFill/>
          </a:ln>
        </p:spPr>
        <p:style>
          <a:lnRef idx="0"/>
          <a:fillRef idx="0"/>
          <a:effectRef idx="0"/>
          <a:fontRef idx="minor"/>
        </p:style>
        <p:txBody>
          <a:bodyPr lIns="90000" rIns="90000" tIns="45000" bIns="45000">
            <a:normAutofit/>
          </a:bodyPr>
          <a:p>
            <a:pPr marL="365760" indent="-281160">
              <a:lnSpc>
                <a:spcPct val="100000"/>
              </a:lnSpc>
              <a:spcBef>
                <a:spcPts val="601"/>
              </a:spcBef>
              <a:buClr>
                <a:srgbClr val="3891a7"/>
              </a:buClr>
              <a:buSzPct val="80000"/>
              <a:buFont typeface="Wingdings 2" charset="2"/>
              <a:buChar char=""/>
            </a:pPr>
            <a:r>
              <a:rPr b="0" lang="en-US" sz="3600" spc="-1" strike="noStrike">
                <a:solidFill>
                  <a:srgbClr val="000000"/>
                </a:solidFill>
                <a:latin typeface="Times New Roman"/>
                <a:ea typeface="DejaVu Sans"/>
              </a:rPr>
              <a:t>Wernickle’s encephalopathy, associated with inadequate levels of vitamin B, (thiamine) &amp; CHO ingestion.</a:t>
            </a:r>
            <a:endParaRPr b="0" lang="en-US" sz="3600" spc="-1" strike="noStrike">
              <a:latin typeface="Arial"/>
            </a:endParaRPr>
          </a:p>
          <a:p>
            <a:pPr marL="365760" indent="-281160">
              <a:lnSpc>
                <a:spcPct val="100000"/>
              </a:lnSpc>
              <a:spcBef>
                <a:spcPts val="601"/>
              </a:spcBef>
              <a:buClr>
                <a:srgbClr val="3891a7"/>
              </a:buClr>
              <a:buSzPct val="80000"/>
              <a:buFont typeface="Wingdings" charset="2"/>
              <a:buChar char=""/>
            </a:pPr>
            <a:r>
              <a:rPr b="0" lang="en-US" sz="3600" spc="-1" strike="noStrike">
                <a:solidFill>
                  <a:srgbClr val="000000"/>
                </a:solidFill>
                <a:latin typeface="Times New Roman"/>
                <a:ea typeface="DejaVu Sans"/>
              </a:rPr>
              <a:t> </a:t>
            </a:r>
            <a:r>
              <a:rPr b="0" lang="en-US" sz="3600" spc="-1" strike="noStrike">
                <a:solidFill>
                  <a:srgbClr val="000000"/>
                </a:solidFill>
                <a:latin typeface="Times New Roman"/>
                <a:ea typeface="DejaVu Sans"/>
              </a:rPr>
              <a:t>Presents with:-</a:t>
            </a:r>
            <a:endParaRPr b="0" lang="en-US" sz="3600" spc="-1" strike="noStrike">
              <a:latin typeface="Arial"/>
            </a:endParaRPr>
          </a:p>
          <a:p>
            <a:pPr marL="365760" indent="-281160">
              <a:lnSpc>
                <a:spcPct val="100000"/>
              </a:lnSpc>
              <a:spcBef>
                <a:spcPts val="601"/>
              </a:spcBef>
              <a:buClr>
                <a:srgbClr val="3891a7"/>
              </a:buClr>
              <a:buSzPct val="80000"/>
              <a:buFont typeface="Wingdings" charset="2"/>
              <a:buChar char=""/>
            </a:pPr>
            <a:r>
              <a:rPr b="0" lang="en-US" sz="3600" spc="-1" strike="noStrike">
                <a:solidFill>
                  <a:srgbClr val="000000"/>
                </a:solidFill>
                <a:latin typeface="Times New Roman"/>
                <a:ea typeface="DejaVu Sans"/>
              </a:rPr>
              <a:t>Acute hemorrhagic encephalitis,</a:t>
            </a:r>
            <a:endParaRPr b="0" lang="en-US" sz="3600" spc="-1" strike="noStrike">
              <a:latin typeface="Arial"/>
            </a:endParaRPr>
          </a:p>
          <a:p>
            <a:pPr marL="365760" indent="-281160">
              <a:lnSpc>
                <a:spcPct val="100000"/>
              </a:lnSpc>
              <a:spcBef>
                <a:spcPts val="601"/>
              </a:spcBef>
              <a:buClr>
                <a:srgbClr val="3891a7"/>
              </a:buClr>
              <a:buSzPct val="80000"/>
              <a:buFont typeface="Wingdings" charset="2"/>
              <a:buChar char=""/>
            </a:pPr>
            <a:r>
              <a:rPr b="0" lang="en-US" sz="3600" spc="-1" strike="noStrike">
                <a:solidFill>
                  <a:srgbClr val="000000"/>
                </a:solidFill>
                <a:latin typeface="Times New Roman"/>
                <a:ea typeface="DejaVu Sans"/>
              </a:rPr>
              <a:t>Ataxia  ,i.e. loss of coordination.</a:t>
            </a:r>
            <a:endParaRPr b="0" lang="en-US" sz="3600" spc="-1" strike="noStrike">
              <a:latin typeface="Arial"/>
            </a:endParaRPr>
          </a:p>
          <a:p>
            <a:pPr marL="365760" indent="-281160">
              <a:lnSpc>
                <a:spcPct val="100000"/>
              </a:lnSpc>
              <a:spcBef>
                <a:spcPts val="601"/>
              </a:spcBef>
              <a:buClr>
                <a:srgbClr val="3891a7"/>
              </a:buClr>
              <a:buSzPct val="80000"/>
              <a:buFont typeface="Wingdings" charset="2"/>
              <a:buChar char=""/>
            </a:pPr>
            <a:r>
              <a:rPr b="0" lang="en-US" sz="3600" spc="-1" strike="noStrike">
                <a:solidFill>
                  <a:srgbClr val="000000"/>
                </a:solidFill>
                <a:latin typeface="Times New Roman"/>
                <a:ea typeface="DejaVu Sans"/>
              </a:rPr>
              <a:t>Ophthalmoplegia (eye paralysis) . Confusion.</a:t>
            </a:r>
            <a:endParaRPr b="0" lang="en-US" sz="3600" spc="-1" strike="noStrike">
              <a:latin typeface="Arial"/>
            </a:endParaRPr>
          </a:p>
          <a:p>
            <a:pPr>
              <a:lnSpc>
                <a:spcPct val="100000"/>
              </a:lnSpc>
              <a:spcBef>
                <a:spcPts val="601"/>
              </a:spcBef>
            </a:pPr>
            <a:endParaRPr b="0" lang="en-US" sz="3600" spc="-1" strike="noStrike">
              <a:latin typeface="Arial"/>
            </a:endParaRPr>
          </a:p>
        </p:txBody>
      </p:sp>
    </p:spTree>
  </p:cSld>
  <mc:AlternateContent>
    <mc:Choice Requires="p14">
      <p:transition spd="slow" p14:dur="2000"/>
    </mc:Choice>
    <mc:Fallback>
      <p:transition spd="slow"/>
    </mc:Fallback>
  </mc:AlternateContent>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93" name="CustomShape 1"/>
          <p:cNvSpPr/>
          <p:nvPr/>
        </p:nvSpPr>
        <p:spPr>
          <a:xfrm>
            <a:off x="914400" y="533520"/>
            <a:ext cx="10323000" cy="6170040"/>
          </a:xfrm>
          <a:prstGeom prst="rect">
            <a:avLst/>
          </a:prstGeom>
          <a:noFill/>
          <a:ln>
            <a:noFill/>
          </a:ln>
        </p:spPr>
        <p:style>
          <a:lnRef idx="0"/>
          <a:fillRef idx="0"/>
          <a:effectRef idx="0"/>
          <a:fontRef idx="minor"/>
        </p:style>
        <p:txBody>
          <a:bodyPr lIns="90000" rIns="90000" tIns="45000" bIns="45000">
            <a:normAutofit fontScale="94000"/>
          </a:bodyPr>
          <a:p>
            <a:pPr marL="274320" indent="-272160" algn="just">
              <a:lnSpc>
                <a:spcPct val="100000"/>
              </a:lnSpc>
              <a:spcBef>
                <a:spcPts val="720"/>
              </a:spcBef>
              <a:tabLst>
                <a:tab algn="l" pos="0"/>
              </a:tabLst>
            </a:pPr>
            <a:r>
              <a:rPr b="0" i="1" lang="en-US" sz="2800" spc="-1" strike="noStrike">
                <a:solidFill>
                  <a:srgbClr val="000000"/>
                </a:solidFill>
                <a:latin typeface="Calibri"/>
                <a:ea typeface="DejaVu Sans"/>
              </a:rPr>
              <a:t>	</a:t>
            </a:r>
            <a:r>
              <a:rPr b="1" lang="en-US" sz="3600" spc="-1" strike="noStrike">
                <a:solidFill>
                  <a:srgbClr val="000000"/>
                </a:solidFill>
                <a:latin typeface="Calibri"/>
                <a:ea typeface="DejaVu Sans"/>
              </a:rPr>
              <a:t>5.CENTRAL NERVOUS SYTEM</a:t>
            </a:r>
            <a:endParaRPr b="0" lang="en-US" sz="3600" spc="-1" strike="noStrike">
              <a:latin typeface="Arial"/>
            </a:endParaRPr>
          </a:p>
          <a:p>
            <a:pPr marL="274320" indent="-272160" algn="just">
              <a:lnSpc>
                <a:spcPct val="100000"/>
              </a:lnSpc>
              <a:spcBef>
                <a:spcPts val="641"/>
              </a:spcBef>
              <a:buClr>
                <a:srgbClr val="0bd0d9"/>
              </a:buClr>
              <a:buSzPct val="95000"/>
              <a:buFont typeface="Wingdings" charset="2"/>
              <a:buChar char=""/>
              <a:tabLst>
                <a:tab algn="l" pos="0"/>
              </a:tabLst>
            </a:pPr>
            <a:r>
              <a:rPr b="0" lang="en-US" sz="3200" spc="-1" strike="noStrike">
                <a:solidFill>
                  <a:srgbClr val="000000"/>
                </a:solidFill>
                <a:latin typeface="Calibri"/>
                <a:ea typeface="DejaVu Sans"/>
              </a:rPr>
              <a:t>Hypertension and cerebrovascular endotherial dysfunction increases the blood-brain barrier permeability leading to cerebral oedema and microhaemorrhage.</a:t>
            </a:r>
            <a:endParaRPr b="0" lang="en-US" sz="3200" spc="-1" strike="noStrike">
              <a:latin typeface="Arial"/>
            </a:endParaRPr>
          </a:p>
          <a:p>
            <a:pPr marL="274320" indent="-272160" algn="just">
              <a:lnSpc>
                <a:spcPct val="100000"/>
              </a:lnSpc>
              <a:spcBef>
                <a:spcPts val="641"/>
              </a:spcBef>
              <a:buClr>
                <a:srgbClr val="0bd0d9"/>
              </a:buClr>
              <a:buSzPct val="95000"/>
              <a:buFont typeface="Wingdings 2" charset="2"/>
              <a:buChar char=""/>
              <a:tabLst>
                <a:tab algn="l" pos="0"/>
              </a:tabLst>
            </a:pPr>
            <a:r>
              <a:rPr b="0" lang="en-US" sz="3200" spc="-1" strike="noStrike">
                <a:solidFill>
                  <a:srgbClr val="000000"/>
                </a:solidFill>
                <a:latin typeface="Calibri"/>
                <a:ea typeface="DejaVu Sans"/>
              </a:rPr>
              <a:t>Generally leads to:-</a:t>
            </a:r>
            <a:endParaRPr b="0" lang="en-US" sz="3200" spc="-1" strike="noStrike">
              <a:latin typeface="Arial"/>
            </a:endParaRPr>
          </a:p>
          <a:p>
            <a:pPr marL="274320" indent="-272160" algn="just">
              <a:lnSpc>
                <a:spcPct val="100000"/>
              </a:lnSpc>
              <a:spcBef>
                <a:spcPts val="641"/>
              </a:spcBef>
              <a:buClr>
                <a:srgbClr val="0bd0d9"/>
              </a:buClr>
              <a:buSzPct val="95000"/>
              <a:buFont typeface="Wingdings" charset="2"/>
              <a:buChar char=""/>
              <a:tabLst>
                <a:tab algn="l" pos="0"/>
              </a:tabLst>
            </a:pPr>
            <a:r>
              <a:rPr b="0" lang="en-US" sz="3200" spc="-1" strike="noStrike">
                <a:solidFill>
                  <a:srgbClr val="0000ff"/>
                </a:solidFill>
                <a:latin typeface="Calibri"/>
                <a:ea typeface="DejaVu Sans"/>
              </a:rPr>
              <a:t>Headaches</a:t>
            </a:r>
            <a:endParaRPr b="0" lang="en-US" sz="3200" spc="-1" strike="noStrike">
              <a:latin typeface="Arial"/>
            </a:endParaRPr>
          </a:p>
          <a:p>
            <a:pPr marL="274320" indent="-272160" algn="just">
              <a:lnSpc>
                <a:spcPct val="100000"/>
              </a:lnSpc>
              <a:spcBef>
                <a:spcPts val="641"/>
              </a:spcBef>
              <a:buClr>
                <a:srgbClr val="0bd0d9"/>
              </a:buClr>
              <a:buSzPct val="95000"/>
              <a:buFont typeface="Wingdings" charset="2"/>
              <a:buChar char=""/>
              <a:tabLst>
                <a:tab algn="l" pos="0"/>
              </a:tabLst>
            </a:pPr>
            <a:r>
              <a:rPr b="0" lang="en-US" sz="3200" spc="-1" strike="noStrike">
                <a:solidFill>
                  <a:srgbClr val="0000ff"/>
                </a:solidFill>
                <a:latin typeface="Calibri"/>
                <a:ea typeface="DejaVu Sans"/>
              </a:rPr>
              <a:t>Visual disturbances.</a:t>
            </a:r>
            <a:endParaRPr b="0" lang="en-US" sz="3200" spc="-1" strike="noStrike">
              <a:latin typeface="Arial"/>
            </a:endParaRPr>
          </a:p>
          <a:p>
            <a:pPr marL="274320" indent="-272160" algn="just">
              <a:lnSpc>
                <a:spcPct val="100000"/>
              </a:lnSpc>
              <a:spcBef>
                <a:spcPts val="641"/>
              </a:spcBef>
              <a:buClr>
                <a:srgbClr val="0bd0d9"/>
              </a:buClr>
              <a:buSzPct val="95000"/>
              <a:buFont typeface="Wingdings" charset="2"/>
              <a:buChar char=""/>
              <a:tabLst>
                <a:tab algn="l" pos="0"/>
              </a:tabLst>
            </a:pPr>
            <a:r>
              <a:rPr b="0" lang="en-US" sz="3200" spc="-1" strike="noStrike">
                <a:solidFill>
                  <a:srgbClr val="0000ff"/>
                </a:solidFill>
                <a:latin typeface="Calibri"/>
                <a:ea typeface="DejaVu Sans"/>
              </a:rPr>
              <a:t>Cerebral thrombosis </a:t>
            </a:r>
            <a:r>
              <a:rPr b="0" lang="en-US" sz="3200" spc="-1" strike="noStrike">
                <a:solidFill>
                  <a:srgbClr val="000000"/>
                </a:solidFill>
                <a:latin typeface="Calibri"/>
                <a:ea typeface="DejaVu Sans"/>
              </a:rPr>
              <a:t>because of fibrin &amp; platelets deposition hence postpartum eclampsia.</a:t>
            </a:r>
            <a:endParaRPr b="0" lang="en-US" sz="3200" spc="-1" strike="noStrike">
              <a:latin typeface="Arial"/>
            </a:endParaRPr>
          </a:p>
          <a:p>
            <a:pPr marL="274320" indent="-272160" algn="just">
              <a:lnSpc>
                <a:spcPct val="100000"/>
              </a:lnSpc>
              <a:spcBef>
                <a:spcPts val="641"/>
              </a:spcBef>
              <a:buClr>
                <a:srgbClr val="0bd0d9"/>
              </a:buClr>
              <a:buSzPct val="95000"/>
              <a:buFont typeface="Wingdings" charset="2"/>
              <a:buChar char=""/>
              <a:tabLst>
                <a:tab algn="l" pos="0"/>
              </a:tabLst>
            </a:pPr>
            <a:r>
              <a:rPr b="0" lang="en-US" sz="3200" spc="-1" strike="noStrike">
                <a:solidFill>
                  <a:srgbClr val="0000ff"/>
                </a:solidFill>
                <a:latin typeface="Calibri"/>
                <a:ea typeface="DejaVu Sans"/>
              </a:rPr>
              <a:t>Convulsions</a:t>
            </a:r>
            <a:r>
              <a:rPr b="0" lang="en-US" sz="3200" spc="-1" strike="noStrike">
                <a:solidFill>
                  <a:srgbClr val="000000"/>
                </a:solidFill>
                <a:latin typeface="Calibri"/>
                <a:ea typeface="DejaVu Sans"/>
              </a:rPr>
              <a:t>.</a:t>
            </a:r>
            <a:endParaRPr b="0" lang="en-US" sz="3200" spc="-1" strike="noStrike">
              <a:latin typeface="Arial"/>
            </a:endParaRPr>
          </a:p>
          <a:p>
            <a:pPr algn="just">
              <a:lnSpc>
                <a:spcPct val="100000"/>
              </a:lnSpc>
              <a:spcBef>
                <a:spcPts val="561"/>
              </a:spcBef>
              <a:tabLst>
                <a:tab algn="l" pos="0"/>
              </a:tabLst>
            </a:pPr>
            <a:endParaRPr b="0" lang="en-US" sz="3200" spc="-1" strike="noStrike">
              <a:latin typeface="Arial"/>
            </a:endParaRPr>
          </a:p>
        </p:txBody>
      </p:sp>
    </p:spTree>
  </p:cSld>
  <p:transition spd="med">
    <p:pull dir="l"/>
  </p:transition>
</p:sld>
</file>

<file path=ppt/slides/slide29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cc00ff"/>
        </a:solidFill>
      </p:bgPr>
    </p:bg>
    <p:spTree>
      <p:nvGrpSpPr>
        <p:cNvPr id="1" name=""/>
        <p:cNvGrpSpPr/>
        <p:nvPr/>
      </p:nvGrpSpPr>
      <p:grpSpPr>
        <a:xfrm>
          <a:off x="0" y="0"/>
          <a:ext cx="0" cy="0"/>
          <a:chOff x="0" y="0"/>
          <a:chExt cx="0" cy="0"/>
        </a:xfrm>
      </p:grpSpPr>
      <p:sp>
        <p:nvSpPr>
          <p:cNvPr id="1241" name="CustomShape 1"/>
          <p:cNvSpPr/>
          <p:nvPr/>
        </p:nvSpPr>
        <p:spPr>
          <a:xfrm>
            <a:off x="2175480" y="457200"/>
            <a:ext cx="9370440" cy="5789160"/>
          </a:xfrm>
          <a:prstGeom prst="rect">
            <a:avLst/>
          </a:prstGeom>
          <a:noFill/>
          <a:ln>
            <a:noFill/>
          </a:ln>
        </p:spPr>
        <p:style>
          <a:lnRef idx="0"/>
          <a:fillRef idx="0"/>
          <a:effectRef idx="0"/>
          <a:fontRef idx="minor"/>
        </p:style>
        <p:txBody>
          <a:bodyPr lIns="90000" rIns="90000" tIns="45000" bIns="45000">
            <a:noAutofit/>
          </a:bodyPr>
          <a:p>
            <a:pPr marL="365760" indent="-281160">
              <a:lnSpc>
                <a:spcPct val="100000"/>
              </a:lnSpc>
              <a:spcBef>
                <a:spcPts val="601"/>
              </a:spcBef>
              <a:buClr>
                <a:srgbClr val="3891a7"/>
              </a:buClr>
              <a:buSzPct val="80000"/>
              <a:buFont typeface="Wingdings 2" charset="2"/>
              <a:buChar char=""/>
            </a:pPr>
            <a:r>
              <a:rPr b="0" lang="en-US" sz="3200" spc="-1" strike="noStrike">
                <a:solidFill>
                  <a:srgbClr val="000000"/>
                </a:solidFill>
                <a:latin typeface="Times New Roman"/>
                <a:ea typeface="DejaVu Sans"/>
              </a:rPr>
              <a:t>Mallory-Weiss syndrome or gastro- esophageal laceration syndrome.</a:t>
            </a:r>
            <a:endParaRPr b="0" lang="en-US" sz="3200" spc="-1" strike="noStrike">
              <a:latin typeface="Arial"/>
            </a:endParaRPr>
          </a:p>
          <a:p>
            <a:pPr marL="365760" indent="-281160">
              <a:lnSpc>
                <a:spcPct val="100000"/>
              </a:lnSpc>
              <a:spcBef>
                <a:spcPts val="601"/>
              </a:spcBef>
              <a:buClr>
                <a:srgbClr val="3891a7"/>
              </a:buClr>
              <a:buSzPct val="80000"/>
              <a:buFont typeface="Wingdings" charset="2"/>
              <a:buChar char=""/>
            </a:pPr>
            <a:r>
              <a:rPr b="0" lang="en-US" sz="3200" spc="-1" strike="noStrike">
                <a:solidFill>
                  <a:srgbClr val="000000"/>
                </a:solidFill>
                <a:latin typeface="Times New Roman"/>
                <a:ea typeface="DejaVu Sans"/>
              </a:rPr>
              <a:t>It’s bleeding from tears in the mucosa at the junction of the stomach and esophagus due to severe retching, coughing or vomiting.</a:t>
            </a:r>
            <a:endParaRPr b="0" lang="en-US" sz="3200" spc="-1" strike="noStrike">
              <a:latin typeface="Arial"/>
            </a:endParaRPr>
          </a:p>
          <a:p>
            <a:pPr>
              <a:lnSpc>
                <a:spcPct val="100000"/>
              </a:lnSpc>
              <a:spcBef>
                <a:spcPts val="601"/>
              </a:spcBef>
            </a:pPr>
            <a:endParaRPr b="0" lang="en-US" sz="3200" spc="-1" strike="noStrike">
              <a:latin typeface="Arial"/>
            </a:endParaRPr>
          </a:p>
          <a:p>
            <a:pPr marL="365760" indent="-281160">
              <a:lnSpc>
                <a:spcPct val="100000"/>
              </a:lnSpc>
              <a:spcBef>
                <a:spcPts val="601"/>
              </a:spcBef>
              <a:tabLst>
                <a:tab algn="l" pos="0"/>
              </a:tabLst>
            </a:pPr>
            <a:r>
              <a:rPr b="0" lang="en-US" sz="3200" spc="-1" strike="noStrike">
                <a:solidFill>
                  <a:srgbClr val="000000"/>
                </a:solidFill>
                <a:latin typeface="Times New Roman"/>
                <a:ea typeface="DejaVu Sans"/>
              </a:rPr>
              <a:t>	</a:t>
            </a:r>
            <a:r>
              <a:rPr b="0" lang="en-US" sz="3200" spc="-1" strike="noStrike">
                <a:solidFill>
                  <a:srgbClr val="000000"/>
                </a:solidFill>
                <a:latin typeface="Times New Roman"/>
                <a:ea typeface="DejaVu Sans"/>
              </a:rPr>
              <a:t>	</a:t>
            </a:r>
            <a:r>
              <a:rPr b="0" lang="en-US" sz="3200" spc="-1" strike="noStrike">
                <a:solidFill>
                  <a:srgbClr val="000000"/>
                </a:solidFill>
                <a:latin typeface="Times New Roman"/>
                <a:ea typeface="DejaVu Sans"/>
              </a:rPr>
              <a:t>	</a:t>
            </a:r>
            <a:endParaRPr b="0" lang="en-US" sz="3200" spc="-1" strike="noStrike">
              <a:latin typeface="Arial"/>
            </a:endParaRPr>
          </a:p>
          <a:p>
            <a:pPr marL="365760" indent="-281160">
              <a:lnSpc>
                <a:spcPct val="100000"/>
              </a:lnSpc>
              <a:spcBef>
                <a:spcPts val="601"/>
              </a:spcBef>
              <a:tabLst>
                <a:tab algn="l" pos="0"/>
              </a:tabLst>
            </a:pPr>
            <a:endParaRPr b="0" lang="en-US" sz="3200" spc="-1" strike="noStrike">
              <a:latin typeface="Arial"/>
            </a:endParaRPr>
          </a:p>
        </p:txBody>
      </p:sp>
      <p:sp>
        <p:nvSpPr>
          <p:cNvPr id="1242" name="CustomShape 2"/>
          <p:cNvSpPr/>
          <p:nvPr/>
        </p:nvSpPr>
        <p:spPr>
          <a:xfrm>
            <a:off x="4572000" y="4572000"/>
            <a:ext cx="3903120" cy="1793160"/>
          </a:xfrm>
          <a:prstGeom prst="horizontalScroll">
            <a:avLst>
              <a:gd name="adj" fmla="val 9879"/>
            </a:avLst>
          </a:prstGeom>
          <a:solidFill>
            <a:srgbClr val="3891a7"/>
          </a:solidFill>
          <a:ln w="25560">
            <a:solidFill>
              <a:srgbClr val="1b12cc"/>
            </a:solidFill>
            <a:round/>
          </a:ln>
        </p:spPr>
        <p:style>
          <a:lnRef idx="0"/>
          <a:fillRef idx="0"/>
          <a:effectRef idx="0"/>
          <a:fontRef idx="minor"/>
        </p:style>
        <p:txBody>
          <a:bodyPr lIns="90000" rIns="90000" tIns="45000" bIns="45000" anchor="ctr">
            <a:noAutofit/>
          </a:bodyPr>
          <a:p>
            <a:pPr algn="ctr">
              <a:lnSpc>
                <a:spcPct val="100000"/>
              </a:lnSpc>
            </a:pPr>
            <a:r>
              <a:rPr b="1" lang="en-US" sz="8000" spc="-1" strike="noStrike">
                <a:solidFill>
                  <a:srgbClr val="4b2103"/>
                </a:solidFill>
                <a:latin typeface="Times New Roman"/>
                <a:ea typeface="DejaVu Sans"/>
              </a:rPr>
              <a:t>END</a:t>
            </a:r>
            <a:endParaRPr b="0" lang="en-US" sz="8000" spc="-1" strike="noStrike">
              <a:latin typeface="Arial"/>
            </a:endParaRPr>
          </a:p>
        </p:txBody>
      </p:sp>
    </p:spTree>
  </p:cSld>
  <mc:AlternateContent>
    <mc:Choice Requires="p14">
      <p:transition spd="slow" p14:dur="2000"/>
    </mc:Choice>
    <mc:Fallback>
      <p:transition spd="slow"/>
    </mc:Fallback>
  </mc:AlternateContent>
</p:sld>
</file>

<file path=ppt/slides/slide29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3" name="CustomShape 1"/>
          <p:cNvSpPr/>
          <p:nvPr/>
        </p:nvSpPr>
        <p:spPr>
          <a:xfrm>
            <a:off x="1143000" y="1219320"/>
            <a:ext cx="9713520" cy="1827720"/>
          </a:xfrm>
          <a:prstGeom prst="rect">
            <a:avLst/>
          </a:prstGeom>
          <a:noFill/>
          <a:ln>
            <a:noFill/>
          </a:ln>
        </p:spPr>
        <p:style>
          <a:lnRef idx="0"/>
          <a:fillRef idx="0"/>
          <a:effectRef idx="0"/>
          <a:fontRef idx="minor"/>
        </p:style>
        <p:txBody>
          <a:bodyPr lIns="90000" rIns="90000" tIns="45000" bIns="45000" anchor="b">
            <a:normAutofit/>
          </a:bodyPr>
          <a:p>
            <a:pPr algn="ctr">
              <a:lnSpc>
                <a:spcPct val="100000"/>
              </a:lnSpc>
            </a:pPr>
            <a:r>
              <a:rPr b="1" lang="en-US" sz="6000" spc="-1" strike="noStrike">
                <a:solidFill>
                  <a:srgbClr val="000000"/>
                </a:solidFill>
                <a:latin typeface="Arial Black"/>
                <a:ea typeface="DejaVu Sans"/>
              </a:rPr>
              <a:t>POLYHYDRAMNIOUS</a:t>
            </a:r>
            <a:endParaRPr b="0" lang="en-US" sz="6000" spc="-1" strike="noStrike">
              <a:latin typeface="Arial"/>
            </a:endParaRPr>
          </a:p>
        </p:txBody>
      </p:sp>
    </p:spTree>
  </p:cSld>
  <mc:AlternateContent>
    <mc:Choice Requires="p14">
      <p:transition spd="slow" p14:dur="2000"/>
    </mc:Choice>
    <mc:Fallback>
      <p:transition spd="slow"/>
    </mc:Fallback>
  </mc:AlternateContent>
</p:sld>
</file>

<file path=ppt/slides/slide29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4" name="CustomShape 1"/>
          <p:cNvSpPr/>
          <p:nvPr/>
        </p:nvSpPr>
        <p:spPr>
          <a:xfrm>
            <a:off x="1015920" y="269640"/>
            <a:ext cx="10767600" cy="1140840"/>
          </a:xfrm>
          <a:prstGeom prst="rect">
            <a:avLst/>
          </a:prstGeom>
          <a:noFill/>
          <a:ln>
            <a:noFill/>
          </a:ln>
        </p:spPr>
        <p:style>
          <a:lnRef idx="0"/>
          <a:fillRef idx="0"/>
          <a:effectRef idx="0"/>
          <a:fontRef idx="minor"/>
        </p:style>
        <p:txBody>
          <a:bodyPr lIns="90000" rIns="90000" tIns="45000" bIns="45000" anchor="ctr">
            <a:noAutofit/>
          </a:bodyPr>
          <a:p>
            <a:pPr>
              <a:lnSpc>
                <a:spcPct val="100000"/>
              </a:lnSpc>
            </a:pPr>
            <a:r>
              <a:rPr b="0" lang="en-US" sz="4400" spc="-1" strike="noStrike">
                <a:solidFill>
                  <a:srgbClr val="000000"/>
                </a:solidFill>
                <a:latin typeface="Calibri"/>
                <a:ea typeface="DejaVu Sans"/>
              </a:rPr>
              <a:t>       </a:t>
            </a:r>
            <a:r>
              <a:rPr b="1" lang="en-US" sz="4400" spc="-1" strike="noStrike">
                <a:solidFill>
                  <a:srgbClr val="cc00cc"/>
                </a:solidFill>
                <a:latin typeface="Calibri"/>
                <a:ea typeface="DejaVu Sans"/>
              </a:rPr>
              <a:t>Objectives</a:t>
            </a:r>
            <a:endParaRPr b="0" lang="en-US" sz="4400" spc="-1" strike="noStrike">
              <a:latin typeface="Arial"/>
            </a:endParaRPr>
          </a:p>
        </p:txBody>
      </p:sp>
      <p:sp>
        <p:nvSpPr>
          <p:cNvPr id="1245" name="CustomShape 2"/>
          <p:cNvSpPr/>
          <p:nvPr/>
        </p:nvSpPr>
        <p:spPr>
          <a:xfrm>
            <a:off x="1015920" y="1596600"/>
            <a:ext cx="10767600" cy="4295160"/>
          </a:xfrm>
          <a:prstGeom prst="rect">
            <a:avLst/>
          </a:prstGeom>
          <a:noFill/>
          <a:ln>
            <a:noFill/>
          </a:ln>
        </p:spPr>
        <p:style>
          <a:lnRef idx="0"/>
          <a:fillRef idx="0"/>
          <a:effectRef idx="0"/>
          <a:fontRef idx="minor"/>
        </p:style>
        <p:txBody>
          <a:bodyPr lIns="90000" rIns="90000" tIns="45000" bIns="45000">
            <a:normAutofit fontScale="97000"/>
          </a:bodyPr>
          <a:p>
            <a:pPr marL="343080" indent="-340920">
              <a:lnSpc>
                <a:spcPct val="100000"/>
              </a:lnSpc>
              <a:spcBef>
                <a:spcPts val="641"/>
              </a:spcBef>
              <a:tabLst>
                <a:tab algn="l" pos="0"/>
              </a:tabLst>
            </a:pPr>
            <a:r>
              <a:rPr b="0" lang="en-US" sz="3200" spc="-1" strike="noStrike">
                <a:solidFill>
                  <a:srgbClr val="000000"/>
                </a:solidFill>
                <a:latin typeface="Calibri"/>
                <a:ea typeface="DejaVu Sans"/>
              </a:rPr>
              <a:t>By the end of the lesson you will have learned  the:-</a:t>
            </a:r>
            <a:endParaRPr b="0" lang="en-US" sz="3200" spc="-1" strike="noStrike">
              <a:latin typeface="Arial"/>
            </a:endParaRPr>
          </a:p>
          <a:p>
            <a:pPr marL="343080" indent="-340920">
              <a:lnSpc>
                <a:spcPct val="100000"/>
              </a:lnSpc>
              <a:spcBef>
                <a:spcPts val="641"/>
              </a:spcBef>
              <a:buClr>
                <a:srgbClr val="000000"/>
              </a:buClr>
              <a:buFont typeface="Wingdings" charset="2"/>
              <a:buChar char=""/>
              <a:tabLst>
                <a:tab algn="l" pos="0"/>
              </a:tabLst>
            </a:pPr>
            <a:r>
              <a:rPr b="0" lang="en-US" sz="3200" spc="-1" strike="noStrike">
                <a:solidFill>
                  <a:srgbClr val="000000"/>
                </a:solidFill>
                <a:latin typeface="Calibri"/>
                <a:ea typeface="DejaVu Sans"/>
              </a:rPr>
              <a:t>Definition </a:t>
            </a:r>
            <a:endParaRPr b="0" lang="en-US" sz="3200" spc="-1" strike="noStrike">
              <a:latin typeface="Arial"/>
            </a:endParaRPr>
          </a:p>
          <a:p>
            <a:pPr marL="343080" indent="-340920">
              <a:lnSpc>
                <a:spcPct val="100000"/>
              </a:lnSpc>
              <a:spcBef>
                <a:spcPts val="641"/>
              </a:spcBef>
              <a:buClr>
                <a:srgbClr val="000000"/>
              </a:buClr>
              <a:buFont typeface="Wingdings" charset="2"/>
              <a:buChar char=""/>
              <a:tabLst>
                <a:tab algn="l" pos="0"/>
              </a:tabLst>
            </a:pPr>
            <a:r>
              <a:rPr b="0" lang="en-US" sz="3200" spc="-1" strike="noStrike">
                <a:solidFill>
                  <a:srgbClr val="000000"/>
                </a:solidFill>
                <a:latin typeface="Calibri"/>
                <a:ea typeface="DejaVu Sans"/>
              </a:rPr>
              <a:t>Types</a:t>
            </a:r>
            <a:endParaRPr b="0" lang="en-US" sz="3200" spc="-1" strike="noStrike">
              <a:latin typeface="Arial"/>
            </a:endParaRPr>
          </a:p>
          <a:p>
            <a:pPr marL="343080" indent="-340920">
              <a:lnSpc>
                <a:spcPct val="100000"/>
              </a:lnSpc>
              <a:spcBef>
                <a:spcPts val="641"/>
              </a:spcBef>
              <a:buClr>
                <a:srgbClr val="000000"/>
              </a:buClr>
              <a:buFont typeface="Wingdings" charset="2"/>
              <a:buChar char=""/>
              <a:tabLst>
                <a:tab algn="l" pos="0"/>
              </a:tabLst>
            </a:pPr>
            <a:r>
              <a:rPr b="0" lang="en-US" sz="3200" spc="-1" strike="noStrike">
                <a:solidFill>
                  <a:srgbClr val="000000"/>
                </a:solidFill>
                <a:latin typeface="Calibri"/>
                <a:ea typeface="DejaVu Sans"/>
              </a:rPr>
              <a:t>Causes</a:t>
            </a:r>
            <a:endParaRPr b="0" lang="en-US" sz="3200" spc="-1" strike="noStrike">
              <a:latin typeface="Arial"/>
            </a:endParaRPr>
          </a:p>
          <a:p>
            <a:pPr marL="343080" indent="-340920">
              <a:lnSpc>
                <a:spcPct val="100000"/>
              </a:lnSpc>
              <a:spcBef>
                <a:spcPts val="641"/>
              </a:spcBef>
              <a:buClr>
                <a:srgbClr val="000000"/>
              </a:buClr>
              <a:buFont typeface="Wingdings" charset="2"/>
              <a:buChar char=""/>
              <a:tabLst>
                <a:tab algn="l" pos="0"/>
              </a:tabLst>
            </a:pPr>
            <a:r>
              <a:rPr b="0" lang="en-US" sz="3200" spc="-1" strike="noStrike">
                <a:solidFill>
                  <a:srgbClr val="000000"/>
                </a:solidFill>
                <a:latin typeface="Calibri"/>
                <a:ea typeface="DejaVu Sans"/>
              </a:rPr>
              <a:t> </a:t>
            </a:r>
            <a:r>
              <a:rPr b="0" lang="en-US" sz="3200" spc="-1" strike="noStrike">
                <a:solidFill>
                  <a:srgbClr val="000000"/>
                </a:solidFill>
                <a:latin typeface="Calibri"/>
                <a:ea typeface="DejaVu Sans"/>
              </a:rPr>
              <a:t>Diagnostic factors</a:t>
            </a:r>
            <a:endParaRPr b="0" lang="en-US" sz="3200" spc="-1" strike="noStrike">
              <a:latin typeface="Arial"/>
            </a:endParaRPr>
          </a:p>
          <a:p>
            <a:pPr marL="343080" indent="-340920">
              <a:lnSpc>
                <a:spcPct val="100000"/>
              </a:lnSpc>
              <a:spcBef>
                <a:spcPts val="641"/>
              </a:spcBef>
              <a:buClr>
                <a:srgbClr val="000000"/>
              </a:buClr>
              <a:buFont typeface="Wingdings" charset="2"/>
              <a:buChar char=""/>
              <a:tabLst>
                <a:tab algn="l" pos="0"/>
              </a:tabLst>
            </a:pPr>
            <a:r>
              <a:rPr b="0" lang="en-US" sz="3200" spc="-1" strike="noStrike">
                <a:solidFill>
                  <a:srgbClr val="000000"/>
                </a:solidFill>
                <a:latin typeface="Calibri"/>
                <a:ea typeface="DejaVu Sans"/>
              </a:rPr>
              <a:t>Specific management</a:t>
            </a:r>
            <a:endParaRPr b="0" lang="en-US" sz="3200" spc="-1" strike="noStrike">
              <a:latin typeface="Arial"/>
            </a:endParaRPr>
          </a:p>
          <a:p>
            <a:pPr marL="343080" indent="-340920">
              <a:lnSpc>
                <a:spcPct val="100000"/>
              </a:lnSpc>
              <a:spcBef>
                <a:spcPts val="641"/>
              </a:spcBef>
              <a:buClr>
                <a:srgbClr val="000000"/>
              </a:buClr>
              <a:buFont typeface="Wingdings" charset="2"/>
              <a:buChar char=""/>
              <a:tabLst>
                <a:tab algn="l" pos="0"/>
              </a:tabLst>
            </a:pPr>
            <a:r>
              <a:rPr b="0" lang="en-US" sz="3200" spc="-1" strike="noStrike">
                <a:solidFill>
                  <a:srgbClr val="000000"/>
                </a:solidFill>
                <a:latin typeface="Calibri"/>
                <a:ea typeface="DejaVu Sans"/>
              </a:rPr>
              <a:t>Complications</a:t>
            </a: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29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6" name="CustomShape 1"/>
          <p:cNvSpPr/>
          <p:nvPr/>
        </p:nvSpPr>
        <p:spPr>
          <a:xfrm>
            <a:off x="1333440" y="0"/>
            <a:ext cx="10094400" cy="835920"/>
          </a:xfrm>
          <a:prstGeom prst="rect">
            <a:avLst/>
          </a:prstGeom>
          <a:noFill/>
          <a:ln>
            <a:noFill/>
          </a:ln>
        </p:spPr>
        <p:style>
          <a:lnRef idx="0"/>
          <a:fillRef idx="0"/>
          <a:effectRef idx="0"/>
          <a:fontRef idx="minor"/>
        </p:style>
        <p:txBody>
          <a:bodyPr lIns="90000" rIns="90000" tIns="45000" bIns="45000" anchor="ctr">
            <a:noAutofit/>
          </a:bodyPr>
          <a:p>
            <a:pPr>
              <a:lnSpc>
                <a:spcPct val="100000"/>
              </a:lnSpc>
            </a:pPr>
            <a:r>
              <a:rPr b="0" lang="en-US" sz="4400" spc="-1" strike="noStrike">
                <a:solidFill>
                  <a:srgbClr val="000000"/>
                </a:solidFill>
                <a:latin typeface="Calibri"/>
                <a:ea typeface="DejaVu Sans"/>
              </a:rPr>
              <a:t>HYDRAMNIOUS</a:t>
            </a:r>
            <a:endParaRPr b="0" lang="en-US" sz="4400" spc="-1" strike="noStrike">
              <a:latin typeface="Arial"/>
            </a:endParaRPr>
          </a:p>
        </p:txBody>
      </p:sp>
      <p:sp>
        <p:nvSpPr>
          <p:cNvPr id="1247" name="CustomShape 2"/>
          <p:cNvSpPr/>
          <p:nvPr/>
        </p:nvSpPr>
        <p:spPr>
          <a:xfrm>
            <a:off x="1333440" y="1219320"/>
            <a:ext cx="10189440" cy="5407920"/>
          </a:xfrm>
          <a:prstGeom prst="roundRect">
            <a:avLst>
              <a:gd name="adj" fmla="val 8594"/>
            </a:avLst>
          </a:prstGeom>
          <a:blipFill rotWithShape="0">
            <a:blip r:embed="rId1"/>
            <a:stretch>
              <a:fillRect/>
            </a:stretch>
          </a:blipFill>
          <a:ln>
            <a:noFill/>
          </a:ln>
        </p:spPr>
        <p:style>
          <a:lnRef idx="0"/>
          <a:fillRef idx="0"/>
          <a:effectRef idx="0"/>
          <a:fontRef idx="minor"/>
        </p:style>
      </p:sp>
    </p:spTree>
  </p:cSld>
  <mc:AlternateContent>
    <mc:Choice Requires="p14">
      <p:transition spd="slow" p14:dur="2000"/>
    </mc:Choice>
    <mc:Fallback>
      <p:transition spd="slow"/>
    </mc:Fallback>
  </mc:AlternateContent>
</p:sld>
</file>

<file path=ppt/slides/slide29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8" name="CustomShape 1"/>
          <p:cNvSpPr/>
          <p:nvPr/>
        </p:nvSpPr>
        <p:spPr>
          <a:xfrm>
            <a:off x="1333440" y="0"/>
            <a:ext cx="10094400" cy="835920"/>
          </a:xfrm>
          <a:prstGeom prst="rect">
            <a:avLst/>
          </a:prstGeom>
          <a:noFill/>
          <a:ln>
            <a:noFill/>
          </a:ln>
        </p:spPr>
        <p:style>
          <a:lnRef idx="0"/>
          <a:fillRef idx="0"/>
          <a:effectRef idx="0"/>
          <a:fontRef idx="minor"/>
        </p:style>
        <p:txBody>
          <a:bodyPr lIns="90000" rIns="90000" tIns="45000" bIns="45000" anchor="ctr">
            <a:noAutofit/>
          </a:bodyPr>
          <a:p>
            <a:pPr>
              <a:lnSpc>
                <a:spcPct val="100000"/>
              </a:lnSpc>
            </a:pPr>
            <a:r>
              <a:rPr b="1" lang="en-US" sz="4400" spc="-1" strike="noStrike">
                <a:solidFill>
                  <a:srgbClr val="cc00cc"/>
                </a:solidFill>
                <a:latin typeface="Calibri"/>
                <a:ea typeface="DejaVu Sans"/>
              </a:rPr>
              <a:t>       </a:t>
            </a:r>
            <a:r>
              <a:rPr b="1" lang="en-US" sz="4400" spc="-1" strike="noStrike">
                <a:solidFill>
                  <a:srgbClr val="cc00cc"/>
                </a:solidFill>
                <a:latin typeface="Calibri"/>
                <a:ea typeface="DejaVu Sans"/>
              </a:rPr>
              <a:t>DEFINITION</a:t>
            </a:r>
            <a:endParaRPr b="0" lang="en-US" sz="4400" spc="-1" strike="noStrike">
              <a:latin typeface="Arial"/>
            </a:endParaRPr>
          </a:p>
        </p:txBody>
      </p:sp>
      <p:sp>
        <p:nvSpPr>
          <p:cNvPr id="1249" name="CustomShape 2"/>
          <p:cNvSpPr/>
          <p:nvPr/>
        </p:nvSpPr>
        <p:spPr>
          <a:xfrm>
            <a:off x="1047600" y="838080"/>
            <a:ext cx="10189440" cy="5255640"/>
          </a:xfrm>
          <a:prstGeom prst="rect">
            <a:avLst/>
          </a:prstGeom>
          <a:noFill/>
          <a:ln>
            <a:noFill/>
          </a:ln>
        </p:spPr>
        <p:style>
          <a:lnRef idx="0"/>
          <a:fillRef idx="0"/>
          <a:effectRef idx="0"/>
          <a:fontRef idx="minor"/>
        </p:style>
        <p:txBody>
          <a:bodyPr lIns="90000" rIns="90000" tIns="45000" bIns="45000">
            <a:noAutofit/>
          </a:bodyPr>
          <a:p>
            <a:pPr marL="343080" indent="-340920">
              <a:lnSpc>
                <a:spcPct val="100000"/>
              </a:lnSpc>
              <a:spcBef>
                <a:spcPts val="720"/>
              </a:spcBef>
              <a:buClr>
                <a:srgbClr val="000000"/>
              </a:buClr>
              <a:buFont typeface="Arial"/>
              <a:buChar char="•"/>
            </a:pPr>
            <a:r>
              <a:rPr b="0" lang="en-US" sz="3600" spc="-1" strike="noStrike">
                <a:solidFill>
                  <a:srgbClr val="000000"/>
                </a:solidFill>
                <a:latin typeface="Calibri"/>
                <a:ea typeface="DejaVu Sans"/>
              </a:rPr>
              <a:t>It’s a pregnancy induced condition characterized by </a:t>
            </a:r>
            <a:r>
              <a:rPr b="1" lang="en-US" sz="3600" spc="-1" strike="noStrike">
                <a:solidFill>
                  <a:srgbClr val="000000"/>
                </a:solidFill>
                <a:latin typeface="Calibri"/>
                <a:ea typeface="DejaVu Sans"/>
              </a:rPr>
              <a:t>excess</a:t>
            </a:r>
            <a:r>
              <a:rPr b="0" lang="en-US" sz="3600" spc="-1" strike="noStrike">
                <a:solidFill>
                  <a:srgbClr val="000000"/>
                </a:solidFill>
                <a:latin typeface="Calibri"/>
                <a:ea typeface="DejaVu Sans"/>
              </a:rPr>
              <a:t> amount of liquor amnii (amniotic fluid) to more than 1500ml, based on ultrasound scanning.</a:t>
            </a:r>
            <a:endParaRPr b="0" lang="en-US" sz="3600" spc="-1" strike="noStrike">
              <a:latin typeface="Arial"/>
            </a:endParaRPr>
          </a:p>
          <a:p>
            <a:pPr marL="343080" indent="-340920">
              <a:lnSpc>
                <a:spcPct val="100000"/>
              </a:lnSpc>
              <a:spcBef>
                <a:spcPts val="720"/>
              </a:spcBef>
              <a:tabLst>
                <a:tab algn="l" pos="0"/>
              </a:tabLst>
            </a:pPr>
            <a:r>
              <a:rPr b="0" lang="en-US" sz="3600" spc="-1" strike="noStrike">
                <a:solidFill>
                  <a:srgbClr val="000000"/>
                </a:solidFill>
                <a:latin typeface="Calibri"/>
                <a:ea typeface="DejaVu Sans"/>
              </a:rPr>
              <a:t>	</a:t>
            </a:r>
            <a:r>
              <a:rPr b="0" lang="en-US" sz="3600" spc="-1" strike="noStrike">
                <a:solidFill>
                  <a:srgbClr val="000000"/>
                </a:solidFill>
                <a:latin typeface="Calibri"/>
                <a:ea typeface="DejaVu Sans"/>
              </a:rPr>
              <a:t>	</a:t>
            </a:r>
            <a:r>
              <a:rPr b="1" lang="en-US" sz="3600" spc="-1" strike="noStrike">
                <a:solidFill>
                  <a:srgbClr val="000000"/>
                </a:solidFill>
                <a:latin typeface="Calibri"/>
                <a:ea typeface="DejaVu Sans"/>
              </a:rPr>
              <a:t>NB</a:t>
            </a:r>
            <a:endParaRPr b="0" lang="en-US" sz="3600" spc="-1" strike="noStrike">
              <a:latin typeface="Arial"/>
            </a:endParaRPr>
          </a:p>
          <a:p>
            <a:pPr marL="343080" indent="-340920">
              <a:lnSpc>
                <a:spcPct val="100000"/>
              </a:lnSpc>
              <a:spcBef>
                <a:spcPts val="720"/>
              </a:spcBef>
              <a:buClr>
                <a:srgbClr val="000000"/>
              </a:buClr>
              <a:buFont typeface="Wingdings" charset="2"/>
              <a:buChar char=""/>
              <a:tabLst>
                <a:tab algn="l" pos="0"/>
              </a:tabLst>
            </a:pPr>
            <a:r>
              <a:rPr b="0" lang="en-US" sz="3600" spc="-1" strike="noStrike">
                <a:solidFill>
                  <a:srgbClr val="000000"/>
                </a:solidFill>
                <a:latin typeface="Calibri"/>
                <a:ea typeface="DejaVu Sans"/>
              </a:rPr>
              <a:t>Clinical diagnosis is only possible where the amount is </a:t>
            </a:r>
            <a:r>
              <a:rPr b="1" lang="en-US" sz="3600" spc="-1" strike="noStrike">
                <a:solidFill>
                  <a:srgbClr val="000000"/>
                </a:solidFill>
                <a:latin typeface="Calibri"/>
                <a:ea typeface="DejaVu Sans"/>
              </a:rPr>
              <a:t>at least 3000 ml.</a:t>
            </a:r>
            <a:endParaRPr b="0" lang="en-US" sz="3600" spc="-1" strike="noStrike">
              <a:latin typeface="Arial"/>
            </a:endParaRPr>
          </a:p>
        </p:txBody>
      </p:sp>
    </p:spTree>
  </p:cSld>
  <mc:AlternateContent>
    <mc:Choice Requires="p14">
      <p:transition spd="slow" p14:dur="2000"/>
    </mc:Choice>
    <mc:Fallback>
      <p:transition spd="slow"/>
    </mc:Fallback>
  </mc:AlternateContent>
</p:sld>
</file>

<file path=ppt/slides/slide29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0" name="CustomShape 1"/>
          <p:cNvSpPr/>
          <p:nvPr/>
        </p:nvSpPr>
        <p:spPr>
          <a:xfrm>
            <a:off x="1333440" y="0"/>
            <a:ext cx="10094400" cy="1410480"/>
          </a:xfrm>
          <a:prstGeom prst="rect">
            <a:avLst/>
          </a:prstGeom>
          <a:noFill/>
          <a:ln>
            <a:noFill/>
          </a:ln>
        </p:spPr>
        <p:style>
          <a:lnRef idx="0"/>
          <a:fillRef idx="0"/>
          <a:effectRef idx="0"/>
          <a:fontRef idx="minor"/>
        </p:style>
        <p:txBody>
          <a:bodyPr lIns="90000" rIns="90000" tIns="45000" bIns="45000" anchor="ctr">
            <a:noAutofit/>
          </a:bodyPr>
          <a:p>
            <a:pPr>
              <a:lnSpc>
                <a:spcPct val="100000"/>
              </a:lnSpc>
            </a:pPr>
            <a:r>
              <a:rPr b="0" lang="en-US" sz="4400" spc="-1" strike="noStrike">
                <a:solidFill>
                  <a:srgbClr val="000000"/>
                </a:solidFill>
                <a:latin typeface="Calibri"/>
                <a:ea typeface="DejaVu Sans"/>
              </a:rPr>
              <a:t>	</a:t>
            </a:r>
            <a:r>
              <a:rPr b="0" lang="en-US" sz="4400" spc="-1" strike="noStrike">
                <a:solidFill>
                  <a:srgbClr val="000000"/>
                </a:solidFill>
                <a:latin typeface="Calibri"/>
                <a:ea typeface="DejaVu Sans"/>
              </a:rPr>
              <a:t>	</a:t>
            </a:r>
            <a:r>
              <a:rPr b="1" lang="en-US" sz="4400" spc="-1" strike="noStrike">
                <a:solidFill>
                  <a:srgbClr val="cc00cc"/>
                </a:solidFill>
                <a:latin typeface="Calibri"/>
                <a:ea typeface="DejaVu Sans"/>
              </a:rPr>
              <a:t> </a:t>
            </a:r>
            <a:r>
              <a:rPr b="1" lang="en-US" sz="4400" spc="-1" strike="noStrike">
                <a:solidFill>
                  <a:srgbClr val="cc00cc"/>
                </a:solidFill>
                <a:latin typeface="Calibri"/>
                <a:ea typeface="DejaVu Sans"/>
              </a:rPr>
              <a:t>TYPES</a:t>
            </a:r>
            <a:endParaRPr b="0" lang="en-US" sz="4400" spc="-1" strike="noStrike">
              <a:latin typeface="Arial"/>
            </a:endParaRPr>
          </a:p>
        </p:txBody>
      </p:sp>
      <p:sp>
        <p:nvSpPr>
          <p:cNvPr id="1251" name="CustomShape 2"/>
          <p:cNvSpPr/>
          <p:nvPr/>
        </p:nvSpPr>
        <p:spPr>
          <a:xfrm>
            <a:off x="1295280" y="1143000"/>
            <a:ext cx="10227600" cy="5407920"/>
          </a:xfrm>
          <a:prstGeom prst="rect">
            <a:avLst/>
          </a:prstGeom>
          <a:noFill/>
          <a:ln>
            <a:noFill/>
          </a:ln>
        </p:spPr>
        <p:style>
          <a:lnRef idx="0"/>
          <a:fillRef idx="0"/>
          <a:effectRef idx="0"/>
          <a:fontRef idx="minor"/>
        </p:style>
        <p:txBody>
          <a:bodyPr lIns="90000" rIns="90000" tIns="45000" bIns="45000">
            <a:noAutofit/>
          </a:bodyPr>
          <a:p>
            <a:pPr marL="343080" indent="-340920" algn="just">
              <a:lnSpc>
                <a:spcPct val="100000"/>
              </a:lnSpc>
              <a:spcBef>
                <a:spcPts val="641"/>
              </a:spcBef>
              <a:buClr>
                <a:srgbClr val="000000"/>
              </a:buClr>
              <a:buFont typeface="Wingdings" charset="2"/>
              <a:buChar char=""/>
            </a:pPr>
            <a:r>
              <a:rPr b="0" lang="en-US" sz="3200" spc="-1" strike="noStrike">
                <a:solidFill>
                  <a:srgbClr val="000000"/>
                </a:solidFill>
                <a:latin typeface="Calibri"/>
                <a:ea typeface="DejaVu Sans"/>
              </a:rPr>
              <a:t>Are 2 based on the rate of fluid accumulation.</a:t>
            </a:r>
            <a:endParaRPr b="0" lang="en-US" sz="3200" spc="-1" strike="noStrike">
              <a:latin typeface="Arial"/>
            </a:endParaRPr>
          </a:p>
          <a:p>
            <a:pPr marL="343080" indent="-340920" algn="just">
              <a:lnSpc>
                <a:spcPct val="100000"/>
              </a:lnSpc>
              <a:spcBef>
                <a:spcPts val="641"/>
              </a:spcBef>
              <a:buClr>
                <a:srgbClr val="000000"/>
              </a:buClr>
              <a:buFont typeface="Arial"/>
              <a:buChar char="•"/>
            </a:pPr>
            <a:r>
              <a:rPr b="1" lang="en-US" sz="3200" spc="-1" strike="noStrike">
                <a:solidFill>
                  <a:srgbClr val="000000"/>
                </a:solidFill>
                <a:latin typeface="Calibri"/>
                <a:ea typeface="DejaVu Sans"/>
              </a:rPr>
              <a:t>Chronic : </a:t>
            </a:r>
            <a:r>
              <a:rPr b="0" lang="en-US" sz="3200" spc="-1" strike="noStrike">
                <a:solidFill>
                  <a:srgbClr val="000000"/>
                </a:solidFill>
                <a:latin typeface="Calibri"/>
                <a:ea typeface="DejaVu Sans"/>
              </a:rPr>
              <a:t>Commonest and diagnosis is made as from 30 weeks whereby the onset is </a:t>
            </a:r>
            <a:r>
              <a:rPr b="1" lang="en-US" sz="3200" spc="-1" strike="noStrike">
                <a:solidFill>
                  <a:srgbClr val="000000"/>
                </a:solidFill>
                <a:latin typeface="Calibri"/>
                <a:ea typeface="DejaVu Sans"/>
              </a:rPr>
              <a:t>gradual</a:t>
            </a:r>
            <a:r>
              <a:rPr b="0" lang="en-US" sz="3200" spc="-1" strike="noStrike">
                <a:solidFill>
                  <a:srgbClr val="000000"/>
                </a:solidFill>
                <a:latin typeface="Calibri"/>
                <a:ea typeface="DejaVu Sans"/>
              </a:rPr>
              <a:t>.</a:t>
            </a:r>
            <a:endParaRPr b="0" lang="en-US" sz="3200" spc="-1" strike="noStrike">
              <a:latin typeface="Arial"/>
            </a:endParaRPr>
          </a:p>
          <a:p>
            <a:pPr marL="343080" indent="-340920" algn="just">
              <a:lnSpc>
                <a:spcPct val="100000"/>
              </a:lnSpc>
              <a:spcBef>
                <a:spcPts val="641"/>
              </a:spcBef>
              <a:buClr>
                <a:srgbClr val="000000"/>
              </a:buClr>
              <a:buFont typeface="Arial"/>
              <a:buChar char="•"/>
            </a:pPr>
            <a:r>
              <a:rPr b="1" lang="en-US" sz="3200" spc="-1" strike="noStrike">
                <a:solidFill>
                  <a:srgbClr val="000000"/>
                </a:solidFill>
                <a:latin typeface="Calibri"/>
                <a:ea typeface="DejaVu Sans"/>
              </a:rPr>
              <a:t>Acute: </a:t>
            </a:r>
            <a:r>
              <a:rPr b="0" lang="en-US" sz="3200" spc="-1" strike="noStrike">
                <a:solidFill>
                  <a:srgbClr val="000000"/>
                </a:solidFill>
                <a:latin typeface="Calibri"/>
                <a:ea typeface="DejaVu Sans"/>
              </a:rPr>
              <a:t>Usually , onset is as from 20 weeks (fundus is 2 fingers below the umbilicus).</a:t>
            </a:r>
            <a:endParaRPr b="0" lang="en-US" sz="3200" spc="-1" strike="noStrike">
              <a:latin typeface="Arial"/>
            </a:endParaRPr>
          </a:p>
          <a:p>
            <a:pPr marL="343080" indent="-340920" algn="just">
              <a:lnSpc>
                <a:spcPct val="100000"/>
              </a:lnSpc>
              <a:spcBef>
                <a:spcPts val="641"/>
              </a:spcBef>
              <a:buClr>
                <a:srgbClr val="000000"/>
              </a:buClr>
              <a:buFont typeface="Wingdings" charset="2"/>
              <a:buChar char=""/>
            </a:pPr>
            <a:r>
              <a:rPr b="0" lang="en-US" sz="3200" spc="-1" strike="noStrike">
                <a:solidFill>
                  <a:srgbClr val="000000"/>
                </a:solidFill>
                <a:latin typeface="Calibri"/>
                <a:ea typeface="DejaVu Sans"/>
              </a:rPr>
              <a:t>Fluid builds up </a:t>
            </a:r>
            <a:r>
              <a:rPr b="1" lang="en-US" sz="3200" spc="-1" strike="noStrike">
                <a:solidFill>
                  <a:srgbClr val="000000"/>
                </a:solidFill>
                <a:latin typeface="Calibri"/>
                <a:ea typeface="DejaVu Sans"/>
              </a:rPr>
              <a:t>suddenly</a:t>
            </a:r>
            <a:r>
              <a:rPr b="0" lang="en-US" sz="3200" spc="-1" strike="noStrike">
                <a:solidFill>
                  <a:srgbClr val="000000"/>
                </a:solidFill>
                <a:latin typeface="Calibri"/>
                <a:ea typeface="DejaVu Sans"/>
              </a:rPr>
              <a:t>, such that within a period of 3-4 days , fundal height is at the highest level.</a:t>
            </a:r>
            <a:endParaRPr b="0" lang="en-US" sz="3200" spc="-1" strike="noStrike">
              <a:latin typeface="Arial"/>
            </a:endParaRPr>
          </a:p>
          <a:p>
            <a:pPr marL="343080" indent="-340920" algn="just">
              <a:lnSpc>
                <a:spcPct val="100000"/>
              </a:lnSpc>
              <a:spcBef>
                <a:spcPts val="641"/>
              </a:spcBef>
              <a:buClr>
                <a:srgbClr val="000000"/>
              </a:buClr>
              <a:buFont typeface="Wingdings" charset="2"/>
              <a:buChar char=""/>
            </a:pPr>
            <a:r>
              <a:rPr b="0" lang="en-US" sz="3200" spc="-1" strike="noStrike">
                <a:solidFill>
                  <a:srgbClr val="000000"/>
                </a:solidFill>
                <a:latin typeface="Calibri"/>
                <a:ea typeface="DejaVu Sans"/>
              </a:rPr>
              <a:t>Fortunately it’s very rare.</a:t>
            </a: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29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2" name="CustomShape 1"/>
          <p:cNvSpPr/>
          <p:nvPr/>
        </p:nvSpPr>
        <p:spPr>
          <a:xfrm>
            <a:off x="1015920" y="269640"/>
            <a:ext cx="10767600" cy="1140840"/>
          </a:xfrm>
          <a:prstGeom prst="rect">
            <a:avLst/>
          </a:prstGeom>
          <a:noFill/>
          <a:ln>
            <a:noFill/>
          </a:ln>
        </p:spPr>
        <p:style>
          <a:lnRef idx="0"/>
          <a:fillRef idx="0"/>
          <a:effectRef idx="0"/>
          <a:fontRef idx="minor"/>
        </p:style>
        <p:txBody>
          <a:bodyPr lIns="90000" rIns="90000" tIns="45000" bIns="45000" anchor="ctr">
            <a:noAutofit/>
          </a:bodyPr>
          <a:p>
            <a:pPr>
              <a:lnSpc>
                <a:spcPct val="100000"/>
              </a:lnSpc>
            </a:pPr>
            <a:r>
              <a:rPr b="0" lang="en-US" sz="4400" spc="-1" strike="noStrike">
                <a:solidFill>
                  <a:srgbClr val="000000"/>
                </a:solidFill>
                <a:latin typeface="Calibri"/>
                <a:ea typeface="DejaVu Sans"/>
              </a:rPr>
              <a:t>	</a:t>
            </a:r>
            <a:r>
              <a:rPr b="0" lang="en-US" sz="4400" spc="-1" strike="noStrike">
                <a:solidFill>
                  <a:srgbClr val="000000"/>
                </a:solidFill>
                <a:latin typeface="Calibri"/>
                <a:ea typeface="DejaVu Sans"/>
              </a:rPr>
              <a:t>	</a:t>
            </a:r>
            <a:r>
              <a:rPr b="1" lang="en-US" sz="4400" spc="-1" strike="noStrike">
                <a:solidFill>
                  <a:srgbClr val="cc00cc"/>
                </a:solidFill>
                <a:latin typeface="Calibri"/>
                <a:ea typeface="DejaVu Sans"/>
              </a:rPr>
              <a:t> </a:t>
            </a:r>
            <a:r>
              <a:rPr b="1" lang="en-US" sz="4400" spc="-1" strike="noStrike">
                <a:solidFill>
                  <a:srgbClr val="cc00cc"/>
                </a:solidFill>
                <a:latin typeface="Calibri"/>
                <a:ea typeface="DejaVu Sans"/>
              </a:rPr>
              <a:t>causes</a:t>
            </a:r>
            <a:endParaRPr b="0" lang="en-US" sz="4400" spc="-1" strike="noStrike">
              <a:latin typeface="Arial"/>
            </a:endParaRPr>
          </a:p>
        </p:txBody>
      </p:sp>
      <p:sp>
        <p:nvSpPr>
          <p:cNvPr id="1253" name="CustomShape 2"/>
          <p:cNvSpPr/>
          <p:nvPr/>
        </p:nvSpPr>
        <p:spPr>
          <a:xfrm>
            <a:off x="1143000" y="1219320"/>
            <a:ext cx="10380240" cy="5027040"/>
          </a:xfrm>
          <a:prstGeom prst="rect">
            <a:avLst/>
          </a:prstGeom>
          <a:noFill/>
          <a:ln>
            <a:noFill/>
          </a:ln>
        </p:spPr>
        <p:style>
          <a:lnRef idx="0"/>
          <a:fillRef idx="0"/>
          <a:effectRef idx="0"/>
          <a:fontRef idx="minor"/>
        </p:style>
        <p:txBody>
          <a:bodyPr lIns="90000" rIns="90000" tIns="45000" bIns="45000">
            <a:noAutofit/>
          </a:bodyPr>
          <a:p>
            <a:pPr marL="343080" indent="-340920" algn="just">
              <a:lnSpc>
                <a:spcPct val="100000"/>
              </a:lnSpc>
              <a:spcBef>
                <a:spcPts val="641"/>
              </a:spcBef>
              <a:buClr>
                <a:srgbClr val="000000"/>
              </a:buClr>
              <a:buFont typeface="Arial"/>
              <a:buChar char="•"/>
            </a:pPr>
            <a:r>
              <a:rPr b="0" lang="en-US" sz="3200" spc="-1" strike="noStrike">
                <a:solidFill>
                  <a:srgbClr val="000000"/>
                </a:solidFill>
                <a:latin typeface="Calibri"/>
                <a:ea typeface="DejaVu Sans"/>
              </a:rPr>
              <a:t>Multiple pregnancy , particularly the monozygotic twins due to high chances of congenital malformation &amp; twin to twin transfusion syndrome.</a:t>
            </a:r>
            <a:endParaRPr b="0" lang="en-US" sz="3200" spc="-1" strike="noStrike">
              <a:latin typeface="Arial"/>
            </a:endParaRPr>
          </a:p>
          <a:p>
            <a:pPr marL="343080" indent="-340920" algn="just">
              <a:lnSpc>
                <a:spcPct val="100000"/>
              </a:lnSpc>
              <a:spcBef>
                <a:spcPts val="641"/>
              </a:spcBef>
              <a:buClr>
                <a:srgbClr val="000000"/>
              </a:buClr>
              <a:buFont typeface="Arial"/>
              <a:buChar char="•"/>
            </a:pPr>
            <a:r>
              <a:rPr b="0" lang="en-US" sz="3200" spc="-1" strike="noStrike">
                <a:solidFill>
                  <a:srgbClr val="000000"/>
                </a:solidFill>
                <a:latin typeface="Calibri"/>
                <a:ea typeface="DejaVu Sans"/>
              </a:rPr>
              <a:t>Presence of congenital abnormalities e.g. oesophageal atresia &amp; open neural tubal defect, infact, presence of polyhydramnios should prompt for search of fetal congenital anomalies.</a:t>
            </a:r>
            <a:endParaRPr b="0" lang="en-US" sz="3200" spc="-1" strike="noStrike">
              <a:latin typeface="Arial"/>
            </a:endParaRPr>
          </a:p>
          <a:p>
            <a:pPr marL="343080" indent="-340920" algn="just">
              <a:lnSpc>
                <a:spcPct val="100000"/>
              </a:lnSpc>
              <a:spcBef>
                <a:spcPts val="641"/>
              </a:spcBef>
              <a:buClr>
                <a:srgbClr val="000000"/>
              </a:buClr>
              <a:buFont typeface="Arial"/>
              <a:buChar char="•"/>
            </a:pPr>
            <a:r>
              <a:rPr b="0" lang="en-US" sz="3200" spc="-1" strike="noStrike">
                <a:solidFill>
                  <a:srgbClr val="000000"/>
                </a:solidFill>
                <a:latin typeface="Calibri"/>
                <a:ea typeface="DejaVu Sans"/>
              </a:rPr>
              <a:t>Maternal diabetes mellitus which is poorly controlled leading to likelihood of congenital abnormalities. </a:t>
            </a: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29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4" name="CustomShape 1"/>
          <p:cNvSpPr/>
          <p:nvPr/>
        </p:nvSpPr>
        <p:spPr>
          <a:xfrm>
            <a:off x="1047600" y="380880"/>
            <a:ext cx="10475280" cy="5789160"/>
          </a:xfrm>
          <a:prstGeom prst="rect">
            <a:avLst/>
          </a:prstGeom>
          <a:noFill/>
          <a:ln>
            <a:noFill/>
          </a:ln>
        </p:spPr>
        <p:style>
          <a:lnRef idx="0"/>
          <a:fillRef idx="0"/>
          <a:effectRef idx="0"/>
          <a:fontRef idx="minor"/>
        </p:style>
        <p:txBody>
          <a:bodyPr lIns="90000" rIns="90000" tIns="45000" bIns="45000">
            <a:normAutofit/>
          </a:bodyPr>
          <a:p>
            <a:pPr marL="343080" indent="-340920">
              <a:lnSpc>
                <a:spcPct val="100000"/>
              </a:lnSpc>
              <a:spcBef>
                <a:spcPts val="720"/>
              </a:spcBef>
              <a:buClr>
                <a:srgbClr val="000000"/>
              </a:buClr>
              <a:buFont typeface="Arial"/>
              <a:buChar char="•"/>
            </a:pPr>
            <a:r>
              <a:rPr b="0" lang="en-US" sz="3600" spc="-1" strike="noStrike">
                <a:solidFill>
                  <a:srgbClr val="000000"/>
                </a:solidFill>
                <a:latin typeface="Calibri"/>
                <a:ea typeface="DejaVu Sans"/>
              </a:rPr>
              <a:t>Tumour of the placenta such as chorioangioma.</a:t>
            </a:r>
            <a:endParaRPr b="0" lang="en-US" sz="3600" spc="-1" strike="noStrike">
              <a:latin typeface="Arial"/>
            </a:endParaRPr>
          </a:p>
          <a:p>
            <a:pPr marL="343080" indent="-340920">
              <a:lnSpc>
                <a:spcPct val="100000"/>
              </a:lnSpc>
              <a:spcBef>
                <a:spcPts val="720"/>
              </a:spcBef>
              <a:buClr>
                <a:srgbClr val="000000"/>
              </a:buClr>
              <a:buFont typeface="Wingdings" charset="2"/>
              <a:buChar char=""/>
            </a:pPr>
            <a:r>
              <a:rPr b="0" lang="en-US" sz="3600" spc="-1" strike="noStrike">
                <a:solidFill>
                  <a:srgbClr val="000000"/>
                </a:solidFill>
                <a:latin typeface="Calibri"/>
                <a:ea typeface="DejaVu Sans"/>
              </a:rPr>
              <a:t>This leads to large exudates of liquor by the amnion covering the placenta.</a:t>
            </a:r>
            <a:endParaRPr b="0" lang="en-US" sz="3600" spc="-1" strike="noStrike">
              <a:latin typeface="Arial"/>
            </a:endParaRPr>
          </a:p>
          <a:p>
            <a:pPr marL="343080" indent="-340920">
              <a:lnSpc>
                <a:spcPct val="100000"/>
              </a:lnSpc>
              <a:spcBef>
                <a:spcPts val="720"/>
              </a:spcBef>
              <a:tabLst>
                <a:tab algn="l" pos="0"/>
              </a:tabLst>
            </a:pPr>
            <a:r>
              <a:rPr b="0" lang="en-US" sz="3600" spc="-1" strike="noStrike">
                <a:solidFill>
                  <a:srgbClr val="000000"/>
                </a:solidFill>
                <a:latin typeface="Calibri"/>
                <a:ea typeface="DejaVu Sans"/>
              </a:rPr>
              <a:t> </a:t>
            </a:r>
            <a:r>
              <a:rPr b="1" lang="en-US" sz="3600" spc="-1" strike="noStrike">
                <a:solidFill>
                  <a:srgbClr val="000000"/>
                </a:solidFill>
                <a:latin typeface="Calibri"/>
                <a:ea typeface="DejaVu Sans"/>
              </a:rPr>
              <a:t>NB: </a:t>
            </a:r>
            <a:r>
              <a:rPr b="0" lang="en-US" sz="3600" spc="-1" strike="noStrike">
                <a:solidFill>
                  <a:srgbClr val="000000"/>
                </a:solidFill>
                <a:latin typeface="Calibri"/>
                <a:ea typeface="DejaVu Sans"/>
              </a:rPr>
              <a:t>It’s a rare cause.</a:t>
            </a:r>
            <a:endParaRPr b="0" lang="en-US" sz="3600" spc="-1" strike="noStrike">
              <a:latin typeface="Arial"/>
            </a:endParaRPr>
          </a:p>
          <a:p>
            <a:pPr marL="343080" indent="-340920">
              <a:lnSpc>
                <a:spcPct val="100000"/>
              </a:lnSpc>
              <a:spcBef>
                <a:spcPts val="720"/>
              </a:spcBef>
              <a:buClr>
                <a:srgbClr val="000000"/>
              </a:buClr>
              <a:buFont typeface="Arial"/>
              <a:buChar char="•"/>
              <a:tabLst>
                <a:tab algn="l" pos="0"/>
              </a:tabLst>
            </a:pPr>
            <a:r>
              <a:rPr b="0" lang="en-US" sz="3600" spc="-1" strike="noStrike">
                <a:solidFill>
                  <a:srgbClr val="000000"/>
                </a:solidFill>
                <a:latin typeface="Calibri"/>
                <a:ea typeface="DejaVu Sans"/>
              </a:rPr>
              <a:t>Hydrops fetalis, it’s a condition associated with Rhesus D  isoimmunisation , fetus is  severely hypoxic to swallow liquor.</a:t>
            </a:r>
            <a:endParaRPr b="0" lang="en-US" sz="3600" spc="-1" strike="noStrike">
              <a:latin typeface="Arial"/>
            </a:endParaRPr>
          </a:p>
        </p:txBody>
      </p:sp>
    </p:spTree>
  </p:cSld>
  <mc:AlternateContent>
    <mc:Choice Requires="p14">
      <p:transition spd="slow" p14:dur="2000"/>
    </mc:Choice>
    <mc:Fallback>
      <p:transition spd="slow"/>
    </mc:Fallback>
  </mc:AlternateContent>
</p:sld>
</file>

<file path=ppt/slides/slide29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5" name="CustomShape 1"/>
          <p:cNvSpPr/>
          <p:nvPr/>
        </p:nvSpPr>
        <p:spPr>
          <a:xfrm>
            <a:off x="1015920" y="269640"/>
            <a:ext cx="10767600" cy="1140840"/>
          </a:xfrm>
          <a:prstGeom prst="rect">
            <a:avLst/>
          </a:prstGeom>
          <a:noFill/>
          <a:ln>
            <a:noFill/>
          </a:ln>
        </p:spPr>
        <p:style>
          <a:lnRef idx="0"/>
          <a:fillRef idx="0"/>
          <a:effectRef idx="0"/>
          <a:fontRef idx="minor"/>
        </p:style>
        <p:txBody>
          <a:bodyPr lIns="90000" rIns="90000" tIns="45000" bIns="45000" anchor="ctr">
            <a:noAutofit/>
          </a:bodyPr>
          <a:p>
            <a:pPr>
              <a:lnSpc>
                <a:spcPct val="100000"/>
              </a:lnSpc>
            </a:pPr>
            <a:r>
              <a:rPr b="0" lang="en-US" sz="4400" spc="-1" strike="noStrike">
                <a:solidFill>
                  <a:srgbClr val="000000"/>
                </a:solidFill>
                <a:latin typeface="Calibri"/>
                <a:ea typeface="DejaVu Sans"/>
              </a:rPr>
              <a:t>	</a:t>
            </a:r>
            <a:r>
              <a:rPr b="1" lang="en-US" sz="4400" spc="-1" strike="noStrike">
                <a:solidFill>
                  <a:srgbClr val="cc00cc"/>
                </a:solidFill>
                <a:latin typeface="Calibri"/>
                <a:ea typeface="DejaVu Sans"/>
              </a:rPr>
              <a:t> </a:t>
            </a:r>
            <a:r>
              <a:rPr b="1" lang="en-US" sz="4400" spc="-1" strike="noStrike">
                <a:solidFill>
                  <a:srgbClr val="cc00cc"/>
                </a:solidFill>
                <a:latin typeface="Calibri"/>
                <a:ea typeface="DejaVu Sans"/>
              </a:rPr>
              <a:t>DIAGNOSTIC FACTORS</a:t>
            </a:r>
            <a:endParaRPr b="0" lang="en-US" sz="4400" spc="-1" strike="noStrike">
              <a:latin typeface="Arial"/>
            </a:endParaRPr>
          </a:p>
        </p:txBody>
      </p:sp>
      <p:sp>
        <p:nvSpPr>
          <p:cNvPr id="1256" name="CustomShape 2"/>
          <p:cNvSpPr/>
          <p:nvPr/>
        </p:nvSpPr>
        <p:spPr>
          <a:xfrm>
            <a:off x="952560" y="1447920"/>
            <a:ext cx="10284840" cy="4569840"/>
          </a:xfrm>
          <a:prstGeom prst="rect">
            <a:avLst/>
          </a:prstGeom>
          <a:noFill/>
          <a:ln>
            <a:noFill/>
          </a:ln>
        </p:spPr>
        <p:style>
          <a:lnRef idx="0"/>
          <a:fillRef idx="0"/>
          <a:effectRef idx="0"/>
          <a:fontRef idx="minor"/>
        </p:style>
        <p:txBody>
          <a:bodyPr lIns="90000" rIns="90000" tIns="45000" bIns="45000">
            <a:normAutofit/>
          </a:bodyPr>
          <a:p>
            <a:pPr marL="343080" indent="-340920">
              <a:lnSpc>
                <a:spcPct val="100000"/>
              </a:lnSpc>
              <a:spcBef>
                <a:spcPts val="720"/>
              </a:spcBef>
              <a:buClr>
                <a:srgbClr val="000000"/>
              </a:buClr>
              <a:buFont typeface="Arial"/>
              <a:buChar char="•"/>
            </a:pPr>
            <a:r>
              <a:rPr b="0" lang="en-US" sz="3600" spc="-1" strike="noStrike">
                <a:solidFill>
                  <a:srgbClr val="000000"/>
                </a:solidFill>
                <a:latin typeface="Calibri"/>
                <a:ea typeface="DejaVu Sans"/>
              </a:rPr>
              <a:t>History  of:</a:t>
            </a:r>
            <a:endParaRPr b="0" lang="en-US" sz="3600" spc="-1" strike="noStrike">
              <a:latin typeface="Arial"/>
            </a:endParaRPr>
          </a:p>
          <a:p>
            <a:pPr marL="343080" indent="-340920">
              <a:lnSpc>
                <a:spcPct val="100000"/>
              </a:lnSpc>
              <a:spcBef>
                <a:spcPts val="720"/>
              </a:spcBef>
              <a:buClr>
                <a:srgbClr val="000000"/>
              </a:buClr>
              <a:buFont typeface="Wingdings" charset="2"/>
              <a:buChar char=""/>
            </a:pPr>
            <a:r>
              <a:rPr b="0" lang="en-US" sz="3600" spc="-1" strike="noStrike">
                <a:solidFill>
                  <a:srgbClr val="000000"/>
                </a:solidFill>
                <a:latin typeface="Calibri"/>
                <a:ea typeface="DejaVu Sans"/>
              </a:rPr>
              <a:t>Rapid enlargement of the abdomen which is accompanied by:-</a:t>
            </a:r>
            <a:endParaRPr b="0" lang="en-US" sz="3600" spc="-1" strike="noStrike">
              <a:latin typeface="Arial"/>
            </a:endParaRPr>
          </a:p>
          <a:p>
            <a:pPr marL="343080" indent="-340920">
              <a:lnSpc>
                <a:spcPct val="100000"/>
              </a:lnSpc>
              <a:spcBef>
                <a:spcPts val="720"/>
              </a:spcBef>
              <a:buClr>
                <a:srgbClr val="000000"/>
              </a:buClr>
              <a:buFont typeface="Wingdings" charset="2"/>
              <a:buChar char=""/>
            </a:pPr>
            <a:r>
              <a:rPr b="0" lang="en-US" sz="3600" spc="-1" strike="noStrike">
                <a:solidFill>
                  <a:srgbClr val="000000"/>
                </a:solidFill>
                <a:latin typeface="Calibri"/>
                <a:ea typeface="DejaVu Sans"/>
              </a:rPr>
              <a:t>Breathlessness</a:t>
            </a:r>
            <a:endParaRPr b="0" lang="en-US" sz="3600" spc="-1" strike="noStrike">
              <a:latin typeface="Arial"/>
            </a:endParaRPr>
          </a:p>
          <a:p>
            <a:pPr marL="343080" indent="-340920">
              <a:lnSpc>
                <a:spcPct val="100000"/>
              </a:lnSpc>
              <a:spcBef>
                <a:spcPts val="720"/>
              </a:spcBef>
              <a:buClr>
                <a:srgbClr val="000000"/>
              </a:buClr>
              <a:buFont typeface="Wingdings" charset="2"/>
              <a:buChar char=""/>
            </a:pPr>
            <a:r>
              <a:rPr b="0" lang="en-US" sz="3600" spc="-1" strike="noStrike">
                <a:solidFill>
                  <a:srgbClr val="000000"/>
                </a:solidFill>
                <a:latin typeface="Calibri"/>
                <a:ea typeface="DejaVu Sans"/>
              </a:rPr>
              <a:t>General discomfort</a:t>
            </a:r>
            <a:endParaRPr b="0" lang="en-US" sz="3600" spc="-1" strike="noStrike">
              <a:latin typeface="Arial"/>
            </a:endParaRPr>
          </a:p>
          <a:p>
            <a:pPr marL="343080" indent="-340920">
              <a:lnSpc>
                <a:spcPct val="100000"/>
              </a:lnSpc>
              <a:spcBef>
                <a:spcPts val="720"/>
              </a:spcBef>
              <a:buClr>
                <a:srgbClr val="000000"/>
              </a:buClr>
              <a:buFont typeface="Wingdings" charset="2"/>
              <a:buChar char=""/>
            </a:pPr>
            <a:r>
              <a:rPr b="0" lang="en-US" sz="3600" spc="-1" strike="noStrike">
                <a:solidFill>
                  <a:srgbClr val="000000"/>
                </a:solidFill>
                <a:latin typeface="Calibri"/>
                <a:ea typeface="DejaVu Sans"/>
              </a:rPr>
              <a:t>Exacerbation of pressure symptoms</a:t>
            </a:r>
            <a:endParaRPr b="0" lang="en-US" sz="3600" spc="-1" strike="noStrike">
              <a:latin typeface="Arial"/>
            </a:endParaRPr>
          </a:p>
          <a:p>
            <a:pPr marL="343080" indent="-340920">
              <a:lnSpc>
                <a:spcPct val="100000"/>
              </a:lnSpc>
              <a:spcBef>
                <a:spcPts val="720"/>
              </a:spcBef>
              <a:buClr>
                <a:srgbClr val="000000"/>
              </a:buClr>
              <a:buFont typeface="Wingdings" charset="2"/>
              <a:buChar char=""/>
            </a:pPr>
            <a:r>
              <a:rPr b="0" lang="en-US" sz="3600" spc="-1" strike="noStrike">
                <a:solidFill>
                  <a:srgbClr val="000000"/>
                </a:solidFill>
                <a:latin typeface="Calibri"/>
                <a:ea typeface="DejaVu Sans"/>
              </a:rPr>
              <a:t>Severe abdominal pain in acute case.</a:t>
            </a:r>
            <a:endParaRPr b="0" lang="en-US" sz="3600" spc="-1" strike="noStrike">
              <a:latin typeface="Arial"/>
            </a:endParaRPr>
          </a:p>
        </p:txBody>
      </p:sp>
    </p:spTree>
  </p:cSld>
  <mc:AlternateContent>
    <mc:Choice Requires="p14">
      <p:transition spd="slow" p14:dur="2000"/>
    </mc:Choice>
    <mc:Fallback>
      <p:transition spd="slow"/>
    </mc:Fallback>
  </mc:AlternateContent>
</p:sld>
</file>

<file path=ppt/slides/slide29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7" name="CustomShape 1"/>
          <p:cNvSpPr/>
          <p:nvPr/>
        </p:nvSpPr>
        <p:spPr>
          <a:xfrm>
            <a:off x="952560" y="457200"/>
            <a:ext cx="10570680" cy="6017760"/>
          </a:xfrm>
          <a:prstGeom prst="rect">
            <a:avLst/>
          </a:prstGeom>
          <a:noFill/>
          <a:ln>
            <a:noFill/>
          </a:ln>
        </p:spPr>
        <p:style>
          <a:lnRef idx="0"/>
          <a:fillRef idx="0"/>
          <a:effectRef idx="0"/>
          <a:fontRef idx="minor"/>
        </p:style>
        <p:txBody>
          <a:bodyPr lIns="90000" rIns="90000" tIns="45000" bIns="45000">
            <a:noAutofit/>
          </a:bodyPr>
          <a:p>
            <a:pPr marL="343080" indent="-340920">
              <a:lnSpc>
                <a:spcPct val="100000"/>
              </a:lnSpc>
              <a:spcBef>
                <a:spcPts val="641"/>
              </a:spcBef>
              <a:buClr>
                <a:srgbClr val="000000"/>
              </a:buClr>
              <a:buFont typeface="Arial"/>
              <a:buChar char="•"/>
            </a:pPr>
            <a:r>
              <a:rPr b="0" lang="en-US" sz="3200" spc="-1" strike="noStrike">
                <a:solidFill>
                  <a:srgbClr val="000000"/>
                </a:solidFill>
                <a:latin typeface="Calibri"/>
                <a:ea typeface="DejaVu Sans"/>
              </a:rPr>
              <a:t>Physical Examination on:</a:t>
            </a:r>
            <a:endParaRPr b="0" lang="en-US" sz="3200" spc="-1" strike="noStrike">
              <a:latin typeface="Arial"/>
            </a:endParaRPr>
          </a:p>
          <a:p>
            <a:pPr marL="343080" indent="-340920">
              <a:lnSpc>
                <a:spcPct val="100000"/>
              </a:lnSpc>
              <a:spcBef>
                <a:spcPts val="720"/>
              </a:spcBef>
              <a:buClr>
                <a:srgbClr val="000000"/>
              </a:buClr>
              <a:buFont typeface="Wingdings" charset="2"/>
              <a:buChar char=""/>
            </a:pPr>
            <a:r>
              <a:rPr b="1" i="1" lang="en-US" sz="3600" spc="-1" strike="noStrike">
                <a:solidFill>
                  <a:srgbClr val="000000"/>
                </a:solidFill>
                <a:latin typeface="Calibri"/>
                <a:ea typeface="DejaVu Sans"/>
              </a:rPr>
              <a:t>Inspection</a:t>
            </a:r>
            <a:endParaRPr b="0" lang="en-US" sz="3600" spc="-1" strike="noStrike">
              <a:latin typeface="Arial"/>
            </a:endParaRPr>
          </a:p>
          <a:p>
            <a:pPr marL="343080" indent="-340920">
              <a:lnSpc>
                <a:spcPct val="100000"/>
              </a:lnSpc>
              <a:spcBef>
                <a:spcPts val="641"/>
              </a:spcBef>
              <a:buClr>
                <a:srgbClr val="000000"/>
              </a:buClr>
              <a:buFont typeface="Wingdings" charset="2"/>
              <a:buChar char=""/>
            </a:pPr>
            <a:r>
              <a:rPr b="0" lang="en-US" sz="3200" spc="-1" strike="noStrike">
                <a:solidFill>
                  <a:srgbClr val="000000"/>
                </a:solidFill>
                <a:latin typeface="Calibri"/>
                <a:ea typeface="DejaVu Sans"/>
              </a:rPr>
              <a:t>Uterus is larger than the stated period of gestation.</a:t>
            </a:r>
            <a:endParaRPr b="0" lang="en-US" sz="3200" spc="-1" strike="noStrike">
              <a:latin typeface="Arial"/>
            </a:endParaRPr>
          </a:p>
          <a:p>
            <a:pPr marL="343080" indent="-340920">
              <a:lnSpc>
                <a:spcPct val="100000"/>
              </a:lnSpc>
              <a:spcBef>
                <a:spcPts val="641"/>
              </a:spcBef>
              <a:buClr>
                <a:srgbClr val="000000"/>
              </a:buClr>
              <a:buFont typeface="Wingdings" charset="2"/>
              <a:buChar char=""/>
            </a:pPr>
            <a:r>
              <a:rPr b="0" lang="en-US" sz="3200" spc="-1" strike="noStrike">
                <a:solidFill>
                  <a:srgbClr val="000000"/>
                </a:solidFill>
                <a:latin typeface="Calibri"/>
                <a:ea typeface="DejaVu Sans"/>
              </a:rPr>
              <a:t>Uterus is </a:t>
            </a:r>
            <a:r>
              <a:rPr b="1" lang="en-US" sz="3200" spc="-1" strike="noStrike">
                <a:solidFill>
                  <a:srgbClr val="000000"/>
                </a:solidFill>
                <a:latin typeface="Calibri"/>
                <a:ea typeface="DejaVu Sans"/>
              </a:rPr>
              <a:t>globular shaped </a:t>
            </a:r>
            <a:r>
              <a:rPr b="0" lang="en-US" sz="3200" spc="-1" strike="noStrike">
                <a:solidFill>
                  <a:srgbClr val="000000"/>
                </a:solidFill>
                <a:latin typeface="Calibri"/>
                <a:ea typeface="DejaVu Sans"/>
              </a:rPr>
              <a:t>instead  of being ovoid.</a:t>
            </a:r>
            <a:endParaRPr b="0" lang="en-US" sz="3200" spc="-1" strike="noStrike">
              <a:latin typeface="Arial"/>
            </a:endParaRPr>
          </a:p>
          <a:p>
            <a:pPr marL="343080" indent="-340920">
              <a:lnSpc>
                <a:spcPct val="100000"/>
              </a:lnSpc>
              <a:spcBef>
                <a:spcPts val="641"/>
              </a:spcBef>
              <a:buClr>
                <a:srgbClr val="000000"/>
              </a:buClr>
              <a:buFont typeface="Wingdings" charset="2"/>
              <a:buChar char=""/>
            </a:pPr>
            <a:r>
              <a:rPr b="0" lang="en-US" sz="3200" spc="-1" strike="noStrike">
                <a:solidFill>
                  <a:srgbClr val="000000"/>
                </a:solidFill>
                <a:latin typeface="Calibri"/>
                <a:ea typeface="DejaVu Sans"/>
              </a:rPr>
              <a:t>Striae gravidarum are more marked, due to the high tension on the abdominal muscles.</a:t>
            </a:r>
            <a:endParaRPr b="0" lang="en-US" sz="3200" spc="-1" strike="noStrike">
              <a:latin typeface="Arial"/>
            </a:endParaRPr>
          </a:p>
          <a:p>
            <a:pPr marL="343080" indent="-340920">
              <a:lnSpc>
                <a:spcPct val="100000"/>
              </a:lnSpc>
              <a:spcBef>
                <a:spcPts val="641"/>
              </a:spcBef>
              <a:buClr>
                <a:srgbClr val="000000"/>
              </a:buClr>
              <a:buFont typeface="Wingdings" charset="2"/>
              <a:buChar char=""/>
            </a:pPr>
            <a:r>
              <a:rPr b="0" lang="en-US" sz="3200" spc="-1" strike="noStrike">
                <a:solidFill>
                  <a:srgbClr val="000000"/>
                </a:solidFill>
                <a:latin typeface="Calibri"/>
                <a:ea typeface="DejaVu Sans"/>
              </a:rPr>
              <a:t>Abdominal skin is stretched, shiny and superficial blood vessels are visible.</a:t>
            </a: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51" name="CustomShape 1"/>
          <p:cNvSpPr/>
          <p:nvPr/>
        </p:nvSpPr>
        <p:spPr>
          <a:xfrm>
            <a:off x="1981080" y="152280"/>
            <a:ext cx="8227440" cy="1064520"/>
          </a:xfrm>
          <a:prstGeom prst="rect">
            <a:avLst/>
          </a:prstGeom>
          <a:noFill/>
          <a:ln>
            <a:noFill/>
          </a:ln>
        </p:spPr>
        <p:style>
          <a:lnRef idx="0"/>
          <a:fillRef idx="0"/>
          <a:effectRef idx="0"/>
          <a:fontRef idx="minor"/>
        </p:style>
        <p:txBody>
          <a:bodyPr lIns="90000" rIns="90000" tIns="45000" bIns="45000" anchor="ctr">
            <a:normAutofit/>
          </a:bodyPr>
          <a:p>
            <a:pPr algn="ctr">
              <a:lnSpc>
                <a:spcPct val="100000"/>
              </a:lnSpc>
            </a:pPr>
            <a:r>
              <a:rPr b="0" lang="en-US" sz="4800" spc="-1" strike="noStrike" cap="all">
                <a:solidFill>
                  <a:srgbClr val="ff0000"/>
                </a:solidFill>
                <a:latin typeface="Arial Black"/>
                <a:ea typeface="DejaVu Sans"/>
              </a:rPr>
              <a:t>Module units</a:t>
            </a:r>
            <a:endParaRPr b="0" lang="en-US" sz="4800" spc="-1" strike="noStrike">
              <a:latin typeface="Arial"/>
            </a:endParaRPr>
          </a:p>
        </p:txBody>
      </p:sp>
      <p:sp>
        <p:nvSpPr>
          <p:cNvPr id="852" name="CustomShape 2"/>
          <p:cNvSpPr/>
          <p:nvPr/>
        </p:nvSpPr>
        <p:spPr>
          <a:xfrm>
            <a:off x="450720" y="1295280"/>
            <a:ext cx="9986760" cy="5255640"/>
          </a:xfrm>
          <a:prstGeom prst="rect">
            <a:avLst/>
          </a:prstGeom>
          <a:noFill/>
          <a:ln>
            <a:noFill/>
          </a:ln>
        </p:spPr>
        <p:style>
          <a:lnRef idx="0"/>
          <a:fillRef idx="0"/>
          <a:effectRef idx="0"/>
          <a:fontRef idx="minor"/>
        </p:style>
        <p:txBody>
          <a:bodyPr lIns="90000" rIns="90000" tIns="45000" bIns="45000" anchor="ctr">
            <a:normAutofit/>
          </a:bodyPr>
          <a:p>
            <a:pPr marL="285840" indent="-283680" algn="just">
              <a:lnSpc>
                <a:spcPct val="100000"/>
              </a:lnSpc>
              <a:spcBef>
                <a:spcPts val="720"/>
              </a:spcBef>
              <a:spcAft>
                <a:spcPts val="601"/>
              </a:spcAft>
              <a:buClr>
                <a:srgbClr val="000000"/>
              </a:buClr>
              <a:buSzPct val="80000"/>
              <a:buFont typeface="Wingdings 3" charset="2"/>
              <a:buChar char=""/>
            </a:pPr>
            <a:r>
              <a:rPr b="0" lang="en-US" sz="3600" spc="-1" strike="noStrike">
                <a:solidFill>
                  <a:srgbClr val="000000"/>
                </a:solidFill>
                <a:latin typeface="Calibri"/>
                <a:ea typeface="DejaVu Sans"/>
              </a:rPr>
              <a:t>Abnormal pregnancy</a:t>
            </a:r>
            <a:endParaRPr b="0" lang="en-US" sz="3600" spc="-1" strike="noStrike">
              <a:latin typeface="Arial"/>
            </a:endParaRPr>
          </a:p>
          <a:p>
            <a:pPr marL="285840" indent="-283680" algn="just">
              <a:lnSpc>
                <a:spcPct val="100000"/>
              </a:lnSpc>
              <a:spcBef>
                <a:spcPts val="720"/>
              </a:spcBef>
              <a:spcAft>
                <a:spcPts val="601"/>
              </a:spcAft>
              <a:buClr>
                <a:srgbClr val="000000"/>
              </a:buClr>
              <a:buSzPct val="80000"/>
              <a:buFont typeface="Wingdings 3" charset="2"/>
              <a:buChar char=""/>
            </a:pPr>
            <a:r>
              <a:rPr b="0" lang="en-US" sz="3600" spc="-1" strike="noStrike">
                <a:solidFill>
                  <a:srgbClr val="000000"/>
                </a:solidFill>
                <a:latin typeface="Calibri"/>
                <a:ea typeface="DejaVu Sans"/>
              </a:rPr>
              <a:t>Abnormal labour</a:t>
            </a:r>
            <a:endParaRPr b="0" lang="en-US" sz="3600" spc="-1" strike="noStrike">
              <a:latin typeface="Arial"/>
            </a:endParaRPr>
          </a:p>
          <a:p>
            <a:pPr marL="285840" indent="-283680" algn="just">
              <a:lnSpc>
                <a:spcPct val="100000"/>
              </a:lnSpc>
              <a:spcBef>
                <a:spcPts val="720"/>
              </a:spcBef>
              <a:spcAft>
                <a:spcPts val="601"/>
              </a:spcAft>
              <a:buClr>
                <a:srgbClr val="000000"/>
              </a:buClr>
              <a:buSzPct val="80000"/>
              <a:buFont typeface="Wingdings 3" charset="2"/>
              <a:buChar char=""/>
            </a:pPr>
            <a:r>
              <a:rPr b="0" lang="en-US" sz="3600" spc="-1" strike="noStrike">
                <a:solidFill>
                  <a:srgbClr val="000000"/>
                </a:solidFill>
                <a:latin typeface="Calibri"/>
                <a:ea typeface="DejaVu Sans"/>
              </a:rPr>
              <a:t>Abnormal puerperium</a:t>
            </a:r>
            <a:endParaRPr b="0" lang="en-US" sz="3600" spc="-1" strike="noStrike">
              <a:latin typeface="Arial"/>
            </a:endParaRPr>
          </a:p>
          <a:p>
            <a:pPr marL="285840" indent="-283680" algn="just">
              <a:lnSpc>
                <a:spcPct val="100000"/>
              </a:lnSpc>
              <a:spcBef>
                <a:spcPts val="720"/>
              </a:spcBef>
              <a:spcAft>
                <a:spcPts val="601"/>
              </a:spcAft>
              <a:buClr>
                <a:srgbClr val="000000"/>
              </a:buClr>
              <a:buSzPct val="80000"/>
              <a:buFont typeface="Wingdings 3" charset="2"/>
              <a:buChar char=""/>
            </a:pPr>
            <a:r>
              <a:rPr b="0" lang="en-US" sz="3600" spc="-1" strike="noStrike">
                <a:solidFill>
                  <a:srgbClr val="000000"/>
                </a:solidFill>
                <a:latin typeface="Calibri"/>
                <a:ea typeface="DejaVu Sans"/>
              </a:rPr>
              <a:t>Baby at Risk</a:t>
            </a:r>
            <a:endParaRPr b="0" lang="en-US" sz="3600" spc="-1" strike="noStrike">
              <a:latin typeface="Arial"/>
            </a:endParaRPr>
          </a:p>
          <a:p>
            <a:pPr marL="285840" indent="-283680" algn="just">
              <a:lnSpc>
                <a:spcPct val="100000"/>
              </a:lnSpc>
              <a:spcBef>
                <a:spcPts val="720"/>
              </a:spcBef>
              <a:spcAft>
                <a:spcPts val="601"/>
              </a:spcAft>
              <a:buClr>
                <a:srgbClr val="000000"/>
              </a:buClr>
              <a:buSzPct val="80000"/>
              <a:buFont typeface="Wingdings 3" charset="2"/>
              <a:buChar char=""/>
            </a:pPr>
            <a:r>
              <a:rPr b="0" lang="en-US" sz="3600" spc="-1" strike="noStrike">
                <a:solidFill>
                  <a:srgbClr val="000000"/>
                </a:solidFill>
                <a:latin typeface="Calibri"/>
                <a:ea typeface="DejaVu Sans"/>
              </a:rPr>
              <a:t>Obstetric operations and procedures</a:t>
            </a:r>
            <a:endParaRPr b="0" lang="en-US" sz="3600" spc="-1" strike="noStrike">
              <a:latin typeface="Arial"/>
            </a:endParaRPr>
          </a:p>
          <a:p>
            <a:pPr marL="285840" indent="-283680" algn="just">
              <a:lnSpc>
                <a:spcPct val="100000"/>
              </a:lnSpc>
              <a:spcBef>
                <a:spcPts val="720"/>
              </a:spcBef>
              <a:spcAft>
                <a:spcPts val="601"/>
              </a:spcAft>
              <a:buClr>
                <a:srgbClr val="000000"/>
              </a:buClr>
              <a:buSzPct val="80000"/>
              <a:buFont typeface="Wingdings 3" charset="2"/>
              <a:buChar char=""/>
            </a:pPr>
            <a:r>
              <a:rPr b="0" lang="en-US" sz="3600" spc="-1" strike="noStrike">
                <a:solidFill>
                  <a:srgbClr val="000000"/>
                </a:solidFill>
                <a:latin typeface="Calibri"/>
                <a:ea typeface="DejaVu Sans"/>
              </a:rPr>
              <a:t>Community midwifery</a:t>
            </a:r>
            <a:endParaRPr b="0" lang="en-US" sz="3600" spc="-1" strike="noStrike">
              <a:latin typeface="Arial"/>
            </a:endParaRPr>
          </a:p>
        </p:txBody>
      </p:sp>
    </p:spTree>
  </p:cSld>
  <mc:AlternateContent>
    <mc:Choice Requires="p14">
      <p:transition spd="slow" p14:dur="2000"/>
    </mc:Choice>
    <mc:Fallback>
      <p:transition spd="slow"/>
    </mc:Fallback>
  </mc:AlternateContent>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94" name="CustomShape 1"/>
          <p:cNvSpPr/>
          <p:nvPr/>
        </p:nvSpPr>
        <p:spPr>
          <a:xfrm>
            <a:off x="952560" y="838080"/>
            <a:ext cx="10284840" cy="5636520"/>
          </a:xfrm>
          <a:prstGeom prst="rect">
            <a:avLst/>
          </a:prstGeom>
          <a:noFill/>
          <a:ln>
            <a:noFill/>
          </a:ln>
        </p:spPr>
        <p:style>
          <a:lnRef idx="0"/>
          <a:fillRef idx="0"/>
          <a:effectRef idx="0"/>
          <a:fontRef idx="minor"/>
        </p:style>
        <p:txBody>
          <a:bodyPr lIns="90000" rIns="90000" tIns="45000" bIns="45000">
            <a:normAutofit/>
          </a:bodyPr>
          <a:p>
            <a:pPr marL="274320" indent="-272160" algn="just">
              <a:lnSpc>
                <a:spcPct val="100000"/>
              </a:lnSpc>
              <a:spcBef>
                <a:spcPts val="641"/>
              </a:spcBef>
              <a:tabLst>
                <a:tab algn="l" pos="0"/>
              </a:tabLst>
            </a:pPr>
            <a:r>
              <a:rPr b="1" lang="en-US" sz="3200" spc="-1" strike="noStrike">
                <a:solidFill>
                  <a:srgbClr val="000000"/>
                </a:solidFill>
                <a:latin typeface="Calibri"/>
                <a:ea typeface="DejaVu Sans"/>
              </a:rPr>
              <a:t>	</a:t>
            </a:r>
            <a:r>
              <a:rPr b="1" lang="en-US" sz="3200" spc="-1" strike="noStrike">
                <a:solidFill>
                  <a:srgbClr val="000000"/>
                </a:solidFill>
                <a:latin typeface="Calibri"/>
                <a:ea typeface="DejaVu Sans"/>
              </a:rPr>
              <a:t>6.REPRODUCTION SYSTEM</a:t>
            </a:r>
            <a:endParaRPr b="0" lang="en-US" sz="3200" spc="-1" strike="noStrike">
              <a:latin typeface="Arial"/>
            </a:endParaRPr>
          </a:p>
          <a:p>
            <a:pPr marL="274320" indent="-272160" algn="just">
              <a:lnSpc>
                <a:spcPct val="100000"/>
              </a:lnSpc>
              <a:spcBef>
                <a:spcPts val="641"/>
              </a:spcBef>
              <a:buClr>
                <a:srgbClr val="0bd0d9"/>
              </a:buClr>
              <a:buSzPct val="95000"/>
              <a:buFont typeface="Wingdings 2" charset="2"/>
              <a:buChar char=""/>
              <a:tabLst>
                <a:tab algn="l" pos="0"/>
              </a:tabLst>
            </a:pPr>
            <a:r>
              <a:rPr b="0" lang="en-US" sz="3200" spc="-1" strike="noStrike">
                <a:solidFill>
                  <a:srgbClr val="000000"/>
                </a:solidFill>
                <a:latin typeface="Calibri"/>
                <a:ea typeface="DejaVu Sans"/>
              </a:rPr>
              <a:t>Reduced blood supply to placental tissues and increased pressure within the vessels at the placental leads to:</a:t>
            </a:r>
            <a:endParaRPr b="0" lang="en-US" sz="3200" spc="-1" strike="noStrike">
              <a:latin typeface="Arial"/>
            </a:endParaRPr>
          </a:p>
          <a:p>
            <a:pPr marL="274320" indent="-272160" algn="just">
              <a:lnSpc>
                <a:spcPct val="100000"/>
              </a:lnSpc>
              <a:spcBef>
                <a:spcPts val="641"/>
              </a:spcBef>
              <a:buClr>
                <a:srgbClr val="0bd0d9"/>
              </a:buClr>
              <a:buSzPct val="95000"/>
              <a:buFont typeface="Wingdings" charset="2"/>
              <a:buChar char=""/>
              <a:tabLst>
                <a:tab algn="l" pos="0"/>
              </a:tabLst>
            </a:pPr>
            <a:r>
              <a:rPr b="0" lang="en-US" sz="3200" spc="-1" strike="noStrike">
                <a:solidFill>
                  <a:srgbClr val="000000"/>
                </a:solidFill>
                <a:latin typeface="Calibri"/>
                <a:ea typeface="DejaVu Sans"/>
              </a:rPr>
              <a:t> </a:t>
            </a:r>
            <a:r>
              <a:rPr b="0" lang="en-US" sz="3200" spc="-1" strike="noStrike">
                <a:solidFill>
                  <a:srgbClr val="0000ff"/>
                </a:solidFill>
                <a:latin typeface="Calibri"/>
                <a:ea typeface="DejaVu Sans"/>
              </a:rPr>
              <a:t>Infarcts formation</a:t>
            </a:r>
            <a:r>
              <a:rPr b="0" lang="en-US" sz="3200" spc="-1" strike="noStrike">
                <a:solidFill>
                  <a:srgbClr val="000000"/>
                </a:solidFill>
                <a:latin typeface="Calibri"/>
                <a:ea typeface="DejaVu Sans"/>
              </a:rPr>
              <a:t>, hence intrauterine growth restricts.</a:t>
            </a:r>
            <a:endParaRPr b="0" lang="en-US" sz="3200" spc="-1" strike="noStrike">
              <a:latin typeface="Arial"/>
            </a:endParaRPr>
          </a:p>
          <a:p>
            <a:pPr marL="274320" indent="-272160" algn="just">
              <a:lnSpc>
                <a:spcPct val="100000"/>
              </a:lnSpc>
              <a:spcBef>
                <a:spcPts val="641"/>
              </a:spcBef>
              <a:buClr>
                <a:srgbClr val="0bd0d9"/>
              </a:buClr>
              <a:buSzPct val="95000"/>
              <a:buFont typeface="Wingdings" charset="2"/>
              <a:buChar char=""/>
              <a:tabLst>
                <a:tab algn="l" pos="0"/>
              </a:tabLst>
            </a:pPr>
            <a:r>
              <a:rPr b="0" lang="en-US" sz="3200" spc="-1" strike="noStrike">
                <a:solidFill>
                  <a:srgbClr val="000000"/>
                </a:solidFill>
                <a:latin typeface="Calibri"/>
                <a:ea typeface="DejaVu Sans"/>
              </a:rPr>
              <a:t> </a:t>
            </a:r>
            <a:r>
              <a:rPr b="0" lang="en-US" sz="3200" spc="-1" strike="noStrike">
                <a:solidFill>
                  <a:srgbClr val="0000ff"/>
                </a:solidFill>
                <a:latin typeface="Calibri"/>
                <a:ea typeface="DejaVu Sans"/>
              </a:rPr>
              <a:t>Impaired hormonal production </a:t>
            </a:r>
            <a:r>
              <a:rPr b="0" lang="en-US" sz="3200" spc="-1" strike="noStrike">
                <a:solidFill>
                  <a:srgbClr val="000000"/>
                </a:solidFill>
                <a:latin typeface="Calibri"/>
                <a:ea typeface="DejaVu Sans"/>
              </a:rPr>
              <a:t>, affects fetal survival  hence premature labour =early birth.</a:t>
            </a:r>
            <a:endParaRPr b="0" lang="en-US" sz="3200" spc="-1" strike="noStrike">
              <a:latin typeface="Arial"/>
            </a:endParaRPr>
          </a:p>
          <a:p>
            <a:pPr marL="274320" indent="-272160" algn="just">
              <a:lnSpc>
                <a:spcPct val="100000"/>
              </a:lnSpc>
              <a:spcBef>
                <a:spcPts val="641"/>
              </a:spcBef>
              <a:buClr>
                <a:srgbClr val="0bd0d9"/>
              </a:buClr>
              <a:buSzPct val="95000"/>
              <a:buFont typeface="Wingdings" charset="2"/>
              <a:buChar char=""/>
              <a:tabLst>
                <a:tab algn="l" pos="0"/>
              </a:tabLst>
            </a:pPr>
            <a:r>
              <a:rPr b="0" lang="en-US" sz="3200" spc="-1" strike="noStrike">
                <a:solidFill>
                  <a:srgbClr val="000000"/>
                </a:solidFill>
                <a:latin typeface="Calibri"/>
                <a:ea typeface="DejaVu Sans"/>
              </a:rPr>
              <a:t> </a:t>
            </a:r>
            <a:r>
              <a:rPr b="0" lang="en-US" sz="3200" spc="-1" strike="noStrike">
                <a:solidFill>
                  <a:srgbClr val="0000ff"/>
                </a:solidFill>
                <a:latin typeface="Calibri"/>
                <a:ea typeface="DejaVu Sans"/>
              </a:rPr>
              <a:t>Placental abruption</a:t>
            </a:r>
            <a:r>
              <a:rPr b="0" lang="en-US" sz="3200" spc="-1" strike="noStrike">
                <a:solidFill>
                  <a:srgbClr val="000000"/>
                </a:solidFill>
                <a:latin typeface="Calibri"/>
                <a:ea typeface="DejaVu Sans"/>
              </a:rPr>
              <a:t>, some vessels burst at the placental bed leading to APH.</a:t>
            </a:r>
            <a:endParaRPr b="0" lang="en-US" sz="3200" spc="-1" strike="noStrike">
              <a:latin typeface="Arial"/>
            </a:endParaRPr>
          </a:p>
          <a:p>
            <a:pPr algn="just">
              <a:lnSpc>
                <a:spcPct val="100000"/>
              </a:lnSpc>
              <a:spcBef>
                <a:spcPts val="641"/>
              </a:spcBef>
              <a:tabLst>
                <a:tab algn="l" pos="0"/>
              </a:tabLst>
            </a:pPr>
            <a:endParaRPr b="0" lang="en-US" sz="3200" spc="-1" strike="noStrike">
              <a:latin typeface="Arial"/>
            </a:endParaRPr>
          </a:p>
        </p:txBody>
      </p:sp>
    </p:spTree>
  </p:cSld>
  <p:transition spd="med">
    <p:pull dir="l"/>
  </p:transition>
</p:sld>
</file>

<file path=ppt/slides/slide30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8" name="CustomShape 1"/>
          <p:cNvSpPr/>
          <p:nvPr/>
        </p:nvSpPr>
        <p:spPr>
          <a:xfrm>
            <a:off x="952560" y="380880"/>
            <a:ext cx="10570680" cy="5941440"/>
          </a:xfrm>
          <a:prstGeom prst="rect">
            <a:avLst/>
          </a:prstGeom>
          <a:noFill/>
          <a:ln>
            <a:noFill/>
          </a:ln>
        </p:spPr>
        <p:style>
          <a:lnRef idx="0"/>
          <a:fillRef idx="0"/>
          <a:effectRef idx="0"/>
          <a:fontRef idx="minor"/>
        </p:style>
        <p:txBody>
          <a:bodyPr lIns="90000" rIns="90000" tIns="45000" bIns="45000">
            <a:noAutofit/>
          </a:bodyPr>
          <a:p>
            <a:pPr marL="343080" indent="-340920">
              <a:lnSpc>
                <a:spcPct val="100000"/>
              </a:lnSpc>
              <a:spcBef>
                <a:spcPts val="720"/>
              </a:spcBef>
              <a:buClr>
                <a:srgbClr val="000000"/>
              </a:buClr>
              <a:buFont typeface="Wingdings" charset="2"/>
              <a:buChar char=""/>
            </a:pPr>
            <a:r>
              <a:rPr b="1" i="1" lang="en-US" sz="3600" spc="-1" strike="noStrike">
                <a:solidFill>
                  <a:srgbClr val="000000"/>
                </a:solidFill>
                <a:latin typeface="Calibri"/>
                <a:ea typeface="DejaVu Sans"/>
              </a:rPr>
              <a:t>Palpation</a:t>
            </a:r>
            <a:endParaRPr b="0" lang="en-US" sz="3600" spc="-1" strike="noStrike">
              <a:latin typeface="Arial"/>
            </a:endParaRPr>
          </a:p>
          <a:p>
            <a:pPr marL="343080" indent="-340920">
              <a:lnSpc>
                <a:spcPct val="100000"/>
              </a:lnSpc>
              <a:spcBef>
                <a:spcPts val="720"/>
              </a:spcBef>
              <a:buClr>
                <a:srgbClr val="000000"/>
              </a:buClr>
              <a:buFont typeface="Wingdings" charset="2"/>
              <a:buChar char=""/>
            </a:pPr>
            <a:r>
              <a:rPr b="0" lang="en-US" sz="3600" spc="-1" strike="noStrike">
                <a:solidFill>
                  <a:srgbClr val="000000"/>
                </a:solidFill>
                <a:latin typeface="Calibri"/>
                <a:ea typeface="DejaVu Sans"/>
              </a:rPr>
              <a:t>Fundal  height is located higher than expected.</a:t>
            </a:r>
            <a:endParaRPr b="0" lang="en-US" sz="3600" spc="-1" strike="noStrike">
              <a:latin typeface="Arial"/>
            </a:endParaRPr>
          </a:p>
          <a:p>
            <a:pPr marL="343080" indent="-340920">
              <a:lnSpc>
                <a:spcPct val="100000"/>
              </a:lnSpc>
              <a:spcBef>
                <a:spcPts val="720"/>
              </a:spcBef>
              <a:buClr>
                <a:srgbClr val="000000"/>
              </a:buClr>
              <a:buFont typeface="Wingdings" charset="2"/>
              <a:buChar char=""/>
            </a:pPr>
            <a:r>
              <a:rPr b="0" lang="en-US" sz="3600" spc="-1" strike="noStrike">
                <a:solidFill>
                  <a:srgbClr val="000000"/>
                </a:solidFill>
                <a:latin typeface="Calibri"/>
                <a:ea typeface="DejaVu Sans"/>
              </a:rPr>
              <a:t>Uterus feels tense to touch.</a:t>
            </a:r>
            <a:endParaRPr b="0" lang="en-US" sz="3600" spc="-1" strike="noStrike">
              <a:latin typeface="Arial"/>
            </a:endParaRPr>
          </a:p>
          <a:p>
            <a:pPr marL="343080" indent="-340920">
              <a:lnSpc>
                <a:spcPct val="100000"/>
              </a:lnSpc>
              <a:spcBef>
                <a:spcPts val="720"/>
              </a:spcBef>
              <a:buClr>
                <a:srgbClr val="000000"/>
              </a:buClr>
              <a:buFont typeface="Wingdings" charset="2"/>
              <a:buChar char=""/>
            </a:pPr>
            <a:r>
              <a:rPr b="0" lang="en-US" sz="3600" spc="-1" strike="noStrike">
                <a:solidFill>
                  <a:srgbClr val="000000"/>
                </a:solidFill>
                <a:latin typeface="Calibri"/>
                <a:ea typeface="DejaVu Sans"/>
              </a:rPr>
              <a:t>Difficult to locate fetal parts, because of the large space created by the large amount of fluid.</a:t>
            </a:r>
            <a:endParaRPr b="0" lang="en-US" sz="3600" spc="-1" strike="noStrike">
              <a:latin typeface="Arial"/>
            </a:endParaRPr>
          </a:p>
          <a:p>
            <a:pPr marL="343080" indent="-340920">
              <a:lnSpc>
                <a:spcPct val="100000"/>
              </a:lnSpc>
              <a:spcBef>
                <a:spcPts val="720"/>
              </a:spcBef>
              <a:buClr>
                <a:srgbClr val="000000"/>
              </a:buClr>
              <a:buFont typeface="Wingdings" charset="2"/>
              <a:buChar char=""/>
            </a:pPr>
            <a:r>
              <a:rPr b="0" lang="en-US" sz="3600" spc="-1" strike="noStrike">
                <a:solidFill>
                  <a:srgbClr val="000000"/>
                </a:solidFill>
                <a:latin typeface="Calibri"/>
                <a:ea typeface="DejaVu Sans"/>
              </a:rPr>
              <a:t>Excessive fetal movements  particularly  on application of pressure.</a:t>
            </a:r>
            <a:endParaRPr b="0" lang="en-US" sz="3600" spc="-1" strike="noStrike">
              <a:latin typeface="Arial"/>
            </a:endParaRPr>
          </a:p>
        </p:txBody>
      </p:sp>
    </p:spTree>
  </p:cSld>
  <mc:AlternateContent>
    <mc:Choice Requires="p14">
      <p:transition spd="slow" p14:dur="2000"/>
    </mc:Choice>
    <mc:Fallback>
      <p:transition spd="slow"/>
    </mc:Fallback>
  </mc:AlternateContent>
</p:sld>
</file>

<file path=ppt/slides/slide30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9" name="CustomShape 1"/>
          <p:cNvSpPr/>
          <p:nvPr/>
        </p:nvSpPr>
        <p:spPr>
          <a:xfrm>
            <a:off x="952560" y="457200"/>
            <a:ext cx="10284840" cy="5712840"/>
          </a:xfrm>
          <a:prstGeom prst="rect">
            <a:avLst/>
          </a:prstGeom>
          <a:noFill/>
          <a:ln>
            <a:noFill/>
          </a:ln>
        </p:spPr>
        <p:style>
          <a:lnRef idx="0"/>
          <a:fillRef idx="0"/>
          <a:effectRef idx="0"/>
          <a:fontRef idx="minor"/>
        </p:style>
        <p:txBody>
          <a:bodyPr lIns="90000" rIns="90000" tIns="45000" bIns="45000">
            <a:noAutofit/>
          </a:bodyPr>
          <a:p>
            <a:pPr marL="343080" indent="-340920">
              <a:lnSpc>
                <a:spcPct val="100000"/>
              </a:lnSpc>
              <a:spcBef>
                <a:spcPts val="720"/>
              </a:spcBef>
              <a:buClr>
                <a:srgbClr val="000000"/>
              </a:buClr>
              <a:buFont typeface="Wingdings" charset="2"/>
              <a:buChar char=""/>
            </a:pPr>
            <a:r>
              <a:rPr b="1" i="1" lang="en-US" sz="3600" spc="-1" strike="noStrike">
                <a:solidFill>
                  <a:srgbClr val="000000"/>
                </a:solidFill>
                <a:latin typeface="Calibri"/>
                <a:ea typeface="DejaVu Sans"/>
              </a:rPr>
              <a:t>Percussion(  tapping of one side of  abdomen)</a:t>
            </a:r>
            <a:endParaRPr b="0" lang="en-US" sz="3600" spc="-1" strike="noStrike">
              <a:latin typeface="Arial"/>
            </a:endParaRPr>
          </a:p>
          <a:p>
            <a:pPr marL="343080" indent="-340920">
              <a:lnSpc>
                <a:spcPct val="100000"/>
              </a:lnSpc>
              <a:spcBef>
                <a:spcPts val="641"/>
              </a:spcBef>
              <a:buClr>
                <a:srgbClr val="000000"/>
              </a:buClr>
              <a:buFont typeface="Wingdings" charset="2"/>
              <a:buChar char=""/>
            </a:pPr>
            <a:r>
              <a:rPr b="0" lang="en-US" sz="3200" spc="-1" strike="noStrike">
                <a:solidFill>
                  <a:srgbClr val="000000"/>
                </a:solidFill>
                <a:latin typeface="Calibri"/>
                <a:ea typeface="DejaVu Sans"/>
              </a:rPr>
              <a:t>A fluid thrill is observed, or a wave of fluid is felt by the opposite examining hand.</a:t>
            </a:r>
            <a:endParaRPr b="0" lang="en-US" sz="3200" spc="-1" strike="noStrike">
              <a:latin typeface="Arial"/>
            </a:endParaRPr>
          </a:p>
          <a:p>
            <a:pPr marL="343080" indent="-340920">
              <a:lnSpc>
                <a:spcPct val="100000"/>
              </a:lnSpc>
              <a:spcBef>
                <a:spcPts val="720"/>
              </a:spcBef>
              <a:buClr>
                <a:srgbClr val="000000"/>
              </a:buClr>
              <a:buFont typeface="Wingdings" charset="2"/>
              <a:buChar char=""/>
            </a:pPr>
            <a:r>
              <a:rPr b="1" i="1" lang="en-US" sz="3600" spc="-1" strike="noStrike">
                <a:solidFill>
                  <a:srgbClr val="000000"/>
                </a:solidFill>
                <a:latin typeface="Calibri"/>
                <a:ea typeface="DejaVu Sans"/>
              </a:rPr>
              <a:t>Auscultation</a:t>
            </a:r>
            <a:endParaRPr b="0" lang="en-US" sz="3600" spc="-1" strike="noStrike">
              <a:latin typeface="Arial"/>
            </a:endParaRPr>
          </a:p>
          <a:p>
            <a:pPr marL="343080" indent="-340920">
              <a:lnSpc>
                <a:spcPct val="100000"/>
              </a:lnSpc>
              <a:spcBef>
                <a:spcPts val="641"/>
              </a:spcBef>
              <a:buClr>
                <a:srgbClr val="000000"/>
              </a:buClr>
              <a:buFont typeface="Wingdings" charset="2"/>
              <a:buChar char=""/>
            </a:pPr>
            <a:r>
              <a:rPr b="0" lang="en-US" sz="3200" spc="-1" strike="noStrike">
                <a:solidFill>
                  <a:srgbClr val="000000"/>
                </a:solidFill>
                <a:latin typeface="Calibri"/>
                <a:ea typeface="DejaVu Sans"/>
              </a:rPr>
              <a:t>Muffled fetal heart sounds because of the large amount of fluid.</a:t>
            </a:r>
            <a:endParaRPr b="0" lang="en-US" sz="3200" spc="-1" strike="noStrike">
              <a:latin typeface="Arial"/>
            </a:endParaRPr>
          </a:p>
          <a:p>
            <a:pPr marL="343080" indent="-340920">
              <a:lnSpc>
                <a:spcPct val="100000"/>
              </a:lnSpc>
              <a:spcBef>
                <a:spcPts val="641"/>
              </a:spcBef>
              <a:tabLst>
                <a:tab algn="l" pos="0"/>
              </a:tabLst>
            </a:pPr>
            <a:r>
              <a:rPr b="1" lang="en-US" sz="3200" spc="-1" strike="noStrike">
                <a:solidFill>
                  <a:srgbClr val="000000"/>
                </a:solidFill>
                <a:latin typeface="Calibri"/>
                <a:ea typeface="DejaVu Sans"/>
              </a:rPr>
              <a:t>NB:  </a:t>
            </a:r>
            <a:r>
              <a:rPr b="0" lang="en-US" sz="3200" spc="-1" strike="noStrike">
                <a:solidFill>
                  <a:srgbClr val="000000"/>
                </a:solidFill>
                <a:latin typeface="Calibri"/>
                <a:ea typeface="DejaVu Sans"/>
              </a:rPr>
              <a:t>It may be difficult to get FHS as the fetus moves away from the fetalscope.</a:t>
            </a: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30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60" name="CustomShape 1"/>
          <p:cNvSpPr/>
          <p:nvPr/>
        </p:nvSpPr>
        <p:spPr>
          <a:xfrm>
            <a:off x="1015920" y="269640"/>
            <a:ext cx="10767600" cy="1140840"/>
          </a:xfrm>
          <a:prstGeom prst="rect">
            <a:avLst/>
          </a:prstGeom>
          <a:noFill/>
          <a:ln>
            <a:noFill/>
          </a:ln>
        </p:spPr>
        <p:style>
          <a:lnRef idx="0"/>
          <a:fillRef idx="0"/>
          <a:effectRef idx="0"/>
          <a:fontRef idx="minor"/>
        </p:style>
        <p:txBody>
          <a:bodyPr lIns="90000" rIns="90000" tIns="45000" bIns="45000" anchor="ctr">
            <a:noAutofit/>
          </a:bodyPr>
          <a:p>
            <a:pPr>
              <a:lnSpc>
                <a:spcPct val="100000"/>
              </a:lnSpc>
            </a:pPr>
            <a:r>
              <a:rPr b="0" lang="en-US" sz="4400" spc="-1" strike="noStrike">
                <a:solidFill>
                  <a:srgbClr val="000000"/>
                </a:solidFill>
                <a:latin typeface="Calibri"/>
                <a:ea typeface="DejaVu Sans"/>
              </a:rPr>
              <a:t>	</a:t>
            </a:r>
            <a:r>
              <a:rPr b="1" lang="en-US" sz="4400" spc="-1" strike="noStrike">
                <a:solidFill>
                  <a:srgbClr val="cc00cc"/>
                </a:solidFill>
                <a:latin typeface="Calibri"/>
                <a:ea typeface="DejaVu Sans"/>
              </a:rPr>
              <a:t> </a:t>
            </a:r>
            <a:r>
              <a:rPr b="1" lang="en-US" sz="4400" spc="-1" strike="noStrike">
                <a:solidFill>
                  <a:srgbClr val="cc00cc"/>
                </a:solidFill>
                <a:latin typeface="Calibri"/>
                <a:ea typeface="DejaVu Sans"/>
              </a:rPr>
              <a:t>SPECIFIC  MANAGEMENT</a:t>
            </a:r>
            <a:endParaRPr b="0" lang="en-US" sz="4400" spc="-1" strike="noStrike">
              <a:latin typeface="Arial"/>
            </a:endParaRPr>
          </a:p>
        </p:txBody>
      </p:sp>
      <p:sp>
        <p:nvSpPr>
          <p:cNvPr id="1261" name="CustomShape 2"/>
          <p:cNvSpPr/>
          <p:nvPr/>
        </p:nvSpPr>
        <p:spPr>
          <a:xfrm>
            <a:off x="952560" y="1143000"/>
            <a:ext cx="10284840" cy="5484240"/>
          </a:xfrm>
          <a:prstGeom prst="rect">
            <a:avLst/>
          </a:prstGeom>
          <a:noFill/>
          <a:ln>
            <a:noFill/>
          </a:ln>
        </p:spPr>
        <p:style>
          <a:lnRef idx="0"/>
          <a:fillRef idx="0"/>
          <a:effectRef idx="0"/>
          <a:fontRef idx="minor"/>
        </p:style>
        <p:txBody>
          <a:bodyPr lIns="90000" rIns="90000" tIns="45000" bIns="45000">
            <a:normAutofit/>
          </a:bodyPr>
          <a:p>
            <a:pPr marL="343080" indent="-340920">
              <a:lnSpc>
                <a:spcPct val="100000"/>
              </a:lnSpc>
              <a:spcBef>
                <a:spcPts val="641"/>
              </a:spcBef>
              <a:tabLst>
                <a:tab algn="l" pos="0"/>
              </a:tabLst>
            </a:pPr>
            <a:r>
              <a:rPr b="0" lang="en-US" sz="3200" spc="-1" strike="noStrike">
                <a:solidFill>
                  <a:srgbClr val="000000"/>
                </a:solidFill>
                <a:latin typeface="Calibri"/>
                <a:ea typeface="DejaVu Sans"/>
              </a:rPr>
              <a:t>	</a:t>
            </a:r>
            <a:r>
              <a:rPr b="0" lang="en-US" sz="3200" spc="-1" strike="noStrike">
                <a:solidFill>
                  <a:srgbClr val="000000"/>
                </a:solidFill>
                <a:latin typeface="Calibri"/>
                <a:ea typeface="DejaVu Sans"/>
              </a:rPr>
              <a:t>	</a:t>
            </a:r>
            <a:r>
              <a:rPr b="0" lang="en-US" sz="3200" spc="-1" strike="noStrike" u="sng">
                <a:solidFill>
                  <a:srgbClr val="000000"/>
                </a:solidFill>
                <a:uFillTx/>
                <a:latin typeface="Calibri"/>
                <a:ea typeface="DejaVu Sans"/>
              </a:rPr>
              <a:t>PRENATALLY</a:t>
            </a:r>
            <a:endParaRPr b="0" lang="en-US" sz="3200" spc="-1" strike="noStrike">
              <a:latin typeface="Arial"/>
            </a:endParaRPr>
          </a:p>
          <a:p>
            <a:pPr marL="343080" indent="-340920">
              <a:lnSpc>
                <a:spcPct val="100000"/>
              </a:lnSpc>
              <a:spcBef>
                <a:spcPts val="641"/>
              </a:spcBef>
              <a:buClr>
                <a:srgbClr val="000000"/>
              </a:buClr>
              <a:buFont typeface="Arial"/>
              <a:buChar char="•"/>
              <a:tabLst>
                <a:tab algn="l" pos="0"/>
              </a:tabLst>
            </a:pPr>
            <a:r>
              <a:rPr b="0" lang="en-US" sz="3200" spc="-1" strike="noStrike">
                <a:solidFill>
                  <a:srgbClr val="000000"/>
                </a:solidFill>
                <a:latin typeface="Calibri"/>
                <a:ea typeface="DejaVu Sans"/>
              </a:rPr>
              <a:t>Refer to the doctor for investigations such as:</a:t>
            </a:r>
            <a:endParaRPr b="0" lang="en-US" sz="3200" spc="-1" strike="noStrike">
              <a:latin typeface="Arial"/>
            </a:endParaRPr>
          </a:p>
          <a:p>
            <a:pPr marL="343080" indent="-340920">
              <a:lnSpc>
                <a:spcPct val="100000"/>
              </a:lnSpc>
              <a:spcBef>
                <a:spcPts val="641"/>
              </a:spcBef>
              <a:buClr>
                <a:srgbClr val="000000"/>
              </a:buClr>
              <a:buFont typeface="Wingdings" charset="2"/>
              <a:buChar char=""/>
              <a:tabLst>
                <a:tab algn="l" pos="0"/>
              </a:tabLst>
            </a:pPr>
            <a:r>
              <a:rPr b="0" lang="en-US" sz="3200" spc="-1" strike="noStrike">
                <a:solidFill>
                  <a:srgbClr val="000000"/>
                </a:solidFill>
                <a:latin typeface="Calibri"/>
                <a:ea typeface="DejaVu Sans"/>
              </a:rPr>
              <a:t>Indirect Coomb’s test, for Rhesus isoimmunisation</a:t>
            </a:r>
            <a:endParaRPr b="0" lang="en-US" sz="3200" spc="-1" strike="noStrike">
              <a:latin typeface="Arial"/>
            </a:endParaRPr>
          </a:p>
          <a:p>
            <a:pPr marL="343080" indent="-340920">
              <a:lnSpc>
                <a:spcPct val="100000"/>
              </a:lnSpc>
              <a:spcBef>
                <a:spcPts val="641"/>
              </a:spcBef>
              <a:buClr>
                <a:srgbClr val="000000"/>
              </a:buClr>
              <a:buFont typeface="Wingdings" charset="2"/>
              <a:buChar char=""/>
              <a:tabLst>
                <a:tab algn="l" pos="0"/>
              </a:tabLst>
            </a:pPr>
            <a:r>
              <a:rPr b="0" lang="en-US" sz="3200" spc="-1" strike="noStrike">
                <a:solidFill>
                  <a:srgbClr val="000000"/>
                </a:solidFill>
                <a:latin typeface="Calibri"/>
                <a:ea typeface="DejaVu Sans"/>
              </a:rPr>
              <a:t>Fasting blood sugar &amp; GTT(glucose tolerance test)  for diabetes mellitus</a:t>
            </a:r>
            <a:endParaRPr b="0" lang="en-US" sz="3200" spc="-1" strike="noStrike">
              <a:latin typeface="Arial"/>
            </a:endParaRPr>
          </a:p>
          <a:p>
            <a:pPr marL="343080" indent="-340920">
              <a:lnSpc>
                <a:spcPct val="100000"/>
              </a:lnSpc>
              <a:spcBef>
                <a:spcPts val="641"/>
              </a:spcBef>
              <a:buClr>
                <a:srgbClr val="000000"/>
              </a:buClr>
              <a:buFont typeface="Wingdings" charset="2"/>
              <a:buChar char=""/>
              <a:tabLst>
                <a:tab algn="l" pos="0"/>
              </a:tabLst>
            </a:pPr>
            <a:r>
              <a:rPr b="0" lang="en-US" sz="3200" spc="-1" strike="noStrike">
                <a:solidFill>
                  <a:srgbClr val="000000"/>
                </a:solidFill>
                <a:latin typeface="Calibri"/>
                <a:ea typeface="DejaVu Sans"/>
              </a:rPr>
              <a:t>Radiological examination= Ultrasound to confirm the diagnosis. </a:t>
            </a:r>
            <a:endParaRPr b="0" lang="en-US" sz="3200" spc="-1" strike="noStrike">
              <a:latin typeface="Arial"/>
            </a:endParaRPr>
          </a:p>
          <a:p>
            <a:pPr marL="343080" indent="-340920">
              <a:lnSpc>
                <a:spcPct val="100000"/>
              </a:lnSpc>
              <a:spcBef>
                <a:spcPts val="641"/>
              </a:spcBef>
              <a:tabLst>
                <a:tab algn="l" pos="0"/>
              </a:tabLst>
            </a:pPr>
            <a:r>
              <a:rPr b="1" lang="en-US" sz="3200" spc="-1" strike="noStrike">
                <a:solidFill>
                  <a:srgbClr val="000000"/>
                </a:solidFill>
                <a:latin typeface="Calibri"/>
                <a:ea typeface="DejaVu Sans"/>
              </a:rPr>
              <a:t>NB :</a:t>
            </a:r>
            <a:r>
              <a:rPr b="0" lang="en-US" sz="3200" spc="-1" strike="noStrike">
                <a:solidFill>
                  <a:srgbClr val="000000"/>
                </a:solidFill>
                <a:latin typeface="Calibri"/>
                <a:ea typeface="DejaVu Sans"/>
              </a:rPr>
              <a:t>X-ray results are unreliable due to hazy images .</a:t>
            </a: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30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62" name="CustomShape 1"/>
          <p:cNvSpPr/>
          <p:nvPr/>
        </p:nvSpPr>
        <p:spPr>
          <a:xfrm>
            <a:off x="952560" y="152280"/>
            <a:ext cx="10570680" cy="6322320"/>
          </a:xfrm>
          <a:prstGeom prst="rect">
            <a:avLst/>
          </a:prstGeom>
          <a:noFill/>
          <a:ln>
            <a:noFill/>
          </a:ln>
        </p:spPr>
        <p:style>
          <a:lnRef idx="0"/>
          <a:fillRef idx="0"/>
          <a:effectRef idx="0"/>
          <a:fontRef idx="minor"/>
        </p:style>
        <p:txBody>
          <a:bodyPr lIns="90000" rIns="90000" tIns="45000" bIns="45000">
            <a:noAutofit/>
          </a:bodyPr>
          <a:p>
            <a:pPr marL="343080" indent="-340920">
              <a:lnSpc>
                <a:spcPct val="100000"/>
              </a:lnSpc>
              <a:spcBef>
                <a:spcPts val="621"/>
              </a:spcBef>
              <a:buClr>
                <a:srgbClr val="000000"/>
              </a:buClr>
              <a:buFont typeface="Arial"/>
              <a:buChar char="•"/>
            </a:pPr>
            <a:r>
              <a:rPr b="0" lang="en-US" sz="3100" spc="-1" strike="noStrike">
                <a:solidFill>
                  <a:srgbClr val="000000"/>
                </a:solidFill>
                <a:latin typeface="Calibri"/>
                <a:ea typeface="DejaVu Sans"/>
              </a:rPr>
              <a:t>Based on severity and gestation period, admission to hospital may be necessary , mainly for relative  bed rest  and relief of severe symptoms.</a:t>
            </a:r>
            <a:endParaRPr b="0" lang="en-US" sz="3100" spc="-1" strike="noStrike">
              <a:latin typeface="Arial"/>
            </a:endParaRPr>
          </a:p>
          <a:p>
            <a:pPr marL="343080" indent="-340920">
              <a:lnSpc>
                <a:spcPct val="100000"/>
              </a:lnSpc>
              <a:spcBef>
                <a:spcPts val="621"/>
              </a:spcBef>
              <a:buClr>
                <a:srgbClr val="000000"/>
              </a:buClr>
              <a:buFont typeface="Arial"/>
              <a:buChar char="•"/>
            </a:pPr>
            <a:r>
              <a:rPr b="0" lang="en-US" sz="3100" spc="-1" strike="noStrike">
                <a:solidFill>
                  <a:srgbClr val="000000"/>
                </a:solidFill>
                <a:latin typeface="Calibri"/>
                <a:ea typeface="DejaVu Sans"/>
              </a:rPr>
              <a:t>So, nurse propped up to control dyspnoea and administer antacids for relief of heartburn. </a:t>
            </a:r>
            <a:endParaRPr b="0" lang="en-US" sz="3100" spc="-1" strike="noStrike">
              <a:latin typeface="Arial"/>
            </a:endParaRPr>
          </a:p>
          <a:p>
            <a:pPr marL="343080" indent="-340920">
              <a:lnSpc>
                <a:spcPct val="100000"/>
              </a:lnSpc>
              <a:spcBef>
                <a:spcPts val="621"/>
              </a:spcBef>
              <a:buClr>
                <a:srgbClr val="000000"/>
              </a:buClr>
              <a:buFont typeface="Arial"/>
              <a:buChar char="•"/>
            </a:pPr>
            <a:r>
              <a:rPr b="0" lang="en-US" sz="3100" spc="-1" strike="noStrike">
                <a:solidFill>
                  <a:srgbClr val="000000"/>
                </a:solidFill>
                <a:latin typeface="Calibri"/>
                <a:ea typeface="DejaVu Sans"/>
              </a:rPr>
              <a:t>Maintain a 4 hourly record of vital signs and fetal heart sounds </a:t>
            </a:r>
            <a:endParaRPr b="0" lang="en-US" sz="3100" spc="-1" strike="noStrike">
              <a:latin typeface="Arial"/>
            </a:endParaRPr>
          </a:p>
          <a:p>
            <a:pPr marL="343080" indent="-340920">
              <a:lnSpc>
                <a:spcPct val="100000"/>
              </a:lnSpc>
              <a:spcBef>
                <a:spcPts val="621"/>
              </a:spcBef>
              <a:buClr>
                <a:srgbClr val="000000"/>
              </a:buClr>
              <a:buFont typeface="Arial"/>
              <a:buChar char="•"/>
            </a:pPr>
            <a:r>
              <a:rPr b="0" lang="en-US" sz="3100" spc="-1" strike="noStrike">
                <a:solidFill>
                  <a:srgbClr val="000000"/>
                </a:solidFill>
                <a:latin typeface="Calibri"/>
                <a:ea typeface="DejaVu Sans"/>
              </a:rPr>
              <a:t>For the grossly enlarged uterus, </a:t>
            </a:r>
            <a:r>
              <a:rPr b="1" lang="en-US" sz="3100" spc="-1" strike="noStrike">
                <a:solidFill>
                  <a:srgbClr val="000000"/>
                </a:solidFill>
                <a:latin typeface="Calibri"/>
                <a:ea typeface="DejaVu Sans"/>
              </a:rPr>
              <a:t>AMNIOCENTESIS</a:t>
            </a:r>
            <a:r>
              <a:rPr b="0" lang="en-US" sz="3100" spc="-1" strike="noStrike">
                <a:solidFill>
                  <a:srgbClr val="000000"/>
                </a:solidFill>
                <a:latin typeface="Calibri"/>
                <a:ea typeface="DejaVu Sans"/>
              </a:rPr>
              <a:t> (amnioreduction) procedure is recommended to give temporary relief.</a:t>
            </a:r>
            <a:endParaRPr b="0" lang="en-US" sz="3100" spc="-1" strike="noStrike">
              <a:latin typeface="Arial"/>
            </a:endParaRPr>
          </a:p>
          <a:p>
            <a:pPr marL="343080" indent="-340920">
              <a:lnSpc>
                <a:spcPct val="100000"/>
              </a:lnSpc>
              <a:spcBef>
                <a:spcPts val="621"/>
              </a:spcBef>
              <a:buClr>
                <a:srgbClr val="000000"/>
              </a:buClr>
              <a:buFont typeface="Wingdings" charset="2"/>
              <a:buChar char=""/>
            </a:pPr>
            <a:r>
              <a:rPr b="0" lang="en-US" sz="3100" spc="-1" strike="noStrike">
                <a:solidFill>
                  <a:srgbClr val="000000"/>
                </a:solidFill>
                <a:latin typeface="Calibri"/>
                <a:ea typeface="DejaVu Sans"/>
              </a:rPr>
              <a:t> </a:t>
            </a:r>
            <a:r>
              <a:rPr b="0" lang="en-US" sz="3100" spc="-1" strike="noStrike">
                <a:solidFill>
                  <a:srgbClr val="000000"/>
                </a:solidFill>
                <a:latin typeface="Calibri"/>
                <a:ea typeface="DejaVu Sans"/>
              </a:rPr>
              <a:t>Tapped fluid not to be  more than 500 ml.</a:t>
            </a:r>
            <a:endParaRPr b="0" lang="en-US" sz="3100" spc="-1" strike="noStrike">
              <a:latin typeface="Arial"/>
            </a:endParaRPr>
          </a:p>
        </p:txBody>
      </p:sp>
    </p:spTree>
  </p:cSld>
  <mc:AlternateContent>
    <mc:Choice Requires="p14">
      <p:transition spd="slow" p14:dur="2000"/>
    </mc:Choice>
    <mc:Fallback>
      <p:transition spd="slow"/>
    </mc:Fallback>
  </mc:AlternateContent>
</p:sld>
</file>

<file path=ppt/slides/slide30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63" name="CustomShape 1"/>
          <p:cNvSpPr/>
          <p:nvPr/>
        </p:nvSpPr>
        <p:spPr>
          <a:xfrm>
            <a:off x="1047600" y="380880"/>
            <a:ext cx="10189440" cy="5865120"/>
          </a:xfrm>
          <a:prstGeom prst="rect">
            <a:avLst/>
          </a:prstGeom>
          <a:noFill/>
          <a:ln>
            <a:noFill/>
          </a:ln>
        </p:spPr>
        <p:style>
          <a:lnRef idx="0"/>
          <a:fillRef idx="0"/>
          <a:effectRef idx="0"/>
          <a:fontRef idx="minor"/>
        </p:style>
        <p:txBody>
          <a:bodyPr lIns="90000" rIns="90000" tIns="45000" bIns="45000">
            <a:noAutofit/>
          </a:bodyPr>
          <a:p>
            <a:pPr marL="343080" indent="-340920">
              <a:lnSpc>
                <a:spcPct val="100000"/>
              </a:lnSpc>
              <a:spcBef>
                <a:spcPts val="720"/>
              </a:spcBef>
              <a:buClr>
                <a:srgbClr val="000000"/>
              </a:buClr>
              <a:buFont typeface="Arial"/>
              <a:buChar char="•"/>
            </a:pPr>
            <a:r>
              <a:rPr b="0" lang="en-US" sz="3600" spc="-1" strike="noStrike">
                <a:solidFill>
                  <a:srgbClr val="000000"/>
                </a:solidFill>
                <a:latin typeface="Calibri"/>
                <a:ea typeface="DejaVu Sans"/>
              </a:rPr>
              <a:t>For mild cases hospitalisation is not necessary, instead close surveillance is made through ultrasound to monitor the progress .</a:t>
            </a:r>
            <a:endParaRPr b="0" lang="en-US" sz="3600" spc="-1" strike="noStrike">
              <a:latin typeface="Arial"/>
            </a:endParaRPr>
          </a:p>
          <a:p>
            <a:pPr marL="343080" indent="-340920">
              <a:lnSpc>
                <a:spcPct val="100000"/>
              </a:lnSpc>
              <a:spcBef>
                <a:spcPts val="720"/>
              </a:spcBef>
              <a:buClr>
                <a:srgbClr val="000000"/>
              </a:buClr>
              <a:buFont typeface="Wingdings" charset="2"/>
              <a:buChar char=""/>
            </a:pPr>
            <a:r>
              <a:rPr b="0" lang="en-US" sz="3600" spc="-1" strike="noStrike">
                <a:solidFill>
                  <a:srgbClr val="000000"/>
                </a:solidFill>
                <a:latin typeface="Calibri"/>
                <a:ea typeface="DejaVu Sans"/>
              </a:rPr>
              <a:t>In most cases the condition resolves spontaneously and fetal outcome is good.</a:t>
            </a:r>
            <a:endParaRPr b="0" lang="en-US" sz="3600" spc="-1" strike="noStrike">
              <a:latin typeface="Arial"/>
            </a:endParaRPr>
          </a:p>
          <a:p>
            <a:pPr marL="343080" indent="-340920">
              <a:lnSpc>
                <a:spcPct val="100000"/>
              </a:lnSpc>
              <a:spcBef>
                <a:spcPts val="720"/>
              </a:spcBef>
              <a:buClr>
                <a:srgbClr val="000000"/>
              </a:buClr>
              <a:buFont typeface="Wingdings" charset="2"/>
              <a:buChar char=""/>
            </a:pPr>
            <a:r>
              <a:rPr b="0" lang="en-US" sz="3600" spc="-1" strike="noStrike">
                <a:solidFill>
                  <a:srgbClr val="000000"/>
                </a:solidFill>
                <a:latin typeface="Calibri"/>
                <a:ea typeface="DejaVu Sans"/>
              </a:rPr>
              <a:t>For late pregnancy diagnosis and symptomatic, induction is recommended if there are no contradicting factors.</a:t>
            </a:r>
            <a:endParaRPr b="0" lang="en-US" sz="3600" spc="-1" strike="noStrike">
              <a:latin typeface="Arial"/>
            </a:endParaRPr>
          </a:p>
        </p:txBody>
      </p:sp>
    </p:spTree>
  </p:cSld>
  <mc:AlternateContent>
    <mc:Choice Requires="p14">
      <p:transition spd="slow" p14:dur="2000"/>
    </mc:Choice>
    <mc:Fallback>
      <p:transition spd="slow"/>
    </mc:Fallback>
  </mc:AlternateContent>
</p:sld>
</file>

<file path=ppt/slides/slide30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64" name="CustomShape 1"/>
          <p:cNvSpPr/>
          <p:nvPr/>
        </p:nvSpPr>
        <p:spPr>
          <a:xfrm>
            <a:off x="1015920" y="269640"/>
            <a:ext cx="10767600" cy="1140840"/>
          </a:xfrm>
          <a:prstGeom prst="rect">
            <a:avLst/>
          </a:prstGeom>
          <a:noFill/>
          <a:ln>
            <a:noFill/>
          </a:ln>
        </p:spPr>
        <p:style>
          <a:lnRef idx="0"/>
          <a:fillRef idx="0"/>
          <a:effectRef idx="0"/>
          <a:fontRef idx="minor"/>
        </p:style>
        <p:txBody>
          <a:bodyPr lIns="90000" rIns="90000" tIns="45000" bIns="45000" anchor="ctr">
            <a:noAutofit/>
          </a:bodyPr>
          <a:p>
            <a:pPr>
              <a:lnSpc>
                <a:spcPct val="100000"/>
              </a:lnSpc>
            </a:pPr>
            <a:r>
              <a:rPr b="1" lang="en-US" sz="4400" spc="-1" strike="noStrike">
                <a:solidFill>
                  <a:srgbClr val="000000"/>
                </a:solidFill>
                <a:latin typeface="Calibri"/>
                <a:ea typeface="DejaVu Sans"/>
              </a:rPr>
              <a:t>	</a:t>
            </a:r>
            <a:r>
              <a:rPr b="1" lang="en-US" sz="4400" spc="-1" strike="noStrike">
                <a:solidFill>
                  <a:srgbClr val="000000"/>
                </a:solidFill>
                <a:latin typeface="Calibri"/>
                <a:ea typeface="DejaVu Sans"/>
              </a:rPr>
              <a:t>	</a:t>
            </a:r>
            <a:r>
              <a:rPr b="1" lang="en-US" sz="4400" spc="-1" strike="noStrike">
                <a:solidFill>
                  <a:srgbClr val="000000"/>
                </a:solidFill>
                <a:latin typeface="Calibri"/>
                <a:ea typeface="DejaVu Sans"/>
              </a:rPr>
              <a:t>	</a:t>
            </a:r>
            <a:r>
              <a:rPr b="1" lang="en-US" sz="4400" spc="-1" strike="noStrike">
                <a:solidFill>
                  <a:srgbClr val="4f81bd"/>
                </a:solidFill>
                <a:latin typeface="Calibri"/>
                <a:ea typeface="DejaVu Sans"/>
              </a:rPr>
              <a:t>LABOUR</a:t>
            </a:r>
            <a:r>
              <a:rPr b="1" lang="en-US" sz="4400" spc="-1" strike="noStrike">
                <a:solidFill>
                  <a:srgbClr val="000000"/>
                </a:solidFill>
                <a:latin typeface="Calibri"/>
                <a:ea typeface="DejaVu Sans"/>
              </a:rPr>
              <a:t> </a:t>
            </a:r>
            <a:endParaRPr b="0" lang="en-US" sz="4400" spc="-1" strike="noStrike">
              <a:latin typeface="Arial"/>
            </a:endParaRPr>
          </a:p>
        </p:txBody>
      </p:sp>
      <p:sp>
        <p:nvSpPr>
          <p:cNvPr id="1265" name="CustomShape 2"/>
          <p:cNvSpPr/>
          <p:nvPr/>
        </p:nvSpPr>
        <p:spPr>
          <a:xfrm>
            <a:off x="952560" y="1447920"/>
            <a:ext cx="10284840" cy="4569840"/>
          </a:xfrm>
          <a:prstGeom prst="rect">
            <a:avLst/>
          </a:prstGeom>
          <a:noFill/>
          <a:ln>
            <a:noFill/>
          </a:ln>
        </p:spPr>
        <p:style>
          <a:lnRef idx="0"/>
          <a:fillRef idx="0"/>
          <a:effectRef idx="0"/>
          <a:fontRef idx="minor"/>
        </p:style>
        <p:txBody>
          <a:bodyPr lIns="90000" rIns="90000" tIns="45000" bIns="45000">
            <a:normAutofit fontScale="81000"/>
          </a:bodyPr>
          <a:p>
            <a:pPr marL="343080" indent="-340920">
              <a:lnSpc>
                <a:spcPct val="100000"/>
              </a:lnSpc>
              <a:spcBef>
                <a:spcPts val="780"/>
              </a:spcBef>
              <a:tabLst>
                <a:tab algn="l" pos="0"/>
              </a:tabLst>
            </a:pPr>
            <a:r>
              <a:rPr b="0" lang="en-US" sz="3600" spc="-1" strike="noStrike">
                <a:solidFill>
                  <a:srgbClr val="000000"/>
                </a:solidFill>
                <a:latin typeface="Calibri"/>
                <a:ea typeface="DejaVu Sans"/>
              </a:rPr>
              <a:t> </a:t>
            </a:r>
            <a:r>
              <a:rPr b="1" i="1" lang="en-US" sz="3900" spc="-1" strike="noStrike">
                <a:solidFill>
                  <a:srgbClr val="000000"/>
                </a:solidFill>
                <a:latin typeface="Calibri"/>
                <a:ea typeface="DejaVu Sans"/>
              </a:rPr>
              <a:t>First (1</a:t>
            </a:r>
            <a:r>
              <a:rPr b="1" i="1" lang="en-US" sz="3900" spc="-1" strike="noStrike" baseline="30000">
                <a:solidFill>
                  <a:srgbClr val="000000"/>
                </a:solidFill>
                <a:latin typeface="Calibri"/>
                <a:ea typeface="DejaVu Sans"/>
              </a:rPr>
              <a:t>st</a:t>
            </a:r>
            <a:r>
              <a:rPr b="1" i="1" lang="en-US" sz="3900" spc="-1" strike="noStrike">
                <a:solidFill>
                  <a:srgbClr val="000000"/>
                </a:solidFill>
                <a:latin typeface="Calibri"/>
                <a:ea typeface="DejaVu Sans"/>
              </a:rPr>
              <a:t> ) stage</a:t>
            </a:r>
            <a:endParaRPr b="0" lang="en-US" sz="3900" spc="-1" strike="noStrike">
              <a:latin typeface="Arial"/>
            </a:endParaRPr>
          </a:p>
          <a:p>
            <a:pPr marL="343080" indent="-340920">
              <a:lnSpc>
                <a:spcPct val="100000"/>
              </a:lnSpc>
              <a:spcBef>
                <a:spcPts val="720"/>
              </a:spcBef>
              <a:buClr>
                <a:srgbClr val="000000"/>
              </a:buClr>
              <a:buFont typeface="Arial"/>
              <a:buChar char="•"/>
              <a:tabLst>
                <a:tab algn="l" pos="0"/>
              </a:tabLst>
            </a:pPr>
            <a:r>
              <a:rPr b="0" lang="en-US" sz="3600" spc="-1" strike="noStrike">
                <a:solidFill>
                  <a:srgbClr val="000000"/>
                </a:solidFill>
                <a:latin typeface="Calibri"/>
                <a:ea typeface="DejaVu Sans"/>
              </a:rPr>
              <a:t>Membranes are ruptured cautiously to allow amniotic fluid to drain slowly.</a:t>
            </a:r>
            <a:endParaRPr b="0" lang="en-US" sz="3600" spc="-1" strike="noStrike">
              <a:latin typeface="Arial"/>
            </a:endParaRPr>
          </a:p>
          <a:p>
            <a:pPr marL="343080" indent="-340920">
              <a:lnSpc>
                <a:spcPct val="100000"/>
              </a:lnSpc>
              <a:spcBef>
                <a:spcPts val="720"/>
              </a:spcBef>
              <a:buClr>
                <a:srgbClr val="000000"/>
              </a:buClr>
              <a:buFont typeface="Wingdings" charset="2"/>
              <a:buChar char=""/>
              <a:tabLst>
                <a:tab algn="l" pos="0"/>
              </a:tabLst>
            </a:pPr>
            <a:r>
              <a:rPr b="0" lang="en-US" sz="3600" spc="-1" strike="noStrike">
                <a:solidFill>
                  <a:srgbClr val="000000"/>
                </a:solidFill>
                <a:latin typeface="Calibri"/>
                <a:ea typeface="DejaVu Sans"/>
              </a:rPr>
              <a:t>Aim is to  prevent altering the lie,  bringing about cord prolapse and placental abruption.</a:t>
            </a:r>
            <a:endParaRPr b="0" lang="en-US" sz="3600" spc="-1" strike="noStrike">
              <a:latin typeface="Arial"/>
            </a:endParaRPr>
          </a:p>
          <a:p>
            <a:pPr marL="343080" indent="-340920">
              <a:lnSpc>
                <a:spcPct val="100000"/>
              </a:lnSpc>
              <a:spcBef>
                <a:spcPts val="720"/>
              </a:spcBef>
              <a:buClr>
                <a:srgbClr val="000000"/>
              </a:buClr>
              <a:buFont typeface="Wingdings" charset="2"/>
              <a:buChar char=""/>
              <a:tabLst>
                <a:tab algn="l" pos="0"/>
              </a:tabLst>
            </a:pPr>
            <a:r>
              <a:rPr b="0" lang="en-US" sz="3600" spc="-1" strike="noStrike">
                <a:solidFill>
                  <a:srgbClr val="000000"/>
                </a:solidFill>
                <a:latin typeface="Calibri"/>
                <a:ea typeface="DejaVu Sans"/>
              </a:rPr>
              <a:t>Simultaneously, the presenting part becomes well applied to the cervix hence progressive cervical dilatation.</a:t>
            </a:r>
            <a:endParaRPr b="0" lang="en-US" sz="3600" spc="-1" strike="noStrike">
              <a:latin typeface="Arial"/>
            </a:endParaRPr>
          </a:p>
        </p:txBody>
      </p:sp>
    </p:spTree>
  </p:cSld>
  <mc:AlternateContent>
    <mc:Choice Requires="p14">
      <p:transition spd="slow" p14:dur="2000"/>
    </mc:Choice>
    <mc:Fallback>
      <p:transition spd="slow"/>
    </mc:Fallback>
  </mc:AlternateContent>
</p:sld>
</file>

<file path=ppt/slides/slide30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66" name="CustomShape 1"/>
          <p:cNvSpPr/>
          <p:nvPr/>
        </p:nvSpPr>
        <p:spPr>
          <a:xfrm>
            <a:off x="952560" y="152280"/>
            <a:ext cx="10284840" cy="6017760"/>
          </a:xfrm>
          <a:prstGeom prst="rect">
            <a:avLst/>
          </a:prstGeom>
          <a:noFill/>
          <a:ln>
            <a:noFill/>
          </a:ln>
        </p:spPr>
        <p:style>
          <a:lnRef idx="0"/>
          <a:fillRef idx="0"/>
          <a:effectRef idx="0"/>
          <a:fontRef idx="minor"/>
        </p:style>
        <p:txBody>
          <a:bodyPr lIns="90000" rIns="90000" tIns="45000" bIns="45000">
            <a:normAutofit/>
          </a:bodyPr>
          <a:p>
            <a:pPr marL="343080" indent="-340920">
              <a:lnSpc>
                <a:spcPct val="100000"/>
              </a:lnSpc>
              <a:spcBef>
                <a:spcPts val="700"/>
              </a:spcBef>
              <a:tabLst>
                <a:tab algn="l" pos="0"/>
              </a:tabLst>
            </a:pPr>
            <a:r>
              <a:rPr b="0" i="1" lang="en-US" sz="2800" spc="-1" strike="noStrike">
                <a:solidFill>
                  <a:srgbClr val="000000"/>
                </a:solidFill>
                <a:latin typeface="Calibri"/>
                <a:ea typeface="DejaVu Sans"/>
              </a:rPr>
              <a:t>	</a:t>
            </a:r>
            <a:r>
              <a:rPr b="0" i="1" lang="en-US" sz="2800" spc="-1" strike="noStrike">
                <a:solidFill>
                  <a:srgbClr val="000000"/>
                </a:solidFill>
                <a:latin typeface="Calibri"/>
                <a:ea typeface="DejaVu Sans"/>
              </a:rPr>
              <a:t>	</a:t>
            </a:r>
            <a:r>
              <a:rPr b="1" i="1" lang="en-US" sz="3500" spc="-1" strike="noStrike">
                <a:solidFill>
                  <a:srgbClr val="000000"/>
                </a:solidFill>
                <a:latin typeface="Calibri"/>
                <a:ea typeface="DejaVu Sans"/>
              </a:rPr>
              <a:t>Second  (2</a:t>
            </a:r>
            <a:r>
              <a:rPr b="1" i="1" lang="en-US" sz="3500" spc="-1" strike="noStrike" baseline="30000">
                <a:solidFill>
                  <a:srgbClr val="000000"/>
                </a:solidFill>
                <a:latin typeface="Calibri"/>
                <a:ea typeface="DejaVu Sans"/>
              </a:rPr>
              <a:t>nd</a:t>
            </a:r>
            <a:r>
              <a:rPr b="1" i="1" lang="en-US" sz="3500" spc="-1" strike="noStrike">
                <a:solidFill>
                  <a:srgbClr val="000000"/>
                </a:solidFill>
                <a:latin typeface="Calibri"/>
                <a:ea typeface="DejaVu Sans"/>
              </a:rPr>
              <a:t> ) stage</a:t>
            </a:r>
            <a:endParaRPr b="0" lang="en-US" sz="3500" spc="-1" strike="noStrike">
              <a:latin typeface="Arial"/>
            </a:endParaRPr>
          </a:p>
          <a:p>
            <a:pPr marL="343080" indent="-340920">
              <a:lnSpc>
                <a:spcPct val="100000"/>
              </a:lnSpc>
              <a:spcBef>
                <a:spcPts val="700"/>
              </a:spcBef>
              <a:buClr>
                <a:srgbClr val="000000"/>
              </a:buClr>
              <a:buFont typeface="Arial"/>
              <a:buChar char="•"/>
              <a:tabLst>
                <a:tab algn="l" pos="0"/>
              </a:tabLst>
            </a:pPr>
            <a:r>
              <a:rPr b="0" lang="en-US" sz="3500" spc="-1" strike="noStrike">
                <a:solidFill>
                  <a:srgbClr val="000000"/>
                </a:solidFill>
                <a:latin typeface="Calibri"/>
                <a:ea typeface="DejaVu Sans"/>
              </a:rPr>
              <a:t>Be ready to receive probably a congenitally malformed baby.</a:t>
            </a:r>
            <a:endParaRPr b="0" lang="en-US" sz="3500" spc="-1" strike="noStrike">
              <a:latin typeface="Arial"/>
            </a:endParaRPr>
          </a:p>
          <a:p>
            <a:pPr marL="343080" indent="-340920">
              <a:lnSpc>
                <a:spcPct val="100000"/>
              </a:lnSpc>
              <a:spcBef>
                <a:spcPts val="700"/>
              </a:spcBef>
              <a:tabLst>
                <a:tab algn="l" pos="0"/>
              </a:tabLst>
            </a:pPr>
            <a:r>
              <a:rPr b="0" lang="en-US" sz="3500" spc="-1" strike="noStrike">
                <a:solidFill>
                  <a:srgbClr val="000000"/>
                </a:solidFill>
                <a:latin typeface="Calibri"/>
                <a:ea typeface="DejaVu Sans"/>
              </a:rPr>
              <a:t>	</a:t>
            </a:r>
            <a:r>
              <a:rPr b="0" lang="en-US" sz="3500" spc="-1" strike="noStrike">
                <a:solidFill>
                  <a:srgbClr val="000000"/>
                </a:solidFill>
                <a:latin typeface="Calibri"/>
                <a:ea typeface="DejaVu Sans"/>
              </a:rPr>
              <a:t>	</a:t>
            </a:r>
            <a:r>
              <a:rPr b="1" i="1" lang="en-US" sz="3500" spc="-1" strike="noStrike">
                <a:solidFill>
                  <a:srgbClr val="000000"/>
                </a:solidFill>
                <a:latin typeface="Calibri"/>
                <a:ea typeface="DejaVu Sans"/>
              </a:rPr>
              <a:t>Third (3</a:t>
            </a:r>
            <a:r>
              <a:rPr b="1" i="1" lang="en-US" sz="3500" spc="-1" strike="noStrike" baseline="30000">
                <a:solidFill>
                  <a:srgbClr val="000000"/>
                </a:solidFill>
                <a:latin typeface="Calibri"/>
                <a:ea typeface="DejaVu Sans"/>
              </a:rPr>
              <a:t>rd</a:t>
            </a:r>
            <a:r>
              <a:rPr b="1" i="1" lang="en-US" sz="3500" spc="-1" strike="noStrike">
                <a:solidFill>
                  <a:srgbClr val="000000"/>
                </a:solidFill>
                <a:latin typeface="Calibri"/>
                <a:ea typeface="DejaVu Sans"/>
              </a:rPr>
              <a:t> ) stage</a:t>
            </a:r>
            <a:endParaRPr b="0" lang="en-US" sz="3500" spc="-1" strike="noStrike">
              <a:latin typeface="Arial"/>
            </a:endParaRPr>
          </a:p>
          <a:p>
            <a:pPr marL="343080" indent="-340920">
              <a:lnSpc>
                <a:spcPct val="100000"/>
              </a:lnSpc>
              <a:spcBef>
                <a:spcPts val="700"/>
              </a:spcBef>
              <a:buClr>
                <a:srgbClr val="000000"/>
              </a:buClr>
              <a:buFont typeface="Arial"/>
              <a:buChar char="•"/>
              <a:tabLst>
                <a:tab algn="l" pos="0"/>
              </a:tabLst>
            </a:pPr>
            <a:r>
              <a:rPr b="0" lang="en-US" sz="3500" spc="-1" strike="noStrike">
                <a:solidFill>
                  <a:srgbClr val="000000"/>
                </a:solidFill>
                <a:latin typeface="Calibri"/>
                <a:ea typeface="DejaVu Sans"/>
              </a:rPr>
              <a:t>Actively control postpartum haemorrhage resulting from impaired living ligature action.</a:t>
            </a:r>
            <a:endParaRPr b="0" lang="en-US" sz="3500" spc="-1" strike="noStrike">
              <a:latin typeface="Arial"/>
            </a:endParaRPr>
          </a:p>
          <a:p>
            <a:pPr marL="343080" indent="-340920">
              <a:lnSpc>
                <a:spcPct val="100000"/>
              </a:lnSpc>
              <a:spcBef>
                <a:spcPts val="700"/>
              </a:spcBef>
              <a:buClr>
                <a:srgbClr val="000000"/>
              </a:buClr>
              <a:buFont typeface="Arial"/>
              <a:buChar char="•"/>
              <a:tabLst>
                <a:tab algn="l" pos="0"/>
              </a:tabLst>
            </a:pPr>
            <a:r>
              <a:rPr b="0" lang="en-US" sz="3500" spc="-1" strike="noStrike">
                <a:solidFill>
                  <a:srgbClr val="000000"/>
                </a:solidFill>
                <a:latin typeface="Calibri"/>
                <a:ea typeface="DejaVu Sans"/>
              </a:rPr>
              <a:t>Thoroughly examine the placenta  and if possible send  a  specimen to lab for histology &amp; cytology.</a:t>
            </a:r>
            <a:endParaRPr b="0" lang="en-US" sz="3500" spc="-1" strike="noStrike">
              <a:latin typeface="Arial"/>
            </a:endParaRPr>
          </a:p>
        </p:txBody>
      </p:sp>
    </p:spTree>
  </p:cSld>
  <mc:AlternateContent>
    <mc:Choice Requires="p14">
      <p:transition spd="slow" p14:dur="2000"/>
    </mc:Choice>
    <mc:Fallback>
      <p:transition spd="slow"/>
    </mc:Fallback>
  </mc:AlternateContent>
</p:sld>
</file>

<file path=ppt/slides/slide30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67" name="CustomShape 1"/>
          <p:cNvSpPr/>
          <p:nvPr/>
        </p:nvSpPr>
        <p:spPr>
          <a:xfrm>
            <a:off x="1015920" y="269640"/>
            <a:ext cx="10767600" cy="1140840"/>
          </a:xfrm>
          <a:prstGeom prst="rect">
            <a:avLst/>
          </a:prstGeom>
          <a:noFill/>
          <a:ln>
            <a:noFill/>
          </a:ln>
        </p:spPr>
        <p:style>
          <a:lnRef idx="0"/>
          <a:fillRef idx="0"/>
          <a:effectRef idx="0"/>
          <a:fontRef idx="minor"/>
        </p:style>
        <p:txBody>
          <a:bodyPr lIns="90000" rIns="90000" tIns="45000" bIns="45000" anchor="ctr">
            <a:noAutofit/>
          </a:bodyPr>
          <a:p>
            <a:pPr>
              <a:lnSpc>
                <a:spcPct val="100000"/>
              </a:lnSpc>
            </a:pPr>
            <a:r>
              <a:rPr b="0" lang="en-US" sz="4400" spc="-1" strike="noStrike">
                <a:solidFill>
                  <a:srgbClr val="000000"/>
                </a:solidFill>
                <a:latin typeface="Calibri"/>
                <a:ea typeface="DejaVu Sans"/>
              </a:rPr>
              <a:t>	</a:t>
            </a:r>
            <a:r>
              <a:rPr b="0" lang="en-US" sz="4400" spc="-1" strike="noStrike">
                <a:solidFill>
                  <a:srgbClr val="000000"/>
                </a:solidFill>
                <a:latin typeface="Calibri"/>
                <a:ea typeface="DejaVu Sans"/>
              </a:rPr>
              <a:t>	</a:t>
            </a:r>
            <a:endParaRPr b="0" lang="en-US" sz="4400" spc="-1" strike="noStrike">
              <a:latin typeface="Arial"/>
            </a:endParaRPr>
          </a:p>
        </p:txBody>
      </p:sp>
      <p:sp>
        <p:nvSpPr>
          <p:cNvPr id="1268" name="CustomShape 2"/>
          <p:cNvSpPr/>
          <p:nvPr/>
        </p:nvSpPr>
        <p:spPr>
          <a:xfrm>
            <a:off x="666720" y="1143000"/>
            <a:ext cx="10570680" cy="5103360"/>
          </a:xfrm>
          <a:prstGeom prst="rect">
            <a:avLst/>
          </a:prstGeom>
          <a:noFill/>
          <a:ln>
            <a:noFill/>
          </a:ln>
        </p:spPr>
        <p:style>
          <a:lnRef idx="0"/>
          <a:fillRef idx="0"/>
          <a:effectRef idx="0"/>
          <a:fontRef idx="minor"/>
        </p:style>
        <p:txBody>
          <a:bodyPr lIns="90000" rIns="90000" tIns="45000" bIns="45000">
            <a:noAutofit/>
          </a:bodyPr>
          <a:p>
            <a:pPr marL="343080" indent="-340920">
              <a:lnSpc>
                <a:spcPct val="100000"/>
              </a:lnSpc>
              <a:spcBef>
                <a:spcPts val="680"/>
              </a:spcBef>
              <a:tabLst>
                <a:tab algn="l" pos="0"/>
              </a:tabLst>
            </a:pPr>
            <a:r>
              <a:rPr b="0" lang="en-US" sz="3400" spc="-1" strike="noStrike">
                <a:solidFill>
                  <a:srgbClr val="000000"/>
                </a:solidFill>
                <a:latin typeface="Calibri"/>
                <a:ea typeface="DejaVu Sans"/>
              </a:rPr>
              <a:t>	</a:t>
            </a:r>
            <a:r>
              <a:rPr b="0" lang="en-US" sz="3400" spc="-1" strike="noStrike">
                <a:solidFill>
                  <a:srgbClr val="000000"/>
                </a:solidFill>
                <a:latin typeface="Calibri"/>
                <a:ea typeface="DejaVu Sans"/>
              </a:rPr>
              <a:t>	</a:t>
            </a:r>
            <a:r>
              <a:rPr b="1" i="1" lang="en-US" sz="3400" spc="-1" strike="noStrike">
                <a:solidFill>
                  <a:srgbClr val="000000"/>
                </a:solidFill>
                <a:latin typeface="Calibri"/>
                <a:ea typeface="DejaVu Sans"/>
              </a:rPr>
              <a:t>Fourth (4</a:t>
            </a:r>
            <a:r>
              <a:rPr b="1" i="1" lang="en-US" sz="3400" spc="-1" strike="noStrike" baseline="30000">
                <a:solidFill>
                  <a:srgbClr val="000000"/>
                </a:solidFill>
                <a:latin typeface="Calibri"/>
                <a:ea typeface="DejaVu Sans"/>
              </a:rPr>
              <a:t>th</a:t>
            </a:r>
            <a:r>
              <a:rPr b="1" i="1" lang="en-US" sz="3400" spc="-1" strike="noStrike">
                <a:solidFill>
                  <a:srgbClr val="000000"/>
                </a:solidFill>
                <a:latin typeface="Calibri"/>
                <a:ea typeface="DejaVu Sans"/>
              </a:rPr>
              <a:t> ) Stage</a:t>
            </a:r>
            <a:endParaRPr b="0" lang="en-US" sz="3400" spc="-1" strike="noStrike">
              <a:latin typeface="Arial"/>
            </a:endParaRPr>
          </a:p>
          <a:p>
            <a:pPr marL="343080" indent="-340920">
              <a:lnSpc>
                <a:spcPct val="100000"/>
              </a:lnSpc>
              <a:spcBef>
                <a:spcPts val="680"/>
              </a:spcBef>
              <a:buClr>
                <a:srgbClr val="000000"/>
              </a:buClr>
              <a:buFont typeface="Arial"/>
              <a:buChar char="•"/>
              <a:tabLst>
                <a:tab algn="l" pos="0"/>
              </a:tabLst>
            </a:pPr>
            <a:r>
              <a:rPr b="0" lang="en-US" sz="3400" spc="-1" strike="noStrike">
                <a:solidFill>
                  <a:srgbClr val="000000"/>
                </a:solidFill>
                <a:latin typeface="Calibri"/>
                <a:ea typeface="DejaVu Sans"/>
              </a:rPr>
              <a:t>Closely monitor for signs of shock through vital signs , state of uterus +amount of lochia ,state of the skin &amp; level of consciousness.</a:t>
            </a:r>
            <a:endParaRPr b="0" lang="en-US" sz="3400" spc="-1" strike="noStrike">
              <a:latin typeface="Arial"/>
            </a:endParaRPr>
          </a:p>
          <a:p>
            <a:pPr marL="343080" indent="-340920">
              <a:lnSpc>
                <a:spcPct val="100000"/>
              </a:lnSpc>
              <a:spcBef>
                <a:spcPts val="680"/>
              </a:spcBef>
              <a:tabLst>
                <a:tab algn="l" pos="0"/>
              </a:tabLst>
            </a:pPr>
            <a:r>
              <a:rPr b="0" lang="en-US" sz="3400" spc="-1" strike="noStrike">
                <a:solidFill>
                  <a:srgbClr val="000000"/>
                </a:solidFill>
                <a:latin typeface="Calibri"/>
                <a:ea typeface="DejaVu Sans"/>
              </a:rPr>
              <a:t>	</a:t>
            </a:r>
            <a:r>
              <a:rPr b="0" lang="en-US" sz="3400" spc="-1" strike="noStrike">
                <a:solidFill>
                  <a:srgbClr val="000000"/>
                </a:solidFill>
                <a:latin typeface="Calibri"/>
                <a:ea typeface="DejaVu Sans"/>
              </a:rPr>
              <a:t>	</a:t>
            </a:r>
            <a:r>
              <a:rPr b="1" i="1" lang="en-US" sz="3400" spc="-1" strike="noStrike">
                <a:solidFill>
                  <a:srgbClr val="000000"/>
                </a:solidFill>
                <a:latin typeface="Calibri"/>
                <a:ea typeface="DejaVu Sans"/>
              </a:rPr>
              <a:t>Postnatal Highlights</a:t>
            </a:r>
            <a:endParaRPr b="0" lang="en-US" sz="3400" spc="-1" strike="noStrike">
              <a:latin typeface="Arial"/>
            </a:endParaRPr>
          </a:p>
          <a:p>
            <a:pPr marL="343080" indent="-340920">
              <a:lnSpc>
                <a:spcPct val="100000"/>
              </a:lnSpc>
              <a:spcBef>
                <a:spcPts val="680"/>
              </a:spcBef>
              <a:buClr>
                <a:srgbClr val="000000"/>
              </a:buClr>
              <a:buFont typeface="Arial"/>
              <a:buChar char="•"/>
              <a:tabLst>
                <a:tab algn="l" pos="0"/>
              </a:tabLst>
            </a:pPr>
            <a:r>
              <a:rPr b="0" lang="en-US" sz="3400" spc="-1" strike="noStrike">
                <a:solidFill>
                  <a:srgbClr val="000000"/>
                </a:solidFill>
                <a:latin typeface="Calibri"/>
                <a:ea typeface="DejaVu Sans"/>
              </a:rPr>
              <a:t>Thoroughly examine the neonate, particularly for  oesophageal atresia &amp; open neural tubal defect and consult appropriately. </a:t>
            </a:r>
            <a:endParaRPr b="0" lang="en-US" sz="3400" spc="-1" strike="noStrike">
              <a:latin typeface="Arial"/>
            </a:endParaRPr>
          </a:p>
        </p:txBody>
      </p:sp>
    </p:spTree>
  </p:cSld>
  <mc:AlternateContent>
    <mc:Choice Requires="p14">
      <p:transition spd="slow" p14:dur="2000"/>
    </mc:Choice>
    <mc:Fallback>
      <p:transition spd="slow"/>
    </mc:Fallback>
  </mc:AlternateContent>
</p:sld>
</file>

<file path=ppt/slides/slide30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69" name="CustomShape 1"/>
          <p:cNvSpPr/>
          <p:nvPr/>
        </p:nvSpPr>
        <p:spPr>
          <a:xfrm>
            <a:off x="1047600" y="304920"/>
            <a:ext cx="10189440" cy="5712840"/>
          </a:xfrm>
          <a:prstGeom prst="rect">
            <a:avLst/>
          </a:prstGeom>
          <a:noFill/>
          <a:ln>
            <a:noFill/>
          </a:ln>
        </p:spPr>
        <p:style>
          <a:lnRef idx="0"/>
          <a:fillRef idx="0"/>
          <a:effectRef idx="0"/>
          <a:fontRef idx="minor"/>
        </p:style>
        <p:txBody>
          <a:bodyPr lIns="90000" rIns="90000" tIns="45000" bIns="45000">
            <a:normAutofit/>
          </a:bodyPr>
          <a:p>
            <a:pPr marL="343080" indent="-340920">
              <a:lnSpc>
                <a:spcPct val="100000"/>
              </a:lnSpc>
              <a:spcBef>
                <a:spcPts val="641"/>
              </a:spcBef>
              <a:buClr>
                <a:srgbClr val="000000"/>
              </a:buClr>
              <a:buFont typeface="Arial"/>
              <a:buChar char="•"/>
            </a:pPr>
            <a:r>
              <a:rPr b="0" lang="en-US" sz="3200" spc="-1" strike="noStrike">
                <a:solidFill>
                  <a:srgbClr val="000000"/>
                </a:solidFill>
                <a:latin typeface="Calibri"/>
                <a:ea typeface="DejaVu Sans"/>
              </a:rPr>
              <a:t>Thereafter  continue with normal route care of mother and newborn , close monitoring for involution process, nature of lochia hence intervene.</a:t>
            </a:r>
            <a:endParaRPr b="0" lang="en-US" sz="3200" spc="-1" strike="noStrike">
              <a:latin typeface="Arial"/>
            </a:endParaRPr>
          </a:p>
          <a:p>
            <a:pPr marL="343080" indent="-340920">
              <a:lnSpc>
                <a:spcPct val="100000"/>
              </a:lnSpc>
              <a:spcBef>
                <a:spcPts val="641"/>
              </a:spcBef>
              <a:buClr>
                <a:srgbClr val="000000"/>
              </a:buClr>
              <a:buFont typeface="Arial"/>
              <a:buChar char="•"/>
            </a:pPr>
            <a:r>
              <a:rPr b="0" lang="en-US" sz="3200" spc="-1" strike="noStrike">
                <a:solidFill>
                  <a:srgbClr val="000000"/>
                </a:solidFill>
                <a:latin typeface="Calibri"/>
                <a:ea typeface="DejaVu Sans"/>
              </a:rPr>
              <a:t>On discharge share on:</a:t>
            </a:r>
            <a:endParaRPr b="0" lang="en-US" sz="3200" spc="-1" strike="noStrike">
              <a:latin typeface="Arial"/>
            </a:endParaRPr>
          </a:p>
          <a:p>
            <a:pPr marL="343080" indent="-340920">
              <a:lnSpc>
                <a:spcPct val="100000"/>
              </a:lnSpc>
              <a:spcBef>
                <a:spcPts val="641"/>
              </a:spcBef>
              <a:buClr>
                <a:srgbClr val="000000"/>
              </a:buClr>
              <a:buFont typeface="Wingdings" charset="2"/>
              <a:buChar char=""/>
            </a:pPr>
            <a:r>
              <a:rPr b="0" lang="en-US" sz="3200" spc="-1" strike="noStrike">
                <a:solidFill>
                  <a:srgbClr val="000000"/>
                </a:solidFill>
                <a:latin typeface="Calibri"/>
                <a:ea typeface="DejaVu Sans"/>
              </a:rPr>
              <a:t>Hygiene, diet and rest</a:t>
            </a:r>
            <a:endParaRPr b="0" lang="en-US" sz="3200" spc="-1" strike="noStrike">
              <a:latin typeface="Arial"/>
            </a:endParaRPr>
          </a:p>
          <a:p>
            <a:pPr marL="343080" indent="-340920">
              <a:lnSpc>
                <a:spcPct val="100000"/>
              </a:lnSpc>
              <a:spcBef>
                <a:spcPts val="641"/>
              </a:spcBef>
              <a:buClr>
                <a:srgbClr val="000000"/>
              </a:buClr>
              <a:buFont typeface="Wingdings" charset="2"/>
              <a:buChar char=""/>
            </a:pPr>
            <a:r>
              <a:rPr b="0" lang="en-US" sz="3200" spc="-1" strike="noStrike">
                <a:solidFill>
                  <a:srgbClr val="000000"/>
                </a:solidFill>
                <a:latin typeface="Calibri"/>
                <a:ea typeface="DejaVu Sans"/>
              </a:rPr>
              <a:t>MCH/FP services</a:t>
            </a:r>
            <a:endParaRPr b="0" lang="en-US" sz="3200" spc="-1" strike="noStrike">
              <a:latin typeface="Arial"/>
            </a:endParaRPr>
          </a:p>
          <a:p>
            <a:pPr marL="343080" indent="-340920">
              <a:lnSpc>
                <a:spcPct val="100000"/>
              </a:lnSpc>
              <a:spcBef>
                <a:spcPts val="641"/>
              </a:spcBef>
              <a:buClr>
                <a:srgbClr val="000000"/>
              </a:buClr>
              <a:buFont typeface="Wingdings" charset="2"/>
              <a:buChar char=""/>
            </a:pPr>
            <a:r>
              <a:rPr b="0" lang="en-US" sz="3200" spc="-1" strike="noStrike">
                <a:solidFill>
                  <a:srgbClr val="000000"/>
                </a:solidFill>
                <a:latin typeface="Calibri"/>
                <a:ea typeface="DejaVu Sans"/>
              </a:rPr>
              <a:t>Follow up in medical and paediatric clinic respectively.</a:t>
            </a: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30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70" name="CustomShape 1"/>
          <p:cNvSpPr/>
          <p:nvPr/>
        </p:nvSpPr>
        <p:spPr>
          <a:xfrm>
            <a:off x="1015920" y="269640"/>
            <a:ext cx="10767600" cy="1140840"/>
          </a:xfrm>
          <a:prstGeom prst="rect">
            <a:avLst/>
          </a:prstGeom>
          <a:noFill/>
          <a:ln>
            <a:noFill/>
          </a:ln>
        </p:spPr>
        <p:style>
          <a:lnRef idx="0"/>
          <a:fillRef idx="0"/>
          <a:effectRef idx="0"/>
          <a:fontRef idx="minor"/>
        </p:style>
        <p:txBody>
          <a:bodyPr lIns="90000" rIns="90000" tIns="45000" bIns="45000" anchor="ctr">
            <a:noAutofit/>
          </a:bodyPr>
          <a:p>
            <a:pPr>
              <a:lnSpc>
                <a:spcPct val="100000"/>
              </a:lnSpc>
            </a:pPr>
            <a:r>
              <a:rPr b="0" lang="en-US" sz="4400" spc="-1" strike="noStrike">
                <a:solidFill>
                  <a:srgbClr val="000000"/>
                </a:solidFill>
                <a:latin typeface="Calibri"/>
                <a:ea typeface="DejaVu Sans"/>
              </a:rPr>
              <a:t>	</a:t>
            </a:r>
            <a:r>
              <a:rPr b="0" lang="en-US" sz="4400" spc="-1" strike="noStrike">
                <a:solidFill>
                  <a:srgbClr val="000000"/>
                </a:solidFill>
                <a:latin typeface="Calibri"/>
                <a:ea typeface="DejaVu Sans"/>
              </a:rPr>
              <a:t>	</a:t>
            </a:r>
            <a:r>
              <a:rPr b="1" lang="en-US" sz="4400" spc="-1" strike="noStrike">
                <a:solidFill>
                  <a:srgbClr val="000000"/>
                </a:solidFill>
                <a:latin typeface="Calibri"/>
                <a:ea typeface="DejaVu Sans"/>
              </a:rPr>
              <a:t> </a:t>
            </a:r>
            <a:r>
              <a:rPr b="1" lang="en-US" sz="4400" spc="-1" strike="noStrike">
                <a:solidFill>
                  <a:srgbClr val="cc00cc"/>
                </a:solidFill>
                <a:latin typeface="Calibri"/>
                <a:ea typeface="DejaVu Sans"/>
              </a:rPr>
              <a:t>COMPLICATIONS</a:t>
            </a:r>
            <a:endParaRPr b="0" lang="en-US" sz="4400" spc="-1" strike="noStrike">
              <a:latin typeface="Arial"/>
            </a:endParaRPr>
          </a:p>
        </p:txBody>
      </p:sp>
      <p:sp>
        <p:nvSpPr>
          <p:cNvPr id="1271" name="CustomShape 2"/>
          <p:cNvSpPr/>
          <p:nvPr/>
        </p:nvSpPr>
        <p:spPr>
          <a:xfrm>
            <a:off x="1047600" y="1447920"/>
            <a:ext cx="10189440" cy="4798440"/>
          </a:xfrm>
          <a:prstGeom prst="rect">
            <a:avLst/>
          </a:prstGeom>
          <a:noFill/>
          <a:ln>
            <a:noFill/>
          </a:ln>
        </p:spPr>
        <p:style>
          <a:lnRef idx="0"/>
          <a:fillRef idx="0"/>
          <a:effectRef idx="0"/>
          <a:fontRef idx="minor"/>
        </p:style>
        <p:txBody>
          <a:bodyPr lIns="90000" rIns="90000" tIns="45000" bIns="45000">
            <a:normAutofit fontScale="88000"/>
          </a:bodyPr>
          <a:p>
            <a:pPr marL="343080" indent="-340920">
              <a:lnSpc>
                <a:spcPct val="100000"/>
              </a:lnSpc>
              <a:spcBef>
                <a:spcPts val="720"/>
              </a:spcBef>
              <a:buClr>
                <a:srgbClr val="000000"/>
              </a:buClr>
              <a:buFont typeface="Arial"/>
              <a:buChar char="•"/>
            </a:pPr>
            <a:r>
              <a:rPr b="0" lang="en-US" sz="3600" spc="-1" strike="noStrike">
                <a:solidFill>
                  <a:srgbClr val="000000"/>
                </a:solidFill>
                <a:latin typeface="Calibri"/>
                <a:ea typeface="DejaVu Sans"/>
              </a:rPr>
              <a:t>Unstable lie  and malpresentation because of the large space  hence increased mobility.</a:t>
            </a:r>
            <a:endParaRPr b="0" lang="en-US" sz="3600" spc="-1" strike="noStrike">
              <a:latin typeface="Arial"/>
            </a:endParaRPr>
          </a:p>
          <a:p>
            <a:pPr marL="343080" indent="-340920">
              <a:lnSpc>
                <a:spcPct val="100000"/>
              </a:lnSpc>
              <a:spcBef>
                <a:spcPts val="720"/>
              </a:spcBef>
              <a:buClr>
                <a:srgbClr val="000000"/>
              </a:buClr>
              <a:buFont typeface="Arial"/>
              <a:buChar char="•"/>
            </a:pPr>
            <a:r>
              <a:rPr b="0" lang="en-US" sz="3600" spc="-1" strike="noStrike">
                <a:solidFill>
                  <a:srgbClr val="000000"/>
                </a:solidFill>
                <a:latin typeface="Calibri"/>
                <a:ea typeface="DejaVu Sans"/>
              </a:rPr>
              <a:t>Cord presentation and prolapse due to;</a:t>
            </a:r>
            <a:endParaRPr b="0" lang="en-US" sz="3600" spc="-1" strike="noStrike">
              <a:latin typeface="Arial"/>
            </a:endParaRPr>
          </a:p>
          <a:p>
            <a:pPr marL="343080" indent="-340920">
              <a:lnSpc>
                <a:spcPct val="100000"/>
              </a:lnSpc>
              <a:spcBef>
                <a:spcPts val="720"/>
              </a:spcBef>
              <a:buClr>
                <a:srgbClr val="000000"/>
              </a:buClr>
              <a:buFont typeface="Wingdings" charset="2"/>
              <a:buChar char=""/>
            </a:pPr>
            <a:r>
              <a:rPr b="0" lang="en-US" sz="3600" spc="-1" strike="noStrike">
                <a:solidFill>
                  <a:srgbClr val="000000"/>
                </a:solidFill>
                <a:latin typeface="Calibri"/>
                <a:ea typeface="DejaVu Sans"/>
              </a:rPr>
              <a:t>Malpresentation hence a loop of the cord is infront of p. part &amp; membranes are intact.</a:t>
            </a:r>
            <a:endParaRPr b="0" lang="en-US" sz="3600" spc="-1" strike="noStrike">
              <a:latin typeface="Arial"/>
            </a:endParaRPr>
          </a:p>
          <a:p>
            <a:pPr marL="343080" indent="-340920">
              <a:lnSpc>
                <a:spcPct val="100000"/>
              </a:lnSpc>
              <a:spcBef>
                <a:spcPts val="720"/>
              </a:spcBef>
              <a:buClr>
                <a:srgbClr val="000000"/>
              </a:buClr>
              <a:buFont typeface="Wingdings" charset="2"/>
              <a:buChar char=""/>
            </a:pPr>
            <a:r>
              <a:rPr b="0" lang="en-US" sz="3600" spc="-1" strike="noStrike">
                <a:solidFill>
                  <a:srgbClr val="000000"/>
                </a:solidFill>
                <a:latin typeface="Calibri"/>
                <a:ea typeface="DejaVu Sans"/>
              </a:rPr>
              <a:t>A loop of the cord is swept in front of the presenting part as membranes rupture. </a:t>
            </a:r>
            <a:endParaRPr b="0" lang="en-US" sz="3600" spc="-1" strike="noStrike">
              <a:latin typeface="Arial"/>
            </a:endParaRPr>
          </a:p>
        </p:txBody>
      </p:sp>
    </p:spTree>
  </p:cSld>
  <mc:AlternateContent>
    <mc:Choice Requires="p14">
      <p:transition spd="slow" p14:dur="2000"/>
    </mc:Choice>
    <mc:Fallback>
      <p:transition spd="slow"/>
    </mc:Fallback>
  </mc:AlternateContent>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95" name="CustomShape 1"/>
          <p:cNvSpPr/>
          <p:nvPr/>
        </p:nvSpPr>
        <p:spPr>
          <a:xfrm>
            <a:off x="990720" y="2160"/>
            <a:ext cx="10284840" cy="1140840"/>
          </a:xfrm>
          <a:prstGeom prst="rect">
            <a:avLst/>
          </a:prstGeom>
          <a:noFill/>
          <a:ln>
            <a:noFill/>
          </a:ln>
        </p:spPr>
        <p:style>
          <a:lnRef idx="0"/>
          <a:fillRef idx="0"/>
          <a:effectRef idx="0"/>
          <a:fontRef idx="minor"/>
        </p:style>
        <p:txBody>
          <a:bodyPr lIns="0" rIns="0" tIns="45000" bIns="0" anchor="b">
            <a:noAutofit/>
          </a:bodyPr>
          <a:p>
            <a:pPr algn="ctr">
              <a:lnSpc>
                <a:spcPct val="100000"/>
              </a:lnSpc>
            </a:pPr>
            <a:r>
              <a:rPr b="0" lang="en-US" sz="5000" spc="-1" strike="noStrike">
                <a:solidFill>
                  <a:srgbClr val="04617b"/>
                </a:solidFill>
                <a:latin typeface="Constantia"/>
                <a:ea typeface="DejaVu Sans"/>
              </a:rPr>
              <a:t>	</a:t>
            </a:r>
            <a:r>
              <a:rPr b="1" lang="en-US" sz="5400" spc="-1" strike="noStrike">
                <a:solidFill>
                  <a:srgbClr val="c00000"/>
                </a:solidFill>
                <a:latin typeface="Constantia"/>
                <a:ea typeface="DejaVu Sans"/>
              </a:rPr>
              <a:t> </a:t>
            </a:r>
            <a:r>
              <a:rPr b="1" lang="en-US" sz="5400" spc="-1" strike="noStrike">
                <a:solidFill>
                  <a:srgbClr val="c00000"/>
                </a:solidFill>
                <a:latin typeface="Constantia"/>
                <a:ea typeface="DejaVu Sans"/>
              </a:rPr>
              <a:t>CLASSIFICATION OF PE</a:t>
            </a:r>
            <a:endParaRPr b="0" lang="en-US" sz="5400" spc="-1" strike="noStrike">
              <a:latin typeface="Arial"/>
            </a:endParaRPr>
          </a:p>
        </p:txBody>
      </p:sp>
      <p:sp>
        <p:nvSpPr>
          <p:cNvPr id="896" name="CustomShape 2"/>
          <p:cNvSpPr/>
          <p:nvPr/>
        </p:nvSpPr>
        <p:spPr>
          <a:xfrm>
            <a:off x="609480" y="1145160"/>
            <a:ext cx="10970640" cy="5482080"/>
          </a:xfrm>
          <a:prstGeom prst="rect">
            <a:avLst/>
          </a:prstGeom>
          <a:noFill/>
          <a:ln>
            <a:noFill/>
          </a:ln>
        </p:spPr>
        <p:style>
          <a:lnRef idx="0"/>
          <a:fillRef idx="0"/>
          <a:effectRef idx="0"/>
          <a:fontRef idx="minor"/>
        </p:style>
        <p:txBody>
          <a:bodyPr lIns="90000" rIns="90000" tIns="45000" bIns="45000">
            <a:normAutofit/>
          </a:bodyPr>
          <a:p>
            <a:pPr marL="274320" indent="-272160">
              <a:lnSpc>
                <a:spcPct val="100000"/>
              </a:lnSpc>
              <a:spcBef>
                <a:spcPts val="720"/>
              </a:spcBef>
              <a:tabLst>
                <a:tab algn="l" pos="0"/>
              </a:tabLst>
            </a:pPr>
            <a:r>
              <a:rPr b="1" lang="en-US" sz="2800" spc="-1" strike="noStrike">
                <a:solidFill>
                  <a:srgbClr val="000000"/>
                </a:solidFill>
                <a:latin typeface="Calibri"/>
                <a:ea typeface="DejaVu Sans"/>
              </a:rPr>
              <a:t>	</a:t>
            </a:r>
            <a:r>
              <a:rPr b="1" lang="en-US" sz="2800" spc="-1" strike="noStrike">
                <a:solidFill>
                  <a:srgbClr val="000000"/>
                </a:solidFill>
                <a:latin typeface="Calibri"/>
                <a:ea typeface="DejaVu Sans"/>
              </a:rPr>
              <a:t>	</a:t>
            </a:r>
            <a:r>
              <a:rPr b="1" lang="en-US" sz="3600" spc="-1" strike="noStrike">
                <a:solidFill>
                  <a:srgbClr val="000000"/>
                </a:solidFill>
                <a:latin typeface="Calibri"/>
                <a:ea typeface="DejaVu Sans"/>
              </a:rPr>
              <a:t>1. MILD    </a:t>
            </a:r>
            <a:endParaRPr b="0" lang="en-US" sz="3600" spc="-1" strike="noStrike">
              <a:latin typeface="Arial"/>
            </a:endParaRPr>
          </a:p>
          <a:p>
            <a:pPr marL="274320" indent="-272160">
              <a:lnSpc>
                <a:spcPct val="100000"/>
              </a:lnSpc>
              <a:spcBef>
                <a:spcPts val="561"/>
              </a:spcBef>
              <a:buClr>
                <a:srgbClr val="0bd0d9"/>
              </a:buClr>
              <a:buSzPct val="95000"/>
              <a:buFont typeface="Wingdings" charset="2"/>
              <a:buChar char=""/>
              <a:tabLst>
                <a:tab algn="l" pos="0"/>
              </a:tabLst>
            </a:pPr>
            <a:r>
              <a:rPr b="0" lang="en-US" sz="2800" spc="-1" strike="noStrike">
                <a:solidFill>
                  <a:srgbClr val="000000"/>
                </a:solidFill>
                <a:latin typeface="Calibri"/>
                <a:ea typeface="DejaVu Sans"/>
              </a:rPr>
              <a:t>Characterized by:-</a:t>
            </a:r>
            <a:endParaRPr b="0" lang="en-US" sz="2800" spc="-1" strike="noStrike">
              <a:latin typeface="Arial"/>
            </a:endParaRPr>
          </a:p>
          <a:p>
            <a:pPr marL="274320" indent="-272160">
              <a:lnSpc>
                <a:spcPct val="100000"/>
              </a:lnSpc>
              <a:spcBef>
                <a:spcPts val="561"/>
              </a:spcBef>
              <a:buClr>
                <a:srgbClr val="0bd0d9"/>
              </a:buClr>
              <a:buSzPct val="95000"/>
              <a:buFont typeface="Wingdings 2" charset="2"/>
              <a:buChar char=""/>
              <a:tabLst>
                <a:tab algn="l" pos="0"/>
              </a:tabLst>
            </a:pPr>
            <a:r>
              <a:rPr b="0" lang="en-US" sz="2800" spc="-1" strike="noStrike">
                <a:solidFill>
                  <a:srgbClr val="000000"/>
                </a:solidFill>
                <a:latin typeface="Calibri"/>
                <a:ea typeface="DejaVu Sans"/>
              </a:rPr>
              <a:t>BP reading of 140/90mmhg where;</a:t>
            </a:r>
            <a:endParaRPr b="0" lang="en-US" sz="2800" spc="-1" strike="noStrike">
              <a:latin typeface="Arial"/>
            </a:endParaRPr>
          </a:p>
          <a:p>
            <a:pPr lvl="1" marL="640080" indent="-244800">
              <a:lnSpc>
                <a:spcPct val="100000"/>
              </a:lnSpc>
              <a:spcBef>
                <a:spcPts val="561"/>
              </a:spcBef>
              <a:buClr>
                <a:srgbClr val="0f6fc6"/>
              </a:buClr>
              <a:buSzPct val="85000"/>
              <a:buFont typeface="Wingdings 2" charset="2"/>
              <a:buChar char=""/>
              <a:tabLst>
                <a:tab algn="l" pos="0"/>
              </a:tabLst>
            </a:pPr>
            <a:r>
              <a:rPr b="0" lang="en-US" sz="2800" spc="-1" strike="noStrike">
                <a:solidFill>
                  <a:srgbClr val="000000"/>
                </a:solidFill>
                <a:latin typeface="Calibri"/>
                <a:ea typeface="DejaVu Sans"/>
              </a:rPr>
              <a:t>Systolic ranges btwn </a:t>
            </a:r>
            <a:r>
              <a:rPr b="1" lang="en-US" sz="2800" spc="-1" strike="noStrike">
                <a:solidFill>
                  <a:srgbClr val="ff0000"/>
                </a:solidFill>
                <a:latin typeface="Calibri"/>
                <a:ea typeface="DejaVu Sans"/>
              </a:rPr>
              <a:t>140-149 mmHg</a:t>
            </a:r>
            <a:endParaRPr b="0" lang="en-US" sz="2800" spc="-1" strike="noStrike">
              <a:latin typeface="Arial"/>
            </a:endParaRPr>
          </a:p>
          <a:p>
            <a:pPr lvl="1" marL="640080" indent="-244800">
              <a:lnSpc>
                <a:spcPct val="100000"/>
              </a:lnSpc>
              <a:spcBef>
                <a:spcPts val="561"/>
              </a:spcBef>
              <a:buClr>
                <a:srgbClr val="0f6fc6"/>
              </a:buClr>
              <a:buSzPct val="85000"/>
              <a:buFont typeface="Wingdings 2" charset="2"/>
              <a:buChar char=""/>
              <a:tabLst>
                <a:tab algn="l" pos="0"/>
              </a:tabLst>
            </a:pPr>
            <a:r>
              <a:rPr b="0" lang="en-US" sz="2800" spc="-1" strike="noStrike">
                <a:solidFill>
                  <a:srgbClr val="000000"/>
                </a:solidFill>
                <a:latin typeface="Calibri"/>
                <a:ea typeface="DejaVu Sans"/>
              </a:rPr>
              <a:t>Diastolic ranges btwn </a:t>
            </a:r>
            <a:r>
              <a:rPr b="1" lang="en-US" sz="2800" spc="-1" strike="noStrike">
                <a:solidFill>
                  <a:srgbClr val="ff0000"/>
                </a:solidFill>
                <a:latin typeface="Calibri"/>
                <a:ea typeface="DejaVu Sans"/>
              </a:rPr>
              <a:t>90-99 mmHg</a:t>
            </a:r>
            <a:endParaRPr b="0" lang="en-US" sz="2800" spc="-1" strike="noStrike">
              <a:latin typeface="Arial"/>
            </a:endParaRPr>
          </a:p>
          <a:p>
            <a:pPr marL="274320" indent="-272160">
              <a:lnSpc>
                <a:spcPct val="100000"/>
              </a:lnSpc>
              <a:spcBef>
                <a:spcPts val="561"/>
              </a:spcBef>
              <a:buClr>
                <a:srgbClr val="0bd0d9"/>
              </a:buClr>
              <a:buSzPct val="95000"/>
              <a:buFont typeface="Wingdings 2" charset="2"/>
              <a:buChar char=""/>
              <a:tabLst>
                <a:tab algn="l" pos="0"/>
              </a:tabLst>
            </a:pPr>
            <a:r>
              <a:rPr b="0" lang="en-US" sz="2800" spc="-1" strike="noStrike">
                <a:solidFill>
                  <a:srgbClr val="000000"/>
                </a:solidFill>
                <a:latin typeface="Calibri"/>
                <a:ea typeface="DejaVu Sans"/>
              </a:rPr>
              <a:t>Protenuria ranges between  trace to</a:t>
            </a:r>
            <a:r>
              <a:rPr b="1" lang="en-US" sz="2800" spc="-1" strike="noStrike">
                <a:solidFill>
                  <a:srgbClr val="ff0000"/>
                </a:solidFill>
                <a:latin typeface="Calibri"/>
                <a:ea typeface="DejaVu Sans"/>
              </a:rPr>
              <a:t>1+.</a:t>
            </a:r>
            <a:endParaRPr b="0" lang="en-US" sz="2800" spc="-1" strike="noStrike">
              <a:latin typeface="Arial"/>
            </a:endParaRPr>
          </a:p>
          <a:p>
            <a:pPr marL="274320" indent="-272160">
              <a:lnSpc>
                <a:spcPct val="100000"/>
              </a:lnSpc>
              <a:spcBef>
                <a:spcPts val="561"/>
              </a:spcBef>
              <a:buClr>
                <a:srgbClr val="0bd0d9"/>
              </a:buClr>
              <a:buSzPct val="95000"/>
              <a:buFont typeface="Wingdings 2" charset="2"/>
              <a:buChar char=""/>
              <a:tabLst>
                <a:tab algn="l" pos="0"/>
              </a:tabLst>
            </a:pPr>
            <a:r>
              <a:rPr b="0" lang="en-US" sz="2800" spc="-1" strike="noStrike">
                <a:solidFill>
                  <a:srgbClr val="000000"/>
                </a:solidFill>
                <a:latin typeface="Calibri"/>
                <a:ea typeface="DejaVu Sans"/>
              </a:rPr>
              <a:t>Oedema, marked on the ankles, feet and sometimes pretibial region.</a:t>
            </a:r>
            <a:endParaRPr b="0" lang="en-US" sz="2800" spc="-1" strike="noStrike">
              <a:latin typeface="Arial"/>
            </a:endParaRPr>
          </a:p>
          <a:p>
            <a:pPr marL="274320" indent="-272160">
              <a:lnSpc>
                <a:spcPct val="100000"/>
              </a:lnSpc>
              <a:spcBef>
                <a:spcPts val="561"/>
              </a:spcBef>
              <a:buClr>
                <a:srgbClr val="0bd0d9"/>
              </a:buClr>
              <a:buSzPct val="95000"/>
              <a:buFont typeface="Wingdings 2" charset="2"/>
              <a:buChar char=""/>
              <a:tabLst>
                <a:tab algn="l" pos="0"/>
              </a:tabLst>
            </a:pPr>
            <a:r>
              <a:rPr b="0" lang="en-US" sz="2800" spc="-1" strike="noStrike">
                <a:solidFill>
                  <a:srgbClr val="000000"/>
                </a:solidFill>
                <a:latin typeface="Calibri"/>
                <a:ea typeface="DejaVu Sans"/>
              </a:rPr>
              <a:t> </a:t>
            </a:r>
            <a:r>
              <a:rPr b="0" lang="en-US" sz="2800" spc="-1" strike="noStrike">
                <a:solidFill>
                  <a:srgbClr val="000000"/>
                </a:solidFill>
                <a:latin typeface="Calibri"/>
                <a:ea typeface="DejaVu Sans"/>
              </a:rPr>
              <a:t>No complains are presented, features are noted (elicited) during a routine antenatal service.</a:t>
            </a:r>
            <a:endParaRPr b="0" lang="en-US" sz="2800" spc="-1" strike="noStrike">
              <a:latin typeface="Arial"/>
            </a:endParaRPr>
          </a:p>
          <a:p>
            <a:pPr marL="274320" indent="-272160">
              <a:lnSpc>
                <a:spcPct val="100000"/>
              </a:lnSpc>
              <a:spcBef>
                <a:spcPts val="561"/>
              </a:spcBef>
              <a:buClr>
                <a:srgbClr val="0bd0d9"/>
              </a:buClr>
              <a:buSzPct val="95000"/>
              <a:buFont typeface="Wingdings 2" charset="2"/>
              <a:buChar char=""/>
              <a:tabLst>
                <a:tab algn="l" pos="0"/>
              </a:tabLst>
            </a:pPr>
            <a:r>
              <a:rPr b="0" lang="en-US" sz="2800" spc="-1" strike="noStrike">
                <a:solidFill>
                  <a:srgbClr val="000000"/>
                </a:solidFill>
                <a:latin typeface="Calibri"/>
                <a:ea typeface="DejaVu Sans"/>
              </a:rPr>
              <a:t> </a:t>
            </a:r>
            <a:r>
              <a:rPr b="0" lang="en-US" sz="2800" spc="-1" strike="noStrike">
                <a:solidFill>
                  <a:srgbClr val="000000"/>
                </a:solidFill>
                <a:latin typeface="Calibri"/>
                <a:ea typeface="DejaVu Sans"/>
              </a:rPr>
              <a:t>However close follow is important.</a:t>
            </a:r>
            <a:endParaRPr b="0" lang="en-US" sz="2800" spc="-1" strike="noStrike">
              <a:latin typeface="Arial"/>
            </a:endParaRPr>
          </a:p>
          <a:p>
            <a:pPr>
              <a:lnSpc>
                <a:spcPct val="100000"/>
              </a:lnSpc>
              <a:spcBef>
                <a:spcPts val="561"/>
              </a:spcBef>
              <a:tabLst>
                <a:tab algn="l" pos="0"/>
              </a:tabLst>
            </a:pPr>
            <a:endParaRPr b="0" lang="en-US" sz="2800" spc="-1" strike="noStrike">
              <a:latin typeface="Arial"/>
            </a:endParaRPr>
          </a:p>
        </p:txBody>
      </p:sp>
    </p:spTree>
  </p:cSld>
  <p:transition spd="med">
    <p:pull dir="l"/>
  </p:transition>
</p:sld>
</file>

<file path=ppt/slides/slide3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72" name="CustomShape 1"/>
          <p:cNvSpPr/>
          <p:nvPr/>
        </p:nvSpPr>
        <p:spPr>
          <a:xfrm>
            <a:off x="1047600" y="457200"/>
            <a:ext cx="10475280" cy="6017760"/>
          </a:xfrm>
          <a:prstGeom prst="rect">
            <a:avLst/>
          </a:prstGeom>
          <a:noFill/>
          <a:ln>
            <a:noFill/>
          </a:ln>
        </p:spPr>
        <p:style>
          <a:lnRef idx="0"/>
          <a:fillRef idx="0"/>
          <a:effectRef idx="0"/>
          <a:fontRef idx="minor"/>
        </p:style>
        <p:txBody>
          <a:bodyPr lIns="90000" rIns="90000" tIns="45000" bIns="45000">
            <a:noAutofit/>
          </a:bodyPr>
          <a:p>
            <a:pPr marL="343080" indent="-340920">
              <a:lnSpc>
                <a:spcPct val="100000"/>
              </a:lnSpc>
              <a:spcBef>
                <a:spcPts val="641"/>
              </a:spcBef>
              <a:buClr>
                <a:srgbClr val="000000"/>
              </a:buClr>
              <a:buFont typeface="Arial"/>
              <a:buChar char="•"/>
            </a:pPr>
            <a:r>
              <a:rPr b="0" lang="en-US" sz="3200" spc="-1" strike="noStrike">
                <a:solidFill>
                  <a:srgbClr val="000000"/>
                </a:solidFill>
                <a:latin typeface="Calibri"/>
                <a:ea typeface="DejaVu Sans"/>
              </a:rPr>
              <a:t>Premature baby because of  earlier overstretching of uterus.</a:t>
            </a:r>
            <a:endParaRPr b="0" lang="en-US" sz="3200" spc="-1" strike="noStrike">
              <a:latin typeface="Arial"/>
            </a:endParaRPr>
          </a:p>
          <a:p>
            <a:pPr marL="343080" indent="-340920">
              <a:lnSpc>
                <a:spcPct val="100000"/>
              </a:lnSpc>
              <a:spcBef>
                <a:spcPts val="641"/>
              </a:spcBef>
              <a:buClr>
                <a:srgbClr val="000000"/>
              </a:buClr>
              <a:buFont typeface="Arial"/>
              <a:buChar char="•"/>
            </a:pPr>
            <a:r>
              <a:rPr b="0" lang="en-US" sz="3200" spc="-1" strike="noStrike">
                <a:solidFill>
                  <a:srgbClr val="000000"/>
                </a:solidFill>
                <a:latin typeface="Calibri"/>
                <a:ea typeface="DejaVu Sans"/>
              </a:rPr>
              <a:t>Increased perinatal  mortality rate due to hypoxia in fetus &amp; infection in neonate.</a:t>
            </a:r>
            <a:endParaRPr b="0" lang="en-US" sz="3200" spc="-1" strike="noStrike">
              <a:latin typeface="Arial"/>
            </a:endParaRPr>
          </a:p>
          <a:p>
            <a:pPr marL="343080" indent="-340920">
              <a:lnSpc>
                <a:spcPct val="100000"/>
              </a:lnSpc>
              <a:spcBef>
                <a:spcPts val="641"/>
              </a:spcBef>
              <a:buClr>
                <a:srgbClr val="000000"/>
              </a:buClr>
              <a:buFont typeface="Arial"/>
              <a:buChar char="•"/>
            </a:pPr>
            <a:r>
              <a:rPr b="0" lang="en-US" sz="3200" spc="-1" strike="noStrike">
                <a:solidFill>
                  <a:srgbClr val="000000"/>
                </a:solidFill>
                <a:latin typeface="Calibri"/>
                <a:ea typeface="DejaVu Sans"/>
              </a:rPr>
              <a:t>Prelabour rupture of membranes, because of excessive mobility, such that Braxton Hicks contractions are transmitted to the forewaters hence  easily ruptures.</a:t>
            </a:r>
            <a:endParaRPr b="0" lang="en-US" sz="3200" spc="-1" strike="noStrike">
              <a:latin typeface="Arial"/>
            </a:endParaRPr>
          </a:p>
          <a:p>
            <a:pPr marL="343080" indent="-340920">
              <a:lnSpc>
                <a:spcPct val="100000"/>
              </a:lnSpc>
              <a:spcBef>
                <a:spcPts val="641"/>
              </a:spcBef>
              <a:buClr>
                <a:srgbClr val="000000"/>
              </a:buClr>
              <a:buFont typeface="Arial"/>
              <a:buChar char="•"/>
            </a:pPr>
            <a:r>
              <a:rPr b="0" lang="en-US" sz="3200" spc="-1" strike="noStrike">
                <a:solidFill>
                  <a:srgbClr val="000000"/>
                </a:solidFill>
                <a:latin typeface="Calibri"/>
                <a:ea typeface="DejaVu Sans"/>
              </a:rPr>
              <a:t>Antepartum haemorrhage due to placental abruption. </a:t>
            </a: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3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73" name="CustomShape 1"/>
          <p:cNvSpPr/>
          <p:nvPr/>
        </p:nvSpPr>
        <p:spPr>
          <a:xfrm>
            <a:off x="1047600" y="304920"/>
            <a:ext cx="10189440" cy="5941440"/>
          </a:xfrm>
          <a:prstGeom prst="rect">
            <a:avLst/>
          </a:prstGeom>
          <a:noFill/>
          <a:ln>
            <a:noFill/>
          </a:ln>
        </p:spPr>
        <p:style>
          <a:lnRef idx="0"/>
          <a:fillRef idx="0"/>
          <a:effectRef idx="0"/>
          <a:fontRef idx="minor"/>
        </p:style>
        <p:txBody>
          <a:bodyPr lIns="90000" rIns="90000" tIns="45000" bIns="45000">
            <a:noAutofit/>
          </a:bodyPr>
          <a:p>
            <a:pPr marL="343080" indent="-340920">
              <a:lnSpc>
                <a:spcPct val="100000"/>
              </a:lnSpc>
              <a:spcBef>
                <a:spcPts val="641"/>
              </a:spcBef>
              <a:buClr>
                <a:srgbClr val="000000"/>
              </a:buClr>
              <a:buFont typeface="Wingdings" charset="2"/>
              <a:buChar char=""/>
            </a:pPr>
            <a:r>
              <a:rPr b="0" lang="en-US" sz="3200" spc="-1" strike="noStrike">
                <a:solidFill>
                  <a:srgbClr val="000000"/>
                </a:solidFill>
                <a:latin typeface="Calibri"/>
                <a:ea typeface="DejaVu Sans"/>
              </a:rPr>
              <a:t>This results from sudden reduction of intrauterine size following spontaneous rupture of membranes</a:t>
            </a:r>
            <a:endParaRPr b="0" lang="en-US" sz="3200" spc="-1" strike="noStrike">
              <a:latin typeface="Arial"/>
            </a:endParaRPr>
          </a:p>
          <a:p>
            <a:pPr marL="343080" indent="-340920">
              <a:lnSpc>
                <a:spcPct val="100000"/>
              </a:lnSpc>
              <a:spcBef>
                <a:spcPts val="641"/>
              </a:spcBef>
              <a:buClr>
                <a:srgbClr val="000000"/>
              </a:buClr>
              <a:buFont typeface="Arial"/>
              <a:buChar char="•"/>
            </a:pPr>
            <a:r>
              <a:rPr b="0" lang="en-US" sz="3200" spc="-1" strike="noStrike">
                <a:solidFill>
                  <a:srgbClr val="000000"/>
                </a:solidFill>
                <a:latin typeface="Calibri"/>
                <a:ea typeface="DejaVu Sans"/>
              </a:rPr>
              <a:t>Upper urinary tract infection because of obstruction of the mother’s ureters</a:t>
            </a:r>
            <a:endParaRPr b="0" lang="en-US" sz="3200" spc="-1" strike="noStrike">
              <a:latin typeface="Arial"/>
            </a:endParaRPr>
          </a:p>
          <a:p>
            <a:pPr marL="343080" indent="-340920">
              <a:lnSpc>
                <a:spcPct val="100000"/>
              </a:lnSpc>
              <a:spcBef>
                <a:spcPts val="641"/>
              </a:spcBef>
              <a:buClr>
                <a:srgbClr val="000000"/>
              </a:buClr>
              <a:buFont typeface="Wingdings" charset="2"/>
              <a:buChar char=""/>
            </a:pPr>
            <a:r>
              <a:rPr b="0" lang="en-US" sz="3200" spc="-1" strike="noStrike">
                <a:solidFill>
                  <a:srgbClr val="000000"/>
                </a:solidFill>
                <a:latin typeface="Calibri"/>
                <a:ea typeface="DejaVu Sans"/>
              </a:rPr>
              <a:t>Results from anatomical relationship between the 2 tracts.</a:t>
            </a:r>
            <a:endParaRPr b="0" lang="en-US" sz="3200" spc="-1" strike="noStrike">
              <a:latin typeface="Arial"/>
            </a:endParaRPr>
          </a:p>
          <a:p>
            <a:pPr marL="343080" indent="-340920">
              <a:lnSpc>
                <a:spcPct val="100000"/>
              </a:lnSpc>
              <a:spcBef>
                <a:spcPts val="641"/>
              </a:spcBef>
              <a:buClr>
                <a:srgbClr val="000000"/>
              </a:buClr>
              <a:buFont typeface="Arial"/>
              <a:buChar char="•"/>
            </a:pPr>
            <a:r>
              <a:rPr b="0" lang="en-US" sz="3200" spc="-1" strike="noStrike">
                <a:solidFill>
                  <a:srgbClr val="000000"/>
                </a:solidFill>
                <a:latin typeface="Calibri"/>
                <a:ea typeface="DejaVu Sans"/>
              </a:rPr>
              <a:t>Increased incidence of C/S  because of  malpresentation, cord presentation/prolapse and severe APH.</a:t>
            </a:r>
            <a:endParaRPr b="0" lang="en-US" sz="3200" spc="-1" strike="noStrike">
              <a:latin typeface="Arial"/>
            </a:endParaRPr>
          </a:p>
          <a:p>
            <a:pPr marL="343080" indent="-340920">
              <a:lnSpc>
                <a:spcPct val="100000"/>
              </a:lnSpc>
              <a:spcBef>
                <a:spcPts val="641"/>
              </a:spcBef>
              <a:tabLst>
                <a:tab algn="l" pos="0"/>
              </a:tabLst>
            </a:pPr>
            <a:r>
              <a:rPr b="0" lang="en-US" sz="3200" spc="-1" strike="noStrike">
                <a:solidFill>
                  <a:srgbClr val="000000"/>
                </a:solidFill>
                <a:latin typeface="Calibri"/>
                <a:ea typeface="DejaVu Sans"/>
              </a:rPr>
              <a:t> </a:t>
            </a: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3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74" name="CustomShape 1"/>
          <p:cNvSpPr/>
          <p:nvPr/>
        </p:nvSpPr>
        <p:spPr>
          <a:xfrm>
            <a:off x="1047600" y="380880"/>
            <a:ext cx="10189440" cy="5636520"/>
          </a:xfrm>
          <a:prstGeom prst="rect">
            <a:avLst/>
          </a:prstGeom>
          <a:noFill/>
          <a:ln>
            <a:noFill/>
          </a:ln>
        </p:spPr>
        <p:style>
          <a:lnRef idx="0"/>
          <a:fillRef idx="0"/>
          <a:effectRef idx="0"/>
          <a:fontRef idx="minor"/>
        </p:style>
        <p:txBody>
          <a:bodyPr lIns="90000" rIns="90000" tIns="45000" bIns="45000">
            <a:normAutofit/>
          </a:bodyPr>
          <a:p>
            <a:pPr marL="343080" indent="-340920">
              <a:lnSpc>
                <a:spcPct val="100000"/>
              </a:lnSpc>
              <a:spcBef>
                <a:spcPts val="641"/>
              </a:spcBef>
              <a:buClr>
                <a:srgbClr val="000000"/>
              </a:buClr>
              <a:buFont typeface="Arial"/>
              <a:buChar char="•"/>
            </a:pPr>
            <a:r>
              <a:rPr b="0" lang="en-US" sz="3200" spc="-1" strike="noStrike">
                <a:solidFill>
                  <a:srgbClr val="000000"/>
                </a:solidFill>
                <a:latin typeface="Calibri"/>
                <a:ea typeface="DejaVu Sans"/>
              </a:rPr>
              <a:t>Postpartum haemorrhage ,because of impaired living ligature action.</a:t>
            </a:r>
            <a:endParaRPr b="0" lang="en-US" sz="3200" spc="-1" strike="noStrike">
              <a:latin typeface="Arial"/>
            </a:endParaRPr>
          </a:p>
          <a:p>
            <a:pPr marL="343080" indent="-340920">
              <a:lnSpc>
                <a:spcPct val="100000"/>
              </a:lnSpc>
              <a:spcBef>
                <a:spcPts val="641"/>
              </a:spcBef>
              <a:buClr>
                <a:srgbClr val="000000"/>
              </a:buClr>
              <a:buFont typeface="Wingdings" charset="2"/>
              <a:buChar char=""/>
            </a:pPr>
            <a:r>
              <a:rPr b="0" lang="en-US" sz="3200" spc="-1" strike="noStrike">
                <a:solidFill>
                  <a:srgbClr val="000000"/>
                </a:solidFill>
                <a:latin typeface="Calibri"/>
                <a:ea typeface="DejaVu Sans"/>
              </a:rPr>
              <a:t>Impairment could be from overstretching of the uterus or from damage of myometrium following abruptio.</a:t>
            </a:r>
            <a:endParaRPr b="0" lang="en-US" sz="3200" spc="-1" strike="noStrike">
              <a:latin typeface="Arial"/>
            </a:endParaRPr>
          </a:p>
        </p:txBody>
      </p:sp>
      <p:sp>
        <p:nvSpPr>
          <p:cNvPr id="1275" name="CustomShape 2"/>
          <p:cNvSpPr/>
          <p:nvPr/>
        </p:nvSpPr>
        <p:spPr>
          <a:xfrm>
            <a:off x="2000160" y="4267080"/>
            <a:ext cx="6189120" cy="2588760"/>
          </a:xfrm>
          <a:prstGeom prst="star5">
            <a:avLst>
              <a:gd name="adj" fmla="val 19098"/>
              <a:gd name="hf" fmla="val 105146"/>
              <a:gd name="vf" fmla="val 110557"/>
            </a:avLst>
          </a:prstGeom>
          <a:solidFill>
            <a:srgbClr val="052f61"/>
          </a:solidFill>
          <a:ln w="25560">
            <a:solidFill>
              <a:srgbClr val="032247"/>
            </a:solidFill>
            <a:round/>
          </a:ln>
        </p:spPr>
        <p:style>
          <a:lnRef idx="0"/>
          <a:fillRef idx="0"/>
          <a:effectRef idx="0"/>
          <a:fontRef idx="minor"/>
        </p:style>
        <p:txBody>
          <a:bodyPr lIns="90000" rIns="90000" tIns="45000" bIns="45000" anchor="ctr">
            <a:noAutofit/>
          </a:bodyPr>
          <a:p>
            <a:pPr algn="ctr">
              <a:lnSpc>
                <a:spcPct val="100000"/>
              </a:lnSpc>
            </a:pPr>
            <a:r>
              <a:rPr b="1" lang="en-US" sz="3200" spc="-1" strike="noStrike">
                <a:solidFill>
                  <a:srgbClr val="ffff00"/>
                </a:solidFill>
                <a:latin typeface="Calibri"/>
                <a:ea typeface="DejaVu Sans"/>
              </a:rPr>
              <a:t>END </a:t>
            </a: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3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76" name="CustomShape 1"/>
          <p:cNvSpPr/>
          <p:nvPr/>
        </p:nvSpPr>
        <p:spPr>
          <a:xfrm>
            <a:off x="1015920" y="269640"/>
            <a:ext cx="10767600" cy="1140840"/>
          </a:xfrm>
          <a:prstGeom prst="rect">
            <a:avLst/>
          </a:prstGeom>
          <a:noFill/>
          <a:ln>
            <a:noFill/>
          </a:ln>
        </p:spPr>
        <p:style>
          <a:lnRef idx="0"/>
          <a:fillRef idx="0"/>
          <a:effectRef idx="0"/>
          <a:fontRef idx="minor"/>
        </p:style>
        <p:txBody>
          <a:bodyPr lIns="90000" rIns="90000" tIns="45000" bIns="45000" anchor="ctr">
            <a:normAutofit/>
          </a:bodyPr>
          <a:p>
            <a:pPr algn="ctr">
              <a:lnSpc>
                <a:spcPct val="100000"/>
              </a:lnSpc>
            </a:pPr>
            <a:r>
              <a:rPr b="0" lang="en-US" sz="5400" spc="-1" strike="noStrike" u="sng">
                <a:solidFill>
                  <a:srgbClr val="0000ff"/>
                </a:solidFill>
                <a:uFillTx/>
                <a:latin typeface="Aharoni"/>
                <a:ea typeface="DejaVu Sans"/>
              </a:rPr>
              <a:t>OLIGOHYDRAMNIOS</a:t>
            </a:r>
            <a:endParaRPr b="0" lang="en-US" sz="5400" spc="-1" strike="noStrike">
              <a:latin typeface="Arial"/>
            </a:endParaRPr>
          </a:p>
        </p:txBody>
      </p:sp>
      <p:sp>
        <p:nvSpPr>
          <p:cNvPr id="1277" name="CustomShape 2"/>
          <p:cNvSpPr/>
          <p:nvPr/>
        </p:nvSpPr>
        <p:spPr>
          <a:xfrm>
            <a:off x="1295280" y="1371600"/>
            <a:ext cx="10132560" cy="5255640"/>
          </a:xfrm>
          <a:prstGeom prst="rect">
            <a:avLst/>
          </a:prstGeom>
          <a:noFill/>
          <a:ln>
            <a:noFill/>
          </a:ln>
        </p:spPr>
        <p:style>
          <a:lnRef idx="0"/>
          <a:fillRef idx="0"/>
          <a:effectRef idx="0"/>
          <a:fontRef idx="minor"/>
        </p:style>
        <p:txBody>
          <a:bodyPr lIns="90000" rIns="90000" tIns="45000" bIns="45000">
            <a:noAutofit/>
          </a:bodyPr>
          <a:p>
            <a:pPr algn="ctr">
              <a:lnSpc>
                <a:spcPct val="100000"/>
              </a:lnSpc>
              <a:spcBef>
                <a:spcPts val="799"/>
              </a:spcBef>
              <a:tabLst>
                <a:tab algn="l" pos="0"/>
              </a:tabLst>
            </a:pPr>
            <a:r>
              <a:rPr b="1" lang="en-US" sz="4000" spc="-1" strike="noStrike">
                <a:solidFill>
                  <a:srgbClr val="00b0f0"/>
                </a:solidFill>
                <a:latin typeface="Aharoni"/>
                <a:ea typeface="DejaVu Sans"/>
              </a:rPr>
              <a:t>Definition</a:t>
            </a:r>
            <a:endParaRPr b="0" lang="en-US" sz="4000" spc="-1" strike="noStrike">
              <a:latin typeface="Arial"/>
            </a:endParaRPr>
          </a:p>
          <a:p>
            <a:pPr marL="343080" indent="-340920" algn="just">
              <a:lnSpc>
                <a:spcPct val="100000"/>
              </a:lnSpc>
              <a:spcBef>
                <a:spcPts val="641"/>
              </a:spcBef>
              <a:buClr>
                <a:srgbClr val="000000"/>
              </a:buClr>
              <a:buFont typeface="Arial"/>
              <a:buChar char="•"/>
              <a:tabLst>
                <a:tab algn="l" pos="0"/>
              </a:tabLst>
            </a:pPr>
            <a:r>
              <a:rPr b="0" lang="en-US" sz="3200" spc="-1" strike="noStrike">
                <a:solidFill>
                  <a:srgbClr val="000000"/>
                </a:solidFill>
                <a:latin typeface="Calibri"/>
                <a:ea typeface="DejaVu Sans"/>
              </a:rPr>
              <a:t>It’s a pregnancy induced condition characterized by </a:t>
            </a:r>
            <a:r>
              <a:rPr b="1" lang="en-US" sz="3200" spc="-1" strike="noStrike">
                <a:solidFill>
                  <a:srgbClr val="000000"/>
                </a:solidFill>
                <a:latin typeface="Calibri"/>
                <a:ea typeface="DejaVu Sans"/>
              </a:rPr>
              <a:t>inadequate</a:t>
            </a:r>
            <a:r>
              <a:rPr b="0" lang="en-US" sz="3200" spc="-1" strike="noStrike">
                <a:solidFill>
                  <a:srgbClr val="000000"/>
                </a:solidFill>
                <a:latin typeface="Calibri"/>
                <a:ea typeface="DejaVu Sans"/>
              </a:rPr>
              <a:t> amount of liquor amnii (amniotic fluid) of less than 800ml at term (amniotic fluid volume depends on gestational age), based on ultrasound scanning, thus resulting in poor development of the lung tissue and can lead to fetal death.</a:t>
            </a:r>
            <a:endParaRPr b="0" lang="en-US" sz="3200" spc="-1" strike="noStrike">
              <a:latin typeface="Arial"/>
            </a:endParaRPr>
          </a:p>
          <a:p>
            <a:pPr algn="just">
              <a:lnSpc>
                <a:spcPct val="100000"/>
              </a:lnSpc>
              <a:spcBef>
                <a:spcPts val="641"/>
              </a:spcBef>
              <a:tabLst>
                <a:tab algn="l" pos="0"/>
              </a:tabLst>
            </a:pP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3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78" name="CustomShape 1"/>
          <p:cNvSpPr/>
          <p:nvPr/>
        </p:nvSpPr>
        <p:spPr>
          <a:xfrm>
            <a:off x="1371600" y="0"/>
            <a:ext cx="10094400" cy="1140840"/>
          </a:xfrm>
          <a:prstGeom prst="rect">
            <a:avLst/>
          </a:prstGeom>
          <a:noFill/>
          <a:ln>
            <a:noFill/>
          </a:ln>
        </p:spPr>
        <p:style>
          <a:lnRef idx="0"/>
          <a:fillRef idx="0"/>
          <a:effectRef idx="0"/>
          <a:fontRef idx="minor"/>
        </p:style>
        <p:txBody>
          <a:bodyPr lIns="90000" rIns="90000" tIns="45000" bIns="45000" anchor="ctr">
            <a:noAutofit/>
          </a:bodyPr>
          <a:p>
            <a:pPr algn="ctr">
              <a:lnSpc>
                <a:spcPct val="100000"/>
              </a:lnSpc>
            </a:pPr>
            <a:r>
              <a:rPr b="1" lang="en-US" sz="4400" spc="-1" strike="noStrike">
                <a:solidFill>
                  <a:srgbClr val="0000ff"/>
                </a:solidFill>
                <a:latin typeface="Calibri"/>
                <a:ea typeface="DejaVu Sans"/>
              </a:rPr>
              <a:t>Pathophysiology of oligohydramnios</a:t>
            </a:r>
            <a:endParaRPr b="0" lang="en-US" sz="4400" spc="-1" strike="noStrike">
              <a:latin typeface="Arial"/>
            </a:endParaRPr>
          </a:p>
        </p:txBody>
      </p:sp>
      <p:sp>
        <p:nvSpPr>
          <p:cNvPr id="1279" name="CustomShape 2"/>
          <p:cNvSpPr/>
          <p:nvPr/>
        </p:nvSpPr>
        <p:spPr>
          <a:xfrm>
            <a:off x="1371600" y="1143000"/>
            <a:ext cx="10056240" cy="5484240"/>
          </a:xfrm>
          <a:prstGeom prst="rect">
            <a:avLst/>
          </a:prstGeom>
          <a:noFill/>
          <a:ln>
            <a:noFill/>
          </a:ln>
        </p:spPr>
        <p:style>
          <a:lnRef idx="0"/>
          <a:fillRef idx="0"/>
          <a:effectRef idx="0"/>
          <a:fontRef idx="minor"/>
        </p:style>
        <p:txBody>
          <a:bodyPr lIns="90000" rIns="90000" tIns="45000" bIns="45000">
            <a:normAutofit fontScale="88000"/>
          </a:bodyPr>
          <a:p>
            <a:pPr marL="343080" indent="-340920" algn="just">
              <a:lnSpc>
                <a:spcPct val="100000"/>
              </a:lnSpc>
              <a:spcBef>
                <a:spcPts val="641"/>
              </a:spcBef>
              <a:buClr>
                <a:srgbClr val="000000"/>
              </a:buClr>
              <a:buFont typeface="Arial"/>
              <a:buChar char="•"/>
            </a:pPr>
            <a:r>
              <a:rPr b="0" lang="en-US" sz="3200" spc="-1" strike="noStrike" u="sng">
                <a:solidFill>
                  <a:srgbClr val="000000"/>
                </a:solidFill>
                <a:uFillTx/>
                <a:latin typeface="Calibri"/>
                <a:ea typeface="DejaVu Sans"/>
              </a:rPr>
              <a:t>Rupture of the membranes </a:t>
            </a:r>
            <a:r>
              <a:rPr b="0" lang="en-US" sz="3200" spc="-1" strike="noStrike">
                <a:solidFill>
                  <a:srgbClr val="000000"/>
                </a:solidFill>
                <a:latin typeface="Calibri"/>
                <a:ea typeface="DejaVu Sans"/>
              </a:rPr>
              <a:t>is the most common cause of oligohydramnios, especially in premature drainage of liquor. </a:t>
            </a:r>
            <a:endParaRPr b="0" lang="en-US" sz="3200" spc="-1" strike="noStrike">
              <a:latin typeface="Arial"/>
            </a:endParaRPr>
          </a:p>
          <a:p>
            <a:pPr marL="343080" indent="-340920" algn="just">
              <a:lnSpc>
                <a:spcPct val="100000"/>
              </a:lnSpc>
              <a:spcBef>
                <a:spcPts val="641"/>
              </a:spcBef>
              <a:buClr>
                <a:srgbClr val="000000"/>
              </a:buClr>
              <a:buFont typeface="Arial"/>
              <a:buChar char="•"/>
            </a:pPr>
            <a:r>
              <a:rPr b="0" lang="en-US" sz="3200" spc="-1" strike="noStrike">
                <a:solidFill>
                  <a:srgbClr val="000000"/>
                </a:solidFill>
                <a:latin typeface="Calibri"/>
                <a:ea typeface="DejaVu Sans"/>
              </a:rPr>
              <a:t>However, because the amniotic fluid is primarily fetal urine in the latter half of the pregnancy, the </a:t>
            </a:r>
            <a:r>
              <a:rPr b="0" lang="en-US" sz="3200" spc="-1" strike="noStrike" u="sng">
                <a:solidFill>
                  <a:srgbClr val="000000"/>
                </a:solidFill>
                <a:uFillTx/>
                <a:latin typeface="Calibri"/>
                <a:ea typeface="DejaVu Sans"/>
              </a:rPr>
              <a:t>absence of fetal urine production</a:t>
            </a:r>
            <a:r>
              <a:rPr b="0" lang="en-US" sz="3200" spc="-1" strike="noStrike">
                <a:solidFill>
                  <a:srgbClr val="000000"/>
                </a:solidFill>
                <a:latin typeface="Calibri"/>
                <a:ea typeface="DejaVu Sans"/>
              </a:rPr>
              <a:t> or a blockage in the fetus' urinary tract results in oligohydramnios. </a:t>
            </a:r>
            <a:endParaRPr b="0" lang="en-US" sz="3200" spc="-1" strike="noStrike">
              <a:latin typeface="Arial"/>
            </a:endParaRPr>
          </a:p>
          <a:p>
            <a:pPr marL="343080" indent="-340920" algn="just">
              <a:lnSpc>
                <a:spcPct val="100000"/>
              </a:lnSpc>
              <a:spcBef>
                <a:spcPts val="641"/>
              </a:spcBef>
              <a:buClr>
                <a:srgbClr val="000000"/>
              </a:buClr>
              <a:buFont typeface="Arial"/>
              <a:buChar char="•"/>
            </a:pPr>
            <a:r>
              <a:rPr b="0" lang="en-US" sz="3200" spc="-1" strike="noStrike" u="sng">
                <a:solidFill>
                  <a:srgbClr val="000000"/>
                </a:solidFill>
                <a:uFillTx/>
                <a:latin typeface="Calibri"/>
                <a:ea typeface="DejaVu Sans"/>
              </a:rPr>
              <a:t>Fetal swallowing</a:t>
            </a:r>
            <a:r>
              <a:rPr b="0" lang="en-US" sz="3200" spc="-1" strike="noStrike">
                <a:solidFill>
                  <a:srgbClr val="000000"/>
                </a:solidFill>
                <a:latin typeface="Calibri"/>
                <a:ea typeface="DejaVu Sans"/>
              </a:rPr>
              <a:t>, which occurs physiologically, reduces the amount of fluid, and an absence of swallowing or a blockage of the fetus' GI tract can lead to polyhydramnios.</a:t>
            </a: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3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80" name="CustomShape 1"/>
          <p:cNvSpPr/>
          <p:nvPr/>
        </p:nvSpPr>
        <p:spPr>
          <a:xfrm>
            <a:off x="1015920" y="269640"/>
            <a:ext cx="10767600" cy="1140840"/>
          </a:xfrm>
          <a:prstGeom prst="rect">
            <a:avLst/>
          </a:prstGeom>
          <a:noFill/>
          <a:ln>
            <a:noFill/>
          </a:ln>
        </p:spPr>
        <p:style>
          <a:lnRef idx="0"/>
          <a:fillRef idx="0"/>
          <a:effectRef idx="0"/>
          <a:fontRef idx="minor"/>
        </p:style>
        <p:txBody>
          <a:bodyPr lIns="90000" rIns="90000" tIns="45000" bIns="45000" anchor="ctr">
            <a:noAutofit/>
          </a:bodyPr>
          <a:p>
            <a:pPr algn="ctr">
              <a:lnSpc>
                <a:spcPct val="100000"/>
              </a:lnSpc>
            </a:pPr>
            <a:r>
              <a:rPr b="1" lang="en-US" sz="4400" spc="-1" strike="noStrike">
                <a:solidFill>
                  <a:srgbClr val="0000ff"/>
                </a:solidFill>
                <a:latin typeface="Aharoni"/>
                <a:ea typeface="DejaVu Sans"/>
              </a:rPr>
              <a:t>INCIDENCE</a:t>
            </a:r>
            <a:endParaRPr b="0" lang="en-US" sz="4400" spc="-1" strike="noStrike">
              <a:latin typeface="Arial"/>
            </a:endParaRPr>
          </a:p>
        </p:txBody>
      </p:sp>
      <p:sp>
        <p:nvSpPr>
          <p:cNvPr id="1281" name="CustomShape 2"/>
          <p:cNvSpPr/>
          <p:nvPr/>
        </p:nvSpPr>
        <p:spPr>
          <a:xfrm>
            <a:off x="1066680" y="1066680"/>
            <a:ext cx="10513440" cy="5560560"/>
          </a:xfrm>
          <a:prstGeom prst="rect">
            <a:avLst/>
          </a:prstGeom>
          <a:noFill/>
          <a:ln>
            <a:noFill/>
          </a:ln>
        </p:spPr>
        <p:style>
          <a:lnRef idx="0"/>
          <a:fillRef idx="0"/>
          <a:effectRef idx="0"/>
          <a:fontRef idx="minor"/>
        </p:style>
        <p:txBody>
          <a:bodyPr lIns="90000" rIns="90000" tIns="45000" bIns="45000">
            <a:normAutofit fontScale="61000"/>
          </a:bodyPr>
          <a:p>
            <a:pPr marL="343080" indent="-340920" algn="just">
              <a:lnSpc>
                <a:spcPct val="100000"/>
              </a:lnSpc>
              <a:spcBef>
                <a:spcPts val="641"/>
              </a:spcBef>
              <a:buClr>
                <a:srgbClr val="000000"/>
              </a:buClr>
              <a:buFont typeface="Arial"/>
              <a:buChar char="•"/>
            </a:pPr>
            <a:r>
              <a:rPr b="0" lang="en-US" sz="3200" spc="-1" strike="noStrike">
                <a:solidFill>
                  <a:srgbClr val="000000"/>
                </a:solidFill>
                <a:latin typeface="Calibri"/>
                <a:ea typeface="DejaVu Sans"/>
              </a:rPr>
              <a:t>Oligohydramnios occurs in 4% of pregnancies, and polyhydramnios occurs in 1% of pregnancies.</a:t>
            </a:r>
            <a:endParaRPr b="0" lang="en-US" sz="3200" spc="-1" strike="noStrike">
              <a:latin typeface="Arial"/>
            </a:endParaRPr>
          </a:p>
          <a:p>
            <a:pPr marL="343080" indent="-340920" algn="just">
              <a:lnSpc>
                <a:spcPct val="100000"/>
              </a:lnSpc>
              <a:spcBef>
                <a:spcPts val="641"/>
              </a:spcBef>
              <a:buClr>
                <a:srgbClr val="000000"/>
              </a:buClr>
              <a:buFont typeface="Arial"/>
              <a:buChar char="•"/>
            </a:pPr>
            <a:r>
              <a:rPr b="0" lang="en-US" sz="3200" spc="-1" strike="noStrike">
                <a:solidFill>
                  <a:srgbClr val="000000"/>
                </a:solidFill>
                <a:latin typeface="Calibri"/>
                <a:ea typeface="DejaVu Sans"/>
              </a:rPr>
              <a:t>When diagnosed in the 1</a:t>
            </a:r>
            <a:r>
              <a:rPr b="0" lang="en-US" sz="3200" spc="-1" strike="noStrike" baseline="30000">
                <a:solidFill>
                  <a:srgbClr val="000000"/>
                </a:solidFill>
                <a:latin typeface="Calibri"/>
                <a:ea typeface="DejaVu Sans"/>
              </a:rPr>
              <a:t>st</a:t>
            </a:r>
            <a:r>
              <a:rPr b="0" lang="en-US" sz="3200" spc="-1" strike="noStrike">
                <a:solidFill>
                  <a:srgbClr val="000000"/>
                </a:solidFill>
                <a:latin typeface="Calibri"/>
                <a:ea typeface="DejaVu Sans"/>
              </a:rPr>
              <a:t> half of pregnancy, it’s often associated with renal agenesis( absence of the kidneys) or potter’s syndrome in which the baby has pulmonary hypoplasia</a:t>
            </a:r>
            <a:endParaRPr b="0" lang="en-US" sz="3200" spc="-1" strike="noStrike">
              <a:latin typeface="Arial"/>
            </a:endParaRPr>
          </a:p>
          <a:p>
            <a:pPr algn="just">
              <a:lnSpc>
                <a:spcPct val="100000"/>
              </a:lnSpc>
              <a:spcBef>
                <a:spcPts val="700"/>
              </a:spcBef>
              <a:tabLst>
                <a:tab algn="l" pos="0"/>
              </a:tabLst>
            </a:pPr>
            <a:r>
              <a:rPr b="1" lang="en-US" sz="3500" spc="-1" strike="noStrike" u="sng">
                <a:solidFill>
                  <a:srgbClr val="0000ff"/>
                </a:solidFill>
                <a:uFillTx/>
                <a:latin typeface="Calibri"/>
                <a:ea typeface="DejaVu Sans"/>
              </a:rPr>
              <a:t>Note:</a:t>
            </a:r>
            <a:r>
              <a:rPr b="0" lang="en-US" sz="3200" spc="-1" strike="noStrike">
                <a:solidFill>
                  <a:srgbClr val="000000"/>
                </a:solidFill>
                <a:latin typeface="Calibri"/>
                <a:ea typeface="DejaVu Sans"/>
              </a:rPr>
              <a:t> </a:t>
            </a:r>
            <a:endParaRPr b="0" lang="en-US" sz="3200" spc="-1" strike="noStrike">
              <a:latin typeface="Arial"/>
            </a:endParaRPr>
          </a:p>
          <a:p>
            <a:pPr marL="343080" indent="-340920" algn="just">
              <a:lnSpc>
                <a:spcPct val="100000"/>
              </a:lnSpc>
              <a:spcBef>
                <a:spcPts val="641"/>
              </a:spcBef>
              <a:buClr>
                <a:srgbClr val="000000"/>
              </a:buClr>
              <a:buFont typeface="Arial"/>
              <a:buChar char="•"/>
              <a:tabLst>
                <a:tab algn="l" pos="0"/>
              </a:tabLst>
            </a:pPr>
            <a:r>
              <a:rPr b="1" lang="en-US" sz="3200" spc="-1" strike="noStrike">
                <a:solidFill>
                  <a:srgbClr val="000000"/>
                </a:solidFill>
                <a:latin typeface="Calibri"/>
                <a:ea typeface="DejaVu Sans"/>
              </a:rPr>
              <a:t>Pulmonary hypoplasia</a:t>
            </a:r>
            <a:r>
              <a:rPr b="0" lang="en-US" sz="3200" spc="-1" strike="noStrike">
                <a:solidFill>
                  <a:srgbClr val="000000"/>
                </a:solidFill>
                <a:latin typeface="Calibri"/>
                <a:ea typeface="DejaVu Sans"/>
              </a:rPr>
              <a:t> is incomplete development of the lungs, resulting in an abnormally low number or size of bronchopulmonary segments or alveoli. </a:t>
            </a:r>
            <a:endParaRPr b="0" lang="en-US" sz="3200" spc="-1" strike="noStrike">
              <a:latin typeface="Arial"/>
            </a:endParaRPr>
          </a:p>
          <a:p>
            <a:pPr marL="343080" indent="-340920" algn="just">
              <a:lnSpc>
                <a:spcPct val="100000"/>
              </a:lnSpc>
              <a:spcBef>
                <a:spcPts val="641"/>
              </a:spcBef>
              <a:buClr>
                <a:srgbClr val="000000"/>
              </a:buClr>
              <a:buFont typeface="Arial"/>
              <a:buChar char="•"/>
              <a:tabLst>
                <a:tab algn="l" pos="0"/>
              </a:tabLst>
            </a:pPr>
            <a:r>
              <a:rPr b="0" lang="en-US" sz="3200" spc="-1" strike="noStrike">
                <a:solidFill>
                  <a:srgbClr val="000000"/>
                </a:solidFill>
                <a:latin typeface="Calibri"/>
                <a:ea typeface="DejaVu Sans"/>
              </a:rPr>
              <a:t>A congenital malformation &amp; often occurs secondary to other fetal abnormalities that interfere with normal development of the lungs.</a:t>
            </a: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3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82" name="CustomShape 1"/>
          <p:cNvSpPr/>
          <p:nvPr/>
        </p:nvSpPr>
        <p:spPr>
          <a:xfrm>
            <a:off x="1333440" y="228600"/>
            <a:ext cx="10094400" cy="6246360"/>
          </a:xfrm>
          <a:prstGeom prst="rect">
            <a:avLst/>
          </a:prstGeom>
          <a:noFill/>
          <a:ln>
            <a:noFill/>
          </a:ln>
        </p:spPr>
        <p:style>
          <a:lnRef idx="0"/>
          <a:fillRef idx="0"/>
          <a:effectRef idx="0"/>
          <a:fontRef idx="minor"/>
        </p:style>
        <p:txBody>
          <a:bodyPr lIns="90000" rIns="90000" tIns="45000" bIns="45000">
            <a:normAutofit/>
          </a:bodyPr>
          <a:p>
            <a:pPr marL="343080" indent="-340920" algn="just">
              <a:lnSpc>
                <a:spcPct val="100000"/>
              </a:lnSpc>
              <a:spcBef>
                <a:spcPts val="720"/>
              </a:spcBef>
              <a:buClr>
                <a:srgbClr val="000000"/>
              </a:buClr>
              <a:buFont typeface="Arial"/>
              <a:buChar char="•"/>
            </a:pPr>
            <a:r>
              <a:rPr b="0" lang="en-US" sz="3600" spc="-1" strike="noStrike">
                <a:solidFill>
                  <a:srgbClr val="000000"/>
                </a:solidFill>
                <a:latin typeface="Calibri"/>
                <a:ea typeface="DejaVu Sans"/>
              </a:rPr>
              <a:t>The mortality rate in oligohydramnios is high because:-</a:t>
            </a:r>
            <a:endParaRPr b="0" lang="en-US" sz="3600" spc="-1" strike="noStrike">
              <a:latin typeface="Arial"/>
            </a:endParaRPr>
          </a:p>
          <a:p>
            <a:pPr lvl="1" marL="743040" indent="-283680" algn="just">
              <a:lnSpc>
                <a:spcPct val="100000"/>
              </a:lnSpc>
              <a:spcBef>
                <a:spcPts val="720"/>
              </a:spcBef>
              <a:buClr>
                <a:srgbClr val="000000"/>
              </a:buClr>
              <a:buFont typeface="Arial"/>
              <a:buChar char="–"/>
            </a:pPr>
            <a:r>
              <a:rPr b="0" lang="en-US" sz="3600" spc="-1" strike="noStrike">
                <a:solidFill>
                  <a:srgbClr val="000000"/>
                </a:solidFill>
                <a:latin typeface="Calibri"/>
                <a:ea typeface="DejaVu Sans"/>
              </a:rPr>
              <a:t> </a:t>
            </a:r>
            <a:r>
              <a:rPr b="0" lang="en-US" sz="3600" spc="-1" strike="noStrike">
                <a:solidFill>
                  <a:srgbClr val="000000"/>
                </a:solidFill>
                <a:latin typeface="Calibri"/>
                <a:ea typeface="DejaVu Sans"/>
              </a:rPr>
              <a:t>The lack of amniotic fluid allows compression of the fetal abdomen, which limits movement of its diaphragm. </a:t>
            </a:r>
            <a:endParaRPr b="0" lang="en-US" sz="3600" spc="-1" strike="noStrike">
              <a:latin typeface="Arial"/>
            </a:endParaRPr>
          </a:p>
          <a:p>
            <a:pPr lvl="1" marL="743040" indent="-283680" algn="just">
              <a:lnSpc>
                <a:spcPct val="100000"/>
              </a:lnSpc>
              <a:spcBef>
                <a:spcPts val="720"/>
              </a:spcBef>
              <a:buClr>
                <a:srgbClr val="000000"/>
              </a:buClr>
              <a:buFont typeface="Arial"/>
              <a:buChar char="–"/>
            </a:pPr>
            <a:r>
              <a:rPr b="0" lang="en-US" sz="3600" spc="-1" strike="noStrike">
                <a:solidFill>
                  <a:srgbClr val="000000"/>
                </a:solidFill>
                <a:latin typeface="Calibri"/>
                <a:ea typeface="DejaVu Sans"/>
              </a:rPr>
              <a:t>The lack of amniotic fluid flowing in and out of the fetal lungs leads to pulmonary hypoplasia. </a:t>
            </a:r>
            <a:endParaRPr b="0" lang="en-US" sz="3600" spc="-1" strike="noStrike">
              <a:latin typeface="Arial"/>
            </a:endParaRPr>
          </a:p>
          <a:p>
            <a:pPr marL="457200" algn="just">
              <a:lnSpc>
                <a:spcPct val="100000"/>
              </a:lnSpc>
              <a:spcBef>
                <a:spcPts val="720"/>
              </a:spcBef>
              <a:tabLst>
                <a:tab algn="l" pos="0"/>
              </a:tabLst>
            </a:pPr>
            <a:endParaRPr b="0" lang="en-US" sz="3600" spc="-1" strike="noStrike">
              <a:latin typeface="Arial"/>
            </a:endParaRPr>
          </a:p>
          <a:p>
            <a:pPr marL="457200">
              <a:lnSpc>
                <a:spcPct val="100000"/>
              </a:lnSpc>
              <a:spcBef>
                <a:spcPts val="720"/>
              </a:spcBef>
              <a:tabLst>
                <a:tab algn="l" pos="0"/>
              </a:tabLst>
            </a:pPr>
            <a:endParaRPr b="0" lang="en-US" sz="3600" spc="-1" strike="noStrike">
              <a:latin typeface="Arial"/>
            </a:endParaRPr>
          </a:p>
        </p:txBody>
      </p:sp>
    </p:spTree>
  </p:cSld>
  <mc:AlternateContent>
    <mc:Choice Requires="p14">
      <p:transition spd="slow" p14:dur="2000"/>
    </mc:Choice>
    <mc:Fallback>
      <p:transition spd="slow"/>
    </mc:Fallback>
  </mc:AlternateContent>
</p:sld>
</file>

<file path=ppt/slides/slide3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83" name="CustomShape 1"/>
          <p:cNvSpPr/>
          <p:nvPr/>
        </p:nvSpPr>
        <p:spPr>
          <a:xfrm>
            <a:off x="1015920" y="269640"/>
            <a:ext cx="10767600" cy="1140840"/>
          </a:xfrm>
          <a:prstGeom prst="rect">
            <a:avLst/>
          </a:prstGeom>
          <a:noFill/>
          <a:ln>
            <a:noFill/>
          </a:ln>
        </p:spPr>
        <p:style>
          <a:lnRef idx="0"/>
          <a:fillRef idx="0"/>
          <a:effectRef idx="0"/>
          <a:fontRef idx="minor"/>
        </p:style>
        <p:txBody>
          <a:bodyPr lIns="90000" rIns="90000" tIns="45000" bIns="45000" anchor="ctr">
            <a:normAutofit/>
          </a:bodyPr>
          <a:p>
            <a:pPr algn="ctr">
              <a:lnSpc>
                <a:spcPct val="100000"/>
              </a:lnSpc>
            </a:pPr>
            <a:r>
              <a:rPr b="1" lang="en-US" sz="4800" spc="-1" strike="noStrike">
                <a:solidFill>
                  <a:srgbClr val="0000ff"/>
                </a:solidFill>
                <a:latin typeface="Aharoni"/>
                <a:ea typeface="DejaVu Sans"/>
              </a:rPr>
              <a:t>Causes of oligohydramnios</a:t>
            </a:r>
            <a:endParaRPr b="0" lang="en-US" sz="4800" spc="-1" strike="noStrike">
              <a:latin typeface="Arial"/>
            </a:endParaRPr>
          </a:p>
        </p:txBody>
      </p:sp>
      <p:sp>
        <p:nvSpPr>
          <p:cNvPr id="1284" name="CustomShape 2"/>
          <p:cNvSpPr/>
          <p:nvPr/>
        </p:nvSpPr>
        <p:spPr>
          <a:xfrm>
            <a:off x="1143000" y="1143000"/>
            <a:ext cx="10513440" cy="5636520"/>
          </a:xfrm>
          <a:prstGeom prst="rect">
            <a:avLst/>
          </a:prstGeom>
          <a:noFill/>
          <a:ln>
            <a:noFill/>
          </a:ln>
        </p:spPr>
        <p:style>
          <a:lnRef idx="0"/>
          <a:fillRef idx="0"/>
          <a:effectRef idx="0"/>
          <a:fontRef idx="minor"/>
        </p:style>
        <p:txBody>
          <a:bodyPr lIns="90000" rIns="90000" tIns="45000" bIns="45000">
            <a:normAutofit fontScale="70000"/>
          </a:bodyPr>
          <a:p>
            <a:pPr marL="343080" indent="-340920" algn="just">
              <a:lnSpc>
                <a:spcPct val="100000"/>
              </a:lnSpc>
              <a:spcBef>
                <a:spcPts val="561"/>
              </a:spcBef>
              <a:buClr>
                <a:srgbClr val="000000"/>
              </a:buClr>
              <a:buFont typeface="Arial"/>
              <a:buChar char="•"/>
            </a:pPr>
            <a:r>
              <a:rPr b="0" lang="en-US" sz="2800" spc="-1" strike="noStrike">
                <a:solidFill>
                  <a:srgbClr val="000000"/>
                </a:solidFill>
                <a:latin typeface="Calibri"/>
                <a:ea typeface="DejaVu Sans"/>
              </a:rPr>
              <a:t>The exact cause in unknown (idiopathic) but the following factors are commonly associated with oligohydramnios:-</a:t>
            </a:r>
            <a:endParaRPr b="0" lang="en-US" sz="2800" spc="-1" strike="noStrike">
              <a:latin typeface="Arial"/>
            </a:endParaRPr>
          </a:p>
          <a:p>
            <a:pPr marL="343080" indent="-340920" algn="just">
              <a:lnSpc>
                <a:spcPct val="100000"/>
              </a:lnSpc>
              <a:spcBef>
                <a:spcPts val="561"/>
              </a:spcBef>
              <a:buClr>
                <a:srgbClr val="000000"/>
              </a:buClr>
              <a:buFont typeface="Arial"/>
              <a:buChar char="•"/>
            </a:pPr>
            <a:r>
              <a:rPr b="0" lang="en-US" sz="2800" spc="-1" strike="noStrike">
                <a:solidFill>
                  <a:srgbClr val="000000"/>
                </a:solidFill>
                <a:latin typeface="Calibri"/>
                <a:ea typeface="DejaVu Sans"/>
              </a:rPr>
              <a:t>Fetal urinary tract anomalies, such as renal agenesis &amp; polycystic kidneys.</a:t>
            </a:r>
            <a:endParaRPr b="0" lang="en-US" sz="2800" spc="-1" strike="noStrike">
              <a:latin typeface="Arial"/>
            </a:endParaRPr>
          </a:p>
          <a:p>
            <a:pPr marL="343080" indent="-340920" algn="just">
              <a:lnSpc>
                <a:spcPct val="100000"/>
              </a:lnSpc>
              <a:spcBef>
                <a:spcPts val="561"/>
              </a:spcBef>
              <a:buClr>
                <a:srgbClr val="000000"/>
              </a:buClr>
              <a:buFont typeface="Arial"/>
              <a:buChar char="•"/>
            </a:pPr>
            <a:r>
              <a:rPr b="0" lang="en-US" sz="2800" spc="-1" strike="noStrike">
                <a:solidFill>
                  <a:srgbClr val="000000"/>
                </a:solidFill>
                <a:latin typeface="Calibri"/>
                <a:ea typeface="DejaVu Sans"/>
              </a:rPr>
              <a:t>PROM and chronic leakage of the amniotic fluid prenatally.</a:t>
            </a:r>
            <a:endParaRPr b="0" lang="en-US" sz="2800" spc="-1" strike="noStrike">
              <a:latin typeface="Arial"/>
            </a:endParaRPr>
          </a:p>
          <a:p>
            <a:pPr marL="343080" indent="-340920">
              <a:lnSpc>
                <a:spcPct val="100000"/>
              </a:lnSpc>
              <a:spcBef>
                <a:spcPts val="561"/>
              </a:spcBef>
              <a:buClr>
                <a:srgbClr val="000000"/>
              </a:buClr>
              <a:buFont typeface="Arial"/>
              <a:buChar char="•"/>
            </a:pPr>
            <a:r>
              <a:rPr b="0" lang="en-US" sz="2800" spc="-1" strike="noStrike">
                <a:solidFill>
                  <a:srgbClr val="000000"/>
                </a:solidFill>
                <a:latin typeface="Calibri"/>
                <a:ea typeface="DejaVu Sans"/>
              </a:rPr>
              <a:t>Placental insufficiency, as seen in pregnancy-induced hypertension (PIH), maternal diabetes, or post-maturity syndrome when the pregnancy extends beyond 42 weeks' gestation</a:t>
            </a:r>
            <a:endParaRPr b="0" lang="en-US" sz="2800" spc="-1" strike="noStrike">
              <a:latin typeface="Arial"/>
            </a:endParaRPr>
          </a:p>
          <a:p>
            <a:pPr marL="343080" indent="-340920">
              <a:lnSpc>
                <a:spcPct val="100000"/>
              </a:lnSpc>
              <a:spcBef>
                <a:spcPts val="561"/>
              </a:spcBef>
              <a:buClr>
                <a:srgbClr val="000000"/>
              </a:buClr>
              <a:buFont typeface="Arial"/>
              <a:buChar char="•"/>
            </a:pPr>
            <a:r>
              <a:rPr b="0" lang="en-US" sz="2800" spc="-1" strike="noStrike">
                <a:solidFill>
                  <a:srgbClr val="000000"/>
                </a:solidFill>
                <a:latin typeface="Calibri"/>
                <a:ea typeface="DejaVu Sans"/>
              </a:rPr>
              <a:t>Maternal use of prostaglandin synthase inhibitors or ACE inhibitors e.g captopril</a:t>
            </a:r>
            <a:endParaRPr b="0" lang="en-US" sz="2800" spc="-1" strike="noStrike">
              <a:latin typeface="Arial"/>
            </a:endParaRPr>
          </a:p>
          <a:p>
            <a:pPr marL="343080" indent="-340920">
              <a:lnSpc>
                <a:spcPct val="100000"/>
              </a:lnSpc>
              <a:spcBef>
                <a:spcPts val="561"/>
              </a:spcBef>
              <a:buClr>
                <a:srgbClr val="000000"/>
              </a:buClr>
              <a:buFont typeface="Arial"/>
              <a:buChar char="•"/>
            </a:pPr>
            <a:r>
              <a:rPr b="0" lang="en-US" sz="2800" spc="-1" strike="noStrike">
                <a:solidFill>
                  <a:srgbClr val="000000"/>
                </a:solidFill>
                <a:latin typeface="Calibri"/>
                <a:ea typeface="DejaVu Sans"/>
              </a:rPr>
              <a:t>Twin to twin transfusion syndrome ( where one twin experiences severe amniotic fluid deficiency while the other has excess)</a:t>
            </a:r>
            <a:endParaRPr b="0" lang="en-US" sz="2800" spc="-1" strike="noStrike">
              <a:latin typeface="Arial"/>
            </a:endParaRPr>
          </a:p>
          <a:p>
            <a:pPr algn="just">
              <a:lnSpc>
                <a:spcPct val="100000"/>
              </a:lnSpc>
              <a:spcBef>
                <a:spcPts val="561"/>
              </a:spcBef>
              <a:tabLst>
                <a:tab algn="l" pos="0"/>
              </a:tabLst>
            </a:pPr>
            <a:endParaRPr b="0" lang="en-US" sz="2800" spc="-1" strike="noStrike">
              <a:latin typeface="Arial"/>
            </a:endParaRPr>
          </a:p>
        </p:txBody>
      </p:sp>
    </p:spTree>
  </p:cSld>
  <mc:AlternateContent>
    <mc:Choice Requires="p14">
      <p:transition spd="slow" p14:dur="2000"/>
    </mc:Choice>
    <mc:Fallback>
      <p:transition spd="slow"/>
    </mc:Fallback>
  </mc:AlternateContent>
</p:sld>
</file>

<file path=ppt/slides/slide3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85" name="CustomShape 1"/>
          <p:cNvSpPr/>
          <p:nvPr/>
        </p:nvSpPr>
        <p:spPr>
          <a:xfrm>
            <a:off x="1371600" y="13680"/>
            <a:ext cx="10094400" cy="1140840"/>
          </a:xfrm>
          <a:prstGeom prst="rect">
            <a:avLst/>
          </a:prstGeom>
          <a:noFill/>
          <a:ln>
            <a:noFill/>
          </a:ln>
        </p:spPr>
        <p:style>
          <a:lnRef idx="0"/>
          <a:fillRef idx="0"/>
          <a:effectRef idx="0"/>
          <a:fontRef idx="minor"/>
        </p:style>
        <p:txBody>
          <a:bodyPr lIns="90000" rIns="90000" tIns="45000" bIns="45000" anchor="ctr">
            <a:noAutofit/>
          </a:bodyPr>
          <a:p>
            <a:pPr algn="ctr">
              <a:lnSpc>
                <a:spcPct val="100000"/>
              </a:lnSpc>
            </a:pPr>
            <a:r>
              <a:rPr b="0" lang="en-US" sz="4400" spc="-1" strike="noStrike">
                <a:solidFill>
                  <a:srgbClr val="0000ff"/>
                </a:solidFill>
                <a:latin typeface="Aharoni"/>
                <a:ea typeface="DejaVu Sans"/>
              </a:rPr>
              <a:t>Clinical features of oligohydramnios</a:t>
            </a:r>
            <a:endParaRPr b="0" lang="en-US" sz="4400" spc="-1" strike="noStrike">
              <a:latin typeface="Arial"/>
            </a:endParaRPr>
          </a:p>
        </p:txBody>
      </p:sp>
      <p:sp>
        <p:nvSpPr>
          <p:cNvPr id="1286" name="CustomShape 2"/>
          <p:cNvSpPr/>
          <p:nvPr/>
        </p:nvSpPr>
        <p:spPr>
          <a:xfrm>
            <a:off x="1143000" y="838080"/>
            <a:ext cx="10589760" cy="5865120"/>
          </a:xfrm>
          <a:prstGeom prst="rect">
            <a:avLst/>
          </a:prstGeom>
          <a:noFill/>
          <a:ln>
            <a:noFill/>
          </a:ln>
        </p:spPr>
        <p:style>
          <a:lnRef idx="0"/>
          <a:fillRef idx="0"/>
          <a:effectRef idx="0"/>
          <a:fontRef idx="minor"/>
        </p:style>
        <p:txBody>
          <a:bodyPr lIns="90000" rIns="90000" tIns="45000" bIns="45000">
            <a:noAutofit/>
          </a:bodyPr>
          <a:p>
            <a:pPr marL="343080" indent="-340920" algn="just">
              <a:lnSpc>
                <a:spcPct val="100000"/>
              </a:lnSpc>
              <a:spcBef>
                <a:spcPts val="641"/>
              </a:spcBef>
              <a:buClr>
                <a:srgbClr val="000000"/>
              </a:buClr>
              <a:buFont typeface="Arial"/>
              <a:buChar char="•"/>
            </a:pPr>
            <a:r>
              <a:rPr b="0" lang="en-US" sz="3200" spc="-1" strike="noStrike">
                <a:solidFill>
                  <a:srgbClr val="000000"/>
                </a:solidFill>
                <a:latin typeface="Calibri"/>
                <a:ea typeface="DejaVu Sans"/>
              </a:rPr>
              <a:t>On inspection:</a:t>
            </a:r>
            <a:endParaRPr b="0" lang="en-US" sz="3200" spc="-1" strike="noStrike">
              <a:latin typeface="Arial"/>
            </a:endParaRPr>
          </a:p>
          <a:p>
            <a:pPr lvl="1" marL="743040" indent="-283680" algn="just">
              <a:lnSpc>
                <a:spcPct val="100000"/>
              </a:lnSpc>
              <a:spcBef>
                <a:spcPts val="561"/>
              </a:spcBef>
              <a:buClr>
                <a:srgbClr val="000000"/>
              </a:buClr>
              <a:buFont typeface="Arial"/>
              <a:buChar char="–"/>
            </a:pPr>
            <a:r>
              <a:rPr b="0" lang="en-US" sz="2800" spc="-1" strike="noStrike">
                <a:solidFill>
                  <a:srgbClr val="000000"/>
                </a:solidFill>
                <a:latin typeface="Calibri"/>
                <a:ea typeface="DejaVu Sans"/>
              </a:rPr>
              <a:t>The uterus appears smaller than expected for the period of gestation.</a:t>
            </a:r>
            <a:endParaRPr b="0" lang="en-US" sz="2800" spc="-1" strike="noStrike">
              <a:latin typeface="Arial"/>
            </a:endParaRPr>
          </a:p>
          <a:p>
            <a:pPr marL="343080" indent="-340920" algn="just">
              <a:lnSpc>
                <a:spcPct val="100000"/>
              </a:lnSpc>
              <a:spcBef>
                <a:spcPts val="641"/>
              </a:spcBef>
              <a:buClr>
                <a:srgbClr val="000000"/>
              </a:buClr>
              <a:buFont typeface="Arial"/>
              <a:buChar char="•"/>
            </a:pPr>
            <a:r>
              <a:rPr b="0" lang="en-US" sz="3200" spc="-1" strike="noStrike">
                <a:solidFill>
                  <a:srgbClr val="000000"/>
                </a:solidFill>
                <a:latin typeface="Calibri"/>
                <a:ea typeface="DejaVu Sans"/>
              </a:rPr>
              <a:t>Mother reports of reduced fetal movements</a:t>
            </a:r>
            <a:endParaRPr b="0" lang="en-US" sz="3200" spc="-1" strike="noStrike">
              <a:latin typeface="Arial"/>
            </a:endParaRPr>
          </a:p>
          <a:p>
            <a:pPr marL="343080" indent="-340920" algn="just">
              <a:lnSpc>
                <a:spcPct val="100000"/>
              </a:lnSpc>
              <a:spcBef>
                <a:spcPts val="641"/>
              </a:spcBef>
              <a:buClr>
                <a:srgbClr val="000000"/>
              </a:buClr>
              <a:buFont typeface="Arial"/>
              <a:buChar char="•"/>
            </a:pPr>
            <a:r>
              <a:rPr b="0" lang="en-US" sz="3200" spc="-1" strike="noStrike">
                <a:solidFill>
                  <a:srgbClr val="000000"/>
                </a:solidFill>
                <a:latin typeface="Calibri"/>
                <a:ea typeface="DejaVu Sans"/>
              </a:rPr>
              <a:t>On palpation:</a:t>
            </a:r>
            <a:endParaRPr b="0" lang="en-US" sz="3200" spc="-1" strike="noStrike">
              <a:latin typeface="Arial"/>
            </a:endParaRPr>
          </a:p>
          <a:p>
            <a:pPr lvl="1" marL="743040" indent="-283680" algn="just">
              <a:lnSpc>
                <a:spcPct val="100000"/>
              </a:lnSpc>
              <a:spcBef>
                <a:spcPts val="561"/>
              </a:spcBef>
              <a:buClr>
                <a:srgbClr val="000000"/>
              </a:buClr>
              <a:buFont typeface="Arial"/>
              <a:buChar char="–"/>
            </a:pPr>
            <a:r>
              <a:rPr b="0" lang="en-US" sz="2800" spc="-1" strike="noStrike">
                <a:solidFill>
                  <a:srgbClr val="000000"/>
                </a:solidFill>
                <a:latin typeface="Calibri"/>
                <a:ea typeface="DejaVu Sans"/>
              </a:rPr>
              <a:t>Uterus is small and compact and fetal parts are easily felt</a:t>
            </a:r>
            <a:endParaRPr b="0" lang="en-US" sz="2800" spc="-1" strike="noStrike">
              <a:latin typeface="Arial"/>
            </a:endParaRPr>
          </a:p>
          <a:p>
            <a:pPr lvl="1" marL="743040" indent="-283680" algn="just">
              <a:lnSpc>
                <a:spcPct val="100000"/>
              </a:lnSpc>
              <a:spcBef>
                <a:spcPts val="561"/>
              </a:spcBef>
              <a:buClr>
                <a:srgbClr val="000000"/>
              </a:buClr>
              <a:buFont typeface="Arial"/>
              <a:buChar char="–"/>
            </a:pPr>
            <a:r>
              <a:rPr b="0" lang="en-US" sz="2800" spc="-1" strike="noStrike">
                <a:solidFill>
                  <a:srgbClr val="000000"/>
                </a:solidFill>
                <a:latin typeface="Calibri"/>
                <a:ea typeface="DejaVu Sans"/>
              </a:rPr>
              <a:t>Fetal malpresentation is a common finding, especially breech presentation</a:t>
            </a:r>
            <a:endParaRPr b="0" lang="en-US" sz="2800" spc="-1" strike="noStrike">
              <a:latin typeface="Arial"/>
            </a:endParaRPr>
          </a:p>
          <a:p>
            <a:pPr marL="343080" indent="-340920" algn="just">
              <a:lnSpc>
                <a:spcPct val="100000"/>
              </a:lnSpc>
              <a:spcBef>
                <a:spcPts val="641"/>
              </a:spcBef>
              <a:buClr>
                <a:srgbClr val="000000"/>
              </a:buClr>
              <a:buFont typeface="Arial"/>
              <a:buChar char="•"/>
            </a:pPr>
            <a:r>
              <a:rPr b="0" lang="en-US" sz="3200" spc="-1" strike="noStrike">
                <a:solidFill>
                  <a:srgbClr val="000000"/>
                </a:solidFill>
                <a:latin typeface="Calibri"/>
                <a:ea typeface="DejaVu Sans"/>
              </a:rPr>
              <a:t>Auscultation findings are normal</a:t>
            </a:r>
            <a:endParaRPr b="0" lang="en-US" sz="3200" spc="-1" strike="noStrike">
              <a:latin typeface="Arial"/>
            </a:endParaRPr>
          </a:p>
          <a:p>
            <a:pPr marL="343080" indent="-340920" algn="just">
              <a:lnSpc>
                <a:spcPct val="100000"/>
              </a:lnSpc>
              <a:spcBef>
                <a:spcPts val="641"/>
              </a:spcBef>
              <a:buClr>
                <a:srgbClr val="000000"/>
              </a:buClr>
              <a:buFont typeface="Arial"/>
              <a:buChar char="•"/>
            </a:pPr>
            <a:r>
              <a:rPr b="0" lang="en-US" sz="3200" spc="-1" strike="noStrike">
                <a:solidFill>
                  <a:srgbClr val="000000"/>
                </a:solidFill>
                <a:latin typeface="Calibri"/>
                <a:ea typeface="DejaVu Sans"/>
              </a:rPr>
              <a:t>Renal abnormality may be visible on ultrasound scanning</a:t>
            </a: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3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87" name="CustomShape 1"/>
          <p:cNvSpPr/>
          <p:nvPr/>
        </p:nvSpPr>
        <p:spPr>
          <a:xfrm>
            <a:off x="1295280" y="27720"/>
            <a:ext cx="10094400" cy="1140840"/>
          </a:xfrm>
          <a:prstGeom prst="rect">
            <a:avLst/>
          </a:prstGeom>
          <a:noFill/>
          <a:ln>
            <a:noFill/>
          </a:ln>
        </p:spPr>
        <p:style>
          <a:lnRef idx="0"/>
          <a:fillRef idx="0"/>
          <a:effectRef idx="0"/>
          <a:fontRef idx="minor"/>
        </p:style>
        <p:txBody>
          <a:bodyPr lIns="90000" rIns="90000" tIns="45000" bIns="45000" anchor="ctr">
            <a:normAutofit fontScale="63000"/>
          </a:bodyPr>
          <a:p>
            <a:pPr algn="ctr">
              <a:lnSpc>
                <a:spcPct val="100000"/>
              </a:lnSpc>
            </a:pPr>
            <a:r>
              <a:rPr b="0" lang="en-US" sz="4800" spc="-1" strike="noStrike">
                <a:solidFill>
                  <a:srgbClr val="0000ff"/>
                </a:solidFill>
                <a:latin typeface="Aharoni"/>
                <a:ea typeface="DejaVu Sans"/>
              </a:rPr>
              <a:t>Specific management of oligohydramnios</a:t>
            </a:r>
            <a:endParaRPr b="0" lang="en-US" sz="4800" spc="-1" strike="noStrike">
              <a:latin typeface="Arial"/>
            </a:endParaRPr>
          </a:p>
        </p:txBody>
      </p:sp>
      <p:sp>
        <p:nvSpPr>
          <p:cNvPr id="1288" name="CustomShape 2"/>
          <p:cNvSpPr/>
          <p:nvPr/>
        </p:nvSpPr>
        <p:spPr>
          <a:xfrm>
            <a:off x="1143000" y="1143000"/>
            <a:ext cx="10513440" cy="5560560"/>
          </a:xfrm>
          <a:prstGeom prst="rect">
            <a:avLst/>
          </a:prstGeom>
          <a:noFill/>
          <a:ln>
            <a:noFill/>
          </a:ln>
        </p:spPr>
        <p:style>
          <a:lnRef idx="0"/>
          <a:fillRef idx="0"/>
          <a:effectRef idx="0"/>
          <a:fontRef idx="minor"/>
        </p:style>
        <p:txBody>
          <a:bodyPr lIns="90000" rIns="90000" tIns="45000" bIns="45000">
            <a:normAutofit fontScale="56000"/>
          </a:bodyPr>
          <a:p>
            <a:pPr marL="343080" indent="-340920" algn="just">
              <a:lnSpc>
                <a:spcPct val="100000"/>
              </a:lnSpc>
              <a:spcBef>
                <a:spcPts val="641"/>
              </a:spcBef>
              <a:buClr>
                <a:srgbClr val="000000"/>
              </a:buClr>
              <a:buFont typeface="Arial"/>
              <a:buChar char="•"/>
            </a:pPr>
            <a:r>
              <a:rPr b="0" lang="en-US" sz="3200" spc="-1" strike="noStrike">
                <a:solidFill>
                  <a:srgbClr val="000000"/>
                </a:solidFill>
                <a:latin typeface="Calibri"/>
                <a:ea typeface="DejaVu Sans"/>
              </a:rPr>
              <a:t>The aim of management is to establish the cause by investigating the etiology and fetal effects.</a:t>
            </a:r>
            <a:endParaRPr b="0" lang="en-US" sz="3200" spc="-1" strike="noStrike">
              <a:latin typeface="Arial"/>
            </a:endParaRPr>
          </a:p>
          <a:p>
            <a:pPr marL="343080" indent="-340920" algn="just">
              <a:lnSpc>
                <a:spcPct val="100000"/>
              </a:lnSpc>
              <a:spcBef>
                <a:spcPts val="641"/>
              </a:spcBef>
              <a:buClr>
                <a:srgbClr val="000000"/>
              </a:buClr>
              <a:buFont typeface="Arial"/>
              <a:buChar char="•"/>
            </a:pPr>
            <a:r>
              <a:rPr b="0" lang="en-US" sz="3200" spc="-1" strike="noStrike">
                <a:solidFill>
                  <a:srgbClr val="000000"/>
                </a:solidFill>
                <a:latin typeface="Calibri"/>
                <a:ea typeface="DejaVu Sans"/>
              </a:rPr>
              <a:t>Admit mother to hospital at first contact</a:t>
            </a:r>
            <a:endParaRPr b="0" lang="en-US" sz="3200" spc="-1" strike="noStrike">
              <a:latin typeface="Arial"/>
            </a:endParaRPr>
          </a:p>
          <a:p>
            <a:pPr marL="343080" indent="-340920" algn="just">
              <a:lnSpc>
                <a:spcPct val="100000"/>
              </a:lnSpc>
              <a:spcBef>
                <a:spcPts val="641"/>
              </a:spcBef>
              <a:buClr>
                <a:srgbClr val="000000"/>
              </a:buClr>
              <a:buFont typeface="Arial"/>
              <a:buChar char="•"/>
            </a:pPr>
            <a:r>
              <a:rPr b="0" lang="en-US" sz="3200" spc="-1" strike="noStrike">
                <a:solidFill>
                  <a:srgbClr val="000000"/>
                </a:solidFill>
                <a:latin typeface="Calibri"/>
                <a:ea typeface="DejaVu Sans"/>
              </a:rPr>
              <a:t>Investigate thru’</a:t>
            </a:r>
            <a:endParaRPr b="0" lang="en-US" sz="3200" spc="-1" strike="noStrike">
              <a:latin typeface="Arial"/>
            </a:endParaRPr>
          </a:p>
          <a:p>
            <a:pPr lvl="1" marL="743040" indent="-283680" algn="just">
              <a:lnSpc>
                <a:spcPct val="100000"/>
              </a:lnSpc>
              <a:spcBef>
                <a:spcPts val="561"/>
              </a:spcBef>
              <a:buClr>
                <a:srgbClr val="000000"/>
              </a:buClr>
              <a:buFont typeface="Arial"/>
              <a:buChar char="–"/>
            </a:pPr>
            <a:r>
              <a:rPr b="0" lang="en-US" sz="2800" spc="-1" strike="noStrike">
                <a:solidFill>
                  <a:srgbClr val="000000"/>
                </a:solidFill>
                <a:latin typeface="Calibri"/>
                <a:ea typeface="DejaVu Sans"/>
              </a:rPr>
              <a:t>History taking ( reduced fetal movement)</a:t>
            </a:r>
            <a:endParaRPr b="0" lang="en-US" sz="2800" spc="-1" strike="noStrike">
              <a:latin typeface="Arial"/>
            </a:endParaRPr>
          </a:p>
          <a:p>
            <a:pPr lvl="1" marL="743040" indent="-283680" algn="just">
              <a:lnSpc>
                <a:spcPct val="100000"/>
              </a:lnSpc>
              <a:spcBef>
                <a:spcPts val="561"/>
              </a:spcBef>
              <a:buClr>
                <a:srgbClr val="000000"/>
              </a:buClr>
              <a:buFont typeface="Arial"/>
              <a:buChar char="–"/>
            </a:pPr>
            <a:r>
              <a:rPr b="0" lang="en-US" sz="2800" spc="-1" strike="noStrike">
                <a:solidFill>
                  <a:srgbClr val="000000"/>
                </a:solidFill>
                <a:latin typeface="Calibri"/>
                <a:ea typeface="DejaVu Sans"/>
              </a:rPr>
              <a:t>Ultrasound scan</a:t>
            </a:r>
            <a:endParaRPr b="0" lang="en-US" sz="2800" spc="-1" strike="noStrike">
              <a:latin typeface="Arial"/>
            </a:endParaRPr>
          </a:p>
          <a:p>
            <a:pPr marL="343080" indent="-340920" algn="just">
              <a:lnSpc>
                <a:spcPct val="100000"/>
              </a:lnSpc>
              <a:spcBef>
                <a:spcPts val="641"/>
              </a:spcBef>
              <a:buClr>
                <a:srgbClr val="000000"/>
              </a:buClr>
              <a:buFont typeface="Arial"/>
              <a:buChar char="•"/>
            </a:pPr>
            <a:r>
              <a:rPr b="0" lang="en-US" sz="3200" spc="-1" strike="noStrike">
                <a:solidFill>
                  <a:srgbClr val="000000"/>
                </a:solidFill>
                <a:latin typeface="Calibri"/>
                <a:ea typeface="DejaVu Sans"/>
              </a:rPr>
              <a:t>Where fetal abnormality is not considered to be lethal or the cause not known, administer prophylactic amnioinfusion with normal saline, ringer’s lactate or 5% dextrose in order to prevent compression deformities and hypoplastic lung disease and prolong the pregnancy.</a:t>
            </a:r>
            <a:endParaRPr b="0" lang="en-US" sz="3200" spc="-1" strike="noStrike">
              <a:latin typeface="Arial"/>
            </a:endParaRPr>
          </a:p>
          <a:p>
            <a:pPr marL="343080" indent="-340920" algn="just">
              <a:lnSpc>
                <a:spcPct val="100000"/>
              </a:lnSpc>
              <a:spcBef>
                <a:spcPts val="641"/>
              </a:spcBef>
              <a:buClr>
                <a:srgbClr val="000000"/>
              </a:buClr>
              <a:buFont typeface="Arial"/>
              <a:buChar char="•"/>
            </a:pPr>
            <a:r>
              <a:rPr b="0" lang="en-US" sz="3200" spc="-1" strike="noStrike">
                <a:solidFill>
                  <a:srgbClr val="000000"/>
                </a:solidFill>
                <a:latin typeface="Calibri"/>
                <a:ea typeface="DejaVu Sans"/>
              </a:rPr>
              <a:t>Provide mother with a fetal kick chart and interpret accordingly </a:t>
            </a: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97" name="CustomShape 1"/>
          <p:cNvSpPr/>
          <p:nvPr/>
        </p:nvSpPr>
        <p:spPr>
          <a:xfrm>
            <a:off x="685800" y="380880"/>
            <a:ext cx="10894320" cy="6246360"/>
          </a:xfrm>
          <a:prstGeom prst="rect">
            <a:avLst/>
          </a:prstGeom>
          <a:noFill/>
          <a:ln>
            <a:noFill/>
          </a:ln>
        </p:spPr>
        <p:style>
          <a:lnRef idx="0"/>
          <a:fillRef idx="0"/>
          <a:effectRef idx="0"/>
          <a:fontRef idx="minor"/>
        </p:style>
        <p:txBody>
          <a:bodyPr lIns="90000" rIns="90000" tIns="45000" bIns="45000">
            <a:normAutofit/>
          </a:bodyPr>
          <a:p>
            <a:pPr marL="274320" indent="-272160">
              <a:lnSpc>
                <a:spcPct val="100000"/>
              </a:lnSpc>
              <a:spcBef>
                <a:spcPts val="641"/>
              </a:spcBef>
              <a:tabLst>
                <a:tab algn="l" pos="0"/>
              </a:tabLst>
            </a:pPr>
            <a:r>
              <a:rPr b="0" lang="en-US" sz="2600" spc="-1" strike="noStrike">
                <a:solidFill>
                  <a:srgbClr val="000000"/>
                </a:solidFill>
                <a:latin typeface="Constantia"/>
                <a:ea typeface="DejaVu Sans"/>
              </a:rPr>
              <a:t>	</a:t>
            </a:r>
            <a:r>
              <a:rPr b="1" lang="en-US" sz="3200" spc="-1" strike="noStrike">
                <a:solidFill>
                  <a:srgbClr val="000000"/>
                </a:solidFill>
                <a:latin typeface="Constantia"/>
                <a:ea typeface="DejaVu Sans"/>
              </a:rPr>
              <a:t>2. MODERATE</a:t>
            </a:r>
            <a:endParaRPr b="0" lang="en-US" sz="3200" spc="-1" strike="noStrike">
              <a:latin typeface="Arial"/>
            </a:endParaRPr>
          </a:p>
          <a:p>
            <a:pPr marL="274320" indent="-272160">
              <a:lnSpc>
                <a:spcPct val="100000"/>
              </a:lnSpc>
              <a:spcBef>
                <a:spcPts val="641"/>
              </a:spcBef>
              <a:buClr>
                <a:srgbClr val="0bd0d9"/>
              </a:buClr>
              <a:buSzPct val="95000"/>
              <a:buFont typeface="Wingdings 2" charset="2"/>
              <a:buChar char=""/>
              <a:tabLst>
                <a:tab algn="l" pos="0"/>
              </a:tabLst>
            </a:pPr>
            <a:r>
              <a:rPr b="0" lang="en-US" sz="3200" spc="-1" strike="noStrike">
                <a:solidFill>
                  <a:srgbClr val="000000"/>
                </a:solidFill>
                <a:latin typeface="Constantia"/>
                <a:ea typeface="DejaVu Sans"/>
              </a:rPr>
              <a:t>BP readings are of 150/100mmhg where;</a:t>
            </a:r>
            <a:endParaRPr b="0" lang="en-US" sz="3200" spc="-1" strike="noStrike">
              <a:latin typeface="Arial"/>
            </a:endParaRPr>
          </a:p>
          <a:p>
            <a:pPr lvl="1" marL="640080" indent="-244800">
              <a:lnSpc>
                <a:spcPct val="100000"/>
              </a:lnSpc>
              <a:spcBef>
                <a:spcPts val="561"/>
              </a:spcBef>
              <a:buClr>
                <a:srgbClr val="0f6fc6"/>
              </a:buClr>
              <a:buSzPct val="85000"/>
              <a:buFont typeface="Wingdings 2" charset="2"/>
              <a:buChar char=""/>
              <a:tabLst>
                <a:tab algn="l" pos="0"/>
              </a:tabLst>
            </a:pPr>
            <a:r>
              <a:rPr b="0" lang="en-US" sz="2800" spc="-1" strike="noStrike">
                <a:solidFill>
                  <a:srgbClr val="000000"/>
                </a:solidFill>
                <a:latin typeface="Constantia"/>
                <a:ea typeface="DejaVu Sans"/>
              </a:rPr>
              <a:t>Systolic ranges btwn </a:t>
            </a:r>
            <a:r>
              <a:rPr b="1" lang="en-US" sz="2800" spc="-1" strike="noStrike">
                <a:solidFill>
                  <a:srgbClr val="ff0000"/>
                </a:solidFill>
                <a:latin typeface="Constantia"/>
                <a:ea typeface="DejaVu Sans"/>
              </a:rPr>
              <a:t>150-159 mmHg</a:t>
            </a:r>
            <a:endParaRPr b="0" lang="en-US" sz="2800" spc="-1" strike="noStrike">
              <a:latin typeface="Arial"/>
            </a:endParaRPr>
          </a:p>
          <a:p>
            <a:pPr lvl="1" marL="640080" indent="-244800">
              <a:lnSpc>
                <a:spcPct val="100000"/>
              </a:lnSpc>
              <a:spcBef>
                <a:spcPts val="561"/>
              </a:spcBef>
              <a:buClr>
                <a:srgbClr val="0f6fc6"/>
              </a:buClr>
              <a:buSzPct val="85000"/>
              <a:buFont typeface="Wingdings 2" charset="2"/>
              <a:buChar char=""/>
              <a:tabLst>
                <a:tab algn="l" pos="0"/>
              </a:tabLst>
            </a:pPr>
            <a:r>
              <a:rPr b="0" lang="en-US" sz="2800" spc="-1" strike="noStrike">
                <a:solidFill>
                  <a:srgbClr val="000000"/>
                </a:solidFill>
                <a:latin typeface="Constantia"/>
                <a:ea typeface="DejaVu Sans"/>
              </a:rPr>
              <a:t>Diastolic ranges btwn </a:t>
            </a:r>
            <a:r>
              <a:rPr b="1" lang="en-US" sz="2800" spc="-1" strike="noStrike">
                <a:solidFill>
                  <a:srgbClr val="ff0000"/>
                </a:solidFill>
                <a:latin typeface="Constantia"/>
                <a:ea typeface="DejaVu Sans"/>
              </a:rPr>
              <a:t>100-109 mmHg</a:t>
            </a:r>
            <a:endParaRPr b="0" lang="en-US" sz="2800" spc="-1" strike="noStrike">
              <a:latin typeface="Arial"/>
            </a:endParaRPr>
          </a:p>
          <a:p>
            <a:pPr marL="274320" indent="-272160">
              <a:lnSpc>
                <a:spcPct val="100000"/>
              </a:lnSpc>
              <a:spcBef>
                <a:spcPts val="641"/>
              </a:spcBef>
              <a:buClr>
                <a:srgbClr val="0bd0d9"/>
              </a:buClr>
              <a:buSzPct val="95000"/>
              <a:buFont typeface="Wingdings" charset="2"/>
              <a:buChar char=""/>
              <a:tabLst>
                <a:tab algn="l" pos="0"/>
              </a:tabLst>
            </a:pPr>
            <a:r>
              <a:rPr b="0" lang="en-US" sz="3200" spc="-1" strike="noStrike">
                <a:solidFill>
                  <a:srgbClr val="000000"/>
                </a:solidFill>
                <a:latin typeface="Constantia"/>
                <a:ea typeface="DejaVu Sans"/>
              </a:rPr>
              <a:t>Specifically  rise in both systolic &amp; diastolic pressure with about 20mmhg is noted.</a:t>
            </a:r>
            <a:endParaRPr b="0" lang="en-US" sz="3200" spc="-1" strike="noStrike">
              <a:latin typeface="Arial"/>
            </a:endParaRPr>
          </a:p>
          <a:p>
            <a:pPr marL="274320" indent="-272160">
              <a:lnSpc>
                <a:spcPct val="100000"/>
              </a:lnSpc>
              <a:spcBef>
                <a:spcPts val="641"/>
              </a:spcBef>
              <a:buClr>
                <a:srgbClr val="0bd0d9"/>
              </a:buClr>
              <a:buSzPct val="95000"/>
              <a:buFont typeface="Wingdings 2" charset="2"/>
              <a:buChar char=""/>
              <a:tabLst>
                <a:tab algn="l" pos="0"/>
              </a:tabLst>
            </a:pPr>
            <a:r>
              <a:rPr b="0" lang="en-US" sz="3200" spc="-1" strike="noStrike">
                <a:solidFill>
                  <a:srgbClr val="000000"/>
                </a:solidFill>
                <a:latin typeface="Constantia"/>
                <a:ea typeface="DejaVu Sans"/>
              </a:rPr>
              <a:t>Proteinuria ranges between </a:t>
            </a:r>
            <a:r>
              <a:rPr b="1" lang="en-US" sz="3200" spc="-1" strike="noStrike">
                <a:solidFill>
                  <a:srgbClr val="ff0000"/>
                </a:solidFill>
                <a:latin typeface="Constantia"/>
                <a:ea typeface="DejaVu Sans"/>
              </a:rPr>
              <a:t>1+ to  2+.</a:t>
            </a:r>
            <a:endParaRPr b="0" lang="en-US" sz="3200" spc="-1" strike="noStrike">
              <a:latin typeface="Arial"/>
            </a:endParaRPr>
          </a:p>
          <a:p>
            <a:pPr marL="274320" indent="-272160">
              <a:lnSpc>
                <a:spcPct val="100000"/>
              </a:lnSpc>
              <a:spcBef>
                <a:spcPts val="641"/>
              </a:spcBef>
              <a:buClr>
                <a:srgbClr val="0bd0d9"/>
              </a:buClr>
              <a:buSzPct val="95000"/>
              <a:buFont typeface="Wingdings 2" charset="2"/>
              <a:buChar char=""/>
              <a:tabLst>
                <a:tab algn="l" pos="0"/>
              </a:tabLst>
            </a:pPr>
            <a:r>
              <a:rPr b="0" lang="en-US" sz="3200" spc="-1" strike="noStrike">
                <a:solidFill>
                  <a:srgbClr val="000000"/>
                </a:solidFill>
                <a:latin typeface="Constantia"/>
                <a:ea typeface="DejaVu Sans"/>
              </a:rPr>
              <a:t>Oedema is marked on legs fingers and face hence denoted as (++) .</a:t>
            </a:r>
            <a:endParaRPr b="0" lang="en-US" sz="3200" spc="-1" strike="noStrike">
              <a:latin typeface="Arial"/>
            </a:endParaRPr>
          </a:p>
          <a:p>
            <a:pPr marL="274320" indent="-272160">
              <a:lnSpc>
                <a:spcPct val="100000"/>
              </a:lnSpc>
              <a:spcBef>
                <a:spcPts val="641"/>
              </a:spcBef>
              <a:buClr>
                <a:srgbClr val="0bd0d9"/>
              </a:buClr>
              <a:buSzPct val="95000"/>
              <a:buFont typeface="Wingdings 2" charset="2"/>
              <a:buChar char=""/>
              <a:tabLst>
                <a:tab algn="l" pos="0"/>
              </a:tabLst>
            </a:pPr>
            <a:r>
              <a:rPr b="0" lang="en-US" sz="3200" spc="-1" strike="noStrike">
                <a:solidFill>
                  <a:srgbClr val="000000"/>
                </a:solidFill>
                <a:latin typeface="Constantia"/>
                <a:ea typeface="DejaVu Sans"/>
              </a:rPr>
              <a:t>Mother aware of the symptoms.</a:t>
            </a:r>
            <a:endParaRPr b="0" lang="en-US" sz="3200" spc="-1" strike="noStrike">
              <a:latin typeface="Arial"/>
            </a:endParaRPr>
          </a:p>
          <a:p>
            <a:pPr>
              <a:lnSpc>
                <a:spcPct val="100000"/>
              </a:lnSpc>
              <a:spcBef>
                <a:spcPts val="519"/>
              </a:spcBef>
              <a:tabLst>
                <a:tab algn="l" pos="0"/>
              </a:tabLst>
            </a:pPr>
            <a:endParaRPr b="0" lang="en-US" sz="3200" spc="-1" strike="noStrike">
              <a:latin typeface="Arial"/>
            </a:endParaRPr>
          </a:p>
        </p:txBody>
      </p:sp>
    </p:spTree>
  </p:cSld>
  <p:transition spd="med">
    <p:pull dir="l"/>
  </p:transition>
</p:sld>
</file>

<file path=ppt/slides/slide3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89" name="CustomShape 1"/>
          <p:cNvSpPr/>
          <p:nvPr/>
        </p:nvSpPr>
        <p:spPr>
          <a:xfrm>
            <a:off x="1333440" y="304920"/>
            <a:ext cx="10094400" cy="5586840"/>
          </a:xfrm>
          <a:prstGeom prst="rect">
            <a:avLst/>
          </a:prstGeom>
          <a:noFill/>
          <a:ln>
            <a:noFill/>
          </a:ln>
        </p:spPr>
        <p:style>
          <a:lnRef idx="0"/>
          <a:fillRef idx="0"/>
          <a:effectRef idx="0"/>
          <a:fontRef idx="minor"/>
        </p:style>
        <p:txBody>
          <a:bodyPr lIns="90000" rIns="90000" tIns="45000" bIns="45000">
            <a:noAutofit/>
          </a:bodyPr>
          <a:p>
            <a:pPr marL="343080" indent="-340920" algn="just">
              <a:lnSpc>
                <a:spcPct val="100000"/>
              </a:lnSpc>
              <a:spcBef>
                <a:spcPts val="641"/>
              </a:spcBef>
              <a:buClr>
                <a:srgbClr val="000000"/>
              </a:buClr>
              <a:buFont typeface="Arial"/>
              <a:buChar char="•"/>
            </a:pPr>
            <a:r>
              <a:rPr b="0" lang="en-US" sz="3200" spc="-1" strike="noStrike">
                <a:solidFill>
                  <a:srgbClr val="000000"/>
                </a:solidFill>
                <a:latin typeface="Calibri"/>
                <a:ea typeface="DejaVu Sans"/>
              </a:rPr>
              <a:t>Consider induction of labour in late weeks of gestation where the fetus is viable because of possibility of placental insufficiency</a:t>
            </a:r>
            <a:endParaRPr b="0" lang="en-US" sz="3200" spc="-1" strike="noStrike">
              <a:latin typeface="Arial"/>
            </a:endParaRPr>
          </a:p>
          <a:p>
            <a:pPr marL="343080" indent="-340920" algn="just">
              <a:lnSpc>
                <a:spcPct val="100000"/>
              </a:lnSpc>
              <a:spcBef>
                <a:spcPts val="641"/>
              </a:spcBef>
              <a:buClr>
                <a:srgbClr val="000000"/>
              </a:buClr>
              <a:buFont typeface="Arial"/>
              <a:buChar char="•"/>
            </a:pPr>
            <a:r>
              <a:rPr b="0" lang="en-US" sz="3200" spc="-1" strike="noStrike">
                <a:solidFill>
                  <a:srgbClr val="000000"/>
                </a:solidFill>
                <a:latin typeface="Calibri"/>
                <a:ea typeface="DejaVu Sans"/>
              </a:rPr>
              <a:t>In labour, give epidural analgesia because uterine contractions are often unusually painful in oligohydramnios</a:t>
            </a:r>
            <a:endParaRPr b="0" lang="en-US" sz="3200" spc="-1" strike="noStrike">
              <a:latin typeface="Arial"/>
            </a:endParaRPr>
          </a:p>
          <a:p>
            <a:pPr marL="343080" indent="-340920" algn="just">
              <a:lnSpc>
                <a:spcPct val="100000"/>
              </a:lnSpc>
              <a:spcBef>
                <a:spcPts val="641"/>
              </a:spcBef>
              <a:buClr>
                <a:srgbClr val="000000"/>
              </a:buClr>
              <a:buFont typeface="Arial"/>
              <a:buChar char="•"/>
            </a:pPr>
            <a:r>
              <a:rPr b="0" lang="en-US" sz="3200" spc="-1" strike="noStrike">
                <a:solidFill>
                  <a:srgbClr val="000000"/>
                </a:solidFill>
                <a:latin typeface="Calibri"/>
                <a:ea typeface="DejaVu Sans"/>
              </a:rPr>
              <a:t>Continuous fetal hear rate monitoring during labour because of possible fetal hypoxia</a:t>
            </a:r>
            <a:endParaRPr b="0" lang="en-US" sz="3200" spc="-1" strike="noStrike">
              <a:latin typeface="Arial"/>
            </a:endParaRPr>
          </a:p>
          <a:p>
            <a:pPr marL="343080" indent="-340920" algn="just">
              <a:lnSpc>
                <a:spcPct val="100000"/>
              </a:lnSpc>
              <a:spcBef>
                <a:spcPts val="641"/>
              </a:spcBef>
              <a:buClr>
                <a:srgbClr val="000000"/>
              </a:buClr>
              <a:buFont typeface="Arial"/>
              <a:buChar char="•"/>
            </a:pPr>
            <a:r>
              <a:rPr b="0" lang="en-US" sz="3200" spc="-1" strike="noStrike">
                <a:solidFill>
                  <a:srgbClr val="000000"/>
                </a:solidFill>
                <a:latin typeface="Calibri"/>
                <a:ea typeface="DejaVu Sans"/>
              </a:rPr>
              <a:t>Prepare to resuscitate an asphyxiated baby</a:t>
            </a: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3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90" name="CustomShape 1"/>
          <p:cNvSpPr/>
          <p:nvPr/>
        </p:nvSpPr>
        <p:spPr>
          <a:xfrm>
            <a:off x="1015920" y="269640"/>
            <a:ext cx="10767600" cy="1140840"/>
          </a:xfrm>
          <a:prstGeom prst="rect">
            <a:avLst/>
          </a:prstGeom>
          <a:noFill/>
          <a:ln>
            <a:noFill/>
          </a:ln>
        </p:spPr>
        <p:style>
          <a:lnRef idx="0"/>
          <a:fillRef idx="0"/>
          <a:effectRef idx="0"/>
          <a:fontRef idx="minor"/>
        </p:style>
        <p:txBody>
          <a:bodyPr lIns="90000" rIns="90000" tIns="45000" bIns="45000" anchor="ctr">
            <a:normAutofit fontScale="70000"/>
          </a:bodyPr>
          <a:p>
            <a:pPr algn="ctr">
              <a:lnSpc>
                <a:spcPct val="100000"/>
              </a:lnSpc>
            </a:pPr>
            <a:r>
              <a:rPr b="0" lang="en-US" sz="4400" spc="-1" strike="noStrike">
                <a:solidFill>
                  <a:srgbClr val="0000ff"/>
                </a:solidFill>
                <a:latin typeface="Aharoni"/>
                <a:ea typeface="DejaVu Sans"/>
              </a:rPr>
              <a:t>Effects of oligohydramnios on the fetus</a:t>
            </a:r>
            <a:endParaRPr b="0" lang="en-US" sz="4400" spc="-1" strike="noStrike">
              <a:latin typeface="Arial"/>
            </a:endParaRPr>
          </a:p>
        </p:txBody>
      </p:sp>
      <p:sp>
        <p:nvSpPr>
          <p:cNvPr id="1291" name="CustomShape 2"/>
          <p:cNvSpPr/>
          <p:nvPr/>
        </p:nvSpPr>
        <p:spPr>
          <a:xfrm>
            <a:off x="1219320" y="1219320"/>
            <a:ext cx="10437120" cy="5407920"/>
          </a:xfrm>
          <a:prstGeom prst="rect">
            <a:avLst/>
          </a:prstGeom>
          <a:noFill/>
          <a:ln>
            <a:noFill/>
          </a:ln>
        </p:spPr>
        <p:style>
          <a:lnRef idx="0"/>
          <a:fillRef idx="0"/>
          <a:effectRef idx="0"/>
          <a:fontRef idx="minor"/>
        </p:style>
        <p:txBody>
          <a:bodyPr lIns="90000" rIns="90000" tIns="45000" bIns="45000">
            <a:normAutofit/>
          </a:bodyPr>
          <a:p>
            <a:pPr marL="343080" indent="-340920" algn="just">
              <a:lnSpc>
                <a:spcPct val="100000"/>
              </a:lnSpc>
              <a:spcBef>
                <a:spcPts val="641"/>
              </a:spcBef>
              <a:buClr>
                <a:srgbClr val="000000"/>
              </a:buClr>
              <a:buFont typeface="Arial"/>
              <a:buChar char="•"/>
            </a:pPr>
            <a:r>
              <a:rPr b="0" lang="en-US" sz="3200" spc="-1" strike="noStrike">
                <a:solidFill>
                  <a:srgbClr val="000000"/>
                </a:solidFill>
                <a:latin typeface="Calibri"/>
                <a:ea typeface="DejaVu Sans"/>
              </a:rPr>
              <a:t>Oligohydramnios is also associated with:</a:t>
            </a:r>
            <a:endParaRPr b="0" lang="en-US" sz="3200" spc="-1" strike="noStrike">
              <a:latin typeface="Arial"/>
            </a:endParaRPr>
          </a:p>
          <a:p>
            <a:pPr lvl="1" marL="743040" indent="-283680" algn="just">
              <a:lnSpc>
                <a:spcPct val="100000"/>
              </a:lnSpc>
              <a:spcBef>
                <a:spcPts val="561"/>
              </a:spcBef>
              <a:buClr>
                <a:srgbClr val="000000"/>
              </a:buClr>
              <a:buFont typeface="Arial"/>
              <a:buChar char="–"/>
            </a:pPr>
            <a:r>
              <a:rPr b="0" lang="en-US" sz="2800" spc="-1" strike="noStrike">
                <a:solidFill>
                  <a:srgbClr val="000000"/>
                </a:solidFill>
                <a:latin typeface="Calibri"/>
                <a:ea typeface="DejaVu Sans"/>
              </a:rPr>
              <a:t>Renal agenesis or dysgenesis</a:t>
            </a:r>
            <a:endParaRPr b="0" lang="en-US" sz="2800" spc="-1" strike="noStrike">
              <a:latin typeface="Arial"/>
            </a:endParaRPr>
          </a:p>
          <a:p>
            <a:pPr lvl="1" marL="743040" indent="-283680" algn="just">
              <a:lnSpc>
                <a:spcPct val="100000"/>
              </a:lnSpc>
              <a:spcBef>
                <a:spcPts val="561"/>
              </a:spcBef>
              <a:buClr>
                <a:srgbClr val="000000"/>
              </a:buClr>
              <a:buFont typeface="Arial"/>
              <a:buChar char="–"/>
            </a:pPr>
            <a:r>
              <a:rPr b="0" lang="en-US" sz="2800" spc="-1" strike="noStrike">
                <a:solidFill>
                  <a:srgbClr val="000000"/>
                </a:solidFill>
                <a:latin typeface="Calibri"/>
                <a:ea typeface="DejaVu Sans"/>
              </a:rPr>
              <a:t>Congenital abnormalities eg widely separated eyes with epicantic folds, absence of one umbilical artery, low set ears, neurotube defects,  etc.</a:t>
            </a:r>
            <a:endParaRPr b="0" lang="en-US" sz="2800" spc="-1" strike="noStrike">
              <a:latin typeface="Arial"/>
            </a:endParaRPr>
          </a:p>
          <a:p>
            <a:pPr lvl="1" marL="743040" indent="-283680" algn="just">
              <a:lnSpc>
                <a:spcPct val="100000"/>
              </a:lnSpc>
              <a:spcBef>
                <a:spcPts val="561"/>
              </a:spcBef>
              <a:buClr>
                <a:srgbClr val="000000"/>
              </a:buClr>
              <a:buFont typeface="Arial"/>
              <a:buChar char="–"/>
            </a:pPr>
            <a:r>
              <a:rPr b="0" lang="en-US" sz="2800" spc="-1" strike="noStrike">
                <a:solidFill>
                  <a:srgbClr val="000000"/>
                </a:solidFill>
                <a:latin typeface="Calibri"/>
                <a:ea typeface="DejaVu Sans"/>
              </a:rPr>
              <a:t>Pulmonary hypoplasia that typically leads to death from severe respiratory insufficiency</a:t>
            </a:r>
            <a:endParaRPr b="0" lang="en-US" sz="2800" spc="-1" strike="noStrike">
              <a:latin typeface="Arial"/>
            </a:endParaRPr>
          </a:p>
          <a:p>
            <a:pPr lvl="1" marL="743040" indent="-283680" algn="just">
              <a:lnSpc>
                <a:spcPct val="100000"/>
              </a:lnSpc>
              <a:spcBef>
                <a:spcPts val="561"/>
              </a:spcBef>
              <a:buClr>
                <a:srgbClr val="000000"/>
              </a:buClr>
              <a:buFont typeface="Arial"/>
              <a:buChar char="–"/>
            </a:pPr>
            <a:r>
              <a:rPr b="0" lang="en-US" sz="2800" spc="-1" strike="noStrike">
                <a:solidFill>
                  <a:srgbClr val="000000"/>
                </a:solidFill>
                <a:latin typeface="Calibri"/>
                <a:ea typeface="DejaVu Sans"/>
              </a:rPr>
              <a:t>Meconium staining of the amniotic fluid hence fetal hypoxia</a:t>
            </a:r>
            <a:endParaRPr b="0" lang="en-US" sz="2800" spc="-1" strike="noStrike">
              <a:latin typeface="Arial"/>
            </a:endParaRPr>
          </a:p>
          <a:p>
            <a:pPr lvl="1" marL="743040" indent="-283680" algn="just">
              <a:lnSpc>
                <a:spcPct val="100000"/>
              </a:lnSpc>
              <a:spcBef>
                <a:spcPts val="561"/>
              </a:spcBef>
              <a:buClr>
                <a:srgbClr val="000000"/>
              </a:buClr>
              <a:buFont typeface="Arial"/>
              <a:buChar char="–"/>
            </a:pPr>
            <a:r>
              <a:rPr b="0" lang="en-US" sz="2800" spc="-1" strike="noStrike">
                <a:solidFill>
                  <a:srgbClr val="000000"/>
                </a:solidFill>
                <a:latin typeface="Calibri"/>
                <a:ea typeface="DejaVu Sans"/>
              </a:rPr>
              <a:t>Fetal heart conduction abnormalities hence congenital cardiac abnormalities</a:t>
            </a:r>
            <a:endParaRPr b="0" lang="en-US" sz="2800" spc="-1" strike="noStrike">
              <a:latin typeface="Arial"/>
            </a:endParaRPr>
          </a:p>
        </p:txBody>
      </p:sp>
    </p:spTree>
  </p:cSld>
  <mc:AlternateContent>
    <mc:Choice Requires="p14">
      <p:transition spd="slow" p14:dur="2000"/>
    </mc:Choice>
    <mc:Fallback>
      <p:transition spd="slow"/>
    </mc:Fallback>
  </mc:AlternateContent>
</p:sld>
</file>

<file path=ppt/slides/slide3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92" name="CustomShape 1"/>
          <p:cNvSpPr/>
          <p:nvPr/>
        </p:nvSpPr>
        <p:spPr>
          <a:xfrm>
            <a:off x="1015920" y="269640"/>
            <a:ext cx="10767600" cy="1140840"/>
          </a:xfrm>
          <a:prstGeom prst="rect">
            <a:avLst/>
          </a:prstGeom>
          <a:noFill/>
          <a:ln>
            <a:noFill/>
          </a:ln>
        </p:spPr>
        <p:style>
          <a:lnRef idx="0"/>
          <a:fillRef idx="0"/>
          <a:effectRef idx="0"/>
          <a:fontRef idx="minor"/>
        </p:style>
        <p:txBody>
          <a:bodyPr lIns="90000" rIns="90000" tIns="45000" bIns="45000" anchor="ctr">
            <a:normAutofit fontScale="70000"/>
          </a:bodyPr>
          <a:p>
            <a:pPr algn="ctr">
              <a:lnSpc>
                <a:spcPct val="100000"/>
              </a:lnSpc>
            </a:pPr>
            <a:r>
              <a:rPr b="0" lang="en-US" sz="4400" spc="-1" strike="noStrike">
                <a:solidFill>
                  <a:srgbClr val="0000ff"/>
                </a:solidFill>
                <a:latin typeface="Aharoni"/>
                <a:ea typeface="DejaVu Sans"/>
              </a:rPr>
              <a:t>Effects of oligohydramnios on the fetus Cntd’</a:t>
            </a:r>
            <a:endParaRPr b="0" lang="en-US" sz="4400" spc="-1" strike="noStrike">
              <a:latin typeface="Arial"/>
            </a:endParaRPr>
          </a:p>
        </p:txBody>
      </p:sp>
      <p:sp>
        <p:nvSpPr>
          <p:cNvPr id="1293" name="CustomShape 2"/>
          <p:cNvSpPr/>
          <p:nvPr/>
        </p:nvSpPr>
        <p:spPr>
          <a:xfrm>
            <a:off x="1333440" y="1596600"/>
            <a:ext cx="10094400" cy="4954680"/>
          </a:xfrm>
          <a:prstGeom prst="rect">
            <a:avLst/>
          </a:prstGeom>
          <a:noFill/>
          <a:ln>
            <a:noFill/>
          </a:ln>
        </p:spPr>
        <p:style>
          <a:lnRef idx="0"/>
          <a:fillRef idx="0"/>
          <a:effectRef idx="0"/>
          <a:fontRef idx="minor"/>
        </p:style>
        <p:txBody>
          <a:bodyPr lIns="90000" rIns="90000" tIns="45000" bIns="45000">
            <a:normAutofit fontScale="93000"/>
          </a:bodyPr>
          <a:p>
            <a:pPr lvl="1" marL="743040" indent="-283680" algn="just">
              <a:lnSpc>
                <a:spcPct val="100000"/>
              </a:lnSpc>
              <a:spcBef>
                <a:spcPts val="641"/>
              </a:spcBef>
              <a:buClr>
                <a:srgbClr val="000000"/>
              </a:buClr>
              <a:buFont typeface="Arial"/>
              <a:buChar char="–"/>
            </a:pPr>
            <a:r>
              <a:rPr b="0" lang="en-US" sz="3200" spc="-1" strike="noStrike">
                <a:solidFill>
                  <a:srgbClr val="000000"/>
                </a:solidFill>
                <a:latin typeface="Calibri"/>
                <a:ea typeface="DejaVu Sans"/>
              </a:rPr>
              <a:t>Umbilical cord compression= fetal hypoxia</a:t>
            </a:r>
            <a:endParaRPr b="0" lang="en-US" sz="3200" spc="-1" strike="noStrike">
              <a:latin typeface="Arial"/>
            </a:endParaRPr>
          </a:p>
          <a:p>
            <a:pPr lvl="1" marL="743040" indent="-283680" algn="just">
              <a:lnSpc>
                <a:spcPct val="100000"/>
              </a:lnSpc>
              <a:spcBef>
                <a:spcPts val="641"/>
              </a:spcBef>
              <a:buClr>
                <a:srgbClr val="000000"/>
              </a:buClr>
              <a:buFont typeface="Arial"/>
              <a:buChar char="–"/>
            </a:pPr>
            <a:r>
              <a:rPr b="0" lang="en-US" sz="3200" spc="-1" strike="noStrike">
                <a:solidFill>
                  <a:srgbClr val="000000"/>
                </a:solidFill>
                <a:latin typeface="Calibri"/>
                <a:ea typeface="DejaVu Sans"/>
              </a:rPr>
              <a:t>Poor tolerance of labor leading to non-reasuring fetal heart rate pattern during labour.</a:t>
            </a:r>
            <a:endParaRPr b="0" lang="en-US" sz="3200" spc="-1" strike="noStrike">
              <a:latin typeface="Arial"/>
            </a:endParaRPr>
          </a:p>
          <a:p>
            <a:pPr lvl="1" marL="743040" indent="-283680" algn="just">
              <a:lnSpc>
                <a:spcPct val="100000"/>
              </a:lnSpc>
              <a:spcBef>
                <a:spcPts val="641"/>
              </a:spcBef>
              <a:buClr>
                <a:srgbClr val="000000"/>
              </a:buClr>
              <a:buFont typeface="Arial"/>
              <a:buChar char="–"/>
            </a:pPr>
            <a:r>
              <a:rPr b="0" lang="en-US" sz="3200" spc="-1" strike="noStrike">
                <a:solidFill>
                  <a:srgbClr val="000000"/>
                </a:solidFill>
                <a:latin typeface="Calibri"/>
                <a:ea typeface="DejaVu Sans"/>
              </a:rPr>
              <a:t>lower Apgar scores and fetal acidosis= birth asphyxia</a:t>
            </a:r>
            <a:endParaRPr b="0" lang="en-US" sz="3200" spc="-1" strike="noStrike">
              <a:latin typeface="Arial"/>
            </a:endParaRPr>
          </a:p>
          <a:p>
            <a:pPr lvl="1" marL="743040" indent="-283680" algn="just">
              <a:lnSpc>
                <a:spcPct val="100000"/>
              </a:lnSpc>
              <a:spcBef>
                <a:spcPts val="641"/>
              </a:spcBef>
              <a:buClr>
                <a:srgbClr val="000000"/>
              </a:buClr>
              <a:buFont typeface="Arial"/>
              <a:buChar char="–"/>
            </a:pPr>
            <a:r>
              <a:rPr b="0" lang="en-US" sz="3200" spc="-1" strike="noStrike">
                <a:solidFill>
                  <a:srgbClr val="000000"/>
                </a:solidFill>
                <a:latin typeface="Calibri"/>
                <a:ea typeface="DejaVu Sans"/>
              </a:rPr>
              <a:t>Intrauterine growth restriction (IUGR) hence SGA baby</a:t>
            </a:r>
            <a:endParaRPr b="0" lang="en-US" sz="3200" spc="-1" strike="noStrike">
              <a:latin typeface="Arial"/>
            </a:endParaRPr>
          </a:p>
          <a:p>
            <a:pPr lvl="1" marL="743040" indent="-283680" algn="just">
              <a:lnSpc>
                <a:spcPct val="100000"/>
              </a:lnSpc>
              <a:spcBef>
                <a:spcPts val="641"/>
              </a:spcBef>
              <a:buClr>
                <a:srgbClr val="000000"/>
              </a:buClr>
              <a:buFont typeface="Arial"/>
              <a:buChar char="–"/>
            </a:pPr>
            <a:r>
              <a:rPr b="0" lang="en-US" sz="3200" spc="-1" strike="noStrike">
                <a:solidFill>
                  <a:srgbClr val="000000"/>
                </a:solidFill>
                <a:latin typeface="Calibri"/>
                <a:ea typeface="DejaVu Sans"/>
              </a:rPr>
              <a:t>Increased incidences of perinatal mortality rate (PMR).</a:t>
            </a:r>
            <a:endParaRPr b="0" lang="en-US" sz="3200" spc="-1" strike="noStrike">
              <a:latin typeface="Arial"/>
            </a:endParaRPr>
          </a:p>
          <a:p>
            <a:pPr>
              <a:lnSpc>
                <a:spcPct val="100000"/>
              </a:lnSpc>
              <a:spcBef>
                <a:spcPts val="641"/>
              </a:spcBef>
              <a:tabLst>
                <a:tab algn="l" pos="0"/>
              </a:tabLst>
            </a:pPr>
            <a:endParaRPr b="0" lang="en-US" sz="3200" spc="-1" strike="noStrike">
              <a:latin typeface="Arial"/>
            </a:endParaRPr>
          </a:p>
        </p:txBody>
      </p:sp>
      <p:sp>
        <p:nvSpPr>
          <p:cNvPr id="1294" name="CustomShape 3"/>
          <p:cNvSpPr/>
          <p:nvPr/>
        </p:nvSpPr>
        <p:spPr>
          <a:xfrm>
            <a:off x="4724280" y="5410080"/>
            <a:ext cx="2588760" cy="1220040"/>
          </a:xfrm>
          <a:prstGeom prst="cloudCallout">
            <a:avLst>
              <a:gd name="adj1" fmla="val -20833"/>
              <a:gd name="adj2" fmla="val 62500"/>
            </a:avLst>
          </a:prstGeom>
          <a:solidFill>
            <a:srgbClr val="c62324"/>
          </a:solidFill>
          <a:ln w="38160">
            <a:solidFill>
              <a:srgbClr val="ffffff"/>
            </a:solidFill>
            <a:round/>
          </a:ln>
          <a:effectLst>
            <a:outerShdw dir="5400000" dist="20160">
              <a:srgbClr val="000000">
                <a:alpha val="38000"/>
              </a:srgbClr>
            </a:outerShdw>
          </a:effectLst>
        </p:spPr>
        <p:style>
          <a:lnRef idx="0"/>
          <a:fillRef idx="0"/>
          <a:effectRef idx="0"/>
          <a:fontRef idx="minor"/>
        </p:style>
        <p:txBody>
          <a:bodyPr lIns="90000" rIns="90000" tIns="45000" bIns="45000" anchor="ctr">
            <a:noAutofit/>
          </a:bodyPr>
          <a:p>
            <a:pPr marL="457200" algn="just">
              <a:lnSpc>
                <a:spcPct val="100000"/>
              </a:lnSpc>
            </a:pPr>
            <a:r>
              <a:rPr b="0" lang="en-US" sz="4400" spc="-1" strike="noStrike">
                <a:solidFill>
                  <a:srgbClr val="ffffff"/>
                </a:solidFill>
                <a:latin typeface="AR BERKLEY"/>
                <a:ea typeface="DejaVu Sans"/>
              </a:rPr>
              <a:t>End</a:t>
            </a:r>
            <a:endParaRPr b="0" lang="en-US" sz="4400" spc="-1" strike="noStrike">
              <a:latin typeface="Arial"/>
            </a:endParaRPr>
          </a:p>
        </p:txBody>
      </p:sp>
    </p:spTree>
  </p:cSld>
  <mc:AlternateContent>
    <mc:Choice Requires="p14">
      <p:transition spd="slow" p14:dur="2000"/>
    </mc:Choice>
    <mc:Fallback>
      <p:transition spd="slow"/>
    </mc:Fallback>
  </mc:AlternateContent>
</p:sld>
</file>

<file path=ppt/slides/slide3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b0f0"/>
        </a:solidFill>
      </p:bgPr>
    </p:bg>
    <p:spTree>
      <p:nvGrpSpPr>
        <p:cNvPr id="1" name=""/>
        <p:cNvGrpSpPr/>
        <p:nvPr/>
      </p:nvGrpSpPr>
      <p:grpSpPr>
        <a:xfrm>
          <a:off x="0" y="0"/>
          <a:ext cx="0" cy="0"/>
          <a:chOff x="0" y="0"/>
          <a:chExt cx="0" cy="0"/>
        </a:xfrm>
      </p:grpSpPr>
      <p:sp>
        <p:nvSpPr>
          <p:cNvPr id="1295" name="CustomShape 1"/>
          <p:cNvSpPr/>
          <p:nvPr/>
        </p:nvSpPr>
        <p:spPr>
          <a:xfrm>
            <a:off x="1905120" y="1143000"/>
            <a:ext cx="9332280" cy="2969640"/>
          </a:xfrm>
          <a:prstGeom prst="rect">
            <a:avLst/>
          </a:prstGeom>
          <a:gradFill rotWithShape="0">
            <a:gsLst>
              <a:gs pos="0">
                <a:srgbClr val="44accc"/>
              </a:gs>
              <a:gs pos="100000">
                <a:srgbClr val="0d88a6"/>
              </a:gs>
            </a:gsLst>
            <a:path path="circle">
              <a:fillToRect l="50000" t="50000" r="50000" b="50000"/>
            </a:path>
          </a:gradFill>
          <a:ln>
            <a:noFill/>
          </a:ln>
          <a:effectLst>
            <a:outerShdw dir="5400000" dist="25560">
              <a:srgbClr val="000000">
                <a:alpha val="43000"/>
              </a:srgbClr>
            </a:outerShdw>
          </a:effectLst>
        </p:spPr>
        <p:style>
          <a:lnRef idx="0"/>
          <a:fillRef idx="0"/>
          <a:effectRef idx="0"/>
          <a:fontRef idx="minor"/>
        </p:style>
        <p:txBody>
          <a:bodyPr lIns="90000" rIns="90000" tIns="45000" bIns="45000" anchor="ctr">
            <a:noAutofit/>
          </a:bodyPr>
          <a:p>
            <a:pPr algn="ctr">
              <a:lnSpc>
                <a:spcPct val="100000"/>
              </a:lnSpc>
            </a:pPr>
            <a:r>
              <a:rPr b="1" lang="en-US" sz="7200" spc="-1" strike="noStrike" cap="all">
                <a:solidFill>
                  <a:srgbClr val="f2f2f2"/>
                </a:solidFill>
                <a:latin typeface="comic"/>
                <a:ea typeface="DejaVu Sans"/>
              </a:rPr>
              <a:t>CARDIAC  DISEASE</a:t>
            </a:r>
            <a:endParaRPr b="0" lang="en-US" sz="7200" spc="-1" strike="noStrike">
              <a:latin typeface="Arial"/>
            </a:endParaRPr>
          </a:p>
        </p:txBody>
      </p:sp>
    </p:spTree>
  </p:cSld>
  <mc:AlternateContent>
    <mc:Choice Requires="p14">
      <p:transition spd="slow" p14:dur="2000"/>
    </mc:Choice>
    <mc:Fallback>
      <p:transition spd="slow"/>
    </mc:Fallback>
  </mc:AlternateContent>
</p:sld>
</file>

<file path=ppt/slides/slide3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b0f0"/>
        </a:solidFill>
      </p:bgPr>
    </p:bg>
    <p:spTree>
      <p:nvGrpSpPr>
        <p:cNvPr id="1" name=""/>
        <p:cNvGrpSpPr/>
        <p:nvPr/>
      </p:nvGrpSpPr>
      <p:grpSpPr>
        <a:xfrm>
          <a:off x="0" y="0"/>
          <a:ext cx="0" cy="0"/>
          <a:chOff x="0" y="0"/>
          <a:chExt cx="0" cy="0"/>
        </a:xfrm>
      </p:grpSpPr>
      <p:sp>
        <p:nvSpPr>
          <p:cNvPr id="1296" name="CustomShape 1"/>
          <p:cNvSpPr/>
          <p:nvPr/>
        </p:nvSpPr>
        <p:spPr>
          <a:xfrm>
            <a:off x="1914120" y="274680"/>
            <a:ext cx="9995400" cy="1140840"/>
          </a:xfrm>
          <a:prstGeom prst="rect">
            <a:avLst/>
          </a:prstGeom>
          <a:noFill/>
          <a:ln>
            <a:noFill/>
          </a:ln>
        </p:spPr>
        <p:style>
          <a:lnRef idx="0"/>
          <a:fillRef idx="0"/>
          <a:effectRef idx="0"/>
          <a:fontRef idx="minor"/>
        </p:style>
        <p:txBody>
          <a:bodyPr lIns="90000" rIns="90000" tIns="45000" bIns="45000" anchor="ctr">
            <a:noAutofit/>
          </a:bodyPr>
          <a:p>
            <a:pPr algn="ctr">
              <a:lnSpc>
                <a:spcPct val="100000"/>
              </a:lnSpc>
            </a:pPr>
            <a:r>
              <a:rPr b="1" lang="en-US" sz="4300" spc="-1" strike="noStrike">
                <a:solidFill>
                  <a:srgbClr val="2811af"/>
                </a:solidFill>
                <a:latin typeface="Arial Rounded MT Bold"/>
                <a:ea typeface="DejaVu Sans"/>
              </a:rPr>
              <a:t>OBJECTIVES</a:t>
            </a:r>
            <a:endParaRPr b="0" lang="en-US" sz="4300" spc="-1" strike="noStrike">
              <a:latin typeface="Arial"/>
            </a:endParaRPr>
          </a:p>
        </p:txBody>
      </p:sp>
      <p:sp>
        <p:nvSpPr>
          <p:cNvPr id="1297" name="CustomShape 2"/>
          <p:cNvSpPr/>
          <p:nvPr/>
        </p:nvSpPr>
        <p:spPr>
          <a:xfrm>
            <a:off x="1914120" y="1447920"/>
            <a:ext cx="9995400" cy="4798440"/>
          </a:xfrm>
          <a:prstGeom prst="rect">
            <a:avLst/>
          </a:prstGeom>
          <a:noFill/>
          <a:ln>
            <a:noFill/>
          </a:ln>
        </p:spPr>
        <p:style>
          <a:lnRef idx="0"/>
          <a:fillRef idx="0"/>
          <a:effectRef idx="0"/>
          <a:fontRef idx="minor"/>
        </p:style>
        <p:txBody>
          <a:bodyPr lIns="90000" rIns="90000" tIns="45000" bIns="45000">
            <a:normAutofit fontScale="87000"/>
          </a:bodyPr>
          <a:p>
            <a:pPr marL="365760" indent="-281160">
              <a:lnSpc>
                <a:spcPct val="100000"/>
              </a:lnSpc>
              <a:spcBef>
                <a:spcPts val="601"/>
              </a:spcBef>
              <a:tabLst>
                <a:tab algn="l" pos="0"/>
              </a:tabLst>
            </a:pPr>
            <a:r>
              <a:rPr b="0" lang="en-US" sz="3200" spc="-1" strike="noStrike">
                <a:solidFill>
                  <a:srgbClr val="000000"/>
                </a:solidFill>
                <a:latin typeface="Times New Roman"/>
                <a:ea typeface="DejaVu Sans"/>
              </a:rPr>
              <a:t>	</a:t>
            </a:r>
            <a:r>
              <a:rPr b="0" lang="en-US" sz="3200" spc="-1" strike="noStrike">
                <a:solidFill>
                  <a:srgbClr val="000000"/>
                </a:solidFill>
                <a:latin typeface="Times New Roman"/>
                <a:ea typeface="DejaVu Sans"/>
              </a:rPr>
              <a:t>By the end of the session will have understood the following:</a:t>
            </a:r>
            <a:endParaRPr b="0" lang="en-US" sz="3200" spc="-1" strike="noStrike">
              <a:latin typeface="Arial"/>
            </a:endParaRPr>
          </a:p>
          <a:p>
            <a:pPr marL="365760" indent="-281160">
              <a:lnSpc>
                <a:spcPct val="100000"/>
              </a:lnSpc>
              <a:spcBef>
                <a:spcPts val="601"/>
              </a:spcBef>
              <a:buClr>
                <a:srgbClr val="3891a7"/>
              </a:buClr>
              <a:buSzPct val="80000"/>
              <a:buFont typeface="Wingdings" charset="2"/>
              <a:buChar char=""/>
              <a:tabLst>
                <a:tab algn="l" pos="0"/>
              </a:tabLst>
            </a:pPr>
            <a:r>
              <a:rPr b="0" lang="en-US" sz="3200" spc="-1" strike="noStrike">
                <a:solidFill>
                  <a:srgbClr val="000000"/>
                </a:solidFill>
                <a:latin typeface="Times New Roman"/>
                <a:ea typeface="DejaVu Sans"/>
              </a:rPr>
              <a:t>Definition</a:t>
            </a:r>
            <a:endParaRPr b="0" lang="en-US" sz="3200" spc="-1" strike="noStrike">
              <a:latin typeface="Arial"/>
            </a:endParaRPr>
          </a:p>
          <a:p>
            <a:pPr marL="365760" indent="-281160">
              <a:lnSpc>
                <a:spcPct val="100000"/>
              </a:lnSpc>
              <a:spcBef>
                <a:spcPts val="601"/>
              </a:spcBef>
              <a:buClr>
                <a:srgbClr val="3891a7"/>
              </a:buClr>
              <a:buSzPct val="80000"/>
              <a:buFont typeface="Wingdings" charset="2"/>
              <a:buChar char=""/>
              <a:tabLst>
                <a:tab algn="l" pos="0"/>
              </a:tabLst>
            </a:pPr>
            <a:r>
              <a:rPr b="0" lang="en-US" sz="3200" spc="-1" strike="noStrike">
                <a:solidFill>
                  <a:srgbClr val="000000"/>
                </a:solidFill>
                <a:latin typeface="Times New Roman"/>
                <a:ea typeface="DejaVu Sans"/>
              </a:rPr>
              <a:t>Determiners of positive outcome</a:t>
            </a:r>
            <a:endParaRPr b="0" lang="en-US" sz="3200" spc="-1" strike="noStrike">
              <a:latin typeface="Arial"/>
            </a:endParaRPr>
          </a:p>
          <a:p>
            <a:pPr marL="365760" indent="-281160">
              <a:lnSpc>
                <a:spcPct val="100000"/>
              </a:lnSpc>
              <a:spcBef>
                <a:spcPts val="601"/>
              </a:spcBef>
              <a:buClr>
                <a:srgbClr val="3891a7"/>
              </a:buClr>
              <a:buSzPct val="80000"/>
              <a:buFont typeface="Wingdings" charset="2"/>
              <a:buChar char=""/>
              <a:tabLst>
                <a:tab algn="l" pos="0"/>
              </a:tabLst>
            </a:pPr>
            <a:r>
              <a:rPr b="0" lang="en-US" sz="3200" spc="-1" strike="noStrike">
                <a:solidFill>
                  <a:srgbClr val="000000"/>
                </a:solidFill>
                <a:latin typeface="Times New Roman"/>
                <a:ea typeface="DejaVu Sans"/>
              </a:rPr>
              <a:t>Major predisposing factors</a:t>
            </a:r>
            <a:endParaRPr b="0" lang="en-US" sz="3200" spc="-1" strike="noStrike">
              <a:latin typeface="Arial"/>
            </a:endParaRPr>
          </a:p>
          <a:p>
            <a:pPr marL="365760" indent="-281160">
              <a:lnSpc>
                <a:spcPct val="100000"/>
              </a:lnSpc>
              <a:spcBef>
                <a:spcPts val="601"/>
              </a:spcBef>
              <a:buClr>
                <a:srgbClr val="3891a7"/>
              </a:buClr>
              <a:buSzPct val="80000"/>
              <a:buFont typeface="Wingdings" charset="2"/>
              <a:buChar char=""/>
              <a:tabLst>
                <a:tab algn="l" pos="0"/>
              </a:tabLst>
            </a:pPr>
            <a:r>
              <a:rPr b="0" lang="en-US" sz="3200" spc="-1" strike="noStrike">
                <a:solidFill>
                  <a:srgbClr val="000000"/>
                </a:solidFill>
                <a:latin typeface="Times New Roman"/>
                <a:ea typeface="DejaVu Sans"/>
              </a:rPr>
              <a:t>Clinical features</a:t>
            </a:r>
            <a:endParaRPr b="0" lang="en-US" sz="3200" spc="-1" strike="noStrike">
              <a:latin typeface="Arial"/>
            </a:endParaRPr>
          </a:p>
          <a:p>
            <a:pPr marL="365760" indent="-281160">
              <a:lnSpc>
                <a:spcPct val="100000"/>
              </a:lnSpc>
              <a:spcBef>
                <a:spcPts val="601"/>
              </a:spcBef>
              <a:buClr>
                <a:srgbClr val="3891a7"/>
              </a:buClr>
              <a:buSzPct val="80000"/>
              <a:buFont typeface="Wingdings" charset="2"/>
              <a:buChar char=""/>
              <a:tabLst>
                <a:tab algn="l" pos="0"/>
              </a:tabLst>
            </a:pPr>
            <a:r>
              <a:rPr b="0" lang="en-US" sz="3200" spc="-1" strike="noStrike">
                <a:solidFill>
                  <a:srgbClr val="000000"/>
                </a:solidFill>
                <a:latin typeface="Times New Roman"/>
                <a:ea typeface="DejaVu Sans"/>
              </a:rPr>
              <a:t>Diagnostic factors</a:t>
            </a:r>
            <a:endParaRPr b="0" lang="en-US" sz="3200" spc="-1" strike="noStrike">
              <a:latin typeface="Arial"/>
            </a:endParaRPr>
          </a:p>
          <a:p>
            <a:pPr marL="365760" indent="-281160">
              <a:lnSpc>
                <a:spcPct val="100000"/>
              </a:lnSpc>
              <a:spcBef>
                <a:spcPts val="601"/>
              </a:spcBef>
              <a:buClr>
                <a:srgbClr val="3891a7"/>
              </a:buClr>
              <a:buSzPct val="80000"/>
              <a:buFont typeface="Wingdings" charset="2"/>
              <a:buChar char=""/>
              <a:tabLst>
                <a:tab algn="l" pos="0"/>
              </a:tabLst>
            </a:pPr>
            <a:r>
              <a:rPr b="0" lang="en-US" sz="3200" spc="-1" strike="noStrike">
                <a:solidFill>
                  <a:srgbClr val="000000"/>
                </a:solidFill>
                <a:latin typeface="Times New Roman"/>
                <a:ea typeface="DejaVu Sans"/>
              </a:rPr>
              <a:t>Classification</a:t>
            </a:r>
            <a:endParaRPr b="0" lang="en-US" sz="3200" spc="-1" strike="noStrike">
              <a:latin typeface="Arial"/>
            </a:endParaRPr>
          </a:p>
          <a:p>
            <a:pPr marL="365760" indent="-281160">
              <a:lnSpc>
                <a:spcPct val="100000"/>
              </a:lnSpc>
              <a:spcBef>
                <a:spcPts val="601"/>
              </a:spcBef>
              <a:buClr>
                <a:srgbClr val="3891a7"/>
              </a:buClr>
              <a:buSzPct val="80000"/>
              <a:buFont typeface="Wingdings" charset="2"/>
              <a:buChar char=""/>
              <a:tabLst>
                <a:tab algn="l" pos="0"/>
              </a:tabLst>
            </a:pPr>
            <a:r>
              <a:rPr b="0" lang="en-US" sz="3200" spc="-1" strike="noStrike">
                <a:solidFill>
                  <a:srgbClr val="000000"/>
                </a:solidFill>
                <a:latin typeface="Times New Roman"/>
                <a:ea typeface="DejaVu Sans"/>
              </a:rPr>
              <a:t>Specific management</a:t>
            </a:r>
            <a:endParaRPr b="0" lang="en-US" sz="3200" spc="-1" strike="noStrike">
              <a:latin typeface="Arial"/>
            </a:endParaRPr>
          </a:p>
          <a:p>
            <a:pPr marL="365760" indent="-281160">
              <a:lnSpc>
                <a:spcPct val="100000"/>
              </a:lnSpc>
              <a:spcBef>
                <a:spcPts val="601"/>
              </a:spcBef>
              <a:buClr>
                <a:srgbClr val="3891a7"/>
              </a:buClr>
              <a:buSzPct val="80000"/>
              <a:buFont typeface="Wingdings" charset="2"/>
              <a:buChar char=""/>
              <a:tabLst>
                <a:tab algn="l" pos="0"/>
              </a:tabLst>
            </a:pPr>
            <a:r>
              <a:rPr b="0" lang="en-US" sz="3200" spc="-1" strike="noStrike">
                <a:solidFill>
                  <a:srgbClr val="000000"/>
                </a:solidFill>
                <a:latin typeface="Times New Roman"/>
                <a:ea typeface="DejaVu Sans"/>
              </a:rPr>
              <a:t>Effects of cardiac disease on pregnancy &amp; vice versa</a:t>
            </a: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3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b0f0"/>
        </a:solidFill>
      </p:bgPr>
    </p:bg>
    <p:spTree>
      <p:nvGrpSpPr>
        <p:cNvPr id="1" name=""/>
        <p:cNvGrpSpPr/>
        <p:nvPr/>
      </p:nvGrpSpPr>
      <p:grpSpPr>
        <a:xfrm>
          <a:off x="0" y="0"/>
          <a:ext cx="0" cy="0"/>
          <a:chOff x="0" y="0"/>
          <a:chExt cx="0" cy="0"/>
        </a:xfrm>
      </p:grpSpPr>
      <p:sp>
        <p:nvSpPr>
          <p:cNvPr id="1298" name="CustomShape 1"/>
          <p:cNvSpPr/>
          <p:nvPr/>
        </p:nvSpPr>
        <p:spPr>
          <a:xfrm>
            <a:off x="1914120" y="274680"/>
            <a:ext cx="9995400" cy="1140840"/>
          </a:xfrm>
          <a:prstGeom prst="rect">
            <a:avLst/>
          </a:prstGeom>
          <a:noFill/>
          <a:ln>
            <a:noFill/>
          </a:ln>
        </p:spPr>
        <p:style>
          <a:lnRef idx="0"/>
          <a:fillRef idx="0"/>
          <a:effectRef idx="0"/>
          <a:fontRef idx="minor"/>
        </p:style>
        <p:txBody>
          <a:bodyPr lIns="90000" rIns="90000" tIns="45000" bIns="45000" anchor="ctr">
            <a:noAutofit/>
          </a:bodyPr>
          <a:p>
            <a:pPr>
              <a:lnSpc>
                <a:spcPct val="100000"/>
              </a:lnSpc>
            </a:pPr>
            <a:r>
              <a:rPr b="0" lang="en-US" sz="4300" spc="-1" strike="noStrike">
                <a:solidFill>
                  <a:srgbClr val="572314"/>
                </a:solidFill>
                <a:latin typeface="Arial"/>
                <a:ea typeface="DejaVu Sans"/>
              </a:rPr>
              <a:t>	</a:t>
            </a:r>
            <a:r>
              <a:rPr b="0" lang="en-US" sz="4300" spc="-1" strike="noStrike">
                <a:solidFill>
                  <a:srgbClr val="572314"/>
                </a:solidFill>
                <a:latin typeface="Arial"/>
                <a:ea typeface="DejaVu Sans"/>
              </a:rPr>
              <a:t>	</a:t>
            </a:r>
            <a:r>
              <a:rPr b="1" lang="en-US" sz="4300" spc="-1" strike="noStrike">
                <a:solidFill>
                  <a:srgbClr val="967d42"/>
                </a:solidFill>
                <a:latin typeface="Arial"/>
                <a:ea typeface="DejaVu Sans"/>
              </a:rPr>
              <a:t> </a:t>
            </a:r>
            <a:r>
              <a:rPr b="1" lang="en-US" sz="4300" spc="-1" strike="noStrike">
                <a:solidFill>
                  <a:srgbClr val="2811af"/>
                </a:solidFill>
                <a:latin typeface="Arial"/>
                <a:ea typeface="DejaVu Sans"/>
              </a:rPr>
              <a:t>DEFINITION</a:t>
            </a:r>
            <a:endParaRPr b="0" lang="en-US" sz="4300" spc="-1" strike="noStrike">
              <a:latin typeface="Arial"/>
            </a:endParaRPr>
          </a:p>
        </p:txBody>
      </p:sp>
      <p:sp>
        <p:nvSpPr>
          <p:cNvPr id="1299" name="CustomShape 2"/>
          <p:cNvSpPr/>
          <p:nvPr/>
        </p:nvSpPr>
        <p:spPr>
          <a:xfrm>
            <a:off x="1914120" y="1447920"/>
            <a:ext cx="9995400" cy="4798440"/>
          </a:xfrm>
          <a:prstGeom prst="rect">
            <a:avLst/>
          </a:prstGeom>
          <a:noFill/>
          <a:ln>
            <a:noFill/>
          </a:ln>
        </p:spPr>
        <p:style>
          <a:lnRef idx="0"/>
          <a:fillRef idx="0"/>
          <a:effectRef idx="0"/>
          <a:fontRef idx="minor"/>
        </p:style>
        <p:txBody>
          <a:bodyPr lIns="90000" rIns="90000" tIns="45000" bIns="45000">
            <a:normAutofit/>
          </a:bodyPr>
          <a:p>
            <a:pPr marL="365760" indent="-281160">
              <a:lnSpc>
                <a:spcPct val="100000"/>
              </a:lnSpc>
              <a:spcBef>
                <a:spcPts val="601"/>
              </a:spcBef>
              <a:buClr>
                <a:srgbClr val="3891a7"/>
              </a:buClr>
              <a:buSzPct val="80000"/>
              <a:buFont typeface="Wingdings 2" charset="2"/>
              <a:buChar char=""/>
            </a:pPr>
            <a:r>
              <a:rPr b="0" lang="en-US" sz="4000" spc="-1" strike="noStrike">
                <a:solidFill>
                  <a:srgbClr val="000000"/>
                </a:solidFill>
                <a:latin typeface="Times New Roman"/>
                <a:ea typeface="DejaVu Sans"/>
              </a:rPr>
              <a:t>Refers to any form of heart ailment ,which is severely affected by physiological changes  prenatally, since it doesn’t  have  reserved energy.</a:t>
            </a:r>
            <a:endParaRPr b="0" lang="en-US" sz="4000" spc="-1" strike="noStrike">
              <a:latin typeface="Arial"/>
            </a:endParaRPr>
          </a:p>
        </p:txBody>
      </p:sp>
    </p:spTree>
  </p:cSld>
  <mc:AlternateContent>
    <mc:Choice Requires="p14">
      <p:transition spd="slow" p14:dur="2000"/>
    </mc:Choice>
    <mc:Fallback>
      <p:transition spd="slow"/>
    </mc:Fallback>
  </mc:AlternateContent>
</p:sld>
</file>

<file path=ppt/slides/slide3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b0f0"/>
        </a:solidFill>
      </p:bgPr>
    </p:bg>
    <p:spTree>
      <p:nvGrpSpPr>
        <p:cNvPr id="1" name=""/>
        <p:cNvGrpSpPr/>
        <p:nvPr/>
      </p:nvGrpSpPr>
      <p:grpSpPr>
        <a:xfrm>
          <a:off x="0" y="0"/>
          <a:ext cx="0" cy="0"/>
          <a:chOff x="0" y="0"/>
          <a:chExt cx="0" cy="0"/>
        </a:xfrm>
      </p:grpSpPr>
      <p:sp>
        <p:nvSpPr>
          <p:cNvPr id="1300" name="CustomShape 1"/>
          <p:cNvSpPr/>
          <p:nvPr/>
        </p:nvSpPr>
        <p:spPr>
          <a:xfrm>
            <a:off x="1725840" y="19440"/>
            <a:ext cx="9522720" cy="1369440"/>
          </a:xfrm>
          <a:prstGeom prst="rect">
            <a:avLst/>
          </a:prstGeom>
          <a:noFill/>
          <a:ln>
            <a:noFill/>
          </a:ln>
        </p:spPr>
        <p:style>
          <a:lnRef idx="0"/>
          <a:fillRef idx="0"/>
          <a:effectRef idx="0"/>
          <a:fontRef idx="minor"/>
        </p:style>
        <p:txBody>
          <a:bodyPr lIns="90000" rIns="90000" tIns="45000" bIns="45000" anchor="ctr">
            <a:normAutofit fontScale="27000"/>
          </a:bodyPr>
          <a:p>
            <a:pPr algn="ctr">
              <a:lnSpc>
                <a:spcPct val="100000"/>
              </a:lnSpc>
            </a:pPr>
            <a:br/>
            <a:br/>
            <a:r>
              <a:rPr b="1" lang="en-US" sz="4300" spc="-1" strike="noStrike">
                <a:solidFill>
                  <a:srgbClr val="2811af"/>
                </a:solidFill>
                <a:latin typeface="Arial"/>
                <a:ea typeface="DejaVu Sans"/>
              </a:rPr>
              <a:t>Determiners   Of   Positive Outcome.          </a:t>
            </a:r>
            <a:br/>
            <a:r>
              <a:rPr b="0" lang="en-US" sz="4300" spc="-1" strike="noStrike">
                <a:solidFill>
                  <a:srgbClr val="2811af"/>
                </a:solidFill>
                <a:latin typeface="Arial"/>
                <a:ea typeface="DejaVu Sans"/>
              </a:rPr>
              <a:t>	</a:t>
            </a:r>
            <a:r>
              <a:rPr b="0" lang="en-US" sz="4300" spc="-1" strike="noStrike">
                <a:solidFill>
                  <a:srgbClr val="2811af"/>
                </a:solidFill>
                <a:latin typeface="Arial"/>
                <a:ea typeface="DejaVu Sans"/>
              </a:rPr>
              <a:t>	</a:t>
            </a:r>
            <a:br/>
            <a:endParaRPr b="0" lang="en-US" sz="4300" spc="-1" strike="noStrike">
              <a:latin typeface="Arial"/>
            </a:endParaRPr>
          </a:p>
        </p:txBody>
      </p:sp>
      <p:sp>
        <p:nvSpPr>
          <p:cNvPr id="1301" name="CustomShape 2"/>
          <p:cNvSpPr/>
          <p:nvPr/>
        </p:nvSpPr>
        <p:spPr>
          <a:xfrm>
            <a:off x="1725840" y="1391040"/>
            <a:ext cx="9820080" cy="4855320"/>
          </a:xfrm>
          <a:prstGeom prst="rect">
            <a:avLst/>
          </a:prstGeom>
          <a:noFill/>
          <a:ln>
            <a:noFill/>
          </a:ln>
        </p:spPr>
        <p:style>
          <a:lnRef idx="0"/>
          <a:fillRef idx="0"/>
          <a:effectRef idx="0"/>
          <a:fontRef idx="minor"/>
        </p:style>
        <p:txBody>
          <a:bodyPr lIns="90000" rIns="90000" tIns="45000" bIns="45000">
            <a:normAutofit/>
          </a:bodyPr>
          <a:p>
            <a:pPr marL="365760" indent="-281160" algn="just">
              <a:lnSpc>
                <a:spcPct val="100000"/>
              </a:lnSpc>
              <a:spcBef>
                <a:spcPts val="601"/>
              </a:spcBef>
              <a:buClr>
                <a:srgbClr val="3891a7"/>
              </a:buClr>
              <a:buSzPct val="80000"/>
              <a:buFont typeface="Wingdings 2" charset="2"/>
              <a:buChar char=""/>
            </a:pPr>
            <a:r>
              <a:rPr b="0" lang="en-US" sz="3200" spc="-1" strike="noStrike">
                <a:solidFill>
                  <a:srgbClr val="000000"/>
                </a:solidFill>
                <a:latin typeface="Times New Roman"/>
                <a:ea typeface="DejaVu Sans"/>
              </a:rPr>
              <a:t>Specific nature of the lesion and its effect to the heart’s functional capacity.</a:t>
            </a:r>
            <a:endParaRPr b="0" lang="en-US" sz="3200" spc="-1" strike="noStrike">
              <a:latin typeface="Arial"/>
            </a:endParaRPr>
          </a:p>
          <a:p>
            <a:pPr marL="365760" indent="-281160" algn="just">
              <a:lnSpc>
                <a:spcPct val="100000"/>
              </a:lnSpc>
              <a:spcBef>
                <a:spcPts val="601"/>
              </a:spcBef>
              <a:buClr>
                <a:srgbClr val="3891a7"/>
              </a:buClr>
              <a:buSzPct val="80000"/>
              <a:buFont typeface="Wingdings 2" charset="2"/>
              <a:buChar char=""/>
            </a:pPr>
            <a:r>
              <a:rPr b="0" lang="en-US" sz="3200" spc="-1" strike="noStrike">
                <a:solidFill>
                  <a:srgbClr val="000000"/>
                </a:solidFill>
                <a:latin typeface="Times New Roman"/>
                <a:ea typeface="DejaVu Sans"/>
              </a:rPr>
              <a:t>Absence of complications  e.g thrombosis &amp; haemorrhage= to increase of the heart’s workload.</a:t>
            </a:r>
            <a:endParaRPr b="0" lang="en-US" sz="3200" spc="-1" strike="noStrike">
              <a:latin typeface="Arial"/>
            </a:endParaRPr>
          </a:p>
          <a:p>
            <a:pPr marL="365760" indent="-281160" algn="just">
              <a:lnSpc>
                <a:spcPct val="100000"/>
              </a:lnSpc>
              <a:spcBef>
                <a:spcPts val="601"/>
              </a:spcBef>
              <a:buClr>
                <a:srgbClr val="3891a7"/>
              </a:buClr>
              <a:buSzPct val="80000"/>
              <a:buFont typeface="Wingdings 2" charset="2"/>
              <a:buChar char=""/>
            </a:pPr>
            <a:r>
              <a:rPr b="0" lang="en-US" sz="3200" spc="-1" strike="noStrike">
                <a:solidFill>
                  <a:srgbClr val="000000"/>
                </a:solidFill>
                <a:latin typeface="Times New Roman"/>
                <a:ea typeface="DejaVu Sans"/>
              </a:rPr>
              <a:t>Quality of services in terms specialised personnel and physical facilities  to handle emergencies  e.g. ICU &amp; HDU( high dependency unit).     </a:t>
            </a: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3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b0f0"/>
        </a:solidFill>
      </p:bgPr>
    </p:bg>
    <p:spTree>
      <p:nvGrpSpPr>
        <p:cNvPr id="1" name=""/>
        <p:cNvGrpSpPr/>
        <p:nvPr/>
      </p:nvGrpSpPr>
      <p:grpSpPr>
        <a:xfrm>
          <a:off x="0" y="0"/>
          <a:ext cx="0" cy="0"/>
          <a:chOff x="0" y="0"/>
          <a:chExt cx="0" cy="0"/>
        </a:xfrm>
      </p:grpSpPr>
      <p:sp>
        <p:nvSpPr>
          <p:cNvPr id="1302" name="CustomShape 1"/>
          <p:cNvSpPr/>
          <p:nvPr/>
        </p:nvSpPr>
        <p:spPr>
          <a:xfrm>
            <a:off x="1714680" y="152280"/>
            <a:ext cx="9522720" cy="6474960"/>
          </a:xfrm>
          <a:prstGeom prst="rect">
            <a:avLst/>
          </a:prstGeom>
          <a:noFill/>
          <a:ln>
            <a:noFill/>
          </a:ln>
        </p:spPr>
        <p:style>
          <a:lnRef idx="0"/>
          <a:fillRef idx="0"/>
          <a:effectRef idx="0"/>
          <a:fontRef idx="minor"/>
        </p:style>
        <p:txBody>
          <a:bodyPr lIns="90000" rIns="90000" tIns="45000" bIns="45000">
            <a:noAutofit/>
          </a:bodyPr>
          <a:p>
            <a:pPr marL="365760" indent="-281160" algn="just">
              <a:lnSpc>
                <a:spcPct val="100000"/>
              </a:lnSpc>
              <a:spcBef>
                <a:spcPts val="601"/>
              </a:spcBef>
              <a:buClr>
                <a:srgbClr val="3891a7"/>
              </a:buClr>
              <a:buSzPct val="80000"/>
              <a:buFont typeface="Wingdings 2" charset="2"/>
              <a:buChar char=""/>
            </a:pPr>
            <a:r>
              <a:rPr b="0" lang="en-US" sz="3000" spc="-1" strike="noStrike">
                <a:solidFill>
                  <a:srgbClr val="000000"/>
                </a:solidFill>
                <a:latin typeface="Times New Roman"/>
                <a:ea typeface="DejaVu Sans"/>
              </a:rPr>
              <a:t>Her knowledge and attitude ( psychological capability) towards the condition, in relationship  to pregnancy state. </a:t>
            </a:r>
            <a:endParaRPr b="0" lang="en-US" sz="3000" spc="-1" strike="noStrike">
              <a:latin typeface="Arial"/>
            </a:endParaRPr>
          </a:p>
          <a:p>
            <a:pPr marL="365760" indent="-281160" algn="just">
              <a:lnSpc>
                <a:spcPct val="100000"/>
              </a:lnSpc>
              <a:spcBef>
                <a:spcPts val="601"/>
              </a:spcBef>
              <a:tabLst>
                <a:tab algn="l" pos="0"/>
              </a:tabLst>
            </a:pPr>
            <a:r>
              <a:rPr b="0" lang="en-US" sz="3000" spc="-1" strike="noStrike">
                <a:solidFill>
                  <a:srgbClr val="000000"/>
                </a:solidFill>
                <a:latin typeface="Times New Roman"/>
                <a:ea typeface="DejaVu Sans"/>
              </a:rPr>
              <a:t>	</a:t>
            </a:r>
            <a:r>
              <a:rPr b="1" lang="en-US" sz="3000" spc="-1" strike="noStrike" u="sng">
                <a:solidFill>
                  <a:srgbClr val="2811af"/>
                </a:solidFill>
                <a:uFillTx/>
                <a:latin typeface="Times New Roman"/>
                <a:ea typeface="DejaVu Sans"/>
              </a:rPr>
              <a:t>MAJOR  PREDISPOSING  FACTORS</a:t>
            </a:r>
            <a:endParaRPr b="0" lang="en-US" sz="3000" spc="-1" strike="noStrike">
              <a:latin typeface="Arial"/>
            </a:endParaRPr>
          </a:p>
          <a:p>
            <a:pPr marL="365760" indent="-281160" algn="just">
              <a:lnSpc>
                <a:spcPct val="100000"/>
              </a:lnSpc>
              <a:spcBef>
                <a:spcPts val="601"/>
              </a:spcBef>
              <a:buClr>
                <a:srgbClr val="3891a7"/>
              </a:buClr>
              <a:buSzPct val="80000"/>
              <a:buFont typeface="Wingdings 2" charset="2"/>
              <a:buChar char=""/>
              <a:tabLst>
                <a:tab algn="l" pos="0"/>
              </a:tabLst>
            </a:pPr>
            <a:r>
              <a:rPr b="0" lang="en-US" sz="3000" spc="-1" strike="noStrike">
                <a:solidFill>
                  <a:srgbClr val="000000"/>
                </a:solidFill>
                <a:latin typeface="Times New Roman"/>
                <a:ea typeface="DejaVu Sans"/>
              </a:rPr>
              <a:t>Rheumatic  heart disease : Mostly from a streptococcal infection during childhood, leading to inflammation &amp; scarring of the heart valves.</a:t>
            </a:r>
            <a:endParaRPr b="0" lang="en-US" sz="3000" spc="-1" strike="noStrike">
              <a:latin typeface="Arial"/>
            </a:endParaRPr>
          </a:p>
          <a:p>
            <a:pPr marL="365760" indent="-281160" algn="just">
              <a:lnSpc>
                <a:spcPct val="100000"/>
              </a:lnSpc>
              <a:spcBef>
                <a:spcPts val="601"/>
              </a:spcBef>
              <a:buClr>
                <a:srgbClr val="3891a7"/>
              </a:buClr>
              <a:buSzPct val="80000"/>
              <a:buFont typeface="Wingdings" charset="2"/>
              <a:buChar char=""/>
              <a:tabLst>
                <a:tab algn="l" pos="0"/>
              </a:tabLst>
            </a:pPr>
            <a:r>
              <a:rPr b="0" lang="en-US" sz="3000" spc="-1" strike="noStrike">
                <a:solidFill>
                  <a:srgbClr val="000000"/>
                </a:solidFill>
                <a:latin typeface="Times New Roman"/>
                <a:ea typeface="DejaVu Sans"/>
              </a:rPr>
              <a:t>Stenosis occurs in  2/3(two –thirds) of the cases</a:t>
            </a:r>
            <a:endParaRPr b="0" lang="en-US" sz="3000" spc="-1" strike="noStrike">
              <a:latin typeface="Arial"/>
            </a:endParaRPr>
          </a:p>
          <a:p>
            <a:pPr marL="365760" indent="-281160" algn="just">
              <a:lnSpc>
                <a:spcPct val="100000"/>
              </a:lnSpc>
              <a:spcBef>
                <a:spcPts val="601"/>
              </a:spcBef>
              <a:buClr>
                <a:srgbClr val="3891a7"/>
              </a:buClr>
              <a:buSzPct val="80000"/>
              <a:buFont typeface="Wingdings" charset="2"/>
              <a:buChar char=""/>
              <a:tabLst>
                <a:tab algn="l" pos="0"/>
              </a:tabLst>
            </a:pPr>
            <a:r>
              <a:rPr b="0" lang="en-US" sz="3000" spc="-1" strike="noStrike">
                <a:solidFill>
                  <a:srgbClr val="000000"/>
                </a:solidFill>
                <a:latin typeface="Times New Roman"/>
                <a:ea typeface="DejaVu Sans"/>
              </a:rPr>
              <a:t>Incompetence occurs in 1/3 (a third).</a:t>
            </a:r>
            <a:endParaRPr b="0" lang="en-US" sz="3000" spc="-1" strike="noStrike">
              <a:latin typeface="Arial"/>
            </a:endParaRPr>
          </a:p>
          <a:p>
            <a:pPr marL="365760" indent="-281160" algn="just">
              <a:lnSpc>
                <a:spcPct val="100000"/>
              </a:lnSpc>
              <a:spcBef>
                <a:spcPts val="601"/>
              </a:spcBef>
              <a:buClr>
                <a:srgbClr val="3891a7"/>
              </a:buClr>
              <a:buSzPct val="80000"/>
              <a:buFont typeface="Wingdings" charset="2"/>
              <a:buChar char=""/>
              <a:tabLst>
                <a:tab algn="l" pos="0"/>
              </a:tabLst>
            </a:pPr>
            <a:r>
              <a:rPr b="0" lang="en-US" sz="3000" spc="-1" strike="noStrike">
                <a:solidFill>
                  <a:srgbClr val="000000"/>
                </a:solidFill>
                <a:latin typeface="Times New Roman"/>
                <a:ea typeface="DejaVu Sans"/>
              </a:rPr>
              <a:t>The condition may be asymptomatic.  </a:t>
            </a:r>
            <a:endParaRPr b="0" lang="en-US" sz="3000" spc="-1" strike="noStrike">
              <a:latin typeface="Arial"/>
            </a:endParaRPr>
          </a:p>
        </p:txBody>
      </p:sp>
    </p:spTree>
  </p:cSld>
  <mc:AlternateContent>
    <mc:Choice Requires="p14">
      <p:transition spd="slow" p14:dur="2000"/>
    </mc:Choice>
    <mc:Fallback>
      <p:transition spd="slow"/>
    </mc:Fallback>
  </mc:AlternateContent>
</p:sld>
</file>

<file path=ppt/slides/slide3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b0f0"/>
        </a:solidFill>
      </p:bgPr>
    </p:bg>
    <p:spTree>
      <p:nvGrpSpPr>
        <p:cNvPr id="1" name=""/>
        <p:cNvGrpSpPr/>
        <p:nvPr/>
      </p:nvGrpSpPr>
      <p:grpSpPr>
        <a:xfrm>
          <a:off x="0" y="0"/>
          <a:ext cx="0" cy="0"/>
          <a:chOff x="0" y="0"/>
          <a:chExt cx="0" cy="0"/>
        </a:xfrm>
      </p:grpSpPr>
      <p:sp>
        <p:nvSpPr>
          <p:cNvPr id="1303" name="CustomShape 1"/>
          <p:cNvSpPr/>
          <p:nvPr/>
        </p:nvSpPr>
        <p:spPr>
          <a:xfrm>
            <a:off x="1752480" y="380880"/>
            <a:ext cx="9484920" cy="5941440"/>
          </a:xfrm>
          <a:prstGeom prst="rect">
            <a:avLst/>
          </a:prstGeom>
          <a:noFill/>
          <a:ln>
            <a:noFill/>
          </a:ln>
        </p:spPr>
        <p:style>
          <a:lnRef idx="0"/>
          <a:fillRef idx="0"/>
          <a:effectRef idx="0"/>
          <a:fontRef idx="minor"/>
        </p:style>
        <p:txBody>
          <a:bodyPr lIns="90000" rIns="90000" tIns="45000" bIns="45000">
            <a:noAutofit/>
          </a:bodyPr>
          <a:p>
            <a:pPr marL="365760" indent="-281160" algn="just">
              <a:lnSpc>
                <a:spcPct val="100000"/>
              </a:lnSpc>
              <a:spcBef>
                <a:spcPts val="601"/>
              </a:spcBef>
              <a:buClr>
                <a:srgbClr val="3891a7"/>
              </a:buClr>
              <a:buSzPct val="80000"/>
              <a:buFont typeface="Wingdings 2" charset="2"/>
              <a:buChar char=""/>
            </a:pPr>
            <a:r>
              <a:rPr b="0" lang="en-US" sz="3200" spc="-1" strike="noStrike">
                <a:solidFill>
                  <a:srgbClr val="000000"/>
                </a:solidFill>
                <a:latin typeface="Times New Roman"/>
                <a:ea typeface="DejaVu Sans"/>
              </a:rPr>
              <a:t>Ischaemic heart disease: characterised by either angina pectoris or myocardial infarction.</a:t>
            </a:r>
            <a:endParaRPr b="0" lang="en-US" sz="3200" spc="-1" strike="noStrike">
              <a:latin typeface="Arial"/>
            </a:endParaRPr>
          </a:p>
          <a:p>
            <a:pPr marL="365760" indent="-281160" algn="just">
              <a:lnSpc>
                <a:spcPct val="100000"/>
              </a:lnSpc>
              <a:spcBef>
                <a:spcPts val="601"/>
              </a:spcBef>
              <a:buClr>
                <a:srgbClr val="3891a7"/>
              </a:buClr>
              <a:buSzPct val="80000"/>
              <a:buFont typeface="Wingdings 2" charset="2"/>
              <a:buChar char=""/>
            </a:pPr>
            <a:r>
              <a:rPr b="0" lang="en-US" sz="3200" spc="-1" strike="noStrike">
                <a:solidFill>
                  <a:srgbClr val="000000"/>
                </a:solidFill>
                <a:latin typeface="Times New Roman"/>
                <a:ea typeface="DejaVu Sans"/>
              </a:rPr>
              <a:t>Congenital heart disease e.g. ASD, VSD, PDA, pulmonary stenosis, aortic stenosis and Fallot’s tetrallogy.uncorrected = to severe LT ventricular failure.</a:t>
            </a:r>
            <a:endParaRPr b="0" lang="en-US" sz="3200" spc="-1" strike="noStrike">
              <a:latin typeface="Arial"/>
            </a:endParaRPr>
          </a:p>
          <a:p>
            <a:pPr marL="365760" indent="-281160" algn="just">
              <a:lnSpc>
                <a:spcPct val="100000"/>
              </a:lnSpc>
              <a:spcBef>
                <a:spcPts val="601"/>
              </a:spcBef>
              <a:buClr>
                <a:srgbClr val="3891a7"/>
              </a:buClr>
              <a:buSzPct val="80000"/>
              <a:buFont typeface="Wingdings 2" charset="2"/>
              <a:buChar char=""/>
            </a:pPr>
            <a:r>
              <a:rPr b="0" lang="en-US" sz="3200" spc="-1" strike="noStrike">
                <a:solidFill>
                  <a:srgbClr val="000000"/>
                </a:solidFill>
                <a:latin typeface="Times New Roman"/>
                <a:ea typeface="DejaVu Sans"/>
              </a:rPr>
              <a:t>Severe anaemia: perhaps from chronic condition like sickle cell and thalasseamia major= deterioration of heart functions</a:t>
            </a:r>
            <a:endParaRPr b="0" lang="en-US" sz="3200" spc="-1" strike="noStrike">
              <a:latin typeface="Arial"/>
            </a:endParaRPr>
          </a:p>
          <a:p>
            <a:pPr algn="just">
              <a:lnSpc>
                <a:spcPct val="100000"/>
              </a:lnSpc>
              <a:spcBef>
                <a:spcPts val="601"/>
              </a:spcBef>
            </a:pP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3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b0f0"/>
        </a:solidFill>
      </p:bgPr>
    </p:bg>
    <p:spTree>
      <p:nvGrpSpPr>
        <p:cNvPr id="1" name=""/>
        <p:cNvGrpSpPr/>
        <p:nvPr/>
      </p:nvGrpSpPr>
      <p:grpSpPr>
        <a:xfrm>
          <a:off x="0" y="0"/>
          <a:ext cx="0" cy="0"/>
          <a:chOff x="0" y="0"/>
          <a:chExt cx="0" cy="0"/>
        </a:xfrm>
      </p:grpSpPr>
      <p:sp>
        <p:nvSpPr>
          <p:cNvPr id="1304" name="CustomShape 1"/>
          <p:cNvSpPr/>
          <p:nvPr/>
        </p:nvSpPr>
        <p:spPr>
          <a:xfrm>
            <a:off x="1809720" y="228600"/>
            <a:ext cx="9736200" cy="6017760"/>
          </a:xfrm>
          <a:prstGeom prst="rect">
            <a:avLst/>
          </a:prstGeom>
          <a:noFill/>
          <a:ln>
            <a:noFill/>
          </a:ln>
        </p:spPr>
        <p:style>
          <a:lnRef idx="0"/>
          <a:fillRef idx="0"/>
          <a:effectRef idx="0"/>
          <a:fontRef idx="minor"/>
        </p:style>
        <p:txBody>
          <a:bodyPr lIns="90000" rIns="90000" tIns="45000" bIns="45000">
            <a:normAutofit/>
          </a:bodyPr>
          <a:p>
            <a:pPr marL="365760" indent="-281160">
              <a:lnSpc>
                <a:spcPct val="100000"/>
              </a:lnSpc>
              <a:spcBef>
                <a:spcPts val="601"/>
              </a:spcBef>
              <a:buClr>
                <a:srgbClr val="3891a7"/>
              </a:buClr>
              <a:buSzPct val="80000"/>
              <a:buFont typeface="Wingdings 2" charset="2"/>
              <a:buChar char=""/>
            </a:pPr>
            <a:r>
              <a:rPr b="0" lang="en-US" sz="3600" spc="-1" strike="noStrike">
                <a:solidFill>
                  <a:srgbClr val="000000"/>
                </a:solidFill>
                <a:latin typeface="Times New Roman"/>
                <a:ea typeface="DejaVu Sans"/>
              </a:rPr>
              <a:t>Obesity; because the heart have to pump harder to maintain systemic circulation.</a:t>
            </a:r>
            <a:endParaRPr b="0" lang="en-US" sz="3600" spc="-1" strike="noStrike">
              <a:latin typeface="Arial"/>
            </a:endParaRPr>
          </a:p>
          <a:p>
            <a:pPr marL="365760" indent="-281160">
              <a:lnSpc>
                <a:spcPct val="100000"/>
              </a:lnSpc>
              <a:spcBef>
                <a:spcPts val="601"/>
              </a:spcBef>
              <a:buClr>
                <a:srgbClr val="3891a7"/>
              </a:buClr>
              <a:buSzPct val="80000"/>
              <a:buFont typeface="Wingdings 2" charset="2"/>
              <a:buChar char=""/>
            </a:pPr>
            <a:r>
              <a:rPr b="0" lang="en-US" sz="3600" spc="-1" strike="noStrike">
                <a:solidFill>
                  <a:srgbClr val="000000"/>
                </a:solidFill>
                <a:latin typeface="Times New Roman"/>
                <a:ea typeface="DejaVu Sans"/>
              </a:rPr>
              <a:t>Smoking; due to vasoconstriction effect hence raised workload of the heart.</a:t>
            </a:r>
            <a:endParaRPr b="0" lang="en-US" sz="3600" spc="-1" strike="noStrike">
              <a:latin typeface="Arial"/>
            </a:endParaRPr>
          </a:p>
          <a:p>
            <a:pPr marL="365760" indent="-281160">
              <a:lnSpc>
                <a:spcPct val="100000"/>
              </a:lnSpc>
              <a:spcBef>
                <a:spcPts val="601"/>
              </a:spcBef>
              <a:buClr>
                <a:srgbClr val="3891a7"/>
              </a:buClr>
              <a:buSzPct val="80000"/>
              <a:buFont typeface="Wingdings 2" charset="2"/>
              <a:buChar char=""/>
            </a:pPr>
            <a:r>
              <a:rPr b="0" lang="en-US" sz="3600" spc="-1" strike="noStrike">
                <a:solidFill>
                  <a:srgbClr val="000000"/>
                </a:solidFill>
                <a:latin typeface="Times New Roman"/>
                <a:ea typeface="DejaVu Sans"/>
              </a:rPr>
              <a:t>Uncontrolled &amp; chronic hypertension; since the vessels are constricted for a long time.</a:t>
            </a:r>
            <a:endParaRPr b="0" lang="en-US" sz="3600" spc="-1" strike="noStrike">
              <a:latin typeface="Arial"/>
            </a:endParaRPr>
          </a:p>
          <a:p>
            <a:pPr>
              <a:lnSpc>
                <a:spcPct val="100000"/>
              </a:lnSpc>
              <a:spcBef>
                <a:spcPts val="601"/>
              </a:spcBef>
            </a:pPr>
            <a:endParaRPr b="0" lang="en-US" sz="3600" spc="-1" strike="noStrike">
              <a:latin typeface="Arial"/>
            </a:endParaRPr>
          </a:p>
          <a:p>
            <a:pPr marL="365760" indent="-281160">
              <a:lnSpc>
                <a:spcPct val="100000"/>
              </a:lnSpc>
              <a:spcBef>
                <a:spcPts val="601"/>
              </a:spcBef>
              <a:tabLst>
                <a:tab algn="l" pos="0"/>
              </a:tabLst>
            </a:pPr>
            <a:endParaRPr b="0" lang="en-US" sz="3600" spc="-1" strike="noStrike">
              <a:latin typeface="Arial"/>
            </a:endParaRPr>
          </a:p>
        </p:txBody>
      </p:sp>
    </p:spTree>
  </p:cSld>
  <mc:AlternateContent>
    <mc:Choice Requires="p14">
      <p:transition spd="slow" p14:dur="2000"/>
    </mc:Choice>
    <mc:Fallback>
      <p:transition spd="slow"/>
    </mc:Fallback>
  </mc:AlternateContent>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98" name="CustomShape 1"/>
          <p:cNvSpPr/>
          <p:nvPr/>
        </p:nvSpPr>
        <p:spPr>
          <a:xfrm>
            <a:off x="762120" y="457200"/>
            <a:ext cx="10742040" cy="6170040"/>
          </a:xfrm>
          <a:prstGeom prst="rect">
            <a:avLst/>
          </a:prstGeom>
          <a:noFill/>
          <a:ln>
            <a:noFill/>
          </a:ln>
        </p:spPr>
        <p:style>
          <a:lnRef idx="0"/>
          <a:fillRef idx="0"/>
          <a:effectRef idx="0"/>
          <a:fontRef idx="minor"/>
        </p:style>
        <p:txBody>
          <a:bodyPr lIns="90000" rIns="90000" tIns="45000" bIns="45000">
            <a:normAutofit/>
          </a:bodyPr>
          <a:p>
            <a:pPr marL="274320" indent="-272160">
              <a:lnSpc>
                <a:spcPct val="100000"/>
              </a:lnSpc>
              <a:spcBef>
                <a:spcPts val="720"/>
              </a:spcBef>
              <a:tabLst>
                <a:tab algn="l" pos="0"/>
              </a:tabLst>
            </a:pPr>
            <a:r>
              <a:rPr b="0" lang="en-US" sz="2800" spc="-1" strike="noStrike">
                <a:solidFill>
                  <a:srgbClr val="000000"/>
                </a:solidFill>
                <a:latin typeface="Calibri"/>
                <a:ea typeface="DejaVu Sans"/>
              </a:rPr>
              <a:t>	</a:t>
            </a:r>
            <a:r>
              <a:rPr b="1" lang="en-US" sz="3600" spc="-1" strike="noStrike">
                <a:solidFill>
                  <a:srgbClr val="000000"/>
                </a:solidFill>
                <a:latin typeface="Calibri"/>
                <a:ea typeface="DejaVu Sans"/>
              </a:rPr>
              <a:t>3. SEVERE</a:t>
            </a:r>
            <a:endParaRPr b="0" lang="en-US" sz="3600" spc="-1" strike="noStrike">
              <a:latin typeface="Arial"/>
            </a:endParaRPr>
          </a:p>
          <a:p>
            <a:pPr marL="274320" indent="-272160">
              <a:lnSpc>
                <a:spcPct val="100000"/>
              </a:lnSpc>
              <a:spcBef>
                <a:spcPts val="720"/>
              </a:spcBef>
              <a:buClr>
                <a:srgbClr val="0bd0d9"/>
              </a:buClr>
              <a:buSzPct val="95000"/>
              <a:buFont typeface="Wingdings 2" charset="2"/>
              <a:buChar char=""/>
              <a:tabLst>
                <a:tab algn="l" pos="0"/>
              </a:tabLst>
            </a:pPr>
            <a:r>
              <a:rPr b="0" lang="en-US" sz="3600" spc="-1" strike="noStrike">
                <a:solidFill>
                  <a:srgbClr val="000000"/>
                </a:solidFill>
                <a:latin typeface="Calibri"/>
                <a:ea typeface="DejaVu Sans"/>
              </a:rPr>
              <a:t>BP = 160/110mmHg or higher where;</a:t>
            </a:r>
            <a:endParaRPr b="0" lang="en-US" sz="3600" spc="-1" strike="noStrike">
              <a:latin typeface="Arial"/>
            </a:endParaRPr>
          </a:p>
          <a:p>
            <a:pPr lvl="1" marL="640080" indent="-244800">
              <a:lnSpc>
                <a:spcPct val="100000"/>
              </a:lnSpc>
              <a:spcBef>
                <a:spcPts val="641"/>
              </a:spcBef>
              <a:buClr>
                <a:srgbClr val="0f6fc6"/>
              </a:buClr>
              <a:buSzPct val="85000"/>
              <a:buFont typeface="Wingdings 2" charset="2"/>
              <a:buChar char=""/>
              <a:tabLst>
                <a:tab algn="l" pos="0"/>
              </a:tabLst>
            </a:pPr>
            <a:r>
              <a:rPr b="0" lang="en-US" sz="3200" spc="-1" strike="noStrike">
                <a:solidFill>
                  <a:srgbClr val="000000"/>
                </a:solidFill>
                <a:latin typeface="Calibri"/>
                <a:ea typeface="DejaVu Sans"/>
              </a:rPr>
              <a:t>Systolic is </a:t>
            </a:r>
            <a:r>
              <a:rPr b="1" lang="en-US" sz="3200" spc="-1" strike="noStrike">
                <a:solidFill>
                  <a:srgbClr val="ff0000"/>
                </a:solidFill>
                <a:latin typeface="Calibri"/>
                <a:ea typeface="DejaVu Sans"/>
              </a:rPr>
              <a:t>&gt; 160 mmHg</a:t>
            </a:r>
            <a:endParaRPr b="0" lang="en-US" sz="3200" spc="-1" strike="noStrike">
              <a:latin typeface="Arial"/>
            </a:endParaRPr>
          </a:p>
          <a:p>
            <a:pPr lvl="1" marL="640080" indent="-244800">
              <a:lnSpc>
                <a:spcPct val="100000"/>
              </a:lnSpc>
              <a:spcBef>
                <a:spcPts val="641"/>
              </a:spcBef>
              <a:buClr>
                <a:srgbClr val="0f6fc6"/>
              </a:buClr>
              <a:buSzPct val="85000"/>
              <a:buFont typeface="Wingdings 2" charset="2"/>
              <a:buChar char=""/>
              <a:tabLst>
                <a:tab algn="l" pos="0"/>
              </a:tabLst>
            </a:pPr>
            <a:r>
              <a:rPr b="0" lang="en-US" sz="3200" spc="-1" strike="noStrike">
                <a:solidFill>
                  <a:srgbClr val="000000"/>
                </a:solidFill>
                <a:latin typeface="Calibri"/>
                <a:ea typeface="DejaVu Sans"/>
              </a:rPr>
              <a:t>Diastolic is </a:t>
            </a:r>
            <a:r>
              <a:rPr b="1" lang="en-US" sz="3200" spc="-1" strike="noStrike">
                <a:solidFill>
                  <a:srgbClr val="ff0000"/>
                </a:solidFill>
                <a:latin typeface="Calibri"/>
                <a:ea typeface="DejaVu Sans"/>
              </a:rPr>
              <a:t>≥110 mmHg </a:t>
            </a:r>
            <a:endParaRPr b="0" lang="en-US" sz="3200" spc="-1" strike="noStrike">
              <a:latin typeface="Arial"/>
            </a:endParaRPr>
          </a:p>
          <a:p>
            <a:pPr marL="274320" indent="-272160">
              <a:lnSpc>
                <a:spcPct val="100000"/>
              </a:lnSpc>
              <a:spcBef>
                <a:spcPts val="720"/>
              </a:spcBef>
              <a:buClr>
                <a:srgbClr val="0bd0d9"/>
              </a:buClr>
              <a:buSzPct val="95000"/>
              <a:buFont typeface="Wingdings 2" charset="2"/>
              <a:buChar char=""/>
              <a:tabLst>
                <a:tab algn="l" pos="0"/>
              </a:tabLst>
            </a:pPr>
            <a:r>
              <a:rPr b="0" lang="en-US" sz="3600" spc="-1" strike="noStrike">
                <a:solidFill>
                  <a:srgbClr val="000000"/>
                </a:solidFill>
                <a:latin typeface="Calibri"/>
                <a:ea typeface="DejaVu Sans"/>
              </a:rPr>
              <a:t>Oedema  is gross, i.e. involves also, abdomen, sacral region &amp; sometimes vulva.</a:t>
            </a:r>
            <a:endParaRPr b="0" lang="en-US" sz="3600" spc="-1" strike="noStrike">
              <a:latin typeface="Arial"/>
            </a:endParaRPr>
          </a:p>
          <a:p>
            <a:pPr marL="274320" indent="-272160">
              <a:lnSpc>
                <a:spcPct val="100000"/>
              </a:lnSpc>
              <a:spcBef>
                <a:spcPts val="720"/>
              </a:spcBef>
              <a:buClr>
                <a:srgbClr val="0bd0d9"/>
              </a:buClr>
              <a:buSzPct val="95000"/>
              <a:buFont typeface="Wingdings 2" charset="2"/>
              <a:buChar char=""/>
              <a:tabLst>
                <a:tab algn="l" pos="0"/>
              </a:tabLst>
            </a:pPr>
            <a:r>
              <a:rPr b="0" lang="en-US" sz="3600" spc="-1" strike="noStrike">
                <a:solidFill>
                  <a:srgbClr val="000000"/>
                </a:solidFill>
                <a:latin typeface="Calibri"/>
                <a:ea typeface="DejaVu Sans"/>
              </a:rPr>
              <a:t>Proteinuria 2+ and above (</a:t>
            </a:r>
            <a:r>
              <a:rPr b="1" lang="en-US" sz="3600" spc="-1" strike="noStrike">
                <a:solidFill>
                  <a:srgbClr val="ff0000"/>
                </a:solidFill>
                <a:latin typeface="Calibri"/>
                <a:ea typeface="DejaVu Sans"/>
              </a:rPr>
              <a:t>3+</a:t>
            </a:r>
            <a:r>
              <a:rPr b="0" lang="en-US" sz="3600" spc="-1" strike="noStrike">
                <a:solidFill>
                  <a:srgbClr val="000000"/>
                </a:solidFill>
                <a:latin typeface="Calibri"/>
                <a:ea typeface="DejaVu Sans"/>
              </a:rPr>
              <a:t>).</a:t>
            </a:r>
            <a:endParaRPr b="0" lang="en-US" sz="3600" spc="-1" strike="noStrike">
              <a:latin typeface="Arial"/>
            </a:endParaRPr>
          </a:p>
          <a:p>
            <a:pPr marL="274320" indent="-272160">
              <a:lnSpc>
                <a:spcPct val="100000"/>
              </a:lnSpc>
              <a:spcBef>
                <a:spcPts val="720"/>
              </a:spcBef>
              <a:buClr>
                <a:srgbClr val="0bd0d9"/>
              </a:buClr>
              <a:buSzPct val="95000"/>
              <a:buFont typeface="Wingdings 2" charset="2"/>
              <a:buChar char=""/>
              <a:tabLst>
                <a:tab algn="l" pos="0"/>
              </a:tabLst>
            </a:pPr>
            <a:r>
              <a:rPr b="0" lang="en-US" sz="3600" spc="-1" strike="noStrike">
                <a:solidFill>
                  <a:srgbClr val="000000"/>
                </a:solidFill>
                <a:latin typeface="Calibri"/>
                <a:ea typeface="DejaVu Sans"/>
              </a:rPr>
              <a:t>Presents with various feature  as per  clinical features. </a:t>
            </a:r>
            <a:endParaRPr b="0" lang="en-US" sz="3600" spc="-1" strike="noStrike">
              <a:latin typeface="Arial"/>
            </a:endParaRPr>
          </a:p>
          <a:p>
            <a:pPr>
              <a:lnSpc>
                <a:spcPct val="100000"/>
              </a:lnSpc>
              <a:spcBef>
                <a:spcPts val="561"/>
              </a:spcBef>
              <a:tabLst>
                <a:tab algn="l" pos="0"/>
              </a:tabLst>
            </a:pPr>
            <a:endParaRPr b="0" lang="en-US" sz="3600" spc="-1" strike="noStrike">
              <a:latin typeface="Arial"/>
            </a:endParaRPr>
          </a:p>
        </p:txBody>
      </p:sp>
    </p:spTree>
  </p:cSld>
  <p:transition spd="med">
    <p:pull dir="l"/>
  </p:transition>
</p:sld>
</file>

<file path=ppt/slides/slide3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b0f0"/>
        </a:solidFill>
      </p:bgPr>
    </p:bg>
    <p:spTree>
      <p:nvGrpSpPr>
        <p:cNvPr id="1" name=""/>
        <p:cNvGrpSpPr/>
        <p:nvPr/>
      </p:nvGrpSpPr>
      <p:grpSpPr>
        <a:xfrm>
          <a:off x="0" y="0"/>
          <a:ext cx="0" cy="0"/>
          <a:chOff x="0" y="0"/>
          <a:chExt cx="0" cy="0"/>
        </a:xfrm>
      </p:grpSpPr>
      <p:sp>
        <p:nvSpPr>
          <p:cNvPr id="1305" name="CustomShape 1"/>
          <p:cNvSpPr/>
          <p:nvPr/>
        </p:nvSpPr>
        <p:spPr>
          <a:xfrm>
            <a:off x="2209680" y="76320"/>
            <a:ext cx="9370440" cy="1140840"/>
          </a:xfrm>
          <a:prstGeom prst="rect">
            <a:avLst/>
          </a:prstGeom>
          <a:noFill/>
          <a:ln>
            <a:noFill/>
          </a:ln>
        </p:spPr>
        <p:style>
          <a:lnRef idx="0"/>
          <a:fillRef idx="0"/>
          <a:effectRef idx="0"/>
          <a:fontRef idx="minor"/>
        </p:style>
        <p:txBody>
          <a:bodyPr lIns="90000" rIns="90000" tIns="45000" bIns="45000" anchor="ctr">
            <a:noAutofit/>
          </a:bodyPr>
          <a:p>
            <a:pPr algn="ctr">
              <a:lnSpc>
                <a:spcPct val="100000"/>
              </a:lnSpc>
            </a:pPr>
            <a:r>
              <a:rPr b="1" lang="en-US" sz="4300" spc="-1" strike="noStrike">
                <a:solidFill>
                  <a:srgbClr val="2811af"/>
                </a:solidFill>
                <a:latin typeface="Arial"/>
                <a:ea typeface="DejaVu Sans"/>
              </a:rPr>
              <a:t>    </a:t>
            </a:r>
            <a:r>
              <a:rPr b="1" lang="en-US" sz="4300" spc="-1" strike="noStrike">
                <a:solidFill>
                  <a:srgbClr val="2811af"/>
                </a:solidFill>
                <a:latin typeface="Arial"/>
                <a:ea typeface="DejaVu Sans"/>
              </a:rPr>
              <a:t>CLINICAL FEATURES</a:t>
            </a:r>
            <a:endParaRPr b="0" lang="en-US" sz="4300" spc="-1" strike="noStrike">
              <a:latin typeface="Arial"/>
            </a:endParaRPr>
          </a:p>
        </p:txBody>
      </p:sp>
      <p:sp>
        <p:nvSpPr>
          <p:cNvPr id="1306" name="CustomShape 2"/>
          <p:cNvSpPr/>
          <p:nvPr/>
        </p:nvSpPr>
        <p:spPr>
          <a:xfrm>
            <a:off x="1981080" y="990720"/>
            <a:ext cx="9256320" cy="5481360"/>
          </a:xfrm>
          <a:prstGeom prst="rect">
            <a:avLst/>
          </a:prstGeom>
          <a:noFill/>
          <a:ln>
            <a:noFill/>
          </a:ln>
        </p:spPr>
        <p:style>
          <a:lnRef idx="0"/>
          <a:fillRef idx="0"/>
          <a:effectRef idx="0"/>
          <a:fontRef idx="minor"/>
        </p:style>
        <p:txBody>
          <a:bodyPr lIns="90000" rIns="90000" tIns="45000" bIns="45000">
            <a:normAutofit/>
          </a:bodyPr>
          <a:p>
            <a:pPr marL="365760" indent="-281160" algn="just">
              <a:lnSpc>
                <a:spcPct val="100000"/>
              </a:lnSpc>
              <a:spcBef>
                <a:spcPts val="601"/>
              </a:spcBef>
              <a:buClr>
                <a:srgbClr val="3891a7"/>
              </a:buClr>
              <a:buSzPct val="80000"/>
              <a:buFont typeface="Wingdings 2" charset="2"/>
              <a:buChar char=""/>
            </a:pPr>
            <a:r>
              <a:rPr b="0" lang="en-US" sz="3100" spc="-1" strike="noStrike">
                <a:solidFill>
                  <a:srgbClr val="000000"/>
                </a:solidFill>
                <a:latin typeface="Times New Roman"/>
                <a:ea typeface="DejaVu Sans"/>
              </a:rPr>
              <a:t>Breathlessness (shortness of breath) because of pulmonary oedema.</a:t>
            </a:r>
            <a:endParaRPr b="0" lang="en-US" sz="3100" spc="-1" strike="noStrike">
              <a:latin typeface="Arial"/>
            </a:endParaRPr>
          </a:p>
          <a:p>
            <a:pPr marL="365760" indent="-281160" algn="just">
              <a:lnSpc>
                <a:spcPct val="100000"/>
              </a:lnSpc>
              <a:spcBef>
                <a:spcPts val="601"/>
              </a:spcBef>
              <a:buClr>
                <a:srgbClr val="3891a7"/>
              </a:buClr>
              <a:buSzPct val="80000"/>
              <a:buFont typeface="Wingdings 2" charset="2"/>
              <a:buChar char=""/>
            </a:pPr>
            <a:r>
              <a:rPr b="0" lang="en-US" sz="3100" spc="-1" strike="noStrike">
                <a:solidFill>
                  <a:srgbClr val="000000"/>
                </a:solidFill>
                <a:latin typeface="Times New Roman"/>
                <a:ea typeface="DejaVu Sans"/>
              </a:rPr>
              <a:t>Easy fatiguability, due to inadequate oxygen supply.</a:t>
            </a:r>
            <a:endParaRPr b="0" lang="en-US" sz="3100" spc="-1" strike="noStrike">
              <a:latin typeface="Arial"/>
            </a:endParaRPr>
          </a:p>
          <a:p>
            <a:pPr marL="365760" indent="-281160" algn="just">
              <a:lnSpc>
                <a:spcPct val="100000"/>
              </a:lnSpc>
              <a:spcBef>
                <a:spcPts val="601"/>
              </a:spcBef>
              <a:buClr>
                <a:srgbClr val="3891a7"/>
              </a:buClr>
              <a:buSzPct val="80000"/>
              <a:buFont typeface="Wingdings 2" charset="2"/>
              <a:buChar char=""/>
            </a:pPr>
            <a:r>
              <a:rPr b="0" lang="en-US" sz="3100" spc="-1" strike="noStrike">
                <a:solidFill>
                  <a:srgbClr val="000000"/>
                </a:solidFill>
                <a:latin typeface="Times New Roman"/>
                <a:ea typeface="DejaVu Sans"/>
              </a:rPr>
              <a:t>Development of peripheral eodema, due to renal functions impairment &amp; poor venous return.</a:t>
            </a:r>
            <a:endParaRPr b="0" lang="en-US" sz="3100" spc="-1" strike="noStrike">
              <a:latin typeface="Arial"/>
            </a:endParaRPr>
          </a:p>
          <a:p>
            <a:pPr marL="365760" indent="-281160" algn="just">
              <a:lnSpc>
                <a:spcPct val="100000"/>
              </a:lnSpc>
              <a:spcBef>
                <a:spcPts val="601"/>
              </a:spcBef>
              <a:buClr>
                <a:srgbClr val="3891a7"/>
              </a:buClr>
              <a:buSzPct val="80000"/>
              <a:buFont typeface="Wingdings 2" charset="2"/>
              <a:buChar char=""/>
            </a:pPr>
            <a:r>
              <a:rPr b="0" lang="en-US" sz="3100" spc="-1" strike="noStrike">
                <a:solidFill>
                  <a:srgbClr val="000000"/>
                </a:solidFill>
                <a:latin typeface="Times New Roman"/>
                <a:ea typeface="DejaVu Sans"/>
              </a:rPr>
              <a:t>Palpitations, as the heart overwork.</a:t>
            </a:r>
            <a:endParaRPr b="0" lang="en-US" sz="3100" spc="-1" strike="noStrike">
              <a:latin typeface="Arial"/>
            </a:endParaRPr>
          </a:p>
          <a:p>
            <a:pPr marL="365760" indent="-281160" algn="just">
              <a:lnSpc>
                <a:spcPct val="100000"/>
              </a:lnSpc>
              <a:spcBef>
                <a:spcPts val="601"/>
              </a:spcBef>
              <a:buClr>
                <a:srgbClr val="3891a7"/>
              </a:buClr>
              <a:buSzPct val="80000"/>
              <a:buFont typeface="Wingdings 2" charset="2"/>
              <a:buChar char=""/>
            </a:pPr>
            <a:r>
              <a:rPr b="0" lang="en-US" sz="3100" spc="-1" strike="noStrike">
                <a:solidFill>
                  <a:srgbClr val="000000"/>
                </a:solidFill>
                <a:latin typeface="Times New Roman"/>
                <a:ea typeface="DejaVu Sans"/>
              </a:rPr>
              <a:t>Chest pain, due to reduced blood supply to the heart muscle.</a:t>
            </a:r>
            <a:endParaRPr b="0" lang="en-US" sz="3100" spc="-1" strike="noStrike">
              <a:latin typeface="Arial"/>
            </a:endParaRPr>
          </a:p>
          <a:p>
            <a:pPr algn="just">
              <a:lnSpc>
                <a:spcPct val="100000"/>
              </a:lnSpc>
              <a:spcBef>
                <a:spcPts val="601"/>
              </a:spcBef>
            </a:pPr>
            <a:endParaRPr b="0" lang="en-US" sz="3100" spc="-1" strike="noStrike">
              <a:latin typeface="Arial"/>
            </a:endParaRPr>
          </a:p>
        </p:txBody>
      </p:sp>
    </p:spTree>
  </p:cSld>
  <mc:AlternateContent>
    <mc:Choice Requires="p14">
      <p:transition spd="slow" p14:dur="2000"/>
    </mc:Choice>
    <mc:Fallback>
      <p:transition spd="slow"/>
    </mc:Fallback>
  </mc:AlternateContent>
</p:sld>
</file>

<file path=ppt/slides/slide3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b0f0"/>
        </a:solidFill>
      </p:bgPr>
    </p:bg>
    <p:spTree>
      <p:nvGrpSpPr>
        <p:cNvPr id="1" name=""/>
        <p:cNvGrpSpPr/>
        <p:nvPr/>
      </p:nvGrpSpPr>
      <p:grpSpPr>
        <a:xfrm>
          <a:off x="0" y="0"/>
          <a:ext cx="0" cy="0"/>
          <a:chOff x="0" y="0"/>
          <a:chExt cx="0" cy="0"/>
        </a:xfrm>
      </p:grpSpPr>
      <p:sp>
        <p:nvSpPr>
          <p:cNvPr id="1307" name="CustomShape 1"/>
          <p:cNvSpPr/>
          <p:nvPr/>
        </p:nvSpPr>
        <p:spPr>
          <a:xfrm>
            <a:off x="1714680" y="304920"/>
            <a:ext cx="9831600" cy="5941440"/>
          </a:xfrm>
          <a:prstGeom prst="rect">
            <a:avLst/>
          </a:prstGeom>
          <a:noFill/>
          <a:ln>
            <a:noFill/>
          </a:ln>
        </p:spPr>
        <p:style>
          <a:lnRef idx="0"/>
          <a:fillRef idx="0"/>
          <a:effectRef idx="0"/>
          <a:fontRef idx="minor"/>
        </p:style>
        <p:txBody>
          <a:bodyPr lIns="90000" rIns="90000" tIns="45000" bIns="45000">
            <a:normAutofit/>
          </a:bodyPr>
          <a:p>
            <a:pPr marL="365760" indent="-281160">
              <a:lnSpc>
                <a:spcPct val="100000"/>
              </a:lnSpc>
              <a:spcBef>
                <a:spcPts val="601"/>
              </a:spcBef>
              <a:buClr>
                <a:srgbClr val="3891a7"/>
              </a:buClr>
              <a:buSzPct val="80000"/>
              <a:buFont typeface="Wingdings 2" charset="2"/>
              <a:buChar char=""/>
            </a:pPr>
            <a:r>
              <a:rPr b="0" lang="en-US" sz="3200" spc="-1" strike="noStrike">
                <a:solidFill>
                  <a:srgbClr val="000000"/>
                </a:solidFill>
                <a:latin typeface="Times New Roman"/>
                <a:ea typeface="DejaVu Sans"/>
              </a:rPr>
              <a:t>Tachycardia of irregular rhythm.</a:t>
            </a:r>
            <a:endParaRPr b="0" lang="en-US" sz="3200" spc="-1" strike="noStrike">
              <a:latin typeface="Arial"/>
            </a:endParaRPr>
          </a:p>
          <a:p>
            <a:pPr marL="365760" indent="-281160">
              <a:lnSpc>
                <a:spcPct val="100000"/>
              </a:lnSpc>
              <a:spcBef>
                <a:spcPts val="601"/>
              </a:spcBef>
              <a:buClr>
                <a:srgbClr val="3891a7"/>
              </a:buClr>
              <a:buSzPct val="80000"/>
              <a:buFont typeface="Wingdings 2" charset="2"/>
              <a:buChar char=""/>
            </a:pPr>
            <a:r>
              <a:rPr b="0" lang="en-US" sz="3200" spc="-1" strike="noStrike">
                <a:solidFill>
                  <a:srgbClr val="000000"/>
                </a:solidFill>
                <a:latin typeface="Times New Roman"/>
                <a:ea typeface="DejaVu Sans"/>
              </a:rPr>
              <a:t>Raised (distended) jugular veins.</a:t>
            </a:r>
            <a:endParaRPr b="0" lang="en-US" sz="3200" spc="-1" strike="noStrike">
              <a:latin typeface="Arial"/>
            </a:endParaRPr>
          </a:p>
          <a:p>
            <a:pPr marL="365760" indent="-281160">
              <a:lnSpc>
                <a:spcPct val="100000"/>
              </a:lnSpc>
              <a:spcBef>
                <a:spcPts val="601"/>
              </a:spcBef>
              <a:buClr>
                <a:srgbClr val="3891a7"/>
              </a:buClr>
              <a:buSzPct val="80000"/>
              <a:buFont typeface="Wingdings 2" charset="2"/>
              <a:buChar char=""/>
            </a:pPr>
            <a:r>
              <a:rPr b="0" lang="en-US" sz="3200" spc="-1" strike="noStrike">
                <a:solidFill>
                  <a:srgbClr val="000000"/>
                </a:solidFill>
                <a:latin typeface="Times New Roman"/>
                <a:ea typeface="DejaVu Sans"/>
              </a:rPr>
              <a:t>Presence of a murmur on auscultation and a thrill on palpation of the pericardial region.</a:t>
            </a:r>
            <a:endParaRPr b="0" lang="en-US" sz="3200" spc="-1" strike="noStrike">
              <a:latin typeface="Arial"/>
            </a:endParaRPr>
          </a:p>
          <a:p>
            <a:pPr marL="365760" indent="-281160">
              <a:lnSpc>
                <a:spcPct val="100000"/>
              </a:lnSpc>
              <a:spcBef>
                <a:spcPts val="601"/>
              </a:spcBef>
              <a:buClr>
                <a:srgbClr val="3891a7"/>
              </a:buClr>
              <a:buSzPct val="80000"/>
              <a:buFont typeface="Wingdings 2" charset="2"/>
              <a:buChar char=""/>
            </a:pPr>
            <a:r>
              <a:rPr b="0" lang="en-US" sz="3200" spc="-1" strike="noStrike">
                <a:solidFill>
                  <a:srgbClr val="000000"/>
                </a:solidFill>
                <a:latin typeface="Times New Roman"/>
                <a:ea typeface="DejaVu Sans"/>
              </a:rPr>
              <a:t>Progressive limitation of physical activity.</a:t>
            </a:r>
            <a:endParaRPr b="0" lang="en-US" sz="3200" spc="-1" strike="noStrike">
              <a:latin typeface="Arial"/>
            </a:endParaRPr>
          </a:p>
          <a:p>
            <a:pPr marL="365760" indent="-281160">
              <a:lnSpc>
                <a:spcPct val="100000"/>
              </a:lnSpc>
              <a:spcBef>
                <a:spcPts val="601"/>
              </a:spcBef>
              <a:buClr>
                <a:srgbClr val="3891a7"/>
              </a:buClr>
              <a:buSzPct val="80000"/>
              <a:buFont typeface="Wingdings 2" charset="2"/>
              <a:buChar char=""/>
            </a:pPr>
            <a:r>
              <a:rPr b="0" lang="en-US" sz="3200" spc="-1" strike="noStrike">
                <a:solidFill>
                  <a:srgbClr val="000000"/>
                </a:solidFill>
                <a:latin typeface="Times New Roman"/>
                <a:ea typeface="DejaVu Sans"/>
              </a:rPr>
              <a:t>Ascites, basal crepitation and hepatomegally in extreme cases.</a:t>
            </a:r>
            <a:endParaRPr b="0" lang="en-US" sz="3200" spc="-1" strike="noStrike">
              <a:latin typeface="Arial"/>
            </a:endParaRPr>
          </a:p>
          <a:p>
            <a:pPr>
              <a:lnSpc>
                <a:spcPct val="100000"/>
              </a:lnSpc>
              <a:spcBef>
                <a:spcPts val="601"/>
              </a:spcBef>
            </a:pP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3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b0f0"/>
        </a:solidFill>
      </p:bgPr>
    </p:bg>
    <p:spTree>
      <p:nvGrpSpPr>
        <p:cNvPr id="1" name=""/>
        <p:cNvGrpSpPr/>
        <p:nvPr/>
      </p:nvGrpSpPr>
      <p:grpSpPr>
        <a:xfrm>
          <a:off x="0" y="0"/>
          <a:ext cx="0" cy="0"/>
          <a:chOff x="0" y="0"/>
          <a:chExt cx="0" cy="0"/>
        </a:xfrm>
      </p:grpSpPr>
      <p:sp>
        <p:nvSpPr>
          <p:cNvPr id="1308" name="CustomShape 1"/>
          <p:cNvSpPr/>
          <p:nvPr/>
        </p:nvSpPr>
        <p:spPr>
          <a:xfrm>
            <a:off x="2286000" y="28440"/>
            <a:ext cx="9370440" cy="1140840"/>
          </a:xfrm>
          <a:prstGeom prst="rect">
            <a:avLst/>
          </a:prstGeom>
          <a:noFill/>
          <a:ln>
            <a:noFill/>
          </a:ln>
        </p:spPr>
        <p:style>
          <a:lnRef idx="0"/>
          <a:fillRef idx="0"/>
          <a:effectRef idx="0"/>
          <a:fontRef idx="minor"/>
        </p:style>
        <p:txBody>
          <a:bodyPr lIns="90000" rIns="90000" tIns="45000" bIns="45000" anchor="ctr">
            <a:normAutofit/>
          </a:bodyPr>
          <a:p>
            <a:pPr algn="ctr">
              <a:lnSpc>
                <a:spcPct val="100000"/>
              </a:lnSpc>
            </a:pPr>
            <a:r>
              <a:rPr b="0" lang="en-US" sz="4300" spc="-1" strike="noStrike">
                <a:solidFill>
                  <a:srgbClr val="2811af"/>
                </a:solidFill>
                <a:latin typeface="Arial"/>
                <a:ea typeface="DejaVu Sans"/>
              </a:rPr>
              <a:t>	</a:t>
            </a:r>
            <a:r>
              <a:rPr b="1" lang="en-US" sz="4300" spc="-1" strike="noStrike">
                <a:solidFill>
                  <a:srgbClr val="2811af"/>
                </a:solidFill>
                <a:latin typeface="Arial"/>
                <a:ea typeface="DejaVu Sans"/>
              </a:rPr>
              <a:t> </a:t>
            </a:r>
            <a:r>
              <a:rPr b="1" lang="en-US" sz="4300" spc="-1" strike="noStrike">
                <a:solidFill>
                  <a:srgbClr val="2811af"/>
                </a:solidFill>
                <a:latin typeface="Arial"/>
                <a:ea typeface="DejaVu Sans"/>
              </a:rPr>
              <a:t>DIAGNOSTIC  FACTORS</a:t>
            </a:r>
            <a:endParaRPr b="0" lang="en-US" sz="4300" spc="-1" strike="noStrike">
              <a:latin typeface="Arial"/>
            </a:endParaRPr>
          </a:p>
        </p:txBody>
      </p:sp>
      <p:sp>
        <p:nvSpPr>
          <p:cNvPr id="1309" name="CustomShape 2"/>
          <p:cNvSpPr/>
          <p:nvPr/>
        </p:nvSpPr>
        <p:spPr>
          <a:xfrm>
            <a:off x="1828800" y="1171440"/>
            <a:ext cx="9408600" cy="5303520"/>
          </a:xfrm>
          <a:prstGeom prst="rect">
            <a:avLst/>
          </a:prstGeom>
          <a:noFill/>
          <a:ln>
            <a:noFill/>
          </a:ln>
        </p:spPr>
        <p:style>
          <a:lnRef idx="0"/>
          <a:fillRef idx="0"/>
          <a:effectRef idx="0"/>
          <a:fontRef idx="minor"/>
        </p:style>
        <p:txBody>
          <a:bodyPr lIns="90000" rIns="90000" tIns="45000" bIns="45000">
            <a:normAutofit/>
          </a:bodyPr>
          <a:p>
            <a:pPr marL="365760" indent="-281160" algn="just">
              <a:lnSpc>
                <a:spcPct val="100000"/>
              </a:lnSpc>
              <a:spcBef>
                <a:spcPts val="601"/>
              </a:spcBef>
              <a:buClr>
                <a:srgbClr val="3891a7"/>
              </a:buClr>
              <a:buSzPct val="80000"/>
              <a:buFont typeface="Wingdings 2" charset="2"/>
              <a:buChar char=""/>
            </a:pPr>
            <a:r>
              <a:rPr b="0" lang="en-US" sz="3200" spc="-1" strike="noStrike">
                <a:solidFill>
                  <a:srgbClr val="000000"/>
                </a:solidFill>
                <a:latin typeface="Times New Roman"/>
                <a:ea typeface="DejaVu Sans"/>
              </a:rPr>
              <a:t>History and physical examination results.</a:t>
            </a:r>
            <a:endParaRPr b="0" lang="en-US" sz="3200" spc="-1" strike="noStrike">
              <a:latin typeface="Arial"/>
            </a:endParaRPr>
          </a:p>
          <a:p>
            <a:pPr marL="365760" indent="-281160" algn="just">
              <a:lnSpc>
                <a:spcPct val="100000"/>
              </a:lnSpc>
              <a:spcBef>
                <a:spcPts val="601"/>
              </a:spcBef>
              <a:buClr>
                <a:srgbClr val="3891a7"/>
              </a:buClr>
              <a:buSzPct val="80000"/>
              <a:buFont typeface="Wingdings 2" charset="2"/>
              <a:buChar char=""/>
            </a:pPr>
            <a:r>
              <a:rPr b="0" lang="en-US" sz="3200" spc="-1" strike="noStrike">
                <a:solidFill>
                  <a:srgbClr val="000000"/>
                </a:solidFill>
                <a:latin typeface="Times New Roman"/>
                <a:ea typeface="DejaVu Sans"/>
              </a:rPr>
              <a:t>Laboratory tests; </a:t>
            </a:r>
            <a:endParaRPr b="0" lang="en-US" sz="3200" spc="-1" strike="noStrike">
              <a:latin typeface="Arial"/>
            </a:endParaRPr>
          </a:p>
          <a:p>
            <a:pPr marL="365760" indent="-281160" algn="just">
              <a:lnSpc>
                <a:spcPct val="100000"/>
              </a:lnSpc>
              <a:spcBef>
                <a:spcPts val="601"/>
              </a:spcBef>
              <a:buClr>
                <a:srgbClr val="3891a7"/>
              </a:buClr>
              <a:buSzPct val="80000"/>
              <a:buFont typeface="Wingdings" charset="2"/>
              <a:buChar char=""/>
            </a:pPr>
            <a:r>
              <a:rPr b="0" lang="en-US" sz="3200" spc="-1" strike="noStrike">
                <a:solidFill>
                  <a:srgbClr val="000000"/>
                </a:solidFill>
                <a:latin typeface="Times New Roman"/>
                <a:ea typeface="DejaVu Sans"/>
              </a:rPr>
              <a:t>Full blood count for anaemia &amp; signs of infection.</a:t>
            </a:r>
            <a:endParaRPr b="0" lang="en-US" sz="3200" spc="-1" strike="noStrike">
              <a:latin typeface="Arial"/>
            </a:endParaRPr>
          </a:p>
          <a:p>
            <a:pPr marL="365760" indent="-281160" algn="just">
              <a:lnSpc>
                <a:spcPct val="100000"/>
              </a:lnSpc>
              <a:spcBef>
                <a:spcPts val="601"/>
              </a:spcBef>
              <a:buClr>
                <a:srgbClr val="3891a7"/>
              </a:buClr>
              <a:buSzPct val="80000"/>
              <a:buFont typeface="Wingdings" charset="2"/>
              <a:buChar char=""/>
            </a:pPr>
            <a:r>
              <a:rPr b="0" lang="en-US" sz="3200" spc="-1" strike="noStrike">
                <a:solidFill>
                  <a:srgbClr val="000000"/>
                </a:solidFill>
                <a:latin typeface="Times New Roman"/>
                <a:ea typeface="DejaVu Sans"/>
              </a:rPr>
              <a:t>Clotting studies for possibility of  DVT.</a:t>
            </a:r>
            <a:endParaRPr b="0" lang="en-US" sz="3200" spc="-1" strike="noStrike">
              <a:latin typeface="Arial"/>
            </a:endParaRPr>
          </a:p>
          <a:p>
            <a:pPr marL="365760" indent="-281160" algn="just">
              <a:lnSpc>
                <a:spcPct val="100000"/>
              </a:lnSpc>
              <a:spcBef>
                <a:spcPts val="601"/>
              </a:spcBef>
              <a:buClr>
                <a:srgbClr val="3891a7"/>
              </a:buClr>
              <a:buSzPct val="80000"/>
              <a:buFont typeface="Wingdings 2" charset="2"/>
              <a:buChar char=""/>
            </a:pPr>
            <a:r>
              <a:rPr b="0" lang="en-US" sz="3200" spc="-1" strike="noStrike">
                <a:solidFill>
                  <a:srgbClr val="000000"/>
                </a:solidFill>
                <a:latin typeface="Times New Roman"/>
                <a:ea typeface="DejaVu Sans"/>
              </a:rPr>
              <a:t>Electrocardiogram(ECG) –abn.  Tracing.</a:t>
            </a:r>
            <a:endParaRPr b="0" lang="en-US" sz="3200" spc="-1" strike="noStrike">
              <a:latin typeface="Arial"/>
            </a:endParaRPr>
          </a:p>
          <a:p>
            <a:pPr marL="365760" indent="-281160" algn="just">
              <a:lnSpc>
                <a:spcPct val="100000"/>
              </a:lnSpc>
              <a:spcBef>
                <a:spcPts val="601"/>
              </a:spcBef>
              <a:buClr>
                <a:srgbClr val="3891a7"/>
              </a:buClr>
              <a:buSzPct val="80000"/>
              <a:buFont typeface="Wingdings 2" charset="2"/>
              <a:buChar char=""/>
            </a:pPr>
            <a:r>
              <a:rPr b="0" lang="en-US" sz="3200" spc="-1" strike="noStrike">
                <a:solidFill>
                  <a:srgbClr val="000000"/>
                </a:solidFill>
                <a:latin typeface="Times New Roman"/>
                <a:ea typeface="DejaVu Sans"/>
              </a:rPr>
              <a:t>Radiological examination:</a:t>
            </a:r>
            <a:endParaRPr b="0" lang="en-US" sz="3200" spc="-1" strike="noStrike">
              <a:latin typeface="Arial"/>
            </a:endParaRPr>
          </a:p>
          <a:p>
            <a:pPr marL="365760" indent="-281160" algn="just">
              <a:lnSpc>
                <a:spcPct val="100000"/>
              </a:lnSpc>
              <a:spcBef>
                <a:spcPts val="601"/>
              </a:spcBef>
              <a:buClr>
                <a:srgbClr val="3891a7"/>
              </a:buClr>
              <a:buSzPct val="80000"/>
              <a:buFont typeface="Wingdings" charset="2"/>
              <a:buChar char=""/>
            </a:pPr>
            <a:r>
              <a:rPr b="0" lang="en-US" sz="3200" spc="-1" strike="noStrike">
                <a:solidFill>
                  <a:srgbClr val="000000"/>
                </a:solidFill>
                <a:latin typeface="Times New Roman"/>
                <a:ea typeface="DejaVu Sans"/>
              </a:rPr>
              <a:t>Echocardiography =Ultrasound of the heart.</a:t>
            </a:r>
            <a:endParaRPr b="0" lang="en-US" sz="3200" spc="-1" strike="noStrike">
              <a:latin typeface="Arial"/>
            </a:endParaRPr>
          </a:p>
          <a:p>
            <a:pPr marL="365760" indent="-281160" algn="just">
              <a:lnSpc>
                <a:spcPct val="100000"/>
              </a:lnSpc>
              <a:spcBef>
                <a:spcPts val="601"/>
              </a:spcBef>
              <a:buClr>
                <a:srgbClr val="3891a7"/>
              </a:buClr>
              <a:buSzPct val="80000"/>
              <a:buFont typeface="Wingdings" charset="2"/>
              <a:buChar char=""/>
            </a:pPr>
            <a:r>
              <a:rPr b="0" lang="en-US" sz="3200" spc="-1" strike="noStrike">
                <a:solidFill>
                  <a:srgbClr val="000000"/>
                </a:solidFill>
                <a:latin typeface="Times New Roman"/>
                <a:ea typeface="DejaVu Sans"/>
              </a:rPr>
              <a:t>Chest X- ray in absence of ultrasound, only shows the size of the heart.</a:t>
            </a:r>
            <a:endParaRPr b="0" lang="en-US" sz="3200" spc="-1" strike="noStrike">
              <a:latin typeface="Arial"/>
            </a:endParaRPr>
          </a:p>
          <a:p>
            <a:pPr algn="just">
              <a:lnSpc>
                <a:spcPct val="100000"/>
              </a:lnSpc>
              <a:spcBef>
                <a:spcPts val="601"/>
              </a:spcBef>
            </a:pP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3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b0f0"/>
        </a:solidFill>
      </p:bgPr>
    </p:bg>
    <p:spTree>
      <p:nvGrpSpPr>
        <p:cNvPr id="1" name=""/>
        <p:cNvGrpSpPr/>
        <p:nvPr/>
      </p:nvGrpSpPr>
      <p:grpSpPr>
        <a:xfrm>
          <a:off x="0" y="0"/>
          <a:ext cx="0" cy="0"/>
          <a:chOff x="0" y="0"/>
          <a:chExt cx="0" cy="0"/>
        </a:xfrm>
      </p:grpSpPr>
      <p:sp>
        <p:nvSpPr>
          <p:cNvPr id="1310" name="CustomShape 1"/>
          <p:cNvSpPr/>
          <p:nvPr/>
        </p:nvSpPr>
        <p:spPr>
          <a:xfrm>
            <a:off x="2133720" y="0"/>
            <a:ext cx="9370440" cy="1140840"/>
          </a:xfrm>
          <a:prstGeom prst="rect">
            <a:avLst/>
          </a:prstGeom>
          <a:noFill/>
          <a:ln>
            <a:noFill/>
          </a:ln>
        </p:spPr>
        <p:style>
          <a:lnRef idx="0"/>
          <a:fillRef idx="0"/>
          <a:effectRef idx="0"/>
          <a:fontRef idx="minor"/>
        </p:style>
        <p:txBody>
          <a:bodyPr lIns="90000" rIns="90000" tIns="45000" bIns="45000" anchor="ctr">
            <a:noAutofit/>
          </a:bodyPr>
          <a:p>
            <a:pPr algn="ctr">
              <a:lnSpc>
                <a:spcPct val="100000"/>
              </a:lnSpc>
            </a:pPr>
            <a:r>
              <a:rPr b="0" lang="en-US" sz="4300" spc="-1" strike="noStrike">
                <a:solidFill>
                  <a:srgbClr val="572314"/>
                </a:solidFill>
                <a:latin typeface="Arial"/>
                <a:ea typeface="DejaVu Sans"/>
              </a:rPr>
              <a:t>	</a:t>
            </a:r>
            <a:r>
              <a:rPr b="0" lang="en-US" sz="4300" spc="-1" strike="noStrike">
                <a:solidFill>
                  <a:srgbClr val="572314"/>
                </a:solidFill>
                <a:latin typeface="Arial"/>
                <a:ea typeface="DejaVu Sans"/>
              </a:rPr>
              <a:t>	</a:t>
            </a:r>
            <a:r>
              <a:rPr b="1" lang="en-US" sz="4300" spc="-1" strike="noStrike">
                <a:solidFill>
                  <a:srgbClr val="2811af"/>
                </a:solidFill>
                <a:latin typeface="Arial"/>
                <a:ea typeface="DejaVu Sans"/>
              </a:rPr>
              <a:t>CLASSIFICATION</a:t>
            </a:r>
            <a:endParaRPr b="0" lang="en-US" sz="4300" spc="-1" strike="noStrike">
              <a:latin typeface="Arial"/>
            </a:endParaRPr>
          </a:p>
        </p:txBody>
      </p:sp>
      <p:sp>
        <p:nvSpPr>
          <p:cNvPr id="1311" name="CustomShape 2"/>
          <p:cNvSpPr/>
          <p:nvPr/>
        </p:nvSpPr>
        <p:spPr>
          <a:xfrm>
            <a:off x="1619280" y="1219320"/>
            <a:ext cx="9808560" cy="5255640"/>
          </a:xfrm>
          <a:prstGeom prst="rect">
            <a:avLst/>
          </a:prstGeom>
          <a:noFill/>
          <a:ln>
            <a:noFill/>
          </a:ln>
        </p:spPr>
        <p:style>
          <a:lnRef idx="0"/>
          <a:fillRef idx="0"/>
          <a:effectRef idx="0"/>
          <a:fontRef idx="minor"/>
        </p:style>
        <p:txBody>
          <a:bodyPr lIns="90000" rIns="90000" tIns="45000" bIns="45000">
            <a:noAutofit/>
          </a:bodyPr>
          <a:p>
            <a:pPr marL="365760" indent="-281160">
              <a:lnSpc>
                <a:spcPct val="100000"/>
              </a:lnSpc>
              <a:spcBef>
                <a:spcPts val="601"/>
              </a:spcBef>
              <a:buClr>
                <a:srgbClr val="3891a7"/>
              </a:buClr>
              <a:buSzPct val="80000"/>
              <a:buFont typeface="Wingdings" charset="2"/>
              <a:buChar char=""/>
            </a:pPr>
            <a:r>
              <a:rPr b="0" lang="en-US" sz="2900" spc="-1" strike="noStrike">
                <a:solidFill>
                  <a:srgbClr val="000000"/>
                </a:solidFill>
                <a:latin typeface="Times New Roman"/>
                <a:ea typeface="DejaVu Sans"/>
              </a:rPr>
              <a:t>Based on the level/ amount of physical activity  the patient can undertake comfortably.</a:t>
            </a:r>
            <a:endParaRPr b="0" lang="en-US" sz="2900" spc="-1" strike="noStrike">
              <a:latin typeface="Arial"/>
            </a:endParaRPr>
          </a:p>
          <a:p>
            <a:pPr marL="365760" indent="-281160">
              <a:lnSpc>
                <a:spcPct val="100000"/>
              </a:lnSpc>
              <a:spcBef>
                <a:spcPts val="601"/>
              </a:spcBef>
              <a:buClr>
                <a:srgbClr val="3891a7"/>
              </a:buClr>
              <a:buSzPct val="80000"/>
              <a:buFont typeface="Wingdings 2" charset="2"/>
              <a:buChar char=""/>
            </a:pPr>
            <a:r>
              <a:rPr b="1" lang="en-US" sz="2900" spc="-1" strike="noStrike">
                <a:solidFill>
                  <a:srgbClr val="000000"/>
                </a:solidFill>
                <a:latin typeface="Times New Roman"/>
                <a:ea typeface="DejaVu Sans"/>
              </a:rPr>
              <a:t>Grade (class) 1</a:t>
            </a:r>
            <a:r>
              <a:rPr b="0" lang="en-US" sz="2900" spc="-1" strike="noStrike">
                <a:solidFill>
                  <a:srgbClr val="000000"/>
                </a:solidFill>
                <a:latin typeface="Times New Roman"/>
                <a:ea typeface="DejaVu Sans"/>
              </a:rPr>
              <a:t>: Also referred to as </a:t>
            </a:r>
            <a:r>
              <a:rPr b="0" lang="en-US" sz="2900" spc="-1" strike="noStrike">
                <a:solidFill>
                  <a:srgbClr val="0000ff"/>
                </a:solidFill>
                <a:latin typeface="Times New Roman"/>
                <a:ea typeface="DejaVu Sans"/>
              </a:rPr>
              <a:t>organic heart disease</a:t>
            </a:r>
            <a:r>
              <a:rPr b="0" lang="en-US" sz="2900" spc="-1" strike="noStrike">
                <a:solidFill>
                  <a:srgbClr val="000000"/>
                </a:solidFill>
                <a:latin typeface="Times New Roman"/>
                <a:ea typeface="DejaVu Sans"/>
              </a:rPr>
              <a:t>.</a:t>
            </a:r>
            <a:endParaRPr b="0" lang="en-US" sz="2900" spc="-1" strike="noStrike">
              <a:latin typeface="Arial"/>
            </a:endParaRPr>
          </a:p>
          <a:p>
            <a:pPr marL="365760" indent="-281160">
              <a:lnSpc>
                <a:spcPct val="100000"/>
              </a:lnSpc>
              <a:spcBef>
                <a:spcPts val="601"/>
              </a:spcBef>
              <a:buClr>
                <a:srgbClr val="3891a7"/>
              </a:buClr>
              <a:buSzPct val="80000"/>
              <a:buFont typeface="Wingdings" charset="2"/>
              <a:buChar char=""/>
            </a:pPr>
            <a:r>
              <a:rPr b="0" lang="en-US" sz="2900" spc="-1" strike="noStrike">
                <a:solidFill>
                  <a:srgbClr val="000000"/>
                </a:solidFill>
                <a:latin typeface="Times New Roman"/>
                <a:ea typeface="DejaVu Sans"/>
              </a:rPr>
              <a:t>There is </a:t>
            </a:r>
            <a:r>
              <a:rPr b="0" i="1" lang="en-US" sz="2900" spc="-1" strike="noStrike">
                <a:solidFill>
                  <a:srgbClr val="000000"/>
                </a:solidFill>
                <a:latin typeface="Times New Roman"/>
                <a:ea typeface="DejaVu Sans"/>
              </a:rPr>
              <a:t>no limitation </a:t>
            </a:r>
            <a:r>
              <a:rPr b="0" lang="en-US" sz="2900" spc="-1" strike="noStrike">
                <a:solidFill>
                  <a:srgbClr val="000000"/>
                </a:solidFill>
                <a:latin typeface="Times New Roman"/>
                <a:ea typeface="DejaVu Sans"/>
              </a:rPr>
              <a:t>of physical activity= the PT is asymptomatic.</a:t>
            </a:r>
            <a:endParaRPr b="0" lang="en-US" sz="2900" spc="-1" strike="noStrike">
              <a:latin typeface="Arial"/>
            </a:endParaRPr>
          </a:p>
          <a:p>
            <a:pPr marL="365760" indent="-281160">
              <a:lnSpc>
                <a:spcPct val="100000"/>
              </a:lnSpc>
              <a:spcBef>
                <a:spcPts val="601"/>
              </a:spcBef>
              <a:buClr>
                <a:srgbClr val="3891a7"/>
              </a:buClr>
              <a:buSzPct val="80000"/>
              <a:buFont typeface="Wingdings" charset="2"/>
              <a:buChar char=""/>
            </a:pPr>
            <a:r>
              <a:rPr b="0" lang="en-US" sz="2900" spc="-1" strike="noStrike">
                <a:solidFill>
                  <a:srgbClr val="000000"/>
                </a:solidFill>
                <a:latin typeface="Times New Roman"/>
                <a:ea typeface="DejaVu Sans"/>
              </a:rPr>
              <a:t>Diagnosis is made during routine antenatal physical examination= a murmur or abn. ECG.</a:t>
            </a:r>
            <a:endParaRPr b="0" lang="en-US" sz="2900" spc="-1" strike="noStrike">
              <a:latin typeface="Arial"/>
            </a:endParaRPr>
          </a:p>
          <a:p>
            <a:pPr marL="365760" indent="-281160">
              <a:lnSpc>
                <a:spcPct val="100000"/>
              </a:lnSpc>
              <a:spcBef>
                <a:spcPts val="601"/>
              </a:spcBef>
              <a:buClr>
                <a:srgbClr val="3891a7"/>
              </a:buClr>
              <a:buSzPct val="80000"/>
              <a:buFont typeface="Wingdings 2" charset="2"/>
              <a:buChar char=""/>
            </a:pPr>
            <a:r>
              <a:rPr b="1" lang="en-US" sz="2900" spc="-1" strike="noStrike">
                <a:solidFill>
                  <a:srgbClr val="000000"/>
                </a:solidFill>
                <a:latin typeface="Times New Roman"/>
                <a:ea typeface="DejaVu Sans"/>
              </a:rPr>
              <a:t>Grade (class) 2: </a:t>
            </a:r>
            <a:r>
              <a:rPr b="0" lang="en-US" sz="2900" spc="-1" strike="noStrike">
                <a:solidFill>
                  <a:srgbClr val="000000"/>
                </a:solidFill>
                <a:latin typeface="Times New Roman"/>
                <a:ea typeface="DejaVu Sans"/>
              </a:rPr>
              <a:t>Characterised by </a:t>
            </a:r>
            <a:r>
              <a:rPr b="0" i="1" lang="en-US" sz="2900" spc="-1" strike="noStrike">
                <a:solidFill>
                  <a:srgbClr val="000000"/>
                </a:solidFill>
                <a:latin typeface="Times New Roman"/>
                <a:ea typeface="DejaVu Sans"/>
              </a:rPr>
              <a:t>slight/ mild limitations </a:t>
            </a:r>
            <a:r>
              <a:rPr b="0" lang="en-US" sz="2900" spc="-1" strike="noStrike">
                <a:solidFill>
                  <a:srgbClr val="000000"/>
                </a:solidFill>
                <a:latin typeface="Times New Roman"/>
                <a:ea typeface="DejaVu Sans"/>
              </a:rPr>
              <a:t>of physical activity.</a:t>
            </a:r>
            <a:endParaRPr b="0" lang="en-US" sz="2900" spc="-1" strike="noStrike">
              <a:latin typeface="Arial"/>
            </a:endParaRPr>
          </a:p>
        </p:txBody>
      </p:sp>
    </p:spTree>
  </p:cSld>
  <mc:AlternateContent>
    <mc:Choice Requires="p14">
      <p:transition spd="slow" p14:dur="2000"/>
    </mc:Choice>
    <mc:Fallback>
      <p:transition spd="slow"/>
    </mc:Fallback>
  </mc:AlternateContent>
</p:sld>
</file>

<file path=ppt/slides/slide3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b0f0"/>
        </a:solidFill>
      </p:bgPr>
    </p:bg>
    <p:spTree>
      <p:nvGrpSpPr>
        <p:cNvPr id="1" name=""/>
        <p:cNvGrpSpPr/>
        <p:nvPr/>
      </p:nvGrpSpPr>
      <p:grpSpPr>
        <a:xfrm>
          <a:off x="0" y="0"/>
          <a:ext cx="0" cy="0"/>
          <a:chOff x="0" y="0"/>
          <a:chExt cx="0" cy="0"/>
        </a:xfrm>
      </p:grpSpPr>
      <p:sp>
        <p:nvSpPr>
          <p:cNvPr id="1312" name="CustomShape 1"/>
          <p:cNvSpPr/>
          <p:nvPr/>
        </p:nvSpPr>
        <p:spPr>
          <a:xfrm>
            <a:off x="1676520" y="228600"/>
            <a:ext cx="9656280" cy="6322320"/>
          </a:xfrm>
          <a:prstGeom prst="rect">
            <a:avLst/>
          </a:prstGeom>
          <a:noFill/>
          <a:ln>
            <a:noFill/>
          </a:ln>
        </p:spPr>
        <p:style>
          <a:lnRef idx="0"/>
          <a:fillRef idx="0"/>
          <a:effectRef idx="0"/>
          <a:fontRef idx="minor"/>
        </p:style>
        <p:txBody>
          <a:bodyPr lIns="90000" rIns="90000" tIns="45000" bIns="45000">
            <a:noAutofit/>
          </a:bodyPr>
          <a:p>
            <a:pPr marL="365760" indent="-281160" algn="just">
              <a:lnSpc>
                <a:spcPct val="100000"/>
              </a:lnSpc>
              <a:spcBef>
                <a:spcPts val="601"/>
              </a:spcBef>
              <a:buClr>
                <a:srgbClr val="3891a7"/>
              </a:buClr>
              <a:buSzPct val="80000"/>
              <a:buFont typeface="Wingdings" charset="2"/>
              <a:buChar char=""/>
            </a:pPr>
            <a:r>
              <a:rPr b="0" lang="en-US" sz="3300" spc="-1" strike="noStrike">
                <a:solidFill>
                  <a:srgbClr val="000000"/>
                </a:solidFill>
                <a:latin typeface="Times New Roman"/>
                <a:ea typeface="DejaVu Sans"/>
              </a:rPr>
              <a:t>Ordinary activities eg normal house chores undertaken in normal pace, results to fatigue ,palpitations, chest pain and dsypnoea.</a:t>
            </a:r>
            <a:endParaRPr b="0" lang="en-US" sz="3300" spc="-1" strike="noStrike">
              <a:latin typeface="Arial"/>
            </a:endParaRPr>
          </a:p>
          <a:p>
            <a:pPr marL="365760" indent="-281160" algn="just">
              <a:lnSpc>
                <a:spcPct val="100000"/>
              </a:lnSpc>
              <a:spcBef>
                <a:spcPts val="601"/>
              </a:spcBef>
              <a:buClr>
                <a:srgbClr val="3891a7"/>
              </a:buClr>
              <a:buSzPct val="80000"/>
              <a:buFont typeface="Wingdings" charset="2"/>
              <a:buChar char=""/>
            </a:pPr>
            <a:r>
              <a:rPr b="0" lang="en-US" sz="3300" spc="-1" strike="noStrike">
                <a:solidFill>
                  <a:srgbClr val="000000"/>
                </a:solidFill>
                <a:latin typeface="Times New Roman"/>
                <a:ea typeface="DejaVu Sans"/>
              </a:rPr>
              <a:t>Becomes comfortable at rest.</a:t>
            </a:r>
            <a:endParaRPr b="0" lang="en-US" sz="3300" spc="-1" strike="noStrike">
              <a:latin typeface="Arial"/>
            </a:endParaRPr>
          </a:p>
          <a:p>
            <a:pPr marL="365760" indent="-281160" algn="just">
              <a:lnSpc>
                <a:spcPct val="100000"/>
              </a:lnSpc>
              <a:spcBef>
                <a:spcPts val="601"/>
              </a:spcBef>
              <a:buClr>
                <a:srgbClr val="3891a7"/>
              </a:buClr>
              <a:buSzPct val="80000"/>
              <a:buFont typeface="Wingdings 2" charset="2"/>
              <a:buChar char=""/>
            </a:pPr>
            <a:r>
              <a:rPr b="1" lang="en-US" sz="3300" spc="-1" strike="noStrike">
                <a:solidFill>
                  <a:srgbClr val="000000"/>
                </a:solidFill>
                <a:latin typeface="Times New Roman"/>
                <a:ea typeface="DejaVu Sans"/>
              </a:rPr>
              <a:t>Grade (Class) 3</a:t>
            </a:r>
            <a:r>
              <a:rPr b="0" lang="en-US" sz="3300" spc="-1" strike="noStrike">
                <a:solidFill>
                  <a:srgbClr val="000000"/>
                </a:solidFill>
                <a:latin typeface="Times New Roman"/>
                <a:ea typeface="DejaVu Sans"/>
              </a:rPr>
              <a:t>,  </a:t>
            </a:r>
            <a:r>
              <a:rPr b="0" i="1" lang="en-US" sz="3300" spc="-1" strike="noStrike">
                <a:solidFill>
                  <a:srgbClr val="000000"/>
                </a:solidFill>
                <a:latin typeface="Times New Roman"/>
                <a:ea typeface="DejaVu Sans"/>
              </a:rPr>
              <a:t>marked limitation </a:t>
            </a:r>
            <a:r>
              <a:rPr b="0" lang="en-US" sz="3300" spc="-1" strike="noStrike">
                <a:solidFill>
                  <a:srgbClr val="000000"/>
                </a:solidFill>
                <a:latin typeface="Times New Roman"/>
                <a:ea typeface="DejaVu Sans"/>
              </a:rPr>
              <a:t>of physical activity which are less than ordinary.</a:t>
            </a:r>
            <a:endParaRPr b="0" lang="en-US" sz="3300" spc="-1" strike="noStrike">
              <a:latin typeface="Arial"/>
            </a:endParaRPr>
          </a:p>
          <a:p>
            <a:pPr marL="365760" indent="-281160" algn="just">
              <a:lnSpc>
                <a:spcPct val="100000"/>
              </a:lnSpc>
              <a:spcBef>
                <a:spcPts val="601"/>
              </a:spcBef>
              <a:buClr>
                <a:srgbClr val="3891a7"/>
              </a:buClr>
              <a:buSzPct val="80000"/>
              <a:buFont typeface="Wingdings" charset="2"/>
              <a:buChar char=""/>
            </a:pPr>
            <a:r>
              <a:rPr b="0" lang="en-US" sz="3300" spc="-1" strike="noStrike">
                <a:solidFill>
                  <a:srgbClr val="000000"/>
                </a:solidFill>
                <a:latin typeface="Times New Roman"/>
                <a:ea typeface="DejaVu Sans"/>
              </a:rPr>
              <a:t>They includes, talking normally, having a  meal walking comfortably on a level  ground.</a:t>
            </a:r>
            <a:endParaRPr b="0" lang="en-US" sz="3300" spc="-1" strike="noStrike">
              <a:latin typeface="Arial"/>
            </a:endParaRPr>
          </a:p>
        </p:txBody>
      </p:sp>
    </p:spTree>
  </p:cSld>
  <mc:AlternateContent>
    <mc:Choice Requires="p14">
      <p:transition spd="slow" p14:dur="2000"/>
    </mc:Choice>
    <mc:Fallback>
      <p:transition spd="slow"/>
    </mc:Fallback>
  </mc:AlternateContent>
</p:sld>
</file>

<file path=ppt/slides/slide3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b0f0"/>
        </a:solidFill>
      </p:bgPr>
    </p:bg>
    <p:spTree>
      <p:nvGrpSpPr>
        <p:cNvPr id="1" name=""/>
        <p:cNvGrpSpPr/>
        <p:nvPr/>
      </p:nvGrpSpPr>
      <p:grpSpPr>
        <a:xfrm>
          <a:off x="0" y="0"/>
          <a:ext cx="0" cy="0"/>
          <a:chOff x="0" y="0"/>
          <a:chExt cx="0" cy="0"/>
        </a:xfrm>
      </p:grpSpPr>
      <p:sp>
        <p:nvSpPr>
          <p:cNvPr id="1313" name="CustomShape 1"/>
          <p:cNvSpPr/>
          <p:nvPr/>
        </p:nvSpPr>
        <p:spPr>
          <a:xfrm>
            <a:off x="1905120" y="304920"/>
            <a:ext cx="9640800" cy="5941440"/>
          </a:xfrm>
          <a:prstGeom prst="rect">
            <a:avLst/>
          </a:prstGeom>
          <a:noFill/>
          <a:ln>
            <a:noFill/>
          </a:ln>
        </p:spPr>
        <p:style>
          <a:lnRef idx="0"/>
          <a:fillRef idx="0"/>
          <a:effectRef idx="0"/>
          <a:fontRef idx="minor"/>
        </p:style>
        <p:txBody>
          <a:bodyPr lIns="90000" rIns="90000" tIns="45000" bIns="45000">
            <a:normAutofit/>
          </a:bodyPr>
          <a:p>
            <a:pPr marL="365760" indent="-281160" algn="just">
              <a:lnSpc>
                <a:spcPct val="100000"/>
              </a:lnSpc>
              <a:spcBef>
                <a:spcPts val="601"/>
              </a:spcBef>
              <a:buClr>
                <a:srgbClr val="3891a7"/>
              </a:buClr>
              <a:buSzPct val="80000"/>
              <a:buFont typeface="Wingdings" charset="2"/>
              <a:buChar char=""/>
            </a:pPr>
            <a:r>
              <a:rPr b="0" lang="en-US" sz="3600" spc="-1" strike="noStrike">
                <a:solidFill>
                  <a:srgbClr val="000000"/>
                </a:solidFill>
                <a:latin typeface="Times New Roman"/>
                <a:ea typeface="DejaVu Sans"/>
              </a:rPr>
              <a:t>This leads to symptoms as in grade 2.</a:t>
            </a:r>
            <a:endParaRPr b="0" lang="en-US" sz="3600" spc="-1" strike="noStrike">
              <a:latin typeface="Arial"/>
            </a:endParaRPr>
          </a:p>
          <a:p>
            <a:pPr marL="365760" indent="-281160" algn="just">
              <a:lnSpc>
                <a:spcPct val="100000"/>
              </a:lnSpc>
              <a:spcBef>
                <a:spcPts val="601"/>
              </a:spcBef>
              <a:buClr>
                <a:srgbClr val="3891a7"/>
              </a:buClr>
              <a:buSzPct val="80000"/>
              <a:buFont typeface="Wingdings" charset="2"/>
              <a:buChar char=""/>
            </a:pPr>
            <a:r>
              <a:rPr b="0" lang="en-US" sz="3600" spc="-1" strike="noStrike">
                <a:solidFill>
                  <a:srgbClr val="000000"/>
                </a:solidFill>
                <a:latin typeface="Times New Roman"/>
                <a:ea typeface="DejaVu Sans"/>
              </a:rPr>
              <a:t>Comfortable at rest and when quiet.</a:t>
            </a:r>
            <a:endParaRPr b="0" lang="en-US" sz="3600" spc="-1" strike="noStrike">
              <a:latin typeface="Arial"/>
            </a:endParaRPr>
          </a:p>
          <a:p>
            <a:pPr marL="365760" indent="-281160" algn="just">
              <a:lnSpc>
                <a:spcPct val="100000"/>
              </a:lnSpc>
              <a:spcBef>
                <a:spcPts val="601"/>
              </a:spcBef>
              <a:buClr>
                <a:srgbClr val="3891a7"/>
              </a:buClr>
              <a:buSzPct val="80000"/>
              <a:buFont typeface="Wingdings 2" charset="2"/>
              <a:buChar char=""/>
            </a:pPr>
            <a:r>
              <a:rPr b="1" lang="en-US" sz="3600" spc="-1" strike="noStrike">
                <a:solidFill>
                  <a:srgbClr val="000000"/>
                </a:solidFill>
                <a:latin typeface="Times New Roman"/>
                <a:ea typeface="DejaVu Sans"/>
              </a:rPr>
              <a:t>Grade (class)4</a:t>
            </a:r>
            <a:r>
              <a:rPr b="0" lang="en-US" sz="3600" spc="-1" strike="noStrike">
                <a:solidFill>
                  <a:srgbClr val="000000"/>
                </a:solidFill>
                <a:latin typeface="Times New Roman"/>
                <a:ea typeface="DejaVu Sans"/>
              </a:rPr>
              <a:t>,  characterised by </a:t>
            </a:r>
            <a:r>
              <a:rPr b="0" i="1" lang="en-US" sz="3600" spc="-1" strike="noStrike">
                <a:solidFill>
                  <a:srgbClr val="000000"/>
                </a:solidFill>
                <a:latin typeface="Times New Roman"/>
                <a:ea typeface="DejaVu Sans"/>
              </a:rPr>
              <a:t>absolute limitation </a:t>
            </a:r>
            <a:r>
              <a:rPr b="0" lang="en-US" sz="3600" spc="-1" strike="noStrike">
                <a:solidFill>
                  <a:srgbClr val="000000"/>
                </a:solidFill>
                <a:latin typeface="Times New Roman"/>
                <a:ea typeface="DejaVu Sans"/>
              </a:rPr>
              <a:t>of physical activity</a:t>
            </a:r>
            <a:endParaRPr b="0" lang="en-US" sz="3600" spc="-1" strike="noStrike">
              <a:latin typeface="Arial"/>
            </a:endParaRPr>
          </a:p>
          <a:p>
            <a:pPr marL="365760" indent="-281160" algn="just">
              <a:lnSpc>
                <a:spcPct val="100000"/>
              </a:lnSpc>
              <a:spcBef>
                <a:spcPts val="601"/>
              </a:spcBef>
              <a:buClr>
                <a:srgbClr val="3891a7"/>
              </a:buClr>
              <a:buSzPct val="80000"/>
              <a:buFont typeface="Wingdings" charset="2"/>
              <a:buChar char=""/>
            </a:pPr>
            <a:r>
              <a:rPr b="0" lang="en-US" sz="3600" spc="-1" strike="noStrike">
                <a:solidFill>
                  <a:srgbClr val="000000"/>
                </a:solidFill>
                <a:latin typeface="Times New Roman"/>
                <a:ea typeface="DejaVu Sans"/>
              </a:rPr>
              <a:t>Is also symptomatic even at total rest.</a:t>
            </a:r>
            <a:endParaRPr b="0" lang="en-US" sz="3600" spc="-1" strike="noStrike">
              <a:latin typeface="Arial"/>
            </a:endParaRPr>
          </a:p>
        </p:txBody>
      </p:sp>
    </p:spTree>
  </p:cSld>
  <mc:AlternateContent>
    <mc:Choice Requires="p14">
      <p:transition spd="slow" p14:dur="2000"/>
    </mc:Choice>
    <mc:Fallback>
      <p:transition spd="slow"/>
    </mc:Fallback>
  </mc:AlternateContent>
</p:sld>
</file>

<file path=ppt/slides/slide3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b0f0"/>
        </a:solidFill>
      </p:bgPr>
    </p:bg>
    <p:spTree>
      <p:nvGrpSpPr>
        <p:cNvPr id="1" name=""/>
        <p:cNvGrpSpPr/>
        <p:nvPr/>
      </p:nvGrpSpPr>
      <p:grpSpPr>
        <a:xfrm>
          <a:off x="0" y="0"/>
          <a:ext cx="0" cy="0"/>
          <a:chOff x="0" y="0"/>
          <a:chExt cx="0" cy="0"/>
        </a:xfrm>
      </p:grpSpPr>
      <p:sp>
        <p:nvSpPr>
          <p:cNvPr id="1314" name="CustomShape 1"/>
          <p:cNvSpPr/>
          <p:nvPr/>
        </p:nvSpPr>
        <p:spPr>
          <a:xfrm>
            <a:off x="1914120" y="274680"/>
            <a:ext cx="9995400" cy="1140840"/>
          </a:xfrm>
          <a:prstGeom prst="rect">
            <a:avLst/>
          </a:prstGeom>
          <a:noFill/>
          <a:ln>
            <a:noFill/>
          </a:ln>
        </p:spPr>
        <p:style>
          <a:lnRef idx="0"/>
          <a:fillRef idx="0"/>
          <a:effectRef idx="0"/>
          <a:fontRef idx="minor"/>
        </p:style>
        <p:txBody>
          <a:bodyPr lIns="90000" rIns="90000" tIns="45000" bIns="45000" anchor="ctr">
            <a:noAutofit/>
          </a:bodyPr>
          <a:p>
            <a:pPr algn="ctr">
              <a:lnSpc>
                <a:spcPct val="100000"/>
              </a:lnSpc>
            </a:pPr>
            <a:r>
              <a:rPr b="1" lang="en-US" sz="4300" spc="-1" strike="noStrike">
                <a:solidFill>
                  <a:srgbClr val="2811af"/>
                </a:solidFill>
                <a:latin typeface="Arial"/>
                <a:ea typeface="DejaVu Sans"/>
              </a:rPr>
              <a:t>  </a:t>
            </a:r>
            <a:r>
              <a:rPr b="1" lang="en-US" sz="4300" spc="-1" strike="noStrike">
                <a:solidFill>
                  <a:srgbClr val="2811af"/>
                </a:solidFill>
                <a:latin typeface="Arial"/>
                <a:ea typeface="DejaVu Sans"/>
              </a:rPr>
              <a:t>SPECIFIC  MANAGEMENT</a:t>
            </a:r>
            <a:endParaRPr b="0" lang="en-US" sz="4300" spc="-1" strike="noStrike">
              <a:latin typeface="Arial"/>
            </a:endParaRPr>
          </a:p>
        </p:txBody>
      </p:sp>
      <p:sp>
        <p:nvSpPr>
          <p:cNvPr id="1315" name="CustomShape 2"/>
          <p:cNvSpPr/>
          <p:nvPr/>
        </p:nvSpPr>
        <p:spPr>
          <a:xfrm>
            <a:off x="1914120" y="1447920"/>
            <a:ext cx="9995400" cy="4798440"/>
          </a:xfrm>
          <a:prstGeom prst="rect">
            <a:avLst/>
          </a:prstGeom>
          <a:noFill/>
          <a:ln>
            <a:noFill/>
          </a:ln>
        </p:spPr>
        <p:style>
          <a:lnRef idx="0"/>
          <a:fillRef idx="0"/>
          <a:effectRef idx="0"/>
          <a:fontRef idx="minor"/>
        </p:style>
        <p:txBody>
          <a:bodyPr lIns="90000" rIns="90000" tIns="45000" bIns="45000">
            <a:normAutofit/>
          </a:bodyPr>
          <a:p>
            <a:pPr marL="365760" indent="-281160">
              <a:lnSpc>
                <a:spcPct val="100000"/>
              </a:lnSpc>
              <a:spcBef>
                <a:spcPts val="601"/>
              </a:spcBef>
              <a:tabLst>
                <a:tab algn="l" pos="0"/>
              </a:tabLst>
            </a:pPr>
            <a:r>
              <a:rPr b="1" lang="en-US" sz="3600" spc="-1" strike="noStrike">
                <a:solidFill>
                  <a:srgbClr val="000000"/>
                </a:solidFill>
                <a:latin typeface="Times New Roman"/>
                <a:ea typeface="DejaVu Sans"/>
              </a:rPr>
              <a:t>	</a:t>
            </a:r>
            <a:r>
              <a:rPr b="1" lang="en-US" sz="3600" spc="-1" strike="noStrike" u="sng">
                <a:solidFill>
                  <a:srgbClr val="000000"/>
                </a:solidFill>
                <a:uFillTx/>
                <a:latin typeface="Times New Roman"/>
                <a:ea typeface="DejaVu Sans"/>
              </a:rPr>
              <a:t>Preconception care</a:t>
            </a:r>
            <a:endParaRPr b="0" lang="en-US" sz="3600" spc="-1" strike="noStrike">
              <a:latin typeface="Arial"/>
            </a:endParaRPr>
          </a:p>
          <a:p>
            <a:pPr marL="365760" indent="-281160">
              <a:lnSpc>
                <a:spcPct val="100000"/>
              </a:lnSpc>
              <a:spcBef>
                <a:spcPts val="601"/>
              </a:spcBef>
              <a:buClr>
                <a:srgbClr val="3891a7"/>
              </a:buClr>
              <a:buSzPct val="80000"/>
              <a:buFont typeface="Wingdings" charset="2"/>
              <a:buChar char=""/>
              <a:tabLst>
                <a:tab algn="l" pos="0"/>
              </a:tabLst>
            </a:pPr>
            <a:r>
              <a:rPr b="0" lang="en-US" sz="3600" spc="-1" strike="noStrike">
                <a:solidFill>
                  <a:srgbClr val="000000"/>
                </a:solidFill>
                <a:latin typeface="Times New Roman"/>
                <a:ea typeface="DejaVu Sans"/>
              </a:rPr>
              <a:t>Designed for those known to have heart lesions before conception.</a:t>
            </a:r>
            <a:endParaRPr b="0" lang="en-US" sz="3600" spc="-1" strike="noStrike">
              <a:latin typeface="Arial"/>
            </a:endParaRPr>
          </a:p>
          <a:p>
            <a:pPr marL="365760" indent="-281160">
              <a:lnSpc>
                <a:spcPct val="100000"/>
              </a:lnSpc>
              <a:spcBef>
                <a:spcPts val="601"/>
              </a:spcBef>
              <a:buClr>
                <a:srgbClr val="3891a7"/>
              </a:buClr>
              <a:buSzPct val="80000"/>
              <a:buFont typeface="Wingdings" charset="2"/>
              <a:buChar char=""/>
              <a:tabLst>
                <a:tab algn="l" pos="0"/>
              </a:tabLst>
            </a:pPr>
            <a:r>
              <a:rPr b="0" lang="en-US" sz="3600" spc="-1" strike="noStrike">
                <a:solidFill>
                  <a:srgbClr val="000000"/>
                </a:solidFill>
                <a:latin typeface="Times New Roman"/>
                <a:ea typeface="DejaVu Sans"/>
              </a:rPr>
              <a:t>Care is in form of counselling, which is carried out by the  cardiologist, obstetrician &amp; midwife. It’s based on 4 areas namely:-</a:t>
            </a:r>
            <a:endParaRPr b="0" lang="en-US" sz="3600" spc="-1" strike="noStrike">
              <a:latin typeface="Arial"/>
            </a:endParaRPr>
          </a:p>
          <a:p>
            <a:pPr marL="365760" indent="-281160">
              <a:lnSpc>
                <a:spcPct val="100000"/>
              </a:lnSpc>
              <a:spcBef>
                <a:spcPts val="601"/>
              </a:spcBef>
              <a:tabLst>
                <a:tab algn="l" pos="0"/>
              </a:tabLst>
            </a:pPr>
            <a:endParaRPr b="0" lang="en-US" sz="3600" spc="-1" strike="noStrike">
              <a:latin typeface="Arial"/>
            </a:endParaRPr>
          </a:p>
        </p:txBody>
      </p:sp>
    </p:spTree>
  </p:cSld>
  <mc:AlternateContent>
    <mc:Choice Requires="p14">
      <p:transition spd="slow" p14:dur="2000"/>
    </mc:Choice>
    <mc:Fallback>
      <p:transition spd="slow"/>
    </mc:Fallback>
  </mc:AlternateContent>
</p:sld>
</file>

<file path=ppt/slides/slide3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b0f0"/>
        </a:solidFill>
      </p:bgPr>
    </p:bg>
    <p:spTree>
      <p:nvGrpSpPr>
        <p:cNvPr id="1" name=""/>
        <p:cNvGrpSpPr/>
        <p:nvPr/>
      </p:nvGrpSpPr>
      <p:grpSpPr>
        <a:xfrm>
          <a:off x="0" y="0"/>
          <a:ext cx="0" cy="0"/>
          <a:chOff x="0" y="0"/>
          <a:chExt cx="0" cy="0"/>
        </a:xfrm>
      </p:grpSpPr>
      <p:sp>
        <p:nvSpPr>
          <p:cNvPr id="1316" name="CustomShape 1"/>
          <p:cNvSpPr/>
          <p:nvPr/>
        </p:nvSpPr>
        <p:spPr>
          <a:xfrm>
            <a:off x="1676520" y="304920"/>
            <a:ext cx="9560880" cy="6093720"/>
          </a:xfrm>
          <a:prstGeom prst="rect">
            <a:avLst/>
          </a:prstGeom>
          <a:noFill/>
          <a:ln>
            <a:noFill/>
          </a:ln>
        </p:spPr>
        <p:style>
          <a:lnRef idx="0"/>
          <a:fillRef idx="0"/>
          <a:effectRef idx="0"/>
          <a:fontRef idx="minor"/>
        </p:style>
        <p:txBody>
          <a:bodyPr lIns="90000" rIns="90000" tIns="45000" bIns="45000">
            <a:normAutofit/>
          </a:bodyPr>
          <a:p>
            <a:pPr marL="365760" indent="-281160" algn="just">
              <a:lnSpc>
                <a:spcPct val="100000"/>
              </a:lnSpc>
              <a:spcBef>
                <a:spcPts val="601"/>
              </a:spcBef>
              <a:buClr>
                <a:srgbClr val="3891a7"/>
              </a:buClr>
              <a:buSzPct val="80000"/>
              <a:buFont typeface="Wingdings 2" charset="2"/>
              <a:buChar char=""/>
            </a:pPr>
            <a:r>
              <a:rPr b="1" i="1" lang="en-US" sz="4000" spc="-1" strike="noStrike">
                <a:solidFill>
                  <a:srgbClr val="000000"/>
                </a:solidFill>
                <a:latin typeface="Times New Roman"/>
                <a:ea typeface="DejaVu Sans"/>
              </a:rPr>
              <a:t>Medical Risks</a:t>
            </a:r>
            <a:r>
              <a:rPr b="0" i="1" lang="en-US" sz="4000" spc="-1" strike="noStrike">
                <a:solidFill>
                  <a:srgbClr val="000000"/>
                </a:solidFill>
                <a:latin typeface="Times New Roman"/>
                <a:ea typeface="DejaVu Sans"/>
              </a:rPr>
              <a:t>, </a:t>
            </a:r>
            <a:r>
              <a:rPr b="0" lang="en-US" sz="4000" spc="-1" strike="noStrike">
                <a:solidFill>
                  <a:srgbClr val="000000"/>
                </a:solidFill>
                <a:latin typeface="Times New Roman"/>
                <a:ea typeface="DejaVu Sans"/>
              </a:rPr>
              <a:t>in</a:t>
            </a:r>
            <a:r>
              <a:rPr b="0" lang="en-US" sz="3600" spc="-1" strike="noStrike">
                <a:solidFill>
                  <a:srgbClr val="000000"/>
                </a:solidFill>
                <a:latin typeface="Times New Roman"/>
                <a:ea typeface="DejaVu Sans"/>
              </a:rPr>
              <a:t> terms of:</a:t>
            </a:r>
            <a:endParaRPr b="0" lang="en-US" sz="3600" spc="-1" strike="noStrike">
              <a:latin typeface="Arial"/>
            </a:endParaRPr>
          </a:p>
          <a:p>
            <a:pPr marL="365760" indent="-281160" algn="just">
              <a:lnSpc>
                <a:spcPct val="100000"/>
              </a:lnSpc>
              <a:spcBef>
                <a:spcPts val="601"/>
              </a:spcBef>
              <a:buClr>
                <a:srgbClr val="3891a7"/>
              </a:buClr>
              <a:buSzPct val="80000"/>
              <a:buFont typeface="Wingdings" charset="2"/>
              <a:buChar char=""/>
            </a:pPr>
            <a:r>
              <a:rPr b="0" lang="en-US" sz="3600" spc="-1" strike="noStrike">
                <a:solidFill>
                  <a:srgbClr val="000000"/>
                </a:solidFill>
                <a:latin typeface="Times New Roman"/>
                <a:ea typeface="DejaVu Sans"/>
              </a:rPr>
              <a:t>After every pregnancy, the classification drops with one(1) grade because of the physiological changes.</a:t>
            </a:r>
            <a:endParaRPr b="0" lang="en-US" sz="3600" spc="-1" strike="noStrike">
              <a:latin typeface="Arial"/>
            </a:endParaRPr>
          </a:p>
          <a:p>
            <a:pPr marL="365760" indent="-281160" algn="just">
              <a:lnSpc>
                <a:spcPct val="100000"/>
              </a:lnSpc>
              <a:spcBef>
                <a:spcPts val="601"/>
              </a:spcBef>
              <a:buClr>
                <a:srgbClr val="3891a7"/>
              </a:buClr>
              <a:buSzPct val="80000"/>
              <a:buFont typeface="Wingdings" charset="2"/>
              <a:buChar char=""/>
            </a:pPr>
            <a:r>
              <a:rPr b="0" lang="en-US" sz="3600" spc="-1" strike="noStrike">
                <a:solidFill>
                  <a:srgbClr val="000000"/>
                </a:solidFill>
                <a:latin typeface="Times New Roman"/>
                <a:ea typeface="DejaVu Sans"/>
              </a:rPr>
              <a:t>Strict ways of preventing anaemia</a:t>
            </a:r>
            <a:endParaRPr b="0" lang="en-US" sz="3600" spc="-1" strike="noStrike">
              <a:latin typeface="Arial"/>
            </a:endParaRPr>
          </a:p>
          <a:p>
            <a:pPr marL="365760" indent="-281160" algn="just">
              <a:lnSpc>
                <a:spcPct val="100000"/>
              </a:lnSpc>
              <a:spcBef>
                <a:spcPts val="601"/>
              </a:spcBef>
              <a:buClr>
                <a:srgbClr val="3891a7"/>
              </a:buClr>
              <a:buSzPct val="80000"/>
              <a:buFont typeface="Wingdings" charset="2"/>
              <a:buChar char=""/>
            </a:pPr>
            <a:r>
              <a:rPr b="0" lang="en-US" sz="3600" spc="-1" strike="noStrike">
                <a:solidFill>
                  <a:srgbClr val="000000"/>
                </a:solidFill>
                <a:latin typeface="Times New Roman"/>
                <a:ea typeface="DejaVu Sans"/>
              </a:rPr>
              <a:t>Long period of hospitalization for close follow up.</a:t>
            </a:r>
            <a:endParaRPr b="0" lang="en-US" sz="3600" spc="-1" strike="noStrike">
              <a:latin typeface="Arial"/>
            </a:endParaRPr>
          </a:p>
          <a:p>
            <a:pPr marL="365760" indent="-281160" algn="just">
              <a:lnSpc>
                <a:spcPct val="100000"/>
              </a:lnSpc>
              <a:spcBef>
                <a:spcPts val="601"/>
              </a:spcBef>
              <a:buClr>
                <a:srgbClr val="3891a7"/>
              </a:buClr>
              <a:buSzPct val="80000"/>
              <a:buFont typeface="Wingdings" charset="2"/>
              <a:buChar char=""/>
            </a:pPr>
            <a:r>
              <a:rPr b="0" lang="en-US" sz="3600" spc="-1" strike="noStrike">
                <a:solidFill>
                  <a:srgbClr val="000000"/>
                </a:solidFill>
                <a:latin typeface="Times New Roman"/>
                <a:ea typeface="DejaVu Sans"/>
              </a:rPr>
              <a:t>Fetus likely to develop congenital abnormality= congenital  heart disease.</a:t>
            </a:r>
            <a:endParaRPr b="0" lang="en-US" sz="3600" spc="-1" strike="noStrike">
              <a:latin typeface="Arial"/>
            </a:endParaRPr>
          </a:p>
        </p:txBody>
      </p:sp>
    </p:spTree>
  </p:cSld>
  <mc:AlternateContent>
    <mc:Choice Requires="p14">
      <p:transition spd="slow" p14:dur="2000"/>
    </mc:Choice>
    <mc:Fallback>
      <p:transition spd="slow"/>
    </mc:Fallback>
  </mc:AlternateContent>
</p:sld>
</file>

<file path=ppt/slides/slide33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b0f0"/>
        </a:solidFill>
      </p:bgPr>
    </p:bg>
    <p:spTree>
      <p:nvGrpSpPr>
        <p:cNvPr id="1" name=""/>
        <p:cNvGrpSpPr/>
        <p:nvPr/>
      </p:nvGrpSpPr>
      <p:grpSpPr>
        <a:xfrm>
          <a:off x="0" y="0"/>
          <a:ext cx="0" cy="0"/>
          <a:chOff x="0" y="0"/>
          <a:chExt cx="0" cy="0"/>
        </a:xfrm>
      </p:grpSpPr>
      <p:sp>
        <p:nvSpPr>
          <p:cNvPr id="1317" name="CustomShape 1"/>
          <p:cNvSpPr/>
          <p:nvPr/>
        </p:nvSpPr>
        <p:spPr>
          <a:xfrm>
            <a:off x="1828800" y="380880"/>
            <a:ext cx="9408600" cy="5941440"/>
          </a:xfrm>
          <a:prstGeom prst="rect">
            <a:avLst/>
          </a:prstGeom>
          <a:noFill/>
          <a:ln>
            <a:noFill/>
          </a:ln>
        </p:spPr>
        <p:style>
          <a:lnRef idx="0"/>
          <a:fillRef idx="0"/>
          <a:effectRef idx="0"/>
          <a:fontRef idx="minor"/>
        </p:style>
        <p:txBody>
          <a:bodyPr lIns="90000" rIns="90000" tIns="45000" bIns="45000">
            <a:noAutofit/>
          </a:bodyPr>
          <a:p>
            <a:pPr marL="365760" indent="-281160" algn="just">
              <a:lnSpc>
                <a:spcPct val="100000"/>
              </a:lnSpc>
              <a:spcBef>
                <a:spcPts val="601"/>
              </a:spcBef>
              <a:buClr>
                <a:srgbClr val="3891a7"/>
              </a:buClr>
              <a:buSzPct val="80000"/>
              <a:buFont typeface="Wingdings" charset="2"/>
              <a:buChar char=""/>
            </a:pPr>
            <a:r>
              <a:rPr b="0" lang="en-US" sz="3600" spc="-1" strike="noStrike">
                <a:solidFill>
                  <a:srgbClr val="000000"/>
                </a:solidFill>
                <a:latin typeface="Times New Roman"/>
                <a:ea typeface="DejaVu Sans"/>
              </a:rPr>
              <a:t>Increased maternal mortality rate during pregnancy</a:t>
            </a:r>
            <a:endParaRPr b="0" lang="en-US" sz="3600" spc="-1" strike="noStrike">
              <a:latin typeface="Arial"/>
            </a:endParaRPr>
          </a:p>
          <a:p>
            <a:pPr marL="365760" indent="-281160" algn="just">
              <a:lnSpc>
                <a:spcPct val="100000"/>
              </a:lnSpc>
              <a:spcBef>
                <a:spcPts val="601"/>
              </a:spcBef>
              <a:buClr>
                <a:srgbClr val="3891a7"/>
              </a:buClr>
              <a:buSzPct val="80000"/>
              <a:buFont typeface="Wingdings" charset="2"/>
              <a:buChar char=""/>
            </a:pPr>
            <a:r>
              <a:rPr b="0" lang="en-US" sz="3600" spc="-1" strike="noStrike">
                <a:solidFill>
                  <a:srgbClr val="000000"/>
                </a:solidFill>
                <a:latin typeface="Times New Roman"/>
                <a:ea typeface="DejaVu Sans"/>
              </a:rPr>
              <a:t>Intensive maternal &amp; fetal monitoring during labour.</a:t>
            </a:r>
            <a:endParaRPr b="0" lang="en-US" sz="3600" spc="-1" strike="noStrike">
              <a:latin typeface="Arial"/>
            </a:endParaRPr>
          </a:p>
          <a:p>
            <a:pPr marL="365760" indent="-281160" algn="just">
              <a:lnSpc>
                <a:spcPct val="100000"/>
              </a:lnSpc>
              <a:spcBef>
                <a:spcPts val="601"/>
              </a:spcBef>
              <a:buClr>
                <a:srgbClr val="3891a7"/>
              </a:buClr>
              <a:buSzPct val="80000"/>
              <a:buFont typeface="Wingdings 2" charset="2"/>
              <a:buChar char=""/>
            </a:pPr>
            <a:r>
              <a:rPr b="1" i="1" lang="en-US" sz="3600" spc="-1" strike="noStrike">
                <a:solidFill>
                  <a:srgbClr val="000000"/>
                </a:solidFill>
                <a:latin typeface="Times New Roman"/>
                <a:ea typeface="DejaVu Sans"/>
              </a:rPr>
              <a:t>Financial Implication</a:t>
            </a:r>
            <a:r>
              <a:rPr b="0" lang="en-US" sz="3600" spc="-1" strike="noStrike">
                <a:solidFill>
                  <a:srgbClr val="000000"/>
                </a:solidFill>
                <a:latin typeface="Times New Roman"/>
                <a:ea typeface="DejaVu Sans"/>
              </a:rPr>
              <a:t>, due to:</a:t>
            </a:r>
            <a:endParaRPr b="0" lang="en-US" sz="3600" spc="-1" strike="noStrike">
              <a:latin typeface="Arial"/>
            </a:endParaRPr>
          </a:p>
          <a:p>
            <a:pPr marL="365760" indent="-281160" algn="just">
              <a:lnSpc>
                <a:spcPct val="100000"/>
              </a:lnSpc>
              <a:spcBef>
                <a:spcPts val="601"/>
              </a:spcBef>
              <a:buClr>
                <a:srgbClr val="3891a7"/>
              </a:buClr>
              <a:buSzPct val="80000"/>
              <a:buFont typeface="Wingdings" charset="2"/>
              <a:buChar char=""/>
            </a:pPr>
            <a:r>
              <a:rPr b="0" lang="en-US" sz="3600" spc="-1" strike="noStrike">
                <a:solidFill>
                  <a:srgbClr val="000000"/>
                </a:solidFill>
                <a:latin typeface="Times New Roman"/>
                <a:ea typeface="DejaVu Sans"/>
              </a:rPr>
              <a:t>Long period of hospital admission.</a:t>
            </a:r>
            <a:endParaRPr b="0" lang="en-US" sz="3600" spc="-1" strike="noStrike">
              <a:latin typeface="Arial"/>
            </a:endParaRPr>
          </a:p>
          <a:p>
            <a:pPr marL="365760" indent="-281160" algn="just">
              <a:lnSpc>
                <a:spcPct val="100000"/>
              </a:lnSpc>
              <a:spcBef>
                <a:spcPts val="601"/>
              </a:spcBef>
              <a:buClr>
                <a:srgbClr val="3891a7"/>
              </a:buClr>
              <a:buSzPct val="80000"/>
              <a:buFont typeface="Wingdings" charset="2"/>
              <a:buChar char=""/>
            </a:pPr>
            <a:r>
              <a:rPr b="0" lang="en-US" sz="3600" spc="-1" strike="noStrike">
                <a:solidFill>
                  <a:srgbClr val="000000"/>
                </a:solidFill>
                <a:latin typeface="Times New Roman"/>
                <a:ea typeface="DejaVu Sans"/>
              </a:rPr>
              <a:t>Cost of drugs to control the condition and anaemia.</a:t>
            </a:r>
            <a:endParaRPr b="0" lang="en-US" sz="3600" spc="-1" strike="noStrike">
              <a:latin typeface="Arial"/>
            </a:endParaRPr>
          </a:p>
          <a:p>
            <a:pPr marL="365760" indent="-281160" algn="just">
              <a:lnSpc>
                <a:spcPct val="100000"/>
              </a:lnSpc>
              <a:spcBef>
                <a:spcPts val="601"/>
              </a:spcBef>
              <a:buClr>
                <a:srgbClr val="3891a7"/>
              </a:buClr>
              <a:buSzPct val="80000"/>
              <a:buFont typeface="Wingdings" charset="2"/>
              <a:buChar char=""/>
            </a:pPr>
            <a:r>
              <a:rPr b="0" lang="en-US" sz="3600" spc="-1" strike="noStrike">
                <a:solidFill>
                  <a:srgbClr val="000000"/>
                </a:solidFill>
                <a:latin typeface="Times New Roman"/>
                <a:ea typeface="DejaVu Sans"/>
              </a:rPr>
              <a:t>Professional bills for the multidisciplinary team members.</a:t>
            </a:r>
            <a:endParaRPr b="0" lang="en-US" sz="3600" spc="-1" strike="noStrike">
              <a:latin typeface="Arial"/>
            </a:endParaRPr>
          </a:p>
        </p:txBody>
      </p:sp>
    </p:spTree>
  </p:cSld>
  <mc:AlternateContent>
    <mc:Choice Requires="p14">
      <p:transition spd="slow" p14:dur="2000"/>
    </mc:Choice>
    <mc:Fallback>
      <p:transition spd="slow"/>
    </mc:Fallback>
  </mc:AlternateContent>
</p:sld>
</file>

<file path=ppt/slides/slide33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b0f0"/>
        </a:solidFill>
      </p:bgPr>
    </p:bg>
    <p:spTree>
      <p:nvGrpSpPr>
        <p:cNvPr id="1" name=""/>
        <p:cNvGrpSpPr/>
        <p:nvPr/>
      </p:nvGrpSpPr>
      <p:grpSpPr>
        <a:xfrm>
          <a:off x="0" y="0"/>
          <a:ext cx="0" cy="0"/>
          <a:chOff x="0" y="0"/>
          <a:chExt cx="0" cy="0"/>
        </a:xfrm>
      </p:grpSpPr>
      <p:sp>
        <p:nvSpPr>
          <p:cNvPr id="1318" name="CustomShape 1"/>
          <p:cNvSpPr/>
          <p:nvPr/>
        </p:nvSpPr>
        <p:spPr>
          <a:xfrm>
            <a:off x="1981080" y="304920"/>
            <a:ext cx="9675360" cy="6246360"/>
          </a:xfrm>
          <a:prstGeom prst="rect">
            <a:avLst/>
          </a:prstGeom>
          <a:noFill/>
          <a:ln>
            <a:noFill/>
          </a:ln>
        </p:spPr>
        <p:style>
          <a:lnRef idx="0"/>
          <a:fillRef idx="0"/>
          <a:effectRef idx="0"/>
          <a:fontRef idx="minor"/>
        </p:style>
        <p:txBody>
          <a:bodyPr lIns="90000" rIns="90000" tIns="45000" bIns="45000">
            <a:normAutofit/>
          </a:bodyPr>
          <a:p>
            <a:pPr marL="365760" indent="-281160" algn="just">
              <a:lnSpc>
                <a:spcPct val="100000"/>
              </a:lnSpc>
              <a:spcBef>
                <a:spcPts val="601"/>
              </a:spcBef>
              <a:buClr>
                <a:srgbClr val="3891a7"/>
              </a:buClr>
              <a:buSzPct val="80000"/>
              <a:buFont typeface="Wingdings 2" charset="2"/>
              <a:buChar char=""/>
            </a:pPr>
            <a:r>
              <a:rPr b="1" i="1" lang="en-US" sz="3600" spc="-1" strike="noStrike">
                <a:solidFill>
                  <a:srgbClr val="000000"/>
                </a:solidFill>
                <a:latin typeface="Times New Roman"/>
                <a:ea typeface="DejaVu Sans"/>
              </a:rPr>
              <a:t>Stress management :</a:t>
            </a:r>
            <a:endParaRPr b="0" lang="en-US" sz="3600" spc="-1" strike="noStrike">
              <a:latin typeface="Arial"/>
            </a:endParaRPr>
          </a:p>
          <a:p>
            <a:pPr marL="365760" indent="-281160" algn="just">
              <a:lnSpc>
                <a:spcPct val="100000"/>
              </a:lnSpc>
              <a:spcBef>
                <a:spcPts val="601"/>
              </a:spcBef>
              <a:buClr>
                <a:srgbClr val="3891a7"/>
              </a:buClr>
              <a:buSzPct val="80000"/>
              <a:buFont typeface="Wingdings" charset="2"/>
              <a:buChar char=""/>
            </a:pPr>
            <a:r>
              <a:rPr b="0" lang="en-US" sz="3600" spc="-1" strike="noStrike">
                <a:solidFill>
                  <a:srgbClr val="000000"/>
                </a:solidFill>
                <a:latin typeface="Times New Roman"/>
                <a:ea typeface="DejaVu Sans"/>
              </a:rPr>
              <a:t>Precisely, that comes  with the normal physiology of pregnancy, prolonged hospitalization &amp; socially.</a:t>
            </a:r>
            <a:endParaRPr b="0" lang="en-US" sz="3600" spc="-1" strike="noStrike">
              <a:latin typeface="Arial"/>
            </a:endParaRPr>
          </a:p>
          <a:p>
            <a:pPr marL="365760" indent="-281160" algn="just">
              <a:lnSpc>
                <a:spcPct val="100000"/>
              </a:lnSpc>
              <a:spcBef>
                <a:spcPts val="601"/>
              </a:spcBef>
              <a:buClr>
                <a:srgbClr val="3891a7"/>
              </a:buClr>
              <a:buSzPct val="80000"/>
              <a:buFont typeface="Wingdings 2" charset="2"/>
              <a:buChar char=""/>
            </a:pPr>
            <a:r>
              <a:rPr b="1" i="1" lang="en-US" sz="3600" spc="-1" strike="noStrike">
                <a:solidFill>
                  <a:srgbClr val="000000"/>
                </a:solidFill>
                <a:latin typeface="Times New Roman"/>
                <a:ea typeface="DejaVu Sans"/>
              </a:rPr>
              <a:t>Family size</a:t>
            </a:r>
            <a:r>
              <a:rPr b="0" lang="en-US" sz="3600" spc="-1" strike="noStrike">
                <a:solidFill>
                  <a:srgbClr val="000000"/>
                </a:solidFill>
                <a:latin typeface="Times New Roman"/>
                <a:ea typeface="DejaVu Sans"/>
              </a:rPr>
              <a:t>, depends on the grade of heart lesion.</a:t>
            </a:r>
            <a:endParaRPr b="0" lang="en-US" sz="3600" spc="-1" strike="noStrike">
              <a:latin typeface="Arial"/>
            </a:endParaRPr>
          </a:p>
          <a:p>
            <a:pPr marL="365760" indent="-281160" algn="just">
              <a:lnSpc>
                <a:spcPct val="100000"/>
              </a:lnSpc>
              <a:spcBef>
                <a:spcPts val="601"/>
              </a:spcBef>
              <a:buClr>
                <a:srgbClr val="3891a7"/>
              </a:buClr>
              <a:buSzPct val="80000"/>
              <a:buFont typeface="Wingdings" charset="2"/>
              <a:buChar char=""/>
            </a:pPr>
            <a:r>
              <a:rPr b="0" lang="en-US" sz="3600" spc="-1" strike="noStrike">
                <a:solidFill>
                  <a:srgbClr val="000000"/>
                </a:solidFill>
                <a:latin typeface="Times New Roman"/>
                <a:ea typeface="DejaVu Sans"/>
              </a:rPr>
              <a:t>The highest number of children  is 2-3 and the least none for already in grade  4.</a:t>
            </a:r>
            <a:endParaRPr b="0" lang="en-US" sz="3600" spc="-1" strike="noStrike">
              <a:latin typeface="Arial"/>
            </a:endParaRPr>
          </a:p>
        </p:txBody>
      </p:sp>
    </p:spTree>
  </p:cSld>
  <mc:AlternateContent>
    <mc:Choice Requires="p14">
      <p:transition spd="slow" p14:dur="2000"/>
    </mc:Choice>
    <mc:Fallback>
      <p:transition spd="slow"/>
    </mc:Fallback>
  </mc:AlternateContent>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99" name="CustomShape 1"/>
          <p:cNvSpPr/>
          <p:nvPr/>
        </p:nvSpPr>
        <p:spPr>
          <a:xfrm>
            <a:off x="952560" y="152280"/>
            <a:ext cx="10284840" cy="1140840"/>
          </a:xfrm>
          <a:prstGeom prst="rect">
            <a:avLst/>
          </a:prstGeom>
          <a:noFill/>
          <a:ln>
            <a:noFill/>
          </a:ln>
        </p:spPr>
        <p:style>
          <a:lnRef idx="0"/>
          <a:fillRef idx="0"/>
          <a:effectRef idx="0"/>
          <a:fontRef idx="minor"/>
        </p:style>
        <p:txBody>
          <a:bodyPr lIns="0" rIns="0" tIns="45000" bIns="0" anchor="b">
            <a:normAutofit fontScale="55000"/>
          </a:bodyPr>
          <a:p>
            <a:pPr algn="ctr">
              <a:lnSpc>
                <a:spcPct val="100000"/>
              </a:lnSpc>
            </a:pPr>
            <a:r>
              <a:rPr b="0" lang="en-US" sz="5000" spc="-1" strike="noStrike">
                <a:solidFill>
                  <a:srgbClr val="04617b"/>
                </a:solidFill>
                <a:latin typeface="Calibri"/>
                <a:ea typeface="DejaVu Sans"/>
              </a:rPr>
              <a:t>	</a:t>
            </a:r>
            <a:r>
              <a:rPr b="1" lang="en-US" sz="5400" spc="-1" strike="noStrike">
                <a:solidFill>
                  <a:srgbClr val="c00000"/>
                </a:solidFill>
                <a:latin typeface="Calibri"/>
                <a:ea typeface="DejaVu Sans"/>
              </a:rPr>
              <a:t> </a:t>
            </a:r>
            <a:br/>
            <a:r>
              <a:rPr b="1" lang="en-US" sz="5400" spc="-1" strike="noStrike">
                <a:solidFill>
                  <a:srgbClr val="c00000"/>
                </a:solidFill>
                <a:latin typeface="Calibri"/>
                <a:ea typeface="DejaVu Sans"/>
              </a:rPr>
              <a:t>  </a:t>
            </a:r>
            <a:r>
              <a:rPr b="1" lang="en-US" sz="5400" spc="-1" strike="noStrike">
                <a:solidFill>
                  <a:srgbClr val="c00000"/>
                </a:solidFill>
                <a:latin typeface="Calibri"/>
                <a:ea typeface="DejaVu Sans"/>
              </a:rPr>
              <a:t>SPECIFIC MANAGEMENT</a:t>
            </a:r>
            <a:endParaRPr b="0" lang="en-US" sz="5400" spc="-1" strike="noStrike">
              <a:latin typeface="Arial"/>
            </a:endParaRPr>
          </a:p>
        </p:txBody>
      </p:sp>
      <p:sp>
        <p:nvSpPr>
          <p:cNvPr id="900" name="CustomShape 2"/>
          <p:cNvSpPr/>
          <p:nvPr/>
        </p:nvSpPr>
        <p:spPr>
          <a:xfrm>
            <a:off x="762120" y="1447920"/>
            <a:ext cx="10475280" cy="4874760"/>
          </a:xfrm>
          <a:prstGeom prst="rect">
            <a:avLst/>
          </a:prstGeom>
          <a:noFill/>
          <a:ln>
            <a:noFill/>
          </a:ln>
        </p:spPr>
        <p:style>
          <a:lnRef idx="0"/>
          <a:fillRef idx="0"/>
          <a:effectRef idx="0"/>
          <a:fontRef idx="minor"/>
        </p:style>
        <p:txBody>
          <a:bodyPr lIns="90000" rIns="90000" tIns="45000" bIns="45000">
            <a:normAutofit/>
          </a:bodyPr>
          <a:p>
            <a:pPr marL="274320" indent="-272160">
              <a:lnSpc>
                <a:spcPct val="100000"/>
              </a:lnSpc>
              <a:spcBef>
                <a:spcPts val="641"/>
              </a:spcBef>
              <a:tabLst>
                <a:tab algn="l" pos="0"/>
              </a:tabLst>
            </a:pPr>
            <a:r>
              <a:rPr b="0" i="1" lang="en-US" sz="2600" spc="-1" strike="noStrike">
                <a:solidFill>
                  <a:srgbClr val="000000"/>
                </a:solidFill>
                <a:latin typeface="Constantia"/>
                <a:ea typeface="DejaVu Sans"/>
              </a:rPr>
              <a:t>	</a:t>
            </a:r>
            <a:r>
              <a:rPr b="1" lang="en-US" sz="3200" spc="-1" strike="noStrike">
                <a:solidFill>
                  <a:srgbClr val="000000"/>
                </a:solidFill>
                <a:latin typeface="Constantia"/>
                <a:ea typeface="DejaVu Sans"/>
              </a:rPr>
              <a:t>	</a:t>
            </a:r>
            <a:r>
              <a:rPr b="1" lang="en-US" sz="3200" spc="-1" strike="noStrike">
                <a:solidFill>
                  <a:srgbClr val="000000"/>
                </a:solidFill>
                <a:latin typeface="Constantia"/>
                <a:ea typeface="DejaVu Sans"/>
              </a:rPr>
              <a:t>OBJECTIVES</a:t>
            </a:r>
            <a:endParaRPr b="0" lang="en-US" sz="3200" spc="-1" strike="noStrike">
              <a:latin typeface="Arial"/>
            </a:endParaRPr>
          </a:p>
          <a:p>
            <a:pPr marL="274320" indent="-272160">
              <a:lnSpc>
                <a:spcPct val="100000"/>
              </a:lnSpc>
              <a:spcBef>
                <a:spcPts val="641"/>
              </a:spcBef>
              <a:buClr>
                <a:srgbClr val="0bd0d9"/>
              </a:buClr>
              <a:buSzPct val="95000"/>
              <a:buFont typeface="Wingdings 2" charset="2"/>
              <a:buChar char=""/>
              <a:tabLst>
                <a:tab algn="l" pos="0"/>
              </a:tabLst>
            </a:pPr>
            <a:r>
              <a:rPr b="0" lang="en-US" sz="3200" spc="-1" strike="noStrike">
                <a:solidFill>
                  <a:srgbClr val="000000"/>
                </a:solidFill>
                <a:latin typeface="Constantia"/>
                <a:ea typeface="DejaVu Sans"/>
              </a:rPr>
              <a:t> </a:t>
            </a:r>
            <a:r>
              <a:rPr b="0" lang="en-US" sz="3200" spc="-1" strike="noStrike">
                <a:solidFill>
                  <a:srgbClr val="000000"/>
                </a:solidFill>
                <a:latin typeface="Constantia"/>
                <a:ea typeface="DejaVu Sans"/>
              </a:rPr>
              <a:t>Provide rest and a quiet environment hence control BP.</a:t>
            </a:r>
            <a:endParaRPr b="0" lang="en-US" sz="3200" spc="-1" strike="noStrike">
              <a:latin typeface="Arial"/>
            </a:endParaRPr>
          </a:p>
          <a:p>
            <a:pPr marL="274320" indent="-272160">
              <a:lnSpc>
                <a:spcPct val="100000"/>
              </a:lnSpc>
              <a:spcBef>
                <a:spcPts val="641"/>
              </a:spcBef>
              <a:buClr>
                <a:srgbClr val="0bd0d9"/>
              </a:buClr>
              <a:buSzPct val="95000"/>
              <a:buFont typeface="Wingdings 2" charset="2"/>
              <a:buChar char=""/>
              <a:tabLst>
                <a:tab algn="l" pos="0"/>
              </a:tabLst>
            </a:pPr>
            <a:r>
              <a:rPr b="0" lang="en-US" sz="3200" spc="-1" strike="noStrike">
                <a:solidFill>
                  <a:srgbClr val="000000"/>
                </a:solidFill>
                <a:latin typeface="Constantia"/>
                <a:ea typeface="DejaVu Sans"/>
              </a:rPr>
              <a:t> </a:t>
            </a:r>
            <a:r>
              <a:rPr b="0" lang="en-US" sz="3200" spc="-1" strike="noStrike">
                <a:solidFill>
                  <a:srgbClr val="000000"/>
                </a:solidFill>
                <a:latin typeface="Constantia"/>
                <a:ea typeface="DejaVu Sans"/>
              </a:rPr>
              <a:t>Monitor disease process and take appropriate interventions  as necessary.</a:t>
            </a:r>
            <a:endParaRPr b="0" lang="en-US" sz="3200" spc="-1" strike="noStrike">
              <a:latin typeface="Arial"/>
            </a:endParaRPr>
          </a:p>
          <a:p>
            <a:pPr marL="274320" indent="-272160">
              <a:lnSpc>
                <a:spcPct val="100000"/>
              </a:lnSpc>
              <a:spcBef>
                <a:spcPts val="641"/>
              </a:spcBef>
              <a:buClr>
                <a:srgbClr val="0bd0d9"/>
              </a:buClr>
              <a:buSzPct val="95000"/>
              <a:buFont typeface="Wingdings 2" charset="2"/>
              <a:buChar char=""/>
              <a:tabLst>
                <a:tab algn="l" pos="0"/>
              </a:tabLst>
            </a:pPr>
            <a:r>
              <a:rPr b="0" lang="en-US" sz="3200" spc="-1" strike="noStrike">
                <a:solidFill>
                  <a:srgbClr val="000000"/>
                </a:solidFill>
                <a:latin typeface="Constantia"/>
                <a:ea typeface="DejaVu Sans"/>
              </a:rPr>
              <a:t> </a:t>
            </a:r>
            <a:r>
              <a:rPr b="0" lang="en-US" sz="3200" spc="-1" strike="noStrike">
                <a:solidFill>
                  <a:srgbClr val="000000"/>
                </a:solidFill>
                <a:latin typeface="Constantia"/>
                <a:ea typeface="DejaVu Sans"/>
              </a:rPr>
              <a:t>Prolong pregnancy hence improve the survival rate of the fetus while also safeguarding maternal life.</a:t>
            </a:r>
            <a:endParaRPr b="0" lang="en-US" sz="3200" spc="-1" strike="noStrike">
              <a:latin typeface="Arial"/>
            </a:endParaRPr>
          </a:p>
          <a:p>
            <a:pPr>
              <a:lnSpc>
                <a:spcPct val="100000"/>
              </a:lnSpc>
              <a:spcBef>
                <a:spcPts val="519"/>
              </a:spcBef>
              <a:tabLst>
                <a:tab algn="l" pos="0"/>
              </a:tabLst>
            </a:pPr>
            <a:endParaRPr b="0" lang="en-US" sz="3200" spc="-1" strike="noStrike">
              <a:latin typeface="Arial"/>
            </a:endParaRPr>
          </a:p>
        </p:txBody>
      </p:sp>
    </p:spTree>
  </p:cSld>
  <p:transition spd="med">
    <p:pull dir="l"/>
  </p:transition>
</p:sld>
</file>

<file path=ppt/slides/slide34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b0f0"/>
        </a:solidFill>
      </p:bgPr>
    </p:bg>
    <p:spTree>
      <p:nvGrpSpPr>
        <p:cNvPr id="1" name=""/>
        <p:cNvGrpSpPr/>
        <p:nvPr/>
      </p:nvGrpSpPr>
      <p:grpSpPr>
        <a:xfrm>
          <a:off x="0" y="0"/>
          <a:ext cx="0" cy="0"/>
          <a:chOff x="0" y="0"/>
          <a:chExt cx="0" cy="0"/>
        </a:xfrm>
      </p:grpSpPr>
      <p:sp>
        <p:nvSpPr>
          <p:cNvPr id="1319" name="CustomShape 1"/>
          <p:cNvSpPr/>
          <p:nvPr/>
        </p:nvSpPr>
        <p:spPr>
          <a:xfrm>
            <a:off x="2175480" y="0"/>
            <a:ext cx="9370440" cy="912240"/>
          </a:xfrm>
          <a:prstGeom prst="rect">
            <a:avLst/>
          </a:prstGeom>
          <a:noFill/>
          <a:ln>
            <a:noFill/>
          </a:ln>
        </p:spPr>
        <p:style>
          <a:lnRef idx="0"/>
          <a:fillRef idx="0"/>
          <a:effectRef idx="0"/>
          <a:fontRef idx="minor"/>
        </p:style>
        <p:txBody>
          <a:bodyPr lIns="90000" rIns="90000" tIns="45000" bIns="45000" anchor="ctr">
            <a:noAutofit/>
          </a:bodyPr>
          <a:p>
            <a:pPr>
              <a:lnSpc>
                <a:spcPct val="100000"/>
              </a:lnSpc>
            </a:pPr>
            <a:r>
              <a:rPr b="0" lang="en-US" sz="4300" spc="-1" strike="noStrike">
                <a:solidFill>
                  <a:srgbClr val="572314"/>
                </a:solidFill>
                <a:latin typeface="Arial"/>
                <a:ea typeface="DejaVu Sans"/>
              </a:rPr>
              <a:t>	</a:t>
            </a:r>
            <a:r>
              <a:rPr b="0" lang="en-US" sz="4300" spc="-1" strike="noStrike">
                <a:solidFill>
                  <a:srgbClr val="572314"/>
                </a:solidFill>
                <a:latin typeface="Arial"/>
                <a:ea typeface="DejaVu Sans"/>
              </a:rPr>
              <a:t>	</a:t>
            </a:r>
            <a:r>
              <a:rPr b="1" lang="en-US" sz="4300" spc="284" strike="noStrike">
                <a:solidFill>
                  <a:srgbClr val="ff0000"/>
                </a:solidFill>
                <a:latin typeface="Arial"/>
                <a:ea typeface="DejaVu Sans"/>
              </a:rPr>
              <a:t>Antenatally</a:t>
            </a:r>
            <a:endParaRPr b="0" lang="en-US" sz="4300" spc="-1" strike="noStrike">
              <a:latin typeface="Arial"/>
            </a:endParaRPr>
          </a:p>
        </p:txBody>
      </p:sp>
      <p:sp>
        <p:nvSpPr>
          <p:cNvPr id="1320" name="CustomShape 2"/>
          <p:cNvSpPr/>
          <p:nvPr/>
        </p:nvSpPr>
        <p:spPr>
          <a:xfrm>
            <a:off x="1981080" y="838080"/>
            <a:ext cx="9564840" cy="5407920"/>
          </a:xfrm>
          <a:prstGeom prst="rect">
            <a:avLst/>
          </a:prstGeom>
          <a:noFill/>
          <a:ln>
            <a:noFill/>
          </a:ln>
        </p:spPr>
        <p:style>
          <a:lnRef idx="0"/>
          <a:fillRef idx="0"/>
          <a:effectRef idx="0"/>
          <a:fontRef idx="minor"/>
        </p:style>
        <p:txBody>
          <a:bodyPr lIns="90000" rIns="90000" tIns="45000" bIns="45000">
            <a:normAutofit/>
          </a:bodyPr>
          <a:p>
            <a:pPr marL="365760" indent="-281160">
              <a:lnSpc>
                <a:spcPct val="100000"/>
              </a:lnSpc>
              <a:spcBef>
                <a:spcPts val="601"/>
              </a:spcBef>
              <a:buClr>
                <a:srgbClr val="3891a7"/>
              </a:buClr>
              <a:buSzPct val="80000"/>
              <a:buFont typeface="Wingdings 2" charset="2"/>
              <a:buChar char=""/>
            </a:pPr>
            <a:r>
              <a:rPr b="0" lang="en-US" sz="3200" spc="-1" strike="noStrike">
                <a:solidFill>
                  <a:srgbClr val="000000"/>
                </a:solidFill>
                <a:latin typeface="Times New Roman"/>
                <a:ea typeface="DejaVu Sans"/>
              </a:rPr>
              <a:t>Aim is to maintain a steady hemodynamic state hence prevent complications.</a:t>
            </a:r>
            <a:endParaRPr b="0" lang="en-US" sz="3200" spc="-1" strike="noStrike">
              <a:latin typeface="Arial"/>
            </a:endParaRPr>
          </a:p>
          <a:p>
            <a:pPr marL="365760" indent="-281160">
              <a:lnSpc>
                <a:spcPct val="100000"/>
              </a:lnSpc>
              <a:spcBef>
                <a:spcPts val="601"/>
              </a:spcBef>
              <a:tabLst>
                <a:tab algn="l" pos="0"/>
              </a:tabLst>
            </a:pPr>
            <a:r>
              <a:rPr b="0" lang="en-US" sz="3200" spc="-1" strike="noStrike">
                <a:solidFill>
                  <a:srgbClr val="000000"/>
                </a:solidFill>
                <a:latin typeface="Times New Roman"/>
                <a:ea typeface="DejaVu Sans"/>
              </a:rPr>
              <a:t>	</a:t>
            </a:r>
            <a:r>
              <a:rPr b="1" i="1" lang="en-US" sz="3600" spc="-1" strike="noStrike">
                <a:solidFill>
                  <a:srgbClr val="000000"/>
                </a:solidFill>
                <a:latin typeface="Times New Roman"/>
                <a:ea typeface="DejaVu Sans"/>
              </a:rPr>
              <a:t>Specific  investigations are:</a:t>
            </a:r>
            <a:endParaRPr b="0" lang="en-US" sz="3600" spc="-1" strike="noStrike">
              <a:latin typeface="Arial"/>
            </a:endParaRPr>
          </a:p>
          <a:p>
            <a:pPr marL="365760" indent="-281160">
              <a:lnSpc>
                <a:spcPct val="100000"/>
              </a:lnSpc>
              <a:spcBef>
                <a:spcPts val="601"/>
              </a:spcBef>
              <a:buClr>
                <a:srgbClr val="3891a7"/>
              </a:buClr>
              <a:buSzPct val="80000"/>
              <a:buFont typeface="Wingdings" charset="2"/>
              <a:buChar char=""/>
              <a:tabLst>
                <a:tab algn="l" pos="0"/>
              </a:tabLst>
            </a:pPr>
            <a:r>
              <a:rPr b="0" lang="en-US" sz="3600" spc="-1" strike="noStrike">
                <a:solidFill>
                  <a:srgbClr val="000000"/>
                </a:solidFill>
                <a:latin typeface="Times New Roman"/>
                <a:ea typeface="DejaVu Sans"/>
              </a:rPr>
              <a:t>Urine specimen for microscopy, C/S to assess for UTI.</a:t>
            </a:r>
            <a:endParaRPr b="0" lang="en-US" sz="3600" spc="-1" strike="noStrike">
              <a:latin typeface="Arial"/>
            </a:endParaRPr>
          </a:p>
          <a:p>
            <a:pPr marL="365760" indent="-281160">
              <a:lnSpc>
                <a:spcPct val="100000"/>
              </a:lnSpc>
              <a:spcBef>
                <a:spcPts val="601"/>
              </a:spcBef>
              <a:buClr>
                <a:srgbClr val="3891a7"/>
              </a:buClr>
              <a:buSzPct val="80000"/>
              <a:buFont typeface="Wingdings" charset="2"/>
              <a:buChar char=""/>
              <a:tabLst>
                <a:tab algn="l" pos="0"/>
              </a:tabLst>
            </a:pPr>
            <a:r>
              <a:rPr b="0" lang="en-US" sz="3600" spc="-1" strike="noStrike">
                <a:solidFill>
                  <a:srgbClr val="000000"/>
                </a:solidFill>
                <a:latin typeface="Times New Roman"/>
                <a:ea typeface="DejaVu Sans"/>
              </a:rPr>
              <a:t>Blood culture for possibility of septicaemia</a:t>
            </a:r>
            <a:endParaRPr b="0" lang="en-US" sz="3600" spc="-1" strike="noStrike">
              <a:latin typeface="Arial"/>
            </a:endParaRPr>
          </a:p>
          <a:p>
            <a:pPr marL="365760" indent="-281160">
              <a:lnSpc>
                <a:spcPct val="100000"/>
              </a:lnSpc>
              <a:spcBef>
                <a:spcPts val="601"/>
              </a:spcBef>
              <a:buClr>
                <a:srgbClr val="3891a7"/>
              </a:buClr>
              <a:buSzPct val="80000"/>
              <a:buFont typeface="Wingdings" charset="2"/>
              <a:buChar char=""/>
              <a:tabLst>
                <a:tab algn="l" pos="0"/>
              </a:tabLst>
            </a:pPr>
            <a:r>
              <a:rPr b="0" lang="en-US" sz="3600" spc="-1" strike="noStrike">
                <a:solidFill>
                  <a:srgbClr val="000000"/>
                </a:solidFill>
                <a:latin typeface="Times New Roman"/>
                <a:ea typeface="DejaVu Sans"/>
              </a:rPr>
              <a:t>Urea &amp; electrolytes, for close monitoring of renal function. </a:t>
            </a:r>
            <a:endParaRPr b="0" lang="en-US" sz="3600" spc="-1" strike="noStrike">
              <a:latin typeface="Arial"/>
            </a:endParaRPr>
          </a:p>
          <a:p>
            <a:pPr marL="365760" indent="-281160">
              <a:lnSpc>
                <a:spcPct val="100000"/>
              </a:lnSpc>
              <a:spcBef>
                <a:spcPts val="601"/>
              </a:spcBef>
              <a:tabLst>
                <a:tab algn="l" pos="0"/>
              </a:tabLst>
            </a:pPr>
            <a:endParaRPr b="0" lang="en-US" sz="3600" spc="-1" strike="noStrike">
              <a:latin typeface="Arial"/>
            </a:endParaRPr>
          </a:p>
        </p:txBody>
      </p:sp>
    </p:spTree>
  </p:cSld>
  <mc:AlternateContent>
    <mc:Choice Requires="p14">
      <p:transition spd="slow" p14:dur="2000"/>
    </mc:Choice>
    <mc:Fallback>
      <p:transition spd="slow"/>
    </mc:Fallback>
  </mc:AlternateContent>
</p:sld>
</file>

<file path=ppt/slides/slide34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b0f0"/>
        </a:solidFill>
      </p:bgPr>
    </p:bg>
    <p:spTree>
      <p:nvGrpSpPr>
        <p:cNvPr id="1" name=""/>
        <p:cNvGrpSpPr/>
        <p:nvPr/>
      </p:nvGrpSpPr>
      <p:grpSpPr>
        <a:xfrm>
          <a:off x="0" y="0"/>
          <a:ext cx="0" cy="0"/>
          <a:chOff x="0" y="0"/>
          <a:chExt cx="0" cy="0"/>
        </a:xfrm>
      </p:grpSpPr>
      <p:sp>
        <p:nvSpPr>
          <p:cNvPr id="1321" name="CustomShape 1"/>
          <p:cNvSpPr/>
          <p:nvPr/>
        </p:nvSpPr>
        <p:spPr>
          <a:xfrm>
            <a:off x="2095560" y="103320"/>
            <a:ext cx="9370440" cy="1140840"/>
          </a:xfrm>
          <a:prstGeom prst="rect">
            <a:avLst/>
          </a:prstGeom>
          <a:noFill/>
          <a:ln>
            <a:noFill/>
          </a:ln>
        </p:spPr>
        <p:style>
          <a:lnRef idx="0"/>
          <a:fillRef idx="0"/>
          <a:effectRef idx="0"/>
          <a:fontRef idx="minor"/>
        </p:style>
        <p:txBody>
          <a:bodyPr lIns="90000" rIns="90000" tIns="45000" bIns="45000" anchor="ctr">
            <a:noAutofit/>
          </a:bodyPr>
          <a:p>
            <a:pPr>
              <a:lnSpc>
                <a:spcPct val="100000"/>
              </a:lnSpc>
            </a:pPr>
            <a:r>
              <a:rPr b="0" lang="en-US" sz="4300" spc="-1" strike="noStrike">
                <a:solidFill>
                  <a:srgbClr val="572314"/>
                </a:solidFill>
                <a:latin typeface="Arial"/>
                <a:ea typeface="DejaVu Sans"/>
              </a:rPr>
              <a:t>	</a:t>
            </a:r>
            <a:r>
              <a:rPr b="0" lang="en-US" sz="4300" spc="-1" strike="noStrike">
                <a:solidFill>
                  <a:srgbClr val="572314"/>
                </a:solidFill>
                <a:latin typeface="Arial"/>
                <a:ea typeface="DejaVu Sans"/>
              </a:rPr>
              <a:t>	</a:t>
            </a:r>
            <a:r>
              <a:rPr b="1" lang="en-US" sz="4300" spc="-1" strike="noStrike">
                <a:solidFill>
                  <a:srgbClr val="000000"/>
                </a:solidFill>
                <a:latin typeface="Arial Rounded MT Bold"/>
                <a:ea typeface="DejaVu Sans"/>
              </a:rPr>
              <a:t>GRADE  1</a:t>
            </a:r>
            <a:endParaRPr b="0" lang="en-US" sz="4300" spc="-1" strike="noStrike">
              <a:latin typeface="Arial"/>
            </a:endParaRPr>
          </a:p>
        </p:txBody>
      </p:sp>
      <p:sp>
        <p:nvSpPr>
          <p:cNvPr id="1322" name="CustomShape 2"/>
          <p:cNvSpPr/>
          <p:nvPr/>
        </p:nvSpPr>
        <p:spPr>
          <a:xfrm>
            <a:off x="1676520" y="914400"/>
            <a:ext cx="10132560" cy="5560560"/>
          </a:xfrm>
          <a:prstGeom prst="rect">
            <a:avLst/>
          </a:prstGeom>
          <a:noFill/>
          <a:ln>
            <a:noFill/>
          </a:ln>
        </p:spPr>
        <p:style>
          <a:lnRef idx="0"/>
          <a:fillRef idx="0"/>
          <a:effectRef idx="0"/>
          <a:fontRef idx="minor"/>
        </p:style>
        <p:txBody>
          <a:bodyPr lIns="90000" rIns="90000" tIns="45000" bIns="45000">
            <a:noAutofit/>
          </a:bodyPr>
          <a:p>
            <a:pPr marL="365760" indent="-281160" algn="just">
              <a:lnSpc>
                <a:spcPct val="100000"/>
              </a:lnSpc>
              <a:spcBef>
                <a:spcPts val="601"/>
              </a:spcBef>
              <a:buClr>
                <a:srgbClr val="3891a7"/>
              </a:buClr>
              <a:buSzPct val="80000"/>
              <a:buFont typeface="Wingdings 2" charset="2"/>
              <a:buChar char=""/>
            </a:pPr>
            <a:r>
              <a:rPr b="0" lang="en-US" sz="3200" spc="-1" strike="noStrike">
                <a:solidFill>
                  <a:srgbClr val="000000"/>
                </a:solidFill>
                <a:latin typeface="Times New Roman"/>
                <a:ea typeface="DejaVu Sans"/>
              </a:rPr>
              <a:t>Review visits are in a hospital based  MCH.</a:t>
            </a:r>
            <a:endParaRPr b="0" lang="en-US" sz="3200" spc="-1" strike="noStrike">
              <a:latin typeface="Arial"/>
            </a:endParaRPr>
          </a:p>
          <a:p>
            <a:pPr marL="365760" indent="-281160" algn="just">
              <a:lnSpc>
                <a:spcPct val="100000"/>
              </a:lnSpc>
              <a:spcBef>
                <a:spcPts val="601"/>
              </a:spcBef>
              <a:buClr>
                <a:srgbClr val="3891a7"/>
              </a:buClr>
              <a:buSzPct val="80000"/>
              <a:buFont typeface="Wingdings" charset="2"/>
              <a:buChar char=""/>
            </a:pPr>
            <a:r>
              <a:rPr b="0" lang="en-US" sz="3200" spc="-1" strike="noStrike">
                <a:solidFill>
                  <a:srgbClr val="000000"/>
                </a:solidFill>
                <a:latin typeface="Times New Roman"/>
                <a:ea typeface="DejaVu Sans"/>
              </a:rPr>
              <a:t>Every 2 weekly up to a gestation of 32 weeks.</a:t>
            </a:r>
            <a:endParaRPr b="0" lang="en-US" sz="3200" spc="-1" strike="noStrike">
              <a:latin typeface="Arial"/>
            </a:endParaRPr>
          </a:p>
          <a:p>
            <a:pPr marL="365760" indent="-281160" algn="just">
              <a:lnSpc>
                <a:spcPct val="100000"/>
              </a:lnSpc>
              <a:spcBef>
                <a:spcPts val="601"/>
              </a:spcBef>
              <a:buClr>
                <a:srgbClr val="3891a7"/>
              </a:buClr>
              <a:buSzPct val="80000"/>
              <a:buFont typeface="Wingdings" charset="2"/>
              <a:buChar char=""/>
            </a:pPr>
            <a:r>
              <a:rPr b="0" lang="en-US" sz="3200" spc="-1" strike="noStrike">
                <a:solidFill>
                  <a:srgbClr val="000000"/>
                </a:solidFill>
                <a:latin typeface="Times New Roman"/>
                <a:ea typeface="DejaVu Sans"/>
              </a:rPr>
              <a:t>Thereafter weekly till 36 wks ,admission may be recommended depending on the state of the mother. If not continues with ANC.</a:t>
            </a:r>
            <a:endParaRPr b="0" lang="en-US" sz="3200" spc="-1" strike="noStrike">
              <a:latin typeface="Arial"/>
            </a:endParaRPr>
          </a:p>
          <a:p>
            <a:pPr marL="365760" indent="-281160" algn="just">
              <a:lnSpc>
                <a:spcPct val="100000"/>
              </a:lnSpc>
              <a:spcBef>
                <a:spcPts val="601"/>
              </a:spcBef>
              <a:buClr>
                <a:srgbClr val="3891a7"/>
              </a:buClr>
              <a:buSzPct val="80000"/>
              <a:buFont typeface="Wingdings 2" charset="2"/>
              <a:buChar char=""/>
            </a:pPr>
            <a:r>
              <a:rPr b="0" lang="en-US" sz="3200" spc="-1" strike="noStrike">
                <a:solidFill>
                  <a:srgbClr val="000000"/>
                </a:solidFill>
                <a:latin typeface="Times New Roman"/>
                <a:ea typeface="DejaVu Sans"/>
              </a:rPr>
              <a:t>During the  visits she is seen by obstetrician on every visit ,but cardiologist on every 4 weekly.</a:t>
            </a:r>
            <a:endParaRPr b="0" lang="en-US" sz="3200" spc="-1" strike="noStrike">
              <a:latin typeface="Arial"/>
            </a:endParaRPr>
          </a:p>
          <a:p>
            <a:pPr marL="365760" indent="-281160" algn="just">
              <a:lnSpc>
                <a:spcPct val="100000"/>
              </a:lnSpc>
              <a:spcBef>
                <a:spcPts val="601"/>
              </a:spcBef>
              <a:buClr>
                <a:srgbClr val="3891a7"/>
              </a:buClr>
              <a:buSzPct val="80000"/>
              <a:buFont typeface="Wingdings 2" charset="2"/>
              <a:buChar char=""/>
            </a:pPr>
            <a:r>
              <a:rPr b="0" lang="en-US" sz="3200" spc="-1" strike="noStrike">
                <a:solidFill>
                  <a:srgbClr val="000000"/>
                </a:solidFill>
                <a:latin typeface="Times New Roman"/>
                <a:ea typeface="DejaVu Sans"/>
              </a:rPr>
              <a:t>Closely monitor for features of deterioration such as:-</a:t>
            </a: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34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b0f0"/>
        </a:solidFill>
      </p:bgPr>
    </p:bg>
    <p:spTree>
      <p:nvGrpSpPr>
        <p:cNvPr id="1" name=""/>
        <p:cNvGrpSpPr/>
        <p:nvPr/>
      </p:nvGrpSpPr>
      <p:grpSpPr>
        <a:xfrm>
          <a:off x="0" y="0"/>
          <a:ext cx="0" cy="0"/>
          <a:chOff x="0" y="0"/>
          <a:chExt cx="0" cy="0"/>
        </a:xfrm>
      </p:grpSpPr>
      <p:sp>
        <p:nvSpPr>
          <p:cNvPr id="1323" name="CustomShape 1"/>
          <p:cNvSpPr/>
          <p:nvPr/>
        </p:nvSpPr>
        <p:spPr>
          <a:xfrm>
            <a:off x="1619280" y="0"/>
            <a:ext cx="9999000" cy="6855840"/>
          </a:xfrm>
          <a:prstGeom prst="rect">
            <a:avLst/>
          </a:prstGeom>
          <a:noFill/>
          <a:ln>
            <a:noFill/>
          </a:ln>
        </p:spPr>
        <p:style>
          <a:lnRef idx="0"/>
          <a:fillRef idx="0"/>
          <a:effectRef idx="0"/>
          <a:fontRef idx="minor"/>
        </p:style>
        <p:txBody>
          <a:bodyPr lIns="90000" rIns="90000" tIns="45000" bIns="45000">
            <a:noAutofit/>
          </a:bodyPr>
          <a:p>
            <a:pPr marL="365760" indent="-281160">
              <a:lnSpc>
                <a:spcPct val="100000"/>
              </a:lnSpc>
              <a:spcBef>
                <a:spcPts val="601"/>
              </a:spcBef>
              <a:buClr>
                <a:srgbClr val="3891a7"/>
              </a:buClr>
              <a:buSzPct val="80000"/>
              <a:buFont typeface="Wingdings" charset="2"/>
              <a:buChar char=""/>
            </a:pPr>
            <a:r>
              <a:rPr b="0" lang="en-US" sz="3200" spc="-1" strike="noStrike">
                <a:solidFill>
                  <a:srgbClr val="000000"/>
                </a:solidFill>
                <a:latin typeface="Times New Roman"/>
                <a:ea typeface="DejaVu Sans"/>
              </a:rPr>
              <a:t>Oedema, indicates  fluid  retention.</a:t>
            </a:r>
            <a:endParaRPr b="0" lang="en-US" sz="3200" spc="-1" strike="noStrike">
              <a:latin typeface="Arial"/>
            </a:endParaRPr>
          </a:p>
          <a:p>
            <a:pPr marL="365760" indent="-281160">
              <a:lnSpc>
                <a:spcPct val="100000"/>
              </a:lnSpc>
              <a:spcBef>
                <a:spcPts val="601"/>
              </a:spcBef>
              <a:buClr>
                <a:srgbClr val="3891a7"/>
              </a:buClr>
              <a:buSzPct val="80000"/>
              <a:buFont typeface="Wingdings" charset="2"/>
              <a:buChar char=""/>
            </a:pPr>
            <a:r>
              <a:rPr b="0" lang="en-US" sz="3200" spc="-1" strike="noStrike">
                <a:solidFill>
                  <a:srgbClr val="000000"/>
                </a:solidFill>
                <a:latin typeface="Times New Roman"/>
                <a:ea typeface="DejaVu Sans"/>
              </a:rPr>
              <a:t>Hypotension  &amp; dizziness  indicates  anaemia.</a:t>
            </a:r>
            <a:endParaRPr b="0" lang="en-US" sz="3200" spc="-1" strike="noStrike">
              <a:latin typeface="Arial"/>
            </a:endParaRPr>
          </a:p>
          <a:p>
            <a:pPr marL="365760" indent="-281160">
              <a:lnSpc>
                <a:spcPct val="100000"/>
              </a:lnSpc>
              <a:spcBef>
                <a:spcPts val="601"/>
              </a:spcBef>
              <a:buClr>
                <a:srgbClr val="3891a7"/>
              </a:buClr>
              <a:buSzPct val="80000"/>
              <a:buFont typeface="Wingdings" charset="2"/>
              <a:buChar char=""/>
            </a:pPr>
            <a:r>
              <a:rPr b="0" lang="en-US" sz="3200" spc="-1" strike="noStrike">
                <a:solidFill>
                  <a:srgbClr val="000000"/>
                </a:solidFill>
                <a:latin typeface="Times New Roman"/>
                <a:ea typeface="DejaVu Sans"/>
              </a:rPr>
              <a:t>Tachycardia/ Bradycardia  which is irregular =the condition is worsening.</a:t>
            </a:r>
            <a:endParaRPr b="0" lang="en-US" sz="3200" spc="-1" strike="noStrike">
              <a:latin typeface="Arial"/>
            </a:endParaRPr>
          </a:p>
          <a:p>
            <a:pPr marL="365760" indent="-281160">
              <a:lnSpc>
                <a:spcPct val="100000"/>
              </a:lnSpc>
              <a:spcBef>
                <a:spcPts val="601"/>
              </a:spcBef>
              <a:buClr>
                <a:srgbClr val="3891a7"/>
              </a:buClr>
              <a:buSzPct val="80000"/>
              <a:buFont typeface="Wingdings" charset="2"/>
              <a:buChar char=""/>
            </a:pPr>
            <a:r>
              <a:rPr b="0" lang="en-US" sz="3200" spc="-1" strike="noStrike">
                <a:solidFill>
                  <a:srgbClr val="000000"/>
                </a:solidFill>
                <a:latin typeface="Times New Roman"/>
                <a:ea typeface="DejaVu Sans"/>
              </a:rPr>
              <a:t>Breathlessness on exertion =pulmonary   oedema.</a:t>
            </a:r>
            <a:endParaRPr b="0" lang="en-US" sz="3200" spc="-1" strike="noStrike">
              <a:latin typeface="Arial"/>
            </a:endParaRPr>
          </a:p>
          <a:p>
            <a:pPr marL="365760" indent="-281160">
              <a:lnSpc>
                <a:spcPct val="100000"/>
              </a:lnSpc>
              <a:spcBef>
                <a:spcPts val="601"/>
              </a:spcBef>
              <a:buClr>
                <a:srgbClr val="3891a7"/>
              </a:buClr>
              <a:buSzPct val="80000"/>
              <a:buFont typeface="Wingdings 2" charset="2"/>
              <a:buChar char=""/>
            </a:pPr>
            <a:r>
              <a:rPr b="0" lang="en-US" sz="3200" spc="-1" strike="noStrike">
                <a:solidFill>
                  <a:srgbClr val="000000"/>
                </a:solidFill>
                <a:latin typeface="Times New Roman"/>
                <a:ea typeface="DejaVu Sans"/>
              </a:rPr>
              <a:t>For presence of any of the above , admission is recommended under a multidisciplinary  team.</a:t>
            </a:r>
            <a:endParaRPr b="0" lang="en-US" sz="3200" spc="-1" strike="noStrike">
              <a:latin typeface="Arial"/>
            </a:endParaRPr>
          </a:p>
          <a:p>
            <a:pPr marL="365760" indent="-281160">
              <a:lnSpc>
                <a:spcPct val="100000"/>
              </a:lnSpc>
              <a:spcBef>
                <a:spcPts val="601"/>
              </a:spcBef>
              <a:buClr>
                <a:srgbClr val="3891a7"/>
              </a:buClr>
              <a:buSzPct val="80000"/>
              <a:buFont typeface="Wingdings 2" charset="2"/>
              <a:buChar char=""/>
            </a:pPr>
            <a:r>
              <a:rPr b="0" lang="en-US" sz="3200" spc="-1" strike="noStrike">
                <a:solidFill>
                  <a:srgbClr val="000000"/>
                </a:solidFill>
                <a:latin typeface="Times New Roman"/>
                <a:ea typeface="DejaVu Sans"/>
              </a:rPr>
              <a:t>Following improvement, is discharged to CT with ANC weekly regardless of gestation  period.</a:t>
            </a: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34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b0f0"/>
        </a:solidFill>
      </p:bgPr>
    </p:bg>
    <p:spTree>
      <p:nvGrpSpPr>
        <p:cNvPr id="1" name=""/>
        <p:cNvGrpSpPr/>
        <p:nvPr/>
      </p:nvGrpSpPr>
      <p:grpSpPr>
        <a:xfrm>
          <a:off x="0" y="0"/>
          <a:ext cx="0" cy="0"/>
          <a:chOff x="0" y="0"/>
          <a:chExt cx="0" cy="0"/>
        </a:xfrm>
      </p:grpSpPr>
      <p:sp>
        <p:nvSpPr>
          <p:cNvPr id="1324" name="CustomShape 1"/>
          <p:cNvSpPr/>
          <p:nvPr/>
        </p:nvSpPr>
        <p:spPr>
          <a:xfrm>
            <a:off x="1752480" y="380880"/>
            <a:ext cx="9484920" cy="6170040"/>
          </a:xfrm>
          <a:prstGeom prst="rect">
            <a:avLst/>
          </a:prstGeom>
          <a:noFill/>
          <a:ln>
            <a:noFill/>
          </a:ln>
        </p:spPr>
        <p:style>
          <a:lnRef idx="0"/>
          <a:fillRef idx="0"/>
          <a:effectRef idx="0"/>
          <a:fontRef idx="minor"/>
        </p:style>
        <p:txBody>
          <a:bodyPr lIns="90000" rIns="90000" tIns="45000" bIns="45000">
            <a:normAutofit/>
          </a:bodyPr>
          <a:p>
            <a:pPr marL="365760" indent="-281160" algn="just">
              <a:lnSpc>
                <a:spcPct val="100000"/>
              </a:lnSpc>
              <a:spcBef>
                <a:spcPts val="601"/>
              </a:spcBef>
              <a:buClr>
                <a:srgbClr val="3891a7"/>
              </a:buClr>
              <a:buSzPct val="80000"/>
              <a:buFont typeface="Wingdings 2" charset="2"/>
              <a:buChar char=""/>
            </a:pPr>
            <a:r>
              <a:rPr b="0" lang="en-US" sz="3200" spc="-1" strike="noStrike">
                <a:solidFill>
                  <a:srgbClr val="000000"/>
                </a:solidFill>
                <a:latin typeface="Times New Roman"/>
                <a:ea typeface="DejaVu Sans"/>
              </a:rPr>
              <a:t>Whether has been admitted or not advise on:-</a:t>
            </a:r>
            <a:endParaRPr b="0" lang="en-US" sz="3200" spc="-1" strike="noStrike">
              <a:latin typeface="Arial"/>
            </a:endParaRPr>
          </a:p>
          <a:p>
            <a:pPr marL="365760" indent="-281160" algn="just">
              <a:lnSpc>
                <a:spcPct val="100000"/>
              </a:lnSpc>
              <a:spcBef>
                <a:spcPts val="601"/>
              </a:spcBef>
              <a:buClr>
                <a:srgbClr val="3891a7"/>
              </a:buClr>
              <a:buSzPct val="80000"/>
              <a:buFont typeface="Wingdings" charset="2"/>
              <a:buChar char=""/>
            </a:pPr>
            <a:r>
              <a:rPr b="0" lang="en-US" sz="3200" spc="-1" strike="noStrike">
                <a:solidFill>
                  <a:srgbClr val="000000"/>
                </a:solidFill>
                <a:latin typeface="Times New Roman"/>
                <a:ea typeface="DejaVu Sans"/>
              </a:rPr>
              <a:t>Balanced diet, but restrict on salt and cholesterol to avoid excessive weight gain.</a:t>
            </a:r>
            <a:endParaRPr b="0" lang="en-US" sz="3200" spc="-1" strike="noStrike">
              <a:latin typeface="Arial"/>
            </a:endParaRPr>
          </a:p>
          <a:p>
            <a:pPr marL="365760" indent="-281160" algn="just">
              <a:lnSpc>
                <a:spcPct val="100000"/>
              </a:lnSpc>
              <a:spcBef>
                <a:spcPts val="601"/>
              </a:spcBef>
              <a:buClr>
                <a:srgbClr val="3891a7"/>
              </a:buClr>
              <a:buSzPct val="80000"/>
              <a:buFont typeface="Wingdings" charset="2"/>
              <a:buChar char=""/>
            </a:pPr>
            <a:r>
              <a:rPr b="0" lang="en-US" sz="3200" spc="-1" strike="noStrike">
                <a:solidFill>
                  <a:srgbClr val="000000"/>
                </a:solidFill>
                <a:latin typeface="Times New Roman"/>
                <a:ea typeface="DejaVu Sans"/>
              </a:rPr>
              <a:t>Hygiene and rest.</a:t>
            </a:r>
            <a:endParaRPr b="0" lang="en-US" sz="3200" spc="-1" strike="noStrike">
              <a:latin typeface="Arial"/>
            </a:endParaRPr>
          </a:p>
          <a:p>
            <a:pPr marL="365760" indent="-281160" algn="just">
              <a:lnSpc>
                <a:spcPct val="100000"/>
              </a:lnSpc>
              <a:spcBef>
                <a:spcPts val="601"/>
              </a:spcBef>
              <a:buClr>
                <a:srgbClr val="3891a7"/>
              </a:buClr>
              <a:buSzPct val="80000"/>
              <a:buFont typeface="Wingdings" charset="2"/>
              <a:buChar char=""/>
            </a:pPr>
            <a:r>
              <a:rPr b="0" lang="en-US" sz="3200" spc="-1" strike="noStrike">
                <a:solidFill>
                  <a:srgbClr val="000000"/>
                </a:solidFill>
                <a:latin typeface="Times New Roman"/>
                <a:ea typeface="DejaVu Sans"/>
              </a:rPr>
              <a:t>Programmed exercises to  control excessive wt gain &amp; development of thrombo-embolic cdts.</a:t>
            </a:r>
            <a:endParaRPr b="0" lang="en-US" sz="3200" spc="-1" strike="noStrike">
              <a:latin typeface="Arial"/>
            </a:endParaRPr>
          </a:p>
          <a:p>
            <a:pPr marL="365760" indent="-281160" algn="just">
              <a:lnSpc>
                <a:spcPct val="100000"/>
              </a:lnSpc>
              <a:spcBef>
                <a:spcPts val="601"/>
              </a:spcBef>
              <a:buClr>
                <a:srgbClr val="3891a7"/>
              </a:buClr>
              <a:buSzPct val="80000"/>
              <a:buFont typeface="Wingdings" charset="2"/>
              <a:buChar char=""/>
            </a:pPr>
            <a:r>
              <a:rPr b="0" lang="en-US" sz="3200" spc="-1" strike="noStrike">
                <a:solidFill>
                  <a:srgbClr val="000000"/>
                </a:solidFill>
                <a:latin typeface="Times New Roman"/>
                <a:ea typeface="DejaVu Sans"/>
              </a:rPr>
              <a:t>Importance of routine  haematinics to prevent  anaemia.</a:t>
            </a:r>
            <a:endParaRPr b="0" lang="en-US" sz="3200" spc="-1" strike="noStrike">
              <a:latin typeface="Arial"/>
            </a:endParaRPr>
          </a:p>
          <a:p>
            <a:pPr marL="365760" indent="-281160" algn="just">
              <a:lnSpc>
                <a:spcPct val="100000"/>
              </a:lnSpc>
              <a:spcBef>
                <a:spcPts val="601"/>
              </a:spcBef>
              <a:buClr>
                <a:srgbClr val="3891a7"/>
              </a:buClr>
              <a:buSzPct val="80000"/>
              <a:buFont typeface="Wingdings" charset="2"/>
              <a:buChar char=""/>
            </a:pPr>
            <a:r>
              <a:rPr b="0" lang="en-US" sz="3200" spc="-1" strike="noStrike">
                <a:solidFill>
                  <a:srgbClr val="000000"/>
                </a:solidFill>
                <a:latin typeface="Times New Roman"/>
                <a:ea typeface="DejaVu Sans"/>
              </a:rPr>
              <a:t>Prompt treatment of any type of ailment.</a:t>
            </a:r>
            <a:endParaRPr b="0" lang="en-US" sz="3200" spc="-1" strike="noStrike">
              <a:latin typeface="Arial"/>
            </a:endParaRPr>
          </a:p>
          <a:p>
            <a:pPr marL="365760" indent="-281160" algn="just">
              <a:lnSpc>
                <a:spcPct val="100000"/>
              </a:lnSpc>
              <a:spcBef>
                <a:spcPts val="601"/>
              </a:spcBef>
              <a:tabLst>
                <a:tab algn="l" pos="0"/>
              </a:tabLst>
            </a:pPr>
            <a:r>
              <a:rPr b="1" lang="en-US" sz="3200" spc="-1" strike="noStrike">
                <a:solidFill>
                  <a:srgbClr val="000000"/>
                </a:solidFill>
                <a:latin typeface="Times New Roman"/>
                <a:ea typeface="DejaVu Sans"/>
              </a:rPr>
              <a:t>NB</a:t>
            </a:r>
            <a:r>
              <a:rPr b="0" lang="en-US" sz="3200" spc="-1" strike="noStrike">
                <a:solidFill>
                  <a:srgbClr val="000000"/>
                </a:solidFill>
                <a:latin typeface="Times New Roman"/>
                <a:ea typeface="DejaVu Sans"/>
              </a:rPr>
              <a:t> : Excessive WT gain=that of over 20% of  the expectation.</a:t>
            </a: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34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b0f0"/>
        </a:solidFill>
      </p:bgPr>
    </p:bg>
    <p:spTree>
      <p:nvGrpSpPr>
        <p:cNvPr id="1" name=""/>
        <p:cNvGrpSpPr/>
        <p:nvPr/>
      </p:nvGrpSpPr>
      <p:grpSpPr>
        <a:xfrm>
          <a:off x="0" y="0"/>
          <a:ext cx="0" cy="0"/>
          <a:chOff x="0" y="0"/>
          <a:chExt cx="0" cy="0"/>
        </a:xfrm>
      </p:grpSpPr>
      <p:sp>
        <p:nvSpPr>
          <p:cNvPr id="1325" name="CustomShape 1"/>
          <p:cNvSpPr/>
          <p:nvPr/>
        </p:nvSpPr>
        <p:spPr>
          <a:xfrm>
            <a:off x="2175480" y="0"/>
            <a:ext cx="9370440" cy="835920"/>
          </a:xfrm>
          <a:prstGeom prst="rect">
            <a:avLst/>
          </a:prstGeom>
          <a:noFill/>
          <a:ln>
            <a:noFill/>
          </a:ln>
        </p:spPr>
        <p:style>
          <a:lnRef idx="0"/>
          <a:fillRef idx="0"/>
          <a:effectRef idx="0"/>
          <a:fontRef idx="minor"/>
        </p:style>
        <p:txBody>
          <a:bodyPr lIns="90000" rIns="90000" tIns="45000" bIns="45000" anchor="ctr">
            <a:normAutofit fontScale="88000"/>
          </a:bodyPr>
          <a:p>
            <a:pPr>
              <a:lnSpc>
                <a:spcPct val="100000"/>
              </a:lnSpc>
            </a:pPr>
            <a:r>
              <a:rPr b="0" lang="en-US" sz="4300" spc="-1" strike="noStrike">
                <a:solidFill>
                  <a:srgbClr val="572314"/>
                </a:solidFill>
                <a:latin typeface="Arial"/>
                <a:ea typeface="DejaVu Sans"/>
              </a:rPr>
              <a:t>	</a:t>
            </a:r>
            <a:r>
              <a:rPr b="0" lang="en-US" sz="4300" spc="-1" strike="noStrike">
                <a:solidFill>
                  <a:srgbClr val="572314"/>
                </a:solidFill>
                <a:latin typeface="Arial"/>
                <a:ea typeface="DejaVu Sans"/>
              </a:rPr>
              <a:t>	</a:t>
            </a:r>
            <a:r>
              <a:rPr b="0" lang="en-US" sz="4300" spc="-1" strike="noStrike">
                <a:solidFill>
                  <a:srgbClr val="572314"/>
                </a:solidFill>
                <a:latin typeface="Arial"/>
                <a:ea typeface="DejaVu Sans"/>
              </a:rPr>
              <a:t> </a:t>
            </a:r>
            <a:r>
              <a:rPr b="0" lang="en-US" sz="5400" spc="-1" strike="noStrike">
                <a:solidFill>
                  <a:srgbClr val="000000"/>
                </a:solidFill>
                <a:latin typeface="Arial Rounded MT Bold"/>
                <a:ea typeface="DejaVu Sans"/>
              </a:rPr>
              <a:t>GRADE  2</a:t>
            </a:r>
            <a:endParaRPr b="0" lang="en-US" sz="5400" spc="-1" strike="noStrike">
              <a:latin typeface="Arial"/>
            </a:endParaRPr>
          </a:p>
        </p:txBody>
      </p:sp>
      <p:sp>
        <p:nvSpPr>
          <p:cNvPr id="1326" name="CustomShape 2"/>
          <p:cNvSpPr/>
          <p:nvPr/>
        </p:nvSpPr>
        <p:spPr>
          <a:xfrm>
            <a:off x="1619280" y="762120"/>
            <a:ext cx="9618120" cy="5636520"/>
          </a:xfrm>
          <a:prstGeom prst="rect">
            <a:avLst/>
          </a:prstGeom>
          <a:noFill/>
          <a:ln>
            <a:noFill/>
          </a:ln>
        </p:spPr>
        <p:style>
          <a:lnRef idx="0"/>
          <a:fillRef idx="0"/>
          <a:effectRef idx="0"/>
          <a:fontRef idx="minor"/>
        </p:style>
        <p:txBody>
          <a:bodyPr lIns="90000" rIns="90000" tIns="45000" bIns="45000">
            <a:noAutofit/>
          </a:bodyPr>
          <a:p>
            <a:pPr marL="365760" indent="-281160" algn="just">
              <a:lnSpc>
                <a:spcPct val="100000"/>
              </a:lnSpc>
              <a:spcBef>
                <a:spcPts val="601"/>
              </a:spcBef>
              <a:buClr>
                <a:srgbClr val="3891a7"/>
              </a:buClr>
              <a:buSzPct val="80000"/>
              <a:buFont typeface="Wingdings 2" charset="2"/>
              <a:buChar char=""/>
            </a:pPr>
            <a:r>
              <a:rPr b="0" lang="en-US" sz="3200" spc="-1" strike="noStrike">
                <a:solidFill>
                  <a:srgbClr val="000000"/>
                </a:solidFill>
                <a:latin typeface="Arial"/>
                <a:ea typeface="DejaVu Sans"/>
              </a:rPr>
              <a:t>On booking visit ,she is reviewed by cardiologist and obstetrician, but routine services continues as usual.</a:t>
            </a:r>
            <a:endParaRPr b="0" lang="en-US" sz="3200" spc="-1" strike="noStrike">
              <a:latin typeface="Arial"/>
            </a:endParaRPr>
          </a:p>
          <a:p>
            <a:pPr marL="365760" indent="-281160" algn="just">
              <a:lnSpc>
                <a:spcPct val="100000"/>
              </a:lnSpc>
              <a:spcBef>
                <a:spcPts val="601"/>
              </a:spcBef>
              <a:buClr>
                <a:srgbClr val="3891a7"/>
              </a:buClr>
              <a:buSzPct val="80000"/>
              <a:buFont typeface="Wingdings 2" charset="2"/>
              <a:buChar char=""/>
            </a:pPr>
            <a:r>
              <a:rPr b="0" lang="en-US" sz="3200" spc="-1" strike="noStrike">
                <a:solidFill>
                  <a:srgbClr val="000000"/>
                </a:solidFill>
                <a:latin typeface="Arial"/>
                <a:ea typeface="DejaVu Sans"/>
              </a:rPr>
              <a:t>Return visits  are scheduled to:</a:t>
            </a:r>
            <a:endParaRPr b="0" lang="en-US" sz="3200" spc="-1" strike="noStrike">
              <a:latin typeface="Arial"/>
            </a:endParaRPr>
          </a:p>
          <a:p>
            <a:pPr marL="365760" indent="-281160" algn="just">
              <a:lnSpc>
                <a:spcPct val="100000"/>
              </a:lnSpc>
              <a:spcBef>
                <a:spcPts val="601"/>
              </a:spcBef>
              <a:buClr>
                <a:srgbClr val="3891a7"/>
              </a:buClr>
              <a:buSzPct val="80000"/>
              <a:buFont typeface="Wingdings" charset="2"/>
              <a:buChar char=""/>
            </a:pPr>
            <a:r>
              <a:rPr b="0" lang="en-US" sz="3200" spc="-1" strike="noStrike">
                <a:solidFill>
                  <a:srgbClr val="000000"/>
                </a:solidFill>
                <a:latin typeface="Arial"/>
                <a:ea typeface="DejaVu Sans"/>
              </a:rPr>
              <a:t>2 weekly up to a gestation of 28 weeks.</a:t>
            </a:r>
            <a:endParaRPr b="0" lang="en-US" sz="3200" spc="-1" strike="noStrike">
              <a:latin typeface="Arial"/>
            </a:endParaRPr>
          </a:p>
          <a:p>
            <a:pPr marL="365760" indent="-281160" algn="just">
              <a:lnSpc>
                <a:spcPct val="100000"/>
              </a:lnSpc>
              <a:spcBef>
                <a:spcPts val="601"/>
              </a:spcBef>
              <a:buClr>
                <a:srgbClr val="3891a7"/>
              </a:buClr>
              <a:buSzPct val="80000"/>
              <a:buFont typeface="Wingdings" charset="2"/>
              <a:buChar char=""/>
            </a:pPr>
            <a:r>
              <a:rPr b="0" lang="en-US" sz="3200" spc="-1" strike="noStrike">
                <a:solidFill>
                  <a:srgbClr val="000000"/>
                </a:solidFill>
                <a:latin typeface="Arial"/>
                <a:ea typeface="DejaVu Sans"/>
              </a:rPr>
              <a:t>Weekly up to  34 weeks to monitor the effect of haemodilution.</a:t>
            </a:r>
            <a:endParaRPr b="0" lang="en-US" sz="3200" spc="-1" strike="noStrike">
              <a:latin typeface="Arial"/>
            </a:endParaRPr>
          </a:p>
          <a:p>
            <a:pPr marL="365760" indent="-281160" algn="just">
              <a:lnSpc>
                <a:spcPct val="100000"/>
              </a:lnSpc>
              <a:spcBef>
                <a:spcPts val="601"/>
              </a:spcBef>
              <a:tabLst>
                <a:tab algn="l" pos="0"/>
              </a:tabLst>
            </a:pPr>
            <a:r>
              <a:rPr b="1" lang="en-US" sz="3200" spc="-1" strike="noStrike">
                <a:solidFill>
                  <a:srgbClr val="000000"/>
                </a:solidFill>
                <a:latin typeface="Arial"/>
                <a:ea typeface="DejaVu Sans"/>
              </a:rPr>
              <a:t>NB </a:t>
            </a:r>
            <a:r>
              <a:rPr b="0" lang="en-US" sz="3200" spc="-1" strike="noStrike">
                <a:solidFill>
                  <a:srgbClr val="000000"/>
                </a:solidFill>
                <a:latin typeface="Arial"/>
                <a:ea typeface="DejaVu Sans"/>
              </a:rPr>
              <a:t>   All through cardiologist reviews her.</a:t>
            </a: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34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b0f0"/>
        </a:solidFill>
      </p:bgPr>
    </p:bg>
    <p:spTree>
      <p:nvGrpSpPr>
        <p:cNvPr id="1" name=""/>
        <p:cNvGrpSpPr/>
        <p:nvPr/>
      </p:nvGrpSpPr>
      <p:grpSpPr>
        <a:xfrm>
          <a:off x="0" y="0"/>
          <a:ext cx="0" cy="0"/>
          <a:chOff x="0" y="0"/>
          <a:chExt cx="0" cy="0"/>
        </a:xfrm>
      </p:grpSpPr>
      <p:sp>
        <p:nvSpPr>
          <p:cNvPr id="1327" name="CustomShape 1"/>
          <p:cNvSpPr/>
          <p:nvPr/>
        </p:nvSpPr>
        <p:spPr>
          <a:xfrm>
            <a:off x="1619280" y="228600"/>
            <a:ext cx="9618120" cy="6474960"/>
          </a:xfrm>
          <a:prstGeom prst="rect">
            <a:avLst/>
          </a:prstGeom>
          <a:noFill/>
          <a:ln>
            <a:noFill/>
          </a:ln>
        </p:spPr>
        <p:style>
          <a:lnRef idx="0"/>
          <a:fillRef idx="0"/>
          <a:effectRef idx="0"/>
          <a:fontRef idx="minor"/>
        </p:style>
        <p:txBody>
          <a:bodyPr lIns="90000" rIns="90000" tIns="45000" bIns="45000">
            <a:noAutofit/>
          </a:bodyPr>
          <a:p>
            <a:pPr marL="365760" indent="-281160" algn="just">
              <a:lnSpc>
                <a:spcPct val="100000"/>
              </a:lnSpc>
              <a:spcBef>
                <a:spcPts val="601"/>
              </a:spcBef>
              <a:buClr>
                <a:srgbClr val="3891a7"/>
              </a:buClr>
              <a:buSzPct val="80000"/>
              <a:buFont typeface="Wingdings 2" charset="2"/>
              <a:buChar char=""/>
            </a:pPr>
            <a:r>
              <a:rPr b="0" lang="en-US" sz="3200" spc="-1" strike="noStrike">
                <a:solidFill>
                  <a:srgbClr val="000000"/>
                </a:solidFill>
                <a:latin typeface="Times New Roman"/>
                <a:ea typeface="DejaVu Sans"/>
              </a:rPr>
              <a:t>As from 34-36 weeks  admission is recommended  for close monitoring  as she awaits labour. </a:t>
            </a:r>
            <a:endParaRPr b="0" lang="en-US" sz="3200" spc="-1" strike="noStrike">
              <a:latin typeface="Arial"/>
            </a:endParaRPr>
          </a:p>
          <a:p>
            <a:pPr marL="365760" indent="-281160" algn="just">
              <a:lnSpc>
                <a:spcPct val="100000"/>
              </a:lnSpc>
              <a:spcBef>
                <a:spcPts val="601"/>
              </a:spcBef>
              <a:buClr>
                <a:srgbClr val="3891a7"/>
              </a:buClr>
              <a:buSzPct val="80000"/>
              <a:buFont typeface="Wingdings" charset="2"/>
              <a:buChar char=""/>
            </a:pPr>
            <a:r>
              <a:rPr b="0" lang="en-US" sz="3200" spc="-1" strike="noStrike">
                <a:solidFill>
                  <a:srgbClr val="000000"/>
                </a:solidFill>
                <a:latin typeface="Times New Roman"/>
                <a:ea typeface="DejaVu Sans"/>
              </a:rPr>
              <a:t>Care is basically supportive ,in terms of:-</a:t>
            </a:r>
            <a:endParaRPr b="0" lang="en-US" sz="3200" spc="-1" strike="noStrike">
              <a:latin typeface="Arial"/>
            </a:endParaRPr>
          </a:p>
          <a:p>
            <a:pPr marL="365760" indent="-281160" algn="just">
              <a:lnSpc>
                <a:spcPct val="100000"/>
              </a:lnSpc>
              <a:spcBef>
                <a:spcPts val="601"/>
              </a:spcBef>
              <a:buClr>
                <a:srgbClr val="3891a7"/>
              </a:buClr>
              <a:buSzPct val="80000"/>
              <a:buFont typeface="Wingdings" charset="2"/>
              <a:buChar char=""/>
            </a:pPr>
            <a:r>
              <a:rPr b="0" lang="en-US" sz="3200" spc="-1" strike="noStrike">
                <a:solidFill>
                  <a:srgbClr val="000000"/>
                </a:solidFill>
                <a:latin typeface="Times New Roman"/>
                <a:ea typeface="DejaVu Sans"/>
              </a:rPr>
              <a:t>Vital signs and  FHS every 4 hrly, mother advised to maintain fetal kick record. Interpret &amp; consult PRN.</a:t>
            </a:r>
            <a:endParaRPr b="0" lang="en-US" sz="3200" spc="-1" strike="noStrike">
              <a:latin typeface="Arial"/>
            </a:endParaRPr>
          </a:p>
          <a:p>
            <a:pPr marL="365760" indent="-281160" algn="just">
              <a:lnSpc>
                <a:spcPct val="100000"/>
              </a:lnSpc>
              <a:spcBef>
                <a:spcPts val="601"/>
              </a:spcBef>
              <a:buClr>
                <a:srgbClr val="3891a7"/>
              </a:buClr>
              <a:buSzPct val="80000"/>
              <a:buFont typeface="Wingdings" charset="2"/>
              <a:buChar char=""/>
            </a:pPr>
            <a:r>
              <a:rPr b="0" lang="en-US" sz="3200" spc="-1" strike="noStrike">
                <a:solidFill>
                  <a:srgbClr val="000000"/>
                </a:solidFill>
                <a:latin typeface="Times New Roman"/>
                <a:ea typeface="DejaVu Sans"/>
              </a:rPr>
              <a:t>Offer psychological support to ease stress.</a:t>
            </a:r>
            <a:endParaRPr b="0" lang="en-US" sz="3200" spc="-1" strike="noStrike">
              <a:latin typeface="Arial"/>
            </a:endParaRPr>
          </a:p>
          <a:p>
            <a:pPr marL="365760" indent="-281160" algn="just">
              <a:lnSpc>
                <a:spcPct val="100000"/>
              </a:lnSpc>
              <a:spcBef>
                <a:spcPts val="601"/>
              </a:spcBef>
              <a:buClr>
                <a:srgbClr val="3891a7"/>
              </a:buClr>
              <a:buSzPct val="80000"/>
              <a:buFont typeface="Wingdings" charset="2"/>
              <a:buChar char=""/>
            </a:pPr>
            <a:r>
              <a:rPr b="0" lang="en-US" sz="3200" spc="-1" strike="noStrike">
                <a:solidFill>
                  <a:srgbClr val="000000"/>
                </a:solidFill>
                <a:latin typeface="Times New Roman"/>
                <a:ea typeface="DejaVu Sans"/>
              </a:rPr>
              <a:t>Administer haematinics,digitalise eg digoxin 0.125mg  every 12 hourly, loop diuretice.g lasix 20 mg BD or OD,and  prophylaxis  monthly Benthazine Penicillin appropriately.</a:t>
            </a: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34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b0f0"/>
        </a:solidFill>
      </p:bgPr>
    </p:bg>
    <p:spTree>
      <p:nvGrpSpPr>
        <p:cNvPr id="1" name=""/>
        <p:cNvGrpSpPr/>
        <p:nvPr/>
      </p:nvGrpSpPr>
      <p:grpSpPr>
        <a:xfrm>
          <a:off x="0" y="0"/>
          <a:ext cx="0" cy="0"/>
          <a:chOff x="0" y="0"/>
          <a:chExt cx="0" cy="0"/>
        </a:xfrm>
      </p:grpSpPr>
      <p:sp>
        <p:nvSpPr>
          <p:cNvPr id="1328" name="CustomShape 1"/>
          <p:cNvSpPr/>
          <p:nvPr/>
        </p:nvSpPr>
        <p:spPr>
          <a:xfrm>
            <a:off x="1714680" y="0"/>
            <a:ext cx="9522720" cy="6322320"/>
          </a:xfrm>
          <a:prstGeom prst="rect">
            <a:avLst/>
          </a:prstGeom>
          <a:noFill/>
          <a:ln>
            <a:noFill/>
          </a:ln>
        </p:spPr>
        <p:style>
          <a:lnRef idx="0"/>
          <a:fillRef idx="0"/>
          <a:effectRef idx="0"/>
          <a:fontRef idx="minor"/>
        </p:style>
        <p:txBody>
          <a:bodyPr lIns="90000" rIns="90000" tIns="45000" bIns="45000">
            <a:normAutofit/>
          </a:bodyPr>
          <a:p>
            <a:pPr marL="365760" indent="-281160">
              <a:lnSpc>
                <a:spcPct val="100000"/>
              </a:lnSpc>
              <a:spcBef>
                <a:spcPts val="601"/>
              </a:spcBef>
              <a:buClr>
                <a:srgbClr val="3891a7"/>
              </a:buClr>
              <a:buSzPct val="80000"/>
              <a:buFont typeface="Wingdings" charset="2"/>
              <a:buChar char=""/>
            </a:pPr>
            <a:r>
              <a:rPr b="0" lang="en-US" sz="3200" spc="-1" strike="noStrike">
                <a:solidFill>
                  <a:srgbClr val="000000"/>
                </a:solidFill>
                <a:latin typeface="Times New Roman"/>
                <a:ea typeface="DejaVu Sans"/>
              </a:rPr>
              <a:t>Maintain high standards of hygiene and encourage  balanced  diet.</a:t>
            </a:r>
            <a:endParaRPr b="0" lang="en-US" sz="3200" spc="-1" strike="noStrike">
              <a:latin typeface="Arial"/>
            </a:endParaRPr>
          </a:p>
          <a:p>
            <a:pPr marL="365760" indent="-281160">
              <a:lnSpc>
                <a:spcPct val="100000"/>
              </a:lnSpc>
              <a:spcBef>
                <a:spcPts val="601"/>
              </a:spcBef>
              <a:buClr>
                <a:srgbClr val="3891a7"/>
              </a:buClr>
              <a:buSzPct val="80000"/>
              <a:buFont typeface="Wingdings" charset="2"/>
              <a:buChar char=""/>
            </a:pPr>
            <a:r>
              <a:rPr b="0" lang="en-US" sz="3200" spc="-1" strike="noStrike">
                <a:solidFill>
                  <a:srgbClr val="000000"/>
                </a:solidFill>
                <a:latin typeface="Times New Roman"/>
                <a:ea typeface="DejaVu Sans"/>
              </a:rPr>
              <a:t>Weigh  weekly and intervene   PRN.</a:t>
            </a:r>
            <a:endParaRPr b="0" lang="en-US" sz="3200" spc="-1" strike="noStrike">
              <a:latin typeface="Arial"/>
            </a:endParaRPr>
          </a:p>
          <a:p>
            <a:pPr marL="365760" indent="-281160">
              <a:lnSpc>
                <a:spcPct val="100000"/>
              </a:lnSpc>
              <a:spcBef>
                <a:spcPts val="601"/>
              </a:spcBef>
              <a:tabLst>
                <a:tab algn="l" pos="0"/>
              </a:tabLst>
            </a:pPr>
            <a:r>
              <a:rPr b="0" lang="en-US" sz="3200" spc="-1" strike="noStrike">
                <a:solidFill>
                  <a:srgbClr val="000000"/>
                </a:solidFill>
                <a:latin typeface="Times New Roman"/>
                <a:ea typeface="DejaVu Sans"/>
              </a:rPr>
              <a:t>	</a:t>
            </a:r>
            <a:r>
              <a:rPr b="0" lang="en-US" sz="3200" spc="-1" strike="noStrike">
                <a:solidFill>
                  <a:srgbClr val="000000"/>
                </a:solidFill>
                <a:latin typeface="Times New Roman"/>
                <a:ea typeface="DejaVu Sans"/>
              </a:rPr>
              <a:t>	</a:t>
            </a:r>
            <a:r>
              <a:rPr b="0" lang="en-US" sz="3200" spc="-1" strike="noStrike">
                <a:solidFill>
                  <a:srgbClr val="000000"/>
                </a:solidFill>
                <a:latin typeface="Times New Roman"/>
                <a:ea typeface="DejaVu Sans"/>
              </a:rPr>
              <a:t>	</a:t>
            </a:r>
            <a:r>
              <a:rPr b="1" lang="en-US" sz="3200" spc="-1" strike="noStrike" u="sng">
                <a:solidFill>
                  <a:srgbClr val="000000"/>
                </a:solidFill>
                <a:uFillTx/>
                <a:latin typeface="Times New Roman"/>
                <a:ea typeface="DejaVu Sans"/>
              </a:rPr>
              <a:t>GRADE  3</a:t>
            </a:r>
            <a:endParaRPr b="0" lang="en-US" sz="3200" spc="-1" strike="noStrike">
              <a:latin typeface="Arial"/>
            </a:endParaRPr>
          </a:p>
          <a:p>
            <a:pPr marL="365760" indent="-281160">
              <a:lnSpc>
                <a:spcPct val="100000"/>
              </a:lnSpc>
              <a:spcBef>
                <a:spcPts val="601"/>
              </a:spcBef>
              <a:buClr>
                <a:srgbClr val="3891a7"/>
              </a:buClr>
              <a:buSzPct val="80000"/>
              <a:buFont typeface="Wingdings 2" charset="2"/>
              <a:buChar char=""/>
              <a:tabLst>
                <a:tab algn="l" pos="0"/>
              </a:tabLst>
            </a:pPr>
            <a:r>
              <a:rPr b="0" lang="en-US" sz="3200" spc="-1" strike="noStrike">
                <a:solidFill>
                  <a:srgbClr val="000000"/>
                </a:solidFill>
                <a:latin typeface="Times New Roman"/>
                <a:ea typeface="DejaVu Sans"/>
              </a:rPr>
              <a:t>Admission is recommended as from the first visit. The hospital must have specialist personnels  and physical facilities such as ICU NBU and threatre.</a:t>
            </a:r>
            <a:endParaRPr b="0" lang="en-US" sz="3200" spc="-1" strike="noStrike">
              <a:latin typeface="Arial"/>
            </a:endParaRPr>
          </a:p>
          <a:p>
            <a:pPr marL="365760" indent="-281160">
              <a:lnSpc>
                <a:spcPct val="100000"/>
              </a:lnSpc>
              <a:spcBef>
                <a:spcPts val="601"/>
              </a:spcBef>
              <a:buClr>
                <a:srgbClr val="3891a7"/>
              </a:buClr>
              <a:buSzPct val="80000"/>
              <a:buFont typeface="Wingdings" charset="2"/>
              <a:buChar char=""/>
              <a:tabLst>
                <a:tab algn="l" pos="0"/>
              </a:tabLst>
            </a:pPr>
            <a:r>
              <a:rPr b="0" lang="en-US" sz="3200" spc="-1" strike="noStrike">
                <a:solidFill>
                  <a:srgbClr val="000000"/>
                </a:solidFill>
                <a:latin typeface="Times New Roman"/>
                <a:ea typeface="DejaVu Sans"/>
              </a:rPr>
              <a:t>Aim is early diagnoses of deterioration</a:t>
            </a: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34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b0f0"/>
        </a:solidFill>
      </p:bgPr>
    </p:bg>
    <p:spTree>
      <p:nvGrpSpPr>
        <p:cNvPr id="1" name=""/>
        <p:cNvGrpSpPr/>
        <p:nvPr/>
      </p:nvGrpSpPr>
      <p:grpSpPr>
        <a:xfrm>
          <a:off x="0" y="0"/>
          <a:ext cx="0" cy="0"/>
          <a:chOff x="0" y="0"/>
          <a:chExt cx="0" cy="0"/>
        </a:xfrm>
      </p:grpSpPr>
      <p:sp>
        <p:nvSpPr>
          <p:cNvPr id="1329" name="CustomShape 1"/>
          <p:cNvSpPr/>
          <p:nvPr/>
        </p:nvSpPr>
        <p:spPr>
          <a:xfrm>
            <a:off x="1523880" y="228600"/>
            <a:ext cx="9713520" cy="6474960"/>
          </a:xfrm>
          <a:prstGeom prst="rect">
            <a:avLst/>
          </a:prstGeom>
          <a:noFill/>
          <a:ln>
            <a:noFill/>
          </a:ln>
        </p:spPr>
        <p:style>
          <a:lnRef idx="0"/>
          <a:fillRef idx="0"/>
          <a:effectRef idx="0"/>
          <a:fontRef idx="minor"/>
        </p:style>
        <p:txBody>
          <a:bodyPr lIns="90000" rIns="90000" tIns="45000" bIns="45000">
            <a:noAutofit/>
          </a:bodyPr>
          <a:p>
            <a:pPr marL="365760" indent="-281160">
              <a:lnSpc>
                <a:spcPct val="100000"/>
              </a:lnSpc>
              <a:spcBef>
                <a:spcPts val="601"/>
              </a:spcBef>
              <a:buClr>
                <a:srgbClr val="3891a7"/>
              </a:buClr>
              <a:buSzPct val="80000"/>
              <a:buFont typeface="Wingdings 2" charset="2"/>
              <a:buChar char=""/>
            </a:pPr>
            <a:r>
              <a:rPr b="0" lang="en-US" sz="3200" spc="-1" strike="noStrike">
                <a:solidFill>
                  <a:srgbClr val="000000"/>
                </a:solidFill>
                <a:latin typeface="Times New Roman"/>
                <a:ea typeface="DejaVu Sans"/>
              </a:rPr>
              <a:t>Encourage complete bed rest  and administer   Oxygen PRN , maintain hygiene  as well as balanced diet.</a:t>
            </a:r>
            <a:endParaRPr b="0" lang="en-US" sz="3200" spc="-1" strike="noStrike">
              <a:latin typeface="Arial"/>
            </a:endParaRPr>
          </a:p>
          <a:p>
            <a:pPr marL="365760" indent="-281160">
              <a:lnSpc>
                <a:spcPct val="100000"/>
              </a:lnSpc>
              <a:spcBef>
                <a:spcPts val="601"/>
              </a:spcBef>
              <a:buClr>
                <a:srgbClr val="3891a7"/>
              </a:buClr>
              <a:buSzPct val="80000"/>
              <a:buFont typeface="Wingdings 2" charset="2"/>
              <a:buChar char=""/>
            </a:pPr>
            <a:r>
              <a:rPr b="0" lang="en-US" sz="3200" spc="-1" strike="noStrike">
                <a:solidFill>
                  <a:srgbClr val="000000"/>
                </a:solidFill>
                <a:latin typeface="Times New Roman"/>
                <a:ea typeface="DejaVu Sans"/>
              </a:rPr>
              <a:t>2-4 hrly vital signs &amp; FHS. To maintain a fetal kick record.</a:t>
            </a:r>
            <a:endParaRPr b="0" lang="en-US" sz="3200" spc="-1" strike="noStrike">
              <a:latin typeface="Arial"/>
            </a:endParaRPr>
          </a:p>
          <a:p>
            <a:pPr marL="365760" indent="-281160">
              <a:lnSpc>
                <a:spcPct val="100000"/>
              </a:lnSpc>
              <a:spcBef>
                <a:spcPts val="601"/>
              </a:spcBef>
              <a:buClr>
                <a:srgbClr val="3891a7"/>
              </a:buClr>
              <a:buSzPct val="80000"/>
              <a:buFont typeface="Wingdings 2" charset="2"/>
              <a:buChar char=""/>
            </a:pPr>
            <a:r>
              <a:rPr b="0" lang="en-US" sz="3200" spc="-1" strike="noStrike">
                <a:solidFill>
                  <a:srgbClr val="000000"/>
                </a:solidFill>
                <a:latin typeface="Times New Roman"/>
                <a:ea typeface="DejaVu Sans"/>
              </a:rPr>
              <a:t>Daily evaluation for oedema , state of symptoms and signs of infection.</a:t>
            </a:r>
            <a:endParaRPr b="0" lang="en-US" sz="3200" spc="-1" strike="noStrike">
              <a:latin typeface="Arial"/>
            </a:endParaRPr>
          </a:p>
          <a:p>
            <a:pPr marL="365760" indent="-281160">
              <a:lnSpc>
                <a:spcPct val="100000"/>
              </a:lnSpc>
              <a:spcBef>
                <a:spcPts val="601"/>
              </a:spcBef>
              <a:buClr>
                <a:srgbClr val="3891a7"/>
              </a:buClr>
              <a:buSzPct val="80000"/>
              <a:buFont typeface="Wingdings 2" charset="2"/>
              <a:buChar char=""/>
            </a:pPr>
            <a:r>
              <a:rPr b="0" lang="en-US" sz="3200" spc="-1" strike="noStrike">
                <a:solidFill>
                  <a:srgbClr val="000000"/>
                </a:solidFill>
                <a:latin typeface="Times New Roman"/>
                <a:ea typeface="DejaVu Sans"/>
              </a:rPr>
              <a:t>Weekly ECG tracing  &amp; alternate days weighing.</a:t>
            </a:r>
            <a:endParaRPr b="0" lang="en-US" sz="3200" spc="-1" strike="noStrike">
              <a:latin typeface="Arial"/>
            </a:endParaRPr>
          </a:p>
          <a:p>
            <a:pPr marL="365760" indent="-281160">
              <a:lnSpc>
                <a:spcPct val="100000"/>
              </a:lnSpc>
              <a:spcBef>
                <a:spcPts val="601"/>
              </a:spcBef>
              <a:buClr>
                <a:srgbClr val="3891a7"/>
              </a:buClr>
              <a:buSzPct val="80000"/>
              <a:buFont typeface="Wingdings 2" charset="2"/>
              <a:buChar char=""/>
            </a:pPr>
            <a:r>
              <a:rPr b="0" lang="en-US" sz="3200" spc="-1" strike="noStrike">
                <a:solidFill>
                  <a:srgbClr val="000000"/>
                </a:solidFill>
                <a:latin typeface="Times New Roman"/>
                <a:ea typeface="DejaVu Sans"/>
              </a:rPr>
              <a:t>Discourage activities, to control symptoms.</a:t>
            </a: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34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b0f0"/>
        </a:solidFill>
      </p:bgPr>
    </p:bg>
    <p:spTree>
      <p:nvGrpSpPr>
        <p:cNvPr id="1" name=""/>
        <p:cNvGrpSpPr/>
        <p:nvPr/>
      </p:nvGrpSpPr>
      <p:grpSpPr>
        <a:xfrm>
          <a:off x="0" y="0"/>
          <a:ext cx="0" cy="0"/>
          <a:chOff x="0" y="0"/>
          <a:chExt cx="0" cy="0"/>
        </a:xfrm>
      </p:grpSpPr>
      <p:sp>
        <p:nvSpPr>
          <p:cNvPr id="1330" name="CustomShape 1"/>
          <p:cNvSpPr/>
          <p:nvPr/>
        </p:nvSpPr>
        <p:spPr>
          <a:xfrm>
            <a:off x="1619280" y="228600"/>
            <a:ext cx="9808560" cy="6398640"/>
          </a:xfrm>
          <a:prstGeom prst="rect">
            <a:avLst/>
          </a:prstGeom>
          <a:noFill/>
          <a:ln>
            <a:noFill/>
          </a:ln>
        </p:spPr>
        <p:style>
          <a:lnRef idx="0"/>
          <a:fillRef idx="0"/>
          <a:effectRef idx="0"/>
          <a:fontRef idx="minor"/>
        </p:style>
        <p:txBody>
          <a:bodyPr lIns="90000" rIns="90000" tIns="45000" bIns="45000">
            <a:normAutofit/>
          </a:bodyPr>
          <a:p>
            <a:pPr marL="365760" indent="-281160" algn="just">
              <a:lnSpc>
                <a:spcPct val="100000"/>
              </a:lnSpc>
              <a:spcBef>
                <a:spcPts val="601"/>
              </a:spcBef>
              <a:buClr>
                <a:srgbClr val="3891a7"/>
              </a:buClr>
              <a:buSzPct val="80000"/>
              <a:buFont typeface="Wingdings 2" charset="2"/>
              <a:buChar char=""/>
            </a:pPr>
            <a:r>
              <a:rPr b="0" lang="en-US" sz="3000" spc="-1" strike="noStrike">
                <a:solidFill>
                  <a:srgbClr val="000000"/>
                </a:solidFill>
                <a:latin typeface="Times New Roman"/>
                <a:ea typeface="DejaVu Sans"/>
              </a:rPr>
              <a:t>Offer psychological support to allay anxiety.</a:t>
            </a:r>
            <a:endParaRPr b="0" lang="en-US" sz="3000" spc="-1" strike="noStrike">
              <a:latin typeface="Arial"/>
            </a:endParaRPr>
          </a:p>
          <a:p>
            <a:pPr marL="365760" indent="-281160" algn="just">
              <a:lnSpc>
                <a:spcPct val="100000"/>
              </a:lnSpc>
              <a:spcBef>
                <a:spcPts val="601"/>
              </a:spcBef>
              <a:buClr>
                <a:srgbClr val="3891a7"/>
              </a:buClr>
              <a:buSzPct val="80000"/>
              <a:buFont typeface="Wingdings 2" charset="2"/>
              <a:buChar char=""/>
            </a:pPr>
            <a:r>
              <a:rPr b="1" lang="en-US" sz="3000" spc="-1" strike="noStrike">
                <a:solidFill>
                  <a:srgbClr val="000000"/>
                </a:solidFill>
                <a:latin typeface="Times New Roman"/>
                <a:ea typeface="DejaVu Sans"/>
              </a:rPr>
              <a:t>Drugs;  </a:t>
            </a:r>
            <a:r>
              <a:rPr b="0" lang="en-US" sz="3000" spc="-1" strike="noStrike">
                <a:solidFill>
                  <a:srgbClr val="000000"/>
                </a:solidFill>
                <a:latin typeface="Times New Roman"/>
                <a:ea typeface="DejaVu Sans"/>
              </a:rPr>
              <a:t>haematinics, frusemide 40 mg BD, digoxin 0.5 mg 8 hrly and vitamin supplement eg Vit B complex 1 tablet  8 hourly.</a:t>
            </a:r>
            <a:endParaRPr b="0" lang="en-US" sz="3000" spc="-1" strike="noStrike">
              <a:latin typeface="Arial"/>
            </a:endParaRPr>
          </a:p>
          <a:p>
            <a:pPr marL="365760" indent="-281160" algn="just">
              <a:lnSpc>
                <a:spcPct val="100000"/>
              </a:lnSpc>
              <a:spcBef>
                <a:spcPts val="601"/>
              </a:spcBef>
              <a:tabLst>
                <a:tab algn="l" pos="0"/>
              </a:tabLst>
            </a:pPr>
            <a:r>
              <a:rPr b="0" lang="en-US" sz="3000" spc="-1" strike="noStrike">
                <a:solidFill>
                  <a:srgbClr val="000000"/>
                </a:solidFill>
                <a:latin typeface="Times New Roman"/>
                <a:ea typeface="DejaVu Sans"/>
              </a:rPr>
              <a:t>NB  : Condition deteriorates, </a:t>
            </a:r>
            <a:r>
              <a:rPr b="1" lang="en-US" sz="3000" spc="-1" strike="noStrike">
                <a:solidFill>
                  <a:srgbClr val="da269e"/>
                </a:solidFill>
                <a:latin typeface="Times New Roman"/>
                <a:ea typeface="DejaVu Sans"/>
              </a:rPr>
              <a:t>medical TOP </a:t>
            </a:r>
            <a:r>
              <a:rPr b="0" lang="en-US" sz="3000" spc="-1" strike="noStrike">
                <a:solidFill>
                  <a:srgbClr val="000000"/>
                </a:solidFill>
                <a:latin typeface="Times New Roman"/>
                <a:ea typeface="DejaVu Sans"/>
              </a:rPr>
              <a:t>is preferred.</a:t>
            </a:r>
            <a:endParaRPr b="0" lang="en-US" sz="3000" spc="-1" strike="noStrike">
              <a:latin typeface="Arial"/>
            </a:endParaRPr>
          </a:p>
          <a:p>
            <a:pPr marL="365760" indent="-281160" algn="just">
              <a:lnSpc>
                <a:spcPct val="100000"/>
              </a:lnSpc>
              <a:spcBef>
                <a:spcPts val="601"/>
              </a:spcBef>
              <a:tabLst>
                <a:tab algn="l" pos="0"/>
              </a:tabLst>
            </a:pPr>
            <a:r>
              <a:rPr b="0" lang="en-US" sz="3000" spc="-1" strike="noStrike">
                <a:solidFill>
                  <a:srgbClr val="000000"/>
                </a:solidFill>
                <a:latin typeface="Times New Roman"/>
                <a:ea typeface="DejaVu Sans"/>
              </a:rPr>
              <a:t>	</a:t>
            </a:r>
            <a:r>
              <a:rPr b="0" lang="en-US" sz="3000" spc="-1" strike="noStrike">
                <a:solidFill>
                  <a:srgbClr val="000000"/>
                </a:solidFill>
                <a:latin typeface="Times New Roman"/>
                <a:ea typeface="DejaVu Sans"/>
              </a:rPr>
              <a:t>	</a:t>
            </a:r>
            <a:r>
              <a:rPr b="0" lang="en-US" sz="3000" spc="-1" strike="noStrike">
                <a:solidFill>
                  <a:srgbClr val="000000"/>
                </a:solidFill>
                <a:latin typeface="Times New Roman"/>
                <a:ea typeface="DejaVu Sans"/>
              </a:rPr>
              <a:t>	</a:t>
            </a:r>
            <a:r>
              <a:rPr b="1" lang="en-US" sz="3000" spc="-1" strike="noStrike" u="sng">
                <a:solidFill>
                  <a:srgbClr val="000000"/>
                </a:solidFill>
                <a:uFillTx/>
                <a:latin typeface="Times New Roman"/>
                <a:ea typeface="DejaVu Sans"/>
              </a:rPr>
              <a:t>GRADE    4</a:t>
            </a:r>
            <a:endParaRPr b="0" lang="en-US" sz="3000" spc="-1" strike="noStrike">
              <a:latin typeface="Arial"/>
            </a:endParaRPr>
          </a:p>
          <a:p>
            <a:pPr marL="365760" indent="-281160" algn="just">
              <a:lnSpc>
                <a:spcPct val="100000"/>
              </a:lnSpc>
              <a:spcBef>
                <a:spcPts val="601"/>
              </a:spcBef>
              <a:buClr>
                <a:srgbClr val="3891a7"/>
              </a:buClr>
              <a:buSzPct val="80000"/>
              <a:buFont typeface="Wingdings 2" charset="2"/>
              <a:buChar char=""/>
              <a:tabLst>
                <a:tab algn="l" pos="0"/>
              </a:tabLst>
            </a:pPr>
            <a:r>
              <a:rPr b="0" lang="en-US" sz="3000" spc="-1" strike="noStrike">
                <a:solidFill>
                  <a:srgbClr val="000000"/>
                </a:solidFill>
                <a:latin typeface="Times New Roman"/>
                <a:ea typeface="DejaVu Sans"/>
              </a:rPr>
              <a:t>Immediately pregnancy is diagnosed, admission to a level 6 hospital  is recommended.</a:t>
            </a:r>
            <a:endParaRPr b="0" lang="en-US" sz="3000" spc="-1" strike="noStrike">
              <a:latin typeface="Arial"/>
            </a:endParaRPr>
          </a:p>
          <a:p>
            <a:pPr marL="365760" indent="-281160" algn="just">
              <a:lnSpc>
                <a:spcPct val="100000"/>
              </a:lnSpc>
              <a:spcBef>
                <a:spcPts val="601"/>
              </a:spcBef>
              <a:buClr>
                <a:srgbClr val="3891a7"/>
              </a:buClr>
              <a:buSzPct val="80000"/>
              <a:buFont typeface="Wingdings 2" charset="2"/>
              <a:buChar char=""/>
              <a:tabLst>
                <a:tab algn="l" pos="0"/>
              </a:tabLst>
            </a:pPr>
            <a:r>
              <a:rPr b="0" lang="en-US" sz="3000" spc="-1" strike="noStrike">
                <a:solidFill>
                  <a:srgbClr val="000000"/>
                </a:solidFill>
                <a:latin typeface="Times New Roman"/>
                <a:ea typeface="DejaVu Sans"/>
              </a:rPr>
              <a:t>Nursed on complete bed rest &amp; is fed to avoid undue stress.</a:t>
            </a:r>
            <a:endParaRPr b="0" lang="en-US" sz="3000" spc="-1" strike="noStrike">
              <a:latin typeface="Arial"/>
            </a:endParaRPr>
          </a:p>
          <a:p>
            <a:pPr marL="365760" indent="-281160" algn="just">
              <a:lnSpc>
                <a:spcPct val="100000"/>
              </a:lnSpc>
              <a:spcBef>
                <a:spcPts val="601"/>
              </a:spcBef>
              <a:tabLst>
                <a:tab algn="l" pos="0"/>
              </a:tabLst>
            </a:pPr>
            <a:endParaRPr b="0" lang="en-US" sz="3000" spc="-1" strike="noStrike">
              <a:latin typeface="Arial"/>
            </a:endParaRPr>
          </a:p>
        </p:txBody>
      </p:sp>
    </p:spTree>
  </p:cSld>
  <mc:AlternateContent>
    <mc:Choice Requires="p14">
      <p:transition spd="slow" p14:dur="2000"/>
    </mc:Choice>
    <mc:Fallback>
      <p:transition spd="slow"/>
    </mc:Fallback>
  </mc:AlternateContent>
</p:sld>
</file>

<file path=ppt/slides/slide34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b0f0"/>
        </a:solidFill>
      </p:bgPr>
    </p:bg>
    <p:spTree>
      <p:nvGrpSpPr>
        <p:cNvPr id="1" name=""/>
        <p:cNvGrpSpPr/>
        <p:nvPr/>
      </p:nvGrpSpPr>
      <p:grpSpPr>
        <a:xfrm>
          <a:off x="0" y="0"/>
          <a:ext cx="0" cy="0"/>
          <a:chOff x="0" y="0"/>
          <a:chExt cx="0" cy="0"/>
        </a:xfrm>
      </p:grpSpPr>
      <p:sp>
        <p:nvSpPr>
          <p:cNvPr id="1331" name="CustomShape 1"/>
          <p:cNvSpPr/>
          <p:nvPr/>
        </p:nvSpPr>
        <p:spPr>
          <a:xfrm>
            <a:off x="1619280" y="0"/>
            <a:ext cx="9960840" cy="6855840"/>
          </a:xfrm>
          <a:prstGeom prst="rect">
            <a:avLst/>
          </a:prstGeom>
          <a:noFill/>
          <a:ln>
            <a:noFill/>
          </a:ln>
        </p:spPr>
        <p:style>
          <a:lnRef idx="0"/>
          <a:fillRef idx="0"/>
          <a:effectRef idx="0"/>
          <a:fontRef idx="minor"/>
        </p:style>
        <p:txBody>
          <a:bodyPr lIns="90000" rIns="90000" tIns="45000" bIns="45000">
            <a:noAutofit/>
          </a:bodyPr>
          <a:p>
            <a:pPr marL="365760" indent="-281160" algn="just">
              <a:lnSpc>
                <a:spcPct val="100000"/>
              </a:lnSpc>
              <a:spcBef>
                <a:spcPts val="601"/>
              </a:spcBef>
              <a:buClr>
                <a:srgbClr val="3891a7"/>
              </a:buClr>
              <a:buSzPct val="80000"/>
              <a:buFont typeface="Wingdings 2" charset="2"/>
              <a:buChar char=""/>
            </a:pPr>
            <a:r>
              <a:rPr b="0" lang="en-US" sz="3200" spc="-1" strike="noStrike">
                <a:solidFill>
                  <a:srgbClr val="000000"/>
                </a:solidFill>
                <a:latin typeface="Times New Roman"/>
                <a:ea typeface="DejaVu Sans"/>
              </a:rPr>
              <a:t>On nutrition, restrict fluid intake and  encourage a balanced diet of easily digestible   foods.</a:t>
            </a:r>
            <a:endParaRPr b="0" lang="en-US" sz="3200" spc="-1" strike="noStrike">
              <a:latin typeface="Arial"/>
            </a:endParaRPr>
          </a:p>
          <a:p>
            <a:pPr marL="365760" indent="-281160" algn="just">
              <a:lnSpc>
                <a:spcPct val="100000"/>
              </a:lnSpc>
              <a:spcBef>
                <a:spcPts val="601"/>
              </a:spcBef>
              <a:buClr>
                <a:srgbClr val="3891a7"/>
              </a:buClr>
              <a:buSzPct val="80000"/>
              <a:buFont typeface="Wingdings" charset="2"/>
              <a:buChar char=""/>
            </a:pPr>
            <a:r>
              <a:rPr b="0" lang="en-US" sz="3200" spc="-1" strike="noStrike">
                <a:solidFill>
                  <a:srgbClr val="000000"/>
                </a:solidFill>
                <a:latin typeface="Times New Roman"/>
                <a:ea typeface="DejaVu Sans"/>
              </a:rPr>
              <a:t>It’s served  in small amounts frequently to avoid worsening the symptoms. </a:t>
            </a:r>
            <a:endParaRPr b="0" lang="en-US" sz="3200" spc="-1" strike="noStrike">
              <a:latin typeface="Arial"/>
            </a:endParaRPr>
          </a:p>
          <a:p>
            <a:pPr marL="365760" indent="-281160" algn="just">
              <a:lnSpc>
                <a:spcPct val="100000"/>
              </a:lnSpc>
              <a:spcBef>
                <a:spcPts val="601"/>
              </a:spcBef>
              <a:buClr>
                <a:srgbClr val="3891a7"/>
              </a:buClr>
              <a:buSzPct val="80000"/>
              <a:buFont typeface="Wingdings 2" charset="2"/>
              <a:buChar char=""/>
            </a:pPr>
            <a:r>
              <a:rPr b="0" lang="en-US" sz="3200" spc="-1" strike="noStrike">
                <a:solidFill>
                  <a:srgbClr val="000000"/>
                </a:solidFill>
                <a:latin typeface="Times New Roman"/>
                <a:ea typeface="DejaVu Sans"/>
              </a:rPr>
              <a:t>Closely monitor  as in grade 3 and offer psychological support accordingly.</a:t>
            </a:r>
            <a:endParaRPr b="0" lang="en-US" sz="3200" spc="-1" strike="noStrike">
              <a:latin typeface="Arial"/>
            </a:endParaRPr>
          </a:p>
          <a:p>
            <a:pPr marL="365760" indent="-281160" algn="just">
              <a:lnSpc>
                <a:spcPct val="100000"/>
              </a:lnSpc>
              <a:spcBef>
                <a:spcPts val="601"/>
              </a:spcBef>
              <a:buClr>
                <a:srgbClr val="3891a7"/>
              </a:buClr>
              <a:buSzPct val="80000"/>
              <a:buFont typeface="Wingdings 2" charset="2"/>
              <a:buChar char=""/>
            </a:pPr>
            <a:r>
              <a:rPr b="0" lang="en-US" sz="3200" spc="-1" strike="noStrike">
                <a:solidFill>
                  <a:srgbClr val="000000"/>
                </a:solidFill>
                <a:latin typeface="Times New Roman"/>
                <a:ea typeface="DejaVu Sans"/>
              </a:rPr>
              <a:t>Drugs as in grade 3.</a:t>
            </a:r>
            <a:endParaRPr b="0" lang="en-US" sz="3200" spc="-1" strike="noStrike">
              <a:latin typeface="Arial"/>
            </a:endParaRPr>
          </a:p>
          <a:p>
            <a:pPr marL="365760" indent="-281160" algn="just">
              <a:lnSpc>
                <a:spcPct val="100000"/>
              </a:lnSpc>
              <a:spcBef>
                <a:spcPts val="601"/>
              </a:spcBef>
              <a:buClr>
                <a:srgbClr val="3891a7"/>
              </a:buClr>
              <a:buSzPct val="80000"/>
              <a:buFont typeface="Wingdings 2" charset="2"/>
              <a:buChar char=""/>
            </a:pPr>
            <a:r>
              <a:rPr b="0" lang="en-US" sz="3200" spc="-1" strike="noStrike">
                <a:solidFill>
                  <a:srgbClr val="000000"/>
                </a:solidFill>
                <a:latin typeface="Times New Roman"/>
                <a:ea typeface="DejaVu Sans"/>
              </a:rPr>
              <a:t>For deterioration, TOP is best performed  before a gestation  of  16 weeks.</a:t>
            </a: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01" name="CustomShape 1"/>
          <p:cNvSpPr/>
          <p:nvPr/>
        </p:nvSpPr>
        <p:spPr>
          <a:xfrm>
            <a:off x="571680" y="609480"/>
            <a:ext cx="10951560" cy="5941440"/>
          </a:xfrm>
          <a:prstGeom prst="rect">
            <a:avLst/>
          </a:prstGeom>
          <a:noFill/>
          <a:ln>
            <a:noFill/>
          </a:ln>
        </p:spPr>
        <p:style>
          <a:lnRef idx="0"/>
          <a:fillRef idx="0"/>
          <a:effectRef idx="0"/>
          <a:fontRef idx="minor"/>
        </p:style>
        <p:txBody>
          <a:bodyPr lIns="90000" rIns="90000" tIns="45000" bIns="45000">
            <a:normAutofit/>
          </a:bodyPr>
          <a:p>
            <a:pPr marL="274320" indent="-272160">
              <a:lnSpc>
                <a:spcPct val="100000"/>
              </a:lnSpc>
              <a:spcBef>
                <a:spcPts val="581"/>
              </a:spcBef>
              <a:tabLst>
                <a:tab algn="l" pos="0"/>
              </a:tabLst>
            </a:pPr>
            <a:r>
              <a:rPr b="0" i="1" lang="en-US" sz="2900" spc="-1" strike="noStrike">
                <a:solidFill>
                  <a:srgbClr val="000000"/>
                </a:solidFill>
                <a:latin typeface="Constantia"/>
                <a:ea typeface="DejaVu Sans"/>
              </a:rPr>
              <a:t>	</a:t>
            </a:r>
            <a:r>
              <a:rPr b="1" i="1" lang="en-US" sz="2900" spc="-1" strike="noStrike" u="sng">
                <a:solidFill>
                  <a:srgbClr val="000000"/>
                </a:solidFill>
                <a:uFillTx/>
                <a:latin typeface="Constantia"/>
                <a:ea typeface="DejaVu Sans"/>
              </a:rPr>
              <a:t>ANTENATALLY</a:t>
            </a:r>
            <a:endParaRPr b="0" lang="en-US" sz="2900" spc="-1" strike="noStrike">
              <a:latin typeface="Arial"/>
            </a:endParaRPr>
          </a:p>
          <a:p>
            <a:pPr marL="274320" indent="-272160">
              <a:lnSpc>
                <a:spcPct val="100000"/>
              </a:lnSpc>
              <a:spcBef>
                <a:spcPts val="581"/>
              </a:spcBef>
              <a:tabLst>
                <a:tab algn="l" pos="0"/>
              </a:tabLst>
            </a:pPr>
            <a:r>
              <a:rPr b="1" lang="en-US" sz="2900" spc="-1" strike="noStrike">
                <a:solidFill>
                  <a:srgbClr val="000000"/>
                </a:solidFill>
                <a:latin typeface="Constantia"/>
                <a:ea typeface="DejaVu Sans"/>
              </a:rPr>
              <a:t>	</a:t>
            </a:r>
            <a:r>
              <a:rPr b="1" lang="en-US" sz="2900" spc="-1" strike="noStrike">
                <a:solidFill>
                  <a:srgbClr val="000000"/>
                </a:solidFill>
                <a:latin typeface="Constantia"/>
                <a:ea typeface="DejaVu Sans"/>
              </a:rPr>
              <a:t>MILD PE</a:t>
            </a:r>
            <a:endParaRPr b="0" lang="en-US" sz="2900" spc="-1" strike="noStrike">
              <a:latin typeface="Arial"/>
            </a:endParaRPr>
          </a:p>
          <a:p>
            <a:pPr marL="274320" indent="-272160">
              <a:lnSpc>
                <a:spcPct val="100000"/>
              </a:lnSpc>
              <a:spcBef>
                <a:spcPts val="581"/>
              </a:spcBef>
              <a:buClr>
                <a:srgbClr val="0bd0d9"/>
              </a:buClr>
              <a:buSzPct val="95000"/>
              <a:buFont typeface="Wingdings" charset="2"/>
              <a:buChar char=""/>
              <a:tabLst>
                <a:tab algn="l" pos="0"/>
              </a:tabLst>
            </a:pPr>
            <a:r>
              <a:rPr b="0" lang="en-US" sz="2900" spc="-1" strike="noStrike">
                <a:solidFill>
                  <a:srgbClr val="000000"/>
                </a:solidFill>
                <a:latin typeface="Constantia"/>
                <a:ea typeface="DejaVu Sans"/>
              </a:rPr>
              <a:t>Closely monitor  noted signs through weekly ANC and advise on:</a:t>
            </a:r>
            <a:endParaRPr b="0" lang="en-US" sz="2900" spc="-1" strike="noStrike">
              <a:latin typeface="Arial"/>
            </a:endParaRPr>
          </a:p>
          <a:p>
            <a:pPr marL="274320" indent="-272160">
              <a:lnSpc>
                <a:spcPct val="100000"/>
              </a:lnSpc>
              <a:spcBef>
                <a:spcPts val="581"/>
              </a:spcBef>
              <a:buClr>
                <a:srgbClr val="0bd0d9"/>
              </a:buClr>
              <a:buSzPct val="95000"/>
              <a:buFont typeface="Wingdings 2" charset="2"/>
              <a:buChar char=""/>
              <a:tabLst>
                <a:tab algn="l" pos="0"/>
              </a:tabLst>
            </a:pPr>
            <a:r>
              <a:rPr b="0" lang="en-US" sz="2900" spc="-1" strike="noStrike">
                <a:solidFill>
                  <a:srgbClr val="000000"/>
                </a:solidFill>
                <a:latin typeface="Constantia"/>
                <a:ea typeface="DejaVu Sans"/>
              </a:rPr>
              <a:t>Bed rest, in LT lateral position during the greater part of the day to improve renal and placental blood supply.</a:t>
            </a:r>
            <a:endParaRPr b="0" lang="en-US" sz="2900" spc="-1" strike="noStrike">
              <a:latin typeface="Arial"/>
            </a:endParaRPr>
          </a:p>
          <a:p>
            <a:pPr marL="274320" indent="-272160">
              <a:lnSpc>
                <a:spcPct val="100000"/>
              </a:lnSpc>
              <a:spcBef>
                <a:spcPts val="581"/>
              </a:spcBef>
              <a:buClr>
                <a:srgbClr val="0bd0d9"/>
              </a:buClr>
              <a:buSzPct val="95000"/>
              <a:buFont typeface="Wingdings" charset="2"/>
              <a:buChar char=""/>
              <a:tabLst>
                <a:tab algn="l" pos="0"/>
              </a:tabLst>
            </a:pPr>
            <a:r>
              <a:rPr b="0" lang="en-US" sz="2900" spc="-1" strike="noStrike">
                <a:solidFill>
                  <a:srgbClr val="000000"/>
                </a:solidFill>
                <a:latin typeface="Constantia"/>
                <a:ea typeface="DejaVu Sans"/>
              </a:rPr>
              <a:t>To facilitate this, emphasis on:</a:t>
            </a:r>
            <a:endParaRPr b="0" lang="en-US" sz="2900" spc="-1" strike="noStrike">
              <a:latin typeface="Arial"/>
            </a:endParaRPr>
          </a:p>
          <a:p>
            <a:pPr marL="274320" indent="-272160">
              <a:lnSpc>
                <a:spcPct val="100000"/>
              </a:lnSpc>
              <a:spcBef>
                <a:spcPts val="581"/>
              </a:spcBef>
              <a:buClr>
                <a:srgbClr val="0bd0d9"/>
              </a:buClr>
              <a:buSzPct val="95000"/>
              <a:buFont typeface="Wingdings" charset="2"/>
              <a:buChar char=""/>
              <a:tabLst>
                <a:tab algn="l" pos="0"/>
              </a:tabLst>
            </a:pPr>
            <a:r>
              <a:rPr b="0" lang="en-US" sz="2900" spc="-1" strike="noStrike">
                <a:solidFill>
                  <a:srgbClr val="000000"/>
                </a:solidFill>
                <a:latin typeface="Constantia"/>
                <a:ea typeface="DejaVu Sans"/>
              </a:rPr>
              <a:t>On having a house help.</a:t>
            </a:r>
            <a:endParaRPr b="0" lang="en-US" sz="2900" spc="-1" strike="noStrike">
              <a:latin typeface="Arial"/>
            </a:endParaRPr>
          </a:p>
          <a:p>
            <a:pPr marL="274320" indent="-272160">
              <a:lnSpc>
                <a:spcPct val="100000"/>
              </a:lnSpc>
              <a:spcBef>
                <a:spcPts val="581"/>
              </a:spcBef>
              <a:buClr>
                <a:srgbClr val="0bd0d9"/>
              </a:buClr>
              <a:buSzPct val="95000"/>
              <a:buFont typeface="Wingdings" charset="2"/>
              <a:buChar char=""/>
              <a:tabLst>
                <a:tab algn="l" pos="0"/>
              </a:tabLst>
            </a:pPr>
            <a:r>
              <a:rPr b="0" lang="en-US" sz="2900" spc="-1" strike="noStrike">
                <a:solidFill>
                  <a:srgbClr val="000000"/>
                </a:solidFill>
                <a:latin typeface="Constantia"/>
                <a:ea typeface="DejaVu Sans"/>
              </a:rPr>
              <a:t>Administer sedatives e.g phenobarbitone 30mg every 8 hrly. Aim is to ensure rest and sleep.</a:t>
            </a:r>
            <a:endParaRPr b="0" lang="en-US" sz="2900" spc="-1" strike="noStrike">
              <a:latin typeface="Arial"/>
            </a:endParaRPr>
          </a:p>
          <a:p>
            <a:pPr>
              <a:lnSpc>
                <a:spcPct val="100000"/>
              </a:lnSpc>
              <a:spcBef>
                <a:spcPts val="581"/>
              </a:spcBef>
              <a:tabLst>
                <a:tab algn="l" pos="0"/>
              </a:tabLst>
            </a:pPr>
            <a:endParaRPr b="0" lang="en-US" sz="2900" spc="-1" strike="noStrike">
              <a:latin typeface="Arial"/>
            </a:endParaRPr>
          </a:p>
        </p:txBody>
      </p:sp>
    </p:spTree>
  </p:cSld>
  <p:transition spd="med">
    <p:pull dir="l"/>
  </p:transition>
</p:sld>
</file>

<file path=ppt/slides/slide35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b0f0"/>
        </a:solidFill>
      </p:bgPr>
    </p:bg>
    <p:spTree>
      <p:nvGrpSpPr>
        <p:cNvPr id="1" name=""/>
        <p:cNvGrpSpPr/>
        <p:nvPr/>
      </p:nvGrpSpPr>
      <p:grpSpPr>
        <a:xfrm>
          <a:off x="0" y="0"/>
          <a:ext cx="0" cy="0"/>
          <a:chOff x="0" y="0"/>
          <a:chExt cx="0" cy="0"/>
        </a:xfrm>
      </p:grpSpPr>
      <p:sp>
        <p:nvSpPr>
          <p:cNvPr id="1332" name="CustomShape 1"/>
          <p:cNvSpPr/>
          <p:nvPr/>
        </p:nvSpPr>
        <p:spPr>
          <a:xfrm>
            <a:off x="2175480" y="0"/>
            <a:ext cx="9370440" cy="835920"/>
          </a:xfrm>
          <a:prstGeom prst="rect">
            <a:avLst/>
          </a:prstGeom>
          <a:noFill/>
          <a:ln>
            <a:noFill/>
          </a:ln>
        </p:spPr>
        <p:style>
          <a:lnRef idx="0"/>
          <a:fillRef idx="0"/>
          <a:effectRef idx="0"/>
          <a:fontRef idx="minor"/>
        </p:style>
        <p:txBody>
          <a:bodyPr lIns="90000" rIns="90000" tIns="45000" bIns="45000" anchor="ctr">
            <a:normAutofit fontScale="64000"/>
          </a:bodyPr>
          <a:p>
            <a:pPr>
              <a:lnSpc>
                <a:spcPct val="100000"/>
              </a:lnSpc>
            </a:pPr>
            <a:r>
              <a:rPr b="0" lang="en-US" sz="4300" spc="-1" strike="noStrike">
                <a:solidFill>
                  <a:srgbClr val="572314"/>
                </a:solidFill>
                <a:latin typeface="Arial"/>
                <a:ea typeface="DejaVu Sans"/>
              </a:rPr>
              <a:t>	</a:t>
            </a:r>
            <a:r>
              <a:rPr b="0" lang="en-US" sz="4300" spc="-1" strike="noStrike">
                <a:solidFill>
                  <a:srgbClr val="572314"/>
                </a:solidFill>
                <a:latin typeface="Arial"/>
                <a:ea typeface="DejaVu Sans"/>
              </a:rPr>
              <a:t>	</a:t>
            </a:r>
            <a:r>
              <a:rPr b="0" lang="en-US" sz="6700" spc="-1" strike="noStrike">
                <a:solidFill>
                  <a:srgbClr val="000000"/>
                </a:solidFill>
                <a:latin typeface="Arial Rounded MT Bold"/>
                <a:ea typeface="DejaVu Sans"/>
              </a:rPr>
              <a:t>I</a:t>
            </a:r>
            <a:r>
              <a:rPr b="1" lang="en-US" sz="6700" spc="-1" strike="noStrike">
                <a:solidFill>
                  <a:srgbClr val="000000"/>
                </a:solidFill>
                <a:latin typeface="Arial Rounded MT Bold"/>
                <a:ea typeface="DejaVu Sans"/>
              </a:rPr>
              <a:t>ntrapartum</a:t>
            </a:r>
            <a:endParaRPr b="0" lang="en-US" sz="6700" spc="-1" strike="noStrike">
              <a:latin typeface="Arial"/>
            </a:endParaRPr>
          </a:p>
        </p:txBody>
      </p:sp>
      <p:sp>
        <p:nvSpPr>
          <p:cNvPr id="1333" name="CustomShape 2"/>
          <p:cNvSpPr/>
          <p:nvPr/>
        </p:nvSpPr>
        <p:spPr>
          <a:xfrm>
            <a:off x="1619280" y="762120"/>
            <a:ext cx="10189440" cy="5941440"/>
          </a:xfrm>
          <a:prstGeom prst="rect">
            <a:avLst/>
          </a:prstGeom>
          <a:noFill/>
          <a:ln>
            <a:noFill/>
          </a:ln>
        </p:spPr>
        <p:style>
          <a:lnRef idx="0"/>
          <a:fillRef idx="0"/>
          <a:effectRef idx="0"/>
          <a:fontRef idx="minor"/>
        </p:style>
        <p:txBody>
          <a:bodyPr lIns="90000" rIns="90000" tIns="45000" bIns="45000">
            <a:normAutofit/>
          </a:bodyPr>
          <a:p>
            <a:pPr marL="365760" indent="-281160" algn="just">
              <a:lnSpc>
                <a:spcPct val="100000"/>
              </a:lnSpc>
              <a:spcBef>
                <a:spcPts val="601"/>
              </a:spcBef>
              <a:tabLst>
                <a:tab algn="l" pos="0"/>
              </a:tabLst>
            </a:pPr>
            <a:r>
              <a:rPr b="1" lang="en-US" sz="3000" spc="-1" strike="noStrike">
                <a:solidFill>
                  <a:srgbClr val="000000"/>
                </a:solidFill>
                <a:latin typeface="Times New Roman"/>
                <a:ea typeface="DejaVu Sans"/>
              </a:rPr>
              <a:t>	</a:t>
            </a:r>
            <a:r>
              <a:rPr b="1" lang="en-US" sz="3000" spc="-1" strike="noStrike">
                <a:solidFill>
                  <a:srgbClr val="000000"/>
                </a:solidFill>
                <a:latin typeface="Times New Roman"/>
                <a:ea typeface="DejaVu Sans"/>
              </a:rPr>
              <a:t>NB:  </a:t>
            </a:r>
            <a:r>
              <a:rPr b="0" lang="en-US" sz="3000" spc="-1" strike="noStrike">
                <a:solidFill>
                  <a:srgbClr val="000000"/>
                </a:solidFill>
                <a:latin typeface="Times New Roman"/>
                <a:ea typeface="DejaVu Sans"/>
              </a:rPr>
              <a:t>Spontaneous labour and delivery is the best option, due to various complications which occurs with  induction &amp; Caesarean Section respectively.</a:t>
            </a:r>
            <a:endParaRPr b="0" lang="en-US" sz="3000" spc="-1" strike="noStrike">
              <a:latin typeface="Arial"/>
            </a:endParaRPr>
          </a:p>
          <a:p>
            <a:pPr marL="365760" indent="-281160" algn="just">
              <a:lnSpc>
                <a:spcPct val="100000"/>
              </a:lnSpc>
              <a:spcBef>
                <a:spcPts val="601"/>
              </a:spcBef>
              <a:tabLst>
                <a:tab algn="l" pos="0"/>
              </a:tabLst>
            </a:pPr>
            <a:r>
              <a:rPr b="1" lang="en-US" sz="3000" spc="-1" strike="noStrike">
                <a:solidFill>
                  <a:srgbClr val="000000"/>
                </a:solidFill>
                <a:latin typeface="Times New Roman"/>
                <a:ea typeface="DejaVu Sans"/>
              </a:rPr>
              <a:t>	</a:t>
            </a:r>
            <a:r>
              <a:rPr b="1" lang="en-US" sz="3000" spc="-1" strike="noStrike">
                <a:solidFill>
                  <a:srgbClr val="000000"/>
                </a:solidFill>
                <a:latin typeface="Times New Roman"/>
                <a:ea typeface="DejaVu Sans"/>
              </a:rPr>
              <a:t>	</a:t>
            </a:r>
            <a:r>
              <a:rPr b="1" i="1" lang="en-US" sz="3000" spc="-1" strike="noStrike">
                <a:solidFill>
                  <a:srgbClr val="000000"/>
                </a:solidFill>
                <a:latin typeface="Times New Roman"/>
                <a:ea typeface="DejaVu Sans"/>
              </a:rPr>
              <a:t>First Stage</a:t>
            </a:r>
            <a:endParaRPr b="0" lang="en-US" sz="3000" spc="-1" strike="noStrike">
              <a:latin typeface="Arial"/>
            </a:endParaRPr>
          </a:p>
          <a:p>
            <a:pPr marL="365760" indent="-281160" algn="just">
              <a:lnSpc>
                <a:spcPct val="100000"/>
              </a:lnSpc>
              <a:spcBef>
                <a:spcPts val="601"/>
              </a:spcBef>
              <a:buClr>
                <a:srgbClr val="3891a7"/>
              </a:buClr>
              <a:buSzPct val="80000"/>
              <a:buFont typeface="Wingdings 2" charset="2"/>
              <a:buChar char=""/>
              <a:tabLst>
                <a:tab algn="l" pos="0"/>
              </a:tabLst>
            </a:pPr>
            <a:r>
              <a:rPr b="0" lang="en-US" sz="3000" spc="-1" strike="noStrike">
                <a:solidFill>
                  <a:srgbClr val="000000"/>
                </a:solidFill>
                <a:latin typeface="Times New Roman"/>
                <a:ea typeface="DejaVu Sans"/>
              </a:rPr>
              <a:t>Care is closely supervised by a multidisciplinary team ,ie obstetrician, Cardiologist, anaesthetist, neonatologist  &amp; Midwife.</a:t>
            </a:r>
            <a:endParaRPr b="0" lang="en-US" sz="3000" spc="-1" strike="noStrike">
              <a:latin typeface="Arial"/>
            </a:endParaRPr>
          </a:p>
          <a:p>
            <a:pPr marL="365760" indent="-281160" algn="just">
              <a:lnSpc>
                <a:spcPct val="100000"/>
              </a:lnSpc>
              <a:spcBef>
                <a:spcPts val="601"/>
              </a:spcBef>
              <a:buClr>
                <a:srgbClr val="3891a7"/>
              </a:buClr>
              <a:buSzPct val="80000"/>
              <a:buFont typeface="Wingdings" charset="2"/>
              <a:buChar char=""/>
              <a:tabLst>
                <a:tab algn="l" pos="0"/>
              </a:tabLst>
            </a:pPr>
            <a:r>
              <a:rPr b="0" lang="en-US" sz="3000" spc="-1" strike="noStrike">
                <a:solidFill>
                  <a:srgbClr val="000000"/>
                </a:solidFill>
                <a:latin typeface="Times New Roman"/>
                <a:ea typeface="DejaVu Sans"/>
              </a:rPr>
              <a:t>MDW keeps the others updated of the progress</a:t>
            </a:r>
            <a:endParaRPr b="0" lang="en-US" sz="3000" spc="-1" strike="noStrike">
              <a:latin typeface="Arial"/>
            </a:endParaRPr>
          </a:p>
        </p:txBody>
      </p:sp>
    </p:spTree>
  </p:cSld>
  <mc:AlternateContent>
    <mc:Choice Requires="p14">
      <p:transition spd="slow" p14:dur="2000"/>
    </mc:Choice>
    <mc:Fallback>
      <p:transition spd="slow"/>
    </mc:Fallback>
  </mc:AlternateContent>
</p:sld>
</file>

<file path=ppt/slides/slide35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b0f0"/>
        </a:solidFill>
      </p:bgPr>
    </p:bg>
    <p:spTree>
      <p:nvGrpSpPr>
        <p:cNvPr id="1" name=""/>
        <p:cNvGrpSpPr/>
        <p:nvPr/>
      </p:nvGrpSpPr>
      <p:grpSpPr>
        <a:xfrm>
          <a:off x="0" y="0"/>
          <a:ext cx="0" cy="0"/>
          <a:chOff x="0" y="0"/>
          <a:chExt cx="0" cy="0"/>
        </a:xfrm>
      </p:grpSpPr>
      <p:sp>
        <p:nvSpPr>
          <p:cNvPr id="1334" name="CustomShape 1"/>
          <p:cNvSpPr/>
          <p:nvPr/>
        </p:nvSpPr>
        <p:spPr>
          <a:xfrm>
            <a:off x="1619280" y="0"/>
            <a:ext cx="9713520" cy="6703560"/>
          </a:xfrm>
          <a:prstGeom prst="rect">
            <a:avLst/>
          </a:prstGeom>
          <a:noFill/>
          <a:ln>
            <a:noFill/>
          </a:ln>
        </p:spPr>
        <p:style>
          <a:lnRef idx="0"/>
          <a:fillRef idx="0"/>
          <a:effectRef idx="0"/>
          <a:fontRef idx="minor"/>
        </p:style>
        <p:txBody>
          <a:bodyPr lIns="90000" rIns="90000" tIns="45000" bIns="45000">
            <a:normAutofit/>
          </a:bodyPr>
          <a:p>
            <a:pPr marL="365760" indent="-281160" algn="just">
              <a:lnSpc>
                <a:spcPct val="100000"/>
              </a:lnSpc>
              <a:spcBef>
                <a:spcPts val="601"/>
              </a:spcBef>
              <a:buClr>
                <a:srgbClr val="3891a7"/>
              </a:buClr>
              <a:buSzPct val="80000"/>
              <a:buFont typeface="Wingdings 2" charset="2"/>
              <a:buChar char=""/>
            </a:pPr>
            <a:r>
              <a:rPr b="0" lang="en-US" sz="3200" spc="-1" strike="noStrike">
                <a:solidFill>
                  <a:srgbClr val="000000"/>
                </a:solidFill>
                <a:latin typeface="Times New Roman"/>
                <a:ea typeface="DejaVu Sans"/>
              </a:rPr>
              <a:t>For  grades 2-4 ,nurse in fowler’s position and administer oxygen 4-5L/min.</a:t>
            </a:r>
            <a:endParaRPr b="0" lang="en-US" sz="3200" spc="-1" strike="noStrike">
              <a:latin typeface="Arial"/>
            </a:endParaRPr>
          </a:p>
          <a:p>
            <a:pPr marL="365760" indent="-281160" algn="just">
              <a:lnSpc>
                <a:spcPct val="100000"/>
              </a:lnSpc>
              <a:spcBef>
                <a:spcPts val="601"/>
              </a:spcBef>
              <a:buClr>
                <a:srgbClr val="3891a7"/>
              </a:buClr>
              <a:buSzPct val="80000"/>
              <a:buFont typeface="Wingdings 2" charset="2"/>
              <a:buChar char=""/>
            </a:pPr>
            <a:r>
              <a:rPr b="0" lang="en-US" sz="3200" spc="-1" strike="noStrike">
                <a:solidFill>
                  <a:srgbClr val="000000"/>
                </a:solidFill>
                <a:latin typeface="Times New Roman"/>
                <a:ea typeface="DejaVu Sans"/>
              </a:rPr>
              <a:t>Strictly maintain records of maternal observation every  ½ hourly.</a:t>
            </a:r>
            <a:endParaRPr b="0" lang="en-US" sz="3200" spc="-1" strike="noStrike">
              <a:latin typeface="Arial"/>
            </a:endParaRPr>
          </a:p>
          <a:p>
            <a:pPr marL="365760" indent="-281160" algn="just">
              <a:lnSpc>
                <a:spcPct val="100000"/>
              </a:lnSpc>
              <a:spcBef>
                <a:spcPts val="601"/>
              </a:spcBef>
              <a:buClr>
                <a:srgbClr val="3891a7"/>
              </a:buClr>
              <a:buSzPct val="80000"/>
              <a:buFont typeface="Wingdings 2" charset="2"/>
              <a:buChar char=""/>
            </a:pPr>
            <a:r>
              <a:rPr b="0" lang="en-US" sz="3200" spc="-1" strike="noStrike">
                <a:solidFill>
                  <a:srgbClr val="000000"/>
                </a:solidFill>
                <a:latin typeface="Times New Roman"/>
                <a:ea typeface="DejaVu Sans"/>
              </a:rPr>
              <a:t>If resources are available, for grades 3 &amp; 4 pulse oximetry is utilised to assess arterial haemoglobin saturation. Normal is &gt; 92% .</a:t>
            </a:r>
            <a:endParaRPr b="0" lang="en-US" sz="3200" spc="-1" strike="noStrike">
              <a:latin typeface="Arial"/>
            </a:endParaRPr>
          </a:p>
          <a:p>
            <a:pPr marL="365760" indent="-281160" algn="just">
              <a:lnSpc>
                <a:spcPct val="100000"/>
              </a:lnSpc>
              <a:spcBef>
                <a:spcPts val="601"/>
              </a:spcBef>
              <a:buClr>
                <a:srgbClr val="3891a7"/>
              </a:buClr>
              <a:buSzPct val="80000"/>
              <a:buFont typeface="Wingdings" charset="2"/>
              <a:buChar char=""/>
            </a:pPr>
            <a:r>
              <a:rPr b="0" lang="en-US" sz="3200" spc="-1" strike="noStrike">
                <a:solidFill>
                  <a:srgbClr val="000000"/>
                </a:solidFill>
                <a:latin typeface="Times New Roman"/>
                <a:ea typeface="DejaVu Sans"/>
              </a:rPr>
              <a:t>The   instrument also records pulse rate.</a:t>
            </a:r>
            <a:endParaRPr b="0" lang="en-US" sz="3200" spc="-1" strike="noStrike">
              <a:latin typeface="Arial"/>
            </a:endParaRPr>
          </a:p>
          <a:p>
            <a:pPr marL="365760" indent="-281160" algn="just">
              <a:lnSpc>
                <a:spcPct val="100000"/>
              </a:lnSpc>
              <a:spcBef>
                <a:spcPts val="601"/>
              </a:spcBef>
              <a:buClr>
                <a:srgbClr val="3891a7"/>
              </a:buClr>
              <a:buSzPct val="80000"/>
              <a:buFont typeface="Wingdings 2" charset="2"/>
              <a:buChar char=""/>
            </a:pPr>
            <a:r>
              <a:rPr b="0" lang="en-US" sz="3200" spc="-1" strike="noStrike">
                <a:solidFill>
                  <a:srgbClr val="000000"/>
                </a:solidFill>
                <a:latin typeface="Times New Roman"/>
                <a:ea typeface="DejaVu Sans"/>
              </a:rPr>
              <a:t>For severe cases,  patient is connected to an ECG and central venous pressure catheter is inserted to accurately monitor haemodynaemic status.</a:t>
            </a: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35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b0f0"/>
        </a:solidFill>
      </p:bgPr>
    </p:bg>
    <p:spTree>
      <p:nvGrpSpPr>
        <p:cNvPr id="1" name=""/>
        <p:cNvGrpSpPr/>
        <p:nvPr/>
      </p:nvGrpSpPr>
      <p:grpSpPr>
        <a:xfrm>
          <a:off x="0" y="0"/>
          <a:ext cx="0" cy="0"/>
          <a:chOff x="0" y="0"/>
          <a:chExt cx="0" cy="0"/>
        </a:xfrm>
      </p:grpSpPr>
      <p:sp>
        <p:nvSpPr>
          <p:cNvPr id="1335" name="CustomShape 1"/>
          <p:cNvSpPr/>
          <p:nvPr/>
        </p:nvSpPr>
        <p:spPr>
          <a:xfrm>
            <a:off x="1809720" y="0"/>
            <a:ext cx="9736200" cy="6246360"/>
          </a:xfrm>
          <a:prstGeom prst="rect">
            <a:avLst/>
          </a:prstGeom>
          <a:noFill/>
          <a:ln>
            <a:noFill/>
          </a:ln>
        </p:spPr>
        <p:style>
          <a:lnRef idx="0"/>
          <a:fillRef idx="0"/>
          <a:effectRef idx="0"/>
          <a:fontRef idx="minor"/>
        </p:style>
        <p:txBody>
          <a:bodyPr lIns="90000" rIns="90000" tIns="45000" bIns="45000">
            <a:normAutofit/>
          </a:bodyPr>
          <a:p>
            <a:pPr marL="365760" indent="-281160" algn="just">
              <a:lnSpc>
                <a:spcPct val="100000"/>
              </a:lnSpc>
              <a:spcBef>
                <a:spcPts val="601"/>
              </a:spcBef>
              <a:buClr>
                <a:srgbClr val="3891a7"/>
              </a:buClr>
              <a:buSzPct val="80000"/>
              <a:buFont typeface="Wingdings 2" charset="2"/>
              <a:buChar char=""/>
            </a:pPr>
            <a:r>
              <a:rPr b="0" lang="en-US" sz="3200" spc="-1" strike="noStrike">
                <a:solidFill>
                  <a:srgbClr val="000000"/>
                </a:solidFill>
                <a:latin typeface="Times New Roman"/>
                <a:ea typeface="DejaVu Sans"/>
              </a:rPr>
              <a:t>Carry  out  systemic review hourly.</a:t>
            </a:r>
            <a:endParaRPr b="0" lang="en-US" sz="3200" spc="-1" strike="noStrike">
              <a:latin typeface="Arial"/>
            </a:endParaRPr>
          </a:p>
          <a:p>
            <a:pPr marL="365760" indent="-281160" algn="just">
              <a:lnSpc>
                <a:spcPct val="100000"/>
              </a:lnSpc>
              <a:spcBef>
                <a:spcPts val="601"/>
              </a:spcBef>
              <a:buClr>
                <a:srgbClr val="3891a7"/>
              </a:buClr>
              <a:buSzPct val="80000"/>
              <a:buFont typeface="Wingdings 2" charset="2"/>
              <a:buChar char=""/>
            </a:pPr>
            <a:r>
              <a:rPr b="0" lang="en-US" sz="3200" spc="-1" strike="noStrike">
                <a:solidFill>
                  <a:srgbClr val="000000"/>
                </a:solidFill>
                <a:latin typeface="Times New Roman"/>
                <a:ea typeface="DejaVu Sans"/>
              </a:rPr>
              <a:t>Pain relief , epidural anaesthesia  is the best ,because it leads to  peripheral vasodilatation hence decreases venous return. </a:t>
            </a:r>
            <a:endParaRPr b="0" lang="en-US" sz="3200" spc="-1" strike="noStrike">
              <a:latin typeface="Arial"/>
            </a:endParaRPr>
          </a:p>
          <a:p>
            <a:pPr marL="365760" indent="-281160" algn="just">
              <a:lnSpc>
                <a:spcPct val="100000"/>
              </a:lnSpc>
              <a:spcBef>
                <a:spcPts val="601"/>
              </a:spcBef>
              <a:buClr>
                <a:srgbClr val="3891a7"/>
              </a:buClr>
              <a:buSzPct val="80000"/>
              <a:buFont typeface="Wingdings" charset="2"/>
              <a:buChar char=""/>
            </a:pPr>
            <a:r>
              <a:rPr b="0" lang="en-US" sz="3200" spc="-1" strike="noStrike">
                <a:solidFill>
                  <a:srgbClr val="000000"/>
                </a:solidFill>
                <a:latin typeface="Times New Roman"/>
                <a:ea typeface="DejaVu Sans"/>
              </a:rPr>
              <a:t>The mother remains comfortable ,since pulmonary congestion is alleviated.</a:t>
            </a:r>
            <a:endParaRPr b="0" lang="en-US" sz="3200" spc="-1" strike="noStrike">
              <a:latin typeface="Arial"/>
            </a:endParaRPr>
          </a:p>
          <a:p>
            <a:pPr marL="365760" indent="-281160" algn="just">
              <a:lnSpc>
                <a:spcPct val="100000"/>
              </a:lnSpc>
              <a:spcBef>
                <a:spcPts val="601"/>
              </a:spcBef>
              <a:buClr>
                <a:srgbClr val="3891a7"/>
              </a:buClr>
              <a:buSzPct val="80000"/>
              <a:buFont typeface="Wingdings" charset="2"/>
              <a:buChar char=""/>
            </a:pPr>
            <a:r>
              <a:rPr b="0" lang="en-US" sz="3200" spc="-1" strike="noStrike">
                <a:solidFill>
                  <a:srgbClr val="000000"/>
                </a:solidFill>
                <a:latin typeface="Times New Roman"/>
                <a:ea typeface="DejaVu Sans"/>
              </a:rPr>
              <a:t>Medical methods of pain control can also be used.</a:t>
            </a:r>
            <a:endParaRPr b="0" lang="en-US" sz="3200" spc="-1" strike="noStrike">
              <a:latin typeface="Arial"/>
            </a:endParaRPr>
          </a:p>
          <a:p>
            <a:pPr marL="365760" indent="-281160" algn="just">
              <a:lnSpc>
                <a:spcPct val="100000"/>
              </a:lnSpc>
              <a:spcBef>
                <a:spcPts val="601"/>
              </a:spcBef>
              <a:buClr>
                <a:srgbClr val="3891a7"/>
              </a:buClr>
              <a:buSzPct val="80000"/>
              <a:buFont typeface="Wingdings 2" charset="2"/>
              <a:buChar char=""/>
            </a:pPr>
            <a:r>
              <a:rPr b="0" lang="en-US" sz="3200" spc="-1" strike="noStrike">
                <a:solidFill>
                  <a:srgbClr val="000000"/>
                </a:solidFill>
                <a:latin typeface="Times New Roman"/>
                <a:ea typeface="DejaVu Sans"/>
              </a:rPr>
              <a:t>Administer prophylactic antibiotics eg cap Ampicillin 2 gm &amp; gentamycin 80 mg  stat.</a:t>
            </a:r>
            <a:endParaRPr b="0" lang="en-US" sz="3200" spc="-1" strike="noStrike">
              <a:latin typeface="Arial"/>
            </a:endParaRPr>
          </a:p>
          <a:p>
            <a:pPr marL="365760" indent="-281160">
              <a:lnSpc>
                <a:spcPct val="100000"/>
              </a:lnSpc>
              <a:spcBef>
                <a:spcPts val="601"/>
              </a:spcBef>
              <a:tabLst>
                <a:tab algn="l" pos="0"/>
              </a:tabLst>
            </a:pP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35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b0f0"/>
        </a:solidFill>
      </p:bgPr>
    </p:bg>
    <p:spTree>
      <p:nvGrpSpPr>
        <p:cNvPr id="1" name=""/>
        <p:cNvGrpSpPr/>
        <p:nvPr/>
      </p:nvGrpSpPr>
      <p:grpSpPr>
        <a:xfrm>
          <a:off x="0" y="0"/>
          <a:ext cx="0" cy="0"/>
          <a:chOff x="0" y="0"/>
          <a:chExt cx="0" cy="0"/>
        </a:xfrm>
      </p:grpSpPr>
      <p:sp>
        <p:nvSpPr>
          <p:cNvPr id="1336" name="CustomShape 1"/>
          <p:cNvSpPr/>
          <p:nvPr/>
        </p:nvSpPr>
        <p:spPr>
          <a:xfrm>
            <a:off x="1828800" y="152280"/>
            <a:ext cx="9408600" cy="6170040"/>
          </a:xfrm>
          <a:prstGeom prst="rect">
            <a:avLst/>
          </a:prstGeom>
          <a:noFill/>
          <a:ln>
            <a:noFill/>
          </a:ln>
        </p:spPr>
        <p:style>
          <a:lnRef idx="0"/>
          <a:fillRef idx="0"/>
          <a:effectRef idx="0"/>
          <a:fontRef idx="minor"/>
        </p:style>
        <p:txBody>
          <a:bodyPr lIns="90000" rIns="90000" tIns="45000" bIns="45000">
            <a:noAutofit/>
          </a:bodyPr>
          <a:p>
            <a:pPr marL="365760" indent="-281160" algn="just">
              <a:lnSpc>
                <a:spcPct val="100000"/>
              </a:lnSpc>
              <a:spcBef>
                <a:spcPts val="601"/>
              </a:spcBef>
              <a:buClr>
                <a:srgbClr val="3891a7"/>
              </a:buClr>
              <a:buSzPct val="80000"/>
              <a:buFont typeface="Wingdings 2" charset="2"/>
              <a:buChar char=""/>
            </a:pPr>
            <a:r>
              <a:rPr b="0" lang="en-US" sz="3200" spc="-1" strike="noStrike">
                <a:solidFill>
                  <a:srgbClr val="000000"/>
                </a:solidFill>
                <a:latin typeface="Times New Roman"/>
                <a:ea typeface="DejaVu Sans"/>
              </a:rPr>
              <a:t>Closely monitor the fetal condition and maintain records.</a:t>
            </a:r>
            <a:endParaRPr b="0" lang="en-US" sz="3200" spc="-1" strike="noStrike">
              <a:latin typeface="Arial"/>
            </a:endParaRPr>
          </a:p>
          <a:p>
            <a:pPr marL="365760" indent="-281160" algn="just">
              <a:lnSpc>
                <a:spcPct val="100000"/>
              </a:lnSpc>
              <a:spcBef>
                <a:spcPts val="601"/>
              </a:spcBef>
              <a:buClr>
                <a:srgbClr val="3891a7"/>
              </a:buClr>
              <a:buSzPct val="80000"/>
              <a:buFont typeface="Wingdings 2" charset="2"/>
              <a:buChar char=""/>
            </a:pPr>
            <a:r>
              <a:rPr b="0" lang="en-US" sz="3200" spc="-1" strike="noStrike">
                <a:solidFill>
                  <a:srgbClr val="000000"/>
                </a:solidFill>
                <a:latin typeface="Times New Roman"/>
                <a:ea typeface="DejaVu Sans"/>
              </a:rPr>
              <a:t>Encourage oral fluids to provide energy, if not tolerated, commence  IVI to run at  10dpm.</a:t>
            </a:r>
            <a:endParaRPr b="0" lang="en-US" sz="3200" spc="-1" strike="noStrike">
              <a:latin typeface="Arial"/>
            </a:endParaRPr>
          </a:p>
          <a:p>
            <a:pPr marL="365760" indent="-281160" algn="just">
              <a:lnSpc>
                <a:spcPct val="100000"/>
              </a:lnSpc>
              <a:spcBef>
                <a:spcPts val="601"/>
              </a:spcBef>
              <a:buClr>
                <a:srgbClr val="3891a7"/>
              </a:buClr>
              <a:buSzPct val="80000"/>
              <a:buFont typeface="Wingdings 2" charset="2"/>
              <a:buChar char=""/>
            </a:pPr>
            <a:r>
              <a:rPr b="0" lang="en-US" sz="3200" spc="-1" strike="noStrike">
                <a:solidFill>
                  <a:srgbClr val="000000"/>
                </a:solidFill>
                <a:latin typeface="Times New Roman"/>
                <a:ea typeface="DejaVu Sans"/>
              </a:rPr>
              <a:t>The stage should  not  exceed 10- 12 hours.</a:t>
            </a:r>
            <a:endParaRPr b="0" lang="en-US" sz="3200" spc="-1" strike="noStrike">
              <a:latin typeface="Arial"/>
            </a:endParaRPr>
          </a:p>
          <a:p>
            <a:pPr marL="365760" indent="-281160" algn="just">
              <a:lnSpc>
                <a:spcPct val="100000"/>
              </a:lnSpc>
              <a:spcBef>
                <a:spcPts val="601"/>
              </a:spcBef>
              <a:tabLst>
                <a:tab algn="l" pos="0"/>
              </a:tabLst>
            </a:pPr>
            <a:r>
              <a:rPr b="0" lang="en-US" sz="3200" spc="-1" strike="noStrike">
                <a:solidFill>
                  <a:srgbClr val="000000"/>
                </a:solidFill>
                <a:latin typeface="Times New Roman"/>
                <a:ea typeface="DejaVu Sans"/>
              </a:rPr>
              <a:t>	</a:t>
            </a:r>
            <a:r>
              <a:rPr b="0" lang="en-US" sz="3200" spc="-1" strike="noStrike">
                <a:solidFill>
                  <a:srgbClr val="000000"/>
                </a:solidFill>
                <a:latin typeface="Times New Roman"/>
                <a:ea typeface="DejaVu Sans"/>
              </a:rPr>
              <a:t>	</a:t>
            </a:r>
            <a:r>
              <a:rPr b="0" lang="en-US" sz="3200" spc="-1" strike="noStrike">
                <a:solidFill>
                  <a:srgbClr val="000000"/>
                </a:solidFill>
                <a:latin typeface="Times New Roman"/>
                <a:ea typeface="DejaVu Sans"/>
              </a:rPr>
              <a:t>	</a:t>
            </a:r>
            <a:r>
              <a:rPr b="1" i="1" lang="en-US" sz="3200" spc="-1" strike="noStrike">
                <a:solidFill>
                  <a:srgbClr val="000000"/>
                </a:solidFill>
                <a:latin typeface="Times New Roman"/>
                <a:ea typeface="DejaVu Sans"/>
              </a:rPr>
              <a:t>Second stage </a:t>
            </a:r>
            <a:endParaRPr b="0" lang="en-US" sz="3200" spc="-1" strike="noStrike">
              <a:latin typeface="Arial"/>
            </a:endParaRPr>
          </a:p>
          <a:p>
            <a:pPr marL="365760" indent="-281160" algn="just">
              <a:lnSpc>
                <a:spcPct val="100000"/>
              </a:lnSpc>
              <a:spcBef>
                <a:spcPts val="601"/>
              </a:spcBef>
              <a:buClr>
                <a:srgbClr val="3891a7"/>
              </a:buClr>
              <a:buSzPct val="80000"/>
              <a:buFont typeface="Wingdings 2" charset="2"/>
              <a:buChar char=""/>
              <a:tabLst>
                <a:tab algn="l" pos="0"/>
              </a:tabLst>
            </a:pPr>
            <a:r>
              <a:rPr b="0" lang="en-US" sz="3200" spc="-1" strike="noStrike">
                <a:solidFill>
                  <a:srgbClr val="000000"/>
                </a:solidFill>
                <a:latin typeface="Times New Roman"/>
                <a:ea typeface="DejaVu Sans"/>
              </a:rPr>
              <a:t>Have resuscitative equipments read to include specialist manpower for grades 2-4.</a:t>
            </a:r>
            <a:endParaRPr b="0" lang="en-US" sz="3200" spc="-1" strike="noStrike">
              <a:latin typeface="Arial"/>
            </a:endParaRPr>
          </a:p>
          <a:p>
            <a:pPr marL="365760" indent="-281160" algn="just">
              <a:lnSpc>
                <a:spcPct val="100000"/>
              </a:lnSpc>
              <a:spcBef>
                <a:spcPts val="601"/>
              </a:spcBef>
              <a:buClr>
                <a:srgbClr val="3891a7"/>
              </a:buClr>
              <a:buSzPct val="80000"/>
              <a:buFont typeface="Wingdings 2" charset="2"/>
              <a:buChar char=""/>
              <a:tabLst>
                <a:tab algn="l" pos="0"/>
              </a:tabLst>
            </a:pPr>
            <a:r>
              <a:rPr b="0" lang="en-US" sz="3200" spc="-1" strike="noStrike">
                <a:solidFill>
                  <a:srgbClr val="000000"/>
                </a:solidFill>
                <a:latin typeface="Times New Roman"/>
                <a:ea typeface="DejaVu Sans"/>
              </a:rPr>
              <a:t>Delivery should be conducted by the obstetrician.</a:t>
            </a: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35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b0f0"/>
        </a:solidFill>
      </p:bgPr>
    </p:bg>
    <p:spTree>
      <p:nvGrpSpPr>
        <p:cNvPr id="1" name=""/>
        <p:cNvGrpSpPr/>
        <p:nvPr/>
      </p:nvGrpSpPr>
      <p:grpSpPr>
        <a:xfrm>
          <a:off x="0" y="0"/>
          <a:ext cx="0" cy="0"/>
          <a:chOff x="0" y="0"/>
          <a:chExt cx="0" cy="0"/>
        </a:xfrm>
      </p:grpSpPr>
      <p:sp>
        <p:nvSpPr>
          <p:cNvPr id="1337" name="CustomShape 1"/>
          <p:cNvSpPr/>
          <p:nvPr/>
        </p:nvSpPr>
        <p:spPr>
          <a:xfrm>
            <a:off x="1828800" y="228600"/>
            <a:ext cx="9503640" cy="6474960"/>
          </a:xfrm>
          <a:prstGeom prst="rect">
            <a:avLst/>
          </a:prstGeom>
          <a:noFill/>
          <a:ln>
            <a:noFill/>
          </a:ln>
        </p:spPr>
        <p:style>
          <a:lnRef idx="0"/>
          <a:fillRef idx="0"/>
          <a:effectRef idx="0"/>
          <a:fontRef idx="minor"/>
        </p:style>
        <p:txBody>
          <a:bodyPr lIns="90000" rIns="90000" tIns="45000" bIns="45000">
            <a:noAutofit/>
          </a:bodyPr>
          <a:p>
            <a:pPr marL="365760" indent="-281160" algn="just">
              <a:lnSpc>
                <a:spcPct val="100000"/>
              </a:lnSpc>
              <a:spcBef>
                <a:spcPts val="601"/>
              </a:spcBef>
              <a:buClr>
                <a:srgbClr val="3891a7"/>
              </a:buClr>
              <a:buSzPct val="80000"/>
              <a:buFont typeface="Wingdings 2" charset="2"/>
              <a:buChar char=""/>
            </a:pPr>
            <a:r>
              <a:rPr b="0" lang="en-US" sz="3200" spc="-1" strike="noStrike">
                <a:solidFill>
                  <a:srgbClr val="000000"/>
                </a:solidFill>
                <a:latin typeface="Times New Roman"/>
                <a:ea typeface="DejaVu Sans"/>
              </a:rPr>
              <a:t>Encourage a semi-fowler’s position for gd 1&amp;2 , fowler’s position for gd 3 &amp; 4.</a:t>
            </a:r>
            <a:endParaRPr b="0" lang="en-US" sz="3200" spc="-1" strike="noStrike">
              <a:latin typeface="Arial"/>
            </a:endParaRPr>
          </a:p>
          <a:p>
            <a:pPr marL="365760" indent="-281160" algn="just">
              <a:lnSpc>
                <a:spcPct val="100000"/>
              </a:lnSpc>
              <a:spcBef>
                <a:spcPts val="601"/>
              </a:spcBef>
              <a:buClr>
                <a:srgbClr val="3891a7"/>
              </a:buClr>
              <a:buSzPct val="80000"/>
              <a:buFont typeface="Wingdings 2" charset="2"/>
              <a:buChar char=""/>
            </a:pPr>
            <a:r>
              <a:rPr b="0" lang="en-US" sz="3200" spc="-1" strike="noStrike">
                <a:solidFill>
                  <a:srgbClr val="000000"/>
                </a:solidFill>
                <a:latin typeface="Times New Roman"/>
                <a:ea typeface="DejaVu Sans"/>
              </a:rPr>
              <a:t>Grade 1 &amp;2 encourage pushing as per natural desires. </a:t>
            </a:r>
            <a:r>
              <a:rPr b="0" lang="en-US" sz="3200" spc="-1" strike="noStrike">
                <a:solidFill>
                  <a:srgbClr val="da269e"/>
                </a:solidFill>
                <a:latin typeface="Times New Roman"/>
                <a:ea typeface="DejaVu Sans"/>
              </a:rPr>
              <a:t> NB </a:t>
            </a:r>
            <a:r>
              <a:rPr b="0" lang="en-US" sz="3200" spc="-1" strike="noStrike">
                <a:solidFill>
                  <a:srgbClr val="000000"/>
                </a:solidFill>
                <a:latin typeface="Times New Roman"/>
                <a:ea typeface="DejaVu Sans"/>
              </a:rPr>
              <a:t>Holding the breathe during bearing down leads to rise of intrathoracic  pressure = to cardiac arrest.</a:t>
            </a:r>
            <a:endParaRPr b="0" lang="en-US" sz="3200" spc="-1" strike="noStrike">
              <a:latin typeface="Arial"/>
            </a:endParaRPr>
          </a:p>
          <a:p>
            <a:pPr marL="365760" indent="-281160" algn="just">
              <a:lnSpc>
                <a:spcPct val="100000"/>
              </a:lnSpc>
              <a:spcBef>
                <a:spcPts val="601"/>
              </a:spcBef>
              <a:buClr>
                <a:srgbClr val="3891a7"/>
              </a:buClr>
              <a:buSzPct val="80000"/>
              <a:buFont typeface="Wingdings 2" charset="2"/>
              <a:buChar char=""/>
            </a:pPr>
            <a:r>
              <a:rPr b="0" lang="en-US" sz="3200" spc="-1" strike="noStrike">
                <a:solidFill>
                  <a:srgbClr val="000000"/>
                </a:solidFill>
                <a:latin typeface="Times New Roman"/>
                <a:ea typeface="DejaVu Sans"/>
              </a:rPr>
              <a:t>Grade 3 &amp;4 should not push at all because the effort strains the already  stressed heart = arrest.</a:t>
            </a:r>
            <a:endParaRPr b="0" lang="en-US" sz="3200" spc="-1" strike="noStrike">
              <a:latin typeface="Arial"/>
            </a:endParaRPr>
          </a:p>
          <a:p>
            <a:pPr marL="365760" indent="-281160" algn="just">
              <a:lnSpc>
                <a:spcPct val="100000"/>
              </a:lnSpc>
              <a:spcBef>
                <a:spcPts val="601"/>
              </a:spcBef>
              <a:buClr>
                <a:srgbClr val="3891a7"/>
              </a:buClr>
              <a:buSzPct val="80000"/>
              <a:buFont typeface="Wingdings 2" charset="2"/>
              <a:buChar char=""/>
            </a:pPr>
            <a:r>
              <a:rPr b="0" lang="en-US" sz="3200" spc="-1" strike="noStrike">
                <a:solidFill>
                  <a:srgbClr val="000000"/>
                </a:solidFill>
                <a:latin typeface="Times New Roman"/>
                <a:ea typeface="DejaVu Sans"/>
              </a:rPr>
              <a:t>Episiotomy and vacuum extraction are performed to shorten perineal phase. </a:t>
            </a: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35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b0f0"/>
        </a:solidFill>
      </p:bgPr>
    </p:bg>
    <p:spTree>
      <p:nvGrpSpPr>
        <p:cNvPr id="1" name=""/>
        <p:cNvGrpSpPr/>
        <p:nvPr/>
      </p:nvGrpSpPr>
      <p:grpSpPr>
        <a:xfrm>
          <a:off x="0" y="0"/>
          <a:ext cx="0" cy="0"/>
          <a:chOff x="0" y="0"/>
          <a:chExt cx="0" cy="0"/>
        </a:xfrm>
      </p:grpSpPr>
      <p:sp>
        <p:nvSpPr>
          <p:cNvPr id="1338" name="CustomShape 1"/>
          <p:cNvSpPr/>
          <p:nvPr/>
        </p:nvSpPr>
        <p:spPr>
          <a:xfrm>
            <a:off x="1714680" y="304920"/>
            <a:ext cx="9808560" cy="6167160"/>
          </a:xfrm>
          <a:prstGeom prst="rect">
            <a:avLst/>
          </a:prstGeom>
          <a:noFill/>
          <a:ln>
            <a:noFill/>
          </a:ln>
        </p:spPr>
        <p:style>
          <a:lnRef idx="0"/>
          <a:fillRef idx="0"/>
          <a:effectRef idx="0"/>
          <a:fontRef idx="minor"/>
        </p:style>
        <p:txBody>
          <a:bodyPr lIns="90000" rIns="90000" tIns="45000" bIns="45000">
            <a:noAutofit/>
          </a:bodyPr>
          <a:p>
            <a:pPr marL="365760" indent="-281160" algn="just">
              <a:lnSpc>
                <a:spcPct val="100000"/>
              </a:lnSpc>
              <a:spcBef>
                <a:spcPts val="601"/>
              </a:spcBef>
              <a:buClr>
                <a:srgbClr val="3891a7"/>
              </a:buClr>
              <a:buSzPct val="80000"/>
              <a:buFont typeface="Wingdings 2" charset="2"/>
              <a:buChar char=""/>
            </a:pPr>
            <a:r>
              <a:rPr b="0" lang="en-US" sz="3200" spc="-1" strike="noStrike">
                <a:solidFill>
                  <a:srgbClr val="000000"/>
                </a:solidFill>
                <a:latin typeface="Times New Roman"/>
                <a:ea typeface="DejaVu Sans"/>
              </a:rPr>
              <a:t>Avoid uterotonic agents as much as possible  since they lead to cardiac overload.</a:t>
            </a:r>
            <a:endParaRPr b="0" lang="en-US" sz="3200" spc="-1" strike="noStrike">
              <a:latin typeface="Arial"/>
            </a:endParaRPr>
          </a:p>
          <a:p>
            <a:pPr marL="365760" indent="-281160" algn="just">
              <a:lnSpc>
                <a:spcPct val="100000"/>
              </a:lnSpc>
              <a:spcBef>
                <a:spcPts val="601"/>
              </a:spcBef>
              <a:tabLst>
                <a:tab algn="l" pos="0"/>
              </a:tabLst>
            </a:pPr>
            <a:r>
              <a:rPr b="0" lang="en-US" sz="3200" spc="-1" strike="noStrike">
                <a:solidFill>
                  <a:srgbClr val="000000"/>
                </a:solidFill>
                <a:latin typeface="Times New Roman"/>
                <a:ea typeface="DejaVu Sans"/>
              </a:rPr>
              <a:t>	</a:t>
            </a:r>
            <a:r>
              <a:rPr b="0" lang="en-US" sz="3200" spc="-1" strike="noStrike">
                <a:solidFill>
                  <a:srgbClr val="000000"/>
                </a:solidFill>
                <a:latin typeface="Times New Roman"/>
                <a:ea typeface="DejaVu Sans"/>
              </a:rPr>
              <a:t>	</a:t>
            </a:r>
            <a:r>
              <a:rPr b="0" lang="en-US" sz="3200" spc="-1" strike="noStrike">
                <a:solidFill>
                  <a:srgbClr val="000000"/>
                </a:solidFill>
                <a:latin typeface="Times New Roman"/>
                <a:ea typeface="DejaVu Sans"/>
              </a:rPr>
              <a:t>	</a:t>
            </a:r>
            <a:r>
              <a:rPr b="1" i="1" lang="en-US" sz="3200" spc="-1" strike="noStrike">
                <a:solidFill>
                  <a:srgbClr val="000000"/>
                </a:solidFill>
                <a:latin typeface="Times New Roman"/>
                <a:ea typeface="DejaVu Sans"/>
              </a:rPr>
              <a:t>Third  Stage</a:t>
            </a:r>
            <a:endParaRPr b="0" lang="en-US" sz="3200" spc="-1" strike="noStrike">
              <a:latin typeface="Arial"/>
            </a:endParaRPr>
          </a:p>
          <a:p>
            <a:pPr marL="365760" indent="-281160" algn="just">
              <a:lnSpc>
                <a:spcPct val="100000"/>
              </a:lnSpc>
              <a:spcBef>
                <a:spcPts val="601"/>
              </a:spcBef>
              <a:buClr>
                <a:srgbClr val="3891a7"/>
              </a:buClr>
              <a:buSzPct val="80000"/>
              <a:buFont typeface="Wingdings 2" charset="2"/>
              <a:buChar char=""/>
              <a:tabLst>
                <a:tab algn="l" pos="0"/>
              </a:tabLst>
            </a:pPr>
            <a:r>
              <a:rPr b="0" lang="en-US" sz="3200" spc="-1" strike="noStrike">
                <a:solidFill>
                  <a:srgbClr val="000000"/>
                </a:solidFill>
                <a:latin typeface="Times New Roman"/>
                <a:ea typeface="DejaVu Sans"/>
              </a:rPr>
              <a:t>Be ready to resuscitate the mother when placenta separates. </a:t>
            </a:r>
            <a:endParaRPr b="0" lang="en-US" sz="3200" spc="-1" strike="noStrike">
              <a:latin typeface="Arial"/>
            </a:endParaRPr>
          </a:p>
          <a:p>
            <a:pPr marL="365760" indent="-281160" algn="just">
              <a:lnSpc>
                <a:spcPct val="100000"/>
              </a:lnSpc>
              <a:spcBef>
                <a:spcPts val="601"/>
              </a:spcBef>
              <a:buClr>
                <a:srgbClr val="3891a7"/>
              </a:buClr>
              <a:buSzPct val="80000"/>
              <a:buFont typeface="Wingdings 2" charset="2"/>
              <a:buChar char=""/>
              <a:tabLst>
                <a:tab algn="l" pos="0"/>
              </a:tabLst>
            </a:pPr>
            <a:r>
              <a:rPr b="0" lang="en-US" sz="3200" spc="-1" strike="noStrike">
                <a:solidFill>
                  <a:srgbClr val="000000"/>
                </a:solidFill>
                <a:latin typeface="Times New Roman"/>
                <a:ea typeface="DejaVu Sans"/>
              </a:rPr>
              <a:t>For imminent PPH, either commence synitocinon drip of 5 units in ½ L of 5% dextrose  to run for not more than 2 hrs, or a bolus of syntocinon 5units slowly.</a:t>
            </a:r>
            <a:endParaRPr b="0" lang="en-US" sz="3200" spc="-1" strike="noStrike">
              <a:latin typeface="Arial"/>
            </a:endParaRPr>
          </a:p>
          <a:p>
            <a:pPr marL="365760" indent="-281160" algn="just">
              <a:lnSpc>
                <a:spcPct val="100000"/>
              </a:lnSpc>
              <a:spcBef>
                <a:spcPts val="601"/>
              </a:spcBef>
              <a:buClr>
                <a:srgbClr val="3891a7"/>
              </a:buClr>
              <a:buSzPct val="80000"/>
              <a:buFont typeface="Wingdings" charset="2"/>
              <a:buChar char=""/>
              <a:tabLst>
                <a:tab algn="l" pos="0"/>
              </a:tabLst>
            </a:pPr>
            <a:r>
              <a:rPr b="0" lang="en-US" sz="3200" spc="-1" strike="noStrike">
                <a:solidFill>
                  <a:srgbClr val="000000"/>
                </a:solidFill>
                <a:latin typeface="Times New Roman"/>
                <a:ea typeface="DejaVu Sans"/>
              </a:rPr>
              <a:t>Watch out for hypotension and tachycardia. </a:t>
            </a: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35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b0f0"/>
        </a:solidFill>
      </p:bgPr>
    </p:bg>
    <p:spTree>
      <p:nvGrpSpPr>
        <p:cNvPr id="1" name=""/>
        <p:cNvGrpSpPr/>
        <p:nvPr/>
      </p:nvGrpSpPr>
      <p:grpSpPr>
        <a:xfrm>
          <a:off x="0" y="0"/>
          <a:ext cx="0" cy="0"/>
          <a:chOff x="0" y="0"/>
          <a:chExt cx="0" cy="0"/>
        </a:xfrm>
      </p:grpSpPr>
      <p:sp>
        <p:nvSpPr>
          <p:cNvPr id="1339" name="CustomShape 1"/>
          <p:cNvSpPr/>
          <p:nvPr/>
        </p:nvSpPr>
        <p:spPr>
          <a:xfrm>
            <a:off x="1714680" y="304920"/>
            <a:ext cx="9831600" cy="5941440"/>
          </a:xfrm>
          <a:prstGeom prst="rect">
            <a:avLst/>
          </a:prstGeom>
          <a:noFill/>
          <a:ln>
            <a:noFill/>
          </a:ln>
        </p:spPr>
        <p:style>
          <a:lnRef idx="0"/>
          <a:fillRef idx="0"/>
          <a:effectRef idx="0"/>
          <a:fontRef idx="minor"/>
        </p:style>
        <p:txBody>
          <a:bodyPr lIns="90000" rIns="90000" tIns="45000" bIns="45000">
            <a:noAutofit/>
          </a:bodyPr>
          <a:p>
            <a:pPr marL="365760" indent="-281160" algn="just">
              <a:lnSpc>
                <a:spcPct val="100000"/>
              </a:lnSpc>
              <a:spcBef>
                <a:spcPts val="601"/>
              </a:spcBef>
              <a:buClr>
                <a:srgbClr val="3891a7"/>
              </a:buClr>
              <a:buSzPct val="80000"/>
              <a:buFont typeface="Wingdings 2" charset="2"/>
              <a:buChar char=""/>
            </a:pPr>
            <a:r>
              <a:rPr b="0" lang="en-US" sz="3600" spc="-1" strike="noStrike">
                <a:solidFill>
                  <a:srgbClr val="000000"/>
                </a:solidFill>
                <a:latin typeface="Times New Roman"/>
                <a:ea typeface="DejaVu Sans"/>
              </a:rPr>
              <a:t>For grade 3 &amp; 4, administer lasix 80 mg IV stat , as soon as placenta separates.</a:t>
            </a:r>
            <a:endParaRPr b="0" lang="en-US" sz="3600" spc="-1" strike="noStrike">
              <a:latin typeface="Arial"/>
            </a:endParaRPr>
          </a:p>
          <a:p>
            <a:pPr marL="365760" indent="-281160" algn="just">
              <a:lnSpc>
                <a:spcPct val="100000"/>
              </a:lnSpc>
              <a:spcBef>
                <a:spcPts val="601"/>
              </a:spcBef>
              <a:buClr>
                <a:srgbClr val="3891a7"/>
              </a:buClr>
              <a:buSzPct val="80000"/>
              <a:buFont typeface="Wingdings" charset="2"/>
              <a:buChar char=""/>
            </a:pPr>
            <a:r>
              <a:rPr b="0" lang="en-US" sz="3600" spc="-1" strike="noStrike">
                <a:solidFill>
                  <a:srgbClr val="000000"/>
                </a:solidFill>
                <a:latin typeface="Times New Roman"/>
                <a:ea typeface="DejaVu Sans"/>
              </a:rPr>
              <a:t>Aim is to reduce fluid overload by facilitating diuresis.</a:t>
            </a:r>
            <a:endParaRPr b="0" lang="en-US" sz="3600" spc="-1" strike="noStrike">
              <a:latin typeface="Arial"/>
            </a:endParaRPr>
          </a:p>
          <a:p>
            <a:pPr marL="365760" indent="-281160" algn="just">
              <a:lnSpc>
                <a:spcPct val="100000"/>
              </a:lnSpc>
              <a:spcBef>
                <a:spcPts val="601"/>
              </a:spcBef>
              <a:buClr>
                <a:srgbClr val="3891a7"/>
              </a:buClr>
              <a:buSzPct val="80000"/>
              <a:buFont typeface="Wingdings 2" charset="2"/>
              <a:buChar char=""/>
            </a:pPr>
            <a:r>
              <a:rPr b="0" lang="en-US" sz="3600" spc="-1" strike="noStrike">
                <a:solidFill>
                  <a:srgbClr val="000000"/>
                </a:solidFill>
                <a:latin typeface="Times New Roman"/>
                <a:ea typeface="DejaVu Sans"/>
              </a:rPr>
              <a:t>Discourage from breathing heavily,ie, gd 3&amp;4 and place the arm at the umbilicus level.</a:t>
            </a:r>
            <a:endParaRPr b="0" lang="en-US" sz="3600" spc="-1" strike="noStrike">
              <a:latin typeface="Arial"/>
            </a:endParaRPr>
          </a:p>
          <a:p>
            <a:pPr marL="365760" indent="-281160" algn="just">
              <a:lnSpc>
                <a:spcPct val="100000"/>
              </a:lnSpc>
              <a:spcBef>
                <a:spcPts val="601"/>
              </a:spcBef>
              <a:buClr>
                <a:srgbClr val="3891a7"/>
              </a:buClr>
              <a:buSzPct val="80000"/>
              <a:buFont typeface="Wingdings" charset="2"/>
              <a:buChar char=""/>
            </a:pPr>
            <a:r>
              <a:rPr b="0" lang="en-US" sz="3600" spc="-1" strike="noStrike">
                <a:solidFill>
                  <a:srgbClr val="000000"/>
                </a:solidFill>
                <a:latin typeface="Times New Roman"/>
                <a:ea typeface="DejaVu Sans"/>
              </a:rPr>
              <a:t>This reduces intra-abdominal pressure hence control occurrence of cardiac arrest.</a:t>
            </a:r>
            <a:endParaRPr b="0" lang="en-US" sz="3600" spc="-1" strike="noStrike">
              <a:latin typeface="Arial"/>
            </a:endParaRPr>
          </a:p>
          <a:p>
            <a:pPr>
              <a:lnSpc>
                <a:spcPct val="100000"/>
              </a:lnSpc>
              <a:spcBef>
                <a:spcPts val="601"/>
              </a:spcBef>
            </a:pPr>
            <a:endParaRPr b="0" lang="en-US" sz="3600" spc="-1" strike="noStrike">
              <a:latin typeface="Arial"/>
            </a:endParaRPr>
          </a:p>
        </p:txBody>
      </p:sp>
    </p:spTree>
  </p:cSld>
  <mc:AlternateContent>
    <mc:Choice Requires="p14">
      <p:transition spd="slow" p14:dur="2000"/>
    </mc:Choice>
    <mc:Fallback>
      <p:transition spd="slow"/>
    </mc:Fallback>
  </mc:AlternateContent>
</p:sld>
</file>

<file path=ppt/slides/slide35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b0f0"/>
        </a:solidFill>
      </p:bgPr>
    </p:bg>
    <p:spTree>
      <p:nvGrpSpPr>
        <p:cNvPr id="1" name=""/>
        <p:cNvGrpSpPr/>
        <p:nvPr/>
      </p:nvGrpSpPr>
      <p:grpSpPr>
        <a:xfrm>
          <a:off x="0" y="0"/>
          <a:ext cx="0" cy="0"/>
          <a:chOff x="0" y="0"/>
          <a:chExt cx="0" cy="0"/>
        </a:xfrm>
      </p:grpSpPr>
      <p:sp>
        <p:nvSpPr>
          <p:cNvPr id="1340" name="CustomShape 1"/>
          <p:cNvSpPr/>
          <p:nvPr/>
        </p:nvSpPr>
        <p:spPr>
          <a:xfrm>
            <a:off x="2175480" y="0"/>
            <a:ext cx="9370440" cy="988560"/>
          </a:xfrm>
          <a:prstGeom prst="rect">
            <a:avLst/>
          </a:prstGeom>
          <a:noFill/>
          <a:ln>
            <a:noFill/>
          </a:ln>
        </p:spPr>
        <p:style>
          <a:lnRef idx="0"/>
          <a:fillRef idx="0"/>
          <a:effectRef idx="0"/>
          <a:fontRef idx="minor"/>
        </p:style>
        <p:txBody>
          <a:bodyPr lIns="90000" rIns="90000" tIns="45000" bIns="45000" anchor="ctr">
            <a:noAutofit/>
          </a:bodyPr>
          <a:p>
            <a:pPr>
              <a:lnSpc>
                <a:spcPct val="100000"/>
              </a:lnSpc>
            </a:pPr>
            <a:r>
              <a:rPr b="0" i="1" lang="en-US" sz="4300" spc="-1" strike="noStrike">
                <a:solidFill>
                  <a:srgbClr val="572314"/>
                </a:solidFill>
                <a:latin typeface="Arial"/>
                <a:ea typeface="DejaVu Sans"/>
              </a:rPr>
              <a:t>	</a:t>
            </a:r>
            <a:r>
              <a:rPr b="0" i="1" lang="en-US" sz="4300" spc="-1" strike="noStrike">
                <a:solidFill>
                  <a:srgbClr val="572314"/>
                </a:solidFill>
                <a:latin typeface="Arial"/>
                <a:ea typeface="DejaVu Sans"/>
              </a:rPr>
              <a:t>	</a:t>
            </a:r>
            <a:r>
              <a:rPr b="1" lang="en-US" sz="4800" spc="-1" strike="noStrike">
                <a:solidFill>
                  <a:srgbClr val="ff0000"/>
                </a:solidFill>
                <a:latin typeface="Arial"/>
                <a:ea typeface="DejaVu Sans"/>
              </a:rPr>
              <a:t>Postnatally</a:t>
            </a:r>
            <a:endParaRPr b="0" lang="en-US" sz="4800" spc="-1" strike="noStrike">
              <a:latin typeface="Arial"/>
            </a:endParaRPr>
          </a:p>
        </p:txBody>
      </p:sp>
      <p:sp>
        <p:nvSpPr>
          <p:cNvPr id="1341" name="CustomShape 2"/>
          <p:cNvSpPr/>
          <p:nvPr/>
        </p:nvSpPr>
        <p:spPr>
          <a:xfrm>
            <a:off x="1619280" y="838080"/>
            <a:ext cx="10189440" cy="6017760"/>
          </a:xfrm>
          <a:prstGeom prst="rect">
            <a:avLst/>
          </a:prstGeom>
          <a:noFill/>
          <a:ln>
            <a:noFill/>
          </a:ln>
        </p:spPr>
        <p:style>
          <a:lnRef idx="0"/>
          <a:fillRef idx="0"/>
          <a:effectRef idx="0"/>
          <a:fontRef idx="minor"/>
        </p:style>
        <p:txBody>
          <a:bodyPr lIns="90000" rIns="90000" tIns="45000" bIns="45000">
            <a:noAutofit/>
          </a:bodyPr>
          <a:p>
            <a:pPr marL="365760" indent="-281160" algn="just">
              <a:lnSpc>
                <a:spcPct val="100000"/>
              </a:lnSpc>
              <a:spcBef>
                <a:spcPts val="601"/>
              </a:spcBef>
              <a:buClr>
                <a:srgbClr val="3891a7"/>
              </a:buClr>
              <a:buSzPct val="80000"/>
              <a:buFont typeface="Wingdings 2" charset="2"/>
              <a:buChar char=""/>
            </a:pPr>
            <a:r>
              <a:rPr b="0" lang="en-US" sz="3200" spc="-1" strike="noStrike">
                <a:solidFill>
                  <a:srgbClr val="000000"/>
                </a:solidFill>
                <a:latin typeface="Times New Roman"/>
                <a:ea typeface="DejaVu Sans"/>
              </a:rPr>
              <a:t>Grade 1&amp;2 administer lasix 80 mg IV stat after 3</a:t>
            </a:r>
            <a:r>
              <a:rPr b="0" lang="en-US" sz="3200" spc="-1" strike="noStrike" baseline="30000">
                <a:solidFill>
                  <a:srgbClr val="000000"/>
                </a:solidFill>
                <a:latin typeface="Times New Roman"/>
                <a:ea typeface="DejaVu Sans"/>
              </a:rPr>
              <a:t>rd</a:t>
            </a:r>
            <a:r>
              <a:rPr b="0" lang="en-US" sz="3200" spc="-1" strike="noStrike">
                <a:solidFill>
                  <a:srgbClr val="000000"/>
                </a:solidFill>
                <a:latin typeface="Times New Roman"/>
                <a:ea typeface="DejaVu Sans"/>
              </a:rPr>
              <a:t> stage.</a:t>
            </a:r>
            <a:endParaRPr b="0" lang="en-US" sz="3200" spc="-1" strike="noStrike">
              <a:latin typeface="Arial"/>
            </a:endParaRPr>
          </a:p>
          <a:p>
            <a:pPr marL="365760" indent="-281160" algn="just">
              <a:lnSpc>
                <a:spcPct val="100000"/>
              </a:lnSpc>
              <a:spcBef>
                <a:spcPts val="601"/>
              </a:spcBef>
              <a:buClr>
                <a:srgbClr val="3891a7"/>
              </a:buClr>
              <a:buSzPct val="80000"/>
              <a:buFont typeface="Wingdings" charset="2"/>
              <a:buChar char=""/>
            </a:pPr>
            <a:r>
              <a:rPr b="0" lang="en-US" sz="3200" spc="-1" strike="noStrike">
                <a:solidFill>
                  <a:srgbClr val="000000"/>
                </a:solidFill>
                <a:latin typeface="Times New Roman"/>
                <a:ea typeface="DejaVu Sans"/>
              </a:rPr>
              <a:t>Closely monitor vital signs &amp; other observations for the 1</a:t>
            </a:r>
            <a:r>
              <a:rPr b="0" lang="en-US" sz="3200" spc="-1" strike="noStrike" baseline="30000">
                <a:solidFill>
                  <a:srgbClr val="000000"/>
                </a:solidFill>
                <a:latin typeface="Times New Roman"/>
                <a:ea typeface="DejaVu Sans"/>
              </a:rPr>
              <a:t>st</a:t>
            </a:r>
            <a:r>
              <a:rPr b="0" lang="en-US" sz="3200" spc="-1" strike="noStrike">
                <a:solidFill>
                  <a:srgbClr val="000000"/>
                </a:solidFill>
                <a:latin typeface="Times New Roman"/>
                <a:ea typeface="DejaVu Sans"/>
              </a:rPr>
              <a:t> 48 hrs, to early diagnose complications. Frequency is:</a:t>
            </a:r>
            <a:endParaRPr b="0" lang="en-US" sz="3200" spc="-1" strike="noStrike">
              <a:latin typeface="Arial"/>
            </a:endParaRPr>
          </a:p>
          <a:p>
            <a:pPr marL="365760" indent="-281160" algn="just">
              <a:lnSpc>
                <a:spcPct val="100000"/>
              </a:lnSpc>
              <a:spcBef>
                <a:spcPts val="601"/>
              </a:spcBef>
              <a:buClr>
                <a:srgbClr val="3891a7"/>
              </a:buClr>
              <a:buSzPct val="80000"/>
              <a:buFont typeface="Wingdings" charset="2"/>
              <a:buChar char=""/>
            </a:pPr>
            <a:r>
              <a:rPr b="0" lang="en-US" sz="3200" spc="-1" strike="noStrike">
                <a:solidFill>
                  <a:srgbClr val="000000"/>
                </a:solidFill>
                <a:latin typeface="Times New Roman"/>
                <a:ea typeface="DejaVu Sans"/>
              </a:rPr>
              <a:t>¼ -½ hourly for the first 4 hours.</a:t>
            </a:r>
            <a:endParaRPr b="0" lang="en-US" sz="3200" spc="-1" strike="noStrike">
              <a:latin typeface="Arial"/>
            </a:endParaRPr>
          </a:p>
          <a:p>
            <a:pPr marL="365760" indent="-281160" algn="just">
              <a:lnSpc>
                <a:spcPct val="100000"/>
              </a:lnSpc>
              <a:spcBef>
                <a:spcPts val="601"/>
              </a:spcBef>
              <a:buClr>
                <a:srgbClr val="3891a7"/>
              </a:buClr>
              <a:buSzPct val="80000"/>
              <a:buFont typeface="Wingdings" charset="2"/>
              <a:buChar char=""/>
            </a:pPr>
            <a:r>
              <a:rPr b="0" lang="en-US" sz="3200" spc="-1" strike="noStrike">
                <a:solidFill>
                  <a:srgbClr val="000000"/>
                </a:solidFill>
                <a:latin typeface="Times New Roman"/>
                <a:ea typeface="DejaVu Sans"/>
              </a:rPr>
              <a:t>Hourly, for the next 20 hours .</a:t>
            </a:r>
            <a:endParaRPr b="0" lang="en-US" sz="3200" spc="-1" strike="noStrike">
              <a:latin typeface="Arial"/>
            </a:endParaRPr>
          </a:p>
          <a:p>
            <a:pPr marL="365760" indent="-281160" algn="just">
              <a:lnSpc>
                <a:spcPct val="100000"/>
              </a:lnSpc>
              <a:spcBef>
                <a:spcPts val="601"/>
              </a:spcBef>
              <a:buClr>
                <a:srgbClr val="3891a7"/>
              </a:buClr>
              <a:buSzPct val="80000"/>
              <a:buFont typeface="Wingdings" charset="2"/>
              <a:buChar char=""/>
            </a:pPr>
            <a:r>
              <a:rPr b="0" lang="en-US" sz="3200" spc="-1" strike="noStrike">
                <a:solidFill>
                  <a:srgbClr val="000000"/>
                </a:solidFill>
                <a:latin typeface="Times New Roman"/>
                <a:ea typeface="DejaVu Sans"/>
              </a:rPr>
              <a:t>Finally, 2hrly for the next 24 hours.</a:t>
            </a:r>
            <a:endParaRPr b="0" lang="en-US" sz="3200" spc="-1" strike="noStrike">
              <a:latin typeface="Arial"/>
            </a:endParaRPr>
          </a:p>
          <a:p>
            <a:pPr marL="365760" indent="-281160" algn="just">
              <a:lnSpc>
                <a:spcPct val="100000"/>
              </a:lnSpc>
              <a:spcBef>
                <a:spcPts val="601"/>
              </a:spcBef>
              <a:tabLst>
                <a:tab algn="l" pos="0"/>
              </a:tabLst>
            </a:pPr>
            <a:r>
              <a:rPr b="0" lang="en-US" sz="3200" spc="-1" strike="noStrike">
                <a:solidFill>
                  <a:srgbClr val="000000"/>
                </a:solidFill>
                <a:latin typeface="Times New Roman"/>
                <a:ea typeface="DejaVu Sans"/>
              </a:rPr>
              <a:t>	</a:t>
            </a:r>
            <a:r>
              <a:rPr b="0" lang="en-US" sz="3200" spc="-1" strike="noStrike">
                <a:solidFill>
                  <a:srgbClr val="000000"/>
                </a:solidFill>
                <a:latin typeface="Times New Roman"/>
                <a:ea typeface="DejaVu Sans"/>
              </a:rPr>
              <a:t>Maintain records, interpret &amp; consult PRN. </a:t>
            </a: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35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b0f0"/>
        </a:solidFill>
      </p:bgPr>
    </p:bg>
    <p:spTree>
      <p:nvGrpSpPr>
        <p:cNvPr id="1" name=""/>
        <p:cNvGrpSpPr/>
        <p:nvPr/>
      </p:nvGrpSpPr>
      <p:grpSpPr>
        <a:xfrm>
          <a:off x="0" y="0"/>
          <a:ext cx="0" cy="0"/>
          <a:chOff x="0" y="0"/>
          <a:chExt cx="0" cy="0"/>
        </a:xfrm>
      </p:grpSpPr>
      <p:sp>
        <p:nvSpPr>
          <p:cNvPr id="1342" name="CustomShape 1"/>
          <p:cNvSpPr/>
          <p:nvPr/>
        </p:nvSpPr>
        <p:spPr>
          <a:xfrm>
            <a:off x="1752480" y="304920"/>
            <a:ext cx="9484920" cy="6093720"/>
          </a:xfrm>
          <a:prstGeom prst="rect">
            <a:avLst/>
          </a:prstGeom>
          <a:noFill/>
          <a:ln>
            <a:noFill/>
          </a:ln>
        </p:spPr>
        <p:style>
          <a:lnRef idx="0"/>
          <a:fillRef idx="0"/>
          <a:effectRef idx="0"/>
          <a:fontRef idx="minor"/>
        </p:style>
        <p:txBody>
          <a:bodyPr lIns="90000" rIns="90000" tIns="45000" bIns="45000">
            <a:normAutofit/>
          </a:bodyPr>
          <a:p>
            <a:pPr marL="365760" indent="-281160" algn="just">
              <a:lnSpc>
                <a:spcPct val="100000"/>
              </a:lnSpc>
              <a:spcBef>
                <a:spcPts val="601"/>
              </a:spcBef>
              <a:buClr>
                <a:srgbClr val="3891a7"/>
              </a:buClr>
              <a:buSzPct val="80000"/>
              <a:buFont typeface="Wingdings" charset="2"/>
              <a:buChar char=""/>
            </a:pPr>
            <a:r>
              <a:rPr b="0" lang="en-US" sz="3600" spc="-1" strike="noStrike">
                <a:solidFill>
                  <a:srgbClr val="000000"/>
                </a:solidFill>
                <a:latin typeface="Times New Roman"/>
                <a:ea typeface="DejaVu Sans"/>
              </a:rPr>
              <a:t>Nurse in a quiet room and sedate to facilitate rest. Midwife to be in attendance all through.</a:t>
            </a:r>
            <a:endParaRPr b="0" lang="en-US" sz="3600" spc="-1" strike="noStrike">
              <a:latin typeface="Arial"/>
            </a:endParaRPr>
          </a:p>
          <a:p>
            <a:pPr marL="365760" indent="-281160" algn="just">
              <a:lnSpc>
                <a:spcPct val="100000"/>
              </a:lnSpc>
              <a:spcBef>
                <a:spcPts val="601"/>
              </a:spcBef>
              <a:buClr>
                <a:srgbClr val="3891a7"/>
              </a:buClr>
              <a:buSzPct val="80000"/>
              <a:buFont typeface="Wingdings 2" charset="2"/>
              <a:buChar char=""/>
            </a:pPr>
            <a:r>
              <a:rPr b="0" lang="en-US" sz="3600" spc="-1" strike="noStrike">
                <a:solidFill>
                  <a:srgbClr val="000000"/>
                </a:solidFill>
                <a:latin typeface="Times New Roman"/>
                <a:ea typeface="DejaVu Sans"/>
              </a:rPr>
              <a:t>Grade  3&amp;4, 4</a:t>
            </a:r>
            <a:r>
              <a:rPr b="0" lang="en-US" sz="3600" spc="-1" strike="noStrike" baseline="30000">
                <a:solidFill>
                  <a:srgbClr val="000000"/>
                </a:solidFill>
                <a:latin typeface="Times New Roman"/>
                <a:ea typeface="DejaVu Sans"/>
              </a:rPr>
              <a:t>th</a:t>
            </a:r>
            <a:r>
              <a:rPr b="0" lang="en-US" sz="3600" spc="-1" strike="noStrike">
                <a:solidFill>
                  <a:srgbClr val="000000"/>
                </a:solidFill>
                <a:latin typeface="Times New Roman"/>
                <a:ea typeface="DejaVu Sans"/>
              </a:rPr>
              <a:t> stage care is best carried out in ICU on a continuous  ECG monitor and pulse oximeter.</a:t>
            </a:r>
            <a:endParaRPr b="0" lang="en-US" sz="3600" spc="-1" strike="noStrike">
              <a:latin typeface="Arial"/>
            </a:endParaRPr>
          </a:p>
          <a:p>
            <a:pPr marL="365760" indent="-281160" algn="just">
              <a:lnSpc>
                <a:spcPct val="100000"/>
              </a:lnSpc>
              <a:spcBef>
                <a:spcPts val="601"/>
              </a:spcBef>
              <a:buClr>
                <a:srgbClr val="3891a7"/>
              </a:buClr>
              <a:buSzPct val="80000"/>
              <a:buFont typeface="Wingdings" charset="2"/>
              <a:buChar char=""/>
            </a:pPr>
            <a:r>
              <a:rPr b="0" lang="en-US" sz="3600" spc="-1" strike="noStrike">
                <a:solidFill>
                  <a:srgbClr val="000000"/>
                </a:solidFill>
                <a:latin typeface="Times New Roman"/>
                <a:ea typeface="DejaVu Sans"/>
              </a:rPr>
              <a:t>Repeat the antibiotic dose given during 1</a:t>
            </a:r>
            <a:r>
              <a:rPr b="0" lang="en-US" sz="3600" spc="-1" strike="noStrike" baseline="30000">
                <a:solidFill>
                  <a:srgbClr val="000000"/>
                </a:solidFill>
                <a:latin typeface="Times New Roman"/>
                <a:ea typeface="DejaVu Sans"/>
              </a:rPr>
              <a:t>st</a:t>
            </a:r>
            <a:r>
              <a:rPr b="0" lang="en-US" sz="3600" spc="-1" strike="noStrike">
                <a:solidFill>
                  <a:srgbClr val="000000"/>
                </a:solidFill>
                <a:latin typeface="Times New Roman"/>
                <a:ea typeface="DejaVu Sans"/>
              </a:rPr>
              <a:t> stage 6 hours post delivery and CT oral Ampicillin 500 mg 6hrly for 2 weeks</a:t>
            </a:r>
            <a:endParaRPr b="0" lang="en-US" sz="3600" spc="-1" strike="noStrike">
              <a:latin typeface="Arial"/>
            </a:endParaRPr>
          </a:p>
          <a:p>
            <a:pPr marL="365760" indent="-281160" algn="just">
              <a:lnSpc>
                <a:spcPct val="100000"/>
              </a:lnSpc>
              <a:spcBef>
                <a:spcPts val="601"/>
              </a:spcBef>
              <a:buClr>
                <a:srgbClr val="3891a7"/>
              </a:buClr>
              <a:buSzPct val="80000"/>
              <a:buFont typeface="Wingdings" charset="2"/>
              <a:buChar char=""/>
            </a:pPr>
            <a:r>
              <a:rPr b="0" lang="en-US" sz="3600" spc="-1" strike="noStrike">
                <a:solidFill>
                  <a:srgbClr val="000000"/>
                </a:solidFill>
                <a:latin typeface="Times New Roman"/>
                <a:ea typeface="DejaVu Sans"/>
              </a:rPr>
              <a:t>Continue digitalisation as usual.</a:t>
            </a:r>
            <a:endParaRPr b="0" lang="en-US" sz="3600" spc="-1" strike="noStrike">
              <a:latin typeface="Arial"/>
            </a:endParaRPr>
          </a:p>
        </p:txBody>
      </p:sp>
    </p:spTree>
  </p:cSld>
  <mc:AlternateContent>
    <mc:Choice Requires="p14">
      <p:transition spd="slow" p14:dur="2000"/>
    </mc:Choice>
    <mc:Fallback>
      <p:transition spd="slow"/>
    </mc:Fallback>
  </mc:AlternateContent>
</p:sld>
</file>

<file path=ppt/slides/slide35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b0f0"/>
        </a:solidFill>
      </p:bgPr>
    </p:bg>
    <p:spTree>
      <p:nvGrpSpPr>
        <p:cNvPr id="1" name=""/>
        <p:cNvGrpSpPr/>
        <p:nvPr/>
      </p:nvGrpSpPr>
      <p:grpSpPr>
        <a:xfrm>
          <a:off x="0" y="0"/>
          <a:ext cx="0" cy="0"/>
          <a:chOff x="0" y="0"/>
          <a:chExt cx="0" cy="0"/>
        </a:xfrm>
      </p:grpSpPr>
      <p:sp>
        <p:nvSpPr>
          <p:cNvPr id="1343" name="CustomShape 1"/>
          <p:cNvSpPr/>
          <p:nvPr/>
        </p:nvSpPr>
        <p:spPr>
          <a:xfrm>
            <a:off x="1619280" y="228600"/>
            <a:ext cx="9618120" cy="6246360"/>
          </a:xfrm>
          <a:prstGeom prst="rect">
            <a:avLst/>
          </a:prstGeom>
          <a:noFill/>
          <a:ln>
            <a:noFill/>
          </a:ln>
        </p:spPr>
        <p:style>
          <a:lnRef idx="0"/>
          <a:fillRef idx="0"/>
          <a:effectRef idx="0"/>
          <a:fontRef idx="minor"/>
        </p:style>
        <p:txBody>
          <a:bodyPr lIns="90000" rIns="90000" tIns="45000" bIns="45000">
            <a:normAutofit/>
          </a:bodyPr>
          <a:p>
            <a:pPr marL="365760" indent="-281160">
              <a:lnSpc>
                <a:spcPct val="100000"/>
              </a:lnSpc>
              <a:spcBef>
                <a:spcPts val="601"/>
              </a:spcBef>
              <a:buClr>
                <a:srgbClr val="3891a7"/>
              </a:buClr>
              <a:buSzPct val="80000"/>
              <a:buFont typeface="Wingdings 2" charset="2"/>
              <a:buChar char=""/>
            </a:pPr>
            <a:r>
              <a:rPr b="0" lang="en-US" sz="3200" spc="-1" strike="noStrike">
                <a:solidFill>
                  <a:srgbClr val="000000"/>
                </a:solidFill>
                <a:latin typeface="Times New Roman"/>
                <a:ea typeface="DejaVu Sans"/>
              </a:rPr>
              <a:t>Promote breastfeeding if it’s her choice and rest of the care is as usual.</a:t>
            </a:r>
            <a:endParaRPr b="0" lang="en-US" sz="3200" spc="-1" strike="noStrike">
              <a:latin typeface="Arial"/>
            </a:endParaRPr>
          </a:p>
          <a:p>
            <a:pPr marL="365760" indent="-281160">
              <a:lnSpc>
                <a:spcPct val="100000"/>
              </a:lnSpc>
              <a:spcBef>
                <a:spcPts val="601"/>
              </a:spcBef>
              <a:buClr>
                <a:srgbClr val="3891a7"/>
              </a:buClr>
              <a:buSzPct val="80000"/>
              <a:buFont typeface="Wingdings 2" charset="2"/>
              <a:buChar char=""/>
            </a:pPr>
            <a:r>
              <a:rPr b="0" lang="en-US" sz="3200" spc="-1" strike="noStrike">
                <a:solidFill>
                  <a:srgbClr val="000000"/>
                </a:solidFill>
                <a:latin typeface="Times New Roman"/>
                <a:ea typeface="DejaVu Sans"/>
              </a:rPr>
              <a:t>Generally, in absence of complications DR discharges home GD 1&amp;2 after 10 days and after 2 weeks , GD 3&amp;4.</a:t>
            </a:r>
            <a:endParaRPr b="0" lang="en-US" sz="3200" spc="-1" strike="noStrike">
              <a:latin typeface="Arial"/>
            </a:endParaRPr>
          </a:p>
          <a:p>
            <a:pPr marL="365760" indent="-281160">
              <a:lnSpc>
                <a:spcPct val="100000"/>
              </a:lnSpc>
              <a:spcBef>
                <a:spcPts val="601"/>
              </a:spcBef>
              <a:buClr>
                <a:srgbClr val="3891a7"/>
              </a:buClr>
              <a:buSzPct val="80000"/>
              <a:buFont typeface="Wingdings 2" charset="2"/>
              <a:buChar char=""/>
            </a:pPr>
            <a:r>
              <a:rPr b="0" lang="en-US" sz="3200" spc="-1" strike="noStrike">
                <a:solidFill>
                  <a:srgbClr val="000000"/>
                </a:solidFill>
                <a:latin typeface="Times New Roman"/>
                <a:ea typeface="DejaVu Sans"/>
              </a:rPr>
              <a:t>Advise on discharge includes:-</a:t>
            </a:r>
            <a:endParaRPr b="0" lang="en-US" sz="3200" spc="-1" strike="noStrike">
              <a:latin typeface="Arial"/>
            </a:endParaRPr>
          </a:p>
          <a:p>
            <a:pPr marL="365760" indent="-281160">
              <a:lnSpc>
                <a:spcPct val="100000"/>
              </a:lnSpc>
              <a:spcBef>
                <a:spcPts val="601"/>
              </a:spcBef>
              <a:buClr>
                <a:srgbClr val="3891a7"/>
              </a:buClr>
              <a:buSzPct val="80000"/>
              <a:buFont typeface="Wingdings" charset="2"/>
              <a:buChar char=""/>
            </a:pPr>
            <a:r>
              <a:rPr b="0" lang="en-US" sz="3200" spc="-1" strike="noStrike">
                <a:solidFill>
                  <a:srgbClr val="000000"/>
                </a:solidFill>
                <a:latin typeface="Times New Roman"/>
                <a:ea typeface="DejaVu Sans"/>
              </a:rPr>
              <a:t>Family planning services;</a:t>
            </a:r>
            <a:endParaRPr b="0" lang="en-US" sz="3200" spc="-1" strike="noStrike">
              <a:latin typeface="Arial"/>
            </a:endParaRPr>
          </a:p>
          <a:p>
            <a:pPr marL="365760" indent="-281160">
              <a:lnSpc>
                <a:spcPct val="100000"/>
              </a:lnSpc>
              <a:spcBef>
                <a:spcPts val="601"/>
              </a:spcBef>
              <a:buClr>
                <a:srgbClr val="3891a7"/>
              </a:buClr>
              <a:buSzPct val="80000"/>
              <a:buFont typeface="Wingdings" charset="2"/>
              <a:buChar char=""/>
            </a:pPr>
            <a:r>
              <a:rPr b="0" lang="en-US" sz="3200" spc="-1" strike="noStrike">
                <a:solidFill>
                  <a:srgbClr val="000000"/>
                </a:solidFill>
                <a:latin typeface="Times New Roman"/>
                <a:ea typeface="DejaVu Sans"/>
              </a:rPr>
              <a:t>Grade 1&amp;2 to for about 4 years , using either natural methods , barrier or progesterone only agents. 2 children only.</a:t>
            </a: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02" name="CustomShape 1"/>
          <p:cNvSpPr/>
          <p:nvPr/>
        </p:nvSpPr>
        <p:spPr>
          <a:xfrm>
            <a:off x="571680" y="609480"/>
            <a:ext cx="10856520" cy="5712840"/>
          </a:xfrm>
          <a:prstGeom prst="rect">
            <a:avLst/>
          </a:prstGeom>
          <a:noFill/>
          <a:ln>
            <a:noFill/>
          </a:ln>
        </p:spPr>
        <p:style>
          <a:lnRef idx="0"/>
          <a:fillRef idx="0"/>
          <a:effectRef idx="0"/>
          <a:fontRef idx="minor"/>
        </p:style>
        <p:txBody>
          <a:bodyPr lIns="90000" rIns="90000" tIns="45000" bIns="45000">
            <a:normAutofit/>
          </a:bodyPr>
          <a:p>
            <a:pPr marL="274320" indent="-272160" algn="just">
              <a:lnSpc>
                <a:spcPct val="100000"/>
              </a:lnSpc>
              <a:spcBef>
                <a:spcPts val="641"/>
              </a:spcBef>
              <a:buClr>
                <a:srgbClr val="0bd0d9"/>
              </a:buClr>
              <a:buSzPct val="95000"/>
              <a:buFont typeface="Wingdings" charset="2"/>
              <a:buChar char=""/>
            </a:pPr>
            <a:r>
              <a:rPr b="0" lang="en-US" sz="3200" spc="-1" strike="noStrike">
                <a:solidFill>
                  <a:srgbClr val="000000"/>
                </a:solidFill>
                <a:latin typeface="Constantia"/>
                <a:ea typeface="DejaVu Sans"/>
              </a:rPr>
              <a:t>Balance diet with extra proteins, fibre, low in salt and carbohydrates.</a:t>
            </a:r>
            <a:endParaRPr b="0" lang="en-US" sz="3200" spc="-1" strike="noStrike">
              <a:latin typeface="Arial"/>
            </a:endParaRPr>
          </a:p>
          <a:p>
            <a:pPr marL="274320" indent="-272160" algn="just">
              <a:lnSpc>
                <a:spcPct val="100000"/>
              </a:lnSpc>
              <a:spcBef>
                <a:spcPts val="641"/>
              </a:spcBef>
              <a:buClr>
                <a:srgbClr val="0bd0d9"/>
              </a:buClr>
              <a:buSzPct val="95000"/>
              <a:buFont typeface="Wingdings" charset="2"/>
              <a:buChar char=""/>
            </a:pPr>
            <a:r>
              <a:rPr b="0" lang="en-US" sz="3200" spc="-1" strike="noStrike">
                <a:solidFill>
                  <a:srgbClr val="000000"/>
                </a:solidFill>
                <a:latin typeface="Constantia"/>
                <a:ea typeface="DejaVu Sans"/>
              </a:rPr>
              <a:t>To monitor the fetal kicks and report to hospital if they are noted to be decreasing or are absent.</a:t>
            </a:r>
            <a:endParaRPr b="0" lang="en-US" sz="3200" spc="-1" strike="noStrike">
              <a:latin typeface="Arial"/>
            </a:endParaRPr>
          </a:p>
          <a:p>
            <a:pPr marL="274320" indent="-272160" algn="just">
              <a:lnSpc>
                <a:spcPct val="100000"/>
              </a:lnSpc>
              <a:spcBef>
                <a:spcPts val="641"/>
              </a:spcBef>
              <a:tabLst>
                <a:tab algn="l" pos="0"/>
              </a:tabLst>
            </a:pPr>
            <a:r>
              <a:rPr b="1" lang="en-US" sz="3200" spc="-1" strike="noStrike">
                <a:solidFill>
                  <a:srgbClr val="000000"/>
                </a:solidFill>
                <a:latin typeface="Constantia"/>
                <a:ea typeface="DejaVu Sans"/>
              </a:rPr>
              <a:t>	</a:t>
            </a:r>
            <a:r>
              <a:rPr b="1" lang="en-US" sz="3200" spc="-1" strike="noStrike">
                <a:solidFill>
                  <a:srgbClr val="000000"/>
                </a:solidFill>
                <a:latin typeface="Constantia"/>
                <a:ea typeface="DejaVu Sans"/>
              </a:rPr>
              <a:t>MODERATE</a:t>
            </a:r>
            <a:r>
              <a:rPr b="0" lang="en-US" sz="3200" spc="-1" strike="noStrike">
                <a:solidFill>
                  <a:srgbClr val="000000"/>
                </a:solidFill>
                <a:latin typeface="Constantia"/>
                <a:ea typeface="DejaVu Sans"/>
              </a:rPr>
              <a:t> </a:t>
            </a:r>
            <a:endParaRPr b="0" lang="en-US" sz="3200" spc="-1" strike="noStrike">
              <a:latin typeface="Arial"/>
            </a:endParaRPr>
          </a:p>
          <a:p>
            <a:pPr marL="274320" indent="-272160" algn="just">
              <a:lnSpc>
                <a:spcPct val="100000"/>
              </a:lnSpc>
              <a:spcBef>
                <a:spcPts val="641"/>
              </a:spcBef>
              <a:buClr>
                <a:srgbClr val="0bd0d9"/>
              </a:buClr>
              <a:buSzPct val="95000"/>
              <a:buFont typeface="Wingdings 2" charset="2"/>
              <a:buChar char=""/>
              <a:tabLst>
                <a:tab algn="l" pos="0"/>
              </a:tabLst>
            </a:pPr>
            <a:r>
              <a:rPr b="0" lang="en-US" sz="3200" spc="-1" strike="noStrike">
                <a:solidFill>
                  <a:srgbClr val="000000"/>
                </a:solidFill>
                <a:latin typeface="Constantia"/>
                <a:ea typeface="DejaVu Sans"/>
              </a:rPr>
              <a:t>Requires immediate admission to hospital.</a:t>
            </a:r>
            <a:endParaRPr b="0" lang="en-US" sz="3200" spc="-1" strike="noStrike">
              <a:latin typeface="Arial"/>
            </a:endParaRPr>
          </a:p>
          <a:p>
            <a:pPr marL="274320" indent="-272160" algn="just">
              <a:lnSpc>
                <a:spcPct val="100000"/>
              </a:lnSpc>
              <a:spcBef>
                <a:spcPts val="641"/>
              </a:spcBef>
              <a:buClr>
                <a:srgbClr val="0bd0d9"/>
              </a:buClr>
              <a:buSzPct val="95000"/>
              <a:buFont typeface="Wingdings 2" charset="2"/>
              <a:buChar char=""/>
              <a:tabLst>
                <a:tab algn="l" pos="0"/>
              </a:tabLst>
            </a:pPr>
            <a:r>
              <a:rPr b="0" lang="en-US" sz="3200" spc="-1" strike="noStrike">
                <a:solidFill>
                  <a:srgbClr val="000000"/>
                </a:solidFill>
                <a:latin typeface="Constantia"/>
                <a:ea typeface="DejaVu Sans"/>
              </a:rPr>
              <a:t>Inform the doctor.</a:t>
            </a:r>
            <a:endParaRPr b="0" lang="en-US" sz="3200" spc="-1" strike="noStrike">
              <a:latin typeface="Arial"/>
            </a:endParaRPr>
          </a:p>
          <a:p>
            <a:pPr marL="274320" indent="-272160" algn="just">
              <a:lnSpc>
                <a:spcPct val="100000"/>
              </a:lnSpc>
              <a:spcBef>
                <a:spcPts val="641"/>
              </a:spcBef>
              <a:buClr>
                <a:srgbClr val="0bd0d9"/>
              </a:buClr>
              <a:buSzPct val="95000"/>
              <a:buFont typeface="Wingdings 2" charset="2"/>
              <a:buChar char=""/>
              <a:tabLst>
                <a:tab algn="l" pos="0"/>
              </a:tabLst>
            </a:pPr>
            <a:r>
              <a:rPr b="0" lang="en-US" sz="3200" spc="-1" strike="noStrike">
                <a:solidFill>
                  <a:srgbClr val="000000"/>
                </a:solidFill>
                <a:latin typeface="Constantia"/>
                <a:ea typeface="DejaVu Sans"/>
              </a:rPr>
              <a:t>Nursed in a quiet area, preferably dim lit to facilitate rest &amp; sleep.</a:t>
            </a:r>
            <a:endParaRPr b="0" lang="en-US" sz="3200" spc="-1" strike="noStrike">
              <a:latin typeface="Arial"/>
            </a:endParaRPr>
          </a:p>
          <a:p>
            <a:pPr marL="274320" indent="-272160" algn="just">
              <a:lnSpc>
                <a:spcPct val="100000"/>
              </a:lnSpc>
              <a:spcBef>
                <a:spcPts val="641"/>
              </a:spcBef>
              <a:buClr>
                <a:srgbClr val="0bd0d9"/>
              </a:buClr>
              <a:buSzPct val="95000"/>
              <a:buFont typeface="Wingdings" charset="2"/>
              <a:buChar char=""/>
              <a:tabLst>
                <a:tab algn="l" pos="0"/>
              </a:tabLst>
            </a:pPr>
            <a:r>
              <a:rPr b="0" lang="en-US" sz="3200" spc="-1" strike="noStrike">
                <a:solidFill>
                  <a:srgbClr val="000000"/>
                </a:solidFill>
                <a:latin typeface="Constantia"/>
                <a:ea typeface="DejaVu Sans"/>
              </a:rPr>
              <a:t> </a:t>
            </a:r>
            <a:r>
              <a:rPr b="0" lang="en-US" sz="3200" spc="-1" strike="noStrike">
                <a:solidFill>
                  <a:srgbClr val="000000"/>
                </a:solidFill>
                <a:latin typeface="Constantia"/>
                <a:ea typeface="DejaVu Sans"/>
              </a:rPr>
              <a:t>Control visitors &amp; administer sedatives as well.</a:t>
            </a:r>
            <a:endParaRPr b="0" lang="en-US" sz="3200" spc="-1" strike="noStrike">
              <a:latin typeface="Arial"/>
            </a:endParaRPr>
          </a:p>
          <a:p>
            <a:pPr algn="just">
              <a:lnSpc>
                <a:spcPct val="100000"/>
              </a:lnSpc>
              <a:spcBef>
                <a:spcPts val="641"/>
              </a:spcBef>
              <a:tabLst>
                <a:tab algn="l" pos="0"/>
              </a:tabLst>
            </a:pPr>
            <a:endParaRPr b="0" lang="en-US" sz="3200" spc="-1" strike="noStrike">
              <a:latin typeface="Arial"/>
            </a:endParaRPr>
          </a:p>
        </p:txBody>
      </p:sp>
    </p:spTree>
  </p:cSld>
  <p:transition spd="med">
    <p:pull dir="l"/>
  </p:transition>
</p:sld>
</file>

<file path=ppt/slides/slide36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b0f0"/>
        </a:solidFill>
      </p:bgPr>
    </p:bg>
    <p:spTree>
      <p:nvGrpSpPr>
        <p:cNvPr id="1" name=""/>
        <p:cNvGrpSpPr/>
        <p:nvPr/>
      </p:nvGrpSpPr>
      <p:grpSpPr>
        <a:xfrm>
          <a:off x="0" y="0"/>
          <a:ext cx="0" cy="0"/>
          <a:chOff x="0" y="0"/>
          <a:chExt cx="0" cy="0"/>
        </a:xfrm>
      </p:grpSpPr>
      <p:sp>
        <p:nvSpPr>
          <p:cNvPr id="1344" name="CustomShape 1"/>
          <p:cNvSpPr/>
          <p:nvPr/>
        </p:nvSpPr>
        <p:spPr>
          <a:xfrm>
            <a:off x="1676520" y="152280"/>
            <a:ext cx="9846720" cy="6550920"/>
          </a:xfrm>
          <a:prstGeom prst="rect">
            <a:avLst/>
          </a:prstGeom>
          <a:noFill/>
          <a:ln>
            <a:noFill/>
          </a:ln>
        </p:spPr>
        <p:style>
          <a:lnRef idx="0"/>
          <a:fillRef idx="0"/>
          <a:effectRef idx="0"/>
          <a:fontRef idx="minor"/>
        </p:style>
        <p:txBody>
          <a:bodyPr lIns="90000" rIns="90000" tIns="45000" bIns="45000">
            <a:noAutofit/>
          </a:bodyPr>
          <a:p>
            <a:pPr marL="365760" indent="-281160" algn="just">
              <a:lnSpc>
                <a:spcPct val="100000"/>
              </a:lnSpc>
              <a:spcBef>
                <a:spcPts val="601"/>
              </a:spcBef>
              <a:buClr>
                <a:srgbClr val="3891a7"/>
              </a:buClr>
              <a:buSzPct val="80000"/>
              <a:buFont typeface="Wingdings" charset="2"/>
              <a:buChar char=""/>
            </a:pPr>
            <a:r>
              <a:rPr b="0" lang="en-US" sz="3600" spc="-1" strike="noStrike">
                <a:solidFill>
                  <a:srgbClr val="000000"/>
                </a:solidFill>
                <a:latin typeface="Times New Roman"/>
                <a:ea typeface="DejaVu Sans"/>
              </a:rPr>
              <a:t>Grade 3&amp; 4 Permanent sterilisation is adviced.</a:t>
            </a:r>
            <a:endParaRPr b="0" lang="en-US" sz="3600" spc="-1" strike="noStrike">
              <a:latin typeface="Arial"/>
            </a:endParaRPr>
          </a:p>
          <a:p>
            <a:pPr marL="365760" indent="-281160" algn="just">
              <a:lnSpc>
                <a:spcPct val="100000"/>
              </a:lnSpc>
              <a:spcBef>
                <a:spcPts val="601"/>
              </a:spcBef>
              <a:buClr>
                <a:srgbClr val="3891a7"/>
              </a:buClr>
              <a:buSzPct val="80000"/>
              <a:buFont typeface="Wingdings" charset="2"/>
              <a:buChar char=""/>
            </a:pPr>
            <a:r>
              <a:rPr b="0" lang="en-US" sz="3600" spc="-1" strike="noStrike">
                <a:solidFill>
                  <a:srgbClr val="000000"/>
                </a:solidFill>
                <a:latin typeface="Times New Roman"/>
                <a:ea typeface="DejaVu Sans"/>
              </a:rPr>
              <a:t>Regular check up by the cardiologist ,so to strictly adhere  to the follow up schedule.</a:t>
            </a:r>
            <a:endParaRPr b="0" lang="en-US" sz="3600" spc="-1" strike="noStrike">
              <a:latin typeface="Arial"/>
            </a:endParaRPr>
          </a:p>
          <a:p>
            <a:pPr marL="365760" indent="-281160" algn="just">
              <a:lnSpc>
                <a:spcPct val="100000"/>
              </a:lnSpc>
              <a:spcBef>
                <a:spcPts val="601"/>
              </a:spcBef>
              <a:buClr>
                <a:srgbClr val="3891a7"/>
              </a:buClr>
              <a:buSzPct val="80000"/>
              <a:buFont typeface="Wingdings" charset="2"/>
              <a:buChar char=""/>
            </a:pPr>
            <a:r>
              <a:rPr b="0" lang="en-US" sz="3600" spc="-1" strike="noStrike">
                <a:solidFill>
                  <a:srgbClr val="000000"/>
                </a:solidFill>
                <a:latin typeface="Times New Roman"/>
                <a:ea typeface="DejaVu Sans"/>
              </a:rPr>
              <a:t>Drugs compliance to control the heart lesion ,in terms of not  missing a dose &amp; to strictly keep observe time , hence maintain blood concentrations.</a:t>
            </a:r>
            <a:endParaRPr b="0" lang="en-US" sz="3600" spc="-1" strike="noStrike">
              <a:latin typeface="Arial"/>
            </a:endParaRPr>
          </a:p>
          <a:p>
            <a:pPr marL="365760" indent="-281160" algn="just">
              <a:lnSpc>
                <a:spcPct val="100000"/>
              </a:lnSpc>
              <a:spcBef>
                <a:spcPts val="601"/>
              </a:spcBef>
              <a:buClr>
                <a:srgbClr val="3891a7"/>
              </a:buClr>
              <a:buSzPct val="80000"/>
              <a:buFont typeface="Wingdings" charset="2"/>
              <a:buChar char=""/>
            </a:pPr>
            <a:r>
              <a:rPr b="0" lang="en-US" sz="3600" spc="-1" strike="noStrike">
                <a:solidFill>
                  <a:srgbClr val="000000"/>
                </a:solidFill>
                <a:latin typeface="Times New Roman"/>
                <a:ea typeface="DejaVu Sans"/>
              </a:rPr>
              <a:t>Immediate and adequate treatment  of any ailment by a physician.</a:t>
            </a:r>
            <a:endParaRPr b="0" lang="en-US" sz="3600" spc="-1" strike="noStrike">
              <a:latin typeface="Arial"/>
            </a:endParaRPr>
          </a:p>
        </p:txBody>
      </p:sp>
    </p:spTree>
  </p:cSld>
  <mc:AlternateContent>
    <mc:Choice Requires="p14">
      <p:transition spd="slow" p14:dur="2000"/>
    </mc:Choice>
    <mc:Fallback>
      <p:transition spd="slow"/>
    </mc:Fallback>
  </mc:AlternateContent>
</p:sld>
</file>

<file path=ppt/slides/slide36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b0f0"/>
        </a:solidFill>
      </p:bgPr>
    </p:bg>
    <p:spTree>
      <p:nvGrpSpPr>
        <p:cNvPr id="1" name=""/>
        <p:cNvGrpSpPr/>
        <p:nvPr/>
      </p:nvGrpSpPr>
      <p:grpSpPr>
        <a:xfrm>
          <a:off x="0" y="0"/>
          <a:ext cx="0" cy="0"/>
          <a:chOff x="0" y="0"/>
          <a:chExt cx="0" cy="0"/>
        </a:xfrm>
      </p:grpSpPr>
      <p:sp>
        <p:nvSpPr>
          <p:cNvPr id="1345" name="CustomShape 1"/>
          <p:cNvSpPr/>
          <p:nvPr/>
        </p:nvSpPr>
        <p:spPr>
          <a:xfrm>
            <a:off x="1714680" y="533520"/>
            <a:ext cx="9141840" cy="5560560"/>
          </a:xfrm>
          <a:prstGeom prst="rect">
            <a:avLst/>
          </a:prstGeom>
          <a:noFill/>
          <a:ln>
            <a:noFill/>
          </a:ln>
        </p:spPr>
        <p:style>
          <a:lnRef idx="0"/>
          <a:fillRef idx="0"/>
          <a:effectRef idx="0"/>
          <a:fontRef idx="minor"/>
        </p:style>
        <p:txBody>
          <a:bodyPr lIns="90000" rIns="90000" tIns="45000" bIns="45000">
            <a:normAutofit fontScale="73000"/>
          </a:bodyPr>
          <a:p>
            <a:pPr marL="365760" indent="-281160">
              <a:lnSpc>
                <a:spcPct val="100000"/>
              </a:lnSpc>
              <a:spcBef>
                <a:spcPts val="601"/>
              </a:spcBef>
              <a:buClr>
                <a:srgbClr val="3891a7"/>
              </a:buClr>
              <a:buSzPct val="80000"/>
              <a:buFont typeface="Wingdings" charset="2"/>
              <a:buChar char=""/>
            </a:pPr>
            <a:r>
              <a:rPr b="0" lang="en-US" sz="4200" spc="-1" strike="noStrike">
                <a:solidFill>
                  <a:srgbClr val="000000"/>
                </a:solidFill>
                <a:latin typeface="Times New Roman"/>
                <a:ea typeface="DejaVu Sans"/>
              </a:rPr>
              <a:t>Importance of rest, hygiene and balanced diet, but to control obesity.  </a:t>
            </a:r>
            <a:endParaRPr b="0" lang="en-US" sz="4200" spc="-1" strike="noStrike">
              <a:latin typeface="Arial"/>
            </a:endParaRPr>
          </a:p>
          <a:p>
            <a:pPr marL="365760" indent="-281160">
              <a:lnSpc>
                <a:spcPct val="100000"/>
              </a:lnSpc>
              <a:spcBef>
                <a:spcPts val="601"/>
              </a:spcBef>
              <a:buClr>
                <a:srgbClr val="3891a7"/>
              </a:buClr>
              <a:buSzPct val="80000"/>
              <a:buFont typeface="Wingdings" charset="2"/>
              <a:buChar char=""/>
            </a:pPr>
            <a:r>
              <a:rPr b="0" lang="en-US" sz="4200" spc="-1" strike="noStrike">
                <a:solidFill>
                  <a:srgbClr val="000000"/>
                </a:solidFill>
                <a:latin typeface="Times New Roman"/>
                <a:ea typeface="DejaVu Sans"/>
              </a:rPr>
              <a:t>Child welfare services as usual- N –baby.</a:t>
            </a:r>
            <a:endParaRPr b="0" lang="en-US" sz="4200" spc="-1" strike="noStrike">
              <a:latin typeface="Arial"/>
            </a:endParaRPr>
          </a:p>
          <a:p>
            <a:pPr marL="365760" indent="-281160">
              <a:lnSpc>
                <a:spcPct val="100000"/>
              </a:lnSpc>
              <a:spcBef>
                <a:spcPts val="601"/>
              </a:spcBef>
              <a:buClr>
                <a:srgbClr val="3891a7"/>
              </a:buClr>
              <a:buSzPct val="80000"/>
              <a:buFont typeface="Wingdings" charset="2"/>
              <a:buChar char=""/>
            </a:pPr>
            <a:r>
              <a:rPr b="0" lang="en-US" sz="4200" spc="-1" strike="noStrike">
                <a:solidFill>
                  <a:srgbClr val="000000"/>
                </a:solidFill>
                <a:latin typeface="Times New Roman"/>
                <a:ea typeface="DejaVu Sans"/>
              </a:rPr>
              <a:t>Postnatal check up at 2 and 6 weeks respectively.</a:t>
            </a:r>
            <a:endParaRPr b="0" lang="en-US" sz="4200" spc="-1" strike="noStrike">
              <a:latin typeface="Arial"/>
            </a:endParaRPr>
          </a:p>
          <a:p>
            <a:pPr marL="365760" indent="-281160">
              <a:lnSpc>
                <a:spcPct val="100000"/>
              </a:lnSpc>
              <a:spcBef>
                <a:spcPts val="601"/>
              </a:spcBef>
              <a:buClr>
                <a:srgbClr val="3891a7"/>
              </a:buClr>
              <a:buSzPct val="80000"/>
              <a:buFont typeface="Wingdings" charset="2"/>
              <a:buChar char=""/>
            </a:pPr>
            <a:r>
              <a:rPr b="0" lang="en-US" sz="4200" spc="-1" strike="noStrike">
                <a:solidFill>
                  <a:srgbClr val="000000"/>
                </a:solidFill>
                <a:latin typeface="Times New Roman"/>
                <a:ea typeface="DejaVu Sans"/>
              </a:rPr>
              <a:t>Reviewed by obstertician &amp; cardiologist.</a:t>
            </a:r>
            <a:endParaRPr b="0" lang="en-US" sz="4200" spc="-1" strike="noStrike">
              <a:latin typeface="Arial"/>
            </a:endParaRPr>
          </a:p>
          <a:p>
            <a:pPr marL="365760" indent="-281160">
              <a:lnSpc>
                <a:spcPct val="100000"/>
              </a:lnSpc>
              <a:spcBef>
                <a:spcPts val="601"/>
              </a:spcBef>
              <a:tabLst>
                <a:tab algn="l" pos="0"/>
              </a:tabLst>
            </a:pPr>
            <a:r>
              <a:rPr b="0" lang="en-US" sz="4200" spc="-1" strike="noStrike">
                <a:solidFill>
                  <a:srgbClr val="000000"/>
                </a:solidFill>
                <a:latin typeface="Times New Roman"/>
                <a:ea typeface="DejaVu Sans"/>
              </a:rPr>
              <a:t>	</a:t>
            </a:r>
            <a:r>
              <a:rPr b="0" lang="en-US" sz="4200" spc="-1" strike="noStrike">
                <a:solidFill>
                  <a:srgbClr val="ffc000"/>
                </a:solidFill>
                <a:latin typeface="Times New Roman"/>
                <a:ea typeface="DejaVu Sans"/>
              </a:rPr>
              <a:t>NB </a:t>
            </a:r>
            <a:r>
              <a:rPr b="0" lang="en-US" sz="4200" spc="-1" strike="noStrike">
                <a:solidFill>
                  <a:srgbClr val="000000"/>
                </a:solidFill>
                <a:latin typeface="Times New Roman"/>
                <a:ea typeface="DejaVu Sans"/>
              </a:rPr>
              <a:t>: For unsuccessful 1</a:t>
            </a:r>
            <a:r>
              <a:rPr b="0" lang="en-US" sz="4200" spc="-1" strike="noStrike" baseline="30000">
                <a:solidFill>
                  <a:srgbClr val="000000"/>
                </a:solidFill>
                <a:latin typeface="Times New Roman"/>
                <a:ea typeface="DejaVu Sans"/>
              </a:rPr>
              <a:t>st</a:t>
            </a:r>
            <a:r>
              <a:rPr b="0" lang="en-US" sz="4200" spc="-1" strike="noStrike">
                <a:solidFill>
                  <a:srgbClr val="000000"/>
                </a:solidFill>
                <a:latin typeface="Times New Roman"/>
                <a:ea typeface="DejaVu Sans"/>
              </a:rPr>
              <a:t>  stage = C/S</a:t>
            </a:r>
            <a:endParaRPr b="0" lang="en-US" sz="4200" spc="-1" strike="noStrike">
              <a:latin typeface="Arial"/>
            </a:endParaRPr>
          </a:p>
          <a:p>
            <a:pPr marL="365760" indent="-281160">
              <a:lnSpc>
                <a:spcPct val="100000"/>
              </a:lnSpc>
              <a:spcBef>
                <a:spcPts val="601"/>
              </a:spcBef>
              <a:tabLst>
                <a:tab algn="l" pos="0"/>
              </a:tabLst>
            </a:pPr>
            <a:r>
              <a:rPr b="1" lang="en-US" sz="3200" spc="-1" strike="noStrike">
                <a:solidFill>
                  <a:srgbClr val="000000"/>
                </a:solidFill>
                <a:latin typeface="Times New Roman"/>
                <a:ea typeface="DejaVu Sans"/>
              </a:rPr>
              <a:t>	</a:t>
            </a:r>
            <a:endParaRPr b="0" lang="en-US" sz="3200" spc="-1" strike="noStrike">
              <a:latin typeface="Arial"/>
            </a:endParaRPr>
          </a:p>
          <a:p>
            <a:pPr marL="365760" indent="-281160">
              <a:lnSpc>
                <a:spcPct val="100000"/>
              </a:lnSpc>
              <a:spcBef>
                <a:spcPts val="601"/>
              </a:spcBef>
              <a:tabLst>
                <a:tab algn="l" pos="0"/>
              </a:tabLst>
            </a:pPr>
            <a:r>
              <a:rPr b="0" lang="en-US" sz="3200" spc="-1" strike="noStrike">
                <a:solidFill>
                  <a:srgbClr val="000000"/>
                </a:solidFill>
                <a:latin typeface="Times New Roman"/>
                <a:ea typeface="DejaVu Sans"/>
              </a:rPr>
              <a:t>	</a:t>
            </a:r>
            <a:endParaRPr b="0" lang="en-US" sz="3200" spc="-1" strike="noStrike">
              <a:latin typeface="Arial"/>
            </a:endParaRPr>
          </a:p>
          <a:p>
            <a:pPr marL="365760" indent="-281160">
              <a:lnSpc>
                <a:spcPct val="100000"/>
              </a:lnSpc>
              <a:spcBef>
                <a:spcPts val="601"/>
              </a:spcBef>
              <a:tabLst>
                <a:tab algn="l" pos="0"/>
              </a:tabLst>
            </a:pP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36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b0f0"/>
        </a:solidFill>
      </p:bgPr>
    </p:bg>
    <p:spTree>
      <p:nvGrpSpPr>
        <p:cNvPr id="1" name=""/>
        <p:cNvGrpSpPr/>
        <p:nvPr/>
      </p:nvGrpSpPr>
      <p:grpSpPr>
        <a:xfrm>
          <a:off x="0" y="0"/>
          <a:ext cx="0" cy="0"/>
          <a:chOff x="0" y="0"/>
          <a:chExt cx="0" cy="0"/>
        </a:xfrm>
      </p:grpSpPr>
      <p:sp>
        <p:nvSpPr>
          <p:cNvPr id="1346" name="CustomShape 1"/>
          <p:cNvSpPr/>
          <p:nvPr/>
        </p:nvSpPr>
        <p:spPr>
          <a:xfrm>
            <a:off x="1714680" y="0"/>
            <a:ext cx="9903960" cy="1445760"/>
          </a:xfrm>
          <a:prstGeom prst="rect">
            <a:avLst/>
          </a:prstGeom>
          <a:noFill/>
          <a:ln>
            <a:noFill/>
          </a:ln>
        </p:spPr>
        <p:style>
          <a:lnRef idx="0"/>
          <a:fillRef idx="0"/>
          <a:effectRef idx="0"/>
          <a:fontRef idx="minor"/>
        </p:style>
        <p:txBody>
          <a:bodyPr lIns="90000" rIns="90000" tIns="45000" bIns="45000" anchor="ctr">
            <a:normAutofit/>
          </a:bodyPr>
          <a:p>
            <a:pPr algn="ctr">
              <a:lnSpc>
                <a:spcPct val="100000"/>
              </a:lnSpc>
            </a:pPr>
            <a:r>
              <a:rPr b="1" lang="en-US" sz="3600" spc="-1" strike="noStrike">
                <a:solidFill>
                  <a:srgbClr val="ff0000"/>
                </a:solidFill>
                <a:latin typeface="Arial"/>
                <a:ea typeface="DejaVu Sans"/>
              </a:rPr>
              <a:t>EFFECTS OF CARDIAC DISEASE ON PREGNANCY</a:t>
            </a:r>
            <a:endParaRPr b="0" lang="en-US" sz="3600" spc="-1" strike="noStrike">
              <a:latin typeface="Arial"/>
            </a:endParaRPr>
          </a:p>
        </p:txBody>
      </p:sp>
      <p:sp>
        <p:nvSpPr>
          <p:cNvPr id="1347" name="CustomShape 2"/>
          <p:cNvSpPr/>
          <p:nvPr/>
        </p:nvSpPr>
        <p:spPr>
          <a:xfrm>
            <a:off x="1619280" y="1447920"/>
            <a:ext cx="9926640" cy="4798440"/>
          </a:xfrm>
          <a:prstGeom prst="rect">
            <a:avLst/>
          </a:prstGeom>
          <a:noFill/>
          <a:ln>
            <a:noFill/>
          </a:ln>
        </p:spPr>
        <p:style>
          <a:lnRef idx="0"/>
          <a:fillRef idx="0"/>
          <a:effectRef idx="0"/>
          <a:fontRef idx="minor"/>
        </p:style>
        <p:txBody>
          <a:bodyPr lIns="90000" rIns="90000" tIns="45000" bIns="45000">
            <a:normAutofit/>
          </a:bodyPr>
          <a:p>
            <a:pPr marL="365760" indent="-281160" algn="just">
              <a:lnSpc>
                <a:spcPct val="100000"/>
              </a:lnSpc>
              <a:spcBef>
                <a:spcPts val="601"/>
              </a:spcBef>
              <a:buClr>
                <a:srgbClr val="3891a7"/>
              </a:buClr>
              <a:buSzPct val="80000"/>
              <a:buFont typeface="Wingdings" charset="2"/>
              <a:buChar char=""/>
            </a:pPr>
            <a:r>
              <a:rPr b="0" lang="en-US" sz="3600" spc="-1" strike="noStrike">
                <a:solidFill>
                  <a:srgbClr val="000000"/>
                </a:solidFill>
                <a:latin typeface="Times New Roman"/>
                <a:ea typeface="DejaVu Sans"/>
              </a:rPr>
              <a:t>Refer to </a:t>
            </a:r>
            <a:r>
              <a:rPr b="1" i="1" lang="en-US" sz="3600" spc="-1" strike="noStrike">
                <a:solidFill>
                  <a:srgbClr val="000000"/>
                </a:solidFill>
                <a:latin typeface="Times New Roman"/>
                <a:ea typeface="DejaVu Sans"/>
              </a:rPr>
              <a:t>complications </a:t>
            </a:r>
            <a:r>
              <a:rPr b="0" lang="en-US" sz="3600" spc="-1" strike="noStrike">
                <a:solidFill>
                  <a:srgbClr val="000000"/>
                </a:solidFill>
                <a:latin typeface="Times New Roman"/>
                <a:ea typeface="DejaVu Sans"/>
              </a:rPr>
              <a:t>likely to occur to fetus / baby due to poor placental blood supply.  They include:</a:t>
            </a:r>
            <a:endParaRPr b="0" lang="en-US" sz="3600" spc="-1" strike="noStrike">
              <a:latin typeface="Arial"/>
            </a:endParaRPr>
          </a:p>
          <a:p>
            <a:pPr marL="365760" indent="-281160" algn="just">
              <a:lnSpc>
                <a:spcPct val="100000"/>
              </a:lnSpc>
              <a:spcBef>
                <a:spcPts val="601"/>
              </a:spcBef>
              <a:buClr>
                <a:srgbClr val="3891a7"/>
              </a:buClr>
              <a:buSzPct val="80000"/>
              <a:buFont typeface="Wingdings 2" charset="2"/>
              <a:buChar char=""/>
            </a:pPr>
            <a:r>
              <a:rPr b="0" lang="en-US" sz="3600" spc="-1" strike="noStrike">
                <a:solidFill>
                  <a:srgbClr val="000000"/>
                </a:solidFill>
                <a:latin typeface="Times New Roman"/>
                <a:ea typeface="DejaVu Sans"/>
              </a:rPr>
              <a:t>Loss of pregnancy, through either spontaneous abortion or intrauterine fetal death</a:t>
            </a:r>
            <a:endParaRPr b="0" lang="en-US" sz="3600" spc="-1" strike="noStrike">
              <a:latin typeface="Arial"/>
            </a:endParaRPr>
          </a:p>
          <a:p>
            <a:pPr algn="just">
              <a:lnSpc>
                <a:spcPct val="100000"/>
              </a:lnSpc>
              <a:spcBef>
                <a:spcPts val="601"/>
              </a:spcBef>
            </a:pPr>
            <a:endParaRPr b="0" lang="en-US" sz="3600" spc="-1" strike="noStrike">
              <a:latin typeface="Arial"/>
            </a:endParaRPr>
          </a:p>
        </p:txBody>
      </p:sp>
    </p:spTree>
  </p:cSld>
  <mc:AlternateContent>
    <mc:Choice Requires="p14">
      <p:transition spd="slow" p14:dur="2000"/>
    </mc:Choice>
    <mc:Fallback>
      <p:transition spd="slow"/>
    </mc:Fallback>
  </mc:AlternateContent>
</p:sld>
</file>

<file path=ppt/slides/slide36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b0f0"/>
        </a:solidFill>
      </p:bgPr>
    </p:bg>
    <p:spTree>
      <p:nvGrpSpPr>
        <p:cNvPr id="1" name=""/>
        <p:cNvGrpSpPr/>
        <p:nvPr/>
      </p:nvGrpSpPr>
      <p:grpSpPr>
        <a:xfrm>
          <a:off x="0" y="0"/>
          <a:ext cx="0" cy="0"/>
          <a:chOff x="0" y="0"/>
          <a:chExt cx="0" cy="0"/>
        </a:xfrm>
      </p:grpSpPr>
      <p:sp>
        <p:nvSpPr>
          <p:cNvPr id="1348" name="CustomShape 1"/>
          <p:cNvSpPr/>
          <p:nvPr/>
        </p:nvSpPr>
        <p:spPr>
          <a:xfrm>
            <a:off x="1619280" y="685800"/>
            <a:ext cx="10037160" cy="5331960"/>
          </a:xfrm>
          <a:prstGeom prst="rect">
            <a:avLst/>
          </a:prstGeom>
          <a:noFill/>
          <a:ln>
            <a:noFill/>
          </a:ln>
        </p:spPr>
        <p:style>
          <a:lnRef idx="0"/>
          <a:fillRef idx="0"/>
          <a:effectRef idx="0"/>
          <a:fontRef idx="minor"/>
        </p:style>
        <p:txBody>
          <a:bodyPr lIns="90000" rIns="90000" tIns="45000" bIns="45000">
            <a:noAutofit/>
          </a:bodyPr>
          <a:p>
            <a:pPr marL="365760" indent="-281160" algn="just">
              <a:lnSpc>
                <a:spcPct val="100000"/>
              </a:lnSpc>
              <a:spcBef>
                <a:spcPts val="601"/>
              </a:spcBef>
              <a:buClr>
                <a:srgbClr val="3891a7"/>
              </a:buClr>
              <a:buSzPct val="80000"/>
              <a:buFont typeface="Wingdings 2" charset="2"/>
              <a:buChar char=""/>
            </a:pPr>
            <a:r>
              <a:rPr b="0" lang="en-US" sz="3600" spc="-1" strike="noStrike">
                <a:solidFill>
                  <a:srgbClr val="000000"/>
                </a:solidFill>
                <a:latin typeface="Times New Roman"/>
                <a:ea typeface="DejaVu Sans"/>
              </a:rPr>
              <a:t>Intrauterine growth restriction due to reduced uterine  provisions.</a:t>
            </a:r>
            <a:endParaRPr b="0" lang="en-US" sz="3600" spc="-1" strike="noStrike">
              <a:latin typeface="Arial"/>
            </a:endParaRPr>
          </a:p>
          <a:p>
            <a:pPr marL="365760" indent="-281160" algn="just">
              <a:lnSpc>
                <a:spcPct val="100000"/>
              </a:lnSpc>
              <a:spcBef>
                <a:spcPts val="601"/>
              </a:spcBef>
              <a:buClr>
                <a:srgbClr val="3891a7"/>
              </a:buClr>
              <a:buSzPct val="80000"/>
              <a:buFont typeface="Wingdings 2" charset="2"/>
              <a:buChar char=""/>
            </a:pPr>
            <a:r>
              <a:rPr b="0" lang="en-US" sz="3600" spc="-1" strike="noStrike">
                <a:solidFill>
                  <a:srgbClr val="000000"/>
                </a:solidFill>
                <a:latin typeface="Times New Roman"/>
                <a:ea typeface="DejaVu Sans"/>
              </a:rPr>
              <a:t>Congenital abnormalities due to poor blood supply during embryonic stage.</a:t>
            </a:r>
            <a:endParaRPr b="0" lang="en-US" sz="3600" spc="-1" strike="noStrike">
              <a:latin typeface="Arial"/>
            </a:endParaRPr>
          </a:p>
          <a:p>
            <a:pPr marL="365760" indent="-281160" algn="just">
              <a:lnSpc>
                <a:spcPct val="100000"/>
              </a:lnSpc>
              <a:spcBef>
                <a:spcPts val="601"/>
              </a:spcBef>
              <a:buClr>
                <a:srgbClr val="3891a7"/>
              </a:buClr>
              <a:buSzPct val="80000"/>
              <a:buFont typeface="Wingdings 2" charset="2"/>
              <a:buChar char=""/>
            </a:pPr>
            <a:r>
              <a:rPr b="0" lang="en-US" sz="3600" spc="-1" strike="noStrike">
                <a:solidFill>
                  <a:srgbClr val="000000"/>
                </a:solidFill>
                <a:latin typeface="Times New Roman"/>
                <a:ea typeface="DejaVu Sans"/>
              </a:rPr>
              <a:t>Preterm birth: to save the mother as condition worsens, or spontaneously due to reduction of respesctive hormonal levels.</a:t>
            </a:r>
            <a:endParaRPr b="0" lang="en-US" sz="3600" spc="-1" strike="noStrike">
              <a:latin typeface="Arial"/>
            </a:endParaRPr>
          </a:p>
        </p:txBody>
      </p:sp>
    </p:spTree>
  </p:cSld>
  <mc:AlternateContent>
    <mc:Choice Requires="p14">
      <p:transition spd="slow" p14:dur="2000"/>
    </mc:Choice>
    <mc:Fallback>
      <p:transition spd="slow"/>
    </mc:Fallback>
  </mc:AlternateContent>
</p:sld>
</file>

<file path=ppt/slides/slide36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b0f0"/>
        </a:solidFill>
      </p:bgPr>
    </p:bg>
    <p:spTree>
      <p:nvGrpSpPr>
        <p:cNvPr id="1" name=""/>
        <p:cNvGrpSpPr/>
        <p:nvPr/>
      </p:nvGrpSpPr>
      <p:grpSpPr>
        <a:xfrm>
          <a:off x="0" y="0"/>
          <a:ext cx="0" cy="0"/>
          <a:chOff x="0" y="0"/>
          <a:chExt cx="0" cy="0"/>
        </a:xfrm>
      </p:grpSpPr>
      <p:sp>
        <p:nvSpPr>
          <p:cNvPr id="1349" name="CustomShape 1"/>
          <p:cNvSpPr/>
          <p:nvPr/>
        </p:nvSpPr>
        <p:spPr>
          <a:xfrm>
            <a:off x="1819440" y="152280"/>
            <a:ext cx="9903960" cy="1369440"/>
          </a:xfrm>
          <a:prstGeom prst="rect">
            <a:avLst/>
          </a:prstGeom>
          <a:noFill/>
          <a:ln>
            <a:noFill/>
          </a:ln>
        </p:spPr>
        <p:style>
          <a:lnRef idx="0"/>
          <a:fillRef idx="0"/>
          <a:effectRef idx="0"/>
          <a:fontRef idx="minor"/>
        </p:style>
        <p:txBody>
          <a:bodyPr lIns="90000" rIns="90000" tIns="45000" bIns="45000" anchor="ctr">
            <a:normAutofit/>
          </a:bodyPr>
          <a:p>
            <a:pPr algn="ctr">
              <a:lnSpc>
                <a:spcPct val="100000"/>
              </a:lnSpc>
            </a:pPr>
            <a:r>
              <a:rPr b="1" lang="en-US" sz="3600" spc="-1" strike="noStrike">
                <a:solidFill>
                  <a:srgbClr val="ff0000"/>
                </a:solidFill>
                <a:latin typeface="Arial"/>
                <a:ea typeface="DejaVu Sans"/>
              </a:rPr>
              <a:t>EFFECTS OF PREGNANCY ON CARDIAC DISEASE</a:t>
            </a:r>
            <a:endParaRPr b="0" lang="en-US" sz="3600" spc="-1" strike="noStrike">
              <a:latin typeface="Arial"/>
            </a:endParaRPr>
          </a:p>
        </p:txBody>
      </p:sp>
      <p:sp>
        <p:nvSpPr>
          <p:cNvPr id="1350" name="CustomShape 2"/>
          <p:cNvSpPr/>
          <p:nvPr/>
        </p:nvSpPr>
        <p:spPr>
          <a:xfrm>
            <a:off x="1981080" y="1523880"/>
            <a:ext cx="9256320" cy="4950720"/>
          </a:xfrm>
          <a:prstGeom prst="rect">
            <a:avLst/>
          </a:prstGeom>
          <a:noFill/>
          <a:ln>
            <a:noFill/>
          </a:ln>
        </p:spPr>
        <p:style>
          <a:lnRef idx="0"/>
          <a:fillRef idx="0"/>
          <a:effectRef idx="0"/>
          <a:fontRef idx="minor"/>
        </p:style>
        <p:txBody>
          <a:bodyPr lIns="90000" rIns="90000" tIns="45000" bIns="45000">
            <a:normAutofit/>
          </a:bodyPr>
          <a:p>
            <a:pPr marL="365760" indent="-281160" algn="just">
              <a:lnSpc>
                <a:spcPct val="100000"/>
              </a:lnSpc>
              <a:spcBef>
                <a:spcPts val="601"/>
              </a:spcBef>
              <a:buClr>
                <a:srgbClr val="3891a7"/>
              </a:buClr>
              <a:buSzPct val="80000"/>
              <a:buFont typeface="Wingdings" charset="2"/>
              <a:buChar char=""/>
            </a:pPr>
            <a:r>
              <a:rPr b="0" lang="en-US" sz="3200" spc="-1" strike="noStrike">
                <a:solidFill>
                  <a:srgbClr val="000000"/>
                </a:solidFill>
                <a:latin typeface="Times New Roman"/>
                <a:ea typeface="DejaVu Sans"/>
              </a:rPr>
              <a:t>Refers to complications to the mother.</a:t>
            </a:r>
            <a:endParaRPr b="0" lang="en-US" sz="3200" spc="-1" strike="noStrike">
              <a:latin typeface="Arial"/>
            </a:endParaRPr>
          </a:p>
          <a:p>
            <a:pPr marL="365760" indent="-281160" algn="just">
              <a:lnSpc>
                <a:spcPct val="100000"/>
              </a:lnSpc>
              <a:spcBef>
                <a:spcPts val="601"/>
              </a:spcBef>
              <a:buClr>
                <a:srgbClr val="3891a7"/>
              </a:buClr>
              <a:buSzPct val="80000"/>
              <a:buFont typeface="Wingdings 2" charset="2"/>
              <a:buChar char=""/>
            </a:pPr>
            <a:r>
              <a:rPr b="0" lang="en-US" sz="3200" spc="-1" strike="noStrike">
                <a:solidFill>
                  <a:srgbClr val="000000"/>
                </a:solidFill>
                <a:latin typeface="Times New Roman"/>
                <a:ea typeface="DejaVu Sans"/>
              </a:rPr>
              <a:t>Congestive cardiac failure, due to physiological haemodynamic state.</a:t>
            </a:r>
            <a:endParaRPr b="0" lang="en-US" sz="3200" spc="-1" strike="noStrike">
              <a:latin typeface="Arial"/>
            </a:endParaRPr>
          </a:p>
          <a:p>
            <a:pPr marL="365760" indent="-281160" algn="just">
              <a:lnSpc>
                <a:spcPct val="100000"/>
              </a:lnSpc>
              <a:spcBef>
                <a:spcPts val="601"/>
              </a:spcBef>
              <a:buClr>
                <a:srgbClr val="3891a7"/>
              </a:buClr>
              <a:buSzPct val="80000"/>
              <a:buFont typeface="Wingdings 2" charset="2"/>
              <a:buChar char=""/>
            </a:pPr>
            <a:r>
              <a:rPr b="0" lang="en-US" sz="3200" spc="-1" strike="noStrike">
                <a:solidFill>
                  <a:srgbClr val="000000"/>
                </a:solidFill>
                <a:latin typeface="Times New Roman"/>
                <a:ea typeface="DejaVu Sans"/>
              </a:rPr>
              <a:t>Ventricular aneurysm, results from relaxation effect of progesterone hormone accompanied by increased cardiac activity.</a:t>
            </a:r>
            <a:endParaRPr b="0" lang="en-US" sz="3200" spc="-1" strike="noStrike">
              <a:latin typeface="Arial"/>
            </a:endParaRPr>
          </a:p>
          <a:p>
            <a:pPr marL="365760" indent="-281160" algn="just">
              <a:lnSpc>
                <a:spcPct val="100000"/>
              </a:lnSpc>
              <a:spcBef>
                <a:spcPts val="601"/>
              </a:spcBef>
              <a:buClr>
                <a:srgbClr val="3891a7"/>
              </a:buClr>
              <a:buSzPct val="80000"/>
              <a:buFont typeface="Wingdings 2" charset="2"/>
              <a:buChar char=""/>
            </a:pPr>
            <a:r>
              <a:rPr b="0" lang="en-US" sz="3200" spc="-1" strike="noStrike">
                <a:solidFill>
                  <a:srgbClr val="000000"/>
                </a:solidFill>
                <a:latin typeface="Times New Roman"/>
                <a:ea typeface="DejaVu Sans"/>
              </a:rPr>
              <a:t>Pulmonary oedema, due to generalised state of fluid retention.  </a:t>
            </a: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36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b0f0"/>
        </a:solidFill>
      </p:bgPr>
    </p:bg>
    <p:spTree>
      <p:nvGrpSpPr>
        <p:cNvPr id="1" name=""/>
        <p:cNvGrpSpPr/>
        <p:nvPr/>
      </p:nvGrpSpPr>
      <p:grpSpPr>
        <a:xfrm>
          <a:off x="0" y="0"/>
          <a:ext cx="0" cy="0"/>
          <a:chOff x="0" y="0"/>
          <a:chExt cx="0" cy="0"/>
        </a:xfrm>
      </p:grpSpPr>
      <p:sp>
        <p:nvSpPr>
          <p:cNvPr id="1351" name="CustomShape 1"/>
          <p:cNvSpPr/>
          <p:nvPr/>
        </p:nvSpPr>
        <p:spPr>
          <a:xfrm>
            <a:off x="1752480" y="685800"/>
            <a:ext cx="9484920" cy="5712840"/>
          </a:xfrm>
          <a:prstGeom prst="rect">
            <a:avLst/>
          </a:prstGeom>
          <a:noFill/>
          <a:ln>
            <a:noFill/>
          </a:ln>
        </p:spPr>
        <p:style>
          <a:lnRef idx="0"/>
          <a:fillRef idx="0"/>
          <a:effectRef idx="0"/>
          <a:fontRef idx="minor"/>
        </p:style>
        <p:txBody>
          <a:bodyPr lIns="90000" rIns="90000" tIns="45000" bIns="45000">
            <a:normAutofit/>
          </a:bodyPr>
          <a:p>
            <a:pPr marL="365760" indent="-281160" algn="just">
              <a:lnSpc>
                <a:spcPct val="100000"/>
              </a:lnSpc>
              <a:spcBef>
                <a:spcPts val="601"/>
              </a:spcBef>
              <a:buClr>
                <a:srgbClr val="3891a7"/>
              </a:buClr>
              <a:buSzPct val="80000"/>
              <a:buFont typeface="Wingdings 2" charset="2"/>
              <a:buChar char=""/>
            </a:pPr>
            <a:r>
              <a:rPr b="0" lang="en-US" sz="3600" spc="-1" strike="noStrike">
                <a:solidFill>
                  <a:srgbClr val="000000"/>
                </a:solidFill>
                <a:latin typeface="Times New Roman"/>
                <a:ea typeface="DejaVu Sans"/>
              </a:rPr>
              <a:t>Thrombo-embolism, especially in presence of  arrhythmias, mitral valve stenosis or  valve replacement</a:t>
            </a:r>
            <a:endParaRPr b="0" lang="en-US" sz="3600" spc="-1" strike="noStrike">
              <a:latin typeface="Arial"/>
            </a:endParaRPr>
          </a:p>
          <a:p>
            <a:pPr marL="365760" indent="-281160" algn="just">
              <a:lnSpc>
                <a:spcPct val="100000"/>
              </a:lnSpc>
              <a:spcBef>
                <a:spcPts val="601"/>
              </a:spcBef>
              <a:buClr>
                <a:srgbClr val="3891a7"/>
              </a:buClr>
              <a:buSzPct val="80000"/>
              <a:buFont typeface="Wingdings" charset="2"/>
              <a:buChar char=""/>
            </a:pPr>
            <a:r>
              <a:rPr b="0" lang="en-US" sz="3600" spc="-1" strike="noStrike">
                <a:solidFill>
                  <a:srgbClr val="000000"/>
                </a:solidFill>
                <a:latin typeface="Times New Roman"/>
                <a:ea typeface="DejaVu Sans"/>
              </a:rPr>
              <a:t>Due to possibility of anaemia &amp; retardation of venous return.</a:t>
            </a:r>
            <a:endParaRPr b="0" lang="en-US" sz="3600" spc="-1" strike="noStrike">
              <a:latin typeface="Arial"/>
            </a:endParaRPr>
          </a:p>
          <a:p>
            <a:pPr marL="365760" indent="-281160" algn="just">
              <a:lnSpc>
                <a:spcPct val="100000"/>
              </a:lnSpc>
              <a:spcBef>
                <a:spcPts val="601"/>
              </a:spcBef>
              <a:buClr>
                <a:srgbClr val="3891a7"/>
              </a:buClr>
              <a:buSzPct val="80000"/>
              <a:buFont typeface="Wingdings 2" charset="2"/>
              <a:buChar char=""/>
            </a:pPr>
            <a:r>
              <a:rPr b="0" lang="en-US" sz="3600" spc="-1" strike="noStrike">
                <a:solidFill>
                  <a:srgbClr val="000000"/>
                </a:solidFill>
                <a:latin typeface="Times New Roman"/>
                <a:ea typeface="DejaVu Sans"/>
              </a:rPr>
              <a:t>Endocarditis, due to lowered immunity particularly in grade 3 &amp; 4.</a:t>
            </a:r>
            <a:endParaRPr b="0" lang="en-US" sz="3600" spc="-1" strike="noStrike">
              <a:latin typeface="Arial"/>
            </a:endParaRPr>
          </a:p>
          <a:p>
            <a:pPr marL="365760" indent="-281160" algn="just">
              <a:lnSpc>
                <a:spcPct val="100000"/>
              </a:lnSpc>
              <a:spcBef>
                <a:spcPts val="601"/>
              </a:spcBef>
              <a:buClr>
                <a:srgbClr val="3891a7"/>
              </a:buClr>
              <a:buSzPct val="80000"/>
              <a:buFont typeface="Wingdings" charset="2"/>
              <a:buChar char=""/>
            </a:pPr>
            <a:r>
              <a:rPr b="0" lang="en-US" sz="3600" spc="-1" strike="noStrike">
                <a:solidFill>
                  <a:srgbClr val="000000"/>
                </a:solidFill>
                <a:latin typeface="Times New Roman"/>
                <a:ea typeface="DejaVu Sans"/>
              </a:rPr>
              <a:t>It results from septicaemia.</a:t>
            </a:r>
            <a:endParaRPr b="0" lang="en-US" sz="3600" spc="-1" strike="noStrike">
              <a:latin typeface="Arial"/>
            </a:endParaRPr>
          </a:p>
          <a:p>
            <a:pPr marL="365760" indent="-281160" algn="just">
              <a:lnSpc>
                <a:spcPct val="100000"/>
              </a:lnSpc>
              <a:spcBef>
                <a:spcPts val="601"/>
              </a:spcBef>
              <a:tabLst>
                <a:tab algn="l" pos="0"/>
              </a:tabLst>
            </a:pPr>
            <a:r>
              <a:rPr b="0" lang="en-US" sz="3200" spc="-1" strike="noStrike">
                <a:solidFill>
                  <a:srgbClr val="000000"/>
                </a:solidFill>
                <a:latin typeface="Times New Roman"/>
                <a:ea typeface="DejaVu Sans"/>
              </a:rPr>
              <a:t> </a:t>
            </a: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36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b0f0"/>
        </a:solidFill>
      </p:bgPr>
    </p:bg>
    <p:spTree>
      <p:nvGrpSpPr>
        <p:cNvPr id="1" name=""/>
        <p:cNvGrpSpPr/>
        <p:nvPr/>
      </p:nvGrpSpPr>
      <p:grpSpPr>
        <a:xfrm>
          <a:off x="0" y="0"/>
          <a:ext cx="0" cy="0"/>
          <a:chOff x="0" y="0"/>
          <a:chExt cx="0" cy="0"/>
        </a:xfrm>
      </p:grpSpPr>
      <p:sp>
        <p:nvSpPr>
          <p:cNvPr id="1352" name="CustomShape 1"/>
          <p:cNvSpPr/>
          <p:nvPr/>
        </p:nvSpPr>
        <p:spPr>
          <a:xfrm>
            <a:off x="1695600" y="253800"/>
            <a:ext cx="9370440" cy="1140840"/>
          </a:xfrm>
          <a:prstGeom prst="rect">
            <a:avLst/>
          </a:prstGeom>
          <a:noFill/>
          <a:ln>
            <a:noFill/>
          </a:ln>
        </p:spPr>
        <p:style>
          <a:lnRef idx="0"/>
          <a:fillRef idx="0"/>
          <a:effectRef idx="0"/>
          <a:fontRef idx="minor"/>
        </p:style>
        <p:txBody>
          <a:bodyPr lIns="90000" rIns="90000" tIns="45000" bIns="45000" anchor="ctr">
            <a:noAutofit/>
          </a:bodyPr>
          <a:p>
            <a:pPr algn="ctr">
              <a:lnSpc>
                <a:spcPct val="100000"/>
              </a:lnSpc>
            </a:pPr>
            <a:r>
              <a:rPr b="0" lang="en-US" sz="4300" spc="-1" strike="noStrike">
                <a:solidFill>
                  <a:srgbClr val="572314"/>
                </a:solidFill>
                <a:latin typeface="Arial"/>
                <a:ea typeface="DejaVu Sans"/>
              </a:rPr>
              <a:t>	</a:t>
            </a:r>
            <a:r>
              <a:rPr b="0" lang="en-US" sz="4300" spc="-1" strike="noStrike">
                <a:solidFill>
                  <a:srgbClr val="572314"/>
                </a:solidFill>
                <a:latin typeface="Arial"/>
                <a:ea typeface="DejaVu Sans"/>
              </a:rPr>
              <a:t>	</a:t>
            </a:r>
            <a:r>
              <a:rPr b="0" lang="en-US" sz="4300" spc="-1" strike="noStrike">
                <a:solidFill>
                  <a:srgbClr val="572314"/>
                </a:solidFill>
                <a:latin typeface="Arial"/>
                <a:ea typeface="DejaVu Sans"/>
              </a:rPr>
              <a:t> </a:t>
            </a:r>
            <a:r>
              <a:rPr b="1" lang="en-US" sz="4300" spc="-1" strike="noStrike">
                <a:solidFill>
                  <a:srgbClr val="000000"/>
                </a:solidFill>
                <a:latin typeface="Arial"/>
                <a:ea typeface="DejaVu Sans"/>
              </a:rPr>
              <a:t>SUMMARY</a:t>
            </a:r>
            <a:endParaRPr b="0" lang="en-US" sz="4300" spc="-1" strike="noStrike">
              <a:latin typeface="Arial"/>
            </a:endParaRPr>
          </a:p>
        </p:txBody>
      </p:sp>
      <p:sp>
        <p:nvSpPr>
          <p:cNvPr id="1353" name="CustomShape 2"/>
          <p:cNvSpPr/>
          <p:nvPr/>
        </p:nvSpPr>
        <p:spPr>
          <a:xfrm>
            <a:off x="1523880" y="1981080"/>
            <a:ext cx="9713520" cy="4646160"/>
          </a:xfrm>
          <a:prstGeom prst="rect">
            <a:avLst/>
          </a:prstGeom>
          <a:noFill/>
          <a:ln>
            <a:noFill/>
          </a:ln>
        </p:spPr>
        <p:style>
          <a:lnRef idx="0"/>
          <a:fillRef idx="0"/>
          <a:effectRef idx="0"/>
          <a:fontRef idx="minor"/>
        </p:style>
        <p:txBody>
          <a:bodyPr lIns="90000" rIns="90000" tIns="45000" bIns="45000">
            <a:noAutofit/>
          </a:bodyPr>
          <a:p>
            <a:pPr marL="365760" indent="-281160">
              <a:lnSpc>
                <a:spcPct val="100000"/>
              </a:lnSpc>
              <a:spcBef>
                <a:spcPts val="601"/>
              </a:spcBef>
              <a:buClr>
                <a:srgbClr val="3891a7"/>
              </a:buClr>
              <a:buSzPct val="80000"/>
              <a:buFont typeface="Wingdings 2" charset="2"/>
              <a:buChar char=""/>
            </a:pPr>
            <a:r>
              <a:rPr b="0" lang="en-US" sz="3200" spc="-1" strike="noStrike">
                <a:solidFill>
                  <a:srgbClr val="000000"/>
                </a:solidFill>
                <a:latin typeface="Times New Roman"/>
                <a:ea typeface="DejaVu Sans"/>
              </a:rPr>
              <a:t>3</a:t>
            </a:r>
            <a:r>
              <a:rPr b="0" lang="en-US" sz="3200" spc="-1" strike="noStrike" baseline="30000">
                <a:solidFill>
                  <a:srgbClr val="000000"/>
                </a:solidFill>
                <a:latin typeface="Times New Roman"/>
                <a:ea typeface="DejaVu Sans"/>
              </a:rPr>
              <a:t>rd</a:t>
            </a:r>
            <a:r>
              <a:rPr b="0" lang="en-US" sz="3200" spc="-1" strike="noStrike">
                <a:solidFill>
                  <a:srgbClr val="000000"/>
                </a:solidFill>
                <a:latin typeface="Times New Roman"/>
                <a:ea typeface="DejaVu Sans"/>
              </a:rPr>
              <a:t> stage is the most dangerous period as placental blood returns to the general circulation.</a:t>
            </a:r>
            <a:endParaRPr b="0" lang="en-US" sz="3200" spc="-1" strike="noStrike">
              <a:latin typeface="Arial"/>
            </a:endParaRPr>
          </a:p>
          <a:p>
            <a:pPr marL="365760" indent="-281160">
              <a:lnSpc>
                <a:spcPct val="100000"/>
              </a:lnSpc>
              <a:spcBef>
                <a:spcPts val="601"/>
              </a:spcBef>
              <a:tabLst>
                <a:tab algn="l" pos="0"/>
              </a:tabLst>
            </a:pPr>
            <a:r>
              <a:rPr b="0" lang="en-US" sz="3200" spc="-1" strike="noStrike">
                <a:solidFill>
                  <a:srgbClr val="000000"/>
                </a:solidFill>
                <a:latin typeface="Times New Roman"/>
                <a:ea typeface="DejaVu Sans"/>
              </a:rPr>
              <a:t>	</a:t>
            </a:r>
            <a:r>
              <a:rPr b="0" lang="en-US" sz="3200" spc="-1" strike="noStrike">
                <a:solidFill>
                  <a:srgbClr val="000000"/>
                </a:solidFill>
                <a:latin typeface="Times New Roman"/>
                <a:ea typeface="DejaVu Sans"/>
              </a:rPr>
              <a:t>	</a:t>
            </a:r>
            <a:r>
              <a:rPr b="0" lang="en-US" sz="3200" spc="-1" strike="noStrike">
                <a:solidFill>
                  <a:srgbClr val="000000"/>
                </a:solidFill>
                <a:latin typeface="Times New Roman"/>
                <a:ea typeface="DejaVu Sans"/>
              </a:rPr>
              <a:t>	</a:t>
            </a:r>
            <a:endParaRPr b="0" lang="en-US" sz="3200" spc="-1" strike="noStrike">
              <a:latin typeface="Arial"/>
            </a:endParaRPr>
          </a:p>
          <a:p>
            <a:pPr marL="365760" indent="-281160">
              <a:lnSpc>
                <a:spcPct val="100000"/>
              </a:lnSpc>
              <a:spcBef>
                <a:spcPts val="601"/>
              </a:spcBef>
              <a:tabLst>
                <a:tab algn="l" pos="0"/>
              </a:tabLst>
            </a:pPr>
            <a:r>
              <a:rPr b="0" lang="en-US" sz="3200" spc="-1" strike="noStrike">
                <a:solidFill>
                  <a:srgbClr val="000000"/>
                </a:solidFill>
                <a:latin typeface="Times New Roman"/>
                <a:ea typeface="DejaVu Sans"/>
              </a:rPr>
              <a:t>	</a:t>
            </a:r>
            <a:r>
              <a:rPr b="0" lang="en-US" sz="3200" spc="-1" strike="noStrike">
                <a:solidFill>
                  <a:srgbClr val="000000"/>
                </a:solidFill>
                <a:latin typeface="Times New Roman"/>
                <a:ea typeface="DejaVu Sans"/>
              </a:rPr>
              <a:t>	</a:t>
            </a:r>
            <a:r>
              <a:rPr b="0" lang="en-US" sz="3200" spc="-1" strike="noStrike">
                <a:solidFill>
                  <a:srgbClr val="000000"/>
                </a:solidFill>
                <a:latin typeface="Times New Roman"/>
                <a:ea typeface="DejaVu Sans"/>
              </a:rPr>
              <a:t>	</a:t>
            </a:r>
            <a:r>
              <a:rPr b="0" lang="en-US" sz="3200" spc="-1" strike="noStrike">
                <a:solidFill>
                  <a:srgbClr val="000000"/>
                </a:solidFill>
                <a:latin typeface="Times New Roman"/>
                <a:ea typeface="DejaVu Sans"/>
              </a:rPr>
              <a:t>	</a:t>
            </a:r>
            <a:endParaRPr b="0" lang="en-US" sz="3200" spc="-1" strike="noStrike">
              <a:latin typeface="Arial"/>
            </a:endParaRPr>
          </a:p>
        </p:txBody>
      </p:sp>
      <p:sp>
        <p:nvSpPr>
          <p:cNvPr id="1354" name="CustomShape 3"/>
          <p:cNvSpPr/>
          <p:nvPr/>
        </p:nvSpPr>
        <p:spPr>
          <a:xfrm>
            <a:off x="4000680" y="4343400"/>
            <a:ext cx="4284000" cy="2207520"/>
          </a:xfrm>
          <a:prstGeom prst="flowChartMagneticTape">
            <a:avLst/>
          </a:prstGeom>
          <a:solidFill>
            <a:srgbClr val="3891a7"/>
          </a:solidFill>
          <a:ln w="25560">
            <a:solidFill>
              <a:srgbClr val="296b7b"/>
            </a:solidFill>
            <a:round/>
          </a:ln>
        </p:spPr>
        <p:style>
          <a:lnRef idx="0"/>
          <a:fillRef idx="0"/>
          <a:effectRef idx="0"/>
          <a:fontRef idx="minor"/>
        </p:style>
        <p:txBody>
          <a:bodyPr lIns="90000" rIns="90000" tIns="45000" bIns="45000" anchor="ctr">
            <a:noAutofit/>
          </a:bodyPr>
          <a:p>
            <a:pPr algn="ctr">
              <a:lnSpc>
                <a:spcPct val="100000"/>
              </a:lnSpc>
            </a:pPr>
            <a:r>
              <a:rPr b="1" lang="en-US" sz="4000" spc="-1" strike="noStrike">
                <a:solidFill>
                  <a:srgbClr val="ffff00"/>
                </a:solidFill>
                <a:latin typeface="Harlow Solid Italic"/>
                <a:ea typeface="DejaVu Sans"/>
              </a:rPr>
              <a:t>END.</a:t>
            </a:r>
            <a:endParaRPr b="0" lang="en-US" sz="4000" spc="-1" strike="noStrike">
              <a:latin typeface="Arial"/>
            </a:endParaRPr>
          </a:p>
        </p:txBody>
      </p:sp>
    </p:spTree>
  </p:cSld>
  <mc:AlternateContent>
    <mc:Choice Requires="p14">
      <p:transition spd="slow" p14:dur="2000"/>
    </mc:Choice>
    <mc:Fallback>
      <p:transition spd="slow"/>
    </mc:Fallback>
  </mc:AlternateContent>
</p:sld>
</file>

<file path=ppt/slides/slide36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tile/>
        </a:blipFill>
      </p:bgPr>
    </p:bg>
    <p:spTree>
      <p:nvGrpSpPr>
        <p:cNvPr id="1" name=""/>
        <p:cNvGrpSpPr/>
        <p:nvPr/>
      </p:nvGrpSpPr>
      <p:grpSpPr>
        <a:xfrm>
          <a:off x="0" y="0"/>
          <a:ext cx="0" cy="0"/>
          <a:chOff x="0" y="0"/>
          <a:chExt cx="0" cy="0"/>
        </a:xfrm>
      </p:grpSpPr>
      <p:grpSp>
        <p:nvGrpSpPr>
          <p:cNvPr id="1355" name="Group 1"/>
          <p:cNvGrpSpPr/>
          <p:nvPr/>
        </p:nvGrpSpPr>
        <p:grpSpPr>
          <a:xfrm>
            <a:off x="952560" y="1219320"/>
            <a:ext cx="10856160" cy="1902960"/>
            <a:chOff x="952560" y="1219320"/>
            <a:chExt cx="10856160" cy="1902960"/>
          </a:xfrm>
        </p:grpSpPr>
        <p:sp>
          <p:nvSpPr>
            <p:cNvPr id="1356" name="CustomShape 2"/>
            <p:cNvSpPr/>
            <p:nvPr/>
          </p:nvSpPr>
          <p:spPr>
            <a:xfrm>
              <a:off x="952560" y="1219320"/>
              <a:ext cx="10856160" cy="1902960"/>
            </a:xfrm>
            <a:prstGeom prst="rect">
              <a:avLst/>
            </a:prstGeom>
            <a:noFill/>
            <a:ln>
              <a:noFill/>
            </a:ln>
          </p:spPr>
          <p:style>
            <a:lnRef idx="0"/>
            <a:fillRef idx="0"/>
            <a:effectRef idx="0"/>
            <a:fontRef idx="minor"/>
          </p:style>
        </p:sp>
        <p:sp>
          <p:nvSpPr>
            <p:cNvPr id="1357" name="CustomShape 3"/>
            <p:cNvSpPr/>
            <p:nvPr/>
          </p:nvSpPr>
          <p:spPr>
            <a:xfrm>
              <a:off x="952560" y="2647080"/>
              <a:ext cx="360" cy="360"/>
            </a:xfrm>
            <a:prstGeom prst="pie">
              <a:avLst>
                <a:gd name="adj1" fmla="val 0"/>
                <a:gd name="adj2" fmla="val 16200000"/>
              </a:avLst>
            </a:prstGeom>
            <a:solidFill>
              <a:srgbClr val="0000ff"/>
            </a:solidFill>
            <a:ln>
              <a:noFill/>
            </a:ln>
            <a:effectLst>
              <a:outerShdw dir="5400000" dist="23040">
                <a:srgbClr val="000000">
                  <a:alpha val="35000"/>
                </a:srgbClr>
              </a:outerShdw>
            </a:effectLst>
          </p:spPr>
          <p:style>
            <a:lnRef idx="0"/>
            <a:fillRef idx="0"/>
            <a:effectRef idx="0"/>
            <a:fontRef idx="minor"/>
          </p:style>
        </p:sp>
        <p:sp>
          <p:nvSpPr>
            <p:cNvPr id="1358" name="CustomShape 4"/>
            <p:cNvSpPr/>
            <p:nvPr/>
          </p:nvSpPr>
          <p:spPr>
            <a:xfrm>
              <a:off x="952560" y="1695240"/>
              <a:ext cx="10856160" cy="360"/>
            </a:xfrm>
            <a:prstGeom prst="rect">
              <a:avLst/>
            </a:prstGeom>
            <a:solidFill>
              <a:srgbClr val="0000ff"/>
            </a:solidFill>
            <a:ln w="76320">
              <a:solidFill>
                <a:srgbClr val="ffc000"/>
              </a:solidFill>
              <a:round/>
            </a:ln>
          </p:spPr>
          <p:style>
            <a:lnRef idx="0"/>
            <a:fillRef idx="0"/>
            <a:effectRef idx="0"/>
            <a:fontRef idx="minor"/>
          </p:style>
        </p:sp>
        <p:sp>
          <p:nvSpPr>
            <p:cNvPr id="1359" name="CustomShape 5"/>
            <p:cNvSpPr/>
            <p:nvPr/>
          </p:nvSpPr>
          <p:spPr>
            <a:xfrm>
              <a:off x="952560" y="1695240"/>
              <a:ext cx="360" cy="360"/>
            </a:xfrm>
            <a:prstGeom prst="rect">
              <a:avLst/>
            </a:prstGeom>
            <a:solidFill>
              <a:srgbClr val="0000ff"/>
            </a:solidFill>
            <a:ln w="76320">
              <a:solidFill>
                <a:srgbClr val="ffc000"/>
              </a:solidFill>
              <a:round/>
            </a:ln>
          </p:spPr>
          <p:style>
            <a:lnRef idx="0"/>
            <a:fillRef idx="0"/>
            <a:effectRef idx="0"/>
            <a:fontRef idx="minor"/>
          </p:style>
          <p:txBody>
            <a:bodyPr lIns="128160" rIns="128160" tIns="83160" bIns="83160" anchor="ctr">
              <a:normAutofit/>
            </a:bodyPr>
            <a:p>
              <a:pPr algn="ctr">
                <a:lnSpc>
                  <a:spcPct val="100000"/>
                </a:lnSpc>
              </a:pPr>
              <a:r>
                <a:rPr b="1" lang="en-US" sz="6000" spc="-1" strike="noStrike">
                  <a:solidFill>
                    <a:srgbClr val="f2f2f2"/>
                  </a:solidFill>
                  <a:latin typeface="comic"/>
                  <a:ea typeface="DejaVu Sans"/>
                </a:rPr>
                <a:t>PYELONEPHRITIS</a:t>
              </a:r>
              <a:endParaRPr b="0" lang="en-US" sz="6000" spc="-1" strike="noStrike">
                <a:latin typeface="Arial"/>
              </a:endParaRPr>
            </a:p>
          </p:txBody>
        </p:sp>
      </p:grpSp>
    </p:spTree>
  </p:cSld>
  <mc:AlternateContent>
    <mc:Choice Requires="p14">
      <p:transition spd="slow" p14:dur="2000"/>
    </mc:Choice>
    <mc:Fallback>
      <p:transition spd="slow"/>
    </mc:Fallback>
  </mc:AlternateContent>
</p:sld>
</file>

<file path=ppt/slides/slide36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tile/>
        </a:blipFill>
      </p:bgPr>
    </p:bg>
    <p:spTree>
      <p:nvGrpSpPr>
        <p:cNvPr id="1" name=""/>
        <p:cNvGrpSpPr/>
        <p:nvPr/>
      </p:nvGrpSpPr>
      <p:grpSpPr>
        <a:xfrm>
          <a:off x="0" y="0"/>
          <a:ext cx="0" cy="0"/>
          <a:chOff x="0" y="0"/>
          <a:chExt cx="0" cy="0"/>
        </a:xfrm>
      </p:grpSpPr>
      <p:grpSp>
        <p:nvGrpSpPr>
          <p:cNvPr id="1360" name="Group 1"/>
          <p:cNvGrpSpPr/>
          <p:nvPr/>
        </p:nvGrpSpPr>
        <p:grpSpPr>
          <a:xfrm>
            <a:off x="952560" y="274680"/>
            <a:ext cx="10284840" cy="1140840"/>
            <a:chOff x="952560" y="274680"/>
            <a:chExt cx="10284840" cy="1140840"/>
          </a:xfrm>
        </p:grpSpPr>
        <p:sp>
          <p:nvSpPr>
            <p:cNvPr id="1361" name="CustomShape 2"/>
            <p:cNvSpPr/>
            <p:nvPr/>
          </p:nvSpPr>
          <p:spPr>
            <a:xfrm>
              <a:off x="952560" y="274680"/>
              <a:ext cx="10284840" cy="1140840"/>
            </a:xfrm>
            <a:prstGeom prst="rect">
              <a:avLst/>
            </a:prstGeom>
            <a:noFill/>
            <a:ln>
              <a:noFill/>
            </a:ln>
          </p:spPr>
          <p:style>
            <a:lnRef idx="0"/>
            <a:fillRef idx="0"/>
            <a:effectRef idx="0"/>
            <a:fontRef idx="minor"/>
          </p:style>
        </p:sp>
        <p:sp>
          <p:nvSpPr>
            <p:cNvPr id="1362" name="CustomShape 3"/>
            <p:cNvSpPr/>
            <p:nvPr/>
          </p:nvSpPr>
          <p:spPr>
            <a:xfrm>
              <a:off x="952560" y="1130760"/>
              <a:ext cx="360" cy="360"/>
            </a:xfrm>
            <a:prstGeom prst="pie">
              <a:avLst>
                <a:gd name="adj1" fmla="val 0"/>
                <a:gd name="adj2" fmla="val 16200000"/>
              </a:avLst>
            </a:prstGeom>
            <a:solidFill>
              <a:srgbClr val="964305"/>
            </a:solidFill>
            <a:ln w="25560">
              <a:solidFill>
                <a:srgbClr val="ffffff"/>
              </a:solidFill>
              <a:miter/>
            </a:ln>
          </p:spPr>
          <p:style>
            <a:lnRef idx="0"/>
            <a:fillRef idx="0"/>
            <a:effectRef idx="0"/>
            <a:fontRef idx="minor"/>
          </p:style>
        </p:sp>
        <p:sp>
          <p:nvSpPr>
            <p:cNvPr id="1363" name="CustomShape 4"/>
            <p:cNvSpPr/>
            <p:nvPr/>
          </p:nvSpPr>
          <p:spPr>
            <a:xfrm>
              <a:off x="952560" y="560160"/>
              <a:ext cx="10284840" cy="360"/>
            </a:xfrm>
            <a:prstGeom prst="rect">
              <a:avLst/>
            </a:prstGeom>
            <a:solidFill>
              <a:srgbClr val="2a6d7d"/>
            </a:solidFill>
            <a:ln w="57240">
              <a:solidFill>
                <a:srgbClr val="ff00ff"/>
              </a:solidFill>
              <a:prstDash val="dash"/>
              <a:miter/>
            </a:ln>
          </p:spPr>
          <p:style>
            <a:lnRef idx="0"/>
            <a:fillRef idx="0"/>
            <a:effectRef idx="0"/>
            <a:fontRef idx="minor"/>
          </p:style>
        </p:sp>
        <p:sp>
          <p:nvSpPr>
            <p:cNvPr id="1364" name="CustomShape 5"/>
            <p:cNvSpPr/>
            <p:nvPr/>
          </p:nvSpPr>
          <p:spPr>
            <a:xfrm>
              <a:off x="952560" y="560160"/>
              <a:ext cx="360" cy="360"/>
            </a:xfrm>
            <a:prstGeom prst="rect">
              <a:avLst/>
            </a:prstGeom>
            <a:solidFill>
              <a:srgbClr val="2a6d7d"/>
            </a:solidFill>
            <a:ln w="57240">
              <a:solidFill>
                <a:srgbClr val="ff00ff"/>
              </a:solidFill>
              <a:prstDash val="dash"/>
              <a:miter/>
            </a:ln>
          </p:spPr>
          <p:style>
            <a:lnRef idx="0"/>
            <a:fillRef idx="0"/>
            <a:effectRef idx="0"/>
            <a:fontRef idx="minor"/>
          </p:style>
          <p:txBody>
            <a:bodyPr lIns="118440" rIns="118440" tIns="73440" bIns="73440" anchor="ctr">
              <a:normAutofit/>
            </a:bodyPr>
            <a:p>
              <a:pPr algn="ctr">
                <a:lnSpc>
                  <a:spcPct val="100000"/>
                </a:lnSpc>
              </a:pPr>
              <a:r>
                <a:rPr b="1" lang="en-US" sz="1800" spc="-1" strike="noStrike">
                  <a:solidFill>
                    <a:srgbClr val="000000"/>
                  </a:solidFill>
                  <a:latin typeface="Arial"/>
                  <a:ea typeface="DejaVu Sans"/>
                </a:rPr>
                <a:t>Diagram of normal &amp; abnormal urinary flow</a:t>
              </a:r>
              <a:endParaRPr b="0" lang="en-US" sz="1800" spc="-1" strike="noStrike">
                <a:latin typeface="Arial"/>
              </a:endParaRPr>
            </a:p>
          </p:txBody>
        </p:sp>
      </p:grpSp>
      <p:pic>
        <p:nvPicPr>
          <p:cNvPr id="1365" name="Picture 2" descr=""/>
          <p:cNvPicPr/>
          <p:nvPr/>
        </p:nvPicPr>
        <p:blipFill>
          <a:blip r:embed="rId2"/>
          <a:stretch/>
        </p:blipFill>
        <p:spPr>
          <a:xfrm>
            <a:off x="762120" y="1371600"/>
            <a:ext cx="10570680" cy="4950720"/>
          </a:xfrm>
          <a:prstGeom prst="rect">
            <a:avLst/>
          </a:prstGeom>
          <a:ln w="9360">
            <a:noFill/>
          </a:ln>
        </p:spPr>
      </p:pic>
    </p:spTree>
  </p:cSld>
  <mc:AlternateContent>
    <mc:Choice Requires="p14">
      <p:transition spd="slow" p14:dur="2000"/>
    </mc:Choice>
    <mc:Fallback>
      <p:transition spd="slow"/>
    </mc:Fallback>
  </mc:AlternateContent>
</p:sld>
</file>

<file path=ppt/slides/slide36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tile/>
        </a:blipFill>
      </p:bgPr>
    </p:bg>
    <p:spTree>
      <p:nvGrpSpPr>
        <p:cNvPr id="1" name=""/>
        <p:cNvGrpSpPr/>
        <p:nvPr/>
      </p:nvGrpSpPr>
      <p:grpSpPr>
        <a:xfrm>
          <a:off x="0" y="0"/>
          <a:ext cx="0" cy="0"/>
          <a:chOff x="0" y="0"/>
          <a:chExt cx="0" cy="0"/>
        </a:xfrm>
      </p:grpSpPr>
      <p:grpSp>
        <p:nvGrpSpPr>
          <p:cNvPr id="1366" name="Group 1"/>
          <p:cNvGrpSpPr/>
          <p:nvPr/>
        </p:nvGrpSpPr>
        <p:grpSpPr>
          <a:xfrm>
            <a:off x="1718280" y="152280"/>
            <a:ext cx="9938160" cy="1140840"/>
            <a:chOff x="1718280" y="152280"/>
            <a:chExt cx="9938160" cy="1140840"/>
          </a:xfrm>
        </p:grpSpPr>
        <p:sp>
          <p:nvSpPr>
            <p:cNvPr id="1367" name="CustomShape 2"/>
            <p:cNvSpPr/>
            <p:nvPr/>
          </p:nvSpPr>
          <p:spPr>
            <a:xfrm>
              <a:off x="1718280" y="152280"/>
              <a:ext cx="9938160" cy="1140840"/>
            </a:xfrm>
            <a:prstGeom prst="rect">
              <a:avLst/>
            </a:prstGeom>
            <a:noFill/>
            <a:ln>
              <a:noFill/>
            </a:ln>
          </p:spPr>
          <p:style>
            <a:lnRef idx="0"/>
            <a:fillRef idx="0"/>
            <a:effectRef idx="0"/>
            <a:fontRef idx="minor"/>
          </p:style>
        </p:sp>
        <p:sp>
          <p:nvSpPr>
            <p:cNvPr id="1368" name="CustomShape 3"/>
            <p:cNvSpPr/>
            <p:nvPr/>
          </p:nvSpPr>
          <p:spPr>
            <a:xfrm>
              <a:off x="1718280" y="152280"/>
              <a:ext cx="9938160" cy="1140840"/>
            </a:xfrm>
            <a:prstGeom prst="roundRect">
              <a:avLst>
                <a:gd name="adj" fmla="val 16667"/>
              </a:avLst>
            </a:prstGeom>
            <a:gradFill rotWithShape="0">
              <a:gsLst>
                <a:gs pos="0">
                  <a:srgbClr val="1d7488"/>
                </a:gs>
                <a:gs pos="100000">
                  <a:srgbClr val="2696b1"/>
                </a:gs>
              </a:gsLst>
              <a:lin ang="16200000"/>
            </a:gradFill>
            <a:ln w="57240">
              <a:solidFill>
                <a:srgbClr val="ff00ff"/>
              </a:solidFill>
              <a:prstDash val="lgDashDotDot"/>
              <a:round/>
            </a:ln>
            <a:effectLst>
              <a:outerShdw dir="5400000" dist="23040">
                <a:srgbClr val="000000">
                  <a:alpha val="35000"/>
                </a:srgbClr>
              </a:outerShdw>
            </a:effectLst>
          </p:spPr>
          <p:style>
            <a:lnRef idx="0"/>
            <a:fillRef idx="0"/>
            <a:effectRef idx="0"/>
            <a:fontRef idx="minor"/>
          </p:style>
          <p:txBody>
            <a:bodyPr lIns="118440" rIns="118440" tIns="73440" bIns="73440" anchor="ctr">
              <a:normAutofit fontScale="76000"/>
            </a:bodyPr>
            <a:p>
              <a:pPr>
                <a:lnSpc>
                  <a:spcPct val="100000"/>
                </a:lnSpc>
              </a:pPr>
              <a:r>
                <a:rPr b="1" lang="en-US" sz="8000" spc="-1" strike="noStrike">
                  <a:solidFill>
                    <a:srgbClr val="f2f2f2"/>
                  </a:solidFill>
                  <a:latin typeface="Bodoni MT Black"/>
                  <a:ea typeface="DejaVu Sans"/>
                </a:rPr>
                <a:t>Description</a:t>
              </a:r>
              <a:endParaRPr b="0" lang="en-US" sz="8000" spc="-1" strike="noStrike">
                <a:latin typeface="Arial"/>
              </a:endParaRPr>
            </a:p>
          </p:txBody>
        </p:sp>
      </p:grpSp>
      <p:sp>
        <p:nvSpPr>
          <p:cNvPr id="1369" name="CustomShape 4"/>
          <p:cNvSpPr/>
          <p:nvPr/>
        </p:nvSpPr>
        <p:spPr>
          <a:xfrm>
            <a:off x="1718280" y="1447920"/>
            <a:ext cx="9827640" cy="4798440"/>
          </a:xfrm>
          <a:prstGeom prst="rect">
            <a:avLst/>
          </a:prstGeom>
          <a:noFill/>
          <a:ln>
            <a:noFill/>
          </a:ln>
        </p:spPr>
        <p:style>
          <a:lnRef idx="0"/>
          <a:fillRef idx="0"/>
          <a:effectRef idx="0"/>
          <a:fontRef idx="minor"/>
        </p:style>
        <p:txBody>
          <a:bodyPr lIns="90000" rIns="90000" tIns="45000" bIns="45000">
            <a:normAutofit fontScale="94000"/>
          </a:bodyPr>
          <a:p>
            <a:pPr marL="365760" indent="-281160">
              <a:lnSpc>
                <a:spcPct val="100000"/>
              </a:lnSpc>
              <a:spcBef>
                <a:spcPts val="601"/>
              </a:spcBef>
              <a:tabLst>
                <a:tab algn="l" pos="0"/>
              </a:tabLst>
            </a:pPr>
            <a:r>
              <a:rPr b="0" lang="en-US" sz="3200" spc="-1" strike="noStrike">
                <a:solidFill>
                  <a:srgbClr val="000000"/>
                </a:solidFill>
                <a:latin typeface="Times New Roman"/>
                <a:ea typeface="DejaVu Sans"/>
              </a:rPr>
              <a:t>	</a:t>
            </a:r>
            <a:r>
              <a:rPr b="0" lang="en-US" sz="3200" spc="-1" strike="noStrike">
                <a:solidFill>
                  <a:srgbClr val="000000"/>
                </a:solidFill>
                <a:latin typeface="Times New Roman"/>
                <a:ea typeface="DejaVu Sans"/>
              </a:rPr>
              <a:t>	</a:t>
            </a:r>
            <a:endParaRPr b="0" lang="en-US" sz="3200" spc="-1" strike="noStrike">
              <a:latin typeface="Arial"/>
            </a:endParaRPr>
          </a:p>
          <a:p>
            <a:pPr marL="365760" indent="-281160" algn="just">
              <a:lnSpc>
                <a:spcPct val="100000"/>
              </a:lnSpc>
              <a:spcBef>
                <a:spcPts val="601"/>
              </a:spcBef>
              <a:buClr>
                <a:srgbClr val="3891a7"/>
              </a:buClr>
              <a:buSzPct val="80000"/>
              <a:buFont typeface="Wingdings 2" charset="2"/>
              <a:buChar char=""/>
              <a:tabLst>
                <a:tab algn="l" pos="0"/>
              </a:tabLst>
            </a:pPr>
            <a:r>
              <a:rPr b="0" lang="en-US" sz="3200" spc="-1" strike="noStrike">
                <a:solidFill>
                  <a:srgbClr val="000000"/>
                </a:solidFill>
                <a:latin typeface="Times New Roman"/>
                <a:ea typeface="DejaVu Sans"/>
              </a:rPr>
              <a:t>It’s an inflammatory condition of the renal pelvis  and some kidney tissues, in which the offending organism  mostly ascends from the external genitalia, though rarely it’s from septiceamia.</a:t>
            </a:r>
            <a:endParaRPr b="0" lang="en-US" sz="3200" spc="-1" strike="noStrike">
              <a:latin typeface="Arial"/>
            </a:endParaRPr>
          </a:p>
          <a:p>
            <a:pPr marL="365760" indent="-281160" algn="just">
              <a:lnSpc>
                <a:spcPct val="100000"/>
              </a:lnSpc>
              <a:spcBef>
                <a:spcPts val="601"/>
              </a:spcBef>
              <a:tabLst>
                <a:tab algn="l" pos="0"/>
              </a:tabLst>
            </a:pPr>
            <a:r>
              <a:rPr b="0" lang="en-US" sz="3200" spc="-1" strike="noStrike">
                <a:solidFill>
                  <a:srgbClr val="000000"/>
                </a:solidFill>
                <a:latin typeface="Times New Roman"/>
                <a:ea typeface="DejaVu Sans"/>
              </a:rPr>
              <a:t>	</a:t>
            </a:r>
            <a:r>
              <a:rPr b="1" lang="en-US" sz="3200" spc="-1" strike="noStrike">
                <a:solidFill>
                  <a:srgbClr val="000000"/>
                </a:solidFill>
                <a:latin typeface="Times New Roman"/>
                <a:ea typeface="DejaVu Sans"/>
              </a:rPr>
              <a:t>	</a:t>
            </a:r>
            <a:r>
              <a:rPr b="1" lang="en-US" sz="3200" spc="-1" strike="noStrike">
                <a:solidFill>
                  <a:srgbClr val="ff0000"/>
                </a:solidFill>
                <a:latin typeface="Times New Roman"/>
                <a:ea typeface="DejaVu Sans"/>
              </a:rPr>
              <a:t>Common Causative Organisms</a:t>
            </a:r>
            <a:endParaRPr b="0" lang="en-US" sz="3200" spc="-1" strike="noStrike">
              <a:latin typeface="Arial"/>
            </a:endParaRPr>
          </a:p>
          <a:p>
            <a:pPr marL="365760" indent="-281160" algn="just">
              <a:lnSpc>
                <a:spcPct val="100000"/>
              </a:lnSpc>
              <a:spcBef>
                <a:spcPts val="601"/>
              </a:spcBef>
              <a:buClr>
                <a:srgbClr val="3891a7"/>
              </a:buClr>
              <a:buSzPct val="80000"/>
              <a:buFont typeface="Wingdings 2" charset="2"/>
              <a:buChar char=""/>
              <a:tabLst>
                <a:tab algn="l" pos="0"/>
              </a:tabLst>
            </a:pPr>
            <a:r>
              <a:rPr b="0" lang="en-US" sz="3200" spc="-1" strike="noStrike">
                <a:solidFill>
                  <a:srgbClr val="000000"/>
                </a:solidFill>
                <a:latin typeface="Times New Roman"/>
                <a:ea typeface="DejaVu Sans"/>
              </a:rPr>
              <a:t>Escherichia coli, accounts for 80% of the cases.</a:t>
            </a:r>
            <a:endParaRPr b="0" lang="en-US" sz="3200" spc="-1" strike="noStrike">
              <a:latin typeface="Arial"/>
            </a:endParaRPr>
          </a:p>
          <a:p>
            <a:pPr marL="365760" indent="-281160" algn="just">
              <a:lnSpc>
                <a:spcPct val="100000"/>
              </a:lnSpc>
              <a:spcBef>
                <a:spcPts val="601"/>
              </a:spcBef>
              <a:buClr>
                <a:srgbClr val="3891a7"/>
              </a:buClr>
              <a:buSzPct val="80000"/>
              <a:buFont typeface="Wingdings 2" charset="2"/>
              <a:buChar char=""/>
              <a:tabLst>
                <a:tab algn="l" pos="0"/>
              </a:tabLst>
            </a:pPr>
            <a:r>
              <a:rPr b="0" lang="en-US" sz="3200" spc="-1" strike="noStrike">
                <a:solidFill>
                  <a:srgbClr val="000000"/>
                </a:solidFill>
                <a:latin typeface="Times New Roman"/>
                <a:ea typeface="DejaVu Sans"/>
              </a:rPr>
              <a:t>Streptococcus faecalis, normal flora of  the anus and perineum .</a:t>
            </a:r>
            <a:endParaRPr b="0" lang="en-US" sz="3200" spc="-1" strike="noStrike">
              <a:latin typeface="Arial"/>
            </a:endParaRPr>
          </a:p>
          <a:p>
            <a:pPr marL="365760" indent="-281160" algn="just">
              <a:lnSpc>
                <a:spcPct val="100000"/>
              </a:lnSpc>
              <a:spcBef>
                <a:spcPts val="601"/>
              </a:spcBef>
              <a:buClr>
                <a:srgbClr val="3891a7"/>
              </a:buClr>
              <a:buSzPct val="80000"/>
              <a:buFont typeface="Wingdings 2" charset="2"/>
              <a:buChar char=""/>
              <a:tabLst>
                <a:tab algn="l" pos="0"/>
              </a:tabLst>
            </a:pPr>
            <a:r>
              <a:rPr b="0" lang="en-US" sz="3200" spc="-1" strike="noStrike">
                <a:solidFill>
                  <a:srgbClr val="000000"/>
                </a:solidFill>
                <a:latin typeface="Times New Roman"/>
                <a:ea typeface="DejaVu Sans"/>
              </a:rPr>
              <a:t>Proteus vulgaris, normal flora of bowels. </a:t>
            </a: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03" name="CustomShape 1"/>
          <p:cNvSpPr/>
          <p:nvPr/>
        </p:nvSpPr>
        <p:spPr>
          <a:xfrm>
            <a:off x="666720" y="685800"/>
            <a:ext cx="10856520" cy="5865120"/>
          </a:xfrm>
          <a:prstGeom prst="rect">
            <a:avLst/>
          </a:prstGeom>
          <a:noFill/>
          <a:ln>
            <a:noFill/>
          </a:ln>
        </p:spPr>
        <p:style>
          <a:lnRef idx="0"/>
          <a:fillRef idx="0"/>
          <a:effectRef idx="0"/>
          <a:fontRef idx="minor"/>
        </p:style>
        <p:txBody>
          <a:bodyPr lIns="90000" rIns="90000" tIns="45000" bIns="45000">
            <a:normAutofit/>
          </a:bodyPr>
          <a:p>
            <a:pPr marL="274320" indent="-272160" algn="just">
              <a:lnSpc>
                <a:spcPct val="100000"/>
              </a:lnSpc>
              <a:spcBef>
                <a:spcPts val="641"/>
              </a:spcBef>
              <a:buClr>
                <a:srgbClr val="0bd0d9"/>
              </a:buClr>
              <a:buSzPct val="95000"/>
              <a:buFont typeface="Wingdings 2" charset="2"/>
              <a:buChar char=""/>
            </a:pPr>
            <a:r>
              <a:rPr b="0" lang="en-US" sz="3200" spc="-1" strike="noStrike">
                <a:solidFill>
                  <a:srgbClr val="000000"/>
                </a:solidFill>
                <a:latin typeface="Calibri"/>
                <a:ea typeface="DejaVu Sans"/>
              </a:rPr>
              <a:t>Closely monitor fetal and maternal condition through:</a:t>
            </a:r>
            <a:endParaRPr b="0" lang="en-US" sz="3200" spc="-1" strike="noStrike">
              <a:latin typeface="Arial"/>
            </a:endParaRPr>
          </a:p>
          <a:p>
            <a:pPr marL="274320" indent="-272160" algn="just">
              <a:lnSpc>
                <a:spcPct val="100000"/>
              </a:lnSpc>
              <a:spcBef>
                <a:spcPts val="641"/>
              </a:spcBef>
              <a:buClr>
                <a:srgbClr val="0bd0d9"/>
              </a:buClr>
              <a:buSzPct val="95000"/>
              <a:buFont typeface="Wingdings" charset="2"/>
              <a:buChar char=""/>
            </a:pPr>
            <a:r>
              <a:rPr b="0" lang="en-US" sz="3200" spc="-1" strike="noStrike">
                <a:solidFill>
                  <a:srgbClr val="000000"/>
                </a:solidFill>
                <a:latin typeface="Calibri"/>
                <a:ea typeface="DejaVu Sans"/>
              </a:rPr>
              <a:t>Fetal :- 4hrly F.H.S,  fetal kick chart, ultrasound to monitor fetal growth, particularly where control is not being achieved, cardiotocograph for sign of fetal hypoxia.</a:t>
            </a:r>
            <a:endParaRPr b="0" lang="en-US" sz="3200" spc="-1" strike="noStrike">
              <a:latin typeface="Arial"/>
            </a:endParaRPr>
          </a:p>
          <a:p>
            <a:pPr marL="274320" indent="-272160" algn="just">
              <a:lnSpc>
                <a:spcPct val="100000"/>
              </a:lnSpc>
              <a:spcBef>
                <a:spcPts val="641"/>
              </a:spcBef>
              <a:buClr>
                <a:srgbClr val="0bd0d9"/>
              </a:buClr>
              <a:buSzPct val="95000"/>
              <a:buFont typeface="Wingdings" charset="2"/>
              <a:buChar char=""/>
            </a:pPr>
            <a:r>
              <a:rPr b="0" lang="en-US" sz="3200" spc="-1" strike="noStrike">
                <a:solidFill>
                  <a:srgbClr val="000000"/>
                </a:solidFill>
                <a:latin typeface="Calibri"/>
                <a:ea typeface="DejaVu Sans"/>
              </a:rPr>
              <a:t>Maternal:- 4 hourly vital signs especially BP.</a:t>
            </a:r>
            <a:endParaRPr b="0" lang="en-US" sz="3200" spc="-1" strike="noStrike">
              <a:latin typeface="Arial"/>
            </a:endParaRPr>
          </a:p>
          <a:p>
            <a:pPr marL="274320" indent="-272160" algn="just">
              <a:lnSpc>
                <a:spcPct val="100000"/>
              </a:lnSpc>
              <a:spcBef>
                <a:spcPts val="641"/>
              </a:spcBef>
              <a:buClr>
                <a:srgbClr val="0bd0d9"/>
              </a:buClr>
              <a:buSzPct val="95000"/>
              <a:buFont typeface="Wingdings" charset="2"/>
              <a:buChar char=""/>
            </a:pPr>
            <a:r>
              <a:rPr b="0" lang="en-US" sz="3200" spc="-1" strike="noStrike">
                <a:solidFill>
                  <a:srgbClr val="000000"/>
                </a:solidFill>
                <a:latin typeface="Calibri"/>
                <a:ea typeface="DejaVu Sans"/>
              </a:rPr>
              <a:t>12 hourly  urinalysis for proteinuria.</a:t>
            </a:r>
            <a:endParaRPr b="0" lang="en-US" sz="3200" spc="-1" strike="noStrike">
              <a:latin typeface="Arial"/>
            </a:endParaRPr>
          </a:p>
          <a:p>
            <a:pPr marL="274320" indent="-272160" algn="just">
              <a:lnSpc>
                <a:spcPct val="100000"/>
              </a:lnSpc>
              <a:spcBef>
                <a:spcPts val="641"/>
              </a:spcBef>
              <a:buClr>
                <a:srgbClr val="0bd0d9"/>
              </a:buClr>
              <a:buSzPct val="95000"/>
              <a:buFont typeface="Wingdings" charset="2"/>
              <a:buChar char=""/>
            </a:pPr>
            <a:r>
              <a:rPr b="0" lang="en-US" sz="3200" spc="-1" strike="noStrike">
                <a:solidFill>
                  <a:srgbClr val="000000"/>
                </a:solidFill>
                <a:latin typeface="Calibri"/>
                <a:ea typeface="DejaVu Sans"/>
              </a:rPr>
              <a:t> </a:t>
            </a:r>
            <a:r>
              <a:rPr b="0" lang="en-US" sz="3200" spc="-1" strike="noStrike">
                <a:solidFill>
                  <a:srgbClr val="000000"/>
                </a:solidFill>
                <a:latin typeface="Calibri"/>
                <a:ea typeface="DejaVu Sans"/>
              </a:rPr>
              <a:t>Occasionally, 24 hours urine collection &amp; request for protein levels, &amp; creatinine clearance.</a:t>
            </a:r>
            <a:endParaRPr b="0" lang="en-US" sz="3200" spc="-1" strike="noStrike">
              <a:latin typeface="Arial"/>
            </a:endParaRPr>
          </a:p>
          <a:p>
            <a:pPr marL="274320" indent="-272160" algn="just">
              <a:lnSpc>
                <a:spcPct val="100000"/>
              </a:lnSpc>
              <a:spcBef>
                <a:spcPts val="641"/>
              </a:spcBef>
              <a:buClr>
                <a:srgbClr val="0bd0d9"/>
              </a:buClr>
              <a:buSzPct val="95000"/>
              <a:buFont typeface="Wingdings 2" charset="2"/>
              <a:buChar char=""/>
            </a:pPr>
            <a:r>
              <a:rPr b="0" lang="en-US" sz="3200" spc="-1" strike="noStrike">
                <a:solidFill>
                  <a:srgbClr val="000000"/>
                </a:solidFill>
                <a:latin typeface="Calibri"/>
                <a:ea typeface="DejaVu Sans"/>
              </a:rPr>
              <a:t>Maintain records and consult PRN.</a:t>
            </a:r>
            <a:endParaRPr b="0" lang="en-US" sz="3200" spc="-1" strike="noStrike">
              <a:latin typeface="Arial"/>
            </a:endParaRPr>
          </a:p>
          <a:p>
            <a:pPr algn="just">
              <a:lnSpc>
                <a:spcPct val="100000"/>
              </a:lnSpc>
              <a:spcBef>
                <a:spcPts val="641"/>
              </a:spcBef>
            </a:pPr>
            <a:endParaRPr b="0" lang="en-US" sz="3200" spc="-1" strike="noStrike">
              <a:latin typeface="Arial"/>
            </a:endParaRPr>
          </a:p>
        </p:txBody>
      </p:sp>
    </p:spTree>
  </p:cSld>
  <p:transition spd="med">
    <p:pull dir="l"/>
  </p:transition>
</p:sld>
</file>

<file path=ppt/slides/slide37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tile/>
        </a:blipFill>
      </p:bgPr>
    </p:bg>
    <p:spTree>
      <p:nvGrpSpPr>
        <p:cNvPr id="1" name=""/>
        <p:cNvGrpSpPr/>
        <p:nvPr/>
      </p:nvGrpSpPr>
      <p:grpSpPr>
        <a:xfrm>
          <a:off x="0" y="0"/>
          <a:ext cx="0" cy="0"/>
          <a:chOff x="0" y="0"/>
          <a:chExt cx="0" cy="0"/>
        </a:xfrm>
      </p:grpSpPr>
      <p:grpSp>
        <p:nvGrpSpPr>
          <p:cNvPr id="1370" name="Group 1"/>
          <p:cNvGrpSpPr/>
          <p:nvPr/>
        </p:nvGrpSpPr>
        <p:grpSpPr>
          <a:xfrm>
            <a:off x="952560" y="274680"/>
            <a:ext cx="10284840" cy="1140840"/>
            <a:chOff x="952560" y="274680"/>
            <a:chExt cx="10284840" cy="1140840"/>
          </a:xfrm>
        </p:grpSpPr>
        <p:sp>
          <p:nvSpPr>
            <p:cNvPr id="1371" name="CustomShape 2"/>
            <p:cNvSpPr/>
            <p:nvPr/>
          </p:nvSpPr>
          <p:spPr>
            <a:xfrm>
              <a:off x="952560" y="274680"/>
              <a:ext cx="10284840" cy="1140840"/>
            </a:xfrm>
            <a:prstGeom prst="rect">
              <a:avLst/>
            </a:prstGeom>
            <a:noFill/>
            <a:ln>
              <a:noFill/>
            </a:ln>
          </p:spPr>
          <p:style>
            <a:lnRef idx="0"/>
            <a:fillRef idx="0"/>
            <a:effectRef idx="0"/>
            <a:fontRef idx="minor"/>
          </p:style>
        </p:sp>
        <p:sp>
          <p:nvSpPr>
            <p:cNvPr id="1372" name="CustomShape 3"/>
            <p:cNvSpPr/>
            <p:nvPr/>
          </p:nvSpPr>
          <p:spPr>
            <a:xfrm>
              <a:off x="952560" y="274680"/>
              <a:ext cx="10284840" cy="1140840"/>
            </a:xfrm>
            <a:prstGeom prst="roundRect">
              <a:avLst>
                <a:gd name="adj" fmla="val 16667"/>
              </a:avLst>
            </a:prstGeom>
            <a:solidFill>
              <a:srgbClr val="3891a7"/>
            </a:solidFill>
            <a:ln>
              <a:solidFill>
                <a:srgbClr val="ff00ff"/>
              </a:solidFill>
              <a:prstDash val="lgDashDotDot"/>
            </a:ln>
            <a:effectLst>
              <a:outerShdw dir="5400000" dist="23040">
                <a:srgbClr val="000000">
                  <a:alpha val="35000"/>
                </a:srgbClr>
              </a:outerShdw>
            </a:effectLst>
          </p:spPr>
          <p:style>
            <a:lnRef idx="0"/>
            <a:fillRef idx="0"/>
            <a:effectRef idx="0"/>
            <a:fontRef idx="minor"/>
          </p:style>
          <p:txBody>
            <a:bodyPr lIns="90000" rIns="90000" tIns="45000" bIns="45000" anchor="ctr">
              <a:normAutofit/>
            </a:bodyPr>
            <a:p>
              <a:pPr>
                <a:lnSpc>
                  <a:spcPct val="100000"/>
                </a:lnSpc>
              </a:pPr>
              <a:r>
                <a:rPr b="1" lang="en-US" sz="1800" spc="-1" strike="noStrike">
                  <a:solidFill>
                    <a:srgbClr val="ffff00"/>
                  </a:solidFill>
                  <a:latin typeface="Arial"/>
                  <a:ea typeface="DejaVu Sans"/>
                </a:rPr>
                <a:t>Predisposing  factors</a:t>
              </a:r>
              <a:endParaRPr b="0" lang="en-US" sz="1800" spc="-1" strike="noStrike">
                <a:latin typeface="Arial"/>
              </a:endParaRPr>
            </a:p>
          </p:txBody>
        </p:sp>
      </p:grpSp>
      <p:sp>
        <p:nvSpPr>
          <p:cNvPr id="1373" name="CustomShape 4"/>
          <p:cNvSpPr/>
          <p:nvPr/>
        </p:nvSpPr>
        <p:spPr>
          <a:xfrm>
            <a:off x="1752480" y="1600200"/>
            <a:ext cx="9793440" cy="5103360"/>
          </a:xfrm>
          <a:prstGeom prst="rect">
            <a:avLst/>
          </a:prstGeom>
          <a:noFill/>
          <a:ln>
            <a:noFill/>
          </a:ln>
        </p:spPr>
        <p:style>
          <a:lnRef idx="0"/>
          <a:fillRef idx="0"/>
          <a:effectRef idx="0"/>
          <a:fontRef idx="minor"/>
        </p:style>
        <p:txBody>
          <a:bodyPr lIns="90000" rIns="90000" tIns="45000" bIns="45000">
            <a:normAutofit/>
          </a:bodyPr>
          <a:p>
            <a:pPr marL="365760" indent="-281160" algn="just">
              <a:lnSpc>
                <a:spcPct val="100000"/>
              </a:lnSpc>
              <a:spcBef>
                <a:spcPts val="601"/>
              </a:spcBef>
              <a:buClr>
                <a:srgbClr val="3891a7"/>
              </a:buClr>
              <a:buSzPct val="80000"/>
              <a:buFont typeface="Wingdings 2" charset="2"/>
              <a:buChar char=""/>
            </a:pPr>
            <a:r>
              <a:rPr b="0" lang="en-US" sz="3000" spc="-1" strike="noStrike">
                <a:solidFill>
                  <a:srgbClr val="000000"/>
                </a:solidFill>
                <a:latin typeface="Times New Roman"/>
                <a:ea typeface="DejaVu Sans"/>
              </a:rPr>
              <a:t>Physiological kinking of ureters due to effect of progesterone  hormone, hence hydronephrosis.</a:t>
            </a:r>
            <a:endParaRPr b="0" lang="en-US" sz="3000" spc="-1" strike="noStrike">
              <a:latin typeface="Arial"/>
            </a:endParaRPr>
          </a:p>
          <a:p>
            <a:pPr marL="365760" indent="-281160" algn="just">
              <a:lnSpc>
                <a:spcPct val="100000"/>
              </a:lnSpc>
              <a:spcBef>
                <a:spcPts val="601"/>
              </a:spcBef>
              <a:buClr>
                <a:srgbClr val="3891a7"/>
              </a:buClr>
              <a:buSzPct val="80000"/>
              <a:buFont typeface="Wingdings 2" charset="2"/>
              <a:buChar char=""/>
            </a:pPr>
            <a:r>
              <a:rPr b="0" lang="en-US" sz="3000" spc="-1" strike="noStrike">
                <a:solidFill>
                  <a:srgbClr val="000000"/>
                </a:solidFill>
                <a:latin typeface="Times New Roman"/>
                <a:ea typeface="DejaVu Sans"/>
              </a:rPr>
              <a:t>Vesico-ureteric reflux, results from urine retension in the bladder.</a:t>
            </a:r>
            <a:endParaRPr b="0" lang="en-US" sz="3000" spc="-1" strike="noStrike">
              <a:latin typeface="Arial"/>
            </a:endParaRPr>
          </a:p>
          <a:p>
            <a:pPr marL="365760" indent="-281160" algn="just">
              <a:lnSpc>
                <a:spcPct val="100000"/>
              </a:lnSpc>
              <a:spcBef>
                <a:spcPts val="601"/>
              </a:spcBef>
              <a:buClr>
                <a:srgbClr val="3891a7"/>
              </a:buClr>
              <a:buSzPct val="80000"/>
              <a:buFont typeface="Wingdings 2" charset="2"/>
              <a:buChar char=""/>
            </a:pPr>
            <a:r>
              <a:rPr b="0" lang="en-US" sz="3000" spc="-1" strike="noStrike">
                <a:solidFill>
                  <a:srgbClr val="000000"/>
                </a:solidFill>
                <a:latin typeface="Times New Roman"/>
                <a:ea typeface="DejaVu Sans"/>
              </a:rPr>
              <a:t>Renal  stones, obstructs the normal urinary bladder.</a:t>
            </a:r>
            <a:endParaRPr b="0" lang="en-US" sz="3000" spc="-1" strike="noStrike">
              <a:latin typeface="Arial"/>
            </a:endParaRPr>
          </a:p>
          <a:p>
            <a:pPr marL="365760" indent="-281160" algn="just">
              <a:lnSpc>
                <a:spcPct val="100000"/>
              </a:lnSpc>
              <a:spcBef>
                <a:spcPts val="601"/>
              </a:spcBef>
              <a:buClr>
                <a:srgbClr val="3891a7"/>
              </a:buClr>
              <a:buSzPct val="80000"/>
              <a:buFont typeface="Wingdings 2" charset="2"/>
              <a:buChar char=""/>
            </a:pPr>
            <a:r>
              <a:rPr b="0" lang="en-US" sz="3000" spc="-1" strike="noStrike">
                <a:solidFill>
                  <a:srgbClr val="000000"/>
                </a:solidFill>
                <a:latin typeface="Times New Roman"/>
                <a:ea typeface="DejaVu Sans"/>
              </a:rPr>
              <a:t>Cystitis, it’s inflammation of the urinary bladder.</a:t>
            </a:r>
            <a:endParaRPr b="0" lang="en-US" sz="3000" spc="-1" strike="noStrike">
              <a:latin typeface="Arial"/>
            </a:endParaRPr>
          </a:p>
          <a:p>
            <a:pPr marL="365760" indent="-281160" algn="just">
              <a:lnSpc>
                <a:spcPct val="100000"/>
              </a:lnSpc>
              <a:spcBef>
                <a:spcPts val="601"/>
              </a:spcBef>
              <a:buClr>
                <a:srgbClr val="3891a7"/>
              </a:buClr>
              <a:buSzPct val="80000"/>
              <a:buFont typeface="Wingdings 2" charset="2"/>
              <a:buChar char=""/>
            </a:pPr>
            <a:r>
              <a:rPr b="0" lang="en-US" sz="3000" spc="-1" strike="noStrike">
                <a:solidFill>
                  <a:srgbClr val="000000"/>
                </a:solidFill>
                <a:latin typeface="Times New Roman"/>
                <a:ea typeface="DejaVu Sans"/>
              </a:rPr>
              <a:t>Uncontrolled diabetes, leading  to high acidity in urine due to glycosuria.</a:t>
            </a:r>
            <a:endParaRPr b="0" lang="en-US" sz="3000" spc="-1" strike="noStrike">
              <a:latin typeface="Arial"/>
            </a:endParaRPr>
          </a:p>
        </p:txBody>
      </p:sp>
    </p:spTree>
  </p:cSld>
  <mc:AlternateContent>
    <mc:Choice Requires="p14">
      <p:transition spd="slow" p14:dur="2000"/>
    </mc:Choice>
    <mc:Fallback>
      <p:transition spd="slow"/>
    </mc:Fallback>
  </mc:AlternateContent>
</p:sld>
</file>

<file path=ppt/slides/slide37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tile/>
        </a:blipFill>
      </p:bgPr>
    </p:bg>
    <p:spTree>
      <p:nvGrpSpPr>
        <p:cNvPr id="1" name=""/>
        <p:cNvGrpSpPr/>
        <p:nvPr/>
      </p:nvGrpSpPr>
      <p:grpSpPr>
        <a:xfrm>
          <a:off x="0" y="0"/>
          <a:ext cx="0" cy="0"/>
          <a:chOff x="0" y="0"/>
          <a:chExt cx="0" cy="0"/>
        </a:xfrm>
      </p:grpSpPr>
      <p:sp>
        <p:nvSpPr>
          <p:cNvPr id="1374" name="CustomShape 1"/>
          <p:cNvSpPr/>
          <p:nvPr/>
        </p:nvSpPr>
        <p:spPr>
          <a:xfrm>
            <a:off x="1905120" y="228600"/>
            <a:ext cx="9332280" cy="6322320"/>
          </a:xfrm>
          <a:prstGeom prst="rect">
            <a:avLst/>
          </a:prstGeom>
          <a:noFill/>
          <a:ln>
            <a:noFill/>
          </a:ln>
        </p:spPr>
        <p:style>
          <a:lnRef idx="0"/>
          <a:fillRef idx="0"/>
          <a:effectRef idx="0"/>
          <a:fontRef idx="minor"/>
        </p:style>
        <p:txBody>
          <a:bodyPr lIns="90000" rIns="90000" tIns="45000" bIns="45000">
            <a:normAutofit/>
          </a:bodyPr>
          <a:p>
            <a:pPr marL="365760" indent="-281160">
              <a:lnSpc>
                <a:spcPct val="100000"/>
              </a:lnSpc>
              <a:spcBef>
                <a:spcPts val="601"/>
              </a:spcBef>
              <a:buClr>
                <a:srgbClr val="3891a7"/>
              </a:buClr>
              <a:buSzPct val="80000"/>
              <a:buFont typeface="Wingdings 2" charset="2"/>
              <a:buChar char=""/>
            </a:pPr>
            <a:r>
              <a:rPr b="0" lang="en-US" sz="3200" spc="-1" strike="noStrike">
                <a:solidFill>
                  <a:srgbClr val="000000"/>
                </a:solidFill>
                <a:latin typeface="Times New Roman"/>
                <a:ea typeface="DejaVu Sans"/>
              </a:rPr>
              <a:t>Asymptomatic  bacteruria related to ureteric compression. </a:t>
            </a:r>
            <a:endParaRPr b="0" lang="en-US" sz="3200" spc="-1" strike="noStrike">
              <a:latin typeface="Arial"/>
            </a:endParaRPr>
          </a:p>
          <a:p>
            <a:pPr marL="365760" indent="-281160">
              <a:lnSpc>
                <a:spcPct val="100000"/>
              </a:lnSpc>
              <a:spcBef>
                <a:spcPts val="601"/>
              </a:spcBef>
              <a:buClr>
                <a:srgbClr val="3891a7"/>
              </a:buClr>
              <a:buSzPct val="80000"/>
              <a:buFont typeface="Wingdings" charset="2"/>
              <a:buChar char=""/>
            </a:pPr>
            <a:r>
              <a:rPr b="0" lang="en-US" sz="3200" spc="-1" strike="noStrike">
                <a:solidFill>
                  <a:srgbClr val="000000"/>
                </a:solidFill>
                <a:latin typeface="Times New Roman"/>
                <a:ea typeface="DejaVu Sans"/>
              </a:rPr>
              <a:t>A bacteria colony of  100,000 or more per ml of urine is seen, yet client has no complain. </a:t>
            </a:r>
            <a:endParaRPr b="0" lang="en-US" sz="3200" spc="-1" strike="noStrike">
              <a:latin typeface="Arial"/>
            </a:endParaRPr>
          </a:p>
          <a:p>
            <a:pPr marL="365760" indent="-281160">
              <a:lnSpc>
                <a:spcPct val="100000"/>
              </a:lnSpc>
              <a:spcBef>
                <a:spcPts val="601"/>
              </a:spcBef>
              <a:buClr>
                <a:srgbClr val="3891a7"/>
              </a:buClr>
              <a:buSzPct val="80000"/>
              <a:buFont typeface="Wingdings" charset="2"/>
              <a:buChar char=""/>
            </a:pPr>
            <a:r>
              <a:rPr b="0" lang="en-US" sz="3200" spc="-1" strike="noStrike">
                <a:solidFill>
                  <a:srgbClr val="000000"/>
                </a:solidFill>
                <a:latin typeface="Times New Roman"/>
                <a:ea typeface="DejaVu Sans"/>
              </a:rPr>
              <a:t> </a:t>
            </a:r>
            <a:r>
              <a:rPr b="0" lang="en-US" sz="3200" spc="-1" strike="noStrike">
                <a:solidFill>
                  <a:srgbClr val="000000"/>
                </a:solidFill>
                <a:latin typeface="Times New Roman"/>
                <a:ea typeface="DejaVu Sans"/>
              </a:rPr>
              <a:t>Occurs to 2-10% of prenatals, untreated 25-30% develop the condition.</a:t>
            </a:r>
            <a:endParaRPr b="0" lang="en-US" sz="3200" spc="-1" strike="noStrike">
              <a:latin typeface="Arial"/>
            </a:endParaRPr>
          </a:p>
          <a:p>
            <a:pPr marL="365760" indent="-281160">
              <a:lnSpc>
                <a:spcPct val="100000"/>
              </a:lnSpc>
              <a:spcBef>
                <a:spcPts val="601"/>
              </a:spcBef>
              <a:tabLst>
                <a:tab algn="l" pos="0"/>
              </a:tabLst>
            </a:pPr>
            <a:r>
              <a:rPr b="0" lang="en-US" sz="3200" spc="-1" strike="noStrike">
                <a:solidFill>
                  <a:srgbClr val="000000"/>
                </a:solidFill>
                <a:latin typeface="Times New Roman"/>
                <a:ea typeface="DejaVu Sans"/>
              </a:rPr>
              <a:t>	</a:t>
            </a:r>
            <a:r>
              <a:rPr b="0" lang="en-US" sz="3200" spc="-1" strike="noStrike">
                <a:solidFill>
                  <a:srgbClr val="00b050"/>
                </a:solidFill>
                <a:latin typeface="Times New Roman"/>
                <a:ea typeface="DejaVu Sans"/>
              </a:rPr>
              <a:t>Clinical  features</a:t>
            </a:r>
            <a:endParaRPr b="0" lang="en-US" sz="3200" spc="-1" strike="noStrike">
              <a:latin typeface="Arial"/>
            </a:endParaRPr>
          </a:p>
          <a:p>
            <a:pPr marL="365760" indent="-281160">
              <a:lnSpc>
                <a:spcPct val="100000"/>
              </a:lnSpc>
              <a:spcBef>
                <a:spcPts val="601"/>
              </a:spcBef>
              <a:buClr>
                <a:srgbClr val="3891a7"/>
              </a:buClr>
              <a:buSzPct val="80000"/>
              <a:buFont typeface="Wingdings 2" charset="2"/>
              <a:buChar char=""/>
              <a:tabLst>
                <a:tab algn="l" pos="0"/>
              </a:tabLst>
            </a:pPr>
            <a:r>
              <a:rPr b="0" lang="en-US" sz="3200" spc="-1" strike="noStrike">
                <a:solidFill>
                  <a:srgbClr val="000000"/>
                </a:solidFill>
                <a:latin typeface="Times New Roman"/>
                <a:ea typeface="DejaVu Sans"/>
              </a:rPr>
              <a:t>Pyrexia, temperatures may reach 40 degrees &amp; accompanied by rigors.</a:t>
            </a:r>
            <a:endParaRPr b="0" lang="en-US" sz="3200" spc="-1" strike="noStrike">
              <a:latin typeface="Arial"/>
            </a:endParaRPr>
          </a:p>
          <a:p>
            <a:pPr marL="365760" indent="-281160">
              <a:lnSpc>
                <a:spcPct val="100000"/>
              </a:lnSpc>
              <a:spcBef>
                <a:spcPts val="601"/>
              </a:spcBef>
              <a:buClr>
                <a:srgbClr val="3891a7"/>
              </a:buClr>
              <a:buSzPct val="80000"/>
              <a:buFont typeface="Wingdings 2" charset="2"/>
              <a:buChar char=""/>
              <a:tabLst>
                <a:tab algn="l" pos="0"/>
              </a:tabLst>
            </a:pPr>
            <a:r>
              <a:rPr b="0" lang="en-US" sz="3200" spc="-1" strike="noStrike">
                <a:solidFill>
                  <a:srgbClr val="000000"/>
                </a:solidFill>
                <a:latin typeface="Times New Roman"/>
                <a:ea typeface="DejaVu Sans"/>
              </a:rPr>
              <a:t>Dehydration due to nausea and vomiting.</a:t>
            </a:r>
            <a:endParaRPr b="0" lang="en-US" sz="3200" spc="-1" strike="noStrike">
              <a:latin typeface="Arial"/>
            </a:endParaRPr>
          </a:p>
          <a:p>
            <a:pPr marL="365760" indent="-281160">
              <a:lnSpc>
                <a:spcPct val="100000"/>
              </a:lnSpc>
              <a:spcBef>
                <a:spcPts val="601"/>
              </a:spcBef>
              <a:buClr>
                <a:srgbClr val="3891a7"/>
              </a:buClr>
              <a:buSzPct val="80000"/>
              <a:buFont typeface="Wingdings 2" charset="2"/>
              <a:buChar char=""/>
              <a:tabLst>
                <a:tab algn="l" pos="0"/>
              </a:tabLst>
            </a:pPr>
            <a:r>
              <a:rPr b="0" lang="en-US" sz="3200" spc="-1" strike="noStrike">
                <a:solidFill>
                  <a:srgbClr val="000000"/>
                </a:solidFill>
                <a:latin typeface="Times New Roman"/>
                <a:ea typeface="DejaVu Sans"/>
              </a:rPr>
              <a:t>Dysuria accompanied by frequency and oliguria.</a:t>
            </a: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37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tile/>
        </a:blipFill>
      </p:bgPr>
    </p:bg>
    <p:spTree>
      <p:nvGrpSpPr>
        <p:cNvPr id="1" name=""/>
        <p:cNvGrpSpPr/>
        <p:nvPr/>
      </p:nvGrpSpPr>
      <p:grpSpPr>
        <a:xfrm>
          <a:off x="0" y="0"/>
          <a:ext cx="0" cy="0"/>
          <a:chOff x="0" y="0"/>
          <a:chExt cx="0" cy="0"/>
        </a:xfrm>
      </p:grpSpPr>
      <p:sp>
        <p:nvSpPr>
          <p:cNvPr id="1375" name="CustomShape 1"/>
          <p:cNvSpPr/>
          <p:nvPr/>
        </p:nvSpPr>
        <p:spPr>
          <a:xfrm>
            <a:off x="1714680" y="228600"/>
            <a:ext cx="9808560" cy="6322320"/>
          </a:xfrm>
          <a:prstGeom prst="rect">
            <a:avLst/>
          </a:prstGeom>
          <a:noFill/>
          <a:ln>
            <a:noFill/>
          </a:ln>
        </p:spPr>
        <p:style>
          <a:lnRef idx="0"/>
          <a:fillRef idx="0"/>
          <a:effectRef idx="0"/>
          <a:fontRef idx="minor"/>
        </p:style>
        <p:txBody>
          <a:bodyPr lIns="90000" rIns="90000" tIns="45000" bIns="45000">
            <a:normAutofit/>
          </a:bodyPr>
          <a:p>
            <a:pPr marL="365760" indent="-281160">
              <a:lnSpc>
                <a:spcPct val="100000"/>
              </a:lnSpc>
              <a:spcBef>
                <a:spcPts val="601"/>
              </a:spcBef>
              <a:buClr>
                <a:srgbClr val="3891a7"/>
              </a:buClr>
              <a:buSzPct val="80000"/>
              <a:buFont typeface="Wingdings 2" charset="2"/>
              <a:buChar char=""/>
            </a:pPr>
            <a:r>
              <a:rPr b="0" lang="en-US" sz="3200" spc="-1" strike="noStrike">
                <a:solidFill>
                  <a:srgbClr val="000000"/>
                </a:solidFill>
                <a:latin typeface="Times New Roman"/>
                <a:ea typeface="DejaVu Sans"/>
              </a:rPr>
              <a:t>Tachycardia due to pyrexia and sometimes anaemia.</a:t>
            </a:r>
            <a:endParaRPr b="0" lang="en-US" sz="3200" spc="-1" strike="noStrike">
              <a:latin typeface="Arial"/>
            </a:endParaRPr>
          </a:p>
          <a:p>
            <a:pPr marL="365760" indent="-281160">
              <a:lnSpc>
                <a:spcPct val="100000"/>
              </a:lnSpc>
              <a:spcBef>
                <a:spcPts val="601"/>
              </a:spcBef>
              <a:buClr>
                <a:srgbClr val="3891a7"/>
              </a:buClr>
              <a:buSzPct val="80000"/>
              <a:buFont typeface="Wingdings 2" charset="2"/>
              <a:buChar char=""/>
            </a:pPr>
            <a:r>
              <a:rPr b="0" lang="en-US" sz="3200" spc="-1" strike="noStrike">
                <a:solidFill>
                  <a:srgbClr val="000000"/>
                </a:solidFill>
                <a:latin typeface="Times New Roman"/>
                <a:ea typeface="DejaVu Sans"/>
              </a:rPr>
              <a:t>Renal  angle tenderness, due to inflammation of kidneys. Pain &amp;tenderness is over the loin , muscle guarding may be present.</a:t>
            </a:r>
            <a:endParaRPr b="0" lang="en-US" sz="3200" spc="-1" strike="noStrike">
              <a:latin typeface="Arial"/>
            </a:endParaRPr>
          </a:p>
          <a:p>
            <a:pPr marL="365760" indent="-281160">
              <a:lnSpc>
                <a:spcPct val="100000"/>
              </a:lnSpc>
              <a:spcBef>
                <a:spcPts val="601"/>
              </a:spcBef>
              <a:buClr>
                <a:srgbClr val="3891a7"/>
              </a:buClr>
              <a:buSzPct val="80000"/>
              <a:buFont typeface="Wingdings" charset="2"/>
              <a:buChar char=""/>
            </a:pPr>
            <a:r>
              <a:rPr b="0" lang="en-US" sz="3200" spc="-1" strike="noStrike">
                <a:solidFill>
                  <a:srgbClr val="000000"/>
                </a:solidFill>
                <a:latin typeface="Times New Roman"/>
                <a:ea typeface="DejaVu Sans"/>
              </a:rPr>
              <a:t>Pain follows ureters pathway &amp; radiate to the specific side of the suprapubic  region.</a:t>
            </a:r>
            <a:endParaRPr b="0" lang="en-US" sz="3200" spc="-1" strike="noStrike">
              <a:latin typeface="Arial"/>
            </a:endParaRPr>
          </a:p>
          <a:p>
            <a:pPr marL="365760" indent="-281160">
              <a:lnSpc>
                <a:spcPct val="100000"/>
              </a:lnSpc>
              <a:spcBef>
                <a:spcPts val="601"/>
              </a:spcBef>
              <a:buClr>
                <a:srgbClr val="3891a7"/>
              </a:buClr>
              <a:buSzPct val="80000"/>
              <a:buFont typeface="Wingdings 2" charset="2"/>
              <a:buChar char=""/>
            </a:pPr>
            <a:r>
              <a:rPr b="0" lang="en-US" sz="3200" spc="-1" strike="noStrike">
                <a:solidFill>
                  <a:srgbClr val="000000"/>
                </a:solidFill>
                <a:latin typeface="Times New Roman"/>
                <a:ea typeface="DejaVu Sans"/>
              </a:rPr>
              <a:t>Palpable kidneys, in extreme  cases.</a:t>
            </a:r>
            <a:endParaRPr b="0" lang="en-US" sz="3200" spc="-1" strike="noStrike">
              <a:latin typeface="Arial"/>
            </a:endParaRPr>
          </a:p>
          <a:p>
            <a:pPr marL="365760" indent="-281160">
              <a:lnSpc>
                <a:spcPct val="100000"/>
              </a:lnSpc>
              <a:spcBef>
                <a:spcPts val="601"/>
              </a:spcBef>
              <a:buClr>
                <a:srgbClr val="3891a7"/>
              </a:buClr>
              <a:buSzPct val="80000"/>
              <a:buFont typeface="Wingdings 2" charset="2"/>
              <a:buChar char=""/>
            </a:pPr>
            <a:r>
              <a:rPr b="0" lang="en-US" sz="3200" spc="-1" strike="noStrike">
                <a:solidFill>
                  <a:srgbClr val="000000"/>
                </a:solidFill>
                <a:latin typeface="Times New Roman"/>
                <a:ea typeface="DejaVu Sans"/>
              </a:rPr>
              <a:t>Cloudiness, fishy smell, sometimes haematuria and acidic reaction on urine examination.</a:t>
            </a:r>
            <a:endParaRPr b="0" lang="en-US" sz="3200" spc="-1" strike="noStrike">
              <a:latin typeface="Arial"/>
            </a:endParaRPr>
          </a:p>
          <a:p>
            <a:pPr marL="365760" indent="-281160">
              <a:lnSpc>
                <a:spcPct val="100000"/>
              </a:lnSpc>
              <a:spcBef>
                <a:spcPts val="601"/>
              </a:spcBef>
              <a:buClr>
                <a:srgbClr val="3891a7"/>
              </a:buClr>
              <a:buSzPct val="80000"/>
              <a:buFont typeface="Wingdings" charset="2"/>
              <a:buChar char=""/>
            </a:pPr>
            <a:r>
              <a:rPr b="0" lang="en-US" sz="3200" spc="-1" strike="noStrike">
                <a:solidFill>
                  <a:srgbClr val="000000"/>
                </a:solidFill>
                <a:latin typeface="Times New Roman"/>
                <a:ea typeface="DejaVu Sans"/>
              </a:rPr>
              <a:t>Presence of acidic reaction= E. coli is responsible.</a:t>
            </a: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37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tile/>
        </a:blipFill>
      </p:bgPr>
    </p:bg>
    <p:spTree>
      <p:nvGrpSpPr>
        <p:cNvPr id="1" name=""/>
        <p:cNvGrpSpPr/>
        <p:nvPr/>
      </p:nvGrpSpPr>
      <p:grpSpPr>
        <a:xfrm>
          <a:off x="0" y="0"/>
          <a:ext cx="0" cy="0"/>
          <a:chOff x="0" y="0"/>
          <a:chExt cx="0" cy="0"/>
        </a:xfrm>
      </p:grpSpPr>
      <p:sp>
        <p:nvSpPr>
          <p:cNvPr id="1376" name="CustomShape 1"/>
          <p:cNvSpPr/>
          <p:nvPr/>
        </p:nvSpPr>
        <p:spPr>
          <a:xfrm>
            <a:off x="2175480" y="228600"/>
            <a:ext cx="9370440" cy="6017760"/>
          </a:xfrm>
          <a:prstGeom prst="rect">
            <a:avLst/>
          </a:prstGeom>
          <a:noFill/>
          <a:ln>
            <a:noFill/>
          </a:ln>
        </p:spPr>
        <p:style>
          <a:lnRef idx="0"/>
          <a:fillRef idx="0"/>
          <a:effectRef idx="0"/>
          <a:fontRef idx="minor"/>
        </p:style>
        <p:txBody>
          <a:bodyPr lIns="90000" rIns="90000" tIns="45000" bIns="45000">
            <a:normAutofit/>
          </a:bodyPr>
          <a:p>
            <a:pPr marL="365760" indent="-281160">
              <a:lnSpc>
                <a:spcPct val="100000"/>
              </a:lnSpc>
              <a:spcBef>
                <a:spcPts val="601"/>
              </a:spcBef>
              <a:buClr>
                <a:srgbClr val="3891a7"/>
              </a:buClr>
              <a:buSzPct val="80000"/>
              <a:buFont typeface="Wingdings 2" charset="2"/>
              <a:buChar char=""/>
            </a:pPr>
            <a:r>
              <a:rPr b="0" lang="en-US" sz="3200" spc="-1" strike="noStrike">
                <a:solidFill>
                  <a:srgbClr val="000000"/>
                </a:solidFill>
                <a:latin typeface="Times New Roman"/>
                <a:ea typeface="DejaVu Sans"/>
              </a:rPr>
              <a:t>Fetal  hypoxia signs, due to pyrexia and poor placental perfusion.</a:t>
            </a:r>
            <a:endParaRPr b="0" lang="en-US" sz="3200" spc="-1" strike="noStrike">
              <a:latin typeface="Arial"/>
            </a:endParaRPr>
          </a:p>
          <a:p>
            <a:pPr marL="365760" indent="-281160">
              <a:lnSpc>
                <a:spcPct val="100000"/>
              </a:lnSpc>
              <a:spcBef>
                <a:spcPts val="601"/>
              </a:spcBef>
              <a:buClr>
                <a:srgbClr val="3891a7"/>
              </a:buClr>
              <a:buSzPct val="80000"/>
              <a:buFont typeface="Wingdings 2" charset="2"/>
              <a:buChar char=""/>
            </a:pPr>
            <a:r>
              <a:rPr b="0" lang="en-US" sz="3200" spc="-1" strike="noStrike">
                <a:solidFill>
                  <a:srgbClr val="000000"/>
                </a:solidFill>
                <a:latin typeface="Times New Roman"/>
                <a:ea typeface="DejaVu Sans"/>
              </a:rPr>
              <a:t>Intrauterine growth restriction,  due to deficiency of requirements for  survival.</a:t>
            </a:r>
            <a:endParaRPr b="0" lang="en-US" sz="3200" spc="-1" strike="noStrike">
              <a:latin typeface="Arial"/>
            </a:endParaRPr>
          </a:p>
          <a:p>
            <a:pPr marL="365760" indent="-281160">
              <a:lnSpc>
                <a:spcPct val="100000"/>
              </a:lnSpc>
              <a:spcBef>
                <a:spcPts val="601"/>
              </a:spcBef>
              <a:buClr>
                <a:srgbClr val="3891a7"/>
              </a:buClr>
              <a:buSzPct val="80000"/>
              <a:buFont typeface="Wingdings 2" charset="2"/>
              <a:buChar char=""/>
            </a:pPr>
            <a:r>
              <a:rPr b="0" lang="en-US" sz="3200" spc="-1" strike="noStrike">
                <a:solidFill>
                  <a:srgbClr val="000000"/>
                </a:solidFill>
                <a:latin typeface="Times New Roman"/>
                <a:ea typeface="DejaVu Sans"/>
              </a:rPr>
              <a:t>Loss of pregnancy,  due to  intrauterine toxicity.</a:t>
            </a:r>
            <a:endParaRPr b="0" lang="en-US" sz="3200" spc="-1" strike="noStrike">
              <a:latin typeface="Arial"/>
            </a:endParaRPr>
          </a:p>
          <a:p>
            <a:pPr marL="365760" indent="-281160">
              <a:lnSpc>
                <a:spcPct val="100000"/>
              </a:lnSpc>
              <a:spcBef>
                <a:spcPts val="601"/>
              </a:spcBef>
              <a:buClr>
                <a:srgbClr val="3891a7"/>
              </a:buClr>
              <a:buSzPct val="80000"/>
              <a:buFont typeface="Wingdings 2" charset="2"/>
              <a:buChar char=""/>
            </a:pPr>
            <a:r>
              <a:rPr b="0" lang="en-US" sz="3200" spc="-1" strike="noStrike">
                <a:solidFill>
                  <a:srgbClr val="000000"/>
                </a:solidFill>
                <a:latin typeface="Times New Roman"/>
                <a:ea typeface="DejaVu Sans"/>
              </a:rPr>
              <a:t>Anaemia resulting from haemolysis  and destruction of renal tubules.</a:t>
            </a:r>
            <a:endParaRPr b="0" lang="en-US" sz="3200" spc="-1" strike="noStrike">
              <a:latin typeface="Arial"/>
            </a:endParaRPr>
          </a:p>
          <a:p>
            <a:pPr marL="365760" indent="-281160">
              <a:lnSpc>
                <a:spcPct val="100000"/>
              </a:lnSpc>
              <a:spcBef>
                <a:spcPts val="601"/>
              </a:spcBef>
              <a:buClr>
                <a:srgbClr val="3891a7"/>
              </a:buClr>
              <a:buSzPct val="80000"/>
              <a:buFont typeface="Wingdings 2" charset="2"/>
              <a:buChar char=""/>
            </a:pPr>
            <a:r>
              <a:rPr b="0" lang="en-US" sz="3200" spc="-1" strike="noStrike">
                <a:solidFill>
                  <a:srgbClr val="000000"/>
                </a:solidFill>
                <a:latin typeface="Times New Roman"/>
                <a:ea typeface="DejaVu Sans"/>
              </a:rPr>
              <a:t>Oedema and oliguria in severe cases, since high levels of sodium are retained.</a:t>
            </a: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37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tile/>
        </a:blipFill>
      </p:bgPr>
    </p:bg>
    <p:spTree>
      <p:nvGrpSpPr>
        <p:cNvPr id="1" name=""/>
        <p:cNvGrpSpPr/>
        <p:nvPr/>
      </p:nvGrpSpPr>
      <p:grpSpPr>
        <a:xfrm>
          <a:off x="0" y="0"/>
          <a:ext cx="0" cy="0"/>
          <a:chOff x="0" y="0"/>
          <a:chExt cx="0" cy="0"/>
        </a:xfrm>
      </p:grpSpPr>
      <p:grpSp>
        <p:nvGrpSpPr>
          <p:cNvPr id="1377" name="Group 1"/>
          <p:cNvGrpSpPr/>
          <p:nvPr/>
        </p:nvGrpSpPr>
        <p:grpSpPr>
          <a:xfrm>
            <a:off x="1600200" y="152280"/>
            <a:ext cx="10208520" cy="1263240"/>
            <a:chOff x="1600200" y="152280"/>
            <a:chExt cx="10208520" cy="1263240"/>
          </a:xfrm>
        </p:grpSpPr>
        <p:sp>
          <p:nvSpPr>
            <p:cNvPr id="1378" name="CustomShape 2"/>
            <p:cNvSpPr/>
            <p:nvPr/>
          </p:nvSpPr>
          <p:spPr>
            <a:xfrm>
              <a:off x="1600200" y="152280"/>
              <a:ext cx="10208520" cy="1263240"/>
            </a:xfrm>
            <a:prstGeom prst="rect">
              <a:avLst/>
            </a:prstGeom>
            <a:noFill/>
            <a:ln>
              <a:noFill/>
            </a:ln>
          </p:spPr>
          <p:style>
            <a:lnRef idx="0"/>
            <a:fillRef idx="0"/>
            <a:effectRef idx="0"/>
            <a:fontRef idx="minor"/>
          </p:style>
        </p:sp>
        <p:sp>
          <p:nvSpPr>
            <p:cNvPr id="1379" name="CustomShape 3"/>
            <p:cNvSpPr/>
            <p:nvPr/>
          </p:nvSpPr>
          <p:spPr>
            <a:xfrm>
              <a:off x="1600200" y="152280"/>
              <a:ext cx="10208520" cy="1263240"/>
            </a:xfrm>
            <a:prstGeom prst="roundRect">
              <a:avLst>
                <a:gd name="adj" fmla="val 16667"/>
              </a:avLst>
            </a:prstGeom>
            <a:gradFill rotWithShape="0">
              <a:gsLst>
                <a:gs pos="0">
                  <a:srgbClr val="1d7488"/>
                </a:gs>
                <a:gs pos="100000">
                  <a:srgbClr val="2696b1"/>
                </a:gs>
              </a:gsLst>
              <a:lin ang="16200000"/>
            </a:gradFill>
            <a:ln>
              <a:noFill/>
            </a:ln>
            <a:effectLst>
              <a:outerShdw dir="5400000" dist="23040">
                <a:srgbClr val="000000">
                  <a:alpha val="35000"/>
                </a:srgbClr>
              </a:outerShdw>
            </a:effectLst>
          </p:spPr>
          <p:style>
            <a:lnRef idx="0"/>
            <a:fillRef idx="0"/>
            <a:effectRef idx="0"/>
            <a:fontRef idx="minor"/>
          </p:style>
          <p:txBody>
            <a:bodyPr lIns="90000" rIns="90000" tIns="45000" bIns="45000" anchor="ctr">
              <a:normAutofit/>
            </a:bodyPr>
            <a:p>
              <a:pPr>
                <a:lnSpc>
                  <a:spcPct val="100000"/>
                </a:lnSpc>
              </a:pPr>
              <a:r>
                <a:rPr b="1" lang="en-US" sz="3600" spc="-1" strike="noStrike">
                  <a:solidFill>
                    <a:srgbClr val="fffffd"/>
                  </a:solidFill>
                  <a:latin typeface="Arial"/>
                  <a:ea typeface="DejaVu Sans"/>
                </a:rPr>
                <a:t>Diagnostic  factors</a:t>
              </a:r>
              <a:br/>
              <a:endParaRPr b="0" lang="en-US" sz="3600" spc="-1" strike="noStrike">
                <a:latin typeface="Arial"/>
              </a:endParaRPr>
            </a:p>
          </p:txBody>
        </p:sp>
      </p:grpSp>
      <p:sp>
        <p:nvSpPr>
          <p:cNvPr id="1380" name="CustomShape 4"/>
          <p:cNvSpPr/>
          <p:nvPr/>
        </p:nvSpPr>
        <p:spPr>
          <a:xfrm>
            <a:off x="1914120" y="1447920"/>
            <a:ext cx="9995400" cy="4798440"/>
          </a:xfrm>
          <a:prstGeom prst="rect">
            <a:avLst/>
          </a:prstGeom>
          <a:noFill/>
          <a:ln>
            <a:noFill/>
          </a:ln>
        </p:spPr>
        <p:style>
          <a:lnRef idx="0"/>
          <a:fillRef idx="0"/>
          <a:effectRef idx="0"/>
          <a:fontRef idx="minor"/>
        </p:style>
        <p:txBody>
          <a:bodyPr lIns="90000" rIns="90000" tIns="45000" bIns="45000">
            <a:normAutofit/>
          </a:bodyPr>
          <a:p>
            <a:pPr marL="365760" indent="-281160" algn="just">
              <a:lnSpc>
                <a:spcPct val="100000"/>
              </a:lnSpc>
              <a:spcBef>
                <a:spcPts val="601"/>
              </a:spcBef>
              <a:buClr>
                <a:srgbClr val="3891a7"/>
              </a:buClr>
              <a:buSzPct val="80000"/>
              <a:buFont typeface="Wingdings 2" charset="2"/>
              <a:buChar char=""/>
            </a:pPr>
            <a:r>
              <a:rPr b="0" lang="en-US" sz="3200" spc="-1" strike="noStrike">
                <a:solidFill>
                  <a:srgbClr val="000000"/>
                </a:solidFill>
                <a:latin typeface="Times New Roman"/>
                <a:ea typeface="DejaVu Sans"/>
              </a:rPr>
              <a:t>History of  the presenting complains and physical examination findings.</a:t>
            </a:r>
            <a:endParaRPr b="0" lang="en-US" sz="3200" spc="-1" strike="noStrike">
              <a:latin typeface="Arial"/>
            </a:endParaRPr>
          </a:p>
          <a:p>
            <a:pPr marL="365760" indent="-281160" algn="just">
              <a:lnSpc>
                <a:spcPct val="100000"/>
              </a:lnSpc>
              <a:spcBef>
                <a:spcPts val="601"/>
              </a:spcBef>
              <a:buClr>
                <a:srgbClr val="3891a7"/>
              </a:buClr>
              <a:buSzPct val="80000"/>
              <a:buFont typeface="Wingdings 2" charset="2"/>
              <a:buChar char=""/>
            </a:pPr>
            <a:r>
              <a:rPr b="0" lang="en-US" sz="3200" spc="-1" strike="noStrike">
                <a:solidFill>
                  <a:srgbClr val="000000"/>
                </a:solidFill>
                <a:latin typeface="Times New Roman"/>
                <a:ea typeface="DejaVu Sans"/>
              </a:rPr>
              <a:t>Urinalysis results, from inspection , smell, reagents/ biochemical strip and microscopy.</a:t>
            </a:r>
            <a:endParaRPr b="0" lang="en-US" sz="3200" spc="-1" strike="noStrike">
              <a:latin typeface="Arial"/>
            </a:endParaRPr>
          </a:p>
          <a:p>
            <a:pPr marL="365760" indent="-281160" algn="just">
              <a:lnSpc>
                <a:spcPct val="100000"/>
              </a:lnSpc>
              <a:spcBef>
                <a:spcPts val="601"/>
              </a:spcBef>
              <a:buClr>
                <a:srgbClr val="3891a7"/>
              </a:buClr>
              <a:buSzPct val="80000"/>
              <a:buFont typeface="Wingdings 2" charset="2"/>
              <a:buChar char=""/>
            </a:pPr>
            <a:r>
              <a:rPr b="0" lang="en-US" sz="3200" spc="-1" strike="noStrike">
                <a:solidFill>
                  <a:srgbClr val="000000"/>
                </a:solidFill>
                <a:latin typeface="Times New Roman"/>
                <a:ea typeface="DejaVu Sans"/>
              </a:rPr>
              <a:t>Radiological examination, in form of :-</a:t>
            </a:r>
            <a:endParaRPr b="0" lang="en-US" sz="3200" spc="-1" strike="noStrike">
              <a:latin typeface="Arial"/>
            </a:endParaRPr>
          </a:p>
          <a:p>
            <a:pPr marL="365760" indent="-281160" algn="just">
              <a:lnSpc>
                <a:spcPct val="100000"/>
              </a:lnSpc>
              <a:spcBef>
                <a:spcPts val="601"/>
              </a:spcBef>
              <a:tabLst>
                <a:tab algn="l" pos="0"/>
              </a:tabLst>
            </a:pPr>
            <a:r>
              <a:rPr b="0" lang="en-US" sz="3200" spc="-1" strike="noStrike">
                <a:solidFill>
                  <a:srgbClr val="000000"/>
                </a:solidFill>
                <a:latin typeface="Times New Roman"/>
                <a:ea typeface="DejaVu Sans"/>
              </a:rPr>
              <a:t>	</a:t>
            </a:r>
            <a:r>
              <a:rPr b="0" lang="en-US" sz="3200" spc="-1" strike="noStrike">
                <a:solidFill>
                  <a:srgbClr val="000000"/>
                </a:solidFill>
                <a:latin typeface="Times New Roman"/>
                <a:ea typeface="DejaVu Sans"/>
              </a:rPr>
              <a:t>	</a:t>
            </a:r>
            <a:r>
              <a:rPr b="0" lang="en-US" sz="3200" spc="-1" strike="noStrike">
                <a:solidFill>
                  <a:srgbClr val="000000"/>
                </a:solidFill>
                <a:latin typeface="Times New Roman"/>
                <a:ea typeface="DejaVu Sans"/>
              </a:rPr>
              <a:t>-Ultrasound of the kidneys.</a:t>
            </a:r>
            <a:endParaRPr b="0" lang="en-US" sz="3200" spc="-1" strike="noStrike">
              <a:latin typeface="Arial"/>
            </a:endParaRPr>
          </a:p>
          <a:p>
            <a:pPr marL="365760" indent="-281160" algn="just">
              <a:lnSpc>
                <a:spcPct val="100000"/>
              </a:lnSpc>
              <a:spcBef>
                <a:spcPts val="601"/>
              </a:spcBef>
              <a:tabLst>
                <a:tab algn="l" pos="0"/>
              </a:tabLst>
            </a:pPr>
            <a:r>
              <a:rPr b="0" lang="en-US" sz="3200" spc="-1" strike="noStrike">
                <a:solidFill>
                  <a:srgbClr val="000000"/>
                </a:solidFill>
                <a:latin typeface="Times New Roman"/>
                <a:ea typeface="DejaVu Sans"/>
              </a:rPr>
              <a:t>	</a:t>
            </a:r>
            <a:r>
              <a:rPr b="0" lang="en-US" sz="3200" spc="-1" strike="noStrike">
                <a:solidFill>
                  <a:srgbClr val="000000"/>
                </a:solidFill>
                <a:latin typeface="Times New Roman"/>
                <a:ea typeface="DejaVu Sans"/>
              </a:rPr>
              <a:t>	</a:t>
            </a:r>
            <a:r>
              <a:rPr b="0" lang="en-US" sz="3200" spc="-1" strike="noStrike">
                <a:solidFill>
                  <a:srgbClr val="000000"/>
                </a:solidFill>
                <a:latin typeface="Times New Roman"/>
                <a:ea typeface="DejaVu Sans"/>
              </a:rPr>
              <a:t>-Intravenous  urography (IVU)</a:t>
            </a:r>
            <a:endParaRPr b="0" lang="en-US" sz="3200" spc="-1" strike="noStrike">
              <a:latin typeface="Arial"/>
            </a:endParaRPr>
          </a:p>
          <a:p>
            <a:pPr marL="365760" indent="-281160" algn="just">
              <a:lnSpc>
                <a:spcPct val="100000"/>
              </a:lnSpc>
              <a:spcBef>
                <a:spcPts val="601"/>
              </a:spcBef>
              <a:tabLst>
                <a:tab algn="l" pos="0"/>
              </a:tabLst>
            </a:pPr>
            <a:r>
              <a:rPr b="0" lang="en-US" sz="3200" spc="-1" strike="noStrike">
                <a:solidFill>
                  <a:srgbClr val="ff0000"/>
                </a:solidFill>
                <a:latin typeface="Times New Roman"/>
                <a:ea typeface="DejaVu Sans"/>
              </a:rPr>
              <a:t>NB: </a:t>
            </a:r>
            <a:r>
              <a:rPr b="0" lang="en-US" sz="3200" spc="-1" strike="noStrike">
                <a:solidFill>
                  <a:srgbClr val="000000"/>
                </a:solidFill>
                <a:latin typeface="Times New Roman"/>
                <a:ea typeface="DejaVu Sans"/>
              </a:rPr>
              <a:t>IVU is recommended after 30 wks due to teratogenic  effects to the fetus. </a:t>
            </a: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37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tile/>
        </a:blipFill>
      </p:bgPr>
    </p:bg>
    <p:spTree>
      <p:nvGrpSpPr>
        <p:cNvPr id="1" name=""/>
        <p:cNvGrpSpPr/>
        <p:nvPr/>
      </p:nvGrpSpPr>
      <p:grpSpPr>
        <a:xfrm>
          <a:off x="0" y="0"/>
          <a:ext cx="0" cy="0"/>
          <a:chOff x="0" y="0"/>
          <a:chExt cx="0" cy="0"/>
        </a:xfrm>
      </p:grpSpPr>
      <p:grpSp>
        <p:nvGrpSpPr>
          <p:cNvPr id="1381" name="Group 1"/>
          <p:cNvGrpSpPr/>
          <p:nvPr/>
        </p:nvGrpSpPr>
        <p:grpSpPr>
          <a:xfrm>
            <a:off x="952560" y="274680"/>
            <a:ext cx="10284840" cy="1140840"/>
            <a:chOff x="952560" y="274680"/>
            <a:chExt cx="10284840" cy="1140840"/>
          </a:xfrm>
        </p:grpSpPr>
        <p:sp>
          <p:nvSpPr>
            <p:cNvPr id="1382" name="CustomShape 2"/>
            <p:cNvSpPr/>
            <p:nvPr/>
          </p:nvSpPr>
          <p:spPr>
            <a:xfrm>
              <a:off x="952560" y="274680"/>
              <a:ext cx="10284840" cy="1140840"/>
            </a:xfrm>
            <a:prstGeom prst="rect">
              <a:avLst/>
            </a:prstGeom>
            <a:noFill/>
            <a:ln>
              <a:noFill/>
            </a:ln>
          </p:spPr>
          <p:style>
            <a:lnRef idx="0"/>
            <a:fillRef idx="0"/>
            <a:effectRef idx="0"/>
            <a:fontRef idx="minor"/>
          </p:style>
        </p:sp>
        <p:grpSp>
          <p:nvGrpSpPr>
            <p:cNvPr id="1383" name="Group 3"/>
            <p:cNvGrpSpPr/>
            <p:nvPr/>
          </p:nvGrpSpPr>
          <p:grpSpPr>
            <a:xfrm>
              <a:off x="952560" y="274680"/>
              <a:ext cx="3702240" cy="1140840"/>
              <a:chOff x="952560" y="274680"/>
              <a:chExt cx="3702240" cy="1140840"/>
            </a:xfrm>
          </p:grpSpPr>
          <p:sp>
            <p:nvSpPr>
              <p:cNvPr id="1384" name="CustomShape 4"/>
              <p:cNvSpPr/>
              <p:nvPr/>
            </p:nvSpPr>
            <p:spPr>
              <a:xfrm>
                <a:off x="952560" y="274680"/>
                <a:ext cx="3702240" cy="1140840"/>
              </a:xfrm>
              <a:prstGeom prst="roundRect">
                <a:avLst>
                  <a:gd name="adj" fmla="val 16667"/>
                </a:avLst>
              </a:prstGeom>
              <a:solidFill>
                <a:srgbClr val="3891a7"/>
              </a:solidFill>
              <a:ln w="76320">
                <a:solidFill>
                  <a:srgbClr val="ff00ff"/>
                </a:solidFill>
                <a:miter/>
              </a:ln>
            </p:spPr>
            <p:style>
              <a:lnRef idx="0"/>
              <a:fillRef idx="0"/>
              <a:effectRef idx="0"/>
              <a:fontRef idx="minor"/>
            </p:style>
            <p:txBody>
              <a:bodyPr lIns="128160" rIns="128160" tIns="83160" bIns="83160" anchor="ctr">
                <a:normAutofit fontScale="20000"/>
              </a:bodyPr>
              <a:p>
                <a:pPr algn="ctr">
                  <a:lnSpc>
                    <a:spcPct val="100000"/>
                  </a:lnSpc>
                </a:pPr>
                <a:r>
                  <a:rPr b="1" lang="en-US" sz="6500" spc="-1" strike="noStrike">
                    <a:solidFill>
                      <a:srgbClr val="ffff00"/>
                    </a:solidFill>
                    <a:latin typeface="Arial"/>
                    <a:ea typeface="DejaVu Sans"/>
                  </a:rPr>
                  <a:t>Specific  Management</a:t>
                </a:r>
                <a:endParaRPr b="0" lang="en-US" sz="6500" spc="-1" strike="noStrike">
                  <a:latin typeface="Arial"/>
                </a:endParaRPr>
              </a:p>
            </p:txBody>
          </p:sp>
        </p:grpSp>
      </p:grpSp>
      <p:sp>
        <p:nvSpPr>
          <p:cNvPr id="1385" name="CustomShape 5"/>
          <p:cNvSpPr/>
          <p:nvPr/>
        </p:nvSpPr>
        <p:spPr>
          <a:xfrm>
            <a:off x="1619280" y="1447920"/>
            <a:ext cx="9926640" cy="5255640"/>
          </a:xfrm>
          <a:prstGeom prst="rect">
            <a:avLst/>
          </a:prstGeom>
          <a:noFill/>
          <a:ln>
            <a:noFill/>
          </a:ln>
        </p:spPr>
        <p:style>
          <a:lnRef idx="0"/>
          <a:fillRef idx="0"/>
          <a:effectRef idx="0"/>
          <a:fontRef idx="minor"/>
        </p:style>
        <p:txBody>
          <a:bodyPr lIns="90000" rIns="90000" tIns="45000" bIns="45000">
            <a:noAutofit/>
          </a:bodyPr>
          <a:p>
            <a:pPr marL="365760" indent="-281160">
              <a:lnSpc>
                <a:spcPct val="100000"/>
              </a:lnSpc>
              <a:spcBef>
                <a:spcPts val="601"/>
              </a:spcBef>
              <a:tabLst>
                <a:tab algn="l" pos="0"/>
              </a:tabLst>
            </a:pPr>
            <a:r>
              <a:rPr b="0" lang="en-US" sz="2800" spc="-1" strike="noStrike">
                <a:solidFill>
                  <a:srgbClr val="000000"/>
                </a:solidFill>
                <a:latin typeface="Times New Roman"/>
                <a:ea typeface="DejaVu Sans"/>
              </a:rPr>
              <a:t>	</a:t>
            </a:r>
            <a:r>
              <a:rPr b="1" lang="en-US" sz="2800" spc="-1" strike="noStrike" u="sng">
                <a:solidFill>
                  <a:srgbClr val="000000"/>
                </a:solidFill>
                <a:uFillTx/>
                <a:latin typeface="Times New Roman"/>
                <a:ea typeface="DejaVu Sans"/>
              </a:rPr>
              <a:t>Mild  cases</a:t>
            </a:r>
            <a:r>
              <a:rPr b="1" lang="en-US" sz="2800" spc="-1" strike="noStrike" u="sng">
                <a:solidFill>
                  <a:srgbClr val="00b050"/>
                </a:solidFill>
                <a:uFillTx/>
                <a:latin typeface="Times New Roman"/>
                <a:ea typeface="DejaVu Sans"/>
              </a:rPr>
              <a:t>  </a:t>
            </a:r>
            <a:endParaRPr b="0" lang="en-US" sz="2800" spc="-1" strike="noStrike">
              <a:latin typeface="Arial"/>
            </a:endParaRPr>
          </a:p>
          <a:p>
            <a:pPr marL="365760" indent="-281160">
              <a:lnSpc>
                <a:spcPct val="100000"/>
              </a:lnSpc>
              <a:spcBef>
                <a:spcPts val="601"/>
              </a:spcBef>
              <a:buClr>
                <a:srgbClr val="3891a7"/>
              </a:buClr>
              <a:buSzPct val="80000"/>
              <a:buFont typeface="Wingdings" charset="2"/>
              <a:buChar char=""/>
              <a:tabLst>
                <a:tab algn="l" pos="0"/>
              </a:tabLst>
            </a:pPr>
            <a:r>
              <a:rPr b="0" lang="en-US" sz="2800" spc="-1" strike="noStrike">
                <a:solidFill>
                  <a:srgbClr val="000000"/>
                </a:solidFill>
                <a:latin typeface="Times New Roman"/>
                <a:ea typeface="DejaVu Sans"/>
              </a:rPr>
              <a:t>Managed in ambulatory (out patient) department.</a:t>
            </a:r>
            <a:endParaRPr b="0" lang="en-US" sz="2800" spc="-1" strike="noStrike">
              <a:latin typeface="Arial"/>
            </a:endParaRPr>
          </a:p>
          <a:p>
            <a:pPr marL="365760" indent="-281160">
              <a:lnSpc>
                <a:spcPct val="100000"/>
              </a:lnSpc>
              <a:spcBef>
                <a:spcPts val="601"/>
              </a:spcBef>
              <a:buClr>
                <a:srgbClr val="3891a7"/>
              </a:buClr>
              <a:buSzPct val="80000"/>
              <a:buFont typeface="Wingdings" charset="2"/>
              <a:buChar char=""/>
              <a:tabLst>
                <a:tab algn="l" pos="0"/>
              </a:tabLst>
            </a:pPr>
            <a:r>
              <a:rPr b="0" lang="en-US" sz="2800" spc="-1" strike="noStrike">
                <a:solidFill>
                  <a:srgbClr val="000000"/>
                </a:solidFill>
                <a:latin typeface="Times New Roman"/>
                <a:ea typeface="DejaVu Sans"/>
              </a:rPr>
              <a:t>Refer to the DR for investigations and drugs prescription.</a:t>
            </a:r>
            <a:endParaRPr b="0" lang="en-US" sz="2800" spc="-1" strike="noStrike">
              <a:latin typeface="Arial"/>
            </a:endParaRPr>
          </a:p>
          <a:p>
            <a:pPr marL="365760" indent="-281160">
              <a:lnSpc>
                <a:spcPct val="100000"/>
              </a:lnSpc>
              <a:spcBef>
                <a:spcPts val="601"/>
              </a:spcBef>
              <a:buClr>
                <a:srgbClr val="3891a7"/>
              </a:buClr>
              <a:buSzPct val="80000"/>
              <a:buFont typeface="Wingdings 2" charset="2"/>
              <a:buChar char=""/>
              <a:tabLst>
                <a:tab algn="l" pos="0"/>
              </a:tabLst>
            </a:pPr>
            <a:r>
              <a:rPr b="0" lang="en-US" sz="2800" spc="-1" strike="noStrike">
                <a:solidFill>
                  <a:srgbClr val="000000"/>
                </a:solidFill>
                <a:latin typeface="Times New Roman"/>
                <a:ea typeface="DejaVu Sans"/>
              </a:rPr>
              <a:t>Investigations  includes: Physical exam, urinalysis for route  microscopy culture and sensitivity.</a:t>
            </a:r>
            <a:endParaRPr b="0" lang="en-US" sz="2800" spc="-1" strike="noStrike">
              <a:latin typeface="Arial"/>
            </a:endParaRPr>
          </a:p>
          <a:p>
            <a:pPr marL="365760" indent="-281160">
              <a:lnSpc>
                <a:spcPct val="100000"/>
              </a:lnSpc>
              <a:spcBef>
                <a:spcPts val="601"/>
              </a:spcBef>
              <a:buClr>
                <a:srgbClr val="3891a7"/>
              </a:buClr>
              <a:buSzPct val="80000"/>
              <a:buFont typeface="Wingdings 2" charset="2"/>
              <a:buChar char=""/>
              <a:tabLst>
                <a:tab algn="l" pos="0"/>
              </a:tabLst>
            </a:pPr>
            <a:r>
              <a:rPr b="0" lang="en-US" sz="2800" spc="-1" strike="noStrike">
                <a:solidFill>
                  <a:srgbClr val="000000"/>
                </a:solidFill>
                <a:latin typeface="Times New Roman"/>
                <a:ea typeface="DejaVu Sans"/>
              </a:rPr>
              <a:t>Sometimes ultrasound of the kidneys though not urgent.</a:t>
            </a:r>
            <a:endParaRPr b="0" lang="en-US" sz="2800" spc="-1" strike="noStrike">
              <a:latin typeface="Arial"/>
            </a:endParaRPr>
          </a:p>
          <a:p>
            <a:pPr marL="365760" indent="-281160">
              <a:lnSpc>
                <a:spcPct val="100000"/>
              </a:lnSpc>
              <a:spcBef>
                <a:spcPts val="601"/>
              </a:spcBef>
              <a:buClr>
                <a:srgbClr val="3891a7"/>
              </a:buClr>
              <a:buSzPct val="80000"/>
              <a:buFont typeface="Wingdings 2" charset="2"/>
              <a:buChar char=""/>
              <a:tabLst>
                <a:tab algn="l" pos="0"/>
              </a:tabLst>
            </a:pPr>
            <a:r>
              <a:rPr b="0" lang="en-US" sz="2800" spc="-1" strike="noStrike">
                <a:solidFill>
                  <a:srgbClr val="000000"/>
                </a:solidFill>
                <a:latin typeface="Times New Roman"/>
                <a:ea typeface="DejaVu Sans"/>
              </a:rPr>
              <a:t>Drugs / medications:- Oral antibiotics e.g.  Amoxyl 500 mg  TDS for 10-14 days.</a:t>
            </a:r>
            <a:endParaRPr b="0" lang="en-US" sz="2800" spc="-1" strike="noStrike">
              <a:latin typeface="Arial"/>
            </a:endParaRPr>
          </a:p>
          <a:p>
            <a:pPr marL="82440">
              <a:lnSpc>
                <a:spcPct val="100000"/>
              </a:lnSpc>
              <a:spcBef>
                <a:spcPts val="601"/>
              </a:spcBef>
              <a:tabLst>
                <a:tab algn="l" pos="0"/>
              </a:tabLst>
            </a:pPr>
            <a:endParaRPr b="0" lang="en-US" sz="2800" spc="-1" strike="noStrike">
              <a:latin typeface="Arial"/>
            </a:endParaRPr>
          </a:p>
        </p:txBody>
      </p:sp>
    </p:spTree>
  </p:cSld>
  <mc:AlternateContent>
    <mc:Choice Requires="p14">
      <p:transition spd="slow" p14:dur="2000"/>
    </mc:Choice>
    <mc:Fallback>
      <p:transition spd="slow"/>
    </mc:Fallback>
  </mc:AlternateContent>
</p:sld>
</file>

<file path=ppt/slides/slide37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tile/>
        </a:blipFill>
      </p:bgPr>
    </p:bg>
    <p:spTree>
      <p:nvGrpSpPr>
        <p:cNvPr id="1" name=""/>
        <p:cNvGrpSpPr/>
        <p:nvPr/>
      </p:nvGrpSpPr>
      <p:grpSpPr>
        <a:xfrm>
          <a:off x="0" y="0"/>
          <a:ext cx="0" cy="0"/>
          <a:chOff x="0" y="0"/>
          <a:chExt cx="0" cy="0"/>
        </a:xfrm>
      </p:grpSpPr>
      <p:sp>
        <p:nvSpPr>
          <p:cNvPr id="1386" name="CustomShape 1"/>
          <p:cNvSpPr/>
          <p:nvPr/>
        </p:nvSpPr>
        <p:spPr>
          <a:xfrm>
            <a:off x="1714680" y="228600"/>
            <a:ext cx="10094400" cy="6322320"/>
          </a:xfrm>
          <a:prstGeom prst="rect">
            <a:avLst/>
          </a:prstGeom>
          <a:noFill/>
          <a:ln>
            <a:noFill/>
          </a:ln>
        </p:spPr>
        <p:style>
          <a:lnRef idx="0"/>
          <a:fillRef idx="0"/>
          <a:effectRef idx="0"/>
          <a:fontRef idx="minor"/>
        </p:style>
        <p:txBody>
          <a:bodyPr lIns="90000" rIns="90000" tIns="45000" bIns="45000">
            <a:noAutofit/>
          </a:bodyPr>
          <a:p>
            <a:pPr marL="365760" indent="-281160">
              <a:lnSpc>
                <a:spcPct val="100000"/>
              </a:lnSpc>
              <a:spcBef>
                <a:spcPts val="601"/>
              </a:spcBef>
              <a:tabLst>
                <a:tab algn="l" pos="0"/>
              </a:tabLst>
            </a:pPr>
            <a:r>
              <a:rPr b="0" lang="en-US" sz="2900" spc="-1" strike="noStrike">
                <a:solidFill>
                  <a:srgbClr val="000000"/>
                </a:solidFill>
                <a:latin typeface="Times New Roman"/>
                <a:ea typeface="DejaVu Sans"/>
              </a:rPr>
              <a:t>	</a:t>
            </a:r>
            <a:r>
              <a:rPr b="0" lang="en-US" sz="2900" spc="-1" strike="noStrike">
                <a:solidFill>
                  <a:srgbClr val="000000"/>
                </a:solidFill>
                <a:latin typeface="Times New Roman"/>
                <a:ea typeface="DejaVu Sans"/>
              </a:rPr>
              <a:t> </a:t>
            </a:r>
            <a:r>
              <a:rPr b="0" lang="en-US" sz="2900" spc="-1" strike="noStrike">
                <a:solidFill>
                  <a:srgbClr val="000000"/>
                </a:solidFill>
                <a:latin typeface="Times New Roman"/>
                <a:ea typeface="DejaVu Sans"/>
              </a:rPr>
              <a:t>Alternatively,  urinary antiseptic eg  Nitrofurantoin 100 mg QDS for  10 days, or cephalosporin eg Ciproxin 500 mg BD for 10 – 14 days.</a:t>
            </a:r>
            <a:endParaRPr b="0" lang="en-US" sz="2900" spc="-1" strike="noStrike">
              <a:latin typeface="Arial"/>
            </a:endParaRPr>
          </a:p>
          <a:p>
            <a:pPr marL="365760" indent="-281160">
              <a:lnSpc>
                <a:spcPct val="100000"/>
              </a:lnSpc>
              <a:spcBef>
                <a:spcPts val="601"/>
              </a:spcBef>
              <a:buClr>
                <a:srgbClr val="3891a7"/>
              </a:buClr>
              <a:buSzPct val="80000"/>
              <a:buFont typeface="Wingdings" charset="2"/>
              <a:buChar char=""/>
              <a:tabLst>
                <a:tab algn="l" pos="0"/>
              </a:tabLst>
            </a:pPr>
            <a:r>
              <a:rPr b="0" lang="en-US" sz="2900" spc="-1" strike="noStrike">
                <a:solidFill>
                  <a:srgbClr val="000000"/>
                </a:solidFill>
                <a:latin typeface="Times New Roman"/>
                <a:ea typeface="DejaVu Sans"/>
              </a:rPr>
              <a:t> </a:t>
            </a:r>
            <a:r>
              <a:rPr b="0" lang="en-US" sz="2900" spc="-1" strike="noStrike">
                <a:solidFill>
                  <a:srgbClr val="000000"/>
                </a:solidFill>
                <a:latin typeface="Times New Roman"/>
                <a:ea typeface="DejaVu Sans"/>
              </a:rPr>
              <a:t>Panadols for analgesics, 2 tablets TDS  for 3 days.</a:t>
            </a:r>
            <a:endParaRPr b="0" lang="en-US" sz="2900" spc="-1" strike="noStrike">
              <a:latin typeface="Arial"/>
            </a:endParaRPr>
          </a:p>
          <a:p>
            <a:pPr marL="365760" indent="-281160">
              <a:lnSpc>
                <a:spcPct val="100000"/>
              </a:lnSpc>
              <a:spcBef>
                <a:spcPts val="601"/>
              </a:spcBef>
              <a:buClr>
                <a:srgbClr val="3891a7"/>
              </a:buClr>
              <a:buSzPct val="80000"/>
              <a:buFont typeface="Wingdings 2" charset="2"/>
              <a:buChar char=""/>
              <a:tabLst>
                <a:tab algn="l" pos="0"/>
              </a:tabLst>
            </a:pPr>
            <a:r>
              <a:rPr b="0" lang="en-US" sz="2900" spc="-1" strike="noStrike">
                <a:solidFill>
                  <a:srgbClr val="000000"/>
                </a:solidFill>
                <a:latin typeface="Times New Roman"/>
                <a:ea typeface="DejaVu Sans"/>
              </a:rPr>
              <a:t>Advise on high fluid  intake , at least 3litres in 24 hrs. </a:t>
            </a:r>
            <a:endParaRPr b="0" lang="en-US" sz="2900" spc="-1" strike="noStrike">
              <a:latin typeface="Arial"/>
            </a:endParaRPr>
          </a:p>
          <a:p>
            <a:pPr marL="365760" indent="-281160">
              <a:lnSpc>
                <a:spcPct val="100000"/>
              </a:lnSpc>
              <a:spcBef>
                <a:spcPts val="601"/>
              </a:spcBef>
              <a:buClr>
                <a:srgbClr val="3891a7"/>
              </a:buClr>
              <a:buSzPct val="80000"/>
              <a:buFont typeface="Wingdings" charset="2"/>
              <a:buChar char=""/>
              <a:tabLst>
                <a:tab algn="l" pos="0"/>
              </a:tabLst>
            </a:pPr>
            <a:r>
              <a:rPr b="0" lang="en-US" sz="2900" spc="-1" strike="noStrike">
                <a:solidFill>
                  <a:srgbClr val="000000"/>
                </a:solidFill>
                <a:latin typeface="Times New Roman"/>
                <a:ea typeface="DejaVu Sans"/>
              </a:rPr>
              <a:t>Aim is to flush out the offending organisms and correct dehydration.</a:t>
            </a:r>
            <a:endParaRPr b="0" lang="en-US" sz="2900" spc="-1" strike="noStrike">
              <a:latin typeface="Arial"/>
            </a:endParaRPr>
          </a:p>
          <a:p>
            <a:pPr marL="365760" indent="-281160">
              <a:lnSpc>
                <a:spcPct val="100000"/>
              </a:lnSpc>
              <a:spcBef>
                <a:spcPts val="601"/>
              </a:spcBef>
              <a:buClr>
                <a:srgbClr val="3891a7"/>
              </a:buClr>
              <a:buSzPct val="80000"/>
              <a:buFont typeface="Wingdings 2" charset="2"/>
              <a:buChar char=""/>
              <a:tabLst>
                <a:tab algn="l" pos="0"/>
              </a:tabLst>
            </a:pPr>
            <a:r>
              <a:rPr b="0" lang="en-US" sz="2900" spc="-1" strike="noStrike">
                <a:solidFill>
                  <a:srgbClr val="000000"/>
                </a:solidFill>
                <a:latin typeface="Times New Roman"/>
                <a:ea typeface="DejaVu Sans"/>
              </a:rPr>
              <a:t>Balanced diet , rest to increase blood flow to kidneys and placental bed.</a:t>
            </a:r>
            <a:endParaRPr b="0" lang="en-US" sz="2900" spc="-1" strike="noStrike">
              <a:latin typeface="Arial"/>
            </a:endParaRPr>
          </a:p>
        </p:txBody>
      </p:sp>
    </p:spTree>
  </p:cSld>
  <mc:AlternateContent>
    <mc:Choice Requires="p14">
      <p:transition spd="slow" p14:dur="2000"/>
    </mc:Choice>
    <mc:Fallback>
      <p:transition spd="slow"/>
    </mc:Fallback>
  </mc:AlternateContent>
</p:sld>
</file>

<file path=ppt/slides/slide37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tile/>
        </a:blipFill>
      </p:bgPr>
    </p:bg>
    <p:spTree>
      <p:nvGrpSpPr>
        <p:cNvPr id="1" name=""/>
        <p:cNvGrpSpPr/>
        <p:nvPr/>
      </p:nvGrpSpPr>
      <p:grpSpPr>
        <a:xfrm>
          <a:off x="0" y="0"/>
          <a:ext cx="0" cy="0"/>
          <a:chOff x="0" y="0"/>
          <a:chExt cx="0" cy="0"/>
        </a:xfrm>
      </p:grpSpPr>
      <p:sp>
        <p:nvSpPr>
          <p:cNvPr id="1387" name="CustomShape 1"/>
          <p:cNvSpPr/>
          <p:nvPr/>
        </p:nvSpPr>
        <p:spPr>
          <a:xfrm>
            <a:off x="1619280" y="0"/>
            <a:ext cx="10189440" cy="6550920"/>
          </a:xfrm>
          <a:prstGeom prst="rect">
            <a:avLst/>
          </a:prstGeom>
          <a:noFill/>
          <a:ln>
            <a:noFill/>
          </a:ln>
        </p:spPr>
        <p:style>
          <a:lnRef idx="0"/>
          <a:fillRef idx="0"/>
          <a:effectRef idx="0"/>
          <a:fontRef idx="minor"/>
        </p:style>
        <p:txBody>
          <a:bodyPr lIns="90000" rIns="90000" tIns="45000" bIns="45000">
            <a:noAutofit/>
          </a:bodyPr>
          <a:p>
            <a:pPr marL="365760" indent="-281160">
              <a:lnSpc>
                <a:spcPct val="100000"/>
              </a:lnSpc>
              <a:spcBef>
                <a:spcPts val="601"/>
              </a:spcBef>
              <a:buClr>
                <a:srgbClr val="3891a7"/>
              </a:buClr>
              <a:buSzPct val="80000"/>
              <a:buFont typeface="Wingdings 2" charset="2"/>
              <a:buChar char=""/>
            </a:pPr>
            <a:r>
              <a:rPr b="0" lang="en-US" sz="3000" spc="-1" strike="noStrike">
                <a:solidFill>
                  <a:srgbClr val="000000"/>
                </a:solidFill>
                <a:latin typeface="Times New Roman"/>
                <a:ea typeface="DejaVu Sans"/>
              </a:rPr>
              <a:t>High standards of hygiene to prevent re-infection.</a:t>
            </a:r>
            <a:endParaRPr b="0" lang="en-US" sz="3000" spc="-1" strike="noStrike">
              <a:latin typeface="Arial"/>
            </a:endParaRPr>
          </a:p>
          <a:p>
            <a:pPr marL="365760" indent="-281160">
              <a:lnSpc>
                <a:spcPct val="100000"/>
              </a:lnSpc>
              <a:spcBef>
                <a:spcPts val="601"/>
              </a:spcBef>
              <a:buClr>
                <a:srgbClr val="3891a7"/>
              </a:buClr>
              <a:buSzPct val="80000"/>
              <a:buFont typeface="Wingdings 2" charset="2"/>
              <a:buChar char=""/>
            </a:pPr>
            <a:r>
              <a:rPr b="0" lang="en-US" sz="3000" spc="-1" strike="noStrike">
                <a:solidFill>
                  <a:srgbClr val="000000"/>
                </a:solidFill>
                <a:latin typeface="Times New Roman"/>
                <a:ea typeface="DejaVu Sans"/>
              </a:rPr>
              <a:t>Treat/control various predisposing  factors.</a:t>
            </a:r>
            <a:endParaRPr b="0" lang="en-US" sz="3000" spc="-1" strike="noStrike">
              <a:latin typeface="Arial"/>
            </a:endParaRPr>
          </a:p>
          <a:p>
            <a:pPr marL="365760" indent="-281160">
              <a:lnSpc>
                <a:spcPct val="100000"/>
              </a:lnSpc>
              <a:spcBef>
                <a:spcPts val="601"/>
              </a:spcBef>
              <a:buClr>
                <a:srgbClr val="3891a7"/>
              </a:buClr>
              <a:buSzPct val="80000"/>
              <a:buFont typeface="Wingdings 2" charset="2"/>
              <a:buChar char=""/>
            </a:pPr>
            <a:r>
              <a:rPr b="0" lang="en-US" sz="3000" spc="-1" strike="noStrike">
                <a:solidFill>
                  <a:srgbClr val="000000"/>
                </a:solidFill>
                <a:latin typeface="Times New Roman"/>
                <a:ea typeface="DejaVu Sans"/>
              </a:rPr>
              <a:t>Schedule either weekly or 2  weekly  review visits, to monitor the progress through interviewing for the state of symptoms, phy. Exam and urinaysis findings.</a:t>
            </a:r>
            <a:endParaRPr b="0" lang="en-US" sz="3000" spc="-1" strike="noStrike">
              <a:latin typeface="Arial"/>
            </a:endParaRPr>
          </a:p>
          <a:p>
            <a:pPr marL="365760" indent="-281160">
              <a:lnSpc>
                <a:spcPct val="100000"/>
              </a:lnSpc>
              <a:spcBef>
                <a:spcPts val="601"/>
              </a:spcBef>
              <a:tabLst>
                <a:tab algn="l" pos="0"/>
              </a:tabLst>
            </a:pPr>
            <a:r>
              <a:rPr b="0" lang="en-US" sz="3000" spc="-1" strike="noStrike">
                <a:solidFill>
                  <a:srgbClr val="000000"/>
                </a:solidFill>
                <a:latin typeface="Times New Roman"/>
                <a:ea typeface="DejaVu Sans"/>
              </a:rPr>
              <a:t>	</a:t>
            </a:r>
            <a:r>
              <a:rPr b="1" lang="en-US" sz="3000" spc="-1" strike="noStrike" u="sng">
                <a:solidFill>
                  <a:srgbClr val="000000"/>
                </a:solidFill>
                <a:uFillTx/>
                <a:latin typeface="Times New Roman"/>
                <a:ea typeface="DejaVu Sans"/>
              </a:rPr>
              <a:t>Moderate – Severe  cases</a:t>
            </a:r>
            <a:endParaRPr b="0" lang="en-US" sz="3000" spc="-1" strike="noStrike">
              <a:latin typeface="Arial"/>
            </a:endParaRPr>
          </a:p>
          <a:p>
            <a:pPr marL="365760" indent="-281160">
              <a:lnSpc>
                <a:spcPct val="100000"/>
              </a:lnSpc>
              <a:spcBef>
                <a:spcPts val="601"/>
              </a:spcBef>
              <a:buClr>
                <a:srgbClr val="3891a7"/>
              </a:buClr>
              <a:buSzPct val="80000"/>
              <a:buFont typeface="Wingdings 2" charset="2"/>
              <a:buChar char=""/>
              <a:tabLst>
                <a:tab algn="l" pos="0"/>
              </a:tabLst>
            </a:pPr>
            <a:r>
              <a:rPr b="0" lang="en-US" sz="3000" spc="-1" strike="noStrike">
                <a:solidFill>
                  <a:srgbClr val="000000"/>
                </a:solidFill>
                <a:latin typeface="Times New Roman"/>
                <a:ea typeface="DejaVu Sans"/>
              </a:rPr>
              <a:t>Admit at first contact ,for rest , observations and treatment due to the possible complications to the fetus and mother . </a:t>
            </a:r>
            <a:endParaRPr b="0" lang="en-US" sz="3000" spc="-1" strike="noStrike">
              <a:latin typeface="Arial"/>
            </a:endParaRPr>
          </a:p>
          <a:p>
            <a:pPr marL="365760" indent="-281160">
              <a:lnSpc>
                <a:spcPct val="100000"/>
              </a:lnSpc>
              <a:spcBef>
                <a:spcPts val="601"/>
              </a:spcBef>
              <a:buClr>
                <a:srgbClr val="3891a7"/>
              </a:buClr>
              <a:buSzPct val="80000"/>
              <a:buFont typeface="Wingdings 2" charset="2"/>
              <a:buChar char=""/>
              <a:tabLst>
                <a:tab algn="l" pos="0"/>
              </a:tabLst>
            </a:pPr>
            <a:r>
              <a:rPr b="0" lang="en-US" sz="3000" spc="-1" strike="noStrike">
                <a:solidFill>
                  <a:srgbClr val="000000"/>
                </a:solidFill>
                <a:latin typeface="Times New Roman"/>
                <a:ea typeface="DejaVu Sans"/>
              </a:rPr>
              <a:t>Nurse on complete bed rest.</a:t>
            </a:r>
            <a:endParaRPr b="0" lang="en-US" sz="3000" spc="-1" strike="noStrike">
              <a:latin typeface="Arial"/>
            </a:endParaRPr>
          </a:p>
        </p:txBody>
      </p:sp>
    </p:spTree>
  </p:cSld>
  <mc:AlternateContent>
    <mc:Choice Requires="p14">
      <p:transition spd="slow" p14:dur="2000"/>
    </mc:Choice>
    <mc:Fallback>
      <p:transition spd="slow"/>
    </mc:Fallback>
  </mc:AlternateContent>
</p:sld>
</file>

<file path=ppt/slides/slide37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tile/>
        </a:blipFill>
      </p:bgPr>
    </p:bg>
    <p:spTree>
      <p:nvGrpSpPr>
        <p:cNvPr id="1" name=""/>
        <p:cNvGrpSpPr/>
        <p:nvPr/>
      </p:nvGrpSpPr>
      <p:grpSpPr>
        <a:xfrm>
          <a:off x="0" y="0"/>
          <a:ext cx="0" cy="0"/>
          <a:chOff x="0" y="0"/>
          <a:chExt cx="0" cy="0"/>
        </a:xfrm>
      </p:grpSpPr>
      <p:sp>
        <p:nvSpPr>
          <p:cNvPr id="1388" name="CustomShape 1"/>
          <p:cNvSpPr/>
          <p:nvPr/>
        </p:nvSpPr>
        <p:spPr>
          <a:xfrm>
            <a:off x="1619280" y="380880"/>
            <a:ext cx="9903960" cy="6170040"/>
          </a:xfrm>
          <a:prstGeom prst="rect">
            <a:avLst/>
          </a:prstGeom>
          <a:noFill/>
          <a:ln>
            <a:noFill/>
          </a:ln>
        </p:spPr>
        <p:style>
          <a:lnRef idx="0"/>
          <a:fillRef idx="0"/>
          <a:effectRef idx="0"/>
          <a:fontRef idx="minor"/>
        </p:style>
        <p:txBody>
          <a:bodyPr lIns="90000" rIns="90000" tIns="45000" bIns="45000">
            <a:normAutofit/>
          </a:bodyPr>
          <a:p>
            <a:pPr marL="365760" indent="-281160">
              <a:lnSpc>
                <a:spcPct val="100000"/>
              </a:lnSpc>
              <a:spcBef>
                <a:spcPts val="601"/>
              </a:spcBef>
              <a:buClr>
                <a:srgbClr val="3891a7"/>
              </a:buClr>
              <a:buSzPct val="80000"/>
              <a:buFont typeface="Wingdings 2" charset="2"/>
              <a:buChar char=""/>
            </a:pPr>
            <a:r>
              <a:rPr b="0" lang="en-US" sz="3200" spc="-1" strike="noStrike">
                <a:solidFill>
                  <a:srgbClr val="000000"/>
                </a:solidFill>
                <a:latin typeface="Times New Roman"/>
                <a:ea typeface="DejaVu Sans"/>
              </a:rPr>
              <a:t>Inform the DR immediately, for medical care.</a:t>
            </a:r>
            <a:endParaRPr b="0" lang="en-US" sz="3200" spc="-1" strike="noStrike">
              <a:latin typeface="Arial"/>
            </a:endParaRPr>
          </a:p>
          <a:p>
            <a:pPr marL="365760" indent="-281160">
              <a:lnSpc>
                <a:spcPct val="100000"/>
              </a:lnSpc>
              <a:spcBef>
                <a:spcPts val="601"/>
              </a:spcBef>
              <a:buClr>
                <a:srgbClr val="3891a7"/>
              </a:buClr>
              <a:buSzPct val="80000"/>
              <a:buFont typeface="Wingdings 2" charset="2"/>
              <a:buChar char=""/>
            </a:pPr>
            <a:r>
              <a:rPr b="0" lang="en-US" sz="3200" spc="-1" strike="noStrike">
                <a:solidFill>
                  <a:srgbClr val="000000"/>
                </a:solidFill>
                <a:latin typeface="Times New Roman"/>
                <a:ea typeface="DejaVu Sans"/>
              </a:rPr>
              <a:t>Encourage plenty of fluids e.g 3litres in  24 hrs to control dehydration.</a:t>
            </a:r>
            <a:endParaRPr b="0" lang="en-US" sz="3200" spc="-1" strike="noStrike">
              <a:latin typeface="Arial"/>
            </a:endParaRPr>
          </a:p>
          <a:p>
            <a:pPr marL="365760" indent="-281160">
              <a:lnSpc>
                <a:spcPct val="100000"/>
              </a:lnSpc>
              <a:spcBef>
                <a:spcPts val="601"/>
              </a:spcBef>
              <a:buClr>
                <a:srgbClr val="3891a7"/>
              </a:buClr>
              <a:buSzPct val="80000"/>
              <a:buFont typeface="Wingdings" charset="2"/>
              <a:buChar char=""/>
            </a:pPr>
            <a:r>
              <a:rPr b="0" lang="en-US" sz="3200" spc="-1" strike="noStrike">
                <a:solidFill>
                  <a:srgbClr val="000000"/>
                </a:solidFill>
                <a:latin typeface="Times New Roman"/>
                <a:ea typeface="DejaVu Sans"/>
              </a:rPr>
              <a:t> </a:t>
            </a:r>
            <a:r>
              <a:rPr b="0" lang="en-US" sz="3200" spc="-1" strike="noStrike">
                <a:solidFill>
                  <a:srgbClr val="000000"/>
                </a:solidFill>
                <a:latin typeface="Times New Roman"/>
                <a:ea typeface="DejaVu Sans"/>
              </a:rPr>
              <a:t>Nausea  or vomiting present, commence IV fluids  3L in 24 hrs.</a:t>
            </a:r>
            <a:endParaRPr b="0" lang="en-US" sz="3200" spc="-1" strike="noStrike">
              <a:latin typeface="Arial"/>
            </a:endParaRPr>
          </a:p>
          <a:p>
            <a:pPr marL="365760" indent="-281160">
              <a:lnSpc>
                <a:spcPct val="100000"/>
              </a:lnSpc>
              <a:spcBef>
                <a:spcPts val="601"/>
              </a:spcBef>
              <a:buClr>
                <a:srgbClr val="3891a7"/>
              </a:buClr>
              <a:buSzPct val="80000"/>
              <a:buFont typeface="Wingdings" charset="2"/>
              <a:buChar char=""/>
            </a:pPr>
            <a:r>
              <a:rPr b="0" lang="en-US" sz="3200" spc="-1" strike="noStrike">
                <a:solidFill>
                  <a:srgbClr val="000000"/>
                </a:solidFill>
                <a:latin typeface="Times New Roman"/>
                <a:ea typeface="DejaVu Sans"/>
              </a:rPr>
              <a:t>Maintain a fluid balance chart  strictly to assess for renal failure.</a:t>
            </a:r>
            <a:endParaRPr b="0" lang="en-US" sz="3200" spc="-1" strike="noStrike">
              <a:latin typeface="Arial"/>
            </a:endParaRPr>
          </a:p>
          <a:p>
            <a:pPr marL="365760" indent="-281160">
              <a:lnSpc>
                <a:spcPct val="100000"/>
              </a:lnSpc>
              <a:spcBef>
                <a:spcPts val="601"/>
              </a:spcBef>
              <a:buClr>
                <a:srgbClr val="3891a7"/>
              </a:buClr>
              <a:buSzPct val="80000"/>
              <a:buFont typeface="Wingdings 2" charset="2"/>
              <a:buChar char=""/>
            </a:pPr>
            <a:r>
              <a:rPr b="0" lang="en-US" sz="3200" spc="-1" strike="noStrike">
                <a:solidFill>
                  <a:srgbClr val="000000"/>
                </a:solidFill>
                <a:latin typeface="Times New Roman"/>
                <a:ea typeface="DejaVu Sans"/>
              </a:rPr>
              <a:t>Observations:  Vital signs , fetal heart sounds every 2 hrly initially, mother to maintain fetal kick chart as well.</a:t>
            </a:r>
            <a:endParaRPr b="0" lang="en-US" sz="3200" spc="-1" strike="noStrike">
              <a:latin typeface="Arial"/>
            </a:endParaRPr>
          </a:p>
          <a:p>
            <a:pPr marL="365760" indent="-281160">
              <a:lnSpc>
                <a:spcPct val="100000"/>
              </a:lnSpc>
              <a:spcBef>
                <a:spcPts val="601"/>
              </a:spcBef>
              <a:buClr>
                <a:srgbClr val="3891a7"/>
              </a:buClr>
              <a:buSzPct val="80000"/>
              <a:buFont typeface="Wingdings" charset="2"/>
              <a:buChar char=""/>
            </a:pPr>
            <a:r>
              <a:rPr b="0" lang="en-US" sz="3200" spc="-1" strike="noStrike">
                <a:solidFill>
                  <a:srgbClr val="000000"/>
                </a:solidFill>
                <a:latin typeface="Times New Roman"/>
                <a:ea typeface="DejaVu Sans"/>
              </a:rPr>
              <a:t> </a:t>
            </a:r>
            <a:r>
              <a:rPr b="0" lang="en-US" sz="3200" spc="-1" strike="noStrike">
                <a:solidFill>
                  <a:srgbClr val="000000"/>
                </a:solidFill>
                <a:latin typeface="Times New Roman"/>
                <a:ea typeface="DejaVu Sans"/>
              </a:rPr>
              <a:t>Later change to 4 hrly, depending on the findings. Interprete correctly  &amp; consult PRN.</a:t>
            </a: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37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tile/>
        </a:blipFill>
      </p:bgPr>
    </p:bg>
    <p:spTree>
      <p:nvGrpSpPr>
        <p:cNvPr id="1" name=""/>
        <p:cNvGrpSpPr/>
        <p:nvPr/>
      </p:nvGrpSpPr>
      <p:grpSpPr>
        <a:xfrm>
          <a:off x="0" y="0"/>
          <a:ext cx="0" cy="0"/>
          <a:chOff x="0" y="0"/>
          <a:chExt cx="0" cy="0"/>
        </a:xfrm>
      </p:grpSpPr>
      <p:sp>
        <p:nvSpPr>
          <p:cNvPr id="1389" name="CustomShape 1"/>
          <p:cNvSpPr/>
          <p:nvPr/>
        </p:nvSpPr>
        <p:spPr>
          <a:xfrm>
            <a:off x="1809720" y="304920"/>
            <a:ext cx="9736200" cy="5941440"/>
          </a:xfrm>
          <a:prstGeom prst="rect">
            <a:avLst/>
          </a:prstGeom>
          <a:noFill/>
          <a:ln>
            <a:noFill/>
          </a:ln>
        </p:spPr>
        <p:style>
          <a:lnRef idx="0"/>
          <a:fillRef idx="0"/>
          <a:effectRef idx="0"/>
          <a:fontRef idx="minor"/>
        </p:style>
        <p:txBody>
          <a:bodyPr lIns="90000" rIns="90000" tIns="45000" bIns="45000">
            <a:noAutofit/>
          </a:bodyPr>
          <a:p>
            <a:pPr marL="365760" indent="-281160">
              <a:lnSpc>
                <a:spcPct val="100000"/>
              </a:lnSpc>
              <a:spcBef>
                <a:spcPts val="601"/>
              </a:spcBef>
              <a:buClr>
                <a:srgbClr val="3891a7"/>
              </a:buClr>
              <a:buSzPct val="80000"/>
              <a:buFont typeface="Wingdings" charset="2"/>
              <a:buChar char=""/>
            </a:pPr>
            <a:r>
              <a:rPr b="0" lang="en-US" sz="2700" spc="-1" strike="noStrike">
                <a:solidFill>
                  <a:srgbClr val="000000"/>
                </a:solidFill>
                <a:latin typeface="Times New Roman"/>
                <a:ea typeface="DejaVu Sans"/>
              </a:rPr>
              <a:t>Do routine urinalysis daily &amp; maintain records .</a:t>
            </a:r>
            <a:endParaRPr b="0" lang="en-US" sz="2700" spc="-1" strike="noStrike">
              <a:latin typeface="Arial"/>
            </a:endParaRPr>
          </a:p>
          <a:p>
            <a:pPr marL="365760" indent="-281160">
              <a:lnSpc>
                <a:spcPct val="100000"/>
              </a:lnSpc>
              <a:spcBef>
                <a:spcPts val="601"/>
              </a:spcBef>
              <a:buClr>
                <a:srgbClr val="3891a7"/>
              </a:buClr>
              <a:buSzPct val="80000"/>
              <a:buFont typeface="Wingdings 2" charset="2"/>
              <a:buChar char=""/>
            </a:pPr>
            <a:r>
              <a:rPr b="0" lang="en-US" sz="2700" spc="-1" strike="noStrike">
                <a:solidFill>
                  <a:srgbClr val="000000"/>
                </a:solidFill>
                <a:latin typeface="Times New Roman"/>
                <a:ea typeface="DejaVu Sans"/>
              </a:rPr>
              <a:t>Investigate through :-</a:t>
            </a:r>
            <a:endParaRPr b="0" lang="en-US" sz="2700" spc="-1" strike="noStrike">
              <a:latin typeface="Arial"/>
            </a:endParaRPr>
          </a:p>
          <a:p>
            <a:pPr marL="365760" indent="-281160">
              <a:lnSpc>
                <a:spcPct val="100000"/>
              </a:lnSpc>
              <a:spcBef>
                <a:spcPts val="601"/>
              </a:spcBef>
              <a:buClr>
                <a:srgbClr val="3891a7"/>
              </a:buClr>
              <a:buSzPct val="80000"/>
              <a:buFont typeface="Wingdings" charset="2"/>
              <a:buChar char=""/>
            </a:pPr>
            <a:r>
              <a:rPr b="0" lang="en-US" sz="2700" spc="-1" strike="noStrike">
                <a:solidFill>
                  <a:srgbClr val="000000"/>
                </a:solidFill>
                <a:latin typeface="Times New Roman"/>
                <a:ea typeface="DejaVu Sans"/>
              </a:rPr>
              <a:t> </a:t>
            </a:r>
            <a:r>
              <a:rPr b="0" lang="en-US" sz="2700" spc="-1" strike="noStrike">
                <a:solidFill>
                  <a:srgbClr val="000000"/>
                </a:solidFill>
                <a:latin typeface="Times New Roman"/>
                <a:ea typeface="DejaVu Sans"/>
              </a:rPr>
              <a:t>Routine blood tests</a:t>
            </a:r>
            <a:r>
              <a:rPr b="0" lang="en-US" sz="2700" spc="-1" strike="noStrike">
                <a:solidFill>
                  <a:srgbClr val="000000"/>
                </a:solidFill>
                <a:latin typeface="Times New Roman"/>
                <a:ea typeface="DejaVu Sans"/>
              </a:rPr>
              <a:t>	</a:t>
            </a:r>
            <a:endParaRPr b="0" lang="en-US" sz="2700" spc="-1" strike="noStrike">
              <a:latin typeface="Arial"/>
            </a:endParaRPr>
          </a:p>
          <a:p>
            <a:pPr marL="365760" indent="-281160">
              <a:lnSpc>
                <a:spcPct val="100000"/>
              </a:lnSpc>
              <a:spcBef>
                <a:spcPts val="601"/>
              </a:spcBef>
              <a:buClr>
                <a:srgbClr val="3891a7"/>
              </a:buClr>
              <a:buSzPct val="80000"/>
              <a:buFont typeface="Wingdings" charset="2"/>
              <a:buChar char=""/>
            </a:pPr>
            <a:r>
              <a:rPr b="0" lang="en-US" sz="2700" spc="-1" strike="noStrike">
                <a:solidFill>
                  <a:srgbClr val="000000"/>
                </a:solidFill>
                <a:latin typeface="Times New Roman"/>
                <a:ea typeface="DejaVu Sans"/>
              </a:rPr>
              <a:t>Midstream specimen of urine, for microscopy, culture &amp; sensitivity.  Escherichia coli  or klebsiella enterobacteria  are commonly isolated.</a:t>
            </a:r>
            <a:endParaRPr b="0" lang="en-US" sz="2700" spc="-1" strike="noStrike">
              <a:latin typeface="Arial"/>
            </a:endParaRPr>
          </a:p>
          <a:p>
            <a:pPr marL="365760" indent="-281160">
              <a:lnSpc>
                <a:spcPct val="100000"/>
              </a:lnSpc>
              <a:spcBef>
                <a:spcPts val="601"/>
              </a:spcBef>
              <a:buClr>
                <a:srgbClr val="3891a7"/>
              </a:buClr>
              <a:buSzPct val="80000"/>
              <a:buFont typeface="Wingdings" charset="2"/>
              <a:buChar char=""/>
            </a:pPr>
            <a:r>
              <a:rPr b="0" lang="en-US" sz="2700" spc="-1" strike="noStrike">
                <a:solidFill>
                  <a:srgbClr val="000000"/>
                </a:solidFill>
                <a:latin typeface="Times New Roman"/>
                <a:ea typeface="DejaVu Sans"/>
              </a:rPr>
              <a:t>Radiological examination in terms of renal ultrasound.</a:t>
            </a:r>
            <a:endParaRPr b="0" lang="en-US" sz="2700" spc="-1" strike="noStrike">
              <a:latin typeface="Arial"/>
            </a:endParaRPr>
          </a:p>
          <a:p>
            <a:pPr marL="365760" indent="-281160">
              <a:lnSpc>
                <a:spcPct val="100000"/>
              </a:lnSpc>
              <a:spcBef>
                <a:spcPts val="601"/>
              </a:spcBef>
              <a:buClr>
                <a:srgbClr val="3891a7"/>
              </a:buClr>
              <a:buSzPct val="80000"/>
              <a:buFont typeface="Wingdings 2" charset="2"/>
              <a:buChar char=""/>
            </a:pPr>
            <a:r>
              <a:rPr b="0" lang="en-US" sz="2700" spc="-1" strike="noStrike">
                <a:solidFill>
                  <a:srgbClr val="000000"/>
                </a:solidFill>
                <a:latin typeface="Times New Roman"/>
                <a:ea typeface="DejaVu Sans"/>
              </a:rPr>
              <a:t>Drugs: Intravenous  broad spectrum antibiotic initially, eg Ampicillin 500 mg QDS or 2 days and Gentamycin 80 mg TDS for 1 week.</a:t>
            </a:r>
            <a:endParaRPr b="0" lang="en-US" sz="2700" spc="-1" strike="noStrike">
              <a:latin typeface="Arial"/>
            </a:endParaRPr>
          </a:p>
          <a:p>
            <a:pPr marL="365760" indent="-281160">
              <a:lnSpc>
                <a:spcPct val="100000"/>
              </a:lnSpc>
              <a:spcBef>
                <a:spcPts val="601"/>
              </a:spcBef>
              <a:tabLst>
                <a:tab algn="l" pos="0"/>
              </a:tabLst>
            </a:pPr>
            <a:endParaRPr b="0" lang="en-US" sz="2700" spc="-1" strike="noStrike">
              <a:latin typeface="Arial"/>
            </a:endParaRPr>
          </a:p>
          <a:p>
            <a:pPr marL="365760" indent="-281160">
              <a:lnSpc>
                <a:spcPct val="100000"/>
              </a:lnSpc>
              <a:spcBef>
                <a:spcPts val="601"/>
              </a:spcBef>
              <a:tabLst>
                <a:tab algn="l" pos="0"/>
              </a:tabLst>
            </a:pPr>
            <a:endParaRPr b="0" lang="en-US" sz="2700" spc="-1" strike="noStrike">
              <a:latin typeface="Arial"/>
            </a:endParaRPr>
          </a:p>
        </p:txBody>
      </p:sp>
    </p:spTree>
  </p:cSld>
  <mc:AlternateContent>
    <mc:Choice Requires="p14">
      <p:transition spd="slow" p14:dur="2000"/>
    </mc:Choice>
    <mc:Fallback>
      <p:transition spd="slow"/>
    </mc:Fallback>
  </mc:AlternateContent>
</p:sld>
</file>

<file path=ppt/slides/slide3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04" name="CustomShape 1"/>
          <p:cNvSpPr/>
          <p:nvPr/>
        </p:nvSpPr>
        <p:spPr>
          <a:xfrm>
            <a:off x="952560" y="838080"/>
            <a:ext cx="10284840" cy="5484240"/>
          </a:xfrm>
          <a:prstGeom prst="rect">
            <a:avLst/>
          </a:prstGeom>
          <a:noFill/>
          <a:ln>
            <a:noFill/>
          </a:ln>
        </p:spPr>
        <p:style>
          <a:lnRef idx="0"/>
          <a:fillRef idx="0"/>
          <a:effectRef idx="0"/>
          <a:fontRef idx="minor"/>
        </p:style>
        <p:txBody>
          <a:bodyPr lIns="90000" rIns="90000" tIns="45000" bIns="45000">
            <a:normAutofit/>
          </a:bodyPr>
          <a:p>
            <a:pPr marL="274320" indent="-272160" algn="just">
              <a:lnSpc>
                <a:spcPct val="100000"/>
              </a:lnSpc>
              <a:spcBef>
                <a:spcPts val="641"/>
              </a:spcBef>
              <a:buClr>
                <a:srgbClr val="0bd0d9"/>
              </a:buClr>
              <a:buSzPct val="95000"/>
              <a:buFont typeface="Wingdings 2" charset="2"/>
              <a:buChar char=""/>
            </a:pPr>
            <a:r>
              <a:rPr b="0" lang="en-US" sz="3200" spc="-1" strike="noStrike">
                <a:solidFill>
                  <a:srgbClr val="000000"/>
                </a:solidFill>
                <a:latin typeface="Constantia"/>
                <a:ea typeface="DejaVu Sans"/>
              </a:rPr>
              <a:t>Drugs:</a:t>
            </a:r>
            <a:endParaRPr b="0" lang="en-US" sz="3200" spc="-1" strike="noStrike">
              <a:latin typeface="Arial"/>
            </a:endParaRPr>
          </a:p>
          <a:p>
            <a:pPr marL="274320" indent="-272160" algn="just">
              <a:lnSpc>
                <a:spcPct val="100000"/>
              </a:lnSpc>
              <a:spcBef>
                <a:spcPts val="641"/>
              </a:spcBef>
              <a:buClr>
                <a:srgbClr val="0bd0d9"/>
              </a:buClr>
              <a:buSzPct val="95000"/>
              <a:buFont typeface="Wingdings" charset="2"/>
              <a:buChar char=""/>
            </a:pPr>
            <a:r>
              <a:rPr b="0" lang="en-US" sz="3200" spc="-1" strike="noStrike">
                <a:solidFill>
                  <a:srgbClr val="000000"/>
                </a:solidFill>
                <a:latin typeface="Constantia"/>
                <a:ea typeface="DejaVu Sans"/>
              </a:rPr>
              <a:t> </a:t>
            </a:r>
            <a:r>
              <a:rPr b="0" lang="en-US" sz="3200" spc="-1" strike="noStrike">
                <a:solidFill>
                  <a:srgbClr val="000000"/>
                </a:solidFill>
                <a:latin typeface="Constantia"/>
                <a:ea typeface="DejaVu Sans"/>
              </a:rPr>
              <a:t>Administer antihypertensive e.g. Aldomet 250-500mg TDS or nifedipine 20mg BD.</a:t>
            </a:r>
            <a:endParaRPr b="0" lang="en-US" sz="3200" spc="-1" strike="noStrike">
              <a:latin typeface="Arial"/>
            </a:endParaRPr>
          </a:p>
          <a:p>
            <a:pPr marL="274320" indent="-272160" algn="just">
              <a:lnSpc>
                <a:spcPct val="100000"/>
              </a:lnSpc>
              <a:spcBef>
                <a:spcPts val="641"/>
              </a:spcBef>
              <a:buClr>
                <a:srgbClr val="0bd0d9"/>
              </a:buClr>
              <a:buSzPct val="95000"/>
              <a:buFont typeface="Wingdings" charset="2"/>
              <a:buChar char=""/>
            </a:pPr>
            <a:r>
              <a:rPr b="0" lang="en-US" sz="3200" spc="-1" strike="noStrike">
                <a:solidFill>
                  <a:srgbClr val="000000"/>
                </a:solidFill>
                <a:latin typeface="Constantia"/>
                <a:ea typeface="DejaVu Sans"/>
              </a:rPr>
              <a:t>Sedatives-phenorbarbitone.</a:t>
            </a:r>
            <a:endParaRPr b="0" lang="en-US" sz="3200" spc="-1" strike="noStrike">
              <a:latin typeface="Arial"/>
            </a:endParaRPr>
          </a:p>
          <a:p>
            <a:pPr marL="274320" indent="-272160" algn="just">
              <a:lnSpc>
                <a:spcPct val="100000"/>
              </a:lnSpc>
              <a:spcBef>
                <a:spcPts val="641"/>
              </a:spcBef>
              <a:buClr>
                <a:srgbClr val="0bd0d9"/>
              </a:buClr>
              <a:buSzPct val="95000"/>
              <a:buFont typeface="Wingdings 2" charset="2"/>
              <a:buChar char=""/>
            </a:pPr>
            <a:r>
              <a:rPr b="0" lang="en-US" sz="3200" spc="-1" strike="noStrike">
                <a:solidFill>
                  <a:srgbClr val="000000"/>
                </a:solidFill>
                <a:latin typeface="Constantia"/>
                <a:ea typeface="DejaVu Sans"/>
              </a:rPr>
              <a:t>Offer psychological support to control anxiety.</a:t>
            </a:r>
            <a:endParaRPr b="0" lang="en-US" sz="3200" spc="-1" strike="noStrike">
              <a:latin typeface="Arial"/>
            </a:endParaRPr>
          </a:p>
          <a:p>
            <a:pPr marL="274320" indent="-272160" algn="just">
              <a:lnSpc>
                <a:spcPct val="100000"/>
              </a:lnSpc>
              <a:spcBef>
                <a:spcPts val="641"/>
              </a:spcBef>
              <a:buClr>
                <a:srgbClr val="0bd0d9"/>
              </a:buClr>
              <a:buSzPct val="95000"/>
              <a:buFont typeface="Wingdings 2" charset="2"/>
              <a:buChar char=""/>
            </a:pPr>
            <a:r>
              <a:rPr b="0" lang="en-US" sz="3200" spc="-1" strike="noStrike">
                <a:solidFill>
                  <a:srgbClr val="000000"/>
                </a:solidFill>
                <a:latin typeface="Constantia"/>
                <a:ea typeface="DejaVu Sans"/>
              </a:rPr>
              <a:t>Maintain fluid balance chart and weigh on alternate days to monitor oedema.</a:t>
            </a:r>
            <a:endParaRPr b="0" lang="en-US" sz="3200" spc="-1" strike="noStrike">
              <a:latin typeface="Arial"/>
            </a:endParaRPr>
          </a:p>
          <a:p>
            <a:pPr marL="274320" indent="-272160" algn="just">
              <a:lnSpc>
                <a:spcPct val="100000"/>
              </a:lnSpc>
              <a:spcBef>
                <a:spcPts val="641"/>
              </a:spcBef>
              <a:buClr>
                <a:srgbClr val="0bd0d9"/>
              </a:buClr>
              <a:buSzPct val="95000"/>
              <a:buFont typeface="Wingdings 2" charset="2"/>
              <a:buChar char=""/>
            </a:pPr>
            <a:r>
              <a:rPr b="0" lang="en-US" sz="3200" spc="-1" strike="noStrike">
                <a:solidFill>
                  <a:srgbClr val="000000"/>
                </a:solidFill>
                <a:latin typeface="Constantia"/>
                <a:ea typeface="DejaVu Sans"/>
              </a:rPr>
              <a:t>Regularly evaluate the progress through interviewing and physical examination findings.</a:t>
            </a:r>
            <a:endParaRPr b="0" lang="en-US" sz="3200" spc="-1" strike="noStrike">
              <a:latin typeface="Arial"/>
            </a:endParaRPr>
          </a:p>
          <a:p>
            <a:pPr algn="just">
              <a:lnSpc>
                <a:spcPct val="100000"/>
              </a:lnSpc>
              <a:spcBef>
                <a:spcPts val="519"/>
              </a:spcBef>
            </a:pPr>
            <a:endParaRPr b="0" lang="en-US" sz="3200" spc="-1" strike="noStrike">
              <a:latin typeface="Arial"/>
            </a:endParaRPr>
          </a:p>
        </p:txBody>
      </p:sp>
    </p:spTree>
  </p:cSld>
  <p:transition spd="med">
    <p:pull dir="l"/>
  </p:transition>
</p:sld>
</file>

<file path=ppt/slides/slide38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tile/>
        </a:blipFill>
      </p:bgPr>
    </p:bg>
    <p:spTree>
      <p:nvGrpSpPr>
        <p:cNvPr id="1" name=""/>
        <p:cNvGrpSpPr/>
        <p:nvPr/>
      </p:nvGrpSpPr>
      <p:grpSpPr>
        <a:xfrm>
          <a:off x="0" y="0"/>
          <a:ext cx="0" cy="0"/>
          <a:chOff x="0" y="0"/>
          <a:chExt cx="0" cy="0"/>
        </a:xfrm>
      </p:grpSpPr>
      <p:sp>
        <p:nvSpPr>
          <p:cNvPr id="1390" name="CustomShape 1"/>
          <p:cNvSpPr/>
          <p:nvPr/>
        </p:nvSpPr>
        <p:spPr>
          <a:xfrm>
            <a:off x="1714680" y="152280"/>
            <a:ext cx="9831600" cy="6093720"/>
          </a:xfrm>
          <a:prstGeom prst="rect">
            <a:avLst/>
          </a:prstGeom>
          <a:noFill/>
          <a:ln>
            <a:noFill/>
          </a:ln>
        </p:spPr>
        <p:style>
          <a:lnRef idx="0"/>
          <a:fillRef idx="0"/>
          <a:effectRef idx="0"/>
          <a:fontRef idx="minor"/>
        </p:style>
        <p:txBody>
          <a:bodyPr lIns="90000" rIns="90000" tIns="45000" bIns="45000">
            <a:normAutofit/>
          </a:bodyPr>
          <a:p>
            <a:pPr marL="365760" indent="-281160">
              <a:lnSpc>
                <a:spcPct val="100000"/>
              </a:lnSpc>
              <a:spcBef>
                <a:spcPts val="601"/>
              </a:spcBef>
              <a:buClr>
                <a:srgbClr val="3891a7"/>
              </a:buClr>
              <a:buSzPct val="80000"/>
              <a:buFont typeface="Wingdings" charset="2"/>
              <a:buChar char=""/>
            </a:pPr>
            <a:r>
              <a:rPr b="0" lang="en-US" sz="3200" spc="-1" strike="noStrike">
                <a:solidFill>
                  <a:srgbClr val="000000"/>
                </a:solidFill>
                <a:latin typeface="Times New Roman"/>
                <a:ea typeface="DejaVu Sans"/>
              </a:rPr>
              <a:t>Later  as oral treatment becomes tolerate,  regiment is as in mild for 10 -14 days.</a:t>
            </a:r>
            <a:endParaRPr b="0" lang="en-US" sz="3200" spc="-1" strike="noStrike">
              <a:latin typeface="Arial"/>
            </a:endParaRPr>
          </a:p>
          <a:p>
            <a:pPr marL="365760" indent="-281160">
              <a:lnSpc>
                <a:spcPct val="100000"/>
              </a:lnSpc>
              <a:spcBef>
                <a:spcPts val="601"/>
              </a:spcBef>
              <a:buClr>
                <a:srgbClr val="3891a7"/>
              </a:buClr>
              <a:buSzPct val="80000"/>
              <a:buFont typeface="Wingdings" charset="2"/>
              <a:buChar char=""/>
            </a:pPr>
            <a:r>
              <a:rPr b="0" lang="en-US" sz="3200" spc="-1" strike="noStrike">
                <a:solidFill>
                  <a:srgbClr val="000000"/>
                </a:solidFill>
                <a:latin typeface="Times New Roman"/>
                <a:ea typeface="DejaVu Sans"/>
              </a:rPr>
              <a:t>Sulphonamides  can also be given , though not in late pregnancy to avoid occurring of neonatal jaundice and folic acid deficiency anaemia respectively.</a:t>
            </a:r>
            <a:endParaRPr b="0" lang="en-US" sz="3200" spc="-1" strike="noStrike">
              <a:latin typeface="Arial"/>
            </a:endParaRPr>
          </a:p>
          <a:p>
            <a:pPr marL="365760" indent="-281160">
              <a:lnSpc>
                <a:spcPct val="100000"/>
              </a:lnSpc>
              <a:spcBef>
                <a:spcPts val="601"/>
              </a:spcBef>
              <a:buClr>
                <a:srgbClr val="3891a7"/>
              </a:buClr>
              <a:buSzPct val="80000"/>
              <a:buFont typeface="Wingdings" charset="2"/>
              <a:buChar char=""/>
            </a:pPr>
            <a:r>
              <a:rPr b="0" lang="en-US" sz="3200" spc="-1" strike="noStrike">
                <a:solidFill>
                  <a:srgbClr val="000000"/>
                </a:solidFill>
                <a:latin typeface="Times New Roman"/>
                <a:ea typeface="DejaVu Sans"/>
              </a:rPr>
              <a:t> </a:t>
            </a:r>
            <a:r>
              <a:rPr b="0" lang="en-US" sz="3200" spc="-1" strike="noStrike">
                <a:solidFill>
                  <a:srgbClr val="000000"/>
                </a:solidFill>
                <a:latin typeface="Times New Roman"/>
                <a:ea typeface="DejaVu Sans"/>
              </a:rPr>
              <a:t>Antipyretic  in injectable form is administered due to the pyrexia , later orally.</a:t>
            </a:r>
            <a:endParaRPr b="0" lang="en-US" sz="3200" spc="-1" strike="noStrike">
              <a:latin typeface="Arial"/>
            </a:endParaRPr>
          </a:p>
          <a:p>
            <a:pPr marL="365760" indent="-281160">
              <a:lnSpc>
                <a:spcPct val="100000"/>
              </a:lnSpc>
              <a:spcBef>
                <a:spcPts val="601"/>
              </a:spcBef>
              <a:buClr>
                <a:srgbClr val="3891a7"/>
              </a:buClr>
              <a:buSzPct val="80000"/>
              <a:buFont typeface="Wingdings" charset="2"/>
              <a:buChar char=""/>
            </a:pPr>
            <a:r>
              <a:rPr b="0" lang="en-US" sz="3200" spc="-1" strike="noStrike">
                <a:solidFill>
                  <a:srgbClr val="000000"/>
                </a:solidFill>
                <a:latin typeface="Times New Roman"/>
                <a:ea typeface="DejaVu Sans"/>
              </a:rPr>
              <a:t> </a:t>
            </a:r>
            <a:r>
              <a:rPr b="0" lang="en-US" sz="3200" spc="-1" strike="noStrike">
                <a:solidFill>
                  <a:srgbClr val="000000"/>
                </a:solidFill>
                <a:latin typeface="Times New Roman"/>
                <a:ea typeface="DejaVu Sans"/>
              </a:rPr>
              <a:t>For severe pain, antispasmodics are highly preferred eg Buscopan 20 mg IV or IM every 8 hourly, later orally for 5 days  </a:t>
            </a: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38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tile/>
        </a:blipFill>
      </p:bgPr>
    </p:bg>
    <p:spTree>
      <p:nvGrpSpPr>
        <p:cNvPr id="1" name=""/>
        <p:cNvGrpSpPr/>
        <p:nvPr/>
      </p:nvGrpSpPr>
      <p:grpSpPr>
        <a:xfrm>
          <a:off x="0" y="0"/>
          <a:ext cx="0" cy="0"/>
          <a:chOff x="0" y="0"/>
          <a:chExt cx="0" cy="0"/>
        </a:xfrm>
      </p:grpSpPr>
      <p:sp>
        <p:nvSpPr>
          <p:cNvPr id="1391" name="CustomShape 1"/>
          <p:cNvSpPr/>
          <p:nvPr/>
        </p:nvSpPr>
        <p:spPr>
          <a:xfrm>
            <a:off x="1905120" y="304920"/>
            <a:ext cx="9640800" cy="5941440"/>
          </a:xfrm>
          <a:prstGeom prst="rect">
            <a:avLst/>
          </a:prstGeom>
          <a:noFill/>
          <a:ln>
            <a:noFill/>
          </a:ln>
        </p:spPr>
        <p:style>
          <a:lnRef idx="0"/>
          <a:fillRef idx="0"/>
          <a:effectRef idx="0"/>
          <a:fontRef idx="minor"/>
        </p:style>
        <p:txBody>
          <a:bodyPr lIns="90000" rIns="90000" tIns="45000" bIns="45000">
            <a:normAutofit/>
          </a:bodyPr>
          <a:p>
            <a:pPr marL="365760" indent="-281160">
              <a:lnSpc>
                <a:spcPct val="100000"/>
              </a:lnSpc>
              <a:spcBef>
                <a:spcPts val="601"/>
              </a:spcBef>
              <a:buClr>
                <a:srgbClr val="3891a7"/>
              </a:buClr>
              <a:buSzPct val="80000"/>
              <a:buFont typeface="Wingdings" charset="2"/>
              <a:buChar char=""/>
            </a:pPr>
            <a:r>
              <a:rPr b="0" lang="en-US" sz="3200" spc="-1" strike="noStrike">
                <a:solidFill>
                  <a:srgbClr val="000000"/>
                </a:solidFill>
                <a:latin typeface="Times New Roman"/>
                <a:ea typeface="DejaVu Sans"/>
              </a:rPr>
              <a:t> </a:t>
            </a:r>
            <a:r>
              <a:rPr b="0" lang="en-US" sz="3200" spc="-1" strike="noStrike">
                <a:solidFill>
                  <a:srgbClr val="000000"/>
                </a:solidFill>
                <a:latin typeface="Times New Roman"/>
                <a:ea typeface="DejaVu Sans"/>
              </a:rPr>
              <a:t>For severe vomiting, antiemetic eg Plasil 10 mg or Phenergan 25 mg IM 8 hrly for 3 days.</a:t>
            </a:r>
            <a:endParaRPr b="0" lang="en-US" sz="3200" spc="-1" strike="noStrike">
              <a:latin typeface="Arial"/>
            </a:endParaRPr>
          </a:p>
          <a:p>
            <a:pPr marL="365760" indent="-281160">
              <a:lnSpc>
                <a:spcPct val="100000"/>
              </a:lnSpc>
              <a:spcBef>
                <a:spcPts val="601"/>
              </a:spcBef>
              <a:buClr>
                <a:srgbClr val="3891a7"/>
              </a:buClr>
              <a:buSzPct val="80000"/>
              <a:buFont typeface="Wingdings" charset="2"/>
              <a:buChar char=""/>
            </a:pPr>
            <a:r>
              <a:rPr b="0" lang="en-US" sz="3200" spc="-1" strike="noStrike">
                <a:solidFill>
                  <a:srgbClr val="000000"/>
                </a:solidFill>
                <a:latin typeface="Times New Roman"/>
                <a:ea typeface="DejaVu Sans"/>
              </a:rPr>
              <a:t> </a:t>
            </a:r>
            <a:r>
              <a:rPr b="0" lang="en-US" sz="3200" spc="-1" strike="noStrike">
                <a:solidFill>
                  <a:srgbClr val="000000"/>
                </a:solidFill>
                <a:latin typeface="Times New Roman"/>
                <a:ea typeface="DejaVu Sans"/>
              </a:rPr>
              <a:t>Due to severe dysuria/ scalding sensation on micturition oral alkalinize eg potassium citrate 30 ml every 8 hourly  may be given . It also inhibit the growth  &amp; multiplication of  E. coli.</a:t>
            </a:r>
            <a:endParaRPr b="0" lang="en-US" sz="3200" spc="-1" strike="noStrike">
              <a:latin typeface="Arial"/>
            </a:endParaRPr>
          </a:p>
          <a:p>
            <a:pPr marL="365760" indent="-281160">
              <a:lnSpc>
                <a:spcPct val="100000"/>
              </a:lnSpc>
              <a:spcBef>
                <a:spcPts val="601"/>
              </a:spcBef>
              <a:buClr>
                <a:srgbClr val="3891a7"/>
              </a:buClr>
              <a:buSzPct val="80000"/>
              <a:buFont typeface="Wingdings 2" charset="2"/>
              <a:buChar char=""/>
            </a:pPr>
            <a:r>
              <a:rPr b="0" lang="en-US" sz="3200" spc="-1" strike="noStrike">
                <a:solidFill>
                  <a:srgbClr val="000000"/>
                </a:solidFill>
                <a:latin typeface="Times New Roman"/>
                <a:ea typeface="DejaVu Sans"/>
              </a:rPr>
              <a:t>Treat other underlying conditions.</a:t>
            </a:r>
            <a:endParaRPr b="0" lang="en-US" sz="3200" spc="-1" strike="noStrike">
              <a:latin typeface="Arial"/>
            </a:endParaRPr>
          </a:p>
          <a:p>
            <a:pPr marL="365760" indent="-281160">
              <a:lnSpc>
                <a:spcPct val="100000"/>
              </a:lnSpc>
              <a:spcBef>
                <a:spcPts val="601"/>
              </a:spcBef>
              <a:buClr>
                <a:srgbClr val="3891a7"/>
              </a:buClr>
              <a:buSzPct val="80000"/>
              <a:buFont typeface="Wingdings 2" charset="2"/>
              <a:buChar char=""/>
            </a:pPr>
            <a:r>
              <a:rPr b="0" lang="en-US" sz="3200" spc="-1" strike="noStrike">
                <a:solidFill>
                  <a:srgbClr val="000000"/>
                </a:solidFill>
                <a:latin typeface="Times New Roman"/>
                <a:ea typeface="DejaVu Sans"/>
              </a:rPr>
              <a:t>Offer psychological support regularly to allay anxiety.</a:t>
            </a:r>
            <a:endParaRPr b="0" lang="en-US" sz="3200" spc="-1" strike="noStrike">
              <a:latin typeface="Arial"/>
            </a:endParaRPr>
          </a:p>
          <a:p>
            <a:pPr marL="365760" indent="-281160">
              <a:lnSpc>
                <a:spcPct val="100000"/>
              </a:lnSpc>
              <a:spcBef>
                <a:spcPts val="601"/>
              </a:spcBef>
              <a:buClr>
                <a:srgbClr val="3891a7"/>
              </a:buClr>
              <a:buSzPct val="80000"/>
              <a:buFont typeface="Wingdings 2" charset="2"/>
              <a:buChar char=""/>
            </a:pPr>
            <a:r>
              <a:rPr b="0" lang="en-US" sz="3200" spc="-1" strike="noStrike">
                <a:solidFill>
                  <a:srgbClr val="000000"/>
                </a:solidFill>
                <a:latin typeface="Times New Roman"/>
                <a:ea typeface="DejaVu Sans"/>
              </a:rPr>
              <a:t>Encourage chest and leg exercises to aviod complication , e.g. DVT &amp; hypostatic pneumonia.</a:t>
            </a: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38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tile/>
        </a:blipFill>
      </p:bgPr>
    </p:bg>
    <p:spTree>
      <p:nvGrpSpPr>
        <p:cNvPr id="1" name=""/>
        <p:cNvGrpSpPr/>
        <p:nvPr/>
      </p:nvGrpSpPr>
      <p:grpSpPr>
        <a:xfrm>
          <a:off x="0" y="0"/>
          <a:ext cx="0" cy="0"/>
          <a:chOff x="0" y="0"/>
          <a:chExt cx="0" cy="0"/>
        </a:xfrm>
      </p:grpSpPr>
      <p:sp>
        <p:nvSpPr>
          <p:cNvPr id="1392" name="CustomShape 1"/>
          <p:cNvSpPr/>
          <p:nvPr/>
        </p:nvSpPr>
        <p:spPr>
          <a:xfrm>
            <a:off x="1619280" y="152280"/>
            <a:ext cx="9926640" cy="6017760"/>
          </a:xfrm>
          <a:prstGeom prst="rect">
            <a:avLst/>
          </a:prstGeom>
          <a:noFill/>
          <a:ln>
            <a:noFill/>
          </a:ln>
        </p:spPr>
        <p:style>
          <a:lnRef idx="0"/>
          <a:fillRef idx="0"/>
          <a:effectRef idx="0"/>
          <a:fontRef idx="minor"/>
        </p:style>
        <p:txBody>
          <a:bodyPr lIns="90000" rIns="90000" tIns="45000" bIns="45000">
            <a:normAutofit/>
          </a:bodyPr>
          <a:p>
            <a:pPr marL="365760" indent="-281160">
              <a:lnSpc>
                <a:spcPct val="100000"/>
              </a:lnSpc>
              <a:spcBef>
                <a:spcPts val="601"/>
              </a:spcBef>
              <a:buClr>
                <a:srgbClr val="3891a7"/>
              </a:buClr>
              <a:buSzPct val="80000"/>
              <a:buFont typeface="Wingdings 2" charset="2"/>
              <a:buChar char=""/>
            </a:pPr>
            <a:r>
              <a:rPr b="0" lang="en-US" sz="3200" spc="-1" strike="noStrike">
                <a:solidFill>
                  <a:srgbClr val="000000"/>
                </a:solidFill>
                <a:latin typeface="Times New Roman"/>
                <a:ea typeface="DejaVu Sans"/>
              </a:rPr>
              <a:t>Closely monitor for onset of preterm labour through cardiotocograph , because uterine contractions may be masked by the severe pain from the condition.</a:t>
            </a:r>
            <a:endParaRPr b="0" lang="en-US" sz="3200" spc="-1" strike="noStrike">
              <a:latin typeface="Arial"/>
            </a:endParaRPr>
          </a:p>
          <a:p>
            <a:pPr marL="365760" indent="-281160">
              <a:lnSpc>
                <a:spcPct val="100000"/>
              </a:lnSpc>
              <a:spcBef>
                <a:spcPts val="601"/>
              </a:spcBef>
              <a:buClr>
                <a:srgbClr val="3891a7"/>
              </a:buClr>
              <a:buSzPct val="80000"/>
              <a:buFont typeface="Wingdings 2" charset="2"/>
              <a:buChar char=""/>
            </a:pPr>
            <a:r>
              <a:rPr b="0" lang="en-US" sz="3200" spc="-1" strike="noStrike">
                <a:solidFill>
                  <a:srgbClr val="000000"/>
                </a:solidFill>
                <a:latin typeface="Times New Roman"/>
                <a:ea typeface="DejaVu Sans"/>
              </a:rPr>
              <a:t>Maintain high standards of hygiene, particularly vulval.</a:t>
            </a:r>
            <a:endParaRPr b="0" lang="en-US" sz="3200" spc="-1" strike="noStrike">
              <a:latin typeface="Arial"/>
            </a:endParaRPr>
          </a:p>
          <a:p>
            <a:pPr marL="365760" indent="-281160">
              <a:lnSpc>
                <a:spcPct val="100000"/>
              </a:lnSpc>
              <a:spcBef>
                <a:spcPts val="601"/>
              </a:spcBef>
              <a:buClr>
                <a:srgbClr val="3891a7"/>
              </a:buClr>
              <a:buSzPct val="80000"/>
              <a:buFont typeface="Wingdings 2" charset="2"/>
              <a:buChar char=""/>
            </a:pPr>
            <a:r>
              <a:rPr b="0" lang="en-US" sz="3200" spc="-1" strike="noStrike">
                <a:solidFill>
                  <a:srgbClr val="000000"/>
                </a:solidFill>
                <a:latin typeface="Times New Roman"/>
                <a:ea typeface="DejaVu Sans"/>
              </a:rPr>
              <a:t>As vomiting and nausea subsides, encourage oral fluids &amp; stop drip, later emphasis on a balanced diet.</a:t>
            </a:r>
            <a:endParaRPr b="0" lang="en-US" sz="3200" spc="-1" strike="noStrike">
              <a:latin typeface="Arial"/>
            </a:endParaRPr>
          </a:p>
          <a:p>
            <a:pPr marL="365760" indent="-281160">
              <a:lnSpc>
                <a:spcPct val="100000"/>
              </a:lnSpc>
              <a:spcBef>
                <a:spcPts val="601"/>
              </a:spcBef>
              <a:buClr>
                <a:srgbClr val="3891a7"/>
              </a:buClr>
              <a:buSzPct val="80000"/>
              <a:buFont typeface="Wingdings 2" charset="2"/>
              <a:buChar char=""/>
            </a:pPr>
            <a:r>
              <a:rPr b="0" lang="en-US" sz="3200" spc="-1" strike="noStrike">
                <a:solidFill>
                  <a:srgbClr val="000000"/>
                </a:solidFill>
                <a:latin typeface="Times New Roman"/>
                <a:ea typeface="DejaVu Sans"/>
              </a:rPr>
              <a:t>Regularly, evaluate effectiveness of the treatment through interview of symptoms, physical exam &amp; MSSU repeat 48 hrs after start of RX + twice wkly.</a:t>
            </a: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38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tile/>
        </a:blipFill>
      </p:bgPr>
    </p:bg>
    <p:spTree>
      <p:nvGrpSpPr>
        <p:cNvPr id="1" name=""/>
        <p:cNvGrpSpPr/>
        <p:nvPr/>
      </p:nvGrpSpPr>
      <p:grpSpPr>
        <a:xfrm>
          <a:off x="0" y="0"/>
          <a:ext cx="0" cy="0"/>
          <a:chOff x="0" y="0"/>
          <a:chExt cx="0" cy="0"/>
        </a:xfrm>
      </p:grpSpPr>
      <p:sp>
        <p:nvSpPr>
          <p:cNvPr id="1393" name="CustomShape 1"/>
          <p:cNvSpPr/>
          <p:nvPr/>
        </p:nvSpPr>
        <p:spPr>
          <a:xfrm>
            <a:off x="1619280" y="304920"/>
            <a:ext cx="9999000" cy="6246360"/>
          </a:xfrm>
          <a:prstGeom prst="rect">
            <a:avLst/>
          </a:prstGeom>
          <a:noFill/>
          <a:ln>
            <a:noFill/>
          </a:ln>
        </p:spPr>
        <p:style>
          <a:lnRef idx="0"/>
          <a:fillRef idx="0"/>
          <a:effectRef idx="0"/>
          <a:fontRef idx="minor"/>
        </p:style>
        <p:txBody>
          <a:bodyPr lIns="90000" rIns="90000" tIns="45000" bIns="45000">
            <a:noAutofit/>
          </a:bodyPr>
          <a:p>
            <a:pPr marL="365760" indent="-281160">
              <a:lnSpc>
                <a:spcPct val="100000"/>
              </a:lnSpc>
              <a:spcBef>
                <a:spcPts val="601"/>
              </a:spcBef>
              <a:buClr>
                <a:srgbClr val="3891a7"/>
              </a:buClr>
              <a:buSzPct val="80000"/>
              <a:buFont typeface="Wingdings 2" charset="2"/>
              <a:buChar char=""/>
            </a:pPr>
            <a:r>
              <a:rPr b="0" lang="en-US" sz="2900" spc="-1" strike="noStrike">
                <a:solidFill>
                  <a:srgbClr val="000000"/>
                </a:solidFill>
                <a:latin typeface="Times New Roman"/>
                <a:ea typeface="DejaVu Sans"/>
              </a:rPr>
              <a:t>Encourage ambulation as condition stabilises.</a:t>
            </a:r>
            <a:endParaRPr b="0" lang="en-US" sz="2900" spc="-1" strike="noStrike">
              <a:latin typeface="Arial"/>
            </a:endParaRPr>
          </a:p>
          <a:p>
            <a:pPr marL="365760" indent="-281160">
              <a:lnSpc>
                <a:spcPct val="100000"/>
              </a:lnSpc>
              <a:spcBef>
                <a:spcPts val="601"/>
              </a:spcBef>
              <a:buClr>
                <a:srgbClr val="3891a7"/>
              </a:buClr>
              <a:buSzPct val="80000"/>
              <a:buFont typeface="Wingdings 2" charset="2"/>
              <a:buChar char=""/>
            </a:pPr>
            <a:r>
              <a:rPr b="0" lang="en-US" sz="2900" spc="-1" strike="noStrike">
                <a:solidFill>
                  <a:srgbClr val="000000"/>
                </a:solidFill>
                <a:latin typeface="Times New Roman"/>
                <a:ea typeface="DejaVu Sans"/>
              </a:rPr>
              <a:t>Finally prepare for discharge through sharing on :-</a:t>
            </a:r>
            <a:r>
              <a:rPr b="0" lang="en-US" sz="2900" spc="-1" strike="noStrike">
                <a:solidFill>
                  <a:srgbClr val="000000"/>
                </a:solidFill>
                <a:latin typeface="Times New Roman"/>
                <a:ea typeface="DejaVu Sans"/>
              </a:rPr>
              <a:t>	</a:t>
            </a:r>
            <a:endParaRPr b="0" lang="en-US" sz="2900" spc="-1" strike="noStrike">
              <a:latin typeface="Arial"/>
            </a:endParaRPr>
          </a:p>
          <a:p>
            <a:pPr marL="365760" indent="-281160">
              <a:lnSpc>
                <a:spcPct val="100000"/>
              </a:lnSpc>
              <a:spcBef>
                <a:spcPts val="601"/>
              </a:spcBef>
              <a:buClr>
                <a:srgbClr val="3891a7"/>
              </a:buClr>
              <a:buSzPct val="80000"/>
              <a:buFont typeface="Wingdings" charset="2"/>
              <a:buChar char=""/>
            </a:pPr>
            <a:r>
              <a:rPr b="0" lang="en-US" sz="2900" spc="-1" strike="noStrike">
                <a:solidFill>
                  <a:srgbClr val="000000"/>
                </a:solidFill>
                <a:latin typeface="Times New Roman"/>
                <a:ea typeface="DejaVu Sans"/>
              </a:rPr>
              <a:t>Diet; well balanced &amp; plenty of fluids.</a:t>
            </a:r>
            <a:endParaRPr b="0" lang="en-US" sz="2900" spc="-1" strike="noStrike">
              <a:latin typeface="Arial"/>
            </a:endParaRPr>
          </a:p>
          <a:p>
            <a:pPr marL="365760" indent="-281160">
              <a:lnSpc>
                <a:spcPct val="100000"/>
              </a:lnSpc>
              <a:spcBef>
                <a:spcPts val="601"/>
              </a:spcBef>
              <a:buClr>
                <a:srgbClr val="3891a7"/>
              </a:buClr>
              <a:buSzPct val="80000"/>
              <a:buFont typeface="Wingdings" charset="2"/>
              <a:buChar char=""/>
            </a:pPr>
            <a:r>
              <a:rPr b="0" lang="en-US" sz="2900" spc="-1" strike="noStrike">
                <a:solidFill>
                  <a:srgbClr val="000000"/>
                </a:solidFill>
                <a:latin typeface="Times New Roman"/>
                <a:ea typeface="DejaVu Sans"/>
              </a:rPr>
              <a:t>Hygiene; particularly of  vulva.</a:t>
            </a:r>
            <a:endParaRPr b="0" lang="en-US" sz="2900" spc="-1" strike="noStrike">
              <a:latin typeface="Arial"/>
            </a:endParaRPr>
          </a:p>
          <a:p>
            <a:pPr marL="365760" indent="-281160">
              <a:lnSpc>
                <a:spcPct val="100000"/>
              </a:lnSpc>
              <a:spcBef>
                <a:spcPts val="601"/>
              </a:spcBef>
              <a:buClr>
                <a:srgbClr val="3891a7"/>
              </a:buClr>
              <a:buSzPct val="80000"/>
              <a:buFont typeface="Wingdings" charset="2"/>
              <a:buChar char=""/>
            </a:pPr>
            <a:r>
              <a:rPr b="0" lang="en-US" sz="2900" spc="-1" strike="noStrike">
                <a:solidFill>
                  <a:srgbClr val="000000"/>
                </a:solidFill>
                <a:latin typeface="Times New Roman"/>
                <a:ea typeface="DejaVu Sans"/>
              </a:rPr>
              <a:t>Rest ; increases kidneys and placental bed blood flow.</a:t>
            </a:r>
            <a:endParaRPr b="0" lang="en-US" sz="2900" spc="-1" strike="noStrike">
              <a:latin typeface="Arial"/>
            </a:endParaRPr>
          </a:p>
          <a:p>
            <a:pPr marL="365760" indent="-281160">
              <a:lnSpc>
                <a:spcPct val="100000"/>
              </a:lnSpc>
              <a:spcBef>
                <a:spcPts val="601"/>
              </a:spcBef>
              <a:buClr>
                <a:srgbClr val="3891a7"/>
              </a:buClr>
              <a:buSzPct val="80000"/>
              <a:buFont typeface="Wingdings" charset="2"/>
              <a:buChar char=""/>
            </a:pPr>
            <a:r>
              <a:rPr b="0" lang="en-US" sz="2900" spc="-1" strike="noStrike">
                <a:solidFill>
                  <a:srgbClr val="000000"/>
                </a:solidFill>
                <a:latin typeface="Times New Roman"/>
                <a:ea typeface="DejaVu Sans"/>
              </a:rPr>
              <a:t>Compliance; with review visits &amp; drugs.</a:t>
            </a:r>
            <a:endParaRPr b="0" lang="en-US" sz="2900" spc="-1" strike="noStrike">
              <a:latin typeface="Arial"/>
            </a:endParaRPr>
          </a:p>
          <a:p>
            <a:pPr marL="365760" indent="-281160">
              <a:lnSpc>
                <a:spcPct val="100000"/>
              </a:lnSpc>
              <a:spcBef>
                <a:spcPts val="601"/>
              </a:spcBef>
              <a:buClr>
                <a:srgbClr val="3891a7"/>
              </a:buClr>
              <a:buSzPct val="80000"/>
              <a:buFont typeface="Wingdings" charset="2"/>
              <a:buChar char=""/>
            </a:pPr>
            <a:r>
              <a:rPr b="0" lang="en-US" sz="2900" spc="-1" strike="noStrike">
                <a:solidFill>
                  <a:srgbClr val="000000"/>
                </a:solidFill>
                <a:latin typeface="Times New Roman"/>
                <a:ea typeface="DejaVu Sans"/>
              </a:rPr>
              <a:t>Seek medical attention; promptly, if symptoms relapses.</a:t>
            </a:r>
            <a:endParaRPr b="0" lang="en-US" sz="2900" spc="-1" strike="noStrike">
              <a:latin typeface="Arial"/>
            </a:endParaRPr>
          </a:p>
          <a:p>
            <a:pPr marL="365760" indent="-281160">
              <a:lnSpc>
                <a:spcPct val="100000"/>
              </a:lnSpc>
              <a:spcBef>
                <a:spcPts val="601"/>
              </a:spcBef>
              <a:buClr>
                <a:srgbClr val="3891a7"/>
              </a:buClr>
              <a:buSzPct val="80000"/>
              <a:buFont typeface="Wingdings" charset="2"/>
              <a:buChar char=""/>
            </a:pPr>
            <a:r>
              <a:rPr b="0" lang="en-US" sz="2900" spc="-1" strike="noStrike">
                <a:solidFill>
                  <a:srgbClr val="000000"/>
                </a:solidFill>
                <a:latin typeface="Times New Roman"/>
                <a:ea typeface="DejaVu Sans"/>
              </a:rPr>
              <a:t>To deliver; in a hospital setting because of possibility of fetal complications</a:t>
            </a:r>
            <a:endParaRPr b="0" lang="en-US" sz="2900" spc="-1" strike="noStrike">
              <a:latin typeface="Arial"/>
            </a:endParaRPr>
          </a:p>
        </p:txBody>
      </p:sp>
    </p:spTree>
  </p:cSld>
  <mc:AlternateContent>
    <mc:Choice Requires="p14">
      <p:transition spd="slow" p14:dur="2000"/>
    </mc:Choice>
    <mc:Fallback>
      <p:transition spd="slow"/>
    </mc:Fallback>
  </mc:AlternateContent>
</p:sld>
</file>

<file path=ppt/slides/slide38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tile/>
        </a:blipFill>
      </p:bgPr>
    </p:bg>
    <p:spTree>
      <p:nvGrpSpPr>
        <p:cNvPr id="1" name=""/>
        <p:cNvGrpSpPr/>
        <p:nvPr/>
      </p:nvGrpSpPr>
      <p:grpSpPr>
        <a:xfrm>
          <a:off x="0" y="0"/>
          <a:ext cx="0" cy="0"/>
          <a:chOff x="0" y="0"/>
          <a:chExt cx="0" cy="0"/>
        </a:xfrm>
      </p:grpSpPr>
      <p:sp>
        <p:nvSpPr>
          <p:cNvPr id="1394" name="CustomShape 1"/>
          <p:cNvSpPr/>
          <p:nvPr/>
        </p:nvSpPr>
        <p:spPr>
          <a:xfrm>
            <a:off x="1809720" y="0"/>
            <a:ext cx="9999000" cy="6550920"/>
          </a:xfrm>
          <a:prstGeom prst="rect">
            <a:avLst/>
          </a:prstGeom>
          <a:noFill/>
          <a:ln>
            <a:noFill/>
          </a:ln>
        </p:spPr>
        <p:style>
          <a:lnRef idx="0"/>
          <a:fillRef idx="0"/>
          <a:effectRef idx="0"/>
          <a:fontRef idx="minor"/>
        </p:style>
        <p:txBody>
          <a:bodyPr lIns="90000" rIns="90000" tIns="45000" bIns="45000">
            <a:noAutofit/>
          </a:bodyPr>
          <a:p>
            <a:pPr marL="365760" indent="-281160">
              <a:lnSpc>
                <a:spcPct val="100000"/>
              </a:lnSpc>
              <a:spcBef>
                <a:spcPts val="601"/>
              </a:spcBef>
              <a:buClr>
                <a:srgbClr val="3891a7"/>
              </a:buClr>
              <a:buSzPct val="80000"/>
              <a:buFont typeface="Wingdings" charset="2"/>
              <a:buChar char=""/>
            </a:pPr>
            <a:r>
              <a:rPr b="0" lang="en-US" sz="3200" spc="-1" strike="noStrike">
                <a:solidFill>
                  <a:srgbClr val="000000"/>
                </a:solidFill>
                <a:latin typeface="Times New Roman"/>
                <a:ea typeface="DejaVu Sans"/>
              </a:rPr>
              <a:t>To have  IVU examination 3 months after delivery.</a:t>
            </a:r>
            <a:endParaRPr b="0" lang="en-US" sz="3200" spc="-1" strike="noStrike">
              <a:latin typeface="Arial"/>
            </a:endParaRPr>
          </a:p>
          <a:p>
            <a:pPr marL="365760" indent="-281160">
              <a:lnSpc>
                <a:spcPct val="100000"/>
              </a:lnSpc>
              <a:spcBef>
                <a:spcPts val="601"/>
              </a:spcBef>
              <a:tabLst>
                <a:tab algn="l" pos="0"/>
              </a:tabLst>
            </a:pPr>
            <a:r>
              <a:rPr b="0" lang="en-US" sz="3200" spc="-1" strike="noStrike">
                <a:solidFill>
                  <a:srgbClr val="000000"/>
                </a:solidFill>
                <a:latin typeface="Times New Roman"/>
                <a:ea typeface="DejaVu Sans"/>
              </a:rPr>
              <a:t>	</a:t>
            </a:r>
            <a:r>
              <a:rPr b="0" lang="en-US" sz="3200" spc="-1" strike="noStrike">
                <a:solidFill>
                  <a:srgbClr val="000000"/>
                </a:solidFill>
                <a:latin typeface="Times New Roman"/>
                <a:ea typeface="DejaVu Sans"/>
              </a:rPr>
              <a:t>         </a:t>
            </a:r>
            <a:r>
              <a:rPr b="1" lang="en-US" sz="3600" spc="-1" strike="noStrike">
                <a:solidFill>
                  <a:srgbClr val="00b050"/>
                </a:solidFill>
                <a:latin typeface="Times New Roman"/>
                <a:ea typeface="DejaVu Sans"/>
              </a:rPr>
              <a:t>Complications</a:t>
            </a:r>
            <a:endParaRPr b="0" lang="en-US" sz="3600" spc="-1" strike="noStrike">
              <a:latin typeface="Arial"/>
            </a:endParaRPr>
          </a:p>
          <a:p>
            <a:pPr marL="365760" indent="-281160">
              <a:lnSpc>
                <a:spcPct val="100000"/>
              </a:lnSpc>
              <a:spcBef>
                <a:spcPts val="601"/>
              </a:spcBef>
              <a:buClr>
                <a:srgbClr val="3891a7"/>
              </a:buClr>
              <a:buSzPct val="80000"/>
              <a:buFont typeface="Wingdings 2" charset="2"/>
              <a:buChar char=""/>
              <a:tabLst>
                <a:tab algn="l" pos="0"/>
              </a:tabLst>
            </a:pPr>
            <a:r>
              <a:rPr b="0" lang="en-US" sz="3200" spc="-1" strike="noStrike">
                <a:solidFill>
                  <a:srgbClr val="000000"/>
                </a:solidFill>
                <a:latin typeface="Times New Roman"/>
                <a:ea typeface="DejaVu Sans"/>
              </a:rPr>
              <a:t>Loss of pregnancy; in  abortion or stillbirth.</a:t>
            </a:r>
            <a:endParaRPr b="0" lang="en-US" sz="3200" spc="-1" strike="noStrike">
              <a:latin typeface="Arial"/>
            </a:endParaRPr>
          </a:p>
          <a:p>
            <a:pPr marL="365760" indent="-281160">
              <a:lnSpc>
                <a:spcPct val="100000"/>
              </a:lnSpc>
              <a:spcBef>
                <a:spcPts val="601"/>
              </a:spcBef>
              <a:buClr>
                <a:srgbClr val="3891a7"/>
              </a:buClr>
              <a:buSzPct val="80000"/>
              <a:buFont typeface="Wingdings 2" charset="2"/>
              <a:buChar char=""/>
              <a:tabLst>
                <a:tab algn="l" pos="0"/>
              </a:tabLst>
            </a:pPr>
            <a:r>
              <a:rPr b="0" lang="en-US" sz="3200" spc="-1" strike="noStrike">
                <a:solidFill>
                  <a:srgbClr val="000000"/>
                </a:solidFill>
                <a:latin typeface="Times New Roman"/>
                <a:ea typeface="DejaVu Sans"/>
              </a:rPr>
              <a:t>Low birth weight; due to either preterm labour or intrauterine growth restriction.</a:t>
            </a:r>
            <a:endParaRPr b="0" lang="en-US" sz="3200" spc="-1" strike="noStrike">
              <a:latin typeface="Arial"/>
            </a:endParaRPr>
          </a:p>
          <a:p>
            <a:pPr marL="365760" indent="-281160">
              <a:lnSpc>
                <a:spcPct val="100000"/>
              </a:lnSpc>
              <a:spcBef>
                <a:spcPts val="601"/>
              </a:spcBef>
              <a:buClr>
                <a:srgbClr val="3891a7"/>
              </a:buClr>
              <a:buSzPct val="80000"/>
              <a:buFont typeface="Wingdings 2" charset="2"/>
              <a:buChar char=""/>
              <a:tabLst>
                <a:tab algn="l" pos="0"/>
              </a:tabLst>
            </a:pPr>
            <a:r>
              <a:rPr b="0" lang="en-US" sz="3200" spc="-1" strike="noStrike">
                <a:solidFill>
                  <a:srgbClr val="000000"/>
                </a:solidFill>
                <a:latin typeface="Times New Roman"/>
                <a:ea typeface="DejaVu Sans"/>
              </a:rPr>
              <a:t>Perinephric abscess; due to mismanaged pyelonephritis. </a:t>
            </a:r>
            <a:endParaRPr b="0" lang="en-US" sz="3200" spc="-1" strike="noStrike">
              <a:latin typeface="Arial"/>
            </a:endParaRPr>
          </a:p>
          <a:p>
            <a:pPr marL="365760" indent="-281160">
              <a:lnSpc>
                <a:spcPct val="100000"/>
              </a:lnSpc>
              <a:spcBef>
                <a:spcPts val="601"/>
              </a:spcBef>
              <a:buClr>
                <a:srgbClr val="3891a7"/>
              </a:buClr>
              <a:buSzPct val="80000"/>
              <a:buFont typeface="Wingdings" charset="2"/>
              <a:buChar char=""/>
              <a:tabLst>
                <a:tab algn="l" pos="0"/>
              </a:tabLst>
            </a:pPr>
            <a:r>
              <a:rPr b="0" lang="en-US" sz="3200" spc="-1" strike="noStrike">
                <a:solidFill>
                  <a:srgbClr val="000000"/>
                </a:solidFill>
                <a:latin typeface="Times New Roman"/>
                <a:ea typeface="DejaVu Sans"/>
              </a:rPr>
              <a:t>Pus collects around the kidneys.</a:t>
            </a:r>
            <a:endParaRPr b="0" lang="en-US" sz="3200" spc="-1" strike="noStrike">
              <a:latin typeface="Arial"/>
            </a:endParaRPr>
          </a:p>
          <a:p>
            <a:pPr marL="365760" indent="-281160">
              <a:lnSpc>
                <a:spcPct val="100000"/>
              </a:lnSpc>
              <a:spcBef>
                <a:spcPts val="601"/>
              </a:spcBef>
              <a:buClr>
                <a:srgbClr val="3891a7"/>
              </a:buClr>
              <a:buSzPct val="80000"/>
              <a:buFont typeface="Wingdings 2" charset="2"/>
              <a:buChar char=""/>
              <a:tabLst>
                <a:tab algn="l" pos="0"/>
              </a:tabLst>
            </a:pPr>
            <a:r>
              <a:rPr b="0" lang="en-US" sz="3200" spc="-1" strike="noStrike">
                <a:solidFill>
                  <a:srgbClr val="000000"/>
                </a:solidFill>
                <a:latin typeface="Times New Roman"/>
                <a:ea typeface="DejaVu Sans"/>
              </a:rPr>
              <a:t>Chronic renal failure= progress loss of renal functions.</a:t>
            </a:r>
            <a:endParaRPr b="0" lang="en-US" sz="3200" spc="-1" strike="noStrike">
              <a:latin typeface="Arial"/>
            </a:endParaRPr>
          </a:p>
          <a:p>
            <a:pPr marL="365760" indent="-281160">
              <a:lnSpc>
                <a:spcPct val="100000"/>
              </a:lnSpc>
              <a:spcBef>
                <a:spcPts val="601"/>
              </a:spcBef>
              <a:tabLst>
                <a:tab algn="l" pos="0"/>
              </a:tabLst>
            </a:pPr>
            <a:r>
              <a:rPr b="0" lang="en-US" sz="3200" spc="-1" strike="noStrike">
                <a:solidFill>
                  <a:srgbClr val="000000"/>
                </a:solidFill>
                <a:latin typeface="Times New Roman"/>
                <a:ea typeface="DejaVu Sans"/>
              </a:rPr>
              <a:t>	</a:t>
            </a:r>
            <a:r>
              <a:rPr b="0" lang="en-US" sz="3200" spc="-1" strike="noStrike">
                <a:solidFill>
                  <a:srgbClr val="000000"/>
                </a:solidFill>
                <a:latin typeface="Times New Roman"/>
                <a:ea typeface="DejaVu Sans"/>
              </a:rPr>
              <a:t>	</a:t>
            </a:r>
            <a:r>
              <a:rPr b="0" lang="en-US" sz="3200" spc="-1" strike="noStrike">
                <a:solidFill>
                  <a:srgbClr val="000000"/>
                </a:solidFill>
                <a:latin typeface="Times New Roman"/>
                <a:ea typeface="DejaVu Sans"/>
              </a:rPr>
              <a:t>	</a:t>
            </a:r>
            <a:r>
              <a:rPr b="0" lang="en-US" sz="3200" spc="-1" strike="noStrike">
                <a:solidFill>
                  <a:srgbClr val="000000"/>
                </a:solidFill>
                <a:latin typeface="Times New Roman"/>
                <a:ea typeface="DejaVu Sans"/>
              </a:rPr>
              <a:t>	</a:t>
            </a:r>
            <a:r>
              <a:rPr b="1" i="1" lang="en-US" sz="6600" spc="-1" strike="noStrike">
                <a:solidFill>
                  <a:srgbClr val="ff00ff"/>
                </a:solidFill>
                <a:latin typeface="Castellar"/>
                <a:ea typeface="DejaVu Sans"/>
              </a:rPr>
              <a:t>END</a:t>
            </a:r>
            <a:endParaRPr b="0" lang="en-US" sz="6600" spc="-1" strike="noStrike">
              <a:latin typeface="Arial"/>
            </a:endParaRPr>
          </a:p>
        </p:txBody>
      </p:sp>
    </p:spTree>
  </p:cSld>
  <mc:AlternateContent>
    <mc:Choice Requires="p14">
      <p:transition spd="slow" p14:dur="2000"/>
    </mc:Choice>
    <mc:Fallback>
      <p:transition spd="slow"/>
    </mc:Fallback>
  </mc:AlternateContent>
</p:sld>
</file>

<file path=ppt/slides/slide38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95" name="CustomShape 1"/>
          <p:cNvSpPr/>
          <p:nvPr/>
        </p:nvSpPr>
        <p:spPr>
          <a:xfrm>
            <a:off x="1809720" y="1219320"/>
            <a:ext cx="9713520" cy="2741040"/>
          </a:xfrm>
          <a:prstGeom prst="rect">
            <a:avLst/>
          </a:prstGeom>
          <a:solidFill>
            <a:srgbClr val="ff0000"/>
          </a:solidFill>
          <a:ln w="34920">
            <a:noFill/>
          </a:ln>
          <a:effectLst>
            <a:outerShdw dir="5400000" dist="28080">
              <a:srgbClr val="000000">
                <a:alpha val="32000"/>
              </a:srgbClr>
            </a:outerShdw>
          </a:effectLst>
        </p:spPr>
        <p:style>
          <a:lnRef idx="0"/>
          <a:fillRef idx="0"/>
          <a:effectRef idx="0"/>
          <a:fontRef idx="minor"/>
        </p:style>
        <p:txBody>
          <a:bodyPr lIns="90000" rIns="90000" tIns="45000" bIns="45000" anchor="b">
            <a:noAutofit/>
          </a:bodyPr>
          <a:p>
            <a:pPr algn="ctr">
              <a:lnSpc>
                <a:spcPct val="100000"/>
              </a:lnSpc>
            </a:pPr>
            <a:r>
              <a:rPr b="1" lang="en-US" sz="6600" spc="-1" strike="noStrike">
                <a:solidFill>
                  <a:srgbClr val="ffffff"/>
                </a:solidFill>
                <a:latin typeface="Stencil"/>
                <a:ea typeface="DejaVu Sans"/>
              </a:rPr>
              <a:t>MALARIA IN PREGNANCY</a:t>
            </a:r>
            <a:endParaRPr b="0" lang="en-US" sz="6600" spc="-1" strike="noStrike">
              <a:latin typeface="Arial"/>
            </a:endParaRPr>
          </a:p>
        </p:txBody>
      </p:sp>
    </p:spTree>
  </p:cSld>
  <mc:AlternateContent>
    <mc:Choice Requires="p14">
      <p:transition spd="slow" p14:dur="2000"/>
    </mc:Choice>
    <mc:Fallback>
      <p:transition spd="slow"/>
    </mc:Fallback>
  </mc:AlternateContent>
</p:sld>
</file>

<file path=ppt/slides/slide38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96" name="CustomShape 1"/>
          <p:cNvSpPr/>
          <p:nvPr/>
        </p:nvSpPr>
        <p:spPr>
          <a:xfrm>
            <a:off x="2175480" y="0"/>
            <a:ext cx="9370440" cy="607320"/>
          </a:xfrm>
          <a:prstGeom prst="rect">
            <a:avLst/>
          </a:prstGeom>
          <a:noFill/>
          <a:ln>
            <a:noFill/>
          </a:ln>
        </p:spPr>
        <p:style>
          <a:lnRef idx="0"/>
          <a:fillRef idx="0"/>
          <a:effectRef idx="0"/>
          <a:fontRef idx="minor"/>
        </p:style>
        <p:txBody>
          <a:bodyPr lIns="90000" rIns="90000" tIns="45000" bIns="45000" anchor="ctr">
            <a:normAutofit fontScale="77000"/>
          </a:bodyPr>
          <a:p>
            <a:pPr algn="ctr">
              <a:lnSpc>
                <a:spcPct val="100000"/>
              </a:lnSpc>
            </a:pPr>
            <a:r>
              <a:rPr b="1" lang="en-US" sz="4300" spc="-1" strike="noStrike">
                <a:solidFill>
                  <a:srgbClr val="0000ff"/>
                </a:solidFill>
                <a:latin typeface="Arial"/>
                <a:ea typeface="DejaVu Sans"/>
              </a:rPr>
              <a:t>DESCRIPTION</a:t>
            </a:r>
            <a:endParaRPr b="0" lang="en-US" sz="4300" spc="-1" strike="noStrike">
              <a:latin typeface="Arial"/>
            </a:endParaRPr>
          </a:p>
        </p:txBody>
      </p:sp>
      <p:sp>
        <p:nvSpPr>
          <p:cNvPr id="1397" name="CustomShape 2"/>
          <p:cNvSpPr/>
          <p:nvPr/>
        </p:nvSpPr>
        <p:spPr>
          <a:xfrm>
            <a:off x="1619280" y="457200"/>
            <a:ext cx="10037160" cy="6322320"/>
          </a:xfrm>
          <a:prstGeom prst="rect">
            <a:avLst/>
          </a:prstGeom>
          <a:noFill/>
          <a:ln>
            <a:noFill/>
          </a:ln>
        </p:spPr>
        <p:style>
          <a:lnRef idx="0"/>
          <a:fillRef idx="0"/>
          <a:effectRef idx="0"/>
          <a:fontRef idx="minor"/>
        </p:style>
        <p:txBody>
          <a:bodyPr lIns="90000" rIns="90000" tIns="45000" bIns="45000">
            <a:noAutofit/>
          </a:bodyPr>
          <a:p>
            <a:pPr marL="365760" indent="-281160" algn="just">
              <a:lnSpc>
                <a:spcPct val="100000"/>
              </a:lnSpc>
              <a:spcBef>
                <a:spcPts val="601"/>
              </a:spcBef>
              <a:buClr>
                <a:srgbClr val="3891a7"/>
              </a:buClr>
              <a:buSzPct val="80000"/>
              <a:buFont typeface="Wingdings 2" charset="2"/>
              <a:buChar char=""/>
            </a:pPr>
            <a:r>
              <a:rPr b="0" lang="en-US" sz="2400" spc="-1" strike="noStrike">
                <a:solidFill>
                  <a:srgbClr val="000000"/>
                </a:solidFill>
                <a:latin typeface="Times New Roman"/>
                <a:ea typeface="DejaVu Sans"/>
              </a:rPr>
              <a:t>It’s a vector borne disease/infection, transmitted by a parasite mostly plasmodium falciparum, which leads to severe haemolysis. Precisely, transmission is through a mosquito bite.</a:t>
            </a:r>
            <a:endParaRPr b="0" lang="en-US" sz="2400" spc="-1" strike="noStrike">
              <a:latin typeface="Arial"/>
            </a:endParaRPr>
          </a:p>
          <a:p>
            <a:pPr marL="365760" indent="-281160" algn="ctr">
              <a:lnSpc>
                <a:spcPct val="100000"/>
              </a:lnSpc>
              <a:spcBef>
                <a:spcPts val="601"/>
              </a:spcBef>
              <a:tabLst>
                <a:tab algn="l" pos="0"/>
              </a:tabLst>
            </a:pPr>
            <a:r>
              <a:rPr b="1" lang="en-US" sz="2400" spc="-1" strike="noStrike" u="sng">
                <a:solidFill>
                  <a:srgbClr val="0000ff"/>
                </a:solidFill>
                <a:uFillTx/>
                <a:latin typeface="Aharoni"/>
                <a:ea typeface="DejaVu Sans"/>
              </a:rPr>
              <a:t>INCIDENCE &amp; INTRODUCTION</a:t>
            </a:r>
            <a:endParaRPr b="0" lang="en-US" sz="2400" spc="-1" strike="noStrike">
              <a:latin typeface="Arial"/>
            </a:endParaRPr>
          </a:p>
          <a:p>
            <a:pPr marL="596520" indent="-512280" algn="just">
              <a:lnSpc>
                <a:spcPct val="100000"/>
              </a:lnSpc>
              <a:spcBef>
                <a:spcPts val="601"/>
              </a:spcBef>
              <a:buClr>
                <a:srgbClr val="3891a7"/>
              </a:buClr>
              <a:buSzPct val="80000"/>
              <a:buFont typeface="Wingdings 2" charset="2"/>
              <a:buChar char=""/>
              <a:tabLst>
                <a:tab algn="l" pos="0"/>
              </a:tabLst>
            </a:pPr>
            <a:r>
              <a:rPr b="0" lang="en-US" sz="2400" spc="-1" strike="noStrike">
                <a:solidFill>
                  <a:srgbClr val="000000"/>
                </a:solidFill>
                <a:latin typeface="Times New Roman"/>
                <a:ea typeface="DejaVu Sans"/>
              </a:rPr>
              <a:t>Nationally, Plasmodium falciparum is the predominant species accounting for 98.2% of all infections. </a:t>
            </a:r>
            <a:endParaRPr b="0" lang="en-US" sz="2400" spc="-1" strike="noStrike">
              <a:latin typeface="Arial"/>
            </a:endParaRPr>
          </a:p>
          <a:p>
            <a:pPr marL="596520" indent="-512280" algn="just">
              <a:lnSpc>
                <a:spcPct val="100000"/>
              </a:lnSpc>
              <a:spcBef>
                <a:spcPts val="601"/>
              </a:spcBef>
              <a:buClr>
                <a:srgbClr val="3891a7"/>
              </a:buClr>
              <a:buSzPct val="80000"/>
              <a:buFont typeface="Wingdings 2" charset="2"/>
              <a:buChar char=""/>
              <a:tabLst>
                <a:tab algn="l" pos="0"/>
              </a:tabLst>
            </a:pPr>
            <a:r>
              <a:rPr b="0" lang="en-US" sz="2400" spc="-1" strike="noStrike">
                <a:solidFill>
                  <a:srgbClr val="000000"/>
                </a:solidFill>
                <a:latin typeface="Times New Roman"/>
                <a:ea typeface="DejaVu Sans"/>
              </a:rPr>
              <a:t>It causes 5 times more illness than TB, AIDS, measles and leprosy combined. </a:t>
            </a:r>
            <a:endParaRPr b="0" lang="en-US" sz="2400" spc="-1" strike="noStrike">
              <a:latin typeface="Arial"/>
            </a:endParaRPr>
          </a:p>
          <a:p>
            <a:pPr marL="596520" indent="-512280" algn="just">
              <a:lnSpc>
                <a:spcPct val="100000"/>
              </a:lnSpc>
              <a:spcBef>
                <a:spcPts val="601"/>
              </a:spcBef>
              <a:buClr>
                <a:srgbClr val="3891a7"/>
              </a:buClr>
              <a:buSzPct val="80000"/>
              <a:buFont typeface="Wingdings 2" charset="2"/>
              <a:buChar char=""/>
              <a:tabLst>
                <a:tab algn="l" pos="0"/>
              </a:tabLst>
            </a:pPr>
            <a:r>
              <a:rPr b="0" lang="en-US" sz="2400" spc="-1" strike="noStrike">
                <a:solidFill>
                  <a:srgbClr val="000000"/>
                </a:solidFill>
                <a:latin typeface="Times New Roman"/>
                <a:ea typeface="DejaVu Sans"/>
              </a:rPr>
              <a:t>It is responsible for 20- 45% of hospital admissions and 25 -35% of outpatient clinic visits. In Kenya alone, 96 children die daily from malaria (MOH, 2012). </a:t>
            </a:r>
            <a:endParaRPr b="0" lang="en-US" sz="2400" spc="-1" strike="noStrike">
              <a:latin typeface="Arial"/>
            </a:endParaRPr>
          </a:p>
          <a:p>
            <a:pPr marL="596520" indent="-512280" algn="just">
              <a:lnSpc>
                <a:spcPct val="100000"/>
              </a:lnSpc>
              <a:spcBef>
                <a:spcPts val="601"/>
              </a:spcBef>
              <a:buClr>
                <a:srgbClr val="3891a7"/>
              </a:buClr>
              <a:buSzPct val="80000"/>
              <a:buFont typeface="Wingdings 2" charset="2"/>
              <a:buChar char=""/>
              <a:tabLst>
                <a:tab algn="l" pos="0"/>
              </a:tabLst>
            </a:pPr>
            <a:r>
              <a:rPr b="0" lang="en-US" sz="2400" spc="-1" strike="noStrike">
                <a:solidFill>
                  <a:srgbClr val="000000"/>
                </a:solidFill>
                <a:latin typeface="Times New Roman"/>
                <a:ea typeface="DejaVu Sans"/>
              </a:rPr>
              <a:t>It is also a major cause of maternal morbidity and mortality, accounting for 10% of maternal deaths. </a:t>
            </a:r>
            <a:r>
              <a:rPr b="1" lang="en-US" sz="2400" spc="-1" strike="noStrike">
                <a:solidFill>
                  <a:srgbClr val="000000"/>
                </a:solidFill>
                <a:latin typeface="Times New Roman"/>
                <a:ea typeface="DejaVu Sans"/>
              </a:rPr>
              <a:t>By preventing malaria during pregnancy,</a:t>
            </a:r>
            <a:r>
              <a:rPr b="0" lang="en-US" sz="2400" spc="-1" strike="noStrike">
                <a:solidFill>
                  <a:srgbClr val="000000"/>
                </a:solidFill>
                <a:latin typeface="Times New Roman"/>
                <a:ea typeface="DejaVu Sans"/>
              </a:rPr>
              <a:t> an estimated 25,000 lives could be saved each year. </a:t>
            </a:r>
            <a:endParaRPr b="0" lang="en-US" sz="2400" spc="-1" strike="noStrike">
              <a:latin typeface="Arial"/>
            </a:endParaRPr>
          </a:p>
          <a:p>
            <a:pPr marL="365760" indent="-281160" algn="just">
              <a:lnSpc>
                <a:spcPct val="100000"/>
              </a:lnSpc>
              <a:spcBef>
                <a:spcPts val="601"/>
              </a:spcBef>
              <a:tabLst>
                <a:tab algn="l" pos="0"/>
              </a:tabLst>
            </a:pPr>
            <a:r>
              <a:rPr b="0" lang="en-US" sz="2400" spc="-1" strike="noStrike">
                <a:solidFill>
                  <a:srgbClr val="00ff00"/>
                </a:solidFill>
                <a:latin typeface="Times New Roman"/>
                <a:ea typeface="DejaVu Sans"/>
              </a:rPr>
              <a:t>	</a:t>
            </a:r>
            <a:r>
              <a:rPr b="0" lang="en-US" sz="2400" spc="-1" strike="noStrike">
                <a:solidFill>
                  <a:srgbClr val="00ff00"/>
                </a:solidFill>
                <a:latin typeface="Times New Roman"/>
                <a:ea typeface="DejaVu Sans"/>
              </a:rPr>
              <a:t>	</a:t>
            </a:r>
            <a:endParaRPr b="0" lang="en-US" sz="2400" spc="-1" strike="noStrike">
              <a:latin typeface="Arial"/>
            </a:endParaRPr>
          </a:p>
        </p:txBody>
      </p:sp>
    </p:spTree>
  </p:cSld>
  <mc:AlternateContent>
    <mc:Choice Requires="p14">
      <p:transition spd="slow" p14:dur="2000"/>
    </mc:Choice>
    <mc:Fallback>
      <p:transition spd="slow"/>
    </mc:Fallback>
  </mc:AlternateContent>
</p:sld>
</file>

<file path=ppt/slides/slide38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98" name="CustomShape 1"/>
          <p:cNvSpPr/>
          <p:nvPr/>
        </p:nvSpPr>
        <p:spPr>
          <a:xfrm>
            <a:off x="1714680" y="152280"/>
            <a:ext cx="9831600" cy="6093720"/>
          </a:xfrm>
          <a:prstGeom prst="rect">
            <a:avLst/>
          </a:prstGeom>
          <a:noFill/>
          <a:ln>
            <a:noFill/>
          </a:ln>
        </p:spPr>
        <p:style>
          <a:lnRef idx="0"/>
          <a:fillRef idx="0"/>
          <a:effectRef idx="0"/>
          <a:fontRef idx="minor"/>
        </p:style>
        <p:txBody>
          <a:bodyPr lIns="90000" rIns="90000" tIns="45000" bIns="45000">
            <a:normAutofit fontScale="97000"/>
          </a:bodyPr>
          <a:p>
            <a:pPr marL="365760" indent="-281160" algn="ctr">
              <a:lnSpc>
                <a:spcPct val="100000"/>
              </a:lnSpc>
              <a:spcBef>
                <a:spcPts val="601"/>
              </a:spcBef>
              <a:tabLst>
                <a:tab algn="l" pos="0"/>
              </a:tabLst>
            </a:pPr>
            <a:r>
              <a:rPr b="1" lang="en-US" sz="4400" spc="-1" strike="noStrike">
                <a:solidFill>
                  <a:srgbClr val="0000ff"/>
                </a:solidFill>
                <a:latin typeface="Bodoni MT Black"/>
                <a:ea typeface="DejaVu Sans"/>
              </a:rPr>
              <a:t>CLINICAL FEATURES</a:t>
            </a:r>
            <a:endParaRPr b="0" lang="en-US" sz="4400" spc="-1" strike="noStrike">
              <a:latin typeface="Arial"/>
            </a:endParaRPr>
          </a:p>
          <a:p>
            <a:pPr marL="365760" indent="-281160" algn="just">
              <a:lnSpc>
                <a:spcPct val="100000"/>
              </a:lnSpc>
              <a:spcBef>
                <a:spcPts val="601"/>
              </a:spcBef>
              <a:tabLst>
                <a:tab algn="l" pos="0"/>
              </a:tabLst>
            </a:pPr>
            <a:r>
              <a:rPr b="0" lang="en-US" sz="3200" spc="-1" strike="noStrike">
                <a:solidFill>
                  <a:srgbClr val="000000"/>
                </a:solidFill>
                <a:latin typeface="Times New Roman"/>
                <a:ea typeface="DejaVu Sans"/>
              </a:rPr>
              <a:t>1. </a:t>
            </a:r>
            <a:r>
              <a:rPr b="1" lang="en-US" sz="3200" spc="-1" strike="noStrike">
                <a:solidFill>
                  <a:srgbClr val="ff0000"/>
                </a:solidFill>
                <a:latin typeface="Times New Roman"/>
                <a:ea typeface="DejaVu Sans"/>
              </a:rPr>
              <a:t>UNCOMPLICATED MALARIA:</a:t>
            </a:r>
            <a:endParaRPr b="0" lang="en-US" sz="3200" spc="-1" strike="noStrike">
              <a:latin typeface="Arial"/>
            </a:endParaRPr>
          </a:p>
          <a:p>
            <a:pPr marL="365760" indent="-281160" algn="just">
              <a:lnSpc>
                <a:spcPct val="100000"/>
              </a:lnSpc>
              <a:spcBef>
                <a:spcPts val="601"/>
              </a:spcBef>
              <a:buClr>
                <a:srgbClr val="3891a7"/>
              </a:buClr>
              <a:buSzPct val="80000"/>
              <a:buFont typeface="Wingdings 2" charset="2"/>
              <a:buChar char=""/>
              <a:tabLst>
                <a:tab algn="l" pos="0"/>
              </a:tabLst>
            </a:pPr>
            <a:r>
              <a:rPr b="0" lang="en-US" sz="3200" spc="-1" strike="noStrike">
                <a:solidFill>
                  <a:srgbClr val="000000"/>
                </a:solidFill>
                <a:latin typeface="Times New Roman"/>
                <a:ea typeface="DejaVu Sans"/>
              </a:rPr>
              <a:t>Fever in the presence of peripheral parasitaemia (TEMP &gt; 38˚C)</a:t>
            </a:r>
            <a:endParaRPr b="0" lang="en-US" sz="3200" spc="-1" strike="noStrike">
              <a:latin typeface="Arial"/>
            </a:endParaRPr>
          </a:p>
          <a:p>
            <a:pPr marL="365760" indent="-281160" algn="just">
              <a:lnSpc>
                <a:spcPct val="100000"/>
              </a:lnSpc>
              <a:spcBef>
                <a:spcPts val="601"/>
              </a:spcBef>
              <a:buClr>
                <a:srgbClr val="3891a7"/>
              </a:buClr>
              <a:buSzPct val="80000"/>
              <a:buFont typeface="Wingdings 2" charset="2"/>
              <a:buChar char=""/>
              <a:tabLst>
                <a:tab algn="l" pos="0"/>
              </a:tabLst>
            </a:pPr>
            <a:r>
              <a:rPr b="0" lang="en-US" sz="3200" spc="-1" strike="noStrike">
                <a:solidFill>
                  <a:srgbClr val="000000"/>
                </a:solidFill>
                <a:latin typeface="Times New Roman"/>
                <a:ea typeface="DejaVu Sans"/>
              </a:rPr>
              <a:t>Joint pains due to inadequate blood supply.</a:t>
            </a:r>
            <a:endParaRPr b="0" lang="en-US" sz="3200" spc="-1" strike="noStrike">
              <a:latin typeface="Arial"/>
            </a:endParaRPr>
          </a:p>
          <a:p>
            <a:pPr marL="365760" indent="-281160" algn="just">
              <a:lnSpc>
                <a:spcPct val="100000"/>
              </a:lnSpc>
              <a:spcBef>
                <a:spcPts val="601"/>
              </a:spcBef>
              <a:buClr>
                <a:srgbClr val="3891a7"/>
              </a:buClr>
              <a:buSzPct val="80000"/>
              <a:buFont typeface="Wingdings 2" charset="2"/>
              <a:buChar char=""/>
              <a:tabLst>
                <a:tab algn="l" pos="0"/>
              </a:tabLst>
            </a:pPr>
            <a:r>
              <a:rPr b="0" lang="en-US" sz="3200" spc="-1" strike="noStrike">
                <a:solidFill>
                  <a:srgbClr val="000000"/>
                </a:solidFill>
                <a:latin typeface="Times New Roman"/>
                <a:ea typeface="DejaVu Sans"/>
              </a:rPr>
              <a:t>Hepatospleenomegally, as these organs overwork to cope with haemolysis.</a:t>
            </a:r>
            <a:endParaRPr b="0" lang="en-US" sz="3200" spc="-1" strike="noStrike">
              <a:latin typeface="Arial"/>
            </a:endParaRPr>
          </a:p>
          <a:p>
            <a:pPr marL="365760" indent="-281160" algn="just">
              <a:lnSpc>
                <a:spcPct val="100000"/>
              </a:lnSpc>
              <a:spcBef>
                <a:spcPts val="601"/>
              </a:spcBef>
              <a:buClr>
                <a:srgbClr val="3891a7"/>
              </a:buClr>
              <a:buSzPct val="80000"/>
              <a:buFont typeface="Wingdings 2" charset="2"/>
              <a:buChar char=""/>
              <a:tabLst>
                <a:tab algn="l" pos="0"/>
              </a:tabLst>
            </a:pPr>
            <a:r>
              <a:rPr b="0" lang="en-US" sz="3200" spc="-1" strike="noStrike">
                <a:solidFill>
                  <a:srgbClr val="000000"/>
                </a:solidFill>
                <a:latin typeface="Times New Roman"/>
                <a:ea typeface="DejaVu Sans"/>
              </a:rPr>
              <a:t>Headache, because of the increased intracranial pressure, from hyperpyrexia and reduced blood supply to the brain tissues.</a:t>
            </a:r>
            <a:endParaRPr b="0" lang="en-US" sz="3200" spc="-1" strike="noStrike">
              <a:latin typeface="Arial"/>
            </a:endParaRPr>
          </a:p>
          <a:p>
            <a:pPr marL="365760" indent="-281160" algn="just">
              <a:lnSpc>
                <a:spcPct val="100000"/>
              </a:lnSpc>
              <a:spcBef>
                <a:spcPts val="601"/>
              </a:spcBef>
              <a:buClr>
                <a:srgbClr val="3891a7"/>
              </a:buClr>
              <a:buSzPct val="80000"/>
              <a:buFont typeface="Wingdings 2" charset="2"/>
              <a:buChar char=""/>
              <a:tabLst>
                <a:tab algn="l" pos="0"/>
              </a:tabLst>
            </a:pPr>
            <a:r>
              <a:rPr b="0" lang="en-US" sz="3200" spc="-1" strike="noStrike">
                <a:solidFill>
                  <a:srgbClr val="000000"/>
                </a:solidFill>
                <a:latin typeface="Times New Roman"/>
                <a:ea typeface="DejaVu Sans"/>
              </a:rPr>
              <a:t>General malaise due to high temperatures, insufficiency of oxygen and nutrients supply to the body.</a:t>
            </a:r>
            <a:endParaRPr b="0" lang="en-US" sz="3200" spc="-1" strike="noStrike">
              <a:latin typeface="Arial"/>
            </a:endParaRPr>
          </a:p>
          <a:p>
            <a:pPr marL="365760" indent="-281160" algn="just">
              <a:lnSpc>
                <a:spcPct val="100000"/>
              </a:lnSpc>
              <a:spcBef>
                <a:spcPts val="601"/>
              </a:spcBef>
              <a:tabLst>
                <a:tab algn="l" pos="0"/>
              </a:tabLst>
            </a:pPr>
            <a:endParaRPr b="0" lang="en-US" sz="3200" spc="-1" strike="noStrike">
              <a:latin typeface="Arial"/>
            </a:endParaRPr>
          </a:p>
          <a:p>
            <a:pPr marL="365760" indent="-281160" algn="just">
              <a:lnSpc>
                <a:spcPct val="100000"/>
              </a:lnSpc>
              <a:spcBef>
                <a:spcPts val="601"/>
              </a:spcBef>
              <a:tabLst>
                <a:tab algn="l" pos="0"/>
              </a:tabLst>
            </a:pP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38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99" name="CustomShape 1"/>
          <p:cNvSpPr/>
          <p:nvPr/>
        </p:nvSpPr>
        <p:spPr>
          <a:xfrm>
            <a:off x="2175480" y="22680"/>
            <a:ext cx="9370440" cy="1140840"/>
          </a:xfrm>
          <a:prstGeom prst="rect">
            <a:avLst/>
          </a:prstGeom>
          <a:noFill/>
          <a:ln>
            <a:noFill/>
          </a:ln>
        </p:spPr>
        <p:style>
          <a:lnRef idx="0"/>
          <a:fillRef idx="0"/>
          <a:effectRef idx="0"/>
          <a:fontRef idx="minor"/>
        </p:style>
        <p:txBody>
          <a:bodyPr lIns="90000" rIns="90000" tIns="45000" bIns="45000" anchor="ctr">
            <a:noAutofit/>
          </a:bodyPr>
          <a:p>
            <a:pPr algn="ctr">
              <a:lnSpc>
                <a:spcPct val="100000"/>
              </a:lnSpc>
            </a:pPr>
            <a:r>
              <a:rPr b="1" lang="en-US" sz="4300" spc="-1" strike="noStrike">
                <a:solidFill>
                  <a:srgbClr val="ff0000"/>
                </a:solidFill>
                <a:latin typeface="Arial"/>
                <a:ea typeface="DejaVu Sans"/>
              </a:rPr>
              <a:t>Note</a:t>
            </a:r>
            <a:r>
              <a:rPr b="0" lang="en-US" sz="4300" spc="-1" strike="noStrike">
                <a:solidFill>
                  <a:srgbClr val="ff0000"/>
                </a:solidFill>
                <a:latin typeface="Arial"/>
                <a:ea typeface="DejaVu Sans"/>
              </a:rPr>
              <a:t>: </a:t>
            </a:r>
            <a:endParaRPr b="0" lang="en-US" sz="4300" spc="-1" strike="noStrike">
              <a:latin typeface="Arial"/>
            </a:endParaRPr>
          </a:p>
        </p:txBody>
      </p:sp>
      <p:sp>
        <p:nvSpPr>
          <p:cNvPr id="1400" name="CustomShape 2"/>
          <p:cNvSpPr/>
          <p:nvPr/>
        </p:nvSpPr>
        <p:spPr>
          <a:xfrm>
            <a:off x="1752480" y="990720"/>
            <a:ext cx="9793440" cy="5255640"/>
          </a:xfrm>
          <a:prstGeom prst="rect">
            <a:avLst/>
          </a:prstGeom>
          <a:noFill/>
          <a:ln>
            <a:noFill/>
          </a:ln>
        </p:spPr>
        <p:style>
          <a:lnRef idx="0"/>
          <a:fillRef idx="0"/>
          <a:effectRef idx="0"/>
          <a:fontRef idx="minor"/>
        </p:style>
        <p:txBody>
          <a:bodyPr lIns="90000" rIns="90000" tIns="45000" bIns="45000">
            <a:noAutofit/>
          </a:bodyPr>
          <a:p>
            <a:pPr marL="365760" indent="-281160" algn="just">
              <a:lnSpc>
                <a:spcPct val="100000"/>
              </a:lnSpc>
              <a:spcBef>
                <a:spcPts val="601"/>
              </a:spcBef>
              <a:buClr>
                <a:srgbClr val="3891a7"/>
              </a:buClr>
              <a:buSzPct val="80000"/>
              <a:buFont typeface="Wingdings" charset="2"/>
              <a:buChar char=""/>
            </a:pPr>
            <a:r>
              <a:rPr b="0" lang="en-US" sz="3200" spc="-1" strike="noStrike">
                <a:solidFill>
                  <a:srgbClr val="000000"/>
                </a:solidFill>
                <a:latin typeface="Times New Roman"/>
                <a:ea typeface="DejaVu Sans"/>
              </a:rPr>
              <a:t>All pregnant women with fever or history if fever, the use of parasitological diagnosis is recommended.</a:t>
            </a:r>
            <a:endParaRPr b="0" lang="en-US" sz="3200" spc="-1" strike="noStrike">
              <a:latin typeface="Arial"/>
            </a:endParaRPr>
          </a:p>
          <a:p>
            <a:pPr marL="365760" indent="-281160" algn="just">
              <a:lnSpc>
                <a:spcPct val="100000"/>
              </a:lnSpc>
              <a:spcBef>
                <a:spcPts val="601"/>
              </a:spcBef>
              <a:buClr>
                <a:srgbClr val="3891a7"/>
              </a:buClr>
              <a:buSzPct val="80000"/>
              <a:buFont typeface="Wingdings" charset="2"/>
              <a:buChar char=""/>
            </a:pPr>
            <a:r>
              <a:rPr b="0" lang="en-US" sz="3200" spc="-1" strike="noStrike">
                <a:solidFill>
                  <a:srgbClr val="000000"/>
                </a:solidFill>
                <a:latin typeface="Times New Roman"/>
                <a:ea typeface="DejaVu Sans"/>
              </a:rPr>
              <a:t>All health facilities where malaria diagnostics (microscopy or Rapid Diagnostic Test (R.D.T) are not available, patients suspected to have malaria should be treated for malaria. </a:t>
            </a: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38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01" name="CustomShape 1"/>
          <p:cNvSpPr/>
          <p:nvPr/>
        </p:nvSpPr>
        <p:spPr>
          <a:xfrm>
            <a:off x="1619280" y="0"/>
            <a:ext cx="9926640" cy="912240"/>
          </a:xfrm>
          <a:prstGeom prst="rect">
            <a:avLst/>
          </a:prstGeom>
          <a:noFill/>
          <a:ln>
            <a:noFill/>
          </a:ln>
        </p:spPr>
        <p:style>
          <a:lnRef idx="0"/>
          <a:fillRef idx="0"/>
          <a:effectRef idx="0"/>
          <a:fontRef idx="minor"/>
        </p:style>
        <p:txBody>
          <a:bodyPr lIns="90000" rIns="90000" tIns="45000" bIns="45000" anchor="ctr">
            <a:normAutofit/>
          </a:bodyPr>
          <a:p>
            <a:pPr algn="ctr">
              <a:lnSpc>
                <a:spcPct val="100000"/>
              </a:lnSpc>
            </a:pPr>
            <a:r>
              <a:rPr b="1" lang="en-US" sz="4300" spc="-1" strike="noStrike">
                <a:solidFill>
                  <a:srgbClr val="0000ff"/>
                </a:solidFill>
                <a:latin typeface="Arial"/>
                <a:ea typeface="DejaVu Sans"/>
              </a:rPr>
              <a:t>2. </a:t>
            </a:r>
            <a:r>
              <a:rPr b="1" lang="en-US" sz="4000" spc="-1" strike="noStrike">
                <a:solidFill>
                  <a:srgbClr val="ff0000"/>
                </a:solidFill>
                <a:latin typeface="Arial"/>
                <a:ea typeface="DejaVu Sans"/>
              </a:rPr>
              <a:t>COMPLICATED MALARIA</a:t>
            </a:r>
            <a:endParaRPr b="0" lang="en-US" sz="4000" spc="-1" strike="noStrike">
              <a:latin typeface="Arial"/>
            </a:endParaRPr>
          </a:p>
        </p:txBody>
      </p:sp>
      <p:sp>
        <p:nvSpPr>
          <p:cNvPr id="1402" name="CustomShape 2"/>
          <p:cNvSpPr/>
          <p:nvPr/>
        </p:nvSpPr>
        <p:spPr>
          <a:xfrm>
            <a:off x="1752480" y="838080"/>
            <a:ext cx="10056240" cy="6017760"/>
          </a:xfrm>
          <a:prstGeom prst="rect">
            <a:avLst/>
          </a:prstGeom>
          <a:noFill/>
          <a:ln>
            <a:noFill/>
          </a:ln>
        </p:spPr>
        <p:style>
          <a:lnRef idx="0"/>
          <a:fillRef idx="0"/>
          <a:effectRef idx="0"/>
          <a:fontRef idx="minor"/>
        </p:style>
        <p:txBody>
          <a:bodyPr lIns="90000" rIns="90000" tIns="45000" bIns="45000">
            <a:normAutofit/>
          </a:bodyPr>
          <a:p>
            <a:pPr marL="365760" indent="-281160" algn="just">
              <a:lnSpc>
                <a:spcPct val="100000"/>
              </a:lnSpc>
              <a:spcBef>
                <a:spcPts val="601"/>
              </a:spcBef>
              <a:tabLst>
                <a:tab algn="l" pos="0"/>
              </a:tabLst>
            </a:pPr>
            <a:r>
              <a:rPr b="0" lang="en-US" sz="2800" spc="-1" strike="noStrike">
                <a:solidFill>
                  <a:srgbClr val="000000"/>
                </a:solidFill>
                <a:latin typeface="Times New Roman"/>
                <a:ea typeface="DejaVu Sans"/>
              </a:rPr>
              <a:t>This is a life threatening manifestation of malaria, and is defined as the detection of </a:t>
            </a:r>
            <a:r>
              <a:rPr b="0" i="1" lang="en-US" sz="2800" spc="-1" strike="noStrike">
                <a:solidFill>
                  <a:srgbClr val="000000"/>
                </a:solidFill>
                <a:latin typeface="Times New Roman"/>
                <a:ea typeface="DejaVu Sans"/>
              </a:rPr>
              <a:t>P. falciparum </a:t>
            </a:r>
            <a:r>
              <a:rPr b="0" lang="en-US" sz="2800" spc="-1" strike="noStrike">
                <a:solidFill>
                  <a:srgbClr val="000000"/>
                </a:solidFill>
                <a:latin typeface="Times New Roman"/>
                <a:ea typeface="DejaVu Sans"/>
              </a:rPr>
              <a:t>in the peripheral blood in the presence of any of one or more of the clinical or laboratory features listed below: </a:t>
            </a:r>
            <a:endParaRPr b="0" lang="en-US" sz="2800" spc="-1" strike="noStrike">
              <a:latin typeface="Arial"/>
            </a:endParaRPr>
          </a:p>
          <a:p>
            <a:pPr marL="365760" indent="-281160" algn="just">
              <a:lnSpc>
                <a:spcPct val="100000"/>
              </a:lnSpc>
              <a:spcBef>
                <a:spcPts val="601"/>
              </a:spcBef>
              <a:buClr>
                <a:srgbClr val="3891a7"/>
              </a:buClr>
              <a:buSzPct val="80000"/>
              <a:buFont typeface="Wingdings 2" charset="2"/>
              <a:buChar char=""/>
              <a:tabLst>
                <a:tab algn="l" pos="0"/>
              </a:tabLst>
            </a:pPr>
            <a:r>
              <a:rPr b="0" lang="en-US" sz="2800" spc="-1" strike="noStrike">
                <a:solidFill>
                  <a:srgbClr val="000000"/>
                </a:solidFill>
                <a:latin typeface="Times New Roman"/>
                <a:ea typeface="DejaVu Sans"/>
              </a:rPr>
              <a:t>Prostration (inability or difficulty to sit upright, stand or walk without support in a person normally able to do so) </a:t>
            </a:r>
            <a:endParaRPr b="0" lang="en-US" sz="2800" spc="-1" strike="noStrike">
              <a:latin typeface="Arial"/>
            </a:endParaRPr>
          </a:p>
          <a:p>
            <a:pPr marL="365760" indent="-281160" algn="just">
              <a:lnSpc>
                <a:spcPct val="100000"/>
              </a:lnSpc>
              <a:spcBef>
                <a:spcPts val="601"/>
              </a:spcBef>
              <a:buClr>
                <a:srgbClr val="3891a7"/>
              </a:buClr>
              <a:buSzPct val="80000"/>
              <a:buFont typeface="Wingdings 2" charset="2"/>
              <a:buChar char=""/>
              <a:tabLst>
                <a:tab algn="l" pos="0"/>
              </a:tabLst>
            </a:pPr>
            <a:r>
              <a:rPr b="0" lang="en-US" sz="2800" spc="-1" strike="noStrike">
                <a:solidFill>
                  <a:srgbClr val="000000"/>
                </a:solidFill>
                <a:latin typeface="Times New Roman"/>
                <a:ea typeface="DejaVu Sans"/>
              </a:rPr>
              <a:t>Alteration in the level of consciousness (ranging from drowsiness to deep coma) </a:t>
            </a:r>
            <a:endParaRPr b="0" lang="en-US" sz="2800" spc="-1" strike="noStrike">
              <a:latin typeface="Arial"/>
            </a:endParaRPr>
          </a:p>
          <a:p>
            <a:pPr marL="365760" indent="-281160" algn="just">
              <a:lnSpc>
                <a:spcPct val="100000"/>
              </a:lnSpc>
              <a:spcBef>
                <a:spcPts val="601"/>
              </a:spcBef>
              <a:buClr>
                <a:srgbClr val="3891a7"/>
              </a:buClr>
              <a:buSzPct val="80000"/>
              <a:buFont typeface="Wingdings 2" charset="2"/>
              <a:buChar char=""/>
              <a:tabLst>
                <a:tab algn="l" pos="0"/>
              </a:tabLst>
            </a:pPr>
            <a:r>
              <a:rPr b="0" lang="en-US" sz="2800" spc="-1" strike="noStrike">
                <a:solidFill>
                  <a:srgbClr val="000000"/>
                </a:solidFill>
                <a:latin typeface="Times New Roman"/>
                <a:ea typeface="DejaVu Sans"/>
              </a:rPr>
              <a:t>Cerebral malaria (unrousable coma not attributable to any other cause in a patient with </a:t>
            </a:r>
            <a:r>
              <a:rPr b="0" i="1" lang="en-US" sz="2800" spc="-1" strike="noStrike">
                <a:solidFill>
                  <a:srgbClr val="000000"/>
                </a:solidFill>
                <a:latin typeface="Times New Roman"/>
                <a:ea typeface="DejaVu Sans"/>
              </a:rPr>
              <a:t>falciparum malaria) </a:t>
            </a:r>
            <a:endParaRPr b="0" lang="en-US" sz="2800" spc="-1" strike="noStrike">
              <a:latin typeface="Arial"/>
            </a:endParaRPr>
          </a:p>
          <a:p>
            <a:pPr marL="365760" indent="-281160" algn="just">
              <a:lnSpc>
                <a:spcPct val="100000"/>
              </a:lnSpc>
              <a:spcBef>
                <a:spcPts val="601"/>
              </a:spcBef>
              <a:buClr>
                <a:srgbClr val="3891a7"/>
              </a:buClr>
              <a:buSzPct val="80000"/>
              <a:buFont typeface="Wingdings 2" charset="2"/>
              <a:buChar char=""/>
              <a:tabLst>
                <a:tab algn="l" pos="0"/>
              </a:tabLst>
            </a:pPr>
            <a:r>
              <a:rPr b="0" lang="en-US" sz="2800" spc="-1" strike="noStrike">
                <a:solidFill>
                  <a:srgbClr val="000000"/>
                </a:solidFill>
                <a:latin typeface="Times New Roman"/>
                <a:ea typeface="DejaVu Sans"/>
              </a:rPr>
              <a:t>Respiratory distress (acidotic breathing) </a:t>
            </a:r>
            <a:endParaRPr b="0" lang="en-US" sz="2800" spc="-1" strike="noStrike">
              <a:latin typeface="Arial"/>
            </a:endParaRPr>
          </a:p>
          <a:p>
            <a:pPr algn="just">
              <a:lnSpc>
                <a:spcPct val="100000"/>
              </a:lnSpc>
              <a:spcBef>
                <a:spcPts val="601"/>
              </a:spcBef>
              <a:tabLst>
                <a:tab algn="l" pos="0"/>
              </a:tabLst>
            </a:pPr>
            <a:endParaRPr b="0" lang="en-US" sz="2800" spc="-1" strike="noStrike">
              <a:latin typeface="Arial"/>
            </a:endParaRPr>
          </a:p>
        </p:txBody>
      </p:sp>
    </p:spTree>
  </p:cSld>
  <mc:AlternateContent>
    <mc:Choice Requires="p14">
      <p:transition spd="slow" p14:dur="2000"/>
    </mc:Choice>
    <mc:Fallback>
      <p:transition spd="slow"/>
    </mc:Fallback>
  </mc:AlternateContent>
</p:sld>
</file>

<file path=ppt/slides/slide3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05" name="CustomShape 1"/>
          <p:cNvSpPr/>
          <p:nvPr/>
        </p:nvSpPr>
        <p:spPr>
          <a:xfrm>
            <a:off x="952560" y="609480"/>
            <a:ext cx="10284840" cy="5941440"/>
          </a:xfrm>
          <a:prstGeom prst="rect">
            <a:avLst/>
          </a:prstGeom>
          <a:noFill/>
          <a:ln>
            <a:noFill/>
          </a:ln>
        </p:spPr>
        <p:style>
          <a:lnRef idx="0"/>
          <a:fillRef idx="0"/>
          <a:effectRef idx="0"/>
          <a:fontRef idx="minor"/>
        </p:style>
        <p:txBody>
          <a:bodyPr lIns="90000" rIns="90000" tIns="45000" bIns="45000">
            <a:normAutofit fontScale="94000"/>
          </a:bodyPr>
          <a:p>
            <a:pPr marL="274320" indent="-272160" algn="just">
              <a:lnSpc>
                <a:spcPct val="100000"/>
              </a:lnSpc>
              <a:spcBef>
                <a:spcPts val="641"/>
              </a:spcBef>
              <a:buClr>
                <a:srgbClr val="0bd0d9"/>
              </a:buClr>
              <a:buSzPct val="95000"/>
              <a:buFont typeface="Wingdings 2" charset="2"/>
              <a:buChar char=""/>
            </a:pPr>
            <a:r>
              <a:rPr b="0" lang="en-US" sz="3200" spc="-1" strike="noStrike">
                <a:solidFill>
                  <a:srgbClr val="000000"/>
                </a:solidFill>
                <a:latin typeface="Constantia"/>
                <a:ea typeface="DejaVu Sans"/>
              </a:rPr>
              <a:t>If Control achieved before term, discharge  to continue with review visits at the antenatal clinic. </a:t>
            </a:r>
            <a:endParaRPr b="0" lang="en-US" sz="3200" spc="-1" strike="noStrike">
              <a:latin typeface="Arial"/>
            </a:endParaRPr>
          </a:p>
          <a:p>
            <a:pPr marL="274320" indent="-272160" algn="just">
              <a:lnSpc>
                <a:spcPct val="100000"/>
              </a:lnSpc>
              <a:spcBef>
                <a:spcPts val="641"/>
              </a:spcBef>
              <a:buClr>
                <a:srgbClr val="0bd0d9"/>
              </a:buClr>
              <a:buSzPct val="95000"/>
              <a:buFont typeface="Wingdings" charset="2"/>
              <a:buChar char=""/>
            </a:pPr>
            <a:r>
              <a:rPr b="0" lang="en-US" sz="3200" spc="-1" strike="noStrike">
                <a:solidFill>
                  <a:srgbClr val="000000"/>
                </a:solidFill>
                <a:latin typeface="Constantia"/>
                <a:ea typeface="DejaVu Sans"/>
              </a:rPr>
              <a:t>Encourage to report back incase of abnormality.</a:t>
            </a:r>
            <a:endParaRPr b="0" lang="en-US" sz="3200" spc="-1" strike="noStrike">
              <a:latin typeface="Arial"/>
            </a:endParaRPr>
          </a:p>
          <a:p>
            <a:pPr marL="274320" indent="-272160" algn="just">
              <a:lnSpc>
                <a:spcPct val="100000"/>
              </a:lnSpc>
              <a:spcBef>
                <a:spcPts val="641"/>
              </a:spcBef>
              <a:buClr>
                <a:srgbClr val="0bd0d9"/>
              </a:buClr>
              <a:buSzPct val="95000"/>
              <a:buFont typeface="Wingdings 2" charset="2"/>
              <a:buChar char=""/>
            </a:pPr>
            <a:r>
              <a:rPr b="0" lang="en-US" sz="3200" spc="-1" strike="noStrike">
                <a:solidFill>
                  <a:srgbClr val="000000"/>
                </a:solidFill>
                <a:latin typeface="Constantia"/>
                <a:ea typeface="DejaVu Sans"/>
              </a:rPr>
              <a:t>Control not well achieved and at term.</a:t>
            </a:r>
            <a:endParaRPr b="0" lang="en-US" sz="3200" spc="-1" strike="noStrike">
              <a:latin typeface="Arial"/>
            </a:endParaRPr>
          </a:p>
          <a:p>
            <a:pPr marL="274320" indent="-272160" algn="just">
              <a:lnSpc>
                <a:spcPct val="100000"/>
              </a:lnSpc>
              <a:spcBef>
                <a:spcPts val="641"/>
              </a:spcBef>
              <a:buClr>
                <a:srgbClr val="0bd0d9"/>
              </a:buClr>
              <a:buSzPct val="95000"/>
              <a:buFont typeface="Wingdings" charset="2"/>
              <a:buChar char=""/>
            </a:pPr>
            <a:r>
              <a:rPr b="0" lang="en-US" sz="3200" spc="-1" strike="noStrike">
                <a:solidFill>
                  <a:srgbClr val="000000"/>
                </a:solidFill>
                <a:latin typeface="Constantia"/>
                <a:ea typeface="DejaVu Sans"/>
              </a:rPr>
              <a:t> </a:t>
            </a:r>
            <a:r>
              <a:rPr b="0" lang="en-US" sz="3200" spc="-1" strike="noStrike">
                <a:solidFill>
                  <a:srgbClr val="000000"/>
                </a:solidFill>
                <a:latin typeface="Constantia"/>
                <a:ea typeface="DejaVu Sans"/>
              </a:rPr>
              <a:t>Either induction is attempted at 38 weeks, but if   complications then emergency caesarean section is carried out.</a:t>
            </a:r>
            <a:endParaRPr b="0" lang="en-US" sz="3200" spc="-1" strike="noStrike">
              <a:latin typeface="Arial"/>
            </a:endParaRPr>
          </a:p>
          <a:p>
            <a:pPr marL="274320" indent="-272160" algn="just">
              <a:lnSpc>
                <a:spcPct val="100000"/>
              </a:lnSpc>
              <a:spcBef>
                <a:spcPts val="641"/>
              </a:spcBef>
              <a:tabLst>
                <a:tab algn="l" pos="0"/>
              </a:tabLst>
            </a:pPr>
            <a:r>
              <a:rPr b="0" lang="en-US" sz="3200" spc="-1" strike="noStrike">
                <a:solidFill>
                  <a:srgbClr val="000000"/>
                </a:solidFill>
                <a:latin typeface="Constantia"/>
                <a:ea typeface="DejaVu Sans"/>
              </a:rPr>
              <a:t>	</a:t>
            </a:r>
            <a:r>
              <a:rPr b="1" lang="en-US" sz="3200" spc="-1" strike="noStrike">
                <a:solidFill>
                  <a:srgbClr val="000000"/>
                </a:solidFill>
                <a:latin typeface="Constantia"/>
                <a:ea typeface="DejaVu Sans"/>
              </a:rPr>
              <a:t>NB</a:t>
            </a:r>
            <a:r>
              <a:rPr b="0" lang="en-US" sz="3200" spc="-1" strike="noStrike">
                <a:solidFill>
                  <a:srgbClr val="000000"/>
                </a:solidFill>
                <a:latin typeface="Constantia"/>
                <a:ea typeface="DejaVu Sans"/>
              </a:rPr>
              <a:t>: Induction at 38 weeks is aimed at preventing I.U.F.D thereafter, since placental functions are impaired.</a:t>
            </a:r>
            <a:endParaRPr b="0" lang="en-US" sz="3200" spc="-1" strike="noStrike">
              <a:latin typeface="Arial"/>
            </a:endParaRPr>
          </a:p>
          <a:p>
            <a:pPr marL="274320" indent="-272160" algn="just">
              <a:lnSpc>
                <a:spcPct val="100000"/>
              </a:lnSpc>
              <a:spcBef>
                <a:spcPts val="641"/>
              </a:spcBef>
              <a:tabLst>
                <a:tab algn="l" pos="0"/>
              </a:tabLst>
            </a:pPr>
            <a:endParaRPr b="0" lang="en-US" sz="3200" spc="-1" strike="noStrike">
              <a:latin typeface="Arial"/>
            </a:endParaRPr>
          </a:p>
        </p:txBody>
      </p:sp>
    </p:spTree>
  </p:cSld>
  <p:transition spd="med">
    <p:pull dir="l"/>
  </p:transition>
</p:sld>
</file>

<file path=ppt/slides/slide39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03" name="CustomShape 1"/>
          <p:cNvSpPr/>
          <p:nvPr/>
        </p:nvSpPr>
        <p:spPr>
          <a:xfrm>
            <a:off x="1619280" y="228600"/>
            <a:ext cx="9926640" cy="6017760"/>
          </a:xfrm>
          <a:prstGeom prst="rect">
            <a:avLst/>
          </a:prstGeom>
          <a:noFill/>
          <a:ln>
            <a:noFill/>
          </a:ln>
        </p:spPr>
        <p:style>
          <a:lnRef idx="0"/>
          <a:fillRef idx="0"/>
          <a:effectRef idx="0"/>
          <a:fontRef idx="minor"/>
        </p:style>
        <p:txBody>
          <a:bodyPr lIns="90000" rIns="90000" tIns="45000" bIns="45000">
            <a:normAutofit fontScale="97000"/>
          </a:bodyPr>
          <a:p>
            <a:pPr marL="365760" indent="-281160">
              <a:lnSpc>
                <a:spcPct val="100000"/>
              </a:lnSpc>
              <a:spcBef>
                <a:spcPts val="601"/>
              </a:spcBef>
              <a:buClr>
                <a:srgbClr val="3891a7"/>
              </a:buClr>
              <a:buSzPct val="80000"/>
              <a:buFont typeface="Wingdings 2" charset="2"/>
              <a:buChar char=""/>
            </a:pPr>
            <a:r>
              <a:rPr b="0" lang="en-US" sz="3200" spc="-1" strike="noStrike">
                <a:solidFill>
                  <a:srgbClr val="000000"/>
                </a:solidFill>
                <a:latin typeface="Times New Roman"/>
                <a:ea typeface="DejaVu Sans"/>
              </a:rPr>
              <a:t>Multiple generalized convulsions (2 or more episodes within a 24 hour period) </a:t>
            </a:r>
            <a:endParaRPr b="0" lang="en-US" sz="3200" spc="-1" strike="noStrike">
              <a:latin typeface="Arial"/>
            </a:endParaRPr>
          </a:p>
          <a:p>
            <a:pPr marL="365760" indent="-281160">
              <a:lnSpc>
                <a:spcPct val="100000"/>
              </a:lnSpc>
              <a:spcBef>
                <a:spcPts val="601"/>
              </a:spcBef>
              <a:buClr>
                <a:srgbClr val="3891a7"/>
              </a:buClr>
              <a:buSzPct val="80000"/>
              <a:buFont typeface="Wingdings 2" charset="2"/>
              <a:buChar char=""/>
            </a:pPr>
            <a:r>
              <a:rPr b="0" lang="en-US" sz="3200" spc="-1" strike="noStrike">
                <a:solidFill>
                  <a:srgbClr val="000000"/>
                </a:solidFill>
                <a:latin typeface="Times New Roman"/>
                <a:ea typeface="DejaVu Sans"/>
              </a:rPr>
              <a:t>Shock (circulatory collapse, septicemia) </a:t>
            </a:r>
            <a:endParaRPr b="0" lang="en-US" sz="3200" spc="-1" strike="noStrike">
              <a:latin typeface="Arial"/>
            </a:endParaRPr>
          </a:p>
          <a:p>
            <a:pPr marL="365760" indent="-281160">
              <a:lnSpc>
                <a:spcPct val="100000"/>
              </a:lnSpc>
              <a:spcBef>
                <a:spcPts val="601"/>
              </a:spcBef>
              <a:buClr>
                <a:srgbClr val="3891a7"/>
              </a:buClr>
              <a:buSzPct val="80000"/>
              <a:buFont typeface="Wingdings 2" charset="2"/>
              <a:buChar char=""/>
            </a:pPr>
            <a:r>
              <a:rPr b="0" lang="en-US" sz="3200" spc="-1" strike="noStrike">
                <a:solidFill>
                  <a:srgbClr val="000000"/>
                </a:solidFill>
                <a:latin typeface="Times New Roman"/>
                <a:ea typeface="DejaVu Sans"/>
              </a:rPr>
              <a:t>Pulmonary edema </a:t>
            </a:r>
            <a:endParaRPr b="0" lang="en-US" sz="3200" spc="-1" strike="noStrike">
              <a:latin typeface="Arial"/>
            </a:endParaRPr>
          </a:p>
          <a:p>
            <a:pPr marL="365760" indent="-281160">
              <a:lnSpc>
                <a:spcPct val="100000"/>
              </a:lnSpc>
              <a:spcBef>
                <a:spcPts val="601"/>
              </a:spcBef>
              <a:buClr>
                <a:srgbClr val="3891a7"/>
              </a:buClr>
              <a:buSzPct val="80000"/>
              <a:buFont typeface="Wingdings 2" charset="2"/>
              <a:buChar char=""/>
            </a:pPr>
            <a:r>
              <a:rPr b="0" lang="en-US" sz="3200" spc="-1" strike="noStrike">
                <a:solidFill>
                  <a:srgbClr val="000000"/>
                </a:solidFill>
                <a:latin typeface="Times New Roman"/>
                <a:ea typeface="DejaVu Sans"/>
              </a:rPr>
              <a:t>Abnormal bleeding (Disseminated Intravascular Coagulopathy -DIC) </a:t>
            </a:r>
            <a:endParaRPr b="0" lang="en-US" sz="3200" spc="-1" strike="noStrike">
              <a:latin typeface="Arial"/>
            </a:endParaRPr>
          </a:p>
          <a:p>
            <a:pPr marL="365760" indent="-281160">
              <a:lnSpc>
                <a:spcPct val="100000"/>
              </a:lnSpc>
              <a:spcBef>
                <a:spcPts val="601"/>
              </a:spcBef>
              <a:buClr>
                <a:srgbClr val="3891a7"/>
              </a:buClr>
              <a:buSzPct val="80000"/>
              <a:buFont typeface="Wingdings 2" charset="2"/>
              <a:buChar char=""/>
            </a:pPr>
            <a:r>
              <a:rPr b="0" lang="en-US" sz="3200" spc="-1" strike="noStrike">
                <a:solidFill>
                  <a:srgbClr val="000000"/>
                </a:solidFill>
                <a:latin typeface="Times New Roman"/>
                <a:ea typeface="DejaVu Sans"/>
              </a:rPr>
              <a:t>Jaundice becoz of increased rate of hemolysis</a:t>
            </a:r>
            <a:endParaRPr b="0" lang="en-US" sz="3200" spc="-1" strike="noStrike">
              <a:latin typeface="Arial"/>
            </a:endParaRPr>
          </a:p>
          <a:p>
            <a:pPr marL="365760" indent="-281160">
              <a:lnSpc>
                <a:spcPct val="100000"/>
              </a:lnSpc>
              <a:spcBef>
                <a:spcPts val="601"/>
              </a:spcBef>
              <a:buClr>
                <a:srgbClr val="3891a7"/>
              </a:buClr>
              <a:buSzPct val="80000"/>
              <a:buFont typeface="Wingdings 2" charset="2"/>
              <a:buChar char=""/>
            </a:pPr>
            <a:r>
              <a:rPr b="0" lang="en-US" sz="3200" spc="-1" strike="noStrike">
                <a:solidFill>
                  <a:srgbClr val="000000"/>
                </a:solidFill>
                <a:latin typeface="Times New Roman"/>
                <a:ea typeface="DejaVu Sans"/>
              </a:rPr>
              <a:t>Haemoglobinuria (black water fever) </a:t>
            </a:r>
            <a:endParaRPr b="0" lang="en-US" sz="3200" spc="-1" strike="noStrike">
              <a:latin typeface="Arial"/>
            </a:endParaRPr>
          </a:p>
          <a:p>
            <a:pPr marL="365760" indent="-281160">
              <a:lnSpc>
                <a:spcPct val="100000"/>
              </a:lnSpc>
              <a:spcBef>
                <a:spcPts val="601"/>
              </a:spcBef>
              <a:buClr>
                <a:srgbClr val="3891a7"/>
              </a:buClr>
              <a:buSzPct val="80000"/>
              <a:buFont typeface="Wingdings 2" charset="2"/>
              <a:buChar char=""/>
            </a:pPr>
            <a:r>
              <a:rPr b="0" lang="en-US" sz="3200" spc="-1" strike="noStrike">
                <a:solidFill>
                  <a:srgbClr val="000000"/>
                </a:solidFill>
                <a:latin typeface="Times New Roman"/>
                <a:ea typeface="DejaVu Sans"/>
              </a:rPr>
              <a:t>Acute renal failure - presenting as oliguria or anuria </a:t>
            </a:r>
            <a:endParaRPr b="0" lang="en-US" sz="3200" spc="-1" strike="noStrike">
              <a:latin typeface="Arial"/>
            </a:endParaRPr>
          </a:p>
          <a:p>
            <a:pPr marL="365760" indent="-281160">
              <a:lnSpc>
                <a:spcPct val="100000"/>
              </a:lnSpc>
              <a:spcBef>
                <a:spcPts val="601"/>
              </a:spcBef>
              <a:buClr>
                <a:srgbClr val="3891a7"/>
              </a:buClr>
              <a:buSzPct val="80000"/>
              <a:buFont typeface="Wingdings 2" charset="2"/>
              <a:buChar char=""/>
            </a:pPr>
            <a:r>
              <a:rPr b="0" lang="en-US" sz="3200" spc="-1" strike="noStrike">
                <a:solidFill>
                  <a:srgbClr val="000000"/>
                </a:solidFill>
                <a:latin typeface="Times New Roman"/>
                <a:ea typeface="DejaVu Sans"/>
              </a:rPr>
              <a:t>Severe anemia (Hemoglobin &lt; 6g/dl or Haematocrit &lt; 15%) </a:t>
            </a:r>
            <a:endParaRPr b="0" lang="en-US" sz="3200" spc="-1" strike="noStrike">
              <a:latin typeface="Arial"/>
            </a:endParaRPr>
          </a:p>
          <a:p>
            <a:pPr marL="365760" indent="-281160">
              <a:lnSpc>
                <a:spcPct val="100000"/>
              </a:lnSpc>
              <a:spcBef>
                <a:spcPts val="601"/>
              </a:spcBef>
              <a:buClr>
                <a:srgbClr val="3891a7"/>
              </a:buClr>
              <a:buSzPct val="80000"/>
              <a:buFont typeface="Wingdings 2" charset="2"/>
              <a:buChar char=""/>
            </a:pPr>
            <a:r>
              <a:rPr b="0" lang="en-US" sz="3200" spc="-1" strike="noStrike">
                <a:solidFill>
                  <a:srgbClr val="000000"/>
                </a:solidFill>
                <a:latin typeface="Times New Roman"/>
                <a:ea typeface="DejaVu Sans"/>
              </a:rPr>
              <a:t>Hypoglycemia (blood glucose level &lt; 2.2.mmol/l) </a:t>
            </a:r>
            <a:endParaRPr b="0" lang="en-US" sz="3200" spc="-1" strike="noStrike">
              <a:latin typeface="Arial"/>
            </a:endParaRPr>
          </a:p>
          <a:p>
            <a:pPr marL="365760" indent="-281160">
              <a:lnSpc>
                <a:spcPct val="100000"/>
              </a:lnSpc>
              <a:spcBef>
                <a:spcPts val="601"/>
              </a:spcBef>
              <a:tabLst>
                <a:tab algn="l" pos="0"/>
              </a:tabLst>
            </a:pPr>
            <a:endParaRPr b="0" lang="en-US" sz="3200" spc="-1" strike="noStrike">
              <a:latin typeface="Arial"/>
            </a:endParaRPr>
          </a:p>
          <a:p>
            <a:pPr marL="365760" indent="-281160">
              <a:lnSpc>
                <a:spcPct val="100000"/>
              </a:lnSpc>
              <a:spcBef>
                <a:spcPts val="601"/>
              </a:spcBef>
              <a:tabLst>
                <a:tab algn="l" pos="0"/>
              </a:tabLst>
            </a:pP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39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04" name="CustomShape 1"/>
          <p:cNvSpPr/>
          <p:nvPr/>
        </p:nvSpPr>
        <p:spPr>
          <a:xfrm>
            <a:off x="2175480" y="0"/>
            <a:ext cx="9370440" cy="759960"/>
          </a:xfrm>
          <a:prstGeom prst="rect">
            <a:avLst/>
          </a:prstGeom>
          <a:noFill/>
          <a:ln>
            <a:noFill/>
          </a:ln>
        </p:spPr>
        <p:style>
          <a:lnRef idx="0"/>
          <a:fillRef idx="0"/>
          <a:effectRef idx="0"/>
          <a:fontRef idx="minor"/>
        </p:style>
        <p:txBody>
          <a:bodyPr lIns="90000" rIns="90000" tIns="45000" bIns="45000" anchor="ctr">
            <a:noAutofit/>
          </a:bodyPr>
          <a:p>
            <a:pPr algn="ctr">
              <a:lnSpc>
                <a:spcPct val="100000"/>
              </a:lnSpc>
            </a:pPr>
            <a:r>
              <a:rPr b="1" lang="en-US" sz="4300" spc="-1" strike="noStrike">
                <a:solidFill>
                  <a:srgbClr val="ff0000"/>
                </a:solidFill>
                <a:latin typeface="Aharoni"/>
                <a:ea typeface="DejaVu Sans"/>
              </a:rPr>
              <a:t>DIAGNOSTIC  FACTORS</a:t>
            </a:r>
            <a:endParaRPr b="0" lang="en-US" sz="4300" spc="-1" strike="noStrike">
              <a:latin typeface="Arial"/>
            </a:endParaRPr>
          </a:p>
        </p:txBody>
      </p:sp>
      <p:sp>
        <p:nvSpPr>
          <p:cNvPr id="1405" name="CustomShape 2"/>
          <p:cNvSpPr/>
          <p:nvPr/>
        </p:nvSpPr>
        <p:spPr>
          <a:xfrm>
            <a:off x="1619280" y="685800"/>
            <a:ext cx="10189440" cy="6170040"/>
          </a:xfrm>
          <a:prstGeom prst="rect">
            <a:avLst/>
          </a:prstGeom>
          <a:noFill/>
          <a:ln>
            <a:noFill/>
          </a:ln>
        </p:spPr>
        <p:style>
          <a:lnRef idx="0"/>
          <a:fillRef idx="0"/>
          <a:effectRef idx="0"/>
          <a:fontRef idx="minor"/>
        </p:style>
        <p:txBody>
          <a:bodyPr lIns="90000" rIns="90000" tIns="45000" bIns="45000">
            <a:normAutofit/>
          </a:bodyPr>
          <a:p>
            <a:pPr marL="365760" indent="-281160" algn="just">
              <a:lnSpc>
                <a:spcPct val="100000"/>
              </a:lnSpc>
              <a:spcBef>
                <a:spcPts val="601"/>
              </a:spcBef>
              <a:buClr>
                <a:srgbClr val="3891a7"/>
              </a:buClr>
              <a:buSzPct val="80000"/>
              <a:buFont typeface="Wingdings 2" charset="2"/>
              <a:buChar char=""/>
            </a:pPr>
            <a:r>
              <a:rPr b="0" lang="en-US" sz="3200" spc="-1" strike="noStrike">
                <a:solidFill>
                  <a:srgbClr val="000000"/>
                </a:solidFill>
                <a:latin typeface="Times New Roman"/>
                <a:ea typeface="DejaVu Sans"/>
              </a:rPr>
              <a:t>History and physical examination findings.</a:t>
            </a:r>
            <a:endParaRPr b="0" lang="en-US" sz="3200" spc="-1" strike="noStrike">
              <a:latin typeface="Arial"/>
            </a:endParaRPr>
          </a:p>
          <a:p>
            <a:pPr marL="365760" indent="-281160" algn="just">
              <a:lnSpc>
                <a:spcPct val="100000"/>
              </a:lnSpc>
              <a:spcBef>
                <a:spcPts val="601"/>
              </a:spcBef>
              <a:buClr>
                <a:srgbClr val="3891a7"/>
              </a:buClr>
              <a:buSzPct val="80000"/>
              <a:buFont typeface="Wingdings 2" charset="2"/>
              <a:buChar char=""/>
            </a:pPr>
            <a:r>
              <a:rPr b="0" lang="en-US" sz="3200" spc="-1" strike="noStrike">
                <a:solidFill>
                  <a:srgbClr val="000000"/>
                </a:solidFill>
                <a:latin typeface="Times New Roman"/>
                <a:ea typeface="DejaVu Sans"/>
              </a:rPr>
              <a:t>Positive malarial parasite smear= Microscopy or RDT. Confirmatory test</a:t>
            </a:r>
            <a:endParaRPr b="0" lang="en-US" sz="3200" spc="-1" strike="noStrike">
              <a:latin typeface="Arial"/>
            </a:endParaRPr>
          </a:p>
          <a:p>
            <a:pPr marL="365760" indent="-281160" algn="just">
              <a:lnSpc>
                <a:spcPct val="100000"/>
              </a:lnSpc>
              <a:spcBef>
                <a:spcPts val="601"/>
              </a:spcBef>
              <a:tabLst>
                <a:tab algn="l" pos="0"/>
              </a:tabLst>
            </a:pPr>
            <a:r>
              <a:rPr b="0" lang="en-US" sz="3200" spc="-1" strike="noStrike">
                <a:solidFill>
                  <a:srgbClr val="000000"/>
                </a:solidFill>
                <a:latin typeface="Times New Roman"/>
                <a:ea typeface="DejaVu Sans"/>
              </a:rPr>
              <a:t>	</a:t>
            </a:r>
            <a:r>
              <a:rPr b="1" lang="en-US" sz="3200" spc="-1" strike="noStrike">
                <a:solidFill>
                  <a:srgbClr val="ff0000"/>
                </a:solidFill>
                <a:latin typeface="Times New Roman"/>
                <a:ea typeface="DejaVu Sans"/>
              </a:rPr>
              <a:t>NB:-   </a:t>
            </a:r>
            <a:r>
              <a:rPr b="0" lang="en-US" sz="3200" spc="-1" strike="noStrike">
                <a:solidFill>
                  <a:srgbClr val="000000"/>
                </a:solidFill>
                <a:latin typeface="Times New Roman"/>
                <a:ea typeface="DejaVu Sans"/>
              </a:rPr>
              <a:t>MPS may be negative or only a few parasites are seen despite of the mother being quite sick-looking.</a:t>
            </a:r>
            <a:endParaRPr b="0" lang="en-US" sz="3200" spc="-1" strike="noStrike">
              <a:latin typeface="Arial"/>
            </a:endParaRPr>
          </a:p>
          <a:p>
            <a:pPr marL="365760" indent="-281160" algn="just">
              <a:lnSpc>
                <a:spcPct val="100000"/>
              </a:lnSpc>
              <a:spcBef>
                <a:spcPts val="601"/>
              </a:spcBef>
              <a:tabLst>
                <a:tab algn="l" pos="0"/>
              </a:tabLst>
            </a:pPr>
            <a:r>
              <a:rPr b="0" lang="en-US" sz="3200" spc="-1" strike="noStrike">
                <a:solidFill>
                  <a:srgbClr val="000000"/>
                </a:solidFill>
                <a:latin typeface="Times New Roman"/>
                <a:ea typeface="DejaVu Sans"/>
              </a:rPr>
              <a:t>	</a:t>
            </a:r>
            <a:r>
              <a:rPr b="0" lang="en-US" sz="3200" spc="-1" strike="noStrike">
                <a:solidFill>
                  <a:srgbClr val="000000"/>
                </a:solidFill>
                <a:latin typeface="Times New Roman"/>
                <a:ea typeface="DejaVu Sans"/>
              </a:rPr>
              <a:t>It’s because the parasites hide at the placental bed.</a:t>
            </a:r>
            <a:endParaRPr b="0" lang="en-US" sz="3200" spc="-1" strike="noStrike">
              <a:latin typeface="Arial"/>
            </a:endParaRPr>
          </a:p>
          <a:p>
            <a:pPr marL="365760" indent="-281160" algn="ctr">
              <a:lnSpc>
                <a:spcPct val="100000"/>
              </a:lnSpc>
              <a:spcBef>
                <a:spcPts val="601"/>
              </a:spcBef>
              <a:tabLst>
                <a:tab algn="l" pos="0"/>
              </a:tabLst>
            </a:pPr>
            <a:r>
              <a:rPr b="0" lang="en-US" sz="3200" spc="-1" strike="noStrike">
                <a:solidFill>
                  <a:srgbClr val="000000"/>
                </a:solidFill>
                <a:latin typeface="Times New Roman"/>
                <a:ea typeface="DejaVu Sans"/>
              </a:rPr>
              <a:t>	</a:t>
            </a:r>
            <a:r>
              <a:rPr b="0" lang="en-US" sz="3200" spc="-1" strike="noStrike">
                <a:solidFill>
                  <a:srgbClr val="000000"/>
                </a:solidFill>
                <a:latin typeface="Times New Roman"/>
                <a:ea typeface="DejaVu Sans"/>
              </a:rPr>
              <a:t>	</a:t>
            </a:r>
            <a:r>
              <a:rPr b="1" lang="en-US" sz="3800" spc="-1" strike="noStrike" u="sng">
                <a:solidFill>
                  <a:srgbClr val="ff0000"/>
                </a:solidFill>
                <a:uFillTx/>
                <a:latin typeface="Aharoni"/>
                <a:ea typeface="DejaVu Sans"/>
              </a:rPr>
              <a:t>SPECIFIC MANAGEMENT</a:t>
            </a:r>
            <a:endParaRPr b="0" lang="en-US" sz="3800" spc="-1" strike="noStrike">
              <a:latin typeface="Arial"/>
            </a:endParaRPr>
          </a:p>
          <a:p>
            <a:pPr marL="365760" indent="-281160" algn="just">
              <a:lnSpc>
                <a:spcPct val="100000"/>
              </a:lnSpc>
              <a:spcBef>
                <a:spcPts val="601"/>
              </a:spcBef>
              <a:buClr>
                <a:srgbClr val="3891a7"/>
              </a:buClr>
              <a:buSzPct val="80000"/>
              <a:buFont typeface="Wingdings 2" charset="2"/>
              <a:buChar char=""/>
              <a:tabLst>
                <a:tab algn="l" pos="0"/>
              </a:tabLst>
            </a:pPr>
            <a:r>
              <a:rPr b="0" lang="en-US" sz="3200" spc="-1" strike="noStrike">
                <a:solidFill>
                  <a:srgbClr val="000000"/>
                </a:solidFill>
                <a:latin typeface="Times New Roman"/>
                <a:ea typeface="DejaVu Sans"/>
              </a:rPr>
              <a:t>All antenatal clients in the endemic areas should receive intermittent presumptive treatment (</a:t>
            </a:r>
            <a:r>
              <a:rPr b="1" lang="en-US" sz="3200" spc="-1" strike="noStrike">
                <a:solidFill>
                  <a:srgbClr val="000000"/>
                </a:solidFill>
                <a:latin typeface="Times New Roman"/>
                <a:ea typeface="DejaVu Sans"/>
              </a:rPr>
              <a:t>IPTp</a:t>
            </a:r>
            <a:r>
              <a:rPr b="0" lang="en-US" sz="3200" spc="-1" strike="noStrike">
                <a:solidFill>
                  <a:srgbClr val="000000"/>
                </a:solidFill>
                <a:latin typeface="Times New Roman"/>
                <a:ea typeface="DejaVu Sans"/>
              </a:rPr>
              <a:t>) at least 3-4 doses as from  16</a:t>
            </a:r>
            <a:r>
              <a:rPr b="0" lang="en-US" sz="3200" spc="-1" strike="noStrike" baseline="30000">
                <a:solidFill>
                  <a:srgbClr val="000000"/>
                </a:solidFill>
                <a:latin typeface="Times New Roman"/>
                <a:ea typeface="DejaVu Sans"/>
              </a:rPr>
              <a:t>th</a:t>
            </a:r>
            <a:r>
              <a:rPr b="0" lang="en-US" sz="3200" spc="-1" strike="noStrike">
                <a:solidFill>
                  <a:srgbClr val="000000"/>
                </a:solidFill>
                <a:latin typeface="Times New Roman"/>
                <a:ea typeface="DejaVu Sans"/>
              </a:rPr>
              <a:t>  week of pregnancy/ after quickening.</a:t>
            </a:r>
            <a:endParaRPr b="0" lang="en-US" sz="3200" spc="-1" strike="noStrike">
              <a:latin typeface="Arial"/>
            </a:endParaRPr>
          </a:p>
          <a:p>
            <a:pPr marL="365760" indent="-281160" algn="just">
              <a:lnSpc>
                <a:spcPct val="100000"/>
              </a:lnSpc>
              <a:spcBef>
                <a:spcPts val="601"/>
              </a:spcBef>
              <a:buClr>
                <a:srgbClr val="3891a7"/>
              </a:buClr>
              <a:buSzPct val="80000"/>
              <a:buFont typeface="Wingdings" charset="2"/>
              <a:buChar char=""/>
              <a:tabLst>
                <a:tab algn="l" pos="0"/>
              </a:tabLst>
            </a:pPr>
            <a:r>
              <a:rPr b="0" lang="en-US" sz="3200" spc="-1" strike="noStrike">
                <a:solidFill>
                  <a:srgbClr val="000000"/>
                </a:solidFill>
                <a:latin typeface="Times New Roman"/>
                <a:ea typeface="DejaVu Sans"/>
              </a:rPr>
              <a:t> </a:t>
            </a:r>
            <a:r>
              <a:rPr b="0" lang="en-US" sz="3200" spc="-1" strike="noStrike">
                <a:solidFill>
                  <a:srgbClr val="000000"/>
                </a:solidFill>
                <a:latin typeface="Times New Roman"/>
                <a:ea typeface="DejaVu Sans"/>
              </a:rPr>
              <a:t>Recommended drug is sulfadoxine pyrimethamine(</a:t>
            </a:r>
            <a:r>
              <a:rPr b="1" lang="en-US" sz="3200" spc="-1" strike="noStrike">
                <a:solidFill>
                  <a:srgbClr val="000000"/>
                </a:solidFill>
                <a:latin typeface="Times New Roman"/>
                <a:ea typeface="DejaVu Sans"/>
              </a:rPr>
              <a:t>SP</a:t>
            </a:r>
            <a:r>
              <a:rPr b="0" lang="en-US" sz="3200" spc="-1" strike="noStrike">
                <a:solidFill>
                  <a:srgbClr val="000000"/>
                </a:solidFill>
                <a:latin typeface="Times New Roman"/>
                <a:ea typeface="DejaVu Sans"/>
              </a:rPr>
              <a:t>)=Fansidar /Falcidin.</a:t>
            </a:r>
            <a:endParaRPr b="0" lang="en-US" sz="3200" spc="-1" strike="noStrike">
              <a:latin typeface="Arial"/>
            </a:endParaRPr>
          </a:p>
          <a:p>
            <a:pPr algn="just">
              <a:lnSpc>
                <a:spcPct val="100000"/>
              </a:lnSpc>
              <a:spcBef>
                <a:spcPts val="601"/>
              </a:spcBef>
              <a:tabLst>
                <a:tab algn="l" pos="0"/>
              </a:tabLst>
            </a:pPr>
            <a:endParaRPr b="0" lang="en-US" sz="3200" spc="-1" strike="noStrike">
              <a:latin typeface="Arial"/>
            </a:endParaRPr>
          </a:p>
          <a:p>
            <a:pPr marL="365760" indent="-281160" algn="just">
              <a:lnSpc>
                <a:spcPct val="100000"/>
              </a:lnSpc>
              <a:spcBef>
                <a:spcPts val="601"/>
              </a:spcBef>
              <a:tabLst>
                <a:tab algn="l" pos="0"/>
              </a:tabLst>
            </a:pP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39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06" name="CustomShape 1"/>
          <p:cNvSpPr/>
          <p:nvPr/>
        </p:nvSpPr>
        <p:spPr>
          <a:xfrm>
            <a:off x="2175480" y="0"/>
            <a:ext cx="9370440" cy="607320"/>
          </a:xfrm>
          <a:prstGeom prst="rect">
            <a:avLst/>
          </a:prstGeom>
          <a:noFill/>
          <a:ln>
            <a:noFill/>
          </a:ln>
        </p:spPr>
        <p:style>
          <a:lnRef idx="0"/>
          <a:fillRef idx="0"/>
          <a:effectRef idx="0"/>
          <a:fontRef idx="minor"/>
        </p:style>
        <p:txBody>
          <a:bodyPr lIns="90000" rIns="90000" tIns="45000" bIns="45000" anchor="ctr">
            <a:normAutofit fontScale="77000"/>
          </a:bodyPr>
          <a:p>
            <a:pPr algn="ctr">
              <a:lnSpc>
                <a:spcPct val="100000"/>
              </a:lnSpc>
            </a:pPr>
            <a:r>
              <a:rPr b="1" lang="en-US" sz="4300" spc="-1" strike="noStrike">
                <a:solidFill>
                  <a:srgbClr val="ff0000"/>
                </a:solidFill>
                <a:latin typeface="Arial"/>
                <a:ea typeface="DejaVu Sans"/>
              </a:rPr>
              <a:t>IPTp Dosage</a:t>
            </a:r>
            <a:endParaRPr b="0" lang="en-US" sz="4300" spc="-1" strike="noStrike">
              <a:latin typeface="Arial"/>
            </a:endParaRPr>
          </a:p>
        </p:txBody>
      </p:sp>
      <p:sp>
        <p:nvSpPr>
          <p:cNvPr id="1407" name="CustomShape 2"/>
          <p:cNvSpPr/>
          <p:nvPr/>
        </p:nvSpPr>
        <p:spPr>
          <a:xfrm>
            <a:off x="1714680" y="838080"/>
            <a:ext cx="9831600" cy="6017760"/>
          </a:xfrm>
          <a:prstGeom prst="rect">
            <a:avLst/>
          </a:prstGeom>
          <a:noFill/>
          <a:ln>
            <a:noFill/>
          </a:ln>
        </p:spPr>
        <p:style>
          <a:lnRef idx="0"/>
          <a:fillRef idx="0"/>
          <a:effectRef idx="0"/>
          <a:fontRef idx="minor"/>
        </p:style>
        <p:txBody>
          <a:bodyPr lIns="90000" rIns="90000" tIns="45000" bIns="45000">
            <a:normAutofit/>
          </a:bodyPr>
          <a:p>
            <a:pPr marL="365760" indent="-281160" algn="just">
              <a:lnSpc>
                <a:spcPct val="100000"/>
              </a:lnSpc>
              <a:spcBef>
                <a:spcPts val="601"/>
              </a:spcBef>
              <a:buClr>
                <a:srgbClr val="3891a7"/>
              </a:buClr>
              <a:buSzPct val="80000"/>
              <a:buFont typeface="Wingdings 2" charset="2"/>
              <a:buChar char=""/>
            </a:pPr>
            <a:r>
              <a:rPr b="0" lang="en-US" sz="3200" spc="-1" strike="noStrike">
                <a:solidFill>
                  <a:srgbClr val="000000"/>
                </a:solidFill>
                <a:latin typeface="Times New Roman"/>
                <a:ea typeface="DejaVu Sans"/>
              </a:rPr>
              <a:t>SP should be given to all pregnant women in malaria endemic zones</a:t>
            </a:r>
            <a:endParaRPr b="0" lang="en-US" sz="3200" spc="-1" strike="noStrike">
              <a:latin typeface="Arial"/>
            </a:endParaRPr>
          </a:p>
          <a:p>
            <a:pPr marL="365760" indent="-281160" algn="just">
              <a:lnSpc>
                <a:spcPct val="100000"/>
              </a:lnSpc>
              <a:spcBef>
                <a:spcPts val="601"/>
              </a:spcBef>
              <a:tabLst>
                <a:tab algn="l" pos="0"/>
              </a:tabLst>
            </a:pPr>
            <a:r>
              <a:rPr b="1" lang="en-US" sz="3200" spc="-1" strike="noStrike">
                <a:solidFill>
                  <a:srgbClr val="000000"/>
                </a:solidFill>
                <a:latin typeface="Times New Roman"/>
                <a:ea typeface="DejaVu Sans"/>
              </a:rPr>
              <a:t>NB:</a:t>
            </a:r>
            <a:r>
              <a:rPr b="0" lang="en-US" sz="3200" spc="-1" strike="noStrike">
                <a:solidFill>
                  <a:srgbClr val="000000"/>
                </a:solidFill>
                <a:latin typeface="Times New Roman"/>
                <a:ea typeface="DejaVu Sans"/>
              </a:rPr>
              <a:t> 1. </a:t>
            </a:r>
            <a:r>
              <a:rPr b="0" i="1" lang="en-US" sz="3200" spc="-1" strike="noStrike">
                <a:solidFill>
                  <a:srgbClr val="000000"/>
                </a:solidFill>
                <a:latin typeface="Times New Roman"/>
                <a:ea typeface="DejaVu Sans"/>
              </a:rPr>
              <a:t>assume that every pregnant woman in a malaria endemic area has malaria parasites in blood or placenta</a:t>
            </a:r>
            <a:endParaRPr b="0" lang="en-US" sz="3200" spc="-1" strike="noStrike">
              <a:latin typeface="Arial"/>
            </a:endParaRPr>
          </a:p>
          <a:p>
            <a:pPr marL="365760" indent="-281160" algn="just">
              <a:lnSpc>
                <a:spcPct val="100000"/>
              </a:lnSpc>
              <a:spcBef>
                <a:spcPts val="601"/>
              </a:spcBef>
              <a:tabLst>
                <a:tab algn="l" pos="0"/>
              </a:tabLst>
            </a:pPr>
            <a:r>
              <a:rPr b="0" i="1" lang="en-US" sz="3200" spc="-1" strike="noStrike">
                <a:solidFill>
                  <a:srgbClr val="000000"/>
                </a:solidFill>
                <a:latin typeface="Times New Roman"/>
                <a:ea typeface="DejaVu Sans"/>
              </a:rPr>
              <a:t>2. SP should be administered with each visit after quickening</a:t>
            </a:r>
            <a:endParaRPr b="0" lang="en-US" sz="3200" spc="-1" strike="noStrike">
              <a:latin typeface="Arial"/>
            </a:endParaRPr>
          </a:p>
          <a:p>
            <a:pPr marL="365760" indent="-281160" algn="just">
              <a:lnSpc>
                <a:spcPct val="100000"/>
              </a:lnSpc>
              <a:spcBef>
                <a:spcPts val="601"/>
              </a:spcBef>
              <a:buClr>
                <a:srgbClr val="3891a7"/>
              </a:buClr>
              <a:buSzPct val="80000"/>
              <a:buFont typeface="Wingdings 2" charset="2"/>
              <a:buChar char=""/>
              <a:tabLst>
                <a:tab algn="l" pos="0"/>
              </a:tabLst>
            </a:pPr>
            <a:r>
              <a:rPr b="0" lang="en-US" sz="3200" spc="-1" strike="noStrike">
                <a:solidFill>
                  <a:srgbClr val="000000"/>
                </a:solidFill>
                <a:latin typeface="Times New Roman"/>
                <a:ea typeface="DejaVu Sans"/>
              </a:rPr>
              <a:t>Give SP 3 tablets under direct observed (</a:t>
            </a:r>
            <a:r>
              <a:rPr b="0" lang="en-US" sz="3200" spc="-1" strike="noStrike">
                <a:solidFill>
                  <a:srgbClr val="ff0000"/>
                </a:solidFill>
                <a:latin typeface="Times New Roman"/>
                <a:ea typeface="DejaVu Sans"/>
              </a:rPr>
              <a:t>DOT</a:t>
            </a:r>
            <a:r>
              <a:rPr b="0" lang="en-US" sz="3200" spc="-1" strike="noStrike">
                <a:solidFill>
                  <a:srgbClr val="000000"/>
                </a:solidFill>
                <a:latin typeface="Times New Roman"/>
                <a:ea typeface="DejaVu Sans"/>
              </a:rPr>
              <a:t>) therapy in ANC</a:t>
            </a:r>
            <a:endParaRPr b="0" lang="en-US" sz="3200" spc="-1" strike="noStrike">
              <a:latin typeface="Arial"/>
            </a:endParaRPr>
          </a:p>
          <a:p>
            <a:pPr marL="365760" indent="-281160" algn="just">
              <a:lnSpc>
                <a:spcPct val="100000"/>
              </a:lnSpc>
              <a:spcBef>
                <a:spcPts val="601"/>
              </a:spcBef>
              <a:buClr>
                <a:srgbClr val="3891a7"/>
              </a:buClr>
              <a:buSzPct val="80000"/>
              <a:buFont typeface="Wingdings 2" charset="2"/>
              <a:buChar char=""/>
              <a:tabLst>
                <a:tab algn="l" pos="0"/>
              </a:tabLst>
            </a:pPr>
            <a:r>
              <a:rPr b="0" lang="en-US" sz="3200" spc="-1" strike="noStrike">
                <a:solidFill>
                  <a:srgbClr val="000000"/>
                </a:solidFill>
                <a:latin typeface="Times New Roman"/>
                <a:ea typeface="DejaVu Sans"/>
              </a:rPr>
              <a:t>The doses should be given at least 4 wks apart</a:t>
            </a: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39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08" name="CustomShape 1"/>
          <p:cNvSpPr/>
          <p:nvPr/>
        </p:nvSpPr>
        <p:spPr>
          <a:xfrm>
            <a:off x="2175480" y="274680"/>
            <a:ext cx="9370440" cy="485280"/>
          </a:xfrm>
          <a:prstGeom prst="rect">
            <a:avLst/>
          </a:prstGeom>
          <a:noFill/>
          <a:ln>
            <a:noFill/>
          </a:ln>
        </p:spPr>
        <p:style>
          <a:lnRef idx="0"/>
          <a:fillRef idx="0"/>
          <a:effectRef idx="0"/>
          <a:fontRef idx="minor"/>
        </p:style>
        <p:txBody>
          <a:bodyPr lIns="90000" rIns="90000" tIns="45000" bIns="45000" anchor="ctr">
            <a:normAutofit fontScale="51000"/>
          </a:bodyPr>
          <a:p>
            <a:pPr algn="ctr">
              <a:lnSpc>
                <a:spcPct val="100000"/>
              </a:lnSpc>
            </a:pPr>
            <a:r>
              <a:rPr b="1" lang="en-US" sz="4300" spc="-1" strike="noStrike">
                <a:solidFill>
                  <a:srgbClr val="ff0000"/>
                </a:solidFill>
                <a:latin typeface="Arial"/>
                <a:ea typeface="DejaVu Sans"/>
              </a:rPr>
              <a:t>Note!</a:t>
            </a:r>
            <a:endParaRPr b="0" lang="en-US" sz="4300" spc="-1" strike="noStrike">
              <a:latin typeface="Arial"/>
            </a:endParaRPr>
          </a:p>
        </p:txBody>
      </p:sp>
      <p:sp>
        <p:nvSpPr>
          <p:cNvPr id="1409" name="CustomShape 2"/>
          <p:cNvSpPr/>
          <p:nvPr/>
        </p:nvSpPr>
        <p:spPr>
          <a:xfrm>
            <a:off x="1714680" y="762120"/>
            <a:ext cx="9831600" cy="5941440"/>
          </a:xfrm>
          <a:prstGeom prst="rect">
            <a:avLst/>
          </a:prstGeom>
          <a:noFill/>
          <a:ln>
            <a:noFill/>
          </a:ln>
        </p:spPr>
        <p:style>
          <a:lnRef idx="0"/>
          <a:fillRef idx="0"/>
          <a:effectRef idx="0"/>
          <a:fontRef idx="minor"/>
        </p:style>
        <p:txBody>
          <a:bodyPr lIns="90000" rIns="90000" tIns="45000" bIns="45000">
            <a:normAutofit/>
          </a:bodyPr>
          <a:p>
            <a:pPr marL="365760" indent="-281160" algn="just">
              <a:lnSpc>
                <a:spcPct val="100000"/>
              </a:lnSpc>
              <a:spcBef>
                <a:spcPts val="601"/>
              </a:spcBef>
              <a:buClr>
                <a:srgbClr val="3891a7"/>
              </a:buClr>
              <a:buSzPct val="80000"/>
              <a:buFont typeface="Wingdings 2" charset="2"/>
              <a:buChar char=""/>
            </a:pPr>
            <a:r>
              <a:rPr b="0" lang="en-US" sz="2800" spc="-1" strike="noStrike">
                <a:solidFill>
                  <a:srgbClr val="000000"/>
                </a:solidFill>
                <a:latin typeface="Times New Roman"/>
                <a:ea typeface="DejaVu Sans"/>
              </a:rPr>
              <a:t>IPTp should not be given together with folic acid due to drug interaction effects that increases the chances of parasite survival( the parasite feeds on folic acid for survival)</a:t>
            </a:r>
            <a:endParaRPr b="0" lang="en-US" sz="2800" spc="-1" strike="noStrike">
              <a:latin typeface="Arial"/>
            </a:endParaRPr>
          </a:p>
          <a:p>
            <a:pPr marL="365760" indent="-281160" algn="just">
              <a:lnSpc>
                <a:spcPct val="100000"/>
              </a:lnSpc>
              <a:spcBef>
                <a:spcPts val="601"/>
              </a:spcBef>
              <a:buClr>
                <a:srgbClr val="3891a7"/>
              </a:buClr>
              <a:buSzPct val="80000"/>
              <a:buFont typeface="Wingdings 2" charset="2"/>
              <a:buChar char=""/>
            </a:pPr>
            <a:r>
              <a:rPr b="0" lang="en-US" sz="2800" spc="-1" strike="noStrike">
                <a:solidFill>
                  <a:srgbClr val="000000"/>
                </a:solidFill>
                <a:latin typeface="Times New Roman"/>
                <a:ea typeface="DejaVu Sans"/>
              </a:rPr>
              <a:t>Folic acid should be discontinued for 2 wks following SP administration</a:t>
            </a:r>
            <a:endParaRPr b="0" lang="en-US" sz="2800" spc="-1" strike="noStrike">
              <a:latin typeface="Arial"/>
            </a:endParaRPr>
          </a:p>
          <a:p>
            <a:pPr marL="365760" indent="-281160" algn="ctr">
              <a:lnSpc>
                <a:spcPct val="100000"/>
              </a:lnSpc>
              <a:spcBef>
                <a:spcPts val="601"/>
              </a:spcBef>
              <a:tabLst>
                <a:tab algn="l" pos="0"/>
              </a:tabLst>
            </a:pPr>
            <a:r>
              <a:rPr b="1" lang="en-US" sz="2800" spc="-1" strike="noStrike" u="sng">
                <a:solidFill>
                  <a:srgbClr val="000000"/>
                </a:solidFill>
                <a:uFillTx/>
                <a:latin typeface="Times New Roman"/>
                <a:ea typeface="DejaVu Sans"/>
              </a:rPr>
              <a:t>IPTp &amp; HIV Positive women</a:t>
            </a:r>
            <a:endParaRPr b="0" lang="en-US" sz="2800" spc="-1" strike="noStrike">
              <a:latin typeface="Arial"/>
            </a:endParaRPr>
          </a:p>
          <a:p>
            <a:pPr marL="365760" indent="-281160" algn="just">
              <a:lnSpc>
                <a:spcPct val="100000"/>
              </a:lnSpc>
              <a:spcBef>
                <a:spcPts val="601"/>
              </a:spcBef>
              <a:buClr>
                <a:srgbClr val="3891a7"/>
              </a:buClr>
              <a:buSzPct val="80000"/>
              <a:buFont typeface="Wingdings 2" charset="2"/>
              <a:buChar char=""/>
              <a:tabLst>
                <a:tab algn="l" pos="0"/>
              </a:tabLst>
            </a:pPr>
            <a:r>
              <a:rPr b="0" lang="en-US" sz="2800" spc="-1" strike="noStrike">
                <a:solidFill>
                  <a:srgbClr val="000000"/>
                </a:solidFill>
                <a:latin typeface="Times New Roman"/>
                <a:ea typeface="DejaVu Sans"/>
              </a:rPr>
              <a:t>All HIV positive women should receive SP for IPTp atleast 4 times </a:t>
            </a:r>
            <a:endParaRPr b="0" lang="en-US" sz="2800" spc="-1" strike="noStrike">
              <a:latin typeface="Arial"/>
            </a:endParaRPr>
          </a:p>
          <a:p>
            <a:pPr marL="365760" indent="-281160" algn="just">
              <a:lnSpc>
                <a:spcPct val="100000"/>
              </a:lnSpc>
              <a:spcBef>
                <a:spcPts val="601"/>
              </a:spcBef>
              <a:buClr>
                <a:srgbClr val="3891a7"/>
              </a:buClr>
              <a:buSzPct val="80000"/>
              <a:buFont typeface="Wingdings 2" charset="2"/>
              <a:buChar char=""/>
              <a:tabLst>
                <a:tab algn="l" pos="0"/>
              </a:tabLst>
            </a:pPr>
            <a:r>
              <a:rPr b="0" lang="en-US" sz="2800" spc="-1" strike="noStrike">
                <a:solidFill>
                  <a:srgbClr val="000000"/>
                </a:solidFill>
                <a:latin typeface="Times New Roman"/>
                <a:ea typeface="DejaVu Sans"/>
              </a:rPr>
              <a:t>Those taking daily cotrimoxazole prophylaxis should not receive IPTp (septrin contains sulphur)</a:t>
            </a:r>
            <a:endParaRPr b="0" lang="en-US" sz="2800" spc="-1" strike="noStrike">
              <a:latin typeface="Arial"/>
            </a:endParaRPr>
          </a:p>
        </p:txBody>
      </p:sp>
    </p:spTree>
  </p:cSld>
  <mc:AlternateContent>
    <mc:Choice Requires="p14">
      <p:transition spd="slow" p14:dur="2000"/>
    </mc:Choice>
    <mc:Fallback>
      <p:transition spd="slow"/>
    </mc:Fallback>
  </mc:AlternateContent>
</p:sld>
</file>

<file path=ppt/slides/slide39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10" name="CustomShape 1"/>
          <p:cNvSpPr/>
          <p:nvPr/>
        </p:nvSpPr>
        <p:spPr>
          <a:xfrm>
            <a:off x="1619280" y="0"/>
            <a:ext cx="9999000" cy="6550920"/>
          </a:xfrm>
          <a:prstGeom prst="rect">
            <a:avLst/>
          </a:prstGeom>
          <a:noFill/>
          <a:ln>
            <a:noFill/>
          </a:ln>
        </p:spPr>
        <p:style>
          <a:lnRef idx="0"/>
          <a:fillRef idx="0"/>
          <a:effectRef idx="0"/>
          <a:fontRef idx="minor"/>
        </p:style>
        <p:txBody>
          <a:bodyPr lIns="90000" rIns="90000" tIns="45000" bIns="45000">
            <a:normAutofit fontScale="97000"/>
          </a:bodyPr>
          <a:p>
            <a:pPr marL="365760" indent="-281160" algn="ctr">
              <a:lnSpc>
                <a:spcPct val="100000"/>
              </a:lnSpc>
              <a:spcBef>
                <a:spcPts val="601"/>
              </a:spcBef>
              <a:tabLst>
                <a:tab algn="l" pos="0"/>
              </a:tabLst>
            </a:pPr>
            <a:r>
              <a:rPr b="0" lang="en-US" sz="3200" spc="-1" strike="noStrike">
                <a:solidFill>
                  <a:srgbClr val="000000"/>
                </a:solidFill>
                <a:latin typeface="Times New Roman"/>
                <a:ea typeface="DejaVu Sans"/>
              </a:rPr>
              <a:t>	</a:t>
            </a:r>
            <a:r>
              <a:rPr b="0" lang="en-US" sz="3200" spc="-1" strike="noStrike">
                <a:solidFill>
                  <a:srgbClr val="000000"/>
                </a:solidFill>
                <a:latin typeface="Times New Roman"/>
                <a:ea typeface="DejaVu Sans"/>
              </a:rPr>
              <a:t>	</a:t>
            </a:r>
            <a:r>
              <a:rPr b="1" i="1" lang="en-US" sz="3200" spc="-1" strike="noStrike" u="sng">
                <a:solidFill>
                  <a:srgbClr val="000000"/>
                </a:solidFill>
                <a:uFillTx/>
                <a:latin typeface="Times New Roman"/>
                <a:ea typeface="DejaVu Sans"/>
              </a:rPr>
              <a:t>Benefits of IPTp are:-</a:t>
            </a:r>
            <a:endParaRPr b="0" lang="en-US" sz="3200" spc="-1" strike="noStrike">
              <a:latin typeface="Arial"/>
            </a:endParaRPr>
          </a:p>
          <a:p>
            <a:pPr marL="365760" indent="-281160" algn="just">
              <a:lnSpc>
                <a:spcPct val="100000"/>
              </a:lnSpc>
              <a:spcBef>
                <a:spcPts val="601"/>
              </a:spcBef>
              <a:buClr>
                <a:srgbClr val="3891a7"/>
              </a:buClr>
              <a:buSzPct val="80000"/>
              <a:buFont typeface="Wingdings 2" charset="2"/>
              <a:buChar char=""/>
              <a:tabLst>
                <a:tab algn="l" pos="0"/>
              </a:tabLst>
            </a:pPr>
            <a:r>
              <a:rPr b="0" lang="en-US" sz="3200" spc="-1" strike="noStrike">
                <a:solidFill>
                  <a:srgbClr val="000000"/>
                </a:solidFill>
                <a:latin typeface="Times New Roman"/>
                <a:ea typeface="DejaVu Sans"/>
              </a:rPr>
              <a:t>Clears the parasites at the placenta site, hence normal functions of the placenta are restored.</a:t>
            </a:r>
            <a:endParaRPr b="0" lang="en-US" sz="3200" spc="-1" strike="noStrike">
              <a:latin typeface="Arial"/>
            </a:endParaRPr>
          </a:p>
          <a:p>
            <a:pPr marL="365760" indent="-281160" algn="just">
              <a:lnSpc>
                <a:spcPct val="100000"/>
              </a:lnSpc>
              <a:spcBef>
                <a:spcPts val="601"/>
              </a:spcBef>
              <a:buClr>
                <a:srgbClr val="3891a7"/>
              </a:buClr>
              <a:buSzPct val="80000"/>
              <a:buFont typeface="Wingdings 2" charset="2"/>
              <a:buChar char=""/>
              <a:tabLst>
                <a:tab algn="l" pos="0"/>
              </a:tabLst>
            </a:pPr>
            <a:r>
              <a:rPr b="0" lang="en-US" sz="3200" spc="-1" strike="noStrike">
                <a:solidFill>
                  <a:srgbClr val="000000"/>
                </a:solidFill>
                <a:latin typeface="Times New Roman"/>
                <a:ea typeface="DejaVu Sans"/>
              </a:rPr>
              <a:t>Eradicates peripheral parasitaemia, so the mother recovers from anaemia.</a:t>
            </a:r>
            <a:endParaRPr b="0" lang="en-US" sz="3200" spc="-1" strike="noStrike">
              <a:latin typeface="Arial"/>
            </a:endParaRPr>
          </a:p>
          <a:p>
            <a:pPr marL="365760" indent="-281160" algn="just">
              <a:lnSpc>
                <a:spcPct val="100000"/>
              </a:lnSpc>
              <a:spcBef>
                <a:spcPts val="601"/>
              </a:spcBef>
              <a:buClr>
                <a:srgbClr val="3891a7"/>
              </a:buClr>
              <a:buSzPct val="80000"/>
              <a:buFont typeface="Wingdings 2" charset="2"/>
              <a:buChar char=""/>
              <a:tabLst>
                <a:tab algn="l" pos="0"/>
              </a:tabLst>
            </a:pPr>
            <a:r>
              <a:rPr b="0" lang="en-US" sz="3200" spc="-1" strike="noStrike">
                <a:solidFill>
                  <a:srgbClr val="000000"/>
                </a:solidFill>
                <a:latin typeface="Times New Roman"/>
                <a:ea typeface="DejaVu Sans"/>
              </a:rPr>
              <a:t>Can be taken on an empty stomach</a:t>
            </a:r>
            <a:endParaRPr b="0" lang="en-US" sz="3200" spc="-1" strike="noStrike">
              <a:latin typeface="Arial"/>
            </a:endParaRPr>
          </a:p>
          <a:p>
            <a:pPr marL="365760" indent="-281160" algn="just">
              <a:lnSpc>
                <a:spcPct val="100000"/>
              </a:lnSpc>
              <a:spcBef>
                <a:spcPts val="601"/>
              </a:spcBef>
              <a:buClr>
                <a:srgbClr val="3891a7"/>
              </a:buClr>
              <a:buSzPct val="80000"/>
              <a:buFont typeface="Wingdings 2" charset="2"/>
              <a:buChar char=""/>
              <a:tabLst>
                <a:tab algn="l" pos="0"/>
              </a:tabLst>
            </a:pPr>
            <a:r>
              <a:rPr b="0" lang="en-US" sz="3200" spc="-1" strike="noStrike">
                <a:solidFill>
                  <a:srgbClr val="000000"/>
                </a:solidFill>
                <a:latin typeface="Times New Roman"/>
                <a:ea typeface="DejaVu Sans"/>
              </a:rPr>
              <a:t>It is safe &amp; effective during pregnancy</a:t>
            </a:r>
            <a:endParaRPr b="0" lang="en-US" sz="3200" spc="-1" strike="noStrike">
              <a:latin typeface="Arial"/>
            </a:endParaRPr>
          </a:p>
          <a:p>
            <a:pPr marL="365760" indent="-281160" algn="ctr">
              <a:lnSpc>
                <a:spcPct val="100000"/>
              </a:lnSpc>
              <a:spcBef>
                <a:spcPts val="601"/>
              </a:spcBef>
              <a:tabLst>
                <a:tab algn="l" pos="0"/>
              </a:tabLst>
            </a:pPr>
            <a:r>
              <a:rPr b="0" lang="en-US" sz="3200" spc="-1" strike="noStrike">
                <a:solidFill>
                  <a:srgbClr val="000000"/>
                </a:solidFill>
                <a:latin typeface="Times New Roman"/>
                <a:ea typeface="DejaVu Sans"/>
              </a:rPr>
              <a:t>	</a:t>
            </a:r>
            <a:r>
              <a:rPr b="1" i="1" lang="en-US" sz="3200" spc="-1" strike="noStrike" u="sng">
                <a:solidFill>
                  <a:srgbClr val="000000"/>
                </a:solidFill>
                <a:uFillTx/>
                <a:latin typeface="Times New Roman"/>
                <a:ea typeface="DejaVu Sans"/>
              </a:rPr>
              <a:t>Side effects includes:</a:t>
            </a:r>
            <a:endParaRPr b="0" lang="en-US" sz="3200" spc="-1" strike="noStrike">
              <a:latin typeface="Arial"/>
            </a:endParaRPr>
          </a:p>
          <a:p>
            <a:pPr marL="365760" indent="-281160" algn="just">
              <a:lnSpc>
                <a:spcPct val="100000"/>
              </a:lnSpc>
              <a:spcBef>
                <a:spcPts val="601"/>
              </a:spcBef>
              <a:buClr>
                <a:srgbClr val="3891a7"/>
              </a:buClr>
              <a:buSzPct val="80000"/>
              <a:buFont typeface="Wingdings 2" charset="2"/>
              <a:buChar char=""/>
              <a:tabLst>
                <a:tab algn="l" pos="0"/>
              </a:tabLst>
            </a:pPr>
            <a:r>
              <a:rPr b="0" lang="en-US" sz="3200" spc="-1" strike="noStrike">
                <a:solidFill>
                  <a:srgbClr val="000000"/>
                </a:solidFill>
                <a:latin typeface="Times New Roman"/>
                <a:ea typeface="DejaVu Sans"/>
              </a:rPr>
              <a:t>Nausea  headache and occasional vomiting for the mild.</a:t>
            </a:r>
            <a:endParaRPr b="0" lang="en-US" sz="3200" spc="-1" strike="noStrike">
              <a:latin typeface="Arial"/>
            </a:endParaRPr>
          </a:p>
          <a:p>
            <a:pPr marL="365760" indent="-281160" algn="just">
              <a:lnSpc>
                <a:spcPct val="100000"/>
              </a:lnSpc>
              <a:spcBef>
                <a:spcPts val="601"/>
              </a:spcBef>
              <a:buClr>
                <a:srgbClr val="3891a7"/>
              </a:buClr>
              <a:buSzPct val="80000"/>
              <a:buFont typeface="Wingdings 2" charset="2"/>
              <a:buChar char=""/>
              <a:tabLst>
                <a:tab algn="l" pos="0"/>
              </a:tabLst>
            </a:pPr>
            <a:r>
              <a:rPr b="0" lang="en-US" sz="3200" spc="-1" strike="noStrike">
                <a:solidFill>
                  <a:srgbClr val="000000"/>
                </a:solidFill>
                <a:latin typeface="Times New Roman"/>
                <a:ea typeface="DejaVu Sans"/>
              </a:rPr>
              <a:t>Stevens Johnson syndrome  . It’s a complication for  sulfa based drugs.</a:t>
            </a:r>
            <a:endParaRPr b="0" lang="en-US" sz="3200" spc="-1" strike="noStrike">
              <a:latin typeface="Arial"/>
            </a:endParaRPr>
          </a:p>
          <a:p>
            <a:pPr marL="365760" indent="-281160" algn="just">
              <a:lnSpc>
                <a:spcPct val="100000"/>
              </a:lnSpc>
              <a:spcBef>
                <a:spcPts val="601"/>
              </a:spcBef>
              <a:buClr>
                <a:srgbClr val="3891a7"/>
              </a:buClr>
              <a:buSzPct val="80000"/>
              <a:buFont typeface="Wingdings 2" charset="2"/>
              <a:buChar char=""/>
              <a:tabLst>
                <a:tab algn="l" pos="0"/>
              </a:tabLst>
            </a:pPr>
            <a:r>
              <a:rPr b="0" lang="en-US" sz="3200" spc="-1" strike="noStrike">
                <a:solidFill>
                  <a:srgbClr val="000000"/>
                </a:solidFill>
                <a:latin typeface="Times New Roman"/>
                <a:ea typeface="DejaVu Sans"/>
              </a:rPr>
              <a:t>Advice to sleep under long lasting insecticide treated nets (LLITNs)</a:t>
            </a:r>
            <a:endParaRPr b="0" lang="en-US" sz="3200" spc="-1" strike="noStrike">
              <a:latin typeface="Arial"/>
            </a:endParaRPr>
          </a:p>
          <a:p>
            <a:pPr algn="just">
              <a:lnSpc>
                <a:spcPct val="100000"/>
              </a:lnSpc>
              <a:spcBef>
                <a:spcPts val="601"/>
              </a:spcBef>
              <a:tabLst>
                <a:tab algn="l" pos="0"/>
              </a:tabLst>
            </a:pP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39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11" name="CustomShape 1"/>
          <p:cNvSpPr/>
          <p:nvPr/>
        </p:nvSpPr>
        <p:spPr>
          <a:xfrm>
            <a:off x="1828800" y="304920"/>
            <a:ext cx="9717120" cy="5941440"/>
          </a:xfrm>
          <a:prstGeom prst="rect">
            <a:avLst/>
          </a:prstGeom>
          <a:noFill/>
          <a:ln>
            <a:noFill/>
          </a:ln>
        </p:spPr>
        <p:style>
          <a:lnRef idx="0"/>
          <a:fillRef idx="0"/>
          <a:effectRef idx="0"/>
          <a:fontRef idx="minor"/>
        </p:style>
        <p:txBody>
          <a:bodyPr lIns="90000" rIns="90000" tIns="45000" bIns="45000">
            <a:normAutofit/>
          </a:bodyPr>
          <a:p>
            <a:pPr marL="365760" indent="-281160" algn="just">
              <a:lnSpc>
                <a:spcPct val="100000"/>
              </a:lnSpc>
              <a:spcBef>
                <a:spcPts val="601"/>
              </a:spcBef>
              <a:buClr>
                <a:srgbClr val="3891a7"/>
              </a:buClr>
              <a:buSzPct val="80000"/>
              <a:buFont typeface="Wingdings 2" charset="2"/>
              <a:buChar char=""/>
            </a:pPr>
            <a:r>
              <a:rPr b="0" lang="en-US" sz="3200" spc="-1" strike="noStrike">
                <a:solidFill>
                  <a:srgbClr val="000000"/>
                </a:solidFill>
                <a:latin typeface="Times New Roman"/>
                <a:ea typeface="DejaVu Sans"/>
              </a:rPr>
              <a:t>That who suffers malaria , admission to hospital is vital irrespective of the MPS results so long as she is symptomatic.</a:t>
            </a:r>
            <a:endParaRPr b="0" lang="en-US" sz="3200" spc="-1" strike="noStrike">
              <a:latin typeface="Arial"/>
            </a:endParaRPr>
          </a:p>
          <a:p>
            <a:pPr marL="365760" indent="-281160" algn="just">
              <a:lnSpc>
                <a:spcPct val="100000"/>
              </a:lnSpc>
              <a:spcBef>
                <a:spcPts val="601"/>
              </a:spcBef>
              <a:buClr>
                <a:srgbClr val="3891a7"/>
              </a:buClr>
              <a:buSzPct val="80000"/>
              <a:buFont typeface="Wingdings 2" charset="2"/>
              <a:buChar char=""/>
            </a:pPr>
            <a:r>
              <a:rPr b="0" lang="en-US" sz="3200" spc="-1" strike="noStrike">
                <a:solidFill>
                  <a:srgbClr val="000000"/>
                </a:solidFill>
                <a:latin typeface="Times New Roman"/>
                <a:ea typeface="DejaVu Sans"/>
              </a:rPr>
              <a:t>Inform the DR. immediately</a:t>
            </a:r>
            <a:endParaRPr b="0" lang="en-US" sz="3200" spc="-1" strike="noStrike">
              <a:latin typeface="Arial"/>
            </a:endParaRPr>
          </a:p>
          <a:p>
            <a:pPr marL="365760" indent="-281160" algn="just">
              <a:lnSpc>
                <a:spcPct val="100000"/>
              </a:lnSpc>
              <a:spcBef>
                <a:spcPts val="601"/>
              </a:spcBef>
              <a:buClr>
                <a:srgbClr val="3891a7"/>
              </a:buClr>
              <a:buSzPct val="80000"/>
              <a:buFont typeface="Wingdings 2" charset="2"/>
              <a:buChar char=""/>
            </a:pPr>
            <a:r>
              <a:rPr b="0" lang="en-US" sz="3200" spc="-1" strike="noStrike">
                <a:solidFill>
                  <a:srgbClr val="000000"/>
                </a:solidFill>
                <a:latin typeface="Times New Roman"/>
                <a:ea typeface="DejaVu Sans"/>
              </a:rPr>
              <a:t>Assess the condition through history and physical examination results.</a:t>
            </a:r>
            <a:endParaRPr b="0" lang="en-US" sz="3200" spc="-1" strike="noStrike">
              <a:latin typeface="Arial"/>
            </a:endParaRPr>
          </a:p>
          <a:p>
            <a:pPr marL="365760" indent="-281160" algn="just">
              <a:lnSpc>
                <a:spcPct val="100000"/>
              </a:lnSpc>
              <a:spcBef>
                <a:spcPts val="601"/>
              </a:spcBef>
              <a:buClr>
                <a:srgbClr val="3891a7"/>
              </a:buClr>
              <a:buSzPct val="80000"/>
              <a:buFont typeface="Wingdings 2" charset="2"/>
              <a:buChar char=""/>
            </a:pPr>
            <a:r>
              <a:rPr b="0" lang="en-US" sz="3200" spc="-1" strike="noStrike">
                <a:solidFill>
                  <a:srgbClr val="000000"/>
                </a:solidFill>
                <a:latin typeface="Times New Roman"/>
                <a:ea typeface="DejaVu Sans"/>
              </a:rPr>
              <a:t>Monitor fetal and maternal condition every 4 hourly. Instruct mother to maintain fetal kick chart . Monitor  onset of uterine contractions. Document correctly, interpret &amp; consult appropriately.</a:t>
            </a:r>
            <a:endParaRPr b="0" lang="en-US" sz="3200" spc="-1" strike="noStrike">
              <a:latin typeface="Arial"/>
            </a:endParaRPr>
          </a:p>
          <a:p>
            <a:pPr marL="365760" indent="-281160" algn="just">
              <a:lnSpc>
                <a:spcPct val="100000"/>
              </a:lnSpc>
              <a:spcBef>
                <a:spcPts val="601"/>
              </a:spcBef>
              <a:buClr>
                <a:srgbClr val="3891a7"/>
              </a:buClr>
              <a:buSzPct val="80000"/>
              <a:buFont typeface="Wingdings 2" charset="2"/>
              <a:buChar char=""/>
            </a:pPr>
            <a:r>
              <a:rPr b="0" lang="en-US" sz="3200" spc="-1" strike="noStrike">
                <a:solidFill>
                  <a:srgbClr val="000000"/>
                </a:solidFill>
                <a:latin typeface="Times New Roman"/>
                <a:ea typeface="DejaVu Sans"/>
              </a:rPr>
              <a:t>Nurse on complete bed rest to facilitate adequate blood supply to the placental bed and kidneys.</a:t>
            </a:r>
            <a:endParaRPr b="0" lang="en-US" sz="3200" spc="-1" strike="noStrike">
              <a:latin typeface="Arial"/>
            </a:endParaRPr>
          </a:p>
          <a:p>
            <a:pPr algn="just">
              <a:lnSpc>
                <a:spcPct val="100000"/>
              </a:lnSpc>
              <a:spcBef>
                <a:spcPts val="601"/>
              </a:spcBef>
            </a:pP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39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12" name="CustomShape 1"/>
          <p:cNvSpPr/>
          <p:nvPr/>
        </p:nvSpPr>
        <p:spPr>
          <a:xfrm>
            <a:off x="1619280" y="0"/>
            <a:ext cx="10189440" cy="6307200"/>
          </a:xfrm>
          <a:prstGeom prst="rect">
            <a:avLst/>
          </a:prstGeom>
          <a:noFill/>
          <a:ln>
            <a:noFill/>
          </a:ln>
        </p:spPr>
        <p:style>
          <a:lnRef idx="0"/>
          <a:fillRef idx="0"/>
          <a:effectRef idx="0"/>
          <a:fontRef idx="minor"/>
        </p:style>
        <p:txBody>
          <a:bodyPr lIns="90000" rIns="90000" tIns="45000" bIns="45000">
            <a:noAutofit/>
          </a:bodyPr>
          <a:p>
            <a:pPr marL="365760" indent="-281160">
              <a:lnSpc>
                <a:spcPct val="100000"/>
              </a:lnSpc>
              <a:spcBef>
                <a:spcPts val="601"/>
              </a:spcBef>
              <a:buClr>
                <a:srgbClr val="3891a7"/>
              </a:buClr>
              <a:buSzPct val="80000"/>
              <a:buFont typeface="Wingdings 2" charset="2"/>
              <a:buChar char=""/>
            </a:pPr>
            <a:r>
              <a:rPr b="0" lang="en-US" sz="3200" spc="-1" strike="noStrike">
                <a:solidFill>
                  <a:srgbClr val="000000"/>
                </a:solidFill>
                <a:latin typeface="Times New Roman"/>
                <a:ea typeface="DejaVu Sans"/>
              </a:rPr>
              <a:t>Investigate thoroughly thru, MPS urea &amp; electrolytes, blood sugar  and serum bilirubin. </a:t>
            </a:r>
            <a:endParaRPr b="0" lang="en-US" sz="3200" spc="-1" strike="noStrike">
              <a:latin typeface="Arial"/>
            </a:endParaRPr>
          </a:p>
          <a:p>
            <a:pPr marL="365760" indent="-281160">
              <a:lnSpc>
                <a:spcPct val="100000"/>
              </a:lnSpc>
              <a:spcBef>
                <a:spcPts val="601"/>
              </a:spcBef>
              <a:buClr>
                <a:srgbClr val="3891a7"/>
              </a:buClr>
              <a:buSzPct val="80000"/>
              <a:buFont typeface="Wingdings 2" charset="2"/>
              <a:buChar char=""/>
            </a:pPr>
            <a:r>
              <a:rPr b="0" lang="en-US" sz="3200" spc="-1" strike="noStrike">
                <a:solidFill>
                  <a:srgbClr val="000000"/>
                </a:solidFill>
                <a:latin typeface="Times New Roman"/>
                <a:ea typeface="DejaVu Sans"/>
              </a:rPr>
              <a:t>In some cases cross-match is done, as well as ultrasound to assess fetal growth &amp; health.</a:t>
            </a:r>
            <a:endParaRPr b="0" lang="en-US" sz="3200" spc="-1" strike="noStrike">
              <a:latin typeface="Arial"/>
            </a:endParaRPr>
          </a:p>
          <a:p>
            <a:pPr marL="365760" indent="-281160">
              <a:lnSpc>
                <a:spcPct val="100000"/>
              </a:lnSpc>
              <a:spcBef>
                <a:spcPts val="601"/>
              </a:spcBef>
              <a:tabLst>
                <a:tab algn="l" pos="0"/>
              </a:tabLst>
            </a:pPr>
            <a:r>
              <a:rPr b="1" lang="en-US" sz="3200" spc="-1" strike="noStrike">
                <a:solidFill>
                  <a:srgbClr val="ff0000"/>
                </a:solidFill>
                <a:latin typeface="Times New Roman"/>
                <a:ea typeface="DejaVu Sans"/>
              </a:rPr>
              <a:t>NB:  </a:t>
            </a:r>
            <a:r>
              <a:rPr b="0" lang="en-US" sz="3200" spc="-1" strike="noStrike">
                <a:solidFill>
                  <a:srgbClr val="000000"/>
                </a:solidFill>
                <a:latin typeface="Times New Roman"/>
                <a:ea typeface="DejaVu Sans"/>
              </a:rPr>
              <a:t>MPS  &amp; HB levels are estimated regularly to assess the progress.</a:t>
            </a:r>
            <a:endParaRPr b="0" lang="en-US" sz="3200" spc="-1" strike="noStrike">
              <a:latin typeface="Arial"/>
            </a:endParaRPr>
          </a:p>
          <a:p>
            <a:pPr marL="365760" indent="-281160">
              <a:lnSpc>
                <a:spcPct val="100000"/>
              </a:lnSpc>
              <a:spcBef>
                <a:spcPts val="601"/>
              </a:spcBef>
              <a:buClr>
                <a:srgbClr val="3891a7"/>
              </a:buClr>
              <a:buSzPct val="80000"/>
              <a:buFont typeface="Wingdings 2" charset="2"/>
              <a:buChar char=""/>
              <a:tabLst>
                <a:tab algn="l" pos="0"/>
              </a:tabLst>
            </a:pPr>
            <a:r>
              <a:rPr b="0" lang="en-US" sz="3200" spc="-1" strike="noStrike">
                <a:solidFill>
                  <a:srgbClr val="000000"/>
                </a:solidFill>
                <a:latin typeface="Times New Roman"/>
                <a:ea typeface="DejaVu Sans"/>
              </a:rPr>
              <a:t>Correct dehydration thru intravenous infusion of 3 litres in 24 hrs, if vomiting / diarrhoea are present. </a:t>
            </a:r>
            <a:endParaRPr b="0" lang="en-US" sz="3200" spc="-1" strike="noStrike">
              <a:latin typeface="Arial"/>
            </a:endParaRPr>
          </a:p>
          <a:p>
            <a:pPr marL="365760" indent="-281160">
              <a:lnSpc>
                <a:spcPct val="100000"/>
              </a:lnSpc>
              <a:spcBef>
                <a:spcPts val="601"/>
              </a:spcBef>
              <a:buClr>
                <a:srgbClr val="3891a7"/>
              </a:buClr>
              <a:buSzPct val="80000"/>
              <a:buFont typeface="Wingdings" charset="2"/>
              <a:buChar char=""/>
              <a:tabLst>
                <a:tab algn="l" pos="0"/>
              </a:tabLst>
            </a:pPr>
            <a:r>
              <a:rPr b="0" lang="en-US" sz="3200" spc="-1" strike="noStrike">
                <a:solidFill>
                  <a:srgbClr val="000000"/>
                </a:solidFill>
                <a:latin typeface="Times New Roman"/>
                <a:ea typeface="DejaVu Sans"/>
              </a:rPr>
              <a:t>If absent encourage free oral fluid, amounting  to 3L× 24 hrs.</a:t>
            </a:r>
            <a:endParaRPr b="0" lang="en-US" sz="3200" spc="-1" strike="noStrike">
              <a:latin typeface="Arial"/>
            </a:endParaRPr>
          </a:p>
          <a:p>
            <a:pPr marL="365760" indent="-281160">
              <a:lnSpc>
                <a:spcPct val="100000"/>
              </a:lnSpc>
              <a:spcBef>
                <a:spcPts val="601"/>
              </a:spcBef>
              <a:buClr>
                <a:srgbClr val="3891a7"/>
              </a:buClr>
              <a:buSzPct val="80000"/>
              <a:buFont typeface="Wingdings" charset="2"/>
              <a:buChar char=""/>
              <a:tabLst>
                <a:tab algn="l" pos="0"/>
              </a:tabLst>
            </a:pPr>
            <a:r>
              <a:rPr b="0" lang="en-US" sz="3200" spc="-1" strike="noStrike">
                <a:solidFill>
                  <a:srgbClr val="000000"/>
                </a:solidFill>
                <a:latin typeface="Times New Roman"/>
                <a:ea typeface="DejaVu Sans"/>
              </a:rPr>
              <a:t>Maintain FBC strictly to evaluate renal functions.</a:t>
            </a: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39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13" name="CustomShape 1"/>
          <p:cNvSpPr/>
          <p:nvPr/>
        </p:nvSpPr>
        <p:spPr>
          <a:xfrm>
            <a:off x="1752480" y="76320"/>
            <a:ext cx="9903960" cy="6627240"/>
          </a:xfrm>
          <a:prstGeom prst="rect">
            <a:avLst/>
          </a:prstGeom>
          <a:noFill/>
          <a:ln>
            <a:noFill/>
          </a:ln>
        </p:spPr>
        <p:style>
          <a:lnRef idx="0"/>
          <a:fillRef idx="0"/>
          <a:effectRef idx="0"/>
          <a:fontRef idx="minor"/>
        </p:style>
        <p:txBody>
          <a:bodyPr lIns="90000" rIns="90000" tIns="45000" bIns="45000">
            <a:noAutofit/>
          </a:bodyPr>
          <a:p>
            <a:pPr marL="365760" indent="-281160" algn="just">
              <a:lnSpc>
                <a:spcPct val="100000"/>
              </a:lnSpc>
              <a:spcBef>
                <a:spcPts val="601"/>
              </a:spcBef>
              <a:buClr>
                <a:srgbClr val="3891a7"/>
              </a:buClr>
              <a:buSzPct val="80000"/>
              <a:buFont typeface="Wingdings 2" charset="2"/>
              <a:buChar char=""/>
            </a:pPr>
            <a:r>
              <a:rPr b="0" lang="en-US" sz="3200" spc="-1" strike="noStrike">
                <a:solidFill>
                  <a:srgbClr val="000000"/>
                </a:solidFill>
                <a:latin typeface="Times New Roman"/>
                <a:ea typeface="DejaVu Sans"/>
              </a:rPr>
              <a:t>For features of incomplete / inevitable abortion, prepare for evacuation of the uterus.</a:t>
            </a:r>
            <a:endParaRPr b="0" lang="en-US" sz="3200" spc="-1" strike="noStrike">
              <a:latin typeface="Arial"/>
            </a:endParaRPr>
          </a:p>
          <a:p>
            <a:pPr marL="365760" indent="-281160" algn="just">
              <a:lnSpc>
                <a:spcPct val="100000"/>
              </a:lnSpc>
              <a:spcBef>
                <a:spcPts val="601"/>
              </a:spcBef>
              <a:buClr>
                <a:srgbClr val="3891a7"/>
              </a:buClr>
              <a:buSzPct val="80000"/>
              <a:buFont typeface="Wingdings 2" charset="2"/>
              <a:buChar char=""/>
            </a:pPr>
            <a:r>
              <a:rPr b="0" lang="en-US" sz="3200" spc="-1" strike="noStrike">
                <a:solidFill>
                  <a:srgbClr val="000000"/>
                </a:solidFill>
                <a:latin typeface="Times New Roman"/>
                <a:ea typeface="DejaVu Sans"/>
              </a:rPr>
              <a:t>For  IUFD  and in labour, monitor  as well as deliver as usual. Not in labour,  control the malaria condition then induce.</a:t>
            </a:r>
            <a:endParaRPr b="0" lang="en-US" sz="3200" spc="-1" strike="noStrike">
              <a:latin typeface="Arial"/>
            </a:endParaRPr>
          </a:p>
          <a:p>
            <a:pPr marL="365760" indent="-281160" algn="just">
              <a:lnSpc>
                <a:spcPct val="100000"/>
              </a:lnSpc>
              <a:spcBef>
                <a:spcPts val="601"/>
              </a:spcBef>
              <a:tabLst>
                <a:tab algn="l" pos="0"/>
              </a:tabLst>
            </a:pPr>
            <a:r>
              <a:rPr b="0" lang="en-US" sz="3200" spc="-1" strike="noStrike">
                <a:solidFill>
                  <a:srgbClr val="000000"/>
                </a:solidFill>
                <a:latin typeface="Times New Roman"/>
                <a:ea typeface="DejaVu Sans"/>
              </a:rPr>
              <a:t>	</a:t>
            </a:r>
            <a:r>
              <a:rPr b="0" lang="en-US" sz="3200" spc="-1" strike="noStrike">
                <a:solidFill>
                  <a:srgbClr val="000000"/>
                </a:solidFill>
                <a:latin typeface="Times New Roman"/>
                <a:ea typeface="DejaVu Sans"/>
              </a:rPr>
              <a:t>	</a:t>
            </a:r>
            <a:r>
              <a:rPr b="1" lang="en-US" sz="3200" spc="-1" strike="noStrike" u="sng">
                <a:solidFill>
                  <a:srgbClr val="ff0000"/>
                </a:solidFill>
                <a:uFillTx/>
                <a:latin typeface="Times New Roman"/>
                <a:ea typeface="DejaVu Sans"/>
              </a:rPr>
              <a:t>DRUGS/ PHARMACOLOGICAL MGT:</a:t>
            </a:r>
            <a:endParaRPr b="0" lang="en-US" sz="3200" spc="-1" strike="noStrike">
              <a:latin typeface="Arial"/>
            </a:endParaRPr>
          </a:p>
          <a:p>
            <a:pPr marL="365760" indent="-281160" algn="just">
              <a:lnSpc>
                <a:spcPct val="100000"/>
              </a:lnSpc>
              <a:spcBef>
                <a:spcPts val="601"/>
              </a:spcBef>
              <a:buClr>
                <a:srgbClr val="3891a7"/>
              </a:buClr>
              <a:buSzPct val="80000"/>
              <a:buFont typeface="Wingdings 2" charset="2"/>
              <a:buChar char=""/>
              <a:tabLst>
                <a:tab algn="l" pos="0"/>
              </a:tabLst>
            </a:pPr>
            <a:r>
              <a:rPr b="0" lang="en-US" sz="3200" spc="-1" strike="noStrike">
                <a:solidFill>
                  <a:srgbClr val="000000"/>
                </a:solidFill>
                <a:latin typeface="Times New Roman"/>
                <a:ea typeface="DejaVu Sans"/>
              </a:rPr>
              <a:t>For </a:t>
            </a:r>
            <a:r>
              <a:rPr b="1" lang="en-US" sz="3200" spc="-1" strike="noStrike" u="sng">
                <a:solidFill>
                  <a:srgbClr val="000000"/>
                </a:solidFill>
                <a:uFillTx/>
                <a:latin typeface="Times New Roman"/>
                <a:ea typeface="DejaVu Sans"/>
              </a:rPr>
              <a:t>uncomplicated malaria</a:t>
            </a:r>
            <a:r>
              <a:rPr b="0" lang="en-US" sz="3200" spc="-1" strike="noStrike" u="sng">
                <a:solidFill>
                  <a:srgbClr val="000000"/>
                </a:solidFill>
                <a:uFillTx/>
                <a:latin typeface="Times New Roman"/>
                <a:ea typeface="DejaVu Sans"/>
              </a:rPr>
              <a:t>;</a:t>
            </a:r>
            <a:endParaRPr b="0" lang="en-US" sz="3200" spc="-1" strike="noStrike">
              <a:latin typeface="Arial"/>
            </a:endParaRPr>
          </a:p>
          <a:p>
            <a:pPr lvl="1" marL="640080" indent="-235440" algn="just">
              <a:lnSpc>
                <a:spcPct val="100000"/>
              </a:lnSpc>
              <a:spcBef>
                <a:spcPts val="550"/>
              </a:spcBef>
              <a:buClr>
                <a:srgbClr val="3891a7"/>
              </a:buClr>
              <a:buFont typeface="Verdana"/>
              <a:buChar char="◦"/>
              <a:tabLst>
                <a:tab algn="l" pos="0"/>
              </a:tabLst>
            </a:pPr>
            <a:r>
              <a:rPr b="0" lang="en-US" sz="3200" spc="-1" strike="noStrike">
                <a:solidFill>
                  <a:srgbClr val="000000"/>
                </a:solidFill>
                <a:latin typeface="Times New Roman"/>
                <a:ea typeface="DejaVu Sans"/>
              </a:rPr>
              <a:t>In 1</a:t>
            </a:r>
            <a:r>
              <a:rPr b="0" lang="en-US" sz="3200" spc="-1" strike="noStrike" baseline="30000">
                <a:solidFill>
                  <a:srgbClr val="000000"/>
                </a:solidFill>
                <a:latin typeface="Times New Roman"/>
                <a:ea typeface="DejaVu Sans"/>
              </a:rPr>
              <a:t>st</a:t>
            </a:r>
            <a:r>
              <a:rPr b="0" lang="en-US" sz="3200" spc="-1" strike="noStrike">
                <a:solidFill>
                  <a:srgbClr val="000000"/>
                </a:solidFill>
                <a:latin typeface="Times New Roman"/>
                <a:ea typeface="DejaVu Sans"/>
              </a:rPr>
              <a:t> trimester, Recommended treatment is oral </a:t>
            </a:r>
            <a:r>
              <a:rPr b="1" lang="en-US" sz="3200" spc="-1" strike="noStrike">
                <a:solidFill>
                  <a:srgbClr val="000000"/>
                </a:solidFill>
                <a:latin typeface="Times New Roman"/>
                <a:ea typeface="DejaVu Sans"/>
              </a:rPr>
              <a:t>quinine (</a:t>
            </a:r>
            <a:r>
              <a:rPr b="0" lang="en-US" sz="3200" spc="-1" strike="noStrike">
                <a:solidFill>
                  <a:srgbClr val="000000"/>
                </a:solidFill>
                <a:latin typeface="Times New Roman"/>
                <a:ea typeface="DejaVu Sans"/>
              </a:rPr>
              <a:t>1</a:t>
            </a:r>
            <a:r>
              <a:rPr b="0" lang="en-US" sz="3200" spc="-1" strike="noStrike" baseline="30000">
                <a:solidFill>
                  <a:srgbClr val="000000"/>
                </a:solidFill>
                <a:latin typeface="Times New Roman"/>
                <a:ea typeface="DejaVu Sans"/>
              </a:rPr>
              <a:t>st</a:t>
            </a:r>
            <a:r>
              <a:rPr b="0" lang="en-US" sz="3200" spc="-1" strike="noStrike">
                <a:solidFill>
                  <a:srgbClr val="000000"/>
                </a:solidFill>
                <a:latin typeface="Times New Roman"/>
                <a:ea typeface="DejaVu Sans"/>
              </a:rPr>
              <a:t> choice</a:t>
            </a:r>
            <a:r>
              <a:rPr b="1" lang="en-US" sz="3200" spc="-1" strike="noStrike">
                <a:solidFill>
                  <a:srgbClr val="000000"/>
                </a:solidFill>
                <a:latin typeface="Times New Roman"/>
                <a:ea typeface="DejaVu Sans"/>
              </a:rPr>
              <a:t>)</a:t>
            </a:r>
            <a:r>
              <a:rPr b="0" lang="en-US" sz="3200" spc="-1" strike="noStrike">
                <a:solidFill>
                  <a:srgbClr val="000000"/>
                </a:solidFill>
                <a:latin typeface="Times New Roman"/>
                <a:ea typeface="DejaVu Sans"/>
              </a:rPr>
              <a:t> 600 mg 8 hrly for 7 days or Artemether Lumefantrine  (</a:t>
            </a:r>
            <a:r>
              <a:rPr b="1" lang="en-US" sz="3200" spc="-1" strike="noStrike">
                <a:solidFill>
                  <a:srgbClr val="000000"/>
                </a:solidFill>
                <a:latin typeface="Times New Roman"/>
                <a:ea typeface="DejaVu Sans"/>
              </a:rPr>
              <a:t>AL</a:t>
            </a:r>
            <a:r>
              <a:rPr b="0" lang="en-US" sz="3200" spc="-1" strike="noStrike">
                <a:solidFill>
                  <a:srgbClr val="000000"/>
                </a:solidFill>
                <a:latin typeface="Times New Roman"/>
                <a:ea typeface="DejaVu Sans"/>
              </a:rPr>
              <a:t>) (2</a:t>
            </a:r>
            <a:r>
              <a:rPr b="0" lang="en-US" sz="3200" spc="-1" strike="noStrike" baseline="30000">
                <a:solidFill>
                  <a:srgbClr val="000000"/>
                </a:solidFill>
                <a:latin typeface="Times New Roman"/>
                <a:ea typeface="DejaVu Sans"/>
              </a:rPr>
              <a:t>nd</a:t>
            </a:r>
            <a:r>
              <a:rPr b="0" lang="en-US" sz="3200" spc="-1" strike="noStrike">
                <a:solidFill>
                  <a:srgbClr val="000000"/>
                </a:solidFill>
                <a:latin typeface="Times New Roman"/>
                <a:ea typeface="DejaVu Sans"/>
              </a:rPr>
              <a:t> choice).</a:t>
            </a:r>
            <a:endParaRPr b="0" lang="en-US" sz="3200" spc="-1" strike="noStrike">
              <a:latin typeface="Arial"/>
            </a:endParaRPr>
          </a:p>
          <a:p>
            <a:pPr lvl="1" marL="640080" indent="-235440" algn="just">
              <a:lnSpc>
                <a:spcPct val="100000"/>
              </a:lnSpc>
              <a:spcBef>
                <a:spcPts val="550"/>
              </a:spcBef>
              <a:buClr>
                <a:srgbClr val="3891a7"/>
              </a:buClr>
              <a:buFont typeface="Verdana"/>
              <a:buChar char="◦"/>
              <a:tabLst>
                <a:tab algn="l" pos="0"/>
              </a:tabLst>
            </a:pPr>
            <a:r>
              <a:rPr b="0" lang="en-US" sz="3200" spc="-1" strike="noStrike">
                <a:solidFill>
                  <a:srgbClr val="000000"/>
                </a:solidFill>
                <a:latin typeface="Times New Roman"/>
                <a:ea typeface="DejaVu Sans"/>
              </a:rPr>
              <a:t>In 2</a:t>
            </a:r>
            <a:r>
              <a:rPr b="0" lang="en-US" sz="3200" spc="-1" strike="noStrike" baseline="30000">
                <a:solidFill>
                  <a:srgbClr val="000000"/>
                </a:solidFill>
                <a:latin typeface="Times New Roman"/>
                <a:ea typeface="DejaVu Sans"/>
              </a:rPr>
              <a:t>nd</a:t>
            </a:r>
            <a:r>
              <a:rPr b="0" lang="en-US" sz="3200" spc="-1" strike="noStrike">
                <a:solidFill>
                  <a:srgbClr val="000000"/>
                </a:solidFill>
                <a:latin typeface="Times New Roman"/>
                <a:ea typeface="DejaVu Sans"/>
              </a:rPr>
              <a:t> &amp; 3</a:t>
            </a:r>
            <a:r>
              <a:rPr b="0" lang="en-US" sz="3200" spc="-1" strike="noStrike" baseline="30000">
                <a:solidFill>
                  <a:srgbClr val="000000"/>
                </a:solidFill>
                <a:latin typeface="Times New Roman"/>
                <a:ea typeface="DejaVu Sans"/>
              </a:rPr>
              <a:t>rd</a:t>
            </a:r>
            <a:r>
              <a:rPr b="0" lang="en-US" sz="3200" spc="-1" strike="noStrike">
                <a:solidFill>
                  <a:srgbClr val="000000"/>
                </a:solidFill>
                <a:latin typeface="Times New Roman"/>
                <a:ea typeface="DejaVu Sans"/>
              </a:rPr>
              <a:t> Trimesters: </a:t>
            </a:r>
            <a:r>
              <a:rPr b="1" lang="en-US" sz="3200" spc="-1" strike="noStrike">
                <a:solidFill>
                  <a:srgbClr val="000000"/>
                </a:solidFill>
                <a:latin typeface="Times New Roman"/>
                <a:ea typeface="DejaVu Sans"/>
              </a:rPr>
              <a:t>AL</a:t>
            </a:r>
            <a:r>
              <a:rPr b="0" lang="en-US" sz="3200" spc="-1" strike="noStrike">
                <a:solidFill>
                  <a:srgbClr val="000000"/>
                </a:solidFill>
                <a:latin typeface="Times New Roman"/>
                <a:ea typeface="DejaVu Sans"/>
              </a:rPr>
              <a:t> is the recommended treatment (1</a:t>
            </a:r>
            <a:r>
              <a:rPr b="0" lang="en-US" sz="3200" spc="-1" strike="noStrike" baseline="30000">
                <a:solidFill>
                  <a:srgbClr val="000000"/>
                </a:solidFill>
                <a:latin typeface="Times New Roman"/>
                <a:ea typeface="DejaVu Sans"/>
              </a:rPr>
              <a:t>st</a:t>
            </a:r>
            <a:r>
              <a:rPr b="0" lang="en-US" sz="3200" spc="-1" strike="noStrike">
                <a:solidFill>
                  <a:srgbClr val="000000"/>
                </a:solidFill>
                <a:latin typeface="Times New Roman"/>
                <a:ea typeface="DejaVu Sans"/>
              </a:rPr>
              <a:t> choice). Oral Quinine may also be used but compliance must be ensured. </a:t>
            </a: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39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14" name="CustomShape 1"/>
          <p:cNvSpPr/>
          <p:nvPr/>
        </p:nvSpPr>
        <p:spPr>
          <a:xfrm>
            <a:off x="1828800" y="152280"/>
            <a:ext cx="9717120" cy="6550920"/>
          </a:xfrm>
          <a:prstGeom prst="rect">
            <a:avLst/>
          </a:prstGeom>
          <a:noFill/>
          <a:ln>
            <a:noFill/>
          </a:ln>
        </p:spPr>
        <p:style>
          <a:lnRef idx="0"/>
          <a:fillRef idx="0"/>
          <a:effectRef idx="0"/>
          <a:fontRef idx="minor"/>
        </p:style>
        <p:txBody>
          <a:bodyPr lIns="90000" rIns="90000" tIns="45000" bIns="45000">
            <a:normAutofit/>
          </a:bodyPr>
          <a:p>
            <a:pPr marL="365760" indent="-281160" algn="just">
              <a:lnSpc>
                <a:spcPct val="100000"/>
              </a:lnSpc>
              <a:spcBef>
                <a:spcPts val="601"/>
              </a:spcBef>
              <a:tabLst>
                <a:tab algn="l" pos="0"/>
              </a:tabLst>
            </a:pPr>
            <a:r>
              <a:rPr b="1" i="1" lang="en-US" sz="4800" spc="-1" strike="noStrike">
                <a:solidFill>
                  <a:srgbClr val="ff0000"/>
                </a:solidFill>
                <a:latin typeface="Times New Roman"/>
                <a:ea typeface="DejaVu Sans"/>
              </a:rPr>
              <a:t>Note:</a:t>
            </a:r>
            <a:r>
              <a:rPr b="0" i="1" lang="en-US" sz="3600" spc="-1" strike="noStrike">
                <a:solidFill>
                  <a:srgbClr val="000000"/>
                </a:solidFill>
                <a:latin typeface="Times New Roman"/>
                <a:ea typeface="DejaVu Sans"/>
              </a:rPr>
              <a:t> </a:t>
            </a:r>
            <a:r>
              <a:rPr b="0" i="1" lang="en-US" sz="3600" spc="-1" strike="noStrike">
                <a:solidFill>
                  <a:srgbClr val="002060"/>
                </a:solidFill>
                <a:latin typeface="Times New Roman"/>
                <a:ea typeface="DejaVu Sans"/>
              </a:rPr>
              <a:t>Avoid AL in the 1</a:t>
            </a:r>
            <a:r>
              <a:rPr b="0" i="1" lang="en-US" sz="3600" spc="-1" strike="noStrike" baseline="30000">
                <a:solidFill>
                  <a:srgbClr val="002060"/>
                </a:solidFill>
                <a:latin typeface="Times New Roman"/>
                <a:ea typeface="DejaVu Sans"/>
              </a:rPr>
              <a:t>st</a:t>
            </a:r>
            <a:r>
              <a:rPr b="0" i="1" lang="en-US" sz="3600" spc="-1" strike="noStrike">
                <a:solidFill>
                  <a:srgbClr val="002060"/>
                </a:solidFill>
                <a:latin typeface="Times New Roman"/>
                <a:ea typeface="DejaVu Sans"/>
              </a:rPr>
              <a:t> trimester (concern about safety, but don’t withhold if quinine is not available). </a:t>
            </a:r>
            <a:endParaRPr b="0" lang="en-US" sz="3600" spc="-1" strike="noStrike">
              <a:latin typeface="Arial"/>
            </a:endParaRPr>
          </a:p>
          <a:p>
            <a:pPr marL="365760" indent="-281160" algn="just">
              <a:lnSpc>
                <a:spcPct val="100000"/>
              </a:lnSpc>
              <a:spcBef>
                <a:spcPts val="601"/>
              </a:spcBef>
              <a:buClr>
                <a:srgbClr val="3891a7"/>
              </a:buClr>
              <a:buSzPct val="80000"/>
              <a:buFont typeface="Wingdings 2" charset="2"/>
              <a:buChar char=""/>
              <a:tabLst>
                <a:tab algn="l" pos="0"/>
              </a:tabLst>
            </a:pPr>
            <a:r>
              <a:rPr b="0" lang="en-US" sz="3600" spc="-1" strike="noStrike">
                <a:solidFill>
                  <a:srgbClr val="000000"/>
                </a:solidFill>
                <a:latin typeface="Times New Roman"/>
                <a:ea typeface="DejaVu Sans"/>
              </a:rPr>
              <a:t>For AL, a 6- dose regimen is given for 3 days as follows: 4 tablets stat, repeat after 8hrs, 24hrs, 36 hrs, 48 hrs &amp; 60 hrs  </a:t>
            </a:r>
            <a:endParaRPr b="0" lang="en-US" sz="3600" spc="-1" strike="noStrike">
              <a:latin typeface="Arial"/>
            </a:endParaRPr>
          </a:p>
          <a:p>
            <a:pPr marL="365760" indent="-281160" algn="just">
              <a:lnSpc>
                <a:spcPct val="100000"/>
              </a:lnSpc>
              <a:spcBef>
                <a:spcPts val="601"/>
              </a:spcBef>
              <a:buClr>
                <a:srgbClr val="3891a7"/>
              </a:buClr>
              <a:buSzPct val="80000"/>
              <a:buFont typeface="Wingdings" charset="2"/>
              <a:buChar char=""/>
              <a:tabLst>
                <a:tab algn="l" pos="0"/>
              </a:tabLst>
            </a:pPr>
            <a:r>
              <a:rPr b="0" lang="en-US" sz="3600" spc="-1" strike="noStrike">
                <a:solidFill>
                  <a:srgbClr val="000000"/>
                </a:solidFill>
                <a:latin typeface="Times New Roman"/>
                <a:ea typeface="DejaVu Sans"/>
              </a:rPr>
              <a:t>Recommended for mild- moderate cases, fetal health not affected &amp; no diarrhoea or vomiting.</a:t>
            </a:r>
            <a:endParaRPr b="0" lang="en-US" sz="3600" spc="-1" strike="noStrike">
              <a:latin typeface="Arial"/>
            </a:endParaRPr>
          </a:p>
        </p:txBody>
      </p:sp>
    </p:spTree>
  </p:cSld>
  <mc:AlternateContent>
    <mc:Choice Requires="p14">
      <p:transition spd="slow" p14:dur="2000"/>
    </mc:Choice>
    <mc:Fallback>
      <p:transition spd="slow"/>
    </mc:Fallback>
  </mc:AlternateContent>
</p:sld>
</file>

<file path=ppt/slides/slide39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15" name="CustomShape 1"/>
          <p:cNvSpPr/>
          <p:nvPr/>
        </p:nvSpPr>
        <p:spPr>
          <a:xfrm>
            <a:off x="1600200" y="0"/>
            <a:ext cx="10208520" cy="6855840"/>
          </a:xfrm>
          <a:prstGeom prst="rect">
            <a:avLst/>
          </a:prstGeom>
          <a:noFill/>
          <a:ln>
            <a:noFill/>
          </a:ln>
        </p:spPr>
        <p:style>
          <a:lnRef idx="0"/>
          <a:fillRef idx="0"/>
          <a:effectRef idx="0"/>
          <a:fontRef idx="minor"/>
        </p:style>
        <p:txBody>
          <a:bodyPr lIns="90000" rIns="90000" tIns="45000" bIns="45000">
            <a:noAutofit/>
          </a:bodyPr>
          <a:p>
            <a:pPr marL="365760" indent="-281160" algn="just">
              <a:lnSpc>
                <a:spcPct val="100000"/>
              </a:lnSpc>
              <a:spcBef>
                <a:spcPts val="601"/>
              </a:spcBef>
              <a:buClr>
                <a:srgbClr val="3891a7"/>
              </a:buClr>
              <a:buSzPct val="80000"/>
              <a:buFont typeface="Wingdings 2" charset="2"/>
              <a:buChar char=""/>
            </a:pPr>
            <a:r>
              <a:rPr b="0" lang="en-US" sz="2800" spc="-1" strike="noStrike">
                <a:solidFill>
                  <a:srgbClr val="000000"/>
                </a:solidFill>
                <a:latin typeface="Calibri"/>
                <a:ea typeface="DejaVu Sans"/>
              </a:rPr>
              <a:t>For </a:t>
            </a:r>
            <a:r>
              <a:rPr b="1" lang="en-US" sz="2800" spc="-1" strike="noStrike" u="sng">
                <a:solidFill>
                  <a:srgbClr val="000000"/>
                </a:solidFill>
                <a:uFillTx/>
                <a:latin typeface="Calibri"/>
                <a:ea typeface="DejaVu Sans"/>
              </a:rPr>
              <a:t>severe malaria </a:t>
            </a:r>
            <a:r>
              <a:rPr b="0" lang="en-US" sz="2800" spc="-1" strike="noStrike">
                <a:solidFill>
                  <a:srgbClr val="000000"/>
                </a:solidFill>
                <a:latin typeface="Calibri"/>
                <a:ea typeface="DejaVu Sans"/>
              </a:rPr>
              <a:t>in pregnancy; the recommended drug is intravenous </a:t>
            </a:r>
            <a:r>
              <a:rPr b="1" lang="en-US" sz="2800" spc="-1" strike="noStrike">
                <a:solidFill>
                  <a:srgbClr val="ff0000"/>
                </a:solidFill>
                <a:latin typeface="Calibri"/>
                <a:ea typeface="DejaVu Sans"/>
              </a:rPr>
              <a:t>Artesunate 2.4 mg/kg</a:t>
            </a:r>
            <a:r>
              <a:rPr b="0" lang="en-US" sz="2800" spc="-1" strike="noStrike">
                <a:solidFill>
                  <a:srgbClr val="000000"/>
                </a:solidFill>
                <a:latin typeface="Calibri"/>
                <a:ea typeface="DejaVu Sans"/>
              </a:rPr>
              <a:t> (1</a:t>
            </a:r>
            <a:r>
              <a:rPr b="0" lang="en-US" sz="2800" spc="-1" strike="noStrike" baseline="30000">
                <a:solidFill>
                  <a:srgbClr val="000000"/>
                </a:solidFill>
                <a:latin typeface="Calibri"/>
                <a:ea typeface="DejaVu Sans"/>
              </a:rPr>
              <a:t>st</a:t>
            </a:r>
            <a:r>
              <a:rPr b="0" lang="en-US" sz="2800" spc="-1" strike="noStrike">
                <a:solidFill>
                  <a:srgbClr val="000000"/>
                </a:solidFill>
                <a:latin typeface="Calibri"/>
                <a:ea typeface="DejaVu Sans"/>
              </a:rPr>
              <a:t> choice). In the absence of Artesunate, artemether or Quinine can be given. </a:t>
            </a:r>
            <a:endParaRPr b="0" lang="en-US" sz="2800" spc="-1" strike="noStrike">
              <a:latin typeface="Arial"/>
            </a:endParaRPr>
          </a:p>
          <a:p>
            <a:pPr marL="365760" indent="-281160" algn="just">
              <a:lnSpc>
                <a:spcPct val="100000"/>
              </a:lnSpc>
              <a:spcBef>
                <a:spcPts val="601"/>
              </a:spcBef>
              <a:buClr>
                <a:srgbClr val="3891a7"/>
              </a:buClr>
              <a:buSzPct val="80000"/>
              <a:buFont typeface="Wingdings 2" charset="2"/>
              <a:buChar char=""/>
            </a:pPr>
            <a:r>
              <a:rPr b="1" i="1" lang="en-US" sz="2800" spc="-1" strike="noStrike">
                <a:solidFill>
                  <a:srgbClr val="000000"/>
                </a:solidFill>
                <a:latin typeface="Calibri"/>
                <a:ea typeface="DejaVu Sans"/>
              </a:rPr>
              <a:t>For Quinine administration:</a:t>
            </a:r>
            <a:endParaRPr b="0" lang="en-US" sz="2800" spc="-1" strike="noStrike">
              <a:latin typeface="Arial"/>
            </a:endParaRPr>
          </a:p>
          <a:p>
            <a:pPr marL="365760" indent="-281160" algn="just">
              <a:lnSpc>
                <a:spcPct val="100000"/>
              </a:lnSpc>
              <a:spcBef>
                <a:spcPts val="601"/>
              </a:spcBef>
              <a:buClr>
                <a:srgbClr val="3891a7"/>
              </a:buClr>
              <a:buSzPct val="80000"/>
              <a:buFont typeface="Wingdings" charset="2"/>
              <a:buChar char=""/>
            </a:pPr>
            <a:r>
              <a:rPr b="0" lang="en-US" sz="2800" spc="-1" strike="noStrike">
                <a:solidFill>
                  <a:srgbClr val="000000"/>
                </a:solidFill>
                <a:latin typeface="Calibri"/>
                <a:ea typeface="DejaVu Sans"/>
              </a:rPr>
              <a:t>Provide a Loading dose of 20 mg / kg to a maximum of 1200mg in ½  L  of 5% dextrose or n/ saline (</a:t>
            </a:r>
            <a:r>
              <a:rPr b="1" lang="en-US" sz="2800" spc="-1" strike="noStrike">
                <a:solidFill>
                  <a:srgbClr val="000000"/>
                </a:solidFill>
                <a:latin typeface="Calibri"/>
                <a:ea typeface="DejaVu Sans"/>
              </a:rPr>
              <a:t>preferably dextrose</a:t>
            </a:r>
            <a:r>
              <a:rPr b="0" lang="en-US" sz="2800" spc="-1" strike="noStrike">
                <a:solidFill>
                  <a:srgbClr val="000000"/>
                </a:solidFill>
                <a:latin typeface="Calibri"/>
                <a:ea typeface="DejaVu Sans"/>
              </a:rPr>
              <a:t>) to run over 4 hours.</a:t>
            </a:r>
            <a:endParaRPr b="0" lang="en-US" sz="2800" spc="-1" strike="noStrike">
              <a:latin typeface="Arial"/>
            </a:endParaRPr>
          </a:p>
          <a:p>
            <a:pPr marL="365760" indent="-281160" algn="just">
              <a:lnSpc>
                <a:spcPct val="100000"/>
              </a:lnSpc>
              <a:spcBef>
                <a:spcPts val="601"/>
              </a:spcBef>
              <a:buClr>
                <a:srgbClr val="3891a7"/>
              </a:buClr>
              <a:buSzPct val="80000"/>
              <a:buFont typeface="Wingdings" charset="2"/>
              <a:buChar char=""/>
            </a:pPr>
            <a:r>
              <a:rPr b="0" lang="en-US" sz="2800" spc="-1" strike="noStrike">
                <a:solidFill>
                  <a:srgbClr val="000000"/>
                </a:solidFill>
                <a:latin typeface="Calibri"/>
                <a:ea typeface="DejaVu Sans"/>
              </a:rPr>
              <a:t>Maintainance dose of 10 mg / kg to a maximum of 600mg in ½ L of  5 % dextrose or N/saline to run over 4 hrs</a:t>
            </a:r>
            <a:endParaRPr b="0" lang="en-US" sz="2800" spc="-1" strike="noStrike">
              <a:latin typeface="Arial"/>
            </a:endParaRPr>
          </a:p>
          <a:p>
            <a:pPr marL="365760" indent="-281160" algn="just">
              <a:lnSpc>
                <a:spcPct val="100000"/>
              </a:lnSpc>
              <a:spcBef>
                <a:spcPts val="601"/>
              </a:spcBef>
              <a:tabLst>
                <a:tab algn="l" pos="0"/>
              </a:tabLst>
            </a:pPr>
            <a:r>
              <a:rPr b="1" lang="en-US" sz="2800" spc="-1" strike="noStrike">
                <a:solidFill>
                  <a:srgbClr val="ff0000"/>
                </a:solidFill>
                <a:latin typeface="Calibri"/>
                <a:ea typeface="DejaVu Sans"/>
              </a:rPr>
              <a:t>NB: </a:t>
            </a:r>
            <a:r>
              <a:rPr b="0" lang="en-US" sz="2800" spc="-1" strike="noStrike">
                <a:solidFill>
                  <a:srgbClr val="000000"/>
                </a:solidFill>
                <a:latin typeface="Calibri"/>
                <a:ea typeface="DejaVu Sans"/>
              </a:rPr>
              <a:t>Not possible to weigh, recommended loading dose is 900 mg &amp; maintainance dose of 600mg. </a:t>
            </a:r>
            <a:endParaRPr b="0" lang="en-US" sz="2800" spc="-1" strike="noStrike">
              <a:latin typeface="Arial"/>
            </a:endParaRPr>
          </a:p>
          <a:p>
            <a:pPr marL="365760" indent="-281160" algn="just">
              <a:lnSpc>
                <a:spcPct val="100000"/>
              </a:lnSpc>
              <a:spcBef>
                <a:spcPts val="601"/>
              </a:spcBef>
              <a:buClr>
                <a:srgbClr val="3891a7"/>
              </a:buClr>
              <a:buSzPct val="80000"/>
              <a:buFont typeface="Wingdings" charset="2"/>
              <a:buChar char=""/>
              <a:tabLst>
                <a:tab algn="l" pos="0"/>
              </a:tabLst>
            </a:pPr>
            <a:r>
              <a:rPr b="0" lang="en-US" sz="2800" spc="-1" strike="noStrike">
                <a:solidFill>
                  <a:srgbClr val="000000"/>
                </a:solidFill>
                <a:latin typeface="Calibri"/>
                <a:ea typeface="DejaVu Sans"/>
              </a:rPr>
              <a:t>The respective quinine dose  to be repeated at 8 hourly intervals, until vomiting is controlled which is mostly done , within 2 days &amp; thereafter ct with oral treatment (AL or oral quinine for 7 days)</a:t>
            </a:r>
            <a:endParaRPr b="0" lang="en-US" sz="28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53" name="CustomShape 1"/>
          <p:cNvSpPr/>
          <p:nvPr/>
        </p:nvSpPr>
        <p:spPr>
          <a:xfrm>
            <a:off x="1113120" y="152280"/>
            <a:ext cx="9095400" cy="683640"/>
          </a:xfrm>
          <a:prstGeom prst="rect">
            <a:avLst/>
          </a:prstGeom>
          <a:noFill/>
          <a:ln>
            <a:noFill/>
          </a:ln>
        </p:spPr>
        <p:style>
          <a:lnRef idx="0"/>
          <a:fillRef idx="0"/>
          <a:effectRef idx="0"/>
          <a:fontRef idx="minor"/>
        </p:style>
        <p:txBody>
          <a:bodyPr lIns="90000" rIns="90000" tIns="45000" bIns="45000" anchor="ctr">
            <a:noAutofit/>
          </a:bodyPr>
          <a:p>
            <a:pPr algn="ctr">
              <a:lnSpc>
                <a:spcPct val="100000"/>
              </a:lnSpc>
            </a:pPr>
            <a:r>
              <a:rPr b="0" lang="en-US" sz="3600" spc="-1" strike="noStrike" cap="all">
                <a:solidFill>
                  <a:srgbClr val="ff0000"/>
                </a:solidFill>
                <a:latin typeface="Arial Black"/>
                <a:ea typeface="DejaVu Sans"/>
              </a:rPr>
              <a:t>Module learning outcomes</a:t>
            </a:r>
            <a:endParaRPr b="0" lang="en-US" sz="3600" spc="-1" strike="noStrike">
              <a:latin typeface="Arial"/>
            </a:endParaRPr>
          </a:p>
        </p:txBody>
      </p:sp>
      <p:sp>
        <p:nvSpPr>
          <p:cNvPr id="854" name="CustomShape 2"/>
          <p:cNvSpPr/>
          <p:nvPr/>
        </p:nvSpPr>
        <p:spPr>
          <a:xfrm>
            <a:off x="609480" y="914400"/>
            <a:ext cx="10818360" cy="5789160"/>
          </a:xfrm>
          <a:prstGeom prst="rect">
            <a:avLst/>
          </a:prstGeom>
          <a:noFill/>
          <a:ln>
            <a:noFill/>
          </a:ln>
        </p:spPr>
        <p:style>
          <a:lnRef idx="0"/>
          <a:fillRef idx="0"/>
          <a:effectRef idx="0"/>
          <a:fontRef idx="minor"/>
        </p:style>
        <p:txBody>
          <a:bodyPr lIns="90000" rIns="90000" tIns="45000" bIns="45000" anchor="ctr">
            <a:normAutofit fontScale="94000"/>
          </a:bodyPr>
          <a:p>
            <a:pPr algn="just">
              <a:lnSpc>
                <a:spcPct val="100000"/>
              </a:lnSpc>
              <a:spcBef>
                <a:spcPts val="641"/>
              </a:spcBef>
              <a:spcAft>
                <a:spcPts val="601"/>
              </a:spcAft>
              <a:tabLst>
                <a:tab algn="l" pos="0"/>
              </a:tabLst>
            </a:pPr>
            <a:r>
              <a:rPr b="0" lang="en-US" sz="3200" spc="-1" strike="noStrike">
                <a:solidFill>
                  <a:srgbClr val="000000"/>
                </a:solidFill>
                <a:latin typeface="Calibri"/>
                <a:ea typeface="DejaVu Sans"/>
              </a:rPr>
              <a:t>By the end of the learning sessions, the learner should be able to:</a:t>
            </a:r>
            <a:endParaRPr b="0" lang="en-US" sz="3200" spc="-1" strike="noStrike">
              <a:latin typeface="Arial"/>
            </a:endParaRPr>
          </a:p>
          <a:p>
            <a:pPr marL="285840" indent="-283680" algn="just">
              <a:lnSpc>
                <a:spcPct val="100000"/>
              </a:lnSpc>
              <a:spcBef>
                <a:spcPts val="641"/>
              </a:spcBef>
              <a:spcAft>
                <a:spcPts val="601"/>
              </a:spcAft>
              <a:buClr>
                <a:srgbClr val="000000"/>
              </a:buClr>
              <a:buSzPct val="80000"/>
              <a:buFont typeface="Wingdings 3" charset="2"/>
              <a:buChar char=""/>
              <a:tabLst>
                <a:tab algn="l" pos="0"/>
              </a:tabLst>
            </a:pPr>
            <a:r>
              <a:rPr b="0" lang="en-US" sz="3200" spc="-1" strike="noStrike">
                <a:solidFill>
                  <a:srgbClr val="000000"/>
                </a:solidFill>
                <a:latin typeface="Calibri"/>
                <a:ea typeface="DejaVu Sans"/>
              </a:rPr>
              <a:t>Identify, manage and refer patients with obstetrics and medical conditions associated with pregnancy, labour and puerperium.</a:t>
            </a:r>
            <a:endParaRPr b="0" lang="en-US" sz="3200" spc="-1" strike="noStrike">
              <a:latin typeface="Arial"/>
            </a:endParaRPr>
          </a:p>
          <a:p>
            <a:pPr marL="285840" indent="-283680" algn="just">
              <a:lnSpc>
                <a:spcPct val="100000"/>
              </a:lnSpc>
              <a:spcBef>
                <a:spcPts val="641"/>
              </a:spcBef>
              <a:spcAft>
                <a:spcPts val="601"/>
              </a:spcAft>
              <a:buClr>
                <a:srgbClr val="000000"/>
              </a:buClr>
              <a:buSzPct val="80000"/>
              <a:buFont typeface="Wingdings 3" charset="2"/>
              <a:buChar char=""/>
              <a:tabLst>
                <a:tab algn="l" pos="0"/>
              </a:tabLst>
            </a:pPr>
            <a:r>
              <a:rPr b="0" lang="en-US" sz="3200" spc="-1" strike="noStrike">
                <a:solidFill>
                  <a:srgbClr val="000000"/>
                </a:solidFill>
                <a:latin typeface="Calibri"/>
                <a:ea typeface="DejaVu Sans"/>
              </a:rPr>
              <a:t>Identify and appropriately manage patients with obstetric emergencies</a:t>
            </a:r>
            <a:endParaRPr b="0" lang="en-US" sz="3200" spc="-1" strike="noStrike">
              <a:latin typeface="Arial"/>
            </a:endParaRPr>
          </a:p>
          <a:p>
            <a:pPr marL="285840" indent="-283680" algn="just">
              <a:lnSpc>
                <a:spcPct val="100000"/>
              </a:lnSpc>
              <a:spcBef>
                <a:spcPts val="641"/>
              </a:spcBef>
              <a:spcAft>
                <a:spcPts val="601"/>
              </a:spcAft>
              <a:buClr>
                <a:srgbClr val="000000"/>
              </a:buClr>
              <a:buSzPct val="80000"/>
              <a:buFont typeface="Wingdings 3" charset="2"/>
              <a:buChar char=""/>
              <a:tabLst>
                <a:tab algn="l" pos="0"/>
              </a:tabLst>
            </a:pPr>
            <a:r>
              <a:rPr b="0" lang="en-US" sz="3200" spc="-1" strike="noStrike">
                <a:solidFill>
                  <a:srgbClr val="000000"/>
                </a:solidFill>
                <a:latin typeface="Calibri"/>
                <a:ea typeface="DejaVu Sans"/>
              </a:rPr>
              <a:t>Identify and manage babies with special needs/ babies at risk</a:t>
            </a:r>
            <a:endParaRPr b="0" lang="en-US" sz="3200" spc="-1" strike="noStrike">
              <a:latin typeface="Arial"/>
            </a:endParaRPr>
          </a:p>
          <a:p>
            <a:pPr marL="285840" indent="-283680" algn="just">
              <a:lnSpc>
                <a:spcPct val="100000"/>
              </a:lnSpc>
              <a:spcBef>
                <a:spcPts val="641"/>
              </a:spcBef>
              <a:spcAft>
                <a:spcPts val="601"/>
              </a:spcAft>
              <a:buClr>
                <a:srgbClr val="000000"/>
              </a:buClr>
              <a:buSzPct val="80000"/>
              <a:buFont typeface="Wingdings 3" charset="2"/>
              <a:buChar char=""/>
              <a:tabLst>
                <a:tab algn="l" pos="0"/>
              </a:tabLst>
            </a:pPr>
            <a:r>
              <a:rPr b="0" lang="en-US" sz="3200" spc="-1" strike="noStrike">
                <a:solidFill>
                  <a:srgbClr val="000000"/>
                </a:solidFill>
                <a:latin typeface="Calibri"/>
                <a:ea typeface="DejaVu Sans"/>
              </a:rPr>
              <a:t>Prepare for and assist during obstetric operative procedures.</a:t>
            </a: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4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06" name="CustomShape 1"/>
          <p:cNvSpPr/>
          <p:nvPr/>
        </p:nvSpPr>
        <p:spPr>
          <a:xfrm>
            <a:off x="952560" y="990720"/>
            <a:ext cx="10284840" cy="5331960"/>
          </a:xfrm>
          <a:prstGeom prst="rect">
            <a:avLst/>
          </a:prstGeom>
          <a:noFill/>
          <a:ln>
            <a:noFill/>
          </a:ln>
        </p:spPr>
        <p:style>
          <a:lnRef idx="0"/>
          <a:fillRef idx="0"/>
          <a:effectRef idx="0"/>
          <a:fontRef idx="minor"/>
        </p:style>
        <p:txBody>
          <a:bodyPr lIns="90000" rIns="90000" tIns="45000" bIns="45000">
            <a:normAutofit/>
          </a:bodyPr>
          <a:p>
            <a:pPr marL="274320" indent="-272160">
              <a:lnSpc>
                <a:spcPct val="100000"/>
              </a:lnSpc>
              <a:spcBef>
                <a:spcPts val="641"/>
              </a:spcBef>
              <a:tabLst>
                <a:tab algn="l" pos="0"/>
              </a:tabLst>
            </a:pPr>
            <a:r>
              <a:rPr b="0" lang="en-US" sz="2600" spc="-1" strike="noStrike">
                <a:solidFill>
                  <a:srgbClr val="000000"/>
                </a:solidFill>
                <a:latin typeface="Constantia"/>
                <a:ea typeface="DejaVu Sans"/>
              </a:rPr>
              <a:t>	</a:t>
            </a:r>
            <a:r>
              <a:rPr b="1" lang="en-US" sz="3200" spc="-1" strike="noStrike">
                <a:solidFill>
                  <a:srgbClr val="000000"/>
                </a:solidFill>
                <a:latin typeface="Constantia"/>
                <a:ea typeface="DejaVu Sans"/>
              </a:rPr>
              <a:t>SEVERE</a:t>
            </a:r>
            <a:r>
              <a:rPr b="0" lang="en-US" sz="3200" spc="-1" strike="noStrike">
                <a:solidFill>
                  <a:srgbClr val="000000"/>
                </a:solidFill>
                <a:latin typeface="Constantia"/>
                <a:ea typeface="DejaVu Sans"/>
              </a:rPr>
              <a:t>:</a:t>
            </a:r>
            <a:endParaRPr b="0" lang="en-US" sz="3200" spc="-1" strike="noStrike">
              <a:latin typeface="Arial"/>
            </a:endParaRPr>
          </a:p>
          <a:p>
            <a:pPr marL="274320" indent="-272160">
              <a:lnSpc>
                <a:spcPct val="100000"/>
              </a:lnSpc>
              <a:spcBef>
                <a:spcPts val="641"/>
              </a:spcBef>
              <a:buClr>
                <a:srgbClr val="0bd0d9"/>
              </a:buClr>
              <a:buSzPct val="95000"/>
              <a:buFont typeface="Wingdings 2" charset="2"/>
              <a:buChar char=""/>
              <a:tabLst>
                <a:tab algn="l" pos="0"/>
              </a:tabLst>
            </a:pPr>
            <a:r>
              <a:rPr b="0" lang="en-US" sz="3200" spc="-1" strike="noStrike">
                <a:solidFill>
                  <a:srgbClr val="000000"/>
                </a:solidFill>
                <a:latin typeface="Constantia"/>
                <a:ea typeface="DejaVu Sans"/>
              </a:rPr>
              <a:t>Admit at first contact because she is at the verge of developing eclampsia.</a:t>
            </a:r>
            <a:endParaRPr b="0" lang="en-US" sz="3200" spc="-1" strike="noStrike">
              <a:latin typeface="Arial"/>
            </a:endParaRPr>
          </a:p>
          <a:p>
            <a:pPr marL="274320" indent="-272160">
              <a:lnSpc>
                <a:spcPct val="100000"/>
              </a:lnSpc>
              <a:spcBef>
                <a:spcPts val="641"/>
              </a:spcBef>
              <a:buClr>
                <a:srgbClr val="0bd0d9"/>
              </a:buClr>
              <a:buSzPct val="95000"/>
              <a:buFont typeface="Wingdings 2" charset="2"/>
              <a:buChar char=""/>
              <a:tabLst>
                <a:tab algn="l" pos="0"/>
              </a:tabLst>
            </a:pPr>
            <a:r>
              <a:rPr b="0" lang="en-US" sz="3200" spc="-1" strike="noStrike">
                <a:solidFill>
                  <a:srgbClr val="000000"/>
                </a:solidFill>
                <a:latin typeface="Constantia"/>
                <a:ea typeface="DejaVu Sans"/>
              </a:rPr>
              <a:t>Inform the doctor immediately for medical management.</a:t>
            </a:r>
            <a:endParaRPr b="0" lang="en-US" sz="3200" spc="-1" strike="noStrike">
              <a:latin typeface="Arial"/>
            </a:endParaRPr>
          </a:p>
          <a:p>
            <a:pPr marL="274320" indent="-272160">
              <a:lnSpc>
                <a:spcPct val="100000"/>
              </a:lnSpc>
              <a:spcBef>
                <a:spcPts val="641"/>
              </a:spcBef>
              <a:buClr>
                <a:srgbClr val="0bd0d9"/>
              </a:buClr>
              <a:buSzPct val="95000"/>
              <a:buFont typeface="Wingdings 2" charset="2"/>
              <a:buChar char=""/>
              <a:tabLst>
                <a:tab algn="l" pos="0"/>
              </a:tabLst>
            </a:pPr>
            <a:r>
              <a:rPr b="0" lang="en-US" sz="3200" spc="-1" strike="noStrike">
                <a:solidFill>
                  <a:srgbClr val="000000"/>
                </a:solidFill>
                <a:latin typeface="Constantia"/>
                <a:ea typeface="DejaVu Sans"/>
              </a:rPr>
              <a:t>Nurse in a quite dimmed lit area and on complete bed rest.</a:t>
            </a:r>
            <a:endParaRPr b="0" lang="en-US" sz="3200" spc="-1" strike="noStrike">
              <a:latin typeface="Arial"/>
            </a:endParaRPr>
          </a:p>
          <a:p>
            <a:pPr marL="274320" indent="-272160">
              <a:lnSpc>
                <a:spcPct val="100000"/>
              </a:lnSpc>
              <a:spcBef>
                <a:spcPts val="641"/>
              </a:spcBef>
              <a:buClr>
                <a:srgbClr val="0bd0d9"/>
              </a:buClr>
              <a:buSzPct val="95000"/>
              <a:buFont typeface="Wingdings 2" charset="2"/>
              <a:buChar char=""/>
              <a:tabLst>
                <a:tab algn="l" pos="0"/>
              </a:tabLst>
            </a:pPr>
            <a:r>
              <a:rPr b="0" lang="en-US" sz="3200" spc="-1" strike="noStrike">
                <a:solidFill>
                  <a:srgbClr val="000000"/>
                </a:solidFill>
                <a:latin typeface="Constantia"/>
                <a:ea typeface="DejaVu Sans"/>
              </a:rPr>
              <a:t>Encourage lateral position to improve blood supply to kidneys &amp; placental bed.</a:t>
            </a:r>
            <a:endParaRPr b="0" lang="en-US" sz="3200" spc="-1" strike="noStrike">
              <a:latin typeface="Arial"/>
            </a:endParaRPr>
          </a:p>
          <a:p>
            <a:pPr>
              <a:lnSpc>
                <a:spcPct val="100000"/>
              </a:lnSpc>
              <a:spcBef>
                <a:spcPts val="519"/>
              </a:spcBef>
              <a:tabLst>
                <a:tab algn="l" pos="0"/>
              </a:tabLst>
            </a:pPr>
            <a:endParaRPr b="0" lang="en-US" sz="3200" spc="-1" strike="noStrike">
              <a:latin typeface="Arial"/>
            </a:endParaRPr>
          </a:p>
        </p:txBody>
      </p:sp>
    </p:spTree>
  </p:cSld>
  <p:transition spd="med">
    <p:pull dir="l"/>
  </p:transition>
</p:sld>
</file>

<file path=ppt/slides/slide40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16" name="CustomShape 1"/>
          <p:cNvSpPr/>
          <p:nvPr/>
        </p:nvSpPr>
        <p:spPr>
          <a:xfrm>
            <a:off x="2175480" y="30600"/>
            <a:ext cx="9370440" cy="1140840"/>
          </a:xfrm>
          <a:prstGeom prst="rect">
            <a:avLst/>
          </a:prstGeom>
          <a:noFill/>
          <a:ln>
            <a:noFill/>
          </a:ln>
        </p:spPr>
        <p:style>
          <a:lnRef idx="0"/>
          <a:fillRef idx="0"/>
          <a:effectRef idx="0"/>
          <a:fontRef idx="minor"/>
        </p:style>
        <p:txBody>
          <a:bodyPr lIns="90000" rIns="90000" tIns="45000" bIns="45000" anchor="ctr">
            <a:noAutofit/>
          </a:bodyPr>
          <a:p>
            <a:pPr algn="ctr">
              <a:lnSpc>
                <a:spcPct val="100000"/>
              </a:lnSpc>
            </a:pPr>
            <a:r>
              <a:rPr b="0" lang="en-US" sz="4300" spc="-1" strike="noStrike">
                <a:solidFill>
                  <a:srgbClr val="ff0000"/>
                </a:solidFill>
                <a:latin typeface="Bodoni MT Black"/>
                <a:ea typeface="DejaVu Sans"/>
              </a:rPr>
              <a:t>Note: </a:t>
            </a:r>
            <a:endParaRPr b="0" lang="en-US" sz="4300" spc="-1" strike="noStrike">
              <a:latin typeface="Arial"/>
            </a:endParaRPr>
          </a:p>
        </p:txBody>
      </p:sp>
      <p:sp>
        <p:nvSpPr>
          <p:cNvPr id="1417" name="CustomShape 2"/>
          <p:cNvSpPr/>
          <p:nvPr/>
        </p:nvSpPr>
        <p:spPr>
          <a:xfrm>
            <a:off x="1981080" y="1066680"/>
            <a:ext cx="9370440" cy="4798440"/>
          </a:xfrm>
          <a:prstGeom prst="rect">
            <a:avLst/>
          </a:prstGeom>
          <a:noFill/>
          <a:ln>
            <a:noFill/>
          </a:ln>
        </p:spPr>
        <p:style>
          <a:lnRef idx="0"/>
          <a:fillRef idx="0"/>
          <a:effectRef idx="0"/>
          <a:fontRef idx="minor"/>
        </p:style>
        <p:txBody>
          <a:bodyPr lIns="90000" rIns="90000" tIns="45000" bIns="45000">
            <a:noAutofit/>
          </a:bodyPr>
          <a:p>
            <a:pPr marL="365760" indent="-281160" algn="just">
              <a:lnSpc>
                <a:spcPct val="100000"/>
              </a:lnSpc>
              <a:spcBef>
                <a:spcPts val="601"/>
              </a:spcBef>
              <a:buClr>
                <a:srgbClr val="3891a7"/>
              </a:buClr>
              <a:buSzPct val="80000"/>
              <a:buFont typeface="Wingdings" charset="2"/>
              <a:buChar char=""/>
            </a:pPr>
            <a:r>
              <a:rPr b="0" lang="en-US" sz="3200" spc="-1" strike="noStrike">
                <a:solidFill>
                  <a:srgbClr val="000000"/>
                </a:solidFill>
                <a:latin typeface="Times New Roman"/>
                <a:ea typeface="DejaVu Sans"/>
              </a:rPr>
              <a:t>Artesunate is administered at 0 hrs, 12 hrs, 24 hrs then Daily until the patient can take orally. A patient should receive a minimum of 3 doses before being transitioned to orals. </a:t>
            </a:r>
            <a:endParaRPr b="0" lang="en-US" sz="3200" spc="-1" strike="noStrike">
              <a:latin typeface="Arial"/>
            </a:endParaRPr>
          </a:p>
          <a:p>
            <a:pPr marL="365760" indent="-281160" algn="just">
              <a:lnSpc>
                <a:spcPct val="100000"/>
              </a:lnSpc>
              <a:spcBef>
                <a:spcPts val="601"/>
              </a:spcBef>
              <a:buClr>
                <a:srgbClr val="3891a7"/>
              </a:buClr>
              <a:buSzPct val="80000"/>
              <a:buFont typeface="Wingdings" charset="2"/>
              <a:buChar char=""/>
            </a:pPr>
            <a:r>
              <a:rPr b="0" lang="en-US" sz="3200" spc="-1" strike="noStrike">
                <a:solidFill>
                  <a:srgbClr val="000000"/>
                </a:solidFill>
                <a:latin typeface="Times New Roman"/>
                <a:ea typeface="DejaVu Sans"/>
              </a:rPr>
              <a:t>Patient’s weight should be determined before administration of parenteral Artesunate. </a:t>
            </a: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40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18" name="CustomShape 1"/>
          <p:cNvSpPr/>
          <p:nvPr/>
        </p:nvSpPr>
        <p:spPr>
          <a:xfrm>
            <a:off x="1619280" y="228600"/>
            <a:ext cx="9999000" cy="6322320"/>
          </a:xfrm>
          <a:prstGeom prst="rect">
            <a:avLst/>
          </a:prstGeom>
          <a:noFill/>
          <a:ln>
            <a:noFill/>
          </a:ln>
        </p:spPr>
        <p:style>
          <a:lnRef idx="0"/>
          <a:fillRef idx="0"/>
          <a:effectRef idx="0"/>
          <a:fontRef idx="minor"/>
        </p:style>
        <p:txBody>
          <a:bodyPr lIns="90000" rIns="90000" tIns="45000" bIns="45000">
            <a:noAutofit/>
          </a:bodyPr>
          <a:p>
            <a:pPr marL="365760" indent="-281160" algn="just">
              <a:lnSpc>
                <a:spcPct val="100000"/>
              </a:lnSpc>
              <a:spcBef>
                <a:spcPts val="601"/>
              </a:spcBef>
              <a:buClr>
                <a:srgbClr val="3891a7"/>
              </a:buClr>
              <a:buSzPct val="80000"/>
              <a:buFont typeface="Wingdings" charset="2"/>
              <a:buChar char=""/>
            </a:pPr>
            <a:r>
              <a:rPr b="0" lang="en-US" sz="2800" spc="-1" strike="noStrike">
                <a:solidFill>
                  <a:srgbClr val="000000"/>
                </a:solidFill>
                <a:latin typeface="Calibri"/>
                <a:ea typeface="DejaVu Sans"/>
              </a:rPr>
              <a:t>During treatment closely monitor for:-</a:t>
            </a:r>
            <a:endParaRPr b="0" lang="en-US" sz="2800" spc="-1" strike="noStrike">
              <a:latin typeface="Arial"/>
            </a:endParaRPr>
          </a:p>
          <a:p>
            <a:pPr lvl="1" marL="640080" indent="-235440" algn="just">
              <a:lnSpc>
                <a:spcPct val="100000"/>
              </a:lnSpc>
              <a:spcBef>
                <a:spcPts val="550"/>
              </a:spcBef>
              <a:buClr>
                <a:srgbClr val="3891a7"/>
              </a:buClr>
              <a:buFont typeface="Wingdings" charset="2"/>
              <a:buChar char=""/>
            </a:pPr>
            <a:r>
              <a:rPr b="0" lang="en-US" sz="2800" spc="-1" strike="noStrike">
                <a:solidFill>
                  <a:srgbClr val="000000"/>
                </a:solidFill>
                <a:latin typeface="Calibri"/>
                <a:ea typeface="DejaVu Sans"/>
              </a:rPr>
              <a:t>Cardiotoxicity, characterized by presence of arrhythmia and fibrillation . Palpitations , cyanosis &amp; Dyspnoea . </a:t>
            </a:r>
            <a:endParaRPr b="0" lang="en-US" sz="2800" spc="-1" strike="noStrike">
              <a:latin typeface="Arial"/>
            </a:endParaRPr>
          </a:p>
          <a:p>
            <a:pPr lvl="1" marL="640080" indent="-235440" algn="just">
              <a:lnSpc>
                <a:spcPct val="100000"/>
              </a:lnSpc>
              <a:spcBef>
                <a:spcPts val="550"/>
              </a:spcBef>
              <a:buClr>
                <a:srgbClr val="3891a7"/>
              </a:buClr>
              <a:buFont typeface="Wingdings" charset="2"/>
              <a:buChar char=""/>
            </a:pPr>
            <a:r>
              <a:rPr b="0" lang="en-US" sz="2800" spc="-1" strike="noStrike">
                <a:solidFill>
                  <a:srgbClr val="000000"/>
                </a:solidFill>
                <a:latin typeface="Calibri"/>
                <a:ea typeface="DejaVu Sans"/>
              </a:rPr>
              <a:t>Signs of hypoglycaemia.</a:t>
            </a:r>
            <a:endParaRPr b="0" lang="en-US" sz="2800" spc="-1" strike="noStrike">
              <a:latin typeface="Arial"/>
            </a:endParaRPr>
          </a:p>
          <a:p>
            <a:pPr lvl="1" marL="640080" indent="-235440" algn="just">
              <a:lnSpc>
                <a:spcPct val="100000"/>
              </a:lnSpc>
              <a:spcBef>
                <a:spcPts val="550"/>
              </a:spcBef>
              <a:buClr>
                <a:srgbClr val="3891a7"/>
              </a:buClr>
              <a:buFont typeface="Wingdings" charset="2"/>
              <a:buChar char=""/>
            </a:pPr>
            <a:r>
              <a:rPr b="0" lang="en-US" sz="2800" spc="-1" strike="noStrike">
                <a:solidFill>
                  <a:srgbClr val="000000"/>
                </a:solidFill>
                <a:latin typeface="Calibri"/>
                <a:ea typeface="DejaVu Sans"/>
              </a:rPr>
              <a:t>Premature labour</a:t>
            </a:r>
            <a:endParaRPr b="0" lang="en-US" sz="2800" spc="-1" strike="noStrike">
              <a:latin typeface="Arial"/>
            </a:endParaRPr>
          </a:p>
          <a:p>
            <a:pPr marL="365760" indent="-281160" algn="just">
              <a:lnSpc>
                <a:spcPct val="100000"/>
              </a:lnSpc>
              <a:spcBef>
                <a:spcPts val="601"/>
              </a:spcBef>
              <a:buClr>
                <a:srgbClr val="3891a7"/>
              </a:buClr>
              <a:buSzPct val="80000"/>
              <a:buFont typeface="Wingdings" charset="2"/>
              <a:buChar char=""/>
            </a:pPr>
            <a:r>
              <a:rPr b="0" lang="en-US" sz="2800" spc="-1" strike="noStrike">
                <a:solidFill>
                  <a:srgbClr val="000000"/>
                </a:solidFill>
                <a:latin typeface="Calibri"/>
                <a:ea typeface="DejaVu Sans"/>
              </a:rPr>
              <a:t>Remedies to the above side effects are:-</a:t>
            </a:r>
            <a:endParaRPr b="0" lang="en-US" sz="2800" spc="-1" strike="noStrike">
              <a:latin typeface="Arial"/>
            </a:endParaRPr>
          </a:p>
          <a:p>
            <a:pPr lvl="1" marL="640080" indent="-235440" algn="just">
              <a:lnSpc>
                <a:spcPct val="100000"/>
              </a:lnSpc>
              <a:spcBef>
                <a:spcPts val="550"/>
              </a:spcBef>
              <a:buClr>
                <a:srgbClr val="3891a7"/>
              </a:buClr>
              <a:buFont typeface="Wingdings" charset="2"/>
              <a:buChar char=""/>
            </a:pPr>
            <a:r>
              <a:rPr b="0" lang="en-US" sz="2800" spc="-1" strike="noStrike">
                <a:solidFill>
                  <a:srgbClr val="000000"/>
                </a:solidFill>
                <a:latin typeface="Calibri"/>
                <a:ea typeface="DejaVu Sans"/>
              </a:rPr>
              <a:t>Supportive treatment eg administration of beta blocker such as Inderal/propranolol 40mg 8 hourly. Also reduce the drip rate.</a:t>
            </a:r>
            <a:endParaRPr b="0" lang="en-US" sz="2800" spc="-1" strike="noStrike">
              <a:latin typeface="Arial"/>
            </a:endParaRPr>
          </a:p>
          <a:p>
            <a:pPr lvl="1" marL="640080" indent="-235440" algn="just">
              <a:lnSpc>
                <a:spcPct val="100000"/>
              </a:lnSpc>
              <a:spcBef>
                <a:spcPts val="550"/>
              </a:spcBef>
              <a:buClr>
                <a:srgbClr val="3891a7"/>
              </a:buClr>
              <a:buFont typeface="Wingdings" charset="2"/>
              <a:buChar char=""/>
            </a:pPr>
            <a:r>
              <a:rPr b="0" lang="en-US" sz="2800" spc="-1" strike="noStrike">
                <a:solidFill>
                  <a:srgbClr val="000000"/>
                </a:solidFill>
                <a:latin typeface="Calibri"/>
                <a:ea typeface="DejaVu Sans"/>
              </a:rPr>
              <a:t>For hypoglycaemia, administer 50% dextrose bolus 1 ml/kg.</a:t>
            </a:r>
            <a:endParaRPr b="0" lang="en-US" sz="2800" spc="-1" strike="noStrike">
              <a:latin typeface="Arial"/>
            </a:endParaRPr>
          </a:p>
          <a:p>
            <a:pPr lvl="1" marL="640080" indent="-235440" algn="just">
              <a:lnSpc>
                <a:spcPct val="100000"/>
              </a:lnSpc>
              <a:spcBef>
                <a:spcPts val="550"/>
              </a:spcBef>
              <a:buClr>
                <a:srgbClr val="3891a7"/>
              </a:buClr>
              <a:buFont typeface="Wingdings" charset="2"/>
              <a:buChar char=""/>
            </a:pPr>
            <a:r>
              <a:rPr b="0" lang="en-US" sz="2800" spc="-1" strike="noStrike">
                <a:solidFill>
                  <a:srgbClr val="000000"/>
                </a:solidFill>
                <a:latin typeface="Calibri"/>
                <a:ea typeface="DejaVu Sans"/>
              </a:rPr>
              <a:t>For contractions, parentral / oral tocolytics e.g. Ventolin/Salbutamol.        </a:t>
            </a:r>
            <a:endParaRPr b="0" lang="en-US" sz="2800" spc="-1" strike="noStrike">
              <a:latin typeface="Arial"/>
            </a:endParaRPr>
          </a:p>
        </p:txBody>
      </p:sp>
    </p:spTree>
  </p:cSld>
  <mc:AlternateContent>
    <mc:Choice Requires="p14">
      <p:transition spd="slow" p14:dur="2000"/>
    </mc:Choice>
    <mc:Fallback>
      <p:transition spd="slow"/>
    </mc:Fallback>
  </mc:AlternateContent>
</p:sld>
</file>

<file path=ppt/slides/slide40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19" name="CustomShape 1"/>
          <p:cNvSpPr/>
          <p:nvPr/>
        </p:nvSpPr>
        <p:spPr>
          <a:xfrm>
            <a:off x="1828800" y="304920"/>
            <a:ext cx="9717120" cy="5941440"/>
          </a:xfrm>
          <a:prstGeom prst="rect">
            <a:avLst/>
          </a:prstGeom>
          <a:noFill/>
          <a:ln>
            <a:noFill/>
          </a:ln>
        </p:spPr>
        <p:style>
          <a:lnRef idx="0"/>
          <a:fillRef idx="0"/>
          <a:effectRef idx="0"/>
          <a:fontRef idx="minor"/>
        </p:style>
        <p:txBody>
          <a:bodyPr lIns="90000" rIns="90000" tIns="45000" bIns="45000">
            <a:normAutofit/>
          </a:bodyPr>
          <a:p>
            <a:pPr marL="365760" indent="-281160" algn="just">
              <a:lnSpc>
                <a:spcPct val="100000"/>
              </a:lnSpc>
              <a:spcBef>
                <a:spcPts val="601"/>
              </a:spcBef>
              <a:buClr>
                <a:srgbClr val="3891a7"/>
              </a:buClr>
              <a:buSzPct val="80000"/>
              <a:buFont typeface="Wingdings 2" charset="2"/>
              <a:buChar char=""/>
            </a:pPr>
            <a:r>
              <a:rPr b="0" lang="en-US" sz="3200" spc="-1" strike="noStrike">
                <a:solidFill>
                  <a:srgbClr val="000000"/>
                </a:solidFill>
                <a:latin typeface="Times New Roman"/>
                <a:ea typeface="DejaVu Sans"/>
              </a:rPr>
              <a:t>Assess the renal function by accurately interpreting the fluid balance chart.</a:t>
            </a:r>
            <a:endParaRPr b="0" lang="en-US" sz="3200" spc="-1" strike="noStrike">
              <a:latin typeface="Arial"/>
            </a:endParaRPr>
          </a:p>
          <a:p>
            <a:pPr marL="365760" indent="-281160" algn="just">
              <a:lnSpc>
                <a:spcPct val="100000"/>
              </a:lnSpc>
              <a:spcBef>
                <a:spcPts val="601"/>
              </a:spcBef>
              <a:tabLst>
                <a:tab algn="l" pos="0"/>
              </a:tabLst>
            </a:pPr>
            <a:r>
              <a:rPr b="1" lang="en-US" sz="3200" spc="-1" strike="noStrike">
                <a:solidFill>
                  <a:srgbClr val="ff0000"/>
                </a:solidFill>
                <a:latin typeface="Times New Roman"/>
                <a:ea typeface="DejaVu Sans"/>
              </a:rPr>
              <a:t>NB :</a:t>
            </a:r>
            <a:r>
              <a:rPr b="0" lang="en-US" sz="3200" spc="-1" strike="noStrike">
                <a:solidFill>
                  <a:srgbClr val="000000"/>
                </a:solidFill>
                <a:latin typeface="Times New Roman"/>
                <a:ea typeface="DejaVu Sans"/>
              </a:rPr>
              <a:t> If after 2 days of parentral quinine, renal failure features are present, reduce the dose of quinine to half</a:t>
            </a:r>
            <a:endParaRPr b="0" lang="en-US" sz="3200" spc="-1" strike="noStrike">
              <a:latin typeface="Arial"/>
            </a:endParaRPr>
          </a:p>
          <a:p>
            <a:pPr marL="365760" indent="-281160" algn="just">
              <a:lnSpc>
                <a:spcPct val="100000"/>
              </a:lnSpc>
              <a:spcBef>
                <a:spcPts val="601"/>
              </a:spcBef>
              <a:buClr>
                <a:srgbClr val="3891a7"/>
              </a:buClr>
              <a:buSzPct val="80000"/>
              <a:buFont typeface="Wingdings 2" charset="2"/>
              <a:buChar char=""/>
              <a:tabLst>
                <a:tab algn="l" pos="0"/>
              </a:tabLst>
            </a:pPr>
            <a:r>
              <a:rPr b="0" lang="en-US" sz="3200" spc="-1" strike="noStrike">
                <a:solidFill>
                  <a:srgbClr val="000000"/>
                </a:solidFill>
                <a:latin typeface="Times New Roman"/>
                <a:ea typeface="DejaVu Sans"/>
              </a:rPr>
              <a:t>As soon as oral feeds are tolerated change to oral quinine to complete 7 days of therapy or to Artemether Lumefantrine 4 tablets 12 hourly ×3/7 .</a:t>
            </a:r>
            <a:endParaRPr b="0" lang="en-US" sz="3200" spc="-1" strike="noStrike">
              <a:latin typeface="Arial"/>
            </a:endParaRPr>
          </a:p>
          <a:p>
            <a:pPr marL="365760" indent="-281160" algn="just">
              <a:lnSpc>
                <a:spcPct val="100000"/>
              </a:lnSpc>
              <a:spcBef>
                <a:spcPts val="601"/>
              </a:spcBef>
              <a:buClr>
                <a:srgbClr val="3891a7"/>
              </a:buClr>
              <a:buSzPct val="80000"/>
              <a:buFont typeface="Wingdings" charset="2"/>
              <a:buChar char=""/>
              <a:tabLst>
                <a:tab algn="l" pos="0"/>
              </a:tabLst>
            </a:pPr>
            <a:r>
              <a:rPr b="0" lang="en-US" sz="3200" spc="-1" strike="noStrike">
                <a:solidFill>
                  <a:srgbClr val="000000"/>
                </a:solidFill>
                <a:latin typeface="Times New Roman"/>
                <a:ea typeface="DejaVu Sans"/>
              </a:rPr>
              <a:t>Administer haematinics &amp; vitamin supplements .</a:t>
            </a:r>
            <a:endParaRPr b="0" lang="en-US" sz="3200" spc="-1" strike="noStrike">
              <a:latin typeface="Arial"/>
            </a:endParaRPr>
          </a:p>
          <a:p>
            <a:pPr marL="365760" indent="-281160" algn="just">
              <a:lnSpc>
                <a:spcPct val="100000"/>
              </a:lnSpc>
              <a:spcBef>
                <a:spcPts val="601"/>
              </a:spcBef>
              <a:buClr>
                <a:srgbClr val="3891a7"/>
              </a:buClr>
              <a:buSzPct val="80000"/>
              <a:buFont typeface="Wingdings 2" charset="2"/>
              <a:buChar char=""/>
              <a:tabLst>
                <a:tab algn="l" pos="0"/>
              </a:tabLst>
            </a:pPr>
            <a:r>
              <a:rPr b="0" lang="en-US" sz="3200" spc="-1" strike="noStrike">
                <a:solidFill>
                  <a:srgbClr val="000000"/>
                </a:solidFill>
                <a:latin typeface="Times New Roman"/>
                <a:ea typeface="DejaVu Sans"/>
              </a:rPr>
              <a:t>Encourage a balanced diet and plenty of fluids.</a:t>
            </a:r>
            <a:endParaRPr b="0" lang="en-US" sz="3200" spc="-1" strike="noStrike">
              <a:latin typeface="Arial"/>
            </a:endParaRPr>
          </a:p>
          <a:p>
            <a:pPr algn="just">
              <a:lnSpc>
                <a:spcPct val="100000"/>
              </a:lnSpc>
              <a:spcBef>
                <a:spcPts val="601"/>
              </a:spcBef>
              <a:tabLst>
                <a:tab algn="l" pos="0"/>
              </a:tabLst>
            </a:pP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40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20" name="CustomShape 1"/>
          <p:cNvSpPr/>
          <p:nvPr/>
        </p:nvSpPr>
        <p:spPr>
          <a:xfrm>
            <a:off x="1752480" y="228600"/>
            <a:ext cx="9793440" cy="6017760"/>
          </a:xfrm>
          <a:prstGeom prst="rect">
            <a:avLst/>
          </a:prstGeom>
          <a:noFill/>
          <a:ln>
            <a:noFill/>
          </a:ln>
        </p:spPr>
        <p:style>
          <a:lnRef idx="0"/>
          <a:fillRef idx="0"/>
          <a:effectRef idx="0"/>
          <a:fontRef idx="minor"/>
        </p:style>
        <p:txBody>
          <a:bodyPr lIns="90000" rIns="90000" tIns="45000" bIns="45000">
            <a:normAutofit/>
          </a:bodyPr>
          <a:p>
            <a:pPr marL="365760" indent="-281160" algn="just">
              <a:lnSpc>
                <a:spcPct val="100000"/>
              </a:lnSpc>
              <a:spcBef>
                <a:spcPts val="601"/>
              </a:spcBef>
              <a:buClr>
                <a:srgbClr val="3891a7"/>
              </a:buClr>
              <a:buSzPct val="80000"/>
              <a:buFont typeface="Wingdings 2" charset="2"/>
              <a:buChar char=""/>
            </a:pPr>
            <a:r>
              <a:rPr b="0" lang="en-US" sz="3200" spc="-1" strike="noStrike">
                <a:solidFill>
                  <a:srgbClr val="000000"/>
                </a:solidFill>
                <a:latin typeface="Times New Roman"/>
                <a:ea typeface="DejaVu Sans"/>
              </a:rPr>
              <a:t>Maintain high standards of hygiene.</a:t>
            </a:r>
            <a:endParaRPr b="0" lang="en-US" sz="3200" spc="-1" strike="noStrike">
              <a:latin typeface="Arial"/>
            </a:endParaRPr>
          </a:p>
          <a:p>
            <a:pPr marL="365760" indent="-281160" algn="just">
              <a:lnSpc>
                <a:spcPct val="100000"/>
              </a:lnSpc>
              <a:spcBef>
                <a:spcPts val="601"/>
              </a:spcBef>
              <a:buClr>
                <a:srgbClr val="3891a7"/>
              </a:buClr>
              <a:buSzPct val="80000"/>
              <a:buFont typeface="Wingdings 2" charset="2"/>
              <a:buChar char=""/>
            </a:pPr>
            <a:r>
              <a:rPr b="0" lang="en-US" sz="3200" spc="-1" strike="noStrike">
                <a:solidFill>
                  <a:srgbClr val="000000"/>
                </a:solidFill>
                <a:latin typeface="Times New Roman"/>
                <a:ea typeface="DejaVu Sans"/>
              </a:rPr>
              <a:t>Offer psychological support to allay anxiety to patient &amp; relatives.</a:t>
            </a:r>
            <a:endParaRPr b="0" lang="en-US" sz="3200" spc="-1" strike="noStrike">
              <a:latin typeface="Arial"/>
            </a:endParaRPr>
          </a:p>
          <a:p>
            <a:pPr marL="365760" indent="-281160" algn="just">
              <a:lnSpc>
                <a:spcPct val="100000"/>
              </a:lnSpc>
              <a:spcBef>
                <a:spcPts val="601"/>
              </a:spcBef>
              <a:buClr>
                <a:srgbClr val="3891a7"/>
              </a:buClr>
              <a:buSzPct val="80000"/>
              <a:buFont typeface="Wingdings 2" charset="2"/>
              <a:buChar char=""/>
            </a:pPr>
            <a:r>
              <a:rPr b="0" lang="en-US" sz="3200" spc="-1" strike="noStrike">
                <a:solidFill>
                  <a:srgbClr val="000000"/>
                </a:solidFill>
                <a:latin typeface="Times New Roman"/>
                <a:ea typeface="DejaVu Sans"/>
              </a:rPr>
              <a:t>Encourage gradual mobilization to prevent complications.</a:t>
            </a:r>
            <a:endParaRPr b="0" lang="en-US" sz="3200" spc="-1" strike="noStrike">
              <a:latin typeface="Arial"/>
            </a:endParaRPr>
          </a:p>
          <a:p>
            <a:pPr marL="365760" indent="-281160" algn="just">
              <a:lnSpc>
                <a:spcPct val="100000"/>
              </a:lnSpc>
              <a:spcBef>
                <a:spcPts val="601"/>
              </a:spcBef>
              <a:buClr>
                <a:srgbClr val="3891a7"/>
              </a:buClr>
              <a:buSzPct val="80000"/>
              <a:buFont typeface="Wingdings 2" charset="2"/>
              <a:buChar char=""/>
            </a:pPr>
            <a:r>
              <a:rPr b="0" lang="en-US" sz="3200" spc="-1" strike="noStrike">
                <a:solidFill>
                  <a:srgbClr val="000000"/>
                </a:solidFill>
                <a:latin typeface="Times New Roman"/>
                <a:ea typeface="DejaVu Sans"/>
              </a:rPr>
              <a:t>Daily evaluate the effectiveness of treatment through alternate days MPS prn, daily phy. Examination &amp; interviewing  for the state of symptoms.</a:t>
            </a:r>
            <a:endParaRPr b="0" lang="en-US" sz="3200" spc="-1" strike="noStrike">
              <a:latin typeface="Arial"/>
            </a:endParaRPr>
          </a:p>
          <a:p>
            <a:pPr marL="365760" indent="-281160" algn="just">
              <a:lnSpc>
                <a:spcPct val="100000"/>
              </a:lnSpc>
              <a:spcBef>
                <a:spcPts val="601"/>
              </a:spcBef>
              <a:buClr>
                <a:srgbClr val="3891a7"/>
              </a:buClr>
              <a:buSzPct val="80000"/>
              <a:buFont typeface="Wingdings 2" charset="2"/>
              <a:buChar char=""/>
            </a:pPr>
            <a:r>
              <a:rPr b="0" lang="en-US" sz="3200" spc="-1" strike="noStrike">
                <a:solidFill>
                  <a:srgbClr val="000000"/>
                </a:solidFill>
                <a:latin typeface="Times New Roman"/>
                <a:ea typeface="DejaVu Sans"/>
              </a:rPr>
              <a:t>Eventually, patient is discharged, so prepare her for home care through sharing on:-</a:t>
            </a: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40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21" name="CustomShape 1"/>
          <p:cNvSpPr/>
          <p:nvPr/>
        </p:nvSpPr>
        <p:spPr>
          <a:xfrm>
            <a:off x="2175480" y="457200"/>
            <a:ext cx="9370440" cy="5789160"/>
          </a:xfrm>
          <a:prstGeom prst="rect">
            <a:avLst/>
          </a:prstGeom>
          <a:noFill/>
          <a:ln>
            <a:noFill/>
          </a:ln>
        </p:spPr>
        <p:style>
          <a:lnRef idx="0"/>
          <a:fillRef idx="0"/>
          <a:effectRef idx="0"/>
          <a:fontRef idx="minor"/>
        </p:style>
        <p:txBody>
          <a:bodyPr lIns="90000" rIns="90000" tIns="45000" bIns="45000">
            <a:normAutofit/>
          </a:bodyPr>
          <a:p>
            <a:pPr marL="365760" indent="-281160">
              <a:lnSpc>
                <a:spcPct val="100000"/>
              </a:lnSpc>
              <a:spcBef>
                <a:spcPts val="601"/>
              </a:spcBef>
              <a:buClr>
                <a:srgbClr val="3891a7"/>
              </a:buClr>
              <a:buSzPct val="80000"/>
              <a:buFont typeface="Wingdings 2" charset="2"/>
              <a:buChar char=""/>
            </a:pPr>
            <a:r>
              <a:rPr b="0" lang="en-US" sz="3200" spc="-1" strike="noStrike">
                <a:solidFill>
                  <a:srgbClr val="000000"/>
                </a:solidFill>
                <a:latin typeface="Times New Roman"/>
                <a:ea typeface="DejaVu Sans"/>
              </a:rPr>
              <a:t>Diet- well balanced</a:t>
            </a:r>
            <a:endParaRPr b="0" lang="en-US" sz="3200" spc="-1" strike="noStrike">
              <a:latin typeface="Arial"/>
            </a:endParaRPr>
          </a:p>
          <a:p>
            <a:pPr marL="365760" indent="-281160">
              <a:lnSpc>
                <a:spcPct val="100000"/>
              </a:lnSpc>
              <a:spcBef>
                <a:spcPts val="601"/>
              </a:spcBef>
              <a:buClr>
                <a:srgbClr val="3891a7"/>
              </a:buClr>
              <a:buSzPct val="80000"/>
              <a:buFont typeface="Wingdings 2" charset="2"/>
              <a:buChar char=""/>
            </a:pPr>
            <a:r>
              <a:rPr b="0" lang="en-US" sz="3200" spc="-1" strike="noStrike">
                <a:solidFill>
                  <a:srgbClr val="000000"/>
                </a:solidFill>
                <a:latin typeface="Times New Roman"/>
                <a:ea typeface="DejaVu Sans"/>
              </a:rPr>
              <a:t>Hygiene</a:t>
            </a:r>
            <a:endParaRPr b="0" lang="en-US" sz="3200" spc="-1" strike="noStrike">
              <a:latin typeface="Arial"/>
            </a:endParaRPr>
          </a:p>
          <a:p>
            <a:pPr marL="365760" indent="-281160">
              <a:lnSpc>
                <a:spcPct val="100000"/>
              </a:lnSpc>
              <a:spcBef>
                <a:spcPts val="601"/>
              </a:spcBef>
              <a:buClr>
                <a:srgbClr val="3891a7"/>
              </a:buClr>
              <a:buSzPct val="80000"/>
              <a:buFont typeface="Wingdings 2" charset="2"/>
              <a:buChar char=""/>
            </a:pPr>
            <a:r>
              <a:rPr b="0" lang="en-US" sz="3200" spc="-1" strike="noStrike">
                <a:solidFill>
                  <a:srgbClr val="000000"/>
                </a:solidFill>
                <a:latin typeface="Times New Roman"/>
                <a:ea typeface="DejaVu Sans"/>
              </a:rPr>
              <a:t>Follow up ,either weekly or every fortnight in the ANC.</a:t>
            </a:r>
            <a:endParaRPr b="0" lang="en-US" sz="3200" spc="-1" strike="noStrike">
              <a:latin typeface="Arial"/>
            </a:endParaRPr>
          </a:p>
          <a:p>
            <a:pPr marL="365760" indent="-281160">
              <a:lnSpc>
                <a:spcPct val="100000"/>
              </a:lnSpc>
              <a:spcBef>
                <a:spcPts val="601"/>
              </a:spcBef>
              <a:buClr>
                <a:srgbClr val="3891a7"/>
              </a:buClr>
              <a:buSzPct val="80000"/>
              <a:buFont typeface="Wingdings" charset="2"/>
              <a:buChar char=""/>
            </a:pPr>
            <a:r>
              <a:rPr b="0" lang="en-US" sz="3200" spc="-1" strike="noStrike">
                <a:solidFill>
                  <a:srgbClr val="000000"/>
                </a:solidFill>
                <a:latin typeface="Times New Roman"/>
                <a:ea typeface="DejaVu Sans"/>
              </a:rPr>
              <a:t>If has delivered MCH/FP services. </a:t>
            </a:r>
            <a:endParaRPr b="0" lang="en-US" sz="3200" spc="-1" strike="noStrike">
              <a:latin typeface="Arial"/>
            </a:endParaRPr>
          </a:p>
          <a:p>
            <a:pPr marL="365760" indent="-281160">
              <a:lnSpc>
                <a:spcPct val="100000"/>
              </a:lnSpc>
              <a:spcBef>
                <a:spcPts val="601"/>
              </a:spcBef>
              <a:buClr>
                <a:srgbClr val="3891a7"/>
              </a:buClr>
              <a:buSzPct val="80000"/>
              <a:buFont typeface="Wingdings" charset="2"/>
              <a:buChar char=""/>
            </a:pPr>
            <a:r>
              <a:rPr b="0" lang="en-US" sz="3200" spc="-1" strike="noStrike">
                <a:solidFill>
                  <a:srgbClr val="000000"/>
                </a:solidFill>
                <a:latin typeface="Times New Roman"/>
                <a:ea typeface="DejaVu Sans"/>
              </a:rPr>
              <a:t>If  has lost pregnancy = F/ Planning clinic.</a:t>
            </a:r>
            <a:endParaRPr b="0" lang="en-US" sz="3200" spc="-1" strike="noStrike">
              <a:latin typeface="Arial"/>
            </a:endParaRPr>
          </a:p>
          <a:p>
            <a:pPr marL="365760" indent="-281160">
              <a:lnSpc>
                <a:spcPct val="100000"/>
              </a:lnSpc>
              <a:spcBef>
                <a:spcPts val="601"/>
              </a:spcBef>
              <a:buClr>
                <a:srgbClr val="3891a7"/>
              </a:buClr>
              <a:buSzPct val="80000"/>
              <a:buFont typeface="Wingdings 2" charset="2"/>
              <a:buChar char=""/>
            </a:pPr>
            <a:r>
              <a:rPr b="0" lang="en-US" sz="3200" spc="-1" strike="noStrike">
                <a:solidFill>
                  <a:srgbClr val="000000"/>
                </a:solidFill>
                <a:latin typeface="Times New Roman"/>
                <a:ea typeface="DejaVu Sans"/>
              </a:rPr>
              <a:t>Rest to facilitate quick recovery.</a:t>
            </a:r>
            <a:endParaRPr b="0" lang="en-US" sz="3200" spc="-1" strike="noStrike">
              <a:latin typeface="Arial"/>
            </a:endParaRPr>
          </a:p>
          <a:p>
            <a:pPr>
              <a:lnSpc>
                <a:spcPct val="100000"/>
              </a:lnSpc>
              <a:spcBef>
                <a:spcPts val="601"/>
              </a:spcBef>
            </a:pP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40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22" name="CustomShape 1"/>
          <p:cNvSpPr/>
          <p:nvPr/>
        </p:nvSpPr>
        <p:spPr>
          <a:xfrm>
            <a:off x="1914120" y="274680"/>
            <a:ext cx="9995400" cy="1140840"/>
          </a:xfrm>
          <a:prstGeom prst="rect">
            <a:avLst/>
          </a:prstGeom>
          <a:noFill/>
          <a:ln>
            <a:noFill/>
          </a:ln>
        </p:spPr>
        <p:style>
          <a:lnRef idx="0"/>
          <a:fillRef idx="0"/>
          <a:effectRef idx="0"/>
          <a:fontRef idx="minor"/>
        </p:style>
        <p:txBody>
          <a:bodyPr lIns="90000" rIns="90000" tIns="45000" bIns="45000" anchor="ctr">
            <a:normAutofit/>
          </a:bodyPr>
          <a:p>
            <a:pPr>
              <a:lnSpc>
                <a:spcPct val="100000"/>
              </a:lnSpc>
            </a:pPr>
            <a:r>
              <a:rPr b="1" lang="en-US" sz="3200" spc="-1" strike="noStrike">
                <a:solidFill>
                  <a:srgbClr val="ff0000"/>
                </a:solidFill>
                <a:latin typeface="Aharoni"/>
                <a:ea typeface="DejaVu Sans"/>
              </a:rPr>
              <a:t>EFFCTS OF PREGNANCY ON MALARIA</a:t>
            </a:r>
            <a:endParaRPr b="0" lang="en-US" sz="3200" spc="-1" strike="noStrike">
              <a:latin typeface="Arial"/>
            </a:endParaRPr>
          </a:p>
        </p:txBody>
      </p:sp>
      <p:sp>
        <p:nvSpPr>
          <p:cNvPr id="1423" name="CustomShape 2"/>
          <p:cNvSpPr/>
          <p:nvPr/>
        </p:nvSpPr>
        <p:spPr>
          <a:xfrm>
            <a:off x="1828800" y="1417680"/>
            <a:ext cx="9717120" cy="4828680"/>
          </a:xfrm>
          <a:prstGeom prst="rect">
            <a:avLst/>
          </a:prstGeom>
          <a:noFill/>
          <a:ln>
            <a:noFill/>
          </a:ln>
        </p:spPr>
        <p:style>
          <a:lnRef idx="0"/>
          <a:fillRef idx="0"/>
          <a:effectRef idx="0"/>
          <a:fontRef idx="minor"/>
        </p:style>
        <p:txBody>
          <a:bodyPr lIns="90000" rIns="90000" tIns="45000" bIns="45000">
            <a:normAutofit/>
          </a:bodyPr>
          <a:p>
            <a:pPr marL="365760" indent="-281160" algn="just">
              <a:lnSpc>
                <a:spcPct val="100000"/>
              </a:lnSpc>
              <a:spcBef>
                <a:spcPts val="601"/>
              </a:spcBef>
              <a:buClr>
                <a:srgbClr val="3891a7"/>
              </a:buClr>
              <a:buSzPct val="80000"/>
              <a:buFont typeface="Wingdings 2" charset="2"/>
              <a:buChar char=""/>
            </a:pPr>
            <a:r>
              <a:rPr b="0" lang="en-US" sz="3600" spc="-1" strike="noStrike">
                <a:solidFill>
                  <a:srgbClr val="000000"/>
                </a:solidFill>
                <a:latin typeface="Times New Roman"/>
                <a:ea typeface="DejaVu Sans"/>
              </a:rPr>
              <a:t>Severe condition, while quite a low level/count of  parasites is isolated due to placental parasitisation.</a:t>
            </a:r>
            <a:endParaRPr b="0" lang="en-US" sz="3600" spc="-1" strike="noStrike">
              <a:latin typeface="Arial"/>
            </a:endParaRPr>
          </a:p>
          <a:p>
            <a:pPr marL="365760" indent="-281160" algn="just">
              <a:lnSpc>
                <a:spcPct val="100000"/>
              </a:lnSpc>
              <a:spcBef>
                <a:spcPts val="601"/>
              </a:spcBef>
              <a:buClr>
                <a:srgbClr val="3891a7"/>
              </a:buClr>
              <a:buSzPct val="80000"/>
              <a:buFont typeface="Wingdings 2" charset="2"/>
              <a:buChar char=""/>
            </a:pPr>
            <a:r>
              <a:rPr b="0" lang="en-US" sz="3600" spc="-1" strike="noStrike">
                <a:solidFill>
                  <a:srgbClr val="000000"/>
                </a:solidFill>
                <a:latin typeface="Times New Roman"/>
                <a:ea typeface="DejaVu Sans"/>
              </a:rPr>
              <a:t>Limitation of antimalarial therapy because the fetal related unwanted effects in most of the malarial drugs . </a:t>
            </a:r>
            <a:endParaRPr b="0" lang="en-US" sz="3600" spc="-1" strike="noStrike">
              <a:latin typeface="Arial"/>
            </a:endParaRPr>
          </a:p>
        </p:txBody>
      </p:sp>
    </p:spTree>
  </p:cSld>
  <mc:AlternateContent>
    <mc:Choice Requires="p14">
      <p:transition spd="slow" p14:dur="2000"/>
    </mc:Choice>
    <mc:Fallback>
      <p:transition spd="slow"/>
    </mc:Fallback>
  </mc:AlternateContent>
</p:sld>
</file>

<file path=ppt/slides/slide40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24" name="CustomShape 1"/>
          <p:cNvSpPr/>
          <p:nvPr/>
        </p:nvSpPr>
        <p:spPr>
          <a:xfrm>
            <a:off x="2175480" y="0"/>
            <a:ext cx="9370440" cy="912240"/>
          </a:xfrm>
          <a:prstGeom prst="rect">
            <a:avLst/>
          </a:prstGeom>
          <a:noFill/>
          <a:ln>
            <a:noFill/>
          </a:ln>
        </p:spPr>
        <p:style>
          <a:lnRef idx="0"/>
          <a:fillRef idx="0"/>
          <a:effectRef idx="0"/>
          <a:fontRef idx="minor"/>
        </p:style>
        <p:txBody>
          <a:bodyPr lIns="90000" rIns="90000" tIns="45000" bIns="45000" anchor="ctr">
            <a:normAutofit/>
          </a:bodyPr>
          <a:p>
            <a:pPr>
              <a:lnSpc>
                <a:spcPct val="100000"/>
              </a:lnSpc>
            </a:pPr>
            <a:r>
              <a:rPr b="1" lang="en-US" sz="3200" spc="-1" strike="noStrike">
                <a:solidFill>
                  <a:srgbClr val="ff0000"/>
                </a:solidFill>
                <a:latin typeface="Aharoni"/>
                <a:ea typeface="DejaVu Sans"/>
              </a:rPr>
              <a:t>EFFECTS OF MALARIA ON PREGNANCY</a:t>
            </a:r>
            <a:endParaRPr b="0" lang="en-US" sz="3200" spc="-1" strike="noStrike">
              <a:latin typeface="Arial"/>
            </a:endParaRPr>
          </a:p>
        </p:txBody>
      </p:sp>
      <p:sp>
        <p:nvSpPr>
          <p:cNvPr id="1425" name="CustomShape 2"/>
          <p:cNvSpPr/>
          <p:nvPr/>
        </p:nvSpPr>
        <p:spPr>
          <a:xfrm>
            <a:off x="1714680" y="762120"/>
            <a:ext cx="9831600" cy="5789160"/>
          </a:xfrm>
          <a:prstGeom prst="rect">
            <a:avLst/>
          </a:prstGeom>
          <a:noFill/>
          <a:ln>
            <a:noFill/>
          </a:ln>
        </p:spPr>
        <p:style>
          <a:lnRef idx="0"/>
          <a:fillRef idx="0"/>
          <a:effectRef idx="0"/>
          <a:fontRef idx="minor"/>
        </p:style>
        <p:txBody>
          <a:bodyPr lIns="90000" rIns="90000" tIns="45000" bIns="45000">
            <a:noAutofit/>
          </a:bodyPr>
          <a:p>
            <a:pPr marL="365760" indent="-281160" algn="just">
              <a:lnSpc>
                <a:spcPct val="100000"/>
              </a:lnSpc>
              <a:spcBef>
                <a:spcPts val="601"/>
              </a:spcBef>
              <a:buClr>
                <a:srgbClr val="3891a7"/>
              </a:buClr>
              <a:buSzPct val="80000"/>
              <a:buFont typeface="Wingdings 2" charset="2"/>
              <a:buChar char=""/>
            </a:pPr>
            <a:r>
              <a:rPr b="0" lang="en-US" sz="3200" spc="-1" strike="noStrike">
                <a:solidFill>
                  <a:srgbClr val="000000"/>
                </a:solidFill>
                <a:latin typeface="Times New Roman"/>
                <a:ea typeface="DejaVu Sans"/>
              </a:rPr>
              <a:t>Development of severe anaemia due to destruction of maternal RBCs thus resulting in an increase in the rate of hemolysis.</a:t>
            </a:r>
            <a:endParaRPr b="0" lang="en-US" sz="3200" spc="-1" strike="noStrike">
              <a:latin typeface="Arial"/>
            </a:endParaRPr>
          </a:p>
          <a:p>
            <a:pPr marL="365760" indent="-281160" algn="just">
              <a:lnSpc>
                <a:spcPct val="100000"/>
              </a:lnSpc>
              <a:spcBef>
                <a:spcPts val="601"/>
              </a:spcBef>
              <a:buClr>
                <a:srgbClr val="3891a7"/>
              </a:buClr>
              <a:buSzPct val="80000"/>
              <a:buFont typeface="Wingdings 2" charset="2"/>
              <a:buChar char=""/>
            </a:pPr>
            <a:r>
              <a:rPr b="0" lang="en-US" sz="3200" spc="-1" strike="noStrike">
                <a:solidFill>
                  <a:srgbClr val="000000"/>
                </a:solidFill>
                <a:latin typeface="Times New Roman"/>
                <a:ea typeface="DejaVu Sans"/>
              </a:rPr>
              <a:t>Loss of pregnancy, either in abortion, IUFD or stillbirth due to pyrexia and severe dysfunction of the placenta.</a:t>
            </a:r>
            <a:endParaRPr b="0" lang="en-US" sz="3200" spc="-1" strike="noStrike">
              <a:latin typeface="Arial"/>
            </a:endParaRPr>
          </a:p>
          <a:p>
            <a:pPr marL="365760" indent="-281160" algn="just">
              <a:lnSpc>
                <a:spcPct val="100000"/>
              </a:lnSpc>
              <a:spcBef>
                <a:spcPts val="601"/>
              </a:spcBef>
              <a:buClr>
                <a:srgbClr val="3891a7"/>
              </a:buClr>
              <a:buSzPct val="80000"/>
              <a:buFont typeface="Wingdings 2" charset="2"/>
              <a:buChar char=""/>
            </a:pPr>
            <a:r>
              <a:rPr b="0" lang="en-US" sz="3200" spc="-1" strike="noStrike">
                <a:solidFill>
                  <a:srgbClr val="000000"/>
                </a:solidFill>
                <a:latin typeface="Times New Roman"/>
                <a:ea typeface="DejaVu Sans"/>
              </a:rPr>
              <a:t>Preterm delivery, due to hypoglycaemia &amp; adverse effect of the recommended therapy.</a:t>
            </a:r>
            <a:endParaRPr b="0" lang="en-US" sz="3200" spc="-1" strike="noStrike">
              <a:latin typeface="Arial"/>
            </a:endParaRPr>
          </a:p>
          <a:p>
            <a:pPr marL="365760" indent="-281160" algn="just">
              <a:lnSpc>
                <a:spcPct val="100000"/>
              </a:lnSpc>
              <a:spcBef>
                <a:spcPts val="601"/>
              </a:spcBef>
              <a:buClr>
                <a:srgbClr val="3891a7"/>
              </a:buClr>
              <a:buSzPct val="80000"/>
              <a:buFont typeface="Wingdings 2" charset="2"/>
              <a:buChar char=""/>
            </a:pPr>
            <a:r>
              <a:rPr b="0" lang="en-US" sz="3200" spc="-1" strike="noStrike">
                <a:solidFill>
                  <a:srgbClr val="000000"/>
                </a:solidFill>
                <a:latin typeface="Times New Roman"/>
                <a:ea typeface="DejaVu Sans"/>
              </a:rPr>
              <a:t>Small for gestation baby, results from placental parasitisation.</a:t>
            </a:r>
            <a:endParaRPr b="0" lang="en-US" sz="3200" spc="-1" strike="noStrike">
              <a:latin typeface="Arial"/>
            </a:endParaRPr>
          </a:p>
          <a:p>
            <a:pPr marL="365760" indent="-281160" algn="just">
              <a:lnSpc>
                <a:spcPct val="100000"/>
              </a:lnSpc>
              <a:spcBef>
                <a:spcPts val="601"/>
              </a:spcBef>
              <a:buClr>
                <a:srgbClr val="3891a7"/>
              </a:buClr>
              <a:buSzPct val="80000"/>
              <a:buFont typeface="Wingdings 2" charset="2"/>
              <a:buChar char=""/>
            </a:pPr>
            <a:r>
              <a:rPr b="0" lang="en-US" sz="3200" spc="-1" strike="noStrike">
                <a:solidFill>
                  <a:srgbClr val="000000"/>
                </a:solidFill>
                <a:latin typeface="Times New Roman"/>
                <a:ea typeface="DejaVu Sans"/>
              </a:rPr>
              <a:t>High perinatal mortality rate, due to low birth weight and severe asphyxia or development of RDS.  </a:t>
            </a: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40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26" name="CustomShape 1"/>
          <p:cNvSpPr/>
          <p:nvPr/>
        </p:nvSpPr>
        <p:spPr>
          <a:xfrm>
            <a:off x="1752480" y="304920"/>
            <a:ext cx="9675360" cy="6246360"/>
          </a:xfrm>
          <a:prstGeom prst="rect">
            <a:avLst/>
          </a:prstGeom>
          <a:noFill/>
          <a:ln>
            <a:noFill/>
          </a:ln>
        </p:spPr>
        <p:style>
          <a:lnRef idx="0"/>
          <a:fillRef idx="0"/>
          <a:effectRef idx="0"/>
          <a:fontRef idx="minor"/>
        </p:style>
        <p:txBody>
          <a:bodyPr lIns="90000" rIns="90000" tIns="45000" bIns="45000">
            <a:noAutofit/>
          </a:bodyPr>
          <a:p>
            <a:pPr marL="365760" indent="-281160" algn="just">
              <a:lnSpc>
                <a:spcPct val="100000"/>
              </a:lnSpc>
              <a:spcBef>
                <a:spcPts val="601"/>
              </a:spcBef>
              <a:buClr>
                <a:srgbClr val="3891a7"/>
              </a:buClr>
              <a:buSzPct val="80000"/>
              <a:buFont typeface="Wingdings 2" charset="2"/>
              <a:buChar char=""/>
            </a:pPr>
            <a:r>
              <a:rPr b="0" lang="en-US" sz="3200" spc="-1" strike="noStrike">
                <a:solidFill>
                  <a:srgbClr val="000000"/>
                </a:solidFill>
                <a:latin typeface="Times New Roman"/>
                <a:ea typeface="DejaVu Sans"/>
              </a:rPr>
              <a:t>High maternal morbidity rate, in terms of anaemia, jaundice and general chronic -ill health due to severe haemolysis + delay in accessing proper medical attention .</a:t>
            </a:r>
            <a:endParaRPr b="0" lang="en-US" sz="3200" spc="-1" strike="noStrike">
              <a:latin typeface="Arial"/>
            </a:endParaRPr>
          </a:p>
          <a:p>
            <a:pPr marL="365760" indent="-281160" algn="just">
              <a:lnSpc>
                <a:spcPct val="100000"/>
              </a:lnSpc>
              <a:spcBef>
                <a:spcPts val="601"/>
              </a:spcBef>
              <a:tabLst>
                <a:tab algn="l" pos="0"/>
              </a:tabLst>
            </a:pPr>
            <a:r>
              <a:rPr b="0" lang="en-US" sz="3200" spc="-1" strike="noStrike">
                <a:solidFill>
                  <a:srgbClr val="000000"/>
                </a:solidFill>
                <a:latin typeface="Times New Roman"/>
                <a:ea typeface="DejaVu Sans"/>
              </a:rPr>
              <a:t>	</a:t>
            </a:r>
            <a:r>
              <a:rPr b="1" lang="en-US" sz="3200" spc="-1" strike="noStrike">
                <a:solidFill>
                  <a:srgbClr val="000000"/>
                </a:solidFill>
                <a:latin typeface="Times New Roman"/>
                <a:ea typeface="DejaVu Sans"/>
              </a:rPr>
              <a:t>	</a:t>
            </a:r>
            <a:r>
              <a:rPr b="1" lang="en-US" sz="3200" spc="-1" strike="noStrike" u="sng">
                <a:solidFill>
                  <a:srgbClr val="ff0000"/>
                </a:solidFill>
                <a:uFillTx/>
                <a:latin typeface="Aharoni"/>
                <a:ea typeface="DejaVu Sans"/>
              </a:rPr>
              <a:t>PREVENTION</a:t>
            </a:r>
            <a:endParaRPr b="0" lang="en-US" sz="3200" spc="-1" strike="noStrike">
              <a:latin typeface="Arial"/>
            </a:endParaRPr>
          </a:p>
          <a:p>
            <a:pPr marL="365760" indent="-281160" algn="just">
              <a:lnSpc>
                <a:spcPct val="100000"/>
              </a:lnSpc>
              <a:spcBef>
                <a:spcPts val="601"/>
              </a:spcBef>
              <a:buClr>
                <a:srgbClr val="3891a7"/>
              </a:buClr>
              <a:buSzPct val="80000"/>
              <a:buFont typeface="Wingdings 2" charset="2"/>
              <a:buChar char=""/>
              <a:tabLst>
                <a:tab algn="l" pos="0"/>
              </a:tabLst>
            </a:pPr>
            <a:r>
              <a:rPr b="0" lang="en-US" sz="3200" spc="-1" strike="noStrike">
                <a:solidFill>
                  <a:srgbClr val="000000"/>
                </a:solidFill>
                <a:latin typeface="Times New Roman"/>
                <a:ea typeface="DejaVu Sans"/>
              </a:rPr>
              <a:t>Prophylactic antimalarial therapy to all in endemic areas, as per ministerial directive.</a:t>
            </a:r>
            <a:endParaRPr b="0" lang="en-US" sz="3200" spc="-1" strike="noStrike">
              <a:latin typeface="Arial"/>
            </a:endParaRPr>
          </a:p>
          <a:p>
            <a:pPr marL="365760" indent="-281160" algn="just">
              <a:lnSpc>
                <a:spcPct val="100000"/>
              </a:lnSpc>
              <a:spcBef>
                <a:spcPts val="601"/>
              </a:spcBef>
              <a:buClr>
                <a:srgbClr val="3891a7"/>
              </a:buClr>
              <a:buSzPct val="80000"/>
              <a:buFont typeface="Wingdings 2" charset="2"/>
              <a:buChar char=""/>
              <a:tabLst>
                <a:tab algn="l" pos="0"/>
              </a:tabLst>
            </a:pPr>
            <a:r>
              <a:rPr b="0" lang="en-US" sz="3200" spc="-1" strike="noStrike">
                <a:solidFill>
                  <a:srgbClr val="000000"/>
                </a:solidFill>
                <a:latin typeface="Times New Roman"/>
                <a:ea typeface="DejaVu Sans"/>
              </a:rPr>
              <a:t>Personal protection from mosquito bite, thru  LLITNs (long-lasting insecticide-treated nets), mosquito proof houses and use of repellents.</a:t>
            </a: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40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27" name="CustomShape 1"/>
          <p:cNvSpPr/>
          <p:nvPr/>
        </p:nvSpPr>
        <p:spPr>
          <a:xfrm>
            <a:off x="1905120" y="0"/>
            <a:ext cx="9332280" cy="6550920"/>
          </a:xfrm>
          <a:prstGeom prst="rect">
            <a:avLst/>
          </a:prstGeom>
          <a:noFill/>
          <a:ln>
            <a:noFill/>
          </a:ln>
        </p:spPr>
        <p:style>
          <a:lnRef idx="0"/>
          <a:fillRef idx="0"/>
          <a:effectRef idx="0"/>
          <a:fontRef idx="minor"/>
        </p:style>
        <p:txBody>
          <a:bodyPr lIns="90000" rIns="90000" tIns="45000" bIns="45000">
            <a:normAutofit/>
          </a:bodyPr>
          <a:p>
            <a:pPr>
              <a:lnSpc>
                <a:spcPct val="100000"/>
              </a:lnSpc>
              <a:spcBef>
                <a:spcPts val="601"/>
              </a:spcBef>
            </a:pPr>
            <a:endParaRPr b="0" lang="en-US" sz="1800" spc="-1" strike="noStrike">
              <a:latin typeface="Arial"/>
            </a:endParaRPr>
          </a:p>
          <a:p>
            <a:pPr marL="365760" indent="-281160" algn="just">
              <a:lnSpc>
                <a:spcPct val="100000"/>
              </a:lnSpc>
              <a:spcBef>
                <a:spcPts val="601"/>
              </a:spcBef>
              <a:buClr>
                <a:srgbClr val="3891a7"/>
              </a:buClr>
              <a:buSzPct val="80000"/>
              <a:buFont typeface="Wingdings 2" charset="2"/>
              <a:buChar char=""/>
            </a:pPr>
            <a:r>
              <a:rPr b="0" lang="en-US" sz="3200" spc="-1" strike="noStrike">
                <a:solidFill>
                  <a:srgbClr val="000000"/>
                </a:solidFill>
                <a:latin typeface="Times New Roman"/>
                <a:ea typeface="DejaVu Sans"/>
              </a:rPr>
              <a:t>Provision of prompt diagnosis and treatment of fever due to malaria </a:t>
            </a:r>
            <a:endParaRPr b="0" lang="en-US" sz="3200" spc="-1" strike="noStrike">
              <a:latin typeface="Arial"/>
            </a:endParaRPr>
          </a:p>
          <a:p>
            <a:pPr marL="365760" indent="-281160" algn="just">
              <a:lnSpc>
                <a:spcPct val="100000"/>
              </a:lnSpc>
              <a:spcBef>
                <a:spcPts val="601"/>
              </a:spcBef>
              <a:buClr>
                <a:srgbClr val="3891a7"/>
              </a:buClr>
              <a:buSzPct val="80000"/>
              <a:buFont typeface="Wingdings 2" charset="2"/>
              <a:buChar char=""/>
            </a:pPr>
            <a:r>
              <a:rPr b="0" lang="en-US" sz="3200" spc="-1" strike="noStrike">
                <a:solidFill>
                  <a:srgbClr val="000000"/>
                </a:solidFill>
                <a:latin typeface="Times New Roman"/>
                <a:ea typeface="DejaVu Sans"/>
              </a:rPr>
              <a:t>Health education on proper environmental hygiene practice to control the vector in terms of:-</a:t>
            </a:r>
            <a:endParaRPr b="0" lang="en-US" sz="3200" spc="-1" strike="noStrike">
              <a:latin typeface="Arial"/>
            </a:endParaRPr>
          </a:p>
          <a:p>
            <a:pPr lvl="1" marL="640080" indent="-235440" algn="just">
              <a:lnSpc>
                <a:spcPct val="100000"/>
              </a:lnSpc>
              <a:spcBef>
                <a:spcPts val="550"/>
              </a:spcBef>
              <a:buClr>
                <a:srgbClr val="3891a7"/>
              </a:buClr>
              <a:buFont typeface="Wingdings" charset="2"/>
              <a:buChar char=""/>
            </a:pPr>
            <a:r>
              <a:rPr b="0" lang="en-US" sz="3200" spc="-1" strike="noStrike">
                <a:solidFill>
                  <a:srgbClr val="000000"/>
                </a:solidFill>
                <a:latin typeface="Times New Roman"/>
                <a:ea typeface="DejaVu Sans"/>
              </a:rPr>
              <a:t>Drainage of stagnated water or spray it.</a:t>
            </a:r>
            <a:endParaRPr b="0" lang="en-US" sz="3200" spc="-1" strike="noStrike">
              <a:latin typeface="Arial"/>
            </a:endParaRPr>
          </a:p>
          <a:p>
            <a:pPr lvl="1" marL="640080" indent="-235440" algn="just">
              <a:lnSpc>
                <a:spcPct val="100000"/>
              </a:lnSpc>
              <a:spcBef>
                <a:spcPts val="550"/>
              </a:spcBef>
              <a:buClr>
                <a:srgbClr val="3891a7"/>
              </a:buClr>
              <a:buFont typeface="Wingdings" charset="2"/>
              <a:buChar char=""/>
            </a:pPr>
            <a:r>
              <a:rPr b="0" lang="en-US" sz="3200" spc="-1" strike="noStrike">
                <a:solidFill>
                  <a:srgbClr val="000000"/>
                </a:solidFill>
                <a:latin typeface="Times New Roman"/>
                <a:ea typeface="DejaVu Sans"/>
              </a:rPr>
              <a:t>Clear the bush around the homestead.</a:t>
            </a:r>
            <a:endParaRPr b="0" lang="en-US" sz="3200" spc="-1" strike="noStrike">
              <a:latin typeface="Arial"/>
            </a:endParaRPr>
          </a:p>
          <a:p>
            <a:pPr lvl="1" marL="640080" indent="-235440" algn="just">
              <a:lnSpc>
                <a:spcPct val="100000"/>
              </a:lnSpc>
              <a:spcBef>
                <a:spcPts val="550"/>
              </a:spcBef>
              <a:buClr>
                <a:srgbClr val="3891a7"/>
              </a:buClr>
              <a:buFont typeface="Wingdings" charset="2"/>
              <a:buChar char=""/>
            </a:pPr>
            <a:r>
              <a:rPr b="0" lang="en-US" sz="3200" spc="-1" strike="noStrike">
                <a:solidFill>
                  <a:srgbClr val="000000"/>
                </a:solidFill>
                <a:latin typeface="Times New Roman"/>
                <a:ea typeface="DejaVu Sans"/>
              </a:rPr>
              <a:t>Burry or burn up items that can hold water.</a:t>
            </a:r>
            <a:endParaRPr b="0" lang="en-US" sz="3200" spc="-1" strike="noStrike">
              <a:latin typeface="Arial"/>
            </a:endParaRPr>
          </a:p>
          <a:p>
            <a:pPr marL="365760" indent="-281160">
              <a:lnSpc>
                <a:spcPct val="100000"/>
              </a:lnSpc>
              <a:spcBef>
                <a:spcPts val="601"/>
              </a:spcBef>
              <a:tabLst>
                <a:tab algn="l" pos="0"/>
              </a:tabLst>
            </a:pPr>
            <a:endParaRPr b="0" lang="en-US" sz="3200" spc="-1" strike="noStrike">
              <a:latin typeface="Arial"/>
            </a:endParaRPr>
          </a:p>
          <a:p>
            <a:pPr marL="365760" indent="-281160">
              <a:lnSpc>
                <a:spcPct val="100000"/>
              </a:lnSpc>
              <a:spcBef>
                <a:spcPts val="601"/>
              </a:spcBef>
              <a:tabLst>
                <a:tab algn="l" pos="0"/>
              </a:tabLst>
            </a:pPr>
            <a:endParaRPr b="0" lang="en-US" sz="3200" spc="-1" strike="noStrike">
              <a:latin typeface="Arial"/>
            </a:endParaRPr>
          </a:p>
          <a:p>
            <a:pPr marL="365760" indent="-281160">
              <a:lnSpc>
                <a:spcPct val="100000"/>
              </a:lnSpc>
              <a:spcBef>
                <a:spcPts val="601"/>
              </a:spcBef>
              <a:tabLst>
                <a:tab algn="l" pos="0"/>
              </a:tabLst>
            </a:pPr>
            <a:r>
              <a:rPr b="0" lang="en-US" sz="3200" spc="-1" strike="noStrike">
                <a:solidFill>
                  <a:srgbClr val="000000"/>
                </a:solidFill>
                <a:latin typeface="Times New Roman"/>
                <a:ea typeface="DejaVu Sans"/>
              </a:rPr>
              <a:t>	</a:t>
            </a:r>
            <a:r>
              <a:rPr b="0" lang="en-US" sz="3200" spc="-1" strike="noStrike">
                <a:solidFill>
                  <a:srgbClr val="000000"/>
                </a:solidFill>
                <a:latin typeface="Times New Roman"/>
                <a:ea typeface="DejaVu Sans"/>
              </a:rPr>
              <a:t>	</a:t>
            </a:r>
            <a:r>
              <a:rPr b="0" lang="en-US" sz="3200" spc="-1" strike="noStrike">
                <a:solidFill>
                  <a:srgbClr val="000000"/>
                </a:solidFill>
                <a:latin typeface="Times New Roman"/>
                <a:ea typeface="DejaVu Sans"/>
              </a:rPr>
              <a:t>	</a:t>
            </a:r>
            <a:endParaRPr b="0" lang="en-US" sz="3200" spc="-1" strike="noStrike">
              <a:latin typeface="Arial"/>
            </a:endParaRPr>
          </a:p>
        </p:txBody>
      </p:sp>
      <p:sp>
        <p:nvSpPr>
          <p:cNvPr id="1428" name="CustomShape 2"/>
          <p:cNvSpPr/>
          <p:nvPr/>
        </p:nvSpPr>
        <p:spPr>
          <a:xfrm>
            <a:off x="4381560" y="4648320"/>
            <a:ext cx="2950560" cy="1978920"/>
          </a:xfrm>
          <a:prstGeom prst="flowChartPunchedTape">
            <a:avLst/>
          </a:prstGeom>
          <a:solidFill>
            <a:srgbClr val="3891a7"/>
          </a:solidFill>
          <a:ln w="25560">
            <a:solidFill>
              <a:srgbClr val="296b7b"/>
            </a:solidFill>
            <a:round/>
          </a:ln>
        </p:spPr>
        <p:style>
          <a:lnRef idx="0"/>
          <a:fillRef idx="0"/>
          <a:effectRef idx="0"/>
          <a:fontRef idx="minor"/>
        </p:style>
        <p:txBody>
          <a:bodyPr lIns="90000" rIns="90000" tIns="45000" bIns="45000" anchor="ctr">
            <a:noAutofit/>
          </a:bodyPr>
          <a:p>
            <a:pPr algn="ctr">
              <a:lnSpc>
                <a:spcPct val="100000"/>
              </a:lnSpc>
            </a:pPr>
            <a:r>
              <a:rPr b="1" lang="en-US" sz="3600" spc="-1" strike="noStrike">
                <a:solidFill>
                  <a:srgbClr val="ffff00"/>
                </a:solidFill>
                <a:latin typeface="Times New Roman"/>
                <a:ea typeface="DejaVu Sans"/>
              </a:rPr>
              <a:t>END. </a:t>
            </a:r>
            <a:endParaRPr b="0" lang="en-US" sz="3600" spc="-1" strike="noStrike">
              <a:latin typeface="Arial"/>
            </a:endParaRPr>
          </a:p>
        </p:txBody>
      </p:sp>
    </p:spTree>
  </p:cSld>
  <mc:AlternateContent>
    <mc:Choice Requires="p14">
      <p:transition spd="slow" p14:dur="2000"/>
    </mc:Choice>
    <mc:Fallback>
      <p:transition spd="slow"/>
    </mc:Fallback>
  </mc:AlternateContent>
</p:sld>
</file>

<file path=ppt/slides/slide40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29" name="CustomShape 1"/>
          <p:cNvSpPr/>
          <p:nvPr/>
        </p:nvSpPr>
        <p:spPr>
          <a:xfrm>
            <a:off x="1802160" y="1600200"/>
            <a:ext cx="10016640" cy="3155040"/>
          </a:xfrm>
          <a:prstGeom prst="rect">
            <a:avLst/>
          </a:prstGeom>
          <a:noFill/>
          <a:ln>
            <a:noFill/>
          </a:ln>
        </p:spPr>
        <p:style>
          <a:lnRef idx="0"/>
          <a:fillRef idx="0"/>
          <a:effectRef idx="0"/>
          <a:fontRef idx="minor"/>
        </p:style>
        <p:txBody>
          <a:bodyPr lIns="90000" rIns="90000" tIns="45000" bIns="45000">
            <a:noAutofit/>
          </a:bodyPr>
          <a:p>
            <a:pPr algn="ctr">
              <a:lnSpc>
                <a:spcPct val="100000"/>
              </a:lnSpc>
            </a:pPr>
            <a:r>
              <a:rPr b="1" lang="en-US" sz="6600" spc="-1" strike="noStrike" cap="small">
                <a:solidFill>
                  <a:srgbClr val="ff0000"/>
                </a:solidFill>
                <a:latin typeface="Arial Rounded MT Bold"/>
                <a:ea typeface="DejaVu Sans"/>
              </a:rPr>
              <a:t>TB IN PREGNANCY</a:t>
            </a:r>
            <a:endParaRPr b="0" lang="en-US" sz="6600" spc="-1" strike="noStrike">
              <a:latin typeface="Arial"/>
            </a:endParaRPr>
          </a:p>
        </p:txBody>
      </p:sp>
    </p:spTree>
  </p:cSld>
  <mc:AlternateContent>
    <mc:Choice Requires="p14">
      <p:transition spd="slow" p14:dur="2000"/>
    </mc:Choice>
    <mc:Fallback>
      <p:transition spd="slow"/>
    </mc:Fallback>
  </mc:AlternateContent>
</p:sld>
</file>

<file path=ppt/slides/slide4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07" name="CustomShape 1"/>
          <p:cNvSpPr/>
          <p:nvPr/>
        </p:nvSpPr>
        <p:spPr>
          <a:xfrm>
            <a:off x="666720" y="685800"/>
            <a:ext cx="10856520" cy="5941440"/>
          </a:xfrm>
          <a:prstGeom prst="rect">
            <a:avLst/>
          </a:prstGeom>
          <a:noFill/>
          <a:ln>
            <a:noFill/>
          </a:ln>
        </p:spPr>
        <p:style>
          <a:lnRef idx="0"/>
          <a:fillRef idx="0"/>
          <a:effectRef idx="0"/>
          <a:fontRef idx="minor"/>
        </p:style>
        <p:txBody>
          <a:bodyPr lIns="90000" rIns="90000" tIns="45000" bIns="45000">
            <a:noAutofit/>
          </a:bodyPr>
          <a:p>
            <a:pPr marL="274320" indent="-272160" algn="just">
              <a:lnSpc>
                <a:spcPct val="100000"/>
              </a:lnSpc>
              <a:spcBef>
                <a:spcPts val="641"/>
              </a:spcBef>
              <a:buClr>
                <a:srgbClr val="0bd0d9"/>
              </a:buClr>
              <a:buSzPct val="95000"/>
              <a:buFont typeface="Wingdings 2" charset="2"/>
              <a:buChar char=""/>
            </a:pPr>
            <a:r>
              <a:rPr b="0" lang="en-US" sz="3200" spc="-1" strike="noStrike">
                <a:solidFill>
                  <a:srgbClr val="000000"/>
                </a:solidFill>
                <a:latin typeface="Constantia"/>
                <a:ea typeface="DejaVu Sans"/>
              </a:rPr>
              <a:t>Maintain records  of observations and consult PRN.</a:t>
            </a:r>
            <a:endParaRPr b="0" lang="en-US" sz="3200" spc="-1" strike="noStrike">
              <a:latin typeface="Arial"/>
            </a:endParaRPr>
          </a:p>
          <a:p>
            <a:pPr marL="274320" indent="-272160" algn="just">
              <a:lnSpc>
                <a:spcPct val="100000"/>
              </a:lnSpc>
              <a:spcBef>
                <a:spcPts val="641"/>
              </a:spcBef>
              <a:buClr>
                <a:srgbClr val="0bd0d9"/>
              </a:buClr>
              <a:buSzPct val="95000"/>
              <a:buFont typeface="Wingdings" charset="2"/>
              <a:buChar char=""/>
            </a:pPr>
            <a:r>
              <a:rPr b="0" lang="en-US" sz="3200" spc="-1" strike="noStrike">
                <a:solidFill>
                  <a:srgbClr val="000000"/>
                </a:solidFill>
                <a:latin typeface="Constantia"/>
                <a:ea typeface="DejaVu Sans"/>
              </a:rPr>
              <a:t>Vital signs every2 hours.</a:t>
            </a:r>
            <a:endParaRPr b="0" lang="en-US" sz="3200" spc="-1" strike="noStrike">
              <a:latin typeface="Arial"/>
            </a:endParaRPr>
          </a:p>
          <a:p>
            <a:pPr marL="274320" indent="-272160" algn="just">
              <a:lnSpc>
                <a:spcPct val="100000"/>
              </a:lnSpc>
              <a:spcBef>
                <a:spcPts val="641"/>
              </a:spcBef>
              <a:buClr>
                <a:srgbClr val="0bd0d9"/>
              </a:buClr>
              <a:buSzPct val="95000"/>
              <a:buFont typeface="Wingdings" charset="2"/>
              <a:buChar char=""/>
            </a:pPr>
            <a:r>
              <a:rPr b="0" lang="en-US" sz="3200" spc="-1" strike="noStrike">
                <a:solidFill>
                  <a:srgbClr val="000000"/>
                </a:solidFill>
                <a:latin typeface="Constantia"/>
                <a:ea typeface="DejaVu Sans"/>
              </a:rPr>
              <a:t>Urinalysis on every specimen.</a:t>
            </a:r>
            <a:endParaRPr b="0" lang="en-US" sz="3200" spc="-1" strike="noStrike">
              <a:latin typeface="Arial"/>
            </a:endParaRPr>
          </a:p>
          <a:p>
            <a:pPr marL="274320" indent="-272160" algn="just">
              <a:lnSpc>
                <a:spcPct val="100000"/>
              </a:lnSpc>
              <a:spcBef>
                <a:spcPts val="641"/>
              </a:spcBef>
              <a:buClr>
                <a:srgbClr val="0bd0d9"/>
              </a:buClr>
              <a:buSzPct val="95000"/>
              <a:buFont typeface="Wingdings" charset="2"/>
              <a:buChar char=""/>
            </a:pPr>
            <a:r>
              <a:rPr b="0" lang="en-US" sz="3200" spc="-1" strike="noStrike">
                <a:solidFill>
                  <a:srgbClr val="000000"/>
                </a:solidFill>
                <a:latin typeface="Constantia"/>
                <a:ea typeface="DejaVu Sans"/>
              </a:rPr>
              <a:t>State of oedema through phy exam + daily weighing.</a:t>
            </a:r>
            <a:endParaRPr b="0" lang="en-US" sz="3200" spc="-1" strike="noStrike">
              <a:latin typeface="Arial"/>
            </a:endParaRPr>
          </a:p>
          <a:p>
            <a:pPr marL="274320" indent="-272160" algn="just">
              <a:lnSpc>
                <a:spcPct val="100000"/>
              </a:lnSpc>
              <a:spcBef>
                <a:spcPts val="641"/>
              </a:spcBef>
              <a:buClr>
                <a:srgbClr val="0bd0d9"/>
              </a:buClr>
              <a:buSzPct val="95000"/>
              <a:buFont typeface="Wingdings" charset="2"/>
              <a:buChar char=""/>
            </a:pPr>
            <a:r>
              <a:rPr b="0" lang="en-US" sz="3200" spc="-1" strike="noStrike">
                <a:solidFill>
                  <a:srgbClr val="000000"/>
                </a:solidFill>
                <a:latin typeface="Constantia"/>
                <a:ea typeface="DejaVu Sans"/>
              </a:rPr>
              <a:t>Fluid chart &amp; for gross oedema, restrict fluid intake to 2L×24hrs.</a:t>
            </a:r>
            <a:endParaRPr b="0" lang="en-US" sz="3200" spc="-1" strike="noStrike">
              <a:latin typeface="Arial"/>
            </a:endParaRPr>
          </a:p>
          <a:p>
            <a:pPr marL="274320" indent="-272160" algn="just">
              <a:lnSpc>
                <a:spcPct val="100000"/>
              </a:lnSpc>
              <a:spcBef>
                <a:spcPts val="641"/>
              </a:spcBef>
              <a:buClr>
                <a:srgbClr val="0bd0d9"/>
              </a:buClr>
              <a:buSzPct val="95000"/>
              <a:buFont typeface="Wingdings 2" charset="2"/>
              <a:buChar char=""/>
            </a:pPr>
            <a:r>
              <a:rPr b="0" lang="en-US" sz="3200" spc="-1" strike="noStrike">
                <a:solidFill>
                  <a:srgbClr val="000000"/>
                </a:solidFill>
                <a:latin typeface="Constantia"/>
                <a:ea typeface="DejaVu Sans"/>
              </a:rPr>
              <a:t>Enquire for  symptoms  e.g. headache, epigastric pain etc.</a:t>
            </a:r>
            <a:endParaRPr b="0" lang="en-US" sz="3200" spc="-1" strike="noStrike">
              <a:latin typeface="Arial"/>
            </a:endParaRPr>
          </a:p>
          <a:p>
            <a:pPr marL="274320" indent="-272160" algn="just">
              <a:lnSpc>
                <a:spcPct val="100000"/>
              </a:lnSpc>
              <a:spcBef>
                <a:spcPts val="641"/>
              </a:spcBef>
              <a:buClr>
                <a:srgbClr val="0bd0d9"/>
              </a:buClr>
              <a:buSzPct val="95000"/>
              <a:buFont typeface="Wingdings 2" charset="2"/>
              <a:buChar char=""/>
            </a:pPr>
            <a:r>
              <a:rPr b="0" lang="en-US" sz="3200" spc="-1" strike="noStrike">
                <a:solidFill>
                  <a:srgbClr val="000000"/>
                </a:solidFill>
                <a:latin typeface="Constantia"/>
                <a:ea typeface="DejaVu Sans"/>
              </a:rPr>
              <a:t>Fetal:-F.H.S every 3hrs, fetal kick/movement, instruct client on maintaining record.</a:t>
            </a:r>
            <a:endParaRPr b="0" lang="en-US" sz="3200" spc="-1" strike="noStrike">
              <a:latin typeface="Arial"/>
            </a:endParaRPr>
          </a:p>
          <a:p>
            <a:pPr algn="just">
              <a:lnSpc>
                <a:spcPct val="100000"/>
              </a:lnSpc>
              <a:spcBef>
                <a:spcPts val="641"/>
              </a:spcBef>
            </a:pPr>
            <a:endParaRPr b="0" lang="en-US" sz="3200" spc="-1" strike="noStrike">
              <a:latin typeface="Arial"/>
            </a:endParaRPr>
          </a:p>
        </p:txBody>
      </p:sp>
    </p:spTree>
  </p:cSld>
  <p:transition spd="med">
    <p:pull dir="l"/>
  </p:transition>
</p:sld>
</file>

<file path=ppt/slides/slide4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30" name="CustomShape 1"/>
          <p:cNvSpPr/>
          <p:nvPr/>
        </p:nvSpPr>
        <p:spPr>
          <a:xfrm>
            <a:off x="1314360" y="152280"/>
            <a:ext cx="10342080" cy="1140840"/>
          </a:xfrm>
          <a:prstGeom prst="rect">
            <a:avLst/>
          </a:prstGeom>
          <a:solidFill>
            <a:srgbClr val="0000ff"/>
          </a:solidFill>
          <a:ln>
            <a:noFill/>
          </a:ln>
        </p:spPr>
        <p:style>
          <a:lnRef idx="0"/>
          <a:fillRef idx="0"/>
          <a:effectRef idx="0"/>
          <a:fontRef idx="minor"/>
        </p:style>
        <p:txBody>
          <a:bodyPr lIns="90000" rIns="90000" tIns="45000" bIns="45000" anchor="ctr">
            <a:normAutofit/>
          </a:bodyPr>
          <a:p>
            <a:pPr algn="ctr">
              <a:lnSpc>
                <a:spcPct val="100000"/>
              </a:lnSpc>
            </a:pPr>
            <a:r>
              <a:rPr b="1" lang="en-US" sz="6000" spc="-1" strike="noStrike">
                <a:solidFill>
                  <a:srgbClr val="e1e1e1"/>
                </a:solidFill>
                <a:latin typeface="Arial Rounded MT Bold"/>
                <a:ea typeface="DejaVu Sans"/>
              </a:rPr>
              <a:t>	</a:t>
            </a:r>
            <a:r>
              <a:rPr b="1" lang="en-US" sz="6000" spc="-1" strike="noStrike">
                <a:solidFill>
                  <a:srgbClr val="e1e1e1"/>
                </a:solidFill>
                <a:latin typeface="Arial Rounded MT Bold"/>
                <a:ea typeface="DejaVu Sans"/>
              </a:rPr>
              <a:t>TUBERCULOSIS</a:t>
            </a:r>
            <a:endParaRPr b="0" lang="en-US" sz="6000" spc="-1" strike="noStrike">
              <a:latin typeface="Arial"/>
            </a:endParaRPr>
          </a:p>
        </p:txBody>
      </p:sp>
      <p:sp>
        <p:nvSpPr>
          <p:cNvPr id="1431" name="CustomShape 2"/>
          <p:cNvSpPr/>
          <p:nvPr/>
        </p:nvSpPr>
        <p:spPr>
          <a:xfrm>
            <a:off x="1066680" y="1412640"/>
            <a:ext cx="10589760" cy="5290920"/>
          </a:xfrm>
          <a:prstGeom prst="rect">
            <a:avLst/>
          </a:prstGeom>
          <a:noFill/>
          <a:ln>
            <a:noFill/>
          </a:ln>
        </p:spPr>
        <p:style>
          <a:lnRef idx="0"/>
          <a:fillRef idx="0"/>
          <a:effectRef idx="0"/>
          <a:fontRef idx="minor"/>
        </p:style>
        <p:txBody>
          <a:bodyPr lIns="90000" rIns="90000" tIns="45000" bIns="45000">
            <a:normAutofit fontScale="79000"/>
          </a:bodyPr>
          <a:p>
            <a:pPr marL="343080" indent="-340920" algn="just">
              <a:lnSpc>
                <a:spcPct val="100000"/>
              </a:lnSpc>
              <a:spcBef>
                <a:spcPts val="641"/>
              </a:spcBef>
              <a:tabLst>
                <a:tab algn="l" pos="0"/>
              </a:tabLst>
            </a:pPr>
            <a:r>
              <a:rPr b="0" lang="en-US" sz="3200" spc="-1" strike="noStrike">
                <a:solidFill>
                  <a:srgbClr val="000000"/>
                </a:solidFill>
                <a:latin typeface="Calibri"/>
                <a:ea typeface="DejaVu Sans"/>
              </a:rPr>
              <a:t>	</a:t>
            </a:r>
            <a:r>
              <a:rPr b="1" lang="en-US" sz="3200" spc="-1" strike="noStrike">
                <a:solidFill>
                  <a:srgbClr val="ff0000"/>
                </a:solidFill>
                <a:latin typeface="Calibri"/>
                <a:ea typeface="DejaVu Sans"/>
              </a:rPr>
              <a:t>Definition</a:t>
            </a:r>
            <a:endParaRPr b="0" lang="en-US" sz="3200" spc="-1" strike="noStrike">
              <a:latin typeface="Arial"/>
            </a:endParaRPr>
          </a:p>
          <a:p>
            <a:pPr marL="343080" indent="-340920" algn="just">
              <a:lnSpc>
                <a:spcPct val="100000"/>
              </a:lnSpc>
              <a:spcBef>
                <a:spcPts val="641"/>
              </a:spcBef>
              <a:buClr>
                <a:srgbClr val="000000"/>
              </a:buClr>
              <a:buFont typeface="Arial"/>
              <a:buChar char="•"/>
              <a:tabLst>
                <a:tab algn="l" pos="0"/>
              </a:tabLst>
            </a:pPr>
            <a:r>
              <a:rPr b="0" lang="en-US" sz="3200" spc="-1" strike="noStrike">
                <a:solidFill>
                  <a:srgbClr val="000000"/>
                </a:solidFill>
                <a:latin typeface="Calibri"/>
                <a:ea typeface="DejaVu Sans"/>
              </a:rPr>
              <a:t>It’s  an air-borne infectious disease caused by an organism known as mycobacterium tuberculosis (tubercle bacillus), transmitted through inhalation of infected air-borne droplets from a person with infectious T.B. </a:t>
            </a:r>
            <a:endParaRPr b="0" lang="en-US" sz="3200" spc="-1" strike="noStrike">
              <a:latin typeface="Arial"/>
            </a:endParaRPr>
          </a:p>
          <a:p>
            <a:pPr marL="343080" indent="-340920" algn="just">
              <a:lnSpc>
                <a:spcPct val="100000"/>
              </a:lnSpc>
              <a:spcBef>
                <a:spcPts val="641"/>
              </a:spcBef>
              <a:tabLst>
                <a:tab algn="l" pos="0"/>
              </a:tabLst>
            </a:pPr>
            <a:r>
              <a:rPr b="0" lang="en-US" sz="3200" spc="-1" strike="noStrike">
                <a:solidFill>
                  <a:srgbClr val="ff0000"/>
                </a:solidFill>
                <a:latin typeface="Calibri"/>
                <a:ea typeface="DejaVu Sans"/>
              </a:rPr>
              <a:t>	</a:t>
            </a:r>
            <a:r>
              <a:rPr b="1" lang="en-US" sz="3200" spc="-1" strike="noStrike">
                <a:solidFill>
                  <a:srgbClr val="ff0000"/>
                </a:solidFill>
                <a:latin typeface="Calibri"/>
                <a:ea typeface="DejaVu Sans"/>
              </a:rPr>
              <a:t>Incidence</a:t>
            </a:r>
            <a:endParaRPr b="0" lang="en-US" sz="3200" spc="-1" strike="noStrike">
              <a:latin typeface="Arial"/>
            </a:endParaRPr>
          </a:p>
          <a:p>
            <a:pPr marL="343080" indent="-340920" algn="just">
              <a:lnSpc>
                <a:spcPct val="100000"/>
              </a:lnSpc>
              <a:spcBef>
                <a:spcPts val="641"/>
              </a:spcBef>
              <a:buClr>
                <a:srgbClr val="000000"/>
              </a:buClr>
              <a:buFont typeface="Arial"/>
              <a:buChar char="•"/>
              <a:tabLst>
                <a:tab algn="l" pos="0"/>
              </a:tabLst>
            </a:pPr>
            <a:r>
              <a:rPr b="0" lang="en-US" sz="3200" spc="-1" strike="noStrike">
                <a:solidFill>
                  <a:srgbClr val="000000"/>
                </a:solidFill>
                <a:latin typeface="Calibri"/>
                <a:ea typeface="DejaVu Sans"/>
              </a:rPr>
              <a:t>It’s among the leading causes of death in women of child bearing age.</a:t>
            </a:r>
            <a:endParaRPr b="0" lang="en-US" sz="3200" spc="-1" strike="noStrike">
              <a:latin typeface="Arial"/>
            </a:endParaRPr>
          </a:p>
          <a:p>
            <a:pPr marL="343080" indent="-340920" algn="just">
              <a:lnSpc>
                <a:spcPct val="100000"/>
              </a:lnSpc>
              <a:spcBef>
                <a:spcPts val="641"/>
              </a:spcBef>
              <a:buClr>
                <a:srgbClr val="000000"/>
              </a:buClr>
              <a:buFont typeface="Arial"/>
              <a:buChar char="•"/>
              <a:tabLst>
                <a:tab algn="l" pos="0"/>
              </a:tabLst>
            </a:pPr>
            <a:r>
              <a:rPr b="0" lang="en-US" sz="3200" spc="-1" strike="noStrike">
                <a:solidFill>
                  <a:srgbClr val="000000"/>
                </a:solidFill>
                <a:latin typeface="Calibri"/>
                <a:ea typeface="DejaVu Sans"/>
              </a:rPr>
              <a:t>Studies in the last 15yrs have also shown that TB cases among the prenatals has increased 10 (ten) folds. </a:t>
            </a:r>
            <a:r>
              <a:rPr b="0" lang="en-US" sz="3200" spc="-1" strike="noStrike">
                <a:solidFill>
                  <a:srgbClr val="000000"/>
                </a:solidFill>
                <a:latin typeface="Calibri"/>
                <a:ea typeface="DejaVu Sans"/>
              </a:rPr>
              <a:t>	</a:t>
            </a:r>
            <a:r>
              <a:rPr b="0" lang="en-US" sz="3200" spc="-1" strike="noStrike">
                <a:solidFill>
                  <a:srgbClr val="000000"/>
                </a:solidFill>
                <a:latin typeface="Calibri"/>
                <a:ea typeface="DejaVu Sans"/>
              </a:rPr>
              <a:t>	</a:t>
            </a: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4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32" name="CustomShape 1"/>
          <p:cNvSpPr/>
          <p:nvPr/>
        </p:nvSpPr>
        <p:spPr>
          <a:xfrm>
            <a:off x="1295280" y="380880"/>
            <a:ext cx="10041120" cy="5941440"/>
          </a:xfrm>
          <a:prstGeom prst="rect">
            <a:avLst/>
          </a:prstGeom>
          <a:noFill/>
          <a:ln>
            <a:noFill/>
          </a:ln>
        </p:spPr>
        <p:style>
          <a:lnRef idx="0"/>
          <a:fillRef idx="0"/>
          <a:effectRef idx="0"/>
          <a:fontRef idx="minor"/>
        </p:style>
        <p:txBody>
          <a:bodyPr lIns="90000" rIns="90000" tIns="45000" bIns="45000">
            <a:noAutofit/>
          </a:bodyPr>
          <a:p>
            <a:pPr marL="343080" indent="-340920" algn="just">
              <a:lnSpc>
                <a:spcPct val="100000"/>
              </a:lnSpc>
              <a:spcBef>
                <a:spcPts val="641"/>
              </a:spcBef>
              <a:tabLst>
                <a:tab algn="l" pos="0"/>
              </a:tabLst>
            </a:pPr>
            <a:r>
              <a:rPr b="0" lang="en-US" sz="3200" spc="-1" strike="noStrike">
                <a:solidFill>
                  <a:srgbClr val="000000"/>
                </a:solidFill>
                <a:latin typeface="Calibri"/>
                <a:ea typeface="DejaVu Sans"/>
              </a:rPr>
              <a:t>	</a:t>
            </a:r>
            <a:r>
              <a:rPr b="1" lang="en-US" sz="3200" spc="-1" strike="noStrike">
                <a:solidFill>
                  <a:srgbClr val="ff0000"/>
                </a:solidFill>
                <a:latin typeface="Calibri"/>
                <a:ea typeface="DejaVu Sans"/>
              </a:rPr>
              <a:t>Predisposing  factors</a:t>
            </a:r>
            <a:endParaRPr b="0" lang="en-US" sz="3200" spc="-1" strike="noStrike">
              <a:latin typeface="Arial"/>
            </a:endParaRPr>
          </a:p>
          <a:p>
            <a:pPr marL="343080" indent="-340920" algn="just">
              <a:lnSpc>
                <a:spcPct val="100000"/>
              </a:lnSpc>
              <a:spcBef>
                <a:spcPts val="641"/>
              </a:spcBef>
              <a:buClr>
                <a:srgbClr val="000000"/>
              </a:buClr>
              <a:buFont typeface="Arial"/>
              <a:buChar char="•"/>
              <a:tabLst>
                <a:tab algn="l" pos="0"/>
              </a:tabLst>
            </a:pPr>
            <a:r>
              <a:rPr b="0" lang="en-US" sz="3200" spc="-1" strike="noStrike">
                <a:solidFill>
                  <a:srgbClr val="000000"/>
                </a:solidFill>
                <a:latin typeface="Calibri"/>
                <a:ea typeface="DejaVu Sans"/>
              </a:rPr>
              <a:t>HIV epidemic, since it weakens the body’s immune system hence opportunistic infections occur.</a:t>
            </a:r>
            <a:endParaRPr b="0" lang="en-US" sz="3200" spc="-1" strike="noStrike">
              <a:latin typeface="Arial"/>
            </a:endParaRPr>
          </a:p>
          <a:p>
            <a:pPr marL="343080" indent="-340920" algn="just">
              <a:lnSpc>
                <a:spcPct val="100000"/>
              </a:lnSpc>
              <a:spcBef>
                <a:spcPts val="641"/>
              </a:spcBef>
              <a:buClr>
                <a:srgbClr val="000000"/>
              </a:buClr>
              <a:buFont typeface="Arial"/>
              <a:buChar char="•"/>
              <a:tabLst>
                <a:tab algn="l" pos="0"/>
              </a:tabLst>
            </a:pPr>
            <a:r>
              <a:rPr b="0" lang="en-US" sz="3200" spc="-1" strike="noStrike">
                <a:solidFill>
                  <a:srgbClr val="000000"/>
                </a:solidFill>
                <a:latin typeface="Calibri"/>
                <a:ea typeface="DejaVu Sans"/>
              </a:rPr>
              <a:t>Poverty, leading to malnutrition and vector borne diseases.</a:t>
            </a:r>
            <a:endParaRPr b="0" lang="en-US" sz="3200" spc="-1" strike="noStrike">
              <a:latin typeface="Arial"/>
            </a:endParaRPr>
          </a:p>
          <a:p>
            <a:pPr marL="343080" indent="-340920" algn="just">
              <a:lnSpc>
                <a:spcPct val="100000"/>
              </a:lnSpc>
              <a:spcBef>
                <a:spcPts val="641"/>
              </a:spcBef>
              <a:buClr>
                <a:srgbClr val="000000"/>
              </a:buClr>
              <a:buFont typeface="Arial"/>
              <a:buChar char="•"/>
              <a:tabLst>
                <a:tab algn="l" pos="0"/>
              </a:tabLst>
            </a:pPr>
            <a:r>
              <a:rPr b="0" lang="en-US" sz="3200" spc="-1" strike="noStrike">
                <a:solidFill>
                  <a:srgbClr val="000000"/>
                </a:solidFill>
                <a:latin typeface="Calibri"/>
                <a:ea typeface="DejaVu Sans"/>
              </a:rPr>
              <a:t>Overcrowding, favours spread of organism due to poor ventilation.</a:t>
            </a:r>
            <a:endParaRPr b="0" lang="en-US" sz="3200" spc="-1" strike="noStrike">
              <a:latin typeface="Arial"/>
            </a:endParaRPr>
          </a:p>
          <a:p>
            <a:pPr marL="343080" indent="-340920" algn="just">
              <a:lnSpc>
                <a:spcPct val="100000"/>
              </a:lnSpc>
              <a:spcBef>
                <a:spcPts val="641"/>
              </a:spcBef>
              <a:buClr>
                <a:srgbClr val="000000"/>
              </a:buClr>
              <a:buFont typeface="Arial"/>
              <a:buChar char="•"/>
              <a:tabLst>
                <a:tab algn="l" pos="0"/>
              </a:tabLst>
            </a:pPr>
            <a:r>
              <a:rPr b="0" lang="en-US" sz="3200" spc="-1" strike="noStrike">
                <a:solidFill>
                  <a:srgbClr val="000000"/>
                </a:solidFill>
                <a:latin typeface="Calibri"/>
                <a:ea typeface="DejaVu Sans"/>
              </a:rPr>
              <a:t>Limited access to quality health care.</a:t>
            </a:r>
            <a:endParaRPr b="0" lang="en-US" sz="3200" spc="-1" strike="noStrike">
              <a:latin typeface="Arial"/>
            </a:endParaRPr>
          </a:p>
          <a:p>
            <a:pPr marL="343080" indent="-340920" algn="just">
              <a:lnSpc>
                <a:spcPct val="100000"/>
              </a:lnSpc>
              <a:spcBef>
                <a:spcPts val="641"/>
              </a:spcBef>
              <a:buClr>
                <a:srgbClr val="000000"/>
              </a:buClr>
              <a:buFont typeface="Arial"/>
              <a:buChar char="•"/>
              <a:tabLst>
                <a:tab algn="l" pos="0"/>
              </a:tabLst>
            </a:pPr>
            <a:r>
              <a:rPr b="0" lang="en-US" sz="3200" spc="-1" strike="noStrike">
                <a:solidFill>
                  <a:srgbClr val="000000"/>
                </a:solidFill>
                <a:latin typeface="Calibri"/>
                <a:ea typeface="DejaVu Sans"/>
              </a:rPr>
              <a:t>Development of multidrug resistant organisms.</a:t>
            </a:r>
            <a:endParaRPr b="0" lang="en-US" sz="3200" spc="-1" strike="noStrike">
              <a:latin typeface="Arial"/>
            </a:endParaRPr>
          </a:p>
          <a:p>
            <a:pPr algn="just">
              <a:lnSpc>
                <a:spcPct val="100000"/>
              </a:lnSpc>
              <a:spcBef>
                <a:spcPts val="641"/>
              </a:spcBef>
              <a:tabLst>
                <a:tab algn="l" pos="0"/>
              </a:tabLst>
            </a:pPr>
            <a:endParaRPr b="0" lang="en-US" sz="3200" spc="-1" strike="noStrike">
              <a:latin typeface="Arial"/>
            </a:endParaRPr>
          </a:p>
          <a:p>
            <a:pPr algn="just">
              <a:lnSpc>
                <a:spcPct val="100000"/>
              </a:lnSpc>
              <a:spcBef>
                <a:spcPts val="641"/>
              </a:spcBef>
              <a:tabLst>
                <a:tab algn="l" pos="0"/>
              </a:tabLst>
            </a:pP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4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33" name="CustomShape 1"/>
          <p:cNvSpPr/>
          <p:nvPr/>
        </p:nvSpPr>
        <p:spPr>
          <a:xfrm>
            <a:off x="1143000" y="152280"/>
            <a:ext cx="10513440" cy="6246360"/>
          </a:xfrm>
          <a:prstGeom prst="rect">
            <a:avLst/>
          </a:prstGeom>
          <a:noFill/>
          <a:ln>
            <a:noFill/>
          </a:ln>
        </p:spPr>
        <p:style>
          <a:lnRef idx="0"/>
          <a:fillRef idx="0"/>
          <a:effectRef idx="0"/>
          <a:fontRef idx="minor"/>
        </p:style>
        <p:txBody>
          <a:bodyPr lIns="90000" rIns="90000" tIns="45000" bIns="45000">
            <a:noAutofit/>
          </a:bodyPr>
          <a:p>
            <a:pPr marL="343080" indent="-340920" algn="ctr">
              <a:lnSpc>
                <a:spcPct val="100000"/>
              </a:lnSpc>
              <a:spcBef>
                <a:spcPts val="799"/>
              </a:spcBef>
              <a:tabLst>
                <a:tab algn="l" pos="0"/>
              </a:tabLst>
            </a:pPr>
            <a:r>
              <a:rPr b="0" lang="en-US" sz="3200" spc="-1" strike="noStrike">
                <a:solidFill>
                  <a:srgbClr val="ff0000"/>
                </a:solidFill>
                <a:latin typeface="Calibri"/>
                <a:ea typeface="DejaVu Sans"/>
              </a:rPr>
              <a:t>	</a:t>
            </a:r>
            <a:r>
              <a:rPr b="1" lang="en-US" sz="4000" spc="-1" strike="noStrike">
                <a:solidFill>
                  <a:srgbClr val="ff0000"/>
                </a:solidFill>
                <a:latin typeface="Calibri"/>
                <a:ea typeface="DejaVu Sans"/>
              </a:rPr>
              <a:t>Classification / Types</a:t>
            </a:r>
            <a:endParaRPr b="0" lang="en-US" sz="4000" spc="-1" strike="noStrike">
              <a:latin typeface="Arial"/>
            </a:endParaRPr>
          </a:p>
          <a:p>
            <a:pPr marL="343080" indent="-340920" algn="just">
              <a:lnSpc>
                <a:spcPct val="100000"/>
              </a:lnSpc>
              <a:spcBef>
                <a:spcPts val="641"/>
              </a:spcBef>
              <a:buClr>
                <a:srgbClr val="000000"/>
              </a:buClr>
              <a:buFont typeface="Arial"/>
              <a:buChar char="•"/>
              <a:tabLst>
                <a:tab algn="l" pos="0"/>
              </a:tabLst>
            </a:pPr>
            <a:r>
              <a:rPr b="0" lang="en-US" sz="3200" spc="-1" strike="noStrike">
                <a:solidFill>
                  <a:srgbClr val="000000"/>
                </a:solidFill>
                <a:latin typeface="Calibri"/>
                <a:ea typeface="DejaVu Sans"/>
              </a:rPr>
              <a:t>Pulmonary tuberculosis(PTB), commonest and highly infectious.</a:t>
            </a:r>
            <a:endParaRPr b="0" lang="en-US" sz="3200" spc="-1" strike="noStrike">
              <a:latin typeface="Arial"/>
            </a:endParaRPr>
          </a:p>
          <a:p>
            <a:pPr marL="343080" indent="-340920" algn="just">
              <a:lnSpc>
                <a:spcPct val="100000"/>
              </a:lnSpc>
              <a:spcBef>
                <a:spcPts val="641"/>
              </a:spcBef>
              <a:buClr>
                <a:srgbClr val="000000"/>
              </a:buClr>
              <a:buFont typeface="Arial"/>
              <a:buChar char="•"/>
              <a:tabLst>
                <a:tab algn="l" pos="0"/>
              </a:tabLst>
            </a:pPr>
            <a:r>
              <a:rPr b="0" lang="en-US" sz="3200" spc="-1" strike="noStrike">
                <a:solidFill>
                  <a:srgbClr val="000000"/>
                </a:solidFill>
                <a:latin typeface="Calibri"/>
                <a:ea typeface="DejaVu Sans"/>
              </a:rPr>
              <a:t>Extra pulmonary TB, to any body organ / structure, except the hair, nails &amp; teeth.</a:t>
            </a:r>
            <a:endParaRPr b="0" lang="en-US" sz="3200" spc="-1" strike="noStrike">
              <a:latin typeface="Arial"/>
            </a:endParaRPr>
          </a:p>
          <a:p>
            <a:pPr marL="343080" indent="-340920" algn="just">
              <a:lnSpc>
                <a:spcPct val="100000"/>
              </a:lnSpc>
              <a:spcBef>
                <a:spcPts val="641"/>
              </a:spcBef>
              <a:tabLst>
                <a:tab algn="l" pos="0"/>
              </a:tabLst>
            </a:pPr>
            <a:r>
              <a:rPr b="0" lang="en-US" sz="3200" spc="-1" strike="noStrike">
                <a:solidFill>
                  <a:srgbClr val="000000"/>
                </a:solidFill>
                <a:latin typeface="Calibri"/>
                <a:ea typeface="DejaVu Sans"/>
              </a:rPr>
              <a:t>	</a:t>
            </a:r>
            <a:r>
              <a:rPr b="1" lang="en-US" sz="3200" spc="-1" strike="noStrike">
                <a:solidFill>
                  <a:srgbClr val="ff0000"/>
                </a:solidFill>
                <a:latin typeface="Calibri"/>
                <a:ea typeface="DejaVu Sans"/>
              </a:rPr>
              <a:t>NB:</a:t>
            </a:r>
            <a:r>
              <a:rPr b="0" lang="en-US" sz="3200" spc="-1" strike="noStrike">
                <a:solidFill>
                  <a:srgbClr val="000000"/>
                </a:solidFill>
                <a:latin typeface="Calibri"/>
                <a:ea typeface="DejaVu Sans"/>
              </a:rPr>
              <a:t>  </a:t>
            </a:r>
            <a:endParaRPr b="0" lang="en-US" sz="3200" spc="-1" strike="noStrike">
              <a:latin typeface="Arial"/>
            </a:endParaRPr>
          </a:p>
          <a:p>
            <a:pPr marL="343080" indent="-340920" algn="just">
              <a:lnSpc>
                <a:spcPct val="100000"/>
              </a:lnSpc>
              <a:spcBef>
                <a:spcPts val="641"/>
              </a:spcBef>
              <a:buClr>
                <a:srgbClr val="0000ff"/>
              </a:buClr>
              <a:buFont typeface="Wingdings" charset="2"/>
              <a:buChar char=""/>
              <a:tabLst>
                <a:tab algn="l" pos="0"/>
              </a:tabLst>
            </a:pPr>
            <a:r>
              <a:rPr b="0" lang="en-US" sz="3200" spc="-1" strike="noStrike">
                <a:solidFill>
                  <a:srgbClr val="0000ff"/>
                </a:solidFill>
                <a:latin typeface="Calibri"/>
                <a:ea typeface="DejaVu Sans"/>
              </a:rPr>
              <a:t>Glands TB , referred to as TB lymphadenitis is the most common among the extra pulmonary. </a:t>
            </a:r>
            <a:endParaRPr b="0" lang="en-US" sz="3200" spc="-1" strike="noStrike">
              <a:latin typeface="Arial"/>
            </a:endParaRPr>
          </a:p>
          <a:p>
            <a:pPr marL="343080" indent="-340920" algn="just">
              <a:lnSpc>
                <a:spcPct val="100000"/>
              </a:lnSpc>
              <a:spcBef>
                <a:spcPts val="641"/>
              </a:spcBef>
              <a:buClr>
                <a:srgbClr val="0000ff"/>
              </a:buClr>
              <a:buFont typeface="Wingdings" charset="2"/>
              <a:buChar char=""/>
              <a:tabLst>
                <a:tab algn="l" pos="0"/>
              </a:tabLst>
            </a:pPr>
            <a:r>
              <a:rPr b="0" lang="en-US" sz="3200" spc="-1" strike="noStrike">
                <a:solidFill>
                  <a:srgbClr val="0000ff"/>
                </a:solidFill>
                <a:latin typeface="Calibri"/>
                <a:ea typeface="DejaVu Sans"/>
              </a:rPr>
              <a:t>ALL forms of TB are notifiable under the Public Health Act &amp; therefore, primary healthcare workers including midwives are among the first to be involved in the prevention, screening and treatment of TB. </a:t>
            </a:r>
            <a:endParaRPr b="0" lang="en-US" sz="3200" spc="-1" strike="noStrike">
              <a:latin typeface="Arial"/>
            </a:endParaRPr>
          </a:p>
          <a:p>
            <a:pPr algn="just">
              <a:lnSpc>
                <a:spcPct val="100000"/>
              </a:lnSpc>
              <a:spcBef>
                <a:spcPts val="641"/>
              </a:spcBef>
              <a:tabLst>
                <a:tab algn="l" pos="0"/>
              </a:tabLst>
            </a:pP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4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34" name="CustomShape 1"/>
          <p:cNvSpPr/>
          <p:nvPr/>
        </p:nvSpPr>
        <p:spPr>
          <a:xfrm>
            <a:off x="1015920" y="269640"/>
            <a:ext cx="10767600" cy="1140840"/>
          </a:xfrm>
          <a:prstGeom prst="rect">
            <a:avLst/>
          </a:prstGeom>
          <a:noFill/>
          <a:ln>
            <a:noFill/>
          </a:ln>
        </p:spPr>
        <p:style>
          <a:lnRef idx="0"/>
          <a:fillRef idx="0"/>
          <a:effectRef idx="0"/>
          <a:fontRef idx="minor"/>
        </p:style>
        <p:txBody>
          <a:bodyPr lIns="90000" rIns="90000" tIns="45000" bIns="45000" anchor="ctr">
            <a:noAutofit/>
          </a:bodyPr>
          <a:p>
            <a:pPr>
              <a:lnSpc>
                <a:spcPct val="100000"/>
              </a:lnSpc>
            </a:pPr>
            <a:r>
              <a:rPr b="0" lang="en-US" sz="4400" spc="-1" strike="noStrike">
                <a:solidFill>
                  <a:srgbClr val="000000"/>
                </a:solidFill>
                <a:latin typeface="Calibri"/>
                <a:ea typeface="DejaVu Sans"/>
              </a:rPr>
              <a:t>	</a:t>
            </a:r>
            <a:r>
              <a:rPr b="0" lang="en-US" sz="4400" spc="-1" strike="noStrike">
                <a:solidFill>
                  <a:srgbClr val="000000"/>
                </a:solidFill>
                <a:latin typeface="Calibri"/>
                <a:ea typeface="DejaVu Sans"/>
              </a:rPr>
              <a:t>	</a:t>
            </a:r>
            <a:r>
              <a:rPr b="1" lang="en-US" sz="4400" spc="-1" strike="noStrike">
                <a:solidFill>
                  <a:srgbClr val="ff0000"/>
                </a:solidFill>
                <a:latin typeface="Calibri"/>
                <a:ea typeface="DejaVu Sans"/>
              </a:rPr>
              <a:t> </a:t>
            </a:r>
            <a:r>
              <a:rPr b="1" lang="en-US" sz="4400" spc="-1" strike="noStrike">
                <a:solidFill>
                  <a:srgbClr val="ff0000"/>
                </a:solidFill>
                <a:latin typeface="Calibri"/>
                <a:ea typeface="DejaVu Sans"/>
              </a:rPr>
              <a:t>Clinical  features</a:t>
            </a:r>
            <a:endParaRPr b="0" lang="en-US" sz="4400" spc="-1" strike="noStrike">
              <a:latin typeface="Arial"/>
            </a:endParaRPr>
          </a:p>
        </p:txBody>
      </p:sp>
      <p:sp>
        <p:nvSpPr>
          <p:cNvPr id="1435" name="CustomShape 2"/>
          <p:cNvSpPr/>
          <p:nvPr/>
        </p:nvSpPr>
        <p:spPr>
          <a:xfrm>
            <a:off x="1143000" y="1295280"/>
            <a:ext cx="10193400" cy="5027040"/>
          </a:xfrm>
          <a:prstGeom prst="rect">
            <a:avLst/>
          </a:prstGeom>
          <a:noFill/>
          <a:ln>
            <a:noFill/>
          </a:ln>
        </p:spPr>
        <p:style>
          <a:lnRef idx="0"/>
          <a:fillRef idx="0"/>
          <a:effectRef idx="0"/>
          <a:fontRef idx="minor"/>
        </p:style>
        <p:txBody>
          <a:bodyPr lIns="90000" rIns="90000" tIns="45000" bIns="45000">
            <a:noAutofit/>
          </a:bodyPr>
          <a:p>
            <a:pPr marL="343080" indent="-340920" algn="just">
              <a:lnSpc>
                <a:spcPct val="100000"/>
              </a:lnSpc>
              <a:spcBef>
                <a:spcPts val="641"/>
              </a:spcBef>
              <a:buClr>
                <a:srgbClr val="000000"/>
              </a:buClr>
              <a:buFont typeface="Arial"/>
              <a:buChar char="•"/>
            </a:pPr>
            <a:r>
              <a:rPr b="0" lang="en-US" sz="3200" spc="-1" strike="noStrike">
                <a:solidFill>
                  <a:srgbClr val="000000"/>
                </a:solidFill>
                <a:latin typeface="Calibri"/>
                <a:ea typeface="DejaVu Sans"/>
              </a:rPr>
              <a:t>Persistent  and productive cough , with/ without blood stains in the sputum (</a:t>
            </a:r>
            <a:r>
              <a:rPr b="0" i="1" lang="en-US" sz="3200" spc="-1" strike="noStrike">
                <a:solidFill>
                  <a:srgbClr val="000000"/>
                </a:solidFill>
                <a:latin typeface="Calibri"/>
                <a:ea typeface="DejaVu Sans"/>
              </a:rPr>
              <a:t>Haemoptysis</a:t>
            </a:r>
            <a:r>
              <a:rPr b="0" lang="en-US" sz="3200" spc="-1" strike="noStrike">
                <a:solidFill>
                  <a:srgbClr val="000000"/>
                </a:solidFill>
                <a:latin typeface="Calibri"/>
                <a:ea typeface="DejaVu Sans"/>
              </a:rPr>
              <a:t>) and doesn’t respond to various cough treatments.</a:t>
            </a:r>
            <a:endParaRPr b="0" lang="en-US" sz="3200" spc="-1" strike="noStrike">
              <a:latin typeface="Arial"/>
            </a:endParaRPr>
          </a:p>
          <a:p>
            <a:pPr marL="343080" indent="-340920" algn="just">
              <a:lnSpc>
                <a:spcPct val="100000"/>
              </a:lnSpc>
              <a:spcBef>
                <a:spcPts val="641"/>
              </a:spcBef>
              <a:buClr>
                <a:srgbClr val="000000"/>
              </a:buClr>
              <a:buFont typeface="Arial"/>
              <a:buChar char="•"/>
            </a:pPr>
            <a:r>
              <a:rPr b="0" lang="en-US" sz="3200" spc="-1" strike="noStrike">
                <a:solidFill>
                  <a:srgbClr val="000000"/>
                </a:solidFill>
                <a:latin typeface="Calibri"/>
                <a:ea typeface="DejaVu Sans"/>
              </a:rPr>
              <a:t>Weight loss. </a:t>
            </a:r>
            <a:endParaRPr b="0" lang="en-US" sz="3200" spc="-1" strike="noStrike">
              <a:latin typeface="Arial"/>
            </a:endParaRPr>
          </a:p>
          <a:p>
            <a:pPr marL="343080" indent="-340920" algn="just">
              <a:lnSpc>
                <a:spcPct val="100000"/>
              </a:lnSpc>
              <a:spcBef>
                <a:spcPts val="641"/>
              </a:spcBef>
              <a:buClr>
                <a:srgbClr val="000000"/>
              </a:buClr>
              <a:buFont typeface="Arial"/>
              <a:buChar char="•"/>
            </a:pPr>
            <a:r>
              <a:rPr b="0" lang="en-US" sz="3200" spc="-1" strike="noStrike">
                <a:solidFill>
                  <a:srgbClr val="000000"/>
                </a:solidFill>
                <a:latin typeface="Calibri"/>
                <a:ea typeface="DejaVu Sans"/>
              </a:rPr>
              <a:t>Intermittent fever.</a:t>
            </a:r>
            <a:endParaRPr b="0" lang="en-US" sz="3200" spc="-1" strike="noStrike">
              <a:latin typeface="Arial"/>
            </a:endParaRPr>
          </a:p>
          <a:p>
            <a:pPr marL="343080" indent="-340920" algn="just">
              <a:lnSpc>
                <a:spcPct val="100000"/>
              </a:lnSpc>
              <a:spcBef>
                <a:spcPts val="641"/>
              </a:spcBef>
              <a:buClr>
                <a:srgbClr val="000000"/>
              </a:buClr>
              <a:buFont typeface="Arial"/>
              <a:buChar char="•"/>
            </a:pPr>
            <a:r>
              <a:rPr b="0" lang="en-US" sz="3200" spc="-1" strike="noStrike">
                <a:solidFill>
                  <a:srgbClr val="000000"/>
                </a:solidFill>
                <a:latin typeface="Calibri"/>
                <a:ea typeface="DejaVu Sans"/>
              </a:rPr>
              <a:t>Excessive night sweats.</a:t>
            </a:r>
            <a:endParaRPr b="0" lang="en-US" sz="3200" spc="-1" strike="noStrike">
              <a:latin typeface="Arial"/>
            </a:endParaRPr>
          </a:p>
          <a:p>
            <a:pPr marL="343080" indent="-340920" algn="just">
              <a:lnSpc>
                <a:spcPct val="100000"/>
              </a:lnSpc>
              <a:spcBef>
                <a:spcPts val="641"/>
              </a:spcBef>
              <a:buClr>
                <a:srgbClr val="000000"/>
              </a:buClr>
              <a:buFont typeface="Arial"/>
              <a:buChar char="•"/>
            </a:pPr>
            <a:r>
              <a:rPr b="0" lang="en-US" sz="3200" spc="-1" strike="noStrike">
                <a:solidFill>
                  <a:srgbClr val="000000"/>
                </a:solidFill>
                <a:latin typeface="Calibri"/>
                <a:ea typeface="DejaVu Sans"/>
              </a:rPr>
              <a:t>Loss of appetite.</a:t>
            </a:r>
            <a:endParaRPr b="0" lang="en-US" sz="3200" spc="-1" strike="noStrike">
              <a:latin typeface="Arial"/>
            </a:endParaRPr>
          </a:p>
          <a:p>
            <a:pPr marL="343080" indent="-340920" algn="just">
              <a:lnSpc>
                <a:spcPct val="100000"/>
              </a:lnSpc>
              <a:spcBef>
                <a:spcPts val="641"/>
              </a:spcBef>
              <a:buClr>
                <a:srgbClr val="000000"/>
              </a:buClr>
              <a:buFont typeface="Arial"/>
              <a:buChar char="•"/>
            </a:pPr>
            <a:r>
              <a:rPr b="0" lang="en-US" sz="3200" spc="-1" strike="noStrike">
                <a:solidFill>
                  <a:srgbClr val="000000"/>
                </a:solidFill>
                <a:latin typeface="Calibri"/>
                <a:ea typeface="DejaVu Sans"/>
              </a:rPr>
              <a:t>Shortness of breath (dyspnea), secondary to pleural effusion or emphysema thoracic.</a:t>
            </a: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4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36" name="CustomShape 1"/>
          <p:cNvSpPr/>
          <p:nvPr/>
        </p:nvSpPr>
        <p:spPr>
          <a:xfrm>
            <a:off x="1333440" y="457200"/>
            <a:ext cx="10094400" cy="5434560"/>
          </a:xfrm>
          <a:prstGeom prst="rect">
            <a:avLst/>
          </a:prstGeom>
          <a:noFill/>
          <a:ln>
            <a:noFill/>
          </a:ln>
        </p:spPr>
        <p:style>
          <a:lnRef idx="0"/>
          <a:fillRef idx="0"/>
          <a:effectRef idx="0"/>
          <a:fontRef idx="minor"/>
        </p:style>
        <p:txBody>
          <a:bodyPr lIns="90000" rIns="90000" tIns="45000" bIns="45000">
            <a:noAutofit/>
          </a:bodyPr>
          <a:p>
            <a:pPr marL="343080" indent="-340920">
              <a:lnSpc>
                <a:spcPct val="100000"/>
              </a:lnSpc>
              <a:spcBef>
                <a:spcPts val="601"/>
              </a:spcBef>
              <a:buClr>
                <a:srgbClr val="000000"/>
              </a:buClr>
              <a:buFont typeface="Arial"/>
              <a:buChar char="•"/>
            </a:pPr>
            <a:r>
              <a:rPr b="0" lang="en-US" sz="3000" spc="-1" strike="noStrike">
                <a:solidFill>
                  <a:srgbClr val="000000"/>
                </a:solidFill>
                <a:latin typeface="Calibri"/>
                <a:ea typeface="DejaVu Sans"/>
              </a:rPr>
              <a:t>Premature labour because of general weakness.</a:t>
            </a:r>
            <a:endParaRPr b="0" lang="en-US" sz="3000" spc="-1" strike="noStrike">
              <a:latin typeface="Arial"/>
            </a:endParaRPr>
          </a:p>
          <a:p>
            <a:pPr marL="343080" indent="-340920">
              <a:lnSpc>
                <a:spcPct val="100000"/>
              </a:lnSpc>
              <a:spcBef>
                <a:spcPts val="601"/>
              </a:spcBef>
              <a:buClr>
                <a:srgbClr val="000000"/>
              </a:buClr>
              <a:buFont typeface="Arial"/>
              <a:buChar char="•"/>
            </a:pPr>
            <a:r>
              <a:rPr b="0" lang="en-US" sz="3000" spc="-1" strike="noStrike">
                <a:solidFill>
                  <a:srgbClr val="000000"/>
                </a:solidFill>
                <a:latin typeface="Calibri"/>
                <a:ea typeface="DejaVu Sans"/>
              </a:rPr>
              <a:t>Anaemia which doesn’t respond to haematinics.</a:t>
            </a:r>
            <a:endParaRPr b="0" lang="en-US" sz="3000" spc="-1" strike="noStrike">
              <a:latin typeface="Arial"/>
            </a:endParaRPr>
          </a:p>
          <a:p>
            <a:pPr marL="343080" indent="-340920">
              <a:lnSpc>
                <a:spcPct val="100000"/>
              </a:lnSpc>
              <a:spcBef>
                <a:spcPts val="601"/>
              </a:spcBef>
              <a:buClr>
                <a:srgbClr val="000000"/>
              </a:buClr>
              <a:buFont typeface="Arial"/>
              <a:buChar char="•"/>
            </a:pPr>
            <a:r>
              <a:rPr b="0" lang="en-US" sz="3000" spc="-1" strike="noStrike">
                <a:solidFill>
                  <a:srgbClr val="000000"/>
                </a:solidFill>
                <a:latin typeface="Calibri"/>
                <a:ea typeface="DejaVu Sans"/>
              </a:rPr>
              <a:t>Painless enlarged lymph nodes  and which finally  discharge  pus. </a:t>
            </a:r>
            <a:endParaRPr b="0" lang="en-US" sz="3000" spc="-1" strike="noStrike">
              <a:latin typeface="Arial"/>
            </a:endParaRPr>
          </a:p>
          <a:p>
            <a:pPr marL="343080" indent="-340920">
              <a:lnSpc>
                <a:spcPct val="100000"/>
              </a:lnSpc>
              <a:spcBef>
                <a:spcPts val="601"/>
              </a:spcBef>
              <a:tabLst>
                <a:tab algn="l" pos="0"/>
              </a:tabLst>
            </a:pPr>
            <a:r>
              <a:rPr b="0" lang="en-US" sz="3000" spc="-1" strike="noStrike">
                <a:solidFill>
                  <a:srgbClr val="ff0000"/>
                </a:solidFill>
                <a:latin typeface="Calibri"/>
                <a:ea typeface="DejaVu Sans"/>
              </a:rPr>
              <a:t>	</a:t>
            </a:r>
            <a:r>
              <a:rPr b="1" lang="en-US" sz="3000" spc="-1" strike="noStrike">
                <a:solidFill>
                  <a:srgbClr val="ff0000"/>
                </a:solidFill>
                <a:latin typeface="Calibri"/>
                <a:ea typeface="DejaVu Sans"/>
              </a:rPr>
              <a:t>Incidence of mother to child transmission</a:t>
            </a:r>
            <a:endParaRPr b="0" lang="en-US" sz="3000" spc="-1" strike="noStrike">
              <a:latin typeface="Arial"/>
            </a:endParaRPr>
          </a:p>
          <a:p>
            <a:pPr marL="343080" indent="-340920">
              <a:lnSpc>
                <a:spcPct val="100000"/>
              </a:lnSpc>
              <a:spcBef>
                <a:spcPts val="601"/>
              </a:spcBef>
              <a:buClr>
                <a:srgbClr val="000000"/>
              </a:buClr>
              <a:buFont typeface="Arial"/>
              <a:buChar char="•"/>
              <a:tabLst>
                <a:tab algn="l" pos="0"/>
              </a:tabLst>
            </a:pPr>
            <a:r>
              <a:rPr b="0" lang="en-US" sz="3000" spc="-1" strike="noStrike">
                <a:solidFill>
                  <a:srgbClr val="000000"/>
                </a:solidFill>
                <a:latin typeface="Calibri"/>
                <a:ea typeface="DejaVu Sans"/>
              </a:rPr>
              <a:t>Prenatally, across the placenta can  lead to fetal death or congenital TB, fortunately its rare.</a:t>
            </a:r>
            <a:endParaRPr b="0" lang="en-US" sz="3000" spc="-1" strike="noStrike">
              <a:latin typeface="Arial"/>
            </a:endParaRPr>
          </a:p>
          <a:p>
            <a:pPr marL="343080" indent="-340920">
              <a:lnSpc>
                <a:spcPct val="100000"/>
              </a:lnSpc>
              <a:spcBef>
                <a:spcPts val="601"/>
              </a:spcBef>
              <a:buClr>
                <a:srgbClr val="000000"/>
              </a:buClr>
              <a:buFont typeface="Arial"/>
              <a:buChar char="•"/>
              <a:tabLst>
                <a:tab algn="l" pos="0"/>
              </a:tabLst>
            </a:pPr>
            <a:r>
              <a:rPr b="0" lang="en-US" sz="3000" spc="-1" strike="noStrike">
                <a:solidFill>
                  <a:srgbClr val="000000"/>
                </a:solidFill>
                <a:latin typeface="Calibri"/>
                <a:ea typeface="DejaVu Sans"/>
              </a:rPr>
              <a:t>During birth, as the  fetus inhales or ingests infected amniotic fluid or secretions.</a:t>
            </a:r>
            <a:endParaRPr b="0" lang="en-US" sz="3000" spc="-1" strike="noStrike">
              <a:latin typeface="Arial"/>
            </a:endParaRPr>
          </a:p>
          <a:p>
            <a:pPr>
              <a:lnSpc>
                <a:spcPct val="100000"/>
              </a:lnSpc>
              <a:spcBef>
                <a:spcPts val="601"/>
              </a:spcBef>
              <a:tabLst>
                <a:tab algn="l" pos="0"/>
              </a:tabLst>
            </a:pPr>
            <a:endParaRPr b="0" lang="en-US" sz="3000" spc="-1" strike="noStrike">
              <a:latin typeface="Arial"/>
            </a:endParaRPr>
          </a:p>
          <a:p>
            <a:pPr marL="343080" indent="-340920">
              <a:lnSpc>
                <a:spcPct val="100000"/>
              </a:lnSpc>
              <a:spcBef>
                <a:spcPts val="601"/>
              </a:spcBef>
              <a:tabLst>
                <a:tab algn="l" pos="0"/>
              </a:tabLst>
            </a:pPr>
            <a:r>
              <a:rPr b="0" lang="en-US" sz="3000" spc="-1" strike="noStrike">
                <a:solidFill>
                  <a:srgbClr val="000000"/>
                </a:solidFill>
                <a:latin typeface="Calibri"/>
                <a:ea typeface="DejaVu Sans"/>
              </a:rPr>
              <a:t>	</a:t>
            </a:r>
            <a:endParaRPr b="0" lang="en-US" sz="3000" spc="-1" strike="noStrike">
              <a:latin typeface="Arial"/>
            </a:endParaRPr>
          </a:p>
        </p:txBody>
      </p:sp>
    </p:spTree>
  </p:cSld>
  <mc:AlternateContent>
    <mc:Choice Requires="p14">
      <p:transition spd="slow" p14:dur="2000"/>
    </mc:Choice>
    <mc:Fallback>
      <p:transition spd="slow"/>
    </mc:Fallback>
  </mc:AlternateContent>
</p:sld>
</file>

<file path=ppt/slides/slide4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37" name="CustomShape 1"/>
          <p:cNvSpPr/>
          <p:nvPr/>
        </p:nvSpPr>
        <p:spPr>
          <a:xfrm>
            <a:off x="1523880" y="6840"/>
            <a:ext cx="10094400" cy="1140840"/>
          </a:xfrm>
          <a:prstGeom prst="rect">
            <a:avLst/>
          </a:prstGeom>
          <a:noFill/>
          <a:ln>
            <a:noFill/>
          </a:ln>
        </p:spPr>
        <p:style>
          <a:lnRef idx="0"/>
          <a:fillRef idx="0"/>
          <a:effectRef idx="0"/>
          <a:fontRef idx="minor"/>
        </p:style>
        <p:txBody>
          <a:bodyPr lIns="90000" rIns="90000" tIns="45000" bIns="45000" anchor="ctr">
            <a:noAutofit/>
          </a:bodyPr>
          <a:p>
            <a:pPr>
              <a:lnSpc>
                <a:spcPct val="100000"/>
              </a:lnSpc>
            </a:pPr>
            <a:r>
              <a:rPr b="1" lang="en-US" sz="5400" spc="-1" strike="noStrike">
                <a:solidFill>
                  <a:srgbClr val="ff0000"/>
                </a:solidFill>
                <a:latin typeface="Calibri"/>
                <a:ea typeface="DejaVu Sans"/>
              </a:rPr>
              <a:t>	</a:t>
            </a:r>
            <a:br/>
            <a:r>
              <a:rPr b="1" lang="en-US" sz="5400" spc="-1" strike="noStrike">
                <a:solidFill>
                  <a:srgbClr val="ff0000"/>
                </a:solidFill>
                <a:latin typeface="Calibri"/>
                <a:ea typeface="DejaVu Sans"/>
              </a:rPr>
              <a:t>	</a:t>
            </a:r>
            <a:r>
              <a:rPr b="1" lang="en-US" sz="5400" spc="-1" strike="noStrike">
                <a:solidFill>
                  <a:srgbClr val="ff0000"/>
                </a:solidFill>
                <a:latin typeface="Calibri"/>
                <a:ea typeface="DejaVu Sans"/>
              </a:rPr>
              <a:t>Specific Management</a:t>
            </a:r>
            <a:br/>
            <a:endParaRPr b="0" lang="en-US" sz="5400" spc="-1" strike="noStrike">
              <a:latin typeface="Arial"/>
            </a:endParaRPr>
          </a:p>
        </p:txBody>
      </p:sp>
      <p:sp>
        <p:nvSpPr>
          <p:cNvPr id="1438" name="CustomShape 2"/>
          <p:cNvSpPr/>
          <p:nvPr/>
        </p:nvSpPr>
        <p:spPr>
          <a:xfrm>
            <a:off x="1333440" y="1149840"/>
            <a:ext cx="10094400" cy="5401080"/>
          </a:xfrm>
          <a:prstGeom prst="rect">
            <a:avLst/>
          </a:prstGeom>
          <a:noFill/>
          <a:ln>
            <a:noFill/>
          </a:ln>
        </p:spPr>
        <p:style>
          <a:lnRef idx="0"/>
          <a:fillRef idx="0"/>
          <a:effectRef idx="0"/>
          <a:fontRef idx="minor"/>
        </p:style>
        <p:txBody>
          <a:bodyPr lIns="90000" rIns="90000" tIns="45000" bIns="45000">
            <a:noAutofit/>
          </a:bodyPr>
          <a:p>
            <a:pPr marL="343080" indent="-340920" algn="just">
              <a:lnSpc>
                <a:spcPct val="100000"/>
              </a:lnSpc>
              <a:spcBef>
                <a:spcPts val="641"/>
              </a:spcBef>
              <a:buClr>
                <a:srgbClr val="000000"/>
              </a:buClr>
              <a:buFont typeface="Arial"/>
              <a:buChar char="•"/>
            </a:pPr>
            <a:r>
              <a:rPr b="0" lang="en-US" sz="3200" spc="-1" strike="noStrike">
                <a:solidFill>
                  <a:srgbClr val="000000"/>
                </a:solidFill>
                <a:latin typeface="Calibri"/>
                <a:ea typeface="DejaVu Sans"/>
              </a:rPr>
              <a:t>Investigate  through,  </a:t>
            </a:r>
            <a:r>
              <a:rPr b="1" lang="en-US" sz="3200" spc="-1" strike="noStrike">
                <a:solidFill>
                  <a:srgbClr val="000000"/>
                </a:solidFill>
                <a:latin typeface="Calibri"/>
                <a:ea typeface="DejaVu Sans"/>
              </a:rPr>
              <a:t>sputum and chest X- ray </a:t>
            </a:r>
            <a:r>
              <a:rPr b="0" lang="en-US" sz="3200" spc="-1" strike="noStrike">
                <a:solidFill>
                  <a:srgbClr val="000000"/>
                </a:solidFill>
                <a:latin typeface="Calibri"/>
                <a:ea typeface="DejaVu Sans"/>
              </a:rPr>
              <a:t>following suggestive history and physical examination.</a:t>
            </a:r>
            <a:endParaRPr b="0" lang="en-US" sz="3200" spc="-1" strike="noStrike">
              <a:latin typeface="Arial"/>
            </a:endParaRPr>
          </a:p>
          <a:p>
            <a:pPr marL="343080" indent="-340920" algn="just">
              <a:lnSpc>
                <a:spcPct val="100000"/>
              </a:lnSpc>
              <a:spcBef>
                <a:spcPts val="641"/>
              </a:spcBef>
              <a:buClr>
                <a:srgbClr val="000000"/>
              </a:buClr>
              <a:buFont typeface="Arial"/>
              <a:buChar char="•"/>
            </a:pPr>
            <a:r>
              <a:rPr b="0" lang="en-US" sz="3200" spc="-1" strike="noStrike">
                <a:solidFill>
                  <a:srgbClr val="000000"/>
                </a:solidFill>
                <a:latin typeface="Calibri"/>
                <a:ea typeface="DejaVu Sans"/>
              </a:rPr>
              <a:t>Smear positive results indicates that she is highly infectious particularly to those in same household. </a:t>
            </a:r>
            <a:endParaRPr b="0" lang="en-US" sz="3200" spc="-1" strike="noStrike">
              <a:latin typeface="Arial"/>
            </a:endParaRPr>
          </a:p>
          <a:p>
            <a:pPr marL="343080" indent="-340920" algn="just">
              <a:lnSpc>
                <a:spcPct val="100000"/>
              </a:lnSpc>
              <a:spcBef>
                <a:spcPts val="641"/>
              </a:spcBef>
              <a:buClr>
                <a:srgbClr val="000000"/>
              </a:buClr>
              <a:buFont typeface="Arial"/>
              <a:buChar char="•"/>
            </a:pPr>
            <a:r>
              <a:rPr b="0" lang="en-US" sz="3200" spc="-1" strike="noStrike">
                <a:solidFill>
                  <a:srgbClr val="000000"/>
                </a:solidFill>
                <a:latin typeface="Calibri"/>
                <a:ea typeface="DejaVu Sans"/>
              </a:rPr>
              <a:t>Smear negative results mostly indicate extra pulmonary TB, so organism is in the latent stage</a:t>
            </a:r>
            <a:endParaRPr b="0" lang="en-US" sz="3200" spc="-1" strike="noStrike">
              <a:latin typeface="Arial"/>
            </a:endParaRPr>
          </a:p>
          <a:p>
            <a:pPr algn="just">
              <a:lnSpc>
                <a:spcPct val="100000"/>
              </a:lnSpc>
              <a:spcBef>
                <a:spcPts val="641"/>
              </a:spcBef>
            </a:pPr>
            <a:endParaRPr b="0" lang="en-US" sz="3200" spc="-1" strike="noStrike">
              <a:latin typeface="Arial"/>
            </a:endParaRPr>
          </a:p>
          <a:p>
            <a:pPr algn="just">
              <a:lnSpc>
                <a:spcPct val="100000"/>
              </a:lnSpc>
              <a:spcBef>
                <a:spcPts val="641"/>
              </a:spcBef>
            </a:pP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4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39" name="CustomShape 1"/>
          <p:cNvSpPr/>
          <p:nvPr/>
        </p:nvSpPr>
        <p:spPr>
          <a:xfrm>
            <a:off x="1333440" y="152280"/>
            <a:ext cx="10002960" cy="6322320"/>
          </a:xfrm>
          <a:prstGeom prst="rect">
            <a:avLst/>
          </a:prstGeom>
          <a:noFill/>
          <a:ln>
            <a:noFill/>
          </a:ln>
        </p:spPr>
        <p:style>
          <a:lnRef idx="0"/>
          <a:fillRef idx="0"/>
          <a:effectRef idx="0"/>
          <a:fontRef idx="minor"/>
        </p:style>
        <p:txBody>
          <a:bodyPr lIns="90000" rIns="90000" tIns="45000" bIns="45000">
            <a:noAutofit/>
          </a:bodyPr>
          <a:p>
            <a:pPr marL="343080" indent="-340920" algn="just">
              <a:lnSpc>
                <a:spcPct val="100000"/>
              </a:lnSpc>
              <a:spcBef>
                <a:spcPts val="641"/>
              </a:spcBef>
              <a:buClr>
                <a:srgbClr val="000000"/>
              </a:buClr>
              <a:buFont typeface="Arial"/>
              <a:buChar char="•"/>
            </a:pPr>
            <a:r>
              <a:rPr b="0" lang="en-US" sz="3200" spc="-1" strike="noStrike">
                <a:solidFill>
                  <a:srgbClr val="000000"/>
                </a:solidFill>
                <a:latin typeface="Calibri"/>
                <a:ea typeface="DejaVu Sans"/>
              </a:rPr>
              <a:t>Those in advanced stage of the disease , anaemia or features of premature labour are present, so admission to hospital is recommended.</a:t>
            </a:r>
            <a:endParaRPr b="0" lang="en-US" sz="3200" spc="-1" strike="noStrike">
              <a:latin typeface="Arial"/>
            </a:endParaRPr>
          </a:p>
          <a:p>
            <a:pPr marL="343080" indent="-340920" algn="just">
              <a:lnSpc>
                <a:spcPct val="100000"/>
              </a:lnSpc>
              <a:spcBef>
                <a:spcPts val="641"/>
              </a:spcBef>
              <a:buClr>
                <a:srgbClr val="000000"/>
              </a:buClr>
              <a:buFont typeface="Arial"/>
              <a:buChar char="•"/>
            </a:pPr>
            <a:r>
              <a:rPr b="0" lang="en-US" sz="3200" spc="-1" strike="noStrike">
                <a:solidFill>
                  <a:srgbClr val="000000"/>
                </a:solidFill>
                <a:latin typeface="Calibri"/>
                <a:ea typeface="DejaVu Sans"/>
              </a:rPr>
              <a:t>Otherwise that who is stable is referred to the chest clinic for treatment.</a:t>
            </a:r>
            <a:endParaRPr b="0" lang="en-US" sz="3200" spc="-1" strike="noStrike">
              <a:latin typeface="Arial"/>
            </a:endParaRPr>
          </a:p>
          <a:p>
            <a:pPr marL="343080" indent="-340920" algn="just">
              <a:lnSpc>
                <a:spcPct val="100000"/>
              </a:lnSpc>
              <a:spcBef>
                <a:spcPts val="641"/>
              </a:spcBef>
              <a:tabLst>
                <a:tab algn="l" pos="0"/>
              </a:tabLst>
            </a:pPr>
            <a:r>
              <a:rPr b="1" lang="en-US" sz="3200" spc="-1" strike="noStrike">
                <a:solidFill>
                  <a:srgbClr val="000000"/>
                </a:solidFill>
                <a:latin typeface="Calibri"/>
                <a:ea typeface="DejaVu Sans"/>
              </a:rPr>
              <a:t>NB</a:t>
            </a:r>
            <a:r>
              <a:rPr b="0" lang="en-US" sz="3200" spc="-1" strike="noStrike">
                <a:solidFill>
                  <a:srgbClr val="000000"/>
                </a:solidFill>
                <a:latin typeface="Calibri"/>
                <a:ea typeface="DejaVu Sans"/>
              </a:rPr>
              <a:t> </a:t>
            </a:r>
            <a:r>
              <a:rPr b="1" lang="en-US" sz="3200" spc="-1" strike="noStrike">
                <a:solidFill>
                  <a:srgbClr val="000000"/>
                </a:solidFill>
                <a:latin typeface="Calibri"/>
                <a:ea typeface="DejaVu Sans"/>
              </a:rPr>
              <a:t>:</a:t>
            </a:r>
            <a:r>
              <a:rPr b="0" lang="en-US" sz="3200" spc="-1" strike="noStrike">
                <a:solidFill>
                  <a:srgbClr val="000000"/>
                </a:solidFill>
                <a:latin typeface="Calibri"/>
                <a:ea typeface="DejaVu Sans"/>
              </a:rPr>
              <a:t>3 or 2 sputum specimens are sent to the lab i.e, on the spot sample, morning before breakfast and  sometimes at delivery of the 2 specimen.</a:t>
            </a:r>
            <a:endParaRPr b="0" lang="en-US" sz="3200" spc="-1" strike="noStrike">
              <a:latin typeface="Arial"/>
            </a:endParaRPr>
          </a:p>
          <a:p>
            <a:pPr marL="343080" indent="-340920" algn="just">
              <a:lnSpc>
                <a:spcPct val="100000"/>
              </a:lnSpc>
              <a:spcBef>
                <a:spcPts val="641"/>
              </a:spcBef>
              <a:buClr>
                <a:srgbClr val="000000"/>
              </a:buClr>
              <a:buFont typeface="Wingdings" charset="2"/>
              <a:buChar char=""/>
              <a:tabLst>
                <a:tab algn="l" pos="0"/>
              </a:tabLst>
            </a:pPr>
            <a:r>
              <a:rPr b="0" lang="en-US" sz="3200" spc="-1" strike="noStrike">
                <a:solidFill>
                  <a:srgbClr val="000000"/>
                </a:solidFill>
                <a:latin typeface="Calibri"/>
                <a:ea typeface="DejaVu Sans"/>
              </a:rPr>
              <a:t>The specimen are collected within 24 hours.   </a:t>
            </a: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4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40" name="CustomShape 1"/>
          <p:cNvSpPr/>
          <p:nvPr/>
        </p:nvSpPr>
        <p:spPr>
          <a:xfrm>
            <a:off x="1219320" y="228600"/>
            <a:ext cx="10208520" cy="6398640"/>
          </a:xfrm>
          <a:prstGeom prst="rect">
            <a:avLst/>
          </a:prstGeom>
          <a:noFill/>
          <a:ln>
            <a:noFill/>
          </a:ln>
        </p:spPr>
        <p:style>
          <a:lnRef idx="0"/>
          <a:fillRef idx="0"/>
          <a:effectRef idx="0"/>
          <a:fontRef idx="minor"/>
        </p:style>
        <p:txBody>
          <a:bodyPr lIns="90000" rIns="90000" tIns="45000" bIns="45000">
            <a:noAutofit/>
          </a:bodyPr>
          <a:p>
            <a:pPr marL="343080" indent="-340920" algn="just">
              <a:lnSpc>
                <a:spcPct val="100000"/>
              </a:lnSpc>
              <a:spcBef>
                <a:spcPts val="561"/>
              </a:spcBef>
              <a:buClr>
                <a:srgbClr val="000000"/>
              </a:buClr>
              <a:buFont typeface="Wingdings" charset="2"/>
              <a:buChar char=""/>
            </a:pPr>
            <a:r>
              <a:rPr b="0" lang="en-US" sz="2800" spc="-1" strike="noStrike">
                <a:solidFill>
                  <a:srgbClr val="000000"/>
                </a:solidFill>
                <a:latin typeface="Calibri"/>
                <a:ea typeface="DejaVu Sans"/>
              </a:rPr>
              <a:t>Treatment comprises of 2 phases:-</a:t>
            </a:r>
            <a:endParaRPr b="0" lang="en-US" sz="2800" spc="-1" strike="noStrike">
              <a:latin typeface="Arial"/>
            </a:endParaRPr>
          </a:p>
          <a:p>
            <a:pPr marL="343080" indent="-340920" algn="just">
              <a:lnSpc>
                <a:spcPct val="100000"/>
              </a:lnSpc>
              <a:spcBef>
                <a:spcPts val="561"/>
              </a:spcBef>
              <a:buClr>
                <a:srgbClr val="000000"/>
              </a:buClr>
              <a:buFont typeface="Arial"/>
              <a:buChar char="•"/>
            </a:pPr>
            <a:r>
              <a:rPr b="1" lang="en-US" sz="2800" spc="-1" strike="noStrike">
                <a:solidFill>
                  <a:srgbClr val="000000"/>
                </a:solidFill>
                <a:latin typeface="Calibri"/>
                <a:ea typeface="DejaVu Sans"/>
              </a:rPr>
              <a:t>Intensive phase of 2(two) months</a:t>
            </a:r>
            <a:endParaRPr b="0" lang="en-US" sz="2800" spc="-1" strike="noStrike">
              <a:latin typeface="Arial"/>
            </a:endParaRPr>
          </a:p>
          <a:p>
            <a:pPr marL="343080" indent="-340920" algn="just">
              <a:lnSpc>
                <a:spcPct val="100000"/>
              </a:lnSpc>
              <a:spcBef>
                <a:spcPts val="561"/>
              </a:spcBef>
              <a:buClr>
                <a:srgbClr val="000000"/>
              </a:buClr>
              <a:buFont typeface="Wingdings" charset="2"/>
              <a:buChar char=""/>
            </a:pPr>
            <a:r>
              <a:rPr b="0" lang="en-US" sz="2800" spc="-1" strike="noStrike">
                <a:solidFill>
                  <a:srgbClr val="000000"/>
                </a:solidFill>
                <a:latin typeface="Calibri"/>
                <a:ea typeface="DejaVu Sans"/>
              </a:rPr>
              <a:t>Oral drugs in terms of, Ethambutol (E), Rifampicin (R), Isoniazid (H) and Pyrazinamide (Z) collectively (ERHZ). Taken daily under </a:t>
            </a:r>
            <a:r>
              <a:rPr b="1" lang="en-US" sz="2800" spc="-1" strike="noStrike">
                <a:solidFill>
                  <a:srgbClr val="ff0000"/>
                </a:solidFill>
                <a:latin typeface="Calibri"/>
                <a:ea typeface="DejaVu Sans"/>
              </a:rPr>
              <a:t>DOT</a:t>
            </a:r>
            <a:r>
              <a:rPr b="0" lang="en-US" sz="2800" spc="-1" strike="noStrike">
                <a:solidFill>
                  <a:srgbClr val="000000"/>
                </a:solidFill>
                <a:latin typeface="Calibri"/>
                <a:ea typeface="DejaVu Sans"/>
              </a:rPr>
              <a:t> approach either in the facility or through a member of the household  or community.</a:t>
            </a:r>
            <a:endParaRPr b="0" lang="en-US" sz="2800" spc="-1" strike="noStrike">
              <a:latin typeface="Arial"/>
            </a:endParaRPr>
          </a:p>
          <a:p>
            <a:pPr marL="343080" indent="-340920" algn="just">
              <a:lnSpc>
                <a:spcPct val="100000"/>
              </a:lnSpc>
              <a:spcBef>
                <a:spcPts val="561"/>
              </a:spcBef>
              <a:buClr>
                <a:srgbClr val="000000"/>
              </a:buClr>
              <a:buFont typeface="Wingdings" charset="2"/>
              <a:buChar char=""/>
            </a:pPr>
            <a:r>
              <a:rPr b="0" lang="en-US" sz="2800" spc="-1" strike="noStrike">
                <a:solidFill>
                  <a:srgbClr val="000000"/>
                </a:solidFill>
                <a:latin typeface="Calibri"/>
                <a:ea typeface="DejaVu Sans"/>
              </a:rPr>
              <a:t>During the intensive phase, the client should be reviewed weekly in the chest clinic.</a:t>
            </a:r>
            <a:endParaRPr b="0" lang="en-US" sz="2800" spc="-1" strike="noStrike">
              <a:latin typeface="Arial"/>
            </a:endParaRPr>
          </a:p>
          <a:p>
            <a:pPr marL="343080" indent="-340920" algn="just">
              <a:lnSpc>
                <a:spcPct val="100000"/>
              </a:lnSpc>
              <a:spcBef>
                <a:spcPts val="561"/>
              </a:spcBef>
              <a:buClr>
                <a:srgbClr val="000000"/>
              </a:buClr>
              <a:buFont typeface="Arial"/>
              <a:buChar char="•"/>
            </a:pPr>
            <a:r>
              <a:rPr b="1" lang="en-US" sz="2800" spc="-1" strike="noStrike">
                <a:solidFill>
                  <a:srgbClr val="000000"/>
                </a:solidFill>
                <a:latin typeface="Calibri"/>
                <a:ea typeface="DejaVu Sans"/>
              </a:rPr>
              <a:t>Continuation phase of 4 (four) months</a:t>
            </a:r>
            <a:endParaRPr b="0" lang="en-US" sz="2800" spc="-1" strike="noStrike">
              <a:latin typeface="Arial"/>
            </a:endParaRPr>
          </a:p>
          <a:p>
            <a:pPr marL="343080" indent="-340920" algn="just">
              <a:lnSpc>
                <a:spcPct val="100000"/>
              </a:lnSpc>
              <a:spcBef>
                <a:spcPts val="561"/>
              </a:spcBef>
              <a:buClr>
                <a:srgbClr val="000000"/>
              </a:buClr>
              <a:buFont typeface="Wingdings" charset="2"/>
              <a:buChar char=""/>
            </a:pPr>
            <a:r>
              <a:rPr b="0" lang="en-US" sz="2800" spc="-1" strike="noStrike">
                <a:solidFill>
                  <a:srgbClr val="000000"/>
                </a:solidFill>
                <a:latin typeface="Calibri"/>
                <a:ea typeface="DejaVu Sans"/>
              </a:rPr>
              <a:t>Rifampicin and isoniazid only.</a:t>
            </a:r>
            <a:endParaRPr b="0" lang="en-US" sz="2800" spc="-1" strike="noStrike">
              <a:latin typeface="Arial"/>
            </a:endParaRPr>
          </a:p>
          <a:p>
            <a:pPr marL="343080" indent="-340920" algn="just">
              <a:lnSpc>
                <a:spcPct val="100000"/>
              </a:lnSpc>
              <a:spcBef>
                <a:spcPts val="561"/>
              </a:spcBef>
              <a:buClr>
                <a:srgbClr val="000000"/>
              </a:buClr>
              <a:buFont typeface="Arial"/>
              <a:buChar char="•"/>
            </a:pPr>
            <a:r>
              <a:rPr b="0" lang="en-US" sz="2800" spc="-1" strike="noStrike">
                <a:solidFill>
                  <a:srgbClr val="000000"/>
                </a:solidFill>
                <a:latin typeface="Calibri"/>
                <a:ea typeface="DejaVu Sans"/>
              </a:rPr>
              <a:t>In this phase, the client is reviewed fortnightly. </a:t>
            </a:r>
            <a:endParaRPr b="0" lang="en-US" sz="2800" spc="-1" strike="noStrike">
              <a:latin typeface="Arial"/>
            </a:endParaRPr>
          </a:p>
          <a:p>
            <a:pPr marL="343080" indent="-340920" algn="just">
              <a:lnSpc>
                <a:spcPct val="100000"/>
              </a:lnSpc>
              <a:spcBef>
                <a:spcPts val="561"/>
              </a:spcBef>
              <a:buClr>
                <a:srgbClr val="ff0000"/>
              </a:buClr>
              <a:buFont typeface="Arial"/>
              <a:buChar char="•"/>
            </a:pPr>
            <a:r>
              <a:rPr b="1" lang="en-US" sz="2800" spc="-1" strike="noStrike">
                <a:solidFill>
                  <a:srgbClr val="ff0000"/>
                </a:solidFill>
                <a:latin typeface="Calibri"/>
                <a:ea typeface="DejaVu Sans"/>
              </a:rPr>
              <a:t>NB:// </a:t>
            </a:r>
            <a:r>
              <a:rPr b="0" lang="en-US" sz="2800" spc="-1" strike="noStrike">
                <a:solidFill>
                  <a:srgbClr val="0000ff"/>
                </a:solidFill>
                <a:latin typeface="Calibri"/>
                <a:ea typeface="DejaVu Sans"/>
              </a:rPr>
              <a:t>Avoid use of </a:t>
            </a:r>
            <a:r>
              <a:rPr b="1" lang="en-US" sz="2800" spc="-1" strike="noStrike">
                <a:solidFill>
                  <a:srgbClr val="0000ff"/>
                </a:solidFill>
                <a:latin typeface="Calibri"/>
                <a:ea typeface="DejaVu Sans"/>
              </a:rPr>
              <a:t>streptomycin</a:t>
            </a:r>
            <a:r>
              <a:rPr b="0" lang="en-US" sz="2800" spc="-1" strike="noStrike">
                <a:solidFill>
                  <a:srgbClr val="0000ff"/>
                </a:solidFill>
                <a:latin typeface="Calibri"/>
                <a:ea typeface="DejaVu Sans"/>
              </a:rPr>
              <a:t> in pregnancy as it causes congenital deafness.</a:t>
            </a:r>
            <a:endParaRPr b="0" lang="en-US" sz="2800" spc="-1" strike="noStrike">
              <a:latin typeface="Arial"/>
            </a:endParaRPr>
          </a:p>
          <a:p>
            <a:pPr marL="343080" indent="-340920" algn="just">
              <a:lnSpc>
                <a:spcPct val="100000"/>
              </a:lnSpc>
              <a:spcBef>
                <a:spcPts val="561"/>
              </a:spcBef>
              <a:tabLst>
                <a:tab algn="l" pos="0"/>
              </a:tabLst>
            </a:pPr>
            <a:endParaRPr b="0" lang="en-US" sz="2800" spc="-1" strike="noStrike">
              <a:latin typeface="Arial"/>
            </a:endParaRPr>
          </a:p>
          <a:p>
            <a:pPr marL="343080" indent="-340920" algn="just">
              <a:lnSpc>
                <a:spcPct val="100000"/>
              </a:lnSpc>
              <a:spcBef>
                <a:spcPts val="561"/>
              </a:spcBef>
              <a:tabLst>
                <a:tab algn="l" pos="0"/>
              </a:tabLst>
            </a:pPr>
            <a:endParaRPr b="0" lang="en-US" sz="2800" spc="-1" strike="noStrike">
              <a:latin typeface="Arial"/>
            </a:endParaRPr>
          </a:p>
          <a:p>
            <a:pPr marL="343080" indent="-340920" algn="just">
              <a:lnSpc>
                <a:spcPct val="100000"/>
              </a:lnSpc>
              <a:spcBef>
                <a:spcPts val="561"/>
              </a:spcBef>
              <a:tabLst>
                <a:tab algn="l" pos="0"/>
              </a:tabLst>
            </a:pPr>
            <a:endParaRPr b="0" lang="en-US" sz="2800" spc="-1" strike="noStrike">
              <a:latin typeface="Arial"/>
            </a:endParaRPr>
          </a:p>
        </p:txBody>
      </p:sp>
    </p:spTree>
  </p:cSld>
  <mc:AlternateContent>
    <mc:Choice Requires="p14">
      <p:transition spd="slow" p14:dur="2000"/>
    </mc:Choice>
    <mc:Fallback>
      <p:transition spd="slow"/>
    </mc:Fallback>
  </mc:AlternateContent>
</p:sld>
</file>

<file path=ppt/slides/slide4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41" name="CustomShape 1"/>
          <p:cNvSpPr/>
          <p:nvPr/>
        </p:nvSpPr>
        <p:spPr>
          <a:xfrm>
            <a:off x="1143000" y="380880"/>
            <a:ext cx="10193400" cy="6170040"/>
          </a:xfrm>
          <a:prstGeom prst="rect">
            <a:avLst/>
          </a:prstGeom>
          <a:noFill/>
          <a:ln>
            <a:noFill/>
          </a:ln>
        </p:spPr>
        <p:style>
          <a:lnRef idx="0"/>
          <a:fillRef idx="0"/>
          <a:effectRef idx="0"/>
          <a:fontRef idx="minor"/>
        </p:style>
        <p:txBody>
          <a:bodyPr lIns="90000" rIns="90000" tIns="45000" bIns="45000">
            <a:normAutofit fontScale="97000"/>
          </a:bodyPr>
          <a:p>
            <a:pPr marL="343080" indent="-340920" algn="just">
              <a:lnSpc>
                <a:spcPct val="100000"/>
              </a:lnSpc>
              <a:spcBef>
                <a:spcPts val="641"/>
              </a:spcBef>
              <a:buClr>
                <a:srgbClr val="000000"/>
              </a:buClr>
              <a:buFont typeface="Arial"/>
              <a:buChar char="•"/>
            </a:pPr>
            <a:r>
              <a:rPr b="0" lang="en-US" sz="3200" spc="-1" strike="noStrike">
                <a:solidFill>
                  <a:srgbClr val="000000"/>
                </a:solidFill>
                <a:latin typeface="Calibri"/>
                <a:ea typeface="DejaVu Sans"/>
              </a:rPr>
              <a:t>Administer supportive treatment to control side effects PRN e.g. piriton 1 or 2 tablets every 8 hrly.</a:t>
            </a:r>
            <a:endParaRPr b="0" lang="en-US" sz="3200" spc="-1" strike="noStrike">
              <a:latin typeface="Arial"/>
            </a:endParaRPr>
          </a:p>
          <a:p>
            <a:pPr marL="343080" indent="-340920" algn="just">
              <a:lnSpc>
                <a:spcPct val="100000"/>
              </a:lnSpc>
              <a:spcBef>
                <a:spcPts val="641"/>
              </a:spcBef>
              <a:buClr>
                <a:srgbClr val="000000"/>
              </a:buClr>
              <a:buFont typeface="Wingdings" charset="2"/>
              <a:buChar char=""/>
            </a:pPr>
            <a:r>
              <a:rPr b="0" lang="en-US" sz="3200" spc="-1" strike="noStrike">
                <a:solidFill>
                  <a:srgbClr val="000000"/>
                </a:solidFill>
                <a:latin typeface="Calibri"/>
                <a:ea typeface="DejaVu Sans"/>
              </a:rPr>
              <a:t>Multivitamins to improve appetite.</a:t>
            </a:r>
            <a:endParaRPr b="0" lang="en-US" sz="3200" spc="-1" strike="noStrike">
              <a:latin typeface="Arial"/>
            </a:endParaRPr>
          </a:p>
          <a:p>
            <a:pPr marL="343080" indent="-340920" algn="just">
              <a:lnSpc>
                <a:spcPct val="100000"/>
              </a:lnSpc>
              <a:spcBef>
                <a:spcPts val="641"/>
              </a:spcBef>
              <a:buClr>
                <a:srgbClr val="000000"/>
              </a:buClr>
              <a:buFont typeface="Arial"/>
              <a:buChar char="•"/>
            </a:pPr>
            <a:r>
              <a:rPr b="0" lang="en-US" sz="3200" spc="-1" strike="noStrike">
                <a:solidFill>
                  <a:srgbClr val="000000"/>
                </a:solidFill>
                <a:latin typeface="Calibri"/>
                <a:ea typeface="DejaVu Sans"/>
              </a:rPr>
              <a:t>Share a health message on a well balanced diet and plenty of fluids.</a:t>
            </a:r>
            <a:endParaRPr b="0" lang="en-US" sz="3200" spc="-1" strike="noStrike">
              <a:latin typeface="Arial"/>
            </a:endParaRPr>
          </a:p>
          <a:p>
            <a:pPr marL="343080" indent="-340920" algn="just">
              <a:lnSpc>
                <a:spcPct val="100000"/>
              </a:lnSpc>
              <a:spcBef>
                <a:spcPts val="641"/>
              </a:spcBef>
              <a:buClr>
                <a:srgbClr val="000000"/>
              </a:buClr>
              <a:buFont typeface="Arial"/>
              <a:buChar char="•"/>
            </a:pPr>
            <a:r>
              <a:rPr b="0" lang="en-US" sz="3200" spc="-1" strike="noStrike">
                <a:solidFill>
                  <a:srgbClr val="000000"/>
                </a:solidFill>
                <a:latin typeface="Calibri"/>
                <a:ea typeface="DejaVu Sans"/>
              </a:rPr>
              <a:t>Those who are also HIV positive refer to CCC and continue with TB treatment.</a:t>
            </a:r>
            <a:endParaRPr b="0" lang="en-US" sz="3200" spc="-1" strike="noStrike">
              <a:latin typeface="Arial"/>
            </a:endParaRPr>
          </a:p>
          <a:p>
            <a:pPr marL="343080" indent="-340920" algn="just">
              <a:lnSpc>
                <a:spcPct val="100000"/>
              </a:lnSpc>
              <a:spcBef>
                <a:spcPts val="641"/>
              </a:spcBef>
              <a:tabLst>
                <a:tab algn="l" pos="0"/>
              </a:tabLst>
            </a:pPr>
            <a:r>
              <a:rPr b="1" lang="en-US" sz="3200" spc="-1" strike="noStrike">
                <a:solidFill>
                  <a:srgbClr val="000000"/>
                </a:solidFill>
                <a:latin typeface="Calibri"/>
                <a:ea typeface="DejaVu Sans"/>
              </a:rPr>
              <a:t>NB:  </a:t>
            </a:r>
            <a:r>
              <a:rPr b="0" lang="en-US" sz="3200" spc="-1" strike="noStrike">
                <a:solidFill>
                  <a:srgbClr val="000000"/>
                </a:solidFill>
                <a:latin typeface="Calibri"/>
                <a:ea typeface="DejaVu Sans"/>
              </a:rPr>
              <a:t>Administer cotrimoxazole prophylaxis for the co-infected to reduce mortality.</a:t>
            </a:r>
            <a:endParaRPr b="0" lang="en-US" sz="3200" spc="-1" strike="noStrike">
              <a:latin typeface="Arial"/>
            </a:endParaRPr>
          </a:p>
          <a:p>
            <a:pPr marL="343080" indent="-340920" algn="just">
              <a:lnSpc>
                <a:spcPct val="100000"/>
              </a:lnSpc>
              <a:spcBef>
                <a:spcPts val="641"/>
              </a:spcBef>
              <a:buClr>
                <a:srgbClr val="000000"/>
              </a:buClr>
              <a:buFont typeface="Arial"/>
              <a:buChar char="•"/>
              <a:tabLst>
                <a:tab algn="l" pos="0"/>
              </a:tabLst>
            </a:pPr>
            <a:r>
              <a:rPr b="0" lang="en-US" sz="3200" spc="-1" strike="noStrike">
                <a:solidFill>
                  <a:srgbClr val="000000"/>
                </a:solidFill>
                <a:latin typeface="Calibri"/>
                <a:ea typeface="DejaVu Sans"/>
              </a:rPr>
              <a:t>Emphasize  on treatment compliance to prevent resistance.</a:t>
            </a:r>
            <a:endParaRPr b="0" lang="en-US" sz="3200" spc="-1" strike="noStrike">
              <a:latin typeface="Arial"/>
            </a:endParaRPr>
          </a:p>
          <a:p>
            <a:pPr algn="just">
              <a:lnSpc>
                <a:spcPct val="100000"/>
              </a:lnSpc>
              <a:spcBef>
                <a:spcPts val="641"/>
              </a:spcBef>
              <a:tabLst>
                <a:tab algn="l" pos="0"/>
              </a:tabLst>
            </a:pP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4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42" name="CustomShape 1"/>
          <p:cNvSpPr/>
          <p:nvPr/>
        </p:nvSpPr>
        <p:spPr>
          <a:xfrm>
            <a:off x="1143000" y="380880"/>
            <a:ext cx="10193400" cy="5941440"/>
          </a:xfrm>
          <a:prstGeom prst="rect">
            <a:avLst/>
          </a:prstGeom>
          <a:noFill/>
          <a:ln>
            <a:noFill/>
          </a:ln>
        </p:spPr>
        <p:style>
          <a:lnRef idx="0"/>
          <a:fillRef idx="0"/>
          <a:effectRef idx="0"/>
          <a:fontRef idx="minor"/>
        </p:style>
        <p:txBody>
          <a:bodyPr lIns="90000" rIns="90000" tIns="45000" bIns="45000">
            <a:noAutofit/>
          </a:bodyPr>
          <a:p>
            <a:pPr marL="343080" indent="-340920" algn="just">
              <a:lnSpc>
                <a:spcPct val="100000"/>
              </a:lnSpc>
              <a:spcBef>
                <a:spcPts val="641"/>
              </a:spcBef>
              <a:buClr>
                <a:srgbClr val="000000"/>
              </a:buClr>
              <a:buFont typeface="Arial"/>
              <a:buChar char="•"/>
            </a:pPr>
            <a:r>
              <a:rPr b="0" lang="en-US" sz="3200" spc="-1" strike="noStrike">
                <a:solidFill>
                  <a:srgbClr val="000000"/>
                </a:solidFill>
                <a:latin typeface="Calibri"/>
                <a:ea typeface="DejaVu Sans"/>
              </a:rPr>
              <a:t>Develop a system for supervision by liaising with CHWs to track and monitor treatment compliance.</a:t>
            </a:r>
            <a:endParaRPr b="0" lang="en-US" sz="3200" spc="-1" strike="noStrike">
              <a:latin typeface="Arial"/>
            </a:endParaRPr>
          </a:p>
          <a:p>
            <a:pPr marL="343080" indent="-340920" algn="just">
              <a:lnSpc>
                <a:spcPct val="100000"/>
              </a:lnSpc>
              <a:spcBef>
                <a:spcPts val="641"/>
              </a:spcBef>
              <a:buClr>
                <a:srgbClr val="000000"/>
              </a:buClr>
              <a:buFont typeface="Arial"/>
              <a:buChar char="•"/>
            </a:pPr>
            <a:r>
              <a:rPr b="0" lang="en-US" sz="3200" spc="-1" strike="noStrike">
                <a:solidFill>
                  <a:srgbClr val="000000"/>
                </a:solidFill>
                <a:latin typeface="Calibri"/>
                <a:ea typeface="DejaVu Sans"/>
              </a:rPr>
              <a:t>Simultaneously advise the patient to have a treatment buddy who ensures that she has taken drugs as per prescription.</a:t>
            </a:r>
            <a:endParaRPr b="0" lang="en-US" sz="3200" spc="-1" strike="noStrike">
              <a:latin typeface="Arial"/>
            </a:endParaRPr>
          </a:p>
          <a:p>
            <a:pPr marL="343080" indent="-340920" algn="just">
              <a:lnSpc>
                <a:spcPct val="100000"/>
              </a:lnSpc>
              <a:spcBef>
                <a:spcPts val="641"/>
              </a:spcBef>
              <a:buClr>
                <a:srgbClr val="000000"/>
              </a:buClr>
              <a:buFont typeface="Arial"/>
              <a:buChar char="•"/>
            </a:pPr>
            <a:r>
              <a:rPr b="0" lang="en-US" sz="3200" spc="-1" strike="noStrike">
                <a:solidFill>
                  <a:srgbClr val="000000"/>
                </a:solidFill>
                <a:latin typeface="Calibri"/>
                <a:ea typeface="DejaVu Sans"/>
              </a:rPr>
              <a:t>Encourage her to continue with ANC services and enquire  about TB treatment progress during every visit.</a:t>
            </a:r>
            <a:endParaRPr b="0" lang="en-US" sz="3200" spc="-1" strike="noStrike">
              <a:latin typeface="Arial"/>
            </a:endParaRPr>
          </a:p>
          <a:p>
            <a:pPr marL="343080" indent="-340920" algn="just">
              <a:lnSpc>
                <a:spcPct val="100000"/>
              </a:lnSpc>
              <a:spcBef>
                <a:spcPts val="641"/>
              </a:spcBef>
              <a:buClr>
                <a:srgbClr val="000000"/>
              </a:buClr>
              <a:buFont typeface="Arial"/>
              <a:buChar char="•"/>
            </a:pPr>
            <a:r>
              <a:rPr b="0" lang="en-US" sz="3200" spc="-1" strike="noStrike">
                <a:solidFill>
                  <a:srgbClr val="000000"/>
                </a:solidFill>
                <a:latin typeface="Calibri"/>
                <a:ea typeface="DejaVu Sans"/>
              </a:rPr>
              <a:t>Emphasize on hospital delivery. </a:t>
            </a: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4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08" name="CustomShape 1"/>
          <p:cNvSpPr/>
          <p:nvPr/>
        </p:nvSpPr>
        <p:spPr>
          <a:xfrm>
            <a:off x="666720" y="838080"/>
            <a:ext cx="10570680" cy="5636520"/>
          </a:xfrm>
          <a:prstGeom prst="rect">
            <a:avLst/>
          </a:prstGeom>
          <a:noFill/>
          <a:ln>
            <a:noFill/>
          </a:ln>
        </p:spPr>
        <p:style>
          <a:lnRef idx="0"/>
          <a:fillRef idx="0"/>
          <a:effectRef idx="0"/>
          <a:fontRef idx="minor"/>
        </p:style>
        <p:txBody>
          <a:bodyPr lIns="90000" rIns="90000" tIns="45000" bIns="45000">
            <a:noAutofit/>
          </a:bodyPr>
          <a:p>
            <a:pPr marL="274320" indent="-272160">
              <a:lnSpc>
                <a:spcPct val="100000"/>
              </a:lnSpc>
              <a:spcBef>
                <a:spcPts val="641"/>
              </a:spcBef>
              <a:buClr>
                <a:srgbClr val="0bd0d9"/>
              </a:buClr>
              <a:buSzPct val="95000"/>
              <a:buFont typeface="Wingdings 2" charset="2"/>
              <a:buChar char=""/>
            </a:pPr>
            <a:r>
              <a:rPr b="0" lang="en-US" sz="3200" spc="-1" strike="noStrike">
                <a:solidFill>
                  <a:srgbClr val="000000"/>
                </a:solidFill>
                <a:latin typeface="Constantia"/>
                <a:ea typeface="DejaVu Sans"/>
              </a:rPr>
              <a:t>If facilitie are  available ,occasionally carry out:</a:t>
            </a:r>
            <a:endParaRPr b="0" lang="en-US" sz="3200" spc="-1" strike="noStrike">
              <a:latin typeface="Arial"/>
            </a:endParaRPr>
          </a:p>
          <a:p>
            <a:pPr marL="274320" indent="-272160">
              <a:lnSpc>
                <a:spcPct val="100000"/>
              </a:lnSpc>
              <a:spcBef>
                <a:spcPts val="641"/>
              </a:spcBef>
              <a:buClr>
                <a:srgbClr val="0bd0d9"/>
              </a:buClr>
              <a:buSzPct val="95000"/>
              <a:buFont typeface="Wingdings" charset="2"/>
              <a:buChar char=""/>
            </a:pPr>
            <a:r>
              <a:rPr b="0" lang="en-US" sz="3200" spc="-1" strike="noStrike">
                <a:solidFill>
                  <a:srgbClr val="000000"/>
                </a:solidFill>
                <a:latin typeface="Constantia"/>
                <a:ea typeface="DejaVu Sans"/>
              </a:rPr>
              <a:t>Cardiotocography.</a:t>
            </a:r>
            <a:endParaRPr b="0" lang="en-US" sz="3200" spc="-1" strike="noStrike">
              <a:latin typeface="Arial"/>
            </a:endParaRPr>
          </a:p>
          <a:p>
            <a:pPr marL="274320" indent="-272160">
              <a:lnSpc>
                <a:spcPct val="100000"/>
              </a:lnSpc>
              <a:spcBef>
                <a:spcPts val="641"/>
              </a:spcBef>
              <a:buClr>
                <a:srgbClr val="0bd0d9"/>
              </a:buClr>
              <a:buSzPct val="95000"/>
              <a:buFont typeface="Wingdings" charset="2"/>
              <a:buChar char=""/>
            </a:pPr>
            <a:r>
              <a:rPr b="0" lang="en-US" sz="3200" spc="-1" strike="noStrike">
                <a:solidFill>
                  <a:srgbClr val="000000"/>
                </a:solidFill>
                <a:latin typeface="Constantia"/>
                <a:ea typeface="DejaVu Sans"/>
              </a:rPr>
              <a:t>Doppler ultrasound, to measure the efficiency of blood flow to the placenta, hence determine fate of the fetus &amp; effect delivery appropriately.</a:t>
            </a:r>
            <a:endParaRPr b="0" lang="en-US" sz="3200" spc="-1" strike="noStrike">
              <a:latin typeface="Arial"/>
            </a:endParaRPr>
          </a:p>
          <a:p>
            <a:pPr marL="274320" indent="-272160">
              <a:lnSpc>
                <a:spcPct val="100000"/>
              </a:lnSpc>
              <a:spcBef>
                <a:spcPts val="641"/>
              </a:spcBef>
              <a:buClr>
                <a:srgbClr val="0bd0d9"/>
              </a:buClr>
              <a:buSzPct val="95000"/>
              <a:buFont typeface="Wingdings 2" charset="2"/>
              <a:buChar char=""/>
            </a:pPr>
            <a:r>
              <a:rPr b="0" lang="en-US" sz="3200" spc="-1" strike="noStrike">
                <a:solidFill>
                  <a:srgbClr val="000000"/>
                </a:solidFill>
                <a:latin typeface="Constantia"/>
                <a:ea typeface="DejaVu Sans"/>
              </a:rPr>
              <a:t>Diet, as in mild</a:t>
            </a:r>
            <a:endParaRPr b="0" lang="en-US" sz="3200" spc="-1" strike="noStrike">
              <a:latin typeface="Arial"/>
            </a:endParaRPr>
          </a:p>
          <a:p>
            <a:pPr marL="274320" indent="-272160">
              <a:lnSpc>
                <a:spcPct val="100000"/>
              </a:lnSpc>
              <a:spcBef>
                <a:spcPts val="641"/>
              </a:spcBef>
              <a:buClr>
                <a:srgbClr val="0bd0d9"/>
              </a:buClr>
              <a:buSzPct val="95000"/>
              <a:buFont typeface="Wingdings 2" charset="2"/>
              <a:buChar char=""/>
            </a:pPr>
            <a:r>
              <a:rPr b="0" lang="en-US" sz="3200" spc="-1" strike="noStrike">
                <a:solidFill>
                  <a:srgbClr val="000000"/>
                </a:solidFill>
                <a:latin typeface="Constantia"/>
                <a:ea typeface="DejaVu Sans"/>
              </a:rPr>
              <a:t>Psychological support.</a:t>
            </a:r>
            <a:endParaRPr b="0" lang="en-US" sz="3200" spc="-1" strike="noStrike">
              <a:latin typeface="Arial"/>
            </a:endParaRPr>
          </a:p>
          <a:p>
            <a:pPr marL="274320" indent="-272160">
              <a:lnSpc>
                <a:spcPct val="100000"/>
              </a:lnSpc>
              <a:spcBef>
                <a:spcPts val="641"/>
              </a:spcBef>
              <a:buClr>
                <a:srgbClr val="0bd0d9"/>
              </a:buClr>
              <a:buSzPct val="95000"/>
              <a:buFont typeface="Wingdings 2" charset="2"/>
              <a:buChar char=""/>
            </a:pPr>
            <a:r>
              <a:rPr b="0" lang="en-US" sz="3200" spc="-1" strike="noStrike">
                <a:solidFill>
                  <a:srgbClr val="000000"/>
                </a:solidFill>
                <a:latin typeface="Constantia"/>
                <a:ea typeface="DejaVu Sans"/>
              </a:rPr>
              <a:t>Hygiene</a:t>
            </a:r>
            <a:endParaRPr b="0" lang="en-US" sz="3200" spc="-1" strike="noStrike">
              <a:latin typeface="Arial"/>
            </a:endParaRPr>
          </a:p>
          <a:p>
            <a:pPr>
              <a:lnSpc>
                <a:spcPct val="100000"/>
              </a:lnSpc>
              <a:spcBef>
                <a:spcPts val="641"/>
              </a:spcBef>
            </a:pPr>
            <a:endParaRPr b="0" lang="en-US" sz="3200" spc="-1" strike="noStrike">
              <a:latin typeface="Arial"/>
            </a:endParaRPr>
          </a:p>
        </p:txBody>
      </p:sp>
    </p:spTree>
  </p:cSld>
  <p:transition spd="med">
    <p:pull dir="l"/>
  </p:transition>
</p:sld>
</file>

<file path=ppt/slides/slide4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43" name="CustomShape 1"/>
          <p:cNvSpPr/>
          <p:nvPr/>
        </p:nvSpPr>
        <p:spPr>
          <a:xfrm>
            <a:off x="1015920" y="269640"/>
            <a:ext cx="10767600" cy="1140840"/>
          </a:xfrm>
          <a:prstGeom prst="rect">
            <a:avLst/>
          </a:prstGeom>
          <a:noFill/>
          <a:ln>
            <a:noFill/>
          </a:ln>
        </p:spPr>
        <p:style>
          <a:lnRef idx="0"/>
          <a:fillRef idx="0"/>
          <a:effectRef idx="0"/>
          <a:fontRef idx="minor"/>
        </p:style>
        <p:txBody>
          <a:bodyPr lIns="90000" rIns="90000" tIns="45000" bIns="45000" anchor="ctr">
            <a:noAutofit/>
          </a:bodyPr>
          <a:p>
            <a:pPr algn="ctr">
              <a:lnSpc>
                <a:spcPct val="100000"/>
              </a:lnSpc>
            </a:pPr>
            <a:r>
              <a:rPr b="1" lang="en-US" sz="3600" spc="-1" strike="noStrike">
                <a:solidFill>
                  <a:srgbClr val="ff0000"/>
                </a:solidFill>
                <a:latin typeface="Calibri"/>
                <a:ea typeface="DejaVu Sans"/>
              </a:rPr>
              <a:t>Management Of An Exposed Neonate</a:t>
            </a:r>
            <a:endParaRPr b="0" lang="en-US" sz="3600" spc="-1" strike="noStrike">
              <a:latin typeface="Arial"/>
            </a:endParaRPr>
          </a:p>
        </p:txBody>
      </p:sp>
      <p:sp>
        <p:nvSpPr>
          <p:cNvPr id="1444" name="CustomShape 2"/>
          <p:cNvSpPr/>
          <p:nvPr/>
        </p:nvSpPr>
        <p:spPr>
          <a:xfrm>
            <a:off x="1333440" y="1219320"/>
            <a:ext cx="10002960" cy="5179320"/>
          </a:xfrm>
          <a:prstGeom prst="rect">
            <a:avLst/>
          </a:prstGeom>
          <a:noFill/>
          <a:ln>
            <a:noFill/>
          </a:ln>
        </p:spPr>
        <p:style>
          <a:lnRef idx="0"/>
          <a:fillRef idx="0"/>
          <a:effectRef idx="0"/>
          <a:fontRef idx="minor"/>
        </p:style>
        <p:txBody>
          <a:bodyPr lIns="90000" rIns="90000" tIns="45000" bIns="45000">
            <a:noAutofit/>
          </a:bodyPr>
          <a:p>
            <a:pPr marL="343080" indent="-340920" algn="just">
              <a:lnSpc>
                <a:spcPct val="100000"/>
              </a:lnSpc>
              <a:spcBef>
                <a:spcPts val="641"/>
              </a:spcBef>
              <a:buClr>
                <a:srgbClr val="000000"/>
              </a:buClr>
              <a:buFont typeface="Arial"/>
              <a:buChar char="•"/>
            </a:pPr>
            <a:r>
              <a:rPr b="0" lang="en-US" sz="3200" spc="-1" strike="noStrike">
                <a:solidFill>
                  <a:srgbClr val="000000"/>
                </a:solidFill>
                <a:latin typeface="Calibri"/>
                <a:ea typeface="DejaVu Sans"/>
              </a:rPr>
              <a:t>For a smear positive mother , who has completed intensive treatment before due date, 2(two) sputum tests are already done before she delivers.</a:t>
            </a:r>
            <a:endParaRPr b="0" lang="en-US" sz="3200" spc="-1" strike="noStrike">
              <a:latin typeface="Arial"/>
            </a:endParaRPr>
          </a:p>
          <a:p>
            <a:pPr marL="343080" indent="-340920" algn="just">
              <a:lnSpc>
                <a:spcPct val="100000"/>
              </a:lnSpc>
              <a:spcBef>
                <a:spcPts val="641"/>
              </a:spcBef>
              <a:buClr>
                <a:srgbClr val="000000"/>
              </a:buClr>
              <a:buFont typeface="Wingdings" charset="2"/>
              <a:buChar char=""/>
            </a:pPr>
            <a:r>
              <a:rPr b="0" lang="en-US" sz="3200" spc="-1" strike="noStrike">
                <a:solidFill>
                  <a:srgbClr val="000000"/>
                </a:solidFill>
                <a:latin typeface="Calibri"/>
                <a:ea typeface="DejaVu Sans"/>
              </a:rPr>
              <a:t>If  negative just  before birth ,then she is regarded to be non-infectious hence her neonate receives BCG as usual.</a:t>
            </a:r>
            <a:endParaRPr b="0" lang="en-US" sz="3200" spc="-1" strike="noStrike">
              <a:latin typeface="Arial"/>
            </a:endParaRPr>
          </a:p>
          <a:p>
            <a:pPr marL="343080" indent="-340920" algn="just">
              <a:lnSpc>
                <a:spcPct val="100000"/>
              </a:lnSpc>
              <a:spcBef>
                <a:spcPts val="641"/>
              </a:spcBef>
              <a:buClr>
                <a:srgbClr val="000000"/>
              </a:buClr>
              <a:buFont typeface="Wingdings" charset="2"/>
              <a:buChar char=""/>
            </a:pPr>
            <a:r>
              <a:rPr b="0" lang="en-US" sz="3200" spc="-1" strike="noStrike">
                <a:solidFill>
                  <a:srgbClr val="000000"/>
                </a:solidFill>
                <a:latin typeface="Calibri"/>
                <a:ea typeface="DejaVu Sans"/>
              </a:rPr>
              <a:t>If smear positive,  baby is put on </a:t>
            </a:r>
            <a:r>
              <a:rPr b="1" lang="en-US" sz="3200" spc="-1" strike="noStrike">
                <a:solidFill>
                  <a:srgbClr val="000000"/>
                </a:solidFill>
                <a:latin typeface="Calibri"/>
                <a:ea typeface="DejaVu Sans"/>
              </a:rPr>
              <a:t>isoniazid 10 mg/kg </a:t>
            </a:r>
            <a:r>
              <a:rPr b="0" lang="en-US" sz="3200" spc="-1" strike="noStrike">
                <a:solidFill>
                  <a:srgbClr val="000000"/>
                </a:solidFill>
                <a:latin typeface="Calibri"/>
                <a:ea typeface="DejaVu Sans"/>
              </a:rPr>
              <a:t>daily for 6 months.</a:t>
            </a: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4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45" name="CustomShape 1"/>
          <p:cNvSpPr/>
          <p:nvPr/>
        </p:nvSpPr>
        <p:spPr>
          <a:xfrm>
            <a:off x="1219320" y="304920"/>
            <a:ext cx="10117080" cy="6017760"/>
          </a:xfrm>
          <a:prstGeom prst="rect">
            <a:avLst/>
          </a:prstGeom>
          <a:noFill/>
          <a:ln>
            <a:noFill/>
          </a:ln>
        </p:spPr>
        <p:style>
          <a:lnRef idx="0"/>
          <a:fillRef idx="0"/>
          <a:effectRef idx="0"/>
          <a:fontRef idx="minor"/>
        </p:style>
        <p:txBody>
          <a:bodyPr lIns="90000" rIns="90000" tIns="45000" bIns="45000">
            <a:normAutofit fontScale="97000"/>
          </a:bodyPr>
          <a:p>
            <a:pPr marL="343080" indent="-340920" algn="just">
              <a:lnSpc>
                <a:spcPct val="100000"/>
              </a:lnSpc>
              <a:spcBef>
                <a:spcPts val="641"/>
              </a:spcBef>
              <a:buClr>
                <a:srgbClr val="0000ff"/>
              </a:buClr>
              <a:buFont typeface="Arial"/>
              <a:buChar char="•"/>
            </a:pPr>
            <a:r>
              <a:rPr b="1" lang="en-US" sz="3200" spc="-1" strike="noStrike">
                <a:solidFill>
                  <a:srgbClr val="0000ff"/>
                </a:solidFill>
                <a:latin typeface="Calibri"/>
                <a:ea typeface="DejaVu Sans"/>
              </a:rPr>
              <a:t>Note:</a:t>
            </a:r>
            <a:endParaRPr b="0" lang="en-US" sz="3200" spc="-1" strike="noStrike">
              <a:latin typeface="Arial"/>
            </a:endParaRPr>
          </a:p>
          <a:p>
            <a:pPr marL="343080" indent="-340920" algn="just">
              <a:lnSpc>
                <a:spcPct val="100000"/>
              </a:lnSpc>
              <a:spcBef>
                <a:spcPts val="641"/>
              </a:spcBef>
              <a:buClr>
                <a:srgbClr val="000000"/>
              </a:buClr>
              <a:buFont typeface="Wingdings" charset="2"/>
              <a:buChar char=""/>
            </a:pPr>
            <a:r>
              <a:rPr b="0" lang="en-US" sz="3200" spc="-1" strike="noStrike">
                <a:solidFill>
                  <a:srgbClr val="000000"/>
                </a:solidFill>
                <a:latin typeface="Calibri"/>
                <a:ea typeface="DejaVu Sans"/>
              </a:rPr>
              <a:t>The baby cannot be infected by the mother via the breastmilk, unless she has tuberculous mastitis therefore, breastfeeding should be encouraged. </a:t>
            </a:r>
            <a:endParaRPr b="0" lang="en-US" sz="3200" spc="-1" strike="noStrike">
              <a:latin typeface="Arial"/>
            </a:endParaRPr>
          </a:p>
          <a:p>
            <a:pPr marL="343080" indent="-340920" algn="just">
              <a:lnSpc>
                <a:spcPct val="100000"/>
              </a:lnSpc>
              <a:spcBef>
                <a:spcPts val="641"/>
              </a:spcBef>
              <a:buClr>
                <a:srgbClr val="000000"/>
              </a:buClr>
              <a:buFont typeface="Wingdings" charset="2"/>
              <a:buChar char=""/>
            </a:pPr>
            <a:r>
              <a:rPr b="0" lang="en-US" sz="3200" spc="-1" strike="noStrike">
                <a:solidFill>
                  <a:srgbClr val="000000"/>
                </a:solidFill>
                <a:latin typeface="Calibri"/>
                <a:ea typeface="DejaVu Sans"/>
              </a:rPr>
              <a:t>Family planning advice is an integral part of postnatal and preconception care. It’s advisable that a woman with TB to avoid further pregnancies until she has been disease free for at least two yrs. </a:t>
            </a:r>
            <a:endParaRPr b="0" lang="en-US" sz="3200" spc="-1" strike="noStrike">
              <a:latin typeface="Arial"/>
            </a:endParaRPr>
          </a:p>
          <a:p>
            <a:pPr marL="343080" indent="-340920" algn="just">
              <a:lnSpc>
                <a:spcPct val="100000"/>
              </a:lnSpc>
              <a:spcBef>
                <a:spcPts val="641"/>
              </a:spcBef>
              <a:buClr>
                <a:srgbClr val="000000"/>
              </a:buClr>
              <a:buFont typeface="Wingdings" charset="2"/>
              <a:buChar char=""/>
            </a:pPr>
            <a:r>
              <a:rPr b="0" lang="en-US" sz="3200" spc="-1" strike="noStrike">
                <a:solidFill>
                  <a:srgbClr val="000000"/>
                </a:solidFill>
                <a:latin typeface="Calibri"/>
                <a:ea typeface="DejaVu Sans"/>
              </a:rPr>
              <a:t>C.O.Cs should not be used on a woman who’s on treatment with Rifampicin. </a:t>
            </a: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4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46" name="CustomShape 1"/>
          <p:cNvSpPr/>
          <p:nvPr/>
        </p:nvSpPr>
        <p:spPr>
          <a:xfrm>
            <a:off x="1447920" y="-347040"/>
            <a:ext cx="10094400" cy="1140840"/>
          </a:xfrm>
          <a:prstGeom prst="rect">
            <a:avLst/>
          </a:prstGeom>
          <a:noFill/>
          <a:ln>
            <a:noFill/>
          </a:ln>
        </p:spPr>
        <p:style>
          <a:lnRef idx="0"/>
          <a:fillRef idx="0"/>
          <a:effectRef idx="0"/>
          <a:fontRef idx="minor"/>
        </p:style>
        <p:txBody>
          <a:bodyPr lIns="90000" rIns="90000" tIns="45000" bIns="45000" anchor="ctr">
            <a:normAutofit/>
          </a:bodyPr>
          <a:p>
            <a:pPr algn="ctr">
              <a:lnSpc>
                <a:spcPct val="100000"/>
              </a:lnSpc>
            </a:pPr>
            <a:r>
              <a:rPr b="0" lang="en-US" sz="4800" spc="-1" strike="noStrike">
                <a:solidFill>
                  <a:srgbClr val="000000"/>
                </a:solidFill>
                <a:latin typeface="Calibri"/>
                <a:ea typeface="DejaVu Sans"/>
              </a:rPr>
              <a:t>	</a:t>
            </a:r>
            <a:r>
              <a:rPr b="1" lang="en-US" sz="4800" spc="-1" strike="noStrike">
                <a:solidFill>
                  <a:srgbClr val="ff0000"/>
                </a:solidFill>
                <a:latin typeface="Calibri"/>
                <a:ea typeface="DejaVu Sans"/>
              </a:rPr>
              <a:t> </a:t>
            </a:r>
            <a:r>
              <a:rPr b="1" lang="en-US" sz="4800" spc="-1" strike="noStrike">
                <a:solidFill>
                  <a:srgbClr val="ff0000"/>
                </a:solidFill>
                <a:latin typeface="Calibri"/>
                <a:ea typeface="DejaVu Sans"/>
              </a:rPr>
              <a:t>Complications</a:t>
            </a:r>
            <a:endParaRPr b="0" lang="en-US" sz="4800" spc="-1" strike="noStrike">
              <a:latin typeface="Arial"/>
            </a:endParaRPr>
          </a:p>
        </p:txBody>
      </p:sp>
      <p:sp>
        <p:nvSpPr>
          <p:cNvPr id="1447" name="CustomShape 2"/>
          <p:cNvSpPr/>
          <p:nvPr/>
        </p:nvSpPr>
        <p:spPr>
          <a:xfrm>
            <a:off x="1143000" y="533520"/>
            <a:ext cx="10399320" cy="5941440"/>
          </a:xfrm>
          <a:prstGeom prst="rect">
            <a:avLst/>
          </a:prstGeom>
          <a:noFill/>
          <a:ln>
            <a:noFill/>
          </a:ln>
        </p:spPr>
        <p:style>
          <a:lnRef idx="0"/>
          <a:fillRef idx="0"/>
          <a:effectRef idx="0"/>
          <a:fontRef idx="minor"/>
        </p:style>
        <p:txBody>
          <a:bodyPr lIns="90000" rIns="90000" tIns="45000" bIns="45000">
            <a:noAutofit/>
          </a:bodyPr>
          <a:p>
            <a:pPr marL="343080" indent="-340920" algn="just">
              <a:lnSpc>
                <a:spcPct val="100000"/>
              </a:lnSpc>
              <a:spcBef>
                <a:spcPts val="641"/>
              </a:spcBef>
              <a:buClr>
                <a:srgbClr val="000000"/>
              </a:buClr>
              <a:buFont typeface="Arial"/>
              <a:buChar char="•"/>
            </a:pPr>
            <a:r>
              <a:rPr b="0" lang="en-US" sz="3200" spc="-1" strike="noStrike">
                <a:solidFill>
                  <a:srgbClr val="000000"/>
                </a:solidFill>
                <a:latin typeface="Calibri"/>
                <a:ea typeface="DejaVu Sans"/>
              </a:rPr>
              <a:t>Premature labour due  to fever.</a:t>
            </a:r>
            <a:endParaRPr b="0" lang="en-US" sz="3200" spc="-1" strike="noStrike">
              <a:latin typeface="Arial"/>
            </a:endParaRPr>
          </a:p>
          <a:p>
            <a:pPr marL="343080" indent="-340920" algn="just">
              <a:lnSpc>
                <a:spcPct val="100000"/>
              </a:lnSpc>
              <a:spcBef>
                <a:spcPts val="641"/>
              </a:spcBef>
              <a:buClr>
                <a:srgbClr val="000000"/>
              </a:buClr>
              <a:buFont typeface="Arial"/>
              <a:buChar char="•"/>
            </a:pPr>
            <a:r>
              <a:rPr b="0" lang="en-US" sz="3200" spc="-1" strike="noStrike">
                <a:solidFill>
                  <a:srgbClr val="000000"/>
                </a:solidFill>
                <a:latin typeface="Calibri"/>
                <a:ea typeface="DejaVu Sans"/>
              </a:rPr>
              <a:t>Low birth weight baby , because of poor appetite and preterm birth.</a:t>
            </a:r>
            <a:endParaRPr b="0" lang="en-US" sz="3200" spc="-1" strike="noStrike">
              <a:latin typeface="Arial"/>
            </a:endParaRPr>
          </a:p>
          <a:p>
            <a:pPr marL="343080" indent="-340920" algn="just">
              <a:lnSpc>
                <a:spcPct val="100000"/>
              </a:lnSpc>
              <a:spcBef>
                <a:spcPts val="641"/>
              </a:spcBef>
              <a:buClr>
                <a:srgbClr val="000000"/>
              </a:buClr>
              <a:buFont typeface="Arial"/>
              <a:buChar char="•"/>
            </a:pPr>
            <a:r>
              <a:rPr b="0" lang="en-US" sz="3200" spc="-1" strike="noStrike">
                <a:solidFill>
                  <a:srgbClr val="000000"/>
                </a:solidFill>
                <a:latin typeface="Calibri"/>
                <a:ea typeface="DejaVu Sans"/>
              </a:rPr>
              <a:t>Intrauterine fetal death,  due to advanced condition leading to severe anaemia, as well as severe congenital TB.</a:t>
            </a:r>
            <a:endParaRPr b="0" lang="en-US" sz="3200" spc="-1" strike="noStrike">
              <a:latin typeface="Arial"/>
            </a:endParaRPr>
          </a:p>
          <a:p>
            <a:pPr marL="343080" indent="-340920" algn="just">
              <a:lnSpc>
                <a:spcPct val="100000"/>
              </a:lnSpc>
              <a:spcBef>
                <a:spcPts val="641"/>
              </a:spcBef>
              <a:buClr>
                <a:srgbClr val="000000"/>
              </a:buClr>
              <a:buFont typeface="Arial"/>
              <a:buChar char="•"/>
            </a:pPr>
            <a:r>
              <a:rPr b="0" lang="en-US" sz="3200" spc="-1" strike="noStrike">
                <a:solidFill>
                  <a:srgbClr val="000000"/>
                </a:solidFill>
                <a:latin typeface="Calibri"/>
                <a:ea typeface="DejaVu Sans"/>
              </a:rPr>
              <a:t>Increased risk of neonatal mortality due to TB infection at birth or postnatally.</a:t>
            </a:r>
            <a:endParaRPr b="0" lang="en-US" sz="3200" spc="-1" strike="noStrike">
              <a:latin typeface="Arial"/>
            </a:endParaRPr>
          </a:p>
          <a:p>
            <a:pPr marL="343080" indent="-340920" algn="just">
              <a:lnSpc>
                <a:spcPct val="100000"/>
              </a:lnSpc>
              <a:spcBef>
                <a:spcPts val="641"/>
              </a:spcBef>
              <a:tabLst>
                <a:tab algn="l" pos="0"/>
              </a:tabLst>
            </a:pPr>
            <a:r>
              <a:rPr b="1" lang="en-US" sz="3200" spc="-1" strike="noStrike">
                <a:solidFill>
                  <a:srgbClr val="ff0000"/>
                </a:solidFill>
                <a:latin typeface="Calibri"/>
                <a:ea typeface="DejaVu Sans"/>
              </a:rPr>
              <a:t>NB: </a:t>
            </a:r>
            <a:r>
              <a:rPr b="0" lang="en-US" sz="3200" spc="-1" strike="noStrike">
                <a:solidFill>
                  <a:srgbClr val="000000"/>
                </a:solidFill>
                <a:latin typeface="Calibri"/>
                <a:ea typeface="DejaVu Sans"/>
              </a:rPr>
              <a:t>Barrier methods are the preferred  artificial contraceptives, because rifampicin lowers efficacy of hormonal contraceptives.</a:t>
            </a:r>
            <a:endParaRPr b="0" lang="en-US" sz="3200" spc="-1" strike="noStrike">
              <a:latin typeface="Arial"/>
            </a:endParaRPr>
          </a:p>
          <a:p>
            <a:pPr marL="343080" indent="-340920" algn="ctr">
              <a:lnSpc>
                <a:spcPct val="100000"/>
              </a:lnSpc>
              <a:spcBef>
                <a:spcPts val="799"/>
              </a:spcBef>
              <a:tabLst>
                <a:tab algn="l" pos="0"/>
              </a:tabLst>
            </a:pPr>
            <a:r>
              <a:rPr b="1" lang="en-US" sz="4000" spc="-1" strike="noStrike" cap="all">
                <a:solidFill>
                  <a:srgbClr val="0000bc"/>
                </a:solidFill>
                <a:latin typeface="Bodoni MT Black"/>
                <a:ea typeface="DejaVu Sans"/>
              </a:rPr>
              <a:t>END</a:t>
            </a:r>
            <a:endParaRPr b="0" lang="en-US" sz="4000" spc="-1" strike="noStrike">
              <a:latin typeface="Arial"/>
            </a:endParaRPr>
          </a:p>
          <a:p>
            <a:pPr marL="343080" indent="-340920" algn="just">
              <a:lnSpc>
                <a:spcPct val="100000"/>
              </a:lnSpc>
              <a:spcBef>
                <a:spcPts val="561"/>
              </a:spcBef>
              <a:tabLst>
                <a:tab algn="l" pos="0"/>
              </a:tabLst>
            </a:pPr>
            <a:endParaRPr b="0" lang="en-US" sz="4000" spc="-1" strike="noStrike">
              <a:latin typeface="Arial"/>
            </a:endParaRPr>
          </a:p>
        </p:txBody>
      </p:sp>
    </p:spTree>
  </p:cSld>
  <mc:AlternateContent>
    <mc:Choice Requires="p14">
      <p:transition spd="slow" p14:dur="2000"/>
    </mc:Choice>
    <mc:Fallback>
      <p:transition spd="slow"/>
    </mc:Fallback>
  </mc:AlternateContent>
</p:sld>
</file>

<file path=ppt/slides/slide4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48" name="CustomShape 1"/>
          <p:cNvSpPr/>
          <p:nvPr/>
        </p:nvSpPr>
        <p:spPr>
          <a:xfrm>
            <a:off x="1809720" y="1752480"/>
            <a:ext cx="9808560" cy="2360160"/>
          </a:xfrm>
          <a:prstGeom prst="rect">
            <a:avLst/>
          </a:prstGeom>
          <a:solidFill>
            <a:srgbClr val="ff00ff"/>
          </a:solidFill>
          <a:ln>
            <a:noFill/>
          </a:ln>
          <a:effectLst>
            <a:outerShdw dir="2700000" dist="228593">
              <a:srgbClr val="000000">
                <a:alpha val="30000"/>
              </a:srgbClr>
            </a:outerShdw>
          </a:effectLst>
        </p:spPr>
        <p:style>
          <a:lnRef idx="0"/>
          <a:fillRef idx="0"/>
          <a:effectRef idx="0"/>
          <a:fontRef idx="minor"/>
        </p:style>
        <p:txBody>
          <a:bodyPr lIns="90000" rIns="90000" tIns="45000" bIns="45000" anchor="b">
            <a:noAutofit/>
          </a:bodyPr>
          <a:p>
            <a:pPr algn="ctr">
              <a:lnSpc>
                <a:spcPct val="100000"/>
              </a:lnSpc>
            </a:pPr>
            <a:br/>
            <a:r>
              <a:rPr b="1" lang="en-US" sz="6600" spc="-1" strike="noStrike">
                <a:solidFill>
                  <a:srgbClr val="f2f2f2"/>
                </a:solidFill>
                <a:latin typeface="Arial Black"/>
                <a:ea typeface="DejaVu Sans"/>
              </a:rPr>
              <a:t>MULTIPLE  PREGNANCY </a:t>
            </a:r>
            <a:endParaRPr b="0" lang="en-US" sz="6600" spc="-1" strike="noStrike">
              <a:latin typeface="Arial"/>
            </a:endParaRPr>
          </a:p>
        </p:txBody>
      </p:sp>
    </p:spTree>
  </p:cSld>
  <mc:AlternateContent>
    <mc:Choice Requires="p14">
      <p:transition spd="slow" p14:dur="2000"/>
    </mc:Choice>
    <mc:Fallback>
      <p:transition spd="slow"/>
    </mc:Fallback>
  </mc:AlternateContent>
</p:sld>
</file>

<file path=ppt/slides/slide4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49" name="CustomShape 1"/>
          <p:cNvSpPr/>
          <p:nvPr/>
        </p:nvSpPr>
        <p:spPr>
          <a:xfrm>
            <a:off x="1015920" y="269640"/>
            <a:ext cx="10767600" cy="1140840"/>
          </a:xfrm>
          <a:prstGeom prst="rect">
            <a:avLst/>
          </a:prstGeom>
          <a:noFill/>
          <a:ln>
            <a:noFill/>
          </a:ln>
        </p:spPr>
        <p:style>
          <a:lnRef idx="0"/>
          <a:fillRef idx="0"/>
          <a:effectRef idx="0"/>
          <a:fontRef idx="minor"/>
        </p:style>
        <p:txBody>
          <a:bodyPr lIns="90000" rIns="90000" tIns="45000" bIns="45000" anchor="ctr">
            <a:noAutofit/>
          </a:bodyPr>
          <a:p>
            <a:pPr>
              <a:lnSpc>
                <a:spcPct val="100000"/>
              </a:lnSpc>
            </a:pPr>
            <a:r>
              <a:rPr b="0" lang="en-US" sz="4400" spc="-1" strike="noStrike">
                <a:solidFill>
                  <a:srgbClr val="000000"/>
                </a:solidFill>
                <a:latin typeface="Calibri"/>
                <a:ea typeface="DejaVu Sans"/>
              </a:rPr>
              <a:t>OBJECTIVES </a:t>
            </a:r>
            <a:endParaRPr b="0" lang="en-US" sz="4400" spc="-1" strike="noStrike">
              <a:latin typeface="Arial"/>
            </a:endParaRPr>
          </a:p>
        </p:txBody>
      </p:sp>
      <p:sp>
        <p:nvSpPr>
          <p:cNvPr id="1450" name="CustomShape 2"/>
          <p:cNvSpPr/>
          <p:nvPr/>
        </p:nvSpPr>
        <p:spPr>
          <a:xfrm>
            <a:off x="1015920" y="1596600"/>
            <a:ext cx="10767600" cy="4295160"/>
          </a:xfrm>
          <a:prstGeom prst="rect">
            <a:avLst/>
          </a:prstGeom>
          <a:noFill/>
          <a:ln>
            <a:noFill/>
          </a:ln>
        </p:spPr>
        <p:style>
          <a:lnRef idx="0"/>
          <a:fillRef idx="0"/>
          <a:effectRef idx="0"/>
          <a:fontRef idx="minor"/>
        </p:style>
        <p:txBody>
          <a:bodyPr lIns="90000" rIns="90000" tIns="45000" bIns="45000">
            <a:normAutofit fontScale="94000"/>
          </a:bodyPr>
          <a:p>
            <a:pPr marL="343080" indent="-340920">
              <a:lnSpc>
                <a:spcPct val="100000"/>
              </a:lnSpc>
              <a:spcBef>
                <a:spcPts val="641"/>
              </a:spcBef>
              <a:buClr>
                <a:srgbClr val="000000"/>
              </a:buClr>
              <a:buFont typeface="Arial"/>
              <a:buChar char="•"/>
            </a:pPr>
            <a:r>
              <a:rPr b="0" lang="en-US" sz="3200" spc="-1" strike="noStrike">
                <a:solidFill>
                  <a:srgbClr val="000000"/>
                </a:solidFill>
                <a:latin typeface="Calibri"/>
                <a:ea typeface="DejaVu Sans"/>
              </a:rPr>
              <a:t>By the end of the lesson shall have learned the:-</a:t>
            </a:r>
            <a:endParaRPr b="0" lang="en-US" sz="3200" spc="-1" strike="noStrike">
              <a:latin typeface="Arial"/>
            </a:endParaRPr>
          </a:p>
          <a:p>
            <a:pPr marL="914400" indent="-340920">
              <a:lnSpc>
                <a:spcPct val="100000"/>
              </a:lnSpc>
              <a:spcBef>
                <a:spcPts val="641"/>
              </a:spcBef>
              <a:buClr>
                <a:srgbClr val="000000"/>
              </a:buClr>
              <a:buFont typeface="Wingdings" charset="2"/>
              <a:buChar char=""/>
            </a:pPr>
            <a:r>
              <a:rPr b="0" lang="en-US" sz="3200" spc="-1" strike="noStrike">
                <a:solidFill>
                  <a:srgbClr val="000000"/>
                </a:solidFill>
                <a:latin typeface="Calibri"/>
                <a:ea typeface="DejaVu Sans"/>
              </a:rPr>
              <a:t>Definition</a:t>
            </a:r>
            <a:endParaRPr b="0" lang="en-US" sz="3200" spc="-1" strike="noStrike">
              <a:latin typeface="Arial"/>
            </a:endParaRPr>
          </a:p>
          <a:p>
            <a:pPr marL="914400" indent="-340920">
              <a:lnSpc>
                <a:spcPct val="100000"/>
              </a:lnSpc>
              <a:spcBef>
                <a:spcPts val="641"/>
              </a:spcBef>
              <a:buClr>
                <a:srgbClr val="000000"/>
              </a:buClr>
              <a:buFont typeface="Wingdings" charset="2"/>
              <a:buChar char=""/>
            </a:pPr>
            <a:r>
              <a:rPr b="0" lang="en-US" sz="3200" spc="-1" strike="noStrike">
                <a:solidFill>
                  <a:srgbClr val="000000"/>
                </a:solidFill>
                <a:latin typeface="Calibri"/>
                <a:ea typeface="DejaVu Sans"/>
              </a:rPr>
              <a:t> </a:t>
            </a:r>
            <a:r>
              <a:rPr b="0" lang="en-US" sz="3200" spc="-1" strike="noStrike">
                <a:solidFill>
                  <a:srgbClr val="000000"/>
                </a:solidFill>
                <a:latin typeface="Calibri"/>
                <a:ea typeface="DejaVu Sans"/>
              </a:rPr>
              <a:t>Various classification</a:t>
            </a:r>
            <a:endParaRPr b="0" lang="en-US" sz="3200" spc="-1" strike="noStrike">
              <a:latin typeface="Arial"/>
            </a:endParaRPr>
          </a:p>
          <a:p>
            <a:pPr marL="914400" indent="-340920">
              <a:lnSpc>
                <a:spcPct val="100000"/>
              </a:lnSpc>
              <a:spcBef>
                <a:spcPts val="641"/>
              </a:spcBef>
              <a:buClr>
                <a:srgbClr val="000000"/>
              </a:buClr>
              <a:buFont typeface="Wingdings" charset="2"/>
              <a:buChar char=""/>
            </a:pPr>
            <a:r>
              <a:rPr b="0" lang="en-US" sz="3200" spc="-1" strike="noStrike">
                <a:solidFill>
                  <a:srgbClr val="000000"/>
                </a:solidFill>
                <a:latin typeface="Calibri"/>
                <a:ea typeface="DejaVu Sans"/>
              </a:rPr>
              <a:t>Twinning</a:t>
            </a:r>
            <a:endParaRPr b="0" lang="en-US" sz="3200" spc="-1" strike="noStrike">
              <a:latin typeface="Arial"/>
            </a:endParaRPr>
          </a:p>
          <a:p>
            <a:pPr marL="914400" indent="-340920">
              <a:lnSpc>
                <a:spcPct val="100000"/>
              </a:lnSpc>
              <a:spcBef>
                <a:spcPts val="641"/>
              </a:spcBef>
              <a:buClr>
                <a:srgbClr val="000000"/>
              </a:buClr>
              <a:buFont typeface="Wingdings" charset="2"/>
              <a:buChar char=""/>
            </a:pPr>
            <a:r>
              <a:rPr b="0" lang="en-US" sz="3200" spc="-1" strike="noStrike">
                <a:solidFill>
                  <a:srgbClr val="000000"/>
                </a:solidFill>
                <a:latin typeface="Calibri"/>
                <a:ea typeface="DejaVu Sans"/>
              </a:rPr>
              <a:t>Clinical features</a:t>
            </a:r>
            <a:endParaRPr b="0" lang="en-US" sz="3200" spc="-1" strike="noStrike">
              <a:latin typeface="Arial"/>
            </a:endParaRPr>
          </a:p>
          <a:p>
            <a:pPr marL="914400" indent="-340920">
              <a:lnSpc>
                <a:spcPct val="100000"/>
              </a:lnSpc>
              <a:spcBef>
                <a:spcPts val="641"/>
              </a:spcBef>
              <a:buClr>
                <a:srgbClr val="000000"/>
              </a:buClr>
              <a:buFont typeface="Wingdings" charset="2"/>
              <a:buChar char=""/>
            </a:pPr>
            <a:r>
              <a:rPr b="0" lang="en-US" sz="3200" spc="-1" strike="noStrike">
                <a:solidFill>
                  <a:srgbClr val="000000"/>
                </a:solidFill>
                <a:latin typeface="Calibri"/>
                <a:ea typeface="DejaVu Sans"/>
              </a:rPr>
              <a:t>Diagnostic  factor</a:t>
            </a:r>
            <a:endParaRPr b="0" lang="en-US" sz="3200" spc="-1" strike="noStrike">
              <a:latin typeface="Arial"/>
            </a:endParaRPr>
          </a:p>
          <a:p>
            <a:pPr marL="914400" indent="-340920">
              <a:lnSpc>
                <a:spcPct val="100000"/>
              </a:lnSpc>
              <a:spcBef>
                <a:spcPts val="641"/>
              </a:spcBef>
              <a:buClr>
                <a:srgbClr val="000000"/>
              </a:buClr>
              <a:buFont typeface="Wingdings" charset="2"/>
              <a:buChar char=""/>
            </a:pPr>
            <a:r>
              <a:rPr b="0" lang="en-US" sz="3200" spc="-1" strike="noStrike">
                <a:solidFill>
                  <a:srgbClr val="000000"/>
                </a:solidFill>
                <a:latin typeface="Calibri"/>
                <a:ea typeface="DejaVu Sans"/>
              </a:rPr>
              <a:t>Specific management</a:t>
            </a:r>
            <a:endParaRPr b="0" lang="en-US" sz="3200" spc="-1" strike="noStrike">
              <a:latin typeface="Arial"/>
            </a:endParaRPr>
          </a:p>
          <a:p>
            <a:pPr marL="914400" indent="-340920">
              <a:lnSpc>
                <a:spcPct val="100000"/>
              </a:lnSpc>
              <a:spcBef>
                <a:spcPts val="641"/>
              </a:spcBef>
              <a:buClr>
                <a:srgbClr val="000000"/>
              </a:buClr>
              <a:buFont typeface="Wingdings" charset="2"/>
              <a:buChar char=""/>
            </a:pPr>
            <a:r>
              <a:rPr b="0" lang="en-US" sz="3200" spc="-1" strike="noStrike">
                <a:solidFill>
                  <a:srgbClr val="000000"/>
                </a:solidFill>
                <a:latin typeface="Calibri"/>
                <a:ea typeface="DejaVu Sans"/>
              </a:rPr>
              <a:t>Complications</a:t>
            </a: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4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51" name="CustomShape 1"/>
          <p:cNvSpPr/>
          <p:nvPr/>
        </p:nvSpPr>
        <p:spPr>
          <a:xfrm>
            <a:off x="2175480" y="0"/>
            <a:ext cx="9370440" cy="1140840"/>
          </a:xfrm>
          <a:prstGeom prst="rect">
            <a:avLst/>
          </a:prstGeom>
          <a:noFill/>
          <a:ln>
            <a:noFill/>
          </a:ln>
        </p:spPr>
        <p:style>
          <a:lnRef idx="0"/>
          <a:fillRef idx="0"/>
          <a:effectRef idx="0"/>
          <a:fontRef idx="minor"/>
        </p:style>
        <p:txBody>
          <a:bodyPr lIns="90000" rIns="90000" tIns="45000" bIns="45000" anchor="ctr">
            <a:noAutofit/>
          </a:bodyPr>
          <a:p>
            <a:pPr algn="ctr">
              <a:lnSpc>
                <a:spcPct val="100000"/>
              </a:lnSpc>
            </a:pPr>
            <a:r>
              <a:rPr b="0" lang="en-US" sz="4400" spc="-1" strike="noStrike">
                <a:solidFill>
                  <a:srgbClr val="000000"/>
                </a:solidFill>
                <a:latin typeface="Calibri"/>
                <a:ea typeface="DejaVu Sans"/>
              </a:rPr>
              <a:t>	</a:t>
            </a:r>
            <a:r>
              <a:rPr b="0" lang="en-US" sz="4400" spc="-1" strike="noStrike">
                <a:solidFill>
                  <a:srgbClr val="c00000"/>
                </a:solidFill>
                <a:latin typeface="Calibri"/>
                <a:ea typeface="DejaVu Sans"/>
              </a:rPr>
              <a:t> </a:t>
            </a:r>
            <a:r>
              <a:rPr b="1" lang="en-US" sz="4400" spc="-1" strike="noStrike">
                <a:solidFill>
                  <a:srgbClr val="c00000"/>
                </a:solidFill>
                <a:latin typeface="Calibri"/>
                <a:ea typeface="DejaVu Sans"/>
              </a:rPr>
              <a:t>DEFINITION</a:t>
            </a:r>
            <a:endParaRPr b="0" lang="en-US" sz="4400" spc="-1" strike="noStrike">
              <a:latin typeface="Arial"/>
            </a:endParaRPr>
          </a:p>
        </p:txBody>
      </p:sp>
      <p:sp>
        <p:nvSpPr>
          <p:cNvPr id="1452" name="CustomShape 2"/>
          <p:cNvSpPr/>
          <p:nvPr/>
        </p:nvSpPr>
        <p:spPr>
          <a:xfrm>
            <a:off x="1676520" y="1066680"/>
            <a:ext cx="9869400" cy="5179320"/>
          </a:xfrm>
          <a:prstGeom prst="rect">
            <a:avLst/>
          </a:prstGeom>
          <a:noFill/>
          <a:ln>
            <a:noFill/>
          </a:ln>
        </p:spPr>
        <p:style>
          <a:lnRef idx="0"/>
          <a:fillRef idx="0"/>
          <a:effectRef idx="0"/>
          <a:fontRef idx="minor"/>
        </p:style>
        <p:txBody>
          <a:bodyPr lIns="90000" rIns="90000" tIns="45000" bIns="45000">
            <a:noAutofit/>
          </a:bodyPr>
          <a:p>
            <a:pPr marL="343080" indent="-340920" algn="just">
              <a:lnSpc>
                <a:spcPct val="100000"/>
              </a:lnSpc>
              <a:spcBef>
                <a:spcPts val="641"/>
              </a:spcBef>
              <a:buClr>
                <a:srgbClr val="000000"/>
              </a:buClr>
              <a:buFont typeface="Wingdings" charset="2"/>
              <a:buChar char=""/>
            </a:pPr>
            <a:r>
              <a:rPr b="0" lang="en-US" sz="3200" spc="-1" strike="noStrike">
                <a:solidFill>
                  <a:srgbClr val="000000"/>
                </a:solidFill>
                <a:latin typeface="Segoe UI Semibold"/>
                <a:ea typeface="DejaVu Sans"/>
              </a:rPr>
              <a:t>Refers to development of more than one(1) fetus in the uterus at a specific duration.</a:t>
            </a:r>
            <a:endParaRPr b="0" lang="en-US" sz="3200" spc="-1" strike="noStrike">
              <a:latin typeface="Arial"/>
            </a:endParaRPr>
          </a:p>
          <a:p>
            <a:pPr marL="343080" indent="-340920" algn="ctr">
              <a:lnSpc>
                <a:spcPct val="100000"/>
              </a:lnSpc>
              <a:spcBef>
                <a:spcPts val="641"/>
              </a:spcBef>
              <a:tabLst>
                <a:tab algn="l" pos="0"/>
              </a:tabLst>
            </a:pPr>
            <a:r>
              <a:rPr b="0" lang="en-US" sz="3200" spc="-1" strike="noStrike">
                <a:solidFill>
                  <a:srgbClr val="000000"/>
                </a:solidFill>
                <a:latin typeface="Segoe UI Semibold"/>
                <a:ea typeface="DejaVu Sans"/>
              </a:rPr>
              <a:t>	</a:t>
            </a:r>
            <a:r>
              <a:rPr b="0" lang="en-US" sz="3200" spc="-1" strike="noStrike">
                <a:solidFill>
                  <a:srgbClr val="000000"/>
                </a:solidFill>
                <a:latin typeface="Segoe UI Semibold"/>
                <a:ea typeface="DejaVu Sans"/>
              </a:rPr>
              <a:t>	</a:t>
            </a:r>
            <a:r>
              <a:rPr b="1" lang="en-US" sz="3200" spc="-1" strike="noStrike">
                <a:solidFill>
                  <a:srgbClr val="c00000"/>
                </a:solidFill>
                <a:latin typeface="Segoe UI Semibold"/>
                <a:ea typeface="DejaVu Sans"/>
              </a:rPr>
              <a:t>CLASSIFICATION</a:t>
            </a:r>
            <a:endParaRPr b="0" lang="en-US" sz="3200" spc="-1" strike="noStrike">
              <a:latin typeface="Arial"/>
            </a:endParaRPr>
          </a:p>
          <a:p>
            <a:pPr marL="343080" indent="-340920" algn="just">
              <a:lnSpc>
                <a:spcPct val="100000"/>
              </a:lnSpc>
              <a:spcBef>
                <a:spcPts val="641"/>
              </a:spcBef>
              <a:buClr>
                <a:srgbClr val="000000"/>
              </a:buClr>
              <a:buFont typeface="Arial"/>
              <a:buChar char="•"/>
              <a:tabLst>
                <a:tab algn="l" pos="0"/>
              </a:tabLst>
            </a:pPr>
            <a:r>
              <a:rPr b="0" lang="en-US" sz="3200" spc="-1" strike="noStrike" u="sng">
                <a:solidFill>
                  <a:srgbClr val="000000"/>
                </a:solidFill>
                <a:uFillTx/>
                <a:latin typeface="Segoe UI Semibold"/>
                <a:ea typeface="DejaVu Sans"/>
              </a:rPr>
              <a:t>Based on the number of the fetuses:</a:t>
            </a:r>
            <a:endParaRPr b="0" lang="en-US" sz="3200" spc="-1" strike="noStrike">
              <a:latin typeface="Arial"/>
            </a:endParaRPr>
          </a:p>
          <a:p>
            <a:pPr lvl="1" marL="743040" indent="-283680" algn="just">
              <a:lnSpc>
                <a:spcPct val="100000"/>
              </a:lnSpc>
              <a:spcBef>
                <a:spcPts val="641"/>
              </a:spcBef>
              <a:buClr>
                <a:srgbClr val="000000"/>
              </a:buClr>
              <a:buFont typeface="Arial"/>
              <a:buChar char="–"/>
              <a:tabLst>
                <a:tab algn="l" pos="0"/>
              </a:tabLst>
            </a:pPr>
            <a:r>
              <a:rPr b="0" lang="en-US" sz="3200" spc="-1" strike="noStrike">
                <a:solidFill>
                  <a:srgbClr val="000000"/>
                </a:solidFill>
                <a:latin typeface="Segoe UI Semibold"/>
                <a:ea typeface="DejaVu Sans"/>
              </a:rPr>
              <a:t>Twin= 2 fetuses</a:t>
            </a:r>
            <a:endParaRPr b="0" lang="en-US" sz="3200" spc="-1" strike="noStrike">
              <a:latin typeface="Arial"/>
            </a:endParaRPr>
          </a:p>
          <a:p>
            <a:pPr lvl="1" marL="743040" indent="-283680" algn="just">
              <a:lnSpc>
                <a:spcPct val="100000"/>
              </a:lnSpc>
              <a:spcBef>
                <a:spcPts val="641"/>
              </a:spcBef>
              <a:buClr>
                <a:srgbClr val="000000"/>
              </a:buClr>
              <a:buFont typeface="Arial"/>
              <a:buChar char="–"/>
              <a:tabLst>
                <a:tab algn="l" pos="0"/>
              </a:tabLst>
            </a:pPr>
            <a:r>
              <a:rPr b="0" lang="en-US" sz="3200" spc="-1" strike="noStrike">
                <a:solidFill>
                  <a:srgbClr val="000000"/>
                </a:solidFill>
                <a:latin typeface="Segoe UI Semibold"/>
                <a:ea typeface="DejaVu Sans"/>
              </a:rPr>
              <a:t>Triplet= 3  “</a:t>
            </a:r>
            <a:endParaRPr b="0" lang="en-US" sz="3200" spc="-1" strike="noStrike">
              <a:latin typeface="Arial"/>
            </a:endParaRPr>
          </a:p>
          <a:p>
            <a:pPr lvl="1" marL="743040" indent="-283680" algn="just">
              <a:lnSpc>
                <a:spcPct val="100000"/>
              </a:lnSpc>
              <a:spcBef>
                <a:spcPts val="641"/>
              </a:spcBef>
              <a:buClr>
                <a:srgbClr val="000000"/>
              </a:buClr>
              <a:buFont typeface="Arial"/>
              <a:buChar char="–"/>
              <a:tabLst>
                <a:tab algn="l" pos="0"/>
              </a:tabLst>
            </a:pPr>
            <a:r>
              <a:rPr b="0" lang="en-US" sz="3200" spc="-1" strike="noStrike">
                <a:solidFill>
                  <a:srgbClr val="000000"/>
                </a:solidFill>
                <a:latin typeface="Segoe UI Semibold"/>
                <a:ea typeface="DejaVu Sans"/>
              </a:rPr>
              <a:t>Quadruplets=4 fetuses</a:t>
            </a:r>
            <a:endParaRPr b="0" lang="en-US" sz="3200" spc="-1" strike="noStrike">
              <a:latin typeface="Arial"/>
            </a:endParaRPr>
          </a:p>
          <a:p>
            <a:pPr lvl="1" marL="743040" indent="-283680" algn="just">
              <a:lnSpc>
                <a:spcPct val="100000"/>
              </a:lnSpc>
              <a:spcBef>
                <a:spcPts val="641"/>
              </a:spcBef>
              <a:buClr>
                <a:srgbClr val="000000"/>
              </a:buClr>
              <a:buFont typeface="Arial"/>
              <a:buChar char="–"/>
              <a:tabLst>
                <a:tab algn="l" pos="0"/>
              </a:tabLst>
            </a:pPr>
            <a:r>
              <a:rPr b="0" lang="en-US" sz="3200" spc="-1" strike="noStrike">
                <a:solidFill>
                  <a:srgbClr val="000000"/>
                </a:solidFill>
                <a:latin typeface="Segoe UI Semibold"/>
                <a:ea typeface="DejaVu Sans"/>
              </a:rPr>
              <a:t>Quintuplet = 5   “</a:t>
            </a:r>
            <a:endParaRPr b="0" lang="en-US" sz="3200" spc="-1" strike="noStrike">
              <a:latin typeface="Arial"/>
            </a:endParaRPr>
          </a:p>
          <a:p>
            <a:pPr>
              <a:lnSpc>
                <a:spcPct val="100000"/>
              </a:lnSpc>
              <a:tabLst>
                <a:tab algn="l" pos="0"/>
              </a:tabLst>
            </a:pPr>
            <a:endParaRPr b="0" lang="en-US" sz="3200" spc="-1" strike="noStrike">
              <a:latin typeface="Arial"/>
            </a:endParaRPr>
          </a:p>
          <a:p>
            <a:pPr marL="343080" indent="-340920" algn="just">
              <a:lnSpc>
                <a:spcPct val="100000"/>
              </a:lnSpc>
              <a:spcBef>
                <a:spcPts val="641"/>
              </a:spcBef>
              <a:tabLst>
                <a:tab algn="l" pos="0"/>
              </a:tabLst>
            </a:pP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4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53" name="CustomShape 1"/>
          <p:cNvSpPr/>
          <p:nvPr/>
        </p:nvSpPr>
        <p:spPr>
          <a:xfrm>
            <a:off x="1714680" y="228600"/>
            <a:ext cx="9831600" cy="6170040"/>
          </a:xfrm>
          <a:prstGeom prst="rect">
            <a:avLst/>
          </a:prstGeom>
          <a:noFill/>
          <a:ln>
            <a:noFill/>
          </a:ln>
        </p:spPr>
        <p:style>
          <a:lnRef idx="0"/>
          <a:fillRef idx="0"/>
          <a:effectRef idx="0"/>
          <a:fontRef idx="minor"/>
        </p:style>
        <p:txBody>
          <a:bodyPr lIns="90000" rIns="90000" tIns="45000" bIns="45000">
            <a:normAutofit/>
          </a:bodyPr>
          <a:p>
            <a:pPr lvl="1" marL="743040" indent="-283680" algn="just">
              <a:lnSpc>
                <a:spcPct val="100000"/>
              </a:lnSpc>
              <a:spcBef>
                <a:spcPts val="641"/>
              </a:spcBef>
              <a:buClr>
                <a:srgbClr val="000000"/>
              </a:buClr>
              <a:buFont typeface="Arial"/>
              <a:buChar char="–"/>
            </a:pPr>
            <a:r>
              <a:rPr b="0" lang="en-US" sz="3200" spc="-1" strike="noStrike">
                <a:solidFill>
                  <a:srgbClr val="000000"/>
                </a:solidFill>
                <a:latin typeface="Calibri"/>
                <a:ea typeface="DejaVu Sans"/>
              </a:rPr>
              <a:t>Sextuplet = 6 fetuses</a:t>
            </a:r>
            <a:endParaRPr b="0" lang="en-US" sz="3200" spc="-1" strike="noStrike">
              <a:latin typeface="Arial"/>
            </a:endParaRPr>
          </a:p>
          <a:p>
            <a:pPr lvl="1" marL="743040" indent="-283680" algn="just">
              <a:lnSpc>
                <a:spcPct val="100000"/>
              </a:lnSpc>
              <a:spcBef>
                <a:spcPts val="641"/>
              </a:spcBef>
              <a:buClr>
                <a:srgbClr val="000000"/>
              </a:buClr>
              <a:buFont typeface="Arial"/>
              <a:buChar char="–"/>
            </a:pPr>
            <a:r>
              <a:rPr b="0" lang="en-US" sz="3200" spc="-1" strike="noStrike">
                <a:solidFill>
                  <a:srgbClr val="000000"/>
                </a:solidFill>
                <a:latin typeface="Calibri"/>
                <a:ea typeface="DejaVu Sans"/>
              </a:rPr>
              <a:t>Septuplets = 7 fetuses</a:t>
            </a:r>
            <a:endParaRPr b="0" lang="en-US" sz="3200" spc="-1" strike="noStrike">
              <a:latin typeface="Arial"/>
            </a:endParaRPr>
          </a:p>
          <a:p>
            <a:pPr lvl="1" marL="743040" indent="-283680" algn="just">
              <a:lnSpc>
                <a:spcPct val="100000"/>
              </a:lnSpc>
              <a:spcBef>
                <a:spcPts val="641"/>
              </a:spcBef>
              <a:buClr>
                <a:srgbClr val="000000"/>
              </a:buClr>
              <a:buFont typeface="Arial"/>
              <a:buChar char="–"/>
            </a:pPr>
            <a:r>
              <a:rPr b="0" lang="en-US" sz="3200" spc="-1" strike="noStrike">
                <a:solidFill>
                  <a:srgbClr val="000000"/>
                </a:solidFill>
                <a:latin typeface="Calibri"/>
                <a:ea typeface="DejaVu Sans"/>
              </a:rPr>
              <a:t>Octuplets = 8  “</a:t>
            </a:r>
            <a:endParaRPr b="0" lang="en-US" sz="3200" spc="-1" strike="noStrike">
              <a:latin typeface="Arial"/>
            </a:endParaRPr>
          </a:p>
          <a:p>
            <a:pPr marL="343080" indent="-340920" algn="just">
              <a:lnSpc>
                <a:spcPct val="100000"/>
              </a:lnSpc>
              <a:spcBef>
                <a:spcPts val="641"/>
              </a:spcBef>
              <a:buClr>
                <a:srgbClr val="000000"/>
              </a:buClr>
              <a:buFont typeface="Wingdings" charset="2"/>
              <a:buChar char=""/>
            </a:pPr>
            <a:r>
              <a:rPr b="0" lang="en-US" sz="3200" spc="-1" strike="noStrike">
                <a:solidFill>
                  <a:srgbClr val="000000"/>
                </a:solidFill>
                <a:latin typeface="Calibri"/>
                <a:ea typeface="DejaVu Sans"/>
              </a:rPr>
              <a:t>Among these, twinning is the most common.</a:t>
            </a:r>
            <a:endParaRPr b="0" lang="en-US" sz="3200" spc="-1" strike="noStrike">
              <a:latin typeface="Arial"/>
            </a:endParaRPr>
          </a:p>
          <a:p>
            <a:pPr marL="343080" indent="-340920" algn="just">
              <a:lnSpc>
                <a:spcPct val="100000"/>
              </a:lnSpc>
              <a:spcBef>
                <a:spcPts val="641"/>
              </a:spcBef>
              <a:buClr>
                <a:srgbClr val="000000"/>
              </a:buClr>
              <a:buFont typeface="Arial"/>
              <a:buChar char="•"/>
            </a:pPr>
            <a:r>
              <a:rPr b="0" lang="en-US" sz="3200" spc="-1" strike="noStrike" u="sng">
                <a:solidFill>
                  <a:srgbClr val="000000"/>
                </a:solidFill>
                <a:uFillTx/>
                <a:latin typeface="Calibri"/>
                <a:ea typeface="DejaVu Sans"/>
              </a:rPr>
              <a:t>Number of fertilized ova / zygosity:</a:t>
            </a:r>
            <a:endParaRPr b="0" lang="en-US" sz="3200" spc="-1" strike="noStrike">
              <a:latin typeface="Arial"/>
            </a:endParaRPr>
          </a:p>
          <a:p>
            <a:pPr marL="343080" indent="-340920" algn="just">
              <a:lnSpc>
                <a:spcPct val="100000"/>
              </a:lnSpc>
              <a:spcBef>
                <a:spcPts val="641"/>
              </a:spcBef>
              <a:buClr>
                <a:srgbClr val="000000"/>
              </a:buClr>
              <a:buFont typeface="Wingdings" charset="2"/>
              <a:buChar char=""/>
            </a:pPr>
            <a:r>
              <a:rPr b="0" lang="en-US" sz="3200" spc="-1" strike="noStrike">
                <a:solidFill>
                  <a:srgbClr val="000000"/>
                </a:solidFill>
                <a:latin typeface="Calibri"/>
                <a:ea typeface="DejaVu Sans"/>
              </a:rPr>
              <a:t>Monozygosity / </a:t>
            </a:r>
            <a:r>
              <a:rPr b="1" lang="en-US" sz="3200" spc="-1" strike="noStrike">
                <a:solidFill>
                  <a:srgbClr val="000000"/>
                </a:solidFill>
                <a:latin typeface="Calibri"/>
                <a:ea typeface="DejaVu Sans"/>
              </a:rPr>
              <a:t>uniovular</a:t>
            </a:r>
            <a:r>
              <a:rPr b="0" lang="en-US" sz="3200" spc="-1" strike="noStrike">
                <a:solidFill>
                  <a:srgbClr val="000000"/>
                </a:solidFill>
                <a:latin typeface="Calibri"/>
                <a:ea typeface="DejaVu Sans"/>
              </a:rPr>
              <a:t>; twins develop from fertilization of a </a:t>
            </a:r>
            <a:r>
              <a:rPr b="1" lang="en-US" sz="3200" spc="-1" strike="noStrike">
                <a:solidFill>
                  <a:srgbClr val="000000"/>
                </a:solidFill>
                <a:latin typeface="Calibri"/>
                <a:ea typeface="DejaVu Sans"/>
              </a:rPr>
              <a:t>single ovum </a:t>
            </a:r>
            <a:r>
              <a:rPr b="0" lang="en-US" sz="3200" spc="-1" strike="noStrike">
                <a:solidFill>
                  <a:srgbClr val="000000"/>
                </a:solidFill>
                <a:latin typeface="Calibri"/>
                <a:ea typeface="DejaVu Sans"/>
              </a:rPr>
              <a:t>by one spermatozoon leading to a single zygote.</a:t>
            </a:r>
            <a:endParaRPr b="0" lang="en-US" sz="3200" spc="-1" strike="noStrike">
              <a:latin typeface="Arial"/>
            </a:endParaRPr>
          </a:p>
          <a:p>
            <a:pPr marL="343080" indent="-340920" algn="just">
              <a:lnSpc>
                <a:spcPct val="100000"/>
              </a:lnSpc>
              <a:spcBef>
                <a:spcPts val="641"/>
              </a:spcBef>
              <a:buClr>
                <a:srgbClr val="000000"/>
              </a:buClr>
              <a:buFont typeface="Wingdings" charset="2"/>
              <a:buChar char=""/>
            </a:pPr>
            <a:r>
              <a:rPr b="0" lang="en-US" sz="3200" spc="-1" strike="noStrike">
                <a:solidFill>
                  <a:srgbClr val="000000"/>
                </a:solidFill>
                <a:latin typeface="Calibri"/>
                <a:ea typeface="DejaVu Sans"/>
              </a:rPr>
              <a:t>Thereafter separates / splits  into 2 identical structures , hence develops into identical twin. </a:t>
            </a:r>
            <a:endParaRPr b="0" lang="en-US" sz="3200" spc="-1" strike="noStrike">
              <a:latin typeface="Arial"/>
            </a:endParaRPr>
          </a:p>
          <a:p>
            <a:pPr>
              <a:lnSpc>
                <a:spcPct val="100000"/>
              </a:lnSpc>
            </a:pP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4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54" name="CustomShape 1"/>
          <p:cNvSpPr/>
          <p:nvPr/>
        </p:nvSpPr>
        <p:spPr>
          <a:xfrm>
            <a:off x="2061360" y="0"/>
            <a:ext cx="9370440" cy="1140840"/>
          </a:xfrm>
          <a:prstGeom prst="rect">
            <a:avLst/>
          </a:prstGeom>
          <a:noFill/>
          <a:ln>
            <a:noFill/>
          </a:ln>
        </p:spPr>
        <p:style>
          <a:lnRef idx="0"/>
          <a:fillRef idx="0"/>
          <a:effectRef idx="0"/>
          <a:fontRef idx="minor"/>
        </p:style>
        <p:txBody>
          <a:bodyPr lIns="90000" rIns="90000" tIns="45000" bIns="45000" anchor="ctr">
            <a:normAutofit/>
          </a:bodyPr>
          <a:p>
            <a:pPr algn="ctr">
              <a:lnSpc>
                <a:spcPct val="100000"/>
              </a:lnSpc>
            </a:pPr>
            <a:r>
              <a:rPr b="1" lang="en-US" sz="4400" spc="-1" strike="noStrike">
                <a:solidFill>
                  <a:srgbClr val="ff0000"/>
                </a:solidFill>
                <a:latin typeface="Calibri"/>
                <a:ea typeface="DejaVu Sans"/>
              </a:rPr>
              <a:t>Note!!</a:t>
            </a:r>
            <a:endParaRPr b="0" lang="en-US" sz="4400" spc="-1" strike="noStrike">
              <a:latin typeface="Arial"/>
            </a:endParaRPr>
          </a:p>
        </p:txBody>
      </p:sp>
      <p:sp>
        <p:nvSpPr>
          <p:cNvPr id="1455" name="CustomShape 2"/>
          <p:cNvSpPr/>
          <p:nvPr/>
        </p:nvSpPr>
        <p:spPr>
          <a:xfrm>
            <a:off x="1752480" y="1143000"/>
            <a:ext cx="4992840" cy="5484240"/>
          </a:xfrm>
          <a:prstGeom prst="rect">
            <a:avLst/>
          </a:prstGeom>
          <a:noFill/>
          <a:ln>
            <a:noFill/>
          </a:ln>
        </p:spPr>
        <p:style>
          <a:lnRef idx="0"/>
          <a:fillRef idx="0"/>
          <a:effectRef idx="0"/>
          <a:fontRef idx="minor"/>
        </p:style>
        <p:txBody>
          <a:bodyPr lIns="90000" rIns="90000" tIns="45000" bIns="45000">
            <a:normAutofit fontScale="55000"/>
          </a:bodyPr>
          <a:p>
            <a:pPr marL="343080" indent="-340920" algn="just">
              <a:lnSpc>
                <a:spcPct val="100000"/>
              </a:lnSpc>
              <a:spcBef>
                <a:spcPts val="720"/>
              </a:spcBef>
              <a:buClr>
                <a:srgbClr val="000000"/>
              </a:buClr>
              <a:buFont typeface="Arial"/>
              <a:buChar char="•"/>
            </a:pPr>
            <a:r>
              <a:rPr b="0" lang="en-US" sz="3600" spc="-1" strike="noStrike">
                <a:solidFill>
                  <a:srgbClr val="000000"/>
                </a:solidFill>
                <a:latin typeface="Calibri"/>
                <a:ea typeface="DejaVu Sans"/>
              </a:rPr>
              <a:t>Identical twins are usually of the same sex, have same genes, blood groups and physical features e.g. eye and hair colour, ear shape and palm creases </a:t>
            </a:r>
            <a:r>
              <a:rPr b="1" lang="en-US" sz="3600" spc="-1" strike="noStrike">
                <a:solidFill>
                  <a:srgbClr val="000000"/>
                </a:solidFill>
                <a:latin typeface="Calibri"/>
                <a:ea typeface="DejaVu Sans"/>
              </a:rPr>
              <a:t>but</a:t>
            </a:r>
            <a:r>
              <a:rPr b="0" lang="en-US" sz="3600" spc="-1" strike="noStrike">
                <a:solidFill>
                  <a:srgbClr val="000000"/>
                </a:solidFill>
                <a:latin typeface="Calibri"/>
                <a:ea typeface="DejaVu Sans"/>
              </a:rPr>
              <a:t> they may be of different sizes and often have very different personalities and characters.</a:t>
            </a:r>
            <a:endParaRPr b="0" lang="en-US" sz="3600" spc="-1" strike="noStrike">
              <a:latin typeface="Arial"/>
            </a:endParaRPr>
          </a:p>
        </p:txBody>
      </p:sp>
      <p:pic>
        <p:nvPicPr>
          <p:cNvPr id="1456" name="Picture 2" descr="Image result for images of superfecundation and superfetation"/>
          <p:cNvPicPr/>
          <p:nvPr/>
        </p:nvPicPr>
        <p:blipFill>
          <a:blip r:embed="rId1"/>
          <a:stretch/>
        </p:blipFill>
        <p:spPr>
          <a:xfrm>
            <a:off x="6975360" y="1143000"/>
            <a:ext cx="4764960" cy="5484240"/>
          </a:xfrm>
          <a:prstGeom prst="rect">
            <a:avLst/>
          </a:prstGeom>
          <a:ln>
            <a:noFill/>
          </a:ln>
        </p:spPr>
      </p:pic>
    </p:spTree>
  </p:cSld>
  <mc:AlternateContent>
    <mc:Choice Requires="p14">
      <p:transition spd="slow" p14:dur="2000"/>
    </mc:Choice>
    <mc:Fallback>
      <p:transition spd="slow"/>
    </mc:Fallback>
  </mc:AlternateContent>
</p:sld>
</file>

<file path=ppt/slides/slide4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57" name="CustomShape 1"/>
          <p:cNvSpPr/>
          <p:nvPr/>
        </p:nvSpPr>
        <p:spPr>
          <a:xfrm>
            <a:off x="1619280" y="304920"/>
            <a:ext cx="9522720" cy="5819040"/>
          </a:xfrm>
          <a:prstGeom prst="rect">
            <a:avLst/>
          </a:prstGeom>
          <a:noFill/>
          <a:ln>
            <a:noFill/>
          </a:ln>
        </p:spPr>
        <p:style>
          <a:lnRef idx="0"/>
          <a:fillRef idx="0"/>
          <a:effectRef idx="0"/>
          <a:fontRef idx="minor"/>
        </p:style>
        <p:txBody>
          <a:bodyPr lIns="90000" rIns="90000" tIns="45000" bIns="45000">
            <a:noAutofit/>
          </a:bodyPr>
          <a:p>
            <a:pPr lvl="1" marL="420480" indent="-381960" algn="just">
              <a:lnSpc>
                <a:spcPct val="100000"/>
              </a:lnSpc>
              <a:spcBef>
                <a:spcPts val="641"/>
              </a:spcBef>
              <a:buClr>
                <a:srgbClr val="000000"/>
              </a:buClr>
              <a:buSzPct val="80000"/>
              <a:buFont typeface="Wingdings" charset="2"/>
              <a:buChar char=""/>
            </a:pPr>
            <a:r>
              <a:rPr b="0" lang="en-US" sz="3200" spc="-1" strike="noStrike">
                <a:solidFill>
                  <a:srgbClr val="000000"/>
                </a:solidFill>
                <a:latin typeface="Bahnschrift SemiBold"/>
                <a:ea typeface="DejaVu Sans"/>
              </a:rPr>
              <a:t>Dizygosity / binovular twins; results from fertilization of 2 ova by  2 separate sperms = to fraternal twins.</a:t>
            </a:r>
            <a:endParaRPr b="0" lang="en-US" sz="3200" spc="-1" strike="noStrike">
              <a:latin typeface="Arial"/>
            </a:endParaRPr>
          </a:p>
          <a:p>
            <a:pPr marL="343080" indent="-340920" algn="just">
              <a:lnSpc>
                <a:spcPct val="100000"/>
              </a:lnSpc>
              <a:spcBef>
                <a:spcPts val="641"/>
              </a:spcBef>
              <a:buClr>
                <a:srgbClr val="000000"/>
              </a:buClr>
              <a:buFont typeface="Arial"/>
              <a:buChar char="•"/>
            </a:pPr>
            <a:r>
              <a:rPr b="0" lang="en-US" sz="3200" spc="-1" strike="noStrike" u="sng">
                <a:solidFill>
                  <a:srgbClr val="000000"/>
                </a:solidFill>
                <a:uFillTx/>
                <a:latin typeface="Bahnschrift SemiBold"/>
                <a:ea typeface="DejaVu Sans"/>
              </a:rPr>
              <a:t>Number of placentae / Chorionicity:</a:t>
            </a:r>
            <a:endParaRPr b="0" lang="en-US" sz="3200" spc="-1" strike="noStrike">
              <a:latin typeface="Arial"/>
            </a:endParaRPr>
          </a:p>
          <a:p>
            <a:pPr lvl="1" marL="743040" indent="-283680" algn="just">
              <a:lnSpc>
                <a:spcPct val="100000"/>
              </a:lnSpc>
              <a:spcBef>
                <a:spcPts val="641"/>
              </a:spcBef>
              <a:buClr>
                <a:srgbClr val="000000"/>
              </a:buClr>
              <a:buFont typeface="Arial"/>
              <a:buChar char="–"/>
            </a:pPr>
            <a:r>
              <a:rPr b="0" lang="en-US" sz="3200" spc="-1" strike="noStrike">
                <a:solidFill>
                  <a:srgbClr val="000000"/>
                </a:solidFill>
                <a:latin typeface="Bahnschrift SemiBold"/>
                <a:ea typeface="DejaVu Sans"/>
              </a:rPr>
              <a:t>Monochorionic, since uniovular twins share a single placenta in most cases.</a:t>
            </a:r>
            <a:endParaRPr b="0" lang="en-US" sz="3200" spc="-1" strike="noStrike">
              <a:latin typeface="Arial"/>
            </a:endParaRPr>
          </a:p>
          <a:p>
            <a:pPr lvl="1" marL="743040" indent="-283680" algn="just">
              <a:lnSpc>
                <a:spcPct val="100000"/>
              </a:lnSpc>
              <a:spcBef>
                <a:spcPts val="641"/>
              </a:spcBef>
              <a:buClr>
                <a:srgbClr val="000000"/>
              </a:buClr>
              <a:buFont typeface="Arial"/>
              <a:buChar char="–"/>
            </a:pPr>
            <a:r>
              <a:rPr b="0" lang="en-US" sz="3200" spc="-1" strike="noStrike">
                <a:solidFill>
                  <a:srgbClr val="000000"/>
                </a:solidFill>
                <a:latin typeface="Bahnschrift SemiBold"/>
                <a:ea typeface="DejaVu Sans"/>
              </a:rPr>
              <a:t>Dichorionic, because fraternal twins have separate placentae. However the two can fuse and appear to be 1(one) large placenta on inspection.</a:t>
            </a: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4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58" name="CustomShape 1"/>
          <p:cNvSpPr/>
          <p:nvPr/>
        </p:nvSpPr>
        <p:spPr>
          <a:xfrm>
            <a:off x="1676520" y="304920"/>
            <a:ext cx="9465840" cy="5819040"/>
          </a:xfrm>
          <a:prstGeom prst="rect">
            <a:avLst/>
          </a:prstGeom>
          <a:noFill/>
          <a:ln>
            <a:noFill/>
          </a:ln>
        </p:spPr>
        <p:style>
          <a:lnRef idx="0"/>
          <a:fillRef idx="0"/>
          <a:effectRef idx="0"/>
          <a:fontRef idx="minor"/>
        </p:style>
        <p:txBody>
          <a:bodyPr lIns="90000" rIns="90000" tIns="45000" bIns="45000">
            <a:noAutofit/>
          </a:bodyPr>
          <a:p>
            <a:pPr marL="343080" indent="-340920" algn="just">
              <a:lnSpc>
                <a:spcPct val="100000"/>
              </a:lnSpc>
              <a:spcBef>
                <a:spcPts val="720"/>
              </a:spcBef>
              <a:buClr>
                <a:srgbClr val="000000"/>
              </a:buClr>
              <a:buFont typeface="Arial"/>
              <a:buChar char="•"/>
            </a:pPr>
            <a:r>
              <a:rPr b="0" lang="en-US" sz="3600" spc="-1" strike="noStrike" u="sng">
                <a:solidFill>
                  <a:srgbClr val="000000"/>
                </a:solidFill>
                <a:uFillTx/>
                <a:latin typeface="Bahnschrift SemiBold"/>
                <a:ea typeface="DejaVu Sans"/>
              </a:rPr>
              <a:t>Number of amniotic cavities / amnionicity:</a:t>
            </a:r>
            <a:endParaRPr b="0" lang="en-US" sz="3600" spc="-1" strike="noStrike">
              <a:latin typeface="Arial"/>
            </a:endParaRPr>
          </a:p>
          <a:p>
            <a:pPr marL="343080" indent="-340920" algn="just">
              <a:lnSpc>
                <a:spcPct val="100000"/>
              </a:lnSpc>
              <a:spcBef>
                <a:spcPts val="720"/>
              </a:spcBef>
              <a:buClr>
                <a:srgbClr val="000000"/>
              </a:buClr>
              <a:buFont typeface="Wingdings" charset="2"/>
              <a:buChar char=""/>
            </a:pPr>
            <a:r>
              <a:rPr b="0" lang="en-US" sz="3600" spc="-1" strike="noStrike">
                <a:solidFill>
                  <a:srgbClr val="000000"/>
                </a:solidFill>
                <a:latin typeface="Bahnschrift SemiBold"/>
                <a:ea typeface="DejaVu Sans"/>
              </a:rPr>
              <a:t>Most of the monozygotic twins have diamniotic cavities irrespective of having monochorionic membrane, hence </a:t>
            </a:r>
            <a:r>
              <a:rPr b="1" lang="en-US" sz="3600" spc="-1" strike="noStrike">
                <a:solidFill>
                  <a:srgbClr val="000000"/>
                </a:solidFill>
                <a:latin typeface="Bahnschrift SemiBold"/>
                <a:ea typeface="DejaVu Sans"/>
              </a:rPr>
              <a:t>monochorionic diamniotic</a:t>
            </a:r>
            <a:r>
              <a:rPr b="0" lang="en-US" sz="3600" spc="-1" strike="noStrike">
                <a:solidFill>
                  <a:srgbClr val="000000"/>
                </a:solidFill>
                <a:latin typeface="Bahnschrift SemiBold"/>
                <a:ea typeface="DejaVu Sans"/>
              </a:rPr>
              <a:t>.</a:t>
            </a:r>
            <a:endParaRPr b="0" lang="en-US" sz="3600" spc="-1" strike="noStrike">
              <a:latin typeface="Arial"/>
            </a:endParaRPr>
          </a:p>
          <a:p>
            <a:pPr marL="343080" indent="-340920" algn="just">
              <a:lnSpc>
                <a:spcPct val="100000"/>
              </a:lnSpc>
              <a:spcBef>
                <a:spcPts val="720"/>
              </a:spcBef>
              <a:buClr>
                <a:srgbClr val="000000"/>
              </a:buClr>
              <a:buFont typeface="Wingdings" charset="2"/>
              <a:buChar char=""/>
            </a:pPr>
            <a:r>
              <a:rPr b="0" lang="en-US" sz="3600" spc="-1" strike="noStrike">
                <a:solidFill>
                  <a:srgbClr val="000000"/>
                </a:solidFill>
                <a:latin typeface="Bahnschrift SemiBold"/>
                <a:ea typeface="DejaVu Sans"/>
              </a:rPr>
              <a:t>A few have monoamniotic, monochorionic  cavity depending on when separation/ splitting occurred.</a:t>
            </a:r>
            <a:endParaRPr b="0" lang="en-US" sz="3600" spc="-1" strike="noStrike">
              <a:latin typeface="Arial"/>
            </a:endParaRPr>
          </a:p>
          <a:p>
            <a:pPr marL="743040" indent="-283680" algn="just">
              <a:lnSpc>
                <a:spcPct val="100000"/>
              </a:lnSpc>
              <a:spcBef>
                <a:spcPts val="720"/>
              </a:spcBef>
              <a:tabLst>
                <a:tab algn="l" pos="0"/>
              </a:tabLst>
            </a:pPr>
            <a:endParaRPr b="0" lang="en-US" sz="3600" spc="-1" strike="noStrike">
              <a:latin typeface="Arial"/>
            </a:endParaRPr>
          </a:p>
          <a:p>
            <a:pPr marL="743040" indent="-283680" algn="just">
              <a:lnSpc>
                <a:spcPct val="100000"/>
              </a:lnSpc>
              <a:spcBef>
                <a:spcPts val="720"/>
              </a:spcBef>
              <a:tabLst>
                <a:tab algn="l" pos="0"/>
              </a:tabLst>
            </a:pPr>
            <a:endParaRPr b="0" lang="en-US" sz="3600" spc="-1" strike="noStrike">
              <a:latin typeface="Arial"/>
            </a:endParaRPr>
          </a:p>
          <a:p>
            <a:pPr marL="343080" indent="-340920" algn="just">
              <a:lnSpc>
                <a:spcPct val="100000"/>
              </a:lnSpc>
              <a:spcBef>
                <a:spcPts val="720"/>
              </a:spcBef>
              <a:tabLst>
                <a:tab algn="l" pos="0"/>
              </a:tabLst>
            </a:pPr>
            <a:endParaRPr b="0" lang="en-US" sz="3600" spc="-1" strike="noStrike">
              <a:latin typeface="Arial"/>
            </a:endParaRPr>
          </a:p>
        </p:txBody>
      </p:sp>
    </p:spTree>
  </p:cSld>
  <mc:AlternateContent>
    <mc:Choice Requires="p14">
      <p:transition spd="slow" p14:dur="2000"/>
    </mc:Choice>
    <mc:Fallback>
      <p:transition spd="slow"/>
    </mc:Fallback>
  </mc:AlternateContent>
</p:sld>
</file>

<file path=ppt/slides/slide4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09" name="CustomShape 1"/>
          <p:cNvSpPr/>
          <p:nvPr/>
        </p:nvSpPr>
        <p:spPr>
          <a:xfrm>
            <a:off x="666720" y="685800"/>
            <a:ext cx="10856520" cy="5865120"/>
          </a:xfrm>
          <a:prstGeom prst="rect">
            <a:avLst/>
          </a:prstGeom>
          <a:noFill/>
          <a:ln>
            <a:noFill/>
          </a:ln>
        </p:spPr>
        <p:style>
          <a:lnRef idx="0"/>
          <a:fillRef idx="0"/>
          <a:effectRef idx="0"/>
          <a:fontRef idx="minor"/>
        </p:style>
        <p:txBody>
          <a:bodyPr lIns="90000" rIns="90000" tIns="45000" bIns="45000">
            <a:normAutofit/>
          </a:bodyPr>
          <a:p>
            <a:pPr marL="274320" indent="-272160">
              <a:lnSpc>
                <a:spcPct val="100000"/>
              </a:lnSpc>
              <a:spcBef>
                <a:spcPts val="641"/>
              </a:spcBef>
              <a:tabLst>
                <a:tab algn="l" pos="0"/>
              </a:tabLst>
            </a:pPr>
            <a:r>
              <a:rPr b="1" lang="en-US" sz="3200" spc="-1" strike="noStrike">
                <a:solidFill>
                  <a:srgbClr val="ff33cc"/>
                </a:solidFill>
                <a:latin typeface="Constantia"/>
                <a:ea typeface="DejaVu Sans"/>
              </a:rPr>
              <a:t>	</a:t>
            </a:r>
            <a:r>
              <a:rPr b="1" lang="en-US" sz="3200" spc="-1" strike="noStrike">
                <a:solidFill>
                  <a:srgbClr val="ff33cc"/>
                </a:solidFill>
                <a:latin typeface="Constantia"/>
                <a:ea typeface="DejaVu Sans"/>
              </a:rPr>
              <a:t>	</a:t>
            </a:r>
            <a:r>
              <a:rPr b="1" lang="en-US" sz="3200" spc="-1" strike="noStrike">
                <a:solidFill>
                  <a:srgbClr val="ff33cc"/>
                </a:solidFill>
                <a:latin typeface="Constantia"/>
                <a:ea typeface="DejaVu Sans"/>
              </a:rPr>
              <a:t>DRUGS:-</a:t>
            </a:r>
            <a:endParaRPr b="0" lang="en-US" sz="3200" spc="-1" strike="noStrike">
              <a:latin typeface="Arial"/>
            </a:endParaRPr>
          </a:p>
          <a:p>
            <a:pPr marL="274320" indent="-272160">
              <a:lnSpc>
                <a:spcPct val="100000"/>
              </a:lnSpc>
              <a:spcBef>
                <a:spcPts val="641"/>
              </a:spcBef>
              <a:buClr>
                <a:srgbClr val="0bd0d9"/>
              </a:buClr>
              <a:buSzPct val="95000"/>
              <a:buFont typeface="Wingdings 2" charset="2"/>
              <a:buChar char=""/>
              <a:tabLst>
                <a:tab algn="l" pos="0"/>
              </a:tabLst>
            </a:pPr>
            <a:r>
              <a:rPr b="0" lang="en-US" sz="3200" spc="-1" strike="noStrike">
                <a:solidFill>
                  <a:srgbClr val="000000"/>
                </a:solidFill>
                <a:latin typeface="Constantia"/>
                <a:ea typeface="DejaVu Sans"/>
              </a:rPr>
              <a:t>Parental antihypertensive i.e. hydrallazine 10mg i.v slowly stat. </a:t>
            </a:r>
            <a:endParaRPr b="0" lang="en-US" sz="3200" spc="-1" strike="noStrike">
              <a:latin typeface="Arial"/>
            </a:endParaRPr>
          </a:p>
          <a:p>
            <a:pPr marL="274320" indent="-272160">
              <a:lnSpc>
                <a:spcPct val="100000"/>
              </a:lnSpc>
              <a:spcBef>
                <a:spcPts val="641"/>
              </a:spcBef>
              <a:buClr>
                <a:srgbClr val="0bd0d9"/>
              </a:buClr>
              <a:buSzPct val="95000"/>
              <a:buFont typeface="Wingdings 2" charset="2"/>
              <a:buChar char=""/>
              <a:tabLst>
                <a:tab algn="l" pos="0"/>
              </a:tabLst>
            </a:pPr>
            <a:r>
              <a:rPr b="0" lang="en-US" sz="3200" spc="-1" strike="noStrike">
                <a:solidFill>
                  <a:srgbClr val="000000"/>
                </a:solidFill>
                <a:latin typeface="Constantia"/>
                <a:ea typeface="DejaVu Sans"/>
              </a:rPr>
              <a:t> </a:t>
            </a:r>
            <a:r>
              <a:rPr b="0" lang="en-US" sz="3200" spc="-1" strike="noStrike">
                <a:solidFill>
                  <a:srgbClr val="000000"/>
                </a:solidFill>
                <a:latin typeface="Constantia"/>
                <a:ea typeface="DejaVu Sans"/>
              </a:rPr>
              <a:t>Alternatively, magnesium sulphate 20% solution 4gm IV for 10-15 minutes.</a:t>
            </a:r>
            <a:endParaRPr b="0" lang="en-US" sz="3200" spc="-1" strike="noStrike">
              <a:latin typeface="Arial"/>
            </a:endParaRPr>
          </a:p>
          <a:p>
            <a:pPr marL="274320" indent="-272160">
              <a:lnSpc>
                <a:spcPct val="100000"/>
              </a:lnSpc>
              <a:spcBef>
                <a:spcPts val="641"/>
              </a:spcBef>
              <a:buClr>
                <a:srgbClr val="0bd0d9"/>
              </a:buClr>
              <a:buSzPct val="95000"/>
              <a:buFont typeface="Wingdings" charset="2"/>
              <a:buChar char=""/>
              <a:tabLst>
                <a:tab algn="l" pos="0"/>
              </a:tabLst>
            </a:pPr>
            <a:r>
              <a:rPr b="0" lang="en-US" sz="3200" spc="-1" strike="noStrike">
                <a:solidFill>
                  <a:srgbClr val="000000"/>
                </a:solidFill>
                <a:latin typeface="Constantia"/>
                <a:ea typeface="DejaVu Sans"/>
              </a:rPr>
              <a:t> </a:t>
            </a:r>
            <a:r>
              <a:rPr b="0" lang="en-US" sz="3200" spc="-1" strike="noStrike">
                <a:solidFill>
                  <a:srgbClr val="000000"/>
                </a:solidFill>
                <a:latin typeface="Constantia"/>
                <a:ea typeface="DejaVu Sans"/>
              </a:rPr>
              <a:t>Then follow promptly with 10 gm of 50% solution MgSo4 , 5gm on each buttock, deep IM with 2% lignocaine in the same syringe.</a:t>
            </a:r>
            <a:endParaRPr b="0" lang="en-US" sz="3200" spc="-1" strike="noStrike">
              <a:latin typeface="Arial"/>
            </a:endParaRPr>
          </a:p>
          <a:p>
            <a:pPr marL="274320" indent="-272160">
              <a:lnSpc>
                <a:spcPct val="100000"/>
              </a:lnSpc>
              <a:spcBef>
                <a:spcPts val="641"/>
              </a:spcBef>
              <a:tabLst>
                <a:tab algn="l" pos="0"/>
              </a:tabLst>
            </a:pPr>
            <a:r>
              <a:rPr b="1" lang="en-US" sz="3200" spc="-1" strike="noStrike">
                <a:solidFill>
                  <a:srgbClr val="ff33cc"/>
                </a:solidFill>
                <a:latin typeface="Constantia"/>
                <a:ea typeface="DejaVu Sans"/>
              </a:rPr>
              <a:t>NB</a:t>
            </a:r>
            <a:r>
              <a:rPr b="0" lang="en-US" sz="3200" spc="-1" strike="noStrike">
                <a:solidFill>
                  <a:srgbClr val="000000"/>
                </a:solidFill>
                <a:latin typeface="Constantia"/>
                <a:ea typeface="DejaVu Sans"/>
              </a:rPr>
              <a:t>: Observe usual precautions before  giving mgso4.</a:t>
            </a:r>
            <a:endParaRPr b="0" lang="en-US" sz="3200" spc="-1" strike="noStrike">
              <a:latin typeface="Arial"/>
            </a:endParaRPr>
          </a:p>
        </p:txBody>
      </p:sp>
    </p:spTree>
  </p:cSld>
  <p:transition spd="med">
    <p:pull dir="l"/>
  </p:transition>
</p:sld>
</file>

<file path=ppt/slides/slide4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59" name="CustomShape 1"/>
          <p:cNvSpPr/>
          <p:nvPr/>
        </p:nvSpPr>
        <p:spPr>
          <a:xfrm>
            <a:off x="1619280" y="304920"/>
            <a:ext cx="9926640" cy="6550920"/>
          </a:xfrm>
          <a:prstGeom prst="rect">
            <a:avLst/>
          </a:prstGeom>
          <a:noFill/>
          <a:ln>
            <a:noFill/>
          </a:ln>
        </p:spPr>
        <p:style>
          <a:lnRef idx="0"/>
          <a:fillRef idx="0"/>
          <a:effectRef idx="0"/>
          <a:fontRef idx="minor"/>
        </p:style>
        <p:txBody>
          <a:bodyPr lIns="90000" rIns="90000" tIns="45000" bIns="45000">
            <a:noAutofit/>
          </a:bodyPr>
          <a:p>
            <a:pPr marL="343080" indent="-340920" algn="just">
              <a:lnSpc>
                <a:spcPct val="100000"/>
              </a:lnSpc>
              <a:spcBef>
                <a:spcPts val="680"/>
              </a:spcBef>
              <a:tabLst>
                <a:tab algn="l" pos="0"/>
              </a:tabLst>
            </a:pPr>
            <a:r>
              <a:rPr b="1" lang="en-US" sz="3400" spc="-1" strike="noStrike">
                <a:solidFill>
                  <a:srgbClr val="0000cc"/>
                </a:solidFill>
                <a:latin typeface="Bahnschrift SemiBold"/>
                <a:ea typeface="DejaVu Sans"/>
              </a:rPr>
              <a:t>NB: </a:t>
            </a:r>
            <a:endParaRPr b="0" lang="en-US" sz="3400" spc="-1" strike="noStrike">
              <a:latin typeface="Arial"/>
            </a:endParaRPr>
          </a:p>
          <a:p>
            <a:pPr marL="343080" indent="-340920" algn="just">
              <a:lnSpc>
                <a:spcPct val="100000"/>
              </a:lnSpc>
              <a:spcBef>
                <a:spcPts val="680"/>
              </a:spcBef>
              <a:tabLst>
                <a:tab algn="l" pos="0"/>
              </a:tabLst>
            </a:pPr>
            <a:r>
              <a:rPr b="0" lang="en-US" sz="3400" spc="-1" strike="noStrike">
                <a:solidFill>
                  <a:srgbClr val="000000"/>
                </a:solidFill>
                <a:latin typeface="Bahnschrift SemiBold"/>
                <a:ea typeface="DejaVu Sans"/>
              </a:rPr>
              <a:t>i)</a:t>
            </a:r>
            <a:r>
              <a:rPr b="1" lang="en-US" sz="3400" spc="-1" strike="noStrike">
                <a:solidFill>
                  <a:srgbClr val="000000"/>
                </a:solidFill>
                <a:latin typeface="Bahnschrift SemiBold"/>
                <a:ea typeface="DejaVu Sans"/>
              </a:rPr>
              <a:t> </a:t>
            </a:r>
            <a:r>
              <a:rPr b="0" lang="en-US" sz="3200" spc="-1" strike="noStrike">
                <a:solidFill>
                  <a:srgbClr val="000000"/>
                </a:solidFill>
                <a:latin typeface="Bahnschrift SemiBold"/>
                <a:ea typeface="DejaVu Sans"/>
              </a:rPr>
              <a:t>Fraternal twinning is more common than the identical twinning.</a:t>
            </a:r>
            <a:endParaRPr b="0" lang="en-US" sz="3200" spc="-1" strike="noStrike">
              <a:latin typeface="Arial"/>
            </a:endParaRPr>
          </a:p>
          <a:p>
            <a:pPr marL="343080" indent="-340920" algn="just">
              <a:lnSpc>
                <a:spcPct val="100000"/>
              </a:lnSpc>
              <a:spcBef>
                <a:spcPts val="641"/>
              </a:spcBef>
              <a:tabLst>
                <a:tab algn="l" pos="0"/>
              </a:tabLst>
            </a:pPr>
            <a:r>
              <a:rPr b="0" lang="en-US" sz="3200" spc="-1" strike="noStrike">
                <a:solidFill>
                  <a:srgbClr val="000000"/>
                </a:solidFill>
                <a:latin typeface="Bahnschrift SemiBold"/>
                <a:ea typeface="DejaVu Sans"/>
              </a:rPr>
              <a:t>ii) Half of all dizygotic twins are usually boy-girl pairs, a ¼ are both boys and ¼ are both girls. </a:t>
            </a:r>
            <a:endParaRPr b="0" lang="en-US" sz="3200" spc="-1" strike="noStrike">
              <a:latin typeface="Arial"/>
            </a:endParaRPr>
          </a:p>
          <a:p>
            <a:pPr marL="343080" indent="-340920" algn="just">
              <a:lnSpc>
                <a:spcPct val="100000"/>
              </a:lnSpc>
              <a:spcBef>
                <a:spcPts val="641"/>
              </a:spcBef>
              <a:tabLst>
                <a:tab algn="l" pos="0"/>
              </a:tabLst>
            </a:pPr>
            <a:r>
              <a:rPr b="0" lang="en-US" sz="3200" spc="-1" strike="noStrike">
                <a:solidFill>
                  <a:srgbClr val="000000"/>
                </a:solidFill>
                <a:latin typeface="Bahnschrift SemiBold"/>
                <a:ea typeface="DejaVu Sans"/>
              </a:rPr>
              <a:t>iii) The survival rate is quite poor as the number exceeds 4 fetuses , because they are born of extremely LBW.</a:t>
            </a:r>
            <a:endParaRPr b="0" lang="en-US" sz="3200" spc="-1" strike="noStrike">
              <a:latin typeface="Arial"/>
            </a:endParaRPr>
          </a:p>
          <a:p>
            <a:pPr marL="343080" indent="-340920" algn="just">
              <a:lnSpc>
                <a:spcPct val="100000"/>
              </a:lnSpc>
              <a:spcBef>
                <a:spcPts val="641"/>
              </a:spcBef>
              <a:tabLst>
                <a:tab algn="l" pos="0"/>
              </a:tabLst>
            </a:pPr>
            <a:r>
              <a:rPr b="0" lang="en-US" sz="3200" spc="-1" strike="noStrike">
                <a:solidFill>
                  <a:srgbClr val="000000"/>
                </a:solidFill>
                <a:latin typeface="Bahnschrift SemiBold"/>
                <a:ea typeface="DejaVu Sans"/>
              </a:rPr>
              <a:t>iv)The highest no. of fetuses ever recorded is eight (8).</a:t>
            </a: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4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60" name="CustomShape 1"/>
          <p:cNvSpPr/>
          <p:nvPr/>
        </p:nvSpPr>
        <p:spPr>
          <a:xfrm>
            <a:off x="2209680" y="0"/>
            <a:ext cx="9363600" cy="912240"/>
          </a:xfrm>
          <a:prstGeom prst="rect">
            <a:avLst/>
          </a:prstGeom>
          <a:noFill/>
          <a:ln>
            <a:noFill/>
          </a:ln>
        </p:spPr>
        <p:style>
          <a:lnRef idx="0"/>
          <a:fillRef idx="0"/>
          <a:effectRef idx="0"/>
          <a:fontRef idx="minor"/>
        </p:style>
        <p:txBody>
          <a:bodyPr lIns="90000" rIns="90000" tIns="45000" bIns="45000" anchor="ctr">
            <a:noAutofit/>
          </a:bodyPr>
          <a:p>
            <a:pPr>
              <a:lnSpc>
                <a:spcPct val="100000"/>
              </a:lnSpc>
            </a:pPr>
            <a:r>
              <a:rPr b="0" lang="en-US" sz="4400" spc="-1" strike="noStrike">
                <a:solidFill>
                  <a:srgbClr val="000000"/>
                </a:solidFill>
                <a:latin typeface="Calibri"/>
                <a:ea typeface="DejaVu Sans"/>
              </a:rPr>
              <a:t>	</a:t>
            </a:r>
            <a:r>
              <a:rPr b="0" lang="en-US" sz="4400" spc="-1" strike="noStrike">
                <a:solidFill>
                  <a:srgbClr val="000000"/>
                </a:solidFill>
                <a:latin typeface="Calibri"/>
                <a:ea typeface="DejaVu Sans"/>
              </a:rPr>
              <a:t>	</a:t>
            </a:r>
            <a:r>
              <a:rPr b="1" lang="en-US" sz="4800" spc="-1" strike="noStrike">
                <a:solidFill>
                  <a:srgbClr val="ff0000"/>
                </a:solidFill>
                <a:latin typeface="Calibri"/>
                <a:ea typeface="DejaVu Sans"/>
              </a:rPr>
              <a:t> </a:t>
            </a:r>
            <a:r>
              <a:rPr b="1" lang="en-US" sz="4800" spc="-1" strike="noStrike">
                <a:solidFill>
                  <a:srgbClr val="ff0000"/>
                </a:solidFill>
                <a:latin typeface="Calibri"/>
                <a:ea typeface="DejaVu Sans"/>
              </a:rPr>
              <a:t>TWINNING</a:t>
            </a:r>
            <a:endParaRPr b="0" lang="en-US" sz="4800" spc="-1" strike="noStrike">
              <a:latin typeface="Arial"/>
            </a:endParaRPr>
          </a:p>
        </p:txBody>
      </p:sp>
      <p:sp>
        <p:nvSpPr>
          <p:cNvPr id="1461" name="CustomShape 2"/>
          <p:cNvSpPr/>
          <p:nvPr/>
        </p:nvSpPr>
        <p:spPr>
          <a:xfrm>
            <a:off x="1676520" y="914400"/>
            <a:ext cx="9869400" cy="5331960"/>
          </a:xfrm>
          <a:prstGeom prst="rect">
            <a:avLst/>
          </a:prstGeom>
          <a:noFill/>
          <a:ln>
            <a:noFill/>
          </a:ln>
        </p:spPr>
        <p:style>
          <a:lnRef idx="0"/>
          <a:fillRef idx="0"/>
          <a:effectRef idx="0"/>
          <a:fontRef idx="minor"/>
        </p:style>
        <p:txBody>
          <a:bodyPr lIns="90000" rIns="90000" tIns="45000" bIns="45000">
            <a:normAutofit/>
          </a:bodyPr>
          <a:p>
            <a:pPr marL="343080" indent="-340920" algn="just">
              <a:lnSpc>
                <a:spcPct val="100000"/>
              </a:lnSpc>
              <a:spcBef>
                <a:spcPts val="720"/>
              </a:spcBef>
              <a:buClr>
                <a:srgbClr val="000000"/>
              </a:buClr>
              <a:buFont typeface="Arial"/>
              <a:buChar char="•"/>
            </a:pPr>
            <a:r>
              <a:rPr b="1" lang="en-US" sz="3600" spc="-1" strike="noStrike" u="sng">
                <a:solidFill>
                  <a:srgbClr val="000000"/>
                </a:solidFill>
                <a:uFillTx/>
                <a:latin typeface="Calibri"/>
                <a:ea typeface="DejaVu Sans"/>
              </a:rPr>
              <a:t>Monozygotic/ Uniovular / Identical:</a:t>
            </a:r>
            <a:endParaRPr b="0" lang="en-US" sz="3600" spc="-1" strike="noStrike">
              <a:latin typeface="Arial"/>
            </a:endParaRPr>
          </a:p>
          <a:p>
            <a:pPr marL="343080" indent="-340920" algn="just">
              <a:lnSpc>
                <a:spcPct val="100000"/>
              </a:lnSpc>
              <a:spcBef>
                <a:spcPts val="720"/>
              </a:spcBef>
              <a:buClr>
                <a:srgbClr val="000000"/>
              </a:buClr>
              <a:buFont typeface="Wingdings" charset="2"/>
              <a:buChar char=""/>
            </a:pPr>
            <a:r>
              <a:rPr b="0" lang="en-US" sz="3600" spc="-1" strike="noStrike">
                <a:solidFill>
                  <a:srgbClr val="000000"/>
                </a:solidFill>
                <a:latin typeface="Calibri"/>
                <a:ea typeface="DejaVu Sans"/>
              </a:rPr>
              <a:t>Their sharing of placenta depends on when splitting  occurs  as follows.</a:t>
            </a:r>
            <a:endParaRPr b="0" lang="en-US" sz="3600" spc="-1" strike="noStrike">
              <a:latin typeface="Arial"/>
            </a:endParaRPr>
          </a:p>
          <a:p>
            <a:pPr marL="343080" indent="-340920" algn="just">
              <a:lnSpc>
                <a:spcPct val="100000"/>
              </a:lnSpc>
              <a:spcBef>
                <a:spcPts val="720"/>
              </a:spcBef>
              <a:buClr>
                <a:srgbClr val="000000"/>
              </a:buClr>
              <a:buFont typeface="Wingdings" charset="2"/>
              <a:buChar char=""/>
            </a:pPr>
            <a:r>
              <a:rPr b="0" lang="en-US" sz="3600" spc="-1" strike="noStrike">
                <a:solidFill>
                  <a:srgbClr val="000000"/>
                </a:solidFill>
                <a:latin typeface="Calibri"/>
                <a:ea typeface="DejaVu Sans"/>
              </a:rPr>
              <a:t>For split within the first 3 days of conception. Two(2) placentae and 2 amniotic cavities results giving rise to dichorionic, diamniotic (DCDA) pregnancy</a:t>
            </a:r>
            <a:endParaRPr b="0" lang="en-US" sz="3600" spc="-1" strike="noStrike">
              <a:latin typeface="Arial"/>
            </a:endParaRPr>
          </a:p>
        </p:txBody>
      </p:sp>
    </p:spTree>
  </p:cSld>
  <mc:AlternateContent>
    <mc:Choice Requires="p14">
      <p:transition spd="slow" p14:dur="2000"/>
    </mc:Choice>
    <mc:Fallback>
      <p:transition spd="slow"/>
    </mc:Fallback>
  </mc:AlternateContent>
</p:sld>
</file>

<file path=ppt/slides/slide4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62" name="CustomShape 1"/>
          <p:cNvSpPr/>
          <p:nvPr/>
        </p:nvSpPr>
        <p:spPr>
          <a:xfrm>
            <a:off x="1333440" y="1066680"/>
            <a:ext cx="10212480" cy="5179320"/>
          </a:xfrm>
          <a:prstGeom prst="rect">
            <a:avLst/>
          </a:prstGeom>
          <a:noFill/>
          <a:ln>
            <a:noFill/>
          </a:ln>
        </p:spPr>
        <p:style>
          <a:lnRef idx="0"/>
          <a:fillRef idx="0"/>
          <a:effectRef idx="0"/>
          <a:fontRef idx="minor"/>
        </p:style>
        <p:txBody>
          <a:bodyPr lIns="90000" rIns="90000" tIns="45000" bIns="45000">
            <a:noAutofit/>
          </a:bodyPr>
          <a:p>
            <a:pPr marL="343080" indent="-340920">
              <a:lnSpc>
                <a:spcPct val="100000"/>
              </a:lnSpc>
              <a:spcBef>
                <a:spcPts val="720"/>
              </a:spcBef>
              <a:buClr>
                <a:srgbClr val="000000"/>
              </a:buClr>
              <a:buFont typeface="Wingdings" charset="2"/>
              <a:buChar char=""/>
            </a:pPr>
            <a:r>
              <a:rPr b="0" lang="en-US" sz="3600" spc="-1" strike="noStrike">
                <a:solidFill>
                  <a:srgbClr val="000000"/>
                </a:solidFill>
                <a:latin typeface="Calibri"/>
                <a:ea typeface="DejaVu Sans"/>
              </a:rPr>
              <a:t>Splitting between the 4</a:t>
            </a:r>
            <a:r>
              <a:rPr b="0" lang="en-US" sz="3600" spc="-1" strike="noStrike" baseline="30000">
                <a:solidFill>
                  <a:srgbClr val="000000"/>
                </a:solidFill>
                <a:latin typeface="Calibri"/>
                <a:ea typeface="DejaVu Sans"/>
              </a:rPr>
              <a:t>th</a:t>
            </a:r>
            <a:r>
              <a:rPr b="0" lang="en-US" sz="3600" spc="-1" strike="noStrike">
                <a:solidFill>
                  <a:srgbClr val="000000"/>
                </a:solidFill>
                <a:latin typeface="Calibri"/>
                <a:ea typeface="DejaVu Sans"/>
              </a:rPr>
              <a:t>  and 8</a:t>
            </a:r>
            <a:r>
              <a:rPr b="0" lang="en-US" sz="3600" spc="-1" strike="noStrike" baseline="30000">
                <a:solidFill>
                  <a:srgbClr val="000000"/>
                </a:solidFill>
                <a:latin typeface="Calibri"/>
                <a:ea typeface="DejaVu Sans"/>
              </a:rPr>
              <a:t>th</a:t>
            </a:r>
            <a:r>
              <a:rPr b="0" lang="en-US" sz="3600" spc="-1" strike="noStrike">
                <a:solidFill>
                  <a:srgbClr val="000000"/>
                </a:solidFill>
                <a:latin typeface="Calibri"/>
                <a:ea typeface="DejaVu Sans"/>
              </a:rPr>
              <a:t> day after fertilization.</a:t>
            </a:r>
            <a:endParaRPr b="0" lang="en-US" sz="3600" spc="-1" strike="noStrike">
              <a:latin typeface="Arial"/>
            </a:endParaRPr>
          </a:p>
          <a:p>
            <a:pPr marL="343080" indent="-340920">
              <a:lnSpc>
                <a:spcPct val="100000"/>
              </a:lnSpc>
              <a:spcBef>
                <a:spcPts val="720"/>
              </a:spcBef>
              <a:buClr>
                <a:srgbClr val="000000"/>
              </a:buClr>
              <a:buFont typeface="Wingdings" charset="2"/>
              <a:buChar char=""/>
            </a:pPr>
            <a:r>
              <a:rPr b="0" lang="en-US" sz="3600" spc="-1" strike="noStrike">
                <a:solidFill>
                  <a:srgbClr val="000000"/>
                </a:solidFill>
                <a:latin typeface="Calibri"/>
                <a:ea typeface="DejaVu Sans"/>
              </a:rPr>
              <a:t>They share placenta &amp; chorion membrane, but each has its own amnion membrane, hence monochorionic diamniotic (MCDA) pregnancy results. </a:t>
            </a:r>
            <a:endParaRPr b="0" lang="en-US" sz="3600" spc="-1" strike="noStrike">
              <a:latin typeface="Arial"/>
            </a:endParaRPr>
          </a:p>
          <a:p>
            <a:pPr marL="343080" indent="-340920">
              <a:lnSpc>
                <a:spcPct val="100000"/>
              </a:lnSpc>
              <a:spcBef>
                <a:spcPts val="720"/>
              </a:spcBef>
              <a:buClr>
                <a:srgbClr val="000000"/>
              </a:buClr>
              <a:buFont typeface="Wingdings" charset="2"/>
              <a:buChar char=""/>
            </a:pPr>
            <a:r>
              <a:rPr b="0" lang="en-US" sz="3600" spc="-1" strike="noStrike">
                <a:solidFill>
                  <a:srgbClr val="000000"/>
                </a:solidFill>
                <a:latin typeface="Calibri"/>
                <a:ea typeface="DejaVu Sans"/>
              </a:rPr>
              <a:t>For splitting from 9</a:t>
            </a:r>
            <a:r>
              <a:rPr b="0" lang="en-US" sz="3600" spc="-1" strike="noStrike" baseline="30000">
                <a:solidFill>
                  <a:srgbClr val="000000"/>
                </a:solidFill>
                <a:latin typeface="Calibri"/>
                <a:ea typeface="DejaVu Sans"/>
              </a:rPr>
              <a:t>th</a:t>
            </a:r>
            <a:r>
              <a:rPr b="0" lang="en-US" sz="3600" spc="-1" strike="noStrike">
                <a:solidFill>
                  <a:srgbClr val="000000"/>
                </a:solidFill>
                <a:latin typeface="Calibri"/>
                <a:ea typeface="DejaVu Sans"/>
              </a:rPr>
              <a:t> – 12</a:t>
            </a:r>
            <a:r>
              <a:rPr b="0" lang="en-US" sz="3600" spc="-1" strike="noStrike" baseline="30000">
                <a:solidFill>
                  <a:srgbClr val="000000"/>
                </a:solidFill>
                <a:latin typeface="Calibri"/>
                <a:ea typeface="DejaVu Sans"/>
              </a:rPr>
              <a:t>th</a:t>
            </a:r>
            <a:r>
              <a:rPr b="0" lang="en-US" sz="3600" spc="-1" strike="noStrike">
                <a:solidFill>
                  <a:srgbClr val="000000"/>
                </a:solidFill>
                <a:latin typeface="Calibri"/>
                <a:ea typeface="DejaVu Sans"/>
              </a:rPr>
              <a:t>  day after conception.</a:t>
            </a:r>
            <a:endParaRPr b="0" lang="en-US" sz="3600" spc="-1" strike="noStrike">
              <a:latin typeface="Arial"/>
            </a:endParaRPr>
          </a:p>
          <a:p>
            <a:pPr marL="343080" indent="-340920">
              <a:lnSpc>
                <a:spcPct val="100000"/>
              </a:lnSpc>
              <a:spcBef>
                <a:spcPts val="720"/>
              </a:spcBef>
              <a:tabLst>
                <a:tab algn="l" pos="0"/>
              </a:tabLst>
            </a:pPr>
            <a:r>
              <a:rPr b="0" lang="en-US" sz="3600" spc="-1" strike="noStrike">
                <a:solidFill>
                  <a:srgbClr val="000000"/>
                </a:solidFill>
                <a:latin typeface="Calibri"/>
                <a:ea typeface="DejaVu Sans"/>
              </a:rPr>
              <a:t> </a:t>
            </a:r>
            <a:endParaRPr b="0" lang="en-US" sz="3600" spc="-1" strike="noStrike">
              <a:latin typeface="Arial"/>
            </a:endParaRPr>
          </a:p>
        </p:txBody>
      </p:sp>
    </p:spTree>
  </p:cSld>
  <mc:AlternateContent>
    <mc:Choice Requires="p14">
      <p:transition spd="slow" p14:dur="2000"/>
    </mc:Choice>
    <mc:Fallback>
      <p:transition spd="slow"/>
    </mc:Fallback>
  </mc:AlternateContent>
</p:sld>
</file>

<file path=ppt/slides/slide4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63" name="CustomShape 1"/>
          <p:cNvSpPr/>
          <p:nvPr/>
        </p:nvSpPr>
        <p:spPr>
          <a:xfrm>
            <a:off x="1523880" y="609480"/>
            <a:ext cx="10056240" cy="5560920"/>
          </a:xfrm>
          <a:prstGeom prst="rect">
            <a:avLst/>
          </a:prstGeom>
          <a:noFill/>
          <a:ln>
            <a:noFill/>
          </a:ln>
        </p:spPr>
        <p:style>
          <a:lnRef idx="0"/>
          <a:fillRef idx="0"/>
          <a:effectRef idx="0"/>
          <a:fontRef idx="minor"/>
        </p:style>
        <p:txBody>
          <a:bodyPr lIns="90000" rIns="90000" tIns="45000" bIns="45000">
            <a:noAutofit/>
          </a:bodyPr>
          <a:p>
            <a:pPr marL="343080" indent="-340920" algn="just">
              <a:lnSpc>
                <a:spcPct val="100000"/>
              </a:lnSpc>
              <a:spcBef>
                <a:spcPts val="720"/>
              </a:spcBef>
              <a:buClr>
                <a:srgbClr val="000000"/>
              </a:buClr>
              <a:buFont typeface="Wingdings" charset="2"/>
              <a:buChar char=""/>
            </a:pPr>
            <a:r>
              <a:rPr b="0" lang="en-US" sz="3600" spc="-1" strike="noStrike">
                <a:solidFill>
                  <a:srgbClr val="000000"/>
                </a:solidFill>
                <a:latin typeface="Bahnschrift SemiBold"/>
                <a:ea typeface="DejaVu Sans"/>
              </a:rPr>
              <a:t>The amnion cells have differentiated, so both fetuses develop in a single amniotic cavity, hence monochorionic monoamniotic (MCMA) pregnancy.</a:t>
            </a:r>
            <a:endParaRPr b="0" lang="en-US" sz="3600" spc="-1" strike="noStrike">
              <a:latin typeface="Arial"/>
            </a:endParaRPr>
          </a:p>
          <a:p>
            <a:pPr marL="343080" indent="-340920" algn="just">
              <a:lnSpc>
                <a:spcPct val="100000"/>
              </a:lnSpc>
              <a:spcBef>
                <a:spcPts val="720"/>
              </a:spcBef>
              <a:buClr>
                <a:srgbClr val="000000"/>
              </a:buClr>
              <a:buFont typeface="Wingdings" charset="2"/>
              <a:buChar char=""/>
            </a:pPr>
            <a:r>
              <a:rPr b="0" lang="en-US" sz="3600" spc="-1" strike="noStrike">
                <a:solidFill>
                  <a:srgbClr val="000000"/>
                </a:solidFill>
                <a:latin typeface="Bahnschrift SemiBold"/>
                <a:ea typeface="DejaVu Sans"/>
              </a:rPr>
              <a:t>Splitting after the 12</a:t>
            </a:r>
            <a:r>
              <a:rPr b="0" lang="en-US" sz="3600" spc="-1" strike="noStrike" baseline="30000">
                <a:solidFill>
                  <a:srgbClr val="000000"/>
                </a:solidFill>
                <a:latin typeface="Bahnschrift SemiBold"/>
                <a:ea typeface="DejaVu Sans"/>
              </a:rPr>
              <a:t>th</a:t>
            </a:r>
            <a:r>
              <a:rPr b="0" lang="en-US" sz="3600" spc="-1" strike="noStrike">
                <a:solidFill>
                  <a:srgbClr val="000000"/>
                </a:solidFill>
                <a:latin typeface="Bahnschrift SemiBold"/>
                <a:ea typeface="DejaVu Sans"/>
              </a:rPr>
              <a:t>  day. Embryonic disc has already formed and Siamese twins results.</a:t>
            </a:r>
            <a:endParaRPr b="0" lang="en-US" sz="3600" spc="-1" strike="noStrike">
              <a:latin typeface="Arial"/>
            </a:endParaRPr>
          </a:p>
          <a:p>
            <a:pPr marL="343080" indent="-340920" algn="just">
              <a:lnSpc>
                <a:spcPct val="100000"/>
              </a:lnSpc>
              <a:spcBef>
                <a:spcPts val="720"/>
              </a:spcBef>
              <a:tabLst>
                <a:tab algn="l" pos="0"/>
              </a:tabLst>
            </a:pPr>
            <a:r>
              <a:rPr b="1" lang="en-US" sz="3600" spc="-1" strike="noStrike">
                <a:solidFill>
                  <a:srgbClr val="0000cc"/>
                </a:solidFill>
                <a:latin typeface="Bahnschrift SemiBold"/>
                <a:ea typeface="DejaVu Sans"/>
              </a:rPr>
              <a:t>NB</a:t>
            </a:r>
            <a:r>
              <a:rPr b="0" lang="en-US" sz="3600" spc="-1" strike="noStrike">
                <a:solidFill>
                  <a:srgbClr val="0000cc"/>
                </a:solidFill>
                <a:latin typeface="Bahnschrift SemiBold"/>
                <a:ea typeface="DejaVu Sans"/>
              </a:rPr>
              <a:t>: </a:t>
            </a:r>
            <a:r>
              <a:rPr b="0" lang="en-US" sz="3600" spc="-1" strike="noStrike">
                <a:solidFill>
                  <a:srgbClr val="000000"/>
                </a:solidFill>
                <a:latin typeface="Bahnschrift SemiBold"/>
                <a:ea typeface="DejaVu Sans"/>
              </a:rPr>
              <a:t>Monochorionic pregnancy have a 3-5 times higher risk of perinatal morbidity &amp; mortality than Dichorionic pregnancy.</a:t>
            </a:r>
            <a:endParaRPr b="0" lang="en-US" sz="3600" spc="-1" strike="noStrike">
              <a:latin typeface="Arial"/>
            </a:endParaRPr>
          </a:p>
        </p:txBody>
      </p:sp>
    </p:spTree>
  </p:cSld>
  <mc:AlternateContent>
    <mc:Choice Requires="p14">
      <p:transition spd="slow" p14:dur="2000"/>
    </mc:Choice>
    <mc:Fallback>
      <p:transition spd="slow"/>
    </mc:Fallback>
  </mc:AlternateContent>
</p:sld>
</file>

<file path=ppt/slides/slide4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64" name="CustomShape 1"/>
          <p:cNvSpPr/>
          <p:nvPr/>
        </p:nvSpPr>
        <p:spPr>
          <a:xfrm>
            <a:off x="1015920" y="70920"/>
            <a:ext cx="10767600" cy="1140840"/>
          </a:xfrm>
          <a:prstGeom prst="rect">
            <a:avLst/>
          </a:prstGeom>
          <a:noFill/>
          <a:ln>
            <a:noFill/>
          </a:ln>
        </p:spPr>
        <p:style>
          <a:lnRef idx="0"/>
          <a:fillRef idx="0"/>
          <a:effectRef idx="0"/>
          <a:fontRef idx="minor"/>
        </p:style>
        <p:txBody>
          <a:bodyPr lIns="90000" rIns="90000" tIns="45000" bIns="45000" anchor="ctr">
            <a:noAutofit/>
          </a:bodyPr>
          <a:p>
            <a:pPr algn="ctr">
              <a:lnSpc>
                <a:spcPct val="100000"/>
              </a:lnSpc>
            </a:pPr>
            <a:r>
              <a:rPr b="1" lang="en-US" sz="4400" spc="-1" strike="noStrike">
                <a:solidFill>
                  <a:srgbClr val="000000"/>
                </a:solidFill>
                <a:latin typeface="Calibri"/>
                <a:ea typeface="DejaVu Sans"/>
              </a:rPr>
              <a:t>Diagrams of twins prenatally</a:t>
            </a:r>
            <a:endParaRPr b="0" lang="en-US" sz="4400" spc="-1" strike="noStrike">
              <a:latin typeface="Arial"/>
            </a:endParaRPr>
          </a:p>
        </p:txBody>
      </p:sp>
      <p:pic>
        <p:nvPicPr>
          <p:cNvPr id="1465" name="Picture 2" descr=""/>
          <p:cNvPicPr/>
          <p:nvPr/>
        </p:nvPicPr>
        <p:blipFill>
          <a:blip r:embed="rId1"/>
          <a:stretch/>
        </p:blipFill>
        <p:spPr>
          <a:xfrm>
            <a:off x="857160" y="1060200"/>
            <a:ext cx="11094120" cy="5669640"/>
          </a:xfrm>
          <a:prstGeom prst="rect">
            <a:avLst/>
          </a:prstGeom>
          <a:ln>
            <a:noFill/>
          </a:ln>
          <a:effectLst>
            <a:outerShdw dir="2700000" dist="138479">
              <a:srgbClr val="333333">
                <a:alpha val="65000"/>
              </a:srgbClr>
            </a:outerShdw>
          </a:effectLst>
        </p:spPr>
      </p:pic>
    </p:spTree>
  </p:cSld>
  <mc:AlternateContent>
    <mc:Choice Requires="p14">
      <p:transition spd="slow" p14:dur="2000"/>
    </mc:Choice>
    <mc:Fallback>
      <p:transition spd="slow"/>
    </mc:Fallback>
  </mc:AlternateContent>
</p:sld>
</file>

<file path=ppt/slides/slide4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66" name="CustomShape 1"/>
          <p:cNvSpPr/>
          <p:nvPr/>
        </p:nvSpPr>
        <p:spPr>
          <a:xfrm>
            <a:off x="1333440" y="-18360"/>
            <a:ext cx="10094400" cy="1140840"/>
          </a:xfrm>
          <a:prstGeom prst="rect">
            <a:avLst/>
          </a:prstGeom>
          <a:noFill/>
          <a:ln>
            <a:noFill/>
          </a:ln>
        </p:spPr>
        <p:style>
          <a:lnRef idx="0"/>
          <a:fillRef idx="0"/>
          <a:effectRef idx="0"/>
          <a:fontRef idx="minor"/>
        </p:style>
        <p:txBody>
          <a:bodyPr lIns="90000" rIns="90000" tIns="45000" bIns="45000" anchor="ctr">
            <a:noAutofit/>
          </a:bodyPr>
          <a:p>
            <a:pPr algn="ctr">
              <a:lnSpc>
                <a:spcPct val="100000"/>
              </a:lnSpc>
            </a:pPr>
            <a:r>
              <a:rPr b="0" lang="en-US" sz="4400" spc="-1" strike="noStrike">
                <a:solidFill>
                  <a:srgbClr val="ff0000"/>
                </a:solidFill>
                <a:latin typeface="Arial Rounded MT Bold"/>
                <a:ea typeface="DejaVu Sans"/>
              </a:rPr>
              <a:t>Conjoined twins </a:t>
            </a:r>
            <a:endParaRPr b="0" lang="en-US" sz="4400" spc="-1" strike="noStrike">
              <a:latin typeface="Arial"/>
            </a:endParaRPr>
          </a:p>
        </p:txBody>
      </p:sp>
      <p:pic>
        <p:nvPicPr>
          <p:cNvPr id="1467" name="Picture 2" descr="Image result for siamese twins pictures"/>
          <p:cNvPicPr/>
          <p:nvPr/>
        </p:nvPicPr>
        <p:blipFill>
          <a:blip r:embed="rId1"/>
          <a:stretch/>
        </p:blipFill>
        <p:spPr>
          <a:xfrm>
            <a:off x="1143000" y="990720"/>
            <a:ext cx="10513440" cy="5865120"/>
          </a:xfrm>
          <a:prstGeom prst="rect">
            <a:avLst/>
          </a:prstGeom>
          <a:ln>
            <a:noFill/>
          </a:ln>
        </p:spPr>
      </p:pic>
    </p:spTree>
  </p:cSld>
  <mc:AlternateContent>
    <mc:Choice Requires="p14">
      <p:transition spd="slow" p14:dur="2000"/>
    </mc:Choice>
    <mc:Fallback>
      <p:transition spd="slow"/>
    </mc:Fallback>
  </mc:AlternateContent>
</p:sld>
</file>

<file path=ppt/slides/slide4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68" name="CustomShape 1"/>
          <p:cNvSpPr/>
          <p:nvPr/>
        </p:nvSpPr>
        <p:spPr>
          <a:xfrm>
            <a:off x="1333440" y="0"/>
            <a:ext cx="10094400" cy="1140840"/>
          </a:xfrm>
          <a:prstGeom prst="rect">
            <a:avLst/>
          </a:prstGeom>
          <a:noFill/>
          <a:ln>
            <a:noFill/>
          </a:ln>
        </p:spPr>
        <p:style>
          <a:lnRef idx="0"/>
          <a:fillRef idx="0"/>
          <a:effectRef idx="0"/>
          <a:fontRef idx="minor"/>
        </p:style>
        <p:txBody>
          <a:bodyPr lIns="90000" rIns="90000" tIns="45000" bIns="45000" anchor="ctr">
            <a:normAutofit fontScale="70000"/>
          </a:bodyPr>
          <a:p>
            <a:pPr algn="ctr">
              <a:lnSpc>
                <a:spcPct val="100000"/>
              </a:lnSpc>
            </a:pPr>
            <a:r>
              <a:rPr b="0" lang="en-US" sz="4400" spc="-1" strike="noStrike">
                <a:solidFill>
                  <a:srgbClr val="ff0000"/>
                </a:solidFill>
                <a:latin typeface="Arial Rounded MT Bold"/>
                <a:ea typeface="DejaVu Sans"/>
              </a:rPr>
              <a:t>Conjoined twins before and after surgery</a:t>
            </a:r>
            <a:endParaRPr b="0" lang="en-US" sz="4400" spc="-1" strike="noStrike">
              <a:latin typeface="Arial"/>
            </a:endParaRPr>
          </a:p>
        </p:txBody>
      </p:sp>
      <p:pic>
        <p:nvPicPr>
          <p:cNvPr id="1469" name="Picture 2" descr="Image result for siamese twins pictures"/>
          <p:cNvPicPr/>
          <p:nvPr/>
        </p:nvPicPr>
        <p:blipFill>
          <a:blip r:embed="rId1"/>
          <a:stretch/>
        </p:blipFill>
        <p:spPr>
          <a:xfrm>
            <a:off x="1143000" y="1143000"/>
            <a:ext cx="10589760" cy="5560560"/>
          </a:xfrm>
          <a:prstGeom prst="rect">
            <a:avLst/>
          </a:prstGeom>
          <a:ln>
            <a:noFill/>
          </a:ln>
        </p:spPr>
      </p:pic>
    </p:spTree>
  </p:cSld>
  <mc:AlternateContent>
    <mc:Choice Requires="p14">
      <p:transition spd="slow" p14:dur="2000"/>
    </mc:Choice>
    <mc:Fallback>
      <p:transition spd="slow"/>
    </mc:Fallback>
  </mc:AlternateContent>
</p:sld>
</file>

<file path=ppt/slides/slide4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70" name="CustomShape 1"/>
          <p:cNvSpPr/>
          <p:nvPr/>
        </p:nvSpPr>
        <p:spPr>
          <a:xfrm>
            <a:off x="1828800" y="304920"/>
            <a:ext cx="9717120" cy="6093720"/>
          </a:xfrm>
          <a:prstGeom prst="rect">
            <a:avLst/>
          </a:prstGeom>
          <a:noFill/>
          <a:ln>
            <a:noFill/>
          </a:ln>
        </p:spPr>
        <p:style>
          <a:lnRef idx="0"/>
          <a:fillRef idx="0"/>
          <a:effectRef idx="0"/>
          <a:fontRef idx="minor"/>
        </p:style>
        <p:txBody>
          <a:bodyPr lIns="90000" rIns="90000" tIns="45000" bIns="45000">
            <a:noAutofit/>
          </a:bodyPr>
          <a:p>
            <a:pPr marL="343080" indent="-340920" algn="just">
              <a:lnSpc>
                <a:spcPct val="100000"/>
              </a:lnSpc>
              <a:spcBef>
                <a:spcPts val="720"/>
              </a:spcBef>
              <a:buClr>
                <a:srgbClr val="000000"/>
              </a:buClr>
              <a:buFont typeface="Arial"/>
              <a:buChar char="•"/>
            </a:pPr>
            <a:r>
              <a:rPr b="1" lang="en-US" sz="3600" spc="-1" strike="noStrike" u="sng">
                <a:solidFill>
                  <a:srgbClr val="000000"/>
                </a:solidFill>
                <a:uFillTx/>
                <a:latin typeface="Bahnschrift SemiBold"/>
                <a:ea typeface="DejaVu Sans"/>
              </a:rPr>
              <a:t>Dizygotic /Binovular/Fraternal: </a:t>
            </a:r>
            <a:endParaRPr b="0" lang="en-US" sz="3600" spc="-1" strike="noStrike">
              <a:latin typeface="Arial"/>
            </a:endParaRPr>
          </a:p>
          <a:p>
            <a:pPr marL="343080" indent="-340920" algn="just">
              <a:lnSpc>
                <a:spcPct val="100000"/>
              </a:lnSpc>
              <a:spcBef>
                <a:spcPts val="720"/>
              </a:spcBef>
              <a:buClr>
                <a:srgbClr val="000000"/>
              </a:buClr>
              <a:buFont typeface="Wingdings" charset="2"/>
              <a:buChar char=""/>
            </a:pPr>
            <a:r>
              <a:rPr b="0" lang="en-US" sz="3600" spc="-1" strike="noStrike">
                <a:solidFill>
                  <a:srgbClr val="000000"/>
                </a:solidFill>
                <a:latin typeface="Bahnschrift SemiBold"/>
                <a:ea typeface="DejaVu Sans"/>
              </a:rPr>
              <a:t>Results from 2 zygotes which have  occurred perhaps in the same cycle. </a:t>
            </a:r>
            <a:endParaRPr b="0" lang="en-US" sz="3600" spc="-1" strike="noStrike">
              <a:latin typeface="Arial"/>
            </a:endParaRPr>
          </a:p>
          <a:p>
            <a:pPr marL="343080" indent="-340920" algn="just">
              <a:lnSpc>
                <a:spcPct val="100000"/>
              </a:lnSpc>
              <a:spcBef>
                <a:spcPts val="720"/>
              </a:spcBef>
              <a:buClr>
                <a:srgbClr val="000000"/>
              </a:buClr>
              <a:buFont typeface="Wingdings" charset="2"/>
              <a:buChar char=""/>
            </a:pPr>
            <a:r>
              <a:rPr b="0" lang="en-US" sz="3600" spc="-1" strike="noStrike">
                <a:solidFill>
                  <a:srgbClr val="000000"/>
                </a:solidFill>
                <a:latin typeface="Bahnschrift SemiBold"/>
                <a:ea typeface="DejaVu Sans"/>
              </a:rPr>
              <a:t>This type is more common and signifies high fertility.</a:t>
            </a:r>
            <a:endParaRPr b="0" lang="en-US" sz="3600" spc="-1" strike="noStrike">
              <a:latin typeface="Arial"/>
            </a:endParaRPr>
          </a:p>
          <a:p>
            <a:pPr marL="343080" indent="-340920" algn="just">
              <a:lnSpc>
                <a:spcPct val="100000"/>
              </a:lnSpc>
              <a:spcBef>
                <a:spcPts val="720"/>
              </a:spcBef>
              <a:buClr>
                <a:srgbClr val="000000"/>
              </a:buClr>
              <a:buFont typeface="Wingdings" charset="2"/>
              <a:buChar char=""/>
            </a:pPr>
            <a:r>
              <a:rPr b="0" lang="en-US" sz="3600" spc="-1" strike="noStrike">
                <a:solidFill>
                  <a:srgbClr val="000000"/>
                </a:solidFill>
                <a:latin typeface="Bahnschrift SemiBold"/>
                <a:ea typeface="DejaVu Sans"/>
              </a:rPr>
              <a:t>They develop normally into 2 fetuses with separate membranes &amp; placentae, though they may  fuse.</a:t>
            </a:r>
            <a:endParaRPr b="0" lang="en-US" sz="3600" spc="-1" strike="noStrike">
              <a:latin typeface="Arial"/>
            </a:endParaRPr>
          </a:p>
          <a:p>
            <a:pPr marL="343080" indent="-340920" algn="just">
              <a:lnSpc>
                <a:spcPct val="100000"/>
              </a:lnSpc>
              <a:spcBef>
                <a:spcPts val="720"/>
              </a:spcBef>
              <a:buClr>
                <a:srgbClr val="000000"/>
              </a:buClr>
              <a:buFont typeface="Wingdings" charset="2"/>
              <a:buChar char=""/>
            </a:pPr>
            <a:r>
              <a:rPr b="0" lang="en-US" sz="3600" spc="-1" strike="noStrike">
                <a:solidFill>
                  <a:srgbClr val="000000"/>
                </a:solidFill>
                <a:latin typeface="Bahnschrift SemiBold"/>
                <a:ea typeface="DejaVu Sans"/>
              </a:rPr>
              <a:t>Terms associated with this type of twinning are:</a:t>
            </a:r>
            <a:endParaRPr b="0" lang="en-US" sz="3600" spc="-1" strike="noStrike">
              <a:latin typeface="Arial"/>
            </a:endParaRPr>
          </a:p>
          <a:p>
            <a:pPr marL="343080" indent="-340920" algn="just">
              <a:lnSpc>
                <a:spcPct val="100000"/>
              </a:lnSpc>
              <a:spcBef>
                <a:spcPts val="720"/>
              </a:spcBef>
              <a:tabLst>
                <a:tab algn="l" pos="0"/>
              </a:tabLst>
            </a:pPr>
            <a:r>
              <a:rPr b="0" lang="en-US" sz="3600" spc="-1" strike="noStrike">
                <a:solidFill>
                  <a:srgbClr val="000000"/>
                </a:solidFill>
                <a:latin typeface="Bahnschrift SemiBold"/>
                <a:ea typeface="DejaVu Sans"/>
              </a:rPr>
              <a:t>	</a:t>
            </a:r>
            <a:endParaRPr b="0" lang="en-US" sz="3600" spc="-1" strike="noStrike">
              <a:latin typeface="Arial"/>
            </a:endParaRPr>
          </a:p>
        </p:txBody>
      </p:sp>
    </p:spTree>
  </p:cSld>
  <mc:AlternateContent>
    <mc:Choice Requires="p14">
      <p:transition spd="slow" p14:dur="2000"/>
    </mc:Choice>
    <mc:Fallback>
      <p:transition spd="slow"/>
    </mc:Fallback>
  </mc:AlternateContent>
</p:sld>
</file>

<file path=ppt/slides/slide43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71" name="CustomShape 1"/>
          <p:cNvSpPr/>
          <p:nvPr/>
        </p:nvSpPr>
        <p:spPr>
          <a:xfrm>
            <a:off x="1676520" y="152280"/>
            <a:ext cx="9979920" cy="6550920"/>
          </a:xfrm>
          <a:prstGeom prst="rect">
            <a:avLst/>
          </a:prstGeom>
          <a:noFill/>
          <a:ln>
            <a:noFill/>
          </a:ln>
        </p:spPr>
        <p:style>
          <a:lnRef idx="0"/>
          <a:fillRef idx="0"/>
          <a:effectRef idx="0"/>
          <a:fontRef idx="minor"/>
        </p:style>
        <p:txBody>
          <a:bodyPr lIns="90000" rIns="90000" tIns="45000" bIns="45000">
            <a:normAutofit fontScale="82000"/>
          </a:bodyPr>
          <a:p>
            <a:pPr marL="343080" indent="-340920" algn="just">
              <a:lnSpc>
                <a:spcPct val="100000"/>
              </a:lnSpc>
              <a:spcBef>
                <a:spcPts val="641"/>
              </a:spcBef>
              <a:buClr>
                <a:srgbClr val="423bd7"/>
              </a:buClr>
              <a:buFont typeface="Wingdings" charset="2"/>
              <a:buChar char=""/>
            </a:pPr>
            <a:r>
              <a:rPr b="1" lang="en-US" sz="3200" spc="-1" strike="noStrike">
                <a:solidFill>
                  <a:srgbClr val="423bd7"/>
                </a:solidFill>
                <a:latin typeface="Bahnschrift SemiBold"/>
                <a:ea typeface="DejaVu Sans"/>
              </a:rPr>
              <a:t>Superfecundation</a:t>
            </a:r>
            <a:r>
              <a:rPr b="0" lang="en-US" sz="3200" spc="-1" strike="noStrike">
                <a:solidFill>
                  <a:srgbClr val="423bd7"/>
                </a:solidFill>
                <a:latin typeface="Bahnschrift SemiBold"/>
                <a:ea typeface="DejaVu Sans"/>
              </a:rPr>
              <a:t> </a:t>
            </a:r>
            <a:r>
              <a:rPr b="0" lang="en-US" sz="3200" spc="-1" strike="noStrike">
                <a:solidFill>
                  <a:srgbClr val="000000"/>
                </a:solidFill>
                <a:latin typeface="Bahnschrift SemiBold"/>
                <a:ea typeface="DejaVu Sans"/>
              </a:rPr>
              <a:t>; refers to conception of twins from sperms of different men within the </a:t>
            </a:r>
            <a:r>
              <a:rPr b="1" lang="en-US" sz="3200" spc="-1" strike="noStrike">
                <a:solidFill>
                  <a:srgbClr val="000000"/>
                </a:solidFill>
                <a:latin typeface="Bahnschrift SemiBold"/>
                <a:ea typeface="DejaVu Sans"/>
              </a:rPr>
              <a:t>same</a:t>
            </a:r>
            <a:r>
              <a:rPr b="0" lang="en-US" sz="3200" spc="-1" strike="noStrike">
                <a:solidFill>
                  <a:srgbClr val="000000"/>
                </a:solidFill>
                <a:latin typeface="Bahnschrift SemiBold"/>
                <a:ea typeface="DejaVu Sans"/>
              </a:rPr>
              <a:t> menstrual cycle. Common if the woman has had more than one sexual partner within the same menstrual cycle.</a:t>
            </a:r>
            <a:endParaRPr b="0" lang="en-US" sz="3200" spc="-1" strike="noStrike">
              <a:latin typeface="Arial"/>
            </a:endParaRPr>
          </a:p>
          <a:p>
            <a:pPr marL="343080" indent="-340920" algn="just">
              <a:lnSpc>
                <a:spcPct val="100000"/>
              </a:lnSpc>
              <a:spcBef>
                <a:spcPts val="641"/>
              </a:spcBef>
              <a:buClr>
                <a:srgbClr val="423bd7"/>
              </a:buClr>
              <a:buFont typeface="Wingdings" charset="2"/>
              <a:buChar char=""/>
            </a:pPr>
            <a:r>
              <a:rPr b="1" lang="en-US" sz="3200" spc="-1" strike="noStrike">
                <a:solidFill>
                  <a:srgbClr val="423bd7"/>
                </a:solidFill>
                <a:latin typeface="Bahnschrift SemiBold"/>
                <a:ea typeface="DejaVu Sans"/>
              </a:rPr>
              <a:t>Superfetation</a:t>
            </a:r>
            <a:r>
              <a:rPr b="0" lang="en-US" sz="3200" spc="-1" strike="noStrike">
                <a:solidFill>
                  <a:srgbClr val="000000"/>
                </a:solidFill>
                <a:latin typeface="Bahnschrift SemiBold"/>
                <a:ea typeface="DejaVu Sans"/>
              </a:rPr>
              <a:t> ; its rare. Refers to conception from 2 coital acts in </a:t>
            </a:r>
            <a:r>
              <a:rPr b="1" lang="en-US" sz="3200" spc="-1" strike="noStrike">
                <a:solidFill>
                  <a:srgbClr val="000000"/>
                </a:solidFill>
                <a:latin typeface="Bahnschrift SemiBold"/>
                <a:ea typeface="DejaVu Sans"/>
              </a:rPr>
              <a:t>different</a:t>
            </a:r>
            <a:r>
              <a:rPr b="0" lang="en-US" sz="3200" spc="-1" strike="noStrike">
                <a:solidFill>
                  <a:srgbClr val="000000"/>
                </a:solidFill>
                <a:latin typeface="Bahnschrift SemiBold"/>
                <a:ea typeface="DejaVu Sans"/>
              </a:rPr>
              <a:t> menstrual cycles.</a:t>
            </a:r>
            <a:endParaRPr b="0" lang="en-US" sz="3200" spc="-1" strike="noStrike">
              <a:latin typeface="Arial"/>
            </a:endParaRPr>
          </a:p>
          <a:p>
            <a:pPr marL="343080" indent="-340920" algn="just">
              <a:lnSpc>
                <a:spcPct val="100000"/>
              </a:lnSpc>
              <a:spcBef>
                <a:spcPts val="641"/>
              </a:spcBef>
              <a:buClr>
                <a:srgbClr val="0000ff"/>
              </a:buClr>
              <a:buFont typeface="Wingdings" charset="2"/>
              <a:buChar char=""/>
            </a:pPr>
            <a:r>
              <a:rPr b="1" lang="en-US" sz="3200" spc="-1" strike="noStrike">
                <a:solidFill>
                  <a:srgbClr val="0000ff"/>
                </a:solidFill>
                <a:latin typeface="Bahnschrift SemiBold"/>
                <a:ea typeface="DejaVu Sans"/>
              </a:rPr>
              <a:t>Fetus papyraceus/compressus- </a:t>
            </a:r>
            <a:r>
              <a:rPr b="0" lang="en-US" sz="3200" spc="-1" strike="noStrike">
                <a:solidFill>
                  <a:srgbClr val="000000"/>
                </a:solidFill>
                <a:latin typeface="Bahnschrift SemiBold"/>
                <a:ea typeface="DejaVu Sans"/>
              </a:rPr>
              <a:t>a state that occurs in which one of the fetuses dies early. The dead fetus is compressed, flattened &amp; incorporated btwn the membranes of the surviving fetus &amp; the uterine wall, more common in uniovular twinning hence </a:t>
            </a:r>
            <a:r>
              <a:rPr b="0" i="1" lang="en-US" sz="3200" spc="-1" strike="noStrike">
                <a:solidFill>
                  <a:srgbClr val="ff0000"/>
                </a:solidFill>
                <a:latin typeface="Bahnschrift SemiBold"/>
                <a:ea typeface="DejaVu Sans"/>
              </a:rPr>
              <a:t>Vanishing twin syndrome. </a:t>
            </a:r>
            <a:endParaRPr b="0" lang="en-US" sz="3200" spc="-1" strike="noStrike">
              <a:latin typeface="Arial"/>
            </a:endParaRPr>
          </a:p>
          <a:p>
            <a:pPr marL="82440" algn="just">
              <a:lnSpc>
                <a:spcPct val="100000"/>
              </a:lnSpc>
              <a:spcBef>
                <a:spcPts val="641"/>
              </a:spcBef>
              <a:tabLst>
                <a:tab algn="l" pos="0"/>
              </a:tabLst>
            </a:pP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43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72" name="CustomShape 1"/>
          <p:cNvSpPr/>
          <p:nvPr/>
        </p:nvSpPr>
        <p:spPr>
          <a:xfrm>
            <a:off x="1015920" y="269640"/>
            <a:ext cx="10767600" cy="1140840"/>
          </a:xfrm>
          <a:prstGeom prst="rect">
            <a:avLst/>
          </a:prstGeom>
          <a:noFill/>
          <a:ln>
            <a:noFill/>
          </a:ln>
        </p:spPr>
        <p:style>
          <a:lnRef idx="0"/>
          <a:fillRef idx="0"/>
          <a:effectRef idx="0"/>
          <a:fontRef idx="minor"/>
        </p:style>
      </p:sp>
      <p:pic>
        <p:nvPicPr>
          <p:cNvPr id="1473" name="Picture 2" descr="Image result for images of superfecundation and superfetation"/>
          <p:cNvPicPr/>
          <p:nvPr/>
        </p:nvPicPr>
        <p:blipFill>
          <a:blip r:embed="rId1"/>
          <a:stretch/>
        </p:blipFill>
        <p:spPr>
          <a:xfrm>
            <a:off x="1015920" y="274680"/>
            <a:ext cx="10792800" cy="6581160"/>
          </a:xfrm>
          <a:prstGeom prst="rect">
            <a:avLst/>
          </a:prstGeom>
          <a:ln>
            <a:noFill/>
          </a:ln>
        </p:spPr>
      </p:pic>
    </p:spTree>
  </p:cSld>
  <mc:AlternateContent>
    <mc:Choice Requires="p14">
      <p:transition spd="slow" p14:dur="2000"/>
    </mc:Choice>
    <mc:Fallback>
      <p:transition spd="slow"/>
    </mc:Fallback>
  </mc:AlternateContent>
</p:sld>
</file>

<file path=ppt/slides/slide4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10" name="CustomShape 1"/>
          <p:cNvSpPr/>
          <p:nvPr/>
        </p:nvSpPr>
        <p:spPr>
          <a:xfrm>
            <a:off x="952560" y="838080"/>
            <a:ext cx="10284840" cy="5484240"/>
          </a:xfrm>
          <a:prstGeom prst="rect">
            <a:avLst/>
          </a:prstGeom>
          <a:noFill/>
          <a:ln>
            <a:noFill/>
          </a:ln>
        </p:spPr>
        <p:style>
          <a:lnRef idx="0"/>
          <a:fillRef idx="0"/>
          <a:effectRef idx="0"/>
          <a:fontRef idx="minor"/>
        </p:style>
        <p:txBody>
          <a:bodyPr lIns="90000" rIns="90000" tIns="45000" bIns="45000">
            <a:normAutofit/>
          </a:bodyPr>
          <a:p>
            <a:pPr marL="274320" indent="-272160" algn="just">
              <a:lnSpc>
                <a:spcPct val="100000"/>
              </a:lnSpc>
              <a:spcBef>
                <a:spcPts val="641"/>
              </a:spcBef>
              <a:buClr>
                <a:srgbClr val="0bd0d9"/>
              </a:buClr>
              <a:buSzPct val="95000"/>
              <a:buFont typeface="Wingdings 2" charset="2"/>
              <a:buChar char=""/>
            </a:pPr>
            <a:r>
              <a:rPr b="0" lang="en-US" sz="3200" spc="-1" strike="noStrike">
                <a:solidFill>
                  <a:srgbClr val="000000"/>
                </a:solidFill>
                <a:latin typeface="Constantia"/>
                <a:ea typeface="DejaVu Sans"/>
              </a:rPr>
              <a:t>closely monitors BP every 15 to 30 minutes in order to diagnose signs of sudden hypotension which is dangerous to both mother &amp; fetus.</a:t>
            </a:r>
            <a:endParaRPr b="0" lang="en-US" sz="3200" spc="-1" strike="noStrike">
              <a:latin typeface="Arial"/>
            </a:endParaRPr>
          </a:p>
          <a:p>
            <a:pPr marL="274320" indent="-272160" algn="just">
              <a:lnSpc>
                <a:spcPct val="100000"/>
              </a:lnSpc>
              <a:spcBef>
                <a:spcPts val="641"/>
              </a:spcBef>
              <a:buClr>
                <a:srgbClr val="0bd0d9"/>
              </a:buClr>
              <a:buSzPct val="95000"/>
              <a:buFont typeface="Wingdings 2" charset="2"/>
              <a:buChar char=""/>
            </a:pPr>
            <a:r>
              <a:rPr b="0" lang="en-US" sz="3200" spc="-1" strike="noStrike">
                <a:solidFill>
                  <a:srgbClr val="000000"/>
                </a:solidFill>
                <a:latin typeface="Constantia"/>
                <a:ea typeface="DejaVu Sans"/>
              </a:rPr>
              <a:t>As soon as the diastolic pressure stabilizes to a range of 90-100mhg then change to oral antihypertensive e.g. aldomet 500mg TDS or nifedipine 20mg BD either sublingually or orally.</a:t>
            </a:r>
            <a:endParaRPr b="0" lang="en-US" sz="3200" spc="-1" strike="noStrike">
              <a:latin typeface="Arial"/>
            </a:endParaRPr>
          </a:p>
          <a:p>
            <a:pPr marL="274320" indent="-272160" algn="just">
              <a:lnSpc>
                <a:spcPct val="100000"/>
              </a:lnSpc>
              <a:spcBef>
                <a:spcPts val="641"/>
              </a:spcBef>
              <a:buClr>
                <a:srgbClr val="0bd0d9"/>
              </a:buClr>
              <a:buSzPct val="95000"/>
              <a:buFont typeface="Wingdings 2" charset="2"/>
              <a:buChar char=""/>
            </a:pPr>
            <a:r>
              <a:rPr b="0" lang="en-US" sz="3200" spc="-1" strike="noStrike">
                <a:solidFill>
                  <a:srgbClr val="000000"/>
                </a:solidFill>
                <a:latin typeface="Constantia"/>
                <a:ea typeface="DejaVu Sans"/>
              </a:rPr>
              <a:t>Sedation  e.g. phenobarbitone 30mg TDS.</a:t>
            </a:r>
            <a:endParaRPr b="0" lang="en-US" sz="3200" spc="-1" strike="noStrike">
              <a:latin typeface="Arial"/>
            </a:endParaRPr>
          </a:p>
          <a:p>
            <a:pPr algn="just">
              <a:lnSpc>
                <a:spcPct val="100000"/>
              </a:lnSpc>
              <a:spcBef>
                <a:spcPts val="519"/>
              </a:spcBef>
            </a:pPr>
            <a:endParaRPr b="0" lang="en-US" sz="3200" spc="-1" strike="noStrike">
              <a:latin typeface="Arial"/>
            </a:endParaRPr>
          </a:p>
        </p:txBody>
      </p:sp>
    </p:spTree>
  </p:cSld>
  <p:transition spd="med">
    <p:pull dir="l"/>
  </p:transition>
</p:sld>
</file>

<file path=ppt/slides/slide44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474" name="Picture 2" descr="C:\Users\Martha\Pictures\IMG_20150622_185422.JPG"/>
          <p:cNvPicPr/>
          <p:nvPr/>
        </p:nvPicPr>
        <p:blipFill>
          <a:blip r:embed="rId1"/>
          <a:stretch/>
        </p:blipFill>
        <p:spPr>
          <a:xfrm>
            <a:off x="2133720" y="380880"/>
            <a:ext cx="9065520" cy="6170040"/>
          </a:xfrm>
          <a:prstGeom prst="rect">
            <a:avLst/>
          </a:prstGeom>
          <a:ln>
            <a:noFill/>
          </a:ln>
        </p:spPr>
      </p:pic>
    </p:spTree>
  </p:cSld>
  <mc:AlternateContent>
    <mc:Choice Requires="p14">
      <p:transition spd="slow" p14:dur="2000"/>
    </mc:Choice>
    <mc:Fallback>
      <p:transition spd="slow"/>
    </mc:Fallback>
  </mc:AlternateContent>
</p:sld>
</file>

<file path=ppt/slides/slide44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75" name="CustomShape 1"/>
          <p:cNvSpPr/>
          <p:nvPr/>
        </p:nvSpPr>
        <p:spPr>
          <a:xfrm>
            <a:off x="2174760" y="0"/>
            <a:ext cx="9370440" cy="1140840"/>
          </a:xfrm>
          <a:prstGeom prst="rect">
            <a:avLst/>
          </a:prstGeom>
          <a:noFill/>
          <a:ln>
            <a:noFill/>
          </a:ln>
        </p:spPr>
        <p:style>
          <a:lnRef idx="0"/>
          <a:fillRef idx="0"/>
          <a:effectRef idx="0"/>
          <a:fontRef idx="minor"/>
        </p:style>
        <p:txBody>
          <a:bodyPr lIns="90000" rIns="90000" tIns="45000" bIns="45000" anchor="ctr">
            <a:noAutofit/>
          </a:bodyPr>
          <a:p>
            <a:pPr algn="ctr">
              <a:lnSpc>
                <a:spcPct val="100000"/>
              </a:lnSpc>
            </a:pPr>
            <a:r>
              <a:rPr b="1" lang="en-US" sz="4400" spc="-1" strike="noStrike">
                <a:solidFill>
                  <a:srgbClr val="ff0000"/>
                </a:solidFill>
                <a:latin typeface="Calibri"/>
                <a:ea typeface="DejaVu Sans"/>
              </a:rPr>
              <a:t>Twins from different fathers </a:t>
            </a:r>
            <a:endParaRPr b="0" lang="en-US" sz="4400" spc="-1" strike="noStrike">
              <a:latin typeface="Arial"/>
            </a:endParaRPr>
          </a:p>
        </p:txBody>
      </p:sp>
      <p:pic>
        <p:nvPicPr>
          <p:cNvPr id="1476" name="Picture 2" descr="Image result for images of superfecundation and superfetation"/>
          <p:cNvPicPr/>
          <p:nvPr/>
        </p:nvPicPr>
        <p:blipFill>
          <a:blip r:embed="rId1"/>
          <a:stretch/>
        </p:blipFill>
        <p:spPr>
          <a:xfrm>
            <a:off x="1752480" y="1143000"/>
            <a:ext cx="9792720" cy="5560560"/>
          </a:xfrm>
          <a:prstGeom prst="rect">
            <a:avLst/>
          </a:prstGeom>
          <a:ln>
            <a:noFill/>
          </a:ln>
        </p:spPr>
      </p:pic>
    </p:spTree>
  </p:cSld>
  <mc:AlternateContent>
    <mc:Choice Requires="p14">
      <p:transition spd="slow" p14:dur="2000"/>
    </mc:Choice>
    <mc:Fallback>
      <p:transition spd="slow"/>
    </mc:Fallback>
  </mc:AlternateContent>
</p:sld>
</file>

<file path=ppt/slides/slide44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477" name="Picture 2" descr="Image result for images of superfecundation and superfetation"/>
          <p:cNvPicPr/>
          <p:nvPr/>
        </p:nvPicPr>
        <p:blipFill>
          <a:blip r:embed="rId1"/>
          <a:stretch/>
        </p:blipFill>
        <p:spPr>
          <a:xfrm>
            <a:off x="1752480" y="304920"/>
            <a:ext cx="9903960" cy="6322320"/>
          </a:xfrm>
          <a:prstGeom prst="rect">
            <a:avLst/>
          </a:prstGeom>
          <a:ln>
            <a:noFill/>
          </a:ln>
        </p:spPr>
      </p:pic>
    </p:spTree>
  </p:cSld>
  <mc:AlternateContent>
    <mc:Choice Requires="p14">
      <p:transition spd="slow" p14:dur="2000"/>
    </mc:Choice>
    <mc:Fallback>
      <p:transition spd="slow"/>
    </mc:Fallback>
  </mc:AlternateContent>
</p:sld>
</file>

<file path=ppt/slides/slide44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78" name="CustomShape 1"/>
          <p:cNvSpPr/>
          <p:nvPr/>
        </p:nvSpPr>
        <p:spPr>
          <a:xfrm>
            <a:off x="1752480" y="685800"/>
            <a:ext cx="9903960" cy="759960"/>
          </a:xfrm>
          <a:prstGeom prst="rect">
            <a:avLst/>
          </a:prstGeom>
          <a:noFill/>
          <a:ln>
            <a:noFill/>
          </a:ln>
        </p:spPr>
        <p:style>
          <a:lnRef idx="0"/>
          <a:fillRef idx="0"/>
          <a:effectRef idx="0"/>
          <a:fontRef idx="minor"/>
        </p:style>
        <p:txBody>
          <a:bodyPr lIns="90000" rIns="90000" tIns="45000" bIns="45000" anchor="ctr">
            <a:noAutofit/>
          </a:bodyPr>
          <a:p>
            <a:pPr algn="ctr">
              <a:lnSpc>
                <a:spcPct val="100000"/>
              </a:lnSpc>
            </a:pPr>
            <a:r>
              <a:rPr b="1" lang="en-US" sz="3600" spc="-1" strike="noStrike">
                <a:solidFill>
                  <a:srgbClr val="ff0000"/>
                </a:solidFill>
                <a:latin typeface="Segoe UI Semibold"/>
                <a:ea typeface="DejaVu Sans"/>
              </a:rPr>
              <a:t>Vanishing twin syndrome</a:t>
            </a:r>
            <a:br/>
            <a:r>
              <a:rPr b="0" lang="en-US" sz="3600" spc="-1" strike="noStrike">
                <a:solidFill>
                  <a:srgbClr val="0000ff"/>
                </a:solidFill>
                <a:latin typeface="Centaur"/>
                <a:ea typeface="DejaVu Sans"/>
              </a:rPr>
              <a:t>A fetus papyraceus shown with its umbilical cord next to the placenta of its Dichorionic diamniotic twin.</a:t>
            </a:r>
            <a:endParaRPr b="0" lang="en-US" sz="3600" spc="-1" strike="noStrike">
              <a:latin typeface="Arial"/>
            </a:endParaRPr>
          </a:p>
        </p:txBody>
      </p:sp>
      <p:pic>
        <p:nvPicPr>
          <p:cNvPr id="1479" name="Picture 2" descr="Fetus papyraceus.JPG"/>
          <p:cNvPicPr/>
          <p:nvPr/>
        </p:nvPicPr>
        <p:blipFill>
          <a:blip r:embed="rId1"/>
          <a:stretch/>
        </p:blipFill>
        <p:spPr>
          <a:xfrm>
            <a:off x="1752480" y="1905120"/>
            <a:ext cx="9903960" cy="4798440"/>
          </a:xfrm>
          <a:prstGeom prst="rect">
            <a:avLst/>
          </a:prstGeom>
          <a:ln>
            <a:noFill/>
          </a:ln>
        </p:spPr>
      </p:pic>
    </p:spTree>
  </p:cSld>
  <mc:AlternateContent>
    <mc:Choice Requires="p14">
      <p:transition spd="slow" p14:dur="2000"/>
    </mc:Choice>
    <mc:Fallback>
      <p:transition spd="slow"/>
    </mc:Fallback>
  </mc:AlternateContent>
</p:sld>
</file>

<file path=ppt/slides/slide44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80" name="CustomShape 1"/>
          <p:cNvSpPr/>
          <p:nvPr/>
        </p:nvSpPr>
        <p:spPr>
          <a:xfrm>
            <a:off x="1015920" y="269640"/>
            <a:ext cx="10767600" cy="1140840"/>
          </a:xfrm>
          <a:prstGeom prst="rect">
            <a:avLst/>
          </a:prstGeom>
          <a:noFill/>
          <a:ln>
            <a:noFill/>
          </a:ln>
        </p:spPr>
        <p:style>
          <a:lnRef idx="0"/>
          <a:fillRef idx="0"/>
          <a:effectRef idx="0"/>
          <a:fontRef idx="minor"/>
        </p:style>
        <p:txBody>
          <a:bodyPr lIns="90000" rIns="90000" tIns="45000" bIns="45000" anchor="ctr">
            <a:noAutofit/>
          </a:bodyPr>
          <a:p>
            <a:pPr>
              <a:lnSpc>
                <a:spcPct val="100000"/>
              </a:lnSpc>
            </a:pPr>
            <a:r>
              <a:rPr b="0" lang="en-US" sz="4400" spc="-1" strike="noStrike">
                <a:solidFill>
                  <a:srgbClr val="000000"/>
                </a:solidFill>
                <a:latin typeface="Calibri"/>
                <a:ea typeface="DejaVu Sans"/>
              </a:rPr>
              <a:t>	</a:t>
            </a:r>
            <a:r>
              <a:rPr b="0" lang="en-US" sz="4400" spc="-1" strike="noStrike">
                <a:solidFill>
                  <a:srgbClr val="c00000"/>
                </a:solidFill>
                <a:latin typeface="Calibri"/>
                <a:ea typeface="DejaVu Sans"/>
              </a:rPr>
              <a:t> </a:t>
            </a:r>
            <a:r>
              <a:rPr b="0" lang="en-US" sz="4400" spc="-1" strike="noStrike">
                <a:solidFill>
                  <a:srgbClr val="c00000"/>
                </a:solidFill>
                <a:latin typeface="Arial Rounded MT Bold"/>
                <a:ea typeface="DejaVu Sans"/>
              </a:rPr>
              <a:t>CLINICAL  FEATURES</a:t>
            </a:r>
            <a:endParaRPr b="0" lang="en-US" sz="4400" spc="-1" strike="noStrike">
              <a:latin typeface="Arial"/>
            </a:endParaRPr>
          </a:p>
        </p:txBody>
      </p:sp>
      <p:sp>
        <p:nvSpPr>
          <p:cNvPr id="1481" name="CustomShape 2"/>
          <p:cNvSpPr/>
          <p:nvPr/>
        </p:nvSpPr>
        <p:spPr>
          <a:xfrm>
            <a:off x="1752480" y="1295280"/>
            <a:ext cx="9793440" cy="5179320"/>
          </a:xfrm>
          <a:prstGeom prst="rect">
            <a:avLst/>
          </a:prstGeom>
          <a:noFill/>
          <a:ln>
            <a:noFill/>
          </a:ln>
        </p:spPr>
        <p:style>
          <a:lnRef idx="0"/>
          <a:fillRef idx="0"/>
          <a:effectRef idx="0"/>
          <a:fontRef idx="minor"/>
        </p:style>
        <p:txBody>
          <a:bodyPr lIns="90000" rIns="90000" tIns="45000" bIns="45000">
            <a:normAutofit/>
          </a:bodyPr>
          <a:p>
            <a:pPr marL="343080" indent="-340920" algn="just">
              <a:lnSpc>
                <a:spcPct val="100000"/>
              </a:lnSpc>
              <a:spcBef>
                <a:spcPts val="720"/>
              </a:spcBef>
              <a:tabLst>
                <a:tab algn="l" pos="0"/>
              </a:tabLst>
            </a:pPr>
            <a:r>
              <a:rPr b="1" lang="en-US" sz="3600" spc="-1" strike="noStrike">
                <a:solidFill>
                  <a:srgbClr val="00b050"/>
                </a:solidFill>
                <a:latin typeface="Calibri"/>
                <a:ea typeface="DejaVu Sans"/>
              </a:rPr>
              <a:t>           </a:t>
            </a:r>
            <a:r>
              <a:rPr b="1" lang="en-US" sz="3600" spc="-1" strike="noStrike">
                <a:solidFill>
                  <a:srgbClr val="00b050"/>
                </a:solidFill>
                <a:latin typeface="Calibri"/>
                <a:ea typeface="DejaVu Sans"/>
              </a:rPr>
              <a:t>Monozygotic</a:t>
            </a:r>
            <a:endParaRPr b="0" lang="en-US" sz="3600" spc="-1" strike="noStrike">
              <a:latin typeface="Arial"/>
            </a:endParaRPr>
          </a:p>
          <a:p>
            <a:pPr marL="343080" indent="-340920" algn="just">
              <a:lnSpc>
                <a:spcPct val="100000"/>
              </a:lnSpc>
              <a:spcBef>
                <a:spcPts val="720"/>
              </a:spcBef>
              <a:buClr>
                <a:srgbClr val="000000"/>
              </a:buClr>
              <a:buFont typeface="Arial"/>
              <a:buChar char="•"/>
              <a:tabLst>
                <a:tab algn="l" pos="0"/>
              </a:tabLst>
            </a:pPr>
            <a:r>
              <a:rPr b="0" lang="en-US" sz="3600" spc="-1" strike="noStrike">
                <a:solidFill>
                  <a:srgbClr val="000000"/>
                </a:solidFill>
                <a:latin typeface="Calibri"/>
                <a:ea typeface="DejaVu Sans"/>
              </a:rPr>
              <a:t>Always of the same  sex, have same genes and blood group.</a:t>
            </a:r>
            <a:endParaRPr b="0" lang="en-US" sz="3600" spc="-1" strike="noStrike">
              <a:latin typeface="Arial"/>
            </a:endParaRPr>
          </a:p>
          <a:p>
            <a:pPr marL="343080" indent="-340920" algn="just">
              <a:lnSpc>
                <a:spcPct val="100000"/>
              </a:lnSpc>
              <a:spcBef>
                <a:spcPts val="720"/>
              </a:spcBef>
              <a:buClr>
                <a:srgbClr val="000000"/>
              </a:buClr>
              <a:buFont typeface="Arial"/>
              <a:buChar char="•"/>
              <a:tabLst>
                <a:tab algn="l" pos="0"/>
              </a:tabLst>
            </a:pPr>
            <a:r>
              <a:rPr b="0" lang="en-US" sz="3600" spc="-1" strike="noStrike">
                <a:solidFill>
                  <a:srgbClr val="000000"/>
                </a:solidFill>
                <a:latin typeface="Calibri"/>
                <a:ea typeface="DejaVu Sans"/>
              </a:rPr>
              <a:t>Resemble closely due to similar physical features, but have different finger prints </a:t>
            </a:r>
            <a:endParaRPr b="0" lang="en-US" sz="3600" spc="-1" strike="noStrike">
              <a:latin typeface="Arial"/>
            </a:endParaRPr>
          </a:p>
          <a:p>
            <a:pPr marL="343080" indent="-340920" algn="just">
              <a:lnSpc>
                <a:spcPct val="100000"/>
              </a:lnSpc>
              <a:spcBef>
                <a:spcPts val="720"/>
              </a:spcBef>
              <a:buClr>
                <a:srgbClr val="000000"/>
              </a:buClr>
              <a:buFont typeface="Arial"/>
              <a:buChar char="•"/>
              <a:tabLst>
                <a:tab algn="l" pos="0"/>
              </a:tabLst>
            </a:pPr>
            <a:r>
              <a:rPr b="0" lang="en-US" sz="3600" spc="-1" strike="noStrike">
                <a:solidFill>
                  <a:srgbClr val="000000"/>
                </a:solidFill>
                <a:latin typeface="Calibri"/>
                <a:ea typeface="DejaVu Sans"/>
              </a:rPr>
              <a:t>Commonly  share placenta and membranes , though each may have different set of membranes.</a:t>
            </a:r>
            <a:endParaRPr b="0" lang="en-US" sz="3600" spc="-1" strike="noStrike">
              <a:latin typeface="Arial"/>
            </a:endParaRPr>
          </a:p>
          <a:p>
            <a:pPr marL="343080" indent="-340920" algn="just">
              <a:lnSpc>
                <a:spcPct val="100000"/>
              </a:lnSpc>
              <a:spcBef>
                <a:spcPts val="720"/>
              </a:spcBef>
              <a:tabLst>
                <a:tab algn="l" pos="0"/>
              </a:tabLst>
            </a:pPr>
            <a:endParaRPr b="0" lang="en-US" sz="3600" spc="-1" strike="noStrike">
              <a:latin typeface="Arial"/>
            </a:endParaRPr>
          </a:p>
        </p:txBody>
      </p:sp>
    </p:spTree>
  </p:cSld>
  <mc:AlternateContent>
    <mc:Choice Requires="p14">
      <p:transition spd="slow" p14:dur="2000"/>
    </mc:Choice>
    <mc:Fallback>
      <p:transition spd="slow"/>
    </mc:Fallback>
  </mc:AlternateContent>
</p:sld>
</file>

<file path=ppt/slides/slide44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82" name="CustomShape 1"/>
          <p:cNvSpPr/>
          <p:nvPr/>
        </p:nvSpPr>
        <p:spPr>
          <a:xfrm>
            <a:off x="1981080" y="228600"/>
            <a:ext cx="9564840" cy="6322320"/>
          </a:xfrm>
          <a:prstGeom prst="rect">
            <a:avLst/>
          </a:prstGeom>
          <a:noFill/>
          <a:ln>
            <a:noFill/>
          </a:ln>
        </p:spPr>
        <p:style>
          <a:lnRef idx="0"/>
          <a:fillRef idx="0"/>
          <a:effectRef idx="0"/>
          <a:fontRef idx="minor"/>
        </p:style>
        <p:txBody>
          <a:bodyPr lIns="90000" rIns="90000" tIns="45000" bIns="45000">
            <a:noAutofit/>
          </a:bodyPr>
          <a:p>
            <a:pPr marL="343080" indent="-340920" algn="just">
              <a:lnSpc>
                <a:spcPct val="100000"/>
              </a:lnSpc>
              <a:spcBef>
                <a:spcPts val="680"/>
              </a:spcBef>
              <a:buClr>
                <a:srgbClr val="000000"/>
              </a:buClr>
              <a:buFont typeface="Arial"/>
              <a:buChar char="•"/>
            </a:pPr>
            <a:r>
              <a:rPr b="0" lang="en-US" sz="3400" spc="-1" strike="noStrike">
                <a:solidFill>
                  <a:srgbClr val="000000"/>
                </a:solidFill>
                <a:latin typeface="Calibri"/>
                <a:ea typeface="DejaVu Sans"/>
              </a:rPr>
              <a:t>Are prone to congenital abnormalities such as:</a:t>
            </a:r>
            <a:endParaRPr b="0" lang="en-US" sz="3400" spc="-1" strike="noStrike">
              <a:latin typeface="Arial"/>
            </a:endParaRPr>
          </a:p>
          <a:p>
            <a:pPr marL="343080" indent="-340920" algn="just">
              <a:lnSpc>
                <a:spcPct val="100000"/>
              </a:lnSpc>
              <a:spcBef>
                <a:spcPts val="680"/>
              </a:spcBef>
              <a:buClr>
                <a:srgbClr val="000000"/>
              </a:buClr>
              <a:buFont typeface="Wingdings" charset="2"/>
              <a:buChar char=""/>
            </a:pPr>
            <a:r>
              <a:rPr b="0" lang="en-US" sz="3400" spc="-1" strike="noStrike">
                <a:solidFill>
                  <a:srgbClr val="000000"/>
                </a:solidFill>
                <a:latin typeface="Calibri"/>
                <a:ea typeface="DejaVu Sans"/>
              </a:rPr>
              <a:t> </a:t>
            </a:r>
            <a:r>
              <a:rPr b="0" lang="en-US" sz="3400" spc="-1" strike="noStrike">
                <a:solidFill>
                  <a:srgbClr val="000000"/>
                </a:solidFill>
                <a:latin typeface="Calibri"/>
                <a:ea typeface="DejaVu Sans"/>
              </a:rPr>
              <a:t>Cojoined/siamese twinning= Craniopagus,  Thorapagus,  Abdominopagus  or Pelviopagus.</a:t>
            </a:r>
            <a:endParaRPr b="0" lang="en-US" sz="3400" spc="-1" strike="noStrike">
              <a:latin typeface="Arial"/>
            </a:endParaRPr>
          </a:p>
          <a:p>
            <a:pPr marL="343080" indent="-340920" algn="just">
              <a:lnSpc>
                <a:spcPct val="100000"/>
              </a:lnSpc>
              <a:spcBef>
                <a:spcPts val="680"/>
              </a:spcBef>
              <a:buClr>
                <a:srgbClr val="000000"/>
              </a:buClr>
              <a:buFont typeface="Wingdings" charset="2"/>
              <a:buChar char=""/>
            </a:pPr>
            <a:r>
              <a:rPr b="0" lang="en-US" sz="3400" spc="-1" strike="noStrike">
                <a:solidFill>
                  <a:srgbClr val="000000"/>
                </a:solidFill>
                <a:latin typeface="Calibri"/>
                <a:ea typeface="DejaVu Sans"/>
              </a:rPr>
              <a:t> </a:t>
            </a:r>
            <a:r>
              <a:rPr b="0" lang="en-US" sz="3400" spc="-1" strike="noStrike">
                <a:solidFill>
                  <a:srgbClr val="000000"/>
                </a:solidFill>
                <a:latin typeface="Calibri"/>
                <a:ea typeface="DejaVu Sans"/>
              </a:rPr>
              <a:t>Oesophageal atresia .</a:t>
            </a:r>
            <a:endParaRPr b="0" lang="en-US" sz="3400" spc="-1" strike="noStrike">
              <a:latin typeface="Arial"/>
            </a:endParaRPr>
          </a:p>
          <a:p>
            <a:pPr marL="343080" indent="-340920" algn="just">
              <a:lnSpc>
                <a:spcPct val="100000"/>
              </a:lnSpc>
              <a:spcBef>
                <a:spcPts val="680"/>
              </a:spcBef>
              <a:buClr>
                <a:srgbClr val="000000"/>
              </a:buClr>
              <a:buFont typeface="Wingdings" charset="2"/>
              <a:buChar char=""/>
            </a:pPr>
            <a:r>
              <a:rPr b="0" lang="en-US" sz="3400" spc="-1" strike="noStrike">
                <a:solidFill>
                  <a:srgbClr val="000000"/>
                </a:solidFill>
                <a:latin typeface="Calibri"/>
                <a:ea typeface="DejaVu Sans"/>
              </a:rPr>
              <a:t>Fetal papyraceous /foetus compressus.</a:t>
            </a:r>
            <a:endParaRPr b="0" lang="en-US" sz="3400" spc="-1" strike="noStrike">
              <a:latin typeface="Arial"/>
            </a:endParaRPr>
          </a:p>
          <a:p>
            <a:pPr marL="343080" indent="-340920" algn="just">
              <a:lnSpc>
                <a:spcPct val="100000"/>
              </a:lnSpc>
              <a:spcBef>
                <a:spcPts val="680"/>
              </a:spcBef>
              <a:buClr>
                <a:srgbClr val="000000"/>
              </a:buClr>
              <a:buFont typeface="Wingdings" charset="2"/>
              <a:buChar char=""/>
            </a:pPr>
            <a:r>
              <a:rPr b="0" lang="en-US" sz="3400" spc="-1" strike="noStrike">
                <a:solidFill>
                  <a:srgbClr val="000000"/>
                </a:solidFill>
                <a:latin typeface="Calibri"/>
                <a:ea typeface="DejaVu Sans"/>
              </a:rPr>
              <a:t>One fetus is severely deprived of survival requirements, dies &amp; gets embedded on the fetal surface of placenta in the 2</a:t>
            </a:r>
            <a:r>
              <a:rPr b="0" lang="en-US" sz="3400" spc="-1" strike="noStrike" baseline="30000">
                <a:solidFill>
                  <a:srgbClr val="000000"/>
                </a:solidFill>
                <a:latin typeface="Calibri"/>
                <a:ea typeface="DejaVu Sans"/>
              </a:rPr>
              <a:t>nd</a:t>
            </a:r>
            <a:r>
              <a:rPr b="0" lang="en-US" sz="3400" spc="-1" strike="noStrike">
                <a:solidFill>
                  <a:srgbClr val="000000"/>
                </a:solidFill>
                <a:latin typeface="Calibri"/>
                <a:ea typeface="DejaVu Sans"/>
              </a:rPr>
              <a:t> trimester.</a:t>
            </a:r>
            <a:endParaRPr b="0" lang="en-US" sz="3400" spc="-1" strike="noStrike">
              <a:latin typeface="Arial"/>
            </a:endParaRPr>
          </a:p>
        </p:txBody>
      </p:sp>
    </p:spTree>
  </p:cSld>
  <mc:AlternateContent>
    <mc:Choice Requires="p14">
      <p:transition spd="slow" p14:dur="2000"/>
    </mc:Choice>
    <mc:Fallback>
      <p:transition spd="slow"/>
    </mc:Fallback>
  </mc:AlternateContent>
</p:sld>
</file>

<file path=ppt/slides/slide44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83" name="CustomShape 1"/>
          <p:cNvSpPr/>
          <p:nvPr/>
        </p:nvSpPr>
        <p:spPr>
          <a:xfrm>
            <a:off x="1676520" y="304920"/>
            <a:ext cx="9869400" cy="6170040"/>
          </a:xfrm>
          <a:prstGeom prst="rect">
            <a:avLst/>
          </a:prstGeom>
          <a:noFill/>
          <a:ln>
            <a:noFill/>
          </a:ln>
        </p:spPr>
        <p:style>
          <a:lnRef idx="0"/>
          <a:fillRef idx="0"/>
          <a:effectRef idx="0"/>
          <a:fontRef idx="minor"/>
        </p:style>
        <p:txBody>
          <a:bodyPr lIns="90000" rIns="90000" tIns="45000" bIns="45000">
            <a:noAutofit/>
          </a:bodyPr>
          <a:p>
            <a:pPr marL="343080" indent="-340920" algn="just">
              <a:lnSpc>
                <a:spcPct val="100000"/>
              </a:lnSpc>
              <a:spcBef>
                <a:spcPts val="720"/>
              </a:spcBef>
              <a:buClr>
                <a:srgbClr val="000000"/>
              </a:buClr>
              <a:buFont typeface="Arial"/>
              <a:buChar char="•"/>
            </a:pPr>
            <a:r>
              <a:rPr b="0" lang="en-US" sz="3600" spc="-1" strike="noStrike">
                <a:solidFill>
                  <a:srgbClr val="000000"/>
                </a:solidFill>
                <a:latin typeface="Calibri"/>
                <a:ea typeface="DejaVu Sans"/>
              </a:rPr>
              <a:t>Twin to twin transfusion, due to development of vascular connections between the 2 fetal circulation.</a:t>
            </a:r>
            <a:endParaRPr b="0" lang="en-US" sz="3600" spc="-1" strike="noStrike">
              <a:latin typeface="Arial"/>
            </a:endParaRPr>
          </a:p>
          <a:p>
            <a:pPr marL="343080" indent="-340920" algn="just">
              <a:lnSpc>
                <a:spcPct val="100000"/>
              </a:lnSpc>
              <a:spcBef>
                <a:spcPts val="720"/>
              </a:spcBef>
              <a:buClr>
                <a:srgbClr val="000000"/>
              </a:buClr>
              <a:buFont typeface="Arial"/>
              <a:buChar char="•"/>
            </a:pPr>
            <a:r>
              <a:rPr b="0" lang="en-US" sz="3600" spc="-1" strike="noStrike">
                <a:solidFill>
                  <a:srgbClr val="000000"/>
                </a:solidFill>
                <a:latin typeface="Calibri"/>
                <a:ea typeface="DejaVu Sans"/>
              </a:rPr>
              <a:t>High 2</a:t>
            </a:r>
            <a:r>
              <a:rPr b="0" lang="en-US" sz="3600" spc="-1" strike="noStrike" baseline="30000">
                <a:solidFill>
                  <a:srgbClr val="000000"/>
                </a:solidFill>
                <a:latin typeface="Calibri"/>
                <a:ea typeface="DejaVu Sans"/>
              </a:rPr>
              <a:t>nd</a:t>
            </a:r>
            <a:r>
              <a:rPr b="0" lang="en-US" sz="3600" spc="-1" strike="noStrike">
                <a:solidFill>
                  <a:srgbClr val="000000"/>
                </a:solidFill>
                <a:latin typeface="Calibri"/>
                <a:ea typeface="DejaVu Sans"/>
              </a:rPr>
              <a:t>   twin perinatal morbidity and mortality rate, because of some degree of placental separation if they share placenta.</a:t>
            </a:r>
            <a:endParaRPr b="0" lang="en-US" sz="3600" spc="-1" strike="noStrike">
              <a:latin typeface="Arial"/>
            </a:endParaRPr>
          </a:p>
          <a:p>
            <a:pPr marL="343080" indent="-340920" algn="just">
              <a:lnSpc>
                <a:spcPct val="100000"/>
              </a:lnSpc>
              <a:spcBef>
                <a:spcPts val="720"/>
              </a:spcBef>
              <a:tabLst>
                <a:tab algn="l" pos="0"/>
              </a:tabLst>
            </a:pPr>
            <a:r>
              <a:rPr b="0" lang="en-US" sz="3600" spc="-1" strike="noStrike">
                <a:solidFill>
                  <a:srgbClr val="000000"/>
                </a:solidFill>
                <a:latin typeface="Calibri"/>
                <a:ea typeface="DejaVu Sans"/>
              </a:rPr>
              <a:t>	</a:t>
            </a:r>
            <a:r>
              <a:rPr b="0" lang="en-US" sz="3600" spc="-1" strike="noStrike">
                <a:solidFill>
                  <a:srgbClr val="000000"/>
                </a:solidFill>
                <a:latin typeface="Calibri"/>
                <a:ea typeface="DejaVu Sans"/>
              </a:rPr>
              <a:t>NB: Though identical, there size and personalities are in most cases different.</a:t>
            </a:r>
            <a:endParaRPr b="0" lang="en-US" sz="3600" spc="-1" strike="noStrike">
              <a:latin typeface="Arial"/>
            </a:endParaRPr>
          </a:p>
        </p:txBody>
      </p:sp>
    </p:spTree>
  </p:cSld>
  <mc:AlternateContent>
    <mc:Choice Requires="p14">
      <p:transition spd="slow" p14:dur="2000"/>
    </mc:Choice>
    <mc:Fallback>
      <p:transition spd="slow"/>
    </mc:Fallback>
  </mc:AlternateContent>
</p:sld>
</file>

<file path=ppt/slides/slide44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84" name="CustomShape 1"/>
          <p:cNvSpPr/>
          <p:nvPr/>
        </p:nvSpPr>
        <p:spPr>
          <a:xfrm>
            <a:off x="1905120" y="228600"/>
            <a:ext cx="9640800" cy="6246360"/>
          </a:xfrm>
          <a:prstGeom prst="rect">
            <a:avLst/>
          </a:prstGeom>
          <a:noFill/>
          <a:ln>
            <a:noFill/>
          </a:ln>
        </p:spPr>
        <p:style>
          <a:lnRef idx="0"/>
          <a:fillRef idx="0"/>
          <a:effectRef idx="0"/>
          <a:fontRef idx="minor"/>
        </p:style>
        <p:txBody>
          <a:bodyPr lIns="90000" rIns="90000" tIns="45000" bIns="45000">
            <a:noAutofit/>
          </a:bodyPr>
          <a:p>
            <a:pPr marL="343080" indent="-340920" algn="just">
              <a:lnSpc>
                <a:spcPct val="100000"/>
              </a:lnSpc>
              <a:spcBef>
                <a:spcPts val="720"/>
              </a:spcBef>
              <a:tabLst>
                <a:tab algn="l" pos="0"/>
              </a:tabLst>
            </a:pPr>
            <a:r>
              <a:rPr b="0" lang="en-US" sz="3600" spc="-1" strike="noStrike">
                <a:solidFill>
                  <a:srgbClr val="000000"/>
                </a:solidFill>
                <a:latin typeface="Calibri"/>
                <a:ea typeface="DejaVu Sans"/>
              </a:rPr>
              <a:t>	</a:t>
            </a:r>
            <a:r>
              <a:rPr b="1" lang="en-US" sz="3600" spc="-1" strike="noStrike">
                <a:solidFill>
                  <a:srgbClr val="00b050"/>
                </a:solidFill>
                <a:latin typeface="Calibri"/>
                <a:ea typeface="DejaVu Sans"/>
              </a:rPr>
              <a:t>Dizygotic</a:t>
            </a:r>
            <a:endParaRPr b="0" lang="en-US" sz="3600" spc="-1" strike="noStrike">
              <a:latin typeface="Arial"/>
            </a:endParaRPr>
          </a:p>
          <a:p>
            <a:pPr marL="343080" indent="-340920" algn="just">
              <a:lnSpc>
                <a:spcPct val="100000"/>
              </a:lnSpc>
              <a:spcBef>
                <a:spcPts val="720"/>
              </a:spcBef>
              <a:buClr>
                <a:srgbClr val="000000"/>
              </a:buClr>
              <a:buFont typeface="Arial"/>
              <a:buChar char="•"/>
              <a:tabLst>
                <a:tab algn="l" pos="0"/>
              </a:tabLst>
            </a:pPr>
            <a:r>
              <a:rPr b="0" lang="en-US" sz="3600" spc="-1" strike="noStrike">
                <a:solidFill>
                  <a:srgbClr val="000000"/>
                </a:solidFill>
                <a:latin typeface="Calibri"/>
                <a:ea typeface="DejaVu Sans"/>
              </a:rPr>
              <a:t>May be of same sex or different.</a:t>
            </a:r>
            <a:endParaRPr b="0" lang="en-US" sz="3600" spc="-1" strike="noStrike">
              <a:latin typeface="Arial"/>
            </a:endParaRPr>
          </a:p>
          <a:p>
            <a:pPr marL="343080" indent="-340920" algn="just">
              <a:lnSpc>
                <a:spcPct val="100000"/>
              </a:lnSpc>
              <a:spcBef>
                <a:spcPts val="720"/>
              </a:spcBef>
              <a:buClr>
                <a:srgbClr val="000000"/>
              </a:buClr>
              <a:buFont typeface="Arial"/>
              <a:buChar char="•"/>
              <a:tabLst>
                <a:tab algn="l" pos="0"/>
              </a:tabLst>
            </a:pPr>
            <a:r>
              <a:rPr b="0" lang="en-US" sz="3600" spc="-1" strike="noStrike">
                <a:solidFill>
                  <a:srgbClr val="000000"/>
                </a:solidFill>
                <a:latin typeface="Calibri"/>
                <a:ea typeface="DejaVu Sans"/>
              </a:rPr>
              <a:t>Resemblance is as for any other sibling in the family.</a:t>
            </a:r>
            <a:endParaRPr b="0" lang="en-US" sz="3600" spc="-1" strike="noStrike">
              <a:latin typeface="Arial"/>
            </a:endParaRPr>
          </a:p>
          <a:p>
            <a:pPr marL="343080" indent="-340920" algn="just">
              <a:lnSpc>
                <a:spcPct val="100000"/>
              </a:lnSpc>
              <a:spcBef>
                <a:spcPts val="720"/>
              </a:spcBef>
              <a:buClr>
                <a:srgbClr val="000000"/>
              </a:buClr>
              <a:buFont typeface="Arial"/>
              <a:buChar char="•"/>
              <a:tabLst>
                <a:tab algn="l" pos="0"/>
              </a:tabLst>
            </a:pPr>
            <a:r>
              <a:rPr b="0" lang="en-US" sz="3600" spc="-1" strike="noStrike">
                <a:solidFill>
                  <a:srgbClr val="000000"/>
                </a:solidFill>
                <a:latin typeface="Calibri"/>
                <a:ea typeface="DejaVu Sans"/>
              </a:rPr>
              <a:t>Always have different set of membranes &amp; placenta, though the placentae may fuse.</a:t>
            </a:r>
            <a:endParaRPr b="0" lang="en-US" sz="3600" spc="-1" strike="noStrike">
              <a:latin typeface="Arial"/>
            </a:endParaRPr>
          </a:p>
          <a:p>
            <a:pPr marL="343080" indent="-340920" algn="just">
              <a:lnSpc>
                <a:spcPct val="100000"/>
              </a:lnSpc>
              <a:spcBef>
                <a:spcPts val="720"/>
              </a:spcBef>
              <a:buClr>
                <a:srgbClr val="000000"/>
              </a:buClr>
              <a:buFont typeface="Arial"/>
              <a:buChar char="•"/>
              <a:tabLst>
                <a:tab algn="l" pos="0"/>
              </a:tabLst>
            </a:pPr>
            <a:r>
              <a:rPr b="0" lang="en-US" sz="3600" spc="-1" strike="noStrike">
                <a:solidFill>
                  <a:srgbClr val="000000"/>
                </a:solidFill>
                <a:latin typeface="Calibri"/>
                <a:ea typeface="DejaVu Sans"/>
              </a:rPr>
              <a:t>Chances of congenital abnormalities is as in single pregnancy.</a:t>
            </a:r>
            <a:endParaRPr b="0" lang="en-US" sz="3600" spc="-1" strike="noStrike">
              <a:latin typeface="Arial"/>
            </a:endParaRPr>
          </a:p>
        </p:txBody>
      </p:sp>
    </p:spTree>
  </p:cSld>
  <mc:AlternateContent>
    <mc:Choice Requires="p14">
      <p:transition spd="slow" p14:dur="2000"/>
    </mc:Choice>
    <mc:Fallback>
      <p:transition spd="slow"/>
    </mc:Fallback>
  </mc:AlternateContent>
</p:sld>
</file>

<file path=ppt/slides/slide44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85" name="CustomShape 1"/>
          <p:cNvSpPr/>
          <p:nvPr/>
        </p:nvSpPr>
        <p:spPr>
          <a:xfrm>
            <a:off x="2194920" y="0"/>
            <a:ext cx="9370440" cy="1140840"/>
          </a:xfrm>
          <a:prstGeom prst="rect">
            <a:avLst/>
          </a:prstGeom>
          <a:noFill/>
          <a:ln>
            <a:noFill/>
          </a:ln>
        </p:spPr>
        <p:style>
          <a:lnRef idx="0"/>
          <a:fillRef idx="0"/>
          <a:effectRef idx="0"/>
          <a:fontRef idx="minor"/>
        </p:style>
        <p:txBody>
          <a:bodyPr lIns="90000" rIns="90000" tIns="45000" bIns="45000" anchor="ctr">
            <a:normAutofit fontScale="70000"/>
          </a:bodyPr>
          <a:p>
            <a:pPr algn="ctr">
              <a:lnSpc>
                <a:spcPct val="100000"/>
              </a:lnSpc>
            </a:pPr>
            <a:r>
              <a:rPr b="1" lang="en-US" sz="4400" spc="-1" strike="noStrike">
                <a:solidFill>
                  <a:srgbClr val="000000"/>
                </a:solidFill>
                <a:latin typeface="Arial Rounded MT Bold"/>
                <a:ea typeface="DejaVu Sans"/>
              </a:rPr>
              <a:t>	</a:t>
            </a:r>
            <a:r>
              <a:rPr b="1" lang="en-US" sz="4400" spc="-1" strike="noStrike">
                <a:solidFill>
                  <a:srgbClr val="c00000"/>
                </a:solidFill>
                <a:latin typeface="Arial Rounded MT Bold"/>
                <a:ea typeface="DejaVu Sans"/>
              </a:rPr>
              <a:t> </a:t>
            </a:r>
            <a:r>
              <a:rPr b="1" lang="en-US" sz="4400" spc="-1" strike="noStrike">
                <a:solidFill>
                  <a:srgbClr val="c00000"/>
                </a:solidFill>
                <a:latin typeface="Arial Rounded MT Bold"/>
                <a:ea typeface="DejaVu Sans"/>
              </a:rPr>
              <a:t>DIAGNOSTIC  FACTORS OF MULTIPLE PREGNANCY</a:t>
            </a:r>
            <a:endParaRPr b="0" lang="en-US" sz="4400" spc="-1" strike="noStrike">
              <a:latin typeface="Arial"/>
            </a:endParaRPr>
          </a:p>
        </p:txBody>
      </p:sp>
      <p:sp>
        <p:nvSpPr>
          <p:cNvPr id="1486" name="CustomShape 2"/>
          <p:cNvSpPr/>
          <p:nvPr/>
        </p:nvSpPr>
        <p:spPr>
          <a:xfrm>
            <a:off x="1752480" y="1143000"/>
            <a:ext cx="9793440" cy="5560560"/>
          </a:xfrm>
          <a:prstGeom prst="rect">
            <a:avLst/>
          </a:prstGeom>
          <a:noFill/>
          <a:ln>
            <a:noFill/>
          </a:ln>
        </p:spPr>
        <p:style>
          <a:lnRef idx="0"/>
          <a:fillRef idx="0"/>
          <a:effectRef idx="0"/>
          <a:fontRef idx="minor"/>
        </p:style>
        <p:txBody>
          <a:bodyPr lIns="90000" rIns="90000" tIns="45000" bIns="45000">
            <a:normAutofit fontScale="82000"/>
          </a:bodyPr>
          <a:p>
            <a:pPr marL="343080" indent="-340920" algn="just">
              <a:lnSpc>
                <a:spcPct val="100000"/>
              </a:lnSpc>
              <a:spcBef>
                <a:spcPts val="641"/>
              </a:spcBef>
              <a:tabLst>
                <a:tab algn="l" pos="0"/>
              </a:tabLst>
            </a:pPr>
            <a:r>
              <a:rPr b="0" lang="en-US" sz="3200" spc="-1" strike="noStrike">
                <a:solidFill>
                  <a:srgbClr val="000000"/>
                </a:solidFill>
                <a:latin typeface="Calibri"/>
                <a:ea typeface="DejaVu Sans"/>
              </a:rPr>
              <a:t>	</a:t>
            </a:r>
            <a:r>
              <a:rPr b="0" lang="en-US" sz="3200" spc="-1" strike="noStrike">
                <a:solidFill>
                  <a:srgbClr val="000000"/>
                </a:solidFill>
                <a:latin typeface="Calibri"/>
                <a:ea typeface="DejaVu Sans"/>
              </a:rPr>
              <a:t>Based on:</a:t>
            </a:r>
            <a:endParaRPr b="0" lang="en-US" sz="3200" spc="-1" strike="noStrike">
              <a:latin typeface="Arial"/>
            </a:endParaRPr>
          </a:p>
          <a:p>
            <a:pPr marL="343080" indent="-340920" algn="just">
              <a:lnSpc>
                <a:spcPct val="100000"/>
              </a:lnSpc>
              <a:spcBef>
                <a:spcPts val="641"/>
              </a:spcBef>
              <a:buClr>
                <a:srgbClr val="000000"/>
              </a:buClr>
              <a:buFont typeface="Arial"/>
              <a:buChar char="•"/>
              <a:tabLst>
                <a:tab algn="l" pos="0"/>
              </a:tabLst>
            </a:pPr>
            <a:r>
              <a:rPr b="1" lang="en-US" sz="3200" spc="-1" strike="noStrike">
                <a:solidFill>
                  <a:srgbClr val="000000"/>
                </a:solidFill>
                <a:latin typeface="Calibri"/>
                <a:ea typeface="DejaVu Sans"/>
              </a:rPr>
              <a:t>History  of:-</a:t>
            </a:r>
            <a:endParaRPr b="0" lang="en-US" sz="3200" spc="-1" strike="noStrike">
              <a:latin typeface="Arial"/>
            </a:endParaRPr>
          </a:p>
          <a:p>
            <a:pPr marL="343080" indent="-340920" algn="just">
              <a:lnSpc>
                <a:spcPct val="100000"/>
              </a:lnSpc>
              <a:spcBef>
                <a:spcPts val="641"/>
              </a:spcBef>
              <a:buClr>
                <a:srgbClr val="000000"/>
              </a:buClr>
              <a:buFont typeface="Wingdings" charset="2"/>
              <a:buChar char=""/>
              <a:tabLst>
                <a:tab algn="l" pos="0"/>
              </a:tabLst>
            </a:pPr>
            <a:r>
              <a:rPr b="0" lang="en-US" sz="3200" spc="-1" strike="noStrike">
                <a:solidFill>
                  <a:srgbClr val="000000"/>
                </a:solidFill>
                <a:latin typeface="Calibri"/>
                <a:ea typeface="DejaVu Sans"/>
              </a:rPr>
              <a:t>Previous twinning, i.e. either has a set of twin or she is a twin.</a:t>
            </a:r>
            <a:endParaRPr b="0" lang="en-US" sz="3200" spc="-1" strike="noStrike">
              <a:latin typeface="Arial"/>
            </a:endParaRPr>
          </a:p>
          <a:p>
            <a:pPr marL="343080" indent="-340920" algn="just">
              <a:lnSpc>
                <a:spcPct val="100000"/>
              </a:lnSpc>
              <a:spcBef>
                <a:spcPts val="641"/>
              </a:spcBef>
              <a:buClr>
                <a:srgbClr val="000000"/>
              </a:buClr>
              <a:buFont typeface="Wingdings" charset="2"/>
              <a:buChar char=""/>
              <a:tabLst>
                <a:tab algn="l" pos="0"/>
              </a:tabLst>
            </a:pPr>
            <a:r>
              <a:rPr b="0" lang="en-US" sz="3200" spc="-1" strike="noStrike">
                <a:solidFill>
                  <a:srgbClr val="000000"/>
                </a:solidFill>
                <a:latin typeface="Calibri"/>
                <a:ea typeface="DejaVu Sans"/>
              </a:rPr>
              <a:t>Close family member have delivered twins eg own mother(strong family history).</a:t>
            </a:r>
            <a:endParaRPr b="0" lang="en-US" sz="3200" spc="-1" strike="noStrike">
              <a:latin typeface="Arial"/>
            </a:endParaRPr>
          </a:p>
          <a:p>
            <a:pPr marL="343080" indent="-340920" algn="just">
              <a:lnSpc>
                <a:spcPct val="100000"/>
              </a:lnSpc>
              <a:spcBef>
                <a:spcPts val="641"/>
              </a:spcBef>
              <a:buClr>
                <a:srgbClr val="000000"/>
              </a:buClr>
              <a:buFont typeface="Wingdings" charset="2"/>
              <a:buChar char=""/>
              <a:tabLst>
                <a:tab algn="l" pos="0"/>
              </a:tabLst>
            </a:pPr>
            <a:r>
              <a:rPr b="0" lang="en-US" sz="3200" spc="-1" strike="noStrike">
                <a:solidFill>
                  <a:srgbClr val="000000"/>
                </a:solidFill>
                <a:latin typeface="Calibri"/>
                <a:ea typeface="DejaVu Sans"/>
              </a:rPr>
              <a:t>Assisted reproductive techniques e.g. use of fertility drugs, conception outside the body= In vitro fertilization (IVF) &amp; embryo transfer.</a:t>
            </a:r>
            <a:endParaRPr b="0" lang="en-US" sz="3200" spc="-1" strike="noStrike">
              <a:latin typeface="Arial"/>
            </a:endParaRPr>
          </a:p>
          <a:p>
            <a:pPr marL="343080" indent="-340920">
              <a:lnSpc>
                <a:spcPct val="100000"/>
              </a:lnSpc>
              <a:spcBef>
                <a:spcPts val="641"/>
              </a:spcBef>
              <a:buClr>
                <a:srgbClr val="000000"/>
              </a:buClr>
              <a:buFont typeface="Wingdings" charset="2"/>
              <a:buChar char=""/>
              <a:tabLst>
                <a:tab algn="l" pos="0"/>
              </a:tabLst>
            </a:pPr>
            <a:r>
              <a:rPr b="0" lang="en-US" sz="3200" spc="-1" strike="noStrike">
                <a:solidFill>
                  <a:srgbClr val="000000"/>
                </a:solidFill>
                <a:latin typeface="Calibri"/>
                <a:ea typeface="DejaVu Sans"/>
              </a:rPr>
              <a:t>Exaggerated pressure symptoms.</a:t>
            </a:r>
            <a:endParaRPr b="0" lang="en-US" sz="3200" spc="-1" strike="noStrike">
              <a:latin typeface="Arial"/>
            </a:endParaRPr>
          </a:p>
          <a:p>
            <a:pPr marL="343080" indent="-340920">
              <a:lnSpc>
                <a:spcPct val="100000"/>
              </a:lnSpc>
              <a:spcBef>
                <a:spcPts val="641"/>
              </a:spcBef>
              <a:buClr>
                <a:srgbClr val="000000"/>
              </a:buClr>
              <a:buFont typeface="Wingdings" charset="2"/>
              <a:buChar char=""/>
              <a:tabLst>
                <a:tab algn="l" pos="0"/>
              </a:tabLst>
            </a:pPr>
            <a:r>
              <a:rPr b="0" lang="en-US" sz="3200" spc="-1" strike="noStrike">
                <a:solidFill>
                  <a:srgbClr val="000000"/>
                </a:solidFill>
                <a:latin typeface="Calibri"/>
                <a:ea typeface="DejaVu Sans"/>
              </a:rPr>
              <a:t>Fast enlargement of the abdomen, particularly after 20 weeks.</a:t>
            </a:r>
            <a:endParaRPr b="0" lang="en-US" sz="3200" spc="-1" strike="noStrike">
              <a:latin typeface="Arial"/>
            </a:endParaRPr>
          </a:p>
          <a:p>
            <a:pPr algn="just">
              <a:lnSpc>
                <a:spcPct val="100000"/>
              </a:lnSpc>
              <a:spcBef>
                <a:spcPts val="641"/>
              </a:spcBef>
              <a:tabLst>
                <a:tab algn="l" pos="0"/>
              </a:tabLst>
            </a:pP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44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87" name="CustomShape 1"/>
          <p:cNvSpPr/>
          <p:nvPr/>
        </p:nvSpPr>
        <p:spPr>
          <a:xfrm>
            <a:off x="1619280" y="457200"/>
            <a:ext cx="9926640" cy="5789160"/>
          </a:xfrm>
          <a:prstGeom prst="rect">
            <a:avLst/>
          </a:prstGeom>
          <a:noFill/>
          <a:ln>
            <a:noFill/>
          </a:ln>
        </p:spPr>
        <p:style>
          <a:lnRef idx="0"/>
          <a:fillRef idx="0"/>
          <a:effectRef idx="0"/>
          <a:fontRef idx="minor"/>
        </p:style>
        <p:txBody>
          <a:bodyPr lIns="90000" rIns="90000" tIns="45000" bIns="45000">
            <a:normAutofit/>
          </a:bodyPr>
          <a:p>
            <a:pPr marL="343080" indent="-340920">
              <a:lnSpc>
                <a:spcPct val="100000"/>
              </a:lnSpc>
              <a:spcBef>
                <a:spcPts val="641"/>
              </a:spcBef>
              <a:buClr>
                <a:srgbClr val="000000"/>
              </a:buClr>
              <a:buFont typeface="Arial"/>
              <a:buChar char="•"/>
            </a:pPr>
            <a:r>
              <a:rPr b="1" lang="en-US" sz="3200" spc="-1" strike="noStrike">
                <a:solidFill>
                  <a:srgbClr val="000000"/>
                </a:solidFill>
                <a:latin typeface="Calibri"/>
                <a:ea typeface="DejaVu Sans"/>
              </a:rPr>
              <a:t>Abdominal  exam:</a:t>
            </a:r>
            <a:endParaRPr b="0" lang="en-US" sz="3200" spc="-1" strike="noStrike">
              <a:latin typeface="Arial"/>
            </a:endParaRPr>
          </a:p>
          <a:p>
            <a:pPr marL="343080" indent="-340920">
              <a:lnSpc>
                <a:spcPct val="100000"/>
              </a:lnSpc>
              <a:spcBef>
                <a:spcPts val="641"/>
              </a:spcBef>
              <a:buClr>
                <a:srgbClr val="0000ff"/>
              </a:buClr>
              <a:buFont typeface="Wingdings" charset="2"/>
              <a:buChar char=""/>
            </a:pPr>
            <a:r>
              <a:rPr b="0" i="1" lang="en-US" sz="3200" spc="-1" strike="noStrike">
                <a:solidFill>
                  <a:srgbClr val="0000ff"/>
                </a:solidFill>
                <a:latin typeface="Calibri"/>
                <a:ea typeface="DejaVu Sans"/>
              </a:rPr>
              <a:t>On inspection </a:t>
            </a:r>
            <a:r>
              <a:rPr b="0" lang="en-US" sz="3200" spc="-1" strike="noStrike">
                <a:solidFill>
                  <a:srgbClr val="000000"/>
                </a:solidFill>
                <a:latin typeface="Calibri"/>
                <a:ea typeface="DejaVu Sans"/>
              </a:rPr>
              <a:t>; the uterus looks </a:t>
            </a:r>
            <a:r>
              <a:rPr b="1" lang="en-US" sz="3200" spc="-1" strike="noStrike">
                <a:solidFill>
                  <a:srgbClr val="000000"/>
                </a:solidFill>
                <a:latin typeface="Calibri"/>
                <a:ea typeface="DejaVu Sans"/>
              </a:rPr>
              <a:t>broad</a:t>
            </a:r>
            <a:r>
              <a:rPr b="0" lang="en-US" sz="3200" spc="-1" strike="noStrike">
                <a:solidFill>
                  <a:srgbClr val="000000"/>
                </a:solidFill>
                <a:latin typeface="Calibri"/>
                <a:ea typeface="DejaVu Sans"/>
              </a:rPr>
              <a:t> and </a:t>
            </a:r>
            <a:r>
              <a:rPr b="1" lang="en-US" sz="3200" spc="-1" strike="noStrike">
                <a:solidFill>
                  <a:srgbClr val="000000"/>
                </a:solidFill>
                <a:latin typeface="Calibri"/>
                <a:ea typeface="DejaVu Sans"/>
              </a:rPr>
              <a:t>round</a:t>
            </a:r>
            <a:r>
              <a:rPr b="0" lang="en-US" sz="3200" spc="-1" strike="noStrike">
                <a:solidFill>
                  <a:srgbClr val="000000"/>
                </a:solidFill>
                <a:latin typeface="Calibri"/>
                <a:ea typeface="DejaVu Sans"/>
              </a:rPr>
              <a:t>.</a:t>
            </a:r>
            <a:endParaRPr b="0" lang="en-US" sz="3200" spc="-1" strike="noStrike">
              <a:latin typeface="Arial"/>
            </a:endParaRPr>
          </a:p>
          <a:p>
            <a:pPr marL="343080" indent="-340920">
              <a:lnSpc>
                <a:spcPct val="100000"/>
              </a:lnSpc>
              <a:spcBef>
                <a:spcPts val="641"/>
              </a:spcBef>
              <a:buClr>
                <a:srgbClr val="0000ff"/>
              </a:buClr>
              <a:buFont typeface="Wingdings" charset="2"/>
              <a:buChar char=""/>
            </a:pPr>
            <a:r>
              <a:rPr b="0" i="1" lang="en-US" sz="3200" spc="-1" strike="noStrike">
                <a:solidFill>
                  <a:srgbClr val="0000ff"/>
                </a:solidFill>
                <a:latin typeface="Calibri"/>
                <a:ea typeface="DejaVu Sans"/>
              </a:rPr>
              <a:t>Palpation</a:t>
            </a:r>
            <a:r>
              <a:rPr b="0" lang="en-US" sz="3200" spc="-1" strike="noStrike">
                <a:solidFill>
                  <a:srgbClr val="000000"/>
                </a:solidFill>
                <a:latin typeface="Calibri"/>
                <a:ea typeface="DejaVu Sans"/>
              </a:rPr>
              <a:t> after 20 wks and in </a:t>
            </a:r>
            <a:r>
              <a:rPr b="1" lang="en-US" sz="3200" spc="-1" strike="noStrike">
                <a:solidFill>
                  <a:srgbClr val="000000"/>
                </a:solidFill>
                <a:latin typeface="Calibri"/>
                <a:ea typeface="DejaVu Sans"/>
              </a:rPr>
              <a:t>absence</a:t>
            </a:r>
            <a:r>
              <a:rPr b="0" lang="en-US" sz="3200" spc="-1" strike="noStrike">
                <a:solidFill>
                  <a:srgbClr val="000000"/>
                </a:solidFill>
                <a:latin typeface="Calibri"/>
                <a:ea typeface="DejaVu Sans"/>
              </a:rPr>
              <a:t> of polyhydramnious:</a:t>
            </a:r>
            <a:endParaRPr b="0" lang="en-US" sz="3200" spc="-1" strike="noStrike">
              <a:latin typeface="Arial"/>
            </a:endParaRPr>
          </a:p>
          <a:p>
            <a:pPr marL="343080" indent="-340920">
              <a:lnSpc>
                <a:spcPct val="100000"/>
              </a:lnSpc>
              <a:spcBef>
                <a:spcPts val="641"/>
              </a:spcBef>
              <a:buClr>
                <a:srgbClr val="000000"/>
              </a:buClr>
              <a:buFont typeface="Wingdings" charset="2"/>
              <a:buChar char=""/>
            </a:pPr>
            <a:r>
              <a:rPr b="0" lang="en-US" sz="3200" spc="-1" strike="noStrike">
                <a:solidFill>
                  <a:srgbClr val="000000"/>
                </a:solidFill>
                <a:latin typeface="Calibri"/>
                <a:ea typeface="DejaVu Sans"/>
              </a:rPr>
              <a:t>Fundal height at a higher level compared to dates.</a:t>
            </a: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4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11" name="CustomShape 1"/>
          <p:cNvSpPr/>
          <p:nvPr/>
        </p:nvSpPr>
        <p:spPr>
          <a:xfrm>
            <a:off x="952560" y="990720"/>
            <a:ext cx="10284840" cy="5331960"/>
          </a:xfrm>
          <a:prstGeom prst="rect">
            <a:avLst/>
          </a:prstGeom>
          <a:noFill/>
          <a:ln>
            <a:noFill/>
          </a:ln>
        </p:spPr>
        <p:style>
          <a:lnRef idx="0"/>
          <a:fillRef idx="0"/>
          <a:effectRef idx="0"/>
          <a:fontRef idx="minor"/>
        </p:style>
        <p:txBody>
          <a:bodyPr lIns="90000" rIns="90000" tIns="45000" bIns="45000">
            <a:normAutofit/>
          </a:bodyPr>
          <a:p>
            <a:pPr marL="274320" indent="-272160" algn="just">
              <a:lnSpc>
                <a:spcPct val="100000"/>
              </a:lnSpc>
              <a:spcBef>
                <a:spcPts val="641"/>
              </a:spcBef>
              <a:buClr>
                <a:srgbClr val="0bd0d9"/>
              </a:buClr>
              <a:buSzPct val="95000"/>
              <a:buFont typeface="Wingdings 2" charset="2"/>
              <a:buChar char=""/>
            </a:pPr>
            <a:r>
              <a:rPr b="0" lang="en-US" sz="3200" spc="-1" strike="noStrike">
                <a:solidFill>
                  <a:srgbClr val="000000"/>
                </a:solidFill>
                <a:latin typeface="Constantia"/>
                <a:ea typeface="DejaVu Sans"/>
              </a:rPr>
              <a:t>For  preterm delivery anticipation, administer steroid=dexamethesone 4mg BD 1.m for 4/7 to prevent respiratory distress syndrome.</a:t>
            </a:r>
            <a:endParaRPr b="0" lang="en-US" sz="3200" spc="-1" strike="noStrike">
              <a:latin typeface="Arial"/>
            </a:endParaRPr>
          </a:p>
          <a:p>
            <a:pPr marL="274320" indent="-272160" algn="just">
              <a:lnSpc>
                <a:spcPct val="100000"/>
              </a:lnSpc>
              <a:spcBef>
                <a:spcPts val="641"/>
              </a:spcBef>
              <a:buClr>
                <a:srgbClr val="0bd0d9"/>
              </a:buClr>
              <a:buSzPct val="95000"/>
              <a:buFont typeface="Wingdings" charset="2"/>
              <a:buChar char=""/>
            </a:pPr>
            <a:r>
              <a:rPr b="0" lang="en-US" sz="3200" spc="-1" strike="noStrike">
                <a:solidFill>
                  <a:srgbClr val="000000"/>
                </a:solidFill>
                <a:latin typeface="Constantia"/>
                <a:ea typeface="DejaVu Sans"/>
              </a:rPr>
              <a:t> </a:t>
            </a:r>
            <a:r>
              <a:rPr b="0" lang="en-US" sz="3200" spc="-1" strike="noStrike">
                <a:solidFill>
                  <a:srgbClr val="000000"/>
                </a:solidFill>
                <a:latin typeface="Constantia"/>
                <a:ea typeface="DejaVu Sans"/>
              </a:rPr>
              <a:t>However, the condition is a stressor leading early maturation of the lungs, so not always necessary.</a:t>
            </a:r>
            <a:endParaRPr b="0" lang="en-US" sz="3200" spc="-1" strike="noStrike">
              <a:latin typeface="Arial"/>
            </a:endParaRPr>
          </a:p>
          <a:p>
            <a:pPr marL="274320" indent="-272160" algn="just">
              <a:lnSpc>
                <a:spcPct val="100000"/>
              </a:lnSpc>
              <a:spcBef>
                <a:spcPts val="641"/>
              </a:spcBef>
              <a:buClr>
                <a:srgbClr val="0bd0d9"/>
              </a:buClr>
              <a:buSzPct val="95000"/>
              <a:buFont typeface="Wingdings 2" charset="2"/>
              <a:buChar char=""/>
            </a:pPr>
            <a:r>
              <a:rPr b="0" lang="en-US" sz="3200" spc="-1" strike="noStrike">
                <a:solidFill>
                  <a:srgbClr val="000000"/>
                </a:solidFill>
                <a:latin typeface="Constantia"/>
                <a:ea typeface="DejaVu Sans"/>
              </a:rPr>
              <a:t>Evaluate the progress daily.</a:t>
            </a:r>
            <a:endParaRPr b="0" lang="en-US" sz="3200" spc="-1" strike="noStrike">
              <a:latin typeface="Arial"/>
            </a:endParaRPr>
          </a:p>
        </p:txBody>
      </p:sp>
    </p:spTree>
  </p:cSld>
  <p:transition spd="med">
    <p:pull dir="l"/>
  </p:transition>
</p:sld>
</file>

<file path=ppt/slides/slide45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88" name="CustomShape 1"/>
          <p:cNvSpPr/>
          <p:nvPr/>
        </p:nvSpPr>
        <p:spPr>
          <a:xfrm>
            <a:off x="1752480" y="380880"/>
            <a:ext cx="9793440" cy="6093720"/>
          </a:xfrm>
          <a:prstGeom prst="rect">
            <a:avLst/>
          </a:prstGeom>
          <a:noFill/>
          <a:ln>
            <a:noFill/>
          </a:ln>
        </p:spPr>
        <p:style>
          <a:lnRef idx="0"/>
          <a:fillRef idx="0"/>
          <a:effectRef idx="0"/>
          <a:fontRef idx="minor"/>
        </p:style>
        <p:txBody>
          <a:bodyPr lIns="90000" rIns="90000" tIns="45000" bIns="45000">
            <a:normAutofit/>
          </a:bodyPr>
          <a:p>
            <a:pPr marL="343080" indent="-340920" algn="just">
              <a:lnSpc>
                <a:spcPct val="100000"/>
              </a:lnSpc>
              <a:spcBef>
                <a:spcPts val="641"/>
              </a:spcBef>
              <a:buClr>
                <a:srgbClr val="000000"/>
              </a:buClr>
              <a:buFont typeface="Wingdings" charset="2"/>
              <a:buChar char=""/>
            </a:pPr>
            <a:r>
              <a:rPr b="0" lang="en-US" sz="3200" spc="-1" strike="noStrike">
                <a:solidFill>
                  <a:srgbClr val="000000"/>
                </a:solidFill>
                <a:latin typeface="Calibri"/>
                <a:ea typeface="DejaVu Sans"/>
              </a:rPr>
              <a:t>Excessive fetal parts on lateral palpation or location of 2 fetal backs.</a:t>
            </a:r>
            <a:endParaRPr b="0" lang="en-US" sz="3200" spc="-1" strike="noStrike">
              <a:latin typeface="Arial"/>
            </a:endParaRPr>
          </a:p>
          <a:p>
            <a:pPr marL="343080" indent="-340920" algn="just">
              <a:lnSpc>
                <a:spcPct val="100000"/>
              </a:lnSpc>
              <a:spcBef>
                <a:spcPts val="641"/>
              </a:spcBef>
              <a:buClr>
                <a:srgbClr val="000000"/>
              </a:buClr>
              <a:buFont typeface="Wingdings" charset="2"/>
              <a:buChar char=""/>
            </a:pPr>
            <a:r>
              <a:rPr b="0" lang="en-US" sz="3200" spc="-1" strike="noStrike">
                <a:solidFill>
                  <a:srgbClr val="000000"/>
                </a:solidFill>
                <a:latin typeface="Calibri"/>
                <a:ea typeface="DejaVu Sans"/>
              </a:rPr>
              <a:t>Small fetal head compared to fundal height</a:t>
            </a:r>
            <a:endParaRPr b="0" lang="en-US" sz="3200" spc="-1" strike="noStrike">
              <a:latin typeface="Arial"/>
            </a:endParaRPr>
          </a:p>
          <a:p>
            <a:pPr marL="343080" indent="-340920" algn="just">
              <a:lnSpc>
                <a:spcPct val="100000"/>
              </a:lnSpc>
              <a:spcBef>
                <a:spcPts val="641"/>
              </a:spcBef>
              <a:buClr>
                <a:srgbClr val="000000"/>
              </a:buClr>
              <a:buFont typeface="Wingdings" charset="2"/>
              <a:buChar char=""/>
            </a:pPr>
            <a:r>
              <a:rPr b="0" lang="en-US" sz="3200" spc="-1" strike="noStrike">
                <a:solidFill>
                  <a:srgbClr val="000000"/>
                </a:solidFill>
                <a:latin typeface="Calibri"/>
                <a:ea typeface="DejaVu Sans"/>
              </a:rPr>
              <a:t>Identification of 2 fetal poles and heads .</a:t>
            </a:r>
            <a:endParaRPr b="0" lang="en-US" sz="3200" spc="-1" strike="noStrike">
              <a:latin typeface="Arial"/>
            </a:endParaRPr>
          </a:p>
          <a:p>
            <a:pPr marL="343080" indent="-340920" algn="just">
              <a:lnSpc>
                <a:spcPct val="100000"/>
              </a:lnSpc>
              <a:spcBef>
                <a:spcPts val="641"/>
              </a:spcBef>
              <a:buClr>
                <a:srgbClr val="000000"/>
              </a:buClr>
              <a:buFont typeface="Wingdings" charset="2"/>
              <a:buChar char=""/>
            </a:pPr>
            <a:r>
              <a:rPr b="0" lang="en-US" sz="3200" spc="-1" strike="noStrike">
                <a:solidFill>
                  <a:srgbClr val="000000"/>
                </a:solidFill>
                <a:latin typeface="Calibri"/>
                <a:ea typeface="DejaVu Sans"/>
              </a:rPr>
              <a:t>Pelvic palpation findings regarding presentation are similar to  those of fundal.</a:t>
            </a:r>
            <a:endParaRPr b="0" lang="en-US" sz="3200" spc="-1" strike="noStrike">
              <a:latin typeface="Arial"/>
            </a:endParaRPr>
          </a:p>
          <a:p>
            <a:pPr marL="343080" indent="-340920" algn="just">
              <a:lnSpc>
                <a:spcPct val="100000"/>
              </a:lnSpc>
              <a:spcBef>
                <a:spcPts val="641"/>
              </a:spcBef>
              <a:buClr>
                <a:srgbClr val="0000ff"/>
              </a:buClr>
              <a:buFont typeface="Wingdings" charset="2"/>
              <a:buChar char=""/>
            </a:pPr>
            <a:r>
              <a:rPr b="0" i="1" lang="en-US" sz="3200" spc="-1" strike="noStrike">
                <a:solidFill>
                  <a:srgbClr val="0000ff"/>
                </a:solidFill>
                <a:latin typeface="Calibri"/>
                <a:ea typeface="DejaVu Sans"/>
              </a:rPr>
              <a:t>Auscultation:</a:t>
            </a:r>
            <a:endParaRPr b="0" lang="en-US" sz="3200" spc="-1" strike="noStrike">
              <a:latin typeface="Arial"/>
            </a:endParaRPr>
          </a:p>
          <a:p>
            <a:pPr marL="343080" indent="-340920" algn="just">
              <a:lnSpc>
                <a:spcPct val="100000"/>
              </a:lnSpc>
              <a:spcBef>
                <a:spcPts val="641"/>
              </a:spcBef>
              <a:buClr>
                <a:srgbClr val="000000"/>
              </a:buClr>
              <a:buFont typeface="Wingdings" charset="2"/>
              <a:buChar char=""/>
            </a:pPr>
            <a:r>
              <a:rPr b="0" lang="en-US" sz="3200" spc="-1" strike="noStrike">
                <a:solidFill>
                  <a:srgbClr val="000000"/>
                </a:solidFill>
                <a:latin typeface="Calibri"/>
                <a:ea typeface="DejaVu Sans"/>
              </a:rPr>
              <a:t>Two(2) fetal heart sounds are heard at different areas  &amp; with a rate difference of about 10b/m.</a:t>
            </a: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45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89" name="CustomShape 1"/>
          <p:cNvSpPr/>
          <p:nvPr/>
        </p:nvSpPr>
        <p:spPr>
          <a:xfrm>
            <a:off x="1714680" y="380880"/>
            <a:ext cx="9831600" cy="5941440"/>
          </a:xfrm>
          <a:prstGeom prst="rect">
            <a:avLst/>
          </a:prstGeom>
          <a:noFill/>
          <a:ln>
            <a:noFill/>
          </a:ln>
        </p:spPr>
        <p:style>
          <a:lnRef idx="0"/>
          <a:fillRef idx="0"/>
          <a:effectRef idx="0"/>
          <a:fontRef idx="minor"/>
        </p:style>
        <p:txBody>
          <a:bodyPr lIns="90000" rIns="90000" tIns="45000" bIns="45000">
            <a:normAutofit/>
          </a:bodyPr>
          <a:p>
            <a:pPr marL="343080" indent="-340920">
              <a:lnSpc>
                <a:spcPct val="100000"/>
              </a:lnSpc>
              <a:spcBef>
                <a:spcPts val="641"/>
              </a:spcBef>
              <a:tabLst>
                <a:tab algn="l" pos="0"/>
              </a:tabLst>
            </a:pPr>
            <a:r>
              <a:rPr b="1" lang="en-US" sz="3200" spc="-1" strike="noStrike">
                <a:solidFill>
                  <a:srgbClr val="000000"/>
                </a:solidFill>
                <a:latin typeface="Calibri"/>
                <a:ea typeface="DejaVu Sans"/>
              </a:rPr>
              <a:t>Radiological:</a:t>
            </a:r>
            <a:endParaRPr b="0" lang="en-US" sz="3200" spc="-1" strike="noStrike">
              <a:latin typeface="Arial"/>
            </a:endParaRPr>
          </a:p>
          <a:p>
            <a:pPr marL="343080" indent="-340920">
              <a:lnSpc>
                <a:spcPct val="100000"/>
              </a:lnSpc>
              <a:spcBef>
                <a:spcPts val="641"/>
              </a:spcBef>
              <a:buClr>
                <a:srgbClr val="000000"/>
              </a:buClr>
              <a:buFont typeface="Wingdings" charset="2"/>
              <a:buChar char=""/>
              <a:tabLst>
                <a:tab algn="l" pos="0"/>
              </a:tabLst>
            </a:pPr>
            <a:r>
              <a:rPr b="0" lang="en-US" sz="3200" spc="-1" strike="noStrike">
                <a:solidFill>
                  <a:srgbClr val="000000"/>
                </a:solidFill>
                <a:latin typeface="Calibri"/>
                <a:ea typeface="DejaVu Sans"/>
              </a:rPr>
              <a:t>Ultrasound ; at 8 weeks confirms the diagnosis . Highly powered machine confirms as early as from 4 weeks. Through:</a:t>
            </a:r>
            <a:endParaRPr b="0" lang="en-US" sz="3200" spc="-1" strike="noStrike">
              <a:latin typeface="Arial"/>
            </a:endParaRPr>
          </a:p>
          <a:p>
            <a:pPr marL="343080" indent="-340920">
              <a:lnSpc>
                <a:spcPct val="100000"/>
              </a:lnSpc>
              <a:spcBef>
                <a:spcPts val="641"/>
              </a:spcBef>
              <a:buClr>
                <a:srgbClr val="000000"/>
              </a:buClr>
              <a:buFont typeface="Wingdings" charset="2"/>
              <a:buChar char=""/>
              <a:tabLst>
                <a:tab algn="l" pos="0"/>
              </a:tabLst>
            </a:pPr>
            <a:r>
              <a:rPr b="0" lang="en-US" sz="3200" spc="-1" strike="noStrike">
                <a:solidFill>
                  <a:srgbClr val="000000"/>
                </a:solidFill>
                <a:latin typeface="Calibri"/>
                <a:ea typeface="DejaVu Sans"/>
              </a:rPr>
              <a:t>Identification of gestation sacs</a:t>
            </a:r>
            <a:endParaRPr b="0" lang="en-US" sz="3200" spc="-1" strike="noStrike">
              <a:latin typeface="Arial"/>
            </a:endParaRPr>
          </a:p>
          <a:p>
            <a:pPr marL="343080" indent="-340920">
              <a:lnSpc>
                <a:spcPct val="100000"/>
              </a:lnSpc>
              <a:spcBef>
                <a:spcPts val="641"/>
              </a:spcBef>
              <a:buClr>
                <a:srgbClr val="000000"/>
              </a:buClr>
              <a:buFont typeface="Wingdings" charset="2"/>
              <a:buChar char=""/>
              <a:tabLst>
                <a:tab algn="l" pos="0"/>
              </a:tabLst>
            </a:pPr>
            <a:r>
              <a:rPr b="0" lang="en-US" sz="3200" spc="-1" strike="noStrike">
                <a:solidFill>
                  <a:srgbClr val="000000"/>
                </a:solidFill>
                <a:latin typeface="Calibri"/>
                <a:ea typeface="DejaVu Sans"/>
              </a:rPr>
              <a:t>2 cardiac activities of different rates</a:t>
            </a:r>
            <a:endParaRPr b="0" lang="en-US" sz="3200" spc="-1" strike="noStrike">
              <a:latin typeface="Arial"/>
            </a:endParaRPr>
          </a:p>
          <a:p>
            <a:pPr marL="343080" indent="-340920">
              <a:lnSpc>
                <a:spcPct val="100000"/>
              </a:lnSpc>
              <a:spcBef>
                <a:spcPts val="641"/>
              </a:spcBef>
              <a:buClr>
                <a:srgbClr val="000000"/>
              </a:buClr>
              <a:buFont typeface="Wingdings" charset="2"/>
              <a:buChar char=""/>
              <a:tabLst>
                <a:tab algn="l" pos="0"/>
              </a:tabLst>
            </a:pPr>
            <a:r>
              <a:rPr b="0" lang="en-US" sz="3200" spc="-1" strike="noStrike">
                <a:solidFill>
                  <a:srgbClr val="000000"/>
                </a:solidFill>
                <a:latin typeface="Calibri"/>
                <a:ea typeface="DejaVu Sans"/>
              </a:rPr>
              <a:t>Latter  2 fetuses are identified</a:t>
            </a:r>
            <a:endParaRPr b="0" lang="en-US" sz="3200" spc="-1" strike="noStrike">
              <a:latin typeface="Arial"/>
            </a:endParaRPr>
          </a:p>
          <a:p>
            <a:pPr marL="343080" indent="-340920">
              <a:lnSpc>
                <a:spcPct val="100000"/>
              </a:lnSpc>
              <a:spcBef>
                <a:spcPts val="641"/>
              </a:spcBef>
              <a:buClr>
                <a:srgbClr val="000000"/>
              </a:buClr>
              <a:buFont typeface="Wingdings" charset="2"/>
              <a:buChar char=""/>
              <a:tabLst>
                <a:tab algn="l" pos="0"/>
              </a:tabLst>
            </a:pPr>
            <a:r>
              <a:rPr b="0" lang="en-US" sz="3200" spc="-1" strike="noStrike">
                <a:solidFill>
                  <a:srgbClr val="000000"/>
                </a:solidFill>
                <a:latin typeface="Calibri"/>
                <a:ea typeface="DejaVu Sans"/>
              </a:rPr>
              <a:t>Abdominal X-ray in absence of ultrasound facilities . Safe as from 30 weeks &amp; shows;</a:t>
            </a:r>
            <a:endParaRPr b="0" lang="en-US" sz="3200" spc="-1" strike="noStrike">
              <a:latin typeface="Arial"/>
            </a:endParaRPr>
          </a:p>
          <a:p>
            <a:pPr marL="343080" indent="-340920">
              <a:lnSpc>
                <a:spcPct val="100000"/>
              </a:lnSpc>
              <a:spcBef>
                <a:spcPts val="641"/>
              </a:spcBef>
              <a:buClr>
                <a:srgbClr val="000000"/>
              </a:buClr>
              <a:buFont typeface="Wingdings" charset="2"/>
              <a:buChar char=""/>
              <a:tabLst>
                <a:tab algn="l" pos="0"/>
              </a:tabLst>
            </a:pPr>
            <a:r>
              <a:rPr b="0" lang="en-US" sz="3200" spc="-1" strike="noStrike">
                <a:solidFill>
                  <a:srgbClr val="000000"/>
                </a:solidFill>
                <a:latin typeface="Calibri"/>
                <a:ea typeface="DejaVu Sans"/>
              </a:rPr>
              <a:t>The two(2) skeletons.</a:t>
            </a: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45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90" name="CustomShape 1"/>
          <p:cNvSpPr/>
          <p:nvPr/>
        </p:nvSpPr>
        <p:spPr>
          <a:xfrm>
            <a:off x="2175480" y="0"/>
            <a:ext cx="9370440" cy="912240"/>
          </a:xfrm>
          <a:prstGeom prst="rect">
            <a:avLst/>
          </a:prstGeom>
          <a:noFill/>
          <a:ln>
            <a:noFill/>
          </a:ln>
        </p:spPr>
        <p:style>
          <a:lnRef idx="0"/>
          <a:fillRef idx="0"/>
          <a:effectRef idx="0"/>
          <a:fontRef idx="minor"/>
        </p:style>
        <p:txBody>
          <a:bodyPr lIns="90000" rIns="90000" tIns="45000" bIns="45000" anchor="ctr">
            <a:normAutofit/>
          </a:bodyPr>
          <a:p>
            <a:pPr>
              <a:lnSpc>
                <a:spcPct val="100000"/>
              </a:lnSpc>
            </a:pPr>
            <a:r>
              <a:rPr b="1" lang="en-US" sz="4000" spc="-1" strike="noStrike">
                <a:solidFill>
                  <a:srgbClr val="c00000"/>
                </a:solidFill>
                <a:latin typeface="Calibri"/>
                <a:ea typeface="DejaVu Sans"/>
              </a:rPr>
              <a:t> </a:t>
            </a:r>
            <a:r>
              <a:rPr b="1" lang="en-US" sz="4000" spc="-1" strike="noStrike">
                <a:solidFill>
                  <a:srgbClr val="c00000"/>
                </a:solidFill>
                <a:latin typeface="Calibri"/>
                <a:ea typeface="DejaVu Sans"/>
              </a:rPr>
              <a:t>SPECIFIC  MANAGEMENT</a:t>
            </a:r>
            <a:endParaRPr b="0" lang="en-US" sz="4000" spc="-1" strike="noStrike">
              <a:latin typeface="Arial"/>
            </a:endParaRPr>
          </a:p>
        </p:txBody>
      </p:sp>
      <p:sp>
        <p:nvSpPr>
          <p:cNvPr id="1491" name="CustomShape 2"/>
          <p:cNvSpPr/>
          <p:nvPr/>
        </p:nvSpPr>
        <p:spPr>
          <a:xfrm>
            <a:off x="1619280" y="914400"/>
            <a:ext cx="9926640" cy="5331960"/>
          </a:xfrm>
          <a:prstGeom prst="rect">
            <a:avLst/>
          </a:prstGeom>
          <a:noFill/>
          <a:ln>
            <a:noFill/>
          </a:ln>
        </p:spPr>
        <p:style>
          <a:lnRef idx="0"/>
          <a:fillRef idx="0"/>
          <a:effectRef idx="0"/>
          <a:fontRef idx="minor"/>
        </p:style>
        <p:txBody>
          <a:bodyPr lIns="90000" rIns="90000" tIns="45000" bIns="45000">
            <a:noAutofit/>
          </a:bodyPr>
          <a:p>
            <a:pPr marL="343080" indent="-340920">
              <a:lnSpc>
                <a:spcPct val="100000"/>
              </a:lnSpc>
              <a:spcBef>
                <a:spcPts val="720"/>
              </a:spcBef>
              <a:tabLst>
                <a:tab algn="l" pos="0"/>
              </a:tabLst>
            </a:pPr>
            <a:r>
              <a:rPr b="0" lang="en-US" sz="3200" spc="-1" strike="noStrike">
                <a:solidFill>
                  <a:srgbClr val="000000"/>
                </a:solidFill>
                <a:latin typeface="Calibri"/>
                <a:ea typeface="DejaVu Sans"/>
              </a:rPr>
              <a:t>	</a:t>
            </a:r>
            <a:r>
              <a:rPr b="0" lang="en-US" sz="3200" spc="-1" strike="noStrike">
                <a:solidFill>
                  <a:srgbClr val="c00000"/>
                </a:solidFill>
                <a:latin typeface="Calibri"/>
                <a:ea typeface="DejaVu Sans"/>
              </a:rPr>
              <a:t>	</a:t>
            </a:r>
            <a:r>
              <a:rPr b="0" i="1" lang="en-US" sz="3600" spc="-1" strike="noStrike">
                <a:solidFill>
                  <a:srgbClr val="c00000"/>
                </a:solidFill>
                <a:latin typeface="Calibri"/>
                <a:ea typeface="DejaVu Sans"/>
              </a:rPr>
              <a:t>Prenatally:</a:t>
            </a:r>
            <a:endParaRPr b="0" lang="en-US" sz="3600" spc="-1" strike="noStrike">
              <a:latin typeface="Arial"/>
            </a:endParaRPr>
          </a:p>
          <a:p>
            <a:pPr marL="343080" indent="-340920">
              <a:lnSpc>
                <a:spcPct val="100000"/>
              </a:lnSpc>
              <a:spcBef>
                <a:spcPts val="720"/>
              </a:spcBef>
              <a:buClr>
                <a:srgbClr val="000000"/>
              </a:buClr>
              <a:buFont typeface="Arial"/>
              <a:buChar char="•"/>
              <a:tabLst>
                <a:tab algn="l" pos="0"/>
              </a:tabLst>
            </a:pPr>
            <a:r>
              <a:rPr b="0" lang="en-US" sz="3600" spc="-1" strike="noStrike">
                <a:solidFill>
                  <a:srgbClr val="000000"/>
                </a:solidFill>
                <a:latin typeface="Calibri"/>
                <a:ea typeface="DejaVu Sans"/>
              </a:rPr>
              <a:t>Sensitively handle the breaking of the news regarding multiple pregnancy.</a:t>
            </a:r>
            <a:endParaRPr b="0" lang="en-US" sz="3600" spc="-1" strike="noStrike">
              <a:latin typeface="Arial"/>
            </a:endParaRPr>
          </a:p>
          <a:p>
            <a:pPr marL="343080" indent="-340920">
              <a:lnSpc>
                <a:spcPct val="100000"/>
              </a:lnSpc>
              <a:spcBef>
                <a:spcPts val="720"/>
              </a:spcBef>
              <a:buClr>
                <a:srgbClr val="000000"/>
              </a:buClr>
              <a:buFont typeface="Wingdings" charset="2"/>
              <a:buChar char=""/>
              <a:tabLst>
                <a:tab algn="l" pos="0"/>
              </a:tabLst>
            </a:pPr>
            <a:r>
              <a:rPr b="0" lang="en-US" sz="3600" spc="-1" strike="noStrike">
                <a:solidFill>
                  <a:srgbClr val="000000"/>
                </a:solidFill>
                <a:latin typeface="Calibri"/>
                <a:ea typeface="DejaVu Sans"/>
              </a:rPr>
              <a:t>Aim is to avoid undue anxiety and shock, which may affect future parent-children relationship. </a:t>
            </a:r>
            <a:endParaRPr b="0" lang="en-US" sz="3600" spc="-1" strike="noStrike">
              <a:latin typeface="Arial"/>
            </a:endParaRPr>
          </a:p>
        </p:txBody>
      </p:sp>
    </p:spTree>
  </p:cSld>
  <mc:AlternateContent>
    <mc:Choice Requires="p14">
      <p:transition spd="slow" p14:dur="2000"/>
    </mc:Choice>
    <mc:Fallback>
      <p:transition spd="slow"/>
    </mc:Fallback>
  </mc:AlternateContent>
</p:sld>
</file>

<file path=ppt/slides/slide45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92" name="CustomShape 1"/>
          <p:cNvSpPr/>
          <p:nvPr/>
        </p:nvSpPr>
        <p:spPr>
          <a:xfrm>
            <a:off x="1428840" y="228600"/>
            <a:ext cx="10117080" cy="6017760"/>
          </a:xfrm>
          <a:prstGeom prst="rect">
            <a:avLst/>
          </a:prstGeom>
          <a:noFill/>
          <a:ln>
            <a:noFill/>
          </a:ln>
        </p:spPr>
        <p:style>
          <a:lnRef idx="0"/>
          <a:fillRef idx="0"/>
          <a:effectRef idx="0"/>
          <a:fontRef idx="minor"/>
        </p:style>
        <p:txBody>
          <a:bodyPr lIns="90000" rIns="90000" tIns="45000" bIns="45000">
            <a:normAutofit/>
          </a:bodyPr>
          <a:p>
            <a:pPr marL="343080" indent="-340920">
              <a:lnSpc>
                <a:spcPct val="100000"/>
              </a:lnSpc>
              <a:spcBef>
                <a:spcPts val="641"/>
              </a:spcBef>
              <a:buClr>
                <a:srgbClr val="000000"/>
              </a:buClr>
              <a:buFont typeface="Arial"/>
              <a:buChar char="•"/>
            </a:pPr>
            <a:r>
              <a:rPr b="0" lang="en-US" sz="3200" spc="-1" strike="noStrike">
                <a:solidFill>
                  <a:srgbClr val="000000"/>
                </a:solidFill>
                <a:latin typeface="Calibri"/>
                <a:ea typeface="DejaVu Sans"/>
              </a:rPr>
              <a:t>Close surveillance is vital to early diagnose various risk factors, hence control/ treatment.</a:t>
            </a:r>
            <a:endParaRPr b="0" lang="en-US" sz="3200" spc="-1" strike="noStrike">
              <a:latin typeface="Arial"/>
            </a:endParaRPr>
          </a:p>
          <a:p>
            <a:pPr marL="343080" indent="-340920">
              <a:lnSpc>
                <a:spcPct val="100000"/>
              </a:lnSpc>
              <a:spcBef>
                <a:spcPts val="641"/>
              </a:spcBef>
              <a:buClr>
                <a:srgbClr val="000000"/>
              </a:buClr>
              <a:buFont typeface="Arial"/>
              <a:buChar char="•"/>
            </a:pPr>
            <a:r>
              <a:rPr b="0" lang="en-US" sz="3200" spc="-1" strike="noStrike">
                <a:solidFill>
                  <a:srgbClr val="000000"/>
                </a:solidFill>
                <a:latin typeface="Calibri"/>
                <a:ea typeface="DejaVu Sans"/>
              </a:rPr>
              <a:t>Follow up is best in a hospital setting MCH and review visit criteria is basically on:</a:t>
            </a:r>
            <a:endParaRPr b="0" lang="en-US" sz="3200" spc="-1" strike="noStrike">
              <a:latin typeface="Arial"/>
            </a:endParaRPr>
          </a:p>
          <a:p>
            <a:pPr marL="343080" indent="-340920">
              <a:lnSpc>
                <a:spcPct val="100000"/>
              </a:lnSpc>
              <a:spcBef>
                <a:spcPts val="641"/>
              </a:spcBef>
              <a:buClr>
                <a:srgbClr val="000000"/>
              </a:buClr>
              <a:buFont typeface="Wingdings" charset="2"/>
              <a:buChar char=""/>
            </a:pPr>
            <a:r>
              <a:rPr b="0" lang="en-US" sz="3200" spc="-1" strike="noStrike">
                <a:solidFill>
                  <a:srgbClr val="000000"/>
                </a:solidFill>
                <a:latin typeface="Calibri"/>
                <a:ea typeface="DejaVu Sans"/>
              </a:rPr>
              <a:t>2 weekly up to a gestation of 28 weeks</a:t>
            </a:r>
            <a:endParaRPr b="0" lang="en-US" sz="3200" spc="-1" strike="noStrike">
              <a:latin typeface="Arial"/>
            </a:endParaRPr>
          </a:p>
          <a:p>
            <a:pPr marL="343080" indent="-340920">
              <a:lnSpc>
                <a:spcPct val="100000"/>
              </a:lnSpc>
              <a:spcBef>
                <a:spcPts val="641"/>
              </a:spcBef>
              <a:buClr>
                <a:srgbClr val="000000"/>
              </a:buClr>
              <a:buFont typeface="Wingdings" charset="2"/>
              <a:buChar char=""/>
            </a:pPr>
            <a:r>
              <a:rPr b="0" lang="en-US" sz="3200" spc="-1" strike="noStrike">
                <a:solidFill>
                  <a:srgbClr val="000000"/>
                </a:solidFill>
                <a:latin typeface="Calibri"/>
                <a:ea typeface="DejaVu Sans"/>
              </a:rPr>
              <a:t>Thereafter weekly up to 34 weeks and doctors review during every visit.</a:t>
            </a:r>
            <a:endParaRPr b="0" lang="en-US" sz="3200" spc="-1" strike="noStrike">
              <a:latin typeface="Arial"/>
            </a:endParaRPr>
          </a:p>
          <a:p>
            <a:pPr marL="343080" indent="-340920">
              <a:lnSpc>
                <a:spcPct val="100000"/>
              </a:lnSpc>
              <a:spcBef>
                <a:spcPts val="641"/>
              </a:spcBef>
              <a:buClr>
                <a:srgbClr val="000000"/>
              </a:buClr>
              <a:buFont typeface="Arial"/>
              <a:buChar char="•"/>
            </a:pPr>
            <a:r>
              <a:rPr b="0" lang="en-US" sz="3200" spc="-1" strike="noStrike">
                <a:solidFill>
                  <a:srgbClr val="000000"/>
                </a:solidFill>
                <a:latin typeface="Calibri"/>
                <a:ea typeface="DejaVu Sans"/>
              </a:rPr>
              <a:t>Among the services are:</a:t>
            </a:r>
            <a:endParaRPr b="0" lang="en-US" sz="3200" spc="-1" strike="noStrike">
              <a:latin typeface="Arial"/>
            </a:endParaRPr>
          </a:p>
          <a:p>
            <a:pPr marL="343080" indent="-340920">
              <a:lnSpc>
                <a:spcPct val="100000"/>
              </a:lnSpc>
              <a:spcBef>
                <a:spcPts val="641"/>
              </a:spcBef>
              <a:buClr>
                <a:srgbClr val="000000"/>
              </a:buClr>
              <a:buFont typeface="Wingdings" charset="2"/>
              <a:buChar char=""/>
            </a:pPr>
            <a:r>
              <a:rPr b="0" lang="en-US" sz="3200" spc="-1" strike="noStrike">
                <a:solidFill>
                  <a:srgbClr val="000000"/>
                </a:solidFill>
                <a:latin typeface="Calibri"/>
                <a:ea typeface="DejaVu Sans"/>
              </a:rPr>
              <a:t>Health messages regarding; </a:t>
            </a: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45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93" name="CustomShape 1"/>
          <p:cNvSpPr/>
          <p:nvPr/>
        </p:nvSpPr>
        <p:spPr>
          <a:xfrm>
            <a:off x="1523880" y="457200"/>
            <a:ext cx="9522720" cy="5666760"/>
          </a:xfrm>
          <a:prstGeom prst="rect">
            <a:avLst/>
          </a:prstGeom>
          <a:noFill/>
          <a:ln>
            <a:noFill/>
          </a:ln>
        </p:spPr>
        <p:style>
          <a:lnRef idx="0"/>
          <a:fillRef idx="0"/>
          <a:effectRef idx="0"/>
          <a:fontRef idx="minor"/>
        </p:style>
        <p:txBody>
          <a:bodyPr lIns="90000" rIns="90000" tIns="45000" bIns="45000">
            <a:normAutofit/>
          </a:bodyPr>
          <a:p>
            <a:pPr marL="343080" indent="-340920">
              <a:lnSpc>
                <a:spcPct val="100000"/>
              </a:lnSpc>
              <a:spcBef>
                <a:spcPts val="641"/>
              </a:spcBef>
              <a:buClr>
                <a:srgbClr val="000000"/>
              </a:buClr>
              <a:buFont typeface="Wingdings" charset="2"/>
              <a:buChar char=""/>
            </a:pPr>
            <a:r>
              <a:rPr b="0" lang="en-US" sz="3200" spc="-1" strike="noStrike">
                <a:solidFill>
                  <a:srgbClr val="000000"/>
                </a:solidFill>
                <a:latin typeface="Calibri"/>
                <a:ea typeface="DejaVu Sans"/>
              </a:rPr>
              <a:t>Possible course of pregnancy (minor disorders &amp; physiological changes), outcomes and possible complications.</a:t>
            </a:r>
            <a:endParaRPr b="0" lang="en-US" sz="3200" spc="-1" strike="noStrike">
              <a:latin typeface="Arial"/>
            </a:endParaRPr>
          </a:p>
          <a:p>
            <a:pPr marL="343080" indent="-340920">
              <a:lnSpc>
                <a:spcPct val="100000"/>
              </a:lnSpc>
              <a:spcBef>
                <a:spcPts val="641"/>
              </a:spcBef>
              <a:buClr>
                <a:srgbClr val="000000"/>
              </a:buClr>
              <a:buFont typeface="Wingdings" charset="2"/>
              <a:buChar char=""/>
            </a:pPr>
            <a:r>
              <a:rPr b="0" lang="en-US" sz="3200" spc="-1" strike="noStrike">
                <a:solidFill>
                  <a:srgbClr val="000000"/>
                </a:solidFill>
                <a:latin typeface="Calibri"/>
                <a:ea typeface="DejaVu Sans"/>
              </a:rPr>
              <a:t>Infants feeding and ways of keeping them warm.</a:t>
            </a:r>
            <a:endParaRPr b="0" lang="en-US" sz="3200" spc="-1" strike="noStrike">
              <a:latin typeface="Arial"/>
            </a:endParaRPr>
          </a:p>
          <a:p>
            <a:pPr marL="343080" indent="-340920">
              <a:lnSpc>
                <a:spcPct val="100000"/>
              </a:lnSpc>
              <a:spcBef>
                <a:spcPts val="641"/>
              </a:spcBef>
              <a:buClr>
                <a:srgbClr val="000000"/>
              </a:buClr>
              <a:buFont typeface="Wingdings" charset="2"/>
              <a:buChar char=""/>
            </a:pPr>
            <a:r>
              <a:rPr b="0" lang="en-US" sz="3200" spc="-1" strike="noStrike">
                <a:solidFill>
                  <a:srgbClr val="000000"/>
                </a:solidFill>
                <a:latin typeface="Calibri"/>
                <a:ea typeface="DejaVu Sans"/>
              </a:rPr>
              <a:t>Importance of a birth plan.</a:t>
            </a:r>
            <a:endParaRPr b="0" lang="en-US" sz="3200" spc="-1" strike="noStrike">
              <a:latin typeface="Arial"/>
            </a:endParaRPr>
          </a:p>
          <a:p>
            <a:pPr marL="343080" indent="-340920">
              <a:lnSpc>
                <a:spcPct val="100000"/>
              </a:lnSpc>
              <a:spcBef>
                <a:spcPts val="641"/>
              </a:spcBef>
              <a:buClr>
                <a:srgbClr val="000000"/>
              </a:buClr>
              <a:buFont typeface="Wingdings" charset="2"/>
              <a:buChar char=""/>
            </a:pPr>
            <a:r>
              <a:rPr b="0" lang="en-US" sz="3200" spc="-1" strike="noStrike">
                <a:solidFill>
                  <a:srgbClr val="000000"/>
                </a:solidFill>
                <a:latin typeface="Calibri"/>
                <a:ea typeface="DejaVu Sans"/>
              </a:rPr>
              <a:t>Iron &amp; Folate supplementation:</a:t>
            </a:r>
            <a:endParaRPr b="0" lang="en-US" sz="3200" spc="-1" strike="noStrike">
              <a:latin typeface="Arial"/>
            </a:endParaRPr>
          </a:p>
          <a:p>
            <a:pPr marL="343080" indent="-340920">
              <a:lnSpc>
                <a:spcPct val="100000"/>
              </a:lnSpc>
              <a:spcBef>
                <a:spcPts val="641"/>
              </a:spcBef>
              <a:buClr>
                <a:srgbClr val="000000"/>
              </a:buClr>
              <a:buFont typeface="Wingdings" charset="2"/>
              <a:buChar char=""/>
            </a:pPr>
            <a:r>
              <a:rPr b="0" lang="en-US" sz="3200" spc="-1" strike="noStrike">
                <a:solidFill>
                  <a:srgbClr val="000000"/>
                </a:solidFill>
                <a:latin typeface="Calibri"/>
                <a:ea typeface="DejaVu Sans"/>
              </a:rPr>
              <a:t>Iron is due to the higher demand.</a:t>
            </a:r>
            <a:endParaRPr b="0" lang="en-US" sz="3200" spc="-1" strike="noStrike">
              <a:latin typeface="Arial"/>
            </a:endParaRPr>
          </a:p>
          <a:p>
            <a:pPr marL="343080" indent="-340920">
              <a:lnSpc>
                <a:spcPct val="100000"/>
              </a:lnSpc>
              <a:spcBef>
                <a:spcPts val="641"/>
              </a:spcBef>
              <a:buClr>
                <a:srgbClr val="000000"/>
              </a:buClr>
              <a:buFont typeface="Wingdings" charset="2"/>
              <a:buChar char=""/>
            </a:pPr>
            <a:r>
              <a:rPr b="0" lang="en-US" sz="3200" spc="-1" strike="noStrike">
                <a:solidFill>
                  <a:srgbClr val="000000"/>
                </a:solidFill>
                <a:latin typeface="Calibri"/>
                <a:ea typeface="DejaVu Sans"/>
              </a:rPr>
              <a:t>Folate reduces the risk of structural abnormalities .</a:t>
            </a: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45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94" name="CustomShape 1"/>
          <p:cNvSpPr/>
          <p:nvPr/>
        </p:nvSpPr>
        <p:spPr>
          <a:xfrm>
            <a:off x="1619280" y="457200"/>
            <a:ext cx="9926640" cy="5789160"/>
          </a:xfrm>
          <a:prstGeom prst="rect">
            <a:avLst/>
          </a:prstGeom>
          <a:noFill/>
          <a:ln>
            <a:noFill/>
          </a:ln>
        </p:spPr>
        <p:style>
          <a:lnRef idx="0"/>
          <a:fillRef idx="0"/>
          <a:effectRef idx="0"/>
          <a:fontRef idx="minor"/>
        </p:style>
        <p:txBody>
          <a:bodyPr lIns="90000" rIns="90000" tIns="45000" bIns="45000">
            <a:normAutofit/>
          </a:bodyPr>
          <a:p>
            <a:pPr marL="343080" indent="-340920" algn="just">
              <a:lnSpc>
                <a:spcPct val="100000"/>
              </a:lnSpc>
              <a:spcBef>
                <a:spcPts val="641"/>
              </a:spcBef>
              <a:buClr>
                <a:srgbClr val="000000"/>
              </a:buClr>
              <a:buFont typeface="Wingdings" charset="2"/>
              <a:buChar char=""/>
            </a:pPr>
            <a:r>
              <a:rPr b="0" lang="en-US" sz="3200" spc="-1" strike="noStrike">
                <a:solidFill>
                  <a:srgbClr val="000000"/>
                </a:solidFill>
                <a:latin typeface="Calibri"/>
                <a:ea typeface="DejaVu Sans"/>
              </a:rPr>
              <a:t>Screening for congenital abnormalities thru:</a:t>
            </a:r>
            <a:endParaRPr b="0" lang="en-US" sz="3200" spc="-1" strike="noStrike">
              <a:latin typeface="Arial"/>
            </a:endParaRPr>
          </a:p>
          <a:p>
            <a:pPr marL="343080" indent="-340920" algn="just">
              <a:lnSpc>
                <a:spcPct val="100000"/>
              </a:lnSpc>
              <a:spcBef>
                <a:spcPts val="641"/>
              </a:spcBef>
              <a:buClr>
                <a:srgbClr val="000000"/>
              </a:buClr>
              <a:buFont typeface="Wingdings" charset="2"/>
              <a:buChar char=""/>
            </a:pPr>
            <a:r>
              <a:rPr b="0" lang="en-US" sz="3200" spc="-1" strike="noStrike">
                <a:solidFill>
                  <a:srgbClr val="000000"/>
                </a:solidFill>
                <a:latin typeface="Calibri"/>
                <a:ea typeface="DejaVu Sans"/>
              </a:rPr>
              <a:t>Ultrasound</a:t>
            </a:r>
            <a:endParaRPr b="0" lang="en-US" sz="3200" spc="-1" strike="noStrike">
              <a:latin typeface="Arial"/>
            </a:endParaRPr>
          </a:p>
          <a:p>
            <a:pPr marL="343080" indent="-340920" algn="just">
              <a:lnSpc>
                <a:spcPct val="100000"/>
              </a:lnSpc>
              <a:spcBef>
                <a:spcPts val="641"/>
              </a:spcBef>
              <a:buClr>
                <a:srgbClr val="000000"/>
              </a:buClr>
              <a:buFont typeface="Wingdings" charset="2"/>
              <a:buChar char=""/>
            </a:pPr>
            <a:r>
              <a:rPr b="0" lang="en-US" sz="3200" spc="-1" strike="noStrike">
                <a:solidFill>
                  <a:srgbClr val="000000"/>
                </a:solidFill>
                <a:latin typeface="Calibri"/>
                <a:ea typeface="DejaVu Sans"/>
              </a:rPr>
              <a:t> </a:t>
            </a:r>
            <a:r>
              <a:rPr b="0" lang="en-US" sz="3200" spc="-1" strike="noStrike">
                <a:solidFill>
                  <a:srgbClr val="000000"/>
                </a:solidFill>
                <a:latin typeface="Calibri"/>
                <a:ea typeface="DejaVu Sans"/>
              </a:rPr>
              <a:t>Blood specimen is also utilised where facilities are available.</a:t>
            </a:r>
            <a:endParaRPr b="0" lang="en-US" sz="3200" spc="-1" strike="noStrike">
              <a:latin typeface="Arial"/>
            </a:endParaRPr>
          </a:p>
          <a:p>
            <a:pPr marL="343080" indent="-340920" algn="just">
              <a:lnSpc>
                <a:spcPct val="100000"/>
              </a:lnSpc>
              <a:spcBef>
                <a:spcPts val="641"/>
              </a:spcBef>
              <a:buClr>
                <a:srgbClr val="000000"/>
              </a:buClr>
              <a:buFont typeface="Wingdings" charset="2"/>
              <a:buChar char=""/>
            </a:pPr>
            <a:r>
              <a:rPr b="0" lang="en-US" sz="3200" spc="-1" strike="noStrike">
                <a:solidFill>
                  <a:srgbClr val="000000"/>
                </a:solidFill>
                <a:latin typeface="Calibri"/>
                <a:ea typeface="DejaVu Sans"/>
              </a:rPr>
              <a:t>Closely monitor for any complications e.g polyhydramnious , preeclampsia and exaggeration of minor disorders, then intervene appropriately .</a:t>
            </a:r>
            <a:endParaRPr b="0" lang="en-US" sz="3200" spc="-1" strike="noStrike">
              <a:latin typeface="Arial"/>
            </a:endParaRPr>
          </a:p>
          <a:p>
            <a:pPr marL="343080" indent="-340920" algn="just">
              <a:lnSpc>
                <a:spcPct val="100000"/>
              </a:lnSpc>
              <a:spcBef>
                <a:spcPts val="641"/>
              </a:spcBef>
              <a:buClr>
                <a:srgbClr val="000000"/>
              </a:buClr>
              <a:buFont typeface="Wingdings" charset="2"/>
              <a:buChar char=""/>
            </a:pPr>
            <a:r>
              <a:rPr b="0" lang="en-US" sz="3200" spc="-1" strike="noStrike">
                <a:solidFill>
                  <a:srgbClr val="000000"/>
                </a:solidFill>
                <a:latin typeface="Calibri"/>
                <a:ea typeface="DejaVu Sans"/>
              </a:rPr>
              <a:t>Advise on rest, at least 2 hours afternoon &amp; 6-8hrs at night. Increase resting period towards term.</a:t>
            </a:r>
            <a:endParaRPr b="0" lang="en-US" sz="3200" spc="-1" strike="noStrike">
              <a:latin typeface="Arial"/>
            </a:endParaRPr>
          </a:p>
          <a:p>
            <a:pPr algn="just">
              <a:lnSpc>
                <a:spcPct val="100000"/>
              </a:lnSpc>
              <a:spcBef>
                <a:spcPts val="641"/>
              </a:spcBef>
            </a:pP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45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95" name="CustomShape 1"/>
          <p:cNvSpPr/>
          <p:nvPr/>
        </p:nvSpPr>
        <p:spPr>
          <a:xfrm>
            <a:off x="1523880" y="228600"/>
            <a:ext cx="10022040" cy="6017760"/>
          </a:xfrm>
          <a:prstGeom prst="rect">
            <a:avLst/>
          </a:prstGeom>
          <a:noFill/>
          <a:ln>
            <a:noFill/>
          </a:ln>
        </p:spPr>
        <p:style>
          <a:lnRef idx="0"/>
          <a:fillRef idx="0"/>
          <a:effectRef idx="0"/>
          <a:fontRef idx="minor"/>
        </p:style>
        <p:txBody>
          <a:bodyPr lIns="90000" rIns="90000" tIns="45000" bIns="45000">
            <a:normAutofit/>
          </a:bodyPr>
          <a:p>
            <a:pPr marL="343080" indent="-340920">
              <a:lnSpc>
                <a:spcPct val="100000"/>
              </a:lnSpc>
              <a:spcBef>
                <a:spcPts val="641"/>
              </a:spcBef>
              <a:buClr>
                <a:srgbClr val="000000"/>
              </a:buClr>
              <a:buFont typeface="Arial"/>
              <a:buChar char="•"/>
            </a:pPr>
            <a:r>
              <a:rPr b="0" lang="en-US" sz="3200" spc="-1" strike="noStrike">
                <a:solidFill>
                  <a:srgbClr val="000000"/>
                </a:solidFill>
                <a:latin typeface="Calibri"/>
                <a:ea typeface="DejaVu Sans"/>
              </a:rPr>
              <a:t>Sometimes, at around 34 weeks admission to hospital may be necessary to:</a:t>
            </a:r>
            <a:endParaRPr b="0" lang="en-US" sz="3200" spc="-1" strike="noStrike">
              <a:latin typeface="Arial"/>
            </a:endParaRPr>
          </a:p>
          <a:p>
            <a:pPr marL="343080" indent="-340920">
              <a:lnSpc>
                <a:spcPct val="100000"/>
              </a:lnSpc>
              <a:spcBef>
                <a:spcPts val="641"/>
              </a:spcBef>
              <a:buClr>
                <a:srgbClr val="000000"/>
              </a:buClr>
              <a:buFont typeface="Wingdings" charset="2"/>
              <a:buChar char=""/>
            </a:pPr>
            <a:r>
              <a:rPr b="0" lang="en-US" sz="3200" spc="-1" strike="noStrike">
                <a:solidFill>
                  <a:srgbClr val="000000"/>
                </a:solidFill>
                <a:latin typeface="Calibri"/>
                <a:ea typeface="DejaVu Sans"/>
              </a:rPr>
              <a:t>Closely monitor for preterm labour.</a:t>
            </a:r>
            <a:endParaRPr b="0" lang="en-US" sz="3200" spc="-1" strike="noStrike">
              <a:latin typeface="Arial"/>
            </a:endParaRPr>
          </a:p>
          <a:p>
            <a:pPr marL="343080" indent="-340920">
              <a:lnSpc>
                <a:spcPct val="100000"/>
              </a:lnSpc>
              <a:spcBef>
                <a:spcPts val="641"/>
              </a:spcBef>
              <a:buClr>
                <a:srgbClr val="000000"/>
              </a:buClr>
              <a:buFont typeface="Wingdings" charset="2"/>
              <a:buChar char=""/>
            </a:pPr>
            <a:r>
              <a:rPr b="0" lang="en-US" sz="3200" spc="-1" strike="noStrike">
                <a:solidFill>
                  <a:srgbClr val="000000"/>
                </a:solidFill>
                <a:latin typeface="Calibri"/>
                <a:ea typeface="DejaVu Sans"/>
              </a:rPr>
              <a:t>Facilitate physical rest and to some extent psychological rest. </a:t>
            </a:r>
            <a:endParaRPr b="0" lang="en-US" sz="3200" spc="-1" strike="noStrike">
              <a:latin typeface="Arial"/>
            </a:endParaRPr>
          </a:p>
          <a:p>
            <a:pPr marL="343080" indent="-340920">
              <a:lnSpc>
                <a:spcPct val="100000"/>
              </a:lnSpc>
              <a:spcBef>
                <a:spcPts val="641"/>
              </a:spcBef>
              <a:buClr>
                <a:srgbClr val="000000"/>
              </a:buClr>
              <a:buFont typeface="Wingdings" charset="2"/>
              <a:buChar char=""/>
            </a:pPr>
            <a:r>
              <a:rPr b="0" lang="en-US" sz="3200" spc="-1" strike="noStrike">
                <a:solidFill>
                  <a:srgbClr val="000000"/>
                </a:solidFill>
                <a:latin typeface="Calibri"/>
                <a:ea typeface="DejaVu Sans"/>
              </a:rPr>
              <a:t>On discharge, emphasize on:</a:t>
            </a:r>
            <a:endParaRPr b="0" lang="en-US" sz="3200" spc="-1" strike="noStrike">
              <a:latin typeface="Arial"/>
            </a:endParaRPr>
          </a:p>
          <a:p>
            <a:pPr marL="343080" indent="-340920">
              <a:lnSpc>
                <a:spcPct val="100000"/>
              </a:lnSpc>
              <a:spcBef>
                <a:spcPts val="641"/>
              </a:spcBef>
              <a:buClr>
                <a:srgbClr val="000000"/>
              </a:buClr>
              <a:buFont typeface="Wingdings" charset="2"/>
              <a:buChar char=""/>
            </a:pPr>
            <a:r>
              <a:rPr b="0" lang="en-US" sz="3200" spc="-1" strike="noStrike">
                <a:solidFill>
                  <a:srgbClr val="000000"/>
                </a:solidFill>
                <a:latin typeface="Calibri"/>
                <a:ea typeface="DejaVu Sans"/>
              </a:rPr>
              <a:t>Hygiene, diet, rest and sleep.</a:t>
            </a:r>
            <a:endParaRPr b="0" lang="en-US" sz="3200" spc="-1" strike="noStrike">
              <a:latin typeface="Arial"/>
            </a:endParaRPr>
          </a:p>
          <a:p>
            <a:pPr marL="343080" indent="-340920">
              <a:lnSpc>
                <a:spcPct val="100000"/>
              </a:lnSpc>
              <a:spcBef>
                <a:spcPts val="641"/>
              </a:spcBef>
              <a:buClr>
                <a:srgbClr val="000000"/>
              </a:buClr>
              <a:buFont typeface="Wingdings" charset="2"/>
              <a:buChar char=""/>
            </a:pPr>
            <a:r>
              <a:rPr b="0" lang="en-US" sz="3200" spc="-1" strike="noStrike">
                <a:solidFill>
                  <a:srgbClr val="000000"/>
                </a:solidFill>
                <a:latin typeface="Calibri"/>
                <a:ea typeface="DejaVu Sans"/>
              </a:rPr>
              <a:t>Prevention of anaemia</a:t>
            </a:r>
            <a:endParaRPr b="0" lang="en-US" sz="3200" spc="-1" strike="noStrike">
              <a:latin typeface="Arial"/>
            </a:endParaRPr>
          </a:p>
          <a:p>
            <a:pPr marL="343080" indent="-340920">
              <a:lnSpc>
                <a:spcPct val="100000"/>
              </a:lnSpc>
              <a:spcBef>
                <a:spcPts val="641"/>
              </a:spcBef>
              <a:buClr>
                <a:srgbClr val="000000"/>
              </a:buClr>
              <a:buFont typeface="Wingdings" charset="2"/>
              <a:buChar char=""/>
            </a:pPr>
            <a:r>
              <a:rPr b="0" lang="en-US" sz="3200" spc="-1" strike="noStrike">
                <a:solidFill>
                  <a:srgbClr val="000000"/>
                </a:solidFill>
                <a:latin typeface="Calibri"/>
                <a:ea typeface="DejaVu Sans"/>
              </a:rPr>
              <a:t>Signs of false labour</a:t>
            </a:r>
            <a:endParaRPr b="0" lang="en-US" sz="3200" spc="-1" strike="noStrike">
              <a:latin typeface="Arial"/>
            </a:endParaRPr>
          </a:p>
          <a:p>
            <a:pPr marL="343080" indent="-340920">
              <a:lnSpc>
                <a:spcPct val="100000"/>
              </a:lnSpc>
              <a:spcBef>
                <a:spcPts val="641"/>
              </a:spcBef>
              <a:buClr>
                <a:srgbClr val="000000"/>
              </a:buClr>
              <a:buFont typeface="Arial"/>
              <a:buChar char="•"/>
            </a:pPr>
            <a:r>
              <a:rPr b="0" lang="en-US" sz="3200" spc="-1" strike="noStrike">
                <a:solidFill>
                  <a:srgbClr val="000000"/>
                </a:solidFill>
                <a:latin typeface="Calibri"/>
                <a:ea typeface="DejaVu Sans"/>
              </a:rPr>
              <a:t>If labour will not have occurred by EDD to report to hospital promptly to prevent IUFD.</a:t>
            </a: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45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96" name="CustomShape 1"/>
          <p:cNvSpPr/>
          <p:nvPr/>
        </p:nvSpPr>
        <p:spPr>
          <a:xfrm>
            <a:off x="2175480" y="0"/>
            <a:ext cx="9370440" cy="912240"/>
          </a:xfrm>
          <a:prstGeom prst="rect">
            <a:avLst/>
          </a:prstGeom>
          <a:noFill/>
          <a:ln>
            <a:noFill/>
          </a:ln>
        </p:spPr>
        <p:style>
          <a:lnRef idx="0"/>
          <a:fillRef idx="0"/>
          <a:effectRef idx="0"/>
          <a:fontRef idx="minor"/>
        </p:style>
        <p:txBody>
          <a:bodyPr lIns="90000" rIns="90000" tIns="45000" bIns="45000" anchor="ctr">
            <a:noAutofit/>
          </a:bodyPr>
          <a:p>
            <a:pPr>
              <a:lnSpc>
                <a:spcPct val="100000"/>
              </a:lnSpc>
            </a:pPr>
            <a:r>
              <a:rPr b="0" lang="en-US" sz="4400" spc="-1" strike="noStrike">
                <a:solidFill>
                  <a:srgbClr val="000000"/>
                </a:solidFill>
                <a:latin typeface="Calibri"/>
                <a:ea typeface="DejaVu Sans"/>
              </a:rPr>
              <a:t>	</a:t>
            </a:r>
            <a:r>
              <a:rPr b="1" i="1" lang="en-US" sz="4400" spc="-1" strike="noStrike">
                <a:solidFill>
                  <a:srgbClr val="c00000"/>
                </a:solidFill>
                <a:latin typeface="Calibri"/>
                <a:ea typeface="DejaVu Sans"/>
              </a:rPr>
              <a:t> </a:t>
            </a:r>
            <a:r>
              <a:rPr b="1" i="1" lang="en-US" sz="4400" spc="-1" strike="noStrike">
                <a:solidFill>
                  <a:srgbClr val="c00000"/>
                </a:solidFill>
                <a:latin typeface="Calibri"/>
                <a:ea typeface="DejaVu Sans"/>
              </a:rPr>
              <a:t>Intrapartum</a:t>
            </a:r>
            <a:endParaRPr b="0" lang="en-US" sz="4400" spc="-1" strike="noStrike">
              <a:latin typeface="Arial"/>
            </a:endParaRPr>
          </a:p>
        </p:txBody>
      </p:sp>
      <p:sp>
        <p:nvSpPr>
          <p:cNvPr id="1497" name="CustomShape 2"/>
          <p:cNvSpPr/>
          <p:nvPr/>
        </p:nvSpPr>
        <p:spPr>
          <a:xfrm>
            <a:off x="1676520" y="838080"/>
            <a:ext cx="9869400" cy="5407920"/>
          </a:xfrm>
          <a:prstGeom prst="rect">
            <a:avLst/>
          </a:prstGeom>
          <a:noFill/>
          <a:ln>
            <a:noFill/>
          </a:ln>
        </p:spPr>
        <p:style>
          <a:lnRef idx="0"/>
          <a:fillRef idx="0"/>
          <a:effectRef idx="0"/>
          <a:fontRef idx="minor"/>
        </p:style>
        <p:txBody>
          <a:bodyPr lIns="90000" rIns="90000" tIns="45000" bIns="45000">
            <a:normAutofit/>
          </a:bodyPr>
          <a:p>
            <a:pPr marL="343080" indent="-340920" algn="just">
              <a:lnSpc>
                <a:spcPct val="100000"/>
              </a:lnSpc>
              <a:spcBef>
                <a:spcPts val="641"/>
              </a:spcBef>
              <a:buClr>
                <a:srgbClr val="000000"/>
              </a:buClr>
              <a:buFont typeface="Arial"/>
              <a:buChar char="•"/>
            </a:pPr>
            <a:r>
              <a:rPr b="0" lang="en-US" sz="3200" spc="-1" strike="noStrike">
                <a:solidFill>
                  <a:srgbClr val="000000"/>
                </a:solidFill>
                <a:latin typeface="Calibri"/>
                <a:ea typeface="DejaVu Sans"/>
              </a:rPr>
              <a:t>Generally, multiple gestation rarely reaches 40 weeks.</a:t>
            </a:r>
            <a:endParaRPr b="0" lang="en-US" sz="3200" spc="-1" strike="noStrike">
              <a:latin typeface="Arial"/>
            </a:endParaRPr>
          </a:p>
          <a:p>
            <a:pPr marL="343080" indent="-340920" algn="just">
              <a:lnSpc>
                <a:spcPct val="100000"/>
              </a:lnSpc>
              <a:spcBef>
                <a:spcPts val="641"/>
              </a:spcBef>
              <a:buClr>
                <a:srgbClr val="000000"/>
              </a:buClr>
              <a:buFont typeface="Wingdings" charset="2"/>
              <a:buChar char=""/>
            </a:pPr>
            <a:r>
              <a:rPr b="0" lang="en-US" sz="3200" spc="-1" strike="noStrike">
                <a:solidFill>
                  <a:srgbClr val="000000"/>
                </a:solidFill>
                <a:latin typeface="Calibri"/>
                <a:ea typeface="DejaVu Sans"/>
              </a:rPr>
              <a:t>Average duration for twins is 37weeks, triplets 34 weeks and quadruplets 32 weeks.</a:t>
            </a:r>
            <a:endParaRPr b="0" lang="en-US" sz="3200" spc="-1" strike="noStrike">
              <a:latin typeface="Arial"/>
            </a:endParaRPr>
          </a:p>
          <a:p>
            <a:pPr marL="343080" indent="-340920" algn="just">
              <a:lnSpc>
                <a:spcPct val="100000"/>
              </a:lnSpc>
              <a:spcBef>
                <a:spcPts val="641"/>
              </a:spcBef>
              <a:buClr>
                <a:srgbClr val="000000"/>
              </a:buClr>
              <a:buFont typeface="Arial"/>
              <a:buChar char="•"/>
            </a:pPr>
            <a:r>
              <a:rPr b="0" lang="en-US" sz="3200" spc="-1" strike="noStrike">
                <a:solidFill>
                  <a:srgbClr val="000000"/>
                </a:solidFill>
                <a:latin typeface="Calibri"/>
                <a:ea typeface="DejaVu Sans"/>
              </a:rPr>
              <a:t>Spontaneous labour onset is highly preferred &amp; delivery should always occur in a hospital.</a:t>
            </a:r>
            <a:endParaRPr b="0" lang="en-US" sz="3200" spc="-1" strike="noStrike">
              <a:latin typeface="Arial"/>
            </a:endParaRPr>
          </a:p>
          <a:p>
            <a:pPr marL="343080" indent="-340920" algn="just">
              <a:lnSpc>
                <a:spcPct val="100000"/>
              </a:lnSpc>
              <a:spcBef>
                <a:spcPts val="641"/>
              </a:spcBef>
              <a:buClr>
                <a:srgbClr val="000000"/>
              </a:buClr>
              <a:buFont typeface="Wingdings" charset="2"/>
              <a:buChar char=""/>
            </a:pPr>
            <a:r>
              <a:rPr b="0" lang="en-US" sz="3200" spc="-1" strike="noStrike">
                <a:solidFill>
                  <a:srgbClr val="000000"/>
                </a:solidFill>
                <a:latin typeface="Calibri"/>
                <a:ea typeface="DejaVu Sans"/>
              </a:rPr>
              <a:t>Mode of delivery is determined by; parity, presentation, number of fetuses, past obstetric history &amp; stage of labour on admission.</a:t>
            </a: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45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98" name="CustomShape 1"/>
          <p:cNvSpPr/>
          <p:nvPr/>
        </p:nvSpPr>
        <p:spPr>
          <a:xfrm>
            <a:off x="1714680" y="380880"/>
            <a:ext cx="9751320" cy="5789160"/>
          </a:xfrm>
          <a:prstGeom prst="rect">
            <a:avLst/>
          </a:prstGeom>
          <a:noFill/>
          <a:ln>
            <a:noFill/>
          </a:ln>
        </p:spPr>
        <p:style>
          <a:lnRef idx="0"/>
          <a:fillRef idx="0"/>
          <a:effectRef idx="0"/>
          <a:fontRef idx="minor"/>
        </p:style>
        <p:txBody>
          <a:bodyPr lIns="90000" rIns="90000" tIns="45000" bIns="45000">
            <a:normAutofit/>
          </a:bodyPr>
          <a:p>
            <a:pPr marL="343080" indent="-340920" algn="just">
              <a:lnSpc>
                <a:spcPct val="100000"/>
              </a:lnSpc>
              <a:spcBef>
                <a:spcPts val="641"/>
              </a:spcBef>
              <a:buClr>
                <a:srgbClr val="000000"/>
              </a:buClr>
              <a:buFont typeface="Wingdings" charset="2"/>
              <a:buChar char=""/>
            </a:pPr>
            <a:r>
              <a:rPr b="0" lang="en-US" sz="3200" spc="-1" strike="noStrike">
                <a:solidFill>
                  <a:srgbClr val="000000"/>
                </a:solidFill>
                <a:latin typeface="Calibri"/>
                <a:ea typeface="DejaVu Sans"/>
              </a:rPr>
              <a:t>Spontaneous labour is opted where 1</a:t>
            </a:r>
            <a:r>
              <a:rPr b="0" lang="en-US" sz="3200" spc="-1" strike="noStrike" baseline="30000">
                <a:solidFill>
                  <a:srgbClr val="000000"/>
                </a:solidFill>
                <a:latin typeface="Calibri"/>
                <a:ea typeface="DejaVu Sans"/>
              </a:rPr>
              <a:t>st</a:t>
            </a:r>
            <a:r>
              <a:rPr b="0" lang="en-US" sz="3200" spc="-1" strike="noStrike">
                <a:solidFill>
                  <a:srgbClr val="000000"/>
                </a:solidFill>
                <a:latin typeface="Calibri"/>
                <a:ea typeface="DejaVu Sans"/>
              </a:rPr>
              <a:t> twin presentation is vertex, 2</a:t>
            </a:r>
            <a:r>
              <a:rPr b="0" lang="en-US" sz="3200" spc="-1" strike="noStrike" baseline="30000">
                <a:solidFill>
                  <a:srgbClr val="000000"/>
                </a:solidFill>
                <a:latin typeface="Calibri"/>
                <a:ea typeface="DejaVu Sans"/>
              </a:rPr>
              <a:t>nd</a:t>
            </a:r>
            <a:r>
              <a:rPr b="0" lang="en-US" sz="3200" spc="-1" strike="noStrike">
                <a:solidFill>
                  <a:srgbClr val="000000"/>
                </a:solidFill>
                <a:latin typeface="Calibri"/>
                <a:ea typeface="DejaVu Sans"/>
              </a:rPr>
              <a:t> twin’s lie is longitudinal and pelvis is spacious.</a:t>
            </a:r>
            <a:endParaRPr b="0" lang="en-US" sz="3200" spc="-1" strike="noStrike">
              <a:latin typeface="Arial"/>
            </a:endParaRPr>
          </a:p>
          <a:p>
            <a:pPr marL="343080" indent="-340920" algn="just">
              <a:lnSpc>
                <a:spcPct val="100000"/>
              </a:lnSpc>
              <a:spcBef>
                <a:spcPts val="641"/>
              </a:spcBef>
              <a:tabLst>
                <a:tab algn="l" pos="0"/>
              </a:tabLst>
            </a:pPr>
            <a:r>
              <a:rPr b="1" lang="en-US" sz="3200" spc="-1" strike="noStrike">
                <a:solidFill>
                  <a:srgbClr val="000000"/>
                </a:solidFill>
                <a:latin typeface="Calibri"/>
                <a:ea typeface="DejaVu Sans"/>
              </a:rPr>
              <a:t>	</a:t>
            </a:r>
            <a:r>
              <a:rPr b="1" lang="en-US" sz="3200" spc="-1" strike="noStrike">
                <a:solidFill>
                  <a:srgbClr val="0000cc"/>
                </a:solidFill>
                <a:latin typeface="Calibri"/>
                <a:ea typeface="DejaVu Sans"/>
              </a:rPr>
              <a:t>NB</a:t>
            </a:r>
            <a:r>
              <a:rPr b="0" lang="en-US" sz="3200" spc="-1" strike="noStrike">
                <a:solidFill>
                  <a:srgbClr val="0000cc"/>
                </a:solidFill>
                <a:latin typeface="Calibri"/>
                <a:ea typeface="DejaVu Sans"/>
              </a:rPr>
              <a:t>: </a:t>
            </a:r>
            <a:r>
              <a:rPr b="0" lang="en-US" sz="3200" spc="-1" strike="noStrike">
                <a:solidFill>
                  <a:srgbClr val="000000"/>
                </a:solidFill>
                <a:latin typeface="Calibri"/>
                <a:ea typeface="DejaVu Sans"/>
              </a:rPr>
              <a:t>In most institutions, multiple gestation is an indication for elective C/S to avoid the many complications with SVD.</a:t>
            </a:r>
            <a:endParaRPr b="0" lang="en-US" sz="3200" spc="-1" strike="noStrike">
              <a:latin typeface="Arial"/>
            </a:endParaRPr>
          </a:p>
          <a:p>
            <a:pPr marL="343080" indent="-340920" algn="just">
              <a:lnSpc>
                <a:spcPct val="100000"/>
              </a:lnSpc>
              <a:spcBef>
                <a:spcPts val="641"/>
              </a:spcBef>
              <a:tabLst>
                <a:tab algn="l" pos="0"/>
              </a:tabLst>
            </a:pPr>
            <a:r>
              <a:rPr b="0" lang="en-US" sz="3200" spc="-1" strike="noStrike">
                <a:solidFill>
                  <a:srgbClr val="000000"/>
                </a:solidFill>
                <a:latin typeface="Calibri"/>
                <a:ea typeface="DejaVu Sans"/>
              </a:rPr>
              <a:t>	</a:t>
            </a:r>
            <a:r>
              <a:rPr b="1" lang="en-US" sz="3200" spc="-1" strike="noStrike" u="sng">
                <a:solidFill>
                  <a:srgbClr val="000000"/>
                </a:solidFill>
                <a:uFillTx/>
                <a:latin typeface="Calibri"/>
                <a:ea typeface="DejaVu Sans"/>
              </a:rPr>
              <a:t>First (1</a:t>
            </a:r>
            <a:r>
              <a:rPr b="1" lang="en-US" sz="3200" spc="-1" strike="noStrike" u="sng" baseline="30000">
                <a:solidFill>
                  <a:srgbClr val="000000"/>
                </a:solidFill>
                <a:uFillTx/>
                <a:latin typeface="Calibri"/>
                <a:ea typeface="DejaVu Sans"/>
              </a:rPr>
              <a:t>st</a:t>
            </a:r>
            <a:r>
              <a:rPr b="1" lang="en-US" sz="3200" spc="-1" strike="noStrike" u="sng">
                <a:solidFill>
                  <a:srgbClr val="000000"/>
                </a:solidFill>
                <a:uFillTx/>
                <a:latin typeface="Calibri"/>
                <a:ea typeface="DejaVu Sans"/>
              </a:rPr>
              <a:t> )  Stage</a:t>
            </a:r>
            <a:endParaRPr b="0" lang="en-US" sz="3200" spc="-1" strike="noStrike">
              <a:latin typeface="Arial"/>
            </a:endParaRPr>
          </a:p>
          <a:p>
            <a:pPr marL="343080" indent="-340920" algn="just">
              <a:lnSpc>
                <a:spcPct val="100000"/>
              </a:lnSpc>
              <a:spcBef>
                <a:spcPts val="641"/>
              </a:spcBef>
              <a:buClr>
                <a:srgbClr val="000000"/>
              </a:buClr>
              <a:buFont typeface="Arial"/>
              <a:buChar char="•"/>
              <a:tabLst>
                <a:tab algn="l" pos="0"/>
              </a:tabLst>
            </a:pPr>
            <a:r>
              <a:rPr b="0" lang="en-US" sz="3200" spc="-1" strike="noStrike">
                <a:solidFill>
                  <a:srgbClr val="000000"/>
                </a:solidFill>
                <a:latin typeface="Calibri"/>
                <a:ea typeface="DejaVu Sans"/>
              </a:rPr>
              <a:t>Care is as in single fetus pregnancy, except for a few variations as follows:-</a:t>
            </a: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45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99" name="CustomShape 1"/>
          <p:cNvSpPr/>
          <p:nvPr/>
        </p:nvSpPr>
        <p:spPr>
          <a:xfrm>
            <a:off x="1752480" y="457200"/>
            <a:ext cx="9770400" cy="5941440"/>
          </a:xfrm>
          <a:prstGeom prst="rect">
            <a:avLst/>
          </a:prstGeom>
          <a:noFill/>
          <a:ln>
            <a:noFill/>
          </a:ln>
        </p:spPr>
        <p:style>
          <a:lnRef idx="0"/>
          <a:fillRef idx="0"/>
          <a:effectRef idx="0"/>
          <a:fontRef idx="minor"/>
        </p:style>
        <p:txBody>
          <a:bodyPr lIns="90000" rIns="90000" tIns="45000" bIns="45000">
            <a:noAutofit/>
          </a:bodyPr>
          <a:p>
            <a:pPr marL="343080" indent="-340920" algn="just">
              <a:lnSpc>
                <a:spcPct val="100000"/>
              </a:lnSpc>
              <a:spcBef>
                <a:spcPts val="621"/>
              </a:spcBef>
              <a:buClr>
                <a:srgbClr val="000000"/>
              </a:buClr>
              <a:buFont typeface="Wingdings" charset="2"/>
              <a:buChar char=""/>
            </a:pPr>
            <a:r>
              <a:rPr b="0" lang="en-US" sz="3100" spc="-1" strike="noStrike">
                <a:solidFill>
                  <a:srgbClr val="000000"/>
                </a:solidFill>
                <a:latin typeface="Calibri"/>
                <a:ea typeface="DejaVu Sans"/>
              </a:rPr>
              <a:t>Close monitoring of fetal heart sound every ¼  hourly or through a cardiotocograph  (CTG) regularly.</a:t>
            </a:r>
            <a:endParaRPr b="0" lang="en-US" sz="3100" spc="-1" strike="noStrike">
              <a:latin typeface="Arial"/>
            </a:endParaRPr>
          </a:p>
          <a:p>
            <a:pPr marL="343080" indent="-340920" algn="just">
              <a:lnSpc>
                <a:spcPct val="100000"/>
              </a:lnSpc>
              <a:spcBef>
                <a:spcPts val="621"/>
              </a:spcBef>
              <a:buClr>
                <a:srgbClr val="000000"/>
              </a:buClr>
              <a:buFont typeface="Wingdings" charset="2"/>
              <a:buChar char=""/>
            </a:pPr>
            <a:r>
              <a:rPr b="0" lang="en-US" sz="3100" spc="-1" strike="noStrike">
                <a:solidFill>
                  <a:srgbClr val="000000"/>
                </a:solidFill>
                <a:latin typeface="Calibri"/>
                <a:ea typeface="DejaVu Sans"/>
              </a:rPr>
              <a:t>Avoid sedatives because labour is usually preterm.</a:t>
            </a:r>
            <a:endParaRPr b="0" lang="en-US" sz="3100" spc="-1" strike="noStrike">
              <a:latin typeface="Arial"/>
            </a:endParaRPr>
          </a:p>
          <a:p>
            <a:pPr marL="343080" indent="-340920" algn="just">
              <a:lnSpc>
                <a:spcPct val="100000"/>
              </a:lnSpc>
              <a:spcBef>
                <a:spcPts val="621"/>
              </a:spcBef>
              <a:buClr>
                <a:srgbClr val="000000"/>
              </a:buClr>
              <a:buFont typeface="Wingdings" charset="2"/>
              <a:buChar char=""/>
            </a:pPr>
            <a:r>
              <a:rPr b="0" lang="en-US" sz="3100" spc="-1" strike="noStrike">
                <a:solidFill>
                  <a:srgbClr val="000000"/>
                </a:solidFill>
                <a:latin typeface="Calibri"/>
                <a:ea typeface="DejaVu Sans"/>
              </a:rPr>
              <a:t>During V.E carefully assess for cord presentation &amp; if membranes rupture early for cord prolapse.</a:t>
            </a:r>
            <a:endParaRPr b="0" lang="en-US" sz="3100" spc="-1" strike="noStrike">
              <a:latin typeface="Arial"/>
            </a:endParaRPr>
          </a:p>
          <a:p>
            <a:pPr marL="343080" indent="-340920" algn="just">
              <a:lnSpc>
                <a:spcPct val="100000"/>
              </a:lnSpc>
              <a:spcBef>
                <a:spcPts val="621"/>
              </a:spcBef>
              <a:buClr>
                <a:srgbClr val="000000"/>
              </a:buClr>
              <a:buFont typeface="Wingdings" charset="2"/>
              <a:buChar char=""/>
            </a:pPr>
            <a:r>
              <a:rPr b="0" lang="en-US" sz="3100" spc="-1" strike="noStrike">
                <a:solidFill>
                  <a:srgbClr val="000000"/>
                </a:solidFill>
                <a:latin typeface="Calibri"/>
                <a:ea typeface="DejaVu Sans"/>
              </a:rPr>
              <a:t> </a:t>
            </a:r>
            <a:r>
              <a:rPr b="0" lang="en-US" sz="3100" spc="-1" strike="noStrike">
                <a:solidFill>
                  <a:srgbClr val="000000"/>
                </a:solidFill>
                <a:latin typeface="Calibri"/>
                <a:ea typeface="DejaVu Sans"/>
              </a:rPr>
              <a:t>It’s common due to malpresentation.</a:t>
            </a:r>
            <a:endParaRPr b="0" lang="en-US" sz="3100" spc="-1" strike="noStrike">
              <a:latin typeface="Arial"/>
            </a:endParaRPr>
          </a:p>
          <a:p>
            <a:pPr marL="343080" indent="-340920" algn="just">
              <a:lnSpc>
                <a:spcPct val="100000"/>
              </a:lnSpc>
              <a:spcBef>
                <a:spcPts val="621"/>
              </a:spcBef>
              <a:buClr>
                <a:srgbClr val="000000"/>
              </a:buClr>
              <a:buFont typeface="Wingdings" charset="2"/>
              <a:buChar char=""/>
            </a:pPr>
            <a:r>
              <a:rPr b="0" lang="en-US" sz="3100" spc="-1" strike="noStrike">
                <a:solidFill>
                  <a:srgbClr val="000000"/>
                </a:solidFill>
                <a:latin typeface="Calibri"/>
                <a:ea typeface="DejaVu Sans"/>
              </a:rPr>
              <a:t>Keenly assess contractions and report promptly to avoid prolonged labour. </a:t>
            </a:r>
            <a:endParaRPr b="0" lang="en-US" sz="3100" spc="-1" strike="noStrike">
              <a:latin typeface="Arial"/>
            </a:endParaRPr>
          </a:p>
        </p:txBody>
      </p:sp>
    </p:spTree>
  </p:cSld>
  <mc:AlternateContent>
    <mc:Choice Requires="p14">
      <p:transition spd="slow" p14:dur="2000"/>
    </mc:Choice>
    <mc:Fallback>
      <p:transition spd="slow"/>
    </mc:Fallback>
  </mc:AlternateContent>
</p:sld>
</file>

<file path=ppt/slides/slide4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12" name="CustomShape 1"/>
          <p:cNvSpPr/>
          <p:nvPr/>
        </p:nvSpPr>
        <p:spPr>
          <a:xfrm>
            <a:off x="952560" y="762120"/>
            <a:ext cx="10284840" cy="5560560"/>
          </a:xfrm>
          <a:prstGeom prst="rect">
            <a:avLst/>
          </a:prstGeom>
          <a:noFill/>
          <a:ln>
            <a:noFill/>
          </a:ln>
        </p:spPr>
        <p:style>
          <a:lnRef idx="0"/>
          <a:fillRef idx="0"/>
          <a:effectRef idx="0"/>
          <a:fontRef idx="minor"/>
        </p:style>
        <p:txBody>
          <a:bodyPr lIns="90000" rIns="90000" tIns="45000" bIns="45000">
            <a:normAutofit/>
          </a:bodyPr>
          <a:p>
            <a:pPr marL="274320" indent="-272160" algn="just">
              <a:lnSpc>
                <a:spcPct val="100000"/>
              </a:lnSpc>
              <a:spcBef>
                <a:spcPts val="720"/>
              </a:spcBef>
              <a:buClr>
                <a:srgbClr val="0bd0d9"/>
              </a:buClr>
              <a:buSzPct val="95000"/>
              <a:buFont typeface="Wingdings 2" charset="2"/>
              <a:buChar char=""/>
            </a:pPr>
            <a:r>
              <a:rPr b="0" lang="en-US" sz="3600" spc="-1" strike="noStrike">
                <a:solidFill>
                  <a:srgbClr val="000000"/>
                </a:solidFill>
                <a:latin typeface="Constantia"/>
                <a:ea typeface="DejaVu Sans"/>
              </a:rPr>
              <a:t>As the condition gets controlled re-introduce to limited daily activity and allow pregnancy to continue to term.</a:t>
            </a:r>
            <a:endParaRPr b="0" lang="en-US" sz="3600" spc="-1" strike="noStrike">
              <a:latin typeface="Arial"/>
            </a:endParaRPr>
          </a:p>
          <a:p>
            <a:pPr marL="274320" indent="-272160" algn="just">
              <a:lnSpc>
                <a:spcPct val="100000"/>
              </a:lnSpc>
              <a:spcBef>
                <a:spcPts val="720"/>
              </a:spcBef>
              <a:buClr>
                <a:srgbClr val="0bd0d9"/>
              </a:buClr>
              <a:buSzPct val="95000"/>
              <a:buFont typeface="Wingdings 2" charset="2"/>
              <a:buChar char=""/>
            </a:pPr>
            <a:r>
              <a:rPr b="0" lang="en-US" sz="3600" spc="-1" strike="noStrike">
                <a:solidFill>
                  <a:srgbClr val="000000"/>
                </a:solidFill>
                <a:latin typeface="Constantia"/>
                <a:ea typeface="DejaVu Sans"/>
              </a:rPr>
              <a:t>However if she is admitted at term or condition doesn’t improve irrespective of the gestation age emergency caesarean section is highly recommended.</a:t>
            </a:r>
            <a:endParaRPr b="0" lang="en-US" sz="3600" spc="-1" strike="noStrike">
              <a:latin typeface="Arial"/>
            </a:endParaRPr>
          </a:p>
          <a:p>
            <a:pPr algn="just">
              <a:lnSpc>
                <a:spcPct val="100000"/>
              </a:lnSpc>
              <a:spcBef>
                <a:spcPts val="720"/>
              </a:spcBef>
            </a:pPr>
            <a:endParaRPr b="0" lang="en-US" sz="3600" spc="-1" strike="noStrike">
              <a:latin typeface="Arial"/>
            </a:endParaRPr>
          </a:p>
        </p:txBody>
      </p:sp>
    </p:spTree>
  </p:cSld>
  <p:transition spd="med">
    <p:pull dir="l"/>
  </p:transition>
</p:sld>
</file>

<file path=ppt/slides/slide46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00" name="CustomShape 1"/>
          <p:cNvSpPr/>
          <p:nvPr/>
        </p:nvSpPr>
        <p:spPr>
          <a:xfrm>
            <a:off x="1809720" y="304920"/>
            <a:ext cx="9736200" cy="5941440"/>
          </a:xfrm>
          <a:prstGeom prst="rect">
            <a:avLst/>
          </a:prstGeom>
          <a:noFill/>
          <a:ln>
            <a:noFill/>
          </a:ln>
        </p:spPr>
        <p:style>
          <a:lnRef idx="0"/>
          <a:fillRef idx="0"/>
          <a:effectRef idx="0"/>
          <a:fontRef idx="minor"/>
        </p:style>
        <p:txBody>
          <a:bodyPr lIns="90000" rIns="90000" tIns="45000" bIns="45000">
            <a:normAutofit/>
          </a:bodyPr>
          <a:p>
            <a:pPr marL="343080" indent="-340920" algn="just">
              <a:lnSpc>
                <a:spcPct val="100000"/>
              </a:lnSpc>
              <a:spcBef>
                <a:spcPts val="641"/>
              </a:spcBef>
              <a:buClr>
                <a:srgbClr val="000000"/>
              </a:buClr>
              <a:buFont typeface="Wingdings" charset="2"/>
              <a:buChar char=""/>
            </a:pPr>
            <a:r>
              <a:rPr b="0" lang="en-US" sz="3200" spc="-1" strike="noStrike">
                <a:solidFill>
                  <a:srgbClr val="000000"/>
                </a:solidFill>
                <a:latin typeface="Calibri"/>
                <a:ea typeface="DejaVu Sans"/>
              </a:rPr>
              <a:t>If weak, either  cautious augmentation or emergency C/S is decided on.</a:t>
            </a:r>
            <a:endParaRPr b="0" lang="en-US" sz="3200" spc="-1" strike="noStrike">
              <a:latin typeface="Arial"/>
            </a:endParaRPr>
          </a:p>
          <a:p>
            <a:pPr marL="343080" indent="-340920" algn="just">
              <a:lnSpc>
                <a:spcPct val="100000"/>
              </a:lnSpc>
              <a:spcBef>
                <a:spcPts val="641"/>
              </a:spcBef>
              <a:buClr>
                <a:srgbClr val="000000"/>
              </a:buClr>
              <a:buFont typeface="Wingdings" charset="2"/>
              <a:buChar char=""/>
            </a:pPr>
            <a:r>
              <a:rPr b="0" lang="en-US" sz="3200" spc="-1" strike="noStrike">
                <a:solidFill>
                  <a:srgbClr val="000000"/>
                </a:solidFill>
                <a:latin typeface="Calibri"/>
                <a:ea typeface="DejaVu Sans"/>
              </a:rPr>
              <a:t>Epidural anesthesia is the preferred pain relief method for genuine pain.</a:t>
            </a:r>
            <a:endParaRPr b="0" lang="en-US" sz="3200" spc="-1" strike="noStrike">
              <a:latin typeface="Arial"/>
            </a:endParaRPr>
          </a:p>
          <a:p>
            <a:pPr marL="343080" indent="-340920" algn="just">
              <a:lnSpc>
                <a:spcPct val="100000"/>
              </a:lnSpc>
              <a:spcBef>
                <a:spcPts val="641"/>
              </a:spcBef>
              <a:buClr>
                <a:srgbClr val="000000"/>
              </a:buClr>
              <a:buFont typeface="Wingdings" charset="2"/>
              <a:buChar char=""/>
            </a:pPr>
            <a:r>
              <a:rPr b="0" lang="en-US" sz="3200" spc="-1" strike="noStrike">
                <a:solidFill>
                  <a:srgbClr val="000000"/>
                </a:solidFill>
                <a:latin typeface="Calibri"/>
                <a:ea typeface="DejaVu Sans"/>
              </a:rPr>
              <a:t>For position, encouraged to adopt the most comfortable one ,but to avoid aortal caval compression.</a:t>
            </a:r>
            <a:endParaRPr b="0" lang="en-US" sz="3200" spc="-1" strike="noStrike">
              <a:latin typeface="Arial"/>
            </a:endParaRPr>
          </a:p>
          <a:p>
            <a:pPr marL="343080" indent="-340920" algn="just">
              <a:lnSpc>
                <a:spcPct val="100000"/>
              </a:lnSpc>
              <a:spcBef>
                <a:spcPts val="641"/>
              </a:spcBef>
              <a:buClr>
                <a:srgbClr val="000000"/>
              </a:buClr>
              <a:buFont typeface="Wingdings" charset="2"/>
              <a:buChar char=""/>
            </a:pPr>
            <a:r>
              <a:rPr b="0" lang="en-US" sz="3200" spc="-1" strike="noStrike">
                <a:solidFill>
                  <a:srgbClr val="000000"/>
                </a:solidFill>
                <a:latin typeface="Calibri"/>
                <a:ea typeface="DejaVu Sans"/>
              </a:rPr>
              <a:t>Prepare for the reception of perhaps preterm  babies and subsequent transfer to the NBU.</a:t>
            </a: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46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01" name="CustomShape 1"/>
          <p:cNvSpPr/>
          <p:nvPr/>
        </p:nvSpPr>
        <p:spPr>
          <a:xfrm>
            <a:off x="1714680" y="304920"/>
            <a:ext cx="9618120" cy="5819040"/>
          </a:xfrm>
          <a:prstGeom prst="rect">
            <a:avLst/>
          </a:prstGeom>
          <a:noFill/>
          <a:ln>
            <a:noFill/>
          </a:ln>
        </p:spPr>
        <p:style>
          <a:lnRef idx="0"/>
          <a:fillRef idx="0"/>
          <a:effectRef idx="0"/>
          <a:fontRef idx="minor"/>
        </p:style>
        <p:txBody>
          <a:bodyPr lIns="90000" rIns="90000" tIns="45000" bIns="45000">
            <a:normAutofit/>
          </a:bodyPr>
          <a:p>
            <a:pPr marL="343080" indent="-340920">
              <a:lnSpc>
                <a:spcPct val="100000"/>
              </a:lnSpc>
              <a:spcBef>
                <a:spcPts val="641"/>
              </a:spcBef>
              <a:tabLst>
                <a:tab algn="l" pos="0"/>
              </a:tabLst>
            </a:pPr>
            <a:r>
              <a:rPr b="0" lang="en-US" sz="3200" spc="-1" strike="noStrike">
                <a:solidFill>
                  <a:srgbClr val="000000"/>
                </a:solidFill>
                <a:latin typeface="Calibri"/>
                <a:ea typeface="DejaVu Sans"/>
              </a:rPr>
              <a:t>	</a:t>
            </a:r>
            <a:r>
              <a:rPr b="0" lang="en-US" sz="3200" spc="-1" strike="noStrike">
                <a:solidFill>
                  <a:srgbClr val="000000"/>
                </a:solidFill>
                <a:latin typeface="Calibri"/>
                <a:ea typeface="DejaVu Sans"/>
              </a:rPr>
              <a:t>	</a:t>
            </a:r>
            <a:r>
              <a:rPr b="1" lang="en-US" sz="3200" spc="-1" strike="noStrike" u="sng">
                <a:solidFill>
                  <a:srgbClr val="000000"/>
                </a:solidFill>
                <a:uFillTx/>
                <a:latin typeface="Calibri"/>
                <a:ea typeface="DejaVu Sans"/>
              </a:rPr>
              <a:t>Second (2</a:t>
            </a:r>
            <a:r>
              <a:rPr b="1" lang="en-US" sz="3200" spc="-1" strike="noStrike" u="sng" baseline="30000">
                <a:solidFill>
                  <a:srgbClr val="000000"/>
                </a:solidFill>
                <a:uFillTx/>
                <a:latin typeface="Calibri"/>
                <a:ea typeface="DejaVu Sans"/>
              </a:rPr>
              <a:t>nd</a:t>
            </a:r>
            <a:r>
              <a:rPr b="1" lang="en-US" sz="3200" spc="-1" strike="noStrike" u="sng">
                <a:solidFill>
                  <a:srgbClr val="000000"/>
                </a:solidFill>
                <a:uFillTx/>
                <a:latin typeface="Calibri"/>
                <a:ea typeface="DejaVu Sans"/>
              </a:rPr>
              <a:t> )  Stage</a:t>
            </a:r>
            <a:endParaRPr b="0" lang="en-US" sz="3200" spc="-1" strike="noStrike">
              <a:latin typeface="Arial"/>
            </a:endParaRPr>
          </a:p>
          <a:p>
            <a:pPr marL="343080" indent="-340920">
              <a:lnSpc>
                <a:spcPct val="100000"/>
              </a:lnSpc>
              <a:spcBef>
                <a:spcPts val="641"/>
              </a:spcBef>
              <a:buClr>
                <a:srgbClr val="000000"/>
              </a:buClr>
              <a:buFont typeface="Arial"/>
              <a:buChar char="•"/>
              <a:tabLst>
                <a:tab algn="l" pos="0"/>
              </a:tabLst>
            </a:pPr>
            <a:r>
              <a:rPr b="0" lang="en-US" sz="3200" spc="-1" strike="noStrike">
                <a:solidFill>
                  <a:srgbClr val="000000"/>
                </a:solidFill>
                <a:latin typeface="Calibri"/>
                <a:ea typeface="DejaVu Sans"/>
              </a:rPr>
              <a:t>General preparation ,as in single pregnancy delivery.</a:t>
            </a:r>
            <a:endParaRPr b="0" lang="en-US" sz="3200" spc="-1" strike="noStrike">
              <a:latin typeface="Arial"/>
            </a:endParaRPr>
          </a:p>
          <a:p>
            <a:pPr marL="343080" indent="-340920">
              <a:lnSpc>
                <a:spcPct val="100000"/>
              </a:lnSpc>
              <a:spcBef>
                <a:spcPts val="641"/>
              </a:spcBef>
              <a:buClr>
                <a:srgbClr val="000000"/>
              </a:buClr>
              <a:buFont typeface="Arial"/>
              <a:buChar char="•"/>
              <a:tabLst>
                <a:tab algn="l" pos="0"/>
              </a:tabLst>
            </a:pPr>
            <a:r>
              <a:rPr b="0" lang="en-US" sz="3200" spc="-1" strike="noStrike">
                <a:solidFill>
                  <a:srgbClr val="000000"/>
                </a:solidFill>
                <a:latin typeface="Calibri"/>
                <a:ea typeface="DejaVu Sans"/>
              </a:rPr>
              <a:t>Precisely on the set trolley </a:t>
            </a:r>
            <a:r>
              <a:rPr b="1" lang="en-US" sz="3200" spc="-1" strike="noStrike">
                <a:solidFill>
                  <a:srgbClr val="000000"/>
                </a:solidFill>
                <a:latin typeface="Calibri"/>
                <a:ea typeface="DejaVu Sans"/>
              </a:rPr>
              <a:t>add</a:t>
            </a:r>
            <a:r>
              <a:rPr b="0" lang="en-US" sz="3200" spc="-1" strike="noStrike">
                <a:solidFill>
                  <a:srgbClr val="000000"/>
                </a:solidFill>
                <a:latin typeface="Calibri"/>
                <a:ea typeface="DejaVu Sans"/>
              </a:rPr>
              <a:t> the following respectively:</a:t>
            </a:r>
            <a:endParaRPr b="0" lang="en-US" sz="3200" spc="-1" strike="noStrike">
              <a:latin typeface="Arial"/>
            </a:endParaRPr>
          </a:p>
          <a:p>
            <a:pPr marL="343080" indent="-340920">
              <a:lnSpc>
                <a:spcPct val="100000"/>
              </a:lnSpc>
              <a:spcBef>
                <a:spcPts val="641"/>
              </a:spcBef>
              <a:tabLst>
                <a:tab algn="l" pos="0"/>
              </a:tabLst>
            </a:pPr>
            <a:r>
              <a:rPr b="0" lang="en-US" sz="3200" spc="-1" strike="noStrike">
                <a:solidFill>
                  <a:srgbClr val="000000"/>
                </a:solidFill>
                <a:latin typeface="Calibri"/>
                <a:ea typeface="DejaVu Sans"/>
              </a:rPr>
              <a:t>	</a:t>
            </a:r>
            <a:r>
              <a:rPr b="1" i="1" lang="en-US" sz="3200" spc="-1" strike="noStrike">
                <a:solidFill>
                  <a:srgbClr val="000000"/>
                </a:solidFill>
                <a:latin typeface="Calibri"/>
                <a:ea typeface="DejaVu Sans"/>
              </a:rPr>
              <a:t>Top shelf</a:t>
            </a:r>
            <a:endParaRPr b="0" lang="en-US" sz="3200" spc="-1" strike="noStrike">
              <a:latin typeface="Arial"/>
            </a:endParaRPr>
          </a:p>
          <a:p>
            <a:pPr marL="343080" indent="-340920">
              <a:lnSpc>
                <a:spcPct val="100000"/>
              </a:lnSpc>
              <a:spcBef>
                <a:spcPts val="641"/>
              </a:spcBef>
              <a:buClr>
                <a:srgbClr val="000000"/>
              </a:buClr>
              <a:buFont typeface="Wingdings" charset="2"/>
              <a:buChar char=""/>
              <a:tabLst>
                <a:tab algn="l" pos="0"/>
              </a:tabLst>
            </a:pPr>
            <a:r>
              <a:rPr b="0" lang="en-US" sz="3200" spc="-1" strike="noStrike">
                <a:solidFill>
                  <a:srgbClr val="000000"/>
                </a:solidFill>
                <a:latin typeface="Calibri"/>
                <a:ea typeface="DejaVu Sans"/>
              </a:rPr>
              <a:t>A pair of artery forceps</a:t>
            </a:r>
            <a:endParaRPr b="0" lang="en-US" sz="3200" spc="-1" strike="noStrike">
              <a:latin typeface="Arial"/>
            </a:endParaRPr>
          </a:p>
          <a:p>
            <a:pPr marL="343080" indent="-340920">
              <a:lnSpc>
                <a:spcPct val="100000"/>
              </a:lnSpc>
              <a:spcBef>
                <a:spcPts val="641"/>
              </a:spcBef>
              <a:buClr>
                <a:srgbClr val="000000"/>
              </a:buClr>
              <a:buFont typeface="Wingdings" charset="2"/>
              <a:buChar char=""/>
              <a:tabLst>
                <a:tab algn="l" pos="0"/>
              </a:tabLst>
            </a:pPr>
            <a:r>
              <a:rPr b="0" lang="en-US" sz="3200" spc="-1" strike="noStrike">
                <a:solidFill>
                  <a:srgbClr val="000000"/>
                </a:solidFill>
                <a:latin typeface="Calibri"/>
                <a:ea typeface="DejaVu Sans"/>
              </a:rPr>
              <a:t>A pair of cutting scissors</a:t>
            </a:r>
            <a:endParaRPr b="0" lang="en-US" sz="3200" spc="-1" strike="noStrike">
              <a:latin typeface="Arial"/>
            </a:endParaRPr>
          </a:p>
          <a:p>
            <a:pPr marL="343080" indent="-340920">
              <a:lnSpc>
                <a:spcPct val="100000"/>
              </a:lnSpc>
              <a:spcBef>
                <a:spcPts val="641"/>
              </a:spcBef>
              <a:buClr>
                <a:srgbClr val="000000"/>
              </a:buClr>
              <a:buFont typeface="Wingdings" charset="2"/>
              <a:buChar char=""/>
              <a:tabLst>
                <a:tab algn="l" pos="0"/>
              </a:tabLst>
            </a:pPr>
            <a:r>
              <a:rPr b="0" lang="en-US" sz="3200" spc="-1" strike="noStrike">
                <a:solidFill>
                  <a:srgbClr val="000000"/>
                </a:solidFill>
                <a:latin typeface="Calibri"/>
                <a:ea typeface="DejaVu Sans"/>
              </a:rPr>
              <a:t>A sterile towel</a:t>
            </a: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46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02" name="CustomShape 1"/>
          <p:cNvSpPr/>
          <p:nvPr/>
        </p:nvSpPr>
        <p:spPr>
          <a:xfrm>
            <a:off x="1619280" y="457200"/>
            <a:ext cx="9926640" cy="6017760"/>
          </a:xfrm>
          <a:prstGeom prst="rect">
            <a:avLst/>
          </a:prstGeom>
          <a:noFill/>
          <a:ln>
            <a:noFill/>
          </a:ln>
        </p:spPr>
        <p:style>
          <a:lnRef idx="0"/>
          <a:fillRef idx="0"/>
          <a:effectRef idx="0"/>
          <a:fontRef idx="minor"/>
        </p:style>
        <p:txBody>
          <a:bodyPr lIns="90000" rIns="90000" tIns="45000" bIns="45000">
            <a:noAutofit/>
          </a:bodyPr>
          <a:p>
            <a:pPr marL="343080" indent="-340920">
              <a:lnSpc>
                <a:spcPct val="100000"/>
              </a:lnSpc>
              <a:spcBef>
                <a:spcPts val="641"/>
              </a:spcBef>
              <a:buClr>
                <a:srgbClr val="000000"/>
              </a:buClr>
              <a:buFont typeface="Wingdings" charset="2"/>
              <a:buChar char=""/>
            </a:pPr>
            <a:r>
              <a:rPr b="0" lang="en-US" sz="3200" spc="-1" strike="noStrike">
                <a:solidFill>
                  <a:srgbClr val="000000"/>
                </a:solidFill>
                <a:latin typeface="Calibri"/>
                <a:ea typeface="DejaVu Sans"/>
              </a:rPr>
              <a:t>A pair or 2 of sterile gloves.</a:t>
            </a:r>
            <a:endParaRPr b="0" lang="en-US" sz="3200" spc="-1" strike="noStrike">
              <a:latin typeface="Arial"/>
            </a:endParaRPr>
          </a:p>
          <a:p>
            <a:pPr marL="343080" indent="-340920">
              <a:lnSpc>
                <a:spcPct val="100000"/>
              </a:lnSpc>
              <a:spcBef>
                <a:spcPts val="641"/>
              </a:spcBef>
              <a:buClr>
                <a:srgbClr val="000000"/>
              </a:buClr>
              <a:buFont typeface="Wingdings" charset="2"/>
              <a:buChar char=""/>
            </a:pPr>
            <a:r>
              <a:rPr b="0" lang="en-US" sz="3200" spc="-1" strike="noStrike">
                <a:solidFill>
                  <a:srgbClr val="000000"/>
                </a:solidFill>
                <a:latin typeface="Calibri"/>
                <a:ea typeface="DejaVu Sans"/>
              </a:rPr>
              <a:t>A  pad leaf</a:t>
            </a:r>
            <a:endParaRPr b="0" lang="en-US" sz="3200" spc="-1" strike="noStrike">
              <a:latin typeface="Arial"/>
            </a:endParaRPr>
          </a:p>
          <a:p>
            <a:pPr marL="343080" indent="-340920">
              <a:lnSpc>
                <a:spcPct val="100000"/>
              </a:lnSpc>
              <a:spcBef>
                <a:spcPts val="641"/>
              </a:spcBef>
              <a:buClr>
                <a:srgbClr val="000000"/>
              </a:buClr>
              <a:buFont typeface="Wingdings" charset="2"/>
              <a:buChar char=""/>
            </a:pPr>
            <a:r>
              <a:rPr b="0" lang="en-US" sz="3200" spc="-1" strike="noStrike">
                <a:solidFill>
                  <a:srgbClr val="000000"/>
                </a:solidFill>
                <a:latin typeface="Calibri"/>
                <a:ea typeface="DejaVu Sans"/>
              </a:rPr>
              <a:t>Some extra cotton wool &amp; gauze swabs</a:t>
            </a:r>
            <a:endParaRPr b="0" lang="en-US" sz="3200" spc="-1" strike="noStrike">
              <a:latin typeface="Arial"/>
            </a:endParaRPr>
          </a:p>
          <a:p>
            <a:pPr marL="343080" indent="-340920">
              <a:lnSpc>
                <a:spcPct val="100000"/>
              </a:lnSpc>
              <a:spcBef>
                <a:spcPts val="641"/>
              </a:spcBef>
              <a:tabLst>
                <a:tab algn="l" pos="0"/>
              </a:tabLst>
            </a:pPr>
            <a:r>
              <a:rPr b="0" lang="en-US" sz="3200" spc="-1" strike="noStrike">
                <a:solidFill>
                  <a:srgbClr val="000000"/>
                </a:solidFill>
                <a:latin typeface="Calibri"/>
                <a:ea typeface="DejaVu Sans"/>
              </a:rPr>
              <a:t>	</a:t>
            </a:r>
            <a:r>
              <a:rPr b="1" i="1" lang="en-US" sz="3200" spc="-1" strike="noStrike">
                <a:solidFill>
                  <a:srgbClr val="000000"/>
                </a:solidFill>
                <a:latin typeface="Calibri"/>
                <a:ea typeface="DejaVu Sans"/>
              </a:rPr>
              <a:t>Bottom shelf</a:t>
            </a:r>
            <a:endParaRPr b="0" lang="en-US" sz="3200" spc="-1" strike="noStrike">
              <a:latin typeface="Arial"/>
            </a:endParaRPr>
          </a:p>
          <a:p>
            <a:pPr marL="343080" indent="-340920">
              <a:lnSpc>
                <a:spcPct val="100000"/>
              </a:lnSpc>
              <a:spcBef>
                <a:spcPts val="641"/>
              </a:spcBef>
              <a:buClr>
                <a:srgbClr val="000000"/>
              </a:buClr>
              <a:buFont typeface="Wingdings" charset="2"/>
              <a:buChar char=""/>
              <a:tabLst>
                <a:tab algn="l" pos="0"/>
              </a:tabLst>
            </a:pPr>
            <a:r>
              <a:rPr b="0" lang="en-US" sz="3200" spc="-1" strike="noStrike">
                <a:solidFill>
                  <a:srgbClr val="000000"/>
                </a:solidFill>
                <a:latin typeface="Calibri"/>
                <a:ea typeface="DejaVu Sans"/>
              </a:rPr>
              <a:t>Identification band</a:t>
            </a:r>
            <a:endParaRPr b="0" lang="en-US" sz="3200" spc="-1" strike="noStrike">
              <a:latin typeface="Arial"/>
            </a:endParaRPr>
          </a:p>
          <a:p>
            <a:pPr marL="343080" indent="-340920">
              <a:lnSpc>
                <a:spcPct val="100000"/>
              </a:lnSpc>
              <a:spcBef>
                <a:spcPts val="641"/>
              </a:spcBef>
              <a:buClr>
                <a:srgbClr val="000000"/>
              </a:buClr>
              <a:buFont typeface="Wingdings" charset="2"/>
              <a:buChar char=""/>
              <a:tabLst>
                <a:tab algn="l" pos="0"/>
              </a:tabLst>
            </a:pPr>
            <a:r>
              <a:rPr b="0" lang="en-US" sz="3200" spc="-1" strike="noStrike">
                <a:solidFill>
                  <a:srgbClr val="000000"/>
                </a:solidFill>
                <a:latin typeface="Calibri"/>
                <a:ea typeface="DejaVu Sans"/>
              </a:rPr>
              <a:t>Disposable cord clamp</a:t>
            </a:r>
            <a:endParaRPr b="0" lang="en-US" sz="3200" spc="-1" strike="noStrike">
              <a:latin typeface="Arial"/>
            </a:endParaRPr>
          </a:p>
          <a:p>
            <a:pPr marL="343080" indent="-340920">
              <a:lnSpc>
                <a:spcPct val="100000"/>
              </a:lnSpc>
              <a:spcBef>
                <a:spcPts val="641"/>
              </a:spcBef>
              <a:buClr>
                <a:srgbClr val="000000"/>
              </a:buClr>
              <a:buFont typeface="Wingdings" charset="2"/>
              <a:buChar char=""/>
              <a:tabLst>
                <a:tab algn="l" pos="0"/>
              </a:tabLst>
            </a:pPr>
            <a:r>
              <a:rPr b="0" lang="en-US" sz="3200" spc="-1" strike="noStrike">
                <a:solidFill>
                  <a:srgbClr val="000000"/>
                </a:solidFill>
                <a:latin typeface="Calibri"/>
                <a:ea typeface="DejaVu Sans"/>
              </a:rPr>
              <a:t>Wrappers to keep neonates warm</a:t>
            </a:r>
            <a:endParaRPr b="0" lang="en-US" sz="3200" spc="-1" strike="noStrike">
              <a:latin typeface="Arial"/>
            </a:endParaRPr>
          </a:p>
          <a:p>
            <a:pPr marL="343080" indent="-340920">
              <a:lnSpc>
                <a:spcPct val="100000"/>
              </a:lnSpc>
              <a:spcBef>
                <a:spcPts val="641"/>
              </a:spcBef>
              <a:tabLst>
                <a:tab algn="l" pos="0"/>
              </a:tabLst>
            </a:pPr>
            <a:r>
              <a:rPr b="0" lang="en-US" sz="3200" spc="-1" strike="noStrike">
                <a:solidFill>
                  <a:srgbClr val="000000"/>
                </a:solidFill>
                <a:latin typeface="Calibri"/>
                <a:ea typeface="DejaVu Sans"/>
              </a:rPr>
              <a:t>	</a:t>
            </a:r>
            <a:r>
              <a:rPr b="1" i="1" lang="en-US" sz="3200" spc="-1" strike="noStrike">
                <a:solidFill>
                  <a:srgbClr val="000000"/>
                </a:solidFill>
                <a:latin typeface="Calibri"/>
                <a:ea typeface="DejaVu Sans"/>
              </a:rPr>
              <a:t>Environment</a:t>
            </a:r>
            <a:endParaRPr b="0" lang="en-US" sz="3200" spc="-1" strike="noStrike">
              <a:latin typeface="Arial"/>
            </a:endParaRPr>
          </a:p>
          <a:p>
            <a:pPr marL="343080" indent="-340920">
              <a:lnSpc>
                <a:spcPct val="100000"/>
              </a:lnSpc>
              <a:spcBef>
                <a:spcPts val="641"/>
              </a:spcBef>
              <a:buClr>
                <a:srgbClr val="000000"/>
              </a:buClr>
              <a:buFont typeface="Wingdings" charset="2"/>
              <a:buChar char=""/>
              <a:tabLst>
                <a:tab algn="l" pos="0"/>
              </a:tabLst>
            </a:pPr>
            <a:r>
              <a:rPr b="0" lang="en-US" sz="3200" spc="-1" strike="noStrike">
                <a:solidFill>
                  <a:srgbClr val="000000"/>
                </a:solidFill>
                <a:latin typeface="Calibri"/>
                <a:ea typeface="DejaVu Sans"/>
              </a:rPr>
              <a:t>May have an extra cot.</a:t>
            </a: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46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03" name="CustomShape 1"/>
          <p:cNvSpPr/>
          <p:nvPr/>
        </p:nvSpPr>
        <p:spPr>
          <a:xfrm>
            <a:off x="1676520" y="533520"/>
            <a:ext cx="9869400" cy="5712840"/>
          </a:xfrm>
          <a:prstGeom prst="rect">
            <a:avLst/>
          </a:prstGeom>
          <a:noFill/>
          <a:ln>
            <a:noFill/>
          </a:ln>
        </p:spPr>
        <p:style>
          <a:lnRef idx="0"/>
          <a:fillRef idx="0"/>
          <a:effectRef idx="0"/>
          <a:fontRef idx="minor"/>
        </p:style>
        <p:txBody>
          <a:bodyPr lIns="90000" rIns="90000" tIns="45000" bIns="45000">
            <a:noAutofit/>
          </a:bodyPr>
          <a:p>
            <a:pPr marL="343080" indent="-340920" algn="just">
              <a:lnSpc>
                <a:spcPct val="100000"/>
              </a:lnSpc>
              <a:spcBef>
                <a:spcPts val="641"/>
              </a:spcBef>
              <a:tabLst>
                <a:tab algn="l" pos="0"/>
              </a:tabLst>
            </a:pPr>
            <a:r>
              <a:rPr b="0" lang="en-US" sz="3200" spc="-1" strike="noStrike">
                <a:solidFill>
                  <a:srgbClr val="000000"/>
                </a:solidFill>
                <a:latin typeface="Calibri"/>
                <a:ea typeface="DejaVu Sans"/>
              </a:rPr>
              <a:t>	</a:t>
            </a:r>
            <a:r>
              <a:rPr b="0" lang="en-US" sz="3200" spc="-1" strike="noStrike">
                <a:solidFill>
                  <a:srgbClr val="000000"/>
                </a:solidFill>
                <a:latin typeface="Calibri"/>
                <a:ea typeface="DejaVu Sans"/>
              </a:rPr>
              <a:t>	</a:t>
            </a:r>
            <a:r>
              <a:rPr b="0" lang="en-US" sz="3200" spc="-1" strike="noStrike" u="sng">
                <a:solidFill>
                  <a:srgbClr val="000000"/>
                </a:solidFill>
                <a:uFillTx/>
                <a:latin typeface="Calibri"/>
                <a:ea typeface="DejaVu Sans"/>
              </a:rPr>
              <a:t>First twin delivery</a:t>
            </a:r>
            <a:endParaRPr b="0" lang="en-US" sz="3200" spc="-1" strike="noStrike">
              <a:latin typeface="Arial"/>
            </a:endParaRPr>
          </a:p>
          <a:p>
            <a:pPr marL="343080" indent="-340920" algn="just">
              <a:lnSpc>
                <a:spcPct val="100000"/>
              </a:lnSpc>
              <a:spcBef>
                <a:spcPts val="641"/>
              </a:spcBef>
              <a:buClr>
                <a:srgbClr val="000000"/>
              </a:buClr>
              <a:buFont typeface="Arial"/>
              <a:buChar char="•"/>
              <a:tabLst>
                <a:tab algn="l" pos="0"/>
              </a:tabLst>
            </a:pPr>
            <a:r>
              <a:rPr b="0" lang="en-US" sz="3200" spc="-1" strike="noStrike">
                <a:solidFill>
                  <a:srgbClr val="000000"/>
                </a:solidFill>
                <a:latin typeface="Calibri"/>
                <a:ea typeface="DejaVu Sans"/>
              </a:rPr>
              <a:t>Conducted as usual and deviations handled as per institutional policy.</a:t>
            </a:r>
            <a:endParaRPr b="0" lang="en-US" sz="3200" spc="-1" strike="noStrike">
              <a:latin typeface="Arial"/>
            </a:endParaRPr>
          </a:p>
          <a:p>
            <a:pPr marL="343080" indent="-340920" algn="just">
              <a:lnSpc>
                <a:spcPct val="100000"/>
              </a:lnSpc>
              <a:spcBef>
                <a:spcPts val="641"/>
              </a:spcBef>
              <a:buClr>
                <a:srgbClr val="000000"/>
              </a:buClr>
              <a:buFont typeface="Arial"/>
              <a:buChar char="•"/>
              <a:tabLst>
                <a:tab algn="l" pos="0"/>
              </a:tabLst>
            </a:pPr>
            <a:r>
              <a:rPr b="0" lang="en-US" sz="3200" spc="-1" strike="noStrike">
                <a:solidFill>
                  <a:srgbClr val="000000"/>
                </a:solidFill>
                <a:latin typeface="Calibri"/>
                <a:ea typeface="DejaVu Sans"/>
              </a:rPr>
              <a:t>Elective episiotomy may be necessary to hasten delivery due to prematurity.</a:t>
            </a:r>
            <a:endParaRPr b="0" lang="en-US" sz="3200" spc="-1" strike="noStrike">
              <a:latin typeface="Arial"/>
            </a:endParaRPr>
          </a:p>
          <a:p>
            <a:pPr marL="343080" indent="-340920" algn="just">
              <a:lnSpc>
                <a:spcPct val="100000"/>
              </a:lnSpc>
              <a:spcBef>
                <a:spcPts val="641"/>
              </a:spcBef>
              <a:buClr>
                <a:srgbClr val="000000"/>
              </a:buClr>
              <a:buFont typeface="Arial"/>
              <a:buChar char="•"/>
              <a:tabLst>
                <a:tab algn="l" pos="0"/>
              </a:tabLst>
            </a:pPr>
            <a:r>
              <a:rPr b="0" lang="en-US" sz="3200" spc="-1" strike="noStrike">
                <a:solidFill>
                  <a:srgbClr val="000000"/>
                </a:solidFill>
                <a:latin typeface="Calibri"/>
                <a:ea typeface="DejaVu Sans"/>
              </a:rPr>
              <a:t>Immediately after birth  handle it respectively , handover to the assistant to label as the 1</a:t>
            </a:r>
            <a:r>
              <a:rPr b="0" lang="en-US" sz="3200" spc="-1" strike="noStrike" baseline="30000">
                <a:solidFill>
                  <a:srgbClr val="000000"/>
                </a:solidFill>
                <a:latin typeface="Calibri"/>
                <a:ea typeface="DejaVu Sans"/>
              </a:rPr>
              <a:t>st</a:t>
            </a:r>
            <a:r>
              <a:rPr b="0" lang="en-US" sz="3200" spc="-1" strike="noStrike">
                <a:solidFill>
                  <a:srgbClr val="000000"/>
                </a:solidFill>
                <a:latin typeface="Calibri"/>
                <a:ea typeface="DejaVu Sans"/>
              </a:rPr>
              <a:t> twin , CT resuscitation as necessary and general care.</a:t>
            </a: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46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04" name="CustomShape 1"/>
          <p:cNvSpPr/>
          <p:nvPr/>
        </p:nvSpPr>
        <p:spPr>
          <a:xfrm>
            <a:off x="1752480" y="457200"/>
            <a:ext cx="9770400" cy="5712840"/>
          </a:xfrm>
          <a:prstGeom prst="rect">
            <a:avLst/>
          </a:prstGeom>
          <a:noFill/>
          <a:ln>
            <a:noFill/>
          </a:ln>
        </p:spPr>
        <p:style>
          <a:lnRef idx="0"/>
          <a:fillRef idx="0"/>
          <a:effectRef idx="0"/>
          <a:fontRef idx="minor"/>
        </p:style>
        <p:txBody>
          <a:bodyPr lIns="90000" rIns="90000" tIns="45000" bIns="45000">
            <a:normAutofit/>
          </a:bodyPr>
          <a:p>
            <a:pPr marL="343080" indent="-340920" algn="just">
              <a:lnSpc>
                <a:spcPct val="100000"/>
              </a:lnSpc>
              <a:spcBef>
                <a:spcPts val="641"/>
              </a:spcBef>
              <a:tabLst>
                <a:tab algn="l" pos="0"/>
              </a:tabLst>
            </a:pPr>
            <a:r>
              <a:rPr b="0" lang="en-US" sz="3200" spc="-1" strike="noStrike">
                <a:solidFill>
                  <a:srgbClr val="000000"/>
                </a:solidFill>
                <a:latin typeface="Calibri"/>
                <a:ea typeface="DejaVu Sans"/>
              </a:rPr>
              <a:t>	</a:t>
            </a:r>
            <a:r>
              <a:rPr b="0" lang="en-US" sz="3200" spc="-1" strike="noStrike">
                <a:solidFill>
                  <a:srgbClr val="000000"/>
                </a:solidFill>
                <a:latin typeface="Calibri"/>
                <a:ea typeface="DejaVu Sans"/>
              </a:rPr>
              <a:t>	</a:t>
            </a:r>
            <a:r>
              <a:rPr b="0" lang="en-US" sz="3200" spc="-1" strike="noStrike" u="sng">
                <a:solidFill>
                  <a:srgbClr val="000000"/>
                </a:solidFill>
                <a:uFillTx/>
                <a:latin typeface="Calibri"/>
                <a:ea typeface="DejaVu Sans"/>
              </a:rPr>
              <a:t>Second  Twin Birth</a:t>
            </a:r>
            <a:endParaRPr b="0" lang="en-US" sz="3200" spc="-1" strike="noStrike">
              <a:latin typeface="Arial"/>
            </a:endParaRPr>
          </a:p>
          <a:p>
            <a:pPr marL="343080" indent="-340920" algn="just">
              <a:lnSpc>
                <a:spcPct val="100000"/>
              </a:lnSpc>
              <a:spcBef>
                <a:spcPts val="641"/>
              </a:spcBef>
              <a:buClr>
                <a:srgbClr val="000000"/>
              </a:buClr>
              <a:buFont typeface="Arial"/>
              <a:buChar char="•"/>
              <a:tabLst>
                <a:tab algn="l" pos="0"/>
              </a:tabLst>
            </a:pPr>
            <a:r>
              <a:rPr b="0" lang="en-US" sz="3200" spc="-1" strike="noStrike">
                <a:solidFill>
                  <a:srgbClr val="000000"/>
                </a:solidFill>
                <a:latin typeface="Calibri"/>
                <a:ea typeface="DejaVu Sans"/>
              </a:rPr>
              <a:t>Confirm the lie, presentation, position and descent through abdominal palpation.</a:t>
            </a:r>
            <a:endParaRPr b="0" lang="en-US" sz="3200" spc="-1" strike="noStrike">
              <a:latin typeface="Arial"/>
            </a:endParaRPr>
          </a:p>
          <a:p>
            <a:pPr marL="343080" indent="-340920" algn="just">
              <a:lnSpc>
                <a:spcPct val="100000"/>
              </a:lnSpc>
              <a:spcBef>
                <a:spcPts val="641"/>
              </a:spcBef>
              <a:buClr>
                <a:srgbClr val="000000"/>
              </a:buClr>
              <a:buFont typeface="Wingdings" charset="2"/>
              <a:buChar char=""/>
              <a:tabLst>
                <a:tab algn="l" pos="0"/>
              </a:tabLst>
            </a:pPr>
            <a:r>
              <a:rPr b="0" lang="en-US" sz="3200" spc="-1" strike="noStrike">
                <a:solidFill>
                  <a:srgbClr val="000000"/>
                </a:solidFill>
                <a:latin typeface="Calibri"/>
                <a:ea typeface="DejaVu Sans"/>
              </a:rPr>
              <a:t>Ascultate to determine fetal status.</a:t>
            </a:r>
            <a:endParaRPr b="0" lang="en-US" sz="3200" spc="-1" strike="noStrike">
              <a:latin typeface="Arial"/>
            </a:endParaRPr>
          </a:p>
          <a:p>
            <a:pPr marL="343080" indent="-340920" algn="just">
              <a:lnSpc>
                <a:spcPct val="100000"/>
              </a:lnSpc>
              <a:spcBef>
                <a:spcPts val="641"/>
              </a:spcBef>
              <a:buClr>
                <a:srgbClr val="000000"/>
              </a:buClr>
              <a:buFont typeface="Arial"/>
              <a:buChar char="•"/>
              <a:tabLst>
                <a:tab algn="l" pos="0"/>
              </a:tabLst>
            </a:pPr>
            <a:r>
              <a:rPr b="0" lang="en-US" sz="3200" spc="-1" strike="noStrike">
                <a:solidFill>
                  <a:srgbClr val="000000"/>
                </a:solidFill>
                <a:latin typeface="Calibri"/>
                <a:ea typeface="DejaVu Sans"/>
              </a:rPr>
              <a:t>Change gloves and perform V.E to confirm the above findings as well as the state of membranes.</a:t>
            </a:r>
            <a:endParaRPr b="0" lang="en-US" sz="3200" spc="-1" strike="noStrike">
              <a:latin typeface="Arial"/>
            </a:endParaRPr>
          </a:p>
          <a:p>
            <a:pPr marL="343080" indent="-340920" algn="just">
              <a:lnSpc>
                <a:spcPct val="100000"/>
              </a:lnSpc>
              <a:spcBef>
                <a:spcPts val="641"/>
              </a:spcBef>
              <a:buClr>
                <a:srgbClr val="000000"/>
              </a:buClr>
              <a:buFont typeface="Arial"/>
              <a:buChar char="•"/>
              <a:tabLst>
                <a:tab algn="l" pos="0"/>
              </a:tabLst>
            </a:pPr>
            <a:r>
              <a:rPr b="0" lang="en-US" sz="3200" spc="-1" strike="noStrike">
                <a:solidFill>
                  <a:srgbClr val="000000"/>
                </a:solidFill>
                <a:latin typeface="Calibri"/>
                <a:ea typeface="DejaVu Sans"/>
              </a:rPr>
              <a:t>Membranes ruptured &amp; lie is longitudinal, encourage bearing down with every contraction.</a:t>
            </a:r>
            <a:endParaRPr b="0" lang="en-US" sz="3200" spc="-1" strike="noStrike">
              <a:latin typeface="Arial"/>
            </a:endParaRPr>
          </a:p>
          <a:p>
            <a:pPr marL="343080" indent="-340920" algn="just">
              <a:lnSpc>
                <a:spcPct val="100000"/>
              </a:lnSpc>
              <a:spcBef>
                <a:spcPts val="641"/>
              </a:spcBef>
              <a:buClr>
                <a:srgbClr val="000000"/>
              </a:buClr>
              <a:buFont typeface="Wingdings" charset="2"/>
              <a:buChar char=""/>
              <a:tabLst>
                <a:tab algn="l" pos="0"/>
              </a:tabLst>
            </a:pPr>
            <a:r>
              <a:rPr b="0" lang="en-US" sz="3200" spc="-1" strike="noStrike">
                <a:solidFill>
                  <a:srgbClr val="000000"/>
                </a:solidFill>
                <a:latin typeface="Calibri"/>
                <a:ea typeface="DejaVu Sans"/>
              </a:rPr>
              <a:t>If weak, cautious augment is allowed. </a:t>
            </a: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46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05" name="CustomShape 1"/>
          <p:cNvSpPr/>
          <p:nvPr/>
        </p:nvSpPr>
        <p:spPr>
          <a:xfrm>
            <a:off x="1619280" y="457200"/>
            <a:ext cx="9926640" cy="5789160"/>
          </a:xfrm>
          <a:prstGeom prst="rect">
            <a:avLst/>
          </a:prstGeom>
          <a:noFill/>
          <a:ln>
            <a:noFill/>
          </a:ln>
        </p:spPr>
        <p:style>
          <a:lnRef idx="0"/>
          <a:fillRef idx="0"/>
          <a:effectRef idx="0"/>
          <a:fontRef idx="minor"/>
        </p:style>
        <p:txBody>
          <a:bodyPr lIns="90000" rIns="90000" tIns="45000" bIns="45000">
            <a:normAutofit/>
          </a:bodyPr>
          <a:p>
            <a:pPr marL="343080" indent="-340920" algn="just">
              <a:lnSpc>
                <a:spcPct val="100000"/>
              </a:lnSpc>
              <a:spcBef>
                <a:spcPts val="641"/>
              </a:spcBef>
              <a:buClr>
                <a:srgbClr val="000000"/>
              </a:buClr>
              <a:buFont typeface="Arial"/>
              <a:buChar char="•"/>
            </a:pPr>
            <a:r>
              <a:rPr b="0" lang="en-US" sz="3200" spc="-1" strike="noStrike">
                <a:solidFill>
                  <a:srgbClr val="000000"/>
                </a:solidFill>
                <a:latin typeface="Calibri"/>
                <a:ea typeface="DejaVu Sans"/>
              </a:rPr>
              <a:t>For best prognosis, the 2</a:t>
            </a:r>
            <a:r>
              <a:rPr b="0" lang="en-US" sz="3200" spc="-1" strike="noStrike" baseline="30000">
                <a:solidFill>
                  <a:srgbClr val="000000"/>
                </a:solidFill>
                <a:latin typeface="Calibri"/>
                <a:ea typeface="DejaVu Sans"/>
              </a:rPr>
              <a:t>nd</a:t>
            </a:r>
            <a:r>
              <a:rPr b="0" lang="en-US" sz="3200" spc="-1" strike="noStrike">
                <a:solidFill>
                  <a:srgbClr val="000000"/>
                </a:solidFill>
                <a:latin typeface="Calibri"/>
                <a:ea typeface="DejaVu Sans"/>
              </a:rPr>
              <a:t> twin should be born within a duration of  less than 45 minutes after the 1</a:t>
            </a:r>
            <a:r>
              <a:rPr b="0" lang="en-US" sz="3200" spc="-1" strike="noStrike" baseline="30000">
                <a:solidFill>
                  <a:srgbClr val="000000"/>
                </a:solidFill>
                <a:latin typeface="Calibri"/>
                <a:ea typeface="DejaVu Sans"/>
              </a:rPr>
              <a:t>st</a:t>
            </a:r>
            <a:r>
              <a:rPr b="0" lang="en-US" sz="3200" spc="-1" strike="noStrike">
                <a:solidFill>
                  <a:srgbClr val="000000"/>
                </a:solidFill>
                <a:latin typeface="Calibri"/>
                <a:ea typeface="DejaVu Sans"/>
              </a:rPr>
              <a:t> twin’s delivery.</a:t>
            </a:r>
            <a:endParaRPr b="0" lang="en-US" sz="3200" spc="-1" strike="noStrike">
              <a:latin typeface="Arial"/>
            </a:endParaRPr>
          </a:p>
          <a:p>
            <a:pPr marL="343080" indent="-340920" algn="just">
              <a:lnSpc>
                <a:spcPct val="100000"/>
              </a:lnSpc>
              <a:spcBef>
                <a:spcPts val="641"/>
              </a:spcBef>
              <a:buClr>
                <a:srgbClr val="000000"/>
              </a:buClr>
              <a:buFont typeface="Arial"/>
              <a:buChar char="•"/>
            </a:pPr>
            <a:r>
              <a:rPr b="0" lang="en-US" sz="3200" spc="-1" strike="noStrike">
                <a:solidFill>
                  <a:srgbClr val="000000"/>
                </a:solidFill>
                <a:latin typeface="Calibri"/>
                <a:ea typeface="DejaVu Sans"/>
              </a:rPr>
              <a:t>However, if membranes are intact and engagement has not occurred, fundal pressure and augmentation are recommended using a low dose of syntocinon.</a:t>
            </a:r>
            <a:endParaRPr b="0" lang="en-US" sz="3200" spc="-1" strike="noStrike">
              <a:latin typeface="Arial"/>
            </a:endParaRPr>
          </a:p>
          <a:p>
            <a:pPr marL="343080" indent="-340920" algn="just">
              <a:lnSpc>
                <a:spcPct val="100000"/>
              </a:lnSpc>
              <a:spcBef>
                <a:spcPts val="641"/>
              </a:spcBef>
              <a:buClr>
                <a:srgbClr val="000000"/>
              </a:buClr>
              <a:buFont typeface="Wingdings" charset="2"/>
              <a:buChar char=""/>
            </a:pPr>
            <a:r>
              <a:rPr b="0" lang="en-US" sz="3200" spc="-1" strike="noStrike">
                <a:solidFill>
                  <a:srgbClr val="000000"/>
                </a:solidFill>
                <a:latin typeface="Calibri"/>
                <a:ea typeface="DejaVu Sans"/>
              </a:rPr>
              <a:t>Simultaneously, encourage her to bear down with every contraction to prevent delay.</a:t>
            </a: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46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06" name="CustomShape 1"/>
          <p:cNvSpPr/>
          <p:nvPr/>
        </p:nvSpPr>
        <p:spPr>
          <a:xfrm>
            <a:off x="1752480" y="380880"/>
            <a:ext cx="9793440" cy="5865120"/>
          </a:xfrm>
          <a:prstGeom prst="rect">
            <a:avLst/>
          </a:prstGeom>
          <a:noFill/>
          <a:ln>
            <a:noFill/>
          </a:ln>
        </p:spPr>
        <p:style>
          <a:lnRef idx="0"/>
          <a:fillRef idx="0"/>
          <a:effectRef idx="0"/>
          <a:fontRef idx="minor"/>
        </p:style>
        <p:txBody>
          <a:bodyPr lIns="90000" rIns="90000" tIns="45000" bIns="45000">
            <a:normAutofit/>
          </a:bodyPr>
          <a:p>
            <a:pPr marL="343080" indent="-340920" algn="just">
              <a:lnSpc>
                <a:spcPct val="100000"/>
              </a:lnSpc>
              <a:spcBef>
                <a:spcPts val="641"/>
              </a:spcBef>
              <a:buClr>
                <a:srgbClr val="000000"/>
              </a:buClr>
              <a:buFont typeface="Wingdings" charset="2"/>
              <a:buChar char=""/>
            </a:pPr>
            <a:r>
              <a:rPr b="0" lang="en-US" sz="3200" spc="-1" strike="noStrike">
                <a:solidFill>
                  <a:srgbClr val="000000"/>
                </a:solidFill>
                <a:latin typeface="Calibri"/>
                <a:ea typeface="DejaVu Sans"/>
              </a:rPr>
              <a:t>Rupture membranes immediately engagement occurs &amp; normal birth process continues.</a:t>
            </a:r>
            <a:endParaRPr b="0" lang="en-US" sz="3200" spc="-1" strike="noStrike">
              <a:latin typeface="Arial"/>
            </a:endParaRPr>
          </a:p>
          <a:p>
            <a:pPr marL="343080" indent="-340920" algn="just">
              <a:lnSpc>
                <a:spcPct val="100000"/>
              </a:lnSpc>
              <a:spcBef>
                <a:spcPts val="641"/>
              </a:spcBef>
              <a:buClr>
                <a:srgbClr val="000000"/>
              </a:buClr>
              <a:buFont typeface="Arial"/>
              <a:buChar char="•"/>
            </a:pPr>
            <a:r>
              <a:rPr b="0" lang="en-US" sz="3200" spc="-1" strike="noStrike">
                <a:solidFill>
                  <a:srgbClr val="000000"/>
                </a:solidFill>
                <a:latin typeface="Calibri"/>
                <a:ea typeface="DejaVu Sans"/>
              </a:rPr>
              <a:t>Immediately thereafter, administer uterotonic agents to prevent occurrence of PPH.</a:t>
            </a:r>
            <a:endParaRPr b="0" lang="en-US" sz="3200" spc="-1" strike="noStrike">
              <a:latin typeface="Arial"/>
            </a:endParaRPr>
          </a:p>
          <a:p>
            <a:pPr marL="343080" indent="-340920" algn="just">
              <a:lnSpc>
                <a:spcPct val="100000"/>
              </a:lnSpc>
              <a:spcBef>
                <a:spcPts val="641"/>
              </a:spcBef>
              <a:tabLst>
                <a:tab algn="l" pos="0"/>
              </a:tabLst>
            </a:pPr>
            <a:r>
              <a:rPr b="0" lang="en-US" sz="3200" spc="-1" strike="noStrike">
                <a:solidFill>
                  <a:srgbClr val="0000cc"/>
                </a:solidFill>
                <a:latin typeface="Calibri"/>
                <a:ea typeface="DejaVu Sans"/>
              </a:rPr>
              <a:t>NB: </a:t>
            </a:r>
            <a:endParaRPr b="0" lang="en-US" sz="3200" spc="-1" strike="noStrike">
              <a:latin typeface="Arial"/>
            </a:endParaRPr>
          </a:p>
          <a:p>
            <a:pPr marL="343080" indent="-340920" algn="just">
              <a:lnSpc>
                <a:spcPct val="100000"/>
              </a:lnSpc>
              <a:spcBef>
                <a:spcPts val="641"/>
              </a:spcBef>
              <a:buClr>
                <a:srgbClr val="000000"/>
              </a:buClr>
              <a:buFont typeface="Wingdings" charset="2"/>
              <a:buChar char=""/>
              <a:tabLst>
                <a:tab algn="l" pos="0"/>
              </a:tabLst>
            </a:pPr>
            <a:r>
              <a:rPr b="0" lang="en-US" sz="3200" spc="-1" strike="noStrike">
                <a:solidFill>
                  <a:srgbClr val="000000"/>
                </a:solidFill>
                <a:latin typeface="Calibri"/>
                <a:ea typeface="DejaVu Sans"/>
              </a:rPr>
              <a:t>Emergency C/S is decided on if abnormal lie exist.</a:t>
            </a:r>
            <a:endParaRPr b="0" lang="en-US" sz="3200" spc="-1" strike="noStrike">
              <a:latin typeface="Arial"/>
            </a:endParaRPr>
          </a:p>
          <a:p>
            <a:pPr marL="343080" indent="-340920" algn="just">
              <a:lnSpc>
                <a:spcPct val="100000"/>
              </a:lnSpc>
              <a:spcBef>
                <a:spcPts val="641"/>
              </a:spcBef>
              <a:buClr>
                <a:srgbClr val="000000"/>
              </a:buClr>
              <a:buFont typeface="Wingdings" charset="2"/>
              <a:buChar char=""/>
              <a:tabLst>
                <a:tab algn="l" pos="0"/>
              </a:tabLst>
            </a:pPr>
            <a:r>
              <a:rPr b="0" lang="en-US" sz="3200" spc="-1" strike="noStrike">
                <a:solidFill>
                  <a:srgbClr val="000000"/>
                </a:solidFill>
                <a:latin typeface="Calibri"/>
                <a:ea typeface="DejaVu Sans"/>
              </a:rPr>
              <a:t>Sometimes, cord  blood specimen is sent to laboratory to confirm zygosity.</a:t>
            </a: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46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07" name="CustomShape 1"/>
          <p:cNvSpPr/>
          <p:nvPr/>
        </p:nvSpPr>
        <p:spPr>
          <a:xfrm>
            <a:off x="1809720" y="304920"/>
            <a:ext cx="9736200" cy="5941440"/>
          </a:xfrm>
          <a:prstGeom prst="rect">
            <a:avLst/>
          </a:prstGeom>
          <a:noFill/>
          <a:ln>
            <a:noFill/>
          </a:ln>
        </p:spPr>
        <p:style>
          <a:lnRef idx="0"/>
          <a:fillRef idx="0"/>
          <a:effectRef idx="0"/>
          <a:fontRef idx="minor"/>
        </p:style>
        <p:txBody>
          <a:bodyPr lIns="90000" rIns="90000" tIns="45000" bIns="45000">
            <a:noAutofit/>
          </a:bodyPr>
          <a:p>
            <a:pPr marL="343080" indent="-340920">
              <a:lnSpc>
                <a:spcPct val="100000"/>
              </a:lnSpc>
              <a:spcBef>
                <a:spcPts val="641"/>
              </a:spcBef>
              <a:tabLst>
                <a:tab algn="l" pos="0"/>
              </a:tabLst>
            </a:pPr>
            <a:r>
              <a:rPr b="0" lang="en-US" sz="3200" spc="-1" strike="noStrike">
                <a:solidFill>
                  <a:srgbClr val="000000"/>
                </a:solidFill>
                <a:latin typeface="Calibri"/>
                <a:ea typeface="DejaVu Sans"/>
              </a:rPr>
              <a:t>	</a:t>
            </a:r>
            <a:r>
              <a:rPr b="0" lang="en-US" sz="3200" spc="-1" strike="noStrike">
                <a:solidFill>
                  <a:srgbClr val="000000"/>
                </a:solidFill>
                <a:latin typeface="Calibri"/>
                <a:ea typeface="DejaVu Sans"/>
              </a:rPr>
              <a:t>	</a:t>
            </a:r>
            <a:r>
              <a:rPr b="1" lang="en-US" sz="3200" spc="-1" strike="noStrike" u="sng">
                <a:solidFill>
                  <a:srgbClr val="000000"/>
                </a:solidFill>
                <a:uFillTx/>
                <a:latin typeface="Calibri"/>
                <a:ea typeface="DejaVu Sans"/>
              </a:rPr>
              <a:t>Third (3</a:t>
            </a:r>
            <a:r>
              <a:rPr b="1" lang="en-US" sz="3200" spc="-1" strike="noStrike" u="sng" baseline="30000">
                <a:solidFill>
                  <a:srgbClr val="000000"/>
                </a:solidFill>
                <a:uFillTx/>
                <a:latin typeface="Calibri"/>
                <a:ea typeface="DejaVu Sans"/>
              </a:rPr>
              <a:t>rd</a:t>
            </a:r>
            <a:r>
              <a:rPr b="1" lang="en-US" sz="3200" spc="-1" strike="noStrike" u="sng">
                <a:solidFill>
                  <a:srgbClr val="000000"/>
                </a:solidFill>
                <a:uFillTx/>
                <a:latin typeface="Calibri"/>
                <a:ea typeface="DejaVu Sans"/>
              </a:rPr>
              <a:t> ) Stage</a:t>
            </a:r>
            <a:endParaRPr b="0" lang="en-US" sz="3200" spc="-1" strike="noStrike">
              <a:latin typeface="Arial"/>
            </a:endParaRPr>
          </a:p>
          <a:p>
            <a:pPr marL="343080" indent="-340920">
              <a:lnSpc>
                <a:spcPct val="100000"/>
              </a:lnSpc>
              <a:spcBef>
                <a:spcPts val="641"/>
              </a:spcBef>
              <a:buClr>
                <a:srgbClr val="000000"/>
              </a:buClr>
              <a:buFont typeface="Arial"/>
              <a:buChar char="•"/>
              <a:tabLst>
                <a:tab algn="l" pos="0"/>
              </a:tabLst>
            </a:pPr>
            <a:r>
              <a:rPr b="0" lang="en-US" sz="3200" spc="-1" strike="noStrike">
                <a:solidFill>
                  <a:srgbClr val="000000"/>
                </a:solidFill>
                <a:latin typeface="Calibri"/>
                <a:ea typeface="DejaVu Sans"/>
              </a:rPr>
              <a:t>Thoroughly examine the placenta(e) to confirm the type of twinning.</a:t>
            </a:r>
            <a:endParaRPr b="0" lang="en-US" sz="3200" spc="-1" strike="noStrike">
              <a:latin typeface="Arial"/>
            </a:endParaRPr>
          </a:p>
          <a:p>
            <a:pPr marL="343080" indent="-340920">
              <a:lnSpc>
                <a:spcPct val="100000"/>
              </a:lnSpc>
              <a:spcBef>
                <a:spcPts val="641"/>
              </a:spcBef>
              <a:buClr>
                <a:srgbClr val="000000"/>
              </a:buClr>
              <a:buFont typeface="Arial"/>
              <a:buChar char="•"/>
              <a:tabLst>
                <a:tab algn="l" pos="0"/>
              </a:tabLst>
            </a:pPr>
            <a:r>
              <a:rPr b="0" lang="en-US" sz="3200" spc="-1" strike="noStrike">
                <a:solidFill>
                  <a:srgbClr val="000000"/>
                </a:solidFill>
                <a:latin typeface="Calibri"/>
                <a:ea typeface="DejaVu Sans"/>
              </a:rPr>
              <a:t>Continue synitocinon drip for at least 2 hours to control possibility of PPH.</a:t>
            </a:r>
            <a:endParaRPr b="0" lang="en-US" sz="3200" spc="-1" strike="noStrike">
              <a:latin typeface="Arial"/>
            </a:endParaRPr>
          </a:p>
          <a:p>
            <a:pPr marL="343080" indent="-340920">
              <a:lnSpc>
                <a:spcPct val="100000"/>
              </a:lnSpc>
              <a:spcBef>
                <a:spcPts val="641"/>
              </a:spcBef>
              <a:buClr>
                <a:srgbClr val="000000"/>
              </a:buClr>
              <a:buFont typeface="Arial"/>
              <a:buChar char="•"/>
              <a:tabLst>
                <a:tab algn="l" pos="0"/>
              </a:tabLst>
            </a:pPr>
            <a:r>
              <a:rPr b="0" lang="en-US" sz="3200" spc="-1" strike="noStrike">
                <a:solidFill>
                  <a:srgbClr val="000000"/>
                </a:solidFill>
                <a:latin typeface="Calibri"/>
                <a:ea typeface="DejaVu Sans"/>
              </a:rPr>
              <a:t>Thereafter, handle the clinical waste appropriately as well as instruments &amp; environment.</a:t>
            </a: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46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08" name="CustomShape 1"/>
          <p:cNvSpPr/>
          <p:nvPr/>
        </p:nvSpPr>
        <p:spPr>
          <a:xfrm>
            <a:off x="1676520" y="380880"/>
            <a:ext cx="9869400" cy="5865120"/>
          </a:xfrm>
          <a:prstGeom prst="rect">
            <a:avLst/>
          </a:prstGeom>
          <a:noFill/>
          <a:ln>
            <a:noFill/>
          </a:ln>
        </p:spPr>
        <p:style>
          <a:lnRef idx="0"/>
          <a:fillRef idx="0"/>
          <a:effectRef idx="0"/>
          <a:fontRef idx="minor"/>
        </p:style>
        <p:txBody>
          <a:bodyPr lIns="90000" rIns="90000" tIns="45000" bIns="45000">
            <a:normAutofit/>
          </a:bodyPr>
          <a:p>
            <a:pPr marL="343080" indent="-340920" algn="just">
              <a:lnSpc>
                <a:spcPct val="100000"/>
              </a:lnSpc>
              <a:spcBef>
                <a:spcPts val="641"/>
              </a:spcBef>
              <a:tabLst>
                <a:tab algn="l" pos="0"/>
              </a:tabLst>
            </a:pPr>
            <a:r>
              <a:rPr b="0" lang="en-US" sz="3200" spc="-1" strike="noStrike">
                <a:solidFill>
                  <a:srgbClr val="000000"/>
                </a:solidFill>
                <a:latin typeface="Calibri"/>
                <a:ea typeface="DejaVu Sans"/>
              </a:rPr>
              <a:t>	</a:t>
            </a:r>
            <a:r>
              <a:rPr b="0" lang="en-US" sz="3200" spc="-1" strike="noStrike">
                <a:solidFill>
                  <a:srgbClr val="000000"/>
                </a:solidFill>
                <a:latin typeface="Calibri"/>
                <a:ea typeface="DejaVu Sans"/>
              </a:rPr>
              <a:t>	</a:t>
            </a:r>
            <a:r>
              <a:rPr b="1" lang="en-US" sz="3200" spc="-1" strike="noStrike" u="sng">
                <a:solidFill>
                  <a:srgbClr val="000000"/>
                </a:solidFill>
                <a:uFillTx/>
                <a:latin typeface="Calibri"/>
                <a:ea typeface="DejaVu Sans"/>
              </a:rPr>
              <a:t>Postnatal  Highlights</a:t>
            </a:r>
            <a:endParaRPr b="0" lang="en-US" sz="3200" spc="-1" strike="noStrike">
              <a:latin typeface="Arial"/>
            </a:endParaRPr>
          </a:p>
          <a:p>
            <a:pPr marL="343080" indent="-340920" algn="just">
              <a:lnSpc>
                <a:spcPct val="100000"/>
              </a:lnSpc>
              <a:spcBef>
                <a:spcPts val="641"/>
              </a:spcBef>
              <a:buClr>
                <a:srgbClr val="000000"/>
              </a:buClr>
              <a:buFont typeface="Arial"/>
              <a:buChar char="•"/>
              <a:tabLst>
                <a:tab algn="l" pos="0"/>
              </a:tabLst>
            </a:pPr>
            <a:r>
              <a:rPr b="0" lang="en-US" sz="3200" spc="-1" strike="noStrike">
                <a:solidFill>
                  <a:srgbClr val="000000"/>
                </a:solidFill>
                <a:latin typeface="Calibri"/>
                <a:ea typeface="DejaVu Sans"/>
              </a:rPr>
              <a:t>Support her on infant care to gain competence and  confidence.</a:t>
            </a:r>
            <a:endParaRPr b="0" lang="en-US" sz="3200" spc="-1" strike="noStrike">
              <a:latin typeface="Arial"/>
            </a:endParaRPr>
          </a:p>
          <a:p>
            <a:pPr marL="343080" indent="-340920" algn="just">
              <a:lnSpc>
                <a:spcPct val="100000"/>
              </a:lnSpc>
              <a:spcBef>
                <a:spcPts val="641"/>
              </a:spcBef>
              <a:buClr>
                <a:srgbClr val="000000"/>
              </a:buClr>
              <a:buFont typeface="Wingdings" charset="2"/>
              <a:buChar char=""/>
              <a:tabLst>
                <a:tab algn="l" pos="0"/>
              </a:tabLst>
            </a:pPr>
            <a:r>
              <a:rPr b="0" lang="en-US" sz="3200" spc="-1" strike="noStrike">
                <a:solidFill>
                  <a:srgbClr val="000000"/>
                </a:solidFill>
                <a:latin typeface="Calibri"/>
                <a:ea typeface="DejaVu Sans"/>
              </a:rPr>
              <a:t>Simultaneously, support gives her ample time to rest from exhaustion of pregnancy and labour experiences.</a:t>
            </a:r>
            <a:endParaRPr b="0" lang="en-US" sz="3200" spc="-1" strike="noStrike">
              <a:latin typeface="Arial"/>
            </a:endParaRPr>
          </a:p>
          <a:p>
            <a:pPr marL="343080" indent="-340920" algn="just">
              <a:lnSpc>
                <a:spcPct val="100000"/>
              </a:lnSpc>
              <a:spcBef>
                <a:spcPts val="641"/>
              </a:spcBef>
              <a:buClr>
                <a:srgbClr val="000000"/>
              </a:buClr>
              <a:buFont typeface="Arial"/>
              <a:buChar char="•"/>
              <a:tabLst>
                <a:tab algn="l" pos="0"/>
              </a:tabLst>
            </a:pPr>
            <a:r>
              <a:rPr b="0" lang="en-US" sz="3200" spc="-1" strike="noStrike">
                <a:solidFill>
                  <a:srgbClr val="000000"/>
                </a:solidFill>
                <a:latin typeface="Calibri"/>
                <a:ea typeface="DejaVu Sans"/>
              </a:rPr>
              <a:t>Reassure her regarding:</a:t>
            </a:r>
            <a:endParaRPr b="0" lang="en-US" sz="3200" spc="-1" strike="noStrike">
              <a:latin typeface="Arial"/>
            </a:endParaRPr>
          </a:p>
          <a:p>
            <a:pPr marL="343080" indent="-340920" algn="just">
              <a:lnSpc>
                <a:spcPct val="100000"/>
              </a:lnSpc>
              <a:spcBef>
                <a:spcPts val="641"/>
              </a:spcBef>
              <a:buClr>
                <a:srgbClr val="000000"/>
              </a:buClr>
              <a:buFont typeface="Wingdings" charset="2"/>
              <a:buChar char=""/>
              <a:tabLst>
                <a:tab algn="l" pos="0"/>
              </a:tabLst>
            </a:pPr>
            <a:r>
              <a:rPr b="0" lang="en-US" sz="3200" spc="-1" strike="noStrike">
                <a:solidFill>
                  <a:srgbClr val="000000"/>
                </a:solidFill>
                <a:latin typeface="Calibri"/>
                <a:ea typeface="DejaVu Sans"/>
              </a:rPr>
              <a:t>After pain which is very common.</a:t>
            </a:r>
            <a:endParaRPr b="0" lang="en-US" sz="3200" spc="-1" strike="noStrike">
              <a:latin typeface="Arial"/>
            </a:endParaRPr>
          </a:p>
          <a:p>
            <a:pPr marL="343080" indent="-340920" algn="just">
              <a:lnSpc>
                <a:spcPct val="100000"/>
              </a:lnSpc>
              <a:spcBef>
                <a:spcPts val="641"/>
              </a:spcBef>
              <a:buClr>
                <a:srgbClr val="000000"/>
              </a:buClr>
              <a:buFont typeface="Wingdings" charset="2"/>
              <a:buChar char=""/>
              <a:tabLst>
                <a:tab algn="l" pos="0"/>
              </a:tabLst>
            </a:pPr>
            <a:r>
              <a:rPr b="0" lang="en-US" sz="3200" spc="-1" strike="noStrike">
                <a:solidFill>
                  <a:srgbClr val="000000"/>
                </a:solidFill>
                <a:latin typeface="Calibri"/>
                <a:ea typeface="DejaVu Sans"/>
              </a:rPr>
              <a:t>Lochia being heavier due to large placental site.</a:t>
            </a: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46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09" name="CustomShape 1"/>
          <p:cNvSpPr/>
          <p:nvPr/>
        </p:nvSpPr>
        <p:spPr>
          <a:xfrm>
            <a:off x="1619280" y="304920"/>
            <a:ext cx="9656280" cy="5636520"/>
          </a:xfrm>
          <a:prstGeom prst="rect">
            <a:avLst/>
          </a:prstGeom>
          <a:noFill/>
          <a:ln>
            <a:noFill/>
          </a:ln>
        </p:spPr>
        <p:style>
          <a:lnRef idx="0"/>
          <a:fillRef idx="0"/>
          <a:effectRef idx="0"/>
          <a:fontRef idx="minor"/>
        </p:style>
        <p:txBody>
          <a:bodyPr lIns="90000" rIns="90000" tIns="45000" bIns="45000">
            <a:normAutofit/>
          </a:bodyPr>
          <a:p>
            <a:pPr marL="343080" indent="-340920" algn="just">
              <a:lnSpc>
                <a:spcPct val="100000"/>
              </a:lnSpc>
              <a:spcBef>
                <a:spcPts val="641"/>
              </a:spcBef>
              <a:buClr>
                <a:srgbClr val="000000"/>
              </a:buClr>
              <a:buFont typeface="Wingdings" charset="2"/>
              <a:buChar char=""/>
            </a:pPr>
            <a:r>
              <a:rPr b="0" lang="en-US" sz="3200" spc="-1" strike="noStrike">
                <a:solidFill>
                  <a:srgbClr val="000000"/>
                </a:solidFill>
                <a:latin typeface="Calibri"/>
                <a:ea typeface="DejaVu Sans"/>
              </a:rPr>
              <a:t>Slow uterine involution process.</a:t>
            </a:r>
            <a:endParaRPr b="0" lang="en-US" sz="3200" spc="-1" strike="noStrike">
              <a:latin typeface="Arial"/>
            </a:endParaRPr>
          </a:p>
          <a:p>
            <a:pPr marL="343080" indent="-340920" algn="just">
              <a:lnSpc>
                <a:spcPct val="100000"/>
              </a:lnSpc>
              <a:spcBef>
                <a:spcPts val="641"/>
              </a:spcBef>
              <a:buClr>
                <a:srgbClr val="000000"/>
              </a:buClr>
              <a:buFont typeface="Arial"/>
              <a:buChar char="•"/>
            </a:pPr>
            <a:r>
              <a:rPr b="0" lang="en-US" sz="3200" spc="-1" strike="noStrike">
                <a:solidFill>
                  <a:srgbClr val="000000"/>
                </a:solidFill>
                <a:latin typeface="Calibri"/>
                <a:ea typeface="DejaVu Sans"/>
              </a:rPr>
              <a:t>Encourage abdominal exercises gradually to retone the over stretched muscles.</a:t>
            </a:r>
            <a:endParaRPr b="0" lang="en-US" sz="3200" spc="-1" strike="noStrike">
              <a:latin typeface="Arial"/>
            </a:endParaRPr>
          </a:p>
          <a:p>
            <a:pPr marL="343080" indent="-340920" algn="just">
              <a:lnSpc>
                <a:spcPct val="100000"/>
              </a:lnSpc>
              <a:spcBef>
                <a:spcPts val="641"/>
              </a:spcBef>
              <a:tabLst>
                <a:tab algn="l" pos="0"/>
              </a:tabLst>
            </a:pPr>
            <a:r>
              <a:rPr b="0" lang="en-US" sz="3200" spc="-1" strike="noStrike">
                <a:solidFill>
                  <a:srgbClr val="000000"/>
                </a:solidFill>
                <a:latin typeface="Calibri"/>
                <a:ea typeface="DejaVu Sans"/>
              </a:rPr>
              <a:t>	</a:t>
            </a:r>
            <a:r>
              <a:rPr b="0" lang="en-US" sz="3200" spc="-1" strike="noStrike">
                <a:solidFill>
                  <a:srgbClr val="000000"/>
                </a:solidFill>
                <a:latin typeface="Calibri"/>
                <a:ea typeface="DejaVu Sans"/>
              </a:rPr>
              <a:t>	</a:t>
            </a:r>
            <a:r>
              <a:rPr b="0" lang="en-US" sz="3200" spc="-1" strike="noStrike">
                <a:solidFill>
                  <a:srgbClr val="0000cc"/>
                </a:solidFill>
                <a:latin typeface="Calibri"/>
                <a:ea typeface="DejaVu Sans"/>
              </a:rPr>
              <a:t>NB</a:t>
            </a:r>
            <a:r>
              <a:rPr b="0" lang="en-US" sz="3200" spc="-1" strike="noStrike">
                <a:solidFill>
                  <a:srgbClr val="ffc000"/>
                </a:solidFill>
                <a:latin typeface="Calibri"/>
                <a:ea typeface="DejaVu Sans"/>
              </a:rPr>
              <a:t> </a:t>
            </a:r>
            <a:endParaRPr b="0" lang="en-US" sz="3200" spc="-1" strike="noStrike">
              <a:latin typeface="Arial"/>
            </a:endParaRPr>
          </a:p>
          <a:p>
            <a:pPr marL="343080" indent="-340920" algn="just">
              <a:lnSpc>
                <a:spcPct val="100000"/>
              </a:lnSpc>
              <a:spcBef>
                <a:spcPts val="641"/>
              </a:spcBef>
              <a:tabLst>
                <a:tab algn="l" pos="0"/>
              </a:tabLst>
            </a:pPr>
            <a:r>
              <a:rPr b="0" lang="en-US" sz="3200" spc="-1" strike="noStrike">
                <a:solidFill>
                  <a:srgbClr val="ffc000"/>
                </a:solidFill>
                <a:latin typeface="Calibri"/>
                <a:ea typeface="DejaVu Sans"/>
              </a:rPr>
              <a:t>	</a:t>
            </a:r>
            <a:r>
              <a:rPr b="0" lang="en-US" sz="3200" spc="-1" strike="noStrike">
                <a:solidFill>
                  <a:srgbClr val="000000"/>
                </a:solidFill>
                <a:latin typeface="Calibri"/>
                <a:ea typeface="DejaVu Sans"/>
              </a:rPr>
              <a:t>i) Support on babies care is vital.</a:t>
            </a:r>
            <a:endParaRPr b="0" lang="en-US" sz="3200" spc="-1" strike="noStrike">
              <a:latin typeface="Arial"/>
            </a:endParaRPr>
          </a:p>
          <a:p>
            <a:pPr marL="343080" indent="-340920" algn="just">
              <a:lnSpc>
                <a:spcPct val="100000"/>
              </a:lnSpc>
              <a:spcBef>
                <a:spcPts val="641"/>
              </a:spcBef>
              <a:tabLst>
                <a:tab algn="l" pos="0"/>
              </a:tabLst>
            </a:pPr>
            <a:r>
              <a:rPr b="0" lang="en-US" sz="3200" spc="-1" strike="noStrike">
                <a:solidFill>
                  <a:srgbClr val="000000"/>
                </a:solidFill>
                <a:latin typeface="Calibri"/>
                <a:ea typeface="DejaVu Sans"/>
              </a:rPr>
              <a:t>	</a:t>
            </a:r>
            <a:r>
              <a:rPr b="0" lang="en-US" sz="3200" spc="-1" strike="noStrike">
                <a:solidFill>
                  <a:srgbClr val="000000"/>
                </a:solidFill>
                <a:latin typeface="Calibri"/>
                <a:ea typeface="DejaVu Sans"/>
              </a:rPr>
              <a:t>ii) Organise for home visit services if feasible to assess the progress &amp; for technical support.</a:t>
            </a:r>
            <a:endParaRPr b="0" lang="en-US" sz="3200" spc="-1" strike="noStrike">
              <a:latin typeface="Arial"/>
            </a:endParaRPr>
          </a:p>
          <a:p>
            <a:pPr marL="343080" indent="-340920" algn="just">
              <a:lnSpc>
                <a:spcPct val="100000"/>
              </a:lnSpc>
              <a:spcBef>
                <a:spcPts val="139"/>
              </a:spcBef>
              <a:tabLst>
                <a:tab algn="l" pos="0"/>
              </a:tabLst>
            </a:pPr>
            <a:endParaRPr b="0" lang="en-US" sz="3200" spc="-1" strike="noStrike">
              <a:latin typeface="Arial"/>
            </a:endParaRPr>
          </a:p>
          <a:p>
            <a:pPr marL="343080" indent="-340920" algn="just">
              <a:lnSpc>
                <a:spcPct val="100000"/>
              </a:lnSpc>
              <a:spcBef>
                <a:spcPts val="139"/>
              </a:spcBef>
              <a:tabLst>
                <a:tab algn="l" pos="0"/>
              </a:tabLst>
            </a:pP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4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13" name="CustomShape 1"/>
          <p:cNvSpPr/>
          <p:nvPr/>
        </p:nvSpPr>
        <p:spPr>
          <a:xfrm>
            <a:off x="923400" y="228600"/>
            <a:ext cx="10284840" cy="1140840"/>
          </a:xfrm>
          <a:prstGeom prst="rect">
            <a:avLst/>
          </a:prstGeom>
          <a:noFill/>
          <a:ln>
            <a:noFill/>
          </a:ln>
        </p:spPr>
        <p:style>
          <a:lnRef idx="0"/>
          <a:fillRef idx="0"/>
          <a:effectRef idx="0"/>
          <a:fontRef idx="minor"/>
        </p:style>
        <p:txBody>
          <a:bodyPr lIns="0" rIns="0" tIns="45000" bIns="0" anchor="b">
            <a:noAutofit/>
          </a:bodyPr>
          <a:p>
            <a:pPr algn="ctr">
              <a:lnSpc>
                <a:spcPct val="100000"/>
              </a:lnSpc>
            </a:pPr>
            <a:r>
              <a:rPr b="1" lang="en-US" sz="4800" spc="-1" strike="noStrike">
                <a:solidFill>
                  <a:srgbClr val="ff0000"/>
                </a:solidFill>
                <a:latin typeface="Constantia"/>
                <a:ea typeface="DejaVu Sans"/>
              </a:rPr>
              <a:t>Emergency treatment in severe pre-eclampsia</a:t>
            </a:r>
            <a:endParaRPr b="0" lang="en-US" sz="4800" spc="-1" strike="noStrike">
              <a:latin typeface="Arial"/>
            </a:endParaRPr>
          </a:p>
        </p:txBody>
      </p:sp>
      <p:sp>
        <p:nvSpPr>
          <p:cNvPr id="914" name="CustomShape 2"/>
          <p:cNvSpPr/>
          <p:nvPr/>
        </p:nvSpPr>
        <p:spPr>
          <a:xfrm>
            <a:off x="609480" y="1371600"/>
            <a:ext cx="10627920" cy="4950720"/>
          </a:xfrm>
          <a:prstGeom prst="rect">
            <a:avLst/>
          </a:prstGeom>
          <a:noFill/>
          <a:ln>
            <a:noFill/>
          </a:ln>
        </p:spPr>
        <p:style>
          <a:lnRef idx="0"/>
          <a:fillRef idx="0"/>
          <a:effectRef idx="0"/>
          <a:fontRef idx="minor"/>
        </p:style>
        <p:txBody>
          <a:bodyPr lIns="90000" rIns="90000" tIns="45000" bIns="45000">
            <a:normAutofit fontScale="76000"/>
          </a:bodyPr>
          <a:p>
            <a:pPr marL="274320" indent="-272160" algn="just">
              <a:lnSpc>
                <a:spcPct val="100000"/>
              </a:lnSpc>
              <a:spcBef>
                <a:spcPts val="641"/>
              </a:spcBef>
              <a:buClr>
                <a:srgbClr val="0bd0d9"/>
              </a:buClr>
              <a:buSzPct val="95000"/>
              <a:buFont typeface="Wingdings 2" charset="2"/>
              <a:buChar char=""/>
            </a:pPr>
            <a:r>
              <a:rPr b="0" lang="en-US" sz="3200" spc="-1" strike="noStrike">
                <a:solidFill>
                  <a:srgbClr val="000000"/>
                </a:solidFill>
                <a:latin typeface="Calibri"/>
                <a:ea typeface="DejaVu Sans"/>
              </a:rPr>
              <a:t>Pre-load the woman with 200-250 mL of Ringer’s Lactate solution over 30 minutes.</a:t>
            </a:r>
            <a:endParaRPr b="0" lang="en-US" sz="3200" spc="-1" strike="noStrike">
              <a:latin typeface="Arial"/>
            </a:endParaRPr>
          </a:p>
          <a:p>
            <a:pPr marL="274320" indent="-272160" algn="just">
              <a:lnSpc>
                <a:spcPct val="100000"/>
              </a:lnSpc>
              <a:spcBef>
                <a:spcPts val="641"/>
              </a:spcBef>
              <a:buClr>
                <a:srgbClr val="0bd0d9"/>
              </a:buClr>
              <a:buSzPct val="95000"/>
              <a:buFont typeface="Wingdings 2" charset="2"/>
              <a:buChar char=""/>
            </a:pPr>
            <a:r>
              <a:rPr b="0" lang="en-US" sz="3200" spc="-1" strike="noStrike">
                <a:solidFill>
                  <a:srgbClr val="000000"/>
                </a:solidFill>
                <a:latin typeface="Calibri"/>
                <a:ea typeface="DejaVu Sans"/>
              </a:rPr>
              <a:t>Give Nifedipine 100 mg orally</a:t>
            </a:r>
            <a:endParaRPr b="0" lang="en-US" sz="3200" spc="-1" strike="noStrike">
              <a:latin typeface="Arial"/>
            </a:endParaRPr>
          </a:p>
          <a:p>
            <a:pPr marL="274320" indent="-272160" algn="just">
              <a:lnSpc>
                <a:spcPct val="100000"/>
              </a:lnSpc>
              <a:spcBef>
                <a:spcPts val="641"/>
              </a:spcBef>
              <a:buClr>
                <a:srgbClr val="0bd0d9"/>
              </a:buClr>
              <a:buSzPct val="95000"/>
              <a:buFont typeface="Wingdings 2" charset="2"/>
              <a:buChar char=""/>
            </a:pPr>
            <a:r>
              <a:rPr b="0" lang="en-US" sz="3200" spc="-1" strike="noStrike">
                <a:solidFill>
                  <a:srgbClr val="000000"/>
                </a:solidFill>
                <a:latin typeface="Calibri"/>
                <a:ea typeface="DejaVu Sans"/>
              </a:rPr>
              <a:t>Give a loading dose of Methyldopa 1 gram orally</a:t>
            </a:r>
            <a:endParaRPr b="0" lang="en-US" sz="3200" spc="-1" strike="noStrike">
              <a:latin typeface="Arial"/>
            </a:endParaRPr>
          </a:p>
          <a:p>
            <a:pPr marL="274320" indent="-272160" algn="just">
              <a:lnSpc>
                <a:spcPct val="100000"/>
              </a:lnSpc>
              <a:spcBef>
                <a:spcPts val="641"/>
              </a:spcBef>
              <a:buClr>
                <a:srgbClr val="0bd0d9"/>
              </a:buClr>
              <a:buSzPct val="95000"/>
              <a:buFont typeface="Wingdings 2" charset="2"/>
              <a:buChar char=""/>
            </a:pPr>
            <a:r>
              <a:rPr b="0" lang="en-US" sz="3200" spc="-1" strike="noStrike">
                <a:solidFill>
                  <a:srgbClr val="000000"/>
                </a:solidFill>
                <a:latin typeface="Calibri"/>
                <a:ea typeface="DejaVu Sans"/>
              </a:rPr>
              <a:t>Consider giving magnesium sulphate</a:t>
            </a:r>
            <a:endParaRPr b="0" lang="en-US" sz="3200" spc="-1" strike="noStrike">
              <a:latin typeface="Arial"/>
            </a:endParaRPr>
          </a:p>
          <a:p>
            <a:pPr marL="274320" indent="-272160" algn="just">
              <a:lnSpc>
                <a:spcPct val="100000"/>
              </a:lnSpc>
              <a:spcBef>
                <a:spcPts val="641"/>
              </a:spcBef>
              <a:buClr>
                <a:srgbClr val="0bd0d9"/>
              </a:buClr>
              <a:buSzPct val="95000"/>
              <a:buFont typeface="Wingdings 2" charset="2"/>
              <a:buChar char=""/>
            </a:pPr>
            <a:r>
              <a:rPr b="0" lang="en-US" sz="3200" spc="-1" strike="noStrike">
                <a:solidFill>
                  <a:srgbClr val="000000"/>
                </a:solidFill>
                <a:latin typeface="Calibri"/>
                <a:ea typeface="DejaVu Sans"/>
              </a:rPr>
              <a:t>Transfer the woman to a well equipped hospital urgently</a:t>
            </a:r>
            <a:endParaRPr b="0" lang="en-US" sz="3200" spc="-1" strike="noStrike">
              <a:latin typeface="Arial"/>
            </a:endParaRPr>
          </a:p>
          <a:p>
            <a:pPr marL="274320" indent="-272160" algn="just">
              <a:lnSpc>
                <a:spcPct val="100000"/>
              </a:lnSpc>
              <a:spcBef>
                <a:spcPts val="641"/>
              </a:spcBef>
              <a:buClr>
                <a:srgbClr val="0bd0d9"/>
              </a:buClr>
              <a:buSzPct val="95000"/>
              <a:buFont typeface="Wingdings 2" charset="2"/>
              <a:buChar char=""/>
            </a:pPr>
            <a:r>
              <a:rPr b="0" lang="en-US" sz="3200" spc="-1" strike="noStrike">
                <a:solidFill>
                  <a:srgbClr val="000000"/>
                </a:solidFill>
                <a:latin typeface="Calibri"/>
                <a:ea typeface="DejaVu Sans"/>
              </a:rPr>
              <a:t>Measure her BP every 10 minutes</a:t>
            </a:r>
            <a:endParaRPr b="0" lang="en-US" sz="3200" spc="-1" strike="noStrike">
              <a:latin typeface="Arial"/>
            </a:endParaRPr>
          </a:p>
          <a:p>
            <a:pPr marL="274320" indent="-272160" algn="just">
              <a:lnSpc>
                <a:spcPct val="100000"/>
              </a:lnSpc>
              <a:spcBef>
                <a:spcPts val="641"/>
              </a:spcBef>
              <a:buClr>
                <a:srgbClr val="0bd0d9"/>
              </a:buClr>
              <a:buSzPct val="95000"/>
              <a:buFont typeface="Wingdings 2" charset="2"/>
              <a:buChar char=""/>
            </a:pPr>
            <a:r>
              <a:rPr b="0" lang="en-US" sz="3200" spc="-1" strike="noStrike">
                <a:solidFill>
                  <a:srgbClr val="000000"/>
                </a:solidFill>
                <a:latin typeface="Calibri"/>
                <a:ea typeface="DejaVu Sans"/>
              </a:rPr>
              <a:t>Aim for a diastolic pressure of 90-100 mmHg</a:t>
            </a:r>
            <a:endParaRPr b="0" lang="en-US" sz="3200" spc="-1" strike="noStrike">
              <a:latin typeface="Arial"/>
            </a:endParaRPr>
          </a:p>
          <a:p>
            <a:pPr marL="274320" indent="-272160" algn="just">
              <a:lnSpc>
                <a:spcPct val="100000"/>
              </a:lnSpc>
              <a:spcBef>
                <a:spcPts val="641"/>
              </a:spcBef>
              <a:buClr>
                <a:srgbClr val="0bd0d9"/>
              </a:buClr>
              <a:buSzPct val="95000"/>
              <a:buFont typeface="Wingdings 2" charset="2"/>
              <a:buChar char=""/>
            </a:pPr>
            <a:r>
              <a:rPr b="0" lang="en-US" sz="3200" spc="-1" strike="noStrike">
                <a:solidFill>
                  <a:srgbClr val="000000"/>
                </a:solidFill>
                <a:latin typeface="Calibri"/>
                <a:ea typeface="DejaVu Sans"/>
              </a:rPr>
              <a:t>Repeat Nifedipine 10 mg after 30 minutes if necessary. </a:t>
            </a:r>
            <a:endParaRPr b="0" lang="en-US" sz="3200" spc="-1" strike="noStrike">
              <a:latin typeface="Arial"/>
            </a:endParaRPr>
          </a:p>
        </p:txBody>
      </p:sp>
    </p:spTree>
  </p:cSld>
  <p:transition spd="med">
    <p:pull dir="l"/>
  </p:transition>
</p:sld>
</file>

<file path=ppt/slides/slide47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10" name="CustomShape 1"/>
          <p:cNvSpPr/>
          <p:nvPr/>
        </p:nvSpPr>
        <p:spPr>
          <a:xfrm>
            <a:off x="1015920" y="269640"/>
            <a:ext cx="10767600" cy="1140840"/>
          </a:xfrm>
          <a:prstGeom prst="rect">
            <a:avLst/>
          </a:prstGeom>
          <a:noFill/>
          <a:ln>
            <a:noFill/>
          </a:ln>
        </p:spPr>
        <p:style>
          <a:lnRef idx="0"/>
          <a:fillRef idx="0"/>
          <a:effectRef idx="0"/>
          <a:fontRef idx="minor"/>
        </p:style>
        <p:txBody>
          <a:bodyPr lIns="90000" rIns="90000" tIns="45000" bIns="45000" anchor="ctr">
            <a:normAutofit fontScale="70000"/>
          </a:bodyPr>
          <a:p>
            <a:pPr algn="ctr">
              <a:lnSpc>
                <a:spcPct val="100000"/>
              </a:lnSpc>
            </a:pPr>
            <a:r>
              <a:rPr b="1" lang="en-US" sz="4400" spc="-1" strike="noStrike">
                <a:solidFill>
                  <a:srgbClr val="000000"/>
                </a:solidFill>
                <a:latin typeface="Arial Black"/>
                <a:ea typeface="DejaVu Sans"/>
              </a:rPr>
              <a:t>	</a:t>
            </a:r>
            <a:r>
              <a:rPr b="1" lang="en-US" sz="4400" spc="-1" strike="noStrike">
                <a:solidFill>
                  <a:srgbClr val="c00000"/>
                </a:solidFill>
                <a:latin typeface="Arial Black"/>
                <a:ea typeface="DejaVu Sans"/>
              </a:rPr>
              <a:t> </a:t>
            </a:r>
            <a:r>
              <a:rPr b="1" lang="en-US" sz="4400" spc="-1" strike="noStrike">
                <a:solidFill>
                  <a:srgbClr val="c00000"/>
                </a:solidFill>
                <a:latin typeface="Arial Black"/>
                <a:ea typeface="DejaVu Sans"/>
              </a:rPr>
              <a:t>COMPLICATIONS OF MULTIPLE PREGNANCY</a:t>
            </a:r>
            <a:endParaRPr b="0" lang="en-US" sz="4400" spc="-1" strike="noStrike">
              <a:latin typeface="Arial"/>
            </a:endParaRPr>
          </a:p>
        </p:txBody>
      </p:sp>
      <p:sp>
        <p:nvSpPr>
          <p:cNvPr id="1511" name="CustomShape 2"/>
          <p:cNvSpPr/>
          <p:nvPr/>
        </p:nvSpPr>
        <p:spPr>
          <a:xfrm>
            <a:off x="1015920" y="1447920"/>
            <a:ext cx="10643760" cy="4676040"/>
          </a:xfrm>
          <a:prstGeom prst="rect">
            <a:avLst/>
          </a:prstGeom>
          <a:noFill/>
          <a:ln>
            <a:noFill/>
          </a:ln>
        </p:spPr>
        <p:style>
          <a:lnRef idx="0"/>
          <a:fillRef idx="0"/>
          <a:effectRef idx="0"/>
          <a:fontRef idx="minor"/>
        </p:style>
        <p:txBody>
          <a:bodyPr lIns="90000" rIns="90000" tIns="45000" bIns="45000">
            <a:normAutofit/>
          </a:bodyPr>
          <a:p>
            <a:pPr marL="343080" indent="-340920" algn="just">
              <a:lnSpc>
                <a:spcPct val="100000"/>
              </a:lnSpc>
              <a:spcBef>
                <a:spcPts val="641"/>
              </a:spcBef>
              <a:buClr>
                <a:srgbClr val="000000"/>
              </a:buClr>
              <a:buFont typeface="Arial"/>
              <a:buChar char="•"/>
            </a:pPr>
            <a:r>
              <a:rPr b="0" lang="en-US" sz="3200" spc="-1" strike="noStrike">
                <a:solidFill>
                  <a:srgbClr val="000000"/>
                </a:solidFill>
                <a:latin typeface="Calibri"/>
                <a:ea typeface="DejaVu Sans"/>
              </a:rPr>
              <a:t>Congenital abnormalities ; common in monozygotic twinning either as structural anomalies like ,spinal bifida , oesophageal atresia ,siamese twins  or chromosomal e.g Down’s syndrome.</a:t>
            </a:r>
            <a:endParaRPr b="0" lang="en-US" sz="3200" spc="-1" strike="noStrike">
              <a:latin typeface="Arial"/>
            </a:endParaRPr>
          </a:p>
          <a:p>
            <a:pPr marL="343080" indent="-340920" algn="just">
              <a:lnSpc>
                <a:spcPct val="100000"/>
              </a:lnSpc>
              <a:spcBef>
                <a:spcPts val="641"/>
              </a:spcBef>
              <a:buClr>
                <a:srgbClr val="000000"/>
              </a:buClr>
              <a:buFont typeface="Arial"/>
              <a:buChar char="•"/>
            </a:pPr>
            <a:r>
              <a:rPr b="0" lang="en-US" sz="3200" spc="-1" strike="noStrike">
                <a:solidFill>
                  <a:srgbClr val="000000"/>
                </a:solidFill>
                <a:latin typeface="Calibri"/>
                <a:ea typeface="DejaVu Sans"/>
              </a:rPr>
              <a:t>Cord prolapse due to malpresentation and sometimes polyhydramnious.</a:t>
            </a:r>
            <a:endParaRPr b="0" lang="en-US" sz="3200" spc="-1" strike="noStrike">
              <a:latin typeface="Arial"/>
            </a:endParaRPr>
          </a:p>
          <a:p>
            <a:pPr marL="343080" indent="-340920" algn="just">
              <a:lnSpc>
                <a:spcPct val="100000"/>
              </a:lnSpc>
              <a:spcBef>
                <a:spcPts val="641"/>
              </a:spcBef>
              <a:buClr>
                <a:srgbClr val="000000"/>
              </a:buClr>
              <a:buFont typeface="Arial"/>
              <a:buChar char="•"/>
            </a:pPr>
            <a:r>
              <a:rPr b="0" lang="en-US" sz="3200" spc="-1" strike="noStrike">
                <a:solidFill>
                  <a:srgbClr val="000000"/>
                </a:solidFill>
                <a:latin typeface="Calibri"/>
                <a:ea typeface="DejaVu Sans"/>
              </a:rPr>
              <a:t>Low birth weight due to either intrauterine growth restriction or preterm birth.</a:t>
            </a:r>
            <a:endParaRPr b="0" lang="en-US" sz="3200" spc="-1" strike="noStrike">
              <a:latin typeface="Arial"/>
            </a:endParaRPr>
          </a:p>
          <a:p>
            <a:pPr algn="just">
              <a:lnSpc>
                <a:spcPct val="100000"/>
              </a:lnSpc>
              <a:spcBef>
                <a:spcPts val="641"/>
              </a:spcBef>
            </a:pP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47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12" name="CustomShape 1"/>
          <p:cNvSpPr/>
          <p:nvPr/>
        </p:nvSpPr>
        <p:spPr>
          <a:xfrm>
            <a:off x="1272240" y="304920"/>
            <a:ext cx="10060560" cy="6398640"/>
          </a:xfrm>
          <a:prstGeom prst="rect">
            <a:avLst/>
          </a:prstGeom>
          <a:noFill/>
          <a:ln>
            <a:noFill/>
          </a:ln>
        </p:spPr>
        <p:style>
          <a:lnRef idx="0"/>
          <a:fillRef idx="0"/>
          <a:effectRef idx="0"/>
          <a:fontRef idx="minor"/>
        </p:style>
        <p:txBody>
          <a:bodyPr lIns="90000" rIns="90000" tIns="45000" bIns="45000">
            <a:noAutofit/>
          </a:bodyPr>
          <a:p>
            <a:pPr marL="343080" indent="-340920" algn="just">
              <a:lnSpc>
                <a:spcPct val="100000"/>
              </a:lnSpc>
              <a:spcBef>
                <a:spcPts val="641"/>
              </a:spcBef>
              <a:buClr>
                <a:srgbClr val="000000"/>
              </a:buClr>
              <a:buFont typeface="Arial"/>
              <a:buChar char="•"/>
            </a:pPr>
            <a:r>
              <a:rPr b="0" lang="en-US" sz="3200" spc="-1" strike="noStrike">
                <a:solidFill>
                  <a:srgbClr val="000000"/>
                </a:solidFill>
                <a:latin typeface="Calibri"/>
                <a:ea typeface="DejaVu Sans"/>
              </a:rPr>
              <a:t>Umbilical cord entanglement in monoamniotic twins as they move around in the common amniotic fluid = to fetal hypoxia.</a:t>
            </a:r>
            <a:endParaRPr b="0" lang="en-US" sz="3200" spc="-1" strike="noStrike">
              <a:latin typeface="Arial"/>
            </a:endParaRPr>
          </a:p>
          <a:p>
            <a:pPr marL="343080" indent="-340920" algn="just">
              <a:lnSpc>
                <a:spcPct val="100000"/>
              </a:lnSpc>
              <a:spcBef>
                <a:spcPts val="641"/>
              </a:spcBef>
              <a:buClr>
                <a:srgbClr val="000000"/>
              </a:buClr>
              <a:buFont typeface="Arial"/>
              <a:buChar char="•"/>
            </a:pPr>
            <a:r>
              <a:rPr b="0" lang="en-US" sz="3200" spc="-1" strike="noStrike">
                <a:solidFill>
                  <a:srgbClr val="000000"/>
                </a:solidFill>
                <a:latin typeface="Calibri"/>
                <a:ea typeface="DejaVu Sans"/>
              </a:rPr>
              <a:t>Higher perinatal morbidity &amp; mortality rate in monozygotic twinning.</a:t>
            </a:r>
            <a:endParaRPr b="0" lang="en-US" sz="3200" spc="-1" strike="noStrike">
              <a:latin typeface="Arial"/>
            </a:endParaRPr>
          </a:p>
          <a:p>
            <a:pPr marL="343080" indent="-340920" algn="just">
              <a:lnSpc>
                <a:spcPct val="100000"/>
              </a:lnSpc>
              <a:spcBef>
                <a:spcPts val="641"/>
              </a:spcBef>
              <a:buClr>
                <a:srgbClr val="000000"/>
              </a:buClr>
              <a:buFont typeface="Arial"/>
              <a:buChar char="•"/>
            </a:pPr>
            <a:r>
              <a:rPr b="0" lang="en-US" sz="3200" spc="-1" strike="noStrike">
                <a:solidFill>
                  <a:srgbClr val="000000"/>
                </a:solidFill>
                <a:latin typeface="Calibri"/>
                <a:ea typeface="DejaVu Sans"/>
              </a:rPr>
              <a:t>Pregnancy loss in terms of abortion or IUFD due to hormonal imbalance or severe pregnancy induced conditions.</a:t>
            </a:r>
            <a:endParaRPr b="0" lang="en-US" sz="3200" spc="-1" strike="noStrike">
              <a:latin typeface="Arial"/>
            </a:endParaRPr>
          </a:p>
          <a:p>
            <a:pPr marL="343080" indent="-340920" algn="just">
              <a:lnSpc>
                <a:spcPct val="100000"/>
              </a:lnSpc>
              <a:spcBef>
                <a:spcPts val="641"/>
              </a:spcBef>
              <a:buClr>
                <a:srgbClr val="000000"/>
              </a:buClr>
              <a:buFont typeface="Arial"/>
              <a:buChar char="•"/>
            </a:pPr>
            <a:r>
              <a:rPr b="0" lang="en-US" sz="3200" spc="-1" strike="noStrike">
                <a:solidFill>
                  <a:srgbClr val="000000"/>
                </a:solidFill>
                <a:latin typeface="Calibri"/>
                <a:ea typeface="DejaVu Sans"/>
              </a:rPr>
              <a:t>Exaggeration of minor disorders prenatally due to increased levels of the circulating hormones.</a:t>
            </a:r>
            <a:endParaRPr b="0" lang="en-US" sz="3200" spc="-1" strike="noStrike">
              <a:latin typeface="Arial"/>
            </a:endParaRPr>
          </a:p>
          <a:p>
            <a:pPr marL="343080" indent="-340920" algn="just">
              <a:lnSpc>
                <a:spcPct val="100000"/>
              </a:lnSpc>
              <a:spcBef>
                <a:spcPts val="641"/>
              </a:spcBef>
              <a:tabLst>
                <a:tab algn="l" pos="0"/>
              </a:tabLst>
            </a:pP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47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13" name="CustomShape 1"/>
          <p:cNvSpPr/>
          <p:nvPr/>
        </p:nvSpPr>
        <p:spPr>
          <a:xfrm>
            <a:off x="993960" y="228600"/>
            <a:ext cx="10338840" cy="5895360"/>
          </a:xfrm>
          <a:prstGeom prst="rect">
            <a:avLst/>
          </a:prstGeom>
          <a:noFill/>
          <a:ln>
            <a:noFill/>
          </a:ln>
        </p:spPr>
        <p:style>
          <a:lnRef idx="0"/>
          <a:fillRef idx="0"/>
          <a:effectRef idx="0"/>
          <a:fontRef idx="minor"/>
        </p:style>
        <p:txBody>
          <a:bodyPr lIns="90000" rIns="90000" tIns="45000" bIns="45000">
            <a:normAutofit/>
          </a:bodyPr>
          <a:p>
            <a:pPr marL="343080" indent="-340920" algn="just">
              <a:lnSpc>
                <a:spcPct val="100000"/>
              </a:lnSpc>
              <a:spcBef>
                <a:spcPts val="720"/>
              </a:spcBef>
              <a:buClr>
                <a:srgbClr val="000000"/>
              </a:buClr>
              <a:buFont typeface="Arial"/>
              <a:buChar char="•"/>
            </a:pPr>
            <a:r>
              <a:rPr b="0" lang="en-US" sz="3600" spc="-1" strike="noStrike">
                <a:solidFill>
                  <a:srgbClr val="000000"/>
                </a:solidFill>
                <a:latin typeface="Calibri"/>
                <a:ea typeface="DejaVu Sans"/>
              </a:rPr>
              <a:t>Anaemia, due to high demand of iron prenatally hence predisposes to PPH .</a:t>
            </a:r>
            <a:endParaRPr b="0" lang="en-US" sz="3600" spc="-1" strike="noStrike">
              <a:latin typeface="Arial"/>
            </a:endParaRPr>
          </a:p>
          <a:p>
            <a:pPr marL="343080" indent="-340920" algn="just">
              <a:lnSpc>
                <a:spcPct val="100000"/>
              </a:lnSpc>
              <a:spcBef>
                <a:spcPts val="720"/>
              </a:spcBef>
              <a:buClr>
                <a:srgbClr val="000000"/>
              </a:buClr>
              <a:buFont typeface="Arial"/>
              <a:buChar char="•"/>
            </a:pPr>
            <a:r>
              <a:rPr b="0" lang="en-US" sz="3600" spc="-1" strike="noStrike">
                <a:solidFill>
                  <a:srgbClr val="000000"/>
                </a:solidFill>
                <a:latin typeface="Calibri"/>
                <a:ea typeface="DejaVu Sans"/>
              </a:rPr>
              <a:t>Polyhydramnious common in monozygotic twins due to either oesophageal atresia or open neural tubal defect.</a:t>
            </a:r>
            <a:endParaRPr b="0" lang="en-US" sz="3600" spc="-1" strike="noStrike">
              <a:latin typeface="Arial"/>
            </a:endParaRPr>
          </a:p>
          <a:p>
            <a:pPr marL="343080" indent="-340920" algn="just">
              <a:lnSpc>
                <a:spcPct val="100000"/>
              </a:lnSpc>
              <a:spcBef>
                <a:spcPts val="720"/>
              </a:spcBef>
              <a:buClr>
                <a:srgbClr val="000000"/>
              </a:buClr>
              <a:buFont typeface="Arial"/>
              <a:buChar char="•"/>
            </a:pPr>
            <a:r>
              <a:rPr b="0" lang="en-US" sz="3600" spc="-1" strike="noStrike">
                <a:solidFill>
                  <a:srgbClr val="000000"/>
                </a:solidFill>
                <a:latin typeface="Calibri"/>
                <a:ea typeface="DejaVu Sans"/>
              </a:rPr>
              <a:t>Malpresentation because of inadequate space for normal presentation.</a:t>
            </a:r>
            <a:endParaRPr b="0" lang="en-US" sz="3600" spc="-1" strike="noStrike">
              <a:latin typeface="Arial"/>
            </a:endParaRPr>
          </a:p>
          <a:p>
            <a:pPr marL="343080" indent="-340920" algn="just">
              <a:lnSpc>
                <a:spcPct val="100000"/>
              </a:lnSpc>
              <a:spcBef>
                <a:spcPts val="720"/>
              </a:spcBef>
              <a:buClr>
                <a:srgbClr val="000000"/>
              </a:buClr>
              <a:buFont typeface="Arial"/>
              <a:buChar char="•"/>
            </a:pPr>
            <a:r>
              <a:rPr b="0" lang="en-US" sz="3600" spc="-1" strike="noStrike">
                <a:solidFill>
                  <a:srgbClr val="000000"/>
                </a:solidFill>
                <a:latin typeface="Calibri"/>
                <a:ea typeface="DejaVu Sans"/>
              </a:rPr>
              <a:t>Superimposed preeclampsia, due to high hormonal levels leading to development of oedema , HTN &amp; sometimes proteinuria. </a:t>
            </a:r>
            <a:endParaRPr b="0" lang="en-US" sz="3600" spc="-1" strike="noStrike">
              <a:latin typeface="Arial"/>
            </a:endParaRPr>
          </a:p>
          <a:p>
            <a:pPr algn="just">
              <a:lnSpc>
                <a:spcPct val="100000"/>
              </a:lnSpc>
              <a:spcBef>
                <a:spcPts val="720"/>
              </a:spcBef>
            </a:pPr>
            <a:endParaRPr b="0" lang="en-US" sz="3600" spc="-1" strike="noStrike">
              <a:latin typeface="Arial"/>
            </a:endParaRPr>
          </a:p>
        </p:txBody>
      </p:sp>
    </p:spTree>
  </p:cSld>
  <mc:AlternateContent>
    <mc:Choice Requires="p14">
      <p:transition spd="slow" p14:dur="2000"/>
    </mc:Choice>
    <mc:Fallback>
      <p:transition spd="slow"/>
    </mc:Fallback>
  </mc:AlternateContent>
</p:sld>
</file>

<file path=ppt/slides/slide47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14" name="CustomShape 1"/>
          <p:cNvSpPr/>
          <p:nvPr/>
        </p:nvSpPr>
        <p:spPr>
          <a:xfrm>
            <a:off x="1060200" y="304920"/>
            <a:ext cx="10367640" cy="6093720"/>
          </a:xfrm>
          <a:prstGeom prst="rect">
            <a:avLst/>
          </a:prstGeom>
          <a:noFill/>
          <a:ln>
            <a:noFill/>
          </a:ln>
        </p:spPr>
        <p:style>
          <a:lnRef idx="0"/>
          <a:fillRef idx="0"/>
          <a:effectRef idx="0"/>
          <a:fontRef idx="minor"/>
        </p:style>
        <p:txBody>
          <a:bodyPr lIns="90000" rIns="90000" tIns="45000" bIns="45000">
            <a:noAutofit/>
          </a:bodyPr>
          <a:p>
            <a:pPr marL="343080" indent="-340920" algn="just">
              <a:lnSpc>
                <a:spcPct val="100000"/>
              </a:lnSpc>
              <a:spcBef>
                <a:spcPts val="720"/>
              </a:spcBef>
              <a:buClr>
                <a:srgbClr val="000000"/>
              </a:buClr>
              <a:buFont typeface="Arial"/>
              <a:buChar char="•"/>
            </a:pPr>
            <a:r>
              <a:rPr b="0" lang="en-US" sz="3600" spc="-1" strike="noStrike">
                <a:solidFill>
                  <a:srgbClr val="000000"/>
                </a:solidFill>
                <a:latin typeface="Calibri"/>
                <a:ea typeface="DejaVu Sans"/>
              </a:rPr>
              <a:t>Either a prelabour rupture of membranes or early rupture of membranes because of intensified Braxton Hick’s contractions and malpresentation respectively.</a:t>
            </a:r>
            <a:endParaRPr b="0" lang="en-US" sz="3600" spc="-1" strike="noStrike">
              <a:latin typeface="Arial"/>
            </a:endParaRPr>
          </a:p>
          <a:p>
            <a:pPr marL="343080" indent="-340920" algn="just">
              <a:lnSpc>
                <a:spcPct val="100000"/>
              </a:lnSpc>
              <a:spcBef>
                <a:spcPts val="720"/>
              </a:spcBef>
              <a:buClr>
                <a:srgbClr val="000000"/>
              </a:buClr>
              <a:buFont typeface="Arial"/>
              <a:buChar char="•"/>
            </a:pPr>
            <a:r>
              <a:rPr b="0" lang="en-US" sz="3600" spc="-1" strike="noStrike">
                <a:solidFill>
                  <a:srgbClr val="000000"/>
                </a:solidFill>
                <a:latin typeface="Calibri"/>
                <a:ea typeface="DejaVu Sans"/>
              </a:rPr>
              <a:t>Prolonged labour,  due to poor tone of the uterus and malpresentation.</a:t>
            </a:r>
            <a:endParaRPr b="0" lang="en-US" sz="3600" spc="-1" strike="noStrike">
              <a:latin typeface="Arial"/>
            </a:endParaRPr>
          </a:p>
          <a:p>
            <a:pPr marL="343080" indent="-340920" algn="just">
              <a:lnSpc>
                <a:spcPct val="100000"/>
              </a:lnSpc>
              <a:spcBef>
                <a:spcPts val="720"/>
              </a:spcBef>
              <a:buClr>
                <a:srgbClr val="000000"/>
              </a:buClr>
              <a:buFont typeface="Arial"/>
              <a:buChar char="•"/>
            </a:pPr>
            <a:r>
              <a:rPr b="0" lang="en-US" sz="3600" spc="-1" strike="noStrike">
                <a:solidFill>
                  <a:srgbClr val="000000"/>
                </a:solidFill>
                <a:latin typeface="Calibri"/>
                <a:ea typeface="DejaVu Sans"/>
              </a:rPr>
              <a:t>Obstructed labour, due to locked twins ie 1</a:t>
            </a:r>
            <a:r>
              <a:rPr b="0" lang="en-US" sz="3600" spc="-1" strike="noStrike" baseline="30000">
                <a:solidFill>
                  <a:srgbClr val="000000"/>
                </a:solidFill>
                <a:latin typeface="Calibri"/>
                <a:ea typeface="DejaVu Sans"/>
              </a:rPr>
              <a:t>st</a:t>
            </a:r>
            <a:r>
              <a:rPr b="0" lang="en-US" sz="3600" spc="-1" strike="noStrike">
                <a:solidFill>
                  <a:srgbClr val="000000"/>
                </a:solidFill>
                <a:latin typeface="Calibri"/>
                <a:ea typeface="DejaVu Sans"/>
              </a:rPr>
              <a:t> twin breech ,2</a:t>
            </a:r>
            <a:r>
              <a:rPr b="0" lang="en-US" sz="3600" spc="-1" strike="noStrike" baseline="30000">
                <a:solidFill>
                  <a:srgbClr val="000000"/>
                </a:solidFill>
                <a:latin typeface="Calibri"/>
                <a:ea typeface="DejaVu Sans"/>
              </a:rPr>
              <a:t>nd</a:t>
            </a:r>
            <a:r>
              <a:rPr b="0" lang="en-US" sz="3600" spc="-1" strike="noStrike">
                <a:solidFill>
                  <a:srgbClr val="000000"/>
                </a:solidFill>
                <a:latin typeface="Calibri"/>
                <a:ea typeface="DejaVu Sans"/>
              </a:rPr>
              <a:t> twin cephalic.</a:t>
            </a:r>
            <a:endParaRPr b="0" lang="en-US" sz="3600" spc="-1" strike="noStrike">
              <a:latin typeface="Arial"/>
            </a:endParaRPr>
          </a:p>
          <a:p>
            <a:pPr marL="343080" indent="-340920" algn="just">
              <a:lnSpc>
                <a:spcPct val="100000"/>
              </a:lnSpc>
              <a:spcBef>
                <a:spcPts val="720"/>
              </a:spcBef>
              <a:buClr>
                <a:srgbClr val="000000"/>
              </a:buClr>
              <a:buFont typeface="Arial"/>
              <a:buChar char="•"/>
            </a:pPr>
            <a:r>
              <a:rPr b="0" lang="en-US" sz="3600" spc="-1" strike="noStrike">
                <a:solidFill>
                  <a:srgbClr val="000000"/>
                </a:solidFill>
                <a:latin typeface="Calibri"/>
                <a:ea typeface="DejaVu Sans"/>
              </a:rPr>
              <a:t>Premature labour , due to overstretching of the uterus.</a:t>
            </a:r>
            <a:endParaRPr b="0" lang="en-US" sz="3600" spc="-1" strike="noStrike">
              <a:latin typeface="Arial"/>
            </a:endParaRPr>
          </a:p>
        </p:txBody>
      </p:sp>
    </p:spTree>
  </p:cSld>
  <mc:AlternateContent>
    <mc:Choice Requires="p14">
      <p:transition spd="slow" p14:dur="2000"/>
    </mc:Choice>
    <mc:Fallback>
      <p:transition spd="slow"/>
    </mc:Fallback>
  </mc:AlternateContent>
</p:sld>
</file>

<file path=ppt/slides/slide47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15" name="CustomShape 1"/>
          <p:cNvSpPr/>
          <p:nvPr/>
        </p:nvSpPr>
        <p:spPr>
          <a:xfrm>
            <a:off x="1619280" y="0"/>
            <a:ext cx="9999000" cy="988560"/>
          </a:xfrm>
          <a:prstGeom prst="rect">
            <a:avLst/>
          </a:prstGeom>
          <a:noFill/>
          <a:ln>
            <a:noFill/>
          </a:ln>
        </p:spPr>
        <p:style>
          <a:lnRef idx="0"/>
          <a:fillRef idx="0"/>
          <a:effectRef idx="0"/>
          <a:fontRef idx="minor"/>
        </p:style>
        <p:txBody>
          <a:bodyPr lIns="90000" rIns="90000" tIns="45000" bIns="45000" anchor="ctr">
            <a:normAutofit fontScale="56000"/>
          </a:bodyPr>
          <a:p>
            <a:pPr algn="ctr">
              <a:lnSpc>
                <a:spcPct val="100000"/>
              </a:lnSpc>
            </a:pPr>
            <a:r>
              <a:rPr b="0" lang="en-US" sz="4400" spc="-1" strike="noStrike">
                <a:solidFill>
                  <a:srgbClr val="0000ff"/>
                </a:solidFill>
                <a:latin typeface="Calibri"/>
                <a:ea typeface="DejaVu Sans"/>
              </a:rPr>
              <a:t>Diagram of locked twins</a:t>
            </a:r>
            <a:br/>
            <a:r>
              <a:rPr b="0" lang="en-US" sz="4400" spc="-1" strike="noStrike">
                <a:solidFill>
                  <a:srgbClr val="0000ff"/>
                </a:solidFill>
                <a:latin typeface="Calibri"/>
                <a:ea typeface="DejaVu Sans"/>
              </a:rPr>
              <a:t>leading  to obstructed labour</a:t>
            </a:r>
            <a:endParaRPr b="0" lang="en-US" sz="4400" spc="-1" strike="noStrike">
              <a:latin typeface="Arial"/>
            </a:endParaRPr>
          </a:p>
        </p:txBody>
      </p:sp>
      <p:sp>
        <p:nvSpPr>
          <p:cNvPr id="1516" name="CustomShape 2"/>
          <p:cNvSpPr/>
          <p:nvPr/>
        </p:nvSpPr>
        <p:spPr>
          <a:xfrm>
            <a:off x="1015920" y="1596600"/>
            <a:ext cx="10767600" cy="4295160"/>
          </a:xfrm>
          <a:prstGeom prst="rect">
            <a:avLst/>
          </a:prstGeom>
          <a:noFill/>
          <a:ln>
            <a:noFill/>
          </a:ln>
        </p:spPr>
        <p:style>
          <a:lnRef idx="0"/>
          <a:fillRef idx="0"/>
          <a:effectRef idx="0"/>
          <a:fontRef idx="minor"/>
        </p:style>
        <p:txBody>
          <a:bodyPr lIns="90000" rIns="90000" tIns="45000" bIns="45000">
            <a:noAutofit/>
          </a:bodyPr>
          <a:p>
            <a:pPr>
              <a:lnSpc>
                <a:spcPct val="100000"/>
              </a:lnSpc>
              <a:spcBef>
                <a:spcPts val="641"/>
              </a:spcBef>
            </a:pPr>
            <a:endParaRPr b="0" lang="en-US" sz="1800" spc="-1" strike="noStrike">
              <a:latin typeface="Arial"/>
            </a:endParaRPr>
          </a:p>
          <a:p>
            <a:pPr>
              <a:lnSpc>
                <a:spcPct val="100000"/>
              </a:lnSpc>
              <a:spcBef>
                <a:spcPts val="641"/>
              </a:spcBef>
            </a:pPr>
            <a:endParaRPr b="0" lang="en-US" sz="1800" spc="-1" strike="noStrike">
              <a:latin typeface="Arial"/>
            </a:endParaRPr>
          </a:p>
          <a:p>
            <a:pPr>
              <a:lnSpc>
                <a:spcPct val="100000"/>
              </a:lnSpc>
              <a:spcBef>
                <a:spcPts val="641"/>
              </a:spcBef>
            </a:pPr>
            <a:endParaRPr b="0" lang="en-US" sz="1800" spc="-1" strike="noStrike">
              <a:latin typeface="Arial"/>
            </a:endParaRPr>
          </a:p>
          <a:p>
            <a:pPr>
              <a:lnSpc>
                <a:spcPct val="100000"/>
              </a:lnSpc>
            </a:pPr>
            <a:endParaRPr b="0" lang="en-US" sz="1800" spc="-1" strike="noStrike">
              <a:latin typeface="Arial"/>
            </a:endParaRPr>
          </a:p>
        </p:txBody>
      </p:sp>
      <p:pic>
        <p:nvPicPr>
          <p:cNvPr id="1517" name="ia_el_25_innerEl" descr="Locked twins"/>
          <p:cNvPicPr/>
          <p:nvPr/>
        </p:nvPicPr>
        <p:blipFill>
          <a:blip r:embed="rId1"/>
          <a:stretch/>
        </p:blipFill>
        <p:spPr>
          <a:xfrm>
            <a:off x="1619280" y="1371600"/>
            <a:ext cx="9999000" cy="5331960"/>
          </a:xfrm>
          <a:prstGeom prst="rect">
            <a:avLst/>
          </a:prstGeom>
          <a:ln cap="sq" w="190440">
            <a:solidFill>
              <a:srgbClr val="c8c6bd"/>
            </a:solidFill>
            <a:miter/>
          </a:ln>
          <a:effectLst>
            <a:outerShdw dir="0" dist="0">
              <a:srgbClr val="000000">
                <a:alpha val="43000"/>
              </a:srgbClr>
            </a:outerShdw>
          </a:effectLst>
        </p:spPr>
      </p:pic>
    </p:spTree>
  </p:cSld>
  <mc:AlternateContent>
    <mc:Choice Requires="p14">
      <p:transition spd="slow" p14:dur="2000"/>
    </mc:Choice>
    <mc:Fallback>
      <p:transition spd="slow"/>
    </mc:Fallback>
  </mc:AlternateContent>
</p:sld>
</file>

<file path=ppt/slides/slide47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18" name="CustomShape 1"/>
          <p:cNvSpPr/>
          <p:nvPr/>
        </p:nvSpPr>
        <p:spPr>
          <a:xfrm>
            <a:off x="1143000" y="380880"/>
            <a:ext cx="10402920" cy="6093720"/>
          </a:xfrm>
          <a:prstGeom prst="rect">
            <a:avLst/>
          </a:prstGeom>
          <a:noFill/>
          <a:ln>
            <a:noFill/>
          </a:ln>
        </p:spPr>
        <p:style>
          <a:lnRef idx="0"/>
          <a:fillRef idx="0"/>
          <a:effectRef idx="0"/>
          <a:fontRef idx="minor"/>
        </p:style>
        <p:txBody>
          <a:bodyPr lIns="90000" rIns="90000" tIns="45000" bIns="45000">
            <a:normAutofit/>
          </a:bodyPr>
          <a:p>
            <a:pPr marL="343080" indent="-340920" algn="just">
              <a:lnSpc>
                <a:spcPct val="100000"/>
              </a:lnSpc>
              <a:spcBef>
                <a:spcPts val="720"/>
              </a:spcBef>
              <a:buClr>
                <a:srgbClr val="000000"/>
              </a:buClr>
              <a:buFont typeface="Arial"/>
              <a:buChar char="•"/>
            </a:pPr>
            <a:r>
              <a:rPr b="0" lang="en-US" sz="3600" spc="-1" strike="noStrike">
                <a:solidFill>
                  <a:srgbClr val="000000"/>
                </a:solidFill>
                <a:latin typeface="Calibri"/>
                <a:ea typeface="DejaVu Sans"/>
              </a:rPr>
              <a:t>Antepartum haemorrhage because of possibility of placenta praevia.</a:t>
            </a:r>
            <a:endParaRPr b="0" lang="en-US" sz="3600" spc="-1" strike="noStrike">
              <a:latin typeface="Arial"/>
            </a:endParaRPr>
          </a:p>
          <a:p>
            <a:pPr marL="343080" indent="-340920" algn="just">
              <a:lnSpc>
                <a:spcPct val="100000"/>
              </a:lnSpc>
              <a:spcBef>
                <a:spcPts val="720"/>
              </a:spcBef>
              <a:buClr>
                <a:srgbClr val="000000"/>
              </a:buClr>
              <a:buFont typeface="Arial"/>
              <a:buChar char="•"/>
            </a:pPr>
            <a:r>
              <a:rPr b="0" lang="en-US" sz="3600" spc="-1" strike="noStrike">
                <a:solidFill>
                  <a:srgbClr val="000000"/>
                </a:solidFill>
                <a:latin typeface="Calibri"/>
                <a:ea typeface="DejaVu Sans"/>
              </a:rPr>
              <a:t>Intrapartum haemorrhage, common in monozygotic after delivery of the 1</a:t>
            </a:r>
            <a:r>
              <a:rPr b="0" lang="en-US" sz="3600" spc="-1" strike="noStrike" baseline="30000">
                <a:solidFill>
                  <a:srgbClr val="000000"/>
                </a:solidFill>
                <a:latin typeface="Calibri"/>
                <a:ea typeface="DejaVu Sans"/>
              </a:rPr>
              <a:t>st</a:t>
            </a:r>
            <a:r>
              <a:rPr b="0" lang="en-US" sz="3600" spc="-1" strike="noStrike">
                <a:solidFill>
                  <a:srgbClr val="000000"/>
                </a:solidFill>
                <a:latin typeface="Calibri"/>
                <a:ea typeface="DejaVu Sans"/>
              </a:rPr>
              <a:t> twin.</a:t>
            </a:r>
            <a:endParaRPr b="0" lang="en-US" sz="3600" spc="-1" strike="noStrike">
              <a:latin typeface="Arial"/>
            </a:endParaRPr>
          </a:p>
          <a:p>
            <a:pPr marL="343080" indent="-340920" algn="just">
              <a:lnSpc>
                <a:spcPct val="100000"/>
              </a:lnSpc>
              <a:spcBef>
                <a:spcPts val="720"/>
              </a:spcBef>
              <a:buClr>
                <a:srgbClr val="000000"/>
              </a:buClr>
              <a:buFont typeface="Arial"/>
              <a:buChar char="•"/>
            </a:pPr>
            <a:r>
              <a:rPr b="0" lang="en-US" sz="3600" spc="-1" strike="noStrike">
                <a:solidFill>
                  <a:srgbClr val="000000"/>
                </a:solidFill>
                <a:latin typeface="Calibri"/>
                <a:ea typeface="DejaVu Sans"/>
              </a:rPr>
              <a:t>Postpartum haemorrhage due to poorly toned uterus &amp; large placental site.</a:t>
            </a:r>
            <a:endParaRPr b="0" lang="en-US" sz="3600" spc="-1" strike="noStrike">
              <a:latin typeface="Arial"/>
            </a:endParaRPr>
          </a:p>
        </p:txBody>
      </p:sp>
      <p:sp>
        <p:nvSpPr>
          <p:cNvPr id="1519" name="CustomShape 2"/>
          <p:cNvSpPr/>
          <p:nvPr/>
        </p:nvSpPr>
        <p:spPr>
          <a:xfrm>
            <a:off x="3809880" y="4952880"/>
            <a:ext cx="4474440" cy="1598040"/>
          </a:xfrm>
          <a:prstGeom prst="flowChartMagneticTape">
            <a:avLst/>
          </a:prstGeom>
          <a:solidFill>
            <a:srgbClr val="052f61"/>
          </a:solidFill>
          <a:ln w="25560">
            <a:solidFill>
              <a:srgbClr val="032247"/>
            </a:solidFill>
            <a:round/>
          </a:ln>
        </p:spPr>
        <p:style>
          <a:lnRef idx="0"/>
          <a:fillRef idx="0"/>
          <a:effectRef idx="0"/>
          <a:fontRef idx="minor"/>
        </p:style>
        <p:txBody>
          <a:bodyPr lIns="90000" rIns="90000" tIns="45000" bIns="45000" anchor="ctr">
            <a:noAutofit/>
          </a:bodyPr>
          <a:p>
            <a:pPr algn="ctr">
              <a:lnSpc>
                <a:spcPct val="100000"/>
              </a:lnSpc>
            </a:pPr>
            <a:r>
              <a:rPr b="1" lang="en-US" sz="4800" spc="-1" strike="noStrike">
                <a:solidFill>
                  <a:srgbClr val="ffff00"/>
                </a:solidFill>
                <a:latin typeface="Calibri"/>
                <a:ea typeface="DejaVu Sans"/>
              </a:rPr>
              <a:t>END</a:t>
            </a:r>
            <a:endParaRPr b="0" lang="en-US" sz="4800" spc="-1" strike="noStrike">
              <a:latin typeface="Arial"/>
            </a:endParaRPr>
          </a:p>
        </p:txBody>
      </p:sp>
    </p:spTree>
  </p:cSld>
  <mc:AlternateContent>
    <mc:Choice Requires="p14">
      <p:transition spd="slow" p14:dur="2000"/>
    </mc:Choice>
    <mc:Fallback>
      <p:transition spd="slow"/>
    </mc:Fallback>
  </mc:AlternateContent>
</p:sld>
</file>

<file path=ppt/slides/slide47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20" name="CustomShape 1"/>
          <p:cNvSpPr/>
          <p:nvPr/>
        </p:nvSpPr>
        <p:spPr>
          <a:xfrm>
            <a:off x="1015920" y="137160"/>
            <a:ext cx="10767600" cy="1140840"/>
          </a:xfrm>
          <a:prstGeom prst="rect">
            <a:avLst/>
          </a:prstGeom>
          <a:noFill/>
          <a:ln>
            <a:noFill/>
          </a:ln>
        </p:spPr>
        <p:style>
          <a:lnRef idx="0"/>
          <a:fillRef idx="0"/>
          <a:effectRef idx="0"/>
          <a:fontRef idx="minor"/>
        </p:style>
        <p:txBody>
          <a:bodyPr lIns="90000" rIns="90000" tIns="45000" bIns="45000" anchor="ctr">
            <a:noAutofit/>
          </a:bodyPr>
          <a:p>
            <a:pPr algn="ctr">
              <a:lnSpc>
                <a:spcPct val="100000"/>
              </a:lnSpc>
            </a:pPr>
            <a:r>
              <a:rPr b="1" lang="en-US" sz="6000" spc="-1" strike="noStrike">
                <a:solidFill>
                  <a:srgbClr val="ff0000"/>
                </a:solidFill>
                <a:latin typeface="Calibri"/>
                <a:ea typeface="DejaVu Sans"/>
              </a:rPr>
              <a:t>Assignment</a:t>
            </a:r>
            <a:r>
              <a:rPr b="0" lang="en-US" sz="4400" spc="-1" strike="noStrike">
                <a:solidFill>
                  <a:srgbClr val="000000"/>
                </a:solidFill>
                <a:latin typeface="Calibri"/>
                <a:ea typeface="DejaVu Sans"/>
              </a:rPr>
              <a:t>:</a:t>
            </a:r>
            <a:endParaRPr b="0" lang="en-US" sz="4400" spc="-1" strike="noStrike">
              <a:latin typeface="Arial"/>
            </a:endParaRPr>
          </a:p>
        </p:txBody>
      </p:sp>
      <p:sp>
        <p:nvSpPr>
          <p:cNvPr id="1521" name="CustomShape 2"/>
          <p:cNvSpPr/>
          <p:nvPr/>
        </p:nvSpPr>
        <p:spPr>
          <a:xfrm>
            <a:off x="1015920" y="1280160"/>
            <a:ext cx="10767600" cy="4611600"/>
          </a:xfrm>
          <a:prstGeom prst="rect">
            <a:avLst/>
          </a:prstGeom>
          <a:noFill/>
          <a:ln>
            <a:noFill/>
          </a:ln>
        </p:spPr>
        <p:style>
          <a:lnRef idx="0"/>
          <a:fillRef idx="0"/>
          <a:effectRef idx="0"/>
          <a:fontRef idx="minor"/>
        </p:style>
        <p:txBody>
          <a:bodyPr lIns="90000" rIns="90000" tIns="45000" bIns="45000">
            <a:normAutofit/>
          </a:bodyPr>
          <a:p>
            <a:pPr marL="343080" indent="-340920" algn="just">
              <a:lnSpc>
                <a:spcPct val="100000"/>
              </a:lnSpc>
              <a:spcBef>
                <a:spcPts val="720"/>
              </a:spcBef>
              <a:buClr>
                <a:srgbClr val="000000"/>
              </a:buClr>
              <a:buFont typeface="Wingdings" charset="2"/>
              <a:buChar char=""/>
            </a:pPr>
            <a:r>
              <a:rPr b="0" lang="en-US" sz="3600" spc="-1" strike="noStrike">
                <a:solidFill>
                  <a:srgbClr val="000000"/>
                </a:solidFill>
                <a:latin typeface="Calibri"/>
                <a:ea typeface="DejaVu Sans"/>
              </a:rPr>
              <a:t>Read and make notes on the following:</a:t>
            </a:r>
            <a:endParaRPr b="0" lang="en-US" sz="3600" spc="-1" strike="noStrike">
              <a:latin typeface="Arial"/>
            </a:endParaRPr>
          </a:p>
          <a:p>
            <a:pPr lvl="1" marL="971640" indent="-512280" algn="just">
              <a:lnSpc>
                <a:spcPct val="100000"/>
              </a:lnSpc>
              <a:spcBef>
                <a:spcPts val="641"/>
              </a:spcBef>
              <a:buClr>
                <a:srgbClr val="000000"/>
              </a:buClr>
              <a:buFont typeface="StarSymbol"/>
              <a:buAutoNum type="alphaLcParenR"/>
            </a:pPr>
            <a:r>
              <a:rPr b="0" lang="en-US" sz="3200" spc="-1" strike="noStrike">
                <a:solidFill>
                  <a:srgbClr val="000000"/>
                </a:solidFill>
                <a:latin typeface="Calibri"/>
                <a:ea typeface="DejaVu Sans"/>
              </a:rPr>
              <a:t>STIs/HIV/AIDS during pregnancy</a:t>
            </a:r>
            <a:endParaRPr b="0" lang="en-US" sz="3200" spc="-1" strike="noStrike">
              <a:latin typeface="Arial"/>
            </a:endParaRPr>
          </a:p>
          <a:p>
            <a:pPr lvl="1" marL="971640" indent="-512280" algn="just">
              <a:lnSpc>
                <a:spcPct val="100000"/>
              </a:lnSpc>
              <a:spcBef>
                <a:spcPts val="641"/>
              </a:spcBef>
              <a:buClr>
                <a:srgbClr val="000000"/>
              </a:buClr>
              <a:buFont typeface="StarSymbol"/>
              <a:buAutoNum type="alphaLcParenR"/>
            </a:pPr>
            <a:r>
              <a:rPr b="0" lang="en-US" sz="3200" spc="-1" strike="noStrike">
                <a:solidFill>
                  <a:srgbClr val="000000"/>
                </a:solidFill>
                <a:latin typeface="Calibri"/>
                <a:ea typeface="DejaVu Sans"/>
              </a:rPr>
              <a:t>Intrauterine fetal death (IUFD)</a:t>
            </a:r>
            <a:endParaRPr b="0" lang="en-US" sz="3200" spc="-1" strike="noStrike">
              <a:latin typeface="Arial"/>
            </a:endParaRPr>
          </a:p>
          <a:p>
            <a:pPr lvl="1" marL="971640" indent="-512280" algn="just">
              <a:lnSpc>
                <a:spcPct val="100000"/>
              </a:lnSpc>
              <a:spcBef>
                <a:spcPts val="641"/>
              </a:spcBef>
              <a:buClr>
                <a:srgbClr val="000000"/>
              </a:buClr>
              <a:buFont typeface="StarSymbol"/>
              <a:buAutoNum type="alphaLcParenR"/>
            </a:pPr>
            <a:r>
              <a:rPr b="0" lang="en-US" sz="3200" spc="-1" strike="noStrike">
                <a:solidFill>
                  <a:srgbClr val="000000"/>
                </a:solidFill>
                <a:latin typeface="Calibri"/>
                <a:ea typeface="DejaVu Sans"/>
              </a:rPr>
              <a:t>Intrauterine Growth Retardation (IUGR)</a:t>
            </a:r>
            <a:endParaRPr b="0" lang="en-US" sz="3200" spc="-1" strike="noStrike">
              <a:latin typeface="Arial"/>
            </a:endParaRPr>
          </a:p>
          <a:p>
            <a:pPr lvl="1" marL="971640" indent="-512280" algn="just">
              <a:lnSpc>
                <a:spcPct val="100000"/>
              </a:lnSpc>
              <a:spcBef>
                <a:spcPts val="641"/>
              </a:spcBef>
              <a:buClr>
                <a:srgbClr val="000000"/>
              </a:buClr>
              <a:buFont typeface="StarSymbol"/>
              <a:buAutoNum type="alphaLcParenR"/>
            </a:pPr>
            <a:r>
              <a:rPr b="0" lang="en-US" sz="3200" spc="-1" strike="noStrike">
                <a:solidFill>
                  <a:srgbClr val="000000"/>
                </a:solidFill>
                <a:latin typeface="Calibri"/>
                <a:ea typeface="DejaVu Sans"/>
              </a:rPr>
              <a:t>Malnutrition in pregnancy </a:t>
            </a: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4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15" name="CustomShape 1"/>
          <p:cNvSpPr/>
          <p:nvPr/>
        </p:nvSpPr>
        <p:spPr>
          <a:xfrm>
            <a:off x="380880" y="0"/>
            <a:ext cx="5179320" cy="6855840"/>
          </a:xfrm>
          <a:prstGeom prst="rect">
            <a:avLst/>
          </a:prstGeom>
          <a:solidFill>
            <a:srgbClr val="ffffff"/>
          </a:solidFill>
          <a:ln w="25560">
            <a:solidFill>
              <a:srgbClr val="009dd9"/>
            </a:solidFill>
            <a:round/>
          </a:ln>
        </p:spPr>
        <p:style>
          <a:lnRef idx="0"/>
          <a:fillRef idx="0"/>
          <a:effectRef idx="0"/>
          <a:fontRef idx="minor"/>
        </p:style>
        <p:txBody>
          <a:bodyPr lIns="90000" rIns="90000" tIns="45000" bIns="45000">
            <a:noAutofit/>
          </a:bodyPr>
          <a:p>
            <a:pPr marL="274320" indent="-272160">
              <a:lnSpc>
                <a:spcPct val="100000"/>
              </a:lnSpc>
              <a:spcBef>
                <a:spcPts val="561"/>
              </a:spcBef>
              <a:tabLst>
                <a:tab algn="l" pos="0"/>
              </a:tabLst>
            </a:pPr>
            <a:r>
              <a:rPr b="1" lang="en-US" sz="2800" spc="-1" strike="noStrike">
                <a:solidFill>
                  <a:srgbClr val="000000"/>
                </a:solidFill>
                <a:latin typeface="Calibri"/>
                <a:ea typeface="DejaVu Sans"/>
              </a:rPr>
              <a:t>	</a:t>
            </a:r>
            <a:r>
              <a:rPr b="1" lang="en-US" sz="2800" spc="-1" strike="noStrike" u="sng">
                <a:solidFill>
                  <a:srgbClr val="000000"/>
                </a:solidFill>
                <a:uFillTx/>
                <a:latin typeface="Calibri"/>
                <a:ea typeface="DejaVu Sans"/>
              </a:rPr>
              <a:t>LABOUR/ INTRAPARTUM CARE</a:t>
            </a:r>
            <a:endParaRPr b="0" lang="en-US" sz="2800" spc="-1" strike="noStrike">
              <a:latin typeface="Arial"/>
            </a:endParaRPr>
          </a:p>
          <a:p>
            <a:pPr marL="274320" indent="-272160" algn="just">
              <a:lnSpc>
                <a:spcPct val="100000"/>
              </a:lnSpc>
              <a:spcBef>
                <a:spcPts val="561"/>
              </a:spcBef>
              <a:buClr>
                <a:srgbClr val="0bd0d9"/>
              </a:buClr>
              <a:buSzPct val="95000"/>
              <a:buFont typeface="Wingdings 2" charset="2"/>
              <a:buChar char=""/>
              <a:tabLst>
                <a:tab algn="l" pos="0"/>
              </a:tabLst>
            </a:pPr>
            <a:r>
              <a:rPr b="0" lang="en-US" sz="2600" spc="-1" strike="noStrike">
                <a:solidFill>
                  <a:srgbClr val="000000"/>
                </a:solidFill>
                <a:latin typeface="Calibri"/>
                <a:ea typeface="DejaVu Sans"/>
              </a:rPr>
              <a:t>The mode of delivery is dependent on the maternal &amp; fetal condition as well as the gestation of the pregnancy, regardless of the classification &amp; where possible, spontaneous onset of labour &amp; vaginal birth is preferable. </a:t>
            </a:r>
            <a:endParaRPr b="0" lang="en-US" sz="2600" spc="-1" strike="noStrike">
              <a:latin typeface="Arial"/>
            </a:endParaRPr>
          </a:p>
          <a:p>
            <a:pPr marL="274320" indent="-272160" algn="just">
              <a:lnSpc>
                <a:spcPct val="100000"/>
              </a:lnSpc>
              <a:spcBef>
                <a:spcPts val="561"/>
              </a:spcBef>
              <a:buClr>
                <a:srgbClr val="0bd0d9"/>
              </a:buClr>
              <a:buSzPct val="95000"/>
              <a:buFont typeface="Wingdings 2" charset="2"/>
              <a:buChar char=""/>
              <a:tabLst>
                <a:tab algn="l" pos="0"/>
              </a:tabLst>
            </a:pPr>
            <a:r>
              <a:rPr b="0" lang="en-US" sz="2600" spc="-1" strike="noStrike">
                <a:solidFill>
                  <a:srgbClr val="000000"/>
                </a:solidFill>
                <a:latin typeface="Calibri"/>
                <a:ea typeface="DejaVu Sans"/>
              </a:rPr>
              <a:t>MW should remain with the client throughout labour as PE can suddenly worsen any time. </a:t>
            </a:r>
            <a:endParaRPr b="0" lang="en-US" sz="2600" spc="-1" strike="noStrike">
              <a:latin typeface="Arial"/>
            </a:endParaRPr>
          </a:p>
          <a:p>
            <a:pPr marL="274320" indent="-272160" algn="just">
              <a:lnSpc>
                <a:spcPct val="100000"/>
              </a:lnSpc>
              <a:spcBef>
                <a:spcPts val="561"/>
              </a:spcBef>
              <a:tabLst>
                <a:tab algn="l" pos="0"/>
              </a:tabLst>
            </a:pPr>
            <a:endParaRPr b="0" lang="en-US" sz="2600" spc="-1" strike="noStrike">
              <a:latin typeface="Arial"/>
            </a:endParaRPr>
          </a:p>
          <a:p>
            <a:pPr marL="274320" indent="-272160">
              <a:lnSpc>
                <a:spcPct val="100000"/>
              </a:lnSpc>
              <a:spcBef>
                <a:spcPts val="561"/>
              </a:spcBef>
              <a:tabLst>
                <a:tab algn="l" pos="0"/>
              </a:tabLst>
            </a:pPr>
            <a:r>
              <a:rPr b="0" lang="en-US" sz="2800" spc="-1" strike="noStrike">
                <a:solidFill>
                  <a:srgbClr val="000000"/>
                </a:solidFill>
                <a:latin typeface="Calibri"/>
                <a:ea typeface="DejaVu Sans"/>
              </a:rPr>
              <a:t>	</a:t>
            </a:r>
            <a:endParaRPr b="0" lang="en-US" sz="2800" spc="-1" strike="noStrike">
              <a:latin typeface="Arial"/>
            </a:endParaRPr>
          </a:p>
        </p:txBody>
      </p:sp>
      <p:sp>
        <p:nvSpPr>
          <p:cNvPr id="916" name="CustomShape 2"/>
          <p:cNvSpPr/>
          <p:nvPr/>
        </p:nvSpPr>
        <p:spPr>
          <a:xfrm>
            <a:off x="5715000" y="0"/>
            <a:ext cx="6093720" cy="6855840"/>
          </a:xfrm>
          <a:prstGeom prst="rect">
            <a:avLst/>
          </a:prstGeom>
          <a:solidFill>
            <a:srgbClr val="000000"/>
          </a:solidFill>
          <a:ln>
            <a:noFill/>
          </a:ln>
        </p:spPr>
        <p:style>
          <a:lnRef idx="0"/>
          <a:fillRef idx="0"/>
          <a:effectRef idx="0"/>
          <a:fontRef idx="minor"/>
        </p:style>
        <p:txBody>
          <a:bodyPr lIns="90000" rIns="90000" tIns="45000" bIns="45000">
            <a:noAutofit/>
          </a:bodyPr>
          <a:p>
            <a:pPr marL="274320" indent="-272160">
              <a:lnSpc>
                <a:spcPct val="100000"/>
              </a:lnSpc>
              <a:spcBef>
                <a:spcPts val="561"/>
              </a:spcBef>
              <a:tabLst>
                <a:tab algn="l" pos="0"/>
              </a:tabLst>
            </a:pPr>
            <a:r>
              <a:rPr b="1" lang="en-US" sz="2800" spc="-1" strike="noStrike" u="sng">
                <a:solidFill>
                  <a:srgbClr val="ffff00"/>
                </a:solidFill>
                <a:uFillTx/>
                <a:latin typeface="Aharoni"/>
                <a:ea typeface="DejaVu Sans"/>
              </a:rPr>
              <a:t>Indications for imminent delievery in pre-eclampsia are:-</a:t>
            </a:r>
            <a:endParaRPr b="0" lang="en-US" sz="2800" spc="-1" strike="noStrike">
              <a:latin typeface="Arial"/>
            </a:endParaRPr>
          </a:p>
          <a:p>
            <a:pPr marL="274320" indent="-272160">
              <a:lnSpc>
                <a:spcPct val="100000"/>
              </a:lnSpc>
              <a:spcBef>
                <a:spcPts val="561"/>
              </a:spcBef>
              <a:buClr>
                <a:srgbClr val="0bd0d9"/>
              </a:buClr>
              <a:buSzPct val="95000"/>
              <a:buFont typeface="Wingdings" charset="2"/>
              <a:buChar char=""/>
              <a:tabLst>
                <a:tab algn="l" pos="0"/>
              </a:tabLst>
            </a:pPr>
            <a:r>
              <a:rPr b="0" lang="en-US" sz="2600" spc="-1" strike="noStrike">
                <a:solidFill>
                  <a:srgbClr val="ffffff"/>
                </a:solidFill>
                <a:latin typeface="Constantia"/>
                <a:ea typeface="DejaVu Sans"/>
              </a:rPr>
              <a:t>Pregnancy ≥ 32 wks in severe pre-eclampsia</a:t>
            </a:r>
            <a:endParaRPr b="0" lang="en-US" sz="2600" spc="-1" strike="noStrike">
              <a:latin typeface="Arial"/>
            </a:endParaRPr>
          </a:p>
          <a:p>
            <a:pPr marL="274320" indent="-272160">
              <a:lnSpc>
                <a:spcPct val="100000"/>
              </a:lnSpc>
              <a:spcBef>
                <a:spcPts val="561"/>
              </a:spcBef>
              <a:buClr>
                <a:srgbClr val="0bd0d9"/>
              </a:buClr>
              <a:buSzPct val="95000"/>
              <a:buFont typeface="Wingdings" charset="2"/>
              <a:buChar char=""/>
              <a:tabLst>
                <a:tab algn="l" pos="0"/>
              </a:tabLst>
            </a:pPr>
            <a:r>
              <a:rPr b="0" lang="en-US" sz="2600" spc="-1" strike="noStrike">
                <a:solidFill>
                  <a:srgbClr val="ffffff"/>
                </a:solidFill>
                <a:latin typeface="Constantia"/>
                <a:ea typeface="DejaVu Sans"/>
              </a:rPr>
              <a:t>Estimated fetal wt ≥1.5 kg in severe pre-eclampsia</a:t>
            </a:r>
            <a:endParaRPr b="0" lang="en-US" sz="2600" spc="-1" strike="noStrike">
              <a:latin typeface="Arial"/>
            </a:endParaRPr>
          </a:p>
          <a:p>
            <a:pPr marL="274320" indent="-272160">
              <a:lnSpc>
                <a:spcPct val="100000"/>
              </a:lnSpc>
              <a:spcBef>
                <a:spcPts val="561"/>
              </a:spcBef>
              <a:buClr>
                <a:srgbClr val="0bd0d9"/>
              </a:buClr>
              <a:buSzPct val="95000"/>
              <a:buFont typeface="Wingdings" charset="2"/>
              <a:buChar char=""/>
              <a:tabLst>
                <a:tab algn="l" pos="0"/>
              </a:tabLst>
            </a:pPr>
            <a:r>
              <a:rPr b="0" lang="en-US" sz="2600" spc="-1" strike="noStrike">
                <a:solidFill>
                  <a:srgbClr val="ffffff"/>
                </a:solidFill>
                <a:latin typeface="Constantia"/>
                <a:ea typeface="DejaVu Sans"/>
              </a:rPr>
              <a:t>Eclampsia</a:t>
            </a:r>
            <a:endParaRPr b="0" lang="en-US" sz="2600" spc="-1" strike="noStrike">
              <a:latin typeface="Arial"/>
            </a:endParaRPr>
          </a:p>
          <a:p>
            <a:pPr marL="274320" indent="-272160">
              <a:lnSpc>
                <a:spcPct val="100000"/>
              </a:lnSpc>
              <a:spcBef>
                <a:spcPts val="561"/>
              </a:spcBef>
              <a:buClr>
                <a:srgbClr val="0bd0d9"/>
              </a:buClr>
              <a:buSzPct val="95000"/>
              <a:buFont typeface="Wingdings" charset="2"/>
              <a:buChar char=""/>
              <a:tabLst>
                <a:tab algn="l" pos="0"/>
              </a:tabLst>
            </a:pPr>
            <a:r>
              <a:rPr b="0" lang="en-US" sz="2600" spc="-1" strike="noStrike">
                <a:solidFill>
                  <a:srgbClr val="ffffff"/>
                </a:solidFill>
                <a:latin typeface="Constantia"/>
                <a:ea typeface="DejaVu Sans"/>
              </a:rPr>
              <a:t>Cerebral oedema</a:t>
            </a:r>
            <a:endParaRPr b="0" lang="en-US" sz="2600" spc="-1" strike="noStrike">
              <a:latin typeface="Arial"/>
            </a:endParaRPr>
          </a:p>
          <a:p>
            <a:pPr marL="274320" indent="-272160">
              <a:lnSpc>
                <a:spcPct val="100000"/>
              </a:lnSpc>
              <a:spcBef>
                <a:spcPts val="561"/>
              </a:spcBef>
              <a:buClr>
                <a:srgbClr val="0bd0d9"/>
              </a:buClr>
              <a:buSzPct val="95000"/>
              <a:buFont typeface="Wingdings" charset="2"/>
              <a:buChar char=""/>
              <a:tabLst>
                <a:tab algn="l" pos="0"/>
              </a:tabLst>
            </a:pPr>
            <a:r>
              <a:rPr b="0" lang="en-US" sz="2600" spc="-1" strike="noStrike">
                <a:solidFill>
                  <a:srgbClr val="ffffff"/>
                </a:solidFill>
                <a:latin typeface="Constantia"/>
                <a:ea typeface="DejaVu Sans"/>
              </a:rPr>
              <a:t>H.E.L.L.P syndrome</a:t>
            </a:r>
            <a:endParaRPr b="0" lang="en-US" sz="2600" spc="-1" strike="noStrike">
              <a:latin typeface="Arial"/>
            </a:endParaRPr>
          </a:p>
          <a:p>
            <a:pPr marL="274320" indent="-272160">
              <a:lnSpc>
                <a:spcPct val="100000"/>
              </a:lnSpc>
              <a:spcBef>
                <a:spcPts val="561"/>
              </a:spcBef>
              <a:buClr>
                <a:srgbClr val="0bd0d9"/>
              </a:buClr>
              <a:buSzPct val="95000"/>
              <a:buFont typeface="Wingdings" charset="2"/>
              <a:buChar char=""/>
              <a:tabLst>
                <a:tab algn="l" pos="0"/>
              </a:tabLst>
            </a:pPr>
            <a:r>
              <a:rPr b="0" lang="en-US" sz="2600" spc="-1" strike="noStrike">
                <a:solidFill>
                  <a:srgbClr val="ffffff"/>
                </a:solidFill>
                <a:latin typeface="Constantia"/>
                <a:ea typeface="DejaVu Sans"/>
              </a:rPr>
              <a:t>Renal dysfunction</a:t>
            </a:r>
            <a:endParaRPr b="0" lang="en-US" sz="2600" spc="-1" strike="noStrike">
              <a:latin typeface="Arial"/>
            </a:endParaRPr>
          </a:p>
          <a:p>
            <a:pPr marL="274320" indent="-272160">
              <a:lnSpc>
                <a:spcPct val="100000"/>
              </a:lnSpc>
              <a:spcBef>
                <a:spcPts val="561"/>
              </a:spcBef>
              <a:buClr>
                <a:srgbClr val="0bd0d9"/>
              </a:buClr>
              <a:buSzPct val="95000"/>
              <a:buFont typeface="Wingdings" charset="2"/>
              <a:buChar char=""/>
              <a:tabLst>
                <a:tab algn="l" pos="0"/>
              </a:tabLst>
            </a:pPr>
            <a:r>
              <a:rPr b="0" lang="en-US" sz="2600" spc="-1" strike="noStrike">
                <a:solidFill>
                  <a:srgbClr val="ffffff"/>
                </a:solidFill>
                <a:latin typeface="Constantia"/>
                <a:ea typeface="DejaVu Sans"/>
              </a:rPr>
              <a:t>Thrombocytopaenia</a:t>
            </a:r>
            <a:endParaRPr b="0" lang="en-US" sz="2600" spc="-1" strike="noStrike">
              <a:latin typeface="Arial"/>
            </a:endParaRPr>
          </a:p>
          <a:p>
            <a:pPr marL="274320" indent="-272160">
              <a:lnSpc>
                <a:spcPct val="100000"/>
              </a:lnSpc>
              <a:spcBef>
                <a:spcPts val="561"/>
              </a:spcBef>
              <a:buClr>
                <a:srgbClr val="0bd0d9"/>
              </a:buClr>
              <a:buSzPct val="95000"/>
              <a:buFont typeface="Wingdings" charset="2"/>
              <a:buChar char=""/>
              <a:tabLst>
                <a:tab algn="l" pos="0"/>
              </a:tabLst>
            </a:pPr>
            <a:r>
              <a:rPr b="0" lang="en-US" sz="2600" spc="-1" strike="noStrike">
                <a:solidFill>
                  <a:srgbClr val="ffffff"/>
                </a:solidFill>
                <a:latin typeface="Constantia"/>
                <a:ea typeface="DejaVu Sans"/>
              </a:rPr>
              <a:t>Uncontrollable HTN</a:t>
            </a:r>
            <a:endParaRPr b="0" lang="en-US" sz="2600" spc="-1" strike="noStrike">
              <a:latin typeface="Arial"/>
            </a:endParaRPr>
          </a:p>
          <a:p>
            <a:pPr marL="274320" indent="-272160">
              <a:lnSpc>
                <a:spcPct val="100000"/>
              </a:lnSpc>
              <a:spcBef>
                <a:spcPts val="561"/>
              </a:spcBef>
              <a:buClr>
                <a:srgbClr val="0bd0d9"/>
              </a:buClr>
              <a:buSzPct val="95000"/>
              <a:buFont typeface="Wingdings" charset="2"/>
              <a:buChar char=""/>
              <a:tabLst>
                <a:tab algn="l" pos="0"/>
              </a:tabLst>
            </a:pPr>
            <a:r>
              <a:rPr b="0" lang="en-US" sz="2600" spc="-1" strike="noStrike">
                <a:solidFill>
                  <a:srgbClr val="ffffff"/>
                </a:solidFill>
                <a:latin typeface="Constantia"/>
                <a:ea typeface="DejaVu Sans"/>
              </a:rPr>
              <a:t>Fetal compromise</a:t>
            </a:r>
            <a:endParaRPr b="0" lang="en-US" sz="2600" spc="-1" strike="noStrike">
              <a:latin typeface="Arial"/>
            </a:endParaRPr>
          </a:p>
          <a:p>
            <a:pPr marL="274320" indent="-272160">
              <a:lnSpc>
                <a:spcPct val="100000"/>
              </a:lnSpc>
              <a:spcBef>
                <a:spcPts val="561"/>
              </a:spcBef>
              <a:buClr>
                <a:srgbClr val="0bd0d9"/>
              </a:buClr>
              <a:buSzPct val="95000"/>
              <a:buFont typeface="Wingdings" charset="2"/>
              <a:buChar char=""/>
              <a:tabLst>
                <a:tab algn="l" pos="0"/>
              </a:tabLst>
            </a:pPr>
            <a:r>
              <a:rPr b="0" lang="en-US" sz="2600" spc="-1" strike="noStrike">
                <a:solidFill>
                  <a:srgbClr val="ffffff"/>
                </a:solidFill>
                <a:latin typeface="Constantia"/>
                <a:ea typeface="DejaVu Sans"/>
              </a:rPr>
              <a:t>Dead fetus</a:t>
            </a:r>
            <a:endParaRPr b="0" lang="en-US" sz="2600" spc="-1" strike="noStrike">
              <a:latin typeface="Arial"/>
            </a:endParaRPr>
          </a:p>
          <a:p>
            <a:pPr>
              <a:lnSpc>
                <a:spcPct val="100000"/>
              </a:lnSpc>
              <a:spcBef>
                <a:spcPts val="561"/>
              </a:spcBef>
              <a:tabLst>
                <a:tab algn="l" pos="0"/>
              </a:tabLst>
            </a:pPr>
            <a:endParaRPr b="0" lang="en-US" sz="2600" spc="-1" strike="noStrike">
              <a:latin typeface="Arial"/>
            </a:endParaRPr>
          </a:p>
        </p:txBody>
      </p:sp>
    </p:spTree>
  </p:cSld>
  <p:transition spd="med">
    <p:pull dir="l"/>
  </p:transition>
</p:sld>
</file>

<file path=ppt/slides/slide4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17" name="CustomShape 1"/>
          <p:cNvSpPr/>
          <p:nvPr/>
        </p:nvSpPr>
        <p:spPr>
          <a:xfrm>
            <a:off x="666720" y="685800"/>
            <a:ext cx="10570680" cy="5636520"/>
          </a:xfrm>
          <a:prstGeom prst="rect">
            <a:avLst/>
          </a:prstGeom>
          <a:noFill/>
          <a:ln>
            <a:noFill/>
          </a:ln>
        </p:spPr>
        <p:style>
          <a:lnRef idx="0"/>
          <a:fillRef idx="0"/>
          <a:effectRef idx="0"/>
          <a:fontRef idx="minor"/>
        </p:style>
        <p:txBody>
          <a:bodyPr lIns="90000" rIns="90000" tIns="45000" bIns="45000">
            <a:noAutofit/>
          </a:bodyPr>
          <a:p>
            <a:pPr marL="274320" indent="-272160" algn="just">
              <a:lnSpc>
                <a:spcPct val="100000"/>
              </a:lnSpc>
              <a:spcBef>
                <a:spcPts val="641"/>
              </a:spcBef>
              <a:tabLst>
                <a:tab algn="l" pos="0"/>
              </a:tabLst>
            </a:pPr>
            <a:r>
              <a:rPr b="1" i="1" lang="en-US" sz="3200" spc="-1" strike="noStrike">
                <a:solidFill>
                  <a:srgbClr val="000000"/>
                </a:solidFill>
                <a:latin typeface="Constantia"/>
                <a:ea typeface="DejaVu Sans"/>
              </a:rPr>
              <a:t>First stage</a:t>
            </a:r>
            <a:r>
              <a:rPr b="0" lang="en-US" sz="3200" spc="-1" strike="noStrike">
                <a:solidFill>
                  <a:srgbClr val="000000"/>
                </a:solidFill>
                <a:latin typeface="Constantia"/>
                <a:ea typeface="DejaVu Sans"/>
              </a:rPr>
              <a:t>:</a:t>
            </a:r>
            <a:endParaRPr b="0" lang="en-US" sz="3200" spc="-1" strike="noStrike">
              <a:latin typeface="Arial"/>
            </a:endParaRPr>
          </a:p>
          <a:p>
            <a:pPr marL="274320" indent="-272160" algn="just">
              <a:lnSpc>
                <a:spcPct val="100000"/>
              </a:lnSpc>
              <a:spcBef>
                <a:spcPts val="641"/>
              </a:spcBef>
              <a:buClr>
                <a:srgbClr val="0bd0d9"/>
              </a:buClr>
              <a:buSzPct val="95000"/>
              <a:buFont typeface="Wingdings 2" charset="2"/>
              <a:buChar char=""/>
              <a:tabLst>
                <a:tab algn="l" pos="0"/>
              </a:tabLst>
            </a:pPr>
            <a:r>
              <a:rPr b="0" lang="en-US" sz="3200" spc="-1" strike="noStrike">
                <a:solidFill>
                  <a:srgbClr val="000000"/>
                </a:solidFill>
                <a:latin typeface="Constantia"/>
                <a:ea typeface="DejaVu Sans"/>
              </a:rPr>
              <a:t> </a:t>
            </a:r>
            <a:r>
              <a:rPr b="0" lang="en-US" sz="3200" spc="-1" strike="noStrike">
                <a:solidFill>
                  <a:srgbClr val="000000"/>
                </a:solidFill>
                <a:latin typeface="Constantia"/>
                <a:ea typeface="DejaVu Sans"/>
              </a:rPr>
              <a:t>Usual care is given and have resuscitative equipment within reach because sudden eclampsia may occur.</a:t>
            </a:r>
            <a:endParaRPr b="0" lang="en-US" sz="3200" spc="-1" strike="noStrike">
              <a:latin typeface="Arial"/>
            </a:endParaRPr>
          </a:p>
          <a:p>
            <a:pPr marL="274320" indent="-272160" algn="just">
              <a:lnSpc>
                <a:spcPct val="100000"/>
              </a:lnSpc>
              <a:spcBef>
                <a:spcPts val="641"/>
              </a:spcBef>
              <a:buClr>
                <a:srgbClr val="0bd0d9"/>
              </a:buClr>
              <a:buSzPct val="95000"/>
              <a:buFont typeface="Wingdings" charset="2"/>
              <a:buChar char=""/>
              <a:tabLst>
                <a:tab algn="l" pos="0"/>
              </a:tabLst>
            </a:pPr>
            <a:r>
              <a:rPr b="0" lang="en-US" sz="3200" spc="-1" strike="noStrike">
                <a:solidFill>
                  <a:srgbClr val="000000"/>
                </a:solidFill>
                <a:latin typeface="Constantia"/>
                <a:ea typeface="DejaVu Sans"/>
              </a:rPr>
              <a:t>They include: </a:t>
            </a:r>
            <a:endParaRPr b="0" lang="en-US" sz="3200" spc="-1" strike="noStrike">
              <a:latin typeface="Arial"/>
            </a:endParaRPr>
          </a:p>
          <a:p>
            <a:pPr marL="274320" indent="-272160" algn="just">
              <a:lnSpc>
                <a:spcPct val="100000"/>
              </a:lnSpc>
              <a:spcBef>
                <a:spcPts val="641"/>
              </a:spcBef>
              <a:buClr>
                <a:srgbClr val="0bd0d9"/>
              </a:buClr>
              <a:buSzPct val="95000"/>
              <a:buFont typeface="Wingdings" charset="2"/>
              <a:buChar char=""/>
              <a:tabLst>
                <a:tab algn="l" pos="0"/>
              </a:tabLst>
            </a:pPr>
            <a:r>
              <a:rPr b="0" lang="en-US" sz="3200" spc="-1" strike="noStrike">
                <a:solidFill>
                  <a:srgbClr val="000000"/>
                </a:solidFill>
                <a:latin typeface="Constantia"/>
                <a:ea typeface="DejaVu Sans"/>
              </a:rPr>
              <a:t>Anticonvulsants, e.g parenteral magnesium sulphate.</a:t>
            </a:r>
            <a:endParaRPr b="0" lang="en-US" sz="3200" spc="-1" strike="noStrike">
              <a:latin typeface="Arial"/>
            </a:endParaRPr>
          </a:p>
          <a:p>
            <a:pPr marL="274320" indent="-272160" algn="just">
              <a:lnSpc>
                <a:spcPct val="100000"/>
              </a:lnSpc>
              <a:spcBef>
                <a:spcPts val="641"/>
              </a:spcBef>
              <a:buClr>
                <a:srgbClr val="0bd0d9"/>
              </a:buClr>
              <a:buSzPct val="95000"/>
              <a:buFont typeface="Wingdings" charset="2"/>
              <a:buChar char=""/>
              <a:tabLst>
                <a:tab algn="l" pos="0"/>
              </a:tabLst>
            </a:pPr>
            <a:r>
              <a:rPr b="0" lang="en-US" sz="3200" spc="-1" strike="noStrike">
                <a:solidFill>
                  <a:srgbClr val="000000"/>
                </a:solidFill>
                <a:latin typeface="Constantia"/>
                <a:ea typeface="DejaVu Sans"/>
              </a:rPr>
              <a:t>Antihypertensives e.g apressoline (hydrallazine). </a:t>
            </a:r>
            <a:endParaRPr b="0" lang="en-US" sz="3200" spc="-1" strike="noStrike">
              <a:latin typeface="Arial"/>
            </a:endParaRPr>
          </a:p>
          <a:p>
            <a:pPr marL="274320" indent="-272160" algn="just">
              <a:lnSpc>
                <a:spcPct val="100000"/>
              </a:lnSpc>
              <a:spcBef>
                <a:spcPts val="641"/>
              </a:spcBef>
              <a:buClr>
                <a:srgbClr val="0bd0d9"/>
              </a:buClr>
              <a:buSzPct val="95000"/>
              <a:buFont typeface="Wingdings" charset="2"/>
              <a:buChar char=""/>
              <a:tabLst>
                <a:tab algn="l" pos="0"/>
              </a:tabLst>
            </a:pPr>
            <a:r>
              <a:rPr b="0" lang="en-US" sz="3200" spc="-1" strike="noStrike">
                <a:solidFill>
                  <a:srgbClr val="000000"/>
                </a:solidFill>
                <a:latin typeface="Constantia"/>
                <a:ea typeface="DejaVu Sans"/>
              </a:rPr>
              <a:t>Sedatives e.g parenteral phenobarbitone.</a:t>
            </a:r>
            <a:endParaRPr b="0" lang="en-US" sz="3200" spc="-1" strike="noStrike">
              <a:latin typeface="Arial"/>
            </a:endParaRPr>
          </a:p>
          <a:p>
            <a:pPr marL="274320" indent="-272160" algn="just">
              <a:lnSpc>
                <a:spcPct val="100000"/>
              </a:lnSpc>
              <a:spcBef>
                <a:spcPts val="641"/>
              </a:spcBef>
              <a:buClr>
                <a:srgbClr val="0bd0d9"/>
              </a:buClr>
              <a:buSzPct val="95000"/>
              <a:buFont typeface="Wingdings" charset="2"/>
              <a:buChar char=""/>
              <a:tabLst>
                <a:tab algn="l" pos="0"/>
              </a:tabLst>
            </a:pPr>
            <a:r>
              <a:rPr b="0" lang="en-US" sz="3200" spc="-1" strike="noStrike">
                <a:solidFill>
                  <a:srgbClr val="000000"/>
                </a:solidFill>
                <a:latin typeface="Constantia"/>
                <a:ea typeface="DejaVu Sans"/>
              </a:rPr>
              <a:t>To handle the emergency to the best:-</a:t>
            </a:r>
            <a:endParaRPr b="0" lang="en-US" sz="3200" spc="-1" strike="noStrike">
              <a:latin typeface="Arial"/>
            </a:endParaRPr>
          </a:p>
          <a:p>
            <a:pPr algn="just">
              <a:lnSpc>
                <a:spcPct val="100000"/>
              </a:lnSpc>
              <a:spcBef>
                <a:spcPts val="641"/>
              </a:spcBef>
              <a:tabLst>
                <a:tab algn="l" pos="0"/>
              </a:tabLst>
            </a:pPr>
            <a:endParaRPr b="0" lang="en-US" sz="3200" spc="-1" strike="noStrike">
              <a:latin typeface="Arial"/>
            </a:endParaRPr>
          </a:p>
        </p:txBody>
      </p:sp>
    </p:spTree>
  </p:cSld>
  <p:transition spd="med">
    <p:pull dir="l"/>
  </p:transition>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55" name="CustomShape 1"/>
          <p:cNvSpPr/>
          <p:nvPr/>
        </p:nvSpPr>
        <p:spPr>
          <a:xfrm>
            <a:off x="0" y="0"/>
            <a:ext cx="12189960" cy="1063800"/>
          </a:xfrm>
          <a:prstGeom prst="rect">
            <a:avLst/>
          </a:prstGeom>
          <a:solidFill>
            <a:srgbClr val="000000"/>
          </a:solidFill>
          <a:ln>
            <a:noFill/>
          </a:ln>
          <a:effectLst>
            <a:outerShdw dir="2700000" dist="228593">
              <a:srgbClr val="000000">
                <a:alpha val="30000"/>
              </a:srgbClr>
            </a:outerShdw>
          </a:effectLst>
        </p:spPr>
        <p:style>
          <a:lnRef idx="0"/>
          <a:fillRef idx="0"/>
          <a:effectRef idx="0"/>
          <a:fontRef idx="minor"/>
        </p:style>
        <p:txBody>
          <a:bodyPr lIns="0" rIns="0" tIns="45000" bIns="0" anchor="b">
            <a:normAutofit/>
          </a:bodyPr>
          <a:p>
            <a:pPr algn="ctr">
              <a:lnSpc>
                <a:spcPct val="100000"/>
              </a:lnSpc>
            </a:pPr>
            <a:r>
              <a:rPr b="1" lang="en-US" sz="4800" spc="-1" strike="noStrike">
                <a:solidFill>
                  <a:srgbClr val="ffffff"/>
                </a:solidFill>
                <a:latin typeface="Arial Black"/>
                <a:ea typeface="DejaVu Sans"/>
              </a:rPr>
              <a:t>COURSE OUTLINE</a:t>
            </a:r>
            <a:endParaRPr b="0" lang="en-US" sz="4800" spc="-1" strike="noStrike">
              <a:latin typeface="Arial"/>
            </a:endParaRPr>
          </a:p>
        </p:txBody>
      </p:sp>
      <p:sp>
        <p:nvSpPr>
          <p:cNvPr id="856" name="CustomShape 2"/>
          <p:cNvSpPr/>
          <p:nvPr/>
        </p:nvSpPr>
        <p:spPr>
          <a:xfrm>
            <a:off x="172440" y="1338480"/>
            <a:ext cx="5845320" cy="5391360"/>
          </a:xfrm>
          <a:prstGeom prst="rect">
            <a:avLst/>
          </a:prstGeom>
          <a:solidFill>
            <a:srgbClr val="ffffff"/>
          </a:solidFill>
          <a:ln w="25560">
            <a:solidFill>
              <a:srgbClr val="7cca62"/>
            </a:solidFill>
            <a:round/>
          </a:ln>
        </p:spPr>
        <p:style>
          <a:lnRef idx="0"/>
          <a:fillRef idx="0"/>
          <a:effectRef idx="0"/>
          <a:fontRef idx="minor"/>
        </p:style>
        <p:txBody>
          <a:bodyPr lIns="90000" rIns="90000" tIns="45000" bIns="45000">
            <a:normAutofit fontScale="57000"/>
          </a:bodyPr>
          <a:p>
            <a:pPr marL="274320" indent="-272160" algn="just">
              <a:lnSpc>
                <a:spcPct val="100000"/>
              </a:lnSpc>
              <a:spcBef>
                <a:spcPts val="641"/>
              </a:spcBef>
              <a:buClr>
                <a:srgbClr val="0bd0d9"/>
              </a:buClr>
              <a:buSzPct val="95000"/>
              <a:buFont typeface="Wingdings" charset="2"/>
              <a:buChar char=""/>
            </a:pPr>
            <a:r>
              <a:rPr b="1" lang="en-US" sz="3200" spc="-1" strike="noStrike">
                <a:solidFill>
                  <a:srgbClr val="000000"/>
                </a:solidFill>
                <a:latin typeface="Constantia"/>
                <a:ea typeface="DejaVu Sans"/>
              </a:rPr>
              <a:t> </a:t>
            </a:r>
            <a:r>
              <a:rPr b="1" lang="en-US" sz="3200" spc="-1" strike="noStrike">
                <a:solidFill>
                  <a:srgbClr val="000000"/>
                </a:solidFill>
                <a:latin typeface="Constantia"/>
                <a:ea typeface="DejaVu Sans"/>
              </a:rPr>
              <a:t>ABNORMAL PREGNANCY:</a:t>
            </a:r>
            <a:endParaRPr b="0" lang="en-US" sz="3200" spc="-1" strike="noStrike">
              <a:latin typeface="Arial"/>
            </a:endParaRPr>
          </a:p>
          <a:p>
            <a:pPr lvl="1" marL="640080" indent="-244800" algn="just">
              <a:lnSpc>
                <a:spcPct val="100000"/>
              </a:lnSpc>
              <a:spcBef>
                <a:spcPts val="660"/>
              </a:spcBef>
              <a:buClr>
                <a:srgbClr val="000000"/>
              </a:buClr>
              <a:buSzPct val="85000"/>
              <a:buFont typeface="Wingdings" charset="2"/>
              <a:buChar char=""/>
            </a:pPr>
            <a:r>
              <a:rPr b="0" lang="en-US" sz="3300" spc="-1" strike="noStrike">
                <a:solidFill>
                  <a:srgbClr val="000000"/>
                </a:solidFill>
                <a:latin typeface="Calibri"/>
                <a:ea typeface="DejaVu Sans"/>
              </a:rPr>
              <a:t>Pre-Eclampsia</a:t>
            </a:r>
            <a:endParaRPr b="0" lang="en-US" sz="3300" spc="-1" strike="noStrike">
              <a:latin typeface="Arial"/>
            </a:endParaRPr>
          </a:p>
          <a:p>
            <a:pPr lvl="1" marL="640080" indent="-244800">
              <a:lnSpc>
                <a:spcPct val="100000"/>
              </a:lnSpc>
              <a:spcBef>
                <a:spcPts val="660"/>
              </a:spcBef>
              <a:buClr>
                <a:srgbClr val="000000"/>
              </a:buClr>
              <a:buSzPct val="85000"/>
              <a:buFont typeface="Wingdings" charset="2"/>
              <a:buChar char=""/>
            </a:pPr>
            <a:r>
              <a:rPr b="0" lang="en-US" sz="3300" spc="-1" strike="noStrike">
                <a:solidFill>
                  <a:srgbClr val="000000"/>
                </a:solidFill>
                <a:latin typeface="Calibri"/>
                <a:ea typeface="DejaVu Sans"/>
              </a:rPr>
              <a:t>Eclampsia</a:t>
            </a:r>
            <a:endParaRPr b="0" lang="en-US" sz="3300" spc="-1" strike="noStrike">
              <a:latin typeface="Arial"/>
            </a:endParaRPr>
          </a:p>
          <a:p>
            <a:pPr lvl="1" marL="640080" indent="-244800">
              <a:lnSpc>
                <a:spcPct val="100000"/>
              </a:lnSpc>
              <a:spcBef>
                <a:spcPts val="660"/>
              </a:spcBef>
              <a:buClr>
                <a:srgbClr val="000000"/>
              </a:buClr>
              <a:buSzPct val="85000"/>
              <a:buFont typeface="Wingdings" charset="2"/>
              <a:buChar char=""/>
            </a:pPr>
            <a:r>
              <a:rPr b="0" lang="en-US" sz="3300" spc="-1" strike="noStrike">
                <a:solidFill>
                  <a:srgbClr val="000000"/>
                </a:solidFill>
                <a:latin typeface="Calibri"/>
                <a:ea typeface="DejaVu Sans"/>
              </a:rPr>
              <a:t>Anaemia in pregnancy</a:t>
            </a:r>
            <a:endParaRPr b="0" lang="en-US" sz="3300" spc="-1" strike="noStrike">
              <a:latin typeface="Arial"/>
            </a:endParaRPr>
          </a:p>
          <a:p>
            <a:pPr lvl="1" marL="640080" indent="-244800">
              <a:lnSpc>
                <a:spcPct val="100000"/>
              </a:lnSpc>
              <a:spcBef>
                <a:spcPts val="660"/>
              </a:spcBef>
              <a:buClr>
                <a:srgbClr val="000000"/>
              </a:buClr>
              <a:buSzPct val="85000"/>
              <a:buFont typeface="Wingdings" charset="2"/>
              <a:buChar char=""/>
            </a:pPr>
            <a:r>
              <a:rPr b="0" lang="en-US" sz="3300" spc="-1" strike="noStrike">
                <a:solidFill>
                  <a:srgbClr val="000000"/>
                </a:solidFill>
                <a:latin typeface="Calibri"/>
                <a:ea typeface="DejaVu Sans"/>
              </a:rPr>
              <a:t>Diabetes in pregnancy</a:t>
            </a:r>
            <a:endParaRPr b="0" lang="en-US" sz="3300" spc="-1" strike="noStrike">
              <a:latin typeface="Arial"/>
            </a:endParaRPr>
          </a:p>
          <a:p>
            <a:pPr lvl="1" marL="640080" indent="-244800">
              <a:lnSpc>
                <a:spcPct val="100000"/>
              </a:lnSpc>
              <a:spcBef>
                <a:spcPts val="660"/>
              </a:spcBef>
              <a:buClr>
                <a:srgbClr val="000000"/>
              </a:buClr>
              <a:buSzPct val="85000"/>
              <a:buFont typeface="Wingdings" charset="2"/>
              <a:buChar char=""/>
            </a:pPr>
            <a:r>
              <a:rPr b="0" lang="en-US" sz="3300" spc="-1" strike="noStrike">
                <a:solidFill>
                  <a:srgbClr val="000000"/>
                </a:solidFill>
                <a:latin typeface="Calibri"/>
                <a:ea typeface="DejaVu Sans"/>
              </a:rPr>
              <a:t>Antepartum Haemorrhage</a:t>
            </a:r>
            <a:endParaRPr b="0" lang="en-US" sz="3300" spc="-1" strike="noStrike">
              <a:latin typeface="Arial"/>
            </a:endParaRPr>
          </a:p>
          <a:p>
            <a:pPr lvl="1" marL="640080" indent="-244800">
              <a:lnSpc>
                <a:spcPct val="100000"/>
              </a:lnSpc>
              <a:spcBef>
                <a:spcPts val="660"/>
              </a:spcBef>
              <a:buClr>
                <a:srgbClr val="000000"/>
              </a:buClr>
              <a:buSzPct val="85000"/>
              <a:buFont typeface="Wingdings" charset="2"/>
              <a:buChar char=""/>
            </a:pPr>
            <a:r>
              <a:rPr b="0" lang="en-US" sz="3300" spc="-1" strike="noStrike">
                <a:solidFill>
                  <a:srgbClr val="000000"/>
                </a:solidFill>
                <a:latin typeface="Calibri"/>
                <a:ea typeface="DejaVu Sans"/>
              </a:rPr>
              <a:t>Hyperemesis Gravidarum</a:t>
            </a:r>
            <a:endParaRPr b="0" lang="en-US" sz="3300" spc="-1" strike="noStrike">
              <a:latin typeface="Arial"/>
            </a:endParaRPr>
          </a:p>
          <a:p>
            <a:pPr lvl="1" marL="640080" indent="-244800">
              <a:lnSpc>
                <a:spcPct val="100000"/>
              </a:lnSpc>
              <a:spcBef>
                <a:spcPts val="660"/>
              </a:spcBef>
              <a:buClr>
                <a:srgbClr val="000000"/>
              </a:buClr>
              <a:buSzPct val="85000"/>
              <a:buFont typeface="Wingdings" charset="2"/>
              <a:buChar char=""/>
            </a:pPr>
            <a:r>
              <a:rPr b="0" lang="en-US" sz="3300" spc="-1" strike="noStrike">
                <a:solidFill>
                  <a:srgbClr val="000000"/>
                </a:solidFill>
                <a:latin typeface="Calibri"/>
                <a:ea typeface="DejaVu Sans"/>
              </a:rPr>
              <a:t>Oligohydramnios and Polyhydramnios</a:t>
            </a:r>
            <a:endParaRPr b="0" lang="en-US" sz="3300" spc="-1" strike="noStrike">
              <a:latin typeface="Arial"/>
            </a:endParaRPr>
          </a:p>
          <a:p>
            <a:pPr lvl="1" marL="640080" indent="-244800">
              <a:lnSpc>
                <a:spcPct val="100000"/>
              </a:lnSpc>
              <a:spcBef>
                <a:spcPts val="660"/>
              </a:spcBef>
              <a:buClr>
                <a:srgbClr val="000000"/>
              </a:buClr>
              <a:buSzPct val="85000"/>
              <a:buFont typeface="Wingdings" charset="2"/>
              <a:buChar char=""/>
            </a:pPr>
            <a:r>
              <a:rPr b="0" lang="en-US" sz="3300" spc="-1" strike="noStrike">
                <a:solidFill>
                  <a:srgbClr val="000000"/>
                </a:solidFill>
                <a:latin typeface="Calibri"/>
                <a:ea typeface="DejaVu Sans"/>
              </a:rPr>
              <a:t>Cardiac disease in pregnancy </a:t>
            </a:r>
            <a:endParaRPr b="0" lang="en-US" sz="3300" spc="-1" strike="noStrike">
              <a:latin typeface="Arial"/>
            </a:endParaRPr>
          </a:p>
          <a:p>
            <a:pPr algn="just">
              <a:lnSpc>
                <a:spcPct val="100000"/>
              </a:lnSpc>
              <a:spcBef>
                <a:spcPts val="641"/>
              </a:spcBef>
            </a:pPr>
            <a:endParaRPr b="0" lang="en-US" sz="3300" spc="-1" strike="noStrike">
              <a:latin typeface="Arial"/>
            </a:endParaRPr>
          </a:p>
          <a:p>
            <a:pPr algn="just">
              <a:lnSpc>
                <a:spcPct val="100000"/>
              </a:lnSpc>
              <a:spcBef>
                <a:spcPts val="641"/>
              </a:spcBef>
            </a:pPr>
            <a:endParaRPr b="0" lang="en-US" sz="3300" spc="-1" strike="noStrike">
              <a:latin typeface="Arial"/>
            </a:endParaRPr>
          </a:p>
        </p:txBody>
      </p:sp>
      <p:sp>
        <p:nvSpPr>
          <p:cNvPr id="857" name="CustomShape 3"/>
          <p:cNvSpPr/>
          <p:nvPr/>
        </p:nvSpPr>
        <p:spPr>
          <a:xfrm>
            <a:off x="6162120" y="1338480"/>
            <a:ext cx="5881680" cy="5391360"/>
          </a:xfrm>
          <a:prstGeom prst="rect">
            <a:avLst/>
          </a:prstGeom>
          <a:solidFill>
            <a:srgbClr val="ffffff"/>
          </a:solidFill>
          <a:ln w="25560">
            <a:solidFill>
              <a:srgbClr val="009dd9"/>
            </a:solidFill>
            <a:round/>
          </a:ln>
        </p:spPr>
        <p:style>
          <a:lnRef idx="0"/>
          <a:fillRef idx="0"/>
          <a:effectRef idx="0"/>
          <a:fontRef idx="minor"/>
        </p:style>
        <p:txBody>
          <a:bodyPr lIns="90000" rIns="90000" tIns="45000" bIns="45000">
            <a:normAutofit fontScale="85000"/>
          </a:bodyPr>
          <a:p>
            <a:pPr lvl="1" marL="640080" indent="-244800" algn="just">
              <a:lnSpc>
                <a:spcPct val="100000"/>
              </a:lnSpc>
              <a:spcBef>
                <a:spcPts val="660"/>
              </a:spcBef>
              <a:buClr>
                <a:srgbClr val="000000"/>
              </a:buClr>
              <a:buSzPct val="85000"/>
              <a:buFont typeface="Wingdings" charset="2"/>
              <a:buChar char=""/>
            </a:pPr>
            <a:r>
              <a:rPr b="0" lang="en-US" sz="3300" spc="-1" strike="noStrike">
                <a:solidFill>
                  <a:srgbClr val="000000"/>
                </a:solidFill>
                <a:latin typeface="Calibri"/>
                <a:ea typeface="DejaVu Sans"/>
              </a:rPr>
              <a:t>STIs/HIV/AIDS</a:t>
            </a:r>
            <a:endParaRPr b="0" lang="en-US" sz="3300" spc="-1" strike="noStrike">
              <a:latin typeface="Arial"/>
            </a:endParaRPr>
          </a:p>
          <a:p>
            <a:pPr lvl="1" marL="640080" indent="-244800" algn="just">
              <a:lnSpc>
                <a:spcPct val="100000"/>
              </a:lnSpc>
              <a:spcBef>
                <a:spcPts val="660"/>
              </a:spcBef>
              <a:buClr>
                <a:srgbClr val="000000"/>
              </a:buClr>
              <a:buSzPct val="85000"/>
              <a:buFont typeface="Wingdings" charset="2"/>
              <a:buChar char=""/>
            </a:pPr>
            <a:r>
              <a:rPr b="0" lang="en-US" sz="3300" spc="-1" strike="noStrike">
                <a:solidFill>
                  <a:srgbClr val="000000"/>
                </a:solidFill>
                <a:latin typeface="Calibri"/>
                <a:ea typeface="DejaVu Sans"/>
              </a:rPr>
              <a:t>Pyelonephritis</a:t>
            </a:r>
            <a:endParaRPr b="0" lang="en-US" sz="3300" spc="-1" strike="noStrike">
              <a:latin typeface="Arial"/>
            </a:endParaRPr>
          </a:p>
          <a:p>
            <a:pPr lvl="1" marL="640080" indent="-244800" algn="just">
              <a:lnSpc>
                <a:spcPct val="100000"/>
              </a:lnSpc>
              <a:spcBef>
                <a:spcPts val="660"/>
              </a:spcBef>
              <a:buClr>
                <a:srgbClr val="000000"/>
              </a:buClr>
              <a:buSzPct val="85000"/>
              <a:buFont typeface="Wingdings" charset="2"/>
              <a:buChar char=""/>
            </a:pPr>
            <a:r>
              <a:rPr b="0" lang="en-US" sz="3300" spc="-1" strike="noStrike">
                <a:solidFill>
                  <a:srgbClr val="000000"/>
                </a:solidFill>
                <a:latin typeface="Calibri"/>
                <a:ea typeface="DejaVu Sans"/>
              </a:rPr>
              <a:t>Malaria in pregnancy</a:t>
            </a:r>
            <a:endParaRPr b="0" lang="en-US" sz="3300" spc="-1" strike="noStrike">
              <a:latin typeface="Arial"/>
            </a:endParaRPr>
          </a:p>
          <a:p>
            <a:pPr lvl="1" marL="640080" indent="-244800" algn="just">
              <a:lnSpc>
                <a:spcPct val="100000"/>
              </a:lnSpc>
              <a:spcBef>
                <a:spcPts val="660"/>
              </a:spcBef>
              <a:buClr>
                <a:srgbClr val="000000"/>
              </a:buClr>
              <a:buSzPct val="85000"/>
              <a:buFont typeface="Wingdings" charset="2"/>
              <a:buChar char=""/>
            </a:pPr>
            <a:r>
              <a:rPr b="0" lang="en-US" sz="3300" spc="-1" strike="noStrike">
                <a:solidFill>
                  <a:srgbClr val="000000"/>
                </a:solidFill>
                <a:latin typeface="Calibri"/>
                <a:ea typeface="DejaVu Sans"/>
              </a:rPr>
              <a:t>TB in pregnancy</a:t>
            </a:r>
            <a:endParaRPr b="0" lang="en-US" sz="3300" spc="-1" strike="noStrike">
              <a:latin typeface="Arial"/>
            </a:endParaRPr>
          </a:p>
          <a:p>
            <a:pPr lvl="1" marL="640080" indent="-244800" algn="just">
              <a:lnSpc>
                <a:spcPct val="100000"/>
              </a:lnSpc>
              <a:spcBef>
                <a:spcPts val="660"/>
              </a:spcBef>
              <a:buClr>
                <a:srgbClr val="000000"/>
              </a:buClr>
              <a:buSzPct val="85000"/>
              <a:buFont typeface="Wingdings" charset="2"/>
              <a:buChar char=""/>
            </a:pPr>
            <a:r>
              <a:rPr b="0" lang="en-US" sz="3300" spc="-1" strike="noStrike">
                <a:solidFill>
                  <a:srgbClr val="000000"/>
                </a:solidFill>
                <a:latin typeface="Calibri"/>
                <a:ea typeface="DejaVu Sans"/>
              </a:rPr>
              <a:t>Intrauterine fetal death (IUFD)</a:t>
            </a:r>
            <a:endParaRPr b="0" lang="en-US" sz="3300" spc="-1" strike="noStrike">
              <a:latin typeface="Arial"/>
            </a:endParaRPr>
          </a:p>
          <a:p>
            <a:pPr lvl="1" marL="640080" indent="-244800" algn="just">
              <a:lnSpc>
                <a:spcPct val="100000"/>
              </a:lnSpc>
              <a:spcBef>
                <a:spcPts val="660"/>
              </a:spcBef>
              <a:buClr>
                <a:srgbClr val="000000"/>
              </a:buClr>
              <a:buSzPct val="85000"/>
              <a:buFont typeface="Wingdings" charset="2"/>
              <a:buChar char=""/>
            </a:pPr>
            <a:r>
              <a:rPr b="0" lang="en-US" sz="3300" spc="-1" strike="noStrike">
                <a:solidFill>
                  <a:srgbClr val="000000"/>
                </a:solidFill>
                <a:latin typeface="Calibri"/>
                <a:ea typeface="DejaVu Sans"/>
              </a:rPr>
              <a:t>Malnutrition in pregnancy and Intrauterine Growth Retardation (IUGR)</a:t>
            </a:r>
            <a:endParaRPr b="0" lang="en-US" sz="3300" spc="-1" strike="noStrike">
              <a:latin typeface="Arial"/>
            </a:endParaRPr>
          </a:p>
          <a:p>
            <a:pPr lvl="1" marL="640080" indent="-244800" algn="just">
              <a:lnSpc>
                <a:spcPct val="100000"/>
              </a:lnSpc>
              <a:spcBef>
                <a:spcPts val="660"/>
              </a:spcBef>
              <a:buClr>
                <a:srgbClr val="000000"/>
              </a:buClr>
              <a:buSzPct val="85000"/>
              <a:buFont typeface="Wingdings" charset="2"/>
              <a:buChar char=""/>
            </a:pPr>
            <a:r>
              <a:rPr b="0" lang="en-US" sz="3300" spc="-1" strike="noStrike">
                <a:solidFill>
                  <a:srgbClr val="000000"/>
                </a:solidFill>
                <a:latin typeface="Calibri"/>
                <a:ea typeface="DejaVu Sans"/>
              </a:rPr>
              <a:t>Multiple pregnancy</a:t>
            </a:r>
            <a:endParaRPr b="0" lang="en-US" sz="3300" spc="-1" strike="noStrike">
              <a:latin typeface="Arial"/>
            </a:endParaRPr>
          </a:p>
          <a:p>
            <a:pPr>
              <a:lnSpc>
                <a:spcPct val="100000"/>
              </a:lnSpc>
              <a:spcBef>
                <a:spcPts val="561"/>
              </a:spcBef>
            </a:pPr>
            <a:endParaRPr b="0" lang="en-US" sz="3300" spc="-1" strike="noStrike">
              <a:latin typeface="Arial"/>
            </a:endParaRPr>
          </a:p>
        </p:txBody>
      </p:sp>
    </p:spTree>
  </p:cSld>
  <mc:AlternateContent>
    <mc:Choice Requires="p14">
      <p:transition spd="slow" p14:dur="2000"/>
    </mc:Choice>
    <mc:Fallback>
      <p:transition spd="slow"/>
    </mc:Fallback>
  </mc:AlternateContent>
</p:sld>
</file>

<file path=ppt/slides/slide5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18" name="CustomShape 1"/>
          <p:cNvSpPr/>
          <p:nvPr/>
        </p:nvSpPr>
        <p:spPr>
          <a:xfrm>
            <a:off x="571680" y="609480"/>
            <a:ext cx="10951560" cy="5941440"/>
          </a:xfrm>
          <a:prstGeom prst="rect">
            <a:avLst/>
          </a:prstGeom>
          <a:noFill/>
          <a:ln>
            <a:noFill/>
          </a:ln>
        </p:spPr>
        <p:style>
          <a:lnRef idx="0"/>
          <a:fillRef idx="0"/>
          <a:effectRef idx="0"/>
          <a:fontRef idx="minor"/>
        </p:style>
        <p:txBody>
          <a:bodyPr lIns="90000" rIns="90000" tIns="45000" bIns="45000">
            <a:noAutofit/>
          </a:bodyPr>
          <a:p>
            <a:pPr marL="274320" indent="-272160" algn="just">
              <a:lnSpc>
                <a:spcPct val="100000"/>
              </a:lnSpc>
              <a:spcBef>
                <a:spcPts val="641"/>
              </a:spcBef>
              <a:buClr>
                <a:srgbClr val="0bd0d9"/>
              </a:buClr>
              <a:buSzPct val="95000"/>
              <a:buFont typeface="Wingdings" charset="2"/>
              <a:buChar char=""/>
            </a:pPr>
            <a:r>
              <a:rPr b="0" lang="en-US" sz="2800" spc="-1" strike="noStrike">
                <a:solidFill>
                  <a:srgbClr val="000000"/>
                </a:solidFill>
                <a:latin typeface="Constantia"/>
                <a:ea typeface="DejaVu Sans"/>
              </a:rPr>
              <a:t>various instruments should be available:-artificial airway, mouth gag padded spatulla. </a:t>
            </a:r>
            <a:endParaRPr b="0" lang="en-US" sz="2800" spc="-1" strike="noStrike">
              <a:latin typeface="Arial"/>
            </a:endParaRPr>
          </a:p>
          <a:p>
            <a:pPr marL="274320" indent="-272160" algn="just">
              <a:lnSpc>
                <a:spcPct val="100000"/>
              </a:lnSpc>
              <a:spcBef>
                <a:spcPts val="641"/>
              </a:spcBef>
              <a:buClr>
                <a:srgbClr val="0bd0d9"/>
              </a:buClr>
              <a:buSzPct val="95000"/>
              <a:buFont typeface="Wingdings" charset="2"/>
              <a:buChar char=""/>
            </a:pPr>
            <a:r>
              <a:rPr b="0" lang="en-US" sz="2800" spc="-1" strike="noStrike">
                <a:solidFill>
                  <a:srgbClr val="000000"/>
                </a:solidFill>
                <a:latin typeface="Constantia"/>
                <a:ea typeface="DejaVu Sans"/>
              </a:rPr>
              <a:t>Other resources are gauze, cotton wool, gloves,branula,syringe &amp; needles,strapping and intravenous infusion  of normal saline 1/2litre or hartman’s solution.</a:t>
            </a:r>
            <a:endParaRPr b="0" lang="en-US" sz="2800" spc="-1" strike="noStrike">
              <a:latin typeface="Arial"/>
            </a:endParaRPr>
          </a:p>
          <a:p>
            <a:pPr marL="274320" indent="-272160" algn="just">
              <a:lnSpc>
                <a:spcPct val="100000"/>
              </a:lnSpc>
              <a:spcBef>
                <a:spcPts val="641"/>
              </a:spcBef>
              <a:buClr>
                <a:srgbClr val="0bd0d9"/>
              </a:buClr>
              <a:buSzPct val="95000"/>
              <a:buFont typeface="Wingdings 2" charset="2"/>
              <a:buChar char=""/>
            </a:pPr>
            <a:r>
              <a:rPr b="0" lang="en-US" sz="2800" spc="-1" strike="noStrike">
                <a:solidFill>
                  <a:srgbClr val="000000"/>
                </a:solidFill>
                <a:latin typeface="Constantia"/>
                <a:ea typeface="DejaVu Sans"/>
              </a:rPr>
              <a:t>Oxygen+apparatus, suction machine + correct  tubings.</a:t>
            </a:r>
            <a:endParaRPr b="0" lang="en-US" sz="2800" spc="-1" strike="noStrike">
              <a:latin typeface="Arial"/>
            </a:endParaRPr>
          </a:p>
          <a:p>
            <a:pPr marL="274320" indent="-272160" algn="just">
              <a:lnSpc>
                <a:spcPct val="100000"/>
              </a:lnSpc>
              <a:spcBef>
                <a:spcPts val="641"/>
              </a:spcBef>
              <a:buClr>
                <a:srgbClr val="0bd0d9"/>
              </a:buClr>
              <a:buSzPct val="95000"/>
              <a:buFont typeface="Wingdings 2" charset="2"/>
              <a:buChar char=""/>
            </a:pPr>
            <a:r>
              <a:rPr b="0" lang="en-US" sz="2800" spc="-1" strike="noStrike">
                <a:solidFill>
                  <a:srgbClr val="000000"/>
                </a:solidFill>
                <a:latin typeface="Constantia"/>
                <a:ea typeface="DejaVu Sans"/>
              </a:rPr>
              <a:t>Closely monitor BP every 2 hours, fetal heart sound 1/4hrly and general progress of labour, maintain records &amp; consult.</a:t>
            </a:r>
            <a:endParaRPr b="0" lang="en-US" sz="2800" spc="-1" strike="noStrike">
              <a:latin typeface="Arial"/>
            </a:endParaRPr>
          </a:p>
          <a:p>
            <a:pPr marL="274320" indent="-272160" algn="just">
              <a:lnSpc>
                <a:spcPct val="100000"/>
              </a:lnSpc>
              <a:spcBef>
                <a:spcPts val="641"/>
              </a:spcBef>
              <a:buClr>
                <a:srgbClr val="0bd0d9"/>
              </a:buClr>
              <a:buSzPct val="95000"/>
              <a:buFont typeface="Wingdings 2" charset="2"/>
              <a:buChar char=""/>
            </a:pPr>
            <a:r>
              <a:rPr b="0" lang="en-US" sz="2800" spc="-1" strike="noStrike">
                <a:solidFill>
                  <a:srgbClr val="000000"/>
                </a:solidFill>
                <a:latin typeface="Constantia"/>
                <a:ea typeface="DejaVu Sans"/>
              </a:rPr>
              <a:t>Withhold oral feeds , instead commence intravenous infusion of 10% dextrose to provide energy.</a:t>
            </a:r>
            <a:endParaRPr b="0" lang="en-US" sz="2800" spc="-1" strike="noStrike">
              <a:latin typeface="Arial"/>
            </a:endParaRPr>
          </a:p>
          <a:p>
            <a:pPr algn="just">
              <a:lnSpc>
                <a:spcPct val="100000"/>
              </a:lnSpc>
              <a:spcBef>
                <a:spcPts val="641"/>
              </a:spcBef>
            </a:pPr>
            <a:endParaRPr b="0" lang="en-US" sz="2800" spc="-1" strike="noStrike">
              <a:latin typeface="Arial"/>
            </a:endParaRPr>
          </a:p>
        </p:txBody>
      </p:sp>
    </p:spTree>
  </p:cSld>
  <p:transition spd="med">
    <p:pull dir="l"/>
  </p:transition>
</p:sld>
</file>

<file path=ppt/slides/slide5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19" name="CustomShape 1"/>
          <p:cNvSpPr/>
          <p:nvPr/>
        </p:nvSpPr>
        <p:spPr>
          <a:xfrm>
            <a:off x="666720" y="762120"/>
            <a:ext cx="10570680" cy="5789160"/>
          </a:xfrm>
          <a:prstGeom prst="rect">
            <a:avLst/>
          </a:prstGeom>
          <a:noFill/>
          <a:ln>
            <a:noFill/>
          </a:ln>
        </p:spPr>
        <p:style>
          <a:lnRef idx="0"/>
          <a:fillRef idx="0"/>
          <a:effectRef idx="0"/>
          <a:fontRef idx="minor"/>
        </p:style>
        <p:txBody>
          <a:bodyPr lIns="90000" rIns="90000" tIns="45000" bIns="45000">
            <a:normAutofit/>
          </a:bodyPr>
          <a:p>
            <a:pPr marL="274320" indent="-272160" algn="just">
              <a:lnSpc>
                <a:spcPct val="100000"/>
              </a:lnSpc>
              <a:spcBef>
                <a:spcPts val="641"/>
              </a:spcBef>
              <a:buClr>
                <a:srgbClr val="0bd0d9"/>
              </a:buClr>
              <a:buSzPct val="95000"/>
              <a:buFont typeface="Wingdings 2" charset="2"/>
              <a:buChar char=""/>
            </a:pPr>
            <a:r>
              <a:rPr b="0" lang="en-US" sz="3200" spc="-1" strike="noStrike">
                <a:solidFill>
                  <a:srgbClr val="000000"/>
                </a:solidFill>
                <a:latin typeface="Constantia"/>
                <a:ea typeface="DejaVu Sans"/>
              </a:rPr>
              <a:t>Keep doctor informed of the progress and report promptly:-</a:t>
            </a:r>
            <a:endParaRPr b="0" lang="en-US" sz="3200" spc="-1" strike="noStrike">
              <a:latin typeface="Arial"/>
            </a:endParaRPr>
          </a:p>
          <a:p>
            <a:pPr marL="274320" indent="-272160" algn="just">
              <a:lnSpc>
                <a:spcPct val="100000"/>
              </a:lnSpc>
              <a:spcBef>
                <a:spcPts val="641"/>
              </a:spcBef>
              <a:buClr>
                <a:srgbClr val="0bd0d9"/>
              </a:buClr>
              <a:buSzPct val="95000"/>
              <a:buFont typeface="Wingdings" charset="2"/>
              <a:buChar char=""/>
            </a:pPr>
            <a:r>
              <a:rPr b="0" lang="en-US" sz="3200" spc="-1" strike="noStrike">
                <a:solidFill>
                  <a:srgbClr val="000000"/>
                </a:solidFill>
                <a:latin typeface="Constantia"/>
                <a:ea typeface="DejaVu Sans"/>
              </a:rPr>
              <a:t>Sudden sharp rise of BP.</a:t>
            </a:r>
            <a:endParaRPr b="0" lang="en-US" sz="3200" spc="-1" strike="noStrike">
              <a:latin typeface="Arial"/>
            </a:endParaRPr>
          </a:p>
          <a:p>
            <a:pPr marL="274320" indent="-272160" algn="just">
              <a:lnSpc>
                <a:spcPct val="100000"/>
              </a:lnSpc>
              <a:spcBef>
                <a:spcPts val="641"/>
              </a:spcBef>
              <a:buClr>
                <a:srgbClr val="0bd0d9"/>
              </a:buClr>
              <a:buSzPct val="95000"/>
              <a:buFont typeface="Wingdings" charset="2"/>
              <a:buChar char=""/>
            </a:pPr>
            <a:r>
              <a:rPr b="0" lang="en-US" sz="3200" spc="-1" strike="noStrike">
                <a:solidFill>
                  <a:srgbClr val="000000"/>
                </a:solidFill>
                <a:latin typeface="Constantia"/>
                <a:ea typeface="DejaVu Sans"/>
              </a:rPr>
              <a:t>Restless/abnormal eyes movements.</a:t>
            </a:r>
            <a:endParaRPr b="0" lang="en-US" sz="3200" spc="-1" strike="noStrike">
              <a:latin typeface="Arial"/>
            </a:endParaRPr>
          </a:p>
          <a:p>
            <a:pPr marL="274320" indent="-272160" algn="just">
              <a:lnSpc>
                <a:spcPct val="100000"/>
              </a:lnSpc>
              <a:spcBef>
                <a:spcPts val="641"/>
              </a:spcBef>
              <a:buClr>
                <a:srgbClr val="0bd0d9"/>
              </a:buClr>
              <a:buSzPct val="95000"/>
              <a:buFont typeface="Wingdings" charset="2"/>
              <a:buChar char=""/>
            </a:pPr>
            <a:r>
              <a:rPr b="0" lang="en-US" sz="3200" spc="-1" strike="noStrike">
                <a:solidFill>
                  <a:srgbClr val="000000"/>
                </a:solidFill>
                <a:latin typeface="Constantia"/>
                <a:ea typeface="DejaVu Sans"/>
              </a:rPr>
              <a:t>Fetal hypoxia signs.</a:t>
            </a:r>
            <a:endParaRPr b="0" lang="en-US" sz="3200" spc="-1" strike="noStrike">
              <a:latin typeface="Arial"/>
            </a:endParaRPr>
          </a:p>
          <a:p>
            <a:pPr marL="274320" indent="-272160" algn="just">
              <a:lnSpc>
                <a:spcPct val="100000"/>
              </a:lnSpc>
              <a:spcBef>
                <a:spcPts val="641"/>
              </a:spcBef>
              <a:buClr>
                <a:srgbClr val="0bd0d9"/>
              </a:buClr>
              <a:buSzPct val="95000"/>
              <a:buFont typeface="Wingdings" charset="2"/>
              <a:buChar char=""/>
            </a:pPr>
            <a:r>
              <a:rPr b="0" lang="en-US" sz="3200" spc="-1" strike="noStrike">
                <a:solidFill>
                  <a:srgbClr val="000000"/>
                </a:solidFill>
                <a:latin typeface="Constantia"/>
                <a:ea typeface="DejaVu Sans"/>
              </a:rPr>
              <a:t>Intrapartum haemorrhage=placental separation.</a:t>
            </a:r>
            <a:endParaRPr b="0" lang="en-US" sz="3200" spc="-1" strike="noStrike">
              <a:latin typeface="Arial"/>
            </a:endParaRPr>
          </a:p>
          <a:p>
            <a:pPr marL="274320" indent="-272160" algn="just">
              <a:lnSpc>
                <a:spcPct val="100000"/>
              </a:lnSpc>
              <a:spcBef>
                <a:spcPts val="641"/>
              </a:spcBef>
              <a:buClr>
                <a:srgbClr val="0bd0d9"/>
              </a:buClr>
              <a:buSzPct val="95000"/>
              <a:buFont typeface="Wingdings 2" charset="2"/>
              <a:buChar char=""/>
            </a:pPr>
            <a:r>
              <a:rPr b="0" lang="en-US" sz="3200" spc="-1" strike="noStrike">
                <a:solidFill>
                  <a:srgbClr val="000000"/>
                </a:solidFill>
                <a:latin typeface="Constantia"/>
                <a:ea typeface="DejaVu Sans"/>
              </a:rPr>
              <a:t>If fetal hypoxia occurs at the end of 1</a:t>
            </a:r>
            <a:r>
              <a:rPr b="0" lang="en-US" sz="3200" spc="-1" strike="noStrike" baseline="30000">
                <a:solidFill>
                  <a:srgbClr val="000000"/>
                </a:solidFill>
                <a:latin typeface="Constantia"/>
                <a:ea typeface="DejaVu Sans"/>
              </a:rPr>
              <a:t>st</a:t>
            </a:r>
            <a:r>
              <a:rPr b="0" lang="en-US" sz="3200" spc="-1" strike="noStrike">
                <a:solidFill>
                  <a:srgbClr val="000000"/>
                </a:solidFill>
                <a:latin typeface="Constantia"/>
                <a:ea typeface="DejaVu Sans"/>
              </a:rPr>
              <a:t> stage,increase the rate of the drip,administer oxygen,prepare for neonatal resuscitation.</a:t>
            </a:r>
            <a:endParaRPr b="0" lang="en-US" sz="3200" spc="-1" strike="noStrike">
              <a:latin typeface="Arial"/>
            </a:endParaRPr>
          </a:p>
          <a:p>
            <a:pPr algn="just">
              <a:lnSpc>
                <a:spcPct val="100000"/>
              </a:lnSpc>
              <a:spcBef>
                <a:spcPts val="641"/>
              </a:spcBef>
            </a:pPr>
            <a:endParaRPr b="0" lang="en-US" sz="3200" spc="-1" strike="noStrike">
              <a:latin typeface="Arial"/>
            </a:endParaRPr>
          </a:p>
        </p:txBody>
      </p:sp>
    </p:spTree>
  </p:cSld>
  <p:transition spd="med">
    <p:pull dir="l"/>
  </p:transition>
</p:sld>
</file>

<file path=ppt/slides/slide5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20" name="CustomShape 1"/>
          <p:cNvSpPr/>
          <p:nvPr/>
        </p:nvSpPr>
        <p:spPr>
          <a:xfrm>
            <a:off x="666720" y="609480"/>
            <a:ext cx="10856520" cy="6017760"/>
          </a:xfrm>
          <a:prstGeom prst="rect">
            <a:avLst/>
          </a:prstGeom>
          <a:noFill/>
          <a:ln>
            <a:noFill/>
          </a:ln>
        </p:spPr>
        <p:style>
          <a:lnRef idx="0"/>
          <a:fillRef idx="0"/>
          <a:effectRef idx="0"/>
          <a:fontRef idx="minor"/>
        </p:style>
        <p:txBody>
          <a:bodyPr lIns="90000" rIns="90000" tIns="45000" bIns="45000">
            <a:noAutofit/>
          </a:bodyPr>
          <a:p>
            <a:pPr marL="274320" indent="-272160">
              <a:lnSpc>
                <a:spcPct val="100000"/>
              </a:lnSpc>
              <a:spcBef>
                <a:spcPts val="641"/>
              </a:spcBef>
              <a:tabLst>
                <a:tab algn="l" pos="0"/>
              </a:tabLst>
            </a:pPr>
            <a:r>
              <a:rPr b="1" i="1" lang="en-US" sz="2600" spc="-1" strike="noStrike">
                <a:solidFill>
                  <a:srgbClr val="000000"/>
                </a:solidFill>
                <a:latin typeface="Constantia"/>
                <a:ea typeface="DejaVu Sans"/>
              </a:rPr>
              <a:t>	</a:t>
            </a:r>
            <a:r>
              <a:rPr b="1" i="1" lang="en-US" sz="3200" spc="-1" strike="noStrike">
                <a:solidFill>
                  <a:srgbClr val="000000"/>
                </a:solidFill>
                <a:latin typeface="Constantia"/>
                <a:ea typeface="DejaVu Sans"/>
              </a:rPr>
              <a:t>2</a:t>
            </a:r>
            <a:r>
              <a:rPr b="1" i="1" lang="en-US" sz="3200" spc="-1" strike="noStrike" baseline="30000">
                <a:solidFill>
                  <a:srgbClr val="000000"/>
                </a:solidFill>
                <a:latin typeface="Constantia"/>
                <a:ea typeface="DejaVu Sans"/>
              </a:rPr>
              <a:t>ND</a:t>
            </a:r>
            <a:r>
              <a:rPr b="1" i="1" lang="en-US" sz="3200" spc="-1" strike="noStrike">
                <a:solidFill>
                  <a:srgbClr val="000000"/>
                </a:solidFill>
                <a:latin typeface="Constantia"/>
                <a:ea typeface="DejaVu Sans"/>
              </a:rPr>
              <a:t> STAGE</a:t>
            </a:r>
            <a:endParaRPr b="0" lang="en-US" sz="3200" spc="-1" strike="noStrike">
              <a:latin typeface="Arial"/>
            </a:endParaRPr>
          </a:p>
          <a:p>
            <a:pPr marL="274320" indent="-272160">
              <a:lnSpc>
                <a:spcPct val="100000"/>
              </a:lnSpc>
              <a:spcBef>
                <a:spcPts val="641"/>
              </a:spcBef>
              <a:buClr>
                <a:srgbClr val="0bd0d9"/>
              </a:buClr>
              <a:buSzPct val="95000"/>
              <a:buFont typeface="Wingdings 2" charset="2"/>
              <a:buChar char=""/>
              <a:tabLst>
                <a:tab algn="l" pos="0"/>
              </a:tabLst>
            </a:pPr>
            <a:r>
              <a:rPr b="0" lang="en-US" sz="3200" spc="-1" strike="noStrike">
                <a:solidFill>
                  <a:srgbClr val="000000"/>
                </a:solidFill>
                <a:latin typeface="Constantia"/>
                <a:ea typeface="DejaVu Sans"/>
              </a:rPr>
              <a:t>Preparation as usual but be ready to resuscitate also the mother.</a:t>
            </a:r>
            <a:endParaRPr b="0" lang="en-US" sz="3200" spc="-1" strike="noStrike">
              <a:latin typeface="Arial"/>
            </a:endParaRPr>
          </a:p>
          <a:p>
            <a:pPr marL="274320" indent="-272160">
              <a:lnSpc>
                <a:spcPct val="100000"/>
              </a:lnSpc>
              <a:spcBef>
                <a:spcPts val="641"/>
              </a:spcBef>
              <a:buClr>
                <a:srgbClr val="0bd0d9"/>
              </a:buClr>
              <a:buSzPct val="95000"/>
              <a:buFont typeface="Wingdings 2" charset="2"/>
              <a:buChar char=""/>
              <a:tabLst>
                <a:tab algn="l" pos="0"/>
              </a:tabLst>
            </a:pPr>
            <a:r>
              <a:rPr b="0" lang="en-US" sz="3200" spc="-1" strike="noStrike">
                <a:solidFill>
                  <a:srgbClr val="000000"/>
                </a:solidFill>
                <a:latin typeface="Constantia"/>
                <a:ea typeface="DejaVu Sans"/>
              </a:rPr>
              <a:t>Closely monitor maternal &amp; fetal conditions to early diagnose signs of impending eclampsia &amp; fetal hypoxia respectively.</a:t>
            </a:r>
            <a:endParaRPr b="0" lang="en-US" sz="3200" spc="-1" strike="noStrike">
              <a:latin typeface="Arial"/>
            </a:endParaRPr>
          </a:p>
          <a:p>
            <a:pPr marL="274320" indent="-272160">
              <a:lnSpc>
                <a:spcPct val="100000"/>
              </a:lnSpc>
              <a:spcBef>
                <a:spcPts val="641"/>
              </a:spcBef>
              <a:buClr>
                <a:srgbClr val="0bd0d9"/>
              </a:buClr>
              <a:buSzPct val="95000"/>
              <a:buFont typeface="Wingdings 2" charset="2"/>
              <a:buChar char=""/>
              <a:tabLst>
                <a:tab algn="l" pos="0"/>
              </a:tabLst>
            </a:pPr>
            <a:r>
              <a:rPr b="0" lang="en-US" sz="3200" spc="-1" strike="noStrike">
                <a:solidFill>
                  <a:srgbClr val="000000"/>
                </a:solidFill>
                <a:latin typeface="Constantia"/>
                <a:ea typeface="DejaVu Sans"/>
              </a:rPr>
              <a:t>Hasten delivery through elective episiostomy and vacuum extraction.</a:t>
            </a:r>
            <a:endParaRPr b="0" lang="en-US" sz="3200" spc="-1" strike="noStrike">
              <a:latin typeface="Arial"/>
            </a:endParaRPr>
          </a:p>
          <a:p>
            <a:pPr>
              <a:lnSpc>
                <a:spcPct val="100000"/>
              </a:lnSpc>
              <a:spcBef>
                <a:spcPts val="519"/>
              </a:spcBef>
              <a:tabLst>
                <a:tab algn="l" pos="0"/>
              </a:tabLst>
            </a:pPr>
            <a:endParaRPr b="0" lang="en-US" sz="3200" spc="-1" strike="noStrike">
              <a:latin typeface="Arial"/>
            </a:endParaRPr>
          </a:p>
        </p:txBody>
      </p:sp>
    </p:spTree>
  </p:cSld>
  <p:transition spd="med">
    <p:pull dir="l"/>
  </p:transition>
</p:sld>
</file>

<file path=ppt/slides/slide5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21" name="CustomShape 1"/>
          <p:cNvSpPr/>
          <p:nvPr/>
        </p:nvSpPr>
        <p:spPr>
          <a:xfrm>
            <a:off x="571680" y="1447920"/>
            <a:ext cx="10951560" cy="5179320"/>
          </a:xfrm>
          <a:prstGeom prst="rect">
            <a:avLst/>
          </a:prstGeom>
          <a:noFill/>
          <a:ln>
            <a:noFill/>
          </a:ln>
        </p:spPr>
        <p:style>
          <a:lnRef idx="0"/>
          <a:fillRef idx="0"/>
          <a:effectRef idx="0"/>
          <a:fontRef idx="minor"/>
        </p:style>
        <p:txBody>
          <a:bodyPr lIns="90000" rIns="90000" tIns="45000" bIns="45000">
            <a:normAutofit/>
          </a:bodyPr>
          <a:p>
            <a:pPr marL="274320" indent="-272160">
              <a:lnSpc>
                <a:spcPct val="100000"/>
              </a:lnSpc>
              <a:spcBef>
                <a:spcPts val="581"/>
              </a:spcBef>
              <a:tabLst>
                <a:tab algn="l" pos="0"/>
              </a:tabLst>
            </a:pPr>
            <a:r>
              <a:rPr b="0" i="1" lang="en-US" sz="2900" spc="-1" strike="noStrike">
                <a:solidFill>
                  <a:srgbClr val="000000"/>
                </a:solidFill>
                <a:latin typeface="Constantia"/>
                <a:ea typeface="DejaVu Sans"/>
              </a:rPr>
              <a:t>	</a:t>
            </a:r>
            <a:r>
              <a:rPr b="1" i="1" lang="en-US" sz="2900" spc="-1" strike="noStrike">
                <a:solidFill>
                  <a:srgbClr val="000000"/>
                </a:solidFill>
                <a:latin typeface="Constantia"/>
                <a:ea typeface="DejaVu Sans"/>
              </a:rPr>
              <a:t>3</a:t>
            </a:r>
            <a:r>
              <a:rPr b="1" i="1" lang="en-US" sz="2900" spc="-1" strike="noStrike" baseline="30000">
                <a:solidFill>
                  <a:srgbClr val="000000"/>
                </a:solidFill>
                <a:latin typeface="Constantia"/>
                <a:ea typeface="DejaVu Sans"/>
              </a:rPr>
              <a:t>RD</a:t>
            </a:r>
            <a:r>
              <a:rPr b="1" i="1" lang="en-US" sz="2900" spc="-1" strike="noStrike">
                <a:solidFill>
                  <a:srgbClr val="000000"/>
                </a:solidFill>
                <a:latin typeface="Constantia"/>
                <a:ea typeface="DejaVu Sans"/>
              </a:rPr>
              <a:t> STAGE</a:t>
            </a:r>
            <a:endParaRPr b="0" lang="en-US" sz="2900" spc="-1" strike="noStrike">
              <a:latin typeface="Arial"/>
            </a:endParaRPr>
          </a:p>
          <a:p>
            <a:pPr marL="274320" indent="-272160">
              <a:lnSpc>
                <a:spcPct val="100000"/>
              </a:lnSpc>
              <a:spcBef>
                <a:spcPts val="581"/>
              </a:spcBef>
              <a:buClr>
                <a:srgbClr val="0bd0d9"/>
              </a:buClr>
              <a:buSzPct val="95000"/>
              <a:buFont typeface="Wingdings 2" charset="2"/>
              <a:buChar char=""/>
              <a:tabLst>
                <a:tab algn="l" pos="0"/>
              </a:tabLst>
            </a:pPr>
            <a:r>
              <a:rPr b="0" lang="en-US" sz="2900" spc="-1" strike="noStrike">
                <a:solidFill>
                  <a:srgbClr val="000000"/>
                </a:solidFill>
                <a:latin typeface="Constantia"/>
                <a:ea typeface="DejaVu Sans"/>
              </a:rPr>
              <a:t>Use natural methods of controlling bleeding.</a:t>
            </a:r>
            <a:endParaRPr b="0" lang="en-US" sz="2900" spc="-1" strike="noStrike">
              <a:latin typeface="Arial"/>
            </a:endParaRPr>
          </a:p>
          <a:p>
            <a:pPr marL="274320" indent="-272160">
              <a:lnSpc>
                <a:spcPct val="100000"/>
              </a:lnSpc>
              <a:spcBef>
                <a:spcPts val="581"/>
              </a:spcBef>
              <a:buClr>
                <a:srgbClr val="0bd0d9"/>
              </a:buClr>
              <a:buSzPct val="95000"/>
              <a:buFont typeface="Wingdings 2" charset="2"/>
              <a:buChar char=""/>
              <a:tabLst>
                <a:tab algn="l" pos="0"/>
              </a:tabLst>
            </a:pPr>
            <a:r>
              <a:rPr b="0" lang="en-US" sz="2900" spc="-1" strike="noStrike">
                <a:solidFill>
                  <a:srgbClr val="000000"/>
                </a:solidFill>
                <a:latin typeface="Constantia"/>
                <a:ea typeface="DejaVu Sans"/>
              </a:rPr>
              <a:t>If severe bleeding occurs administer synitocinon 5-10i.u, i.v &amp; commence a drip of same 20.IU at 30dpm.</a:t>
            </a:r>
            <a:endParaRPr b="0" lang="en-US" sz="2900" spc="-1" strike="noStrike">
              <a:latin typeface="Arial"/>
            </a:endParaRPr>
          </a:p>
          <a:p>
            <a:pPr marL="274320" indent="-272160">
              <a:lnSpc>
                <a:spcPct val="100000"/>
              </a:lnSpc>
              <a:spcBef>
                <a:spcPts val="581"/>
              </a:spcBef>
              <a:tabLst>
                <a:tab algn="l" pos="0"/>
              </a:tabLst>
            </a:pPr>
            <a:r>
              <a:rPr b="1" i="1" lang="en-US" sz="2900" spc="-1" strike="noStrike">
                <a:solidFill>
                  <a:srgbClr val="000000"/>
                </a:solidFill>
                <a:latin typeface="Constantia"/>
                <a:ea typeface="DejaVu Sans"/>
              </a:rPr>
              <a:t>	</a:t>
            </a:r>
            <a:r>
              <a:rPr b="1" i="1" lang="en-US" sz="2900" spc="-1" strike="noStrike">
                <a:solidFill>
                  <a:srgbClr val="000000"/>
                </a:solidFill>
                <a:latin typeface="Constantia"/>
                <a:ea typeface="DejaVu Sans"/>
              </a:rPr>
              <a:t>POSTNATALLY</a:t>
            </a:r>
            <a:endParaRPr b="0" lang="en-US" sz="2900" spc="-1" strike="noStrike">
              <a:latin typeface="Arial"/>
            </a:endParaRPr>
          </a:p>
          <a:p>
            <a:pPr marL="274320" indent="-272160">
              <a:lnSpc>
                <a:spcPct val="100000"/>
              </a:lnSpc>
              <a:spcBef>
                <a:spcPts val="581"/>
              </a:spcBef>
              <a:buClr>
                <a:srgbClr val="0bd0d9"/>
              </a:buClr>
              <a:buSzPct val="95000"/>
              <a:buFont typeface="Wingdings 2" charset="2"/>
              <a:buChar char=""/>
              <a:tabLst>
                <a:tab algn="l" pos="0"/>
              </a:tabLst>
            </a:pPr>
            <a:r>
              <a:rPr b="0" lang="en-US" sz="2900" spc="-1" strike="noStrike">
                <a:solidFill>
                  <a:srgbClr val="000000"/>
                </a:solidFill>
                <a:latin typeface="Constantia"/>
                <a:ea typeface="DejaVu Sans"/>
              </a:rPr>
              <a:t>Closely monitor vital signs i.e. 1/4hrly in 4</a:t>
            </a:r>
            <a:r>
              <a:rPr b="0" lang="en-US" sz="2900" spc="-1" strike="noStrike" baseline="30000">
                <a:solidFill>
                  <a:srgbClr val="000000"/>
                </a:solidFill>
                <a:latin typeface="Constantia"/>
                <a:ea typeface="DejaVu Sans"/>
              </a:rPr>
              <a:t>th</a:t>
            </a:r>
            <a:r>
              <a:rPr b="0" lang="en-US" sz="2900" spc="-1" strike="noStrike">
                <a:solidFill>
                  <a:srgbClr val="000000"/>
                </a:solidFill>
                <a:latin typeface="Constantia"/>
                <a:ea typeface="DejaVu Sans"/>
              </a:rPr>
              <a:t> stage and every 2 hrly for at least 24hrs, specifically  BP &amp; respiratory efforts respectively.</a:t>
            </a:r>
            <a:endParaRPr b="0" lang="en-US" sz="2900" spc="-1" strike="noStrike">
              <a:latin typeface="Arial"/>
            </a:endParaRPr>
          </a:p>
          <a:p>
            <a:pPr marL="274320" indent="-272160">
              <a:lnSpc>
                <a:spcPct val="100000"/>
              </a:lnSpc>
              <a:spcBef>
                <a:spcPts val="581"/>
              </a:spcBef>
              <a:buClr>
                <a:srgbClr val="0bd0d9"/>
              </a:buClr>
              <a:buSzPct val="95000"/>
              <a:buFont typeface="Wingdings" charset="2"/>
              <a:buChar char=""/>
              <a:tabLst>
                <a:tab algn="l" pos="0"/>
              </a:tabLst>
            </a:pPr>
            <a:r>
              <a:rPr b="0" lang="en-US" sz="2900" spc="-1" strike="noStrike">
                <a:solidFill>
                  <a:srgbClr val="000000"/>
                </a:solidFill>
                <a:latin typeface="Constantia"/>
                <a:ea typeface="DejaVu Sans"/>
              </a:rPr>
              <a:t>Aim of respiratory effort monitoring, is to early diagnose pulmonary oedema.</a:t>
            </a:r>
            <a:endParaRPr b="0" lang="en-US" sz="2900" spc="-1" strike="noStrike">
              <a:latin typeface="Arial"/>
            </a:endParaRPr>
          </a:p>
          <a:p>
            <a:pPr>
              <a:lnSpc>
                <a:spcPct val="100000"/>
              </a:lnSpc>
              <a:spcBef>
                <a:spcPts val="581"/>
              </a:spcBef>
              <a:tabLst>
                <a:tab algn="l" pos="0"/>
              </a:tabLst>
            </a:pPr>
            <a:endParaRPr b="0" lang="en-US" sz="2900" spc="-1" strike="noStrike">
              <a:latin typeface="Arial"/>
            </a:endParaRPr>
          </a:p>
        </p:txBody>
      </p:sp>
    </p:spTree>
  </p:cSld>
  <p:transition spd="med">
    <p:pull dir="l"/>
  </p:transition>
</p:sld>
</file>

<file path=ppt/slides/slide5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22" name="CustomShape 1"/>
          <p:cNvSpPr/>
          <p:nvPr/>
        </p:nvSpPr>
        <p:spPr>
          <a:xfrm>
            <a:off x="838080" y="1219320"/>
            <a:ext cx="10399320" cy="5103360"/>
          </a:xfrm>
          <a:prstGeom prst="rect">
            <a:avLst/>
          </a:prstGeom>
          <a:noFill/>
          <a:ln>
            <a:noFill/>
          </a:ln>
        </p:spPr>
        <p:style>
          <a:lnRef idx="0"/>
          <a:fillRef idx="0"/>
          <a:effectRef idx="0"/>
          <a:fontRef idx="minor"/>
        </p:style>
        <p:txBody>
          <a:bodyPr lIns="90000" rIns="90000" tIns="45000" bIns="45000">
            <a:normAutofit fontScale="92000"/>
          </a:bodyPr>
          <a:p>
            <a:pPr marL="274320" indent="-272160" algn="just">
              <a:lnSpc>
                <a:spcPct val="100000"/>
              </a:lnSpc>
              <a:spcBef>
                <a:spcPts val="641"/>
              </a:spcBef>
              <a:buClr>
                <a:srgbClr val="0bd0d9"/>
              </a:buClr>
              <a:buSzPct val="95000"/>
              <a:buFont typeface="Wingdings" charset="2"/>
              <a:buChar char=""/>
            </a:pPr>
            <a:r>
              <a:rPr b="0" lang="en-US" sz="3200" spc="-1" strike="noStrike">
                <a:solidFill>
                  <a:srgbClr val="000000"/>
                </a:solidFill>
                <a:latin typeface="Constantia"/>
                <a:ea typeface="DejaVu Sans"/>
              </a:rPr>
              <a:t>Thereafter every 4 hourly.</a:t>
            </a:r>
            <a:endParaRPr b="0" lang="en-US" sz="3200" spc="-1" strike="noStrike">
              <a:latin typeface="Arial"/>
            </a:endParaRPr>
          </a:p>
          <a:p>
            <a:pPr marL="274320" indent="-272160" algn="just">
              <a:lnSpc>
                <a:spcPct val="100000"/>
              </a:lnSpc>
              <a:spcBef>
                <a:spcPts val="641"/>
              </a:spcBef>
              <a:buClr>
                <a:srgbClr val="0bd0d9"/>
              </a:buClr>
              <a:buSzPct val="95000"/>
              <a:buFont typeface="Wingdings" charset="2"/>
              <a:buChar char=""/>
            </a:pPr>
            <a:r>
              <a:rPr b="0" lang="en-US" sz="3200" spc="-1" strike="noStrike">
                <a:solidFill>
                  <a:srgbClr val="000000"/>
                </a:solidFill>
                <a:latin typeface="Constantia"/>
                <a:ea typeface="DejaVu Sans"/>
              </a:rPr>
              <a:t>Urinary output, urinalysis BD, state of oedema, &amp; lactation.</a:t>
            </a:r>
            <a:endParaRPr b="0" lang="en-US" sz="3200" spc="-1" strike="noStrike">
              <a:latin typeface="Arial"/>
            </a:endParaRPr>
          </a:p>
          <a:p>
            <a:pPr marL="274320" indent="-272160" algn="just">
              <a:lnSpc>
                <a:spcPct val="100000"/>
              </a:lnSpc>
              <a:spcBef>
                <a:spcPts val="641"/>
              </a:spcBef>
              <a:buClr>
                <a:srgbClr val="0bd0d9"/>
              </a:buClr>
              <a:buSzPct val="95000"/>
              <a:buFont typeface="Wingdings" charset="2"/>
              <a:buChar char=""/>
            </a:pPr>
            <a:r>
              <a:rPr b="0" lang="en-US" sz="3200" spc="-1" strike="noStrike">
                <a:solidFill>
                  <a:srgbClr val="000000"/>
                </a:solidFill>
                <a:latin typeface="Constantia"/>
                <a:ea typeface="DejaVu Sans"/>
              </a:rPr>
              <a:t>Signs of postpartum haemorrhage.</a:t>
            </a:r>
            <a:endParaRPr b="0" lang="en-US" sz="3200" spc="-1" strike="noStrike">
              <a:latin typeface="Arial"/>
            </a:endParaRPr>
          </a:p>
          <a:p>
            <a:pPr marL="274320" indent="-272160" algn="just">
              <a:lnSpc>
                <a:spcPct val="100000"/>
              </a:lnSpc>
              <a:spcBef>
                <a:spcPts val="641"/>
              </a:spcBef>
              <a:buClr>
                <a:srgbClr val="0bd0d9"/>
              </a:buClr>
              <a:buSzPct val="95000"/>
              <a:buFont typeface="Wingdings 2" charset="2"/>
              <a:buChar char=""/>
            </a:pPr>
            <a:r>
              <a:rPr b="0" lang="en-US" sz="3200" spc="-1" strike="noStrike">
                <a:solidFill>
                  <a:srgbClr val="000000"/>
                </a:solidFill>
                <a:latin typeface="Constantia"/>
                <a:ea typeface="DejaVu Sans"/>
              </a:rPr>
              <a:t>Facilitate complete bed rest for at least 2 hours.</a:t>
            </a:r>
            <a:endParaRPr b="0" lang="en-US" sz="3200" spc="-1" strike="noStrike">
              <a:latin typeface="Arial"/>
            </a:endParaRPr>
          </a:p>
          <a:p>
            <a:pPr marL="274320" indent="-272160" algn="just">
              <a:lnSpc>
                <a:spcPct val="100000"/>
              </a:lnSpc>
              <a:spcBef>
                <a:spcPts val="641"/>
              </a:spcBef>
              <a:buClr>
                <a:srgbClr val="0bd0d9"/>
              </a:buClr>
              <a:buSzPct val="95000"/>
              <a:buFont typeface="Wingdings 2" charset="2"/>
              <a:buChar char=""/>
            </a:pPr>
            <a:r>
              <a:rPr b="0" lang="en-US" sz="3200" spc="-1" strike="noStrike">
                <a:solidFill>
                  <a:srgbClr val="000000"/>
                </a:solidFill>
                <a:latin typeface="Constantia"/>
                <a:ea typeface="DejaVu Sans"/>
              </a:rPr>
              <a:t>CT with antihypertensives and haematinics.</a:t>
            </a:r>
            <a:endParaRPr b="0" lang="en-US" sz="3200" spc="-1" strike="noStrike">
              <a:latin typeface="Arial"/>
            </a:endParaRPr>
          </a:p>
          <a:p>
            <a:pPr marL="274320" indent="-272160" algn="just">
              <a:lnSpc>
                <a:spcPct val="100000"/>
              </a:lnSpc>
              <a:spcBef>
                <a:spcPts val="641"/>
              </a:spcBef>
              <a:buClr>
                <a:srgbClr val="0bd0d9"/>
              </a:buClr>
              <a:buSzPct val="95000"/>
              <a:buFont typeface="Wingdings 2" charset="2"/>
              <a:buChar char=""/>
            </a:pPr>
            <a:r>
              <a:rPr b="0" lang="en-US" sz="3200" spc="-1" strike="noStrike">
                <a:solidFill>
                  <a:srgbClr val="000000"/>
                </a:solidFill>
                <a:latin typeface="Constantia"/>
                <a:ea typeface="DejaVu Sans"/>
              </a:rPr>
              <a:t>Plan for discharge when stable through sharing on:</a:t>
            </a:r>
            <a:endParaRPr b="0" lang="en-US" sz="3200" spc="-1" strike="noStrike">
              <a:latin typeface="Arial"/>
            </a:endParaRPr>
          </a:p>
          <a:p>
            <a:pPr marL="274320" indent="-272160" algn="just">
              <a:lnSpc>
                <a:spcPct val="100000"/>
              </a:lnSpc>
              <a:spcBef>
                <a:spcPts val="641"/>
              </a:spcBef>
              <a:buClr>
                <a:srgbClr val="0bd0d9"/>
              </a:buClr>
              <a:buSzPct val="95000"/>
              <a:buFont typeface="Wingdings" charset="2"/>
              <a:buChar char=""/>
            </a:pPr>
            <a:r>
              <a:rPr b="0" lang="en-US" sz="3200" spc="-1" strike="noStrike">
                <a:solidFill>
                  <a:srgbClr val="000000"/>
                </a:solidFill>
                <a:latin typeface="Constantia"/>
                <a:ea typeface="DejaVu Sans"/>
              </a:rPr>
              <a:t>Follow up BP monitoring and maintain records.</a:t>
            </a:r>
            <a:endParaRPr b="0" lang="en-US" sz="3200" spc="-1" strike="noStrike">
              <a:latin typeface="Arial"/>
            </a:endParaRPr>
          </a:p>
          <a:p>
            <a:pPr marL="274320" indent="-272160" algn="just">
              <a:lnSpc>
                <a:spcPct val="100000"/>
              </a:lnSpc>
              <a:spcBef>
                <a:spcPts val="561"/>
              </a:spcBef>
              <a:tabLst>
                <a:tab algn="l" pos="0"/>
              </a:tabLst>
            </a:pPr>
            <a:endParaRPr b="0" lang="en-US" sz="3200" spc="-1" strike="noStrike">
              <a:latin typeface="Arial"/>
            </a:endParaRPr>
          </a:p>
        </p:txBody>
      </p:sp>
    </p:spTree>
  </p:cSld>
  <p:transition spd="med">
    <p:pull dir="l"/>
  </p:transition>
</p:sld>
</file>

<file path=ppt/slides/slide5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23" name="CustomShape 1"/>
          <p:cNvSpPr/>
          <p:nvPr/>
        </p:nvSpPr>
        <p:spPr>
          <a:xfrm>
            <a:off x="571680" y="762120"/>
            <a:ext cx="11046960" cy="5865120"/>
          </a:xfrm>
          <a:prstGeom prst="rect">
            <a:avLst/>
          </a:prstGeom>
          <a:noFill/>
          <a:ln>
            <a:noFill/>
          </a:ln>
        </p:spPr>
        <p:style>
          <a:lnRef idx="0"/>
          <a:fillRef idx="0"/>
          <a:effectRef idx="0"/>
          <a:fontRef idx="minor"/>
        </p:style>
        <p:txBody>
          <a:bodyPr lIns="90000" rIns="90000" tIns="45000" bIns="45000">
            <a:normAutofit/>
          </a:bodyPr>
          <a:p>
            <a:pPr marL="274320" indent="-272160">
              <a:lnSpc>
                <a:spcPct val="100000"/>
              </a:lnSpc>
              <a:spcBef>
                <a:spcPts val="641"/>
              </a:spcBef>
              <a:buClr>
                <a:srgbClr val="0bd0d9"/>
              </a:buClr>
              <a:buSzPct val="95000"/>
              <a:buFont typeface="Wingdings 2" charset="2"/>
              <a:buChar char=""/>
            </a:pPr>
            <a:r>
              <a:rPr b="0" lang="en-US" sz="3200" spc="-1" strike="noStrike">
                <a:solidFill>
                  <a:srgbClr val="000000"/>
                </a:solidFill>
                <a:latin typeface="Constantia"/>
                <a:ea typeface="DejaVu Sans"/>
              </a:rPr>
              <a:t>Compliance, with medication instruction on discharge, review visit schedule,ie medical clinic &amp; MCH/FP clinic.</a:t>
            </a:r>
            <a:endParaRPr b="0" lang="en-US" sz="3200" spc="-1" strike="noStrike">
              <a:latin typeface="Arial"/>
            </a:endParaRPr>
          </a:p>
          <a:p>
            <a:pPr marL="274320" indent="-272160">
              <a:lnSpc>
                <a:spcPct val="100000"/>
              </a:lnSpc>
              <a:spcBef>
                <a:spcPts val="641"/>
              </a:spcBef>
              <a:buClr>
                <a:srgbClr val="0bd0d9"/>
              </a:buClr>
              <a:buSzPct val="95000"/>
              <a:buFont typeface="Wingdings 2" charset="2"/>
              <a:buChar char=""/>
            </a:pPr>
            <a:r>
              <a:rPr b="0" lang="en-US" sz="3200" spc="-1" strike="noStrike">
                <a:solidFill>
                  <a:srgbClr val="000000"/>
                </a:solidFill>
                <a:latin typeface="Constantia"/>
                <a:ea typeface="DejaVu Sans"/>
              </a:rPr>
              <a:t>Rest and to avoid strenuous duties to facilitate BP control.</a:t>
            </a:r>
            <a:endParaRPr b="0" lang="en-US" sz="3200" spc="-1" strike="noStrike">
              <a:latin typeface="Arial"/>
            </a:endParaRPr>
          </a:p>
          <a:p>
            <a:pPr marL="274320" indent="-272160">
              <a:lnSpc>
                <a:spcPct val="100000"/>
              </a:lnSpc>
              <a:spcBef>
                <a:spcPts val="641"/>
              </a:spcBef>
              <a:buClr>
                <a:srgbClr val="0bd0d9"/>
              </a:buClr>
              <a:buSzPct val="95000"/>
              <a:buFont typeface="Wingdings 2" charset="2"/>
              <a:buChar char=""/>
            </a:pPr>
            <a:r>
              <a:rPr b="0" lang="en-US" sz="3200" spc="-1" strike="noStrike">
                <a:solidFill>
                  <a:srgbClr val="000000"/>
                </a:solidFill>
                <a:latin typeface="Constantia"/>
                <a:ea typeface="DejaVu Sans"/>
              </a:rPr>
              <a:t>Diet, to restrict on salt.</a:t>
            </a:r>
            <a:endParaRPr b="0" lang="en-US" sz="3200" spc="-1" strike="noStrike">
              <a:latin typeface="Arial"/>
            </a:endParaRPr>
          </a:p>
          <a:p>
            <a:pPr marL="274320" indent="-272160">
              <a:lnSpc>
                <a:spcPct val="100000"/>
              </a:lnSpc>
              <a:spcBef>
                <a:spcPts val="641"/>
              </a:spcBef>
              <a:buClr>
                <a:srgbClr val="0bd0d9"/>
              </a:buClr>
              <a:buSzPct val="95000"/>
              <a:buFont typeface="Wingdings 2" charset="2"/>
              <a:buChar char=""/>
            </a:pPr>
            <a:r>
              <a:rPr b="0" lang="en-US" sz="3200" spc="-1" strike="noStrike">
                <a:solidFill>
                  <a:srgbClr val="000000"/>
                </a:solidFill>
                <a:latin typeface="Constantia"/>
                <a:ea typeface="DejaVu Sans"/>
              </a:rPr>
              <a:t>Early booking of future ANC &amp; hospital delivery. </a:t>
            </a:r>
            <a:endParaRPr b="0" lang="en-US" sz="3200" spc="-1" strike="noStrike">
              <a:latin typeface="Arial"/>
            </a:endParaRPr>
          </a:p>
          <a:p>
            <a:pPr marL="274320" indent="-272160">
              <a:lnSpc>
                <a:spcPct val="100000"/>
              </a:lnSpc>
              <a:spcBef>
                <a:spcPts val="641"/>
              </a:spcBef>
              <a:buClr>
                <a:srgbClr val="0bd0d9"/>
              </a:buClr>
              <a:buSzPct val="95000"/>
              <a:buFont typeface="Wingdings 2" charset="2"/>
              <a:buChar char=""/>
            </a:pPr>
            <a:r>
              <a:rPr b="0" lang="en-US" sz="3200" spc="-1" strike="noStrike">
                <a:solidFill>
                  <a:srgbClr val="000000"/>
                </a:solidFill>
                <a:latin typeface="Constantia"/>
                <a:ea typeface="DejaVu Sans"/>
              </a:rPr>
              <a:t>The doctor discharges the patient to continue with review as per schedule.</a:t>
            </a:r>
            <a:endParaRPr b="0" lang="en-US" sz="3200" spc="-1" strike="noStrike">
              <a:latin typeface="Arial"/>
            </a:endParaRPr>
          </a:p>
          <a:p>
            <a:pPr>
              <a:lnSpc>
                <a:spcPct val="100000"/>
              </a:lnSpc>
              <a:spcBef>
                <a:spcPts val="641"/>
              </a:spcBef>
            </a:pPr>
            <a:endParaRPr b="0" lang="en-US" sz="3200" spc="-1" strike="noStrike">
              <a:latin typeface="Arial"/>
            </a:endParaRPr>
          </a:p>
        </p:txBody>
      </p:sp>
    </p:spTree>
  </p:cSld>
  <p:transition spd="med">
    <p:pull dir="l"/>
  </p:transition>
</p:sld>
</file>

<file path=ppt/slides/slide5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24" name="CustomShape 1"/>
          <p:cNvSpPr/>
          <p:nvPr/>
        </p:nvSpPr>
        <p:spPr>
          <a:xfrm>
            <a:off x="762120" y="228600"/>
            <a:ext cx="10475280" cy="1616400"/>
          </a:xfrm>
          <a:prstGeom prst="rect">
            <a:avLst/>
          </a:prstGeom>
          <a:noFill/>
          <a:ln>
            <a:noFill/>
          </a:ln>
        </p:spPr>
        <p:style>
          <a:lnRef idx="0"/>
          <a:fillRef idx="0"/>
          <a:effectRef idx="0"/>
          <a:fontRef idx="minor"/>
        </p:style>
        <p:txBody>
          <a:bodyPr lIns="0" rIns="0" tIns="45000" bIns="0" anchor="b">
            <a:noAutofit/>
          </a:bodyPr>
          <a:p>
            <a:pPr>
              <a:lnSpc>
                <a:spcPct val="100000"/>
              </a:lnSpc>
            </a:pPr>
            <a:r>
              <a:rPr b="0" lang="en-US" sz="2800" spc="-1" strike="noStrike">
                <a:solidFill>
                  <a:srgbClr val="04617b"/>
                </a:solidFill>
                <a:latin typeface="Constantia"/>
                <a:ea typeface="DejaVu Sans"/>
              </a:rPr>
              <a:t>	</a:t>
            </a:r>
            <a:r>
              <a:rPr b="0" lang="en-US" sz="2800" spc="-1" strike="noStrike">
                <a:solidFill>
                  <a:srgbClr val="04617b"/>
                </a:solidFill>
                <a:latin typeface="Constantia"/>
                <a:ea typeface="DejaVu Sans"/>
              </a:rPr>
              <a:t>	</a:t>
            </a:r>
            <a:br/>
            <a:br/>
            <a:br/>
            <a:r>
              <a:rPr b="1" lang="en-US" sz="2800" spc="-1" strike="noStrike">
                <a:solidFill>
                  <a:srgbClr val="c00000"/>
                </a:solidFill>
                <a:latin typeface="Constantia"/>
                <a:ea typeface="DejaVu Sans"/>
              </a:rPr>
              <a:t>  </a:t>
            </a:r>
            <a:r>
              <a:rPr b="1" lang="en-US" sz="2800" spc="-1" strike="noStrike">
                <a:solidFill>
                  <a:srgbClr val="c00000"/>
                </a:solidFill>
                <a:latin typeface="Constantia"/>
                <a:ea typeface="DejaVu Sans"/>
              </a:rPr>
              <a:t>	</a:t>
            </a:r>
            <a:br/>
            <a:r>
              <a:rPr b="1" lang="en-US" sz="2800" spc="-1" strike="noStrike">
                <a:solidFill>
                  <a:srgbClr val="c00000"/>
                </a:solidFill>
                <a:latin typeface="Constantia"/>
                <a:ea typeface="DejaVu Sans"/>
              </a:rPr>
              <a:t>	</a:t>
            </a:r>
            <a:r>
              <a:rPr b="1" lang="en-US" sz="2800" spc="-1" strike="noStrike">
                <a:solidFill>
                  <a:srgbClr val="c00000"/>
                </a:solidFill>
                <a:latin typeface="Constantia"/>
                <a:ea typeface="DejaVu Sans"/>
              </a:rPr>
              <a:t> </a:t>
            </a:r>
            <a:r>
              <a:rPr b="1" lang="en-US" sz="2800" spc="-1" strike="noStrike">
                <a:solidFill>
                  <a:srgbClr val="c00000"/>
                </a:solidFill>
                <a:latin typeface="Constantia"/>
                <a:ea typeface="DejaVu Sans"/>
              </a:rPr>
              <a:t>EFFECTS ON THE MOTHER .      </a:t>
            </a:r>
            <a:r>
              <a:rPr b="1" lang="en-US" sz="2800" spc="-1" strike="noStrike">
                <a:solidFill>
                  <a:srgbClr val="c00000"/>
                </a:solidFill>
                <a:latin typeface="Constantia"/>
                <a:ea typeface="DejaVu Sans"/>
              </a:rPr>
              <a:t>	</a:t>
            </a:r>
            <a:r>
              <a:rPr b="1" lang="en-US" sz="2800" spc="-1" strike="noStrike">
                <a:solidFill>
                  <a:srgbClr val="c00000"/>
                </a:solidFill>
                <a:latin typeface="Constantia"/>
                <a:ea typeface="DejaVu Sans"/>
              </a:rPr>
              <a:t>[COMPLICATION-MOTHER]</a:t>
            </a:r>
            <a:br/>
            <a:endParaRPr b="0" lang="en-US" sz="2800" spc="-1" strike="noStrike">
              <a:latin typeface="Arial"/>
            </a:endParaRPr>
          </a:p>
        </p:txBody>
      </p:sp>
      <p:sp>
        <p:nvSpPr>
          <p:cNvPr id="925" name="CustomShape 2"/>
          <p:cNvSpPr/>
          <p:nvPr/>
        </p:nvSpPr>
        <p:spPr>
          <a:xfrm>
            <a:off x="952560" y="1600200"/>
            <a:ext cx="10570680" cy="4950720"/>
          </a:xfrm>
          <a:prstGeom prst="rect">
            <a:avLst/>
          </a:prstGeom>
          <a:noFill/>
          <a:ln>
            <a:noFill/>
          </a:ln>
        </p:spPr>
        <p:style>
          <a:lnRef idx="0"/>
          <a:fillRef idx="0"/>
          <a:effectRef idx="0"/>
          <a:fontRef idx="minor"/>
        </p:style>
        <p:txBody>
          <a:bodyPr lIns="90000" rIns="90000" tIns="45000" bIns="45000">
            <a:noAutofit/>
          </a:bodyPr>
          <a:p>
            <a:pPr marL="274320" indent="-272160">
              <a:lnSpc>
                <a:spcPct val="100000"/>
              </a:lnSpc>
              <a:spcBef>
                <a:spcPts val="641"/>
              </a:spcBef>
              <a:buClr>
                <a:srgbClr val="0bd0d9"/>
              </a:buClr>
              <a:buSzPct val="95000"/>
              <a:buFont typeface="Wingdings 2" charset="2"/>
              <a:buChar char=""/>
            </a:pPr>
            <a:r>
              <a:rPr b="0" lang="en-US" sz="3200" spc="-1" strike="noStrike">
                <a:solidFill>
                  <a:srgbClr val="000000"/>
                </a:solidFill>
                <a:latin typeface="Constantia"/>
                <a:ea typeface="DejaVu Sans"/>
              </a:rPr>
              <a:t>Development of eclampsia if condition not controlled.</a:t>
            </a:r>
            <a:endParaRPr b="0" lang="en-US" sz="3200" spc="-1" strike="noStrike">
              <a:latin typeface="Arial"/>
            </a:endParaRPr>
          </a:p>
          <a:p>
            <a:pPr marL="274320" indent="-272160">
              <a:lnSpc>
                <a:spcPct val="100000"/>
              </a:lnSpc>
              <a:spcBef>
                <a:spcPts val="641"/>
              </a:spcBef>
              <a:buClr>
                <a:srgbClr val="0bd0d9"/>
              </a:buClr>
              <a:buSzPct val="95000"/>
              <a:buFont typeface="Wingdings 2" charset="2"/>
              <a:buChar char=""/>
            </a:pPr>
            <a:r>
              <a:rPr b="0" lang="en-US" sz="3200" spc="-1" strike="noStrike">
                <a:solidFill>
                  <a:srgbClr val="000000"/>
                </a:solidFill>
                <a:latin typeface="Constantia"/>
                <a:ea typeface="DejaVu Sans"/>
              </a:rPr>
              <a:t> </a:t>
            </a:r>
            <a:r>
              <a:rPr b="0" lang="en-US" sz="3200" spc="-1" strike="noStrike">
                <a:solidFill>
                  <a:srgbClr val="000000"/>
                </a:solidFill>
                <a:latin typeface="Constantia"/>
                <a:ea typeface="DejaVu Sans"/>
              </a:rPr>
              <a:t>Antepartum haemorrhage and intrapartum haemorrhage due to reduction of the placental site before labour &amp; in labour respectively= placental abruption.</a:t>
            </a:r>
            <a:endParaRPr b="0" lang="en-US" sz="3200" spc="-1" strike="noStrike">
              <a:latin typeface="Arial"/>
            </a:endParaRPr>
          </a:p>
          <a:p>
            <a:pPr marL="274320" indent="-272160">
              <a:lnSpc>
                <a:spcPct val="100000"/>
              </a:lnSpc>
              <a:spcBef>
                <a:spcPts val="641"/>
              </a:spcBef>
              <a:buClr>
                <a:srgbClr val="0bd0d9"/>
              </a:buClr>
              <a:buSzPct val="95000"/>
              <a:buFont typeface="Wingdings 2" charset="2"/>
              <a:buChar char=""/>
            </a:pPr>
            <a:r>
              <a:rPr b="0" lang="en-US" sz="3200" spc="-1" strike="noStrike">
                <a:solidFill>
                  <a:srgbClr val="000000"/>
                </a:solidFill>
                <a:latin typeface="Constantia"/>
                <a:ea typeface="DejaVu Sans"/>
              </a:rPr>
              <a:t> </a:t>
            </a:r>
            <a:r>
              <a:rPr b="0" lang="en-US" sz="3200" spc="-1" strike="noStrike">
                <a:solidFill>
                  <a:srgbClr val="000000"/>
                </a:solidFill>
                <a:latin typeface="Constantia"/>
                <a:ea typeface="DejaVu Sans"/>
              </a:rPr>
              <a:t>Postpartum haemorrhage, because of the coagulation defect brought about by the placental abruption leading to damage of uterus muscle.</a:t>
            </a:r>
            <a:endParaRPr b="0" lang="en-US" sz="3200" spc="-1" strike="noStrike">
              <a:latin typeface="Arial"/>
            </a:endParaRPr>
          </a:p>
          <a:p>
            <a:pPr>
              <a:lnSpc>
                <a:spcPct val="100000"/>
              </a:lnSpc>
              <a:spcBef>
                <a:spcPts val="641"/>
              </a:spcBef>
            </a:pPr>
            <a:endParaRPr b="0" lang="en-US" sz="3200" spc="-1" strike="noStrike">
              <a:latin typeface="Arial"/>
            </a:endParaRPr>
          </a:p>
        </p:txBody>
      </p:sp>
    </p:spTree>
  </p:cSld>
  <p:transition spd="med">
    <p:pull dir="l"/>
  </p:transition>
</p:sld>
</file>

<file path=ppt/slides/slide5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26" name="CustomShape 1"/>
          <p:cNvSpPr/>
          <p:nvPr/>
        </p:nvSpPr>
        <p:spPr>
          <a:xfrm>
            <a:off x="952560" y="914400"/>
            <a:ext cx="10284840" cy="5407920"/>
          </a:xfrm>
          <a:prstGeom prst="rect">
            <a:avLst/>
          </a:prstGeom>
          <a:noFill/>
          <a:ln>
            <a:noFill/>
          </a:ln>
        </p:spPr>
        <p:style>
          <a:lnRef idx="0"/>
          <a:fillRef idx="0"/>
          <a:effectRef idx="0"/>
          <a:fontRef idx="minor"/>
        </p:style>
        <p:txBody>
          <a:bodyPr lIns="90000" rIns="90000" tIns="45000" bIns="45000">
            <a:normAutofit/>
          </a:bodyPr>
          <a:p>
            <a:pPr marL="274320" indent="-272160">
              <a:lnSpc>
                <a:spcPct val="100000"/>
              </a:lnSpc>
              <a:spcBef>
                <a:spcPts val="641"/>
              </a:spcBef>
              <a:buClr>
                <a:srgbClr val="0bd0d9"/>
              </a:buClr>
              <a:buSzPct val="95000"/>
              <a:buFont typeface="Wingdings 2" charset="2"/>
              <a:buChar char=""/>
            </a:pPr>
            <a:r>
              <a:rPr b="0" lang="en-US" sz="2600" spc="-1" strike="noStrike">
                <a:solidFill>
                  <a:srgbClr val="000000"/>
                </a:solidFill>
                <a:latin typeface="Constantia"/>
                <a:ea typeface="DejaVu Sans"/>
              </a:rPr>
              <a:t> </a:t>
            </a:r>
            <a:r>
              <a:rPr b="0" lang="en-US" sz="3200" spc="-1" strike="noStrike">
                <a:solidFill>
                  <a:srgbClr val="000000"/>
                </a:solidFill>
                <a:latin typeface="Constantia"/>
                <a:ea typeface="DejaVu Sans"/>
              </a:rPr>
              <a:t>Development of disseminated intravascular coagulation due to increased consumption of platelets leading to   thrombocytopenia .</a:t>
            </a:r>
            <a:endParaRPr b="0" lang="en-US" sz="3200" spc="-1" strike="noStrike">
              <a:latin typeface="Arial"/>
            </a:endParaRPr>
          </a:p>
          <a:p>
            <a:pPr marL="274320" indent="-272160">
              <a:lnSpc>
                <a:spcPct val="100000"/>
              </a:lnSpc>
              <a:spcBef>
                <a:spcPts val="641"/>
              </a:spcBef>
              <a:buClr>
                <a:srgbClr val="0bd0d9"/>
              </a:buClr>
              <a:buSzPct val="95000"/>
              <a:buFont typeface="Wingdings 2" charset="2"/>
              <a:buChar char=""/>
            </a:pPr>
            <a:r>
              <a:rPr b="0" lang="en-US" sz="3200" spc="-1" strike="noStrike">
                <a:solidFill>
                  <a:srgbClr val="000000"/>
                </a:solidFill>
                <a:latin typeface="Constantia"/>
                <a:ea typeface="DejaVu Sans"/>
              </a:rPr>
              <a:t> </a:t>
            </a:r>
            <a:r>
              <a:rPr b="0" lang="en-US" sz="3200" spc="-1" strike="noStrike">
                <a:solidFill>
                  <a:srgbClr val="000000"/>
                </a:solidFill>
                <a:latin typeface="Constantia"/>
                <a:ea typeface="DejaVu Sans"/>
              </a:rPr>
              <a:t>Failure of any of the vital organs resulting from poor blood flow for a long period due to vasospasms and deposits of platelets &amp; fibrin.</a:t>
            </a:r>
            <a:endParaRPr b="0" lang="en-US" sz="3200" spc="-1" strike="noStrike">
              <a:latin typeface="Arial"/>
            </a:endParaRPr>
          </a:p>
          <a:p>
            <a:pPr marL="274320" indent="-272160">
              <a:lnSpc>
                <a:spcPct val="100000"/>
              </a:lnSpc>
              <a:spcBef>
                <a:spcPts val="641"/>
              </a:spcBef>
              <a:buClr>
                <a:srgbClr val="0bd0d9"/>
              </a:buClr>
              <a:buSzPct val="95000"/>
              <a:buFont typeface="Wingdings 2" charset="2"/>
              <a:buChar char=""/>
            </a:pPr>
            <a:r>
              <a:rPr b="0" lang="en-US" sz="3200" spc="-1" strike="noStrike">
                <a:solidFill>
                  <a:srgbClr val="000000"/>
                </a:solidFill>
                <a:latin typeface="Constantia"/>
                <a:ea typeface="DejaVu Sans"/>
              </a:rPr>
              <a:t> </a:t>
            </a:r>
            <a:r>
              <a:rPr b="0" lang="en-US" sz="3200" spc="-1" strike="noStrike">
                <a:solidFill>
                  <a:srgbClr val="000000"/>
                </a:solidFill>
                <a:latin typeface="Constantia"/>
                <a:ea typeface="DejaVu Sans"/>
              </a:rPr>
              <a:t>Temporary blindness, severe damage of capillaries within the eyes fundus.</a:t>
            </a:r>
            <a:endParaRPr b="0" lang="en-US" sz="3200" spc="-1" strike="noStrike">
              <a:latin typeface="Arial"/>
            </a:endParaRPr>
          </a:p>
          <a:p>
            <a:pPr>
              <a:lnSpc>
                <a:spcPct val="100000"/>
              </a:lnSpc>
              <a:spcBef>
                <a:spcPts val="519"/>
              </a:spcBef>
            </a:pPr>
            <a:endParaRPr b="0" lang="en-US" sz="3200" spc="-1" strike="noStrike">
              <a:latin typeface="Arial"/>
            </a:endParaRPr>
          </a:p>
        </p:txBody>
      </p:sp>
    </p:spTree>
  </p:cSld>
  <p:transition spd="med">
    <p:pull dir="l"/>
  </p:transition>
</p:sld>
</file>

<file path=ppt/slides/slide5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27" name="CustomShape 1"/>
          <p:cNvSpPr/>
          <p:nvPr/>
        </p:nvSpPr>
        <p:spPr>
          <a:xfrm>
            <a:off x="609480" y="704160"/>
            <a:ext cx="10970640" cy="1140840"/>
          </a:xfrm>
          <a:prstGeom prst="rect">
            <a:avLst/>
          </a:prstGeom>
          <a:noFill/>
          <a:ln>
            <a:noFill/>
          </a:ln>
        </p:spPr>
        <p:style>
          <a:lnRef idx="0"/>
          <a:fillRef idx="0"/>
          <a:effectRef idx="0"/>
          <a:fontRef idx="minor"/>
        </p:style>
        <p:txBody>
          <a:bodyPr lIns="0" rIns="0" tIns="45000" bIns="0" anchor="b">
            <a:normAutofit/>
          </a:bodyPr>
          <a:p>
            <a:pPr>
              <a:lnSpc>
                <a:spcPct val="100000"/>
              </a:lnSpc>
            </a:pPr>
            <a:r>
              <a:rPr b="0" lang="en-US" sz="5000" spc="-1" strike="noStrike">
                <a:solidFill>
                  <a:srgbClr val="04617b"/>
                </a:solidFill>
                <a:latin typeface="Calibri"/>
                <a:ea typeface="DejaVu Sans"/>
              </a:rPr>
              <a:t>	</a:t>
            </a:r>
            <a:r>
              <a:rPr b="1" lang="en-US" sz="5400" spc="-1" strike="noStrike">
                <a:solidFill>
                  <a:srgbClr val="c00000"/>
                </a:solidFill>
                <a:latin typeface="Calibri"/>
                <a:ea typeface="DejaVu Sans"/>
              </a:rPr>
              <a:t> </a:t>
            </a:r>
            <a:r>
              <a:rPr b="1" lang="en-US" sz="4400" spc="-1" strike="noStrike">
                <a:solidFill>
                  <a:srgbClr val="c00000"/>
                </a:solidFill>
                <a:latin typeface="Constantia"/>
                <a:ea typeface="DejaVu Sans"/>
              </a:rPr>
              <a:t>EFFECT-FETUS/NEONATE</a:t>
            </a:r>
            <a:endParaRPr b="0" lang="en-US" sz="4400" spc="-1" strike="noStrike">
              <a:latin typeface="Arial"/>
            </a:endParaRPr>
          </a:p>
        </p:txBody>
      </p:sp>
      <p:sp>
        <p:nvSpPr>
          <p:cNvPr id="928" name="CustomShape 2"/>
          <p:cNvSpPr/>
          <p:nvPr/>
        </p:nvSpPr>
        <p:spPr>
          <a:xfrm>
            <a:off x="609480" y="1935360"/>
            <a:ext cx="10970640" cy="4386960"/>
          </a:xfrm>
          <a:prstGeom prst="rect">
            <a:avLst/>
          </a:prstGeom>
          <a:noFill/>
          <a:ln>
            <a:noFill/>
          </a:ln>
        </p:spPr>
        <p:style>
          <a:lnRef idx="0"/>
          <a:fillRef idx="0"/>
          <a:effectRef idx="0"/>
          <a:fontRef idx="minor"/>
        </p:style>
        <p:txBody>
          <a:bodyPr lIns="90000" rIns="90000" tIns="45000" bIns="45000">
            <a:normAutofit/>
          </a:bodyPr>
          <a:p>
            <a:pPr marL="274320" indent="-272160">
              <a:lnSpc>
                <a:spcPct val="100000"/>
              </a:lnSpc>
              <a:spcBef>
                <a:spcPts val="641"/>
              </a:spcBef>
              <a:buClr>
                <a:srgbClr val="0bd0d9"/>
              </a:buClr>
              <a:buSzPct val="95000"/>
              <a:buFont typeface="Wingdings 2" charset="2"/>
              <a:buChar char=""/>
            </a:pPr>
            <a:r>
              <a:rPr b="0" lang="en-US" sz="3200" spc="-1" strike="noStrike">
                <a:solidFill>
                  <a:srgbClr val="000000"/>
                </a:solidFill>
                <a:latin typeface="Constantia"/>
                <a:ea typeface="DejaVu Sans"/>
              </a:rPr>
              <a:t>Fetal hypoxia which leads to fetal distress due poor placental functions.</a:t>
            </a:r>
            <a:endParaRPr b="0" lang="en-US" sz="3200" spc="-1" strike="noStrike">
              <a:latin typeface="Arial"/>
            </a:endParaRPr>
          </a:p>
          <a:p>
            <a:pPr marL="274320" indent="-272160">
              <a:lnSpc>
                <a:spcPct val="100000"/>
              </a:lnSpc>
              <a:spcBef>
                <a:spcPts val="641"/>
              </a:spcBef>
              <a:buClr>
                <a:srgbClr val="0bd0d9"/>
              </a:buClr>
              <a:buSzPct val="95000"/>
              <a:buFont typeface="Wingdings 2" charset="2"/>
              <a:buChar char=""/>
            </a:pPr>
            <a:r>
              <a:rPr b="0" lang="en-US" sz="3200" spc="-1" strike="noStrike">
                <a:solidFill>
                  <a:srgbClr val="000000"/>
                </a:solidFill>
                <a:latin typeface="Constantia"/>
                <a:ea typeface="DejaVu Sans"/>
              </a:rPr>
              <a:t>Intra-uterine fetal death or still birth  because of severe placental dysfunction.</a:t>
            </a:r>
            <a:endParaRPr b="0" lang="en-US" sz="3200" spc="-1" strike="noStrike">
              <a:latin typeface="Arial"/>
            </a:endParaRPr>
          </a:p>
          <a:p>
            <a:pPr marL="274320" indent="-272160">
              <a:lnSpc>
                <a:spcPct val="100000"/>
              </a:lnSpc>
              <a:spcBef>
                <a:spcPts val="641"/>
              </a:spcBef>
              <a:buClr>
                <a:srgbClr val="0bd0d9"/>
              </a:buClr>
              <a:buSzPct val="95000"/>
              <a:buFont typeface="Wingdings 2" charset="2"/>
              <a:buChar char=""/>
            </a:pPr>
            <a:r>
              <a:rPr b="0" lang="en-US" sz="3200" spc="-1" strike="noStrike">
                <a:solidFill>
                  <a:srgbClr val="000000"/>
                </a:solidFill>
                <a:latin typeface="Constantia"/>
                <a:ea typeface="DejaVu Sans"/>
              </a:rPr>
              <a:t>Preterm birth (early delivery) due to either severe pre-eclampsia, eclampsia or antepartum haemorrhage.</a:t>
            </a:r>
            <a:endParaRPr b="0" lang="en-US" sz="3200" spc="-1" strike="noStrike">
              <a:latin typeface="Arial"/>
            </a:endParaRPr>
          </a:p>
          <a:p>
            <a:pPr marL="274320" indent="-272160">
              <a:lnSpc>
                <a:spcPct val="100000"/>
              </a:lnSpc>
              <a:spcBef>
                <a:spcPts val="641"/>
              </a:spcBef>
              <a:buClr>
                <a:srgbClr val="0bd0d9"/>
              </a:buClr>
              <a:buSzPct val="95000"/>
              <a:buFont typeface="Wingdings 2" charset="2"/>
              <a:buChar char=""/>
            </a:pPr>
            <a:r>
              <a:rPr b="0" lang="en-US" sz="3200" spc="-1" strike="noStrike">
                <a:solidFill>
                  <a:srgbClr val="000000"/>
                </a:solidFill>
                <a:latin typeface="Constantia"/>
                <a:ea typeface="DejaVu Sans"/>
              </a:rPr>
              <a:t>Low birth weight baby-I.U.G.R or early birth.</a:t>
            </a:r>
            <a:endParaRPr b="0" lang="en-US" sz="3200" spc="-1" strike="noStrike">
              <a:latin typeface="Arial"/>
            </a:endParaRPr>
          </a:p>
          <a:p>
            <a:pPr>
              <a:lnSpc>
                <a:spcPct val="100000"/>
              </a:lnSpc>
              <a:spcBef>
                <a:spcPts val="519"/>
              </a:spcBef>
            </a:pPr>
            <a:endParaRPr b="0" lang="en-US" sz="3200" spc="-1" strike="noStrike">
              <a:latin typeface="Arial"/>
            </a:endParaRPr>
          </a:p>
        </p:txBody>
      </p:sp>
    </p:spTree>
  </p:cSld>
  <p:transition spd="med">
    <p:pull dir="l"/>
  </p:transition>
</p:sld>
</file>

<file path=ppt/slides/slide5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29" name="CustomShape 1"/>
          <p:cNvSpPr/>
          <p:nvPr/>
        </p:nvSpPr>
        <p:spPr>
          <a:xfrm>
            <a:off x="952560" y="304920"/>
            <a:ext cx="10284840" cy="893880"/>
          </a:xfrm>
          <a:prstGeom prst="rect">
            <a:avLst/>
          </a:prstGeom>
          <a:noFill/>
          <a:ln>
            <a:noFill/>
          </a:ln>
        </p:spPr>
        <p:style>
          <a:lnRef idx="0"/>
          <a:fillRef idx="0"/>
          <a:effectRef idx="0"/>
          <a:fontRef idx="minor"/>
        </p:style>
        <p:txBody>
          <a:bodyPr lIns="0" rIns="0" tIns="45000" bIns="0" anchor="b">
            <a:normAutofit fontScale="59000"/>
          </a:bodyPr>
          <a:p>
            <a:pPr algn="ctr">
              <a:lnSpc>
                <a:spcPct val="100000"/>
              </a:lnSpc>
            </a:pPr>
            <a:r>
              <a:rPr b="0" lang="en-US" sz="3600" spc="-1" strike="noStrike">
                <a:solidFill>
                  <a:srgbClr val="04617b"/>
                </a:solidFill>
                <a:latin typeface="Constantia"/>
                <a:ea typeface="DejaVu Sans"/>
              </a:rPr>
              <a:t> </a:t>
            </a:r>
            <a:r>
              <a:rPr b="1" lang="en-US" sz="4000" spc="-1" strike="noStrike">
                <a:solidFill>
                  <a:srgbClr val="c00000"/>
                </a:solidFill>
                <a:latin typeface="Constantia"/>
                <a:ea typeface="DejaVu Sans"/>
              </a:rPr>
              <a:t>COMPLICATONS PREVENTIVE MEASURES</a:t>
            </a:r>
            <a:endParaRPr b="0" lang="en-US" sz="4000" spc="-1" strike="noStrike">
              <a:latin typeface="Arial"/>
            </a:endParaRPr>
          </a:p>
        </p:txBody>
      </p:sp>
      <p:sp>
        <p:nvSpPr>
          <p:cNvPr id="930" name="CustomShape 2"/>
          <p:cNvSpPr/>
          <p:nvPr/>
        </p:nvSpPr>
        <p:spPr>
          <a:xfrm>
            <a:off x="685800" y="1200960"/>
            <a:ext cx="10551600" cy="5349960"/>
          </a:xfrm>
          <a:prstGeom prst="rect">
            <a:avLst/>
          </a:prstGeom>
          <a:noFill/>
          <a:ln>
            <a:noFill/>
          </a:ln>
        </p:spPr>
        <p:style>
          <a:lnRef idx="0"/>
          <a:fillRef idx="0"/>
          <a:effectRef idx="0"/>
          <a:fontRef idx="minor"/>
        </p:style>
        <p:txBody>
          <a:bodyPr lIns="90000" rIns="90000" tIns="45000" bIns="45000">
            <a:normAutofit/>
          </a:bodyPr>
          <a:p>
            <a:pPr marL="274320" indent="-272160" algn="just">
              <a:lnSpc>
                <a:spcPct val="100000"/>
              </a:lnSpc>
              <a:spcBef>
                <a:spcPts val="641"/>
              </a:spcBef>
              <a:buClr>
                <a:srgbClr val="0bd0d9"/>
              </a:buClr>
              <a:buSzPct val="95000"/>
              <a:buFont typeface="Wingdings 2" charset="2"/>
              <a:buChar char=""/>
            </a:pPr>
            <a:r>
              <a:rPr b="0" lang="en-US" sz="3200" spc="-1" strike="noStrike">
                <a:solidFill>
                  <a:srgbClr val="000000"/>
                </a:solidFill>
                <a:latin typeface="Constantia"/>
                <a:ea typeface="DejaVu Sans"/>
              </a:rPr>
              <a:t>Early diagnosis and accurate interventions.</a:t>
            </a:r>
            <a:endParaRPr b="0" lang="en-US" sz="3200" spc="-1" strike="noStrike">
              <a:latin typeface="Arial"/>
            </a:endParaRPr>
          </a:p>
          <a:p>
            <a:pPr marL="274320" indent="-272160" algn="just">
              <a:lnSpc>
                <a:spcPct val="100000"/>
              </a:lnSpc>
              <a:spcBef>
                <a:spcPts val="641"/>
              </a:spcBef>
              <a:buClr>
                <a:srgbClr val="0bd0d9"/>
              </a:buClr>
              <a:buSzPct val="95000"/>
              <a:buFont typeface="Wingdings 2" charset="2"/>
              <a:buChar char=""/>
            </a:pPr>
            <a:r>
              <a:rPr b="0" lang="en-US" sz="3200" spc="-1" strike="noStrike">
                <a:solidFill>
                  <a:srgbClr val="000000"/>
                </a:solidFill>
                <a:latin typeface="Constantia"/>
                <a:ea typeface="DejaVu Sans"/>
              </a:rPr>
              <a:t>Effective referral system for those with predisposing factors to a hospital based ANC after thorough explanation.</a:t>
            </a:r>
            <a:endParaRPr b="0" lang="en-US" sz="3200" spc="-1" strike="noStrike">
              <a:latin typeface="Arial"/>
            </a:endParaRPr>
          </a:p>
          <a:p>
            <a:pPr marL="274320" indent="-272160" algn="just">
              <a:lnSpc>
                <a:spcPct val="100000"/>
              </a:lnSpc>
              <a:spcBef>
                <a:spcPts val="641"/>
              </a:spcBef>
              <a:buClr>
                <a:srgbClr val="0bd0d9"/>
              </a:buClr>
              <a:buSzPct val="95000"/>
              <a:buFont typeface="Wingdings 2" charset="2"/>
              <a:buChar char=""/>
            </a:pPr>
            <a:r>
              <a:rPr b="0" lang="en-US" sz="3200" spc="-1" strike="noStrike">
                <a:solidFill>
                  <a:srgbClr val="000000"/>
                </a:solidFill>
                <a:latin typeface="Constantia"/>
                <a:ea typeface="DejaVu Sans"/>
              </a:rPr>
              <a:t>Effective control of various social factors which may hinder antenatal services attendance.</a:t>
            </a:r>
            <a:endParaRPr b="0" lang="en-US" sz="3200" spc="-1" strike="noStrike">
              <a:latin typeface="Arial"/>
            </a:endParaRPr>
          </a:p>
          <a:p>
            <a:pPr marL="274320" indent="-272160" algn="just">
              <a:lnSpc>
                <a:spcPct val="100000"/>
              </a:lnSpc>
              <a:spcBef>
                <a:spcPts val="641"/>
              </a:spcBef>
              <a:buClr>
                <a:srgbClr val="0bd0d9"/>
              </a:buClr>
              <a:buSzPct val="95000"/>
              <a:buFont typeface="Wingdings" charset="2"/>
              <a:buChar char=""/>
            </a:pPr>
            <a:r>
              <a:rPr b="0" lang="en-US" sz="3200" spc="-1" strike="noStrike">
                <a:solidFill>
                  <a:srgbClr val="000000"/>
                </a:solidFill>
                <a:latin typeface="Constantia"/>
                <a:ea typeface="DejaVu Sans"/>
              </a:rPr>
              <a:t>For distant organize for mobile services at a central point. </a:t>
            </a:r>
            <a:endParaRPr b="0" lang="en-US" sz="3200" spc="-1" strike="noStrike">
              <a:latin typeface="Arial"/>
            </a:endParaRPr>
          </a:p>
          <a:p>
            <a:pPr>
              <a:lnSpc>
                <a:spcPct val="100000"/>
              </a:lnSpc>
              <a:spcBef>
                <a:spcPts val="561"/>
              </a:spcBef>
            </a:pPr>
            <a:endParaRPr b="0" lang="en-US" sz="3200" spc="-1" strike="noStrike">
              <a:latin typeface="Arial"/>
            </a:endParaRPr>
          </a:p>
        </p:txBody>
      </p:sp>
    </p:spTree>
  </p:cSld>
  <p:transition spd="med">
    <p:pull dir="l"/>
  </p:transition>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58" name="CustomShape 1"/>
          <p:cNvSpPr/>
          <p:nvPr/>
        </p:nvSpPr>
        <p:spPr>
          <a:xfrm>
            <a:off x="0" y="0"/>
            <a:ext cx="12189960" cy="1031400"/>
          </a:xfrm>
          <a:prstGeom prst="rect">
            <a:avLst/>
          </a:prstGeom>
          <a:solidFill>
            <a:srgbClr val="000000"/>
          </a:solidFill>
          <a:ln>
            <a:noFill/>
          </a:ln>
          <a:effectLst>
            <a:outerShdw dir="2700000" dist="228593">
              <a:srgbClr val="000000">
                <a:alpha val="30000"/>
              </a:srgbClr>
            </a:outerShdw>
          </a:effectLst>
        </p:spPr>
        <p:style>
          <a:lnRef idx="0"/>
          <a:fillRef idx="0"/>
          <a:effectRef idx="0"/>
          <a:fontRef idx="minor"/>
        </p:style>
        <p:txBody>
          <a:bodyPr lIns="0" rIns="0" tIns="45000" bIns="0" anchor="b">
            <a:normAutofit/>
          </a:bodyPr>
          <a:p>
            <a:pPr algn="ctr">
              <a:lnSpc>
                <a:spcPct val="100000"/>
              </a:lnSpc>
            </a:pPr>
            <a:r>
              <a:rPr b="1" lang="en-US" sz="4800" spc="-1" strike="noStrike">
                <a:solidFill>
                  <a:srgbClr val="ffffff"/>
                </a:solidFill>
                <a:latin typeface="Arial Black"/>
                <a:ea typeface="DejaVu Sans"/>
              </a:rPr>
              <a:t>COURSE OUTLINE ctd’</a:t>
            </a:r>
            <a:endParaRPr b="0" lang="en-US" sz="4800" spc="-1" strike="noStrike">
              <a:latin typeface="Arial"/>
            </a:endParaRPr>
          </a:p>
        </p:txBody>
      </p:sp>
      <p:sp>
        <p:nvSpPr>
          <p:cNvPr id="859" name="CustomShape 2"/>
          <p:cNvSpPr/>
          <p:nvPr/>
        </p:nvSpPr>
        <p:spPr>
          <a:xfrm>
            <a:off x="101160" y="1245600"/>
            <a:ext cx="5916600" cy="5484240"/>
          </a:xfrm>
          <a:prstGeom prst="rect">
            <a:avLst/>
          </a:prstGeom>
          <a:solidFill>
            <a:srgbClr val="ffffff"/>
          </a:solidFill>
          <a:ln w="25560">
            <a:solidFill>
              <a:srgbClr val="7cca62"/>
            </a:solidFill>
            <a:round/>
          </a:ln>
        </p:spPr>
        <p:style>
          <a:lnRef idx="0"/>
          <a:fillRef idx="0"/>
          <a:effectRef idx="0"/>
          <a:fontRef idx="minor"/>
        </p:style>
        <p:txBody>
          <a:bodyPr lIns="90000" rIns="90000" tIns="45000" bIns="45000">
            <a:normAutofit/>
          </a:bodyPr>
          <a:p>
            <a:pPr marL="274320" indent="-272160" algn="just">
              <a:lnSpc>
                <a:spcPct val="100000"/>
              </a:lnSpc>
              <a:spcBef>
                <a:spcPts val="641"/>
              </a:spcBef>
              <a:buClr>
                <a:srgbClr val="0bd0d9"/>
              </a:buClr>
              <a:buSzPct val="95000"/>
              <a:buFont typeface="Wingdings" charset="2"/>
              <a:buChar char=""/>
            </a:pPr>
            <a:r>
              <a:rPr b="1" lang="en-US" sz="3200" spc="-1" strike="noStrike">
                <a:solidFill>
                  <a:srgbClr val="000000"/>
                </a:solidFill>
                <a:latin typeface="Constantia"/>
                <a:ea typeface="DejaVu Sans"/>
              </a:rPr>
              <a:t>ABNORMAL LABOUR:</a:t>
            </a:r>
            <a:endParaRPr b="0" lang="en-US" sz="3200" spc="-1" strike="noStrike">
              <a:latin typeface="Arial"/>
            </a:endParaRPr>
          </a:p>
          <a:p>
            <a:pPr lvl="1" marL="640080" indent="-244800">
              <a:lnSpc>
                <a:spcPct val="100000"/>
              </a:lnSpc>
              <a:spcBef>
                <a:spcPts val="561"/>
              </a:spcBef>
              <a:buClr>
                <a:srgbClr val="0f6fc6"/>
              </a:buClr>
              <a:buSzPct val="85000"/>
              <a:buFont typeface="Wingdings" charset="2"/>
              <a:buChar char=""/>
            </a:pPr>
            <a:r>
              <a:rPr b="0" lang="en-US" sz="2800" spc="-1" strike="noStrike">
                <a:solidFill>
                  <a:srgbClr val="000000"/>
                </a:solidFill>
                <a:latin typeface="Constantia"/>
                <a:ea typeface="DejaVu Sans"/>
              </a:rPr>
              <a:t>Malpositions and malpresentations of the occiput. </a:t>
            </a:r>
            <a:endParaRPr b="0" lang="en-US" sz="2800" spc="-1" strike="noStrike">
              <a:latin typeface="Arial"/>
            </a:endParaRPr>
          </a:p>
          <a:p>
            <a:pPr lvl="1" marL="640080" indent="-244800">
              <a:lnSpc>
                <a:spcPct val="100000"/>
              </a:lnSpc>
              <a:spcBef>
                <a:spcPts val="561"/>
              </a:spcBef>
              <a:buClr>
                <a:srgbClr val="0f6fc6"/>
              </a:buClr>
              <a:buSzPct val="85000"/>
              <a:buFont typeface="Wingdings" charset="2"/>
              <a:buChar char=""/>
            </a:pPr>
            <a:r>
              <a:rPr b="0" lang="en-US" sz="2800" spc="-1" strike="noStrike">
                <a:solidFill>
                  <a:srgbClr val="000000"/>
                </a:solidFill>
                <a:latin typeface="Constantia"/>
                <a:ea typeface="DejaVu Sans"/>
              </a:rPr>
              <a:t>Cephalopelvic disproportion (CPD)</a:t>
            </a:r>
            <a:endParaRPr b="0" lang="en-US" sz="2800" spc="-1" strike="noStrike">
              <a:latin typeface="Arial"/>
            </a:endParaRPr>
          </a:p>
          <a:p>
            <a:pPr lvl="1" marL="640080" indent="-244800">
              <a:lnSpc>
                <a:spcPct val="100000"/>
              </a:lnSpc>
              <a:spcBef>
                <a:spcPts val="561"/>
              </a:spcBef>
              <a:buClr>
                <a:srgbClr val="0f6fc6"/>
              </a:buClr>
              <a:buSzPct val="85000"/>
              <a:buFont typeface="Wingdings" charset="2"/>
              <a:buChar char=""/>
            </a:pPr>
            <a:r>
              <a:rPr b="0" lang="en-US" sz="2800" spc="-1" strike="noStrike">
                <a:solidFill>
                  <a:srgbClr val="000000"/>
                </a:solidFill>
                <a:latin typeface="Constantia"/>
                <a:ea typeface="DejaVu Sans"/>
              </a:rPr>
              <a:t>Prolonged labour</a:t>
            </a:r>
            <a:endParaRPr b="0" lang="en-US" sz="2800" spc="-1" strike="noStrike">
              <a:latin typeface="Arial"/>
            </a:endParaRPr>
          </a:p>
          <a:p>
            <a:pPr lvl="1" marL="640080" indent="-244800">
              <a:lnSpc>
                <a:spcPct val="100000"/>
              </a:lnSpc>
              <a:spcBef>
                <a:spcPts val="561"/>
              </a:spcBef>
              <a:buClr>
                <a:srgbClr val="0f6fc6"/>
              </a:buClr>
              <a:buSzPct val="85000"/>
              <a:buFont typeface="Wingdings" charset="2"/>
              <a:buChar char=""/>
            </a:pPr>
            <a:r>
              <a:rPr b="0" lang="en-US" sz="2800" spc="-1" strike="noStrike">
                <a:solidFill>
                  <a:srgbClr val="000000"/>
                </a:solidFill>
                <a:latin typeface="Constantia"/>
                <a:ea typeface="DejaVu Sans"/>
              </a:rPr>
              <a:t>Obstructed labour</a:t>
            </a:r>
            <a:endParaRPr b="0" lang="en-US" sz="2800" spc="-1" strike="noStrike">
              <a:latin typeface="Arial"/>
            </a:endParaRPr>
          </a:p>
          <a:p>
            <a:pPr lvl="1" marL="640080" indent="-244800">
              <a:lnSpc>
                <a:spcPct val="100000"/>
              </a:lnSpc>
              <a:spcBef>
                <a:spcPts val="561"/>
              </a:spcBef>
              <a:buClr>
                <a:srgbClr val="0f6fc6"/>
              </a:buClr>
              <a:buSzPct val="85000"/>
              <a:buFont typeface="Wingdings" charset="2"/>
              <a:buChar char=""/>
            </a:pPr>
            <a:r>
              <a:rPr b="0" lang="en-US" sz="2800" spc="-1" strike="noStrike">
                <a:solidFill>
                  <a:srgbClr val="000000"/>
                </a:solidFill>
                <a:latin typeface="Constantia"/>
                <a:ea typeface="DejaVu Sans"/>
              </a:rPr>
              <a:t>Precipitate labour</a:t>
            </a:r>
            <a:endParaRPr b="0" lang="en-US" sz="2800" spc="-1" strike="noStrike">
              <a:latin typeface="Arial"/>
            </a:endParaRPr>
          </a:p>
          <a:p>
            <a:pPr lvl="1" marL="640080" indent="-244800">
              <a:lnSpc>
                <a:spcPct val="100000"/>
              </a:lnSpc>
              <a:spcBef>
                <a:spcPts val="561"/>
              </a:spcBef>
              <a:buClr>
                <a:srgbClr val="0f6fc6"/>
              </a:buClr>
              <a:buSzPct val="85000"/>
              <a:buFont typeface="Wingdings" charset="2"/>
              <a:buChar char=""/>
            </a:pPr>
            <a:r>
              <a:rPr b="0" lang="en-US" sz="2800" spc="-1" strike="noStrike">
                <a:solidFill>
                  <a:srgbClr val="000000"/>
                </a:solidFill>
                <a:latin typeface="Constantia"/>
                <a:ea typeface="DejaVu Sans"/>
              </a:rPr>
              <a:t>Trial of labour/scar</a:t>
            </a:r>
            <a:endParaRPr b="0" lang="en-US" sz="2800" spc="-1" strike="noStrike">
              <a:latin typeface="Arial"/>
            </a:endParaRPr>
          </a:p>
          <a:p>
            <a:pPr lvl="1" marL="640080" indent="-244800">
              <a:lnSpc>
                <a:spcPct val="100000"/>
              </a:lnSpc>
              <a:spcBef>
                <a:spcPts val="561"/>
              </a:spcBef>
              <a:buClr>
                <a:srgbClr val="0f6fc6"/>
              </a:buClr>
              <a:buSzPct val="85000"/>
              <a:buFont typeface="Wingdings" charset="2"/>
              <a:buChar char=""/>
            </a:pPr>
            <a:r>
              <a:rPr b="0" lang="en-US" sz="2800" spc="-1" strike="noStrike">
                <a:solidFill>
                  <a:srgbClr val="000000"/>
                </a:solidFill>
                <a:latin typeface="Constantia"/>
                <a:ea typeface="DejaVu Sans"/>
              </a:rPr>
              <a:t>Perineal and cervical tears</a:t>
            </a:r>
            <a:endParaRPr b="0" lang="en-US" sz="2800" spc="-1" strike="noStrike">
              <a:latin typeface="Arial"/>
            </a:endParaRPr>
          </a:p>
          <a:p>
            <a:pPr>
              <a:lnSpc>
                <a:spcPct val="100000"/>
              </a:lnSpc>
            </a:pPr>
            <a:endParaRPr b="0" lang="en-US" sz="2800" spc="-1" strike="noStrike">
              <a:latin typeface="Arial"/>
            </a:endParaRPr>
          </a:p>
          <a:p>
            <a:pPr algn="just">
              <a:lnSpc>
                <a:spcPct val="100000"/>
              </a:lnSpc>
              <a:spcBef>
                <a:spcPts val="641"/>
              </a:spcBef>
            </a:pPr>
            <a:endParaRPr b="0" lang="en-US" sz="2800" spc="-1" strike="noStrike">
              <a:latin typeface="Arial"/>
            </a:endParaRPr>
          </a:p>
        </p:txBody>
      </p:sp>
      <p:sp>
        <p:nvSpPr>
          <p:cNvPr id="860" name="CustomShape 3"/>
          <p:cNvSpPr/>
          <p:nvPr/>
        </p:nvSpPr>
        <p:spPr>
          <a:xfrm>
            <a:off x="6162120" y="1245600"/>
            <a:ext cx="5762520" cy="5484240"/>
          </a:xfrm>
          <a:prstGeom prst="rect">
            <a:avLst/>
          </a:prstGeom>
          <a:solidFill>
            <a:srgbClr val="ffffff"/>
          </a:solidFill>
          <a:ln w="25560">
            <a:solidFill>
              <a:srgbClr val="009dd9"/>
            </a:solidFill>
            <a:round/>
          </a:ln>
        </p:spPr>
        <p:style>
          <a:lnRef idx="0"/>
          <a:fillRef idx="0"/>
          <a:effectRef idx="0"/>
          <a:fontRef idx="minor"/>
        </p:style>
        <p:txBody>
          <a:bodyPr lIns="90000" rIns="90000" tIns="45000" bIns="45000">
            <a:normAutofit/>
          </a:bodyPr>
          <a:p>
            <a:pPr lvl="1" marL="640080" indent="-244800" algn="just">
              <a:lnSpc>
                <a:spcPct val="100000"/>
              </a:lnSpc>
              <a:spcBef>
                <a:spcPts val="561"/>
              </a:spcBef>
              <a:buClr>
                <a:srgbClr val="0f6fc6"/>
              </a:buClr>
              <a:buSzPct val="85000"/>
              <a:buFont typeface="Wingdings" charset="2"/>
              <a:buChar char=""/>
            </a:pPr>
            <a:r>
              <a:rPr b="0" lang="en-US" sz="2800" spc="-1" strike="noStrike">
                <a:solidFill>
                  <a:srgbClr val="000000"/>
                </a:solidFill>
                <a:latin typeface="Constantia"/>
                <a:ea typeface="DejaVu Sans"/>
              </a:rPr>
              <a:t>Amniotic fluid embolism</a:t>
            </a:r>
            <a:endParaRPr b="0" lang="en-US" sz="2800" spc="-1" strike="noStrike">
              <a:latin typeface="Arial"/>
            </a:endParaRPr>
          </a:p>
          <a:p>
            <a:pPr lvl="1" marL="640080" indent="-244800" algn="just">
              <a:lnSpc>
                <a:spcPct val="100000"/>
              </a:lnSpc>
              <a:spcBef>
                <a:spcPts val="561"/>
              </a:spcBef>
              <a:buClr>
                <a:srgbClr val="0f6fc6"/>
              </a:buClr>
              <a:buSzPct val="85000"/>
              <a:buFont typeface="Wingdings" charset="2"/>
              <a:buChar char=""/>
            </a:pPr>
            <a:r>
              <a:rPr b="0" lang="en-US" sz="2800" spc="-1" strike="noStrike">
                <a:solidFill>
                  <a:srgbClr val="000000"/>
                </a:solidFill>
                <a:latin typeface="Constantia"/>
                <a:ea typeface="DejaVu Sans"/>
              </a:rPr>
              <a:t>Fetal compromise/distress</a:t>
            </a:r>
            <a:endParaRPr b="0" lang="en-US" sz="2800" spc="-1" strike="noStrike">
              <a:latin typeface="Arial"/>
            </a:endParaRPr>
          </a:p>
          <a:p>
            <a:pPr lvl="1" marL="640080" indent="-244800" algn="just">
              <a:lnSpc>
                <a:spcPct val="100000"/>
              </a:lnSpc>
              <a:spcBef>
                <a:spcPts val="561"/>
              </a:spcBef>
              <a:buClr>
                <a:srgbClr val="0f6fc6"/>
              </a:buClr>
              <a:buSzPct val="85000"/>
              <a:buFont typeface="Wingdings" charset="2"/>
              <a:buChar char=""/>
            </a:pPr>
            <a:r>
              <a:rPr b="0" lang="en-US" sz="2800" spc="-1" strike="noStrike">
                <a:solidFill>
                  <a:srgbClr val="000000"/>
                </a:solidFill>
                <a:latin typeface="Constantia"/>
                <a:ea typeface="DejaVu Sans"/>
              </a:rPr>
              <a:t>Acute uterine inversion</a:t>
            </a:r>
            <a:endParaRPr b="0" lang="en-US" sz="2800" spc="-1" strike="noStrike">
              <a:latin typeface="Arial"/>
            </a:endParaRPr>
          </a:p>
          <a:p>
            <a:pPr lvl="1" marL="640080" indent="-244800" algn="just">
              <a:lnSpc>
                <a:spcPct val="100000"/>
              </a:lnSpc>
              <a:spcBef>
                <a:spcPts val="561"/>
              </a:spcBef>
              <a:buClr>
                <a:srgbClr val="0f6fc6"/>
              </a:buClr>
              <a:buSzPct val="85000"/>
              <a:buFont typeface="Wingdings" charset="2"/>
              <a:buChar char=""/>
            </a:pPr>
            <a:r>
              <a:rPr b="0" lang="en-US" sz="2800" spc="-1" strike="noStrike">
                <a:solidFill>
                  <a:srgbClr val="000000"/>
                </a:solidFill>
                <a:latin typeface="Constantia"/>
                <a:ea typeface="DejaVu Sans"/>
              </a:rPr>
              <a:t>Cord presentation and prolapse</a:t>
            </a:r>
            <a:endParaRPr b="0" lang="en-US" sz="2800" spc="-1" strike="noStrike">
              <a:latin typeface="Arial"/>
            </a:endParaRPr>
          </a:p>
          <a:p>
            <a:pPr lvl="1" marL="640080" indent="-244800" algn="just">
              <a:lnSpc>
                <a:spcPct val="100000"/>
              </a:lnSpc>
              <a:spcBef>
                <a:spcPts val="561"/>
              </a:spcBef>
              <a:buClr>
                <a:srgbClr val="0f6fc6"/>
              </a:buClr>
              <a:buSzPct val="85000"/>
              <a:buFont typeface="Wingdings" charset="2"/>
              <a:buChar char=""/>
            </a:pPr>
            <a:r>
              <a:rPr b="0" lang="en-US" sz="2800" spc="-1" strike="noStrike">
                <a:solidFill>
                  <a:srgbClr val="000000"/>
                </a:solidFill>
                <a:latin typeface="Constantia"/>
                <a:ea typeface="DejaVu Sans"/>
              </a:rPr>
              <a:t>Maternal distress</a:t>
            </a:r>
            <a:endParaRPr b="0" lang="en-US" sz="2800" spc="-1" strike="noStrike">
              <a:latin typeface="Arial"/>
            </a:endParaRPr>
          </a:p>
          <a:p>
            <a:pPr lvl="1" marL="640080" indent="-244800">
              <a:lnSpc>
                <a:spcPct val="100000"/>
              </a:lnSpc>
              <a:spcBef>
                <a:spcPts val="561"/>
              </a:spcBef>
              <a:buClr>
                <a:srgbClr val="0f6fc6"/>
              </a:buClr>
              <a:buSzPct val="85000"/>
              <a:buFont typeface="Wingdings" charset="2"/>
              <a:buChar char=""/>
            </a:pPr>
            <a:r>
              <a:rPr b="0" lang="en-US" sz="2800" spc="-1" strike="noStrike">
                <a:solidFill>
                  <a:srgbClr val="000000"/>
                </a:solidFill>
                <a:latin typeface="Constantia"/>
                <a:ea typeface="DejaVu Sans"/>
              </a:rPr>
              <a:t>Hypotonic uterine contractions</a:t>
            </a:r>
            <a:endParaRPr b="0" lang="en-US" sz="2800" spc="-1" strike="noStrike">
              <a:latin typeface="Arial"/>
            </a:endParaRPr>
          </a:p>
          <a:p>
            <a:pPr lvl="1" marL="640080" indent="-244800" algn="just">
              <a:lnSpc>
                <a:spcPct val="100000"/>
              </a:lnSpc>
              <a:spcBef>
                <a:spcPts val="561"/>
              </a:spcBef>
              <a:buClr>
                <a:srgbClr val="0f6fc6"/>
              </a:buClr>
              <a:buSzPct val="85000"/>
              <a:buFont typeface="Wingdings" charset="2"/>
              <a:buChar char=""/>
            </a:pPr>
            <a:r>
              <a:rPr b="0" lang="en-US" sz="2800" spc="-1" strike="noStrike">
                <a:solidFill>
                  <a:srgbClr val="000000"/>
                </a:solidFill>
                <a:latin typeface="Constantia"/>
                <a:ea typeface="DejaVu Sans"/>
              </a:rPr>
              <a:t>PROM</a:t>
            </a:r>
            <a:endParaRPr b="0" lang="en-US" sz="2800" spc="-1" strike="noStrike">
              <a:latin typeface="Arial"/>
            </a:endParaRPr>
          </a:p>
          <a:p>
            <a:pPr lvl="1" marL="640080" indent="-244800" algn="just">
              <a:lnSpc>
                <a:spcPct val="100000"/>
              </a:lnSpc>
              <a:spcBef>
                <a:spcPts val="561"/>
              </a:spcBef>
              <a:buClr>
                <a:srgbClr val="0f6fc6"/>
              </a:buClr>
              <a:buSzPct val="85000"/>
              <a:buFont typeface="Wingdings" charset="2"/>
              <a:buChar char=""/>
            </a:pPr>
            <a:r>
              <a:rPr b="0" lang="en-US" sz="2800" spc="-1" strike="noStrike">
                <a:solidFill>
                  <a:srgbClr val="000000"/>
                </a:solidFill>
                <a:latin typeface="Constantia"/>
                <a:ea typeface="DejaVu Sans"/>
              </a:rPr>
              <a:t>Premature labour</a:t>
            </a:r>
            <a:endParaRPr b="0" lang="en-US" sz="2800" spc="-1" strike="noStrike">
              <a:latin typeface="Arial"/>
            </a:endParaRPr>
          </a:p>
          <a:p>
            <a:pPr lvl="1" marL="640080" indent="-244800" algn="just">
              <a:lnSpc>
                <a:spcPct val="100000"/>
              </a:lnSpc>
              <a:spcBef>
                <a:spcPts val="561"/>
              </a:spcBef>
              <a:buClr>
                <a:srgbClr val="0f6fc6"/>
              </a:buClr>
              <a:buSzPct val="85000"/>
              <a:buFont typeface="Wingdings" charset="2"/>
              <a:buChar char=""/>
            </a:pPr>
            <a:r>
              <a:rPr b="0" lang="en-US" sz="2800" spc="-1" strike="noStrike">
                <a:solidFill>
                  <a:srgbClr val="000000"/>
                </a:solidFill>
                <a:latin typeface="Constantia"/>
                <a:ea typeface="DejaVu Sans"/>
              </a:rPr>
              <a:t>Ruptured uterus</a:t>
            </a:r>
            <a:endParaRPr b="0" lang="en-US" sz="2800" spc="-1" strike="noStrike">
              <a:latin typeface="Arial"/>
            </a:endParaRPr>
          </a:p>
          <a:p>
            <a:pPr>
              <a:lnSpc>
                <a:spcPct val="100000"/>
              </a:lnSpc>
              <a:spcBef>
                <a:spcPts val="641"/>
              </a:spcBef>
            </a:pPr>
            <a:endParaRPr b="0" lang="en-US" sz="2800" spc="-1" strike="noStrike">
              <a:latin typeface="Arial"/>
            </a:endParaRPr>
          </a:p>
        </p:txBody>
      </p:sp>
    </p:spTree>
  </p:cSld>
  <mc:AlternateContent>
    <mc:Choice Requires="p14">
      <p:transition spd="slow" p14:dur="2000"/>
    </mc:Choice>
    <mc:Fallback>
      <p:transition spd="slow"/>
    </mc:Fallback>
  </mc:AlternateContent>
</p:sld>
</file>

<file path=ppt/slides/slide6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31" name="CustomShape 1"/>
          <p:cNvSpPr/>
          <p:nvPr/>
        </p:nvSpPr>
        <p:spPr>
          <a:xfrm>
            <a:off x="952560" y="10080"/>
            <a:ext cx="10284840" cy="1140840"/>
          </a:xfrm>
          <a:prstGeom prst="rect">
            <a:avLst/>
          </a:prstGeom>
          <a:noFill/>
          <a:ln>
            <a:noFill/>
          </a:ln>
        </p:spPr>
        <p:style>
          <a:lnRef idx="0"/>
          <a:fillRef idx="0"/>
          <a:effectRef idx="0"/>
          <a:fontRef idx="minor"/>
        </p:style>
        <p:txBody>
          <a:bodyPr lIns="0" rIns="0" tIns="45000" bIns="0" anchor="b">
            <a:normAutofit fontScale="55000"/>
          </a:bodyPr>
          <a:p>
            <a:pPr>
              <a:lnSpc>
                <a:spcPct val="100000"/>
              </a:lnSpc>
            </a:pPr>
            <a:r>
              <a:rPr b="0" lang="en-US" sz="5000" spc="-1" strike="noStrike">
                <a:solidFill>
                  <a:srgbClr val="04617b"/>
                </a:solidFill>
                <a:latin typeface="Calibri"/>
                <a:ea typeface="DejaVu Sans"/>
              </a:rPr>
              <a:t>	</a:t>
            </a:r>
            <a:r>
              <a:rPr b="0" lang="en-US" sz="5000" spc="-1" strike="noStrike">
                <a:solidFill>
                  <a:srgbClr val="04617b"/>
                </a:solidFill>
                <a:latin typeface="Calibri"/>
                <a:ea typeface="DejaVu Sans"/>
              </a:rPr>
              <a:t>	</a:t>
            </a:r>
            <a:r>
              <a:rPr b="1" lang="en-US" sz="5400" spc="-1" strike="noStrike">
                <a:solidFill>
                  <a:srgbClr val="c00000"/>
                </a:solidFill>
                <a:latin typeface="Calibri"/>
                <a:ea typeface="DejaVu Sans"/>
              </a:rPr>
              <a:t> </a:t>
            </a:r>
            <a:r>
              <a:rPr b="1" lang="en-US" sz="5400" spc="-1" strike="noStrike">
                <a:solidFill>
                  <a:srgbClr val="c00000"/>
                </a:solidFill>
                <a:latin typeface="Calibri"/>
                <a:ea typeface="DejaVu Sans"/>
              </a:rPr>
              <a:t>SUMMARY- important to note</a:t>
            </a:r>
            <a:endParaRPr b="0" lang="en-US" sz="5400" spc="-1" strike="noStrike">
              <a:latin typeface="Arial"/>
            </a:endParaRPr>
          </a:p>
        </p:txBody>
      </p:sp>
      <p:sp>
        <p:nvSpPr>
          <p:cNvPr id="932" name="CustomShape 2"/>
          <p:cNvSpPr/>
          <p:nvPr/>
        </p:nvSpPr>
        <p:spPr>
          <a:xfrm>
            <a:off x="609480" y="1153080"/>
            <a:ext cx="10970640" cy="5702760"/>
          </a:xfrm>
          <a:prstGeom prst="rect">
            <a:avLst/>
          </a:prstGeom>
          <a:noFill/>
          <a:ln>
            <a:noFill/>
          </a:ln>
        </p:spPr>
        <p:style>
          <a:lnRef idx="0"/>
          <a:fillRef idx="0"/>
          <a:effectRef idx="0"/>
          <a:fontRef idx="minor"/>
        </p:style>
        <p:txBody>
          <a:bodyPr lIns="90000" rIns="90000" tIns="45000" bIns="45000">
            <a:noAutofit/>
          </a:bodyPr>
          <a:p>
            <a:pPr marL="274320" indent="-272160" algn="just">
              <a:lnSpc>
                <a:spcPct val="100000"/>
              </a:lnSpc>
              <a:spcBef>
                <a:spcPts val="641"/>
              </a:spcBef>
              <a:buClr>
                <a:srgbClr val="0bd0d9"/>
              </a:buClr>
              <a:buSzPct val="95000"/>
              <a:buFont typeface="Wingdings" charset="2"/>
              <a:buChar char=""/>
            </a:pPr>
            <a:r>
              <a:rPr b="1" lang="en-US" sz="2800" spc="-1" strike="noStrike">
                <a:solidFill>
                  <a:srgbClr val="ff0000"/>
                </a:solidFill>
                <a:latin typeface="Calibri"/>
                <a:ea typeface="DejaVu Sans"/>
              </a:rPr>
              <a:t>Methyldopa</a:t>
            </a:r>
            <a:r>
              <a:rPr b="0" lang="en-US" sz="2800" spc="-1" strike="noStrike">
                <a:solidFill>
                  <a:srgbClr val="000000"/>
                </a:solidFill>
                <a:latin typeface="Calibri"/>
                <a:ea typeface="DejaVu Sans"/>
              </a:rPr>
              <a:t> is the most widely used drug in women with mild to moderate gestational hypertension. </a:t>
            </a:r>
            <a:endParaRPr b="0" lang="en-US" sz="2800" spc="-1" strike="noStrike">
              <a:latin typeface="Arial"/>
            </a:endParaRPr>
          </a:p>
          <a:p>
            <a:pPr algn="just">
              <a:lnSpc>
                <a:spcPct val="100000"/>
              </a:lnSpc>
              <a:spcBef>
                <a:spcPts val="641"/>
              </a:spcBef>
            </a:pPr>
            <a:r>
              <a:rPr b="0" lang="en-US" sz="2800" spc="-1" strike="noStrike">
                <a:solidFill>
                  <a:srgbClr val="000000"/>
                </a:solidFill>
                <a:latin typeface="Calibri"/>
                <a:ea typeface="DejaVu Sans"/>
              </a:rPr>
              <a:t>An </a:t>
            </a:r>
            <a:r>
              <a:rPr b="0" lang="el-GR" sz="2800" spc="-1" strike="noStrike">
                <a:solidFill>
                  <a:srgbClr val="000000"/>
                </a:solidFill>
                <a:latin typeface="Calibri"/>
                <a:ea typeface="DejaVu Sans"/>
              </a:rPr>
              <a:t>α</a:t>
            </a:r>
            <a:r>
              <a:rPr b="0" lang="en-US" sz="2800" spc="-1" strike="noStrike">
                <a:solidFill>
                  <a:srgbClr val="000000"/>
                </a:solidFill>
                <a:latin typeface="Calibri"/>
                <a:ea typeface="DejaVu Sans"/>
              </a:rPr>
              <a:t> and </a:t>
            </a:r>
            <a:r>
              <a:rPr b="0" lang="el-GR" sz="2800" spc="-1" strike="noStrike">
                <a:solidFill>
                  <a:srgbClr val="000000"/>
                </a:solidFill>
                <a:latin typeface="Calibri"/>
                <a:ea typeface="DejaVu Sans"/>
              </a:rPr>
              <a:t>β</a:t>
            </a:r>
            <a:r>
              <a:rPr b="0" lang="en-US" sz="2800" spc="-1" strike="noStrike">
                <a:solidFill>
                  <a:srgbClr val="000000"/>
                </a:solidFill>
                <a:latin typeface="Calibri"/>
                <a:ea typeface="DejaVu Sans"/>
              </a:rPr>
              <a:t> blocker such as </a:t>
            </a:r>
            <a:r>
              <a:rPr b="1" lang="en-US" sz="2800" spc="-1" strike="noStrike">
                <a:solidFill>
                  <a:srgbClr val="ff0000"/>
                </a:solidFill>
                <a:latin typeface="Calibri"/>
                <a:ea typeface="DejaVu Sans"/>
              </a:rPr>
              <a:t>Labetalol</a:t>
            </a:r>
            <a:r>
              <a:rPr b="0" lang="en-US" sz="2800" spc="-1" strike="noStrike">
                <a:solidFill>
                  <a:srgbClr val="000000"/>
                </a:solidFill>
                <a:latin typeface="Calibri"/>
                <a:ea typeface="DejaVu Sans"/>
              </a:rPr>
              <a:t> is an alternative and considered safe in pregnancy except for women with asthma or congestive heart failure. </a:t>
            </a:r>
            <a:endParaRPr b="0" lang="en-US" sz="2800" spc="-1" strike="noStrike">
              <a:latin typeface="Arial"/>
            </a:endParaRPr>
          </a:p>
          <a:p>
            <a:pPr algn="just">
              <a:lnSpc>
                <a:spcPct val="100000"/>
              </a:lnSpc>
              <a:spcBef>
                <a:spcPts val="641"/>
              </a:spcBef>
            </a:pPr>
            <a:r>
              <a:rPr b="1" lang="en-US" sz="2800" spc="-1" strike="noStrike">
                <a:solidFill>
                  <a:srgbClr val="ff0000"/>
                </a:solidFill>
                <a:latin typeface="Calibri"/>
                <a:ea typeface="DejaVu Sans"/>
              </a:rPr>
              <a:t>Atenolol</a:t>
            </a:r>
            <a:r>
              <a:rPr b="0" lang="en-US" sz="2800" spc="-1" strike="noStrike">
                <a:solidFill>
                  <a:srgbClr val="000000"/>
                </a:solidFill>
                <a:latin typeface="Calibri"/>
                <a:ea typeface="DejaVu Sans"/>
              </a:rPr>
              <a:t> used over the long-term is </a:t>
            </a:r>
            <a:r>
              <a:rPr b="1" i="1" lang="en-US" sz="2800" spc="-1" strike="noStrike">
                <a:solidFill>
                  <a:srgbClr val="000000"/>
                </a:solidFill>
                <a:latin typeface="Calibri"/>
                <a:ea typeface="DejaVu Sans"/>
              </a:rPr>
              <a:t>NOT recommended </a:t>
            </a:r>
            <a:r>
              <a:rPr b="0" lang="en-US" sz="2800" spc="-1" strike="noStrike">
                <a:solidFill>
                  <a:srgbClr val="000000"/>
                </a:solidFill>
                <a:latin typeface="Calibri"/>
                <a:ea typeface="DejaVu Sans"/>
              </a:rPr>
              <a:t>as it’s linked with fetal growth restriction</a:t>
            </a:r>
            <a:endParaRPr b="0" lang="en-US" sz="2800" spc="-1" strike="noStrike">
              <a:latin typeface="Arial"/>
            </a:endParaRPr>
          </a:p>
          <a:p>
            <a:pPr algn="just">
              <a:lnSpc>
                <a:spcPct val="100000"/>
              </a:lnSpc>
              <a:spcBef>
                <a:spcPts val="641"/>
              </a:spcBef>
            </a:pPr>
            <a:r>
              <a:rPr b="0" lang="en-US" sz="2800" spc="-1" strike="noStrike">
                <a:solidFill>
                  <a:srgbClr val="000000"/>
                </a:solidFill>
                <a:latin typeface="Calibri"/>
                <a:ea typeface="DejaVu Sans"/>
              </a:rPr>
              <a:t>The use of ACE inhibitors are contraindicated in pregnancy.</a:t>
            </a:r>
            <a:endParaRPr b="0" lang="en-US" sz="2800" spc="-1" strike="noStrike">
              <a:latin typeface="Arial"/>
            </a:endParaRPr>
          </a:p>
          <a:p>
            <a:pPr algn="just">
              <a:lnSpc>
                <a:spcPct val="100000"/>
              </a:lnSpc>
              <a:spcBef>
                <a:spcPts val="641"/>
              </a:spcBef>
            </a:pPr>
            <a:r>
              <a:rPr b="0" lang="en-US" sz="2800" spc="-1" strike="noStrike">
                <a:solidFill>
                  <a:srgbClr val="000000"/>
                </a:solidFill>
                <a:latin typeface="Calibri"/>
                <a:ea typeface="DejaVu Sans"/>
              </a:rPr>
              <a:t>Calcium channel blockers e.g. </a:t>
            </a:r>
            <a:r>
              <a:rPr b="1" lang="en-US" sz="2800" spc="-1" strike="noStrike">
                <a:solidFill>
                  <a:srgbClr val="ff0000"/>
                </a:solidFill>
                <a:latin typeface="Calibri"/>
                <a:ea typeface="DejaVu Sans"/>
              </a:rPr>
              <a:t>Nifedipine</a:t>
            </a:r>
            <a:r>
              <a:rPr b="0" lang="en-US" sz="2800" spc="-1" strike="noStrike">
                <a:solidFill>
                  <a:srgbClr val="000000"/>
                </a:solidFill>
                <a:latin typeface="Calibri"/>
                <a:ea typeface="DejaVu Sans"/>
              </a:rPr>
              <a:t> are increasingly used to treat severe hypertension in pregnancy.</a:t>
            </a:r>
            <a:endParaRPr b="0" lang="en-US" sz="2800" spc="-1" strike="noStrike">
              <a:latin typeface="Arial"/>
            </a:endParaRPr>
          </a:p>
        </p:txBody>
      </p:sp>
    </p:spTree>
  </p:cSld>
  <p:transition spd="med">
    <p:pull dir="l"/>
  </p:transition>
</p:sld>
</file>

<file path=ppt/slides/slide6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33" name="CustomShape 1"/>
          <p:cNvSpPr/>
          <p:nvPr/>
        </p:nvSpPr>
        <p:spPr>
          <a:xfrm>
            <a:off x="533520" y="228600"/>
            <a:ext cx="11122920" cy="6627240"/>
          </a:xfrm>
          <a:prstGeom prst="rect">
            <a:avLst/>
          </a:prstGeom>
          <a:noFill/>
          <a:ln>
            <a:noFill/>
          </a:ln>
        </p:spPr>
        <p:style>
          <a:lnRef idx="0"/>
          <a:fillRef idx="0"/>
          <a:effectRef idx="0"/>
          <a:fontRef idx="minor"/>
        </p:style>
        <p:txBody>
          <a:bodyPr lIns="90000" rIns="90000" tIns="45000" bIns="45000">
            <a:noAutofit/>
          </a:bodyPr>
          <a:p>
            <a:pPr marL="274320" indent="-272160" algn="just">
              <a:lnSpc>
                <a:spcPct val="100000"/>
              </a:lnSpc>
              <a:spcBef>
                <a:spcPts val="641"/>
              </a:spcBef>
              <a:tabLst>
                <a:tab algn="l" pos="0"/>
              </a:tabLst>
            </a:pPr>
            <a:r>
              <a:rPr b="0" lang="en-US" sz="3200" spc="-1" strike="noStrike">
                <a:solidFill>
                  <a:srgbClr val="000000"/>
                </a:solidFill>
                <a:latin typeface="Constantia"/>
                <a:ea typeface="DejaVu Sans"/>
              </a:rPr>
              <a:t>The principles of  pre-eclampsia mgt are:-</a:t>
            </a:r>
            <a:endParaRPr b="0" lang="en-US" sz="3200" spc="-1" strike="noStrike">
              <a:latin typeface="Arial"/>
            </a:endParaRPr>
          </a:p>
          <a:p>
            <a:pPr marL="274320" indent="-272160" algn="just">
              <a:lnSpc>
                <a:spcPct val="100000"/>
              </a:lnSpc>
              <a:spcBef>
                <a:spcPts val="641"/>
              </a:spcBef>
              <a:buClr>
                <a:srgbClr val="0bd0d9"/>
              </a:buClr>
              <a:buSzPct val="95000"/>
              <a:buFont typeface="Wingdings 2" charset="2"/>
              <a:buChar char=""/>
              <a:tabLst>
                <a:tab algn="l" pos="0"/>
              </a:tabLst>
            </a:pPr>
            <a:r>
              <a:rPr b="0" lang="en-US" sz="3200" spc="-1" strike="noStrike">
                <a:solidFill>
                  <a:srgbClr val="000000"/>
                </a:solidFill>
                <a:latin typeface="Constantia"/>
                <a:ea typeface="DejaVu Sans"/>
              </a:rPr>
              <a:t>Early detection of the symptomless syndrome.</a:t>
            </a:r>
            <a:endParaRPr b="0" lang="en-US" sz="3200" spc="-1" strike="noStrike">
              <a:latin typeface="Arial"/>
            </a:endParaRPr>
          </a:p>
          <a:p>
            <a:pPr marL="274320" indent="-272160" algn="just">
              <a:lnSpc>
                <a:spcPct val="100000"/>
              </a:lnSpc>
              <a:spcBef>
                <a:spcPts val="641"/>
              </a:spcBef>
              <a:buClr>
                <a:srgbClr val="0bd0d9"/>
              </a:buClr>
              <a:buSzPct val="95000"/>
              <a:buFont typeface="Wingdings 2" charset="2"/>
              <a:buChar char=""/>
              <a:tabLst>
                <a:tab algn="l" pos="0"/>
              </a:tabLst>
            </a:pPr>
            <a:r>
              <a:rPr b="0" lang="en-US" sz="3200" spc="-1" strike="noStrike">
                <a:solidFill>
                  <a:srgbClr val="000000"/>
                </a:solidFill>
                <a:latin typeface="Constantia"/>
                <a:ea typeface="DejaVu Sans"/>
              </a:rPr>
              <a:t>knowledge of the serious nature of the condition in its severest form.</a:t>
            </a:r>
            <a:endParaRPr b="0" lang="en-US" sz="3200" spc="-1" strike="noStrike">
              <a:latin typeface="Arial"/>
            </a:endParaRPr>
          </a:p>
          <a:p>
            <a:pPr marL="274320" indent="-272160" algn="just">
              <a:lnSpc>
                <a:spcPct val="100000"/>
              </a:lnSpc>
              <a:spcBef>
                <a:spcPts val="641"/>
              </a:spcBef>
              <a:buClr>
                <a:srgbClr val="0bd0d9"/>
              </a:buClr>
              <a:buSzPct val="95000"/>
              <a:buFont typeface="Wingdings 2" charset="2"/>
              <a:buChar char=""/>
              <a:tabLst>
                <a:tab algn="l" pos="0"/>
              </a:tabLst>
            </a:pPr>
            <a:r>
              <a:rPr b="0" lang="en-US" sz="3200" spc="-1" strike="noStrike">
                <a:solidFill>
                  <a:srgbClr val="000000"/>
                </a:solidFill>
                <a:latin typeface="Constantia"/>
                <a:ea typeface="DejaVu Sans"/>
              </a:rPr>
              <a:t>Adherence to agreed guidelines for admission to hospital, investigations and antihypertensive/anticonvulsant prescription.</a:t>
            </a:r>
            <a:endParaRPr b="0" lang="en-US" sz="3200" spc="-1" strike="noStrike">
              <a:latin typeface="Arial"/>
            </a:endParaRPr>
          </a:p>
          <a:p>
            <a:pPr marL="274320" indent="-272160" algn="just">
              <a:lnSpc>
                <a:spcPct val="100000"/>
              </a:lnSpc>
              <a:spcBef>
                <a:spcPts val="641"/>
              </a:spcBef>
              <a:buClr>
                <a:srgbClr val="0bd0d9"/>
              </a:buClr>
              <a:buSzPct val="95000"/>
              <a:buFont typeface="Wingdings 2" charset="2"/>
              <a:buChar char=""/>
              <a:tabLst>
                <a:tab algn="l" pos="0"/>
              </a:tabLst>
            </a:pPr>
            <a:r>
              <a:rPr b="0" lang="en-US" sz="3200" spc="-1" strike="noStrike">
                <a:solidFill>
                  <a:srgbClr val="000000"/>
                </a:solidFill>
                <a:latin typeface="Constantia"/>
                <a:ea typeface="DejaVu Sans"/>
              </a:rPr>
              <a:t>Accurately timed delivery to avoid serious complications to either mother or fetus.</a:t>
            </a:r>
            <a:endParaRPr b="0" lang="en-US" sz="3200" spc="-1" strike="noStrike">
              <a:latin typeface="Arial"/>
            </a:endParaRPr>
          </a:p>
          <a:p>
            <a:pPr marL="274320" indent="-272160" algn="just">
              <a:lnSpc>
                <a:spcPct val="100000"/>
              </a:lnSpc>
              <a:spcBef>
                <a:spcPts val="641"/>
              </a:spcBef>
              <a:buClr>
                <a:srgbClr val="0bd0d9"/>
              </a:buClr>
              <a:buSzPct val="95000"/>
              <a:buFont typeface="Wingdings 2" charset="2"/>
              <a:buChar char=""/>
              <a:tabLst>
                <a:tab algn="l" pos="0"/>
              </a:tabLst>
            </a:pPr>
            <a:r>
              <a:rPr b="0" lang="en-US" sz="3200" spc="-1" strike="noStrike">
                <a:solidFill>
                  <a:srgbClr val="000000"/>
                </a:solidFill>
                <a:latin typeface="Constantia"/>
                <a:ea typeface="DejaVu Sans"/>
              </a:rPr>
              <a:t>Postnatal follow up of hypertension, expected to settle at most, after 6 months and counseling for future pregnancies.</a:t>
            </a:r>
            <a:endParaRPr b="0" lang="en-US" sz="3200" spc="-1" strike="noStrike">
              <a:latin typeface="Arial"/>
            </a:endParaRPr>
          </a:p>
          <a:p>
            <a:pPr algn="just">
              <a:lnSpc>
                <a:spcPct val="100000"/>
              </a:lnSpc>
              <a:spcBef>
                <a:spcPts val="641"/>
              </a:spcBef>
              <a:tabLst>
                <a:tab algn="l" pos="0"/>
              </a:tabLst>
            </a:pPr>
            <a:r>
              <a:rPr b="1" lang="en-US" sz="3200" spc="-1" strike="noStrike">
                <a:solidFill>
                  <a:srgbClr val="ff33cc"/>
                </a:solidFill>
                <a:latin typeface="Arial Black"/>
                <a:ea typeface="DejaVu Sans"/>
              </a:rPr>
              <a:t>	</a:t>
            </a:r>
            <a:r>
              <a:rPr b="1" lang="en-US" sz="3200" spc="-1" strike="noStrike">
                <a:solidFill>
                  <a:srgbClr val="ff33cc"/>
                </a:solidFill>
                <a:latin typeface="Arial Black"/>
                <a:ea typeface="DejaVu Sans"/>
              </a:rPr>
              <a:t>	</a:t>
            </a:r>
            <a:r>
              <a:rPr b="1" lang="en-US" sz="3200" spc="-1" strike="noStrike">
                <a:solidFill>
                  <a:srgbClr val="ff33cc"/>
                </a:solidFill>
                <a:latin typeface="Arial Black"/>
                <a:ea typeface="DejaVu Sans"/>
              </a:rPr>
              <a:t>	</a:t>
            </a:r>
            <a:r>
              <a:rPr b="1" lang="en-US" sz="3200" spc="-1" strike="noStrike">
                <a:solidFill>
                  <a:srgbClr val="ff33cc"/>
                </a:solidFill>
                <a:latin typeface="Arial Black"/>
                <a:ea typeface="DejaVu Sans"/>
              </a:rPr>
              <a:t>	</a:t>
            </a:r>
            <a:r>
              <a:rPr b="1" lang="en-US" sz="3200" spc="-1" strike="noStrike">
                <a:solidFill>
                  <a:srgbClr val="ff33cc"/>
                </a:solidFill>
                <a:latin typeface="Arial Black"/>
                <a:ea typeface="DejaVu Sans"/>
              </a:rPr>
              <a:t>	</a:t>
            </a:r>
            <a:r>
              <a:rPr b="1" lang="en-US" sz="3200" spc="-1" strike="noStrike">
                <a:solidFill>
                  <a:srgbClr val="ff33cc"/>
                </a:solidFill>
                <a:latin typeface="Arial Black"/>
                <a:ea typeface="DejaVu Sans"/>
              </a:rPr>
              <a:t>	</a:t>
            </a:r>
            <a:r>
              <a:rPr b="1" lang="en-US" sz="3200" spc="-1" strike="noStrike">
                <a:solidFill>
                  <a:srgbClr val="ff33cc"/>
                </a:solidFill>
                <a:latin typeface="Arial Black"/>
                <a:ea typeface="DejaVu Sans"/>
              </a:rPr>
              <a:t>END</a:t>
            </a:r>
            <a:endParaRPr b="0" lang="en-US" sz="3200" spc="-1" strike="noStrike">
              <a:latin typeface="Arial"/>
            </a:endParaRPr>
          </a:p>
          <a:p>
            <a:pPr algn="just">
              <a:lnSpc>
                <a:spcPct val="100000"/>
              </a:lnSpc>
              <a:spcBef>
                <a:spcPts val="641"/>
              </a:spcBef>
              <a:tabLst>
                <a:tab algn="l" pos="0"/>
              </a:tabLst>
            </a:pPr>
            <a:endParaRPr b="0" lang="en-US" sz="3200" spc="-1" strike="noStrike">
              <a:latin typeface="Arial"/>
            </a:endParaRPr>
          </a:p>
        </p:txBody>
      </p:sp>
    </p:spTree>
  </p:cSld>
  <p:transition spd="med">
    <p:pull dir="l"/>
  </p:transition>
</p:sld>
</file>

<file path=ppt/slides/slide6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34" name="CustomShape 1"/>
          <p:cNvSpPr/>
          <p:nvPr/>
        </p:nvSpPr>
        <p:spPr>
          <a:xfrm>
            <a:off x="711360" y="1371600"/>
            <a:ext cx="10466640" cy="1826640"/>
          </a:xfrm>
          <a:prstGeom prst="rect">
            <a:avLst/>
          </a:prstGeom>
          <a:noFill/>
          <a:ln>
            <a:noFill/>
          </a:ln>
        </p:spPr>
        <p:style>
          <a:lnRef idx="0"/>
          <a:fillRef idx="0"/>
          <a:effectRef idx="0"/>
          <a:fontRef idx="minor"/>
        </p:style>
        <p:txBody>
          <a:bodyPr lIns="0" rIns="18360" tIns="0" bIns="0" anchor="b">
            <a:normAutofit/>
          </a:bodyPr>
          <a:p>
            <a:pPr algn="ctr">
              <a:lnSpc>
                <a:spcPct val="100000"/>
              </a:lnSpc>
            </a:pPr>
            <a:r>
              <a:rPr b="1" lang="en-US" sz="8800" spc="-1" strike="noStrike">
                <a:solidFill>
                  <a:srgbClr val="ff0000"/>
                </a:solidFill>
                <a:latin typeface="comic"/>
                <a:ea typeface="DejaVu Sans"/>
              </a:rPr>
              <a:t>ECLAMPSIA</a:t>
            </a:r>
            <a:endParaRPr b="0" lang="en-US" sz="8800" spc="-1" strike="noStrike">
              <a:latin typeface="Arial"/>
            </a:endParaRPr>
          </a:p>
        </p:txBody>
      </p:sp>
    </p:spTree>
  </p:cSld>
  <p:transition spd="med">
    <p:pull dir="l"/>
  </p:transition>
</p:sld>
</file>

<file path=ppt/slides/slide6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35" name="CustomShape 1"/>
          <p:cNvSpPr/>
          <p:nvPr/>
        </p:nvSpPr>
        <p:spPr>
          <a:xfrm>
            <a:off x="609480" y="1935360"/>
            <a:ext cx="10970640" cy="4386960"/>
          </a:xfrm>
          <a:prstGeom prst="rect">
            <a:avLst/>
          </a:prstGeom>
          <a:noFill/>
          <a:ln>
            <a:noFill/>
          </a:ln>
        </p:spPr>
        <p:style>
          <a:lnRef idx="0"/>
          <a:fillRef idx="0"/>
          <a:effectRef idx="0"/>
          <a:fontRef idx="minor"/>
        </p:style>
        <p:txBody>
          <a:bodyPr lIns="90000" rIns="90000" tIns="45000" bIns="45000">
            <a:noAutofit/>
          </a:bodyPr>
          <a:p>
            <a:pPr marL="274320" indent="-272160" algn="just">
              <a:lnSpc>
                <a:spcPct val="100000"/>
              </a:lnSpc>
              <a:spcBef>
                <a:spcPts val="720"/>
              </a:spcBef>
              <a:tabLst>
                <a:tab algn="l" pos="0"/>
              </a:tabLst>
            </a:pPr>
            <a:r>
              <a:rPr b="1" lang="en-US" sz="2600" spc="-1" strike="noStrike">
                <a:solidFill>
                  <a:srgbClr val="000000"/>
                </a:solidFill>
                <a:latin typeface="Constantia"/>
                <a:ea typeface="DejaVu Sans"/>
              </a:rPr>
              <a:t>	</a:t>
            </a:r>
            <a:r>
              <a:rPr b="1" lang="en-US" sz="2600" spc="-1" strike="noStrike">
                <a:solidFill>
                  <a:srgbClr val="000000"/>
                </a:solidFill>
                <a:latin typeface="Constantia"/>
                <a:ea typeface="DejaVu Sans"/>
              </a:rPr>
              <a:t>	</a:t>
            </a:r>
            <a:r>
              <a:rPr b="1" lang="en-US" sz="3600" spc="-1" strike="noStrike">
                <a:solidFill>
                  <a:srgbClr val="ff0000"/>
                </a:solidFill>
                <a:latin typeface="Constantia"/>
                <a:ea typeface="DejaVu Sans"/>
              </a:rPr>
              <a:t>DESCRIPTION</a:t>
            </a:r>
            <a:endParaRPr b="0" lang="en-US" sz="3600" spc="-1" strike="noStrike">
              <a:latin typeface="Arial"/>
            </a:endParaRPr>
          </a:p>
          <a:p>
            <a:pPr marL="274320" indent="-272160" algn="just">
              <a:lnSpc>
                <a:spcPct val="100000"/>
              </a:lnSpc>
              <a:spcBef>
                <a:spcPts val="720"/>
              </a:spcBef>
              <a:buClr>
                <a:srgbClr val="0bd0d9"/>
              </a:buClr>
              <a:buSzPct val="95000"/>
              <a:buFont typeface="Wingdings 2" charset="2"/>
              <a:buChar char=""/>
              <a:tabLst>
                <a:tab algn="l" pos="0"/>
              </a:tabLst>
            </a:pPr>
            <a:r>
              <a:rPr b="0" lang="en-US" sz="3600" spc="-1" strike="noStrike">
                <a:solidFill>
                  <a:srgbClr val="000000"/>
                </a:solidFill>
                <a:latin typeface="Constantia"/>
                <a:ea typeface="DejaVu Sans"/>
              </a:rPr>
              <a:t>It’s a condition peculiar to pregnant or newly delivered woman, characterized by </a:t>
            </a:r>
            <a:r>
              <a:rPr b="1" lang="en-US" sz="3600" spc="-1" strike="noStrike">
                <a:solidFill>
                  <a:srgbClr val="000000"/>
                </a:solidFill>
                <a:latin typeface="Constantia"/>
                <a:ea typeface="DejaVu Sans"/>
              </a:rPr>
              <a:t>convulsions</a:t>
            </a:r>
            <a:r>
              <a:rPr b="0" lang="en-US" sz="3600" spc="-1" strike="noStrike">
                <a:solidFill>
                  <a:srgbClr val="000000"/>
                </a:solidFill>
                <a:latin typeface="Constantia"/>
                <a:ea typeface="DejaVu Sans"/>
              </a:rPr>
              <a:t> (fits), followed by startorous breathing and coma in absence of other medical conditions which can bring convulsion.</a:t>
            </a:r>
            <a:endParaRPr b="0" lang="en-US" sz="3600" spc="-1" strike="noStrike">
              <a:latin typeface="Arial"/>
            </a:endParaRPr>
          </a:p>
          <a:p>
            <a:pPr algn="just">
              <a:lnSpc>
                <a:spcPct val="100000"/>
              </a:lnSpc>
              <a:spcBef>
                <a:spcPts val="519"/>
              </a:spcBef>
              <a:tabLst>
                <a:tab algn="l" pos="0"/>
              </a:tabLst>
            </a:pPr>
            <a:endParaRPr b="0" lang="en-US" sz="3600" spc="-1" strike="noStrike">
              <a:latin typeface="Arial"/>
            </a:endParaRPr>
          </a:p>
        </p:txBody>
      </p:sp>
      <p:sp>
        <p:nvSpPr>
          <p:cNvPr id="936" name="CustomShape 2"/>
          <p:cNvSpPr/>
          <p:nvPr/>
        </p:nvSpPr>
        <p:spPr>
          <a:xfrm>
            <a:off x="380880" y="0"/>
            <a:ext cx="11351520" cy="1217160"/>
          </a:xfrm>
          <a:prstGeom prst="rect">
            <a:avLst/>
          </a:prstGeom>
          <a:solidFill>
            <a:srgbClr val="21b2c9"/>
          </a:solidFill>
          <a:ln w="76320">
            <a:solidFill>
              <a:srgbClr val="a51b87"/>
            </a:solidFill>
            <a:round/>
          </a:ln>
        </p:spPr>
        <p:style>
          <a:lnRef idx="0"/>
          <a:fillRef idx="0"/>
          <a:effectRef idx="0"/>
          <a:fontRef idx="minor"/>
        </p:style>
        <p:txBody>
          <a:bodyPr lIns="0" rIns="0" tIns="45000" bIns="0" anchor="b">
            <a:normAutofit fontScale="73000"/>
          </a:bodyPr>
          <a:p>
            <a:pPr algn="ctr">
              <a:lnSpc>
                <a:spcPct val="100000"/>
              </a:lnSpc>
            </a:pPr>
            <a:br/>
            <a:r>
              <a:rPr b="1" lang="en-US" sz="8000" spc="-1" strike="noStrike">
                <a:solidFill>
                  <a:srgbClr val="f2f2f2"/>
                </a:solidFill>
                <a:latin typeface="Arial Rounded MT Bold"/>
                <a:ea typeface="바탕"/>
              </a:rPr>
              <a:t>ECLAMPSIA</a:t>
            </a:r>
            <a:endParaRPr b="0" lang="en-US" sz="8000" spc="-1" strike="noStrike">
              <a:latin typeface="Arial"/>
            </a:endParaRPr>
          </a:p>
        </p:txBody>
      </p:sp>
    </p:spTree>
  </p:cSld>
  <p:transition spd="med">
    <p:pull dir="l"/>
  </p:transition>
</p:sld>
</file>

<file path=ppt/slides/slide6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37" name="CustomShape 1"/>
          <p:cNvSpPr/>
          <p:nvPr/>
        </p:nvSpPr>
        <p:spPr>
          <a:xfrm>
            <a:off x="952560" y="533520"/>
            <a:ext cx="10284840" cy="5471640"/>
          </a:xfrm>
          <a:prstGeom prst="rect">
            <a:avLst/>
          </a:prstGeom>
          <a:noFill/>
          <a:ln>
            <a:noFill/>
          </a:ln>
        </p:spPr>
        <p:style>
          <a:lnRef idx="0"/>
          <a:fillRef idx="0"/>
          <a:effectRef idx="0"/>
          <a:fontRef idx="minor"/>
        </p:style>
        <p:txBody>
          <a:bodyPr lIns="90000" rIns="90000" tIns="45000" bIns="45000">
            <a:normAutofit/>
          </a:bodyPr>
          <a:p>
            <a:pPr marL="274320" indent="-272160" algn="ctr">
              <a:lnSpc>
                <a:spcPct val="100000"/>
              </a:lnSpc>
              <a:spcBef>
                <a:spcPts val="720"/>
              </a:spcBef>
              <a:tabLst>
                <a:tab algn="l" pos="0"/>
              </a:tabLst>
            </a:pPr>
            <a:r>
              <a:rPr b="1" lang="en-US" sz="3600" spc="-1" strike="noStrike">
                <a:solidFill>
                  <a:srgbClr val="000000"/>
                </a:solidFill>
                <a:latin typeface="Constantia"/>
                <a:ea typeface="DejaVu Sans"/>
              </a:rPr>
              <a:t>	</a:t>
            </a:r>
            <a:r>
              <a:rPr b="1" lang="en-US" sz="3600" spc="-1" strike="noStrike">
                <a:solidFill>
                  <a:srgbClr val="a51b87"/>
                </a:solidFill>
                <a:latin typeface="Constantia"/>
                <a:ea typeface="DejaVu Sans"/>
              </a:rPr>
              <a:t>INCIDENCE</a:t>
            </a:r>
            <a:endParaRPr b="0" lang="en-US" sz="3600" spc="-1" strike="noStrike">
              <a:latin typeface="Arial"/>
            </a:endParaRPr>
          </a:p>
          <a:p>
            <a:pPr marL="274320" indent="-272160" algn="just">
              <a:lnSpc>
                <a:spcPct val="100000"/>
              </a:lnSpc>
              <a:spcBef>
                <a:spcPts val="720"/>
              </a:spcBef>
              <a:buClr>
                <a:srgbClr val="0bd0d9"/>
              </a:buClr>
              <a:buSzPct val="95000"/>
              <a:buFont typeface="Wingdings 2" charset="2"/>
              <a:buChar char=""/>
              <a:tabLst>
                <a:tab algn="l" pos="0"/>
              </a:tabLst>
            </a:pPr>
            <a:r>
              <a:rPr b="0" lang="en-US" sz="3600" spc="-1" strike="noStrike">
                <a:solidFill>
                  <a:srgbClr val="000000"/>
                </a:solidFill>
                <a:latin typeface="Constantia"/>
                <a:ea typeface="DejaVu Sans"/>
              </a:rPr>
              <a:t>Eclampsia may occur in about 0.2-0.5% of all the prenatals, particular to those who develop pre-eclampsia.</a:t>
            </a:r>
            <a:endParaRPr b="0" lang="en-US" sz="3600" spc="-1" strike="noStrike">
              <a:latin typeface="Arial"/>
            </a:endParaRPr>
          </a:p>
          <a:p>
            <a:pPr marL="274320" indent="-272160" algn="just">
              <a:lnSpc>
                <a:spcPct val="100000"/>
              </a:lnSpc>
              <a:spcBef>
                <a:spcPts val="720"/>
              </a:spcBef>
              <a:buClr>
                <a:srgbClr val="0bd0d9"/>
              </a:buClr>
              <a:buSzPct val="95000"/>
              <a:buFont typeface="Wingdings 2" charset="2"/>
              <a:buChar char=""/>
              <a:tabLst>
                <a:tab algn="l" pos="0"/>
              </a:tabLst>
            </a:pPr>
            <a:r>
              <a:rPr b="0" lang="en-US" sz="3600" spc="-1" strike="noStrike">
                <a:solidFill>
                  <a:srgbClr val="000000"/>
                </a:solidFill>
                <a:latin typeface="Constantia"/>
                <a:ea typeface="DejaVu Sans"/>
              </a:rPr>
              <a:t>So prenatal occurrence of fits is to about 20% , during  labour 25 % and postpartum 35%.</a:t>
            </a:r>
            <a:endParaRPr b="0" lang="en-US" sz="3600" spc="-1" strike="noStrike">
              <a:latin typeface="Arial"/>
            </a:endParaRPr>
          </a:p>
          <a:p>
            <a:pPr marL="274320" indent="-272160" algn="just">
              <a:lnSpc>
                <a:spcPct val="100000"/>
              </a:lnSpc>
              <a:spcBef>
                <a:spcPts val="720"/>
              </a:spcBef>
              <a:buClr>
                <a:srgbClr val="0bd0d9"/>
              </a:buClr>
              <a:buSzPct val="95000"/>
              <a:buFont typeface="Wingdings 2" charset="2"/>
              <a:buChar char=""/>
              <a:tabLst>
                <a:tab algn="l" pos="0"/>
              </a:tabLst>
            </a:pPr>
            <a:r>
              <a:rPr b="0" lang="en-US" sz="3600" spc="-1" strike="noStrike">
                <a:solidFill>
                  <a:srgbClr val="000000"/>
                </a:solidFill>
                <a:latin typeface="Constantia"/>
                <a:ea typeface="DejaVu Sans"/>
              </a:rPr>
              <a:t>Therefore close monitoring is crucial.</a:t>
            </a:r>
            <a:endParaRPr b="0" lang="en-US" sz="3600" spc="-1" strike="noStrike">
              <a:latin typeface="Arial"/>
            </a:endParaRPr>
          </a:p>
          <a:p>
            <a:pPr algn="just">
              <a:lnSpc>
                <a:spcPct val="100000"/>
              </a:lnSpc>
              <a:spcBef>
                <a:spcPts val="720"/>
              </a:spcBef>
              <a:tabLst>
                <a:tab algn="l" pos="0"/>
              </a:tabLst>
            </a:pPr>
            <a:endParaRPr b="0" lang="en-US" sz="3600" spc="-1" strike="noStrike">
              <a:latin typeface="Arial"/>
            </a:endParaRPr>
          </a:p>
        </p:txBody>
      </p:sp>
    </p:spTree>
  </p:cSld>
  <p:transition spd="med">
    <p:pull dir="l"/>
  </p:transition>
</p:sld>
</file>

<file path=ppt/slides/slide6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38" name="CustomShape 1"/>
          <p:cNvSpPr/>
          <p:nvPr/>
        </p:nvSpPr>
        <p:spPr>
          <a:xfrm>
            <a:off x="609480" y="1481400"/>
            <a:ext cx="5388840" cy="5222160"/>
          </a:xfrm>
          <a:prstGeom prst="rect">
            <a:avLst/>
          </a:prstGeom>
          <a:noFill/>
          <a:ln>
            <a:noFill/>
          </a:ln>
        </p:spPr>
        <p:style>
          <a:lnRef idx="0"/>
          <a:fillRef idx="0"/>
          <a:effectRef idx="0"/>
          <a:fontRef idx="minor"/>
        </p:style>
        <p:txBody>
          <a:bodyPr lIns="90000" rIns="90000" tIns="45000" bIns="45000">
            <a:noAutofit/>
          </a:bodyPr>
          <a:p>
            <a:pPr marL="274320" indent="-272160" algn="just">
              <a:lnSpc>
                <a:spcPct val="100000"/>
              </a:lnSpc>
              <a:spcBef>
                <a:spcPts val="561"/>
              </a:spcBef>
              <a:buClr>
                <a:srgbClr val="0bd0d9"/>
              </a:buClr>
              <a:buSzPct val="95000"/>
              <a:buFont typeface="Wingdings" charset="2"/>
              <a:buChar char=""/>
            </a:pPr>
            <a:r>
              <a:rPr b="0" lang="en-US" sz="2800" spc="-1" strike="noStrike">
                <a:solidFill>
                  <a:srgbClr val="000000"/>
                </a:solidFill>
                <a:latin typeface="Calibri"/>
                <a:ea typeface="DejaVu Sans"/>
              </a:rPr>
              <a:t>Eclampsia must be differentiated from other conditions that may be associated with convulsions and coma, e.g. </a:t>
            </a:r>
            <a:endParaRPr b="0" lang="en-US" sz="2800" spc="-1" strike="noStrike">
              <a:latin typeface="Arial"/>
            </a:endParaRPr>
          </a:p>
          <a:p>
            <a:pPr marL="274320" indent="-272160" algn="just">
              <a:lnSpc>
                <a:spcPct val="100000"/>
              </a:lnSpc>
              <a:spcBef>
                <a:spcPts val="561"/>
              </a:spcBef>
              <a:buClr>
                <a:srgbClr val="0bd0d9"/>
              </a:buClr>
              <a:buSzPct val="95000"/>
              <a:buFont typeface="Wingdings 2" charset="2"/>
              <a:buChar char=""/>
            </a:pPr>
            <a:r>
              <a:rPr b="0" lang="en-US" sz="2800" spc="-1" strike="noStrike">
                <a:solidFill>
                  <a:srgbClr val="000000"/>
                </a:solidFill>
                <a:latin typeface="Calibri"/>
                <a:ea typeface="DejaVu Sans"/>
              </a:rPr>
              <a:t>Epilepsy</a:t>
            </a:r>
            <a:endParaRPr b="0" lang="en-US" sz="2800" spc="-1" strike="noStrike">
              <a:latin typeface="Arial"/>
            </a:endParaRPr>
          </a:p>
          <a:p>
            <a:pPr marL="274320" indent="-272160" algn="just">
              <a:lnSpc>
                <a:spcPct val="100000"/>
              </a:lnSpc>
              <a:spcBef>
                <a:spcPts val="561"/>
              </a:spcBef>
              <a:buClr>
                <a:srgbClr val="0bd0d9"/>
              </a:buClr>
              <a:buSzPct val="95000"/>
              <a:buFont typeface="Wingdings 2" charset="2"/>
              <a:buChar char=""/>
            </a:pPr>
            <a:r>
              <a:rPr b="0" lang="en-US" sz="2800" spc="-1" strike="noStrike">
                <a:solidFill>
                  <a:srgbClr val="000000"/>
                </a:solidFill>
                <a:latin typeface="Calibri"/>
                <a:ea typeface="DejaVu Sans"/>
              </a:rPr>
              <a:t>Cerebral malaria</a:t>
            </a:r>
            <a:endParaRPr b="0" lang="en-US" sz="2800" spc="-1" strike="noStrike">
              <a:latin typeface="Arial"/>
            </a:endParaRPr>
          </a:p>
          <a:p>
            <a:pPr marL="274320" indent="-272160" algn="just">
              <a:lnSpc>
                <a:spcPct val="100000"/>
              </a:lnSpc>
              <a:spcBef>
                <a:spcPts val="561"/>
              </a:spcBef>
              <a:buClr>
                <a:srgbClr val="0bd0d9"/>
              </a:buClr>
              <a:buSzPct val="95000"/>
              <a:buFont typeface="Wingdings 2" charset="2"/>
              <a:buChar char=""/>
            </a:pPr>
            <a:r>
              <a:rPr b="0" lang="en-US" sz="2800" spc="-1" strike="noStrike">
                <a:solidFill>
                  <a:srgbClr val="000000"/>
                </a:solidFill>
                <a:latin typeface="Calibri"/>
                <a:ea typeface="DejaVu Sans"/>
              </a:rPr>
              <a:t>Meningitis</a:t>
            </a:r>
            <a:endParaRPr b="0" lang="en-US" sz="2800" spc="-1" strike="noStrike">
              <a:latin typeface="Arial"/>
            </a:endParaRPr>
          </a:p>
          <a:p>
            <a:pPr marL="274320" indent="-272160" algn="just">
              <a:lnSpc>
                <a:spcPct val="100000"/>
              </a:lnSpc>
              <a:spcBef>
                <a:spcPts val="561"/>
              </a:spcBef>
              <a:buClr>
                <a:srgbClr val="0bd0d9"/>
              </a:buClr>
              <a:buSzPct val="95000"/>
              <a:buFont typeface="Wingdings 2" charset="2"/>
              <a:buChar char=""/>
            </a:pPr>
            <a:r>
              <a:rPr b="0" lang="en-US" sz="2800" spc="-1" strike="noStrike">
                <a:solidFill>
                  <a:srgbClr val="000000"/>
                </a:solidFill>
                <a:latin typeface="Calibri"/>
                <a:ea typeface="DejaVu Sans"/>
              </a:rPr>
              <a:t>Head injury</a:t>
            </a:r>
            <a:endParaRPr b="0" lang="en-US" sz="2800" spc="-1" strike="noStrike">
              <a:latin typeface="Arial"/>
            </a:endParaRPr>
          </a:p>
          <a:p>
            <a:pPr marL="274320" indent="-272160" algn="just">
              <a:lnSpc>
                <a:spcPct val="100000"/>
              </a:lnSpc>
              <a:spcBef>
                <a:spcPts val="561"/>
              </a:spcBef>
              <a:buClr>
                <a:srgbClr val="0bd0d9"/>
              </a:buClr>
              <a:buSzPct val="95000"/>
              <a:buFont typeface="Wingdings 2" charset="2"/>
              <a:buChar char=""/>
            </a:pPr>
            <a:r>
              <a:rPr b="0" lang="en-US" sz="2800" spc="-1" strike="noStrike">
                <a:solidFill>
                  <a:srgbClr val="000000"/>
                </a:solidFill>
                <a:latin typeface="Calibri"/>
                <a:ea typeface="DejaVu Sans"/>
              </a:rPr>
              <a:t>Cerebrovascular accident</a:t>
            </a:r>
            <a:endParaRPr b="0" lang="en-US" sz="2800" spc="-1" strike="noStrike">
              <a:latin typeface="Arial"/>
            </a:endParaRPr>
          </a:p>
        </p:txBody>
      </p:sp>
      <p:sp>
        <p:nvSpPr>
          <p:cNvPr id="939" name="CustomShape 2"/>
          <p:cNvSpPr/>
          <p:nvPr/>
        </p:nvSpPr>
        <p:spPr>
          <a:xfrm>
            <a:off x="6191280" y="1481400"/>
            <a:ext cx="5388840" cy="5069880"/>
          </a:xfrm>
          <a:prstGeom prst="rect">
            <a:avLst/>
          </a:prstGeom>
          <a:noFill/>
          <a:ln>
            <a:noFill/>
          </a:ln>
        </p:spPr>
        <p:style>
          <a:lnRef idx="0"/>
          <a:fillRef idx="0"/>
          <a:effectRef idx="0"/>
          <a:fontRef idx="minor"/>
        </p:style>
        <p:txBody>
          <a:bodyPr lIns="90000" rIns="90000" tIns="45000" bIns="45000">
            <a:noAutofit/>
          </a:bodyPr>
          <a:p>
            <a:pPr marL="274320" indent="-272160" algn="just">
              <a:lnSpc>
                <a:spcPct val="100000"/>
              </a:lnSpc>
              <a:spcBef>
                <a:spcPts val="519"/>
              </a:spcBef>
              <a:buClr>
                <a:srgbClr val="0bd0d9"/>
              </a:buClr>
              <a:buSzPct val="95000"/>
              <a:buFont typeface="Wingdings 2" charset="2"/>
              <a:buChar char=""/>
            </a:pPr>
            <a:r>
              <a:rPr b="0" lang="en-US" sz="2600" spc="-1" strike="noStrike">
                <a:solidFill>
                  <a:srgbClr val="000000"/>
                </a:solidFill>
                <a:latin typeface="Calibri"/>
                <a:ea typeface="DejaVu Sans"/>
              </a:rPr>
              <a:t>Intoxication- (alcohol, drugs, and poisons)</a:t>
            </a:r>
            <a:endParaRPr b="0" lang="en-US" sz="2600" spc="-1" strike="noStrike">
              <a:latin typeface="Arial"/>
            </a:endParaRPr>
          </a:p>
          <a:p>
            <a:pPr marL="274320" indent="-272160" algn="just">
              <a:lnSpc>
                <a:spcPct val="100000"/>
              </a:lnSpc>
              <a:spcBef>
                <a:spcPts val="519"/>
              </a:spcBef>
              <a:buClr>
                <a:srgbClr val="0bd0d9"/>
              </a:buClr>
              <a:buSzPct val="95000"/>
              <a:buFont typeface="Wingdings 2" charset="2"/>
              <a:buChar char=""/>
            </a:pPr>
            <a:r>
              <a:rPr b="0" lang="en-US" sz="2600" spc="-1" strike="noStrike">
                <a:solidFill>
                  <a:srgbClr val="000000"/>
                </a:solidFill>
                <a:latin typeface="Calibri"/>
                <a:ea typeface="DejaVu Sans"/>
              </a:rPr>
              <a:t>Drug withdrawal</a:t>
            </a:r>
            <a:endParaRPr b="0" lang="en-US" sz="2600" spc="-1" strike="noStrike">
              <a:latin typeface="Arial"/>
            </a:endParaRPr>
          </a:p>
          <a:p>
            <a:pPr marL="274320" indent="-272160" algn="just">
              <a:lnSpc>
                <a:spcPct val="100000"/>
              </a:lnSpc>
              <a:spcBef>
                <a:spcPts val="519"/>
              </a:spcBef>
              <a:buClr>
                <a:srgbClr val="0bd0d9"/>
              </a:buClr>
              <a:buSzPct val="95000"/>
              <a:buFont typeface="Wingdings 2" charset="2"/>
              <a:buChar char=""/>
            </a:pPr>
            <a:r>
              <a:rPr b="0" lang="en-US" sz="2600" spc="-1" strike="noStrike">
                <a:solidFill>
                  <a:srgbClr val="000000"/>
                </a:solidFill>
                <a:latin typeface="Calibri"/>
                <a:ea typeface="DejaVu Sans"/>
              </a:rPr>
              <a:t>Metabolic disorders</a:t>
            </a:r>
            <a:endParaRPr b="0" lang="en-US" sz="2600" spc="-1" strike="noStrike">
              <a:latin typeface="Arial"/>
            </a:endParaRPr>
          </a:p>
          <a:p>
            <a:pPr marL="274320" indent="-272160" algn="just">
              <a:lnSpc>
                <a:spcPct val="100000"/>
              </a:lnSpc>
              <a:spcBef>
                <a:spcPts val="519"/>
              </a:spcBef>
              <a:buClr>
                <a:srgbClr val="0bd0d9"/>
              </a:buClr>
              <a:buSzPct val="95000"/>
              <a:buFont typeface="Wingdings 2" charset="2"/>
              <a:buChar char=""/>
            </a:pPr>
            <a:r>
              <a:rPr b="0" lang="en-US" sz="2600" spc="-1" strike="noStrike">
                <a:solidFill>
                  <a:srgbClr val="000000"/>
                </a:solidFill>
                <a:latin typeface="Calibri"/>
                <a:ea typeface="DejaVu Sans"/>
              </a:rPr>
              <a:t>Water intoxication</a:t>
            </a:r>
            <a:endParaRPr b="0" lang="en-US" sz="2600" spc="-1" strike="noStrike">
              <a:latin typeface="Arial"/>
            </a:endParaRPr>
          </a:p>
          <a:p>
            <a:pPr marL="274320" indent="-272160" algn="just">
              <a:lnSpc>
                <a:spcPct val="100000"/>
              </a:lnSpc>
              <a:spcBef>
                <a:spcPts val="519"/>
              </a:spcBef>
              <a:buClr>
                <a:srgbClr val="0bd0d9"/>
              </a:buClr>
              <a:buSzPct val="95000"/>
              <a:buFont typeface="Wingdings 2" charset="2"/>
              <a:buChar char=""/>
            </a:pPr>
            <a:r>
              <a:rPr b="0" lang="en-US" sz="2600" spc="-1" strike="noStrike">
                <a:solidFill>
                  <a:srgbClr val="000000"/>
                </a:solidFill>
                <a:latin typeface="Calibri"/>
                <a:ea typeface="DejaVu Sans"/>
              </a:rPr>
              <a:t>Encephalitis</a:t>
            </a:r>
            <a:endParaRPr b="0" lang="en-US" sz="2600" spc="-1" strike="noStrike">
              <a:latin typeface="Arial"/>
            </a:endParaRPr>
          </a:p>
          <a:p>
            <a:pPr marL="274320" indent="-272160" algn="just">
              <a:lnSpc>
                <a:spcPct val="100000"/>
              </a:lnSpc>
              <a:spcBef>
                <a:spcPts val="519"/>
              </a:spcBef>
              <a:buClr>
                <a:srgbClr val="0bd0d9"/>
              </a:buClr>
              <a:buSzPct val="95000"/>
              <a:buFont typeface="Wingdings 2" charset="2"/>
              <a:buChar char=""/>
            </a:pPr>
            <a:r>
              <a:rPr b="0" lang="en-US" sz="2600" spc="-1" strike="noStrike">
                <a:solidFill>
                  <a:srgbClr val="000000"/>
                </a:solidFill>
                <a:latin typeface="Calibri"/>
                <a:ea typeface="DejaVu Sans"/>
              </a:rPr>
              <a:t>Hypertensive encephalopathy</a:t>
            </a:r>
            <a:endParaRPr b="0" lang="en-US" sz="2600" spc="-1" strike="noStrike">
              <a:latin typeface="Arial"/>
            </a:endParaRPr>
          </a:p>
          <a:p>
            <a:pPr marL="274320" indent="-272160" algn="just">
              <a:lnSpc>
                <a:spcPct val="100000"/>
              </a:lnSpc>
              <a:spcBef>
                <a:spcPts val="519"/>
              </a:spcBef>
              <a:buClr>
                <a:srgbClr val="0bd0d9"/>
              </a:buClr>
              <a:buSzPct val="95000"/>
              <a:buFont typeface="Wingdings 2" charset="2"/>
              <a:buChar char=""/>
            </a:pPr>
            <a:r>
              <a:rPr b="0" lang="en-US" sz="2600" spc="-1" strike="noStrike">
                <a:solidFill>
                  <a:srgbClr val="000000"/>
                </a:solidFill>
                <a:latin typeface="Calibri"/>
                <a:ea typeface="DejaVu Sans"/>
              </a:rPr>
              <a:t>Hysteria. </a:t>
            </a:r>
            <a:endParaRPr b="0" lang="en-US" sz="2600" spc="-1" strike="noStrike">
              <a:latin typeface="Arial"/>
            </a:endParaRPr>
          </a:p>
          <a:p>
            <a:pPr>
              <a:lnSpc>
                <a:spcPct val="100000"/>
              </a:lnSpc>
              <a:spcBef>
                <a:spcPts val="519"/>
              </a:spcBef>
            </a:pPr>
            <a:endParaRPr b="0" lang="en-US" sz="2600" spc="-1" strike="noStrike">
              <a:latin typeface="Arial"/>
            </a:endParaRPr>
          </a:p>
        </p:txBody>
      </p:sp>
      <p:sp>
        <p:nvSpPr>
          <p:cNvPr id="940" name="CustomShape 3"/>
          <p:cNvSpPr/>
          <p:nvPr/>
        </p:nvSpPr>
        <p:spPr>
          <a:xfrm>
            <a:off x="609480" y="338400"/>
            <a:ext cx="10970640" cy="1140840"/>
          </a:xfrm>
          <a:prstGeom prst="rect">
            <a:avLst/>
          </a:prstGeom>
          <a:noFill/>
          <a:ln>
            <a:noFill/>
          </a:ln>
        </p:spPr>
        <p:style>
          <a:lnRef idx="0"/>
          <a:fillRef idx="0"/>
          <a:effectRef idx="0"/>
          <a:fontRef idx="minor"/>
        </p:style>
        <p:txBody>
          <a:bodyPr lIns="0" rIns="0" tIns="45000" bIns="0" anchor="b">
            <a:noAutofit/>
          </a:bodyPr>
          <a:p>
            <a:pPr algn="ctr">
              <a:lnSpc>
                <a:spcPct val="100000"/>
              </a:lnSpc>
            </a:pPr>
            <a:r>
              <a:rPr b="0" lang="en-US" sz="5000" spc="-1" strike="noStrike">
                <a:solidFill>
                  <a:srgbClr val="000000"/>
                </a:solidFill>
                <a:latin typeface="Bahnschrift SemiBold"/>
                <a:ea typeface="DejaVu Sans"/>
              </a:rPr>
              <a:t>Differential diagnosis of Eclampsia </a:t>
            </a:r>
            <a:endParaRPr b="0" lang="en-US" sz="5000" spc="-1" strike="noStrike">
              <a:latin typeface="Arial"/>
            </a:endParaRPr>
          </a:p>
        </p:txBody>
      </p:sp>
    </p:spTree>
  </p:cSld>
  <p:transition spd="med">
    <p:pull dir="l"/>
  </p:transition>
</p:sld>
</file>

<file path=ppt/slides/slide6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41" name="CustomShape 1"/>
          <p:cNvSpPr/>
          <p:nvPr/>
        </p:nvSpPr>
        <p:spPr>
          <a:xfrm>
            <a:off x="838080" y="76320"/>
            <a:ext cx="10113480" cy="6550920"/>
          </a:xfrm>
          <a:prstGeom prst="rect">
            <a:avLst/>
          </a:prstGeom>
          <a:noFill/>
          <a:ln>
            <a:noFill/>
          </a:ln>
        </p:spPr>
        <p:style>
          <a:lnRef idx="0"/>
          <a:fillRef idx="0"/>
          <a:effectRef idx="0"/>
          <a:fontRef idx="minor"/>
        </p:style>
        <p:txBody>
          <a:bodyPr lIns="90000" rIns="90000" tIns="45000" bIns="45000">
            <a:normAutofit/>
          </a:bodyPr>
          <a:p>
            <a:pPr marL="274320" indent="-272160" algn="ctr">
              <a:lnSpc>
                <a:spcPct val="100000"/>
              </a:lnSpc>
              <a:spcBef>
                <a:spcPts val="720"/>
              </a:spcBef>
              <a:tabLst>
                <a:tab algn="l" pos="0"/>
              </a:tabLst>
            </a:pPr>
            <a:r>
              <a:rPr b="0" i="1" lang="en-US" sz="2800" spc="-1" strike="noStrike">
                <a:solidFill>
                  <a:srgbClr val="000000"/>
                </a:solidFill>
                <a:latin typeface="Constantia"/>
                <a:ea typeface="DejaVu Sans"/>
              </a:rPr>
              <a:t>	</a:t>
            </a:r>
            <a:r>
              <a:rPr b="1" lang="en-US" sz="3600" spc="-1" strike="noStrike">
                <a:solidFill>
                  <a:srgbClr val="0000ff"/>
                </a:solidFill>
                <a:latin typeface="Arial Rounded MT Bold"/>
                <a:ea typeface="DejaVu Sans"/>
              </a:rPr>
              <a:t>CLINICAL FEATURES OF IMPENDING ECLAMPSIA</a:t>
            </a:r>
            <a:endParaRPr b="0" lang="en-US" sz="3600" spc="-1" strike="noStrike">
              <a:latin typeface="Arial"/>
            </a:endParaRPr>
          </a:p>
          <a:p>
            <a:pPr marL="274320" indent="-272160" algn="just">
              <a:lnSpc>
                <a:spcPct val="100000"/>
              </a:lnSpc>
              <a:spcBef>
                <a:spcPts val="641"/>
              </a:spcBef>
              <a:tabLst>
                <a:tab algn="l" pos="0"/>
              </a:tabLst>
            </a:pPr>
            <a:r>
              <a:rPr b="0" lang="en-US" sz="2800" spc="-1" strike="noStrike">
                <a:solidFill>
                  <a:srgbClr val="000000"/>
                </a:solidFill>
                <a:latin typeface="Constantia"/>
                <a:ea typeface="DejaVu Sans"/>
              </a:rPr>
              <a:t>	</a:t>
            </a:r>
            <a:r>
              <a:rPr b="0" lang="en-US" sz="3200" spc="-1" strike="noStrike">
                <a:solidFill>
                  <a:srgbClr val="000000"/>
                </a:solidFill>
                <a:latin typeface="Arial Narrow"/>
                <a:ea typeface="DejaVu Sans"/>
              </a:rPr>
              <a:t>Synonym-warning features of imminent eclampsia.</a:t>
            </a:r>
            <a:endParaRPr b="0" lang="en-US" sz="3200" spc="-1" strike="noStrike">
              <a:latin typeface="Arial"/>
            </a:endParaRPr>
          </a:p>
          <a:p>
            <a:pPr marL="274320" indent="-272160" algn="just">
              <a:lnSpc>
                <a:spcPct val="100000"/>
              </a:lnSpc>
              <a:spcBef>
                <a:spcPts val="641"/>
              </a:spcBef>
              <a:buClr>
                <a:srgbClr val="0bd0d9"/>
              </a:buClr>
              <a:buSzPct val="95000"/>
              <a:buFont typeface="Wingdings 2" charset="2"/>
              <a:buChar char=""/>
              <a:tabLst>
                <a:tab algn="l" pos="0"/>
              </a:tabLst>
            </a:pPr>
            <a:r>
              <a:rPr b="0" lang="en-US" sz="3200" spc="-1" strike="noStrike">
                <a:solidFill>
                  <a:srgbClr val="000000"/>
                </a:solidFill>
                <a:latin typeface="Arial Narrow"/>
                <a:ea typeface="DejaVu Sans"/>
              </a:rPr>
              <a:t>A sharp rise in blood pressure suddenly, with more than 20mmhg within an interval of ½ hour ( BP &gt;160/100 mmHg) despite treatment.</a:t>
            </a:r>
            <a:endParaRPr b="0" lang="en-US" sz="3200" spc="-1" strike="noStrike">
              <a:latin typeface="Arial"/>
            </a:endParaRPr>
          </a:p>
          <a:p>
            <a:pPr marL="274320" indent="-272160" algn="just">
              <a:lnSpc>
                <a:spcPct val="100000"/>
              </a:lnSpc>
              <a:spcBef>
                <a:spcPts val="641"/>
              </a:spcBef>
              <a:buClr>
                <a:srgbClr val="0bd0d9"/>
              </a:buClr>
              <a:buSzPct val="95000"/>
              <a:buFont typeface="Wingdings 2" charset="2"/>
              <a:buChar char=""/>
              <a:tabLst>
                <a:tab algn="l" pos="0"/>
              </a:tabLst>
            </a:pPr>
            <a:r>
              <a:rPr b="0" lang="en-US" sz="3200" spc="-1" strike="noStrike">
                <a:solidFill>
                  <a:srgbClr val="000000"/>
                </a:solidFill>
                <a:latin typeface="Arial Narrow"/>
                <a:ea typeface="DejaVu Sans"/>
              </a:rPr>
              <a:t>Decreased urinary output (oliguria) because of severe spasms in afferent arterioles, so less than 800ml  in 24 hours.</a:t>
            </a:r>
            <a:endParaRPr b="0" lang="en-US" sz="3200" spc="-1" strike="noStrike">
              <a:latin typeface="Arial"/>
            </a:endParaRPr>
          </a:p>
          <a:p>
            <a:pPr marL="274320" indent="-272160" algn="just">
              <a:lnSpc>
                <a:spcPct val="100000"/>
              </a:lnSpc>
              <a:spcBef>
                <a:spcPts val="641"/>
              </a:spcBef>
              <a:buClr>
                <a:srgbClr val="0bd0d9"/>
              </a:buClr>
              <a:buSzPct val="95000"/>
              <a:buFont typeface="Wingdings 2" charset="2"/>
              <a:buChar char=""/>
              <a:tabLst>
                <a:tab algn="l" pos="0"/>
              </a:tabLst>
            </a:pPr>
            <a:r>
              <a:rPr b="0" lang="en-US" sz="3200" spc="-1" strike="noStrike">
                <a:solidFill>
                  <a:srgbClr val="000000"/>
                </a:solidFill>
                <a:latin typeface="Arial Narrow"/>
                <a:ea typeface="DejaVu Sans"/>
              </a:rPr>
              <a:t>Increased proteinuria levels to 3+ &amp; above , due to general damage of the filtering bed.</a:t>
            </a:r>
            <a:endParaRPr b="0" lang="en-US" sz="3200" spc="-1" strike="noStrike">
              <a:latin typeface="Arial"/>
            </a:endParaRPr>
          </a:p>
          <a:p>
            <a:pPr>
              <a:lnSpc>
                <a:spcPct val="100000"/>
              </a:lnSpc>
              <a:spcBef>
                <a:spcPts val="561"/>
              </a:spcBef>
              <a:tabLst>
                <a:tab algn="l" pos="0"/>
              </a:tabLst>
            </a:pPr>
            <a:endParaRPr b="0" lang="en-US" sz="3200" spc="-1" strike="noStrike">
              <a:latin typeface="Arial"/>
            </a:endParaRPr>
          </a:p>
        </p:txBody>
      </p:sp>
    </p:spTree>
  </p:cSld>
  <p:transition spd="med">
    <p:pull dir="l"/>
  </p:transition>
</p:sld>
</file>

<file path=ppt/slides/slide6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42" name="CustomShape 1"/>
          <p:cNvSpPr/>
          <p:nvPr/>
        </p:nvSpPr>
        <p:spPr>
          <a:xfrm>
            <a:off x="857160" y="533520"/>
            <a:ext cx="10094400" cy="6170040"/>
          </a:xfrm>
          <a:prstGeom prst="rect">
            <a:avLst/>
          </a:prstGeom>
          <a:noFill/>
          <a:ln>
            <a:noFill/>
          </a:ln>
        </p:spPr>
        <p:style>
          <a:lnRef idx="0"/>
          <a:fillRef idx="0"/>
          <a:effectRef idx="0"/>
          <a:fontRef idx="minor"/>
        </p:style>
        <p:txBody>
          <a:bodyPr lIns="90000" rIns="90000" tIns="45000" bIns="45000">
            <a:normAutofit/>
          </a:bodyPr>
          <a:p>
            <a:pPr marL="274320" indent="-272160" algn="just">
              <a:lnSpc>
                <a:spcPct val="100000"/>
              </a:lnSpc>
              <a:spcBef>
                <a:spcPts val="720"/>
              </a:spcBef>
              <a:buClr>
                <a:srgbClr val="0bd0d9"/>
              </a:buClr>
              <a:buSzPct val="95000"/>
              <a:buFont typeface="Wingdings 2" charset="2"/>
              <a:buChar char=""/>
            </a:pPr>
            <a:r>
              <a:rPr b="0" lang="en-US" sz="3600" spc="-1" strike="noStrike">
                <a:solidFill>
                  <a:srgbClr val="000000"/>
                </a:solidFill>
                <a:latin typeface="Constantia"/>
                <a:ea typeface="DejaVu Sans"/>
              </a:rPr>
              <a:t>Abnormal general behavior in terms of restlessness initially, later confusion and finally drowsiness, due to cerebral oedema.</a:t>
            </a:r>
            <a:endParaRPr b="0" lang="en-US" sz="3600" spc="-1" strike="noStrike">
              <a:latin typeface="Arial"/>
            </a:endParaRPr>
          </a:p>
          <a:p>
            <a:pPr marL="274320" indent="-272160" algn="just">
              <a:lnSpc>
                <a:spcPct val="100000"/>
              </a:lnSpc>
              <a:spcBef>
                <a:spcPts val="720"/>
              </a:spcBef>
              <a:buClr>
                <a:srgbClr val="0bd0d9"/>
              </a:buClr>
              <a:buSzPct val="95000"/>
              <a:buFont typeface="Wingdings 2" charset="2"/>
              <a:buChar char=""/>
            </a:pPr>
            <a:r>
              <a:rPr b="0" lang="en-US" sz="3600" spc="-1" strike="noStrike">
                <a:solidFill>
                  <a:srgbClr val="000000"/>
                </a:solidFill>
                <a:latin typeface="Constantia"/>
                <a:ea typeface="DejaVu Sans"/>
              </a:rPr>
              <a:t>Severe epigastric pain, accompanied by nausea and vomiting.</a:t>
            </a:r>
            <a:endParaRPr b="0" lang="en-US" sz="3600" spc="-1" strike="noStrike">
              <a:latin typeface="Arial"/>
            </a:endParaRPr>
          </a:p>
          <a:p>
            <a:pPr marL="274320" indent="-272160" algn="just">
              <a:lnSpc>
                <a:spcPct val="100000"/>
              </a:lnSpc>
              <a:spcBef>
                <a:spcPts val="720"/>
              </a:spcBef>
              <a:buClr>
                <a:srgbClr val="0bd0d9"/>
              </a:buClr>
              <a:buSzPct val="95000"/>
              <a:buFont typeface="Wingdings" charset="2"/>
              <a:buChar char=""/>
            </a:pPr>
            <a:r>
              <a:rPr b="0" lang="en-US" sz="3600" spc="-1" strike="noStrike">
                <a:solidFill>
                  <a:srgbClr val="000000"/>
                </a:solidFill>
                <a:latin typeface="Constantia"/>
                <a:ea typeface="DejaVu Sans"/>
              </a:rPr>
              <a:t> </a:t>
            </a:r>
            <a:r>
              <a:rPr b="0" lang="en-US" sz="3600" spc="-1" strike="noStrike">
                <a:solidFill>
                  <a:srgbClr val="000000"/>
                </a:solidFill>
                <a:latin typeface="Constantia"/>
                <a:ea typeface="DejaVu Sans"/>
              </a:rPr>
              <a:t>Pain is excruciating in nature and it’s located at the right upper quadrant of the abdomen.</a:t>
            </a:r>
            <a:endParaRPr b="0" lang="en-US" sz="3600" spc="-1" strike="noStrike">
              <a:latin typeface="Arial"/>
            </a:endParaRPr>
          </a:p>
          <a:p>
            <a:pPr marL="274320" indent="-272160" algn="just">
              <a:lnSpc>
                <a:spcPct val="100000"/>
              </a:lnSpc>
              <a:spcBef>
                <a:spcPts val="720"/>
              </a:spcBef>
              <a:buClr>
                <a:srgbClr val="0bd0d9"/>
              </a:buClr>
              <a:buSzPct val="95000"/>
              <a:buFont typeface="Wingdings" charset="2"/>
              <a:buChar char=""/>
            </a:pPr>
            <a:r>
              <a:rPr b="0" lang="en-US" sz="3600" spc="-1" strike="noStrike">
                <a:solidFill>
                  <a:srgbClr val="000000"/>
                </a:solidFill>
                <a:latin typeface="Constantia"/>
                <a:ea typeface="DejaVu Sans"/>
              </a:rPr>
              <a:t> </a:t>
            </a:r>
            <a:r>
              <a:rPr b="0" lang="en-US" sz="3600" spc="-1" strike="noStrike">
                <a:solidFill>
                  <a:srgbClr val="000000"/>
                </a:solidFill>
                <a:latin typeface="Constantia"/>
                <a:ea typeface="DejaVu Sans"/>
              </a:rPr>
              <a:t>It indicates liver impairment.</a:t>
            </a:r>
            <a:endParaRPr b="0" lang="en-US" sz="3600" spc="-1" strike="noStrike">
              <a:latin typeface="Arial"/>
            </a:endParaRPr>
          </a:p>
          <a:p>
            <a:pPr>
              <a:lnSpc>
                <a:spcPct val="100000"/>
              </a:lnSpc>
              <a:spcBef>
                <a:spcPts val="561"/>
              </a:spcBef>
            </a:pPr>
            <a:endParaRPr b="0" lang="en-US" sz="3600" spc="-1" strike="noStrike">
              <a:latin typeface="Arial"/>
            </a:endParaRPr>
          </a:p>
        </p:txBody>
      </p:sp>
    </p:spTree>
  </p:cSld>
  <p:transition spd="med">
    <p:pull dir="l"/>
  </p:transition>
</p:sld>
</file>

<file path=ppt/slides/slide6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43" name="CustomShape 1"/>
          <p:cNvSpPr/>
          <p:nvPr/>
        </p:nvSpPr>
        <p:spPr>
          <a:xfrm>
            <a:off x="666720" y="609480"/>
            <a:ext cx="10761120" cy="6017760"/>
          </a:xfrm>
          <a:prstGeom prst="rect">
            <a:avLst/>
          </a:prstGeom>
          <a:noFill/>
          <a:ln>
            <a:noFill/>
          </a:ln>
        </p:spPr>
        <p:style>
          <a:lnRef idx="0"/>
          <a:fillRef idx="0"/>
          <a:effectRef idx="0"/>
          <a:fontRef idx="minor"/>
        </p:style>
        <p:txBody>
          <a:bodyPr lIns="90000" rIns="90000" tIns="45000" bIns="45000">
            <a:normAutofit/>
          </a:bodyPr>
          <a:p>
            <a:pPr marL="274320" indent="-272160" algn="just">
              <a:lnSpc>
                <a:spcPct val="100000"/>
              </a:lnSpc>
              <a:spcBef>
                <a:spcPts val="720"/>
              </a:spcBef>
              <a:buClr>
                <a:srgbClr val="0bd0d9"/>
              </a:buClr>
              <a:buSzPct val="95000"/>
              <a:buFont typeface="Wingdings 2" charset="2"/>
              <a:buChar char=""/>
            </a:pPr>
            <a:r>
              <a:rPr b="0" lang="en-US" sz="3600" spc="-1" strike="noStrike">
                <a:solidFill>
                  <a:srgbClr val="000000"/>
                </a:solidFill>
                <a:latin typeface="Constantia"/>
                <a:ea typeface="DejaVu Sans"/>
              </a:rPr>
              <a:t>Severe headache, usually persistent and located either at frontal or occipital region.</a:t>
            </a:r>
            <a:endParaRPr b="0" lang="en-US" sz="3600" spc="-1" strike="noStrike">
              <a:latin typeface="Arial"/>
            </a:endParaRPr>
          </a:p>
          <a:p>
            <a:pPr marL="274320" indent="-272160" algn="just">
              <a:lnSpc>
                <a:spcPct val="100000"/>
              </a:lnSpc>
              <a:spcBef>
                <a:spcPts val="720"/>
              </a:spcBef>
              <a:buClr>
                <a:srgbClr val="0bd0d9"/>
              </a:buClr>
              <a:buSzPct val="95000"/>
              <a:buFont typeface="Wingdings" charset="2"/>
              <a:buChar char=""/>
            </a:pPr>
            <a:r>
              <a:rPr b="0" lang="en-US" sz="3600" spc="-1" strike="noStrike">
                <a:solidFill>
                  <a:srgbClr val="000000"/>
                </a:solidFill>
                <a:latin typeface="Constantia"/>
                <a:ea typeface="DejaVu Sans"/>
              </a:rPr>
              <a:t>Indicates increased intracranial pressure because of cerebral oedema since blood supply is impaired.</a:t>
            </a:r>
            <a:endParaRPr b="0" lang="en-US" sz="3600" spc="-1" strike="noStrike">
              <a:latin typeface="Arial"/>
            </a:endParaRPr>
          </a:p>
          <a:p>
            <a:pPr marL="274320" indent="-272160" algn="just">
              <a:lnSpc>
                <a:spcPct val="100000"/>
              </a:lnSpc>
              <a:spcBef>
                <a:spcPts val="720"/>
              </a:spcBef>
              <a:buClr>
                <a:srgbClr val="0bd0d9"/>
              </a:buClr>
              <a:buSzPct val="95000"/>
              <a:buFont typeface="Wingdings 2" charset="2"/>
              <a:buChar char=""/>
            </a:pPr>
            <a:r>
              <a:rPr b="0" lang="en-US" sz="3600" spc="-1" strike="noStrike">
                <a:solidFill>
                  <a:srgbClr val="000000"/>
                </a:solidFill>
                <a:latin typeface="Constantia"/>
                <a:ea typeface="DejaVu Sans"/>
              </a:rPr>
              <a:t>Visual disturbance in terms of either blurred vision, flashes of light or photophobia due to oedema of the retina.</a:t>
            </a:r>
            <a:endParaRPr b="0" lang="en-US" sz="3600" spc="-1" strike="noStrike">
              <a:latin typeface="Arial"/>
            </a:endParaRPr>
          </a:p>
          <a:p>
            <a:pPr marL="274320" indent="-272160" algn="just">
              <a:lnSpc>
                <a:spcPct val="100000"/>
              </a:lnSpc>
              <a:spcBef>
                <a:spcPts val="720"/>
              </a:spcBef>
              <a:buClr>
                <a:srgbClr val="0bd0d9"/>
              </a:buClr>
              <a:buSzPct val="95000"/>
              <a:buFont typeface="Wingdings 2" charset="2"/>
              <a:buChar char=""/>
            </a:pPr>
            <a:r>
              <a:rPr b="0" lang="en-US" sz="3600" spc="-1" strike="noStrike">
                <a:solidFill>
                  <a:srgbClr val="000000"/>
                </a:solidFill>
                <a:latin typeface="Constantia"/>
                <a:ea typeface="DejaVu Sans"/>
              </a:rPr>
              <a:t>Hyper –reflexia, indicates cerebral irritability.</a:t>
            </a:r>
            <a:endParaRPr b="0" lang="en-US" sz="3600" spc="-1" strike="noStrike">
              <a:latin typeface="Arial"/>
            </a:endParaRPr>
          </a:p>
          <a:p>
            <a:pPr>
              <a:lnSpc>
                <a:spcPct val="100000"/>
              </a:lnSpc>
              <a:spcBef>
                <a:spcPts val="561"/>
              </a:spcBef>
            </a:pPr>
            <a:endParaRPr b="0" lang="en-US" sz="3600" spc="-1" strike="noStrike">
              <a:latin typeface="Arial"/>
            </a:endParaRPr>
          </a:p>
        </p:txBody>
      </p:sp>
    </p:spTree>
  </p:cSld>
  <p:transition spd="med">
    <p:pull dir="l"/>
  </p:transition>
</p:sld>
</file>

<file path=ppt/slides/slide6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44" name="CustomShape 1"/>
          <p:cNvSpPr/>
          <p:nvPr/>
        </p:nvSpPr>
        <p:spPr>
          <a:xfrm>
            <a:off x="685800" y="1066680"/>
            <a:ext cx="10837440" cy="5636520"/>
          </a:xfrm>
          <a:prstGeom prst="rect">
            <a:avLst/>
          </a:prstGeom>
          <a:noFill/>
          <a:ln>
            <a:noFill/>
          </a:ln>
        </p:spPr>
        <p:style>
          <a:lnRef idx="0"/>
          <a:fillRef idx="0"/>
          <a:effectRef idx="0"/>
          <a:fontRef idx="minor"/>
        </p:style>
        <p:txBody>
          <a:bodyPr lIns="90000" rIns="90000" tIns="45000" bIns="45000">
            <a:normAutofit/>
          </a:bodyPr>
          <a:p>
            <a:pPr marL="274320" indent="-272160" algn="just">
              <a:lnSpc>
                <a:spcPct val="100000"/>
              </a:lnSpc>
              <a:spcBef>
                <a:spcPts val="660"/>
              </a:spcBef>
              <a:tabLst>
                <a:tab algn="l" pos="0"/>
              </a:tabLst>
            </a:pPr>
            <a:r>
              <a:rPr b="1" lang="en-US" sz="3300" spc="-1" strike="noStrike">
                <a:solidFill>
                  <a:srgbClr val="000000"/>
                </a:solidFill>
                <a:latin typeface="Arial Narrow"/>
                <a:ea typeface="DejaVu Sans"/>
              </a:rPr>
              <a:t>	</a:t>
            </a:r>
            <a:r>
              <a:rPr b="1" lang="en-US" sz="3300" spc="-1" strike="noStrike">
                <a:solidFill>
                  <a:srgbClr val="c00000"/>
                </a:solidFill>
                <a:latin typeface="Arial Narrow"/>
                <a:ea typeface="DejaVu Sans"/>
              </a:rPr>
              <a:t>1. PREMONITORY/WARNING STAGE</a:t>
            </a:r>
            <a:endParaRPr b="0" lang="en-US" sz="3300" spc="-1" strike="noStrike">
              <a:latin typeface="Arial"/>
            </a:endParaRPr>
          </a:p>
          <a:p>
            <a:pPr marL="274320" indent="-272160" algn="just">
              <a:lnSpc>
                <a:spcPct val="100000"/>
              </a:lnSpc>
              <a:spcBef>
                <a:spcPts val="660"/>
              </a:spcBef>
              <a:buClr>
                <a:srgbClr val="0bd0d9"/>
              </a:buClr>
              <a:buSzPct val="95000"/>
              <a:buFont typeface="Wingdings 2" charset="2"/>
              <a:buChar char=""/>
              <a:tabLst>
                <a:tab algn="l" pos="0"/>
              </a:tabLst>
            </a:pPr>
            <a:r>
              <a:rPr b="0" lang="en-US" sz="3300" spc="-1" strike="noStrike">
                <a:solidFill>
                  <a:srgbClr val="000000"/>
                </a:solidFill>
                <a:latin typeface="Arial Narrow"/>
                <a:ea typeface="DejaVu Sans"/>
              </a:rPr>
              <a:t>It’s the very last indicator that fits are going to occur whatsoever. It lasts for about 10-20 seconds.</a:t>
            </a:r>
            <a:endParaRPr b="0" lang="en-US" sz="3300" spc="-1" strike="noStrike">
              <a:latin typeface="Arial"/>
            </a:endParaRPr>
          </a:p>
          <a:p>
            <a:pPr marL="274320" indent="-272160" algn="just">
              <a:lnSpc>
                <a:spcPct val="100000"/>
              </a:lnSpc>
              <a:spcBef>
                <a:spcPts val="660"/>
              </a:spcBef>
              <a:tabLst>
                <a:tab algn="l" pos="0"/>
              </a:tabLst>
            </a:pPr>
            <a:r>
              <a:rPr b="0" i="1" lang="en-US" sz="3300" spc="-1" strike="noStrike">
                <a:solidFill>
                  <a:srgbClr val="000000"/>
                </a:solidFill>
                <a:latin typeface="Arial Narrow"/>
                <a:ea typeface="DejaVu Sans"/>
              </a:rPr>
              <a:t>                          </a:t>
            </a:r>
            <a:r>
              <a:rPr b="1" lang="en-US" sz="3300" spc="-1" strike="noStrike">
                <a:solidFill>
                  <a:srgbClr val="0000ff"/>
                </a:solidFill>
                <a:latin typeface="Arial Narrow"/>
                <a:ea typeface="DejaVu Sans"/>
              </a:rPr>
              <a:t>Clinical presentation</a:t>
            </a:r>
            <a:endParaRPr b="0" lang="en-US" sz="3300" spc="-1" strike="noStrike">
              <a:latin typeface="Arial"/>
            </a:endParaRPr>
          </a:p>
          <a:p>
            <a:pPr marL="274320" indent="-272160" algn="just">
              <a:lnSpc>
                <a:spcPct val="100000"/>
              </a:lnSpc>
              <a:spcBef>
                <a:spcPts val="660"/>
              </a:spcBef>
              <a:buClr>
                <a:srgbClr val="0bd0d9"/>
              </a:buClr>
              <a:buSzPct val="95000"/>
              <a:buFont typeface="Wingdings 2" charset="2"/>
              <a:buChar char=""/>
              <a:tabLst>
                <a:tab algn="l" pos="0"/>
              </a:tabLst>
            </a:pPr>
            <a:r>
              <a:rPr b="0" lang="en-US" sz="3300" spc="-1" strike="noStrike">
                <a:solidFill>
                  <a:srgbClr val="000000"/>
                </a:solidFill>
                <a:latin typeface="Arial Narrow"/>
                <a:ea typeface="DejaVu Sans"/>
              </a:rPr>
              <a:t>Increased restlessness &amp; confusion.</a:t>
            </a:r>
            <a:endParaRPr b="0" lang="en-US" sz="3300" spc="-1" strike="noStrike">
              <a:latin typeface="Arial"/>
            </a:endParaRPr>
          </a:p>
          <a:p>
            <a:pPr marL="274320" indent="-272160" algn="just">
              <a:lnSpc>
                <a:spcPct val="100000"/>
              </a:lnSpc>
              <a:spcBef>
                <a:spcPts val="660"/>
              </a:spcBef>
              <a:buClr>
                <a:srgbClr val="0bd0d9"/>
              </a:buClr>
              <a:buSzPct val="95000"/>
              <a:buFont typeface="Wingdings 2" charset="2"/>
              <a:buChar char=""/>
              <a:tabLst>
                <a:tab algn="l" pos="0"/>
              </a:tabLst>
            </a:pPr>
            <a:r>
              <a:rPr b="0" lang="en-US" sz="3300" spc="-1" strike="noStrike">
                <a:solidFill>
                  <a:srgbClr val="000000"/>
                </a:solidFill>
                <a:latin typeface="Arial Narrow"/>
                <a:ea typeface="DejaVu Sans"/>
              </a:rPr>
              <a:t>Rapid eye movement or just stares.</a:t>
            </a:r>
            <a:endParaRPr b="0" lang="en-US" sz="3300" spc="-1" strike="noStrike">
              <a:latin typeface="Arial"/>
            </a:endParaRPr>
          </a:p>
          <a:p>
            <a:pPr marL="274320" indent="-272160" algn="just">
              <a:lnSpc>
                <a:spcPct val="100000"/>
              </a:lnSpc>
              <a:spcBef>
                <a:spcPts val="660"/>
              </a:spcBef>
              <a:buClr>
                <a:srgbClr val="0bd0d9"/>
              </a:buClr>
              <a:buSzPct val="95000"/>
              <a:buFont typeface="Wingdings 2" charset="2"/>
              <a:buChar char=""/>
              <a:tabLst>
                <a:tab algn="l" pos="0"/>
              </a:tabLst>
            </a:pPr>
            <a:r>
              <a:rPr b="0" lang="en-US" sz="3300" spc="-1" strike="noStrike">
                <a:solidFill>
                  <a:srgbClr val="000000"/>
                </a:solidFill>
                <a:latin typeface="Arial Narrow"/>
                <a:ea typeface="DejaVu Sans"/>
              </a:rPr>
              <a:t>Head drawn to one side.</a:t>
            </a:r>
            <a:endParaRPr b="0" lang="en-US" sz="3300" spc="-1" strike="noStrike">
              <a:latin typeface="Arial"/>
            </a:endParaRPr>
          </a:p>
          <a:p>
            <a:pPr marL="274320" indent="-272160" algn="just">
              <a:lnSpc>
                <a:spcPct val="100000"/>
              </a:lnSpc>
              <a:spcBef>
                <a:spcPts val="660"/>
              </a:spcBef>
              <a:buClr>
                <a:srgbClr val="0bd0d9"/>
              </a:buClr>
              <a:buSzPct val="95000"/>
              <a:buFont typeface="Wingdings 2" charset="2"/>
              <a:buChar char=""/>
              <a:tabLst>
                <a:tab algn="l" pos="0"/>
              </a:tabLst>
            </a:pPr>
            <a:r>
              <a:rPr b="0" lang="en-US" sz="3300" spc="-1" strike="noStrike">
                <a:solidFill>
                  <a:srgbClr val="000000"/>
                </a:solidFill>
                <a:latin typeface="Arial Narrow"/>
                <a:ea typeface="DejaVu Sans"/>
              </a:rPr>
              <a:t>Twitching of the facial muscles, particularly around mouth &amp; eyes.</a:t>
            </a:r>
            <a:endParaRPr b="0" lang="en-US" sz="3300" spc="-1" strike="noStrike">
              <a:latin typeface="Arial"/>
            </a:endParaRPr>
          </a:p>
          <a:p>
            <a:pPr marL="274320" indent="-272160" algn="just">
              <a:lnSpc>
                <a:spcPct val="100000"/>
              </a:lnSpc>
              <a:spcBef>
                <a:spcPts val="660"/>
              </a:spcBef>
              <a:buClr>
                <a:srgbClr val="0bd0d9"/>
              </a:buClr>
              <a:buSzPct val="95000"/>
              <a:buFont typeface="Wingdings 2" charset="2"/>
              <a:buChar char=""/>
              <a:tabLst>
                <a:tab algn="l" pos="0"/>
              </a:tabLst>
            </a:pPr>
            <a:r>
              <a:rPr b="0" lang="en-US" sz="3300" spc="-1" strike="noStrike">
                <a:solidFill>
                  <a:srgbClr val="000000"/>
                </a:solidFill>
                <a:latin typeface="Arial Narrow"/>
                <a:ea typeface="DejaVu Sans"/>
              </a:rPr>
              <a:t>Loss of consciousness.</a:t>
            </a:r>
            <a:endParaRPr b="0" lang="en-US" sz="3300" spc="-1" strike="noStrike">
              <a:latin typeface="Arial"/>
            </a:endParaRPr>
          </a:p>
          <a:p>
            <a:pPr algn="just">
              <a:lnSpc>
                <a:spcPct val="100000"/>
              </a:lnSpc>
              <a:spcBef>
                <a:spcPts val="519"/>
              </a:spcBef>
              <a:tabLst>
                <a:tab algn="l" pos="0"/>
              </a:tabLst>
            </a:pPr>
            <a:endParaRPr b="0" lang="en-US" sz="3300" spc="-1" strike="noStrike">
              <a:latin typeface="Arial"/>
            </a:endParaRPr>
          </a:p>
        </p:txBody>
      </p:sp>
      <p:sp>
        <p:nvSpPr>
          <p:cNvPr id="945" name="CustomShape 2"/>
          <p:cNvSpPr/>
          <p:nvPr/>
        </p:nvSpPr>
        <p:spPr>
          <a:xfrm>
            <a:off x="1238400" y="0"/>
            <a:ext cx="9713520" cy="1064520"/>
          </a:xfrm>
          <a:prstGeom prst="rect">
            <a:avLst/>
          </a:prstGeom>
          <a:noFill/>
          <a:ln>
            <a:noFill/>
          </a:ln>
        </p:spPr>
        <p:style>
          <a:lnRef idx="0"/>
          <a:fillRef idx="0"/>
          <a:effectRef idx="0"/>
          <a:fontRef idx="minor"/>
        </p:style>
        <p:txBody>
          <a:bodyPr lIns="0" rIns="0" tIns="45000" bIns="0" anchor="b">
            <a:normAutofit/>
          </a:bodyPr>
          <a:p>
            <a:pPr algn="ctr">
              <a:lnSpc>
                <a:spcPct val="100000"/>
              </a:lnSpc>
            </a:pPr>
            <a:r>
              <a:rPr b="1" lang="en-US" sz="5400" spc="-1" strike="noStrike">
                <a:solidFill>
                  <a:srgbClr val="0000ff"/>
                </a:solidFill>
                <a:latin typeface="Arial Black"/>
                <a:ea typeface="DejaVu Sans"/>
              </a:rPr>
              <a:t>STAGES</a:t>
            </a:r>
            <a:endParaRPr b="0" lang="en-US" sz="5400" spc="-1" strike="noStrike">
              <a:latin typeface="Arial"/>
            </a:endParaRPr>
          </a:p>
        </p:txBody>
      </p:sp>
    </p:spTree>
  </p:cSld>
  <p:transition spd="med">
    <p:pull dir="l"/>
  </p:transition>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61" name="CustomShape 1"/>
          <p:cNvSpPr/>
          <p:nvPr/>
        </p:nvSpPr>
        <p:spPr>
          <a:xfrm>
            <a:off x="0" y="0"/>
            <a:ext cx="12189960" cy="1031400"/>
          </a:xfrm>
          <a:prstGeom prst="rect">
            <a:avLst/>
          </a:prstGeom>
          <a:solidFill>
            <a:srgbClr val="000000"/>
          </a:solidFill>
          <a:ln>
            <a:noFill/>
          </a:ln>
          <a:effectLst>
            <a:outerShdw dir="2700000" dist="228593">
              <a:srgbClr val="000000">
                <a:alpha val="30000"/>
              </a:srgbClr>
            </a:outerShdw>
          </a:effectLst>
        </p:spPr>
        <p:style>
          <a:lnRef idx="0"/>
          <a:fillRef idx="0"/>
          <a:effectRef idx="0"/>
          <a:fontRef idx="minor"/>
        </p:style>
        <p:txBody>
          <a:bodyPr lIns="0" rIns="0" tIns="45000" bIns="0" anchor="b">
            <a:normAutofit/>
          </a:bodyPr>
          <a:p>
            <a:pPr algn="ctr">
              <a:lnSpc>
                <a:spcPct val="100000"/>
              </a:lnSpc>
            </a:pPr>
            <a:r>
              <a:rPr b="1" lang="en-US" sz="4800" spc="-1" strike="noStrike">
                <a:solidFill>
                  <a:srgbClr val="ffffff"/>
                </a:solidFill>
                <a:latin typeface="Arial Black"/>
                <a:ea typeface="DejaVu Sans"/>
              </a:rPr>
              <a:t>COURSE OUTLINE ctd’</a:t>
            </a:r>
            <a:endParaRPr b="0" lang="en-US" sz="4800" spc="-1" strike="noStrike">
              <a:latin typeface="Arial"/>
            </a:endParaRPr>
          </a:p>
        </p:txBody>
      </p:sp>
      <p:sp>
        <p:nvSpPr>
          <p:cNvPr id="862" name="CustomShape 2"/>
          <p:cNvSpPr/>
          <p:nvPr/>
        </p:nvSpPr>
        <p:spPr>
          <a:xfrm>
            <a:off x="101160" y="1245600"/>
            <a:ext cx="4879440" cy="5484240"/>
          </a:xfrm>
          <a:prstGeom prst="rect">
            <a:avLst/>
          </a:prstGeom>
          <a:solidFill>
            <a:srgbClr val="ffffff"/>
          </a:solidFill>
          <a:ln w="25560">
            <a:solidFill>
              <a:srgbClr val="7cca62"/>
            </a:solidFill>
            <a:round/>
          </a:ln>
        </p:spPr>
        <p:style>
          <a:lnRef idx="0"/>
          <a:fillRef idx="0"/>
          <a:effectRef idx="0"/>
          <a:fontRef idx="minor"/>
        </p:style>
        <p:txBody>
          <a:bodyPr lIns="90000" rIns="90000" tIns="45000" bIns="45000">
            <a:normAutofit fontScale="84000"/>
          </a:bodyPr>
          <a:p>
            <a:pPr marL="274320" indent="-272160" algn="just">
              <a:lnSpc>
                <a:spcPct val="100000"/>
              </a:lnSpc>
              <a:spcBef>
                <a:spcPts val="641"/>
              </a:spcBef>
              <a:buClr>
                <a:srgbClr val="0bd0d9"/>
              </a:buClr>
              <a:buSzPct val="95000"/>
              <a:buFont typeface="Wingdings" charset="2"/>
              <a:buChar char=""/>
            </a:pPr>
            <a:r>
              <a:rPr b="1" lang="en-US" sz="3200" spc="-1" strike="noStrike">
                <a:solidFill>
                  <a:srgbClr val="000000"/>
                </a:solidFill>
                <a:latin typeface="Constantia"/>
                <a:ea typeface="DejaVu Sans"/>
              </a:rPr>
              <a:t>ABNORMAL PUERPERIUM:</a:t>
            </a:r>
            <a:endParaRPr b="0" lang="en-US" sz="3200" spc="-1" strike="noStrike">
              <a:latin typeface="Arial"/>
            </a:endParaRPr>
          </a:p>
          <a:p>
            <a:pPr lvl="1" marL="640080" indent="-244800">
              <a:lnSpc>
                <a:spcPct val="100000"/>
              </a:lnSpc>
              <a:spcBef>
                <a:spcPts val="561"/>
              </a:spcBef>
              <a:buClr>
                <a:srgbClr val="0f6fc6"/>
              </a:buClr>
              <a:buSzPct val="85000"/>
              <a:buFont typeface="Wingdings" charset="2"/>
              <a:buChar char=""/>
            </a:pPr>
            <a:r>
              <a:rPr b="0" lang="en-US" sz="2800" spc="-1" strike="noStrike">
                <a:solidFill>
                  <a:srgbClr val="000000"/>
                </a:solidFill>
                <a:latin typeface="Constantia"/>
                <a:ea typeface="DejaVu Sans"/>
              </a:rPr>
              <a:t>Breast complications.</a:t>
            </a:r>
            <a:endParaRPr b="0" lang="en-US" sz="2800" spc="-1" strike="noStrike">
              <a:latin typeface="Arial"/>
            </a:endParaRPr>
          </a:p>
          <a:p>
            <a:pPr lvl="1" marL="640080" indent="-244800">
              <a:lnSpc>
                <a:spcPct val="100000"/>
              </a:lnSpc>
              <a:spcBef>
                <a:spcPts val="561"/>
              </a:spcBef>
              <a:buClr>
                <a:srgbClr val="0f6fc6"/>
              </a:buClr>
              <a:buSzPct val="85000"/>
              <a:buFont typeface="Wingdings" charset="2"/>
              <a:buChar char=""/>
            </a:pPr>
            <a:r>
              <a:rPr b="0" lang="en-US" sz="2800" spc="-1" strike="noStrike">
                <a:solidFill>
                  <a:srgbClr val="000000"/>
                </a:solidFill>
                <a:latin typeface="Constantia"/>
                <a:ea typeface="DejaVu Sans"/>
              </a:rPr>
              <a:t>Puerperal psychosis</a:t>
            </a:r>
            <a:endParaRPr b="0" lang="en-US" sz="2800" spc="-1" strike="noStrike">
              <a:latin typeface="Arial"/>
            </a:endParaRPr>
          </a:p>
          <a:p>
            <a:pPr lvl="1" marL="640080" indent="-244800">
              <a:lnSpc>
                <a:spcPct val="100000"/>
              </a:lnSpc>
              <a:spcBef>
                <a:spcPts val="561"/>
              </a:spcBef>
              <a:buClr>
                <a:srgbClr val="0f6fc6"/>
              </a:buClr>
              <a:buSzPct val="85000"/>
              <a:buFont typeface="Wingdings" charset="2"/>
              <a:buChar char=""/>
            </a:pPr>
            <a:r>
              <a:rPr b="0" lang="en-US" sz="2800" spc="-1" strike="noStrike">
                <a:solidFill>
                  <a:srgbClr val="000000"/>
                </a:solidFill>
                <a:latin typeface="Constantia"/>
                <a:ea typeface="DejaVu Sans"/>
              </a:rPr>
              <a:t>Post-partum Haemorrhage (PPH)</a:t>
            </a:r>
            <a:endParaRPr b="0" lang="en-US" sz="2800" spc="-1" strike="noStrike">
              <a:latin typeface="Arial"/>
            </a:endParaRPr>
          </a:p>
          <a:p>
            <a:pPr lvl="1" marL="640080" indent="-244800">
              <a:lnSpc>
                <a:spcPct val="100000"/>
              </a:lnSpc>
              <a:spcBef>
                <a:spcPts val="561"/>
              </a:spcBef>
              <a:buClr>
                <a:srgbClr val="0f6fc6"/>
              </a:buClr>
              <a:buSzPct val="85000"/>
              <a:buFont typeface="Wingdings" charset="2"/>
              <a:buChar char=""/>
            </a:pPr>
            <a:r>
              <a:rPr b="0" lang="en-US" sz="2800" spc="-1" strike="noStrike">
                <a:solidFill>
                  <a:srgbClr val="000000"/>
                </a:solidFill>
                <a:latin typeface="Constantia"/>
                <a:ea typeface="DejaVu Sans"/>
              </a:rPr>
              <a:t>Puerperal pyrexia</a:t>
            </a:r>
            <a:endParaRPr b="0" lang="en-US" sz="2800" spc="-1" strike="noStrike">
              <a:latin typeface="Arial"/>
            </a:endParaRPr>
          </a:p>
          <a:p>
            <a:pPr lvl="1" marL="640080" indent="-244800">
              <a:lnSpc>
                <a:spcPct val="100000"/>
              </a:lnSpc>
              <a:spcBef>
                <a:spcPts val="561"/>
              </a:spcBef>
              <a:buClr>
                <a:srgbClr val="0f6fc6"/>
              </a:buClr>
              <a:buSzPct val="85000"/>
              <a:buFont typeface="Wingdings" charset="2"/>
              <a:buChar char=""/>
            </a:pPr>
            <a:r>
              <a:rPr b="0" lang="en-US" sz="2800" spc="-1" strike="noStrike">
                <a:solidFill>
                  <a:srgbClr val="000000"/>
                </a:solidFill>
                <a:latin typeface="Constantia"/>
                <a:ea typeface="DejaVu Sans"/>
              </a:rPr>
              <a:t>Puerperal sepsis</a:t>
            </a:r>
            <a:endParaRPr b="0" lang="en-US" sz="2800" spc="-1" strike="noStrike">
              <a:latin typeface="Arial"/>
            </a:endParaRPr>
          </a:p>
          <a:p>
            <a:pPr lvl="1" marL="640080" indent="-244800">
              <a:lnSpc>
                <a:spcPct val="100000"/>
              </a:lnSpc>
              <a:spcBef>
                <a:spcPts val="561"/>
              </a:spcBef>
              <a:buClr>
                <a:srgbClr val="0f6fc6"/>
              </a:buClr>
              <a:buSzPct val="85000"/>
              <a:buFont typeface="Wingdings" charset="2"/>
              <a:buChar char=""/>
            </a:pPr>
            <a:r>
              <a:rPr b="0" lang="en-US" sz="2800" spc="-1" strike="noStrike">
                <a:solidFill>
                  <a:srgbClr val="000000"/>
                </a:solidFill>
                <a:latin typeface="Constantia"/>
                <a:ea typeface="DejaVu Sans"/>
              </a:rPr>
              <a:t>Deep venous Thrombosis</a:t>
            </a:r>
            <a:endParaRPr b="0" lang="en-US" sz="2800" spc="-1" strike="noStrike">
              <a:latin typeface="Arial"/>
            </a:endParaRPr>
          </a:p>
          <a:p>
            <a:pPr lvl="1" marL="640080" indent="-244800">
              <a:lnSpc>
                <a:spcPct val="100000"/>
              </a:lnSpc>
              <a:spcBef>
                <a:spcPts val="561"/>
              </a:spcBef>
              <a:buClr>
                <a:srgbClr val="0f6fc6"/>
              </a:buClr>
              <a:buSzPct val="85000"/>
              <a:buFont typeface="Wingdings" charset="2"/>
              <a:buChar char=""/>
            </a:pPr>
            <a:r>
              <a:rPr b="0" lang="en-US" sz="2800" spc="-1" strike="noStrike">
                <a:solidFill>
                  <a:srgbClr val="000000"/>
                </a:solidFill>
                <a:latin typeface="Constantia"/>
                <a:ea typeface="DejaVu Sans"/>
              </a:rPr>
              <a:t>Maternal Audit (Maternal mortality review)</a:t>
            </a:r>
            <a:endParaRPr b="0" lang="en-US" sz="2800" spc="-1" strike="noStrike">
              <a:latin typeface="Arial"/>
            </a:endParaRPr>
          </a:p>
          <a:p>
            <a:pPr algn="just">
              <a:lnSpc>
                <a:spcPct val="100000"/>
              </a:lnSpc>
              <a:spcBef>
                <a:spcPts val="641"/>
              </a:spcBef>
            </a:pPr>
            <a:endParaRPr b="0" lang="en-US" sz="2800" spc="-1" strike="noStrike">
              <a:latin typeface="Arial"/>
            </a:endParaRPr>
          </a:p>
        </p:txBody>
      </p:sp>
      <p:sp>
        <p:nvSpPr>
          <p:cNvPr id="863" name="CustomShape 3"/>
          <p:cNvSpPr/>
          <p:nvPr/>
        </p:nvSpPr>
        <p:spPr>
          <a:xfrm>
            <a:off x="5128560" y="1126440"/>
            <a:ext cx="6981840" cy="5603400"/>
          </a:xfrm>
          <a:prstGeom prst="rect">
            <a:avLst/>
          </a:prstGeom>
          <a:solidFill>
            <a:srgbClr val="ffffff"/>
          </a:solidFill>
          <a:ln w="25560">
            <a:solidFill>
              <a:srgbClr val="009dd9"/>
            </a:solidFill>
            <a:round/>
          </a:ln>
        </p:spPr>
        <p:style>
          <a:lnRef idx="0"/>
          <a:fillRef idx="0"/>
          <a:effectRef idx="0"/>
          <a:fontRef idx="minor"/>
        </p:style>
        <p:txBody>
          <a:bodyPr lIns="90000" rIns="90000" tIns="45000" bIns="45000">
            <a:noAutofit/>
          </a:bodyPr>
          <a:p>
            <a:pPr marL="274320" indent="-272160">
              <a:lnSpc>
                <a:spcPct val="100000"/>
              </a:lnSpc>
              <a:spcBef>
                <a:spcPts val="519"/>
              </a:spcBef>
              <a:buClr>
                <a:srgbClr val="0bd0d9"/>
              </a:buClr>
              <a:buSzPct val="95000"/>
              <a:buFont typeface="Wingdings" charset="2"/>
              <a:buChar char=""/>
            </a:pPr>
            <a:r>
              <a:rPr b="1" lang="en-US" sz="2600" spc="-1" strike="noStrike">
                <a:solidFill>
                  <a:srgbClr val="000000"/>
                </a:solidFill>
                <a:latin typeface="Constantia"/>
                <a:ea typeface="DejaVu Sans"/>
              </a:rPr>
              <a:t>COMPLICATIONS OF THE NEWBORN:</a:t>
            </a:r>
            <a:endParaRPr b="0" lang="en-US" sz="2600" spc="-1" strike="noStrike">
              <a:latin typeface="Arial"/>
            </a:endParaRPr>
          </a:p>
          <a:p>
            <a:pPr lvl="1" marL="640080" indent="-244800">
              <a:lnSpc>
                <a:spcPct val="100000"/>
              </a:lnSpc>
              <a:spcBef>
                <a:spcPts val="479"/>
              </a:spcBef>
              <a:buClr>
                <a:srgbClr val="0f6fc6"/>
              </a:buClr>
              <a:buSzPct val="85000"/>
              <a:buFont typeface="Wingdings" charset="2"/>
              <a:buChar char=""/>
            </a:pPr>
            <a:r>
              <a:rPr b="0" lang="en-US" sz="2400" spc="-1" strike="noStrike">
                <a:solidFill>
                  <a:srgbClr val="000000"/>
                </a:solidFill>
                <a:latin typeface="Constantia"/>
                <a:ea typeface="DejaVu Sans"/>
              </a:rPr>
              <a:t>Low birth weight</a:t>
            </a:r>
            <a:endParaRPr b="0" lang="en-US" sz="2400" spc="-1" strike="noStrike">
              <a:latin typeface="Arial"/>
            </a:endParaRPr>
          </a:p>
          <a:p>
            <a:pPr lvl="1" marL="640080" indent="-244800">
              <a:lnSpc>
                <a:spcPct val="100000"/>
              </a:lnSpc>
              <a:spcBef>
                <a:spcPts val="479"/>
              </a:spcBef>
              <a:buClr>
                <a:srgbClr val="0f6fc6"/>
              </a:buClr>
              <a:buSzPct val="85000"/>
              <a:buFont typeface="Wingdings" charset="2"/>
              <a:buChar char=""/>
            </a:pPr>
            <a:r>
              <a:rPr b="0" lang="en-US" sz="2400" spc="-1" strike="noStrike">
                <a:solidFill>
                  <a:srgbClr val="000000"/>
                </a:solidFill>
                <a:latin typeface="Constantia"/>
                <a:ea typeface="DejaVu Sans"/>
              </a:rPr>
              <a:t>Congenital abnormalities</a:t>
            </a:r>
            <a:endParaRPr b="0" lang="en-US" sz="2400" spc="-1" strike="noStrike">
              <a:latin typeface="Arial"/>
            </a:endParaRPr>
          </a:p>
          <a:p>
            <a:pPr lvl="1" marL="640080" indent="-244800">
              <a:lnSpc>
                <a:spcPct val="100000"/>
              </a:lnSpc>
              <a:spcBef>
                <a:spcPts val="479"/>
              </a:spcBef>
              <a:buClr>
                <a:srgbClr val="0f6fc6"/>
              </a:buClr>
              <a:buSzPct val="85000"/>
              <a:buFont typeface="Wingdings" charset="2"/>
              <a:buChar char=""/>
            </a:pPr>
            <a:r>
              <a:rPr b="0" lang="en-US" sz="2400" spc="-1" strike="noStrike">
                <a:solidFill>
                  <a:srgbClr val="000000"/>
                </a:solidFill>
                <a:latin typeface="Constantia"/>
                <a:ea typeface="DejaVu Sans"/>
              </a:rPr>
              <a:t>Asphyxia Neonatorum</a:t>
            </a:r>
            <a:endParaRPr b="0" lang="en-US" sz="2400" spc="-1" strike="noStrike">
              <a:latin typeface="Arial"/>
            </a:endParaRPr>
          </a:p>
          <a:p>
            <a:pPr lvl="1" marL="640080" indent="-244800">
              <a:lnSpc>
                <a:spcPct val="100000"/>
              </a:lnSpc>
              <a:spcBef>
                <a:spcPts val="479"/>
              </a:spcBef>
              <a:buClr>
                <a:srgbClr val="0f6fc6"/>
              </a:buClr>
              <a:buSzPct val="85000"/>
              <a:buFont typeface="Wingdings" charset="2"/>
              <a:buChar char=""/>
            </a:pPr>
            <a:r>
              <a:rPr b="0" lang="en-US" sz="2400" spc="-1" strike="noStrike">
                <a:solidFill>
                  <a:srgbClr val="000000"/>
                </a:solidFill>
                <a:latin typeface="Constantia"/>
                <a:ea typeface="DejaVu Sans"/>
              </a:rPr>
              <a:t>Respiratory Distress Syndrome</a:t>
            </a:r>
            <a:endParaRPr b="0" lang="en-US" sz="2400" spc="-1" strike="noStrike">
              <a:latin typeface="Arial"/>
            </a:endParaRPr>
          </a:p>
          <a:p>
            <a:pPr lvl="1" marL="640080" indent="-244800">
              <a:lnSpc>
                <a:spcPct val="100000"/>
              </a:lnSpc>
              <a:spcBef>
                <a:spcPts val="479"/>
              </a:spcBef>
              <a:buClr>
                <a:srgbClr val="0f6fc6"/>
              </a:buClr>
              <a:buSzPct val="85000"/>
              <a:buFont typeface="Wingdings" charset="2"/>
              <a:buChar char=""/>
            </a:pPr>
            <a:r>
              <a:rPr b="0" lang="en-US" sz="2400" spc="-1" strike="noStrike">
                <a:solidFill>
                  <a:srgbClr val="000000"/>
                </a:solidFill>
                <a:latin typeface="Constantia"/>
                <a:ea typeface="DejaVu Sans"/>
              </a:rPr>
              <a:t>Birth injuries &amp; Trauma</a:t>
            </a:r>
            <a:endParaRPr b="0" lang="en-US" sz="2400" spc="-1" strike="noStrike">
              <a:latin typeface="Arial"/>
            </a:endParaRPr>
          </a:p>
          <a:p>
            <a:pPr lvl="1" marL="640080" indent="-244800">
              <a:lnSpc>
                <a:spcPct val="100000"/>
              </a:lnSpc>
              <a:spcBef>
                <a:spcPts val="479"/>
              </a:spcBef>
              <a:buClr>
                <a:srgbClr val="0f6fc6"/>
              </a:buClr>
              <a:buSzPct val="85000"/>
              <a:buFont typeface="Wingdings" charset="2"/>
              <a:buChar char=""/>
            </a:pPr>
            <a:r>
              <a:rPr b="0" lang="en-US" sz="2400" spc="-1" strike="noStrike">
                <a:solidFill>
                  <a:srgbClr val="000000"/>
                </a:solidFill>
                <a:latin typeface="Constantia"/>
                <a:ea typeface="DejaVu Sans"/>
              </a:rPr>
              <a:t>Neonatal Jaundice</a:t>
            </a:r>
            <a:endParaRPr b="0" lang="en-US" sz="2400" spc="-1" strike="noStrike">
              <a:latin typeface="Arial"/>
            </a:endParaRPr>
          </a:p>
          <a:p>
            <a:pPr lvl="1" marL="640080" indent="-244800">
              <a:lnSpc>
                <a:spcPct val="100000"/>
              </a:lnSpc>
              <a:spcBef>
                <a:spcPts val="479"/>
              </a:spcBef>
              <a:buClr>
                <a:srgbClr val="0f6fc6"/>
              </a:buClr>
              <a:buSzPct val="85000"/>
              <a:buFont typeface="Wingdings" charset="2"/>
              <a:buChar char=""/>
            </a:pPr>
            <a:r>
              <a:rPr b="0" lang="en-US" sz="2400" spc="-1" strike="noStrike">
                <a:solidFill>
                  <a:srgbClr val="000000"/>
                </a:solidFill>
                <a:latin typeface="Constantia"/>
                <a:ea typeface="DejaVu Sans"/>
              </a:rPr>
              <a:t>Neonatal Sepsis</a:t>
            </a:r>
            <a:endParaRPr b="0" lang="en-US" sz="2400" spc="-1" strike="noStrike">
              <a:latin typeface="Arial"/>
            </a:endParaRPr>
          </a:p>
          <a:p>
            <a:pPr lvl="1" marL="640080" indent="-244800">
              <a:lnSpc>
                <a:spcPct val="100000"/>
              </a:lnSpc>
              <a:spcBef>
                <a:spcPts val="479"/>
              </a:spcBef>
              <a:buClr>
                <a:srgbClr val="0f6fc6"/>
              </a:buClr>
              <a:buSzPct val="85000"/>
              <a:buFont typeface="Wingdings" charset="2"/>
              <a:buChar char=""/>
            </a:pPr>
            <a:r>
              <a:rPr b="0" lang="en-US" sz="2400" spc="-1" strike="noStrike">
                <a:solidFill>
                  <a:srgbClr val="000000"/>
                </a:solidFill>
                <a:latin typeface="Constantia"/>
                <a:ea typeface="DejaVu Sans"/>
              </a:rPr>
              <a:t>Hypothermia neonatorum</a:t>
            </a:r>
            <a:endParaRPr b="0" lang="en-US" sz="2400" spc="-1" strike="noStrike">
              <a:latin typeface="Arial"/>
            </a:endParaRPr>
          </a:p>
          <a:p>
            <a:pPr lvl="1" marL="640080" indent="-244800">
              <a:lnSpc>
                <a:spcPct val="100000"/>
              </a:lnSpc>
              <a:spcBef>
                <a:spcPts val="479"/>
              </a:spcBef>
              <a:buClr>
                <a:srgbClr val="0f6fc6"/>
              </a:buClr>
              <a:buSzPct val="85000"/>
              <a:buFont typeface="Wingdings" charset="2"/>
              <a:buChar char=""/>
            </a:pPr>
            <a:r>
              <a:rPr b="0" lang="en-US" sz="2400" spc="-1" strike="noStrike">
                <a:solidFill>
                  <a:srgbClr val="000000"/>
                </a:solidFill>
                <a:latin typeface="Constantia"/>
                <a:ea typeface="DejaVu Sans"/>
              </a:rPr>
              <a:t>Hypoglycaemia</a:t>
            </a:r>
            <a:endParaRPr b="0" lang="en-US" sz="2400" spc="-1" strike="noStrike">
              <a:latin typeface="Arial"/>
            </a:endParaRPr>
          </a:p>
          <a:p>
            <a:pPr lvl="1" marL="640080" indent="-244800">
              <a:lnSpc>
                <a:spcPct val="100000"/>
              </a:lnSpc>
              <a:spcBef>
                <a:spcPts val="479"/>
              </a:spcBef>
              <a:buClr>
                <a:srgbClr val="0f6fc6"/>
              </a:buClr>
              <a:buSzPct val="85000"/>
              <a:buFont typeface="Wingdings" charset="2"/>
              <a:buChar char=""/>
            </a:pPr>
            <a:r>
              <a:rPr b="0" lang="en-US" sz="2400" spc="-1" strike="noStrike">
                <a:solidFill>
                  <a:srgbClr val="000000"/>
                </a:solidFill>
                <a:latin typeface="Constantia"/>
                <a:ea typeface="DejaVu Sans"/>
              </a:rPr>
              <a:t>Haemorrhagic Disease of the Newborn</a:t>
            </a:r>
            <a:endParaRPr b="0" lang="en-US" sz="2400" spc="-1" strike="noStrike">
              <a:latin typeface="Arial"/>
            </a:endParaRPr>
          </a:p>
          <a:p>
            <a:pPr lvl="1" marL="640080" indent="-244800">
              <a:lnSpc>
                <a:spcPct val="100000"/>
              </a:lnSpc>
              <a:spcBef>
                <a:spcPts val="479"/>
              </a:spcBef>
              <a:buClr>
                <a:srgbClr val="0f6fc6"/>
              </a:buClr>
              <a:buSzPct val="85000"/>
              <a:buFont typeface="Wingdings" charset="2"/>
              <a:buChar char=""/>
            </a:pPr>
            <a:r>
              <a:rPr b="0" lang="en-US" sz="2400" spc="-1" strike="noStrike">
                <a:solidFill>
                  <a:srgbClr val="000000"/>
                </a:solidFill>
                <a:latin typeface="Constantia"/>
                <a:ea typeface="DejaVu Sans"/>
              </a:rPr>
              <a:t>Ophthalmia Neonatorum</a:t>
            </a:r>
            <a:endParaRPr b="0" lang="en-US" sz="2400" spc="-1" strike="noStrike">
              <a:latin typeface="Arial"/>
            </a:endParaRPr>
          </a:p>
        </p:txBody>
      </p:sp>
    </p:spTree>
  </p:cSld>
  <mc:AlternateContent>
    <mc:Choice Requires="p14">
      <p:transition spd="slow" p14:dur="2000"/>
    </mc:Choice>
    <mc:Fallback>
      <p:transition spd="slow"/>
    </mc:Fallback>
  </mc:AlternateContent>
</p:sld>
</file>

<file path=ppt/slides/slide7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46" name="CustomShape 1"/>
          <p:cNvSpPr/>
          <p:nvPr/>
        </p:nvSpPr>
        <p:spPr>
          <a:xfrm>
            <a:off x="857160" y="380880"/>
            <a:ext cx="10094400" cy="6246360"/>
          </a:xfrm>
          <a:prstGeom prst="rect">
            <a:avLst/>
          </a:prstGeom>
          <a:noFill/>
          <a:ln>
            <a:noFill/>
          </a:ln>
        </p:spPr>
        <p:style>
          <a:lnRef idx="0"/>
          <a:fillRef idx="0"/>
          <a:effectRef idx="0"/>
          <a:fontRef idx="minor"/>
        </p:style>
        <p:txBody>
          <a:bodyPr lIns="90000" rIns="90000" tIns="45000" bIns="45000">
            <a:normAutofit/>
          </a:bodyPr>
          <a:p>
            <a:pPr marL="274320" indent="-272160" algn="just">
              <a:lnSpc>
                <a:spcPct val="100000"/>
              </a:lnSpc>
              <a:spcBef>
                <a:spcPts val="641"/>
              </a:spcBef>
              <a:tabLst>
                <a:tab algn="l" pos="0"/>
              </a:tabLst>
            </a:pPr>
            <a:r>
              <a:rPr b="0" i="1" lang="en-US" sz="3200" spc="-1" strike="noStrike">
                <a:solidFill>
                  <a:srgbClr val="000000"/>
                </a:solidFill>
                <a:latin typeface="Constantia"/>
                <a:ea typeface="DejaVu Sans"/>
              </a:rPr>
              <a:t>	</a:t>
            </a:r>
            <a:r>
              <a:rPr b="1" lang="en-US" sz="3200" spc="-1" strike="noStrike">
                <a:solidFill>
                  <a:srgbClr val="c00000"/>
                </a:solidFill>
                <a:latin typeface="Constantia"/>
                <a:ea typeface="DejaVu Sans"/>
              </a:rPr>
              <a:t>2. Tonic or toxic</a:t>
            </a:r>
            <a:endParaRPr b="0" lang="en-US" sz="3200" spc="-1" strike="noStrike">
              <a:latin typeface="Arial"/>
            </a:endParaRPr>
          </a:p>
          <a:p>
            <a:pPr marL="274320" indent="-272160" algn="just">
              <a:lnSpc>
                <a:spcPct val="100000"/>
              </a:lnSpc>
              <a:spcBef>
                <a:spcPts val="641"/>
              </a:spcBef>
              <a:buClr>
                <a:srgbClr val="0bd0d9"/>
              </a:buClr>
              <a:buSzPct val="95000"/>
              <a:buFont typeface="Wingdings 2" charset="2"/>
              <a:buChar char=""/>
              <a:tabLst>
                <a:tab algn="l" pos="0"/>
              </a:tabLst>
            </a:pPr>
            <a:r>
              <a:rPr b="0" lang="en-US" sz="3200" spc="-1" strike="noStrike">
                <a:solidFill>
                  <a:srgbClr val="000000"/>
                </a:solidFill>
                <a:latin typeface="Constantia"/>
                <a:ea typeface="DejaVu Sans"/>
              </a:rPr>
              <a:t>Lasts for about 10-20 seconds.</a:t>
            </a:r>
            <a:endParaRPr b="0" lang="en-US" sz="3200" spc="-1" strike="noStrike">
              <a:latin typeface="Arial"/>
            </a:endParaRPr>
          </a:p>
          <a:p>
            <a:pPr marL="274320" indent="-272160" algn="just">
              <a:lnSpc>
                <a:spcPct val="100000"/>
              </a:lnSpc>
              <a:spcBef>
                <a:spcPts val="641"/>
              </a:spcBef>
              <a:tabLst>
                <a:tab algn="l" pos="0"/>
              </a:tabLst>
            </a:pPr>
            <a:r>
              <a:rPr b="0" i="1" lang="en-US" sz="3200" spc="-1" strike="noStrike">
                <a:solidFill>
                  <a:srgbClr val="000000"/>
                </a:solidFill>
                <a:latin typeface="Constantia"/>
                <a:ea typeface="DejaVu Sans"/>
              </a:rPr>
              <a:t>             </a:t>
            </a:r>
            <a:r>
              <a:rPr b="1" lang="en-US" sz="3200" spc="-1" strike="noStrike">
                <a:solidFill>
                  <a:srgbClr val="000000"/>
                </a:solidFill>
                <a:latin typeface="Constantia"/>
                <a:ea typeface="DejaVu Sans"/>
              </a:rPr>
              <a:t>Presentation</a:t>
            </a:r>
            <a:endParaRPr b="0" lang="en-US" sz="3200" spc="-1" strike="noStrike">
              <a:latin typeface="Arial"/>
            </a:endParaRPr>
          </a:p>
          <a:p>
            <a:pPr marL="274320" indent="-272160" algn="just">
              <a:lnSpc>
                <a:spcPct val="100000"/>
              </a:lnSpc>
              <a:spcBef>
                <a:spcPts val="641"/>
              </a:spcBef>
              <a:buClr>
                <a:srgbClr val="0bd0d9"/>
              </a:buClr>
              <a:buSzPct val="95000"/>
              <a:buFont typeface="Wingdings 2" charset="2"/>
              <a:buChar char=""/>
              <a:tabLst>
                <a:tab algn="l" pos="0"/>
              </a:tabLst>
            </a:pPr>
            <a:r>
              <a:rPr b="0" lang="en-US" sz="3200" spc="-1" strike="noStrike">
                <a:solidFill>
                  <a:srgbClr val="000000"/>
                </a:solidFill>
                <a:latin typeface="Constantia"/>
                <a:ea typeface="DejaVu Sans"/>
              </a:rPr>
              <a:t>There is muscle rigidity or stiffness.</a:t>
            </a:r>
            <a:endParaRPr b="0" lang="en-US" sz="3200" spc="-1" strike="noStrike">
              <a:latin typeface="Arial"/>
            </a:endParaRPr>
          </a:p>
          <a:p>
            <a:pPr marL="274320" indent="-272160" algn="just">
              <a:lnSpc>
                <a:spcPct val="100000"/>
              </a:lnSpc>
              <a:spcBef>
                <a:spcPts val="641"/>
              </a:spcBef>
              <a:buClr>
                <a:srgbClr val="0bd0d9"/>
              </a:buClr>
              <a:buSzPct val="95000"/>
              <a:buFont typeface="Wingdings 2" charset="2"/>
              <a:buChar char=""/>
              <a:tabLst>
                <a:tab algn="l" pos="0"/>
              </a:tabLst>
            </a:pPr>
            <a:r>
              <a:rPr b="0" lang="en-US" sz="3200" spc="-1" strike="noStrike">
                <a:solidFill>
                  <a:srgbClr val="000000"/>
                </a:solidFill>
                <a:latin typeface="Constantia"/>
                <a:ea typeface="DejaVu Sans"/>
              </a:rPr>
              <a:t>Cyanosis is marked on skin and mucous membranes because of bronchi and diaphragm spasms.</a:t>
            </a:r>
            <a:endParaRPr b="0" lang="en-US" sz="3200" spc="-1" strike="noStrike">
              <a:latin typeface="Arial"/>
            </a:endParaRPr>
          </a:p>
          <a:p>
            <a:pPr marL="274320" indent="-272160" algn="just">
              <a:lnSpc>
                <a:spcPct val="100000"/>
              </a:lnSpc>
              <a:spcBef>
                <a:spcPts val="641"/>
              </a:spcBef>
              <a:buClr>
                <a:srgbClr val="0bd0d9"/>
              </a:buClr>
              <a:buSzPct val="95000"/>
              <a:buFont typeface="Wingdings 2" charset="2"/>
              <a:buChar char=""/>
              <a:tabLst>
                <a:tab algn="l" pos="0"/>
              </a:tabLst>
            </a:pPr>
            <a:r>
              <a:rPr b="0" lang="en-US" sz="3200" spc="-1" strike="noStrike">
                <a:solidFill>
                  <a:srgbClr val="000000"/>
                </a:solidFill>
                <a:latin typeface="Constantia"/>
                <a:ea typeface="DejaVu Sans"/>
              </a:rPr>
              <a:t>Back is arched.</a:t>
            </a:r>
            <a:endParaRPr b="0" lang="en-US" sz="3200" spc="-1" strike="noStrike">
              <a:latin typeface="Arial"/>
            </a:endParaRPr>
          </a:p>
          <a:p>
            <a:pPr marL="274320" indent="-272160" algn="just">
              <a:lnSpc>
                <a:spcPct val="100000"/>
              </a:lnSpc>
              <a:spcBef>
                <a:spcPts val="641"/>
              </a:spcBef>
              <a:buClr>
                <a:srgbClr val="0bd0d9"/>
              </a:buClr>
              <a:buSzPct val="95000"/>
              <a:buFont typeface="Wingdings 2" charset="2"/>
              <a:buChar char=""/>
              <a:tabLst>
                <a:tab algn="l" pos="0"/>
              </a:tabLst>
            </a:pPr>
            <a:r>
              <a:rPr b="0" lang="en-US" sz="3200" spc="-1" strike="noStrike">
                <a:solidFill>
                  <a:srgbClr val="000000"/>
                </a:solidFill>
                <a:latin typeface="Constantia"/>
                <a:ea typeface="DejaVu Sans"/>
              </a:rPr>
              <a:t>Fist tightly closed.</a:t>
            </a:r>
            <a:endParaRPr b="0" lang="en-US" sz="3200" spc="-1" strike="noStrike">
              <a:latin typeface="Arial"/>
            </a:endParaRPr>
          </a:p>
          <a:p>
            <a:pPr marL="274320" indent="-272160" algn="just">
              <a:lnSpc>
                <a:spcPct val="100000"/>
              </a:lnSpc>
              <a:spcBef>
                <a:spcPts val="641"/>
              </a:spcBef>
              <a:buClr>
                <a:srgbClr val="0bd0d9"/>
              </a:buClr>
              <a:buSzPct val="95000"/>
              <a:buFont typeface="Wingdings 2" charset="2"/>
              <a:buChar char=""/>
              <a:tabLst>
                <a:tab algn="l" pos="0"/>
              </a:tabLst>
            </a:pPr>
            <a:r>
              <a:rPr b="0" lang="en-US" sz="3200" spc="-1" strike="noStrike">
                <a:solidFill>
                  <a:srgbClr val="000000"/>
                </a:solidFill>
                <a:latin typeface="Constantia"/>
                <a:ea typeface="DejaVu Sans"/>
              </a:rPr>
              <a:t>Feet &amp; toes flexed.</a:t>
            </a:r>
            <a:endParaRPr b="0" lang="en-US" sz="3200" spc="-1" strike="noStrike">
              <a:latin typeface="Arial"/>
            </a:endParaRPr>
          </a:p>
          <a:p>
            <a:pPr algn="just">
              <a:lnSpc>
                <a:spcPct val="100000"/>
              </a:lnSpc>
              <a:spcBef>
                <a:spcPts val="641"/>
              </a:spcBef>
              <a:tabLst>
                <a:tab algn="l" pos="0"/>
              </a:tabLst>
            </a:pPr>
            <a:endParaRPr b="0" lang="en-US" sz="3200" spc="-1" strike="noStrike">
              <a:latin typeface="Arial"/>
            </a:endParaRPr>
          </a:p>
        </p:txBody>
      </p:sp>
    </p:spTree>
  </p:cSld>
  <p:transition spd="med">
    <p:pull dir="l"/>
  </p:transition>
</p:sld>
</file>

<file path=ppt/slides/slide7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47" name="CustomShape 1"/>
          <p:cNvSpPr/>
          <p:nvPr/>
        </p:nvSpPr>
        <p:spPr>
          <a:xfrm>
            <a:off x="762120" y="380880"/>
            <a:ext cx="10570680" cy="6322320"/>
          </a:xfrm>
          <a:prstGeom prst="rect">
            <a:avLst/>
          </a:prstGeom>
          <a:noFill/>
          <a:ln>
            <a:noFill/>
          </a:ln>
        </p:spPr>
        <p:style>
          <a:lnRef idx="0"/>
          <a:fillRef idx="0"/>
          <a:effectRef idx="0"/>
          <a:fontRef idx="minor"/>
        </p:style>
        <p:txBody>
          <a:bodyPr lIns="90000" rIns="90000" tIns="45000" bIns="45000">
            <a:normAutofit/>
          </a:bodyPr>
          <a:p>
            <a:pPr marL="274320" indent="-272160" algn="just">
              <a:lnSpc>
                <a:spcPct val="100000"/>
              </a:lnSpc>
              <a:spcBef>
                <a:spcPts val="720"/>
              </a:spcBef>
              <a:buClr>
                <a:srgbClr val="0bd0d9"/>
              </a:buClr>
              <a:buSzPct val="95000"/>
              <a:buFont typeface="Wingdings 2" charset="2"/>
              <a:buChar char=""/>
            </a:pPr>
            <a:r>
              <a:rPr b="0" lang="en-US" sz="3600" spc="-1" strike="noStrike">
                <a:solidFill>
                  <a:srgbClr val="000000"/>
                </a:solidFill>
                <a:latin typeface="Constantia"/>
                <a:ea typeface="DejaVu Sans"/>
              </a:rPr>
              <a:t>Teeth tightly clenched.</a:t>
            </a:r>
            <a:endParaRPr b="0" lang="en-US" sz="3600" spc="-1" strike="noStrike">
              <a:latin typeface="Arial"/>
            </a:endParaRPr>
          </a:p>
          <a:p>
            <a:pPr marL="274320" indent="-272160" algn="just">
              <a:lnSpc>
                <a:spcPct val="100000"/>
              </a:lnSpc>
              <a:spcBef>
                <a:spcPts val="720"/>
              </a:spcBef>
              <a:buClr>
                <a:srgbClr val="0bd0d9"/>
              </a:buClr>
              <a:buSzPct val="95000"/>
              <a:buFont typeface="Wingdings 2" charset="2"/>
              <a:buChar char=""/>
            </a:pPr>
            <a:r>
              <a:rPr b="0" lang="en-US" sz="3600" spc="-1" strike="noStrike">
                <a:solidFill>
                  <a:srgbClr val="000000"/>
                </a:solidFill>
                <a:latin typeface="Constantia"/>
                <a:ea typeface="DejaVu Sans"/>
              </a:rPr>
              <a:t>Eyes appear to bulge out since she is staring.</a:t>
            </a:r>
            <a:endParaRPr b="0" lang="en-US" sz="3600" spc="-1" strike="noStrike">
              <a:latin typeface="Arial"/>
            </a:endParaRPr>
          </a:p>
          <a:p>
            <a:pPr marL="274320" indent="-272160" algn="just">
              <a:lnSpc>
                <a:spcPct val="100000"/>
              </a:lnSpc>
              <a:spcBef>
                <a:spcPts val="720"/>
              </a:spcBef>
              <a:tabLst>
                <a:tab algn="l" pos="0"/>
              </a:tabLst>
            </a:pPr>
            <a:r>
              <a:rPr b="1" lang="en-US" sz="3600" spc="-1" strike="noStrike">
                <a:solidFill>
                  <a:srgbClr val="04617b"/>
                </a:solidFill>
                <a:latin typeface="Constantia"/>
                <a:ea typeface="DejaVu Sans"/>
              </a:rPr>
              <a:t>NB:</a:t>
            </a:r>
            <a:r>
              <a:rPr b="0" lang="en-US" sz="3600" spc="-1" strike="noStrike">
                <a:solidFill>
                  <a:srgbClr val="04617b"/>
                </a:solidFill>
                <a:latin typeface="Constantia"/>
                <a:ea typeface="DejaVu Sans"/>
              </a:rPr>
              <a:t> </a:t>
            </a:r>
            <a:r>
              <a:rPr b="0" lang="en-US" sz="3600" spc="-1" strike="noStrike">
                <a:solidFill>
                  <a:srgbClr val="000000"/>
                </a:solidFill>
                <a:latin typeface="Constantia"/>
                <a:ea typeface="DejaVu Sans"/>
              </a:rPr>
              <a:t>These 2 stages may be missed out due to the short dwell time of each.</a:t>
            </a:r>
            <a:endParaRPr b="0" lang="en-US" sz="3600" spc="-1" strike="noStrike">
              <a:latin typeface="Arial"/>
            </a:endParaRPr>
          </a:p>
          <a:p>
            <a:pPr marL="274320" indent="-272160" algn="just">
              <a:lnSpc>
                <a:spcPct val="100000"/>
              </a:lnSpc>
              <a:spcBef>
                <a:spcPts val="720"/>
              </a:spcBef>
              <a:tabLst>
                <a:tab algn="l" pos="0"/>
              </a:tabLst>
            </a:pPr>
            <a:r>
              <a:rPr b="1" lang="en-US" sz="3600" spc="-1" strike="noStrike">
                <a:solidFill>
                  <a:srgbClr val="000000"/>
                </a:solidFill>
                <a:latin typeface="Constantia"/>
                <a:ea typeface="DejaVu Sans"/>
              </a:rPr>
              <a:t>	</a:t>
            </a:r>
            <a:r>
              <a:rPr b="1" lang="en-US" sz="3600" spc="-1" strike="noStrike">
                <a:solidFill>
                  <a:srgbClr val="c00000"/>
                </a:solidFill>
                <a:latin typeface="Constantia"/>
                <a:ea typeface="DejaVu Sans"/>
              </a:rPr>
              <a:t>3. Clonic</a:t>
            </a:r>
            <a:endParaRPr b="0" lang="en-US" sz="3600" spc="-1" strike="noStrike">
              <a:latin typeface="Arial"/>
            </a:endParaRPr>
          </a:p>
          <a:p>
            <a:pPr marL="274320" indent="-272160" algn="just">
              <a:lnSpc>
                <a:spcPct val="100000"/>
              </a:lnSpc>
              <a:spcBef>
                <a:spcPts val="720"/>
              </a:spcBef>
              <a:buClr>
                <a:srgbClr val="0bd0d9"/>
              </a:buClr>
              <a:buSzPct val="95000"/>
              <a:buFont typeface="Wingdings 2" charset="2"/>
              <a:buChar char=""/>
              <a:tabLst>
                <a:tab algn="l" pos="0"/>
              </a:tabLst>
            </a:pPr>
            <a:r>
              <a:rPr b="0" lang="en-US" sz="3600" spc="-1" strike="noStrike">
                <a:solidFill>
                  <a:srgbClr val="000000"/>
                </a:solidFill>
                <a:latin typeface="Constantia"/>
                <a:ea typeface="DejaVu Sans"/>
              </a:rPr>
              <a:t>Last for 1-2 minutes i.e. (60-120 sec.)</a:t>
            </a:r>
            <a:endParaRPr b="0" lang="en-US" sz="3600" spc="-1" strike="noStrike">
              <a:latin typeface="Arial"/>
            </a:endParaRPr>
          </a:p>
          <a:p>
            <a:pPr marL="274320" indent="-272160" algn="just">
              <a:lnSpc>
                <a:spcPct val="100000"/>
              </a:lnSpc>
              <a:spcBef>
                <a:spcPts val="720"/>
              </a:spcBef>
              <a:tabLst>
                <a:tab algn="l" pos="0"/>
              </a:tabLst>
            </a:pPr>
            <a:r>
              <a:rPr b="0" i="1" lang="en-US" sz="3600" spc="-1" strike="noStrike">
                <a:solidFill>
                  <a:srgbClr val="000000"/>
                </a:solidFill>
                <a:latin typeface="Constantia"/>
                <a:ea typeface="DejaVu Sans"/>
              </a:rPr>
              <a:t>	</a:t>
            </a:r>
            <a:r>
              <a:rPr b="1" i="1" lang="en-US" sz="3600" spc="-1" strike="noStrike">
                <a:solidFill>
                  <a:srgbClr val="000000"/>
                </a:solidFill>
                <a:latin typeface="Constantia"/>
                <a:ea typeface="DejaVu Sans"/>
              </a:rPr>
              <a:t>Presentation</a:t>
            </a:r>
            <a:endParaRPr b="0" lang="en-US" sz="3600" spc="-1" strike="noStrike">
              <a:latin typeface="Arial"/>
            </a:endParaRPr>
          </a:p>
          <a:p>
            <a:pPr marL="274320" indent="-272160" algn="just">
              <a:lnSpc>
                <a:spcPct val="100000"/>
              </a:lnSpc>
              <a:spcBef>
                <a:spcPts val="720"/>
              </a:spcBef>
              <a:buClr>
                <a:srgbClr val="0bd0d9"/>
              </a:buClr>
              <a:buSzPct val="95000"/>
              <a:buFont typeface="Wingdings 2" charset="2"/>
              <a:buChar char=""/>
              <a:tabLst>
                <a:tab algn="l" pos="0"/>
              </a:tabLst>
            </a:pPr>
            <a:r>
              <a:rPr b="0" lang="en-US" sz="3600" spc="-1" strike="noStrike">
                <a:solidFill>
                  <a:srgbClr val="000000"/>
                </a:solidFill>
                <a:latin typeface="Constantia"/>
                <a:ea typeface="DejaVu Sans"/>
              </a:rPr>
              <a:t>Violent contraction and relaxation of the muscles.</a:t>
            </a:r>
            <a:endParaRPr b="0" lang="en-US" sz="3600" spc="-1" strike="noStrike">
              <a:latin typeface="Arial"/>
            </a:endParaRPr>
          </a:p>
          <a:p>
            <a:pPr algn="just">
              <a:lnSpc>
                <a:spcPct val="100000"/>
              </a:lnSpc>
              <a:spcBef>
                <a:spcPts val="720"/>
              </a:spcBef>
              <a:tabLst>
                <a:tab algn="l" pos="0"/>
              </a:tabLst>
            </a:pPr>
            <a:endParaRPr b="0" lang="en-US" sz="3600" spc="-1" strike="noStrike">
              <a:latin typeface="Arial"/>
            </a:endParaRPr>
          </a:p>
          <a:p>
            <a:pPr algn="just">
              <a:lnSpc>
                <a:spcPct val="100000"/>
              </a:lnSpc>
              <a:spcBef>
                <a:spcPts val="720"/>
              </a:spcBef>
              <a:tabLst>
                <a:tab algn="l" pos="0"/>
              </a:tabLst>
            </a:pPr>
            <a:endParaRPr b="0" lang="en-US" sz="3600" spc="-1" strike="noStrike">
              <a:latin typeface="Arial"/>
            </a:endParaRPr>
          </a:p>
        </p:txBody>
      </p:sp>
    </p:spTree>
  </p:cSld>
  <p:transition spd="med">
    <p:pull dir="l"/>
  </p:transition>
</p:sld>
</file>

<file path=ppt/slides/slide7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48" name="CustomShape 1"/>
          <p:cNvSpPr/>
          <p:nvPr/>
        </p:nvSpPr>
        <p:spPr>
          <a:xfrm>
            <a:off x="762120" y="457200"/>
            <a:ext cx="10189440" cy="5865120"/>
          </a:xfrm>
          <a:prstGeom prst="rect">
            <a:avLst/>
          </a:prstGeom>
          <a:noFill/>
          <a:ln>
            <a:noFill/>
          </a:ln>
        </p:spPr>
        <p:style>
          <a:lnRef idx="0"/>
          <a:fillRef idx="0"/>
          <a:effectRef idx="0"/>
          <a:fontRef idx="minor"/>
        </p:style>
        <p:txBody>
          <a:bodyPr lIns="90000" rIns="90000" tIns="45000" bIns="45000">
            <a:normAutofit/>
          </a:bodyPr>
          <a:p>
            <a:pPr marL="274320" indent="-272160" algn="just">
              <a:lnSpc>
                <a:spcPct val="100000"/>
              </a:lnSpc>
              <a:spcBef>
                <a:spcPts val="720"/>
              </a:spcBef>
              <a:buClr>
                <a:srgbClr val="0bd0d9"/>
              </a:buClr>
              <a:buSzPct val="95000"/>
              <a:buFont typeface="Wingdings 2" charset="2"/>
              <a:buChar char=""/>
            </a:pPr>
            <a:r>
              <a:rPr b="0" lang="en-US" sz="3600" spc="-1" strike="noStrike">
                <a:solidFill>
                  <a:srgbClr val="000000"/>
                </a:solidFill>
                <a:latin typeface="Constantia"/>
                <a:ea typeface="DejaVu Sans"/>
              </a:rPr>
              <a:t>Increased saliva causes foaming or frothing at the mouth. Sometimes may be blood stained due to trauma on the tongue.</a:t>
            </a:r>
            <a:endParaRPr b="0" lang="en-US" sz="3600" spc="-1" strike="noStrike">
              <a:latin typeface="Arial"/>
            </a:endParaRPr>
          </a:p>
          <a:p>
            <a:pPr marL="274320" indent="-272160" algn="just">
              <a:lnSpc>
                <a:spcPct val="100000"/>
              </a:lnSpc>
              <a:spcBef>
                <a:spcPts val="720"/>
              </a:spcBef>
              <a:buClr>
                <a:srgbClr val="0bd0d9"/>
              </a:buClr>
              <a:buSzPct val="95000"/>
              <a:buFont typeface="Wingdings 2" charset="2"/>
              <a:buChar char=""/>
            </a:pPr>
            <a:r>
              <a:rPr b="0" lang="en-US" sz="3600" spc="-1" strike="noStrike">
                <a:solidFill>
                  <a:srgbClr val="000000"/>
                </a:solidFill>
                <a:latin typeface="Constantia"/>
                <a:ea typeface="DejaVu Sans"/>
              </a:rPr>
              <a:t>Deep noisy breathing.</a:t>
            </a:r>
            <a:endParaRPr b="0" lang="en-US" sz="3600" spc="-1" strike="noStrike">
              <a:latin typeface="Arial"/>
            </a:endParaRPr>
          </a:p>
          <a:p>
            <a:pPr marL="274320" indent="-272160" algn="just">
              <a:lnSpc>
                <a:spcPct val="100000"/>
              </a:lnSpc>
              <a:spcBef>
                <a:spcPts val="720"/>
              </a:spcBef>
              <a:buClr>
                <a:srgbClr val="0bd0d9"/>
              </a:buClr>
              <a:buSzPct val="95000"/>
              <a:buFont typeface="Wingdings 2" charset="2"/>
              <a:buChar char=""/>
            </a:pPr>
            <a:r>
              <a:rPr b="0" lang="en-US" sz="3600" spc="-1" strike="noStrike">
                <a:solidFill>
                  <a:srgbClr val="000000"/>
                </a:solidFill>
                <a:latin typeface="Constantia"/>
                <a:ea typeface="DejaVu Sans"/>
              </a:rPr>
              <a:t>Face looks congested (filled with blood) and bloated (swollen).</a:t>
            </a:r>
            <a:endParaRPr b="0" lang="en-US" sz="3600" spc="-1" strike="noStrike">
              <a:latin typeface="Arial"/>
            </a:endParaRPr>
          </a:p>
          <a:p>
            <a:pPr marL="274320" indent="-272160" algn="just">
              <a:lnSpc>
                <a:spcPct val="100000"/>
              </a:lnSpc>
              <a:spcBef>
                <a:spcPts val="720"/>
              </a:spcBef>
              <a:buClr>
                <a:srgbClr val="0bd0d9"/>
              </a:buClr>
              <a:buSzPct val="95000"/>
              <a:buFont typeface="Wingdings 2" charset="2"/>
              <a:buChar char=""/>
            </a:pPr>
            <a:r>
              <a:rPr b="0" lang="en-US" sz="3600" spc="-1" strike="noStrike">
                <a:solidFill>
                  <a:srgbClr val="000000"/>
                </a:solidFill>
                <a:latin typeface="Constantia"/>
                <a:ea typeface="DejaVu Sans"/>
              </a:rPr>
              <a:t>Tongue is bitten due to violent action of the jaws.</a:t>
            </a:r>
            <a:endParaRPr b="0" lang="en-US" sz="3600" spc="-1" strike="noStrike">
              <a:latin typeface="Arial"/>
            </a:endParaRPr>
          </a:p>
          <a:p>
            <a:pPr algn="just">
              <a:lnSpc>
                <a:spcPct val="100000"/>
              </a:lnSpc>
              <a:spcBef>
                <a:spcPts val="720"/>
              </a:spcBef>
            </a:pPr>
            <a:endParaRPr b="0" lang="en-US" sz="3600" spc="-1" strike="noStrike">
              <a:latin typeface="Arial"/>
            </a:endParaRPr>
          </a:p>
          <a:p>
            <a:pPr algn="just">
              <a:lnSpc>
                <a:spcPct val="100000"/>
              </a:lnSpc>
              <a:spcBef>
                <a:spcPts val="720"/>
              </a:spcBef>
            </a:pPr>
            <a:endParaRPr b="0" lang="en-US" sz="3600" spc="-1" strike="noStrike">
              <a:latin typeface="Arial"/>
            </a:endParaRPr>
          </a:p>
        </p:txBody>
      </p:sp>
    </p:spTree>
  </p:cSld>
  <p:transition spd="med">
    <p:pull dir="l"/>
  </p:transition>
</p:sld>
</file>

<file path=ppt/slides/slide7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49" name="CustomShape 1"/>
          <p:cNvSpPr/>
          <p:nvPr/>
        </p:nvSpPr>
        <p:spPr>
          <a:xfrm>
            <a:off x="857160" y="457200"/>
            <a:ext cx="10094400" cy="5636520"/>
          </a:xfrm>
          <a:prstGeom prst="rect">
            <a:avLst/>
          </a:prstGeom>
          <a:noFill/>
          <a:ln>
            <a:noFill/>
          </a:ln>
        </p:spPr>
        <p:style>
          <a:lnRef idx="0"/>
          <a:fillRef idx="0"/>
          <a:effectRef idx="0"/>
          <a:fontRef idx="minor"/>
        </p:style>
        <p:txBody>
          <a:bodyPr lIns="90000" rIns="90000" tIns="45000" bIns="45000">
            <a:normAutofit/>
          </a:bodyPr>
          <a:p>
            <a:pPr marL="274320" indent="-272160" algn="just">
              <a:lnSpc>
                <a:spcPct val="100000"/>
              </a:lnSpc>
              <a:spcBef>
                <a:spcPts val="720"/>
              </a:spcBef>
              <a:buClr>
                <a:srgbClr val="0bd0d9"/>
              </a:buClr>
              <a:buSzPct val="95000"/>
              <a:buFont typeface="Wingdings 2" charset="2"/>
              <a:buChar char=""/>
            </a:pPr>
            <a:r>
              <a:rPr b="0" lang="en-US" sz="3600" spc="-1" strike="noStrike">
                <a:solidFill>
                  <a:srgbClr val="000000"/>
                </a:solidFill>
                <a:latin typeface="Constantia"/>
                <a:ea typeface="DejaVu Sans"/>
              </a:rPr>
              <a:t>Convulsions slowly subside and unconsciousness persists.</a:t>
            </a:r>
            <a:endParaRPr b="0" lang="en-US" sz="3600" spc="-1" strike="noStrike">
              <a:latin typeface="Arial"/>
            </a:endParaRPr>
          </a:p>
          <a:p>
            <a:pPr marL="274320" indent="-272160" algn="just">
              <a:lnSpc>
                <a:spcPct val="100000"/>
              </a:lnSpc>
              <a:spcBef>
                <a:spcPts val="720"/>
              </a:spcBef>
              <a:buClr>
                <a:srgbClr val="0bd0d9"/>
              </a:buClr>
              <a:buSzPct val="95000"/>
              <a:buFont typeface="Wingdings 2" charset="2"/>
              <a:buChar char=""/>
            </a:pPr>
            <a:r>
              <a:rPr b="0" lang="en-US" sz="3600" spc="-1" strike="noStrike">
                <a:solidFill>
                  <a:srgbClr val="000000"/>
                </a:solidFill>
                <a:latin typeface="Constantia"/>
                <a:ea typeface="DejaVu Sans"/>
              </a:rPr>
              <a:t>Breathing becomes startorous due to partial blockage of the airways by secretions. </a:t>
            </a:r>
            <a:endParaRPr b="0" lang="en-US" sz="3600" spc="-1" strike="noStrike">
              <a:latin typeface="Arial"/>
            </a:endParaRPr>
          </a:p>
          <a:p>
            <a:pPr marL="274320" indent="-272160" algn="just">
              <a:lnSpc>
                <a:spcPct val="100000"/>
              </a:lnSpc>
              <a:spcBef>
                <a:spcPts val="720"/>
              </a:spcBef>
              <a:buClr>
                <a:srgbClr val="0bd0d9"/>
              </a:buClr>
              <a:buSzPct val="95000"/>
              <a:buFont typeface="Wingdings" charset="2"/>
              <a:buChar char=""/>
            </a:pPr>
            <a:r>
              <a:rPr b="0" lang="en-US" sz="3600" spc="-1" strike="noStrike">
                <a:solidFill>
                  <a:srgbClr val="000000"/>
                </a:solidFill>
                <a:latin typeface="Constantia"/>
                <a:ea typeface="DejaVu Sans"/>
              </a:rPr>
              <a:t>Generally respiration are labored &amp; noisily.</a:t>
            </a:r>
            <a:endParaRPr b="0" lang="en-US" sz="3600" spc="-1" strike="noStrike">
              <a:latin typeface="Arial"/>
            </a:endParaRPr>
          </a:p>
          <a:p>
            <a:pPr marL="274320" indent="-272160" algn="just">
              <a:lnSpc>
                <a:spcPct val="100000"/>
              </a:lnSpc>
              <a:spcBef>
                <a:spcPts val="720"/>
              </a:spcBef>
              <a:tabLst>
                <a:tab algn="l" pos="0"/>
              </a:tabLst>
            </a:pPr>
            <a:r>
              <a:rPr b="0" i="1" lang="en-US" sz="3600" spc="-1" strike="noStrike">
                <a:solidFill>
                  <a:srgbClr val="000000"/>
                </a:solidFill>
                <a:latin typeface="Constantia"/>
                <a:ea typeface="DejaVu Sans"/>
              </a:rPr>
              <a:t>	</a:t>
            </a:r>
            <a:r>
              <a:rPr b="1" lang="en-US" sz="3600" spc="-1" strike="noStrike">
                <a:solidFill>
                  <a:srgbClr val="c00000"/>
                </a:solidFill>
                <a:latin typeface="Constantia"/>
                <a:ea typeface="DejaVu Sans"/>
              </a:rPr>
              <a:t>4. Coma</a:t>
            </a:r>
            <a:endParaRPr b="0" lang="en-US" sz="3600" spc="-1" strike="noStrike">
              <a:latin typeface="Arial"/>
            </a:endParaRPr>
          </a:p>
          <a:p>
            <a:pPr marL="274320" indent="-272160" algn="just">
              <a:lnSpc>
                <a:spcPct val="100000"/>
              </a:lnSpc>
              <a:spcBef>
                <a:spcPts val="720"/>
              </a:spcBef>
              <a:buClr>
                <a:srgbClr val="0bd0d9"/>
              </a:buClr>
              <a:buSzPct val="95000"/>
              <a:buFont typeface="Wingdings 2" charset="2"/>
              <a:buChar char=""/>
              <a:tabLst>
                <a:tab algn="l" pos="0"/>
              </a:tabLst>
            </a:pPr>
            <a:r>
              <a:rPr b="0" lang="en-US" sz="3600" spc="-1" strike="noStrike">
                <a:solidFill>
                  <a:srgbClr val="000000"/>
                </a:solidFill>
                <a:latin typeface="Constantia"/>
                <a:ea typeface="DejaVu Sans"/>
              </a:rPr>
              <a:t>May last for minutes or hours.</a:t>
            </a:r>
            <a:endParaRPr b="0" lang="en-US" sz="3600" spc="-1" strike="noStrike">
              <a:latin typeface="Arial"/>
            </a:endParaRPr>
          </a:p>
          <a:p>
            <a:pPr>
              <a:lnSpc>
                <a:spcPct val="100000"/>
              </a:lnSpc>
              <a:spcBef>
                <a:spcPts val="561"/>
              </a:spcBef>
              <a:tabLst>
                <a:tab algn="l" pos="0"/>
              </a:tabLst>
            </a:pPr>
            <a:endParaRPr b="0" lang="en-US" sz="3600" spc="-1" strike="noStrike">
              <a:latin typeface="Arial"/>
            </a:endParaRPr>
          </a:p>
        </p:txBody>
      </p:sp>
    </p:spTree>
  </p:cSld>
  <p:transition spd="med">
    <p:pull dir="l"/>
  </p:transition>
</p:sld>
</file>

<file path=ppt/slides/slide7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50" name="CustomShape 1"/>
          <p:cNvSpPr/>
          <p:nvPr/>
        </p:nvSpPr>
        <p:spPr>
          <a:xfrm>
            <a:off x="666720" y="533520"/>
            <a:ext cx="10284840" cy="6017760"/>
          </a:xfrm>
          <a:prstGeom prst="rect">
            <a:avLst/>
          </a:prstGeom>
          <a:noFill/>
          <a:ln>
            <a:noFill/>
          </a:ln>
        </p:spPr>
        <p:style>
          <a:lnRef idx="0"/>
          <a:fillRef idx="0"/>
          <a:effectRef idx="0"/>
          <a:fontRef idx="minor"/>
        </p:style>
        <p:txBody>
          <a:bodyPr lIns="90000" rIns="90000" tIns="45000" bIns="45000">
            <a:normAutofit/>
          </a:bodyPr>
          <a:p>
            <a:pPr marL="274320" indent="-272160" algn="just">
              <a:lnSpc>
                <a:spcPct val="100000"/>
              </a:lnSpc>
              <a:spcBef>
                <a:spcPts val="720"/>
              </a:spcBef>
              <a:tabLst>
                <a:tab algn="l" pos="0"/>
              </a:tabLst>
            </a:pPr>
            <a:r>
              <a:rPr b="0" i="1" lang="en-US" sz="2800" spc="-1" strike="noStrike">
                <a:solidFill>
                  <a:srgbClr val="000000"/>
                </a:solidFill>
                <a:latin typeface="Constantia"/>
                <a:ea typeface="DejaVu Sans"/>
              </a:rPr>
              <a:t>	</a:t>
            </a:r>
            <a:r>
              <a:rPr b="1" i="1" lang="en-US" sz="3600" spc="-1" strike="noStrike">
                <a:solidFill>
                  <a:srgbClr val="000000"/>
                </a:solidFill>
                <a:latin typeface="Constantia"/>
                <a:ea typeface="DejaVu Sans"/>
              </a:rPr>
              <a:t>Presentation</a:t>
            </a:r>
            <a:endParaRPr b="0" lang="en-US" sz="3600" spc="-1" strike="noStrike">
              <a:latin typeface="Arial"/>
            </a:endParaRPr>
          </a:p>
          <a:p>
            <a:pPr marL="274320" indent="-272160" algn="just">
              <a:lnSpc>
                <a:spcPct val="100000"/>
              </a:lnSpc>
              <a:spcBef>
                <a:spcPts val="720"/>
              </a:spcBef>
              <a:buClr>
                <a:srgbClr val="0bd0d9"/>
              </a:buClr>
              <a:buSzPct val="95000"/>
              <a:buFont typeface="Wingdings 2" charset="2"/>
              <a:buChar char=""/>
              <a:tabLst>
                <a:tab algn="l" pos="0"/>
              </a:tabLst>
            </a:pPr>
            <a:r>
              <a:rPr b="0" lang="en-US" sz="3600" spc="-1" strike="noStrike">
                <a:solidFill>
                  <a:srgbClr val="000000"/>
                </a:solidFill>
                <a:latin typeface="Constantia"/>
                <a:ea typeface="DejaVu Sans"/>
              </a:rPr>
              <a:t>Deep state of unconsciousness =comatosed.</a:t>
            </a:r>
            <a:endParaRPr b="0" lang="en-US" sz="3600" spc="-1" strike="noStrike">
              <a:latin typeface="Arial"/>
            </a:endParaRPr>
          </a:p>
          <a:p>
            <a:pPr marL="274320" indent="-272160" algn="just">
              <a:lnSpc>
                <a:spcPct val="100000"/>
              </a:lnSpc>
              <a:spcBef>
                <a:spcPts val="720"/>
              </a:spcBef>
              <a:buClr>
                <a:srgbClr val="0bd0d9"/>
              </a:buClr>
              <a:buSzPct val="95000"/>
              <a:buFont typeface="Wingdings 2" charset="2"/>
              <a:buChar char=""/>
              <a:tabLst>
                <a:tab algn="l" pos="0"/>
              </a:tabLst>
            </a:pPr>
            <a:r>
              <a:rPr b="0" lang="en-US" sz="3600" spc="-1" strike="noStrike">
                <a:solidFill>
                  <a:srgbClr val="000000"/>
                </a:solidFill>
                <a:latin typeface="Constantia"/>
                <a:ea typeface="DejaVu Sans"/>
              </a:rPr>
              <a:t>Noisy and rapid breathing.</a:t>
            </a:r>
            <a:endParaRPr b="0" lang="en-US" sz="3600" spc="-1" strike="noStrike">
              <a:latin typeface="Arial"/>
            </a:endParaRPr>
          </a:p>
          <a:p>
            <a:pPr marL="274320" indent="-272160" algn="just">
              <a:lnSpc>
                <a:spcPct val="100000"/>
              </a:lnSpc>
              <a:spcBef>
                <a:spcPts val="720"/>
              </a:spcBef>
              <a:buClr>
                <a:srgbClr val="0bd0d9"/>
              </a:buClr>
              <a:buSzPct val="95000"/>
              <a:buFont typeface="Wingdings 2" charset="2"/>
              <a:buChar char=""/>
              <a:tabLst>
                <a:tab algn="l" pos="0"/>
              </a:tabLst>
            </a:pPr>
            <a:r>
              <a:rPr b="0" lang="en-US" sz="3600" spc="-1" strike="noStrike">
                <a:solidFill>
                  <a:srgbClr val="000000"/>
                </a:solidFill>
                <a:latin typeface="Constantia"/>
                <a:ea typeface="DejaVu Sans"/>
              </a:rPr>
              <a:t>Cyanosis fades, but congested and swollen facial appearances persist.</a:t>
            </a:r>
            <a:endParaRPr b="0" lang="en-US" sz="3600" spc="-1" strike="noStrike">
              <a:latin typeface="Arial"/>
            </a:endParaRPr>
          </a:p>
          <a:p>
            <a:pPr marL="274320" indent="-272160" algn="just">
              <a:lnSpc>
                <a:spcPct val="100000"/>
              </a:lnSpc>
              <a:spcBef>
                <a:spcPts val="720"/>
              </a:spcBef>
              <a:buClr>
                <a:srgbClr val="0bd0d9"/>
              </a:buClr>
              <a:buSzPct val="95000"/>
              <a:buFont typeface="Wingdings 2" charset="2"/>
              <a:buChar char=""/>
              <a:tabLst>
                <a:tab algn="l" pos="0"/>
              </a:tabLst>
            </a:pPr>
            <a:r>
              <a:rPr b="0" lang="en-US" sz="3600" spc="-1" strike="noStrike">
                <a:solidFill>
                  <a:srgbClr val="000000"/>
                </a:solidFill>
                <a:latin typeface="Constantia"/>
                <a:ea typeface="DejaVu Sans"/>
              </a:rPr>
              <a:t>Vital signs reading are abnormal in that:</a:t>
            </a:r>
            <a:endParaRPr b="0" lang="en-US" sz="3600" spc="-1" strike="noStrike">
              <a:latin typeface="Arial"/>
            </a:endParaRPr>
          </a:p>
          <a:p>
            <a:pPr marL="274320" indent="-272160" algn="just">
              <a:lnSpc>
                <a:spcPct val="100000"/>
              </a:lnSpc>
              <a:spcBef>
                <a:spcPts val="720"/>
              </a:spcBef>
              <a:buClr>
                <a:srgbClr val="0bd0d9"/>
              </a:buClr>
              <a:buSzPct val="95000"/>
              <a:buFont typeface="Wingdings" charset="2"/>
              <a:buChar char=""/>
              <a:tabLst>
                <a:tab algn="l" pos="0"/>
              </a:tabLst>
            </a:pPr>
            <a:r>
              <a:rPr b="0" lang="en-US" sz="3600" spc="-1" strike="noStrike">
                <a:solidFill>
                  <a:srgbClr val="000000"/>
                </a:solidFill>
                <a:latin typeface="Constantia"/>
                <a:ea typeface="DejaVu Sans"/>
              </a:rPr>
              <a:t>Fever, occurs due to large amount of energy generated during convulsion.</a:t>
            </a:r>
            <a:endParaRPr b="0" lang="en-US" sz="3600" spc="-1" strike="noStrike">
              <a:latin typeface="Arial"/>
            </a:endParaRPr>
          </a:p>
          <a:p>
            <a:pPr>
              <a:lnSpc>
                <a:spcPct val="100000"/>
              </a:lnSpc>
              <a:spcBef>
                <a:spcPts val="561"/>
              </a:spcBef>
              <a:tabLst>
                <a:tab algn="l" pos="0"/>
              </a:tabLst>
            </a:pPr>
            <a:endParaRPr b="0" lang="en-US" sz="3600" spc="-1" strike="noStrike">
              <a:latin typeface="Arial"/>
            </a:endParaRPr>
          </a:p>
          <a:p>
            <a:pPr>
              <a:lnSpc>
                <a:spcPct val="100000"/>
              </a:lnSpc>
              <a:spcBef>
                <a:spcPts val="561"/>
              </a:spcBef>
              <a:tabLst>
                <a:tab algn="l" pos="0"/>
              </a:tabLst>
            </a:pPr>
            <a:endParaRPr b="0" lang="en-US" sz="3600" spc="-1" strike="noStrike">
              <a:latin typeface="Arial"/>
            </a:endParaRPr>
          </a:p>
        </p:txBody>
      </p:sp>
    </p:spTree>
  </p:cSld>
  <p:transition spd="med">
    <p:pull dir="l"/>
  </p:transition>
</p:sld>
</file>

<file path=ppt/slides/slide7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51" name="CustomShape 1"/>
          <p:cNvSpPr/>
          <p:nvPr/>
        </p:nvSpPr>
        <p:spPr>
          <a:xfrm>
            <a:off x="762120" y="533520"/>
            <a:ext cx="10475280" cy="5471640"/>
          </a:xfrm>
          <a:prstGeom prst="rect">
            <a:avLst/>
          </a:prstGeom>
          <a:noFill/>
          <a:ln>
            <a:noFill/>
          </a:ln>
        </p:spPr>
        <p:style>
          <a:lnRef idx="0"/>
          <a:fillRef idx="0"/>
          <a:effectRef idx="0"/>
          <a:fontRef idx="minor"/>
        </p:style>
        <p:txBody>
          <a:bodyPr lIns="90000" rIns="90000" tIns="45000" bIns="45000">
            <a:normAutofit/>
          </a:bodyPr>
          <a:p>
            <a:pPr marL="274320" indent="-272160" algn="just">
              <a:lnSpc>
                <a:spcPct val="100000"/>
              </a:lnSpc>
              <a:spcBef>
                <a:spcPts val="720"/>
              </a:spcBef>
              <a:buClr>
                <a:srgbClr val="0bd0d9"/>
              </a:buClr>
              <a:buSzPct val="95000"/>
              <a:buFont typeface="Wingdings" charset="2"/>
              <a:buChar char=""/>
            </a:pPr>
            <a:r>
              <a:rPr b="0" lang="en-US" sz="3600" spc="-1" strike="noStrike">
                <a:solidFill>
                  <a:srgbClr val="000000"/>
                </a:solidFill>
                <a:latin typeface="Constantia"/>
                <a:ea typeface="DejaVu Sans"/>
              </a:rPr>
              <a:t>Tachycardia, in which pulse is full and bounding in character.</a:t>
            </a:r>
            <a:endParaRPr b="0" lang="en-US" sz="3600" spc="-1" strike="noStrike">
              <a:latin typeface="Arial"/>
            </a:endParaRPr>
          </a:p>
          <a:p>
            <a:pPr marL="274320" indent="-272160" algn="just">
              <a:lnSpc>
                <a:spcPct val="100000"/>
              </a:lnSpc>
              <a:spcBef>
                <a:spcPts val="720"/>
              </a:spcBef>
              <a:buClr>
                <a:srgbClr val="0bd0d9"/>
              </a:buClr>
              <a:buSzPct val="95000"/>
              <a:buFont typeface="Wingdings" charset="2"/>
              <a:buChar char=""/>
            </a:pPr>
            <a:r>
              <a:rPr b="0" lang="en-US" sz="3600" spc="-1" strike="noStrike">
                <a:solidFill>
                  <a:srgbClr val="000000"/>
                </a:solidFill>
                <a:latin typeface="Constantia"/>
                <a:ea typeface="DejaVu Sans"/>
              </a:rPr>
              <a:t>Blood pressure, rises sharply i.e. very high.</a:t>
            </a:r>
            <a:endParaRPr b="0" lang="en-US" sz="3600" spc="-1" strike="noStrike">
              <a:latin typeface="Arial"/>
            </a:endParaRPr>
          </a:p>
          <a:p>
            <a:pPr marL="274320" indent="-272160" algn="just">
              <a:lnSpc>
                <a:spcPct val="100000"/>
              </a:lnSpc>
              <a:spcBef>
                <a:spcPts val="720"/>
              </a:spcBef>
              <a:buClr>
                <a:srgbClr val="0bd0d9"/>
              </a:buClr>
              <a:buSzPct val="95000"/>
              <a:buFont typeface="Wingdings 2" charset="2"/>
              <a:buChar char=""/>
            </a:pPr>
            <a:r>
              <a:rPr b="0" lang="en-US" sz="3600" spc="-1" strike="noStrike">
                <a:solidFill>
                  <a:srgbClr val="000000"/>
                </a:solidFill>
                <a:latin typeface="Constantia"/>
                <a:ea typeface="DejaVu Sans"/>
              </a:rPr>
              <a:t>Generally urine &amp; faecal incontinence may occur. </a:t>
            </a:r>
            <a:endParaRPr b="0" lang="en-US" sz="3600" spc="-1" strike="noStrike">
              <a:latin typeface="Arial"/>
            </a:endParaRPr>
          </a:p>
          <a:p>
            <a:pPr marL="274320" indent="-272160" algn="just">
              <a:lnSpc>
                <a:spcPct val="100000"/>
              </a:lnSpc>
              <a:spcBef>
                <a:spcPts val="720"/>
              </a:spcBef>
              <a:buClr>
                <a:srgbClr val="0bd0d9"/>
              </a:buClr>
              <a:buSzPct val="95000"/>
              <a:buFont typeface="Wingdings 2" charset="2"/>
              <a:buChar char=""/>
            </a:pPr>
            <a:r>
              <a:rPr b="0" lang="en-US" sz="3600" spc="-1" strike="noStrike">
                <a:solidFill>
                  <a:srgbClr val="000000"/>
                </a:solidFill>
                <a:latin typeface="Constantia"/>
                <a:ea typeface="DejaVu Sans"/>
              </a:rPr>
              <a:t>Therefore further fits may occur especially where interventions to lower BP and control fits are not undertake on time.</a:t>
            </a:r>
            <a:endParaRPr b="0" lang="en-US" sz="3600" spc="-1" strike="noStrike">
              <a:latin typeface="Arial"/>
            </a:endParaRPr>
          </a:p>
        </p:txBody>
      </p:sp>
    </p:spTree>
  </p:cSld>
  <p:transition spd="med">
    <p:pull dir="l"/>
  </p:transition>
</p:sld>
</file>

<file path=ppt/slides/slide7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52" name="CustomShape 1"/>
          <p:cNvSpPr/>
          <p:nvPr/>
        </p:nvSpPr>
        <p:spPr>
          <a:xfrm>
            <a:off x="762120" y="457200"/>
            <a:ext cx="10475280" cy="5547960"/>
          </a:xfrm>
          <a:prstGeom prst="rect">
            <a:avLst/>
          </a:prstGeom>
          <a:noFill/>
          <a:ln>
            <a:noFill/>
          </a:ln>
        </p:spPr>
        <p:style>
          <a:lnRef idx="0"/>
          <a:fillRef idx="0"/>
          <a:effectRef idx="0"/>
          <a:fontRef idx="minor"/>
        </p:style>
        <p:txBody>
          <a:bodyPr lIns="90000" rIns="90000" tIns="45000" bIns="45000">
            <a:normAutofit/>
          </a:bodyPr>
          <a:p>
            <a:pPr marL="274320" indent="-272160" algn="just">
              <a:lnSpc>
                <a:spcPct val="100000"/>
              </a:lnSpc>
              <a:spcBef>
                <a:spcPts val="720"/>
              </a:spcBef>
              <a:buClr>
                <a:srgbClr val="0bd0d9"/>
              </a:buClr>
              <a:buSzPct val="95000"/>
              <a:buFont typeface="Wingdings" charset="2"/>
              <a:buChar char=""/>
            </a:pPr>
            <a:r>
              <a:rPr b="0" lang="en-US" sz="3600" spc="-1" strike="noStrike">
                <a:solidFill>
                  <a:srgbClr val="000000"/>
                </a:solidFill>
                <a:latin typeface="Constantia"/>
                <a:ea typeface="DejaVu Sans"/>
              </a:rPr>
              <a:t>If undertaken, she regains consciousness gradually.</a:t>
            </a:r>
            <a:endParaRPr b="0" lang="en-US" sz="3600" spc="-1" strike="noStrike">
              <a:latin typeface="Arial"/>
            </a:endParaRPr>
          </a:p>
          <a:p>
            <a:pPr marL="274320" indent="-272160" algn="just">
              <a:lnSpc>
                <a:spcPct val="100000"/>
              </a:lnSpc>
              <a:spcBef>
                <a:spcPts val="720"/>
              </a:spcBef>
              <a:tabLst>
                <a:tab algn="l" pos="0"/>
              </a:tabLst>
            </a:pPr>
            <a:r>
              <a:rPr b="0" lang="en-US" sz="3600" spc="-1" strike="noStrike">
                <a:solidFill>
                  <a:srgbClr val="000000"/>
                </a:solidFill>
                <a:latin typeface="Constantia"/>
                <a:ea typeface="DejaVu Sans"/>
              </a:rPr>
              <a:t>	</a:t>
            </a:r>
            <a:r>
              <a:rPr b="1" lang="en-US" sz="3600" spc="-1" strike="noStrike">
                <a:solidFill>
                  <a:srgbClr val="000000"/>
                </a:solidFill>
                <a:latin typeface="Constantia"/>
                <a:ea typeface="DejaVu Sans"/>
              </a:rPr>
              <a:t>NB:</a:t>
            </a:r>
            <a:r>
              <a:rPr b="0" lang="en-US" sz="3600" spc="-1" strike="noStrike">
                <a:solidFill>
                  <a:srgbClr val="000000"/>
                </a:solidFill>
                <a:latin typeface="Constantia"/>
                <a:ea typeface="DejaVu Sans"/>
              </a:rPr>
              <a:t> The woman may die after only one (1) or two (2) fits hence need for immediate action.</a:t>
            </a:r>
            <a:endParaRPr b="0" lang="en-US" sz="3600" spc="-1" strike="noStrike">
              <a:latin typeface="Arial"/>
            </a:endParaRPr>
          </a:p>
          <a:p>
            <a:pPr marL="274320" indent="-272160" algn="just">
              <a:lnSpc>
                <a:spcPct val="100000"/>
              </a:lnSpc>
              <a:spcBef>
                <a:spcPts val="720"/>
              </a:spcBef>
              <a:tabLst>
                <a:tab algn="l" pos="0"/>
              </a:tabLst>
            </a:pPr>
            <a:r>
              <a:rPr b="0" i="1" lang="en-US" sz="3600" spc="-1" strike="noStrike">
                <a:solidFill>
                  <a:srgbClr val="000000"/>
                </a:solidFill>
                <a:latin typeface="Constantia"/>
                <a:ea typeface="DejaVu Sans"/>
              </a:rPr>
              <a:t>	</a:t>
            </a:r>
            <a:r>
              <a:rPr b="1" lang="en-US" sz="3600" spc="-1" strike="noStrike">
                <a:solidFill>
                  <a:srgbClr val="a51b87"/>
                </a:solidFill>
                <a:latin typeface="Constantia"/>
                <a:ea typeface="DejaVu Sans"/>
              </a:rPr>
              <a:t>ROLE OF MIDWIFE</a:t>
            </a:r>
            <a:endParaRPr b="0" lang="en-US" sz="3600" spc="-1" strike="noStrike">
              <a:latin typeface="Arial"/>
            </a:endParaRPr>
          </a:p>
          <a:p>
            <a:pPr marL="274320" indent="-272160" algn="just">
              <a:lnSpc>
                <a:spcPct val="100000"/>
              </a:lnSpc>
              <a:spcBef>
                <a:spcPts val="720"/>
              </a:spcBef>
              <a:buClr>
                <a:srgbClr val="0bd0d9"/>
              </a:buClr>
              <a:buSzPct val="95000"/>
              <a:buFont typeface="Wingdings 2" charset="2"/>
              <a:buChar char=""/>
              <a:tabLst>
                <a:tab algn="l" pos="0"/>
              </a:tabLst>
            </a:pPr>
            <a:r>
              <a:rPr b="0" lang="en-US" sz="3600" spc="-1" strike="noStrike">
                <a:solidFill>
                  <a:srgbClr val="000000"/>
                </a:solidFill>
                <a:latin typeface="Constantia"/>
                <a:ea typeface="DejaVu Sans"/>
              </a:rPr>
              <a:t> </a:t>
            </a:r>
            <a:r>
              <a:rPr b="0" lang="en-US" sz="3600" spc="-1" strike="noStrike">
                <a:solidFill>
                  <a:srgbClr val="000000"/>
                </a:solidFill>
                <a:latin typeface="Constantia"/>
                <a:ea typeface="DejaVu Sans"/>
              </a:rPr>
              <a:t>Prevent the mother from sustaining trauma during the fits.</a:t>
            </a:r>
            <a:endParaRPr b="0" lang="en-US" sz="3600" spc="-1" strike="noStrike">
              <a:latin typeface="Arial"/>
            </a:endParaRPr>
          </a:p>
          <a:p>
            <a:pPr marL="274320" indent="-272160" algn="just">
              <a:lnSpc>
                <a:spcPct val="100000"/>
              </a:lnSpc>
              <a:spcBef>
                <a:spcPts val="720"/>
              </a:spcBef>
              <a:tabLst>
                <a:tab algn="l" pos="0"/>
              </a:tabLst>
            </a:pPr>
            <a:endParaRPr b="0" lang="en-US" sz="3600" spc="-1" strike="noStrike">
              <a:latin typeface="Arial"/>
            </a:endParaRPr>
          </a:p>
          <a:p>
            <a:pPr marL="274320" indent="-272160" algn="just">
              <a:lnSpc>
                <a:spcPct val="100000"/>
              </a:lnSpc>
              <a:spcBef>
                <a:spcPts val="720"/>
              </a:spcBef>
              <a:tabLst>
                <a:tab algn="l" pos="0"/>
              </a:tabLst>
            </a:pPr>
            <a:endParaRPr b="0" lang="en-US" sz="3600" spc="-1" strike="noStrike">
              <a:latin typeface="Arial"/>
            </a:endParaRPr>
          </a:p>
        </p:txBody>
      </p:sp>
    </p:spTree>
  </p:cSld>
  <p:transition spd="med">
    <p:pull dir="l"/>
  </p:transition>
</p:sld>
</file>

<file path=ppt/slides/slide7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53" name="CustomShape 1"/>
          <p:cNvSpPr/>
          <p:nvPr/>
        </p:nvSpPr>
        <p:spPr>
          <a:xfrm>
            <a:off x="857160" y="685800"/>
            <a:ext cx="10094400" cy="5636520"/>
          </a:xfrm>
          <a:prstGeom prst="rect">
            <a:avLst/>
          </a:prstGeom>
          <a:noFill/>
          <a:ln>
            <a:noFill/>
          </a:ln>
        </p:spPr>
        <p:style>
          <a:lnRef idx="0"/>
          <a:fillRef idx="0"/>
          <a:effectRef idx="0"/>
          <a:fontRef idx="minor"/>
        </p:style>
        <p:txBody>
          <a:bodyPr lIns="90000" rIns="90000" tIns="45000" bIns="45000">
            <a:noAutofit/>
          </a:bodyPr>
          <a:p>
            <a:pPr marL="274320" indent="-272160">
              <a:lnSpc>
                <a:spcPct val="100000"/>
              </a:lnSpc>
              <a:spcBef>
                <a:spcPts val="720"/>
              </a:spcBef>
              <a:buClr>
                <a:srgbClr val="0bd0d9"/>
              </a:buClr>
              <a:buSzPct val="95000"/>
              <a:buFont typeface="Wingdings 2" charset="2"/>
              <a:buChar char=""/>
            </a:pPr>
            <a:r>
              <a:rPr b="0" lang="en-US" sz="3600" spc="-1" strike="noStrike">
                <a:solidFill>
                  <a:srgbClr val="000000"/>
                </a:solidFill>
                <a:latin typeface="Constantia"/>
                <a:ea typeface="DejaVu Sans"/>
              </a:rPr>
              <a:t> </a:t>
            </a:r>
            <a:r>
              <a:rPr b="0" lang="en-US" sz="3600" spc="-1" strike="noStrike">
                <a:solidFill>
                  <a:srgbClr val="000000"/>
                </a:solidFill>
                <a:latin typeface="Constantia"/>
                <a:ea typeface="DejaVu Sans"/>
              </a:rPr>
              <a:t>Close observation to accurately assess the state of mother &amp; fetus, in terms of:</a:t>
            </a:r>
            <a:endParaRPr b="0" lang="en-US" sz="3600" spc="-1" strike="noStrike">
              <a:latin typeface="Arial"/>
            </a:endParaRPr>
          </a:p>
          <a:p>
            <a:pPr marL="274320" indent="-272160">
              <a:lnSpc>
                <a:spcPct val="100000"/>
              </a:lnSpc>
              <a:spcBef>
                <a:spcPts val="720"/>
              </a:spcBef>
              <a:buClr>
                <a:srgbClr val="0bd0d9"/>
              </a:buClr>
              <a:buSzPct val="95000"/>
              <a:buFont typeface="Wingdings" charset="2"/>
              <a:buChar char=""/>
            </a:pPr>
            <a:r>
              <a:rPr b="0" lang="en-US" sz="3600" spc="-1" strike="noStrike">
                <a:solidFill>
                  <a:srgbClr val="000000"/>
                </a:solidFill>
                <a:latin typeface="Constantia"/>
                <a:ea typeface="DejaVu Sans"/>
              </a:rPr>
              <a:t>Vital sign, onset of the fit, extent of coma, number of fits in a given period, length of each and associated trauma.</a:t>
            </a:r>
            <a:endParaRPr b="0" lang="en-US" sz="3600" spc="-1" strike="noStrike">
              <a:latin typeface="Arial"/>
            </a:endParaRPr>
          </a:p>
          <a:p>
            <a:pPr marL="274320" indent="-272160">
              <a:lnSpc>
                <a:spcPct val="100000"/>
              </a:lnSpc>
              <a:spcBef>
                <a:spcPts val="720"/>
              </a:spcBef>
              <a:buClr>
                <a:srgbClr val="0bd0d9"/>
              </a:buClr>
              <a:buSzPct val="95000"/>
              <a:buFont typeface="Wingdings" charset="2"/>
              <a:buChar char=""/>
            </a:pPr>
            <a:r>
              <a:rPr b="0" lang="en-US" sz="3600" spc="-1" strike="noStrike">
                <a:solidFill>
                  <a:srgbClr val="000000"/>
                </a:solidFill>
                <a:latin typeface="Constantia"/>
                <a:ea typeface="DejaVu Sans"/>
              </a:rPr>
              <a:t> </a:t>
            </a:r>
            <a:r>
              <a:rPr b="0" lang="en-US" sz="3600" spc="-1" strike="noStrike">
                <a:solidFill>
                  <a:srgbClr val="000000"/>
                </a:solidFill>
                <a:latin typeface="Constantia"/>
                <a:ea typeface="DejaVu Sans"/>
              </a:rPr>
              <a:t>Presence of fetal heart sounds  and whether normal or abnormal.</a:t>
            </a:r>
            <a:endParaRPr b="0" lang="en-US" sz="3600" spc="-1" strike="noStrike">
              <a:latin typeface="Arial"/>
            </a:endParaRPr>
          </a:p>
        </p:txBody>
      </p:sp>
    </p:spTree>
  </p:cSld>
  <p:transition spd="med">
    <p:pull dir="l"/>
  </p:transition>
</p:sld>
</file>

<file path=ppt/slides/slide7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54" name="CustomShape 1"/>
          <p:cNvSpPr/>
          <p:nvPr/>
        </p:nvSpPr>
        <p:spPr>
          <a:xfrm>
            <a:off x="952560" y="457200"/>
            <a:ext cx="10284840" cy="5547960"/>
          </a:xfrm>
          <a:prstGeom prst="rect">
            <a:avLst/>
          </a:prstGeom>
          <a:noFill/>
          <a:ln>
            <a:noFill/>
          </a:ln>
        </p:spPr>
        <p:style>
          <a:lnRef idx="0"/>
          <a:fillRef idx="0"/>
          <a:effectRef idx="0"/>
          <a:fontRef idx="minor"/>
        </p:style>
        <p:txBody>
          <a:bodyPr lIns="90000" rIns="90000" tIns="45000" bIns="45000">
            <a:noAutofit/>
          </a:bodyPr>
          <a:p>
            <a:pPr marL="274320" indent="-272160" algn="just">
              <a:lnSpc>
                <a:spcPct val="100000"/>
              </a:lnSpc>
              <a:spcBef>
                <a:spcPts val="720"/>
              </a:spcBef>
              <a:buClr>
                <a:srgbClr val="0bd0d9"/>
              </a:buClr>
              <a:buSzPct val="95000"/>
              <a:buFont typeface="Wingdings 2" charset="2"/>
              <a:buChar char=""/>
            </a:pPr>
            <a:r>
              <a:rPr b="0" lang="en-US" sz="3600" spc="-1" strike="noStrike">
                <a:solidFill>
                  <a:srgbClr val="000000"/>
                </a:solidFill>
                <a:latin typeface="Constantia"/>
                <a:ea typeface="DejaVu Sans"/>
              </a:rPr>
              <a:t> </a:t>
            </a:r>
            <a:r>
              <a:rPr b="0" lang="en-US" sz="3600" spc="-1" strike="noStrike">
                <a:solidFill>
                  <a:srgbClr val="000000"/>
                </a:solidFill>
                <a:latin typeface="Constantia"/>
                <a:ea typeface="DejaVu Sans"/>
              </a:rPr>
              <a:t>Administer prescribed treatment &amp; evaluate effectiveness.</a:t>
            </a:r>
            <a:endParaRPr b="0" lang="en-US" sz="3600" spc="-1" strike="noStrike">
              <a:latin typeface="Arial"/>
            </a:endParaRPr>
          </a:p>
          <a:p>
            <a:pPr marL="274320" indent="-272160" algn="just">
              <a:lnSpc>
                <a:spcPct val="100000"/>
              </a:lnSpc>
              <a:spcBef>
                <a:spcPts val="720"/>
              </a:spcBef>
              <a:buClr>
                <a:srgbClr val="0bd0d9"/>
              </a:buClr>
              <a:buSzPct val="95000"/>
              <a:buFont typeface="Wingdings 2" charset="2"/>
              <a:buChar char=""/>
            </a:pPr>
            <a:r>
              <a:rPr b="0" lang="en-US" sz="3600" spc="-1" strike="noStrike">
                <a:solidFill>
                  <a:srgbClr val="000000"/>
                </a:solidFill>
                <a:latin typeface="Constantia"/>
                <a:ea typeface="DejaVu Sans"/>
              </a:rPr>
              <a:t> </a:t>
            </a:r>
            <a:r>
              <a:rPr b="0" lang="en-US" sz="3600" spc="-1" strike="noStrike">
                <a:solidFill>
                  <a:srgbClr val="000000"/>
                </a:solidFill>
                <a:latin typeface="Constantia"/>
                <a:ea typeface="DejaVu Sans"/>
              </a:rPr>
              <a:t>Prepare for the quickest mode of delivery despite fate of the fetus.</a:t>
            </a:r>
            <a:endParaRPr b="0" lang="en-US" sz="3600" spc="-1" strike="noStrike">
              <a:latin typeface="Arial"/>
            </a:endParaRPr>
          </a:p>
          <a:p>
            <a:pPr marL="274320" indent="-272160" algn="just">
              <a:lnSpc>
                <a:spcPct val="100000"/>
              </a:lnSpc>
              <a:spcBef>
                <a:spcPts val="720"/>
              </a:spcBef>
              <a:buClr>
                <a:srgbClr val="0bd0d9"/>
              </a:buClr>
              <a:buSzPct val="95000"/>
              <a:buFont typeface="Wingdings 2" charset="2"/>
              <a:buChar char=""/>
            </a:pPr>
            <a:r>
              <a:rPr b="0" lang="en-US" sz="3600" spc="-1" strike="noStrike">
                <a:solidFill>
                  <a:srgbClr val="000000"/>
                </a:solidFill>
                <a:latin typeface="Constantia"/>
                <a:ea typeface="DejaVu Sans"/>
              </a:rPr>
              <a:t> </a:t>
            </a:r>
            <a:r>
              <a:rPr b="0" lang="en-US" sz="3600" spc="-1" strike="noStrike">
                <a:solidFill>
                  <a:srgbClr val="000000"/>
                </a:solidFill>
                <a:latin typeface="Constantia"/>
                <a:ea typeface="DejaVu Sans"/>
              </a:rPr>
              <a:t>Provision of emotional support to relatives.</a:t>
            </a:r>
            <a:endParaRPr b="0" lang="en-US" sz="3600" spc="-1" strike="noStrike">
              <a:latin typeface="Arial"/>
            </a:endParaRPr>
          </a:p>
          <a:p>
            <a:pPr>
              <a:lnSpc>
                <a:spcPct val="100000"/>
              </a:lnSpc>
              <a:spcBef>
                <a:spcPts val="720"/>
              </a:spcBef>
            </a:pPr>
            <a:endParaRPr b="0" lang="en-US" sz="3600" spc="-1" strike="noStrike">
              <a:latin typeface="Arial"/>
            </a:endParaRPr>
          </a:p>
        </p:txBody>
      </p:sp>
    </p:spTree>
  </p:cSld>
  <p:transition spd="med">
    <p:pull dir="l"/>
  </p:transition>
</p:sld>
</file>

<file path=ppt/slides/slide7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55" name="CustomShape 1"/>
          <p:cNvSpPr/>
          <p:nvPr/>
        </p:nvSpPr>
        <p:spPr>
          <a:xfrm>
            <a:off x="762120" y="1676520"/>
            <a:ext cx="10665720" cy="4646160"/>
          </a:xfrm>
          <a:prstGeom prst="rect">
            <a:avLst/>
          </a:prstGeom>
          <a:noFill/>
          <a:ln>
            <a:noFill/>
          </a:ln>
        </p:spPr>
        <p:style>
          <a:lnRef idx="0"/>
          <a:fillRef idx="0"/>
          <a:effectRef idx="0"/>
          <a:fontRef idx="minor"/>
        </p:style>
        <p:txBody>
          <a:bodyPr lIns="90000" rIns="90000" tIns="45000" bIns="45000">
            <a:noAutofit/>
          </a:bodyPr>
          <a:p>
            <a:pPr marL="274320" indent="-272160">
              <a:lnSpc>
                <a:spcPct val="100000"/>
              </a:lnSpc>
              <a:spcBef>
                <a:spcPts val="720"/>
              </a:spcBef>
              <a:buClr>
                <a:srgbClr val="0bd0d9"/>
              </a:buClr>
              <a:buSzPct val="95000"/>
              <a:buFont typeface="Wingdings" charset="2"/>
              <a:buChar char=""/>
            </a:pPr>
            <a:r>
              <a:rPr b="0" lang="en-US" sz="3600" spc="-1" strike="noStrike">
                <a:solidFill>
                  <a:srgbClr val="000000"/>
                </a:solidFill>
                <a:latin typeface="Constantia"/>
                <a:ea typeface="DejaVu Sans"/>
              </a:rPr>
              <a:t>Eclampsia is an acute obstetrical emergency and delivery is the part of the cure.</a:t>
            </a:r>
            <a:endParaRPr b="0" lang="en-US" sz="3600" spc="-1" strike="noStrike">
              <a:latin typeface="Arial"/>
            </a:endParaRPr>
          </a:p>
          <a:p>
            <a:pPr marL="274320" indent="-272160" algn="ctr">
              <a:lnSpc>
                <a:spcPct val="100000"/>
              </a:lnSpc>
              <a:spcBef>
                <a:spcPts val="720"/>
              </a:spcBef>
              <a:tabLst>
                <a:tab algn="l" pos="0"/>
              </a:tabLst>
            </a:pPr>
            <a:r>
              <a:rPr b="1" lang="en-US" sz="3600" spc="-1" strike="noStrike">
                <a:solidFill>
                  <a:srgbClr val="a51b87"/>
                </a:solidFill>
                <a:latin typeface="Constantia"/>
                <a:ea typeface="DejaVu Sans"/>
              </a:rPr>
              <a:t>	</a:t>
            </a:r>
            <a:r>
              <a:rPr b="1" lang="en-US" sz="3600" spc="-1" strike="noStrike">
                <a:solidFill>
                  <a:srgbClr val="a51b87"/>
                </a:solidFill>
                <a:latin typeface="Constantia"/>
                <a:ea typeface="DejaVu Sans"/>
              </a:rPr>
              <a:t>	</a:t>
            </a:r>
            <a:r>
              <a:rPr b="1" lang="en-US" sz="3600" spc="-1" strike="noStrike">
                <a:solidFill>
                  <a:srgbClr val="a51b87"/>
                </a:solidFill>
                <a:latin typeface="Constantia"/>
                <a:ea typeface="DejaVu Sans"/>
              </a:rPr>
              <a:t>OBJECTIVES</a:t>
            </a:r>
            <a:endParaRPr b="0" lang="en-US" sz="3600" spc="-1" strike="noStrike">
              <a:latin typeface="Arial"/>
            </a:endParaRPr>
          </a:p>
          <a:p>
            <a:pPr marL="274320" indent="-272160">
              <a:lnSpc>
                <a:spcPct val="100000"/>
              </a:lnSpc>
              <a:spcBef>
                <a:spcPts val="720"/>
              </a:spcBef>
              <a:buClr>
                <a:srgbClr val="0bd0d9"/>
              </a:buClr>
              <a:buSzPct val="95000"/>
              <a:buFont typeface="Wingdings 2" charset="2"/>
              <a:buChar char=""/>
              <a:tabLst>
                <a:tab algn="l" pos="0"/>
              </a:tabLst>
            </a:pPr>
            <a:r>
              <a:rPr b="0" lang="en-US" sz="3600" spc="-1" strike="noStrike">
                <a:solidFill>
                  <a:srgbClr val="000000"/>
                </a:solidFill>
                <a:latin typeface="Constantia"/>
                <a:ea typeface="DejaVu Sans"/>
              </a:rPr>
              <a:t> </a:t>
            </a:r>
            <a:r>
              <a:rPr b="0" lang="en-US" sz="3600" spc="-1" strike="noStrike">
                <a:solidFill>
                  <a:srgbClr val="000000"/>
                </a:solidFill>
                <a:latin typeface="Constantia"/>
                <a:ea typeface="DejaVu Sans"/>
              </a:rPr>
              <a:t>Prevent further convulsions (fits)</a:t>
            </a:r>
            <a:endParaRPr b="0" lang="en-US" sz="3600" spc="-1" strike="noStrike">
              <a:latin typeface="Arial"/>
            </a:endParaRPr>
          </a:p>
          <a:p>
            <a:pPr marL="274320" indent="-272160">
              <a:lnSpc>
                <a:spcPct val="100000"/>
              </a:lnSpc>
              <a:spcBef>
                <a:spcPts val="720"/>
              </a:spcBef>
              <a:buClr>
                <a:srgbClr val="0bd0d9"/>
              </a:buClr>
              <a:buSzPct val="95000"/>
              <a:buFont typeface="Wingdings 2" charset="2"/>
              <a:buChar char=""/>
              <a:tabLst>
                <a:tab algn="l" pos="0"/>
              </a:tabLst>
            </a:pPr>
            <a:r>
              <a:rPr b="0" lang="en-US" sz="3600" spc="-1" strike="noStrike">
                <a:solidFill>
                  <a:srgbClr val="000000"/>
                </a:solidFill>
                <a:latin typeface="Constantia"/>
                <a:ea typeface="DejaVu Sans"/>
              </a:rPr>
              <a:t> </a:t>
            </a:r>
            <a:r>
              <a:rPr b="0" lang="en-US" sz="3600" spc="-1" strike="noStrike">
                <a:solidFill>
                  <a:srgbClr val="000000"/>
                </a:solidFill>
                <a:latin typeface="Constantia"/>
                <a:ea typeface="DejaVu Sans"/>
              </a:rPr>
              <a:t>Prevent maternal death.</a:t>
            </a:r>
            <a:endParaRPr b="0" lang="en-US" sz="3600" spc="-1" strike="noStrike">
              <a:latin typeface="Arial"/>
            </a:endParaRPr>
          </a:p>
          <a:p>
            <a:pPr marL="274320" indent="-272160">
              <a:lnSpc>
                <a:spcPct val="100000"/>
              </a:lnSpc>
              <a:spcBef>
                <a:spcPts val="720"/>
              </a:spcBef>
              <a:buClr>
                <a:srgbClr val="0bd0d9"/>
              </a:buClr>
              <a:buSzPct val="95000"/>
              <a:buFont typeface="Wingdings 2" charset="2"/>
              <a:buChar char=""/>
              <a:tabLst>
                <a:tab algn="l" pos="0"/>
              </a:tabLst>
            </a:pPr>
            <a:r>
              <a:rPr b="0" lang="en-US" sz="3600" spc="-1" strike="noStrike">
                <a:solidFill>
                  <a:srgbClr val="000000"/>
                </a:solidFill>
                <a:latin typeface="Constantia"/>
                <a:ea typeface="DejaVu Sans"/>
              </a:rPr>
              <a:t> </a:t>
            </a:r>
            <a:r>
              <a:rPr b="0" lang="en-US" sz="3600" spc="-1" strike="noStrike">
                <a:solidFill>
                  <a:srgbClr val="000000"/>
                </a:solidFill>
                <a:latin typeface="Constantia"/>
                <a:ea typeface="DejaVu Sans"/>
              </a:rPr>
              <a:t>Prevent fetal death to some extent.</a:t>
            </a:r>
            <a:endParaRPr b="0" lang="en-US" sz="3600" spc="-1" strike="noStrike">
              <a:latin typeface="Arial"/>
            </a:endParaRPr>
          </a:p>
          <a:p>
            <a:pPr>
              <a:lnSpc>
                <a:spcPct val="100000"/>
              </a:lnSpc>
              <a:spcBef>
                <a:spcPts val="519"/>
              </a:spcBef>
              <a:tabLst>
                <a:tab algn="l" pos="0"/>
              </a:tabLst>
            </a:pPr>
            <a:endParaRPr b="0" lang="en-US" sz="3600" spc="-1" strike="noStrike">
              <a:latin typeface="Arial"/>
            </a:endParaRPr>
          </a:p>
          <a:p>
            <a:pPr>
              <a:lnSpc>
                <a:spcPct val="100000"/>
              </a:lnSpc>
              <a:spcBef>
                <a:spcPts val="519"/>
              </a:spcBef>
              <a:tabLst>
                <a:tab algn="l" pos="0"/>
              </a:tabLst>
            </a:pPr>
            <a:endParaRPr b="0" lang="en-US" sz="3600" spc="-1" strike="noStrike">
              <a:latin typeface="Arial"/>
            </a:endParaRPr>
          </a:p>
          <a:p>
            <a:pPr>
              <a:lnSpc>
                <a:spcPct val="100000"/>
              </a:lnSpc>
              <a:spcBef>
                <a:spcPts val="519"/>
              </a:spcBef>
              <a:tabLst>
                <a:tab algn="l" pos="0"/>
              </a:tabLst>
            </a:pPr>
            <a:endParaRPr b="0" lang="en-US" sz="3600" spc="-1" strike="noStrike">
              <a:latin typeface="Arial"/>
            </a:endParaRPr>
          </a:p>
        </p:txBody>
      </p:sp>
      <p:sp>
        <p:nvSpPr>
          <p:cNvPr id="956" name="CustomShape 2"/>
          <p:cNvSpPr/>
          <p:nvPr/>
        </p:nvSpPr>
        <p:spPr>
          <a:xfrm>
            <a:off x="609480" y="704160"/>
            <a:ext cx="10970640" cy="1140840"/>
          </a:xfrm>
          <a:prstGeom prst="rect">
            <a:avLst/>
          </a:prstGeom>
          <a:noFill/>
          <a:ln>
            <a:noFill/>
          </a:ln>
        </p:spPr>
        <p:style>
          <a:lnRef idx="0"/>
          <a:fillRef idx="0"/>
          <a:effectRef idx="0"/>
          <a:fontRef idx="minor"/>
        </p:style>
        <p:txBody>
          <a:bodyPr lIns="0" rIns="0" tIns="45000" bIns="0" anchor="b">
            <a:noAutofit/>
          </a:bodyPr>
          <a:p>
            <a:pPr algn="ctr">
              <a:lnSpc>
                <a:spcPct val="100000"/>
              </a:lnSpc>
            </a:pPr>
            <a:r>
              <a:rPr b="1" lang="en-US" sz="5000" spc="-1" strike="noStrike">
                <a:solidFill>
                  <a:srgbClr val="a51b87"/>
                </a:solidFill>
                <a:latin typeface="Calibri"/>
                <a:ea typeface="DejaVu Sans"/>
              </a:rPr>
              <a:t>SPECIFIC MANAGEMENT</a:t>
            </a:r>
            <a:endParaRPr b="0" lang="en-US" sz="5000" spc="-1" strike="noStrike">
              <a:latin typeface="Arial"/>
            </a:endParaRPr>
          </a:p>
        </p:txBody>
      </p:sp>
    </p:spTree>
  </p:cSld>
  <p:transition spd="med">
    <p:pull dir="l"/>
  </p:transition>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64" name="CustomShape 1"/>
          <p:cNvSpPr/>
          <p:nvPr/>
        </p:nvSpPr>
        <p:spPr>
          <a:xfrm>
            <a:off x="0" y="0"/>
            <a:ext cx="12189960" cy="1031400"/>
          </a:xfrm>
          <a:prstGeom prst="rect">
            <a:avLst/>
          </a:prstGeom>
          <a:solidFill>
            <a:srgbClr val="000000"/>
          </a:solidFill>
          <a:ln>
            <a:noFill/>
          </a:ln>
          <a:effectLst>
            <a:outerShdw dir="2700000" dist="228593">
              <a:srgbClr val="000000">
                <a:alpha val="30000"/>
              </a:srgbClr>
            </a:outerShdw>
          </a:effectLst>
        </p:spPr>
        <p:style>
          <a:lnRef idx="0"/>
          <a:fillRef idx="0"/>
          <a:effectRef idx="0"/>
          <a:fontRef idx="minor"/>
        </p:style>
        <p:txBody>
          <a:bodyPr lIns="0" rIns="0" tIns="45000" bIns="0" anchor="b">
            <a:normAutofit/>
          </a:bodyPr>
          <a:p>
            <a:pPr algn="ctr">
              <a:lnSpc>
                <a:spcPct val="100000"/>
              </a:lnSpc>
            </a:pPr>
            <a:r>
              <a:rPr b="1" lang="en-US" sz="4800" spc="-1" strike="noStrike">
                <a:solidFill>
                  <a:srgbClr val="ffffff"/>
                </a:solidFill>
                <a:latin typeface="Arial Black"/>
                <a:ea typeface="DejaVu Sans"/>
              </a:rPr>
              <a:t>COURSE OUTLINE ctd’</a:t>
            </a:r>
            <a:endParaRPr b="0" lang="en-US" sz="4800" spc="-1" strike="noStrike">
              <a:latin typeface="Arial"/>
            </a:endParaRPr>
          </a:p>
        </p:txBody>
      </p:sp>
      <p:sp>
        <p:nvSpPr>
          <p:cNvPr id="865" name="CustomShape 2"/>
          <p:cNvSpPr/>
          <p:nvPr/>
        </p:nvSpPr>
        <p:spPr>
          <a:xfrm>
            <a:off x="101160" y="1418040"/>
            <a:ext cx="5916600" cy="5311800"/>
          </a:xfrm>
          <a:prstGeom prst="rect">
            <a:avLst/>
          </a:prstGeom>
          <a:solidFill>
            <a:srgbClr val="ffffff"/>
          </a:solidFill>
          <a:ln w="25560">
            <a:solidFill>
              <a:srgbClr val="7cca62"/>
            </a:solidFill>
            <a:round/>
          </a:ln>
        </p:spPr>
        <p:style>
          <a:lnRef idx="0"/>
          <a:fillRef idx="0"/>
          <a:effectRef idx="0"/>
          <a:fontRef idx="minor"/>
        </p:style>
        <p:txBody>
          <a:bodyPr lIns="90000" rIns="90000" tIns="45000" bIns="45000">
            <a:normAutofit/>
          </a:bodyPr>
          <a:p>
            <a:pPr marL="274320" indent="-272160">
              <a:lnSpc>
                <a:spcPct val="100000"/>
              </a:lnSpc>
              <a:spcBef>
                <a:spcPts val="641"/>
              </a:spcBef>
              <a:buClr>
                <a:srgbClr val="0bd0d9"/>
              </a:buClr>
              <a:buSzPct val="95000"/>
              <a:buFont typeface="Wingdings" charset="2"/>
              <a:buChar char=""/>
            </a:pPr>
            <a:r>
              <a:rPr b="1" lang="en-US" sz="3200" spc="-1" strike="noStrike">
                <a:solidFill>
                  <a:srgbClr val="000000"/>
                </a:solidFill>
                <a:latin typeface="Constantia"/>
                <a:ea typeface="DejaVu Sans"/>
              </a:rPr>
              <a:t>OBSTETRIC OPERATIONS &amp; PROCEDURES:</a:t>
            </a:r>
            <a:endParaRPr b="0" lang="en-US" sz="3200" spc="-1" strike="noStrike">
              <a:latin typeface="Arial"/>
            </a:endParaRPr>
          </a:p>
          <a:p>
            <a:pPr lvl="1" marL="640080" indent="-244800">
              <a:lnSpc>
                <a:spcPct val="100000"/>
              </a:lnSpc>
              <a:spcBef>
                <a:spcPts val="561"/>
              </a:spcBef>
              <a:buClr>
                <a:srgbClr val="0f6fc6"/>
              </a:buClr>
              <a:buSzPct val="85000"/>
              <a:buFont typeface="Wingdings" charset="2"/>
              <a:buChar char=""/>
            </a:pPr>
            <a:r>
              <a:rPr b="0" lang="en-US" sz="2800" spc="-1" strike="noStrike">
                <a:solidFill>
                  <a:srgbClr val="000000"/>
                </a:solidFill>
                <a:latin typeface="Constantia"/>
                <a:ea typeface="DejaVu Sans"/>
              </a:rPr>
              <a:t> </a:t>
            </a:r>
            <a:r>
              <a:rPr b="0" lang="en-US" sz="2800" spc="-1" strike="noStrike">
                <a:solidFill>
                  <a:srgbClr val="000000"/>
                </a:solidFill>
                <a:latin typeface="Constantia"/>
                <a:ea typeface="DejaVu Sans"/>
              </a:rPr>
              <a:t>Induction of labour</a:t>
            </a:r>
            <a:endParaRPr b="0" lang="en-US" sz="2800" spc="-1" strike="noStrike">
              <a:latin typeface="Arial"/>
            </a:endParaRPr>
          </a:p>
          <a:p>
            <a:pPr lvl="1" marL="640080" indent="-244800">
              <a:lnSpc>
                <a:spcPct val="100000"/>
              </a:lnSpc>
              <a:spcBef>
                <a:spcPts val="561"/>
              </a:spcBef>
              <a:buClr>
                <a:srgbClr val="0f6fc6"/>
              </a:buClr>
              <a:buSzPct val="85000"/>
              <a:buFont typeface="Wingdings" charset="2"/>
              <a:buChar char=""/>
            </a:pPr>
            <a:r>
              <a:rPr b="0" lang="en-US" sz="2800" spc="-1" strike="noStrike">
                <a:solidFill>
                  <a:srgbClr val="000000"/>
                </a:solidFill>
                <a:latin typeface="Constantia"/>
                <a:ea typeface="DejaVu Sans"/>
              </a:rPr>
              <a:t>Caesarean section</a:t>
            </a:r>
            <a:endParaRPr b="0" lang="en-US" sz="2800" spc="-1" strike="noStrike">
              <a:latin typeface="Arial"/>
            </a:endParaRPr>
          </a:p>
          <a:p>
            <a:pPr lvl="1" marL="640080" indent="-244800">
              <a:lnSpc>
                <a:spcPct val="100000"/>
              </a:lnSpc>
              <a:spcBef>
                <a:spcPts val="561"/>
              </a:spcBef>
              <a:buClr>
                <a:srgbClr val="0f6fc6"/>
              </a:buClr>
              <a:buSzPct val="85000"/>
              <a:buFont typeface="Wingdings" charset="2"/>
              <a:buChar char=""/>
            </a:pPr>
            <a:r>
              <a:rPr b="0" lang="en-US" sz="2800" spc="-1" strike="noStrike">
                <a:solidFill>
                  <a:srgbClr val="000000"/>
                </a:solidFill>
                <a:latin typeface="Constantia"/>
                <a:ea typeface="DejaVu Sans"/>
              </a:rPr>
              <a:t>Vacuum extraction</a:t>
            </a:r>
            <a:endParaRPr b="0" lang="en-US" sz="2800" spc="-1" strike="noStrike">
              <a:latin typeface="Arial"/>
            </a:endParaRPr>
          </a:p>
          <a:p>
            <a:pPr lvl="1" marL="640080" indent="-244800">
              <a:lnSpc>
                <a:spcPct val="100000"/>
              </a:lnSpc>
              <a:spcBef>
                <a:spcPts val="561"/>
              </a:spcBef>
              <a:buClr>
                <a:srgbClr val="0f6fc6"/>
              </a:buClr>
              <a:buSzPct val="85000"/>
              <a:buFont typeface="Wingdings" charset="2"/>
              <a:buChar char=""/>
            </a:pPr>
            <a:r>
              <a:rPr b="0" lang="en-US" sz="2800" spc="-1" strike="noStrike">
                <a:solidFill>
                  <a:srgbClr val="000000"/>
                </a:solidFill>
                <a:latin typeface="Constantia"/>
                <a:ea typeface="DejaVu Sans"/>
              </a:rPr>
              <a:t>Amniocentesis</a:t>
            </a:r>
            <a:endParaRPr b="0" lang="en-US" sz="2800" spc="-1" strike="noStrike">
              <a:latin typeface="Arial"/>
            </a:endParaRPr>
          </a:p>
          <a:p>
            <a:pPr lvl="1" marL="640080" indent="-244800">
              <a:lnSpc>
                <a:spcPct val="100000"/>
              </a:lnSpc>
              <a:spcBef>
                <a:spcPts val="561"/>
              </a:spcBef>
              <a:buClr>
                <a:srgbClr val="0f6fc6"/>
              </a:buClr>
              <a:buSzPct val="85000"/>
              <a:buFont typeface="Wingdings" charset="2"/>
              <a:buChar char=""/>
            </a:pPr>
            <a:r>
              <a:rPr b="0" lang="en-US" sz="2800" spc="-1" strike="noStrike">
                <a:solidFill>
                  <a:srgbClr val="000000"/>
                </a:solidFill>
                <a:latin typeface="Constantia"/>
                <a:ea typeface="DejaVu Sans"/>
              </a:rPr>
              <a:t>Mac Donald's/Shirodikar stitch</a:t>
            </a:r>
            <a:endParaRPr b="0" lang="en-US" sz="2800" spc="-1" strike="noStrike">
              <a:latin typeface="Arial"/>
            </a:endParaRPr>
          </a:p>
          <a:p>
            <a:pPr marL="457200">
              <a:lnSpc>
                <a:spcPct val="100000"/>
              </a:lnSpc>
              <a:spcBef>
                <a:spcPts val="641"/>
              </a:spcBef>
              <a:tabLst>
                <a:tab algn="l" pos="0"/>
              </a:tabLst>
            </a:pPr>
            <a:endParaRPr b="0" lang="en-US" sz="2800" spc="-1" strike="noStrike">
              <a:latin typeface="Arial"/>
            </a:endParaRPr>
          </a:p>
          <a:p>
            <a:pPr marL="457200" algn="just">
              <a:lnSpc>
                <a:spcPct val="100000"/>
              </a:lnSpc>
              <a:spcBef>
                <a:spcPts val="641"/>
              </a:spcBef>
              <a:tabLst>
                <a:tab algn="l" pos="0"/>
              </a:tabLst>
            </a:pPr>
            <a:endParaRPr b="0" lang="en-US" sz="2800" spc="-1" strike="noStrike">
              <a:latin typeface="Arial"/>
            </a:endParaRPr>
          </a:p>
        </p:txBody>
      </p:sp>
      <p:sp>
        <p:nvSpPr>
          <p:cNvPr id="866" name="CustomShape 3"/>
          <p:cNvSpPr/>
          <p:nvPr/>
        </p:nvSpPr>
        <p:spPr>
          <a:xfrm>
            <a:off x="6162120" y="1418040"/>
            <a:ext cx="5762520" cy="5311800"/>
          </a:xfrm>
          <a:prstGeom prst="rect">
            <a:avLst/>
          </a:prstGeom>
          <a:solidFill>
            <a:srgbClr val="ffffff"/>
          </a:solidFill>
          <a:ln w="25560">
            <a:solidFill>
              <a:srgbClr val="009dd9"/>
            </a:solidFill>
            <a:round/>
          </a:ln>
        </p:spPr>
        <p:style>
          <a:lnRef idx="0"/>
          <a:fillRef idx="0"/>
          <a:effectRef idx="0"/>
          <a:fontRef idx="minor"/>
        </p:style>
        <p:txBody>
          <a:bodyPr lIns="90000" rIns="90000" tIns="45000" bIns="45000">
            <a:normAutofit/>
          </a:bodyPr>
          <a:p>
            <a:pPr marL="274320" indent="-272160" algn="just">
              <a:lnSpc>
                <a:spcPct val="100000"/>
              </a:lnSpc>
              <a:spcBef>
                <a:spcPts val="641"/>
              </a:spcBef>
              <a:buClr>
                <a:srgbClr val="0bd0d9"/>
              </a:buClr>
              <a:buSzPct val="95000"/>
              <a:buFont typeface="Wingdings" charset="2"/>
              <a:buChar char=""/>
            </a:pPr>
            <a:r>
              <a:rPr b="1" lang="en-US" sz="3200" spc="-1" strike="noStrike">
                <a:solidFill>
                  <a:srgbClr val="000000"/>
                </a:solidFill>
                <a:latin typeface="Constantia"/>
                <a:ea typeface="DejaVu Sans"/>
              </a:rPr>
              <a:t>COMMUNITY MIDWIFERY</a:t>
            </a:r>
            <a:r>
              <a:rPr b="0" lang="en-US" sz="3200" spc="-1" strike="noStrike">
                <a:solidFill>
                  <a:srgbClr val="000000"/>
                </a:solidFill>
                <a:latin typeface="Constantia"/>
                <a:ea typeface="DejaVu Sans"/>
              </a:rPr>
              <a:t>:</a:t>
            </a:r>
            <a:endParaRPr b="0" lang="en-US" sz="3200" spc="-1" strike="noStrike">
              <a:latin typeface="Arial"/>
            </a:endParaRPr>
          </a:p>
          <a:p>
            <a:pPr lvl="1" marL="640080" indent="-244800">
              <a:lnSpc>
                <a:spcPct val="100000"/>
              </a:lnSpc>
              <a:spcBef>
                <a:spcPts val="561"/>
              </a:spcBef>
              <a:buClr>
                <a:srgbClr val="0f6fc6"/>
              </a:buClr>
              <a:buSzPct val="85000"/>
              <a:buFont typeface="Wingdings" charset="2"/>
              <a:buChar char=""/>
            </a:pPr>
            <a:r>
              <a:rPr b="0" lang="en-US" sz="2800" spc="-1" strike="noStrike">
                <a:solidFill>
                  <a:srgbClr val="000000"/>
                </a:solidFill>
                <a:latin typeface="Constantia"/>
                <a:ea typeface="DejaVu Sans"/>
              </a:rPr>
              <a:t>Domiciliary Midwifery</a:t>
            </a:r>
            <a:endParaRPr b="0" lang="en-US" sz="2800" spc="-1" strike="noStrike">
              <a:latin typeface="Arial"/>
            </a:endParaRPr>
          </a:p>
          <a:p>
            <a:pPr lvl="1" marL="640080" indent="-244800">
              <a:lnSpc>
                <a:spcPct val="100000"/>
              </a:lnSpc>
              <a:spcBef>
                <a:spcPts val="561"/>
              </a:spcBef>
              <a:buClr>
                <a:srgbClr val="0f6fc6"/>
              </a:buClr>
              <a:buSzPct val="85000"/>
              <a:buFont typeface="Wingdings" charset="2"/>
              <a:buChar char=""/>
            </a:pPr>
            <a:r>
              <a:rPr b="0" lang="en-US" sz="2800" spc="-1" strike="noStrike">
                <a:solidFill>
                  <a:srgbClr val="000000"/>
                </a:solidFill>
                <a:latin typeface="Constantia"/>
                <a:ea typeface="DejaVu Sans"/>
              </a:rPr>
              <a:t>Vital statistics and Documentation</a:t>
            </a:r>
            <a:endParaRPr b="0" lang="en-US" sz="2800" spc="-1" strike="noStrike">
              <a:latin typeface="Arial"/>
            </a:endParaRPr>
          </a:p>
          <a:p>
            <a:pPr lvl="1" marL="640080" indent="-244800">
              <a:lnSpc>
                <a:spcPct val="100000"/>
              </a:lnSpc>
              <a:spcBef>
                <a:spcPts val="561"/>
              </a:spcBef>
              <a:buClr>
                <a:srgbClr val="0f6fc6"/>
              </a:buClr>
              <a:buSzPct val="85000"/>
              <a:buFont typeface="Wingdings" charset="2"/>
              <a:buChar char=""/>
            </a:pPr>
            <a:r>
              <a:rPr b="0" lang="en-US" sz="2800" spc="-1" strike="noStrike">
                <a:solidFill>
                  <a:srgbClr val="000000"/>
                </a:solidFill>
                <a:latin typeface="Constantia"/>
                <a:ea typeface="DejaVu Sans"/>
              </a:rPr>
              <a:t>Maternal Audit</a:t>
            </a:r>
            <a:endParaRPr b="0" lang="en-US" sz="2800" spc="-1" strike="noStrike">
              <a:latin typeface="Arial"/>
            </a:endParaRPr>
          </a:p>
          <a:p>
            <a:pPr lvl="1" marL="640080" indent="-244800">
              <a:lnSpc>
                <a:spcPct val="100000"/>
              </a:lnSpc>
              <a:spcBef>
                <a:spcPts val="561"/>
              </a:spcBef>
              <a:buClr>
                <a:srgbClr val="0f6fc6"/>
              </a:buClr>
              <a:buSzPct val="85000"/>
              <a:buFont typeface="Wingdings" charset="2"/>
              <a:buChar char=""/>
            </a:pPr>
            <a:r>
              <a:rPr b="0" lang="en-US" sz="2800" spc="-1" strike="noStrike">
                <a:solidFill>
                  <a:srgbClr val="000000"/>
                </a:solidFill>
                <a:latin typeface="Constantia"/>
                <a:ea typeface="DejaVu Sans"/>
              </a:rPr>
              <a:t>Introduction to Midwifery Care study. </a:t>
            </a:r>
            <a:endParaRPr b="0" lang="en-US" sz="2800" spc="-1" strike="noStrike">
              <a:latin typeface="Arial"/>
            </a:endParaRPr>
          </a:p>
          <a:p>
            <a:pPr>
              <a:lnSpc>
                <a:spcPct val="100000"/>
              </a:lnSpc>
            </a:pPr>
            <a:endParaRPr b="0" lang="en-US" sz="2800" spc="-1" strike="noStrike">
              <a:latin typeface="Arial"/>
            </a:endParaRPr>
          </a:p>
        </p:txBody>
      </p:sp>
    </p:spTree>
  </p:cSld>
  <mc:AlternateContent>
    <mc:Choice Requires="p14">
      <p:transition spd="slow" p14:dur="2000"/>
    </mc:Choice>
    <mc:Fallback>
      <p:transition spd="slow"/>
    </mc:Fallback>
  </mc:AlternateContent>
</p:sld>
</file>

<file path=ppt/slides/slide8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57" name="CustomShape 1"/>
          <p:cNvSpPr/>
          <p:nvPr/>
        </p:nvSpPr>
        <p:spPr>
          <a:xfrm>
            <a:off x="685800" y="228600"/>
            <a:ext cx="10551600" cy="6322320"/>
          </a:xfrm>
          <a:prstGeom prst="rect">
            <a:avLst/>
          </a:prstGeom>
          <a:noFill/>
          <a:ln>
            <a:noFill/>
          </a:ln>
        </p:spPr>
        <p:style>
          <a:lnRef idx="0"/>
          <a:fillRef idx="0"/>
          <a:effectRef idx="0"/>
          <a:fontRef idx="minor"/>
        </p:style>
        <p:txBody>
          <a:bodyPr lIns="90000" rIns="90000" tIns="45000" bIns="45000">
            <a:normAutofit fontScale="60000"/>
          </a:bodyPr>
          <a:p>
            <a:pPr marL="274320" indent="-272160" algn="ctr">
              <a:lnSpc>
                <a:spcPct val="100000"/>
              </a:lnSpc>
              <a:spcBef>
                <a:spcPts val="799"/>
              </a:spcBef>
              <a:tabLst>
                <a:tab algn="l" pos="0"/>
              </a:tabLst>
            </a:pPr>
            <a:r>
              <a:rPr b="1" lang="en-US" sz="3200" spc="-1" strike="noStrike">
                <a:solidFill>
                  <a:srgbClr val="0000ff"/>
                </a:solidFill>
                <a:latin typeface="Arial Rounded MT Bold"/>
                <a:ea typeface="DejaVu Sans"/>
              </a:rPr>
              <a:t>    </a:t>
            </a:r>
            <a:r>
              <a:rPr b="1" lang="en-US" sz="4000" spc="-1" strike="noStrike">
                <a:solidFill>
                  <a:srgbClr val="0000ff"/>
                </a:solidFill>
                <a:latin typeface="Arial Rounded MT Bold"/>
                <a:ea typeface="DejaVu Sans"/>
              </a:rPr>
              <a:t>DURING FIT &amp; IMMEDIETELY AFTER</a:t>
            </a:r>
            <a:endParaRPr b="0" lang="en-US" sz="4000" spc="-1" strike="noStrike">
              <a:latin typeface="Arial"/>
            </a:endParaRPr>
          </a:p>
          <a:p>
            <a:pPr marL="274320" indent="-272160" algn="just">
              <a:lnSpc>
                <a:spcPct val="100000"/>
              </a:lnSpc>
              <a:spcBef>
                <a:spcPts val="720"/>
              </a:spcBef>
              <a:buClr>
                <a:srgbClr val="0bd0d9"/>
              </a:buClr>
              <a:buSzPct val="95000"/>
              <a:buFont typeface="Wingdings 2" charset="2"/>
              <a:buChar char=""/>
              <a:tabLst>
                <a:tab algn="l" pos="0"/>
              </a:tabLst>
            </a:pPr>
            <a:r>
              <a:rPr b="0" lang="en-US" sz="3600" spc="-1" strike="noStrike">
                <a:solidFill>
                  <a:srgbClr val="000000"/>
                </a:solidFill>
                <a:latin typeface="Constantia"/>
                <a:ea typeface="DejaVu Sans"/>
              </a:rPr>
              <a:t>Before teeth are clenched, insert a padded spatula or tongue depressor to prevent injury to the tongue and blockage of the airway.</a:t>
            </a:r>
            <a:endParaRPr b="0" lang="en-US" sz="3600" spc="-1" strike="noStrike">
              <a:latin typeface="Arial"/>
            </a:endParaRPr>
          </a:p>
          <a:p>
            <a:pPr marL="274320" indent="-272160" algn="just">
              <a:lnSpc>
                <a:spcPct val="100000"/>
              </a:lnSpc>
              <a:spcBef>
                <a:spcPts val="720"/>
              </a:spcBef>
              <a:buClr>
                <a:srgbClr val="0bd0d9"/>
              </a:buClr>
              <a:buSzPct val="95000"/>
              <a:buFont typeface="Wingdings 2" charset="2"/>
              <a:buChar char=""/>
              <a:tabLst>
                <a:tab algn="l" pos="0"/>
              </a:tabLst>
            </a:pPr>
            <a:r>
              <a:rPr b="0" lang="en-US" sz="3600" spc="-1" strike="noStrike">
                <a:solidFill>
                  <a:srgbClr val="000000"/>
                </a:solidFill>
                <a:latin typeface="Constantia"/>
                <a:ea typeface="DejaVu Sans"/>
              </a:rPr>
              <a:t>Get assistance and inform the doctor immediately.</a:t>
            </a:r>
            <a:endParaRPr b="0" lang="en-US" sz="3600" spc="-1" strike="noStrike">
              <a:latin typeface="Arial"/>
            </a:endParaRPr>
          </a:p>
          <a:p>
            <a:pPr marL="274320" indent="-272160" algn="just">
              <a:lnSpc>
                <a:spcPct val="100000"/>
              </a:lnSpc>
              <a:spcBef>
                <a:spcPts val="720"/>
              </a:spcBef>
              <a:buClr>
                <a:srgbClr val="0bd0d9"/>
              </a:buClr>
              <a:buSzPct val="95000"/>
              <a:buFont typeface="Wingdings 2" charset="2"/>
              <a:buChar char=""/>
              <a:tabLst>
                <a:tab algn="l" pos="0"/>
              </a:tabLst>
            </a:pPr>
            <a:r>
              <a:rPr b="0" lang="en-US" sz="3600" spc="-1" strike="noStrike">
                <a:solidFill>
                  <a:srgbClr val="000000"/>
                </a:solidFill>
                <a:latin typeface="Constantia"/>
                <a:ea typeface="DejaVu Sans"/>
              </a:rPr>
              <a:t>Do not leave the convulsing woman alone.</a:t>
            </a:r>
            <a:endParaRPr b="0" lang="en-US" sz="3600" spc="-1" strike="noStrike">
              <a:latin typeface="Arial"/>
            </a:endParaRPr>
          </a:p>
          <a:p>
            <a:pPr marL="274320" indent="-272160" algn="just">
              <a:lnSpc>
                <a:spcPct val="100000"/>
              </a:lnSpc>
              <a:spcBef>
                <a:spcPts val="720"/>
              </a:spcBef>
              <a:buClr>
                <a:srgbClr val="0bd0d9"/>
              </a:buClr>
              <a:buSzPct val="95000"/>
              <a:buFont typeface="Wingdings 2" charset="2"/>
              <a:buChar char=""/>
              <a:tabLst>
                <a:tab algn="l" pos="0"/>
              </a:tabLst>
            </a:pPr>
            <a:r>
              <a:rPr b="0" lang="en-US" sz="3600" spc="-1" strike="noStrike">
                <a:solidFill>
                  <a:srgbClr val="000000"/>
                </a:solidFill>
                <a:latin typeface="Constantia"/>
                <a:ea typeface="DejaVu Sans"/>
              </a:rPr>
              <a:t>Initiate Airway, Breathing &amp; Circulation (ABC). </a:t>
            </a:r>
            <a:endParaRPr b="0" lang="en-US" sz="3600" spc="-1" strike="noStrike">
              <a:latin typeface="Arial"/>
            </a:endParaRPr>
          </a:p>
          <a:p>
            <a:pPr marL="274320" indent="-272160" algn="just">
              <a:lnSpc>
                <a:spcPct val="100000"/>
              </a:lnSpc>
              <a:spcBef>
                <a:spcPts val="720"/>
              </a:spcBef>
              <a:buClr>
                <a:srgbClr val="0bd0d9"/>
              </a:buClr>
              <a:buSzPct val="95000"/>
              <a:buFont typeface="Wingdings 2" charset="2"/>
              <a:buChar char=""/>
              <a:tabLst>
                <a:tab algn="l" pos="0"/>
              </a:tabLst>
            </a:pPr>
            <a:r>
              <a:rPr b="0" lang="en-US" sz="3600" spc="-1" strike="noStrike">
                <a:solidFill>
                  <a:srgbClr val="000000"/>
                </a:solidFill>
                <a:latin typeface="Constantia"/>
                <a:ea typeface="DejaVu Sans"/>
              </a:rPr>
              <a:t>During the fit, ensure that the patient cannot fall off the bed but </a:t>
            </a:r>
            <a:r>
              <a:rPr b="1" lang="en-US" sz="3600" spc="-1" strike="noStrike">
                <a:solidFill>
                  <a:srgbClr val="ff0000"/>
                </a:solidFill>
                <a:latin typeface="Constantia"/>
                <a:ea typeface="DejaVu Sans"/>
              </a:rPr>
              <a:t>don’t refrain the convulsive movements</a:t>
            </a:r>
            <a:r>
              <a:rPr b="0" lang="en-US" sz="3600" spc="-1" strike="noStrike">
                <a:solidFill>
                  <a:srgbClr val="000000"/>
                </a:solidFill>
                <a:latin typeface="Constantia"/>
                <a:ea typeface="DejaVu Sans"/>
              </a:rPr>
              <a:t>.</a:t>
            </a:r>
            <a:endParaRPr b="0" lang="en-US" sz="3600" spc="-1" strike="noStrike">
              <a:latin typeface="Arial"/>
            </a:endParaRPr>
          </a:p>
          <a:p>
            <a:pPr marL="274320" indent="-272160" algn="just">
              <a:lnSpc>
                <a:spcPct val="100000"/>
              </a:lnSpc>
              <a:spcBef>
                <a:spcPts val="720"/>
              </a:spcBef>
              <a:tabLst>
                <a:tab algn="l" pos="0"/>
              </a:tabLst>
            </a:pPr>
            <a:r>
              <a:rPr b="0" lang="en-US" sz="3600" spc="-1" strike="noStrike">
                <a:solidFill>
                  <a:srgbClr val="000000"/>
                </a:solidFill>
                <a:latin typeface="Constantia"/>
                <a:ea typeface="DejaVu Sans"/>
              </a:rPr>
              <a:t> </a:t>
            </a:r>
            <a:endParaRPr b="0" lang="en-US" sz="3600" spc="-1" strike="noStrike">
              <a:latin typeface="Arial"/>
            </a:endParaRPr>
          </a:p>
        </p:txBody>
      </p:sp>
    </p:spTree>
  </p:cSld>
  <p:transition spd="med">
    <p:pull dir="l"/>
  </p:transition>
</p:sld>
</file>

<file path=ppt/slides/slide8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58" name="CustomShape 1"/>
          <p:cNvSpPr/>
          <p:nvPr/>
        </p:nvSpPr>
        <p:spPr>
          <a:xfrm>
            <a:off x="666720" y="228600"/>
            <a:ext cx="10913400" cy="6474960"/>
          </a:xfrm>
          <a:prstGeom prst="rect">
            <a:avLst/>
          </a:prstGeom>
          <a:noFill/>
          <a:ln>
            <a:noFill/>
          </a:ln>
        </p:spPr>
        <p:style>
          <a:lnRef idx="0"/>
          <a:fillRef idx="0"/>
          <a:effectRef idx="0"/>
          <a:fontRef idx="minor"/>
        </p:style>
        <p:txBody>
          <a:bodyPr lIns="90000" rIns="90000" tIns="45000" bIns="45000">
            <a:normAutofit fontScale="74000"/>
          </a:bodyPr>
          <a:p>
            <a:pPr marL="274320" indent="-272160" algn="just">
              <a:lnSpc>
                <a:spcPct val="100000"/>
              </a:lnSpc>
              <a:spcBef>
                <a:spcPts val="641"/>
              </a:spcBef>
              <a:buClr>
                <a:srgbClr val="0bd0d9"/>
              </a:buClr>
              <a:buSzPct val="95000"/>
              <a:buFont typeface="Wingdings" charset="2"/>
              <a:buChar char=""/>
            </a:pPr>
            <a:r>
              <a:rPr b="0" lang="en-US" sz="3200" spc="-1" strike="noStrike">
                <a:solidFill>
                  <a:srgbClr val="000000"/>
                </a:solidFill>
                <a:latin typeface="Calibri"/>
                <a:ea typeface="DejaVu Sans"/>
              </a:rPr>
              <a:t>Soon after:-</a:t>
            </a:r>
            <a:endParaRPr b="0" lang="en-US" sz="3200" spc="-1" strike="noStrike">
              <a:latin typeface="Arial"/>
            </a:endParaRPr>
          </a:p>
          <a:p>
            <a:pPr marL="274320" indent="-272160" algn="just">
              <a:lnSpc>
                <a:spcPct val="100000"/>
              </a:lnSpc>
              <a:spcBef>
                <a:spcPts val="641"/>
              </a:spcBef>
              <a:buClr>
                <a:srgbClr val="0bd0d9"/>
              </a:buClr>
              <a:buSzPct val="95000"/>
              <a:buFont typeface="Wingdings" charset="2"/>
              <a:buChar char=""/>
            </a:pPr>
            <a:r>
              <a:rPr b="1" lang="en-US" sz="3200" spc="-1" strike="noStrike">
                <a:solidFill>
                  <a:srgbClr val="ff0000"/>
                </a:solidFill>
                <a:latin typeface="Calibri"/>
                <a:ea typeface="DejaVu Sans"/>
              </a:rPr>
              <a:t>A: </a:t>
            </a:r>
            <a:r>
              <a:rPr b="0" lang="en-US" sz="3200" spc="-1" strike="noStrike">
                <a:solidFill>
                  <a:srgbClr val="000000"/>
                </a:solidFill>
                <a:latin typeface="Calibri"/>
                <a:ea typeface="DejaVu Sans"/>
              </a:rPr>
              <a:t>clear </a:t>
            </a:r>
            <a:r>
              <a:rPr b="1" lang="en-US" sz="3200" spc="-1" strike="noStrike">
                <a:solidFill>
                  <a:srgbClr val="000000"/>
                </a:solidFill>
                <a:latin typeface="Calibri"/>
                <a:ea typeface="DejaVu Sans"/>
              </a:rPr>
              <a:t>Airway</a:t>
            </a:r>
            <a:r>
              <a:rPr b="0" lang="en-US" sz="3200" spc="-1" strike="noStrike">
                <a:solidFill>
                  <a:srgbClr val="000000"/>
                </a:solidFill>
                <a:latin typeface="Calibri"/>
                <a:ea typeface="DejaVu Sans"/>
              </a:rPr>
              <a:t> through:-</a:t>
            </a:r>
            <a:endParaRPr b="0" lang="en-US" sz="3200" spc="-1" strike="noStrike">
              <a:latin typeface="Arial"/>
            </a:endParaRPr>
          </a:p>
          <a:p>
            <a:pPr marL="274320" indent="-272160" algn="just">
              <a:lnSpc>
                <a:spcPct val="100000"/>
              </a:lnSpc>
              <a:spcBef>
                <a:spcPts val="641"/>
              </a:spcBef>
              <a:buClr>
                <a:srgbClr val="0bd0d9"/>
              </a:buClr>
              <a:buSzPct val="95000"/>
              <a:buFont typeface="Wingdings" charset="2"/>
              <a:buChar char=""/>
            </a:pPr>
            <a:r>
              <a:rPr b="0" lang="en-US" sz="3200" spc="-1" strike="noStrike">
                <a:solidFill>
                  <a:srgbClr val="000000"/>
                </a:solidFill>
                <a:latin typeface="Calibri"/>
                <a:ea typeface="DejaVu Sans"/>
              </a:rPr>
              <a:t>Positioning in left lateral position, assisted by a wedge if still pregnant to facilitate mucous and saliva drainage.</a:t>
            </a:r>
            <a:endParaRPr b="0" lang="en-US" sz="3200" spc="-1" strike="noStrike">
              <a:latin typeface="Arial"/>
            </a:endParaRPr>
          </a:p>
          <a:p>
            <a:pPr marL="274320" indent="-272160" algn="just">
              <a:lnSpc>
                <a:spcPct val="100000"/>
              </a:lnSpc>
              <a:spcBef>
                <a:spcPts val="641"/>
              </a:spcBef>
              <a:buClr>
                <a:srgbClr val="0bd0d9"/>
              </a:buClr>
              <a:buSzPct val="95000"/>
              <a:buFont typeface="Wingdings" charset="2"/>
              <a:buChar char=""/>
            </a:pPr>
            <a:r>
              <a:rPr b="0" lang="en-US" sz="3200" spc="-1" strike="noStrike">
                <a:solidFill>
                  <a:srgbClr val="000000"/>
                </a:solidFill>
                <a:latin typeface="Calibri"/>
                <a:ea typeface="DejaVu Sans"/>
              </a:rPr>
              <a:t>Use suction for oral secretions. </a:t>
            </a:r>
            <a:endParaRPr b="0" lang="en-US" sz="3200" spc="-1" strike="noStrike">
              <a:latin typeface="Arial"/>
            </a:endParaRPr>
          </a:p>
          <a:p>
            <a:pPr marL="274320" indent="-272160" algn="just">
              <a:lnSpc>
                <a:spcPct val="100000"/>
              </a:lnSpc>
              <a:spcBef>
                <a:spcPts val="641"/>
              </a:spcBef>
              <a:buClr>
                <a:srgbClr val="0bd0d9"/>
              </a:buClr>
              <a:buSzPct val="95000"/>
              <a:buFont typeface="Wingdings" charset="2"/>
              <a:buChar char=""/>
            </a:pPr>
            <a:r>
              <a:rPr b="0" lang="en-US" sz="3200" spc="-1" strike="noStrike">
                <a:solidFill>
                  <a:srgbClr val="000000"/>
                </a:solidFill>
                <a:latin typeface="Calibri"/>
                <a:ea typeface="DejaVu Sans"/>
              </a:rPr>
              <a:t>Loosen or remove tight clothing around the neck.</a:t>
            </a:r>
            <a:endParaRPr b="0" lang="en-US" sz="3200" spc="-1" strike="noStrike">
              <a:latin typeface="Arial"/>
            </a:endParaRPr>
          </a:p>
          <a:p>
            <a:pPr marL="274320" indent="-272160" algn="just">
              <a:lnSpc>
                <a:spcPct val="100000"/>
              </a:lnSpc>
              <a:spcBef>
                <a:spcPts val="641"/>
              </a:spcBef>
              <a:buClr>
                <a:srgbClr val="0bd0d9"/>
              </a:buClr>
              <a:buSzPct val="95000"/>
              <a:buFont typeface="Wingdings" charset="2"/>
              <a:buChar char=""/>
            </a:pPr>
            <a:r>
              <a:rPr b="0" lang="en-US" sz="3200" spc="-1" strike="noStrike">
                <a:solidFill>
                  <a:srgbClr val="000000"/>
                </a:solidFill>
                <a:latin typeface="Calibri"/>
                <a:ea typeface="DejaVu Sans"/>
              </a:rPr>
              <a:t>Insert an artificial airway, if necessary and administer oxygen.</a:t>
            </a:r>
            <a:endParaRPr b="0" lang="en-US" sz="3200" spc="-1" strike="noStrike">
              <a:latin typeface="Arial"/>
            </a:endParaRPr>
          </a:p>
          <a:p>
            <a:pPr marL="274320" indent="-272160" algn="just">
              <a:lnSpc>
                <a:spcPct val="100000"/>
              </a:lnSpc>
              <a:spcBef>
                <a:spcPts val="641"/>
              </a:spcBef>
              <a:buClr>
                <a:srgbClr val="0bd0d9"/>
              </a:buClr>
              <a:buSzPct val="95000"/>
              <a:buFont typeface="Wingdings" charset="2"/>
              <a:buChar char=""/>
            </a:pPr>
            <a:r>
              <a:rPr b="1" lang="en-US" sz="3200" spc="-1" strike="noStrike">
                <a:solidFill>
                  <a:srgbClr val="ff0000"/>
                </a:solidFill>
                <a:latin typeface="Calibri"/>
                <a:ea typeface="DejaVu Sans"/>
              </a:rPr>
              <a:t>B: </a:t>
            </a:r>
            <a:r>
              <a:rPr b="1" lang="en-US" sz="3200" spc="-1" strike="noStrike">
                <a:solidFill>
                  <a:srgbClr val="000000"/>
                </a:solidFill>
                <a:latin typeface="Calibri"/>
                <a:ea typeface="DejaVu Sans"/>
              </a:rPr>
              <a:t>Breathing</a:t>
            </a:r>
            <a:r>
              <a:rPr b="0" lang="en-US" sz="3200" spc="-1" strike="noStrike">
                <a:solidFill>
                  <a:srgbClr val="000000"/>
                </a:solidFill>
                <a:latin typeface="Calibri"/>
                <a:ea typeface="DejaVu Sans"/>
              </a:rPr>
              <a:t>. Anaesthetist should be called for possible intubation. Administer oxygen via face mask</a:t>
            </a:r>
            <a:endParaRPr b="0" lang="en-US" sz="3200" spc="-1" strike="noStrike">
              <a:latin typeface="Arial"/>
            </a:endParaRPr>
          </a:p>
          <a:p>
            <a:pPr marL="274320" indent="-272160" algn="just">
              <a:lnSpc>
                <a:spcPct val="100000"/>
              </a:lnSpc>
              <a:spcBef>
                <a:spcPts val="641"/>
              </a:spcBef>
              <a:buClr>
                <a:srgbClr val="0bd0d9"/>
              </a:buClr>
              <a:buSzPct val="95000"/>
              <a:buFont typeface="Wingdings" charset="2"/>
              <a:buChar char=""/>
            </a:pPr>
            <a:r>
              <a:rPr b="1" lang="en-US" sz="3200" spc="-1" strike="noStrike">
                <a:solidFill>
                  <a:srgbClr val="ff0000"/>
                </a:solidFill>
                <a:latin typeface="Calibri"/>
                <a:ea typeface="DejaVu Sans"/>
              </a:rPr>
              <a:t>C: </a:t>
            </a:r>
            <a:r>
              <a:rPr b="1" lang="en-US" sz="3200" spc="-1" strike="noStrike">
                <a:solidFill>
                  <a:srgbClr val="000000"/>
                </a:solidFill>
                <a:latin typeface="Calibri"/>
                <a:ea typeface="DejaVu Sans"/>
              </a:rPr>
              <a:t>Circulation</a:t>
            </a:r>
            <a:r>
              <a:rPr b="0" lang="en-US" sz="3200" spc="-1" strike="noStrike">
                <a:solidFill>
                  <a:srgbClr val="000000"/>
                </a:solidFill>
                <a:latin typeface="Calibri"/>
                <a:ea typeface="DejaVu Sans"/>
              </a:rPr>
              <a:t>. Observe the pulse, &amp; if cardiac arrest occurs, commence continuous chest compressions (cardiac massage). </a:t>
            </a:r>
            <a:endParaRPr b="0" lang="en-US" sz="3200" spc="-1" strike="noStrike">
              <a:latin typeface="Arial"/>
            </a:endParaRPr>
          </a:p>
          <a:p>
            <a:pPr marL="109800" algn="just">
              <a:lnSpc>
                <a:spcPct val="100000"/>
              </a:lnSpc>
              <a:spcBef>
                <a:spcPts val="641"/>
              </a:spcBef>
              <a:tabLst>
                <a:tab algn="l" pos="0"/>
              </a:tabLst>
            </a:pPr>
            <a:endParaRPr b="0" lang="en-US" sz="3200" spc="-1" strike="noStrike">
              <a:latin typeface="Arial"/>
            </a:endParaRPr>
          </a:p>
          <a:p>
            <a:pPr marL="109800" algn="just">
              <a:lnSpc>
                <a:spcPct val="100000"/>
              </a:lnSpc>
              <a:spcBef>
                <a:spcPts val="641"/>
              </a:spcBef>
              <a:tabLst>
                <a:tab algn="l" pos="0"/>
              </a:tabLst>
            </a:pPr>
            <a:endParaRPr b="0" lang="en-US" sz="3200" spc="-1" strike="noStrike">
              <a:latin typeface="Arial"/>
            </a:endParaRPr>
          </a:p>
          <a:p>
            <a:pPr marL="109800" algn="just">
              <a:lnSpc>
                <a:spcPct val="100000"/>
              </a:lnSpc>
              <a:spcBef>
                <a:spcPts val="641"/>
              </a:spcBef>
              <a:tabLst>
                <a:tab algn="l" pos="0"/>
              </a:tabLst>
            </a:pPr>
            <a:endParaRPr b="0" lang="en-US" sz="3200" spc="-1" strike="noStrike">
              <a:latin typeface="Arial"/>
            </a:endParaRPr>
          </a:p>
          <a:p>
            <a:pPr marL="109800" algn="just">
              <a:lnSpc>
                <a:spcPct val="100000"/>
              </a:lnSpc>
              <a:spcBef>
                <a:spcPts val="641"/>
              </a:spcBef>
              <a:tabLst>
                <a:tab algn="l" pos="0"/>
              </a:tabLst>
            </a:pPr>
            <a:endParaRPr b="0" lang="en-US" sz="3200" spc="-1" strike="noStrike">
              <a:latin typeface="Arial"/>
            </a:endParaRPr>
          </a:p>
        </p:txBody>
      </p:sp>
    </p:spTree>
  </p:cSld>
  <p:transition spd="med">
    <p:pull dir="l"/>
  </p:transition>
</p:sld>
</file>

<file path=ppt/slides/slide8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59" name="CustomShape 1"/>
          <p:cNvSpPr/>
          <p:nvPr/>
        </p:nvSpPr>
        <p:spPr>
          <a:xfrm>
            <a:off x="666720" y="304920"/>
            <a:ext cx="10951560" cy="6322320"/>
          </a:xfrm>
          <a:prstGeom prst="rect">
            <a:avLst/>
          </a:prstGeom>
          <a:noFill/>
          <a:ln>
            <a:noFill/>
          </a:ln>
        </p:spPr>
        <p:style>
          <a:lnRef idx="0"/>
          <a:fillRef idx="0"/>
          <a:effectRef idx="0"/>
          <a:fontRef idx="minor"/>
        </p:style>
        <p:txBody>
          <a:bodyPr lIns="90000" rIns="90000" tIns="45000" bIns="45000">
            <a:normAutofit/>
          </a:bodyPr>
          <a:p>
            <a:pPr marL="274320" indent="-272160" algn="just">
              <a:lnSpc>
                <a:spcPct val="100000"/>
              </a:lnSpc>
              <a:spcBef>
                <a:spcPts val="720"/>
              </a:spcBef>
              <a:buClr>
                <a:srgbClr val="0bd0d9"/>
              </a:buClr>
              <a:buSzPct val="95000"/>
              <a:buFont typeface="Wingdings" charset="2"/>
              <a:buChar char=""/>
            </a:pPr>
            <a:r>
              <a:rPr b="1" lang="en-US" sz="3600" spc="-1" strike="noStrike">
                <a:solidFill>
                  <a:srgbClr val="000000"/>
                </a:solidFill>
                <a:latin typeface="Calibri"/>
                <a:ea typeface="DejaVu Sans"/>
              </a:rPr>
              <a:t>Drugs administer:</a:t>
            </a:r>
            <a:endParaRPr b="0" lang="en-US" sz="3600" spc="-1" strike="noStrike">
              <a:latin typeface="Arial"/>
            </a:endParaRPr>
          </a:p>
          <a:p>
            <a:pPr marL="274320" indent="-272160" algn="just">
              <a:lnSpc>
                <a:spcPct val="100000"/>
              </a:lnSpc>
              <a:spcBef>
                <a:spcPts val="720"/>
              </a:spcBef>
              <a:buClr>
                <a:srgbClr val="0bd0d9"/>
              </a:buClr>
              <a:buSzPct val="95000"/>
              <a:buFont typeface="Wingdings 2" charset="2"/>
              <a:buChar char=""/>
            </a:pPr>
            <a:r>
              <a:rPr b="0" lang="en-US" sz="3600" spc="-1" strike="noStrike">
                <a:solidFill>
                  <a:srgbClr val="000000"/>
                </a:solidFill>
                <a:latin typeface="Calibri"/>
                <a:ea typeface="DejaVu Sans"/>
              </a:rPr>
              <a:t> </a:t>
            </a:r>
            <a:r>
              <a:rPr b="0" lang="en-US" sz="3600" spc="-1" strike="noStrike">
                <a:solidFill>
                  <a:srgbClr val="000000"/>
                </a:solidFill>
                <a:latin typeface="Calibri"/>
                <a:ea typeface="DejaVu Sans"/>
              </a:rPr>
              <a:t>Anticonvulsant e.g. loading dose magnesium sulphate 4 gm i.v slowly for 10-15 minutes.</a:t>
            </a:r>
            <a:endParaRPr b="0" lang="en-US" sz="3600" spc="-1" strike="noStrike">
              <a:latin typeface="Arial"/>
            </a:endParaRPr>
          </a:p>
          <a:p>
            <a:pPr marL="274320" indent="-272160" algn="just">
              <a:lnSpc>
                <a:spcPct val="100000"/>
              </a:lnSpc>
              <a:spcBef>
                <a:spcPts val="720"/>
              </a:spcBef>
              <a:buClr>
                <a:srgbClr val="0bd0d9"/>
              </a:buClr>
              <a:buSzPct val="95000"/>
              <a:buFont typeface="Wingdings" charset="2"/>
              <a:buChar char=""/>
            </a:pPr>
            <a:r>
              <a:rPr b="0" lang="en-US" sz="3600" spc="-1" strike="noStrike">
                <a:solidFill>
                  <a:srgbClr val="000000"/>
                </a:solidFill>
                <a:latin typeface="Calibri"/>
                <a:ea typeface="DejaVu Sans"/>
              </a:rPr>
              <a:t> </a:t>
            </a:r>
            <a:r>
              <a:rPr b="0" lang="en-US" sz="3600" spc="-1" strike="noStrike">
                <a:solidFill>
                  <a:srgbClr val="000000"/>
                </a:solidFill>
                <a:latin typeface="Calibri"/>
                <a:ea typeface="DejaVu Sans"/>
              </a:rPr>
              <a:t>Then  maintenance dose of magnesium sulphate 5g  in ½  litre of  hartmans solution or normal saline, at a rate of 1-2g/hr every 8 hourly for 24 hours to control the fits.</a:t>
            </a:r>
            <a:endParaRPr b="0" lang="en-US" sz="3600" spc="-1" strike="noStrike">
              <a:latin typeface="Arial"/>
            </a:endParaRPr>
          </a:p>
        </p:txBody>
      </p:sp>
    </p:spTree>
  </p:cSld>
  <p:transition spd="med">
    <p:pull dir="l"/>
  </p:transition>
</p:sld>
</file>

<file path=ppt/slides/slide8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60" name="CustomShape 1"/>
          <p:cNvSpPr/>
          <p:nvPr/>
        </p:nvSpPr>
        <p:spPr>
          <a:xfrm>
            <a:off x="666720" y="380880"/>
            <a:ext cx="10837440" cy="5941440"/>
          </a:xfrm>
          <a:prstGeom prst="rect">
            <a:avLst/>
          </a:prstGeom>
          <a:noFill/>
          <a:ln>
            <a:noFill/>
          </a:ln>
        </p:spPr>
        <p:style>
          <a:lnRef idx="0"/>
          <a:fillRef idx="0"/>
          <a:effectRef idx="0"/>
          <a:fontRef idx="minor"/>
        </p:style>
        <p:txBody>
          <a:bodyPr lIns="90000" rIns="90000" tIns="45000" bIns="45000">
            <a:normAutofit/>
          </a:bodyPr>
          <a:p>
            <a:pPr marL="274320" indent="-272160" algn="just">
              <a:lnSpc>
                <a:spcPct val="100000"/>
              </a:lnSpc>
              <a:spcBef>
                <a:spcPts val="720"/>
              </a:spcBef>
              <a:buClr>
                <a:srgbClr val="0bd0d9"/>
              </a:buClr>
              <a:buSzPct val="95000"/>
              <a:buFont typeface="Wingdings" charset="2"/>
              <a:buChar char=""/>
            </a:pPr>
            <a:r>
              <a:rPr b="0" lang="en-US" sz="3600" spc="-1" strike="noStrike">
                <a:solidFill>
                  <a:srgbClr val="000000"/>
                </a:solidFill>
                <a:latin typeface="Constantia"/>
                <a:ea typeface="DejaVu Sans"/>
              </a:rPr>
              <a:t>This drug has a vasodilatation effect hence controls cerebral ischaemia and oedema.</a:t>
            </a:r>
            <a:endParaRPr b="0" lang="en-US" sz="3600" spc="-1" strike="noStrike">
              <a:latin typeface="Arial"/>
            </a:endParaRPr>
          </a:p>
          <a:p>
            <a:pPr marL="274320" indent="-272160" algn="just">
              <a:lnSpc>
                <a:spcPct val="100000"/>
              </a:lnSpc>
              <a:spcBef>
                <a:spcPts val="720"/>
              </a:spcBef>
              <a:buClr>
                <a:srgbClr val="0bd0d9"/>
              </a:buClr>
              <a:buSzPct val="95000"/>
              <a:buFont typeface="Wingdings" charset="2"/>
              <a:buChar char=""/>
            </a:pPr>
            <a:r>
              <a:rPr b="0" lang="en-US" sz="3600" spc="-1" strike="noStrike">
                <a:solidFill>
                  <a:srgbClr val="000000"/>
                </a:solidFill>
                <a:latin typeface="Constantia"/>
                <a:ea typeface="DejaVu Sans"/>
              </a:rPr>
              <a:t>Unavailable then administer:</a:t>
            </a:r>
            <a:endParaRPr b="0" lang="en-US" sz="3600" spc="-1" strike="noStrike">
              <a:latin typeface="Arial"/>
            </a:endParaRPr>
          </a:p>
          <a:p>
            <a:pPr marL="274320" indent="-272160" algn="just">
              <a:lnSpc>
                <a:spcPct val="100000"/>
              </a:lnSpc>
              <a:spcBef>
                <a:spcPts val="720"/>
              </a:spcBef>
              <a:buClr>
                <a:srgbClr val="0bd0d9"/>
              </a:buClr>
              <a:buSzPct val="95000"/>
              <a:buFont typeface="Wingdings 2" charset="2"/>
              <a:buChar char=""/>
            </a:pPr>
            <a:r>
              <a:rPr b="0" lang="en-US" sz="3600" spc="-1" strike="noStrike">
                <a:solidFill>
                  <a:srgbClr val="000000"/>
                </a:solidFill>
                <a:latin typeface="Constantia"/>
                <a:ea typeface="DejaVu Sans"/>
              </a:rPr>
              <a:t> </a:t>
            </a:r>
            <a:r>
              <a:rPr b="0" lang="en-US" sz="3600" spc="-1" strike="noStrike">
                <a:solidFill>
                  <a:srgbClr val="000000"/>
                </a:solidFill>
                <a:latin typeface="Constantia"/>
                <a:ea typeface="DejaVu Sans"/>
              </a:rPr>
              <a:t>valium 10-20mgs I.V. stat, followed by valium drip.</a:t>
            </a:r>
            <a:endParaRPr b="0" lang="en-US" sz="3600" spc="-1" strike="noStrike">
              <a:latin typeface="Arial"/>
            </a:endParaRPr>
          </a:p>
          <a:p>
            <a:pPr marL="274320" indent="-272160" algn="just">
              <a:lnSpc>
                <a:spcPct val="100000"/>
              </a:lnSpc>
              <a:spcBef>
                <a:spcPts val="720"/>
              </a:spcBef>
              <a:tabLst>
                <a:tab algn="l" pos="0"/>
              </a:tabLst>
            </a:pPr>
            <a:r>
              <a:rPr b="1" lang="en-US" sz="3600" spc="-1" strike="noStrike">
                <a:solidFill>
                  <a:srgbClr val="000000"/>
                </a:solidFill>
                <a:latin typeface="Constantia"/>
                <a:ea typeface="DejaVu Sans"/>
              </a:rPr>
              <a:t> </a:t>
            </a:r>
            <a:r>
              <a:rPr b="1" lang="en-US" sz="3600" spc="-1" strike="noStrike">
                <a:solidFill>
                  <a:srgbClr val="ff0000"/>
                </a:solidFill>
                <a:latin typeface="Constantia"/>
                <a:ea typeface="DejaVu Sans"/>
              </a:rPr>
              <a:t>NB: </a:t>
            </a:r>
            <a:r>
              <a:rPr b="1" lang="en-US" sz="3600" spc="-1" strike="noStrike">
                <a:solidFill>
                  <a:srgbClr val="0000ff"/>
                </a:solidFill>
                <a:latin typeface="Constantia"/>
                <a:ea typeface="DejaVu Sans"/>
              </a:rPr>
              <a:t>Monitor for mgso4 toxic effect.</a:t>
            </a:r>
            <a:endParaRPr b="0" lang="en-US" sz="3600" spc="-1" strike="noStrike">
              <a:latin typeface="Arial"/>
            </a:endParaRPr>
          </a:p>
          <a:p>
            <a:pPr marL="274320" indent="-272160" algn="just">
              <a:lnSpc>
                <a:spcPct val="100000"/>
              </a:lnSpc>
              <a:spcBef>
                <a:spcPts val="720"/>
              </a:spcBef>
              <a:buClr>
                <a:srgbClr val="0bd0d9"/>
              </a:buClr>
              <a:buSzPct val="95000"/>
              <a:buFont typeface="Wingdings 2" charset="2"/>
              <a:buChar char=""/>
              <a:tabLst>
                <a:tab algn="l" pos="0"/>
              </a:tabLst>
            </a:pPr>
            <a:r>
              <a:rPr b="0" lang="en-US" sz="3600" spc="-1" strike="noStrike">
                <a:solidFill>
                  <a:srgbClr val="000000"/>
                </a:solidFill>
                <a:latin typeface="Constantia"/>
                <a:ea typeface="DejaVu Sans"/>
              </a:rPr>
              <a:t>Short acting antihypertensive, e.g. Hydrallazine 10mg I.M. stat.</a:t>
            </a:r>
            <a:endParaRPr b="0" lang="en-US" sz="3600" spc="-1" strike="noStrike">
              <a:latin typeface="Arial"/>
            </a:endParaRPr>
          </a:p>
          <a:p>
            <a:pPr algn="just">
              <a:lnSpc>
                <a:spcPct val="100000"/>
              </a:lnSpc>
              <a:spcBef>
                <a:spcPts val="720"/>
              </a:spcBef>
              <a:tabLst>
                <a:tab algn="l" pos="0"/>
              </a:tabLst>
            </a:pPr>
            <a:endParaRPr b="0" lang="en-US" sz="3600" spc="-1" strike="noStrike">
              <a:latin typeface="Arial"/>
            </a:endParaRPr>
          </a:p>
          <a:p>
            <a:pPr>
              <a:lnSpc>
                <a:spcPct val="100000"/>
              </a:lnSpc>
              <a:spcBef>
                <a:spcPts val="561"/>
              </a:spcBef>
              <a:tabLst>
                <a:tab algn="l" pos="0"/>
              </a:tabLst>
            </a:pPr>
            <a:endParaRPr b="0" lang="en-US" sz="3600" spc="-1" strike="noStrike">
              <a:latin typeface="Arial"/>
            </a:endParaRPr>
          </a:p>
        </p:txBody>
      </p:sp>
    </p:spTree>
  </p:cSld>
  <p:transition spd="med">
    <p:pull dir="l"/>
  </p:transition>
</p:sld>
</file>

<file path=ppt/slides/slide8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61" name="CustomShape 1"/>
          <p:cNvSpPr/>
          <p:nvPr/>
        </p:nvSpPr>
        <p:spPr>
          <a:xfrm>
            <a:off x="762120" y="457200"/>
            <a:ext cx="10475280" cy="5865120"/>
          </a:xfrm>
          <a:prstGeom prst="rect">
            <a:avLst/>
          </a:prstGeom>
          <a:noFill/>
          <a:ln>
            <a:noFill/>
          </a:ln>
        </p:spPr>
        <p:style>
          <a:lnRef idx="0"/>
          <a:fillRef idx="0"/>
          <a:effectRef idx="0"/>
          <a:fontRef idx="minor"/>
        </p:style>
        <p:txBody>
          <a:bodyPr lIns="90000" rIns="90000" tIns="45000" bIns="45000">
            <a:normAutofit/>
          </a:bodyPr>
          <a:p>
            <a:pPr marL="274320" indent="-272160" algn="just">
              <a:lnSpc>
                <a:spcPct val="100000"/>
              </a:lnSpc>
              <a:spcBef>
                <a:spcPts val="720"/>
              </a:spcBef>
              <a:buClr>
                <a:srgbClr val="0bd0d9"/>
              </a:buClr>
              <a:buSzPct val="95000"/>
              <a:buFont typeface="Wingdings 2" charset="2"/>
              <a:buChar char=""/>
            </a:pPr>
            <a:r>
              <a:rPr b="0" lang="en-US" sz="3600" spc="-1" strike="noStrike">
                <a:solidFill>
                  <a:srgbClr val="000000"/>
                </a:solidFill>
                <a:latin typeface="Constantia"/>
                <a:ea typeface="DejaVu Sans"/>
              </a:rPr>
              <a:t>Monitor: fetal heart sound every 1/4hrly.</a:t>
            </a:r>
            <a:endParaRPr b="0" lang="en-US" sz="3600" spc="-1" strike="noStrike">
              <a:latin typeface="Arial"/>
            </a:endParaRPr>
          </a:p>
          <a:p>
            <a:pPr marL="274320" indent="-272160" algn="just">
              <a:lnSpc>
                <a:spcPct val="100000"/>
              </a:lnSpc>
              <a:spcBef>
                <a:spcPts val="720"/>
              </a:spcBef>
              <a:buClr>
                <a:srgbClr val="0bd0d9"/>
              </a:buClr>
              <a:buSzPct val="95000"/>
              <a:buFont typeface="Wingdings 2" charset="2"/>
              <a:buChar char=""/>
            </a:pPr>
            <a:r>
              <a:rPr b="0" lang="en-US" sz="3600" spc="-1" strike="noStrike">
                <a:solidFill>
                  <a:srgbClr val="000000"/>
                </a:solidFill>
                <a:latin typeface="Constantia"/>
                <a:ea typeface="DejaVu Sans"/>
              </a:rPr>
              <a:t>Vital signs 1/2hrly particularly BP and respiration because mgso4 lower the respiratory rate to less than 16 A/M.</a:t>
            </a:r>
            <a:endParaRPr b="0" lang="en-US" sz="3600" spc="-1" strike="noStrike">
              <a:latin typeface="Arial"/>
            </a:endParaRPr>
          </a:p>
          <a:p>
            <a:pPr marL="274320" indent="-272160" algn="just">
              <a:lnSpc>
                <a:spcPct val="100000"/>
              </a:lnSpc>
              <a:spcBef>
                <a:spcPts val="720"/>
              </a:spcBef>
              <a:buClr>
                <a:srgbClr val="0bd0d9"/>
              </a:buClr>
              <a:buSzPct val="95000"/>
              <a:buFont typeface="Wingdings 2" charset="2"/>
              <a:buChar char=""/>
            </a:pPr>
            <a:r>
              <a:rPr b="0" lang="en-US" sz="3600" spc="-1" strike="noStrike">
                <a:solidFill>
                  <a:srgbClr val="000000"/>
                </a:solidFill>
                <a:latin typeface="Constantia"/>
                <a:ea typeface="DejaVu Sans"/>
              </a:rPr>
              <a:t>Urinary output , it should be at least 30ml/hour.</a:t>
            </a:r>
            <a:endParaRPr b="0" lang="en-US" sz="3600" spc="-1" strike="noStrike">
              <a:latin typeface="Arial"/>
            </a:endParaRPr>
          </a:p>
          <a:p>
            <a:pPr marL="274320" indent="-272160" algn="just">
              <a:lnSpc>
                <a:spcPct val="100000"/>
              </a:lnSpc>
              <a:spcBef>
                <a:spcPts val="720"/>
              </a:spcBef>
              <a:buClr>
                <a:srgbClr val="0bd0d9"/>
              </a:buClr>
              <a:buSzPct val="95000"/>
              <a:buFont typeface="Wingdings" charset="2"/>
              <a:buChar char=""/>
            </a:pPr>
            <a:r>
              <a:rPr b="0" lang="en-US" sz="3600" spc="-1" strike="noStrike">
                <a:solidFill>
                  <a:srgbClr val="000000"/>
                </a:solidFill>
                <a:latin typeface="Constantia"/>
                <a:ea typeface="DejaVu Sans"/>
              </a:rPr>
              <a:t> </a:t>
            </a:r>
            <a:r>
              <a:rPr b="0" lang="en-US" sz="3600" spc="-1" strike="noStrike">
                <a:solidFill>
                  <a:srgbClr val="000000"/>
                </a:solidFill>
                <a:latin typeface="Constantia"/>
                <a:ea typeface="DejaVu Sans"/>
              </a:rPr>
              <a:t>Catheterize for accuracy and maintain fluid balance chart accurately.</a:t>
            </a:r>
            <a:endParaRPr b="0" lang="en-US" sz="3600" spc="-1" strike="noStrike">
              <a:latin typeface="Arial"/>
            </a:endParaRPr>
          </a:p>
        </p:txBody>
      </p:sp>
    </p:spTree>
  </p:cSld>
  <p:transition spd="med">
    <p:pull dir="l"/>
  </p:transition>
</p:sld>
</file>

<file path=ppt/slides/slide8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62" name="CustomShape 1"/>
          <p:cNvSpPr/>
          <p:nvPr/>
        </p:nvSpPr>
        <p:spPr>
          <a:xfrm>
            <a:off x="857160" y="609480"/>
            <a:ext cx="10418040" cy="5789160"/>
          </a:xfrm>
          <a:prstGeom prst="rect">
            <a:avLst/>
          </a:prstGeom>
          <a:noFill/>
          <a:ln>
            <a:noFill/>
          </a:ln>
        </p:spPr>
        <p:style>
          <a:lnRef idx="0"/>
          <a:fillRef idx="0"/>
          <a:effectRef idx="0"/>
          <a:fontRef idx="minor"/>
        </p:style>
        <p:txBody>
          <a:bodyPr lIns="90000" rIns="90000" tIns="45000" bIns="45000">
            <a:normAutofit/>
          </a:bodyPr>
          <a:p>
            <a:pPr marL="274320" indent="-272160" algn="just">
              <a:lnSpc>
                <a:spcPct val="100000"/>
              </a:lnSpc>
              <a:spcBef>
                <a:spcPts val="720"/>
              </a:spcBef>
              <a:buClr>
                <a:srgbClr val="0bd0d9"/>
              </a:buClr>
              <a:buSzPct val="95000"/>
              <a:buFont typeface="Wingdings 2" charset="2"/>
              <a:buChar char=""/>
            </a:pPr>
            <a:r>
              <a:rPr b="0" lang="en-US" sz="3600" spc="-1" strike="noStrike">
                <a:solidFill>
                  <a:srgbClr val="000000"/>
                </a:solidFill>
                <a:latin typeface="Constantia"/>
                <a:ea typeface="DejaVu Sans"/>
              </a:rPr>
              <a:t>Monitor for presence of knee jerk i.e. patellar tendon reflex.</a:t>
            </a:r>
            <a:endParaRPr b="0" lang="en-US" sz="3600" spc="-1" strike="noStrike">
              <a:latin typeface="Arial"/>
            </a:endParaRPr>
          </a:p>
          <a:p>
            <a:pPr marL="274320" indent="-272160" algn="just">
              <a:lnSpc>
                <a:spcPct val="100000"/>
              </a:lnSpc>
              <a:spcBef>
                <a:spcPts val="720"/>
              </a:spcBef>
              <a:buClr>
                <a:srgbClr val="0bd0d9"/>
              </a:buClr>
              <a:buSzPct val="95000"/>
              <a:buFont typeface="Wingdings 2" charset="2"/>
              <a:buChar char=""/>
            </a:pPr>
            <a:r>
              <a:rPr b="0" lang="en-US" sz="3600" spc="-1" strike="noStrike">
                <a:solidFill>
                  <a:srgbClr val="000000"/>
                </a:solidFill>
                <a:latin typeface="Constantia"/>
                <a:ea typeface="DejaVu Sans"/>
              </a:rPr>
              <a:t>Prepare for emergency caesarean section through.</a:t>
            </a:r>
            <a:endParaRPr b="0" lang="en-US" sz="3600" spc="-1" strike="noStrike">
              <a:latin typeface="Arial"/>
            </a:endParaRPr>
          </a:p>
          <a:p>
            <a:pPr marL="274320" indent="-272160" algn="just">
              <a:lnSpc>
                <a:spcPct val="100000"/>
              </a:lnSpc>
              <a:spcBef>
                <a:spcPts val="720"/>
              </a:spcBef>
              <a:buClr>
                <a:srgbClr val="0bd0d9"/>
              </a:buClr>
              <a:buSzPct val="95000"/>
              <a:buFont typeface="Wingdings" charset="2"/>
              <a:buChar char=""/>
            </a:pPr>
            <a:r>
              <a:rPr b="0" lang="en-US" sz="3600" spc="-1" strike="noStrike">
                <a:solidFill>
                  <a:srgbClr val="000000"/>
                </a:solidFill>
                <a:latin typeface="Constantia"/>
                <a:ea typeface="DejaVu Sans"/>
              </a:rPr>
              <a:t>Obtaining consent from relative if not signed earlier.</a:t>
            </a:r>
            <a:endParaRPr b="0" lang="en-US" sz="3600" spc="-1" strike="noStrike">
              <a:latin typeface="Arial"/>
            </a:endParaRPr>
          </a:p>
          <a:p>
            <a:pPr marL="274320" indent="-272160" algn="just">
              <a:lnSpc>
                <a:spcPct val="100000"/>
              </a:lnSpc>
              <a:spcBef>
                <a:spcPts val="720"/>
              </a:spcBef>
              <a:buClr>
                <a:srgbClr val="0bd0d9"/>
              </a:buClr>
              <a:buSzPct val="95000"/>
              <a:buFont typeface="Wingdings" charset="2"/>
              <a:buChar char=""/>
            </a:pPr>
            <a:r>
              <a:rPr b="0" lang="en-US" sz="3600" spc="-1" strike="noStrike">
                <a:solidFill>
                  <a:srgbClr val="000000"/>
                </a:solidFill>
                <a:latin typeface="Constantia"/>
                <a:ea typeface="DejaVu Sans"/>
              </a:rPr>
              <a:t>Cross-match of blood.</a:t>
            </a:r>
            <a:endParaRPr b="0" lang="en-US" sz="3600" spc="-1" strike="noStrike">
              <a:latin typeface="Arial"/>
            </a:endParaRPr>
          </a:p>
          <a:p>
            <a:pPr marL="274320" indent="-272160" algn="just">
              <a:lnSpc>
                <a:spcPct val="100000"/>
              </a:lnSpc>
              <a:spcBef>
                <a:spcPts val="720"/>
              </a:spcBef>
              <a:buClr>
                <a:srgbClr val="0bd0d9"/>
              </a:buClr>
              <a:buSzPct val="95000"/>
              <a:buFont typeface="Wingdings" charset="2"/>
              <a:buChar char=""/>
            </a:pPr>
            <a:r>
              <a:rPr b="0" lang="en-US" sz="3600" spc="-1" strike="noStrike">
                <a:solidFill>
                  <a:srgbClr val="000000"/>
                </a:solidFill>
                <a:latin typeface="Constantia"/>
                <a:ea typeface="DejaVu Sans"/>
              </a:rPr>
              <a:t>Skin preparation.</a:t>
            </a:r>
            <a:endParaRPr b="0" lang="en-US" sz="3600" spc="-1" strike="noStrike">
              <a:latin typeface="Arial"/>
            </a:endParaRPr>
          </a:p>
          <a:p>
            <a:pPr>
              <a:lnSpc>
                <a:spcPct val="100000"/>
              </a:lnSpc>
              <a:spcBef>
                <a:spcPts val="561"/>
              </a:spcBef>
            </a:pPr>
            <a:endParaRPr b="0" lang="en-US" sz="3600" spc="-1" strike="noStrike">
              <a:latin typeface="Arial"/>
            </a:endParaRPr>
          </a:p>
          <a:p>
            <a:pPr>
              <a:lnSpc>
                <a:spcPct val="100000"/>
              </a:lnSpc>
              <a:spcBef>
                <a:spcPts val="561"/>
              </a:spcBef>
            </a:pPr>
            <a:endParaRPr b="0" lang="en-US" sz="3600" spc="-1" strike="noStrike">
              <a:latin typeface="Arial"/>
            </a:endParaRPr>
          </a:p>
        </p:txBody>
      </p:sp>
    </p:spTree>
  </p:cSld>
  <p:transition spd="med">
    <p:pull dir="l"/>
  </p:transition>
</p:sld>
</file>

<file path=ppt/slides/slide8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63" name="CustomShape 1"/>
          <p:cNvSpPr/>
          <p:nvPr/>
        </p:nvSpPr>
        <p:spPr>
          <a:xfrm>
            <a:off x="762120" y="609480"/>
            <a:ext cx="10189440" cy="5712840"/>
          </a:xfrm>
          <a:prstGeom prst="rect">
            <a:avLst/>
          </a:prstGeom>
          <a:noFill/>
          <a:ln>
            <a:noFill/>
          </a:ln>
        </p:spPr>
        <p:style>
          <a:lnRef idx="0"/>
          <a:fillRef idx="0"/>
          <a:effectRef idx="0"/>
          <a:fontRef idx="minor"/>
        </p:style>
        <p:txBody>
          <a:bodyPr lIns="90000" rIns="90000" tIns="45000" bIns="45000">
            <a:normAutofit/>
          </a:bodyPr>
          <a:p>
            <a:pPr marL="274320" indent="-272160" algn="just">
              <a:lnSpc>
                <a:spcPct val="100000"/>
              </a:lnSpc>
              <a:spcBef>
                <a:spcPts val="720"/>
              </a:spcBef>
              <a:buClr>
                <a:srgbClr val="0bd0d9"/>
              </a:buClr>
              <a:buSzPct val="95000"/>
              <a:buFont typeface="Wingdings 2" charset="2"/>
              <a:buChar char=""/>
            </a:pPr>
            <a:r>
              <a:rPr b="0" lang="en-US" sz="3600" spc="-1" strike="noStrike">
                <a:solidFill>
                  <a:srgbClr val="000000"/>
                </a:solidFill>
                <a:latin typeface="Constantia"/>
                <a:ea typeface="DejaVu Sans"/>
              </a:rPr>
              <a:t>Inform theatre staff and anaesthetist.</a:t>
            </a:r>
            <a:endParaRPr b="0" lang="en-US" sz="3600" spc="-1" strike="noStrike">
              <a:latin typeface="Arial"/>
            </a:endParaRPr>
          </a:p>
          <a:p>
            <a:pPr marL="274320" indent="-272160" algn="just">
              <a:lnSpc>
                <a:spcPct val="100000"/>
              </a:lnSpc>
              <a:spcBef>
                <a:spcPts val="720"/>
              </a:spcBef>
              <a:buClr>
                <a:srgbClr val="0bd0d9"/>
              </a:buClr>
              <a:buSzPct val="95000"/>
              <a:buFont typeface="Wingdings 2" charset="2"/>
              <a:buChar char=""/>
            </a:pPr>
            <a:r>
              <a:rPr b="0" lang="en-US" sz="3600" spc="-1" strike="noStrike">
                <a:solidFill>
                  <a:srgbClr val="000000"/>
                </a:solidFill>
                <a:latin typeface="Constantia"/>
                <a:ea typeface="DejaVu Sans"/>
              </a:rPr>
              <a:t> </a:t>
            </a:r>
            <a:r>
              <a:rPr b="0" lang="en-US" sz="3600" spc="-1" strike="noStrike">
                <a:solidFill>
                  <a:srgbClr val="000000"/>
                </a:solidFill>
                <a:latin typeface="Constantia"/>
                <a:ea typeface="DejaVu Sans"/>
              </a:rPr>
              <a:t>If fetus is alive, prepare to receive an asphyxiated baby and inform NBU to be ready for the reception and continuity of care.</a:t>
            </a:r>
            <a:endParaRPr b="0" lang="en-US" sz="3600" spc="-1" strike="noStrike">
              <a:latin typeface="Arial"/>
            </a:endParaRPr>
          </a:p>
          <a:p>
            <a:pPr marL="274320" indent="-272160" algn="just">
              <a:lnSpc>
                <a:spcPct val="100000"/>
              </a:lnSpc>
              <a:spcBef>
                <a:spcPts val="720"/>
              </a:spcBef>
              <a:buClr>
                <a:srgbClr val="0bd0d9"/>
              </a:buClr>
              <a:buSzPct val="95000"/>
              <a:buFont typeface="Wingdings 2" charset="2"/>
              <a:buChar char=""/>
            </a:pPr>
            <a:r>
              <a:rPr b="0" lang="en-US" sz="3600" spc="-1" strike="noStrike">
                <a:solidFill>
                  <a:srgbClr val="000000"/>
                </a:solidFill>
                <a:latin typeface="Constantia"/>
                <a:ea typeface="DejaVu Sans"/>
              </a:rPr>
              <a:t>Complete the check-list, change to theatre attires and wheel to theatre with completed notes.</a:t>
            </a:r>
            <a:endParaRPr b="0" lang="en-US" sz="3600" spc="-1" strike="noStrike">
              <a:latin typeface="Arial"/>
            </a:endParaRPr>
          </a:p>
          <a:p>
            <a:pPr>
              <a:lnSpc>
                <a:spcPct val="100000"/>
              </a:lnSpc>
              <a:spcBef>
                <a:spcPts val="720"/>
              </a:spcBef>
            </a:pPr>
            <a:endParaRPr b="0" lang="en-US" sz="3600" spc="-1" strike="noStrike">
              <a:latin typeface="Arial"/>
            </a:endParaRPr>
          </a:p>
        </p:txBody>
      </p:sp>
    </p:spTree>
  </p:cSld>
  <p:transition spd="med">
    <p:pull dir="l"/>
  </p:transition>
</p:sld>
</file>

<file path=ppt/slides/slide8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64" name="CustomShape 1"/>
          <p:cNvSpPr/>
          <p:nvPr/>
        </p:nvSpPr>
        <p:spPr>
          <a:xfrm>
            <a:off x="762120" y="457200"/>
            <a:ext cx="10665720" cy="5941440"/>
          </a:xfrm>
          <a:prstGeom prst="rect">
            <a:avLst/>
          </a:prstGeom>
          <a:noFill/>
          <a:ln>
            <a:noFill/>
          </a:ln>
        </p:spPr>
        <p:style>
          <a:lnRef idx="0"/>
          <a:fillRef idx="0"/>
          <a:effectRef idx="0"/>
          <a:fontRef idx="minor"/>
        </p:style>
        <p:txBody>
          <a:bodyPr lIns="90000" rIns="90000" tIns="45000" bIns="45000">
            <a:normAutofit/>
          </a:bodyPr>
          <a:p>
            <a:pPr marL="274320" indent="-272160" algn="ctr">
              <a:lnSpc>
                <a:spcPct val="100000"/>
              </a:lnSpc>
              <a:spcBef>
                <a:spcPts val="720"/>
              </a:spcBef>
              <a:tabLst>
                <a:tab algn="l" pos="0"/>
              </a:tabLst>
            </a:pPr>
            <a:r>
              <a:rPr b="0" i="1" lang="en-US" sz="2800" spc="-1" strike="noStrike">
                <a:solidFill>
                  <a:srgbClr val="000000"/>
                </a:solidFill>
                <a:latin typeface="Constantia"/>
                <a:ea typeface="DejaVu Sans"/>
              </a:rPr>
              <a:t>	</a:t>
            </a:r>
            <a:r>
              <a:rPr b="1" lang="en-US" sz="3600" spc="-1" strike="noStrike" u="sng">
                <a:solidFill>
                  <a:srgbClr val="000000"/>
                </a:solidFill>
                <a:uFillTx/>
                <a:latin typeface="Constantia"/>
                <a:ea typeface="DejaVu Sans"/>
              </a:rPr>
              <a:t>SUBSEQUENTLY</a:t>
            </a:r>
            <a:endParaRPr b="0" lang="en-US" sz="3600" spc="-1" strike="noStrike">
              <a:latin typeface="Arial"/>
            </a:endParaRPr>
          </a:p>
          <a:p>
            <a:pPr marL="274320" indent="-272160" algn="just">
              <a:lnSpc>
                <a:spcPct val="100000"/>
              </a:lnSpc>
              <a:spcBef>
                <a:spcPts val="720"/>
              </a:spcBef>
              <a:tabLst>
                <a:tab algn="l" pos="0"/>
              </a:tabLst>
            </a:pPr>
            <a:endParaRPr b="0" lang="en-US" sz="3600" spc="-1" strike="noStrike">
              <a:latin typeface="Arial"/>
            </a:endParaRPr>
          </a:p>
          <a:p>
            <a:pPr marL="274320" indent="-272160" algn="just">
              <a:lnSpc>
                <a:spcPct val="100000"/>
              </a:lnSpc>
              <a:spcBef>
                <a:spcPts val="720"/>
              </a:spcBef>
              <a:tabLst>
                <a:tab algn="l" pos="0"/>
              </a:tabLst>
            </a:pPr>
            <a:r>
              <a:rPr b="0" lang="en-US" sz="3600" spc="-1" strike="noStrike">
                <a:solidFill>
                  <a:srgbClr val="000000"/>
                </a:solidFill>
                <a:latin typeface="Constantia"/>
                <a:ea typeface="DejaVu Sans"/>
              </a:rPr>
              <a:t>	</a:t>
            </a:r>
            <a:r>
              <a:rPr b="0" lang="en-US" sz="3600" spc="-1" strike="noStrike">
                <a:solidFill>
                  <a:srgbClr val="000000"/>
                </a:solidFill>
                <a:latin typeface="Constantia"/>
                <a:ea typeface="DejaVu Sans"/>
              </a:rPr>
              <a:t>Refers to post-operation care.</a:t>
            </a:r>
            <a:endParaRPr b="0" lang="en-US" sz="3600" spc="-1" strike="noStrike">
              <a:latin typeface="Arial"/>
            </a:endParaRPr>
          </a:p>
          <a:p>
            <a:pPr marL="274320" indent="-272160" algn="just">
              <a:lnSpc>
                <a:spcPct val="100000"/>
              </a:lnSpc>
              <a:spcBef>
                <a:spcPts val="720"/>
              </a:spcBef>
              <a:buClr>
                <a:srgbClr val="0bd0d9"/>
              </a:buClr>
              <a:buSzPct val="95000"/>
              <a:buFont typeface="Wingdings 2" charset="2"/>
              <a:buChar char=""/>
              <a:tabLst>
                <a:tab algn="l" pos="0"/>
              </a:tabLst>
            </a:pPr>
            <a:r>
              <a:rPr b="0" lang="en-US" sz="3600" spc="-1" strike="noStrike">
                <a:solidFill>
                  <a:srgbClr val="000000"/>
                </a:solidFill>
                <a:latin typeface="Constantia"/>
                <a:ea typeface="DejaVu Sans"/>
              </a:rPr>
              <a:t>Ensure she is conscious though may be drowsy.</a:t>
            </a:r>
            <a:endParaRPr b="0" lang="en-US" sz="3600" spc="-1" strike="noStrike">
              <a:latin typeface="Arial"/>
            </a:endParaRPr>
          </a:p>
          <a:p>
            <a:pPr marL="274320" indent="-272160" algn="just">
              <a:lnSpc>
                <a:spcPct val="100000"/>
              </a:lnSpc>
              <a:spcBef>
                <a:spcPts val="720"/>
              </a:spcBef>
              <a:buClr>
                <a:srgbClr val="0bd0d9"/>
              </a:buClr>
              <a:buSzPct val="95000"/>
              <a:buFont typeface="Wingdings 2" charset="2"/>
              <a:buChar char=""/>
              <a:tabLst>
                <a:tab algn="l" pos="0"/>
              </a:tabLst>
            </a:pPr>
            <a:r>
              <a:rPr b="0" lang="en-US" sz="3600" spc="-1" strike="noStrike">
                <a:solidFill>
                  <a:srgbClr val="000000"/>
                </a:solidFill>
                <a:latin typeface="Constantia"/>
                <a:ea typeface="DejaVu Sans"/>
              </a:rPr>
              <a:t>Nurse in a quiet area, preferably dim lit to facilitate rest hence control of  condition.</a:t>
            </a:r>
            <a:endParaRPr b="0" lang="en-US" sz="3600" spc="-1" strike="noStrike">
              <a:latin typeface="Arial"/>
            </a:endParaRPr>
          </a:p>
          <a:p>
            <a:pPr marL="274320" indent="-272160" algn="just">
              <a:lnSpc>
                <a:spcPct val="100000"/>
              </a:lnSpc>
              <a:spcBef>
                <a:spcPts val="720"/>
              </a:spcBef>
              <a:buClr>
                <a:srgbClr val="0bd0d9"/>
              </a:buClr>
              <a:buSzPct val="95000"/>
              <a:buFont typeface="Wingdings 2" charset="2"/>
              <a:buChar char=""/>
              <a:tabLst>
                <a:tab algn="l" pos="0"/>
              </a:tabLst>
            </a:pPr>
            <a:r>
              <a:rPr b="0" lang="en-US" sz="3600" spc="-1" strike="noStrike">
                <a:solidFill>
                  <a:srgbClr val="000000"/>
                </a:solidFill>
                <a:latin typeface="Constantia"/>
                <a:ea typeface="DejaVu Sans"/>
              </a:rPr>
              <a:t>Maintain in the Intensive Care Unit (ICU) or the High Dependency Care Unit (HDCU) for at least 48hrs.</a:t>
            </a:r>
            <a:endParaRPr b="0" lang="en-US" sz="3600" spc="-1" strike="noStrike">
              <a:latin typeface="Arial"/>
            </a:endParaRPr>
          </a:p>
          <a:p>
            <a:pPr>
              <a:lnSpc>
                <a:spcPct val="100000"/>
              </a:lnSpc>
              <a:spcBef>
                <a:spcPts val="561"/>
              </a:spcBef>
              <a:tabLst>
                <a:tab algn="l" pos="0"/>
              </a:tabLst>
            </a:pPr>
            <a:endParaRPr b="0" lang="en-US" sz="3600" spc="-1" strike="noStrike">
              <a:latin typeface="Arial"/>
            </a:endParaRPr>
          </a:p>
        </p:txBody>
      </p:sp>
    </p:spTree>
  </p:cSld>
  <p:transition spd="med">
    <p:pull dir="l"/>
  </p:transition>
</p:sld>
</file>

<file path=ppt/slides/slide8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65" name="CustomShape 1"/>
          <p:cNvSpPr/>
          <p:nvPr/>
        </p:nvSpPr>
        <p:spPr>
          <a:xfrm>
            <a:off x="762120" y="228600"/>
            <a:ext cx="10475280" cy="6246360"/>
          </a:xfrm>
          <a:prstGeom prst="rect">
            <a:avLst/>
          </a:prstGeom>
          <a:noFill/>
          <a:ln>
            <a:noFill/>
          </a:ln>
        </p:spPr>
        <p:style>
          <a:lnRef idx="0"/>
          <a:fillRef idx="0"/>
          <a:effectRef idx="0"/>
          <a:fontRef idx="minor"/>
        </p:style>
        <p:txBody>
          <a:bodyPr lIns="90000" rIns="90000" tIns="45000" bIns="45000">
            <a:normAutofit/>
          </a:bodyPr>
          <a:p>
            <a:pPr marL="274320" indent="-272160" algn="just">
              <a:lnSpc>
                <a:spcPct val="100000"/>
              </a:lnSpc>
              <a:spcBef>
                <a:spcPts val="641"/>
              </a:spcBef>
              <a:buClr>
                <a:srgbClr val="0bd0d9"/>
              </a:buClr>
              <a:buSzPct val="95000"/>
              <a:buFont typeface="Wingdings 2" charset="2"/>
              <a:buChar char=""/>
            </a:pPr>
            <a:r>
              <a:rPr b="0" lang="en-US" sz="3200" spc="-1" strike="noStrike">
                <a:solidFill>
                  <a:srgbClr val="000000"/>
                </a:solidFill>
                <a:latin typeface="Calibri"/>
                <a:ea typeface="DejaVu Sans"/>
              </a:rPr>
              <a:t>A midwife should be by the bedside for the first 6-12hrs monitoring:-</a:t>
            </a:r>
            <a:endParaRPr b="0" lang="en-US" sz="3200" spc="-1" strike="noStrike">
              <a:latin typeface="Arial"/>
            </a:endParaRPr>
          </a:p>
          <a:p>
            <a:pPr marL="274320" indent="-272160" algn="just">
              <a:lnSpc>
                <a:spcPct val="100000"/>
              </a:lnSpc>
              <a:spcBef>
                <a:spcPts val="641"/>
              </a:spcBef>
              <a:buClr>
                <a:srgbClr val="0bd0d9"/>
              </a:buClr>
              <a:buSzPct val="95000"/>
              <a:buFont typeface="Wingdings" charset="2"/>
              <a:buChar char=""/>
            </a:pPr>
            <a:r>
              <a:rPr b="0" lang="en-US" sz="3200" spc="-1" strike="noStrike">
                <a:solidFill>
                  <a:srgbClr val="000000"/>
                </a:solidFill>
                <a:latin typeface="Calibri"/>
                <a:ea typeface="DejaVu Sans"/>
              </a:rPr>
              <a:t>Blood pressure pulse and respiration every ½ hrly  for 24hrs and temperature 4 hourly. The aim is to achieve a BP of &lt;150/80 mmHg.</a:t>
            </a:r>
            <a:endParaRPr b="0" lang="en-US" sz="3200" spc="-1" strike="noStrike">
              <a:latin typeface="Arial"/>
            </a:endParaRPr>
          </a:p>
          <a:p>
            <a:pPr marL="274320" indent="-272160" algn="just">
              <a:lnSpc>
                <a:spcPct val="100000"/>
              </a:lnSpc>
              <a:spcBef>
                <a:spcPts val="641"/>
              </a:spcBef>
              <a:buClr>
                <a:srgbClr val="0bd0d9"/>
              </a:buClr>
              <a:buSzPct val="95000"/>
              <a:buFont typeface="Wingdings" charset="2"/>
              <a:buChar char=""/>
            </a:pPr>
            <a:r>
              <a:rPr b="0" lang="en-US" sz="3200" spc="-1" strike="noStrike">
                <a:solidFill>
                  <a:srgbClr val="000000"/>
                </a:solidFill>
                <a:latin typeface="Calibri"/>
                <a:ea typeface="DejaVu Sans"/>
              </a:rPr>
              <a:t>Urinary output and test urine for protenuria and acetone hourly.</a:t>
            </a:r>
            <a:endParaRPr b="0" lang="en-US" sz="3200" spc="-1" strike="noStrike">
              <a:latin typeface="Arial"/>
            </a:endParaRPr>
          </a:p>
          <a:p>
            <a:pPr marL="274320" indent="-272160" algn="just">
              <a:lnSpc>
                <a:spcPct val="100000"/>
              </a:lnSpc>
              <a:spcBef>
                <a:spcPts val="641"/>
              </a:spcBef>
              <a:buClr>
                <a:srgbClr val="0bd0d9"/>
              </a:buClr>
              <a:buSzPct val="95000"/>
              <a:buFont typeface="Wingdings" charset="2"/>
              <a:buChar char=""/>
            </a:pPr>
            <a:r>
              <a:rPr b="0" lang="en-US" sz="3200" spc="-1" strike="noStrike">
                <a:solidFill>
                  <a:srgbClr val="000000"/>
                </a:solidFill>
                <a:latin typeface="Calibri"/>
                <a:ea typeface="DejaVu Sans"/>
              </a:rPr>
              <a:t>Convulsions, for frequency, dwelling period &amp;  associated trauma.</a:t>
            </a:r>
            <a:endParaRPr b="0" lang="en-US" sz="3200" spc="-1" strike="noStrike">
              <a:latin typeface="Arial"/>
            </a:endParaRPr>
          </a:p>
          <a:p>
            <a:pPr algn="just">
              <a:lnSpc>
                <a:spcPct val="100000"/>
              </a:lnSpc>
              <a:spcBef>
                <a:spcPts val="641"/>
              </a:spcBef>
            </a:pPr>
            <a:endParaRPr b="0" lang="en-US" sz="3200" spc="-1" strike="noStrike">
              <a:latin typeface="Arial"/>
            </a:endParaRPr>
          </a:p>
        </p:txBody>
      </p:sp>
    </p:spTree>
  </p:cSld>
  <p:transition spd="med">
    <p:pull dir="l"/>
  </p:transition>
</p:sld>
</file>

<file path=ppt/slides/slide8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66" name="CustomShape 1"/>
          <p:cNvSpPr/>
          <p:nvPr/>
        </p:nvSpPr>
        <p:spPr>
          <a:xfrm>
            <a:off x="857160" y="457200"/>
            <a:ext cx="10665720" cy="6246360"/>
          </a:xfrm>
          <a:prstGeom prst="rect">
            <a:avLst/>
          </a:prstGeom>
          <a:noFill/>
          <a:ln>
            <a:noFill/>
          </a:ln>
        </p:spPr>
        <p:style>
          <a:lnRef idx="0"/>
          <a:fillRef idx="0"/>
          <a:effectRef idx="0"/>
          <a:fontRef idx="minor"/>
        </p:style>
        <p:txBody>
          <a:bodyPr lIns="90000" rIns="90000" tIns="45000" bIns="45000">
            <a:normAutofit fontScale="97000"/>
          </a:bodyPr>
          <a:p>
            <a:pPr marL="274320" indent="-272160" algn="just">
              <a:lnSpc>
                <a:spcPct val="100000"/>
              </a:lnSpc>
              <a:spcBef>
                <a:spcPts val="720"/>
              </a:spcBef>
              <a:buClr>
                <a:srgbClr val="0bd0d9"/>
              </a:buClr>
              <a:buSzPct val="95000"/>
              <a:buFont typeface="Wingdings" charset="2"/>
              <a:buChar char=""/>
            </a:pPr>
            <a:r>
              <a:rPr b="0" lang="en-US" sz="3600" spc="-1" strike="noStrike">
                <a:solidFill>
                  <a:srgbClr val="000000"/>
                </a:solidFill>
                <a:latin typeface="Constantia"/>
                <a:ea typeface="DejaVu Sans"/>
              </a:rPr>
              <a:t>Excessive bleeding, per vagina &amp; from op site.</a:t>
            </a:r>
            <a:endParaRPr b="0" lang="en-US" sz="3600" spc="-1" strike="noStrike">
              <a:latin typeface="Arial"/>
            </a:endParaRPr>
          </a:p>
          <a:p>
            <a:pPr marL="274320" indent="-272160" algn="just">
              <a:lnSpc>
                <a:spcPct val="100000"/>
              </a:lnSpc>
              <a:spcBef>
                <a:spcPts val="720"/>
              </a:spcBef>
              <a:buClr>
                <a:srgbClr val="0bd0d9"/>
              </a:buClr>
              <a:buSzPct val="95000"/>
              <a:buFont typeface="Wingdings" charset="2"/>
              <a:buChar char=""/>
            </a:pPr>
            <a:r>
              <a:rPr b="0" lang="en-US" sz="3600" spc="-1" strike="noStrike">
                <a:solidFill>
                  <a:srgbClr val="000000"/>
                </a:solidFill>
                <a:latin typeface="Constantia"/>
                <a:ea typeface="DejaVu Sans"/>
              </a:rPr>
              <a:t>For cyanosis, administer oxygen appropriately.</a:t>
            </a:r>
            <a:endParaRPr b="0" lang="en-US" sz="3600" spc="-1" strike="noStrike">
              <a:latin typeface="Arial"/>
            </a:endParaRPr>
          </a:p>
          <a:p>
            <a:pPr marL="274320" indent="-272160" algn="just">
              <a:lnSpc>
                <a:spcPct val="100000"/>
              </a:lnSpc>
              <a:spcBef>
                <a:spcPts val="720"/>
              </a:spcBef>
              <a:buClr>
                <a:srgbClr val="0bd0d9"/>
              </a:buClr>
              <a:buSzPct val="95000"/>
              <a:buFont typeface="Wingdings 2" charset="2"/>
              <a:buChar char=""/>
            </a:pPr>
            <a:r>
              <a:rPr b="0" lang="en-US" sz="3600" spc="-1" strike="noStrike">
                <a:solidFill>
                  <a:srgbClr val="000000"/>
                </a:solidFill>
                <a:latin typeface="Constantia"/>
                <a:ea typeface="DejaVu Sans"/>
              </a:rPr>
              <a:t>Monitoring the drips correctly, may have magnesium sulphate drip to control convulsions.</a:t>
            </a:r>
            <a:endParaRPr b="0" lang="en-US" sz="3600" spc="-1" strike="noStrike">
              <a:latin typeface="Arial"/>
            </a:endParaRPr>
          </a:p>
          <a:p>
            <a:pPr marL="274320" indent="-272160" algn="just">
              <a:lnSpc>
                <a:spcPct val="100000"/>
              </a:lnSpc>
              <a:spcBef>
                <a:spcPts val="720"/>
              </a:spcBef>
              <a:buClr>
                <a:srgbClr val="0bd0d9"/>
              </a:buClr>
              <a:buSzPct val="95000"/>
              <a:buFont typeface="Wingdings" charset="2"/>
              <a:buChar char=""/>
            </a:pPr>
            <a:r>
              <a:rPr b="0" lang="en-US" sz="3600" spc="-1" strike="noStrike">
                <a:solidFill>
                  <a:srgbClr val="000000"/>
                </a:solidFill>
                <a:latin typeface="Constantia"/>
                <a:ea typeface="DejaVu Sans"/>
              </a:rPr>
              <a:t> </a:t>
            </a:r>
            <a:r>
              <a:rPr b="0" lang="en-US" sz="3600" spc="-1" strike="noStrike">
                <a:solidFill>
                  <a:srgbClr val="000000"/>
                </a:solidFill>
                <a:latin typeface="Constantia"/>
                <a:ea typeface="DejaVu Sans"/>
              </a:rPr>
              <a:t>5% dextrose drip for hydration, since she is nil orally.</a:t>
            </a:r>
            <a:endParaRPr b="0" lang="en-US" sz="3600" spc="-1" strike="noStrike">
              <a:latin typeface="Arial"/>
            </a:endParaRPr>
          </a:p>
          <a:p>
            <a:pPr marL="274320" indent="-272160" algn="just">
              <a:lnSpc>
                <a:spcPct val="100000"/>
              </a:lnSpc>
              <a:spcBef>
                <a:spcPts val="720"/>
              </a:spcBef>
              <a:buClr>
                <a:srgbClr val="0bd0d9"/>
              </a:buClr>
              <a:buSzPct val="95000"/>
              <a:buFont typeface="Wingdings 2" charset="2"/>
              <a:buChar char=""/>
            </a:pPr>
            <a:r>
              <a:rPr b="0" lang="en-US" sz="3600" spc="-1" strike="noStrike">
                <a:solidFill>
                  <a:srgbClr val="000000"/>
                </a:solidFill>
                <a:latin typeface="Constantia"/>
                <a:ea typeface="DejaVu Sans"/>
              </a:rPr>
              <a:t>Diastolic pressure is maintained at a range of 90-100 mmHg for good prognosis.</a:t>
            </a:r>
            <a:endParaRPr b="0" lang="en-US" sz="3600" spc="-1" strike="noStrike">
              <a:latin typeface="Arial"/>
            </a:endParaRPr>
          </a:p>
          <a:p>
            <a:pPr>
              <a:lnSpc>
                <a:spcPct val="100000"/>
              </a:lnSpc>
              <a:spcBef>
                <a:spcPts val="641"/>
              </a:spcBef>
            </a:pPr>
            <a:endParaRPr b="0" lang="en-US" sz="3600" spc="-1" strike="noStrike">
              <a:latin typeface="Arial"/>
            </a:endParaRPr>
          </a:p>
        </p:txBody>
      </p:sp>
    </p:spTree>
  </p:cSld>
  <p:transition spd="med">
    <p:pull dir="l"/>
  </p:transition>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67" name="CustomShape 1"/>
          <p:cNvSpPr/>
          <p:nvPr/>
        </p:nvSpPr>
        <p:spPr>
          <a:xfrm>
            <a:off x="1220760" y="209160"/>
            <a:ext cx="9719640" cy="1078200"/>
          </a:xfrm>
          <a:prstGeom prst="rect">
            <a:avLst/>
          </a:prstGeom>
          <a:noFill/>
          <a:ln>
            <a:noFill/>
          </a:ln>
        </p:spPr>
        <p:style>
          <a:lnRef idx="0"/>
          <a:fillRef idx="0"/>
          <a:effectRef idx="0"/>
          <a:fontRef idx="minor"/>
        </p:style>
        <p:txBody>
          <a:bodyPr lIns="0" rIns="0" tIns="45000" bIns="0" anchor="b">
            <a:normAutofit/>
          </a:bodyPr>
          <a:p>
            <a:pPr algn="ctr">
              <a:lnSpc>
                <a:spcPct val="100000"/>
              </a:lnSpc>
            </a:pPr>
            <a:r>
              <a:rPr b="1" lang="en-US" sz="4540" spc="-1" strike="noStrike">
                <a:solidFill>
                  <a:srgbClr val="0033cc"/>
                </a:solidFill>
                <a:latin typeface="Berlin Sans FB Demi"/>
                <a:ea typeface="DejaVu Sans"/>
              </a:rPr>
              <a:t>REFERENCE MATERIALS</a:t>
            </a:r>
            <a:endParaRPr b="0" lang="en-US" sz="4540" spc="-1" strike="noStrike">
              <a:latin typeface="Arial"/>
            </a:endParaRPr>
          </a:p>
        </p:txBody>
      </p:sp>
      <p:sp>
        <p:nvSpPr>
          <p:cNvPr id="868" name="CustomShape 2"/>
          <p:cNvSpPr/>
          <p:nvPr/>
        </p:nvSpPr>
        <p:spPr>
          <a:xfrm>
            <a:off x="356400" y="1641600"/>
            <a:ext cx="11447640" cy="4942800"/>
          </a:xfrm>
          <a:prstGeom prst="rect">
            <a:avLst/>
          </a:prstGeom>
          <a:noFill/>
          <a:ln>
            <a:noFill/>
          </a:ln>
        </p:spPr>
        <p:style>
          <a:lnRef idx="0"/>
          <a:fillRef idx="0"/>
          <a:effectRef idx="0"/>
          <a:fontRef idx="minor"/>
        </p:style>
        <p:txBody>
          <a:bodyPr lIns="90000" rIns="90000" tIns="45000" bIns="45000">
            <a:normAutofit/>
          </a:bodyPr>
          <a:p>
            <a:pPr marL="274320" indent="-272160" algn="just">
              <a:lnSpc>
                <a:spcPct val="100000"/>
              </a:lnSpc>
              <a:spcBef>
                <a:spcPts val="675"/>
              </a:spcBef>
              <a:buClr>
                <a:srgbClr val="0bd0d9"/>
              </a:buClr>
              <a:buSzPct val="95000"/>
              <a:buFont typeface="Wingdings" charset="2"/>
              <a:buChar char=""/>
            </a:pPr>
            <a:r>
              <a:rPr b="0" lang="en-US" sz="3380" spc="-1" strike="noStrike">
                <a:solidFill>
                  <a:srgbClr val="000000"/>
                </a:solidFill>
                <a:latin typeface="Calibri"/>
                <a:ea typeface="DejaVu Sans"/>
              </a:rPr>
              <a:t>Myles textbook for Midwives, African edition</a:t>
            </a:r>
            <a:endParaRPr b="0" lang="en-US" sz="3380" spc="-1" strike="noStrike">
              <a:latin typeface="Arial"/>
            </a:endParaRPr>
          </a:p>
          <a:p>
            <a:pPr marL="274320" indent="-272160" algn="just">
              <a:lnSpc>
                <a:spcPct val="100000"/>
              </a:lnSpc>
              <a:spcBef>
                <a:spcPts val="675"/>
              </a:spcBef>
              <a:buClr>
                <a:srgbClr val="0bd0d9"/>
              </a:buClr>
              <a:buSzPct val="95000"/>
              <a:buFont typeface="Wingdings" charset="2"/>
              <a:buChar char=""/>
            </a:pPr>
            <a:r>
              <a:rPr b="0" lang="en-US" sz="3380" spc="-1" strike="noStrike">
                <a:solidFill>
                  <a:srgbClr val="000000"/>
                </a:solidFill>
                <a:latin typeface="Calibri"/>
                <a:ea typeface="DejaVu Sans"/>
              </a:rPr>
              <a:t>National guidelines for Quality obstetrics and perinatal care</a:t>
            </a:r>
            <a:endParaRPr b="0" lang="en-US" sz="3380" spc="-1" strike="noStrike">
              <a:latin typeface="Arial"/>
            </a:endParaRPr>
          </a:p>
          <a:p>
            <a:pPr marL="274320" indent="-272160" algn="just">
              <a:lnSpc>
                <a:spcPct val="100000"/>
              </a:lnSpc>
              <a:spcBef>
                <a:spcPts val="675"/>
              </a:spcBef>
              <a:buClr>
                <a:srgbClr val="0bd0d9"/>
              </a:buClr>
              <a:buSzPct val="95000"/>
              <a:buFont typeface="Wingdings" charset="2"/>
              <a:buChar char=""/>
            </a:pPr>
            <a:r>
              <a:rPr b="0" lang="en-US" sz="3380" spc="-1" strike="noStrike">
                <a:solidFill>
                  <a:srgbClr val="000000"/>
                </a:solidFill>
                <a:latin typeface="Calibri"/>
                <a:ea typeface="DejaVu Sans"/>
              </a:rPr>
              <a:t>Myles textbook for Midwives, 16</a:t>
            </a:r>
            <a:r>
              <a:rPr b="0" lang="en-US" sz="3379" spc="-1" strike="noStrike" baseline="30000">
                <a:solidFill>
                  <a:srgbClr val="000000"/>
                </a:solidFill>
                <a:latin typeface="Calibri"/>
                <a:ea typeface="DejaVu Sans"/>
              </a:rPr>
              <a:t>th</a:t>
            </a:r>
            <a:r>
              <a:rPr b="0" lang="en-US" sz="3380" spc="-1" strike="noStrike">
                <a:solidFill>
                  <a:srgbClr val="000000"/>
                </a:solidFill>
                <a:latin typeface="Calibri"/>
                <a:ea typeface="DejaVu Sans"/>
              </a:rPr>
              <a:t> edition</a:t>
            </a:r>
            <a:endParaRPr b="0" lang="en-US" sz="3380" spc="-1" strike="noStrike">
              <a:latin typeface="Arial"/>
            </a:endParaRPr>
          </a:p>
          <a:p>
            <a:pPr marL="274320" indent="-272160" algn="just">
              <a:lnSpc>
                <a:spcPct val="100000"/>
              </a:lnSpc>
              <a:spcBef>
                <a:spcPts val="675"/>
              </a:spcBef>
              <a:buClr>
                <a:srgbClr val="0bd0d9"/>
              </a:buClr>
              <a:buSzPct val="95000"/>
              <a:buFont typeface="Wingdings" charset="2"/>
              <a:buChar char=""/>
            </a:pPr>
            <a:r>
              <a:rPr b="0" lang="en-US" sz="3380" spc="-1" strike="noStrike">
                <a:solidFill>
                  <a:srgbClr val="000000"/>
                </a:solidFill>
                <a:latin typeface="Calibri"/>
                <a:ea typeface="DejaVu Sans"/>
              </a:rPr>
              <a:t>Myles textbook for Midwives, international edition </a:t>
            </a:r>
            <a:endParaRPr b="0" lang="en-US" sz="3380" spc="-1" strike="noStrike">
              <a:latin typeface="Arial"/>
            </a:endParaRPr>
          </a:p>
        </p:txBody>
      </p:sp>
    </p:spTree>
  </p:cSld>
  <p:transition spd="med">
    <p:pull dir="l"/>
  </p:transition>
</p:sld>
</file>

<file path=ppt/slides/slide9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67" name="CustomShape 1"/>
          <p:cNvSpPr/>
          <p:nvPr/>
        </p:nvSpPr>
        <p:spPr>
          <a:xfrm>
            <a:off x="571680" y="304920"/>
            <a:ext cx="10856520" cy="6093720"/>
          </a:xfrm>
          <a:prstGeom prst="rect">
            <a:avLst/>
          </a:prstGeom>
          <a:noFill/>
          <a:ln>
            <a:noFill/>
          </a:ln>
        </p:spPr>
        <p:style>
          <a:lnRef idx="0"/>
          <a:fillRef idx="0"/>
          <a:effectRef idx="0"/>
          <a:fontRef idx="minor"/>
        </p:style>
        <p:txBody>
          <a:bodyPr lIns="90000" rIns="90000" tIns="45000" bIns="45000">
            <a:normAutofit/>
          </a:bodyPr>
          <a:p>
            <a:pPr marL="274320" indent="-272160" algn="just">
              <a:lnSpc>
                <a:spcPct val="100000"/>
              </a:lnSpc>
              <a:spcBef>
                <a:spcPts val="720"/>
              </a:spcBef>
              <a:tabLst>
                <a:tab algn="l" pos="0"/>
              </a:tabLst>
            </a:pPr>
            <a:r>
              <a:rPr b="0" lang="en-US" sz="3200" spc="-1" strike="noStrike">
                <a:solidFill>
                  <a:srgbClr val="000000"/>
                </a:solidFill>
                <a:latin typeface="Constantia"/>
                <a:ea typeface="DejaVu Sans"/>
              </a:rPr>
              <a:t>	</a:t>
            </a:r>
            <a:r>
              <a:rPr b="1" lang="en-US" sz="3600" spc="-1" strike="noStrike">
                <a:solidFill>
                  <a:srgbClr val="000000"/>
                </a:solidFill>
                <a:latin typeface="Constantia"/>
                <a:ea typeface="DejaVu Sans"/>
              </a:rPr>
              <a:t>Drugs:</a:t>
            </a:r>
            <a:endParaRPr b="0" lang="en-US" sz="3600" spc="-1" strike="noStrike">
              <a:latin typeface="Arial"/>
            </a:endParaRPr>
          </a:p>
          <a:p>
            <a:pPr marL="274320" indent="-272160" algn="just">
              <a:lnSpc>
                <a:spcPct val="100000"/>
              </a:lnSpc>
              <a:spcBef>
                <a:spcPts val="720"/>
              </a:spcBef>
              <a:buClr>
                <a:srgbClr val="0bd0d9"/>
              </a:buClr>
              <a:buSzPct val="95000"/>
              <a:buFont typeface="Wingdings 2" charset="2"/>
              <a:buChar char=""/>
              <a:tabLst>
                <a:tab algn="l" pos="0"/>
              </a:tabLst>
            </a:pPr>
            <a:r>
              <a:rPr b="0" lang="en-US" sz="3600" spc="-1" strike="noStrike">
                <a:solidFill>
                  <a:srgbClr val="000000"/>
                </a:solidFill>
                <a:latin typeface="Constantia"/>
                <a:ea typeface="DejaVu Sans"/>
              </a:rPr>
              <a:t>Analgesics e.g. pethidine 100mg 8 hourly×24hrs to facilitate rest.</a:t>
            </a:r>
            <a:endParaRPr b="0" lang="en-US" sz="3600" spc="-1" strike="noStrike">
              <a:latin typeface="Arial"/>
            </a:endParaRPr>
          </a:p>
          <a:p>
            <a:pPr marL="274320" indent="-272160" algn="just">
              <a:lnSpc>
                <a:spcPct val="100000"/>
              </a:lnSpc>
              <a:spcBef>
                <a:spcPts val="720"/>
              </a:spcBef>
              <a:buClr>
                <a:srgbClr val="0bd0d9"/>
              </a:buClr>
              <a:buSzPct val="95000"/>
              <a:buFont typeface="Wingdings 2" charset="2"/>
              <a:buChar char=""/>
              <a:tabLst>
                <a:tab algn="l" pos="0"/>
              </a:tabLst>
            </a:pPr>
            <a:r>
              <a:rPr b="0" lang="en-US" sz="3600" spc="-1" strike="noStrike">
                <a:solidFill>
                  <a:srgbClr val="000000"/>
                </a:solidFill>
                <a:latin typeface="Constantia"/>
                <a:ea typeface="DejaVu Sans"/>
              </a:rPr>
              <a:t>Antibiotics prophylaxis e.g. injection ampicillin 500mg 6 hourly &amp; Gentamycin 80mg 8 hourly I.V.</a:t>
            </a:r>
            <a:endParaRPr b="0" lang="en-US" sz="3600" spc="-1" strike="noStrike">
              <a:latin typeface="Arial"/>
            </a:endParaRPr>
          </a:p>
          <a:p>
            <a:pPr marL="274320" indent="-272160" algn="just">
              <a:lnSpc>
                <a:spcPct val="100000"/>
              </a:lnSpc>
              <a:spcBef>
                <a:spcPts val="720"/>
              </a:spcBef>
              <a:buClr>
                <a:srgbClr val="0bd0d9"/>
              </a:buClr>
              <a:buSzPct val="95000"/>
              <a:buFont typeface="Wingdings 2" charset="2"/>
              <a:buChar char=""/>
              <a:tabLst>
                <a:tab algn="l" pos="0"/>
              </a:tabLst>
            </a:pPr>
            <a:r>
              <a:rPr b="0" lang="en-US" sz="3600" spc="-1" strike="noStrike">
                <a:solidFill>
                  <a:srgbClr val="000000"/>
                </a:solidFill>
                <a:latin typeface="Constantia"/>
                <a:ea typeface="DejaVu Sans"/>
              </a:rPr>
              <a:t>CT. MgSo4 treatment for the 1</a:t>
            </a:r>
            <a:r>
              <a:rPr b="0" lang="en-US" sz="3600" spc="-1" strike="noStrike" baseline="30000">
                <a:solidFill>
                  <a:srgbClr val="000000"/>
                </a:solidFill>
                <a:latin typeface="Constantia"/>
                <a:ea typeface="DejaVu Sans"/>
              </a:rPr>
              <a:t>st</a:t>
            </a:r>
            <a:r>
              <a:rPr b="0" lang="en-US" sz="3600" spc="-1" strike="noStrike">
                <a:solidFill>
                  <a:srgbClr val="000000"/>
                </a:solidFill>
                <a:latin typeface="Constantia"/>
                <a:ea typeface="DejaVu Sans"/>
              </a:rPr>
              <a:t> 24hrs to prevent occurrence of a fit.</a:t>
            </a:r>
            <a:endParaRPr b="0" lang="en-US" sz="3600" spc="-1" strike="noStrike">
              <a:latin typeface="Arial"/>
            </a:endParaRPr>
          </a:p>
          <a:p>
            <a:pPr marL="274320" indent="-272160" algn="just">
              <a:lnSpc>
                <a:spcPct val="100000"/>
              </a:lnSpc>
              <a:spcBef>
                <a:spcPts val="720"/>
              </a:spcBef>
              <a:buClr>
                <a:srgbClr val="0bd0d9"/>
              </a:buClr>
              <a:buSzPct val="95000"/>
              <a:buFont typeface="Wingdings 2" charset="2"/>
              <a:buChar char=""/>
              <a:tabLst>
                <a:tab algn="l" pos="0"/>
              </a:tabLst>
            </a:pPr>
            <a:r>
              <a:rPr b="0" lang="en-US" sz="3600" spc="-1" strike="noStrike">
                <a:solidFill>
                  <a:srgbClr val="000000"/>
                </a:solidFill>
                <a:latin typeface="Constantia"/>
                <a:ea typeface="DejaVu Sans"/>
              </a:rPr>
              <a:t>Apresoline/ hydrallazine 10mg  12 hourly IM.</a:t>
            </a:r>
            <a:endParaRPr b="0" lang="en-US" sz="3600" spc="-1" strike="noStrike">
              <a:latin typeface="Arial"/>
            </a:endParaRPr>
          </a:p>
          <a:p>
            <a:pPr algn="just">
              <a:lnSpc>
                <a:spcPct val="100000"/>
              </a:lnSpc>
              <a:spcBef>
                <a:spcPts val="720"/>
              </a:spcBef>
              <a:tabLst>
                <a:tab algn="l" pos="0"/>
              </a:tabLst>
            </a:pPr>
            <a:endParaRPr b="0" lang="en-US" sz="3600" spc="-1" strike="noStrike">
              <a:latin typeface="Arial"/>
            </a:endParaRPr>
          </a:p>
        </p:txBody>
      </p:sp>
    </p:spTree>
  </p:cSld>
  <p:transition spd="med">
    <p:pull dir="l"/>
  </p:transition>
</p:sld>
</file>

<file path=ppt/slides/slide9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68" name="CustomShape 1"/>
          <p:cNvSpPr/>
          <p:nvPr/>
        </p:nvSpPr>
        <p:spPr>
          <a:xfrm>
            <a:off x="762120" y="609480"/>
            <a:ext cx="10475280" cy="5789160"/>
          </a:xfrm>
          <a:prstGeom prst="rect">
            <a:avLst/>
          </a:prstGeom>
          <a:noFill/>
          <a:ln>
            <a:noFill/>
          </a:ln>
        </p:spPr>
        <p:style>
          <a:lnRef idx="0"/>
          <a:fillRef idx="0"/>
          <a:effectRef idx="0"/>
          <a:fontRef idx="minor"/>
        </p:style>
        <p:txBody>
          <a:bodyPr lIns="90000" rIns="90000" tIns="45000" bIns="45000">
            <a:normAutofit/>
          </a:bodyPr>
          <a:p>
            <a:pPr marL="274320" indent="-272160" algn="just">
              <a:lnSpc>
                <a:spcPct val="100000"/>
              </a:lnSpc>
              <a:spcBef>
                <a:spcPts val="720"/>
              </a:spcBef>
              <a:buClr>
                <a:srgbClr val="0bd0d9"/>
              </a:buClr>
              <a:buSzPct val="95000"/>
              <a:buFont typeface="Wingdings 2" charset="2"/>
              <a:buChar char=""/>
            </a:pPr>
            <a:r>
              <a:rPr b="0" lang="en-US" sz="3600" spc="-1" strike="noStrike">
                <a:solidFill>
                  <a:srgbClr val="000000"/>
                </a:solidFill>
                <a:latin typeface="Constantia"/>
                <a:ea typeface="DejaVu Sans"/>
              </a:rPr>
              <a:t>As condition improves i.e. BP diastolic ranges 90-100mmhg for 24 hours, oedema has subsided and proteinuria greatly reduced, drips are stopped.</a:t>
            </a:r>
            <a:endParaRPr b="0" lang="en-US" sz="3600" spc="-1" strike="noStrike">
              <a:latin typeface="Arial"/>
            </a:endParaRPr>
          </a:p>
          <a:p>
            <a:pPr marL="274320" indent="-272160" algn="just">
              <a:lnSpc>
                <a:spcPct val="100000"/>
              </a:lnSpc>
              <a:spcBef>
                <a:spcPts val="720"/>
              </a:spcBef>
              <a:buClr>
                <a:srgbClr val="0bd0d9"/>
              </a:buClr>
              <a:buSzPct val="95000"/>
              <a:buFont typeface="Wingdings 2" charset="2"/>
              <a:buChar char=""/>
            </a:pPr>
            <a:r>
              <a:rPr b="0" lang="en-US" sz="3600" spc="-1" strike="noStrike">
                <a:solidFill>
                  <a:srgbClr val="000000"/>
                </a:solidFill>
                <a:latin typeface="Constantia"/>
                <a:ea typeface="DejaVu Sans"/>
              </a:rPr>
              <a:t>Since bowel sounds are present:</a:t>
            </a:r>
            <a:endParaRPr b="0" lang="en-US" sz="3600" spc="-1" strike="noStrike">
              <a:latin typeface="Arial"/>
            </a:endParaRPr>
          </a:p>
          <a:p>
            <a:pPr marL="274320" indent="-272160" algn="just">
              <a:lnSpc>
                <a:spcPct val="100000"/>
              </a:lnSpc>
              <a:spcBef>
                <a:spcPts val="720"/>
              </a:spcBef>
              <a:buClr>
                <a:srgbClr val="0bd0d9"/>
              </a:buClr>
              <a:buSzPct val="95000"/>
              <a:buFont typeface="Wingdings" charset="2"/>
              <a:buChar char=""/>
            </a:pPr>
            <a:r>
              <a:rPr b="0" lang="en-US" sz="3600" spc="-1" strike="noStrike">
                <a:solidFill>
                  <a:srgbClr val="000000"/>
                </a:solidFill>
                <a:latin typeface="Constantia"/>
                <a:ea typeface="DejaVu Sans"/>
              </a:rPr>
              <a:t>Change treatment (drugs) to orally.</a:t>
            </a:r>
            <a:endParaRPr b="0" lang="en-US" sz="3600" spc="-1" strike="noStrike">
              <a:latin typeface="Arial"/>
            </a:endParaRPr>
          </a:p>
          <a:p>
            <a:pPr marL="274320" indent="-272160" algn="just">
              <a:lnSpc>
                <a:spcPct val="100000"/>
              </a:lnSpc>
              <a:spcBef>
                <a:spcPts val="720"/>
              </a:spcBef>
              <a:buClr>
                <a:srgbClr val="0bd0d9"/>
              </a:buClr>
              <a:buSzPct val="95000"/>
              <a:buFont typeface="Wingdings" charset="2"/>
              <a:buChar char=""/>
            </a:pPr>
            <a:r>
              <a:rPr b="0" lang="en-US" sz="3600" spc="-1" strike="noStrike">
                <a:solidFill>
                  <a:srgbClr val="000000"/>
                </a:solidFill>
                <a:latin typeface="Constantia"/>
                <a:ea typeface="DejaVu Sans"/>
              </a:rPr>
              <a:t>Encourage oral feeding gradually but restrict salt intake.</a:t>
            </a:r>
            <a:endParaRPr b="0" lang="en-US" sz="3600" spc="-1" strike="noStrike">
              <a:latin typeface="Arial"/>
            </a:endParaRPr>
          </a:p>
          <a:p>
            <a:pPr algn="just">
              <a:lnSpc>
                <a:spcPct val="100000"/>
              </a:lnSpc>
              <a:spcBef>
                <a:spcPts val="720"/>
              </a:spcBef>
            </a:pPr>
            <a:endParaRPr b="0" lang="en-US" sz="3600" spc="-1" strike="noStrike">
              <a:latin typeface="Arial"/>
            </a:endParaRPr>
          </a:p>
        </p:txBody>
      </p:sp>
    </p:spTree>
  </p:cSld>
  <p:transition spd="med">
    <p:pull dir="l"/>
  </p:transition>
</p:sld>
</file>

<file path=ppt/slides/slide9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69" name="CustomShape 1"/>
          <p:cNvSpPr/>
          <p:nvPr/>
        </p:nvSpPr>
        <p:spPr>
          <a:xfrm>
            <a:off x="762120" y="457200"/>
            <a:ext cx="10761120" cy="5636520"/>
          </a:xfrm>
          <a:prstGeom prst="rect">
            <a:avLst/>
          </a:prstGeom>
          <a:noFill/>
          <a:ln>
            <a:noFill/>
          </a:ln>
        </p:spPr>
        <p:style>
          <a:lnRef idx="0"/>
          <a:fillRef idx="0"/>
          <a:effectRef idx="0"/>
          <a:fontRef idx="minor"/>
        </p:style>
        <p:txBody>
          <a:bodyPr lIns="90000" rIns="90000" tIns="45000" bIns="45000">
            <a:normAutofit/>
          </a:bodyPr>
          <a:p>
            <a:pPr marL="274320" indent="-272160" algn="just">
              <a:lnSpc>
                <a:spcPct val="100000"/>
              </a:lnSpc>
              <a:spcBef>
                <a:spcPts val="720"/>
              </a:spcBef>
              <a:buClr>
                <a:srgbClr val="0bd0d9"/>
              </a:buClr>
              <a:buSzPct val="95000"/>
              <a:buFont typeface="Wingdings 2" charset="2"/>
              <a:buChar char=""/>
            </a:pPr>
            <a:r>
              <a:rPr b="0" lang="en-US" sz="3600" spc="-1" strike="noStrike">
                <a:solidFill>
                  <a:srgbClr val="000000"/>
                </a:solidFill>
                <a:latin typeface="Constantia"/>
                <a:ea typeface="DejaVu Sans"/>
              </a:rPr>
              <a:t>Encourage baby care and breastfeeding if appropriate.</a:t>
            </a:r>
            <a:endParaRPr b="0" lang="en-US" sz="3600" spc="-1" strike="noStrike">
              <a:latin typeface="Arial"/>
            </a:endParaRPr>
          </a:p>
          <a:p>
            <a:pPr marL="274320" indent="-272160" algn="just">
              <a:lnSpc>
                <a:spcPct val="100000"/>
              </a:lnSpc>
              <a:spcBef>
                <a:spcPts val="720"/>
              </a:spcBef>
              <a:buClr>
                <a:srgbClr val="0bd0d9"/>
              </a:buClr>
              <a:buSzPct val="95000"/>
              <a:buFont typeface="Wingdings 2" charset="2"/>
              <a:buChar char=""/>
            </a:pPr>
            <a:r>
              <a:rPr b="0" lang="en-US" sz="3600" spc="-1" strike="noStrike">
                <a:solidFill>
                  <a:srgbClr val="000000"/>
                </a:solidFill>
                <a:latin typeface="Constantia"/>
                <a:ea typeface="DejaVu Sans"/>
              </a:rPr>
              <a:t>Offer psychological support to mother and relatives, because the whole experience is frightening.</a:t>
            </a:r>
            <a:endParaRPr b="0" lang="en-US" sz="3600" spc="-1" strike="noStrike">
              <a:latin typeface="Arial"/>
            </a:endParaRPr>
          </a:p>
          <a:p>
            <a:pPr marL="274320" indent="-272160" algn="just">
              <a:lnSpc>
                <a:spcPct val="100000"/>
              </a:lnSpc>
              <a:spcBef>
                <a:spcPts val="720"/>
              </a:spcBef>
              <a:buClr>
                <a:srgbClr val="0bd0d9"/>
              </a:buClr>
              <a:buSzPct val="95000"/>
              <a:buFont typeface="Wingdings" charset="2"/>
              <a:buChar char=""/>
            </a:pPr>
            <a:r>
              <a:rPr b="0" lang="en-US" sz="3600" spc="-1" strike="noStrike">
                <a:solidFill>
                  <a:srgbClr val="000000"/>
                </a:solidFill>
                <a:latin typeface="Constantia"/>
                <a:ea typeface="DejaVu Sans"/>
              </a:rPr>
              <a:t>This also ensures quick recovery. </a:t>
            </a:r>
            <a:endParaRPr b="0" lang="en-US" sz="3600" spc="-1" strike="noStrike">
              <a:latin typeface="Arial"/>
            </a:endParaRPr>
          </a:p>
          <a:p>
            <a:pPr marL="274320" indent="-272160" algn="just">
              <a:lnSpc>
                <a:spcPct val="100000"/>
              </a:lnSpc>
              <a:spcBef>
                <a:spcPts val="720"/>
              </a:spcBef>
              <a:buClr>
                <a:srgbClr val="0bd0d9"/>
              </a:buClr>
              <a:buSzPct val="95000"/>
              <a:buFont typeface="Wingdings" charset="2"/>
              <a:buChar char=""/>
            </a:pPr>
            <a:r>
              <a:rPr b="0" lang="en-US" sz="3600" spc="-1" strike="noStrike">
                <a:solidFill>
                  <a:srgbClr val="000000"/>
                </a:solidFill>
                <a:latin typeface="Constantia"/>
                <a:ea typeface="DejaVu Sans"/>
              </a:rPr>
              <a:t>At the same time helps them to cope with the loss in case of still birth.</a:t>
            </a:r>
            <a:endParaRPr b="0" lang="en-US" sz="3600" spc="-1" strike="noStrike">
              <a:latin typeface="Arial"/>
            </a:endParaRPr>
          </a:p>
        </p:txBody>
      </p:sp>
    </p:spTree>
  </p:cSld>
  <p:transition spd="med">
    <p:pull dir="l"/>
  </p:transition>
</p:sld>
</file>

<file path=ppt/slides/slide9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70" name="CustomShape 1"/>
          <p:cNvSpPr/>
          <p:nvPr/>
        </p:nvSpPr>
        <p:spPr>
          <a:xfrm>
            <a:off x="762120" y="838080"/>
            <a:ext cx="10189440" cy="5636520"/>
          </a:xfrm>
          <a:prstGeom prst="rect">
            <a:avLst/>
          </a:prstGeom>
          <a:noFill/>
          <a:ln>
            <a:noFill/>
          </a:ln>
        </p:spPr>
        <p:style>
          <a:lnRef idx="0"/>
          <a:fillRef idx="0"/>
          <a:effectRef idx="0"/>
          <a:fontRef idx="minor"/>
        </p:style>
        <p:txBody>
          <a:bodyPr lIns="90000" rIns="90000" tIns="45000" bIns="45000">
            <a:normAutofit/>
          </a:bodyPr>
          <a:p>
            <a:pPr marL="274320" indent="-272160" algn="just">
              <a:lnSpc>
                <a:spcPct val="100000"/>
              </a:lnSpc>
              <a:spcBef>
                <a:spcPts val="720"/>
              </a:spcBef>
              <a:buClr>
                <a:srgbClr val="0bd0d9"/>
              </a:buClr>
              <a:buSzPct val="95000"/>
              <a:buFont typeface="Wingdings 2" charset="2"/>
              <a:buChar char=""/>
            </a:pPr>
            <a:r>
              <a:rPr b="0" lang="en-US" sz="3600" spc="-1" strike="noStrike">
                <a:solidFill>
                  <a:srgbClr val="000000"/>
                </a:solidFill>
                <a:latin typeface="Constantia"/>
                <a:ea typeface="DejaVu Sans"/>
              </a:rPr>
              <a:t>Evaluate the effectiveness of the treatment daily.</a:t>
            </a:r>
            <a:endParaRPr b="0" lang="en-US" sz="3600" spc="-1" strike="noStrike">
              <a:latin typeface="Arial"/>
            </a:endParaRPr>
          </a:p>
          <a:p>
            <a:pPr marL="274320" indent="-272160" algn="just">
              <a:lnSpc>
                <a:spcPct val="100000"/>
              </a:lnSpc>
              <a:spcBef>
                <a:spcPts val="720"/>
              </a:spcBef>
              <a:buClr>
                <a:srgbClr val="0bd0d9"/>
              </a:buClr>
              <a:buSzPct val="95000"/>
              <a:buFont typeface="Wingdings 2" charset="2"/>
              <a:buChar char=""/>
            </a:pPr>
            <a:r>
              <a:rPr b="0" lang="en-US" sz="3600" spc="-1" strike="noStrike">
                <a:solidFill>
                  <a:srgbClr val="000000"/>
                </a:solidFill>
                <a:latin typeface="Constantia"/>
                <a:ea typeface="DejaVu Sans"/>
              </a:rPr>
              <a:t>Monitor the operation site for the sign of infection and maintain high standards of hygiene.</a:t>
            </a:r>
            <a:endParaRPr b="0" lang="en-US" sz="3600" spc="-1" strike="noStrike">
              <a:latin typeface="Arial"/>
            </a:endParaRPr>
          </a:p>
          <a:p>
            <a:pPr marL="274320" indent="-272160" algn="just">
              <a:lnSpc>
                <a:spcPct val="100000"/>
              </a:lnSpc>
              <a:spcBef>
                <a:spcPts val="720"/>
              </a:spcBef>
              <a:buClr>
                <a:srgbClr val="0bd0d9"/>
              </a:buClr>
              <a:buSzPct val="95000"/>
              <a:buFont typeface="Wingdings 2" charset="2"/>
              <a:buChar char=""/>
            </a:pPr>
            <a:r>
              <a:rPr b="0" lang="en-US" sz="3600" spc="-1" strike="noStrike">
                <a:solidFill>
                  <a:srgbClr val="000000"/>
                </a:solidFill>
                <a:latin typeface="Constantia"/>
                <a:ea typeface="DejaVu Sans"/>
              </a:rPr>
              <a:t> </a:t>
            </a:r>
            <a:r>
              <a:rPr b="0" lang="en-US" sz="3600" spc="-1" strike="noStrike">
                <a:solidFill>
                  <a:srgbClr val="000000"/>
                </a:solidFill>
                <a:latin typeface="Constantia"/>
                <a:ea typeface="DejaVu Sans"/>
              </a:rPr>
              <a:t>Finally prepare for discharge through sharing on:</a:t>
            </a:r>
            <a:endParaRPr b="0" lang="en-US" sz="3600" spc="-1" strike="noStrike">
              <a:latin typeface="Arial"/>
            </a:endParaRPr>
          </a:p>
          <a:p>
            <a:pPr marL="274320" indent="-272160" algn="just">
              <a:lnSpc>
                <a:spcPct val="100000"/>
              </a:lnSpc>
              <a:spcBef>
                <a:spcPts val="720"/>
              </a:spcBef>
              <a:buClr>
                <a:srgbClr val="0bd0d9"/>
              </a:buClr>
              <a:buSzPct val="95000"/>
              <a:buFont typeface="Wingdings" charset="2"/>
              <a:buChar char=""/>
            </a:pPr>
            <a:r>
              <a:rPr b="0" lang="en-US" sz="3600" spc="-1" strike="noStrike">
                <a:solidFill>
                  <a:srgbClr val="000000"/>
                </a:solidFill>
                <a:latin typeface="Constantia"/>
                <a:ea typeface="DejaVu Sans"/>
              </a:rPr>
              <a:t>Diet, hygiene and need for rest.</a:t>
            </a:r>
            <a:endParaRPr b="0" lang="en-US" sz="3600" spc="-1" strike="noStrike">
              <a:latin typeface="Arial"/>
            </a:endParaRPr>
          </a:p>
          <a:p>
            <a:pPr>
              <a:lnSpc>
                <a:spcPct val="100000"/>
              </a:lnSpc>
              <a:spcBef>
                <a:spcPts val="641"/>
              </a:spcBef>
            </a:pPr>
            <a:endParaRPr b="0" lang="en-US" sz="3600" spc="-1" strike="noStrike">
              <a:latin typeface="Arial"/>
            </a:endParaRPr>
          </a:p>
        </p:txBody>
      </p:sp>
    </p:spTree>
  </p:cSld>
  <p:transition spd="med">
    <p:pull dir="l"/>
  </p:transition>
</p:sld>
</file>

<file path=ppt/slides/slide9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71" name="CustomShape 1"/>
          <p:cNvSpPr/>
          <p:nvPr/>
        </p:nvSpPr>
        <p:spPr>
          <a:xfrm>
            <a:off x="685800" y="533520"/>
            <a:ext cx="10837440" cy="6093720"/>
          </a:xfrm>
          <a:prstGeom prst="rect">
            <a:avLst/>
          </a:prstGeom>
          <a:noFill/>
          <a:ln>
            <a:noFill/>
          </a:ln>
        </p:spPr>
        <p:style>
          <a:lnRef idx="0"/>
          <a:fillRef idx="0"/>
          <a:effectRef idx="0"/>
          <a:fontRef idx="minor"/>
        </p:style>
        <p:txBody>
          <a:bodyPr lIns="90000" rIns="90000" tIns="45000" bIns="45000">
            <a:normAutofit/>
          </a:bodyPr>
          <a:p>
            <a:pPr marL="274320" indent="-272160" algn="just">
              <a:lnSpc>
                <a:spcPct val="100000"/>
              </a:lnSpc>
              <a:spcBef>
                <a:spcPts val="720"/>
              </a:spcBef>
              <a:buClr>
                <a:srgbClr val="0bd0d9"/>
              </a:buClr>
              <a:buSzPct val="95000"/>
              <a:buFont typeface="Wingdings" charset="2"/>
              <a:buChar char=""/>
            </a:pPr>
            <a:r>
              <a:rPr b="0" lang="en-US" sz="3600" spc="-1" strike="noStrike">
                <a:solidFill>
                  <a:srgbClr val="000000"/>
                </a:solidFill>
                <a:latin typeface="Constantia"/>
                <a:ea typeface="DejaVu Sans"/>
              </a:rPr>
              <a:t>Close monitoring of BP and urinalysis at least 2 weekly for 2 months and to maintain records. Thereafter frequency depends on the previous findings.</a:t>
            </a:r>
            <a:endParaRPr b="0" lang="en-US" sz="3600" spc="-1" strike="noStrike">
              <a:latin typeface="Arial"/>
            </a:endParaRPr>
          </a:p>
          <a:p>
            <a:pPr marL="274320" indent="-272160" algn="just">
              <a:lnSpc>
                <a:spcPct val="100000"/>
              </a:lnSpc>
              <a:spcBef>
                <a:spcPts val="720"/>
              </a:spcBef>
              <a:buClr>
                <a:srgbClr val="0bd0d9"/>
              </a:buClr>
              <a:buSzPct val="95000"/>
              <a:buFont typeface="Wingdings" charset="2"/>
              <a:buChar char=""/>
            </a:pPr>
            <a:r>
              <a:rPr b="0" lang="en-US" sz="3600" spc="-1" strike="noStrike">
                <a:solidFill>
                  <a:srgbClr val="000000"/>
                </a:solidFill>
                <a:latin typeface="Constantia"/>
                <a:ea typeface="DejaVu Sans"/>
              </a:rPr>
              <a:t>Follow up in MCH/FP clinic, medical clinic for BP &amp; cardiac evaluation. Obstetric clinic, at least ones.</a:t>
            </a:r>
            <a:endParaRPr b="0" lang="en-US" sz="3600" spc="-1" strike="noStrike">
              <a:latin typeface="Arial"/>
            </a:endParaRPr>
          </a:p>
          <a:p>
            <a:pPr marL="274320" indent="-272160" algn="just">
              <a:lnSpc>
                <a:spcPct val="100000"/>
              </a:lnSpc>
              <a:spcBef>
                <a:spcPts val="720"/>
              </a:spcBef>
              <a:buClr>
                <a:srgbClr val="0bd0d9"/>
              </a:buClr>
              <a:buSzPct val="95000"/>
              <a:buFont typeface="Wingdings" charset="2"/>
              <a:buChar char=""/>
            </a:pPr>
            <a:r>
              <a:rPr b="0" lang="en-US" sz="3600" spc="-1" strike="noStrike">
                <a:solidFill>
                  <a:srgbClr val="000000"/>
                </a:solidFill>
                <a:latin typeface="Constantia"/>
                <a:ea typeface="DejaVu Sans"/>
              </a:rPr>
              <a:t>Early antenatal booking and hospital delivery in future.</a:t>
            </a:r>
            <a:endParaRPr b="0" lang="en-US" sz="3600" spc="-1" strike="noStrike">
              <a:latin typeface="Arial"/>
            </a:endParaRPr>
          </a:p>
          <a:p>
            <a:pPr>
              <a:lnSpc>
                <a:spcPct val="100000"/>
              </a:lnSpc>
              <a:spcBef>
                <a:spcPts val="641"/>
              </a:spcBef>
            </a:pPr>
            <a:endParaRPr b="0" lang="en-US" sz="3600" spc="-1" strike="noStrike">
              <a:latin typeface="Arial"/>
            </a:endParaRPr>
          </a:p>
        </p:txBody>
      </p:sp>
    </p:spTree>
  </p:cSld>
  <p:transition spd="med">
    <p:pull dir="l"/>
  </p:transition>
</p:sld>
</file>

<file path=ppt/slides/slide9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72" name="CustomShape 1"/>
          <p:cNvSpPr/>
          <p:nvPr/>
        </p:nvSpPr>
        <p:spPr>
          <a:xfrm>
            <a:off x="571680" y="1219320"/>
            <a:ext cx="11046960" cy="5331960"/>
          </a:xfrm>
          <a:prstGeom prst="rect">
            <a:avLst/>
          </a:prstGeom>
          <a:noFill/>
          <a:ln>
            <a:noFill/>
          </a:ln>
        </p:spPr>
        <p:style>
          <a:lnRef idx="0"/>
          <a:fillRef idx="0"/>
          <a:effectRef idx="0"/>
          <a:fontRef idx="minor"/>
        </p:style>
        <p:txBody>
          <a:bodyPr lIns="90000" rIns="90000" tIns="45000" bIns="45000">
            <a:normAutofit/>
          </a:bodyPr>
          <a:p>
            <a:pPr marL="274320" indent="-272160" algn="just">
              <a:lnSpc>
                <a:spcPct val="100000"/>
              </a:lnSpc>
              <a:spcBef>
                <a:spcPts val="720"/>
              </a:spcBef>
              <a:buClr>
                <a:srgbClr val="0bd0d9"/>
              </a:buClr>
              <a:buSzPct val="95000"/>
              <a:buFont typeface="Wingdings 2" charset="2"/>
              <a:buChar char=""/>
            </a:pPr>
            <a:r>
              <a:rPr b="0" lang="en-US" sz="3600" spc="-1" strike="noStrike">
                <a:solidFill>
                  <a:srgbClr val="000000"/>
                </a:solidFill>
                <a:latin typeface="Constantia"/>
                <a:ea typeface="DejaVu Sans"/>
              </a:rPr>
              <a:t>Intra-uterine fetal death, due to severe placental dysfunction.</a:t>
            </a:r>
            <a:endParaRPr b="0" lang="en-US" sz="3600" spc="-1" strike="noStrike">
              <a:latin typeface="Arial"/>
            </a:endParaRPr>
          </a:p>
          <a:p>
            <a:pPr marL="274320" indent="-272160" algn="just">
              <a:lnSpc>
                <a:spcPct val="100000"/>
              </a:lnSpc>
              <a:spcBef>
                <a:spcPts val="720"/>
              </a:spcBef>
              <a:buClr>
                <a:srgbClr val="0bd0d9"/>
              </a:buClr>
              <a:buSzPct val="95000"/>
              <a:buFont typeface="Wingdings 2" charset="2"/>
              <a:buChar char=""/>
            </a:pPr>
            <a:r>
              <a:rPr b="0" lang="en-US" sz="3600" spc="-1" strike="noStrike">
                <a:solidFill>
                  <a:srgbClr val="000000"/>
                </a:solidFill>
                <a:latin typeface="Constantia"/>
                <a:ea typeface="DejaVu Sans"/>
              </a:rPr>
              <a:t>Severe asphyxia due to  fetal hypoxia, particularly during the fits.</a:t>
            </a:r>
            <a:endParaRPr b="0" lang="en-US" sz="3600" spc="-1" strike="noStrike">
              <a:latin typeface="Arial"/>
            </a:endParaRPr>
          </a:p>
          <a:p>
            <a:pPr marL="274320" indent="-272160" algn="just">
              <a:lnSpc>
                <a:spcPct val="100000"/>
              </a:lnSpc>
              <a:spcBef>
                <a:spcPts val="720"/>
              </a:spcBef>
              <a:buClr>
                <a:srgbClr val="0bd0d9"/>
              </a:buClr>
              <a:buSzPct val="95000"/>
              <a:buFont typeface="Wingdings 2" charset="2"/>
              <a:buChar char=""/>
            </a:pPr>
            <a:r>
              <a:rPr b="0" lang="en-US" sz="3600" spc="-1" strike="noStrike">
                <a:solidFill>
                  <a:srgbClr val="000000"/>
                </a:solidFill>
                <a:latin typeface="Constantia"/>
                <a:ea typeface="DejaVu Sans"/>
              </a:rPr>
              <a:t>Acute renal failure, due to  prolonged    vasoconstriction.</a:t>
            </a:r>
            <a:endParaRPr b="0" lang="en-US" sz="3600" spc="-1" strike="noStrike">
              <a:latin typeface="Arial"/>
            </a:endParaRPr>
          </a:p>
          <a:p>
            <a:pPr marL="274320" indent="-272160" algn="just">
              <a:lnSpc>
                <a:spcPct val="100000"/>
              </a:lnSpc>
              <a:spcBef>
                <a:spcPts val="720"/>
              </a:spcBef>
              <a:buClr>
                <a:srgbClr val="0bd0d9"/>
              </a:buClr>
              <a:buSzPct val="95000"/>
              <a:buFont typeface="Wingdings 2" charset="2"/>
              <a:buChar char=""/>
            </a:pPr>
            <a:r>
              <a:rPr b="0" lang="en-US" sz="3600" spc="-1" strike="noStrike">
                <a:solidFill>
                  <a:srgbClr val="000000"/>
                </a:solidFill>
                <a:latin typeface="Constantia"/>
                <a:ea typeface="DejaVu Sans"/>
              </a:rPr>
              <a:t>Pneumonia , because of pulmonary oedema.</a:t>
            </a:r>
            <a:endParaRPr b="0" lang="en-US" sz="3600" spc="-1" strike="noStrike">
              <a:latin typeface="Arial"/>
            </a:endParaRPr>
          </a:p>
          <a:p>
            <a:pPr>
              <a:lnSpc>
                <a:spcPct val="100000"/>
              </a:lnSpc>
              <a:spcBef>
                <a:spcPts val="641"/>
              </a:spcBef>
            </a:pPr>
            <a:endParaRPr b="0" lang="en-US" sz="3600" spc="-1" strike="noStrike">
              <a:latin typeface="Arial"/>
            </a:endParaRPr>
          </a:p>
        </p:txBody>
      </p:sp>
      <p:sp>
        <p:nvSpPr>
          <p:cNvPr id="973" name="CustomShape 2"/>
          <p:cNvSpPr/>
          <p:nvPr/>
        </p:nvSpPr>
        <p:spPr>
          <a:xfrm>
            <a:off x="689040" y="76320"/>
            <a:ext cx="10970640" cy="1140840"/>
          </a:xfrm>
          <a:prstGeom prst="rect">
            <a:avLst/>
          </a:prstGeom>
          <a:noFill/>
          <a:ln>
            <a:noFill/>
          </a:ln>
        </p:spPr>
        <p:style>
          <a:lnRef idx="0"/>
          <a:fillRef idx="0"/>
          <a:effectRef idx="0"/>
          <a:fontRef idx="minor"/>
        </p:style>
        <p:txBody>
          <a:bodyPr lIns="0" rIns="0" tIns="45000" bIns="0" anchor="b">
            <a:noAutofit/>
          </a:bodyPr>
          <a:p>
            <a:pPr algn="ctr">
              <a:lnSpc>
                <a:spcPct val="100000"/>
              </a:lnSpc>
            </a:pPr>
            <a:r>
              <a:rPr b="1" lang="en-US" sz="5000" spc="-1" strike="noStrike">
                <a:solidFill>
                  <a:srgbClr val="e917a3"/>
                </a:solidFill>
                <a:latin typeface="Calibri"/>
                <a:ea typeface="DejaVu Sans"/>
              </a:rPr>
              <a:t>COMPLICATIONS</a:t>
            </a:r>
            <a:endParaRPr b="0" lang="en-US" sz="5000" spc="-1" strike="noStrike">
              <a:latin typeface="Arial"/>
            </a:endParaRPr>
          </a:p>
        </p:txBody>
      </p:sp>
    </p:spTree>
  </p:cSld>
  <p:transition spd="med">
    <p:pull dir="l"/>
  </p:transition>
</p:sld>
</file>

<file path=ppt/slides/slide9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74" name="CustomShape 1"/>
          <p:cNvSpPr/>
          <p:nvPr/>
        </p:nvSpPr>
        <p:spPr>
          <a:xfrm>
            <a:off x="857160" y="457200"/>
            <a:ext cx="10475280" cy="5865120"/>
          </a:xfrm>
          <a:prstGeom prst="rect">
            <a:avLst/>
          </a:prstGeom>
          <a:noFill/>
          <a:ln>
            <a:noFill/>
          </a:ln>
        </p:spPr>
        <p:style>
          <a:lnRef idx="0"/>
          <a:fillRef idx="0"/>
          <a:effectRef idx="0"/>
          <a:fontRef idx="minor"/>
        </p:style>
        <p:txBody>
          <a:bodyPr lIns="90000" rIns="90000" tIns="45000" bIns="45000">
            <a:normAutofit/>
          </a:bodyPr>
          <a:p>
            <a:pPr marL="274320" indent="-272160" algn="just">
              <a:lnSpc>
                <a:spcPct val="100000"/>
              </a:lnSpc>
              <a:spcBef>
                <a:spcPts val="720"/>
              </a:spcBef>
              <a:buClr>
                <a:srgbClr val="0bd0d9"/>
              </a:buClr>
              <a:buSzPct val="95000"/>
              <a:buFont typeface="Wingdings 2" charset="2"/>
              <a:buChar char=""/>
            </a:pPr>
            <a:r>
              <a:rPr b="0" lang="en-US" sz="3600" spc="-1" strike="noStrike">
                <a:solidFill>
                  <a:srgbClr val="000000"/>
                </a:solidFill>
                <a:latin typeface="Constantia"/>
                <a:ea typeface="DejaVu Sans"/>
              </a:rPr>
              <a:t>Cerebral haemorrhage which leads to stroke (brain attack) or C.V.A , as vasoconstriction leads to bursting of some cerebral vessels.</a:t>
            </a:r>
            <a:endParaRPr b="0" lang="en-US" sz="3600" spc="-1" strike="noStrike">
              <a:latin typeface="Arial"/>
            </a:endParaRPr>
          </a:p>
          <a:p>
            <a:pPr marL="274320" indent="-272160" algn="just">
              <a:lnSpc>
                <a:spcPct val="100000"/>
              </a:lnSpc>
              <a:spcBef>
                <a:spcPts val="720"/>
              </a:spcBef>
              <a:buClr>
                <a:srgbClr val="0bd0d9"/>
              </a:buClr>
              <a:buSzPct val="95000"/>
              <a:buFont typeface="Wingdings 2" charset="2"/>
              <a:buChar char=""/>
            </a:pPr>
            <a:r>
              <a:rPr b="0" lang="en-US" sz="3600" spc="-1" strike="noStrike">
                <a:solidFill>
                  <a:srgbClr val="000000"/>
                </a:solidFill>
                <a:latin typeface="Constantia"/>
                <a:ea typeface="DejaVu Sans"/>
              </a:rPr>
              <a:t>Fracture and soft tissue injuries , sustained during convulsions (fits) where the fits are refrained or mother falls off and tongue trauma.</a:t>
            </a:r>
            <a:endParaRPr b="0" lang="en-US" sz="3600" spc="-1" strike="noStrike">
              <a:latin typeface="Arial"/>
            </a:endParaRPr>
          </a:p>
          <a:p>
            <a:pPr algn="just">
              <a:lnSpc>
                <a:spcPct val="100000"/>
              </a:lnSpc>
              <a:spcBef>
                <a:spcPts val="519"/>
              </a:spcBef>
            </a:pPr>
            <a:endParaRPr b="0" lang="en-US" sz="3600" spc="-1" strike="noStrike">
              <a:latin typeface="Arial"/>
            </a:endParaRPr>
          </a:p>
        </p:txBody>
      </p:sp>
    </p:spTree>
  </p:cSld>
  <p:transition spd="med">
    <p:pull dir="l"/>
  </p:transition>
</p:sld>
</file>

<file path=ppt/slides/slide9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75" name="CustomShape 1"/>
          <p:cNvSpPr/>
          <p:nvPr/>
        </p:nvSpPr>
        <p:spPr>
          <a:xfrm>
            <a:off x="838080" y="228600"/>
            <a:ext cx="10589760" cy="6017760"/>
          </a:xfrm>
          <a:prstGeom prst="rect">
            <a:avLst/>
          </a:prstGeom>
          <a:noFill/>
          <a:ln>
            <a:noFill/>
          </a:ln>
        </p:spPr>
        <p:style>
          <a:lnRef idx="0"/>
          <a:fillRef idx="0"/>
          <a:effectRef idx="0"/>
          <a:fontRef idx="minor"/>
        </p:style>
        <p:txBody>
          <a:bodyPr lIns="90000" rIns="90000" tIns="45000" bIns="45000">
            <a:noAutofit/>
          </a:bodyPr>
          <a:p>
            <a:pPr marL="274320" indent="-272160" algn="just">
              <a:lnSpc>
                <a:spcPct val="100000"/>
              </a:lnSpc>
              <a:spcBef>
                <a:spcPts val="720"/>
              </a:spcBef>
              <a:buClr>
                <a:srgbClr val="0bd0d9"/>
              </a:buClr>
              <a:buSzPct val="95000"/>
              <a:buFont typeface="Wingdings 2" charset="2"/>
              <a:buChar char=""/>
            </a:pPr>
            <a:r>
              <a:rPr b="0" lang="en-US" sz="3600" spc="-1" strike="noStrike">
                <a:solidFill>
                  <a:srgbClr val="000000"/>
                </a:solidFill>
                <a:latin typeface="Constantia"/>
                <a:ea typeface="DejaVu Sans"/>
              </a:rPr>
              <a:t>Due to Myocardial infarction, pulmonary  oedema, liver necrosis and HTN may lead to severe complications.</a:t>
            </a:r>
            <a:endParaRPr b="0" lang="en-US" sz="3600" spc="-1" strike="noStrike">
              <a:latin typeface="Arial"/>
            </a:endParaRPr>
          </a:p>
          <a:p>
            <a:pPr marL="274320" indent="-272160" algn="just">
              <a:lnSpc>
                <a:spcPct val="100000"/>
              </a:lnSpc>
              <a:spcBef>
                <a:spcPts val="720"/>
              </a:spcBef>
              <a:buClr>
                <a:srgbClr val="0bd0d9"/>
              </a:buClr>
              <a:buSzPct val="95000"/>
              <a:buFont typeface="Wingdings 2" charset="2"/>
              <a:buChar char=""/>
            </a:pPr>
            <a:r>
              <a:rPr b="0" lang="en-US" sz="3600" spc="-1" strike="noStrike">
                <a:solidFill>
                  <a:srgbClr val="000000"/>
                </a:solidFill>
                <a:latin typeface="Constantia"/>
                <a:ea typeface="DejaVu Sans"/>
              </a:rPr>
              <a:t>Amnesia for sometimes due to affect of the brain by the diseases process.</a:t>
            </a:r>
            <a:endParaRPr b="0" lang="en-US" sz="3600" spc="-1" strike="noStrike">
              <a:latin typeface="Arial"/>
            </a:endParaRPr>
          </a:p>
          <a:p>
            <a:pPr marL="274320" indent="-272160" algn="just">
              <a:lnSpc>
                <a:spcPct val="100000"/>
              </a:lnSpc>
              <a:spcBef>
                <a:spcPts val="720"/>
              </a:spcBef>
              <a:buClr>
                <a:srgbClr val="0bd0d9"/>
              </a:buClr>
              <a:buSzPct val="95000"/>
              <a:buFont typeface="Wingdings 2" charset="2"/>
              <a:buChar char=""/>
            </a:pPr>
            <a:r>
              <a:rPr b="0" lang="en-US" sz="3600" spc="-1" strike="noStrike">
                <a:solidFill>
                  <a:srgbClr val="000000"/>
                </a:solidFill>
                <a:latin typeface="Constantia"/>
                <a:ea typeface="DejaVu Sans"/>
              </a:rPr>
              <a:t>Temporary blindness.</a:t>
            </a:r>
            <a:endParaRPr b="0" lang="en-US" sz="3600" spc="-1" strike="noStrike">
              <a:latin typeface="Arial"/>
            </a:endParaRPr>
          </a:p>
          <a:p>
            <a:pPr marL="274320" indent="-272160" algn="just">
              <a:lnSpc>
                <a:spcPct val="100000"/>
              </a:lnSpc>
              <a:spcBef>
                <a:spcPts val="720"/>
              </a:spcBef>
              <a:buClr>
                <a:srgbClr val="0bd0d9"/>
              </a:buClr>
              <a:buSzPct val="95000"/>
              <a:buFont typeface="Wingdings 2" charset="2"/>
              <a:buChar char=""/>
            </a:pPr>
            <a:r>
              <a:rPr b="0" lang="en-US" sz="3600" spc="-1" strike="noStrike">
                <a:solidFill>
                  <a:srgbClr val="000000"/>
                </a:solidFill>
                <a:latin typeface="Constantia"/>
                <a:ea typeface="DejaVu Sans"/>
              </a:rPr>
              <a:t>Thrombosis because of poor venous return.</a:t>
            </a:r>
            <a:endParaRPr b="0" lang="en-US" sz="3600" spc="-1" strike="noStrike">
              <a:latin typeface="Arial"/>
            </a:endParaRPr>
          </a:p>
          <a:p>
            <a:pPr marL="274320" indent="-272160" algn="just">
              <a:lnSpc>
                <a:spcPct val="100000"/>
              </a:lnSpc>
              <a:spcBef>
                <a:spcPts val="720"/>
              </a:spcBef>
              <a:buClr>
                <a:srgbClr val="0bd0d9"/>
              </a:buClr>
              <a:buSzPct val="95000"/>
              <a:buFont typeface="Wingdings" charset="2"/>
              <a:buChar char=""/>
            </a:pPr>
            <a:r>
              <a:rPr b="0" lang="en-US" sz="3600" spc="-1" strike="noStrike">
                <a:solidFill>
                  <a:srgbClr val="000000"/>
                </a:solidFill>
                <a:latin typeface="Constantia"/>
                <a:ea typeface="DejaVu Sans"/>
              </a:rPr>
              <a:t>Generally eclampsia is highly fatal where immediate and accurate interventions are not achieved promptly.</a:t>
            </a:r>
            <a:endParaRPr b="0" lang="en-US" sz="3600" spc="-1" strike="noStrike">
              <a:latin typeface="Arial"/>
            </a:endParaRPr>
          </a:p>
          <a:p>
            <a:pPr algn="just">
              <a:lnSpc>
                <a:spcPct val="100000"/>
              </a:lnSpc>
              <a:spcBef>
                <a:spcPts val="720"/>
              </a:spcBef>
            </a:pPr>
            <a:endParaRPr b="0" lang="en-US" sz="3600" spc="-1" strike="noStrike">
              <a:latin typeface="Arial"/>
            </a:endParaRPr>
          </a:p>
        </p:txBody>
      </p:sp>
    </p:spTree>
  </p:cSld>
  <p:transition spd="med">
    <p:pull dir="l"/>
  </p:transition>
</p:sld>
</file>

<file path=ppt/slides/slide9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76" name="CustomShape 1"/>
          <p:cNvSpPr/>
          <p:nvPr/>
        </p:nvSpPr>
        <p:spPr>
          <a:xfrm>
            <a:off x="685800" y="304920"/>
            <a:ext cx="10551600" cy="5700240"/>
          </a:xfrm>
          <a:prstGeom prst="rect">
            <a:avLst/>
          </a:prstGeom>
          <a:noFill/>
          <a:ln>
            <a:noFill/>
          </a:ln>
        </p:spPr>
        <p:style>
          <a:lnRef idx="0"/>
          <a:fillRef idx="0"/>
          <a:effectRef idx="0"/>
          <a:fontRef idx="minor"/>
        </p:style>
        <p:txBody>
          <a:bodyPr lIns="90000" rIns="90000" tIns="45000" bIns="45000">
            <a:normAutofit fontScale="81000"/>
          </a:bodyPr>
          <a:p>
            <a:pPr marL="274320" indent="-272160">
              <a:lnSpc>
                <a:spcPct val="100000"/>
              </a:lnSpc>
              <a:spcBef>
                <a:spcPts val="720"/>
              </a:spcBef>
              <a:tabLst>
                <a:tab algn="l" pos="0"/>
              </a:tabLst>
            </a:pPr>
            <a:r>
              <a:rPr b="1" lang="en-US" sz="3600" spc="-1" strike="noStrike" u="sng">
                <a:solidFill>
                  <a:srgbClr val="0000ff"/>
                </a:solidFill>
                <a:uFillTx/>
                <a:latin typeface="Constantia"/>
                <a:ea typeface="DejaVu Sans"/>
              </a:rPr>
              <a:t>SUMMARY -management</a:t>
            </a:r>
            <a:endParaRPr b="0" lang="en-US" sz="3600" spc="-1" strike="noStrike">
              <a:latin typeface="Arial"/>
            </a:endParaRPr>
          </a:p>
          <a:p>
            <a:pPr marL="274320" indent="-272160">
              <a:lnSpc>
                <a:spcPct val="100000"/>
              </a:lnSpc>
              <a:spcBef>
                <a:spcPts val="720"/>
              </a:spcBef>
              <a:buClr>
                <a:srgbClr val="0bd0d9"/>
              </a:buClr>
              <a:buSzPct val="95000"/>
              <a:buFont typeface="Wingdings" charset="2"/>
              <a:buChar char=""/>
              <a:tabLst>
                <a:tab algn="l" pos="0"/>
              </a:tabLst>
            </a:pPr>
            <a:r>
              <a:rPr b="0" lang="en-US" sz="3600" spc="-1" strike="noStrike">
                <a:solidFill>
                  <a:srgbClr val="0000ff"/>
                </a:solidFill>
                <a:latin typeface="Constantia"/>
                <a:ea typeface="DejaVu Sans"/>
              </a:rPr>
              <a:t>Ensure clear airways=  breathing to occur.</a:t>
            </a:r>
            <a:endParaRPr b="0" lang="en-US" sz="3600" spc="-1" strike="noStrike">
              <a:latin typeface="Arial"/>
            </a:endParaRPr>
          </a:p>
          <a:p>
            <a:pPr marL="274320" indent="-272160">
              <a:lnSpc>
                <a:spcPct val="100000"/>
              </a:lnSpc>
              <a:spcBef>
                <a:spcPts val="720"/>
              </a:spcBef>
              <a:buClr>
                <a:srgbClr val="0bd0d9"/>
              </a:buClr>
              <a:buSzPct val="95000"/>
              <a:buFont typeface="Wingdings" charset="2"/>
              <a:buChar char=""/>
              <a:tabLst>
                <a:tab algn="l" pos="0"/>
              </a:tabLst>
            </a:pPr>
            <a:r>
              <a:rPr b="0" lang="en-US" sz="3600" spc="-1" strike="noStrike">
                <a:solidFill>
                  <a:srgbClr val="0000ff"/>
                </a:solidFill>
                <a:latin typeface="Constantia"/>
                <a:ea typeface="DejaVu Sans"/>
              </a:rPr>
              <a:t>Control fits.</a:t>
            </a:r>
            <a:endParaRPr b="0" lang="en-US" sz="3600" spc="-1" strike="noStrike">
              <a:latin typeface="Arial"/>
            </a:endParaRPr>
          </a:p>
          <a:p>
            <a:pPr marL="274320" indent="-272160">
              <a:lnSpc>
                <a:spcPct val="100000"/>
              </a:lnSpc>
              <a:spcBef>
                <a:spcPts val="720"/>
              </a:spcBef>
              <a:buClr>
                <a:srgbClr val="0bd0d9"/>
              </a:buClr>
              <a:buSzPct val="95000"/>
              <a:buFont typeface="Wingdings" charset="2"/>
              <a:buChar char=""/>
              <a:tabLst>
                <a:tab algn="l" pos="0"/>
              </a:tabLst>
            </a:pPr>
            <a:r>
              <a:rPr b="0" lang="en-US" sz="3600" spc="-1" strike="noStrike">
                <a:solidFill>
                  <a:srgbClr val="0000ff"/>
                </a:solidFill>
                <a:latin typeface="Constantia"/>
                <a:ea typeface="DejaVu Sans"/>
              </a:rPr>
              <a:t>Control hypertension.</a:t>
            </a:r>
            <a:endParaRPr b="0" lang="en-US" sz="3600" spc="-1" strike="noStrike">
              <a:latin typeface="Arial"/>
            </a:endParaRPr>
          </a:p>
          <a:p>
            <a:pPr marL="274320" indent="-272160">
              <a:lnSpc>
                <a:spcPct val="100000"/>
              </a:lnSpc>
              <a:spcBef>
                <a:spcPts val="720"/>
              </a:spcBef>
              <a:buClr>
                <a:srgbClr val="0bd0d9"/>
              </a:buClr>
              <a:buSzPct val="95000"/>
              <a:buFont typeface="Wingdings" charset="2"/>
              <a:buChar char=""/>
              <a:tabLst>
                <a:tab algn="l" pos="0"/>
              </a:tabLst>
            </a:pPr>
            <a:r>
              <a:rPr b="0" lang="en-US" sz="3600" spc="-1" strike="noStrike">
                <a:solidFill>
                  <a:srgbClr val="0000ff"/>
                </a:solidFill>
                <a:latin typeface="Constantia"/>
                <a:ea typeface="DejaVu Sans"/>
              </a:rPr>
              <a:t>General care , monitoring &amp; control of fluid balance.</a:t>
            </a:r>
            <a:endParaRPr b="0" lang="en-US" sz="3600" spc="-1" strike="noStrike">
              <a:latin typeface="Arial"/>
            </a:endParaRPr>
          </a:p>
          <a:p>
            <a:pPr marL="274320" indent="-272160">
              <a:lnSpc>
                <a:spcPct val="100000"/>
              </a:lnSpc>
              <a:spcBef>
                <a:spcPts val="720"/>
              </a:spcBef>
              <a:buClr>
                <a:srgbClr val="0bd0d9"/>
              </a:buClr>
              <a:buSzPct val="95000"/>
              <a:buFont typeface="Wingdings" charset="2"/>
              <a:buChar char=""/>
              <a:tabLst>
                <a:tab algn="l" pos="0"/>
              </a:tabLst>
            </a:pPr>
            <a:r>
              <a:rPr b="0" lang="en-US" sz="3600" spc="-1" strike="noStrike">
                <a:solidFill>
                  <a:srgbClr val="0000ff"/>
                </a:solidFill>
                <a:latin typeface="Constantia"/>
                <a:ea typeface="DejaVu Sans"/>
              </a:rPr>
              <a:t>Delivery.</a:t>
            </a:r>
            <a:endParaRPr b="0" lang="en-US" sz="3600" spc="-1" strike="noStrike">
              <a:latin typeface="Arial"/>
            </a:endParaRPr>
          </a:p>
          <a:p>
            <a:pPr marL="274320" indent="-272160">
              <a:lnSpc>
                <a:spcPct val="100000"/>
              </a:lnSpc>
              <a:spcBef>
                <a:spcPts val="720"/>
              </a:spcBef>
              <a:buClr>
                <a:srgbClr val="0bd0d9"/>
              </a:buClr>
              <a:buSzPct val="95000"/>
              <a:buFont typeface="Wingdings" charset="2"/>
              <a:buChar char=""/>
              <a:tabLst>
                <a:tab algn="l" pos="0"/>
              </a:tabLst>
            </a:pPr>
            <a:r>
              <a:rPr b="0" lang="en-US" sz="3600" spc="-1" strike="noStrike">
                <a:solidFill>
                  <a:srgbClr val="0000ff"/>
                </a:solidFill>
                <a:latin typeface="Constantia"/>
                <a:ea typeface="DejaVu Sans"/>
              </a:rPr>
              <a:t>Careful monitoring to prevent further fits &amp; identify complications.</a:t>
            </a:r>
            <a:endParaRPr b="0" lang="en-US" sz="3600" spc="-1" strike="noStrike">
              <a:latin typeface="Arial"/>
            </a:endParaRPr>
          </a:p>
          <a:p>
            <a:pPr marL="274320" indent="-272160" algn="ctr">
              <a:lnSpc>
                <a:spcPct val="100000"/>
              </a:lnSpc>
              <a:spcBef>
                <a:spcPts val="1199"/>
              </a:spcBef>
              <a:tabLst>
                <a:tab algn="l" pos="0"/>
              </a:tabLst>
            </a:pPr>
            <a:r>
              <a:rPr b="1" lang="en-US" sz="6000" spc="-1" strike="noStrike">
                <a:solidFill>
                  <a:srgbClr val="ff00ff"/>
                </a:solidFill>
                <a:latin typeface="Constantia"/>
                <a:ea typeface="DejaVu Sans"/>
              </a:rPr>
              <a:t>END</a:t>
            </a:r>
            <a:endParaRPr b="0" lang="en-US" sz="6000" spc="-1" strike="noStrike">
              <a:latin typeface="Arial"/>
            </a:endParaRPr>
          </a:p>
          <a:p>
            <a:pPr marL="274320" indent="-272160">
              <a:lnSpc>
                <a:spcPct val="100000"/>
              </a:lnSpc>
              <a:spcBef>
                <a:spcPts val="561"/>
              </a:spcBef>
              <a:tabLst>
                <a:tab algn="l" pos="0"/>
              </a:tabLst>
            </a:pPr>
            <a:endParaRPr b="0" lang="en-US" sz="6000" spc="-1" strike="noStrike">
              <a:latin typeface="Arial"/>
            </a:endParaRPr>
          </a:p>
        </p:txBody>
      </p:sp>
    </p:spTree>
  </p:cSld>
  <p:transition spd="med">
    <p:pull dir="l"/>
  </p:transition>
</p:sld>
</file>

<file path=ppt/slides/slide9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tile/>
        </a:blipFill>
      </p:bgPr>
    </p:bg>
    <p:spTree>
      <p:nvGrpSpPr>
        <p:cNvPr id="1" name=""/>
        <p:cNvGrpSpPr/>
        <p:nvPr/>
      </p:nvGrpSpPr>
      <p:grpSpPr>
        <a:xfrm>
          <a:off x="0" y="0"/>
          <a:ext cx="0" cy="0"/>
          <a:chOff x="0" y="0"/>
          <a:chExt cx="0" cy="0"/>
        </a:xfrm>
      </p:grpSpPr>
      <p:sp>
        <p:nvSpPr>
          <p:cNvPr id="977" name="CustomShape 1"/>
          <p:cNvSpPr/>
          <p:nvPr/>
        </p:nvSpPr>
        <p:spPr>
          <a:xfrm>
            <a:off x="2552760" y="1295280"/>
            <a:ext cx="8684640" cy="2588760"/>
          </a:xfrm>
          <a:prstGeom prst="rect">
            <a:avLst/>
          </a:prstGeom>
          <a:solidFill>
            <a:srgbClr val="0000ff"/>
          </a:solidFill>
          <a:ln>
            <a:noFill/>
          </a:ln>
        </p:spPr>
        <p:style>
          <a:lnRef idx="0"/>
          <a:fillRef idx="0"/>
          <a:effectRef idx="0"/>
          <a:fontRef idx="minor"/>
        </p:style>
        <p:txBody>
          <a:bodyPr lIns="90000" rIns="90000" tIns="45000" bIns="45000" anchor="b">
            <a:noAutofit/>
          </a:bodyPr>
          <a:p>
            <a:pPr algn="ctr">
              <a:lnSpc>
                <a:spcPct val="100000"/>
              </a:lnSpc>
            </a:pPr>
            <a:br/>
            <a:r>
              <a:rPr b="1" lang="en-US" sz="9600" spc="-1" strike="noStrike">
                <a:solidFill>
                  <a:srgbClr val="f2f2f2"/>
                </a:solidFill>
                <a:latin typeface="comic"/>
                <a:ea typeface="DejaVu Sans"/>
              </a:rPr>
              <a:t>	</a:t>
            </a:r>
            <a:r>
              <a:rPr b="1" lang="en-US" sz="9600" spc="-1" strike="noStrike">
                <a:solidFill>
                  <a:srgbClr val="f2f2f2"/>
                </a:solidFill>
                <a:latin typeface="comic"/>
                <a:ea typeface="DejaVu Sans"/>
              </a:rPr>
              <a:t>	</a:t>
            </a:r>
            <a:br/>
            <a:br/>
            <a:br/>
            <a:br/>
            <a:r>
              <a:rPr b="1" lang="en-US" sz="9600" spc="-1" strike="noStrike">
                <a:solidFill>
                  <a:srgbClr val="f2f2f2"/>
                </a:solidFill>
                <a:latin typeface="comic"/>
                <a:ea typeface="DejaVu Sans"/>
              </a:rPr>
              <a:t>	</a:t>
            </a:r>
            <a:br/>
            <a:br/>
            <a:br/>
            <a:r>
              <a:rPr b="1" lang="en-US" sz="9600" spc="-1" strike="noStrike">
                <a:solidFill>
                  <a:srgbClr val="f2f2f2"/>
                </a:solidFill>
                <a:latin typeface="comic"/>
                <a:ea typeface="바탕"/>
              </a:rPr>
              <a:t>ANAEMIA</a:t>
            </a:r>
            <a:endParaRPr b="0" lang="en-US" sz="9600" spc="-1" strike="noStrike">
              <a:latin typeface="Arial"/>
            </a:endParaRPr>
          </a:p>
        </p:txBody>
      </p:sp>
    </p:spTree>
  </p:cSld>
  <p:transition spd="med">
    <p:pull dir="l"/>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Slice</Template>
  <TotalTime>2882</TotalTime>
  <Application>LibreOffice/6.4.7.2$Linux_X86_64 LibreOffice_project/40$Build-2</Applicat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2018-09-29T14:42:49Z</dcterms:created>
  <dc:creator>LENOVO</dc:creator>
  <dc:description/>
  <dc:language>en-US</dc:language>
  <cp:lastModifiedBy/>
  <cp:lastPrinted>2018-10-17T09:26:31Z</cp:lastPrinted>
  <dcterms:modified xsi:type="dcterms:W3CDTF">2022-03-24T12:54:02Z</dcterms:modified>
  <cp:revision>61</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15.0000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1</vt:i4>
  </property>
  <property fmtid="{D5CDD505-2E9C-101B-9397-08002B2CF9AE}" pid="7" name="Notes">
    <vt:i4>22</vt:i4>
  </property>
  <property fmtid="{D5CDD505-2E9C-101B-9397-08002B2CF9AE}" pid="8" name="PresentationFormat">
    <vt:lpwstr>Widescreen</vt:lpwstr>
  </property>
  <property fmtid="{D5CDD505-2E9C-101B-9397-08002B2CF9AE}" pid="9" name="ScaleCrop">
    <vt:bool>0</vt:bool>
  </property>
  <property fmtid="{D5CDD505-2E9C-101B-9397-08002B2CF9AE}" pid="10" name="ShareDoc">
    <vt:bool>0</vt:bool>
  </property>
  <property fmtid="{D5CDD505-2E9C-101B-9397-08002B2CF9AE}" pid="11" name="Slides">
    <vt:i4>476</vt:i4>
  </property>
</Properties>
</file>