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 id="2147483742" r:id="rId5"/>
    <p:sldMasterId id="2147483754" r:id="rId6"/>
    <p:sldMasterId id="2147483773" r:id="rId7"/>
    <p:sldMasterId id="2147483791" r:id="rId8"/>
    <p:sldMasterId id="2147483803" r:id="rId9"/>
    <p:sldMasterId id="2147483815" r:id="rId10"/>
    <p:sldMasterId id="2147483827" r:id="rId11"/>
    <p:sldMasterId id="2147483839" r:id="rId12"/>
    <p:sldMasterId id="2147483851" r:id="rId13"/>
    <p:sldMasterId id="2147483866" r:id="rId14"/>
    <p:sldMasterId id="2147483878" r:id="rId15"/>
    <p:sldMasterId id="2147483890" r:id="rId16"/>
    <p:sldMasterId id="2147483902" r:id="rId17"/>
    <p:sldMasterId id="2147483916" r:id="rId18"/>
  </p:sldMasterIdLst>
  <p:notesMasterIdLst>
    <p:notesMasterId r:id="rId339"/>
  </p:notesMasterIdLst>
  <p:handoutMasterIdLst>
    <p:handoutMasterId r:id="rId340"/>
  </p:handoutMasterIdLst>
  <p:sldIdLst>
    <p:sldId id="257" r:id="rId19"/>
    <p:sldId id="258" r:id="rId20"/>
    <p:sldId id="260" r:id="rId21"/>
    <p:sldId id="259" r:id="rId22"/>
    <p:sldId id="261" r:id="rId23"/>
    <p:sldId id="262" r:id="rId24"/>
    <p:sldId id="263" r:id="rId25"/>
    <p:sldId id="264" r:id="rId26"/>
    <p:sldId id="759" r:id="rId27"/>
    <p:sldId id="265"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49" r:id="rId41"/>
    <p:sldId id="550" r:id="rId42"/>
    <p:sldId id="551" r:id="rId43"/>
    <p:sldId id="552" r:id="rId44"/>
    <p:sldId id="553" r:id="rId45"/>
    <p:sldId id="554" r:id="rId46"/>
    <p:sldId id="555" r:id="rId47"/>
    <p:sldId id="556" r:id="rId48"/>
    <p:sldId id="557" r:id="rId49"/>
    <p:sldId id="704" r:id="rId50"/>
    <p:sldId id="705" r:id="rId51"/>
    <p:sldId id="706" r:id="rId52"/>
    <p:sldId id="707" r:id="rId53"/>
    <p:sldId id="708" r:id="rId54"/>
    <p:sldId id="709" r:id="rId55"/>
    <p:sldId id="710" r:id="rId56"/>
    <p:sldId id="711" r:id="rId57"/>
    <p:sldId id="712" r:id="rId58"/>
    <p:sldId id="713" r:id="rId59"/>
    <p:sldId id="714" r:id="rId60"/>
    <p:sldId id="715" r:id="rId61"/>
    <p:sldId id="716" r:id="rId62"/>
    <p:sldId id="717" r:id="rId63"/>
    <p:sldId id="718" r:id="rId64"/>
    <p:sldId id="719" r:id="rId65"/>
    <p:sldId id="720" r:id="rId66"/>
    <p:sldId id="721" r:id="rId67"/>
    <p:sldId id="722" r:id="rId68"/>
    <p:sldId id="723" r:id="rId69"/>
    <p:sldId id="724" r:id="rId70"/>
    <p:sldId id="725" r:id="rId71"/>
    <p:sldId id="726" r:id="rId72"/>
    <p:sldId id="727" r:id="rId73"/>
    <p:sldId id="728" r:id="rId74"/>
    <p:sldId id="729" r:id="rId75"/>
    <p:sldId id="730" r:id="rId76"/>
    <p:sldId id="731" r:id="rId77"/>
    <p:sldId id="732" r:id="rId78"/>
    <p:sldId id="733" r:id="rId79"/>
    <p:sldId id="734" r:id="rId80"/>
    <p:sldId id="735" r:id="rId81"/>
    <p:sldId id="736" r:id="rId82"/>
    <p:sldId id="737" r:id="rId83"/>
    <p:sldId id="738" r:id="rId84"/>
    <p:sldId id="739" r:id="rId85"/>
    <p:sldId id="740" r:id="rId86"/>
    <p:sldId id="741" r:id="rId87"/>
    <p:sldId id="742" r:id="rId88"/>
    <p:sldId id="743" r:id="rId89"/>
    <p:sldId id="744" r:id="rId90"/>
    <p:sldId id="745" r:id="rId91"/>
    <p:sldId id="746" r:id="rId92"/>
    <p:sldId id="747" r:id="rId93"/>
    <p:sldId id="748" r:id="rId94"/>
    <p:sldId id="749" r:id="rId95"/>
    <p:sldId id="750" r:id="rId96"/>
    <p:sldId id="751" r:id="rId97"/>
    <p:sldId id="752" r:id="rId98"/>
    <p:sldId id="753" r:id="rId99"/>
    <p:sldId id="754" r:id="rId100"/>
    <p:sldId id="755" r:id="rId101"/>
    <p:sldId id="756" r:id="rId102"/>
    <p:sldId id="758" r:id="rId103"/>
    <p:sldId id="560" r:id="rId104"/>
    <p:sldId id="561" r:id="rId105"/>
    <p:sldId id="562" r:id="rId106"/>
    <p:sldId id="563" r:id="rId107"/>
    <p:sldId id="564" r:id="rId108"/>
    <p:sldId id="565" r:id="rId109"/>
    <p:sldId id="566" r:id="rId110"/>
    <p:sldId id="567" r:id="rId111"/>
    <p:sldId id="568" r:id="rId112"/>
    <p:sldId id="569" r:id="rId113"/>
    <p:sldId id="570" r:id="rId114"/>
    <p:sldId id="571" r:id="rId115"/>
    <p:sldId id="572" r:id="rId116"/>
    <p:sldId id="573" r:id="rId117"/>
    <p:sldId id="574" r:id="rId118"/>
    <p:sldId id="575" r:id="rId119"/>
    <p:sldId id="576" r:id="rId120"/>
    <p:sldId id="577" r:id="rId121"/>
    <p:sldId id="578" r:id="rId122"/>
    <p:sldId id="579" r:id="rId123"/>
    <p:sldId id="580" r:id="rId124"/>
    <p:sldId id="581" r:id="rId125"/>
    <p:sldId id="582" r:id="rId126"/>
    <p:sldId id="583" r:id="rId127"/>
    <p:sldId id="584" r:id="rId128"/>
    <p:sldId id="585" r:id="rId129"/>
    <p:sldId id="586" r:id="rId130"/>
    <p:sldId id="587" r:id="rId131"/>
    <p:sldId id="588" r:id="rId132"/>
    <p:sldId id="589" r:id="rId133"/>
    <p:sldId id="590" r:id="rId134"/>
    <p:sldId id="591"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8" r:id="rId172"/>
    <p:sldId id="399" r:id="rId173"/>
    <p:sldId id="400" r:id="rId174"/>
    <p:sldId id="401" r:id="rId175"/>
    <p:sldId id="402" r:id="rId176"/>
    <p:sldId id="403" r:id="rId177"/>
    <p:sldId id="404" r:id="rId178"/>
    <p:sldId id="405" r:id="rId179"/>
    <p:sldId id="406" r:id="rId180"/>
    <p:sldId id="407" r:id="rId181"/>
    <p:sldId id="408" r:id="rId182"/>
    <p:sldId id="409" r:id="rId183"/>
    <p:sldId id="410" r:id="rId184"/>
    <p:sldId id="411" r:id="rId185"/>
    <p:sldId id="412" r:id="rId186"/>
    <p:sldId id="413" r:id="rId187"/>
    <p:sldId id="414" r:id="rId188"/>
    <p:sldId id="415" r:id="rId189"/>
    <p:sldId id="416" r:id="rId190"/>
    <p:sldId id="417" r:id="rId191"/>
    <p:sldId id="418" r:id="rId192"/>
    <p:sldId id="419" r:id="rId193"/>
    <p:sldId id="420" r:id="rId194"/>
    <p:sldId id="421" r:id="rId195"/>
    <p:sldId id="422" r:id="rId196"/>
    <p:sldId id="423" r:id="rId197"/>
    <p:sldId id="424" r:id="rId198"/>
    <p:sldId id="425" r:id="rId199"/>
    <p:sldId id="426" r:id="rId200"/>
    <p:sldId id="427" r:id="rId201"/>
    <p:sldId id="428" r:id="rId202"/>
    <p:sldId id="429" r:id="rId203"/>
    <p:sldId id="430" r:id="rId204"/>
    <p:sldId id="431" r:id="rId205"/>
    <p:sldId id="432" r:id="rId206"/>
    <p:sldId id="433" r:id="rId207"/>
    <p:sldId id="434" r:id="rId208"/>
    <p:sldId id="435" r:id="rId209"/>
    <p:sldId id="436" r:id="rId210"/>
    <p:sldId id="437" r:id="rId211"/>
    <p:sldId id="438" r:id="rId212"/>
    <p:sldId id="439" r:id="rId213"/>
    <p:sldId id="440" r:id="rId214"/>
    <p:sldId id="441" r:id="rId215"/>
    <p:sldId id="442" r:id="rId216"/>
    <p:sldId id="443" r:id="rId217"/>
    <p:sldId id="444" r:id="rId218"/>
    <p:sldId id="445" r:id="rId219"/>
    <p:sldId id="446" r:id="rId220"/>
    <p:sldId id="447" r:id="rId221"/>
    <p:sldId id="448" r:id="rId222"/>
    <p:sldId id="449" r:id="rId223"/>
    <p:sldId id="450" r:id="rId224"/>
    <p:sldId id="451" r:id="rId225"/>
    <p:sldId id="452" r:id="rId226"/>
    <p:sldId id="453" r:id="rId227"/>
    <p:sldId id="454" r:id="rId228"/>
    <p:sldId id="455" r:id="rId229"/>
    <p:sldId id="456" r:id="rId230"/>
    <p:sldId id="457" r:id="rId231"/>
    <p:sldId id="458" r:id="rId232"/>
    <p:sldId id="459" r:id="rId233"/>
    <p:sldId id="460" r:id="rId234"/>
    <p:sldId id="461" r:id="rId235"/>
    <p:sldId id="462" r:id="rId236"/>
    <p:sldId id="463" r:id="rId237"/>
    <p:sldId id="464" r:id="rId238"/>
    <p:sldId id="594" r:id="rId239"/>
    <p:sldId id="595" r:id="rId240"/>
    <p:sldId id="596" r:id="rId241"/>
    <p:sldId id="597" r:id="rId242"/>
    <p:sldId id="598" r:id="rId243"/>
    <p:sldId id="599" r:id="rId244"/>
    <p:sldId id="600" r:id="rId245"/>
    <p:sldId id="601" r:id="rId246"/>
    <p:sldId id="602" r:id="rId247"/>
    <p:sldId id="603" r:id="rId248"/>
    <p:sldId id="604" r:id="rId249"/>
    <p:sldId id="605" r:id="rId250"/>
    <p:sldId id="606" r:id="rId251"/>
    <p:sldId id="607" r:id="rId252"/>
    <p:sldId id="608" r:id="rId253"/>
    <p:sldId id="609" r:id="rId254"/>
    <p:sldId id="610" r:id="rId255"/>
    <p:sldId id="611" r:id="rId256"/>
    <p:sldId id="612" r:id="rId257"/>
    <p:sldId id="613" r:id="rId258"/>
    <p:sldId id="614" r:id="rId259"/>
    <p:sldId id="615" r:id="rId260"/>
    <p:sldId id="616" r:id="rId261"/>
    <p:sldId id="617" r:id="rId262"/>
    <p:sldId id="618" r:id="rId263"/>
    <p:sldId id="619" r:id="rId264"/>
    <p:sldId id="620" r:id="rId265"/>
    <p:sldId id="621" r:id="rId266"/>
    <p:sldId id="622" r:id="rId267"/>
    <p:sldId id="623" r:id="rId268"/>
    <p:sldId id="624" r:id="rId269"/>
    <p:sldId id="625" r:id="rId270"/>
    <p:sldId id="626" r:id="rId271"/>
    <p:sldId id="627" r:id="rId272"/>
    <p:sldId id="628" r:id="rId273"/>
    <p:sldId id="629" r:id="rId274"/>
    <p:sldId id="630" r:id="rId275"/>
    <p:sldId id="631" r:id="rId276"/>
    <p:sldId id="632" r:id="rId277"/>
    <p:sldId id="633" r:id="rId278"/>
    <p:sldId id="634" r:id="rId279"/>
    <p:sldId id="635" r:id="rId280"/>
    <p:sldId id="636" r:id="rId281"/>
    <p:sldId id="637" r:id="rId282"/>
    <p:sldId id="640" r:id="rId283"/>
    <p:sldId id="641" r:id="rId284"/>
    <p:sldId id="642" r:id="rId285"/>
    <p:sldId id="643" r:id="rId286"/>
    <p:sldId id="644" r:id="rId287"/>
    <p:sldId id="645" r:id="rId288"/>
    <p:sldId id="646" r:id="rId289"/>
    <p:sldId id="647" r:id="rId290"/>
    <p:sldId id="648" r:id="rId291"/>
    <p:sldId id="649" r:id="rId292"/>
    <p:sldId id="650" r:id="rId293"/>
    <p:sldId id="651" r:id="rId294"/>
    <p:sldId id="652" r:id="rId295"/>
    <p:sldId id="653" r:id="rId296"/>
    <p:sldId id="654" r:id="rId297"/>
    <p:sldId id="655" r:id="rId298"/>
    <p:sldId id="656" r:id="rId299"/>
    <p:sldId id="657" r:id="rId300"/>
    <p:sldId id="660" r:id="rId301"/>
    <p:sldId id="661" r:id="rId302"/>
    <p:sldId id="664" r:id="rId303"/>
    <p:sldId id="665" r:id="rId304"/>
    <p:sldId id="666" r:id="rId305"/>
    <p:sldId id="667" r:id="rId306"/>
    <p:sldId id="668" r:id="rId307"/>
    <p:sldId id="669" r:id="rId308"/>
    <p:sldId id="670" r:id="rId309"/>
    <p:sldId id="671" r:id="rId310"/>
    <p:sldId id="672" r:id="rId311"/>
    <p:sldId id="673" r:id="rId312"/>
    <p:sldId id="674" r:id="rId313"/>
    <p:sldId id="675" r:id="rId314"/>
    <p:sldId id="676" r:id="rId315"/>
    <p:sldId id="677" r:id="rId316"/>
    <p:sldId id="678" r:id="rId317"/>
    <p:sldId id="679" r:id="rId318"/>
    <p:sldId id="680" r:id="rId319"/>
    <p:sldId id="681" r:id="rId320"/>
    <p:sldId id="682" r:id="rId321"/>
    <p:sldId id="683" r:id="rId322"/>
    <p:sldId id="684" r:id="rId323"/>
    <p:sldId id="685" r:id="rId324"/>
    <p:sldId id="688" r:id="rId325"/>
    <p:sldId id="689" r:id="rId326"/>
    <p:sldId id="690" r:id="rId327"/>
    <p:sldId id="691" r:id="rId328"/>
    <p:sldId id="692" r:id="rId329"/>
    <p:sldId id="693" r:id="rId330"/>
    <p:sldId id="694" r:id="rId331"/>
    <p:sldId id="695" r:id="rId332"/>
    <p:sldId id="696" r:id="rId333"/>
    <p:sldId id="697" r:id="rId334"/>
    <p:sldId id="698" r:id="rId335"/>
    <p:sldId id="699" r:id="rId336"/>
    <p:sldId id="700" r:id="rId337"/>
    <p:sldId id="701" r:id="rId3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99" Type="http://schemas.openxmlformats.org/officeDocument/2006/relationships/slide" Target="slides/slide281.xml"/><Relationship Id="rId21" Type="http://schemas.openxmlformats.org/officeDocument/2006/relationships/slide" Target="slides/slide3.xml"/><Relationship Id="rId63" Type="http://schemas.openxmlformats.org/officeDocument/2006/relationships/slide" Target="slides/slide45.xml"/><Relationship Id="rId159" Type="http://schemas.openxmlformats.org/officeDocument/2006/relationships/slide" Target="slides/slide141.xml"/><Relationship Id="rId324" Type="http://schemas.openxmlformats.org/officeDocument/2006/relationships/slide" Target="slides/slide306.xml"/><Relationship Id="rId170" Type="http://schemas.openxmlformats.org/officeDocument/2006/relationships/slide" Target="slides/slide152.xml"/><Relationship Id="rId226" Type="http://schemas.openxmlformats.org/officeDocument/2006/relationships/slide" Target="slides/slide208.xml"/><Relationship Id="rId268" Type="http://schemas.openxmlformats.org/officeDocument/2006/relationships/slide" Target="slides/slide250.xml"/><Relationship Id="rId32" Type="http://schemas.openxmlformats.org/officeDocument/2006/relationships/slide" Target="slides/slide14.xml"/><Relationship Id="rId74" Type="http://schemas.openxmlformats.org/officeDocument/2006/relationships/slide" Target="slides/slide56.xml"/><Relationship Id="rId128" Type="http://schemas.openxmlformats.org/officeDocument/2006/relationships/slide" Target="slides/slide110.xml"/><Relationship Id="rId335" Type="http://schemas.openxmlformats.org/officeDocument/2006/relationships/slide" Target="slides/slide317.xml"/><Relationship Id="rId5" Type="http://schemas.openxmlformats.org/officeDocument/2006/relationships/slideMaster" Target="slideMasters/slideMaster5.xml"/><Relationship Id="rId181" Type="http://schemas.openxmlformats.org/officeDocument/2006/relationships/slide" Target="slides/slide163.xml"/><Relationship Id="rId237" Type="http://schemas.openxmlformats.org/officeDocument/2006/relationships/slide" Target="slides/slide219.xml"/><Relationship Id="rId279" Type="http://schemas.openxmlformats.org/officeDocument/2006/relationships/slide" Target="slides/slide261.xml"/><Relationship Id="rId43" Type="http://schemas.openxmlformats.org/officeDocument/2006/relationships/slide" Target="slides/slide25.xml"/><Relationship Id="rId139" Type="http://schemas.openxmlformats.org/officeDocument/2006/relationships/slide" Target="slides/slide121.xml"/><Relationship Id="rId290" Type="http://schemas.openxmlformats.org/officeDocument/2006/relationships/slide" Target="slides/slide272.xml"/><Relationship Id="rId304" Type="http://schemas.openxmlformats.org/officeDocument/2006/relationships/slide" Target="slides/slide286.xml"/><Relationship Id="rId85" Type="http://schemas.openxmlformats.org/officeDocument/2006/relationships/slide" Target="slides/slide67.xml"/><Relationship Id="rId150" Type="http://schemas.openxmlformats.org/officeDocument/2006/relationships/slide" Target="slides/slide132.xml"/><Relationship Id="rId192" Type="http://schemas.openxmlformats.org/officeDocument/2006/relationships/slide" Target="slides/slide174.xml"/><Relationship Id="rId206" Type="http://schemas.openxmlformats.org/officeDocument/2006/relationships/slide" Target="slides/slide188.xml"/><Relationship Id="rId248" Type="http://schemas.openxmlformats.org/officeDocument/2006/relationships/slide" Target="slides/slide230.xml"/><Relationship Id="rId12" Type="http://schemas.openxmlformats.org/officeDocument/2006/relationships/slideMaster" Target="slideMasters/slideMaster12.xml"/><Relationship Id="rId108" Type="http://schemas.openxmlformats.org/officeDocument/2006/relationships/slide" Target="slides/slide90.xml"/><Relationship Id="rId315" Type="http://schemas.openxmlformats.org/officeDocument/2006/relationships/slide" Target="slides/slide297.xml"/><Relationship Id="rId54" Type="http://schemas.openxmlformats.org/officeDocument/2006/relationships/slide" Target="slides/slide36.xml"/><Relationship Id="rId96" Type="http://schemas.openxmlformats.org/officeDocument/2006/relationships/slide" Target="slides/slide78.xml"/><Relationship Id="rId161" Type="http://schemas.openxmlformats.org/officeDocument/2006/relationships/slide" Target="slides/slide143.xml"/><Relationship Id="rId217" Type="http://schemas.openxmlformats.org/officeDocument/2006/relationships/slide" Target="slides/slide199.xml"/><Relationship Id="rId259" Type="http://schemas.openxmlformats.org/officeDocument/2006/relationships/slide" Target="slides/slide241.xml"/><Relationship Id="rId23" Type="http://schemas.openxmlformats.org/officeDocument/2006/relationships/slide" Target="slides/slide5.xml"/><Relationship Id="rId119" Type="http://schemas.openxmlformats.org/officeDocument/2006/relationships/slide" Target="slides/slide101.xml"/><Relationship Id="rId270" Type="http://schemas.openxmlformats.org/officeDocument/2006/relationships/slide" Target="slides/slide252.xml"/><Relationship Id="rId326" Type="http://schemas.openxmlformats.org/officeDocument/2006/relationships/slide" Target="slides/slide308.xml"/><Relationship Id="rId65" Type="http://schemas.openxmlformats.org/officeDocument/2006/relationships/slide" Target="slides/slide47.xml"/><Relationship Id="rId130" Type="http://schemas.openxmlformats.org/officeDocument/2006/relationships/slide" Target="slides/slide112.xml"/><Relationship Id="rId172" Type="http://schemas.openxmlformats.org/officeDocument/2006/relationships/slide" Target="slides/slide154.xml"/><Relationship Id="rId228" Type="http://schemas.openxmlformats.org/officeDocument/2006/relationships/slide" Target="slides/slide210.xml"/><Relationship Id="rId281" Type="http://schemas.openxmlformats.org/officeDocument/2006/relationships/slide" Target="slides/slide263.xml"/><Relationship Id="rId337" Type="http://schemas.openxmlformats.org/officeDocument/2006/relationships/slide" Target="slides/slide319.xml"/><Relationship Id="rId34" Type="http://schemas.openxmlformats.org/officeDocument/2006/relationships/slide" Target="slides/slide16.xml"/><Relationship Id="rId76" Type="http://schemas.openxmlformats.org/officeDocument/2006/relationships/slide" Target="slides/slide58.xml"/><Relationship Id="rId141" Type="http://schemas.openxmlformats.org/officeDocument/2006/relationships/slide" Target="slides/slide123.xml"/><Relationship Id="rId7" Type="http://schemas.openxmlformats.org/officeDocument/2006/relationships/slideMaster" Target="slideMasters/slideMaster7.xml"/><Relationship Id="rId183" Type="http://schemas.openxmlformats.org/officeDocument/2006/relationships/slide" Target="slides/slide165.xml"/><Relationship Id="rId239" Type="http://schemas.openxmlformats.org/officeDocument/2006/relationships/slide" Target="slides/slide221.xml"/><Relationship Id="rId250" Type="http://schemas.openxmlformats.org/officeDocument/2006/relationships/slide" Target="slides/slide232.xml"/><Relationship Id="rId292" Type="http://schemas.openxmlformats.org/officeDocument/2006/relationships/slide" Target="slides/slide274.xml"/><Relationship Id="rId306" Type="http://schemas.openxmlformats.org/officeDocument/2006/relationships/slide" Target="slides/slide288.xml"/><Relationship Id="rId45" Type="http://schemas.openxmlformats.org/officeDocument/2006/relationships/slide" Target="slides/slide27.xml"/><Relationship Id="rId87" Type="http://schemas.openxmlformats.org/officeDocument/2006/relationships/slide" Target="slides/slide69.xml"/><Relationship Id="rId110" Type="http://schemas.openxmlformats.org/officeDocument/2006/relationships/slide" Target="slides/slide92.xml"/><Relationship Id="rId152" Type="http://schemas.openxmlformats.org/officeDocument/2006/relationships/slide" Target="slides/slide134.xml"/><Relationship Id="rId194" Type="http://schemas.openxmlformats.org/officeDocument/2006/relationships/slide" Target="slides/slide176.xml"/><Relationship Id="rId208" Type="http://schemas.openxmlformats.org/officeDocument/2006/relationships/slide" Target="slides/slide190.xml"/><Relationship Id="rId240" Type="http://schemas.openxmlformats.org/officeDocument/2006/relationships/slide" Target="slides/slide222.xml"/><Relationship Id="rId261" Type="http://schemas.openxmlformats.org/officeDocument/2006/relationships/slide" Target="slides/slide243.xml"/><Relationship Id="rId14" Type="http://schemas.openxmlformats.org/officeDocument/2006/relationships/slideMaster" Target="slideMasters/slideMaster14.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282" Type="http://schemas.openxmlformats.org/officeDocument/2006/relationships/slide" Target="slides/slide264.xml"/><Relationship Id="rId317" Type="http://schemas.openxmlformats.org/officeDocument/2006/relationships/slide" Target="slides/slide299.xml"/><Relationship Id="rId338" Type="http://schemas.openxmlformats.org/officeDocument/2006/relationships/slide" Target="slides/slide320.xml"/><Relationship Id="rId8" Type="http://schemas.openxmlformats.org/officeDocument/2006/relationships/slideMaster" Target="slideMasters/slideMaster8.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219" Type="http://schemas.openxmlformats.org/officeDocument/2006/relationships/slide" Target="slides/slide201.xml"/><Relationship Id="rId230" Type="http://schemas.openxmlformats.org/officeDocument/2006/relationships/slide" Target="slides/slide212.xml"/><Relationship Id="rId251" Type="http://schemas.openxmlformats.org/officeDocument/2006/relationships/slide" Target="slides/slide23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272" Type="http://schemas.openxmlformats.org/officeDocument/2006/relationships/slide" Target="slides/slide254.xml"/><Relationship Id="rId293" Type="http://schemas.openxmlformats.org/officeDocument/2006/relationships/slide" Target="slides/slide275.xml"/><Relationship Id="rId307" Type="http://schemas.openxmlformats.org/officeDocument/2006/relationships/slide" Target="slides/slide289.xml"/><Relationship Id="rId328" Type="http://schemas.openxmlformats.org/officeDocument/2006/relationships/slide" Target="slides/slide310.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95" Type="http://schemas.openxmlformats.org/officeDocument/2006/relationships/slide" Target="slides/slide177.xml"/><Relationship Id="rId209" Type="http://schemas.openxmlformats.org/officeDocument/2006/relationships/slide" Target="slides/slide191.xml"/><Relationship Id="rId220" Type="http://schemas.openxmlformats.org/officeDocument/2006/relationships/slide" Target="slides/slide202.xml"/><Relationship Id="rId241" Type="http://schemas.openxmlformats.org/officeDocument/2006/relationships/slide" Target="slides/slide22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262" Type="http://schemas.openxmlformats.org/officeDocument/2006/relationships/slide" Target="slides/slide244.xml"/><Relationship Id="rId283" Type="http://schemas.openxmlformats.org/officeDocument/2006/relationships/slide" Target="slides/slide265.xml"/><Relationship Id="rId318" Type="http://schemas.openxmlformats.org/officeDocument/2006/relationships/slide" Target="slides/slide300.xml"/><Relationship Id="rId339" Type="http://schemas.openxmlformats.org/officeDocument/2006/relationships/notesMaster" Target="notesMasters/notesMaster1.xml"/><Relationship Id="rId78" Type="http://schemas.openxmlformats.org/officeDocument/2006/relationships/slide" Target="slides/slide60.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64" Type="http://schemas.openxmlformats.org/officeDocument/2006/relationships/slide" Target="slides/slide146.xml"/><Relationship Id="rId185" Type="http://schemas.openxmlformats.org/officeDocument/2006/relationships/slide" Target="slides/slide167.xml"/><Relationship Id="rId9" Type="http://schemas.openxmlformats.org/officeDocument/2006/relationships/slideMaster" Target="slideMasters/slideMaster9.xml"/><Relationship Id="rId210" Type="http://schemas.openxmlformats.org/officeDocument/2006/relationships/slide" Target="slides/slide192.xml"/><Relationship Id="rId26" Type="http://schemas.openxmlformats.org/officeDocument/2006/relationships/slide" Target="slides/slide8.xml"/><Relationship Id="rId231" Type="http://schemas.openxmlformats.org/officeDocument/2006/relationships/slide" Target="slides/slide213.xml"/><Relationship Id="rId252" Type="http://schemas.openxmlformats.org/officeDocument/2006/relationships/slide" Target="slides/slide234.xml"/><Relationship Id="rId273" Type="http://schemas.openxmlformats.org/officeDocument/2006/relationships/slide" Target="slides/slide255.xml"/><Relationship Id="rId294" Type="http://schemas.openxmlformats.org/officeDocument/2006/relationships/slide" Target="slides/slide276.xml"/><Relationship Id="rId308" Type="http://schemas.openxmlformats.org/officeDocument/2006/relationships/slide" Target="slides/slide290.xml"/><Relationship Id="rId329" Type="http://schemas.openxmlformats.org/officeDocument/2006/relationships/slide" Target="slides/slide311.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340" Type="http://schemas.openxmlformats.org/officeDocument/2006/relationships/handoutMaster" Target="handoutMasters/handoutMaster1.xml"/><Relationship Id="rId196" Type="http://schemas.openxmlformats.org/officeDocument/2006/relationships/slide" Target="slides/slide178.xml"/><Relationship Id="rId200" Type="http://schemas.openxmlformats.org/officeDocument/2006/relationships/slide" Target="slides/slide182.xml"/><Relationship Id="rId16" Type="http://schemas.openxmlformats.org/officeDocument/2006/relationships/slideMaster" Target="slideMasters/slideMaster16.xml"/><Relationship Id="rId221" Type="http://schemas.openxmlformats.org/officeDocument/2006/relationships/slide" Target="slides/slide203.xml"/><Relationship Id="rId242" Type="http://schemas.openxmlformats.org/officeDocument/2006/relationships/slide" Target="slides/slide224.xml"/><Relationship Id="rId263" Type="http://schemas.openxmlformats.org/officeDocument/2006/relationships/slide" Target="slides/slide245.xml"/><Relationship Id="rId284" Type="http://schemas.openxmlformats.org/officeDocument/2006/relationships/slide" Target="slides/slide266.xml"/><Relationship Id="rId319" Type="http://schemas.openxmlformats.org/officeDocument/2006/relationships/slide" Target="slides/slide301.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330" Type="http://schemas.openxmlformats.org/officeDocument/2006/relationships/slide" Target="slides/slide312.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11" Type="http://schemas.openxmlformats.org/officeDocument/2006/relationships/slide" Target="slides/slide193.xml"/><Relationship Id="rId232" Type="http://schemas.openxmlformats.org/officeDocument/2006/relationships/slide" Target="slides/slide214.xml"/><Relationship Id="rId253" Type="http://schemas.openxmlformats.org/officeDocument/2006/relationships/slide" Target="slides/slide235.xml"/><Relationship Id="rId274" Type="http://schemas.openxmlformats.org/officeDocument/2006/relationships/slide" Target="slides/slide256.xml"/><Relationship Id="rId295" Type="http://schemas.openxmlformats.org/officeDocument/2006/relationships/slide" Target="slides/slide277.xml"/><Relationship Id="rId309" Type="http://schemas.openxmlformats.org/officeDocument/2006/relationships/slide" Target="slides/slide291.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320" Type="http://schemas.openxmlformats.org/officeDocument/2006/relationships/slide" Target="slides/slide302.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97" Type="http://schemas.openxmlformats.org/officeDocument/2006/relationships/slide" Target="slides/slide179.xml"/><Relationship Id="rId341" Type="http://schemas.openxmlformats.org/officeDocument/2006/relationships/presProps" Target="presProps.xml"/><Relationship Id="rId201" Type="http://schemas.openxmlformats.org/officeDocument/2006/relationships/slide" Target="slides/slide183.xml"/><Relationship Id="rId222" Type="http://schemas.openxmlformats.org/officeDocument/2006/relationships/slide" Target="slides/slide204.xml"/><Relationship Id="rId243" Type="http://schemas.openxmlformats.org/officeDocument/2006/relationships/slide" Target="slides/slide225.xml"/><Relationship Id="rId264" Type="http://schemas.openxmlformats.org/officeDocument/2006/relationships/slide" Target="slides/slide246.xml"/><Relationship Id="rId285" Type="http://schemas.openxmlformats.org/officeDocument/2006/relationships/slide" Target="slides/slide267.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310" Type="http://schemas.openxmlformats.org/officeDocument/2006/relationships/slide" Target="slides/slide292.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331"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94.xml"/><Relationship Id="rId233" Type="http://schemas.openxmlformats.org/officeDocument/2006/relationships/slide" Target="slides/slide215.xml"/><Relationship Id="rId254" Type="http://schemas.openxmlformats.org/officeDocument/2006/relationships/slide" Target="slides/slide236.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275" Type="http://schemas.openxmlformats.org/officeDocument/2006/relationships/slide" Target="slides/slide257.xml"/><Relationship Id="rId296" Type="http://schemas.openxmlformats.org/officeDocument/2006/relationships/slide" Target="slides/slide278.xml"/><Relationship Id="rId300" Type="http://schemas.openxmlformats.org/officeDocument/2006/relationships/slide" Target="slides/slide282.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321" Type="http://schemas.openxmlformats.org/officeDocument/2006/relationships/slide" Target="slides/slide303.xml"/><Relationship Id="rId342" Type="http://schemas.openxmlformats.org/officeDocument/2006/relationships/viewProps" Target="viewProps.xml"/><Relationship Id="rId202" Type="http://schemas.openxmlformats.org/officeDocument/2006/relationships/slide" Target="slides/slide184.xml"/><Relationship Id="rId223" Type="http://schemas.openxmlformats.org/officeDocument/2006/relationships/slide" Target="slides/slide205.xml"/><Relationship Id="rId244" Type="http://schemas.openxmlformats.org/officeDocument/2006/relationships/slide" Target="slides/slide226.xml"/><Relationship Id="rId18" Type="http://schemas.openxmlformats.org/officeDocument/2006/relationships/slideMaster" Target="slideMasters/slideMaster18.xml"/><Relationship Id="rId39" Type="http://schemas.openxmlformats.org/officeDocument/2006/relationships/slide" Target="slides/slide21.xml"/><Relationship Id="rId265" Type="http://schemas.openxmlformats.org/officeDocument/2006/relationships/slide" Target="slides/slide247.xml"/><Relationship Id="rId286" Type="http://schemas.openxmlformats.org/officeDocument/2006/relationships/slide" Target="slides/slide268.xml"/><Relationship Id="rId50" Type="http://schemas.openxmlformats.org/officeDocument/2006/relationships/slide" Target="slides/slide32.xml"/><Relationship Id="rId104" Type="http://schemas.openxmlformats.org/officeDocument/2006/relationships/slide" Target="slides/slide86.xml"/><Relationship Id="rId125" Type="http://schemas.openxmlformats.org/officeDocument/2006/relationships/slide" Target="slides/slide107.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311" Type="http://schemas.openxmlformats.org/officeDocument/2006/relationships/slide" Target="slides/slide293.xml"/><Relationship Id="rId332" Type="http://schemas.openxmlformats.org/officeDocument/2006/relationships/slide" Target="slides/slide314.xml"/><Relationship Id="rId71" Type="http://schemas.openxmlformats.org/officeDocument/2006/relationships/slide" Target="slides/slide53.xml"/><Relationship Id="rId92" Type="http://schemas.openxmlformats.org/officeDocument/2006/relationships/slide" Target="slides/slide74.xml"/><Relationship Id="rId213" Type="http://schemas.openxmlformats.org/officeDocument/2006/relationships/slide" Target="slides/slide195.xml"/><Relationship Id="rId234"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11.xml"/><Relationship Id="rId255" Type="http://schemas.openxmlformats.org/officeDocument/2006/relationships/slide" Target="slides/slide237.xml"/><Relationship Id="rId276" Type="http://schemas.openxmlformats.org/officeDocument/2006/relationships/slide" Target="slides/slide258.xml"/><Relationship Id="rId297" Type="http://schemas.openxmlformats.org/officeDocument/2006/relationships/slide" Target="slides/slide279.xml"/><Relationship Id="rId40" Type="http://schemas.openxmlformats.org/officeDocument/2006/relationships/slide" Target="slides/slide22.xml"/><Relationship Id="rId115" Type="http://schemas.openxmlformats.org/officeDocument/2006/relationships/slide" Target="slides/slide97.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301" Type="http://schemas.openxmlformats.org/officeDocument/2006/relationships/slide" Target="slides/slide283.xml"/><Relationship Id="rId322" Type="http://schemas.openxmlformats.org/officeDocument/2006/relationships/slide" Target="slides/slide304.xml"/><Relationship Id="rId343" Type="http://schemas.openxmlformats.org/officeDocument/2006/relationships/theme" Target="theme/theme1.xml"/><Relationship Id="rId61" Type="http://schemas.openxmlformats.org/officeDocument/2006/relationships/slide" Target="slides/slide43.xml"/><Relationship Id="rId82" Type="http://schemas.openxmlformats.org/officeDocument/2006/relationships/slide" Target="slides/slide64.xml"/><Relationship Id="rId199" Type="http://schemas.openxmlformats.org/officeDocument/2006/relationships/slide" Target="slides/slide181.xml"/><Relationship Id="rId203" Type="http://schemas.openxmlformats.org/officeDocument/2006/relationships/slide" Target="slides/slide185.xml"/><Relationship Id="rId19" Type="http://schemas.openxmlformats.org/officeDocument/2006/relationships/slide" Target="slides/slide1.xml"/><Relationship Id="rId224" Type="http://schemas.openxmlformats.org/officeDocument/2006/relationships/slide" Target="slides/slide206.xml"/><Relationship Id="rId245" Type="http://schemas.openxmlformats.org/officeDocument/2006/relationships/slide" Target="slides/slide227.xml"/><Relationship Id="rId266" Type="http://schemas.openxmlformats.org/officeDocument/2006/relationships/slide" Target="slides/slide248.xml"/><Relationship Id="rId287" Type="http://schemas.openxmlformats.org/officeDocument/2006/relationships/slide" Target="slides/slide269.xml"/><Relationship Id="rId30" Type="http://schemas.openxmlformats.org/officeDocument/2006/relationships/slide" Target="slides/slide1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312" Type="http://schemas.openxmlformats.org/officeDocument/2006/relationships/slide" Target="slides/slide294.xml"/><Relationship Id="rId333" Type="http://schemas.openxmlformats.org/officeDocument/2006/relationships/slide" Target="slides/slide31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189" Type="http://schemas.openxmlformats.org/officeDocument/2006/relationships/slide" Target="slides/slide171.xml"/><Relationship Id="rId3" Type="http://schemas.openxmlformats.org/officeDocument/2006/relationships/slideMaster" Target="slideMasters/slideMaster3.xml"/><Relationship Id="rId214" Type="http://schemas.openxmlformats.org/officeDocument/2006/relationships/slide" Target="slides/slide196.xml"/><Relationship Id="rId235" Type="http://schemas.openxmlformats.org/officeDocument/2006/relationships/slide" Target="slides/slide217.xml"/><Relationship Id="rId256" Type="http://schemas.openxmlformats.org/officeDocument/2006/relationships/slide" Target="slides/slide238.xml"/><Relationship Id="rId277" Type="http://schemas.openxmlformats.org/officeDocument/2006/relationships/slide" Target="slides/slide259.xml"/><Relationship Id="rId298" Type="http://schemas.openxmlformats.org/officeDocument/2006/relationships/slide" Target="slides/slide280.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302" Type="http://schemas.openxmlformats.org/officeDocument/2006/relationships/slide" Target="slides/slide284.xml"/><Relationship Id="rId323" Type="http://schemas.openxmlformats.org/officeDocument/2006/relationships/slide" Target="slides/slide305.xml"/><Relationship Id="rId344"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179" Type="http://schemas.openxmlformats.org/officeDocument/2006/relationships/slide" Target="slides/slide161.xml"/><Relationship Id="rId190" Type="http://schemas.openxmlformats.org/officeDocument/2006/relationships/slide" Target="slides/slide172.xml"/><Relationship Id="rId204" Type="http://schemas.openxmlformats.org/officeDocument/2006/relationships/slide" Target="slides/slide186.xml"/><Relationship Id="rId225" Type="http://schemas.openxmlformats.org/officeDocument/2006/relationships/slide" Target="slides/slide207.xml"/><Relationship Id="rId246" Type="http://schemas.openxmlformats.org/officeDocument/2006/relationships/slide" Target="slides/slide228.xml"/><Relationship Id="rId267" Type="http://schemas.openxmlformats.org/officeDocument/2006/relationships/slide" Target="slides/slide249.xml"/><Relationship Id="rId288" Type="http://schemas.openxmlformats.org/officeDocument/2006/relationships/slide" Target="slides/slide270.xml"/><Relationship Id="rId106" Type="http://schemas.openxmlformats.org/officeDocument/2006/relationships/slide" Target="slides/slide88.xml"/><Relationship Id="rId127" Type="http://schemas.openxmlformats.org/officeDocument/2006/relationships/slide" Target="slides/slide109.xml"/><Relationship Id="rId313" Type="http://schemas.openxmlformats.org/officeDocument/2006/relationships/slide" Target="slides/slide295.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94" Type="http://schemas.openxmlformats.org/officeDocument/2006/relationships/slide" Target="slides/slide76.xml"/><Relationship Id="rId148" Type="http://schemas.openxmlformats.org/officeDocument/2006/relationships/slide" Target="slides/slide130.xml"/><Relationship Id="rId169" Type="http://schemas.openxmlformats.org/officeDocument/2006/relationships/slide" Target="slides/slide151.xml"/><Relationship Id="rId334" Type="http://schemas.openxmlformats.org/officeDocument/2006/relationships/slide" Target="slides/slide316.xml"/><Relationship Id="rId4" Type="http://schemas.openxmlformats.org/officeDocument/2006/relationships/slideMaster" Target="slideMasters/slideMaster4.xml"/><Relationship Id="rId180" Type="http://schemas.openxmlformats.org/officeDocument/2006/relationships/slide" Target="slides/slide162.xml"/><Relationship Id="rId215" Type="http://schemas.openxmlformats.org/officeDocument/2006/relationships/slide" Target="slides/slide197.xml"/><Relationship Id="rId236" Type="http://schemas.openxmlformats.org/officeDocument/2006/relationships/slide" Target="slides/slide218.xml"/><Relationship Id="rId257" Type="http://schemas.openxmlformats.org/officeDocument/2006/relationships/slide" Target="slides/slide239.xml"/><Relationship Id="rId278" Type="http://schemas.openxmlformats.org/officeDocument/2006/relationships/slide" Target="slides/slide260.xml"/><Relationship Id="rId303" Type="http://schemas.openxmlformats.org/officeDocument/2006/relationships/slide" Target="slides/slide285.xml"/><Relationship Id="rId42" Type="http://schemas.openxmlformats.org/officeDocument/2006/relationships/slide" Target="slides/slide24.xml"/><Relationship Id="rId84" Type="http://schemas.openxmlformats.org/officeDocument/2006/relationships/slide" Target="slides/slide66.xml"/><Relationship Id="rId138" Type="http://schemas.openxmlformats.org/officeDocument/2006/relationships/slide" Target="slides/slide120.xml"/><Relationship Id="rId191" Type="http://schemas.openxmlformats.org/officeDocument/2006/relationships/slide" Target="slides/slide173.xml"/><Relationship Id="rId205" Type="http://schemas.openxmlformats.org/officeDocument/2006/relationships/slide" Target="slides/slide187.xml"/><Relationship Id="rId247" Type="http://schemas.openxmlformats.org/officeDocument/2006/relationships/slide" Target="slides/slide229.xml"/><Relationship Id="rId107" Type="http://schemas.openxmlformats.org/officeDocument/2006/relationships/slide" Target="slides/slide89.xml"/><Relationship Id="rId289" Type="http://schemas.openxmlformats.org/officeDocument/2006/relationships/slide" Target="slides/slide271.xml"/><Relationship Id="rId11" Type="http://schemas.openxmlformats.org/officeDocument/2006/relationships/slideMaster" Target="slideMasters/slideMaster11.xml"/><Relationship Id="rId53" Type="http://schemas.openxmlformats.org/officeDocument/2006/relationships/slide" Target="slides/slide35.xml"/><Relationship Id="rId149" Type="http://schemas.openxmlformats.org/officeDocument/2006/relationships/slide" Target="slides/slide131.xml"/><Relationship Id="rId314" Type="http://schemas.openxmlformats.org/officeDocument/2006/relationships/slide" Target="slides/slide296.xml"/><Relationship Id="rId95" Type="http://schemas.openxmlformats.org/officeDocument/2006/relationships/slide" Target="slides/slide77.xml"/><Relationship Id="rId160" Type="http://schemas.openxmlformats.org/officeDocument/2006/relationships/slide" Target="slides/slide142.xml"/><Relationship Id="rId216" Type="http://schemas.openxmlformats.org/officeDocument/2006/relationships/slide" Target="slides/slide198.xml"/><Relationship Id="rId258" Type="http://schemas.openxmlformats.org/officeDocument/2006/relationships/slide" Target="slides/slide240.xml"/><Relationship Id="rId22" Type="http://schemas.openxmlformats.org/officeDocument/2006/relationships/slide" Target="slides/slide4.xml"/><Relationship Id="rId64" Type="http://schemas.openxmlformats.org/officeDocument/2006/relationships/slide" Target="slides/slide46.xml"/><Relationship Id="rId118" Type="http://schemas.openxmlformats.org/officeDocument/2006/relationships/slide" Target="slides/slide100.xml"/><Relationship Id="rId325" Type="http://schemas.openxmlformats.org/officeDocument/2006/relationships/slide" Target="slides/slide307.xml"/><Relationship Id="rId171" Type="http://schemas.openxmlformats.org/officeDocument/2006/relationships/slide" Target="slides/slide153.xml"/><Relationship Id="rId227" Type="http://schemas.openxmlformats.org/officeDocument/2006/relationships/slide" Target="slides/slide209.xml"/><Relationship Id="rId269" Type="http://schemas.openxmlformats.org/officeDocument/2006/relationships/slide" Target="slides/slide251.xml"/><Relationship Id="rId33" Type="http://schemas.openxmlformats.org/officeDocument/2006/relationships/slide" Target="slides/slide15.xml"/><Relationship Id="rId129" Type="http://schemas.openxmlformats.org/officeDocument/2006/relationships/slide" Target="slides/slide111.xml"/><Relationship Id="rId280" Type="http://schemas.openxmlformats.org/officeDocument/2006/relationships/slide" Target="slides/slide262.xml"/><Relationship Id="rId336" Type="http://schemas.openxmlformats.org/officeDocument/2006/relationships/slide" Target="slides/slide318.xml"/><Relationship Id="rId75" Type="http://schemas.openxmlformats.org/officeDocument/2006/relationships/slide" Target="slides/slide57.xml"/><Relationship Id="rId140" Type="http://schemas.openxmlformats.org/officeDocument/2006/relationships/slide" Target="slides/slide122.xml"/><Relationship Id="rId182"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220.xml"/><Relationship Id="rId291" Type="http://schemas.openxmlformats.org/officeDocument/2006/relationships/slide" Target="slides/slide273.xml"/><Relationship Id="rId305" Type="http://schemas.openxmlformats.org/officeDocument/2006/relationships/slide" Target="slides/slide287.xml"/><Relationship Id="rId44" Type="http://schemas.openxmlformats.org/officeDocument/2006/relationships/slide" Target="slides/slide26.xml"/><Relationship Id="rId86" Type="http://schemas.openxmlformats.org/officeDocument/2006/relationships/slide" Target="slides/slide68.xml"/><Relationship Id="rId151" Type="http://schemas.openxmlformats.org/officeDocument/2006/relationships/slide" Target="slides/slide133.xml"/><Relationship Id="rId193" Type="http://schemas.openxmlformats.org/officeDocument/2006/relationships/slide" Target="slides/slide175.xml"/><Relationship Id="rId207" Type="http://schemas.openxmlformats.org/officeDocument/2006/relationships/slide" Target="slides/slide189.xml"/><Relationship Id="rId249" Type="http://schemas.openxmlformats.org/officeDocument/2006/relationships/slide" Target="slides/slide231.xml"/><Relationship Id="rId13" Type="http://schemas.openxmlformats.org/officeDocument/2006/relationships/slideMaster" Target="slideMasters/slideMaster13.xml"/><Relationship Id="rId109" Type="http://schemas.openxmlformats.org/officeDocument/2006/relationships/slide" Target="slides/slide91.xml"/><Relationship Id="rId260" Type="http://schemas.openxmlformats.org/officeDocument/2006/relationships/slide" Target="slides/slide242.xml"/><Relationship Id="rId316" Type="http://schemas.openxmlformats.org/officeDocument/2006/relationships/slide" Target="slides/slide298.xml"/><Relationship Id="rId55" Type="http://schemas.openxmlformats.org/officeDocument/2006/relationships/slide" Target="slides/slide37.xml"/><Relationship Id="rId97" Type="http://schemas.openxmlformats.org/officeDocument/2006/relationships/slide" Target="slides/slide79.xml"/><Relationship Id="rId120" Type="http://schemas.openxmlformats.org/officeDocument/2006/relationships/slide" Target="slides/slide102.xml"/><Relationship Id="rId162" Type="http://schemas.openxmlformats.org/officeDocument/2006/relationships/slide" Target="slides/slide144.xml"/><Relationship Id="rId218" Type="http://schemas.openxmlformats.org/officeDocument/2006/relationships/slide" Target="slides/slide200.xml"/><Relationship Id="rId271" Type="http://schemas.openxmlformats.org/officeDocument/2006/relationships/slide" Target="slides/slide253.xml"/><Relationship Id="rId24" Type="http://schemas.openxmlformats.org/officeDocument/2006/relationships/slide" Target="slides/slide6.xml"/><Relationship Id="rId66" Type="http://schemas.openxmlformats.org/officeDocument/2006/relationships/slide" Target="slides/slide48.xml"/><Relationship Id="rId131" Type="http://schemas.openxmlformats.org/officeDocument/2006/relationships/slide" Target="slides/slide113.xml"/><Relationship Id="rId327" Type="http://schemas.openxmlformats.org/officeDocument/2006/relationships/slide" Target="slides/slide309.xml"/><Relationship Id="rId173" Type="http://schemas.openxmlformats.org/officeDocument/2006/relationships/slide" Target="slides/slide155.xml"/><Relationship Id="rId229" Type="http://schemas.openxmlformats.org/officeDocument/2006/relationships/slide" Target="slides/slide2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11A54-AEF3-4EB1-81F2-47ABD38E354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625F26A-180D-4998-8BA5-0CE23CBF3260}">
      <dgm:prSet custT="1">
        <dgm:style>
          <a:lnRef idx="0">
            <a:schemeClr val="accent6"/>
          </a:lnRef>
          <a:fillRef idx="3">
            <a:schemeClr val="accent6"/>
          </a:fillRef>
          <a:effectRef idx="3">
            <a:schemeClr val="accent6"/>
          </a:effectRef>
          <a:fontRef idx="minor">
            <a:schemeClr val="lt1"/>
          </a:fontRef>
        </dgm:style>
      </dgm:prSet>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7200" i="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Maternal Newborn Health II</a:t>
          </a:r>
        </a:p>
      </dgm:t>
    </dgm:pt>
    <dgm:pt modelId="{AFC938AC-662F-4BBA-BBA1-7A68358D9C2B}" type="sibTrans" cxnId="{152C5DF5-4DB8-482F-91E5-0F9B9A18D4DE}">
      <dgm:prSet/>
      <dgm:spPr/>
      <dgm:t>
        <a:bodyPr/>
        <a:lstStyle/>
        <a:p>
          <a:endParaRPr lang="en-US">
            <a:solidFill>
              <a:schemeClr val="tx1">
                <a:lumMod val="95000"/>
              </a:schemeClr>
            </a:solidFill>
          </a:endParaRPr>
        </a:p>
      </dgm:t>
    </dgm:pt>
    <dgm:pt modelId="{7A036D19-B190-4D88-A47C-6415D2ADAD7E}" type="parTrans" cxnId="{152C5DF5-4DB8-482F-91E5-0F9B9A18D4DE}">
      <dgm:prSet/>
      <dgm:spPr/>
      <dgm:t>
        <a:bodyPr/>
        <a:lstStyle/>
        <a:p>
          <a:endParaRPr lang="en-US">
            <a:solidFill>
              <a:schemeClr val="tx1">
                <a:lumMod val="95000"/>
              </a:schemeClr>
            </a:solidFill>
          </a:endParaRPr>
        </a:p>
      </dgm:t>
    </dgm:pt>
    <dgm:pt modelId="{69AE1792-797A-4531-8C08-141652872EE5}" type="pres">
      <dgm:prSet presAssocID="{D1711A54-AEF3-4EB1-81F2-47ABD38E354D}" presName="CompostProcess" presStyleCnt="0">
        <dgm:presLayoutVars>
          <dgm:dir/>
          <dgm:resizeHandles val="exact"/>
        </dgm:presLayoutVars>
      </dgm:prSet>
      <dgm:spPr/>
    </dgm:pt>
    <dgm:pt modelId="{93D562D5-5F08-493A-9C1B-50ABD641622D}" type="pres">
      <dgm:prSet presAssocID="{D1711A54-AEF3-4EB1-81F2-47ABD38E354D}" presName="arrow" presStyleLbl="bgShp" presStyleIdx="0" presStyleCnt="1" custScaleX="117647" custLinFactNeighborX="-2941" custLinFactNeighborY="-7143"/>
      <dgm:spPr>
        <a:solidFill>
          <a:schemeClr val="accent2"/>
        </a:solidFill>
      </dgm:spPr>
    </dgm:pt>
    <dgm:pt modelId="{C3ACDEBF-0D3C-45B4-8A98-F78B824B82BC}" type="pres">
      <dgm:prSet presAssocID="{D1711A54-AEF3-4EB1-81F2-47ABD38E354D}" presName="linearProcess" presStyleCnt="0"/>
      <dgm:spPr/>
    </dgm:pt>
    <dgm:pt modelId="{DEC67520-BF64-4D80-ADDC-5E5DCF3050FC}" type="pres">
      <dgm:prSet presAssocID="{B625F26A-180D-4998-8BA5-0CE23CBF3260}" presName="textNode" presStyleLbl="node1" presStyleIdx="0" presStyleCnt="1" custScaleX="151608" custScaleY="168928" custLinFactNeighborX="-16682" custLinFactNeighborY="4107">
        <dgm:presLayoutVars>
          <dgm:bulletEnabled val="1"/>
        </dgm:presLayoutVars>
      </dgm:prSet>
      <dgm:spPr/>
    </dgm:pt>
  </dgm:ptLst>
  <dgm:cxnLst>
    <dgm:cxn modelId="{A8A0A80F-96B5-480C-B9F1-E9B66DE9A672}" type="presOf" srcId="{B625F26A-180D-4998-8BA5-0CE23CBF3260}" destId="{DEC67520-BF64-4D80-ADDC-5E5DCF3050FC}" srcOrd="0" destOrd="0" presId="urn:microsoft.com/office/officeart/2005/8/layout/hProcess9"/>
    <dgm:cxn modelId="{560F16B9-304D-4402-B558-1582B631909B}" type="presOf" srcId="{D1711A54-AEF3-4EB1-81F2-47ABD38E354D}" destId="{69AE1792-797A-4531-8C08-141652872EE5}" srcOrd="0" destOrd="0" presId="urn:microsoft.com/office/officeart/2005/8/layout/hProcess9"/>
    <dgm:cxn modelId="{152C5DF5-4DB8-482F-91E5-0F9B9A18D4DE}" srcId="{D1711A54-AEF3-4EB1-81F2-47ABD38E354D}" destId="{B625F26A-180D-4998-8BA5-0CE23CBF3260}" srcOrd="0" destOrd="0" parTransId="{7A036D19-B190-4D88-A47C-6415D2ADAD7E}" sibTransId="{AFC938AC-662F-4BBA-BBA1-7A68358D9C2B}"/>
    <dgm:cxn modelId="{A57A479A-7E83-46CD-9CDE-20D2CAA49612}" type="presParOf" srcId="{69AE1792-797A-4531-8C08-141652872EE5}" destId="{93D562D5-5F08-493A-9C1B-50ABD641622D}" srcOrd="0" destOrd="0" presId="urn:microsoft.com/office/officeart/2005/8/layout/hProcess9"/>
    <dgm:cxn modelId="{229FEA18-5AC0-4BFD-AD25-F3917A4BB7FA}" type="presParOf" srcId="{69AE1792-797A-4531-8C08-141652872EE5}" destId="{C3ACDEBF-0D3C-45B4-8A98-F78B824B82BC}" srcOrd="1" destOrd="0" presId="urn:microsoft.com/office/officeart/2005/8/layout/hProcess9"/>
    <dgm:cxn modelId="{4641D32D-A75C-4EB6-953E-EEB9E56824A7}" type="presParOf" srcId="{C3ACDEBF-0D3C-45B4-8A98-F78B824B82BC}" destId="{DEC67520-BF64-4D80-ADDC-5E5DCF3050FC}" srcOrd="0" destOrd="0" presId="urn:microsoft.com/office/officeart/2005/8/layout/hProcess9"/>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B2162-4B64-477C-9975-9988AF17B0AC}"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E61E9E4D-BCB8-43AB-B6C0-17B6C94BFEF1}">
      <dgm:prSet custT="1"/>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3600" b="1" i="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By Martha Kairu</a:t>
          </a:r>
          <a:endParaRPr lang="en-US" sz="3600" i="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endParaRPr>
        </a:p>
      </dgm:t>
    </dgm:pt>
    <dgm:pt modelId="{9029B2EA-CDDF-420C-86D8-504A3FE5E9B7}" type="parTrans" cxnId="{1D2A5135-D414-4DF6-91DA-8C29DF3E1C10}">
      <dgm:prSet/>
      <dgm:spPr/>
      <dgm:t>
        <a:bodyPr/>
        <a:lstStyle/>
        <a:p>
          <a:endParaRPr lang="en-US">
            <a:latin typeface="Broadway" panose="04040905080B02020502" pitchFamily="82" charset="0"/>
          </a:endParaRPr>
        </a:p>
      </dgm:t>
    </dgm:pt>
    <dgm:pt modelId="{E08EA7E5-D8EC-4651-8593-E32F52D65980}" type="sibTrans" cxnId="{1D2A5135-D414-4DF6-91DA-8C29DF3E1C10}">
      <dgm:prSet/>
      <dgm:spPr/>
      <dgm:t>
        <a:bodyPr/>
        <a:lstStyle/>
        <a:p>
          <a:endParaRPr lang="en-US">
            <a:latin typeface="Broadway" panose="04040905080B02020502" pitchFamily="82" charset="0"/>
          </a:endParaRPr>
        </a:p>
      </dgm:t>
    </dgm:pt>
    <dgm:pt modelId="{598DE9B9-F3D1-4B21-8039-C785C0138CA9}" type="pres">
      <dgm:prSet presAssocID="{BC4B2162-4B64-477C-9975-9988AF17B0AC}" presName="compositeShape" presStyleCnt="0">
        <dgm:presLayoutVars>
          <dgm:chMax val="7"/>
          <dgm:dir/>
          <dgm:resizeHandles val="exact"/>
        </dgm:presLayoutVars>
      </dgm:prSet>
      <dgm:spPr/>
    </dgm:pt>
    <dgm:pt modelId="{F7F3753F-44CA-4675-BF11-42C6851D5ABF}" type="pres">
      <dgm:prSet presAssocID="{E61E9E4D-BCB8-43AB-B6C0-17B6C94BFEF1}" presName="circ1TxSh" presStyleLbl="vennNode1" presStyleIdx="0" presStyleCnt="1" custScaleX="527870" custLinFactNeighborX="-14130" custLinFactNeighborY="-6522"/>
      <dgm:spPr/>
    </dgm:pt>
  </dgm:ptLst>
  <dgm:cxnLst>
    <dgm:cxn modelId="{1D2A5135-D414-4DF6-91DA-8C29DF3E1C10}" srcId="{BC4B2162-4B64-477C-9975-9988AF17B0AC}" destId="{E61E9E4D-BCB8-43AB-B6C0-17B6C94BFEF1}" srcOrd="0" destOrd="0" parTransId="{9029B2EA-CDDF-420C-86D8-504A3FE5E9B7}" sibTransId="{E08EA7E5-D8EC-4651-8593-E32F52D65980}"/>
    <dgm:cxn modelId="{6D5EF669-45AA-4178-8B42-9224F00EBF63}" type="presOf" srcId="{E61E9E4D-BCB8-43AB-B6C0-17B6C94BFEF1}" destId="{F7F3753F-44CA-4675-BF11-42C6851D5ABF}" srcOrd="0" destOrd="0" presId="urn:microsoft.com/office/officeart/2005/8/layout/venn1"/>
    <dgm:cxn modelId="{D442B2AC-D8C6-428D-9145-90F24DA0B106}" type="presOf" srcId="{BC4B2162-4B64-477C-9975-9988AF17B0AC}" destId="{598DE9B9-F3D1-4B21-8039-C785C0138CA9}" srcOrd="0" destOrd="0" presId="urn:microsoft.com/office/officeart/2005/8/layout/venn1"/>
    <dgm:cxn modelId="{FF1BD5FE-12DF-444F-924F-8444398019B6}" type="presParOf" srcId="{598DE9B9-F3D1-4B21-8039-C785C0138CA9}" destId="{F7F3753F-44CA-4675-BF11-42C6851D5ABF}" srcOrd="0" destOrd="0" presId="urn:microsoft.com/office/officeart/2005/8/layout/ven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4A35A-09E8-4F7C-958F-2EA4D280655B}" type="doc">
      <dgm:prSet loTypeId="urn:microsoft.com/office/officeart/2005/8/layout/target3" loCatId="relationship" qsTypeId="urn:microsoft.com/office/officeart/2005/8/quickstyle/3d3" qsCatId="3D" csTypeId="urn:microsoft.com/office/officeart/2005/8/colors/accent1_4" csCatId="accent1" phldr="1"/>
      <dgm:spPr/>
      <dgm:t>
        <a:bodyPr/>
        <a:lstStyle/>
        <a:p>
          <a:endParaRPr lang="en-US"/>
        </a:p>
      </dgm:t>
    </dgm:pt>
    <dgm:pt modelId="{FD4B7E34-6E57-4998-934A-C88BD77599CE}">
      <dgm:prSet custT="1"/>
      <dgm:spPr>
        <a:solidFill>
          <a:srgbClr val="0000FF"/>
        </a:solidFill>
        <a:ln w="76200">
          <a:solidFill>
            <a:srgbClr val="FFC000"/>
          </a:solidFill>
        </a:ln>
        <a:scene3d>
          <a:camera prst="orthographicFront">
            <a:rot lat="0" lon="0" rev="0"/>
          </a:camera>
          <a:lightRig rig="contrasting" dir="t">
            <a:rot lat="0" lon="0" rev="1200000"/>
          </a:lightRig>
        </a:scene3d>
        <a:sp3d>
          <a:bevelT prst="convex"/>
        </a:sp3d>
      </dgm:spPr>
      <dgm:t>
        <a:bodyPr/>
        <a:lstStyle/>
        <a:p>
          <a:pPr rtl="0"/>
          <a:r>
            <a:rPr lang="en-US" sz="6000" b="1"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gm:t>
    </dgm:pt>
    <dgm:pt modelId="{6CF34B95-70D8-45CF-9E6F-BB1E05C45131}" type="par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5B63F82C-6AA3-4CDD-B195-BB25F285A357}" type="sib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11C4B2FC-4EC8-4EFB-9064-DB4151CB302C}" type="pres">
      <dgm:prSet presAssocID="{7C64A35A-09E8-4F7C-958F-2EA4D280655B}" presName="Name0" presStyleCnt="0">
        <dgm:presLayoutVars>
          <dgm:chMax val="7"/>
          <dgm:dir/>
          <dgm:animLvl val="lvl"/>
          <dgm:resizeHandles val="exact"/>
        </dgm:presLayoutVars>
      </dgm:prSet>
      <dgm:spPr/>
    </dgm:pt>
    <dgm:pt modelId="{2FA4C183-203B-458B-B975-FEB04EC831A7}" type="pres">
      <dgm:prSet presAssocID="{FD4B7E34-6E57-4998-934A-C88BD77599CE}" presName="circle1" presStyleLbl="node1" presStyleIdx="0" presStyleCnt="1" custLinFactNeighborX="16000"/>
      <dgm:spPr>
        <a:solidFill>
          <a:srgbClr val="0000FF"/>
        </a:solidFill>
      </dgm:spPr>
    </dgm:pt>
    <dgm:pt modelId="{1E7A9308-3C39-459D-A0CB-CB47EBBA04D9}" type="pres">
      <dgm:prSet presAssocID="{FD4B7E34-6E57-4998-934A-C88BD77599CE}" presName="space" presStyleCnt="0"/>
      <dgm:spPr/>
    </dgm:pt>
    <dgm:pt modelId="{23FD542A-F239-4BCC-A61E-51FE33CE5DB6}" type="pres">
      <dgm:prSet presAssocID="{FD4B7E34-6E57-4998-934A-C88BD77599CE}" presName="rect1" presStyleLbl="alignAcc1" presStyleIdx="0" presStyleCnt="1" custScaleX="100000" custLinFactNeighborX="6283"/>
      <dgm:spPr/>
    </dgm:pt>
    <dgm:pt modelId="{1D6A8937-8584-4BAC-BE54-194843FDC874}" type="pres">
      <dgm:prSet presAssocID="{FD4B7E34-6E57-4998-934A-C88BD77599CE}" presName="rect1ParTxNoCh" presStyleLbl="alignAcc1" presStyleIdx="0" presStyleCnt="1">
        <dgm:presLayoutVars>
          <dgm:chMax val="1"/>
          <dgm:bulletEnabled val="1"/>
        </dgm:presLayoutVars>
      </dgm:prSet>
      <dgm:spPr/>
    </dgm:pt>
  </dgm:ptLst>
  <dgm:cxnLst>
    <dgm:cxn modelId="{2B05C41F-5692-436D-BF84-6E02BF3F8E38}" type="presOf" srcId="{FD4B7E34-6E57-4998-934A-C88BD77599CE}" destId="{1D6A8937-8584-4BAC-BE54-194843FDC874}" srcOrd="1" destOrd="0" presId="urn:microsoft.com/office/officeart/2005/8/layout/target3"/>
    <dgm:cxn modelId="{C0D1CF27-0B16-481B-B13E-4128D24657F0}" srcId="{7C64A35A-09E8-4F7C-958F-2EA4D280655B}" destId="{FD4B7E34-6E57-4998-934A-C88BD77599CE}" srcOrd="0" destOrd="0" parTransId="{6CF34B95-70D8-45CF-9E6F-BB1E05C45131}" sibTransId="{5B63F82C-6AA3-4CDD-B195-BB25F285A357}"/>
    <dgm:cxn modelId="{0D3BCF28-6864-409D-8420-2534B9222B6A}" type="presOf" srcId="{FD4B7E34-6E57-4998-934A-C88BD77599CE}" destId="{23FD542A-F239-4BCC-A61E-51FE33CE5DB6}" srcOrd="0" destOrd="0" presId="urn:microsoft.com/office/officeart/2005/8/layout/target3"/>
    <dgm:cxn modelId="{0E6384EF-C924-4154-9BD3-5C833CF762BB}" type="presOf" srcId="{7C64A35A-09E8-4F7C-958F-2EA4D280655B}" destId="{11C4B2FC-4EC8-4EFB-9064-DB4151CB302C}" srcOrd="0" destOrd="0" presId="urn:microsoft.com/office/officeart/2005/8/layout/target3"/>
    <dgm:cxn modelId="{8E62537B-59B5-4C5E-9E3C-BE6CD4AB9CA0}" type="presParOf" srcId="{11C4B2FC-4EC8-4EFB-9064-DB4151CB302C}" destId="{2FA4C183-203B-458B-B975-FEB04EC831A7}" srcOrd="0" destOrd="0" presId="urn:microsoft.com/office/officeart/2005/8/layout/target3"/>
    <dgm:cxn modelId="{EF1E067F-7A12-4D5B-A923-3071B3F3715C}" type="presParOf" srcId="{11C4B2FC-4EC8-4EFB-9064-DB4151CB302C}" destId="{1E7A9308-3C39-459D-A0CB-CB47EBBA04D9}" srcOrd="1" destOrd="0" presId="urn:microsoft.com/office/officeart/2005/8/layout/target3"/>
    <dgm:cxn modelId="{431DAF05-48FE-4FE9-A7E4-6D4A52C6DEE1}" type="presParOf" srcId="{11C4B2FC-4EC8-4EFB-9064-DB4151CB302C}" destId="{23FD542A-F239-4BCC-A61E-51FE33CE5DB6}" srcOrd="2" destOrd="0" presId="urn:microsoft.com/office/officeart/2005/8/layout/target3"/>
    <dgm:cxn modelId="{86393DBF-BF45-4911-85D7-5C109BC66B52}" type="presParOf" srcId="{11C4B2FC-4EC8-4EFB-9064-DB4151CB302C}" destId="{1D6A8937-8584-4BAC-BE54-194843FDC874}"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1C44CA-B8D1-4C16-A084-FFA1564BF272}"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125D6887-64CB-4877-BD5E-BD9788A4491E}">
      <dgm:prSet/>
      <dgm:spPr>
        <a:solidFill>
          <a:schemeClr val="accent1">
            <a:lumMod val="75000"/>
          </a:schemeClr>
        </a:solidFill>
        <a:ln w="57150">
          <a:solidFill>
            <a:srgbClr val="FF00FF"/>
          </a:solid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b="1" baseline="0" dirty="0"/>
            <a:t>Diagram of normal &amp; abnormal urinary flow</a:t>
          </a:r>
        </a:p>
      </dgm:t>
    </dgm:pt>
    <dgm:pt modelId="{33D637A3-09F1-41A2-BAF4-03D1D3419B58}" type="parTrans" cxnId="{90EEB9C9-9969-4B49-9D69-1DDB3A618179}">
      <dgm:prSet/>
      <dgm:spPr/>
      <dgm:t>
        <a:bodyPr/>
        <a:lstStyle/>
        <a:p>
          <a:endParaRPr lang="en-US"/>
        </a:p>
      </dgm:t>
    </dgm:pt>
    <dgm:pt modelId="{BCDB1A97-0236-40C8-96C3-E13CEA0DDD2E}" type="sibTrans" cxnId="{90EEB9C9-9969-4B49-9D69-1DDB3A618179}">
      <dgm:prSet/>
      <dgm:spPr/>
      <dgm:t>
        <a:bodyPr/>
        <a:lstStyle/>
        <a:p>
          <a:endParaRPr lang="en-US"/>
        </a:p>
      </dgm:t>
    </dgm:pt>
    <dgm:pt modelId="{F40F9308-D7BF-4272-9A2F-DCA8046BE588}" type="pres">
      <dgm:prSet presAssocID="{D11C44CA-B8D1-4C16-A084-FFA1564BF272}" presName="Name0" presStyleCnt="0">
        <dgm:presLayoutVars>
          <dgm:chMax val="7"/>
          <dgm:dir/>
          <dgm:animLvl val="lvl"/>
          <dgm:resizeHandles val="exact"/>
        </dgm:presLayoutVars>
      </dgm:prSet>
      <dgm:spPr/>
    </dgm:pt>
    <dgm:pt modelId="{E9BA4049-D292-4B1A-ACF2-549CC7DD58F2}" type="pres">
      <dgm:prSet presAssocID="{125D6887-64CB-4877-BD5E-BD9788A4491E}" presName="circle1" presStyleLbl="node1" presStyleIdx="0" presStyleCnt="1"/>
      <dgm:spPr/>
    </dgm:pt>
    <dgm:pt modelId="{6CC7C16E-535D-42B6-B3B7-3925F870D788}" type="pres">
      <dgm:prSet presAssocID="{125D6887-64CB-4877-BD5E-BD9788A4491E}" presName="space" presStyleCnt="0"/>
      <dgm:spPr/>
    </dgm:pt>
    <dgm:pt modelId="{02080B1F-B05B-4F36-ACC7-A417CCC8ABBE}" type="pres">
      <dgm:prSet presAssocID="{125D6887-64CB-4877-BD5E-BD9788A4491E}" presName="rect1" presStyleLbl="alignAcc1" presStyleIdx="0" presStyleCnt="1"/>
      <dgm:spPr/>
    </dgm:pt>
    <dgm:pt modelId="{67C711A9-3097-4E6A-B084-D3E33FA4CDF1}" type="pres">
      <dgm:prSet presAssocID="{125D6887-64CB-4877-BD5E-BD9788A4491E}" presName="rect1ParTxNoCh" presStyleLbl="alignAcc1" presStyleIdx="0" presStyleCnt="1">
        <dgm:presLayoutVars>
          <dgm:chMax val="1"/>
          <dgm:bulletEnabled val="1"/>
        </dgm:presLayoutVars>
      </dgm:prSet>
      <dgm:spPr/>
    </dgm:pt>
  </dgm:ptLst>
  <dgm:cxnLst>
    <dgm:cxn modelId="{9CC1EC3B-14A8-4AE2-A688-C132ACD12620}" type="presOf" srcId="{D11C44CA-B8D1-4C16-A084-FFA1564BF272}" destId="{F40F9308-D7BF-4272-9A2F-DCA8046BE588}" srcOrd="0" destOrd="0" presId="urn:microsoft.com/office/officeart/2005/8/layout/target3"/>
    <dgm:cxn modelId="{6654E44E-61FD-4BE2-86B3-D8587BC31F0D}" type="presOf" srcId="{125D6887-64CB-4877-BD5E-BD9788A4491E}" destId="{67C711A9-3097-4E6A-B084-D3E33FA4CDF1}" srcOrd="1" destOrd="0" presId="urn:microsoft.com/office/officeart/2005/8/layout/target3"/>
    <dgm:cxn modelId="{25E8807E-B5B0-4F14-BA7E-8C31D4B85A6A}" type="presOf" srcId="{125D6887-64CB-4877-BD5E-BD9788A4491E}" destId="{02080B1F-B05B-4F36-ACC7-A417CCC8ABBE}" srcOrd="0" destOrd="0" presId="urn:microsoft.com/office/officeart/2005/8/layout/target3"/>
    <dgm:cxn modelId="{90EEB9C9-9969-4B49-9D69-1DDB3A618179}" srcId="{D11C44CA-B8D1-4C16-A084-FFA1564BF272}" destId="{125D6887-64CB-4877-BD5E-BD9788A4491E}" srcOrd="0" destOrd="0" parTransId="{33D637A3-09F1-41A2-BAF4-03D1D3419B58}" sibTransId="{BCDB1A97-0236-40C8-96C3-E13CEA0DDD2E}"/>
    <dgm:cxn modelId="{C99FC702-1943-4960-8D12-94726C746B41}" type="presParOf" srcId="{F40F9308-D7BF-4272-9A2F-DCA8046BE588}" destId="{E9BA4049-D292-4B1A-ACF2-549CC7DD58F2}" srcOrd="0" destOrd="0" presId="urn:microsoft.com/office/officeart/2005/8/layout/target3"/>
    <dgm:cxn modelId="{54C70441-40C1-42AC-88FE-990336EC5E2B}" type="presParOf" srcId="{F40F9308-D7BF-4272-9A2F-DCA8046BE588}" destId="{6CC7C16E-535D-42B6-B3B7-3925F870D788}" srcOrd="1" destOrd="0" presId="urn:microsoft.com/office/officeart/2005/8/layout/target3"/>
    <dgm:cxn modelId="{830DB48F-018A-482D-A266-61D7FAA378A3}" type="presParOf" srcId="{F40F9308-D7BF-4272-9A2F-DCA8046BE588}" destId="{02080B1F-B05B-4F36-ACC7-A417CCC8ABBE}" srcOrd="2" destOrd="0" presId="urn:microsoft.com/office/officeart/2005/8/layout/target3"/>
    <dgm:cxn modelId="{2BC1FC19-0A37-43EA-9CB6-865F30B7F774}" type="presParOf" srcId="{F40F9308-D7BF-4272-9A2F-DCA8046BE588}" destId="{67C711A9-3097-4E6A-B084-D3E33FA4CDF1}"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39BE8-A57E-4943-8FF3-8484206823AB}"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E651B9B7-AB8C-4C81-BCD9-B73E7C421E16}">
      <dgm:prSet custT="1"/>
      <dgm:spPr>
        <a:ln w="57150">
          <a:solidFill>
            <a:srgbClr val="FF00FF"/>
          </a:solidFill>
          <a:prstDash val="lgDashDotDot"/>
        </a:ln>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8000" b="1"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gm:t>
    </dgm:pt>
    <dgm:pt modelId="{6B2A14DD-D6B9-489B-8D14-EE27E04D7DC9}" type="par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1900CE59-E20E-41A2-A248-98B8F6EFDC10}" type="sib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A015B784-1B67-4727-9CA4-057C1EAF9312}" type="pres">
      <dgm:prSet presAssocID="{96439BE8-A57E-4943-8FF3-8484206823AB}" presName="linear" presStyleCnt="0">
        <dgm:presLayoutVars>
          <dgm:animLvl val="lvl"/>
          <dgm:resizeHandles val="exact"/>
        </dgm:presLayoutVars>
      </dgm:prSet>
      <dgm:spPr/>
    </dgm:pt>
    <dgm:pt modelId="{64A55C1C-5878-4404-B96A-B6FC2D971509}" type="pres">
      <dgm:prSet presAssocID="{E651B9B7-AB8C-4C81-BCD9-B73E7C421E16}" presName="parentText" presStyleLbl="node1" presStyleIdx="0" presStyleCnt="1" custLinFactNeighborX="8519" custLinFactNeighborY="2679">
        <dgm:presLayoutVars>
          <dgm:chMax val="0"/>
          <dgm:bulletEnabled val="1"/>
        </dgm:presLayoutVars>
      </dgm:prSet>
      <dgm:spPr/>
    </dgm:pt>
  </dgm:ptLst>
  <dgm:cxnLst>
    <dgm:cxn modelId="{903B1C97-664E-43B9-A398-AC14C0FA4A2C}" type="presOf" srcId="{96439BE8-A57E-4943-8FF3-8484206823AB}" destId="{A015B784-1B67-4727-9CA4-057C1EAF9312}" srcOrd="0" destOrd="0" presId="urn:microsoft.com/office/officeart/2005/8/layout/vList2"/>
    <dgm:cxn modelId="{4829F399-4F3F-4964-A208-D0FB611F97C4}" type="presOf" srcId="{E651B9B7-AB8C-4C81-BCD9-B73E7C421E16}" destId="{64A55C1C-5878-4404-B96A-B6FC2D971509}" srcOrd="0" destOrd="0" presId="urn:microsoft.com/office/officeart/2005/8/layout/vList2"/>
    <dgm:cxn modelId="{703EF3FD-B93C-4717-BAA0-06FFFCF2020B}" srcId="{96439BE8-A57E-4943-8FF3-8484206823AB}" destId="{E651B9B7-AB8C-4C81-BCD9-B73E7C421E16}" srcOrd="0" destOrd="0" parTransId="{6B2A14DD-D6B9-489B-8D14-EE27E04D7DC9}" sibTransId="{1900CE59-E20E-41A2-A248-98B8F6EFDC10}"/>
    <dgm:cxn modelId="{3B077873-E9A6-4558-9C96-3C0234FE4AE3}" type="presParOf" srcId="{A015B784-1B67-4727-9CA4-057C1EAF9312}" destId="{64A55C1C-5878-4404-B96A-B6FC2D97150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0E769-F7E6-444C-BFAC-ACB90DF71A7E}"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A240631-3EC1-42A3-ACB8-8F421EF4B8F9}">
      <dgm:prSet/>
      <dgm:spPr>
        <a:solidFill>
          <a:schemeClr val="accent1"/>
        </a:solidFill>
        <a:ln>
          <a:solidFill>
            <a:srgbClr val="FF00FF"/>
          </a:solidFill>
          <a:prstDash val="lgDashDotDot"/>
        </a:ln>
        <a:scene3d>
          <a:camera prst="orthographicFront"/>
          <a:lightRig rig="threePt" dir="t"/>
        </a:scene3d>
        <a:sp3d>
          <a:bevelT w="114300" prst="artDeco"/>
        </a:sp3d>
      </dgm:spPr>
      <dgm:t>
        <a:bodyPr/>
        <a:lstStyle/>
        <a:p>
          <a:pPr algn="ctr" rtl="0"/>
          <a:r>
            <a:rPr lang="en-US" b="1" baseline="0" dirty="0">
              <a:solidFill>
                <a:srgbClr val="FFFF00"/>
              </a:solidFill>
            </a:rPr>
            <a:t>Predisposing  factors</a:t>
          </a:r>
        </a:p>
      </dgm:t>
    </dgm:pt>
    <dgm:pt modelId="{3D223C0D-725F-4AAD-8022-4EE4BBEEF510}" type="parTrans" cxnId="{840C3406-608A-4023-9A7A-89695B717FDD}">
      <dgm:prSet/>
      <dgm:spPr/>
      <dgm:t>
        <a:bodyPr/>
        <a:lstStyle/>
        <a:p>
          <a:endParaRPr lang="en-US">
            <a:solidFill>
              <a:srgbClr val="FFFF00"/>
            </a:solidFill>
          </a:endParaRPr>
        </a:p>
      </dgm:t>
    </dgm:pt>
    <dgm:pt modelId="{E07F2DC0-1C18-4BA6-BA59-FF858BCFF5C1}" type="sibTrans" cxnId="{840C3406-608A-4023-9A7A-89695B717FDD}">
      <dgm:prSet/>
      <dgm:spPr/>
      <dgm:t>
        <a:bodyPr/>
        <a:lstStyle/>
        <a:p>
          <a:endParaRPr lang="en-US">
            <a:solidFill>
              <a:srgbClr val="FFFF00"/>
            </a:solidFill>
          </a:endParaRPr>
        </a:p>
      </dgm:t>
    </dgm:pt>
    <dgm:pt modelId="{260C9ABD-7EF6-4C90-9651-C6D2D3DFBD5A}" type="pres">
      <dgm:prSet presAssocID="{74F0E769-F7E6-444C-BFAC-ACB90DF71A7E}" presName="linear" presStyleCnt="0">
        <dgm:presLayoutVars>
          <dgm:animLvl val="lvl"/>
          <dgm:resizeHandles val="exact"/>
        </dgm:presLayoutVars>
      </dgm:prSet>
      <dgm:spPr/>
    </dgm:pt>
    <dgm:pt modelId="{648371A8-0147-437E-BA97-0B8C1253C925}" type="pres">
      <dgm:prSet presAssocID="{5A240631-3EC1-42A3-ACB8-8F421EF4B8F9}" presName="parentText" presStyleLbl="node1" presStyleIdx="0" presStyleCnt="1" custLinFactNeighborX="4074" custLinFactNeighborY="-11765">
        <dgm:presLayoutVars>
          <dgm:chMax val="0"/>
          <dgm:bulletEnabled val="1"/>
        </dgm:presLayoutVars>
      </dgm:prSet>
      <dgm:spPr/>
    </dgm:pt>
  </dgm:ptLst>
  <dgm:cxnLst>
    <dgm:cxn modelId="{840C3406-608A-4023-9A7A-89695B717FDD}" srcId="{74F0E769-F7E6-444C-BFAC-ACB90DF71A7E}" destId="{5A240631-3EC1-42A3-ACB8-8F421EF4B8F9}" srcOrd="0" destOrd="0" parTransId="{3D223C0D-725F-4AAD-8022-4EE4BBEEF510}" sibTransId="{E07F2DC0-1C18-4BA6-BA59-FF858BCFF5C1}"/>
    <dgm:cxn modelId="{765DC03C-9B9D-402C-8BF4-AEDD85FBE762}" type="presOf" srcId="{5A240631-3EC1-42A3-ACB8-8F421EF4B8F9}" destId="{648371A8-0147-437E-BA97-0B8C1253C925}" srcOrd="0" destOrd="0" presId="urn:microsoft.com/office/officeart/2005/8/layout/vList2"/>
    <dgm:cxn modelId="{2E5DC7B7-46C6-4A91-8D16-1C948124B51E}" type="presOf" srcId="{74F0E769-F7E6-444C-BFAC-ACB90DF71A7E}" destId="{260C9ABD-7EF6-4C90-9651-C6D2D3DFBD5A}" srcOrd="0" destOrd="0" presId="urn:microsoft.com/office/officeart/2005/8/layout/vList2"/>
    <dgm:cxn modelId="{47ECC171-40E2-4C19-8775-EECBB9E47ABB}" type="presParOf" srcId="{260C9ABD-7EF6-4C90-9651-C6D2D3DFBD5A}" destId="{648371A8-0147-437E-BA97-0B8C1253C9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FE1F0-CF0B-41D3-9DD0-F322597FA7FD}"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C32C0A71-D863-4818-A13D-78D59EE86393}">
      <dgm:prSet custT="1"/>
      <dgm:spPr/>
      <dgm:t>
        <a:bodyPr/>
        <a:lstStyle/>
        <a:p>
          <a:pPr algn="ctr" rtl="0"/>
          <a: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gm:t>
    </dgm:pt>
    <dgm:pt modelId="{ECEE0342-A2B4-43BA-A33C-E55D2A165C30}" type="parTrans" cxnId="{0BBA8C68-65D6-4551-A087-9477648E0C80}">
      <dgm:prSet/>
      <dgm:spPr/>
      <dgm:t>
        <a:bodyPr/>
        <a:lstStyle/>
        <a:p>
          <a:endParaRPr lang="en-US">
            <a:solidFill>
              <a:srgbClr val="FFFF00"/>
            </a:solidFill>
          </a:endParaRPr>
        </a:p>
      </dgm:t>
    </dgm:pt>
    <dgm:pt modelId="{5A754AAE-B37E-4610-BF34-0C49E17D71A3}" type="sibTrans" cxnId="{0BBA8C68-65D6-4551-A087-9477648E0C80}">
      <dgm:prSet/>
      <dgm:spPr/>
      <dgm:t>
        <a:bodyPr/>
        <a:lstStyle/>
        <a:p>
          <a:endParaRPr lang="en-US">
            <a:solidFill>
              <a:srgbClr val="FFFF00"/>
            </a:solidFill>
          </a:endParaRPr>
        </a:p>
      </dgm:t>
    </dgm:pt>
    <dgm:pt modelId="{124C2C1D-0E5E-4A74-A653-3DCB65CAB4F1}" type="pres">
      <dgm:prSet presAssocID="{D8AFE1F0-CF0B-41D3-9DD0-F322597FA7FD}" presName="linear" presStyleCnt="0">
        <dgm:presLayoutVars>
          <dgm:animLvl val="lvl"/>
          <dgm:resizeHandles val="exact"/>
        </dgm:presLayoutVars>
      </dgm:prSet>
      <dgm:spPr/>
    </dgm:pt>
    <dgm:pt modelId="{C452A06B-61B7-4151-B733-6AC9D69F9F6C}" type="pres">
      <dgm:prSet presAssocID="{C32C0A71-D863-4818-A13D-78D59EE86393}" presName="parentText" presStyleLbl="node1" presStyleIdx="0" presStyleCnt="1" custLinFactNeighborY="-24085">
        <dgm:presLayoutVars>
          <dgm:chMax val="0"/>
          <dgm:bulletEnabled val="1"/>
        </dgm:presLayoutVars>
      </dgm:prSet>
      <dgm:spPr/>
    </dgm:pt>
  </dgm:ptLst>
  <dgm:cxnLst>
    <dgm:cxn modelId="{0BBA8C68-65D6-4551-A087-9477648E0C80}" srcId="{D8AFE1F0-CF0B-41D3-9DD0-F322597FA7FD}" destId="{C32C0A71-D863-4818-A13D-78D59EE86393}" srcOrd="0" destOrd="0" parTransId="{ECEE0342-A2B4-43BA-A33C-E55D2A165C30}" sibTransId="{5A754AAE-B37E-4610-BF34-0C49E17D71A3}"/>
    <dgm:cxn modelId="{1BF08F75-8179-4E12-909D-3C6E7F508264}" type="presOf" srcId="{C32C0A71-D863-4818-A13D-78D59EE86393}" destId="{C452A06B-61B7-4151-B733-6AC9D69F9F6C}" srcOrd="0" destOrd="0" presId="urn:microsoft.com/office/officeart/2005/8/layout/vList2"/>
    <dgm:cxn modelId="{BD544FE2-0D91-43FC-8EA4-4B90231F7B66}" type="presOf" srcId="{D8AFE1F0-CF0B-41D3-9DD0-F322597FA7FD}" destId="{124C2C1D-0E5E-4A74-A653-3DCB65CAB4F1}" srcOrd="0" destOrd="0" presId="urn:microsoft.com/office/officeart/2005/8/layout/vList2"/>
    <dgm:cxn modelId="{5C29EB99-E15E-4069-B004-9121F9EDF4B2}" type="presParOf" srcId="{124C2C1D-0E5E-4A74-A653-3DCB65CAB4F1}" destId="{C452A06B-61B7-4151-B733-6AC9D69F9F6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4B2048-CA7C-4940-8C87-E69E898B99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ACFCF95-BF46-4FDD-B29A-D7025D709B77}">
      <dgm:prSet/>
      <dgm:spPr>
        <a:ln w="76200">
          <a:solidFill>
            <a:srgbClr val="FF00FF"/>
          </a:solidFill>
        </a:ln>
        <a:scene3d>
          <a:camera prst="orthographicFront"/>
          <a:lightRig rig="threePt" dir="t"/>
        </a:scene3d>
        <a:sp3d>
          <a:bevelT w="165100" prst="coolSlant"/>
        </a:sp3d>
      </dgm:spPr>
      <dgm:t>
        <a:bodyPr/>
        <a:lstStyle/>
        <a:p>
          <a:pPr rtl="0"/>
          <a:r>
            <a:rPr lang="en-US" b="1" baseline="0" dirty="0">
              <a:solidFill>
                <a:srgbClr val="FFFF00"/>
              </a:solidFill>
            </a:rPr>
            <a:t>Specific  Management</a:t>
          </a:r>
        </a:p>
      </dgm:t>
    </dgm:pt>
    <dgm:pt modelId="{876CD314-C4D6-4AF4-937E-9DD434A4EA89}" type="parTrans" cxnId="{759A5846-4235-4CDC-8959-FD48856C3619}">
      <dgm:prSet/>
      <dgm:spPr/>
      <dgm:t>
        <a:bodyPr/>
        <a:lstStyle/>
        <a:p>
          <a:endParaRPr lang="en-US"/>
        </a:p>
      </dgm:t>
    </dgm:pt>
    <dgm:pt modelId="{26DA8943-955D-46C7-9BA4-9576C29527F9}" type="sibTrans" cxnId="{759A5846-4235-4CDC-8959-FD48856C3619}">
      <dgm:prSet/>
      <dgm:spPr/>
      <dgm:t>
        <a:bodyPr/>
        <a:lstStyle/>
        <a:p>
          <a:endParaRPr lang="en-US"/>
        </a:p>
      </dgm:t>
    </dgm:pt>
    <dgm:pt modelId="{8CB35BB7-82B7-4449-812C-8457BFB85025}" type="pres">
      <dgm:prSet presAssocID="{E64B2048-CA7C-4940-8C87-E69E898B9958}" presName="Name0" presStyleCnt="0">
        <dgm:presLayoutVars>
          <dgm:dir/>
          <dgm:animLvl val="lvl"/>
          <dgm:resizeHandles val="exact"/>
        </dgm:presLayoutVars>
      </dgm:prSet>
      <dgm:spPr/>
    </dgm:pt>
    <dgm:pt modelId="{742FA0B9-4B9C-4421-BF67-4A3CE1FD2A2B}" type="pres">
      <dgm:prSet presAssocID="{5ACFCF95-BF46-4FDD-B29A-D7025D709B77}" presName="linNode" presStyleCnt="0"/>
      <dgm:spPr/>
    </dgm:pt>
    <dgm:pt modelId="{990AF01A-D297-4EE7-B6CE-582A9900F668}" type="pres">
      <dgm:prSet presAssocID="{5ACFCF95-BF46-4FDD-B29A-D7025D709B77}" presName="parentText" presStyleLbl="node1" presStyleIdx="0" presStyleCnt="1" custScaleX="257202">
        <dgm:presLayoutVars>
          <dgm:chMax val="1"/>
          <dgm:bulletEnabled val="1"/>
        </dgm:presLayoutVars>
      </dgm:prSet>
      <dgm:spPr/>
    </dgm:pt>
  </dgm:ptLst>
  <dgm:cxnLst>
    <dgm:cxn modelId="{E805FF03-2DB9-49F0-B6B5-74F6CA670FBC}" type="presOf" srcId="{E64B2048-CA7C-4940-8C87-E69E898B9958}" destId="{8CB35BB7-82B7-4449-812C-8457BFB85025}" srcOrd="0" destOrd="0" presId="urn:microsoft.com/office/officeart/2005/8/layout/vList5"/>
    <dgm:cxn modelId="{759A5846-4235-4CDC-8959-FD48856C3619}" srcId="{E64B2048-CA7C-4940-8C87-E69E898B9958}" destId="{5ACFCF95-BF46-4FDD-B29A-D7025D709B77}" srcOrd="0" destOrd="0" parTransId="{876CD314-C4D6-4AF4-937E-9DD434A4EA89}" sibTransId="{26DA8943-955D-46C7-9BA4-9576C29527F9}"/>
    <dgm:cxn modelId="{CD9EAF87-1F85-47F2-B1CD-2246CC3AAFAB}" type="presOf" srcId="{5ACFCF95-BF46-4FDD-B29A-D7025D709B77}" destId="{990AF01A-D297-4EE7-B6CE-582A9900F668}" srcOrd="0" destOrd="0" presId="urn:microsoft.com/office/officeart/2005/8/layout/vList5"/>
    <dgm:cxn modelId="{96CBDAC1-C50E-4075-A5EF-D9356484B491}" type="presParOf" srcId="{8CB35BB7-82B7-4449-812C-8457BFB85025}" destId="{742FA0B9-4B9C-4421-BF67-4A3CE1FD2A2B}" srcOrd="0" destOrd="0" presId="urn:microsoft.com/office/officeart/2005/8/layout/vList5"/>
    <dgm:cxn modelId="{B97E1BDF-B5C9-451E-A370-CF014819697B}" type="presParOf" srcId="{742FA0B9-4B9C-4421-BF67-4A3CE1FD2A2B}" destId="{990AF01A-D297-4EE7-B6CE-582A9900F66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62D5-5F08-493A-9C1B-50ABD641622D}">
      <dsp:nvSpPr>
        <dsp:cNvPr id="0" name=""/>
        <dsp:cNvSpPr/>
      </dsp:nvSpPr>
      <dsp:spPr>
        <a:xfrm>
          <a:off x="0" y="0"/>
          <a:ext cx="11110113" cy="4267200"/>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DEC67520-BF64-4D80-ADDC-5E5DCF3050FC}">
      <dsp:nvSpPr>
        <dsp:cNvPr id="0" name=""/>
        <dsp:cNvSpPr/>
      </dsp:nvSpPr>
      <dsp:spPr>
        <a:xfrm>
          <a:off x="0" y="762002"/>
          <a:ext cx="11104497" cy="2883398"/>
        </a:xfrm>
        <a:prstGeom prst="roundRect">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hemeClr val="accent6"/>
        </a:lnRef>
        <a:fillRef idx="3">
          <a:schemeClr val="accent6"/>
        </a:fillRef>
        <a:effectRef idx="3">
          <a:schemeClr val="accent6"/>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rtl="0">
            <a:lnSpc>
              <a:spcPct val="90000"/>
            </a:lnSpc>
            <a:spcBef>
              <a:spcPct val="0"/>
            </a:spcBef>
            <a:spcAft>
              <a:spcPct val="35000"/>
            </a:spcAft>
            <a:buNone/>
          </a:pPr>
          <a:r>
            <a:rPr lang="en-US" sz="7200" i="0" kern="120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Maternal Newborn Health II</a:t>
          </a:r>
        </a:p>
      </dsp:txBody>
      <dsp:txXfrm>
        <a:off x="140756" y="902758"/>
        <a:ext cx="10822985" cy="2601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3753F-44CA-4675-BF11-42C6851D5ABF}">
      <dsp:nvSpPr>
        <dsp:cNvPr id="0" name=""/>
        <dsp:cNvSpPr/>
      </dsp:nvSpPr>
      <dsp:spPr>
        <a:xfrm>
          <a:off x="4" y="0"/>
          <a:ext cx="6435791" cy="1219200"/>
        </a:xfrm>
        <a:prstGeom prst="ellipse">
          <a:avLst/>
        </a:prstGeom>
        <a:solidFill>
          <a:schemeClr val="accent2"/>
        </a:solidFill>
        <a:ln w="15875" cap="rnd"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r>
            <a:rPr lang="en-US" sz="3600" b="1" i="0" kern="120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By Martha Kairu</a:t>
          </a:r>
          <a:endParaRPr lang="en-US" sz="3600" i="0" kern="120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endParaRPr>
        </a:p>
      </dsp:txBody>
      <dsp:txXfrm>
        <a:off x="942504" y="178548"/>
        <a:ext cx="4550791" cy="86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4C183-203B-458B-B975-FEB04EC831A7}">
      <dsp:nvSpPr>
        <dsp:cNvPr id="0" name=""/>
        <dsp:cNvSpPr/>
      </dsp:nvSpPr>
      <dsp:spPr>
        <a:xfrm>
          <a:off x="304799" y="0"/>
          <a:ext cx="1904999" cy="1904999"/>
        </a:xfrm>
        <a:prstGeom prst="pie">
          <a:avLst>
            <a:gd name="adj1" fmla="val 5400000"/>
            <a:gd name="adj2" fmla="val 16200000"/>
          </a:avLst>
        </a:prstGeom>
        <a:solidFill>
          <a:srgbClr val="0000FF"/>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FD542A-F239-4BCC-A61E-51FE33CE5DB6}">
      <dsp:nvSpPr>
        <dsp:cNvPr id="0" name=""/>
        <dsp:cNvSpPr/>
      </dsp:nvSpPr>
      <dsp:spPr>
        <a:xfrm>
          <a:off x="952499" y="0"/>
          <a:ext cx="9906000" cy="1904999"/>
        </a:xfrm>
        <a:prstGeom prst="rect">
          <a:avLst/>
        </a:prstGeom>
        <a:solidFill>
          <a:srgbClr val="0000FF"/>
        </a:solidFill>
        <a:ln w="76200">
          <a:solidFill>
            <a:srgbClr val="FFC000"/>
          </a:solidFill>
        </a:ln>
        <a:effectLst/>
        <a:scene3d>
          <a:camera prst="orthographicFront">
            <a:rot lat="0" lon="0" rev="0"/>
          </a:camera>
          <a:lightRig rig="contrasting" dir="t">
            <a:rot lat="0" lon="0" rev="1200000"/>
          </a:lightRig>
        </a:scene3d>
        <a:sp3d>
          <a:bevelT prst="convex"/>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sp:txBody>
      <dsp:txXfrm>
        <a:off x="952499" y="0"/>
        <a:ext cx="9906000" cy="1904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4049-D292-4B1A-ACF2-549CC7DD58F2}">
      <dsp:nvSpPr>
        <dsp:cNvPr id="0" name=""/>
        <dsp:cNvSpPr/>
      </dsp:nvSpPr>
      <dsp:spPr>
        <a:xfrm>
          <a:off x="0" y="0"/>
          <a:ext cx="1143000" cy="114300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80B1F-B05B-4F36-ACC7-A417CCC8ABBE}">
      <dsp:nvSpPr>
        <dsp:cNvPr id="0" name=""/>
        <dsp:cNvSpPr/>
      </dsp:nvSpPr>
      <dsp:spPr>
        <a:xfrm>
          <a:off x="571500" y="0"/>
          <a:ext cx="9715500" cy="1143000"/>
        </a:xfrm>
        <a:prstGeom prst="rect">
          <a:avLst/>
        </a:prstGeom>
        <a:solidFill>
          <a:schemeClr val="accent1">
            <a:lumMod val="75000"/>
          </a:schemeClr>
        </a:solidFill>
        <a:ln w="57150" cap="flat" cmpd="sng" algn="ctr">
          <a:solidFill>
            <a:srgbClr val="FF00FF"/>
          </a:solidFill>
          <a:prstDash val="dash"/>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1" kern="1200" baseline="0" dirty="0"/>
            <a:t>Diagram of normal &amp; abnormal urinary flow</a:t>
          </a:r>
        </a:p>
      </dsp:txBody>
      <dsp:txXfrm>
        <a:off x="571500" y="0"/>
        <a:ext cx="9715500"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55C1C-5878-4404-B96A-B6FC2D971509}">
      <dsp:nvSpPr>
        <dsp:cNvPr id="0" name=""/>
        <dsp:cNvSpPr/>
      </dsp:nvSpPr>
      <dsp:spPr>
        <a:xfrm>
          <a:off x="0" y="421"/>
          <a:ext cx="9940290" cy="1142578"/>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w="57150">
          <a:solidFill>
            <a:srgbClr val="FF00FF"/>
          </a:solidFill>
          <a:prstDash val="lgDashDotDot"/>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0" tIns="304800" rIns="304800" bIns="30480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3556000" rtl="0">
            <a:lnSpc>
              <a:spcPct val="90000"/>
            </a:lnSpc>
            <a:spcBef>
              <a:spcPct val="0"/>
            </a:spcBef>
            <a:spcAft>
              <a:spcPct val="35000"/>
            </a:spcAft>
            <a:buNone/>
          </a:pPr>
          <a:r>
            <a:rPr lang="en-US" sz="8000" b="1" kern="1200"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sp:txBody>
      <dsp:txXfrm>
        <a:off x="55776" y="56197"/>
        <a:ext cx="9828738" cy="1031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71A8-0147-437E-BA97-0B8C1253C925}">
      <dsp:nvSpPr>
        <dsp:cNvPr id="0" name=""/>
        <dsp:cNvSpPr/>
      </dsp:nvSpPr>
      <dsp:spPr>
        <a:xfrm>
          <a:off x="0" y="0"/>
          <a:ext cx="10287000" cy="1123199"/>
        </a:xfrm>
        <a:prstGeom prst="roundRect">
          <a:avLst/>
        </a:prstGeom>
        <a:solidFill>
          <a:schemeClr val="accent1"/>
        </a:solidFill>
        <a:ln>
          <a:solidFill>
            <a:srgbClr val="FF00FF"/>
          </a:solidFill>
          <a:prstDash val="lgDashDotDot"/>
        </a:ln>
        <a:effectLst>
          <a:outerShdw blurRad="63500" dist="25400" dir="5400000" rotWithShape="0">
            <a:srgbClr val="000000">
              <a:alpha val="43137"/>
            </a:srgbClr>
          </a:outerShdw>
        </a:effectLst>
        <a:scene3d>
          <a:camera prst="orthographicFront"/>
          <a:lightRig rig="threePt" dir="t"/>
        </a:scene3d>
        <a:sp3d>
          <a:bevelT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baseline="0" dirty="0">
              <a:solidFill>
                <a:srgbClr val="FFFF00"/>
              </a:solidFill>
            </a:rPr>
            <a:t>Predisposing  factors</a:t>
          </a:r>
        </a:p>
      </dsp:txBody>
      <dsp:txXfrm>
        <a:off x="54830" y="54830"/>
        <a:ext cx="10177340" cy="101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2A06B-61B7-4151-B733-6AC9D69F9F6C}">
      <dsp:nvSpPr>
        <dsp:cNvPr id="0" name=""/>
        <dsp:cNvSpPr/>
      </dsp:nvSpPr>
      <dsp:spPr>
        <a:xfrm>
          <a:off x="0" y="0"/>
          <a:ext cx="10210800" cy="1264422"/>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sp:txBody>
      <dsp:txXfrm>
        <a:off x="61724" y="61724"/>
        <a:ext cx="10087352" cy="1140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01A-D297-4EE7-B6CE-582A9900F668}">
      <dsp:nvSpPr>
        <dsp:cNvPr id="0" name=""/>
        <dsp:cNvSpPr/>
      </dsp:nvSpPr>
      <dsp:spPr>
        <a:xfrm>
          <a:off x="380993" y="0"/>
          <a:ext cx="9525013" cy="1143000"/>
        </a:xfrm>
        <a:prstGeom prst="roundRect">
          <a:avLst/>
        </a:prstGeom>
        <a:solidFill>
          <a:schemeClr val="accent1">
            <a:hueOff val="0"/>
            <a:satOff val="0"/>
            <a:lumOff val="0"/>
            <a:alphaOff val="0"/>
          </a:schemeClr>
        </a:solidFill>
        <a:ln w="76200" cap="flat" cmpd="sng" algn="ctr">
          <a:solidFill>
            <a:srgbClr val="FF00FF"/>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rgbClr val="FFFF00"/>
              </a:solidFill>
            </a:rPr>
            <a:t>Specific  Management</a:t>
          </a:r>
        </a:p>
      </dsp:txBody>
      <dsp:txXfrm>
        <a:off x="436790" y="55797"/>
        <a:ext cx="9413419" cy="1031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C42F366-AE5E-47A0-B3D5-7BD4F53EF34A}" type="datetimeFigureOut">
              <a:rPr lang="en-US" smtClean="0"/>
              <a:t>7/13/2021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C40775-BF75-429D-A1A7-46407A03D132}" type="slidenum">
              <a:rPr lang="en-US" smtClean="0"/>
              <a:t>‹#›</a:t>
            </a:fld>
            <a:endParaRPr lang="en-US"/>
          </a:p>
        </p:txBody>
      </p:sp>
    </p:spTree>
    <p:extLst>
      <p:ext uri="{BB962C8B-B14F-4D97-AF65-F5344CB8AC3E}">
        <p14:creationId xmlns:p14="http://schemas.microsoft.com/office/powerpoint/2010/main" val="239915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EAAA3C-9BAD-4BC0-97C4-8E391B7D8C99}" type="datetimeFigureOut">
              <a:rPr lang="en-US" smtClean="0"/>
              <a:t>7/13/2021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FF31-D037-464C-A201-08BD039ABD8E}" type="slidenum">
              <a:rPr lang="en-US" smtClean="0"/>
              <a:t>‹#›</a:t>
            </a:fld>
            <a:endParaRPr lang="en-US"/>
          </a:p>
        </p:txBody>
      </p:sp>
    </p:spTree>
    <p:extLst>
      <p:ext uri="{BB962C8B-B14F-4D97-AF65-F5344CB8AC3E}">
        <p14:creationId xmlns:p14="http://schemas.microsoft.com/office/powerpoint/2010/main" val="122972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62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95% of CDP results from RHD.</a:t>
            </a:r>
          </a:p>
          <a:p>
            <a:pPr>
              <a:buFont typeface="Arial" pitchFamily="34" charset="0"/>
              <a:buChar char="•"/>
            </a:pPr>
            <a:r>
              <a:rPr lang="en-US" b="1" dirty="0"/>
              <a:t>Kenyan study in KNH  showed</a:t>
            </a:r>
            <a:r>
              <a:rPr lang="en-US" b="1" baseline="0" dirty="0"/>
              <a:t> that  86% of  CDP – from RHD</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225</a:t>
            </a:fld>
            <a:endParaRPr lang="en-US" dirty="0"/>
          </a:p>
        </p:txBody>
      </p:sp>
    </p:spTree>
    <p:extLst>
      <p:ext uri="{BB962C8B-B14F-4D97-AF65-F5344CB8AC3E}">
        <p14:creationId xmlns:p14="http://schemas.microsoft.com/office/powerpoint/2010/main" val="306310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Echocardiography, outlines the interior structures = a confirmatory test.</a:t>
            </a:r>
          </a:p>
          <a:p>
            <a:pPr>
              <a:buFont typeface="Arial" pitchFamily="34" charset="0"/>
              <a:buChar char="•"/>
            </a:pPr>
            <a:r>
              <a:rPr lang="en-US" b="1" dirty="0"/>
              <a:t>C hest X-Ray in early preg. Shield</a:t>
            </a:r>
            <a:r>
              <a:rPr lang="en-US" b="1" baseline="0" dirty="0"/>
              <a:t> the pelvis &amp; abdomen</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230</a:t>
            </a:fld>
            <a:endParaRPr lang="en-US" dirty="0"/>
          </a:p>
        </p:txBody>
      </p:sp>
    </p:spTree>
    <p:extLst>
      <p:ext uri="{BB962C8B-B14F-4D97-AF65-F5344CB8AC3E}">
        <p14:creationId xmlns:p14="http://schemas.microsoft.com/office/powerpoint/2010/main" val="246887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Progesterone only examples  are, microlut pill, Depo noristerat injection</a:t>
            </a:r>
            <a:r>
              <a:rPr lang="en-US" b="1" baseline="0" dirty="0"/>
              <a:t> &amp; Norplant.</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257</a:t>
            </a:fld>
            <a:endParaRPr lang="en-US" dirty="0"/>
          </a:p>
        </p:txBody>
      </p:sp>
    </p:spTree>
    <p:extLst>
      <p:ext uri="{BB962C8B-B14F-4D97-AF65-F5344CB8AC3E}">
        <p14:creationId xmlns:p14="http://schemas.microsoft.com/office/powerpoint/2010/main" val="381764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Congestion  at  the pulmonary  vasculation = to cyanosis</a:t>
            </a:r>
          </a:p>
        </p:txBody>
      </p:sp>
      <p:sp>
        <p:nvSpPr>
          <p:cNvPr id="4" name="Slide Number Placeholder 3"/>
          <p:cNvSpPr>
            <a:spLocks noGrp="1"/>
          </p:cNvSpPr>
          <p:nvPr>
            <p:ph type="sldNum" sz="quarter" idx="10"/>
          </p:nvPr>
        </p:nvSpPr>
        <p:spPr/>
        <p:txBody>
          <a:bodyPr/>
          <a:lstStyle/>
          <a:p>
            <a:fld id="{A40C5BE9-6FDC-40E7-9196-A6FB1E65F67A}" type="slidenum">
              <a:rPr lang="en-US" smtClean="0"/>
              <a:pPr/>
              <a:t>262</a:t>
            </a:fld>
            <a:endParaRPr lang="en-US" dirty="0"/>
          </a:p>
        </p:txBody>
      </p:sp>
    </p:spTree>
    <p:extLst>
      <p:ext uri="{BB962C8B-B14F-4D97-AF65-F5344CB8AC3E}">
        <p14:creationId xmlns:p14="http://schemas.microsoft.com/office/powerpoint/2010/main" val="147483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species of plasmodium include: P. VIVAX, P.MALARIAE, P.OVALE</a:t>
            </a:r>
          </a:p>
        </p:txBody>
      </p:sp>
      <p:sp>
        <p:nvSpPr>
          <p:cNvPr id="4" name="Slide Number Placeholder 3"/>
          <p:cNvSpPr>
            <a:spLocks noGrp="1"/>
          </p:cNvSpPr>
          <p:nvPr>
            <p:ph type="sldNum" sz="quarter" idx="5"/>
          </p:nvPr>
        </p:nvSpPr>
        <p:spPr/>
        <p:txBody>
          <a:bodyPr/>
          <a:lstStyle/>
          <a:p>
            <a:fld id="{D4A3FF31-D037-464C-A201-08BD039ABD8E}" type="slidenum">
              <a:rPr lang="en-US" smtClean="0"/>
              <a:t>284</a:t>
            </a:fld>
            <a:endParaRPr lang="en-US"/>
          </a:p>
        </p:txBody>
      </p:sp>
    </p:spTree>
    <p:extLst>
      <p:ext uri="{BB962C8B-B14F-4D97-AF65-F5344CB8AC3E}">
        <p14:creationId xmlns:p14="http://schemas.microsoft.com/office/powerpoint/2010/main" val="320904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Commonly used fluid to correct dehydration :Dextrose saline to alternate with </a:t>
            </a:r>
            <a:r>
              <a:rPr lang="en-US" dirty="0" err="1"/>
              <a:t>hartman’s</a:t>
            </a:r>
            <a:r>
              <a:rPr lang="en-US" dirty="0"/>
              <a:t> solution.</a:t>
            </a:r>
          </a:p>
        </p:txBody>
      </p:sp>
      <p:sp>
        <p:nvSpPr>
          <p:cNvPr id="4" name="Slide Number Placeholder 3"/>
          <p:cNvSpPr>
            <a:spLocks noGrp="1"/>
          </p:cNvSpPr>
          <p:nvPr>
            <p:ph type="sldNum" sz="quarter" idx="10"/>
          </p:nvPr>
        </p:nvSpPr>
        <p:spPr/>
        <p:txBody>
          <a:bodyPr/>
          <a:lstStyle/>
          <a:p>
            <a:fld id="{D52D01F6-8FCB-45C7-B8C6-008DAADC1380}" type="slidenum">
              <a:rPr lang="en-US" smtClean="0"/>
              <a:pPr/>
              <a:t>294</a:t>
            </a:fld>
            <a:endParaRPr lang="en-US"/>
          </a:p>
        </p:txBody>
      </p:sp>
    </p:spTree>
    <p:extLst>
      <p:ext uri="{BB962C8B-B14F-4D97-AF65-F5344CB8AC3E}">
        <p14:creationId xmlns:p14="http://schemas.microsoft.com/office/powerpoint/2010/main" val="335997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AL &amp; QUININE </a:t>
            </a:r>
            <a:r>
              <a:rPr lang="en-US" dirty="0"/>
              <a:t>are the </a:t>
            </a:r>
            <a:r>
              <a:rPr lang="en-US" dirty="0" err="1"/>
              <a:t>antimalaria</a:t>
            </a:r>
            <a:r>
              <a:rPr lang="en-US" dirty="0"/>
              <a:t> drugs that are safe for a breastfeeding mother</a:t>
            </a:r>
          </a:p>
        </p:txBody>
      </p:sp>
      <p:sp>
        <p:nvSpPr>
          <p:cNvPr id="4" name="Slide Number Placeholder 3"/>
          <p:cNvSpPr>
            <a:spLocks noGrp="1"/>
          </p:cNvSpPr>
          <p:nvPr>
            <p:ph type="sldNum" sz="quarter" idx="10"/>
          </p:nvPr>
        </p:nvSpPr>
        <p:spPr/>
        <p:txBody>
          <a:bodyPr/>
          <a:lstStyle/>
          <a:p>
            <a:fld id="{AD8BDF61-BE7A-4E80-8D5C-EFE93BE21175}" type="slidenum">
              <a:rPr lang="en-US" smtClean="0"/>
              <a:pPr/>
              <a:t>306</a:t>
            </a:fld>
            <a:endParaRPr lang="en-US"/>
          </a:p>
        </p:txBody>
      </p:sp>
    </p:spTree>
    <p:extLst>
      <p:ext uri="{BB962C8B-B14F-4D97-AF65-F5344CB8AC3E}">
        <p14:creationId xmlns:p14="http://schemas.microsoft.com/office/powerpoint/2010/main" val="65163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313</a:t>
            </a:fld>
            <a:endParaRPr lang="en-US"/>
          </a:p>
        </p:txBody>
      </p:sp>
    </p:spTree>
    <p:extLst>
      <p:ext uri="{BB962C8B-B14F-4D97-AF65-F5344CB8AC3E}">
        <p14:creationId xmlns:p14="http://schemas.microsoft.com/office/powerpoint/2010/main" val="333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A=MCMA forked cords, B=MCMA, C= MCDA,D=DCDA fuses,</a:t>
            </a:r>
            <a:r>
              <a:rPr lang="en-US" b="1" baseline="0" dirty="0"/>
              <a:t> E=separate DCDA ,F=SIAMESE twins on the abdomen.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3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Prolonged L. seriously</a:t>
            </a:r>
            <a:r>
              <a:rPr lang="en-US" baseline="0" dirty="0"/>
              <a:t> affect the fetuses state  and also the uterine tone </a:t>
            </a:r>
            <a:r>
              <a:rPr lang="en-US" baseline="0" dirty="0" err="1"/>
              <a:t>postnatally</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2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Basically the shorter the duration the better the prognosis.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21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NB </a:t>
            </a:r>
            <a:r>
              <a:rPr lang="en-US" b="1" dirty="0"/>
              <a:t>: Not all </a:t>
            </a:r>
            <a:r>
              <a:rPr lang="en-US" b="1" dirty="0" err="1"/>
              <a:t>diachorionic</a:t>
            </a:r>
            <a:r>
              <a:rPr lang="en-US" b="1" dirty="0"/>
              <a:t> pregnancy </a:t>
            </a:r>
            <a:r>
              <a:rPr lang="en-US" b="1" baseline="0" dirty="0"/>
              <a:t>  indicates </a:t>
            </a:r>
            <a:r>
              <a:rPr lang="en-US" b="1" dirty="0" err="1"/>
              <a:t>diazyggosity</a:t>
            </a:r>
            <a:r>
              <a:rPr lang="en-US" b="1" dirty="0"/>
              <a:t>.</a:t>
            </a:r>
          </a:p>
          <a:p>
            <a:r>
              <a:rPr lang="en-US" b="1" baseline="0" dirty="0"/>
              <a:t>       </a:t>
            </a:r>
            <a:r>
              <a:rPr lang="en-US" b="1" baseline="0" dirty="0" err="1"/>
              <a:t>Monochorionic</a:t>
            </a:r>
            <a:r>
              <a:rPr lang="en-US" b="1" baseline="0" dirty="0"/>
              <a:t> pregnancy always indicates </a:t>
            </a:r>
            <a:r>
              <a:rPr lang="en-US" b="1" baseline="0" dirty="0" err="1"/>
              <a:t>monozygosity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8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To observe or feel  the fluid trill depends on the amount</a:t>
            </a:r>
            <a:r>
              <a:rPr lang="en-US" b="1" baseline="0" dirty="0"/>
              <a:t> of fluid.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Histology= study of tissues,    Cytology= to study of cells.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22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*Medical </a:t>
            </a:r>
            <a:r>
              <a:rPr lang="en-US" b="1" baseline="0" dirty="0"/>
              <a:t> clinic , if a medical </a:t>
            </a:r>
            <a:r>
              <a:rPr lang="en-US" b="1" baseline="0" dirty="0" err="1"/>
              <a:t>codtn</a:t>
            </a:r>
            <a:r>
              <a:rPr lang="en-US" b="1" baseline="0" dirty="0"/>
              <a:t>  is suspected 2 </a:t>
            </a:r>
            <a:r>
              <a:rPr lang="en-US" b="1" baseline="0" dirty="0" err="1"/>
              <a:t>ave</a:t>
            </a:r>
            <a:r>
              <a:rPr lang="en-US" b="1" baseline="0" dirty="0"/>
              <a:t> contributed.</a:t>
            </a:r>
          </a:p>
          <a:p>
            <a:r>
              <a:rPr lang="en-US" b="1" baseline="0" dirty="0"/>
              <a:t>**</a:t>
            </a:r>
            <a:r>
              <a:rPr lang="en-US" b="1" baseline="0" dirty="0" err="1"/>
              <a:t>Peadiatric</a:t>
            </a:r>
            <a:r>
              <a:rPr lang="en-US" b="1" baseline="0" dirty="0"/>
              <a:t> “     , 2 </a:t>
            </a:r>
            <a:r>
              <a:rPr lang="en-US" b="1" baseline="0" dirty="0" err="1"/>
              <a:t>dx</a:t>
            </a:r>
            <a:r>
              <a:rPr lang="en-US" b="1" baseline="0" dirty="0"/>
              <a:t> delayed milestone or any other abnormality.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3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Potter syndrome</a:t>
            </a:r>
            <a:r>
              <a:rPr lang="en-US" dirty="0"/>
              <a:t>, the primary problem is kidney failure. Neonate presents with: 1. widely separated eyes with </a:t>
            </a:r>
            <a:r>
              <a:rPr lang="en-US" dirty="0" err="1"/>
              <a:t>epicanthal</a:t>
            </a:r>
            <a:r>
              <a:rPr lang="en-US" dirty="0"/>
              <a:t> folds, absence of urine output and difficulty in breathing.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BDF61-BE7A-4E80-8D5C-EFE93BE211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59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F937B05F-B5B4-4DEE-A44F-85CECC37C7E3}"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697898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C0B3BAF-0C34-45FC-869B-30B2CE519072}"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27484142"/>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13 July 2021</a:t>
            </a:fld>
            <a:endParaRPr lang="en-US" dirty="0"/>
          </a:p>
        </p:txBody>
      </p:sp>
      <p:sp>
        <p:nvSpPr>
          <p:cNvPr id="5" name="Footer Placeholder 4"/>
          <p:cNvSpPr>
            <a:spLocks noGrp="1"/>
          </p:cNvSpPr>
          <p:nvPr>
            <p:ph type="ftr" sz="quarter" idx="11"/>
          </p:nvPr>
        </p:nvSpPr>
        <p:spPr>
          <a:xfrm>
            <a:off x="1066806" y="6172200"/>
            <a:ext cx="5334000" cy="457200"/>
          </a:xfrm>
        </p:spPr>
        <p:txBody>
          <a:bodyPr/>
          <a:lstStyle/>
          <a:p>
            <a:endParaRPr lang="en-US" dirty="0"/>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12636696"/>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BF4E789-5FCA-447B-A833-3E59A2327ED4}"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29593846"/>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3258418-D1E5-46B8-9068-61286527E839}" type="datetime3">
              <a:rPr lang="en-US" smtClean="0"/>
              <a:t>13 July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479769"/>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13 July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66224430"/>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9C6D2-6CF5-492F-824A-5A6E98965627}" type="datetime3">
              <a:rPr lang="en-US" smtClean="0"/>
              <a:t>13 July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03432705"/>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A538C7B-A48D-414E-A656-E88A774AF535}"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1797238"/>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4D0175A-9256-44D1-8A20-5C32904303BF}" type="datetime3">
              <a:rPr lang="en-US" smtClean="0"/>
              <a:t>13 July 2021</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576997781"/>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08870238"/>
      </p:ext>
    </p:extLst>
  </p:cSld>
  <p:clrMapOvr>
    <a:masterClrMapping/>
  </p:clrMapOvr>
  <p:transition spd="slow">
    <p:strips dir="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0292539"/>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08224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CDAA65F0-DA71-409E-A4BE-A23B63E965CF}" type="datetime1">
              <a:rPr lang="en-US" smtClean="0"/>
              <a:pPr/>
              <a:t>7/13/2021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058976176"/>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D438D1-0974-441E-A11C-AAA24EE5E11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99692828"/>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01B90E-7EA3-4F65-86DC-787D9B85595A}"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29262801"/>
      </p:ext>
    </p:extLst>
  </p:cSld>
  <p:clrMapOvr>
    <a:masterClrMapping/>
  </p:clrMapOvr>
  <p:transition spd="slow">
    <p:strips dir="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90CACD-A4D5-406F-B3A0-0FEE2E4D1724}"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270221637"/>
      </p:ext>
    </p:extLst>
  </p:cSld>
  <p:clrMapOvr>
    <a:masterClrMapping/>
  </p:clrMapOvr>
  <p:transition spd="slow">
    <p:strips dir="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85D9A8A-D2A4-4826-B6BF-856E8E723B9C}"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333950804"/>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E274800-2639-40D7-AE3E-6C0B231A982A}"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03725458"/>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8982F93D-6756-4E8B-BB64-2BBD474161AE}"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659076393"/>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912CA0C-CCD8-4C88-91FA-54E507457E05}"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7221337"/>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877796A1-DD01-42D6-8568-80108B85BA59}"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76174513"/>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CD7317-A9D1-4E10-B79E-4463237651AC}"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587681545"/>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6698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C98133-BEA7-4C07-999C-AEF63A632D8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519601481"/>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1" y="3124208"/>
            <a:ext cx="8229600" cy="1894363"/>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1" y="5003323"/>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2342CF5B-B52C-40FC-A17A-EFDB4FE615BD}" type="datetime1">
              <a:rPr lang="en-US" smtClean="0"/>
              <a:pPr/>
              <a:t>7/13/2021</a:t>
            </a:fld>
            <a:endParaRPr lang="en-US"/>
          </a:p>
        </p:txBody>
      </p:sp>
      <p:sp>
        <p:nvSpPr>
          <p:cNvPr id="17" name="Footer Placeholder 16"/>
          <p:cNvSpPr>
            <a:spLocks noGrp="1"/>
          </p:cNvSpPr>
          <p:nvPr>
            <p:ph type="ftr" sz="quarter" idx="11"/>
          </p:nvPr>
        </p:nvSpPr>
        <p:spPr bwMode="auto">
          <a:xfrm rot="5400000">
            <a:off x="10045957" y="4117664"/>
            <a:ext cx="3657600" cy="512063"/>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9"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7"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3"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1"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3997268"/>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1"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7495E0B0-5A7C-451E-9D5F-A2ED862B75B1}" type="datetime1">
              <a:rPr lang="en-US" smtClean="0"/>
              <a:pPr/>
              <a:t>7/13/2021</a:t>
            </a:fld>
            <a:endParaRPr lang="en-US"/>
          </a:p>
        </p:txBody>
      </p:sp>
      <p:sp>
        <p:nvSpPr>
          <p:cNvPr id="9" name="Slide Number Placeholder 8"/>
          <p:cNvSpPr>
            <a:spLocks noGrp="1"/>
          </p:cNvSpPr>
          <p:nvPr>
            <p:ph type="sldNum" sz="quarter" idx="15"/>
          </p:nvPr>
        </p:nvSpPr>
        <p:spPr/>
        <p:txBody>
          <a:bodyPr rtlCol="0"/>
          <a:lstStyle/>
          <a:p>
            <a:fld id="{539D2A76-69E3-4600-8808-3C1A1093454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04112528"/>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1" y="2895605"/>
            <a:ext cx="8229600" cy="2053591"/>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1" y="5010151"/>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8AB3064-5B1D-41C5-AFF8-8063678AC06C}" type="datetime1">
              <a:rPr lang="en-US" smtClean="0"/>
              <a:pPr/>
              <a:t>7/13/2021</a:t>
            </a:fld>
            <a:endParaRPr lang="en-US"/>
          </a:p>
        </p:txBody>
      </p:sp>
      <p:sp>
        <p:nvSpPr>
          <p:cNvPr id="5" name="Footer Placeholder 4"/>
          <p:cNvSpPr>
            <a:spLocks noGrp="1"/>
          </p:cNvSpPr>
          <p:nvPr>
            <p:ph type="ftr" sz="quarter" idx="11"/>
          </p:nvPr>
        </p:nvSpPr>
        <p:spPr bwMode="auto">
          <a:xfrm rot="5400000">
            <a:off x="10046208" y="4114803"/>
            <a:ext cx="3657600" cy="512063"/>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4"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3"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8"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9"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06919381"/>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D0C31F1-5DE0-4617-A907-0D6EEF167918}"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3"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7981768"/>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8AD6AB7C-2F08-4153-9BCB-41822AD31606}"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16718149"/>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2A43A3E-ED49-4583-AC3A-CCF3B9DAA1F8}" type="datetime1">
              <a:rPr lang="en-US" smtClean="0"/>
              <a:pPr/>
              <a:t>7/13/2021</a:t>
            </a:fld>
            <a:endParaRPr lang="en-US"/>
          </a:p>
        </p:txBody>
      </p:sp>
      <p:sp>
        <p:nvSpPr>
          <p:cNvPr id="7" name="Slide Number Placeholder 6"/>
          <p:cNvSpPr>
            <a:spLocks noGrp="1"/>
          </p:cNvSpPr>
          <p:nvPr>
            <p:ph type="sldNum" sz="quarter" idx="11"/>
          </p:nvPr>
        </p:nvSpPr>
        <p:spPr/>
        <p:txBody>
          <a:bodyPr rtlCol="0"/>
          <a:lstStyle/>
          <a:p>
            <a:fld id="{539D2A76-69E3-4600-8808-3C1A1093454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988947759"/>
      </p:ext>
    </p:extLst>
  </p:cSld>
  <p:clrMapOvr>
    <a:masterClrMapping/>
  </p:clrMapOvr>
  <p:transition spd="slow">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FF1DC-4106-4A5A-BFC1-5E6ABB596199}"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0967993"/>
      </p:ext>
    </p:extLst>
  </p:cSld>
  <p:clrMapOvr>
    <a:masterClrMapping/>
  </p:clrMapOvr>
  <p:transition spd="slow">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3"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1" y="274320"/>
            <a:ext cx="2036063"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10FB60F-3EC0-4A75-8B6D-6C844E9DE552}" type="datetime1">
              <a:rPr lang="en-US" smtClean="0"/>
              <a:pPr/>
              <a:t>7/13/2021</a:t>
            </a:fld>
            <a:endParaRPr lang="en-US"/>
          </a:p>
        </p:txBody>
      </p:sp>
      <p:sp>
        <p:nvSpPr>
          <p:cNvPr id="22" name="Slide Number Placeholder 21"/>
          <p:cNvSpPr>
            <a:spLocks noGrp="1"/>
          </p:cNvSpPr>
          <p:nvPr>
            <p:ph type="sldNum" sz="quarter" idx="15"/>
          </p:nvPr>
        </p:nvSpPr>
        <p:spPr/>
        <p:txBody>
          <a:bodyPr rtlCol="0"/>
          <a:lstStyle/>
          <a:p>
            <a:fld id="{539D2A76-69E3-4600-8808-3C1A1093454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702359629"/>
      </p:ext>
    </p:extLst>
  </p:cSld>
  <p:clrMapOvr>
    <a:masterClrMapping/>
  </p:clrMapOvr>
  <p:transition spd="slow">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5"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1"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6"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1"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F5C23B72-D63C-4D60-9BB0-E9A207C0B4EC}" type="datetime1">
              <a:rPr lang="en-US" smtClean="0"/>
              <a:pPr/>
              <a:t>7/13/2021</a:t>
            </a:fld>
            <a:endParaRPr lang="en-US"/>
          </a:p>
        </p:txBody>
      </p:sp>
      <p:sp>
        <p:nvSpPr>
          <p:cNvPr id="18" name="Slide Number Placeholder 17"/>
          <p:cNvSpPr>
            <a:spLocks noGrp="1"/>
          </p:cNvSpPr>
          <p:nvPr>
            <p:ph type="sldNum" sz="quarter" idx="11"/>
          </p:nvPr>
        </p:nvSpPr>
        <p:spPr/>
        <p:txBody>
          <a:bodyPr rtlCol="0"/>
          <a:lstStyle/>
          <a:p>
            <a:fld id="{539D2A76-69E3-4600-8808-3C1A1093454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3004393240"/>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46424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B7789C-B18D-479C-8972-A25F630118DE}"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438835073"/>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967FD71-06BF-444D-8681-CB9A574DFE0F}"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76326041"/>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1" y="1371600"/>
            <a:ext cx="10468863"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1" y="3228536"/>
            <a:ext cx="10472929"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6D03A78-E640-4370-A247-B75F6770DC9D}" type="datetime1">
              <a:rPr lang="en-US" smtClean="0"/>
              <a:pPr/>
              <a:t>7/13/2021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4766948"/>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3544DF-4AB5-4273-8F86-FE9C1AC72AB4}"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83818602"/>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7A839F0-9EB2-42CC-80FE-5FB79C676E6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7010691"/>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BBC1C37-6EB6-400D-9F34-E358B55D521A}"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2219494"/>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4" y="1855248"/>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1859766"/>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2514601"/>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2514601"/>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9109BC-9A4D-46AC-AA9B-0A07754EE1FB}"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90500056"/>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8E8FB8A-4F10-4034-AEE9-4C96B7F38938}"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01755605"/>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8D427-4F2C-4462-914C-0CB4CE9F3833}"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66952290"/>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0"/>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40" y="1676400"/>
            <a:ext cx="681566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B27C8-E2EF-400F-A6D1-3F4215619C1E}"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21196424"/>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8303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5"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82" y="5359769"/>
            <a:ext cx="207263"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1" y="1176999"/>
            <a:ext cx="2950463"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1"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87CD926-ECA9-45A3-B5E8-2D9BC6F0063C}"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60"/>
            <a:ext cx="812800" cy="365125"/>
          </a:xfrm>
        </p:spPr>
        <p:txBody>
          <a:bodyPr/>
          <a:lstStyle/>
          <a:p>
            <a:fld id="{539D2A76-69E3-4600-8808-3C1A10934549}" type="slidenum">
              <a:rPr lang="en-US" smtClean="0"/>
              <a:pPr/>
              <a:t>‹#›</a:t>
            </a:fld>
            <a:endParaRPr lang="en-US"/>
          </a:p>
        </p:txBody>
      </p:sp>
      <p:sp>
        <p:nvSpPr>
          <p:cNvPr id="3" name="Picture Placeholder 2"/>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2" y="5816601"/>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6" y="621983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3989784887"/>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5B293A-22C7-43FF-A2D1-01E7F7B09FD9}"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02755450"/>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3"/>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3"/>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8D19A8-DF0A-444F-9250-70BEFA304C0E}"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18983645"/>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3" y="4664147"/>
            <a:ext cx="12201451"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FBC6521-0A52-405E-ADC3-9532EB2631C1}" type="datetime1">
              <a:rPr lang="en-US" smtClean="0"/>
              <a:pPr/>
              <a:t>7/13/2021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627565300"/>
      </p:ext>
    </p:extLst>
  </p:cSld>
  <p:clrMapOvr>
    <a:masterClrMapping/>
  </p:clrMapOvr>
  <p:transition spd="slow">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01CA2A-1C50-4AF8-9472-260601EA175D}"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04078789"/>
      </p:ext>
    </p:extLst>
  </p:cSld>
  <p:clrMapOvr>
    <a:masterClrMapping/>
  </p:clrMapOvr>
  <p:transition spd="slow">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5"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3A1A67A-E1AC-43F7-9B05-486D7D320A4A}"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060234834"/>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C6C0C-431A-4DC8-A71A-69E8B53CEC6C}"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88992988"/>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6"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304"/>
            <a:ext cx="5386916"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1444304"/>
            <a:ext cx="538903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0D47B4-ACC6-419A-88E4-66A5DF5A4AD8}"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07062468"/>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8980C0-C4B8-40B0-8B6F-DC9A99D38151}"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25649132"/>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715F1-14DE-4A2A-B46A-7C4BE56515A8}"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97575297"/>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61029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2"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1" y="274320"/>
            <a:ext cx="9973057"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7" y="6407944"/>
            <a:ext cx="2560320" cy="365760"/>
          </a:xfrm>
        </p:spPr>
        <p:txBody>
          <a:bodyPr/>
          <a:lstStyle/>
          <a:p>
            <a:fld id="{266BE9CC-B825-47E6-8B27-869012BFC4EF}"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41147473"/>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4"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74C703C-FB22-4669-8FA4-47F6350EEA22}" type="datetime1">
              <a:rPr lang="en-US" smtClean="0"/>
              <a:pPr/>
              <a:t>7/13/2021</a:t>
            </a:fld>
            <a:endParaRPr lang="en-US"/>
          </a:p>
        </p:txBody>
      </p:sp>
      <p:sp>
        <p:nvSpPr>
          <p:cNvPr id="6" name="Footer Placeholder 5"/>
          <p:cNvSpPr>
            <a:spLocks noGrp="1"/>
          </p:cNvSpPr>
          <p:nvPr>
            <p:ph type="ftr" sz="quarter" idx="11"/>
          </p:nvPr>
        </p:nvSpPr>
        <p:spPr>
          <a:xfrm>
            <a:off x="5840106" y="6407954"/>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39D2A76-69E3-4600-8808-3C1A10934549}" type="slidenum">
              <a:rPr lang="en-US" smtClean="0"/>
              <a:pPr/>
              <a:t>‹#›</a:t>
            </a:fld>
            <a:endParaRPr lang="en-US"/>
          </a:p>
        </p:txBody>
      </p:sp>
      <p:sp>
        <p:nvSpPr>
          <p:cNvPr id="2" name="Title 1"/>
          <p:cNvSpPr>
            <a:spLocks noGrp="1"/>
          </p:cNvSpPr>
          <p:nvPr>
            <p:ph type="title"/>
          </p:nvPr>
        </p:nvSpPr>
        <p:spPr>
          <a:xfrm>
            <a:off x="304800" y="4865124"/>
            <a:ext cx="10767244"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5" y="5791256"/>
            <a:ext cx="4536421"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50"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6"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093545038"/>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CB206B-752E-4840-BC51-F823A8B83E76}"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48294535"/>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8" y="274650"/>
            <a:ext cx="2369963"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1"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C41EE8C-C52C-48AE-9D1E-0CF0ACBF06C9}"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495524738"/>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1"/>
          <p:cNvSpPr>
            <a:spLocks noGrp="1"/>
          </p:cNvSpPr>
          <p:nvPr>
            <p:ph type="ctrTitle" hasCustomPrompt="1"/>
          </p:nvPr>
        </p:nvSpPr>
        <p:spPr>
          <a:xfrm>
            <a:off x="3454402" y="2286010"/>
            <a:ext cx="8240298"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0"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 y="1251"/>
            <a:ext cx="4962158"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7554186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1"/>
            <a:ext cx="2819400" cy="12230709"/>
          </a:xfrm>
          <a:prstGeom prst="rect">
            <a:avLst/>
          </a:prstGeom>
        </p:spPr>
      </p:pic>
      <p:sp>
        <p:nvSpPr>
          <p:cNvPr id="2" name="Title 1"/>
          <p:cNvSpPr>
            <a:spLocks noGrp="1"/>
          </p:cNvSpPr>
          <p:nvPr>
            <p:ph type="title" hasCustomPrompt="1"/>
          </p:nvPr>
        </p:nvSpPr>
        <p:spPr>
          <a:xfrm>
            <a:off x="6096000" y="3048009"/>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702F9C9-1B4C-4DCB-9EDE-70427F51D05C}"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97328325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1" y="1596422"/>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420C8-9FD6-4F6B-B9F9-A8A7082DB443}"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89516339"/>
      </p:ext>
    </p:extLst>
  </p:cSld>
  <p:clrMapOvr>
    <a:masterClrMapping/>
  </p:clrMapOvr>
  <p:transition spd="slow">
    <p:strips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467B36-FEE1-425D-843D-5AEBC6073B1A}"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8602426"/>
      </p:ext>
    </p:extLst>
  </p:cSld>
  <p:clrMapOvr>
    <a:masterClrMapping/>
  </p:clrMapOvr>
  <p:transition spd="slow">
    <p:strips dir="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FB88B-6C9D-44F9-8E74-1050EDDCF5FA}"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25069001"/>
      </p:ext>
    </p:extLst>
  </p:cSld>
  <p:clrMapOvr>
    <a:masterClrMapping/>
  </p:clrMapOvr>
  <p:transition spd="slow">
    <p:strips dir="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E8552-2844-4BFA-8950-1DADD8125789}"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656614328"/>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083378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27DEE-989E-4CD9-BD93-978FA8C80A56}"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7614744"/>
      </p:ext>
    </p:extLst>
  </p:cSld>
  <p:clrMapOvr>
    <a:masterClrMapping/>
  </p:clrMapOvr>
  <p:transition spd="slow">
    <p:strips dir="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69F63-C0BD-4D56-B62A-8037E5F6166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835198431"/>
      </p:ext>
    </p:extLst>
  </p:cSld>
  <p:clrMapOvr>
    <a:masterClrMapping/>
  </p:clrMapOvr>
  <p:transition spd="slow">
    <p:strips dir="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8"/>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9F277-372D-430C-9233-DCDE142F8BC2}"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89973141"/>
      </p:ext>
    </p:extLst>
  </p:cSld>
  <p:clrMapOvr>
    <a:masterClrMapping/>
  </p:clrMapOvr>
  <p:transition spd="slow">
    <p:strips dir="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9" y="355600"/>
            <a:ext cx="10926234" cy="1143000"/>
          </a:xfrm>
        </p:spPr>
        <p:txBody>
          <a:bodyPr/>
          <a:lstStyle/>
          <a:p>
            <a:r>
              <a:rPr lang="en-US"/>
              <a:t>Click to edit Master title style</a:t>
            </a:r>
          </a:p>
        </p:txBody>
      </p:sp>
      <p:sp>
        <p:nvSpPr>
          <p:cNvPr id="3" name="Content Placeholder 2"/>
          <p:cNvSpPr>
            <a:spLocks noGrp="1"/>
          </p:cNvSpPr>
          <p:nvPr>
            <p:ph sz="half" idx="1"/>
          </p:nvPr>
        </p:nvSpPr>
        <p:spPr>
          <a:xfrm>
            <a:off x="897473" y="1497016"/>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0" y="1497016"/>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60"/>
            <a:ext cx="2844800" cy="365125"/>
          </a:xfrm>
        </p:spPr>
        <p:txBody>
          <a:bodyPr/>
          <a:lstStyle/>
          <a:p>
            <a:fld id="{045F8151-1CBB-4036-B39C-7B7203A4714D}" type="datetime1">
              <a:rPr lang="en-US" smtClean="0"/>
              <a:pPr/>
              <a:t>7/13/2021</a:t>
            </a:fld>
            <a:endParaRPr lang="en-US"/>
          </a:p>
        </p:txBody>
      </p:sp>
      <p:sp>
        <p:nvSpPr>
          <p:cNvPr id="6" name="Footer Placeholder 4"/>
          <p:cNvSpPr>
            <a:spLocks noGrp="1"/>
          </p:cNvSpPr>
          <p:nvPr>
            <p:ph type="ftr" sz="quarter" idx="11"/>
          </p:nvPr>
        </p:nvSpPr>
        <p:spPr>
          <a:xfrm>
            <a:off x="4470401" y="6356360"/>
            <a:ext cx="3860800" cy="365125"/>
          </a:xfrm>
        </p:spPr>
        <p:txBody>
          <a:bodyPr/>
          <a:lstStyle/>
          <a:p>
            <a:endParaRPr lang="en-US"/>
          </a:p>
        </p:txBody>
      </p:sp>
      <p:sp>
        <p:nvSpPr>
          <p:cNvPr id="7"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10059416"/>
      </p:ext>
    </p:extLst>
  </p:cSld>
  <p:clrMapOvr>
    <a:masterClrMapping/>
  </p:clrMapOvr>
  <p:transition spd="slow">
    <p:strips dir="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6A757C-9074-4A81-AA3F-6F2118DFFB81}"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917106713"/>
      </p:ext>
    </p:extLst>
  </p:cSld>
  <p:clrMapOvr>
    <a:masterClrMapping/>
  </p:clrMapOvr>
  <p:transition spd="slow">
    <p:strips dir="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8F0CA-3920-4BD9-BDCF-43338A0CBDFB}"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1036889"/>
      </p:ext>
    </p:extLst>
  </p:cSld>
  <p:clrMapOvr>
    <a:masterClrMapping/>
  </p:clrMapOvr>
  <p:transition spd="slow">
    <p:strips dir="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3" name="Date Placeholder 3"/>
          <p:cNvSpPr>
            <a:spLocks noGrp="1"/>
          </p:cNvSpPr>
          <p:nvPr>
            <p:ph type="dt" sz="half" idx="10"/>
          </p:nvPr>
        </p:nvSpPr>
        <p:spPr>
          <a:xfrm>
            <a:off x="1016000" y="6356360"/>
            <a:ext cx="2844800" cy="365125"/>
          </a:xfrm>
        </p:spPr>
        <p:txBody>
          <a:bodyPr/>
          <a:lstStyle/>
          <a:p>
            <a:fld id="{B5D9A59F-2269-40D0-B2CB-B53E7C39862B}" type="datetime1">
              <a:rPr lang="en-US" smtClean="0"/>
              <a:pPr/>
              <a:t>7/13/2021</a:t>
            </a:fld>
            <a:endParaRPr lang="en-US"/>
          </a:p>
        </p:txBody>
      </p:sp>
      <p:sp>
        <p:nvSpPr>
          <p:cNvPr id="4" name="Footer Placeholder 4"/>
          <p:cNvSpPr>
            <a:spLocks noGrp="1"/>
          </p:cNvSpPr>
          <p:nvPr>
            <p:ph type="ftr" sz="quarter" idx="11"/>
          </p:nvPr>
        </p:nvSpPr>
        <p:spPr>
          <a:xfrm>
            <a:off x="4470401" y="6356360"/>
            <a:ext cx="3860800" cy="365125"/>
          </a:xfrm>
        </p:spPr>
        <p:txBody>
          <a:bodyPr/>
          <a:lstStyle/>
          <a:p>
            <a:endParaRPr lang="en-US"/>
          </a:p>
        </p:txBody>
      </p:sp>
      <p:sp>
        <p:nvSpPr>
          <p:cNvPr id="5"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8754923"/>
      </p:ext>
    </p:extLst>
  </p:cSld>
  <p:clrMapOvr>
    <a:masterClrMapping/>
  </p:clrMapOvr>
  <p:transition spd="slow">
    <p:strips dir="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0" name="Date Placeholder 29"/>
          <p:cNvSpPr>
            <a:spLocks noGrp="1"/>
          </p:cNvSpPr>
          <p:nvPr>
            <p:ph type="dt" sz="half" idx="10"/>
          </p:nvPr>
        </p:nvSpPr>
        <p:spPr/>
        <p:txBody>
          <a:bodyPr/>
          <a:lstStyle>
            <a:lvl1pPr>
              <a:defRPr>
                <a:solidFill>
                  <a:srgbClr val="FFFFFF"/>
                </a:solidFill>
              </a:defRPr>
            </a:lvl1pPr>
            <a:extLst/>
          </a:lstStyle>
          <a:p>
            <a:fld id="{CFA7C2FD-8AD4-477C-992E-FD69B2E856CA}" type="datetime1">
              <a:rPr lang="en-US" smtClean="0"/>
              <a:pPr/>
              <a:t>7/13/2021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302545403"/>
      </p:ext>
    </p:extLst>
  </p:cSld>
  <p:clrMapOvr>
    <a:masterClrMapping/>
  </p:clrMapOvr>
  <p:transition spd="slow">
    <p:strips dir="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D3CB8B9-4625-4166-81A1-F1555F4268BB}" type="datetime1">
              <a:rPr lang="en-US" smtClean="0"/>
              <a:pPr/>
              <a:t>7/13/2021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001814751"/>
      </p:ext>
    </p:extLst>
  </p:cSld>
  <p:clrMapOvr>
    <a:masterClrMapping/>
  </p:clrMapOvr>
  <p:transition spd="slow">
    <p:strips dir="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62EE240-826C-4F7C-A98B-106DF13268DA}"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4577423"/>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55133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C70B50B-3ECF-4E4D-8CED-56125BE226C1}"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511428060"/>
      </p:ext>
    </p:extLst>
  </p:cSld>
  <p:clrMapOvr>
    <a:masterClrMapping/>
  </p:clrMapOvr>
  <p:transition spd="slow">
    <p:strips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F8CB8D-CF3B-4F68-A47E-31BC335D94F6}"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59681991"/>
      </p:ext>
    </p:extLst>
  </p:cSld>
  <p:clrMapOvr>
    <a:masterClrMapping/>
  </p:clrMapOvr>
  <p:transition spd="slow">
    <p:strips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E4871EE-FB2D-4D16-99B4-9CA2527E8FC0}"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07191559"/>
      </p:ext>
    </p:extLst>
  </p:cSld>
  <p:clrMapOvr>
    <a:masterClrMapping/>
  </p:clrMapOvr>
  <p:transition spd="slow">
    <p:strips dir="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B441EC0-1E64-4188-8E24-ABBC21F20C4C}"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010902774"/>
      </p:ext>
    </p:extLst>
  </p:cSld>
  <p:clrMapOvr>
    <a:masterClrMapping/>
  </p:clrMapOvr>
  <p:transition spd="slow">
    <p:strips dir="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F97DED97-4749-442C-8768-51102A2F840E}"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45341018"/>
      </p:ext>
    </p:extLst>
  </p:cSld>
  <p:clrMapOvr>
    <a:masterClrMapping/>
  </p:clrMapOvr>
  <p:transition spd="slow">
    <p:strips dir="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7E9B2D-3F8B-4372-909C-B63A5257BDD0}"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820177773"/>
      </p:ext>
    </p:extLst>
  </p:cSld>
  <p:clrMapOvr>
    <a:masterClrMapping/>
  </p:clrMapOvr>
  <p:transition spd="slow">
    <p:strips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A2BA84E-B6ED-4ECA-AE99-A1C84E93A03A}"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359504609"/>
      </p:ext>
    </p:extLst>
  </p:cSld>
  <p:clrMapOvr>
    <a:masterClrMapping/>
  </p:clrMapOvr>
  <p:transition spd="slow">
    <p:strips dir="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FF19F-12F4-44EF-9654-3DF7CC7FE2BC}"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82395923"/>
      </p:ext>
    </p:extLst>
  </p:cSld>
  <p:clrMapOvr>
    <a:masterClrMapping/>
  </p:clrMapOvr>
  <p:transition spd="slow">
    <p:strips dir="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9C26A-CE12-43F0-8845-A9D6C3F84837}"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40123534"/>
      </p:ext>
    </p:extLst>
  </p:cSld>
  <p:clrMapOvr>
    <a:masterClrMapping/>
  </p:clrMapOvr>
  <p:transition spd="slow">
    <p:strips dir="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0" y="6053328"/>
            <a:ext cx="299923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8" y="6044184"/>
            <a:ext cx="9046463"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7FBD3D1-4A48-4036-8941-FAD2FF87F9B0}" type="datetime1">
              <a:rPr lang="en-US" smtClean="0"/>
              <a:pPr/>
              <a:t>7/13/2021</a:t>
            </a:fld>
            <a:endParaRPr lang="en-US"/>
          </a:p>
        </p:txBody>
      </p:sp>
      <p:sp>
        <p:nvSpPr>
          <p:cNvPr id="17" name="Footer Placeholder 16"/>
          <p:cNvSpPr>
            <a:spLocks noGrp="1"/>
          </p:cNvSpPr>
          <p:nvPr>
            <p:ph type="ftr" sz="quarter" idx="11"/>
          </p:nvPr>
        </p:nvSpPr>
        <p:spPr>
          <a:xfrm>
            <a:off x="2780526" y="236548"/>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073047647"/>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937B05F-B5B4-4DEE-A44F-85CECC37C7E3}" type="datetimeFigureOut">
              <a:rPr lang="en-US" smtClean="0"/>
              <a:t>7/13/2021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125001747"/>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3"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DEDE42-4C3B-4053-8FF6-5ED8E4BC41C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816863"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928054"/>
      </p:ext>
    </p:extLst>
  </p:cSld>
  <p:clrMapOvr>
    <a:masterClrMapping/>
  </p:clrMapOvr>
  <p:transition spd="slow">
    <p:strips dir="ru"/>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9" y="2743209"/>
            <a:ext cx="9497485"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D318369-FB56-4B48-8DEE-AC780A1DC304}" type="datetime1">
              <a:rPr lang="en-US" smtClean="0"/>
              <a:pPr/>
              <a:t>7/13/2021</a:t>
            </a:fld>
            <a:endParaRPr lang="en-US"/>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2400">
                <a:solidFill>
                  <a:srgbClr val="FFFFFF"/>
                </a:solidFill>
              </a:defRPr>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82650765"/>
      </p:ext>
    </p:extLst>
  </p:cSld>
  <p:clrMapOvr>
    <a:masterClrMapping/>
  </p:clrMapOvr>
  <p:transition spd="slow">
    <p:strips dir="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9"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5CEE2EA-F1BB-480D-A255-D1AE5E55AB2D}" type="datetime1">
              <a:rPr lang="en-US" smtClean="0"/>
              <a:pPr/>
              <a:t>7/13/2021</a:t>
            </a:fld>
            <a:endParaRPr lang="en-US"/>
          </a:p>
        </p:txBody>
      </p:sp>
      <p:sp>
        <p:nvSpPr>
          <p:cNvPr id="10" name="Slide Number Placeholder 9"/>
          <p:cNvSpPr>
            <a:spLocks noGrp="1"/>
          </p:cNvSpPr>
          <p:nvPr>
            <p:ph type="sldNum" sz="quarter" idx="16"/>
          </p:nvPr>
        </p:nvSpPr>
        <p:spPr/>
        <p:txBody>
          <a:bodyPr rtlCol="0"/>
          <a:lstStyle/>
          <a:p>
            <a:fld id="{539D2A76-69E3-4600-8808-3C1A109345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4028950292"/>
      </p:ext>
    </p:extLst>
  </p:cSld>
  <p:clrMapOvr>
    <a:masterClrMapping/>
  </p:clrMapOvr>
  <p:transition spd="slow">
    <p:strips dir="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9"/>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4D6F4-F9C9-4192-8247-CCC48D766010}" type="datetime1">
              <a:rPr lang="en-US" smtClean="0"/>
              <a:pPr/>
              <a:t>7/13/2021</a:t>
            </a:fld>
            <a:endParaRPr lang="en-US"/>
          </a:p>
        </p:txBody>
      </p:sp>
      <p:sp>
        <p:nvSpPr>
          <p:cNvPr id="12" name="Slide Number Placeholder 11"/>
          <p:cNvSpPr>
            <a:spLocks noGrp="1"/>
          </p:cNvSpPr>
          <p:nvPr>
            <p:ph type="sldNum" sz="quarter" idx="16"/>
          </p:nvPr>
        </p:nvSpPr>
        <p:spPr/>
        <p:txBody>
          <a:bodyPr rtlCol="0"/>
          <a:lstStyle/>
          <a:p>
            <a:fld id="{539D2A76-69E3-4600-8808-3C1A109345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890220121"/>
      </p:ext>
    </p:extLst>
  </p:cSld>
  <p:clrMapOvr>
    <a:masterClrMapping/>
  </p:clrMapOvr>
  <p:transition spd="slow">
    <p:strips dir="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0B3DE98-F61F-4626-A986-5D7FA989B7AE}"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278662243"/>
      </p:ext>
    </p:extLst>
  </p:cSld>
  <p:clrMapOvr>
    <a:masterClrMapping/>
  </p:clrMapOvr>
  <p:transition spd="slow">
    <p:strips dir="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4209E-55DA-4353-8AA7-BF83E690BB69}"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16710238"/>
      </p:ext>
    </p:extLst>
  </p:cSld>
  <p:clrMapOvr>
    <a:masterClrMapping/>
  </p:clrMapOvr>
  <p:transition spd="slow">
    <p:strips dir="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9"/>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D3B6FF9-11ED-4CBB-A2BD-3AE0EDD847FE}"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1"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13936785"/>
      </p:ext>
    </p:extLst>
  </p:cSld>
  <p:clrMapOvr>
    <a:masterClrMapping/>
  </p:clrMapOvr>
  <p:transition spd="slow">
    <p:strips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1"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50" y="4654296"/>
            <a:ext cx="10131551"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2"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10"/>
            <a:ext cx="3556000" cy="365125"/>
          </a:xfrm>
        </p:spPr>
        <p:txBody>
          <a:bodyPr rtlCol="0"/>
          <a:lstStyle/>
          <a:p>
            <a:fld id="{8913B7E7-3769-45BB-A32B-E81C2361C7A2}" type="datetime1">
              <a:rPr lang="en-US" smtClean="0"/>
              <a:pPr/>
              <a:t>7/13/2021</a:t>
            </a:fld>
            <a:endParaRPr lang="en-US"/>
          </a:p>
        </p:txBody>
      </p:sp>
      <p:sp>
        <p:nvSpPr>
          <p:cNvPr id="13" name="Slide Number Placeholder 12"/>
          <p:cNvSpPr>
            <a:spLocks noGrp="1"/>
          </p:cNvSpPr>
          <p:nvPr>
            <p:ph type="sldNum" sz="quarter" idx="11"/>
          </p:nvPr>
        </p:nvSpPr>
        <p:spPr>
          <a:xfrm>
            <a:off x="1" y="4667256"/>
            <a:ext cx="1930400" cy="663579"/>
          </a:xfrm>
        </p:spPr>
        <p:txBody>
          <a:bodyPr rtlCol="0"/>
          <a:lstStyle>
            <a:lvl1pPr>
              <a:defRPr sz="2800"/>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a:xfrm>
            <a:off x="2133600" y="6248216"/>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983645676"/>
      </p:ext>
    </p:extLst>
  </p:cSld>
  <p:clrMapOvr>
    <a:masterClrMapping/>
  </p:clrMapOvr>
  <p:transition spd="slow">
    <p:strips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40B07E-56CB-46E6-BD6E-A7A708D348FD}"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9112220"/>
      </p:ext>
    </p:extLst>
  </p:cSld>
  <p:clrMapOvr>
    <a:masterClrMapping/>
  </p:clrMapOvr>
  <p:transition spd="slow">
    <p:strips dir="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9"/>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12"/>
            <a:ext cx="2946400" cy="365125"/>
          </a:xfrm>
        </p:spPr>
        <p:txBody>
          <a:bodyPr/>
          <a:lstStyle/>
          <a:p>
            <a:fld id="{0999DFDB-E92E-4DD2-9CC9-1EE093A4B5DD}" type="datetime1">
              <a:rPr lang="en-US" smtClean="0"/>
              <a:pPr/>
              <a:t>7/13/2021</a:t>
            </a:fld>
            <a:endParaRPr lang="en-US"/>
          </a:p>
        </p:txBody>
      </p:sp>
      <p:sp>
        <p:nvSpPr>
          <p:cNvPr id="5" name="Footer Placeholder 4"/>
          <p:cNvSpPr>
            <a:spLocks noGrp="1"/>
          </p:cNvSpPr>
          <p:nvPr>
            <p:ph type="ftr" sz="quarter" idx="11"/>
          </p:nvPr>
        </p:nvSpPr>
        <p:spPr>
          <a:xfrm>
            <a:off x="609610" y="6248216"/>
            <a:ext cx="7431310" cy="365125"/>
          </a:xfrm>
        </p:spPr>
        <p:txBody>
          <a:bodyPr/>
          <a:lstStyle/>
          <a:p>
            <a:endParaRPr lang="en-US"/>
          </a:p>
        </p:txBody>
      </p:sp>
      <p:sp>
        <p:nvSpPr>
          <p:cNvPr id="7" name="Rectangle 6"/>
          <p:cNvSpPr/>
          <p:nvPr/>
        </p:nvSpPr>
        <p:spPr bwMode="white">
          <a:xfrm>
            <a:off x="8128426"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6"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6"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6" y="103720"/>
            <a:ext cx="533400" cy="325968"/>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5978545"/>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031559085"/>
      </p:ext>
    </p:extLst>
  </p:cSld>
  <p:clrMapOvr>
    <a:masterClrMapping/>
  </p:clrMapOvr>
  <p:transition spd="med">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DDB2F50-5065-4E07-A720-DB41C8C19800}" type="datetime1">
              <a:rPr lang="en-US" smtClean="0"/>
              <a:pPr/>
              <a:t>7/13/2021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35382355"/>
      </p:ext>
    </p:extLst>
  </p:cSld>
  <p:clrMapOvr>
    <a:masterClrMapping/>
  </p:clrMapOvr>
  <p:transition spd="slow">
    <p:strips dir="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D442F6-4AA0-4D68-92D7-C953CB54AE8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57016896"/>
      </p:ext>
    </p:extLst>
  </p:cSld>
  <p:clrMapOvr>
    <a:masterClrMapping/>
  </p:clrMapOvr>
  <p:transition spd="slow">
    <p:strips dir="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CAF9BE2-5CC0-4670-8E12-38B129C1AEAD}"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79128165"/>
      </p:ext>
    </p:extLst>
  </p:cSld>
  <p:clrMapOvr>
    <a:masterClrMapping/>
  </p:clrMapOvr>
  <p:transition spd="slow">
    <p:strips dir="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B10A16-170B-4627-8CFD-E1DDBEB8C790}"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45724669"/>
      </p:ext>
    </p:extLst>
  </p:cSld>
  <p:clrMapOvr>
    <a:masterClrMapping/>
  </p:clrMapOvr>
  <p:transition spd="slow">
    <p:strips dir="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A78281-11CB-45F0-98F4-A1BECC8E5A2E}"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174187254"/>
      </p:ext>
    </p:extLst>
  </p:cSld>
  <p:clrMapOvr>
    <a:masterClrMapping/>
  </p:clrMapOvr>
  <p:transition spd="slow">
    <p:strips dir="ru"/>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ED34DE54-8E09-44BB-8767-72FF90988FA7}"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0026497"/>
      </p:ext>
    </p:extLst>
  </p:cSld>
  <p:clrMapOvr>
    <a:masterClrMapping/>
  </p:clrMapOvr>
  <p:transition spd="slow">
    <p:strips dir="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D4FF0031-2669-45BB-B043-AEDF31035735}"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408716773"/>
      </p:ext>
    </p:extLst>
  </p:cSld>
  <p:clrMapOvr>
    <a:masterClrMapping/>
  </p:clrMapOvr>
  <p:transition spd="slow">
    <p:strips dir="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ED35C5C-635F-427E-A6E6-CBBEF5D57031}"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887733392"/>
      </p:ext>
    </p:extLst>
  </p:cSld>
  <p:clrMapOvr>
    <a:masterClrMapping/>
  </p:clrMapOvr>
  <p:transition spd="slow">
    <p:strips dir="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812CE12-EA3B-48FE-AED4-36A7F97CCE65}"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568369425"/>
      </p:ext>
    </p:extLst>
  </p:cSld>
  <p:clrMapOvr>
    <a:masterClrMapping/>
  </p:clrMapOvr>
  <p:transition spd="slow">
    <p:strips dir="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9FFEC9-5656-4E27-9305-437756C2D564}"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552161255"/>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5352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73538518"/>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23EE8-37F4-4655-954B-AC43295417B0}"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7752996"/>
      </p:ext>
    </p:extLst>
  </p:cSld>
  <p:clrMapOvr>
    <a:masterClrMapping/>
  </p:clrMapOvr>
  <p:transition spd="slow">
    <p:strips dir="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301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1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302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302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302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302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302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2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2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3029" name="Rectangle 21"/>
          <p:cNvSpPr>
            <a:spLocks noGrp="1" noChangeArrowheads="1"/>
          </p:cNvSpPr>
          <p:nvPr>
            <p:ph type="ctrTitle" sz="quarter"/>
          </p:nvPr>
        </p:nvSpPr>
        <p:spPr>
          <a:xfrm>
            <a:off x="914400" y="1828810"/>
            <a:ext cx="10363200" cy="1736725"/>
          </a:xfrm>
        </p:spPr>
        <p:txBody>
          <a:bodyPr/>
          <a:lstStyle>
            <a:lvl1pPr>
              <a:defRPr sz="5400"/>
            </a:lvl1pPr>
          </a:lstStyle>
          <a:p>
            <a:r>
              <a:rPr lang="en-US"/>
              <a:t>Click to edit Master title style</a:t>
            </a:r>
          </a:p>
        </p:txBody>
      </p:sp>
      <p:sp>
        <p:nvSpPr>
          <p:cNvPr id="43030" name="Rectangle 2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3031" name="Rectangle 23"/>
          <p:cNvSpPr>
            <a:spLocks noGrp="1" noChangeArrowheads="1"/>
          </p:cNvSpPr>
          <p:nvPr>
            <p:ph type="dt" sz="quarter" idx="2"/>
          </p:nvPr>
        </p:nvSpPr>
        <p:spPr/>
        <p:txBody>
          <a:bodyPr/>
          <a:lstStyle>
            <a:lvl1pPr>
              <a:defRPr/>
            </a:lvl1pPr>
          </a:lstStyle>
          <a:p>
            <a:fld id="{7B6DF0A7-897A-483F-944D-08606B472E3D}" type="datetime1">
              <a:rPr lang="en-US" smtClean="0"/>
              <a:pPr/>
              <a:t>7/13/2021</a:t>
            </a:fld>
            <a:endParaRPr lang="en-US"/>
          </a:p>
        </p:txBody>
      </p:sp>
      <p:sp>
        <p:nvSpPr>
          <p:cNvPr id="43032" name="Rectangle 24"/>
          <p:cNvSpPr>
            <a:spLocks noGrp="1" noChangeArrowheads="1"/>
          </p:cNvSpPr>
          <p:nvPr>
            <p:ph type="ftr" sz="quarter" idx="3"/>
          </p:nvPr>
        </p:nvSpPr>
        <p:spPr/>
        <p:txBody>
          <a:bodyPr/>
          <a:lstStyle>
            <a:lvl1pPr>
              <a:defRPr/>
            </a:lvl1pPr>
          </a:lstStyle>
          <a:p>
            <a:endParaRPr lang="en-US"/>
          </a:p>
        </p:txBody>
      </p:sp>
      <p:sp>
        <p:nvSpPr>
          <p:cNvPr id="43033" name="Rectangle 25"/>
          <p:cNvSpPr>
            <a:spLocks noGrp="1" noChangeArrowheads="1"/>
          </p:cNvSpPr>
          <p:nvPr>
            <p:ph type="sldNum" sz="quarter" idx="4"/>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388761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3029"/>
                                        </p:tgtEl>
                                        <p:attrNameLst>
                                          <p:attrName>style.visibility</p:attrName>
                                        </p:attrNameLst>
                                      </p:cBhvr>
                                      <p:to>
                                        <p:strVal val="visible"/>
                                      </p:to>
                                    </p:set>
                                    <p:anim calcmode="lin" valueType="num">
                                      <p:cBhvr>
                                        <p:cTn id="7" dur="500" fill="hold"/>
                                        <p:tgtEl>
                                          <p:spTgt spid="4302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302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302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302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3030">
                                            <p:txEl>
                                              <p:pRg st="0" end="0"/>
                                            </p:txEl>
                                          </p:spTgt>
                                        </p:tgtEl>
                                        <p:attrNameLst>
                                          <p:attrName>style.visibility</p:attrName>
                                        </p:attrNameLst>
                                      </p:cBhvr>
                                      <p:to>
                                        <p:strVal val="visible"/>
                                      </p:to>
                                    </p:set>
                                    <p:anim calcmode="lin" valueType="num">
                                      <p:cBhvr>
                                        <p:cTn id="15" dur="500" fill="hold"/>
                                        <p:tgtEl>
                                          <p:spTgt spid="4303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303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303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3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43029"/>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43029"/>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43029"/>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43029"/>
                                        </p:tgtEl>
                                        <p:attrNameLst>
                                          <p:attrName>ppt_y</p:attrName>
                                        </p:attrNameLst>
                                      </p:cBhvr>
                                      <p:tavLst>
                                        <p:tav tm="0">
                                          <p:val>
                                            <p:strVal val="ppt_y"/>
                                          </p:val>
                                        </p:tav>
                                        <p:tav tm="100000">
                                          <p:val>
                                            <p:strVal val="ppt_y"/>
                                          </p:val>
                                        </p:tav>
                                      </p:tavLst>
                                    </p:anim>
                                    <p:set>
                                      <p:cBhvr>
                                        <p:cTn id="26" dur="1" fill="hold">
                                          <p:stCondLst>
                                            <p:cond delay="499"/>
                                          </p:stCondLst>
                                        </p:cTn>
                                        <p:tgtEl>
                                          <p:spTgt spid="43029"/>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43030">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43030">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43030">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43030">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4303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p:bldP spid="43029" grpId="1"/>
      <p:bldP spid="43030" grpId="0" build="p">
        <p:tmplLst>
          <p:tmpl lvl="1">
            <p:tnLst>
              <p:par>
                <p:cTn presetID="39" presetClass="entr" presetSubtype="0" accel="100000" fill="hold" nodeType="clickEffect">
                  <p:stCondLst>
                    <p:cond delay="0"/>
                  </p:stCondLst>
                  <p:childTnLst>
                    <p:set>
                      <p:cBhvr>
                        <p:cTn dur="1" fill="hold">
                          <p:stCondLst>
                            <p:cond delay="0"/>
                          </p:stCondLst>
                        </p:cTn>
                        <p:tgtEl>
                          <p:spTgt spid="43030"/>
                        </p:tgtEl>
                        <p:attrNameLst>
                          <p:attrName>style.visibility</p:attrName>
                        </p:attrNameLst>
                      </p:cBhvr>
                      <p:to>
                        <p:strVal val="visible"/>
                      </p:to>
                    </p:set>
                    <p:anim calcmode="lin" valueType="num">
                      <p:cBhvr>
                        <p:cTn dur="500" fill="hold"/>
                        <p:tgtEl>
                          <p:spTgt spid="43030"/>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3030"/>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3030"/>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childTnLst>
                </p:cTn>
              </p:par>
            </p:tnLst>
          </p:tmpl>
        </p:tmplLst>
      </p:bldP>
      <p:bldP spid="43030" grpId="1" build="allAtOnce">
        <p:tmplLst>
          <p:tmpl lvl="1">
            <p:tnLst>
              <p:par>
                <p:cTn presetID="39" presetClass="exit" presetSubtype="0" decel="100000" fill="hold" nodeType="withEffect">
                  <p:stCondLst>
                    <p:cond delay="0"/>
                  </p:stCondLst>
                  <p:childTnLst>
                    <p:anim calcmode="lin" valueType="num">
                      <p:cBhvr>
                        <p:cTn dur="500" fill="hold"/>
                        <p:tgtEl>
                          <p:spTgt spid="43030"/>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3030"/>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3030"/>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set>
                      <p:cBhvr>
                        <p:cTn dur="1" fill="hold">
                          <p:stCondLst>
                            <p:cond delay="499"/>
                          </p:stCondLst>
                        </p:cTn>
                        <p:tgtEl>
                          <p:spTgt spid="43030"/>
                        </p:tgtEl>
                        <p:attrNameLst>
                          <p:attrName>style.visibility</p:attrName>
                        </p:attrNameLst>
                      </p:cBhvr>
                      <p:to>
                        <p:strVal val="hidden"/>
                      </p:to>
                    </p:se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C68ADA-4621-4C56-9824-244DE015926E}" type="datetime1">
              <a:rPr lang="en-US" smtClean="0"/>
              <a:pPr/>
              <a:t>7/13/2021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77058994"/>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9C366A7-17AA-4E6A-9D8F-7476CF587A21}" type="datetime1">
              <a:rPr lang="en-US" smtClean="0"/>
              <a:pPr/>
              <a:t>7/13/2021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62404448"/>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A952A04-0665-4D6F-82E9-19B3B3D77C09}" type="datetime1">
              <a:rPr lang="en-US" smtClean="0"/>
              <a:pPr/>
              <a:t>7/13/2021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617564311"/>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0B9924D-9658-4645-8016-25B29CB636B4}" type="datetime1">
              <a:rPr lang="en-US" smtClean="0"/>
              <a:pPr/>
              <a:t>7/13/2021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651439779"/>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4907FA4-B78D-47A3-88BC-3783A739D061}" type="datetime1">
              <a:rPr lang="en-US" smtClean="0"/>
              <a:pPr/>
              <a:t>7/13/2021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23222593"/>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1084869-EEC1-41C4-BD50-0474F83A7EBC}" type="datetime1">
              <a:rPr lang="en-US" smtClean="0"/>
              <a:pPr/>
              <a:t>7/13/2021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3487461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752CB7A-3F9F-4440-BDB1-30E23033956D}" type="datetime1">
              <a:rPr lang="en-US" smtClean="0"/>
              <a:pPr/>
              <a:t>7/13/2021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059214636"/>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E363DA1-90CB-4A30-A739-516DD08335D4}" type="datetime1">
              <a:rPr lang="en-US" smtClean="0"/>
              <a:pPr/>
              <a:t>7/13/2021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90939647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0564396"/>
      </p:ext>
    </p:extLst>
  </p:cSld>
  <p:clrMapOvr>
    <a:masterClrMapping/>
  </p:clrMapOvr>
  <p:transition spd="med">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6D3539C-0E36-4060-8109-0F85F23CD78A}" type="datetime1">
              <a:rPr lang="en-US" smtClean="0"/>
              <a:pPr/>
              <a:t>7/13/2021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25663714"/>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5"/>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5"/>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20D8F5-3347-421F-9F24-0BB48DE8246E}" type="datetime1">
              <a:rPr lang="en-US" smtClean="0"/>
              <a:pPr/>
              <a:t>7/13/2021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164831948"/>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5"/>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p:spPr>
        <p:txBody>
          <a:bodyPr/>
          <a:lstStyle>
            <a:lvl1pPr>
              <a:defRPr/>
            </a:lvl1pPr>
          </a:lstStyle>
          <a:p>
            <a:fld id="{519343E4-E61E-45A9-83C0-675DA5931584}" type="datetime1">
              <a:rPr lang="en-US" smtClean="0"/>
              <a:pPr/>
              <a:t>7/13/2021</a:t>
            </a:fld>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3132838148"/>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6"/>
            <a:ext cx="5384800" cy="4530725"/>
          </a:xfrm>
        </p:spPr>
        <p:txBody>
          <a:bodyPr/>
          <a:lstStyle/>
          <a:p>
            <a:r>
              <a:rPr lang="en-US"/>
              <a:t>Click icon to add online image</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fld id="{F68CA2E6-023F-461A-B2BD-FB69A8FDD8D5}" type="datetime1">
              <a:rPr lang="en-US" smtClean="0"/>
              <a:pPr/>
              <a:t>7/13/2021</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14141794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1320B8F-7C25-4ED6-B90E-A9F5836B33DC}" type="datetime1">
              <a:rPr lang="en-US" smtClean="0"/>
              <a:pPr/>
              <a:t>7/13/2021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39D2A76-69E3-4600-8808-3C1A10934549}" type="slidenum">
              <a:rPr lang="en-US" smtClean="0"/>
              <a:pPr/>
              <a:t>‹#›</a:t>
            </a:fld>
            <a:endParaRPr lang="en-US"/>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20387761"/>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8"/>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8"/>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8"/>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9">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8" grpId="0"/>
      <p:bldP spid="8" grpId="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65A69B0-CD14-454A-9647-E1B22C2E9620}"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28262924"/>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62ADD30-00D8-4AAA-A478-D3DDFA3DE88C}" type="datetime1">
              <a:rPr lang="en-US" smtClean="0"/>
              <a:pPr/>
              <a:t>7/13/2021</a:t>
            </a:fld>
            <a:endParaRPr lang="en-US"/>
          </a:p>
        </p:txBody>
      </p:sp>
      <p:sp>
        <p:nvSpPr>
          <p:cNvPr id="5" name="Footer Placeholder 4"/>
          <p:cNvSpPr>
            <a:spLocks noGrp="1"/>
          </p:cNvSpPr>
          <p:nvPr>
            <p:ph type="ftr" sz="quarter" idx="11"/>
          </p:nvPr>
        </p:nvSpPr>
        <p:spPr>
          <a:xfrm>
            <a:off x="1066806" y="6172200"/>
            <a:ext cx="5334000" cy="457200"/>
          </a:xfrm>
        </p:spPr>
        <p:txBody>
          <a:bodyPr/>
          <a:lstStyle/>
          <a:p>
            <a:endParaRPr lang="en-US"/>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90541777"/>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9D31226-8840-4C42-A5DF-CCD11BF1A4DF}"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95121819"/>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BEEC6F9-F7F6-4EE3-9733-121A488EA406}"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76302299"/>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A0DA299-5335-434E-B4CF-D54DDBF745A9}"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339011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937B05F-B5B4-4DEE-A44F-85CECC37C7E3}"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788858622"/>
      </p:ext>
    </p:extLst>
  </p:cSld>
  <p:clrMapOvr>
    <a:masterClrMapping/>
  </p:clrMapOvr>
  <p:transition spd="med">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8B1B-CEAE-4A87-9E30-560131941603}"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07559971"/>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E721314-DDB6-4CB8-8E5F-8AA1BD890BD0}"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0385519"/>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87BEFEA-37E5-4397-99A6-AFB485329DDC}" type="datetime1">
              <a:rPr lang="en-US" smtClean="0"/>
              <a:pPr/>
              <a:t>7/13/2021</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75927116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E12341-6E3D-4D39-8F87-212E329D0FDE}"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042079481"/>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050E5F-6F13-4C43-9801-5D0CC5518FC7}"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82837013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937B05F-B5B4-4DEE-A44F-85CECC37C7E3}"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7929390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3619764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019611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1" y="6356352"/>
            <a:ext cx="812800" cy="365125"/>
          </a:xfrm>
        </p:spPr>
        <p:txBody>
          <a:bodyPr/>
          <a:lstStyle/>
          <a:p>
            <a:fld id="{879C0ABE-0DBE-44CF-83F4-A1A6E830DD3B}"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699"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10921841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98990455"/>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82573963"/>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7687" name="Rectangle 39"/>
          <p:cNvSpPr>
            <a:spLocks noGrp="1" noChangeArrowheads="1"/>
          </p:cNvSpPr>
          <p:nvPr>
            <p:ph type="subTitle" idx="1"/>
          </p:nvPr>
        </p:nvSpPr>
        <p:spPr>
          <a:xfrm>
            <a:off x="1828801"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7688" name="Rectangle 40"/>
          <p:cNvSpPr>
            <a:spLocks noGrp="1" noChangeArrowheads="1"/>
          </p:cNvSpPr>
          <p:nvPr>
            <p:ph type="ctrTitle"/>
          </p:nvPr>
        </p:nvSpPr>
        <p:spPr>
          <a:xfrm>
            <a:off x="914401" y="1768477"/>
            <a:ext cx="103632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fld id="{5FF145D1-95A6-431E-AC68-9100B0CC38B0}" type="datetime3">
              <a:rPr lang="en-US" smtClean="0"/>
              <a:t>13 July 2021</a:t>
            </a:fld>
            <a:endParaRPr lang="en-US" dirty="0"/>
          </a:p>
        </p:txBody>
      </p:sp>
      <p:sp>
        <p:nvSpPr>
          <p:cNvPr id="40" name="Rectangle 38"/>
          <p:cNvSpPr>
            <a:spLocks noGrp="1" noChangeArrowheads="1"/>
          </p:cNvSpPr>
          <p:nvPr>
            <p:ph type="ftr" sz="quarter" idx="11"/>
          </p:nvPr>
        </p:nvSpPr>
        <p:spPr/>
        <p:txBody>
          <a:bodyPr/>
          <a:lstStyle>
            <a:lvl1pPr>
              <a:defRPr smtClean="0"/>
            </a:lvl1pPr>
          </a:lstStyle>
          <a:p>
            <a:endParaRPr lang="en-US" dirty="0"/>
          </a:p>
        </p:txBody>
      </p:sp>
      <p:sp>
        <p:nvSpPr>
          <p:cNvPr id="41" name="Rectangle 41"/>
          <p:cNvSpPr>
            <a:spLocks noGrp="1" noChangeArrowheads="1"/>
          </p:cNvSpPr>
          <p:nvPr>
            <p:ph type="sldNum" sz="quarter" idx="12"/>
          </p:nvPr>
        </p:nvSpPr>
        <p:spPr/>
        <p:txBody>
          <a:bodyPr/>
          <a:lstStyle>
            <a:lvl1pPr>
              <a:defRPr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6606871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96197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BBAC1117-B8DA-45BA-9080-B25D75228DB0}" type="datetime3">
              <a:rPr lang="en-US" smtClean="0"/>
              <a:t>13 July 2021</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55299886"/>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fld id="{FD513EDA-51C0-4893-9CD5-E19269A348C9}" type="datetime3">
              <a:rPr lang="en-US" smtClean="0"/>
              <a:t>13 July 2021</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3331940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fld id="{ABB8E411-7D6F-49CD-B245-92B01098F680}" type="datetime3">
              <a:rPr lang="en-US" smtClean="0"/>
              <a:t>13 July 2021</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6738613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fld id="{1EC782D0-2EF7-4AA9-99EE-4BDDD7EC162D}" type="datetime3">
              <a:rPr lang="en-US" smtClean="0"/>
              <a:t>13 July 2021</a:t>
            </a:fld>
            <a:endParaRPr lang="en-US" dirty="0"/>
          </a:p>
        </p:txBody>
      </p:sp>
      <p:sp>
        <p:nvSpPr>
          <p:cNvPr id="8" name="Rectangle 40"/>
          <p:cNvSpPr>
            <a:spLocks noGrp="1" noChangeArrowheads="1"/>
          </p:cNvSpPr>
          <p:nvPr>
            <p:ph type="ftr" sz="quarter" idx="11"/>
          </p:nvPr>
        </p:nvSpPr>
        <p:spPr>
          <a:ln/>
        </p:spPr>
        <p:txBody>
          <a:bodyPr/>
          <a:lstStyle>
            <a:lvl1pPr>
              <a:defRPr/>
            </a:lvl1pPr>
          </a:lstStyle>
          <a:p>
            <a:endParaRPr lang="en-US" dirty="0"/>
          </a:p>
        </p:txBody>
      </p:sp>
      <p:sp>
        <p:nvSpPr>
          <p:cNvPr id="9"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4538655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fld id="{D62BF2E8-D8DB-4170-8530-26CD4401F446}" type="datetime3">
              <a:rPr lang="en-US" smtClean="0"/>
              <a:t>13 July 2021</a:t>
            </a:fld>
            <a:endParaRPr lang="en-US" dirty="0"/>
          </a:p>
        </p:txBody>
      </p:sp>
      <p:sp>
        <p:nvSpPr>
          <p:cNvPr id="4" name="Rectangle 40"/>
          <p:cNvSpPr>
            <a:spLocks noGrp="1" noChangeArrowheads="1"/>
          </p:cNvSpPr>
          <p:nvPr>
            <p:ph type="ftr" sz="quarter" idx="11"/>
          </p:nvPr>
        </p:nvSpPr>
        <p:spPr>
          <a:ln/>
        </p:spPr>
        <p:txBody>
          <a:bodyPr/>
          <a:lstStyle>
            <a:lvl1pPr>
              <a:defRPr/>
            </a:lvl1pPr>
          </a:lstStyle>
          <a:p>
            <a:endParaRPr lang="en-US" dirty="0"/>
          </a:p>
        </p:txBody>
      </p:sp>
      <p:sp>
        <p:nvSpPr>
          <p:cNvPr id="5"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6913649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fld id="{556011D8-F0C9-4D6B-9C4B-862693FB8408}" type="datetime3">
              <a:rPr lang="en-US" smtClean="0"/>
              <a:t>13 July 2021</a:t>
            </a:fld>
            <a:endParaRPr lang="en-US" dirty="0"/>
          </a:p>
        </p:txBody>
      </p:sp>
      <p:sp>
        <p:nvSpPr>
          <p:cNvPr id="3" name="Rectangle 40"/>
          <p:cNvSpPr>
            <a:spLocks noGrp="1" noChangeArrowheads="1"/>
          </p:cNvSpPr>
          <p:nvPr>
            <p:ph type="ftr" sz="quarter" idx="11"/>
          </p:nvPr>
        </p:nvSpPr>
        <p:spPr>
          <a:ln/>
        </p:spPr>
        <p:txBody>
          <a:bodyPr/>
          <a:lstStyle>
            <a:lvl1pPr>
              <a:defRPr/>
            </a:lvl1pPr>
          </a:lstStyle>
          <a:p>
            <a:endParaRPr lang="en-US" dirty="0"/>
          </a:p>
        </p:txBody>
      </p:sp>
      <p:sp>
        <p:nvSpPr>
          <p:cNvPr id="4"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6523375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F4F39E2C-2916-47A2-A9AA-89D11E38D636}" type="datetime3">
              <a:rPr lang="en-US" smtClean="0"/>
              <a:t>13 July 2021</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9464930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7DF2D7C1-C974-4663-B3F0-8585D9F9570E}" type="datetime3">
              <a:rPr lang="en-US" smtClean="0"/>
              <a:t>13 July 2021</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1218498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A144AFA5-8E26-45F5-84DE-C541308E6E09}" type="datetime3">
              <a:rPr lang="en-US" smtClean="0"/>
              <a:t>13 July 2021</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8465202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E41A53B1-1B8B-41F3-9A1E-7EF877E95E92}" type="datetime3">
              <a:rPr lang="en-US" smtClean="0"/>
              <a:t>13 July 2021</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248567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69254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590670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56C56ABB-7BEA-4C5D-8A97-26B50E73A186}"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2622280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0F4CC-D38E-42AE-855A-6B8B4F4D59CC}"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3352252"/>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7CDCE-6217-4D74-8698-740F143FFACE}"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92918678"/>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971F5-6CFB-423C-9453-D805471ECA3C}" type="datetime3">
              <a:rPr lang="en-US" smtClean="0"/>
              <a:t>13 July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5774274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6C22-6294-4CE3-8730-40297DC8CFF3}"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04150422"/>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0D2B71-2CC8-443A-92B0-7289608E1BBF}"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99083106"/>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B5735D-7909-48D4-A15F-110E9D7161FE}"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41805516"/>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A9A0E-537D-4777-9493-99B847A2F854}"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7793544"/>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a:t>Click to edit Master title style</a:t>
            </a:r>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52"/>
            <a:ext cx="2844800" cy="365125"/>
          </a:xfrm>
        </p:spPr>
        <p:txBody>
          <a:bodyPr/>
          <a:lstStyle/>
          <a:p>
            <a:fld id="{7789DCCB-36FF-41D8-91CF-C05ECB9A182F}" type="datetime3">
              <a:rPr lang="en-US" smtClean="0"/>
              <a:t>13 July 2021</a:t>
            </a:fld>
            <a:endParaRPr lang="en-US" dirty="0"/>
          </a:p>
        </p:txBody>
      </p:sp>
      <p:sp>
        <p:nvSpPr>
          <p:cNvPr id="6" name="Footer Placeholder 4"/>
          <p:cNvSpPr>
            <a:spLocks noGrp="1"/>
          </p:cNvSpPr>
          <p:nvPr>
            <p:ph type="ftr" sz="quarter" idx="11"/>
          </p:nvPr>
        </p:nvSpPr>
        <p:spPr>
          <a:xfrm>
            <a:off x="4470400" y="6356352"/>
            <a:ext cx="3860800" cy="365125"/>
          </a:xfrm>
        </p:spPr>
        <p:txBody>
          <a:bodyPr/>
          <a:lstStyle/>
          <a:p>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6237965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7B05F-B5B4-4DEE-A44F-85CECC37C7E3}"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490231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84FF0-B0BD-4408-B334-92085A2BD7B0}" type="datetime3">
              <a:rPr lang="en-US" smtClean="0"/>
              <a:t>13 July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7577963"/>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C5EF9-4B16-4BA1-A456-446799DA987E}" type="datetime3">
              <a:rPr lang="en-US" smtClean="0"/>
              <a:t>13 July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57583956"/>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fld id="{ED937CE9-7B3C-4046-9400-CFC277BAC6CA}" type="datetime3">
              <a:rPr lang="en-US" smtClean="0"/>
              <a:t>13 July 2021</a:t>
            </a:fld>
            <a:endParaRPr lang="en-US" dirty="0"/>
          </a:p>
        </p:txBody>
      </p:sp>
      <p:sp>
        <p:nvSpPr>
          <p:cNvPr id="4" name="Footer Placeholder 4"/>
          <p:cNvSpPr>
            <a:spLocks noGrp="1"/>
          </p:cNvSpPr>
          <p:nvPr>
            <p:ph type="ftr" sz="quarter" idx="11"/>
          </p:nvPr>
        </p:nvSpPr>
        <p:spPr>
          <a:xfrm>
            <a:off x="4470400" y="6356352"/>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5283095"/>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8C50CBF-6851-4E9C-9131-FBF83AE15F11}" type="datetime3">
              <a:rPr lang="en-US" smtClean="0"/>
              <a:t>13 July 2021</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0" y="1345016"/>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97075282"/>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0B3BAF-0C34-45FC-869B-30B2CE519072}"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28243838"/>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Rectangle 9"/>
          <p:cNvSpPr/>
          <p:nvPr/>
        </p:nvSpPr>
        <p:spPr bwMode="invGray">
          <a:xfrm>
            <a:off x="3048001"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1" y="2745870"/>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32315167"/>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5"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F4E789-5FCA-447B-A833-3E59A2327ED4}"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739455962"/>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3258418-D1E5-46B8-9068-61286527E839}" type="datetime3">
              <a:rPr lang="en-US" smtClean="0"/>
              <a:t>13 July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6412417"/>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13 July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82670109"/>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B599C6D2-6CF5-492F-824A-5A6E98965627}" type="datetime3">
              <a:rPr lang="en-US" smtClean="0"/>
              <a:t>13 July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8794932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7B05F-B5B4-4DEE-A44F-85CECC37C7E3}"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3656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2"/>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538C7B-A48D-414E-A656-E88A774AF535}"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46412448"/>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4D0175A-9256-44D1-8A20-5C32904303BF}"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Rectangle 7"/>
          <p:cNvSpPr/>
          <p:nvPr/>
        </p:nvSpPr>
        <p:spPr>
          <a:xfrm>
            <a:off x="1015999" y="1066800"/>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5"/>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543957127"/>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132977606"/>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2"/>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93222749"/>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8" cy="3329581"/>
          </a:xfrm>
        </p:spPr>
        <p:txBody>
          <a:bodyPr anchor="b"/>
          <a:lstStyle>
            <a:lvl1pPr>
              <a:defRPr sz="6588"/>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75886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2038765-EEA1-4152-8195-1D908FAF44EA}"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64390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1830" cap="all">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52284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7"/>
            <a:ext cx="4396339" cy="4195763"/>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3"/>
            <a:ext cx="4396341" cy="4200245"/>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37563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4" y="1905000"/>
            <a:ext cx="4396338"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13 July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45022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C0CA699-6114-4180-AFF4-06CC1F898E29}" type="datetime3">
              <a:rPr lang="en-US" smtClean="0"/>
              <a:t>13 July 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0487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1724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4ECB98-44F4-4676-9D54-894513CF3A5A}" type="datetime3">
              <a:rPr lang="en-US" smtClean="0"/>
              <a:t>13 July 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8533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1830"/>
            </a:lvl1pPr>
            <a:lvl2pPr>
              <a:defRPr sz="1647"/>
            </a:lvl2pPr>
            <a:lvl3pPr>
              <a:defRPr sz="146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7" name="Date Placeholder 4"/>
          <p:cNvSpPr>
            <a:spLocks noGrp="1"/>
          </p:cNvSpPr>
          <p:nvPr>
            <p:ph type="dt" sz="half" idx="10"/>
          </p:nvPr>
        </p:nvSpPr>
        <p:spPr/>
        <p:txBody>
          <a:bodyPr/>
          <a:lstStyle/>
          <a:p>
            <a:fld id="{D93EB583-F661-4524-A7A6-6F3401C9CE62}" type="datetime3">
              <a:rPr lang="en-US" smtClean="0"/>
              <a:t>13 July 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22256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294"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00932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19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098"/>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0C3BBFDD-BC86-492E-9E5C-A19C5FF44CD7}"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60671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60" cy="1981200"/>
          </a:xfrm>
        </p:spPr>
        <p:txBody>
          <a:bodyPr/>
          <a:lstStyle>
            <a:lvl1pPr>
              <a:defRPr sz="4392"/>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60" cy="23622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516080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392"/>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281" b="0" i="0" kern="1200" cap="small" dirty="0">
                <a:solidFill>
                  <a:schemeClr val="bg2">
                    <a:lumMod val="40000"/>
                    <a:lumOff val="60000"/>
                  </a:schemeClr>
                </a:solidFill>
                <a:latin typeface="+mj-lt"/>
                <a:ea typeface="+mj-ea"/>
                <a:cs typeface="+mj-cs"/>
              </a:defRPr>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60" cy="16764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2" name="TextBox 11"/>
          <p:cNvSpPr txBox="1"/>
          <p:nvPr/>
        </p:nvSpPr>
        <p:spPr>
          <a:xfrm>
            <a:off x="898295" y="971253"/>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
        <p:nvSpPr>
          <p:cNvPr id="15" name="TextBox 14"/>
          <p:cNvSpPr txBox="1"/>
          <p:nvPr/>
        </p:nvSpPr>
        <p:spPr>
          <a:xfrm>
            <a:off x="9330491" y="2613787"/>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Tree>
    <p:extLst>
      <p:ext uri="{BB962C8B-B14F-4D97-AF65-F5344CB8AC3E}">
        <p14:creationId xmlns:p14="http://schemas.microsoft.com/office/powerpoint/2010/main" val="27609038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60" cy="860400"/>
          </a:xfrm>
        </p:spPr>
        <p:txBody>
          <a:bodyPr anchor="t"/>
          <a:lstStyle>
            <a:lvl1pPr marL="0" indent="0" algn="l">
              <a:buNone/>
              <a:defRPr sz="1830" cap="none">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82029225"/>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6" name="Text Placeholder 3"/>
          <p:cNvSpPr>
            <a:spLocks noGrp="1"/>
          </p:cNvSpPr>
          <p:nvPr>
            <p:ph type="body" sz="half" idx="15"/>
          </p:nvPr>
        </p:nvSpPr>
        <p:spPr>
          <a:xfrm>
            <a:off x="652464" y="2667000"/>
            <a:ext cx="2927350"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267741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52464" y="4250949"/>
            <a:ext cx="2940050"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2" name="Text Placeholder 3"/>
          <p:cNvSpPr>
            <a:spLocks noGrp="1"/>
          </p:cNvSpPr>
          <p:nvPr>
            <p:ph type="body" sz="half" idx="18"/>
          </p:nvPr>
        </p:nvSpPr>
        <p:spPr>
          <a:xfrm>
            <a:off x="652464" y="4827213"/>
            <a:ext cx="2940050"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6"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15661599"/>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5171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32231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1517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1479151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392">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922">
                <a:solidFill>
                  <a:schemeClr val="bg2">
                    <a:lumMod val="75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cxnSp>
        <p:nvCxnSpPr>
          <p:cNvPr id="16" name="Straight Connector 15"/>
          <p:cNvCxnSpPr/>
          <p:nvPr/>
        </p:nvCxnSpPr>
        <p:spPr>
          <a:xfrm flipH="1">
            <a:off x="8228013"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7428667"/>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38765-EEA1-4152-8195-1D908FAF44EA}"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54161096"/>
      </p:ext>
    </p:extLst>
  </p:cSld>
  <p:clrMapOvr>
    <a:masterClrMapping/>
  </p:clrMapOvr>
  <p:transition spd="med">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294"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55582583"/>
      </p:ext>
    </p:extLst>
  </p:cSld>
  <p:clrMapOvr>
    <a:masterClrMapping/>
  </p:clrMapOvr>
  <p:transition spd="med">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12250452"/>
      </p:ext>
    </p:extLst>
  </p:cSld>
  <p:clrMapOvr>
    <a:masterClrMapping/>
  </p:clrMapOvr>
  <p:transition spd="med">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5" y="685800"/>
            <a:ext cx="4665134"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13 July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89592092"/>
      </p:ext>
    </p:extLst>
  </p:cSld>
  <p:clrMapOvr>
    <a:masterClrMapping/>
  </p:clrMapOvr>
  <p:transition spd="med">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0CA699-6114-4180-AFF4-06CC1F898E29}" type="datetime3">
              <a:rPr lang="en-US" smtClean="0"/>
              <a:t>13 July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06314699"/>
      </p:ext>
    </p:extLst>
  </p:cSld>
  <p:clrMapOvr>
    <a:masterClrMapping/>
  </p:clrMapOvr>
  <p:transition spd="med">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ECB98-44F4-4676-9D54-894513CF3A5A}" type="datetime3">
              <a:rPr lang="en-US" smtClean="0"/>
              <a:t>13 July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92916743"/>
      </p:ext>
    </p:extLst>
  </p:cSld>
  <p:clrMapOvr>
    <a:masterClrMapping/>
  </p:clrMapOvr>
  <p:transition spd="med">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3" y="685800"/>
            <a:ext cx="3657600" cy="1371600"/>
          </a:xfrm>
        </p:spPr>
        <p:txBody>
          <a:bodyPr anchor="b">
            <a:normAutofit/>
          </a:bodyPr>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3" y="2209801"/>
            <a:ext cx="3657600" cy="2091267"/>
          </a:xfrm>
        </p:spPr>
        <p:txBody>
          <a:bodyPr anchor="t">
            <a:normAutofit/>
          </a:bodyPr>
          <a:lstStyle>
            <a:lvl1pPr marL="0" indent="0">
              <a:buNone/>
              <a:defRPr sz="1464"/>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D93EB583-F661-4524-A7A6-6F3401C9CE62}"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7811739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887709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799" cy="1143000"/>
          </a:xfrm>
        </p:spPr>
        <p:txBody>
          <a:bodyPr anchor="b">
            <a:normAutofit/>
          </a:bodyPr>
          <a:lstStyle>
            <a:lvl1pPr algn="l">
              <a:defRPr sz="2562"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4722813" y="2777067"/>
            <a:ext cx="6021387" cy="2048933"/>
          </a:xfrm>
        </p:spPr>
        <p:txBody>
          <a:bodyPr anchor="t">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13 July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0313065"/>
      </p:ext>
    </p:extLst>
  </p:cSld>
  <p:clrMapOvr>
    <a:masterClrMapping/>
  </p:clrMapOvr>
  <p:transition spd="med">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464"/>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C3BBFDD-BC86-492E-9E5C-A19C5FF44CD7}" type="datetime3">
              <a:rPr lang="en-US" smtClean="0"/>
              <a:t>13 July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5505768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anchor="ctr">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97740487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93318846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8929068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89561021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9222714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28531668"/>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1"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1"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13 July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04799125"/>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C50CBF-6851-4E9C-9131-FBF83AE15F11}" type="datetime3">
              <a:rPr lang="en-US" smtClean="0"/>
              <a:t>13 July 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CA597F8-4C7B-4C0C-BD20-F8889DC49BC1}" type="slidenum">
              <a:rPr lang="en-US" smtClean="0"/>
              <a:pPr/>
              <a:t>‹#›</a:t>
            </a:fld>
            <a:endParaRPr lang="en-US" dirty="0"/>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385039387"/>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6.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7.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image" Target="../media/image4.png"/><Relationship Id="rId2" Type="http://schemas.openxmlformats.org/officeDocument/2006/relationships/slideLayout" Target="../slideLayouts/slideLayout155.xml"/><Relationship Id="rId16" Type="http://schemas.openxmlformats.org/officeDocument/2006/relationships/image" Target="../media/image3.jpe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3.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0.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11.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image" Target="../media/image10.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3.png"/><Relationship Id="rId10" Type="http://schemas.openxmlformats.org/officeDocument/2006/relationships/slideLayout" Target="../slideLayouts/slideLayout73.xml"/><Relationship Id="rId19"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937B05F-B5B4-4DEE-A44F-85CECC37C7E3}" type="datetimeFigureOut">
              <a:rPr lang="en-US" smtClean="0"/>
              <a:t>7/13/2021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1318438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1" y="274639"/>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1"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6"/>
            <a:ext cx="2011680" cy="512063"/>
          </a:xfrm>
          <a:prstGeom prst="rect">
            <a:avLst/>
          </a:prstGeom>
        </p:spPr>
        <p:txBody>
          <a:bodyPr vert="horz" anchor="ctr" anchorCtr="0"/>
          <a:lstStyle>
            <a:lvl1pPr algn="r" eaLnBrk="1" latinLnBrk="0" hangingPunct="1">
              <a:defRPr kumimoji="0" sz="1200">
                <a:solidFill>
                  <a:schemeClr val="tx2"/>
                </a:solidFill>
              </a:defRPr>
            </a:lvl1pPr>
          </a:lstStyle>
          <a:p>
            <a:fld id="{9485A892-274C-404F-B88B-144FC17CF3F3}" type="datetime1">
              <a:rPr lang="en-US" smtClean="0"/>
              <a:pPr/>
              <a:t>7/13/2021</a:t>
            </a:fld>
            <a:endParaRPr lang="en-US"/>
          </a:p>
        </p:txBody>
      </p:sp>
      <p:sp>
        <p:nvSpPr>
          <p:cNvPr id="3" name="Footer Placeholder 2"/>
          <p:cNvSpPr>
            <a:spLocks noGrp="1"/>
          </p:cNvSpPr>
          <p:nvPr>
            <p:ph type="ftr" sz="quarter" idx="3"/>
          </p:nvPr>
        </p:nvSpPr>
        <p:spPr>
          <a:xfrm rot="5400000">
            <a:off x="9853649"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1"/>
            <a:ext cx="812800" cy="521208"/>
          </a:xfrm>
          <a:prstGeom prst="rect">
            <a:avLst/>
          </a:prstGeom>
        </p:spPr>
        <p:txBody>
          <a:bodyPr vert="horz" anchor="ct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5028512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strips dir="ru"/>
  </p:transition>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2" y="-7144"/>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6"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6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47B19C-CA72-4CB3-B942-A78476FDB585}" type="datetime1">
              <a:rPr lang="en-US" smtClean="0"/>
              <a:pPr/>
              <a:t>7/13/2021</a:t>
            </a:fld>
            <a:endParaRPr lang="en-US"/>
          </a:p>
        </p:txBody>
      </p:sp>
      <p:sp>
        <p:nvSpPr>
          <p:cNvPr id="22" name="Footer Placeholder 21"/>
          <p:cNvSpPr>
            <a:spLocks noGrp="1"/>
          </p:cNvSpPr>
          <p:nvPr>
            <p:ph type="ftr" sz="quarter" idx="3"/>
          </p:nvPr>
        </p:nvSpPr>
        <p:spPr>
          <a:xfrm>
            <a:off x="3556000" y="635636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60"/>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39D2A76-69E3-4600-8808-3C1A10934549}" type="slidenum">
              <a:rPr lang="en-US" smtClean="0"/>
              <a:pPr/>
              <a:t>‹#›</a:t>
            </a:fld>
            <a:endParaRPr lang="en-US"/>
          </a:p>
        </p:txBody>
      </p:sp>
      <p:grpSp>
        <p:nvGrpSpPr>
          <p:cNvPr id="2" name="Group 1"/>
          <p:cNvGrpSpPr/>
          <p:nvPr/>
        </p:nvGrpSpPr>
        <p:grpSpPr>
          <a:xfrm>
            <a:off x="-25354"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45446403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strips dir="ru"/>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5" y="5791256"/>
            <a:ext cx="4536421"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7"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57C0328-FE3A-4A50-84EB-CF934B2ED5C9}" type="datetime1">
              <a:rPr lang="en-US" smtClean="0"/>
              <a:pPr/>
              <a:t>7/13/2021</a:t>
            </a:fld>
            <a:endParaRPr lang="en-US"/>
          </a:p>
        </p:txBody>
      </p:sp>
      <p:sp>
        <p:nvSpPr>
          <p:cNvPr id="22" name="Footer Placeholder 21"/>
          <p:cNvSpPr>
            <a:spLocks noGrp="1"/>
          </p:cNvSpPr>
          <p:nvPr>
            <p:ph type="ftr" sz="quarter" idx="3"/>
          </p:nvPr>
        </p:nvSpPr>
        <p:spPr>
          <a:xfrm>
            <a:off x="5840106" y="6407954"/>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8" y="6407954"/>
            <a:ext cx="487680" cy="365125"/>
          </a:xfrm>
          <a:prstGeom prst="rect">
            <a:avLst/>
          </a:prstGeom>
        </p:spPr>
        <p:txBody>
          <a:bodyPr vert="horz" anchor="b"/>
          <a:lstStyle>
            <a:lvl1pPr algn="r" eaLnBrk="1" latinLnBrk="0" hangingPunct="1">
              <a:defRPr kumimoji="0" sz="1000" b="0">
                <a:solidFill>
                  <a:schemeClr val="tx1"/>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14194328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strips dir="ru"/>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Placeholder 1"/>
          <p:cNvSpPr>
            <a:spLocks noGrp="1"/>
          </p:cNvSpPr>
          <p:nvPr>
            <p:ph type="title"/>
          </p:nvPr>
        </p:nvSpPr>
        <p:spPr>
          <a:xfrm>
            <a:off x="1016001" y="274639"/>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1600206"/>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6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84F8D-CCBB-445A-B470-F49E4E856680}" type="datetime1">
              <a:rPr lang="en-US" smtClean="0"/>
              <a:pPr/>
              <a:t>7/13/2021</a:t>
            </a:fld>
            <a:endParaRPr lang="en-US"/>
          </a:p>
        </p:txBody>
      </p:sp>
      <p:sp>
        <p:nvSpPr>
          <p:cNvPr id="5" name="Footer Placeholder 4"/>
          <p:cNvSpPr>
            <a:spLocks noGrp="1"/>
          </p:cNvSpPr>
          <p:nvPr>
            <p:ph type="ftr" sz="quarter" idx="3"/>
          </p:nvPr>
        </p:nvSpPr>
        <p:spPr>
          <a:xfrm>
            <a:off x="4470401" y="635636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40800" y="635636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D2A76-69E3-4600-8808-3C1A10934549}"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105394192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ransition spd="slow">
    <p:strips dir="ru"/>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A53FFEF-B2EC-420A-94F5-D1DBA8C7050A}" type="datetime1">
              <a:rPr lang="en-US" smtClean="0"/>
              <a:pPr/>
              <a:t>7/13/2021</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228442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3"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10"/>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F4FA65D-A8BD-4AEA-A3D9-0F22773C6193}" type="datetime1">
              <a:rPr lang="en-US" smtClean="0"/>
              <a:pPr/>
              <a:t>7/13/2021</a:t>
            </a:fld>
            <a:endParaRPr lang="en-US"/>
          </a:p>
        </p:txBody>
      </p:sp>
      <p:sp>
        <p:nvSpPr>
          <p:cNvPr id="3" name="Footer Placeholder 2"/>
          <p:cNvSpPr>
            <a:spLocks noGrp="1"/>
          </p:cNvSpPr>
          <p:nvPr>
            <p:ph type="ftr" sz="quarter" idx="3"/>
          </p:nvPr>
        </p:nvSpPr>
        <p:spPr>
          <a:xfrm>
            <a:off x="812810" y="6248216"/>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3" y="1280160"/>
            <a:ext cx="11404603"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247274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slow">
    <p:strips dir="ru"/>
  </p:transition>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90EFE51-3E46-4BF4-BEF0-8AC97581DB5A}" type="datetime1">
              <a:rPr lang="en-US" smtClean="0"/>
              <a:pPr/>
              <a:t>7/13/2021</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1194000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198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198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8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199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199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199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199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200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200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200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200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200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2005" name="Rectangle 21"/>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006" name="Rectangle 22"/>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07" name="Rectangle 23"/>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fld id="{100B5592-2DF1-4444-8BB3-98F77D955DDF}" type="datetime1">
              <a:rPr lang="en-US" smtClean="0"/>
              <a:pPr/>
              <a:t>7/13/2021</a:t>
            </a:fld>
            <a:endParaRPr lang="en-US"/>
          </a:p>
        </p:txBody>
      </p:sp>
      <p:sp>
        <p:nvSpPr>
          <p:cNvPr id="42008"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42009" name="Rectangle 2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15934959"/>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2005"/>
                                        </p:tgtEl>
                                        <p:attrNameLst>
                                          <p:attrName>style.visibility</p:attrName>
                                        </p:attrNameLst>
                                      </p:cBhvr>
                                      <p:to>
                                        <p:strVal val="visible"/>
                                      </p:to>
                                    </p:set>
                                    <p:anim calcmode="lin" valueType="num">
                                      <p:cBhvr>
                                        <p:cTn id="7" dur="500" fill="hold"/>
                                        <p:tgtEl>
                                          <p:spTgt spid="4200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200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200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200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2006">
                                            <p:txEl>
                                              <p:pRg st="0" end="0"/>
                                            </p:txEl>
                                          </p:spTgt>
                                        </p:tgtEl>
                                        <p:attrNameLst>
                                          <p:attrName>style.visibility</p:attrName>
                                        </p:attrNameLst>
                                      </p:cBhvr>
                                      <p:to>
                                        <p:strVal val="visible"/>
                                      </p:to>
                                    </p:set>
                                    <p:anim calcmode="lin" valueType="num">
                                      <p:cBhvr>
                                        <p:cTn id="15" dur="500" fill="hold"/>
                                        <p:tgtEl>
                                          <p:spTgt spid="4200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200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200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2006">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42006">
                                            <p:txEl>
                                              <p:pRg st="1" end="1"/>
                                            </p:txEl>
                                          </p:spTgt>
                                        </p:tgtEl>
                                        <p:attrNameLst>
                                          <p:attrName>style.visibility</p:attrName>
                                        </p:attrNameLst>
                                      </p:cBhvr>
                                      <p:to>
                                        <p:strVal val="visible"/>
                                      </p:to>
                                    </p:set>
                                    <p:anim calcmode="lin" valueType="num">
                                      <p:cBhvr>
                                        <p:cTn id="21" dur="500" fill="hold"/>
                                        <p:tgtEl>
                                          <p:spTgt spid="4200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200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200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2006">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42006">
                                            <p:txEl>
                                              <p:pRg st="2" end="2"/>
                                            </p:txEl>
                                          </p:spTgt>
                                        </p:tgtEl>
                                        <p:attrNameLst>
                                          <p:attrName>style.visibility</p:attrName>
                                        </p:attrNameLst>
                                      </p:cBhvr>
                                      <p:to>
                                        <p:strVal val="visible"/>
                                      </p:to>
                                    </p:set>
                                    <p:anim calcmode="lin" valueType="num">
                                      <p:cBhvr>
                                        <p:cTn id="27" dur="500" fill="hold"/>
                                        <p:tgtEl>
                                          <p:spTgt spid="4200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200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200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2006">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42006">
                                            <p:txEl>
                                              <p:pRg st="3" end="3"/>
                                            </p:txEl>
                                          </p:spTgt>
                                        </p:tgtEl>
                                        <p:attrNameLst>
                                          <p:attrName>style.visibility</p:attrName>
                                        </p:attrNameLst>
                                      </p:cBhvr>
                                      <p:to>
                                        <p:strVal val="visible"/>
                                      </p:to>
                                    </p:set>
                                    <p:anim calcmode="lin" valueType="num">
                                      <p:cBhvr>
                                        <p:cTn id="33" dur="500" fill="hold"/>
                                        <p:tgtEl>
                                          <p:spTgt spid="4200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200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200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2006">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42006">
                                            <p:txEl>
                                              <p:pRg st="4" end="4"/>
                                            </p:txEl>
                                          </p:spTgt>
                                        </p:tgtEl>
                                        <p:attrNameLst>
                                          <p:attrName>style.visibility</p:attrName>
                                        </p:attrNameLst>
                                      </p:cBhvr>
                                      <p:to>
                                        <p:strVal val="visible"/>
                                      </p:to>
                                    </p:set>
                                    <p:anim calcmode="lin" valueType="num">
                                      <p:cBhvr>
                                        <p:cTn id="39" dur="500" fill="hold"/>
                                        <p:tgtEl>
                                          <p:spTgt spid="4200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200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200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20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42005"/>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42005"/>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42005"/>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42005"/>
                                        </p:tgtEl>
                                        <p:attrNameLst>
                                          <p:attrName>ppt_y</p:attrName>
                                        </p:attrNameLst>
                                      </p:cBhvr>
                                      <p:tavLst>
                                        <p:tav tm="0">
                                          <p:val>
                                            <p:strVal val="ppt_y"/>
                                          </p:val>
                                        </p:tav>
                                        <p:tav tm="100000">
                                          <p:val>
                                            <p:strVal val="ppt_y"/>
                                          </p:val>
                                        </p:tav>
                                      </p:tavLst>
                                    </p:anim>
                                    <p:set>
                                      <p:cBhvr>
                                        <p:cTn id="50" dur="1" fill="hold">
                                          <p:stCondLst>
                                            <p:cond delay="499"/>
                                          </p:stCondLst>
                                        </p:cTn>
                                        <p:tgtEl>
                                          <p:spTgt spid="42005"/>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42006">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42006">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42006">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42006">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42006">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42006">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42006">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42006">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42006">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42006">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42006">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42006">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42006">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42006">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42006">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42006">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42006">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42006">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42006">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42006">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42006">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42006">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42006">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42006">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4200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p:bldP spid="42005" grpId="1"/>
      <p:bldP spid="42006" grpId="0" build="p">
        <p:tmplLst>
          <p:tmpl lvl="1">
            <p:tnLst>
              <p:par>
                <p:cTn presetID="39" presetClass="entr" presetSubtype="0" accel="100000" fill="hold" nodeType="click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Lst>
      </p:bldP>
      <p:bldP spid="42006" grpId="1" build="allAtOnce">
        <p:tmplLst>
          <p:tmpl lvl="1">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Lst>
      </p:bldP>
    </p:bldLst>
  </p:timing>
  <p:hf sldNum="0"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0B565F8-909E-4191-BEC8-87B80BC0E783}" type="datetime1">
              <a:rPr lang="en-US" smtClean="0"/>
              <a:pPr/>
              <a:t>7/13/2021</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7499617"/>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p:cTn id="21" dur="500" fill="hold"/>
                                        <p:tgtEl>
                                          <p:spTgt spid="1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p:cTn id="27" dur="500" fill="hold"/>
                                        <p:tgtEl>
                                          <p:spTgt spid="1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 calcmode="lin" valueType="num">
                                      <p:cBhvr>
                                        <p:cTn id="33" dur="500" fill="hold"/>
                                        <p:tgtEl>
                                          <p:spTgt spid="1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 calcmode="lin" valueType="num">
                                      <p:cBhvr>
                                        <p:cTn id="39" dur="500" fill="hold"/>
                                        <p:tgtEl>
                                          <p:spTgt spid="1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2"/>
                                        </p:tgtEl>
                                        <p:attrNameLst>
                                          <p:attrName>ppt_y</p:attrName>
                                        </p:attrNameLst>
                                      </p:cBhvr>
                                      <p:tavLst>
                                        <p:tav tm="0">
                                          <p:val>
                                            <p:strVal val="ppt_y"/>
                                          </p:val>
                                        </p:tav>
                                        <p:tav tm="100000">
                                          <p:val>
                                            <p:strVal val="ppt_y"/>
                                          </p:val>
                                        </p:tav>
                                      </p:tavLst>
                                    </p:anim>
                                    <p:set>
                                      <p:cBhvr>
                                        <p:cTn id="50" dur="1" fill="hold">
                                          <p:stCondLst>
                                            <p:cond delay="499"/>
                                          </p:stCondLst>
                                        </p:cTn>
                                        <p:tgtEl>
                                          <p:spTgt spid="2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1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1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1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1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1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1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1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1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1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1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1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1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1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1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1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3" grpId="0" build="p"/>
      <p:bldP spid="13" grpId="1" build="allAtOnce"/>
    </p:bldLst>
  </p:timing>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9"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1"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1"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2"/>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937B05F-B5B4-4DEE-A44F-85CECC37C7E3}" type="datetimeFigureOut">
              <a:rPr lang="en-US" smtClean="0"/>
              <a:t>7/13/2021</a:t>
            </a:fld>
            <a:endParaRPr lang="en-US"/>
          </a:p>
        </p:txBody>
      </p:sp>
      <p:sp>
        <p:nvSpPr>
          <p:cNvPr id="22" name="Footer Placeholder 21"/>
          <p:cNvSpPr>
            <a:spLocks noGrp="1"/>
          </p:cNvSpPr>
          <p:nvPr>
            <p:ph type="ftr" sz="quarter" idx="3"/>
          </p:nvPr>
        </p:nvSpPr>
        <p:spPr>
          <a:xfrm>
            <a:off x="3556000" y="6356352"/>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2"/>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9C0ABE-0DBE-44CF-83F4-A1A6E830DD3B}" type="slidenum">
              <a:rPr lang="en-US" smtClean="0"/>
              <a:t>‹#›</a:t>
            </a:fld>
            <a:endParaRPr lang="en-US"/>
          </a:p>
        </p:txBody>
      </p:sp>
      <p:grpSp>
        <p:nvGrpSpPr>
          <p:cNvPr id="2" name="Group 1"/>
          <p:cNvGrpSpPr/>
          <p:nvPr/>
        </p:nvGrpSpPr>
        <p:grpSpPr>
          <a:xfrm>
            <a:off x="-25356"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682023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26627"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28"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29"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0"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1"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2"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3"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4"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5"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6"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7"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8"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26639"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0"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1"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2"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3"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4"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5"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6"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7"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8"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9"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0"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1"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26652"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3"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26654"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5"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6"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26657"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58"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9"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26660"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6661" name="Rectangle 37"/>
          <p:cNvSpPr>
            <a:spLocks noGrp="1" noChangeArrowheads="1"/>
          </p:cNvSpPr>
          <p:nvPr>
            <p:ph type="title"/>
          </p:nvPr>
        </p:nvSpPr>
        <p:spPr bwMode="auto">
          <a:xfrm>
            <a:off x="609601"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62" name="Rectangle 38"/>
          <p:cNvSpPr>
            <a:spLocks noGrp="1" noChangeArrowheads="1"/>
          </p:cNvSpPr>
          <p:nvPr>
            <p:ph type="body" idx="1"/>
          </p:nvPr>
        </p:nvSpPr>
        <p:spPr bwMode="auto">
          <a:xfrm>
            <a:off x="609601" y="1600202"/>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63"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fld id="{AA7DF0D8-CA75-425C-86F4-B7432D6B35BC}" type="datetime3">
              <a:rPr lang="en-US" smtClean="0"/>
              <a:t>13 July 2021</a:t>
            </a:fld>
            <a:endParaRPr lang="en-US" dirty="0"/>
          </a:p>
        </p:txBody>
      </p:sp>
      <p:sp>
        <p:nvSpPr>
          <p:cNvPr id="26664" name="Rectangle 40"/>
          <p:cNvSpPr>
            <a:spLocks noGrp="1" noChangeArrowheads="1"/>
          </p:cNvSpPr>
          <p:nvPr>
            <p:ph type="ftr" sz="quarter" idx="3"/>
          </p:nvPr>
        </p:nvSpPr>
        <p:spPr bwMode="auto">
          <a:xfrm>
            <a:off x="4165601"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endParaRPr lang="en-US" dirty="0"/>
          </a:p>
        </p:txBody>
      </p:sp>
      <p:sp>
        <p:nvSpPr>
          <p:cNvPr id="26665"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92797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61"/>
                                        </p:tgtEl>
                                        <p:attrNameLst>
                                          <p:attrName>style.visibility</p:attrName>
                                        </p:attrNameLst>
                                      </p:cBhvr>
                                      <p:to>
                                        <p:strVal val="visible"/>
                                      </p:to>
                                    </p:set>
                                    <p:animEffect transition="in" filter="fade">
                                      <p:cBhvr>
                                        <p:cTn id="7" dur="2000"/>
                                        <p:tgtEl>
                                          <p:spTgt spid="26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62"/>
                                        </p:tgtEl>
                                        <p:attrNameLst>
                                          <p:attrName>style.visibility</p:attrName>
                                        </p:attrNameLst>
                                      </p:cBhvr>
                                      <p:to>
                                        <p:strVal val="visible"/>
                                      </p:to>
                                    </p:set>
                                    <p:animEffect transition="in" filter="fade">
                                      <p:cBhvr>
                                        <p:cTn id="10" dur="2000"/>
                                        <p:tgtEl>
                                          <p:spTgt spid="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1" grpId="0"/>
      <p:bldP spid="26662" grpId="0">
        <p:tmplLst>
          <p:tmpl>
            <p:tnLst>
              <p:par>
                <p:cTn presetID="10" presetClass="entr" presetSubtype="0" fill="hold" nodeType="withEffect">
                  <p:stCondLst>
                    <p:cond delay="0"/>
                  </p:stCondLst>
                  <p:childTnLst>
                    <p:set>
                      <p:cBhvr>
                        <p:cTn dur="1" fill="hold">
                          <p:stCondLst>
                            <p:cond delay="0"/>
                          </p:stCondLst>
                        </p:cTn>
                        <p:tgtEl>
                          <p:spTgt spid="26662"/>
                        </p:tgtEl>
                        <p:attrNameLst>
                          <p:attrName>style.visibility</p:attrName>
                        </p:attrNameLst>
                      </p:cBhvr>
                      <p:to>
                        <p:strVal val="visible"/>
                      </p:to>
                    </p:set>
                    <p:animEffect transition="in" filter="fade">
                      <p:cBhvr>
                        <p:cTn dur="2000"/>
                        <p:tgtEl>
                          <p:spTgt spid="26662"/>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C9FA3-12A2-45B3-B752-B41C1D1B4A78}" type="datetime3">
              <a:rPr lang="en-US" smtClean="0"/>
              <a:t>13 July 2021</a:t>
            </a:fld>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3260777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pull/>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901" y="-815922"/>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8" y="21104"/>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29CD8E4-E808-43E2-8819-1CE48FD99B9C}" type="datetime3">
              <a:rPr lang="en-US" smtClean="0"/>
              <a:t>13 July 2021</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CA597F8-4C7B-4C0C-BD20-F8889DC49BC1}"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83311969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pull/>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0" y="1790701"/>
            <a:ext cx="990599" cy="304799"/>
          </a:xfrm>
          <a:prstGeom prst="rect">
            <a:avLst/>
          </a:prstGeom>
        </p:spPr>
        <p:txBody>
          <a:bodyPr vert="horz" lIns="91440" tIns="45720" rIns="91440" bIns="45720" rtlCol="0" anchor="t"/>
          <a:lstStyle>
            <a:lvl1pPr algn="l">
              <a:defRPr sz="1007" b="0" i="0">
                <a:solidFill>
                  <a:schemeClr val="tx1">
                    <a:tint val="75000"/>
                    <a:alpha val="60000"/>
                  </a:schemeClr>
                </a:solidFill>
              </a:defRPr>
            </a:lvl1pPr>
          </a:lstStyle>
          <a:p>
            <a:fld id="{0C3BBFDD-BC86-492E-9E5C-A19C5FF44CD7}" type="datetime3">
              <a:rPr lang="en-US" smtClean="0"/>
              <a:t>13 July 2021</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007"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1" y="295731"/>
            <a:ext cx="838199" cy="767687"/>
          </a:xfrm>
          <a:prstGeom prst="rect">
            <a:avLst/>
          </a:prstGeom>
        </p:spPr>
        <p:txBody>
          <a:bodyPr vert="horz" lIns="91440" tIns="45720" rIns="91440" bIns="45720" rtlCol="0" anchor="b"/>
          <a:lstStyle>
            <a:lvl1pPr algn="ctr">
              <a:defRPr sz="2562" b="0" i="0">
                <a:solidFill>
                  <a:schemeClr val="tx1">
                    <a:tint val="75000"/>
                  </a:schemeClr>
                </a:solidFill>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770508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hf sldNum="0" hdr="0" ftr="0" dt="0"/>
  <p:txStyles>
    <p:titleStyle>
      <a:lvl1pPr algn="l" defTabSz="418338" rtl="0" eaLnBrk="1" latinLnBrk="0" hangingPunct="1">
        <a:spcBef>
          <a:spcPct val="0"/>
        </a:spcBef>
        <a:buNone/>
        <a:defRPr sz="384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3754" indent="-313754" algn="l" defTabSz="418338" rtl="0" eaLnBrk="1" latinLnBrk="0" hangingPunct="1">
        <a:spcBef>
          <a:spcPts val="915"/>
        </a:spcBef>
        <a:spcAft>
          <a:spcPts val="0"/>
        </a:spcAft>
        <a:buClr>
          <a:schemeClr val="bg2">
            <a:lumMod val="40000"/>
            <a:lumOff val="60000"/>
          </a:schemeClr>
        </a:buClr>
        <a:buSzPct val="80000"/>
        <a:buFont typeface="Wingdings 3" charset="2"/>
        <a:buChar char=""/>
        <a:defRPr sz="1830" b="0" i="0" kern="1200">
          <a:solidFill>
            <a:schemeClr val="tx1"/>
          </a:solidFill>
          <a:latin typeface="+mj-lt"/>
          <a:ea typeface="+mj-ea"/>
          <a:cs typeface="+mj-cs"/>
        </a:defRPr>
      </a:lvl1pPr>
      <a:lvl2pPr marL="679799" indent="-261461" algn="l" defTabSz="418338" rtl="0" eaLnBrk="1" latinLnBrk="0" hangingPunct="1">
        <a:spcBef>
          <a:spcPts val="915"/>
        </a:spcBef>
        <a:spcAft>
          <a:spcPts val="0"/>
        </a:spcAft>
        <a:buClr>
          <a:schemeClr val="bg2">
            <a:lumMod val="40000"/>
            <a:lumOff val="60000"/>
          </a:schemeClr>
        </a:buClr>
        <a:buSzPct val="80000"/>
        <a:buFont typeface="Wingdings 3" charset="2"/>
        <a:buChar char=""/>
        <a:defRPr sz="1647" b="0" i="0" kern="1200">
          <a:solidFill>
            <a:schemeClr val="tx1"/>
          </a:solidFill>
          <a:latin typeface="+mj-lt"/>
          <a:ea typeface="+mj-ea"/>
          <a:cs typeface="+mj-cs"/>
        </a:defRPr>
      </a:lvl2pPr>
      <a:lvl3pPr marL="104584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464" b="0" i="0" kern="1200">
          <a:solidFill>
            <a:schemeClr val="tx1"/>
          </a:solidFill>
          <a:latin typeface="+mj-lt"/>
          <a:ea typeface="+mj-ea"/>
          <a:cs typeface="+mj-cs"/>
        </a:defRPr>
      </a:lvl3pPr>
      <a:lvl4pPr marL="146418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4pPr>
      <a:lvl5pPr marL="1882521"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5pPr>
      <a:lvl6pPr marL="2292990"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6pPr>
      <a:lvl7pPr marL="2719197"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7pPr>
      <a:lvl8pPr marL="313753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8pPr>
      <a:lvl9pPr marL="355587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915" b="0" i="0">
                <a:solidFill>
                  <a:schemeClr val="bg2">
                    <a:lumMod val="50000"/>
                  </a:schemeClr>
                </a:solidFill>
                <a:effectLst/>
                <a:latin typeface="+mn-lt"/>
              </a:defRPr>
            </a:lvl1pPr>
          </a:lstStyle>
          <a:p>
            <a:fld id="{0C3BBFDD-BC86-492E-9E5C-A19C5FF44CD7}" type="datetime3">
              <a:rPr lang="en-US" smtClean="0"/>
              <a:t>13 July 2021</a:t>
            </a:fld>
            <a:endParaRPr lang="en-US" dirty="0"/>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915"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1" y="5578477"/>
            <a:ext cx="1142244" cy="669925"/>
          </a:xfrm>
          <a:prstGeom prst="rect">
            <a:avLst/>
          </a:prstGeom>
        </p:spPr>
        <p:txBody>
          <a:bodyPr vert="horz" lIns="91440" tIns="45720" rIns="91440" bIns="45720" rtlCol="0" anchor="b"/>
          <a:lstStyle>
            <a:lvl1pPr algn="r">
              <a:defRPr sz="2928" b="0" i="0">
                <a:solidFill>
                  <a:schemeClr val="bg2">
                    <a:lumMod val="50000"/>
                  </a:schemeClr>
                </a:solidFill>
                <a:effectLst/>
                <a:latin typeface="+mn-lt"/>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6688073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ransition spd="med">
    <p:pull/>
  </p:transition>
  <p:hf sldNum="0" hdr="0" ftr="0" dt="0"/>
  <p:txStyles>
    <p:titleStyle>
      <a:lvl1pPr algn="l" defTabSz="418338" rtl="0" eaLnBrk="1" latinLnBrk="0" hangingPunct="1">
        <a:spcBef>
          <a:spcPct val="0"/>
        </a:spcBef>
        <a:buNone/>
        <a:defRPr sz="3294"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1461"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830" kern="1200" cap="none">
          <a:solidFill>
            <a:schemeClr val="bg2">
              <a:lumMod val="75000"/>
            </a:schemeClr>
          </a:solidFill>
          <a:effectLst/>
          <a:latin typeface="+mn-lt"/>
          <a:ea typeface="+mn-ea"/>
          <a:cs typeface="+mn-cs"/>
        </a:defRPr>
      </a:lvl1pPr>
      <a:lvl2pPr marL="679799"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647" kern="1200" cap="none">
          <a:solidFill>
            <a:schemeClr val="bg2">
              <a:lumMod val="75000"/>
            </a:schemeClr>
          </a:solidFill>
          <a:effectLst/>
          <a:latin typeface="+mn-lt"/>
          <a:ea typeface="+mn-ea"/>
          <a:cs typeface="+mn-cs"/>
        </a:defRPr>
      </a:lvl2pPr>
      <a:lvl3pPr marL="1098137"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464" kern="1200" cap="none">
          <a:solidFill>
            <a:schemeClr val="bg2">
              <a:lumMod val="75000"/>
            </a:schemeClr>
          </a:solidFill>
          <a:effectLst/>
          <a:latin typeface="+mn-lt"/>
          <a:ea typeface="+mn-ea"/>
          <a:cs typeface="+mn-cs"/>
        </a:defRPr>
      </a:lvl3pPr>
      <a:lvl4pPr marL="1411891"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4pPr>
      <a:lvl5pPr marL="1830229"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5pPr>
      <a:lvl6pPr marL="2300859"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6pPr>
      <a:lvl7pPr marL="2719197"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7pPr>
      <a:lvl8pPr marL="3137535"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8pPr>
      <a:lvl9pPr marL="3555873"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937B05F-B5B4-4DEE-A44F-85CECC37C7E3}" type="datetimeFigureOut">
              <a:rPr lang="en-US" smtClean="0"/>
              <a:t>7/13/2021</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94328647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p:strips dir="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45C5266-FD9F-47BB-8991-54E326EB0C9A}" type="datetime1">
              <a:rPr lang="en-US" smtClean="0"/>
              <a:pPr/>
              <a:t>7/13/2021</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2583634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3.jpeg"/><Relationship Id="rId1" Type="http://schemas.openxmlformats.org/officeDocument/2006/relationships/slideLayout" Target="../slideLayouts/slideLayout1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jpeg"/><Relationship Id="rId1" Type="http://schemas.openxmlformats.org/officeDocument/2006/relationships/slideLayout" Target="../slideLayouts/slideLayout1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3.jpeg"/><Relationship Id="rId1" Type="http://schemas.openxmlformats.org/officeDocument/2006/relationships/slideLayout" Target="../slideLayouts/slideLayout1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3.jpeg"/><Relationship Id="rId1" Type="http://schemas.openxmlformats.org/officeDocument/2006/relationships/slideLayout" Target="../slideLayouts/slideLayout1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3.jpeg"/><Relationship Id="rId1" Type="http://schemas.openxmlformats.org/officeDocument/2006/relationships/slideLayout" Target="../slideLayouts/slideLayout1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3.jpeg"/><Relationship Id="rId1" Type="http://schemas.openxmlformats.org/officeDocument/2006/relationships/slideLayout" Target="../slideLayouts/slideLayout1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8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02307366"/>
              </p:ext>
            </p:extLst>
          </p:nvPr>
        </p:nvGraphicFramePr>
        <p:xfrm>
          <a:off x="472282" y="0"/>
          <a:ext cx="11110119"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967177348"/>
              </p:ext>
            </p:extLst>
          </p:nvPr>
        </p:nvGraphicFramePr>
        <p:xfrm>
          <a:off x="2637168" y="5260139"/>
          <a:ext cx="6780345"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Date Placeholder 7"/>
          <p:cNvSpPr>
            <a:spLocks noGrp="1"/>
          </p:cNvSpPr>
          <p:nvPr>
            <p:ph type="dt" sz="half" idx="10"/>
          </p:nvPr>
        </p:nvSpPr>
        <p:spPr>
          <a:xfrm>
            <a:off x="5439899" y="152400"/>
            <a:ext cx="2811860" cy="457200"/>
          </a:xfrm>
        </p:spPr>
        <p:txBody>
          <a:bodyPr/>
          <a:lstStyle/>
          <a:p>
            <a:pPr>
              <a:defRPr/>
            </a:pPr>
            <a:fld id="{3AB188B7-2169-4706-9306-334531D29BC1}" type="datetime1">
              <a:rPr lang="en-US" sz="2400" b="1">
                <a:solidFill>
                  <a:srgbClr val="EE20C7"/>
                </a:solidFill>
                <a:latin typeface="Arial Black" panose="020B0A04020102020204" pitchFamily="34" charset="0"/>
              </a:rPr>
              <a:pPr>
                <a:defRPr/>
              </a:pPr>
              <a:t>7/13/2021</a:t>
            </a:fld>
            <a:endParaRPr lang="en-US" sz="2400" b="1" dirty="0">
              <a:solidFill>
                <a:srgbClr val="EE20C7"/>
              </a:solidFill>
              <a:latin typeface="Arial Black" panose="020B0A04020102020204" pitchFamily="34" charset="0"/>
            </a:endParaRPr>
          </a:p>
        </p:txBody>
      </p:sp>
    </p:spTree>
    <p:extLst>
      <p:ext uri="{BB962C8B-B14F-4D97-AF65-F5344CB8AC3E}">
        <p14:creationId xmlns:p14="http://schemas.microsoft.com/office/powerpoint/2010/main" val="212813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38539" y="1227901"/>
            <a:ext cx="11714922" cy="2387600"/>
          </a:xfrm>
        </p:spPr>
        <p:txBody>
          <a:bodyPr>
            <a:noAutofit/>
          </a:bodyPr>
          <a:lstStyle/>
          <a:p>
            <a:pPr algn="ctr"/>
            <a:r>
              <a:rPr lang="en-US" sz="6600" b="1" dirty="0">
                <a:solidFill>
                  <a:srgbClr val="FF0000"/>
                </a:solidFill>
                <a:latin typeface="Algerian" panose="04020705040A02060702" pitchFamily="82" charset="0"/>
              </a:rPr>
              <a:t>COMPLICATIONS IN  PREGNANCY</a:t>
            </a:r>
          </a:p>
        </p:txBody>
      </p:sp>
      <p:sp>
        <p:nvSpPr>
          <p:cNvPr id="7" name="Cloud 6"/>
          <p:cNvSpPr/>
          <p:nvPr/>
        </p:nvSpPr>
        <p:spPr>
          <a:xfrm>
            <a:off x="2160104" y="4611757"/>
            <a:ext cx="6891131" cy="18288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Welcome </a:t>
            </a:r>
          </a:p>
        </p:txBody>
      </p:sp>
    </p:spTree>
    <p:extLst>
      <p:ext uri="{BB962C8B-B14F-4D97-AF65-F5344CB8AC3E}">
        <p14:creationId xmlns:p14="http://schemas.microsoft.com/office/powerpoint/2010/main" val="2267937804"/>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b="1" dirty="0">
                <a:solidFill>
                  <a:schemeClr val="accent1"/>
                </a:solidFill>
              </a:rPr>
              <a:t>LABOUR</a:t>
            </a:r>
            <a:r>
              <a:rPr lang="en-US" b="1" dirty="0"/>
              <a:t> </a:t>
            </a:r>
          </a:p>
        </p:txBody>
      </p:sp>
      <p:sp>
        <p:nvSpPr>
          <p:cNvPr id="3" name="Content Placeholder 2"/>
          <p:cNvSpPr>
            <a:spLocks noGrp="1"/>
          </p:cNvSpPr>
          <p:nvPr>
            <p:ph idx="1"/>
          </p:nvPr>
        </p:nvSpPr>
        <p:spPr>
          <a:xfrm>
            <a:off x="952500" y="1447800"/>
            <a:ext cx="10287000" cy="4572000"/>
          </a:xfrm>
        </p:spPr>
        <p:txBody>
          <a:bodyPr>
            <a:normAutofit lnSpcReduction="10000"/>
          </a:bodyPr>
          <a:lstStyle/>
          <a:p>
            <a:pPr>
              <a:buNone/>
            </a:pPr>
            <a:r>
              <a:rPr lang="en-US" sz="3600" dirty="0"/>
              <a:t> </a:t>
            </a:r>
            <a:r>
              <a:rPr lang="en-US" sz="3900" b="1" i="1" dirty="0"/>
              <a:t>First (1</a:t>
            </a:r>
            <a:r>
              <a:rPr lang="en-US" sz="3900" b="1" i="1" baseline="30000" dirty="0"/>
              <a:t>st</a:t>
            </a:r>
            <a:r>
              <a:rPr lang="en-US" sz="3900" b="1" i="1" dirty="0"/>
              <a:t> ) stage</a:t>
            </a:r>
            <a:endParaRPr lang="en-US" sz="3600" b="1" i="1" dirty="0"/>
          </a:p>
          <a:p>
            <a:r>
              <a:rPr lang="en-US" sz="3600" dirty="0"/>
              <a:t>Membranes are ruptured cautiously to allow amniotic fluid to drain slowly.</a:t>
            </a:r>
          </a:p>
          <a:p>
            <a:pPr>
              <a:buFont typeface="Wingdings" pitchFamily="2" charset="2"/>
              <a:buChar char="Ø"/>
            </a:pPr>
            <a:r>
              <a:rPr lang="en-US" sz="3600" dirty="0"/>
              <a:t>Aim is to  prevent altering the lie,  bringing about cord </a:t>
            </a:r>
            <a:r>
              <a:rPr lang="en-US" sz="3600" dirty="0" err="1"/>
              <a:t>prolapse</a:t>
            </a:r>
            <a:r>
              <a:rPr lang="en-US" sz="3600" dirty="0"/>
              <a:t> and placental abruption.</a:t>
            </a:r>
          </a:p>
          <a:p>
            <a:pPr>
              <a:buFont typeface="Wingdings" pitchFamily="2" charset="2"/>
              <a:buChar char="Ø"/>
            </a:pPr>
            <a:r>
              <a:rPr lang="en-US" sz="3600" dirty="0"/>
              <a:t>Simultaneously, the presenting part becomes well applied to the cervix hence progressive cervical dilatation.</a:t>
            </a:r>
          </a:p>
        </p:txBody>
      </p:sp>
    </p:spTree>
    <p:extLst>
      <p:ext uri="{BB962C8B-B14F-4D97-AF65-F5344CB8AC3E}">
        <p14:creationId xmlns:p14="http://schemas.microsoft.com/office/powerpoint/2010/main" val="1047058753"/>
      </p:ext>
    </p:extLst>
  </p:cSld>
  <p:clrMapOvr>
    <a:masterClrMapping/>
  </p:clrMapOvr>
  <p:transition spd="slow">
    <p:strips dir="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152400"/>
            <a:ext cx="10287000" cy="6019800"/>
          </a:xfrm>
        </p:spPr>
        <p:txBody>
          <a:bodyPr>
            <a:normAutofit/>
          </a:bodyPr>
          <a:lstStyle/>
          <a:p>
            <a:pPr>
              <a:buNone/>
            </a:pPr>
            <a:r>
              <a:rPr lang="en-US" sz="2800" i="1" dirty="0"/>
              <a:t>		</a:t>
            </a:r>
            <a:r>
              <a:rPr lang="en-US" sz="3500" b="1" i="1" dirty="0"/>
              <a:t>Second  (2</a:t>
            </a:r>
            <a:r>
              <a:rPr lang="en-US" sz="3500" b="1" i="1" baseline="30000" dirty="0"/>
              <a:t>nd</a:t>
            </a:r>
            <a:r>
              <a:rPr lang="en-US" sz="3500" b="1" i="1" dirty="0"/>
              <a:t> ) stage</a:t>
            </a:r>
          </a:p>
          <a:p>
            <a:r>
              <a:rPr lang="en-US" sz="3500" dirty="0"/>
              <a:t>Be ready to receive probably a congenitally malformed baby.</a:t>
            </a:r>
          </a:p>
          <a:p>
            <a:pPr>
              <a:buNone/>
            </a:pPr>
            <a:r>
              <a:rPr lang="en-US" sz="3500" dirty="0"/>
              <a:t>		</a:t>
            </a:r>
            <a:r>
              <a:rPr lang="en-US" sz="3500" b="1" i="1" dirty="0"/>
              <a:t>Third (3</a:t>
            </a:r>
            <a:r>
              <a:rPr lang="en-US" sz="3500" b="1" i="1" baseline="30000" dirty="0"/>
              <a:t>rd</a:t>
            </a:r>
            <a:r>
              <a:rPr lang="en-US" sz="3500" b="1" i="1" dirty="0"/>
              <a:t> ) stage</a:t>
            </a:r>
          </a:p>
          <a:p>
            <a:r>
              <a:rPr lang="en-US" sz="3500" dirty="0"/>
              <a:t>Actively control postpartum haemorrhage resulting from impaired living ligature action.</a:t>
            </a:r>
          </a:p>
          <a:p>
            <a:r>
              <a:rPr lang="en-US" sz="3500" dirty="0"/>
              <a:t>Thoroughly examine the placenta  and if possible send  a  specimen to lab for histology &amp; cytology.</a:t>
            </a:r>
          </a:p>
        </p:txBody>
      </p:sp>
    </p:spTree>
    <p:extLst>
      <p:ext uri="{BB962C8B-B14F-4D97-AF65-F5344CB8AC3E}">
        <p14:creationId xmlns:p14="http://schemas.microsoft.com/office/powerpoint/2010/main" val="904809398"/>
      </p:ext>
    </p:extLst>
  </p:cSld>
  <p:clrMapOvr>
    <a:masterClrMapping/>
  </p:clrMapOvr>
  <p:transition spd="slow">
    <p:strips dir="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66750" y="1143000"/>
            <a:ext cx="10572750" cy="5105400"/>
          </a:xfrm>
        </p:spPr>
        <p:txBody>
          <a:bodyPr>
            <a:noAutofit/>
          </a:bodyPr>
          <a:lstStyle/>
          <a:p>
            <a:pPr>
              <a:buNone/>
            </a:pPr>
            <a:r>
              <a:rPr lang="en-US" sz="3400" dirty="0"/>
              <a:t>		</a:t>
            </a:r>
            <a:r>
              <a:rPr lang="en-US" sz="3400" b="1" i="1" dirty="0"/>
              <a:t>Fourth (4</a:t>
            </a:r>
            <a:r>
              <a:rPr lang="en-US" sz="3400" b="1" i="1" baseline="30000" dirty="0"/>
              <a:t>th</a:t>
            </a:r>
            <a:r>
              <a:rPr lang="en-US" sz="3400" b="1" i="1" dirty="0"/>
              <a:t> ) Stage</a:t>
            </a:r>
          </a:p>
          <a:p>
            <a:r>
              <a:rPr lang="en-US" sz="3400" dirty="0"/>
              <a:t>Closely monitor for signs of shock through vital signs , state of uterus +amount of lochia ,state of the skin &amp; level of consciousness.</a:t>
            </a:r>
          </a:p>
          <a:p>
            <a:pPr>
              <a:buNone/>
            </a:pPr>
            <a:r>
              <a:rPr lang="en-US" sz="3400" dirty="0"/>
              <a:t>		</a:t>
            </a:r>
            <a:r>
              <a:rPr lang="en-US" sz="3400" b="1" i="1" dirty="0"/>
              <a:t>Postnatal Highlights</a:t>
            </a:r>
          </a:p>
          <a:p>
            <a:r>
              <a:rPr lang="en-US" sz="3400" dirty="0"/>
              <a:t>Thoroughly examine the neonate, particularly for  oesophageal atresia &amp; open neural tubal defect and consult appropriately. </a:t>
            </a:r>
          </a:p>
        </p:txBody>
      </p:sp>
    </p:spTree>
    <p:extLst>
      <p:ext uri="{BB962C8B-B14F-4D97-AF65-F5344CB8AC3E}">
        <p14:creationId xmlns:p14="http://schemas.microsoft.com/office/powerpoint/2010/main" val="1141667466"/>
      </p:ext>
    </p:extLst>
  </p:cSld>
  <p:clrMapOvr>
    <a:masterClrMapping/>
  </p:clrMapOvr>
  <p:transition spd="slow">
    <p:strips dir="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715000"/>
          </a:xfrm>
        </p:spPr>
        <p:txBody>
          <a:bodyPr>
            <a:normAutofit/>
          </a:bodyPr>
          <a:lstStyle/>
          <a:p>
            <a:r>
              <a:rPr lang="en-US" dirty="0"/>
              <a:t>Thereafter  continue with normal route care of mother and newborn , close monitoring for involution process, nature of lochia hence intervene.</a:t>
            </a:r>
          </a:p>
          <a:p>
            <a:r>
              <a:rPr lang="en-US" dirty="0"/>
              <a:t>On discharge share on:</a:t>
            </a:r>
          </a:p>
          <a:p>
            <a:pPr>
              <a:buFont typeface="Wingdings" pitchFamily="2" charset="2"/>
              <a:buChar char="Ø"/>
            </a:pPr>
            <a:r>
              <a:rPr lang="en-US" dirty="0"/>
              <a:t>Hygiene, diet and rest</a:t>
            </a:r>
          </a:p>
          <a:p>
            <a:pPr>
              <a:buFont typeface="Wingdings" pitchFamily="2" charset="2"/>
              <a:buChar char="Ø"/>
            </a:pPr>
            <a:r>
              <a:rPr lang="en-US" dirty="0"/>
              <a:t>MCH/FP services</a:t>
            </a:r>
          </a:p>
          <a:p>
            <a:pPr>
              <a:buFont typeface="Wingdings" pitchFamily="2" charset="2"/>
              <a:buChar char="Ø"/>
            </a:pPr>
            <a:r>
              <a:rPr lang="en-US" dirty="0"/>
              <a:t>Follow up in medical and paediatric clinic respectively.</a:t>
            </a:r>
          </a:p>
        </p:txBody>
      </p:sp>
    </p:spTree>
    <p:extLst>
      <p:ext uri="{BB962C8B-B14F-4D97-AF65-F5344CB8AC3E}">
        <p14:creationId xmlns:p14="http://schemas.microsoft.com/office/powerpoint/2010/main" val="3922243692"/>
      </p:ext>
    </p:extLst>
  </p:cSld>
  <p:clrMapOvr>
    <a:masterClrMapping/>
  </p:clrMapOvr>
  <p:transition spd="slow">
    <p:strips dir="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a:t>
            </a:r>
            <a:r>
              <a:rPr lang="en-US" b="1" dirty="0">
                <a:solidFill>
                  <a:srgbClr val="CC00CC"/>
                </a:solidFill>
              </a:rPr>
              <a:t>COMPLICATIONS</a:t>
            </a:r>
            <a:endParaRPr lang="en-US" dirty="0">
              <a:solidFill>
                <a:srgbClr val="CC00CC"/>
              </a:solidFill>
            </a:endParaRPr>
          </a:p>
        </p:txBody>
      </p:sp>
      <p:sp>
        <p:nvSpPr>
          <p:cNvPr id="3" name="Content Placeholder 2"/>
          <p:cNvSpPr>
            <a:spLocks noGrp="1"/>
          </p:cNvSpPr>
          <p:nvPr>
            <p:ph idx="1"/>
          </p:nvPr>
        </p:nvSpPr>
        <p:spPr>
          <a:xfrm>
            <a:off x="1047750" y="1447800"/>
            <a:ext cx="10191750" cy="4800600"/>
          </a:xfrm>
        </p:spPr>
        <p:txBody>
          <a:bodyPr>
            <a:normAutofit/>
          </a:bodyPr>
          <a:lstStyle/>
          <a:p>
            <a:r>
              <a:rPr lang="en-US" sz="3600" dirty="0"/>
              <a:t>Unstable lie  and malpresentation because of the large space  hence increased mobility.</a:t>
            </a:r>
          </a:p>
          <a:p>
            <a:r>
              <a:rPr lang="en-US" sz="3600" dirty="0"/>
              <a:t>Cord presentation and </a:t>
            </a:r>
            <a:r>
              <a:rPr lang="en-US" sz="3600" dirty="0" err="1"/>
              <a:t>prolapse</a:t>
            </a:r>
            <a:r>
              <a:rPr lang="en-US" sz="3600" dirty="0"/>
              <a:t> due to;</a:t>
            </a:r>
          </a:p>
          <a:p>
            <a:pPr>
              <a:buFont typeface="Wingdings" pitchFamily="2" charset="2"/>
              <a:buChar char="Ø"/>
            </a:pPr>
            <a:r>
              <a:rPr lang="en-US" sz="3600" dirty="0"/>
              <a:t>Malpresentation hence a loop of the cord is </a:t>
            </a:r>
            <a:r>
              <a:rPr lang="en-US" sz="3600" dirty="0" err="1"/>
              <a:t>infront</a:t>
            </a:r>
            <a:r>
              <a:rPr lang="en-US" sz="3600" dirty="0"/>
              <a:t> of p. part &amp; membranes are intact.</a:t>
            </a:r>
          </a:p>
          <a:p>
            <a:pPr>
              <a:buFont typeface="Wingdings" pitchFamily="2" charset="2"/>
              <a:buChar char="Ø"/>
            </a:pPr>
            <a:r>
              <a:rPr lang="en-US" sz="3600" dirty="0"/>
              <a:t>A loop of the cord is swept in front of the presenting part as membranes rupture. </a:t>
            </a:r>
          </a:p>
        </p:txBody>
      </p:sp>
    </p:spTree>
    <p:extLst>
      <p:ext uri="{BB962C8B-B14F-4D97-AF65-F5344CB8AC3E}">
        <p14:creationId xmlns:p14="http://schemas.microsoft.com/office/powerpoint/2010/main" val="2539062994"/>
      </p:ext>
    </p:extLst>
  </p:cSld>
  <p:clrMapOvr>
    <a:masterClrMapping/>
  </p:clrMapOvr>
  <p:transition spd="slow">
    <p:strips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457200"/>
            <a:ext cx="10477500" cy="6019800"/>
          </a:xfrm>
        </p:spPr>
        <p:txBody>
          <a:bodyPr>
            <a:noAutofit/>
          </a:bodyPr>
          <a:lstStyle/>
          <a:p>
            <a:r>
              <a:rPr lang="en-US" dirty="0"/>
              <a:t>Premature baby because of  earlier overstretching of uterus.</a:t>
            </a:r>
          </a:p>
          <a:p>
            <a:r>
              <a:rPr lang="en-US" dirty="0"/>
              <a:t>Increased perinatal  mortality rate due to hypoxia in fetus &amp; infection in neonate.</a:t>
            </a:r>
          </a:p>
          <a:p>
            <a:r>
              <a:rPr lang="en-US" dirty="0"/>
              <a:t>Prelabour rupture of membranes, because of excessive mobility, such that Braxton Hicks contractions are transmitted to the forewaters hence  easily ruptures.</a:t>
            </a:r>
          </a:p>
          <a:p>
            <a:r>
              <a:rPr lang="en-US" dirty="0"/>
              <a:t>Antepartum haemorrhage due to placental abruption. </a:t>
            </a:r>
          </a:p>
        </p:txBody>
      </p:sp>
    </p:spTree>
    <p:extLst>
      <p:ext uri="{BB962C8B-B14F-4D97-AF65-F5344CB8AC3E}">
        <p14:creationId xmlns:p14="http://schemas.microsoft.com/office/powerpoint/2010/main" val="487496104"/>
      </p:ext>
    </p:extLst>
  </p:cSld>
  <p:clrMapOvr>
    <a:masterClrMapping/>
  </p:clrMapOvr>
  <p:transition spd="slow">
    <p:strips dir="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943600"/>
          </a:xfrm>
        </p:spPr>
        <p:txBody>
          <a:bodyPr>
            <a:noAutofit/>
          </a:bodyPr>
          <a:lstStyle/>
          <a:p>
            <a:pPr>
              <a:buFont typeface="Wingdings" pitchFamily="2" charset="2"/>
              <a:buChar char="Ø"/>
            </a:pPr>
            <a:r>
              <a:rPr lang="en-US" dirty="0"/>
              <a:t>This results from sudden reduction of intrauterine size following spontaneous rupture of membranes</a:t>
            </a:r>
          </a:p>
          <a:p>
            <a:r>
              <a:rPr lang="en-US" dirty="0"/>
              <a:t>Upper urinary tract infection because of obstruction of the mother’s </a:t>
            </a:r>
            <a:r>
              <a:rPr lang="en-US" dirty="0" err="1"/>
              <a:t>ureters</a:t>
            </a:r>
            <a:endParaRPr lang="en-US" dirty="0"/>
          </a:p>
          <a:p>
            <a:pPr>
              <a:buFont typeface="Wingdings" pitchFamily="2" charset="2"/>
              <a:buChar char="Ø"/>
            </a:pPr>
            <a:r>
              <a:rPr lang="en-US" dirty="0"/>
              <a:t>Results from anatomical relationship between the 2 tracts.</a:t>
            </a:r>
          </a:p>
          <a:p>
            <a:r>
              <a:rPr lang="en-US" dirty="0"/>
              <a:t>Increased incidence of C/S  because of  malpresentation, cord presentation/</a:t>
            </a:r>
            <a:r>
              <a:rPr lang="en-US" dirty="0" err="1"/>
              <a:t>prolapse</a:t>
            </a:r>
            <a:r>
              <a:rPr lang="en-US" dirty="0"/>
              <a:t> and severe APH.</a:t>
            </a:r>
          </a:p>
          <a:p>
            <a:pPr>
              <a:buNone/>
            </a:pPr>
            <a:r>
              <a:rPr lang="en-US" dirty="0"/>
              <a:t> </a:t>
            </a:r>
          </a:p>
        </p:txBody>
      </p:sp>
    </p:spTree>
    <p:extLst>
      <p:ext uri="{BB962C8B-B14F-4D97-AF65-F5344CB8AC3E}">
        <p14:creationId xmlns:p14="http://schemas.microsoft.com/office/powerpoint/2010/main" val="462766974"/>
      </p:ext>
    </p:extLst>
  </p:cSld>
  <p:clrMapOvr>
    <a:masterClrMapping/>
  </p:clrMapOvr>
  <p:transition spd="slow">
    <p:strips dir="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638800"/>
          </a:xfrm>
        </p:spPr>
        <p:txBody>
          <a:bodyPr>
            <a:normAutofit/>
          </a:bodyPr>
          <a:lstStyle/>
          <a:p>
            <a:r>
              <a:rPr lang="en-US" dirty="0"/>
              <a:t>Postpartum haemorrhage ,because of impaired living ligature action.</a:t>
            </a:r>
          </a:p>
          <a:p>
            <a:pPr>
              <a:buFont typeface="Wingdings" pitchFamily="2" charset="2"/>
              <a:buChar char="Ø"/>
            </a:pPr>
            <a:r>
              <a:rPr lang="en-US" dirty="0"/>
              <a:t>Impairment could be from overstretching of the uterus or from damage of myometrium following </a:t>
            </a:r>
            <a:r>
              <a:rPr lang="en-US" dirty="0" err="1"/>
              <a:t>abruptio</a:t>
            </a:r>
            <a:r>
              <a:rPr lang="en-US" dirty="0"/>
              <a:t>.</a:t>
            </a:r>
          </a:p>
        </p:txBody>
      </p:sp>
      <p:sp>
        <p:nvSpPr>
          <p:cNvPr id="4" name="5-Point Star 3"/>
          <p:cNvSpPr/>
          <p:nvPr/>
        </p:nvSpPr>
        <p:spPr>
          <a:xfrm>
            <a:off x="2000250" y="4267200"/>
            <a:ext cx="6191250" cy="2590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END </a:t>
            </a:r>
          </a:p>
        </p:txBody>
      </p:sp>
    </p:spTree>
    <p:extLst>
      <p:ext uri="{BB962C8B-B14F-4D97-AF65-F5344CB8AC3E}">
        <p14:creationId xmlns:p14="http://schemas.microsoft.com/office/powerpoint/2010/main" val="3210996501"/>
      </p:ext>
    </p:extLst>
  </p:cSld>
  <p:clrMapOvr>
    <a:masterClrMapping/>
  </p:clrMapOvr>
  <p:transition spd="slow">
    <p:strips dir="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0000FF"/>
                </a:solidFill>
                <a:latin typeface="Aharoni" panose="02010803020104030203" pitchFamily="2" charset="-79"/>
                <a:cs typeface="Aharoni" panose="02010803020104030203" pitchFamily="2" charset="-79"/>
              </a:rPr>
              <a:t>OLIGOHYDRAMNIOS</a:t>
            </a:r>
          </a:p>
        </p:txBody>
      </p:sp>
      <p:sp>
        <p:nvSpPr>
          <p:cNvPr id="3" name="Content Placeholder 2"/>
          <p:cNvSpPr>
            <a:spLocks noGrp="1"/>
          </p:cNvSpPr>
          <p:nvPr>
            <p:ph idx="1"/>
          </p:nvPr>
        </p:nvSpPr>
        <p:spPr>
          <a:xfrm>
            <a:off x="1295401" y="1371601"/>
            <a:ext cx="10134601" cy="5257800"/>
          </a:xfrm>
        </p:spPr>
        <p:txBody>
          <a:bodyPr/>
          <a:lstStyle/>
          <a:p>
            <a:pPr marL="0" indent="0" algn="ctr">
              <a:buNone/>
            </a:pPr>
            <a:r>
              <a:rPr lang="en-US" sz="4000" b="1" dirty="0">
                <a:solidFill>
                  <a:srgbClr val="00B0F0"/>
                </a:solidFill>
                <a:latin typeface="Aharoni" panose="02010803020104030203" pitchFamily="2" charset="-79"/>
                <a:cs typeface="Aharoni" panose="02010803020104030203" pitchFamily="2" charset="-79"/>
              </a:rPr>
              <a:t>Definition</a:t>
            </a:r>
          </a:p>
          <a:p>
            <a:pPr algn="just"/>
            <a:r>
              <a:rPr lang="en-US" dirty="0"/>
              <a:t>It’s a pregnancy induced condition characterized by </a:t>
            </a:r>
            <a:r>
              <a:rPr lang="en-US" b="1" dirty="0"/>
              <a:t>inadequate</a:t>
            </a:r>
            <a:r>
              <a:rPr lang="en-US" dirty="0"/>
              <a:t> amount of liquor amnii (amniotic fluid) of less than 800ml at term (amniotic fluid volume depends on gestational age), based on ultrasound scanning, thus resulting in poor development of the lung tissue and can lead to fetal death.</a:t>
            </a:r>
          </a:p>
          <a:p>
            <a:pPr algn="just"/>
            <a:endParaRPr lang="en-US" dirty="0"/>
          </a:p>
        </p:txBody>
      </p:sp>
    </p:spTree>
    <p:extLst>
      <p:ext uri="{BB962C8B-B14F-4D97-AF65-F5344CB8AC3E}">
        <p14:creationId xmlns:p14="http://schemas.microsoft.com/office/powerpoint/2010/main" val="1342605219"/>
      </p:ext>
    </p:extLst>
  </p:cSld>
  <p:clrMapOvr>
    <a:masterClrMapping/>
  </p:clrMapOvr>
  <p:transition spd="slow">
    <p:strips dir="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096500" cy="1143000"/>
          </a:xfrm>
        </p:spPr>
        <p:txBody>
          <a:bodyPr/>
          <a:lstStyle/>
          <a:p>
            <a:pPr algn="ctr"/>
            <a:r>
              <a:rPr lang="en-US" b="1" dirty="0">
                <a:solidFill>
                  <a:srgbClr val="0000FF"/>
                </a:solidFill>
              </a:rPr>
              <a:t>Pathophysiology of oligohydramnios</a:t>
            </a:r>
          </a:p>
        </p:txBody>
      </p:sp>
      <p:sp>
        <p:nvSpPr>
          <p:cNvPr id="3" name="Content Placeholder 2"/>
          <p:cNvSpPr>
            <a:spLocks noGrp="1"/>
          </p:cNvSpPr>
          <p:nvPr>
            <p:ph idx="1"/>
          </p:nvPr>
        </p:nvSpPr>
        <p:spPr>
          <a:xfrm>
            <a:off x="1371600" y="1143001"/>
            <a:ext cx="10058401" cy="5486399"/>
          </a:xfrm>
        </p:spPr>
        <p:txBody>
          <a:bodyPr>
            <a:normAutofit lnSpcReduction="10000"/>
          </a:bodyPr>
          <a:lstStyle/>
          <a:p>
            <a:pPr algn="just"/>
            <a:r>
              <a:rPr lang="en-US" u="sng" dirty="0"/>
              <a:t>Rupture of the membranes </a:t>
            </a:r>
            <a:r>
              <a:rPr lang="en-US" dirty="0"/>
              <a:t>is the most common cause of oligohydramnios, especially in premature drainage of liquor. </a:t>
            </a:r>
          </a:p>
          <a:p>
            <a:pPr algn="just"/>
            <a:r>
              <a:rPr lang="en-US" dirty="0"/>
              <a:t>However, because the amniotic fluid is primarily fetal urine in the latter half of the pregnancy, the </a:t>
            </a:r>
            <a:r>
              <a:rPr lang="en-US" u="sng" dirty="0"/>
              <a:t>absence of fetal urine production</a:t>
            </a:r>
            <a:r>
              <a:rPr lang="en-US" dirty="0"/>
              <a:t> or a blockage in the fetus' urinary tract results in oligohydramnios. </a:t>
            </a:r>
          </a:p>
          <a:p>
            <a:pPr algn="just"/>
            <a:r>
              <a:rPr lang="en-US" u="sng" dirty="0"/>
              <a:t>Fetal swallowing</a:t>
            </a:r>
            <a:r>
              <a:rPr lang="en-US" dirty="0"/>
              <a:t>, which occurs physiologically, reduces the amount of fluid, and an absence of swallowing or a blockage of the fetus' GI tract can lead to polyhydramnios.</a:t>
            </a:r>
          </a:p>
        </p:txBody>
      </p:sp>
    </p:spTree>
    <p:extLst>
      <p:ext uri="{BB962C8B-B14F-4D97-AF65-F5344CB8AC3E}">
        <p14:creationId xmlns:p14="http://schemas.microsoft.com/office/powerpoint/2010/main" val="2836422295"/>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52" y="274639"/>
            <a:ext cx="9547859" cy="1143000"/>
          </a:xfrm>
          <a:solidFill>
            <a:schemeClr val="accent2">
              <a:lumMod val="60000"/>
              <a:lumOff val="40000"/>
            </a:schemeClr>
          </a:solidFill>
          <a:ln w="76200">
            <a:solidFill>
              <a:schemeClr val="accent5"/>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r>
              <a:rPr lang="en-US" sz="4400" b="1" cap="all" dirty="0">
                <a:ln w="0"/>
                <a:solidFill>
                  <a:srgbClr val="0000FF"/>
                </a:solidFill>
                <a:effectLst>
                  <a:reflection blurRad="12700" stA="50000" endPos="50000" dist="5000" dir="5400000" sy="-100000" rotWithShape="0"/>
                </a:effectLst>
                <a:latin typeface="Aharoni" pitchFamily="2" charset="-79"/>
                <a:cs typeface="Aharoni" pitchFamily="2" charset="-79"/>
              </a:rPr>
              <a:t>HYPEREMESIS GRAVIDARUM</a:t>
            </a: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endPar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endParaRPr>
          </a:p>
        </p:txBody>
      </p:sp>
      <p:sp>
        <p:nvSpPr>
          <p:cNvPr id="3" name="Content Placeholder 2"/>
          <p:cNvSpPr>
            <a:spLocks noGrp="1"/>
          </p:cNvSpPr>
          <p:nvPr>
            <p:ph idx="1"/>
          </p:nvPr>
        </p:nvSpPr>
        <p:spPr>
          <a:xfrm>
            <a:off x="1619251" y="1447800"/>
            <a:ext cx="9928859" cy="5410200"/>
          </a:xfrm>
        </p:spPr>
        <p:txBody>
          <a:bodyPr>
            <a:normAutofit/>
          </a:bodyPr>
          <a:lstStyle/>
          <a:p>
            <a:pPr algn="just">
              <a:buNone/>
            </a:pPr>
            <a:r>
              <a:rPr lang="en-US" i="1" dirty="0">
                <a:latin typeface="Calibri" pitchFamily="34" charset="0"/>
              </a:rPr>
              <a:t>	</a:t>
            </a:r>
            <a:r>
              <a:rPr lang="en-US" i="1" dirty="0">
                <a:solidFill>
                  <a:srgbClr val="C00000"/>
                </a:solidFill>
                <a:latin typeface="Calibri" pitchFamily="34" charset="0"/>
              </a:rPr>
              <a:t>	</a:t>
            </a:r>
            <a:r>
              <a:rPr lang="en-US" b="1" dirty="0">
                <a:solidFill>
                  <a:srgbClr val="C00000"/>
                </a:solidFill>
                <a:latin typeface="Calibri" pitchFamily="34" charset="0"/>
              </a:rPr>
              <a:t>DESCRIPTION</a:t>
            </a:r>
          </a:p>
          <a:p>
            <a:pPr algn="just"/>
            <a:r>
              <a:rPr lang="en-US" dirty="0">
                <a:latin typeface="Calibri" pitchFamily="34" charset="0"/>
              </a:rPr>
              <a:t>A condition characterized by excessive &amp; persistent pregnancy-related nausea or vomiting or both, associated with Wt loss of &gt;5% of body mass &amp; ketosis, starting between 4</a:t>
            </a:r>
            <a:r>
              <a:rPr lang="en-US" baseline="30000" dirty="0">
                <a:latin typeface="Calibri" pitchFamily="34" charset="0"/>
              </a:rPr>
              <a:t>th</a:t>
            </a:r>
            <a:r>
              <a:rPr lang="en-US" dirty="0">
                <a:latin typeface="Calibri" pitchFamily="34" charset="0"/>
              </a:rPr>
              <a:t>-10</a:t>
            </a:r>
            <a:r>
              <a:rPr lang="en-US" baseline="30000" dirty="0">
                <a:latin typeface="Calibri" pitchFamily="34" charset="0"/>
              </a:rPr>
              <a:t>th</a:t>
            </a:r>
            <a:r>
              <a:rPr lang="en-US" dirty="0">
                <a:latin typeface="Calibri" pitchFamily="34" charset="0"/>
              </a:rPr>
              <a:t> week and resolves before 20</a:t>
            </a:r>
            <a:r>
              <a:rPr lang="en-US" baseline="30000" dirty="0">
                <a:latin typeface="Calibri" pitchFamily="34" charset="0"/>
              </a:rPr>
              <a:t>th</a:t>
            </a:r>
            <a:r>
              <a:rPr lang="en-US" dirty="0">
                <a:latin typeface="Calibri" pitchFamily="34" charset="0"/>
              </a:rPr>
              <a:t> week of pregnancy after interventions.</a:t>
            </a:r>
          </a:p>
          <a:p>
            <a:pPr algn="just">
              <a:buFont typeface="Wingdings" pitchFamily="2" charset="2"/>
              <a:buChar char="Ø"/>
            </a:pPr>
            <a:r>
              <a:rPr lang="en-US" dirty="0">
                <a:latin typeface="Calibri" pitchFamily="34" charset="0"/>
              </a:rPr>
              <a:t>In its severe state, malnutrition and metabolic disturbance occur which may be fatal.</a:t>
            </a:r>
          </a:p>
          <a:p>
            <a:pPr algn="just">
              <a:buNone/>
            </a:pPr>
            <a:r>
              <a:rPr lang="en-US" b="1" dirty="0">
                <a:solidFill>
                  <a:srgbClr val="FF0000"/>
                </a:solidFill>
                <a:latin typeface="Calibri" pitchFamily="34" charset="0"/>
              </a:rPr>
              <a:t>NB</a:t>
            </a:r>
            <a:r>
              <a:rPr lang="en-US" dirty="0">
                <a:solidFill>
                  <a:srgbClr val="FF0000"/>
                </a:solidFill>
                <a:latin typeface="Calibri" pitchFamily="34" charset="0"/>
              </a:rPr>
              <a:t>: </a:t>
            </a:r>
            <a:r>
              <a:rPr lang="en-US" dirty="0">
                <a:latin typeface="Calibri" pitchFamily="34" charset="0"/>
              </a:rPr>
              <a:t>Exact cause is unknown</a:t>
            </a:r>
          </a:p>
        </p:txBody>
      </p:sp>
    </p:spTree>
    <p:extLst>
      <p:ext uri="{BB962C8B-B14F-4D97-AF65-F5344CB8AC3E}">
        <p14:creationId xmlns:p14="http://schemas.microsoft.com/office/powerpoint/2010/main" val="387531570"/>
      </p:ext>
    </p:extLst>
  </p:cSld>
  <p:clrMapOvr>
    <a:masterClrMapping/>
  </p:clrMapOvr>
  <p:transition spd="slow">
    <p:strips dir="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latin typeface="Aharoni" panose="02010803020104030203" pitchFamily="2" charset="-79"/>
                <a:cs typeface="Aharoni" panose="02010803020104030203" pitchFamily="2" charset="-79"/>
              </a:rPr>
              <a:t>INCIDENCE</a:t>
            </a:r>
          </a:p>
        </p:txBody>
      </p:sp>
      <p:sp>
        <p:nvSpPr>
          <p:cNvPr id="3" name="Content Placeholder 2"/>
          <p:cNvSpPr>
            <a:spLocks noGrp="1"/>
          </p:cNvSpPr>
          <p:nvPr>
            <p:ph idx="1"/>
          </p:nvPr>
        </p:nvSpPr>
        <p:spPr>
          <a:xfrm>
            <a:off x="1066800" y="1066800"/>
            <a:ext cx="10515600" cy="5562600"/>
          </a:xfrm>
        </p:spPr>
        <p:txBody>
          <a:bodyPr>
            <a:normAutofit fontScale="92500" lnSpcReduction="10000"/>
          </a:bodyPr>
          <a:lstStyle/>
          <a:p>
            <a:pPr algn="just"/>
            <a:r>
              <a:rPr lang="en-US" dirty="0"/>
              <a:t>Oligohydramnios occurs in 4% of pregnancies, and polyhydramnios occurs in 1% of pregnancies.</a:t>
            </a:r>
          </a:p>
          <a:p>
            <a:pPr algn="just"/>
            <a:r>
              <a:rPr lang="en-US" dirty="0"/>
              <a:t>When diagnosed in the 1</a:t>
            </a:r>
            <a:r>
              <a:rPr lang="en-US" baseline="30000" dirty="0"/>
              <a:t>st</a:t>
            </a:r>
            <a:r>
              <a:rPr lang="en-US" dirty="0"/>
              <a:t> half of pregnancy, it’s often associated with renal agenesis( absence of the kidneys) or potter’s syndrome in which the baby has pulmonary hypoplasia</a:t>
            </a:r>
          </a:p>
          <a:p>
            <a:pPr marL="0" indent="0" algn="just">
              <a:buNone/>
            </a:pPr>
            <a:r>
              <a:rPr lang="en-US" sz="3500" b="1" u="sng" dirty="0">
                <a:solidFill>
                  <a:srgbClr val="0000FF"/>
                </a:solidFill>
              </a:rPr>
              <a:t>Note:</a:t>
            </a:r>
            <a:r>
              <a:rPr lang="en-US" dirty="0"/>
              <a:t> </a:t>
            </a:r>
          </a:p>
          <a:p>
            <a:pPr algn="just"/>
            <a:r>
              <a:rPr lang="en-US" b="1" dirty="0"/>
              <a:t>Pulmonary hypoplasia</a:t>
            </a:r>
            <a:r>
              <a:rPr lang="en-US" dirty="0"/>
              <a:t> is incomplete development of the lungs, resulting in an abnormally low number or size of bronchopulmonary segments or alveoli. </a:t>
            </a:r>
          </a:p>
          <a:p>
            <a:pPr algn="just"/>
            <a:r>
              <a:rPr lang="en-US" dirty="0"/>
              <a:t>A congenital malformation &amp; often occurs secondary to other fetal abnormalities that interfere with normal development of the lungs.</a:t>
            </a:r>
          </a:p>
        </p:txBody>
      </p:sp>
    </p:spTree>
    <p:extLst>
      <p:ext uri="{BB962C8B-B14F-4D97-AF65-F5344CB8AC3E}">
        <p14:creationId xmlns:p14="http://schemas.microsoft.com/office/powerpoint/2010/main" val="4190244335"/>
      </p:ext>
    </p:extLst>
  </p:cSld>
  <p:clrMapOvr>
    <a:masterClrMapping/>
  </p:clrMapOvr>
  <p:transition spd="slow">
    <p:strips dir="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228601"/>
            <a:ext cx="10096500" cy="6248399"/>
          </a:xfrm>
        </p:spPr>
        <p:txBody>
          <a:bodyPr>
            <a:normAutofit/>
          </a:bodyPr>
          <a:lstStyle/>
          <a:p>
            <a:pPr algn="just"/>
            <a:r>
              <a:rPr lang="en-US" sz="3600" dirty="0"/>
              <a:t>The mortality rate in oligohydramnios is high because:-</a:t>
            </a:r>
          </a:p>
          <a:p>
            <a:pPr lvl="1" algn="just"/>
            <a:r>
              <a:rPr lang="en-US" sz="3600" dirty="0"/>
              <a:t> The lack of amniotic fluid allows compression of the fetal abdomen, which limits movement of its diaphragm. </a:t>
            </a:r>
          </a:p>
          <a:p>
            <a:pPr lvl="1" algn="just"/>
            <a:r>
              <a:rPr lang="en-US" sz="3600" dirty="0"/>
              <a:t>The lack of amniotic fluid flowing in and out of the fetal lungs leads to pulmonary hypoplasia. </a:t>
            </a:r>
          </a:p>
          <a:p>
            <a:pPr marL="457200" lvl="1" indent="0" algn="just">
              <a:buNone/>
            </a:pPr>
            <a:endParaRPr lang="en-US" sz="3600" dirty="0"/>
          </a:p>
          <a:p>
            <a:endParaRPr lang="en-US" sz="3600" dirty="0"/>
          </a:p>
        </p:txBody>
      </p:sp>
    </p:spTree>
    <p:extLst>
      <p:ext uri="{BB962C8B-B14F-4D97-AF65-F5344CB8AC3E}">
        <p14:creationId xmlns:p14="http://schemas.microsoft.com/office/powerpoint/2010/main" val="3984756687"/>
      </p:ext>
    </p:extLst>
  </p:cSld>
  <p:clrMapOvr>
    <a:masterClrMapping/>
  </p:clrMapOvr>
  <p:transition spd="slow">
    <p:strips dir="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0000FF"/>
                </a:solidFill>
                <a:latin typeface="Aharoni" panose="02010803020104030203" pitchFamily="2" charset="-79"/>
                <a:cs typeface="Aharoni" panose="02010803020104030203" pitchFamily="2" charset="-79"/>
              </a:rPr>
              <a:t>Causes of oligohydramnios</a:t>
            </a:r>
          </a:p>
        </p:txBody>
      </p:sp>
      <p:sp>
        <p:nvSpPr>
          <p:cNvPr id="3" name="Content Placeholder 2"/>
          <p:cNvSpPr>
            <a:spLocks noGrp="1"/>
          </p:cNvSpPr>
          <p:nvPr>
            <p:ph idx="1"/>
          </p:nvPr>
        </p:nvSpPr>
        <p:spPr>
          <a:xfrm>
            <a:off x="1143000" y="1143001"/>
            <a:ext cx="10515600" cy="5638800"/>
          </a:xfrm>
        </p:spPr>
        <p:txBody>
          <a:bodyPr>
            <a:normAutofit/>
          </a:bodyPr>
          <a:lstStyle/>
          <a:p>
            <a:pPr algn="just"/>
            <a:r>
              <a:rPr lang="en-US" sz="2800" dirty="0"/>
              <a:t>The exact cause in unknown (idiopathic) but the following factors are commonly associated with oligohydramnios:-</a:t>
            </a:r>
          </a:p>
          <a:p>
            <a:pPr algn="just"/>
            <a:r>
              <a:rPr lang="en-US" sz="2800" dirty="0"/>
              <a:t>Fetal urinary tract anomalies, such as renal agenesis &amp; polycystic kidneys.</a:t>
            </a:r>
          </a:p>
          <a:p>
            <a:pPr algn="just"/>
            <a:r>
              <a:rPr lang="en-US" sz="2800" dirty="0"/>
              <a:t>PROM and chronic leakage of the amniotic fluid prenatally.</a:t>
            </a:r>
          </a:p>
          <a:p>
            <a:r>
              <a:rPr lang="en-US" sz="2800" dirty="0"/>
              <a:t>Placental insufficiency, as seen in pregnancy-induced hypertension (</a:t>
            </a:r>
            <a:r>
              <a:rPr lang="en-US" sz="2800" dirty="0" err="1"/>
              <a:t>PIH</a:t>
            </a:r>
            <a:r>
              <a:rPr lang="en-US" sz="2800" dirty="0"/>
              <a:t>), maternal diabetes, or post-maturity syndrome when the pregnancy extends beyond 42 weeks' gestation</a:t>
            </a:r>
          </a:p>
          <a:p>
            <a:r>
              <a:rPr lang="en-US" sz="2800" dirty="0"/>
              <a:t>Maternal use of prostaglandin synthase inhibitors or ACE inhibitors </a:t>
            </a:r>
            <a:r>
              <a:rPr lang="en-US" sz="2800" dirty="0" err="1"/>
              <a:t>e.g</a:t>
            </a:r>
            <a:r>
              <a:rPr lang="en-US" sz="2800" dirty="0"/>
              <a:t> captopril</a:t>
            </a:r>
          </a:p>
          <a:p>
            <a:r>
              <a:rPr lang="en-US" sz="2800" dirty="0"/>
              <a:t>Twin to twin transfusion syndrome ( where one twin experiences severe amniotic fluid deficiency while the other has excess)</a:t>
            </a:r>
          </a:p>
          <a:p>
            <a:pPr marL="0" indent="0" algn="just">
              <a:buNone/>
            </a:pPr>
            <a:endParaRPr lang="en-US" sz="2800" dirty="0"/>
          </a:p>
        </p:txBody>
      </p:sp>
    </p:spTree>
    <p:extLst>
      <p:ext uri="{BB962C8B-B14F-4D97-AF65-F5344CB8AC3E}">
        <p14:creationId xmlns:p14="http://schemas.microsoft.com/office/powerpoint/2010/main" val="4250445454"/>
      </p:ext>
    </p:extLst>
  </p:cSld>
  <p:clrMapOvr>
    <a:masterClrMapping/>
  </p:clrMapOvr>
  <p:transition spd="slow">
    <p:strips dir="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855"/>
            <a:ext cx="10096500" cy="1143000"/>
          </a:xfrm>
        </p:spPr>
        <p:txBody>
          <a:bodyPr/>
          <a:lstStyle/>
          <a:p>
            <a:pPr algn="ctr"/>
            <a:r>
              <a:rPr lang="en-US" dirty="0">
                <a:solidFill>
                  <a:srgbClr val="0000FF"/>
                </a:solidFill>
                <a:latin typeface="Aharoni" panose="02010803020104030203" pitchFamily="2" charset="-79"/>
                <a:cs typeface="Aharoni" panose="02010803020104030203" pitchFamily="2" charset="-79"/>
              </a:rPr>
              <a:t>Clinical features of oligohydramnios</a:t>
            </a:r>
          </a:p>
        </p:txBody>
      </p:sp>
      <p:sp>
        <p:nvSpPr>
          <p:cNvPr id="3" name="Content Placeholder 2"/>
          <p:cNvSpPr>
            <a:spLocks noGrp="1"/>
          </p:cNvSpPr>
          <p:nvPr>
            <p:ph idx="1"/>
          </p:nvPr>
        </p:nvSpPr>
        <p:spPr>
          <a:xfrm>
            <a:off x="1143000" y="838201"/>
            <a:ext cx="10591800" cy="5867399"/>
          </a:xfrm>
        </p:spPr>
        <p:txBody>
          <a:bodyPr/>
          <a:lstStyle/>
          <a:p>
            <a:pPr algn="just"/>
            <a:r>
              <a:rPr lang="en-US" dirty="0"/>
              <a:t>On inspection:</a:t>
            </a:r>
          </a:p>
          <a:p>
            <a:pPr lvl="1" algn="just"/>
            <a:r>
              <a:rPr lang="en-US" dirty="0"/>
              <a:t>The uterus appears smaller than expected for the period of gestation.</a:t>
            </a:r>
          </a:p>
          <a:p>
            <a:pPr algn="just"/>
            <a:r>
              <a:rPr lang="en-US" dirty="0"/>
              <a:t>Mother reports of reduced fetal movements</a:t>
            </a:r>
          </a:p>
          <a:p>
            <a:pPr algn="just"/>
            <a:r>
              <a:rPr lang="en-US" dirty="0"/>
              <a:t>On palpation:</a:t>
            </a:r>
          </a:p>
          <a:p>
            <a:pPr lvl="1" algn="just"/>
            <a:r>
              <a:rPr lang="en-US" dirty="0"/>
              <a:t>Uterus is small and compact and fetal parts are easily felt</a:t>
            </a:r>
          </a:p>
          <a:p>
            <a:pPr lvl="1" algn="just"/>
            <a:r>
              <a:rPr lang="en-US" dirty="0"/>
              <a:t>Fetal malpresentation is a common finding, especially breech presentation</a:t>
            </a:r>
          </a:p>
          <a:p>
            <a:pPr algn="just"/>
            <a:r>
              <a:rPr lang="en-US" dirty="0"/>
              <a:t>Auscultation findings are normal</a:t>
            </a:r>
          </a:p>
          <a:p>
            <a:pPr algn="just"/>
            <a:r>
              <a:rPr lang="en-US" dirty="0"/>
              <a:t>Renal abnormality may be visible on ultrasound scanning</a:t>
            </a:r>
          </a:p>
        </p:txBody>
      </p:sp>
    </p:spTree>
    <p:extLst>
      <p:ext uri="{BB962C8B-B14F-4D97-AF65-F5344CB8AC3E}">
        <p14:creationId xmlns:p14="http://schemas.microsoft.com/office/powerpoint/2010/main" val="4262371051"/>
      </p:ext>
    </p:extLst>
  </p:cSld>
  <p:clrMapOvr>
    <a:masterClrMapping/>
  </p:clrMapOvr>
  <p:transition spd="slow">
    <p:strips dir="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709"/>
            <a:ext cx="10096500" cy="1143000"/>
          </a:xfrm>
        </p:spPr>
        <p:txBody>
          <a:bodyPr>
            <a:normAutofit fontScale="90000"/>
          </a:bodyPr>
          <a:lstStyle/>
          <a:p>
            <a:pPr algn="ctr"/>
            <a:r>
              <a:rPr lang="en-US" sz="4800" dirty="0">
                <a:solidFill>
                  <a:srgbClr val="0000FF"/>
                </a:solidFill>
                <a:latin typeface="Aharoni" panose="02010803020104030203" pitchFamily="2" charset="-79"/>
                <a:cs typeface="Aharoni" panose="02010803020104030203" pitchFamily="2" charset="-79"/>
              </a:rPr>
              <a:t>Specific management of oligohydramnios</a:t>
            </a:r>
          </a:p>
        </p:txBody>
      </p:sp>
      <p:sp>
        <p:nvSpPr>
          <p:cNvPr id="3" name="Content Placeholder 2"/>
          <p:cNvSpPr>
            <a:spLocks noGrp="1"/>
          </p:cNvSpPr>
          <p:nvPr>
            <p:ph idx="1"/>
          </p:nvPr>
        </p:nvSpPr>
        <p:spPr>
          <a:xfrm>
            <a:off x="1143000" y="1143000"/>
            <a:ext cx="10515600" cy="5562601"/>
          </a:xfrm>
        </p:spPr>
        <p:txBody>
          <a:bodyPr>
            <a:normAutofit fontScale="92500" lnSpcReduction="10000"/>
          </a:bodyPr>
          <a:lstStyle/>
          <a:p>
            <a:pPr algn="just"/>
            <a:r>
              <a:rPr lang="en-US" dirty="0"/>
              <a:t>The aim of management is to establish the cause by investigating the etiology and fetal effects.</a:t>
            </a:r>
          </a:p>
          <a:p>
            <a:pPr algn="just"/>
            <a:r>
              <a:rPr lang="en-US" dirty="0"/>
              <a:t>Admit mother to hospital at first contact</a:t>
            </a:r>
          </a:p>
          <a:p>
            <a:pPr algn="just"/>
            <a:r>
              <a:rPr lang="en-US" dirty="0"/>
              <a:t>Investigate thru’</a:t>
            </a:r>
          </a:p>
          <a:p>
            <a:pPr lvl="1" algn="just"/>
            <a:r>
              <a:rPr lang="en-US" dirty="0"/>
              <a:t>History taking ( reduced fetal movement)</a:t>
            </a:r>
          </a:p>
          <a:p>
            <a:pPr lvl="1" algn="just"/>
            <a:r>
              <a:rPr lang="en-US" dirty="0"/>
              <a:t>Ultrasound scan</a:t>
            </a:r>
          </a:p>
          <a:p>
            <a:pPr algn="just"/>
            <a:r>
              <a:rPr lang="en-US" dirty="0"/>
              <a:t>Where fetal abnormality is not considered to be lethal or the cause not known, administer prophylactic </a:t>
            </a:r>
            <a:r>
              <a:rPr lang="en-US" dirty="0" err="1"/>
              <a:t>amnioinfusion</a:t>
            </a:r>
            <a:r>
              <a:rPr lang="en-US" dirty="0"/>
              <a:t> with normal saline, ringer’s lactate or 5% dextrose in order to prevent compression deformities and </a:t>
            </a:r>
            <a:r>
              <a:rPr lang="en-US" dirty="0" err="1"/>
              <a:t>hypoplastic</a:t>
            </a:r>
            <a:r>
              <a:rPr lang="en-US" dirty="0"/>
              <a:t> lung disease and prolong the pregnancy.</a:t>
            </a:r>
          </a:p>
          <a:p>
            <a:pPr algn="just"/>
            <a:r>
              <a:rPr lang="en-US" dirty="0"/>
              <a:t>Provide mother with a fetal kick chart and interpret accordingly </a:t>
            </a:r>
          </a:p>
        </p:txBody>
      </p:sp>
    </p:spTree>
    <p:extLst>
      <p:ext uri="{BB962C8B-B14F-4D97-AF65-F5344CB8AC3E}">
        <p14:creationId xmlns:p14="http://schemas.microsoft.com/office/powerpoint/2010/main" val="2540649294"/>
      </p:ext>
    </p:extLst>
  </p:cSld>
  <p:clrMapOvr>
    <a:masterClrMapping/>
  </p:clrMapOvr>
  <p:transition spd="slow">
    <p:strips dir="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304801"/>
            <a:ext cx="10096500" cy="5588984"/>
          </a:xfrm>
        </p:spPr>
        <p:txBody>
          <a:bodyPr/>
          <a:lstStyle/>
          <a:p>
            <a:pPr algn="just"/>
            <a:r>
              <a:rPr lang="en-US" dirty="0"/>
              <a:t>Consider induction of labour in late weeks of gestation where the fetus is viable because of possibility of placental insufficiency</a:t>
            </a:r>
          </a:p>
          <a:p>
            <a:pPr algn="just"/>
            <a:r>
              <a:rPr lang="en-US" dirty="0"/>
              <a:t>In labour, give epidural analgesia because uterine contractions are often unusually painful in oligohydramnios</a:t>
            </a:r>
          </a:p>
          <a:p>
            <a:pPr algn="just"/>
            <a:r>
              <a:rPr lang="en-US" dirty="0"/>
              <a:t>Continuous fetal hear rate monitoring during labour because of possible fetal hypoxia</a:t>
            </a:r>
          </a:p>
          <a:p>
            <a:pPr algn="just"/>
            <a:r>
              <a:rPr lang="en-US" dirty="0"/>
              <a:t>Prepare to resuscitate an asphyxiated baby</a:t>
            </a:r>
          </a:p>
        </p:txBody>
      </p:sp>
    </p:spTree>
    <p:extLst>
      <p:ext uri="{BB962C8B-B14F-4D97-AF65-F5344CB8AC3E}">
        <p14:creationId xmlns:p14="http://schemas.microsoft.com/office/powerpoint/2010/main" val="498738300"/>
      </p:ext>
    </p:extLst>
  </p:cSld>
  <p:clrMapOvr>
    <a:masterClrMapping/>
  </p:clrMapOvr>
  <p:transition spd="slow">
    <p:strips dir="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a:t>
            </a:r>
          </a:p>
        </p:txBody>
      </p:sp>
      <p:sp>
        <p:nvSpPr>
          <p:cNvPr id="3" name="Content Placeholder 2"/>
          <p:cNvSpPr>
            <a:spLocks noGrp="1"/>
          </p:cNvSpPr>
          <p:nvPr>
            <p:ph idx="1"/>
          </p:nvPr>
        </p:nvSpPr>
        <p:spPr>
          <a:xfrm>
            <a:off x="1219200" y="1219201"/>
            <a:ext cx="10439400" cy="5410199"/>
          </a:xfrm>
        </p:spPr>
        <p:txBody>
          <a:bodyPr>
            <a:normAutofit/>
          </a:bodyPr>
          <a:lstStyle/>
          <a:p>
            <a:pPr algn="just"/>
            <a:r>
              <a:rPr lang="en-US" dirty="0"/>
              <a:t>Oligohydramnios is also associated with:</a:t>
            </a:r>
          </a:p>
          <a:p>
            <a:pPr lvl="1" algn="just"/>
            <a:r>
              <a:rPr lang="en-US" dirty="0"/>
              <a:t>Renal agenesis or dysgenesis</a:t>
            </a:r>
          </a:p>
          <a:p>
            <a:pPr lvl="1" algn="just"/>
            <a:r>
              <a:rPr lang="en-US" dirty="0"/>
              <a:t>Congenital abnormalities </a:t>
            </a:r>
            <a:r>
              <a:rPr lang="en-US" dirty="0" err="1"/>
              <a:t>eg</a:t>
            </a:r>
            <a:r>
              <a:rPr lang="en-US" dirty="0"/>
              <a:t> widely separated eyes with </a:t>
            </a:r>
            <a:r>
              <a:rPr lang="en-US" dirty="0" err="1"/>
              <a:t>epicantic</a:t>
            </a:r>
            <a:r>
              <a:rPr lang="en-US" dirty="0"/>
              <a:t> folds, absence of one umbilical artery, low set ears, </a:t>
            </a:r>
            <a:r>
              <a:rPr lang="en-US" dirty="0" err="1"/>
              <a:t>neurotube</a:t>
            </a:r>
            <a:r>
              <a:rPr lang="en-US" dirty="0"/>
              <a:t> defects,  etc.</a:t>
            </a:r>
          </a:p>
          <a:p>
            <a:pPr lvl="1" algn="just"/>
            <a:r>
              <a:rPr lang="en-US" dirty="0"/>
              <a:t>Pulmonary hypoplasia that typically leads to death from severe respiratory insufficiency</a:t>
            </a:r>
          </a:p>
          <a:p>
            <a:pPr lvl="1" algn="just"/>
            <a:r>
              <a:rPr lang="en-US" dirty="0"/>
              <a:t>Meconium staining of the amniotic fluid hence fetal hypoxia</a:t>
            </a:r>
          </a:p>
          <a:p>
            <a:pPr lvl="1" algn="just"/>
            <a:r>
              <a:rPr lang="en-US" dirty="0"/>
              <a:t>Fetal heart conduction abnormalities hence congenital cardiac abnormalities</a:t>
            </a:r>
          </a:p>
        </p:txBody>
      </p:sp>
    </p:spTree>
    <p:extLst>
      <p:ext uri="{BB962C8B-B14F-4D97-AF65-F5344CB8AC3E}">
        <p14:creationId xmlns:p14="http://schemas.microsoft.com/office/powerpoint/2010/main" val="183227580"/>
      </p:ext>
    </p:extLst>
  </p:cSld>
  <p:clrMapOvr>
    <a:masterClrMapping/>
  </p:clrMapOvr>
  <p:transition spd="slow">
    <p:strips dir="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 </a:t>
            </a:r>
            <a:r>
              <a:rPr lang="en-US" dirty="0" err="1">
                <a:solidFill>
                  <a:srgbClr val="0000FF"/>
                </a:solidFill>
                <a:latin typeface="Aharoni" panose="02010803020104030203" pitchFamily="2" charset="-79"/>
                <a:cs typeface="Aharoni" panose="02010803020104030203" pitchFamily="2" charset="-79"/>
              </a:rPr>
              <a:t>Cntd</a:t>
            </a:r>
            <a:r>
              <a:rPr lang="en-US" dirty="0">
                <a:solidFill>
                  <a:srgbClr val="0000FF"/>
                </a:solidFill>
                <a:latin typeface="Aharoni" panose="02010803020104030203" pitchFamily="2" charset="-79"/>
                <a:cs typeface="Aharoni" panose="02010803020104030203" pitchFamily="2" charset="-79"/>
              </a:rPr>
              <a:t>’</a:t>
            </a:r>
            <a:endParaRPr lang="en-US" dirty="0"/>
          </a:p>
        </p:txBody>
      </p:sp>
      <p:sp>
        <p:nvSpPr>
          <p:cNvPr id="3" name="Content Placeholder 2"/>
          <p:cNvSpPr>
            <a:spLocks noGrp="1"/>
          </p:cNvSpPr>
          <p:nvPr>
            <p:ph idx="1"/>
          </p:nvPr>
        </p:nvSpPr>
        <p:spPr>
          <a:xfrm>
            <a:off x="1333501" y="1596422"/>
            <a:ext cx="10096500" cy="4956779"/>
          </a:xfrm>
        </p:spPr>
        <p:txBody>
          <a:bodyPr>
            <a:normAutofit/>
          </a:bodyPr>
          <a:lstStyle/>
          <a:p>
            <a:pPr lvl="1" algn="just"/>
            <a:r>
              <a:rPr lang="en-US" sz="3200" dirty="0"/>
              <a:t>Umbilical cord compression= fetal hypoxia</a:t>
            </a:r>
          </a:p>
          <a:p>
            <a:pPr lvl="1" algn="just"/>
            <a:r>
              <a:rPr lang="en-US" sz="3200" dirty="0"/>
              <a:t>Poor tolerance of labor leading to non-</a:t>
            </a:r>
            <a:r>
              <a:rPr lang="en-US" sz="3200" dirty="0" err="1"/>
              <a:t>reasuring</a:t>
            </a:r>
            <a:r>
              <a:rPr lang="en-US" sz="3200" dirty="0"/>
              <a:t> fetal heart rate pattern during labour.</a:t>
            </a:r>
          </a:p>
          <a:p>
            <a:pPr lvl="1" algn="just"/>
            <a:r>
              <a:rPr lang="en-US" sz="3200" dirty="0"/>
              <a:t>lower Apgar scores and fetal acidosis= birth asphyxia</a:t>
            </a:r>
          </a:p>
          <a:p>
            <a:pPr lvl="1" algn="just"/>
            <a:r>
              <a:rPr lang="en-US" sz="3200" dirty="0"/>
              <a:t>Intrauterine growth restriction (</a:t>
            </a:r>
            <a:r>
              <a:rPr lang="en-US" sz="3200" dirty="0" err="1"/>
              <a:t>IUGR</a:t>
            </a:r>
            <a:r>
              <a:rPr lang="en-US" sz="3200" dirty="0"/>
              <a:t>) hence SGA baby</a:t>
            </a:r>
          </a:p>
          <a:p>
            <a:pPr lvl="1" algn="just"/>
            <a:r>
              <a:rPr lang="en-US" sz="3200" dirty="0"/>
              <a:t>Increased incidences of perinatal mortality rate (</a:t>
            </a:r>
            <a:r>
              <a:rPr lang="en-US" sz="3200" dirty="0" err="1"/>
              <a:t>PMR</a:t>
            </a:r>
            <a:r>
              <a:rPr lang="en-US" sz="3200" dirty="0"/>
              <a:t>).</a:t>
            </a:r>
          </a:p>
          <a:p>
            <a:pPr marL="0" indent="0">
              <a:buNone/>
            </a:pPr>
            <a:endParaRPr lang="en-US" dirty="0"/>
          </a:p>
        </p:txBody>
      </p:sp>
      <p:sp>
        <p:nvSpPr>
          <p:cNvPr id="4" name="Cloud Callout 3"/>
          <p:cNvSpPr/>
          <p:nvPr/>
        </p:nvSpPr>
        <p:spPr>
          <a:xfrm>
            <a:off x="4724400" y="5410200"/>
            <a:ext cx="2590800" cy="1222248"/>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 BERKLEY" panose="02000000000000000000" pitchFamily="2" charset="0"/>
                <a:ea typeface="+mn-ea"/>
                <a:cs typeface="+mn-cs"/>
              </a:rPr>
              <a:t>End</a:t>
            </a:r>
          </a:p>
        </p:txBody>
      </p:sp>
    </p:spTree>
    <p:extLst>
      <p:ext uri="{BB962C8B-B14F-4D97-AF65-F5344CB8AC3E}">
        <p14:creationId xmlns:p14="http://schemas.microsoft.com/office/powerpoint/2010/main" val="4124243948"/>
      </p:ext>
    </p:extLst>
  </p:cSld>
  <p:clrMapOvr>
    <a:masterClrMapping/>
  </p:clrMapOvr>
  <p:transition spd="slow">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1295400"/>
            <a:ext cx="8686800" cy="2590800"/>
          </a:xfrm>
          <a:solidFill>
            <a:srgbClr val="0000FF"/>
          </a:solidFill>
          <a:ln>
            <a:noFill/>
          </a:ln>
          <a:effectLst>
            <a:glow rad="2286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glow rad="228600">
                    <a:schemeClr val="accent4">
                      <a:satMod val="175000"/>
                      <a:alpha val="40000"/>
                    </a:schemeClr>
                  </a:glow>
                </a:effectLst>
                <a:latin typeface="Algerian" pitchFamily="82" charset="0"/>
                <a:ea typeface="Batang" pitchFamily="18" charset="-127"/>
              </a:rPr>
              <a:t>ANAEMIA</a:t>
            </a:r>
            <a:endParaRPr lang="en-US" sz="9600" b="1" dirty="0">
              <a:ln/>
              <a:solidFill>
                <a:schemeClr val="bg1">
                  <a:lumMod val="95000"/>
                </a:schemeClr>
              </a:solidFill>
              <a:effectLst/>
              <a:latin typeface="Algerian" pitchFamily="82" charset="0"/>
            </a:endParaRPr>
          </a:p>
        </p:txBody>
      </p:sp>
    </p:spTree>
    <p:extLst>
      <p:ext uri="{BB962C8B-B14F-4D97-AF65-F5344CB8AC3E}">
        <p14:creationId xmlns:p14="http://schemas.microsoft.com/office/powerpoint/2010/main" val="3529053966"/>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	INTRODUCTION</a:t>
            </a:r>
          </a:p>
        </p:txBody>
      </p:sp>
      <p:sp>
        <p:nvSpPr>
          <p:cNvPr id="3" name="Content Placeholder 2"/>
          <p:cNvSpPr>
            <a:spLocks noGrp="1"/>
          </p:cNvSpPr>
          <p:nvPr>
            <p:ph idx="1"/>
          </p:nvPr>
        </p:nvSpPr>
        <p:spPr>
          <a:xfrm>
            <a:off x="2175509" y="1219200"/>
            <a:ext cx="9372600" cy="5486400"/>
          </a:xfrm>
        </p:spPr>
        <p:txBody>
          <a:bodyPr>
            <a:noAutofit/>
          </a:bodyPr>
          <a:lstStyle/>
          <a:p>
            <a:r>
              <a:rPr lang="en-US" sz="2800" dirty="0"/>
              <a:t>Description</a:t>
            </a:r>
          </a:p>
          <a:p>
            <a:r>
              <a:rPr lang="en-US" sz="2800" dirty="0"/>
              <a:t>Common types</a:t>
            </a:r>
          </a:p>
          <a:p>
            <a:r>
              <a:rPr lang="en-US" sz="2800" dirty="0"/>
              <a:t>General Causes </a:t>
            </a:r>
          </a:p>
          <a:p>
            <a:r>
              <a:rPr lang="en-US" sz="2800" dirty="0"/>
              <a:t> Iron </a:t>
            </a:r>
            <a:r>
              <a:rPr lang="en-US" sz="2800" dirty="0" err="1"/>
              <a:t>defficiency</a:t>
            </a:r>
            <a:r>
              <a:rPr lang="en-US" sz="2800" dirty="0"/>
              <a:t> anaemia</a:t>
            </a:r>
          </a:p>
          <a:p>
            <a:r>
              <a:rPr lang="en-US" sz="2800" dirty="0"/>
              <a:t>Folic acid  “            “</a:t>
            </a:r>
          </a:p>
          <a:p>
            <a:r>
              <a:rPr lang="en-US" sz="2800" dirty="0"/>
              <a:t>Classification</a:t>
            </a:r>
          </a:p>
          <a:p>
            <a:r>
              <a:rPr lang="en-US" sz="2800" dirty="0"/>
              <a:t>Clinical features</a:t>
            </a:r>
          </a:p>
          <a:p>
            <a:r>
              <a:rPr lang="en-US" sz="2800" dirty="0"/>
              <a:t>Diagnostic factors</a:t>
            </a:r>
          </a:p>
          <a:p>
            <a:r>
              <a:rPr lang="en-US" sz="2800" dirty="0"/>
              <a:t>Specific management</a:t>
            </a:r>
          </a:p>
          <a:p>
            <a:r>
              <a:rPr lang="en-US" sz="2800" dirty="0"/>
              <a:t>Complications</a:t>
            </a:r>
          </a:p>
          <a:p>
            <a:r>
              <a:rPr lang="en-US" sz="2800" dirty="0"/>
              <a:t>Prevention</a:t>
            </a:r>
          </a:p>
          <a:p>
            <a:endParaRPr lang="en-US" sz="2800" dirty="0"/>
          </a:p>
        </p:txBody>
      </p:sp>
    </p:spTree>
    <p:extLst>
      <p:ext uri="{BB962C8B-B14F-4D97-AF65-F5344CB8AC3E}">
        <p14:creationId xmlns:p14="http://schemas.microsoft.com/office/powerpoint/2010/main" val="404318486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10096500" cy="1143000"/>
          </a:xfrm>
        </p:spPr>
        <p:txBody>
          <a:bodyPr>
            <a:normAutofit fontScale="90000"/>
          </a:bodyPr>
          <a:lstStyle/>
          <a:p>
            <a:br>
              <a:rPr lang="en-US" sz="2200" b="1" dirty="0">
                <a:latin typeface="+mn-lt"/>
              </a:rPr>
            </a:br>
            <a:br>
              <a:rPr lang="en-US" sz="2200" b="1" dirty="0">
                <a:latin typeface="+mn-lt"/>
              </a:rPr>
            </a:br>
            <a:r>
              <a:rPr lang="en-US" sz="2700" b="1" dirty="0">
                <a:solidFill>
                  <a:srgbClr val="C00000"/>
                </a:solidFill>
                <a:effectLst/>
                <a:latin typeface="+mn-lt"/>
              </a:rPr>
              <a:t>DISTINGUISHING BETWEEN MORNING SICKNESS AND HYPEREMESIS GRAVIDARUM</a:t>
            </a:r>
            <a:br>
              <a:rPr lang="en-US" dirty="0"/>
            </a:br>
            <a:endParaRPr lang="en-US" dirty="0"/>
          </a:p>
        </p:txBody>
      </p:sp>
      <p:sp>
        <p:nvSpPr>
          <p:cNvPr id="3" name="Content Placeholder 2"/>
          <p:cNvSpPr>
            <a:spLocks noGrp="1"/>
          </p:cNvSpPr>
          <p:nvPr>
            <p:ph sz="half" idx="1"/>
          </p:nvPr>
        </p:nvSpPr>
        <p:spPr>
          <a:xfrm>
            <a:off x="1714501" y="1295400"/>
            <a:ext cx="5033009" cy="5562600"/>
          </a:xfrm>
        </p:spPr>
        <p:txBody>
          <a:bodyPr>
            <a:normAutofit/>
          </a:bodyPr>
          <a:lstStyle/>
          <a:p>
            <a:pPr>
              <a:buNone/>
            </a:pPr>
            <a:r>
              <a:rPr lang="en-US" b="1" dirty="0">
                <a:solidFill>
                  <a:schemeClr val="accent4">
                    <a:lumMod val="50000"/>
                  </a:schemeClr>
                </a:solidFill>
                <a:latin typeface="Calibri" pitchFamily="34" charset="0"/>
              </a:rPr>
              <a:t>Morning Sickness:</a:t>
            </a:r>
            <a:endParaRPr lang="en-US" dirty="0">
              <a:solidFill>
                <a:schemeClr val="accent4">
                  <a:lumMod val="50000"/>
                </a:schemeClr>
              </a:solidFill>
              <a:latin typeface="Calibri" pitchFamily="34" charset="0"/>
            </a:endParaRPr>
          </a:p>
          <a:p>
            <a:r>
              <a:rPr lang="en-US" dirty="0">
                <a:latin typeface="Calibri" pitchFamily="34" charset="0"/>
              </a:rPr>
              <a:t>Nausea </a:t>
            </a:r>
            <a:r>
              <a:rPr lang="en-US" i="1" dirty="0">
                <a:latin typeface="Calibri" pitchFamily="34" charset="0"/>
              </a:rPr>
              <a:t>sometimes</a:t>
            </a:r>
            <a:r>
              <a:rPr lang="en-US" dirty="0">
                <a:latin typeface="Calibri" pitchFamily="34" charset="0"/>
              </a:rPr>
              <a:t> accompanied by vomiting</a:t>
            </a:r>
          </a:p>
          <a:p>
            <a:r>
              <a:rPr lang="en-US" dirty="0">
                <a:latin typeface="Calibri" pitchFamily="34" charset="0"/>
              </a:rPr>
              <a:t>Nausea that subsides at 12 weeks or soon after</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cause severe dehydration</a:t>
            </a:r>
          </a:p>
          <a:p>
            <a:r>
              <a:rPr lang="en-US" dirty="0">
                <a:latin typeface="Calibri" pitchFamily="34" charset="0"/>
              </a:rPr>
              <a:t>Vomiting that allows you to keep some food down</a:t>
            </a:r>
          </a:p>
          <a:p>
            <a:endParaRPr lang="en-US" dirty="0">
              <a:latin typeface="Calibri" pitchFamily="34" charset="0"/>
            </a:endParaRPr>
          </a:p>
        </p:txBody>
      </p:sp>
      <p:sp>
        <p:nvSpPr>
          <p:cNvPr id="4" name="Content Placeholder 3"/>
          <p:cNvSpPr>
            <a:spLocks noGrp="1"/>
          </p:cNvSpPr>
          <p:nvPr>
            <p:ph sz="half" idx="2"/>
          </p:nvPr>
        </p:nvSpPr>
        <p:spPr>
          <a:xfrm>
            <a:off x="6976110" y="1295400"/>
            <a:ext cx="4834891" cy="5562600"/>
          </a:xfrm>
        </p:spPr>
        <p:txBody>
          <a:bodyPr>
            <a:normAutofit/>
          </a:bodyPr>
          <a:lstStyle/>
          <a:p>
            <a:pPr>
              <a:buNone/>
            </a:pPr>
            <a:r>
              <a:rPr lang="en-US" b="1" dirty="0">
                <a:solidFill>
                  <a:schemeClr val="accent4">
                    <a:lumMod val="50000"/>
                  </a:schemeClr>
                </a:solidFill>
                <a:latin typeface="Calibri" pitchFamily="34" charset="0"/>
              </a:rPr>
              <a:t>Hyperemesis Gravidarum:</a:t>
            </a:r>
            <a:endParaRPr lang="en-US" dirty="0">
              <a:solidFill>
                <a:schemeClr val="accent4">
                  <a:lumMod val="50000"/>
                </a:schemeClr>
              </a:solidFill>
              <a:latin typeface="Calibri" pitchFamily="34" charset="0"/>
            </a:endParaRPr>
          </a:p>
          <a:p>
            <a:r>
              <a:rPr lang="en-US" dirty="0">
                <a:latin typeface="Calibri" pitchFamily="34" charset="0"/>
              </a:rPr>
              <a:t>Nausea accompanied by </a:t>
            </a:r>
            <a:r>
              <a:rPr lang="en-US" i="1" dirty="0">
                <a:latin typeface="Calibri" pitchFamily="34" charset="0"/>
              </a:rPr>
              <a:t>severe</a:t>
            </a:r>
            <a:r>
              <a:rPr lang="en-US" dirty="0">
                <a:latin typeface="Calibri" pitchFamily="34" charset="0"/>
              </a:rPr>
              <a:t> vomiting</a:t>
            </a:r>
          </a:p>
          <a:p>
            <a:r>
              <a:rPr lang="en-US" dirty="0">
                <a:latin typeface="Calibri" pitchFamily="34" charset="0"/>
              </a:rPr>
              <a:t>Nausea that does </a:t>
            </a:r>
            <a:r>
              <a:rPr lang="en-US" i="1" dirty="0">
                <a:latin typeface="Calibri" pitchFamily="34" charset="0"/>
              </a:rPr>
              <a:t>not</a:t>
            </a:r>
            <a:r>
              <a:rPr lang="en-US" dirty="0">
                <a:latin typeface="Calibri" pitchFamily="34" charset="0"/>
              </a:rPr>
              <a:t> subside</a:t>
            </a:r>
          </a:p>
          <a:p>
            <a:r>
              <a:rPr lang="en-US" dirty="0">
                <a:latin typeface="Calibri" pitchFamily="34" charset="0"/>
              </a:rPr>
              <a:t>Vomiting that causes severe dehydration</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allow you to keep any food down</a:t>
            </a:r>
          </a:p>
          <a:p>
            <a:endParaRPr lang="en-US" dirty="0">
              <a:latin typeface="Calibri" pitchFamily="34" charset="0"/>
            </a:endParaRPr>
          </a:p>
        </p:txBody>
      </p:sp>
    </p:spTree>
    <p:extLst>
      <p:ext uri="{BB962C8B-B14F-4D97-AF65-F5344CB8AC3E}">
        <p14:creationId xmlns:p14="http://schemas.microsoft.com/office/powerpoint/2010/main" val="2479230804"/>
      </p:ext>
    </p:extLst>
  </p:cSld>
  <p:clrMapOvr>
    <a:masterClrMapping/>
  </p:clrMapOvr>
  <p:transition spd="slow">
    <p:strips dir="ru"/>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solidFill>
                  <a:srgbClr val="7030A0"/>
                </a:solidFill>
              </a:rPr>
              <a:t> DESCRIPTION</a:t>
            </a:r>
            <a:endParaRPr lang="en-US" dirty="0"/>
          </a:p>
        </p:txBody>
      </p:sp>
      <p:sp>
        <p:nvSpPr>
          <p:cNvPr id="3" name="Content Placeholder 2"/>
          <p:cNvSpPr>
            <a:spLocks noGrp="1"/>
          </p:cNvSpPr>
          <p:nvPr>
            <p:ph idx="1"/>
          </p:nvPr>
        </p:nvSpPr>
        <p:spPr/>
        <p:txBody>
          <a:bodyPr>
            <a:normAutofit/>
          </a:bodyPr>
          <a:lstStyle/>
          <a:p>
            <a:pPr algn="just"/>
            <a:r>
              <a:rPr lang="en-US" sz="4400" dirty="0"/>
              <a:t>Anaemia</a:t>
            </a:r>
            <a:r>
              <a:rPr lang="en-US" sz="4400" b="1" dirty="0"/>
              <a:t>  </a:t>
            </a:r>
            <a:r>
              <a:rPr lang="en-US" sz="4400" dirty="0"/>
              <a:t>refers to a reduction of oxygen carrying capacity of blood, due to either decrease in red blood cells production , in </a:t>
            </a:r>
            <a:r>
              <a:rPr lang="en-US" sz="4400" dirty="0" err="1"/>
              <a:t>haemoglobin</a:t>
            </a:r>
            <a:r>
              <a:rPr lang="en-US" sz="4400" dirty="0"/>
              <a:t> content ,or combination of both.</a:t>
            </a:r>
            <a:endParaRPr lang="en-US" sz="4400" b="1" dirty="0"/>
          </a:p>
        </p:txBody>
      </p:sp>
    </p:spTree>
    <p:extLst>
      <p:ext uri="{BB962C8B-B14F-4D97-AF65-F5344CB8AC3E}">
        <p14:creationId xmlns:p14="http://schemas.microsoft.com/office/powerpoint/2010/main" val="3863951610"/>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COMMON TYPES</a:t>
            </a:r>
            <a:endParaRPr lang="en-US" dirty="0"/>
          </a:p>
        </p:txBody>
      </p:sp>
      <p:sp>
        <p:nvSpPr>
          <p:cNvPr id="3" name="Content Placeholder 2"/>
          <p:cNvSpPr>
            <a:spLocks noGrp="1"/>
          </p:cNvSpPr>
          <p:nvPr>
            <p:ph idx="1"/>
          </p:nvPr>
        </p:nvSpPr>
        <p:spPr>
          <a:xfrm>
            <a:off x="1752601" y="1295400"/>
            <a:ext cx="9795509" cy="4953000"/>
          </a:xfrm>
        </p:spPr>
        <p:txBody>
          <a:bodyPr>
            <a:normAutofit/>
          </a:bodyPr>
          <a:lstStyle/>
          <a:p>
            <a:pPr algn="just"/>
            <a:r>
              <a:rPr lang="en-US" dirty="0"/>
              <a:t>Iron deficiency, due to excessive demand of iron.</a:t>
            </a:r>
          </a:p>
          <a:p>
            <a:pPr algn="just"/>
            <a:r>
              <a:rPr lang="en-US" dirty="0" err="1"/>
              <a:t>Haemolytic,from</a:t>
            </a:r>
            <a:r>
              <a:rPr lang="en-US" dirty="0"/>
              <a:t> systemic conditions such as , malaria ,sickle cell disease etc.</a:t>
            </a:r>
          </a:p>
          <a:p>
            <a:pPr algn="just"/>
            <a:r>
              <a:rPr lang="en-US" dirty="0" err="1"/>
              <a:t>Haemorrhagic</a:t>
            </a:r>
            <a:r>
              <a:rPr lang="en-US" dirty="0"/>
              <a:t>, due to too frequent deliveries, worm infestation &amp; APH.</a:t>
            </a:r>
          </a:p>
          <a:p>
            <a:pPr algn="just"/>
            <a:r>
              <a:rPr lang="en-US" dirty="0"/>
              <a:t>Physiological, from </a:t>
            </a:r>
            <a:r>
              <a:rPr lang="en-US" dirty="0" err="1"/>
              <a:t>haemodilution</a:t>
            </a:r>
            <a:r>
              <a:rPr lang="en-US" dirty="0"/>
              <a:t>.</a:t>
            </a:r>
          </a:p>
          <a:p>
            <a:pPr algn="just"/>
            <a:r>
              <a:rPr lang="en-US" dirty="0"/>
              <a:t>Folic acid deficiency , though rare.</a:t>
            </a:r>
          </a:p>
          <a:p>
            <a:pPr algn="just"/>
            <a:endParaRPr lang="en-US" dirty="0"/>
          </a:p>
        </p:txBody>
      </p:sp>
    </p:spTree>
    <p:extLst>
      <p:ext uri="{BB962C8B-B14F-4D97-AF65-F5344CB8AC3E}">
        <p14:creationId xmlns:p14="http://schemas.microsoft.com/office/powerpoint/2010/main" val="1694829556"/>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GENERAL  CAUSES</a:t>
            </a:r>
            <a:endParaRPr lang="en-US" dirty="0"/>
          </a:p>
        </p:txBody>
      </p:sp>
      <p:sp>
        <p:nvSpPr>
          <p:cNvPr id="3" name="Content Placeholder 2"/>
          <p:cNvSpPr>
            <a:spLocks noGrp="1"/>
          </p:cNvSpPr>
          <p:nvPr>
            <p:ph idx="1"/>
          </p:nvPr>
        </p:nvSpPr>
        <p:spPr>
          <a:xfrm>
            <a:off x="1619251" y="1143000"/>
            <a:ext cx="9928859" cy="5562600"/>
          </a:xfrm>
        </p:spPr>
        <p:txBody>
          <a:bodyPr>
            <a:normAutofit/>
          </a:bodyPr>
          <a:lstStyle/>
          <a:p>
            <a:r>
              <a:rPr lang="en-US" dirty="0"/>
              <a:t>Dietary deficiency of iron ,</a:t>
            </a:r>
            <a:r>
              <a:rPr lang="en-US" dirty="0" err="1"/>
              <a:t>folate</a:t>
            </a:r>
            <a:r>
              <a:rPr lang="en-US" dirty="0"/>
              <a:t> and protein due to:</a:t>
            </a:r>
          </a:p>
          <a:p>
            <a:pPr>
              <a:buFont typeface="Wingdings" pitchFamily="2" charset="2"/>
              <a:buChar char="Ø"/>
            </a:pPr>
            <a:r>
              <a:rPr lang="en-US" dirty="0"/>
              <a:t>Food craving, ignorance, overcooking or  alkaline additives during cooking.</a:t>
            </a:r>
          </a:p>
          <a:p>
            <a:r>
              <a:rPr lang="en-US" dirty="0"/>
              <a:t>Multiple pregnancy= increased iron demand.</a:t>
            </a:r>
          </a:p>
          <a:p>
            <a:r>
              <a:rPr lang="en-US" dirty="0"/>
              <a:t>Gastro-intestinal disturbances leading to </a:t>
            </a:r>
            <a:r>
              <a:rPr lang="en-US" dirty="0" err="1"/>
              <a:t>malabsorption</a:t>
            </a:r>
            <a:r>
              <a:rPr lang="en-US" dirty="0"/>
              <a:t>.</a:t>
            </a:r>
          </a:p>
          <a:p>
            <a:r>
              <a:rPr lang="en-US" dirty="0"/>
              <a:t>Chronic infections like typhoid and upper urinary tract infection.</a:t>
            </a:r>
          </a:p>
          <a:p>
            <a:endParaRPr lang="en-US" dirty="0"/>
          </a:p>
          <a:p>
            <a:endParaRPr lang="en-US" dirty="0"/>
          </a:p>
        </p:txBody>
      </p:sp>
    </p:spTree>
    <p:extLst>
      <p:ext uri="{BB962C8B-B14F-4D97-AF65-F5344CB8AC3E}">
        <p14:creationId xmlns:p14="http://schemas.microsoft.com/office/powerpoint/2010/main" val="272481247"/>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219200"/>
            <a:ext cx="9833609" cy="5257800"/>
          </a:xfrm>
        </p:spPr>
        <p:txBody>
          <a:bodyPr>
            <a:noAutofit/>
          </a:bodyPr>
          <a:lstStyle/>
          <a:p>
            <a:r>
              <a:rPr lang="en-US" sz="3300" dirty="0"/>
              <a:t>High plasma volume  increase physiologically.</a:t>
            </a:r>
          </a:p>
          <a:p>
            <a:r>
              <a:rPr lang="en-US" sz="3300" dirty="0"/>
              <a:t>Acute  or chronic blood loss.</a:t>
            </a:r>
          </a:p>
          <a:p>
            <a:r>
              <a:rPr lang="en-US" sz="3300" dirty="0"/>
              <a:t>High intake of caffeinated drinks ,hence reduced  absorption of iron.</a:t>
            </a:r>
          </a:p>
          <a:p>
            <a:r>
              <a:rPr lang="en-US" sz="3300" dirty="0"/>
              <a:t>Intake of </a:t>
            </a:r>
            <a:r>
              <a:rPr lang="en-US" sz="3300" dirty="0" err="1"/>
              <a:t>folate</a:t>
            </a:r>
            <a:r>
              <a:rPr lang="en-US" sz="3300" dirty="0"/>
              <a:t> antagonists e.g. anticonvulsants ,sulphonamide &amp; alcohol.</a:t>
            </a:r>
          </a:p>
          <a:p>
            <a:r>
              <a:rPr lang="en-US" sz="3300" dirty="0"/>
              <a:t>Systemic dse/conditions  eg malaria, PTB, sickle cell dse &amp; HIV/AIDS respectively.</a:t>
            </a:r>
          </a:p>
        </p:txBody>
      </p:sp>
    </p:spTree>
    <p:extLst>
      <p:ext uri="{BB962C8B-B14F-4D97-AF65-F5344CB8AC3E}">
        <p14:creationId xmlns:p14="http://schemas.microsoft.com/office/powerpoint/2010/main" val="1188781015"/>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50000"/>
                  </a:schemeClr>
                </a:solidFill>
              </a:rPr>
              <a:t>IRON  DEFICIENY ANAEMIA</a:t>
            </a:r>
            <a:endParaRPr lang="en-US" dirty="0"/>
          </a:p>
        </p:txBody>
      </p:sp>
      <p:sp>
        <p:nvSpPr>
          <p:cNvPr id="3" name="Content Placeholder 2"/>
          <p:cNvSpPr>
            <a:spLocks noGrp="1"/>
          </p:cNvSpPr>
          <p:nvPr>
            <p:ph idx="1"/>
          </p:nvPr>
        </p:nvSpPr>
        <p:spPr>
          <a:xfrm>
            <a:off x="1809752" y="1447800"/>
            <a:ext cx="9738359" cy="4800600"/>
          </a:xfrm>
        </p:spPr>
        <p:txBody>
          <a:bodyPr>
            <a:noAutofit/>
          </a:bodyPr>
          <a:lstStyle/>
          <a:p>
            <a:r>
              <a:rPr lang="en-US" sz="3400" dirty="0"/>
              <a:t>It’s the commonest type and results from lack of </a:t>
            </a:r>
            <a:r>
              <a:rPr lang="en-US" sz="3400" dirty="0" err="1"/>
              <a:t>mobilisable</a:t>
            </a:r>
            <a:r>
              <a:rPr lang="en-US" sz="3400" dirty="0"/>
              <a:t> iron stores, hence compromised  supply to body tissues.</a:t>
            </a:r>
          </a:p>
          <a:p>
            <a:r>
              <a:rPr lang="en-US" sz="3400" dirty="0"/>
              <a:t>Iron is necessary for normal formation of the </a:t>
            </a:r>
            <a:r>
              <a:rPr lang="en-US" sz="3400" dirty="0" err="1"/>
              <a:t>haemoglobin</a:t>
            </a:r>
            <a:r>
              <a:rPr lang="en-US" sz="3400" dirty="0"/>
              <a:t> molecule.</a:t>
            </a:r>
          </a:p>
          <a:p>
            <a:r>
              <a:rPr lang="en-US" sz="3400" dirty="0"/>
              <a:t>Daily requirement of iron increases greatly prenatally to cater for maternal and fetal stores.</a:t>
            </a:r>
          </a:p>
        </p:txBody>
      </p:sp>
    </p:spTree>
    <p:extLst>
      <p:ext uri="{BB962C8B-B14F-4D97-AF65-F5344CB8AC3E}">
        <p14:creationId xmlns:p14="http://schemas.microsoft.com/office/powerpoint/2010/main" val="3345102130"/>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t> </a:t>
            </a:r>
            <a:r>
              <a:rPr lang="en-US" sz="4400" b="1" dirty="0">
                <a:solidFill>
                  <a:srgbClr val="7030A0"/>
                </a:solidFill>
              </a:rPr>
              <a:t>Specific Causes</a:t>
            </a:r>
            <a:endParaRPr lang="en-US" dirty="0">
              <a:solidFill>
                <a:srgbClr val="7030A0"/>
              </a:solidFill>
            </a:endParaRPr>
          </a:p>
        </p:txBody>
      </p:sp>
      <p:sp>
        <p:nvSpPr>
          <p:cNvPr id="3" name="Content Placeholder 2"/>
          <p:cNvSpPr>
            <a:spLocks noGrp="1"/>
          </p:cNvSpPr>
          <p:nvPr>
            <p:ph idx="1"/>
          </p:nvPr>
        </p:nvSpPr>
        <p:spPr>
          <a:ln>
            <a:solidFill>
              <a:schemeClr val="accent1"/>
            </a:solidFill>
          </a:ln>
        </p:spPr>
        <p:txBody>
          <a:bodyPr/>
          <a:lstStyle/>
          <a:p>
            <a:pPr>
              <a:buNone/>
            </a:pPr>
            <a:r>
              <a:rPr lang="en-US" dirty="0"/>
              <a:t>		</a:t>
            </a:r>
            <a:endParaRPr lang="en-US" sz="3600" b="1" dirty="0"/>
          </a:p>
          <a:p>
            <a:r>
              <a:rPr lang="en-US" sz="3600" dirty="0"/>
              <a:t>Reduced dietary intake of iron or protein or both.</a:t>
            </a:r>
          </a:p>
          <a:p>
            <a:pPr>
              <a:buFont typeface="Wingdings" pitchFamily="2" charset="2"/>
              <a:buChar char="Ø"/>
            </a:pPr>
            <a:r>
              <a:rPr lang="en-US" sz="3600" dirty="0"/>
              <a:t>Protein facilitates storage of iron in combination referred to as </a:t>
            </a:r>
            <a:r>
              <a:rPr lang="en-US" sz="3600" dirty="0" err="1">
                <a:solidFill>
                  <a:srgbClr val="C00000"/>
                </a:solidFill>
              </a:rPr>
              <a:t>Ferritin</a:t>
            </a:r>
            <a:r>
              <a:rPr lang="en-US" sz="3600" dirty="0">
                <a:solidFill>
                  <a:srgbClr val="C00000"/>
                </a:solidFill>
              </a:rPr>
              <a:t>.</a:t>
            </a:r>
          </a:p>
          <a:p>
            <a:r>
              <a:rPr lang="en-US" sz="3600" dirty="0"/>
              <a:t>Excessive demand.</a:t>
            </a:r>
          </a:p>
          <a:p>
            <a:r>
              <a:rPr lang="en-US" sz="3600" dirty="0"/>
              <a:t>Reduced absorption.</a:t>
            </a:r>
          </a:p>
        </p:txBody>
      </p:sp>
    </p:spTree>
    <p:extLst>
      <p:ext uri="{BB962C8B-B14F-4D97-AF65-F5344CB8AC3E}">
        <p14:creationId xmlns:p14="http://schemas.microsoft.com/office/powerpoint/2010/main" val="1764243982"/>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accent2">
                    <a:lumMod val="50000"/>
                  </a:schemeClr>
                </a:solidFill>
              </a:rPr>
              <a:t>FOLIC  ACID DEFICIENCY</a:t>
            </a:r>
            <a:endParaRPr lang="en-US" dirty="0"/>
          </a:p>
        </p:txBody>
      </p:sp>
      <p:sp>
        <p:nvSpPr>
          <p:cNvPr id="3" name="Content Placeholder 2"/>
          <p:cNvSpPr>
            <a:spLocks noGrp="1"/>
          </p:cNvSpPr>
          <p:nvPr>
            <p:ph idx="1"/>
          </p:nvPr>
        </p:nvSpPr>
        <p:spPr>
          <a:xfrm>
            <a:off x="1714502" y="1447800"/>
            <a:ext cx="9833609" cy="4800600"/>
          </a:xfrm>
        </p:spPr>
        <p:txBody>
          <a:bodyPr>
            <a:normAutofit/>
          </a:bodyPr>
          <a:lstStyle/>
          <a:p>
            <a:r>
              <a:rPr lang="en-US" sz="3600" dirty="0" err="1"/>
              <a:t>Folate</a:t>
            </a:r>
            <a:r>
              <a:rPr lang="en-US" sz="3600" dirty="0"/>
              <a:t> facilitates normal cell growth (RBC maturation) in fetal &amp; maternal  circulation</a:t>
            </a:r>
          </a:p>
          <a:p>
            <a:r>
              <a:rPr lang="en-US" sz="3600" dirty="0"/>
              <a:t>Anaemia commonly occurs towards the end of pregnancy because of the rapid fetal growth.</a:t>
            </a:r>
          </a:p>
          <a:p>
            <a:pPr>
              <a:buNone/>
            </a:pPr>
            <a:r>
              <a:rPr lang="en-US" sz="3600" dirty="0"/>
              <a:t>NB:  Iron and Folic acid deficiency causes </a:t>
            </a:r>
            <a:r>
              <a:rPr lang="en-US" sz="3600" dirty="0" err="1">
                <a:solidFill>
                  <a:srgbClr val="C00000"/>
                </a:solidFill>
              </a:rPr>
              <a:t>Diamorphic</a:t>
            </a:r>
            <a:r>
              <a:rPr lang="en-US" sz="3600" dirty="0">
                <a:solidFill>
                  <a:srgbClr val="C00000"/>
                </a:solidFill>
              </a:rPr>
              <a:t> anaemia</a:t>
            </a:r>
            <a:r>
              <a:rPr lang="en-US" sz="3600" dirty="0"/>
              <a:t>.</a:t>
            </a:r>
            <a:endParaRPr lang="en-US" sz="3600" dirty="0">
              <a:solidFill>
                <a:srgbClr val="C00000"/>
              </a:solidFill>
            </a:endParaRPr>
          </a:p>
        </p:txBody>
      </p:sp>
    </p:spTree>
    <p:extLst>
      <p:ext uri="{BB962C8B-B14F-4D97-AF65-F5344CB8AC3E}">
        <p14:creationId xmlns:p14="http://schemas.microsoft.com/office/powerpoint/2010/main" val="2184928484"/>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effectLst>
                  <a:outerShdw blurRad="38100" dist="38100" dir="2700000" algn="tl">
                    <a:srgbClr val="000000">
                      <a:alpha val="43137"/>
                    </a:srgbClr>
                  </a:outerShdw>
                </a:effectLst>
              </a:rPr>
              <a:t> CLASSIFICATION OF ANAEMIA</a:t>
            </a:r>
            <a:endParaRPr lang="en-US" dirty="0"/>
          </a:p>
        </p:txBody>
      </p:sp>
      <p:sp>
        <p:nvSpPr>
          <p:cNvPr id="3" name="Content Placeholder 2"/>
          <p:cNvSpPr>
            <a:spLocks noGrp="1"/>
          </p:cNvSpPr>
          <p:nvPr>
            <p:ph idx="1"/>
          </p:nvPr>
        </p:nvSpPr>
        <p:spPr>
          <a:xfrm>
            <a:off x="1619251" y="1447800"/>
            <a:ext cx="9928859" cy="4800600"/>
          </a:xfrm>
        </p:spPr>
        <p:txBody>
          <a:bodyPr>
            <a:noAutofit/>
          </a:bodyPr>
          <a:lstStyle/>
          <a:p>
            <a:pPr>
              <a:buFont typeface="Wingdings" pitchFamily="2" charset="2"/>
              <a:buChar char="v"/>
            </a:pPr>
            <a:r>
              <a:rPr lang="en-US" sz="3600" dirty="0"/>
              <a:t>Based on HB readings:</a:t>
            </a:r>
          </a:p>
          <a:p>
            <a:r>
              <a:rPr lang="en-US" sz="3600" b="1" dirty="0"/>
              <a:t>Mild</a:t>
            </a:r>
            <a:r>
              <a:rPr lang="en-US" sz="3600" dirty="0"/>
              <a:t> ; </a:t>
            </a:r>
            <a:r>
              <a:rPr lang="en-US" sz="3600" dirty="0" err="1"/>
              <a:t>Haemoglobin</a:t>
            </a:r>
            <a:r>
              <a:rPr lang="en-US" sz="3600" dirty="0"/>
              <a:t> level ranges between 8- 9.9gm/ dl.</a:t>
            </a:r>
          </a:p>
          <a:p>
            <a:r>
              <a:rPr lang="en-US" sz="3600" b="1" dirty="0"/>
              <a:t>Moderate</a:t>
            </a:r>
            <a:r>
              <a:rPr lang="en-US" sz="3600" dirty="0"/>
              <a:t> ; HB level ranges between       6-7.9  gm/dl.</a:t>
            </a:r>
          </a:p>
          <a:p>
            <a:r>
              <a:rPr lang="en-US" sz="3600" b="1" dirty="0"/>
              <a:t>Severe</a:t>
            </a:r>
            <a:r>
              <a:rPr lang="en-US" sz="3600" dirty="0"/>
              <a:t> ; HB level is between 4-6.9 gm/ dl.</a:t>
            </a:r>
          </a:p>
          <a:p>
            <a:r>
              <a:rPr lang="en-US" sz="3600" b="1" dirty="0"/>
              <a:t>Very severe </a:t>
            </a:r>
            <a:r>
              <a:rPr lang="en-US" sz="3600" dirty="0"/>
              <a:t>;HB level is below 4gm/dl.</a:t>
            </a:r>
          </a:p>
        </p:txBody>
      </p:sp>
    </p:spTree>
    <p:extLst>
      <p:ext uri="{BB962C8B-B14F-4D97-AF65-F5344CB8AC3E}">
        <p14:creationId xmlns:p14="http://schemas.microsoft.com/office/powerpoint/2010/main" val="2449235511"/>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	CLINICAL FEATURES</a:t>
            </a:r>
            <a:endParaRPr lang="en-US" dirty="0"/>
          </a:p>
        </p:txBody>
      </p:sp>
      <p:sp>
        <p:nvSpPr>
          <p:cNvPr id="3" name="Content Placeholder 2"/>
          <p:cNvSpPr>
            <a:spLocks noGrp="1"/>
          </p:cNvSpPr>
          <p:nvPr>
            <p:ph idx="1"/>
          </p:nvPr>
        </p:nvSpPr>
        <p:spPr>
          <a:xfrm>
            <a:off x="1714502" y="1447800"/>
            <a:ext cx="9833609" cy="4800600"/>
          </a:xfrm>
        </p:spPr>
        <p:txBody>
          <a:bodyPr>
            <a:normAutofit lnSpcReduction="10000"/>
          </a:bodyPr>
          <a:lstStyle/>
          <a:p>
            <a:r>
              <a:rPr lang="en-US" dirty="0"/>
              <a:t>Pallor of the mucous membranes</a:t>
            </a:r>
          </a:p>
          <a:p>
            <a:r>
              <a:rPr lang="en-US" dirty="0" err="1"/>
              <a:t>Koilonychia</a:t>
            </a:r>
            <a:r>
              <a:rPr lang="en-US" dirty="0"/>
              <a:t> ,demonstrated by cracked and  spoon shaped  nails.</a:t>
            </a:r>
          </a:p>
          <a:p>
            <a:pPr>
              <a:buFont typeface="Wingdings" pitchFamily="2" charset="2"/>
              <a:buChar char="Ø"/>
            </a:pPr>
            <a:r>
              <a:rPr lang="en-US" dirty="0"/>
              <a:t> Indicates iron deficiency anaemia.</a:t>
            </a:r>
          </a:p>
          <a:p>
            <a:r>
              <a:rPr lang="en-US" dirty="0"/>
              <a:t>Fatigue, dizziness and fainting attacks.</a:t>
            </a:r>
          </a:p>
          <a:p>
            <a:r>
              <a:rPr lang="en-US" dirty="0" err="1"/>
              <a:t>Exertional</a:t>
            </a:r>
            <a:r>
              <a:rPr lang="en-US" dirty="0"/>
              <a:t> shortness of breath &amp; headache</a:t>
            </a:r>
          </a:p>
          <a:p>
            <a:r>
              <a:rPr lang="en-US" dirty="0"/>
              <a:t>General weakness and H/o indigestion.</a:t>
            </a:r>
          </a:p>
          <a:p>
            <a:r>
              <a:rPr lang="en-US" dirty="0"/>
              <a:t>Migratory </a:t>
            </a:r>
            <a:r>
              <a:rPr lang="en-US" dirty="0" err="1"/>
              <a:t>glossitis</a:t>
            </a:r>
            <a:r>
              <a:rPr lang="en-US" dirty="0"/>
              <a:t> &amp; tongue smoothness, indicating Folic deficiency.</a:t>
            </a:r>
          </a:p>
        </p:txBody>
      </p:sp>
    </p:spTree>
    <p:extLst>
      <p:ext uri="{BB962C8B-B14F-4D97-AF65-F5344CB8AC3E}">
        <p14:creationId xmlns:p14="http://schemas.microsoft.com/office/powerpoint/2010/main" val="970102899"/>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447800"/>
            <a:ext cx="9372600" cy="4953000"/>
          </a:xfrm>
        </p:spPr>
        <p:txBody>
          <a:bodyPr>
            <a:noAutofit/>
          </a:bodyPr>
          <a:lstStyle/>
          <a:p>
            <a:pPr>
              <a:buNone/>
            </a:pPr>
            <a:r>
              <a:rPr lang="en-US" dirty="0"/>
              <a:t>	</a:t>
            </a:r>
            <a:r>
              <a:rPr lang="en-US" sz="3600" b="1" i="1" dirty="0"/>
              <a:t>In severe state: </a:t>
            </a:r>
            <a:r>
              <a:rPr lang="en-US" dirty="0"/>
              <a:t>fetus is in great danger.</a:t>
            </a:r>
          </a:p>
          <a:p>
            <a:r>
              <a:rPr lang="en-US" dirty="0" err="1"/>
              <a:t>Pretibial</a:t>
            </a:r>
            <a:r>
              <a:rPr lang="en-US" dirty="0"/>
              <a:t> and ankle </a:t>
            </a:r>
            <a:r>
              <a:rPr lang="en-US" dirty="0" err="1"/>
              <a:t>oedema</a:t>
            </a:r>
            <a:endParaRPr lang="en-US" dirty="0"/>
          </a:p>
          <a:p>
            <a:r>
              <a:rPr lang="en-US" dirty="0"/>
              <a:t>Small fundal height compared to dates</a:t>
            </a:r>
          </a:p>
          <a:p>
            <a:r>
              <a:rPr lang="en-US" dirty="0"/>
              <a:t>Signs of dehydration</a:t>
            </a:r>
          </a:p>
          <a:p>
            <a:r>
              <a:rPr lang="en-US" dirty="0"/>
              <a:t>Tachycardia of </a:t>
            </a:r>
            <a:r>
              <a:rPr lang="en-US" dirty="0" err="1"/>
              <a:t>thready</a:t>
            </a:r>
            <a:r>
              <a:rPr lang="en-US" dirty="0"/>
              <a:t> (small) volume and slow rising character.</a:t>
            </a:r>
          </a:p>
          <a:p>
            <a:pPr>
              <a:buNone/>
            </a:pPr>
            <a:r>
              <a:rPr lang="en-US" dirty="0"/>
              <a:t>	</a:t>
            </a:r>
            <a:r>
              <a:rPr lang="en-US" b="1" i="1" dirty="0"/>
              <a:t>Very severe state:</a:t>
            </a:r>
            <a:r>
              <a:rPr lang="en-US" b="1" dirty="0"/>
              <a:t> </a:t>
            </a:r>
            <a:r>
              <a:rPr lang="en-US" dirty="0"/>
              <a:t>Mother’s life is in danger , hence presents with signs of heart failure as follows:</a:t>
            </a:r>
          </a:p>
        </p:txBody>
      </p:sp>
    </p:spTree>
    <p:extLst>
      <p:ext uri="{BB962C8B-B14F-4D97-AF65-F5344CB8AC3E}">
        <p14:creationId xmlns:p14="http://schemas.microsoft.com/office/powerpoint/2010/main" val="120982833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PREDISPOSING FACTORS</a:t>
            </a:r>
            <a:r>
              <a:rPr lang="en-US" dirty="0"/>
              <a:t> </a:t>
            </a:r>
          </a:p>
        </p:txBody>
      </p:sp>
      <p:sp>
        <p:nvSpPr>
          <p:cNvPr id="3" name="Content Placeholder 2"/>
          <p:cNvSpPr>
            <a:spLocks noGrp="1"/>
          </p:cNvSpPr>
          <p:nvPr>
            <p:ph idx="1"/>
          </p:nvPr>
        </p:nvSpPr>
        <p:spPr>
          <a:xfrm>
            <a:off x="1714502" y="1219200"/>
            <a:ext cx="9833609" cy="5029200"/>
          </a:xfrm>
        </p:spPr>
        <p:txBody>
          <a:bodyPr>
            <a:normAutofit/>
          </a:bodyPr>
          <a:lstStyle/>
          <a:p>
            <a:pPr algn="just"/>
            <a:r>
              <a:rPr lang="en-US" dirty="0">
                <a:latin typeface="Calibri" pitchFamily="34" charset="0"/>
              </a:rPr>
              <a:t>Multiple pregnancy or hydatidform mole due to higher levels of respective hormones i.e. oestrogen and human chorionic gonadotrophin.</a:t>
            </a:r>
          </a:p>
          <a:p>
            <a:pPr lvl="0" algn="just"/>
            <a:r>
              <a:rPr lang="en-US" dirty="0">
                <a:latin typeface="Calibri" pitchFamily="34" charset="0"/>
              </a:rPr>
              <a:t>Pyelonephritis (upper urinary tract infection) because of retained products of metabolism.</a:t>
            </a:r>
          </a:p>
          <a:p>
            <a:pPr lvl="0" algn="just"/>
            <a:r>
              <a:rPr lang="en-US" dirty="0">
                <a:latin typeface="Calibri" pitchFamily="34" charset="0"/>
              </a:rPr>
              <a:t>Presence of gastric ulcers due to infection with helicobactor  pylori organism.  </a:t>
            </a:r>
          </a:p>
        </p:txBody>
      </p:sp>
    </p:spTree>
    <p:extLst>
      <p:ext uri="{BB962C8B-B14F-4D97-AF65-F5344CB8AC3E}">
        <p14:creationId xmlns:p14="http://schemas.microsoft.com/office/powerpoint/2010/main" val="1491357221"/>
      </p:ext>
    </p:extLst>
  </p:cSld>
  <p:clrMapOvr>
    <a:masterClrMapping/>
  </p:clrMapOvr>
  <p:transition spd="slow">
    <p:strips dir="ru"/>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Autofit/>
          </a:bodyPr>
          <a:lstStyle/>
          <a:p>
            <a:r>
              <a:rPr lang="en-US" sz="3600" dirty="0"/>
              <a:t>Productive cough &amp; sputum is frothy.</a:t>
            </a:r>
          </a:p>
          <a:p>
            <a:r>
              <a:rPr lang="en-US" sz="3600" dirty="0"/>
              <a:t>Distension of jugular vein</a:t>
            </a:r>
          </a:p>
          <a:p>
            <a:r>
              <a:rPr lang="en-US" sz="3600" dirty="0"/>
              <a:t>Dyspnoea at rest</a:t>
            </a:r>
          </a:p>
          <a:p>
            <a:r>
              <a:rPr lang="en-US" sz="3600" dirty="0" err="1"/>
              <a:t>Generalised</a:t>
            </a:r>
            <a:r>
              <a:rPr lang="en-US" sz="3600" dirty="0"/>
              <a:t> </a:t>
            </a:r>
            <a:r>
              <a:rPr lang="en-US" sz="3600" dirty="0" err="1"/>
              <a:t>oedema</a:t>
            </a:r>
            <a:r>
              <a:rPr lang="en-US" sz="3600" dirty="0"/>
              <a:t>.</a:t>
            </a:r>
          </a:p>
          <a:p>
            <a:pPr>
              <a:buNone/>
            </a:pPr>
            <a:r>
              <a:rPr lang="en-US" sz="3600" dirty="0"/>
              <a:t>	</a:t>
            </a:r>
            <a:r>
              <a:rPr lang="en-US" sz="3600" i="1" dirty="0"/>
              <a:t>For </a:t>
            </a:r>
            <a:r>
              <a:rPr lang="en-US" sz="3600" b="1" i="1" dirty="0" err="1"/>
              <a:t>Haemolytic</a:t>
            </a:r>
            <a:r>
              <a:rPr lang="en-US" sz="3600" b="1" i="1" dirty="0"/>
              <a:t> </a:t>
            </a:r>
            <a:r>
              <a:rPr lang="en-US" sz="3600" i="1" dirty="0"/>
              <a:t> causes:</a:t>
            </a:r>
          </a:p>
          <a:p>
            <a:r>
              <a:rPr lang="en-US" sz="3600" dirty="0"/>
              <a:t>Jaundice signifying severe </a:t>
            </a:r>
            <a:r>
              <a:rPr lang="en-US" sz="3600" dirty="0" err="1"/>
              <a:t>haemolysis</a:t>
            </a:r>
            <a:r>
              <a:rPr lang="en-US" sz="3600" dirty="0"/>
              <a:t>.</a:t>
            </a:r>
          </a:p>
          <a:p>
            <a:r>
              <a:rPr lang="en-US" sz="3600" dirty="0" err="1"/>
              <a:t>Hepato-spleenomegally</a:t>
            </a:r>
            <a:r>
              <a:rPr lang="en-US" sz="3600" dirty="0"/>
              <a:t>.</a:t>
            </a:r>
          </a:p>
        </p:txBody>
      </p:sp>
    </p:spTree>
    <p:extLst>
      <p:ext uri="{BB962C8B-B14F-4D97-AF65-F5344CB8AC3E}">
        <p14:creationId xmlns:p14="http://schemas.microsoft.com/office/powerpoint/2010/main" val="987422657"/>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DIANOSTIC FACTORS</a:t>
            </a:r>
            <a:endParaRPr lang="en-US" dirty="0"/>
          </a:p>
        </p:txBody>
      </p:sp>
      <p:sp>
        <p:nvSpPr>
          <p:cNvPr id="3" name="Content Placeholder 2"/>
          <p:cNvSpPr>
            <a:spLocks noGrp="1"/>
          </p:cNvSpPr>
          <p:nvPr>
            <p:ph idx="1"/>
          </p:nvPr>
        </p:nvSpPr>
        <p:spPr>
          <a:xfrm>
            <a:off x="1524002" y="1219200"/>
            <a:ext cx="10024109" cy="5257800"/>
          </a:xfrm>
        </p:spPr>
        <p:txBody>
          <a:bodyPr>
            <a:noAutofit/>
          </a:bodyPr>
          <a:lstStyle/>
          <a:p>
            <a:r>
              <a:rPr lang="en-US" dirty="0"/>
              <a:t>History and physical examination findings </a:t>
            </a:r>
          </a:p>
          <a:p>
            <a:r>
              <a:rPr lang="en-US" dirty="0"/>
              <a:t>Laboratory tests  in :</a:t>
            </a:r>
          </a:p>
          <a:p>
            <a:pPr>
              <a:buFont typeface="Wingdings" pitchFamily="2" charset="2"/>
              <a:buChar char="Ø"/>
            </a:pPr>
            <a:r>
              <a:rPr lang="en-US" dirty="0"/>
              <a:t>Blood specimens for ;</a:t>
            </a:r>
          </a:p>
          <a:p>
            <a:pPr>
              <a:buFont typeface="Wingdings" pitchFamily="2" charset="2"/>
              <a:buChar char="ü"/>
            </a:pPr>
            <a:r>
              <a:rPr lang="en-US" dirty="0"/>
              <a:t>Full haemogram and positive outcomes are:</a:t>
            </a:r>
          </a:p>
          <a:p>
            <a:pPr lvl="1">
              <a:buFont typeface="Wingdings" pitchFamily="2" charset="2"/>
              <a:buChar char="§"/>
            </a:pPr>
            <a:r>
              <a:rPr lang="en-US" sz="3200" dirty="0" err="1"/>
              <a:t>Microcytic</a:t>
            </a:r>
            <a:r>
              <a:rPr lang="en-US" sz="3200" dirty="0"/>
              <a:t>(small) RBC = Iron deficiency.</a:t>
            </a:r>
          </a:p>
          <a:p>
            <a:pPr lvl="1">
              <a:buFont typeface="Wingdings" pitchFamily="2" charset="2"/>
              <a:buChar char="§"/>
            </a:pPr>
            <a:r>
              <a:rPr lang="en-US" sz="3200" dirty="0" err="1"/>
              <a:t>Macrocytic</a:t>
            </a:r>
            <a:r>
              <a:rPr lang="en-US" sz="3200" dirty="0"/>
              <a:t>(large), immature as well as </a:t>
            </a:r>
            <a:r>
              <a:rPr lang="en-US" sz="3200" dirty="0" err="1"/>
              <a:t>hypochromic</a:t>
            </a:r>
            <a:r>
              <a:rPr lang="en-US" sz="3200" dirty="0"/>
              <a:t>(pale) RBC= Folic acid deficiency. </a:t>
            </a:r>
          </a:p>
          <a:p>
            <a:pPr lvl="1">
              <a:buFont typeface="Wingdings" pitchFamily="2" charset="2"/>
              <a:buChar char="§"/>
            </a:pPr>
            <a:r>
              <a:rPr lang="en-US" sz="3200" dirty="0" err="1"/>
              <a:t>Normocytic</a:t>
            </a:r>
            <a:r>
              <a:rPr lang="en-US" sz="3200" dirty="0"/>
              <a:t> &amp; </a:t>
            </a:r>
            <a:r>
              <a:rPr lang="en-US" sz="3200" dirty="0" err="1"/>
              <a:t>normachromic</a:t>
            </a:r>
            <a:r>
              <a:rPr lang="en-US" sz="3200" dirty="0"/>
              <a:t> RBC, indicates </a:t>
            </a:r>
            <a:r>
              <a:rPr lang="en-US" sz="3200" dirty="0" err="1"/>
              <a:t>haemorrhagic</a:t>
            </a:r>
            <a:r>
              <a:rPr lang="en-US" sz="3200" dirty="0"/>
              <a:t> anaemia. </a:t>
            </a:r>
          </a:p>
        </p:txBody>
      </p:sp>
    </p:spTree>
    <p:extLst>
      <p:ext uri="{BB962C8B-B14F-4D97-AF65-F5344CB8AC3E}">
        <p14:creationId xmlns:p14="http://schemas.microsoft.com/office/powerpoint/2010/main" val="3945215024"/>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219200"/>
            <a:ext cx="9372600" cy="5486400"/>
          </a:xfrm>
        </p:spPr>
        <p:txBody>
          <a:bodyPr>
            <a:noAutofit/>
          </a:bodyPr>
          <a:lstStyle/>
          <a:p>
            <a:pPr>
              <a:buFont typeface="Wingdings" pitchFamily="2" charset="2"/>
              <a:buChar char="ü"/>
            </a:pPr>
            <a:r>
              <a:rPr lang="en-US" dirty="0"/>
              <a:t>Malaria parasite smear.</a:t>
            </a:r>
          </a:p>
          <a:p>
            <a:pPr>
              <a:buFont typeface="Wingdings" pitchFamily="2" charset="2"/>
              <a:buChar char="ü"/>
            </a:pPr>
            <a:r>
              <a:rPr lang="en-US" dirty="0" err="1"/>
              <a:t>Sickling</a:t>
            </a:r>
            <a:r>
              <a:rPr lang="en-US" dirty="0"/>
              <a:t>  test, for suggestive history</a:t>
            </a:r>
          </a:p>
          <a:p>
            <a:pPr>
              <a:buFont typeface="Wingdings" pitchFamily="2" charset="2"/>
              <a:buChar char="Ø"/>
            </a:pPr>
            <a:r>
              <a:rPr lang="en-US" dirty="0"/>
              <a:t>Stool specimen for :</a:t>
            </a:r>
          </a:p>
          <a:p>
            <a:pPr>
              <a:buFont typeface="Wingdings" pitchFamily="2" charset="2"/>
              <a:buChar char="ü"/>
            </a:pPr>
            <a:r>
              <a:rPr lang="en-US" dirty="0"/>
              <a:t>Hook worm  ova.</a:t>
            </a:r>
          </a:p>
          <a:p>
            <a:pPr>
              <a:buFont typeface="Wingdings" pitchFamily="2" charset="2"/>
              <a:buChar char="ü"/>
            </a:pPr>
            <a:r>
              <a:rPr lang="en-US" dirty="0" err="1"/>
              <a:t>Schistosomal</a:t>
            </a:r>
            <a:r>
              <a:rPr lang="en-US" dirty="0"/>
              <a:t>  ova .</a:t>
            </a:r>
          </a:p>
          <a:p>
            <a:pPr>
              <a:buFont typeface="Wingdings" pitchFamily="2" charset="2"/>
              <a:buChar char="Ø"/>
            </a:pPr>
            <a:r>
              <a:rPr lang="en-US" dirty="0"/>
              <a:t>Urine specimen for:</a:t>
            </a:r>
          </a:p>
          <a:p>
            <a:pPr>
              <a:buFont typeface="Wingdings" pitchFamily="2" charset="2"/>
              <a:buChar char="ü"/>
            </a:pPr>
            <a:r>
              <a:rPr lang="en-US" dirty="0"/>
              <a:t>Routine exam, microscopy, C/S= UTI.</a:t>
            </a:r>
          </a:p>
          <a:p>
            <a:pPr>
              <a:buFont typeface="Wingdings" pitchFamily="2" charset="2"/>
              <a:buChar char="ü"/>
            </a:pPr>
            <a:r>
              <a:rPr lang="en-US" dirty="0" err="1"/>
              <a:t>Schistosomal</a:t>
            </a:r>
            <a:r>
              <a:rPr lang="en-US" dirty="0"/>
              <a:t>  ova. </a:t>
            </a:r>
          </a:p>
          <a:p>
            <a:pPr>
              <a:buFont typeface="Arial" charset="0"/>
              <a:buChar char="•"/>
            </a:pPr>
            <a:endParaRPr lang="en-US" dirty="0"/>
          </a:p>
        </p:txBody>
      </p:sp>
    </p:spTree>
    <p:extLst>
      <p:ext uri="{BB962C8B-B14F-4D97-AF65-F5344CB8AC3E}">
        <p14:creationId xmlns:p14="http://schemas.microsoft.com/office/powerpoint/2010/main" val="2516341029"/>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t>
            </a:r>
            <a:r>
              <a:rPr lang="en-US" b="1" dirty="0">
                <a:solidFill>
                  <a:srgbClr val="7030A0"/>
                </a:solidFill>
              </a:rPr>
              <a:t>SPECIFIC  MANAGEMENT</a:t>
            </a:r>
            <a:endParaRPr lang="en-US" dirty="0">
              <a:solidFill>
                <a:srgbClr val="7030A0"/>
              </a:solidFill>
            </a:endParaRPr>
          </a:p>
        </p:txBody>
      </p:sp>
      <p:sp>
        <p:nvSpPr>
          <p:cNvPr id="3" name="Content Placeholder 2"/>
          <p:cNvSpPr>
            <a:spLocks noGrp="1"/>
          </p:cNvSpPr>
          <p:nvPr>
            <p:ph idx="1"/>
          </p:nvPr>
        </p:nvSpPr>
        <p:spPr/>
        <p:txBody>
          <a:bodyPr>
            <a:normAutofit/>
          </a:bodyPr>
          <a:lstStyle/>
          <a:p>
            <a:pPr>
              <a:buNone/>
            </a:pPr>
            <a:r>
              <a:rPr lang="en-US" b="1" dirty="0"/>
              <a:t>	Mild:</a:t>
            </a:r>
            <a:r>
              <a:rPr lang="en-US" dirty="0"/>
              <a:t> </a:t>
            </a:r>
          </a:p>
          <a:p>
            <a:pPr>
              <a:buFont typeface="Wingdings" pitchFamily="2" charset="2"/>
              <a:buChar char="v"/>
            </a:pPr>
            <a:r>
              <a:rPr lang="en-US" dirty="0"/>
              <a:t>Care is basically through the prenatal clinic, so refer to  the DR  for:</a:t>
            </a:r>
          </a:p>
          <a:p>
            <a:r>
              <a:rPr lang="en-US" dirty="0"/>
              <a:t>Investigation of the cause.</a:t>
            </a:r>
          </a:p>
          <a:p>
            <a:r>
              <a:rPr lang="en-US" dirty="0"/>
              <a:t>Prescription of  oral iron supplements e.g. </a:t>
            </a:r>
            <a:r>
              <a:rPr lang="en-US" dirty="0" err="1"/>
              <a:t>Ranferon</a:t>
            </a:r>
            <a:r>
              <a:rPr lang="en-US" dirty="0"/>
              <a:t> syrup 10 ml every 8 hourly till the HB reading is 11 gm/ dl &amp;above.</a:t>
            </a:r>
          </a:p>
          <a:p>
            <a:pPr>
              <a:buFont typeface="Wingdings" pitchFamily="2" charset="2"/>
              <a:buChar char="ü"/>
            </a:pPr>
            <a:r>
              <a:rPr lang="en-US" dirty="0"/>
              <a:t>Alternatively, ferrous </a:t>
            </a:r>
            <a:r>
              <a:rPr lang="en-US" dirty="0" err="1"/>
              <a:t>sulphate</a:t>
            </a:r>
            <a:r>
              <a:rPr lang="en-US" dirty="0"/>
              <a:t> 200 mg 8 hrly and Folic acid 5 mg daily is given.</a:t>
            </a:r>
          </a:p>
        </p:txBody>
      </p:sp>
    </p:spTree>
    <p:extLst>
      <p:ext uri="{BB962C8B-B14F-4D97-AF65-F5344CB8AC3E}">
        <p14:creationId xmlns:p14="http://schemas.microsoft.com/office/powerpoint/2010/main" val="3786244741"/>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867400"/>
          </a:xfrm>
        </p:spPr>
        <p:txBody>
          <a:bodyPr>
            <a:normAutofit/>
          </a:bodyPr>
          <a:lstStyle/>
          <a:p>
            <a:pPr>
              <a:buFont typeface="Wingdings" pitchFamily="2" charset="2"/>
              <a:buChar char="ü"/>
            </a:pPr>
            <a:r>
              <a:rPr lang="en-US" dirty="0"/>
              <a:t>Counsel regarding side effects of the supplements.</a:t>
            </a:r>
          </a:p>
          <a:p>
            <a:pPr>
              <a:buFont typeface="Wingdings" pitchFamily="2" charset="2"/>
              <a:buChar char="Ø"/>
            </a:pPr>
            <a:r>
              <a:rPr lang="en-US" dirty="0"/>
              <a:t>Offer supportive treatment as well , such as vitamin supplements to improve appetite.</a:t>
            </a:r>
          </a:p>
          <a:p>
            <a:pPr>
              <a:buFont typeface="Wingdings" pitchFamily="2" charset="2"/>
              <a:buChar char="Ø"/>
            </a:pPr>
            <a:r>
              <a:rPr lang="en-US" dirty="0"/>
              <a:t>Treat the underlying cause as well.</a:t>
            </a:r>
          </a:p>
          <a:p>
            <a:r>
              <a:rPr lang="en-US" dirty="0"/>
              <a:t>Advise on well balanced diet , rest &amp; hygiene.</a:t>
            </a:r>
          </a:p>
          <a:p>
            <a:r>
              <a:rPr lang="en-US" dirty="0"/>
              <a:t>Discourage high intake of caffeinated drinks.</a:t>
            </a:r>
          </a:p>
        </p:txBody>
      </p:sp>
    </p:spTree>
    <p:extLst>
      <p:ext uri="{BB962C8B-B14F-4D97-AF65-F5344CB8AC3E}">
        <p14:creationId xmlns:p14="http://schemas.microsoft.com/office/powerpoint/2010/main" val="1878976113"/>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5867400"/>
          </a:xfrm>
        </p:spPr>
        <p:txBody>
          <a:bodyPr>
            <a:normAutofit/>
          </a:bodyPr>
          <a:lstStyle/>
          <a:p>
            <a:r>
              <a:rPr lang="en-US" dirty="0"/>
              <a:t>Evaluate the effectiveness of treatment through regular control HB check ups.</a:t>
            </a:r>
          </a:p>
          <a:p>
            <a:r>
              <a:rPr lang="en-US" dirty="0"/>
              <a:t>Closely follow up the client through </a:t>
            </a:r>
            <a:r>
              <a:rPr lang="en-US" i="1" dirty="0"/>
              <a:t>weekly </a:t>
            </a:r>
            <a:r>
              <a:rPr lang="en-US" dirty="0"/>
              <a:t>ANC visits.</a:t>
            </a:r>
          </a:p>
          <a:p>
            <a:pPr>
              <a:buNone/>
            </a:pPr>
            <a:r>
              <a:rPr lang="en-US" dirty="0"/>
              <a:t>		</a:t>
            </a:r>
            <a:r>
              <a:rPr lang="en-US" b="1" dirty="0"/>
              <a:t>Moderate: </a:t>
            </a:r>
          </a:p>
          <a:p>
            <a:r>
              <a:rPr lang="en-US" dirty="0"/>
              <a:t>Admission  to hospital is determined by the severity of symptoms and the living standards.</a:t>
            </a:r>
          </a:p>
          <a:p>
            <a:r>
              <a:rPr lang="en-US" dirty="0"/>
              <a:t>That who is not admitted , basic care is as in mild.</a:t>
            </a:r>
          </a:p>
        </p:txBody>
      </p:sp>
    </p:spTree>
    <p:extLst>
      <p:ext uri="{BB962C8B-B14F-4D97-AF65-F5344CB8AC3E}">
        <p14:creationId xmlns:p14="http://schemas.microsoft.com/office/powerpoint/2010/main" val="510709547"/>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719310" cy="6477000"/>
          </a:xfrm>
        </p:spPr>
        <p:txBody>
          <a:bodyPr>
            <a:noAutofit/>
          </a:bodyPr>
          <a:lstStyle/>
          <a:p>
            <a:pPr algn="just">
              <a:buNone/>
            </a:pPr>
            <a:r>
              <a:rPr lang="en-US" sz="3100" dirty="0"/>
              <a:t>For the admitted :</a:t>
            </a:r>
          </a:p>
          <a:p>
            <a:pPr algn="just"/>
            <a:r>
              <a:rPr lang="en-US" sz="3100" dirty="0"/>
              <a:t>Closely monitor vital signs &amp; FHS every4 hrly. </a:t>
            </a:r>
          </a:p>
          <a:p>
            <a:pPr algn="just">
              <a:buFont typeface="Wingdings" pitchFamily="2" charset="2"/>
              <a:buChar char="Ø"/>
            </a:pPr>
            <a:r>
              <a:rPr lang="en-US" sz="3100" dirty="0"/>
              <a:t> Encourage mother to maintain a fetal kick record.</a:t>
            </a:r>
          </a:p>
          <a:p>
            <a:pPr algn="just"/>
            <a:r>
              <a:rPr lang="en-US" sz="3100" dirty="0"/>
              <a:t>Nurse on relative bedrest to facilitate placental and renal blood supply.</a:t>
            </a:r>
          </a:p>
          <a:p>
            <a:pPr algn="just"/>
            <a:r>
              <a:rPr lang="en-US" sz="3100" dirty="0"/>
              <a:t>Request for blood cross- match , just incase the condition deteriorates.</a:t>
            </a:r>
          </a:p>
          <a:p>
            <a:pPr algn="just"/>
            <a:r>
              <a:rPr lang="en-US" sz="3100" dirty="0"/>
              <a:t>Actual treatment includes, administration of  parenteral iron after a test dose to prevent  anaphylactic shock.</a:t>
            </a:r>
          </a:p>
        </p:txBody>
      </p:sp>
    </p:spTree>
    <p:extLst>
      <p:ext uri="{BB962C8B-B14F-4D97-AF65-F5344CB8AC3E}">
        <p14:creationId xmlns:p14="http://schemas.microsoft.com/office/powerpoint/2010/main" val="3861780508"/>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6248400"/>
          </a:xfrm>
        </p:spPr>
        <p:txBody>
          <a:bodyPr>
            <a:normAutofit/>
          </a:bodyPr>
          <a:lstStyle/>
          <a:p>
            <a:pPr algn="just">
              <a:buNone/>
            </a:pPr>
            <a:r>
              <a:rPr lang="en-US" b="1" dirty="0"/>
              <a:t>NB: </a:t>
            </a:r>
            <a:r>
              <a:rPr lang="en-US" dirty="0" err="1"/>
              <a:t>i</a:t>
            </a:r>
            <a:r>
              <a:rPr lang="en-US" dirty="0"/>
              <a:t>. Specific dose depends on the HB reading deficit and body weight=1.5mg/</a:t>
            </a:r>
            <a:r>
              <a:rPr lang="en-US" dirty="0" err="1"/>
              <a:t>wt</a:t>
            </a:r>
            <a:r>
              <a:rPr lang="en-US" dirty="0"/>
              <a:t>/</a:t>
            </a:r>
            <a:r>
              <a:rPr lang="en-US" dirty="0" err="1"/>
              <a:t>wk</a:t>
            </a:r>
            <a:endParaRPr lang="en-US" dirty="0"/>
          </a:p>
          <a:p>
            <a:pPr algn="just">
              <a:buNone/>
            </a:pPr>
            <a:r>
              <a:rPr lang="en-US" dirty="0"/>
              <a:t>		ii. Gestation period determines the route of 	   administration.</a:t>
            </a:r>
          </a:p>
          <a:p>
            <a:pPr algn="just"/>
            <a:r>
              <a:rPr lang="en-US" dirty="0"/>
              <a:t>For a gestation period ranging between 30-36 weeks ,dilute 50 mg of imferon (iron dextran) in ½ a </a:t>
            </a:r>
            <a:r>
              <a:rPr lang="en-US" dirty="0" err="1"/>
              <a:t>litre</a:t>
            </a:r>
            <a:r>
              <a:rPr lang="en-US" dirty="0"/>
              <a:t> of normal saline and  regulate to run  for 6 hours.</a:t>
            </a:r>
          </a:p>
          <a:p>
            <a:pPr algn="just">
              <a:buFont typeface="Wingdings" pitchFamily="2" charset="2"/>
              <a:buChar char="Ø"/>
            </a:pPr>
            <a:r>
              <a:rPr lang="en-US" dirty="0"/>
              <a:t>Closely monitor vital signs for detection of shock</a:t>
            </a:r>
          </a:p>
          <a:p>
            <a:pPr algn="just">
              <a:buFont typeface="Wingdings" pitchFamily="2" charset="2"/>
              <a:buChar char="Ø"/>
            </a:pPr>
            <a:r>
              <a:rPr lang="en-US" dirty="0"/>
              <a:t>Monitor for adverse reaction </a:t>
            </a:r>
            <a:r>
              <a:rPr lang="en-US" dirty="0" err="1"/>
              <a:t>eg</a:t>
            </a:r>
            <a:r>
              <a:rPr lang="en-US" dirty="0"/>
              <a:t> development of </a:t>
            </a:r>
            <a:r>
              <a:rPr lang="en-US" dirty="0" err="1"/>
              <a:t>urticaria</a:t>
            </a:r>
            <a:r>
              <a:rPr lang="en-US" dirty="0"/>
              <a:t> and intervene.</a:t>
            </a:r>
          </a:p>
        </p:txBody>
      </p:sp>
    </p:spTree>
    <p:extLst>
      <p:ext uri="{BB962C8B-B14F-4D97-AF65-F5344CB8AC3E}">
        <p14:creationId xmlns:p14="http://schemas.microsoft.com/office/powerpoint/2010/main" val="327999170"/>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400800"/>
          </a:xfrm>
        </p:spPr>
        <p:txBody>
          <a:bodyPr>
            <a:normAutofit/>
          </a:bodyPr>
          <a:lstStyle/>
          <a:p>
            <a:pPr algn="just"/>
            <a:r>
              <a:rPr lang="en-US" dirty="0"/>
              <a:t>Before 30 weeks and fetal condition is stable, IM Iron sorbitol at 50 mg/ml is administered deeply using a “Z technique” to prevent skin staining and irritation at the  injection site.</a:t>
            </a:r>
          </a:p>
          <a:p>
            <a:pPr algn="just"/>
            <a:r>
              <a:rPr lang="en-US" dirty="0"/>
              <a:t>Administer supportive drugs such as vitamin B complex.</a:t>
            </a:r>
          </a:p>
          <a:p>
            <a:pPr algn="just"/>
            <a:r>
              <a:rPr lang="en-US" dirty="0"/>
              <a:t>Continue with oral haematinics  </a:t>
            </a:r>
            <a:r>
              <a:rPr lang="en-US" b="1" dirty="0"/>
              <a:t>only after discontinuing parenteral  iron.</a:t>
            </a:r>
          </a:p>
          <a:p>
            <a:pPr algn="just">
              <a:buFont typeface="Wingdings" pitchFamily="2" charset="2"/>
              <a:buChar char="Ø"/>
            </a:pPr>
            <a:r>
              <a:rPr lang="en-US" dirty="0"/>
              <a:t>Aim is to avoid overdose= toxicity hence, headache, dizziness nausea &amp; vomiting  occurs. </a:t>
            </a:r>
            <a:r>
              <a:rPr lang="en-US" b="1" dirty="0"/>
              <a:t> </a:t>
            </a:r>
            <a:r>
              <a:rPr lang="en-US" dirty="0"/>
              <a:t>  </a:t>
            </a:r>
          </a:p>
        </p:txBody>
      </p:sp>
    </p:spTree>
    <p:extLst>
      <p:ext uri="{BB962C8B-B14F-4D97-AF65-F5344CB8AC3E}">
        <p14:creationId xmlns:p14="http://schemas.microsoft.com/office/powerpoint/2010/main" val="908432101"/>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1"/>
            <a:ext cx="9372600" cy="750627"/>
          </a:xfrm>
        </p:spPr>
        <p:txBody>
          <a:bodyPr>
            <a:normAutofit fontScale="90000"/>
          </a:bodyPr>
          <a:lstStyle/>
          <a:p>
            <a:pPr algn="ctr"/>
            <a:r>
              <a:rPr lang="en-US" dirty="0">
                <a:solidFill>
                  <a:srgbClr val="0000FF"/>
                </a:solidFill>
                <a:latin typeface="Berlin Sans FB" panose="020E0602020502020306" pitchFamily="34" charset="0"/>
              </a:rPr>
              <a:t>The Z-track technique of drug administration</a:t>
            </a:r>
          </a:p>
        </p:txBody>
      </p:sp>
      <p:pic>
        <p:nvPicPr>
          <p:cNvPr id="4" name="Z technique-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4750" y="1066800"/>
            <a:ext cx="10053851" cy="5181600"/>
          </a:xfrm>
        </p:spPr>
      </p:pic>
    </p:spTree>
    <p:extLst>
      <p:ext uri="{BB962C8B-B14F-4D97-AF65-F5344CB8AC3E}">
        <p14:creationId xmlns:p14="http://schemas.microsoft.com/office/powerpoint/2010/main" val="269621880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457200"/>
            <a:ext cx="9738359" cy="5791200"/>
          </a:xfrm>
        </p:spPr>
        <p:txBody>
          <a:bodyPr>
            <a:noAutofit/>
          </a:bodyPr>
          <a:lstStyle/>
          <a:p>
            <a:pPr lvl="0" algn="just"/>
            <a:r>
              <a:rPr lang="en-US" sz="3400" dirty="0">
                <a:latin typeface="Calibri" pitchFamily="34" charset="0"/>
              </a:rPr>
              <a:t>Histamine and histamine related substances, released in large amounts by those who are quite temperamental hence naturally highly nervous. That is determined by individual personality make up.</a:t>
            </a:r>
          </a:p>
          <a:p>
            <a:pPr lvl="0" algn="just"/>
            <a:r>
              <a:rPr lang="en-US" sz="3400" dirty="0">
                <a:latin typeface="Calibri" pitchFamily="34" charset="0"/>
              </a:rPr>
              <a:t>Hypersensitivity to oduors [hyperolfactation] in the environment.</a:t>
            </a:r>
          </a:p>
          <a:p>
            <a:pPr algn="just"/>
            <a:endParaRPr lang="en-US" sz="3400" dirty="0">
              <a:latin typeface="Calibri" pitchFamily="34" charset="0"/>
            </a:endParaRPr>
          </a:p>
        </p:txBody>
      </p:sp>
    </p:spTree>
    <p:extLst>
      <p:ext uri="{BB962C8B-B14F-4D97-AF65-F5344CB8AC3E}">
        <p14:creationId xmlns:p14="http://schemas.microsoft.com/office/powerpoint/2010/main" val="772475633"/>
      </p:ext>
    </p:extLst>
  </p:cSld>
  <p:clrMapOvr>
    <a:masterClrMapping/>
  </p:clrMapOvr>
  <p:transition spd="slow">
    <p:strips dir="ru"/>
  </p:transition>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pPr algn="just"/>
            <a:r>
              <a:rPr lang="en-US" dirty="0"/>
              <a:t>Encourage well balanced diet with extra proteins vitamins and fluids.</a:t>
            </a:r>
          </a:p>
          <a:p>
            <a:pPr algn="just"/>
            <a:r>
              <a:rPr lang="en-US" dirty="0"/>
              <a:t>High standards of hygiene to prevent infection.</a:t>
            </a:r>
          </a:p>
          <a:p>
            <a:pPr algn="just"/>
            <a:r>
              <a:rPr lang="en-US" dirty="0"/>
              <a:t>Daily evaluate the progress through examination and interview findings. Control HB at least weekly.</a:t>
            </a:r>
          </a:p>
          <a:p>
            <a:pPr algn="just"/>
            <a:r>
              <a:rPr lang="en-US" dirty="0"/>
              <a:t>As improvement occurs , encourage </a:t>
            </a:r>
            <a:r>
              <a:rPr lang="en-US" dirty="0" err="1"/>
              <a:t>mobilisation</a:t>
            </a:r>
            <a:r>
              <a:rPr lang="en-US" dirty="0"/>
              <a:t> and if  not at term , the doctor discharges to continue with weekly ANC.</a:t>
            </a:r>
          </a:p>
        </p:txBody>
      </p:sp>
    </p:spTree>
    <p:extLst>
      <p:ext uri="{BB962C8B-B14F-4D97-AF65-F5344CB8AC3E}">
        <p14:creationId xmlns:p14="http://schemas.microsoft.com/office/powerpoint/2010/main" val="2940003777"/>
      </p:ext>
    </p:extLst>
  </p:cSld>
  <p:clrMapOvr>
    <a:masterClrMapping/>
  </p:clrMapOvr>
  <p:transition spd="med">
    <p:pull/>
  </p:transition>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381000"/>
            <a:ext cx="9372600" cy="4800600"/>
          </a:xfrm>
        </p:spPr>
        <p:txBody>
          <a:bodyPr>
            <a:normAutofit/>
          </a:bodyPr>
          <a:lstStyle/>
          <a:p>
            <a:pPr algn="just"/>
            <a:r>
              <a:rPr lang="en-US" sz="3600" dirty="0"/>
              <a:t>So, prepare for discharge by sharing on :</a:t>
            </a:r>
          </a:p>
          <a:p>
            <a:pPr algn="just">
              <a:buFont typeface="Wingdings" pitchFamily="2" charset="2"/>
              <a:buChar char="Ø"/>
            </a:pPr>
            <a:r>
              <a:rPr lang="en-US" sz="3600" dirty="0"/>
              <a:t>Compliance with drugs as per prescription and return visits schedule.</a:t>
            </a:r>
          </a:p>
          <a:p>
            <a:pPr algn="just">
              <a:buFont typeface="Wingdings" pitchFamily="2" charset="2"/>
              <a:buChar char="Ø"/>
            </a:pPr>
            <a:r>
              <a:rPr lang="en-US" sz="3600" dirty="0"/>
              <a:t>Diet, hygiene &amp; rest.</a:t>
            </a:r>
          </a:p>
          <a:p>
            <a:pPr algn="just">
              <a:buFont typeface="Wingdings" pitchFamily="2" charset="2"/>
              <a:buChar char="Ø"/>
            </a:pPr>
            <a:r>
              <a:rPr lang="en-US" sz="3600" dirty="0"/>
              <a:t>Hospital delivery </a:t>
            </a:r>
          </a:p>
          <a:p>
            <a:pPr algn="just">
              <a:buFont typeface="Wingdings" pitchFamily="2" charset="2"/>
              <a:buChar char="Ø"/>
            </a:pPr>
            <a:endParaRPr lang="en-US" sz="3600" dirty="0"/>
          </a:p>
        </p:txBody>
      </p:sp>
    </p:spTree>
    <p:extLst>
      <p:ext uri="{BB962C8B-B14F-4D97-AF65-F5344CB8AC3E}">
        <p14:creationId xmlns:p14="http://schemas.microsoft.com/office/powerpoint/2010/main" val="3783841623"/>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228600"/>
            <a:ext cx="9719309" cy="6019800"/>
          </a:xfrm>
        </p:spPr>
        <p:txBody>
          <a:bodyPr/>
          <a:lstStyle/>
          <a:p>
            <a:pPr algn="just">
              <a:buNone/>
            </a:pPr>
            <a:r>
              <a:rPr lang="en-US" b="1" dirty="0"/>
              <a:t>		</a:t>
            </a:r>
            <a:r>
              <a:rPr lang="en-US" sz="3600" b="1" dirty="0"/>
              <a:t>Severe-very severe :</a:t>
            </a:r>
            <a:endParaRPr lang="en-US" b="1" dirty="0"/>
          </a:p>
          <a:p>
            <a:pPr algn="just"/>
            <a:r>
              <a:rPr lang="en-US" dirty="0"/>
              <a:t>Admit at first contact and inform the DR immediately.</a:t>
            </a:r>
          </a:p>
          <a:p>
            <a:pPr algn="just"/>
            <a:r>
              <a:rPr lang="en-US" dirty="0"/>
              <a:t>Nurse in fowler’s position to control dyspnoea and administer oxygen PRN.</a:t>
            </a:r>
          </a:p>
          <a:p>
            <a:pPr algn="just"/>
            <a:r>
              <a:rPr lang="en-US" dirty="0"/>
              <a:t>Closely monitor vital signs  every 2 hourly, FHS 4 hrly and encourage her to keep fetal kick record. Then interpret accurately and consult PRN</a:t>
            </a:r>
          </a:p>
        </p:txBody>
      </p:sp>
    </p:spTree>
    <p:extLst>
      <p:ext uri="{BB962C8B-B14F-4D97-AF65-F5344CB8AC3E}">
        <p14:creationId xmlns:p14="http://schemas.microsoft.com/office/powerpoint/2010/main" val="2797279006"/>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381000"/>
            <a:ext cx="9719309" cy="5867400"/>
          </a:xfrm>
        </p:spPr>
        <p:txBody>
          <a:bodyPr>
            <a:normAutofit/>
          </a:bodyPr>
          <a:lstStyle/>
          <a:p>
            <a:pPr algn="just"/>
            <a:r>
              <a:rPr lang="en-US" dirty="0"/>
              <a:t>Investigate the cause and treat accordingly</a:t>
            </a:r>
          </a:p>
          <a:p>
            <a:pPr algn="just"/>
            <a:r>
              <a:rPr lang="en-US" dirty="0"/>
              <a:t>Request for blood group if not done already, and cross-match of at least 2 units in  preparation for transfusion.</a:t>
            </a:r>
          </a:p>
          <a:p>
            <a:pPr algn="just">
              <a:buFont typeface="Wingdings" pitchFamily="2" charset="2"/>
              <a:buChar char="Ø"/>
            </a:pPr>
            <a:r>
              <a:rPr lang="en-US" dirty="0"/>
              <a:t>Initially administer Iron </a:t>
            </a:r>
            <a:r>
              <a:rPr lang="en-US" dirty="0" err="1"/>
              <a:t>dextran</a:t>
            </a:r>
            <a:r>
              <a:rPr lang="en-US" dirty="0"/>
              <a:t> (imferon) awaiting  safe blood and blood products.</a:t>
            </a:r>
          </a:p>
          <a:p>
            <a:pPr algn="just"/>
            <a:r>
              <a:rPr lang="en-US" dirty="0"/>
              <a:t>If already in heart failure, transfuse packed cells and administer Frusemide 40 mg IV with each unit to prevent cardiac arrest.</a:t>
            </a:r>
          </a:p>
        </p:txBody>
      </p:sp>
    </p:spTree>
    <p:extLst>
      <p:ext uri="{BB962C8B-B14F-4D97-AF65-F5344CB8AC3E}">
        <p14:creationId xmlns:p14="http://schemas.microsoft.com/office/powerpoint/2010/main" val="479158969"/>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a:bodyPr>
          <a:lstStyle/>
          <a:p>
            <a:pPr algn="just">
              <a:buFont typeface="Wingdings" pitchFamily="2" charset="2"/>
              <a:buChar char="Ø"/>
            </a:pPr>
            <a:r>
              <a:rPr lang="en-US" dirty="0"/>
              <a:t>In desperate situations, whole blood is transfused slowly within 6hrs &amp; frusemide administered as well.</a:t>
            </a:r>
          </a:p>
          <a:p>
            <a:pPr algn="just">
              <a:buFont typeface="Wingdings" pitchFamily="2" charset="2"/>
              <a:buChar char="Ø"/>
            </a:pPr>
            <a:r>
              <a:rPr lang="en-US" dirty="0"/>
              <a:t>Maintain fluid balance chart to assess kidney functions.</a:t>
            </a:r>
          </a:p>
          <a:p>
            <a:pPr algn="just"/>
            <a:r>
              <a:rPr lang="en-US" dirty="0"/>
              <a:t>Encourage a balanced diet and high standards of hygiene.</a:t>
            </a:r>
          </a:p>
          <a:p>
            <a:pPr algn="just"/>
            <a:r>
              <a:rPr lang="en-US" dirty="0"/>
              <a:t>Allay anxiety by explaining the condition to patient &amp; close relatives .</a:t>
            </a:r>
          </a:p>
          <a:p>
            <a:pPr algn="just"/>
            <a:r>
              <a:rPr lang="en-US" dirty="0"/>
              <a:t>Regularly evaluate the progress &amp; promote mobilization.</a:t>
            </a:r>
          </a:p>
          <a:p>
            <a:pPr algn="just"/>
            <a:r>
              <a:rPr lang="en-US" dirty="0"/>
              <a:t>Not at term, discharge as in moderate</a:t>
            </a:r>
          </a:p>
        </p:txBody>
      </p:sp>
    </p:spTree>
    <p:extLst>
      <p:ext uri="{BB962C8B-B14F-4D97-AF65-F5344CB8AC3E}">
        <p14:creationId xmlns:p14="http://schemas.microsoft.com/office/powerpoint/2010/main" val="2559128778"/>
      </p:ext>
    </p:extLst>
  </p:cSld>
  <p:clrMapOvr>
    <a:masterClrMapping/>
  </p:clrMapOvr>
  <p:transition spd="med">
    <p:pull/>
  </p:transition>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u="sng" dirty="0">
                <a:solidFill>
                  <a:schemeClr val="accent2">
                    <a:lumMod val="75000"/>
                  </a:schemeClr>
                </a:solidFill>
              </a:rPr>
              <a:t> </a:t>
            </a:r>
            <a:r>
              <a:rPr lang="en-US" u="sng" dirty="0">
                <a:solidFill>
                  <a:schemeClr val="accent2">
                    <a:lumMod val="75000"/>
                  </a:schemeClr>
                </a:solidFill>
                <a:effectLst/>
              </a:rPr>
              <a:t>INTRAPARTUM</a:t>
            </a:r>
            <a:endParaRPr lang="en-US" dirty="0">
              <a:effectLst/>
            </a:endParaRPr>
          </a:p>
        </p:txBody>
      </p:sp>
      <p:sp>
        <p:nvSpPr>
          <p:cNvPr id="3" name="Content Placeholder 2"/>
          <p:cNvSpPr>
            <a:spLocks noGrp="1"/>
          </p:cNvSpPr>
          <p:nvPr>
            <p:ph idx="1"/>
          </p:nvPr>
        </p:nvSpPr>
        <p:spPr>
          <a:xfrm>
            <a:off x="1714502" y="1066800"/>
            <a:ext cx="9833609" cy="5562600"/>
          </a:xfrm>
        </p:spPr>
        <p:txBody>
          <a:bodyPr>
            <a:normAutofit/>
          </a:bodyPr>
          <a:lstStyle/>
          <a:p>
            <a:pPr>
              <a:buNone/>
            </a:pPr>
            <a:r>
              <a:rPr lang="en-US" dirty="0"/>
              <a:t>		</a:t>
            </a:r>
            <a:r>
              <a:rPr lang="en-US" i="1" dirty="0"/>
              <a:t>First (1</a:t>
            </a:r>
            <a:r>
              <a:rPr lang="en-US" i="1" baseline="30000" dirty="0"/>
              <a:t>st</a:t>
            </a:r>
            <a:r>
              <a:rPr lang="en-US" i="1" dirty="0"/>
              <a:t> ) Stage:</a:t>
            </a:r>
          </a:p>
          <a:p>
            <a:r>
              <a:rPr lang="en-US" dirty="0"/>
              <a:t>Monitoring technique is  as usual although, towards 2</a:t>
            </a:r>
            <a:r>
              <a:rPr lang="en-US" baseline="30000" dirty="0"/>
              <a:t>nd</a:t>
            </a:r>
            <a:r>
              <a:rPr lang="en-US" dirty="0"/>
              <a:t>  stage , pulse rate is on every ¼ hrly and BP on hourly bases for the severely </a:t>
            </a:r>
            <a:r>
              <a:rPr lang="en-US" dirty="0" err="1"/>
              <a:t>anaemic</a:t>
            </a:r>
            <a:r>
              <a:rPr lang="en-US" dirty="0"/>
              <a:t>.</a:t>
            </a:r>
          </a:p>
          <a:p>
            <a:r>
              <a:rPr lang="en-US" dirty="0"/>
              <a:t>Precisely, closely monitor :</a:t>
            </a:r>
          </a:p>
          <a:p>
            <a:pPr>
              <a:buFont typeface="Wingdings" pitchFamily="2" charset="2"/>
              <a:buChar char="Ø"/>
            </a:pPr>
            <a:r>
              <a:rPr lang="en-US" dirty="0"/>
              <a:t> Labour   progress, because of the possibility of prolongation </a:t>
            </a:r>
          </a:p>
          <a:p>
            <a:pPr>
              <a:buFont typeface="Wingdings" pitchFamily="2" charset="2"/>
              <a:buChar char="Ø"/>
            </a:pPr>
            <a:r>
              <a:rPr lang="en-US" dirty="0"/>
              <a:t>Fetal condition due to </a:t>
            </a:r>
            <a:r>
              <a:rPr lang="en-US" dirty="0" err="1"/>
              <a:t>possibity</a:t>
            </a:r>
            <a:r>
              <a:rPr lang="en-US" dirty="0"/>
              <a:t> of hypoxia.</a:t>
            </a:r>
          </a:p>
          <a:p>
            <a:pPr>
              <a:buFont typeface="Wingdings" pitchFamily="2" charset="2"/>
              <a:buChar char="Ø"/>
            </a:pPr>
            <a:r>
              <a:rPr lang="en-US" dirty="0"/>
              <a:t>Maternal condition due to probability of exhaustion leading to distress.</a:t>
            </a:r>
          </a:p>
        </p:txBody>
      </p:sp>
    </p:spTree>
    <p:extLst>
      <p:ext uri="{BB962C8B-B14F-4D97-AF65-F5344CB8AC3E}">
        <p14:creationId xmlns:p14="http://schemas.microsoft.com/office/powerpoint/2010/main" val="423669104"/>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r>
              <a:rPr lang="en-US" dirty="0"/>
              <a:t>For the severely </a:t>
            </a:r>
            <a:r>
              <a:rPr lang="en-US" dirty="0" err="1"/>
              <a:t>anaemic</a:t>
            </a:r>
            <a:r>
              <a:rPr lang="en-US" dirty="0"/>
              <a:t>:-</a:t>
            </a:r>
          </a:p>
          <a:p>
            <a:pPr>
              <a:buFont typeface="Wingdings" pitchFamily="2" charset="2"/>
              <a:buChar char="Ø"/>
            </a:pPr>
            <a:r>
              <a:rPr lang="en-US" dirty="0"/>
              <a:t>Position in fowler’s and administer oxygen.</a:t>
            </a:r>
          </a:p>
          <a:p>
            <a:pPr>
              <a:buFont typeface="Wingdings" pitchFamily="2" charset="2"/>
              <a:buChar char="Ø"/>
            </a:pPr>
            <a:r>
              <a:rPr lang="en-US" dirty="0"/>
              <a:t>Transfuse blood and closely monitor for adverse effects, if present intervene appropriately.</a:t>
            </a:r>
          </a:p>
          <a:p>
            <a:pPr>
              <a:buFont typeface="Wingdings" pitchFamily="2" charset="2"/>
              <a:buChar char="Ø"/>
            </a:pPr>
            <a:r>
              <a:rPr lang="en-US" dirty="0"/>
              <a:t>Strictly observe aseptic technique with all invasive procedures &amp;maintain high hygienic measures </a:t>
            </a:r>
            <a:r>
              <a:rPr lang="en-US" dirty="0" err="1"/>
              <a:t>bcos</a:t>
            </a:r>
            <a:r>
              <a:rPr lang="en-US" dirty="0"/>
              <a:t> of poor immunity.</a:t>
            </a:r>
          </a:p>
          <a:p>
            <a:pPr>
              <a:buFont typeface="Wingdings" pitchFamily="2" charset="2"/>
              <a:buChar char="Ø"/>
            </a:pPr>
            <a:r>
              <a:rPr lang="en-US" dirty="0"/>
              <a:t>Prepare to resuscitate both PRN.</a:t>
            </a:r>
          </a:p>
        </p:txBody>
      </p:sp>
    </p:spTree>
    <p:extLst>
      <p:ext uri="{BB962C8B-B14F-4D97-AF65-F5344CB8AC3E}">
        <p14:creationId xmlns:p14="http://schemas.microsoft.com/office/powerpoint/2010/main" val="308482005"/>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a:bodyPr>
          <a:lstStyle/>
          <a:p>
            <a:pPr>
              <a:buNone/>
            </a:pPr>
            <a:r>
              <a:rPr lang="en-US" sz="3600" dirty="0"/>
              <a:t>		</a:t>
            </a:r>
            <a:r>
              <a:rPr lang="en-US" sz="3600" i="1" dirty="0"/>
              <a:t>Second (2</a:t>
            </a:r>
            <a:r>
              <a:rPr lang="en-US" sz="3600" i="1" baseline="30000" dirty="0"/>
              <a:t>nd</a:t>
            </a:r>
            <a:r>
              <a:rPr lang="en-US" sz="3600" i="1" dirty="0"/>
              <a:t> ) Stage</a:t>
            </a:r>
          </a:p>
          <a:p>
            <a:r>
              <a:rPr lang="en-US" sz="3600" dirty="0"/>
              <a:t>Hasten the </a:t>
            </a:r>
            <a:r>
              <a:rPr lang="en-US" sz="3600" dirty="0" err="1"/>
              <a:t>perineal</a:t>
            </a:r>
            <a:r>
              <a:rPr lang="en-US" sz="3600" dirty="0"/>
              <a:t> phase since the fetus is usually hypoxic to some extent and maternal efforts are poor.</a:t>
            </a:r>
          </a:p>
          <a:p>
            <a:r>
              <a:rPr lang="en-US" sz="3600" dirty="0"/>
              <a:t>Administer uterotonic agents correctly to control excessive bleeding during 3</a:t>
            </a:r>
            <a:r>
              <a:rPr lang="en-US" sz="3600" baseline="30000" dirty="0"/>
              <a:t>rd</a:t>
            </a:r>
            <a:r>
              <a:rPr lang="en-US" sz="3600" dirty="0"/>
              <a:t> stage.</a:t>
            </a:r>
          </a:p>
          <a:p>
            <a:r>
              <a:rPr lang="en-US" sz="3600" dirty="0"/>
              <a:t>Resuscitate neonate as necessary.</a:t>
            </a:r>
          </a:p>
        </p:txBody>
      </p:sp>
    </p:spTree>
    <p:extLst>
      <p:ext uri="{BB962C8B-B14F-4D97-AF65-F5344CB8AC3E}">
        <p14:creationId xmlns:p14="http://schemas.microsoft.com/office/powerpoint/2010/main" val="180642696"/>
      </p:ext>
    </p:extLst>
  </p:cSld>
  <p:clrMapOvr>
    <a:masterClrMapping/>
  </p:clrMapOvr>
  <p:transition spd="med">
    <p:pull/>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6324600"/>
          </a:xfrm>
        </p:spPr>
        <p:txBody>
          <a:bodyPr>
            <a:normAutofit/>
          </a:bodyPr>
          <a:lstStyle/>
          <a:p>
            <a:pPr>
              <a:buNone/>
            </a:pPr>
            <a:r>
              <a:rPr lang="en-US" dirty="0"/>
              <a:t>		</a:t>
            </a:r>
            <a:r>
              <a:rPr lang="en-US" i="1" dirty="0"/>
              <a:t>Third(3</a:t>
            </a:r>
            <a:r>
              <a:rPr lang="en-US" i="1" baseline="30000" dirty="0"/>
              <a:t>rd</a:t>
            </a:r>
            <a:r>
              <a:rPr lang="en-US" i="1" dirty="0"/>
              <a:t> ) Stage</a:t>
            </a:r>
          </a:p>
          <a:p>
            <a:r>
              <a:rPr lang="en-US" dirty="0"/>
              <a:t>Control excess blood loss  appropriately through:</a:t>
            </a:r>
          </a:p>
          <a:p>
            <a:pPr>
              <a:buFont typeface="Wingdings" pitchFamily="2" charset="2"/>
              <a:buChar char="Ø"/>
            </a:pPr>
            <a:r>
              <a:rPr lang="en-US" dirty="0"/>
              <a:t>Massage of the uterus to enhance effective contractions.</a:t>
            </a:r>
          </a:p>
          <a:p>
            <a:pPr>
              <a:buFont typeface="Wingdings" pitchFamily="2" charset="2"/>
              <a:buChar char="Ø"/>
            </a:pPr>
            <a:r>
              <a:rPr lang="en-US" dirty="0"/>
              <a:t>Ensuring that all products of conception are delivered.</a:t>
            </a:r>
          </a:p>
          <a:p>
            <a:pPr>
              <a:buFont typeface="Wingdings" pitchFamily="2" charset="2"/>
              <a:buChar char="Ø"/>
            </a:pPr>
            <a:r>
              <a:rPr lang="en-US" dirty="0"/>
              <a:t>Immediate repair of the injuries.</a:t>
            </a:r>
          </a:p>
          <a:p>
            <a:r>
              <a:rPr lang="en-US" dirty="0"/>
              <a:t>Closely monitor for signs of shock (maternal collapse) due to auto-transfusion from placental bed following physiological control of the initial bleeding. Resuscitate PRN.</a:t>
            </a:r>
          </a:p>
        </p:txBody>
      </p:sp>
    </p:spTree>
    <p:extLst>
      <p:ext uri="{BB962C8B-B14F-4D97-AF65-F5344CB8AC3E}">
        <p14:creationId xmlns:p14="http://schemas.microsoft.com/office/powerpoint/2010/main" val="3918184560"/>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533400"/>
            <a:ext cx="9833609" cy="5715000"/>
          </a:xfrm>
        </p:spPr>
        <p:txBody>
          <a:bodyPr>
            <a:normAutofit/>
          </a:bodyPr>
          <a:lstStyle/>
          <a:p>
            <a:pPr>
              <a:buNone/>
            </a:pPr>
            <a:r>
              <a:rPr lang="en-US" dirty="0"/>
              <a:t>		</a:t>
            </a:r>
            <a:r>
              <a:rPr lang="en-US" i="1" dirty="0"/>
              <a:t>Fourth(4</a:t>
            </a:r>
            <a:r>
              <a:rPr lang="en-US" i="1" baseline="30000" dirty="0"/>
              <a:t>th</a:t>
            </a:r>
            <a:r>
              <a:rPr lang="en-US" i="1" dirty="0"/>
              <a:t> ) Stage: </a:t>
            </a:r>
            <a:r>
              <a:rPr lang="en-US" dirty="0"/>
              <a:t>As usual.</a:t>
            </a:r>
          </a:p>
          <a:p>
            <a:pPr>
              <a:buNone/>
            </a:pPr>
            <a:r>
              <a:rPr lang="en-US" dirty="0"/>
              <a:t>		</a:t>
            </a:r>
            <a:r>
              <a:rPr lang="en-US" i="1" dirty="0" err="1"/>
              <a:t>Postnatally</a:t>
            </a:r>
            <a:endParaRPr lang="en-US" i="1" dirty="0"/>
          </a:p>
          <a:p>
            <a:r>
              <a:rPr lang="en-US" dirty="0"/>
              <a:t>Continue with daily examination, particularly to monitor for signs of infection and the state of anaemia. Then intervene.</a:t>
            </a:r>
          </a:p>
          <a:p>
            <a:r>
              <a:rPr lang="en-US" dirty="0"/>
              <a:t>Administer  prophylactic course of broad spectrum antibiotic,e.g.Amoxycillin 500 mg 8 hrly×5 days &amp; syrup </a:t>
            </a:r>
            <a:r>
              <a:rPr lang="en-US" dirty="0" err="1"/>
              <a:t>Ranferon</a:t>
            </a:r>
            <a:r>
              <a:rPr lang="en-US" dirty="0"/>
              <a:t> 10 ml 8hrly for 1(one) month as a </a:t>
            </a:r>
            <a:r>
              <a:rPr lang="en-US" dirty="0" err="1"/>
              <a:t>haematinic</a:t>
            </a:r>
            <a:r>
              <a:rPr lang="en-US" dirty="0"/>
              <a:t>.</a:t>
            </a:r>
          </a:p>
        </p:txBody>
      </p:sp>
    </p:spTree>
    <p:extLst>
      <p:ext uri="{BB962C8B-B14F-4D97-AF65-F5344CB8AC3E}">
        <p14:creationId xmlns:p14="http://schemas.microsoft.com/office/powerpoint/2010/main" val="136828440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CLINICAL FEATURES</a:t>
            </a:r>
            <a:endParaRPr lang="en-US" dirty="0"/>
          </a:p>
        </p:txBody>
      </p:sp>
      <p:sp>
        <p:nvSpPr>
          <p:cNvPr id="3" name="Content Placeholder 2"/>
          <p:cNvSpPr>
            <a:spLocks noGrp="1"/>
          </p:cNvSpPr>
          <p:nvPr>
            <p:ph idx="1"/>
          </p:nvPr>
        </p:nvSpPr>
        <p:spPr/>
        <p:txBody>
          <a:bodyPr>
            <a:normAutofit/>
          </a:bodyPr>
          <a:lstStyle/>
          <a:p>
            <a:pPr lvl="0" algn="just"/>
            <a:r>
              <a:rPr lang="en-US" dirty="0">
                <a:latin typeface="Calibri" pitchFamily="34" charset="0"/>
              </a:rPr>
              <a:t>Inability to eat or retain any food throughout the day due to either persistent or severe nausea/vomiting.</a:t>
            </a:r>
          </a:p>
          <a:p>
            <a:pPr lvl="0" algn="just"/>
            <a:r>
              <a:rPr lang="en-US" dirty="0">
                <a:latin typeface="Calibri" pitchFamily="34" charset="0"/>
              </a:rPr>
              <a:t>Weakness and miserable appearance from the effort of retching and vomiting.</a:t>
            </a:r>
          </a:p>
          <a:p>
            <a:pPr algn="just"/>
            <a:r>
              <a:rPr lang="en-US" dirty="0">
                <a:latin typeface="Calibri" pitchFamily="34" charset="0"/>
              </a:rPr>
              <a:t>Dehydration signs, determined by duration and severity of the condition.</a:t>
            </a:r>
          </a:p>
          <a:p>
            <a:pPr lvl="0" algn="just"/>
            <a:r>
              <a:rPr lang="en-US" dirty="0">
                <a:latin typeface="Calibri" pitchFamily="34" charset="0"/>
              </a:rPr>
              <a:t>Pallor of mucous membrane indicating anaemia. </a:t>
            </a:r>
          </a:p>
          <a:p>
            <a:pPr algn="just"/>
            <a:endParaRPr lang="en-US" sz="2800" dirty="0">
              <a:latin typeface="Calibri" pitchFamily="34" charset="0"/>
            </a:endParaRPr>
          </a:p>
        </p:txBody>
      </p:sp>
    </p:spTree>
    <p:extLst>
      <p:ext uri="{BB962C8B-B14F-4D97-AF65-F5344CB8AC3E}">
        <p14:creationId xmlns:p14="http://schemas.microsoft.com/office/powerpoint/2010/main" val="2861431128"/>
      </p:ext>
    </p:extLst>
  </p:cSld>
  <p:clrMapOvr>
    <a:masterClrMapping/>
  </p:clrMapOvr>
  <p:transition spd="slow">
    <p:strips dir="ru"/>
  </p:transition>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248400"/>
          </a:xfrm>
        </p:spPr>
        <p:txBody>
          <a:bodyPr>
            <a:normAutofit/>
          </a:bodyPr>
          <a:lstStyle/>
          <a:p>
            <a:r>
              <a:rPr lang="en-US" dirty="0"/>
              <a:t>Assist with baby care  and supervise breastfeeding to ensure effectiveness.</a:t>
            </a:r>
          </a:p>
          <a:p>
            <a:r>
              <a:rPr lang="en-US" dirty="0"/>
              <a:t>As condition </a:t>
            </a:r>
            <a:r>
              <a:rPr lang="en-US" dirty="0" err="1"/>
              <a:t>stabilises</a:t>
            </a:r>
            <a:r>
              <a:rPr lang="en-US" dirty="0"/>
              <a:t>, the DR discharges ,  so share on home care through advise on:</a:t>
            </a:r>
          </a:p>
          <a:p>
            <a:pPr>
              <a:buFont typeface="Wingdings" pitchFamily="2" charset="2"/>
              <a:buChar char="Ø"/>
            </a:pPr>
            <a:r>
              <a:rPr lang="en-US" dirty="0"/>
              <a:t>Well balanced diet=extra proteins + vitamin.</a:t>
            </a:r>
          </a:p>
          <a:p>
            <a:pPr>
              <a:buFont typeface="Wingdings" pitchFamily="2" charset="2"/>
              <a:buChar char="Ø"/>
            </a:pPr>
            <a:r>
              <a:rPr lang="en-US" dirty="0"/>
              <a:t>Hygiene= personal, environmental &amp; food</a:t>
            </a:r>
          </a:p>
          <a:p>
            <a:pPr>
              <a:buFont typeface="Wingdings" pitchFamily="2" charset="2"/>
              <a:buChar char="Ø"/>
            </a:pPr>
            <a:r>
              <a:rPr lang="en-US" dirty="0"/>
              <a:t>Rest for quick recovery &amp; to have ample time with the infant.</a:t>
            </a:r>
          </a:p>
          <a:p>
            <a:pPr>
              <a:buFont typeface="Wingdings" pitchFamily="2" charset="2"/>
              <a:buChar char="Ø"/>
            </a:pPr>
            <a:r>
              <a:rPr lang="en-US" dirty="0"/>
              <a:t>Compliance with drugs dispensed on discharge and with review visits.</a:t>
            </a:r>
          </a:p>
          <a:p>
            <a:pPr>
              <a:buFont typeface="Wingdings" pitchFamily="2" charset="2"/>
              <a:buChar char="Ø"/>
            </a:pPr>
            <a:r>
              <a:rPr lang="en-US" dirty="0"/>
              <a:t>Follow up in MCH/FP, GOC &amp;MOPC-severely </a:t>
            </a:r>
            <a:r>
              <a:rPr lang="en-US" dirty="0" err="1"/>
              <a:t>anaemic</a:t>
            </a:r>
            <a:r>
              <a:rPr lang="en-US" dirty="0"/>
              <a:t>.</a:t>
            </a:r>
          </a:p>
        </p:txBody>
      </p:sp>
    </p:spTree>
    <p:extLst>
      <p:ext uri="{BB962C8B-B14F-4D97-AF65-F5344CB8AC3E}">
        <p14:creationId xmlns:p14="http://schemas.microsoft.com/office/powerpoint/2010/main" val="1871985120"/>
      </p:ext>
    </p:extLst>
  </p:cSld>
  <p:clrMapOvr>
    <a:masterClrMapping/>
  </p:clrMapOvr>
  <p:transition spd="med">
    <p:pull/>
  </p:transition>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COMPLICATIONS</a:t>
            </a:r>
            <a:endParaRPr lang="en-US" dirty="0"/>
          </a:p>
        </p:txBody>
      </p:sp>
      <p:sp>
        <p:nvSpPr>
          <p:cNvPr id="3" name="Content Placeholder 2"/>
          <p:cNvSpPr>
            <a:spLocks noGrp="1"/>
          </p:cNvSpPr>
          <p:nvPr>
            <p:ph idx="1"/>
          </p:nvPr>
        </p:nvSpPr>
        <p:spPr>
          <a:xfrm>
            <a:off x="1550669" y="1219200"/>
            <a:ext cx="9997440" cy="5486400"/>
          </a:xfrm>
        </p:spPr>
        <p:txBody>
          <a:bodyPr>
            <a:normAutofit/>
          </a:bodyPr>
          <a:lstStyle/>
          <a:p>
            <a:pPr algn="just"/>
            <a:r>
              <a:rPr lang="en-US" dirty="0"/>
              <a:t>Loss of pregnancy  in spontaneous abortion and intrauterine fetal death.</a:t>
            </a:r>
          </a:p>
          <a:p>
            <a:pPr algn="just"/>
            <a:r>
              <a:rPr lang="en-US" dirty="0"/>
              <a:t>Low birth weight baby due to IUGR &amp; preterm birth.</a:t>
            </a:r>
          </a:p>
          <a:p>
            <a:pPr algn="just"/>
            <a:r>
              <a:rPr lang="en-US" dirty="0"/>
              <a:t>High perinatal mortality rate from fetal hypoxia leading to severe asphyxia hence early neonatal death.</a:t>
            </a:r>
          </a:p>
          <a:p>
            <a:pPr algn="just"/>
            <a:r>
              <a:rPr lang="en-US" dirty="0"/>
              <a:t>PPH  from normal blood loss in presence of severe anaemia.</a:t>
            </a:r>
          </a:p>
          <a:p>
            <a:pPr algn="just"/>
            <a:r>
              <a:rPr lang="en-US" dirty="0"/>
              <a:t>Congestive cardiac failure due to severe anaemia.</a:t>
            </a:r>
          </a:p>
        </p:txBody>
      </p:sp>
    </p:spTree>
    <p:extLst>
      <p:ext uri="{BB962C8B-B14F-4D97-AF65-F5344CB8AC3E}">
        <p14:creationId xmlns:p14="http://schemas.microsoft.com/office/powerpoint/2010/main" val="3033896741"/>
      </p:ext>
    </p:extLst>
  </p:cSld>
  <p:clrMapOvr>
    <a:masterClrMapping/>
  </p:clrMapOvr>
  <p:transition spd="med">
    <p:pull/>
  </p:transition>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rPr>
              <a:t> PREVENTION OF ANAEMIA</a:t>
            </a:r>
            <a:endParaRPr lang="en-US" dirty="0"/>
          </a:p>
        </p:txBody>
      </p:sp>
      <p:sp>
        <p:nvSpPr>
          <p:cNvPr id="3" name="Content Placeholder 2"/>
          <p:cNvSpPr>
            <a:spLocks noGrp="1"/>
          </p:cNvSpPr>
          <p:nvPr>
            <p:ph idx="1"/>
          </p:nvPr>
        </p:nvSpPr>
        <p:spPr>
          <a:xfrm>
            <a:off x="1714502" y="1447800"/>
            <a:ext cx="9833609" cy="4800600"/>
          </a:xfrm>
        </p:spPr>
        <p:txBody>
          <a:bodyPr>
            <a:noAutofit/>
          </a:bodyPr>
          <a:lstStyle/>
          <a:p>
            <a:r>
              <a:rPr lang="en-US" sz="3600" dirty="0"/>
              <a:t>Prenatal identification of risk factors and appropriate interventions.</a:t>
            </a:r>
          </a:p>
          <a:p>
            <a:r>
              <a:rPr lang="en-US" sz="3600" dirty="0"/>
              <a:t>Health promotion talks to all prenatal clients regarding, healthy life style in terms of diet, to avoid alcohol and self medication.</a:t>
            </a:r>
          </a:p>
          <a:p>
            <a:r>
              <a:rPr lang="en-US" sz="3600" dirty="0"/>
              <a:t>Personal protection against the vectors e.g. malaria and </a:t>
            </a:r>
            <a:r>
              <a:rPr lang="en-US" sz="3600" dirty="0" err="1"/>
              <a:t>bilharzia</a:t>
            </a:r>
            <a:r>
              <a:rPr lang="en-US" sz="3600" dirty="0"/>
              <a:t> (</a:t>
            </a:r>
            <a:r>
              <a:rPr lang="en-US" sz="3600" dirty="0" err="1"/>
              <a:t>schistosoma</a:t>
            </a:r>
            <a:r>
              <a:rPr lang="en-US" sz="3600" dirty="0"/>
              <a:t>) </a:t>
            </a:r>
          </a:p>
        </p:txBody>
      </p:sp>
    </p:spTree>
    <p:extLst>
      <p:ext uri="{BB962C8B-B14F-4D97-AF65-F5344CB8AC3E}">
        <p14:creationId xmlns:p14="http://schemas.microsoft.com/office/powerpoint/2010/main" val="2155556646"/>
      </p:ext>
    </p:extLst>
  </p:cSld>
  <p:clrMapOvr>
    <a:masterClrMapping/>
  </p:clrMapOvr>
  <p:transition spd="med">
    <p:pull/>
  </p:transition>
</p:sld>
</file>

<file path=ppt/slides/slide1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Intermittent presumptive treatment(IPT) in malaria endemic areas and routine administration of  haematinics to the vulnerable group.</a:t>
            </a:r>
          </a:p>
          <a:p>
            <a:pPr>
              <a:buNone/>
            </a:pPr>
            <a:endParaRPr lang="en-US" dirty="0"/>
          </a:p>
          <a:p>
            <a:pPr>
              <a:buNone/>
            </a:pPr>
            <a:r>
              <a:rPr lang="en-US" dirty="0"/>
              <a:t>		</a:t>
            </a:r>
          </a:p>
        </p:txBody>
      </p:sp>
      <p:sp>
        <p:nvSpPr>
          <p:cNvPr id="5" name="Action Button: Sound 4">
            <a:hlinkClick r:id="" action="ppaction://noaction" highlightClick="1">
              <a:snd r:embed="rId3" name="applause.wav"/>
            </a:hlinkClick>
          </p:cNvPr>
          <p:cNvSpPr/>
          <p:nvPr/>
        </p:nvSpPr>
        <p:spPr>
          <a:xfrm>
            <a:off x="7048500" y="3048000"/>
            <a:ext cx="1809750" cy="9906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examples</a:t>
            </a:r>
          </a:p>
        </p:txBody>
      </p:sp>
      <p:sp>
        <p:nvSpPr>
          <p:cNvPr id="6" name="Smiley Face 5"/>
          <p:cNvSpPr/>
          <p:nvPr/>
        </p:nvSpPr>
        <p:spPr>
          <a:xfrm>
            <a:off x="4953001" y="3962400"/>
            <a:ext cx="6381750" cy="21336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effectLst>
                  <a:outerShdw blurRad="38100" dist="38100" dir="2700000" algn="tl">
                    <a:srgbClr val="000000">
                      <a:alpha val="43137"/>
                    </a:srgbClr>
                  </a:outerShdw>
                </a:effectLst>
              </a:rPr>
              <a:t>END</a:t>
            </a:r>
          </a:p>
        </p:txBody>
      </p:sp>
      <p:cxnSp>
        <p:nvCxnSpPr>
          <p:cNvPr id="9" name="Curved Connector 8"/>
          <p:cNvCxnSpPr/>
          <p:nvPr/>
        </p:nvCxnSpPr>
        <p:spPr>
          <a:xfrm>
            <a:off x="6381751" y="3276600"/>
            <a:ext cx="1428750" cy="9906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11378"/>
      </p:ext>
    </p:extLst>
  </p:cSld>
  <p:clrMapOvr>
    <a:masterClrMapping/>
  </p:clrMapOvr>
  <p:transition spd="med">
    <p:pull/>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1066800"/>
            <a:ext cx="10858500" cy="2362200"/>
          </a:xfrm>
          <a:solidFill>
            <a:srgbClr val="00B0F0"/>
          </a:solidFill>
          <a:ln>
            <a:noFill/>
            <a:prstDash val="sysDot"/>
          </a:ln>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Algerian" pitchFamily="82" charset="0"/>
              </a:rPr>
              <a:t>DIABETES  MELLITUS</a:t>
            </a:r>
          </a:p>
        </p:txBody>
      </p:sp>
    </p:spTree>
    <p:extLst>
      <p:ext uri="{BB962C8B-B14F-4D97-AF65-F5344CB8AC3E}">
        <p14:creationId xmlns:p14="http://schemas.microsoft.com/office/powerpoint/2010/main" val="3601092298"/>
      </p:ext>
    </p:extLst>
  </p:cSld>
  <p:clrMapOvr>
    <a:masterClrMapping/>
  </p:clrMapOvr>
  <p:transition spd="slow">
    <p:strips dir="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solidFill>
                  <a:schemeClr val="tx2">
                    <a:lumMod val="50000"/>
                  </a:schemeClr>
                </a:solidFill>
              </a:rPr>
              <a:t>DEFINITION</a:t>
            </a:r>
            <a:br>
              <a:rPr lang="en-US" dirty="0"/>
            </a:br>
            <a:endParaRPr lang="en-US" dirty="0"/>
          </a:p>
        </p:txBody>
      </p:sp>
      <p:sp>
        <p:nvSpPr>
          <p:cNvPr id="3" name="Content Placeholder 2"/>
          <p:cNvSpPr>
            <a:spLocks noGrp="1"/>
          </p:cNvSpPr>
          <p:nvPr>
            <p:ph sz="quarter" idx="1"/>
          </p:nvPr>
        </p:nvSpPr>
        <p:spPr>
          <a:xfrm>
            <a:off x="666750" y="1371600"/>
            <a:ext cx="10572750" cy="5029200"/>
          </a:xfrm>
        </p:spPr>
        <p:txBody>
          <a:bodyPr/>
          <a:lstStyle/>
          <a:p>
            <a:r>
              <a:rPr lang="en-US" sz="3600" dirty="0"/>
              <a:t>It’s a group of metabolic diseases characterised by </a:t>
            </a:r>
            <a:r>
              <a:rPr lang="en-US" sz="3600" dirty="0" err="1"/>
              <a:t>hyperglycaemia</a:t>
            </a:r>
            <a:r>
              <a:rPr lang="en-US" sz="3600" dirty="0"/>
              <a:t> &amp; </a:t>
            </a:r>
            <a:r>
              <a:rPr lang="en-US" sz="3600" dirty="0" err="1"/>
              <a:t>glycosuria</a:t>
            </a:r>
            <a:r>
              <a:rPr lang="en-US" sz="3600" dirty="0"/>
              <a:t> due to abnormalities in insulin secretion , insulin  action or both .</a:t>
            </a:r>
          </a:p>
          <a:p>
            <a:pPr>
              <a:buNone/>
            </a:pPr>
            <a:r>
              <a:rPr lang="en-US" sz="3600" dirty="0"/>
              <a:t>		</a:t>
            </a:r>
            <a:r>
              <a:rPr lang="en-US" sz="3600" b="1" dirty="0">
                <a:solidFill>
                  <a:srgbClr val="E828B6"/>
                </a:solidFill>
              </a:rPr>
              <a:t>NB</a:t>
            </a:r>
          </a:p>
          <a:p>
            <a:pPr>
              <a:buNone/>
            </a:pPr>
            <a:r>
              <a:rPr lang="en-US" sz="3600" dirty="0"/>
              <a:t>Entry of glucose into adipose tissues and muscle cells  to be used for energy is inhibited.</a:t>
            </a:r>
          </a:p>
        </p:txBody>
      </p:sp>
    </p:spTree>
    <p:extLst>
      <p:ext uri="{BB962C8B-B14F-4D97-AF65-F5344CB8AC3E}">
        <p14:creationId xmlns:p14="http://schemas.microsoft.com/office/powerpoint/2010/main" val="4192183117"/>
      </p:ext>
    </p:extLst>
  </p:cSld>
  <p:clrMapOvr>
    <a:masterClrMapping/>
  </p:clrMapOvr>
  <p:transition spd="slow">
    <p:strips dir="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50000"/>
                  </a:schemeClr>
                </a:solidFill>
              </a:rPr>
              <a:t>INCIDENCE</a:t>
            </a:r>
          </a:p>
        </p:txBody>
      </p:sp>
      <p:sp>
        <p:nvSpPr>
          <p:cNvPr id="3" name="Content Placeholder 2"/>
          <p:cNvSpPr>
            <a:spLocks noGrp="1"/>
          </p:cNvSpPr>
          <p:nvPr>
            <p:ph sz="quarter" idx="1"/>
          </p:nvPr>
        </p:nvSpPr>
        <p:spPr>
          <a:xfrm>
            <a:off x="666750" y="1295400"/>
            <a:ext cx="10858500" cy="5334000"/>
          </a:xfrm>
        </p:spPr>
        <p:txBody>
          <a:bodyPr>
            <a:normAutofit/>
          </a:bodyPr>
          <a:lstStyle/>
          <a:p>
            <a:pPr algn="just">
              <a:buFont typeface="Wingdings" pitchFamily="2" charset="2"/>
              <a:buChar char="v"/>
            </a:pPr>
            <a:r>
              <a:rPr lang="en-US" dirty="0"/>
              <a:t>Refers to factors that increases the chances of procreation among the already known DM.</a:t>
            </a:r>
          </a:p>
          <a:p>
            <a:pPr algn="just"/>
            <a:r>
              <a:rPr lang="en-US" dirty="0"/>
              <a:t>Introduction of synthetic insulin.</a:t>
            </a:r>
          </a:p>
          <a:p>
            <a:pPr algn="just"/>
            <a:r>
              <a:rPr lang="en-US" dirty="0"/>
              <a:t>Improved fertility measures in terms of diet &amp; hormonal therapy.</a:t>
            </a:r>
          </a:p>
          <a:p>
            <a:pPr algn="just"/>
            <a:r>
              <a:rPr lang="en-US" dirty="0"/>
              <a:t>Advancement in the diagnostic technique, hence early diagnosis and proper control of the condition</a:t>
            </a:r>
          </a:p>
          <a:p>
            <a:pPr algn="just"/>
            <a:r>
              <a:rPr lang="en-US" dirty="0"/>
              <a:t>Public awareness and acceptance of the condition, leading to early seeking of medical attention.</a:t>
            </a:r>
          </a:p>
          <a:p>
            <a:pPr algn="just"/>
            <a:endParaRPr lang="en-US" dirty="0"/>
          </a:p>
        </p:txBody>
      </p:sp>
    </p:spTree>
    <p:extLst>
      <p:ext uri="{BB962C8B-B14F-4D97-AF65-F5344CB8AC3E}">
        <p14:creationId xmlns:p14="http://schemas.microsoft.com/office/powerpoint/2010/main" val="2743414852"/>
      </p:ext>
    </p:extLst>
  </p:cSld>
  <p:clrMapOvr>
    <a:masterClrMapping/>
  </p:clrMapOvr>
  <p:transition spd="slow">
    <p:strips dir="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Carbohydrate Metabolism</a:t>
            </a:r>
          </a:p>
        </p:txBody>
      </p:sp>
      <p:sp>
        <p:nvSpPr>
          <p:cNvPr id="3" name="Content Placeholder 2"/>
          <p:cNvSpPr>
            <a:spLocks noGrp="1"/>
          </p:cNvSpPr>
          <p:nvPr>
            <p:ph sz="quarter" idx="1"/>
          </p:nvPr>
        </p:nvSpPr>
        <p:spPr>
          <a:xfrm>
            <a:off x="666750" y="1447800"/>
            <a:ext cx="10572750" cy="4876800"/>
          </a:xfrm>
        </p:spPr>
        <p:txBody>
          <a:bodyPr>
            <a:normAutofit/>
          </a:bodyPr>
          <a:lstStyle/>
          <a:p>
            <a:pPr algn="just"/>
            <a:r>
              <a:rPr lang="en-US" dirty="0"/>
              <a:t>High levels of progesterone,  oestrogen and </a:t>
            </a:r>
            <a:r>
              <a:rPr lang="en-US" dirty="0" err="1"/>
              <a:t>prolactin</a:t>
            </a:r>
            <a:r>
              <a:rPr lang="en-US" dirty="0"/>
              <a:t> hormones leads to increase of insulin production.</a:t>
            </a:r>
          </a:p>
          <a:p>
            <a:pPr algn="just"/>
            <a:r>
              <a:rPr lang="en-US" dirty="0"/>
              <a:t>By the 3</a:t>
            </a:r>
            <a:r>
              <a:rPr lang="en-US" baseline="30000" dirty="0"/>
              <a:t>rd</a:t>
            </a:r>
            <a:r>
              <a:rPr lang="en-US" dirty="0"/>
              <a:t> trimester </a:t>
            </a:r>
            <a:r>
              <a:rPr lang="en-US" dirty="0" err="1"/>
              <a:t>hyperinsulinaemia</a:t>
            </a:r>
            <a:r>
              <a:rPr lang="en-US" dirty="0"/>
              <a:t> is obvious , since beta pancreatic cells functions has increased with more than 50% .</a:t>
            </a:r>
          </a:p>
          <a:p>
            <a:pPr algn="just"/>
            <a:r>
              <a:rPr lang="en-US" dirty="0"/>
              <a:t>Simultaneously, human placental </a:t>
            </a:r>
            <a:r>
              <a:rPr lang="en-US" dirty="0" err="1"/>
              <a:t>lactogen</a:t>
            </a:r>
            <a:r>
              <a:rPr lang="en-US" dirty="0"/>
              <a:t> and </a:t>
            </a:r>
            <a:r>
              <a:rPr lang="en-US" dirty="0" err="1"/>
              <a:t>cortisol</a:t>
            </a:r>
            <a:r>
              <a:rPr lang="en-US" dirty="0"/>
              <a:t> levels increases </a:t>
            </a:r>
            <a:r>
              <a:rPr lang="en-US" dirty="0" err="1"/>
              <a:t>gradually,hence</a:t>
            </a:r>
            <a:r>
              <a:rPr lang="en-US" dirty="0"/>
              <a:t> they act as insulin antagonists.</a:t>
            </a:r>
          </a:p>
          <a:p>
            <a:pPr algn="just">
              <a:buFont typeface="Wingdings" pitchFamily="2" charset="2"/>
              <a:buChar char="Ø"/>
            </a:pPr>
            <a:r>
              <a:rPr lang="en-US" dirty="0"/>
              <a:t>So, she develops insulin resistance, such that her tissues don’t uptake glucose as expected.</a:t>
            </a:r>
          </a:p>
        </p:txBody>
      </p:sp>
    </p:spTree>
    <p:extLst>
      <p:ext uri="{BB962C8B-B14F-4D97-AF65-F5344CB8AC3E}">
        <p14:creationId xmlns:p14="http://schemas.microsoft.com/office/powerpoint/2010/main" val="977784653"/>
      </p:ext>
    </p:extLst>
  </p:cSld>
  <p:clrMapOvr>
    <a:masterClrMapping/>
  </p:clrMapOvr>
  <p:transition spd="slow">
    <p:strips dir="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1447810"/>
            <a:ext cx="10382250" cy="4683125"/>
          </a:xfrm>
        </p:spPr>
        <p:txBody>
          <a:bodyPr>
            <a:normAutofit/>
          </a:bodyPr>
          <a:lstStyle/>
          <a:p>
            <a:pPr algn="just">
              <a:buNone/>
            </a:pPr>
            <a:r>
              <a:rPr lang="en-US" sz="3400" b="1" dirty="0">
                <a:solidFill>
                  <a:srgbClr val="E828B6"/>
                </a:solidFill>
                <a:latin typeface="Calibri" pitchFamily="34" charset="0"/>
              </a:rPr>
              <a:t>NB: </a:t>
            </a:r>
            <a:r>
              <a:rPr lang="en-US" sz="3400" dirty="0">
                <a:latin typeface="Calibri" pitchFamily="34" charset="0"/>
              </a:rPr>
              <a:t>The insulin antagonism is a glucose sparing mechanism to benefit the fetus.</a:t>
            </a:r>
          </a:p>
          <a:p>
            <a:pPr algn="just"/>
            <a:r>
              <a:rPr lang="en-US" sz="3400" dirty="0">
                <a:latin typeface="Calibri" pitchFamily="34" charset="0"/>
              </a:rPr>
              <a:t>Finally large amounts of glucose crosses over to the fetal circulation through simple diffusion</a:t>
            </a:r>
          </a:p>
          <a:p>
            <a:pPr algn="just">
              <a:buNone/>
            </a:pPr>
            <a:r>
              <a:rPr lang="en-US" sz="3400" dirty="0">
                <a:latin typeface="Calibri" pitchFamily="34" charset="0"/>
              </a:rPr>
              <a:t>			</a:t>
            </a:r>
            <a:r>
              <a:rPr lang="en-US" sz="3400" b="1" dirty="0">
                <a:solidFill>
                  <a:srgbClr val="E828B6"/>
                </a:solidFill>
                <a:latin typeface="Calibri" pitchFamily="34" charset="0"/>
              </a:rPr>
              <a:t>OUTCOMES</a:t>
            </a:r>
          </a:p>
          <a:p>
            <a:pPr algn="just"/>
            <a:r>
              <a:rPr lang="en-US" sz="3400" dirty="0">
                <a:latin typeface="Calibri" pitchFamily="34" charset="0"/>
              </a:rPr>
              <a:t>That client whose pancreatic beta cells copes with the extra demand ,  doesn’t develop diabetes.</a:t>
            </a:r>
          </a:p>
          <a:p>
            <a:pPr algn="just">
              <a:buFont typeface="Wingdings" pitchFamily="2" charset="2"/>
              <a:buChar char="Ø"/>
            </a:pPr>
            <a:endParaRPr lang="en-US" sz="3400" dirty="0">
              <a:latin typeface="Calibri" pitchFamily="34" charset="0"/>
            </a:endParaRPr>
          </a:p>
        </p:txBody>
      </p:sp>
    </p:spTree>
    <p:extLst>
      <p:ext uri="{BB962C8B-B14F-4D97-AF65-F5344CB8AC3E}">
        <p14:creationId xmlns:p14="http://schemas.microsoft.com/office/powerpoint/2010/main" val="3057764747"/>
      </p:ext>
    </p:extLst>
  </p:cSld>
  <p:clrMapOvr>
    <a:masterClrMapping/>
  </p:clrMapOvr>
  <p:transition spd="slow">
    <p:strips dir="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normAutofit/>
          </a:bodyPr>
          <a:lstStyle/>
          <a:p>
            <a:pPr algn="just"/>
            <a:r>
              <a:rPr lang="en-US" dirty="0">
                <a:latin typeface="Calibri" pitchFamily="34" charset="0"/>
              </a:rPr>
              <a:t>That whose insulin production ability is just enough in non-pregnancy state , the extra demand precipitates to </a:t>
            </a:r>
            <a:r>
              <a:rPr lang="en-US" b="1" dirty="0">
                <a:latin typeface="Calibri" pitchFamily="34" charset="0"/>
              </a:rPr>
              <a:t>gestational diabetes.</a:t>
            </a:r>
            <a:endParaRPr lang="en-US" dirty="0">
              <a:effectLst/>
              <a:latin typeface="Calibri" pitchFamily="34" charset="0"/>
            </a:endParaRPr>
          </a:p>
          <a:p>
            <a:pPr algn="just"/>
            <a:r>
              <a:rPr lang="en-US" dirty="0">
                <a:effectLst/>
                <a:latin typeface="Calibri" pitchFamily="34" charset="0"/>
              </a:rPr>
              <a:t>For a known diabetic ,insulin requirements automatically increases.</a:t>
            </a:r>
          </a:p>
          <a:p>
            <a:pPr algn="just"/>
            <a:r>
              <a:rPr lang="en-US" dirty="0">
                <a:effectLst/>
                <a:latin typeface="Calibri" pitchFamily="34" charset="0"/>
              </a:rPr>
              <a:t>If the control is not well maintained in the 3</a:t>
            </a:r>
            <a:r>
              <a:rPr lang="en-US" baseline="30000" dirty="0">
                <a:effectLst/>
                <a:latin typeface="Calibri" pitchFamily="34" charset="0"/>
              </a:rPr>
              <a:t>rd</a:t>
            </a:r>
            <a:r>
              <a:rPr lang="en-US" dirty="0">
                <a:effectLst/>
                <a:latin typeface="Calibri" pitchFamily="34" charset="0"/>
              </a:rPr>
              <a:t> trimester, she is at high risk of developing ketosis , as her body </a:t>
            </a:r>
            <a:r>
              <a:rPr lang="en-US" dirty="0" err="1">
                <a:effectLst/>
                <a:latin typeface="Calibri" pitchFamily="34" charset="0"/>
              </a:rPr>
              <a:t>metabolises</a:t>
            </a:r>
            <a:r>
              <a:rPr lang="en-US" dirty="0">
                <a:effectLst/>
                <a:latin typeface="Calibri" pitchFamily="34" charset="0"/>
              </a:rPr>
              <a:t> fat to provide energy. </a:t>
            </a:r>
          </a:p>
        </p:txBody>
      </p:sp>
    </p:spTree>
    <p:extLst>
      <p:ext uri="{BB962C8B-B14F-4D97-AF65-F5344CB8AC3E}">
        <p14:creationId xmlns:p14="http://schemas.microsoft.com/office/powerpoint/2010/main" val="1459639556"/>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066800"/>
          </a:xfrm>
        </p:spPr>
        <p:txBody>
          <a:bodyPr>
            <a:normAutofit/>
          </a:bodyPr>
          <a:lstStyle/>
          <a:p>
            <a:r>
              <a:rPr lang="en-US" sz="3600" b="1" dirty="0">
                <a:solidFill>
                  <a:srgbClr val="FF0000"/>
                </a:solidFill>
                <a:latin typeface="Andalus" pitchFamily="18" charset="-78"/>
                <a:cs typeface="Andalus" pitchFamily="18" charset="-78"/>
              </a:rPr>
              <a:t>A MISERABLE  PATIENT:  POLE !!!</a:t>
            </a:r>
          </a:p>
        </p:txBody>
      </p:sp>
      <p:sp>
        <p:nvSpPr>
          <p:cNvPr id="3" name="Content Placeholder 2"/>
          <p:cNvSpPr>
            <a:spLocks noGrp="1"/>
          </p:cNvSpPr>
          <p:nvPr>
            <p:ph idx="1"/>
          </p:nvPr>
        </p:nvSpPr>
        <p:spPr/>
        <p:txBody>
          <a:bodyPr/>
          <a:lstStyle/>
          <a:p>
            <a:endParaRPr lang="en-US" dirty="0"/>
          </a:p>
          <a:p>
            <a:endParaRPr lang="en-US" dirty="0"/>
          </a:p>
          <a:p>
            <a:pPr>
              <a:buNone/>
            </a:pPr>
            <a:r>
              <a:rPr lang="en-US" dirty="0"/>
              <a:t>                    </a:t>
            </a:r>
          </a:p>
        </p:txBody>
      </p:sp>
      <p:pic>
        <p:nvPicPr>
          <p:cNvPr id="6" name="Picture 5"/>
          <p:cNvPicPr/>
          <p:nvPr/>
        </p:nvPicPr>
        <p:blipFill>
          <a:blip r:embed="rId2" cstate="print"/>
          <a:srcRect/>
          <a:stretch>
            <a:fillRect/>
          </a:stretch>
        </p:blipFill>
        <p:spPr bwMode="auto">
          <a:xfrm>
            <a:off x="1905001" y="1219207"/>
            <a:ext cx="9525000" cy="5181599"/>
          </a:xfrm>
          <a:prstGeom prst="rect">
            <a:avLst/>
          </a:prstGeom>
          <a:noFill/>
          <a:ln w="9525">
            <a:noFill/>
            <a:miter lim="800000"/>
            <a:headEnd/>
            <a:tailEnd/>
          </a:ln>
        </p:spPr>
      </p:pic>
    </p:spTree>
    <p:extLst>
      <p:ext uri="{BB962C8B-B14F-4D97-AF65-F5344CB8AC3E}">
        <p14:creationId xmlns:p14="http://schemas.microsoft.com/office/powerpoint/2010/main" val="3599310610"/>
      </p:ext>
    </p:extLst>
  </p:cSld>
  <p:clrMapOvr>
    <a:masterClrMapping/>
  </p:clrMapOvr>
  <p:transition spd="slow">
    <p:strips dir="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CLASSIFICATION</a:t>
            </a:r>
          </a:p>
        </p:txBody>
      </p:sp>
      <p:sp>
        <p:nvSpPr>
          <p:cNvPr id="3" name="Content Placeholder 2"/>
          <p:cNvSpPr>
            <a:spLocks noGrp="1"/>
          </p:cNvSpPr>
          <p:nvPr>
            <p:ph sz="quarter" idx="1"/>
          </p:nvPr>
        </p:nvSpPr>
        <p:spPr>
          <a:xfrm>
            <a:off x="666750" y="1524000"/>
            <a:ext cx="10858500" cy="4724400"/>
          </a:xfrm>
        </p:spPr>
        <p:txBody>
          <a:bodyPr>
            <a:noAutofit/>
          </a:bodyPr>
          <a:lstStyle/>
          <a:p>
            <a:pPr>
              <a:buNone/>
            </a:pPr>
            <a:r>
              <a:rPr lang="en-US" sz="2800" dirty="0">
                <a:latin typeface="Calibri" pitchFamily="34" charset="0"/>
              </a:rPr>
              <a:t> 	</a:t>
            </a:r>
            <a:r>
              <a:rPr lang="en-US" sz="2800" b="1" u="sng" dirty="0">
                <a:solidFill>
                  <a:srgbClr val="09B709"/>
                </a:solidFill>
                <a:latin typeface="Calibri" pitchFamily="34" charset="0"/>
              </a:rPr>
              <a:t>I.</a:t>
            </a:r>
            <a:r>
              <a:rPr lang="en-US" sz="2800" b="1" u="sng" dirty="0">
                <a:solidFill>
                  <a:srgbClr val="00B050"/>
                </a:solidFill>
                <a:latin typeface="Calibri" pitchFamily="34" charset="0"/>
              </a:rPr>
              <a:t>GENERAL</a:t>
            </a:r>
            <a:r>
              <a:rPr lang="en-US" sz="2800" b="1" dirty="0">
                <a:solidFill>
                  <a:srgbClr val="00B050"/>
                </a:solidFill>
                <a:latin typeface="Calibri" pitchFamily="34" charset="0"/>
              </a:rPr>
              <a:t>  </a:t>
            </a:r>
            <a:r>
              <a:rPr lang="en-US" sz="2800" dirty="0">
                <a:latin typeface="Calibri" pitchFamily="34" charset="0"/>
              </a:rPr>
              <a:t>, based on the cause </a:t>
            </a:r>
          </a:p>
          <a:p>
            <a:pPr>
              <a:buNone/>
            </a:pPr>
            <a:r>
              <a:rPr lang="en-US" sz="2800" dirty="0">
                <a:latin typeface="Calibri" pitchFamily="34" charset="0"/>
              </a:rPr>
              <a:t>	</a:t>
            </a:r>
            <a:r>
              <a:rPr lang="en-US" sz="2800" b="1" dirty="0">
                <a:solidFill>
                  <a:srgbClr val="00B0F0"/>
                </a:solidFill>
                <a:latin typeface="Calibri" pitchFamily="34" charset="0"/>
              </a:rPr>
              <a:t>1 Primary DM</a:t>
            </a:r>
          </a:p>
          <a:p>
            <a:r>
              <a:rPr lang="en-US" sz="2800" dirty="0">
                <a:latin typeface="Calibri" pitchFamily="34" charset="0"/>
              </a:rPr>
              <a:t>Caused by abnormalities of the </a:t>
            </a:r>
            <a:r>
              <a:rPr lang="en-US" sz="2800" dirty="0" err="1">
                <a:latin typeface="Calibri" pitchFamily="34" charset="0"/>
              </a:rPr>
              <a:t>pancrease</a:t>
            </a:r>
            <a:r>
              <a:rPr lang="en-US" sz="2800" dirty="0">
                <a:latin typeface="Calibri" pitchFamily="34" charset="0"/>
              </a:rPr>
              <a:t>  leading to type 1(one) DM.</a:t>
            </a:r>
          </a:p>
          <a:p>
            <a:pPr>
              <a:buNone/>
            </a:pPr>
            <a:r>
              <a:rPr lang="en-US" sz="2800" dirty="0">
                <a:latin typeface="Calibri" pitchFamily="34" charset="0"/>
              </a:rPr>
              <a:t>	</a:t>
            </a:r>
            <a:r>
              <a:rPr lang="en-US" sz="2800" b="1" dirty="0">
                <a:solidFill>
                  <a:srgbClr val="00B0F0"/>
                </a:solidFill>
                <a:latin typeface="Calibri" pitchFamily="34" charset="0"/>
              </a:rPr>
              <a:t>2 Secondary DM</a:t>
            </a:r>
          </a:p>
          <a:p>
            <a:r>
              <a:rPr lang="en-US" sz="2800" dirty="0">
                <a:latin typeface="Calibri" pitchFamily="34" charset="0"/>
              </a:rPr>
              <a:t>Occurs later in life due to either infection  or tumour of the </a:t>
            </a:r>
            <a:r>
              <a:rPr lang="en-US" sz="2800" dirty="0" err="1">
                <a:latin typeface="Calibri" pitchFamily="34" charset="0"/>
              </a:rPr>
              <a:t>pancrease</a:t>
            </a:r>
            <a:r>
              <a:rPr lang="en-US" sz="2800" dirty="0">
                <a:latin typeface="Calibri" pitchFamily="34" charset="0"/>
              </a:rPr>
              <a:t> , or extra demands prenatally.</a:t>
            </a:r>
          </a:p>
          <a:p>
            <a:pPr>
              <a:buFont typeface="Wingdings" pitchFamily="2" charset="2"/>
              <a:buChar char="Ø"/>
            </a:pPr>
            <a:r>
              <a:rPr lang="en-US" sz="2800" dirty="0">
                <a:latin typeface="Calibri" pitchFamily="34" charset="0"/>
              </a:rPr>
              <a:t>Infection could be secondary to treatment of another condition.</a:t>
            </a:r>
          </a:p>
          <a:p>
            <a:pPr>
              <a:buFont typeface="Wingdings" pitchFamily="2" charset="2"/>
              <a:buChar char="Ø"/>
            </a:pPr>
            <a:r>
              <a:rPr lang="en-US" sz="2800" dirty="0">
                <a:latin typeface="Calibri" pitchFamily="34" charset="0"/>
              </a:rPr>
              <a:t>Any of these leads to interference with islets of </a:t>
            </a:r>
            <a:r>
              <a:rPr lang="en-US" sz="2800" dirty="0" err="1">
                <a:latin typeface="Calibri" pitchFamily="34" charset="0"/>
              </a:rPr>
              <a:t>langerhan’s</a:t>
            </a:r>
            <a:r>
              <a:rPr lang="en-US" sz="2800" dirty="0">
                <a:latin typeface="Calibri" pitchFamily="34" charset="0"/>
              </a:rPr>
              <a:t>   function.   </a:t>
            </a:r>
          </a:p>
        </p:txBody>
      </p:sp>
    </p:spTree>
    <p:extLst>
      <p:ext uri="{BB962C8B-B14F-4D97-AF65-F5344CB8AC3E}">
        <p14:creationId xmlns:p14="http://schemas.microsoft.com/office/powerpoint/2010/main" val="3263093561"/>
      </p:ext>
    </p:extLst>
  </p:cSld>
  <p:clrMapOvr>
    <a:masterClrMapping/>
  </p:clrMapOvr>
  <p:transition spd="slow">
    <p:strips dir="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 .SPECIFIC</a:t>
            </a:r>
            <a:endParaRPr lang="en-US" dirty="0"/>
          </a:p>
        </p:txBody>
      </p:sp>
      <p:sp>
        <p:nvSpPr>
          <p:cNvPr id="3" name="Content Placeholder 2"/>
          <p:cNvSpPr>
            <a:spLocks noGrp="1"/>
          </p:cNvSpPr>
          <p:nvPr>
            <p:ph sz="quarter" idx="1"/>
          </p:nvPr>
        </p:nvSpPr>
        <p:spPr>
          <a:xfrm>
            <a:off x="666750" y="1447800"/>
            <a:ext cx="10763250" cy="5181600"/>
          </a:xfrm>
        </p:spPr>
        <p:txBody>
          <a:bodyPr>
            <a:normAutofit lnSpcReduction="10000"/>
          </a:bodyPr>
          <a:lstStyle/>
          <a:p>
            <a:pPr>
              <a:buNone/>
            </a:pPr>
            <a:r>
              <a:rPr lang="en-US" dirty="0">
                <a:effectLst/>
              </a:rPr>
              <a:t>	Based on it’s nature .</a:t>
            </a:r>
          </a:p>
          <a:p>
            <a:r>
              <a:rPr lang="en-US" b="1" dirty="0">
                <a:solidFill>
                  <a:srgbClr val="00B0F0"/>
                </a:solidFill>
                <a:effectLst/>
              </a:rPr>
              <a:t>Potential DM</a:t>
            </a:r>
          </a:p>
          <a:p>
            <a:pPr>
              <a:buNone/>
            </a:pPr>
            <a:r>
              <a:rPr lang="en-US" dirty="0">
                <a:effectLst/>
              </a:rPr>
              <a:t>  Refers  to those mothers who are likely to develop diabetes at a certain point in their life based on :</a:t>
            </a:r>
          </a:p>
          <a:p>
            <a:pPr>
              <a:buFont typeface="Wingdings" pitchFamily="2" charset="2"/>
              <a:buChar char="Ø"/>
            </a:pPr>
            <a:r>
              <a:rPr lang="en-US" dirty="0">
                <a:effectLst/>
              </a:rPr>
              <a:t>Obesity ; body mass index greater than 30.</a:t>
            </a:r>
          </a:p>
          <a:p>
            <a:pPr>
              <a:buFont typeface="Wingdings" pitchFamily="2" charset="2"/>
              <a:buChar char="Ø"/>
            </a:pPr>
            <a:r>
              <a:rPr lang="en-US" dirty="0">
                <a:effectLst/>
              </a:rPr>
              <a:t>Strong family H/o DM = parents/ siblings.</a:t>
            </a:r>
          </a:p>
          <a:p>
            <a:pPr>
              <a:buFont typeface="Wingdings" pitchFamily="2" charset="2"/>
              <a:buChar char="Ø"/>
            </a:pPr>
            <a:r>
              <a:rPr lang="en-US" dirty="0">
                <a:effectLst/>
              </a:rPr>
              <a:t>Previous delivery , where baby weighed 4.3kg and above.</a:t>
            </a:r>
          </a:p>
          <a:p>
            <a:pPr>
              <a:buFont typeface="Wingdings" pitchFamily="2" charset="2"/>
              <a:buChar char="Ø"/>
            </a:pPr>
            <a:r>
              <a:rPr lang="en-US" dirty="0">
                <a:effectLst/>
              </a:rPr>
              <a:t>Unexplained stillbirth</a:t>
            </a:r>
          </a:p>
          <a:p>
            <a:pPr>
              <a:buFont typeface="Wingdings" pitchFamily="2" charset="2"/>
              <a:buChar char="Ø"/>
            </a:pPr>
            <a:r>
              <a:rPr lang="en-US" dirty="0">
                <a:effectLst/>
              </a:rPr>
              <a:t>Previous congenital malformations &amp; no known cause</a:t>
            </a:r>
          </a:p>
          <a:p>
            <a:pPr>
              <a:buFont typeface="Wingdings" pitchFamily="2" charset="2"/>
              <a:buChar char="Ø"/>
            </a:pPr>
            <a:r>
              <a:rPr lang="en-US" dirty="0">
                <a:effectLst/>
              </a:rPr>
              <a:t>Spontaneous abortion and all is well.</a:t>
            </a:r>
          </a:p>
        </p:txBody>
      </p:sp>
    </p:spTree>
    <p:extLst>
      <p:ext uri="{BB962C8B-B14F-4D97-AF65-F5344CB8AC3E}">
        <p14:creationId xmlns:p14="http://schemas.microsoft.com/office/powerpoint/2010/main" val="67389835"/>
      </p:ext>
    </p:extLst>
  </p:cSld>
  <p:clrMapOvr>
    <a:masterClrMapping/>
  </p:clrMapOvr>
  <p:transition spd="slow">
    <p:strips dir="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76400"/>
            <a:ext cx="10671809" cy="4419600"/>
          </a:xfrm>
        </p:spPr>
        <p:txBody>
          <a:bodyPr/>
          <a:lstStyle/>
          <a:p>
            <a:r>
              <a:rPr lang="en-US" dirty="0">
                <a:solidFill>
                  <a:srgbClr val="00B0F0"/>
                </a:solidFill>
                <a:latin typeface="Calibri" pitchFamily="34" charset="0"/>
              </a:rPr>
              <a:t>Gestational  DM</a:t>
            </a:r>
          </a:p>
          <a:p>
            <a:pPr>
              <a:buFont typeface="Wingdings" pitchFamily="2" charset="2"/>
              <a:buChar char="Ø"/>
            </a:pPr>
            <a:r>
              <a:rPr lang="en-US" dirty="0">
                <a:effectLst/>
                <a:latin typeface="Calibri" pitchFamily="34" charset="0"/>
              </a:rPr>
              <a:t>Onset is during pregnancy and diagnosis is mostly based on abnormal GTT and blood glucose results. </a:t>
            </a:r>
          </a:p>
          <a:p>
            <a:pPr>
              <a:buFont typeface="Wingdings" pitchFamily="2" charset="2"/>
              <a:buChar char="Ø"/>
            </a:pPr>
            <a:r>
              <a:rPr lang="en-US" dirty="0">
                <a:effectLst/>
                <a:latin typeface="Calibri" pitchFamily="34" charset="0"/>
              </a:rPr>
              <a:t>In most cases it resolves in </a:t>
            </a:r>
            <a:r>
              <a:rPr lang="en-US" dirty="0" err="1">
                <a:effectLst/>
                <a:latin typeface="Calibri" pitchFamily="34" charset="0"/>
              </a:rPr>
              <a:t>puerperium</a:t>
            </a:r>
            <a:r>
              <a:rPr lang="en-US" dirty="0">
                <a:effectLst/>
                <a:latin typeface="Calibri" pitchFamily="34" charset="0"/>
              </a:rPr>
              <a:t>.</a:t>
            </a:r>
          </a:p>
          <a:p>
            <a:r>
              <a:rPr lang="en-US" dirty="0">
                <a:solidFill>
                  <a:srgbClr val="00B0F0"/>
                </a:solidFill>
                <a:effectLst/>
                <a:latin typeface="Calibri" pitchFamily="34" charset="0"/>
              </a:rPr>
              <a:t>Chronic DM</a:t>
            </a:r>
          </a:p>
          <a:p>
            <a:pPr>
              <a:buFont typeface="Wingdings" pitchFamily="2" charset="2"/>
              <a:buChar char="Ø"/>
            </a:pPr>
            <a:r>
              <a:rPr lang="en-US" dirty="0">
                <a:effectLst/>
                <a:latin typeface="Calibri" pitchFamily="34" charset="0"/>
              </a:rPr>
              <a:t>Condition is prior to the pregnancy state .</a:t>
            </a:r>
          </a:p>
          <a:p>
            <a:pPr>
              <a:buFont typeface="Wingdings" pitchFamily="2" charset="2"/>
              <a:buChar char="Ø"/>
            </a:pPr>
            <a:r>
              <a:rPr lang="en-US" dirty="0">
                <a:effectLst/>
                <a:latin typeface="Calibri" pitchFamily="34" charset="0"/>
              </a:rPr>
              <a:t>It could be type 1 case or maturity onset case.</a:t>
            </a:r>
          </a:p>
        </p:txBody>
      </p:sp>
    </p:spTree>
    <p:extLst>
      <p:ext uri="{BB962C8B-B14F-4D97-AF65-F5344CB8AC3E}">
        <p14:creationId xmlns:p14="http://schemas.microsoft.com/office/powerpoint/2010/main" val="3753146209"/>
      </p:ext>
    </p:extLst>
  </p:cSld>
  <p:clrMapOvr>
    <a:masterClrMapping/>
  </p:clrMapOvr>
  <p:transition spd="slow">
    <p:strips dir="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III. GRADING</a:t>
            </a:r>
            <a:endParaRPr lang="en-US" dirty="0"/>
          </a:p>
        </p:txBody>
      </p:sp>
      <p:sp>
        <p:nvSpPr>
          <p:cNvPr id="3" name="Content Placeholder 2"/>
          <p:cNvSpPr>
            <a:spLocks noGrp="1"/>
          </p:cNvSpPr>
          <p:nvPr>
            <p:ph sz="quarter" idx="1"/>
          </p:nvPr>
        </p:nvSpPr>
        <p:spPr>
          <a:xfrm>
            <a:off x="952500" y="1600200"/>
            <a:ext cx="10287000" cy="5029200"/>
          </a:xfrm>
        </p:spPr>
        <p:txBody>
          <a:bodyPr/>
          <a:lstStyle/>
          <a:p>
            <a:pPr>
              <a:buNone/>
            </a:pPr>
            <a:r>
              <a:rPr lang="en-US" dirty="0"/>
              <a:t>     Based on lab results &amp; complains</a:t>
            </a:r>
          </a:p>
          <a:p>
            <a:r>
              <a:rPr lang="en-US" b="1" dirty="0">
                <a:solidFill>
                  <a:srgbClr val="00B0F0"/>
                </a:solidFill>
              </a:rPr>
              <a:t>Overt / Clinical DM</a:t>
            </a:r>
          </a:p>
          <a:p>
            <a:pPr>
              <a:buFont typeface="Wingdings" pitchFamily="2" charset="2"/>
              <a:buChar char="Ø"/>
            </a:pPr>
            <a:r>
              <a:rPr lang="en-US" dirty="0"/>
              <a:t>Oral glucose tolerance test and fasting blood sugar results are abnormal.</a:t>
            </a:r>
          </a:p>
          <a:p>
            <a:pPr>
              <a:buFont typeface="Wingdings" pitchFamily="2" charset="2"/>
              <a:buChar char="Ø"/>
            </a:pPr>
            <a:r>
              <a:rPr lang="en-US" dirty="0"/>
              <a:t>Symptoms are present too.</a:t>
            </a:r>
          </a:p>
          <a:p>
            <a:r>
              <a:rPr lang="en-US" b="1" dirty="0">
                <a:solidFill>
                  <a:srgbClr val="00B0F0"/>
                </a:solidFill>
              </a:rPr>
              <a:t>Chemical DM</a:t>
            </a:r>
          </a:p>
          <a:p>
            <a:pPr>
              <a:buFont typeface="Wingdings" pitchFamily="2" charset="2"/>
              <a:buChar char="Ø"/>
            </a:pPr>
            <a:r>
              <a:rPr lang="en-US" dirty="0"/>
              <a:t>Abnormalities in GTT &amp; FBS are present ,but no symptoms.</a:t>
            </a:r>
          </a:p>
        </p:txBody>
      </p:sp>
    </p:spTree>
    <p:extLst>
      <p:ext uri="{BB962C8B-B14F-4D97-AF65-F5344CB8AC3E}">
        <p14:creationId xmlns:p14="http://schemas.microsoft.com/office/powerpoint/2010/main" val="1275312535"/>
      </p:ext>
    </p:extLst>
  </p:cSld>
  <p:clrMapOvr>
    <a:masterClrMapping/>
  </p:clrMapOvr>
  <p:transition spd="slow">
    <p:strips dir="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effectLst/>
              </a:rPr>
              <a:t>DIAGNOSTIC  FACTORS</a:t>
            </a:r>
            <a:endParaRPr lang="en-US" b="1" dirty="0"/>
          </a:p>
        </p:txBody>
      </p:sp>
      <p:sp>
        <p:nvSpPr>
          <p:cNvPr id="3" name="Content Placeholder 2"/>
          <p:cNvSpPr>
            <a:spLocks noGrp="1"/>
          </p:cNvSpPr>
          <p:nvPr>
            <p:ph sz="quarter" idx="1"/>
          </p:nvPr>
        </p:nvSpPr>
        <p:spPr>
          <a:xfrm>
            <a:off x="666750" y="1412879"/>
            <a:ext cx="10763250" cy="4759325"/>
          </a:xfrm>
        </p:spPr>
        <p:txBody>
          <a:bodyPr>
            <a:normAutofit/>
          </a:bodyPr>
          <a:lstStyle/>
          <a:p>
            <a:pPr>
              <a:buNone/>
            </a:pPr>
            <a:r>
              <a:rPr lang="en-US" dirty="0">
                <a:solidFill>
                  <a:srgbClr val="00B050"/>
                </a:solidFill>
                <a:effectLst/>
              </a:rPr>
              <a:t>	</a:t>
            </a:r>
            <a:r>
              <a:rPr lang="en-US" dirty="0">
                <a:effectLst/>
              </a:rPr>
              <a:t>Regardless of the classification</a:t>
            </a:r>
          </a:p>
          <a:p>
            <a:r>
              <a:rPr lang="en-US" dirty="0">
                <a:solidFill>
                  <a:srgbClr val="00B0F0"/>
                </a:solidFill>
                <a:effectLst/>
              </a:rPr>
              <a:t>History</a:t>
            </a:r>
          </a:p>
          <a:p>
            <a:pPr>
              <a:buFont typeface="Wingdings" pitchFamily="2" charset="2"/>
              <a:buChar char="Ø"/>
            </a:pPr>
            <a:r>
              <a:rPr lang="en-US" dirty="0">
                <a:effectLst/>
              </a:rPr>
              <a:t>Presenting complains of; polydipsia  ,</a:t>
            </a:r>
            <a:r>
              <a:rPr lang="en-US" dirty="0" err="1">
                <a:effectLst/>
              </a:rPr>
              <a:t>polyphagia</a:t>
            </a:r>
            <a:r>
              <a:rPr lang="en-US" dirty="0">
                <a:effectLst/>
              </a:rPr>
              <a:t> and </a:t>
            </a:r>
            <a:r>
              <a:rPr lang="en-US" dirty="0" err="1">
                <a:effectLst/>
              </a:rPr>
              <a:t>polyuria</a:t>
            </a:r>
            <a:r>
              <a:rPr lang="en-US" dirty="0">
                <a:effectLst/>
              </a:rPr>
              <a:t>.</a:t>
            </a:r>
          </a:p>
          <a:p>
            <a:pPr>
              <a:buFont typeface="Wingdings" pitchFamily="2" charset="2"/>
              <a:buChar char="Ø"/>
            </a:pPr>
            <a:r>
              <a:rPr lang="en-US" dirty="0">
                <a:effectLst/>
              </a:rPr>
              <a:t>Strong family history.</a:t>
            </a:r>
          </a:p>
          <a:p>
            <a:pPr>
              <a:buFont typeface="Wingdings" pitchFamily="2" charset="2"/>
              <a:buChar char="Ø"/>
            </a:pPr>
            <a:r>
              <a:rPr lang="en-US" dirty="0">
                <a:effectLst/>
              </a:rPr>
              <a:t>Past &amp; present medical </a:t>
            </a:r>
            <a:r>
              <a:rPr lang="en-US" dirty="0" err="1">
                <a:effectLst/>
              </a:rPr>
              <a:t>hx</a:t>
            </a:r>
            <a:r>
              <a:rPr lang="en-US" dirty="0">
                <a:effectLst/>
              </a:rPr>
              <a:t> of  DM</a:t>
            </a:r>
          </a:p>
          <a:p>
            <a:pPr>
              <a:buFont typeface="Wingdings" pitchFamily="2" charset="2"/>
              <a:buChar char="Ø"/>
            </a:pPr>
            <a:r>
              <a:rPr lang="en-US" dirty="0">
                <a:effectLst/>
              </a:rPr>
              <a:t>Past obstetric </a:t>
            </a:r>
            <a:r>
              <a:rPr lang="en-US" dirty="0" err="1">
                <a:effectLst/>
              </a:rPr>
              <a:t>hx</a:t>
            </a:r>
            <a:r>
              <a:rPr lang="en-US" dirty="0">
                <a:effectLst/>
              </a:rPr>
              <a:t> , of gestational DM or  risks of potential DM.</a:t>
            </a:r>
          </a:p>
        </p:txBody>
      </p:sp>
    </p:spTree>
    <p:extLst>
      <p:ext uri="{BB962C8B-B14F-4D97-AF65-F5344CB8AC3E}">
        <p14:creationId xmlns:p14="http://schemas.microsoft.com/office/powerpoint/2010/main" val="2590721695"/>
      </p:ext>
    </p:extLst>
  </p:cSld>
  <p:clrMapOvr>
    <a:masterClrMapping/>
  </p:clrMapOvr>
  <p:transition spd="slow">
    <p:strips dir="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lstStyle/>
          <a:p>
            <a:r>
              <a:rPr lang="en-US" dirty="0">
                <a:solidFill>
                  <a:srgbClr val="00B0F0"/>
                </a:solidFill>
                <a:latin typeface="Calibri" pitchFamily="34" charset="0"/>
              </a:rPr>
              <a:t>Physical Examination</a:t>
            </a:r>
          </a:p>
          <a:p>
            <a:pPr>
              <a:buFont typeface="Wingdings" pitchFamily="2" charset="2"/>
              <a:buChar char="Ø"/>
            </a:pPr>
            <a:r>
              <a:rPr lang="en-US" dirty="0">
                <a:latin typeface="Calibri" pitchFamily="34" charset="0"/>
              </a:rPr>
              <a:t>Weight loss despite good appetite.</a:t>
            </a:r>
          </a:p>
          <a:p>
            <a:pPr>
              <a:buFont typeface="Wingdings" pitchFamily="2" charset="2"/>
              <a:buChar char="Ø"/>
            </a:pPr>
            <a:r>
              <a:rPr lang="en-US" dirty="0">
                <a:latin typeface="Calibri" pitchFamily="34" charset="0"/>
              </a:rPr>
              <a:t>Signs of dehydration despite </a:t>
            </a:r>
            <a:r>
              <a:rPr lang="en-US" dirty="0" err="1">
                <a:latin typeface="Calibri" pitchFamily="34" charset="0"/>
              </a:rPr>
              <a:t>polyphagia</a:t>
            </a:r>
            <a:r>
              <a:rPr lang="en-US" dirty="0">
                <a:latin typeface="Calibri" pitchFamily="34" charset="0"/>
              </a:rPr>
              <a:t>.</a:t>
            </a:r>
          </a:p>
          <a:p>
            <a:pPr>
              <a:buFont typeface="Wingdings" pitchFamily="2" charset="2"/>
              <a:buChar char="Ø"/>
            </a:pPr>
            <a:r>
              <a:rPr lang="en-US" dirty="0">
                <a:latin typeface="Calibri" pitchFamily="34" charset="0"/>
              </a:rPr>
              <a:t>Fundal height is higher than the stated dates in absence of multiple pregnancy &amp;  </a:t>
            </a:r>
            <a:r>
              <a:rPr lang="en-US" dirty="0" err="1">
                <a:latin typeface="Calibri" pitchFamily="34" charset="0"/>
              </a:rPr>
              <a:t>polyhydramnious</a:t>
            </a:r>
            <a:r>
              <a:rPr lang="en-US" dirty="0">
                <a:latin typeface="Calibri" pitchFamily="34" charset="0"/>
              </a:rPr>
              <a:t>  on abdominal examination .</a:t>
            </a:r>
          </a:p>
          <a:p>
            <a:pPr>
              <a:buFont typeface="Wingdings" pitchFamily="2" charset="2"/>
              <a:buChar char="Ø"/>
            </a:pPr>
            <a:r>
              <a:rPr lang="en-US" dirty="0">
                <a:latin typeface="Calibri" pitchFamily="34" charset="0"/>
              </a:rPr>
              <a:t>Candidiasis , on vulval examination .</a:t>
            </a:r>
          </a:p>
        </p:txBody>
      </p:sp>
    </p:spTree>
    <p:extLst>
      <p:ext uri="{BB962C8B-B14F-4D97-AF65-F5344CB8AC3E}">
        <p14:creationId xmlns:p14="http://schemas.microsoft.com/office/powerpoint/2010/main" val="2713978311"/>
      </p:ext>
    </p:extLst>
  </p:cSld>
  <p:clrMapOvr>
    <a:masterClrMapping/>
  </p:clrMapOvr>
  <p:transition spd="slow">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00B0F0"/>
                </a:solidFill>
              </a:rPr>
            </a:br>
            <a:r>
              <a:rPr lang="en-US" dirty="0">
                <a:solidFill>
                  <a:srgbClr val="00B0F0"/>
                </a:solidFill>
              </a:rPr>
              <a:t>Laboratory Tests</a:t>
            </a:r>
            <a:br>
              <a:rPr lang="en-US" dirty="0">
                <a:solidFill>
                  <a:srgbClr val="00B0F0"/>
                </a:solidFill>
              </a:rPr>
            </a:br>
            <a:endParaRPr lang="en-US" dirty="0"/>
          </a:p>
        </p:txBody>
      </p:sp>
      <p:sp>
        <p:nvSpPr>
          <p:cNvPr id="3" name="Content Placeholder 2"/>
          <p:cNvSpPr>
            <a:spLocks noGrp="1"/>
          </p:cNvSpPr>
          <p:nvPr>
            <p:ph sz="quarter" idx="1"/>
          </p:nvPr>
        </p:nvSpPr>
        <p:spPr>
          <a:xfrm>
            <a:off x="666750" y="1371600"/>
            <a:ext cx="10763250" cy="4876800"/>
          </a:xfrm>
        </p:spPr>
        <p:txBody>
          <a:bodyPr>
            <a:normAutofit/>
          </a:bodyPr>
          <a:lstStyle/>
          <a:p>
            <a:pPr>
              <a:buFont typeface="Wingdings" pitchFamily="2" charset="2"/>
              <a:buChar char="Ø"/>
            </a:pPr>
            <a:r>
              <a:rPr lang="en-US" sz="2800" dirty="0"/>
              <a:t>Post -</a:t>
            </a:r>
            <a:r>
              <a:rPr lang="en-US" sz="2800" dirty="0" err="1"/>
              <a:t>pradial</a:t>
            </a:r>
            <a:r>
              <a:rPr lang="en-US" sz="2800" dirty="0"/>
              <a:t> (random) </a:t>
            </a:r>
            <a:r>
              <a:rPr lang="en-US" sz="2800" dirty="0" err="1"/>
              <a:t>bld</a:t>
            </a:r>
            <a:r>
              <a:rPr lang="en-US" sz="2800" dirty="0"/>
              <a:t> sugar higher than 8.4 </a:t>
            </a:r>
            <a:r>
              <a:rPr lang="en-US" sz="2800" dirty="0" err="1"/>
              <a:t>mmol</a:t>
            </a:r>
            <a:r>
              <a:rPr lang="en-US" sz="2800" dirty="0"/>
              <a:t>/L generally. </a:t>
            </a:r>
          </a:p>
          <a:p>
            <a:pPr>
              <a:buFont typeface="Wingdings" pitchFamily="2" charset="2"/>
              <a:buChar char="ü"/>
            </a:pPr>
            <a:r>
              <a:rPr lang="en-US" sz="2800" dirty="0"/>
              <a:t>Specifically,  random B/S results are : &gt; 5.8 </a:t>
            </a:r>
            <a:r>
              <a:rPr lang="en-US" sz="2800" dirty="0" err="1"/>
              <a:t>mmol</a:t>
            </a:r>
            <a:r>
              <a:rPr lang="en-US" sz="2800" dirty="0"/>
              <a:t>/L, 2 hrs  after a meal and &gt;6.2 </a:t>
            </a:r>
            <a:r>
              <a:rPr lang="en-US" sz="2800" dirty="0" err="1"/>
              <a:t>mmol</a:t>
            </a:r>
            <a:r>
              <a:rPr lang="en-US" sz="2800" dirty="0"/>
              <a:t>/L within the first 2 hrs of a meal.</a:t>
            </a:r>
          </a:p>
          <a:p>
            <a:pPr>
              <a:buFont typeface="Wingdings" pitchFamily="2" charset="2"/>
              <a:buChar char="Ø"/>
            </a:pPr>
            <a:r>
              <a:rPr lang="en-US" sz="2800" dirty="0"/>
              <a:t>Fasting blood sugar, ranges between 5.3- 7.8 </a:t>
            </a:r>
            <a:r>
              <a:rPr lang="en-US" sz="2800" dirty="0" err="1"/>
              <a:t>mmol</a:t>
            </a:r>
            <a:r>
              <a:rPr lang="en-US" sz="2800" dirty="0"/>
              <a:t>/L.</a:t>
            </a:r>
          </a:p>
          <a:p>
            <a:pPr>
              <a:buFont typeface="Wingdings" pitchFamily="2" charset="2"/>
              <a:buChar char="Ø"/>
            </a:pPr>
            <a:r>
              <a:rPr lang="en-US" sz="2800" dirty="0"/>
              <a:t>Oral glucose tolerance test (OGTT),positive results are ; &gt; 15 </a:t>
            </a:r>
            <a:r>
              <a:rPr lang="en-US" sz="2800" dirty="0" err="1"/>
              <a:t>mmol</a:t>
            </a:r>
            <a:r>
              <a:rPr lang="en-US" sz="2800" dirty="0"/>
              <a:t>/L after 1 hr of 75 gm of glucose ingestion.</a:t>
            </a:r>
          </a:p>
          <a:p>
            <a:pPr>
              <a:buFont typeface="Wingdings" pitchFamily="2" charset="2"/>
              <a:buChar char="ü"/>
            </a:pPr>
            <a:r>
              <a:rPr lang="en-US" sz="2800" dirty="0"/>
              <a:t> It’s confirmatory if serum glucose levels are higher than 11.1 </a:t>
            </a:r>
            <a:r>
              <a:rPr lang="en-US" sz="2800" dirty="0" err="1"/>
              <a:t>mmol</a:t>
            </a:r>
            <a:r>
              <a:rPr lang="en-US" sz="2800" dirty="0"/>
              <a:t>/L 2 hrs after ingestion of 75 gm of glucose.</a:t>
            </a:r>
          </a:p>
          <a:p>
            <a:pPr>
              <a:buNone/>
            </a:pPr>
            <a:endParaRPr lang="en-US" sz="2800" dirty="0"/>
          </a:p>
        </p:txBody>
      </p:sp>
    </p:spTree>
    <p:extLst>
      <p:ext uri="{BB962C8B-B14F-4D97-AF65-F5344CB8AC3E}">
        <p14:creationId xmlns:p14="http://schemas.microsoft.com/office/powerpoint/2010/main" val="2386006299"/>
      </p:ext>
    </p:extLst>
  </p:cSld>
  <p:clrMapOvr>
    <a:masterClrMapping/>
  </p:clrMapOvr>
  <p:transition spd="slow">
    <p:strips dir="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763250" cy="5105400"/>
          </a:xfrm>
        </p:spPr>
        <p:txBody>
          <a:bodyPr>
            <a:normAutofit/>
          </a:bodyPr>
          <a:lstStyle/>
          <a:p>
            <a:r>
              <a:rPr lang="en-US" dirty="0">
                <a:latin typeface="Calibri" pitchFamily="34" charset="0"/>
              </a:rPr>
              <a:t>Glycated haemoglobin (</a:t>
            </a:r>
            <a:r>
              <a:rPr lang="en-US" dirty="0" err="1">
                <a:latin typeface="Calibri" pitchFamily="34" charset="0"/>
              </a:rPr>
              <a:t>HbAIC</a:t>
            </a:r>
            <a:r>
              <a:rPr lang="en-US" dirty="0">
                <a:latin typeface="Calibri" pitchFamily="34" charset="0"/>
              </a:rPr>
              <a:t>).</a:t>
            </a:r>
          </a:p>
          <a:p>
            <a:pPr>
              <a:buFont typeface="Wingdings" pitchFamily="2" charset="2"/>
              <a:buChar char="Ø"/>
            </a:pPr>
            <a:r>
              <a:rPr lang="en-US" dirty="0">
                <a:latin typeface="Calibri" pitchFamily="34" charset="0"/>
              </a:rPr>
              <a:t>Aim is to assess the oxygen carrying capacity of the haemoglobin molecule.	</a:t>
            </a:r>
          </a:p>
          <a:p>
            <a:pPr>
              <a:buFont typeface="Wingdings" pitchFamily="2" charset="2"/>
              <a:buChar char="ü"/>
            </a:pPr>
            <a:r>
              <a:rPr lang="en-US" dirty="0">
                <a:latin typeface="Calibri" pitchFamily="34" charset="0"/>
              </a:rPr>
              <a:t>Normal results,  should be that </a:t>
            </a:r>
            <a:r>
              <a:rPr lang="en-US" b="1" dirty="0">
                <a:latin typeface="Calibri" pitchFamily="34" charset="0"/>
              </a:rPr>
              <a:t>less than  6.5% </a:t>
            </a:r>
            <a:r>
              <a:rPr lang="en-US" dirty="0">
                <a:latin typeface="Calibri" pitchFamily="34" charset="0"/>
              </a:rPr>
              <a:t>of the HB molecule carries a glucose molecule.</a:t>
            </a:r>
          </a:p>
          <a:p>
            <a:pPr>
              <a:buFont typeface="Wingdings" pitchFamily="2" charset="2"/>
              <a:buChar char="ü"/>
            </a:pPr>
            <a:r>
              <a:rPr lang="en-US" dirty="0">
                <a:latin typeface="Calibri" pitchFamily="34" charset="0"/>
              </a:rPr>
              <a:t>The results indicates the status of  </a:t>
            </a:r>
            <a:r>
              <a:rPr lang="en-US" dirty="0" err="1">
                <a:latin typeface="Calibri" pitchFamily="34" charset="0"/>
              </a:rPr>
              <a:t>bld</a:t>
            </a:r>
            <a:r>
              <a:rPr lang="en-US" dirty="0">
                <a:latin typeface="Calibri" pitchFamily="34" charset="0"/>
              </a:rPr>
              <a:t> glucose levels in the past 2-3months. Two (2)  separate tests are reliable.</a:t>
            </a:r>
          </a:p>
          <a:p>
            <a:pPr>
              <a:buFont typeface="Wingdings" pitchFamily="2" charset="2"/>
              <a:buChar char="ü"/>
            </a:pPr>
            <a:r>
              <a:rPr lang="en-US" dirty="0">
                <a:latin typeface="Calibri" pitchFamily="34" charset="0"/>
              </a:rPr>
              <a:t>For a higher % result,(eg.15-25%) in the 1</a:t>
            </a:r>
            <a:r>
              <a:rPr lang="en-US" baseline="30000" dirty="0">
                <a:latin typeface="Calibri" pitchFamily="34" charset="0"/>
              </a:rPr>
              <a:t>st</a:t>
            </a:r>
            <a:r>
              <a:rPr lang="en-US" dirty="0">
                <a:latin typeface="Calibri" pitchFamily="34" charset="0"/>
              </a:rPr>
              <a:t> trimester, congenital abnormalities occurs.</a:t>
            </a:r>
          </a:p>
        </p:txBody>
      </p:sp>
    </p:spTree>
    <p:extLst>
      <p:ext uri="{BB962C8B-B14F-4D97-AF65-F5344CB8AC3E}">
        <p14:creationId xmlns:p14="http://schemas.microsoft.com/office/powerpoint/2010/main" val="3677942277"/>
      </p:ext>
    </p:extLst>
  </p:cSld>
  <p:clrMapOvr>
    <a:masterClrMapping/>
  </p:clrMapOvr>
  <p:transition spd="slow">
    <p:strips dir="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858500" cy="4953000"/>
          </a:xfrm>
        </p:spPr>
        <p:txBody>
          <a:bodyPr>
            <a:normAutofit/>
          </a:bodyPr>
          <a:lstStyle/>
          <a:p>
            <a:r>
              <a:rPr lang="en-US" sz="2800" dirty="0">
                <a:latin typeface="Calibri" pitchFamily="34" charset="0"/>
              </a:rPr>
              <a:t>Routine Urinalysis:</a:t>
            </a:r>
          </a:p>
          <a:p>
            <a:pPr>
              <a:buFont typeface="Wingdings" pitchFamily="2" charset="2"/>
              <a:buChar char="Ø"/>
            </a:pPr>
            <a:r>
              <a:rPr lang="en-US" sz="2800" dirty="0">
                <a:latin typeface="Calibri" pitchFamily="34" charset="0"/>
              </a:rPr>
              <a:t>Presence of glucose and acetone on reagent testing.</a:t>
            </a:r>
          </a:p>
          <a:p>
            <a:pPr>
              <a:buFont typeface="Wingdings" pitchFamily="2" charset="2"/>
              <a:buChar char="Ø"/>
            </a:pPr>
            <a:r>
              <a:rPr lang="en-US" sz="2800" dirty="0">
                <a:latin typeface="Calibri" pitchFamily="34" charset="0"/>
              </a:rPr>
              <a:t>High specific gravity. </a:t>
            </a:r>
          </a:p>
          <a:p>
            <a:pPr>
              <a:buFont typeface="Wingdings" pitchFamily="2" charset="2"/>
              <a:buChar char="Ø"/>
            </a:pPr>
            <a:r>
              <a:rPr lang="en-US" sz="2800" dirty="0">
                <a:latin typeface="Calibri" pitchFamily="34" charset="0"/>
              </a:rPr>
              <a:t>Pale amber coloured urine due to </a:t>
            </a:r>
            <a:r>
              <a:rPr lang="en-US" sz="2800" dirty="0" err="1">
                <a:latin typeface="Calibri" pitchFamily="34" charset="0"/>
              </a:rPr>
              <a:t>polyphagia</a:t>
            </a:r>
            <a:r>
              <a:rPr lang="en-US" sz="2800" dirty="0">
                <a:latin typeface="Calibri" pitchFamily="34" charset="0"/>
              </a:rPr>
              <a:t>.</a:t>
            </a:r>
          </a:p>
          <a:p>
            <a:pPr>
              <a:buNone/>
            </a:pPr>
            <a:r>
              <a:rPr lang="en-US" sz="2800" b="1" dirty="0">
                <a:solidFill>
                  <a:srgbClr val="E828B6"/>
                </a:solidFill>
                <a:latin typeface="Calibri" pitchFamily="34" charset="0"/>
              </a:rPr>
              <a:t>NB:</a:t>
            </a:r>
          </a:p>
          <a:p>
            <a:r>
              <a:rPr lang="en-US" sz="2800" dirty="0">
                <a:latin typeface="Calibri" pitchFamily="34" charset="0"/>
              </a:rPr>
              <a:t>Normal FBS is below 5.3 </a:t>
            </a:r>
            <a:r>
              <a:rPr lang="en-US" sz="2800" dirty="0" err="1">
                <a:latin typeface="Calibri" pitchFamily="34" charset="0"/>
              </a:rPr>
              <a:t>mmols</a:t>
            </a:r>
            <a:r>
              <a:rPr lang="en-US" sz="2800" dirty="0">
                <a:latin typeface="Calibri" pitchFamily="34" charset="0"/>
              </a:rPr>
              <a:t>/L (95mg/dl)</a:t>
            </a:r>
          </a:p>
          <a:p>
            <a:r>
              <a:rPr lang="en-US" sz="2800" dirty="0">
                <a:latin typeface="Calibri" pitchFamily="34" charset="0"/>
              </a:rPr>
              <a:t> (N)</a:t>
            </a:r>
            <a:r>
              <a:rPr lang="en-US" sz="2800" dirty="0" err="1">
                <a:latin typeface="Calibri" pitchFamily="34" charset="0"/>
              </a:rPr>
              <a:t>Postpradial</a:t>
            </a:r>
            <a:r>
              <a:rPr lang="en-US" sz="2800" dirty="0">
                <a:latin typeface="Calibri" pitchFamily="34" charset="0"/>
              </a:rPr>
              <a:t>  1 hr after feeding, &lt; 7.8 </a:t>
            </a:r>
            <a:r>
              <a:rPr lang="en-US" sz="2800" dirty="0" err="1">
                <a:latin typeface="Calibri" pitchFamily="34" charset="0"/>
              </a:rPr>
              <a:t>mmols</a:t>
            </a:r>
            <a:r>
              <a:rPr lang="en-US" sz="2800" dirty="0">
                <a:latin typeface="Calibri" pitchFamily="34" charset="0"/>
              </a:rPr>
              <a:t>/L(&lt;140mg/dl)</a:t>
            </a:r>
          </a:p>
          <a:p>
            <a:pPr>
              <a:buNone/>
            </a:pPr>
            <a:r>
              <a:rPr lang="en-US" sz="2800" dirty="0">
                <a:latin typeface="Calibri" pitchFamily="34" charset="0"/>
              </a:rPr>
              <a:t>    2 hrs &lt; 6.7 </a:t>
            </a:r>
            <a:r>
              <a:rPr lang="en-US" sz="2800" dirty="0" err="1">
                <a:latin typeface="Calibri" pitchFamily="34" charset="0"/>
              </a:rPr>
              <a:t>mmols</a:t>
            </a:r>
            <a:r>
              <a:rPr lang="en-US" sz="2800" dirty="0">
                <a:latin typeface="Calibri" pitchFamily="34" charset="0"/>
              </a:rPr>
              <a:t>/L(&lt;120mg/dl. Results help to modify treatment regiment.</a:t>
            </a:r>
          </a:p>
        </p:txBody>
      </p:sp>
    </p:spTree>
    <p:extLst>
      <p:ext uri="{BB962C8B-B14F-4D97-AF65-F5344CB8AC3E}">
        <p14:creationId xmlns:p14="http://schemas.microsoft.com/office/powerpoint/2010/main" val="1399483865"/>
      </p:ext>
    </p:extLst>
  </p:cSld>
  <p:clrMapOvr>
    <a:masterClrMapping/>
  </p:clrMapOvr>
  <p:transition spd="slow">
    <p:strips dir="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941387"/>
          </a:xfrm>
        </p:spPr>
        <p:txBody>
          <a:bodyPr/>
          <a:lstStyle/>
          <a:p>
            <a:r>
              <a:rPr lang="en-US" b="1" dirty="0">
                <a:solidFill>
                  <a:srgbClr val="00B050"/>
                </a:solidFill>
              </a:rPr>
              <a:t>SPECIFIC  MANAGEMENT</a:t>
            </a:r>
            <a:endParaRPr lang="en-US" dirty="0"/>
          </a:p>
        </p:txBody>
      </p:sp>
      <p:sp>
        <p:nvSpPr>
          <p:cNvPr id="3" name="Content Placeholder 2"/>
          <p:cNvSpPr>
            <a:spLocks noGrp="1"/>
          </p:cNvSpPr>
          <p:nvPr>
            <p:ph sz="quarter" idx="1"/>
          </p:nvPr>
        </p:nvSpPr>
        <p:spPr>
          <a:xfrm>
            <a:off x="666750" y="1371600"/>
            <a:ext cx="10858500" cy="5105400"/>
          </a:xfrm>
        </p:spPr>
        <p:txBody>
          <a:bodyPr>
            <a:noAutofit/>
          </a:bodyPr>
          <a:lstStyle/>
          <a:p>
            <a:pPr>
              <a:buNone/>
            </a:pPr>
            <a:r>
              <a:rPr lang="en-US" dirty="0">
                <a:solidFill>
                  <a:srgbClr val="00B050"/>
                </a:solidFill>
                <a:effectLst/>
                <a:latin typeface="Calibri" pitchFamily="34" charset="0"/>
              </a:rPr>
              <a:t>	</a:t>
            </a:r>
            <a:r>
              <a:rPr lang="en-US" b="1" i="1" dirty="0">
                <a:solidFill>
                  <a:srgbClr val="00B0F0"/>
                </a:solidFill>
                <a:effectLst/>
                <a:latin typeface="Calibri" pitchFamily="34" charset="0"/>
              </a:rPr>
              <a:t>Pre-conception  Care</a:t>
            </a:r>
          </a:p>
          <a:p>
            <a:pPr>
              <a:buFont typeface="Wingdings" pitchFamily="2" charset="2"/>
              <a:buChar char="v"/>
            </a:pPr>
            <a:r>
              <a:rPr lang="en-US" dirty="0">
                <a:effectLst/>
                <a:latin typeface="Calibri" pitchFamily="34" charset="0"/>
              </a:rPr>
              <a:t>Offered through counselling , before a known DM plans for pregnancy hence control complication. Sessions are based on:</a:t>
            </a:r>
          </a:p>
          <a:p>
            <a:r>
              <a:rPr lang="en-US" b="1" dirty="0">
                <a:solidFill>
                  <a:srgbClr val="E828B6"/>
                </a:solidFill>
                <a:effectLst/>
                <a:latin typeface="Calibri" pitchFamily="34" charset="0"/>
              </a:rPr>
              <a:t>Emotional Stress Management</a:t>
            </a:r>
            <a:r>
              <a:rPr lang="en-US" b="1" dirty="0">
                <a:effectLst/>
                <a:latin typeface="Calibri" pitchFamily="34" charset="0"/>
              </a:rPr>
              <a:t>:</a:t>
            </a:r>
          </a:p>
          <a:p>
            <a:pPr>
              <a:buFont typeface="Wingdings" pitchFamily="2" charset="2"/>
              <a:buChar char="Ø"/>
            </a:pPr>
            <a:r>
              <a:rPr lang="en-US" dirty="0">
                <a:effectLst/>
                <a:latin typeface="Calibri" pitchFamily="34" charset="0"/>
              </a:rPr>
              <a:t>Main </a:t>
            </a:r>
            <a:r>
              <a:rPr lang="en-US" dirty="0">
                <a:latin typeface="Calibri" pitchFamily="34" charset="0"/>
              </a:rPr>
              <a:t> sources are , normal strains of pregnancy, frequent  prenatal visits and prolonged hospitalization.</a:t>
            </a:r>
          </a:p>
          <a:p>
            <a:pPr>
              <a:buFont typeface="Wingdings" pitchFamily="2" charset="2"/>
              <a:buChar char="Ø"/>
            </a:pPr>
            <a:r>
              <a:rPr lang="en-US" dirty="0">
                <a:latin typeface="Calibri" pitchFamily="34" charset="0"/>
              </a:rPr>
              <a:t>So, help the client to establish ways of dealing with it. </a:t>
            </a:r>
          </a:p>
        </p:txBody>
      </p:sp>
    </p:spTree>
    <p:extLst>
      <p:ext uri="{BB962C8B-B14F-4D97-AF65-F5344CB8AC3E}">
        <p14:creationId xmlns:p14="http://schemas.microsoft.com/office/powerpoint/2010/main" val="2772108210"/>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81000"/>
            <a:ext cx="9372600" cy="5867400"/>
          </a:xfrm>
        </p:spPr>
        <p:txBody>
          <a:bodyPr>
            <a:normAutofit/>
          </a:bodyPr>
          <a:lstStyle/>
          <a:p>
            <a:pPr lvl="0" algn="just"/>
            <a:r>
              <a:rPr lang="en-US" dirty="0"/>
              <a:t>weight loss of up to </a:t>
            </a:r>
            <a:r>
              <a:rPr lang="en-US" b="1" dirty="0"/>
              <a:t>10% of pregnancy gain</a:t>
            </a:r>
          </a:p>
          <a:p>
            <a:pPr lvl="0" algn="just"/>
            <a:r>
              <a:rPr lang="en-US" dirty="0"/>
              <a:t>Acetone in breath and blurred vision indicating severe state starvation .</a:t>
            </a:r>
          </a:p>
          <a:p>
            <a:pPr lvl="0" algn="just"/>
            <a:r>
              <a:rPr lang="en-US" dirty="0"/>
              <a:t>Tinge of jaundice = hepatic involvement .</a:t>
            </a:r>
          </a:p>
          <a:p>
            <a:pPr lvl="0" algn="just"/>
            <a:r>
              <a:rPr lang="en-US" dirty="0"/>
              <a:t>Presence of shock, indicated by tachycardia &amp; hypotension.</a:t>
            </a:r>
          </a:p>
          <a:p>
            <a:pPr lvl="0" algn="just"/>
            <a:r>
              <a:rPr lang="en-US" dirty="0"/>
              <a:t>Presence of acetone and protein in urine = renal failure.</a:t>
            </a:r>
          </a:p>
          <a:p>
            <a:pPr lvl="0" algn="just"/>
            <a:r>
              <a:rPr lang="en-US" dirty="0"/>
              <a:t>Smaller fundal height for gestation age.</a:t>
            </a:r>
          </a:p>
          <a:p>
            <a:pPr lvl="0" algn="just"/>
            <a:endParaRPr lang="en-US" dirty="0"/>
          </a:p>
          <a:p>
            <a:pPr algn="just"/>
            <a:endParaRPr lang="en-US" dirty="0"/>
          </a:p>
        </p:txBody>
      </p:sp>
    </p:spTree>
    <p:extLst>
      <p:ext uri="{BB962C8B-B14F-4D97-AF65-F5344CB8AC3E}">
        <p14:creationId xmlns:p14="http://schemas.microsoft.com/office/powerpoint/2010/main" val="4140378542"/>
      </p:ext>
    </p:extLst>
  </p:cSld>
  <p:clrMapOvr>
    <a:masterClrMapping/>
  </p:clrMapOvr>
  <p:transition spd="slow">
    <p:strips dir="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371603"/>
            <a:ext cx="10953750" cy="4759325"/>
          </a:xfrm>
        </p:spPr>
        <p:txBody>
          <a:bodyPr/>
          <a:lstStyle/>
          <a:p>
            <a:r>
              <a:rPr lang="en-US" sz="3600" b="1" dirty="0">
                <a:solidFill>
                  <a:srgbClr val="E828B6"/>
                </a:solidFill>
                <a:latin typeface="Calibri" pitchFamily="34" charset="0"/>
              </a:rPr>
              <a:t>Financial Implication(Involvement):</a:t>
            </a:r>
          </a:p>
          <a:p>
            <a:pPr>
              <a:buFont typeface="Wingdings" pitchFamily="2" charset="2"/>
              <a:buChar char="Ø"/>
            </a:pPr>
            <a:r>
              <a:rPr lang="en-US" sz="3600" dirty="0">
                <a:latin typeface="Calibri" pitchFamily="34" charset="0"/>
              </a:rPr>
              <a:t>The whole process will be extra expensive compared to a normal non-DM client.</a:t>
            </a:r>
          </a:p>
          <a:p>
            <a:pPr>
              <a:buFont typeface="Wingdings" pitchFamily="2" charset="2"/>
              <a:buChar char="Ø"/>
            </a:pPr>
            <a:r>
              <a:rPr lang="en-US" sz="3600" dirty="0">
                <a:latin typeface="Calibri" pitchFamily="34" charset="0"/>
              </a:rPr>
              <a:t>Expenses are amassed  from, change to insulin , frequent investigations , </a:t>
            </a:r>
            <a:r>
              <a:rPr lang="en-US" sz="3600" dirty="0" err="1">
                <a:latin typeface="Calibri" pitchFamily="34" charset="0"/>
              </a:rPr>
              <a:t>hospitalisation</a:t>
            </a:r>
            <a:r>
              <a:rPr lang="en-US" sz="3600" dirty="0">
                <a:latin typeface="Calibri" pitchFamily="34" charset="0"/>
              </a:rPr>
              <a:t>  and mode of delivery among others.  </a:t>
            </a:r>
          </a:p>
        </p:txBody>
      </p:sp>
    </p:spTree>
    <p:extLst>
      <p:ext uri="{BB962C8B-B14F-4D97-AF65-F5344CB8AC3E}">
        <p14:creationId xmlns:p14="http://schemas.microsoft.com/office/powerpoint/2010/main" val="1501719122"/>
      </p:ext>
    </p:extLst>
  </p:cSld>
  <p:clrMapOvr>
    <a:masterClrMapping/>
  </p:clrMapOvr>
  <p:transition spd="slow">
    <p:strips dir="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normAutofit/>
          </a:bodyPr>
          <a:lstStyle/>
          <a:p>
            <a:pPr>
              <a:buNone/>
            </a:pPr>
            <a:r>
              <a:rPr lang="en-US" b="1" dirty="0">
                <a:solidFill>
                  <a:srgbClr val="E828B6"/>
                </a:solidFill>
                <a:latin typeface="Calibri" pitchFamily="34" charset="0"/>
              </a:rPr>
              <a:t>	Medical  &amp; Surgical risks</a:t>
            </a:r>
            <a:r>
              <a:rPr lang="en-US" b="1" dirty="0">
                <a:latin typeface="Calibri" pitchFamily="34" charset="0"/>
              </a:rPr>
              <a:t>:</a:t>
            </a:r>
          </a:p>
          <a:p>
            <a:r>
              <a:rPr lang="en-US" dirty="0">
                <a:effectLst/>
                <a:latin typeface="Calibri" pitchFamily="34" charset="0"/>
              </a:rPr>
              <a:t>Change from oral </a:t>
            </a:r>
            <a:r>
              <a:rPr lang="en-US" dirty="0" err="1">
                <a:effectLst/>
                <a:latin typeface="Calibri" pitchFamily="34" charset="0"/>
              </a:rPr>
              <a:t>hypoglycaemic</a:t>
            </a:r>
            <a:r>
              <a:rPr lang="en-US" dirty="0">
                <a:effectLst/>
                <a:latin typeface="Calibri" pitchFamily="34" charset="0"/>
              </a:rPr>
              <a:t> agents to insulin injection or increased insulin dose to maintain control.</a:t>
            </a:r>
          </a:p>
          <a:p>
            <a:pPr>
              <a:buFont typeface="Wingdings" pitchFamily="2" charset="2"/>
              <a:buChar char="Ø"/>
            </a:pPr>
            <a:r>
              <a:rPr lang="en-US" dirty="0">
                <a:effectLst/>
                <a:latin typeface="Calibri" pitchFamily="34" charset="0"/>
              </a:rPr>
              <a:t>Close monitoring and re-education to avoid hypoglycaemia  which is dangerous to both.</a:t>
            </a:r>
          </a:p>
          <a:p>
            <a:r>
              <a:rPr lang="en-US" dirty="0">
                <a:effectLst/>
                <a:latin typeface="Calibri" pitchFamily="34" charset="0"/>
              </a:rPr>
              <a:t>Possibility of surgical delivery due to macrosomia. Healing of the </a:t>
            </a:r>
            <a:r>
              <a:rPr lang="en-US" dirty="0" err="1">
                <a:effectLst/>
                <a:latin typeface="Calibri" pitchFamily="34" charset="0"/>
              </a:rPr>
              <a:t>incisional</a:t>
            </a:r>
            <a:r>
              <a:rPr lang="en-US" dirty="0">
                <a:effectLst/>
                <a:latin typeface="Calibri" pitchFamily="34" charset="0"/>
              </a:rPr>
              <a:t> area occurs slowly hence extra care to prevent sepsis. </a:t>
            </a:r>
          </a:p>
        </p:txBody>
      </p:sp>
    </p:spTree>
    <p:extLst>
      <p:ext uri="{BB962C8B-B14F-4D97-AF65-F5344CB8AC3E}">
        <p14:creationId xmlns:p14="http://schemas.microsoft.com/office/powerpoint/2010/main" val="2048452450"/>
      </p:ext>
    </p:extLst>
  </p:cSld>
  <p:clrMapOvr>
    <a:masterClrMapping/>
  </p:clrMapOvr>
  <p:transition spd="slow">
    <p:strips dir="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572750" cy="5105400"/>
          </a:xfrm>
        </p:spPr>
        <p:txBody>
          <a:bodyPr>
            <a:normAutofit/>
          </a:bodyPr>
          <a:lstStyle/>
          <a:p>
            <a:r>
              <a:rPr lang="en-US" b="1" dirty="0">
                <a:solidFill>
                  <a:srgbClr val="E828B6"/>
                </a:solidFill>
                <a:latin typeface="Calibri" pitchFamily="34" charset="0"/>
              </a:rPr>
              <a:t>Family size </a:t>
            </a:r>
            <a:r>
              <a:rPr lang="en-US" b="1" dirty="0">
                <a:latin typeface="Calibri" pitchFamily="34" charset="0"/>
              </a:rPr>
              <a:t>:</a:t>
            </a:r>
          </a:p>
          <a:p>
            <a:pPr>
              <a:buFont typeface="Wingdings" pitchFamily="2" charset="2"/>
              <a:buChar char="Ø"/>
            </a:pPr>
            <a:r>
              <a:rPr lang="en-US" dirty="0">
                <a:effectLst/>
                <a:latin typeface="Calibri" pitchFamily="34" charset="0"/>
              </a:rPr>
              <a:t>Recommended delivers are 3(three) in absence of complications, since pregnancy state affects  diabetes severely.</a:t>
            </a:r>
          </a:p>
          <a:p>
            <a:r>
              <a:rPr lang="en-US" b="1" dirty="0">
                <a:solidFill>
                  <a:srgbClr val="E828B6"/>
                </a:solidFill>
                <a:effectLst/>
                <a:latin typeface="Calibri" pitchFamily="34" charset="0"/>
              </a:rPr>
              <a:t>Diet</a:t>
            </a:r>
            <a:r>
              <a:rPr lang="en-US" b="1" dirty="0">
                <a:effectLst/>
                <a:latin typeface="Calibri" pitchFamily="34" charset="0"/>
              </a:rPr>
              <a:t>:</a:t>
            </a:r>
          </a:p>
          <a:p>
            <a:pPr>
              <a:buFont typeface="Wingdings" pitchFamily="2" charset="2"/>
              <a:buChar char="Ø"/>
            </a:pPr>
            <a:r>
              <a:rPr lang="en-US" dirty="0">
                <a:effectLst/>
                <a:latin typeface="Calibri" pitchFamily="34" charset="0"/>
              </a:rPr>
              <a:t>Through a dietician/ nutritionist advise, she is expected to adhere on a diet of  about 50% carbohydrate, 25% proteins, 25% fat, whole grain </a:t>
            </a:r>
            <a:r>
              <a:rPr lang="en-US" dirty="0" err="1">
                <a:effectLst/>
                <a:latin typeface="Calibri" pitchFamily="34" charset="0"/>
              </a:rPr>
              <a:t>fibre</a:t>
            </a:r>
            <a:r>
              <a:rPr lang="en-US" dirty="0">
                <a:effectLst/>
                <a:latin typeface="Calibri" pitchFamily="34" charset="0"/>
              </a:rPr>
              <a:t> , fruits &amp; vegetables liberally. </a:t>
            </a:r>
          </a:p>
          <a:p>
            <a:pPr>
              <a:buFont typeface="Wingdings" pitchFamily="2" charset="2"/>
              <a:buChar char="Ø"/>
            </a:pPr>
            <a:endParaRPr lang="en-US" sz="2800" b="1" dirty="0">
              <a:latin typeface="Calibri" pitchFamily="34" charset="0"/>
            </a:endParaRPr>
          </a:p>
        </p:txBody>
      </p:sp>
    </p:spTree>
    <p:extLst>
      <p:ext uri="{BB962C8B-B14F-4D97-AF65-F5344CB8AC3E}">
        <p14:creationId xmlns:p14="http://schemas.microsoft.com/office/powerpoint/2010/main" val="1396462038"/>
      </p:ext>
    </p:extLst>
  </p:cSld>
  <p:clrMapOvr>
    <a:masterClrMapping/>
  </p:clrMapOvr>
  <p:transition spd="slow">
    <p:strips dir="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600200"/>
            <a:ext cx="10668000" cy="4572000"/>
          </a:xfrm>
        </p:spPr>
        <p:txBody>
          <a:bodyPr>
            <a:noAutofit/>
          </a:bodyPr>
          <a:lstStyle/>
          <a:p>
            <a:pPr>
              <a:buFont typeface="Wingdings" pitchFamily="2" charset="2"/>
              <a:buChar char="Ø"/>
            </a:pPr>
            <a:r>
              <a:rPr lang="en-US" sz="3600" dirty="0">
                <a:latin typeface="Calibri" pitchFamily="34" charset="0"/>
              </a:rPr>
              <a:t>Fetus uses more glucose  because , its more simplified and crosses the placenta barrier  easily compared to any other nutrients.</a:t>
            </a:r>
          </a:p>
          <a:p>
            <a:pPr>
              <a:buFont typeface="Wingdings" pitchFamily="2" charset="2"/>
              <a:buChar char="Ø"/>
            </a:pPr>
            <a:r>
              <a:rPr lang="en-US" sz="3600" dirty="0">
                <a:latin typeface="Calibri" pitchFamily="34" charset="0"/>
              </a:rPr>
              <a:t>To have 3 small meals and 3 snacks daily , to maintain regular meal time, so as to have equal blood glucose concentration all through .</a:t>
            </a:r>
          </a:p>
        </p:txBody>
      </p:sp>
    </p:spTree>
    <p:extLst>
      <p:ext uri="{BB962C8B-B14F-4D97-AF65-F5344CB8AC3E}">
        <p14:creationId xmlns:p14="http://schemas.microsoft.com/office/powerpoint/2010/main" val="2583383013"/>
      </p:ext>
    </p:extLst>
  </p:cSld>
  <p:clrMapOvr>
    <a:masterClrMapping/>
  </p:clrMapOvr>
  <p:transition spd="slow">
    <p:strips dir="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95404"/>
            <a:ext cx="11239500" cy="4835525"/>
          </a:xfrm>
        </p:spPr>
        <p:txBody>
          <a:bodyPr/>
          <a:lstStyle/>
          <a:p>
            <a:pPr>
              <a:buNone/>
            </a:pPr>
            <a:r>
              <a:rPr lang="en-US" dirty="0">
                <a:solidFill>
                  <a:srgbClr val="E828B6"/>
                </a:solidFill>
                <a:effectLst/>
                <a:latin typeface="Calibri" pitchFamily="34" charset="0"/>
              </a:rPr>
              <a:t>  NB:</a:t>
            </a:r>
            <a:r>
              <a:rPr lang="en-US" dirty="0">
                <a:effectLst/>
                <a:latin typeface="Calibri" pitchFamily="34" charset="0"/>
              </a:rPr>
              <a:t> </a:t>
            </a:r>
            <a:endParaRPr lang="en-US" dirty="0">
              <a:solidFill>
                <a:srgbClr val="E828B6"/>
              </a:solidFill>
              <a:effectLst/>
              <a:latin typeface="Calibri" pitchFamily="34" charset="0"/>
            </a:endParaRPr>
          </a:p>
          <a:p>
            <a:r>
              <a:rPr lang="en-US" dirty="0">
                <a:effectLst/>
                <a:latin typeface="Calibri" pitchFamily="34" charset="0"/>
              </a:rPr>
              <a:t>Folic acid supplements to reduce risk of congenital abnormalities are commenced and continues up to 12 weeks prenatally.</a:t>
            </a:r>
          </a:p>
          <a:p>
            <a:r>
              <a:rPr lang="en-US" dirty="0">
                <a:effectLst/>
                <a:latin typeface="Calibri" pitchFamily="34" charset="0"/>
              </a:rPr>
              <a:t>Evaluate for retinopathy &amp; nephropathy respectively through various investigations and accurate interpretation of results .</a:t>
            </a:r>
          </a:p>
          <a:p>
            <a:pPr>
              <a:buFont typeface="Wingdings" pitchFamily="2" charset="2"/>
              <a:buChar char="Ø"/>
            </a:pPr>
            <a:r>
              <a:rPr lang="en-US" dirty="0">
                <a:effectLst/>
                <a:latin typeface="Calibri" pitchFamily="34" charset="0"/>
              </a:rPr>
              <a:t>For presence of any of the complications procreation is not advisable to prevent life threatening  outcomes. </a:t>
            </a:r>
          </a:p>
          <a:p>
            <a:endParaRPr lang="en-US" dirty="0">
              <a:latin typeface="Calibri" pitchFamily="34" charset="0"/>
            </a:endParaRPr>
          </a:p>
        </p:txBody>
      </p:sp>
    </p:spTree>
    <p:extLst>
      <p:ext uri="{BB962C8B-B14F-4D97-AF65-F5344CB8AC3E}">
        <p14:creationId xmlns:p14="http://schemas.microsoft.com/office/powerpoint/2010/main" val="1770244462"/>
      </p:ext>
    </p:extLst>
  </p:cSld>
  <p:clrMapOvr>
    <a:masterClrMapping/>
  </p:clrMapOvr>
  <p:transition spd="slow">
    <p:strips dir="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i="1" dirty="0">
                <a:solidFill>
                  <a:srgbClr val="00B0F0"/>
                </a:solidFill>
              </a:rPr>
              <a:t>Prenatal Care</a:t>
            </a:r>
            <a:endParaRPr lang="en-US" dirty="0"/>
          </a:p>
        </p:txBody>
      </p:sp>
      <p:sp>
        <p:nvSpPr>
          <p:cNvPr id="3" name="Content Placeholder 2"/>
          <p:cNvSpPr>
            <a:spLocks noGrp="1"/>
          </p:cNvSpPr>
          <p:nvPr>
            <p:ph sz="quarter" idx="1"/>
          </p:nvPr>
        </p:nvSpPr>
        <p:spPr>
          <a:xfrm>
            <a:off x="571500" y="1295400"/>
            <a:ext cx="10953750" cy="5029200"/>
          </a:xfrm>
        </p:spPr>
        <p:txBody>
          <a:bodyPr/>
          <a:lstStyle/>
          <a:p>
            <a:r>
              <a:rPr lang="en-US" sz="3000" dirty="0"/>
              <a:t>Among the routine services are , screening tests for DM at booking and  on every visit, through urinalysis.</a:t>
            </a:r>
          </a:p>
          <a:p>
            <a:r>
              <a:rPr lang="en-US" sz="3000" dirty="0"/>
              <a:t>Care is under a multidisciplinary  team consisting of , an obstetrician, </a:t>
            </a:r>
            <a:r>
              <a:rPr lang="en-US" sz="3000" dirty="0" err="1"/>
              <a:t>diabetologist</a:t>
            </a:r>
            <a:r>
              <a:rPr lang="en-US" sz="3000" dirty="0"/>
              <a:t> /physician, nutritionist/dietician ,</a:t>
            </a:r>
            <a:r>
              <a:rPr lang="en-US" sz="3000" dirty="0" err="1"/>
              <a:t>paeditrician</a:t>
            </a:r>
            <a:r>
              <a:rPr lang="en-US" sz="3000" dirty="0"/>
              <a:t>  and midwife.</a:t>
            </a:r>
          </a:p>
          <a:p>
            <a:r>
              <a:rPr lang="en-US" sz="3000" dirty="0"/>
              <a:t>Particularly at booking visit, blood glucose levels are closely assessed through;</a:t>
            </a:r>
          </a:p>
          <a:p>
            <a:pPr>
              <a:buFont typeface="Wingdings" pitchFamily="2" charset="2"/>
              <a:buChar char="Ø"/>
            </a:pPr>
            <a:r>
              <a:rPr lang="en-US" sz="3000" dirty="0"/>
              <a:t>Post </a:t>
            </a:r>
            <a:r>
              <a:rPr lang="en-US" sz="3000" dirty="0" err="1"/>
              <a:t>pradial</a:t>
            </a:r>
            <a:r>
              <a:rPr lang="en-US" sz="3000" dirty="0"/>
              <a:t> </a:t>
            </a:r>
            <a:r>
              <a:rPr lang="en-US" sz="3000" dirty="0" err="1"/>
              <a:t>ie</a:t>
            </a:r>
            <a:r>
              <a:rPr lang="en-US" sz="3000" dirty="0"/>
              <a:t> 2 hrs after having eaten. Bs levels are expected to be ˂ 8.6 </a:t>
            </a:r>
            <a:r>
              <a:rPr lang="en-US" sz="3000" dirty="0" err="1"/>
              <a:t>mmol</a:t>
            </a:r>
            <a:r>
              <a:rPr lang="en-US" sz="3000" dirty="0"/>
              <a:t>/L</a:t>
            </a:r>
          </a:p>
        </p:txBody>
      </p:sp>
    </p:spTree>
    <p:extLst>
      <p:ext uri="{BB962C8B-B14F-4D97-AF65-F5344CB8AC3E}">
        <p14:creationId xmlns:p14="http://schemas.microsoft.com/office/powerpoint/2010/main" val="977112432"/>
      </p:ext>
    </p:extLst>
  </p:cSld>
  <p:clrMapOvr>
    <a:masterClrMapping/>
  </p:clrMapOvr>
  <p:transition spd="slow">
    <p:strips dir="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2" y="1600200"/>
            <a:ext cx="10957559" cy="4495800"/>
          </a:xfrm>
        </p:spPr>
        <p:txBody>
          <a:bodyPr/>
          <a:lstStyle/>
          <a:p>
            <a:pPr>
              <a:buFont typeface="Wingdings" pitchFamily="2" charset="2"/>
              <a:buChar char="Ø"/>
            </a:pPr>
            <a:r>
              <a:rPr lang="en-US" dirty="0">
                <a:latin typeface="Calibri" pitchFamily="34" charset="0"/>
              </a:rPr>
              <a:t>If &gt; 8.6 </a:t>
            </a:r>
            <a:r>
              <a:rPr lang="en-US" dirty="0" err="1">
                <a:latin typeface="Calibri" pitchFamily="34" charset="0"/>
              </a:rPr>
              <a:t>mmol</a:t>
            </a:r>
            <a:r>
              <a:rPr lang="en-US" dirty="0">
                <a:latin typeface="Calibri" pitchFamily="34" charset="0"/>
              </a:rPr>
              <a:t>/L , she is booked for GTT.</a:t>
            </a:r>
          </a:p>
          <a:p>
            <a:pPr>
              <a:buFont typeface="Wingdings" pitchFamily="2" charset="2"/>
              <a:buChar char="Ø"/>
            </a:pPr>
            <a:r>
              <a:rPr lang="en-US" dirty="0">
                <a:latin typeface="Calibri" pitchFamily="34" charset="0"/>
              </a:rPr>
              <a:t>Glycated haemoglobin ,to assess oxygen carrying capacity and it’s repeated monthly.</a:t>
            </a:r>
          </a:p>
          <a:p>
            <a:pPr>
              <a:buFont typeface="Wingdings" pitchFamily="2" charset="2"/>
              <a:buChar char="Ø"/>
            </a:pPr>
            <a:r>
              <a:rPr lang="en-US" dirty="0">
                <a:latin typeface="Calibri" pitchFamily="34" charset="0"/>
              </a:rPr>
              <a:t>Urinalysis,  for microscopy culture and sensitivity  for possibility of UTI.</a:t>
            </a:r>
          </a:p>
          <a:p>
            <a:r>
              <a:rPr lang="en-US" dirty="0">
                <a:latin typeface="Calibri" pitchFamily="34" charset="0"/>
              </a:rPr>
              <a:t>2 weekly  visit , </a:t>
            </a:r>
            <a:r>
              <a:rPr lang="en-US" dirty="0" err="1">
                <a:latin typeface="Calibri" pitchFamily="34" charset="0"/>
              </a:rPr>
              <a:t>upto</a:t>
            </a:r>
            <a:r>
              <a:rPr lang="en-US" dirty="0">
                <a:latin typeface="Calibri" pitchFamily="34" charset="0"/>
              </a:rPr>
              <a:t> a gestation of 28 weeks to maintain good control , thereafter perhaps weekly till term. </a:t>
            </a:r>
          </a:p>
        </p:txBody>
      </p:sp>
    </p:spTree>
    <p:extLst>
      <p:ext uri="{BB962C8B-B14F-4D97-AF65-F5344CB8AC3E}">
        <p14:creationId xmlns:p14="http://schemas.microsoft.com/office/powerpoint/2010/main" val="1850654015"/>
      </p:ext>
    </p:extLst>
  </p:cSld>
  <p:clrMapOvr>
    <a:masterClrMapping/>
  </p:clrMapOvr>
  <p:transition spd="slow">
    <p:strips dir="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447810"/>
            <a:ext cx="10953750" cy="4683125"/>
          </a:xfrm>
        </p:spPr>
        <p:txBody>
          <a:bodyPr>
            <a:normAutofit/>
          </a:bodyPr>
          <a:lstStyle/>
          <a:p>
            <a:r>
              <a:rPr lang="en-US" dirty="0"/>
              <a:t>Sometimes ,admission occurs at  around 20 weeks for </a:t>
            </a:r>
            <a:r>
              <a:rPr lang="en-US" dirty="0" err="1"/>
              <a:t>stabilisation</a:t>
            </a:r>
            <a:r>
              <a:rPr lang="en-US" dirty="0"/>
              <a:t> because insulin requirements rises fast. </a:t>
            </a:r>
          </a:p>
          <a:p>
            <a:r>
              <a:rPr lang="en-US" dirty="0"/>
              <a:t>Soluble insulin is used  at a sliding scale as per blood sugar results . Thereafter  ct with intermediate acting insulin.</a:t>
            </a:r>
          </a:p>
          <a:p>
            <a:r>
              <a:rPr lang="en-US" dirty="0"/>
              <a:t>Maintain records of BS before every meal and 6 hourly urinalysis. Vital signs &amp; FHS every 4 hrly.</a:t>
            </a:r>
          </a:p>
          <a:p>
            <a:pPr>
              <a:buFont typeface="Wingdings" pitchFamily="2" charset="2"/>
              <a:buChar char="Ø"/>
            </a:pPr>
            <a:r>
              <a:rPr lang="en-US" dirty="0"/>
              <a:t>Fetal kick chart after instructing the mother correctly.  </a:t>
            </a:r>
          </a:p>
        </p:txBody>
      </p:sp>
    </p:spTree>
    <p:extLst>
      <p:ext uri="{BB962C8B-B14F-4D97-AF65-F5344CB8AC3E}">
        <p14:creationId xmlns:p14="http://schemas.microsoft.com/office/powerpoint/2010/main" val="1903023792"/>
      </p:ext>
    </p:extLst>
  </p:cSld>
  <p:clrMapOvr>
    <a:masterClrMapping/>
  </p:clrMapOvr>
  <p:transition spd="slow">
    <p:strips dir="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572750" cy="4953000"/>
          </a:xfrm>
        </p:spPr>
        <p:txBody>
          <a:bodyPr/>
          <a:lstStyle/>
          <a:p>
            <a:r>
              <a:rPr lang="en-US" sz="3400" dirty="0">
                <a:latin typeface="Calibri" pitchFamily="34" charset="0"/>
              </a:rPr>
              <a:t>Other fetal assessment measures includes;</a:t>
            </a:r>
          </a:p>
          <a:p>
            <a:pPr>
              <a:buFont typeface="Wingdings" pitchFamily="2" charset="2"/>
              <a:buChar char="Ø"/>
            </a:pPr>
            <a:r>
              <a:rPr lang="en-US" sz="3400" dirty="0">
                <a:latin typeface="Calibri" pitchFamily="34" charset="0"/>
              </a:rPr>
              <a:t>Ultrasound  growth &amp; development as well as presence of congenital abnormalities.</a:t>
            </a:r>
          </a:p>
          <a:p>
            <a:pPr>
              <a:buFont typeface="Wingdings" pitchFamily="2" charset="2"/>
              <a:buChar char="Ø"/>
            </a:pPr>
            <a:r>
              <a:rPr lang="en-US" sz="3400" dirty="0">
                <a:latin typeface="Calibri" pitchFamily="34" charset="0"/>
              </a:rPr>
              <a:t>Echocardiography at 20-22weeks to evaluate for cardiac abnormalities.</a:t>
            </a:r>
          </a:p>
          <a:p>
            <a:pPr>
              <a:buNone/>
            </a:pPr>
            <a:r>
              <a:rPr lang="en-US" sz="3400" dirty="0">
                <a:solidFill>
                  <a:srgbClr val="E828B6"/>
                </a:solidFill>
                <a:latin typeface="Calibri" pitchFamily="34" charset="0"/>
              </a:rPr>
              <a:t>NB: </a:t>
            </a:r>
            <a:r>
              <a:rPr lang="en-US" sz="3400" dirty="0">
                <a:latin typeface="Calibri" pitchFamily="34" charset="0"/>
              </a:rPr>
              <a:t>Human insulin “</a:t>
            </a:r>
            <a:r>
              <a:rPr lang="en-US" sz="3400" dirty="0" err="1">
                <a:latin typeface="Calibri" pitchFamily="34" charset="0"/>
              </a:rPr>
              <a:t>Humilin</a:t>
            </a:r>
            <a:r>
              <a:rPr lang="en-US" sz="3400" dirty="0">
                <a:latin typeface="Calibri" pitchFamily="34" charset="0"/>
              </a:rPr>
              <a:t> S” is the best since animal’s  </a:t>
            </a:r>
            <a:r>
              <a:rPr lang="en-US" sz="3400" dirty="0" err="1">
                <a:latin typeface="Calibri" pitchFamily="34" charset="0"/>
              </a:rPr>
              <a:t>ie</a:t>
            </a:r>
            <a:r>
              <a:rPr lang="en-US" sz="3400" dirty="0">
                <a:latin typeface="Calibri" pitchFamily="34" charset="0"/>
              </a:rPr>
              <a:t> </a:t>
            </a:r>
            <a:r>
              <a:rPr lang="en-US" sz="3400" dirty="0" err="1">
                <a:latin typeface="Calibri" pitchFamily="34" charset="0"/>
              </a:rPr>
              <a:t>Porcaine</a:t>
            </a:r>
            <a:r>
              <a:rPr lang="en-US" sz="3400" dirty="0">
                <a:latin typeface="Calibri" pitchFamily="34" charset="0"/>
              </a:rPr>
              <a:t> or Bovine damages the fetal insulin producing cells in the </a:t>
            </a:r>
            <a:r>
              <a:rPr lang="en-US" sz="3400" dirty="0" err="1">
                <a:latin typeface="Calibri" pitchFamily="34" charset="0"/>
              </a:rPr>
              <a:t>pancrease</a:t>
            </a:r>
            <a:r>
              <a:rPr lang="en-US" sz="3400" dirty="0">
                <a:latin typeface="Calibri" pitchFamily="34" charset="0"/>
              </a:rPr>
              <a:t>.</a:t>
            </a:r>
          </a:p>
        </p:txBody>
      </p:sp>
    </p:spTree>
    <p:extLst>
      <p:ext uri="{BB962C8B-B14F-4D97-AF65-F5344CB8AC3E}">
        <p14:creationId xmlns:p14="http://schemas.microsoft.com/office/powerpoint/2010/main" val="1621272218"/>
      </p:ext>
    </p:extLst>
  </p:cSld>
  <p:clrMapOvr>
    <a:masterClrMapping/>
  </p:clrMapOvr>
  <p:transition spd="slow">
    <p:strips dir="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572750" cy="5334000"/>
          </a:xfrm>
        </p:spPr>
        <p:txBody>
          <a:bodyPr>
            <a:normAutofit/>
          </a:bodyPr>
          <a:lstStyle/>
          <a:p>
            <a:r>
              <a:rPr lang="en-US" dirty="0"/>
              <a:t>For gestational  diabetes cases, teach patient &amp; close relative (s) regarding monitoring and control of the condition in terms of:</a:t>
            </a:r>
          </a:p>
          <a:p>
            <a:pPr>
              <a:buFont typeface="Wingdings" pitchFamily="2" charset="2"/>
              <a:buChar char="Ø"/>
            </a:pPr>
            <a:r>
              <a:rPr lang="en-US" dirty="0"/>
              <a:t>Regular BS estimation and accurate interpretation.</a:t>
            </a:r>
          </a:p>
          <a:p>
            <a:pPr>
              <a:buFont typeface="Wingdings" pitchFamily="2" charset="2"/>
              <a:buChar char="Ø"/>
            </a:pPr>
            <a:r>
              <a:rPr lang="en-US" dirty="0"/>
              <a:t>Signs of </a:t>
            </a:r>
            <a:r>
              <a:rPr lang="en-US" dirty="0" err="1"/>
              <a:t>hyperglycaemia</a:t>
            </a:r>
            <a:r>
              <a:rPr lang="en-US" dirty="0"/>
              <a:t> and hypoglycaemia.</a:t>
            </a:r>
          </a:p>
          <a:p>
            <a:pPr>
              <a:buFont typeface="Wingdings" pitchFamily="2" charset="2"/>
              <a:buChar char="Ø"/>
            </a:pPr>
            <a:r>
              <a:rPr lang="en-US" dirty="0"/>
              <a:t>Hygienic measures to include care of the feet.</a:t>
            </a:r>
          </a:p>
          <a:p>
            <a:pPr>
              <a:buFont typeface="Wingdings" pitchFamily="2" charset="2"/>
              <a:buChar char="Ø"/>
            </a:pPr>
            <a:r>
              <a:rPr lang="en-US" dirty="0"/>
              <a:t>Storage &amp; administration of insulin.</a:t>
            </a:r>
          </a:p>
          <a:p>
            <a:pPr>
              <a:buFont typeface="Wingdings" pitchFamily="2" charset="2"/>
              <a:buChar char="Ø"/>
            </a:pPr>
            <a:r>
              <a:rPr lang="en-US" dirty="0"/>
              <a:t>Recommended diet (as per pre-conception care).</a:t>
            </a:r>
          </a:p>
          <a:p>
            <a:pPr>
              <a:buNone/>
            </a:pPr>
            <a:r>
              <a:rPr lang="en-US" b="1" dirty="0">
                <a:solidFill>
                  <a:srgbClr val="E828B6"/>
                </a:solidFill>
              </a:rPr>
              <a:t>NB: </a:t>
            </a:r>
            <a:r>
              <a:rPr lang="en-US" dirty="0"/>
              <a:t>Sometimes, gestational DM is controlled by diet and exercises.</a:t>
            </a:r>
          </a:p>
        </p:txBody>
      </p:sp>
    </p:spTree>
    <p:extLst>
      <p:ext uri="{BB962C8B-B14F-4D97-AF65-F5344CB8AC3E}">
        <p14:creationId xmlns:p14="http://schemas.microsoft.com/office/powerpoint/2010/main" val="1328786988"/>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DIAGONSTIC  FACTORS</a:t>
            </a:r>
            <a:endParaRPr lang="en-US" dirty="0"/>
          </a:p>
        </p:txBody>
      </p:sp>
      <p:sp>
        <p:nvSpPr>
          <p:cNvPr id="3" name="Content Placeholder 2"/>
          <p:cNvSpPr>
            <a:spLocks noGrp="1"/>
          </p:cNvSpPr>
          <p:nvPr>
            <p:ph idx="1"/>
          </p:nvPr>
        </p:nvSpPr>
        <p:spPr/>
        <p:txBody>
          <a:bodyPr>
            <a:noAutofit/>
          </a:bodyPr>
          <a:lstStyle/>
          <a:p>
            <a:pPr lvl="0" algn="just"/>
            <a:r>
              <a:rPr lang="en-US" dirty="0"/>
              <a:t>History and physical examination findings.</a:t>
            </a:r>
          </a:p>
          <a:p>
            <a:pPr lvl="0" algn="just"/>
            <a:r>
              <a:rPr lang="en-US" dirty="0"/>
              <a:t>Laboratory investigation  for ,urea,haematocrite and altered electrolyte levels.</a:t>
            </a:r>
          </a:p>
          <a:p>
            <a:pPr algn="just">
              <a:buNone/>
            </a:pPr>
            <a:r>
              <a:rPr lang="en-US" i="1" dirty="0"/>
              <a:t>          </a:t>
            </a:r>
            <a:r>
              <a:rPr lang="en-US" b="1" dirty="0">
                <a:solidFill>
                  <a:srgbClr val="C00000"/>
                </a:solidFill>
              </a:rPr>
              <a:t>DIFFERENTIAL DIAGNONSIS</a:t>
            </a:r>
          </a:p>
          <a:p>
            <a:pPr algn="just"/>
            <a:r>
              <a:rPr lang="en-US" dirty="0"/>
              <a:t>Evaluate for other causes of severe nausea &amp; vomiting e.g. hepatitis, cholecystitis, peptic ulcers &amp; gastro-enteritis. </a:t>
            </a:r>
          </a:p>
          <a:p>
            <a:pPr algn="just">
              <a:buNone/>
            </a:pPr>
            <a:r>
              <a:rPr lang="en-US" i="1" dirty="0"/>
              <a:t>                   </a:t>
            </a:r>
            <a:endParaRPr lang="en-US" dirty="0"/>
          </a:p>
        </p:txBody>
      </p:sp>
    </p:spTree>
    <p:extLst>
      <p:ext uri="{BB962C8B-B14F-4D97-AF65-F5344CB8AC3E}">
        <p14:creationId xmlns:p14="http://schemas.microsoft.com/office/powerpoint/2010/main" val="1936809987"/>
      </p:ext>
    </p:extLst>
  </p:cSld>
  <p:clrMapOvr>
    <a:masterClrMapping/>
  </p:clrMapOvr>
  <p:transition spd="slow">
    <p:strips dir="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Generally remind all regarding hygiene &amp; diet.</a:t>
            </a:r>
          </a:p>
          <a:p>
            <a:r>
              <a:rPr lang="en-US" dirty="0"/>
              <a:t>After </a:t>
            </a:r>
            <a:r>
              <a:rPr lang="en-US" dirty="0" err="1"/>
              <a:t>stabilisation</a:t>
            </a:r>
            <a:r>
              <a:rPr lang="en-US" dirty="0"/>
              <a:t>, discharge to CT with ANC as earlier stated.</a:t>
            </a:r>
          </a:p>
          <a:p>
            <a:r>
              <a:rPr lang="en-US" dirty="0"/>
              <a:t>During every visit  either obstetrician or physician reviews alternatively.</a:t>
            </a:r>
          </a:p>
          <a:p>
            <a:r>
              <a:rPr lang="en-US" dirty="0"/>
              <a:t>Together with other routine services, monitor BS to ensure </a:t>
            </a:r>
            <a:r>
              <a:rPr lang="en-US" dirty="0" err="1"/>
              <a:t>euglycaemia</a:t>
            </a:r>
            <a:r>
              <a:rPr lang="en-US" dirty="0"/>
              <a:t>, hence prevent complications.</a:t>
            </a:r>
          </a:p>
          <a:p>
            <a:r>
              <a:rPr lang="en-US" dirty="0"/>
              <a:t>Evaluate  the heart and other organs regularly for complications &amp; intervene accordingly. </a:t>
            </a:r>
          </a:p>
        </p:txBody>
      </p:sp>
    </p:spTree>
    <p:extLst>
      <p:ext uri="{BB962C8B-B14F-4D97-AF65-F5344CB8AC3E}">
        <p14:creationId xmlns:p14="http://schemas.microsoft.com/office/powerpoint/2010/main" val="677401498"/>
      </p:ext>
    </p:extLst>
  </p:cSld>
  <p:clrMapOvr>
    <a:masterClrMapping/>
  </p:clrMapOvr>
  <p:transition spd="slow">
    <p:strips dir="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9"/>
            <a:ext cx="10763250" cy="4606925"/>
          </a:xfrm>
        </p:spPr>
        <p:txBody>
          <a:bodyPr>
            <a:normAutofit lnSpcReduction="10000"/>
          </a:bodyPr>
          <a:lstStyle/>
          <a:p>
            <a:r>
              <a:rPr lang="en-US" dirty="0">
                <a:latin typeface="Calibri" pitchFamily="34" charset="0"/>
              </a:rPr>
              <a:t>Share on importance of:</a:t>
            </a:r>
          </a:p>
          <a:p>
            <a:pPr>
              <a:buFont typeface="Wingdings" pitchFamily="2" charset="2"/>
              <a:buChar char="Ø"/>
            </a:pPr>
            <a:r>
              <a:rPr lang="en-US" dirty="0">
                <a:latin typeface="Calibri" pitchFamily="34" charset="0"/>
              </a:rPr>
              <a:t>Programmed exercises hence control </a:t>
            </a:r>
            <a:r>
              <a:rPr lang="en-US" dirty="0" err="1">
                <a:latin typeface="Calibri" pitchFamily="34" charset="0"/>
              </a:rPr>
              <a:t>bld</a:t>
            </a:r>
            <a:r>
              <a:rPr lang="en-US" dirty="0">
                <a:latin typeface="Calibri" pitchFamily="34" charset="0"/>
              </a:rPr>
              <a:t> sugar.</a:t>
            </a:r>
          </a:p>
          <a:p>
            <a:pPr>
              <a:buFont typeface="Wingdings" pitchFamily="2" charset="2"/>
              <a:buChar char="Ø"/>
            </a:pPr>
            <a:r>
              <a:rPr lang="en-US" dirty="0">
                <a:latin typeface="Calibri" pitchFamily="34" charset="0"/>
              </a:rPr>
              <a:t>Regular estimation of BS and keep record.</a:t>
            </a:r>
          </a:p>
          <a:p>
            <a:pPr>
              <a:buFont typeface="Wingdings" pitchFamily="2" charset="2"/>
              <a:buChar char="Ø"/>
            </a:pPr>
            <a:r>
              <a:rPr lang="en-US" dirty="0">
                <a:latin typeface="Calibri" pitchFamily="34" charset="0"/>
              </a:rPr>
              <a:t>Close monitoring of fetal kicks ,for abnormalities and seek medical attention promptly</a:t>
            </a:r>
          </a:p>
          <a:p>
            <a:pPr>
              <a:buNone/>
            </a:pPr>
            <a:r>
              <a:rPr lang="en-US" b="1" dirty="0">
                <a:solidFill>
                  <a:srgbClr val="E828B6"/>
                </a:solidFill>
                <a:latin typeface="Calibri" pitchFamily="34" charset="0"/>
              </a:rPr>
              <a:t>NB: </a:t>
            </a:r>
            <a:r>
              <a:rPr lang="en-US" dirty="0">
                <a:latin typeface="Calibri" pitchFamily="34" charset="0"/>
              </a:rPr>
              <a:t>Management of either preterm labour or </a:t>
            </a:r>
            <a:r>
              <a:rPr lang="en-US" dirty="0" err="1">
                <a:latin typeface="Calibri" pitchFamily="34" charset="0"/>
              </a:rPr>
              <a:t>polyhydramnious</a:t>
            </a:r>
            <a:r>
              <a:rPr lang="en-US" dirty="0">
                <a:latin typeface="Calibri" pitchFamily="34" charset="0"/>
              </a:rPr>
              <a:t> are difficult </a:t>
            </a:r>
            <a:r>
              <a:rPr lang="en-US" dirty="0" err="1">
                <a:latin typeface="Calibri" pitchFamily="34" charset="0"/>
              </a:rPr>
              <a:t>bcoz</a:t>
            </a:r>
            <a:r>
              <a:rPr lang="en-US" dirty="0">
                <a:latin typeface="Calibri" pitchFamily="34" charset="0"/>
              </a:rPr>
              <a:t> the respective drugs  </a:t>
            </a:r>
            <a:r>
              <a:rPr lang="en-US" dirty="0" err="1">
                <a:latin typeface="Calibri" pitchFamily="34" charset="0"/>
              </a:rPr>
              <a:t>ie</a:t>
            </a:r>
            <a:r>
              <a:rPr lang="en-US" dirty="0">
                <a:latin typeface="Calibri" pitchFamily="34" charset="0"/>
              </a:rPr>
              <a:t> </a:t>
            </a:r>
            <a:r>
              <a:rPr lang="en-US" dirty="0" err="1">
                <a:latin typeface="Calibri" pitchFamily="34" charset="0"/>
              </a:rPr>
              <a:t>sulbutamol</a:t>
            </a:r>
            <a:r>
              <a:rPr lang="en-US" dirty="0">
                <a:latin typeface="Calibri" pitchFamily="34" charset="0"/>
              </a:rPr>
              <a:t> &amp; steroids are diabetogenic </a:t>
            </a:r>
          </a:p>
          <a:p>
            <a:pPr>
              <a:buFont typeface="Wingdings" pitchFamily="2" charset="2"/>
              <a:buChar char="ü"/>
            </a:pPr>
            <a:r>
              <a:rPr lang="en-US" dirty="0">
                <a:latin typeface="Calibri" pitchFamily="34" charset="0"/>
              </a:rPr>
              <a:t>So IV insulin and glucose infusion are recommended to ensure </a:t>
            </a:r>
            <a:r>
              <a:rPr lang="en-US" dirty="0" err="1">
                <a:latin typeface="Calibri" pitchFamily="34" charset="0"/>
              </a:rPr>
              <a:t>normoglycaemia</a:t>
            </a:r>
            <a:r>
              <a:rPr lang="en-US" dirty="0">
                <a:latin typeface="Calibri" pitchFamily="34" charset="0"/>
              </a:rPr>
              <a:t>. </a:t>
            </a:r>
          </a:p>
        </p:txBody>
      </p:sp>
    </p:spTree>
    <p:extLst>
      <p:ext uri="{BB962C8B-B14F-4D97-AF65-F5344CB8AC3E}">
        <p14:creationId xmlns:p14="http://schemas.microsoft.com/office/powerpoint/2010/main" val="3787171945"/>
      </p:ext>
    </p:extLst>
  </p:cSld>
  <p:clrMapOvr>
    <a:masterClrMapping/>
  </p:clrMapOvr>
  <p:transition spd="slow">
    <p:strips dir="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TIMING  OF  DELIVERY</a:t>
            </a:r>
            <a:endParaRPr lang="en-US" dirty="0"/>
          </a:p>
        </p:txBody>
      </p:sp>
      <p:sp>
        <p:nvSpPr>
          <p:cNvPr id="3" name="Content Placeholder 2"/>
          <p:cNvSpPr>
            <a:spLocks noGrp="1"/>
          </p:cNvSpPr>
          <p:nvPr>
            <p:ph sz="quarter" idx="1"/>
          </p:nvPr>
        </p:nvSpPr>
        <p:spPr>
          <a:xfrm>
            <a:off x="666750" y="1295404"/>
            <a:ext cx="10858500" cy="4835525"/>
          </a:xfrm>
        </p:spPr>
        <p:txBody>
          <a:bodyPr/>
          <a:lstStyle/>
          <a:p>
            <a:pPr>
              <a:buNone/>
            </a:pPr>
            <a:r>
              <a:rPr lang="en-US" sz="3400" b="1" dirty="0">
                <a:solidFill>
                  <a:srgbClr val="E828B6"/>
                </a:solidFill>
                <a:latin typeface="Calibri" pitchFamily="34" charset="0"/>
              </a:rPr>
              <a:t>	Determiners are:</a:t>
            </a:r>
          </a:p>
          <a:p>
            <a:r>
              <a:rPr lang="en-US" sz="3400" dirty="0">
                <a:latin typeface="Calibri" pitchFamily="34" charset="0"/>
              </a:rPr>
              <a:t>Maternal health status.</a:t>
            </a:r>
          </a:p>
          <a:p>
            <a:pPr>
              <a:buFont typeface="Wingdings" pitchFamily="2" charset="2"/>
              <a:buChar char="Ø"/>
            </a:pPr>
            <a:r>
              <a:rPr lang="en-US" sz="3400" dirty="0">
                <a:latin typeface="Calibri" pitchFamily="34" charset="0"/>
              </a:rPr>
              <a:t> For well controlled condition, pregnancy continues to 40 weeks.</a:t>
            </a:r>
          </a:p>
          <a:p>
            <a:r>
              <a:rPr lang="en-US" sz="3400" dirty="0">
                <a:latin typeface="Calibri" pitchFamily="34" charset="0"/>
              </a:rPr>
              <a:t>Past obstetric history of:</a:t>
            </a:r>
          </a:p>
          <a:p>
            <a:pPr>
              <a:buFont typeface="Wingdings" pitchFamily="2" charset="2"/>
              <a:buChar char="Ø"/>
            </a:pPr>
            <a:r>
              <a:rPr lang="en-US" sz="3400" dirty="0">
                <a:latin typeface="Calibri" pitchFamily="34" charset="0"/>
              </a:rPr>
              <a:t> Intrauterine fetal death at term or ketoacidosis leading to early neonatal death. </a:t>
            </a:r>
          </a:p>
          <a:p>
            <a:pPr>
              <a:buFont typeface="Wingdings" pitchFamily="2" charset="2"/>
              <a:buChar char="ü"/>
            </a:pPr>
            <a:r>
              <a:rPr lang="en-US" sz="3400" dirty="0">
                <a:latin typeface="Calibri" pitchFamily="34" charset="0"/>
              </a:rPr>
              <a:t>So delivery is effected prematurely.</a:t>
            </a:r>
          </a:p>
        </p:txBody>
      </p:sp>
    </p:spTree>
    <p:extLst>
      <p:ext uri="{BB962C8B-B14F-4D97-AF65-F5344CB8AC3E}">
        <p14:creationId xmlns:p14="http://schemas.microsoft.com/office/powerpoint/2010/main" val="3253860022"/>
      </p:ext>
    </p:extLst>
  </p:cSld>
  <p:clrMapOvr>
    <a:masterClrMapping/>
  </p:clrMapOvr>
  <p:transition spd="slow">
    <p:strips dir="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50"/>
                </a:solidFill>
              </a:rPr>
              <a:t>MODES  OF  DELIVERY</a:t>
            </a:r>
            <a:endParaRPr lang="en-US" dirty="0"/>
          </a:p>
        </p:txBody>
      </p:sp>
      <p:sp>
        <p:nvSpPr>
          <p:cNvPr id="3" name="Content Placeholder 2"/>
          <p:cNvSpPr>
            <a:spLocks noGrp="1"/>
          </p:cNvSpPr>
          <p:nvPr>
            <p:ph sz="quarter" idx="1"/>
          </p:nvPr>
        </p:nvSpPr>
        <p:spPr>
          <a:xfrm>
            <a:off x="571500" y="1447800"/>
            <a:ext cx="10953750" cy="5181600"/>
          </a:xfrm>
        </p:spPr>
        <p:txBody>
          <a:bodyPr>
            <a:normAutofit/>
          </a:bodyPr>
          <a:lstStyle/>
          <a:p>
            <a:pPr>
              <a:buNone/>
            </a:pPr>
            <a:r>
              <a:rPr lang="en-US" sz="3000" b="1" dirty="0">
                <a:solidFill>
                  <a:srgbClr val="00B0F0"/>
                </a:solidFill>
                <a:latin typeface="Calibri" pitchFamily="34" charset="0"/>
              </a:rPr>
              <a:t>	1.Spontaneous  Vertex Delivery</a:t>
            </a:r>
          </a:p>
          <a:p>
            <a:r>
              <a:rPr lang="en-US" sz="3000" b="1" dirty="0">
                <a:latin typeface="Calibri" pitchFamily="34" charset="0"/>
              </a:rPr>
              <a:t>Most</a:t>
            </a:r>
            <a:r>
              <a:rPr lang="en-US" sz="3000" dirty="0">
                <a:latin typeface="Calibri" pitchFamily="34" charset="0"/>
              </a:rPr>
              <a:t> preferred because it’s accompanied by minimal complications</a:t>
            </a:r>
          </a:p>
          <a:p>
            <a:pPr>
              <a:buNone/>
            </a:pPr>
            <a:r>
              <a:rPr lang="en-US" sz="3000" dirty="0">
                <a:latin typeface="Calibri" pitchFamily="34" charset="0"/>
              </a:rPr>
              <a:t>		</a:t>
            </a:r>
            <a:r>
              <a:rPr lang="en-US" sz="3000" b="1" i="1" dirty="0">
                <a:solidFill>
                  <a:srgbClr val="E828B6"/>
                </a:solidFill>
                <a:latin typeface="Calibri" pitchFamily="34" charset="0"/>
              </a:rPr>
              <a:t>First Stage</a:t>
            </a:r>
          </a:p>
          <a:p>
            <a:r>
              <a:rPr lang="en-US" sz="3000" dirty="0">
                <a:latin typeface="Calibri" pitchFamily="34" charset="0"/>
              </a:rPr>
              <a:t>Monitor fetal condition through:</a:t>
            </a:r>
          </a:p>
          <a:p>
            <a:pPr>
              <a:buFont typeface="Wingdings" pitchFamily="2" charset="2"/>
              <a:buChar char="Ø"/>
            </a:pPr>
            <a:r>
              <a:rPr lang="en-US" sz="3000" dirty="0">
                <a:latin typeface="Calibri" pitchFamily="34" charset="0"/>
              </a:rPr>
              <a:t>4 hrly FHS  either with fetalscope or </a:t>
            </a:r>
            <a:r>
              <a:rPr lang="en-US" sz="3000" dirty="0" err="1">
                <a:latin typeface="Calibri" pitchFamily="34" charset="0"/>
              </a:rPr>
              <a:t>cardiotocography</a:t>
            </a:r>
            <a:r>
              <a:rPr lang="en-US" sz="3000" dirty="0">
                <a:latin typeface="Calibri" pitchFamily="34" charset="0"/>
              </a:rPr>
              <a:t> machine.</a:t>
            </a:r>
          </a:p>
          <a:p>
            <a:pPr>
              <a:buFont typeface="Wingdings" pitchFamily="2" charset="2"/>
              <a:buChar char="Ø"/>
            </a:pPr>
            <a:r>
              <a:rPr lang="en-US" sz="3000" dirty="0">
                <a:latin typeface="Calibri" pitchFamily="34" charset="0"/>
              </a:rPr>
              <a:t>Fetal scalp electronic monitoring.</a:t>
            </a:r>
          </a:p>
          <a:p>
            <a:pPr>
              <a:buFont typeface="Wingdings" pitchFamily="2" charset="2"/>
              <a:buChar char="Ø"/>
            </a:pPr>
            <a:r>
              <a:rPr lang="en-US" sz="3000" dirty="0">
                <a:latin typeface="Calibri" pitchFamily="34" charset="0"/>
              </a:rPr>
              <a:t>Fetal kick chart and </a:t>
            </a:r>
            <a:r>
              <a:rPr lang="en-US" sz="3000" dirty="0" err="1">
                <a:latin typeface="Calibri" pitchFamily="34" charset="0"/>
              </a:rPr>
              <a:t>intreprete</a:t>
            </a:r>
            <a:r>
              <a:rPr lang="en-US" sz="3000" dirty="0">
                <a:latin typeface="Calibri" pitchFamily="34" charset="0"/>
              </a:rPr>
              <a:t>  accurately.</a:t>
            </a:r>
          </a:p>
          <a:p>
            <a:pPr>
              <a:buFont typeface="Wingdings" pitchFamily="2" charset="2"/>
              <a:buChar char="v"/>
            </a:pPr>
            <a:r>
              <a:rPr lang="en-US" sz="3000" dirty="0">
                <a:latin typeface="Calibri" pitchFamily="34" charset="0"/>
              </a:rPr>
              <a:t>These are non-stress monitoring methods.</a:t>
            </a:r>
          </a:p>
          <a:p>
            <a:pPr>
              <a:buFont typeface="Wingdings" pitchFamily="2" charset="2"/>
              <a:buChar char="Ø"/>
            </a:pPr>
            <a:endParaRPr lang="en-US" sz="3000" dirty="0">
              <a:latin typeface="Calibri" pitchFamily="34" charset="0"/>
            </a:endParaRPr>
          </a:p>
          <a:p>
            <a:pPr>
              <a:buNone/>
            </a:pPr>
            <a:endParaRPr lang="en-US" sz="3000" b="1" dirty="0">
              <a:solidFill>
                <a:srgbClr val="00B0F0"/>
              </a:solidFill>
              <a:latin typeface="Calibri" pitchFamily="34" charset="0"/>
            </a:endParaRPr>
          </a:p>
        </p:txBody>
      </p:sp>
    </p:spTree>
    <p:extLst>
      <p:ext uri="{BB962C8B-B14F-4D97-AF65-F5344CB8AC3E}">
        <p14:creationId xmlns:p14="http://schemas.microsoft.com/office/powerpoint/2010/main" val="3260059393"/>
      </p:ext>
    </p:extLst>
  </p:cSld>
  <p:clrMapOvr>
    <a:masterClrMapping/>
  </p:clrMapOvr>
  <p:transition spd="slow">
    <p:strips dir="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572750" cy="4759325"/>
          </a:xfrm>
        </p:spPr>
        <p:txBody>
          <a:bodyPr/>
          <a:lstStyle/>
          <a:p>
            <a:r>
              <a:rPr lang="en-US" dirty="0">
                <a:latin typeface="Calibri" pitchFamily="34" charset="0"/>
              </a:rPr>
              <a:t>During latent phase stress induction methods may be used to assess whether chronic fetal hypoxia is likely to occur  as labour progress hence early interventions. They  include:  </a:t>
            </a:r>
          </a:p>
          <a:p>
            <a:pPr>
              <a:buFont typeface="Wingdings" pitchFamily="2" charset="2"/>
              <a:buChar char="Ø"/>
            </a:pPr>
            <a:r>
              <a:rPr lang="en-US" dirty="0">
                <a:latin typeface="Calibri" pitchFamily="34" charset="0"/>
              </a:rPr>
              <a:t>Nipple stimulation to release </a:t>
            </a:r>
            <a:r>
              <a:rPr lang="en-US" dirty="0" err="1">
                <a:latin typeface="Calibri" pitchFamily="34" charset="0"/>
              </a:rPr>
              <a:t>oxytocin</a:t>
            </a:r>
            <a:r>
              <a:rPr lang="en-US" dirty="0">
                <a:latin typeface="Calibri" pitchFamily="34" charset="0"/>
              </a:rPr>
              <a:t>.</a:t>
            </a:r>
          </a:p>
          <a:p>
            <a:pPr>
              <a:buFont typeface="Wingdings" pitchFamily="2" charset="2"/>
              <a:buChar char="Ø"/>
            </a:pPr>
            <a:r>
              <a:rPr lang="en-US" dirty="0">
                <a:latin typeface="Calibri" pitchFamily="34" charset="0"/>
              </a:rPr>
              <a:t>Administration of a small dose of </a:t>
            </a:r>
            <a:r>
              <a:rPr lang="en-US" dirty="0" err="1">
                <a:latin typeface="Calibri" pitchFamily="34" charset="0"/>
              </a:rPr>
              <a:t>syntocinon</a:t>
            </a:r>
            <a:r>
              <a:rPr lang="en-US" dirty="0">
                <a:latin typeface="Calibri" pitchFamily="34" charset="0"/>
              </a:rPr>
              <a:t>  </a:t>
            </a:r>
            <a:r>
              <a:rPr lang="en-US" dirty="0" err="1">
                <a:latin typeface="Calibri" pitchFamily="34" charset="0"/>
              </a:rPr>
              <a:t>ie</a:t>
            </a:r>
            <a:r>
              <a:rPr lang="en-US" dirty="0">
                <a:latin typeface="Calibri" pitchFamily="34" charset="0"/>
              </a:rPr>
              <a:t>  1.25 units bolus slowly.</a:t>
            </a:r>
          </a:p>
          <a:p>
            <a:r>
              <a:rPr lang="en-US" dirty="0">
                <a:latin typeface="Calibri" pitchFamily="34" charset="0"/>
              </a:rPr>
              <a:t>Monitor FHS ¼ hrly for at least 1 hr , then ct as usual </a:t>
            </a:r>
          </a:p>
        </p:txBody>
      </p:sp>
    </p:spTree>
    <p:extLst>
      <p:ext uri="{BB962C8B-B14F-4D97-AF65-F5344CB8AC3E}">
        <p14:creationId xmlns:p14="http://schemas.microsoft.com/office/powerpoint/2010/main" val="2819199364"/>
      </p:ext>
    </p:extLst>
  </p:cSld>
  <p:clrMapOvr>
    <a:masterClrMapping/>
  </p:clrMapOvr>
  <p:transition spd="slow">
    <p:strips dir="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858500" cy="4759325"/>
          </a:xfrm>
        </p:spPr>
        <p:txBody>
          <a:bodyPr>
            <a:noAutofit/>
          </a:bodyPr>
          <a:lstStyle/>
          <a:p>
            <a:r>
              <a:rPr lang="en-US" sz="3100" dirty="0">
                <a:latin typeface="Calibri" pitchFamily="34" charset="0"/>
              </a:rPr>
              <a:t>Estimate  BS hrly and test urine , maintain records and interprete correctly.</a:t>
            </a:r>
          </a:p>
          <a:p>
            <a:r>
              <a:rPr lang="en-US" sz="3100" dirty="0">
                <a:latin typeface="Calibri" pitchFamily="34" charset="0"/>
              </a:rPr>
              <a:t>Monitor  vital signs as usual , for HTN ,then BP  2 hourly.</a:t>
            </a:r>
          </a:p>
          <a:p>
            <a:r>
              <a:rPr lang="en-US" sz="3100" dirty="0">
                <a:latin typeface="Calibri" pitchFamily="34" charset="0"/>
              </a:rPr>
              <a:t>Maintain nil orally and administer 5% dextrose drip at 20 </a:t>
            </a:r>
            <a:r>
              <a:rPr lang="en-US" sz="3100" dirty="0" err="1">
                <a:latin typeface="Calibri" pitchFamily="34" charset="0"/>
              </a:rPr>
              <a:t>dpm</a:t>
            </a:r>
            <a:r>
              <a:rPr lang="en-US" sz="3100" dirty="0">
                <a:latin typeface="Calibri" pitchFamily="34" charset="0"/>
              </a:rPr>
              <a:t>  for energy &amp; to prevent dehydration.</a:t>
            </a:r>
          </a:p>
          <a:p>
            <a:r>
              <a:rPr lang="en-US" sz="3100" dirty="0">
                <a:latin typeface="Calibri" pitchFamily="34" charset="0"/>
              </a:rPr>
              <a:t>Administer soluble insulin as per sliding scale , dosage determined by RBS results .</a:t>
            </a:r>
          </a:p>
          <a:p>
            <a:pPr>
              <a:buNone/>
            </a:pPr>
            <a:r>
              <a:rPr lang="en-US" sz="3100" b="1" dirty="0">
                <a:solidFill>
                  <a:srgbClr val="E828B6"/>
                </a:solidFill>
                <a:latin typeface="Calibri" pitchFamily="34" charset="0"/>
              </a:rPr>
              <a:t>NB:</a:t>
            </a:r>
            <a:r>
              <a:rPr lang="en-US" sz="3100" dirty="0">
                <a:latin typeface="Calibri" pitchFamily="34" charset="0"/>
              </a:rPr>
              <a:t> Usual regular dose  before labour onset is omitted. </a:t>
            </a:r>
          </a:p>
        </p:txBody>
      </p:sp>
    </p:spTree>
    <p:extLst>
      <p:ext uri="{BB962C8B-B14F-4D97-AF65-F5344CB8AC3E}">
        <p14:creationId xmlns:p14="http://schemas.microsoft.com/office/powerpoint/2010/main" val="1335186430"/>
      </p:ext>
    </p:extLst>
  </p:cSld>
  <p:clrMapOvr>
    <a:masterClrMapping/>
  </p:clrMapOvr>
  <p:transition spd="slow">
    <p:strips dir="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9"/>
            <a:ext cx="10953750" cy="4606925"/>
          </a:xfrm>
        </p:spPr>
        <p:txBody>
          <a:bodyPr>
            <a:normAutofit/>
          </a:bodyPr>
          <a:lstStyle/>
          <a:p>
            <a:r>
              <a:rPr lang="en-US" dirty="0">
                <a:latin typeface="Calibri" pitchFamily="34" charset="0"/>
              </a:rPr>
              <a:t>Strictly  observe aseptic technique with every invasive procedure.</a:t>
            </a:r>
          </a:p>
          <a:p>
            <a:r>
              <a:rPr lang="en-US" dirty="0">
                <a:latin typeface="Calibri" pitchFamily="34" charset="0"/>
              </a:rPr>
              <a:t>Generally, prolonged labour should be avoided for better prognosis. </a:t>
            </a:r>
          </a:p>
          <a:p>
            <a:pPr>
              <a:buFont typeface="Wingdings" pitchFamily="2" charset="2"/>
              <a:buChar char="Ø"/>
            </a:pPr>
            <a:r>
              <a:rPr lang="en-US" dirty="0">
                <a:latin typeface="Calibri" pitchFamily="34" charset="0"/>
              </a:rPr>
              <a:t>So immediately active phase is attained, 2</a:t>
            </a:r>
            <a:r>
              <a:rPr lang="en-US" baseline="30000" dirty="0">
                <a:latin typeface="Calibri" pitchFamily="34" charset="0"/>
              </a:rPr>
              <a:t>nd</a:t>
            </a:r>
            <a:r>
              <a:rPr lang="en-US" dirty="0">
                <a:latin typeface="Calibri" pitchFamily="34" charset="0"/>
              </a:rPr>
              <a:t> stage should be achieved within 8 hours , failure to which CS is recommended.</a:t>
            </a:r>
          </a:p>
          <a:p>
            <a:r>
              <a:rPr lang="en-US" dirty="0">
                <a:latin typeface="Calibri" pitchFamily="34" charset="0"/>
              </a:rPr>
              <a:t>Inform the NBU nursing staff to prepare for the reception of the newborn irrespective of the health status.</a:t>
            </a:r>
          </a:p>
          <a:p>
            <a:r>
              <a:rPr lang="en-US" dirty="0">
                <a:latin typeface="Calibri" pitchFamily="34" charset="0"/>
              </a:rPr>
              <a:t>Keep the DR updated of the progress all through.</a:t>
            </a:r>
          </a:p>
        </p:txBody>
      </p:sp>
    </p:spTree>
    <p:extLst>
      <p:ext uri="{BB962C8B-B14F-4D97-AF65-F5344CB8AC3E}">
        <p14:creationId xmlns:p14="http://schemas.microsoft.com/office/powerpoint/2010/main" val="2603427941"/>
      </p:ext>
    </p:extLst>
  </p:cSld>
  <p:clrMapOvr>
    <a:masterClrMapping/>
  </p:clrMapOvr>
  <p:transition spd="slow">
    <p:strips dir="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0"/>
            <a:ext cx="10953750" cy="5105400"/>
          </a:xfrm>
        </p:spPr>
        <p:txBody>
          <a:bodyPr>
            <a:normAutofit/>
          </a:bodyPr>
          <a:lstStyle/>
          <a:p>
            <a:pPr>
              <a:buNone/>
            </a:pPr>
            <a:r>
              <a:rPr lang="en-US" dirty="0">
                <a:latin typeface="Calibri" pitchFamily="34" charset="0"/>
              </a:rPr>
              <a:t>	 </a:t>
            </a:r>
            <a:r>
              <a:rPr lang="en-US" sz="2800" b="1" i="1" dirty="0">
                <a:solidFill>
                  <a:srgbClr val="E828B6"/>
                </a:solidFill>
                <a:latin typeface="Calibri" pitchFamily="34" charset="0"/>
              </a:rPr>
              <a:t>Second (2</a:t>
            </a:r>
            <a:r>
              <a:rPr lang="en-US" sz="2800" b="1" i="1" baseline="30000" dirty="0">
                <a:solidFill>
                  <a:srgbClr val="E828B6"/>
                </a:solidFill>
                <a:latin typeface="Calibri" pitchFamily="34" charset="0"/>
              </a:rPr>
              <a:t>nd</a:t>
            </a:r>
            <a:r>
              <a:rPr lang="en-US" sz="2800" b="1" i="1" dirty="0">
                <a:solidFill>
                  <a:srgbClr val="E828B6"/>
                </a:solidFill>
                <a:latin typeface="Calibri" pitchFamily="34" charset="0"/>
              </a:rPr>
              <a:t> ) stage</a:t>
            </a:r>
          </a:p>
          <a:p>
            <a:r>
              <a:rPr lang="en-US" sz="2800" dirty="0">
                <a:latin typeface="Calibri" pitchFamily="34" charset="0"/>
              </a:rPr>
              <a:t>A </a:t>
            </a:r>
            <a:r>
              <a:rPr lang="en-US" sz="2800" dirty="0" err="1">
                <a:latin typeface="Calibri" pitchFamily="34" charset="0"/>
              </a:rPr>
              <a:t>paeditrician</a:t>
            </a:r>
            <a:r>
              <a:rPr lang="en-US" sz="2800" dirty="0">
                <a:latin typeface="Calibri" pitchFamily="34" charset="0"/>
              </a:rPr>
              <a:t> or a neonatologist to be in attendance  in order to handle resuscitation PRN.</a:t>
            </a:r>
          </a:p>
          <a:p>
            <a:r>
              <a:rPr lang="en-US" sz="2800" dirty="0">
                <a:latin typeface="Calibri" pitchFamily="34" charset="0"/>
              </a:rPr>
              <a:t>Obstetrician to conduct the delivery , where perineal phase is shortened through either  synitocinon drip or elective episiotomy and vacuum extractor. </a:t>
            </a:r>
          </a:p>
          <a:p>
            <a:pPr>
              <a:buFont typeface="Wingdings" pitchFamily="2" charset="2"/>
              <a:buChar char="Ø"/>
            </a:pPr>
            <a:r>
              <a:rPr lang="en-US" sz="2800" dirty="0">
                <a:latin typeface="Calibri" pitchFamily="34" charset="0"/>
              </a:rPr>
              <a:t>Aim is to prevent  asphyxia, since the fetus has some degree of distress.</a:t>
            </a:r>
          </a:p>
          <a:p>
            <a:r>
              <a:rPr lang="en-US" sz="2800" dirty="0">
                <a:latin typeface="Calibri" pitchFamily="34" charset="0"/>
              </a:rPr>
              <a:t>Closely monitor for shoulder </a:t>
            </a:r>
            <a:r>
              <a:rPr lang="en-US" sz="2800" dirty="0" err="1">
                <a:latin typeface="Calibri" pitchFamily="34" charset="0"/>
              </a:rPr>
              <a:t>dystocia</a:t>
            </a:r>
            <a:r>
              <a:rPr lang="en-US" sz="2800" dirty="0">
                <a:latin typeface="Calibri" pitchFamily="34" charset="0"/>
              </a:rPr>
              <a:t> &amp; other birth trauma due to macrosomia . Handle correctly.</a:t>
            </a:r>
          </a:p>
          <a:p>
            <a:r>
              <a:rPr lang="en-US" sz="2800" dirty="0">
                <a:latin typeface="Calibri" pitchFamily="34" charset="0"/>
              </a:rPr>
              <a:t>Thereafter transfer to NBU for close monitoring. </a:t>
            </a:r>
          </a:p>
        </p:txBody>
      </p:sp>
    </p:spTree>
    <p:extLst>
      <p:ext uri="{BB962C8B-B14F-4D97-AF65-F5344CB8AC3E}">
        <p14:creationId xmlns:p14="http://schemas.microsoft.com/office/powerpoint/2010/main" val="4155475552"/>
      </p:ext>
    </p:extLst>
  </p:cSld>
  <p:clrMapOvr>
    <a:masterClrMapping/>
  </p:clrMapOvr>
  <p:transition spd="slow">
    <p:strips dir="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371603"/>
            <a:ext cx="10287000" cy="4759325"/>
          </a:xfrm>
        </p:spPr>
        <p:txBody>
          <a:bodyPr/>
          <a:lstStyle/>
          <a:p>
            <a:pPr>
              <a:buNone/>
            </a:pPr>
            <a:r>
              <a:rPr lang="en-US" dirty="0"/>
              <a:t>	</a:t>
            </a:r>
            <a:r>
              <a:rPr lang="en-US" sz="3600" b="1" i="1" dirty="0">
                <a:solidFill>
                  <a:srgbClr val="E828B6"/>
                </a:solidFill>
              </a:rPr>
              <a:t>Third (3</a:t>
            </a:r>
            <a:r>
              <a:rPr lang="en-US" sz="3600" b="1" i="1" baseline="30000" dirty="0">
                <a:solidFill>
                  <a:srgbClr val="E828B6"/>
                </a:solidFill>
              </a:rPr>
              <a:t>rd</a:t>
            </a:r>
            <a:r>
              <a:rPr lang="en-US" sz="3600" b="1" i="1" dirty="0">
                <a:solidFill>
                  <a:srgbClr val="E828B6"/>
                </a:solidFill>
              </a:rPr>
              <a:t> ) Stage</a:t>
            </a:r>
          </a:p>
          <a:p>
            <a:r>
              <a:rPr lang="en-US" sz="3600" dirty="0"/>
              <a:t>Administer synitocinon correctly to control excessive bleeding , likely to result from overstretched uterus &amp; large placental site.</a:t>
            </a:r>
          </a:p>
          <a:p>
            <a:r>
              <a:rPr lang="en-US" sz="3600" dirty="0"/>
              <a:t>If it persists,, commence synitocinon drip of 10 IU at 30 </a:t>
            </a:r>
            <a:r>
              <a:rPr lang="en-US" sz="3600" dirty="0" err="1"/>
              <a:t>dpm</a:t>
            </a:r>
            <a:r>
              <a:rPr lang="en-US" sz="3600" dirty="0"/>
              <a:t> for 2 hours. </a:t>
            </a:r>
            <a:endParaRPr lang="en-US" dirty="0"/>
          </a:p>
        </p:txBody>
      </p:sp>
    </p:spTree>
    <p:extLst>
      <p:ext uri="{BB962C8B-B14F-4D97-AF65-F5344CB8AC3E}">
        <p14:creationId xmlns:p14="http://schemas.microsoft.com/office/powerpoint/2010/main" val="3423068100"/>
      </p:ext>
    </p:extLst>
  </p:cSld>
  <p:clrMapOvr>
    <a:masterClrMapping/>
  </p:clrMapOvr>
  <p:transition spd="slow">
    <p:strips dir="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lstStyle/>
          <a:p>
            <a:pPr>
              <a:buNone/>
            </a:pPr>
            <a:r>
              <a:rPr lang="en-US" sz="3600" dirty="0"/>
              <a:t>			</a:t>
            </a:r>
            <a:r>
              <a:rPr lang="en-US" sz="3600" b="1" i="1" dirty="0">
                <a:solidFill>
                  <a:srgbClr val="E828B6"/>
                </a:solidFill>
              </a:rPr>
              <a:t>Fourth (4</a:t>
            </a:r>
            <a:r>
              <a:rPr lang="en-US" sz="3600" b="1" i="1" baseline="30000" dirty="0">
                <a:solidFill>
                  <a:srgbClr val="E828B6"/>
                </a:solidFill>
              </a:rPr>
              <a:t>th</a:t>
            </a:r>
            <a:r>
              <a:rPr lang="en-US" sz="3600" b="1" i="1" dirty="0">
                <a:solidFill>
                  <a:srgbClr val="E828B6"/>
                </a:solidFill>
              </a:rPr>
              <a:t> ) Stage</a:t>
            </a:r>
          </a:p>
          <a:p>
            <a:r>
              <a:rPr lang="en-US" sz="3600" dirty="0"/>
              <a:t>Estimate  random blood sugar hourly  to closely monitor  its drop ,since insulin antagonists are no longer present.</a:t>
            </a:r>
          </a:p>
          <a:p>
            <a:r>
              <a:rPr lang="en-US" sz="3600" dirty="0"/>
              <a:t>Simultaneously, maintain her on a 10% dextrose drip until able to feed well hence avoid hypoglycaemia.</a:t>
            </a:r>
          </a:p>
        </p:txBody>
      </p:sp>
    </p:spTree>
    <p:extLst>
      <p:ext uri="{BB962C8B-B14F-4D97-AF65-F5344CB8AC3E}">
        <p14:creationId xmlns:p14="http://schemas.microsoft.com/office/powerpoint/2010/main" val="326389229"/>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ROLE OF MIDWIFE</a:t>
            </a:r>
            <a:endParaRPr lang="en-US" dirty="0"/>
          </a:p>
        </p:txBody>
      </p:sp>
      <p:sp>
        <p:nvSpPr>
          <p:cNvPr id="3" name="Content Placeholder 2"/>
          <p:cNvSpPr>
            <a:spLocks noGrp="1"/>
          </p:cNvSpPr>
          <p:nvPr>
            <p:ph idx="1"/>
          </p:nvPr>
        </p:nvSpPr>
        <p:spPr/>
        <p:txBody>
          <a:bodyPr>
            <a:normAutofit/>
          </a:bodyPr>
          <a:lstStyle/>
          <a:p>
            <a:pPr lvl="0" algn="just"/>
            <a:r>
              <a:rPr lang="en-US" sz="3600" dirty="0"/>
              <a:t>Regular and accurate evaluation of the mother’s condition and intervene to promote their health.</a:t>
            </a:r>
          </a:p>
          <a:p>
            <a:pPr lvl="0" algn="just"/>
            <a:r>
              <a:rPr lang="en-US" sz="3600" dirty="0"/>
              <a:t>Psychological support of mother and her relative hence allay anxiety.</a:t>
            </a:r>
          </a:p>
          <a:p>
            <a:pPr lvl="0" algn="just"/>
            <a:r>
              <a:rPr lang="en-US" sz="3600" dirty="0"/>
              <a:t>Administer prescribed treatment and evaluate its effectiveness regularly.</a:t>
            </a:r>
          </a:p>
          <a:p>
            <a:pPr algn="just"/>
            <a:endParaRPr lang="en-US" sz="3600" dirty="0"/>
          </a:p>
        </p:txBody>
      </p:sp>
    </p:spTree>
    <p:extLst>
      <p:ext uri="{BB962C8B-B14F-4D97-AF65-F5344CB8AC3E}">
        <p14:creationId xmlns:p14="http://schemas.microsoft.com/office/powerpoint/2010/main" val="2877863562"/>
      </p:ext>
    </p:extLst>
  </p:cSld>
  <p:clrMapOvr>
    <a:masterClrMapping/>
  </p:clrMapOvr>
  <p:transition spd="slow">
    <p:strips dir="ru"/>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F0"/>
                </a:solidFill>
              </a:rPr>
              <a:t>2. Induction  of Labour</a:t>
            </a:r>
            <a:endParaRPr lang="en-US" dirty="0"/>
          </a:p>
        </p:txBody>
      </p:sp>
      <p:sp>
        <p:nvSpPr>
          <p:cNvPr id="3" name="Content Placeholder 2"/>
          <p:cNvSpPr>
            <a:spLocks noGrp="1"/>
          </p:cNvSpPr>
          <p:nvPr>
            <p:ph sz="quarter" idx="1"/>
          </p:nvPr>
        </p:nvSpPr>
        <p:spPr>
          <a:xfrm>
            <a:off x="571500" y="1447800"/>
            <a:ext cx="10953750" cy="5181600"/>
          </a:xfrm>
        </p:spPr>
        <p:txBody>
          <a:bodyPr>
            <a:noAutofit/>
          </a:bodyPr>
          <a:lstStyle/>
          <a:p>
            <a:pPr>
              <a:buNone/>
            </a:pPr>
            <a:r>
              <a:rPr lang="en-US" dirty="0">
                <a:latin typeface="Calibri" pitchFamily="34" charset="0"/>
              </a:rPr>
              <a:t>	</a:t>
            </a:r>
            <a:r>
              <a:rPr lang="en-US" b="1" dirty="0">
                <a:latin typeface="Calibri" pitchFamily="34" charset="0"/>
              </a:rPr>
              <a:t>	</a:t>
            </a:r>
            <a:r>
              <a:rPr lang="en-US" b="1" i="1" dirty="0">
                <a:solidFill>
                  <a:srgbClr val="E828B6"/>
                </a:solidFill>
                <a:latin typeface="Calibri" pitchFamily="34" charset="0"/>
              </a:rPr>
              <a:t>Indications</a:t>
            </a:r>
          </a:p>
          <a:p>
            <a:pPr>
              <a:buFont typeface="Wingdings" pitchFamily="2" charset="2"/>
              <a:buChar char="q"/>
            </a:pPr>
            <a:r>
              <a:rPr lang="en-US" dirty="0">
                <a:effectLst/>
                <a:latin typeface="Calibri" pitchFamily="34" charset="0"/>
              </a:rPr>
              <a:t>History of intrauterine fetal death after 38 weeks.</a:t>
            </a:r>
          </a:p>
          <a:p>
            <a:pPr>
              <a:buFont typeface="Wingdings" pitchFamily="2" charset="2"/>
              <a:buChar char="q"/>
            </a:pPr>
            <a:r>
              <a:rPr lang="en-US" dirty="0">
                <a:effectLst/>
                <a:latin typeface="Calibri" pitchFamily="34" charset="0"/>
              </a:rPr>
              <a:t>Failure of spontaneous labour to occur at 40 weeks.</a:t>
            </a:r>
          </a:p>
          <a:p>
            <a:r>
              <a:rPr lang="en-US" dirty="0">
                <a:effectLst/>
                <a:latin typeface="Calibri" pitchFamily="34" charset="0"/>
              </a:rPr>
              <a:t>Evaluation of success of the procedure is done through:</a:t>
            </a:r>
          </a:p>
          <a:p>
            <a:pPr>
              <a:buFont typeface="Wingdings" pitchFamily="2" charset="2"/>
              <a:buChar char="Ø"/>
            </a:pPr>
            <a:r>
              <a:rPr lang="en-US" dirty="0">
                <a:effectLst/>
                <a:latin typeface="Calibri" pitchFamily="34" charset="0"/>
              </a:rPr>
              <a:t>Ultrasound to confirm the gestation.</a:t>
            </a:r>
          </a:p>
          <a:p>
            <a:pPr>
              <a:buFont typeface="Wingdings" pitchFamily="2" charset="2"/>
              <a:buChar char="Ø"/>
            </a:pPr>
            <a:r>
              <a:rPr lang="en-US" dirty="0">
                <a:effectLst/>
                <a:latin typeface="Calibri" pitchFamily="34" charset="0"/>
              </a:rPr>
              <a:t>Bishop’s  score.</a:t>
            </a:r>
          </a:p>
          <a:p>
            <a:r>
              <a:rPr lang="en-US" dirty="0">
                <a:effectLst/>
                <a:latin typeface="Calibri" pitchFamily="34" charset="0"/>
              </a:rPr>
              <a:t>Procedure is  commenced  before 9 am  so that, incase  a complication arises, it's  handled better .</a:t>
            </a:r>
          </a:p>
          <a:p>
            <a:pPr>
              <a:buNone/>
            </a:pPr>
            <a:r>
              <a:rPr lang="en-US" dirty="0">
                <a:effectLst/>
                <a:latin typeface="Calibri" pitchFamily="34" charset="0"/>
              </a:rPr>
              <a:t> </a:t>
            </a:r>
          </a:p>
          <a:p>
            <a:endParaRPr lang="en-US" dirty="0">
              <a:effectLst/>
              <a:latin typeface="Calibri" pitchFamily="34" charset="0"/>
            </a:endParaRPr>
          </a:p>
        </p:txBody>
      </p:sp>
    </p:spTree>
    <p:extLst>
      <p:ext uri="{BB962C8B-B14F-4D97-AF65-F5344CB8AC3E}">
        <p14:creationId xmlns:p14="http://schemas.microsoft.com/office/powerpoint/2010/main" val="1025869027"/>
      </p:ext>
    </p:extLst>
  </p:cSld>
  <p:clrMapOvr>
    <a:masterClrMapping/>
  </p:clrMapOvr>
  <p:transition spd="slow">
    <p:strips dir="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0"/>
            <a:ext cx="10763250" cy="4876800"/>
          </a:xfrm>
        </p:spPr>
        <p:txBody>
          <a:bodyPr/>
          <a:lstStyle/>
          <a:p>
            <a:r>
              <a:rPr lang="en-US" dirty="0">
                <a:latin typeface="Calibri" pitchFamily="34" charset="0"/>
              </a:rPr>
              <a:t>DR prescribes soluble insulin to be administered through an insulin pump at a dose of 6 IU in 60 ml of n/saline.</a:t>
            </a:r>
          </a:p>
          <a:p>
            <a:pPr>
              <a:buFont typeface="Wingdings" pitchFamily="2" charset="2"/>
              <a:buChar char="Ø"/>
            </a:pPr>
            <a:r>
              <a:rPr lang="en-US" dirty="0">
                <a:latin typeface="Calibri" pitchFamily="34" charset="0"/>
              </a:rPr>
              <a:t>Regulation depends on the blood sugar results.</a:t>
            </a:r>
          </a:p>
          <a:p>
            <a:r>
              <a:rPr lang="en-US" dirty="0">
                <a:latin typeface="Calibri" pitchFamily="34" charset="0"/>
              </a:rPr>
              <a:t>Perform hourly blood sugar estimation &amp; maintain records all through.</a:t>
            </a:r>
          </a:p>
          <a:p>
            <a:r>
              <a:rPr lang="en-US" dirty="0">
                <a:latin typeface="Calibri" pitchFamily="34" charset="0"/>
              </a:rPr>
              <a:t>Results of &lt;4 </a:t>
            </a:r>
            <a:r>
              <a:rPr lang="en-US" dirty="0" err="1">
                <a:latin typeface="Calibri" pitchFamily="34" charset="0"/>
              </a:rPr>
              <a:t>mmol</a:t>
            </a:r>
            <a:r>
              <a:rPr lang="en-US" dirty="0">
                <a:latin typeface="Calibri" pitchFamily="34" charset="0"/>
              </a:rPr>
              <a:t>/L, reduce insulin dose by half(½). Above 4 </a:t>
            </a:r>
            <a:r>
              <a:rPr lang="en-US" dirty="0" err="1">
                <a:latin typeface="Calibri" pitchFamily="34" charset="0"/>
              </a:rPr>
              <a:t>mmol</a:t>
            </a:r>
            <a:r>
              <a:rPr lang="en-US" dirty="0">
                <a:latin typeface="Calibri" pitchFamily="34" charset="0"/>
              </a:rPr>
              <a:t>/L double(×2) the insulin dose.</a:t>
            </a:r>
          </a:p>
        </p:txBody>
      </p:sp>
    </p:spTree>
    <p:extLst>
      <p:ext uri="{BB962C8B-B14F-4D97-AF65-F5344CB8AC3E}">
        <p14:creationId xmlns:p14="http://schemas.microsoft.com/office/powerpoint/2010/main" val="3410038905"/>
      </p:ext>
    </p:extLst>
  </p:cSld>
  <p:clrMapOvr>
    <a:masterClrMapping/>
  </p:clrMapOvr>
  <p:transition spd="slow">
    <p:strips dir="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9"/>
            <a:ext cx="10572750" cy="4606925"/>
          </a:xfrm>
        </p:spPr>
        <p:txBody>
          <a:bodyPr/>
          <a:lstStyle/>
          <a:p>
            <a:r>
              <a:rPr lang="en-US" dirty="0" err="1">
                <a:latin typeface="Calibri" pitchFamily="34" charset="0"/>
              </a:rPr>
              <a:t>Syntocinon</a:t>
            </a:r>
            <a:r>
              <a:rPr lang="en-US" dirty="0">
                <a:latin typeface="Calibri" pitchFamily="34" charset="0"/>
              </a:rPr>
              <a:t> dose is determined by parity.</a:t>
            </a:r>
          </a:p>
          <a:p>
            <a:r>
              <a:rPr lang="en-US" dirty="0">
                <a:latin typeface="Calibri" pitchFamily="34" charset="0"/>
              </a:rPr>
              <a:t>Commence a 10% dextrose drip at  20 </a:t>
            </a:r>
            <a:r>
              <a:rPr lang="en-US" dirty="0" err="1">
                <a:latin typeface="Calibri" pitchFamily="34" charset="0"/>
              </a:rPr>
              <a:t>dpm</a:t>
            </a:r>
            <a:r>
              <a:rPr lang="en-US" dirty="0">
                <a:latin typeface="Calibri" pitchFamily="34" charset="0"/>
              </a:rPr>
              <a:t> for nutritional purposes.</a:t>
            </a:r>
          </a:p>
          <a:p>
            <a:r>
              <a:rPr lang="en-US" dirty="0">
                <a:latin typeface="Calibri" pitchFamily="34" charset="0"/>
              </a:rPr>
              <a:t>The whole process should be completed within 10-12 hours for good prognosis of mother and the newborn.</a:t>
            </a:r>
          </a:p>
          <a:p>
            <a:r>
              <a:rPr lang="en-US" dirty="0">
                <a:latin typeface="Calibri" pitchFamily="34" charset="0"/>
              </a:rPr>
              <a:t>Therefore failure of remarkable progress leads to emergency caesarean section as the best option.</a:t>
            </a:r>
          </a:p>
        </p:txBody>
      </p:sp>
    </p:spTree>
    <p:extLst>
      <p:ext uri="{BB962C8B-B14F-4D97-AF65-F5344CB8AC3E}">
        <p14:creationId xmlns:p14="http://schemas.microsoft.com/office/powerpoint/2010/main" val="2538919920"/>
      </p:ext>
    </p:extLst>
  </p:cSld>
  <p:clrMapOvr>
    <a:masterClrMapping/>
  </p:clrMapOvr>
  <p:transition spd="slow">
    <p:strips dir="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3. Caesarean  Section</a:t>
            </a:r>
            <a:endParaRPr lang="en-US" dirty="0"/>
          </a:p>
        </p:txBody>
      </p:sp>
      <p:sp>
        <p:nvSpPr>
          <p:cNvPr id="3" name="Content Placeholder 2"/>
          <p:cNvSpPr>
            <a:spLocks noGrp="1"/>
          </p:cNvSpPr>
          <p:nvPr>
            <p:ph sz="quarter" idx="1"/>
          </p:nvPr>
        </p:nvSpPr>
        <p:spPr>
          <a:xfrm>
            <a:off x="666750" y="1447800"/>
            <a:ext cx="10858500" cy="4800600"/>
          </a:xfrm>
        </p:spPr>
        <p:txBody>
          <a:bodyPr/>
          <a:lstStyle/>
          <a:p>
            <a:pPr>
              <a:buNone/>
            </a:pPr>
            <a:r>
              <a:rPr lang="en-US" sz="3600" dirty="0"/>
              <a:t>	</a:t>
            </a:r>
            <a:r>
              <a:rPr lang="en-US" sz="3600" b="1" dirty="0">
                <a:solidFill>
                  <a:srgbClr val="E828B6"/>
                </a:solidFill>
              </a:rPr>
              <a:t>Indications for elective</a:t>
            </a:r>
          </a:p>
          <a:p>
            <a:pPr>
              <a:buFont typeface="Wingdings" pitchFamily="2" charset="2"/>
              <a:buChar char="q"/>
            </a:pPr>
            <a:r>
              <a:rPr lang="en-US" sz="3600" dirty="0"/>
              <a:t>Macrosomia due to </a:t>
            </a:r>
            <a:r>
              <a:rPr lang="en-US" sz="3600" dirty="0" err="1"/>
              <a:t>cephalpelvic</a:t>
            </a:r>
            <a:r>
              <a:rPr lang="en-US" sz="3600" dirty="0"/>
              <a:t>  disproportion.</a:t>
            </a:r>
          </a:p>
          <a:p>
            <a:pPr>
              <a:buFont typeface="Wingdings" pitchFamily="2" charset="2"/>
              <a:buChar char="q"/>
            </a:pPr>
            <a:r>
              <a:rPr lang="en-US" sz="3600" dirty="0"/>
              <a:t>Uncontrolled  condition.</a:t>
            </a:r>
          </a:p>
          <a:p>
            <a:pPr>
              <a:buFont typeface="Wingdings" pitchFamily="2" charset="2"/>
              <a:buChar char="q"/>
            </a:pPr>
            <a:r>
              <a:rPr lang="en-US" sz="3600" dirty="0"/>
              <a:t>Elderly </a:t>
            </a:r>
            <a:r>
              <a:rPr lang="en-US" sz="3600" dirty="0" err="1"/>
              <a:t>primigravida</a:t>
            </a:r>
            <a:r>
              <a:rPr lang="en-US" sz="3600" dirty="0"/>
              <a:t>.</a:t>
            </a:r>
          </a:p>
          <a:p>
            <a:pPr>
              <a:buFont typeface="Wingdings" pitchFamily="2" charset="2"/>
              <a:buChar char="q"/>
            </a:pPr>
            <a:r>
              <a:rPr lang="en-US" sz="3600" dirty="0"/>
              <a:t>Bad obstetrical  history.</a:t>
            </a:r>
          </a:p>
          <a:p>
            <a:pPr>
              <a:buFont typeface="Wingdings" pitchFamily="2" charset="2"/>
              <a:buChar char="q"/>
            </a:pPr>
            <a:r>
              <a:rPr lang="en-US" sz="3600" dirty="0"/>
              <a:t>Presence  of pre-</a:t>
            </a:r>
            <a:r>
              <a:rPr lang="en-US" sz="3600" dirty="0" err="1"/>
              <a:t>eclampsia</a:t>
            </a:r>
            <a:r>
              <a:rPr lang="en-US" sz="3600" dirty="0"/>
              <a:t>.</a:t>
            </a:r>
          </a:p>
        </p:txBody>
      </p:sp>
    </p:spTree>
    <p:extLst>
      <p:ext uri="{BB962C8B-B14F-4D97-AF65-F5344CB8AC3E}">
        <p14:creationId xmlns:p14="http://schemas.microsoft.com/office/powerpoint/2010/main" val="693578866"/>
      </p:ext>
    </p:extLst>
  </p:cSld>
  <p:clrMapOvr>
    <a:masterClrMapping/>
  </p:clrMapOvr>
  <p:transition spd="slow">
    <p:strips dir="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a:t>
            </a:r>
            <a:endParaRPr lang="en-US" dirty="0">
              <a:solidFill>
                <a:srgbClr val="09B709"/>
              </a:solidFill>
            </a:endParaRPr>
          </a:p>
        </p:txBody>
      </p:sp>
      <p:sp>
        <p:nvSpPr>
          <p:cNvPr id="3" name="Content Placeholder 2"/>
          <p:cNvSpPr>
            <a:spLocks noGrp="1"/>
          </p:cNvSpPr>
          <p:nvPr>
            <p:ph sz="quarter" idx="1"/>
          </p:nvPr>
        </p:nvSpPr>
        <p:spPr>
          <a:xfrm>
            <a:off x="666750" y="1600200"/>
            <a:ext cx="10572750" cy="5029200"/>
          </a:xfrm>
        </p:spPr>
        <p:txBody>
          <a:bodyPr>
            <a:normAutofit/>
          </a:bodyPr>
          <a:lstStyle/>
          <a:p>
            <a:r>
              <a:rPr lang="en-US" sz="2800" dirty="0"/>
              <a:t> Admitted 2-3 days earlier for:</a:t>
            </a:r>
          </a:p>
          <a:p>
            <a:pPr>
              <a:buFont typeface="Wingdings" pitchFamily="2" charset="2"/>
              <a:buChar char="Ø"/>
            </a:pPr>
            <a:r>
              <a:rPr lang="en-US" sz="2800" dirty="0"/>
              <a:t>Control of the condition hence quick healing.</a:t>
            </a:r>
          </a:p>
          <a:p>
            <a:pPr>
              <a:buFont typeface="Wingdings" pitchFamily="2" charset="2"/>
              <a:buChar char="Ø"/>
            </a:pPr>
            <a:r>
              <a:rPr lang="en-US" sz="2800" dirty="0"/>
              <a:t>Treatment of any other condition / infection.</a:t>
            </a:r>
          </a:p>
          <a:p>
            <a:pPr>
              <a:buFont typeface="Wingdings" pitchFamily="2" charset="2"/>
              <a:buChar char="Ø"/>
            </a:pPr>
            <a:r>
              <a:rPr lang="en-US" sz="2800" dirty="0"/>
              <a:t>Anaesthetic  and physiotherapist review .</a:t>
            </a:r>
          </a:p>
          <a:p>
            <a:pPr>
              <a:buFont typeface="Wingdings" pitchFamily="2" charset="2"/>
              <a:buChar char="Ø"/>
            </a:pPr>
            <a:r>
              <a:rPr lang="en-US" sz="2800" dirty="0" err="1"/>
              <a:t>Paeditrician</a:t>
            </a:r>
            <a:r>
              <a:rPr lang="en-US" sz="2800" dirty="0"/>
              <a:t> visit for morale support and to take h/o other children, hence plan the care of the newborn appropriately.</a:t>
            </a:r>
          </a:p>
          <a:p>
            <a:r>
              <a:rPr lang="en-US" sz="2800" dirty="0"/>
              <a:t>If a preterm is expected, steroid may be administered cautiously to prevent respiratory distress syndrome.</a:t>
            </a:r>
          </a:p>
          <a:p>
            <a:r>
              <a:rPr lang="en-US" sz="2800" dirty="0"/>
              <a:t>Generally ,surgery is carried out at 38 weeks.</a:t>
            </a:r>
          </a:p>
        </p:txBody>
      </p:sp>
    </p:spTree>
    <p:extLst>
      <p:ext uri="{BB962C8B-B14F-4D97-AF65-F5344CB8AC3E}">
        <p14:creationId xmlns:p14="http://schemas.microsoft.com/office/powerpoint/2010/main" val="280446664"/>
      </p:ext>
    </p:extLst>
  </p:cSld>
  <p:clrMapOvr>
    <a:masterClrMapping/>
  </p:clrMapOvr>
  <p:transition spd="slow">
    <p:strips dir="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447810"/>
            <a:ext cx="10287000" cy="4683125"/>
          </a:xfrm>
        </p:spPr>
        <p:txBody>
          <a:bodyPr/>
          <a:lstStyle/>
          <a:p>
            <a:pPr>
              <a:buNone/>
            </a:pPr>
            <a:r>
              <a:rPr lang="en-US" dirty="0"/>
              <a:t>		</a:t>
            </a:r>
            <a:r>
              <a:rPr lang="en-US" b="1" dirty="0">
                <a:solidFill>
                  <a:srgbClr val="E828B6"/>
                </a:solidFill>
              </a:rPr>
              <a:t>Operation  day</a:t>
            </a:r>
          </a:p>
          <a:p>
            <a:r>
              <a:rPr lang="en-US" dirty="0">
                <a:effectLst/>
              </a:rPr>
              <a:t>Starve for 6(six) hours, hence omit the morning intermediate dose  if surgery schedule is for morning.</a:t>
            </a:r>
          </a:p>
          <a:p>
            <a:pPr>
              <a:buFont typeface="Wingdings" pitchFamily="2" charset="2"/>
              <a:buChar char="Ø"/>
            </a:pPr>
            <a:r>
              <a:rPr lang="en-US" dirty="0">
                <a:effectLst/>
              </a:rPr>
              <a:t> For afternoon surgery, either a ⅓ or a ½ of the  intermediate acting dose is administered  in the morning.</a:t>
            </a:r>
          </a:p>
          <a:p>
            <a:r>
              <a:rPr lang="en-US" dirty="0">
                <a:effectLst/>
              </a:rPr>
              <a:t>Shave op-site in the morning, instruct her to bath , </a:t>
            </a:r>
            <a:r>
              <a:rPr lang="en-US" dirty="0" err="1">
                <a:effectLst/>
              </a:rPr>
              <a:t>sterilise</a:t>
            </a:r>
            <a:r>
              <a:rPr lang="en-US" dirty="0">
                <a:effectLst/>
              </a:rPr>
              <a:t> the site and cover to </a:t>
            </a:r>
            <a:r>
              <a:rPr lang="en-US" dirty="0" err="1">
                <a:effectLst/>
              </a:rPr>
              <a:t>minimise</a:t>
            </a:r>
            <a:r>
              <a:rPr lang="en-US" dirty="0">
                <a:effectLst/>
              </a:rPr>
              <a:t> infection.</a:t>
            </a:r>
          </a:p>
        </p:txBody>
      </p:sp>
    </p:spTree>
    <p:extLst>
      <p:ext uri="{BB962C8B-B14F-4D97-AF65-F5344CB8AC3E}">
        <p14:creationId xmlns:p14="http://schemas.microsoft.com/office/powerpoint/2010/main" val="3293561149"/>
      </p:ext>
    </p:extLst>
  </p:cSld>
  <p:clrMapOvr>
    <a:masterClrMapping/>
  </p:clrMapOvr>
  <p:transition spd="slow">
    <p:strips dir="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Estimate blood sugar  hrly and the range is expected to be between 5.5-8.3 </a:t>
            </a:r>
            <a:r>
              <a:rPr lang="en-US" dirty="0" err="1"/>
              <a:t>mmol</a:t>
            </a:r>
            <a:r>
              <a:rPr lang="en-US" dirty="0"/>
              <a:t>/L.</a:t>
            </a:r>
          </a:p>
          <a:p>
            <a:r>
              <a:rPr lang="en-US" dirty="0"/>
              <a:t>Commence  a drip of 10% glucose, insulin 10IU &amp; potassium 10 </a:t>
            </a:r>
            <a:r>
              <a:rPr lang="en-US" dirty="0" err="1"/>
              <a:t>meq</a:t>
            </a:r>
            <a:r>
              <a:rPr lang="en-US" dirty="0"/>
              <a:t> (GIK). </a:t>
            </a:r>
          </a:p>
          <a:p>
            <a:pPr>
              <a:buFont typeface="Wingdings" pitchFamily="2" charset="2"/>
              <a:buChar char="Ø"/>
            </a:pPr>
            <a:r>
              <a:rPr lang="en-US" dirty="0"/>
              <a:t>Alternatively administer soluble insulin through an insulin pump at a dose ranging between 0.5-2 IU per hour. </a:t>
            </a:r>
          </a:p>
          <a:p>
            <a:r>
              <a:rPr lang="en-US" dirty="0" err="1"/>
              <a:t>Premedicate</a:t>
            </a:r>
            <a:r>
              <a:rPr lang="en-US" dirty="0"/>
              <a:t>  PRN ,complete checklist .</a:t>
            </a:r>
          </a:p>
          <a:p>
            <a:r>
              <a:rPr lang="en-US" dirty="0"/>
              <a:t>Blood sugar to be estimated at least once during the operation.  </a:t>
            </a:r>
          </a:p>
        </p:txBody>
      </p:sp>
    </p:spTree>
    <p:extLst>
      <p:ext uri="{BB962C8B-B14F-4D97-AF65-F5344CB8AC3E}">
        <p14:creationId xmlns:p14="http://schemas.microsoft.com/office/powerpoint/2010/main" val="3128817691"/>
      </p:ext>
    </p:extLst>
  </p:cSld>
  <p:clrMapOvr>
    <a:masterClrMapping/>
  </p:clrMapOvr>
  <p:transition spd="slow">
    <p:strips dir="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09B709"/>
                </a:solidFill>
              </a:rPr>
              <a:t>Specific  post-op  Care</a:t>
            </a:r>
            <a:endParaRPr lang="en-US" dirty="0">
              <a:solidFill>
                <a:srgbClr val="09B709"/>
              </a:solidFill>
            </a:endParaRPr>
          </a:p>
        </p:txBody>
      </p:sp>
      <p:sp>
        <p:nvSpPr>
          <p:cNvPr id="3" name="Content Placeholder 2"/>
          <p:cNvSpPr>
            <a:spLocks noGrp="1"/>
          </p:cNvSpPr>
          <p:nvPr>
            <p:ph sz="quarter" idx="1"/>
          </p:nvPr>
        </p:nvSpPr>
        <p:spPr/>
        <p:txBody>
          <a:bodyPr>
            <a:normAutofit/>
          </a:bodyPr>
          <a:lstStyle/>
          <a:p>
            <a:r>
              <a:rPr lang="en-US" sz="3600" dirty="0"/>
              <a:t>Closely monitor blood sugar within the first 24 hours as follows:</a:t>
            </a:r>
          </a:p>
          <a:p>
            <a:pPr>
              <a:buFont typeface="Wingdings" pitchFamily="2" charset="2"/>
              <a:buChar char="Ø"/>
            </a:pPr>
            <a:r>
              <a:rPr lang="en-US" sz="3600" dirty="0"/>
              <a:t>1-2 hourly for the 1</a:t>
            </a:r>
            <a:r>
              <a:rPr lang="en-US" sz="3600" baseline="30000" dirty="0"/>
              <a:t>st</a:t>
            </a:r>
            <a:r>
              <a:rPr lang="en-US" sz="3600" dirty="0"/>
              <a:t>  four(4) hrs</a:t>
            </a:r>
          </a:p>
          <a:p>
            <a:pPr>
              <a:buFont typeface="Wingdings" pitchFamily="2" charset="2"/>
              <a:buChar char="Ø"/>
            </a:pPr>
            <a:r>
              <a:rPr lang="en-US" sz="3600" dirty="0"/>
              <a:t>Every 3 hrly for the next 12 hours</a:t>
            </a:r>
          </a:p>
          <a:p>
            <a:pPr>
              <a:buFont typeface="Wingdings" pitchFamily="2" charset="2"/>
              <a:buChar char="Ø"/>
            </a:pPr>
            <a:r>
              <a:rPr lang="en-US" sz="3600" dirty="0"/>
              <a:t>Finally, every 4 hourly for the last 8 hours.</a:t>
            </a:r>
          </a:p>
          <a:p>
            <a:pPr>
              <a:buNone/>
            </a:pPr>
            <a:endParaRPr lang="en-US" sz="3600" b="1" dirty="0"/>
          </a:p>
        </p:txBody>
      </p:sp>
    </p:spTree>
    <p:extLst>
      <p:ext uri="{BB962C8B-B14F-4D97-AF65-F5344CB8AC3E}">
        <p14:creationId xmlns:p14="http://schemas.microsoft.com/office/powerpoint/2010/main" val="10591361"/>
      </p:ext>
    </p:extLst>
  </p:cSld>
  <p:clrMapOvr>
    <a:masterClrMapping/>
  </p:clrMapOvr>
  <p:transition spd="slow">
    <p:strips dir="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400" dirty="0">
                <a:latin typeface="Calibri" pitchFamily="34" charset="0"/>
              </a:rPr>
              <a:t>Aim is to reduce the insulin dose appropriately since the requirements reduces drastically.</a:t>
            </a:r>
          </a:p>
          <a:p>
            <a:r>
              <a:rPr lang="en-US" sz="3400" dirty="0">
                <a:latin typeface="Calibri" pitchFamily="34" charset="0"/>
              </a:rPr>
              <a:t>So maintain on 10% dextrose drip at 42 </a:t>
            </a:r>
            <a:r>
              <a:rPr lang="en-US" sz="3400" dirty="0" err="1">
                <a:latin typeface="Calibri" pitchFamily="34" charset="0"/>
              </a:rPr>
              <a:t>dpm</a:t>
            </a:r>
            <a:r>
              <a:rPr lang="en-US" sz="3400" dirty="0">
                <a:latin typeface="Calibri" pitchFamily="34" charset="0"/>
              </a:rPr>
              <a:t>  during the first 4 hrs to prevent hypoglycaemia.</a:t>
            </a:r>
          </a:p>
          <a:p>
            <a:r>
              <a:rPr lang="en-US" sz="3400" dirty="0">
                <a:latin typeface="Calibri" pitchFamily="34" charset="0"/>
              </a:rPr>
              <a:t>Thereafter the rate is determined by the blood sugar results&amp; estimation frequency is as in SVD.</a:t>
            </a:r>
          </a:p>
          <a:p>
            <a:pPr>
              <a:buNone/>
            </a:pPr>
            <a:endParaRPr lang="en-US" b="1" dirty="0">
              <a:latin typeface="Calibri" pitchFamily="34" charset="0"/>
            </a:endParaRPr>
          </a:p>
        </p:txBody>
      </p:sp>
    </p:spTree>
    <p:extLst>
      <p:ext uri="{BB962C8B-B14F-4D97-AF65-F5344CB8AC3E}">
        <p14:creationId xmlns:p14="http://schemas.microsoft.com/office/powerpoint/2010/main" val="22190469"/>
      </p:ext>
    </p:extLst>
  </p:cSld>
  <p:clrMapOvr>
    <a:masterClrMapping/>
  </p:clrMapOvr>
  <p:transition spd="slow">
    <p:strips dir="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t>Immediately bowel sounds are heard change to oral feeds hence stop the drip</a:t>
            </a:r>
          </a:p>
          <a:p>
            <a:r>
              <a:rPr lang="en-US" dirty="0"/>
              <a:t>Change the dressing on the 3</a:t>
            </a:r>
            <a:r>
              <a:rPr lang="en-US" baseline="30000" dirty="0"/>
              <a:t>rd</a:t>
            </a:r>
            <a:r>
              <a:rPr lang="en-US" dirty="0"/>
              <a:t> to 5</a:t>
            </a:r>
            <a:r>
              <a:rPr lang="en-US" baseline="30000" dirty="0"/>
              <a:t>th</a:t>
            </a:r>
            <a:r>
              <a:rPr lang="en-US" dirty="0"/>
              <a:t> day respectively while observing aseptic technique rule strictly.</a:t>
            </a:r>
          </a:p>
          <a:p>
            <a:r>
              <a:rPr lang="en-US" dirty="0"/>
              <a:t>For removable sutures, alternate sutures are removed on the 10</a:t>
            </a:r>
            <a:r>
              <a:rPr lang="en-US" baseline="30000" dirty="0"/>
              <a:t>th</a:t>
            </a:r>
            <a:r>
              <a:rPr lang="en-US" dirty="0"/>
              <a:t> or 12</a:t>
            </a:r>
            <a:r>
              <a:rPr lang="en-US" baseline="30000" dirty="0"/>
              <a:t>th</a:t>
            </a:r>
            <a:r>
              <a:rPr lang="en-US" dirty="0"/>
              <a:t> day and the rest a day or 2  thereafter because of the slow healing process.</a:t>
            </a:r>
          </a:p>
          <a:p>
            <a:r>
              <a:rPr lang="en-US" dirty="0"/>
              <a:t>Then  cover the </a:t>
            </a:r>
            <a:r>
              <a:rPr lang="en-US" dirty="0" err="1"/>
              <a:t>incisional</a:t>
            </a:r>
            <a:r>
              <a:rPr lang="en-US" dirty="0"/>
              <a:t> line/area till completely healed.</a:t>
            </a:r>
          </a:p>
        </p:txBody>
      </p:sp>
    </p:spTree>
    <p:extLst>
      <p:ext uri="{BB962C8B-B14F-4D97-AF65-F5344CB8AC3E}">
        <p14:creationId xmlns:p14="http://schemas.microsoft.com/office/powerpoint/2010/main" val="3282183274"/>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49855"/>
            <a:ext cx="8229600" cy="914400"/>
          </a:xfrm>
        </p:spPr>
        <p:txBody>
          <a:bodyPr>
            <a:noAutofit/>
          </a:bodyPr>
          <a:lstStyle/>
          <a:p>
            <a:pPr algn="ctr"/>
            <a:r>
              <a:rPr lang="en-US" sz="5400" dirty="0">
                <a:solidFill>
                  <a:srgbClr val="FF0000"/>
                </a:solidFill>
                <a:latin typeface="Arial Black" panose="020B0A04020102020204" pitchFamily="34" charset="0"/>
              </a:rPr>
              <a:t>MODULE COMPETENCE</a:t>
            </a:r>
          </a:p>
        </p:txBody>
      </p:sp>
      <p:sp>
        <p:nvSpPr>
          <p:cNvPr id="2" name="Content Placeholder 1"/>
          <p:cNvSpPr>
            <a:spLocks noGrp="1"/>
          </p:cNvSpPr>
          <p:nvPr>
            <p:ph idx="1"/>
          </p:nvPr>
        </p:nvSpPr>
        <p:spPr>
          <a:xfrm>
            <a:off x="318052" y="1219200"/>
            <a:ext cx="11423374" cy="5334000"/>
          </a:xfrm>
        </p:spPr>
        <p:txBody>
          <a:bodyPr>
            <a:normAutofit/>
          </a:bodyPr>
          <a:lstStyle/>
          <a:p>
            <a:pPr algn="just">
              <a:buClr>
                <a:schemeClr val="bg1"/>
              </a:buClr>
            </a:pPr>
            <a:r>
              <a:rPr lang="en-US" sz="3600" dirty="0">
                <a:solidFill>
                  <a:schemeClr val="bg1"/>
                </a:solidFill>
                <a:latin typeface="Calibri" panose="020F0502020204030204" pitchFamily="34" charset="0"/>
                <a:cs typeface="Calibri" panose="020F0502020204030204" pitchFamily="34" charset="0"/>
              </a:rPr>
              <a:t>This module is designed to enable the learner diagnose, manage and rehabilitate patients with obstetric and medical complications in pregnancy. </a:t>
            </a:r>
          </a:p>
        </p:txBody>
      </p:sp>
    </p:spTree>
    <p:extLst>
      <p:ext uri="{BB962C8B-B14F-4D97-AF65-F5344CB8AC3E}">
        <p14:creationId xmlns:p14="http://schemas.microsoft.com/office/powerpoint/2010/main" val="383362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 SPECIFIC MANAGEMENT</a:t>
            </a:r>
            <a:endParaRPr lang="en-US" dirty="0"/>
          </a:p>
        </p:txBody>
      </p:sp>
      <p:sp>
        <p:nvSpPr>
          <p:cNvPr id="3" name="Content Placeholder 2"/>
          <p:cNvSpPr>
            <a:spLocks noGrp="1"/>
          </p:cNvSpPr>
          <p:nvPr>
            <p:ph idx="1"/>
          </p:nvPr>
        </p:nvSpPr>
        <p:spPr/>
        <p:txBody>
          <a:bodyPr>
            <a:normAutofit/>
          </a:bodyPr>
          <a:lstStyle/>
          <a:p>
            <a:pPr algn="just">
              <a:buNone/>
            </a:pPr>
            <a:r>
              <a:rPr lang="en-US" b="1" i="1" dirty="0"/>
              <a:t>	Objectives</a:t>
            </a:r>
            <a:r>
              <a:rPr lang="en-US" i="1" dirty="0"/>
              <a:t>:</a:t>
            </a:r>
          </a:p>
          <a:p>
            <a:pPr lvl="0" algn="just"/>
            <a:r>
              <a:rPr lang="en-US" dirty="0"/>
              <a:t>End persistent vomiting or nausea or both.</a:t>
            </a:r>
          </a:p>
          <a:p>
            <a:pPr lvl="0" algn="just"/>
            <a:r>
              <a:rPr lang="en-US" dirty="0"/>
              <a:t>Restore circulatory volume, fluid and electrolyte volume.</a:t>
            </a:r>
          </a:p>
          <a:p>
            <a:pPr lvl="0" algn="just"/>
            <a:r>
              <a:rPr lang="en-US" dirty="0"/>
              <a:t>provide basic intra- uterine needs for normal fetal growth and development.</a:t>
            </a:r>
          </a:p>
          <a:p>
            <a:pPr lvl="0" algn="just"/>
            <a:r>
              <a:rPr lang="en-US" dirty="0"/>
              <a:t>Promote effective coping abilities with psychological tasks of pregnancy and motherhood.</a:t>
            </a:r>
          </a:p>
          <a:p>
            <a:pPr algn="just"/>
            <a:endParaRPr lang="en-US" dirty="0"/>
          </a:p>
        </p:txBody>
      </p:sp>
    </p:spTree>
    <p:extLst>
      <p:ext uri="{BB962C8B-B14F-4D97-AF65-F5344CB8AC3E}">
        <p14:creationId xmlns:p14="http://schemas.microsoft.com/office/powerpoint/2010/main" val="2156964641"/>
      </p:ext>
    </p:extLst>
  </p:cSld>
  <p:clrMapOvr>
    <a:masterClrMapping/>
  </p:clrMapOvr>
  <p:transition spd="slow">
    <p:strips dir="r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For  absorbable  sutures, change dressing regularly and cover the area till healing occurs.</a:t>
            </a:r>
          </a:p>
          <a:p>
            <a:r>
              <a:rPr lang="en-US" sz="3600" dirty="0"/>
              <a:t>Rest as for any other surgical case to include: analgesics,  prophylaxis antibiotics, involution process monitoring , daily care of mother and infant.</a:t>
            </a:r>
          </a:p>
        </p:txBody>
      </p:sp>
    </p:spTree>
    <p:extLst>
      <p:ext uri="{BB962C8B-B14F-4D97-AF65-F5344CB8AC3E}">
        <p14:creationId xmlns:p14="http://schemas.microsoft.com/office/powerpoint/2010/main" val="2132465870"/>
      </p:ext>
    </p:extLst>
  </p:cSld>
  <p:clrMapOvr>
    <a:masterClrMapping/>
  </p:clrMapOvr>
  <p:transition spd="slow">
    <p:strips dir="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Puerperal   care</a:t>
            </a:r>
            <a:endParaRPr lang="en-US" dirty="0">
              <a:solidFill>
                <a:srgbClr val="09B709"/>
              </a:solidFill>
            </a:endParaRPr>
          </a:p>
        </p:txBody>
      </p:sp>
      <p:sp>
        <p:nvSpPr>
          <p:cNvPr id="3" name="Content Placeholder 2"/>
          <p:cNvSpPr>
            <a:spLocks noGrp="1"/>
          </p:cNvSpPr>
          <p:nvPr>
            <p:ph sz="quarter" idx="1"/>
          </p:nvPr>
        </p:nvSpPr>
        <p:spPr>
          <a:xfrm>
            <a:off x="666750" y="1295400"/>
            <a:ext cx="10572750" cy="4953000"/>
          </a:xfrm>
        </p:spPr>
        <p:txBody>
          <a:bodyPr>
            <a:normAutofit/>
          </a:bodyPr>
          <a:lstStyle/>
          <a:p>
            <a:pPr>
              <a:buFont typeface="Wingdings" pitchFamily="2" charset="2"/>
              <a:buChar char="v"/>
            </a:pPr>
            <a:r>
              <a:rPr lang="en-US" dirty="0">
                <a:effectLst/>
              </a:rPr>
              <a:t>Regardless of the mode of delivery.</a:t>
            </a:r>
          </a:p>
          <a:p>
            <a:r>
              <a:rPr lang="en-US" dirty="0">
                <a:effectLst/>
              </a:rPr>
              <a:t>4hourly BS estimation and small dose of soluble insulin till </a:t>
            </a:r>
            <a:r>
              <a:rPr lang="en-US" dirty="0" err="1">
                <a:effectLst/>
              </a:rPr>
              <a:t>euglycaemia</a:t>
            </a:r>
            <a:r>
              <a:rPr lang="en-US" dirty="0">
                <a:effectLst/>
              </a:rPr>
              <a:t> is achieved.</a:t>
            </a:r>
          </a:p>
          <a:p>
            <a:r>
              <a:rPr lang="en-US" dirty="0">
                <a:effectLst/>
              </a:rPr>
              <a:t>Thereafter daily BS estimation and BD urinalysis ,keep records &amp; consult PRN.</a:t>
            </a:r>
          </a:p>
          <a:p>
            <a:r>
              <a:rPr lang="en-US" dirty="0">
                <a:effectLst/>
              </a:rPr>
              <a:t>Dietary advise by specialist</a:t>
            </a:r>
          </a:p>
          <a:p>
            <a:r>
              <a:rPr lang="en-US" dirty="0">
                <a:effectLst/>
              </a:rPr>
              <a:t>Encourage plenty of fluids to facilitate adequate lactation.</a:t>
            </a:r>
          </a:p>
        </p:txBody>
      </p:sp>
    </p:spTree>
    <p:extLst>
      <p:ext uri="{BB962C8B-B14F-4D97-AF65-F5344CB8AC3E}">
        <p14:creationId xmlns:p14="http://schemas.microsoft.com/office/powerpoint/2010/main" val="2908954396"/>
      </p:ext>
    </p:extLst>
  </p:cSld>
  <p:clrMapOvr>
    <a:masterClrMapping/>
  </p:clrMapOvr>
  <p:transition spd="slow">
    <p:strips dir="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00"/>
            <a:ext cx="10763250" cy="4876800"/>
          </a:xfrm>
        </p:spPr>
        <p:txBody>
          <a:bodyPr>
            <a:normAutofit/>
          </a:bodyPr>
          <a:lstStyle/>
          <a:p>
            <a:r>
              <a:rPr lang="en-US" dirty="0"/>
              <a:t>Gradually the condition gets controlled with the non-pregnancy regiment. </a:t>
            </a:r>
          </a:p>
          <a:p>
            <a:pPr>
              <a:buFont typeface="Wingdings" pitchFamily="2" charset="2"/>
              <a:buChar char="Ø"/>
            </a:pPr>
            <a:r>
              <a:rPr lang="en-US" dirty="0"/>
              <a:t>That is either oral </a:t>
            </a:r>
            <a:r>
              <a:rPr lang="en-US" dirty="0" err="1"/>
              <a:t>hypoglycaemic</a:t>
            </a:r>
            <a:r>
              <a:rPr lang="en-US" dirty="0"/>
              <a:t>  agents or small dose of intermediate acting insulin or diet only .</a:t>
            </a:r>
          </a:p>
          <a:p>
            <a:r>
              <a:rPr lang="en-US" dirty="0"/>
              <a:t>For gestational DM, diet controls the condition and it clears spontaneously by the end of </a:t>
            </a:r>
            <a:r>
              <a:rPr lang="en-US" dirty="0" err="1"/>
              <a:t>puerperium</a:t>
            </a:r>
            <a:r>
              <a:rPr lang="en-US" dirty="0"/>
              <a:t>.</a:t>
            </a:r>
          </a:p>
          <a:p>
            <a:r>
              <a:rPr lang="en-US" dirty="0"/>
              <a:t>Generally administer prophylactic dose of oral antibiotic due to poor immunity.</a:t>
            </a:r>
          </a:p>
          <a:p>
            <a:r>
              <a:rPr lang="en-US" dirty="0"/>
              <a:t>Encourage programmed exercises to all . To start with simple / non-strenuous ones and build up gradually to vigorous postnatal exercises. </a:t>
            </a:r>
          </a:p>
        </p:txBody>
      </p:sp>
    </p:spTree>
    <p:extLst>
      <p:ext uri="{BB962C8B-B14F-4D97-AF65-F5344CB8AC3E}">
        <p14:creationId xmlns:p14="http://schemas.microsoft.com/office/powerpoint/2010/main" val="1122975943"/>
      </p:ext>
    </p:extLst>
  </p:cSld>
  <p:clrMapOvr>
    <a:masterClrMapping/>
  </p:clrMapOvr>
  <p:transition spd="slow">
    <p:strips dir="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  for  discharge</a:t>
            </a:r>
            <a:endParaRPr lang="en-US" dirty="0">
              <a:solidFill>
                <a:srgbClr val="09B709"/>
              </a:solidFill>
            </a:endParaRPr>
          </a:p>
        </p:txBody>
      </p:sp>
      <p:sp>
        <p:nvSpPr>
          <p:cNvPr id="3" name="Content Placeholder 2"/>
          <p:cNvSpPr>
            <a:spLocks noGrp="1"/>
          </p:cNvSpPr>
          <p:nvPr>
            <p:ph sz="quarter" idx="1"/>
          </p:nvPr>
        </p:nvSpPr>
        <p:spPr>
          <a:xfrm>
            <a:off x="666750" y="1447800"/>
            <a:ext cx="10763250" cy="5029200"/>
          </a:xfrm>
        </p:spPr>
        <p:txBody>
          <a:bodyPr>
            <a:normAutofit/>
          </a:bodyPr>
          <a:lstStyle/>
          <a:p>
            <a:r>
              <a:rPr lang="en-US" sz="3000" dirty="0"/>
              <a:t>Family planning  services : Highlight on both natural and artificial methods.</a:t>
            </a:r>
          </a:p>
          <a:p>
            <a:pPr>
              <a:buFont typeface="Wingdings" pitchFamily="2" charset="2"/>
              <a:buChar char="Ø"/>
            </a:pPr>
            <a:r>
              <a:rPr lang="en-US" sz="3000" dirty="0"/>
              <a:t> Specifically to avoid hormonal contraceptives because they affect CHO metabolism.</a:t>
            </a:r>
          </a:p>
          <a:p>
            <a:pPr>
              <a:buFont typeface="Wingdings" pitchFamily="2" charset="2"/>
              <a:buChar char="Ø"/>
            </a:pPr>
            <a:r>
              <a:rPr lang="en-US" sz="3000" dirty="0"/>
              <a:t>Intrauterine device as well ,since it leads to pelvic inflammatory disease.</a:t>
            </a:r>
          </a:p>
          <a:p>
            <a:pPr>
              <a:buFont typeface="Wingdings" pitchFamily="2" charset="2"/>
              <a:buChar char="Ø"/>
            </a:pPr>
            <a:r>
              <a:rPr lang="en-US" sz="3000" dirty="0"/>
              <a:t>Emphasis on a small family of 1-3 children.</a:t>
            </a:r>
          </a:p>
          <a:p>
            <a:r>
              <a:rPr lang="en-US" sz="3000" dirty="0"/>
              <a:t>Diet ; to avoid refined sugar /carbohydrate  rich foods.</a:t>
            </a:r>
          </a:p>
          <a:p>
            <a:r>
              <a:rPr lang="en-US" sz="3000" dirty="0"/>
              <a:t>Hygiene particularly of the vulva to prevent candidiasis.</a:t>
            </a:r>
          </a:p>
          <a:p>
            <a:endParaRPr lang="en-US" sz="3000" dirty="0"/>
          </a:p>
          <a:p>
            <a:pPr>
              <a:buNone/>
            </a:pPr>
            <a:endParaRPr lang="en-US" sz="3000" dirty="0"/>
          </a:p>
        </p:txBody>
      </p:sp>
    </p:spTree>
    <p:extLst>
      <p:ext uri="{BB962C8B-B14F-4D97-AF65-F5344CB8AC3E}">
        <p14:creationId xmlns:p14="http://schemas.microsoft.com/office/powerpoint/2010/main" val="3860001419"/>
      </p:ext>
    </p:extLst>
  </p:cSld>
  <p:clrMapOvr>
    <a:masterClrMapping/>
  </p:clrMapOvr>
  <p:transition spd="slow">
    <p:strips dir="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Signs of hypo and </a:t>
            </a:r>
            <a:r>
              <a:rPr lang="en-US" dirty="0" err="1">
                <a:latin typeface="Calibri" pitchFamily="34" charset="0"/>
              </a:rPr>
              <a:t>hyperglycaemia</a:t>
            </a:r>
            <a:r>
              <a:rPr lang="en-US" dirty="0">
                <a:latin typeface="Calibri" pitchFamily="34" charset="0"/>
              </a:rPr>
              <a:t>.</a:t>
            </a:r>
          </a:p>
          <a:p>
            <a:r>
              <a:rPr lang="en-US" dirty="0">
                <a:latin typeface="Calibri" pitchFamily="34" charset="0"/>
              </a:rPr>
              <a:t>Follow up in the MCH/FP clinic, obstetric-C/S, medical clinic for the control of condition &amp; home visit services where feasible.</a:t>
            </a:r>
          </a:p>
          <a:p>
            <a:r>
              <a:rPr lang="en-US" dirty="0">
                <a:latin typeface="Calibri" pitchFamily="34" charset="0"/>
              </a:rPr>
              <a:t>Compliance with review visits &amp; drugs instruction</a:t>
            </a:r>
          </a:p>
          <a:p>
            <a:r>
              <a:rPr lang="en-US" dirty="0">
                <a:latin typeface="Calibri" pitchFamily="34" charset="0"/>
              </a:rPr>
              <a:t>Pre-conception screening and counseling  as well as early booking of ANC in future.</a:t>
            </a:r>
          </a:p>
          <a:p>
            <a:r>
              <a:rPr lang="en-US" dirty="0">
                <a:latin typeface="Calibri" pitchFamily="34" charset="0"/>
              </a:rPr>
              <a:t>General baby care  to include follow up.</a:t>
            </a:r>
          </a:p>
        </p:txBody>
      </p:sp>
    </p:spTree>
    <p:extLst>
      <p:ext uri="{BB962C8B-B14F-4D97-AF65-F5344CB8AC3E}">
        <p14:creationId xmlns:p14="http://schemas.microsoft.com/office/powerpoint/2010/main" val="3858771895"/>
      </p:ext>
    </p:extLst>
  </p:cSld>
  <p:clrMapOvr>
    <a:masterClrMapping/>
  </p:clrMapOvr>
  <p:transition spd="slow">
    <p:strips dir="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a:t>
            </a:r>
          </a:p>
        </p:txBody>
      </p:sp>
      <p:sp>
        <p:nvSpPr>
          <p:cNvPr id="3" name="Content Placeholder 2"/>
          <p:cNvSpPr>
            <a:spLocks noGrp="1"/>
          </p:cNvSpPr>
          <p:nvPr>
            <p:ph sz="quarter" idx="1"/>
          </p:nvPr>
        </p:nvSpPr>
        <p:spPr/>
        <p:txBody>
          <a:bodyPr/>
          <a:lstStyle/>
          <a:p>
            <a:r>
              <a:rPr lang="en-US" dirty="0"/>
              <a:t>Studies have shown that :</a:t>
            </a:r>
          </a:p>
          <a:p>
            <a:pPr>
              <a:buFont typeface="Wingdings" pitchFamily="2" charset="2"/>
              <a:buChar char="Ø"/>
            </a:pPr>
            <a:r>
              <a:rPr lang="en-US" dirty="0"/>
              <a:t>Lifetime risk of developing type 2 diabetes after gestational diabetes mellitus ranges from </a:t>
            </a:r>
            <a:br>
              <a:rPr lang="en-US" dirty="0"/>
            </a:br>
            <a:r>
              <a:rPr lang="en-US" dirty="0"/>
              <a:t>50 percent to 60 percent.</a:t>
            </a:r>
          </a:p>
          <a:p>
            <a:pPr>
              <a:buFont typeface="Wingdings" pitchFamily="2" charset="2"/>
              <a:buChar char="Ø"/>
            </a:pPr>
            <a:r>
              <a:rPr lang="en-US" dirty="0"/>
              <a:t>Therefore annual testing for diabetes is recommended.</a:t>
            </a:r>
          </a:p>
        </p:txBody>
      </p:sp>
    </p:spTree>
    <p:extLst>
      <p:ext uri="{BB962C8B-B14F-4D97-AF65-F5344CB8AC3E}">
        <p14:creationId xmlns:p14="http://schemas.microsoft.com/office/powerpoint/2010/main" val="525846853"/>
      </p:ext>
    </p:extLst>
  </p:cSld>
  <p:clrMapOvr>
    <a:masterClrMapping/>
  </p:clrMapOvr>
  <p:transition spd="slow">
    <p:strips dir="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92D050"/>
                </a:solidFill>
              </a:rPr>
            </a:br>
            <a:br>
              <a:rPr lang="en-US" dirty="0">
                <a:solidFill>
                  <a:srgbClr val="92D050"/>
                </a:solidFill>
              </a:rPr>
            </a:br>
            <a:r>
              <a:rPr lang="en-US" dirty="0">
                <a:solidFill>
                  <a:srgbClr val="92D050"/>
                </a:solidFill>
              </a:rPr>
              <a:t>BABY CARE</a:t>
            </a:r>
            <a:br>
              <a:rPr lang="en-US" dirty="0">
                <a:solidFill>
                  <a:srgbClr val="92D050"/>
                </a:solidFill>
              </a:rPr>
            </a:br>
            <a:endParaRPr lang="en-US" dirty="0">
              <a:solidFill>
                <a:srgbClr val="92D050"/>
              </a:solidFill>
            </a:endParaRPr>
          </a:p>
        </p:txBody>
      </p:sp>
      <p:sp>
        <p:nvSpPr>
          <p:cNvPr id="3" name="Content Placeholder 2"/>
          <p:cNvSpPr>
            <a:spLocks noGrp="1"/>
          </p:cNvSpPr>
          <p:nvPr>
            <p:ph sz="quarter" idx="1"/>
          </p:nvPr>
        </p:nvSpPr>
        <p:spPr/>
        <p:txBody>
          <a:bodyPr>
            <a:normAutofit/>
          </a:bodyPr>
          <a:lstStyle/>
          <a:p>
            <a:r>
              <a:rPr lang="en-US" dirty="0">
                <a:effectLst/>
                <a:latin typeface="Calibri" pitchFamily="34" charset="0"/>
              </a:rPr>
              <a:t>80% of the babies are macrosomia.</a:t>
            </a:r>
          </a:p>
          <a:p>
            <a:pPr>
              <a:buNone/>
            </a:pPr>
            <a:r>
              <a:rPr lang="en-US" dirty="0">
                <a:effectLst/>
                <a:latin typeface="Calibri" pitchFamily="34" charset="0"/>
              </a:rPr>
              <a:t>		</a:t>
            </a:r>
            <a:r>
              <a:rPr lang="en-US" b="1" dirty="0">
                <a:solidFill>
                  <a:srgbClr val="E828B6"/>
                </a:solidFill>
                <a:effectLst/>
                <a:latin typeface="Calibri" pitchFamily="34" charset="0"/>
              </a:rPr>
              <a:t>Common  risks/ problems</a:t>
            </a:r>
          </a:p>
          <a:p>
            <a:r>
              <a:rPr lang="en-US" dirty="0">
                <a:effectLst/>
                <a:latin typeface="Calibri" pitchFamily="34" charset="0"/>
              </a:rPr>
              <a:t>Development of hypoglycaemia</a:t>
            </a:r>
          </a:p>
          <a:p>
            <a:r>
              <a:rPr lang="en-US" dirty="0">
                <a:effectLst/>
                <a:latin typeface="Calibri" pitchFamily="34" charset="0"/>
              </a:rPr>
              <a:t>Neonatal jaundice </a:t>
            </a:r>
          </a:p>
          <a:p>
            <a:r>
              <a:rPr lang="en-US" dirty="0">
                <a:effectLst/>
                <a:latin typeface="Calibri" pitchFamily="34" charset="0"/>
              </a:rPr>
              <a:t>Congenital abnormalities </a:t>
            </a:r>
          </a:p>
          <a:p>
            <a:r>
              <a:rPr lang="en-US" dirty="0">
                <a:effectLst/>
                <a:latin typeface="Calibri" pitchFamily="34" charset="0"/>
              </a:rPr>
              <a:t>Excessive birth trauma </a:t>
            </a:r>
          </a:p>
          <a:p>
            <a:r>
              <a:rPr lang="en-US" dirty="0">
                <a:effectLst/>
                <a:latin typeface="Calibri" pitchFamily="34" charset="0"/>
              </a:rPr>
              <a:t>Respiratory distress syndrome</a:t>
            </a:r>
          </a:p>
        </p:txBody>
      </p:sp>
    </p:spTree>
    <p:extLst>
      <p:ext uri="{BB962C8B-B14F-4D97-AF65-F5344CB8AC3E}">
        <p14:creationId xmlns:p14="http://schemas.microsoft.com/office/powerpoint/2010/main" val="1472343422"/>
      </p:ext>
    </p:extLst>
  </p:cSld>
  <p:clrMapOvr>
    <a:masterClrMapping/>
  </p:clrMapOvr>
  <p:transition spd="slow">
    <p:strips dir="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effectLst/>
                <a:latin typeface="Calibri" pitchFamily="34" charset="0"/>
              </a:rPr>
              <a:t>Excessive weight loss, due to large surface area  and inability to maintain the intrauterine glucose level.</a:t>
            </a:r>
            <a:endParaRPr lang="en-US" dirty="0">
              <a:latin typeface="Calibri" pitchFamily="34" charset="0"/>
            </a:endParaRPr>
          </a:p>
          <a:p>
            <a:r>
              <a:rPr lang="en-US" dirty="0">
                <a:latin typeface="Calibri" pitchFamily="34" charset="0"/>
              </a:rPr>
              <a:t>Infection due to poor transfer of antibodies , resulting from either poor control of DM or preterm birth.</a:t>
            </a:r>
          </a:p>
          <a:p>
            <a:r>
              <a:rPr lang="en-US" dirty="0">
                <a:latin typeface="Calibri" pitchFamily="34" charset="0"/>
              </a:rPr>
              <a:t>Hypocalcaemia , because of inadequate levels of </a:t>
            </a:r>
            <a:r>
              <a:rPr lang="en-US" dirty="0" err="1">
                <a:latin typeface="Calibri" pitchFamily="34" charset="0"/>
              </a:rPr>
              <a:t>parathormone</a:t>
            </a:r>
            <a:r>
              <a:rPr lang="en-US" dirty="0">
                <a:latin typeface="Calibri" pitchFamily="34" charset="0"/>
              </a:rPr>
              <a:t>, vitamin D and </a:t>
            </a:r>
            <a:r>
              <a:rPr lang="en-US" dirty="0" err="1">
                <a:latin typeface="Calibri" pitchFamily="34" charset="0"/>
              </a:rPr>
              <a:t>calcitocin</a:t>
            </a:r>
            <a:r>
              <a:rPr lang="en-US" dirty="0">
                <a:latin typeface="Calibri" pitchFamily="34" charset="0"/>
              </a:rPr>
              <a:t>. Occurs to 50% of the neonates.</a:t>
            </a:r>
          </a:p>
        </p:txBody>
      </p:sp>
    </p:spTree>
    <p:extLst>
      <p:ext uri="{BB962C8B-B14F-4D97-AF65-F5344CB8AC3E}">
        <p14:creationId xmlns:p14="http://schemas.microsoft.com/office/powerpoint/2010/main" val="257563966"/>
      </p:ext>
    </p:extLst>
  </p:cSld>
  <p:clrMapOvr>
    <a:masterClrMapping/>
  </p:clrMapOvr>
  <p:transition spd="slow">
    <p:strips dir="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SPECIFIC   MANAGEMENT</a:t>
            </a:r>
            <a:endParaRPr lang="en-US" dirty="0"/>
          </a:p>
        </p:txBody>
      </p:sp>
      <p:sp>
        <p:nvSpPr>
          <p:cNvPr id="3" name="Content Placeholder 2"/>
          <p:cNvSpPr>
            <a:spLocks noGrp="1"/>
          </p:cNvSpPr>
          <p:nvPr>
            <p:ph sz="quarter" idx="1"/>
          </p:nvPr>
        </p:nvSpPr>
        <p:spPr>
          <a:xfrm>
            <a:off x="952500" y="1600200"/>
            <a:ext cx="10287000" cy="4953000"/>
          </a:xfrm>
        </p:spPr>
        <p:txBody>
          <a:bodyPr/>
          <a:lstStyle/>
          <a:p>
            <a:pPr>
              <a:buNone/>
            </a:pPr>
            <a:r>
              <a:rPr lang="en-US" sz="3000" dirty="0">
                <a:latin typeface="Calibri" pitchFamily="34" charset="0"/>
              </a:rPr>
              <a:t>	</a:t>
            </a:r>
            <a:r>
              <a:rPr lang="en-US" sz="3000" dirty="0">
                <a:solidFill>
                  <a:srgbClr val="00B0F0"/>
                </a:solidFill>
                <a:latin typeface="Calibri" pitchFamily="34" charset="0"/>
              </a:rPr>
              <a:t>			</a:t>
            </a:r>
            <a:r>
              <a:rPr lang="en-US" sz="3000" b="1" dirty="0">
                <a:solidFill>
                  <a:srgbClr val="0ECC04"/>
                </a:solidFill>
                <a:latin typeface="Calibri" pitchFamily="34" charset="0"/>
              </a:rPr>
              <a:t>INTRAPARTUM</a:t>
            </a:r>
          </a:p>
          <a:p>
            <a:pPr>
              <a:buNone/>
            </a:pPr>
            <a:r>
              <a:rPr lang="en-US" sz="3000" b="1" dirty="0">
                <a:solidFill>
                  <a:srgbClr val="00B0F0"/>
                </a:solidFill>
                <a:latin typeface="Calibri" pitchFamily="34" charset="0"/>
              </a:rPr>
              <a:t>	</a:t>
            </a:r>
            <a:r>
              <a:rPr lang="en-US" b="1" dirty="0">
                <a:solidFill>
                  <a:srgbClr val="00B0F0"/>
                </a:solidFill>
                <a:effectLst/>
                <a:latin typeface="Calibri" pitchFamily="34" charset="0"/>
              </a:rPr>
              <a:t>	</a:t>
            </a:r>
            <a:r>
              <a:rPr lang="en-US" b="1" i="1" dirty="0">
                <a:solidFill>
                  <a:srgbClr val="E828B6"/>
                </a:solidFill>
                <a:effectLst/>
                <a:latin typeface="Calibri" pitchFamily="34" charset="0"/>
              </a:rPr>
              <a:t>First    Stage</a:t>
            </a:r>
          </a:p>
          <a:p>
            <a:r>
              <a:rPr lang="en-US" dirty="0">
                <a:effectLst/>
                <a:latin typeface="Calibri" pitchFamily="34" charset="0"/>
              </a:rPr>
              <a:t>Closely monitor for excessive </a:t>
            </a:r>
            <a:r>
              <a:rPr lang="en-US" dirty="0" err="1">
                <a:effectLst/>
                <a:latin typeface="Calibri" pitchFamily="34" charset="0"/>
              </a:rPr>
              <a:t>moulding</a:t>
            </a:r>
            <a:r>
              <a:rPr lang="en-US" dirty="0">
                <a:effectLst/>
                <a:latin typeface="Calibri" pitchFamily="34" charset="0"/>
              </a:rPr>
              <a:t> , which can lead to hypoxia and intracranial injury. Then take appropriate measures.</a:t>
            </a:r>
          </a:p>
          <a:p>
            <a:pPr>
              <a:buNone/>
            </a:pPr>
            <a:r>
              <a:rPr lang="en-US" dirty="0">
                <a:effectLst/>
                <a:latin typeface="Calibri" pitchFamily="34" charset="0"/>
              </a:rPr>
              <a:t>		</a:t>
            </a:r>
            <a:r>
              <a:rPr lang="en-US" b="1" i="1" dirty="0">
                <a:solidFill>
                  <a:srgbClr val="E828B6"/>
                </a:solidFill>
                <a:effectLst/>
                <a:latin typeface="Calibri" pitchFamily="34" charset="0"/>
              </a:rPr>
              <a:t>Second  Stage</a:t>
            </a:r>
          </a:p>
          <a:p>
            <a:r>
              <a:rPr lang="en-US" dirty="0">
                <a:effectLst/>
                <a:latin typeface="Calibri" pitchFamily="34" charset="0"/>
              </a:rPr>
              <a:t>Control delivery of head to avoid cerebral </a:t>
            </a:r>
            <a:r>
              <a:rPr lang="en-US" dirty="0" err="1">
                <a:effectLst/>
                <a:latin typeface="Calibri" pitchFamily="34" charset="0"/>
              </a:rPr>
              <a:t>haemorrhge</a:t>
            </a:r>
            <a:r>
              <a:rPr lang="en-US" dirty="0">
                <a:effectLst/>
                <a:latin typeface="Calibri" pitchFamily="34" charset="0"/>
              </a:rPr>
              <a:t>. Be keen on shoulder delivery to avoid trauma</a:t>
            </a:r>
          </a:p>
          <a:p>
            <a:endParaRPr lang="en-US" sz="3000" dirty="0">
              <a:latin typeface="Calibri" pitchFamily="34" charset="0"/>
            </a:endParaRPr>
          </a:p>
          <a:p>
            <a:pPr>
              <a:buNone/>
            </a:pPr>
            <a:endParaRPr lang="en-US" sz="3000" dirty="0">
              <a:latin typeface="Calibri" pitchFamily="34" charset="0"/>
            </a:endParaRPr>
          </a:p>
        </p:txBody>
      </p:sp>
    </p:spTree>
    <p:extLst>
      <p:ext uri="{BB962C8B-B14F-4D97-AF65-F5344CB8AC3E}">
        <p14:creationId xmlns:p14="http://schemas.microsoft.com/office/powerpoint/2010/main" val="3498633200"/>
      </p:ext>
    </p:extLst>
  </p:cSld>
  <p:clrMapOvr>
    <a:masterClrMapping/>
  </p:clrMapOvr>
  <p:transition spd="slow">
    <p:strips dir="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7"/>
            <a:ext cx="10572750" cy="4530725"/>
          </a:xfrm>
        </p:spPr>
        <p:txBody>
          <a:bodyPr/>
          <a:lstStyle/>
          <a:p>
            <a:pPr>
              <a:buNone/>
            </a:pPr>
            <a:r>
              <a:rPr lang="en-US" dirty="0">
                <a:latin typeface="Calibri" pitchFamily="34" charset="0"/>
              </a:rPr>
              <a:t>		</a:t>
            </a:r>
            <a:r>
              <a:rPr lang="en-US" b="1" i="1" dirty="0">
                <a:solidFill>
                  <a:srgbClr val="E828B6"/>
                </a:solidFill>
                <a:latin typeface="Calibri" pitchFamily="34" charset="0"/>
              </a:rPr>
              <a:t>Immediate  care</a:t>
            </a:r>
          </a:p>
          <a:p>
            <a:r>
              <a:rPr lang="en-US" dirty="0">
                <a:effectLst/>
                <a:latin typeface="Calibri" pitchFamily="34" charset="0"/>
              </a:rPr>
              <a:t>Maintain a clear airway and Apgar Score correctly. </a:t>
            </a:r>
          </a:p>
          <a:p>
            <a:r>
              <a:rPr lang="en-US" dirty="0">
                <a:effectLst/>
                <a:latin typeface="Calibri" pitchFamily="34" charset="0"/>
              </a:rPr>
              <a:t>Nurse in the incubator irrespective of the size to facilitate a thermal controlled environment, hence prevent excessive heat loss.</a:t>
            </a:r>
          </a:p>
          <a:p>
            <a:r>
              <a:rPr lang="en-US" dirty="0">
                <a:effectLst/>
                <a:latin typeface="Calibri" pitchFamily="34" charset="0"/>
              </a:rPr>
              <a:t>Administer vitamin K appropriately to prevent haemorrhage.</a:t>
            </a:r>
          </a:p>
        </p:txBody>
      </p:sp>
    </p:spTree>
    <p:extLst>
      <p:ext uri="{BB962C8B-B14F-4D97-AF65-F5344CB8AC3E}">
        <p14:creationId xmlns:p14="http://schemas.microsoft.com/office/powerpoint/2010/main" val="3605832479"/>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For severe conditions:-</a:t>
            </a:r>
            <a:r>
              <a:rPr lang="en-US" dirty="0"/>
              <a:t> </a:t>
            </a:r>
          </a:p>
        </p:txBody>
      </p:sp>
      <p:sp>
        <p:nvSpPr>
          <p:cNvPr id="3" name="Content Placeholder 2"/>
          <p:cNvSpPr>
            <a:spLocks noGrp="1"/>
          </p:cNvSpPr>
          <p:nvPr>
            <p:ph idx="1"/>
          </p:nvPr>
        </p:nvSpPr>
        <p:spPr/>
        <p:txBody>
          <a:bodyPr>
            <a:normAutofit/>
          </a:bodyPr>
          <a:lstStyle/>
          <a:p>
            <a:pPr algn="just"/>
            <a:r>
              <a:rPr lang="en-US" dirty="0"/>
              <a:t>Admission to hospital at first contact is the best option for assessment and control of symptoms.</a:t>
            </a:r>
          </a:p>
          <a:p>
            <a:pPr lvl="0" algn="just"/>
            <a:r>
              <a:rPr lang="en-US" dirty="0"/>
              <a:t>Inform DR promptly, to thoroughly evaluate the patient and exclude other causes of  vomiting.</a:t>
            </a:r>
          </a:p>
          <a:p>
            <a:pPr lvl="0" algn="just"/>
            <a:r>
              <a:rPr lang="en-US" dirty="0"/>
              <a:t>Nurse in a quite area, preferably a single room on bed rest to improve blood flow to the uterus and kidneys, respectively.</a:t>
            </a:r>
          </a:p>
          <a:p>
            <a:pPr algn="just"/>
            <a:endParaRPr lang="en-US" dirty="0"/>
          </a:p>
        </p:txBody>
      </p:sp>
    </p:spTree>
    <p:extLst>
      <p:ext uri="{BB962C8B-B14F-4D97-AF65-F5344CB8AC3E}">
        <p14:creationId xmlns:p14="http://schemas.microsoft.com/office/powerpoint/2010/main" val="4029538966"/>
      </p:ext>
    </p:extLst>
  </p:cSld>
  <p:clrMapOvr>
    <a:masterClrMapping/>
  </p:clrMapOvr>
  <p:transition spd="slow">
    <p:strips dir="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763250" cy="4648200"/>
          </a:xfrm>
        </p:spPr>
        <p:txBody>
          <a:bodyPr>
            <a:normAutofit fontScale="92500"/>
          </a:bodyPr>
          <a:lstStyle/>
          <a:p>
            <a:pPr>
              <a:buNone/>
            </a:pPr>
            <a:r>
              <a:rPr lang="en-US" dirty="0">
                <a:latin typeface="Calibri" pitchFamily="34" charset="0"/>
              </a:rPr>
              <a:t>			</a:t>
            </a:r>
            <a:r>
              <a:rPr lang="en-US" sz="3600" b="1" i="1" dirty="0">
                <a:solidFill>
                  <a:srgbClr val="E828B6"/>
                </a:solidFill>
                <a:latin typeface="Calibri" pitchFamily="34" charset="0"/>
              </a:rPr>
              <a:t>Subsequent   Care</a:t>
            </a:r>
          </a:p>
          <a:p>
            <a:r>
              <a:rPr lang="en-US" sz="3600" dirty="0">
                <a:latin typeface="Calibri" pitchFamily="34" charset="0"/>
              </a:rPr>
              <a:t>Feed within the first 15 minutes of birth and ct on 2 hourly bases for the first 48 hrs to prevent hypoglycaemia</a:t>
            </a:r>
          </a:p>
          <a:p>
            <a:pPr>
              <a:buFont typeface="Wingdings" pitchFamily="2" charset="2"/>
              <a:buChar char="Ø"/>
            </a:pPr>
            <a:r>
              <a:rPr lang="en-US" sz="3600" dirty="0">
                <a:latin typeface="Calibri" pitchFamily="34" charset="0"/>
              </a:rPr>
              <a:t>Not possible , commence dextrose drip within the same duration.</a:t>
            </a:r>
          </a:p>
          <a:p>
            <a:r>
              <a:rPr lang="en-US" sz="3600" dirty="0">
                <a:latin typeface="Calibri" pitchFamily="34" charset="0"/>
              </a:rPr>
              <a:t>Monitor for signs of hypoglycaemia= irritability, hypothermia, feeble cry , apnoea tachycardia ,tremors &amp; cyanosis.</a:t>
            </a:r>
            <a:endParaRPr lang="en-US" dirty="0">
              <a:effectLst/>
              <a:latin typeface="Calibri" pitchFamily="34" charset="0"/>
            </a:endParaRPr>
          </a:p>
        </p:txBody>
      </p:sp>
    </p:spTree>
    <p:extLst>
      <p:ext uri="{BB962C8B-B14F-4D97-AF65-F5344CB8AC3E}">
        <p14:creationId xmlns:p14="http://schemas.microsoft.com/office/powerpoint/2010/main" val="1816426634"/>
      </p:ext>
    </p:extLst>
  </p:cSld>
  <p:clrMapOvr>
    <a:masterClrMapping/>
  </p:clrMapOvr>
  <p:transition spd="slow">
    <p:strips dir="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1" y="1295400"/>
            <a:ext cx="10953750" cy="5410200"/>
          </a:xfrm>
        </p:spPr>
        <p:txBody>
          <a:bodyPr>
            <a:normAutofit/>
          </a:bodyPr>
          <a:lstStyle/>
          <a:p>
            <a:pPr>
              <a:buNone/>
            </a:pPr>
            <a:r>
              <a:rPr lang="en-US" dirty="0">
                <a:latin typeface="Calibri" pitchFamily="34" charset="0"/>
              </a:rPr>
              <a:t>	</a:t>
            </a:r>
            <a:r>
              <a:rPr lang="en-US" sz="3500" b="1" dirty="0">
                <a:solidFill>
                  <a:srgbClr val="E828B6"/>
                </a:solidFill>
                <a:latin typeface="Calibri" pitchFamily="34" charset="0"/>
              </a:rPr>
              <a:t>NB </a:t>
            </a:r>
            <a:r>
              <a:rPr lang="en-US" dirty="0">
                <a:latin typeface="Calibri" pitchFamily="34" charset="0"/>
              </a:rPr>
              <a:t> </a:t>
            </a:r>
          </a:p>
          <a:p>
            <a:pPr>
              <a:buFont typeface="Wingdings" pitchFamily="2" charset="2"/>
              <a:buChar char="q"/>
            </a:pPr>
            <a:r>
              <a:rPr lang="en-US" dirty="0">
                <a:latin typeface="Calibri" pitchFamily="34" charset="0"/>
              </a:rPr>
              <a:t> During the 1</a:t>
            </a:r>
            <a:r>
              <a:rPr lang="en-US" baseline="30000" dirty="0">
                <a:latin typeface="Calibri" pitchFamily="34" charset="0"/>
              </a:rPr>
              <a:t>st</a:t>
            </a:r>
            <a:r>
              <a:rPr lang="en-US" dirty="0">
                <a:latin typeface="Calibri" pitchFamily="34" charset="0"/>
              </a:rPr>
              <a:t>  2hrs of birth, blood sugar levels reduces very fast.</a:t>
            </a:r>
          </a:p>
          <a:p>
            <a:pPr>
              <a:buFont typeface="Wingdings" pitchFamily="2" charset="2"/>
              <a:buChar char="q"/>
            </a:pPr>
            <a:r>
              <a:rPr lang="en-US" dirty="0">
                <a:latin typeface="Calibri" pitchFamily="34" charset="0"/>
              </a:rPr>
              <a:t> Convulsions/ Cardiac arrest can easily occur due to hypoglycaemia hence irreversible brain damage.</a:t>
            </a:r>
          </a:p>
          <a:p>
            <a:r>
              <a:rPr lang="en-US" dirty="0">
                <a:latin typeface="Calibri" pitchFamily="34" charset="0"/>
              </a:rPr>
              <a:t>Estimate BS every:</a:t>
            </a:r>
          </a:p>
          <a:p>
            <a:pPr>
              <a:buFont typeface="Wingdings" pitchFamily="2" charset="2"/>
              <a:buChar char="Ø"/>
            </a:pPr>
            <a:r>
              <a:rPr lang="en-US" dirty="0">
                <a:latin typeface="Calibri" pitchFamily="34" charset="0"/>
              </a:rPr>
              <a:t>Half(½)- 1(one) hourly for the first 2 hours.</a:t>
            </a:r>
          </a:p>
          <a:p>
            <a:pPr>
              <a:buFont typeface="Wingdings" pitchFamily="2" charset="2"/>
              <a:buChar char="Ø"/>
            </a:pPr>
            <a:r>
              <a:rPr lang="en-US" dirty="0">
                <a:latin typeface="Calibri" pitchFamily="34" charset="0"/>
              </a:rPr>
              <a:t>Three(3)</a:t>
            </a:r>
            <a:r>
              <a:rPr lang="en-US" dirty="0" err="1">
                <a:latin typeface="Calibri" pitchFamily="34" charset="0"/>
              </a:rPr>
              <a:t>hrly</a:t>
            </a:r>
            <a:r>
              <a:rPr lang="en-US" dirty="0">
                <a:latin typeface="Calibri" pitchFamily="34" charset="0"/>
              </a:rPr>
              <a:t>  for 48 hours Maintain record all through and consult PRN.</a:t>
            </a:r>
          </a:p>
          <a:p>
            <a:pPr>
              <a:buFont typeface="Wingdings" pitchFamily="2" charset="2"/>
              <a:buChar char="Ø"/>
            </a:pPr>
            <a:r>
              <a:rPr lang="en-US" dirty="0">
                <a:latin typeface="Calibri" pitchFamily="34" charset="0"/>
              </a:rPr>
              <a:t>Thereafter frequency is determined by clinical status of the newborn. </a:t>
            </a:r>
          </a:p>
        </p:txBody>
      </p:sp>
    </p:spTree>
    <p:extLst>
      <p:ext uri="{BB962C8B-B14F-4D97-AF65-F5344CB8AC3E}">
        <p14:creationId xmlns:p14="http://schemas.microsoft.com/office/powerpoint/2010/main" val="2546332068"/>
      </p:ext>
    </p:extLst>
  </p:cSld>
  <p:clrMapOvr>
    <a:masterClrMapping/>
  </p:clrMapOvr>
  <p:transition spd="slow">
    <p:strips dir="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858500" cy="4953000"/>
          </a:xfrm>
        </p:spPr>
        <p:txBody>
          <a:bodyPr/>
          <a:lstStyle/>
          <a:p>
            <a:r>
              <a:rPr lang="en-US" dirty="0">
                <a:latin typeface="Calibri" pitchFamily="34" charset="0"/>
              </a:rPr>
              <a:t>Vital signs every 2 hourly for the 1</a:t>
            </a:r>
            <a:r>
              <a:rPr lang="en-US" baseline="30000" dirty="0">
                <a:latin typeface="Calibri" pitchFamily="34" charset="0"/>
              </a:rPr>
              <a:t>st</a:t>
            </a:r>
            <a:r>
              <a:rPr lang="en-US" dirty="0">
                <a:latin typeface="Calibri" pitchFamily="34" charset="0"/>
              </a:rPr>
              <a:t>  48 hours to diagnose shock &amp; features of  RDS.</a:t>
            </a:r>
          </a:p>
          <a:p>
            <a:r>
              <a:rPr lang="en-US" dirty="0">
                <a:latin typeface="Calibri" pitchFamily="34" charset="0"/>
              </a:rPr>
              <a:t>Perform initial exam to confirm maturity , diagnose congenital abnormalities hence plan interventions for good prognosis.</a:t>
            </a:r>
          </a:p>
          <a:p>
            <a:r>
              <a:rPr lang="en-US" dirty="0">
                <a:latin typeface="Calibri" pitchFamily="34" charset="0"/>
              </a:rPr>
              <a:t>Maintain high standards of hygiene and perform daily exam to evaluate the progress.</a:t>
            </a:r>
          </a:p>
          <a:p>
            <a:r>
              <a:rPr lang="en-US" dirty="0">
                <a:latin typeface="Calibri" pitchFamily="34" charset="0"/>
              </a:rPr>
              <a:t>Finally </a:t>
            </a:r>
            <a:r>
              <a:rPr lang="en-US" dirty="0" err="1">
                <a:latin typeface="Calibri" pitchFamily="34" charset="0"/>
              </a:rPr>
              <a:t>paeditrician</a:t>
            </a:r>
            <a:r>
              <a:rPr lang="en-US" dirty="0">
                <a:latin typeface="Calibri" pitchFamily="34" charset="0"/>
              </a:rPr>
              <a:t> discharges to continue with  outpatient clinic for follow up &amp; close monitoring.  </a:t>
            </a:r>
          </a:p>
        </p:txBody>
      </p:sp>
    </p:spTree>
    <p:extLst>
      <p:ext uri="{BB962C8B-B14F-4D97-AF65-F5344CB8AC3E}">
        <p14:creationId xmlns:p14="http://schemas.microsoft.com/office/powerpoint/2010/main" val="1625092754"/>
      </p:ext>
    </p:extLst>
  </p:cSld>
  <p:clrMapOvr>
    <a:masterClrMapping/>
  </p:clrMapOvr>
  <p:transition spd="slow">
    <p:strips dir="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mn-lt"/>
              </a:rPr>
              <a:t>Effects Of Pregnancy On Diabetes</a:t>
            </a:r>
          </a:p>
        </p:txBody>
      </p:sp>
      <p:sp>
        <p:nvSpPr>
          <p:cNvPr id="3" name="Content Placeholder 2"/>
          <p:cNvSpPr>
            <a:spLocks noGrp="1"/>
          </p:cNvSpPr>
          <p:nvPr>
            <p:ph sz="quarter" idx="1"/>
          </p:nvPr>
        </p:nvSpPr>
        <p:spPr>
          <a:xfrm>
            <a:off x="666750" y="1600207"/>
            <a:ext cx="10572750" cy="4530725"/>
          </a:xfrm>
        </p:spPr>
        <p:txBody>
          <a:bodyPr/>
          <a:lstStyle/>
          <a:p>
            <a:pPr>
              <a:buFont typeface="Wingdings" pitchFamily="2" charset="2"/>
              <a:buChar char="v"/>
            </a:pPr>
            <a:r>
              <a:rPr lang="en-US" sz="3400" dirty="0">
                <a:latin typeface="Calibri" pitchFamily="34" charset="0"/>
              </a:rPr>
              <a:t>Refers to complications pregnancy state brings to an already known diabetes. They are:-</a:t>
            </a:r>
          </a:p>
          <a:p>
            <a:r>
              <a:rPr lang="en-US" sz="3400" dirty="0">
                <a:latin typeface="Calibri" pitchFamily="34" charset="0"/>
              </a:rPr>
              <a:t>Insulin </a:t>
            </a:r>
            <a:r>
              <a:rPr lang="en-US" sz="3400" dirty="0" err="1">
                <a:latin typeface="Calibri" pitchFamily="34" charset="0"/>
              </a:rPr>
              <a:t>dependancy</a:t>
            </a:r>
            <a:r>
              <a:rPr lang="en-US" sz="3400" dirty="0">
                <a:latin typeface="Calibri" pitchFamily="34" charset="0"/>
              </a:rPr>
              <a:t> ; because the requirements are increased.</a:t>
            </a:r>
          </a:p>
          <a:p>
            <a:r>
              <a:rPr lang="en-US" sz="3400" dirty="0" err="1">
                <a:latin typeface="Calibri" pitchFamily="34" charset="0"/>
              </a:rPr>
              <a:t>Ketoacidosis</a:t>
            </a:r>
            <a:r>
              <a:rPr lang="en-US" sz="3400" dirty="0">
                <a:latin typeface="Calibri" pitchFamily="34" charset="0"/>
              </a:rPr>
              <a:t>; due to poor control particularly in the 3</a:t>
            </a:r>
            <a:r>
              <a:rPr lang="en-US" sz="3400" baseline="30000" dirty="0">
                <a:latin typeface="Calibri" pitchFamily="34" charset="0"/>
              </a:rPr>
              <a:t>rd</a:t>
            </a:r>
            <a:r>
              <a:rPr lang="en-US" sz="3400" dirty="0">
                <a:latin typeface="Calibri" pitchFamily="34" charset="0"/>
              </a:rPr>
              <a:t> trimester leading to high levels of </a:t>
            </a:r>
            <a:r>
              <a:rPr lang="en-US" sz="3400" dirty="0" err="1">
                <a:latin typeface="Calibri" pitchFamily="34" charset="0"/>
              </a:rPr>
              <a:t>ketone</a:t>
            </a:r>
            <a:r>
              <a:rPr lang="en-US" sz="3400" dirty="0">
                <a:latin typeface="Calibri" pitchFamily="34" charset="0"/>
              </a:rPr>
              <a:t> bodies in the circulation. </a:t>
            </a:r>
          </a:p>
        </p:txBody>
      </p:sp>
    </p:spTree>
    <p:extLst>
      <p:ext uri="{BB962C8B-B14F-4D97-AF65-F5344CB8AC3E}">
        <p14:creationId xmlns:p14="http://schemas.microsoft.com/office/powerpoint/2010/main" val="878511448"/>
      </p:ext>
    </p:extLst>
  </p:cSld>
  <p:clrMapOvr>
    <a:masterClrMapping/>
  </p:clrMapOvr>
  <p:transition spd="slow">
    <p:strips dir="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Renal failure ; due to presence of nephropathy in non pregnancy state. Highly associated with poorly controlled type 1 DM</a:t>
            </a:r>
          </a:p>
          <a:p>
            <a:r>
              <a:rPr lang="en-US" sz="3600" dirty="0"/>
              <a:t>Blindness ; due to presence of retinopathy prior to pregnancy and control is poor. So vasoconstriction leads to the condition. </a:t>
            </a:r>
          </a:p>
        </p:txBody>
      </p:sp>
    </p:spTree>
    <p:extLst>
      <p:ext uri="{BB962C8B-B14F-4D97-AF65-F5344CB8AC3E}">
        <p14:creationId xmlns:p14="http://schemas.microsoft.com/office/powerpoint/2010/main" val="3960402104"/>
      </p:ext>
    </p:extLst>
  </p:cSld>
  <p:clrMapOvr>
    <a:masterClrMapping/>
  </p:clrMapOvr>
  <p:transition spd="slow">
    <p:strips dir="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effectLst/>
                <a:latin typeface="+mn-lt"/>
              </a:rPr>
              <a:t>Effects Of  Diabetes On Pregnancy</a:t>
            </a:r>
            <a:endParaRPr lang="en-US" dirty="0">
              <a:solidFill>
                <a:schemeClr val="tx1"/>
              </a:solidFill>
              <a:latin typeface="+mn-lt"/>
            </a:endParaRPr>
          </a:p>
        </p:txBody>
      </p:sp>
      <p:sp>
        <p:nvSpPr>
          <p:cNvPr id="3" name="Content Placeholder 2"/>
          <p:cNvSpPr>
            <a:spLocks noGrp="1"/>
          </p:cNvSpPr>
          <p:nvPr>
            <p:ph sz="quarter" idx="1"/>
          </p:nvPr>
        </p:nvSpPr>
        <p:spPr>
          <a:xfrm>
            <a:off x="762000" y="1295404"/>
            <a:ext cx="10477500" cy="4835525"/>
          </a:xfrm>
        </p:spPr>
        <p:txBody>
          <a:bodyPr>
            <a:normAutofit fontScale="92500" lnSpcReduction="20000"/>
          </a:bodyPr>
          <a:lstStyle/>
          <a:p>
            <a:pPr>
              <a:buNone/>
            </a:pPr>
            <a:r>
              <a:rPr lang="en-US" dirty="0"/>
              <a:t>	</a:t>
            </a:r>
            <a:endParaRPr lang="en-US" b="1" dirty="0">
              <a:solidFill>
                <a:srgbClr val="FFC000"/>
              </a:solidFill>
              <a:effectLst/>
            </a:endParaRPr>
          </a:p>
          <a:p>
            <a:pPr>
              <a:buFont typeface="Wingdings" pitchFamily="2" charset="2"/>
              <a:buChar char="v"/>
            </a:pPr>
            <a:r>
              <a:rPr lang="en-US" dirty="0">
                <a:effectLst/>
              </a:rPr>
              <a:t>Refers to complications to either fetus or baby due to poor control of the condition hence vasoconstriction.</a:t>
            </a:r>
          </a:p>
          <a:p>
            <a:pPr>
              <a:buFont typeface="Wingdings" pitchFamily="2" charset="2"/>
              <a:buChar char="v"/>
            </a:pPr>
            <a:r>
              <a:rPr lang="en-US" dirty="0">
                <a:effectLst/>
              </a:rPr>
              <a:t>As well as those which occurs to the mother.</a:t>
            </a:r>
          </a:p>
          <a:p>
            <a:pPr>
              <a:buNone/>
            </a:pPr>
            <a:r>
              <a:rPr lang="en-US" dirty="0">
                <a:effectLst/>
              </a:rPr>
              <a:t>		</a:t>
            </a:r>
            <a:r>
              <a:rPr lang="en-US" sz="3600" b="1" i="1" dirty="0">
                <a:solidFill>
                  <a:srgbClr val="09B709"/>
                </a:solidFill>
              </a:rPr>
              <a:t>Fetal</a:t>
            </a:r>
          </a:p>
          <a:p>
            <a:r>
              <a:rPr lang="en-US" sz="3600" dirty="0"/>
              <a:t>Loss of pregnancy in terms of :</a:t>
            </a:r>
          </a:p>
          <a:p>
            <a:pPr>
              <a:buFont typeface="Wingdings" pitchFamily="2" charset="2"/>
              <a:buChar char="Ø"/>
            </a:pPr>
            <a:r>
              <a:rPr lang="en-US" sz="3600" dirty="0"/>
              <a:t>Spontaneous abortion</a:t>
            </a:r>
          </a:p>
          <a:p>
            <a:pPr>
              <a:buFont typeface="Wingdings" pitchFamily="2" charset="2"/>
              <a:buChar char="Ø"/>
            </a:pPr>
            <a:r>
              <a:rPr lang="en-US" sz="3600" dirty="0"/>
              <a:t>Intrauterine fetal death.</a:t>
            </a:r>
          </a:p>
          <a:p>
            <a:pPr>
              <a:buFont typeface="Wingdings" pitchFamily="2" charset="2"/>
              <a:buChar char="ü"/>
            </a:pPr>
            <a:r>
              <a:rPr lang="en-US" sz="3600" dirty="0"/>
              <a:t>Due to severe placental dysfunction &amp; severe ketoacidosis  respectively.</a:t>
            </a:r>
            <a:endParaRPr lang="en-US" dirty="0"/>
          </a:p>
        </p:txBody>
      </p:sp>
    </p:spTree>
    <p:extLst>
      <p:ext uri="{BB962C8B-B14F-4D97-AF65-F5344CB8AC3E}">
        <p14:creationId xmlns:p14="http://schemas.microsoft.com/office/powerpoint/2010/main" val="2159323776"/>
      </p:ext>
    </p:extLst>
  </p:cSld>
  <p:clrMapOvr>
    <a:masterClrMapping/>
  </p:clrMapOvr>
  <p:transition spd="slow">
    <p:strips dir="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600200"/>
            <a:ext cx="11430000" cy="4876800"/>
          </a:xfrm>
        </p:spPr>
        <p:txBody>
          <a:bodyPr>
            <a:normAutofit/>
          </a:bodyPr>
          <a:lstStyle/>
          <a:p>
            <a:r>
              <a:rPr lang="en-US" sz="2800" dirty="0"/>
              <a:t>Congenital malformations due to high levels of glycated haemoglobin in the first trimester.</a:t>
            </a:r>
          </a:p>
          <a:p>
            <a:r>
              <a:rPr lang="en-US" sz="2800" dirty="0"/>
              <a:t>Intrauterine growth restriction because of moderate degree of vascular involvement </a:t>
            </a:r>
          </a:p>
          <a:p>
            <a:r>
              <a:rPr lang="en-US" sz="2800" dirty="0"/>
              <a:t>Macrosomia (</a:t>
            </a:r>
            <a:r>
              <a:rPr lang="en-US" sz="2800" dirty="0" err="1"/>
              <a:t>Macrosoma</a:t>
            </a:r>
            <a:r>
              <a:rPr lang="en-US" sz="2800" dirty="0"/>
              <a:t>). Refers to large fetus whose weight is ≥4500gm at birth, since large amount of glucose crosses the placenta barrier easily. </a:t>
            </a:r>
          </a:p>
          <a:p>
            <a:pPr>
              <a:buFont typeface="Wingdings" pitchFamily="2" charset="2"/>
              <a:buChar char="Ø"/>
            </a:pPr>
            <a:r>
              <a:rPr lang="en-US" sz="2800" dirty="0"/>
              <a:t>Occurs in 80% of fetus  of DM  mothers.</a:t>
            </a:r>
          </a:p>
          <a:p>
            <a:r>
              <a:rPr lang="en-US" sz="2800" dirty="0"/>
              <a:t>Fetal hypoxia due to vascular changes in the placenta hence vasoconstriction.</a:t>
            </a:r>
          </a:p>
          <a:p>
            <a:pPr>
              <a:buFont typeface="Wingdings" pitchFamily="2" charset="2"/>
              <a:buChar char="Ø"/>
            </a:pPr>
            <a:endParaRPr lang="en-US" sz="2800" dirty="0"/>
          </a:p>
        </p:txBody>
      </p:sp>
    </p:spTree>
    <p:extLst>
      <p:ext uri="{BB962C8B-B14F-4D97-AF65-F5344CB8AC3E}">
        <p14:creationId xmlns:p14="http://schemas.microsoft.com/office/powerpoint/2010/main" val="2926956640"/>
      </p:ext>
    </p:extLst>
  </p:cSld>
  <p:clrMapOvr>
    <a:masterClrMapping/>
  </p:clrMapOvr>
  <p:transition spd="slow">
    <p:strips dir="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668000" cy="4800600"/>
          </a:xfrm>
        </p:spPr>
        <p:txBody>
          <a:bodyPr/>
          <a:lstStyle/>
          <a:p>
            <a:pPr>
              <a:buNone/>
            </a:pPr>
            <a:r>
              <a:rPr lang="en-US" dirty="0">
                <a:latin typeface="Calibri" pitchFamily="34" charset="0"/>
              </a:rPr>
              <a:t>		</a:t>
            </a:r>
            <a:r>
              <a:rPr lang="en-US" b="1" i="1" dirty="0">
                <a:solidFill>
                  <a:srgbClr val="09B709"/>
                </a:solidFill>
                <a:latin typeface="Calibri" pitchFamily="34" charset="0"/>
              </a:rPr>
              <a:t>Baby</a:t>
            </a:r>
          </a:p>
          <a:p>
            <a:r>
              <a:rPr lang="en-US" dirty="0">
                <a:effectLst/>
                <a:latin typeface="Calibri" pitchFamily="34" charset="0"/>
              </a:rPr>
              <a:t>Excessive birth trauma due to macrosomia.</a:t>
            </a:r>
          </a:p>
          <a:p>
            <a:r>
              <a:rPr lang="en-US" dirty="0">
                <a:effectLst/>
                <a:latin typeface="Calibri" pitchFamily="34" charset="0"/>
              </a:rPr>
              <a:t>Respiratory distress syndrome, despite being born at term.</a:t>
            </a:r>
          </a:p>
          <a:p>
            <a:pPr>
              <a:buFont typeface="Wingdings" pitchFamily="2" charset="2"/>
              <a:buChar char="Ø"/>
            </a:pPr>
            <a:r>
              <a:rPr lang="en-US" dirty="0">
                <a:effectLst/>
                <a:latin typeface="Calibri" pitchFamily="34" charset="0"/>
              </a:rPr>
              <a:t>Results from slow lungs maturation </a:t>
            </a:r>
            <a:r>
              <a:rPr lang="en-US" dirty="0" err="1">
                <a:effectLst/>
                <a:latin typeface="Calibri" pitchFamily="34" charset="0"/>
              </a:rPr>
              <a:t>bcos</a:t>
            </a:r>
            <a:r>
              <a:rPr lang="en-US" dirty="0">
                <a:effectLst/>
                <a:latin typeface="Calibri" pitchFamily="34" charset="0"/>
              </a:rPr>
              <a:t> of poor oxygen supply to the pulmonary tissues.</a:t>
            </a:r>
          </a:p>
          <a:p>
            <a:r>
              <a:rPr lang="en-US" dirty="0">
                <a:effectLst/>
                <a:latin typeface="Calibri" pitchFamily="34" charset="0"/>
              </a:rPr>
              <a:t>Hypoglycaemia :  Common in the first (1</a:t>
            </a:r>
            <a:r>
              <a:rPr lang="en-US" baseline="30000" dirty="0">
                <a:effectLst/>
                <a:latin typeface="Calibri" pitchFamily="34" charset="0"/>
              </a:rPr>
              <a:t>st</a:t>
            </a:r>
            <a:r>
              <a:rPr lang="en-US" dirty="0">
                <a:effectLst/>
                <a:latin typeface="Calibri" pitchFamily="34" charset="0"/>
              </a:rPr>
              <a:t> ) week , since pancreas continues to produce high levels of insulin.</a:t>
            </a:r>
          </a:p>
        </p:txBody>
      </p:sp>
    </p:spTree>
    <p:extLst>
      <p:ext uri="{BB962C8B-B14F-4D97-AF65-F5344CB8AC3E}">
        <p14:creationId xmlns:p14="http://schemas.microsoft.com/office/powerpoint/2010/main" val="3752672016"/>
      </p:ext>
    </p:extLst>
  </p:cSld>
  <p:clrMapOvr>
    <a:masterClrMapping/>
  </p:clrMapOvr>
  <p:transition spd="slow">
    <p:strips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latin typeface="Calibri" pitchFamily="34" charset="0"/>
              </a:rPr>
              <a:t>Neonatal jaundice: because of excessive trauma , RDS, Polycythermia and prematurity.</a:t>
            </a:r>
          </a:p>
          <a:p>
            <a:r>
              <a:rPr lang="en-US" dirty="0">
                <a:latin typeface="Calibri" pitchFamily="34" charset="0"/>
              </a:rPr>
              <a:t>Increased early neonatal mortality rate from hypoglycaemia &amp; RDS due to omission/ delay of immediate interventions.</a:t>
            </a:r>
          </a:p>
          <a:p>
            <a:r>
              <a:rPr lang="en-US" dirty="0">
                <a:latin typeface="Calibri" pitchFamily="34" charset="0"/>
              </a:rPr>
              <a:t>Red appearance of the baby due to </a:t>
            </a:r>
            <a:r>
              <a:rPr lang="en-US" dirty="0" err="1">
                <a:latin typeface="Calibri" pitchFamily="34" charset="0"/>
              </a:rPr>
              <a:t>polycythermia</a:t>
            </a:r>
            <a:r>
              <a:rPr lang="en-US" dirty="0">
                <a:latin typeface="Calibri" pitchFamily="34" charset="0"/>
              </a:rPr>
              <a:t>.</a:t>
            </a:r>
          </a:p>
          <a:p>
            <a:pPr>
              <a:buFont typeface="Wingdings" pitchFamily="2" charset="2"/>
              <a:buChar char="Ø"/>
            </a:pPr>
            <a:r>
              <a:rPr lang="en-US" dirty="0">
                <a:latin typeface="Calibri" pitchFamily="34" charset="0"/>
              </a:rPr>
              <a:t>The extra RBC are formed to compensate for the oxygen demand ,</a:t>
            </a:r>
            <a:r>
              <a:rPr lang="en-US" dirty="0" err="1">
                <a:latin typeface="Calibri" pitchFamily="34" charset="0"/>
              </a:rPr>
              <a:t>bcos</a:t>
            </a:r>
            <a:r>
              <a:rPr lang="en-US" dirty="0">
                <a:latin typeface="Calibri" pitchFamily="34" charset="0"/>
              </a:rPr>
              <a:t> of   </a:t>
            </a:r>
            <a:r>
              <a:rPr lang="en-US" dirty="0" err="1">
                <a:latin typeface="Calibri" pitchFamily="34" charset="0"/>
              </a:rPr>
              <a:t>glycated</a:t>
            </a:r>
            <a:r>
              <a:rPr lang="en-US" dirty="0">
                <a:latin typeface="Calibri" pitchFamily="34" charset="0"/>
              </a:rPr>
              <a:t> </a:t>
            </a:r>
            <a:r>
              <a:rPr lang="en-US" dirty="0" err="1">
                <a:latin typeface="Calibri" pitchFamily="34" charset="0"/>
              </a:rPr>
              <a:t>haemoglobin</a:t>
            </a:r>
            <a:r>
              <a:rPr lang="en-US" dirty="0">
                <a:latin typeface="Calibri" pitchFamily="34" charset="0"/>
              </a:rPr>
              <a:t> molecule to some extent. </a:t>
            </a:r>
          </a:p>
        </p:txBody>
      </p:sp>
    </p:spTree>
    <p:extLst>
      <p:ext uri="{BB962C8B-B14F-4D97-AF65-F5344CB8AC3E}">
        <p14:creationId xmlns:p14="http://schemas.microsoft.com/office/powerpoint/2010/main" val="983210714"/>
      </p:ext>
    </p:extLst>
  </p:cSld>
  <p:clrMapOvr>
    <a:masterClrMapping/>
  </p:clrMapOvr>
  <p:transition spd="slow">
    <p:strips dir="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371600"/>
            <a:ext cx="10668000" cy="5257800"/>
          </a:xfrm>
        </p:spPr>
        <p:txBody>
          <a:bodyPr>
            <a:noAutofit/>
          </a:bodyPr>
          <a:lstStyle/>
          <a:p>
            <a:pPr algn="just">
              <a:buNone/>
            </a:pPr>
            <a:r>
              <a:rPr lang="en-US" sz="2800" dirty="0">
                <a:latin typeface="Calibri" pitchFamily="34" charset="0"/>
              </a:rPr>
              <a:t>		</a:t>
            </a:r>
            <a:r>
              <a:rPr lang="en-US" sz="2800" b="1" i="1" dirty="0">
                <a:solidFill>
                  <a:srgbClr val="09B709"/>
                </a:solidFill>
                <a:latin typeface="Calibri" pitchFamily="34" charset="0"/>
              </a:rPr>
              <a:t>Maternal</a:t>
            </a:r>
          </a:p>
          <a:p>
            <a:pPr algn="just"/>
            <a:r>
              <a:rPr lang="en-US" sz="2800" dirty="0">
                <a:latin typeface="Calibri" pitchFamily="34" charset="0"/>
              </a:rPr>
              <a:t>Infection in terms of UTI, </a:t>
            </a:r>
            <a:r>
              <a:rPr lang="en-US" sz="2800" dirty="0" err="1">
                <a:latin typeface="Calibri" pitchFamily="34" charset="0"/>
              </a:rPr>
              <a:t>vulvo-vaginitis</a:t>
            </a:r>
            <a:r>
              <a:rPr lang="en-US" sz="2800" dirty="0">
                <a:latin typeface="Calibri" pitchFamily="34" charset="0"/>
              </a:rPr>
              <a:t> , candidiasis due to high acidity levels which </a:t>
            </a:r>
            <a:r>
              <a:rPr lang="en-US" sz="2800" dirty="0" err="1">
                <a:latin typeface="Calibri" pitchFamily="34" charset="0"/>
              </a:rPr>
              <a:t>favours</a:t>
            </a:r>
            <a:r>
              <a:rPr lang="en-US" sz="2800" dirty="0">
                <a:latin typeface="Calibri" pitchFamily="34" charset="0"/>
              </a:rPr>
              <a:t> growth of E. coli and Candida albican fungi</a:t>
            </a:r>
          </a:p>
          <a:p>
            <a:pPr algn="just"/>
            <a:r>
              <a:rPr lang="en-US" sz="2800" dirty="0">
                <a:latin typeface="Calibri" pitchFamily="34" charset="0"/>
              </a:rPr>
              <a:t>Polyhydramnious </a:t>
            </a:r>
            <a:r>
              <a:rPr lang="en-US" sz="2800" dirty="0" err="1">
                <a:latin typeface="Calibri" pitchFamily="34" charset="0"/>
              </a:rPr>
              <a:t>bcos</a:t>
            </a:r>
            <a:r>
              <a:rPr lang="en-US" sz="2800" dirty="0">
                <a:latin typeface="Calibri" pitchFamily="34" charset="0"/>
              </a:rPr>
              <a:t> of possibility of congenital malformation.</a:t>
            </a:r>
          </a:p>
          <a:p>
            <a:pPr algn="just"/>
            <a:r>
              <a:rPr lang="en-US" sz="2800" dirty="0">
                <a:latin typeface="Calibri" pitchFamily="34" charset="0"/>
              </a:rPr>
              <a:t>Superimposed preeclampsia; due to existing HTN, </a:t>
            </a:r>
            <a:r>
              <a:rPr lang="en-US" sz="2800" dirty="0" err="1">
                <a:latin typeface="Calibri" pitchFamily="34" charset="0"/>
              </a:rPr>
              <a:t>proteinuria</a:t>
            </a:r>
            <a:r>
              <a:rPr lang="en-US" sz="2800" dirty="0">
                <a:latin typeface="Calibri" pitchFamily="34" charset="0"/>
              </a:rPr>
              <a:t> from tubular damage and </a:t>
            </a:r>
            <a:r>
              <a:rPr lang="en-US" sz="2800" dirty="0" err="1">
                <a:latin typeface="Calibri" pitchFamily="34" charset="0"/>
              </a:rPr>
              <a:t>oedema</a:t>
            </a:r>
            <a:r>
              <a:rPr lang="en-US" sz="2800" dirty="0">
                <a:latin typeface="Calibri" pitchFamily="34" charset="0"/>
              </a:rPr>
              <a:t> from lowered osmotic pressure/ macrosomia.</a:t>
            </a:r>
          </a:p>
          <a:p>
            <a:pPr algn="just"/>
            <a:r>
              <a:rPr lang="en-US" sz="2800" dirty="0">
                <a:latin typeface="Calibri" pitchFamily="34" charset="0"/>
              </a:rPr>
              <a:t>Abnormal labour pattern= either prolonged or obstructed , hence operative delivery.</a:t>
            </a:r>
          </a:p>
          <a:p>
            <a:pPr algn="just"/>
            <a:endParaRPr lang="en-US" sz="2800" dirty="0">
              <a:latin typeface="Calibri" pitchFamily="34" charset="0"/>
            </a:endParaRPr>
          </a:p>
        </p:txBody>
      </p:sp>
    </p:spTree>
    <p:extLst>
      <p:ext uri="{BB962C8B-B14F-4D97-AF65-F5344CB8AC3E}">
        <p14:creationId xmlns:p14="http://schemas.microsoft.com/office/powerpoint/2010/main" val="1740636967"/>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lvl="0" algn="just"/>
            <a:r>
              <a:rPr lang="en-US" dirty="0"/>
              <a:t>Replace lost fluid &amp; electrolytes through intravenous infusion of Dextrose in saline to alternate with Hartman’s solution 3 litres in 24 hours.</a:t>
            </a:r>
          </a:p>
          <a:p>
            <a:pPr lvl="0" algn="just">
              <a:buFont typeface="Wingdings" pitchFamily="2" charset="2"/>
              <a:buChar char="Ø"/>
            </a:pPr>
            <a:r>
              <a:rPr lang="en-US" dirty="0"/>
              <a:t>Aim is to provide hydration, energy and correct acidosis. </a:t>
            </a:r>
          </a:p>
          <a:p>
            <a:pPr algn="just">
              <a:buFont typeface="Wingdings" pitchFamily="2" charset="2"/>
              <a:buChar char="Ø"/>
            </a:pPr>
            <a:r>
              <a:rPr lang="en-US" dirty="0"/>
              <a:t>Simultaneously, supplement mineral e.g. potassium at a dose of 15-30 </a:t>
            </a:r>
            <a:r>
              <a:rPr lang="en-US" dirty="0" err="1"/>
              <a:t>Meq</a:t>
            </a:r>
            <a:r>
              <a:rPr lang="en-US" dirty="0"/>
              <a:t> in 1L of dextro-saline.</a:t>
            </a:r>
          </a:p>
          <a:p>
            <a:pPr lvl="0" algn="just">
              <a:buFont typeface="Wingdings" pitchFamily="2" charset="2"/>
              <a:buChar char="Ø"/>
            </a:pPr>
            <a:r>
              <a:rPr lang="en-US" dirty="0"/>
              <a:t>Maintain fluid balance chart strictly.</a:t>
            </a:r>
          </a:p>
          <a:p>
            <a:pPr algn="just"/>
            <a:endParaRPr lang="en-US" dirty="0"/>
          </a:p>
        </p:txBody>
      </p:sp>
    </p:spTree>
    <p:extLst>
      <p:ext uri="{BB962C8B-B14F-4D97-AF65-F5344CB8AC3E}">
        <p14:creationId xmlns:p14="http://schemas.microsoft.com/office/powerpoint/2010/main" val="3304046636"/>
      </p:ext>
    </p:extLst>
  </p:cSld>
  <p:clrMapOvr>
    <a:masterClrMapping/>
  </p:clrMapOvr>
  <p:transition spd="slow">
    <p:strips dir="ru"/>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Excessive trauma : either perineal tears , episiotomy or over relaxation of the pelvic floor.</a:t>
            </a:r>
          </a:p>
          <a:p>
            <a:r>
              <a:rPr lang="en-US" dirty="0">
                <a:latin typeface="Calibri" pitchFamily="34" charset="0"/>
              </a:rPr>
              <a:t>Increased morbidity rate; due to  physiological effects  since pregnancy is diabetogenic.</a:t>
            </a:r>
          </a:p>
          <a:p>
            <a:pPr>
              <a:buNone/>
            </a:pPr>
            <a:endParaRPr lang="en-US" dirty="0">
              <a:latin typeface="Calibri" pitchFamily="34" charset="0"/>
            </a:endParaRPr>
          </a:p>
          <a:p>
            <a:pPr>
              <a:buNone/>
            </a:pPr>
            <a:r>
              <a:rPr lang="en-US" dirty="0">
                <a:latin typeface="Calibri" pitchFamily="34" charset="0"/>
              </a:rPr>
              <a:t>			</a:t>
            </a:r>
          </a:p>
        </p:txBody>
      </p:sp>
      <p:sp>
        <p:nvSpPr>
          <p:cNvPr id="4" name="Action Button: Sound 3">
            <a:hlinkClick r:id="" action="ppaction://noaction" highlightClick="1">
              <a:snd r:embed="rId2" name="applause.wav"/>
            </a:hlinkClick>
          </p:cNvPr>
          <p:cNvSpPr/>
          <p:nvPr/>
        </p:nvSpPr>
        <p:spPr bwMode="auto">
          <a:xfrm>
            <a:off x="2667010" y="4724410"/>
            <a:ext cx="4470990" cy="1724191"/>
          </a:xfrm>
          <a:prstGeom prst="actionButtonSound">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END</a:t>
            </a:r>
          </a:p>
          <a:p>
            <a:pP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QUESTIONS?</a:t>
            </a:r>
          </a:p>
          <a:p>
            <a:pPr eaLnBrk="0" fontAlgn="base" hangingPunct="0">
              <a:spcBef>
                <a:spcPct val="0"/>
              </a:spcBef>
              <a:spcAft>
                <a:spcPct val="0"/>
              </a:spcAft>
            </a:pP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endParaRPr>
          </a:p>
        </p:txBody>
      </p:sp>
    </p:spTree>
    <p:extLst>
      <p:ext uri="{BB962C8B-B14F-4D97-AF65-F5344CB8AC3E}">
        <p14:creationId xmlns:p14="http://schemas.microsoft.com/office/powerpoint/2010/main" val="2742319731"/>
      </p:ext>
    </p:extLst>
  </p:cSld>
  <p:clrMapOvr>
    <a:masterClrMapping/>
  </p:clrMapOvr>
  <p:transition spd="slow">
    <p:strips dir="ru"/>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0"/>
            <a:ext cx="9334500" cy="2971800"/>
          </a:xfrm>
          <a:prstGeom prst="wedgeEllipseCallout">
            <a:avLst/>
          </a:prstGeom>
          <a:ln/>
          <a:scene3d>
            <a:camera prst="perspectiveRelaxedModerately"/>
            <a:lightRig rig="brightRoom" dir="tl">
              <a:rot lat="0" lon="0" rev="5400000"/>
            </a:lightRig>
          </a:scene3d>
          <a:sp3d contourW="12700">
            <a:bevelT w="25400" h="50800" prst="angle"/>
            <a:contourClr>
              <a:schemeClr val="accent1"/>
            </a:contourClr>
          </a:sp3d>
        </p:spPr>
        <p:style>
          <a:lnRef idx="0">
            <a:schemeClr val="accent1"/>
          </a:lnRef>
          <a:fillRef idx="3">
            <a:schemeClr val="accent1"/>
          </a:fillRef>
          <a:effectRef idx="3">
            <a:schemeClr val="accent1"/>
          </a:effectRef>
          <a:fontRef idx="minor">
            <a:schemeClr val="lt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solidFill>
                  <a:schemeClr val="bg1">
                    <a:lumMod val="95000"/>
                  </a:schemeClr>
                </a:solidFill>
                <a:effectLst>
                  <a:outerShdw blurRad="38100" dist="38100" dir="2700000" algn="tl">
                    <a:srgbClr val="000000">
                      <a:alpha val="43137"/>
                    </a:srgbClr>
                  </a:outerShdw>
                  <a:reflection blurRad="12700" stA="50000" endPos="50000" dist="5000" dir="5400000" sy="-100000" rotWithShape="0"/>
                </a:effectLst>
                <a:latin typeface="Algerian" pitchFamily="82" charset="0"/>
              </a:rPr>
              <a:t>CARDIAC  DISEASE</a:t>
            </a:r>
          </a:p>
        </p:txBody>
      </p:sp>
    </p:spTree>
    <p:extLst>
      <p:ext uri="{BB962C8B-B14F-4D97-AF65-F5344CB8AC3E}">
        <p14:creationId xmlns:p14="http://schemas.microsoft.com/office/powerpoint/2010/main" val="4217483918"/>
      </p:ext>
    </p:extLst>
  </p:cSld>
  <p:clrMapOvr>
    <a:masterClrMapping/>
  </p:clrMapOvr>
  <p:transition spd="slow">
    <p:strips dir="ru"/>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latin typeface="Arial Rounded MT Bold" panose="020F0704030504030204" pitchFamily="34" charset="0"/>
              </a:rPr>
              <a:t>OBJECTIVES</a:t>
            </a:r>
          </a:p>
        </p:txBody>
      </p:sp>
      <p:sp>
        <p:nvSpPr>
          <p:cNvPr id="3" name="Content Placeholder 2"/>
          <p:cNvSpPr>
            <a:spLocks noGrp="1"/>
          </p:cNvSpPr>
          <p:nvPr>
            <p:ph idx="1"/>
          </p:nvPr>
        </p:nvSpPr>
        <p:spPr/>
        <p:txBody>
          <a:bodyPr>
            <a:normAutofit fontScale="92500" lnSpcReduction="10000"/>
          </a:bodyPr>
          <a:lstStyle/>
          <a:p>
            <a:pPr>
              <a:buNone/>
            </a:pPr>
            <a:r>
              <a:rPr lang="en-US" dirty="0"/>
              <a:t>	By the end of the session will have understood the following:</a:t>
            </a:r>
          </a:p>
          <a:p>
            <a:pPr>
              <a:buFont typeface="Wingdings" pitchFamily="2" charset="2"/>
              <a:buChar char="v"/>
            </a:pPr>
            <a:r>
              <a:rPr lang="en-US" dirty="0"/>
              <a:t>Definition</a:t>
            </a:r>
          </a:p>
          <a:p>
            <a:pPr>
              <a:buFont typeface="Wingdings" pitchFamily="2" charset="2"/>
              <a:buChar char="v"/>
            </a:pPr>
            <a:r>
              <a:rPr lang="en-US" dirty="0"/>
              <a:t>Determiners of positive outcome</a:t>
            </a:r>
          </a:p>
          <a:p>
            <a:pPr>
              <a:buFont typeface="Wingdings" pitchFamily="2" charset="2"/>
              <a:buChar char="v"/>
            </a:pPr>
            <a:r>
              <a:rPr lang="en-US" dirty="0"/>
              <a:t>Major predisposing factors</a:t>
            </a:r>
          </a:p>
          <a:p>
            <a:pPr>
              <a:buFont typeface="Wingdings" pitchFamily="2" charset="2"/>
              <a:buChar char="v"/>
            </a:pPr>
            <a:r>
              <a:rPr lang="en-US" dirty="0"/>
              <a:t>Clinical features</a:t>
            </a:r>
          </a:p>
          <a:p>
            <a:pPr>
              <a:buFont typeface="Wingdings" pitchFamily="2" charset="2"/>
              <a:buChar char="v"/>
            </a:pPr>
            <a:r>
              <a:rPr lang="en-US" dirty="0"/>
              <a:t>Diagnostic factors</a:t>
            </a:r>
          </a:p>
          <a:p>
            <a:pPr>
              <a:buFont typeface="Wingdings" pitchFamily="2" charset="2"/>
              <a:buChar char="v"/>
            </a:pPr>
            <a:r>
              <a:rPr lang="en-US" dirty="0"/>
              <a:t>Classification</a:t>
            </a:r>
          </a:p>
          <a:p>
            <a:pPr>
              <a:buFont typeface="Wingdings" pitchFamily="2" charset="2"/>
              <a:buChar char="v"/>
            </a:pPr>
            <a:r>
              <a:rPr lang="en-US" dirty="0"/>
              <a:t>Specific management</a:t>
            </a:r>
          </a:p>
          <a:p>
            <a:pPr>
              <a:buFont typeface="Wingdings" pitchFamily="2" charset="2"/>
              <a:buChar char="v"/>
            </a:pPr>
            <a:r>
              <a:rPr lang="en-US" dirty="0"/>
              <a:t>Effects of cardiac disease on pregnancy &amp; vice versa</a:t>
            </a:r>
          </a:p>
        </p:txBody>
      </p:sp>
    </p:spTree>
    <p:extLst>
      <p:ext uri="{BB962C8B-B14F-4D97-AF65-F5344CB8AC3E}">
        <p14:creationId xmlns:p14="http://schemas.microsoft.com/office/powerpoint/2010/main" val="1161139590"/>
      </p:ext>
    </p:extLst>
  </p:cSld>
  <p:clrMapOvr>
    <a:masterClrMapping/>
  </p:clrMapOvr>
  <p:transition spd="slow">
    <p:strips dir="ru"/>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bg2">
                    <a:lumMod val="50000"/>
                  </a:schemeClr>
                </a:solidFill>
              </a:rPr>
              <a:t> </a:t>
            </a:r>
            <a:r>
              <a:rPr lang="en-US" b="1" dirty="0">
                <a:solidFill>
                  <a:srgbClr val="2811AF"/>
                </a:solidFill>
              </a:rPr>
              <a:t>DEFINITION</a:t>
            </a:r>
            <a:endParaRPr lang="en-US" dirty="0">
              <a:solidFill>
                <a:srgbClr val="2811AF"/>
              </a:solidFill>
            </a:endParaRPr>
          </a:p>
        </p:txBody>
      </p:sp>
      <p:sp>
        <p:nvSpPr>
          <p:cNvPr id="3" name="Content Placeholder 2"/>
          <p:cNvSpPr>
            <a:spLocks noGrp="1"/>
          </p:cNvSpPr>
          <p:nvPr>
            <p:ph idx="1"/>
          </p:nvPr>
        </p:nvSpPr>
        <p:spPr/>
        <p:txBody>
          <a:bodyPr>
            <a:normAutofit/>
          </a:bodyPr>
          <a:lstStyle/>
          <a:p>
            <a:r>
              <a:rPr lang="en-US" sz="4000" dirty="0"/>
              <a:t>Refers to any form of heart ailment ,which is severely affected by physiological changes  prenatally, since it doesn’t  have  reserved energy.</a:t>
            </a:r>
          </a:p>
        </p:txBody>
      </p:sp>
    </p:spTree>
    <p:extLst>
      <p:ext uri="{BB962C8B-B14F-4D97-AF65-F5344CB8AC3E}">
        <p14:creationId xmlns:p14="http://schemas.microsoft.com/office/powerpoint/2010/main" val="1617433822"/>
      </p:ext>
    </p:extLst>
  </p:cSld>
  <p:clrMapOvr>
    <a:masterClrMapping/>
  </p:clrMapOvr>
  <p:transition spd="slow">
    <p:strips dir="ru"/>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30" y="19334"/>
            <a:ext cx="9525000" cy="1371600"/>
          </a:xfrm>
        </p:spPr>
        <p:txBody>
          <a:bodyPr>
            <a:normAutofit fontScale="90000"/>
          </a:bodyPr>
          <a:lstStyle/>
          <a:p>
            <a:pPr algn="ctr"/>
            <a:br>
              <a:rPr lang="en-US" dirty="0">
                <a:solidFill>
                  <a:srgbClr val="2811AF"/>
                </a:solidFill>
              </a:rPr>
            </a:br>
            <a:br>
              <a:rPr lang="en-US" b="1" dirty="0">
                <a:solidFill>
                  <a:srgbClr val="2811AF"/>
                </a:solidFill>
              </a:rPr>
            </a:br>
            <a:r>
              <a:rPr lang="en-US" b="1" dirty="0">
                <a:solidFill>
                  <a:srgbClr val="2811AF"/>
                </a:solidFill>
              </a:rPr>
              <a:t>Determiners   Of   Positive Outcome.          </a:t>
            </a:r>
            <a:br>
              <a:rPr lang="en-US" dirty="0">
                <a:solidFill>
                  <a:srgbClr val="2811AF"/>
                </a:solidFill>
              </a:rPr>
            </a:br>
            <a:r>
              <a:rPr lang="en-US" dirty="0">
                <a:solidFill>
                  <a:srgbClr val="2811AF"/>
                </a:solidFill>
              </a:rPr>
              <a:t>		</a:t>
            </a:r>
            <a:br>
              <a:rPr lang="en-US" dirty="0">
                <a:solidFill>
                  <a:srgbClr val="2811AF"/>
                </a:solidFill>
              </a:rPr>
            </a:br>
            <a:endParaRPr lang="en-US" dirty="0">
              <a:solidFill>
                <a:srgbClr val="2811AF"/>
              </a:solidFill>
            </a:endParaRPr>
          </a:p>
        </p:txBody>
      </p:sp>
      <p:sp>
        <p:nvSpPr>
          <p:cNvPr id="3" name="Content Placeholder 2"/>
          <p:cNvSpPr>
            <a:spLocks noGrp="1"/>
          </p:cNvSpPr>
          <p:nvPr>
            <p:ph idx="1"/>
          </p:nvPr>
        </p:nvSpPr>
        <p:spPr>
          <a:xfrm>
            <a:off x="1725930" y="1390934"/>
            <a:ext cx="9822180" cy="4857466"/>
          </a:xfrm>
        </p:spPr>
        <p:txBody>
          <a:bodyPr>
            <a:normAutofit/>
          </a:bodyPr>
          <a:lstStyle/>
          <a:p>
            <a:pPr algn="just"/>
            <a:r>
              <a:rPr lang="en-US" dirty="0"/>
              <a:t>Specific nature of the lesion and its effect to the heart’s functional capacity.</a:t>
            </a:r>
          </a:p>
          <a:p>
            <a:pPr algn="just"/>
            <a:r>
              <a:rPr lang="en-US" dirty="0"/>
              <a:t>Absence of complications  </a:t>
            </a:r>
            <a:r>
              <a:rPr lang="en-US" dirty="0" err="1"/>
              <a:t>e.g</a:t>
            </a:r>
            <a:r>
              <a:rPr lang="en-US" dirty="0"/>
              <a:t> thrombosis &amp; haemorrhage= to increase of the heart’s workload.</a:t>
            </a:r>
          </a:p>
          <a:p>
            <a:pPr algn="just"/>
            <a:r>
              <a:rPr lang="en-US" dirty="0"/>
              <a:t>Quality of services in terms specialised personnel and physical facilities  to handle emergencies  e.g. ICU &amp; HDU( high dependency unit).     </a:t>
            </a:r>
          </a:p>
        </p:txBody>
      </p:sp>
    </p:spTree>
    <p:extLst>
      <p:ext uri="{BB962C8B-B14F-4D97-AF65-F5344CB8AC3E}">
        <p14:creationId xmlns:p14="http://schemas.microsoft.com/office/powerpoint/2010/main" val="3470206752"/>
      </p:ext>
    </p:extLst>
  </p:cSld>
  <p:clrMapOvr>
    <a:masterClrMapping/>
  </p:clrMapOvr>
  <p:transition spd="slow">
    <p:strips dir="ru"/>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152400"/>
            <a:ext cx="9525000" cy="6477000"/>
          </a:xfrm>
        </p:spPr>
        <p:txBody>
          <a:bodyPr>
            <a:noAutofit/>
          </a:bodyPr>
          <a:lstStyle/>
          <a:p>
            <a:pPr algn="just"/>
            <a:r>
              <a:rPr lang="en-US" sz="3000" dirty="0"/>
              <a:t>Her knowledge and attitude ( psychological capability) towards the condition, in relationship  to pregnancy state. </a:t>
            </a:r>
          </a:p>
          <a:p>
            <a:pPr algn="just">
              <a:buNone/>
            </a:pPr>
            <a:r>
              <a:rPr lang="en-US" sz="3000" dirty="0"/>
              <a:t>	</a:t>
            </a:r>
            <a:r>
              <a:rPr lang="en-US" sz="3000" b="1" u="sng" dirty="0">
                <a:solidFill>
                  <a:srgbClr val="2811AF"/>
                </a:solidFill>
              </a:rPr>
              <a:t>MAJOR  PREDISPOSING  FACTORS</a:t>
            </a:r>
          </a:p>
          <a:p>
            <a:pPr algn="just"/>
            <a:r>
              <a:rPr lang="en-US" sz="3000" dirty="0"/>
              <a:t>Rheumatic  heart disease : Mostly from a streptococcal infection during childhood, leading to inflammation &amp; scarring of the heart valves.</a:t>
            </a:r>
          </a:p>
          <a:p>
            <a:pPr algn="just">
              <a:buFont typeface="Wingdings" pitchFamily="2" charset="2"/>
              <a:buChar char="Ø"/>
            </a:pPr>
            <a:r>
              <a:rPr lang="en-US" sz="3000" dirty="0"/>
              <a:t>Stenosis occurs in  2/3(two –thirds) of the cases</a:t>
            </a:r>
          </a:p>
          <a:p>
            <a:pPr algn="just">
              <a:buFont typeface="Wingdings" pitchFamily="2" charset="2"/>
              <a:buChar char="Ø"/>
            </a:pPr>
            <a:r>
              <a:rPr lang="en-US" sz="3000" dirty="0"/>
              <a:t>Incompetence occurs in 1/3 (a third).</a:t>
            </a:r>
          </a:p>
          <a:p>
            <a:pPr algn="just">
              <a:buFont typeface="Wingdings" pitchFamily="2" charset="2"/>
              <a:buChar char="ü"/>
            </a:pPr>
            <a:r>
              <a:rPr lang="en-US" sz="3000" dirty="0"/>
              <a:t>The condition may be asymptomatic.  </a:t>
            </a:r>
          </a:p>
        </p:txBody>
      </p:sp>
    </p:spTree>
    <p:extLst>
      <p:ext uri="{BB962C8B-B14F-4D97-AF65-F5344CB8AC3E}">
        <p14:creationId xmlns:p14="http://schemas.microsoft.com/office/powerpoint/2010/main" val="1380572678"/>
      </p:ext>
    </p:extLst>
  </p:cSld>
  <p:clrMapOvr>
    <a:masterClrMapping/>
  </p:clrMapOvr>
  <p:transition spd="slow">
    <p:strips dir="ru"/>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5943600"/>
          </a:xfrm>
        </p:spPr>
        <p:txBody>
          <a:bodyPr>
            <a:noAutofit/>
          </a:bodyPr>
          <a:lstStyle/>
          <a:p>
            <a:pPr algn="just"/>
            <a:r>
              <a:rPr lang="en-US" dirty="0"/>
              <a:t>Ischaemic heart disease: characterised by either angina pectoris or myocardial infarction.</a:t>
            </a:r>
          </a:p>
          <a:p>
            <a:pPr algn="just"/>
            <a:r>
              <a:rPr lang="en-US" dirty="0"/>
              <a:t>Congenital heart disease e.g. ASD, VSD, PDA, pulmonary </a:t>
            </a:r>
            <a:r>
              <a:rPr lang="en-US" dirty="0" err="1"/>
              <a:t>stenosis</a:t>
            </a:r>
            <a:r>
              <a:rPr lang="en-US" dirty="0"/>
              <a:t>, aortic </a:t>
            </a:r>
            <a:r>
              <a:rPr lang="en-US" dirty="0" err="1"/>
              <a:t>stenosis</a:t>
            </a:r>
            <a:r>
              <a:rPr lang="en-US" dirty="0"/>
              <a:t> and Fallot’s tetrallogy.uncorrected = to severe LT ventricular failure.</a:t>
            </a:r>
          </a:p>
          <a:p>
            <a:pPr algn="just"/>
            <a:r>
              <a:rPr lang="en-US" dirty="0"/>
              <a:t>Severe anaemia: perhaps from chronic condition like sickle cell and thalasseamia major= deterioration of heart functions</a:t>
            </a:r>
          </a:p>
          <a:p>
            <a:pPr algn="just"/>
            <a:endParaRPr lang="en-US" dirty="0"/>
          </a:p>
        </p:txBody>
      </p:sp>
    </p:spTree>
    <p:extLst>
      <p:ext uri="{BB962C8B-B14F-4D97-AF65-F5344CB8AC3E}">
        <p14:creationId xmlns:p14="http://schemas.microsoft.com/office/powerpoint/2010/main" val="2819547909"/>
      </p:ext>
    </p:extLst>
  </p:cSld>
  <p:clrMapOvr>
    <a:masterClrMapping/>
  </p:clrMapOvr>
  <p:transition spd="slow">
    <p:strips dir="ru"/>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r>
              <a:rPr lang="en-US" sz="3600" dirty="0"/>
              <a:t>Obesity; because the heart have to pump harder to maintain systemic circulation.</a:t>
            </a:r>
          </a:p>
          <a:p>
            <a:r>
              <a:rPr lang="en-US" sz="3600" dirty="0"/>
              <a:t>Smoking; due to vasoconstriction effect hence raised workload of the heart.</a:t>
            </a:r>
          </a:p>
          <a:p>
            <a:r>
              <a:rPr lang="en-US" sz="3600" dirty="0"/>
              <a:t>Uncontrolled &amp; chronic hypertension; since the vessels are constricted for a long time.</a:t>
            </a:r>
          </a:p>
          <a:p>
            <a:endParaRPr lang="en-US" sz="2800" dirty="0"/>
          </a:p>
          <a:p>
            <a:pPr>
              <a:buNone/>
            </a:pPr>
            <a:endParaRPr lang="en-US" sz="2800" dirty="0"/>
          </a:p>
        </p:txBody>
      </p:sp>
    </p:spTree>
    <p:extLst>
      <p:ext uri="{BB962C8B-B14F-4D97-AF65-F5344CB8AC3E}">
        <p14:creationId xmlns:p14="http://schemas.microsoft.com/office/powerpoint/2010/main" val="3507390676"/>
      </p:ext>
    </p:extLst>
  </p:cSld>
  <p:clrMapOvr>
    <a:masterClrMapping/>
  </p:clrMapOvr>
  <p:transition spd="slow">
    <p:strips dir="ru"/>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9372600" cy="1143000"/>
          </a:xfrm>
        </p:spPr>
        <p:txBody>
          <a:bodyPr/>
          <a:lstStyle/>
          <a:p>
            <a:pPr algn="ctr"/>
            <a:r>
              <a:rPr lang="en-US" b="1" dirty="0">
                <a:solidFill>
                  <a:srgbClr val="2811AF"/>
                </a:solidFill>
              </a:rPr>
              <a:t>    CLINICAL FEATURES</a:t>
            </a:r>
            <a:endParaRPr lang="en-US" dirty="0">
              <a:solidFill>
                <a:srgbClr val="2811AF"/>
              </a:solidFill>
            </a:endParaRPr>
          </a:p>
        </p:txBody>
      </p:sp>
      <p:sp>
        <p:nvSpPr>
          <p:cNvPr id="3" name="Content Placeholder 2"/>
          <p:cNvSpPr>
            <a:spLocks noGrp="1"/>
          </p:cNvSpPr>
          <p:nvPr>
            <p:ph idx="1"/>
          </p:nvPr>
        </p:nvSpPr>
        <p:spPr>
          <a:xfrm>
            <a:off x="1981200" y="990600"/>
            <a:ext cx="9258300" cy="5483352"/>
          </a:xfrm>
        </p:spPr>
        <p:txBody>
          <a:bodyPr>
            <a:normAutofit/>
          </a:bodyPr>
          <a:lstStyle/>
          <a:p>
            <a:pPr algn="just"/>
            <a:r>
              <a:rPr lang="en-US" sz="3100" dirty="0"/>
              <a:t>Breathlessness (shortness of breath) because of pulmonary oedema.</a:t>
            </a:r>
          </a:p>
          <a:p>
            <a:pPr algn="just"/>
            <a:r>
              <a:rPr lang="en-US" sz="3100" dirty="0"/>
              <a:t>Easy fatiguability, due to inadequate oxygen supply.</a:t>
            </a:r>
          </a:p>
          <a:p>
            <a:pPr algn="just"/>
            <a:r>
              <a:rPr lang="en-US" sz="3100" dirty="0"/>
              <a:t>Development of peripheral eodema, due to renal functions impairment &amp; poor venous return.</a:t>
            </a:r>
          </a:p>
          <a:p>
            <a:pPr algn="just"/>
            <a:r>
              <a:rPr lang="en-US" sz="3100" dirty="0"/>
              <a:t>Palpitations, as the heart overwork.</a:t>
            </a:r>
          </a:p>
          <a:p>
            <a:pPr algn="just"/>
            <a:r>
              <a:rPr lang="en-US" sz="3100" dirty="0"/>
              <a:t>Chest pain, due to reduced blood supply to the heart muscle.</a:t>
            </a:r>
          </a:p>
          <a:p>
            <a:pPr algn="just"/>
            <a:endParaRPr lang="en-US" sz="3100" dirty="0"/>
          </a:p>
        </p:txBody>
      </p:sp>
    </p:spTree>
    <p:extLst>
      <p:ext uri="{BB962C8B-B14F-4D97-AF65-F5344CB8AC3E}">
        <p14:creationId xmlns:p14="http://schemas.microsoft.com/office/powerpoint/2010/main" val="3056728713"/>
      </p:ext>
    </p:extLst>
  </p:cSld>
  <p:clrMapOvr>
    <a:masterClrMapping/>
  </p:clrMapOvr>
  <p:transition spd="slow">
    <p:strips dir="ru"/>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normAutofit/>
          </a:bodyPr>
          <a:lstStyle/>
          <a:p>
            <a:r>
              <a:rPr lang="en-US" dirty="0"/>
              <a:t>Tachycardia of irregular rhythm.</a:t>
            </a:r>
          </a:p>
          <a:p>
            <a:r>
              <a:rPr lang="en-US" dirty="0"/>
              <a:t>Raised (distended) jugular veins.</a:t>
            </a:r>
          </a:p>
          <a:p>
            <a:r>
              <a:rPr lang="en-US" dirty="0"/>
              <a:t>Presence of a murmur on auscultation and a thrill on palpation of the pericardial region.</a:t>
            </a:r>
          </a:p>
          <a:p>
            <a:r>
              <a:rPr lang="en-US" dirty="0"/>
              <a:t>Progressive limitation of physical activity.</a:t>
            </a:r>
          </a:p>
          <a:p>
            <a:r>
              <a:rPr lang="en-US" dirty="0"/>
              <a:t>Ascites, basal crepitation and hepatomegally in extreme cases.</a:t>
            </a:r>
          </a:p>
          <a:p>
            <a:endParaRPr lang="en-US" dirty="0"/>
          </a:p>
        </p:txBody>
      </p:sp>
    </p:spTree>
    <p:extLst>
      <p:ext uri="{BB962C8B-B14F-4D97-AF65-F5344CB8AC3E}">
        <p14:creationId xmlns:p14="http://schemas.microsoft.com/office/powerpoint/2010/main" val="333395029"/>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lnSpcReduction="10000"/>
          </a:bodyPr>
          <a:lstStyle/>
          <a:p>
            <a:pPr algn="just">
              <a:buNone/>
            </a:pPr>
            <a:r>
              <a:rPr lang="en-US" dirty="0">
                <a:solidFill>
                  <a:srgbClr val="FF0000"/>
                </a:solidFill>
              </a:rPr>
              <a:t>  </a:t>
            </a:r>
            <a:r>
              <a:rPr lang="en-US" sz="3500" b="1" dirty="0">
                <a:solidFill>
                  <a:srgbClr val="FF0000"/>
                </a:solidFill>
              </a:rPr>
              <a:t>NB:</a:t>
            </a:r>
            <a:r>
              <a:rPr lang="en-US" sz="3500" dirty="0">
                <a:solidFill>
                  <a:srgbClr val="FF0000"/>
                </a:solidFill>
              </a:rPr>
              <a:t> </a:t>
            </a:r>
            <a:r>
              <a:rPr lang="en-US" sz="3500" dirty="0"/>
              <a:t>Vitamin B complex can be added into the infusion without oral feeds till vomiting gets controlled.</a:t>
            </a:r>
          </a:p>
          <a:p>
            <a:pPr lvl="0" algn="just"/>
            <a:r>
              <a:rPr lang="en-US" sz="3500" dirty="0"/>
              <a:t>Maintain a record of observations every 4 hourly &amp; urinalysis  12 hourly. </a:t>
            </a:r>
          </a:p>
          <a:p>
            <a:pPr lvl="0" algn="just"/>
            <a:r>
              <a:rPr lang="en-US" sz="3500" dirty="0"/>
              <a:t>Instruct mother to maintain fetal kick chart, if quickening has occurred. Then interprete correctly+ consult PRN.</a:t>
            </a:r>
          </a:p>
          <a:p>
            <a:pPr algn="just"/>
            <a:r>
              <a:rPr lang="en-US" sz="3500" dirty="0"/>
              <a:t>Carry out investigations for, haemogram urea &amp; electrolyte values, regularly to assess the progress.</a:t>
            </a:r>
          </a:p>
          <a:p>
            <a:pPr algn="just"/>
            <a:endParaRPr lang="en-US" dirty="0"/>
          </a:p>
        </p:txBody>
      </p:sp>
    </p:spTree>
    <p:extLst>
      <p:ext uri="{BB962C8B-B14F-4D97-AF65-F5344CB8AC3E}">
        <p14:creationId xmlns:p14="http://schemas.microsoft.com/office/powerpoint/2010/main" val="2222716021"/>
      </p:ext>
    </p:extLst>
  </p:cSld>
  <p:clrMapOvr>
    <a:masterClrMapping/>
  </p:clrMapOvr>
  <p:transition spd="slow">
    <p:strips dir="ru"/>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433"/>
            <a:ext cx="9372600" cy="1143000"/>
          </a:xfrm>
        </p:spPr>
        <p:txBody>
          <a:bodyPr>
            <a:normAutofit/>
          </a:bodyPr>
          <a:lstStyle/>
          <a:p>
            <a:pPr algn="ctr"/>
            <a:r>
              <a:rPr lang="en-US" dirty="0">
                <a:solidFill>
                  <a:srgbClr val="2811AF"/>
                </a:solidFill>
              </a:rPr>
              <a:t>	</a:t>
            </a:r>
            <a:r>
              <a:rPr lang="en-US" b="1" dirty="0">
                <a:solidFill>
                  <a:srgbClr val="2811AF"/>
                </a:solidFill>
              </a:rPr>
              <a:t> DIAGNOSTIC  FACTORS</a:t>
            </a:r>
            <a:endParaRPr lang="en-US" dirty="0">
              <a:solidFill>
                <a:srgbClr val="2811AF"/>
              </a:solidFill>
            </a:endParaRPr>
          </a:p>
        </p:txBody>
      </p:sp>
      <p:sp>
        <p:nvSpPr>
          <p:cNvPr id="3" name="Content Placeholder 2"/>
          <p:cNvSpPr>
            <a:spLocks noGrp="1"/>
          </p:cNvSpPr>
          <p:nvPr>
            <p:ph idx="1"/>
          </p:nvPr>
        </p:nvSpPr>
        <p:spPr>
          <a:xfrm>
            <a:off x="1828800" y="1171434"/>
            <a:ext cx="9410700" cy="5305567"/>
          </a:xfrm>
        </p:spPr>
        <p:txBody>
          <a:bodyPr>
            <a:normAutofit/>
          </a:bodyPr>
          <a:lstStyle/>
          <a:p>
            <a:pPr algn="just"/>
            <a:r>
              <a:rPr lang="en-US" dirty="0"/>
              <a:t>History and physical examination results.</a:t>
            </a:r>
          </a:p>
          <a:p>
            <a:pPr algn="just"/>
            <a:r>
              <a:rPr lang="en-US" dirty="0"/>
              <a:t>Laboratory tests; </a:t>
            </a:r>
          </a:p>
          <a:p>
            <a:pPr algn="just">
              <a:buFont typeface="Wingdings" pitchFamily="2" charset="2"/>
              <a:buChar char="Ø"/>
            </a:pPr>
            <a:r>
              <a:rPr lang="en-US" dirty="0"/>
              <a:t>Full blood count for anaemia &amp; signs of infection.</a:t>
            </a:r>
          </a:p>
          <a:p>
            <a:pPr algn="just">
              <a:buFont typeface="Wingdings" pitchFamily="2" charset="2"/>
              <a:buChar char="Ø"/>
            </a:pPr>
            <a:r>
              <a:rPr lang="en-US" dirty="0"/>
              <a:t>Clotting studies for possibility of  DVT.</a:t>
            </a:r>
          </a:p>
          <a:p>
            <a:pPr algn="just"/>
            <a:r>
              <a:rPr lang="en-US" dirty="0"/>
              <a:t>Electrocardiogram(ECG) –abn.  Tracing.</a:t>
            </a:r>
          </a:p>
          <a:p>
            <a:pPr algn="just"/>
            <a:r>
              <a:rPr lang="en-US" dirty="0"/>
              <a:t>Radiological examination:</a:t>
            </a:r>
          </a:p>
          <a:p>
            <a:pPr algn="just">
              <a:buFont typeface="Wingdings" pitchFamily="2" charset="2"/>
              <a:buChar char="Ø"/>
            </a:pPr>
            <a:r>
              <a:rPr lang="en-US" dirty="0"/>
              <a:t>Echocardiography =Ultrasound of the heart.</a:t>
            </a:r>
          </a:p>
          <a:p>
            <a:pPr algn="just">
              <a:buFont typeface="Wingdings" pitchFamily="2" charset="2"/>
              <a:buChar char="Ø"/>
            </a:pPr>
            <a:r>
              <a:rPr lang="en-US" dirty="0"/>
              <a:t>Chest X- ray in absence of ultrasound, only shows the size of the heart.</a:t>
            </a:r>
          </a:p>
          <a:p>
            <a:pPr algn="just">
              <a:buFont typeface="Wingdings" pitchFamily="2" charset="2"/>
              <a:buChar char="Ø"/>
            </a:pPr>
            <a:endParaRPr lang="en-US" dirty="0"/>
          </a:p>
        </p:txBody>
      </p:sp>
    </p:spTree>
    <p:extLst>
      <p:ext uri="{BB962C8B-B14F-4D97-AF65-F5344CB8AC3E}">
        <p14:creationId xmlns:p14="http://schemas.microsoft.com/office/powerpoint/2010/main" val="697479935"/>
      </p:ext>
    </p:extLst>
  </p:cSld>
  <p:clrMapOvr>
    <a:masterClrMapping/>
  </p:clrMapOvr>
  <p:transition spd="slow">
    <p:strips dir="ru"/>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372600" cy="1143000"/>
          </a:xfrm>
        </p:spPr>
        <p:txBody>
          <a:bodyPr/>
          <a:lstStyle/>
          <a:p>
            <a:pPr algn="ctr"/>
            <a:r>
              <a:rPr lang="en-US" dirty="0"/>
              <a:t>		</a:t>
            </a:r>
            <a:r>
              <a:rPr lang="en-US" b="1" dirty="0">
                <a:solidFill>
                  <a:srgbClr val="2811AF"/>
                </a:solidFill>
              </a:rPr>
              <a:t>CLASSIFICATION</a:t>
            </a:r>
          </a:p>
        </p:txBody>
      </p:sp>
      <p:sp>
        <p:nvSpPr>
          <p:cNvPr id="3" name="Content Placeholder 2"/>
          <p:cNvSpPr>
            <a:spLocks noGrp="1"/>
          </p:cNvSpPr>
          <p:nvPr>
            <p:ph idx="1"/>
          </p:nvPr>
        </p:nvSpPr>
        <p:spPr>
          <a:xfrm>
            <a:off x="1619251" y="1219200"/>
            <a:ext cx="9810750" cy="5257800"/>
          </a:xfrm>
        </p:spPr>
        <p:txBody>
          <a:bodyPr>
            <a:noAutofit/>
          </a:bodyPr>
          <a:lstStyle/>
          <a:p>
            <a:pPr>
              <a:buFont typeface="Wingdings" pitchFamily="2" charset="2"/>
              <a:buChar char="v"/>
            </a:pPr>
            <a:r>
              <a:rPr lang="en-US" sz="2900" dirty="0"/>
              <a:t>Based on the level/ amount of physical activity  the patient can undertake comfortably.</a:t>
            </a:r>
          </a:p>
          <a:p>
            <a:r>
              <a:rPr lang="en-US" sz="2900" b="1" dirty="0"/>
              <a:t>Grade (class) 1</a:t>
            </a:r>
            <a:r>
              <a:rPr lang="en-US" sz="2900" dirty="0"/>
              <a:t>: Also referred to as </a:t>
            </a:r>
            <a:r>
              <a:rPr lang="en-US" sz="2900" dirty="0">
                <a:solidFill>
                  <a:srgbClr val="0000FF"/>
                </a:solidFill>
              </a:rPr>
              <a:t>organic heart disease</a:t>
            </a:r>
            <a:r>
              <a:rPr lang="en-US" sz="2900" dirty="0"/>
              <a:t>.</a:t>
            </a:r>
          </a:p>
          <a:p>
            <a:pPr>
              <a:buFont typeface="Wingdings" pitchFamily="2" charset="2"/>
              <a:buChar char="Ø"/>
            </a:pPr>
            <a:r>
              <a:rPr lang="en-US" sz="2900" dirty="0"/>
              <a:t>There is </a:t>
            </a:r>
            <a:r>
              <a:rPr lang="en-US" sz="2900" i="1" dirty="0"/>
              <a:t>no limitation </a:t>
            </a:r>
            <a:r>
              <a:rPr lang="en-US" sz="2900" dirty="0"/>
              <a:t>of physical activity= the PT is asymptomatic.</a:t>
            </a:r>
          </a:p>
          <a:p>
            <a:pPr>
              <a:buFont typeface="Wingdings" pitchFamily="2" charset="2"/>
              <a:buChar char="Ø"/>
            </a:pPr>
            <a:r>
              <a:rPr lang="en-US" sz="2900" dirty="0"/>
              <a:t>Diagnosis is made during routine antenatal physical examination= a murmur or abn. ECG.</a:t>
            </a:r>
          </a:p>
          <a:p>
            <a:r>
              <a:rPr lang="en-US" sz="2900" b="1" dirty="0"/>
              <a:t>Grade (class) 2: </a:t>
            </a:r>
            <a:r>
              <a:rPr lang="en-US" sz="2900" dirty="0"/>
              <a:t>Characterised by </a:t>
            </a:r>
            <a:r>
              <a:rPr lang="en-US" sz="2900" i="1" dirty="0"/>
              <a:t>slight/ mild limitations </a:t>
            </a:r>
            <a:r>
              <a:rPr lang="en-US" sz="2900" dirty="0"/>
              <a:t>of physical activity.</a:t>
            </a:r>
          </a:p>
        </p:txBody>
      </p:sp>
    </p:spTree>
    <p:extLst>
      <p:ext uri="{BB962C8B-B14F-4D97-AF65-F5344CB8AC3E}">
        <p14:creationId xmlns:p14="http://schemas.microsoft.com/office/powerpoint/2010/main" val="3441312033"/>
      </p:ext>
    </p:extLst>
  </p:cSld>
  <p:clrMapOvr>
    <a:masterClrMapping/>
  </p:clrMapOvr>
  <p:transition spd="slow">
    <p:strips dir="ru"/>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658350" cy="6324600"/>
          </a:xfrm>
        </p:spPr>
        <p:txBody>
          <a:bodyPr>
            <a:noAutofit/>
          </a:bodyPr>
          <a:lstStyle/>
          <a:p>
            <a:pPr algn="just">
              <a:buFont typeface="Wingdings" pitchFamily="2" charset="2"/>
              <a:buChar char="Ø"/>
            </a:pPr>
            <a:r>
              <a:rPr lang="en-US" sz="3300" dirty="0"/>
              <a:t>Ordinary activities eg normal house chores undertaken in normal pace, results to fatigue ,palpitations, chest pain and dsypnoea.</a:t>
            </a:r>
          </a:p>
          <a:p>
            <a:pPr algn="just">
              <a:buFont typeface="Wingdings" pitchFamily="2" charset="2"/>
              <a:buChar char="Ø"/>
            </a:pPr>
            <a:r>
              <a:rPr lang="en-US" sz="3300" dirty="0"/>
              <a:t>Becomes comfortable at rest.</a:t>
            </a:r>
          </a:p>
          <a:p>
            <a:pPr algn="just"/>
            <a:r>
              <a:rPr lang="en-US" sz="3300" b="1" dirty="0"/>
              <a:t>Grade (Class) 3</a:t>
            </a:r>
            <a:r>
              <a:rPr lang="en-US" sz="3300" dirty="0"/>
              <a:t>,  </a:t>
            </a:r>
            <a:r>
              <a:rPr lang="en-US" sz="3300" i="1" dirty="0"/>
              <a:t>marked limitation </a:t>
            </a:r>
            <a:r>
              <a:rPr lang="en-US" sz="3300" dirty="0"/>
              <a:t>of physical activity which are less than ordinary.</a:t>
            </a:r>
          </a:p>
          <a:p>
            <a:pPr algn="just">
              <a:buFont typeface="Wingdings" pitchFamily="2" charset="2"/>
              <a:buChar char="Ø"/>
            </a:pPr>
            <a:r>
              <a:rPr lang="en-US" sz="3300" dirty="0"/>
              <a:t>They includes, talking normally, having a  meal walking comfortably on a level  ground.</a:t>
            </a:r>
          </a:p>
        </p:txBody>
      </p:sp>
    </p:spTree>
    <p:extLst>
      <p:ext uri="{BB962C8B-B14F-4D97-AF65-F5344CB8AC3E}">
        <p14:creationId xmlns:p14="http://schemas.microsoft.com/office/powerpoint/2010/main" val="927745329"/>
      </p:ext>
    </p:extLst>
  </p:cSld>
  <p:clrMapOvr>
    <a:masterClrMapping/>
  </p:clrMapOvr>
  <p:transition spd="slow">
    <p:strips dir="ru"/>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lgn="just">
              <a:buFont typeface="Wingdings" pitchFamily="2" charset="2"/>
              <a:buChar char="Ø"/>
            </a:pPr>
            <a:r>
              <a:rPr lang="en-US" sz="3600" dirty="0"/>
              <a:t>This leads to symptoms as in grade 2.</a:t>
            </a:r>
          </a:p>
          <a:p>
            <a:pPr algn="just">
              <a:buFont typeface="Wingdings" pitchFamily="2" charset="2"/>
              <a:buChar char="Ø"/>
            </a:pPr>
            <a:r>
              <a:rPr lang="en-US" sz="3600" dirty="0"/>
              <a:t>Comfortable at rest and when quiet.</a:t>
            </a:r>
          </a:p>
          <a:p>
            <a:pPr algn="just"/>
            <a:r>
              <a:rPr lang="en-US" sz="3600" b="1" dirty="0"/>
              <a:t>Grade (class)4</a:t>
            </a:r>
            <a:r>
              <a:rPr lang="en-US" sz="3600" dirty="0"/>
              <a:t>,  characterised by </a:t>
            </a:r>
            <a:r>
              <a:rPr lang="en-US" sz="3600" i="1" dirty="0"/>
              <a:t>absolute limitation </a:t>
            </a:r>
            <a:r>
              <a:rPr lang="en-US" sz="3600" dirty="0"/>
              <a:t>of physical activity</a:t>
            </a:r>
          </a:p>
          <a:p>
            <a:pPr algn="just">
              <a:buFont typeface="Wingdings" pitchFamily="2" charset="2"/>
              <a:buChar char="Ø"/>
            </a:pPr>
            <a:r>
              <a:rPr lang="en-US" sz="3600" dirty="0"/>
              <a:t>Is also symptomatic even at total rest.</a:t>
            </a:r>
          </a:p>
        </p:txBody>
      </p:sp>
    </p:spTree>
    <p:extLst>
      <p:ext uri="{BB962C8B-B14F-4D97-AF65-F5344CB8AC3E}">
        <p14:creationId xmlns:p14="http://schemas.microsoft.com/office/powerpoint/2010/main" val="1251775615"/>
      </p:ext>
    </p:extLst>
  </p:cSld>
  <p:clrMapOvr>
    <a:masterClrMapping/>
  </p:clrMapOvr>
  <p:transition spd="slow">
    <p:strips dir="ru"/>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rPr>
              <a:t>  SPECIFIC  MANAGEMENT</a:t>
            </a:r>
            <a:endParaRPr lang="en-US" dirty="0">
              <a:solidFill>
                <a:srgbClr val="2811AF"/>
              </a:solidFill>
            </a:endParaRPr>
          </a:p>
        </p:txBody>
      </p:sp>
      <p:sp>
        <p:nvSpPr>
          <p:cNvPr id="3" name="Content Placeholder 2"/>
          <p:cNvSpPr>
            <a:spLocks noGrp="1"/>
          </p:cNvSpPr>
          <p:nvPr>
            <p:ph idx="1"/>
          </p:nvPr>
        </p:nvSpPr>
        <p:spPr/>
        <p:txBody>
          <a:bodyPr>
            <a:normAutofit/>
          </a:bodyPr>
          <a:lstStyle/>
          <a:p>
            <a:pPr>
              <a:buNone/>
            </a:pPr>
            <a:r>
              <a:rPr lang="en-US" sz="3600" b="1" dirty="0"/>
              <a:t>	</a:t>
            </a:r>
            <a:r>
              <a:rPr lang="en-US" sz="3600" b="1" u="sng" dirty="0"/>
              <a:t>Preconception care</a:t>
            </a:r>
          </a:p>
          <a:p>
            <a:pPr>
              <a:buFont typeface="Wingdings" pitchFamily="2" charset="2"/>
              <a:buChar char="Ø"/>
            </a:pPr>
            <a:r>
              <a:rPr lang="en-US" sz="3600" dirty="0"/>
              <a:t>Designed for those known to have heart lesions before conception.</a:t>
            </a:r>
          </a:p>
          <a:p>
            <a:pPr>
              <a:buFont typeface="Wingdings" pitchFamily="2" charset="2"/>
              <a:buChar char="Ø"/>
            </a:pPr>
            <a:r>
              <a:rPr lang="en-US" sz="3600" dirty="0"/>
              <a:t>Care is in form of counselling, which is carried out by the  cardiologist, obstetrician &amp; midwife. It’s based on 4 areas namely:-</a:t>
            </a:r>
          </a:p>
          <a:p>
            <a:pPr>
              <a:buNone/>
            </a:pPr>
            <a:endParaRPr lang="en-US" dirty="0"/>
          </a:p>
        </p:txBody>
      </p:sp>
    </p:spTree>
    <p:extLst>
      <p:ext uri="{BB962C8B-B14F-4D97-AF65-F5344CB8AC3E}">
        <p14:creationId xmlns:p14="http://schemas.microsoft.com/office/powerpoint/2010/main" val="4206410886"/>
      </p:ext>
    </p:extLst>
  </p:cSld>
  <p:clrMapOvr>
    <a:masterClrMapping/>
  </p:clrMapOvr>
  <p:transition spd="slow">
    <p:strips dir="ru"/>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0"/>
            <a:ext cx="9563100" cy="6096000"/>
          </a:xfrm>
        </p:spPr>
        <p:txBody>
          <a:bodyPr>
            <a:normAutofit/>
          </a:bodyPr>
          <a:lstStyle/>
          <a:p>
            <a:pPr algn="just"/>
            <a:r>
              <a:rPr lang="en-US" sz="4000" b="1" i="1" dirty="0"/>
              <a:t>Medical Risks</a:t>
            </a:r>
            <a:r>
              <a:rPr lang="en-US" sz="4000" i="1" dirty="0"/>
              <a:t>, </a:t>
            </a:r>
            <a:r>
              <a:rPr lang="en-US" sz="4000" dirty="0"/>
              <a:t>in</a:t>
            </a:r>
            <a:r>
              <a:rPr lang="en-US" sz="3600" dirty="0"/>
              <a:t> terms of:</a:t>
            </a:r>
          </a:p>
          <a:p>
            <a:pPr algn="just">
              <a:buFont typeface="Wingdings" pitchFamily="2" charset="2"/>
              <a:buChar char="Ø"/>
            </a:pPr>
            <a:r>
              <a:rPr lang="en-US" sz="3600" dirty="0"/>
              <a:t>After every pregnancy, the classification drops with one(1) grade because of the physiological changes.</a:t>
            </a:r>
          </a:p>
          <a:p>
            <a:pPr algn="just">
              <a:buFont typeface="Wingdings" pitchFamily="2" charset="2"/>
              <a:buChar char="Ø"/>
            </a:pPr>
            <a:r>
              <a:rPr lang="en-US" sz="3600" dirty="0"/>
              <a:t>Strict ways of preventing anaemia</a:t>
            </a:r>
          </a:p>
          <a:p>
            <a:pPr algn="just">
              <a:buFont typeface="Wingdings" pitchFamily="2" charset="2"/>
              <a:buChar char="Ø"/>
            </a:pPr>
            <a:r>
              <a:rPr lang="en-US" sz="3600" dirty="0"/>
              <a:t>Long period of hospitalization for close follow up.</a:t>
            </a:r>
          </a:p>
          <a:p>
            <a:pPr algn="just">
              <a:buFont typeface="Wingdings" pitchFamily="2" charset="2"/>
              <a:buChar char="Ø"/>
            </a:pPr>
            <a:r>
              <a:rPr lang="en-US" sz="3600" dirty="0"/>
              <a:t>Fetus likely to develop congenital abnormality= congenital  heart disease.</a:t>
            </a:r>
          </a:p>
        </p:txBody>
      </p:sp>
    </p:spTree>
    <p:extLst>
      <p:ext uri="{BB962C8B-B14F-4D97-AF65-F5344CB8AC3E}">
        <p14:creationId xmlns:p14="http://schemas.microsoft.com/office/powerpoint/2010/main" val="2767668036"/>
      </p:ext>
    </p:extLst>
  </p:cSld>
  <p:clrMapOvr>
    <a:masterClrMapping/>
  </p:clrMapOvr>
  <p:transition spd="slow">
    <p:strips dir="ru"/>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0"/>
            <a:ext cx="9410700" cy="5943600"/>
          </a:xfrm>
        </p:spPr>
        <p:txBody>
          <a:bodyPr>
            <a:noAutofit/>
          </a:bodyPr>
          <a:lstStyle/>
          <a:p>
            <a:pPr algn="just">
              <a:buFont typeface="Wingdings" pitchFamily="2" charset="2"/>
              <a:buChar char="Ø"/>
            </a:pPr>
            <a:r>
              <a:rPr lang="en-US" sz="3600" dirty="0"/>
              <a:t>Increased maternal mortality rate during pregnancy</a:t>
            </a:r>
          </a:p>
          <a:p>
            <a:pPr algn="just">
              <a:buFont typeface="Wingdings" pitchFamily="2" charset="2"/>
              <a:buChar char="Ø"/>
            </a:pPr>
            <a:r>
              <a:rPr lang="en-US" sz="3600" dirty="0"/>
              <a:t>Intensive maternal &amp; fetal monitoring during labour.</a:t>
            </a:r>
          </a:p>
          <a:p>
            <a:pPr algn="just"/>
            <a:r>
              <a:rPr lang="en-US" sz="3600" b="1" i="1" dirty="0"/>
              <a:t>Financial Implication</a:t>
            </a:r>
            <a:r>
              <a:rPr lang="en-US" sz="3600" dirty="0"/>
              <a:t>, due to:</a:t>
            </a:r>
          </a:p>
          <a:p>
            <a:pPr algn="just">
              <a:buFont typeface="Wingdings" pitchFamily="2" charset="2"/>
              <a:buChar char="Ø"/>
            </a:pPr>
            <a:r>
              <a:rPr lang="en-US" sz="3600" dirty="0"/>
              <a:t>Long period of hospital admission.</a:t>
            </a:r>
          </a:p>
          <a:p>
            <a:pPr algn="just">
              <a:buFont typeface="Wingdings" pitchFamily="2" charset="2"/>
              <a:buChar char="Ø"/>
            </a:pPr>
            <a:r>
              <a:rPr lang="en-US" sz="3600" dirty="0"/>
              <a:t>Cost of drugs to control the condition and anaemia.</a:t>
            </a:r>
          </a:p>
          <a:p>
            <a:pPr algn="just">
              <a:buFont typeface="Wingdings" pitchFamily="2" charset="2"/>
              <a:buChar char="Ø"/>
            </a:pPr>
            <a:r>
              <a:rPr lang="en-US" sz="3600" dirty="0"/>
              <a:t>Professional bills for the multidisciplinary team members.</a:t>
            </a:r>
          </a:p>
        </p:txBody>
      </p:sp>
    </p:spTree>
    <p:extLst>
      <p:ext uri="{BB962C8B-B14F-4D97-AF65-F5344CB8AC3E}">
        <p14:creationId xmlns:p14="http://schemas.microsoft.com/office/powerpoint/2010/main" val="1575116815"/>
      </p:ext>
    </p:extLst>
  </p:cSld>
  <p:clrMapOvr>
    <a:masterClrMapping/>
  </p:clrMapOvr>
  <p:transition spd="slow">
    <p:strips dir="ru"/>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9677400" cy="6248400"/>
          </a:xfrm>
        </p:spPr>
        <p:txBody>
          <a:bodyPr>
            <a:normAutofit/>
          </a:bodyPr>
          <a:lstStyle/>
          <a:p>
            <a:pPr algn="just"/>
            <a:r>
              <a:rPr lang="en-US" sz="3600" b="1" i="1" dirty="0"/>
              <a:t>Stress management :</a:t>
            </a:r>
          </a:p>
          <a:p>
            <a:pPr algn="just">
              <a:buFont typeface="Wingdings" pitchFamily="2" charset="2"/>
              <a:buChar char="Ø"/>
            </a:pPr>
            <a:r>
              <a:rPr lang="en-US" sz="3600" dirty="0"/>
              <a:t>Precisely, that comes  with the normal physiology of pregnancy, prolonged hospitalization &amp; socially.</a:t>
            </a:r>
          </a:p>
          <a:p>
            <a:pPr algn="just"/>
            <a:r>
              <a:rPr lang="en-US" sz="3600" b="1" i="1" dirty="0"/>
              <a:t>Family size</a:t>
            </a:r>
            <a:r>
              <a:rPr lang="en-US" sz="3600" dirty="0"/>
              <a:t>, depends on the grade of heart lesion.</a:t>
            </a:r>
          </a:p>
          <a:p>
            <a:pPr algn="just">
              <a:buFont typeface="Wingdings" pitchFamily="2" charset="2"/>
              <a:buChar char="Ø"/>
            </a:pPr>
            <a:r>
              <a:rPr lang="en-US" sz="3600" dirty="0"/>
              <a:t>The highest number of children  is 2-3 and the least none for already in grade  4.</a:t>
            </a:r>
          </a:p>
        </p:txBody>
      </p:sp>
    </p:spTree>
    <p:extLst>
      <p:ext uri="{BB962C8B-B14F-4D97-AF65-F5344CB8AC3E}">
        <p14:creationId xmlns:p14="http://schemas.microsoft.com/office/powerpoint/2010/main" val="3561483056"/>
      </p:ext>
    </p:extLst>
  </p:cSld>
  <p:clrMapOvr>
    <a:masterClrMapping/>
  </p:clrMapOvr>
  <p:transition spd="slow">
    <p:strips dir="ru"/>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spc="300" dirty="0">
                <a:solidFill>
                  <a:srgbClr val="FF0000"/>
                </a:solidFill>
              </a:rPr>
              <a:t>Antenatally</a:t>
            </a:r>
            <a:endParaRPr lang="en-US" spc="300" dirty="0">
              <a:solidFill>
                <a:srgbClr val="FF0000"/>
              </a:solidFill>
            </a:endParaRPr>
          </a:p>
        </p:txBody>
      </p:sp>
      <p:sp>
        <p:nvSpPr>
          <p:cNvPr id="3" name="Content Placeholder 2"/>
          <p:cNvSpPr>
            <a:spLocks noGrp="1"/>
          </p:cNvSpPr>
          <p:nvPr>
            <p:ph idx="1"/>
          </p:nvPr>
        </p:nvSpPr>
        <p:spPr>
          <a:xfrm>
            <a:off x="1981201" y="838200"/>
            <a:ext cx="9566909" cy="5410200"/>
          </a:xfrm>
        </p:spPr>
        <p:txBody>
          <a:bodyPr>
            <a:normAutofit/>
          </a:bodyPr>
          <a:lstStyle/>
          <a:p>
            <a:r>
              <a:rPr lang="en-US" dirty="0"/>
              <a:t>Aim is to maintain a steady hemodynamic state hence prevent complications.</a:t>
            </a:r>
          </a:p>
          <a:p>
            <a:pPr>
              <a:buNone/>
            </a:pPr>
            <a:r>
              <a:rPr lang="en-US" dirty="0"/>
              <a:t>	</a:t>
            </a:r>
            <a:r>
              <a:rPr lang="en-US" sz="3600" b="1" i="1" dirty="0"/>
              <a:t>Specific  investigations are:</a:t>
            </a:r>
          </a:p>
          <a:p>
            <a:pPr>
              <a:buFont typeface="Wingdings" pitchFamily="2" charset="2"/>
              <a:buChar char="Ø"/>
            </a:pPr>
            <a:r>
              <a:rPr lang="en-US" sz="3600" dirty="0"/>
              <a:t>Urine specimen for microscopy, C/S to assess for UTI.</a:t>
            </a:r>
          </a:p>
          <a:p>
            <a:pPr>
              <a:buFont typeface="Wingdings" pitchFamily="2" charset="2"/>
              <a:buChar char="Ø"/>
            </a:pPr>
            <a:r>
              <a:rPr lang="en-US" sz="3600" dirty="0"/>
              <a:t>Blood culture for possibility of septicaemia</a:t>
            </a:r>
          </a:p>
          <a:p>
            <a:pPr>
              <a:buFont typeface="Wingdings" pitchFamily="2" charset="2"/>
              <a:buChar char="Ø"/>
            </a:pPr>
            <a:r>
              <a:rPr lang="en-US" sz="3600" dirty="0"/>
              <a:t>Urea &amp; electrolytes, for close monitoring of renal function. </a:t>
            </a:r>
            <a:endParaRPr lang="en-US" dirty="0"/>
          </a:p>
          <a:p>
            <a:pPr>
              <a:buNone/>
            </a:pPr>
            <a:endParaRPr lang="en-US" dirty="0"/>
          </a:p>
        </p:txBody>
      </p:sp>
    </p:spTree>
    <p:extLst>
      <p:ext uri="{BB962C8B-B14F-4D97-AF65-F5344CB8AC3E}">
        <p14:creationId xmlns:p14="http://schemas.microsoft.com/office/powerpoint/2010/main" val="144949536"/>
      </p:ext>
    </p:extLst>
  </p:cSld>
  <p:clrMapOvr>
    <a:masterClrMapping/>
  </p:clrMapOvr>
  <p:transition spd="slow">
    <p:strips dir="ru"/>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103496"/>
            <a:ext cx="9372600" cy="1143000"/>
          </a:xfrm>
        </p:spPr>
        <p:txBody>
          <a:bodyPr/>
          <a:lstStyle/>
          <a:p>
            <a:r>
              <a:rPr lang="en-US" dirty="0"/>
              <a:t>		</a:t>
            </a:r>
            <a:r>
              <a:rPr lang="en-US" b="1" dirty="0">
                <a:solidFill>
                  <a:schemeClr val="tx1"/>
                </a:solidFill>
                <a:effectLst/>
                <a:latin typeface="Arial Rounded MT Bold" panose="020F0704030504030204" pitchFamily="34" charset="0"/>
              </a:rPr>
              <a:t>GRADE  1</a:t>
            </a:r>
          </a:p>
        </p:txBody>
      </p:sp>
      <p:sp>
        <p:nvSpPr>
          <p:cNvPr id="3" name="Content Placeholder 2"/>
          <p:cNvSpPr>
            <a:spLocks noGrp="1"/>
          </p:cNvSpPr>
          <p:nvPr>
            <p:ph idx="1"/>
          </p:nvPr>
        </p:nvSpPr>
        <p:spPr>
          <a:xfrm>
            <a:off x="1676400" y="914400"/>
            <a:ext cx="10134600" cy="5562600"/>
          </a:xfrm>
        </p:spPr>
        <p:txBody>
          <a:bodyPr>
            <a:noAutofit/>
          </a:bodyPr>
          <a:lstStyle/>
          <a:p>
            <a:pPr algn="just"/>
            <a:r>
              <a:rPr lang="en-US" dirty="0"/>
              <a:t>Review visits are in a hospital based  MCH.</a:t>
            </a:r>
          </a:p>
          <a:p>
            <a:pPr algn="just">
              <a:buFont typeface="Wingdings" pitchFamily="2" charset="2"/>
              <a:buChar char="Ø"/>
            </a:pPr>
            <a:r>
              <a:rPr lang="en-US" dirty="0"/>
              <a:t>Every 2 weekly up to a gestation of 32 weeks.</a:t>
            </a:r>
          </a:p>
          <a:p>
            <a:pPr algn="just">
              <a:buFont typeface="Wingdings" pitchFamily="2" charset="2"/>
              <a:buChar char="Ø"/>
            </a:pPr>
            <a:r>
              <a:rPr lang="en-US" dirty="0"/>
              <a:t>Thereafter weekly till 36 wks ,admission may be recommended depending on the state of the mother. If not continues with ANC.</a:t>
            </a:r>
          </a:p>
          <a:p>
            <a:pPr algn="just"/>
            <a:r>
              <a:rPr lang="en-US" dirty="0"/>
              <a:t>During the  visits she is seen by obstetrician on every visit ,but cardiologist on every 4 weekly.</a:t>
            </a:r>
          </a:p>
          <a:p>
            <a:pPr algn="just"/>
            <a:r>
              <a:rPr lang="en-US" dirty="0"/>
              <a:t>Closely monitor for features of deterioration such as:-</a:t>
            </a:r>
          </a:p>
        </p:txBody>
      </p:sp>
    </p:spTree>
    <p:extLst>
      <p:ext uri="{BB962C8B-B14F-4D97-AF65-F5344CB8AC3E}">
        <p14:creationId xmlns:p14="http://schemas.microsoft.com/office/powerpoint/2010/main" val="3375376358"/>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pPr algn="just">
              <a:buNone/>
            </a:pPr>
            <a:r>
              <a:rPr lang="en-US" dirty="0">
                <a:latin typeface="Calibri" pitchFamily="34" charset="0"/>
              </a:rPr>
              <a:t> </a:t>
            </a:r>
            <a:r>
              <a:rPr lang="en-US" b="1" dirty="0">
                <a:latin typeface="Calibri" pitchFamily="34" charset="0"/>
              </a:rPr>
              <a:t>DRUGS</a:t>
            </a:r>
            <a:r>
              <a:rPr lang="en-US" dirty="0">
                <a:latin typeface="Calibri" pitchFamily="34" charset="0"/>
              </a:rPr>
              <a:t>: Basically supportive  treatment  helps  control to occur conservatively .They includes:-</a:t>
            </a:r>
          </a:p>
          <a:p>
            <a:pPr lvl="0" algn="just"/>
            <a:r>
              <a:rPr lang="en-US" dirty="0">
                <a:latin typeface="Calibri" pitchFamily="34" charset="0"/>
              </a:rPr>
              <a:t>Vitamin B supplements : initially parentally, later orally as vitamin B complex.</a:t>
            </a:r>
          </a:p>
          <a:p>
            <a:pPr lvl="0" algn="just"/>
            <a:r>
              <a:rPr lang="en-US" dirty="0">
                <a:latin typeface="Calibri" pitchFamily="34" charset="0"/>
              </a:rPr>
              <a:t>Antiemetics,e.g plasil 10mg TDS (8hrly) .</a:t>
            </a:r>
          </a:p>
          <a:p>
            <a:pPr lvl="0" algn="just"/>
            <a:r>
              <a:rPr lang="en-US" dirty="0">
                <a:latin typeface="Calibri" pitchFamily="34" charset="0"/>
              </a:rPr>
              <a:t>Antihistamines e.g. promethazine [phenergan] 25mg 8 hrly 1.m.</a:t>
            </a:r>
          </a:p>
          <a:p>
            <a:pPr lvl="0" algn="just">
              <a:buFont typeface="Wingdings" pitchFamily="2" charset="2"/>
              <a:buChar char="Ø"/>
            </a:pPr>
            <a:r>
              <a:rPr lang="en-US" dirty="0">
                <a:latin typeface="Calibri" pitchFamily="34" charset="0"/>
              </a:rPr>
              <a:t> Alternatively- low doses of psychotropic drugs can be used e.g. largactil 25mg every 12hourly.</a:t>
            </a:r>
          </a:p>
          <a:p>
            <a:pPr lvl="0" algn="just">
              <a:buFont typeface="Wingdings" pitchFamily="2" charset="2"/>
              <a:buChar char="v"/>
            </a:pPr>
            <a:r>
              <a:rPr lang="en-US" dirty="0">
                <a:latin typeface="Calibri" pitchFamily="34" charset="0"/>
              </a:rPr>
              <a:t>Aim is to boost appetite &amp; control the condition generally.</a:t>
            </a:r>
          </a:p>
          <a:p>
            <a:pPr algn="just"/>
            <a:endParaRPr lang="en-US" dirty="0">
              <a:latin typeface="Calibri" pitchFamily="34" charset="0"/>
            </a:endParaRPr>
          </a:p>
        </p:txBody>
      </p:sp>
    </p:spTree>
    <p:extLst>
      <p:ext uri="{BB962C8B-B14F-4D97-AF65-F5344CB8AC3E}">
        <p14:creationId xmlns:p14="http://schemas.microsoft.com/office/powerpoint/2010/main" val="661831263"/>
      </p:ext>
    </p:extLst>
  </p:cSld>
  <p:clrMapOvr>
    <a:masterClrMapping/>
  </p:clrMapOvr>
  <p:transition spd="slow">
    <p:strips dir="ru"/>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001250" cy="6858000"/>
          </a:xfrm>
        </p:spPr>
        <p:txBody>
          <a:bodyPr>
            <a:noAutofit/>
          </a:bodyPr>
          <a:lstStyle/>
          <a:p>
            <a:pPr>
              <a:buFont typeface="Wingdings" pitchFamily="2" charset="2"/>
              <a:buChar char="Ø"/>
            </a:pPr>
            <a:r>
              <a:rPr lang="en-US" dirty="0"/>
              <a:t>Oedema, indicates  fluid  retention.</a:t>
            </a:r>
          </a:p>
          <a:p>
            <a:pPr>
              <a:buFont typeface="Wingdings" pitchFamily="2" charset="2"/>
              <a:buChar char="Ø"/>
            </a:pPr>
            <a:r>
              <a:rPr lang="en-US" dirty="0"/>
              <a:t>Hypotension  &amp; dizziness  indicates  anaemia.</a:t>
            </a:r>
          </a:p>
          <a:p>
            <a:pPr>
              <a:buFont typeface="Wingdings" pitchFamily="2" charset="2"/>
              <a:buChar char="Ø"/>
            </a:pPr>
            <a:r>
              <a:rPr lang="en-US" dirty="0"/>
              <a:t>Tachycardia/ Bradycardia  which is irregular =the condition is worsening.</a:t>
            </a:r>
          </a:p>
          <a:p>
            <a:pPr>
              <a:buFont typeface="Wingdings" pitchFamily="2" charset="2"/>
              <a:buChar char="Ø"/>
            </a:pPr>
            <a:r>
              <a:rPr lang="en-US" dirty="0"/>
              <a:t>Breathlessness on exertion =pulmonary   oedema.</a:t>
            </a:r>
          </a:p>
          <a:p>
            <a:r>
              <a:rPr lang="en-US" dirty="0"/>
              <a:t>For presence of any of the above , admission is recommended under a multidisciplinary  team.</a:t>
            </a:r>
          </a:p>
          <a:p>
            <a:r>
              <a:rPr lang="en-US" dirty="0"/>
              <a:t>Following improvement, is discharged to CT with ANC weekly regardless of gestation  period.</a:t>
            </a:r>
          </a:p>
        </p:txBody>
      </p:sp>
    </p:spTree>
    <p:extLst>
      <p:ext uri="{BB962C8B-B14F-4D97-AF65-F5344CB8AC3E}">
        <p14:creationId xmlns:p14="http://schemas.microsoft.com/office/powerpoint/2010/main" val="3308311899"/>
      </p:ext>
    </p:extLst>
  </p:cSld>
  <p:clrMapOvr>
    <a:masterClrMapping/>
  </p:clrMapOvr>
  <p:transition spd="slow">
    <p:strips dir="ru"/>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6172200"/>
          </a:xfrm>
        </p:spPr>
        <p:txBody>
          <a:bodyPr>
            <a:normAutofit/>
          </a:bodyPr>
          <a:lstStyle/>
          <a:p>
            <a:pPr algn="just"/>
            <a:r>
              <a:rPr lang="en-US" dirty="0"/>
              <a:t>Whether has been admitted or not advise on:-</a:t>
            </a:r>
          </a:p>
          <a:p>
            <a:pPr algn="just">
              <a:buFont typeface="Wingdings" pitchFamily="2" charset="2"/>
              <a:buChar char="Ø"/>
            </a:pPr>
            <a:r>
              <a:rPr lang="en-US" dirty="0"/>
              <a:t>Balanced diet, but restrict on salt and cholesterol to avoid excessive weight gain.</a:t>
            </a:r>
          </a:p>
          <a:p>
            <a:pPr algn="just">
              <a:buFont typeface="Wingdings" pitchFamily="2" charset="2"/>
              <a:buChar char="Ø"/>
            </a:pPr>
            <a:r>
              <a:rPr lang="en-US" dirty="0"/>
              <a:t>Hygiene and rest.</a:t>
            </a:r>
          </a:p>
          <a:p>
            <a:pPr algn="just">
              <a:buFont typeface="Wingdings" pitchFamily="2" charset="2"/>
              <a:buChar char="Ø"/>
            </a:pPr>
            <a:r>
              <a:rPr lang="en-US" dirty="0"/>
              <a:t>Programmed exercises to  control excessive wt gain &amp; development of thrombo-embolic cdts.</a:t>
            </a:r>
          </a:p>
          <a:p>
            <a:pPr algn="just">
              <a:buFont typeface="Wingdings" pitchFamily="2" charset="2"/>
              <a:buChar char="Ø"/>
            </a:pPr>
            <a:r>
              <a:rPr lang="en-US" dirty="0"/>
              <a:t>Importance of routine  haematinics to prevent  anaemia.</a:t>
            </a:r>
          </a:p>
          <a:p>
            <a:pPr algn="just">
              <a:buFont typeface="Wingdings" pitchFamily="2" charset="2"/>
              <a:buChar char="Ø"/>
            </a:pPr>
            <a:r>
              <a:rPr lang="en-US" dirty="0"/>
              <a:t>Prompt treatment of any type of ailment.</a:t>
            </a:r>
          </a:p>
          <a:p>
            <a:pPr algn="just">
              <a:buNone/>
            </a:pPr>
            <a:r>
              <a:rPr lang="en-US" b="1" dirty="0"/>
              <a:t>NB</a:t>
            </a:r>
            <a:r>
              <a:rPr lang="en-US" dirty="0"/>
              <a:t> : Excessive WT gain=that of over 20% of  the expectation.</a:t>
            </a:r>
          </a:p>
        </p:txBody>
      </p:sp>
    </p:spTree>
    <p:extLst>
      <p:ext uri="{BB962C8B-B14F-4D97-AF65-F5344CB8AC3E}">
        <p14:creationId xmlns:p14="http://schemas.microsoft.com/office/powerpoint/2010/main" val="3890545384"/>
      </p:ext>
    </p:extLst>
  </p:cSld>
  <p:clrMapOvr>
    <a:masterClrMapping/>
  </p:clrMapOvr>
  <p:transition spd="slow">
    <p:strips dir="ru"/>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5400" dirty="0">
                <a:solidFill>
                  <a:schemeClr val="tx1"/>
                </a:solidFill>
                <a:latin typeface="Arial Rounded MT Bold" panose="020F0704030504030204" pitchFamily="34" charset="0"/>
              </a:rPr>
              <a:t>GRADE  2</a:t>
            </a:r>
          </a:p>
        </p:txBody>
      </p:sp>
      <p:sp>
        <p:nvSpPr>
          <p:cNvPr id="3" name="Content Placeholder 2"/>
          <p:cNvSpPr>
            <a:spLocks noGrp="1"/>
          </p:cNvSpPr>
          <p:nvPr>
            <p:ph idx="1"/>
          </p:nvPr>
        </p:nvSpPr>
        <p:spPr>
          <a:xfrm>
            <a:off x="1619250" y="762000"/>
            <a:ext cx="9620250" cy="5638800"/>
          </a:xfrm>
        </p:spPr>
        <p:txBody>
          <a:bodyPr/>
          <a:lstStyle/>
          <a:p>
            <a:pPr algn="just"/>
            <a:r>
              <a:rPr lang="en-US" dirty="0">
                <a:latin typeface="Arial" panose="020B0604020202020204" pitchFamily="34" charset="0"/>
                <a:cs typeface="Arial" panose="020B0604020202020204" pitchFamily="34" charset="0"/>
              </a:rPr>
              <a:t>On booking visit ,she is reviewed by cardiologist and obstetrician, but routine services continues as usual.</a:t>
            </a:r>
          </a:p>
          <a:p>
            <a:pPr algn="just"/>
            <a:r>
              <a:rPr lang="en-US" dirty="0">
                <a:latin typeface="Arial" panose="020B0604020202020204" pitchFamily="34" charset="0"/>
                <a:cs typeface="Arial" panose="020B0604020202020204" pitchFamily="34" charset="0"/>
              </a:rPr>
              <a:t>Return visits  are scheduled to:</a:t>
            </a:r>
          </a:p>
          <a:p>
            <a:pPr algn="just">
              <a:buFont typeface="Wingdings" pitchFamily="2" charset="2"/>
              <a:buChar char="Ø"/>
            </a:pPr>
            <a:r>
              <a:rPr lang="en-US" dirty="0">
                <a:latin typeface="Arial" panose="020B0604020202020204" pitchFamily="34" charset="0"/>
                <a:cs typeface="Arial" panose="020B0604020202020204" pitchFamily="34" charset="0"/>
              </a:rPr>
              <a:t>2 weekly up to a gestation of 28 weeks.</a:t>
            </a:r>
          </a:p>
          <a:p>
            <a:pPr algn="just">
              <a:buFont typeface="Wingdings" pitchFamily="2" charset="2"/>
              <a:buChar char="Ø"/>
            </a:pPr>
            <a:r>
              <a:rPr lang="en-US" dirty="0">
                <a:latin typeface="Arial" panose="020B0604020202020204" pitchFamily="34" charset="0"/>
                <a:cs typeface="Arial" panose="020B0604020202020204" pitchFamily="34" charset="0"/>
              </a:rPr>
              <a:t>Weekly up to  34 weeks to monitor the effect of haemodilution.</a:t>
            </a:r>
          </a:p>
          <a:p>
            <a:pPr algn="just">
              <a:buNone/>
            </a:pPr>
            <a:r>
              <a:rPr lang="en-US" b="1" dirty="0">
                <a:latin typeface="Arial" panose="020B0604020202020204" pitchFamily="34" charset="0"/>
                <a:cs typeface="Arial" panose="020B0604020202020204" pitchFamily="34" charset="0"/>
              </a:rPr>
              <a:t>NB </a:t>
            </a:r>
            <a:r>
              <a:rPr lang="en-US" dirty="0">
                <a:latin typeface="Arial" panose="020B0604020202020204" pitchFamily="34" charset="0"/>
                <a:cs typeface="Arial" panose="020B0604020202020204" pitchFamily="34" charset="0"/>
              </a:rPr>
              <a:t>   All through cardiologist reviews her.</a:t>
            </a:r>
          </a:p>
        </p:txBody>
      </p:sp>
    </p:spTree>
    <p:extLst>
      <p:ext uri="{BB962C8B-B14F-4D97-AF65-F5344CB8AC3E}">
        <p14:creationId xmlns:p14="http://schemas.microsoft.com/office/powerpoint/2010/main" val="2721690081"/>
      </p:ext>
    </p:extLst>
  </p:cSld>
  <p:clrMapOvr>
    <a:masterClrMapping/>
  </p:clrMapOvr>
  <p:transition spd="slow">
    <p:strips dir="ru"/>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477000"/>
          </a:xfrm>
        </p:spPr>
        <p:txBody>
          <a:bodyPr>
            <a:noAutofit/>
          </a:bodyPr>
          <a:lstStyle/>
          <a:p>
            <a:pPr algn="just"/>
            <a:r>
              <a:rPr lang="en-US" dirty="0"/>
              <a:t>As from 34-36 weeks  admission is recommended  for close monitoring  as she awaits labour. </a:t>
            </a:r>
          </a:p>
          <a:p>
            <a:pPr algn="just">
              <a:buFont typeface="Wingdings" pitchFamily="2" charset="2"/>
              <a:buChar char="v"/>
            </a:pPr>
            <a:r>
              <a:rPr lang="en-US" dirty="0"/>
              <a:t>Care is basically supportive ,in terms of:-</a:t>
            </a:r>
          </a:p>
          <a:p>
            <a:pPr algn="just">
              <a:buFont typeface="Wingdings" pitchFamily="2" charset="2"/>
              <a:buChar char="Ø"/>
            </a:pPr>
            <a:r>
              <a:rPr lang="en-US" dirty="0"/>
              <a:t>Vital signs and  FHS every 4 hrly, mother advised to maintain fetal kick record. Interpret &amp; consult PRN.</a:t>
            </a:r>
          </a:p>
          <a:p>
            <a:pPr algn="just">
              <a:buFont typeface="Wingdings" pitchFamily="2" charset="2"/>
              <a:buChar char="Ø"/>
            </a:pPr>
            <a:r>
              <a:rPr lang="en-US" dirty="0"/>
              <a:t>Offer psychological support to ease stress.</a:t>
            </a:r>
          </a:p>
          <a:p>
            <a:pPr algn="just">
              <a:buFont typeface="Wingdings" pitchFamily="2" charset="2"/>
              <a:buChar char="Ø"/>
            </a:pPr>
            <a:r>
              <a:rPr lang="en-US" dirty="0"/>
              <a:t>Administer haematinics,digitalise eg digoxin 0.125mg  every 12 hourly, loop </a:t>
            </a:r>
            <a:r>
              <a:rPr lang="en-US" dirty="0" err="1"/>
              <a:t>diuretice.g</a:t>
            </a:r>
            <a:r>
              <a:rPr lang="en-US" dirty="0"/>
              <a:t> lasix 20 mg BD or OD,and  prophylaxis  monthly Benthazine Penicillin appropriately.</a:t>
            </a:r>
          </a:p>
        </p:txBody>
      </p:sp>
    </p:spTree>
    <p:extLst>
      <p:ext uri="{BB962C8B-B14F-4D97-AF65-F5344CB8AC3E}">
        <p14:creationId xmlns:p14="http://schemas.microsoft.com/office/powerpoint/2010/main" val="2207670873"/>
      </p:ext>
    </p:extLst>
  </p:cSld>
  <p:clrMapOvr>
    <a:masterClrMapping/>
  </p:clrMapOvr>
  <p:transition spd="slow">
    <p:strips dir="ru"/>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0"/>
            <a:ext cx="9525000" cy="6324600"/>
          </a:xfrm>
        </p:spPr>
        <p:txBody>
          <a:bodyPr>
            <a:normAutofit/>
          </a:bodyPr>
          <a:lstStyle/>
          <a:p>
            <a:pPr>
              <a:buFont typeface="Wingdings" pitchFamily="2" charset="2"/>
              <a:buChar char="Ø"/>
            </a:pPr>
            <a:r>
              <a:rPr lang="en-US" dirty="0"/>
              <a:t>Maintain high standards of hygiene and encourage  balanced  diet.</a:t>
            </a:r>
          </a:p>
          <a:p>
            <a:pPr>
              <a:buFont typeface="Wingdings" pitchFamily="2" charset="2"/>
              <a:buChar char="Ø"/>
            </a:pPr>
            <a:r>
              <a:rPr lang="en-US" dirty="0"/>
              <a:t>Weigh  weekly and intervene   PRN.</a:t>
            </a:r>
          </a:p>
          <a:p>
            <a:pPr>
              <a:buNone/>
            </a:pPr>
            <a:r>
              <a:rPr lang="en-US" dirty="0"/>
              <a:t>			</a:t>
            </a:r>
            <a:r>
              <a:rPr lang="en-US" b="1" u="sng" dirty="0"/>
              <a:t>GRADE  3</a:t>
            </a:r>
          </a:p>
          <a:p>
            <a:r>
              <a:rPr lang="en-US" dirty="0"/>
              <a:t>Admission is recommended as from the first visit. The hospital must have specialist personnels  and physical facilities such as ICU NBU and threatre.</a:t>
            </a:r>
          </a:p>
          <a:p>
            <a:pPr>
              <a:buFont typeface="Wingdings" pitchFamily="2" charset="2"/>
              <a:buChar char="Ø"/>
            </a:pPr>
            <a:r>
              <a:rPr lang="en-US" dirty="0"/>
              <a:t>Aim is early diagnoses of deterioration</a:t>
            </a:r>
          </a:p>
        </p:txBody>
      </p:sp>
    </p:spTree>
    <p:extLst>
      <p:ext uri="{BB962C8B-B14F-4D97-AF65-F5344CB8AC3E}">
        <p14:creationId xmlns:p14="http://schemas.microsoft.com/office/powerpoint/2010/main" val="456836368"/>
      </p:ext>
    </p:extLst>
  </p:cSld>
  <p:clrMapOvr>
    <a:masterClrMapping/>
  </p:clrMapOvr>
  <p:transition spd="slow">
    <p:strips dir="ru"/>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8600"/>
            <a:ext cx="9715500" cy="6477000"/>
          </a:xfrm>
        </p:spPr>
        <p:txBody>
          <a:bodyPr>
            <a:noAutofit/>
          </a:bodyPr>
          <a:lstStyle/>
          <a:p>
            <a:r>
              <a:rPr lang="en-US" dirty="0"/>
              <a:t>Encourage complete bed rest  and administer   Oxygen PRN , maintain hygiene  as well as balanced diet.</a:t>
            </a:r>
          </a:p>
          <a:p>
            <a:r>
              <a:rPr lang="en-US" dirty="0"/>
              <a:t>2-4 hrly vital signs &amp; FHS. To maintain a fetal kick record.</a:t>
            </a:r>
          </a:p>
          <a:p>
            <a:r>
              <a:rPr lang="en-US" dirty="0"/>
              <a:t>Daily evaluation for oedema , state of symptoms and signs of infection.</a:t>
            </a:r>
          </a:p>
          <a:p>
            <a:r>
              <a:rPr lang="en-US" dirty="0"/>
              <a:t>Weekly ECG tracing  &amp; alternate days weighing.</a:t>
            </a:r>
          </a:p>
          <a:p>
            <a:r>
              <a:rPr lang="en-US" dirty="0"/>
              <a:t>Discourage activities, to control symptoms.</a:t>
            </a:r>
          </a:p>
        </p:txBody>
      </p:sp>
    </p:spTree>
    <p:extLst>
      <p:ext uri="{BB962C8B-B14F-4D97-AF65-F5344CB8AC3E}">
        <p14:creationId xmlns:p14="http://schemas.microsoft.com/office/powerpoint/2010/main" val="3552550070"/>
      </p:ext>
    </p:extLst>
  </p:cSld>
  <p:clrMapOvr>
    <a:masterClrMapping/>
  </p:clrMapOvr>
  <p:transition spd="slow">
    <p:strips dir="ru"/>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810750" cy="6400800"/>
          </a:xfrm>
        </p:spPr>
        <p:txBody>
          <a:bodyPr>
            <a:normAutofit/>
          </a:bodyPr>
          <a:lstStyle/>
          <a:p>
            <a:pPr algn="just"/>
            <a:r>
              <a:rPr lang="en-US" sz="3000" dirty="0"/>
              <a:t>Offer psychological support to allay anxiety.</a:t>
            </a:r>
          </a:p>
          <a:p>
            <a:pPr algn="just"/>
            <a:r>
              <a:rPr lang="en-US" sz="3000" b="1" dirty="0"/>
              <a:t>Drugs;  </a:t>
            </a:r>
            <a:r>
              <a:rPr lang="en-US" sz="3000" dirty="0"/>
              <a:t>haematinics, frusemide 40 mg BD, digoxin 0.5 mg 8 hrly and vitamin supplement eg Vit B complex 1 tablet  8 hourly.</a:t>
            </a:r>
          </a:p>
          <a:p>
            <a:pPr algn="just">
              <a:buNone/>
            </a:pPr>
            <a:r>
              <a:rPr lang="en-US" sz="3000" dirty="0"/>
              <a:t>NB  : Condition deteriorates, </a:t>
            </a:r>
            <a:r>
              <a:rPr lang="en-US" sz="3000" b="1" dirty="0">
                <a:solidFill>
                  <a:srgbClr val="DA269E"/>
                </a:solidFill>
              </a:rPr>
              <a:t>medical TOP </a:t>
            </a:r>
            <a:r>
              <a:rPr lang="en-US" sz="3000" dirty="0"/>
              <a:t>is preferred.</a:t>
            </a:r>
          </a:p>
          <a:p>
            <a:pPr algn="just">
              <a:buNone/>
            </a:pPr>
            <a:r>
              <a:rPr lang="en-US" sz="3000" dirty="0"/>
              <a:t>			</a:t>
            </a:r>
            <a:r>
              <a:rPr lang="en-US" sz="3000" b="1" u="sng" dirty="0"/>
              <a:t>GRADE    4</a:t>
            </a:r>
          </a:p>
          <a:p>
            <a:pPr algn="just"/>
            <a:r>
              <a:rPr lang="en-US" sz="3000" dirty="0"/>
              <a:t>Immediately pregnancy is diagnosed, admission to a level 6 hospital  is recommended.</a:t>
            </a:r>
          </a:p>
          <a:p>
            <a:pPr algn="just"/>
            <a:r>
              <a:rPr lang="en-US" sz="3000" dirty="0"/>
              <a:t>Nursed on complete bed rest &amp; is fed to avoid undue stress.</a:t>
            </a:r>
          </a:p>
          <a:p>
            <a:pPr algn="just">
              <a:buNone/>
            </a:pPr>
            <a:endParaRPr lang="en-US" sz="2800" dirty="0"/>
          </a:p>
        </p:txBody>
      </p:sp>
    </p:spTree>
    <p:extLst>
      <p:ext uri="{BB962C8B-B14F-4D97-AF65-F5344CB8AC3E}">
        <p14:creationId xmlns:p14="http://schemas.microsoft.com/office/powerpoint/2010/main" val="2272270379"/>
      </p:ext>
    </p:extLst>
  </p:cSld>
  <p:clrMapOvr>
    <a:masterClrMapping/>
  </p:clrMapOvr>
  <p:transition spd="slow">
    <p:strips dir="ru"/>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963150" cy="6858000"/>
          </a:xfrm>
        </p:spPr>
        <p:txBody>
          <a:bodyPr>
            <a:noAutofit/>
          </a:bodyPr>
          <a:lstStyle/>
          <a:p>
            <a:pPr algn="just"/>
            <a:r>
              <a:rPr lang="en-US" dirty="0"/>
              <a:t>On nutrition, restrict fluid intake and  encourage a balanced diet of easily digestible   foods.</a:t>
            </a:r>
          </a:p>
          <a:p>
            <a:pPr algn="just">
              <a:buFont typeface="Wingdings" pitchFamily="2" charset="2"/>
              <a:buChar char="Ø"/>
            </a:pPr>
            <a:r>
              <a:rPr lang="en-US" dirty="0"/>
              <a:t>It’s served  in small amounts frequently to avoid worsening the symptoms. </a:t>
            </a:r>
          </a:p>
          <a:p>
            <a:pPr algn="just"/>
            <a:r>
              <a:rPr lang="en-US" dirty="0"/>
              <a:t>Closely monitor  as in grade 3 and offer psychological support accordingly.</a:t>
            </a:r>
          </a:p>
          <a:p>
            <a:pPr algn="just"/>
            <a:r>
              <a:rPr lang="en-US" dirty="0"/>
              <a:t>Drugs as in grade 3.</a:t>
            </a:r>
          </a:p>
          <a:p>
            <a:pPr algn="just"/>
            <a:r>
              <a:rPr lang="en-US" dirty="0"/>
              <a:t>For deterioration, TOP is best performed  before a gestation  of  16 weeks.</a:t>
            </a:r>
          </a:p>
        </p:txBody>
      </p:sp>
    </p:spTree>
    <p:extLst>
      <p:ext uri="{BB962C8B-B14F-4D97-AF65-F5344CB8AC3E}">
        <p14:creationId xmlns:p14="http://schemas.microsoft.com/office/powerpoint/2010/main" val="3765853540"/>
      </p:ext>
    </p:extLst>
  </p:cSld>
  <p:clrMapOvr>
    <a:masterClrMapping/>
  </p:clrMapOvr>
  <p:transition spd="slow">
    <p:strips dir="ru"/>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6700" dirty="0">
                <a:solidFill>
                  <a:schemeClr val="tx1"/>
                </a:solidFill>
                <a:latin typeface="Arial Rounded MT Bold" panose="020F0704030504030204" pitchFamily="34" charset="0"/>
              </a:rPr>
              <a:t>I</a:t>
            </a:r>
            <a:r>
              <a:rPr lang="en-US" sz="6700" b="1" dirty="0">
                <a:solidFill>
                  <a:schemeClr val="tx1"/>
                </a:solidFill>
                <a:latin typeface="Arial Rounded MT Bold" panose="020F0704030504030204" pitchFamily="34" charset="0"/>
              </a:rPr>
              <a:t>ntrapartum</a:t>
            </a:r>
            <a:endParaRPr lang="en-US" dirty="0">
              <a:solidFill>
                <a:schemeClr val="tx1"/>
              </a:solidFill>
              <a:latin typeface="Arial Rounded MT Bold" panose="020F0704030504030204" pitchFamily="34" charset="0"/>
            </a:endParaRPr>
          </a:p>
        </p:txBody>
      </p:sp>
      <p:sp>
        <p:nvSpPr>
          <p:cNvPr id="3" name="Content Placeholder 2"/>
          <p:cNvSpPr>
            <a:spLocks noGrp="1"/>
          </p:cNvSpPr>
          <p:nvPr>
            <p:ph idx="1"/>
          </p:nvPr>
        </p:nvSpPr>
        <p:spPr>
          <a:xfrm>
            <a:off x="1619250" y="762000"/>
            <a:ext cx="10191750" cy="5943600"/>
          </a:xfrm>
        </p:spPr>
        <p:txBody>
          <a:bodyPr>
            <a:normAutofit/>
          </a:bodyPr>
          <a:lstStyle/>
          <a:p>
            <a:pPr algn="just">
              <a:buNone/>
            </a:pPr>
            <a:r>
              <a:rPr lang="en-US" sz="3000" b="1" dirty="0"/>
              <a:t>	NB:  </a:t>
            </a:r>
            <a:r>
              <a:rPr lang="en-US" sz="3000" dirty="0"/>
              <a:t>Spontaneous labour and delivery is the best option, due to various complications which occurs with  induction &amp; Caesarean Section respectively.</a:t>
            </a:r>
          </a:p>
          <a:p>
            <a:pPr algn="just">
              <a:buNone/>
            </a:pPr>
            <a:r>
              <a:rPr lang="en-US" sz="3000" b="1" dirty="0"/>
              <a:t>		</a:t>
            </a:r>
            <a:r>
              <a:rPr lang="en-US" sz="3000" b="1" i="1" dirty="0"/>
              <a:t>First Stage</a:t>
            </a:r>
          </a:p>
          <a:p>
            <a:pPr algn="just"/>
            <a:r>
              <a:rPr lang="en-US" sz="3000" dirty="0"/>
              <a:t>Care is closely supervised by a multidisciplinary team ,ie obstetrician, Cardiologist, </a:t>
            </a:r>
            <a:r>
              <a:rPr lang="en-US" sz="3000" dirty="0" err="1"/>
              <a:t>anaesthetist</a:t>
            </a:r>
            <a:r>
              <a:rPr lang="en-US" sz="3000" dirty="0"/>
              <a:t>, neonatologist  &amp; Midwife.</a:t>
            </a:r>
          </a:p>
          <a:p>
            <a:pPr algn="just">
              <a:buFont typeface="Wingdings" pitchFamily="2" charset="2"/>
              <a:buChar char="Ø"/>
            </a:pPr>
            <a:r>
              <a:rPr lang="en-US" sz="3000" dirty="0"/>
              <a:t>MDW keeps the others updated of the progress</a:t>
            </a:r>
          </a:p>
        </p:txBody>
      </p:sp>
    </p:spTree>
    <p:extLst>
      <p:ext uri="{BB962C8B-B14F-4D97-AF65-F5344CB8AC3E}">
        <p14:creationId xmlns:p14="http://schemas.microsoft.com/office/powerpoint/2010/main" val="3417520450"/>
      </p:ext>
    </p:extLst>
  </p:cSld>
  <p:clrMapOvr>
    <a:masterClrMapping/>
  </p:clrMapOvr>
  <p:transition spd="slow">
    <p:strips dir="ru"/>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715500" cy="6705600"/>
          </a:xfrm>
        </p:spPr>
        <p:txBody>
          <a:bodyPr>
            <a:normAutofit/>
          </a:bodyPr>
          <a:lstStyle/>
          <a:p>
            <a:pPr algn="just"/>
            <a:r>
              <a:rPr lang="en-US" dirty="0"/>
              <a:t>For  grades 2-4 ,nurse in fowler’s position and administer oxygen 4-5L/min.</a:t>
            </a:r>
          </a:p>
          <a:p>
            <a:pPr algn="just"/>
            <a:r>
              <a:rPr lang="en-US" dirty="0"/>
              <a:t>Strictly maintain records of maternal observation every  ½ hourly.</a:t>
            </a:r>
          </a:p>
          <a:p>
            <a:pPr algn="just"/>
            <a:r>
              <a:rPr lang="en-US" dirty="0"/>
              <a:t>If resources are available, for grades 3 &amp; 4 pulse oximetry is utilised to assess arterial haemoglobin saturation. Normal is &gt; 92% .</a:t>
            </a:r>
          </a:p>
          <a:p>
            <a:pPr algn="just">
              <a:buFont typeface="Wingdings" pitchFamily="2" charset="2"/>
              <a:buChar char="Ø"/>
            </a:pPr>
            <a:r>
              <a:rPr lang="en-US" dirty="0"/>
              <a:t>The   instrument also records pulse rate.</a:t>
            </a:r>
          </a:p>
          <a:p>
            <a:pPr algn="just"/>
            <a:r>
              <a:rPr lang="en-US" dirty="0"/>
              <a:t>For severe cases,  patient is connected to an ECG and central venous pressure catheter is inserted to accurately monitor </a:t>
            </a:r>
            <a:r>
              <a:rPr lang="en-US" dirty="0" err="1"/>
              <a:t>haemodynaemic</a:t>
            </a:r>
            <a:r>
              <a:rPr lang="en-US" dirty="0"/>
              <a:t> status.</a:t>
            </a:r>
          </a:p>
        </p:txBody>
      </p:sp>
    </p:spTree>
    <p:extLst>
      <p:ext uri="{BB962C8B-B14F-4D97-AF65-F5344CB8AC3E}">
        <p14:creationId xmlns:p14="http://schemas.microsoft.com/office/powerpoint/2010/main" val="2607115131"/>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0" y="304800"/>
            <a:ext cx="9372600" cy="5867400"/>
          </a:xfrm>
        </p:spPr>
        <p:txBody>
          <a:bodyPr>
            <a:normAutofit/>
          </a:bodyPr>
          <a:lstStyle/>
          <a:p>
            <a:pPr lvl="0" algn="just"/>
            <a:r>
              <a:rPr lang="en-US" dirty="0">
                <a:latin typeface="Calibri" pitchFamily="34" charset="0"/>
              </a:rPr>
              <a:t>Maintain high standards of hygiene to include oral toilet 6 hrly.</a:t>
            </a:r>
          </a:p>
          <a:p>
            <a:pPr lvl="0" algn="just"/>
            <a:r>
              <a:rPr lang="en-US" dirty="0">
                <a:latin typeface="Calibri" pitchFamily="34" charset="0"/>
              </a:rPr>
              <a:t>Regularly evaluate the effectiveness of the treatment, through physical exam finding and  interviewing.</a:t>
            </a:r>
          </a:p>
          <a:p>
            <a:pPr lvl="0" algn="just"/>
            <a:r>
              <a:rPr lang="en-US" dirty="0">
                <a:latin typeface="Calibri" pitchFamily="34" charset="0"/>
              </a:rPr>
              <a:t>As the condition gets controlled, re-introduce oral feeds gradually then discontinue  the drip.</a:t>
            </a:r>
          </a:p>
          <a:p>
            <a:pPr lvl="0" algn="just"/>
            <a:r>
              <a:rPr lang="en-US" dirty="0">
                <a:latin typeface="Calibri" pitchFamily="34" charset="0"/>
              </a:rPr>
              <a:t>Encourage well balanced diet and plenty of fluids.</a:t>
            </a:r>
          </a:p>
          <a:p>
            <a:pPr algn="just"/>
            <a:endParaRPr lang="en-US" dirty="0">
              <a:latin typeface="Calibri" pitchFamily="34" charset="0"/>
            </a:endParaRPr>
          </a:p>
        </p:txBody>
      </p:sp>
    </p:spTree>
    <p:extLst>
      <p:ext uri="{BB962C8B-B14F-4D97-AF65-F5344CB8AC3E}">
        <p14:creationId xmlns:p14="http://schemas.microsoft.com/office/powerpoint/2010/main" val="1227068129"/>
      </p:ext>
    </p:extLst>
  </p:cSld>
  <p:clrMapOvr>
    <a:masterClrMapping/>
  </p:clrMapOvr>
  <p:transition spd="slow">
    <p:strips dir="ru"/>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0"/>
            <a:ext cx="9738359" cy="6248400"/>
          </a:xfrm>
        </p:spPr>
        <p:txBody>
          <a:bodyPr>
            <a:normAutofit/>
          </a:bodyPr>
          <a:lstStyle/>
          <a:p>
            <a:pPr algn="just"/>
            <a:r>
              <a:rPr lang="en-US" dirty="0"/>
              <a:t>Carry  out  systemic review hourly.</a:t>
            </a:r>
          </a:p>
          <a:p>
            <a:pPr algn="just"/>
            <a:r>
              <a:rPr lang="en-US" dirty="0"/>
              <a:t>Pain relief , epidural anaesthesia  is the best ,because it leads to  peripheral vasodilatation hence decreases venous return. </a:t>
            </a:r>
          </a:p>
          <a:p>
            <a:pPr algn="just">
              <a:buFont typeface="Wingdings" pitchFamily="2" charset="2"/>
              <a:buChar char="Ø"/>
            </a:pPr>
            <a:r>
              <a:rPr lang="en-US" dirty="0"/>
              <a:t>The mother remains comfortable ,since pulmonary congestion is alleviated.</a:t>
            </a:r>
          </a:p>
          <a:p>
            <a:pPr algn="just">
              <a:buFont typeface="Wingdings" pitchFamily="2" charset="2"/>
              <a:buChar char="Ø"/>
            </a:pPr>
            <a:r>
              <a:rPr lang="en-US" dirty="0"/>
              <a:t>Medical methods of pain control can also be used.</a:t>
            </a:r>
          </a:p>
          <a:p>
            <a:pPr algn="just"/>
            <a:r>
              <a:rPr lang="en-US" dirty="0"/>
              <a:t>Administer prophylactic antibiotics eg cap Ampicillin 2 gm &amp; gentamycin 80 mg  stat.</a:t>
            </a:r>
          </a:p>
          <a:p>
            <a:pPr>
              <a:buNone/>
            </a:pPr>
            <a:endParaRPr lang="en-US" sz="2800" dirty="0"/>
          </a:p>
        </p:txBody>
      </p:sp>
    </p:spTree>
    <p:extLst>
      <p:ext uri="{BB962C8B-B14F-4D97-AF65-F5344CB8AC3E}">
        <p14:creationId xmlns:p14="http://schemas.microsoft.com/office/powerpoint/2010/main" val="1656776467"/>
      </p:ext>
    </p:extLst>
  </p:cSld>
  <p:clrMapOvr>
    <a:masterClrMapping/>
  </p:clrMapOvr>
  <p:transition spd="slow">
    <p:strips dir="ru"/>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410700" cy="6172200"/>
          </a:xfrm>
        </p:spPr>
        <p:txBody>
          <a:bodyPr>
            <a:noAutofit/>
          </a:bodyPr>
          <a:lstStyle/>
          <a:p>
            <a:pPr algn="just"/>
            <a:r>
              <a:rPr lang="en-US" dirty="0"/>
              <a:t>Closely monitor the fetal condition and maintain records.</a:t>
            </a:r>
          </a:p>
          <a:p>
            <a:pPr algn="just"/>
            <a:r>
              <a:rPr lang="en-US" dirty="0"/>
              <a:t>Encourage oral fluids to provide energy, if not tolerated, commence  IVI to run at  10dpm.</a:t>
            </a:r>
          </a:p>
          <a:p>
            <a:pPr algn="just"/>
            <a:r>
              <a:rPr lang="en-US" dirty="0"/>
              <a:t>The stage should  not  exceed 10- 12 hours.</a:t>
            </a:r>
          </a:p>
          <a:p>
            <a:pPr algn="just">
              <a:buNone/>
            </a:pPr>
            <a:r>
              <a:rPr lang="en-US" dirty="0"/>
              <a:t>			</a:t>
            </a:r>
            <a:r>
              <a:rPr lang="en-US" b="1" i="1" dirty="0"/>
              <a:t>Second stage </a:t>
            </a:r>
          </a:p>
          <a:p>
            <a:pPr algn="just"/>
            <a:r>
              <a:rPr lang="en-US" dirty="0"/>
              <a:t>Have resuscitative equipments read to include specialist manpower for grades 2-4.</a:t>
            </a:r>
          </a:p>
          <a:p>
            <a:pPr algn="just"/>
            <a:r>
              <a:rPr lang="en-US" dirty="0"/>
              <a:t>Delivery should be conducted by the obstetrician.</a:t>
            </a:r>
          </a:p>
        </p:txBody>
      </p:sp>
    </p:spTree>
    <p:extLst>
      <p:ext uri="{BB962C8B-B14F-4D97-AF65-F5344CB8AC3E}">
        <p14:creationId xmlns:p14="http://schemas.microsoft.com/office/powerpoint/2010/main" val="560375733"/>
      </p:ext>
    </p:extLst>
  </p:cSld>
  <p:clrMapOvr>
    <a:masterClrMapping/>
  </p:clrMapOvr>
  <p:transition spd="slow">
    <p:strips dir="ru"/>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505950" cy="6477000"/>
          </a:xfrm>
        </p:spPr>
        <p:txBody>
          <a:bodyPr>
            <a:noAutofit/>
          </a:bodyPr>
          <a:lstStyle/>
          <a:p>
            <a:pPr algn="just"/>
            <a:r>
              <a:rPr lang="en-US" dirty="0"/>
              <a:t>Encourage a semi-fowler’s position for gd 1&amp;2 , fowler’s position for gd 3 &amp; 4.</a:t>
            </a:r>
          </a:p>
          <a:p>
            <a:pPr algn="just"/>
            <a:r>
              <a:rPr lang="en-US" dirty="0"/>
              <a:t>Grade 1 &amp;2 encourage pushing as per natural desires. </a:t>
            </a:r>
            <a:r>
              <a:rPr lang="en-US" dirty="0">
                <a:solidFill>
                  <a:srgbClr val="DA269E"/>
                </a:solidFill>
              </a:rPr>
              <a:t> NB </a:t>
            </a:r>
            <a:r>
              <a:rPr lang="en-US" dirty="0"/>
              <a:t>Holding the breathe during bearing down leads to rise of intrathoracic  pressure = to cardiac arrest.</a:t>
            </a:r>
          </a:p>
          <a:p>
            <a:pPr algn="just"/>
            <a:r>
              <a:rPr lang="en-US" dirty="0"/>
              <a:t>Grade 3 &amp;4 should not push at all because the effort strains the already  stressed heart = arrest.</a:t>
            </a:r>
          </a:p>
          <a:p>
            <a:pPr algn="just"/>
            <a:r>
              <a:rPr lang="en-US" dirty="0"/>
              <a:t>Episiotomy and vacuum extraction are performed to shorten perineal phase. </a:t>
            </a:r>
          </a:p>
        </p:txBody>
      </p:sp>
    </p:spTree>
    <p:extLst>
      <p:ext uri="{BB962C8B-B14F-4D97-AF65-F5344CB8AC3E}">
        <p14:creationId xmlns:p14="http://schemas.microsoft.com/office/powerpoint/2010/main" val="3345131686"/>
      </p:ext>
    </p:extLst>
  </p:cSld>
  <p:clrMapOvr>
    <a:masterClrMapping/>
  </p:clrMapOvr>
  <p:transition spd="slow">
    <p:strips dir="ru"/>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0"/>
            <a:ext cx="9810750" cy="6169152"/>
          </a:xfrm>
        </p:spPr>
        <p:txBody>
          <a:bodyPr>
            <a:noAutofit/>
          </a:bodyPr>
          <a:lstStyle/>
          <a:p>
            <a:pPr algn="just"/>
            <a:r>
              <a:rPr lang="en-US" dirty="0"/>
              <a:t>Avoid uterotonic agents as much as possible  since they lead to cardiac overload.</a:t>
            </a:r>
          </a:p>
          <a:p>
            <a:pPr algn="just">
              <a:buNone/>
            </a:pPr>
            <a:r>
              <a:rPr lang="en-US" dirty="0"/>
              <a:t>			</a:t>
            </a:r>
            <a:r>
              <a:rPr lang="en-US" b="1" i="1" dirty="0"/>
              <a:t>Third  Stage</a:t>
            </a:r>
          </a:p>
          <a:p>
            <a:pPr algn="just"/>
            <a:r>
              <a:rPr lang="en-US" dirty="0"/>
              <a:t>Be ready to resuscitate the mother when placenta separates. </a:t>
            </a:r>
          </a:p>
          <a:p>
            <a:pPr algn="just"/>
            <a:r>
              <a:rPr lang="en-US" dirty="0"/>
              <a:t>For imminent PPH, either commence synitocinon drip of 5 units in ½ L of 5% dextrose  to run for not more than 2 hrs, or a bolus of syntocinon 5units slowly.</a:t>
            </a:r>
          </a:p>
          <a:p>
            <a:pPr algn="just">
              <a:buFont typeface="Wingdings" pitchFamily="2" charset="2"/>
              <a:buChar char="Ø"/>
            </a:pPr>
            <a:r>
              <a:rPr lang="en-US" dirty="0"/>
              <a:t>Watch out for hypotension and tachycardia. </a:t>
            </a:r>
          </a:p>
        </p:txBody>
      </p:sp>
    </p:spTree>
    <p:extLst>
      <p:ext uri="{BB962C8B-B14F-4D97-AF65-F5344CB8AC3E}">
        <p14:creationId xmlns:p14="http://schemas.microsoft.com/office/powerpoint/2010/main" val="132920097"/>
      </p:ext>
    </p:extLst>
  </p:cSld>
  <p:clrMapOvr>
    <a:masterClrMapping/>
  </p:clrMapOvr>
  <p:transition spd="slow">
    <p:strips dir="ru"/>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lstStyle/>
          <a:p>
            <a:pPr algn="just"/>
            <a:r>
              <a:rPr lang="en-US" sz="3600" dirty="0"/>
              <a:t>For grade 3 &amp; 4, administer lasix 80 mg IV stat , as soon as placenta separates.</a:t>
            </a:r>
          </a:p>
          <a:p>
            <a:pPr algn="just">
              <a:buFont typeface="Wingdings" pitchFamily="2" charset="2"/>
              <a:buChar char="Ø"/>
            </a:pPr>
            <a:r>
              <a:rPr lang="en-US" sz="3600" dirty="0"/>
              <a:t>Aim is to reduce fluid overload by facilitating diuresis.</a:t>
            </a:r>
          </a:p>
          <a:p>
            <a:pPr algn="just"/>
            <a:r>
              <a:rPr lang="en-US" sz="3600" dirty="0"/>
              <a:t>Discourage from breathing heavily,ie, gd 3&amp;4 and place the arm at the umbilicus level.</a:t>
            </a:r>
          </a:p>
          <a:p>
            <a:pPr algn="just">
              <a:buFont typeface="Wingdings" pitchFamily="2" charset="2"/>
              <a:buChar char="Ø"/>
            </a:pPr>
            <a:r>
              <a:rPr lang="en-US" sz="3600" dirty="0"/>
              <a:t>This reduces intra-abdominal pressure hence control occurrence of cardiac arrest.</a:t>
            </a:r>
          </a:p>
          <a:p>
            <a:endParaRPr lang="en-US" dirty="0"/>
          </a:p>
        </p:txBody>
      </p:sp>
    </p:spTree>
    <p:extLst>
      <p:ext uri="{BB962C8B-B14F-4D97-AF65-F5344CB8AC3E}">
        <p14:creationId xmlns:p14="http://schemas.microsoft.com/office/powerpoint/2010/main" val="1394645710"/>
      </p:ext>
    </p:extLst>
  </p:cSld>
  <p:clrMapOvr>
    <a:masterClrMapping/>
  </p:clrMapOvr>
  <p:transition spd="slow">
    <p:strips dir="ru"/>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90600"/>
          </a:xfrm>
        </p:spPr>
        <p:txBody>
          <a:bodyPr/>
          <a:lstStyle/>
          <a:p>
            <a:r>
              <a:rPr lang="en-US" i="1" dirty="0"/>
              <a:t>		</a:t>
            </a:r>
            <a:r>
              <a:rPr lang="en-US" sz="4800" b="1" dirty="0">
                <a:solidFill>
                  <a:srgbClr val="FF0000"/>
                </a:solidFill>
              </a:rPr>
              <a:t>Postnatally</a:t>
            </a:r>
            <a:endParaRPr lang="en-US" b="1" dirty="0">
              <a:solidFill>
                <a:srgbClr val="FF0000"/>
              </a:solidFill>
            </a:endParaRPr>
          </a:p>
        </p:txBody>
      </p:sp>
      <p:sp>
        <p:nvSpPr>
          <p:cNvPr id="3" name="Content Placeholder 2"/>
          <p:cNvSpPr>
            <a:spLocks noGrp="1"/>
          </p:cNvSpPr>
          <p:nvPr>
            <p:ph idx="1"/>
          </p:nvPr>
        </p:nvSpPr>
        <p:spPr>
          <a:xfrm>
            <a:off x="1619251" y="838200"/>
            <a:ext cx="10191749" cy="6019800"/>
          </a:xfrm>
        </p:spPr>
        <p:txBody>
          <a:bodyPr>
            <a:noAutofit/>
          </a:bodyPr>
          <a:lstStyle/>
          <a:p>
            <a:pPr algn="just"/>
            <a:r>
              <a:rPr lang="en-US" dirty="0"/>
              <a:t>Grade 1&amp;2 administer lasix 80 mg IV stat after 3</a:t>
            </a:r>
            <a:r>
              <a:rPr lang="en-US" baseline="30000" dirty="0"/>
              <a:t>rd</a:t>
            </a:r>
            <a:r>
              <a:rPr lang="en-US" dirty="0"/>
              <a:t> stage.</a:t>
            </a:r>
          </a:p>
          <a:p>
            <a:pPr algn="just">
              <a:buFont typeface="Wingdings" pitchFamily="2" charset="2"/>
              <a:buChar char="Ø"/>
            </a:pPr>
            <a:r>
              <a:rPr lang="en-US" dirty="0"/>
              <a:t>Closely monitor vital signs &amp; other observations for the 1</a:t>
            </a:r>
            <a:r>
              <a:rPr lang="en-US" baseline="30000" dirty="0"/>
              <a:t>st</a:t>
            </a:r>
            <a:r>
              <a:rPr lang="en-US" dirty="0"/>
              <a:t> 48 hrs, to early diagnose complications. Frequency is:</a:t>
            </a:r>
          </a:p>
          <a:p>
            <a:pPr algn="just">
              <a:buFont typeface="Wingdings" pitchFamily="2" charset="2"/>
              <a:buChar char="ü"/>
            </a:pPr>
            <a:r>
              <a:rPr lang="en-US" dirty="0"/>
              <a:t>¼ -½ hourly for the first 4 hours.</a:t>
            </a:r>
          </a:p>
          <a:p>
            <a:pPr algn="just">
              <a:buFont typeface="Wingdings" pitchFamily="2" charset="2"/>
              <a:buChar char="ü"/>
            </a:pPr>
            <a:r>
              <a:rPr lang="en-US" dirty="0"/>
              <a:t>Hourly, for the next 20 hours .</a:t>
            </a:r>
          </a:p>
          <a:p>
            <a:pPr algn="just">
              <a:buFont typeface="Wingdings" pitchFamily="2" charset="2"/>
              <a:buChar char="ü"/>
            </a:pPr>
            <a:r>
              <a:rPr lang="en-US" dirty="0"/>
              <a:t>Finally, 2hrly for the next 24 hours.</a:t>
            </a:r>
          </a:p>
          <a:p>
            <a:pPr algn="just">
              <a:buNone/>
            </a:pPr>
            <a:r>
              <a:rPr lang="en-US" dirty="0"/>
              <a:t>	Maintain records, interpret &amp; consult PRN. </a:t>
            </a:r>
          </a:p>
        </p:txBody>
      </p:sp>
    </p:spTree>
    <p:extLst>
      <p:ext uri="{BB962C8B-B14F-4D97-AF65-F5344CB8AC3E}">
        <p14:creationId xmlns:p14="http://schemas.microsoft.com/office/powerpoint/2010/main" val="2107853893"/>
      </p:ext>
    </p:extLst>
  </p:cSld>
  <p:clrMapOvr>
    <a:masterClrMapping/>
  </p:clrMapOvr>
  <p:transition spd="slow">
    <p:strips dir="ru"/>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486900" cy="6096000"/>
          </a:xfrm>
        </p:spPr>
        <p:txBody>
          <a:bodyPr>
            <a:normAutofit/>
          </a:bodyPr>
          <a:lstStyle/>
          <a:p>
            <a:pPr algn="just">
              <a:buFont typeface="Wingdings" pitchFamily="2" charset="2"/>
              <a:buChar char="Ø"/>
            </a:pPr>
            <a:r>
              <a:rPr lang="en-US" sz="3600" dirty="0"/>
              <a:t>Nurse in a quiet room and sedate to facilitate rest. Midwife to be in attendance all through.</a:t>
            </a:r>
          </a:p>
          <a:p>
            <a:pPr algn="just"/>
            <a:r>
              <a:rPr lang="en-US" sz="3600" dirty="0"/>
              <a:t>Grade  3&amp;4, 4</a:t>
            </a:r>
            <a:r>
              <a:rPr lang="en-US" sz="3600" baseline="30000" dirty="0"/>
              <a:t>th</a:t>
            </a:r>
            <a:r>
              <a:rPr lang="en-US" sz="3600" dirty="0"/>
              <a:t> stage care is best carried out in ICU on a continuous  ECG monitor and pulse oximeter.</a:t>
            </a:r>
          </a:p>
          <a:p>
            <a:pPr algn="just">
              <a:buFont typeface="Wingdings" pitchFamily="2" charset="2"/>
              <a:buChar char="Ø"/>
            </a:pPr>
            <a:r>
              <a:rPr lang="en-US" sz="3600" dirty="0"/>
              <a:t>Repeat the antibiotic dose given during 1</a:t>
            </a:r>
            <a:r>
              <a:rPr lang="en-US" sz="3600" baseline="30000" dirty="0"/>
              <a:t>st</a:t>
            </a:r>
            <a:r>
              <a:rPr lang="en-US" sz="3600" dirty="0"/>
              <a:t> stage 6 hours post delivery and CT oral Ampicillin 500 mg 6hrly for 2 weeks</a:t>
            </a:r>
          </a:p>
          <a:p>
            <a:pPr algn="just">
              <a:buFont typeface="Wingdings" pitchFamily="2" charset="2"/>
              <a:buChar char="Ø"/>
            </a:pPr>
            <a:r>
              <a:rPr lang="en-US" sz="3600" dirty="0"/>
              <a:t>Continue digitalisation as usual.</a:t>
            </a:r>
          </a:p>
        </p:txBody>
      </p:sp>
    </p:spTree>
    <p:extLst>
      <p:ext uri="{BB962C8B-B14F-4D97-AF65-F5344CB8AC3E}">
        <p14:creationId xmlns:p14="http://schemas.microsoft.com/office/powerpoint/2010/main" val="3601912639"/>
      </p:ext>
    </p:extLst>
  </p:cSld>
  <p:clrMapOvr>
    <a:masterClrMapping/>
  </p:clrMapOvr>
  <p:transition spd="slow">
    <p:strips dir="ru"/>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248400"/>
          </a:xfrm>
        </p:spPr>
        <p:txBody>
          <a:bodyPr>
            <a:normAutofit/>
          </a:bodyPr>
          <a:lstStyle/>
          <a:p>
            <a:r>
              <a:rPr lang="en-US" dirty="0"/>
              <a:t>Promote breastfeeding if it’s her choice and rest of the care is as usual.</a:t>
            </a:r>
          </a:p>
          <a:p>
            <a:r>
              <a:rPr lang="en-US" dirty="0"/>
              <a:t>Generally, in absence of complications DR discharges home GD 1&amp;2 after 10 days and after 2 weeks , GD 3&amp;4.</a:t>
            </a:r>
          </a:p>
          <a:p>
            <a:r>
              <a:rPr lang="en-US" dirty="0"/>
              <a:t>Advise on discharge includes:-</a:t>
            </a:r>
          </a:p>
          <a:p>
            <a:pPr>
              <a:buFont typeface="Wingdings" pitchFamily="2" charset="2"/>
              <a:buChar char="Ø"/>
            </a:pPr>
            <a:r>
              <a:rPr lang="en-US" dirty="0"/>
              <a:t>Family planning services;</a:t>
            </a:r>
          </a:p>
          <a:p>
            <a:pPr>
              <a:buFont typeface="Wingdings" pitchFamily="2" charset="2"/>
              <a:buChar char="ü"/>
            </a:pPr>
            <a:r>
              <a:rPr lang="en-US" dirty="0"/>
              <a:t>Grade 1&amp;2 to for about 4 years , using either natural methods , barrier or progesterone only agents. 2 children only.</a:t>
            </a:r>
          </a:p>
        </p:txBody>
      </p:sp>
    </p:spTree>
    <p:extLst>
      <p:ext uri="{BB962C8B-B14F-4D97-AF65-F5344CB8AC3E}">
        <p14:creationId xmlns:p14="http://schemas.microsoft.com/office/powerpoint/2010/main" val="3846904089"/>
      </p:ext>
    </p:extLst>
  </p:cSld>
  <p:clrMapOvr>
    <a:masterClrMapping/>
  </p:clrMapOvr>
  <p:transition spd="slow">
    <p:strips dir="ru"/>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848850" cy="6553200"/>
          </a:xfrm>
        </p:spPr>
        <p:txBody>
          <a:bodyPr>
            <a:noAutofit/>
          </a:bodyPr>
          <a:lstStyle/>
          <a:p>
            <a:pPr algn="just">
              <a:buFont typeface="Wingdings" pitchFamily="2" charset="2"/>
              <a:buChar char="ü"/>
            </a:pPr>
            <a:r>
              <a:rPr lang="en-US" sz="3600" dirty="0"/>
              <a:t>Grade 3&amp; 4 Permanent sterilisation is adviced.</a:t>
            </a:r>
          </a:p>
          <a:p>
            <a:pPr algn="just">
              <a:buFont typeface="Wingdings" pitchFamily="2" charset="2"/>
              <a:buChar char="Ø"/>
            </a:pPr>
            <a:r>
              <a:rPr lang="en-US" sz="3600" dirty="0"/>
              <a:t>Regular check up by the cardiologist ,so to strictly adhere  to the follow up schedule.</a:t>
            </a:r>
          </a:p>
          <a:p>
            <a:pPr algn="just">
              <a:buFont typeface="Wingdings" pitchFamily="2" charset="2"/>
              <a:buChar char="Ø"/>
            </a:pPr>
            <a:r>
              <a:rPr lang="en-US" sz="3600" dirty="0"/>
              <a:t>Drugs compliance to control the heart lesion ,in terms of not  missing a dose &amp; to strictly keep observe time , hence maintain blood concentrations.</a:t>
            </a:r>
          </a:p>
          <a:p>
            <a:pPr algn="just">
              <a:buFont typeface="Wingdings" pitchFamily="2" charset="2"/>
              <a:buChar char="Ø"/>
            </a:pPr>
            <a:r>
              <a:rPr lang="en-US" sz="3600" dirty="0"/>
              <a:t>Immediate and adequate treatment  of any ailment by a physician.</a:t>
            </a:r>
          </a:p>
        </p:txBody>
      </p:sp>
    </p:spTree>
    <p:extLst>
      <p:ext uri="{BB962C8B-B14F-4D97-AF65-F5344CB8AC3E}">
        <p14:creationId xmlns:p14="http://schemas.microsoft.com/office/powerpoint/2010/main" val="2696762502"/>
      </p:ext>
    </p:extLst>
  </p:cSld>
  <p:clrMapOvr>
    <a:masterClrMapping/>
  </p:clrMapOvr>
  <p:transition spd="slow">
    <p:strips dir="ru"/>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533400"/>
            <a:ext cx="9144000" cy="5562600"/>
          </a:xfrm>
        </p:spPr>
        <p:txBody>
          <a:bodyPr>
            <a:normAutofit fontScale="92500" lnSpcReduction="10000"/>
          </a:bodyPr>
          <a:lstStyle/>
          <a:p>
            <a:pPr>
              <a:buFont typeface="Wingdings" pitchFamily="2" charset="2"/>
              <a:buChar char="Ø"/>
            </a:pPr>
            <a:r>
              <a:rPr lang="en-US" sz="4200" dirty="0"/>
              <a:t>Importance of rest, hygiene and balanced diet, but to control obesity.  </a:t>
            </a:r>
          </a:p>
          <a:p>
            <a:pPr>
              <a:buFont typeface="Wingdings" pitchFamily="2" charset="2"/>
              <a:buChar char="Ø"/>
            </a:pPr>
            <a:r>
              <a:rPr lang="en-US" sz="4200" dirty="0"/>
              <a:t>Child welfare services as usual- N –baby.</a:t>
            </a:r>
          </a:p>
          <a:p>
            <a:pPr>
              <a:buFont typeface="Wingdings" pitchFamily="2" charset="2"/>
              <a:buChar char="Ø"/>
            </a:pPr>
            <a:r>
              <a:rPr lang="en-US" sz="4200" dirty="0"/>
              <a:t>Postnatal check up at 2 and 6 weeks respectively.</a:t>
            </a:r>
          </a:p>
          <a:p>
            <a:pPr>
              <a:buFont typeface="Wingdings" pitchFamily="2" charset="2"/>
              <a:buChar char="ü"/>
            </a:pPr>
            <a:r>
              <a:rPr lang="en-US" sz="4200" dirty="0"/>
              <a:t>Reviewed by obstertician &amp; cardiologist.</a:t>
            </a:r>
          </a:p>
          <a:p>
            <a:pPr>
              <a:buNone/>
            </a:pPr>
            <a:r>
              <a:rPr lang="en-US" sz="4200" dirty="0"/>
              <a:t>	</a:t>
            </a:r>
            <a:r>
              <a:rPr lang="en-US" sz="4200" dirty="0">
                <a:solidFill>
                  <a:srgbClr val="FFC000"/>
                </a:solidFill>
              </a:rPr>
              <a:t>NB </a:t>
            </a:r>
            <a:r>
              <a:rPr lang="en-US" sz="4200" dirty="0"/>
              <a:t>: For unsuccessful 1</a:t>
            </a:r>
            <a:r>
              <a:rPr lang="en-US" sz="4200" baseline="30000" dirty="0"/>
              <a:t>st</a:t>
            </a:r>
            <a:r>
              <a:rPr lang="en-US" sz="4200" dirty="0"/>
              <a:t>  stage = C/S</a:t>
            </a:r>
          </a:p>
          <a:p>
            <a:pPr>
              <a:buNone/>
            </a:pPr>
            <a:r>
              <a:rPr lang="en-US" b="1" dirty="0"/>
              <a:t>	</a:t>
            </a:r>
          </a:p>
          <a:p>
            <a:pPr>
              <a:buNone/>
            </a:pPr>
            <a:r>
              <a:rPr lang="en-US" dirty="0"/>
              <a:t>	</a:t>
            </a:r>
            <a:endParaRPr lang="en-US" dirty="0">
              <a:solidFill>
                <a:srgbClr val="FFC000"/>
              </a:solidFill>
            </a:endParaRPr>
          </a:p>
          <a:p>
            <a:endParaRPr lang="en-US" dirty="0"/>
          </a:p>
        </p:txBody>
      </p:sp>
    </p:spTree>
    <p:extLst>
      <p:ext uri="{BB962C8B-B14F-4D97-AF65-F5344CB8AC3E}">
        <p14:creationId xmlns:p14="http://schemas.microsoft.com/office/powerpoint/2010/main" val="134286472"/>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lnSpcReduction="10000"/>
          </a:bodyPr>
          <a:lstStyle/>
          <a:p>
            <a:pPr lvl="0" algn="just"/>
            <a:r>
              <a:rPr lang="en-US" sz="3500" dirty="0"/>
              <a:t>Psychologically support her and family, to allay anxiety.</a:t>
            </a:r>
          </a:p>
          <a:p>
            <a:pPr lvl="0" algn="just"/>
            <a:r>
              <a:rPr lang="en-US" sz="3500" dirty="0"/>
              <a:t>Encourage mobilization to prevent complications.</a:t>
            </a:r>
          </a:p>
          <a:p>
            <a:pPr lvl="0" algn="just"/>
            <a:r>
              <a:rPr lang="en-US" sz="3500" dirty="0"/>
              <a:t>Create a relaxed or friendly environment, and enquire of the probable associated factors with the onset in order to control relapse.</a:t>
            </a:r>
          </a:p>
          <a:p>
            <a:pPr lvl="0" algn="just"/>
            <a:r>
              <a:rPr lang="en-US" sz="3500" dirty="0"/>
              <a:t>If possible organize for home visit service for the continuity of  care after consultation with her &amp; family members. </a:t>
            </a:r>
          </a:p>
          <a:p>
            <a:pPr algn="just"/>
            <a:endParaRPr lang="en-US" dirty="0"/>
          </a:p>
        </p:txBody>
      </p:sp>
    </p:spTree>
    <p:extLst>
      <p:ext uri="{BB962C8B-B14F-4D97-AF65-F5344CB8AC3E}">
        <p14:creationId xmlns:p14="http://schemas.microsoft.com/office/powerpoint/2010/main" val="1196347379"/>
      </p:ext>
    </p:extLst>
  </p:cSld>
  <p:clrMapOvr>
    <a:masterClrMapping/>
  </p:clrMapOvr>
  <p:transition spd="slow">
    <p:strips dir="ru"/>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9906000" cy="1447800"/>
          </a:xfrm>
        </p:spPr>
        <p:txBody>
          <a:bodyPr>
            <a:normAutofit/>
          </a:bodyPr>
          <a:lstStyle/>
          <a:p>
            <a:pPr algn="ctr"/>
            <a:r>
              <a:rPr lang="en-US" sz="3600" b="1" dirty="0">
                <a:solidFill>
                  <a:srgbClr val="FF0000"/>
                </a:solidFill>
              </a:rPr>
              <a:t>EFFECTS OF CARDIAC DISEASE ON PREGNANCY</a:t>
            </a:r>
            <a:endParaRPr lang="en-US" sz="3600" dirty="0">
              <a:solidFill>
                <a:srgbClr val="FF0000"/>
              </a:solidFill>
            </a:endParaRPr>
          </a:p>
        </p:txBody>
      </p:sp>
      <p:sp>
        <p:nvSpPr>
          <p:cNvPr id="3" name="Content Placeholder 2"/>
          <p:cNvSpPr>
            <a:spLocks noGrp="1"/>
          </p:cNvSpPr>
          <p:nvPr>
            <p:ph idx="1"/>
          </p:nvPr>
        </p:nvSpPr>
        <p:spPr>
          <a:xfrm>
            <a:off x="1619251" y="1447800"/>
            <a:ext cx="9928859" cy="4800600"/>
          </a:xfrm>
        </p:spPr>
        <p:txBody>
          <a:bodyPr>
            <a:normAutofit/>
          </a:bodyPr>
          <a:lstStyle/>
          <a:p>
            <a:pPr algn="just">
              <a:buFont typeface="Wingdings" pitchFamily="2" charset="2"/>
              <a:buChar char="v"/>
            </a:pPr>
            <a:r>
              <a:rPr lang="en-US" sz="3600" dirty="0"/>
              <a:t>Refer to </a:t>
            </a:r>
            <a:r>
              <a:rPr lang="en-US" sz="3600" b="1" i="1" dirty="0"/>
              <a:t>complications </a:t>
            </a:r>
            <a:r>
              <a:rPr lang="en-US" sz="3600" dirty="0"/>
              <a:t>likely to occur to fetus / baby due to poor placental blood supply.  They include:</a:t>
            </a:r>
          </a:p>
          <a:p>
            <a:pPr algn="just"/>
            <a:r>
              <a:rPr lang="en-US" sz="3600" dirty="0"/>
              <a:t>Loss of pregnancy, through either spontaneous abortion or intrauterine fetal death</a:t>
            </a:r>
          </a:p>
          <a:p>
            <a:pPr algn="just"/>
            <a:endParaRPr lang="en-US" sz="3600" dirty="0"/>
          </a:p>
        </p:txBody>
      </p:sp>
    </p:spTree>
    <p:extLst>
      <p:ext uri="{BB962C8B-B14F-4D97-AF65-F5344CB8AC3E}">
        <p14:creationId xmlns:p14="http://schemas.microsoft.com/office/powerpoint/2010/main" val="3909559509"/>
      </p:ext>
    </p:extLst>
  </p:cSld>
  <p:clrMapOvr>
    <a:masterClrMapping/>
  </p:clrMapOvr>
  <p:transition spd="slow">
    <p:strips dir="ru"/>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685800"/>
            <a:ext cx="10039350" cy="5334000"/>
          </a:xfrm>
        </p:spPr>
        <p:txBody>
          <a:bodyPr>
            <a:noAutofit/>
          </a:bodyPr>
          <a:lstStyle/>
          <a:p>
            <a:pPr algn="just"/>
            <a:r>
              <a:rPr lang="en-US" sz="3600" dirty="0"/>
              <a:t>Intrauterine growth restriction due to reduced uterine  provisions.</a:t>
            </a:r>
          </a:p>
          <a:p>
            <a:pPr algn="just"/>
            <a:r>
              <a:rPr lang="en-US" sz="3600" dirty="0"/>
              <a:t>Congenital abnormalities due to poor blood supply during embryonic stage.</a:t>
            </a:r>
          </a:p>
          <a:p>
            <a:pPr algn="just"/>
            <a:r>
              <a:rPr lang="en-US" sz="3600" dirty="0"/>
              <a:t>Preterm birth: to save the mother as condition worsens, or spontaneously due to reduction of respesctive hormonal levels.</a:t>
            </a:r>
          </a:p>
        </p:txBody>
      </p:sp>
    </p:spTree>
    <p:extLst>
      <p:ext uri="{BB962C8B-B14F-4D97-AF65-F5344CB8AC3E}">
        <p14:creationId xmlns:p14="http://schemas.microsoft.com/office/powerpoint/2010/main" val="759754143"/>
      </p:ext>
    </p:extLst>
  </p:cSld>
  <p:clrMapOvr>
    <a:masterClrMapping/>
  </p:clrMapOvr>
  <p:transition spd="slow">
    <p:strips dir="ru"/>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9417" y="152400"/>
            <a:ext cx="9906000" cy="1371600"/>
          </a:xfrm>
        </p:spPr>
        <p:txBody>
          <a:bodyPr>
            <a:normAutofit/>
          </a:bodyPr>
          <a:lstStyle/>
          <a:p>
            <a:pPr algn="ctr"/>
            <a:r>
              <a:rPr lang="en-US" sz="3600" b="1" dirty="0">
                <a:solidFill>
                  <a:srgbClr val="FF0000"/>
                </a:solidFill>
              </a:rPr>
              <a:t>EFFECTS OF PREGNANCY ON CARDIAC DISEASE</a:t>
            </a:r>
            <a:endParaRPr lang="en-US" sz="3600" dirty="0">
              <a:solidFill>
                <a:srgbClr val="FF0000"/>
              </a:solidFill>
            </a:endParaRPr>
          </a:p>
        </p:txBody>
      </p:sp>
      <p:sp>
        <p:nvSpPr>
          <p:cNvPr id="3" name="Content Placeholder 2"/>
          <p:cNvSpPr>
            <a:spLocks noGrp="1"/>
          </p:cNvSpPr>
          <p:nvPr>
            <p:ph idx="1"/>
          </p:nvPr>
        </p:nvSpPr>
        <p:spPr>
          <a:xfrm>
            <a:off x="1981200" y="1524000"/>
            <a:ext cx="9258300" cy="4953000"/>
          </a:xfrm>
        </p:spPr>
        <p:txBody>
          <a:bodyPr>
            <a:normAutofit/>
          </a:bodyPr>
          <a:lstStyle/>
          <a:p>
            <a:pPr algn="just">
              <a:buFont typeface="Wingdings" pitchFamily="2" charset="2"/>
              <a:buChar char="v"/>
            </a:pPr>
            <a:r>
              <a:rPr lang="en-US" dirty="0"/>
              <a:t>Refers to complications to the mother.</a:t>
            </a:r>
          </a:p>
          <a:p>
            <a:pPr algn="just"/>
            <a:r>
              <a:rPr lang="en-US" dirty="0"/>
              <a:t>Congestive cardiac failure, due to physiological haemodynamic state.</a:t>
            </a:r>
          </a:p>
          <a:p>
            <a:pPr algn="just"/>
            <a:r>
              <a:rPr lang="en-US" dirty="0"/>
              <a:t>Ventricular aneurysm, results from relaxation effect of progesterone hormone accompanied by increased cardiac activity.</a:t>
            </a:r>
          </a:p>
          <a:p>
            <a:pPr algn="just"/>
            <a:r>
              <a:rPr lang="en-US" dirty="0"/>
              <a:t>Pulmonary oedema, due to generalised state of fluid retention.  </a:t>
            </a:r>
          </a:p>
        </p:txBody>
      </p:sp>
    </p:spTree>
    <p:extLst>
      <p:ext uri="{BB962C8B-B14F-4D97-AF65-F5344CB8AC3E}">
        <p14:creationId xmlns:p14="http://schemas.microsoft.com/office/powerpoint/2010/main" val="1085721056"/>
      </p:ext>
    </p:extLst>
  </p:cSld>
  <p:clrMapOvr>
    <a:masterClrMapping/>
  </p:clrMapOvr>
  <p:transition spd="slow">
    <p:strips dir="ru"/>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9486900" cy="5715000"/>
          </a:xfrm>
        </p:spPr>
        <p:txBody>
          <a:bodyPr>
            <a:normAutofit/>
          </a:bodyPr>
          <a:lstStyle/>
          <a:p>
            <a:pPr algn="just"/>
            <a:r>
              <a:rPr lang="en-US" sz="3600" dirty="0"/>
              <a:t>Thrombo-embolism, especially in presence of  arrhythmias, mitral valve </a:t>
            </a:r>
            <a:r>
              <a:rPr lang="en-US" sz="3600" dirty="0" err="1"/>
              <a:t>stenosis</a:t>
            </a:r>
            <a:r>
              <a:rPr lang="en-US" sz="3600" dirty="0"/>
              <a:t> or  valve replacement</a:t>
            </a:r>
          </a:p>
          <a:p>
            <a:pPr algn="just">
              <a:buFont typeface="Wingdings" pitchFamily="2" charset="2"/>
              <a:buChar char="Ø"/>
            </a:pPr>
            <a:r>
              <a:rPr lang="en-US" sz="3600" dirty="0"/>
              <a:t>Due to possibility of anaemia &amp; retardation of venous return.</a:t>
            </a:r>
          </a:p>
          <a:p>
            <a:pPr algn="just"/>
            <a:r>
              <a:rPr lang="en-US" sz="3600" dirty="0"/>
              <a:t>Endocarditis, due to lowered immunity particularly in grade 3 &amp; 4.</a:t>
            </a:r>
          </a:p>
          <a:p>
            <a:pPr algn="just">
              <a:buFont typeface="Wingdings" pitchFamily="2" charset="2"/>
              <a:buChar char="Ø"/>
            </a:pPr>
            <a:r>
              <a:rPr lang="en-US" sz="3600" dirty="0"/>
              <a:t>It results from septicaemia.</a:t>
            </a:r>
          </a:p>
          <a:p>
            <a:pPr algn="just">
              <a:buNone/>
            </a:pPr>
            <a:r>
              <a:rPr lang="en-US" dirty="0"/>
              <a:t> </a:t>
            </a:r>
          </a:p>
        </p:txBody>
      </p:sp>
    </p:spTree>
    <p:extLst>
      <p:ext uri="{BB962C8B-B14F-4D97-AF65-F5344CB8AC3E}">
        <p14:creationId xmlns:p14="http://schemas.microsoft.com/office/powerpoint/2010/main" val="1512630235"/>
      </p:ext>
    </p:extLst>
  </p:cSld>
  <p:clrMapOvr>
    <a:masterClrMapping/>
  </p:clrMapOvr>
  <p:transition spd="slow">
    <p:strips dir="ru"/>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5450" y="253621"/>
            <a:ext cx="9372600" cy="1143000"/>
          </a:xfrm>
        </p:spPr>
        <p:txBody>
          <a:bodyPr/>
          <a:lstStyle/>
          <a:p>
            <a:pPr algn="ctr"/>
            <a:r>
              <a:rPr lang="en-US" dirty="0"/>
              <a:t>		 </a:t>
            </a:r>
            <a:r>
              <a:rPr lang="en-US" b="1" dirty="0">
                <a:solidFill>
                  <a:schemeClr val="tx1"/>
                </a:solidFill>
              </a:rPr>
              <a:t>SUMMARY</a:t>
            </a:r>
          </a:p>
        </p:txBody>
      </p:sp>
      <p:sp>
        <p:nvSpPr>
          <p:cNvPr id="3" name="Content Placeholder 2"/>
          <p:cNvSpPr>
            <a:spLocks noGrp="1"/>
          </p:cNvSpPr>
          <p:nvPr>
            <p:ph idx="1"/>
          </p:nvPr>
        </p:nvSpPr>
        <p:spPr>
          <a:xfrm>
            <a:off x="1524000" y="1981200"/>
            <a:ext cx="9715500" cy="4648200"/>
          </a:xfrm>
        </p:spPr>
        <p:txBody>
          <a:bodyPr/>
          <a:lstStyle/>
          <a:p>
            <a:r>
              <a:rPr lang="en-US" dirty="0"/>
              <a:t>3</a:t>
            </a:r>
            <a:r>
              <a:rPr lang="en-US" baseline="30000" dirty="0"/>
              <a:t>rd</a:t>
            </a:r>
            <a:r>
              <a:rPr lang="en-US" dirty="0"/>
              <a:t> stage is the most dangerous period as placental blood returns to the general circulation.</a:t>
            </a:r>
          </a:p>
          <a:p>
            <a:pPr>
              <a:buNone/>
            </a:pPr>
            <a:r>
              <a:rPr lang="en-US" dirty="0"/>
              <a:t>			</a:t>
            </a:r>
          </a:p>
          <a:p>
            <a:pPr>
              <a:buNone/>
            </a:pPr>
            <a:r>
              <a:rPr lang="en-US" dirty="0"/>
              <a:t>				</a:t>
            </a:r>
          </a:p>
        </p:txBody>
      </p:sp>
      <p:sp>
        <p:nvSpPr>
          <p:cNvPr id="4" name="Flowchart: Sequential Access Storage 3"/>
          <p:cNvSpPr/>
          <p:nvPr/>
        </p:nvSpPr>
        <p:spPr>
          <a:xfrm>
            <a:off x="4000500" y="4343400"/>
            <a:ext cx="4286250" cy="22098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Harlow Solid Italic" pitchFamily="82" charset="0"/>
              </a:rPr>
              <a:t>END.</a:t>
            </a:r>
          </a:p>
        </p:txBody>
      </p:sp>
    </p:spTree>
    <p:extLst>
      <p:ext uri="{BB962C8B-B14F-4D97-AF65-F5344CB8AC3E}">
        <p14:creationId xmlns:p14="http://schemas.microsoft.com/office/powerpoint/2010/main" val="2574386811"/>
      </p:ext>
    </p:extLst>
  </p:cSld>
  <p:clrMapOvr>
    <a:masterClrMapping/>
  </p:clrMapOvr>
  <p:transition spd="slow">
    <p:strips dir="ru"/>
  </p:transition>
</p:sld>
</file>

<file path=ppt/slides/slide2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1" y="1219200"/>
          <a:ext cx="108585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775452"/>
      </p:ext>
    </p:extLst>
  </p:cSld>
  <p:clrMapOvr>
    <a:masterClrMapping/>
  </p:clrMapOvr>
  <p:transition spd="slow">
    <p:strips dir="ru"/>
  </p:transition>
</p:sld>
</file>

<file path=ppt/slides/slide2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Grp="1" noChangeAspect="1" noChangeArrowheads="1"/>
          </p:cNvPicPr>
          <p:nvPr>
            <p:ph idx="1"/>
          </p:nvPr>
        </p:nvPicPr>
        <p:blipFill>
          <a:blip r:embed="rId8" cstate="print"/>
          <a:srcRect/>
          <a:stretch>
            <a:fillRect/>
          </a:stretch>
        </p:blipFill>
        <p:spPr bwMode="auto">
          <a:xfrm>
            <a:off x="762012" y="1371600"/>
            <a:ext cx="10572749" cy="4953000"/>
          </a:xfrm>
          <a:prstGeom prst="rect">
            <a:avLst/>
          </a:prstGeom>
          <a:noFill/>
          <a:ln w="9525">
            <a:noFill/>
            <a:miter lim="800000"/>
            <a:headEnd/>
            <a:tailEnd/>
          </a:ln>
          <a:effectLst/>
        </p:spPr>
      </p:pic>
    </p:spTree>
    <p:extLst>
      <p:ext uri="{BB962C8B-B14F-4D97-AF65-F5344CB8AC3E}">
        <p14:creationId xmlns:p14="http://schemas.microsoft.com/office/powerpoint/2010/main" val="2085240746"/>
      </p:ext>
    </p:extLst>
  </p:cSld>
  <p:clrMapOvr>
    <a:masterClrMapping/>
  </p:clrMapOvr>
  <p:transition spd="slow">
    <p:strips dir="ru"/>
  </p:transition>
</p:sld>
</file>

<file path=ppt/slides/slide2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718310" y="152400"/>
          <a:ext cx="9940291"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18309" y="1447800"/>
            <a:ext cx="9829800" cy="4800600"/>
          </a:xfrm>
        </p:spPr>
        <p:txBody>
          <a:bodyPr>
            <a:normAutofit fontScale="92500" lnSpcReduction="10000"/>
          </a:bodyPr>
          <a:lstStyle/>
          <a:p>
            <a:pPr>
              <a:buNone/>
            </a:pPr>
            <a:r>
              <a:rPr lang="en-US" dirty="0"/>
              <a:t>		</a:t>
            </a:r>
            <a:endParaRPr lang="en-US" dirty="0">
              <a:solidFill>
                <a:srgbClr val="00B050"/>
              </a:solidFill>
            </a:endParaRPr>
          </a:p>
          <a:p>
            <a:pPr algn="just"/>
            <a:r>
              <a:rPr lang="en-US" dirty="0"/>
              <a:t>It’s an inflammatory condition of the renal pelvis  and some kidney tissues, in which the offending organism  mostly ascends from the external genitalia, though rarely it’s from </a:t>
            </a:r>
            <a:r>
              <a:rPr lang="en-US" dirty="0" err="1"/>
              <a:t>septiceamia</a:t>
            </a:r>
            <a:r>
              <a:rPr lang="en-US" dirty="0"/>
              <a:t>.</a:t>
            </a:r>
          </a:p>
          <a:p>
            <a:pPr algn="just">
              <a:buNone/>
            </a:pPr>
            <a:r>
              <a:rPr lang="en-US" dirty="0"/>
              <a:t>	</a:t>
            </a:r>
            <a:r>
              <a:rPr lang="en-US" b="1" dirty="0"/>
              <a:t>	</a:t>
            </a:r>
            <a:r>
              <a:rPr lang="en-US" b="1" dirty="0">
                <a:solidFill>
                  <a:srgbClr val="FF0000"/>
                </a:solidFill>
              </a:rPr>
              <a:t>Common Causative Organisms</a:t>
            </a:r>
          </a:p>
          <a:p>
            <a:pPr algn="just"/>
            <a:r>
              <a:rPr lang="en-US" dirty="0"/>
              <a:t>Escherichia coli, accounts for 80% of the cases.</a:t>
            </a:r>
          </a:p>
          <a:p>
            <a:pPr algn="just"/>
            <a:r>
              <a:rPr lang="en-US" dirty="0"/>
              <a:t>Streptococcus faecalis, normal flora of  the anus and perineum .</a:t>
            </a:r>
          </a:p>
          <a:p>
            <a:pPr algn="just"/>
            <a:r>
              <a:rPr lang="en-US" dirty="0"/>
              <a:t>Proteus vulgaris, normal flora of bowels. </a:t>
            </a:r>
          </a:p>
        </p:txBody>
      </p:sp>
    </p:spTree>
    <p:extLst>
      <p:ext uri="{BB962C8B-B14F-4D97-AF65-F5344CB8AC3E}">
        <p14:creationId xmlns:p14="http://schemas.microsoft.com/office/powerpoint/2010/main" val="1640506982"/>
      </p:ext>
    </p:extLst>
  </p:cSld>
  <p:clrMapOvr>
    <a:masterClrMapping/>
  </p:clrMapOvr>
  <p:transition spd="slow">
    <p:strips dir="ru"/>
  </p:transition>
</p:sld>
</file>

<file path=ppt/slides/slide2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8" name="Diagram 7"/>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52601" y="1600200"/>
            <a:ext cx="9795509" cy="5105400"/>
          </a:xfrm>
        </p:spPr>
        <p:txBody>
          <a:bodyPr>
            <a:normAutofit/>
          </a:bodyPr>
          <a:lstStyle/>
          <a:p>
            <a:pPr algn="just"/>
            <a:r>
              <a:rPr lang="en-US" sz="3000" dirty="0"/>
              <a:t>Physiological kinking of </a:t>
            </a:r>
            <a:r>
              <a:rPr lang="en-US" sz="3000" dirty="0" err="1"/>
              <a:t>ureters</a:t>
            </a:r>
            <a:r>
              <a:rPr lang="en-US" sz="3000" dirty="0"/>
              <a:t> due to effect of progesterone  hormone, hence </a:t>
            </a:r>
            <a:r>
              <a:rPr lang="en-US" sz="3000" dirty="0" err="1"/>
              <a:t>hydronephrosis</a:t>
            </a:r>
            <a:r>
              <a:rPr lang="en-US" sz="3000" dirty="0"/>
              <a:t>.</a:t>
            </a:r>
          </a:p>
          <a:p>
            <a:pPr algn="just"/>
            <a:r>
              <a:rPr lang="en-US" sz="3000" dirty="0"/>
              <a:t>Vesico-ureteric reflux, results from urine </a:t>
            </a:r>
            <a:r>
              <a:rPr lang="en-US" sz="3000" dirty="0" err="1"/>
              <a:t>retension</a:t>
            </a:r>
            <a:r>
              <a:rPr lang="en-US" sz="3000" dirty="0"/>
              <a:t> in the bladder.</a:t>
            </a:r>
          </a:p>
          <a:p>
            <a:pPr algn="just"/>
            <a:r>
              <a:rPr lang="en-US" sz="3000" dirty="0"/>
              <a:t>Renal  stones, obstructs the normal urinary bladder.</a:t>
            </a:r>
          </a:p>
          <a:p>
            <a:pPr algn="just"/>
            <a:r>
              <a:rPr lang="en-US" sz="3000" dirty="0"/>
              <a:t>Cystitis, it’s inflammation of the urinary bladder.</a:t>
            </a:r>
          </a:p>
          <a:p>
            <a:pPr algn="just"/>
            <a:r>
              <a:rPr lang="en-US" sz="3000" dirty="0"/>
              <a:t>Uncontrolled diabetes, leading  to high acidity in urine due to </a:t>
            </a:r>
            <a:r>
              <a:rPr lang="en-US" sz="3000" dirty="0" err="1"/>
              <a:t>glycosuria</a:t>
            </a:r>
            <a:r>
              <a:rPr lang="en-US" sz="3000" dirty="0"/>
              <a:t>.</a:t>
            </a:r>
          </a:p>
        </p:txBody>
      </p:sp>
    </p:spTree>
    <p:extLst>
      <p:ext uri="{BB962C8B-B14F-4D97-AF65-F5344CB8AC3E}">
        <p14:creationId xmlns:p14="http://schemas.microsoft.com/office/powerpoint/2010/main" val="2275674528"/>
      </p:ext>
    </p:extLst>
  </p:cSld>
  <p:clrMapOvr>
    <a:masterClrMapping/>
  </p:clrMapOvr>
  <p:transition spd="slow">
    <p:strips dir="ru"/>
  </p:transition>
</p:sld>
</file>

<file path=ppt/slides/slide2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9334500" cy="6324600"/>
          </a:xfrm>
        </p:spPr>
        <p:txBody>
          <a:bodyPr>
            <a:normAutofit/>
          </a:bodyPr>
          <a:lstStyle/>
          <a:p>
            <a:r>
              <a:rPr lang="en-US" dirty="0"/>
              <a:t>Asymptomatic  bacteruria related to </a:t>
            </a:r>
            <a:r>
              <a:rPr lang="en-US" dirty="0" err="1"/>
              <a:t>ureteric</a:t>
            </a:r>
            <a:r>
              <a:rPr lang="en-US" dirty="0"/>
              <a:t> compression. </a:t>
            </a:r>
          </a:p>
          <a:p>
            <a:pPr>
              <a:buFont typeface="Wingdings" pitchFamily="2" charset="2"/>
              <a:buChar char="Ø"/>
            </a:pPr>
            <a:r>
              <a:rPr lang="en-US" dirty="0"/>
              <a:t>A bacteria colony of  100,000 or more per ml of urine is seen, yet client has no complain. </a:t>
            </a:r>
          </a:p>
          <a:p>
            <a:pPr>
              <a:buFont typeface="Wingdings" pitchFamily="2" charset="2"/>
              <a:buChar char="v"/>
            </a:pPr>
            <a:r>
              <a:rPr lang="en-US" dirty="0"/>
              <a:t> Occurs to 2-10% of </a:t>
            </a:r>
            <a:r>
              <a:rPr lang="en-US" dirty="0" err="1"/>
              <a:t>prenatals</a:t>
            </a:r>
            <a:r>
              <a:rPr lang="en-US" dirty="0"/>
              <a:t>, untreated 25-30% develop the condition.</a:t>
            </a:r>
          </a:p>
          <a:p>
            <a:pPr>
              <a:buNone/>
            </a:pPr>
            <a:r>
              <a:rPr lang="en-US" dirty="0"/>
              <a:t>	</a:t>
            </a:r>
            <a:r>
              <a:rPr lang="en-US" dirty="0">
                <a:solidFill>
                  <a:srgbClr val="00B050"/>
                </a:solidFill>
              </a:rPr>
              <a:t>Clinical  features</a:t>
            </a:r>
          </a:p>
          <a:p>
            <a:r>
              <a:rPr lang="en-US" dirty="0"/>
              <a:t>Pyrexia, temperatures may reach 40 degrees &amp; accompanied by rigors.</a:t>
            </a:r>
          </a:p>
          <a:p>
            <a:r>
              <a:rPr lang="en-US" dirty="0"/>
              <a:t>Dehydration due to nausea and vomiting.</a:t>
            </a:r>
          </a:p>
          <a:p>
            <a:r>
              <a:rPr lang="en-US" dirty="0" err="1"/>
              <a:t>Dysuria</a:t>
            </a:r>
            <a:r>
              <a:rPr lang="en-US" dirty="0"/>
              <a:t> accompanied by frequency and </a:t>
            </a:r>
            <a:r>
              <a:rPr lang="en-US" dirty="0" err="1"/>
              <a:t>oliguria</a:t>
            </a:r>
            <a:r>
              <a:rPr lang="en-US" dirty="0"/>
              <a:t>.</a:t>
            </a:r>
          </a:p>
        </p:txBody>
      </p:sp>
    </p:spTree>
    <p:extLst>
      <p:ext uri="{BB962C8B-B14F-4D97-AF65-F5344CB8AC3E}">
        <p14:creationId xmlns:p14="http://schemas.microsoft.com/office/powerpoint/2010/main" val="3588900991"/>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85800"/>
            <a:ext cx="9372600" cy="5562600"/>
          </a:xfrm>
        </p:spPr>
        <p:txBody>
          <a:bodyPr/>
          <a:lstStyle/>
          <a:p>
            <a:pPr lvl="0"/>
            <a:r>
              <a:rPr lang="en-US" dirty="0"/>
              <a:t>As condition continues to stabilize, prepare her for discharge &amp; share on:-</a:t>
            </a:r>
          </a:p>
          <a:p>
            <a:pPr lvl="0">
              <a:buFont typeface="Wingdings" pitchFamily="2" charset="2"/>
              <a:buChar char="Ø"/>
            </a:pPr>
            <a:r>
              <a:rPr lang="en-US" dirty="0"/>
              <a:t>Nutritious diet:-Using locally available &amp; affordable foods, to include hygiene as well as methods of preserving nutrients.</a:t>
            </a:r>
          </a:p>
          <a:p>
            <a:pPr lvl="0">
              <a:buFont typeface="Wingdings" pitchFamily="2" charset="2"/>
              <a:buChar char="Ø"/>
            </a:pPr>
            <a:r>
              <a:rPr lang="en-US" dirty="0"/>
              <a:t>Generally measures of hygienic.</a:t>
            </a:r>
          </a:p>
          <a:p>
            <a:pPr lvl="0">
              <a:buFont typeface="Wingdings" pitchFamily="2" charset="2"/>
              <a:buChar char="Ø"/>
            </a:pPr>
            <a:r>
              <a:rPr lang="en-US" dirty="0"/>
              <a:t>Relative rest</a:t>
            </a:r>
          </a:p>
          <a:p>
            <a:pPr>
              <a:buFont typeface="Wingdings" pitchFamily="2" charset="2"/>
              <a:buChar char="Ø"/>
            </a:pPr>
            <a:r>
              <a:rPr lang="en-US" dirty="0"/>
              <a:t>Drug/medication compliance</a:t>
            </a:r>
          </a:p>
        </p:txBody>
      </p:sp>
    </p:spTree>
    <p:extLst>
      <p:ext uri="{BB962C8B-B14F-4D97-AF65-F5344CB8AC3E}">
        <p14:creationId xmlns:p14="http://schemas.microsoft.com/office/powerpoint/2010/main" val="3461352875"/>
      </p:ext>
    </p:extLst>
  </p:cSld>
  <p:clrMapOvr>
    <a:masterClrMapping/>
  </p:clrMapOvr>
  <p:transition spd="slow">
    <p:strips dir="ru"/>
  </p:transition>
</p:sld>
</file>

<file path=ppt/slides/slide2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9810750" cy="6324600"/>
          </a:xfrm>
        </p:spPr>
        <p:txBody>
          <a:bodyPr>
            <a:normAutofit/>
          </a:bodyPr>
          <a:lstStyle/>
          <a:p>
            <a:r>
              <a:rPr lang="en-US" dirty="0"/>
              <a:t>Tachycardia due to pyrexia and sometimes anaemia.</a:t>
            </a:r>
          </a:p>
          <a:p>
            <a:r>
              <a:rPr lang="en-US" dirty="0"/>
              <a:t>Renal  angle tenderness, due to inflammation of kidneys. Pain &amp;tenderness is over the loin , muscle guarding may be present.</a:t>
            </a:r>
          </a:p>
          <a:p>
            <a:pPr>
              <a:buFont typeface="Wingdings" pitchFamily="2" charset="2"/>
              <a:buChar char="v"/>
            </a:pPr>
            <a:r>
              <a:rPr lang="en-US" dirty="0"/>
              <a:t>Pain follows </a:t>
            </a:r>
            <a:r>
              <a:rPr lang="en-US" dirty="0" err="1"/>
              <a:t>ureters</a:t>
            </a:r>
            <a:r>
              <a:rPr lang="en-US" dirty="0"/>
              <a:t> pathway &amp; radiate to the specific side of the </a:t>
            </a:r>
            <a:r>
              <a:rPr lang="en-US" dirty="0" err="1"/>
              <a:t>suprapubic</a:t>
            </a:r>
            <a:r>
              <a:rPr lang="en-US" dirty="0"/>
              <a:t>  region.</a:t>
            </a:r>
          </a:p>
          <a:p>
            <a:r>
              <a:rPr lang="en-US" dirty="0"/>
              <a:t>Palpable kidneys, in extreme  cases.</a:t>
            </a:r>
          </a:p>
          <a:p>
            <a:r>
              <a:rPr lang="en-US" dirty="0"/>
              <a:t>Cloudiness, fishy smell, sometimes </a:t>
            </a:r>
            <a:r>
              <a:rPr lang="en-US" dirty="0" err="1"/>
              <a:t>haematuria</a:t>
            </a:r>
            <a:r>
              <a:rPr lang="en-US" dirty="0"/>
              <a:t> and acidic reaction on urine examination.</a:t>
            </a:r>
          </a:p>
          <a:p>
            <a:pPr>
              <a:buFont typeface="Wingdings" pitchFamily="2" charset="2"/>
              <a:buChar char="v"/>
            </a:pPr>
            <a:r>
              <a:rPr lang="en-US" dirty="0"/>
              <a:t>Presence of acidic reaction= E. coli is responsible.</a:t>
            </a:r>
          </a:p>
        </p:txBody>
      </p:sp>
    </p:spTree>
    <p:extLst>
      <p:ext uri="{BB962C8B-B14F-4D97-AF65-F5344CB8AC3E}">
        <p14:creationId xmlns:p14="http://schemas.microsoft.com/office/powerpoint/2010/main" val="1741630439"/>
      </p:ext>
    </p:extLst>
  </p:cSld>
  <p:clrMapOvr>
    <a:masterClrMapping/>
  </p:clrMapOvr>
  <p:transition spd="slow">
    <p:strips dir="ru"/>
  </p:transition>
</p:sld>
</file>

<file path=ppt/slides/slide2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r>
              <a:rPr lang="en-US" dirty="0"/>
              <a:t>Fetal  hypoxia signs, due to pyrexia and poor placental perfusion.</a:t>
            </a:r>
          </a:p>
          <a:p>
            <a:r>
              <a:rPr lang="en-US" dirty="0"/>
              <a:t>Intrauterine growth restriction,  due to deficiency of requirements for  survival.</a:t>
            </a:r>
          </a:p>
          <a:p>
            <a:r>
              <a:rPr lang="en-US" dirty="0"/>
              <a:t>Loss of pregnancy,  due to  intrauterine toxicity.</a:t>
            </a:r>
          </a:p>
          <a:p>
            <a:r>
              <a:rPr lang="en-US" dirty="0"/>
              <a:t>Anaemia resulting from </a:t>
            </a:r>
            <a:r>
              <a:rPr lang="en-US" dirty="0" err="1"/>
              <a:t>haemolysis</a:t>
            </a:r>
            <a:r>
              <a:rPr lang="en-US" dirty="0"/>
              <a:t>  and destruction of renal tubules.</a:t>
            </a:r>
          </a:p>
          <a:p>
            <a:r>
              <a:rPr lang="en-US" dirty="0" err="1"/>
              <a:t>Oedema</a:t>
            </a:r>
            <a:r>
              <a:rPr lang="en-US" dirty="0"/>
              <a:t> and </a:t>
            </a:r>
            <a:r>
              <a:rPr lang="en-US" dirty="0" err="1"/>
              <a:t>oliguria</a:t>
            </a:r>
            <a:r>
              <a:rPr lang="en-US" dirty="0"/>
              <a:t> in severe cases, since high levels of sodium are retained.</a:t>
            </a:r>
          </a:p>
        </p:txBody>
      </p:sp>
    </p:spTree>
    <p:extLst>
      <p:ext uri="{BB962C8B-B14F-4D97-AF65-F5344CB8AC3E}">
        <p14:creationId xmlns:p14="http://schemas.microsoft.com/office/powerpoint/2010/main" val="3892315854"/>
      </p:ext>
    </p:extLst>
  </p:cSld>
  <p:clrMapOvr>
    <a:masterClrMapping/>
  </p:clrMapOvr>
  <p:transition spd="slow">
    <p:strips dir="ru"/>
  </p:transition>
</p:sld>
</file>

<file path=ppt/slides/slide2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600200" y="152401"/>
          <a:ext cx="10210800" cy="126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normAutofit lnSpcReduction="10000"/>
          </a:bodyPr>
          <a:lstStyle/>
          <a:p>
            <a:pPr algn="just"/>
            <a:r>
              <a:rPr lang="en-US" dirty="0"/>
              <a:t>History of  the presenting complains and physical examination findings.</a:t>
            </a:r>
          </a:p>
          <a:p>
            <a:pPr algn="just"/>
            <a:r>
              <a:rPr lang="en-US" dirty="0"/>
              <a:t>Urinalysis results, from inspection , smell, reagents/ biochemical strip and microscopy.</a:t>
            </a:r>
          </a:p>
          <a:p>
            <a:pPr algn="just"/>
            <a:r>
              <a:rPr lang="en-US" dirty="0"/>
              <a:t>Radiological examination, in form of :-</a:t>
            </a:r>
          </a:p>
          <a:p>
            <a:pPr algn="just">
              <a:buNone/>
            </a:pPr>
            <a:r>
              <a:rPr lang="en-US" dirty="0"/>
              <a:t>		-Ultrasound of the kidneys.</a:t>
            </a:r>
          </a:p>
          <a:p>
            <a:pPr algn="just">
              <a:buNone/>
            </a:pPr>
            <a:r>
              <a:rPr lang="en-US" dirty="0"/>
              <a:t>		-Intravenous  urography (IVU)</a:t>
            </a:r>
          </a:p>
          <a:p>
            <a:pPr algn="just">
              <a:buNone/>
            </a:pPr>
            <a:r>
              <a:rPr lang="en-US" dirty="0">
                <a:solidFill>
                  <a:srgbClr val="FF0000"/>
                </a:solidFill>
              </a:rPr>
              <a:t>NB: </a:t>
            </a:r>
            <a:r>
              <a:rPr lang="en-US" dirty="0"/>
              <a:t>IVU is recommended after 30 wks due to teratogenic  effects to the fetus. </a:t>
            </a:r>
          </a:p>
        </p:txBody>
      </p:sp>
    </p:spTree>
    <p:extLst>
      <p:ext uri="{BB962C8B-B14F-4D97-AF65-F5344CB8AC3E}">
        <p14:creationId xmlns:p14="http://schemas.microsoft.com/office/powerpoint/2010/main" val="2129170581"/>
      </p:ext>
    </p:extLst>
  </p:cSld>
  <p:clrMapOvr>
    <a:masterClrMapping/>
  </p:clrMapOvr>
  <p:transition spd="slow">
    <p:strips dir="ru"/>
  </p:transition>
</p:sld>
</file>

<file path=ppt/slides/slide2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619251" y="1447800"/>
            <a:ext cx="9928859" cy="5257800"/>
          </a:xfrm>
        </p:spPr>
        <p:txBody>
          <a:bodyPr>
            <a:noAutofit/>
          </a:bodyPr>
          <a:lstStyle/>
          <a:p>
            <a:pPr>
              <a:buNone/>
            </a:pPr>
            <a:r>
              <a:rPr lang="en-US" sz="2800" dirty="0"/>
              <a:t>	</a:t>
            </a:r>
            <a:r>
              <a:rPr lang="en-US" sz="2800" b="1" u="sng" dirty="0"/>
              <a:t>Mild  cases</a:t>
            </a:r>
            <a:r>
              <a:rPr lang="en-US" sz="2800" b="1" u="sng" dirty="0">
                <a:solidFill>
                  <a:srgbClr val="00B050"/>
                </a:solidFill>
              </a:rPr>
              <a:t>  </a:t>
            </a:r>
          </a:p>
          <a:p>
            <a:pPr>
              <a:buFont typeface="Wingdings" pitchFamily="2" charset="2"/>
              <a:buChar char="v"/>
            </a:pPr>
            <a:r>
              <a:rPr lang="en-US" sz="2800" dirty="0"/>
              <a:t>Managed in ambulatory (out patient) department.</a:t>
            </a:r>
          </a:p>
          <a:p>
            <a:pPr>
              <a:buFont typeface="Wingdings" pitchFamily="2" charset="2"/>
              <a:buChar char="v"/>
            </a:pPr>
            <a:r>
              <a:rPr lang="en-US" sz="2800" dirty="0"/>
              <a:t>Refer to the DR for investigations and drugs prescription.</a:t>
            </a:r>
          </a:p>
          <a:p>
            <a:r>
              <a:rPr lang="en-US" sz="2800" dirty="0"/>
              <a:t>Investigations  includes: Physical exam, urinalysis for route  microscopy culture and sensitivity.</a:t>
            </a:r>
          </a:p>
          <a:p>
            <a:r>
              <a:rPr lang="en-US" sz="2800" dirty="0"/>
              <a:t>Sometimes ultrasound of the kidneys though not urgent.</a:t>
            </a:r>
          </a:p>
          <a:p>
            <a:r>
              <a:rPr lang="en-US" sz="2800" dirty="0"/>
              <a:t>Drugs / medications:- Oral antibiotics e.g.  Amoxyl 500 mg  TDS for 10-14 days.</a:t>
            </a:r>
          </a:p>
          <a:p>
            <a:pPr marL="82296" indent="0">
              <a:buNone/>
            </a:pPr>
            <a:endParaRPr lang="en-US" sz="2800" dirty="0"/>
          </a:p>
        </p:txBody>
      </p:sp>
    </p:spTree>
    <p:extLst>
      <p:ext uri="{BB962C8B-B14F-4D97-AF65-F5344CB8AC3E}">
        <p14:creationId xmlns:p14="http://schemas.microsoft.com/office/powerpoint/2010/main" val="908471594"/>
      </p:ext>
    </p:extLst>
  </p:cSld>
  <p:clrMapOvr>
    <a:masterClrMapping/>
  </p:clrMapOvr>
  <p:transition spd="slow">
    <p:strips dir="ru"/>
  </p:transition>
</p:sld>
</file>

<file path=ppt/slides/slide2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10096500" cy="6324600"/>
          </a:xfrm>
        </p:spPr>
        <p:txBody>
          <a:bodyPr>
            <a:noAutofit/>
          </a:bodyPr>
          <a:lstStyle/>
          <a:p>
            <a:pPr>
              <a:buNone/>
            </a:pPr>
            <a:r>
              <a:rPr lang="en-US" sz="2900" dirty="0"/>
              <a:t>	 Alternatively,  urinary antiseptic </a:t>
            </a:r>
            <a:r>
              <a:rPr lang="en-US" sz="2900" dirty="0" err="1"/>
              <a:t>eg</a:t>
            </a:r>
            <a:r>
              <a:rPr lang="en-US" sz="2900" dirty="0"/>
              <a:t>  Nitrofurantoin 100 mg QDS for  10 days, or cephalosporin </a:t>
            </a:r>
            <a:r>
              <a:rPr lang="en-US" sz="2900" dirty="0" err="1"/>
              <a:t>eg</a:t>
            </a:r>
            <a:r>
              <a:rPr lang="en-US" sz="2900" dirty="0"/>
              <a:t> </a:t>
            </a:r>
            <a:r>
              <a:rPr lang="en-US" sz="2900" dirty="0" err="1"/>
              <a:t>Ciproxin</a:t>
            </a:r>
            <a:r>
              <a:rPr lang="en-US" sz="2900" dirty="0"/>
              <a:t> 500 mg BD for 10 – 14 days.</a:t>
            </a:r>
          </a:p>
          <a:p>
            <a:pPr>
              <a:buFont typeface="Wingdings" pitchFamily="2" charset="2"/>
              <a:buChar char="Ø"/>
            </a:pPr>
            <a:r>
              <a:rPr lang="en-US" sz="2900" dirty="0"/>
              <a:t> </a:t>
            </a:r>
            <a:r>
              <a:rPr lang="en-US" sz="2900" dirty="0" err="1"/>
              <a:t>Panadols</a:t>
            </a:r>
            <a:r>
              <a:rPr lang="en-US" sz="2900" dirty="0"/>
              <a:t> for analgesics, 2 tablets TDS  for 3 days.</a:t>
            </a:r>
          </a:p>
          <a:p>
            <a:r>
              <a:rPr lang="en-US" sz="2900" dirty="0"/>
              <a:t>Advise on high fluid  intake , at least 3litres in 24 hrs. </a:t>
            </a:r>
          </a:p>
          <a:p>
            <a:pPr>
              <a:buFont typeface="Wingdings" pitchFamily="2" charset="2"/>
              <a:buChar char="v"/>
            </a:pPr>
            <a:r>
              <a:rPr lang="en-US" sz="2900" dirty="0"/>
              <a:t>Aim is to flush out the offending organisms and correct dehydration.</a:t>
            </a:r>
          </a:p>
          <a:p>
            <a:r>
              <a:rPr lang="en-US" sz="2900" dirty="0"/>
              <a:t>Balanced diet , rest to increase blood flow to kidneys and placental bed.</a:t>
            </a:r>
          </a:p>
        </p:txBody>
      </p:sp>
    </p:spTree>
    <p:extLst>
      <p:ext uri="{BB962C8B-B14F-4D97-AF65-F5344CB8AC3E}">
        <p14:creationId xmlns:p14="http://schemas.microsoft.com/office/powerpoint/2010/main" val="1783641019"/>
      </p:ext>
    </p:extLst>
  </p:cSld>
  <p:clrMapOvr>
    <a:masterClrMapping/>
  </p:clrMapOvr>
  <p:transition spd="slow">
    <p:strips dir="ru"/>
  </p:transition>
</p:sld>
</file>

<file path=ppt/slides/slide2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191750" cy="6553200"/>
          </a:xfrm>
        </p:spPr>
        <p:txBody>
          <a:bodyPr>
            <a:noAutofit/>
          </a:bodyPr>
          <a:lstStyle/>
          <a:p>
            <a:r>
              <a:rPr lang="en-US" sz="3000" dirty="0"/>
              <a:t>High standards of hygiene to prevent re-infection.</a:t>
            </a:r>
          </a:p>
          <a:p>
            <a:r>
              <a:rPr lang="en-US" sz="3000" dirty="0"/>
              <a:t>Treat/control various predisposing  factors.</a:t>
            </a:r>
          </a:p>
          <a:p>
            <a:r>
              <a:rPr lang="en-US" sz="3000" dirty="0"/>
              <a:t>Schedule either weekly or 2  weekly  review visits, to monitor the progress through interviewing for the state of symptoms, </a:t>
            </a:r>
            <a:r>
              <a:rPr lang="en-US" sz="3000" dirty="0" err="1"/>
              <a:t>phy</a:t>
            </a:r>
            <a:r>
              <a:rPr lang="en-US" sz="3000" dirty="0"/>
              <a:t>. Exam and </a:t>
            </a:r>
            <a:r>
              <a:rPr lang="en-US" sz="3000" dirty="0" err="1"/>
              <a:t>urinaysis</a:t>
            </a:r>
            <a:r>
              <a:rPr lang="en-US" sz="3000" dirty="0"/>
              <a:t> findings.</a:t>
            </a:r>
          </a:p>
          <a:p>
            <a:pPr>
              <a:buNone/>
            </a:pPr>
            <a:r>
              <a:rPr lang="en-US" sz="3000" dirty="0"/>
              <a:t>	</a:t>
            </a:r>
            <a:r>
              <a:rPr lang="en-US" sz="3000" b="1" u="sng" dirty="0"/>
              <a:t>Moderate – Severe  cases</a:t>
            </a:r>
          </a:p>
          <a:p>
            <a:r>
              <a:rPr lang="en-US" sz="3000" dirty="0"/>
              <a:t>Admit at first contact ,for rest , observations and treatment due to the possible complications to the fetus and mother . </a:t>
            </a:r>
          </a:p>
          <a:p>
            <a:r>
              <a:rPr lang="en-US" sz="3000" dirty="0"/>
              <a:t>Nurse on complete bed rest.</a:t>
            </a:r>
          </a:p>
        </p:txBody>
      </p:sp>
    </p:spTree>
    <p:extLst>
      <p:ext uri="{BB962C8B-B14F-4D97-AF65-F5344CB8AC3E}">
        <p14:creationId xmlns:p14="http://schemas.microsoft.com/office/powerpoint/2010/main" val="3380609748"/>
      </p:ext>
    </p:extLst>
  </p:cSld>
  <p:clrMapOvr>
    <a:masterClrMapping/>
  </p:clrMapOvr>
  <p:transition spd="slow">
    <p:strips dir="ru"/>
  </p:transition>
</p:sld>
</file>

<file path=ppt/slides/slide2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81000"/>
            <a:ext cx="9906000" cy="6172200"/>
          </a:xfrm>
        </p:spPr>
        <p:txBody>
          <a:bodyPr>
            <a:normAutofit/>
          </a:bodyPr>
          <a:lstStyle/>
          <a:p>
            <a:r>
              <a:rPr lang="en-US" dirty="0"/>
              <a:t>Inform the DR immediately, for medical care.</a:t>
            </a:r>
          </a:p>
          <a:p>
            <a:r>
              <a:rPr lang="en-US" dirty="0"/>
              <a:t>Encourage plenty of fluids </a:t>
            </a:r>
            <a:r>
              <a:rPr lang="en-US" dirty="0" err="1"/>
              <a:t>e.g</a:t>
            </a:r>
            <a:r>
              <a:rPr lang="en-US" dirty="0"/>
              <a:t> 3litres in  24 hrs to control dehydration.</a:t>
            </a:r>
          </a:p>
          <a:p>
            <a:pPr>
              <a:buFont typeface="Wingdings" pitchFamily="2" charset="2"/>
              <a:buChar char="Ø"/>
            </a:pPr>
            <a:r>
              <a:rPr lang="en-US" dirty="0"/>
              <a:t> Nausea  or vomiting present, commence IV fluids  3L in 24 hrs.</a:t>
            </a:r>
          </a:p>
          <a:p>
            <a:pPr>
              <a:buFont typeface="Wingdings" pitchFamily="2" charset="2"/>
              <a:buChar char="v"/>
            </a:pPr>
            <a:r>
              <a:rPr lang="en-US" dirty="0"/>
              <a:t>Maintain a fluid balance chart  strictly to assess for renal failure.</a:t>
            </a:r>
          </a:p>
          <a:p>
            <a:r>
              <a:rPr lang="en-US" dirty="0"/>
              <a:t>Observations:  Vital signs , fetal heart sounds every 2 hrly initially, mother to maintain fetal kick chart as well.</a:t>
            </a:r>
          </a:p>
          <a:p>
            <a:pPr>
              <a:buFont typeface="Wingdings" pitchFamily="2" charset="2"/>
              <a:buChar char="Ø"/>
            </a:pPr>
            <a:r>
              <a:rPr lang="en-US" dirty="0"/>
              <a:t> Later change to 4 hrly, depending on the findings. Interprete correctly  &amp; consult PRN.</a:t>
            </a:r>
          </a:p>
        </p:txBody>
      </p:sp>
    </p:spTree>
    <p:extLst>
      <p:ext uri="{BB962C8B-B14F-4D97-AF65-F5344CB8AC3E}">
        <p14:creationId xmlns:p14="http://schemas.microsoft.com/office/powerpoint/2010/main" val="2094581968"/>
      </p:ext>
    </p:extLst>
  </p:cSld>
  <p:clrMapOvr>
    <a:masterClrMapping/>
  </p:clrMapOvr>
  <p:transition spd="slow">
    <p:strips dir="ru"/>
  </p:transition>
</p:sld>
</file>

<file path=ppt/slides/slide2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Autofit/>
          </a:bodyPr>
          <a:lstStyle/>
          <a:p>
            <a:pPr>
              <a:buFont typeface="Wingdings" pitchFamily="2" charset="2"/>
              <a:buChar char="Ø"/>
            </a:pPr>
            <a:r>
              <a:rPr lang="en-US" sz="2700" dirty="0"/>
              <a:t>Do routine urinalysis daily &amp; maintain records .</a:t>
            </a:r>
          </a:p>
          <a:p>
            <a:r>
              <a:rPr lang="en-US" sz="2700" dirty="0"/>
              <a:t>Investigate through :-</a:t>
            </a:r>
          </a:p>
          <a:p>
            <a:pPr>
              <a:buFont typeface="Wingdings" pitchFamily="2" charset="2"/>
              <a:buChar char="Ø"/>
            </a:pPr>
            <a:r>
              <a:rPr lang="en-US" sz="2700" dirty="0"/>
              <a:t> Routine blood tests	</a:t>
            </a:r>
          </a:p>
          <a:p>
            <a:pPr>
              <a:buFont typeface="Wingdings" pitchFamily="2" charset="2"/>
              <a:buChar char="Ø"/>
            </a:pPr>
            <a:r>
              <a:rPr lang="en-US" sz="2700" dirty="0"/>
              <a:t>Midstream specimen of urine, for microscopy, culture &amp; sensitivity.  Escherichia coli  or </a:t>
            </a:r>
            <a:r>
              <a:rPr lang="en-US" sz="2700" dirty="0" err="1"/>
              <a:t>klebsiella</a:t>
            </a:r>
            <a:r>
              <a:rPr lang="en-US" sz="2700" dirty="0"/>
              <a:t> </a:t>
            </a:r>
            <a:r>
              <a:rPr lang="en-US" sz="2700" dirty="0" err="1"/>
              <a:t>enterobacteria</a:t>
            </a:r>
            <a:r>
              <a:rPr lang="en-US" sz="2700" dirty="0"/>
              <a:t>  are commonly isolated.</a:t>
            </a:r>
          </a:p>
          <a:p>
            <a:pPr>
              <a:buFont typeface="Wingdings" pitchFamily="2" charset="2"/>
              <a:buChar char="Ø"/>
            </a:pPr>
            <a:r>
              <a:rPr lang="en-US" sz="2700" dirty="0"/>
              <a:t>Radiological examination in terms of renal ultrasound.</a:t>
            </a:r>
          </a:p>
          <a:p>
            <a:r>
              <a:rPr lang="en-US" sz="2700" dirty="0"/>
              <a:t>Drugs: Intravenous  broad spectrum antibiotic initially, </a:t>
            </a:r>
            <a:r>
              <a:rPr lang="en-US" sz="2700" dirty="0" err="1"/>
              <a:t>eg</a:t>
            </a:r>
            <a:r>
              <a:rPr lang="en-US" sz="2700" dirty="0"/>
              <a:t> </a:t>
            </a:r>
            <a:r>
              <a:rPr lang="en-US" sz="2700" dirty="0" err="1"/>
              <a:t>Ampicillin</a:t>
            </a:r>
            <a:r>
              <a:rPr lang="en-US" sz="2700" dirty="0"/>
              <a:t> 500 mg QDS or 2 days and </a:t>
            </a:r>
            <a:r>
              <a:rPr lang="en-US" sz="2700" dirty="0" err="1"/>
              <a:t>Gentamycin</a:t>
            </a:r>
            <a:r>
              <a:rPr lang="en-US" sz="2700" dirty="0"/>
              <a:t> 80 mg TDS for 1 week.</a:t>
            </a:r>
          </a:p>
          <a:p>
            <a:pPr>
              <a:buNone/>
            </a:pPr>
            <a:endParaRPr lang="en-US" sz="2700" dirty="0"/>
          </a:p>
          <a:p>
            <a:pPr>
              <a:buNone/>
            </a:pPr>
            <a:endParaRPr lang="en-US" sz="2700" dirty="0"/>
          </a:p>
        </p:txBody>
      </p:sp>
    </p:spTree>
    <p:extLst>
      <p:ext uri="{BB962C8B-B14F-4D97-AF65-F5344CB8AC3E}">
        <p14:creationId xmlns:p14="http://schemas.microsoft.com/office/powerpoint/2010/main" val="4174034202"/>
      </p:ext>
    </p:extLst>
  </p:cSld>
  <p:clrMapOvr>
    <a:masterClrMapping/>
  </p:clrMapOvr>
  <p:transition spd="slow">
    <p:strips dir="ru"/>
  </p:transition>
</p:sld>
</file>

<file path=ppt/slides/slide2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a:bodyPr>
          <a:lstStyle/>
          <a:p>
            <a:pPr>
              <a:buFont typeface="Wingdings" pitchFamily="2" charset="2"/>
              <a:buChar char="ü"/>
            </a:pPr>
            <a:r>
              <a:rPr lang="en-US" dirty="0"/>
              <a:t>Later  as oral treatment becomes tolerate,  regiment is as in mild for 10 -14 days.</a:t>
            </a:r>
          </a:p>
          <a:p>
            <a:pPr>
              <a:buFont typeface="Wingdings" pitchFamily="2" charset="2"/>
              <a:buChar char="ü"/>
            </a:pPr>
            <a:r>
              <a:rPr lang="en-US" dirty="0" err="1"/>
              <a:t>Sulphonamides</a:t>
            </a:r>
            <a:r>
              <a:rPr lang="en-US" dirty="0"/>
              <a:t>  can also be given , though not in late pregnancy to avoid occurring of neonatal jaundice and folic acid deficiency anaemia respectively.</a:t>
            </a:r>
          </a:p>
          <a:p>
            <a:pPr>
              <a:buFont typeface="Wingdings" pitchFamily="2" charset="2"/>
              <a:buChar char="Ø"/>
            </a:pPr>
            <a:r>
              <a:rPr lang="en-US" dirty="0"/>
              <a:t> Antipyretic  in injectable form is administered due to the pyrexia , later orally.</a:t>
            </a:r>
          </a:p>
          <a:p>
            <a:pPr>
              <a:buFont typeface="Wingdings" pitchFamily="2" charset="2"/>
              <a:buChar char="Ø"/>
            </a:pPr>
            <a:r>
              <a:rPr lang="en-US" dirty="0"/>
              <a:t> For severe pain, antispasmodics are highly preferred </a:t>
            </a:r>
            <a:r>
              <a:rPr lang="en-US" dirty="0" err="1"/>
              <a:t>eg</a:t>
            </a:r>
            <a:r>
              <a:rPr lang="en-US" dirty="0"/>
              <a:t> </a:t>
            </a:r>
            <a:r>
              <a:rPr lang="en-US" dirty="0" err="1"/>
              <a:t>Buscopan</a:t>
            </a:r>
            <a:r>
              <a:rPr lang="en-US" dirty="0"/>
              <a:t> 20 mg IV or IM every 8 hourly, later orally for 5 days  </a:t>
            </a:r>
          </a:p>
        </p:txBody>
      </p:sp>
    </p:spTree>
    <p:extLst>
      <p:ext uri="{BB962C8B-B14F-4D97-AF65-F5344CB8AC3E}">
        <p14:creationId xmlns:p14="http://schemas.microsoft.com/office/powerpoint/2010/main" val="3434500350"/>
      </p:ext>
    </p:extLst>
  </p:cSld>
  <p:clrMapOvr>
    <a:masterClrMapping/>
  </p:clrMapOvr>
  <p:transition spd="slow">
    <p:strips dir="ru"/>
  </p:transition>
</p:sld>
</file>

<file path=ppt/slides/slide2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buFont typeface="Wingdings" pitchFamily="2" charset="2"/>
              <a:buChar char="Ø"/>
            </a:pPr>
            <a:r>
              <a:rPr lang="en-US" dirty="0"/>
              <a:t> For severe vomiting, antiemetic eg </a:t>
            </a:r>
            <a:r>
              <a:rPr lang="en-US" dirty="0" err="1"/>
              <a:t>Plasil</a:t>
            </a:r>
            <a:r>
              <a:rPr lang="en-US" dirty="0"/>
              <a:t> 10 mg or Phenergan 25 mg IM 8 hrly for 3 days.</a:t>
            </a:r>
          </a:p>
          <a:p>
            <a:pPr>
              <a:buFont typeface="Wingdings" pitchFamily="2" charset="2"/>
              <a:buChar char="Ø"/>
            </a:pPr>
            <a:r>
              <a:rPr lang="en-US" dirty="0"/>
              <a:t> Due to severe </a:t>
            </a:r>
            <a:r>
              <a:rPr lang="en-US" dirty="0" err="1"/>
              <a:t>dysuria</a:t>
            </a:r>
            <a:r>
              <a:rPr lang="en-US" dirty="0"/>
              <a:t>/ scalding sensation on </a:t>
            </a:r>
            <a:r>
              <a:rPr lang="en-US" dirty="0" err="1"/>
              <a:t>micturition</a:t>
            </a:r>
            <a:r>
              <a:rPr lang="en-US" dirty="0"/>
              <a:t> oral alkalinize </a:t>
            </a:r>
            <a:r>
              <a:rPr lang="en-US" dirty="0" err="1"/>
              <a:t>eg</a:t>
            </a:r>
            <a:r>
              <a:rPr lang="en-US" dirty="0"/>
              <a:t> potassium citrate 30 ml every 8 hourly  may be given . It also inhibit the growth  &amp; multiplication of  E. coli.</a:t>
            </a:r>
          </a:p>
          <a:p>
            <a:r>
              <a:rPr lang="en-US" dirty="0"/>
              <a:t>Treat other underlying conditions.</a:t>
            </a:r>
          </a:p>
          <a:p>
            <a:r>
              <a:rPr lang="en-US" dirty="0"/>
              <a:t>Offer psychological support regularly to allay anxiety.</a:t>
            </a:r>
          </a:p>
          <a:p>
            <a:r>
              <a:rPr lang="en-US" dirty="0"/>
              <a:t>Encourage chest and leg exercises to </a:t>
            </a:r>
            <a:r>
              <a:rPr lang="en-US" dirty="0" err="1"/>
              <a:t>aviod</a:t>
            </a:r>
            <a:r>
              <a:rPr lang="en-US" dirty="0"/>
              <a:t> complication , e.g. DVT &amp; hypostatic pneumonia.</a:t>
            </a:r>
          </a:p>
        </p:txBody>
      </p:sp>
    </p:spTree>
    <p:extLst>
      <p:ext uri="{BB962C8B-B14F-4D97-AF65-F5344CB8AC3E}">
        <p14:creationId xmlns:p14="http://schemas.microsoft.com/office/powerpoint/2010/main" val="1650015256"/>
      </p:ext>
    </p:extLst>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buFont typeface="Wingdings" pitchFamily="2" charset="2"/>
              <a:buChar char="Ø"/>
            </a:pPr>
            <a:r>
              <a:rPr lang="en-US" dirty="0"/>
              <a:t>Follow up schedule &amp; compliance to visits.</a:t>
            </a:r>
          </a:p>
          <a:p>
            <a:pPr lvl="0">
              <a:buFont typeface="Wingdings" pitchFamily="2" charset="2"/>
              <a:buChar char="Ø"/>
            </a:pPr>
            <a:r>
              <a:rPr lang="en-US" dirty="0"/>
              <a:t>For relapse of symptoms seek medical attention.</a:t>
            </a:r>
          </a:p>
          <a:p>
            <a:r>
              <a:rPr lang="en-US" dirty="0"/>
              <a:t>Thereafter the doctor discharges her, to continue with antenatal visits.</a:t>
            </a:r>
          </a:p>
          <a:p>
            <a:pPr>
              <a:buNone/>
            </a:pPr>
            <a:r>
              <a:rPr lang="en-US" dirty="0"/>
              <a:t>  </a:t>
            </a:r>
            <a:r>
              <a:rPr lang="en-US" b="1" dirty="0"/>
              <a:t>NB</a:t>
            </a:r>
            <a:r>
              <a:rPr lang="en-US" dirty="0"/>
              <a:t>. For no improvement, therapeutic abortion is the best option to safe life, though its rarely necessary.</a:t>
            </a:r>
          </a:p>
          <a:p>
            <a:endParaRPr lang="en-US" dirty="0"/>
          </a:p>
        </p:txBody>
      </p:sp>
    </p:spTree>
    <p:extLst>
      <p:ext uri="{BB962C8B-B14F-4D97-AF65-F5344CB8AC3E}">
        <p14:creationId xmlns:p14="http://schemas.microsoft.com/office/powerpoint/2010/main" val="3161501076"/>
      </p:ext>
    </p:extLst>
  </p:cSld>
  <p:clrMapOvr>
    <a:masterClrMapping/>
  </p:clrMapOvr>
  <p:transition spd="slow">
    <p:strips dir="ru"/>
  </p:transition>
</p:sld>
</file>

<file path=ppt/slides/slide2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152400"/>
            <a:ext cx="9928859" cy="6019800"/>
          </a:xfrm>
        </p:spPr>
        <p:txBody>
          <a:bodyPr>
            <a:normAutofit/>
          </a:bodyPr>
          <a:lstStyle/>
          <a:p>
            <a:r>
              <a:rPr lang="en-US" dirty="0"/>
              <a:t>Closely monitor for onset of preterm labour through cardiotocograph , because uterine contractions may be masked by the severe pain from the condition.</a:t>
            </a:r>
          </a:p>
          <a:p>
            <a:r>
              <a:rPr lang="en-US" dirty="0"/>
              <a:t>Maintain high standards of hygiene, particularly vulval.</a:t>
            </a:r>
          </a:p>
          <a:p>
            <a:r>
              <a:rPr lang="en-US" dirty="0"/>
              <a:t>As vomiting and nausea subsides, encourage oral fluids &amp; stop drip, later emphasis on a balanced diet.</a:t>
            </a:r>
          </a:p>
          <a:p>
            <a:r>
              <a:rPr lang="en-US" dirty="0"/>
              <a:t>Regularly, evaluate effectiveness of the treatment through interview of symptoms, physical exam &amp; MSSU repeat 48 hrs after start of RX + twice wkly.</a:t>
            </a:r>
          </a:p>
        </p:txBody>
      </p:sp>
    </p:spTree>
    <p:extLst>
      <p:ext uri="{BB962C8B-B14F-4D97-AF65-F5344CB8AC3E}">
        <p14:creationId xmlns:p14="http://schemas.microsoft.com/office/powerpoint/2010/main" val="923304526"/>
      </p:ext>
    </p:extLst>
  </p:cSld>
  <p:clrMapOvr>
    <a:masterClrMapping/>
  </p:clrMapOvr>
  <p:transition spd="slow">
    <p:strips dir="ru"/>
  </p:transition>
</p:sld>
</file>

<file path=ppt/slides/slide2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10001250" cy="6248400"/>
          </a:xfrm>
        </p:spPr>
        <p:txBody>
          <a:bodyPr>
            <a:noAutofit/>
          </a:bodyPr>
          <a:lstStyle/>
          <a:p>
            <a:r>
              <a:rPr lang="en-US" sz="2900" dirty="0"/>
              <a:t>Encourage ambulation as condition stabilises.</a:t>
            </a:r>
          </a:p>
          <a:p>
            <a:r>
              <a:rPr lang="en-US" sz="2900" dirty="0"/>
              <a:t>Finally prepare for discharge through sharing on :-	</a:t>
            </a:r>
          </a:p>
          <a:p>
            <a:pPr>
              <a:buFont typeface="Wingdings" pitchFamily="2" charset="2"/>
              <a:buChar char="Ø"/>
            </a:pPr>
            <a:r>
              <a:rPr lang="en-US" sz="2900" dirty="0"/>
              <a:t>Diet; well balanced &amp; plenty of fluids.</a:t>
            </a:r>
          </a:p>
          <a:p>
            <a:pPr>
              <a:buFont typeface="Wingdings" pitchFamily="2" charset="2"/>
              <a:buChar char="Ø"/>
            </a:pPr>
            <a:r>
              <a:rPr lang="en-US" sz="2900" dirty="0"/>
              <a:t>Hygiene; particularly of  vulva.</a:t>
            </a:r>
          </a:p>
          <a:p>
            <a:pPr>
              <a:buFont typeface="Wingdings" pitchFamily="2" charset="2"/>
              <a:buChar char="Ø"/>
            </a:pPr>
            <a:r>
              <a:rPr lang="en-US" sz="2900" dirty="0"/>
              <a:t>Rest ; increases kidneys and placental bed blood flow.</a:t>
            </a:r>
          </a:p>
          <a:p>
            <a:pPr>
              <a:buFont typeface="Wingdings" pitchFamily="2" charset="2"/>
              <a:buChar char="Ø"/>
            </a:pPr>
            <a:r>
              <a:rPr lang="en-US" sz="2900" dirty="0"/>
              <a:t>Compliance; with review visits &amp; drugs.</a:t>
            </a:r>
          </a:p>
          <a:p>
            <a:pPr>
              <a:buFont typeface="Wingdings" pitchFamily="2" charset="2"/>
              <a:buChar char="Ø"/>
            </a:pPr>
            <a:r>
              <a:rPr lang="en-US" sz="2900" dirty="0"/>
              <a:t>Seek medical attention; promptly, if symptoms relapses.</a:t>
            </a:r>
          </a:p>
          <a:p>
            <a:pPr>
              <a:buFont typeface="Wingdings" pitchFamily="2" charset="2"/>
              <a:buChar char="Ø"/>
            </a:pPr>
            <a:r>
              <a:rPr lang="en-US" sz="2900" dirty="0"/>
              <a:t>To deliver; in a hospital setting because of possibility of fetal complications</a:t>
            </a:r>
          </a:p>
        </p:txBody>
      </p:sp>
    </p:spTree>
    <p:extLst>
      <p:ext uri="{BB962C8B-B14F-4D97-AF65-F5344CB8AC3E}">
        <p14:creationId xmlns:p14="http://schemas.microsoft.com/office/powerpoint/2010/main" val="17902896"/>
      </p:ext>
    </p:extLst>
  </p:cSld>
  <p:clrMapOvr>
    <a:masterClrMapping/>
  </p:clrMapOvr>
  <p:transition spd="slow">
    <p:strips dir="ru"/>
  </p:transition>
</p:sld>
</file>

<file path=ppt/slides/slide2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0" y="0"/>
            <a:ext cx="10001250" cy="6553200"/>
          </a:xfrm>
        </p:spPr>
        <p:txBody>
          <a:bodyPr>
            <a:noAutofit/>
          </a:bodyPr>
          <a:lstStyle/>
          <a:p>
            <a:pPr>
              <a:buFont typeface="Wingdings" pitchFamily="2" charset="2"/>
              <a:buChar char="v"/>
            </a:pPr>
            <a:r>
              <a:rPr lang="en-US" dirty="0"/>
              <a:t>To have  IVU examination 3 months after delivery.</a:t>
            </a:r>
          </a:p>
          <a:p>
            <a:pPr>
              <a:buNone/>
            </a:pPr>
            <a:r>
              <a:rPr lang="en-US" dirty="0"/>
              <a:t>	         </a:t>
            </a:r>
            <a:r>
              <a:rPr lang="en-US" sz="3600" b="1" dirty="0">
                <a:solidFill>
                  <a:srgbClr val="00B050"/>
                </a:solidFill>
              </a:rPr>
              <a:t>Complications</a:t>
            </a:r>
            <a:endParaRPr lang="en-US" b="1" dirty="0">
              <a:solidFill>
                <a:srgbClr val="00B050"/>
              </a:solidFill>
            </a:endParaRPr>
          </a:p>
          <a:p>
            <a:r>
              <a:rPr lang="en-US" dirty="0"/>
              <a:t>Loss of pregnancy; in  abortion or stillbirth.</a:t>
            </a:r>
          </a:p>
          <a:p>
            <a:r>
              <a:rPr lang="en-US" dirty="0"/>
              <a:t>Low birth weight; due to either preterm labour or intrauterine growth restriction.</a:t>
            </a:r>
          </a:p>
          <a:p>
            <a:r>
              <a:rPr lang="en-US" dirty="0" err="1"/>
              <a:t>Perinephric</a:t>
            </a:r>
            <a:r>
              <a:rPr lang="en-US" dirty="0"/>
              <a:t> abscess; due to mismanaged </a:t>
            </a:r>
            <a:r>
              <a:rPr lang="en-US" dirty="0" err="1"/>
              <a:t>pyelonephritis</a:t>
            </a:r>
            <a:r>
              <a:rPr lang="en-US" dirty="0"/>
              <a:t>. </a:t>
            </a:r>
          </a:p>
          <a:p>
            <a:pPr>
              <a:buFont typeface="Wingdings" pitchFamily="2" charset="2"/>
              <a:buChar char="Ø"/>
            </a:pPr>
            <a:r>
              <a:rPr lang="en-US" dirty="0"/>
              <a:t>Pus collects around the kidneys.</a:t>
            </a:r>
          </a:p>
          <a:p>
            <a:r>
              <a:rPr lang="en-US" dirty="0"/>
              <a:t>Chronic renal failure= progress loss of renal functions.</a:t>
            </a:r>
          </a:p>
          <a:p>
            <a:pPr>
              <a:buNone/>
            </a:pPr>
            <a:r>
              <a:rPr lang="en-US" dirty="0"/>
              <a:t>				</a:t>
            </a:r>
            <a:r>
              <a:rPr lang="en-US" sz="6600" b="1" i="1" dirty="0">
                <a:solidFill>
                  <a:srgbClr val="FF00FF"/>
                </a:solidFill>
                <a:latin typeface="Castellar" pitchFamily="18" charset="0"/>
              </a:rPr>
              <a:t>END</a:t>
            </a:r>
          </a:p>
        </p:txBody>
      </p:sp>
    </p:spTree>
    <p:extLst>
      <p:ext uri="{BB962C8B-B14F-4D97-AF65-F5344CB8AC3E}">
        <p14:creationId xmlns:p14="http://schemas.microsoft.com/office/powerpoint/2010/main" val="3598165962"/>
      </p:ext>
    </p:extLst>
  </p:cSld>
  <p:clrMapOvr>
    <a:masterClrMapping/>
  </p:clrMapOvr>
  <p:transition spd="slow">
    <p:strips dir="ru"/>
  </p:transition>
</p:sld>
</file>

<file path=ppt/slides/slide28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809750" y="1219200"/>
            <a:ext cx="9715500" cy="2743200"/>
          </a:xfr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600" b="1" dirty="0">
                <a:solidFill>
                  <a:schemeClr val="bg1"/>
                </a:solidFill>
                <a:latin typeface="Stencil" pitchFamily="82" charset="0"/>
              </a:rPr>
              <a:t>MALARIA IN PREGNANCY</a:t>
            </a:r>
            <a:endParaRPr lang="en-US" sz="6000" b="1" dirty="0">
              <a:solidFill>
                <a:schemeClr val="bg1"/>
              </a:solidFill>
              <a:latin typeface="Stencil" pitchFamily="82" charset="0"/>
            </a:endParaRPr>
          </a:p>
        </p:txBody>
      </p:sp>
    </p:spTree>
    <p:extLst>
      <p:ext uri="{BB962C8B-B14F-4D97-AF65-F5344CB8AC3E}">
        <p14:creationId xmlns:p14="http://schemas.microsoft.com/office/powerpoint/2010/main" val="3091975441"/>
      </p:ext>
    </p:extLst>
  </p:cSld>
  <p:clrMapOvr>
    <a:masterClrMapping/>
  </p:clrMapOvr>
  <p:transition spd="slow">
    <p:strips dir="ru"/>
  </p:transition>
</p:sld>
</file>

<file path=ppt/slides/slide28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dirty="0">
                <a:solidFill>
                  <a:srgbClr val="0000FF"/>
                </a:solidFill>
              </a:rPr>
              <a:t>DESCRIPTION</a:t>
            </a:r>
            <a:endParaRPr lang="en-US" b="1" cap="all" dirty="0">
              <a:ln w="0"/>
              <a:solidFill>
                <a:srgbClr val="0000FF"/>
              </a:solidFill>
              <a:effectLst>
                <a:reflection blurRad="12700" stA="50000" endPos="50000" dist="5000" dir="5400000" sy="-100000" rotWithShape="0"/>
              </a:effectLst>
            </a:endParaRPr>
          </a:p>
        </p:txBody>
      </p:sp>
      <p:sp>
        <p:nvSpPr>
          <p:cNvPr id="3" name="Content Placeholder 2"/>
          <p:cNvSpPr>
            <a:spLocks noGrp="1"/>
          </p:cNvSpPr>
          <p:nvPr>
            <p:ph idx="1"/>
          </p:nvPr>
        </p:nvSpPr>
        <p:spPr>
          <a:xfrm>
            <a:off x="1619250" y="457200"/>
            <a:ext cx="10039350" cy="6324600"/>
          </a:xfrm>
        </p:spPr>
        <p:txBody>
          <a:bodyPr>
            <a:noAutofit/>
          </a:bodyPr>
          <a:lstStyle/>
          <a:p>
            <a:pPr algn="just"/>
            <a:r>
              <a:rPr lang="en-US" sz="2400" dirty="0"/>
              <a:t>It’s a vector borne disease/infection, transmitted by a parasite mostly plasmodium falciparum, which leads to severe haemolysis. Precisely, transmission is through a mosquito bite.</a:t>
            </a:r>
          </a:p>
          <a:p>
            <a:pPr algn="ctr">
              <a:buNone/>
            </a:pPr>
            <a:r>
              <a:rPr lang="en-US" sz="2400" b="1" u="sng" dirty="0">
                <a:solidFill>
                  <a:srgbClr val="0000FF"/>
                </a:solidFill>
                <a:latin typeface="Aharoni" pitchFamily="2" charset="-79"/>
                <a:cs typeface="Aharoni" pitchFamily="2" charset="-79"/>
              </a:rPr>
              <a:t>INCIDENCE &amp; INTRODUCTION</a:t>
            </a:r>
          </a:p>
          <a:p>
            <a:pPr marL="596646" indent="-514350" algn="just"/>
            <a:r>
              <a:rPr lang="en-US" sz="2400" dirty="0"/>
              <a:t>Nationally, Plasmodium </a:t>
            </a:r>
            <a:r>
              <a:rPr lang="en-US" sz="2400" dirty="0" err="1"/>
              <a:t>falciparum</a:t>
            </a:r>
            <a:r>
              <a:rPr lang="en-US" sz="2400" dirty="0"/>
              <a:t> is the predominant species accounting for 98.2% of all infections. </a:t>
            </a:r>
          </a:p>
          <a:p>
            <a:pPr marL="596646" indent="-514350" algn="just"/>
            <a:r>
              <a:rPr lang="en-US" sz="2400" dirty="0"/>
              <a:t>It causes 5 times more illness than TB, AIDS, measles and leprosy combined. </a:t>
            </a:r>
          </a:p>
          <a:p>
            <a:pPr marL="596646" indent="-514350" algn="just"/>
            <a:r>
              <a:rPr lang="en-US" sz="2400" dirty="0"/>
              <a:t>It is responsible for 20- 45% of hospital admissions and 25 -35% of outpatient clinic visits. In Kenya alone, 96 children die daily from malaria (MOH, 2012). </a:t>
            </a:r>
          </a:p>
          <a:p>
            <a:pPr marL="596646" indent="-514350" algn="just"/>
            <a:r>
              <a:rPr lang="en-US" sz="2400" dirty="0"/>
              <a:t>It is also a major cause of maternal morbidity and mortality, accounting for 10% of maternal deaths. </a:t>
            </a:r>
            <a:r>
              <a:rPr lang="en-US" sz="2400" b="1" dirty="0"/>
              <a:t>By preventing malaria during pregnancy,</a:t>
            </a:r>
            <a:r>
              <a:rPr lang="en-US" sz="2400" dirty="0"/>
              <a:t> an estimated 25,000 lives could be saved each year. </a:t>
            </a:r>
          </a:p>
          <a:p>
            <a:pPr algn="just">
              <a:buNone/>
            </a:pPr>
            <a:r>
              <a:rPr lang="en-US" sz="2400" dirty="0">
                <a:solidFill>
                  <a:srgbClr val="00FF00"/>
                </a:solidFill>
              </a:rPr>
              <a:t>		</a:t>
            </a:r>
            <a:endParaRPr lang="en-US" sz="2400" dirty="0"/>
          </a:p>
        </p:txBody>
      </p:sp>
    </p:spTree>
    <p:extLst>
      <p:ext uri="{BB962C8B-B14F-4D97-AF65-F5344CB8AC3E}">
        <p14:creationId xmlns:p14="http://schemas.microsoft.com/office/powerpoint/2010/main" val="1887243617"/>
      </p:ext>
    </p:extLst>
  </p:cSld>
  <p:clrMapOvr>
    <a:masterClrMapping/>
  </p:clrMapOvr>
  <p:transition spd="slow">
    <p:strips dir="ru"/>
  </p:transition>
</p:sld>
</file>

<file path=ppt/slides/slide28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lnSpcReduction="10000"/>
          </a:bodyPr>
          <a:lstStyle/>
          <a:p>
            <a:pPr algn="ctr">
              <a:buNone/>
            </a:pPr>
            <a:r>
              <a:rPr lang="en-US" sz="4400" b="1" dirty="0">
                <a:solidFill>
                  <a:srgbClr val="0000FF"/>
                </a:solidFill>
                <a:latin typeface="Bodoni MT Black" panose="02070A03080606020203" pitchFamily="18" charset="0"/>
              </a:rPr>
              <a:t>CLINICAL FEATURES</a:t>
            </a:r>
          </a:p>
          <a:p>
            <a:pPr algn="just">
              <a:buNone/>
            </a:pPr>
            <a:r>
              <a:rPr lang="en-US" dirty="0"/>
              <a:t>1. </a:t>
            </a:r>
            <a:r>
              <a:rPr lang="en-US" b="1" dirty="0">
                <a:solidFill>
                  <a:srgbClr val="FF0000"/>
                </a:solidFill>
              </a:rPr>
              <a:t>UNCOMPLICATED MALARIA:</a:t>
            </a:r>
          </a:p>
          <a:p>
            <a:pPr algn="just"/>
            <a:r>
              <a:rPr lang="en-US" dirty="0"/>
              <a:t>Fever in the presence of peripheral parasitaemia (TEMP &gt; 38˚C)</a:t>
            </a:r>
          </a:p>
          <a:p>
            <a:pPr algn="just"/>
            <a:r>
              <a:rPr lang="en-US" dirty="0"/>
              <a:t>Joint pains due to inadequate blood supply.</a:t>
            </a:r>
          </a:p>
          <a:p>
            <a:pPr algn="just"/>
            <a:r>
              <a:rPr lang="en-US" dirty="0"/>
              <a:t>Hepatospleenomegally, as these organs overwork to cope with haemolysis.</a:t>
            </a:r>
          </a:p>
          <a:p>
            <a:pPr algn="just"/>
            <a:r>
              <a:rPr lang="en-US" dirty="0"/>
              <a:t>Headache, because of the increased intracranial pressure, from hyperpyrexia and reduced blood supply to the brain tissues.</a:t>
            </a:r>
          </a:p>
          <a:p>
            <a:pPr algn="just"/>
            <a:r>
              <a:rPr lang="en-US" dirty="0"/>
              <a:t>General malaise due to high temperatures, insufficiency of oxygen and nutrients supply to the body.</a:t>
            </a:r>
          </a:p>
          <a:p>
            <a:pPr algn="just">
              <a:buNone/>
            </a:pPr>
            <a:endParaRPr lang="en-US" dirty="0"/>
          </a:p>
          <a:p>
            <a:pPr algn="just"/>
            <a:endParaRPr lang="en-US" dirty="0"/>
          </a:p>
        </p:txBody>
      </p:sp>
    </p:spTree>
    <p:extLst>
      <p:ext uri="{BB962C8B-B14F-4D97-AF65-F5344CB8AC3E}">
        <p14:creationId xmlns:p14="http://schemas.microsoft.com/office/powerpoint/2010/main" val="3603193600"/>
      </p:ext>
    </p:extLst>
  </p:cSld>
  <p:clrMapOvr>
    <a:masterClrMapping/>
  </p:clrMapOvr>
  <p:transition spd="slow">
    <p:strips dir="ru"/>
  </p:transition>
</p:sld>
</file>

<file path=ppt/slides/slide28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2746"/>
            <a:ext cx="9372600" cy="1143000"/>
          </a:xfrm>
        </p:spPr>
        <p:txBody>
          <a:bodyPr/>
          <a:lstStyle/>
          <a:p>
            <a:pPr algn="ctr"/>
            <a:r>
              <a:rPr lang="en-US" b="1" dirty="0">
                <a:solidFill>
                  <a:srgbClr val="FF0000"/>
                </a:solidFill>
              </a:rPr>
              <a:t>Note</a:t>
            </a:r>
            <a:r>
              <a:rPr lang="en-US" dirty="0">
                <a:solidFill>
                  <a:srgbClr val="FF0000"/>
                </a:solidFill>
              </a:rPr>
              <a:t>: </a:t>
            </a:r>
          </a:p>
        </p:txBody>
      </p:sp>
      <p:sp>
        <p:nvSpPr>
          <p:cNvPr id="3" name="Content Placeholder 2"/>
          <p:cNvSpPr>
            <a:spLocks noGrp="1"/>
          </p:cNvSpPr>
          <p:nvPr>
            <p:ph idx="1"/>
          </p:nvPr>
        </p:nvSpPr>
        <p:spPr>
          <a:xfrm>
            <a:off x="1752601" y="990600"/>
            <a:ext cx="9795509" cy="5257800"/>
          </a:xfrm>
        </p:spPr>
        <p:txBody>
          <a:bodyPr/>
          <a:lstStyle/>
          <a:p>
            <a:pPr algn="just">
              <a:buFont typeface="Wingdings" panose="05000000000000000000" pitchFamily="2" charset="2"/>
              <a:buChar char="q"/>
            </a:pPr>
            <a:r>
              <a:rPr lang="en-US" dirty="0"/>
              <a:t>All pregnant women with fever or history if fever, the use of parasitological diagnosis is recommended.</a:t>
            </a:r>
          </a:p>
          <a:p>
            <a:pPr algn="just">
              <a:buFont typeface="Wingdings" panose="05000000000000000000" pitchFamily="2" charset="2"/>
              <a:buChar char="q"/>
            </a:pPr>
            <a:r>
              <a:rPr lang="en-US" dirty="0"/>
              <a:t>All health facilities where malaria diagnostics (microscopy or Rapid Diagnostic Test (R.D.T) are not available, patients suspected to have malaria should be treated for malaria. </a:t>
            </a:r>
          </a:p>
        </p:txBody>
      </p:sp>
    </p:spTree>
    <p:extLst>
      <p:ext uri="{BB962C8B-B14F-4D97-AF65-F5344CB8AC3E}">
        <p14:creationId xmlns:p14="http://schemas.microsoft.com/office/powerpoint/2010/main" val="3029721529"/>
      </p:ext>
    </p:extLst>
  </p:cSld>
  <p:clrMapOvr>
    <a:masterClrMapping/>
  </p:clrMapOvr>
  <p:transition spd="slow">
    <p:strips dir="ru"/>
  </p:transition>
</p:sld>
</file>

<file path=ppt/slides/slide28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19251" y="0"/>
            <a:ext cx="9928859" cy="914400"/>
          </a:xfrm>
        </p:spPr>
        <p:txBody>
          <a:bodyPr>
            <a:normAutofit/>
          </a:bodyPr>
          <a:lstStyle/>
          <a:p>
            <a:pPr algn="ctr"/>
            <a:r>
              <a:rPr lang="en-US" b="1" dirty="0">
                <a:solidFill>
                  <a:srgbClr val="0000FF"/>
                </a:solidFill>
              </a:rPr>
              <a:t>2. </a:t>
            </a:r>
            <a:r>
              <a:rPr lang="en-US" sz="4000" b="1" dirty="0">
                <a:solidFill>
                  <a:srgbClr val="FF0000"/>
                </a:solidFill>
              </a:rPr>
              <a:t>COMPLICATED MALARIA</a:t>
            </a:r>
          </a:p>
        </p:txBody>
      </p:sp>
      <p:sp>
        <p:nvSpPr>
          <p:cNvPr id="2" name="Content Placeholder 1"/>
          <p:cNvSpPr>
            <a:spLocks noGrp="1"/>
          </p:cNvSpPr>
          <p:nvPr>
            <p:ph idx="1"/>
          </p:nvPr>
        </p:nvSpPr>
        <p:spPr>
          <a:xfrm>
            <a:off x="2996588" y="694063"/>
            <a:ext cx="9022814" cy="5916057"/>
          </a:xfrm>
        </p:spPr>
        <p:txBody>
          <a:bodyPr>
            <a:normAutofit fontScale="92500"/>
          </a:bodyPr>
          <a:lstStyle/>
          <a:p>
            <a:pPr algn="just">
              <a:buNone/>
            </a:pPr>
            <a:r>
              <a:rPr lang="en-US" dirty="0"/>
              <a:t>This is a life threatening manifestation of malaria, and is defined as the detection of </a:t>
            </a:r>
            <a:r>
              <a:rPr lang="en-US" i="1" dirty="0"/>
              <a:t>P. </a:t>
            </a:r>
            <a:r>
              <a:rPr lang="en-US" i="1" dirty="0" err="1"/>
              <a:t>falciparum</a:t>
            </a:r>
            <a:r>
              <a:rPr lang="en-US" i="1" dirty="0"/>
              <a:t> </a:t>
            </a:r>
            <a:r>
              <a:rPr lang="en-US" dirty="0"/>
              <a:t>in the peripheral blood in the presence of any of one or more of the clinical or laboratory features listed below: </a:t>
            </a:r>
          </a:p>
          <a:p>
            <a:pPr algn="just"/>
            <a:r>
              <a:rPr lang="en-US" b="1" dirty="0"/>
              <a:t>Prostration</a:t>
            </a:r>
            <a:r>
              <a:rPr lang="en-US" dirty="0"/>
              <a:t> (inability or difficulty to sit upright, stand or walk without support in a person normally able to do so) </a:t>
            </a:r>
          </a:p>
          <a:p>
            <a:pPr algn="just"/>
            <a:r>
              <a:rPr lang="en-US" dirty="0"/>
              <a:t>Alteration in the level of consciousness (ranging from drowsiness to deep coma) </a:t>
            </a:r>
          </a:p>
          <a:p>
            <a:pPr algn="just"/>
            <a:r>
              <a:rPr lang="en-US" dirty="0"/>
              <a:t>Cerebral malaria (</a:t>
            </a:r>
            <a:r>
              <a:rPr lang="en-US" dirty="0" err="1"/>
              <a:t>unrousable</a:t>
            </a:r>
            <a:r>
              <a:rPr lang="en-US" dirty="0"/>
              <a:t> coma not attributable to any other cause in a patient with </a:t>
            </a:r>
            <a:r>
              <a:rPr lang="en-US" i="1" dirty="0" err="1"/>
              <a:t>falciparum</a:t>
            </a:r>
            <a:r>
              <a:rPr lang="en-US" i="1" dirty="0"/>
              <a:t> malaria) </a:t>
            </a:r>
          </a:p>
          <a:p>
            <a:pPr algn="just"/>
            <a:r>
              <a:rPr lang="en-US" dirty="0"/>
              <a:t>Respiratory distress (</a:t>
            </a:r>
            <a:r>
              <a:rPr lang="en-US" dirty="0" err="1"/>
              <a:t>acidotic</a:t>
            </a:r>
            <a:r>
              <a:rPr lang="en-US" dirty="0"/>
              <a:t> breathing) </a:t>
            </a:r>
          </a:p>
          <a:p>
            <a:pPr algn="just"/>
            <a:endParaRPr lang="en-US" dirty="0"/>
          </a:p>
        </p:txBody>
      </p:sp>
      <p:pic>
        <p:nvPicPr>
          <p:cNvPr id="5" name="Picture 4">
            <a:extLst>
              <a:ext uri="{FF2B5EF4-FFF2-40B4-BE49-F238E27FC236}">
                <a16:creationId xmlns:a16="http://schemas.microsoft.com/office/drawing/2014/main" id="{F73B18A9-8E77-4E75-A997-B360C9485FC7}"/>
              </a:ext>
            </a:extLst>
          </p:cNvPr>
          <p:cNvPicPr>
            <a:picLocks noChangeAspect="1"/>
          </p:cNvPicPr>
          <p:nvPr/>
        </p:nvPicPr>
        <p:blipFill>
          <a:blip r:embed="rId2"/>
          <a:stretch>
            <a:fillRect/>
          </a:stretch>
        </p:blipFill>
        <p:spPr>
          <a:xfrm>
            <a:off x="0" y="914401"/>
            <a:ext cx="3205908" cy="3690650"/>
          </a:xfrm>
          <a:prstGeom prst="rect">
            <a:avLst/>
          </a:prstGeom>
        </p:spPr>
      </p:pic>
    </p:spTree>
    <p:extLst>
      <p:ext uri="{BB962C8B-B14F-4D97-AF65-F5344CB8AC3E}">
        <p14:creationId xmlns:p14="http://schemas.microsoft.com/office/powerpoint/2010/main" val="2449648523"/>
      </p:ext>
    </p:extLst>
  </p:cSld>
  <p:clrMapOvr>
    <a:masterClrMapping/>
  </p:clrMapOvr>
  <p:transition spd="slow">
    <p:strips dir="ru"/>
  </p:transition>
</p:sld>
</file>

<file path=ppt/slides/slide28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5075" y="228600"/>
            <a:ext cx="10510091" cy="6019800"/>
          </a:xfrm>
        </p:spPr>
        <p:txBody>
          <a:bodyPr>
            <a:normAutofit lnSpcReduction="10000"/>
          </a:bodyPr>
          <a:lstStyle/>
          <a:p>
            <a:pPr algn="just"/>
            <a:r>
              <a:rPr lang="en-US" dirty="0"/>
              <a:t>Multiple generalized convulsions (2 or more episodes within a 24 hour period) </a:t>
            </a:r>
          </a:p>
          <a:p>
            <a:pPr algn="just"/>
            <a:r>
              <a:rPr lang="en-US" dirty="0"/>
              <a:t>Shock (circulatory collapse, septicemia) </a:t>
            </a:r>
          </a:p>
          <a:p>
            <a:pPr algn="just"/>
            <a:r>
              <a:rPr lang="en-US" dirty="0"/>
              <a:t>Pulmonary edema </a:t>
            </a:r>
          </a:p>
          <a:p>
            <a:pPr algn="just"/>
            <a:r>
              <a:rPr lang="en-US" dirty="0"/>
              <a:t>Abnormal bleeding (Disseminated Intravascular </a:t>
            </a:r>
            <a:r>
              <a:rPr lang="en-US" dirty="0" err="1"/>
              <a:t>Coagulopathy</a:t>
            </a:r>
            <a:r>
              <a:rPr lang="en-US" dirty="0"/>
              <a:t> -DIC) </a:t>
            </a:r>
          </a:p>
          <a:p>
            <a:pPr algn="just"/>
            <a:r>
              <a:rPr lang="en-US" dirty="0"/>
              <a:t>Jaundice </a:t>
            </a:r>
            <a:r>
              <a:rPr lang="en-US" dirty="0" err="1"/>
              <a:t>becoz</a:t>
            </a:r>
            <a:r>
              <a:rPr lang="en-US" dirty="0"/>
              <a:t> of increased rate of </a:t>
            </a:r>
            <a:r>
              <a:rPr lang="en-US" dirty="0" err="1"/>
              <a:t>hemolysis</a:t>
            </a:r>
            <a:endParaRPr lang="en-US" dirty="0"/>
          </a:p>
          <a:p>
            <a:pPr algn="just"/>
            <a:r>
              <a:rPr lang="en-US" dirty="0" err="1"/>
              <a:t>Haemoglobinuria</a:t>
            </a:r>
            <a:r>
              <a:rPr lang="en-US" dirty="0"/>
              <a:t> (black water fever) </a:t>
            </a:r>
          </a:p>
          <a:p>
            <a:pPr algn="just"/>
            <a:r>
              <a:rPr lang="en-US" dirty="0"/>
              <a:t>Acute renal failure - presenting as </a:t>
            </a:r>
            <a:r>
              <a:rPr lang="en-US" dirty="0" err="1"/>
              <a:t>oliguria</a:t>
            </a:r>
            <a:r>
              <a:rPr lang="en-US" dirty="0"/>
              <a:t> or </a:t>
            </a:r>
            <a:r>
              <a:rPr lang="en-US" dirty="0" err="1"/>
              <a:t>anuria</a:t>
            </a:r>
            <a:r>
              <a:rPr lang="en-US" dirty="0"/>
              <a:t> </a:t>
            </a:r>
          </a:p>
          <a:p>
            <a:pPr algn="just"/>
            <a:r>
              <a:rPr lang="en-US" dirty="0"/>
              <a:t>Severe anemia (Hemoglobin &lt; 6g/dl or </a:t>
            </a:r>
            <a:r>
              <a:rPr lang="en-US" dirty="0" err="1"/>
              <a:t>Haematocrit</a:t>
            </a:r>
            <a:r>
              <a:rPr lang="en-US" dirty="0"/>
              <a:t> &lt; 15%) </a:t>
            </a:r>
          </a:p>
          <a:p>
            <a:pPr algn="just"/>
            <a:r>
              <a:rPr lang="en-US" dirty="0"/>
              <a:t>Hypoglycemia (blood glucose level &lt; 2.2.mmol/l) </a:t>
            </a:r>
          </a:p>
          <a:p>
            <a:pPr algn="just">
              <a:buNone/>
            </a:pPr>
            <a:endParaRPr lang="en-US" dirty="0"/>
          </a:p>
          <a:p>
            <a:pPr algn="just"/>
            <a:endParaRPr lang="en-US" dirty="0"/>
          </a:p>
        </p:txBody>
      </p:sp>
    </p:spTree>
    <p:extLst>
      <p:ext uri="{BB962C8B-B14F-4D97-AF65-F5344CB8AC3E}">
        <p14:creationId xmlns:p14="http://schemas.microsoft.com/office/powerpoint/2010/main" val="2410158958"/>
      </p:ext>
    </p:extLst>
  </p:cSld>
  <p:clrMapOvr>
    <a:masterClrMapping/>
  </p:clrMapOvr>
  <p:transition spd="slow">
    <p:strips dir="ru"/>
  </p:transition>
</p:sld>
</file>

<file path=ppt/slides/slide28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75509" y="0"/>
            <a:ext cx="9372600" cy="762000"/>
          </a:xfrm>
        </p:spPr>
        <p:txBody>
          <a:bodyPr/>
          <a:lstStyle/>
          <a:p>
            <a:pPr algn="ctr"/>
            <a:r>
              <a:rPr lang="en-US" b="1" dirty="0">
                <a:solidFill>
                  <a:srgbClr val="FF0000"/>
                </a:solidFill>
                <a:latin typeface="Aharoni" pitchFamily="2" charset="-79"/>
                <a:cs typeface="Aharoni" pitchFamily="2" charset="-79"/>
              </a:rPr>
              <a:t>DIAGNOSTIC  FACTORS</a:t>
            </a:r>
          </a:p>
        </p:txBody>
      </p:sp>
      <p:sp>
        <p:nvSpPr>
          <p:cNvPr id="2" name="Content Placeholder 1"/>
          <p:cNvSpPr>
            <a:spLocks noGrp="1"/>
          </p:cNvSpPr>
          <p:nvPr>
            <p:ph idx="1"/>
          </p:nvPr>
        </p:nvSpPr>
        <p:spPr>
          <a:xfrm>
            <a:off x="1410159" y="762000"/>
            <a:ext cx="10400841" cy="6096000"/>
          </a:xfrm>
        </p:spPr>
        <p:txBody>
          <a:bodyPr>
            <a:normAutofit lnSpcReduction="10000"/>
          </a:bodyPr>
          <a:lstStyle/>
          <a:p>
            <a:pPr algn="just"/>
            <a:r>
              <a:rPr lang="en-US" dirty="0"/>
              <a:t>History and physical examination findings.</a:t>
            </a:r>
          </a:p>
          <a:p>
            <a:pPr algn="just"/>
            <a:r>
              <a:rPr lang="en-US" dirty="0"/>
              <a:t>Positive malarial parasite smear= Microscopy or RDT. Confirmatory test</a:t>
            </a:r>
          </a:p>
          <a:p>
            <a:pPr algn="just">
              <a:buNone/>
            </a:pPr>
            <a:r>
              <a:rPr lang="en-US" dirty="0"/>
              <a:t>	</a:t>
            </a:r>
            <a:r>
              <a:rPr lang="en-US" b="1" dirty="0">
                <a:solidFill>
                  <a:srgbClr val="FF0000"/>
                </a:solidFill>
              </a:rPr>
              <a:t>NB:-   </a:t>
            </a:r>
            <a:r>
              <a:rPr lang="en-US" dirty="0"/>
              <a:t>MPS may be negative or only a few parasites are seen despite of the mother being quite sick-looking.</a:t>
            </a:r>
          </a:p>
          <a:p>
            <a:pPr algn="just">
              <a:buNone/>
            </a:pPr>
            <a:r>
              <a:rPr lang="en-US" dirty="0"/>
              <a:t>	It’s because the parasites hide at the placental bed.</a:t>
            </a:r>
          </a:p>
          <a:p>
            <a:pPr algn="ctr">
              <a:buNone/>
            </a:pPr>
            <a:r>
              <a:rPr lang="en-US" dirty="0"/>
              <a:t>		</a:t>
            </a:r>
            <a:r>
              <a:rPr lang="en-US" sz="3800" b="1" u="sng" dirty="0">
                <a:solidFill>
                  <a:srgbClr val="FF0000"/>
                </a:solidFill>
                <a:latin typeface="Aharoni" pitchFamily="2" charset="-79"/>
                <a:cs typeface="Aharoni" pitchFamily="2" charset="-79"/>
              </a:rPr>
              <a:t>SPECIFIC MANAGEMENT</a:t>
            </a:r>
          </a:p>
          <a:p>
            <a:pPr algn="just"/>
            <a:r>
              <a:rPr lang="en-US" dirty="0"/>
              <a:t>All antenatal clients in the endemic areas should receive intermittent presumptive treatment (</a:t>
            </a:r>
            <a:r>
              <a:rPr lang="en-US" b="1" dirty="0" err="1"/>
              <a:t>IPTp</a:t>
            </a:r>
            <a:r>
              <a:rPr lang="en-US" dirty="0"/>
              <a:t>) at least 3-4 doses as from  16</a:t>
            </a:r>
            <a:r>
              <a:rPr lang="en-US" baseline="30000" dirty="0"/>
              <a:t>th</a:t>
            </a:r>
            <a:r>
              <a:rPr lang="en-US" dirty="0"/>
              <a:t>  week of pregnancy/ after quickening.</a:t>
            </a:r>
          </a:p>
          <a:p>
            <a:pPr algn="just">
              <a:buFont typeface="Wingdings" pitchFamily="2" charset="2"/>
              <a:buChar char="Ø"/>
            </a:pPr>
            <a:r>
              <a:rPr lang="en-US" dirty="0"/>
              <a:t> Recommended drug is </a:t>
            </a:r>
            <a:r>
              <a:rPr lang="en-US" dirty="0" err="1"/>
              <a:t>sulfadoxine</a:t>
            </a:r>
            <a:r>
              <a:rPr lang="en-US" dirty="0"/>
              <a:t> pyrimethamine(</a:t>
            </a:r>
            <a:r>
              <a:rPr lang="en-US" b="1" dirty="0"/>
              <a:t>SP</a:t>
            </a:r>
            <a:r>
              <a:rPr lang="en-US" dirty="0"/>
              <a:t>)=</a:t>
            </a:r>
            <a:r>
              <a:rPr lang="en-US" dirty="0" err="1"/>
              <a:t>Fansidar</a:t>
            </a:r>
            <a:r>
              <a:rPr lang="en-US" dirty="0"/>
              <a:t> /</a:t>
            </a:r>
            <a:r>
              <a:rPr lang="en-US" dirty="0" err="1"/>
              <a:t>Falcidin</a:t>
            </a:r>
            <a:r>
              <a:rPr lang="en-US" dirty="0"/>
              <a:t>.</a:t>
            </a:r>
          </a:p>
          <a:p>
            <a:pPr algn="just"/>
            <a:endParaRPr lang="en-US" dirty="0"/>
          </a:p>
          <a:p>
            <a:pPr algn="just">
              <a:buNone/>
            </a:pPr>
            <a:endParaRPr lang="en-US" dirty="0"/>
          </a:p>
        </p:txBody>
      </p:sp>
    </p:spTree>
    <p:extLst>
      <p:ext uri="{BB962C8B-B14F-4D97-AF65-F5344CB8AC3E}">
        <p14:creationId xmlns:p14="http://schemas.microsoft.com/office/powerpoint/2010/main" val="175026013"/>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00000"/>
                </a:solidFill>
              </a:rPr>
              <a:t> COMPLICATIONS</a:t>
            </a:r>
            <a:endParaRPr lang="en-US" dirty="0"/>
          </a:p>
        </p:txBody>
      </p:sp>
      <p:sp>
        <p:nvSpPr>
          <p:cNvPr id="3" name="Content Placeholder 2"/>
          <p:cNvSpPr>
            <a:spLocks noGrp="1"/>
          </p:cNvSpPr>
          <p:nvPr>
            <p:ph idx="1"/>
          </p:nvPr>
        </p:nvSpPr>
        <p:spPr>
          <a:xfrm>
            <a:off x="1714502" y="1143000"/>
            <a:ext cx="9833609" cy="5105400"/>
          </a:xfrm>
        </p:spPr>
        <p:txBody>
          <a:bodyPr>
            <a:normAutofit/>
          </a:bodyPr>
          <a:lstStyle/>
          <a:p>
            <a:r>
              <a:rPr lang="en-US" dirty="0"/>
              <a:t>Spontaneous abortion because of gross intra- uterine malnutrition and poor exchange of gases for survival.</a:t>
            </a:r>
          </a:p>
          <a:p>
            <a:pPr lvl="0"/>
            <a:r>
              <a:rPr lang="en-US" dirty="0"/>
              <a:t>Low birth weight due to either preterm labour or intra- uterine growth restriction (IUGR).</a:t>
            </a:r>
          </a:p>
          <a:p>
            <a:pPr lvl="0"/>
            <a:r>
              <a:rPr lang="en-US" dirty="0"/>
              <a:t>Deep venous thrombosis due to hypovoluemia and dehydration hence blood viscosity.</a:t>
            </a:r>
          </a:p>
          <a:p>
            <a:pPr lvl="0"/>
            <a:r>
              <a:rPr lang="en-US" dirty="0"/>
              <a:t>Pulmonary embolism as the clot dislodge hence block pulmonary vasculature.</a:t>
            </a:r>
          </a:p>
          <a:p>
            <a:endParaRPr lang="en-US" dirty="0"/>
          </a:p>
        </p:txBody>
      </p:sp>
    </p:spTree>
    <p:extLst>
      <p:ext uri="{BB962C8B-B14F-4D97-AF65-F5344CB8AC3E}">
        <p14:creationId xmlns:p14="http://schemas.microsoft.com/office/powerpoint/2010/main" val="1414528038"/>
      </p:ext>
    </p:extLst>
  </p:cSld>
  <p:clrMapOvr>
    <a:masterClrMapping/>
  </p:clrMapOvr>
  <p:transition spd="slow">
    <p:strips dir="ru"/>
  </p:transition>
</p:sld>
</file>

<file path=ppt/slides/slide29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bodyPr>
          <a:lstStyle/>
          <a:p>
            <a:pPr algn="ctr"/>
            <a:r>
              <a:rPr lang="en-US" b="1" dirty="0" err="1">
                <a:solidFill>
                  <a:srgbClr val="FF0000"/>
                </a:solidFill>
              </a:rPr>
              <a:t>IPTp</a:t>
            </a:r>
            <a:r>
              <a:rPr lang="en-US" b="1" dirty="0">
                <a:solidFill>
                  <a:srgbClr val="FF0000"/>
                </a:solidFill>
              </a:rPr>
              <a:t> Dosage</a:t>
            </a:r>
          </a:p>
        </p:txBody>
      </p:sp>
      <p:sp>
        <p:nvSpPr>
          <p:cNvPr id="3" name="Content Placeholder 2"/>
          <p:cNvSpPr>
            <a:spLocks noGrp="1"/>
          </p:cNvSpPr>
          <p:nvPr>
            <p:ph idx="1"/>
          </p:nvPr>
        </p:nvSpPr>
        <p:spPr>
          <a:xfrm>
            <a:off x="1714502" y="838200"/>
            <a:ext cx="9833609" cy="6019800"/>
          </a:xfrm>
        </p:spPr>
        <p:txBody>
          <a:bodyPr>
            <a:normAutofit/>
          </a:bodyPr>
          <a:lstStyle/>
          <a:p>
            <a:pPr algn="just"/>
            <a:r>
              <a:rPr lang="en-US" dirty="0"/>
              <a:t>SP should be given to all pregnant women in malaria endemic zones</a:t>
            </a:r>
          </a:p>
          <a:p>
            <a:pPr algn="just">
              <a:buNone/>
            </a:pPr>
            <a:r>
              <a:rPr lang="en-US" b="1" dirty="0"/>
              <a:t>NB:</a:t>
            </a:r>
            <a:r>
              <a:rPr lang="en-US" dirty="0"/>
              <a:t> 1. </a:t>
            </a:r>
            <a:r>
              <a:rPr lang="en-US" i="1" dirty="0"/>
              <a:t>assume that every pregnant woman in a malaria endemic area has malaria parasites in blood or placenta</a:t>
            </a:r>
          </a:p>
          <a:p>
            <a:pPr algn="just">
              <a:buNone/>
            </a:pPr>
            <a:r>
              <a:rPr lang="en-US" i="1" dirty="0"/>
              <a:t>2. SP should be administered with each visit after quickening</a:t>
            </a:r>
          </a:p>
          <a:p>
            <a:pPr algn="just"/>
            <a:r>
              <a:rPr lang="en-US" dirty="0"/>
              <a:t>Give SP 3 tablets under direct observed (</a:t>
            </a:r>
            <a:r>
              <a:rPr lang="en-US" dirty="0">
                <a:solidFill>
                  <a:srgbClr val="FF0000"/>
                </a:solidFill>
              </a:rPr>
              <a:t>DOT</a:t>
            </a:r>
            <a:r>
              <a:rPr lang="en-US" dirty="0"/>
              <a:t>) therapy in ANC</a:t>
            </a:r>
          </a:p>
          <a:p>
            <a:pPr algn="just"/>
            <a:r>
              <a:rPr lang="en-US" dirty="0"/>
              <a:t>The doses should be given at least 4 wks apart</a:t>
            </a:r>
          </a:p>
        </p:txBody>
      </p:sp>
    </p:spTree>
    <p:extLst>
      <p:ext uri="{BB962C8B-B14F-4D97-AF65-F5344CB8AC3E}">
        <p14:creationId xmlns:p14="http://schemas.microsoft.com/office/powerpoint/2010/main" val="1073532750"/>
      </p:ext>
    </p:extLst>
  </p:cSld>
  <p:clrMapOvr>
    <a:masterClrMapping/>
  </p:clrMapOvr>
  <p:transition spd="slow">
    <p:strips dir="ru"/>
  </p:transition>
</p:sld>
</file>

<file path=ppt/slides/slide29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74642"/>
            <a:ext cx="9372600" cy="487363"/>
          </a:xfrm>
        </p:spPr>
        <p:txBody>
          <a:bodyPr>
            <a:normAutofit fontScale="90000"/>
          </a:bodyPr>
          <a:lstStyle/>
          <a:p>
            <a:pPr algn="ctr"/>
            <a:r>
              <a:rPr lang="en-US" b="1" dirty="0">
                <a:solidFill>
                  <a:srgbClr val="FF0000"/>
                </a:solidFill>
              </a:rPr>
              <a:t>Note!</a:t>
            </a:r>
          </a:p>
        </p:txBody>
      </p:sp>
      <p:sp>
        <p:nvSpPr>
          <p:cNvPr id="3" name="Content Placeholder 2"/>
          <p:cNvSpPr>
            <a:spLocks noGrp="1"/>
          </p:cNvSpPr>
          <p:nvPr>
            <p:ph idx="1"/>
          </p:nvPr>
        </p:nvSpPr>
        <p:spPr>
          <a:xfrm>
            <a:off x="1714501" y="762004"/>
            <a:ext cx="9833609" cy="5943600"/>
          </a:xfrm>
        </p:spPr>
        <p:txBody>
          <a:bodyPr>
            <a:normAutofit/>
          </a:bodyPr>
          <a:lstStyle/>
          <a:p>
            <a:pPr algn="just"/>
            <a:r>
              <a:rPr lang="en-US" sz="2800" dirty="0" err="1"/>
              <a:t>IPTp</a:t>
            </a:r>
            <a:r>
              <a:rPr lang="en-US" sz="2800" dirty="0"/>
              <a:t> should not be given together with folic acid due to drug interaction effects that increases the chances of parasite survival( the parasite feeds on folic acid for survival)</a:t>
            </a:r>
          </a:p>
          <a:p>
            <a:pPr algn="just"/>
            <a:r>
              <a:rPr lang="en-US" sz="2800" dirty="0"/>
              <a:t>Folic acid should be discontinued for 2 wks following SP administration</a:t>
            </a:r>
          </a:p>
          <a:p>
            <a:pPr algn="ctr">
              <a:buNone/>
            </a:pPr>
            <a:r>
              <a:rPr lang="en-US" sz="2800" b="1" u="sng" dirty="0" err="1"/>
              <a:t>IPTp</a:t>
            </a:r>
            <a:r>
              <a:rPr lang="en-US" sz="2800" b="1" u="sng" dirty="0"/>
              <a:t> &amp; HIV Positive women</a:t>
            </a:r>
          </a:p>
          <a:p>
            <a:pPr algn="just"/>
            <a:r>
              <a:rPr lang="en-US" sz="2800" dirty="0"/>
              <a:t>All HIV positive women should receive SP for </a:t>
            </a:r>
            <a:r>
              <a:rPr lang="en-US" sz="2800" dirty="0" err="1"/>
              <a:t>IPTp</a:t>
            </a:r>
            <a:r>
              <a:rPr lang="en-US" sz="2800" dirty="0"/>
              <a:t> </a:t>
            </a:r>
            <a:r>
              <a:rPr lang="en-US" sz="2800" dirty="0" err="1"/>
              <a:t>atleast</a:t>
            </a:r>
            <a:r>
              <a:rPr lang="en-US" sz="2800" dirty="0"/>
              <a:t> 4 times </a:t>
            </a:r>
          </a:p>
          <a:p>
            <a:pPr algn="just"/>
            <a:r>
              <a:rPr lang="en-US" sz="2800" dirty="0"/>
              <a:t>Those taking daily </a:t>
            </a:r>
            <a:r>
              <a:rPr lang="en-US" sz="2800" dirty="0" err="1"/>
              <a:t>cotrimoxazole</a:t>
            </a:r>
            <a:r>
              <a:rPr lang="en-US" sz="2800" dirty="0"/>
              <a:t> prophylaxis should not receive </a:t>
            </a:r>
            <a:r>
              <a:rPr lang="en-US" sz="2800" dirty="0" err="1"/>
              <a:t>IPTp</a:t>
            </a:r>
            <a:r>
              <a:rPr lang="en-US" sz="2800" dirty="0"/>
              <a:t> (</a:t>
            </a:r>
            <a:r>
              <a:rPr lang="en-US" sz="2800" dirty="0" err="1"/>
              <a:t>septrin</a:t>
            </a:r>
            <a:r>
              <a:rPr lang="en-US" sz="2800" dirty="0"/>
              <a:t> contains </a:t>
            </a:r>
            <a:r>
              <a:rPr lang="en-US" sz="2800" dirty="0" err="1"/>
              <a:t>sulphur</a:t>
            </a:r>
            <a:r>
              <a:rPr lang="en-US" sz="2800" dirty="0"/>
              <a:t>)</a:t>
            </a:r>
          </a:p>
        </p:txBody>
      </p:sp>
    </p:spTree>
    <p:extLst>
      <p:ext uri="{BB962C8B-B14F-4D97-AF65-F5344CB8AC3E}">
        <p14:creationId xmlns:p14="http://schemas.microsoft.com/office/powerpoint/2010/main" val="827565403"/>
      </p:ext>
    </p:extLst>
  </p:cSld>
  <p:clrMapOvr>
    <a:masterClrMapping/>
  </p:clrMapOvr>
  <p:transition spd="slow">
    <p:strips dir="ru"/>
  </p:transition>
</p:sld>
</file>

<file path=ppt/slides/slide292.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001250" cy="6553200"/>
          </a:xfrm>
        </p:spPr>
        <p:txBody>
          <a:bodyPr>
            <a:normAutofit fontScale="92500" lnSpcReduction="10000"/>
          </a:bodyPr>
          <a:lstStyle/>
          <a:p>
            <a:pPr algn="ctr">
              <a:buNone/>
            </a:pPr>
            <a:r>
              <a:rPr lang="en-US" dirty="0"/>
              <a:t>		</a:t>
            </a:r>
            <a:r>
              <a:rPr lang="en-US" b="1" i="1" u="sng" dirty="0"/>
              <a:t>Benefits of </a:t>
            </a:r>
            <a:r>
              <a:rPr lang="en-US" b="1" i="1" u="sng" dirty="0" err="1"/>
              <a:t>IPTp</a:t>
            </a:r>
            <a:r>
              <a:rPr lang="en-US" b="1" i="1" u="sng" dirty="0"/>
              <a:t> are:-</a:t>
            </a:r>
          </a:p>
          <a:p>
            <a:pPr algn="just"/>
            <a:r>
              <a:rPr lang="en-US" dirty="0"/>
              <a:t>Clears the parasites at the placenta site, hence normal functions of the placenta are restored.</a:t>
            </a:r>
          </a:p>
          <a:p>
            <a:pPr algn="just"/>
            <a:r>
              <a:rPr lang="en-US" dirty="0"/>
              <a:t>Eradicates peripheral parasitaemia, so the mother recovers from anaemia.</a:t>
            </a:r>
          </a:p>
          <a:p>
            <a:pPr algn="just"/>
            <a:r>
              <a:rPr lang="en-US" dirty="0"/>
              <a:t>Can be taken on an empty stomach</a:t>
            </a:r>
          </a:p>
          <a:p>
            <a:pPr algn="just"/>
            <a:r>
              <a:rPr lang="en-US" dirty="0"/>
              <a:t>It is safe &amp; effective during pregnancy</a:t>
            </a:r>
          </a:p>
          <a:p>
            <a:pPr algn="ctr">
              <a:buNone/>
            </a:pPr>
            <a:r>
              <a:rPr lang="en-US" dirty="0"/>
              <a:t>	</a:t>
            </a:r>
            <a:r>
              <a:rPr lang="en-US" b="1" i="1" u="sng" dirty="0"/>
              <a:t>Side effects includes:</a:t>
            </a:r>
          </a:p>
          <a:p>
            <a:pPr algn="just"/>
            <a:r>
              <a:rPr lang="en-US" dirty="0"/>
              <a:t>Nausea  headache and occasional vomiting for the mild.</a:t>
            </a:r>
          </a:p>
          <a:p>
            <a:pPr algn="just"/>
            <a:r>
              <a:rPr lang="en-US" dirty="0"/>
              <a:t>Stevens Johnson syndrome  . It’s a complication for  sulfa based drugs.</a:t>
            </a:r>
          </a:p>
          <a:p>
            <a:pPr algn="just"/>
            <a:r>
              <a:rPr lang="en-US" dirty="0"/>
              <a:t>Advice to sleep under long lasting insecticide treated nets (LLITNs)</a:t>
            </a:r>
          </a:p>
          <a:p>
            <a:pPr algn="just"/>
            <a:endParaRPr lang="en-US" dirty="0"/>
          </a:p>
        </p:txBody>
      </p:sp>
    </p:spTree>
    <p:extLst>
      <p:ext uri="{BB962C8B-B14F-4D97-AF65-F5344CB8AC3E}">
        <p14:creationId xmlns:p14="http://schemas.microsoft.com/office/powerpoint/2010/main" val="1504233696"/>
      </p:ext>
    </p:extLst>
  </p:cSld>
  <p:clrMapOvr>
    <a:masterClrMapping/>
  </p:clrMapOvr>
  <p:transition spd="slow">
    <p:strips dir="ru"/>
  </p:transition>
</p:sld>
</file>

<file path=ppt/slides/slide29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lnSpcReduction="10000"/>
          </a:bodyPr>
          <a:lstStyle/>
          <a:p>
            <a:pPr algn="just"/>
            <a:r>
              <a:rPr lang="en-US" dirty="0"/>
              <a:t>That who suffers malaria , admission to hospital is vital irrespective of the MPS results so long as she is symptomatic.</a:t>
            </a:r>
          </a:p>
          <a:p>
            <a:pPr algn="just"/>
            <a:r>
              <a:rPr lang="en-US" dirty="0"/>
              <a:t>Inform the DR. immediately</a:t>
            </a:r>
          </a:p>
          <a:p>
            <a:pPr algn="just"/>
            <a:r>
              <a:rPr lang="en-US" dirty="0"/>
              <a:t>Assess the condition through history and physical examination results.</a:t>
            </a:r>
          </a:p>
          <a:p>
            <a:pPr algn="just"/>
            <a:r>
              <a:rPr lang="en-US" dirty="0"/>
              <a:t>Monitor fetal and maternal condition every 4 hourly. Instruct mother to maintain fetal kick chart . Monitor  onset of uterine contractions. Document correctly, interpret &amp; consult appropriately.</a:t>
            </a:r>
          </a:p>
          <a:p>
            <a:pPr algn="just"/>
            <a:r>
              <a:rPr lang="en-US" dirty="0"/>
              <a:t>Nurse on complete bed rest to facilitate adequate blood supply to the placental bed and kidneys.</a:t>
            </a:r>
          </a:p>
          <a:p>
            <a:pPr algn="just"/>
            <a:endParaRPr lang="en-US" dirty="0"/>
          </a:p>
        </p:txBody>
      </p:sp>
    </p:spTree>
    <p:extLst>
      <p:ext uri="{BB962C8B-B14F-4D97-AF65-F5344CB8AC3E}">
        <p14:creationId xmlns:p14="http://schemas.microsoft.com/office/powerpoint/2010/main" val="2072293926"/>
      </p:ext>
    </p:extLst>
  </p:cSld>
  <p:clrMapOvr>
    <a:masterClrMapping/>
  </p:clrMapOvr>
  <p:transition spd="slow">
    <p:strips dir="ru"/>
  </p:transition>
</p:sld>
</file>

<file path=ppt/slides/slide29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191750" cy="6309360"/>
          </a:xfrm>
        </p:spPr>
        <p:txBody>
          <a:bodyPr>
            <a:noAutofit/>
          </a:bodyPr>
          <a:lstStyle/>
          <a:p>
            <a:r>
              <a:rPr lang="en-US" dirty="0"/>
              <a:t>Investigate thoroughly thru, MPS urea &amp; electrolytes, blood sugar  and serum </a:t>
            </a:r>
            <a:r>
              <a:rPr lang="en-US" dirty="0" err="1"/>
              <a:t>bilirubin</a:t>
            </a:r>
            <a:r>
              <a:rPr lang="en-US" dirty="0"/>
              <a:t>. </a:t>
            </a:r>
          </a:p>
          <a:p>
            <a:r>
              <a:rPr lang="en-US" dirty="0"/>
              <a:t>In some cases cross-match is done, as well as ultrasound to assess fetal growth &amp; health.</a:t>
            </a:r>
          </a:p>
          <a:p>
            <a:pPr>
              <a:buNone/>
            </a:pPr>
            <a:r>
              <a:rPr lang="en-US" b="1" dirty="0">
                <a:solidFill>
                  <a:srgbClr val="FF0000"/>
                </a:solidFill>
              </a:rPr>
              <a:t>NB:  </a:t>
            </a:r>
            <a:r>
              <a:rPr lang="en-US" dirty="0"/>
              <a:t>MPS  &amp; HB levels are estimated regularly to assess the progress.</a:t>
            </a:r>
          </a:p>
          <a:p>
            <a:r>
              <a:rPr lang="en-US" dirty="0"/>
              <a:t>Correct dehydration thru intravenous infusion of 3 litres in 24 hrs, if vomiting / diarrhoea are present. </a:t>
            </a:r>
          </a:p>
          <a:p>
            <a:pPr>
              <a:buFont typeface="Wingdings" pitchFamily="2" charset="2"/>
              <a:buChar char="Ø"/>
            </a:pPr>
            <a:r>
              <a:rPr lang="en-US" dirty="0"/>
              <a:t>If absent encourage free oral fluid, amounting  to 3L× 24 hrs.</a:t>
            </a:r>
          </a:p>
          <a:p>
            <a:pPr>
              <a:buFont typeface="Wingdings" pitchFamily="2" charset="2"/>
              <a:buChar char="Ø"/>
            </a:pPr>
            <a:r>
              <a:rPr lang="en-US" dirty="0"/>
              <a:t>Maintain FBC strictly to evaluate renal functions.</a:t>
            </a:r>
          </a:p>
        </p:txBody>
      </p:sp>
    </p:spTree>
    <p:extLst>
      <p:ext uri="{BB962C8B-B14F-4D97-AF65-F5344CB8AC3E}">
        <p14:creationId xmlns:p14="http://schemas.microsoft.com/office/powerpoint/2010/main" val="1808976723"/>
      </p:ext>
    </p:extLst>
  </p:cSld>
  <p:clrMapOvr>
    <a:masterClrMapping/>
  </p:clrMapOvr>
  <p:transition spd="slow">
    <p:strips dir="ru"/>
  </p:transition>
</p:sld>
</file>

<file path=ppt/slides/slide29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76200"/>
            <a:ext cx="9906000" cy="6629400"/>
          </a:xfrm>
        </p:spPr>
        <p:txBody>
          <a:bodyPr>
            <a:noAutofit/>
          </a:bodyPr>
          <a:lstStyle/>
          <a:p>
            <a:pPr algn="just"/>
            <a:r>
              <a:rPr lang="en-US" dirty="0"/>
              <a:t>For features of incomplete / inevitable abortion, prepare for evacuation of the uterus.</a:t>
            </a:r>
          </a:p>
          <a:p>
            <a:pPr algn="just"/>
            <a:r>
              <a:rPr lang="en-US" dirty="0"/>
              <a:t>For  IUFD  and in labour, monitor  as well as deliver as usual. Not in labour,  control the malaria condition then induce.</a:t>
            </a:r>
          </a:p>
          <a:p>
            <a:pPr algn="just">
              <a:buNone/>
            </a:pPr>
            <a:r>
              <a:rPr lang="en-US" dirty="0"/>
              <a:t>		</a:t>
            </a:r>
            <a:r>
              <a:rPr lang="en-US" b="1" u="sng" dirty="0">
                <a:solidFill>
                  <a:srgbClr val="FF0000"/>
                </a:solidFill>
              </a:rPr>
              <a:t>DRUGS/ PHARMACOLOGICAL MGT:</a:t>
            </a:r>
          </a:p>
          <a:p>
            <a:pPr algn="just"/>
            <a:r>
              <a:rPr lang="en-US" dirty="0"/>
              <a:t>For </a:t>
            </a:r>
            <a:r>
              <a:rPr lang="en-US" b="1" u="sng" dirty="0"/>
              <a:t>uncomplicated malaria</a:t>
            </a:r>
            <a:r>
              <a:rPr lang="en-US" u="sng" dirty="0"/>
              <a:t>;</a:t>
            </a:r>
          </a:p>
          <a:p>
            <a:pPr lvl="1" algn="just"/>
            <a:r>
              <a:rPr lang="en-US" sz="3200" dirty="0"/>
              <a:t>In 1</a:t>
            </a:r>
            <a:r>
              <a:rPr lang="en-US" sz="3200" baseline="30000" dirty="0"/>
              <a:t>st</a:t>
            </a:r>
            <a:r>
              <a:rPr lang="en-US" sz="3200" dirty="0"/>
              <a:t> trimester, Recommended treatment is oral </a:t>
            </a:r>
            <a:r>
              <a:rPr lang="en-US" sz="3200" b="1" dirty="0"/>
              <a:t>quinine (</a:t>
            </a:r>
            <a:r>
              <a:rPr lang="en-US" sz="3200" dirty="0"/>
              <a:t>1</a:t>
            </a:r>
            <a:r>
              <a:rPr lang="en-US" sz="3200" baseline="30000" dirty="0"/>
              <a:t>st</a:t>
            </a:r>
            <a:r>
              <a:rPr lang="en-US" sz="3200" dirty="0"/>
              <a:t> choice</a:t>
            </a:r>
            <a:r>
              <a:rPr lang="en-US" sz="3200" b="1" dirty="0"/>
              <a:t>)</a:t>
            </a:r>
            <a:r>
              <a:rPr lang="en-US" sz="3200" dirty="0"/>
              <a:t> 600 mg 8 hrly for 7 days or Artemether Lumefantrine  (</a:t>
            </a:r>
            <a:r>
              <a:rPr lang="en-US" sz="3200" b="1" dirty="0"/>
              <a:t>AL</a:t>
            </a:r>
            <a:r>
              <a:rPr lang="en-US" sz="3200" dirty="0"/>
              <a:t>) (2</a:t>
            </a:r>
            <a:r>
              <a:rPr lang="en-US" sz="3200" baseline="30000" dirty="0"/>
              <a:t>nd</a:t>
            </a:r>
            <a:r>
              <a:rPr lang="en-US" sz="3200" dirty="0"/>
              <a:t> choice).</a:t>
            </a:r>
          </a:p>
          <a:p>
            <a:pPr lvl="1" algn="just"/>
            <a:r>
              <a:rPr lang="en-US" sz="3200" dirty="0"/>
              <a:t>In 2</a:t>
            </a:r>
            <a:r>
              <a:rPr lang="en-US" sz="3200" baseline="30000" dirty="0"/>
              <a:t>nd</a:t>
            </a:r>
            <a:r>
              <a:rPr lang="en-US" sz="3200" dirty="0"/>
              <a:t> &amp; 3</a:t>
            </a:r>
            <a:r>
              <a:rPr lang="en-US" sz="3200" baseline="30000" dirty="0"/>
              <a:t>rd</a:t>
            </a:r>
            <a:r>
              <a:rPr lang="en-US" sz="3200" dirty="0"/>
              <a:t> Trimesters: </a:t>
            </a:r>
            <a:r>
              <a:rPr lang="en-US" sz="3200" b="1" dirty="0"/>
              <a:t>AL</a:t>
            </a:r>
            <a:r>
              <a:rPr lang="en-US" sz="3200" dirty="0"/>
              <a:t> is the recommended treatment (1</a:t>
            </a:r>
            <a:r>
              <a:rPr lang="en-US" sz="3200" baseline="30000" dirty="0"/>
              <a:t>st</a:t>
            </a:r>
            <a:r>
              <a:rPr lang="en-US" sz="3200" dirty="0"/>
              <a:t> choice). Oral Quinine may also be used but compliance must be ensured. </a:t>
            </a:r>
          </a:p>
        </p:txBody>
      </p:sp>
    </p:spTree>
    <p:extLst>
      <p:ext uri="{BB962C8B-B14F-4D97-AF65-F5344CB8AC3E}">
        <p14:creationId xmlns:p14="http://schemas.microsoft.com/office/powerpoint/2010/main" val="585453098"/>
      </p:ext>
    </p:extLst>
  </p:cSld>
  <p:clrMapOvr>
    <a:masterClrMapping/>
  </p:clrMapOvr>
  <p:transition spd="slow">
    <p:strips dir="ru"/>
  </p:transition>
</p:sld>
</file>

<file path=ppt/slides/slide29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719310" cy="6553200"/>
          </a:xfrm>
        </p:spPr>
        <p:txBody>
          <a:bodyPr>
            <a:normAutofit/>
          </a:bodyPr>
          <a:lstStyle/>
          <a:p>
            <a:pPr algn="just">
              <a:buNone/>
            </a:pPr>
            <a:r>
              <a:rPr lang="en-US" sz="4800" b="1" i="1" dirty="0">
                <a:solidFill>
                  <a:srgbClr val="FF0000"/>
                </a:solidFill>
              </a:rPr>
              <a:t>Note:</a:t>
            </a:r>
            <a:r>
              <a:rPr lang="en-US" sz="3600" i="1" dirty="0"/>
              <a:t> </a:t>
            </a:r>
            <a:r>
              <a:rPr lang="en-US" sz="3600" i="1" dirty="0">
                <a:solidFill>
                  <a:srgbClr val="002060"/>
                </a:solidFill>
              </a:rPr>
              <a:t>Avoid AL in the 1</a:t>
            </a:r>
            <a:r>
              <a:rPr lang="en-US" sz="3600" i="1" baseline="30000" dirty="0">
                <a:solidFill>
                  <a:srgbClr val="002060"/>
                </a:solidFill>
              </a:rPr>
              <a:t>st</a:t>
            </a:r>
            <a:r>
              <a:rPr lang="en-US" sz="3600" i="1" dirty="0">
                <a:solidFill>
                  <a:srgbClr val="002060"/>
                </a:solidFill>
              </a:rPr>
              <a:t> trimester (concern about safety, but don’t withhold if quinine is not available). </a:t>
            </a:r>
          </a:p>
          <a:p>
            <a:pPr algn="just"/>
            <a:r>
              <a:rPr lang="en-US" sz="3600" dirty="0"/>
              <a:t>For AL, a 6- dose regimen is given for 3 days as follows: 4 tablets stat, repeat after 8hrs, 24hrs, 36 hrs, 48 hrs &amp; 60 hrs  </a:t>
            </a:r>
          </a:p>
          <a:p>
            <a:pPr algn="just">
              <a:buFont typeface="Wingdings" pitchFamily="2" charset="2"/>
              <a:buChar char="Ø"/>
            </a:pPr>
            <a:r>
              <a:rPr lang="en-US" sz="3600" dirty="0"/>
              <a:t>Recommended for mild- moderate cases, fetal health not affected &amp; no diarrhoea or vomiting.</a:t>
            </a:r>
          </a:p>
        </p:txBody>
      </p:sp>
    </p:spTree>
    <p:extLst>
      <p:ext uri="{BB962C8B-B14F-4D97-AF65-F5344CB8AC3E}">
        <p14:creationId xmlns:p14="http://schemas.microsoft.com/office/powerpoint/2010/main" val="4074017959"/>
      </p:ext>
    </p:extLst>
  </p:cSld>
  <p:clrMapOvr>
    <a:masterClrMapping/>
  </p:clrMapOvr>
  <p:transition spd="slow">
    <p:strips dir="ru"/>
  </p:transition>
</p:sld>
</file>

<file path=ppt/slides/slide29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9990" y="0"/>
            <a:ext cx="10686362" cy="6858000"/>
          </a:xfrm>
        </p:spPr>
        <p:txBody>
          <a:bodyPr>
            <a:noAutofit/>
          </a:bodyPr>
          <a:lstStyle/>
          <a:p>
            <a:pPr algn="just"/>
            <a:r>
              <a:rPr lang="en-US" sz="2800" dirty="0">
                <a:latin typeface="Calibri" panose="020F0502020204030204" pitchFamily="34" charset="0"/>
              </a:rPr>
              <a:t>For </a:t>
            </a:r>
            <a:r>
              <a:rPr lang="en-US" sz="2800" b="1" u="sng" dirty="0">
                <a:latin typeface="Calibri" panose="020F0502020204030204" pitchFamily="34" charset="0"/>
              </a:rPr>
              <a:t>severe malaria </a:t>
            </a:r>
            <a:r>
              <a:rPr lang="en-US" sz="2800" dirty="0">
                <a:latin typeface="Calibri" panose="020F0502020204030204" pitchFamily="34" charset="0"/>
              </a:rPr>
              <a:t>in pregnancy; the recommended drug is intravenous </a:t>
            </a:r>
            <a:r>
              <a:rPr lang="en-US" sz="2800" b="1" dirty="0">
                <a:solidFill>
                  <a:srgbClr val="FF0000"/>
                </a:solidFill>
                <a:latin typeface="Calibri" panose="020F0502020204030204" pitchFamily="34" charset="0"/>
              </a:rPr>
              <a:t>Artesunate 2.4 mg/kg</a:t>
            </a:r>
            <a:r>
              <a:rPr lang="en-US" sz="2800" dirty="0">
                <a:latin typeface="Calibri" panose="020F0502020204030204" pitchFamily="34" charset="0"/>
              </a:rPr>
              <a:t> (1</a:t>
            </a:r>
            <a:r>
              <a:rPr lang="en-US" sz="2800" baseline="30000" dirty="0">
                <a:latin typeface="Calibri" panose="020F0502020204030204" pitchFamily="34" charset="0"/>
              </a:rPr>
              <a:t>st</a:t>
            </a:r>
            <a:r>
              <a:rPr lang="en-US" sz="2800" dirty="0">
                <a:latin typeface="Calibri" panose="020F0502020204030204" pitchFamily="34" charset="0"/>
              </a:rPr>
              <a:t> choice). In the absence of Artesunate, artemether or Quinine can be given. </a:t>
            </a:r>
          </a:p>
          <a:p>
            <a:pPr algn="just"/>
            <a:r>
              <a:rPr lang="en-US" sz="2800" b="1" i="1" dirty="0">
                <a:latin typeface="Calibri" panose="020F0502020204030204" pitchFamily="34" charset="0"/>
              </a:rPr>
              <a:t>For Quinine administration:</a:t>
            </a:r>
          </a:p>
          <a:p>
            <a:pPr algn="just">
              <a:buFont typeface="Wingdings" pitchFamily="2" charset="2"/>
              <a:buChar char="Ø"/>
            </a:pPr>
            <a:r>
              <a:rPr lang="en-US" sz="2800" dirty="0">
                <a:latin typeface="Calibri" panose="020F0502020204030204" pitchFamily="34" charset="0"/>
              </a:rPr>
              <a:t>Provide a Loading dose of 20 mg / kg to a maximum of 1200mg in ½  L  of 5% dextrose or n/ saline (</a:t>
            </a:r>
            <a:r>
              <a:rPr lang="en-US" sz="2800" b="1" dirty="0">
                <a:latin typeface="Calibri" panose="020F0502020204030204" pitchFamily="34" charset="0"/>
              </a:rPr>
              <a:t>preferably dextrose</a:t>
            </a:r>
            <a:r>
              <a:rPr lang="en-US" sz="2800" dirty="0">
                <a:latin typeface="Calibri" panose="020F0502020204030204" pitchFamily="34" charset="0"/>
              </a:rPr>
              <a:t>) to run over 4 hours.</a:t>
            </a:r>
          </a:p>
          <a:p>
            <a:pPr algn="just">
              <a:buFont typeface="Wingdings" pitchFamily="2" charset="2"/>
              <a:buChar char="Ø"/>
            </a:pPr>
            <a:r>
              <a:rPr lang="en-US" sz="2800" dirty="0" err="1">
                <a:latin typeface="Calibri" panose="020F0502020204030204" pitchFamily="34" charset="0"/>
              </a:rPr>
              <a:t>Maintainance</a:t>
            </a:r>
            <a:r>
              <a:rPr lang="en-US" sz="2800" dirty="0">
                <a:latin typeface="Calibri" panose="020F0502020204030204" pitchFamily="34" charset="0"/>
              </a:rPr>
              <a:t> dose of 10 mg / kg to a maximum of 600mg in ½ L of  5 % dextrose or N/saline to run over 4 hrs</a:t>
            </a:r>
          </a:p>
          <a:p>
            <a:pPr algn="just">
              <a:buNone/>
            </a:pPr>
            <a:r>
              <a:rPr lang="en-US" sz="2800" b="1" dirty="0">
                <a:solidFill>
                  <a:srgbClr val="FF0000"/>
                </a:solidFill>
                <a:latin typeface="Calibri" panose="020F0502020204030204" pitchFamily="34" charset="0"/>
              </a:rPr>
              <a:t>NB: </a:t>
            </a:r>
            <a:r>
              <a:rPr lang="en-US" sz="2800" dirty="0">
                <a:latin typeface="Calibri" panose="020F0502020204030204" pitchFamily="34" charset="0"/>
              </a:rPr>
              <a:t>Not possible to weigh, recommended loading dose is 900 mg &amp; </a:t>
            </a:r>
            <a:r>
              <a:rPr lang="en-US" sz="2800" dirty="0" err="1">
                <a:latin typeface="Calibri" panose="020F0502020204030204" pitchFamily="34" charset="0"/>
              </a:rPr>
              <a:t>maintainance</a:t>
            </a:r>
            <a:r>
              <a:rPr lang="en-US" sz="2800" dirty="0">
                <a:latin typeface="Calibri" panose="020F0502020204030204" pitchFamily="34" charset="0"/>
              </a:rPr>
              <a:t> dose of 600mg. </a:t>
            </a:r>
          </a:p>
          <a:p>
            <a:pPr algn="just">
              <a:buFont typeface="Wingdings" pitchFamily="2" charset="2"/>
              <a:buChar char="Ø"/>
            </a:pPr>
            <a:r>
              <a:rPr lang="en-US" sz="2800" dirty="0">
                <a:latin typeface="Calibri" panose="020F0502020204030204" pitchFamily="34" charset="0"/>
              </a:rPr>
              <a:t>The respective quinine dose  to be repeated at 8 hourly intervals, until vomiting is controlled which is mostly done , within 2 days &amp; thereafter ct with oral treatment (AL or oral quinine for 7 days)</a:t>
            </a:r>
          </a:p>
        </p:txBody>
      </p:sp>
    </p:spTree>
    <p:extLst>
      <p:ext uri="{BB962C8B-B14F-4D97-AF65-F5344CB8AC3E}">
        <p14:creationId xmlns:p14="http://schemas.microsoft.com/office/powerpoint/2010/main" val="1016415298"/>
      </p:ext>
    </p:extLst>
  </p:cSld>
  <p:clrMapOvr>
    <a:masterClrMapping/>
  </p:clrMapOvr>
  <p:transition spd="slow">
    <p:strips dir="ru"/>
  </p:transition>
</p:sld>
</file>

<file path=ppt/slides/slide29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30707"/>
            <a:ext cx="9372600" cy="1143000"/>
          </a:xfrm>
        </p:spPr>
        <p:txBody>
          <a:bodyPr/>
          <a:lstStyle/>
          <a:p>
            <a:pPr algn="ctr"/>
            <a:r>
              <a:rPr lang="en-US" dirty="0">
                <a:solidFill>
                  <a:srgbClr val="FF0000"/>
                </a:solidFill>
                <a:latin typeface="Bodoni MT Black" panose="02070A03080606020203" pitchFamily="18" charset="0"/>
              </a:rPr>
              <a:t>Note: </a:t>
            </a:r>
          </a:p>
        </p:txBody>
      </p:sp>
      <p:sp>
        <p:nvSpPr>
          <p:cNvPr id="3" name="Content Placeholder 2"/>
          <p:cNvSpPr>
            <a:spLocks noGrp="1"/>
          </p:cNvSpPr>
          <p:nvPr>
            <p:ph idx="1"/>
          </p:nvPr>
        </p:nvSpPr>
        <p:spPr>
          <a:xfrm>
            <a:off x="1981200" y="1066800"/>
            <a:ext cx="9372600" cy="4800600"/>
          </a:xfrm>
        </p:spPr>
        <p:txBody>
          <a:bodyPr/>
          <a:lstStyle/>
          <a:p>
            <a:pPr algn="just">
              <a:buFont typeface="Wingdings" panose="05000000000000000000" pitchFamily="2" charset="2"/>
              <a:buChar char="v"/>
            </a:pPr>
            <a:r>
              <a:rPr lang="en-US" dirty="0"/>
              <a:t>Artesunate is administered at 0 hrs, 12 hrs, 24 hrs then Daily until the patient can take orally. A patient should receive a minimum of 3 doses before being transitioned to orals. </a:t>
            </a:r>
          </a:p>
          <a:p>
            <a:pPr algn="just">
              <a:buFont typeface="Wingdings" panose="05000000000000000000" pitchFamily="2" charset="2"/>
              <a:buChar char="v"/>
            </a:pPr>
            <a:r>
              <a:rPr lang="en-US" dirty="0"/>
              <a:t>Patient’s weight should be determined before administration of parenteral Artesunate. </a:t>
            </a:r>
          </a:p>
        </p:txBody>
      </p:sp>
    </p:spTree>
    <p:extLst>
      <p:ext uri="{BB962C8B-B14F-4D97-AF65-F5344CB8AC3E}">
        <p14:creationId xmlns:p14="http://schemas.microsoft.com/office/powerpoint/2010/main" val="1215502986"/>
      </p:ext>
    </p:extLst>
  </p:cSld>
  <p:clrMapOvr>
    <a:masterClrMapping/>
  </p:clrMapOvr>
  <p:transition spd="slow">
    <p:strips dir="ru"/>
  </p:transition>
</p:sld>
</file>

<file path=ppt/slides/slide29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9990" y="297455"/>
            <a:ext cx="10686362" cy="6255744"/>
          </a:xfrm>
        </p:spPr>
        <p:txBody>
          <a:bodyPr>
            <a:noAutofit/>
          </a:bodyPr>
          <a:lstStyle/>
          <a:p>
            <a:pPr algn="just">
              <a:buFont typeface="Wingdings" pitchFamily="2" charset="2"/>
              <a:buChar char="Ø"/>
            </a:pPr>
            <a:r>
              <a:rPr lang="en-US" sz="2800" dirty="0">
                <a:latin typeface="Calibri" panose="020F0502020204030204" pitchFamily="34" charset="0"/>
              </a:rPr>
              <a:t>During treatment closely monitor for:-</a:t>
            </a:r>
          </a:p>
          <a:p>
            <a:pPr lvl="1" algn="just">
              <a:buFont typeface="Wingdings" pitchFamily="2" charset="2"/>
              <a:buChar char="v"/>
            </a:pPr>
            <a:r>
              <a:rPr lang="en-US" dirty="0">
                <a:latin typeface="Calibri" panose="020F0502020204030204" pitchFamily="34" charset="0"/>
              </a:rPr>
              <a:t>Cardiotoxicity, characterized by presence of arrhythmia and fibrillation . Palpitations , cyanosis &amp; Dyspnoea . </a:t>
            </a:r>
          </a:p>
          <a:p>
            <a:pPr lvl="1" algn="just">
              <a:buFont typeface="Wingdings" pitchFamily="2" charset="2"/>
              <a:buChar char="v"/>
            </a:pPr>
            <a:r>
              <a:rPr lang="en-US" dirty="0">
                <a:latin typeface="Calibri" panose="020F0502020204030204" pitchFamily="34" charset="0"/>
              </a:rPr>
              <a:t>Signs of </a:t>
            </a:r>
            <a:r>
              <a:rPr lang="en-US" dirty="0" err="1">
                <a:latin typeface="Calibri" panose="020F0502020204030204" pitchFamily="34" charset="0"/>
              </a:rPr>
              <a:t>hypoglycaemia</a:t>
            </a:r>
            <a:r>
              <a:rPr lang="en-US" dirty="0">
                <a:latin typeface="Calibri" panose="020F0502020204030204" pitchFamily="34" charset="0"/>
              </a:rPr>
              <a:t>.</a:t>
            </a:r>
          </a:p>
          <a:p>
            <a:pPr lvl="1" algn="just">
              <a:buFont typeface="Wingdings" pitchFamily="2" charset="2"/>
              <a:buChar char="v"/>
            </a:pPr>
            <a:r>
              <a:rPr lang="en-US" dirty="0">
                <a:latin typeface="Calibri" panose="020F0502020204030204" pitchFamily="34" charset="0"/>
              </a:rPr>
              <a:t>Premature labour</a:t>
            </a:r>
          </a:p>
          <a:p>
            <a:pPr algn="just">
              <a:buFont typeface="Wingdings" pitchFamily="2" charset="2"/>
              <a:buChar char="Ø"/>
            </a:pPr>
            <a:r>
              <a:rPr lang="en-US" sz="2800" dirty="0">
                <a:latin typeface="Calibri" panose="020F0502020204030204" pitchFamily="34" charset="0"/>
              </a:rPr>
              <a:t>Remedies to the above side effects are:-</a:t>
            </a:r>
          </a:p>
          <a:p>
            <a:pPr lvl="1" algn="just">
              <a:buFont typeface="Wingdings" pitchFamily="2" charset="2"/>
              <a:buChar char="v"/>
            </a:pPr>
            <a:r>
              <a:rPr lang="en-US" dirty="0">
                <a:latin typeface="Calibri" panose="020F0502020204030204" pitchFamily="34" charset="0"/>
              </a:rPr>
              <a:t>Supportive treatment eg administration of beta blocker such as Inderal/propranolol 40mg 8 hourly. Also reduce the drip rate.</a:t>
            </a:r>
          </a:p>
          <a:p>
            <a:pPr lvl="1" algn="just">
              <a:buFont typeface="Wingdings" pitchFamily="2" charset="2"/>
              <a:buChar char="v"/>
            </a:pPr>
            <a:r>
              <a:rPr lang="en-US" dirty="0">
                <a:latin typeface="Calibri" panose="020F0502020204030204" pitchFamily="34" charset="0"/>
              </a:rPr>
              <a:t>For </a:t>
            </a:r>
            <a:r>
              <a:rPr lang="en-US" dirty="0" err="1">
                <a:latin typeface="Calibri" panose="020F0502020204030204" pitchFamily="34" charset="0"/>
              </a:rPr>
              <a:t>hypoglycaemia</a:t>
            </a:r>
            <a:r>
              <a:rPr lang="en-US" dirty="0">
                <a:latin typeface="Calibri" panose="020F0502020204030204" pitchFamily="34" charset="0"/>
              </a:rPr>
              <a:t>, administer 50% dextrose bolus 1 ml/kg.</a:t>
            </a:r>
          </a:p>
          <a:p>
            <a:pPr lvl="1" algn="just">
              <a:buFont typeface="Wingdings" pitchFamily="2" charset="2"/>
              <a:buChar char="v"/>
            </a:pPr>
            <a:r>
              <a:rPr lang="en-US" dirty="0">
                <a:latin typeface="Calibri" panose="020F0502020204030204" pitchFamily="34" charset="0"/>
              </a:rPr>
              <a:t>For contractions, parentral / oral tocolytics e.g. Ventolin/Salbutamol.        </a:t>
            </a:r>
          </a:p>
        </p:txBody>
      </p:sp>
    </p:spTree>
    <p:extLst>
      <p:ext uri="{BB962C8B-B14F-4D97-AF65-F5344CB8AC3E}">
        <p14:creationId xmlns:p14="http://schemas.microsoft.com/office/powerpoint/2010/main" val="474369560"/>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3183" y="152400"/>
            <a:ext cx="9097617" cy="685800"/>
          </a:xfrm>
        </p:spPr>
        <p:txBody>
          <a:bodyPr>
            <a:noAutofit/>
          </a:bodyPr>
          <a:lstStyle/>
          <a:p>
            <a:pPr algn="ctr"/>
            <a:r>
              <a:rPr lang="en-US" dirty="0">
                <a:solidFill>
                  <a:srgbClr val="FF0000"/>
                </a:solidFill>
                <a:latin typeface="Arial Black" panose="020B0A04020102020204" pitchFamily="34" charset="0"/>
              </a:rPr>
              <a:t>Module learning outcomes</a:t>
            </a:r>
          </a:p>
        </p:txBody>
      </p:sp>
      <p:sp>
        <p:nvSpPr>
          <p:cNvPr id="2" name="Content Placeholder 1"/>
          <p:cNvSpPr>
            <a:spLocks noGrp="1"/>
          </p:cNvSpPr>
          <p:nvPr>
            <p:ph idx="1"/>
          </p:nvPr>
        </p:nvSpPr>
        <p:spPr>
          <a:xfrm>
            <a:off x="609600" y="914400"/>
            <a:ext cx="10820400" cy="5791200"/>
          </a:xfrm>
        </p:spPr>
        <p:txBody>
          <a:bodyPr>
            <a:normAutofit/>
          </a:bodyPr>
          <a:lstStyle/>
          <a:p>
            <a:pPr marL="0" indent="0" algn="just">
              <a:buNone/>
            </a:pPr>
            <a:r>
              <a:rPr lang="en-US" sz="3200" dirty="0">
                <a:solidFill>
                  <a:schemeClr val="bg1"/>
                </a:solidFill>
                <a:latin typeface="Calibri" panose="020F0502020204030204" pitchFamily="34" charset="0"/>
                <a:cs typeface="Calibri" panose="020F0502020204030204" pitchFamily="34" charset="0"/>
              </a:rPr>
              <a:t>By the end of this module, the learner should:</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pregnancy.</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labour.</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puerperium.</a:t>
            </a:r>
          </a:p>
          <a:p>
            <a:pPr algn="just"/>
            <a:r>
              <a:rPr lang="en-US" sz="3200" dirty="0">
                <a:solidFill>
                  <a:schemeClr val="bg1"/>
                </a:solidFill>
                <a:latin typeface="Calibri" panose="020F0502020204030204" pitchFamily="34" charset="0"/>
                <a:cs typeface="Calibri" panose="020F0502020204030204" pitchFamily="34" charset="0"/>
              </a:rPr>
              <a:t>Provide care to newborns with complications.</a:t>
            </a:r>
          </a:p>
          <a:p>
            <a:pPr algn="just"/>
            <a:r>
              <a:rPr lang="en-US" sz="3200" dirty="0">
                <a:solidFill>
                  <a:schemeClr val="bg1"/>
                </a:solidFill>
                <a:latin typeface="Calibri" panose="020F0502020204030204" pitchFamily="34" charset="0"/>
                <a:cs typeface="Calibri" panose="020F0502020204030204" pitchFamily="34" charset="0"/>
              </a:rPr>
              <a:t>Manage maternal obstetric and newborn emergencies.</a:t>
            </a:r>
          </a:p>
          <a:p>
            <a:pPr algn="just"/>
            <a:r>
              <a:rPr lang="en-US" sz="3200" dirty="0">
                <a:solidFill>
                  <a:schemeClr val="bg1"/>
                </a:solidFill>
                <a:latin typeface="Calibri" panose="020F0502020204030204" pitchFamily="34" charset="0"/>
                <a:cs typeface="Calibri" panose="020F0502020204030204" pitchFamily="34" charset="0"/>
              </a:rPr>
              <a:t>Document and disseminate findings of Maternal Death Surveillance Response. </a:t>
            </a:r>
          </a:p>
        </p:txBody>
      </p:sp>
    </p:spTree>
    <p:extLst>
      <p:ext uri="{BB962C8B-B14F-4D97-AF65-F5344CB8AC3E}">
        <p14:creationId xmlns:p14="http://schemas.microsoft.com/office/powerpoint/2010/main" val="300184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r>
              <a:rPr lang="en-US" sz="3600" dirty="0"/>
              <a:t>Wernickle’s encephalopathy, associated with inadequate levels of vitamin B, (thiamine) &amp; CHO ingestion.</a:t>
            </a:r>
          </a:p>
          <a:p>
            <a:pPr lvl="0">
              <a:buFont typeface="Wingdings" pitchFamily="2" charset="2"/>
              <a:buChar char="Ø"/>
            </a:pPr>
            <a:r>
              <a:rPr lang="en-US" sz="3600" dirty="0"/>
              <a:t> Presents with:-</a:t>
            </a:r>
          </a:p>
          <a:p>
            <a:pPr lvl="0">
              <a:buFont typeface="Wingdings" pitchFamily="2" charset="2"/>
              <a:buChar char="ü"/>
            </a:pPr>
            <a:r>
              <a:rPr lang="en-US" sz="3600" dirty="0"/>
              <a:t>Acute hemorrhagic encephalitis,</a:t>
            </a:r>
          </a:p>
          <a:p>
            <a:pPr lvl="0">
              <a:buFont typeface="Wingdings" pitchFamily="2" charset="2"/>
              <a:buChar char="ü"/>
            </a:pPr>
            <a:r>
              <a:rPr lang="en-US" sz="3600" dirty="0"/>
              <a:t>Ataxia  ,i.e. loss of coordination.</a:t>
            </a:r>
          </a:p>
          <a:p>
            <a:pPr lvl="0">
              <a:buFont typeface="Wingdings" pitchFamily="2" charset="2"/>
              <a:buChar char="ü"/>
            </a:pPr>
            <a:r>
              <a:rPr lang="en-US" sz="3600" dirty="0"/>
              <a:t>Ophthalmoplegia (eye paralysis) . Confusion.</a:t>
            </a:r>
          </a:p>
          <a:p>
            <a:endParaRPr lang="en-US" dirty="0"/>
          </a:p>
        </p:txBody>
      </p:sp>
    </p:spTree>
    <p:extLst>
      <p:ext uri="{BB962C8B-B14F-4D97-AF65-F5344CB8AC3E}">
        <p14:creationId xmlns:p14="http://schemas.microsoft.com/office/powerpoint/2010/main" val="1563625983"/>
      </p:ext>
    </p:extLst>
  </p:cSld>
  <p:clrMapOvr>
    <a:masterClrMapping/>
  </p:clrMapOvr>
  <p:transition spd="slow">
    <p:strips dir="ru"/>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a:bodyPr>
          <a:lstStyle/>
          <a:p>
            <a:pPr algn="just"/>
            <a:r>
              <a:rPr lang="en-US" dirty="0"/>
              <a:t>Assess the renal function by accurately interpreting the fluid balance chart.</a:t>
            </a:r>
          </a:p>
          <a:p>
            <a:pPr algn="just">
              <a:buNone/>
            </a:pPr>
            <a:r>
              <a:rPr lang="en-US" b="1" dirty="0">
                <a:solidFill>
                  <a:srgbClr val="FF0000"/>
                </a:solidFill>
              </a:rPr>
              <a:t>NB :</a:t>
            </a:r>
            <a:r>
              <a:rPr lang="en-US" dirty="0"/>
              <a:t> If after 2 days of parentral quinine, renal failure features are present, reduce the dose of quinine to half</a:t>
            </a:r>
          </a:p>
          <a:p>
            <a:pPr algn="just"/>
            <a:r>
              <a:rPr lang="en-US" dirty="0"/>
              <a:t>As soon as oral feeds are tolerated change to oral quinine to complete 7 days of therapy or to Artemether Lumefantrine 4 tablets 12 hourly ×3/7 .</a:t>
            </a:r>
          </a:p>
          <a:p>
            <a:pPr algn="just">
              <a:buFont typeface="Wingdings" pitchFamily="2" charset="2"/>
              <a:buChar char="Ø"/>
            </a:pPr>
            <a:r>
              <a:rPr lang="en-US" dirty="0"/>
              <a:t>Administer haematinics &amp; vitamin supplements .</a:t>
            </a:r>
          </a:p>
          <a:p>
            <a:pPr algn="just"/>
            <a:r>
              <a:rPr lang="en-US" dirty="0"/>
              <a:t>Encourage a balanced diet and plenty of fluids.</a:t>
            </a:r>
          </a:p>
          <a:p>
            <a:pPr algn="just"/>
            <a:endParaRPr lang="en-US" dirty="0"/>
          </a:p>
        </p:txBody>
      </p:sp>
    </p:spTree>
    <p:extLst>
      <p:ext uri="{BB962C8B-B14F-4D97-AF65-F5344CB8AC3E}">
        <p14:creationId xmlns:p14="http://schemas.microsoft.com/office/powerpoint/2010/main" val="2807046709"/>
      </p:ext>
    </p:extLst>
  </p:cSld>
  <p:clrMapOvr>
    <a:masterClrMapping/>
  </p:clrMapOvr>
  <p:transition spd="slow">
    <p:strips dir="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019800"/>
          </a:xfrm>
        </p:spPr>
        <p:txBody>
          <a:bodyPr>
            <a:normAutofit/>
          </a:bodyPr>
          <a:lstStyle/>
          <a:p>
            <a:pPr algn="just"/>
            <a:r>
              <a:rPr lang="en-US" dirty="0"/>
              <a:t>Maintain high standards of hygiene.</a:t>
            </a:r>
          </a:p>
          <a:p>
            <a:pPr algn="just"/>
            <a:r>
              <a:rPr lang="en-US" dirty="0"/>
              <a:t>Offer psychological support to allay anxiety to patient &amp; relatives.</a:t>
            </a:r>
          </a:p>
          <a:p>
            <a:pPr algn="just"/>
            <a:r>
              <a:rPr lang="en-US" dirty="0"/>
              <a:t>Encourage gradual mobilization to prevent complications.</a:t>
            </a:r>
          </a:p>
          <a:p>
            <a:pPr algn="just"/>
            <a:r>
              <a:rPr lang="en-US" dirty="0"/>
              <a:t>Daily evaluate the effectiveness of treatment through alternate days MPS </a:t>
            </a:r>
            <a:r>
              <a:rPr lang="en-US" dirty="0" err="1"/>
              <a:t>prn</a:t>
            </a:r>
            <a:r>
              <a:rPr lang="en-US" dirty="0"/>
              <a:t>, daily </a:t>
            </a:r>
            <a:r>
              <a:rPr lang="en-US" dirty="0" err="1"/>
              <a:t>phy</a:t>
            </a:r>
            <a:r>
              <a:rPr lang="en-US" dirty="0"/>
              <a:t>. Examination &amp; interviewing  for the state of symptoms.</a:t>
            </a:r>
          </a:p>
          <a:p>
            <a:pPr algn="just"/>
            <a:r>
              <a:rPr lang="en-US" dirty="0"/>
              <a:t>Eventually, patient is discharged, so prepare her for home care through sharing on:-</a:t>
            </a:r>
          </a:p>
        </p:txBody>
      </p:sp>
    </p:spTree>
    <p:extLst>
      <p:ext uri="{BB962C8B-B14F-4D97-AF65-F5344CB8AC3E}">
        <p14:creationId xmlns:p14="http://schemas.microsoft.com/office/powerpoint/2010/main" val="3416265649"/>
      </p:ext>
    </p:extLst>
  </p:cSld>
  <p:clrMapOvr>
    <a:masterClrMapping/>
  </p:clrMapOvr>
  <p:transition spd="slow">
    <p:strips dir="ru"/>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normAutofit/>
          </a:bodyPr>
          <a:lstStyle/>
          <a:p>
            <a:r>
              <a:rPr lang="en-US" dirty="0"/>
              <a:t>Diet- well balanced</a:t>
            </a:r>
          </a:p>
          <a:p>
            <a:r>
              <a:rPr lang="en-US" dirty="0"/>
              <a:t>Hygiene</a:t>
            </a:r>
          </a:p>
          <a:p>
            <a:r>
              <a:rPr lang="en-US" dirty="0"/>
              <a:t>Follow up ,either weekly or every fortnight in the ANC.</a:t>
            </a:r>
          </a:p>
          <a:p>
            <a:pPr>
              <a:buFont typeface="Wingdings" pitchFamily="2" charset="2"/>
              <a:buChar char="Ø"/>
            </a:pPr>
            <a:r>
              <a:rPr lang="en-US" dirty="0"/>
              <a:t>If has delivered MCH/FP services. </a:t>
            </a:r>
          </a:p>
          <a:p>
            <a:pPr>
              <a:buFont typeface="Wingdings" pitchFamily="2" charset="2"/>
              <a:buChar char="Ø"/>
            </a:pPr>
            <a:r>
              <a:rPr lang="en-US" dirty="0"/>
              <a:t>If  has lost pregnancy = F/ Planning clinic.</a:t>
            </a:r>
          </a:p>
          <a:p>
            <a:r>
              <a:rPr lang="en-US" dirty="0"/>
              <a:t>Rest to facilitate quick recovery.</a:t>
            </a:r>
          </a:p>
          <a:p>
            <a:endParaRPr lang="en-US" dirty="0"/>
          </a:p>
        </p:txBody>
      </p:sp>
    </p:spTree>
    <p:extLst>
      <p:ext uri="{BB962C8B-B14F-4D97-AF65-F5344CB8AC3E}">
        <p14:creationId xmlns:p14="http://schemas.microsoft.com/office/powerpoint/2010/main" val="1457607109"/>
      </p:ext>
    </p:extLst>
  </p:cSld>
  <p:clrMapOvr>
    <a:masterClrMapping/>
  </p:clrMapOvr>
  <p:transition spd="slow">
    <p:strips dir="ru"/>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Aharoni" pitchFamily="2" charset="-79"/>
                <a:cs typeface="Aharoni" pitchFamily="2" charset="-79"/>
              </a:rPr>
              <a:t>EFFCTS OF PREGNANCY ON MALARIA</a:t>
            </a:r>
          </a:p>
        </p:txBody>
      </p:sp>
      <p:sp>
        <p:nvSpPr>
          <p:cNvPr id="3" name="Content Placeholder 2"/>
          <p:cNvSpPr>
            <a:spLocks noGrp="1"/>
          </p:cNvSpPr>
          <p:nvPr>
            <p:ph idx="1"/>
          </p:nvPr>
        </p:nvSpPr>
        <p:spPr>
          <a:xfrm>
            <a:off x="1828801" y="1417640"/>
            <a:ext cx="9719309" cy="4830761"/>
          </a:xfrm>
        </p:spPr>
        <p:txBody>
          <a:bodyPr>
            <a:normAutofit/>
          </a:bodyPr>
          <a:lstStyle/>
          <a:p>
            <a:pPr algn="just"/>
            <a:r>
              <a:rPr lang="en-US" sz="3600" dirty="0"/>
              <a:t>Severe condition, while quite a low level/count of  parasites is isolated due to placental parasitisation.</a:t>
            </a:r>
          </a:p>
          <a:p>
            <a:pPr algn="just"/>
            <a:r>
              <a:rPr lang="en-US" sz="3600" dirty="0"/>
              <a:t>Limitation of antimalarial therapy because the fetal related unwanted effects in most of the malarial drugs . </a:t>
            </a:r>
          </a:p>
        </p:txBody>
      </p:sp>
    </p:spTree>
    <p:extLst>
      <p:ext uri="{BB962C8B-B14F-4D97-AF65-F5344CB8AC3E}">
        <p14:creationId xmlns:p14="http://schemas.microsoft.com/office/powerpoint/2010/main" val="1729651013"/>
      </p:ext>
    </p:extLst>
  </p:cSld>
  <p:clrMapOvr>
    <a:masterClrMapping/>
  </p:clrMapOvr>
  <p:transition spd="slow">
    <p:strips dir="ru"/>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3200" b="1" dirty="0">
                <a:solidFill>
                  <a:srgbClr val="FF0000"/>
                </a:solidFill>
                <a:latin typeface="Aharoni" pitchFamily="2" charset="-79"/>
                <a:cs typeface="Aharoni" pitchFamily="2" charset="-79"/>
              </a:rPr>
              <a:t>EFFECTS OF MALARIA ON PREGNANCY</a:t>
            </a:r>
          </a:p>
        </p:txBody>
      </p:sp>
      <p:sp>
        <p:nvSpPr>
          <p:cNvPr id="3" name="Content Placeholder 2"/>
          <p:cNvSpPr>
            <a:spLocks noGrp="1"/>
          </p:cNvSpPr>
          <p:nvPr>
            <p:ph idx="1"/>
          </p:nvPr>
        </p:nvSpPr>
        <p:spPr>
          <a:xfrm>
            <a:off x="1714501" y="762000"/>
            <a:ext cx="9833609" cy="5791200"/>
          </a:xfrm>
        </p:spPr>
        <p:txBody>
          <a:bodyPr>
            <a:noAutofit/>
          </a:bodyPr>
          <a:lstStyle/>
          <a:p>
            <a:pPr algn="just"/>
            <a:r>
              <a:rPr lang="en-US" dirty="0"/>
              <a:t>Development of severe anaemia due to destruction of maternal RBCs thus resulting in an increase in the rate of hemolysis.</a:t>
            </a:r>
          </a:p>
          <a:p>
            <a:pPr algn="just"/>
            <a:r>
              <a:rPr lang="en-US" dirty="0"/>
              <a:t>Loss of pregnancy, either in abortion, IUFD or stillbirth due to pyrexia and severe dysfunction of the placenta.</a:t>
            </a:r>
          </a:p>
          <a:p>
            <a:pPr algn="just"/>
            <a:r>
              <a:rPr lang="en-US" dirty="0"/>
              <a:t>Preterm delivery, due to </a:t>
            </a:r>
            <a:r>
              <a:rPr lang="en-US" dirty="0" err="1"/>
              <a:t>hypoglycaemia</a:t>
            </a:r>
            <a:r>
              <a:rPr lang="en-US" dirty="0"/>
              <a:t> &amp; adverse effect of the recommended therapy.</a:t>
            </a:r>
          </a:p>
          <a:p>
            <a:pPr algn="just"/>
            <a:r>
              <a:rPr lang="en-US" dirty="0"/>
              <a:t>Small for gestation baby, results from placental parasitisation.</a:t>
            </a:r>
          </a:p>
          <a:p>
            <a:pPr algn="just"/>
            <a:r>
              <a:rPr lang="en-US" dirty="0"/>
              <a:t>High perinatal mortality rate, due to low birth weight and severe asphyxia or development of RDS.  </a:t>
            </a:r>
          </a:p>
        </p:txBody>
      </p:sp>
    </p:spTree>
    <p:extLst>
      <p:ext uri="{BB962C8B-B14F-4D97-AF65-F5344CB8AC3E}">
        <p14:creationId xmlns:p14="http://schemas.microsoft.com/office/powerpoint/2010/main" val="692314926"/>
      </p:ext>
    </p:extLst>
  </p:cSld>
  <p:clrMapOvr>
    <a:masterClrMapping/>
  </p:clrMapOvr>
  <p:transition spd="slow">
    <p:strips dir="ru"/>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677401" cy="6248400"/>
          </a:xfrm>
        </p:spPr>
        <p:txBody>
          <a:bodyPr>
            <a:noAutofit/>
          </a:bodyPr>
          <a:lstStyle/>
          <a:p>
            <a:pPr algn="just"/>
            <a:r>
              <a:rPr lang="en-US" dirty="0"/>
              <a:t>High maternal morbidity rate, in terms of anaemia, jaundice and general chronic -ill health due to severe haemolysis + delay in accessing proper medical attention .</a:t>
            </a:r>
          </a:p>
          <a:p>
            <a:pPr algn="just">
              <a:buNone/>
            </a:pPr>
            <a:r>
              <a:rPr lang="en-US" dirty="0"/>
              <a:t>	</a:t>
            </a:r>
            <a:r>
              <a:rPr lang="en-US" b="1" dirty="0"/>
              <a:t>	</a:t>
            </a:r>
            <a:r>
              <a:rPr lang="en-US" b="1" u="sng" dirty="0">
                <a:solidFill>
                  <a:srgbClr val="FF0000"/>
                </a:solidFill>
                <a:latin typeface="Aharoni" pitchFamily="2" charset="-79"/>
                <a:cs typeface="Aharoni" pitchFamily="2" charset="-79"/>
              </a:rPr>
              <a:t>PREVENTION</a:t>
            </a:r>
          </a:p>
          <a:p>
            <a:pPr algn="just"/>
            <a:r>
              <a:rPr lang="en-US" dirty="0"/>
              <a:t>Prophylactic </a:t>
            </a:r>
            <a:r>
              <a:rPr lang="en-US" dirty="0" err="1"/>
              <a:t>antimalarial</a:t>
            </a:r>
            <a:r>
              <a:rPr lang="en-US" dirty="0"/>
              <a:t> therapy to all in endemic areas, as per ministerial directive.</a:t>
            </a:r>
          </a:p>
          <a:p>
            <a:pPr algn="just"/>
            <a:r>
              <a:rPr lang="en-US" dirty="0"/>
              <a:t>Personal protection from mosquito bite, thru  LLITNs (long-lasting insecticide-treated nets), mosquito proof houses and use of repellents.</a:t>
            </a:r>
          </a:p>
        </p:txBody>
      </p:sp>
    </p:spTree>
    <p:extLst>
      <p:ext uri="{BB962C8B-B14F-4D97-AF65-F5344CB8AC3E}">
        <p14:creationId xmlns:p14="http://schemas.microsoft.com/office/powerpoint/2010/main" val="590456307"/>
      </p:ext>
    </p:extLst>
  </p:cSld>
  <p:clrMapOvr>
    <a:masterClrMapping/>
  </p:clrMapOvr>
  <p:transition spd="slow">
    <p:strips dir="ru"/>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0"/>
            <a:ext cx="9334500" cy="6553200"/>
          </a:xfrm>
        </p:spPr>
        <p:txBody>
          <a:bodyPr>
            <a:normAutofit/>
          </a:bodyPr>
          <a:lstStyle/>
          <a:p>
            <a:endParaRPr lang="en-US" sz="2800" dirty="0"/>
          </a:p>
          <a:p>
            <a:pPr algn="just"/>
            <a:r>
              <a:rPr lang="en-US" dirty="0"/>
              <a:t>Provision of prompt diagnosis and treatment of fever due to malaria </a:t>
            </a:r>
          </a:p>
          <a:p>
            <a:pPr algn="just"/>
            <a:r>
              <a:rPr lang="en-US" dirty="0"/>
              <a:t>Health education on proper environmental hygiene practice to control the vector in terms of:-</a:t>
            </a:r>
          </a:p>
          <a:p>
            <a:pPr lvl="1" algn="just">
              <a:buFont typeface="Wingdings" pitchFamily="2" charset="2"/>
              <a:buChar char="Ø"/>
            </a:pPr>
            <a:r>
              <a:rPr lang="en-US" sz="3200" dirty="0"/>
              <a:t>Drainage of stagnated water or spray it.</a:t>
            </a:r>
          </a:p>
          <a:p>
            <a:pPr lvl="1" algn="just">
              <a:buFont typeface="Wingdings" pitchFamily="2" charset="2"/>
              <a:buChar char="Ø"/>
            </a:pPr>
            <a:r>
              <a:rPr lang="en-US" sz="3200" dirty="0"/>
              <a:t>Clear the bush around the homestead.</a:t>
            </a:r>
          </a:p>
          <a:p>
            <a:pPr lvl="1" algn="just">
              <a:buFont typeface="Wingdings" pitchFamily="2" charset="2"/>
              <a:buChar char="Ø"/>
            </a:pPr>
            <a:r>
              <a:rPr lang="en-US" sz="3200" dirty="0"/>
              <a:t>Burry or burn up items that can hold water.</a:t>
            </a:r>
          </a:p>
          <a:p>
            <a:pPr>
              <a:buNone/>
            </a:pPr>
            <a:endParaRPr lang="en-US" dirty="0"/>
          </a:p>
          <a:p>
            <a:pPr>
              <a:buNone/>
            </a:pPr>
            <a:endParaRPr lang="en-US" dirty="0"/>
          </a:p>
          <a:p>
            <a:pPr>
              <a:buNone/>
            </a:pPr>
            <a:r>
              <a:rPr lang="en-US" dirty="0"/>
              <a:t>			</a:t>
            </a:r>
          </a:p>
        </p:txBody>
      </p:sp>
      <p:sp>
        <p:nvSpPr>
          <p:cNvPr id="4" name="Flowchart: Punched Tape 3"/>
          <p:cNvSpPr/>
          <p:nvPr/>
        </p:nvSpPr>
        <p:spPr>
          <a:xfrm>
            <a:off x="4381500" y="4648200"/>
            <a:ext cx="2952750" cy="19812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END. </a:t>
            </a:r>
            <a:endParaRPr lang="en-US" dirty="0">
              <a:solidFill>
                <a:srgbClr val="FFFF00"/>
              </a:solidFill>
            </a:endParaRPr>
          </a:p>
        </p:txBody>
      </p:sp>
    </p:spTree>
    <p:extLst>
      <p:ext uri="{BB962C8B-B14F-4D97-AF65-F5344CB8AC3E}">
        <p14:creationId xmlns:p14="http://schemas.microsoft.com/office/powerpoint/2010/main" val="3977601091"/>
      </p:ext>
    </p:extLst>
  </p:cSld>
  <p:clrMapOvr>
    <a:masterClrMapping/>
  </p:clrMapOvr>
  <p:transition spd="slow">
    <p:strips dir="ru"/>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02296" y="1600210"/>
            <a:ext cx="10018643" cy="3157320"/>
          </a:xfrm>
        </p:spPr>
        <p:txBody>
          <a:bodyPr>
            <a:noAutofit/>
          </a:bodyPr>
          <a:lstStyle/>
          <a:p>
            <a:pPr algn="ctr"/>
            <a:r>
              <a:rPr lang="en-US" sz="6600" dirty="0">
                <a:solidFill>
                  <a:srgbClr val="FF0000"/>
                </a:solidFill>
                <a:latin typeface="Arial Rounded MT Bold" panose="020F0704030504030204" pitchFamily="34" charset="0"/>
                <a:cs typeface="Aharoni" pitchFamily="2" charset="-79"/>
              </a:rPr>
              <a:t>TB IN PREGNANCY</a:t>
            </a:r>
            <a:endParaRPr lang="en-US" sz="6600" dirty="0">
              <a:solidFill>
                <a:srgbClr val="00B0F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502168812"/>
      </p:ext>
    </p:extLst>
  </p:cSld>
  <p:clrMapOvr>
    <a:masterClrMapping/>
  </p:clrMapOvr>
  <p:transition spd="slow">
    <p:strips dir="ru"/>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52400"/>
            <a:ext cx="10344150" cy="1143000"/>
          </a:xfrm>
          <a:solidFill>
            <a:srgbClr val="0000FF"/>
          </a:solidFill>
          <a:ln>
            <a:noFill/>
          </a:ln>
          <a:effectLst>
            <a:glow rad="228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000" b="1" dirty="0">
                <a:ln w="24500" cmpd="dbl">
                  <a:solidFill>
                    <a:schemeClr val="accent2">
                      <a:shade val="85000"/>
                      <a:satMod val="155000"/>
                    </a:schemeClr>
                  </a:solidFill>
                  <a:prstDash val="solid"/>
                  <a:miter lim="800000"/>
                </a:ln>
                <a:solidFill>
                  <a:schemeClr val="bg1">
                    <a:lumMod val="95000"/>
                  </a:schemeClr>
                </a:solidFill>
                <a:effectLst>
                  <a:outerShdw blurRad="38100" dist="38100" dir="7020000" algn="tl">
                    <a:srgbClr val="000000">
                      <a:alpha val="35000"/>
                    </a:srgbClr>
                  </a:outerShdw>
                </a:effectLst>
                <a:latin typeface="Arial Rounded MT Bold" panose="020F0704030504030204" pitchFamily="34" charset="0"/>
              </a:rPr>
              <a:t>	TUBERCULOSIS</a:t>
            </a:r>
          </a:p>
        </p:txBody>
      </p:sp>
      <p:sp>
        <p:nvSpPr>
          <p:cNvPr id="3" name="Content Placeholder 2"/>
          <p:cNvSpPr>
            <a:spLocks noGrp="1"/>
          </p:cNvSpPr>
          <p:nvPr>
            <p:ph sz="quarter" idx="1"/>
          </p:nvPr>
        </p:nvSpPr>
        <p:spPr>
          <a:xfrm>
            <a:off x="1066800" y="1412632"/>
            <a:ext cx="10591800" cy="5292968"/>
          </a:xfrm>
        </p:spPr>
        <p:txBody>
          <a:bodyPr>
            <a:normAutofit lnSpcReduction="10000"/>
          </a:bodyPr>
          <a:lstStyle/>
          <a:p>
            <a:pPr algn="just">
              <a:buNone/>
            </a:pPr>
            <a:r>
              <a:rPr lang="en-US" dirty="0"/>
              <a:t>	</a:t>
            </a:r>
            <a:r>
              <a:rPr lang="en-US" b="1" dirty="0">
                <a:solidFill>
                  <a:srgbClr val="FF0000"/>
                </a:solidFill>
              </a:rPr>
              <a:t>Definition</a:t>
            </a:r>
          </a:p>
          <a:p>
            <a:pPr algn="just"/>
            <a:r>
              <a:rPr lang="en-US" dirty="0"/>
              <a:t>It’s  an air-borne infectious disease caused by an organism known as mycobacterium tuberculosis (tubercle bacillus), transmitted through inhalation of infected air-borne droplets from a person with infectious T.B. </a:t>
            </a:r>
          </a:p>
          <a:p>
            <a:pPr algn="just">
              <a:buNone/>
            </a:pPr>
            <a:r>
              <a:rPr lang="en-US" dirty="0">
                <a:solidFill>
                  <a:srgbClr val="FF0000"/>
                </a:solidFill>
              </a:rPr>
              <a:t>	</a:t>
            </a:r>
            <a:r>
              <a:rPr lang="en-US" b="1" dirty="0">
                <a:solidFill>
                  <a:srgbClr val="FF0000"/>
                </a:solidFill>
              </a:rPr>
              <a:t>Incidence</a:t>
            </a:r>
          </a:p>
          <a:p>
            <a:pPr algn="just"/>
            <a:r>
              <a:rPr lang="en-US" dirty="0"/>
              <a:t>It’s among the leading causes of death in women of child bearing age.</a:t>
            </a:r>
          </a:p>
          <a:p>
            <a:pPr algn="just"/>
            <a:r>
              <a:rPr lang="en-US" dirty="0"/>
              <a:t>Studies in the last 15yrs have also shown that TB cases among the </a:t>
            </a:r>
            <a:r>
              <a:rPr lang="en-US" dirty="0" err="1"/>
              <a:t>prenatals</a:t>
            </a:r>
            <a:r>
              <a:rPr lang="en-US" dirty="0"/>
              <a:t> has increased 10 (ten) folds. 		</a:t>
            </a:r>
          </a:p>
        </p:txBody>
      </p:sp>
    </p:spTree>
    <p:extLst>
      <p:ext uri="{BB962C8B-B14F-4D97-AF65-F5344CB8AC3E}">
        <p14:creationId xmlns:p14="http://schemas.microsoft.com/office/powerpoint/2010/main" val="1409905443"/>
      </p:ext>
    </p:extLst>
  </p:cSld>
  <p:clrMapOvr>
    <a:masterClrMapping/>
  </p:clrMapOvr>
  <p:transition spd="slow">
    <p:strips dir="ru"/>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95401" y="381000"/>
            <a:ext cx="10043159" cy="5943600"/>
          </a:xfrm>
        </p:spPr>
        <p:txBody>
          <a:bodyPr>
            <a:noAutofit/>
          </a:bodyPr>
          <a:lstStyle/>
          <a:p>
            <a:pPr algn="just">
              <a:buNone/>
            </a:pPr>
            <a:r>
              <a:rPr lang="en-US" dirty="0"/>
              <a:t>	</a:t>
            </a:r>
            <a:r>
              <a:rPr lang="en-US" b="1" dirty="0">
                <a:solidFill>
                  <a:srgbClr val="FF0000"/>
                </a:solidFill>
              </a:rPr>
              <a:t>Predisposing  factors</a:t>
            </a:r>
          </a:p>
          <a:p>
            <a:pPr algn="just"/>
            <a:r>
              <a:rPr lang="en-US" dirty="0"/>
              <a:t>HIV epidemic, since it weakens the body’s immune system hence opportunistic infections occur.</a:t>
            </a:r>
          </a:p>
          <a:p>
            <a:pPr algn="just"/>
            <a:r>
              <a:rPr lang="en-US" dirty="0"/>
              <a:t>Poverty, leading to malnutrition and vector borne diseases.</a:t>
            </a:r>
          </a:p>
          <a:p>
            <a:pPr algn="just"/>
            <a:r>
              <a:rPr lang="en-US" dirty="0"/>
              <a:t>Overcrowding, favours spread of organism due to poor ventilation.</a:t>
            </a:r>
          </a:p>
          <a:p>
            <a:pPr algn="just"/>
            <a:r>
              <a:rPr lang="en-US" dirty="0"/>
              <a:t>Limited access to quality health care.</a:t>
            </a:r>
          </a:p>
          <a:p>
            <a:pPr algn="just"/>
            <a:r>
              <a:rPr lang="en-US" dirty="0"/>
              <a:t>Development of multidrug resistant organisms.</a:t>
            </a:r>
          </a:p>
          <a:p>
            <a:pPr algn="just"/>
            <a:endParaRPr lang="en-US" dirty="0"/>
          </a:p>
          <a:p>
            <a:pPr algn="just"/>
            <a:endParaRPr lang="en-US" dirty="0"/>
          </a:p>
        </p:txBody>
      </p:sp>
    </p:spTree>
    <p:extLst>
      <p:ext uri="{BB962C8B-B14F-4D97-AF65-F5344CB8AC3E}">
        <p14:creationId xmlns:p14="http://schemas.microsoft.com/office/powerpoint/2010/main" val="3894727156"/>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lstStyle/>
          <a:p>
            <a:pPr lvl="0"/>
            <a:r>
              <a:rPr lang="en-US" dirty="0"/>
              <a:t>Mallory-Weiss syndrome or gastro- esophageal laceration syndrome.</a:t>
            </a:r>
          </a:p>
          <a:p>
            <a:pPr lvl="0">
              <a:buFont typeface="Wingdings" pitchFamily="2" charset="2"/>
              <a:buChar char="Ø"/>
            </a:pPr>
            <a:r>
              <a:rPr lang="en-US" dirty="0"/>
              <a:t>It’s bleeding from tears in the mucosa at the junction of the stomach and esophagus due to severe retching, coughing or vomiting.</a:t>
            </a:r>
          </a:p>
          <a:p>
            <a:pPr lvl="0"/>
            <a:endParaRPr lang="en-US" dirty="0"/>
          </a:p>
          <a:p>
            <a:pPr lvl="0">
              <a:buNone/>
            </a:pPr>
            <a:r>
              <a:rPr lang="en-US" dirty="0"/>
              <a:t>			</a:t>
            </a:r>
          </a:p>
          <a:p>
            <a:endParaRPr lang="en-US" dirty="0"/>
          </a:p>
        </p:txBody>
      </p:sp>
      <p:sp>
        <p:nvSpPr>
          <p:cNvPr id="4" name="Horizontal Scroll 3"/>
          <p:cNvSpPr/>
          <p:nvPr/>
        </p:nvSpPr>
        <p:spPr>
          <a:xfrm>
            <a:off x="4572001" y="4572000"/>
            <a:ext cx="3905250" cy="1795272"/>
          </a:xfrm>
          <a:prstGeom prst="horizontalScroll">
            <a:avLst>
              <a:gd name="adj" fmla="val 9879"/>
            </a:avLst>
          </a:prstGeom>
          <a:ln>
            <a:solidFill>
              <a:srgbClr val="1B1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964305">
                    <a:lumMod val="50000"/>
                  </a:srgbClr>
                </a:solidFill>
                <a:effectLst/>
                <a:uLnTx/>
                <a:uFillTx/>
                <a:latin typeface="Times New Roman"/>
                <a:ea typeface="+mn-ea"/>
                <a:cs typeface="+mn-cs"/>
              </a:rPr>
              <a:t>END</a:t>
            </a:r>
          </a:p>
        </p:txBody>
      </p:sp>
    </p:spTree>
    <p:extLst>
      <p:ext uri="{BB962C8B-B14F-4D97-AF65-F5344CB8AC3E}">
        <p14:creationId xmlns:p14="http://schemas.microsoft.com/office/powerpoint/2010/main" val="2470011426"/>
      </p:ext>
    </p:extLst>
  </p:cSld>
  <p:clrMapOvr>
    <a:masterClrMapping/>
  </p:clrMapOvr>
  <p:transition spd="slow">
    <p:strips dir="ru"/>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152400"/>
            <a:ext cx="10515599" cy="6248400"/>
          </a:xfrm>
        </p:spPr>
        <p:txBody>
          <a:bodyPr>
            <a:noAutofit/>
          </a:bodyPr>
          <a:lstStyle/>
          <a:p>
            <a:pPr algn="ctr">
              <a:buNone/>
            </a:pPr>
            <a:r>
              <a:rPr lang="en-US" dirty="0">
                <a:solidFill>
                  <a:srgbClr val="FF0000"/>
                </a:solidFill>
              </a:rPr>
              <a:t>	</a:t>
            </a:r>
            <a:r>
              <a:rPr lang="en-US" sz="4000" b="1" dirty="0">
                <a:solidFill>
                  <a:srgbClr val="FF0000"/>
                </a:solidFill>
              </a:rPr>
              <a:t>Classification / Types</a:t>
            </a:r>
          </a:p>
          <a:p>
            <a:pPr algn="just"/>
            <a:r>
              <a:rPr lang="en-US" dirty="0"/>
              <a:t>Pulmonary tuberculosis(PTB), commonest and highly infectious.</a:t>
            </a:r>
          </a:p>
          <a:p>
            <a:pPr algn="just"/>
            <a:r>
              <a:rPr lang="en-US" dirty="0"/>
              <a:t>Extra pulmonary TB, to any body organ / structure, except the hair, nails &amp; teeth.</a:t>
            </a:r>
          </a:p>
          <a:p>
            <a:pPr algn="just">
              <a:buNone/>
            </a:pPr>
            <a:r>
              <a:rPr lang="en-US" dirty="0"/>
              <a:t>	</a:t>
            </a:r>
            <a:r>
              <a:rPr lang="en-US" b="1" dirty="0">
                <a:solidFill>
                  <a:srgbClr val="FF0000"/>
                </a:solidFill>
              </a:rPr>
              <a:t>NB:</a:t>
            </a:r>
            <a:r>
              <a:rPr lang="en-US" dirty="0"/>
              <a:t>  </a:t>
            </a:r>
          </a:p>
          <a:p>
            <a:pPr algn="just">
              <a:buFont typeface="Wingdings" panose="05000000000000000000" pitchFamily="2" charset="2"/>
              <a:buChar char="q"/>
            </a:pPr>
            <a:r>
              <a:rPr lang="en-US" dirty="0">
                <a:solidFill>
                  <a:srgbClr val="0000FF"/>
                </a:solidFill>
              </a:rPr>
              <a:t>Glands TB , referred to as TB lymphadenitis is the most common among the extra pulmonary. </a:t>
            </a:r>
          </a:p>
          <a:p>
            <a:pPr algn="just">
              <a:buFont typeface="Wingdings" panose="05000000000000000000" pitchFamily="2" charset="2"/>
              <a:buChar char="q"/>
            </a:pPr>
            <a:r>
              <a:rPr lang="en-US" dirty="0">
                <a:solidFill>
                  <a:srgbClr val="0000FF"/>
                </a:solidFill>
              </a:rPr>
              <a:t>ALL forms of TB are notifiable under the Public Health Act &amp; therefore, primary healthcare workers including midwives are among the first to be involved in the prevention, screening and treatment of TB. </a:t>
            </a:r>
          </a:p>
          <a:p>
            <a:pPr algn="just"/>
            <a:endParaRPr lang="en-US" dirty="0">
              <a:solidFill>
                <a:srgbClr val="0000FF"/>
              </a:solidFill>
            </a:endParaRPr>
          </a:p>
        </p:txBody>
      </p:sp>
    </p:spTree>
    <p:extLst>
      <p:ext uri="{BB962C8B-B14F-4D97-AF65-F5344CB8AC3E}">
        <p14:creationId xmlns:p14="http://schemas.microsoft.com/office/powerpoint/2010/main" val="3088101802"/>
      </p:ext>
    </p:extLst>
  </p:cSld>
  <p:clrMapOvr>
    <a:masterClrMapping/>
  </p:clrMapOvr>
  <p:transition spd="slow">
    <p:strips dir="ru"/>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FF0000"/>
                </a:solidFill>
              </a:rPr>
              <a:t> Clinical  features</a:t>
            </a:r>
            <a:endParaRPr lang="en-US" dirty="0"/>
          </a:p>
        </p:txBody>
      </p:sp>
      <p:sp>
        <p:nvSpPr>
          <p:cNvPr id="3" name="Content Placeholder 2"/>
          <p:cNvSpPr>
            <a:spLocks noGrp="1"/>
          </p:cNvSpPr>
          <p:nvPr>
            <p:ph sz="quarter" idx="1"/>
          </p:nvPr>
        </p:nvSpPr>
        <p:spPr>
          <a:xfrm>
            <a:off x="1143001" y="1295400"/>
            <a:ext cx="10195560" cy="5029200"/>
          </a:xfrm>
        </p:spPr>
        <p:txBody>
          <a:bodyPr>
            <a:noAutofit/>
          </a:bodyPr>
          <a:lstStyle/>
          <a:p>
            <a:pPr algn="just"/>
            <a:r>
              <a:rPr lang="en-US" dirty="0"/>
              <a:t>Persistent  and productive cough , with/ without blood stains in the sputum (</a:t>
            </a:r>
            <a:r>
              <a:rPr lang="en-US" i="1" dirty="0"/>
              <a:t>Haemoptysis</a:t>
            </a:r>
            <a:r>
              <a:rPr lang="en-US" dirty="0"/>
              <a:t>) and doesn’t respond to various cough treatments.</a:t>
            </a:r>
          </a:p>
          <a:p>
            <a:pPr algn="just"/>
            <a:r>
              <a:rPr lang="en-US" dirty="0"/>
              <a:t>Weight loss. </a:t>
            </a:r>
          </a:p>
          <a:p>
            <a:pPr algn="just"/>
            <a:r>
              <a:rPr lang="en-US" dirty="0"/>
              <a:t>Intermittent fever.</a:t>
            </a:r>
          </a:p>
          <a:p>
            <a:pPr algn="just"/>
            <a:r>
              <a:rPr lang="en-US" dirty="0"/>
              <a:t>Excessive night sweats.</a:t>
            </a:r>
          </a:p>
          <a:p>
            <a:pPr algn="just"/>
            <a:r>
              <a:rPr lang="en-US" dirty="0"/>
              <a:t>Loss of appetite.</a:t>
            </a:r>
          </a:p>
          <a:p>
            <a:pPr algn="just"/>
            <a:r>
              <a:rPr lang="en-US" dirty="0"/>
              <a:t>Shortness of breath (dyspnea), secondary to pleural effusion or emphysema thoracic.</a:t>
            </a:r>
          </a:p>
        </p:txBody>
      </p:sp>
    </p:spTree>
    <p:extLst>
      <p:ext uri="{BB962C8B-B14F-4D97-AF65-F5344CB8AC3E}">
        <p14:creationId xmlns:p14="http://schemas.microsoft.com/office/powerpoint/2010/main" val="4048131644"/>
      </p:ext>
    </p:extLst>
  </p:cSld>
  <p:clrMapOvr>
    <a:masterClrMapping/>
  </p:clrMapOvr>
  <p:transition spd="slow">
    <p:strips dir="ru"/>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457201"/>
            <a:ext cx="10096500" cy="5436576"/>
          </a:xfrm>
        </p:spPr>
        <p:txBody>
          <a:bodyPr>
            <a:noAutofit/>
          </a:bodyPr>
          <a:lstStyle/>
          <a:p>
            <a:r>
              <a:rPr lang="en-US" sz="3000" dirty="0"/>
              <a:t>Premature labour because of general weakness.</a:t>
            </a:r>
          </a:p>
          <a:p>
            <a:r>
              <a:rPr lang="en-US" sz="3000" dirty="0"/>
              <a:t>Anaemia which doesn’t respond to haematinics.</a:t>
            </a:r>
          </a:p>
          <a:p>
            <a:r>
              <a:rPr lang="en-US" sz="3000" dirty="0"/>
              <a:t>Painless enlarged lymph nodes  and which finally  discharge  pus. </a:t>
            </a:r>
          </a:p>
          <a:p>
            <a:pPr>
              <a:buNone/>
            </a:pPr>
            <a:r>
              <a:rPr lang="en-US" sz="3000" dirty="0">
                <a:solidFill>
                  <a:srgbClr val="FF0000"/>
                </a:solidFill>
              </a:rPr>
              <a:t>	</a:t>
            </a:r>
            <a:r>
              <a:rPr lang="en-US" sz="3000" b="1" dirty="0">
                <a:solidFill>
                  <a:srgbClr val="FF0000"/>
                </a:solidFill>
              </a:rPr>
              <a:t>Incidence of mother to child transmission</a:t>
            </a:r>
            <a:endParaRPr lang="en-US" sz="3000" b="1" dirty="0"/>
          </a:p>
          <a:p>
            <a:r>
              <a:rPr lang="en-US" sz="3000" dirty="0"/>
              <a:t>Prenatally, across the placenta can  lead to fetal death or congenital TB, fortunately its rare.</a:t>
            </a:r>
          </a:p>
          <a:p>
            <a:r>
              <a:rPr lang="en-US" sz="3000" dirty="0"/>
              <a:t>During birth, as the  fetus inhales or ingests infected amniotic fluid or secretions.</a:t>
            </a:r>
          </a:p>
          <a:p>
            <a:endParaRPr lang="en-US" sz="3000" dirty="0"/>
          </a:p>
          <a:p>
            <a:pPr>
              <a:buNone/>
            </a:pPr>
            <a:r>
              <a:rPr lang="en-US" sz="3000" dirty="0"/>
              <a:t>	</a:t>
            </a:r>
          </a:p>
        </p:txBody>
      </p:sp>
    </p:spTree>
    <p:extLst>
      <p:ext uri="{BB962C8B-B14F-4D97-AF65-F5344CB8AC3E}">
        <p14:creationId xmlns:p14="http://schemas.microsoft.com/office/powerpoint/2010/main" val="2410155180"/>
      </p:ext>
    </p:extLst>
  </p:cSld>
  <p:clrMapOvr>
    <a:masterClrMapping/>
  </p:clrMapOvr>
  <p:transition spd="slow">
    <p:strips dir="ru"/>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24"/>
            <a:ext cx="10096500" cy="1143000"/>
          </a:xfrm>
        </p:spPr>
        <p:txBody>
          <a:bodyPr>
            <a:noAutofit/>
          </a:bodyPr>
          <a:lstStyle/>
          <a:p>
            <a:r>
              <a:rPr lang="en-US" sz="5400" b="1" dirty="0">
                <a:solidFill>
                  <a:srgbClr val="FF0000"/>
                </a:solidFill>
              </a:rPr>
              <a:t>	</a:t>
            </a:r>
            <a:br>
              <a:rPr lang="en-US" sz="5400" b="1" dirty="0">
                <a:solidFill>
                  <a:srgbClr val="FF0000"/>
                </a:solidFill>
              </a:rPr>
            </a:br>
            <a:r>
              <a:rPr lang="en-US" sz="5400" b="1" dirty="0">
                <a:solidFill>
                  <a:srgbClr val="FF0000"/>
                </a:solidFill>
              </a:rPr>
              <a:t>	Specific Management</a:t>
            </a:r>
            <a:br>
              <a:rPr lang="en-US" sz="5400" b="1" dirty="0">
                <a:solidFill>
                  <a:srgbClr val="FF0000"/>
                </a:solidFill>
              </a:rPr>
            </a:br>
            <a:endParaRPr lang="en-US" sz="5400" b="1" dirty="0">
              <a:solidFill>
                <a:srgbClr val="FF0000"/>
              </a:solidFill>
            </a:endParaRPr>
          </a:p>
        </p:txBody>
      </p:sp>
      <p:sp>
        <p:nvSpPr>
          <p:cNvPr id="3" name="Content Placeholder 2"/>
          <p:cNvSpPr>
            <a:spLocks noGrp="1"/>
          </p:cNvSpPr>
          <p:nvPr>
            <p:ph sz="quarter" idx="1"/>
          </p:nvPr>
        </p:nvSpPr>
        <p:spPr>
          <a:xfrm>
            <a:off x="1333501" y="1149825"/>
            <a:ext cx="10096500" cy="5403376"/>
          </a:xfrm>
        </p:spPr>
        <p:txBody>
          <a:bodyPr>
            <a:noAutofit/>
          </a:bodyPr>
          <a:lstStyle/>
          <a:p>
            <a:pPr algn="just"/>
            <a:r>
              <a:rPr lang="en-US" dirty="0"/>
              <a:t>Investigate  through,  </a:t>
            </a:r>
            <a:r>
              <a:rPr lang="en-US" b="1" dirty="0"/>
              <a:t>sputum and chest X- ray </a:t>
            </a:r>
            <a:r>
              <a:rPr lang="en-US" dirty="0"/>
              <a:t>following suggestive history and physical examination.</a:t>
            </a:r>
          </a:p>
          <a:p>
            <a:pPr algn="just"/>
            <a:r>
              <a:rPr lang="en-US" dirty="0"/>
              <a:t>Smear positive results indicates that she is highly infectious particularly to those in same household. </a:t>
            </a:r>
          </a:p>
          <a:p>
            <a:pPr algn="just"/>
            <a:r>
              <a:rPr lang="en-US" dirty="0"/>
              <a:t>Smear negative results mostly indicate extra pulmonary TB, so organism is in the latent stage</a:t>
            </a:r>
          </a:p>
          <a:p>
            <a:pPr algn="just"/>
            <a:endParaRPr lang="en-US" dirty="0"/>
          </a:p>
          <a:p>
            <a:pPr algn="just"/>
            <a:endParaRPr lang="en-US" dirty="0"/>
          </a:p>
        </p:txBody>
      </p:sp>
    </p:spTree>
    <p:extLst>
      <p:ext uri="{BB962C8B-B14F-4D97-AF65-F5344CB8AC3E}">
        <p14:creationId xmlns:p14="http://schemas.microsoft.com/office/powerpoint/2010/main" val="2259773162"/>
      </p:ext>
    </p:extLst>
  </p:cSld>
  <p:clrMapOvr>
    <a:masterClrMapping/>
  </p:clrMapOvr>
  <p:transition spd="slow">
    <p:strips dir="ru"/>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152400"/>
            <a:ext cx="10005059" cy="6324600"/>
          </a:xfrm>
        </p:spPr>
        <p:txBody>
          <a:bodyPr>
            <a:noAutofit/>
          </a:bodyPr>
          <a:lstStyle/>
          <a:p>
            <a:pPr algn="just"/>
            <a:r>
              <a:rPr lang="en-US" dirty="0"/>
              <a:t>Those in advanced stage of the disease , anaemia or features of premature labour are present, so admission to hospital is recommended.</a:t>
            </a:r>
          </a:p>
          <a:p>
            <a:pPr algn="just"/>
            <a:r>
              <a:rPr lang="en-US" dirty="0"/>
              <a:t>Otherwise that who is stable is referred to the chest clinic for treatment.</a:t>
            </a:r>
          </a:p>
          <a:p>
            <a:pPr algn="just">
              <a:buNone/>
            </a:pPr>
            <a:r>
              <a:rPr lang="en-US" b="1" dirty="0"/>
              <a:t>NB</a:t>
            </a:r>
            <a:r>
              <a:rPr lang="en-US" dirty="0"/>
              <a:t> </a:t>
            </a:r>
            <a:r>
              <a:rPr lang="en-US" b="1" dirty="0"/>
              <a:t>:</a:t>
            </a:r>
            <a:r>
              <a:rPr lang="en-US" dirty="0"/>
              <a:t>3 or 2 sputum specimens are sent to the lab </a:t>
            </a:r>
            <a:r>
              <a:rPr lang="en-US" dirty="0" err="1"/>
              <a:t>i.e</a:t>
            </a:r>
            <a:r>
              <a:rPr lang="en-US" dirty="0"/>
              <a:t>, on the spot sample, morning before breakfast and  sometimes at delivery of the 2 specimen.</a:t>
            </a:r>
          </a:p>
          <a:p>
            <a:pPr algn="just">
              <a:buFont typeface="Wingdings" pitchFamily="2" charset="2"/>
              <a:buChar char="Ø"/>
            </a:pPr>
            <a:r>
              <a:rPr lang="en-US" dirty="0"/>
              <a:t>The specimen are collected within 24 hours.   </a:t>
            </a:r>
          </a:p>
        </p:txBody>
      </p:sp>
    </p:spTree>
    <p:extLst>
      <p:ext uri="{BB962C8B-B14F-4D97-AF65-F5344CB8AC3E}">
        <p14:creationId xmlns:p14="http://schemas.microsoft.com/office/powerpoint/2010/main" val="3930357209"/>
      </p:ext>
    </p:extLst>
  </p:cSld>
  <p:clrMapOvr>
    <a:masterClrMapping/>
  </p:clrMapOvr>
  <p:transition spd="slow">
    <p:strips dir="ru"/>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04231" y="228600"/>
            <a:ext cx="11215171" cy="6400800"/>
          </a:xfrm>
        </p:spPr>
        <p:txBody>
          <a:bodyPr>
            <a:noAutofit/>
          </a:bodyPr>
          <a:lstStyle/>
          <a:p>
            <a:pPr algn="just">
              <a:buFont typeface="Wingdings" pitchFamily="2" charset="2"/>
              <a:buChar char="v"/>
            </a:pPr>
            <a:r>
              <a:rPr lang="en-US" sz="2800" dirty="0"/>
              <a:t>Treatment comprises of 2 phases:-</a:t>
            </a:r>
          </a:p>
          <a:p>
            <a:pPr algn="just"/>
            <a:r>
              <a:rPr lang="en-US" sz="2800" b="1" dirty="0"/>
              <a:t>Intensive phase of 2(two) months</a:t>
            </a:r>
          </a:p>
          <a:p>
            <a:pPr algn="just">
              <a:buFont typeface="Wingdings" pitchFamily="2" charset="2"/>
              <a:buChar char="Ø"/>
            </a:pPr>
            <a:r>
              <a:rPr lang="en-US" sz="2800" dirty="0"/>
              <a:t>Oral drugs in terms of, Ethambutol (E), Rifampicin (R), Isoniazid (H) and Pyrazinamide (Z) collectively (ERHZ). Taken daily under </a:t>
            </a:r>
            <a:r>
              <a:rPr lang="en-US" sz="2800" b="1" dirty="0">
                <a:solidFill>
                  <a:srgbClr val="FF0000"/>
                </a:solidFill>
              </a:rPr>
              <a:t>DOT</a:t>
            </a:r>
            <a:r>
              <a:rPr lang="en-US" sz="2800" dirty="0"/>
              <a:t> approach either in the facility or through a member of the household  or community.</a:t>
            </a:r>
          </a:p>
          <a:p>
            <a:pPr algn="just">
              <a:buFont typeface="Wingdings" pitchFamily="2" charset="2"/>
              <a:buChar char="Ø"/>
            </a:pPr>
            <a:r>
              <a:rPr lang="en-US" sz="2800" dirty="0"/>
              <a:t>During the intensive phase, the client should be reviewed weekly in the chest clinic.</a:t>
            </a:r>
          </a:p>
          <a:p>
            <a:pPr algn="just"/>
            <a:r>
              <a:rPr lang="en-US" sz="2800" b="1" dirty="0"/>
              <a:t>Continuation phase of 4 (four) months</a:t>
            </a:r>
          </a:p>
          <a:p>
            <a:pPr algn="just">
              <a:buFont typeface="Wingdings" pitchFamily="2" charset="2"/>
              <a:buChar char="Ø"/>
            </a:pPr>
            <a:r>
              <a:rPr lang="en-US" sz="2800" dirty="0"/>
              <a:t>Rifampicin and isoniazid only.</a:t>
            </a:r>
          </a:p>
          <a:p>
            <a:pPr algn="just"/>
            <a:r>
              <a:rPr lang="en-US" sz="2800" dirty="0"/>
              <a:t>In this phase, the client is reviewed fortnightly. </a:t>
            </a:r>
          </a:p>
          <a:p>
            <a:pPr algn="just"/>
            <a:r>
              <a:rPr lang="en-US" sz="2800" b="1" dirty="0">
                <a:solidFill>
                  <a:srgbClr val="FF0000"/>
                </a:solidFill>
              </a:rPr>
              <a:t>NB:// </a:t>
            </a:r>
            <a:r>
              <a:rPr lang="en-US" sz="2800" dirty="0">
                <a:solidFill>
                  <a:srgbClr val="0000FF"/>
                </a:solidFill>
              </a:rPr>
              <a:t>Avoid use of </a:t>
            </a:r>
            <a:r>
              <a:rPr lang="en-US" sz="2800" b="1" dirty="0">
                <a:solidFill>
                  <a:srgbClr val="0000FF"/>
                </a:solidFill>
              </a:rPr>
              <a:t>streptomycin</a:t>
            </a:r>
            <a:r>
              <a:rPr lang="en-US" sz="2800" dirty="0">
                <a:solidFill>
                  <a:srgbClr val="0000FF"/>
                </a:solidFill>
              </a:rPr>
              <a:t> in pregnancy as it causes congenital deafness.</a:t>
            </a:r>
          </a:p>
          <a:p>
            <a:pPr algn="just">
              <a:buNone/>
            </a:pPr>
            <a:endParaRPr lang="en-US" sz="2800" dirty="0"/>
          </a:p>
          <a:p>
            <a:pPr algn="just"/>
            <a:endParaRPr lang="en-US" sz="2800" b="1" dirty="0"/>
          </a:p>
          <a:p>
            <a:pPr algn="just"/>
            <a:endParaRPr lang="en-US" sz="2800" dirty="0"/>
          </a:p>
        </p:txBody>
      </p:sp>
    </p:spTree>
    <p:extLst>
      <p:ext uri="{BB962C8B-B14F-4D97-AF65-F5344CB8AC3E}">
        <p14:creationId xmlns:p14="http://schemas.microsoft.com/office/powerpoint/2010/main" val="1203277767"/>
      </p:ext>
    </p:extLst>
  </p:cSld>
  <p:clrMapOvr>
    <a:masterClrMapping/>
  </p:clrMapOvr>
  <p:transition spd="slow">
    <p:strips dir="ru"/>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6172200"/>
          </a:xfrm>
        </p:spPr>
        <p:txBody>
          <a:bodyPr>
            <a:normAutofit/>
          </a:bodyPr>
          <a:lstStyle/>
          <a:p>
            <a:pPr algn="just"/>
            <a:r>
              <a:rPr lang="en-US" dirty="0"/>
              <a:t>Administer supportive treatment to control side effects PRN e.g. piriton 1 or 2 tablets every 8 hrly.</a:t>
            </a:r>
          </a:p>
          <a:p>
            <a:pPr algn="just">
              <a:buFont typeface="Wingdings" pitchFamily="2" charset="2"/>
              <a:buChar char="Ø"/>
            </a:pPr>
            <a:r>
              <a:rPr lang="en-US" dirty="0"/>
              <a:t>Multivitamins to improve appetite.</a:t>
            </a:r>
          </a:p>
          <a:p>
            <a:pPr algn="just"/>
            <a:r>
              <a:rPr lang="en-US" dirty="0"/>
              <a:t>Share a health message on a well balanced diet and plenty of fluids.</a:t>
            </a:r>
          </a:p>
          <a:p>
            <a:pPr algn="just"/>
            <a:r>
              <a:rPr lang="en-US" dirty="0"/>
              <a:t>Those who are also HIV positive refer to CCC and continue with TB treatment.</a:t>
            </a:r>
          </a:p>
          <a:p>
            <a:pPr algn="just">
              <a:buNone/>
            </a:pPr>
            <a:r>
              <a:rPr lang="en-US" b="1" dirty="0"/>
              <a:t>NB:  </a:t>
            </a:r>
            <a:r>
              <a:rPr lang="en-US" dirty="0"/>
              <a:t>Administer cotrimoxazole prophylaxis for the co-infected to reduce mortality.</a:t>
            </a:r>
          </a:p>
          <a:p>
            <a:pPr algn="just"/>
            <a:r>
              <a:rPr lang="en-US" dirty="0"/>
              <a:t>Emphasize  on treatment compliance to prevent resistance.</a:t>
            </a:r>
          </a:p>
          <a:p>
            <a:pPr algn="just"/>
            <a:endParaRPr lang="en-US" dirty="0"/>
          </a:p>
        </p:txBody>
      </p:sp>
    </p:spTree>
    <p:extLst>
      <p:ext uri="{BB962C8B-B14F-4D97-AF65-F5344CB8AC3E}">
        <p14:creationId xmlns:p14="http://schemas.microsoft.com/office/powerpoint/2010/main" val="4110495801"/>
      </p:ext>
    </p:extLst>
  </p:cSld>
  <p:clrMapOvr>
    <a:masterClrMapping/>
  </p:clrMapOvr>
  <p:transition spd="slow">
    <p:strips dir="ru"/>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5943600"/>
          </a:xfrm>
        </p:spPr>
        <p:txBody>
          <a:bodyPr>
            <a:noAutofit/>
          </a:bodyPr>
          <a:lstStyle/>
          <a:p>
            <a:pPr algn="just"/>
            <a:r>
              <a:rPr lang="en-US" dirty="0"/>
              <a:t>Develop a system for supervision by liaising with CHWs to track and monitor treatment compliance.</a:t>
            </a:r>
          </a:p>
          <a:p>
            <a:pPr algn="just"/>
            <a:r>
              <a:rPr lang="en-US" dirty="0"/>
              <a:t>Simultaneously advise the patient to have a treatment buddy who ensures that she has taken drugs as per prescription.</a:t>
            </a:r>
          </a:p>
          <a:p>
            <a:pPr algn="just"/>
            <a:r>
              <a:rPr lang="en-US" dirty="0"/>
              <a:t>Encourage her to continue with ANC services and enquire  about TB treatment progress during every visit.</a:t>
            </a:r>
          </a:p>
          <a:p>
            <a:pPr algn="just"/>
            <a:r>
              <a:rPr lang="en-US" dirty="0"/>
              <a:t>Emphasize on hospital delivery. </a:t>
            </a:r>
          </a:p>
        </p:txBody>
      </p:sp>
    </p:spTree>
    <p:extLst>
      <p:ext uri="{BB962C8B-B14F-4D97-AF65-F5344CB8AC3E}">
        <p14:creationId xmlns:p14="http://schemas.microsoft.com/office/powerpoint/2010/main" val="2359223624"/>
      </p:ext>
    </p:extLst>
  </p:cSld>
  <p:clrMapOvr>
    <a:masterClrMapping/>
  </p:clrMapOvr>
  <p:transition spd="slow">
    <p:strips dir="ru"/>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0000"/>
                </a:solidFill>
                <a:latin typeface="+mn-lt"/>
              </a:rPr>
              <a:t>Management Of An Exposed Neonate</a:t>
            </a:r>
            <a:endParaRPr lang="en-US" sz="3600" dirty="0">
              <a:latin typeface="+mn-lt"/>
            </a:endParaRPr>
          </a:p>
        </p:txBody>
      </p:sp>
      <p:sp>
        <p:nvSpPr>
          <p:cNvPr id="3" name="Content Placeholder 2"/>
          <p:cNvSpPr>
            <a:spLocks noGrp="1"/>
          </p:cNvSpPr>
          <p:nvPr>
            <p:ph sz="quarter" idx="1"/>
          </p:nvPr>
        </p:nvSpPr>
        <p:spPr>
          <a:xfrm>
            <a:off x="1333501" y="1219200"/>
            <a:ext cx="10005058" cy="5181600"/>
          </a:xfrm>
        </p:spPr>
        <p:txBody>
          <a:bodyPr>
            <a:noAutofit/>
          </a:bodyPr>
          <a:lstStyle/>
          <a:p>
            <a:pPr algn="just"/>
            <a:r>
              <a:rPr lang="en-US" dirty="0"/>
              <a:t>For a smear positive mother , who has completed intensive treatment before due date, 2(two) sputum tests are already done before she delivers.</a:t>
            </a:r>
          </a:p>
          <a:p>
            <a:pPr algn="just">
              <a:buFont typeface="Wingdings" pitchFamily="2" charset="2"/>
              <a:buChar char="Ø"/>
            </a:pPr>
            <a:r>
              <a:rPr lang="en-US" dirty="0"/>
              <a:t>If  negative just  before birth ,then she is regarded to be non-infectious hence her neonate receives BCG as usual.</a:t>
            </a:r>
          </a:p>
          <a:p>
            <a:pPr algn="just">
              <a:buFont typeface="Wingdings" pitchFamily="2" charset="2"/>
              <a:buChar char="Ø"/>
            </a:pPr>
            <a:r>
              <a:rPr lang="en-US" dirty="0"/>
              <a:t>If smear positive,  baby is put on </a:t>
            </a:r>
            <a:r>
              <a:rPr lang="en-US" b="1" dirty="0"/>
              <a:t>isoniazid 10 mg/kg </a:t>
            </a:r>
            <a:r>
              <a:rPr lang="en-US" dirty="0"/>
              <a:t>daily for 6 months.</a:t>
            </a:r>
          </a:p>
        </p:txBody>
      </p:sp>
    </p:spTree>
    <p:extLst>
      <p:ext uri="{BB962C8B-B14F-4D97-AF65-F5344CB8AC3E}">
        <p14:creationId xmlns:p14="http://schemas.microsoft.com/office/powerpoint/2010/main" val="2298471490"/>
      </p:ext>
    </p:extLst>
  </p:cSld>
  <p:clrMapOvr>
    <a:masterClrMapping/>
  </p:clrMapOvr>
  <p:transition spd="slow">
    <p:strips dir="ru"/>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1" y="304800"/>
            <a:ext cx="10119359" cy="6019800"/>
          </a:xfrm>
        </p:spPr>
        <p:txBody>
          <a:bodyPr>
            <a:normAutofit/>
          </a:bodyPr>
          <a:lstStyle/>
          <a:p>
            <a:pPr algn="just"/>
            <a:r>
              <a:rPr lang="en-US" b="1" dirty="0">
                <a:solidFill>
                  <a:srgbClr val="0000FF"/>
                </a:solidFill>
              </a:rPr>
              <a:t>Note:</a:t>
            </a:r>
          </a:p>
          <a:p>
            <a:pPr algn="just">
              <a:buFont typeface="Wingdings" panose="05000000000000000000" pitchFamily="2" charset="2"/>
              <a:buChar char="v"/>
            </a:pPr>
            <a:r>
              <a:rPr lang="en-US" dirty="0"/>
              <a:t>The baby cannot be infected by the mother via the breastmilk, unless she has tuberculous mastitis therefore, breastfeeding should be encouraged. </a:t>
            </a:r>
          </a:p>
          <a:p>
            <a:pPr algn="just">
              <a:buFont typeface="Wingdings" panose="05000000000000000000" pitchFamily="2" charset="2"/>
              <a:buChar char="v"/>
            </a:pPr>
            <a:r>
              <a:rPr lang="en-US" dirty="0"/>
              <a:t>Family planning advice is an integral part of postnatal and preconception care. It’s advisable that a woman with TB to avoid further pregnancies until she has been disease free for at least two yrs. </a:t>
            </a:r>
          </a:p>
          <a:p>
            <a:pPr algn="just">
              <a:buFont typeface="Wingdings" panose="05000000000000000000" pitchFamily="2" charset="2"/>
              <a:buChar char="v"/>
            </a:pPr>
            <a:r>
              <a:rPr lang="en-US" dirty="0"/>
              <a:t>C.O.Cs should not be used on a woman who’s on treatment with Rifampicin. </a:t>
            </a:r>
          </a:p>
        </p:txBody>
      </p:sp>
    </p:spTree>
    <p:extLst>
      <p:ext uri="{BB962C8B-B14F-4D97-AF65-F5344CB8AC3E}">
        <p14:creationId xmlns:p14="http://schemas.microsoft.com/office/powerpoint/2010/main" val="1401266810"/>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50" y="1752600"/>
            <a:ext cx="9810750" cy="2362200"/>
          </a:xfrm>
          <a:solidFill>
            <a:srgbClr val="FF00FF"/>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br>
              <a:rPr sz="6600" dirty="0">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br>
            <a:r>
              <a:rPr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t>MULTIPLE  PREGNANCY </a:t>
            </a:r>
            <a:endParaRPr lang="en-US"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4021958223"/>
      </p:ext>
    </p:extLst>
  </p:cSld>
  <p:clrMapOvr>
    <a:masterClrMapping/>
  </p:clrMapOvr>
  <p:transition spd="slow">
    <p:strips dir="ru"/>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6881"/>
            <a:ext cx="10096500" cy="1143000"/>
          </a:xfrm>
        </p:spPr>
        <p:txBody>
          <a:bodyPr>
            <a:normAutofit/>
          </a:bodyPr>
          <a:lstStyle/>
          <a:p>
            <a:pPr algn="ctr"/>
            <a:r>
              <a:rPr lang="en-US" sz="4800" dirty="0"/>
              <a:t>	</a:t>
            </a:r>
            <a:r>
              <a:rPr lang="en-US" sz="4800" b="1" dirty="0">
                <a:solidFill>
                  <a:srgbClr val="FF0000"/>
                </a:solidFill>
              </a:rPr>
              <a:t> Complications</a:t>
            </a:r>
            <a:endParaRPr lang="en-US" sz="4800" dirty="0"/>
          </a:p>
        </p:txBody>
      </p:sp>
      <p:sp>
        <p:nvSpPr>
          <p:cNvPr id="3" name="Content Placeholder 2"/>
          <p:cNvSpPr>
            <a:spLocks noGrp="1"/>
          </p:cNvSpPr>
          <p:nvPr>
            <p:ph sz="quarter" idx="1"/>
          </p:nvPr>
        </p:nvSpPr>
        <p:spPr>
          <a:xfrm>
            <a:off x="1143000" y="533400"/>
            <a:ext cx="10401300" cy="5943600"/>
          </a:xfrm>
        </p:spPr>
        <p:txBody>
          <a:bodyPr>
            <a:noAutofit/>
          </a:bodyPr>
          <a:lstStyle/>
          <a:p>
            <a:pPr algn="just"/>
            <a:r>
              <a:rPr lang="en-US" dirty="0"/>
              <a:t>Premature labour due  to fever.</a:t>
            </a:r>
          </a:p>
          <a:p>
            <a:pPr algn="just"/>
            <a:r>
              <a:rPr lang="en-US" dirty="0"/>
              <a:t>Low birth weight baby , because of poor appetite and preterm birth.</a:t>
            </a:r>
          </a:p>
          <a:p>
            <a:pPr algn="just"/>
            <a:r>
              <a:rPr lang="en-US" dirty="0"/>
              <a:t>Intrauterine fetal death,  due to advanced condition leading to severe anaemia, as well as severe congenital TB.</a:t>
            </a:r>
          </a:p>
          <a:p>
            <a:pPr algn="just"/>
            <a:r>
              <a:rPr lang="en-US" dirty="0"/>
              <a:t>Increased risk of neonatal mortality due to TB infection at birth or postnatally.</a:t>
            </a:r>
          </a:p>
          <a:p>
            <a:pPr algn="just">
              <a:buNone/>
            </a:pPr>
            <a:r>
              <a:rPr lang="en-US" b="1" dirty="0">
                <a:solidFill>
                  <a:srgbClr val="FF0000"/>
                </a:solidFill>
              </a:rPr>
              <a:t>NB: </a:t>
            </a:r>
            <a:r>
              <a:rPr lang="en-US" dirty="0"/>
              <a:t>Barrier methods are the preferred  artificial contraceptives, because rifampicin lowers efficacy of hormonal contraceptives.</a:t>
            </a:r>
          </a:p>
          <a:p>
            <a:pPr algn="ctr">
              <a:buNone/>
            </a:pPr>
            <a:r>
              <a:rPr lang="en-US" sz="4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Bodoni MT Black" panose="02070A03080606020203" pitchFamily="18" charset="0"/>
              </a:rPr>
              <a:t>END</a:t>
            </a:r>
          </a:p>
          <a:p>
            <a:pPr algn="just">
              <a:buNone/>
            </a:pPr>
            <a:endParaRPr lang="en-US" sz="2800" dirty="0"/>
          </a:p>
        </p:txBody>
      </p:sp>
    </p:spTree>
    <p:extLst>
      <p:ext uri="{BB962C8B-B14F-4D97-AF65-F5344CB8AC3E}">
        <p14:creationId xmlns:p14="http://schemas.microsoft.com/office/powerpoint/2010/main" val="108247030"/>
      </p:ext>
    </p:extLst>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normAutofit lnSpcReduction="10000"/>
          </a:bodyPr>
          <a:lstStyle/>
          <a:p>
            <a:r>
              <a:rPr lang="en-US" dirty="0"/>
              <a:t>By the end of the lesson shall have learned the:-</a:t>
            </a:r>
          </a:p>
          <a:p>
            <a:pPr marL="914400">
              <a:buFont typeface="Wingdings" pitchFamily="2" charset="2"/>
              <a:buChar char="q"/>
            </a:pPr>
            <a:r>
              <a:rPr lang="en-US" dirty="0"/>
              <a:t>Definition</a:t>
            </a:r>
          </a:p>
          <a:p>
            <a:pPr marL="914400">
              <a:buFont typeface="Wingdings" pitchFamily="2" charset="2"/>
              <a:buChar char="q"/>
            </a:pPr>
            <a:r>
              <a:rPr lang="en-US" dirty="0"/>
              <a:t> Various classification</a:t>
            </a:r>
          </a:p>
          <a:p>
            <a:pPr marL="914400">
              <a:buFont typeface="Wingdings" pitchFamily="2" charset="2"/>
              <a:buChar char="q"/>
            </a:pPr>
            <a:r>
              <a:rPr lang="en-US" dirty="0"/>
              <a:t>Twinning</a:t>
            </a:r>
          </a:p>
          <a:p>
            <a:pPr marL="914400">
              <a:buFont typeface="Wingdings" pitchFamily="2" charset="2"/>
              <a:buChar char="q"/>
            </a:pPr>
            <a:r>
              <a:rPr lang="en-US" dirty="0"/>
              <a:t>Clinical features</a:t>
            </a:r>
          </a:p>
          <a:p>
            <a:pPr marL="914400">
              <a:buFont typeface="Wingdings" pitchFamily="2" charset="2"/>
              <a:buChar char="q"/>
            </a:pPr>
            <a:r>
              <a:rPr lang="en-US" dirty="0"/>
              <a:t>Diagnostic  factor</a:t>
            </a:r>
          </a:p>
          <a:p>
            <a:pPr marL="914400">
              <a:buFont typeface="Wingdings" pitchFamily="2" charset="2"/>
              <a:buChar char="q"/>
            </a:pPr>
            <a:r>
              <a:rPr lang="en-US" dirty="0"/>
              <a:t>Specific management</a:t>
            </a:r>
          </a:p>
          <a:p>
            <a:pPr marL="914400">
              <a:buFont typeface="Wingdings" pitchFamily="2" charset="2"/>
              <a:buChar char="q"/>
            </a:pPr>
            <a:r>
              <a:rPr lang="en-US" dirty="0"/>
              <a:t>Complications</a:t>
            </a:r>
          </a:p>
        </p:txBody>
      </p:sp>
    </p:spTree>
    <p:extLst>
      <p:ext uri="{BB962C8B-B14F-4D97-AF65-F5344CB8AC3E}">
        <p14:creationId xmlns:p14="http://schemas.microsoft.com/office/powerpoint/2010/main" val="1668642656"/>
      </p:ext>
    </p:extLst>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143000"/>
          </a:xfrm>
        </p:spPr>
        <p:txBody>
          <a:bodyPr/>
          <a:lstStyle/>
          <a:p>
            <a:pPr algn="ctr"/>
            <a:r>
              <a:rPr lang="en-US" dirty="0"/>
              <a:t>	</a:t>
            </a:r>
            <a:r>
              <a:rPr lang="en-US" dirty="0">
                <a:solidFill>
                  <a:srgbClr val="C00000"/>
                </a:solidFill>
              </a:rPr>
              <a:t> </a:t>
            </a:r>
            <a:r>
              <a:rPr lang="en-US" b="1" dirty="0">
                <a:solidFill>
                  <a:srgbClr val="C00000"/>
                </a:solidFill>
              </a:rPr>
              <a:t>DEFINITION</a:t>
            </a:r>
            <a:endParaRPr lang="en-US" b="1" dirty="0"/>
          </a:p>
        </p:txBody>
      </p:sp>
      <p:sp>
        <p:nvSpPr>
          <p:cNvPr id="3" name="Content Placeholder 2"/>
          <p:cNvSpPr>
            <a:spLocks noGrp="1"/>
          </p:cNvSpPr>
          <p:nvPr>
            <p:ph idx="1"/>
          </p:nvPr>
        </p:nvSpPr>
        <p:spPr>
          <a:xfrm>
            <a:off x="1046603" y="1066800"/>
            <a:ext cx="10501508" cy="5181600"/>
          </a:xfrm>
        </p:spPr>
        <p:txBody>
          <a:bodyPr>
            <a:noAutofit/>
          </a:bodyPr>
          <a:lstStyle/>
          <a:p>
            <a:pPr algn="just">
              <a:buFont typeface="Wingdings" pitchFamily="2" charset="2"/>
              <a:buChar char="v"/>
            </a:pPr>
            <a:r>
              <a:rPr lang="en-US" dirty="0">
                <a:latin typeface="Segoe UI Semibold" panose="020B0702040204020203" pitchFamily="34" charset="0"/>
                <a:cs typeface="Segoe UI Semibold" panose="020B0702040204020203" pitchFamily="34" charset="0"/>
              </a:rPr>
              <a:t>Refers to development of more than one(1) fetus in the uterus at a specific duration.</a:t>
            </a:r>
          </a:p>
          <a:p>
            <a:pPr algn="ctr">
              <a:buNone/>
            </a:pPr>
            <a:r>
              <a:rPr lang="en-US" dirty="0">
                <a:latin typeface="Segoe UI Semibold" panose="020B0702040204020203" pitchFamily="34" charset="0"/>
                <a:cs typeface="Segoe UI Semibold" panose="020B0702040204020203" pitchFamily="34" charset="0"/>
              </a:rPr>
              <a:t>		</a:t>
            </a:r>
            <a:r>
              <a:rPr lang="en-US" b="1" dirty="0">
                <a:solidFill>
                  <a:srgbClr val="C00000"/>
                </a:solidFill>
                <a:latin typeface="Segoe UI Semibold" panose="020B0702040204020203" pitchFamily="34" charset="0"/>
                <a:cs typeface="Segoe UI Semibold" panose="020B0702040204020203" pitchFamily="34" charset="0"/>
              </a:rPr>
              <a:t>CLASSIFICATION</a:t>
            </a:r>
          </a:p>
          <a:p>
            <a:pPr algn="just"/>
            <a:r>
              <a:rPr lang="en-US" u="sng" dirty="0">
                <a:latin typeface="Segoe UI Semibold" panose="020B0702040204020203" pitchFamily="34" charset="0"/>
                <a:cs typeface="Segoe UI Semibold" panose="020B0702040204020203" pitchFamily="34" charset="0"/>
              </a:rPr>
              <a:t>Based on the number of the fetuses:</a:t>
            </a:r>
          </a:p>
          <a:p>
            <a:pPr lvl="1" algn="just"/>
            <a:r>
              <a:rPr lang="en-US" sz="3200" dirty="0">
                <a:latin typeface="Segoe UI Semibold" panose="020B0702040204020203" pitchFamily="34" charset="0"/>
                <a:cs typeface="Segoe UI Semibold" panose="020B0702040204020203" pitchFamily="34" charset="0"/>
              </a:rPr>
              <a:t>Twin= 2 fetuses</a:t>
            </a:r>
          </a:p>
          <a:p>
            <a:pPr lvl="1" algn="just"/>
            <a:r>
              <a:rPr lang="en-US" sz="3200" dirty="0">
                <a:latin typeface="Segoe UI Semibold" panose="020B0702040204020203" pitchFamily="34" charset="0"/>
                <a:cs typeface="Segoe UI Semibold" panose="020B0702040204020203" pitchFamily="34" charset="0"/>
              </a:rPr>
              <a:t>Triplet= 3  “</a:t>
            </a:r>
          </a:p>
          <a:p>
            <a:pPr lvl="1" algn="just"/>
            <a:r>
              <a:rPr lang="en-US" sz="3200" dirty="0">
                <a:latin typeface="Segoe UI Semibold" panose="020B0702040204020203" pitchFamily="34" charset="0"/>
                <a:cs typeface="Segoe UI Semibold" panose="020B0702040204020203" pitchFamily="34" charset="0"/>
              </a:rPr>
              <a:t>Quadruplets=4 fetuses</a:t>
            </a:r>
          </a:p>
          <a:p>
            <a:pPr lvl="1" algn="just"/>
            <a:r>
              <a:rPr lang="en-US" sz="3200" dirty="0">
                <a:latin typeface="Segoe UI Semibold" panose="020B0702040204020203" pitchFamily="34" charset="0"/>
                <a:cs typeface="Segoe UI Semibold" panose="020B0702040204020203" pitchFamily="34" charset="0"/>
              </a:rPr>
              <a:t>Quintuplet = 5   “</a:t>
            </a:r>
          </a:p>
          <a:p>
            <a:pPr lvl="1" algn="just"/>
            <a:endParaRPr lang="en-US" sz="3200" dirty="0">
              <a:latin typeface="Segoe UI Semibold" panose="020B0702040204020203" pitchFamily="34" charset="0"/>
              <a:cs typeface="Segoe UI Semibold" panose="020B0702040204020203" pitchFamily="34" charset="0"/>
            </a:endParaRPr>
          </a:p>
          <a:p>
            <a:pPr algn="just">
              <a:buNone/>
            </a:pP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60087429"/>
      </p:ext>
    </p:extLst>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20" y="228600"/>
            <a:ext cx="10490492" cy="6172200"/>
          </a:xfrm>
        </p:spPr>
        <p:txBody>
          <a:bodyPr>
            <a:normAutofit/>
          </a:bodyPr>
          <a:lstStyle/>
          <a:p>
            <a:pPr lvl="1" algn="just"/>
            <a:r>
              <a:rPr lang="en-US" sz="3200" dirty="0"/>
              <a:t>Sextuplet = 6 fetuses</a:t>
            </a:r>
          </a:p>
          <a:p>
            <a:pPr lvl="1" algn="just"/>
            <a:r>
              <a:rPr lang="en-US" sz="3200" dirty="0"/>
              <a:t>Septuplets = 7 fetuses</a:t>
            </a:r>
          </a:p>
          <a:p>
            <a:pPr lvl="1" algn="just"/>
            <a:r>
              <a:rPr lang="en-US" sz="3200" dirty="0"/>
              <a:t>Octuplets = 8  “</a:t>
            </a:r>
          </a:p>
          <a:p>
            <a:pPr algn="just">
              <a:buFont typeface="Wingdings" pitchFamily="2" charset="2"/>
              <a:buChar char="Ø"/>
            </a:pPr>
            <a:r>
              <a:rPr lang="en-US" dirty="0"/>
              <a:t>Among these, twinning is the most common.</a:t>
            </a:r>
          </a:p>
          <a:p>
            <a:pPr algn="just"/>
            <a:r>
              <a:rPr lang="en-US" u="sng" dirty="0"/>
              <a:t>Number of fertilized ova / </a:t>
            </a:r>
            <a:r>
              <a:rPr lang="en-US" u="sng" dirty="0" err="1"/>
              <a:t>zygosity</a:t>
            </a:r>
            <a:r>
              <a:rPr lang="en-US" u="sng" dirty="0"/>
              <a:t>:</a:t>
            </a:r>
          </a:p>
          <a:p>
            <a:pPr algn="just">
              <a:buFont typeface="Wingdings" pitchFamily="2" charset="2"/>
              <a:buChar char="q"/>
            </a:pPr>
            <a:r>
              <a:rPr lang="en-US" dirty="0" err="1"/>
              <a:t>Monozygosity</a:t>
            </a:r>
            <a:r>
              <a:rPr lang="en-US" dirty="0"/>
              <a:t> / </a:t>
            </a:r>
            <a:r>
              <a:rPr lang="en-US" b="1" dirty="0"/>
              <a:t>uniovular</a:t>
            </a:r>
            <a:r>
              <a:rPr lang="en-US" dirty="0"/>
              <a:t>; twins develop from fertilization of a </a:t>
            </a:r>
            <a:r>
              <a:rPr lang="en-US" b="1" dirty="0"/>
              <a:t>single ovum </a:t>
            </a:r>
            <a:r>
              <a:rPr lang="en-US" dirty="0"/>
              <a:t>by one spermatozoon leading to a single zygote.</a:t>
            </a:r>
          </a:p>
          <a:p>
            <a:pPr algn="just">
              <a:buFont typeface="Wingdings" pitchFamily="2" charset="2"/>
              <a:buChar char="Ø"/>
            </a:pPr>
            <a:r>
              <a:rPr lang="en-US" dirty="0"/>
              <a:t>Thereafter separates / splits  into 2 identical structures , hence develops into identical twin. </a:t>
            </a:r>
          </a:p>
          <a:p>
            <a:pPr lvl="1" algn="just"/>
            <a:endParaRPr lang="en-US" dirty="0" err="1"/>
          </a:p>
        </p:txBody>
      </p:sp>
    </p:spTree>
    <p:extLst>
      <p:ext uri="{BB962C8B-B14F-4D97-AF65-F5344CB8AC3E}">
        <p14:creationId xmlns:p14="http://schemas.microsoft.com/office/powerpoint/2010/main" val="1107864604"/>
      </p:ext>
    </p:extLst>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209" y="0"/>
            <a:ext cx="9372600" cy="1143000"/>
          </a:xfrm>
        </p:spPr>
        <p:txBody>
          <a:bodyPr>
            <a:normAutofit/>
          </a:bodyPr>
          <a:lstStyle/>
          <a:p>
            <a:pPr algn="ctr"/>
            <a:r>
              <a:rPr lang="en-US" b="1" dirty="0">
                <a:solidFill>
                  <a:srgbClr val="FF0000"/>
                </a:solidFill>
              </a:rPr>
              <a:t>Note!!</a:t>
            </a:r>
          </a:p>
        </p:txBody>
      </p:sp>
      <p:sp>
        <p:nvSpPr>
          <p:cNvPr id="3" name="Content Placeholder 2"/>
          <p:cNvSpPr>
            <a:spLocks noGrp="1"/>
          </p:cNvSpPr>
          <p:nvPr>
            <p:ph sz="half" idx="1"/>
          </p:nvPr>
        </p:nvSpPr>
        <p:spPr>
          <a:xfrm>
            <a:off x="1057619" y="1143000"/>
            <a:ext cx="5689891" cy="5486400"/>
          </a:xfrm>
        </p:spPr>
        <p:txBody>
          <a:bodyPr>
            <a:normAutofit lnSpcReduction="10000"/>
          </a:bodyPr>
          <a:lstStyle/>
          <a:p>
            <a:pPr algn="just"/>
            <a:r>
              <a:rPr lang="en-US" sz="3600" dirty="0"/>
              <a:t>Identical twins are usually of the same sex, have same genes, blood groups and physical features e.g. eye and hair colour, ear shape and palm creases </a:t>
            </a:r>
            <a:r>
              <a:rPr lang="en-US" sz="3600" b="1" dirty="0"/>
              <a:t>but</a:t>
            </a:r>
            <a:r>
              <a:rPr lang="en-US" sz="3600" dirty="0"/>
              <a:t> they may be of different sizes and often have very different personalities and characters.</a:t>
            </a:r>
          </a:p>
        </p:txBody>
      </p:sp>
      <p:pic>
        <p:nvPicPr>
          <p:cNvPr id="3074" name="Picture 2" descr="Image result for images of superfecundation and superfet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5475" y="1143000"/>
            <a:ext cx="476694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25744"/>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569" y="304809"/>
            <a:ext cx="10119682" cy="5821363"/>
          </a:xfrm>
        </p:spPr>
        <p:txBody>
          <a:bodyPr>
            <a:noAutofit/>
          </a:bodyPr>
          <a:lstStyle/>
          <a:p>
            <a:pPr marL="420624" lvl="1" indent="-384048" algn="just">
              <a:buSzPct val="80000"/>
              <a:buFont typeface="Wingdings" pitchFamily="2" charset="2"/>
              <a:buChar char="q"/>
            </a:pPr>
            <a:r>
              <a:rPr lang="en-US" sz="3200" dirty="0">
                <a:latin typeface="Bahnschrift SemiBold" panose="020B0502040204020203" pitchFamily="34" charset="0"/>
              </a:rPr>
              <a:t>Dizygosity / binovular twins; results from fertilization of 2 ova by  2 separate sperms = to fraternal twins.</a:t>
            </a:r>
          </a:p>
          <a:p>
            <a:pPr algn="just"/>
            <a:r>
              <a:rPr lang="en-US" u="sng" dirty="0">
                <a:latin typeface="Bahnschrift SemiBold" panose="020B0502040204020203" pitchFamily="34" charset="0"/>
              </a:rPr>
              <a:t>Number of placentae / Chorionicity:</a:t>
            </a:r>
          </a:p>
          <a:p>
            <a:pPr lvl="1" algn="just"/>
            <a:r>
              <a:rPr lang="en-US" sz="3200" dirty="0">
                <a:latin typeface="Bahnschrift SemiBold" panose="020B0502040204020203" pitchFamily="34" charset="0"/>
              </a:rPr>
              <a:t>Monochorionic, since uniovular twins share a single placenta in most cases.</a:t>
            </a:r>
          </a:p>
          <a:p>
            <a:pPr lvl="1" algn="just"/>
            <a:r>
              <a:rPr lang="en-US" sz="3200" dirty="0">
                <a:latin typeface="Bahnschrift SemiBold" panose="020B0502040204020203" pitchFamily="34" charset="0"/>
              </a:rPr>
              <a:t>Dichorionic, because fraternal twins have separate placentae. However the two can fuse and appear to be 1(one) large placenta on inspection.</a:t>
            </a:r>
          </a:p>
        </p:txBody>
      </p:sp>
    </p:spTree>
    <p:extLst>
      <p:ext uri="{BB962C8B-B14F-4D97-AF65-F5344CB8AC3E}">
        <p14:creationId xmlns:p14="http://schemas.microsoft.com/office/powerpoint/2010/main" val="969375733"/>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0670" y="304801"/>
            <a:ext cx="10653311" cy="5821371"/>
          </a:xfrm>
        </p:spPr>
        <p:txBody>
          <a:bodyPr>
            <a:noAutofit/>
          </a:bodyPr>
          <a:lstStyle/>
          <a:p>
            <a:pPr algn="just"/>
            <a:r>
              <a:rPr lang="en-US" sz="3600" u="sng" dirty="0">
                <a:latin typeface="Bahnschrift SemiBold" panose="020B0502040204020203" pitchFamily="34" charset="0"/>
              </a:rPr>
              <a:t>Number of amniotic cavities / </a:t>
            </a:r>
            <a:r>
              <a:rPr lang="en-US" sz="3600" u="sng" dirty="0" err="1">
                <a:latin typeface="Bahnschrift SemiBold" panose="020B0502040204020203" pitchFamily="34" charset="0"/>
              </a:rPr>
              <a:t>amnionicity</a:t>
            </a:r>
            <a:r>
              <a:rPr lang="en-US" sz="3600" u="sng"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Most of the monozygotic twins have diamniotic cavities irrespective of having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membrane, hence </a:t>
            </a:r>
            <a:r>
              <a:rPr lang="en-US" sz="3600" b="1" dirty="0" err="1">
                <a:latin typeface="Bahnschrift SemiBold" panose="020B0502040204020203" pitchFamily="34" charset="0"/>
              </a:rPr>
              <a:t>monochorionic</a:t>
            </a:r>
            <a:r>
              <a:rPr lang="en-US" sz="3600" b="1" dirty="0">
                <a:latin typeface="Bahnschrift SemiBold" panose="020B0502040204020203" pitchFamily="34" charset="0"/>
              </a:rPr>
              <a:t> diamniotic</a:t>
            </a:r>
            <a:r>
              <a:rPr lang="en-US" sz="3600"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A few have </a:t>
            </a:r>
            <a:r>
              <a:rPr lang="en-US" sz="3600" dirty="0" err="1">
                <a:latin typeface="Bahnschrift SemiBold" panose="020B0502040204020203" pitchFamily="34" charset="0"/>
              </a:rPr>
              <a:t>monoamniotic</a:t>
            </a:r>
            <a:r>
              <a:rPr lang="en-US" sz="3600" dirty="0">
                <a:latin typeface="Bahnschrift SemiBold" panose="020B0502040204020203" pitchFamily="34" charset="0"/>
              </a:rPr>
              <a:t>,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cavity depending on when separation/ splitting occurred.</a:t>
            </a:r>
          </a:p>
          <a:p>
            <a:pPr lvl="1" algn="just">
              <a:buNone/>
            </a:pPr>
            <a:endParaRPr lang="en-US" sz="3600" dirty="0">
              <a:latin typeface="Bahnschrift SemiBold" panose="020B0502040204020203" pitchFamily="34" charset="0"/>
            </a:endParaRPr>
          </a:p>
          <a:p>
            <a:pPr lvl="1" algn="just">
              <a:buNone/>
            </a:pPr>
            <a:endParaRPr lang="en-US" sz="3600" dirty="0">
              <a:latin typeface="Bahnschrift SemiBold" panose="020B0502040204020203" pitchFamily="34" charset="0"/>
            </a:endParaRPr>
          </a:p>
          <a:p>
            <a:pPr algn="just">
              <a:buNone/>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829907028"/>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0"/>
            <a:ext cx="9928859" cy="6553200"/>
          </a:xfrm>
        </p:spPr>
        <p:txBody>
          <a:bodyPr>
            <a:noAutofit/>
          </a:bodyPr>
          <a:lstStyle/>
          <a:p>
            <a:pPr algn="just">
              <a:buNone/>
            </a:pPr>
            <a:r>
              <a:rPr lang="en-US" sz="3400" b="1" dirty="0">
                <a:solidFill>
                  <a:srgbClr val="0000CC"/>
                </a:solidFill>
                <a:latin typeface="Bahnschrift SemiBold" panose="020B0502040204020203" pitchFamily="34" charset="0"/>
              </a:rPr>
              <a:t>NB: </a:t>
            </a:r>
          </a:p>
          <a:p>
            <a:pPr algn="just">
              <a:buNone/>
            </a:pPr>
            <a:r>
              <a:rPr lang="en-US" sz="3400" dirty="0">
                <a:latin typeface="Bahnschrift SemiBold" panose="020B0502040204020203" pitchFamily="34" charset="0"/>
              </a:rPr>
              <a:t>i)</a:t>
            </a:r>
            <a:r>
              <a:rPr lang="en-US" sz="3400" b="1" dirty="0">
                <a:latin typeface="Bahnschrift SemiBold" panose="020B0502040204020203" pitchFamily="34" charset="0"/>
              </a:rPr>
              <a:t> </a:t>
            </a:r>
            <a:r>
              <a:rPr lang="en-US" dirty="0">
                <a:latin typeface="Bahnschrift SemiBold" panose="020B0502040204020203" pitchFamily="34" charset="0"/>
              </a:rPr>
              <a:t>Fraternal twinning is more common than the identical twinning.</a:t>
            </a:r>
          </a:p>
          <a:p>
            <a:pPr algn="just">
              <a:buNone/>
            </a:pPr>
            <a:r>
              <a:rPr lang="en-US" dirty="0">
                <a:latin typeface="Bahnschrift SemiBold" panose="020B0502040204020203" pitchFamily="34" charset="0"/>
              </a:rPr>
              <a:t>ii) Half of all dizygotic twins are usually boy-girl pairs, a ¼ are both boys and ¼ are both girls. </a:t>
            </a:r>
          </a:p>
          <a:p>
            <a:pPr algn="just">
              <a:buNone/>
            </a:pPr>
            <a:r>
              <a:rPr lang="en-US" dirty="0">
                <a:latin typeface="Bahnschrift SemiBold" panose="020B0502040204020203" pitchFamily="34" charset="0"/>
              </a:rPr>
              <a:t>iii) The survival rate is quite poor as the number exceeds 4 fetuses , because they are born of extremely LBW.</a:t>
            </a:r>
          </a:p>
          <a:p>
            <a:pPr algn="just">
              <a:buNone/>
            </a:pPr>
            <a:r>
              <a:rPr lang="en-US" dirty="0">
                <a:latin typeface="Bahnschrift SemiBold" panose="020B0502040204020203" pitchFamily="34" charset="0"/>
              </a:rPr>
              <a:t>iv)The highest no. of fetuses ever recorded is eight (8).</a:t>
            </a:r>
          </a:p>
        </p:txBody>
      </p:sp>
    </p:spTree>
    <p:extLst>
      <p:ext uri="{BB962C8B-B14F-4D97-AF65-F5344CB8AC3E}">
        <p14:creationId xmlns:p14="http://schemas.microsoft.com/office/powerpoint/2010/main" val="3012707241"/>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normAutofit/>
          </a:bodyPr>
          <a:lstStyle/>
          <a:p>
            <a:pPr algn="ctr"/>
            <a:r>
              <a:rPr lang="en-US" sz="4800" dirty="0">
                <a:solidFill>
                  <a:srgbClr val="FF0000"/>
                </a:solidFill>
                <a:latin typeface="Arial Black" panose="020B0A04020102020204" pitchFamily="34" charset="0"/>
              </a:rPr>
              <a:t>Module units</a:t>
            </a:r>
          </a:p>
        </p:txBody>
      </p:sp>
      <p:sp>
        <p:nvSpPr>
          <p:cNvPr id="2" name="Content Placeholder 1"/>
          <p:cNvSpPr>
            <a:spLocks noGrp="1"/>
          </p:cNvSpPr>
          <p:nvPr>
            <p:ph idx="1"/>
          </p:nvPr>
        </p:nvSpPr>
        <p:spPr>
          <a:xfrm>
            <a:off x="450573" y="1295400"/>
            <a:ext cx="11249339" cy="5257800"/>
          </a:xfrm>
        </p:spPr>
        <p:txBody>
          <a:bodyPr>
            <a:normAutofit/>
          </a:bodyPr>
          <a:lstStyle/>
          <a:p>
            <a:pPr algn="just">
              <a:buClrTx/>
            </a:pPr>
            <a:r>
              <a:rPr lang="en-US" sz="3600" dirty="0">
                <a:solidFill>
                  <a:schemeClr val="bg1"/>
                </a:solidFill>
                <a:latin typeface="Calibri" panose="020F0502020204030204" pitchFamily="34" charset="0"/>
                <a:cs typeface="Calibri" panose="020F0502020204030204" pitchFamily="34" charset="0"/>
              </a:rPr>
              <a:t>Complications in Pregnancy.</a:t>
            </a:r>
          </a:p>
          <a:p>
            <a:pPr algn="just">
              <a:buClrTx/>
            </a:pPr>
            <a:r>
              <a:rPr lang="en-US" sz="3600" dirty="0">
                <a:solidFill>
                  <a:schemeClr val="bg1"/>
                </a:solidFill>
                <a:latin typeface="Calibri" panose="020F0502020204030204" pitchFamily="34" charset="0"/>
                <a:cs typeface="Calibri" panose="020F0502020204030204" pitchFamily="34" charset="0"/>
              </a:rPr>
              <a:t>Complications in labour</a:t>
            </a:r>
          </a:p>
          <a:p>
            <a:pPr algn="just">
              <a:buClrTx/>
            </a:pPr>
            <a:r>
              <a:rPr lang="en-US" sz="3600" dirty="0">
                <a:solidFill>
                  <a:schemeClr val="bg1"/>
                </a:solidFill>
                <a:latin typeface="Calibri" panose="020F0502020204030204" pitchFamily="34" charset="0"/>
                <a:cs typeface="Calibri" panose="020F0502020204030204" pitchFamily="34" charset="0"/>
              </a:rPr>
              <a:t>Complications of  puerperium</a:t>
            </a:r>
          </a:p>
          <a:p>
            <a:pPr algn="just">
              <a:buClrTx/>
            </a:pPr>
            <a:r>
              <a:rPr lang="en-US" sz="3600" dirty="0">
                <a:solidFill>
                  <a:schemeClr val="bg1"/>
                </a:solidFill>
                <a:latin typeface="Calibri" panose="020F0502020204030204" pitchFamily="34" charset="0"/>
                <a:cs typeface="Calibri" panose="020F0502020204030204" pitchFamily="34" charset="0"/>
              </a:rPr>
              <a:t>Complications of the newborn.</a:t>
            </a:r>
          </a:p>
          <a:p>
            <a:pPr algn="just">
              <a:buClrTx/>
            </a:pPr>
            <a:r>
              <a:rPr lang="en-US" sz="3600" dirty="0">
                <a:solidFill>
                  <a:schemeClr val="bg1"/>
                </a:solidFill>
                <a:latin typeface="Calibri" panose="020F0502020204030204" pitchFamily="34" charset="0"/>
                <a:cs typeface="Calibri" panose="020F0502020204030204" pitchFamily="34" charset="0"/>
              </a:rPr>
              <a:t>Obstetric emergencies.</a:t>
            </a:r>
          </a:p>
          <a:p>
            <a:pPr algn="just">
              <a:buClrTx/>
            </a:pPr>
            <a:r>
              <a:rPr lang="en-US" sz="3600" dirty="0">
                <a:solidFill>
                  <a:schemeClr val="bg1"/>
                </a:solidFill>
                <a:latin typeface="Calibri" panose="020F0502020204030204" pitchFamily="34" charset="0"/>
                <a:cs typeface="Calibri" panose="020F0502020204030204" pitchFamily="34" charset="0"/>
              </a:rPr>
              <a:t>Community midwifery. </a:t>
            </a:r>
          </a:p>
        </p:txBody>
      </p:sp>
    </p:spTree>
    <p:extLst>
      <p:ext uri="{BB962C8B-B14F-4D97-AF65-F5344CB8AC3E}">
        <p14:creationId xmlns:p14="http://schemas.microsoft.com/office/powerpoint/2010/main" val="38354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9365606" cy="914400"/>
          </a:xfrm>
        </p:spPr>
        <p:txBody>
          <a:bodyPr/>
          <a:lstStyle/>
          <a:p>
            <a:r>
              <a:rPr lang="en-US" dirty="0"/>
              <a:t>		</a:t>
            </a:r>
            <a:r>
              <a:rPr lang="en-US" sz="4800" b="1" dirty="0">
                <a:solidFill>
                  <a:srgbClr val="FF0000"/>
                </a:solidFill>
              </a:rPr>
              <a:t> TWINNING</a:t>
            </a:r>
            <a:endParaRPr lang="en-US" dirty="0"/>
          </a:p>
        </p:txBody>
      </p:sp>
      <p:sp>
        <p:nvSpPr>
          <p:cNvPr id="3" name="Content Placeholder 2"/>
          <p:cNvSpPr>
            <a:spLocks noGrp="1"/>
          </p:cNvSpPr>
          <p:nvPr>
            <p:ph idx="1"/>
          </p:nvPr>
        </p:nvSpPr>
        <p:spPr>
          <a:xfrm>
            <a:off x="1068636" y="914400"/>
            <a:ext cx="10479474" cy="5334000"/>
          </a:xfrm>
        </p:spPr>
        <p:txBody>
          <a:bodyPr>
            <a:normAutofit/>
          </a:bodyPr>
          <a:lstStyle/>
          <a:p>
            <a:pPr algn="just"/>
            <a:r>
              <a:rPr lang="en-US" sz="3600" b="1" u="sng" dirty="0"/>
              <a:t>Monozygotic/ Uniovular / Identical:</a:t>
            </a:r>
          </a:p>
          <a:p>
            <a:pPr algn="just">
              <a:buFont typeface="Wingdings" pitchFamily="2" charset="2"/>
              <a:buChar char="Ø"/>
            </a:pPr>
            <a:r>
              <a:rPr lang="en-US" sz="3600" dirty="0"/>
              <a:t>Their sharing of placenta depends on when splitting  occurs  as follows.</a:t>
            </a:r>
          </a:p>
          <a:p>
            <a:pPr algn="just">
              <a:buFont typeface="Wingdings" pitchFamily="2" charset="2"/>
              <a:buChar char="q"/>
            </a:pPr>
            <a:r>
              <a:rPr lang="en-US" sz="3600" dirty="0"/>
              <a:t>For split within the first 3 days of conception. Two(2) </a:t>
            </a:r>
            <a:r>
              <a:rPr lang="en-US" sz="3600" dirty="0" err="1"/>
              <a:t>placentae</a:t>
            </a:r>
            <a:r>
              <a:rPr lang="en-US" sz="3600" dirty="0"/>
              <a:t> and 2 amniotic cavities results giving rise to </a:t>
            </a:r>
            <a:r>
              <a:rPr lang="en-US" sz="3600" dirty="0" err="1"/>
              <a:t>dichorionic</a:t>
            </a:r>
            <a:r>
              <a:rPr lang="en-US" sz="3600" dirty="0"/>
              <a:t>, </a:t>
            </a:r>
            <a:r>
              <a:rPr lang="en-US" sz="3600" dirty="0" err="1"/>
              <a:t>diamniotic</a:t>
            </a:r>
            <a:r>
              <a:rPr lang="en-US" sz="3600" dirty="0"/>
              <a:t> (DCDA) pregnancy</a:t>
            </a:r>
          </a:p>
        </p:txBody>
      </p:sp>
    </p:spTree>
    <p:extLst>
      <p:ext uri="{BB962C8B-B14F-4D97-AF65-F5344CB8AC3E}">
        <p14:creationId xmlns:p14="http://schemas.microsoft.com/office/powerpoint/2010/main" val="1257506376"/>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1066800"/>
            <a:ext cx="10214609" cy="5181600"/>
          </a:xfrm>
        </p:spPr>
        <p:txBody>
          <a:bodyPr>
            <a:noAutofit/>
          </a:bodyPr>
          <a:lstStyle/>
          <a:p>
            <a:pPr>
              <a:buFont typeface="Wingdings" pitchFamily="2" charset="2"/>
              <a:buChar char="q"/>
            </a:pPr>
            <a:r>
              <a:rPr lang="en-US" sz="3600" dirty="0"/>
              <a:t>Splitting between the 4</a:t>
            </a:r>
            <a:r>
              <a:rPr lang="en-US" sz="3600" baseline="30000" dirty="0"/>
              <a:t>th</a:t>
            </a:r>
            <a:r>
              <a:rPr lang="en-US" sz="3600" dirty="0"/>
              <a:t>  and 8</a:t>
            </a:r>
            <a:r>
              <a:rPr lang="en-US" sz="3600" baseline="30000" dirty="0"/>
              <a:t>th</a:t>
            </a:r>
            <a:r>
              <a:rPr lang="en-US" sz="3600" dirty="0"/>
              <a:t> day after fertilization.</a:t>
            </a:r>
          </a:p>
          <a:p>
            <a:pPr>
              <a:buFont typeface="Wingdings" pitchFamily="2" charset="2"/>
              <a:buChar char="Ø"/>
            </a:pPr>
            <a:r>
              <a:rPr lang="en-US" sz="3600" dirty="0"/>
              <a:t>They share placenta &amp; </a:t>
            </a:r>
            <a:r>
              <a:rPr lang="en-US" sz="3600" dirty="0" err="1"/>
              <a:t>chorion</a:t>
            </a:r>
            <a:r>
              <a:rPr lang="en-US" sz="3600" dirty="0"/>
              <a:t> membrane, but each has its own amnion membrane, hence monochorionic </a:t>
            </a:r>
            <a:r>
              <a:rPr lang="en-US" sz="3600" dirty="0" err="1"/>
              <a:t>diamniotic</a:t>
            </a:r>
            <a:r>
              <a:rPr lang="en-US" sz="3600" dirty="0"/>
              <a:t> (MCDA) pregnancy results. </a:t>
            </a:r>
          </a:p>
          <a:p>
            <a:pPr>
              <a:buFont typeface="Wingdings" pitchFamily="2" charset="2"/>
              <a:buChar char="q"/>
            </a:pPr>
            <a:r>
              <a:rPr lang="en-US" sz="3600" dirty="0"/>
              <a:t>For splitting from 9</a:t>
            </a:r>
            <a:r>
              <a:rPr lang="en-US" sz="3600" baseline="30000" dirty="0"/>
              <a:t>th</a:t>
            </a:r>
            <a:r>
              <a:rPr lang="en-US" sz="3600" dirty="0"/>
              <a:t> – 12</a:t>
            </a:r>
            <a:r>
              <a:rPr lang="en-US" sz="3600" baseline="30000" dirty="0"/>
              <a:t>th</a:t>
            </a:r>
            <a:r>
              <a:rPr lang="en-US" sz="3600" dirty="0"/>
              <a:t>  day after conception.</a:t>
            </a:r>
          </a:p>
          <a:p>
            <a:pPr>
              <a:buNone/>
            </a:pPr>
            <a:r>
              <a:rPr lang="en-US" sz="3600" dirty="0"/>
              <a:t> </a:t>
            </a:r>
          </a:p>
        </p:txBody>
      </p:sp>
    </p:spTree>
    <p:extLst>
      <p:ext uri="{BB962C8B-B14F-4D97-AF65-F5344CB8AC3E}">
        <p14:creationId xmlns:p14="http://schemas.microsoft.com/office/powerpoint/2010/main" val="1477361816"/>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586" y="609610"/>
            <a:ext cx="10546814" cy="5562917"/>
          </a:xfrm>
        </p:spPr>
        <p:txBody>
          <a:bodyPr>
            <a:noAutofit/>
          </a:bodyPr>
          <a:lstStyle/>
          <a:p>
            <a:pPr algn="just">
              <a:buFont typeface="Wingdings" pitchFamily="2" charset="2"/>
              <a:buChar char="Ø"/>
            </a:pPr>
            <a:r>
              <a:rPr lang="en-US" sz="3600" dirty="0">
                <a:latin typeface="Bahnschrift SemiBold" panose="020B0502040204020203" pitchFamily="34" charset="0"/>
              </a:rPr>
              <a:t>The amnion cells have differentiated, so both fetuses develop in a single amniotic cavity, hence monochorionic monoamniotic (MCMA) pregnancy.</a:t>
            </a:r>
          </a:p>
          <a:p>
            <a:pPr algn="just">
              <a:buFont typeface="Wingdings" pitchFamily="2" charset="2"/>
              <a:buChar char="q"/>
            </a:pPr>
            <a:r>
              <a:rPr lang="en-US" sz="3600" dirty="0">
                <a:latin typeface="Bahnschrift SemiBold" panose="020B0502040204020203" pitchFamily="34" charset="0"/>
              </a:rPr>
              <a:t>Splitting after the 12</a:t>
            </a:r>
            <a:r>
              <a:rPr lang="en-US" sz="3600" baseline="30000" dirty="0">
                <a:latin typeface="Bahnschrift SemiBold" panose="020B0502040204020203" pitchFamily="34" charset="0"/>
              </a:rPr>
              <a:t>th</a:t>
            </a:r>
            <a:r>
              <a:rPr lang="en-US" sz="3600" dirty="0">
                <a:latin typeface="Bahnschrift SemiBold" panose="020B0502040204020203" pitchFamily="34" charset="0"/>
              </a:rPr>
              <a:t>  day. Embryonic disc has already formed and Siamese twins results.</a:t>
            </a:r>
          </a:p>
          <a:p>
            <a:pPr algn="just">
              <a:buNone/>
            </a:pPr>
            <a:r>
              <a:rPr lang="en-US" sz="3600" b="1" dirty="0">
                <a:solidFill>
                  <a:srgbClr val="0000CC"/>
                </a:solidFill>
                <a:latin typeface="Bahnschrift SemiBold" panose="020B0502040204020203" pitchFamily="34" charset="0"/>
              </a:rPr>
              <a:t>NB</a:t>
            </a:r>
            <a:r>
              <a:rPr lang="en-US" sz="3600" dirty="0">
                <a:solidFill>
                  <a:srgbClr val="0000CC"/>
                </a:solidFill>
                <a:latin typeface="Bahnschrift SemiBold" panose="020B0502040204020203" pitchFamily="34" charset="0"/>
              </a:rPr>
              <a:t>: </a:t>
            </a:r>
            <a:r>
              <a:rPr lang="en-US" sz="3600" dirty="0">
                <a:latin typeface="Bahnschrift SemiBold" panose="020B0502040204020203" pitchFamily="34" charset="0"/>
              </a:rPr>
              <a:t>Monochorionic pregnancy have a 3-5 times higher risk of perinatal morbidity &amp; mortality than Dichorionic pregnancy.</a:t>
            </a:r>
          </a:p>
        </p:txBody>
      </p:sp>
    </p:spTree>
    <p:extLst>
      <p:ext uri="{BB962C8B-B14F-4D97-AF65-F5344CB8AC3E}">
        <p14:creationId xmlns:p14="http://schemas.microsoft.com/office/powerpoint/2010/main" val="2507603183"/>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70846"/>
            <a:ext cx="10769600" cy="1143000"/>
          </a:xfrm>
        </p:spPr>
        <p:txBody>
          <a:bodyPr/>
          <a:lstStyle/>
          <a:p>
            <a:pPr algn="ctr"/>
            <a:r>
              <a:rPr lang="en-US" b="1" dirty="0"/>
              <a:t>Diagrams of twins prenatally</a:t>
            </a:r>
          </a:p>
        </p:txBody>
      </p:sp>
      <p:pic>
        <p:nvPicPr>
          <p:cNvPr id="2050" name="Picture 2"/>
          <p:cNvPicPr>
            <a:picLocks noGrp="1" noChangeAspect="1" noChangeArrowheads="1"/>
          </p:cNvPicPr>
          <p:nvPr>
            <p:ph idx="1"/>
          </p:nvPr>
        </p:nvPicPr>
        <p:blipFill>
          <a:blip r:embed="rId3" cstate="print">
            <a:lum bright="-40000" contrast="-40000"/>
          </a:blip>
          <a:srcRect/>
          <a:stretch>
            <a:fillRect/>
          </a:stretch>
        </p:blipFill>
        <p:spPr bwMode="auto">
          <a:xfrm>
            <a:off x="857249" y="1060174"/>
            <a:ext cx="11096211" cy="5671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565450"/>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8197"/>
            <a:ext cx="10096500" cy="1143000"/>
          </a:xfrm>
        </p:spPr>
        <p:txBody>
          <a:bodyPr/>
          <a:lstStyle/>
          <a:p>
            <a:pPr algn="ctr"/>
            <a:r>
              <a:rPr lang="en-US" dirty="0">
                <a:solidFill>
                  <a:srgbClr val="FF0000"/>
                </a:solidFill>
                <a:latin typeface="Arial Rounded MT Bold" panose="020F0704030504030204" pitchFamily="34" charset="0"/>
              </a:rPr>
              <a:t>Conjoined twins </a:t>
            </a:r>
          </a:p>
        </p:txBody>
      </p:sp>
      <p:pic>
        <p:nvPicPr>
          <p:cNvPr id="1026"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1"/>
            <a:ext cx="10515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899339"/>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9" y="0"/>
            <a:ext cx="10096500" cy="1143000"/>
          </a:xfrm>
        </p:spPr>
        <p:txBody>
          <a:bodyPr>
            <a:normAutofit fontScale="90000"/>
          </a:bodyPr>
          <a:lstStyle/>
          <a:p>
            <a:pPr algn="ctr"/>
            <a:r>
              <a:rPr lang="en-US" dirty="0">
                <a:solidFill>
                  <a:srgbClr val="FF0000"/>
                </a:solidFill>
                <a:latin typeface="Arial Rounded MT Bold" panose="020F0704030504030204" pitchFamily="34" charset="0"/>
              </a:rPr>
              <a:t>Conjoined twins before and after surgery</a:t>
            </a:r>
          </a:p>
        </p:txBody>
      </p:sp>
      <p:pic>
        <p:nvPicPr>
          <p:cNvPr id="2050"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1" y="1143000"/>
            <a:ext cx="105917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38501"/>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704" y="304800"/>
            <a:ext cx="10435406" cy="6096000"/>
          </a:xfrm>
        </p:spPr>
        <p:txBody>
          <a:bodyPr>
            <a:noAutofit/>
          </a:bodyPr>
          <a:lstStyle/>
          <a:p>
            <a:pPr algn="just"/>
            <a:r>
              <a:rPr lang="en-US" sz="3600" b="1" u="sng" dirty="0">
                <a:latin typeface="Bahnschrift SemiBold" panose="020B0502040204020203" pitchFamily="34" charset="0"/>
              </a:rPr>
              <a:t>Dizygotic /Binovular/Fraternal: </a:t>
            </a:r>
          </a:p>
          <a:p>
            <a:pPr algn="just">
              <a:buFont typeface="Wingdings" pitchFamily="2" charset="2"/>
              <a:buChar char="Ø"/>
            </a:pPr>
            <a:r>
              <a:rPr lang="en-US" sz="3600" dirty="0">
                <a:latin typeface="Bahnschrift SemiBold" panose="020B0502040204020203" pitchFamily="34" charset="0"/>
              </a:rPr>
              <a:t>Results from 2 zygotes which have  occurred perhaps in the same cycle. </a:t>
            </a:r>
          </a:p>
          <a:p>
            <a:pPr algn="just">
              <a:buFont typeface="Wingdings" pitchFamily="2" charset="2"/>
              <a:buChar char="Ø"/>
            </a:pPr>
            <a:r>
              <a:rPr lang="en-US" sz="3600" dirty="0">
                <a:latin typeface="Bahnschrift SemiBold" panose="020B0502040204020203" pitchFamily="34" charset="0"/>
              </a:rPr>
              <a:t>This type is more common and signifies high fertility.</a:t>
            </a:r>
          </a:p>
          <a:p>
            <a:pPr algn="just">
              <a:buFont typeface="Wingdings" pitchFamily="2" charset="2"/>
              <a:buChar char="Ø"/>
            </a:pPr>
            <a:r>
              <a:rPr lang="en-US" sz="3600" dirty="0">
                <a:latin typeface="Bahnschrift SemiBold" panose="020B0502040204020203" pitchFamily="34" charset="0"/>
              </a:rPr>
              <a:t>They develop normally into 2 fetuses with separate membranes &amp; placentae, though they may  fuse.</a:t>
            </a:r>
          </a:p>
          <a:p>
            <a:pPr algn="just">
              <a:buFont typeface="Wingdings" pitchFamily="2" charset="2"/>
              <a:buChar char="Ø"/>
            </a:pPr>
            <a:r>
              <a:rPr lang="en-US" sz="3600" dirty="0">
                <a:latin typeface="Bahnschrift SemiBold" panose="020B0502040204020203" pitchFamily="34" charset="0"/>
              </a:rPr>
              <a:t>Terms associated with this type of twinning are:</a:t>
            </a:r>
          </a:p>
          <a:p>
            <a:pPr algn="just">
              <a:buNone/>
            </a:pPr>
            <a:r>
              <a:rPr lang="en-US" sz="3600" dirty="0">
                <a:latin typeface="Bahnschrift SemiBold" panose="020B0502040204020203" pitchFamily="34" charset="0"/>
              </a:rPr>
              <a:t>	</a:t>
            </a:r>
          </a:p>
        </p:txBody>
      </p:sp>
    </p:spTree>
    <p:extLst>
      <p:ext uri="{BB962C8B-B14F-4D97-AF65-F5344CB8AC3E}">
        <p14:creationId xmlns:p14="http://schemas.microsoft.com/office/powerpoint/2010/main" val="1816707323"/>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653" y="152400"/>
            <a:ext cx="10578947" cy="6553200"/>
          </a:xfrm>
        </p:spPr>
        <p:txBody>
          <a:bodyPr>
            <a:normAutofit/>
          </a:bodyPr>
          <a:lstStyle/>
          <a:p>
            <a:pPr algn="just">
              <a:buFont typeface="Wingdings" pitchFamily="2" charset="2"/>
              <a:buChar char="ü"/>
            </a:pPr>
            <a:r>
              <a:rPr lang="en-US" b="1" dirty="0">
                <a:solidFill>
                  <a:srgbClr val="423BD7"/>
                </a:solidFill>
                <a:latin typeface="Bahnschrift SemiBold" panose="020B0502040204020203" pitchFamily="34" charset="0"/>
              </a:rPr>
              <a:t>Superfecundation</a:t>
            </a:r>
            <a:r>
              <a:rPr lang="en-US" dirty="0">
                <a:solidFill>
                  <a:srgbClr val="423BD7"/>
                </a:solidFill>
                <a:latin typeface="Bahnschrift SemiBold" panose="020B0502040204020203" pitchFamily="34" charset="0"/>
              </a:rPr>
              <a:t> </a:t>
            </a:r>
            <a:r>
              <a:rPr lang="en-US" dirty="0">
                <a:latin typeface="Bahnschrift SemiBold" panose="020B0502040204020203" pitchFamily="34" charset="0"/>
              </a:rPr>
              <a:t>; refers to conception of twins from sperms of different men within the </a:t>
            </a:r>
            <a:r>
              <a:rPr lang="en-US" b="1" dirty="0">
                <a:latin typeface="Bahnschrift SemiBold" panose="020B0502040204020203" pitchFamily="34" charset="0"/>
              </a:rPr>
              <a:t>same</a:t>
            </a:r>
            <a:r>
              <a:rPr lang="en-US" dirty="0">
                <a:latin typeface="Bahnschrift SemiBold" panose="020B0502040204020203" pitchFamily="34" charset="0"/>
              </a:rPr>
              <a:t> menstrual cycle. Common if the woman has had more than one sexual partner within the same menstrual cycle.</a:t>
            </a:r>
          </a:p>
          <a:p>
            <a:pPr algn="just">
              <a:buFont typeface="Wingdings" pitchFamily="2" charset="2"/>
              <a:buChar char="ü"/>
            </a:pPr>
            <a:r>
              <a:rPr lang="en-US" b="1" dirty="0">
                <a:solidFill>
                  <a:srgbClr val="423BD7"/>
                </a:solidFill>
                <a:latin typeface="Bahnschrift SemiBold" panose="020B0502040204020203" pitchFamily="34" charset="0"/>
              </a:rPr>
              <a:t>Superfetation</a:t>
            </a:r>
            <a:r>
              <a:rPr lang="en-US" dirty="0">
                <a:latin typeface="Bahnschrift SemiBold" panose="020B0502040204020203" pitchFamily="34" charset="0"/>
              </a:rPr>
              <a:t> ; its rare. Refers to conception from 2 coital acts in </a:t>
            </a:r>
            <a:r>
              <a:rPr lang="en-US" b="1" dirty="0">
                <a:latin typeface="Bahnschrift SemiBold" panose="020B0502040204020203" pitchFamily="34" charset="0"/>
              </a:rPr>
              <a:t>different</a:t>
            </a:r>
            <a:r>
              <a:rPr lang="en-US" dirty="0">
                <a:latin typeface="Bahnschrift SemiBold" panose="020B0502040204020203" pitchFamily="34" charset="0"/>
              </a:rPr>
              <a:t> menstrual cycles.</a:t>
            </a:r>
          </a:p>
          <a:p>
            <a:pPr algn="just">
              <a:buFont typeface="Wingdings" pitchFamily="2" charset="2"/>
              <a:buChar char="ü"/>
            </a:pPr>
            <a:r>
              <a:rPr lang="en-US" b="1" dirty="0">
                <a:solidFill>
                  <a:srgbClr val="0000FF"/>
                </a:solidFill>
                <a:latin typeface="Bahnschrift SemiBold" panose="020B0502040204020203" pitchFamily="34" charset="0"/>
              </a:rPr>
              <a:t>Fetus papyraceus/compressus- </a:t>
            </a:r>
            <a:r>
              <a:rPr lang="en-US" dirty="0">
                <a:latin typeface="Bahnschrift SemiBold" panose="020B0502040204020203" pitchFamily="34" charset="0"/>
              </a:rPr>
              <a:t>a state that occurs in which one of the fetuses dies early. The dead fetus is compressed, flattened &amp; incorporated btwn the membranes of the surviving fetus &amp; the uterine wall, more common in uniovular twinning hence </a:t>
            </a:r>
            <a:r>
              <a:rPr lang="en-US" i="1" dirty="0">
                <a:solidFill>
                  <a:srgbClr val="FF0000"/>
                </a:solidFill>
                <a:latin typeface="Bahnschrift SemiBold" panose="020B0502040204020203" pitchFamily="34" charset="0"/>
              </a:rPr>
              <a:t>Vanishing twin syndrome. </a:t>
            </a:r>
          </a:p>
          <a:p>
            <a:pPr marL="82296" indent="0" algn="just">
              <a:buNone/>
            </a:pPr>
            <a:endParaRPr lang="en-US" dirty="0">
              <a:latin typeface="Bahnschrift SemiBold" panose="020B0502040204020203" pitchFamily="34" charset="0"/>
            </a:endParaRPr>
          </a:p>
        </p:txBody>
      </p:sp>
    </p:spTree>
    <p:extLst>
      <p:ext uri="{BB962C8B-B14F-4D97-AF65-F5344CB8AC3E}">
        <p14:creationId xmlns:p14="http://schemas.microsoft.com/office/powerpoint/2010/main" val="556628140"/>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1" y="274640"/>
            <a:ext cx="10794999" cy="658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02552"/>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ha\Pictures\IMG_20150622_1854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9067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44772"/>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66111"/>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a:t>
            </a:r>
          </a:p>
        </p:txBody>
      </p:sp>
      <p:sp>
        <p:nvSpPr>
          <p:cNvPr id="3075" name="Content Placeholder 2"/>
          <p:cNvSpPr>
            <a:spLocks noGrp="1"/>
          </p:cNvSpPr>
          <p:nvPr>
            <p:ph sz="half" idx="1"/>
          </p:nvPr>
        </p:nvSpPr>
        <p:spPr>
          <a:xfrm>
            <a:off x="172278" y="1338470"/>
            <a:ext cx="5847522" cy="5393633"/>
          </a:xfrm>
        </p:spPr>
        <p:style>
          <a:lnRef idx="2">
            <a:schemeClr val="accent5"/>
          </a:lnRef>
          <a:fillRef idx="1">
            <a:schemeClr val="lt1"/>
          </a:fillRef>
          <a:effectRef idx="0">
            <a:schemeClr val="accent5"/>
          </a:effectRef>
          <a:fontRef idx="minor">
            <a:schemeClr val="dk1"/>
          </a:fontRef>
        </p:style>
        <p:txBody>
          <a:bodyPr>
            <a:normAutofit lnSpcReduction="10000"/>
          </a:bodyPr>
          <a:lstStyle/>
          <a:p>
            <a:pPr eaLnBrk="1" hangingPunct="1">
              <a:buFont typeface="Wingdings" panose="05000000000000000000" pitchFamily="2" charset="2"/>
              <a:buChar char="q"/>
            </a:pPr>
            <a:r>
              <a:rPr lang="en-US" sz="3200" b="1" dirty="0"/>
              <a:t> Complications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Hyperemesis Gravidarum</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Multiple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Anaemia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Diabetes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Antepartum Haemorrhage</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Oligohydramnios and Polyhydramnios</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Cardiac disease in pregnancy </a:t>
            </a:r>
          </a:p>
          <a:p>
            <a:pPr algn="just" eaLnBrk="1" hangingPunct="1"/>
            <a:endParaRPr lang="en-US" sz="3200" dirty="0"/>
          </a:p>
          <a:p>
            <a:pPr algn="just" eaLnBrk="1" hangingPunct="1"/>
            <a:endParaRPr lang="en-US" sz="3200" dirty="0"/>
          </a:p>
        </p:txBody>
      </p:sp>
      <p:sp>
        <p:nvSpPr>
          <p:cNvPr id="2" name="Content Placeholder 1"/>
          <p:cNvSpPr>
            <a:spLocks noGrp="1"/>
          </p:cNvSpPr>
          <p:nvPr>
            <p:ph sz="half" idx="2"/>
          </p:nvPr>
        </p:nvSpPr>
        <p:spPr>
          <a:xfrm>
            <a:off x="6162261" y="1338470"/>
            <a:ext cx="5883965" cy="5393633"/>
          </a:xfrm>
        </p:spPr>
        <p:style>
          <a:lnRef idx="2">
            <a:schemeClr val="accent2"/>
          </a:lnRef>
          <a:fillRef idx="1">
            <a:schemeClr val="lt1"/>
          </a:fillRef>
          <a:effectRef idx="0">
            <a:schemeClr val="accent2"/>
          </a:effectRef>
          <a:fontRef idx="minor">
            <a:schemeClr val="dk1"/>
          </a:fontRef>
        </p:style>
        <p:txBody>
          <a:bodyPr>
            <a:normAutofit lnSpcReduction="10000"/>
          </a:bodyPr>
          <a:lstStyle/>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STIs/HIV/AIDS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Pyelonephritis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Malaria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TB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Intrauterine fetal death (IUFD)</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Malnutrition in pregnancy and Intrauterine Growth Retardation (IUGR)</a:t>
            </a:r>
          </a:p>
          <a:p>
            <a:pPr>
              <a:buClrTx/>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81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4875" y="0"/>
            <a:ext cx="9372600" cy="1143000"/>
          </a:xfrm>
        </p:spPr>
        <p:txBody>
          <a:bodyPr/>
          <a:lstStyle/>
          <a:p>
            <a:pPr algn="ctr"/>
            <a:r>
              <a:rPr lang="en-US" b="1" dirty="0">
                <a:solidFill>
                  <a:srgbClr val="FF0000"/>
                </a:solidFill>
              </a:rPr>
              <a:t>Twins from different fathers </a:t>
            </a:r>
          </a:p>
        </p:txBody>
      </p:sp>
      <p:pic>
        <p:nvPicPr>
          <p:cNvPr id="2050"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2601" y="1143000"/>
            <a:ext cx="979487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03874"/>
      </p:ext>
    </p:extLst>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1" y="304800"/>
            <a:ext cx="9905999"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45613"/>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9906000" cy="762000"/>
          </a:xfrm>
        </p:spPr>
        <p:txBody>
          <a:bodyPr>
            <a:noAutofit/>
          </a:bodyPr>
          <a:lstStyle/>
          <a:p>
            <a:pPr algn="ctr"/>
            <a:r>
              <a:rPr lang="en-US" sz="3600" b="1" dirty="0">
                <a:solidFill>
                  <a:srgbClr val="FF0000"/>
                </a:solidFill>
                <a:latin typeface="Segoe UI Semibold" panose="020B0702040204020203" pitchFamily="34" charset="0"/>
                <a:cs typeface="Segoe UI Semibold" panose="020B0702040204020203" pitchFamily="34" charset="0"/>
              </a:rPr>
              <a:t>Vanishing twin syndrome</a:t>
            </a:r>
            <a:br>
              <a:rPr lang="en-US" sz="3600" b="1" dirty="0">
                <a:solidFill>
                  <a:srgbClr val="FF0000"/>
                </a:solidFill>
                <a:latin typeface="Segoe UI Semibold" panose="020B0702040204020203" pitchFamily="34" charset="0"/>
                <a:cs typeface="Segoe UI Semibold" panose="020B0702040204020203" pitchFamily="34" charset="0"/>
              </a:rPr>
            </a:br>
            <a:r>
              <a:rPr lang="en-US" sz="3600" dirty="0">
                <a:solidFill>
                  <a:srgbClr val="0000FF"/>
                </a:solidFill>
                <a:latin typeface="Centaur" panose="02030504050205020304" pitchFamily="18" charset="0"/>
              </a:rPr>
              <a:t>A fetus papyraceus shown with its umbilical cord next to the placenta of its Dichorionic diamniotic twin.</a:t>
            </a:r>
            <a:endParaRPr lang="en-US" sz="3600" b="1" dirty="0">
              <a:solidFill>
                <a:srgbClr val="0000FF"/>
              </a:solidFill>
              <a:latin typeface="Centaur" panose="02030504050205020304" pitchFamily="18" charset="0"/>
              <a:cs typeface="Segoe UI Semibold" panose="020B0702040204020203" pitchFamily="34" charset="0"/>
            </a:endParaRPr>
          </a:p>
        </p:txBody>
      </p:sp>
      <p:pic>
        <p:nvPicPr>
          <p:cNvPr id="5122" name="Picture 2" descr="Fetus papyrace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1"/>
            <a:ext cx="99060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16955"/>
      </p:ext>
    </p:extLst>
  </p:cSld>
  <p:clrMapOvr>
    <a:masterClrMapping/>
  </p:clrMapOvr>
  <p:transition spd="slow">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rgbClr val="C00000"/>
                </a:solidFill>
              </a:rPr>
              <a:t> </a:t>
            </a:r>
            <a:r>
              <a:rPr lang="en-US" dirty="0">
                <a:solidFill>
                  <a:srgbClr val="C00000"/>
                </a:solidFill>
                <a:latin typeface="Arial Rounded MT Bold" panose="020F0704030504030204" pitchFamily="34" charset="0"/>
              </a:rPr>
              <a:t>CLINICAL  FEATURES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1123720" y="1295400"/>
            <a:ext cx="10424390" cy="5181600"/>
          </a:xfrm>
        </p:spPr>
        <p:txBody>
          <a:bodyPr>
            <a:normAutofit/>
          </a:bodyPr>
          <a:lstStyle/>
          <a:p>
            <a:pPr algn="just">
              <a:buNone/>
            </a:pPr>
            <a:r>
              <a:rPr lang="en-US" sz="3600" b="1" dirty="0">
                <a:solidFill>
                  <a:srgbClr val="00B050"/>
                </a:solidFill>
              </a:rPr>
              <a:t>           Monozygotic</a:t>
            </a:r>
          </a:p>
          <a:p>
            <a:pPr algn="just"/>
            <a:r>
              <a:rPr lang="en-US" sz="3600" dirty="0"/>
              <a:t>Always of the same  sex, have same genes and blood group.</a:t>
            </a:r>
          </a:p>
          <a:p>
            <a:pPr algn="just"/>
            <a:r>
              <a:rPr lang="en-US" sz="3600" dirty="0"/>
              <a:t>Resemble closely due to similar physical features, but have different finger prints </a:t>
            </a:r>
          </a:p>
          <a:p>
            <a:pPr algn="just"/>
            <a:r>
              <a:rPr lang="en-US" sz="3600" dirty="0"/>
              <a:t>Commonly  share placenta and membranes , though each may have different set of membranes.</a:t>
            </a:r>
          </a:p>
          <a:p>
            <a:pPr algn="just">
              <a:buNone/>
            </a:pPr>
            <a:endParaRPr lang="en-US" sz="3600" dirty="0">
              <a:solidFill>
                <a:srgbClr val="C00000"/>
              </a:solidFill>
            </a:endParaRPr>
          </a:p>
        </p:txBody>
      </p:sp>
    </p:spTree>
    <p:extLst>
      <p:ext uri="{BB962C8B-B14F-4D97-AF65-F5344CB8AC3E}">
        <p14:creationId xmlns:p14="http://schemas.microsoft.com/office/powerpoint/2010/main" val="3775604431"/>
      </p:ext>
    </p:extLst>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737" y="228600"/>
            <a:ext cx="10413373" cy="6324600"/>
          </a:xfrm>
        </p:spPr>
        <p:txBody>
          <a:bodyPr>
            <a:noAutofit/>
          </a:bodyPr>
          <a:lstStyle/>
          <a:p>
            <a:pPr algn="just"/>
            <a:r>
              <a:rPr lang="en-US" sz="3400" dirty="0"/>
              <a:t>Are prone to congenital abnormalities such as:</a:t>
            </a:r>
          </a:p>
          <a:p>
            <a:pPr algn="just">
              <a:buFont typeface="Wingdings" pitchFamily="2" charset="2"/>
              <a:buChar char="Ø"/>
            </a:pPr>
            <a:r>
              <a:rPr lang="en-US" sz="3400" dirty="0"/>
              <a:t> </a:t>
            </a:r>
            <a:r>
              <a:rPr lang="en-US" sz="3400" dirty="0" err="1"/>
              <a:t>Cojoined</a:t>
            </a:r>
            <a:r>
              <a:rPr lang="en-US" sz="3400" dirty="0"/>
              <a:t>/</a:t>
            </a:r>
            <a:r>
              <a:rPr lang="en-US" sz="3400" dirty="0" err="1"/>
              <a:t>siamese</a:t>
            </a:r>
            <a:r>
              <a:rPr lang="en-US" sz="3400" dirty="0"/>
              <a:t> twinning= Craniopagus,  </a:t>
            </a:r>
            <a:r>
              <a:rPr lang="en-US" sz="3400" dirty="0" err="1"/>
              <a:t>Thorapagus</a:t>
            </a:r>
            <a:r>
              <a:rPr lang="en-US" sz="3400" dirty="0"/>
              <a:t>,  </a:t>
            </a:r>
            <a:r>
              <a:rPr lang="en-US" sz="3400" dirty="0" err="1"/>
              <a:t>Abdominopagus</a:t>
            </a:r>
            <a:r>
              <a:rPr lang="en-US" sz="3400" dirty="0"/>
              <a:t>  or </a:t>
            </a:r>
            <a:r>
              <a:rPr lang="en-US" sz="3400" dirty="0" err="1"/>
              <a:t>Pelviopagus</a:t>
            </a:r>
            <a:r>
              <a:rPr lang="en-US" sz="3400" dirty="0"/>
              <a:t>.</a:t>
            </a:r>
          </a:p>
          <a:p>
            <a:pPr algn="just">
              <a:buFont typeface="Wingdings" pitchFamily="2" charset="2"/>
              <a:buChar char="Ø"/>
            </a:pPr>
            <a:r>
              <a:rPr lang="en-US" sz="3400" dirty="0"/>
              <a:t> </a:t>
            </a:r>
            <a:r>
              <a:rPr lang="en-US" sz="3400" dirty="0" err="1"/>
              <a:t>Oesophageal</a:t>
            </a:r>
            <a:r>
              <a:rPr lang="en-US" sz="3400" dirty="0"/>
              <a:t> </a:t>
            </a:r>
            <a:r>
              <a:rPr lang="en-US" sz="3400" dirty="0" err="1"/>
              <a:t>atresia</a:t>
            </a:r>
            <a:r>
              <a:rPr lang="en-US" sz="3400" dirty="0"/>
              <a:t> .</a:t>
            </a:r>
          </a:p>
          <a:p>
            <a:pPr algn="just">
              <a:buFont typeface="Wingdings" pitchFamily="2" charset="2"/>
              <a:buChar char="Ø"/>
            </a:pPr>
            <a:r>
              <a:rPr lang="en-US" sz="3400" dirty="0"/>
              <a:t>Fetal </a:t>
            </a:r>
            <a:r>
              <a:rPr lang="en-US" sz="3400" dirty="0" err="1"/>
              <a:t>papyraceous</a:t>
            </a:r>
            <a:r>
              <a:rPr lang="en-US" sz="3400" dirty="0"/>
              <a:t> /</a:t>
            </a:r>
            <a:r>
              <a:rPr lang="en-US" sz="3400" dirty="0" err="1"/>
              <a:t>foetus</a:t>
            </a:r>
            <a:r>
              <a:rPr lang="en-US" sz="3400" dirty="0"/>
              <a:t> </a:t>
            </a:r>
            <a:r>
              <a:rPr lang="en-US" sz="3400" dirty="0" err="1"/>
              <a:t>compressus</a:t>
            </a:r>
            <a:r>
              <a:rPr lang="en-US" sz="3400" dirty="0"/>
              <a:t>.</a:t>
            </a:r>
          </a:p>
          <a:p>
            <a:pPr algn="just">
              <a:buFont typeface="Wingdings" pitchFamily="2" charset="2"/>
              <a:buChar char="ü"/>
            </a:pPr>
            <a:r>
              <a:rPr lang="en-US" sz="3400" dirty="0"/>
              <a:t>One fetus is severely deprived of survival requirements, dies &amp; gets embedded on the fetal surface of placenta in the 2</a:t>
            </a:r>
            <a:r>
              <a:rPr lang="en-US" sz="3400" baseline="30000" dirty="0"/>
              <a:t>nd</a:t>
            </a:r>
            <a:r>
              <a:rPr lang="en-US" sz="3400" dirty="0"/>
              <a:t> trimester.</a:t>
            </a:r>
          </a:p>
        </p:txBody>
      </p:sp>
    </p:spTree>
    <p:extLst>
      <p:ext uri="{BB962C8B-B14F-4D97-AF65-F5344CB8AC3E}">
        <p14:creationId xmlns:p14="http://schemas.microsoft.com/office/powerpoint/2010/main" val="1072021418"/>
      </p:ext>
    </p:extLst>
  </p:cSld>
  <p:clrMapOvr>
    <a:masterClrMapping/>
  </p:clrMapOvr>
  <p:transition spd="slow">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304800"/>
            <a:ext cx="9871709" cy="6172200"/>
          </a:xfrm>
        </p:spPr>
        <p:txBody>
          <a:bodyPr>
            <a:noAutofit/>
          </a:bodyPr>
          <a:lstStyle/>
          <a:p>
            <a:pPr algn="just"/>
            <a:r>
              <a:rPr lang="en-US" sz="3600" dirty="0"/>
              <a:t>Twin to twin transfusion, due to development of vascular connections between the 2 fetal circulation.</a:t>
            </a:r>
          </a:p>
          <a:p>
            <a:pPr algn="just"/>
            <a:r>
              <a:rPr lang="en-US" sz="3600" dirty="0"/>
              <a:t>High 2</a:t>
            </a:r>
            <a:r>
              <a:rPr lang="en-US" sz="3600" baseline="30000" dirty="0"/>
              <a:t>nd</a:t>
            </a:r>
            <a:r>
              <a:rPr lang="en-US" sz="3600" dirty="0"/>
              <a:t>   twin perinatal morbidity and mortality rate, because of some degree of placental separation if they share placenta.</a:t>
            </a:r>
          </a:p>
          <a:p>
            <a:pPr algn="just">
              <a:buNone/>
            </a:pPr>
            <a:r>
              <a:rPr lang="en-US" sz="3600" dirty="0"/>
              <a:t>	NB: Though identical, there size and personalities are in most cases different.</a:t>
            </a:r>
          </a:p>
        </p:txBody>
      </p:sp>
    </p:spTree>
    <p:extLst>
      <p:ext uri="{BB962C8B-B14F-4D97-AF65-F5344CB8AC3E}">
        <p14:creationId xmlns:p14="http://schemas.microsoft.com/office/powerpoint/2010/main" val="786096578"/>
      </p:ext>
    </p:extLst>
  </p:cSld>
  <p:clrMapOvr>
    <a:masterClrMapping/>
  </p:clrMapOvr>
  <p:transition spd="slow">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228600"/>
            <a:ext cx="9643109" cy="6248400"/>
          </a:xfrm>
        </p:spPr>
        <p:txBody>
          <a:bodyPr>
            <a:noAutofit/>
          </a:bodyPr>
          <a:lstStyle/>
          <a:p>
            <a:pPr algn="just">
              <a:buNone/>
            </a:pPr>
            <a:r>
              <a:rPr lang="en-US" sz="3600" dirty="0"/>
              <a:t>	</a:t>
            </a:r>
            <a:r>
              <a:rPr lang="en-US" sz="3600" b="1" dirty="0">
                <a:solidFill>
                  <a:srgbClr val="00B050"/>
                </a:solidFill>
              </a:rPr>
              <a:t>Dizygotic</a:t>
            </a:r>
          </a:p>
          <a:p>
            <a:pPr algn="just"/>
            <a:r>
              <a:rPr lang="en-US" sz="3600" dirty="0"/>
              <a:t>May be of same sex or different.</a:t>
            </a:r>
          </a:p>
          <a:p>
            <a:pPr algn="just"/>
            <a:r>
              <a:rPr lang="en-US" sz="3600" dirty="0"/>
              <a:t>Resemblance is as for any other sibling in the family.</a:t>
            </a:r>
          </a:p>
          <a:p>
            <a:pPr algn="just"/>
            <a:r>
              <a:rPr lang="en-US" sz="3600" dirty="0"/>
              <a:t>Always have different set of membranes &amp; placenta, though the </a:t>
            </a:r>
            <a:r>
              <a:rPr lang="en-US" sz="3600" dirty="0" err="1"/>
              <a:t>placentae</a:t>
            </a:r>
            <a:r>
              <a:rPr lang="en-US" sz="3600" dirty="0"/>
              <a:t> may fuse.</a:t>
            </a:r>
          </a:p>
          <a:p>
            <a:pPr algn="just"/>
            <a:r>
              <a:rPr lang="en-US" sz="3600" dirty="0"/>
              <a:t>Chances of congenital abnormalities is as in single pregnancy.</a:t>
            </a:r>
          </a:p>
        </p:txBody>
      </p:sp>
    </p:spTree>
    <p:extLst>
      <p:ext uri="{BB962C8B-B14F-4D97-AF65-F5344CB8AC3E}">
        <p14:creationId xmlns:p14="http://schemas.microsoft.com/office/powerpoint/2010/main" val="3058882486"/>
      </p:ext>
    </p:extLst>
  </p:cSld>
  <p:clrMapOvr>
    <a:masterClrMapping/>
  </p:clrMapOvr>
  <p:transition spd="slow">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844" y="0"/>
            <a:ext cx="9372600" cy="1143000"/>
          </a:xfrm>
        </p:spPr>
        <p:txBody>
          <a:bodyPr>
            <a:normAutofit fontScale="90000"/>
          </a:bodyPr>
          <a:lstStyle/>
          <a:p>
            <a:pPr algn="ctr"/>
            <a:r>
              <a:rPr lang="en-US" b="1" dirty="0">
                <a:latin typeface="Arial Rounded MT Bold" panose="020F0704030504030204" pitchFamily="34" charset="0"/>
              </a:rPr>
              <a:t>	</a:t>
            </a:r>
            <a:r>
              <a:rPr lang="en-US" b="1" dirty="0">
                <a:solidFill>
                  <a:srgbClr val="C00000"/>
                </a:solidFill>
                <a:latin typeface="Arial Rounded MT Bold" panose="020F0704030504030204" pitchFamily="34" charset="0"/>
              </a:rPr>
              <a:t> DIAGNOSTIC  FACTORS OF MULTIPLE PREGNANCY</a:t>
            </a:r>
            <a:endParaRPr lang="en-US" b="1" dirty="0">
              <a:latin typeface="Arial Rounded MT Bold" panose="020F0704030504030204" pitchFamily="34" charset="0"/>
            </a:endParaRPr>
          </a:p>
        </p:txBody>
      </p:sp>
      <p:sp>
        <p:nvSpPr>
          <p:cNvPr id="3" name="Content Placeholder 2"/>
          <p:cNvSpPr>
            <a:spLocks noGrp="1"/>
          </p:cNvSpPr>
          <p:nvPr>
            <p:ph idx="1"/>
          </p:nvPr>
        </p:nvSpPr>
        <p:spPr>
          <a:xfrm>
            <a:off x="1090670" y="1143000"/>
            <a:ext cx="10457440" cy="5562600"/>
          </a:xfrm>
        </p:spPr>
        <p:txBody>
          <a:bodyPr>
            <a:normAutofit fontScale="92500"/>
          </a:bodyPr>
          <a:lstStyle/>
          <a:p>
            <a:pPr algn="just">
              <a:buNone/>
            </a:pPr>
            <a:r>
              <a:rPr lang="en-US" dirty="0"/>
              <a:t>	Based on:</a:t>
            </a:r>
          </a:p>
          <a:p>
            <a:pPr algn="just"/>
            <a:r>
              <a:rPr lang="en-US" b="1" dirty="0"/>
              <a:t>History  of:-</a:t>
            </a:r>
          </a:p>
          <a:p>
            <a:pPr algn="just">
              <a:buFont typeface="Wingdings" pitchFamily="2" charset="2"/>
              <a:buChar char="Ø"/>
            </a:pPr>
            <a:r>
              <a:rPr lang="en-US" dirty="0"/>
              <a:t>Previous twinning, i.e. either has a set of twin or she is a twin.</a:t>
            </a:r>
          </a:p>
          <a:p>
            <a:pPr algn="just">
              <a:buFont typeface="Wingdings" pitchFamily="2" charset="2"/>
              <a:buChar char="Ø"/>
            </a:pPr>
            <a:r>
              <a:rPr lang="en-US" dirty="0"/>
              <a:t>Close family member have delivered twins </a:t>
            </a:r>
            <a:r>
              <a:rPr lang="en-US" dirty="0" err="1"/>
              <a:t>eg</a:t>
            </a:r>
            <a:r>
              <a:rPr lang="en-US" dirty="0"/>
              <a:t> own mother(strong family history).</a:t>
            </a:r>
          </a:p>
          <a:p>
            <a:pPr algn="just">
              <a:buFont typeface="Wingdings" pitchFamily="2" charset="2"/>
              <a:buChar char="Ø"/>
            </a:pPr>
            <a:r>
              <a:rPr lang="en-US" dirty="0"/>
              <a:t>Assisted reproductive techniques e.g. use of fertility drugs, conception outside the body= In vitro fertilization (IVF) &amp; embryo transfer.</a:t>
            </a:r>
          </a:p>
          <a:p>
            <a:pPr>
              <a:buFont typeface="Wingdings" pitchFamily="2" charset="2"/>
              <a:buChar char="Ø"/>
            </a:pPr>
            <a:r>
              <a:rPr lang="en-US" dirty="0"/>
              <a:t>Exaggerated pressure symptoms.</a:t>
            </a:r>
          </a:p>
          <a:p>
            <a:pPr>
              <a:buFont typeface="Wingdings" pitchFamily="2" charset="2"/>
              <a:buChar char="Ø"/>
            </a:pPr>
            <a:r>
              <a:rPr lang="en-US" dirty="0"/>
              <a:t>Fast enlargement of the abdomen, particularly after 20 weeks.</a:t>
            </a:r>
          </a:p>
          <a:p>
            <a:pPr algn="just">
              <a:buFont typeface="Wingdings" pitchFamily="2" charset="2"/>
              <a:buChar char="Ø"/>
            </a:pPr>
            <a:endParaRPr lang="en-US" dirty="0"/>
          </a:p>
        </p:txBody>
      </p:sp>
    </p:spTree>
    <p:extLst>
      <p:ext uri="{BB962C8B-B14F-4D97-AF65-F5344CB8AC3E}">
        <p14:creationId xmlns:p14="http://schemas.microsoft.com/office/powerpoint/2010/main" val="1110844940"/>
      </p:ext>
    </p:extLst>
  </p:cSld>
  <p:clrMapOvr>
    <a:masterClrMapping/>
  </p:clrMapOvr>
  <p:transition spd="slow">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r>
              <a:rPr lang="en-US" b="1" dirty="0"/>
              <a:t>Abdominal  exam:</a:t>
            </a:r>
          </a:p>
          <a:p>
            <a:pPr>
              <a:buFont typeface="Wingdings" pitchFamily="2" charset="2"/>
              <a:buChar char="Ø"/>
            </a:pPr>
            <a:r>
              <a:rPr lang="en-US" i="1" dirty="0">
                <a:solidFill>
                  <a:srgbClr val="0000FF"/>
                </a:solidFill>
              </a:rPr>
              <a:t>On inspection </a:t>
            </a:r>
            <a:r>
              <a:rPr lang="en-US" dirty="0"/>
              <a:t>; the uterus looks </a:t>
            </a:r>
            <a:r>
              <a:rPr lang="en-US" b="1" dirty="0"/>
              <a:t>broad</a:t>
            </a:r>
            <a:r>
              <a:rPr lang="en-US" dirty="0"/>
              <a:t> and </a:t>
            </a:r>
            <a:r>
              <a:rPr lang="en-US" b="1" dirty="0"/>
              <a:t>round</a:t>
            </a:r>
            <a:r>
              <a:rPr lang="en-US" dirty="0"/>
              <a:t>.</a:t>
            </a:r>
          </a:p>
          <a:p>
            <a:pPr>
              <a:buFont typeface="Wingdings" pitchFamily="2" charset="2"/>
              <a:buChar char="Ø"/>
            </a:pPr>
            <a:r>
              <a:rPr lang="en-US" i="1" dirty="0">
                <a:solidFill>
                  <a:srgbClr val="0000FF"/>
                </a:solidFill>
              </a:rPr>
              <a:t>Palpation</a:t>
            </a:r>
            <a:r>
              <a:rPr lang="en-US" dirty="0"/>
              <a:t> after 20 wks and in </a:t>
            </a:r>
            <a:r>
              <a:rPr lang="en-US" b="1" dirty="0"/>
              <a:t>absence</a:t>
            </a:r>
            <a:r>
              <a:rPr lang="en-US" dirty="0"/>
              <a:t> of polyhydramnious:</a:t>
            </a:r>
          </a:p>
          <a:p>
            <a:pPr>
              <a:buFont typeface="Wingdings" pitchFamily="2" charset="2"/>
              <a:buChar char="ü"/>
            </a:pPr>
            <a:r>
              <a:rPr lang="en-US" dirty="0"/>
              <a:t>Fundal height at a higher level compared to dates.</a:t>
            </a:r>
          </a:p>
        </p:txBody>
      </p:sp>
    </p:spTree>
    <p:extLst>
      <p:ext uri="{BB962C8B-B14F-4D97-AF65-F5344CB8AC3E}">
        <p14:creationId xmlns:p14="http://schemas.microsoft.com/office/powerpoint/2010/main" val="2733847804"/>
      </p:ext>
    </p:extLst>
  </p:cSld>
  <p:clrMapOvr>
    <a:masterClrMapping/>
  </p:clrMapOvr>
  <p:transition spd="slow">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586" y="381000"/>
            <a:ext cx="10512524" cy="6096000"/>
          </a:xfrm>
        </p:spPr>
        <p:txBody>
          <a:bodyPr>
            <a:normAutofit/>
          </a:bodyPr>
          <a:lstStyle/>
          <a:p>
            <a:pPr algn="just">
              <a:buFont typeface="Wingdings" pitchFamily="2" charset="2"/>
              <a:buChar char="ü"/>
            </a:pPr>
            <a:r>
              <a:rPr lang="en-US" dirty="0"/>
              <a:t>Excessive fetal parts on lateral palpation or location of 2 fetal backs.</a:t>
            </a:r>
          </a:p>
          <a:p>
            <a:pPr algn="just">
              <a:buFont typeface="Wingdings" pitchFamily="2" charset="2"/>
              <a:buChar char="ü"/>
            </a:pPr>
            <a:r>
              <a:rPr lang="en-US" dirty="0"/>
              <a:t>Small fetal head compared to fundal height</a:t>
            </a:r>
          </a:p>
          <a:p>
            <a:pPr algn="just">
              <a:buFont typeface="Wingdings" pitchFamily="2" charset="2"/>
              <a:buChar char="ü"/>
            </a:pPr>
            <a:r>
              <a:rPr lang="en-US" dirty="0"/>
              <a:t>Identification of 2 fetal poles and heads .</a:t>
            </a:r>
          </a:p>
          <a:p>
            <a:pPr algn="just">
              <a:buFont typeface="Wingdings" pitchFamily="2" charset="2"/>
              <a:buChar char="ü"/>
            </a:pPr>
            <a:r>
              <a:rPr lang="en-US" dirty="0"/>
              <a:t>Pelvic palpation findings regarding presentation are similar to  those of fundal.</a:t>
            </a:r>
          </a:p>
          <a:p>
            <a:pPr algn="just">
              <a:buFont typeface="Wingdings" pitchFamily="2" charset="2"/>
              <a:buChar char="Ø"/>
            </a:pPr>
            <a:r>
              <a:rPr lang="en-US" i="1" dirty="0">
                <a:solidFill>
                  <a:srgbClr val="0000FF"/>
                </a:solidFill>
              </a:rPr>
              <a:t>Auscultation:</a:t>
            </a:r>
          </a:p>
          <a:p>
            <a:pPr algn="just">
              <a:buFont typeface="Wingdings" pitchFamily="2" charset="2"/>
              <a:buChar char="ü"/>
            </a:pPr>
            <a:r>
              <a:rPr lang="en-US" dirty="0"/>
              <a:t>Two(2) fetal heart sounds are heard at different areas  &amp; with a rate difference of about 10b/m.</a:t>
            </a:r>
          </a:p>
        </p:txBody>
      </p:sp>
    </p:spTree>
    <p:extLst>
      <p:ext uri="{BB962C8B-B14F-4D97-AF65-F5344CB8AC3E}">
        <p14:creationId xmlns:p14="http://schemas.microsoft.com/office/powerpoint/2010/main" val="1487336197"/>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5918752" cy="5486399"/>
          </a:xfrm>
        </p:spPr>
        <p:style>
          <a:lnRef idx="2">
            <a:schemeClr val="accent5"/>
          </a:lnRef>
          <a:fillRef idx="1">
            <a:schemeClr val="lt1"/>
          </a:fillRef>
          <a:effectRef idx="0">
            <a:schemeClr val="accent5"/>
          </a:effectRef>
          <a:fontRef idx="minor">
            <a:schemeClr val="dk1"/>
          </a:fontRef>
        </p:style>
        <p:txBody>
          <a:bodyPr>
            <a:normAutofit/>
          </a:bodyPr>
          <a:lstStyle/>
          <a:p>
            <a:pPr algn="just" eaLnBrk="1" hangingPunct="1">
              <a:buFont typeface="Wingdings" panose="05000000000000000000" pitchFamily="2" charset="2"/>
              <a:buChar char="q"/>
            </a:pPr>
            <a:r>
              <a:rPr lang="en-US" sz="3200" b="1" dirty="0"/>
              <a:t>Complications of  Labour:</a:t>
            </a:r>
          </a:p>
          <a:p>
            <a:pPr lvl="1">
              <a:buFont typeface="Wingdings" panose="05000000000000000000" pitchFamily="2" charset="2"/>
              <a:buChar char="ü"/>
            </a:pPr>
            <a:r>
              <a:rPr lang="en-US" sz="2800" dirty="0"/>
              <a:t>Malpositions and malpresentations of the occiput. </a:t>
            </a:r>
          </a:p>
          <a:p>
            <a:pPr lvl="1">
              <a:buFont typeface="Wingdings" panose="05000000000000000000" pitchFamily="2" charset="2"/>
              <a:buChar char="ü"/>
            </a:pPr>
            <a:r>
              <a:rPr lang="en-US" sz="2800" dirty="0"/>
              <a:t>Cephalopelvic disproportion (CPD)</a:t>
            </a:r>
          </a:p>
          <a:p>
            <a:pPr lvl="1">
              <a:buFont typeface="Wingdings" panose="05000000000000000000" pitchFamily="2" charset="2"/>
              <a:buChar char="ü"/>
            </a:pPr>
            <a:r>
              <a:rPr lang="en-US" sz="2800" dirty="0"/>
              <a:t>Prolonged labour</a:t>
            </a:r>
          </a:p>
          <a:p>
            <a:pPr lvl="1">
              <a:buFont typeface="Wingdings" panose="05000000000000000000" pitchFamily="2" charset="2"/>
              <a:buChar char="ü"/>
            </a:pPr>
            <a:r>
              <a:rPr lang="en-US" sz="2800" dirty="0"/>
              <a:t>Obstructed labour</a:t>
            </a:r>
          </a:p>
          <a:p>
            <a:pPr lvl="1">
              <a:buFont typeface="Wingdings" panose="05000000000000000000" pitchFamily="2" charset="2"/>
              <a:buChar char="ü"/>
            </a:pPr>
            <a:r>
              <a:rPr lang="en-US" sz="2800" dirty="0"/>
              <a:t>Precipitate labour</a:t>
            </a:r>
          </a:p>
          <a:p>
            <a:pPr lvl="1">
              <a:buFont typeface="Wingdings" panose="05000000000000000000" pitchFamily="2" charset="2"/>
              <a:buChar char="ü"/>
            </a:pPr>
            <a:r>
              <a:rPr lang="en-US" sz="2800" dirty="0"/>
              <a:t>Trial of labour/scar</a:t>
            </a:r>
          </a:p>
          <a:p>
            <a:pPr lvl="1">
              <a:buFont typeface="Wingdings" panose="05000000000000000000" pitchFamily="2" charset="2"/>
              <a:buChar char="ü"/>
            </a:pPr>
            <a:r>
              <a:rPr lang="en-US" sz="2800" dirty="0"/>
              <a:t>Perineal and cervical tears</a:t>
            </a:r>
          </a:p>
          <a:p>
            <a:pPr lvl="1">
              <a:buFont typeface="Wingdings" panose="05000000000000000000" pitchFamily="2" charset="2"/>
              <a:buChar char="ü"/>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245704"/>
            <a:ext cx="5764696" cy="5486399"/>
          </a:xfrm>
        </p:spPr>
        <p:style>
          <a:lnRef idx="2">
            <a:schemeClr val="accent2"/>
          </a:lnRef>
          <a:fillRef idx="1">
            <a:schemeClr val="lt1"/>
          </a:fillRef>
          <a:effectRef idx="0">
            <a:schemeClr val="accent2"/>
          </a:effectRef>
          <a:fontRef idx="minor">
            <a:schemeClr val="dk1"/>
          </a:fontRef>
        </p:style>
        <p:txBody>
          <a:bodyPr>
            <a:normAutofit/>
          </a:bodyPr>
          <a:lstStyle/>
          <a:p>
            <a:pPr lvl="1" algn="just">
              <a:buFont typeface="Wingdings" panose="05000000000000000000" pitchFamily="2" charset="2"/>
              <a:buChar char="ü"/>
            </a:pPr>
            <a:r>
              <a:rPr lang="en-US" sz="2800" dirty="0"/>
              <a:t>Fetal compromise/distress</a:t>
            </a:r>
          </a:p>
          <a:p>
            <a:pPr lvl="1" algn="just">
              <a:buFont typeface="Wingdings" panose="05000000000000000000" pitchFamily="2" charset="2"/>
              <a:buChar char="ü"/>
            </a:pPr>
            <a:r>
              <a:rPr lang="en-US" sz="2800" dirty="0"/>
              <a:t>Maternal distress</a:t>
            </a:r>
          </a:p>
          <a:p>
            <a:pPr lvl="1">
              <a:buFont typeface="Wingdings" panose="05000000000000000000" pitchFamily="2" charset="2"/>
              <a:buChar char="ü"/>
            </a:pPr>
            <a:r>
              <a:rPr lang="en-US" sz="2800" dirty="0"/>
              <a:t>Hypotonic uterine contractions</a:t>
            </a:r>
          </a:p>
          <a:p>
            <a:pPr lvl="1" algn="just">
              <a:buFont typeface="Wingdings" panose="05000000000000000000" pitchFamily="2" charset="2"/>
              <a:buChar char="ü"/>
            </a:pPr>
            <a:r>
              <a:rPr lang="en-US" sz="2800" dirty="0"/>
              <a:t>PROM</a:t>
            </a:r>
          </a:p>
          <a:p>
            <a:pPr lvl="1" algn="just">
              <a:buFont typeface="Wingdings" panose="05000000000000000000" pitchFamily="2" charset="2"/>
              <a:buChar char="ü"/>
            </a:pPr>
            <a:r>
              <a:rPr lang="en-US" sz="2800" dirty="0"/>
              <a:t>Premature labour</a:t>
            </a:r>
          </a:p>
          <a:p>
            <a:endParaRPr lang="en-US" sz="3200" dirty="0"/>
          </a:p>
        </p:txBody>
      </p:sp>
    </p:spTree>
    <p:extLst>
      <p:ext uri="{BB962C8B-B14F-4D97-AF65-F5344CB8AC3E}">
        <p14:creationId xmlns:p14="http://schemas.microsoft.com/office/powerpoint/2010/main" val="203364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536" y="381000"/>
            <a:ext cx="10545576" cy="5943600"/>
          </a:xfrm>
        </p:spPr>
        <p:txBody>
          <a:bodyPr>
            <a:normAutofit/>
          </a:bodyPr>
          <a:lstStyle/>
          <a:p>
            <a:pPr>
              <a:buNone/>
            </a:pPr>
            <a:r>
              <a:rPr lang="en-US" b="1" dirty="0"/>
              <a:t>Radiological:</a:t>
            </a:r>
          </a:p>
          <a:p>
            <a:pPr>
              <a:buFont typeface="Wingdings" pitchFamily="2" charset="2"/>
              <a:buChar char="Ø"/>
            </a:pPr>
            <a:r>
              <a:rPr lang="en-US" dirty="0"/>
              <a:t>Ultrasound ; at 8 weeks confirms the diagnosis . Highly powered machine confirms as early as from 4 weeks. Through:</a:t>
            </a:r>
          </a:p>
          <a:p>
            <a:pPr>
              <a:buFont typeface="Wingdings" pitchFamily="2" charset="2"/>
              <a:buChar char="ü"/>
            </a:pPr>
            <a:r>
              <a:rPr lang="en-US" dirty="0"/>
              <a:t>Identification of gestation sacs</a:t>
            </a:r>
          </a:p>
          <a:p>
            <a:pPr>
              <a:buFont typeface="Wingdings" pitchFamily="2" charset="2"/>
              <a:buChar char="ü"/>
            </a:pPr>
            <a:r>
              <a:rPr lang="en-US" dirty="0"/>
              <a:t>2 cardiac activities of different rates</a:t>
            </a:r>
          </a:p>
          <a:p>
            <a:pPr>
              <a:buFont typeface="Wingdings" pitchFamily="2" charset="2"/>
              <a:buChar char="ü"/>
            </a:pPr>
            <a:r>
              <a:rPr lang="en-US" dirty="0"/>
              <a:t>Latter  2 fetuses are identified</a:t>
            </a:r>
          </a:p>
          <a:p>
            <a:pPr>
              <a:buFont typeface="Wingdings" pitchFamily="2" charset="2"/>
              <a:buChar char="Ø"/>
            </a:pPr>
            <a:r>
              <a:rPr lang="en-US" dirty="0"/>
              <a:t>Abdominal X-ray in absence of ultrasound facilities . Safe as from 30 weeks &amp; shows;</a:t>
            </a:r>
          </a:p>
          <a:p>
            <a:pPr>
              <a:buFont typeface="Wingdings" pitchFamily="2" charset="2"/>
              <a:buChar char="ü"/>
            </a:pPr>
            <a:r>
              <a:rPr lang="en-US" dirty="0"/>
              <a:t>The two(2) skeletons.</a:t>
            </a:r>
          </a:p>
        </p:txBody>
      </p:sp>
    </p:spTree>
    <p:extLst>
      <p:ext uri="{BB962C8B-B14F-4D97-AF65-F5344CB8AC3E}">
        <p14:creationId xmlns:p14="http://schemas.microsoft.com/office/powerpoint/2010/main" val="2043131870"/>
      </p:ext>
    </p:extLst>
  </p:cSld>
  <p:clrMapOvr>
    <a:masterClrMapping/>
  </p:clrMapOvr>
  <p:transition spd="slow">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4000" b="1" dirty="0">
                <a:solidFill>
                  <a:srgbClr val="C00000"/>
                </a:solidFill>
              </a:rPr>
              <a:t> SPECIFIC  MANAGEMENT</a:t>
            </a:r>
            <a:endParaRPr lang="en-US" sz="4000" dirty="0"/>
          </a:p>
        </p:txBody>
      </p:sp>
      <p:sp>
        <p:nvSpPr>
          <p:cNvPr id="3" name="Content Placeholder 2"/>
          <p:cNvSpPr>
            <a:spLocks noGrp="1"/>
          </p:cNvSpPr>
          <p:nvPr>
            <p:ph idx="1"/>
          </p:nvPr>
        </p:nvSpPr>
        <p:spPr>
          <a:xfrm>
            <a:off x="1619251" y="914400"/>
            <a:ext cx="9928859" cy="5334000"/>
          </a:xfrm>
        </p:spPr>
        <p:txBody>
          <a:bodyPr/>
          <a:lstStyle/>
          <a:p>
            <a:pPr>
              <a:buNone/>
            </a:pPr>
            <a:r>
              <a:rPr lang="en-US" dirty="0"/>
              <a:t>	</a:t>
            </a:r>
            <a:r>
              <a:rPr lang="en-US" dirty="0">
                <a:solidFill>
                  <a:srgbClr val="C00000"/>
                </a:solidFill>
              </a:rPr>
              <a:t>	</a:t>
            </a:r>
            <a:r>
              <a:rPr lang="en-US" sz="3600" i="1" dirty="0">
                <a:solidFill>
                  <a:srgbClr val="C00000"/>
                </a:solidFill>
              </a:rPr>
              <a:t>Prenatally:</a:t>
            </a:r>
          </a:p>
          <a:p>
            <a:r>
              <a:rPr lang="en-US" sz="3600" dirty="0"/>
              <a:t>Sensitively handle the breaking of the news regarding multiple pregnancy.</a:t>
            </a:r>
          </a:p>
          <a:p>
            <a:pPr>
              <a:buFont typeface="Wingdings" pitchFamily="2" charset="2"/>
              <a:buChar char="Ø"/>
            </a:pPr>
            <a:r>
              <a:rPr lang="en-US" sz="3600" dirty="0"/>
              <a:t>Aim is to avoid undue anxiety and shock, which may affect future parent-children relationship. </a:t>
            </a:r>
          </a:p>
        </p:txBody>
      </p:sp>
    </p:spTree>
    <p:extLst>
      <p:ext uri="{BB962C8B-B14F-4D97-AF65-F5344CB8AC3E}">
        <p14:creationId xmlns:p14="http://schemas.microsoft.com/office/powerpoint/2010/main" val="248963001"/>
      </p:ext>
    </p:extLst>
  </p:cSld>
  <p:clrMapOvr>
    <a:masterClrMapping/>
  </p:clrMapOvr>
  <p:transition spd="slow">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228600"/>
            <a:ext cx="10119360" cy="6019800"/>
          </a:xfrm>
        </p:spPr>
        <p:txBody>
          <a:bodyPr>
            <a:normAutofit/>
          </a:bodyPr>
          <a:lstStyle/>
          <a:p>
            <a:r>
              <a:rPr lang="en-US" dirty="0"/>
              <a:t>Close surveillance is vital to early diagnose various risk factors, hence control/ treatment.</a:t>
            </a:r>
          </a:p>
          <a:p>
            <a:r>
              <a:rPr lang="en-US" dirty="0"/>
              <a:t>Follow up is best in a hospital setting MCH and review visit criteria is basically on:</a:t>
            </a:r>
          </a:p>
          <a:p>
            <a:pPr>
              <a:buFont typeface="Wingdings" pitchFamily="2" charset="2"/>
              <a:buChar char="Ø"/>
            </a:pPr>
            <a:r>
              <a:rPr lang="en-US" dirty="0"/>
              <a:t>2 weekly up to a gestation of 28 weeks</a:t>
            </a:r>
          </a:p>
          <a:p>
            <a:pPr>
              <a:buFont typeface="Wingdings" pitchFamily="2" charset="2"/>
              <a:buChar char="Ø"/>
            </a:pPr>
            <a:r>
              <a:rPr lang="en-US" dirty="0"/>
              <a:t>Thereafter weekly up to 34 weeks and doctors review during every visit.</a:t>
            </a:r>
          </a:p>
          <a:p>
            <a:r>
              <a:rPr lang="en-US" dirty="0"/>
              <a:t>Among the services are:</a:t>
            </a:r>
          </a:p>
          <a:p>
            <a:pPr>
              <a:buFont typeface="Wingdings" pitchFamily="2" charset="2"/>
              <a:buChar char="Ø"/>
            </a:pPr>
            <a:r>
              <a:rPr lang="en-US" dirty="0"/>
              <a:t>Health messages regarding; </a:t>
            </a:r>
          </a:p>
        </p:txBody>
      </p:sp>
    </p:spTree>
    <p:extLst>
      <p:ext uri="{BB962C8B-B14F-4D97-AF65-F5344CB8AC3E}">
        <p14:creationId xmlns:p14="http://schemas.microsoft.com/office/powerpoint/2010/main" val="775192618"/>
      </p:ext>
    </p:extLst>
  </p:cSld>
  <p:clrMapOvr>
    <a:masterClrMapping/>
  </p:clrMapOvr>
  <p:transition spd="slow">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457209"/>
            <a:ext cx="9525000" cy="5668963"/>
          </a:xfrm>
        </p:spPr>
        <p:txBody>
          <a:bodyPr>
            <a:normAutofit/>
          </a:bodyPr>
          <a:lstStyle/>
          <a:p>
            <a:pPr>
              <a:buFont typeface="Wingdings" pitchFamily="2" charset="2"/>
              <a:buChar char="ü"/>
            </a:pPr>
            <a:r>
              <a:rPr lang="en-US" dirty="0"/>
              <a:t>Possible course of pregnancy (minor disorders &amp; physiological changes), outcomes and possible complications.</a:t>
            </a:r>
          </a:p>
          <a:p>
            <a:pPr>
              <a:buFont typeface="Wingdings" pitchFamily="2" charset="2"/>
              <a:buChar char="ü"/>
            </a:pPr>
            <a:r>
              <a:rPr lang="en-US" dirty="0"/>
              <a:t>Infants feeding and ways of keeping them warm.</a:t>
            </a:r>
          </a:p>
          <a:p>
            <a:pPr>
              <a:buFont typeface="Wingdings" pitchFamily="2" charset="2"/>
              <a:buChar char="ü"/>
            </a:pPr>
            <a:r>
              <a:rPr lang="en-US" dirty="0"/>
              <a:t>Importance of a birth plan.</a:t>
            </a:r>
          </a:p>
          <a:p>
            <a:pPr>
              <a:buFont typeface="Wingdings" pitchFamily="2" charset="2"/>
              <a:buChar char="Ø"/>
            </a:pPr>
            <a:r>
              <a:rPr lang="en-US" dirty="0"/>
              <a:t>Iron &amp; </a:t>
            </a:r>
            <a:r>
              <a:rPr lang="en-US" dirty="0" err="1"/>
              <a:t>Folate</a:t>
            </a:r>
            <a:r>
              <a:rPr lang="en-US" dirty="0"/>
              <a:t> supplementation:</a:t>
            </a:r>
          </a:p>
          <a:p>
            <a:pPr>
              <a:buFont typeface="Wingdings" pitchFamily="2" charset="2"/>
              <a:buChar char="ü"/>
            </a:pPr>
            <a:r>
              <a:rPr lang="en-US" dirty="0"/>
              <a:t>Iron is due to the higher demand.</a:t>
            </a:r>
          </a:p>
          <a:p>
            <a:pPr>
              <a:buFont typeface="Wingdings" pitchFamily="2" charset="2"/>
              <a:buChar char="ü"/>
            </a:pPr>
            <a:r>
              <a:rPr lang="en-US" dirty="0" err="1"/>
              <a:t>Folate</a:t>
            </a:r>
            <a:r>
              <a:rPr lang="en-US" dirty="0"/>
              <a:t> reduces the risk of structural abnormalities .</a:t>
            </a:r>
          </a:p>
        </p:txBody>
      </p:sp>
    </p:spTree>
    <p:extLst>
      <p:ext uri="{BB962C8B-B14F-4D97-AF65-F5344CB8AC3E}">
        <p14:creationId xmlns:p14="http://schemas.microsoft.com/office/powerpoint/2010/main" val="3111906843"/>
      </p:ext>
    </p:extLst>
  </p:cSld>
  <p:clrMapOvr>
    <a:masterClrMapping/>
  </p:clrMapOvr>
  <p:transition spd="slow">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buFont typeface="Wingdings" pitchFamily="2" charset="2"/>
              <a:buChar char="Ø"/>
            </a:pPr>
            <a:r>
              <a:rPr lang="en-US" dirty="0"/>
              <a:t>Screening for congenital abnormalities thru:</a:t>
            </a:r>
          </a:p>
          <a:p>
            <a:pPr algn="just">
              <a:buFont typeface="Wingdings" pitchFamily="2" charset="2"/>
              <a:buChar char="ü"/>
            </a:pPr>
            <a:r>
              <a:rPr lang="en-US" dirty="0"/>
              <a:t>Ultrasound</a:t>
            </a:r>
          </a:p>
          <a:p>
            <a:pPr algn="just">
              <a:buFont typeface="Wingdings" pitchFamily="2" charset="2"/>
              <a:buChar char="ü"/>
            </a:pPr>
            <a:r>
              <a:rPr lang="en-US" dirty="0"/>
              <a:t> Blood specimen is also utilised where facilities are available.</a:t>
            </a:r>
          </a:p>
          <a:p>
            <a:pPr algn="just">
              <a:buFont typeface="Wingdings" pitchFamily="2" charset="2"/>
              <a:buChar char="Ø"/>
            </a:pPr>
            <a:r>
              <a:rPr lang="en-US" dirty="0"/>
              <a:t>Closely monitor for any complications </a:t>
            </a:r>
            <a:r>
              <a:rPr lang="en-US" dirty="0" err="1"/>
              <a:t>e.g</a:t>
            </a:r>
            <a:r>
              <a:rPr lang="en-US" dirty="0"/>
              <a:t> </a:t>
            </a:r>
            <a:r>
              <a:rPr lang="en-US" dirty="0" err="1"/>
              <a:t>polyhydramnious</a:t>
            </a:r>
            <a:r>
              <a:rPr lang="en-US" dirty="0"/>
              <a:t> , preeclampsia and exaggeration of minor disorders, then intervene appropriately .</a:t>
            </a:r>
          </a:p>
          <a:p>
            <a:pPr algn="just">
              <a:buFont typeface="Wingdings" pitchFamily="2" charset="2"/>
              <a:buChar char="Ø"/>
            </a:pPr>
            <a:r>
              <a:rPr lang="en-US" dirty="0"/>
              <a:t>Advise on rest, at least 2 hours afternoon &amp; 6-8hrs at night. Increase resting period towards term.</a:t>
            </a:r>
          </a:p>
          <a:p>
            <a:pPr algn="just">
              <a:buFont typeface="Wingdings" pitchFamily="2" charset="2"/>
              <a:buChar char="Ø"/>
            </a:pPr>
            <a:endParaRPr lang="en-US" dirty="0"/>
          </a:p>
        </p:txBody>
      </p:sp>
    </p:spTree>
    <p:extLst>
      <p:ext uri="{BB962C8B-B14F-4D97-AF65-F5344CB8AC3E}">
        <p14:creationId xmlns:p14="http://schemas.microsoft.com/office/powerpoint/2010/main" val="2488429194"/>
      </p:ext>
    </p:extLst>
  </p:cSld>
  <p:clrMapOvr>
    <a:masterClrMapping/>
  </p:clrMapOvr>
  <p:transition spd="slow">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228600"/>
            <a:ext cx="10024109" cy="6019800"/>
          </a:xfrm>
        </p:spPr>
        <p:txBody>
          <a:bodyPr>
            <a:normAutofit lnSpcReduction="10000"/>
          </a:bodyPr>
          <a:lstStyle/>
          <a:p>
            <a:r>
              <a:rPr lang="en-US" dirty="0"/>
              <a:t>Sometimes, at around 34 weeks admission to hospital may be necessary to:</a:t>
            </a:r>
          </a:p>
          <a:p>
            <a:pPr>
              <a:buFont typeface="Wingdings" pitchFamily="2" charset="2"/>
              <a:buChar char="ü"/>
            </a:pPr>
            <a:r>
              <a:rPr lang="en-US" dirty="0"/>
              <a:t>Closely monitor for preterm labour.</a:t>
            </a:r>
          </a:p>
          <a:p>
            <a:pPr>
              <a:buFont typeface="Wingdings" pitchFamily="2" charset="2"/>
              <a:buChar char="ü"/>
            </a:pPr>
            <a:r>
              <a:rPr lang="en-US" dirty="0"/>
              <a:t>Facilitate physical rest and to some extent psychological rest. </a:t>
            </a:r>
          </a:p>
          <a:p>
            <a:pPr>
              <a:buFont typeface="Wingdings" pitchFamily="2" charset="2"/>
              <a:buChar char="Ø"/>
            </a:pPr>
            <a:r>
              <a:rPr lang="en-US" dirty="0"/>
              <a:t>On discharge, emphasize on:</a:t>
            </a:r>
          </a:p>
          <a:p>
            <a:pPr>
              <a:buFont typeface="Wingdings" pitchFamily="2" charset="2"/>
              <a:buChar char="ü"/>
            </a:pPr>
            <a:r>
              <a:rPr lang="en-US" dirty="0"/>
              <a:t>Hygiene, diet, rest and sleep.</a:t>
            </a:r>
          </a:p>
          <a:p>
            <a:pPr>
              <a:buFont typeface="Wingdings" pitchFamily="2" charset="2"/>
              <a:buChar char="ü"/>
            </a:pPr>
            <a:r>
              <a:rPr lang="en-US" dirty="0"/>
              <a:t>Prevention of anaemia</a:t>
            </a:r>
          </a:p>
          <a:p>
            <a:pPr>
              <a:buFont typeface="Wingdings" pitchFamily="2" charset="2"/>
              <a:buChar char="ü"/>
            </a:pPr>
            <a:r>
              <a:rPr lang="en-US" dirty="0"/>
              <a:t>Signs of false labour</a:t>
            </a:r>
          </a:p>
          <a:p>
            <a:r>
              <a:rPr lang="en-US" dirty="0"/>
              <a:t>If labour will not have occurred by EDD to report to hospital promptly to prevent IUFD.</a:t>
            </a:r>
          </a:p>
        </p:txBody>
      </p:sp>
    </p:spTree>
    <p:extLst>
      <p:ext uri="{BB962C8B-B14F-4D97-AF65-F5344CB8AC3E}">
        <p14:creationId xmlns:p14="http://schemas.microsoft.com/office/powerpoint/2010/main" val="2038663064"/>
      </p:ext>
    </p:extLst>
  </p:cSld>
  <p:clrMapOvr>
    <a:masterClrMapping/>
  </p:clrMapOvr>
  <p:transition spd="slow">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i="1" dirty="0">
                <a:solidFill>
                  <a:srgbClr val="C00000"/>
                </a:solidFill>
              </a:rPr>
              <a:t> Intrapartum</a:t>
            </a:r>
            <a:endParaRPr lang="en-US" dirty="0"/>
          </a:p>
        </p:txBody>
      </p:sp>
      <p:sp>
        <p:nvSpPr>
          <p:cNvPr id="3" name="Content Placeholder 2"/>
          <p:cNvSpPr>
            <a:spLocks noGrp="1"/>
          </p:cNvSpPr>
          <p:nvPr>
            <p:ph idx="1"/>
          </p:nvPr>
        </p:nvSpPr>
        <p:spPr>
          <a:xfrm>
            <a:off x="1676400" y="838200"/>
            <a:ext cx="9871710" cy="5410200"/>
          </a:xfrm>
        </p:spPr>
        <p:txBody>
          <a:bodyPr>
            <a:normAutofit/>
          </a:bodyPr>
          <a:lstStyle/>
          <a:p>
            <a:pPr algn="just"/>
            <a:r>
              <a:rPr lang="en-US" dirty="0"/>
              <a:t>Generally, multiple gestation rarely reaches 40 weeks.</a:t>
            </a:r>
          </a:p>
          <a:p>
            <a:pPr algn="just">
              <a:buFont typeface="Wingdings" pitchFamily="2" charset="2"/>
              <a:buChar char="Ø"/>
            </a:pPr>
            <a:r>
              <a:rPr lang="en-US" dirty="0"/>
              <a:t>Average duration for twins is 37weeks, triplets 34 weeks and quadruplets 32 weeks.</a:t>
            </a:r>
          </a:p>
          <a:p>
            <a:pPr algn="just"/>
            <a:r>
              <a:rPr lang="en-US" dirty="0"/>
              <a:t>Spontaneous labour onset is highly preferred &amp; delivery should always occur in a hospital.</a:t>
            </a:r>
          </a:p>
          <a:p>
            <a:pPr algn="just">
              <a:buFont typeface="Wingdings" pitchFamily="2" charset="2"/>
              <a:buChar char="Ø"/>
            </a:pPr>
            <a:r>
              <a:rPr lang="en-US" dirty="0"/>
              <a:t>Mode of delivery is determined by; parity, presentation, number of fetuses, past obstetric history &amp; stage of labour on admission.</a:t>
            </a:r>
          </a:p>
        </p:txBody>
      </p:sp>
    </p:spTree>
    <p:extLst>
      <p:ext uri="{BB962C8B-B14F-4D97-AF65-F5344CB8AC3E}">
        <p14:creationId xmlns:p14="http://schemas.microsoft.com/office/powerpoint/2010/main" val="3260915313"/>
      </p:ext>
    </p:extLst>
  </p:cSld>
  <p:clrMapOvr>
    <a:masterClrMapping/>
  </p:clrMapOvr>
  <p:transition spd="slow">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19" y="381000"/>
            <a:ext cx="10410482" cy="5791200"/>
          </a:xfrm>
        </p:spPr>
        <p:txBody>
          <a:bodyPr>
            <a:normAutofit/>
          </a:bodyPr>
          <a:lstStyle/>
          <a:p>
            <a:pPr algn="just">
              <a:buFont typeface="Wingdings" pitchFamily="2" charset="2"/>
              <a:buChar char="Ø"/>
            </a:pPr>
            <a:r>
              <a:rPr lang="en-US" dirty="0"/>
              <a:t>Spontaneous labour is opted where 1</a:t>
            </a:r>
            <a:r>
              <a:rPr lang="en-US" baseline="30000" dirty="0"/>
              <a:t>st</a:t>
            </a:r>
            <a:r>
              <a:rPr lang="en-US" dirty="0"/>
              <a:t> twin presentation is vertex, 2</a:t>
            </a:r>
            <a:r>
              <a:rPr lang="en-US" baseline="30000" dirty="0"/>
              <a:t>nd</a:t>
            </a:r>
            <a:r>
              <a:rPr lang="en-US" dirty="0"/>
              <a:t> twin’s lie is longitudinal and pelvis is spacious.</a:t>
            </a:r>
          </a:p>
          <a:p>
            <a:pPr algn="just">
              <a:buNone/>
            </a:pPr>
            <a:r>
              <a:rPr lang="en-US" b="1" dirty="0"/>
              <a:t>	</a:t>
            </a:r>
            <a:r>
              <a:rPr lang="en-US" b="1" dirty="0">
                <a:solidFill>
                  <a:srgbClr val="0000CC"/>
                </a:solidFill>
              </a:rPr>
              <a:t>NB</a:t>
            </a:r>
            <a:r>
              <a:rPr lang="en-US" dirty="0">
                <a:solidFill>
                  <a:srgbClr val="0000CC"/>
                </a:solidFill>
              </a:rPr>
              <a:t>: </a:t>
            </a:r>
            <a:r>
              <a:rPr lang="en-US" dirty="0"/>
              <a:t>In most institutions, multiple gestation is an indication for elective C/S to avoid the many complications with SVD.</a:t>
            </a:r>
          </a:p>
          <a:p>
            <a:pPr algn="just">
              <a:buNone/>
            </a:pPr>
            <a:r>
              <a:rPr lang="en-US" dirty="0"/>
              <a:t>	</a:t>
            </a:r>
            <a:r>
              <a:rPr lang="en-US" b="1" u="sng" dirty="0"/>
              <a:t>First (1</a:t>
            </a:r>
            <a:r>
              <a:rPr lang="en-US" b="1" u="sng" baseline="30000" dirty="0"/>
              <a:t>st</a:t>
            </a:r>
            <a:r>
              <a:rPr lang="en-US" b="1" u="sng" dirty="0"/>
              <a:t> )  Stage</a:t>
            </a:r>
          </a:p>
          <a:p>
            <a:pPr algn="just"/>
            <a:r>
              <a:rPr lang="en-US" dirty="0"/>
              <a:t>Care is as in single fetus pregnancy, except for a few variations as follows:-</a:t>
            </a:r>
          </a:p>
        </p:txBody>
      </p:sp>
    </p:spTree>
    <p:extLst>
      <p:ext uri="{BB962C8B-B14F-4D97-AF65-F5344CB8AC3E}">
        <p14:creationId xmlns:p14="http://schemas.microsoft.com/office/powerpoint/2010/main" val="3908601014"/>
      </p:ext>
    </p:extLst>
  </p:cSld>
  <p:clrMapOvr>
    <a:masterClrMapping/>
  </p:clrMapOvr>
  <p:transition spd="slow">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943600"/>
          </a:xfrm>
        </p:spPr>
        <p:txBody>
          <a:bodyPr>
            <a:noAutofit/>
          </a:bodyPr>
          <a:lstStyle/>
          <a:p>
            <a:pPr algn="just">
              <a:buFont typeface="Wingdings" pitchFamily="2" charset="2"/>
              <a:buChar char="Ø"/>
            </a:pPr>
            <a:r>
              <a:rPr lang="en-US" sz="3100" dirty="0"/>
              <a:t>Close monitoring of fetal heart sound every ¼  hourly or through a cardiotocograph  (CTG) regularly.</a:t>
            </a:r>
          </a:p>
          <a:p>
            <a:pPr algn="just">
              <a:buFont typeface="Wingdings" pitchFamily="2" charset="2"/>
              <a:buChar char="Ø"/>
            </a:pPr>
            <a:r>
              <a:rPr lang="en-US" sz="3100" dirty="0"/>
              <a:t>Avoid sedatives because labour is usually preterm.</a:t>
            </a:r>
          </a:p>
          <a:p>
            <a:pPr algn="just">
              <a:buFont typeface="Wingdings" pitchFamily="2" charset="2"/>
              <a:buChar char="Ø"/>
            </a:pPr>
            <a:r>
              <a:rPr lang="en-US" sz="3100" dirty="0"/>
              <a:t>During V.E carefully assess for cord presentation &amp; if membranes rupture early for cord </a:t>
            </a:r>
            <a:r>
              <a:rPr lang="en-US" sz="3100" dirty="0" err="1"/>
              <a:t>prolapse</a:t>
            </a:r>
            <a:r>
              <a:rPr lang="en-US" sz="3100" dirty="0"/>
              <a:t>.</a:t>
            </a:r>
          </a:p>
          <a:p>
            <a:pPr algn="just">
              <a:buFont typeface="Wingdings" pitchFamily="2" charset="2"/>
              <a:buChar char="ü"/>
            </a:pPr>
            <a:r>
              <a:rPr lang="en-US" sz="3100" dirty="0"/>
              <a:t> It’s common due to malpresentation.</a:t>
            </a:r>
          </a:p>
          <a:p>
            <a:pPr algn="just">
              <a:buFont typeface="Wingdings" pitchFamily="2" charset="2"/>
              <a:buChar char="Ø"/>
            </a:pPr>
            <a:r>
              <a:rPr lang="en-US" sz="3100" dirty="0"/>
              <a:t>Keenly assess contractions and report promptly to avoid prolonged labour. </a:t>
            </a:r>
          </a:p>
        </p:txBody>
      </p:sp>
    </p:spTree>
    <p:extLst>
      <p:ext uri="{BB962C8B-B14F-4D97-AF65-F5344CB8AC3E}">
        <p14:creationId xmlns:p14="http://schemas.microsoft.com/office/powerpoint/2010/main" val="2094252551"/>
      </p:ext>
    </p:extLst>
  </p:cSld>
  <p:clrMapOvr>
    <a:masterClrMapping/>
  </p:clrMapOvr>
  <p:transition spd="slow">
    <p:strips dir="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rmAutofit/>
          </a:bodyPr>
          <a:lstStyle/>
          <a:p>
            <a:pPr algn="just">
              <a:buFont typeface="Wingdings" pitchFamily="2" charset="2"/>
              <a:buChar char="ü"/>
            </a:pPr>
            <a:r>
              <a:rPr lang="en-US" dirty="0"/>
              <a:t>If weak, either  cautious augmentation or emergency C/S is decided on.</a:t>
            </a:r>
          </a:p>
          <a:p>
            <a:pPr algn="just">
              <a:buFont typeface="Wingdings" pitchFamily="2" charset="2"/>
              <a:buChar char="Ø"/>
            </a:pPr>
            <a:r>
              <a:rPr lang="en-US" dirty="0"/>
              <a:t>Epidural anesthesia is the preferred pain relief method for genuine pain.</a:t>
            </a:r>
          </a:p>
          <a:p>
            <a:pPr algn="just">
              <a:buFont typeface="Wingdings" pitchFamily="2" charset="2"/>
              <a:buChar char="Ø"/>
            </a:pPr>
            <a:r>
              <a:rPr lang="en-US" dirty="0"/>
              <a:t>For position, encouraged to adopt the most comfortable one ,but to avoid aortal </a:t>
            </a:r>
            <a:r>
              <a:rPr lang="en-US" dirty="0" err="1"/>
              <a:t>caval</a:t>
            </a:r>
            <a:r>
              <a:rPr lang="en-US" dirty="0"/>
              <a:t> compression.</a:t>
            </a:r>
          </a:p>
          <a:p>
            <a:pPr algn="just">
              <a:buFont typeface="Wingdings" pitchFamily="2" charset="2"/>
              <a:buChar char="Ø"/>
            </a:pPr>
            <a:r>
              <a:rPr lang="en-US" dirty="0"/>
              <a:t>Prepare for the reception of perhaps preterm  babies and subsequent transfer to the NBU.</a:t>
            </a:r>
          </a:p>
        </p:txBody>
      </p:sp>
    </p:spTree>
    <p:extLst>
      <p:ext uri="{BB962C8B-B14F-4D97-AF65-F5344CB8AC3E}">
        <p14:creationId xmlns:p14="http://schemas.microsoft.com/office/powerpoint/2010/main" val="2810221572"/>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4881769" cy="5486399"/>
          </a:xfrm>
        </p:spPr>
        <p:style>
          <a:lnRef idx="2">
            <a:schemeClr val="accent5"/>
          </a:lnRef>
          <a:fillRef idx="1">
            <a:schemeClr val="lt1"/>
          </a:fillRef>
          <a:effectRef idx="0">
            <a:schemeClr val="accent5"/>
          </a:effectRef>
          <a:fontRef idx="minor">
            <a:schemeClr val="dk1"/>
          </a:fontRef>
        </p:style>
        <p:txBody>
          <a:bodyPr>
            <a:normAutofit/>
          </a:bodyPr>
          <a:lstStyle/>
          <a:p>
            <a:pPr eaLnBrk="1" hangingPunct="1">
              <a:buFont typeface="Wingdings" panose="05000000000000000000" pitchFamily="2" charset="2"/>
              <a:buChar char="q"/>
            </a:pPr>
            <a:r>
              <a:rPr lang="en-US" sz="3200" b="1" dirty="0"/>
              <a:t>Complications of  Puerperium:</a:t>
            </a:r>
          </a:p>
          <a:p>
            <a:pPr lvl="1">
              <a:buFont typeface="Wingdings" panose="05000000000000000000" pitchFamily="2" charset="2"/>
              <a:buChar char="ü"/>
            </a:pPr>
            <a:r>
              <a:rPr lang="en-US" sz="2800" dirty="0"/>
              <a:t>Breast complications.</a:t>
            </a:r>
          </a:p>
          <a:p>
            <a:pPr lvl="1">
              <a:buFont typeface="Wingdings" panose="05000000000000000000" pitchFamily="2" charset="2"/>
              <a:buChar char="ü"/>
            </a:pPr>
            <a:r>
              <a:rPr lang="en-US" sz="2800" dirty="0"/>
              <a:t>Puerperal psychosis. </a:t>
            </a:r>
          </a:p>
          <a:p>
            <a:pPr lvl="1">
              <a:buFont typeface="Wingdings" panose="05000000000000000000" pitchFamily="2" charset="2"/>
              <a:buChar char="ü"/>
            </a:pPr>
            <a:r>
              <a:rPr lang="en-US" sz="2800" dirty="0"/>
              <a:t>Puerperal pyrexia</a:t>
            </a:r>
          </a:p>
          <a:p>
            <a:pPr lvl="1">
              <a:buFont typeface="Wingdings" panose="05000000000000000000" pitchFamily="2" charset="2"/>
              <a:buChar char="ü"/>
            </a:pPr>
            <a:r>
              <a:rPr lang="en-US" sz="2800" dirty="0"/>
              <a:t>Puerperal sepsis</a:t>
            </a:r>
          </a:p>
          <a:p>
            <a:pPr lvl="1">
              <a:buFont typeface="Wingdings" panose="05000000000000000000" pitchFamily="2" charset="2"/>
              <a:buChar char="ü"/>
            </a:pPr>
            <a:r>
              <a:rPr lang="en-US" sz="2800" dirty="0"/>
              <a:t>Deep venous Thrombosis</a:t>
            </a:r>
          </a:p>
          <a:p>
            <a:pPr lvl="1">
              <a:buFont typeface="Wingdings" panose="05000000000000000000" pitchFamily="2" charset="2"/>
              <a:buChar char="ü"/>
            </a:pPr>
            <a:r>
              <a:rPr lang="en-US" sz="2800" dirty="0"/>
              <a:t>Maternal Audit (Maternal mortality review)</a:t>
            </a:r>
            <a:endParaRPr lang="en-US" sz="3200" dirty="0"/>
          </a:p>
          <a:p>
            <a:pPr algn="just" eaLnBrk="1" hangingPunct="1"/>
            <a:endParaRPr lang="en-US" sz="3200" dirty="0"/>
          </a:p>
        </p:txBody>
      </p:sp>
      <p:sp>
        <p:nvSpPr>
          <p:cNvPr id="2" name="Content Placeholder 1"/>
          <p:cNvSpPr>
            <a:spLocks noGrp="1"/>
          </p:cNvSpPr>
          <p:nvPr>
            <p:ph sz="half" idx="2"/>
          </p:nvPr>
        </p:nvSpPr>
        <p:spPr>
          <a:xfrm>
            <a:off x="5128591" y="1126436"/>
            <a:ext cx="6983897" cy="5605667"/>
          </a:xfrm>
        </p:spPr>
        <p:style>
          <a:lnRef idx="2">
            <a:schemeClr val="accent2"/>
          </a:lnRef>
          <a:fillRef idx="1">
            <a:schemeClr val="lt1"/>
          </a:fillRef>
          <a:effectRef idx="0">
            <a:schemeClr val="accent2"/>
          </a:effectRef>
          <a:fontRef idx="minor">
            <a:schemeClr val="dk1"/>
          </a:fontRef>
        </p:style>
        <p:txBody>
          <a:bodyPr>
            <a:noAutofit/>
          </a:bodyPr>
          <a:lstStyle/>
          <a:p>
            <a:pPr>
              <a:buFont typeface="Wingdings" panose="05000000000000000000" pitchFamily="2" charset="2"/>
              <a:buChar char="q"/>
            </a:pPr>
            <a:r>
              <a:rPr lang="en-US" b="1" dirty="0"/>
              <a:t>Complications of the Newborn:</a:t>
            </a:r>
          </a:p>
          <a:p>
            <a:pPr lvl="1">
              <a:buFont typeface="Wingdings" panose="05000000000000000000" pitchFamily="2" charset="2"/>
              <a:buChar char="ü"/>
            </a:pPr>
            <a:r>
              <a:rPr lang="en-US" dirty="0"/>
              <a:t>Low birth weight</a:t>
            </a:r>
          </a:p>
          <a:p>
            <a:pPr lvl="1">
              <a:buFont typeface="Wingdings" panose="05000000000000000000" pitchFamily="2" charset="2"/>
              <a:buChar char="ü"/>
            </a:pPr>
            <a:r>
              <a:rPr lang="en-US" dirty="0"/>
              <a:t>Congenital abnormalities</a:t>
            </a:r>
          </a:p>
          <a:p>
            <a:pPr lvl="1">
              <a:buFont typeface="Wingdings" panose="05000000000000000000" pitchFamily="2" charset="2"/>
              <a:buChar char="ü"/>
            </a:pPr>
            <a:r>
              <a:rPr lang="en-US" dirty="0"/>
              <a:t>Asphyxia Neonatorum</a:t>
            </a:r>
          </a:p>
          <a:p>
            <a:pPr lvl="1">
              <a:buFont typeface="Wingdings" panose="05000000000000000000" pitchFamily="2" charset="2"/>
              <a:buChar char="ü"/>
            </a:pPr>
            <a:r>
              <a:rPr lang="en-US" dirty="0"/>
              <a:t>Respiratory Distress Syndrome</a:t>
            </a:r>
          </a:p>
          <a:p>
            <a:pPr lvl="1">
              <a:buFont typeface="Wingdings" panose="05000000000000000000" pitchFamily="2" charset="2"/>
              <a:buChar char="ü"/>
            </a:pPr>
            <a:r>
              <a:rPr lang="en-US" dirty="0"/>
              <a:t>Birth injuries &amp; Trauma</a:t>
            </a:r>
          </a:p>
          <a:p>
            <a:pPr lvl="1">
              <a:buFont typeface="Wingdings" panose="05000000000000000000" pitchFamily="2" charset="2"/>
              <a:buChar char="ü"/>
            </a:pPr>
            <a:r>
              <a:rPr lang="en-US" dirty="0"/>
              <a:t>Neonatal Jaundice</a:t>
            </a:r>
          </a:p>
          <a:p>
            <a:pPr lvl="1">
              <a:buFont typeface="Wingdings" panose="05000000000000000000" pitchFamily="2" charset="2"/>
              <a:buChar char="ü"/>
            </a:pPr>
            <a:r>
              <a:rPr lang="en-US" dirty="0"/>
              <a:t>Neonatal Sepsis</a:t>
            </a:r>
          </a:p>
          <a:p>
            <a:pPr lvl="1">
              <a:buFont typeface="Wingdings" panose="05000000000000000000" pitchFamily="2" charset="2"/>
              <a:buChar char="ü"/>
            </a:pPr>
            <a:r>
              <a:rPr lang="en-US" dirty="0"/>
              <a:t>Hypothermia neonatorum</a:t>
            </a:r>
          </a:p>
          <a:p>
            <a:pPr lvl="1">
              <a:buFont typeface="Wingdings" panose="05000000000000000000" pitchFamily="2" charset="2"/>
              <a:buChar char="ü"/>
            </a:pPr>
            <a:r>
              <a:rPr lang="en-US" dirty="0"/>
              <a:t>Hypoglycaemia</a:t>
            </a:r>
          </a:p>
          <a:p>
            <a:pPr lvl="1">
              <a:buFont typeface="Wingdings" panose="05000000000000000000" pitchFamily="2" charset="2"/>
              <a:buChar char="ü"/>
            </a:pPr>
            <a:r>
              <a:rPr lang="en-US" dirty="0"/>
              <a:t>Haemorrhagic Disease of the Newborn</a:t>
            </a:r>
          </a:p>
          <a:p>
            <a:pPr lvl="1">
              <a:buFont typeface="Wingdings" panose="05000000000000000000" pitchFamily="2" charset="2"/>
              <a:buChar char="ü"/>
            </a:pPr>
            <a:r>
              <a:rPr lang="en-US" dirty="0"/>
              <a:t>Ophthalmia Neonatorum</a:t>
            </a:r>
          </a:p>
        </p:txBody>
      </p:sp>
    </p:spTree>
    <p:extLst>
      <p:ext uri="{BB962C8B-B14F-4D97-AF65-F5344CB8AC3E}">
        <p14:creationId xmlns:p14="http://schemas.microsoft.com/office/powerpoint/2010/main" val="345472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9"/>
            <a:ext cx="9620250" cy="5821363"/>
          </a:xfrm>
        </p:spPr>
        <p:txBody>
          <a:bodyPr>
            <a:normAutofit/>
          </a:bodyPr>
          <a:lstStyle/>
          <a:p>
            <a:pPr>
              <a:buNone/>
            </a:pPr>
            <a:r>
              <a:rPr lang="en-US" dirty="0"/>
              <a:t>		</a:t>
            </a:r>
            <a:r>
              <a:rPr lang="en-US" b="1" u="sng" dirty="0"/>
              <a:t>Second (2</a:t>
            </a:r>
            <a:r>
              <a:rPr lang="en-US" b="1" u="sng" baseline="30000" dirty="0"/>
              <a:t>nd</a:t>
            </a:r>
            <a:r>
              <a:rPr lang="en-US" b="1" u="sng" dirty="0"/>
              <a:t> )  Stage</a:t>
            </a:r>
          </a:p>
          <a:p>
            <a:r>
              <a:rPr lang="en-US" dirty="0"/>
              <a:t>General preparation ,as in single pregnancy delivery.</a:t>
            </a:r>
          </a:p>
          <a:p>
            <a:r>
              <a:rPr lang="en-US" dirty="0"/>
              <a:t>Precisely on the set trolley </a:t>
            </a:r>
            <a:r>
              <a:rPr lang="en-US" b="1" dirty="0"/>
              <a:t>add</a:t>
            </a:r>
            <a:r>
              <a:rPr lang="en-US" dirty="0"/>
              <a:t> the following respectively:</a:t>
            </a:r>
          </a:p>
          <a:p>
            <a:pPr>
              <a:buNone/>
            </a:pPr>
            <a:r>
              <a:rPr lang="en-US" dirty="0"/>
              <a:t>	</a:t>
            </a:r>
            <a:r>
              <a:rPr lang="en-US" b="1" i="1" dirty="0"/>
              <a:t>Top shelf</a:t>
            </a:r>
          </a:p>
          <a:p>
            <a:pPr>
              <a:buFont typeface="Wingdings" pitchFamily="2" charset="2"/>
              <a:buChar char="Ø"/>
            </a:pPr>
            <a:r>
              <a:rPr lang="en-US" dirty="0"/>
              <a:t>A pair of artery forceps</a:t>
            </a:r>
          </a:p>
          <a:p>
            <a:pPr>
              <a:buFont typeface="Wingdings" pitchFamily="2" charset="2"/>
              <a:buChar char="Ø"/>
            </a:pPr>
            <a:r>
              <a:rPr lang="en-US" dirty="0"/>
              <a:t>A pair of cutting scissors</a:t>
            </a:r>
          </a:p>
          <a:p>
            <a:pPr>
              <a:buFont typeface="Wingdings" pitchFamily="2" charset="2"/>
              <a:buChar char="Ø"/>
            </a:pPr>
            <a:r>
              <a:rPr lang="en-US" dirty="0"/>
              <a:t>A sterile towel</a:t>
            </a:r>
          </a:p>
        </p:txBody>
      </p:sp>
    </p:spTree>
    <p:extLst>
      <p:ext uri="{BB962C8B-B14F-4D97-AF65-F5344CB8AC3E}">
        <p14:creationId xmlns:p14="http://schemas.microsoft.com/office/powerpoint/2010/main" val="1749917321"/>
      </p:ext>
    </p:extLst>
  </p:cSld>
  <p:clrMapOvr>
    <a:masterClrMapping/>
  </p:clrMapOvr>
  <p:transition spd="slow">
    <p:strips dir="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019800"/>
          </a:xfrm>
        </p:spPr>
        <p:txBody>
          <a:bodyPr>
            <a:noAutofit/>
          </a:bodyPr>
          <a:lstStyle/>
          <a:p>
            <a:pPr>
              <a:buFont typeface="Wingdings" pitchFamily="2" charset="2"/>
              <a:buChar char="Ø"/>
            </a:pPr>
            <a:r>
              <a:rPr lang="en-US" dirty="0">
                <a:latin typeface="Calibri" pitchFamily="34" charset="0"/>
              </a:rPr>
              <a:t>A pair or 2 of sterile gloves.</a:t>
            </a:r>
          </a:p>
          <a:p>
            <a:pPr>
              <a:buFont typeface="Wingdings" pitchFamily="2" charset="2"/>
              <a:buChar char="Ø"/>
            </a:pPr>
            <a:r>
              <a:rPr lang="en-US" dirty="0">
                <a:latin typeface="Calibri" pitchFamily="34" charset="0"/>
              </a:rPr>
              <a:t>A  pad leaf</a:t>
            </a:r>
          </a:p>
          <a:p>
            <a:pPr>
              <a:buFont typeface="Wingdings" pitchFamily="2" charset="2"/>
              <a:buChar char="Ø"/>
            </a:pPr>
            <a:r>
              <a:rPr lang="en-US" dirty="0">
                <a:latin typeface="Calibri" pitchFamily="34" charset="0"/>
              </a:rPr>
              <a:t>Some extra cotton wool &amp; gauze swabs</a:t>
            </a:r>
          </a:p>
          <a:p>
            <a:pPr>
              <a:buNone/>
            </a:pPr>
            <a:r>
              <a:rPr lang="en-US" dirty="0">
                <a:latin typeface="Calibri" pitchFamily="34" charset="0"/>
              </a:rPr>
              <a:t>	</a:t>
            </a:r>
            <a:r>
              <a:rPr lang="en-US" b="1" i="1" dirty="0">
                <a:latin typeface="Calibri" pitchFamily="34" charset="0"/>
              </a:rPr>
              <a:t>Bottom shelf</a:t>
            </a:r>
          </a:p>
          <a:p>
            <a:pPr>
              <a:buFont typeface="Wingdings" pitchFamily="2" charset="2"/>
              <a:buChar char="Ø"/>
            </a:pPr>
            <a:r>
              <a:rPr lang="en-US" dirty="0">
                <a:latin typeface="Calibri" pitchFamily="34" charset="0"/>
              </a:rPr>
              <a:t>Identification band</a:t>
            </a:r>
          </a:p>
          <a:p>
            <a:pPr>
              <a:buFont typeface="Wingdings" pitchFamily="2" charset="2"/>
              <a:buChar char="Ø"/>
            </a:pPr>
            <a:r>
              <a:rPr lang="en-US" dirty="0">
                <a:latin typeface="Calibri" pitchFamily="34" charset="0"/>
              </a:rPr>
              <a:t>Disposable cord clamp</a:t>
            </a:r>
          </a:p>
          <a:p>
            <a:pPr>
              <a:buFont typeface="Wingdings" pitchFamily="2" charset="2"/>
              <a:buChar char="Ø"/>
            </a:pPr>
            <a:r>
              <a:rPr lang="en-US" dirty="0">
                <a:latin typeface="Calibri" pitchFamily="34" charset="0"/>
              </a:rPr>
              <a:t>Wrappers to keep neonates warm</a:t>
            </a:r>
          </a:p>
          <a:p>
            <a:pPr>
              <a:buNone/>
            </a:pPr>
            <a:r>
              <a:rPr lang="en-US" dirty="0">
                <a:latin typeface="Calibri" pitchFamily="34" charset="0"/>
              </a:rPr>
              <a:t>	</a:t>
            </a:r>
            <a:r>
              <a:rPr lang="en-US" b="1" i="1" dirty="0">
                <a:latin typeface="Calibri" pitchFamily="34" charset="0"/>
              </a:rPr>
              <a:t>Environment</a:t>
            </a:r>
          </a:p>
          <a:p>
            <a:pPr>
              <a:buFont typeface="Wingdings" pitchFamily="2" charset="2"/>
              <a:buChar char="Ø"/>
            </a:pPr>
            <a:r>
              <a:rPr lang="en-US" dirty="0">
                <a:latin typeface="Calibri" pitchFamily="34" charset="0"/>
              </a:rPr>
              <a:t>May have an extra cot.</a:t>
            </a:r>
          </a:p>
        </p:txBody>
      </p:sp>
    </p:spTree>
    <p:extLst>
      <p:ext uri="{BB962C8B-B14F-4D97-AF65-F5344CB8AC3E}">
        <p14:creationId xmlns:p14="http://schemas.microsoft.com/office/powerpoint/2010/main" val="293095307"/>
      </p:ext>
    </p:extLst>
  </p:cSld>
  <p:clrMapOvr>
    <a:masterClrMapping/>
  </p:clrMapOvr>
  <p:transition spd="slow">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533400"/>
            <a:ext cx="9871709" cy="5715000"/>
          </a:xfrm>
        </p:spPr>
        <p:txBody>
          <a:bodyPr/>
          <a:lstStyle/>
          <a:p>
            <a:pPr algn="just">
              <a:buNone/>
            </a:pPr>
            <a:r>
              <a:rPr lang="en-US" dirty="0"/>
              <a:t>		</a:t>
            </a:r>
            <a:r>
              <a:rPr lang="en-US" u="sng" dirty="0"/>
              <a:t>First twin delivery</a:t>
            </a:r>
          </a:p>
          <a:p>
            <a:pPr algn="just"/>
            <a:r>
              <a:rPr lang="en-US" dirty="0"/>
              <a:t>Conducted as usual and deviations handled as per institutional policy.</a:t>
            </a:r>
          </a:p>
          <a:p>
            <a:pPr algn="just"/>
            <a:r>
              <a:rPr lang="en-US" dirty="0"/>
              <a:t>Elective episiotomy may be necessary to hasten delivery due to prematurity.</a:t>
            </a:r>
          </a:p>
          <a:p>
            <a:pPr algn="just"/>
            <a:r>
              <a:rPr lang="en-US" dirty="0"/>
              <a:t>Immediately after birth  handle it respectively , handover to the assistant to label as the 1</a:t>
            </a:r>
            <a:r>
              <a:rPr lang="en-US" baseline="30000" dirty="0"/>
              <a:t>st</a:t>
            </a:r>
            <a:r>
              <a:rPr lang="en-US" dirty="0"/>
              <a:t> twin , CT resuscitation as necessary and general care.</a:t>
            </a:r>
          </a:p>
        </p:txBody>
      </p:sp>
    </p:spTree>
    <p:extLst>
      <p:ext uri="{BB962C8B-B14F-4D97-AF65-F5344CB8AC3E}">
        <p14:creationId xmlns:p14="http://schemas.microsoft.com/office/powerpoint/2010/main" val="2899613844"/>
      </p:ext>
    </p:extLst>
  </p:cSld>
  <p:clrMapOvr>
    <a:masterClrMapping/>
  </p:clrMapOvr>
  <p:transition spd="slow">
    <p:strips dir="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715001"/>
          </a:xfrm>
        </p:spPr>
        <p:txBody>
          <a:bodyPr>
            <a:normAutofit/>
          </a:bodyPr>
          <a:lstStyle/>
          <a:p>
            <a:pPr algn="just">
              <a:buNone/>
            </a:pPr>
            <a:r>
              <a:rPr lang="en-US" dirty="0"/>
              <a:t>		</a:t>
            </a:r>
            <a:r>
              <a:rPr lang="en-US" u="sng" dirty="0"/>
              <a:t>Second  Twin Birth</a:t>
            </a:r>
          </a:p>
          <a:p>
            <a:pPr algn="just"/>
            <a:r>
              <a:rPr lang="en-US" dirty="0"/>
              <a:t>Confirm the lie, presentation, position and descent through abdominal palpation.</a:t>
            </a:r>
          </a:p>
          <a:p>
            <a:pPr algn="just">
              <a:buFont typeface="Wingdings" pitchFamily="2" charset="2"/>
              <a:buChar char="Ø"/>
            </a:pPr>
            <a:r>
              <a:rPr lang="en-US" dirty="0"/>
              <a:t>Ascultate to determine fetal status.</a:t>
            </a:r>
          </a:p>
          <a:p>
            <a:pPr algn="just"/>
            <a:r>
              <a:rPr lang="en-US" dirty="0"/>
              <a:t>Change gloves and perform V.E to confirm the above findings as well as the state of membranes.</a:t>
            </a:r>
          </a:p>
          <a:p>
            <a:pPr algn="just"/>
            <a:r>
              <a:rPr lang="en-US" dirty="0"/>
              <a:t>Membranes ruptured &amp; lie is longitudinal, encourage bearing down with every contraction.</a:t>
            </a:r>
          </a:p>
          <a:p>
            <a:pPr algn="just">
              <a:buFont typeface="Wingdings" pitchFamily="2" charset="2"/>
              <a:buChar char="Ø"/>
            </a:pPr>
            <a:r>
              <a:rPr lang="en-US" dirty="0"/>
              <a:t>If weak, cautious augment is allowed. </a:t>
            </a:r>
          </a:p>
        </p:txBody>
      </p:sp>
    </p:spTree>
    <p:extLst>
      <p:ext uri="{BB962C8B-B14F-4D97-AF65-F5344CB8AC3E}">
        <p14:creationId xmlns:p14="http://schemas.microsoft.com/office/powerpoint/2010/main" val="4161019406"/>
      </p:ext>
    </p:extLst>
  </p:cSld>
  <p:clrMapOvr>
    <a:masterClrMapping/>
  </p:clrMapOvr>
  <p:transition spd="slow">
    <p:strips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r>
              <a:rPr lang="en-US" dirty="0"/>
              <a:t>For best prognosis, the 2</a:t>
            </a:r>
            <a:r>
              <a:rPr lang="en-US" baseline="30000" dirty="0"/>
              <a:t>nd</a:t>
            </a:r>
            <a:r>
              <a:rPr lang="en-US" dirty="0"/>
              <a:t> twin should be born within a duration of  less than 45 minutes after the 1</a:t>
            </a:r>
            <a:r>
              <a:rPr lang="en-US" baseline="30000" dirty="0"/>
              <a:t>st</a:t>
            </a:r>
            <a:r>
              <a:rPr lang="en-US" dirty="0"/>
              <a:t> twin’s delivery.</a:t>
            </a:r>
          </a:p>
          <a:p>
            <a:pPr algn="just"/>
            <a:r>
              <a:rPr lang="en-US" dirty="0"/>
              <a:t>However, if membranes are intact and engagement has not occurred, fundal pressure and augmentation are recommended using a low dose of syntocinon.</a:t>
            </a:r>
          </a:p>
          <a:p>
            <a:pPr algn="just">
              <a:buFont typeface="Wingdings" pitchFamily="2" charset="2"/>
              <a:buChar char="Ø"/>
            </a:pPr>
            <a:r>
              <a:rPr lang="en-US" dirty="0"/>
              <a:t>Simultaneously, encourage her to bear down with every contraction to prevent delay.</a:t>
            </a:r>
          </a:p>
        </p:txBody>
      </p:sp>
    </p:spTree>
    <p:extLst>
      <p:ext uri="{BB962C8B-B14F-4D97-AF65-F5344CB8AC3E}">
        <p14:creationId xmlns:p14="http://schemas.microsoft.com/office/powerpoint/2010/main" val="3015187124"/>
      </p:ext>
    </p:extLst>
  </p:cSld>
  <p:clrMapOvr>
    <a:masterClrMapping/>
  </p:clrMapOvr>
  <p:transition spd="slow">
    <p:strips dir="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5867400"/>
          </a:xfrm>
        </p:spPr>
        <p:txBody>
          <a:bodyPr>
            <a:normAutofit/>
          </a:bodyPr>
          <a:lstStyle/>
          <a:p>
            <a:pPr algn="just">
              <a:buFont typeface="Wingdings" pitchFamily="2" charset="2"/>
              <a:buChar char="Ø"/>
            </a:pPr>
            <a:r>
              <a:rPr lang="en-US" dirty="0"/>
              <a:t>Rupture membranes immediately engagement occurs &amp; normal birth process continues.</a:t>
            </a:r>
          </a:p>
          <a:p>
            <a:pPr algn="just"/>
            <a:r>
              <a:rPr lang="en-US" dirty="0"/>
              <a:t>Immediately thereafter, administer uterotonic agents to prevent occurrence of PPH.</a:t>
            </a:r>
          </a:p>
          <a:p>
            <a:pPr algn="just">
              <a:buNone/>
            </a:pPr>
            <a:r>
              <a:rPr lang="en-US" dirty="0">
                <a:solidFill>
                  <a:srgbClr val="0000CC"/>
                </a:solidFill>
              </a:rPr>
              <a:t>NB: </a:t>
            </a:r>
          </a:p>
          <a:p>
            <a:pPr algn="just">
              <a:buFont typeface="Wingdings" pitchFamily="2" charset="2"/>
              <a:buChar char="v"/>
            </a:pPr>
            <a:r>
              <a:rPr lang="en-US" dirty="0"/>
              <a:t>Emergency C/S is decided on if abnormal lie exist.</a:t>
            </a:r>
          </a:p>
          <a:p>
            <a:pPr algn="just">
              <a:buFont typeface="Wingdings" pitchFamily="2" charset="2"/>
              <a:buChar char="v"/>
            </a:pPr>
            <a:r>
              <a:rPr lang="en-US" dirty="0"/>
              <a:t>Sometimes, cord  blood specimen is sent to laboratory to confirm </a:t>
            </a:r>
            <a:r>
              <a:rPr lang="en-US" dirty="0" err="1"/>
              <a:t>zygosity</a:t>
            </a:r>
            <a:r>
              <a:rPr lang="en-US" dirty="0"/>
              <a:t>.</a:t>
            </a:r>
          </a:p>
        </p:txBody>
      </p:sp>
    </p:spTree>
    <p:extLst>
      <p:ext uri="{BB962C8B-B14F-4D97-AF65-F5344CB8AC3E}">
        <p14:creationId xmlns:p14="http://schemas.microsoft.com/office/powerpoint/2010/main" val="1015507800"/>
      </p:ext>
    </p:extLst>
  </p:cSld>
  <p:clrMapOvr>
    <a:masterClrMapping/>
  </p:clrMapOvr>
  <p:transition spd="slow">
    <p:strips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20" y="304800"/>
            <a:ext cx="10490492" cy="5943600"/>
          </a:xfrm>
        </p:spPr>
        <p:txBody>
          <a:bodyPr/>
          <a:lstStyle/>
          <a:p>
            <a:pPr>
              <a:buNone/>
            </a:pPr>
            <a:r>
              <a:rPr lang="en-US" dirty="0"/>
              <a:t>		</a:t>
            </a:r>
            <a:r>
              <a:rPr lang="en-US" b="1" u="sng" dirty="0"/>
              <a:t>Third (3</a:t>
            </a:r>
            <a:r>
              <a:rPr lang="en-US" b="1" u="sng" baseline="30000" dirty="0"/>
              <a:t>rd</a:t>
            </a:r>
            <a:r>
              <a:rPr lang="en-US" b="1" u="sng" dirty="0"/>
              <a:t> ) Stage</a:t>
            </a:r>
          </a:p>
          <a:p>
            <a:r>
              <a:rPr lang="en-US" dirty="0"/>
              <a:t>Thoroughly examine the placenta(e) to confirm the type of twinning.</a:t>
            </a:r>
          </a:p>
          <a:p>
            <a:r>
              <a:rPr lang="en-US" dirty="0"/>
              <a:t>Continue synitocinon drip for at least 2 hours to control possibility of PPH.</a:t>
            </a:r>
          </a:p>
          <a:p>
            <a:r>
              <a:rPr lang="en-US" dirty="0"/>
              <a:t>Thereafter, handle the clinical waste appropriately as well as instruments &amp; environment.</a:t>
            </a:r>
          </a:p>
        </p:txBody>
      </p:sp>
    </p:spTree>
    <p:extLst>
      <p:ext uri="{BB962C8B-B14F-4D97-AF65-F5344CB8AC3E}">
        <p14:creationId xmlns:p14="http://schemas.microsoft.com/office/powerpoint/2010/main" val="1093423716"/>
      </p:ext>
    </p:extLst>
  </p:cSld>
  <p:clrMapOvr>
    <a:masterClrMapping/>
  </p:clrMapOvr>
  <p:transition spd="slow">
    <p:strips dir="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602" y="381000"/>
            <a:ext cx="10501508" cy="5867400"/>
          </a:xfrm>
        </p:spPr>
        <p:txBody>
          <a:bodyPr>
            <a:normAutofit/>
          </a:bodyPr>
          <a:lstStyle/>
          <a:p>
            <a:pPr algn="just">
              <a:buNone/>
            </a:pPr>
            <a:r>
              <a:rPr lang="en-US" dirty="0"/>
              <a:t>		</a:t>
            </a:r>
            <a:r>
              <a:rPr lang="en-US" b="1" u="sng" dirty="0"/>
              <a:t>Postnatal  Highlights</a:t>
            </a:r>
          </a:p>
          <a:p>
            <a:pPr algn="just"/>
            <a:r>
              <a:rPr lang="en-US" dirty="0"/>
              <a:t>Support her on infant care to gain competence and  confidence.</a:t>
            </a:r>
          </a:p>
          <a:p>
            <a:pPr algn="just">
              <a:buFont typeface="Wingdings" pitchFamily="2" charset="2"/>
              <a:buChar char="Ø"/>
            </a:pPr>
            <a:r>
              <a:rPr lang="en-US" dirty="0"/>
              <a:t>Simultaneously, support gives her ample time to rest from exhaustion of pregnancy and labour experiences.</a:t>
            </a:r>
          </a:p>
          <a:p>
            <a:pPr algn="just"/>
            <a:r>
              <a:rPr lang="en-US" dirty="0"/>
              <a:t>Reassure her regarding:</a:t>
            </a:r>
          </a:p>
          <a:p>
            <a:pPr algn="just">
              <a:buFont typeface="Wingdings" pitchFamily="2" charset="2"/>
              <a:buChar char="Ø"/>
            </a:pPr>
            <a:r>
              <a:rPr lang="en-US" dirty="0"/>
              <a:t>After pain which is very common.</a:t>
            </a:r>
          </a:p>
          <a:p>
            <a:pPr algn="just">
              <a:buFont typeface="Wingdings" pitchFamily="2" charset="2"/>
              <a:buChar char="Ø"/>
            </a:pPr>
            <a:r>
              <a:rPr lang="en-US" dirty="0" err="1"/>
              <a:t>Lochia</a:t>
            </a:r>
            <a:r>
              <a:rPr lang="en-US" dirty="0"/>
              <a:t> being heavier due to large placental site.</a:t>
            </a:r>
          </a:p>
        </p:txBody>
      </p:sp>
    </p:spTree>
    <p:extLst>
      <p:ext uri="{BB962C8B-B14F-4D97-AF65-F5344CB8AC3E}">
        <p14:creationId xmlns:p14="http://schemas.microsoft.com/office/powerpoint/2010/main" val="1664388382"/>
      </p:ext>
    </p:extLst>
  </p:cSld>
  <p:clrMapOvr>
    <a:masterClrMapping/>
  </p:clrMapOvr>
  <p:transition spd="slow">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9658350" cy="5638800"/>
          </a:xfrm>
          <a:noFill/>
          <a:ln>
            <a:noFill/>
          </a:ln>
        </p:spPr>
        <p:txBody>
          <a:bodyPr>
            <a:normAutofit/>
          </a:bodyPr>
          <a:lstStyle/>
          <a:p>
            <a:pPr algn="just">
              <a:buFont typeface="Wingdings" pitchFamily="2" charset="2"/>
              <a:buChar char="Ø"/>
            </a:pPr>
            <a:r>
              <a:rPr lang="en-US" dirty="0"/>
              <a:t>Slow uterine involution process.</a:t>
            </a:r>
          </a:p>
          <a:p>
            <a:pPr algn="just"/>
            <a:r>
              <a:rPr lang="en-US" dirty="0"/>
              <a:t>Encourage abdominal exercises gradually to </a:t>
            </a:r>
            <a:r>
              <a:rPr lang="en-US" dirty="0" err="1"/>
              <a:t>retone</a:t>
            </a:r>
            <a:r>
              <a:rPr lang="en-US" dirty="0"/>
              <a:t> the over stretched muscles.</a:t>
            </a:r>
          </a:p>
          <a:p>
            <a:pPr algn="just">
              <a:buNone/>
            </a:pPr>
            <a:r>
              <a:rPr lang="en-US" dirty="0"/>
              <a:t>		</a:t>
            </a:r>
            <a:r>
              <a:rPr lang="en-US" dirty="0">
                <a:solidFill>
                  <a:srgbClr val="0000CC"/>
                </a:solidFill>
              </a:rPr>
              <a:t>NB</a:t>
            </a:r>
            <a:r>
              <a:rPr lang="en-US" dirty="0">
                <a:solidFill>
                  <a:srgbClr val="FFC000"/>
                </a:solidFill>
              </a:rPr>
              <a:t> </a:t>
            </a:r>
          </a:p>
          <a:p>
            <a:pPr algn="just">
              <a:buNone/>
            </a:pPr>
            <a:r>
              <a:rPr lang="en-US" dirty="0">
                <a:solidFill>
                  <a:srgbClr val="FFC000"/>
                </a:solidFill>
              </a:rPr>
              <a:t>	</a:t>
            </a:r>
            <a:r>
              <a:rPr lang="en-US" dirty="0" err="1"/>
              <a:t>i</a:t>
            </a:r>
            <a:r>
              <a:rPr lang="en-US" dirty="0"/>
              <a:t>) Support on babies care is vital.</a:t>
            </a:r>
          </a:p>
          <a:p>
            <a:pPr algn="just">
              <a:buNone/>
            </a:pPr>
            <a:r>
              <a:rPr lang="en-US" dirty="0"/>
              <a:t>	ii) </a:t>
            </a:r>
            <a:r>
              <a:rPr lang="en-US" dirty="0" err="1"/>
              <a:t>Organise</a:t>
            </a:r>
            <a:r>
              <a:rPr lang="en-US" dirty="0"/>
              <a:t> for home visit services if feasible to assess the progress &amp; for technical support.</a:t>
            </a:r>
          </a:p>
          <a:p>
            <a:pPr algn="just">
              <a:buNone/>
            </a:pPr>
            <a:endParaRPr lang="en-US" sz="700" dirty="0">
              <a:solidFill>
                <a:srgbClr val="FFC000"/>
              </a:solidFill>
            </a:endParaRPr>
          </a:p>
          <a:p>
            <a:pPr algn="just">
              <a:buNone/>
            </a:pPr>
            <a:endParaRPr lang="en-US" sz="700" dirty="0">
              <a:solidFill>
                <a:srgbClr val="FFC000"/>
              </a:solidFill>
            </a:endParaRPr>
          </a:p>
        </p:txBody>
      </p:sp>
    </p:spTree>
    <p:extLst>
      <p:ext uri="{BB962C8B-B14F-4D97-AF65-F5344CB8AC3E}">
        <p14:creationId xmlns:p14="http://schemas.microsoft.com/office/powerpoint/2010/main" val="2586865755"/>
      </p:ext>
    </p:extLst>
  </p:cSld>
  <p:clrMapOvr>
    <a:masterClrMapping/>
  </p:clrMapOvr>
  <p:transition spd="slow">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Arial Black" panose="020B0A04020102020204" pitchFamily="34" charset="0"/>
              </a:rPr>
              <a:t>	</a:t>
            </a:r>
            <a:r>
              <a:rPr lang="en-US" b="1" dirty="0">
                <a:solidFill>
                  <a:srgbClr val="C00000"/>
                </a:solidFill>
                <a:effectLst>
                  <a:outerShdw blurRad="38100" dist="38100" dir="2700000" algn="tl">
                    <a:srgbClr val="000000">
                      <a:alpha val="43137"/>
                    </a:srgbClr>
                  </a:outerShdw>
                </a:effectLst>
                <a:latin typeface="Arial Black" panose="020B0A04020102020204" pitchFamily="34" charset="0"/>
              </a:rPr>
              <a:t> COMPLICATIONS OF MULTIPLE PREGNANCY</a:t>
            </a:r>
            <a:endParaRPr lang="en-US" b="1" dirty="0">
              <a:latin typeface="Arial Black" panose="020B0A04020102020204" pitchFamily="34" charset="0"/>
            </a:endParaRPr>
          </a:p>
        </p:txBody>
      </p:sp>
      <p:sp>
        <p:nvSpPr>
          <p:cNvPr id="3" name="Content Placeholder 2"/>
          <p:cNvSpPr>
            <a:spLocks noGrp="1"/>
          </p:cNvSpPr>
          <p:nvPr>
            <p:ph idx="1"/>
          </p:nvPr>
        </p:nvSpPr>
        <p:spPr>
          <a:xfrm>
            <a:off x="1016001" y="1447801"/>
            <a:ext cx="10645912" cy="4678369"/>
          </a:xfrm>
        </p:spPr>
        <p:txBody>
          <a:bodyPr>
            <a:normAutofit/>
          </a:bodyPr>
          <a:lstStyle/>
          <a:p>
            <a:pPr algn="just"/>
            <a:r>
              <a:rPr lang="en-US" dirty="0"/>
              <a:t>Congenital abnormalities ; common in monozygotic twinning either as structural anomalies like ,spinal bifida , </a:t>
            </a:r>
            <a:r>
              <a:rPr lang="en-US" dirty="0" err="1"/>
              <a:t>oesophageal</a:t>
            </a:r>
            <a:r>
              <a:rPr lang="en-US" dirty="0"/>
              <a:t> </a:t>
            </a:r>
            <a:r>
              <a:rPr lang="en-US" dirty="0" err="1"/>
              <a:t>atresia</a:t>
            </a:r>
            <a:r>
              <a:rPr lang="en-US" dirty="0"/>
              <a:t> ,</a:t>
            </a:r>
            <a:r>
              <a:rPr lang="en-US" dirty="0" err="1"/>
              <a:t>siamese</a:t>
            </a:r>
            <a:r>
              <a:rPr lang="en-US" dirty="0"/>
              <a:t> twins  or chromosomal </a:t>
            </a:r>
            <a:r>
              <a:rPr lang="en-US" dirty="0" err="1"/>
              <a:t>e.g</a:t>
            </a:r>
            <a:r>
              <a:rPr lang="en-US" dirty="0"/>
              <a:t> Down’s syndrome.</a:t>
            </a:r>
          </a:p>
          <a:p>
            <a:pPr algn="just"/>
            <a:r>
              <a:rPr lang="en-US" dirty="0"/>
              <a:t>Cord </a:t>
            </a:r>
            <a:r>
              <a:rPr lang="en-US" dirty="0" err="1"/>
              <a:t>prolapse</a:t>
            </a:r>
            <a:r>
              <a:rPr lang="en-US" dirty="0"/>
              <a:t> due to malpresentation and sometimes </a:t>
            </a:r>
            <a:r>
              <a:rPr lang="en-US" dirty="0" err="1"/>
              <a:t>polyhydramnious</a:t>
            </a:r>
            <a:r>
              <a:rPr lang="en-US" dirty="0"/>
              <a:t>.</a:t>
            </a:r>
          </a:p>
          <a:p>
            <a:pPr algn="just"/>
            <a:r>
              <a:rPr lang="en-US" dirty="0"/>
              <a:t>Low birth weight due to either intrauterine growth restriction or preterm birth.</a:t>
            </a:r>
          </a:p>
          <a:p>
            <a:pPr algn="just"/>
            <a:endParaRPr lang="en-US" dirty="0"/>
          </a:p>
        </p:txBody>
      </p:sp>
    </p:spTree>
    <p:extLst>
      <p:ext uri="{BB962C8B-B14F-4D97-AF65-F5344CB8AC3E}">
        <p14:creationId xmlns:p14="http://schemas.microsoft.com/office/powerpoint/2010/main" val="3636020735"/>
      </p:ext>
    </p:extLst>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417983"/>
            <a:ext cx="5918752" cy="5314120"/>
          </a:xfrm>
        </p:spPr>
        <p:style>
          <a:lnRef idx="2">
            <a:schemeClr val="accent5"/>
          </a:lnRef>
          <a:fillRef idx="1">
            <a:schemeClr val="lt1"/>
          </a:fillRef>
          <a:effectRef idx="0">
            <a:schemeClr val="accent5"/>
          </a:effectRef>
          <a:fontRef idx="minor">
            <a:schemeClr val="dk1"/>
          </a:fontRef>
        </p:style>
        <p:txBody>
          <a:bodyPr>
            <a:normAutofit lnSpcReduction="10000"/>
          </a:bodyPr>
          <a:lstStyle/>
          <a:p>
            <a:pPr eaLnBrk="1" hangingPunct="1">
              <a:buFont typeface="Wingdings" panose="05000000000000000000" pitchFamily="2" charset="2"/>
              <a:buChar char="q"/>
            </a:pPr>
            <a:r>
              <a:rPr lang="en-US" sz="3200" b="1" dirty="0"/>
              <a:t>Obstetric Emergencies:</a:t>
            </a:r>
          </a:p>
          <a:p>
            <a:pPr lvl="1">
              <a:buFont typeface="Wingdings" panose="05000000000000000000" pitchFamily="2" charset="2"/>
              <a:buChar char="ü"/>
            </a:pPr>
            <a:r>
              <a:rPr lang="en-US" sz="2800" dirty="0"/>
              <a:t> Post-partum Haemorrhage.</a:t>
            </a:r>
          </a:p>
          <a:p>
            <a:pPr lvl="1">
              <a:buFont typeface="Wingdings" panose="05000000000000000000" pitchFamily="2" charset="2"/>
              <a:buChar char="ü"/>
            </a:pPr>
            <a:r>
              <a:rPr lang="en-US" sz="2800" dirty="0"/>
              <a:t>Antepartum Haemorrhage.</a:t>
            </a:r>
          </a:p>
          <a:p>
            <a:pPr lvl="1">
              <a:buFont typeface="Wingdings" panose="05000000000000000000" pitchFamily="2" charset="2"/>
              <a:buChar char="ü"/>
            </a:pPr>
            <a:r>
              <a:rPr lang="en-US" sz="2800" dirty="0"/>
              <a:t>Amniotic Fluid Embolism.</a:t>
            </a:r>
          </a:p>
          <a:p>
            <a:pPr lvl="1">
              <a:buFont typeface="Wingdings" panose="05000000000000000000" pitchFamily="2" charset="2"/>
              <a:buChar char="ü"/>
            </a:pPr>
            <a:r>
              <a:rPr lang="en-US" sz="2800" dirty="0"/>
              <a:t>Shoulder dystocia.</a:t>
            </a:r>
          </a:p>
          <a:p>
            <a:pPr lvl="1">
              <a:buFont typeface="Wingdings" panose="05000000000000000000" pitchFamily="2" charset="2"/>
              <a:buChar char="ü"/>
            </a:pPr>
            <a:r>
              <a:rPr lang="en-US" sz="2800" dirty="0"/>
              <a:t>Pre-eclampsia.</a:t>
            </a:r>
          </a:p>
          <a:p>
            <a:pPr lvl="1">
              <a:buFont typeface="Wingdings" panose="05000000000000000000" pitchFamily="2" charset="2"/>
              <a:buChar char="ü"/>
            </a:pPr>
            <a:r>
              <a:rPr lang="en-US" sz="2800" dirty="0"/>
              <a:t>Eclampsia.</a:t>
            </a:r>
          </a:p>
          <a:p>
            <a:pPr lvl="1">
              <a:buFont typeface="Wingdings" panose="05000000000000000000" pitchFamily="2" charset="2"/>
              <a:buChar char="ü"/>
            </a:pPr>
            <a:r>
              <a:rPr lang="en-US" sz="2800" dirty="0"/>
              <a:t>Cord presentation.</a:t>
            </a:r>
          </a:p>
          <a:p>
            <a:pPr lvl="1">
              <a:buFont typeface="Wingdings" panose="05000000000000000000" pitchFamily="2" charset="2"/>
              <a:buChar char="ü"/>
            </a:pPr>
            <a:r>
              <a:rPr lang="en-US" sz="2800" dirty="0"/>
              <a:t>Cord prolapse.</a:t>
            </a:r>
          </a:p>
          <a:p>
            <a:pPr lvl="1">
              <a:buFont typeface="Wingdings" panose="05000000000000000000" pitchFamily="2" charset="2"/>
              <a:buChar char="ü"/>
            </a:pPr>
            <a:r>
              <a:rPr lang="en-US" sz="2800" dirty="0"/>
              <a:t>Ruptured uterus.</a:t>
            </a:r>
          </a:p>
          <a:p>
            <a:pPr lvl="1">
              <a:buFont typeface="Wingdings" panose="05000000000000000000" pitchFamily="2" charset="2"/>
              <a:buChar char="ü"/>
            </a:pPr>
            <a:r>
              <a:rPr lang="en-US" sz="2800" dirty="0"/>
              <a:t>Acute uterine inversion. </a:t>
            </a:r>
            <a:endParaRPr lang="en-US" sz="3200" dirty="0"/>
          </a:p>
          <a:p>
            <a:pPr algn="just" eaLnBrk="1" hangingPunct="1"/>
            <a:endParaRPr lang="en-US" sz="3200" dirty="0"/>
          </a:p>
        </p:txBody>
      </p:sp>
      <p:sp>
        <p:nvSpPr>
          <p:cNvPr id="2" name="Content Placeholder 1"/>
          <p:cNvSpPr>
            <a:spLocks noGrp="1"/>
          </p:cNvSpPr>
          <p:nvPr>
            <p:ph sz="half" idx="2"/>
          </p:nvPr>
        </p:nvSpPr>
        <p:spPr>
          <a:xfrm>
            <a:off x="6162261" y="1417983"/>
            <a:ext cx="5764696" cy="531412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buFont typeface="Wingdings" panose="05000000000000000000" pitchFamily="2" charset="2"/>
              <a:buChar char="q"/>
            </a:pPr>
            <a:r>
              <a:rPr lang="en-US" sz="3200" b="1" dirty="0"/>
              <a:t>Community Midwifery</a:t>
            </a:r>
            <a:r>
              <a:rPr lang="en-US" sz="3200" dirty="0"/>
              <a:t>:</a:t>
            </a:r>
            <a:endParaRPr lang="en-US" sz="2800" dirty="0"/>
          </a:p>
          <a:p>
            <a:pPr lvl="1">
              <a:buFont typeface="Wingdings" panose="05000000000000000000" pitchFamily="2" charset="2"/>
              <a:buChar char="ü"/>
            </a:pPr>
            <a:r>
              <a:rPr lang="en-US" sz="2800" dirty="0"/>
              <a:t>Domiciliary Midwifery</a:t>
            </a:r>
          </a:p>
          <a:p>
            <a:pPr lvl="1">
              <a:buFont typeface="Wingdings" panose="05000000000000000000" pitchFamily="2" charset="2"/>
              <a:buChar char="ü"/>
            </a:pPr>
            <a:r>
              <a:rPr lang="en-US" sz="2800" dirty="0"/>
              <a:t>Introduction to Midwifery Care study. </a:t>
            </a:r>
          </a:p>
          <a:p>
            <a:pPr lvl="1">
              <a:buFont typeface="Wingdings" panose="05000000000000000000" pitchFamily="2" charset="2"/>
              <a:buChar char="ü"/>
            </a:pPr>
            <a:r>
              <a:rPr lang="en-US" sz="2800" dirty="0"/>
              <a:t>Maternal &amp; Perinatal death surveillance &amp; Response [MPDSR].</a:t>
            </a:r>
          </a:p>
          <a:p>
            <a:pPr lvl="1" algn="just">
              <a:buFont typeface="Wingdings" panose="05000000000000000000" pitchFamily="2" charset="2"/>
              <a:buChar char="ü"/>
            </a:pPr>
            <a:r>
              <a:rPr lang="en-US" sz="3200"/>
              <a:t>Male involvement. </a:t>
            </a:r>
          </a:p>
          <a:p>
            <a:pPr lvl="1" algn="just">
              <a:buFont typeface="Wingdings" panose="05000000000000000000" pitchFamily="2" charset="2"/>
              <a:buChar char="ü"/>
            </a:pPr>
            <a:endParaRPr lang="en-US" sz="3200" dirty="0"/>
          </a:p>
        </p:txBody>
      </p:sp>
    </p:spTree>
    <p:extLst>
      <p:ext uri="{BB962C8B-B14F-4D97-AF65-F5344CB8AC3E}">
        <p14:creationId xmlns:p14="http://schemas.microsoft.com/office/powerpoint/2010/main" val="815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0" y="304800"/>
            <a:ext cx="10062542" cy="6400800"/>
          </a:xfrm>
        </p:spPr>
        <p:txBody>
          <a:bodyPr>
            <a:noAutofit/>
          </a:bodyPr>
          <a:lstStyle/>
          <a:p>
            <a:pPr algn="just"/>
            <a:r>
              <a:rPr lang="en-US" dirty="0"/>
              <a:t>Umbilical cord entanglement in </a:t>
            </a:r>
            <a:r>
              <a:rPr lang="en-US" dirty="0" err="1"/>
              <a:t>monoamniotic</a:t>
            </a:r>
            <a:r>
              <a:rPr lang="en-US" dirty="0"/>
              <a:t> twins as they move around in the common amniotic fluid = to fetal hypoxia.</a:t>
            </a:r>
          </a:p>
          <a:p>
            <a:pPr algn="just"/>
            <a:r>
              <a:rPr lang="en-US" dirty="0"/>
              <a:t>Higher perinatal morbidity &amp; mortality rate in monozygotic twinning.</a:t>
            </a:r>
          </a:p>
          <a:p>
            <a:pPr algn="just"/>
            <a:r>
              <a:rPr lang="en-US" dirty="0"/>
              <a:t>Pregnancy loss in terms of abortion or IUFD due to hormonal imbalance or severe pregnancy induced conditions.</a:t>
            </a:r>
          </a:p>
          <a:p>
            <a:pPr algn="just"/>
            <a:r>
              <a:rPr lang="en-US" dirty="0"/>
              <a:t>Exaggeration of minor disorders prenatally due to increased levels of the circulating hormones.</a:t>
            </a:r>
          </a:p>
          <a:p>
            <a:pPr algn="just">
              <a:buNone/>
            </a:pPr>
            <a:endParaRPr lang="en-US" dirty="0"/>
          </a:p>
        </p:txBody>
      </p:sp>
    </p:spTree>
    <p:extLst>
      <p:ext uri="{BB962C8B-B14F-4D97-AF65-F5344CB8AC3E}">
        <p14:creationId xmlns:p14="http://schemas.microsoft.com/office/powerpoint/2010/main" val="3811692201"/>
      </p:ext>
    </p:extLst>
  </p:cSld>
  <p:clrMapOvr>
    <a:masterClrMapping/>
  </p:clrMapOvr>
  <p:transition spd="slow">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913" y="228601"/>
            <a:ext cx="10340837" cy="5897571"/>
          </a:xfrm>
        </p:spPr>
        <p:txBody>
          <a:bodyPr>
            <a:normAutofit lnSpcReduction="10000"/>
          </a:bodyPr>
          <a:lstStyle/>
          <a:p>
            <a:pPr algn="just"/>
            <a:r>
              <a:rPr lang="en-US" sz="3600" dirty="0"/>
              <a:t>Anaemia, due to high demand of iron prenatally hence predisposes to PPH .</a:t>
            </a:r>
          </a:p>
          <a:p>
            <a:pPr algn="just"/>
            <a:r>
              <a:rPr lang="en-US" sz="3600" dirty="0"/>
              <a:t>Polyhydramnious common in monozygotic twins due to either </a:t>
            </a:r>
            <a:r>
              <a:rPr lang="en-US" sz="3600" dirty="0" err="1"/>
              <a:t>oesophageal</a:t>
            </a:r>
            <a:r>
              <a:rPr lang="en-US" sz="3600" dirty="0"/>
              <a:t> </a:t>
            </a:r>
            <a:r>
              <a:rPr lang="en-US" sz="3600" dirty="0" err="1"/>
              <a:t>atresia</a:t>
            </a:r>
            <a:r>
              <a:rPr lang="en-US" sz="3600" dirty="0"/>
              <a:t> or open neural tubal defect.</a:t>
            </a:r>
          </a:p>
          <a:p>
            <a:pPr algn="just"/>
            <a:r>
              <a:rPr lang="en-US" sz="3600" dirty="0"/>
              <a:t>Malpresentation because of inadequate space for normal presentation.</a:t>
            </a:r>
          </a:p>
          <a:p>
            <a:pPr algn="just"/>
            <a:r>
              <a:rPr lang="en-US" sz="3600" dirty="0"/>
              <a:t>Superimposed preeclampsia, due to high hormonal levels leading to development of </a:t>
            </a:r>
            <a:r>
              <a:rPr lang="en-US" sz="3600" dirty="0" err="1"/>
              <a:t>oedema</a:t>
            </a:r>
            <a:r>
              <a:rPr lang="en-US" sz="3600" dirty="0"/>
              <a:t> , HTN &amp; sometimes </a:t>
            </a:r>
            <a:r>
              <a:rPr lang="en-US" sz="3600" dirty="0" err="1"/>
              <a:t>proteinuria</a:t>
            </a:r>
            <a:r>
              <a:rPr lang="en-US" sz="3600" dirty="0"/>
              <a:t>. </a:t>
            </a:r>
          </a:p>
          <a:p>
            <a:pPr algn="just"/>
            <a:endParaRPr lang="en-US" sz="3600" dirty="0"/>
          </a:p>
        </p:txBody>
      </p:sp>
    </p:spTree>
    <p:extLst>
      <p:ext uri="{BB962C8B-B14F-4D97-AF65-F5344CB8AC3E}">
        <p14:creationId xmlns:p14="http://schemas.microsoft.com/office/powerpoint/2010/main" val="1775366983"/>
      </p:ext>
    </p:extLst>
  </p:cSld>
  <p:clrMapOvr>
    <a:masterClrMapping/>
  </p:clrMapOvr>
  <p:transition spd="slow">
    <p:strips dir="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74" y="304800"/>
            <a:ext cx="10369826" cy="6096000"/>
          </a:xfrm>
        </p:spPr>
        <p:txBody>
          <a:bodyPr>
            <a:noAutofit/>
          </a:bodyPr>
          <a:lstStyle/>
          <a:p>
            <a:pPr algn="just"/>
            <a:r>
              <a:rPr lang="en-US" sz="3600" dirty="0"/>
              <a:t>Either a </a:t>
            </a:r>
            <a:r>
              <a:rPr lang="en-US" sz="3600" dirty="0" err="1"/>
              <a:t>prelabour</a:t>
            </a:r>
            <a:r>
              <a:rPr lang="en-US" sz="3600" dirty="0"/>
              <a:t> rupture of membranes or early rupture of membranes because of intensified Braxton Hick’s contractions and malpresentation respectively.</a:t>
            </a:r>
          </a:p>
          <a:p>
            <a:pPr algn="just"/>
            <a:r>
              <a:rPr lang="en-US" sz="3600" dirty="0"/>
              <a:t>Prolonged labour,  due to poor tone of the uterus and malpresentation.</a:t>
            </a:r>
          </a:p>
          <a:p>
            <a:pPr algn="just"/>
            <a:r>
              <a:rPr lang="en-US" sz="3600" dirty="0"/>
              <a:t>Obstructed labour, due to locked twins </a:t>
            </a:r>
            <a:r>
              <a:rPr lang="en-US" sz="3600" dirty="0" err="1"/>
              <a:t>ie</a:t>
            </a:r>
            <a:r>
              <a:rPr lang="en-US" sz="3600" dirty="0"/>
              <a:t> 1</a:t>
            </a:r>
            <a:r>
              <a:rPr lang="en-US" sz="3600" baseline="30000" dirty="0"/>
              <a:t>st</a:t>
            </a:r>
            <a:r>
              <a:rPr lang="en-US" sz="3600" dirty="0"/>
              <a:t> twin breech ,2</a:t>
            </a:r>
            <a:r>
              <a:rPr lang="en-US" sz="3600" baseline="30000" dirty="0"/>
              <a:t>nd</a:t>
            </a:r>
            <a:r>
              <a:rPr lang="en-US" sz="3600" dirty="0"/>
              <a:t> twin cephalic.</a:t>
            </a:r>
          </a:p>
          <a:p>
            <a:pPr algn="just"/>
            <a:r>
              <a:rPr lang="en-US" sz="3600" dirty="0"/>
              <a:t>Premature labour , due to overstretching of the uterus.</a:t>
            </a:r>
          </a:p>
        </p:txBody>
      </p:sp>
    </p:spTree>
    <p:extLst>
      <p:ext uri="{BB962C8B-B14F-4D97-AF65-F5344CB8AC3E}">
        <p14:creationId xmlns:p14="http://schemas.microsoft.com/office/powerpoint/2010/main" val="2184615911"/>
      </p:ext>
    </p:extLst>
  </p:cSld>
  <p:clrMapOvr>
    <a:masterClrMapping/>
  </p:clrMapOvr>
  <p:transition spd="slow">
    <p:strips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0"/>
            <a:ext cx="10001250" cy="990600"/>
          </a:xfrm>
        </p:spPr>
        <p:txBody>
          <a:bodyPr>
            <a:normAutofit fontScale="90000"/>
          </a:bodyPr>
          <a:lstStyle/>
          <a:p>
            <a:pPr algn="ctr"/>
            <a:r>
              <a:rPr lang="en-US" dirty="0">
                <a:solidFill>
                  <a:srgbClr val="0000FF"/>
                </a:solidFill>
              </a:rPr>
              <a:t>Diagram of locked twins</a:t>
            </a:r>
            <a:br>
              <a:rPr lang="en-US" dirty="0">
                <a:solidFill>
                  <a:srgbClr val="0000FF"/>
                </a:solidFill>
              </a:rPr>
            </a:br>
            <a:r>
              <a:rPr lang="en-US" dirty="0">
                <a:solidFill>
                  <a:srgbClr val="0000FF"/>
                </a:solidFill>
              </a:rPr>
              <a:t>leading  to obstructed labour</a:t>
            </a:r>
          </a:p>
        </p:txBody>
      </p:sp>
      <p:sp>
        <p:nvSpPr>
          <p:cNvPr id="3" name="Content Placeholder 2"/>
          <p:cNvSpPr>
            <a:spLocks noGrp="1"/>
          </p:cNvSpPr>
          <p:nvPr>
            <p:ph idx="1"/>
          </p:nvPr>
        </p:nvSpPr>
        <p:spPr/>
        <p:txBody>
          <a:bodyPr/>
          <a:lstStyle/>
          <a:p>
            <a:endParaRPr lang="en-US" dirty="0"/>
          </a:p>
          <a:p>
            <a:endParaRPr lang="en-US" dirty="0"/>
          </a:p>
          <a:p>
            <a:endParaRPr lang="en-US" dirty="0"/>
          </a:p>
          <a:p>
            <a:pPr lvl="8"/>
            <a:endParaRPr lang="en-US" dirty="0"/>
          </a:p>
        </p:txBody>
      </p:sp>
      <p:pic>
        <p:nvPicPr>
          <p:cNvPr id="6" name="ia_el_25_innerEl" descr="Locked twins"/>
          <p:cNvPicPr/>
          <p:nvPr/>
        </p:nvPicPr>
        <p:blipFill>
          <a:blip r:embed="rId2" cstate="print">
            <a:duotone>
              <a:prstClr val="black"/>
              <a:schemeClr val="accent2">
                <a:tint val="45000"/>
                <a:satMod val="400000"/>
              </a:schemeClr>
            </a:duotone>
            <a:lum bright="-30000" contrast="-20000"/>
          </a:blip>
          <a:srcRect/>
          <a:stretch>
            <a:fillRect/>
          </a:stretch>
        </p:blipFill>
        <p:spPr bwMode="auto">
          <a:xfrm>
            <a:off x="1619250" y="1371600"/>
            <a:ext cx="10001250"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2466278"/>
      </p:ext>
    </p:extLst>
  </p:cSld>
  <p:clrMapOvr>
    <a:masterClrMapping/>
  </p:clrMapOvr>
  <p:transition spd="slow">
    <p:strips dir="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381000"/>
            <a:ext cx="10405109" cy="6096000"/>
          </a:xfrm>
        </p:spPr>
        <p:txBody>
          <a:bodyPr>
            <a:normAutofit/>
          </a:bodyPr>
          <a:lstStyle/>
          <a:p>
            <a:pPr algn="just"/>
            <a:r>
              <a:rPr lang="en-US" sz="3600" dirty="0" err="1"/>
              <a:t>Antepartum</a:t>
            </a:r>
            <a:r>
              <a:rPr lang="en-US" sz="3600" dirty="0"/>
              <a:t> haemorrhage because of possibility of placenta praevia.</a:t>
            </a:r>
          </a:p>
          <a:p>
            <a:pPr algn="just"/>
            <a:r>
              <a:rPr lang="en-US" sz="3600" dirty="0" err="1"/>
              <a:t>Intrapartum</a:t>
            </a:r>
            <a:r>
              <a:rPr lang="en-US" sz="3600" dirty="0"/>
              <a:t> haemorrhage, common in monozygotic after delivery of the 1</a:t>
            </a:r>
            <a:r>
              <a:rPr lang="en-US" sz="3600" baseline="30000" dirty="0"/>
              <a:t>st</a:t>
            </a:r>
            <a:r>
              <a:rPr lang="en-US" sz="3600" dirty="0"/>
              <a:t> twin.</a:t>
            </a:r>
          </a:p>
          <a:p>
            <a:pPr algn="just"/>
            <a:r>
              <a:rPr lang="en-US" sz="3600" dirty="0"/>
              <a:t>Postpartum haemorrhage due to poorly toned uterus &amp; large placental site.</a:t>
            </a:r>
          </a:p>
        </p:txBody>
      </p:sp>
      <p:sp>
        <p:nvSpPr>
          <p:cNvPr id="6" name="Flowchart: Sequential Access Storage 5"/>
          <p:cNvSpPr/>
          <p:nvPr/>
        </p:nvSpPr>
        <p:spPr>
          <a:xfrm>
            <a:off x="3810000" y="4953000"/>
            <a:ext cx="4476750" cy="16002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END</a:t>
            </a:r>
          </a:p>
        </p:txBody>
      </p:sp>
    </p:spTree>
    <p:extLst>
      <p:ext uri="{BB962C8B-B14F-4D97-AF65-F5344CB8AC3E}">
        <p14:creationId xmlns:p14="http://schemas.microsoft.com/office/powerpoint/2010/main" val="1948452150"/>
      </p:ext>
    </p:extLst>
  </p:cSld>
  <p:clrMapOvr>
    <a:masterClrMapping/>
  </p:clrMapOvr>
  <p:transition spd="slow">
    <p:strips dir="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137110"/>
            <a:ext cx="10769600" cy="1143000"/>
          </a:xfrm>
        </p:spPr>
        <p:txBody>
          <a:bodyPr/>
          <a:lstStyle/>
          <a:p>
            <a:pPr algn="ctr"/>
            <a:r>
              <a:rPr lang="en-US" sz="6000" b="1" dirty="0">
                <a:solidFill>
                  <a:srgbClr val="FF0000"/>
                </a:solidFill>
              </a:rPr>
              <a:t>Assignment</a:t>
            </a:r>
            <a:r>
              <a:rPr lang="en-US" dirty="0"/>
              <a:t>:</a:t>
            </a:r>
          </a:p>
        </p:txBody>
      </p:sp>
      <p:sp>
        <p:nvSpPr>
          <p:cNvPr id="3" name="Content Placeholder 2"/>
          <p:cNvSpPr>
            <a:spLocks noGrp="1"/>
          </p:cNvSpPr>
          <p:nvPr>
            <p:ph idx="1"/>
          </p:nvPr>
        </p:nvSpPr>
        <p:spPr>
          <a:xfrm>
            <a:off x="1016001" y="1280110"/>
            <a:ext cx="10769600" cy="4613675"/>
          </a:xfrm>
        </p:spPr>
        <p:txBody>
          <a:bodyPr>
            <a:normAutofit/>
          </a:bodyPr>
          <a:lstStyle/>
          <a:p>
            <a:pPr algn="just">
              <a:buFont typeface="Wingdings" panose="05000000000000000000" pitchFamily="2" charset="2"/>
              <a:buChar char="v"/>
            </a:pPr>
            <a:r>
              <a:rPr lang="en-US" sz="3600" dirty="0"/>
              <a:t>Read and make notes on the following:</a:t>
            </a:r>
          </a:p>
          <a:p>
            <a:pPr marL="971550" lvl="1" indent="-514350" algn="just">
              <a:buFont typeface="+mj-lt"/>
              <a:buAutoNum type="alphaLcParenR"/>
            </a:pPr>
            <a:r>
              <a:rPr lang="en-US" sz="3200" dirty="0"/>
              <a:t>STIs/HIV/AIDS during pregnancy</a:t>
            </a:r>
          </a:p>
          <a:p>
            <a:pPr marL="971550" lvl="1" indent="-514350" algn="just">
              <a:buFont typeface="+mj-lt"/>
              <a:buAutoNum type="alphaLcParenR"/>
            </a:pPr>
            <a:r>
              <a:rPr lang="en-US" sz="3200" dirty="0"/>
              <a:t>Intrauterine fetal death (IUFD)</a:t>
            </a:r>
          </a:p>
          <a:p>
            <a:pPr marL="971550" lvl="1" indent="-514350" algn="just">
              <a:buFont typeface="+mj-lt"/>
              <a:buAutoNum type="alphaLcParenR"/>
            </a:pPr>
            <a:r>
              <a:rPr lang="en-US" sz="3200" dirty="0"/>
              <a:t>Intrauterine Growth Retardation (IUGR)</a:t>
            </a:r>
          </a:p>
          <a:p>
            <a:pPr marL="971550" lvl="1" indent="-514350" algn="just">
              <a:buFont typeface="+mj-lt"/>
              <a:buAutoNum type="alphaLcParenR"/>
            </a:pPr>
            <a:r>
              <a:rPr lang="en-US" sz="3200" dirty="0"/>
              <a:t>Malnutrition in pregnancy </a:t>
            </a:r>
          </a:p>
        </p:txBody>
      </p:sp>
    </p:spTree>
    <p:extLst>
      <p:ext uri="{BB962C8B-B14F-4D97-AF65-F5344CB8AC3E}">
        <p14:creationId xmlns:p14="http://schemas.microsoft.com/office/powerpoint/2010/main" val="388970587"/>
      </p:ext>
    </p:extLst>
  </p:cSld>
  <p:clrMapOvr>
    <a:masterClrMapping/>
  </p:clrMapOvr>
  <p:transition spd="slow">
    <p:strips dir="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19210"/>
            <a:ext cx="9715500" cy="1829761"/>
          </a:xfrm>
        </p:spPr>
        <p:txBody>
          <a:bodyPr>
            <a:normAutofit/>
          </a:bodyPr>
          <a:lstStyle/>
          <a:p>
            <a:pPr algn="ctr"/>
            <a:r>
              <a:rPr lang="en-US" sz="6000" dirty="0">
                <a:solidFill>
                  <a:schemeClr val="tx1"/>
                </a:solidFill>
                <a:latin typeface="Arial Black" panose="020B0A04020102020204" pitchFamily="34" charset="0"/>
              </a:rPr>
              <a:t>POLYHYDRAMNIOUS</a:t>
            </a:r>
          </a:p>
        </p:txBody>
      </p:sp>
    </p:spTree>
    <p:extLst>
      <p:ext uri="{BB962C8B-B14F-4D97-AF65-F5344CB8AC3E}">
        <p14:creationId xmlns:p14="http://schemas.microsoft.com/office/powerpoint/2010/main" val="2367881063"/>
      </p:ext>
    </p:extLst>
  </p:cSld>
  <p:clrMapOvr>
    <a:masterClrMapping/>
  </p:clrMapOvr>
  <p:transition spd="slow">
    <p:strips dir="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Objectives</a:t>
            </a:r>
          </a:p>
        </p:txBody>
      </p:sp>
      <p:sp>
        <p:nvSpPr>
          <p:cNvPr id="3" name="Content Placeholder 2"/>
          <p:cNvSpPr>
            <a:spLocks noGrp="1"/>
          </p:cNvSpPr>
          <p:nvPr>
            <p:ph idx="1"/>
          </p:nvPr>
        </p:nvSpPr>
        <p:spPr/>
        <p:txBody>
          <a:bodyPr>
            <a:normAutofit/>
          </a:bodyPr>
          <a:lstStyle/>
          <a:p>
            <a:pPr>
              <a:buNone/>
            </a:pPr>
            <a:r>
              <a:rPr lang="en-US" dirty="0"/>
              <a:t>By the end of the lesson you will have learned  the:-</a:t>
            </a:r>
          </a:p>
          <a:p>
            <a:pPr>
              <a:buFont typeface="Wingdings" pitchFamily="2" charset="2"/>
              <a:buChar char="v"/>
            </a:pPr>
            <a:r>
              <a:rPr lang="en-US" dirty="0"/>
              <a:t>Definition </a:t>
            </a:r>
          </a:p>
          <a:p>
            <a:pPr>
              <a:buFont typeface="Wingdings" pitchFamily="2" charset="2"/>
              <a:buChar char="v"/>
            </a:pPr>
            <a:r>
              <a:rPr lang="en-US" dirty="0"/>
              <a:t>Types</a:t>
            </a:r>
          </a:p>
          <a:p>
            <a:pPr>
              <a:buFont typeface="Wingdings" pitchFamily="2" charset="2"/>
              <a:buChar char="v"/>
            </a:pPr>
            <a:r>
              <a:rPr lang="en-US" dirty="0"/>
              <a:t>Causes</a:t>
            </a:r>
          </a:p>
          <a:p>
            <a:pPr>
              <a:buFont typeface="Wingdings" pitchFamily="2" charset="2"/>
              <a:buChar char="v"/>
            </a:pPr>
            <a:r>
              <a:rPr lang="en-US" dirty="0"/>
              <a:t> Diagnostic factors</a:t>
            </a:r>
          </a:p>
          <a:p>
            <a:pPr>
              <a:buFont typeface="Wingdings" pitchFamily="2" charset="2"/>
              <a:buChar char="v"/>
            </a:pPr>
            <a:r>
              <a:rPr lang="en-US" dirty="0"/>
              <a:t>Specific management</a:t>
            </a:r>
          </a:p>
          <a:p>
            <a:pPr>
              <a:buFont typeface="Wingdings" pitchFamily="2" charset="2"/>
              <a:buChar char="v"/>
            </a:pPr>
            <a:r>
              <a:rPr lang="en-US" dirty="0"/>
              <a:t>Complications</a:t>
            </a:r>
          </a:p>
        </p:txBody>
      </p:sp>
    </p:spTree>
    <p:extLst>
      <p:ext uri="{BB962C8B-B14F-4D97-AF65-F5344CB8AC3E}">
        <p14:creationId xmlns:p14="http://schemas.microsoft.com/office/powerpoint/2010/main" val="2621798274"/>
      </p:ext>
    </p:extLst>
  </p:cSld>
  <p:clrMapOvr>
    <a:masterClrMapping/>
  </p:clrMapOvr>
  <p:transition spd="slow">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dirty="0"/>
              <a:t>HYDRAMNIOUS</a:t>
            </a:r>
          </a:p>
        </p:txBody>
      </p:sp>
      <p:pic>
        <p:nvPicPr>
          <p:cNvPr id="1026" name="Picture 2"/>
          <p:cNvPicPr>
            <a:picLocks noGrp="1" noChangeAspect="1" noChangeArrowheads="1"/>
          </p:cNvPicPr>
          <p:nvPr>
            <p:ph idx="1"/>
          </p:nvPr>
        </p:nvPicPr>
        <p:blipFill>
          <a:blip r:embed="rId2" cstate="print">
            <a:grayscl/>
          </a:blip>
          <a:stretch>
            <a:fillRect/>
          </a:stretch>
        </p:blipFill>
        <p:spPr bwMode="auto">
          <a:xfrm>
            <a:off x="1333500" y="1219200"/>
            <a:ext cx="10191750"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6200985"/>
      </p:ext>
    </p:extLst>
  </p:cSld>
  <p:clrMapOvr>
    <a:masterClrMapping/>
  </p:clrMapOvr>
  <p:transition spd="slow">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b="1" dirty="0">
                <a:solidFill>
                  <a:srgbClr val="CC00CC"/>
                </a:solidFill>
              </a:rPr>
              <a:t>       DEFINITION</a:t>
            </a:r>
            <a:endParaRPr lang="en-US" dirty="0"/>
          </a:p>
        </p:txBody>
      </p:sp>
      <p:sp>
        <p:nvSpPr>
          <p:cNvPr id="3" name="Content Placeholder 2"/>
          <p:cNvSpPr>
            <a:spLocks noGrp="1"/>
          </p:cNvSpPr>
          <p:nvPr>
            <p:ph idx="1"/>
          </p:nvPr>
        </p:nvSpPr>
        <p:spPr>
          <a:xfrm>
            <a:off x="1047750" y="838200"/>
            <a:ext cx="10191750" cy="5257800"/>
          </a:xfrm>
        </p:spPr>
        <p:txBody>
          <a:bodyPr>
            <a:noAutofit/>
          </a:bodyPr>
          <a:lstStyle/>
          <a:p>
            <a:r>
              <a:rPr lang="en-US" sz="3600" dirty="0"/>
              <a:t>It’s a pregnancy induced condition characterized by </a:t>
            </a:r>
            <a:r>
              <a:rPr lang="en-US" sz="3600" b="1" dirty="0"/>
              <a:t>excess</a:t>
            </a:r>
            <a:r>
              <a:rPr lang="en-US" sz="3600" dirty="0"/>
              <a:t> amount of liquor amnii (amniotic fluid) to more than 1500ml, based on ultrasound scanning.</a:t>
            </a:r>
          </a:p>
          <a:p>
            <a:pPr>
              <a:buNone/>
            </a:pPr>
            <a:r>
              <a:rPr lang="en-US" sz="3600" dirty="0"/>
              <a:t>		</a:t>
            </a:r>
            <a:r>
              <a:rPr lang="en-US" sz="3600" b="1" dirty="0"/>
              <a:t>NB</a:t>
            </a:r>
          </a:p>
          <a:p>
            <a:pPr>
              <a:buFont typeface="Wingdings" pitchFamily="2" charset="2"/>
              <a:buChar char="Ø"/>
            </a:pPr>
            <a:r>
              <a:rPr lang="en-US" sz="3600" dirty="0"/>
              <a:t>Clinical diagnosis is only possible where the amount is </a:t>
            </a:r>
            <a:r>
              <a:rPr lang="en-US" sz="3600" b="1" dirty="0"/>
              <a:t>at least 3000 ml.</a:t>
            </a:r>
          </a:p>
        </p:txBody>
      </p:sp>
    </p:spTree>
    <p:extLst>
      <p:ext uri="{BB962C8B-B14F-4D97-AF65-F5344CB8AC3E}">
        <p14:creationId xmlns:p14="http://schemas.microsoft.com/office/powerpoint/2010/main" val="3818862544"/>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14" y="209203"/>
            <a:ext cx="9721751" cy="1080195"/>
          </a:xfrm>
        </p:spPr>
        <p:txBody>
          <a:bodyPr>
            <a:normAutofit/>
          </a:bodyPr>
          <a:lstStyle/>
          <a:p>
            <a:pPr algn="ctr"/>
            <a:r>
              <a:rPr lang="en-US" sz="4537" b="1" dirty="0">
                <a:solidFill>
                  <a:srgbClr val="0033CC"/>
                </a:solidFill>
                <a:latin typeface="Berlin Sans FB Demi" panose="020E0802020502020306" pitchFamily="34" charset="0"/>
              </a:rPr>
              <a:t>REFERENCE MATERIALS</a:t>
            </a:r>
          </a:p>
        </p:txBody>
      </p:sp>
      <p:sp>
        <p:nvSpPr>
          <p:cNvPr id="3" name="Content Placeholder 2"/>
          <p:cNvSpPr>
            <a:spLocks noGrp="1"/>
          </p:cNvSpPr>
          <p:nvPr>
            <p:ph idx="1"/>
          </p:nvPr>
        </p:nvSpPr>
        <p:spPr>
          <a:xfrm>
            <a:off x="356550" y="1641495"/>
            <a:ext cx="11449878" cy="4944836"/>
          </a:xfrm>
        </p:spPr>
        <p:txBody>
          <a:bodyPr>
            <a:normAutofit/>
          </a:bodyPr>
          <a:lstStyle/>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African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National guidelines for Quality obstetrics and perinatal care</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16</a:t>
            </a:r>
            <a:r>
              <a:rPr lang="en-US" sz="3375" baseline="30000" dirty="0">
                <a:latin typeface="Calibri" panose="020F0502020204030204" pitchFamily="34" charset="0"/>
                <a:cs typeface="Calibri" panose="020F0502020204030204" pitchFamily="34" charset="0"/>
              </a:rPr>
              <a:t>th</a:t>
            </a:r>
            <a:r>
              <a:rPr lang="en-US" sz="3375" dirty="0">
                <a:latin typeface="Calibri" panose="020F0502020204030204" pitchFamily="34" charset="0"/>
                <a:cs typeface="Calibri" panose="020F0502020204030204" pitchFamily="34" charset="0"/>
              </a:rPr>
              <a:t>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international edition </a:t>
            </a:r>
          </a:p>
        </p:txBody>
      </p:sp>
    </p:spTree>
    <p:extLst>
      <p:ext uri="{BB962C8B-B14F-4D97-AF65-F5344CB8AC3E}">
        <p14:creationId xmlns:p14="http://schemas.microsoft.com/office/powerpoint/2010/main" val="2094864485"/>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1412632"/>
          </a:xfrm>
        </p:spPr>
        <p:txBody>
          <a:bodyPr/>
          <a:lstStyle/>
          <a:p>
            <a:r>
              <a:rPr lang="en-US" dirty="0"/>
              <a:t>		</a:t>
            </a:r>
            <a:r>
              <a:rPr lang="en-US" b="1" dirty="0">
                <a:solidFill>
                  <a:srgbClr val="CC00CC"/>
                </a:solidFill>
              </a:rPr>
              <a:t> TYPES</a:t>
            </a:r>
            <a:endParaRPr lang="en-US" dirty="0"/>
          </a:p>
        </p:txBody>
      </p:sp>
      <p:sp>
        <p:nvSpPr>
          <p:cNvPr id="3" name="Content Placeholder 2"/>
          <p:cNvSpPr>
            <a:spLocks noGrp="1"/>
          </p:cNvSpPr>
          <p:nvPr>
            <p:ph idx="1"/>
          </p:nvPr>
        </p:nvSpPr>
        <p:spPr>
          <a:xfrm>
            <a:off x="1295400" y="1143000"/>
            <a:ext cx="10229851" cy="5410200"/>
          </a:xfrm>
        </p:spPr>
        <p:txBody>
          <a:bodyPr>
            <a:noAutofit/>
          </a:bodyPr>
          <a:lstStyle/>
          <a:p>
            <a:pPr algn="just">
              <a:buFont typeface="Wingdings" pitchFamily="2" charset="2"/>
              <a:buChar char="v"/>
            </a:pPr>
            <a:r>
              <a:rPr lang="en-US" dirty="0"/>
              <a:t>Are 2 based on the rate of fluid accumulation.</a:t>
            </a:r>
          </a:p>
          <a:p>
            <a:pPr algn="just"/>
            <a:r>
              <a:rPr lang="en-US" b="1" dirty="0"/>
              <a:t>Chronic : </a:t>
            </a:r>
            <a:r>
              <a:rPr lang="en-US" dirty="0"/>
              <a:t>Commonest and diagnosis is made as from 30 weeks whereby the onset is </a:t>
            </a:r>
            <a:r>
              <a:rPr lang="en-US" b="1" dirty="0"/>
              <a:t>gradual</a:t>
            </a:r>
            <a:r>
              <a:rPr lang="en-US" dirty="0"/>
              <a:t>.</a:t>
            </a:r>
          </a:p>
          <a:p>
            <a:pPr algn="just"/>
            <a:r>
              <a:rPr lang="en-US" b="1" dirty="0"/>
              <a:t>Acute: </a:t>
            </a:r>
            <a:r>
              <a:rPr lang="en-US" dirty="0"/>
              <a:t>Usually , onset is as from 20 weeks (</a:t>
            </a:r>
            <a:r>
              <a:rPr lang="en-US" dirty="0" err="1"/>
              <a:t>fundus</a:t>
            </a:r>
            <a:r>
              <a:rPr lang="en-US" dirty="0"/>
              <a:t> is 2 fingers below the umbilicus).</a:t>
            </a:r>
          </a:p>
          <a:p>
            <a:pPr algn="just">
              <a:buFont typeface="Wingdings" pitchFamily="2" charset="2"/>
              <a:buChar char="Ø"/>
            </a:pPr>
            <a:r>
              <a:rPr lang="en-US" dirty="0"/>
              <a:t>Fluid builds up </a:t>
            </a:r>
            <a:r>
              <a:rPr lang="en-US" b="1" dirty="0"/>
              <a:t>suddenly</a:t>
            </a:r>
            <a:r>
              <a:rPr lang="en-US" dirty="0"/>
              <a:t>, such that within a period of 3-4 days , fundal height is at the highest level.</a:t>
            </a:r>
          </a:p>
          <a:p>
            <a:pPr algn="just">
              <a:buFont typeface="Wingdings" pitchFamily="2" charset="2"/>
              <a:buChar char="Ø"/>
            </a:pPr>
            <a:r>
              <a:rPr lang="en-US" dirty="0"/>
              <a:t>Fortunately it’s very rare.</a:t>
            </a:r>
          </a:p>
        </p:txBody>
      </p:sp>
    </p:spTree>
    <p:extLst>
      <p:ext uri="{BB962C8B-B14F-4D97-AF65-F5344CB8AC3E}">
        <p14:creationId xmlns:p14="http://schemas.microsoft.com/office/powerpoint/2010/main" val="722050491"/>
      </p:ext>
    </p:extLst>
  </p:cSld>
  <p:clrMapOvr>
    <a:masterClrMapping/>
  </p:clrMapOvr>
  <p:transition spd="slow">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causes</a:t>
            </a:r>
            <a:endParaRPr lang="en-US" dirty="0"/>
          </a:p>
        </p:txBody>
      </p:sp>
      <p:sp>
        <p:nvSpPr>
          <p:cNvPr id="3" name="Content Placeholder 2"/>
          <p:cNvSpPr>
            <a:spLocks noGrp="1"/>
          </p:cNvSpPr>
          <p:nvPr>
            <p:ph idx="1"/>
          </p:nvPr>
        </p:nvSpPr>
        <p:spPr>
          <a:xfrm>
            <a:off x="1143000" y="1219200"/>
            <a:ext cx="10382251" cy="5029200"/>
          </a:xfrm>
        </p:spPr>
        <p:txBody>
          <a:bodyPr>
            <a:noAutofit/>
          </a:bodyPr>
          <a:lstStyle/>
          <a:p>
            <a:pPr algn="just"/>
            <a:r>
              <a:rPr lang="en-US" dirty="0"/>
              <a:t>Multiple pregnancy , particularly the monozygotic twins due to high chances of congenital malformation &amp; twin to twin transfusion syndrome.</a:t>
            </a:r>
          </a:p>
          <a:p>
            <a:pPr algn="just"/>
            <a:r>
              <a:rPr lang="en-US" dirty="0"/>
              <a:t>Presence of congenital abnormalities e.g. oesophageal atresia &amp; open neural tubal defect, </a:t>
            </a:r>
            <a:r>
              <a:rPr lang="en-US" dirty="0" err="1"/>
              <a:t>infact</a:t>
            </a:r>
            <a:r>
              <a:rPr lang="en-US" dirty="0"/>
              <a:t>, presence of polyhydramnios should prompt for search of fetal congenital anomalies.</a:t>
            </a:r>
          </a:p>
          <a:p>
            <a:pPr algn="just"/>
            <a:r>
              <a:rPr lang="en-US" dirty="0"/>
              <a:t>Maternal diabetes mellitus which is poorly controlled leading to likelihood of congenital abnormalities. </a:t>
            </a:r>
          </a:p>
        </p:txBody>
      </p:sp>
    </p:spTree>
    <p:extLst>
      <p:ext uri="{BB962C8B-B14F-4D97-AF65-F5344CB8AC3E}">
        <p14:creationId xmlns:p14="http://schemas.microsoft.com/office/powerpoint/2010/main" val="3392108547"/>
      </p:ext>
    </p:extLst>
  </p:cSld>
  <p:clrMapOvr>
    <a:masterClrMapping/>
  </p:clrMapOvr>
  <p:transition spd="slow">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477500" cy="5791200"/>
          </a:xfrm>
        </p:spPr>
        <p:txBody>
          <a:bodyPr>
            <a:normAutofit/>
          </a:bodyPr>
          <a:lstStyle/>
          <a:p>
            <a:r>
              <a:rPr lang="en-US" sz="3600" dirty="0"/>
              <a:t>Tumour of the placenta such as </a:t>
            </a:r>
            <a:r>
              <a:rPr lang="en-US" sz="3600" dirty="0" err="1"/>
              <a:t>chorioangioma</a:t>
            </a:r>
            <a:r>
              <a:rPr lang="en-US" sz="3600" dirty="0"/>
              <a:t>.</a:t>
            </a:r>
          </a:p>
          <a:p>
            <a:pPr>
              <a:buFont typeface="Wingdings" pitchFamily="2" charset="2"/>
              <a:buChar char="Ø"/>
            </a:pPr>
            <a:r>
              <a:rPr lang="en-US" sz="3600" dirty="0"/>
              <a:t>This leads to large exudates of liquor by the amnion covering the placenta.</a:t>
            </a:r>
          </a:p>
          <a:p>
            <a:pPr>
              <a:buNone/>
            </a:pPr>
            <a:r>
              <a:rPr lang="en-US" sz="3600" dirty="0"/>
              <a:t> </a:t>
            </a:r>
            <a:r>
              <a:rPr lang="en-US" sz="3600" b="1" dirty="0"/>
              <a:t>NB: </a:t>
            </a:r>
            <a:r>
              <a:rPr lang="en-US" sz="3600" dirty="0"/>
              <a:t>It’s a rare cause.</a:t>
            </a:r>
          </a:p>
          <a:p>
            <a:r>
              <a:rPr lang="en-US" sz="3600" dirty="0" err="1"/>
              <a:t>Hydrops</a:t>
            </a:r>
            <a:r>
              <a:rPr lang="en-US" sz="3600" dirty="0"/>
              <a:t> </a:t>
            </a:r>
            <a:r>
              <a:rPr lang="en-US" sz="3600" dirty="0" err="1"/>
              <a:t>fetalis</a:t>
            </a:r>
            <a:r>
              <a:rPr lang="en-US" sz="3600" dirty="0"/>
              <a:t>, it’s a condition associated with Rhesus D  isoimmunisation , fetus is  severely hypoxic to swallow liquor.</a:t>
            </a:r>
          </a:p>
        </p:txBody>
      </p:sp>
    </p:spTree>
    <p:extLst>
      <p:ext uri="{BB962C8B-B14F-4D97-AF65-F5344CB8AC3E}">
        <p14:creationId xmlns:p14="http://schemas.microsoft.com/office/powerpoint/2010/main" val="90299431"/>
      </p:ext>
    </p:extLst>
  </p:cSld>
  <p:clrMapOvr>
    <a:masterClrMapping/>
  </p:clrMapOvr>
  <p:transition spd="slow">
    <p:strips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DIAGNOSTIC FACTORS</a:t>
            </a:r>
            <a:endParaRPr lang="en-US" dirty="0"/>
          </a:p>
        </p:txBody>
      </p:sp>
      <p:sp>
        <p:nvSpPr>
          <p:cNvPr id="3" name="Content Placeholder 2"/>
          <p:cNvSpPr>
            <a:spLocks noGrp="1"/>
          </p:cNvSpPr>
          <p:nvPr>
            <p:ph idx="1"/>
          </p:nvPr>
        </p:nvSpPr>
        <p:spPr>
          <a:xfrm>
            <a:off x="952500" y="1447800"/>
            <a:ext cx="10287000" cy="4572000"/>
          </a:xfrm>
        </p:spPr>
        <p:txBody>
          <a:bodyPr>
            <a:normAutofit/>
          </a:bodyPr>
          <a:lstStyle/>
          <a:p>
            <a:r>
              <a:rPr lang="en-US" sz="3600" dirty="0"/>
              <a:t>History  of:</a:t>
            </a:r>
          </a:p>
          <a:p>
            <a:pPr>
              <a:buFont typeface="Wingdings" pitchFamily="2" charset="2"/>
              <a:buChar char="Ø"/>
            </a:pPr>
            <a:r>
              <a:rPr lang="en-US" sz="3600" dirty="0"/>
              <a:t>Rapid enlargement of the abdomen which is accompanied by:-</a:t>
            </a:r>
          </a:p>
          <a:p>
            <a:pPr>
              <a:buFont typeface="Wingdings" pitchFamily="2" charset="2"/>
              <a:buChar char="ü"/>
            </a:pPr>
            <a:r>
              <a:rPr lang="en-US" sz="3600" dirty="0"/>
              <a:t>Breathlessness</a:t>
            </a:r>
          </a:p>
          <a:p>
            <a:pPr>
              <a:buFont typeface="Wingdings" pitchFamily="2" charset="2"/>
              <a:buChar char="ü"/>
            </a:pPr>
            <a:r>
              <a:rPr lang="en-US" sz="3600" dirty="0"/>
              <a:t>General discomfort</a:t>
            </a:r>
          </a:p>
          <a:p>
            <a:pPr>
              <a:buFont typeface="Wingdings" pitchFamily="2" charset="2"/>
              <a:buChar char="ü"/>
            </a:pPr>
            <a:r>
              <a:rPr lang="en-US" sz="3600" dirty="0"/>
              <a:t>Exacerbation of pressure symptoms</a:t>
            </a:r>
          </a:p>
          <a:p>
            <a:pPr>
              <a:buFont typeface="Wingdings" pitchFamily="2" charset="2"/>
              <a:buChar char="ü"/>
            </a:pPr>
            <a:r>
              <a:rPr lang="en-US" sz="3600" dirty="0"/>
              <a:t>Severe abdominal pain in acute case.</a:t>
            </a:r>
          </a:p>
        </p:txBody>
      </p:sp>
    </p:spTree>
    <p:extLst>
      <p:ext uri="{BB962C8B-B14F-4D97-AF65-F5344CB8AC3E}">
        <p14:creationId xmlns:p14="http://schemas.microsoft.com/office/powerpoint/2010/main" val="1546513527"/>
      </p:ext>
    </p:extLst>
  </p:cSld>
  <p:clrMapOvr>
    <a:masterClrMapping/>
  </p:clrMapOvr>
  <p:transition spd="slow">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457200"/>
            <a:ext cx="10572750" cy="6019800"/>
          </a:xfrm>
        </p:spPr>
        <p:txBody>
          <a:bodyPr>
            <a:noAutofit/>
          </a:bodyPr>
          <a:lstStyle/>
          <a:p>
            <a:r>
              <a:rPr lang="en-US" dirty="0"/>
              <a:t>Physical Examination on:</a:t>
            </a:r>
          </a:p>
          <a:p>
            <a:pPr>
              <a:buFont typeface="Wingdings" pitchFamily="2" charset="2"/>
              <a:buChar char="Ø"/>
            </a:pPr>
            <a:r>
              <a:rPr lang="en-US" sz="3600" b="1" i="1" dirty="0"/>
              <a:t>Inspection</a:t>
            </a:r>
          </a:p>
          <a:p>
            <a:pPr>
              <a:buFont typeface="Wingdings" pitchFamily="2" charset="2"/>
              <a:buChar char="ü"/>
            </a:pPr>
            <a:r>
              <a:rPr lang="en-US" dirty="0"/>
              <a:t>Uterus is larger than the stated period of gestation.</a:t>
            </a:r>
          </a:p>
          <a:p>
            <a:pPr>
              <a:buFont typeface="Wingdings" pitchFamily="2" charset="2"/>
              <a:buChar char="ü"/>
            </a:pPr>
            <a:r>
              <a:rPr lang="en-US" dirty="0"/>
              <a:t>Uterus is </a:t>
            </a:r>
            <a:r>
              <a:rPr lang="en-US" b="1" dirty="0"/>
              <a:t>globular shaped </a:t>
            </a:r>
            <a:r>
              <a:rPr lang="en-US" dirty="0"/>
              <a:t>instead  of being ovoid.</a:t>
            </a:r>
          </a:p>
          <a:p>
            <a:pPr>
              <a:buFont typeface="Wingdings" pitchFamily="2" charset="2"/>
              <a:buChar char="ü"/>
            </a:pPr>
            <a:r>
              <a:rPr lang="en-US" dirty="0" err="1"/>
              <a:t>Striae</a:t>
            </a:r>
            <a:r>
              <a:rPr lang="en-US" dirty="0"/>
              <a:t> gravidarum are more marked, due to the high tension on the abdominal muscles.</a:t>
            </a:r>
          </a:p>
          <a:p>
            <a:pPr>
              <a:buFont typeface="Wingdings" pitchFamily="2" charset="2"/>
              <a:buChar char="ü"/>
            </a:pPr>
            <a:r>
              <a:rPr lang="en-US" dirty="0"/>
              <a:t>Abdominal skin is stretched, shiny and superficial blood vessels are visible.</a:t>
            </a:r>
          </a:p>
        </p:txBody>
      </p:sp>
    </p:spTree>
    <p:extLst>
      <p:ext uri="{BB962C8B-B14F-4D97-AF65-F5344CB8AC3E}">
        <p14:creationId xmlns:p14="http://schemas.microsoft.com/office/powerpoint/2010/main" val="3432812602"/>
      </p:ext>
    </p:extLst>
  </p:cSld>
  <p:clrMapOvr>
    <a:masterClrMapping/>
  </p:clrMapOvr>
  <p:transition spd="slow">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381000"/>
            <a:ext cx="10572750" cy="5943600"/>
          </a:xfrm>
        </p:spPr>
        <p:txBody>
          <a:bodyPr>
            <a:noAutofit/>
          </a:bodyPr>
          <a:lstStyle/>
          <a:p>
            <a:pPr>
              <a:buFont typeface="Wingdings" pitchFamily="2" charset="2"/>
              <a:buChar char="Ø"/>
            </a:pPr>
            <a:r>
              <a:rPr lang="en-US" sz="3600" b="1" i="1" dirty="0"/>
              <a:t>Palpation</a:t>
            </a:r>
          </a:p>
          <a:p>
            <a:pPr>
              <a:buFont typeface="Wingdings" pitchFamily="2" charset="2"/>
              <a:buChar char="ü"/>
            </a:pPr>
            <a:r>
              <a:rPr lang="en-US" sz="3600" dirty="0"/>
              <a:t>Fundal  height is located higher than expected.</a:t>
            </a:r>
          </a:p>
          <a:p>
            <a:pPr>
              <a:buFont typeface="Wingdings" pitchFamily="2" charset="2"/>
              <a:buChar char="ü"/>
            </a:pPr>
            <a:r>
              <a:rPr lang="en-US" sz="3600" dirty="0"/>
              <a:t>Uterus feels tense to touch.</a:t>
            </a:r>
          </a:p>
          <a:p>
            <a:pPr>
              <a:buFont typeface="Wingdings" pitchFamily="2" charset="2"/>
              <a:buChar char="ü"/>
            </a:pPr>
            <a:r>
              <a:rPr lang="en-US" sz="3600" dirty="0"/>
              <a:t>Difficult to locate fetal parts, because of the large space created by the large amount of fluid.</a:t>
            </a:r>
          </a:p>
          <a:p>
            <a:pPr>
              <a:buFont typeface="Wingdings" pitchFamily="2" charset="2"/>
              <a:buChar char="ü"/>
            </a:pPr>
            <a:r>
              <a:rPr lang="en-US" sz="3600" dirty="0"/>
              <a:t>Excessive fetal movements  particularly  on application of pressure.</a:t>
            </a:r>
          </a:p>
        </p:txBody>
      </p:sp>
    </p:spTree>
    <p:extLst>
      <p:ext uri="{BB962C8B-B14F-4D97-AF65-F5344CB8AC3E}">
        <p14:creationId xmlns:p14="http://schemas.microsoft.com/office/powerpoint/2010/main" val="1276955443"/>
      </p:ext>
    </p:extLst>
  </p:cSld>
  <p:clrMapOvr>
    <a:masterClrMapping/>
  </p:clrMapOvr>
  <p:transition spd="slow">
    <p:strips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0"/>
            <a:ext cx="10287000" cy="5715000"/>
          </a:xfrm>
        </p:spPr>
        <p:txBody>
          <a:bodyPr>
            <a:noAutofit/>
          </a:bodyPr>
          <a:lstStyle/>
          <a:p>
            <a:pPr>
              <a:buFont typeface="Wingdings" pitchFamily="2" charset="2"/>
              <a:buChar char="Ø"/>
            </a:pPr>
            <a:r>
              <a:rPr lang="en-US" sz="3600" b="1" i="1" dirty="0"/>
              <a:t>Percussion(  tapping of one side of  abdomen)</a:t>
            </a:r>
          </a:p>
          <a:p>
            <a:pPr>
              <a:buFont typeface="Wingdings" pitchFamily="2" charset="2"/>
              <a:buChar char="ü"/>
            </a:pPr>
            <a:r>
              <a:rPr lang="en-US" dirty="0"/>
              <a:t>A fluid thrill is observed, or a wave of fluid is felt by the opposite examining hand.</a:t>
            </a:r>
          </a:p>
          <a:p>
            <a:pPr>
              <a:buFont typeface="Wingdings" pitchFamily="2" charset="2"/>
              <a:buChar char="Ø"/>
            </a:pPr>
            <a:r>
              <a:rPr lang="en-US" sz="3600" b="1" i="1" dirty="0"/>
              <a:t>Auscultation</a:t>
            </a:r>
          </a:p>
          <a:p>
            <a:pPr>
              <a:buFont typeface="Wingdings" pitchFamily="2" charset="2"/>
              <a:buChar char="ü"/>
            </a:pPr>
            <a:r>
              <a:rPr lang="en-US" dirty="0"/>
              <a:t>Muffled fetal heart sounds because of the large amount of fluid.</a:t>
            </a:r>
          </a:p>
          <a:p>
            <a:pPr>
              <a:buNone/>
            </a:pPr>
            <a:r>
              <a:rPr lang="en-US" b="1" dirty="0"/>
              <a:t>NB:  </a:t>
            </a:r>
            <a:r>
              <a:rPr lang="en-US" dirty="0"/>
              <a:t>It may be difficult to get FHS as the fetus moves away from the fetalscope.</a:t>
            </a:r>
          </a:p>
        </p:txBody>
      </p:sp>
    </p:spTree>
    <p:extLst>
      <p:ext uri="{BB962C8B-B14F-4D97-AF65-F5344CB8AC3E}">
        <p14:creationId xmlns:p14="http://schemas.microsoft.com/office/powerpoint/2010/main" val="1047021079"/>
      </p:ext>
    </p:extLst>
  </p:cSld>
  <p:clrMapOvr>
    <a:masterClrMapping/>
  </p:clrMapOvr>
  <p:transition spd="slow">
    <p:strips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SPECIFIC  MANAGEMENT</a:t>
            </a:r>
            <a:endParaRPr lang="en-US" dirty="0"/>
          </a:p>
        </p:txBody>
      </p:sp>
      <p:sp>
        <p:nvSpPr>
          <p:cNvPr id="3" name="Content Placeholder 2"/>
          <p:cNvSpPr>
            <a:spLocks noGrp="1"/>
          </p:cNvSpPr>
          <p:nvPr>
            <p:ph idx="1"/>
          </p:nvPr>
        </p:nvSpPr>
        <p:spPr>
          <a:xfrm>
            <a:off x="952500" y="1143000"/>
            <a:ext cx="10287000" cy="5486400"/>
          </a:xfrm>
        </p:spPr>
        <p:txBody>
          <a:bodyPr>
            <a:normAutofit/>
          </a:bodyPr>
          <a:lstStyle/>
          <a:p>
            <a:pPr>
              <a:buNone/>
            </a:pPr>
            <a:r>
              <a:rPr lang="en-US" dirty="0"/>
              <a:t>		</a:t>
            </a:r>
            <a:r>
              <a:rPr lang="en-US" u="sng" dirty="0"/>
              <a:t>PRENATALLY</a:t>
            </a:r>
          </a:p>
          <a:p>
            <a:r>
              <a:rPr lang="en-US" dirty="0"/>
              <a:t>Refer to the doctor for investigations such as:</a:t>
            </a:r>
          </a:p>
          <a:p>
            <a:pPr>
              <a:buFont typeface="Wingdings" pitchFamily="2" charset="2"/>
              <a:buChar char="Ø"/>
            </a:pPr>
            <a:r>
              <a:rPr lang="en-US" dirty="0"/>
              <a:t>Indirect Coomb’s test, for Rhesus isoimmunisation</a:t>
            </a:r>
          </a:p>
          <a:p>
            <a:pPr>
              <a:buFont typeface="Wingdings" pitchFamily="2" charset="2"/>
              <a:buChar char="Ø"/>
            </a:pPr>
            <a:r>
              <a:rPr lang="en-US" dirty="0"/>
              <a:t>Fasting blood sugar &amp; GTT(glucose tolerance test)  for diabetes mellitus</a:t>
            </a:r>
          </a:p>
          <a:p>
            <a:pPr>
              <a:buFont typeface="Wingdings" pitchFamily="2" charset="2"/>
              <a:buChar char="Ø"/>
            </a:pPr>
            <a:r>
              <a:rPr lang="en-US" dirty="0"/>
              <a:t>Radiological examination= Ultrasound to confirm the diagnosis. </a:t>
            </a:r>
          </a:p>
          <a:p>
            <a:pPr>
              <a:buNone/>
            </a:pPr>
            <a:r>
              <a:rPr lang="en-US" b="1" dirty="0"/>
              <a:t>NB :</a:t>
            </a:r>
            <a:r>
              <a:rPr lang="en-US" dirty="0"/>
              <a:t>X-ray results are unreliable due to hazy images .</a:t>
            </a:r>
          </a:p>
        </p:txBody>
      </p:sp>
    </p:spTree>
    <p:extLst>
      <p:ext uri="{BB962C8B-B14F-4D97-AF65-F5344CB8AC3E}">
        <p14:creationId xmlns:p14="http://schemas.microsoft.com/office/powerpoint/2010/main" val="2668308302"/>
      </p:ext>
    </p:extLst>
  </p:cSld>
  <p:clrMapOvr>
    <a:masterClrMapping/>
  </p:clrMapOvr>
  <p:transition spd="slow">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152400"/>
            <a:ext cx="10572750" cy="6324600"/>
          </a:xfrm>
        </p:spPr>
        <p:txBody>
          <a:bodyPr>
            <a:noAutofit/>
          </a:bodyPr>
          <a:lstStyle/>
          <a:p>
            <a:r>
              <a:rPr lang="en-US" sz="3100" dirty="0"/>
              <a:t>Based on severity and gestation period, admission to hospital may be necessary , mainly for relative  bed rest  and relief of severe symptoms.</a:t>
            </a:r>
          </a:p>
          <a:p>
            <a:r>
              <a:rPr lang="en-US" sz="3100" dirty="0"/>
              <a:t>So, nurse propped up to control dyspnoea and administer antacids for relief of heartburn. </a:t>
            </a:r>
          </a:p>
          <a:p>
            <a:r>
              <a:rPr lang="en-US" sz="3100" dirty="0"/>
              <a:t>Maintain a 4 hourly record of vital signs and fetal heart sounds </a:t>
            </a:r>
          </a:p>
          <a:p>
            <a:r>
              <a:rPr lang="en-US" sz="3100" dirty="0"/>
              <a:t>For the grossly enlarged uterus, </a:t>
            </a:r>
            <a:r>
              <a:rPr lang="en-US" sz="3100" b="1" dirty="0"/>
              <a:t>AMNIOCENTESIS</a:t>
            </a:r>
            <a:r>
              <a:rPr lang="en-US" sz="3100" dirty="0"/>
              <a:t> (amnioreduction) procedure is recommended to give temporary relief.</a:t>
            </a:r>
          </a:p>
          <a:p>
            <a:pPr>
              <a:buFont typeface="Wingdings" pitchFamily="2" charset="2"/>
              <a:buChar char="Ø"/>
            </a:pPr>
            <a:r>
              <a:rPr lang="en-US" sz="3100" dirty="0"/>
              <a:t> Tapped fluid not to be  more than 500 ml.</a:t>
            </a:r>
          </a:p>
        </p:txBody>
      </p:sp>
    </p:spTree>
    <p:extLst>
      <p:ext uri="{BB962C8B-B14F-4D97-AF65-F5344CB8AC3E}">
        <p14:creationId xmlns:p14="http://schemas.microsoft.com/office/powerpoint/2010/main" val="3823561092"/>
      </p:ext>
    </p:extLst>
  </p:cSld>
  <p:clrMapOvr>
    <a:masterClrMapping/>
  </p:clrMapOvr>
  <p:transition spd="slow">
    <p:strips dir="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867400"/>
          </a:xfrm>
        </p:spPr>
        <p:txBody>
          <a:bodyPr>
            <a:noAutofit/>
          </a:bodyPr>
          <a:lstStyle/>
          <a:p>
            <a:r>
              <a:rPr lang="en-US" sz="3600" dirty="0"/>
              <a:t>For mild cases </a:t>
            </a:r>
            <a:r>
              <a:rPr lang="en-US" sz="3600" dirty="0" err="1"/>
              <a:t>hospitalisation</a:t>
            </a:r>
            <a:r>
              <a:rPr lang="en-US" sz="3600" dirty="0"/>
              <a:t> is not necessary, instead close surveillance is made through ultrasound to monitor the progress .</a:t>
            </a:r>
          </a:p>
          <a:p>
            <a:pPr>
              <a:buFont typeface="Wingdings" pitchFamily="2" charset="2"/>
              <a:buChar char="Ø"/>
            </a:pPr>
            <a:r>
              <a:rPr lang="en-US" sz="3600" dirty="0"/>
              <a:t>In most cases the condition resolves spontaneously and fetal outcome is good.</a:t>
            </a:r>
          </a:p>
          <a:p>
            <a:pPr>
              <a:buFont typeface="Wingdings" pitchFamily="2" charset="2"/>
              <a:buChar char="Ø"/>
            </a:pPr>
            <a:r>
              <a:rPr lang="en-US" sz="3600" dirty="0"/>
              <a:t>For late pregnancy diagnosis and symptomatic, induction is recommended if there are no contradicting factors.</a:t>
            </a:r>
          </a:p>
        </p:txBody>
      </p:sp>
    </p:spTree>
    <p:extLst>
      <p:ext uri="{BB962C8B-B14F-4D97-AF65-F5344CB8AC3E}">
        <p14:creationId xmlns:p14="http://schemas.microsoft.com/office/powerpoint/2010/main" val="3641929590"/>
      </p:ext>
    </p:extLst>
  </p:cSld>
  <p:clrMapOvr>
    <a:masterClrMapping/>
  </p:clrMapOvr>
  <p:transition spd="slow">
    <p:strips dir="ru"/>
  </p:transition>
</p:sld>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17.jpeg"/></Relationships>
</file>

<file path=ppt/theme/_rels/theme14.xml.rels><?xml version="1.0" encoding="UTF-8" standalone="yes"?>
<Relationships xmlns="http://schemas.openxmlformats.org/package/2006/relationships"><Relationship Id="rId1" Type="http://schemas.openxmlformats.org/officeDocument/2006/relationships/image" Target="../media/image8.jpeg"/></Relationships>
</file>

<file path=ppt/theme/_rels/them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_rels/theme18.xml.rels><?xml version="1.0" encoding="UTF-8" standalone="yes"?>
<Relationships xmlns="http://schemas.openxmlformats.org/package/2006/relationships"><Relationship Id="rId1" Type="http://schemas.openxmlformats.org/officeDocument/2006/relationships/image" Target="../media/image14.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14.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Theme26">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Theme36">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Theme23">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2_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Theme33">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Theme40">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Theme9">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heme19">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heme1" id="{578FDBD5-B82A-4F50-A5A2-B46B0CE53073}" vid="{69E7B6E6-59D7-4073-A43A-A2D71113E4C5}"/>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4">
  <a:themeElements>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Theme6">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Theme6" id="{633BB4FB-D799-4DBF-AC3A-923C1F543540}" vid="{CAE38953-34D7-483E-BF60-A03043CDD71B}"/>
    </a:ext>
  </a:extLst>
</a:theme>
</file>

<file path=ppt/theme/theme9.xml><?xml version="1.0" encoding="utf-8"?>
<a:theme xmlns:a="http://schemas.openxmlformats.org/drawingml/2006/main" name="1_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4121</TotalTime>
  <Words>18237</Words>
  <Application>Microsoft Office PowerPoint</Application>
  <PresentationFormat>Widescreen</PresentationFormat>
  <Paragraphs>1695</Paragraphs>
  <Slides>320</Slides>
  <Notes>17</Notes>
  <HiddenSlides>0</HiddenSlides>
  <MMClips>1</MMClips>
  <ScaleCrop>false</ScaleCrop>
  <HeadingPairs>
    <vt:vector size="6" baseType="variant">
      <vt:variant>
        <vt:lpstr>Fonts Used</vt:lpstr>
      </vt:variant>
      <vt:variant>
        <vt:i4>32</vt:i4>
      </vt:variant>
      <vt:variant>
        <vt:lpstr>Theme</vt:lpstr>
      </vt:variant>
      <vt:variant>
        <vt:i4>18</vt:i4>
      </vt:variant>
      <vt:variant>
        <vt:lpstr>Slide Titles</vt:lpstr>
      </vt:variant>
      <vt:variant>
        <vt:i4>320</vt:i4>
      </vt:variant>
    </vt:vector>
  </HeadingPairs>
  <TitlesOfParts>
    <vt:vector size="370" baseType="lpstr">
      <vt:lpstr>Aharoni</vt:lpstr>
      <vt:lpstr>Algerian</vt:lpstr>
      <vt:lpstr>Andalus</vt:lpstr>
      <vt:lpstr>AR BERKLEY</vt:lpstr>
      <vt:lpstr>Arial</vt:lpstr>
      <vt:lpstr>Arial Black</vt:lpstr>
      <vt:lpstr>Arial Rounded MT Bold</vt:lpstr>
      <vt:lpstr>Bahnschrift SemiBold</vt:lpstr>
      <vt:lpstr>Berlin Sans FB</vt:lpstr>
      <vt:lpstr>Berlin Sans FB Demi</vt:lpstr>
      <vt:lpstr>Bodoni MT Black</vt:lpstr>
      <vt:lpstr>Bradley Hand ITC</vt:lpstr>
      <vt:lpstr>Calibri</vt:lpstr>
      <vt:lpstr>Castellar</vt:lpstr>
      <vt:lpstr>Centaur</vt:lpstr>
      <vt:lpstr>Century Gothic</vt:lpstr>
      <vt:lpstr>Constantia</vt:lpstr>
      <vt:lpstr>Edwardian Script ITC</vt:lpstr>
      <vt:lpstr>Franklin Gothic Book</vt:lpstr>
      <vt:lpstr>Georgia</vt:lpstr>
      <vt:lpstr>Gill Sans MT</vt:lpstr>
      <vt:lpstr>Harlow Solid Italic</vt:lpstr>
      <vt:lpstr>Perpetua</vt:lpstr>
      <vt:lpstr>Segoe UI Semibold</vt:lpstr>
      <vt:lpstr>Stencil</vt:lpstr>
      <vt:lpstr>Tahoma</vt:lpstr>
      <vt:lpstr>Times New Roman</vt:lpstr>
      <vt:lpstr>Tw Cen MT</vt:lpstr>
      <vt:lpstr>Verdana</vt:lpstr>
      <vt:lpstr>Wingdings</vt:lpstr>
      <vt:lpstr>Wingdings 2</vt:lpstr>
      <vt:lpstr>Wingdings 3</vt:lpstr>
      <vt:lpstr>Slice</vt:lpstr>
      <vt:lpstr>Theme1</vt:lpstr>
      <vt:lpstr>Theme14</vt:lpstr>
      <vt:lpstr>Theme11</vt:lpstr>
      <vt:lpstr>Theme39</vt:lpstr>
      <vt:lpstr>Ion</vt:lpstr>
      <vt:lpstr>1_Slice</vt:lpstr>
      <vt:lpstr>Theme6</vt:lpstr>
      <vt:lpstr>1_Theme39</vt:lpstr>
      <vt:lpstr>Theme26</vt:lpstr>
      <vt:lpstr>Theme36</vt:lpstr>
      <vt:lpstr>Theme23</vt:lpstr>
      <vt:lpstr>2_Theme11</vt:lpstr>
      <vt:lpstr>Solstice</vt:lpstr>
      <vt:lpstr>Theme33</vt:lpstr>
      <vt:lpstr>Theme40</vt:lpstr>
      <vt:lpstr>Theme9</vt:lpstr>
      <vt:lpstr>1_Theme19</vt:lpstr>
      <vt:lpstr>PowerPoint Presentation</vt:lpstr>
      <vt:lpstr>MODULE COMPETENCE</vt:lpstr>
      <vt:lpstr>Module learning outcomes</vt:lpstr>
      <vt:lpstr>Module units</vt:lpstr>
      <vt:lpstr>Module content</vt:lpstr>
      <vt:lpstr>Module content ctd’</vt:lpstr>
      <vt:lpstr>Module content ctd’</vt:lpstr>
      <vt:lpstr>Module content ctd’</vt:lpstr>
      <vt:lpstr>REFERENCE MATERIALS</vt:lpstr>
      <vt:lpstr>COMPLICATIONS IN  PREGNANCY</vt:lpstr>
      <vt:lpstr> HYPEREMESIS GRAVIDARUM </vt:lpstr>
      <vt:lpstr>  DISTINGUISHING BETWEEN MORNING SICKNESS AND HYPEREMESIS GRAVIDARUM </vt:lpstr>
      <vt:lpstr>PREDISPOSING FACTORS </vt:lpstr>
      <vt:lpstr>PowerPoint Presentation</vt:lpstr>
      <vt:lpstr>CLINICAL FEATURES</vt:lpstr>
      <vt:lpstr>A MISERABLE  PATIENT:  POLE !!!</vt:lpstr>
      <vt:lpstr>PowerPoint Presentation</vt:lpstr>
      <vt:lpstr>DIAGONSTIC  FACTORS</vt:lpstr>
      <vt:lpstr>ROLE OF MIDWIFE</vt:lpstr>
      <vt:lpstr> SPECIFIC MANAGEMENT</vt:lpstr>
      <vt:lpstr>  For severe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vt:lpstr>
      <vt:lpstr>PowerPoint Presentation</vt:lpstr>
      <vt:lpstr>PowerPoint Presentation</vt:lpstr>
      <vt:lpstr> MULTIPLE  PREGNANCY </vt:lpstr>
      <vt:lpstr>OBJECTIVES </vt:lpstr>
      <vt:lpstr>  DEFINITION</vt:lpstr>
      <vt:lpstr>PowerPoint Presentation</vt:lpstr>
      <vt:lpstr>Note!!</vt:lpstr>
      <vt:lpstr>PowerPoint Presentation</vt:lpstr>
      <vt:lpstr>PowerPoint Presentation</vt:lpstr>
      <vt:lpstr>PowerPoint Presentation</vt:lpstr>
      <vt:lpstr>   TWINNING</vt:lpstr>
      <vt:lpstr>PowerPoint Presentation</vt:lpstr>
      <vt:lpstr>PowerPoint Presentation</vt:lpstr>
      <vt:lpstr>Diagrams of twins prenatally</vt:lpstr>
      <vt:lpstr>Conjoined twins </vt:lpstr>
      <vt:lpstr>Conjoined twins before and after surgery</vt:lpstr>
      <vt:lpstr>PowerPoint Presentation</vt:lpstr>
      <vt:lpstr>PowerPoint Presentation</vt:lpstr>
      <vt:lpstr>PowerPoint Presentation</vt:lpstr>
      <vt:lpstr>PowerPoint Presentation</vt:lpstr>
      <vt:lpstr>Twins from different fathers </vt:lpstr>
      <vt:lpstr>PowerPoint Presentation</vt:lpstr>
      <vt:lpstr>Vanishing twin syndrome A fetus papyraceus shown with its umbilical cord next to the placenta of its Dichorionic diamniotic twin.</vt:lpstr>
      <vt:lpstr>  CLINICAL  FEATURES</vt:lpstr>
      <vt:lpstr>PowerPoint Presentation</vt:lpstr>
      <vt:lpstr>PowerPoint Presentation</vt:lpstr>
      <vt:lpstr>PowerPoint Presentation</vt:lpstr>
      <vt:lpstr>  DIAGNOSTIC  FACTORS OF MULTIPLE PREGNANCY</vt:lpstr>
      <vt:lpstr>PowerPoint Presentation</vt:lpstr>
      <vt:lpstr>PowerPoint Presentation</vt:lpstr>
      <vt:lpstr>PowerPoint Presentation</vt:lpstr>
      <vt:lpstr> SPECIFIC  MANAGEMENT</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 OF MULTIPLE PREGNANCY</vt:lpstr>
      <vt:lpstr>PowerPoint Presentation</vt:lpstr>
      <vt:lpstr>PowerPoint Presentation</vt:lpstr>
      <vt:lpstr>PowerPoint Presentation</vt:lpstr>
      <vt:lpstr>Diagram of locked twins leading  to obstructed labour</vt:lpstr>
      <vt:lpstr>PowerPoint Presentation</vt:lpstr>
      <vt:lpstr>Assignment:</vt:lpstr>
      <vt:lpstr>POLYHYDRAMNIOUS</vt:lpstr>
      <vt:lpstr>       Objectives</vt:lpstr>
      <vt:lpstr>HYDRAMNIOUS</vt:lpstr>
      <vt:lpstr>       DEFINITION</vt:lpstr>
      <vt:lpstr>   TYPES</vt:lpstr>
      <vt:lpstr>   causes</vt:lpstr>
      <vt:lpstr>PowerPoint Presentation</vt:lpstr>
      <vt:lpstr>  DIAGNOSTIC FACTORS</vt:lpstr>
      <vt:lpstr>PowerPoint Presentation</vt:lpstr>
      <vt:lpstr>PowerPoint Presentation</vt:lpstr>
      <vt:lpstr>PowerPoint Presentation</vt:lpstr>
      <vt:lpstr>  SPECIFIC  MANAGEMENT</vt:lpstr>
      <vt:lpstr>PowerPoint Presentation</vt:lpstr>
      <vt:lpstr>PowerPoint Presentation</vt:lpstr>
      <vt:lpstr>   LABOUR </vt:lpstr>
      <vt:lpstr>PowerPoint Presentation</vt:lpstr>
      <vt:lpstr>  </vt:lpstr>
      <vt:lpstr>PowerPoint Presentation</vt:lpstr>
      <vt:lpstr>   COMPLICATIONS</vt:lpstr>
      <vt:lpstr>PowerPoint Presentation</vt:lpstr>
      <vt:lpstr>PowerPoint Presentation</vt:lpstr>
      <vt:lpstr>PowerPoint Presentation</vt:lpstr>
      <vt:lpstr>OLIGOHYDRAMNIOS</vt:lpstr>
      <vt:lpstr>Pathophysiology of oligohydramnios</vt:lpstr>
      <vt:lpstr>INCIDENCE</vt:lpstr>
      <vt:lpstr>PowerPoint Presentation</vt:lpstr>
      <vt:lpstr>Causes of oligohydramnios</vt:lpstr>
      <vt:lpstr>Clinical features of oligohydramnios</vt:lpstr>
      <vt:lpstr>Specific management of oligohydramnios</vt:lpstr>
      <vt:lpstr>PowerPoint Presentation</vt:lpstr>
      <vt:lpstr>Effects of oligohydramnios on the fetus</vt:lpstr>
      <vt:lpstr>Effects of oligohydramnios on the fetus Cntd’</vt:lpstr>
      <vt:lpstr>           ANAEMIA</vt:lpstr>
      <vt:lpstr> INTRODUCTION</vt:lpstr>
      <vt:lpstr>   DESCRIPTION</vt:lpstr>
      <vt:lpstr>  COMMON TYPES</vt:lpstr>
      <vt:lpstr>  GENERAL  CAUSES</vt:lpstr>
      <vt:lpstr>PowerPoint Presentation</vt:lpstr>
      <vt:lpstr>IRON  DEFICIENY ANAEMIA</vt:lpstr>
      <vt:lpstr>  Specific Causes</vt:lpstr>
      <vt:lpstr> FOLIC  ACID DEFICIENCY</vt:lpstr>
      <vt:lpstr>  CLASSIFICATION OF ANAEMIA</vt:lpstr>
      <vt:lpstr> CLINICAL FEATURES</vt:lpstr>
      <vt:lpstr>PowerPoint Presentation</vt:lpstr>
      <vt:lpstr>PowerPoint Presentation</vt:lpstr>
      <vt:lpstr>  DIANOSTIC FACTORS</vt:lpstr>
      <vt:lpstr>PowerPoint Presentation</vt:lpstr>
      <vt:lpstr> SPECIFIC  MANAGEMENT</vt:lpstr>
      <vt:lpstr>PowerPoint Presentation</vt:lpstr>
      <vt:lpstr>PowerPoint Presentation</vt:lpstr>
      <vt:lpstr>PowerPoint Presentation</vt:lpstr>
      <vt:lpstr>PowerPoint Presentation</vt:lpstr>
      <vt:lpstr>PowerPoint Presentation</vt:lpstr>
      <vt:lpstr>The Z-track technique of drug administration</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  COMPLICATIONS</vt:lpstr>
      <vt:lpstr>  PREVENTION OF ANAEMIA</vt:lpstr>
      <vt:lpstr>PowerPoint Presentation</vt:lpstr>
      <vt:lpstr>DIABETES  MELLITUS</vt:lpstr>
      <vt:lpstr> DEFINITION </vt:lpstr>
      <vt:lpstr>INCIDENCE</vt:lpstr>
      <vt:lpstr>Carbohydrate Metabolism</vt:lpstr>
      <vt:lpstr>PowerPoint Presentation</vt:lpstr>
      <vt:lpstr>PowerPoint Presentation</vt:lpstr>
      <vt:lpstr>CLASSIFICATION</vt:lpstr>
      <vt:lpstr>II .SPECIFIC</vt:lpstr>
      <vt:lpstr>PowerPoint Presentation</vt:lpstr>
      <vt:lpstr>III. GRADING</vt:lpstr>
      <vt:lpstr>DIAGNOSTIC  FACTORS</vt:lpstr>
      <vt:lpstr>PowerPoint Presentation</vt:lpstr>
      <vt:lpstr> Laboratory Tests </vt:lpstr>
      <vt:lpstr>PowerPoint Presentation</vt:lpstr>
      <vt:lpstr>PowerPoint Presentation</vt:lpstr>
      <vt:lpstr>SPECIFIC  MANAGEMENT</vt:lpstr>
      <vt:lpstr>PowerPoint Presentation</vt:lpstr>
      <vt:lpstr>PowerPoint Presentation</vt:lpstr>
      <vt:lpstr>PowerPoint Presentation</vt:lpstr>
      <vt:lpstr>PowerPoint Presentation</vt:lpstr>
      <vt:lpstr>PowerPoint Presentation</vt:lpstr>
      <vt:lpstr>Prenatal Care</vt:lpstr>
      <vt:lpstr>PowerPoint Presentation</vt:lpstr>
      <vt:lpstr>PowerPoint Presentation</vt:lpstr>
      <vt:lpstr>PowerPoint Presentation</vt:lpstr>
      <vt:lpstr>PowerPoint Presentation</vt:lpstr>
      <vt:lpstr>PowerPoint Presentation</vt:lpstr>
      <vt:lpstr>PowerPoint Presentation</vt:lpstr>
      <vt:lpstr>TIMING  OF  DELIVERY</vt:lpstr>
      <vt:lpstr>MODES  OF  DELIVERY</vt:lpstr>
      <vt:lpstr>PowerPoint Presentation</vt:lpstr>
      <vt:lpstr>PowerPoint Presentation</vt:lpstr>
      <vt:lpstr>PowerPoint Presentation</vt:lpstr>
      <vt:lpstr>PowerPoint Presentation</vt:lpstr>
      <vt:lpstr>PowerPoint Presentation</vt:lpstr>
      <vt:lpstr>PowerPoint Presentation</vt:lpstr>
      <vt:lpstr>2. Induction  of Labour</vt:lpstr>
      <vt:lpstr>PowerPoint Presentation</vt:lpstr>
      <vt:lpstr>PowerPoint Presentation</vt:lpstr>
      <vt:lpstr>3. Caesarean  Section</vt:lpstr>
      <vt:lpstr>Preparation</vt:lpstr>
      <vt:lpstr>PowerPoint Presentation</vt:lpstr>
      <vt:lpstr>PowerPoint Presentation</vt:lpstr>
      <vt:lpstr>Specific  post-op  Care</vt:lpstr>
      <vt:lpstr>PowerPoint Presentation</vt:lpstr>
      <vt:lpstr>PowerPoint Presentation</vt:lpstr>
      <vt:lpstr>PowerPoint Presentation</vt:lpstr>
      <vt:lpstr>Puerperal   care</vt:lpstr>
      <vt:lpstr>PowerPoint Presentation</vt:lpstr>
      <vt:lpstr>Preparation  for  discharge</vt:lpstr>
      <vt:lpstr>PowerPoint Presentation</vt:lpstr>
      <vt:lpstr>NB:</vt:lpstr>
      <vt:lpstr>  BABY CARE </vt:lpstr>
      <vt:lpstr>PowerPoint Presentation</vt:lpstr>
      <vt:lpstr>SPECIFIC   MANAGEMENT</vt:lpstr>
      <vt:lpstr>PowerPoint Presentation</vt:lpstr>
      <vt:lpstr>PowerPoint Presentation</vt:lpstr>
      <vt:lpstr>PowerPoint Presentation</vt:lpstr>
      <vt:lpstr>PowerPoint Presentation</vt:lpstr>
      <vt:lpstr>Effects Of Pregnancy On Diabetes</vt:lpstr>
      <vt:lpstr>PowerPoint Presentation</vt:lpstr>
      <vt:lpstr>Effects Of  Diabetes On Pregnancy</vt:lpstr>
      <vt:lpstr>PowerPoint Presentation</vt:lpstr>
      <vt:lpstr>PowerPoint Presentation</vt:lpstr>
      <vt:lpstr>PowerPoint Presentation</vt:lpstr>
      <vt:lpstr>PowerPoint Presentation</vt:lpstr>
      <vt:lpstr>PowerPoint Presentation</vt:lpstr>
      <vt:lpstr>CARDIAC  DISEASE</vt:lpstr>
      <vt:lpstr>OBJECTIVES</vt:lpstr>
      <vt:lpstr>   DEFINITION</vt:lpstr>
      <vt:lpstr>  Determiners   Of   Positive Outcome.              </vt:lpstr>
      <vt:lpstr>PowerPoint Presentation</vt:lpstr>
      <vt:lpstr>PowerPoint Presentation</vt:lpstr>
      <vt:lpstr>PowerPoint Presentation</vt:lpstr>
      <vt:lpstr>    CLINICAL FEATURES</vt:lpstr>
      <vt:lpstr>PowerPoint Presentation</vt:lpstr>
      <vt:lpstr>  DIAGNOSTIC  FACTORS</vt:lpstr>
      <vt:lpstr>  CLASSIFICATION</vt:lpstr>
      <vt:lpstr>PowerPoint Presentation</vt:lpstr>
      <vt:lpstr>PowerPoint Presentation</vt:lpstr>
      <vt:lpstr>  SPECIFIC  MANAGEMENT</vt:lpstr>
      <vt:lpstr>PowerPoint Presentation</vt:lpstr>
      <vt:lpstr>PowerPoint Presentation</vt:lpstr>
      <vt:lpstr>PowerPoint Presentation</vt:lpstr>
      <vt:lpstr>  Antenatally</vt:lpstr>
      <vt:lpstr>  GRADE  1</vt:lpstr>
      <vt:lpstr>PowerPoint Presentation</vt:lpstr>
      <vt:lpstr>PowerPoint Presentation</vt:lpstr>
      <vt:lpstr>   GRADE  2</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  Postnatally</vt:lpstr>
      <vt:lpstr>PowerPoint Presentation</vt:lpstr>
      <vt:lpstr>PowerPoint Presentation</vt:lpstr>
      <vt:lpstr>PowerPoint Presentation</vt:lpstr>
      <vt:lpstr>PowerPoint Presentation</vt:lpstr>
      <vt:lpstr>EFFECTS OF CARDIAC DISEASE ON PREGNANCY</vt:lpstr>
      <vt:lpstr>PowerPoint Presentation</vt:lpstr>
      <vt:lpstr>EFFECTS OF PREGNANCY ON CARDIAC DISEASE</vt:lpstr>
      <vt:lpstr>PowerPoint Presentation</vt:lpstr>
      <vt:lpst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IN PREGNANCY</vt:lpstr>
      <vt:lpstr>DESCRIPTION</vt:lpstr>
      <vt:lpstr>PowerPoint Presentation</vt:lpstr>
      <vt:lpstr>Note: </vt:lpstr>
      <vt:lpstr>2. COMPLICATED MALARIA</vt:lpstr>
      <vt:lpstr>PowerPoint Presentation</vt:lpstr>
      <vt:lpstr>DIAGNOSTIC  FACTORS</vt:lpstr>
      <vt:lpstr>IPTp Dosage</vt:lpstr>
      <vt:lpstr>Note!</vt:lpstr>
      <vt:lpstr>PowerPoint Presentation</vt:lpstr>
      <vt:lpstr>PowerPoint Presentation</vt:lpstr>
      <vt:lpstr>PowerPoint Presentation</vt:lpstr>
      <vt:lpstr>PowerPoint Presentation</vt:lpstr>
      <vt:lpstr>PowerPoint Presentation</vt:lpstr>
      <vt:lpstr>PowerPoint Presentation</vt:lpstr>
      <vt:lpstr>Note: </vt:lpstr>
      <vt:lpstr>PowerPoint Presentation</vt:lpstr>
      <vt:lpstr>PowerPoint Presentation</vt:lpstr>
      <vt:lpstr>PowerPoint Presentation</vt:lpstr>
      <vt:lpstr>PowerPoint Presentation</vt:lpstr>
      <vt:lpstr>EFFCTS OF PREGNANCY ON MALARIA</vt:lpstr>
      <vt:lpstr>EFFECTS OF MALARIA ON PREGNANCY</vt:lpstr>
      <vt:lpstr>PowerPoint Presentation</vt:lpstr>
      <vt:lpstr>PowerPoint Presentation</vt:lpstr>
      <vt:lpstr>TB IN PREGNANCY</vt:lpstr>
      <vt:lpstr> TUBERCULOSIS</vt:lpstr>
      <vt:lpstr>PowerPoint Presentation</vt:lpstr>
      <vt:lpstr>PowerPoint Presentation</vt:lpstr>
      <vt:lpstr>   Clinical  features</vt:lpstr>
      <vt:lpstr>PowerPoint Presentation</vt:lpstr>
      <vt:lpstr>   Specific Management </vt:lpstr>
      <vt:lpstr>PowerPoint Presentation</vt:lpstr>
      <vt:lpstr>PowerPoint Presentation</vt:lpstr>
      <vt:lpstr>PowerPoint Presentation</vt:lpstr>
      <vt:lpstr>PowerPoint Presentation</vt:lpstr>
      <vt:lpstr>Management Of An Exposed Neonate</vt:lpstr>
      <vt:lpstr>PowerPoint Presentation</vt:lpstr>
      <vt:lpstr>  Complications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Martha Kairu</cp:lastModifiedBy>
  <cp:revision>70</cp:revision>
  <cp:lastPrinted>2018-10-17T09:26:31Z</cp:lastPrinted>
  <dcterms:created xsi:type="dcterms:W3CDTF">2018-09-29T14:42:49Z</dcterms:created>
  <dcterms:modified xsi:type="dcterms:W3CDTF">2021-07-13T21:00:37Z</dcterms:modified>
</cp:coreProperties>
</file>