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77" r:id="rId4"/>
    <p:sldId id="312" r:id="rId5"/>
    <p:sldId id="313" r:id="rId6"/>
    <p:sldId id="315" r:id="rId7"/>
    <p:sldId id="272" r:id="rId8"/>
    <p:sldId id="273" r:id="rId9"/>
    <p:sldId id="274" r:id="rId10"/>
    <p:sldId id="258" r:id="rId11"/>
    <p:sldId id="317" r:id="rId12"/>
    <p:sldId id="260" r:id="rId13"/>
    <p:sldId id="289" r:id="rId14"/>
    <p:sldId id="309" r:id="rId15"/>
    <p:sldId id="291" r:id="rId16"/>
    <p:sldId id="292" r:id="rId17"/>
    <p:sldId id="293" r:id="rId18"/>
    <p:sldId id="295" r:id="rId19"/>
    <p:sldId id="296" r:id="rId20"/>
    <p:sldId id="298" r:id="rId21"/>
    <p:sldId id="299" r:id="rId22"/>
    <p:sldId id="261" r:id="rId23"/>
    <p:sldId id="262" r:id="rId24"/>
    <p:sldId id="263" r:id="rId25"/>
    <p:sldId id="265" r:id="rId26"/>
    <p:sldId id="266" r:id="rId27"/>
    <p:sldId id="267" r:id="rId28"/>
    <p:sldId id="268" r:id="rId29"/>
    <p:sldId id="275" r:id="rId30"/>
    <p:sldId id="269" r:id="rId31"/>
    <p:sldId id="271" r:id="rId32"/>
    <p:sldId id="278" r:id="rId33"/>
    <p:sldId id="282" r:id="rId34"/>
    <p:sldId id="283" r:id="rId35"/>
    <p:sldId id="287" r:id="rId36"/>
    <p:sldId id="288" r:id="rId37"/>
    <p:sldId id="284" r:id="rId38"/>
    <p:sldId id="285" r:id="rId39"/>
    <p:sldId id="279" r:id="rId40"/>
    <p:sldId id="281" r:id="rId41"/>
    <p:sldId id="28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F4AD5A3-E1C1-4FFF-989E-61E3102DBCA4}"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551876265"/>
      </p:ext>
    </p:extLst>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Tree>
    <p:extLst>
      <p:ext uri="{BB962C8B-B14F-4D97-AF65-F5344CB8AC3E}">
        <p14:creationId xmlns:p14="http://schemas.microsoft.com/office/powerpoint/2010/main" val="326285965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Tree>
    <p:extLst>
      <p:ext uri="{BB962C8B-B14F-4D97-AF65-F5344CB8AC3E}">
        <p14:creationId xmlns:p14="http://schemas.microsoft.com/office/powerpoint/2010/main" val="2332332886"/>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441380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5" name="Footer Placeholder 4"/>
          <p:cNvSpPr>
            <a:spLocks noGrp="1"/>
          </p:cNvSpPr>
          <p:nvPr>
            <p:ph type="ftr" sz="quarter" idx="11"/>
          </p:nvPr>
        </p:nvSpPr>
        <p:spPr>
          <a:xfrm>
            <a:off x="1066800" y="6172200"/>
            <a:ext cx="5334000" cy="457200"/>
          </a:xfrm>
        </p:spPr>
        <p:txBody>
          <a:bodyPr/>
          <a:lstStyle/>
          <a:p>
            <a:endParaRPr lang="en-US">
              <a:solidFill>
                <a:srgbClr val="696464"/>
              </a:solidFill>
            </a:endParaRP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95072" y="6208776"/>
            <a:ext cx="609600" cy="457200"/>
          </a:xfrm>
        </p:spPr>
        <p:txBody>
          <a:bodyPr/>
          <a:lstStyle/>
          <a:p>
            <a:fld id="{3F4AD5A3-E1C1-4FFF-989E-61E3102DBCA4}" type="slidenum">
              <a:rPr lang="en-US" smtClean="0"/>
              <a:pPr/>
              <a:t>‹#›</a:t>
            </a:fld>
            <a:endParaRPr lang="en-US"/>
          </a:p>
        </p:txBody>
      </p:sp>
    </p:spTree>
    <p:extLst>
      <p:ext uri="{BB962C8B-B14F-4D97-AF65-F5344CB8AC3E}">
        <p14:creationId xmlns:p14="http://schemas.microsoft.com/office/powerpoint/2010/main" val="957344581"/>
      </p:ext>
    </p:extLst>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3F4AD5A3-E1C1-4FFF-989E-61E3102DBCA4}"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503878624"/>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3F4AD5A3-E1C1-4FFF-989E-61E3102DBCA4}"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249144822"/>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3F4AD5A3-E1C1-4FFF-989E-61E3102DBCA4}" type="slidenum">
              <a:rPr lang="en-US" smtClean="0"/>
              <a:pPr/>
              <a:t>‹#›</a:t>
            </a:fld>
            <a:endParaRPr lang="en-US"/>
          </a:p>
        </p:txBody>
      </p:sp>
    </p:spTree>
    <p:extLst>
      <p:ext uri="{BB962C8B-B14F-4D97-AF65-F5344CB8AC3E}">
        <p14:creationId xmlns:p14="http://schemas.microsoft.com/office/powerpoint/2010/main" val="3805316323"/>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3F4AD5A3-E1C1-4FFF-989E-61E3102DBCA4}" type="slidenum">
              <a:rPr lang="en-US" smtClean="0"/>
              <a:pPr/>
              <a:t>‹#›</a:t>
            </a:fld>
            <a:endParaRPr lang="en-US"/>
          </a:p>
        </p:txBody>
      </p:sp>
    </p:spTree>
    <p:extLst>
      <p:ext uri="{BB962C8B-B14F-4D97-AF65-F5344CB8AC3E}">
        <p14:creationId xmlns:p14="http://schemas.microsoft.com/office/powerpoint/2010/main" val="1588694274"/>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3F4AD5A3-E1C1-4FFF-989E-61E3102DBCA4}"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246477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7E36C-2229-4ED3-9DDC-BFB587196C06}" type="datetimeFigureOut">
              <a:rPr lang="en-US" smtClean="0">
                <a:solidFill>
                  <a:srgbClr val="696464"/>
                </a:solidFill>
              </a:rPr>
              <a:pPr/>
              <a:t>8/6/2020</a:t>
            </a:fld>
            <a:endParaRPr lang="en-US">
              <a:solidFill>
                <a:srgbClr val="696464"/>
              </a:solidFill>
            </a:endParaRPr>
          </a:p>
        </p:txBody>
      </p:sp>
      <p:sp>
        <p:nvSpPr>
          <p:cNvPr id="6" name="Footer Placeholder 5"/>
          <p:cNvSpPr>
            <a:spLocks noGrp="1"/>
          </p:cNvSpPr>
          <p:nvPr>
            <p:ph type="ftr" sz="quarter" idx="11"/>
          </p:nvPr>
        </p:nvSpPr>
        <p:spPr>
          <a:xfrm>
            <a:off x="1219200" y="6172200"/>
            <a:ext cx="51816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95072" y="6208776"/>
            <a:ext cx="609600" cy="457200"/>
          </a:xfrm>
        </p:spPr>
        <p:txBody>
          <a:bodyPr/>
          <a:lstStyle/>
          <a:p>
            <a:fld id="{3F4AD5A3-E1C1-4FFF-989E-61E3102DBCA4}"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7548740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F927E36C-2229-4ED3-9DDC-BFB587196C06}" type="datetimeFigureOut">
              <a:rPr lang="en-US" smtClean="0">
                <a:solidFill>
                  <a:srgbClr val="696464"/>
                </a:solidFill>
              </a:rPr>
              <a:pPr/>
              <a:t>8/6/2020</a:t>
            </a:fld>
            <a:endParaRPr lang="en-US">
              <a:solidFill>
                <a:srgbClr val="696464"/>
              </a:solidFill>
            </a:endParaRPr>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solidFill>
                <a:srgbClr val="696464"/>
              </a:solidFill>
            </a:endParaRP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4AD5A3-E1C1-4FFF-989E-61E3102DBCA4}" type="slidenum">
              <a:rPr lang="en-US" smtClean="0"/>
              <a:pPr/>
              <a:t>‹#›</a:t>
            </a:fld>
            <a:endParaRPr lang="en-US"/>
          </a:p>
        </p:txBody>
      </p:sp>
    </p:spTree>
    <p:extLst>
      <p:ext uri="{BB962C8B-B14F-4D97-AF65-F5344CB8AC3E}">
        <p14:creationId xmlns:p14="http://schemas.microsoft.com/office/powerpoint/2010/main" val="809394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mtClean="0"/>
              <a:t>PAUL KWASI- RN</a:t>
            </a:r>
            <a:endParaRPr lang="en-US" dirty="0"/>
          </a:p>
        </p:txBody>
      </p:sp>
      <p:sp>
        <p:nvSpPr>
          <p:cNvPr id="2" name="Title 1"/>
          <p:cNvSpPr>
            <a:spLocks noGrp="1"/>
          </p:cNvSpPr>
          <p:nvPr>
            <p:ph type="ctrTitle"/>
          </p:nvPr>
        </p:nvSpPr>
        <p:spPr/>
        <p:txBody>
          <a:bodyPr/>
          <a:lstStyle/>
          <a:p>
            <a:r>
              <a:rPr lang="en-US" b="1" dirty="0" smtClean="0"/>
              <a:t>IMMUNIZATION SYSTEMS AND OPERATIONS</a:t>
            </a:r>
            <a:endParaRPr lang="en-US" dirty="0"/>
          </a:p>
        </p:txBody>
      </p:sp>
    </p:spTree>
    <p:extLst>
      <p:ext uri="{BB962C8B-B14F-4D97-AF65-F5344CB8AC3E}">
        <p14:creationId xmlns:p14="http://schemas.microsoft.com/office/powerpoint/2010/main" val="361210196"/>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907" y="149180"/>
            <a:ext cx="8229600" cy="591312"/>
          </a:xfrm>
        </p:spPr>
        <p:txBody>
          <a:bodyPr>
            <a:normAutofit fontScale="90000"/>
          </a:bodyPr>
          <a:lstStyle/>
          <a:p>
            <a:endParaRPr lang="en-US" dirty="0"/>
          </a:p>
        </p:txBody>
      </p:sp>
      <p:sp>
        <p:nvSpPr>
          <p:cNvPr id="3" name="Content Placeholder 2"/>
          <p:cNvSpPr>
            <a:spLocks noGrp="1"/>
          </p:cNvSpPr>
          <p:nvPr>
            <p:ph idx="1"/>
          </p:nvPr>
        </p:nvSpPr>
        <p:spPr>
          <a:xfrm>
            <a:off x="643943" y="965914"/>
            <a:ext cx="10895527" cy="5499279"/>
          </a:xfrm>
        </p:spPr>
        <p:txBody>
          <a:bodyPr>
            <a:noAutofit/>
          </a:bodyPr>
          <a:lstStyle/>
          <a:p>
            <a:r>
              <a:rPr lang="en-US" sz="3200" dirty="0"/>
              <a:t>Although the </a:t>
            </a:r>
            <a:r>
              <a:rPr lang="en-US" sz="3200" dirty="0" err="1"/>
              <a:t>programme</a:t>
            </a:r>
            <a:r>
              <a:rPr lang="en-US" sz="3200" dirty="0"/>
              <a:t> has not achieved optimal coverage in a number of districts, the overall impact of the </a:t>
            </a:r>
            <a:r>
              <a:rPr lang="en-US" sz="3200" dirty="0" err="1"/>
              <a:t>programme</a:t>
            </a:r>
            <a:r>
              <a:rPr lang="en-US" sz="3200" dirty="0"/>
              <a:t> has been a tremendous reduction in key vaccine of preventable diseases, notably the elimination of diphtheria, the near elimination of pertussis, near eradication of poliomyelitis, marked reduction of diseases caused by </a:t>
            </a:r>
            <a:r>
              <a:rPr lang="en-US" sz="3200" dirty="0" err="1"/>
              <a:t>haemophilus</a:t>
            </a:r>
            <a:r>
              <a:rPr lang="en-US" sz="3200" dirty="0"/>
              <a:t> influenza type b bacteria and marked control of measles.</a:t>
            </a:r>
          </a:p>
          <a:p>
            <a:pPr lvl="0"/>
            <a:r>
              <a:rPr lang="en-US" sz="3200" dirty="0" smtClean="0"/>
              <a:t>In </a:t>
            </a:r>
            <a:r>
              <a:rPr lang="en-US" sz="3200" dirty="0"/>
              <a:t>order to improve the immunization performance and sustain the gain achieved so far, more emphasis need to be put on quality of services by making the health care workers more knowledgeable on all aspects of immunization.</a:t>
            </a:r>
          </a:p>
          <a:p>
            <a:r>
              <a:rPr lang="en-US" sz="3200" dirty="0" smtClean="0"/>
              <a:t>EPI </a:t>
            </a:r>
            <a:r>
              <a:rPr lang="en-US" sz="3200" dirty="0"/>
              <a:t>is a global programme for the control of the childhood VDPs</a:t>
            </a:r>
            <a:r>
              <a:rPr lang="en-US" sz="3200" dirty="0" smtClean="0"/>
              <a:t>.</a:t>
            </a:r>
            <a:endParaRPr lang="en-US" sz="3200" dirty="0"/>
          </a:p>
        </p:txBody>
      </p:sp>
    </p:spTree>
    <p:extLst>
      <p:ext uri="{BB962C8B-B14F-4D97-AF65-F5344CB8AC3E}">
        <p14:creationId xmlns:p14="http://schemas.microsoft.com/office/powerpoint/2010/main" val="2821561227"/>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755672"/>
          </a:xfrm>
        </p:spPr>
        <p:txBody>
          <a:bodyPr/>
          <a:lstStyle/>
          <a:p>
            <a:endParaRPr lang="en-US" dirty="0"/>
          </a:p>
        </p:txBody>
      </p:sp>
      <p:sp>
        <p:nvSpPr>
          <p:cNvPr id="3" name="Content Placeholder 2"/>
          <p:cNvSpPr>
            <a:spLocks noGrp="1"/>
          </p:cNvSpPr>
          <p:nvPr>
            <p:ph sz="quarter" idx="1"/>
          </p:nvPr>
        </p:nvSpPr>
        <p:spPr>
          <a:xfrm>
            <a:off x="605307" y="1326524"/>
            <a:ext cx="10977093" cy="4693276"/>
          </a:xfrm>
        </p:spPr>
        <p:txBody>
          <a:bodyPr>
            <a:normAutofit fontScale="92500" lnSpcReduction="10000"/>
          </a:bodyPr>
          <a:lstStyle/>
          <a:p>
            <a:r>
              <a:rPr lang="en-US" sz="3200" dirty="0"/>
              <a:t>It has a goal of eradicating poliomyelitis, eliminating neonatal tetanus, accelerating control of measles and reducing morbidity and mortality from a number of other </a:t>
            </a:r>
            <a:r>
              <a:rPr lang="en-US" sz="3200" dirty="0" err="1"/>
              <a:t>immunizable</a:t>
            </a:r>
            <a:r>
              <a:rPr lang="en-US" sz="3200" dirty="0"/>
              <a:t> diseases.</a:t>
            </a:r>
          </a:p>
          <a:p>
            <a:r>
              <a:rPr lang="en-US" sz="3200" dirty="0"/>
              <a:t>In line with global targets set by WHO, the EPI has expanded to include disease surveillance and eradication /elimination activities.</a:t>
            </a:r>
          </a:p>
          <a:p>
            <a:r>
              <a:rPr lang="en-US" sz="3200" dirty="0" smtClean="0"/>
              <a:t>Currently </a:t>
            </a:r>
            <a:r>
              <a:rPr lang="en-US" sz="3200" dirty="0"/>
              <a:t>the EPI is facing new challenges such as carrying out supplemental immunization activities or mass campaigns( </a:t>
            </a:r>
            <a:r>
              <a:rPr lang="en-US" sz="3200" dirty="0" err="1"/>
              <a:t>e.g</a:t>
            </a:r>
            <a:r>
              <a:rPr lang="en-US" sz="3200" dirty="0"/>
              <a:t> NIDs), incorporation of new vaccines and injection safety devices as well as increasing and sustaining immunization coverage levels through reaching every district (RED) strategy.</a:t>
            </a:r>
          </a:p>
          <a:p>
            <a:endParaRPr lang="en-US" sz="3200" dirty="0"/>
          </a:p>
          <a:p>
            <a:endParaRPr lang="en-US" sz="3200" dirty="0"/>
          </a:p>
          <a:p>
            <a:endParaRPr lang="en-US" sz="3200" dirty="0"/>
          </a:p>
        </p:txBody>
      </p:sp>
    </p:spTree>
    <p:extLst>
      <p:ext uri="{BB962C8B-B14F-4D97-AF65-F5344CB8AC3E}">
        <p14:creationId xmlns:p14="http://schemas.microsoft.com/office/powerpoint/2010/main" val="4099945380"/>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820066"/>
          </a:xfrm>
        </p:spPr>
        <p:txBody>
          <a:bodyPr>
            <a:normAutofit/>
          </a:bodyPr>
          <a:lstStyle/>
          <a:p>
            <a:r>
              <a:rPr lang="en-US" b="1" dirty="0" smtClean="0"/>
              <a:t>Orientations for The </a:t>
            </a:r>
            <a:r>
              <a:rPr lang="en-US" b="1" dirty="0"/>
              <a:t>global </a:t>
            </a:r>
            <a:r>
              <a:rPr lang="en-US" b="1" dirty="0" smtClean="0"/>
              <a:t>EPI</a:t>
            </a:r>
            <a:endParaRPr lang="en-US" dirty="0"/>
          </a:p>
        </p:txBody>
      </p:sp>
      <p:sp>
        <p:nvSpPr>
          <p:cNvPr id="3" name="Content Placeholder 2"/>
          <p:cNvSpPr>
            <a:spLocks noGrp="1"/>
          </p:cNvSpPr>
          <p:nvPr>
            <p:ph idx="1"/>
          </p:nvPr>
        </p:nvSpPr>
        <p:spPr>
          <a:xfrm>
            <a:off x="566670" y="1184857"/>
            <a:ext cx="11015730" cy="5139744"/>
          </a:xfrm>
        </p:spPr>
        <p:txBody>
          <a:bodyPr>
            <a:noAutofit/>
          </a:bodyPr>
          <a:lstStyle/>
          <a:p>
            <a:pPr>
              <a:buFont typeface="Wingdings" pitchFamily="2" charset="2"/>
              <a:buChar char="Ø"/>
            </a:pPr>
            <a:r>
              <a:rPr lang="en-US" sz="3200" dirty="0" smtClean="0"/>
              <a:t>Achieve </a:t>
            </a:r>
            <a:r>
              <a:rPr lang="en-US" sz="3200" dirty="0"/>
              <a:t>&amp; sustain high immunization coverage among target pop (90%) for all vaccines included in the programme:</a:t>
            </a:r>
          </a:p>
          <a:p>
            <a:pPr>
              <a:buFont typeface="Wingdings" pitchFamily="2" charset="2"/>
              <a:buChar char="Ø"/>
            </a:pPr>
            <a:r>
              <a:rPr lang="en-US" sz="3200" dirty="0"/>
              <a:t>Establish reliable disease surveillance for detection of disease cases and out breaks and ensure an adequate response</a:t>
            </a:r>
          </a:p>
          <a:p>
            <a:pPr>
              <a:buFont typeface="Wingdings" pitchFamily="2" charset="2"/>
              <a:buChar char="Ø"/>
            </a:pPr>
            <a:r>
              <a:rPr lang="en-US" sz="3200" dirty="0"/>
              <a:t>Based on the above two strategies implement disease eradication and elimination initiatives.</a:t>
            </a:r>
          </a:p>
        </p:txBody>
      </p:sp>
    </p:spTree>
    <p:extLst>
      <p:ext uri="{BB962C8B-B14F-4D97-AF65-F5344CB8AC3E}">
        <p14:creationId xmlns:p14="http://schemas.microsoft.com/office/powerpoint/2010/main" val="2827130099"/>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84101" y="90152"/>
            <a:ext cx="8385220" cy="748048"/>
          </a:xfrm>
        </p:spPr>
        <p:txBody>
          <a:bodyPr>
            <a:noAutofit/>
          </a:bodyPr>
          <a:lstStyle/>
          <a:p>
            <a:pPr eaLnBrk="1" hangingPunct="1"/>
            <a:r>
              <a:rPr lang="en-GB" b="1" dirty="0">
                <a:solidFill>
                  <a:srgbClr val="FF0000"/>
                </a:solidFill>
              </a:rPr>
              <a:t>History of immunization</a:t>
            </a:r>
            <a:endParaRPr lang="en-US" sz="4800" dirty="0"/>
          </a:p>
        </p:txBody>
      </p:sp>
      <p:sp>
        <p:nvSpPr>
          <p:cNvPr id="6147" name="Rectangle 3"/>
          <p:cNvSpPr>
            <a:spLocks noGrp="1" noChangeArrowheads="1"/>
          </p:cNvSpPr>
          <p:nvPr>
            <p:ph type="body" idx="1"/>
          </p:nvPr>
        </p:nvSpPr>
        <p:spPr>
          <a:xfrm>
            <a:off x="450761" y="722288"/>
            <a:ext cx="11191740" cy="6135711"/>
          </a:xfrm>
        </p:spPr>
        <p:txBody>
          <a:bodyPr>
            <a:noAutofit/>
          </a:bodyPr>
          <a:lstStyle/>
          <a:p>
            <a:pPr eaLnBrk="1" hangingPunct="1"/>
            <a:r>
              <a:rPr lang="en-GB" sz="3200" dirty="0"/>
              <a:t>The earliest vaccination known is the  deliberate </a:t>
            </a:r>
            <a:r>
              <a:rPr lang="en-GB" sz="3200" dirty="0" err="1"/>
              <a:t>variolation</a:t>
            </a:r>
            <a:r>
              <a:rPr lang="en-GB" sz="3200" dirty="0"/>
              <a:t> practices which was being practiced in Africa, China and Asia to protect the natives from contracting small pox from those who were already infected with small pox </a:t>
            </a:r>
          </a:p>
          <a:p>
            <a:pPr eaLnBrk="1" hangingPunct="1"/>
            <a:r>
              <a:rPr lang="en-GB" sz="3200" b="1" dirty="0" err="1">
                <a:solidFill>
                  <a:schemeClr val="accent2"/>
                </a:solidFill>
              </a:rPr>
              <a:t>Variolation</a:t>
            </a:r>
            <a:r>
              <a:rPr lang="en-GB" sz="3200" b="1" dirty="0">
                <a:solidFill>
                  <a:schemeClr val="accent2"/>
                </a:solidFill>
              </a:rPr>
              <a:t> means</a:t>
            </a:r>
            <a:r>
              <a:rPr lang="en-GB" sz="3200" dirty="0"/>
              <a:t> </a:t>
            </a:r>
            <a:r>
              <a:rPr lang="en-GB" sz="3200" b="1" i="1" dirty="0">
                <a:solidFill>
                  <a:srgbClr val="990033"/>
                </a:solidFill>
              </a:rPr>
              <a:t>A deliberate inoculation of a person with small pox materials in order to prevent the person from getting small pox</a:t>
            </a:r>
          </a:p>
          <a:p>
            <a:pPr eaLnBrk="1" hangingPunct="1"/>
            <a:r>
              <a:rPr lang="en-GB" sz="3200" b="1" i="1" dirty="0">
                <a:solidFill>
                  <a:srgbClr val="990033"/>
                </a:solidFill>
              </a:rPr>
              <a:t>This practice was introduced in Europe by LADY WORTLEY MONTANGU in 1721  the wife of the English Ambassador in Turkey in </a:t>
            </a:r>
            <a:r>
              <a:rPr lang="en-GB" sz="3200" b="1" i="1" dirty="0" smtClean="0">
                <a:solidFill>
                  <a:srgbClr val="990033"/>
                </a:solidFill>
              </a:rPr>
              <a:t>1721.</a:t>
            </a:r>
          </a:p>
          <a:p>
            <a:r>
              <a:rPr lang="en-US" sz="3200" dirty="0"/>
              <a:t>At the same time, the Rev. Cotton Mather in America learnt it from his African slaves and introduced it in Boston (1</a:t>
            </a:r>
            <a:r>
              <a:rPr lang="en-US" sz="3200" dirty="0" smtClean="0"/>
              <a:t>).</a:t>
            </a:r>
            <a:endParaRPr lang="en-US" sz="3200" dirty="0"/>
          </a:p>
        </p:txBody>
      </p:sp>
    </p:spTree>
    <p:extLst>
      <p:ext uri="{BB962C8B-B14F-4D97-AF65-F5344CB8AC3E}">
        <p14:creationId xmlns:p14="http://schemas.microsoft.com/office/powerpoint/2010/main" val="115557351"/>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549610"/>
          </a:xfrm>
        </p:spPr>
        <p:txBody>
          <a:bodyPr>
            <a:normAutofit fontScale="90000"/>
          </a:bodyPr>
          <a:lstStyle/>
          <a:p>
            <a:endParaRPr lang="en-US" dirty="0"/>
          </a:p>
        </p:txBody>
      </p:sp>
      <p:sp>
        <p:nvSpPr>
          <p:cNvPr id="3" name="Content Placeholder 2"/>
          <p:cNvSpPr>
            <a:spLocks noGrp="1"/>
          </p:cNvSpPr>
          <p:nvPr>
            <p:ph idx="1"/>
          </p:nvPr>
        </p:nvSpPr>
        <p:spPr>
          <a:xfrm>
            <a:off x="618186" y="1004552"/>
            <a:ext cx="10964213" cy="5602310"/>
          </a:xfrm>
        </p:spPr>
        <p:txBody>
          <a:bodyPr>
            <a:noAutofit/>
          </a:bodyPr>
          <a:lstStyle/>
          <a:p>
            <a:r>
              <a:rPr lang="en-GB" sz="3200" b="1" i="1" dirty="0" smtClean="0">
                <a:solidFill>
                  <a:schemeClr val="accent2"/>
                </a:solidFill>
              </a:rPr>
              <a:t>1796 </a:t>
            </a:r>
            <a:r>
              <a:rPr lang="en-GB" sz="3200" b="1" i="1" dirty="0">
                <a:solidFill>
                  <a:schemeClr val="accent2"/>
                </a:solidFill>
              </a:rPr>
              <a:t>Edward Jenner developed this further and gave the first inoculation to an 8 year boy with cowpox material and the boy  developed immunity against small pox</a:t>
            </a:r>
            <a:r>
              <a:rPr lang="en-US" sz="3200" dirty="0"/>
              <a:t>.</a:t>
            </a:r>
          </a:p>
          <a:p>
            <a:r>
              <a:rPr lang="en-US" sz="3200" dirty="0" smtClean="0"/>
              <a:t>The </a:t>
            </a:r>
            <a:r>
              <a:rPr lang="en-US" sz="3200" dirty="0"/>
              <a:t>word </a:t>
            </a:r>
            <a:r>
              <a:rPr lang="en-US" sz="3200" b="1" dirty="0"/>
              <a:t>vaccination </a:t>
            </a:r>
            <a:r>
              <a:rPr lang="en-US" sz="3200" dirty="0"/>
              <a:t>(from </a:t>
            </a:r>
            <a:r>
              <a:rPr lang="en-US" sz="3200" dirty="0" err="1"/>
              <a:t>latin</a:t>
            </a:r>
            <a:r>
              <a:rPr lang="en-US" sz="3200" dirty="0"/>
              <a:t> word for cow: </a:t>
            </a:r>
            <a:r>
              <a:rPr lang="en-US" sz="3200" dirty="0" err="1"/>
              <a:t>vacca</a:t>
            </a:r>
            <a:r>
              <a:rPr lang="en-US" sz="3200" dirty="0"/>
              <a:t>) then replaced </a:t>
            </a:r>
            <a:r>
              <a:rPr lang="en-US" sz="3200" dirty="0" err="1"/>
              <a:t>variolation</a:t>
            </a:r>
            <a:r>
              <a:rPr lang="en-US" sz="3200" dirty="0"/>
              <a:t> when Jenner announced his </a:t>
            </a:r>
            <a:r>
              <a:rPr lang="en-US" sz="3200" dirty="0" smtClean="0"/>
              <a:t>findings </a:t>
            </a:r>
            <a:r>
              <a:rPr lang="en-US" sz="3200" dirty="0"/>
              <a:t>seventy five years later</a:t>
            </a:r>
            <a:r>
              <a:rPr lang="en-US" sz="3200" dirty="0" smtClean="0"/>
              <a:t>.</a:t>
            </a:r>
          </a:p>
          <a:p>
            <a:r>
              <a:rPr lang="en-US" sz="3200" dirty="0"/>
              <a:t>Louis Pasteur later developed, by mere chance, the means of reducing the virulence (</a:t>
            </a:r>
            <a:r>
              <a:rPr lang="en-US" sz="3200" dirty="0" err="1"/>
              <a:t>i.e</a:t>
            </a:r>
            <a:r>
              <a:rPr lang="en-US" sz="3200" dirty="0"/>
              <a:t> the capability of a germ to cause disease) of microbes without changing their ability to induce immune responses. This was the process of </a:t>
            </a:r>
            <a:r>
              <a:rPr lang="en-US" sz="3200" b="1" dirty="0"/>
              <a:t>attenuation and has been used to develop some of the most </a:t>
            </a:r>
            <a:r>
              <a:rPr lang="en-US" sz="3200" dirty="0"/>
              <a:t>successful vaccines</a:t>
            </a:r>
            <a:r>
              <a:rPr lang="en-US" sz="3200" dirty="0" smtClean="0"/>
              <a:t>. </a:t>
            </a:r>
            <a:endParaRPr lang="en-US" sz="3200" dirty="0"/>
          </a:p>
          <a:p>
            <a:endParaRPr lang="en-US" sz="3200" dirty="0"/>
          </a:p>
        </p:txBody>
      </p:sp>
    </p:spTree>
    <p:extLst>
      <p:ext uri="{BB962C8B-B14F-4D97-AF65-F5344CB8AC3E}">
        <p14:creationId xmlns:p14="http://schemas.microsoft.com/office/powerpoint/2010/main" val="1369054090"/>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15354" y="408904"/>
            <a:ext cx="7772400" cy="609600"/>
          </a:xfrm>
        </p:spPr>
        <p:txBody>
          <a:bodyPr>
            <a:normAutofit fontScale="90000"/>
          </a:bodyPr>
          <a:lstStyle/>
          <a:p>
            <a:pPr eaLnBrk="1" hangingPunct="1"/>
            <a:r>
              <a:rPr lang="en-GB" sz="4800" dirty="0">
                <a:solidFill>
                  <a:srgbClr val="FF0000"/>
                </a:solidFill>
              </a:rPr>
              <a:t>Kenyan situation</a:t>
            </a:r>
            <a:endParaRPr lang="en-US" sz="4800" dirty="0">
              <a:solidFill>
                <a:srgbClr val="FF0000"/>
              </a:solidFill>
            </a:endParaRPr>
          </a:p>
        </p:txBody>
      </p:sp>
      <p:sp>
        <p:nvSpPr>
          <p:cNvPr id="8195" name="Rectangle 3"/>
          <p:cNvSpPr>
            <a:spLocks noGrp="1" noChangeArrowheads="1"/>
          </p:cNvSpPr>
          <p:nvPr>
            <p:ph type="body" idx="1"/>
          </p:nvPr>
        </p:nvSpPr>
        <p:spPr>
          <a:xfrm>
            <a:off x="669701" y="1171976"/>
            <a:ext cx="10663707" cy="4997004"/>
          </a:xfrm>
        </p:spPr>
        <p:txBody>
          <a:bodyPr>
            <a:normAutofit/>
          </a:bodyPr>
          <a:lstStyle/>
          <a:p>
            <a:pPr eaLnBrk="1" hangingPunct="1"/>
            <a:r>
              <a:rPr lang="en-GB" sz="3200" dirty="0"/>
              <a:t>Immunization started in Kenya far back in </a:t>
            </a:r>
          </a:p>
          <a:p>
            <a:pPr lvl="1" eaLnBrk="1" hangingPunct="1"/>
            <a:r>
              <a:rPr lang="en-GB" sz="3200" dirty="0" smtClean="0"/>
              <a:t>1906 specifically against small pox </a:t>
            </a:r>
          </a:p>
          <a:p>
            <a:pPr lvl="1" eaLnBrk="1" hangingPunct="1"/>
            <a:r>
              <a:rPr lang="en-GB" sz="3200" dirty="0" smtClean="0"/>
              <a:t>followed by BCG  sometimes  just before the second world war in 1949. </a:t>
            </a:r>
          </a:p>
          <a:p>
            <a:pPr lvl="1" eaLnBrk="1" hangingPunct="1"/>
            <a:r>
              <a:rPr lang="en-GB" sz="3200" dirty="0" smtClean="0"/>
              <a:t>Against Polio and measles in the early 60s </a:t>
            </a:r>
          </a:p>
          <a:p>
            <a:pPr lvl="1" eaLnBrk="1" hangingPunct="1"/>
            <a:r>
              <a:rPr lang="en-GB" sz="3200" dirty="0" smtClean="0"/>
              <a:t>DPT were introduced in the late 60s</a:t>
            </a:r>
          </a:p>
          <a:p>
            <a:pPr lvl="1" eaLnBrk="1" hangingPunct="1"/>
            <a:r>
              <a:rPr lang="en-GB" sz="3200" dirty="0" smtClean="0"/>
              <a:t>And </a:t>
            </a:r>
            <a:r>
              <a:rPr lang="en-GB" sz="3200" dirty="0" err="1" smtClean="0"/>
              <a:t>Pentavalent</a:t>
            </a:r>
            <a:r>
              <a:rPr lang="en-GB" sz="3200" dirty="0" smtClean="0"/>
              <a:t> in 2001</a:t>
            </a:r>
            <a:endParaRPr lang="en-US" sz="3200" dirty="0" smtClean="0"/>
          </a:p>
        </p:txBody>
      </p:sp>
    </p:spTree>
    <p:extLst>
      <p:ext uri="{BB962C8B-B14F-4D97-AF65-F5344CB8AC3E}">
        <p14:creationId xmlns:p14="http://schemas.microsoft.com/office/powerpoint/2010/main" val="3445475309"/>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b="1" smtClean="0">
                <a:solidFill>
                  <a:srgbClr val="FF0000"/>
                </a:solidFill>
              </a:rPr>
              <a:t>Introduction of EPI</a:t>
            </a:r>
            <a:endParaRPr lang="en-US" b="1" smtClean="0">
              <a:solidFill>
                <a:srgbClr val="FF0000"/>
              </a:solidFill>
            </a:endParaRPr>
          </a:p>
        </p:txBody>
      </p:sp>
      <p:sp>
        <p:nvSpPr>
          <p:cNvPr id="9219" name="Rectangle 3"/>
          <p:cNvSpPr>
            <a:spLocks noGrp="1" noChangeArrowheads="1"/>
          </p:cNvSpPr>
          <p:nvPr>
            <p:ph type="body" idx="1"/>
          </p:nvPr>
        </p:nvSpPr>
        <p:spPr>
          <a:xfrm>
            <a:off x="746975" y="1417638"/>
            <a:ext cx="10835425" cy="4602162"/>
          </a:xfrm>
        </p:spPr>
        <p:txBody>
          <a:bodyPr>
            <a:normAutofit/>
          </a:bodyPr>
          <a:lstStyle/>
          <a:p>
            <a:pPr eaLnBrk="1" hangingPunct="1"/>
            <a:r>
              <a:rPr lang="en-GB" sz="3200" dirty="0" smtClean="0"/>
              <a:t>The birth of EPI  was far back in 1974</a:t>
            </a:r>
          </a:p>
          <a:p>
            <a:pPr eaLnBrk="1" hangingPunct="1"/>
            <a:r>
              <a:rPr lang="en-GB" sz="3200" dirty="0" smtClean="0"/>
              <a:t>In Africa it was in 1978 in Accra Ghana</a:t>
            </a:r>
            <a:endParaRPr lang="en-US" sz="3200" dirty="0" smtClean="0"/>
          </a:p>
        </p:txBody>
      </p:sp>
    </p:spTree>
    <p:extLst>
      <p:ext uri="{BB962C8B-B14F-4D97-AF65-F5344CB8AC3E}">
        <p14:creationId xmlns:p14="http://schemas.microsoft.com/office/powerpoint/2010/main" val="203855678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01214" y="152400"/>
            <a:ext cx="7772400" cy="685800"/>
          </a:xfrm>
        </p:spPr>
        <p:txBody>
          <a:bodyPr>
            <a:normAutofit fontScale="90000"/>
          </a:bodyPr>
          <a:lstStyle/>
          <a:p>
            <a:pPr eaLnBrk="1" hangingPunct="1"/>
            <a:r>
              <a:rPr lang="en-GB" b="1" dirty="0" smtClean="0">
                <a:solidFill>
                  <a:srgbClr val="FF0000"/>
                </a:solidFill>
              </a:rPr>
              <a:t>Why was EPI started</a:t>
            </a:r>
          </a:p>
        </p:txBody>
      </p:sp>
      <p:sp>
        <p:nvSpPr>
          <p:cNvPr id="10243" name="Rectangle 3"/>
          <p:cNvSpPr>
            <a:spLocks noGrp="1" noChangeArrowheads="1"/>
          </p:cNvSpPr>
          <p:nvPr>
            <p:ph type="body" idx="1"/>
          </p:nvPr>
        </p:nvSpPr>
        <p:spPr>
          <a:xfrm>
            <a:off x="450761" y="838200"/>
            <a:ext cx="11243255" cy="5498206"/>
          </a:xfrm>
        </p:spPr>
        <p:txBody>
          <a:bodyPr>
            <a:normAutofit lnSpcReduction="10000"/>
          </a:bodyPr>
          <a:lstStyle/>
          <a:p>
            <a:pPr eaLnBrk="1" hangingPunct="1">
              <a:lnSpc>
                <a:spcPct val="90000"/>
              </a:lnSpc>
            </a:pPr>
            <a:r>
              <a:rPr lang="en-GB" sz="3200" dirty="0"/>
              <a:t>Out of the 15 million children born in Africa annually 1 million were dying due to one or more of the vaccine preventable diseases while  </a:t>
            </a:r>
            <a:r>
              <a:rPr lang="en-GB" sz="3200" dirty="0" smtClean="0"/>
              <a:t>almost 500,000 </a:t>
            </a:r>
            <a:r>
              <a:rPr lang="en-GB" sz="3200" dirty="0"/>
              <a:t>were disabled due to the same childhood vaccine preventable diseases.</a:t>
            </a:r>
          </a:p>
          <a:p>
            <a:pPr eaLnBrk="1" hangingPunct="1">
              <a:lnSpc>
                <a:spcPct val="90000"/>
              </a:lnSpc>
            </a:pPr>
            <a:r>
              <a:rPr lang="en-GB" sz="3200" dirty="0"/>
              <a:t> In Kenya  about 250 children were  dying monthly because </a:t>
            </a:r>
            <a:r>
              <a:rPr lang="en-GB" sz="3200" dirty="0" smtClean="0"/>
              <a:t>of:</a:t>
            </a:r>
          </a:p>
          <a:p>
            <a:pPr eaLnBrk="1" hangingPunct="1">
              <a:lnSpc>
                <a:spcPct val="90000"/>
              </a:lnSpc>
            </a:pPr>
            <a:r>
              <a:rPr lang="en-GB" sz="3200" dirty="0" smtClean="0"/>
              <a:t> measles </a:t>
            </a:r>
          </a:p>
          <a:p>
            <a:pPr eaLnBrk="1" hangingPunct="1">
              <a:lnSpc>
                <a:spcPct val="90000"/>
              </a:lnSpc>
            </a:pPr>
            <a:r>
              <a:rPr lang="en-GB" sz="3200" dirty="0" smtClean="0"/>
              <a:t>low </a:t>
            </a:r>
            <a:r>
              <a:rPr lang="en-GB" sz="3200" dirty="0"/>
              <a:t>immunization coverage which ranged to as low as 5% to 20 </a:t>
            </a:r>
            <a:r>
              <a:rPr lang="en-GB" sz="3200" dirty="0" smtClean="0"/>
              <a:t>%,</a:t>
            </a:r>
          </a:p>
          <a:p>
            <a:pPr eaLnBrk="1" hangingPunct="1">
              <a:lnSpc>
                <a:spcPct val="90000"/>
              </a:lnSpc>
            </a:pPr>
            <a:r>
              <a:rPr lang="en-GB" sz="3200" dirty="0" smtClean="0"/>
              <a:t>frequent </a:t>
            </a:r>
            <a:r>
              <a:rPr lang="en-GB" sz="3200" dirty="0"/>
              <a:t>use of non potent vaccines due to limited cold chain facilities.</a:t>
            </a:r>
          </a:p>
          <a:p>
            <a:pPr eaLnBrk="1" hangingPunct="1">
              <a:lnSpc>
                <a:spcPct val="90000"/>
              </a:lnSpc>
            </a:pPr>
            <a:r>
              <a:rPr lang="en-GB" sz="3200" dirty="0"/>
              <a:t>Inadequate managerial skills among the health </a:t>
            </a:r>
            <a:r>
              <a:rPr lang="en-GB" sz="3200" dirty="0" smtClean="0"/>
              <a:t>workers</a:t>
            </a:r>
          </a:p>
          <a:p>
            <a:pPr>
              <a:lnSpc>
                <a:spcPct val="90000"/>
              </a:lnSpc>
            </a:pPr>
            <a:r>
              <a:rPr lang="en-GB" sz="3200" dirty="0"/>
              <a:t>Shortage of human and materials resources</a:t>
            </a:r>
          </a:p>
          <a:p>
            <a:pPr>
              <a:lnSpc>
                <a:spcPct val="90000"/>
              </a:lnSpc>
            </a:pPr>
            <a:r>
              <a:rPr lang="en-GB" sz="3200" dirty="0"/>
              <a:t>Limited community participation</a:t>
            </a:r>
          </a:p>
          <a:p>
            <a:pPr>
              <a:lnSpc>
                <a:spcPct val="90000"/>
              </a:lnSpc>
            </a:pPr>
            <a:r>
              <a:rPr lang="en-GB" sz="3200" dirty="0"/>
              <a:t>Lack of regular monitoring and periodic </a:t>
            </a:r>
            <a:r>
              <a:rPr lang="en-GB" sz="3200" dirty="0" smtClean="0"/>
              <a:t>evaluations</a:t>
            </a:r>
            <a:endParaRPr lang="en-GB" sz="3200" dirty="0"/>
          </a:p>
        </p:txBody>
      </p:sp>
    </p:spTree>
    <p:extLst>
      <p:ext uri="{BB962C8B-B14F-4D97-AF65-F5344CB8AC3E}">
        <p14:creationId xmlns:p14="http://schemas.microsoft.com/office/powerpoint/2010/main" val="3394547313"/>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43189" y="457200"/>
            <a:ext cx="9672034" cy="998113"/>
          </a:xfrm>
        </p:spPr>
        <p:txBody>
          <a:bodyPr>
            <a:normAutofit fontScale="90000"/>
          </a:bodyPr>
          <a:lstStyle/>
          <a:p>
            <a:pPr eaLnBrk="1" hangingPunct="1"/>
            <a:r>
              <a:rPr lang="en-GB" b="1" dirty="0" smtClean="0">
                <a:solidFill>
                  <a:srgbClr val="FF0000"/>
                </a:solidFill>
              </a:rPr>
              <a:t>Broad objectives of EPI when  it  was conceived</a:t>
            </a:r>
          </a:p>
        </p:txBody>
      </p:sp>
      <p:sp>
        <p:nvSpPr>
          <p:cNvPr id="12291" name="Rectangle 3"/>
          <p:cNvSpPr>
            <a:spLocks noGrp="1" noChangeArrowheads="1"/>
          </p:cNvSpPr>
          <p:nvPr>
            <p:ph type="body" idx="1"/>
          </p:nvPr>
        </p:nvSpPr>
        <p:spPr>
          <a:xfrm>
            <a:off x="1043189" y="1455313"/>
            <a:ext cx="10539211" cy="4564487"/>
          </a:xfrm>
        </p:spPr>
        <p:txBody>
          <a:bodyPr>
            <a:normAutofit/>
          </a:bodyPr>
          <a:lstStyle/>
          <a:p>
            <a:pPr eaLnBrk="1" hangingPunct="1"/>
            <a:r>
              <a:rPr lang="en-GB" sz="3200" dirty="0"/>
              <a:t>To provide immunization against the Six target diseases  to all children of the world and tetanus toxoid for all pregnant women of child bearing age</a:t>
            </a:r>
          </a:p>
          <a:p>
            <a:pPr eaLnBrk="1" hangingPunct="1"/>
            <a:r>
              <a:rPr lang="en-GB" sz="3200" dirty="0"/>
              <a:t>To promote self reliance in immunization services in terms of vaccines production</a:t>
            </a:r>
            <a:r>
              <a:rPr lang="en-GB" sz="3200" dirty="0" smtClean="0"/>
              <a:t>, funding </a:t>
            </a:r>
            <a:r>
              <a:rPr lang="en-GB" sz="3200" dirty="0"/>
              <a:t>and quality control</a:t>
            </a:r>
          </a:p>
          <a:p>
            <a:pPr eaLnBrk="1" hangingPunct="1"/>
            <a:r>
              <a:rPr lang="en-GB" sz="3200" dirty="0"/>
              <a:t>To integrate immunization services  to the existing maternal and child </a:t>
            </a:r>
            <a:r>
              <a:rPr lang="en-GB" sz="3200" dirty="0" smtClean="0"/>
              <a:t>health.</a:t>
            </a:r>
            <a:endParaRPr lang="en-GB" sz="3200" dirty="0"/>
          </a:p>
        </p:txBody>
      </p:sp>
    </p:spTree>
    <p:extLst>
      <p:ext uri="{BB962C8B-B14F-4D97-AF65-F5344CB8AC3E}">
        <p14:creationId xmlns:p14="http://schemas.microsoft.com/office/powerpoint/2010/main" val="438701905"/>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49250" y="154546"/>
            <a:ext cx="8605234" cy="643944"/>
          </a:xfrm>
        </p:spPr>
        <p:txBody>
          <a:bodyPr>
            <a:normAutofit fontScale="90000"/>
          </a:bodyPr>
          <a:lstStyle/>
          <a:p>
            <a:pPr eaLnBrk="1" hangingPunct="1"/>
            <a:r>
              <a:rPr lang="en-GB" b="1" dirty="0" smtClean="0">
                <a:solidFill>
                  <a:srgbClr val="FF0000"/>
                </a:solidFill>
              </a:rPr>
              <a:t>Specific objectives</a:t>
            </a:r>
          </a:p>
        </p:txBody>
      </p:sp>
      <p:sp>
        <p:nvSpPr>
          <p:cNvPr id="13315" name="Rectangle 3"/>
          <p:cNvSpPr>
            <a:spLocks noGrp="1" noChangeArrowheads="1"/>
          </p:cNvSpPr>
          <p:nvPr>
            <p:ph type="body" idx="1"/>
          </p:nvPr>
        </p:nvSpPr>
        <p:spPr>
          <a:xfrm>
            <a:off x="425002" y="798490"/>
            <a:ext cx="11372045" cy="5678510"/>
          </a:xfrm>
        </p:spPr>
        <p:txBody>
          <a:bodyPr>
            <a:normAutofit lnSpcReduction="10000"/>
          </a:bodyPr>
          <a:lstStyle/>
          <a:p>
            <a:pPr marL="533400" indent="-533400">
              <a:lnSpc>
                <a:spcPct val="90000"/>
              </a:lnSpc>
              <a:buNone/>
            </a:pPr>
            <a:r>
              <a:rPr lang="en-GB" sz="3000" dirty="0"/>
              <a:t>It was started </a:t>
            </a:r>
            <a:r>
              <a:rPr lang="en-GB" sz="3000" dirty="0" smtClean="0"/>
              <a:t>and </a:t>
            </a:r>
            <a:r>
              <a:rPr lang="en-GB" sz="3000" dirty="0"/>
              <a:t>launched on 27</a:t>
            </a:r>
            <a:r>
              <a:rPr lang="en-GB" sz="3000" baseline="30000" dirty="0"/>
              <a:t>th</a:t>
            </a:r>
            <a:r>
              <a:rPr lang="en-GB" sz="3000" dirty="0"/>
              <a:t> June 1980 with the following specific objectives</a:t>
            </a:r>
          </a:p>
          <a:p>
            <a:pPr marL="533400" indent="-533400">
              <a:lnSpc>
                <a:spcPct val="90000"/>
              </a:lnSpc>
              <a:buFontTx/>
              <a:buAutoNum type="arabicPeriod"/>
            </a:pPr>
            <a:r>
              <a:rPr lang="en-GB" sz="3000" dirty="0"/>
              <a:t>Improve coverage for BCG and Measles to 75% </a:t>
            </a:r>
            <a:r>
              <a:rPr lang="en-GB" sz="3000" dirty="0" smtClean="0"/>
              <a:t>and </a:t>
            </a:r>
            <a:r>
              <a:rPr lang="en-GB" sz="3000" dirty="0"/>
              <a:t>60%  </a:t>
            </a:r>
            <a:r>
              <a:rPr lang="en-GB" sz="3000" dirty="0" smtClean="0"/>
              <a:t>for DPT, Polio </a:t>
            </a:r>
            <a:r>
              <a:rPr lang="en-GB" sz="3000" dirty="0"/>
              <a:t>and Tetanus toxoid by  1985 </a:t>
            </a:r>
          </a:p>
          <a:p>
            <a:pPr marL="533400" indent="-533400">
              <a:lnSpc>
                <a:spcPct val="90000"/>
              </a:lnSpc>
              <a:buFontTx/>
              <a:buAutoNum type="arabicPeriod"/>
            </a:pPr>
            <a:r>
              <a:rPr lang="en-GB" sz="3000" dirty="0"/>
              <a:t>Establish cold chain in all the districts  by equipping all hospitals</a:t>
            </a:r>
            <a:r>
              <a:rPr lang="en-GB" sz="3000" dirty="0" smtClean="0"/>
              <a:t>, all </a:t>
            </a:r>
            <a:r>
              <a:rPr lang="en-GB" sz="3000" dirty="0"/>
              <a:t>health centres and 30% of all dispensaries from the 600 which were existing by then</a:t>
            </a:r>
          </a:p>
          <a:p>
            <a:pPr marL="533400" indent="-533400">
              <a:lnSpc>
                <a:spcPct val="90000"/>
              </a:lnSpc>
              <a:buFontTx/>
              <a:buAutoNum type="arabicPeriod"/>
            </a:pPr>
            <a:r>
              <a:rPr lang="en-GB" sz="3000" dirty="0"/>
              <a:t>Train 500 DHMT, 3000 HCs and Dispensary staff on EPI operational training and 1500 on cold chain by the end of 1986</a:t>
            </a:r>
          </a:p>
          <a:p>
            <a:pPr marL="533400" indent="-533400">
              <a:lnSpc>
                <a:spcPct val="90000"/>
              </a:lnSpc>
              <a:buFontTx/>
              <a:buAutoNum type="arabicPeriod"/>
            </a:pPr>
            <a:r>
              <a:rPr lang="en-GB" sz="3000" dirty="0"/>
              <a:t>Integration of  KEPI to </a:t>
            </a:r>
            <a:r>
              <a:rPr lang="en-GB" sz="3000" dirty="0" smtClean="0"/>
              <a:t>MCH/FP</a:t>
            </a:r>
          </a:p>
          <a:p>
            <a:pPr marL="533400" indent="-533400">
              <a:lnSpc>
                <a:spcPct val="90000"/>
              </a:lnSpc>
              <a:buFontTx/>
              <a:buAutoNum type="arabicPeriod"/>
            </a:pPr>
            <a:r>
              <a:rPr lang="en-GB" sz="3000" dirty="0" smtClean="0"/>
              <a:t>Improve </a:t>
            </a:r>
            <a:r>
              <a:rPr lang="en-GB" sz="3000" dirty="0"/>
              <a:t>on social mobilization to increase the immunization </a:t>
            </a:r>
            <a:r>
              <a:rPr lang="en-GB" sz="3000" dirty="0" smtClean="0"/>
              <a:t>demand</a:t>
            </a:r>
          </a:p>
          <a:p>
            <a:pPr marL="533400" indent="-533400">
              <a:lnSpc>
                <a:spcPct val="90000"/>
              </a:lnSpc>
              <a:buFontTx/>
              <a:buAutoNum type="arabicPeriod"/>
            </a:pPr>
            <a:r>
              <a:rPr lang="en-GB" sz="3000" dirty="0" smtClean="0"/>
              <a:t>Monitoring </a:t>
            </a:r>
            <a:r>
              <a:rPr lang="en-GB" sz="3000" dirty="0"/>
              <a:t>and evaluation of all the immunization </a:t>
            </a:r>
            <a:r>
              <a:rPr lang="en-GB" sz="3000" dirty="0" smtClean="0"/>
              <a:t>activities</a:t>
            </a:r>
          </a:p>
          <a:p>
            <a:pPr marL="533400" indent="-533400">
              <a:lnSpc>
                <a:spcPct val="90000"/>
              </a:lnSpc>
              <a:buFontTx/>
              <a:buAutoNum type="arabicPeriod"/>
            </a:pPr>
            <a:r>
              <a:rPr lang="en-GB" sz="3000" dirty="0" smtClean="0"/>
              <a:t>Carry </a:t>
            </a:r>
            <a:r>
              <a:rPr lang="en-GB" sz="3000" dirty="0"/>
              <a:t>out periodical operational researches to address the programmes developments and challenges</a:t>
            </a:r>
          </a:p>
          <a:p>
            <a:pPr marL="533400" indent="-533400">
              <a:lnSpc>
                <a:spcPct val="90000"/>
              </a:lnSpc>
              <a:buNone/>
            </a:pPr>
            <a:endParaRPr lang="en-GB" sz="4400" b="1" dirty="0">
              <a:solidFill>
                <a:schemeClr val="accent2"/>
              </a:solidFill>
            </a:endParaRPr>
          </a:p>
          <a:p>
            <a:endParaRPr lang="en-US" sz="2800" dirty="0"/>
          </a:p>
          <a:p>
            <a:pPr marL="533400" indent="-533400">
              <a:lnSpc>
                <a:spcPct val="90000"/>
              </a:lnSpc>
              <a:buFontTx/>
              <a:buAutoNum type="arabicPeriod"/>
            </a:pPr>
            <a:endParaRPr lang="en-GB" sz="2800" dirty="0"/>
          </a:p>
        </p:txBody>
      </p:sp>
    </p:spTree>
    <p:extLst>
      <p:ext uri="{BB962C8B-B14F-4D97-AF65-F5344CB8AC3E}">
        <p14:creationId xmlns:p14="http://schemas.microsoft.com/office/powerpoint/2010/main" val="3578156917"/>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Cold chain </a:t>
            </a:r>
          </a:p>
          <a:p>
            <a:r>
              <a:rPr lang="en-US" dirty="0" smtClean="0"/>
              <a:t>Combined vaccine</a:t>
            </a:r>
          </a:p>
          <a:p>
            <a:r>
              <a:rPr lang="en-US" dirty="0" smtClean="0"/>
              <a:t>Coverage </a:t>
            </a:r>
          </a:p>
          <a:p>
            <a:r>
              <a:rPr lang="en-US" dirty="0" smtClean="0"/>
              <a:t>Drop out rate coverage </a:t>
            </a:r>
          </a:p>
          <a:p>
            <a:r>
              <a:rPr lang="en-US" dirty="0" smtClean="0"/>
              <a:t>Indicator </a:t>
            </a:r>
          </a:p>
          <a:p>
            <a:r>
              <a:rPr lang="en-US" dirty="0" smtClean="0"/>
              <a:t>Logistics</a:t>
            </a:r>
          </a:p>
          <a:p>
            <a:r>
              <a:rPr lang="en-US" dirty="0" smtClean="0"/>
              <a:t>Norms</a:t>
            </a:r>
          </a:p>
          <a:p>
            <a:r>
              <a:rPr lang="en-US" dirty="0" smtClean="0"/>
              <a:t>Elimination</a:t>
            </a:r>
          </a:p>
          <a:p>
            <a:r>
              <a:rPr lang="en-US" dirty="0" smtClean="0"/>
              <a:t>Eradication</a:t>
            </a:r>
          </a:p>
          <a:p>
            <a:r>
              <a:rPr lang="en-US" dirty="0" smtClean="0"/>
              <a:t>External environment</a:t>
            </a:r>
          </a:p>
          <a:p>
            <a:pPr marL="0" indent="0">
              <a:buNone/>
            </a:pPr>
            <a:endParaRPr lang="en-US" dirty="0"/>
          </a:p>
        </p:txBody>
      </p:sp>
    </p:spTree>
    <p:extLst>
      <p:ext uri="{BB962C8B-B14F-4D97-AF65-F5344CB8AC3E}">
        <p14:creationId xmlns:p14="http://schemas.microsoft.com/office/powerpoint/2010/main" val="2168752485"/>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89397" y="274638"/>
            <a:ext cx="11093003" cy="1143000"/>
          </a:xfrm>
        </p:spPr>
        <p:txBody>
          <a:bodyPr/>
          <a:lstStyle/>
          <a:p>
            <a:pPr eaLnBrk="1" hangingPunct="1"/>
            <a:r>
              <a:rPr lang="en-GB" b="1" dirty="0" smtClean="0">
                <a:solidFill>
                  <a:srgbClr val="FF0000"/>
                </a:solidFill>
              </a:rPr>
              <a:t>Implementation -phases of KEPI</a:t>
            </a:r>
          </a:p>
        </p:txBody>
      </p:sp>
      <p:sp>
        <p:nvSpPr>
          <p:cNvPr id="14339" name="Rectangle 3"/>
          <p:cNvSpPr>
            <a:spLocks noGrp="1" noChangeArrowheads="1"/>
          </p:cNvSpPr>
          <p:nvPr>
            <p:ph type="body" idx="1"/>
          </p:nvPr>
        </p:nvSpPr>
        <p:spPr>
          <a:xfrm>
            <a:off x="837127" y="1447800"/>
            <a:ext cx="10745273" cy="4572000"/>
          </a:xfrm>
        </p:spPr>
        <p:txBody>
          <a:bodyPr>
            <a:normAutofit/>
          </a:bodyPr>
          <a:lstStyle/>
          <a:p>
            <a:pPr marL="533400" indent="-533400">
              <a:buClrTx/>
              <a:buFontTx/>
              <a:buAutoNum type="arabicPeriod"/>
            </a:pPr>
            <a:r>
              <a:rPr lang="en-GB" sz="3200" dirty="0" smtClean="0"/>
              <a:t>The </a:t>
            </a:r>
            <a:r>
              <a:rPr lang="en-GB" sz="3200" dirty="0"/>
              <a:t>preparatory phase-</a:t>
            </a:r>
            <a:r>
              <a:rPr lang="en-GB" sz="3200" b="1" dirty="0"/>
              <a:t>1980-1981</a:t>
            </a:r>
          </a:p>
          <a:p>
            <a:pPr marL="533400" indent="-533400">
              <a:buClrTx/>
              <a:buFontTx/>
              <a:buAutoNum type="arabicPeriod"/>
            </a:pPr>
            <a:r>
              <a:rPr lang="en-GB" sz="3200" dirty="0"/>
              <a:t>Demonstration and pre-testing phase-</a:t>
            </a:r>
            <a:r>
              <a:rPr lang="en-GB" sz="3200" b="1" dirty="0"/>
              <a:t>1981-1982</a:t>
            </a:r>
          </a:p>
          <a:p>
            <a:pPr marL="533400" indent="-533400">
              <a:buClrTx/>
              <a:buFontTx/>
              <a:buAutoNum type="arabicPeriod"/>
            </a:pPr>
            <a:r>
              <a:rPr lang="en-GB" sz="3200" dirty="0"/>
              <a:t>Operational phase-</a:t>
            </a:r>
            <a:r>
              <a:rPr lang="en-GB" sz="3200" b="1" dirty="0"/>
              <a:t>1982-1986</a:t>
            </a:r>
          </a:p>
          <a:p>
            <a:pPr marL="533400" indent="-533400">
              <a:buClrTx/>
              <a:buFontTx/>
              <a:buAutoNum type="arabicPeriod"/>
            </a:pPr>
            <a:r>
              <a:rPr lang="en-GB" sz="3200" dirty="0"/>
              <a:t>Consolidation phase-</a:t>
            </a:r>
            <a:r>
              <a:rPr lang="en-GB" sz="3200" b="1" dirty="0"/>
              <a:t>1987-1990</a:t>
            </a:r>
          </a:p>
          <a:p>
            <a:pPr marL="533400" indent="-533400">
              <a:buClrTx/>
              <a:buFontTx/>
              <a:buAutoNum type="arabicPeriod"/>
            </a:pPr>
            <a:r>
              <a:rPr lang="en-GB" sz="3200" dirty="0"/>
              <a:t>Full implementations, </a:t>
            </a:r>
            <a:r>
              <a:rPr lang="en-GB" sz="3200" dirty="0" smtClean="0"/>
              <a:t>sustainability </a:t>
            </a:r>
            <a:r>
              <a:rPr lang="en-GB" sz="3200" dirty="0"/>
              <a:t>phase in of Government and phasing out of donors </a:t>
            </a:r>
            <a:r>
              <a:rPr lang="en-GB" sz="3200" b="1" dirty="0"/>
              <a:t>1990 and beyond</a:t>
            </a:r>
          </a:p>
          <a:p>
            <a:pPr marL="533400" indent="-533400"/>
            <a:endParaRPr lang="en-GB" sz="3200" b="1" dirty="0"/>
          </a:p>
        </p:txBody>
      </p:sp>
    </p:spTree>
    <p:extLst>
      <p:ext uri="{BB962C8B-B14F-4D97-AF65-F5344CB8AC3E}">
        <p14:creationId xmlns:p14="http://schemas.microsoft.com/office/powerpoint/2010/main" val="2003596465"/>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228600"/>
            <a:ext cx="7772400" cy="1143000"/>
          </a:xfrm>
        </p:spPr>
        <p:txBody>
          <a:bodyPr/>
          <a:lstStyle/>
          <a:p>
            <a:pPr eaLnBrk="1" hangingPunct="1"/>
            <a:r>
              <a:rPr lang="en-US" smtClean="0"/>
              <a:t>Current Kenyan situation</a:t>
            </a:r>
          </a:p>
        </p:txBody>
      </p:sp>
      <p:sp>
        <p:nvSpPr>
          <p:cNvPr id="15363" name="Rectangle 3"/>
          <p:cNvSpPr>
            <a:spLocks noGrp="1" noChangeArrowheads="1"/>
          </p:cNvSpPr>
          <p:nvPr>
            <p:ph type="body" idx="1"/>
          </p:nvPr>
        </p:nvSpPr>
        <p:spPr>
          <a:xfrm>
            <a:off x="682580" y="1371600"/>
            <a:ext cx="9680620" cy="5029200"/>
          </a:xfrm>
        </p:spPr>
        <p:txBody>
          <a:bodyPr/>
          <a:lstStyle/>
          <a:p>
            <a:pPr eaLnBrk="1" hangingPunct="1"/>
            <a:r>
              <a:rPr lang="en-US" sz="3200" dirty="0"/>
              <a:t>The immunization system of Kenya has since changed to DVI </a:t>
            </a:r>
            <a:r>
              <a:rPr lang="en-US" sz="3200" dirty="0" smtClean="0"/>
              <a:t>(Department of Vaccination and Immunization) with </a:t>
            </a:r>
            <a:r>
              <a:rPr lang="en-US" sz="3200" dirty="0"/>
              <a:t>effect from</a:t>
            </a:r>
            <a:r>
              <a:rPr lang="en-US" sz="3200" dirty="0" smtClean="0"/>
              <a:t> 12</a:t>
            </a:r>
            <a:r>
              <a:rPr lang="en-US" sz="3200" baseline="30000" dirty="0" smtClean="0"/>
              <a:t>th</a:t>
            </a:r>
            <a:r>
              <a:rPr lang="en-US" sz="3200" dirty="0" smtClean="0"/>
              <a:t> July 2007</a:t>
            </a:r>
          </a:p>
          <a:p>
            <a:pPr eaLnBrk="1" hangingPunct="1"/>
            <a:r>
              <a:rPr lang="en-US" sz="3200" b="1" dirty="0" smtClean="0"/>
              <a:t>Vision</a:t>
            </a:r>
            <a:endParaRPr lang="en-US" b="1" dirty="0" smtClean="0"/>
          </a:p>
          <a:p>
            <a:pPr lvl="1" eaLnBrk="1" hangingPunct="1"/>
            <a:r>
              <a:rPr lang="en-US" sz="2800" dirty="0" smtClean="0"/>
              <a:t>To have a Nation free from  vaccines preventable Diseases</a:t>
            </a:r>
          </a:p>
          <a:p>
            <a:pPr eaLnBrk="1" hangingPunct="1"/>
            <a:r>
              <a:rPr lang="en-US" sz="3200" dirty="0"/>
              <a:t>Mission</a:t>
            </a:r>
          </a:p>
          <a:p>
            <a:pPr lvl="1" eaLnBrk="1" hangingPunct="1"/>
            <a:r>
              <a:rPr lang="en-US" sz="2800" dirty="0" smtClean="0"/>
              <a:t>To provide appropriates and equitable immunization services to the people of Kenya</a:t>
            </a:r>
            <a:endParaRPr lang="en-US" sz="2800" dirty="0"/>
          </a:p>
        </p:txBody>
      </p:sp>
    </p:spTree>
    <p:extLst>
      <p:ext uri="{BB962C8B-B14F-4D97-AF65-F5344CB8AC3E}">
        <p14:creationId xmlns:p14="http://schemas.microsoft.com/office/powerpoint/2010/main" val="254855584"/>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610" y="270456"/>
            <a:ext cx="10895527" cy="1171977"/>
          </a:xfrm>
        </p:spPr>
        <p:txBody>
          <a:bodyPr>
            <a:noAutofit/>
          </a:bodyPr>
          <a:lstStyle/>
          <a:p>
            <a:r>
              <a:rPr lang="en-US" dirty="0" smtClean="0"/>
              <a:t>External environment &amp; immunization programmes</a:t>
            </a:r>
            <a:endParaRPr lang="en-US" dirty="0"/>
          </a:p>
        </p:txBody>
      </p:sp>
      <p:sp>
        <p:nvSpPr>
          <p:cNvPr id="3" name="Content Placeholder 2"/>
          <p:cNvSpPr>
            <a:spLocks noGrp="1"/>
          </p:cNvSpPr>
          <p:nvPr>
            <p:ph idx="1"/>
          </p:nvPr>
        </p:nvSpPr>
        <p:spPr>
          <a:xfrm>
            <a:off x="669701" y="1442433"/>
            <a:ext cx="10805375" cy="5022761"/>
          </a:xfrm>
        </p:spPr>
        <p:txBody>
          <a:bodyPr>
            <a:normAutofit fontScale="92500"/>
          </a:bodyPr>
          <a:lstStyle/>
          <a:p>
            <a:r>
              <a:rPr lang="en-US" sz="3200" dirty="0"/>
              <a:t>Like other programmes ,the immunization systems are constantly undergoing internal </a:t>
            </a:r>
            <a:r>
              <a:rPr lang="en-US" sz="3200" dirty="0" smtClean="0"/>
              <a:t>changes, notably </a:t>
            </a:r>
            <a:r>
              <a:rPr lang="en-US" sz="3200" dirty="0"/>
              <a:t>those related to the introduction of new vaccines and new technologies.</a:t>
            </a:r>
          </a:p>
          <a:p>
            <a:r>
              <a:rPr lang="en-US" sz="3200" dirty="0"/>
              <a:t>Immunization programmes have also to face the external changes related to the ongoing decentralization and other reforms in the </a:t>
            </a:r>
            <a:r>
              <a:rPr lang="en-US" sz="3200" dirty="0" smtClean="0"/>
              <a:t>sector.</a:t>
            </a:r>
          </a:p>
          <a:p>
            <a:r>
              <a:rPr lang="en-US" sz="3200" dirty="0"/>
              <a:t>To be able to ensure the continuity of immunizations </a:t>
            </a:r>
            <a:r>
              <a:rPr lang="en-US" sz="3200" dirty="0" err="1" smtClean="0"/>
              <a:t>programmes</a:t>
            </a:r>
            <a:r>
              <a:rPr lang="en-US" sz="3200" dirty="0" smtClean="0"/>
              <a:t>, EPI </a:t>
            </a:r>
            <a:r>
              <a:rPr lang="en-US" sz="3200" dirty="0"/>
              <a:t>staff has to understand and manage those internal and external changes. </a:t>
            </a:r>
          </a:p>
          <a:p>
            <a:r>
              <a:rPr lang="en-US" sz="3200" dirty="0"/>
              <a:t>It requires specific skills in problem solving ,setting priorities ,decision making, management of time ,as well as human, financial and material </a:t>
            </a:r>
            <a:r>
              <a:rPr lang="en-US" sz="3200" dirty="0" smtClean="0"/>
              <a:t>resources</a:t>
            </a:r>
            <a:endParaRPr lang="en-US" sz="3200" dirty="0"/>
          </a:p>
        </p:txBody>
      </p:sp>
    </p:spTree>
    <p:extLst>
      <p:ext uri="{BB962C8B-B14F-4D97-AF65-F5344CB8AC3E}">
        <p14:creationId xmlns:p14="http://schemas.microsoft.com/office/powerpoint/2010/main" val="3286973232"/>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0493" y="228600"/>
            <a:ext cx="8229600" cy="743712"/>
          </a:xfrm>
        </p:spPr>
        <p:txBody>
          <a:bodyPr>
            <a:normAutofit fontScale="90000"/>
          </a:bodyPr>
          <a:lstStyle/>
          <a:p>
            <a:endParaRPr lang="en-US" dirty="0"/>
          </a:p>
        </p:txBody>
      </p:sp>
      <p:sp>
        <p:nvSpPr>
          <p:cNvPr id="3" name="Content Placeholder 2"/>
          <p:cNvSpPr>
            <a:spLocks noGrp="1"/>
          </p:cNvSpPr>
          <p:nvPr>
            <p:ph idx="1"/>
          </p:nvPr>
        </p:nvSpPr>
        <p:spPr>
          <a:xfrm>
            <a:off x="721217" y="1184856"/>
            <a:ext cx="10625070" cy="4758744"/>
          </a:xfrm>
        </p:spPr>
        <p:txBody>
          <a:bodyPr>
            <a:noAutofit/>
          </a:bodyPr>
          <a:lstStyle/>
          <a:p>
            <a:r>
              <a:rPr lang="en-US" sz="3200" dirty="0" smtClean="0"/>
              <a:t>The </a:t>
            </a:r>
            <a:r>
              <a:rPr lang="en-US" sz="3200" dirty="0"/>
              <a:t>health system and the external environment form the framework within which the immunization services function .</a:t>
            </a:r>
          </a:p>
          <a:p>
            <a:r>
              <a:rPr lang="en-US" sz="3200" b="1" dirty="0"/>
              <a:t>Describe the interrelationship between immunization </a:t>
            </a:r>
            <a:r>
              <a:rPr lang="en-US" sz="3200" b="1" dirty="0" smtClean="0"/>
              <a:t>systems, health </a:t>
            </a:r>
            <a:r>
              <a:rPr lang="en-US" sz="3200" b="1" dirty="0"/>
              <a:t>sector and external environment.</a:t>
            </a:r>
          </a:p>
        </p:txBody>
      </p:sp>
    </p:spTree>
    <p:extLst>
      <p:ext uri="{BB962C8B-B14F-4D97-AF65-F5344CB8AC3E}">
        <p14:creationId xmlns:p14="http://schemas.microsoft.com/office/powerpoint/2010/main" val="1042431364"/>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369" y="115910"/>
            <a:ext cx="9386552" cy="551602"/>
          </a:xfrm>
        </p:spPr>
        <p:txBody>
          <a:bodyPr>
            <a:noAutofit/>
          </a:bodyPr>
          <a:lstStyle/>
          <a:p>
            <a:r>
              <a:rPr lang="en-US" b="1" dirty="0" smtClean="0"/>
              <a:t>Immunization operation component </a:t>
            </a:r>
            <a:endParaRPr lang="en-US" b="1" dirty="0"/>
          </a:p>
        </p:txBody>
      </p:sp>
      <p:sp>
        <p:nvSpPr>
          <p:cNvPr id="3" name="Content Placeholder 2"/>
          <p:cNvSpPr>
            <a:spLocks noGrp="1"/>
          </p:cNvSpPr>
          <p:nvPr>
            <p:ph idx="1"/>
          </p:nvPr>
        </p:nvSpPr>
        <p:spPr>
          <a:xfrm>
            <a:off x="399245" y="667512"/>
            <a:ext cx="11281893" cy="6003744"/>
          </a:xfrm>
        </p:spPr>
        <p:txBody>
          <a:bodyPr>
            <a:noAutofit/>
          </a:bodyPr>
          <a:lstStyle/>
          <a:p>
            <a:r>
              <a:rPr lang="en-US" sz="2800" dirty="0" smtClean="0"/>
              <a:t>Immunization system comprises of the five key immunization operations:</a:t>
            </a:r>
          </a:p>
          <a:p>
            <a:r>
              <a:rPr lang="en-US" sz="2800" b="1" dirty="0" smtClean="0"/>
              <a:t>Service delivery</a:t>
            </a:r>
            <a:r>
              <a:rPr lang="en-US" sz="2800" dirty="0" smtClean="0"/>
              <a:t>: which covers strategies and activies to target populations.</a:t>
            </a:r>
          </a:p>
          <a:p>
            <a:pPr marL="274320" lvl="1" indent="0">
              <a:buNone/>
            </a:pPr>
            <a:r>
              <a:rPr lang="en-US" dirty="0" smtClean="0"/>
              <a:t>Service delivery is exercised with predetermined strategies depending on various situtions and priorities in a country.</a:t>
            </a:r>
          </a:p>
          <a:p>
            <a:r>
              <a:rPr lang="en-US" sz="2800" b="1" dirty="0" smtClean="0"/>
              <a:t>Logistics: </a:t>
            </a:r>
            <a:r>
              <a:rPr lang="en-US" sz="2800" dirty="0" smtClean="0"/>
              <a:t>include delivery of vaccines and other equipment to the place of use,provision of transport,management of cold chain and disposal of immunization waste (used syringes and needles ,discarded vaccines and diluents).</a:t>
            </a:r>
          </a:p>
          <a:p>
            <a:r>
              <a:rPr lang="en-US" sz="2800" b="1" dirty="0"/>
              <a:t>Vaccines supply &amp; </a:t>
            </a:r>
            <a:r>
              <a:rPr lang="en-US" sz="2800" b="1" dirty="0" smtClean="0"/>
              <a:t>qualit</a:t>
            </a:r>
            <a:r>
              <a:rPr lang="en-US" sz="2800" dirty="0"/>
              <a:t>y</a:t>
            </a:r>
            <a:r>
              <a:rPr lang="en-US" sz="2800" dirty="0" smtClean="0"/>
              <a:t>: comprises </a:t>
            </a:r>
            <a:r>
              <a:rPr lang="en-US" sz="2800" dirty="0" err="1"/>
              <a:t>forcasting</a:t>
            </a:r>
            <a:r>
              <a:rPr lang="en-US" sz="2800" dirty="0"/>
              <a:t> vaccine </a:t>
            </a:r>
            <a:r>
              <a:rPr lang="en-US" sz="2800" dirty="0" err="1"/>
              <a:t>needs,procurement</a:t>
            </a:r>
            <a:r>
              <a:rPr lang="en-US" sz="2800" dirty="0"/>
              <a:t> of vaccines ,monitoring of vaccines quality ,utilization and safety</a:t>
            </a:r>
            <a:r>
              <a:rPr lang="en-US" sz="2800" dirty="0" smtClean="0"/>
              <a:t>.</a:t>
            </a:r>
          </a:p>
          <a:p>
            <a:r>
              <a:rPr lang="en-US" sz="2800" b="1" dirty="0"/>
              <a:t>Disease surveillance :</a:t>
            </a:r>
            <a:r>
              <a:rPr lang="en-US" sz="2800" dirty="0"/>
              <a:t>includes monitoring of disease </a:t>
            </a:r>
            <a:r>
              <a:rPr lang="en-US" sz="2800" dirty="0" err="1"/>
              <a:t>incidence,laboratory</a:t>
            </a:r>
            <a:r>
              <a:rPr lang="en-US" sz="2800" dirty="0"/>
              <a:t> </a:t>
            </a:r>
            <a:r>
              <a:rPr lang="en-US" sz="2800" dirty="0" smtClean="0"/>
              <a:t>testing, record </a:t>
            </a:r>
            <a:r>
              <a:rPr lang="en-US" sz="2800" dirty="0"/>
              <a:t>keeping ,</a:t>
            </a:r>
            <a:r>
              <a:rPr lang="en-US" sz="2800" dirty="0" smtClean="0"/>
              <a:t>reporting, case </a:t>
            </a:r>
            <a:r>
              <a:rPr lang="en-US" sz="2800" dirty="0"/>
              <a:t>and outbreak </a:t>
            </a:r>
            <a:r>
              <a:rPr lang="en-US" sz="2800" dirty="0" smtClean="0"/>
              <a:t>investigations.</a:t>
            </a:r>
          </a:p>
          <a:p>
            <a:r>
              <a:rPr lang="en-US" sz="2800" b="1" dirty="0"/>
              <a:t>Advocacy and communication</a:t>
            </a:r>
            <a:r>
              <a:rPr lang="en-US" sz="2800" dirty="0"/>
              <a:t>: comprise of social mobilization, advocacy, community education on immunization and </a:t>
            </a:r>
            <a:r>
              <a:rPr lang="en-US" sz="2800" dirty="0" err="1"/>
              <a:t>programme</a:t>
            </a:r>
            <a:r>
              <a:rPr lang="en-US" sz="2800" dirty="0"/>
              <a:t> promotion</a:t>
            </a:r>
            <a:r>
              <a:rPr lang="en-US" sz="2800" dirty="0" smtClean="0"/>
              <a:t>.</a:t>
            </a:r>
            <a:endParaRPr lang="en-US" sz="2800" dirty="0"/>
          </a:p>
        </p:txBody>
      </p:sp>
    </p:spTree>
    <p:extLst>
      <p:ext uri="{BB962C8B-B14F-4D97-AF65-F5344CB8AC3E}">
        <p14:creationId xmlns:p14="http://schemas.microsoft.com/office/powerpoint/2010/main" val="2374056598"/>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228600"/>
            <a:ext cx="11024315" cy="711558"/>
          </a:xfrm>
        </p:spPr>
        <p:txBody>
          <a:bodyPr>
            <a:normAutofit fontScale="90000"/>
          </a:bodyPr>
          <a:lstStyle/>
          <a:p>
            <a:r>
              <a:rPr lang="en-US" dirty="0" smtClean="0"/>
              <a:t>Supportive components of immunization services</a:t>
            </a:r>
            <a:endParaRPr lang="en-US" dirty="0"/>
          </a:p>
        </p:txBody>
      </p:sp>
      <p:sp>
        <p:nvSpPr>
          <p:cNvPr id="3" name="Content Placeholder 2"/>
          <p:cNvSpPr>
            <a:spLocks noGrp="1"/>
          </p:cNvSpPr>
          <p:nvPr>
            <p:ph idx="1"/>
          </p:nvPr>
        </p:nvSpPr>
        <p:spPr>
          <a:xfrm>
            <a:off x="553792" y="940158"/>
            <a:ext cx="11127346" cy="5383369"/>
          </a:xfrm>
        </p:spPr>
        <p:txBody>
          <a:bodyPr>
            <a:noAutofit/>
          </a:bodyPr>
          <a:lstStyle/>
          <a:p>
            <a:pPr>
              <a:buFont typeface="Wingdings" pitchFamily="2" charset="2"/>
              <a:buChar char="v"/>
            </a:pPr>
            <a:r>
              <a:rPr lang="en-US" sz="3200" b="1" dirty="0"/>
              <a:t>Management</a:t>
            </a:r>
            <a:r>
              <a:rPr lang="en-US" sz="3200" dirty="0"/>
              <a:t>- includes policy making and standard setting,planning,coordination ,information collection and sharing, collaboration with other </a:t>
            </a:r>
            <a:r>
              <a:rPr lang="en-US" sz="3200" dirty="0" err="1" smtClean="0"/>
              <a:t>partners,quality</a:t>
            </a:r>
            <a:r>
              <a:rPr lang="en-US" sz="3200" dirty="0" smtClean="0"/>
              <a:t> </a:t>
            </a:r>
            <a:r>
              <a:rPr lang="en-US" sz="3200" dirty="0"/>
              <a:t>assurance, monitoring and evaluation.</a:t>
            </a:r>
          </a:p>
          <a:p>
            <a:pPr>
              <a:buFont typeface="Wingdings" pitchFamily="2" charset="2"/>
              <a:buChar char="v"/>
            </a:pPr>
            <a:r>
              <a:rPr lang="en-US" sz="3200" b="1" dirty="0"/>
              <a:t>Sustainable financing</a:t>
            </a:r>
            <a:r>
              <a:rPr lang="en-US" sz="3200" dirty="0"/>
              <a:t>-comprises of budgeting, identifying funding sources ,actions leading to increased allocation of financial resources to immunization programmes. </a:t>
            </a:r>
          </a:p>
          <a:p>
            <a:pPr>
              <a:buFont typeface="Wingdings" pitchFamily="2" charset="2"/>
              <a:buChar char="v"/>
            </a:pPr>
            <a:r>
              <a:rPr lang="en-US" sz="3200" b="1" dirty="0"/>
              <a:t>Institutional resources </a:t>
            </a:r>
            <a:r>
              <a:rPr lang="en-US" sz="3200" b="1" dirty="0" smtClean="0"/>
              <a:t>strengthening</a:t>
            </a:r>
            <a:r>
              <a:rPr lang="en-US" sz="3200" dirty="0" smtClean="0"/>
              <a:t>-includes </a:t>
            </a:r>
            <a:r>
              <a:rPr lang="en-US" sz="3200" dirty="0"/>
              <a:t>staffing, training ,supervision and institutional support.</a:t>
            </a:r>
          </a:p>
        </p:txBody>
      </p:sp>
    </p:spTree>
    <p:extLst>
      <p:ext uri="{BB962C8B-B14F-4D97-AF65-F5344CB8AC3E}">
        <p14:creationId xmlns:p14="http://schemas.microsoft.com/office/powerpoint/2010/main" val="1261606853"/>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8" y="152400"/>
            <a:ext cx="10947043" cy="1143000"/>
          </a:xfrm>
        </p:spPr>
        <p:txBody>
          <a:bodyPr>
            <a:normAutofit fontScale="90000"/>
          </a:bodyPr>
          <a:lstStyle/>
          <a:p>
            <a:r>
              <a:rPr lang="en-US" dirty="0" smtClean="0"/>
              <a:t>General Norms &amp; Guiding principles for Programme implementation</a:t>
            </a:r>
            <a:endParaRPr lang="en-US" dirty="0"/>
          </a:p>
        </p:txBody>
      </p:sp>
      <p:sp>
        <p:nvSpPr>
          <p:cNvPr id="3" name="Content Placeholder 2"/>
          <p:cNvSpPr>
            <a:spLocks noGrp="1"/>
          </p:cNvSpPr>
          <p:nvPr>
            <p:ph idx="1"/>
          </p:nvPr>
        </p:nvSpPr>
        <p:spPr>
          <a:xfrm>
            <a:off x="399245" y="1328670"/>
            <a:ext cx="11438353" cy="4953000"/>
          </a:xfrm>
        </p:spPr>
        <p:txBody>
          <a:bodyPr>
            <a:noAutofit/>
          </a:bodyPr>
          <a:lstStyle/>
          <a:p>
            <a:r>
              <a:rPr lang="en-US" sz="3200" b="1" dirty="0"/>
              <a:t>Community participation and social mobilization</a:t>
            </a:r>
          </a:p>
          <a:p>
            <a:r>
              <a:rPr lang="en-US" sz="3200" dirty="0"/>
              <a:t>Community is the main stakeholder &amp; partner in any immunization programme be it routine EPI or National Immunization Days (NIDs).</a:t>
            </a:r>
          </a:p>
          <a:p>
            <a:r>
              <a:rPr lang="en-US" sz="3200" dirty="0" smtClean="0"/>
              <a:t>Therefore </a:t>
            </a:r>
            <a:r>
              <a:rPr lang="en-US" sz="3200" dirty="0"/>
              <a:t>all possible avenues shall be explored  to involve community members and community based structures in the programme activities </a:t>
            </a:r>
          </a:p>
          <a:p>
            <a:r>
              <a:rPr lang="en-US" sz="3200" dirty="0"/>
              <a:t>The national immunization strategies shall support all activities geared towards awareness creation, demand generation, attitude change and community participation.</a:t>
            </a:r>
          </a:p>
        </p:txBody>
      </p:sp>
    </p:spTree>
    <p:extLst>
      <p:ext uri="{BB962C8B-B14F-4D97-AF65-F5344CB8AC3E}">
        <p14:creationId xmlns:p14="http://schemas.microsoft.com/office/powerpoint/2010/main" val="734465785"/>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0493" y="152400"/>
            <a:ext cx="8229600" cy="533400"/>
          </a:xfrm>
        </p:spPr>
        <p:txBody>
          <a:bodyPr>
            <a:normAutofit fontScale="90000"/>
          </a:bodyPr>
          <a:lstStyle/>
          <a:p>
            <a:endParaRPr lang="en-US" dirty="0"/>
          </a:p>
        </p:txBody>
      </p:sp>
      <p:sp>
        <p:nvSpPr>
          <p:cNvPr id="3" name="Content Placeholder 2"/>
          <p:cNvSpPr>
            <a:spLocks noGrp="1"/>
          </p:cNvSpPr>
          <p:nvPr>
            <p:ph idx="1"/>
          </p:nvPr>
        </p:nvSpPr>
        <p:spPr>
          <a:xfrm>
            <a:off x="412125" y="762000"/>
            <a:ext cx="11372044" cy="5791200"/>
          </a:xfrm>
        </p:spPr>
        <p:txBody>
          <a:bodyPr>
            <a:noAutofit/>
          </a:bodyPr>
          <a:lstStyle/>
          <a:p>
            <a:r>
              <a:rPr lang="en-US" sz="3200" dirty="0"/>
              <a:t>The </a:t>
            </a:r>
            <a:r>
              <a:rPr lang="en-US" sz="3200" dirty="0" smtClean="0"/>
              <a:t>immunization </a:t>
            </a:r>
            <a:r>
              <a:rPr lang="en-US" sz="3200" dirty="0" err="1" smtClean="0"/>
              <a:t>personel</a:t>
            </a:r>
            <a:r>
              <a:rPr lang="en-US" sz="3200" dirty="0" smtClean="0"/>
              <a:t> </a:t>
            </a:r>
            <a:r>
              <a:rPr lang="en-US" sz="3200" dirty="0"/>
              <a:t>shall seek close cooperation with community leaders ,village chiefs, religious </a:t>
            </a:r>
            <a:r>
              <a:rPr lang="en-US" sz="3200" dirty="0" smtClean="0"/>
              <a:t>leaders, parliamentarians </a:t>
            </a:r>
            <a:r>
              <a:rPr lang="en-US" sz="3200" dirty="0"/>
              <a:t>,teachers and women groups as well as health committees and community health workers</a:t>
            </a:r>
          </a:p>
          <a:p>
            <a:r>
              <a:rPr lang="en-US" sz="3200" b="1" dirty="0"/>
              <a:t>Integrated approach</a:t>
            </a:r>
          </a:p>
          <a:p>
            <a:r>
              <a:rPr lang="en-US" sz="3200" dirty="0" smtClean="0"/>
              <a:t>Immunization </a:t>
            </a:r>
            <a:r>
              <a:rPr lang="en-US" sz="3200" dirty="0"/>
              <a:t>services shall be provided as an integral part of the National Family health programme which will include prevention and control of childhood diseases, growth monitoring ,information, education and communication, nutritional advice, breastfeeding ,antenatal, postnatal care and family planning.</a:t>
            </a:r>
          </a:p>
        </p:txBody>
      </p:sp>
    </p:spTree>
    <p:extLst>
      <p:ext uri="{BB962C8B-B14F-4D97-AF65-F5344CB8AC3E}">
        <p14:creationId xmlns:p14="http://schemas.microsoft.com/office/powerpoint/2010/main" val="2108092948"/>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073" y="294066"/>
            <a:ext cx="8229600" cy="594575"/>
          </a:xfrm>
        </p:spPr>
        <p:txBody>
          <a:bodyPr>
            <a:normAutofit fontScale="90000"/>
          </a:bodyPr>
          <a:lstStyle/>
          <a:p>
            <a:r>
              <a:rPr lang="en-US" b="1" dirty="0" smtClean="0"/>
              <a:t>Accessibility &amp; equity</a:t>
            </a:r>
            <a:endParaRPr lang="en-US" b="1" dirty="0"/>
          </a:p>
        </p:txBody>
      </p:sp>
      <p:sp>
        <p:nvSpPr>
          <p:cNvPr id="3" name="Content Placeholder 2"/>
          <p:cNvSpPr>
            <a:spLocks noGrp="1"/>
          </p:cNvSpPr>
          <p:nvPr>
            <p:ph idx="1"/>
          </p:nvPr>
        </p:nvSpPr>
        <p:spPr>
          <a:xfrm>
            <a:off x="476518" y="888641"/>
            <a:ext cx="11088710" cy="5628070"/>
          </a:xfrm>
        </p:spPr>
        <p:txBody>
          <a:bodyPr>
            <a:noAutofit/>
          </a:bodyPr>
          <a:lstStyle/>
          <a:p>
            <a:r>
              <a:rPr lang="en-US" sz="3200" dirty="0" smtClean="0"/>
              <a:t>In order to achieve high immunization coverage among communities, the programme shall aim to be accessible to every child and woman in child bearing age.</a:t>
            </a:r>
          </a:p>
          <a:p>
            <a:r>
              <a:rPr lang="en-US" sz="3200" dirty="0" smtClean="0"/>
              <a:t>The programme shall apply 2 basic strategies in order to achieve high coverage :static services and scheduled outreach visits to reach a target child in a remote community. </a:t>
            </a:r>
          </a:p>
          <a:p>
            <a:r>
              <a:rPr lang="en-US" sz="3200" dirty="0" smtClean="0"/>
              <a:t>However because of special requirements of certain eradication programme (polio, measles ,NT ),the EPI shall also make use of campaign strategy with mobile teams in order to break the chain of transmission of the disease by mass immunizations performed simultaneously.</a:t>
            </a:r>
          </a:p>
        </p:txBody>
      </p:sp>
    </p:spTree>
    <p:extLst>
      <p:ext uri="{BB962C8B-B14F-4D97-AF65-F5344CB8AC3E}">
        <p14:creationId xmlns:p14="http://schemas.microsoft.com/office/powerpoint/2010/main" val="1329488436"/>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742793"/>
          </a:xfrm>
        </p:spPr>
        <p:txBody>
          <a:bodyPr>
            <a:normAutofit fontScale="90000"/>
          </a:bodyPr>
          <a:lstStyle/>
          <a:p>
            <a:endParaRPr lang="en-US" dirty="0"/>
          </a:p>
        </p:txBody>
      </p:sp>
      <p:sp>
        <p:nvSpPr>
          <p:cNvPr id="3" name="Content Placeholder 2"/>
          <p:cNvSpPr>
            <a:spLocks noGrp="1"/>
          </p:cNvSpPr>
          <p:nvPr>
            <p:ph sz="quarter" idx="1"/>
          </p:nvPr>
        </p:nvSpPr>
        <p:spPr>
          <a:xfrm>
            <a:off x="798490" y="1171977"/>
            <a:ext cx="10783910" cy="4847823"/>
          </a:xfrm>
        </p:spPr>
        <p:txBody>
          <a:bodyPr>
            <a:normAutofit/>
          </a:bodyPr>
          <a:lstStyle/>
          <a:p>
            <a:r>
              <a:rPr lang="en-US" sz="3200" dirty="0"/>
              <a:t>To ensure equity &amp; social justice</a:t>
            </a:r>
            <a:r>
              <a:rPr lang="en-US" sz="3200" dirty="0" smtClean="0"/>
              <a:t>, the immunization </a:t>
            </a:r>
            <a:r>
              <a:rPr lang="en-US" sz="3200" dirty="0"/>
              <a:t>shall be provided to all target populations irrespective of ethnicity</a:t>
            </a:r>
            <a:r>
              <a:rPr lang="en-US" sz="3200" dirty="0" smtClean="0"/>
              <a:t>, gender </a:t>
            </a:r>
            <a:r>
              <a:rPr lang="en-US" sz="3200" dirty="0"/>
              <a:t>or political and religious </a:t>
            </a:r>
            <a:r>
              <a:rPr lang="en-US" sz="3200" dirty="0" smtClean="0"/>
              <a:t>affiliation.</a:t>
            </a:r>
            <a:endParaRPr lang="en-US" sz="3200" dirty="0"/>
          </a:p>
        </p:txBody>
      </p:sp>
    </p:spTree>
    <p:extLst>
      <p:ext uri="{BB962C8B-B14F-4D97-AF65-F5344CB8AC3E}">
        <p14:creationId xmlns:p14="http://schemas.microsoft.com/office/powerpoint/2010/main" val="1151188539"/>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err="1" smtClean="0"/>
              <a:t>Microplan</a:t>
            </a:r>
            <a:r>
              <a:rPr lang="en-US" dirty="0" smtClean="0"/>
              <a:t> </a:t>
            </a:r>
          </a:p>
          <a:p>
            <a:r>
              <a:rPr lang="en-US" dirty="0" smtClean="0"/>
              <a:t>Missed opportunity for immunizations</a:t>
            </a:r>
          </a:p>
          <a:p>
            <a:r>
              <a:rPr lang="en-US" dirty="0" smtClean="0"/>
              <a:t>Standards </a:t>
            </a:r>
          </a:p>
          <a:p>
            <a:r>
              <a:rPr lang="en-US" dirty="0" smtClean="0"/>
              <a:t>Strategy</a:t>
            </a:r>
          </a:p>
          <a:p>
            <a:r>
              <a:rPr lang="en-US" dirty="0" smtClean="0"/>
              <a:t>Support supervision </a:t>
            </a:r>
          </a:p>
          <a:p>
            <a:r>
              <a:rPr lang="en-US" dirty="0" smtClean="0"/>
              <a:t>Target </a:t>
            </a:r>
          </a:p>
          <a:p>
            <a:endParaRPr lang="en-US" dirty="0" smtClean="0"/>
          </a:p>
        </p:txBody>
      </p:sp>
    </p:spTree>
    <p:extLst>
      <p:ext uri="{BB962C8B-B14F-4D97-AF65-F5344CB8AC3E}">
        <p14:creationId xmlns:p14="http://schemas.microsoft.com/office/powerpoint/2010/main" val="2340278035"/>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89397" y="1519706"/>
            <a:ext cx="11230378" cy="4500093"/>
          </a:xfrm>
        </p:spPr>
        <p:txBody>
          <a:bodyPr>
            <a:normAutofit lnSpcReduction="10000"/>
          </a:bodyPr>
          <a:lstStyle/>
          <a:p>
            <a:r>
              <a:rPr lang="en-US" sz="3200" b="1" dirty="0"/>
              <a:t>Quality of services &amp; safety considerations</a:t>
            </a:r>
          </a:p>
          <a:p>
            <a:r>
              <a:rPr lang="en-US" sz="3200" dirty="0" smtClean="0"/>
              <a:t>This shall be achieved through training of field staff, and their technical supervision ,provision of necessary equipment and injection materials, monitoring and evaluation.</a:t>
            </a:r>
          </a:p>
          <a:p>
            <a:r>
              <a:rPr lang="en-US" sz="3200" dirty="0" smtClean="0"/>
              <a:t>Programme shall be put under close surveillance </a:t>
            </a:r>
          </a:p>
          <a:p>
            <a:r>
              <a:rPr lang="en-US" sz="3200" b="1" dirty="0"/>
              <a:t>Coordination &amp; </a:t>
            </a:r>
            <a:r>
              <a:rPr lang="en-US" sz="3200" b="1" dirty="0" smtClean="0"/>
              <a:t>leadership</a:t>
            </a:r>
          </a:p>
          <a:p>
            <a:r>
              <a:rPr lang="en-US" sz="3200" dirty="0"/>
              <a:t>With all participating agencies and other partners e.g. NGOs </a:t>
            </a:r>
            <a:r>
              <a:rPr lang="en-US" sz="3200" dirty="0" smtClean="0"/>
              <a:t>,these services shall </a:t>
            </a:r>
            <a:r>
              <a:rPr lang="en-US" sz="3200" dirty="0"/>
              <a:t>rest with the ministries through regular meetings and various  committees.</a:t>
            </a:r>
          </a:p>
          <a:p>
            <a:endParaRPr lang="en-US" sz="3200" b="1" dirty="0" smtClean="0"/>
          </a:p>
          <a:p>
            <a:endParaRPr lang="en-US" sz="3200" dirty="0"/>
          </a:p>
        </p:txBody>
      </p:sp>
    </p:spTree>
    <p:extLst>
      <p:ext uri="{BB962C8B-B14F-4D97-AF65-F5344CB8AC3E}">
        <p14:creationId xmlns:p14="http://schemas.microsoft.com/office/powerpoint/2010/main" val="538171709"/>
      </p:ext>
    </p:extLst>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763" y="274638"/>
            <a:ext cx="10706637" cy="1143000"/>
          </a:xfrm>
        </p:spPr>
        <p:txBody>
          <a:bodyPr>
            <a:normAutofit/>
          </a:bodyPr>
          <a:lstStyle/>
          <a:p>
            <a:r>
              <a:rPr lang="en-US" dirty="0" smtClean="0"/>
              <a:t>Regulatory issues relating to immunizations</a:t>
            </a:r>
            <a:endParaRPr lang="en-US" dirty="0"/>
          </a:p>
        </p:txBody>
      </p:sp>
      <p:sp>
        <p:nvSpPr>
          <p:cNvPr id="3" name="Content Placeholder 2"/>
          <p:cNvSpPr>
            <a:spLocks noGrp="1"/>
          </p:cNvSpPr>
          <p:nvPr>
            <p:ph idx="1"/>
          </p:nvPr>
        </p:nvSpPr>
        <p:spPr>
          <a:xfrm>
            <a:off x="463639" y="1434921"/>
            <a:ext cx="11256136" cy="4572000"/>
          </a:xfrm>
        </p:spPr>
        <p:txBody>
          <a:bodyPr>
            <a:normAutofit/>
          </a:bodyPr>
          <a:lstStyle/>
          <a:p>
            <a:r>
              <a:rPr lang="en-US" sz="3200" dirty="0" smtClean="0"/>
              <a:t>Most of the countries in African regions do not manufacture vaccines and almost all vaccines used for immunization programmes are imported.</a:t>
            </a:r>
          </a:p>
          <a:p>
            <a:pPr>
              <a:buFont typeface="Wingdings" pitchFamily="2" charset="2"/>
              <a:buChar char="v"/>
            </a:pPr>
            <a:r>
              <a:rPr lang="en-US" sz="3200" dirty="0" smtClean="0"/>
              <a:t>These vaccines should be registered </a:t>
            </a:r>
          </a:p>
          <a:p>
            <a:pPr>
              <a:buFont typeface="Wingdings" pitchFamily="2" charset="2"/>
              <a:buChar char="v"/>
            </a:pPr>
            <a:r>
              <a:rPr lang="en-US" sz="3200" dirty="0" smtClean="0"/>
              <a:t>Should conform with the WHO and UNICEF standards </a:t>
            </a:r>
          </a:p>
          <a:p>
            <a:pPr>
              <a:buFont typeface="Wingdings" pitchFamily="2" charset="2"/>
              <a:buChar char="v"/>
            </a:pPr>
            <a:r>
              <a:rPr lang="en-US" sz="3200" dirty="0" smtClean="0"/>
              <a:t>Should be made available to all levels of the health care delivery system at all times to the recipient</a:t>
            </a:r>
            <a:endParaRPr lang="en-US" sz="3200" dirty="0"/>
          </a:p>
        </p:txBody>
      </p:sp>
    </p:spTree>
    <p:extLst>
      <p:ext uri="{BB962C8B-B14F-4D97-AF65-F5344CB8AC3E}">
        <p14:creationId xmlns:p14="http://schemas.microsoft.com/office/powerpoint/2010/main" val="1819207603"/>
      </p:ext>
    </p:extLst>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en-US" smtClean="0"/>
              <a:t>SERVICE DELIVERY STRATEGIES AND INNOVATIVE APPROACHES</a:t>
            </a:r>
            <a:endParaRPr lang="en-US" dirty="0"/>
          </a:p>
        </p:txBody>
      </p:sp>
    </p:spTree>
    <p:extLst>
      <p:ext uri="{BB962C8B-B14F-4D97-AF65-F5344CB8AC3E}">
        <p14:creationId xmlns:p14="http://schemas.microsoft.com/office/powerpoint/2010/main" val="3286577801"/>
      </p:ext>
    </p:extLst>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807187"/>
          </a:xfrm>
        </p:spPr>
        <p:txBody>
          <a:bodyPr>
            <a:normAutofit/>
          </a:bodyPr>
          <a:lstStyle/>
          <a:p>
            <a:r>
              <a:rPr lang="en-US" b="1" dirty="0"/>
              <a:t>Missed opportunities</a:t>
            </a:r>
            <a:r>
              <a:rPr lang="en-US" b="1" dirty="0" smtClean="0"/>
              <a:t>:</a:t>
            </a:r>
            <a:endParaRPr lang="en-US" dirty="0"/>
          </a:p>
        </p:txBody>
      </p:sp>
      <p:sp>
        <p:nvSpPr>
          <p:cNvPr id="3" name="Content Placeholder 2"/>
          <p:cNvSpPr>
            <a:spLocks noGrp="1"/>
          </p:cNvSpPr>
          <p:nvPr>
            <p:ph sz="quarter" idx="1"/>
          </p:nvPr>
        </p:nvSpPr>
        <p:spPr>
          <a:xfrm>
            <a:off x="656823" y="1081826"/>
            <a:ext cx="10925577" cy="5318974"/>
          </a:xfrm>
        </p:spPr>
        <p:txBody>
          <a:bodyPr>
            <a:normAutofit fontScale="92500"/>
          </a:bodyPr>
          <a:lstStyle/>
          <a:p>
            <a:pPr lvl="0"/>
            <a:r>
              <a:rPr lang="en-US" sz="3200" dirty="0" smtClean="0"/>
              <a:t>It </a:t>
            </a:r>
            <a:r>
              <a:rPr lang="en-US" sz="3200" dirty="0"/>
              <a:t>occurs when an eligible child or woman comes to a health facility and does not receive any or all of the vaccines does for which he/she is eligible. </a:t>
            </a:r>
          </a:p>
          <a:p>
            <a:pPr lvl="0"/>
            <a:r>
              <a:rPr lang="en-US" sz="3200" dirty="0"/>
              <a:t>The opportunity to immunization is missed when:</a:t>
            </a:r>
          </a:p>
          <a:p>
            <a:pPr lvl="0"/>
            <a:r>
              <a:rPr lang="en-US" sz="3200" dirty="0"/>
              <a:t>Health facility does not offer the services.</a:t>
            </a:r>
          </a:p>
          <a:p>
            <a:pPr lvl="0"/>
            <a:r>
              <a:rPr lang="en-US" sz="3200" dirty="0"/>
              <a:t>Health facility is experiencing stock out for vaccines.</a:t>
            </a:r>
          </a:p>
          <a:p>
            <a:pPr lvl="0"/>
            <a:r>
              <a:rPr lang="en-US" sz="3200" dirty="0"/>
              <a:t>Health workers do not use appropriate contraindications to immunizations.</a:t>
            </a:r>
          </a:p>
          <a:p>
            <a:pPr lvl="0"/>
            <a:r>
              <a:rPr lang="en-US" sz="3200" dirty="0"/>
              <a:t>Health workers do not routinely screen children and women who are eligible at the time of visits.</a:t>
            </a:r>
          </a:p>
          <a:p>
            <a:pPr lvl="0"/>
            <a:r>
              <a:rPr lang="en-US" sz="3200" dirty="0"/>
              <a:t>Health care workers do not give all vaccines to which children and women are eligible at the time of visits.</a:t>
            </a:r>
          </a:p>
          <a:p>
            <a:endParaRPr lang="en-US" dirty="0"/>
          </a:p>
        </p:txBody>
      </p:sp>
    </p:spTree>
    <p:extLst>
      <p:ext uri="{BB962C8B-B14F-4D97-AF65-F5344CB8AC3E}">
        <p14:creationId xmlns:p14="http://schemas.microsoft.com/office/powerpoint/2010/main" val="2804337350"/>
      </p:ext>
    </p:extLst>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76518" y="1417637"/>
            <a:ext cx="11294772" cy="4944525"/>
          </a:xfrm>
        </p:spPr>
        <p:txBody>
          <a:bodyPr/>
          <a:lstStyle/>
          <a:p>
            <a:pPr lvl="0"/>
            <a:r>
              <a:rPr lang="en-US" sz="3200" dirty="0"/>
              <a:t>Health care workers decide to schedule some vaccines for fear of running out of vaccines of high vaccine wastage.</a:t>
            </a:r>
          </a:p>
          <a:p>
            <a:endParaRPr lang="en-US" dirty="0"/>
          </a:p>
        </p:txBody>
      </p:sp>
    </p:spTree>
    <p:extLst>
      <p:ext uri="{BB962C8B-B14F-4D97-AF65-F5344CB8AC3E}">
        <p14:creationId xmlns:p14="http://schemas.microsoft.com/office/powerpoint/2010/main" val="1191216027"/>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845824"/>
          </a:xfrm>
        </p:spPr>
        <p:txBody>
          <a:bodyPr>
            <a:normAutofit/>
          </a:bodyPr>
          <a:lstStyle/>
          <a:p>
            <a:r>
              <a:rPr lang="en-US" b="1" dirty="0"/>
              <a:t>Ways to reduce missed opportunities</a:t>
            </a:r>
            <a:r>
              <a:rPr lang="en-US" b="1" dirty="0" smtClean="0"/>
              <a:t>:</a:t>
            </a:r>
            <a:endParaRPr lang="en-US" dirty="0"/>
          </a:p>
        </p:txBody>
      </p:sp>
      <p:sp>
        <p:nvSpPr>
          <p:cNvPr id="3" name="Content Placeholder 2"/>
          <p:cNvSpPr>
            <a:spLocks noGrp="1"/>
          </p:cNvSpPr>
          <p:nvPr>
            <p:ph sz="quarter" idx="1"/>
          </p:nvPr>
        </p:nvSpPr>
        <p:spPr>
          <a:xfrm>
            <a:off x="399245" y="1120461"/>
            <a:ext cx="11462197" cy="5473521"/>
          </a:xfrm>
        </p:spPr>
        <p:txBody>
          <a:bodyPr>
            <a:noAutofit/>
          </a:bodyPr>
          <a:lstStyle/>
          <a:p>
            <a:pPr lvl="0"/>
            <a:r>
              <a:rPr lang="en-US" sz="2800" dirty="0" smtClean="0"/>
              <a:t>Conduct </a:t>
            </a:r>
            <a:r>
              <a:rPr lang="en-US" sz="2800" dirty="0"/>
              <a:t>periodic survey to measure missed opportunities.</a:t>
            </a:r>
          </a:p>
          <a:p>
            <a:pPr lvl="0"/>
            <a:r>
              <a:rPr lang="en-US" sz="2800" dirty="0"/>
              <a:t>Identify missed opportunities by examining healthy facility records and immunization cards.</a:t>
            </a:r>
          </a:p>
          <a:p>
            <a:pPr lvl="0"/>
            <a:r>
              <a:rPr lang="en-US" sz="2800" dirty="0"/>
              <a:t>Check immunization status of every child and pregnant women visiting the health facilities or coming for outreach sites for any reason. Those in need should be immunized before leaving.</a:t>
            </a:r>
          </a:p>
          <a:p>
            <a:pPr lvl="0"/>
            <a:r>
              <a:rPr lang="en-US" sz="2800" dirty="0"/>
              <a:t>Avoid false contraindications to immunizations e.g. fever, cold, diarrhea, vomiting and malnutrition.</a:t>
            </a:r>
          </a:p>
          <a:p>
            <a:pPr lvl="0"/>
            <a:r>
              <a:rPr lang="en-US" sz="2800" dirty="0"/>
              <a:t>Ensure all eligible women and children have an immunization card and they bring it to every visit and the relevant details discussed with the mother.</a:t>
            </a:r>
          </a:p>
          <a:p>
            <a:pPr lvl="0"/>
            <a:r>
              <a:rPr lang="en-US" sz="2800" dirty="0"/>
              <a:t>Ensure that those sick enough to be admitted are immunized on admission or before discharge from hospital</a:t>
            </a:r>
            <a:r>
              <a:rPr lang="en-US" sz="2800" dirty="0" smtClean="0"/>
              <a:t>.</a:t>
            </a:r>
            <a:endParaRPr lang="en-US" sz="2800" dirty="0"/>
          </a:p>
        </p:txBody>
      </p:sp>
    </p:spTree>
    <p:extLst>
      <p:ext uri="{BB962C8B-B14F-4D97-AF65-F5344CB8AC3E}">
        <p14:creationId xmlns:p14="http://schemas.microsoft.com/office/powerpoint/2010/main" val="3909872915"/>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66669" y="1447800"/>
            <a:ext cx="11153105" cy="4572000"/>
          </a:xfrm>
        </p:spPr>
        <p:txBody>
          <a:bodyPr>
            <a:normAutofit/>
          </a:bodyPr>
          <a:lstStyle/>
          <a:p>
            <a:pPr lvl="0"/>
            <a:r>
              <a:rPr lang="en-US" sz="3200" dirty="0"/>
              <a:t>Avoid scheduling of vaccination services and inconsistent outreaches.</a:t>
            </a:r>
          </a:p>
          <a:p>
            <a:pPr lvl="0"/>
            <a:r>
              <a:rPr lang="en-US" sz="3200" dirty="0"/>
              <a:t>Encourage health care workers to open a multi dose vial vaccine even for one child.</a:t>
            </a:r>
          </a:p>
          <a:p>
            <a:endParaRPr lang="en-US" sz="3200" dirty="0"/>
          </a:p>
          <a:p>
            <a:endParaRPr lang="en-US" sz="3200" dirty="0"/>
          </a:p>
        </p:txBody>
      </p:sp>
    </p:spTree>
    <p:extLst>
      <p:ext uri="{BB962C8B-B14F-4D97-AF65-F5344CB8AC3E}">
        <p14:creationId xmlns:p14="http://schemas.microsoft.com/office/powerpoint/2010/main" val="3200848008"/>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944" y="274638"/>
            <a:ext cx="10938456" cy="1143000"/>
          </a:xfrm>
        </p:spPr>
        <p:txBody>
          <a:bodyPr>
            <a:normAutofit fontScale="90000"/>
          </a:bodyPr>
          <a:lstStyle/>
          <a:p>
            <a:r>
              <a:rPr lang="en-US" b="1" dirty="0"/>
              <a:t>Barriers to non-participation of clients to immunization</a:t>
            </a:r>
            <a:r>
              <a:rPr lang="en-US" b="1" dirty="0" smtClean="0"/>
              <a:t>:</a:t>
            </a:r>
            <a:endParaRPr lang="en-US" dirty="0"/>
          </a:p>
        </p:txBody>
      </p:sp>
      <p:sp>
        <p:nvSpPr>
          <p:cNvPr id="3" name="Content Placeholder 2"/>
          <p:cNvSpPr>
            <a:spLocks noGrp="1"/>
          </p:cNvSpPr>
          <p:nvPr>
            <p:ph sz="quarter" idx="1"/>
          </p:nvPr>
        </p:nvSpPr>
        <p:spPr>
          <a:xfrm>
            <a:off x="785611" y="1417638"/>
            <a:ext cx="10796789" cy="4602162"/>
          </a:xfrm>
        </p:spPr>
        <p:txBody>
          <a:bodyPr>
            <a:normAutofit/>
          </a:bodyPr>
          <a:lstStyle/>
          <a:p>
            <a:pPr lvl="0"/>
            <a:r>
              <a:rPr lang="en-US" sz="3200" dirty="0" smtClean="0"/>
              <a:t>Lack </a:t>
            </a:r>
            <a:r>
              <a:rPr lang="en-US" sz="3200" dirty="0"/>
              <a:t>of time to come foe services.</a:t>
            </a:r>
          </a:p>
          <a:p>
            <a:pPr lvl="0"/>
            <a:r>
              <a:rPr lang="en-US" sz="3200" dirty="0"/>
              <a:t>Problems of transportation – distance.</a:t>
            </a:r>
          </a:p>
          <a:p>
            <a:pPr lvl="0"/>
            <a:r>
              <a:rPr lang="en-US" sz="3200" dirty="0"/>
              <a:t>Long waiting time.</a:t>
            </a:r>
          </a:p>
          <a:p>
            <a:pPr lvl="0"/>
            <a:r>
              <a:rPr lang="en-US" sz="3200" dirty="0"/>
              <a:t>Attitude of the staff.</a:t>
            </a:r>
          </a:p>
          <a:p>
            <a:pPr lvl="0"/>
            <a:r>
              <a:rPr lang="en-US" sz="3200" dirty="0"/>
              <a:t>Lack of organization of services.</a:t>
            </a:r>
          </a:p>
          <a:p>
            <a:pPr lvl="0"/>
            <a:r>
              <a:rPr lang="en-US" sz="3200" dirty="0"/>
              <a:t>Bad experience to previous immunization.</a:t>
            </a:r>
          </a:p>
          <a:p>
            <a:pPr lvl="0"/>
            <a:r>
              <a:rPr lang="en-US" sz="3200" dirty="0"/>
              <a:t>Negative attitude and beliefs.</a:t>
            </a:r>
          </a:p>
          <a:p>
            <a:endParaRPr lang="en-US" sz="3200" dirty="0"/>
          </a:p>
        </p:txBody>
      </p:sp>
    </p:spTree>
    <p:extLst>
      <p:ext uri="{BB962C8B-B14F-4D97-AF65-F5344CB8AC3E}">
        <p14:creationId xmlns:p14="http://schemas.microsoft.com/office/powerpoint/2010/main" val="660561849"/>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Summary of indications and contraindications of EPI vaccines</a:t>
            </a:r>
            <a:r>
              <a:rPr lang="en-US" b="1" dirty="0" smtClean="0"/>
              <a:t>:</a:t>
            </a:r>
            <a:endParaRPr lang="en-US" dirty="0"/>
          </a:p>
        </p:txBody>
      </p:sp>
      <p:sp>
        <p:nvSpPr>
          <p:cNvPr id="3" name="Content Placeholder 2"/>
          <p:cNvSpPr>
            <a:spLocks noGrp="1"/>
          </p:cNvSpPr>
          <p:nvPr>
            <p:ph sz="quarter" idx="1"/>
          </p:nvPr>
        </p:nvSpPr>
        <p:spPr>
          <a:xfrm>
            <a:off x="605307" y="1262131"/>
            <a:ext cx="11191741" cy="5396246"/>
          </a:xfrm>
        </p:spPr>
        <p:txBody>
          <a:bodyPr>
            <a:noAutofit/>
          </a:bodyPr>
          <a:lstStyle/>
          <a:p>
            <a:pPr lvl="0"/>
            <a:r>
              <a:rPr lang="en-US" sz="3200" dirty="0" smtClean="0"/>
              <a:t>Immunized </a:t>
            </a:r>
            <a:r>
              <a:rPr lang="en-US" sz="3200" dirty="0"/>
              <a:t>children who are malnourished.</a:t>
            </a:r>
          </a:p>
          <a:p>
            <a:pPr lvl="0"/>
            <a:r>
              <a:rPr lang="en-US" sz="3200" dirty="0"/>
              <a:t>Immunize pregnant mother with TT however because of theoretical risk of teratogenicity avoid giving in early pregnancy.</a:t>
            </a:r>
          </a:p>
          <a:p>
            <a:pPr lvl="0"/>
            <a:r>
              <a:rPr lang="en-US" sz="3200" dirty="0"/>
              <a:t>Illness not requiring hospitalization and no contraindication to vaccination.</a:t>
            </a:r>
          </a:p>
          <a:p>
            <a:pPr lvl="0"/>
            <a:r>
              <a:rPr lang="en-US" sz="3200" dirty="0"/>
              <a:t>Children who have illnesses requiring hospitalization defer vaccination until the condition improves. Make sure the child is vaccinated before discharge.</a:t>
            </a:r>
          </a:p>
          <a:p>
            <a:pPr lvl="0"/>
            <a:r>
              <a:rPr lang="en-US" sz="3200" dirty="0"/>
              <a:t>Do not immunize children who have had a previous severe event (reaction) after previous.</a:t>
            </a:r>
          </a:p>
          <a:p>
            <a:endParaRPr lang="en-US" sz="3200" dirty="0"/>
          </a:p>
        </p:txBody>
      </p:sp>
    </p:spTree>
    <p:extLst>
      <p:ext uri="{BB962C8B-B14F-4D97-AF65-F5344CB8AC3E}">
        <p14:creationId xmlns:p14="http://schemas.microsoft.com/office/powerpoint/2010/main" val="1963620112"/>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1" y="274638"/>
            <a:ext cx="11363459" cy="768551"/>
          </a:xfrm>
        </p:spPr>
        <p:txBody>
          <a:bodyPr>
            <a:normAutofit/>
          </a:bodyPr>
          <a:lstStyle/>
          <a:p>
            <a:r>
              <a:rPr lang="en-US" b="1" dirty="0"/>
              <a:t>EPI RED strategy</a:t>
            </a:r>
            <a:r>
              <a:rPr lang="en-US" b="1" dirty="0" smtClean="0"/>
              <a:t>:</a:t>
            </a:r>
            <a:endParaRPr lang="en-US" dirty="0"/>
          </a:p>
        </p:txBody>
      </p:sp>
      <p:sp>
        <p:nvSpPr>
          <p:cNvPr id="3" name="Content Placeholder 2"/>
          <p:cNvSpPr>
            <a:spLocks noGrp="1"/>
          </p:cNvSpPr>
          <p:nvPr>
            <p:ph sz="quarter" idx="1"/>
          </p:nvPr>
        </p:nvSpPr>
        <p:spPr>
          <a:xfrm>
            <a:off x="373487" y="1043189"/>
            <a:ext cx="11346288" cy="5602310"/>
          </a:xfrm>
        </p:spPr>
        <p:txBody>
          <a:bodyPr>
            <a:noAutofit/>
          </a:bodyPr>
          <a:lstStyle/>
          <a:p>
            <a:r>
              <a:rPr lang="en-US" sz="2800" b="1" dirty="0" smtClean="0"/>
              <a:t>R </a:t>
            </a:r>
            <a:r>
              <a:rPr lang="en-US" sz="2800" b="1" dirty="0"/>
              <a:t>– </a:t>
            </a:r>
            <a:r>
              <a:rPr lang="en-US" sz="2800" dirty="0"/>
              <a:t>Reaching.</a:t>
            </a:r>
            <a:r>
              <a:rPr lang="en-US" sz="2800" b="1" dirty="0"/>
              <a:t> </a:t>
            </a:r>
            <a:endParaRPr lang="en-US" sz="2800" dirty="0"/>
          </a:p>
          <a:p>
            <a:r>
              <a:rPr lang="en-US" sz="2800" b="1" dirty="0"/>
              <a:t>E – </a:t>
            </a:r>
            <a:r>
              <a:rPr lang="en-US" sz="2800" dirty="0"/>
              <a:t>Every.</a:t>
            </a:r>
          </a:p>
          <a:p>
            <a:r>
              <a:rPr lang="en-US" sz="2800" b="1" dirty="0"/>
              <a:t>D – </a:t>
            </a:r>
            <a:r>
              <a:rPr lang="en-US" sz="2800" dirty="0"/>
              <a:t>District.</a:t>
            </a:r>
          </a:p>
          <a:p>
            <a:pPr lvl="0"/>
            <a:r>
              <a:rPr lang="en-US" sz="2800" dirty="0"/>
              <a:t>Immunization programs around the world have recognized and strived in equity for many years.</a:t>
            </a:r>
          </a:p>
          <a:p>
            <a:pPr lvl="0"/>
            <a:r>
              <a:rPr lang="en-US" sz="2800" dirty="0"/>
              <a:t>World universal child immunization of 80% coverage was achieved in 1990. This merely emphasized the need to balance the inequalities within and between countries</a:t>
            </a:r>
            <a:r>
              <a:rPr lang="en-US" sz="2800" dirty="0" smtClean="0"/>
              <a:t>.</a:t>
            </a:r>
          </a:p>
          <a:p>
            <a:pPr lvl="0"/>
            <a:r>
              <a:rPr lang="en-US" sz="2800" dirty="0" smtClean="0"/>
              <a:t>Accordingly, </a:t>
            </a:r>
            <a:r>
              <a:rPr lang="en-US" sz="2800" dirty="0"/>
              <a:t>several approaches were adopted: -</a:t>
            </a:r>
          </a:p>
          <a:p>
            <a:pPr lvl="0"/>
            <a:r>
              <a:rPr lang="en-US" sz="2800" dirty="0"/>
              <a:t>In </a:t>
            </a:r>
            <a:r>
              <a:rPr lang="en-US" sz="2800" b="1" dirty="0"/>
              <a:t>2002</a:t>
            </a:r>
            <a:r>
              <a:rPr lang="en-US" sz="2800" dirty="0"/>
              <a:t>, the RED approach was developed and introduced by WHO, UNICEF and other partners in GAVI alliance to improve immunization systems in areas with low immunization coverage</a:t>
            </a:r>
            <a:r>
              <a:rPr lang="en-US" sz="2800" dirty="0" smtClean="0"/>
              <a:t>.</a:t>
            </a:r>
            <a:endParaRPr lang="en-US" sz="2800" dirty="0"/>
          </a:p>
        </p:txBody>
      </p:sp>
    </p:spTree>
    <p:extLst>
      <p:ext uri="{BB962C8B-B14F-4D97-AF65-F5344CB8AC3E}">
        <p14:creationId xmlns:p14="http://schemas.microsoft.com/office/powerpoint/2010/main" val="957896815"/>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871582"/>
          </a:xfrm>
        </p:spPr>
        <p:txBody>
          <a:bodyPr>
            <a:normAutofit/>
          </a:bodyPr>
          <a:lstStyle/>
          <a:p>
            <a:r>
              <a:rPr lang="en-US" b="1" dirty="0" err="1"/>
              <a:t>AlM</a:t>
            </a:r>
            <a:r>
              <a:rPr lang="en-US" b="1" dirty="0"/>
              <a:t> </a:t>
            </a:r>
            <a:r>
              <a:rPr lang="en-US" b="1" dirty="0" smtClean="0"/>
              <a:t>OF </a:t>
            </a:r>
            <a:r>
              <a:rPr lang="en-US" b="1" dirty="0"/>
              <a:t>EPI </a:t>
            </a:r>
            <a:r>
              <a:rPr lang="en-US" b="1" dirty="0" smtClean="0"/>
              <a:t>PROGRAMMES</a:t>
            </a:r>
            <a:endParaRPr lang="en-US" dirty="0"/>
          </a:p>
        </p:txBody>
      </p:sp>
      <p:sp>
        <p:nvSpPr>
          <p:cNvPr id="3" name="Content Placeholder 2"/>
          <p:cNvSpPr>
            <a:spLocks noGrp="1"/>
          </p:cNvSpPr>
          <p:nvPr>
            <p:ph idx="1"/>
          </p:nvPr>
        </p:nvSpPr>
        <p:spPr>
          <a:xfrm>
            <a:off x="553792" y="1447799"/>
            <a:ext cx="11153104" cy="4965879"/>
          </a:xfrm>
        </p:spPr>
        <p:txBody>
          <a:bodyPr>
            <a:noAutofit/>
          </a:bodyPr>
          <a:lstStyle/>
          <a:p>
            <a:r>
              <a:rPr lang="en-US" sz="3200" dirty="0" smtClean="0"/>
              <a:t>The </a:t>
            </a:r>
            <a:r>
              <a:rPr lang="en-US" sz="3200" b="1" dirty="0"/>
              <a:t>main aim was to make immunization complementary to other Primary Health Care (</a:t>
            </a:r>
            <a:r>
              <a:rPr lang="en-US" sz="3200" b="1" dirty="0" smtClean="0"/>
              <a:t>PHC) </a:t>
            </a:r>
            <a:r>
              <a:rPr lang="en-US" sz="3200" dirty="0" smtClean="0"/>
              <a:t>services</a:t>
            </a:r>
            <a:r>
              <a:rPr lang="en-US" sz="3200" dirty="0"/>
              <a:t>, in a bid to reduce morbidity, mortality and disability, initially from the 6-vaccine </a:t>
            </a:r>
            <a:r>
              <a:rPr lang="en-US" sz="3200" dirty="0" smtClean="0"/>
              <a:t>preventable diseases </a:t>
            </a:r>
            <a:r>
              <a:rPr lang="en-US" sz="3200" dirty="0"/>
              <a:t>of childhood: tuberculosis, poliomyelitis, measles, whooping cough, tetanus </a:t>
            </a:r>
            <a:r>
              <a:rPr lang="en-US" sz="3200" dirty="0" smtClean="0"/>
              <a:t>and diphtheria</a:t>
            </a:r>
            <a:r>
              <a:rPr lang="en-US" sz="3200" dirty="0"/>
              <a:t>. </a:t>
            </a:r>
            <a:endParaRPr lang="en-US" sz="3200" dirty="0" smtClean="0"/>
          </a:p>
          <a:p>
            <a:r>
              <a:rPr lang="en-US" sz="3200" dirty="0" smtClean="0"/>
              <a:t>Countries </a:t>
            </a:r>
            <a:r>
              <a:rPr lang="en-US" sz="3200" dirty="0"/>
              <a:t>had the option of taking on other diseases of public health concern </a:t>
            </a:r>
            <a:r>
              <a:rPr lang="en-US" sz="3200" dirty="0" smtClean="0"/>
              <a:t>and prioritize </a:t>
            </a:r>
            <a:r>
              <a:rPr lang="en-US" sz="3200" dirty="0"/>
              <a:t>them such as yellow fever in West-Africa and Hepatitis B most countries in </a:t>
            </a:r>
            <a:r>
              <a:rPr lang="en-US" sz="3200" dirty="0" smtClean="0"/>
              <a:t>sub-Saharan Africa </a:t>
            </a:r>
            <a:r>
              <a:rPr lang="en-US" sz="3200" dirty="0"/>
              <a:t>and South East Asia. All these diseases addressed by EPI </a:t>
            </a:r>
            <a:r>
              <a:rPr lang="en-US" sz="3200" dirty="0" err="1"/>
              <a:t>Programmes</a:t>
            </a:r>
            <a:r>
              <a:rPr lang="en-US" sz="3200" dirty="0"/>
              <a:t> have been </a:t>
            </a:r>
            <a:r>
              <a:rPr lang="en-US" sz="3200" dirty="0" smtClean="0"/>
              <a:t>termed </a:t>
            </a:r>
            <a:r>
              <a:rPr lang="en-US" sz="3200" b="1" dirty="0" smtClean="0"/>
              <a:t>“EPI </a:t>
            </a:r>
            <a:r>
              <a:rPr lang="en-US" sz="3200" b="1" dirty="0"/>
              <a:t>- target diseases</a:t>
            </a:r>
            <a:r>
              <a:rPr lang="en-US" sz="3200" b="1" dirty="0" smtClean="0"/>
              <a:t>”.</a:t>
            </a:r>
            <a:endParaRPr lang="en-US" sz="3200" b="1" dirty="0"/>
          </a:p>
        </p:txBody>
      </p:sp>
    </p:spTree>
    <p:extLst>
      <p:ext uri="{BB962C8B-B14F-4D97-AF65-F5344CB8AC3E}">
        <p14:creationId xmlns:p14="http://schemas.microsoft.com/office/powerpoint/2010/main" val="505584163"/>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71607"/>
            <a:ext cx="10363200" cy="485216"/>
          </a:xfrm>
        </p:spPr>
        <p:txBody>
          <a:bodyPr>
            <a:normAutofit fontScale="90000"/>
          </a:bodyPr>
          <a:lstStyle/>
          <a:p>
            <a:endParaRPr lang="en-US" dirty="0"/>
          </a:p>
        </p:txBody>
      </p:sp>
      <p:sp>
        <p:nvSpPr>
          <p:cNvPr id="3" name="Content Placeholder 2"/>
          <p:cNvSpPr>
            <a:spLocks noGrp="1"/>
          </p:cNvSpPr>
          <p:nvPr>
            <p:ph sz="quarter" idx="1"/>
          </p:nvPr>
        </p:nvSpPr>
        <p:spPr>
          <a:xfrm>
            <a:off x="489398" y="502276"/>
            <a:ext cx="11475076" cy="6053070"/>
          </a:xfrm>
        </p:spPr>
        <p:txBody>
          <a:bodyPr>
            <a:noAutofit/>
          </a:bodyPr>
          <a:lstStyle/>
          <a:p>
            <a:pPr lvl="0"/>
            <a:r>
              <a:rPr lang="en-US" sz="2800" dirty="0"/>
              <a:t>Far from being a program or separate </a:t>
            </a:r>
            <a:r>
              <a:rPr lang="en-US" sz="2800" dirty="0" smtClean="0"/>
              <a:t>initiative, </a:t>
            </a:r>
            <a:r>
              <a:rPr lang="en-US" sz="2800" dirty="0"/>
              <a:t>the approach outlines </a:t>
            </a:r>
            <a:r>
              <a:rPr lang="en-US" sz="2800" b="1" dirty="0"/>
              <a:t>five operational</a:t>
            </a:r>
            <a:r>
              <a:rPr lang="en-US" sz="2800" dirty="0"/>
              <a:t> </a:t>
            </a:r>
            <a:r>
              <a:rPr lang="en-US" sz="2800" b="1" dirty="0"/>
              <a:t>components </a:t>
            </a:r>
            <a:r>
              <a:rPr lang="en-US" sz="2800" dirty="0"/>
              <a:t>that are specifically aimed at improving coverage in every district. </a:t>
            </a:r>
            <a:endParaRPr lang="en-US" sz="2800" dirty="0" smtClean="0"/>
          </a:p>
          <a:p>
            <a:pPr lvl="0"/>
            <a:r>
              <a:rPr lang="en-US" sz="2800" dirty="0" smtClean="0"/>
              <a:t>They </a:t>
            </a:r>
            <a:r>
              <a:rPr lang="en-US" sz="2800" dirty="0"/>
              <a:t>include</a:t>
            </a:r>
            <a:r>
              <a:rPr lang="en-US" sz="2800" dirty="0" smtClean="0"/>
              <a:t>:</a:t>
            </a:r>
          </a:p>
          <a:p>
            <a:pPr lvl="0"/>
            <a:r>
              <a:rPr lang="en-US" sz="2800" dirty="0"/>
              <a:t>Re-establishment of regular outreach services.</a:t>
            </a:r>
          </a:p>
          <a:p>
            <a:pPr lvl="0"/>
            <a:r>
              <a:rPr lang="en-US" sz="2800" dirty="0"/>
              <a:t>Supportive supervision.</a:t>
            </a:r>
          </a:p>
          <a:p>
            <a:pPr lvl="0"/>
            <a:r>
              <a:rPr lang="en-US" sz="2800" dirty="0"/>
              <a:t>On job training. </a:t>
            </a:r>
          </a:p>
          <a:p>
            <a:pPr lvl="0"/>
            <a:r>
              <a:rPr lang="en-US" sz="2800" dirty="0"/>
              <a:t>Community </a:t>
            </a:r>
            <a:r>
              <a:rPr lang="en-US" sz="2800" dirty="0" smtClean="0"/>
              <a:t>linkage </a:t>
            </a:r>
            <a:r>
              <a:rPr lang="en-US" sz="2800" dirty="0"/>
              <a:t>with </a:t>
            </a:r>
            <a:r>
              <a:rPr lang="en-US" sz="2800" dirty="0" smtClean="0"/>
              <a:t>other service </a:t>
            </a:r>
            <a:r>
              <a:rPr lang="en-US" sz="2800" dirty="0"/>
              <a:t>delivery monitoring and use data for action.</a:t>
            </a:r>
          </a:p>
          <a:p>
            <a:pPr lvl="0"/>
            <a:r>
              <a:rPr lang="en-US" sz="2800" dirty="0"/>
              <a:t>Better planning and management of human and financial resources</a:t>
            </a:r>
            <a:r>
              <a:rPr lang="en-US" sz="2800" dirty="0" smtClean="0"/>
              <a:t>.</a:t>
            </a:r>
          </a:p>
          <a:p>
            <a:r>
              <a:rPr lang="en-US" sz="2800" dirty="0"/>
              <a:t>The RED approach encourages countries to use coverage data to make analysis of distribution of unimmunized infants and therefore prioritize districts with poor access and utilization of immunization while districts are encouraged to make micro plans to identify local problems and adopt corrective solutions.</a:t>
            </a:r>
          </a:p>
          <a:p>
            <a:pPr lvl="0"/>
            <a:endParaRPr lang="en-US" sz="2800" dirty="0"/>
          </a:p>
          <a:p>
            <a:pPr lvl="0"/>
            <a:endParaRPr lang="en-US" sz="2800" dirty="0"/>
          </a:p>
          <a:p>
            <a:pPr lvl="0"/>
            <a:endParaRPr lang="en-US" sz="2800" dirty="0"/>
          </a:p>
          <a:p>
            <a:endParaRPr lang="en-US" sz="2800" dirty="0"/>
          </a:p>
        </p:txBody>
      </p:sp>
    </p:spTree>
    <p:extLst>
      <p:ext uri="{BB962C8B-B14F-4D97-AF65-F5344CB8AC3E}">
        <p14:creationId xmlns:p14="http://schemas.microsoft.com/office/powerpoint/2010/main" val="3024955248"/>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67931" y="1519706"/>
            <a:ext cx="11290479" cy="4713669"/>
          </a:xfrm>
        </p:spPr>
        <p:txBody>
          <a:bodyPr>
            <a:normAutofit/>
          </a:bodyPr>
          <a:lstStyle/>
          <a:p>
            <a:pPr lvl="0"/>
            <a:r>
              <a:rPr lang="en-US" sz="3200" dirty="0" smtClean="0"/>
              <a:t>Since </a:t>
            </a:r>
            <a:r>
              <a:rPr lang="en-US" sz="3200" b="1" dirty="0"/>
              <a:t>2003, </a:t>
            </a:r>
            <a:r>
              <a:rPr lang="en-US" sz="3200" dirty="0"/>
              <a:t>53 developing countries have started implementing RED to various degrees mostly in Africa and South Eastern Asia.</a:t>
            </a:r>
          </a:p>
          <a:p>
            <a:pPr lvl="0"/>
            <a:r>
              <a:rPr lang="en-US" sz="3200" dirty="0"/>
              <a:t>In </a:t>
            </a:r>
            <a:r>
              <a:rPr lang="en-US" sz="3200" b="1" dirty="0"/>
              <a:t>2005</a:t>
            </a:r>
            <a:r>
              <a:rPr lang="en-US" sz="3200" dirty="0"/>
              <a:t>, an evaluation of 5 countries in Africa that had implemented RED was done. In 4/5 countries, immunization coverage had increased since the implementation of RED.</a:t>
            </a:r>
          </a:p>
          <a:p>
            <a:pPr lvl="0"/>
            <a:r>
              <a:rPr lang="en-US" sz="3200" dirty="0"/>
              <a:t>It is believed that the RED approach of district micro planning based upon local data using simple operational components and supported by supply and logistics has the potential for the successful delivery of other child health interventions especially during outreach</a:t>
            </a:r>
            <a:r>
              <a:rPr lang="en-US" sz="3200" dirty="0" smtClean="0"/>
              <a:t>.</a:t>
            </a:r>
            <a:endParaRPr lang="en-US" sz="3200" dirty="0"/>
          </a:p>
        </p:txBody>
      </p:sp>
    </p:spTree>
    <p:extLst>
      <p:ext uri="{BB962C8B-B14F-4D97-AF65-F5344CB8AC3E}">
        <p14:creationId xmlns:p14="http://schemas.microsoft.com/office/powerpoint/2010/main" val="407865541"/>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807187"/>
          </a:xfrm>
        </p:spPr>
        <p:txBody>
          <a:bodyPr>
            <a:normAutofit/>
          </a:bodyPr>
          <a:lstStyle/>
          <a:p>
            <a:r>
              <a:rPr lang="en-US" dirty="0"/>
              <a:t>O</a:t>
            </a:r>
            <a:r>
              <a:rPr lang="en-US" b="1" dirty="0" smtClean="0"/>
              <a:t>bjectives </a:t>
            </a:r>
            <a:r>
              <a:rPr lang="en-US" b="1" dirty="0"/>
              <a:t>of EPI </a:t>
            </a:r>
            <a:r>
              <a:rPr lang="en-US" b="1" dirty="0" err="1"/>
              <a:t>Programmes</a:t>
            </a:r>
            <a:r>
              <a:rPr lang="en-US" b="1" dirty="0"/>
              <a:t> were</a:t>
            </a:r>
            <a:r>
              <a:rPr lang="en-US" b="1" dirty="0" smtClean="0"/>
              <a:t>:</a:t>
            </a:r>
            <a:endParaRPr lang="en-US" dirty="0"/>
          </a:p>
        </p:txBody>
      </p:sp>
      <p:sp>
        <p:nvSpPr>
          <p:cNvPr id="3" name="Content Placeholder 2"/>
          <p:cNvSpPr>
            <a:spLocks noGrp="1"/>
          </p:cNvSpPr>
          <p:nvPr>
            <p:ph idx="1"/>
          </p:nvPr>
        </p:nvSpPr>
        <p:spPr>
          <a:xfrm>
            <a:off x="850006" y="1081825"/>
            <a:ext cx="10732394" cy="5190186"/>
          </a:xfrm>
        </p:spPr>
        <p:txBody>
          <a:bodyPr>
            <a:noAutofit/>
          </a:bodyPr>
          <a:lstStyle/>
          <a:p>
            <a:r>
              <a:rPr lang="en-US" sz="3200" dirty="0" smtClean="0"/>
              <a:t>To provide immunization against the EPI-target diseases to all children of the world (and tetanus</a:t>
            </a:r>
          </a:p>
          <a:p>
            <a:r>
              <a:rPr lang="en-US" sz="3200" dirty="0" smtClean="0"/>
              <a:t>Toxoid for pregnant women or women of child-bearing age) by the end of the year 1990.</a:t>
            </a:r>
          </a:p>
          <a:p>
            <a:r>
              <a:rPr lang="en-US" sz="3200" dirty="0" smtClean="0"/>
              <a:t>To promote countries’ self-reliance in immunization </a:t>
            </a:r>
            <a:r>
              <a:rPr lang="en-US" sz="3200" dirty="0" err="1" smtClean="0"/>
              <a:t>programmes</a:t>
            </a:r>
            <a:r>
              <a:rPr lang="en-US" sz="3200" dirty="0" smtClean="0"/>
              <a:t>, including vaccine production and quality control.</a:t>
            </a:r>
          </a:p>
          <a:p>
            <a:r>
              <a:rPr lang="en-US" sz="3200" dirty="0" smtClean="0"/>
              <a:t>To implement the </a:t>
            </a:r>
            <a:r>
              <a:rPr lang="en-US" sz="3200" dirty="0" err="1" smtClean="0"/>
              <a:t>programme</a:t>
            </a:r>
            <a:r>
              <a:rPr lang="en-US" sz="3200" dirty="0" smtClean="0"/>
              <a:t> activities, not as immunization campaigns, but in a deliberate</a:t>
            </a:r>
          </a:p>
          <a:p>
            <a:r>
              <a:rPr lang="en-US" sz="3200" dirty="0" smtClean="0"/>
              <a:t>Intensified and sustainable manner within the framework of the existing maternal and child Health services.</a:t>
            </a:r>
          </a:p>
          <a:p>
            <a:endParaRPr lang="en-US" sz="3200" dirty="0"/>
          </a:p>
        </p:txBody>
      </p:sp>
    </p:spTree>
    <p:extLst>
      <p:ext uri="{BB962C8B-B14F-4D97-AF65-F5344CB8AC3E}">
        <p14:creationId xmlns:p14="http://schemas.microsoft.com/office/powerpoint/2010/main" val="2613385135"/>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92428" y="1558344"/>
            <a:ext cx="10989972" cy="4461456"/>
          </a:xfrm>
        </p:spPr>
        <p:txBody>
          <a:bodyPr>
            <a:normAutofit/>
          </a:bodyPr>
          <a:lstStyle/>
          <a:p>
            <a:r>
              <a:rPr lang="en-US" sz="3200" dirty="0" smtClean="0"/>
              <a:t>Immunization Coverage</a:t>
            </a:r>
          </a:p>
          <a:p>
            <a:pPr lvl="2"/>
            <a:r>
              <a:rPr lang="en-US" sz="2800" dirty="0" smtClean="0"/>
              <a:t>Immunization </a:t>
            </a:r>
            <a:r>
              <a:rPr lang="en-US" sz="2800" dirty="0" err="1" smtClean="0"/>
              <a:t>Coverages</a:t>
            </a:r>
            <a:r>
              <a:rPr lang="en-US" sz="2800" dirty="0" smtClean="0"/>
              <a:t> of 75 % for single-dose antigens (BCG and measles) and 60 % for multiple dose ones (D.P.T., Polio and Tetanus Toxoid) was proposed during the first 3 years of KEPI’s operation in a given district. Thereafter, the aim was to attain a minimum of 80 % FOR ALL THE ANTIGENS. </a:t>
            </a:r>
          </a:p>
        </p:txBody>
      </p:sp>
    </p:spTree>
    <p:extLst>
      <p:ext uri="{BB962C8B-B14F-4D97-AF65-F5344CB8AC3E}">
        <p14:creationId xmlns:p14="http://schemas.microsoft.com/office/powerpoint/2010/main" val="100742041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611" y="274638"/>
            <a:ext cx="10796789" cy="755672"/>
          </a:xfrm>
        </p:spPr>
        <p:txBody>
          <a:bodyPr>
            <a:normAutofit/>
          </a:bodyPr>
          <a:lstStyle/>
          <a:p>
            <a:r>
              <a:rPr lang="en-US" b="1" dirty="0" smtClean="0"/>
              <a:t>INTRODUCTION TO EPI</a:t>
            </a:r>
            <a:endParaRPr lang="en-US" b="1" dirty="0"/>
          </a:p>
        </p:txBody>
      </p:sp>
      <p:sp>
        <p:nvSpPr>
          <p:cNvPr id="3" name="Content Placeholder 2"/>
          <p:cNvSpPr>
            <a:spLocks noGrp="1"/>
          </p:cNvSpPr>
          <p:nvPr>
            <p:ph sz="quarter" idx="1"/>
          </p:nvPr>
        </p:nvSpPr>
        <p:spPr>
          <a:xfrm>
            <a:off x="553792" y="1030310"/>
            <a:ext cx="11217498" cy="5434884"/>
          </a:xfrm>
        </p:spPr>
        <p:txBody>
          <a:bodyPr>
            <a:noAutofit/>
          </a:bodyPr>
          <a:lstStyle/>
          <a:p>
            <a:pPr lvl="0"/>
            <a:r>
              <a:rPr lang="en-US" sz="3200" b="1" dirty="0" smtClean="0"/>
              <a:t>History and Background:</a:t>
            </a:r>
            <a:endParaRPr lang="en-US" sz="3200" dirty="0" smtClean="0"/>
          </a:p>
          <a:p>
            <a:pPr lvl="0"/>
            <a:r>
              <a:rPr lang="en-US" sz="3200" dirty="0" smtClean="0"/>
              <a:t>Immunizations </a:t>
            </a:r>
            <a:r>
              <a:rPr lang="en-US" sz="3200" dirty="0" err="1"/>
              <a:t>programme</a:t>
            </a:r>
            <a:r>
              <a:rPr lang="en-US" sz="3200" dirty="0"/>
              <a:t> is a global </a:t>
            </a:r>
            <a:r>
              <a:rPr lang="en-US" sz="3200" dirty="0" err="1"/>
              <a:t>programme</a:t>
            </a:r>
            <a:r>
              <a:rPr lang="en-US" sz="3200" dirty="0"/>
              <a:t> of the control of vaccines of preventable diseases among children and people of all other ages.</a:t>
            </a:r>
          </a:p>
          <a:p>
            <a:pPr lvl="0"/>
            <a:r>
              <a:rPr lang="en-US" sz="3200" dirty="0"/>
              <a:t>In the Global Vaccine Action Plan (GVAP) 2012, the global </a:t>
            </a:r>
            <a:r>
              <a:rPr lang="en-US" sz="3200" dirty="0" err="1"/>
              <a:t>programme</a:t>
            </a:r>
            <a:r>
              <a:rPr lang="en-US" sz="3200" dirty="0"/>
              <a:t> has set ambitious goals of eradicating and certification of a poliomyelitis free world by 2018, by 2020 measles and rubella eliminated in at least five WHO regions reach 90% in national coverage and 80% in every district or equivalent administration for all vaccines in national </a:t>
            </a:r>
            <a:r>
              <a:rPr lang="en-US" sz="3200" dirty="0" err="1"/>
              <a:t>programmes</a:t>
            </a:r>
            <a:r>
              <a:rPr lang="en-US" sz="3200" dirty="0"/>
              <a:t> and by 2020 the licensure and launch of vaccines against one or more major diseases</a:t>
            </a:r>
            <a:r>
              <a:rPr lang="en-US" sz="3200" dirty="0" smtClean="0"/>
              <a:t>.</a:t>
            </a:r>
            <a:endParaRPr lang="en-US" sz="3200" dirty="0"/>
          </a:p>
        </p:txBody>
      </p:sp>
    </p:spTree>
    <p:extLst>
      <p:ext uri="{BB962C8B-B14F-4D97-AF65-F5344CB8AC3E}">
        <p14:creationId xmlns:p14="http://schemas.microsoft.com/office/powerpoint/2010/main" val="279838833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841" y="197363"/>
            <a:ext cx="11067245" cy="420823"/>
          </a:xfrm>
        </p:spPr>
        <p:txBody>
          <a:bodyPr>
            <a:normAutofit fontScale="90000"/>
          </a:bodyPr>
          <a:lstStyle/>
          <a:p>
            <a:endParaRPr lang="en-US" dirty="0"/>
          </a:p>
        </p:txBody>
      </p:sp>
      <p:sp>
        <p:nvSpPr>
          <p:cNvPr id="3" name="Content Placeholder 2"/>
          <p:cNvSpPr>
            <a:spLocks noGrp="1"/>
          </p:cNvSpPr>
          <p:nvPr>
            <p:ph sz="quarter" idx="1"/>
          </p:nvPr>
        </p:nvSpPr>
        <p:spPr>
          <a:xfrm>
            <a:off x="583841" y="721216"/>
            <a:ext cx="11067245" cy="5975797"/>
          </a:xfrm>
        </p:spPr>
        <p:txBody>
          <a:bodyPr>
            <a:noAutofit/>
          </a:bodyPr>
          <a:lstStyle/>
          <a:p>
            <a:r>
              <a:rPr lang="en-US" sz="3200" dirty="0"/>
              <a:t>In </a:t>
            </a:r>
            <a:r>
              <a:rPr lang="en-US" sz="3200" b="1" dirty="0"/>
              <a:t>June 1980 </a:t>
            </a:r>
            <a:r>
              <a:rPr lang="en-US" sz="3200" dirty="0"/>
              <a:t>Kenya adopted and became committed to EPI and KEPI was launched with the assistance of the Danish International Development Agency DANIDA. </a:t>
            </a:r>
            <a:endParaRPr lang="en-US" sz="3200" dirty="0" smtClean="0"/>
          </a:p>
          <a:p>
            <a:r>
              <a:rPr lang="en-US" sz="3200" dirty="0" smtClean="0"/>
              <a:t>It’s </a:t>
            </a:r>
            <a:r>
              <a:rPr lang="en-US" sz="3200" dirty="0"/>
              <a:t>aim was encompassed in: ‘The Childhood Immunization Statement Policy’ for Kenya, to immunize, free of charge, all Kenyan children aged 0-5 years (this was revised in 1985 to focus on children of 0-11 months of age) and all pregnant women, with the available recommended EPI vaccines, so as to reduce the morbidity, mortality and disability from the 6 common childhood infectious diseases </a:t>
            </a:r>
            <a:r>
              <a:rPr lang="en-US" sz="3200" b="1" dirty="0"/>
              <a:t>(tuberculosis, poliomyelitis, tetanus, whooping cough, measles and diphtheria). </a:t>
            </a:r>
            <a:endParaRPr lang="en-US" sz="3200" b="1" dirty="0" smtClean="0"/>
          </a:p>
        </p:txBody>
      </p:sp>
    </p:spTree>
    <p:extLst>
      <p:ext uri="{BB962C8B-B14F-4D97-AF65-F5344CB8AC3E}">
        <p14:creationId xmlns:p14="http://schemas.microsoft.com/office/powerpoint/2010/main" val="2592155745"/>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0092"/>
            <a:ext cx="10363200" cy="781430"/>
          </a:xfrm>
        </p:spPr>
        <p:txBody>
          <a:bodyPr/>
          <a:lstStyle/>
          <a:p>
            <a:endParaRPr lang="en-US" dirty="0"/>
          </a:p>
        </p:txBody>
      </p:sp>
      <p:sp>
        <p:nvSpPr>
          <p:cNvPr id="3" name="Content Placeholder 2"/>
          <p:cNvSpPr>
            <a:spLocks noGrp="1"/>
          </p:cNvSpPr>
          <p:nvPr>
            <p:ph sz="quarter" idx="1"/>
          </p:nvPr>
        </p:nvSpPr>
        <p:spPr>
          <a:xfrm>
            <a:off x="643944" y="1068948"/>
            <a:ext cx="10938456" cy="5434884"/>
          </a:xfrm>
        </p:spPr>
        <p:txBody>
          <a:bodyPr>
            <a:noAutofit/>
          </a:bodyPr>
          <a:lstStyle/>
          <a:p>
            <a:r>
              <a:rPr lang="en-US" sz="3200" dirty="0"/>
              <a:t>The immunization was to be offered in government and in non-government health facilities. </a:t>
            </a:r>
          </a:p>
          <a:p>
            <a:r>
              <a:rPr lang="en-US" sz="3200" dirty="0" smtClean="0"/>
              <a:t>The </a:t>
            </a:r>
            <a:r>
              <a:rPr lang="en-US" sz="3200" dirty="0"/>
              <a:t>uptake of immunization services was to be based on individual motivation rather than through coercion</a:t>
            </a:r>
            <a:r>
              <a:rPr lang="en-US" sz="3200" dirty="0" smtClean="0"/>
              <a:t>.</a:t>
            </a:r>
            <a:r>
              <a:rPr lang="en-US" sz="3200" dirty="0"/>
              <a:t> </a:t>
            </a:r>
            <a:endParaRPr lang="en-US" sz="3200" dirty="0" smtClean="0"/>
          </a:p>
          <a:p>
            <a:r>
              <a:rPr lang="en-US" sz="3200" dirty="0" smtClean="0"/>
              <a:t>Prior </a:t>
            </a:r>
            <a:r>
              <a:rPr lang="en-US" sz="3200" dirty="0"/>
              <a:t>to the launch of KEPI (1950 – 1980) childhood immunizations were given in ad-hoc mechanisms through primary schools.</a:t>
            </a:r>
          </a:p>
          <a:p>
            <a:r>
              <a:rPr lang="en-US" sz="3200" dirty="0" smtClean="0"/>
              <a:t> The </a:t>
            </a:r>
            <a:r>
              <a:rPr lang="en-US" sz="3200" dirty="0" err="1"/>
              <a:t>programme</a:t>
            </a:r>
            <a:r>
              <a:rPr lang="en-US" sz="3200" dirty="0"/>
              <a:t> has introduced into the infant immunization </a:t>
            </a:r>
            <a:r>
              <a:rPr lang="en-US" sz="3200" dirty="0" err="1"/>
              <a:t>programme</a:t>
            </a:r>
            <a:r>
              <a:rPr lang="en-US" sz="3200" dirty="0"/>
              <a:t> new vaccines notably vaccines against hepatitis B virus and the </a:t>
            </a:r>
            <a:r>
              <a:rPr lang="en-US" sz="3200" dirty="0" err="1"/>
              <a:t>haemophilus</a:t>
            </a:r>
            <a:r>
              <a:rPr lang="en-US" sz="3200" dirty="0"/>
              <a:t> influenza type b bacteria in </a:t>
            </a:r>
            <a:r>
              <a:rPr lang="en-US" sz="3200" b="1" dirty="0"/>
              <a:t>2002 </a:t>
            </a:r>
            <a:r>
              <a:rPr lang="en-US" sz="3200" dirty="0"/>
              <a:t>and the 10 </a:t>
            </a:r>
            <a:r>
              <a:rPr lang="en-US" sz="3200" dirty="0" err="1"/>
              <a:t>valent</a:t>
            </a:r>
            <a:r>
              <a:rPr lang="en-US" sz="3200" dirty="0"/>
              <a:t> pneumococcal conjugate in </a:t>
            </a:r>
            <a:r>
              <a:rPr lang="en-US" sz="3200" b="1" dirty="0"/>
              <a:t>2011</a:t>
            </a:r>
            <a:r>
              <a:rPr lang="en-US" sz="3200" b="1" dirty="0" smtClean="0"/>
              <a:t>.</a:t>
            </a:r>
            <a:endParaRPr lang="en-US" sz="3200" dirty="0"/>
          </a:p>
        </p:txBody>
      </p:sp>
    </p:spTree>
    <p:extLst>
      <p:ext uri="{BB962C8B-B14F-4D97-AF65-F5344CB8AC3E}">
        <p14:creationId xmlns:p14="http://schemas.microsoft.com/office/powerpoint/2010/main" val="3412628227"/>
      </p:ext>
    </p:extLst>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3570</TotalTime>
  <Words>2985</Words>
  <Application>Microsoft Office PowerPoint</Application>
  <PresentationFormat>Widescreen</PresentationFormat>
  <Paragraphs>201</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Franklin Gothic Book</vt:lpstr>
      <vt:lpstr>Perpetua</vt:lpstr>
      <vt:lpstr>Wingdings</vt:lpstr>
      <vt:lpstr>Wingdings 2</vt:lpstr>
      <vt:lpstr>Equity</vt:lpstr>
      <vt:lpstr>IMMUNIZATION SYSTEMS AND OPERATIONS</vt:lpstr>
      <vt:lpstr>Definition of terms</vt:lpstr>
      <vt:lpstr>PowerPoint Presentation</vt:lpstr>
      <vt:lpstr>AlM OF EPI PROGRAMMES</vt:lpstr>
      <vt:lpstr>Objectives of EPI Programmes were:</vt:lpstr>
      <vt:lpstr>PowerPoint Presentation</vt:lpstr>
      <vt:lpstr>INTRODUCTION TO EPI</vt:lpstr>
      <vt:lpstr>PowerPoint Presentation</vt:lpstr>
      <vt:lpstr>PowerPoint Presentation</vt:lpstr>
      <vt:lpstr>PowerPoint Presentation</vt:lpstr>
      <vt:lpstr>PowerPoint Presentation</vt:lpstr>
      <vt:lpstr>Orientations for The global EPI</vt:lpstr>
      <vt:lpstr>History of immunization</vt:lpstr>
      <vt:lpstr>PowerPoint Presentation</vt:lpstr>
      <vt:lpstr>Kenyan situation</vt:lpstr>
      <vt:lpstr>Introduction of EPI</vt:lpstr>
      <vt:lpstr>Why was EPI started</vt:lpstr>
      <vt:lpstr>Broad objectives of EPI when  it  was conceived</vt:lpstr>
      <vt:lpstr>Specific objectives</vt:lpstr>
      <vt:lpstr>Implementation -phases of KEPI</vt:lpstr>
      <vt:lpstr>Current Kenyan situation</vt:lpstr>
      <vt:lpstr>External environment &amp; immunization programmes</vt:lpstr>
      <vt:lpstr>PowerPoint Presentation</vt:lpstr>
      <vt:lpstr>Immunization operation component </vt:lpstr>
      <vt:lpstr>Supportive components of immunization services</vt:lpstr>
      <vt:lpstr>General Norms &amp; Guiding principles for Programme implementation</vt:lpstr>
      <vt:lpstr>PowerPoint Presentation</vt:lpstr>
      <vt:lpstr>Accessibility &amp; equity</vt:lpstr>
      <vt:lpstr>PowerPoint Presentation</vt:lpstr>
      <vt:lpstr>PowerPoint Presentation</vt:lpstr>
      <vt:lpstr>Regulatory issues relating to immunizations</vt:lpstr>
      <vt:lpstr>SERVICE DELIVERY STRATEGIES AND INNOVATIVE APPROACHES</vt:lpstr>
      <vt:lpstr>Missed opportunities:</vt:lpstr>
      <vt:lpstr>PowerPoint Presentation</vt:lpstr>
      <vt:lpstr>Ways to reduce missed opportunities:</vt:lpstr>
      <vt:lpstr>PowerPoint Presentation</vt:lpstr>
      <vt:lpstr>Barriers to non-participation of clients to immunization:</vt:lpstr>
      <vt:lpstr>Summary of indications and contraindications of EPI vaccines:</vt:lpstr>
      <vt:lpstr>EPI RED strategy:</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Kwasi</dc:creator>
  <cp:lastModifiedBy>RYAN</cp:lastModifiedBy>
  <cp:revision>176</cp:revision>
  <dcterms:created xsi:type="dcterms:W3CDTF">2019-05-13T13:25:01Z</dcterms:created>
  <dcterms:modified xsi:type="dcterms:W3CDTF">2020-08-06T13:13:15Z</dcterms:modified>
</cp:coreProperties>
</file>