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6"/>
  </p:notesMasterIdLst>
  <p:sldIdLst>
    <p:sldId id="432" r:id="rId2"/>
    <p:sldId id="434" r:id="rId3"/>
    <p:sldId id="433" r:id="rId4"/>
    <p:sldId id="435" r:id="rId5"/>
    <p:sldId id="379" r:id="rId6"/>
    <p:sldId id="318" r:id="rId7"/>
    <p:sldId id="319" r:id="rId8"/>
    <p:sldId id="380" r:id="rId9"/>
    <p:sldId id="320" r:id="rId10"/>
    <p:sldId id="321" r:id="rId11"/>
    <p:sldId id="322" r:id="rId12"/>
    <p:sldId id="323" r:id="rId13"/>
    <p:sldId id="324" r:id="rId14"/>
    <p:sldId id="328" r:id="rId15"/>
    <p:sldId id="326" r:id="rId16"/>
    <p:sldId id="329" r:id="rId17"/>
    <p:sldId id="378" r:id="rId18"/>
    <p:sldId id="381" r:id="rId19"/>
    <p:sldId id="382" r:id="rId20"/>
    <p:sldId id="385" r:id="rId21"/>
    <p:sldId id="386" r:id="rId22"/>
    <p:sldId id="396" r:id="rId23"/>
    <p:sldId id="390" r:id="rId24"/>
    <p:sldId id="392" r:id="rId25"/>
    <p:sldId id="391" r:id="rId26"/>
    <p:sldId id="395" r:id="rId27"/>
    <p:sldId id="387" r:id="rId28"/>
    <p:sldId id="393" r:id="rId29"/>
    <p:sldId id="394" r:id="rId30"/>
    <p:sldId id="383" r:id="rId31"/>
    <p:sldId id="408" r:id="rId32"/>
    <p:sldId id="439" r:id="rId33"/>
    <p:sldId id="384" r:id="rId34"/>
    <p:sldId id="407" r:id="rId35"/>
    <p:sldId id="388" r:id="rId36"/>
    <p:sldId id="397" r:id="rId37"/>
    <p:sldId id="398" r:id="rId38"/>
    <p:sldId id="389" r:id="rId39"/>
    <p:sldId id="401" r:id="rId40"/>
    <p:sldId id="400" r:id="rId41"/>
    <p:sldId id="402" r:id="rId42"/>
    <p:sldId id="399" r:id="rId43"/>
    <p:sldId id="404" r:id="rId44"/>
    <p:sldId id="403" r:id="rId45"/>
    <p:sldId id="406" r:id="rId46"/>
    <p:sldId id="405" r:id="rId47"/>
    <p:sldId id="440" r:id="rId48"/>
    <p:sldId id="256" r:id="rId49"/>
    <p:sldId id="268" r:id="rId50"/>
    <p:sldId id="267" r:id="rId51"/>
    <p:sldId id="269" r:id="rId52"/>
    <p:sldId id="270" r:id="rId53"/>
    <p:sldId id="271" r:id="rId54"/>
    <p:sldId id="259" r:id="rId55"/>
    <p:sldId id="260" r:id="rId56"/>
    <p:sldId id="261" r:id="rId57"/>
    <p:sldId id="262" r:id="rId58"/>
    <p:sldId id="409" r:id="rId59"/>
    <p:sldId id="276" r:id="rId60"/>
    <p:sldId id="277" r:id="rId61"/>
    <p:sldId id="278" r:id="rId62"/>
    <p:sldId id="263" r:id="rId63"/>
    <p:sldId id="272" r:id="rId64"/>
    <p:sldId id="273" r:id="rId65"/>
    <p:sldId id="274" r:id="rId66"/>
    <p:sldId id="410" r:id="rId67"/>
    <p:sldId id="287" r:id="rId68"/>
    <p:sldId id="288" r:id="rId69"/>
    <p:sldId id="289" r:id="rId70"/>
    <p:sldId id="411" r:id="rId71"/>
    <p:sldId id="290" r:id="rId72"/>
    <p:sldId id="291" r:id="rId73"/>
    <p:sldId id="412" r:id="rId74"/>
    <p:sldId id="292" r:id="rId75"/>
    <p:sldId id="414" r:id="rId76"/>
    <p:sldId id="413" r:id="rId77"/>
    <p:sldId id="422" r:id="rId78"/>
    <p:sldId id="293" r:id="rId79"/>
    <p:sldId id="416" r:id="rId80"/>
    <p:sldId id="294" r:id="rId81"/>
    <p:sldId id="295" r:id="rId82"/>
    <p:sldId id="296" r:id="rId83"/>
    <p:sldId id="297" r:id="rId84"/>
    <p:sldId id="298" r:id="rId85"/>
    <p:sldId id="417" r:id="rId86"/>
    <p:sldId id="418" r:id="rId87"/>
    <p:sldId id="419" r:id="rId88"/>
    <p:sldId id="300" r:id="rId89"/>
    <p:sldId id="299" r:id="rId90"/>
    <p:sldId id="301" r:id="rId91"/>
    <p:sldId id="415" r:id="rId92"/>
    <p:sldId id="420" r:id="rId93"/>
    <p:sldId id="421" r:id="rId94"/>
    <p:sldId id="264" r:id="rId95"/>
    <p:sldId id="265" r:id="rId96"/>
    <p:sldId id="316" r:id="rId97"/>
    <p:sldId id="266" r:id="rId98"/>
    <p:sldId id="305" r:id="rId99"/>
    <p:sldId id="426" r:id="rId100"/>
    <p:sldId id="428" r:id="rId101"/>
    <p:sldId id="442" r:id="rId102"/>
    <p:sldId id="438" r:id="rId103"/>
    <p:sldId id="302" r:id="rId104"/>
    <p:sldId id="443" r:id="rId105"/>
    <p:sldId id="303" r:id="rId106"/>
    <p:sldId id="304" r:id="rId107"/>
    <p:sldId id="307" r:id="rId108"/>
    <p:sldId id="308" r:id="rId109"/>
    <p:sldId id="309" r:id="rId110"/>
    <p:sldId id="310" r:id="rId111"/>
    <p:sldId id="311" r:id="rId112"/>
    <p:sldId id="444" r:id="rId113"/>
    <p:sldId id="446" r:id="rId114"/>
    <p:sldId id="312" r:id="rId115"/>
    <p:sldId id="313" r:id="rId116"/>
    <p:sldId id="314" r:id="rId117"/>
    <p:sldId id="315" r:id="rId118"/>
    <p:sldId id="333" r:id="rId119"/>
    <p:sldId id="334" r:id="rId120"/>
    <p:sldId id="335" r:id="rId121"/>
    <p:sldId id="337" r:id="rId122"/>
    <p:sldId id="338" r:id="rId123"/>
    <p:sldId id="429" r:id="rId124"/>
    <p:sldId id="448" r:id="rId125"/>
    <p:sldId id="279" r:id="rId126"/>
    <p:sldId id="447" r:id="rId127"/>
    <p:sldId id="339" r:id="rId128"/>
    <p:sldId id="280" r:id="rId129"/>
    <p:sldId id="281" r:id="rId130"/>
    <p:sldId id="340" r:id="rId131"/>
    <p:sldId id="341" r:id="rId132"/>
    <p:sldId id="282" r:id="rId133"/>
    <p:sldId id="283" r:id="rId134"/>
    <p:sldId id="342" r:id="rId135"/>
    <p:sldId id="330" r:id="rId136"/>
    <p:sldId id="343" r:id="rId137"/>
    <p:sldId id="331" r:id="rId138"/>
    <p:sldId id="284" r:id="rId139"/>
    <p:sldId id="332" r:id="rId140"/>
    <p:sldId id="285" r:id="rId141"/>
    <p:sldId id="449" r:id="rId142"/>
    <p:sldId id="286" r:id="rId143"/>
    <p:sldId id="451" r:id="rId144"/>
    <p:sldId id="450" r:id="rId1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6619" autoAdjust="0"/>
  </p:normalViewPr>
  <p:slideViewPr>
    <p:cSldViewPr>
      <p:cViewPr>
        <p:scale>
          <a:sx n="60" d="100"/>
          <a:sy n="60" d="100"/>
        </p:scale>
        <p:origin x="-1644" y="-324"/>
      </p:cViewPr>
      <p:guideLst>
        <p:guide orient="horz" pos="2160"/>
        <p:guide pos="2880"/>
      </p:guideLst>
    </p:cSldViewPr>
  </p:slideViewPr>
  <p:outlineViewPr>
    <p:cViewPr>
      <p:scale>
        <a:sx n="33" d="100"/>
        <a:sy n="33" d="100"/>
      </p:scale>
      <p:origin x="18" y="1975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heme" Target="theme/theme1.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8CB1A-E9AD-4F1A-BB56-6D01E8B59DA2}" type="datetimeFigureOut">
              <a:rPr lang="en-US" smtClean="0"/>
              <a:t>06-Jun-16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B41126-0E8D-4BC1-8C90-60BB307A24BC}" type="slidenum">
              <a:rPr lang="en-US" smtClean="0"/>
              <a:t>‹#›</a:t>
            </a:fld>
            <a:endParaRPr lang="en-US"/>
          </a:p>
        </p:txBody>
      </p:sp>
    </p:spTree>
    <p:extLst>
      <p:ext uri="{BB962C8B-B14F-4D97-AF65-F5344CB8AC3E}">
        <p14:creationId xmlns:p14="http://schemas.microsoft.com/office/powerpoint/2010/main" val="3952091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endParaRPr lang="en-US" dirty="0"/>
          </a:p>
        </p:txBody>
      </p:sp>
      <p:sp>
        <p:nvSpPr>
          <p:cNvPr id="4" name="Slide Number Placeholder 3"/>
          <p:cNvSpPr>
            <a:spLocks noGrp="1"/>
          </p:cNvSpPr>
          <p:nvPr>
            <p:ph type="sldNum" sz="quarter" idx="10"/>
          </p:nvPr>
        </p:nvSpPr>
        <p:spPr/>
        <p:txBody>
          <a:bodyPr/>
          <a:lstStyle/>
          <a:p>
            <a:fld id="{46B41126-0E8D-4BC1-8C90-60BB307A24BC}" type="slidenum">
              <a:rPr lang="en-US" smtClean="0"/>
              <a:t>135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A2603C7-5891-4380-9441-C31A5D22301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2603C7-5891-4380-9441-C31A5D22301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2603C7-5891-4380-9441-C31A5D22301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06A17AC-3A43-4CB3-A923-09F7A418B014}" type="datetimeFigureOut">
              <a:rPr lang="en-US" smtClean="0"/>
              <a:t>06-Jun-16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2603C7-5891-4380-9441-C31A5D22301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06A17AC-3A43-4CB3-A923-09F7A418B014}" type="datetimeFigureOut">
              <a:rPr lang="en-US" smtClean="0"/>
              <a:t>06-Jun-16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2603C7-5891-4380-9441-C31A5D22301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19200"/>
            <a:ext cx="8476488" cy="2544762"/>
          </a:xfrm>
        </p:spPr>
        <p:txBody>
          <a:bodyPr>
            <a:normAutofit/>
          </a:bodyPr>
          <a:lstStyle/>
          <a:p>
            <a:pPr algn="ctr"/>
            <a:r>
              <a:rPr lang="en-US" sz="7200" b="1" dirty="0" smtClean="0"/>
              <a:t>OBSTETRIC EMERGENCIES</a:t>
            </a:r>
            <a:endParaRPr lang="en-US" sz="7200" b="1" dirty="0"/>
          </a:p>
        </p:txBody>
      </p:sp>
      <p:sp>
        <p:nvSpPr>
          <p:cNvPr id="3" name="Content Placeholder 2"/>
          <p:cNvSpPr>
            <a:spLocks noGrp="1"/>
          </p:cNvSpPr>
          <p:nvPr>
            <p:ph idx="1"/>
          </p:nvPr>
        </p:nvSpPr>
        <p:spPr>
          <a:xfrm>
            <a:off x="1295400" y="4495800"/>
            <a:ext cx="6553200" cy="1447800"/>
          </a:xfrm>
        </p:spPr>
        <p:txBody>
          <a:bodyPr/>
          <a:lstStyle/>
          <a:p>
            <a:pPr marL="82296" indent="0" algn="ctr">
              <a:buNone/>
            </a:pPr>
            <a:r>
              <a:rPr lang="en-US" i="1" dirty="0" smtClean="0"/>
              <a:t>Mr. </a:t>
            </a:r>
            <a:r>
              <a:rPr lang="en-US" i="1" dirty="0" err="1" smtClean="0"/>
              <a:t>Koros</a:t>
            </a:r>
            <a:r>
              <a:rPr lang="en-US" i="1" dirty="0" smtClean="0"/>
              <a:t> E.K., </a:t>
            </a:r>
            <a:r>
              <a:rPr lang="en-US" i="1" dirty="0" err="1" smtClean="0"/>
              <a:t>BSc.N</a:t>
            </a:r>
            <a:r>
              <a:rPr lang="en-US" i="1" dirty="0" smtClean="0"/>
              <a:t>, </a:t>
            </a:r>
            <a:r>
              <a:rPr lang="en-US" i="1" dirty="0" err="1" smtClean="0"/>
              <a:t>UoN</a:t>
            </a:r>
            <a:r>
              <a:rPr lang="en-US" i="1" dirty="0" smtClean="0"/>
              <a:t>,</a:t>
            </a:r>
          </a:p>
          <a:p>
            <a:pPr marL="82296" indent="0" algn="ctr">
              <a:buNone/>
            </a:pPr>
            <a:r>
              <a:rPr lang="en-US" i="1" dirty="0" smtClean="0"/>
              <a:t>Lecturer, AIC </a:t>
            </a:r>
            <a:r>
              <a:rPr lang="en-US" i="1" dirty="0" err="1" smtClean="0"/>
              <a:t>Litein</a:t>
            </a:r>
            <a:r>
              <a:rPr lang="en-US" i="1" dirty="0" smtClean="0"/>
              <a:t> MTC</a:t>
            </a:r>
            <a:endParaRPr lang="en-US" i="1" dirty="0"/>
          </a:p>
        </p:txBody>
      </p:sp>
    </p:spTree>
    <p:extLst>
      <p:ext uri="{BB962C8B-B14F-4D97-AF65-F5344CB8AC3E}">
        <p14:creationId xmlns:p14="http://schemas.microsoft.com/office/powerpoint/2010/main" val="716304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838200"/>
          </a:xfrm>
        </p:spPr>
        <p:txBody>
          <a:bodyPr>
            <a:normAutofit/>
          </a:bodyPr>
          <a:lstStyle/>
          <a:p>
            <a:pPr algn="ctr"/>
            <a:r>
              <a:rPr lang="en-US" sz="3600" b="1" u="sng" dirty="0">
                <a:effectLst/>
              </a:rPr>
              <a:t>Management of Cord Presentation</a:t>
            </a:r>
            <a:endParaRPr lang="en-US" sz="3600" u="sng" dirty="0">
              <a:effectLst/>
            </a:endParaRPr>
          </a:p>
        </p:txBody>
      </p:sp>
      <p:sp>
        <p:nvSpPr>
          <p:cNvPr id="3" name="Content Placeholder 2"/>
          <p:cNvSpPr>
            <a:spLocks noGrp="1"/>
          </p:cNvSpPr>
          <p:nvPr>
            <p:ph idx="1"/>
          </p:nvPr>
        </p:nvSpPr>
        <p:spPr>
          <a:xfrm>
            <a:off x="152400" y="914400"/>
            <a:ext cx="8991600" cy="5791200"/>
          </a:xfrm>
        </p:spPr>
        <p:txBody>
          <a:bodyPr>
            <a:normAutofit fontScale="92500" lnSpcReduction="20000"/>
          </a:bodyPr>
          <a:lstStyle/>
          <a:p>
            <a:r>
              <a:rPr lang="en-US" dirty="0" smtClean="0"/>
              <a:t>Assess the cervical dilatation, presenting part, status of the cord i.e. whether pulsating or not and the FHR. As </a:t>
            </a:r>
            <a:r>
              <a:rPr lang="en-US" dirty="0"/>
              <a:t>soon as you </a:t>
            </a:r>
            <a:r>
              <a:rPr lang="en-US" dirty="0" smtClean="0"/>
              <a:t>confirm </a:t>
            </a:r>
            <a:r>
              <a:rPr lang="en-US" dirty="0"/>
              <a:t>cord </a:t>
            </a:r>
            <a:r>
              <a:rPr lang="en-US" dirty="0" smtClean="0"/>
              <a:t>presentation on VE, (which is rare), </a:t>
            </a:r>
            <a:r>
              <a:rPr lang="en-US" dirty="0"/>
              <a:t>you should remove your fingers, </a:t>
            </a:r>
            <a:r>
              <a:rPr lang="en-US" dirty="0" smtClean="0"/>
              <a:t>taking care </a:t>
            </a:r>
            <a:r>
              <a:rPr lang="en-US" dirty="0"/>
              <a:t>not to rupture the </a:t>
            </a:r>
            <a:r>
              <a:rPr lang="en-US" dirty="0" smtClean="0"/>
              <a:t>membranes incase they are still intact. </a:t>
            </a:r>
          </a:p>
          <a:p>
            <a:r>
              <a:rPr lang="en-US" dirty="0"/>
              <a:t>Reassure the </a:t>
            </a:r>
            <a:r>
              <a:rPr lang="en-US" dirty="0" smtClean="0"/>
              <a:t>mother and explain to her the </a:t>
            </a:r>
            <a:r>
              <a:rPr lang="en-US" dirty="0"/>
              <a:t>situation at </a:t>
            </a:r>
            <a:r>
              <a:rPr lang="en-US" dirty="0" smtClean="0"/>
              <a:t>hand. </a:t>
            </a:r>
          </a:p>
          <a:p>
            <a:r>
              <a:rPr lang="en-US" dirty="0" smtClean="0"/>
              <a:t>Ask your assistant </a:t>
            </a:r>
            <a:r>
              <a:rPr lang="en-US" dirty="0"/>
              <a:t>to inform the doctor and theatre staff </a:t>
            </a:r>
            <a:r>
              <a:rPr lang="en-US" dirty="0" smtClean="0"/>
              <a:t>to prepare </a:t>
            </a:r>
            <a:r>
              <a:rPr lang="en-US" dirty="0"/>
              <a:t>for emergency caesarean section </a:t>
            </a:r>
            <a:r>
              <a:rPr lang="en-US" dirty="0" smtClean="0"/>
              <a:t>while you </a:t>
            </a:r>
            <a:r>
              <a:rPr lang="en-US" dirty="0"/>
              <a:t>prepare the mother for the </a:t>
            </a:r>
            <a:r>
              <a:rPr lang="en-US" dirty="0" smtClean="0"/>
              <a:t>section. Provide O</a:t>
            </a:r>
            <a:r>
              <a:rPr lang="en-US" baseline="-25000" dirty="0" smtClean="0"/>
              <a:t>2</a:t>
            </a:r>
            <a:r>
              <a:rPr lang="en-US" dirty="0" smtClean="0"/>
              <a:t> if necessary.</a:t>
            </a:r>
          </a:p>
          <a:p>
            <a:r>
              <a:rPr lang="en-US" dirty="0"/>
              <a:t>T</a:t>
            </a:r>
            <a:r>
              <a:rPr lang="en-US" dirty="0" smtClean="0"/>
              <a:t>ake the mother </a:t>
            </a:r>
            <a:r>
              <a:rPr lang="en-US" dirty="0"/>
              <a:t>to theatre as soon as possible as </a:t>
            </a:r>
            <a:r>
              <a:rPr lang="en-US" dirty="0" smtClean="0"/>
              <a:t>the membranes </a:t>
            </a:r>
            <a:r>
              <a:rPr lang="en-US" dirty="0"/>
              <a:t>may rupture at any minute</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686800" cy="6172200"/>
          </a:xfrm>
        </p:spPr>
        <p:txBody>
          <a:bodyPr>
            <a:normAutofit/>
          </a:bodyPr>
          <a:lstStyle/>
          <a:p>
            <a:pPr algn="ctr"/>
            <a:r>
              <a:rPr lang="en-US" sz="3600" b="1" dirty="0" smtClean="0"/>
              <a:t>TIME FOR… </a:t>
            </a:r>
            <a:br>
              <a:rPr lang="en-US" sz="3600" b="1" dirty="0" smtClean="0"/>
            </a:br>
            <a:r>
              <a:rPr lang="en-US" sz="3600" b="1" dirty="0" smtClean="0"/>
              <a:t>THURSDAYS MEGA MORNING PRAYERS AT THE HOSPITAL…</a:t>
            </a:r>
            <a:br>
              <a:rPr lang="en-US" sz="3600" b="1" dirty="0" smtClean="0"/>
            </a:br>
            <a:r>
              <a:rPr lang="en-US" sz="3600" b="1" dirty="0" smtClean="0"/>
              <a:t>…NO ONE WOULD LIKE TO MISS THAT, RIGHT ?</a:t>
            </a:r>
            <a:br>
              <a:rPr lang="en-US" sz="3600" b="1" dirty="0" smtClean="0"/>
            </a:br>
            <a:r>
              <a:rPr lang="en-US" sz="3600" b="1" dirty="0" smtClean="0"/>
              <a:t>…GROUP DISCUSSIONS AND PRESENTATIONS </a:t>
            </a:r>
            <a:br>
              <a:rPr lang="en-US" sz="3600" b="1" dirty="0" smtClean="0"/>
            </a:br>
            <a:r>
              <a:rPr lang="en-US" sz="3600" b="1" dirty="0" smtClean="0"/>
              <a:t>TO RESUME IN THE AFTERNOON…</a:t>
            </a:r>
            <a:br>
              <a:rPr lang="en-US" sz="3600" b="1" dirty="0" smtClean="0"/>
            </a:br>
            <a:r>
              <a:rPr lang="en-US" sz="3600" b="1" dirty="0" smtClean="0"/>
              <a:t/>
            </a:r>
            <a:br>
              <a:rPr lang="en-US" sz="3600" b="1" dirty="0" smtClean="0"/>
            </a:br>
            <a:r>
              <a:rPr lang="en-US" sz="3600" b="1" dirty="0" smtClean="0"/>
              <a:t>SEE YOU THEN…</a:t>
            </a:r>
            <a:endParaRPr lang="en-US" sz="3600" b="1" dirty="0"/>
          </a:p>
        </p:txBody>
      </p:sp>
    </p:spTree>
    <p:extLst>
      <p:ext uri="{BB962C8B-B14F-4D97-AF65-F5344CB8AC3E}">
        <p14:creationId xmlns:p14="http://schemas.microsoft.com/office/powerpoint/2010/main" val="2390462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723543"/>
          </a:xfrm>
        </p:spPr>
        <p:txBody>
          <a:bodyPr>
            <a:normAutofit/>
          </a:bodyPr>
          <a:lstStyle/>
          <a:p>
            <a:pPr algn="ctr"/>
            <a:r>
              <a:rPr lang="en-US" sz="3600" b="1" u="sng" dirty="0" smtClean="0">
                <a:effectLst/>
              </a:rPr>
              <a:t>GROUP PRESENTATIONS</a:t>
            </a:r>
            <a:endParaRPr lang="en-US" b="1" dirty="0">
              <a:effectLst/>
            </a:endParaRPr>
          </a:p>
        </p:txBody>
      </p:sp>
      <p:sp>
        <p:nvSpPr>
          <p:cNvPr id="4" name="Rectangle 3"/>
          <p:cNvSpPr/>
          <p:nvPr/>
        </p:nvSpPr>
        <p:spPr>
          <a:xfrm>
            <a:off x="152400" y="733246"/>
            <a:ext cx="8991600" cy="6124754"/>
          </a:xfrm>
          <a:prstGeom prst="rect">
            <a:avLst/>
          </a:prstGeom>
        </p:spPr>
        <p:txBody>
          <a:bodyPr wrap="square">
            <a:spAutoFit/>
          </a:bodyPr>
          <a:lstStyle/>
          <a:p>
            <a:pPr lvl="0"/>
            <a:r>
              <a:rPr lang="en-US" sz="2800" b="1" u="sng" dirty="0" smtClean="0"/>
              <a:t>GROUP 2: PRE-ECLAMPSIA and ECLAMPSIA </a:t>
            </a:r>
            <a:r>
              <a:rPr lang="en-US" sz="2800" b="1" dirty="0" smtClean="0"/>
              <a:t>(Topic 10 and 11 respectively) 40 marks</a:t>
            </a:r>
          </a:p>
          <a:p>
            <a:pPr marL="514350" lvl="0" indent="-514350">
              <a:buFont typeface="+mj-lt"/>
              <a:buAutoNum type="alphaLcParenR"/>
            </a:pPr>
            <a:r>
              <a:rPr lang="en-US" sz="2800" dirty="0" smtClean="0"/>
              <a:t>Define </a:t>
            </a:r>
            <a:r>
              <a:rPr lang="en-US" sz="2800" dirty="0"/>
              <a:t>pre-</a:t>
            </a:r>
            <a:r>
              <a:rPr lang="en-US" sz="2800" dirty="0" err="1"/>
              <a:t>eclampsia</a:t>
            </a:r>
            <a:r>
              <a:rPr lang="en-US" sz="2800" dirty="0"/>
              <a:t> and distinguish it from </a:t>
            </a:r>
            <a:r>
              <a:rPr lang="en-US" sz="2800" dirty="0" err="1"/>
              <a:t>eclampsia</a:t>
            </a:r>
            <a:endParaRPr lang="en-US" sz="2800" dirty="0"/>
          </a:p>
          <a:p>
            <a:pPr marL="514350" indent="-514350">
              <a:buFont typeface="+mj-lt"/>
              <a:buAutoNum type="alphaLcParenR"/>
            </a:pPr>
            <a:r>
              <a:rPr lang="en-US" sz="2800" dirty="0" smtClean="0"/>
              <a:t>List the causes </a:t>
            </a:r>
            <a:r>
              <a:rPr lang="en-US" sz="2800" dirty="0"/>
              <a:t>of </a:t>
            </a:r>
            <a:r>
              <a:rPr lang="en-US" sz="2800" dirty="0" smtClean="0"/>
              <a:t>pre-</a:t>
            </a:r>
            <a:r>
              <a:rPr lang="en-US" sz="2800" dirty="0" err="1" smtClean="0"/>
              <a:t>eclampsia</a:t>
            </a:r>
            <a:r>
              <a:rPr lang="en-US" sz="2800" dirty="0"/>
              <a:t> </a:t>
            </a:r>
            <a:r>
              <a:rPr lang="en-US" sz="2800" dirty="0" smtClean="0"/>
              <a:t>and </a:t>
            </a:r>
            <a:r>
              <a:rPr lang="en-US" sz="2800" dirty="0" err="1" smtClean="0"/>
              <a:t>eclampsia</a:t>
            </a:r>
            <a:endParaRPr lang="en-US" sz="2800" dirty="0"/>
          </a:p>
          <a:p>
            <a:pPr marL="514350" indent="-514350">
              <a:buFont typeface="+mj-lt"/>
              <a:buAutoNum type="alphaLcParenR"/>
            </a:pPr>
            <a:r>
              <a:rPr lang="en-US" sz="2800" dirty="0" smtClean="0"/>
              <a:t>Describe </a:t>
            </a:r>
            <a:r>
              <a:rPr lang="en-US" sz="2800" dirty="0"/>
              <a:t>four stages of </a:t>
            </a:r>
            <a:r>
              <a:rPr lang="en-US" sz="2800" dirty="0" err="1"/>
              <a:t>eclamptic</a:t>
            </a:r>
            <a:r>
              <a:rPr lang="en-US" sz="2800" dirty="0"/>
              <a:t> fits</a:t>
            </a:r>
          </a:p>
          <a:p>
            <a:pPr marL="514350" indent="-514350">
              <a:buFont typeface="+mj-lt"/>
              <a:buAutoNum type="alphaLcParenR"/>
            </a:pPr>
            <a:r>
              <a:rPr lang="en-US" sz="2800" dirty="0" smtClean="0"/>
              <a:t>Outline </a:t>
            </a:r>
            <a:r>
              <a:rPr lang="en-US" sz="2800" dirty="0"/>
              <a:t>the clinical features of pre-</a:t>
            </a:r>
            <a:r>
              <a:rPr lang="en-US" sz="2800" dirty="0" err="1"/>
              <a:t>eclampsia</a:t>
            </a:r>
            <a:r>
              <a:rPr lang="en-US" sz="2800" dirty="0"/>
              <a:t> </a:t>
            </a:r>
            <a:r>
              <a:rPr lang="en-US" sz="2800" dirty="0" smtClean="0"/>
              <a:t>and impending </a:t>
            </a:r>
            <a:r>
              <a:rPr lang="en-US" sz="2800" dirty="0" err="1"/>
              <a:t>eclampsia</a:t>
            </a:r>
            <a:endParaRPr lang="en-US" sz="2800" dirty="0"/>
          </a:p>
          <a:p>
            <a:pPr marL="514350" indent="-514350">
              <a:buFont typeface="+mj-lt"/>
              <a:buAutoNum type="alphaLcParenR"/>
            </a:pPr>
            <a:r>
              <a:rPr lang="en-US" sz="2800" dirty="0" smtClean="0"/>
              <a:t>Explain </a:t>
            </a:r>
            <a:r>
              <a:rPr lang="en-US" sz="2800" dirty="0"/>
              <a:t>the differential diagnosis of </a:t>
            </a:r>
            <a:r>
              <a:rPr lang="en-US" sz="2800" dirty="0" err="1"/>
              <a:t>eclampsia</a:t>
            </a:r>
            <a:endParaRPr lang="en-US" sz="2800" dirty="0"/>
          </a:p>
          <a:p>
            <a:pPr marL="514350" indent="-514350">
              <a:buFont typeface="+mj-lt"/>
              <a:buAutoNum type="alphaLcParenR"/>
            </a:pPr>
            <a:r>
              <a:rPr lang="en-US" sz="2800" dirty="0" smtClean="0"/>
              <a:t>Discuss </a:t>
            </a:r>
            <a:r>
              <a:rPr lang="en-US" sz="2800" dirty="0"/>
              <a:t>management of </a:t>
            </a:r>
            <a:r>
              <a:rPr lang="en-US" sz="2800" dirty="0" err="1"/>
              <a:t>eclampsia</a:t>
            </a:r>
            <a:r>
              <a:rPr lang="en-US" sz="2800" dirty="0"/>
              <a:t> to include the use of magnesium </a:t>
            </a:r>
            <a:r>
              <a:rPr lang="en-US" sz="2800" dirty="0" err="1"/>
              <a:t>sulphate</a:t>
            </a:r>
            <a:r>
              <a:rPr lang="en-US" sz="2800" dirty="0"/>
              <a:t> </a:t>
            </a:r>
            <a:r>
              <a:rPr lang="en-US" sz="2800" dirty="0" smtClean="0"/>
              <a:t>and diazepam</a:t>
            </a:r>
            <a:r>
              <a:rPr lang="en-US" sz="2800" dirty="0"/>
              <a:t>; </a:t>
            </a:r>
            <a:r>
              <a:rPr lang="en-US" sz="2800" dirty="0" smtClean="0"/>
              <a:t>the mode </a:t>
            </a:r>
            <a:r>
              <a:rPr lang="en-US" sz="2800" dirty="0"/>
              <a:t>of delivery </a:t>
            </a:r>
            <a:r>
              <a:rPr lang="en-US" sz="2800" dirty="0" smtClean="0"/>
              <a:t>of the baby and </a:t>
            </a:r>
            <a:r>
              <a:rPr lang="en-US" sz="2800" dirty="0"/>
              <a:t>post-natal </a:t>
            </a:r>
            <a:r>
              <a:rPr lang="en-US" sz="2800" dirty="0" smtClean="0"/>
              <a:t>care of both mother and baby.</a:t>
            </a:r>
            <a:endParaRPr lang="en-US" sz="2800" dirty="0"/>
          </a:p>
          <a:p>
            <a:pPr marL="514350" indent="-514350">
              <a:buFont typeface="+mj-lt"/>
              <a:buAutoNum type="alphaLcParenR"/>
            </a:pPr>
            <a:r>
              <a:rPr lang="en-US" sz="2800" dirty="0" smtClean="0"/>
              <a:t>List </a:t>
            </a:r>
            <a:r>
              <a:rPr lang="en-US" sz="2800" dirty="0"/>
              <a:t>five complications of pre-</a:t>
            </a:r>
            <a:r>
              <a:rPr lang="en-US" sz="2800" dirty="0" err="1"/>
              <a:t>eclampsia</a:t>
            </a:r>
            <a:r>
              <a:rPr lang="en-US" sz="2800" dirty="0"/>
              <a:t> and </a:t>
            </a:r>
            <a:r>
              <a:rPr lang="en-US" sz="2800" dirty="0" err="1" smtClean="0"/>
              <a:t>eclampsia</a:t>
            </a:r>
            <a:endParaRPr lang="en-US" sz="2600" dirty="0"/>
          </a:p>
          <a:p>
            <a:pPr lvl="1"/>
            <a:r>
              <a:rPr lang="en-US" sz="2800" b="1" dirty="0" smtClean="0"/>
              <a:t>NB: Pre-</a:t>
            </a:r>
            <a:r>
              <a:rPr lang="en-US" sz="2800" b="1" dirty="0" err="1" smtClean="0"/>
              <a:t>eclampsia</a:t>
            </a:r>
            <a:r>
              <a:rPr lang="en-US" sz="2800" b="1" dirty="0" smtClean="0"/>
              <a:t> and </a:t>
            </a:r>
            <a:r>
              <a:rPr lang="en-US" sz="2800" b="1" dirty="0" err="1" smtClean="0"/>
              <a:t>Eclampsia</a:t>
            </a:r>
            <a:r>
              <a:rPr lang="en-US" sz="2800" b="1" dirty="0" smtClean="0"/>
              <a:t> should be discussed SEPARATELY.</a:t>
            </a:r>
            <a:endParaRPr lang="en-US" sz="2800" b="1" dirty="0"/>
          </a:p>
        </p:txBody>
      </p:sp>
    </p:spTree>
    <p:extLst>
      <p:ext uri="{BB962C8B-B14F-4D97-AF65-F5344CB8AC3E}">
        <p14:creationId xmlns:p14="http://schemas.microsoft.com/office/powerpoint/2010/main" val="328707420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5486400" cy="685800"/>
          </a:xfrm>
        </p:spPr>
        <p:txBody>
          <a:bodyPr>
            <a:normAutofit fontScale="90000"/>
          </a:bodyPr>
          <a:lstStyle/>
          <a:p>
            <a:pPr algn="ctr"/>
            <a:r>
              <a:rPr lang="en-US" sz="5400" b="1" dirty="0" smtClean="0"/>
              <a:t>SHOCKED ?</a:t>
            </a:r>
            <a:endParaRPr lang="en-US" sz="5400" b="1" dirty="0"/>
          </a:p>
        </p:txBody>
      </p:sp>
      <p:pic>
        <p:nvPicPr>
          <p:cNvPr id="1026" name="Picture 2" descr="C:\Users\Evans\Pictures\2016-04\IMG-20160425-WA0002B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066800"/>
            <a:ext cx="4763079" cy="43529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314739" y="5562600"/>
            <a:ext cx="5943600" cy="923330"/>
          </a:xfrm>
          <a:prstGeom prst="rect">
            <a:avLst/>
          </a:prstGeom>
        </p:spPr>
        <p:txBody>
          <a:bodyPr wrap="square">
            <a:spAutoFit/>
          </a:bodyPr>
          <a:lstStyle/>
          <a:p>
            <a:r>
              <a:rPr lang="en-US" b="1" dirty="0" smtClean="0"/>
              <a:t>HALF CLOSE YOUR EYES…WHAT DO YOU SEE? HAPPY NOW? NEVER MIND. HIVO NDO POMBE HUFANYA WALEVI…SAITAN NI SAITAN TU!!!</a:t>
            </a:r>
            <a:endParaRPr lang="en-US" dirty="0"/>
          </a:p>
        </p:txBody>
      </p:sp>
    </p:spTree>
    <p:extLst>
      <p:ext uri="{BB962C8B-B14F-4D97-AF65-F5344CB8AC3E}">
        <p14:creationId xmlns:p14="http://schemas.microsoft.com/office/powerpoint/2010/main" val="120155632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52688" cy="639762"/>
          </a:xfrm>
        </p:spPr>
        <p:txBody>
          <a:bodyPr>
            <a:normAutofit fontScale="90000"/>
          </a:bodyPr>
          <a:lstStyle/>
          <a:p>
            <a:pPr algn="ctr"/>
            <a:r>
              <a:rPr lang="en-US" b="1" dirty="0" smtClean="0"/>
              <a:t>12. </a:t>
            </a:r>
            <a:r>
              <a:rPr lang="en-US" b="1" u="sng" dirty="0" smtClean="0"/>
              <a:t>OBSTETRIC SHOCK</a:t>
            </a:r>
            <a:endParaRPr lang="en-US" u="sng" dirty="0"/>
          </a:p>
        </p:txBody>
      </p:sp>
      <p:sp>
        <p:nvSpPr>
          <p:cNvPr id="3" name="Content Placeholder 2"/>
          <p:cNvSpPr>
            <a:spLocks noGrp="1"/>
          </p:cNvSpPr>
          <p:nvPr>
            <p:ph idx="1"/>
          </p:nvPr>
        </p:nvSpPr>
        <p:spPr>
          <a:xfrm>
            <a:off x="0" y="762000"/>
            <a:ext cx="9144000" cy="6096000"/>
          </a:xfrm>
        </p:spPr>
        <p:txBody>
          <a:bodyPr>
            <a:noAutofit/>
          </a:bodyPr>
          <a:lstStyle/>
          <a:p>
            <a:r>
              <a:rPr lang="en-US" sz="2400" b="1" dirty="0" smtClean="0"/>
              <a:t>Shock</a:t>
            </a:r>
            <a:r>
              <a:rPr lang="en-US" sz="2400" dirty="0" smtClean="0"/>
              <a:t> </a:t>
            </a:r>
            <a:r>
              <a:rPr lang="en-US" sz="2400" dirty="0"/>
              <a:t>refers to the collapse of the </a:t>
            </a:r>
            <a:r>
              <a:rPr lang="en-US" sz="2400" dirty="0" smtClean="0"/>
              <a:t>circulatory system</a:t>
            </a:r>
            <a:r>
              <a:rPr lang="en-US" sz="2400" dirty="0"/>
              <a:t>, which results in </a:t>
            </a:r>
            <a:r>
              <a:rPr lang="en-US" sz="2400" dirty="0" smtClean="0"/>
              <a:t>sudden fall of blood pressure, reduction in blood flow and deficient supply of oxygen to </a:t>
            </a:r>
            <a:r>
              <a:rPr lang="en-US" sz="2400" dirty="0"/>
              <a:t>the </a:t>
            </a:r>
            <a:r>
              <a:rPr lang="en-US" sz="2400" dirty="0" smtClean="0"/>
              <a:t>tissues causing dysfunction </a:t>
            </a:r>
            <a:r>
              <a:rPr lang="en-US" sz="2400" dirty="0"/>
              <a:t>of organs and cells </a:t>
            </a:r>
            <a:r>
              <a:rPr lang="en-US" sz="2400" dirty="0" smtClean="0"/>
              <a:t>(especially the vital organs e.g. heart, lungs, brain, kidney). </a:t>
            </a:r>
          </a:p>
          <a:p>
            <a:r>
              <a:rPr lang="en-US" sz="2400" dirty="0" smtClean="0"/>
              <a:t>In </a:t>
            </a:r>
            <a:r>
              <a:rPr lang="en-US" sz="2400" b="1" dirty="0"/>
              <a:t>obstetric shock</a:t>
            </a:r>
            <a:r>
              <a:rPr lang="en-US" sz="2400" dirty="0"/>
              <a:t>, </a:t>
            </a:r>
            <a:r>
              <a:rPr lang="en-US" sz="2400" dirty="0" smtClean="0"/>
              <a:t>the condition </a:t>
            </a:r>
            <a:r>
              <a:rPr lang="en-US" sz="2400" dirty="0"/>
              <a:t>may be due to complications </a:t>
            </a:r>
            <a:r>
              <a:rPr lang="en-US" sz="2400" dirty="0" smtClean="0"/>
              <a:t>of pregnancy </a:t>
            </a:r>
            <a:r>
              <a:rPr lang="en-US" sz="2400" dirty="0"/>
              <a:t>and labour</a:t>
            </a:r>
            <a:r>
              <a:rPr lang="en-US" sz="2400" dirty="0" smtClean="0"/>
              <a:t>.</a:t>
            </a:r>
            <a:endParaRPr lang="en-US" sz="2400" b="1" dirty="0"/>
          </a:p>
          <a:p>
            <a:pPr lvl="1">
              <a:buNone/>
            </a:pPr>
            <a:r>
              <a:rPr lang="en-US" sz="2400" b="1" u="sng" dirty="0"/>
              <a:t>Three </a:t>
            </a:r>
            <a:r>
              <a:rPr lang="en-US" sz="2400" b="1" u="sng" dirty="0" smtClean="0"/>
              <a:t>main types </a:t>
            </a:r>
            <a:r>
              <a:rPr lang="en-US" sz="2400" b="1" u="sng" dirty="0"/>
              <a:t>of shock</a:t>
            </a:r>
          </a:p>
          <a:p>
            <a:pPr marL="916686" lvl="1" indent="-514350">
              <a:buClrTx/>
              <a:buFont typeface="+mj-lt"/>
              <a:buAutoNum type="alphaLcParenR"/>
            </a:pPr>
            <a:r>
              <a:rPr lang="en-US" sz="2400" b="1" dirty="0" err="1" smtClean="0"/>
              <a:t>Hypovolaemic</a:t>
            </a:r>
            <a:r>
              <a:rPr lang="en-US" sz="2400" b="1" dirty="0" smtClean="0"/>
              <a:t> shock,</a:t>
            </a:r>
            <a:r>
              <a:rPr lang="en-US" sz="2400" dirty="0" smtClean="0"/>
              <a:t> </a:t>
            </a:r>
            <a:r>
              <a:rPr lang="en-US" sz="2400" dirty="0"/>
              <a:t>which is as a result </a:t>
            </a:r>
            <a:r>
              <a:rPr lang="en-US" sz="2400" dirty="0" smtClean="0"/>
              <a:t>of reduction </a:t>
            </a:r>
            <a:r>
              <a:rPr lang="en-US" sz="2400" dirty="0"/>
              <a:t>in intravascular </a:t>
            </a:r>
            <a:r>
              <a:rPr lang="en-US" sz="2400" dirty="0" smtClean="0"/>
              <a:t>volume after hemorrhage or severe burns.</a:t>
            </a:r>
            <a:endParaRPr lang="en-US" sz="2400" dirty="0"/>
          </a:p>
          <a:p>
            <a:pPr marL="916686" lvl="1" indent="-514350">
              <a:buClrTx/>
              <a:buFont typeface="+mj-lt"/>
              <a:buAutoNum type="alphaLcParenR"/>
            </a:pPr>
            <a:r>
              <a:rPr lang="en-US" sz="2400" b="1" dirty="0" smtClean="0"/>
              <a:t>Cardiogenic shock, </a:t>
            </a:r>
            <a:r>
              <a:rPr lang="en-US" sz="2400" dirty="0"/>
              <a:t>which is </a:t>
            </a:r>
            <a:r>
              <a:rPr lang="en-US" sz="2400" dirty="0" smtClean="0"/>
              <a:t>shock due </a:t>
            </a:r>
            <a:r>
              <a:rPr lang="en-US" sz="2400" dirty="0"/>
              <a:t>to </a:t>
            </a:r>
            <a:r>
              <a:rPr lang="en-US" sz="2400" dirty="0" smtClean="0"/>
              <a:t>acute heart condition e.g. myocardial infarction that cause inability of </a:t>
            </a:r>
            <a:r>
              <a:rPr lang="en-US" sz="2400" dirty="0"/>
              <a:t>the heart to pump blood.</a:t>
            </a:r>
          </a:p>
          <a:p>
            <a:pPr marL="916686" lvl="1" indent="-514350">
              <a:buClrTx/>
              <a:buFont typeface="+mj-lt"/>
              <a:buAutoNum type="alphaLcParenR"/>
            </a:pPr>
            <a:r>
              <a:rPr lang="en-US" sz="2400" b="1" dirty="0" smtClean="0"/>
              <a:t>Distributive shock</a:t>
            </a:r>
            <a:r>
              <a:rPr lang="en-US" sz="2400" dirty="0" smtClean="0"/>
              <a:t>, </a:t>
            </a:r>
            <a:r>
              <a:rPr lang="en-US" sz="2400" dirty="0"/>
              <a:t>which results from </a:t>
            </a:r>
            <a:r>
              <a:rPr lang="en-US" sz="2400" dirty="0" smtClean="0"/>
              <a:t>a malfunction </a:t>
            </a:r>
            <a:r>
              <a:rPr lang="en-US" sz="2400" dirty="0"/>
              <a:t>in the vascular </a:t>
            </a:r>
            <a:r>
              <a:rPr lang="en-US" sz="2400" dirty="0" smtClean="0"/>
              <a:t>system causing </a:t>
            </a:r>
            <a:r>
              <a:rPr lang="en-US" sz="2400" dirty="0" err="1"/>
              <a:t>maldistribution</a:t>
            </a:r>
            <a:r>
              <a:rPr lang="en-US" sz="2400" dirty="0"/>
              <a:t> of the </a:t>
            </a:r>
            <a:r>
              <a:rPr lang="en-US" sz="2400" dirty="0" smtClean="0"/>
              <a:t>circulatory systems</a:t>
            </a:r>
            <a:r>
              <a:rPr lang="en-US" sz="2400" dirty="0"/>
              <a:t>. This can be caused by </a:t>
            </a:r>
            <a:r>
              <a:rPr lang="en-US" sz="2400" dirty="0" smtClean="0"/>
              <a:t>septic and </a:t>
            </a:r>
            <a:r>
              <a:rPr lang="en-US" sz="2400" dirty="0"/>
              <a:t>anaphylactic shock</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6172200"/>
          </a:xfrm>
        </p:spPr>
        <p:txBody>
          <a:bodyPr>
            <a:normAutofit fontScale="92500" lnSpcReduction="20000"/>
          </a:bodyPr>
          <a:lstStyle/>
          <a:p>
            <a:pPr marL="82296" indent="0">
              <a:buClrTx/>
              <a:buNone/>
            </a:pPr>
            <a:r>
              <a:rPr lang="en-US" b="1" u="sng" dirty="0" smtClean="0"/>
              <a:t>Other types of shock</a:t>
            </a:r>
          </a:p>
          <a:p>
            <a:pPr marL="653796" indent="-571500">
              <a:buClrTx/>
              <a:buFont typeface="+mj-lt"/>
              <a:buAutoNum type="romanLcPeriod"/>
            </a:pPr>
            <a:r>
              <a:rPr lang="en-US" b="1" u="sng" dirty="0" smtClean="0"/>
              <a:t>Allergic or Anaphylactic shock;</a:t>
            </a:r>
            <a:r>
              <a:rPr lang="en-US" dirty="0" smtClean="0"/>
              <a:t> shock produced by injection of a protein to which a patient is sensitive</a:t>
            </a:r>
          </a:p>
          <a:p>
            <a:pPr marL="653796" indent="-571500">
              <a:buClrTx/>
              <a:buFont typeface="+mj-lt"/>
              <a:buAutoNum type="romanLcPeriod"/>
            </a:pPr>
            <a:r>
              <a:rPr lang="en-US" b="1" u="sng" dirty="0" smtClean="0"/>
              <a:t>Neurogenic shock;</a:t>
            </a:r>
            <a:r>
              <a:rPr lang="en-US" dirty="0" smtClean="0"/>
              <a:t> shock due to nervous or emotional factors</a:t>
            </a:r>
          </a:p>
          <a:p>
            <a:pPr marL="653796" indent="-571500">
              <a:buClrTx/>
              <a:buFont typeface="+mj-lt"/>
              <a:buAutoNum type="romanLcPeriod"/>
            </a:pPr>
            <a:r>
              <a:rPr lang="en-US" b="1" dirty="0" smtClean="0"/>
              <a:t>Septic shock; </a:t>
            </a:r>
            <a:r>
              <a:rPr lang="en-US" dirty="0" smtClean="0"/>
              <a:t>life threatening condition produced by sepsis (infection) in which there is tissue damage and severe fall in blood pressure as a result of </a:t>
            </a:r>
            <a:r>
              <a:rPr lang="en-US" dirty="0" err="1" smtClean="0"/>
              <a:t>septicaemia</a:t>
            </a:r>
            <a:r>
              <a:rPr lang="en-US" dirty="0" smtClean="0"/>
              <a:t>(a lot of bacteria or large bacterial toxins in blood) e.g. toxic shock syndrome </a:t>
            </a:r>
          </a:p>
          <a:p>
            <a:pPr marL="653796" indent="-571500">
              <a:buClrTx/>
              <a:buFont typeface="+mj-lt"/>
              <a:buAutoNum type="romanLcPeriod"/>
            </a:pPr>
            <a:r>
              <a:rPr lang="en-US" b="1" u="sng" dirty="0"/>
              <a:t>Toxic shock;</a:t>
            </a:r>
            <a:r>
              <a:rPr lang="en-US" dirty="0"/>
              <a:t> shock due to </a:t>
            </a:r>
            <a:r>
              <a:rPr lang="en-US" dirty="0" smtClean="0"/>
              <a:t>poisonous or toxic substances, </a:t>
            </a:r>
            <a:r>
              <a:rPr lang="en-US" dirty="0"/>
              <a:t>also called toxic shock syndrome.</a:t>
            </a:r>
          </a:p>
          <a:p>
            <a:pPr marL="653796" indent="-571500">
              <a:buClrTx/>
              <a:buFont typeface="+mj-lt"/>
              <a:buAutoNum type="romanLcPeriod"/>
            </a:pPr>
            <a:r>
              <a:rPr lang="en-US" b="1" u="sng" dirty="0" smtClean="0"/>
              <a:t>Shell shock;</a:t>
            </a:r>
            <a:r>
              <a:rPr lang="en-US" dirty="0" smtClean="0"/>
              <a:t> mental health condition caused by stresses of warfare</a:t>
            </a:r>
          </a:p>
          <a:p>
            <a:pPr marL="653796" indent="-571500">
              <a:buClrTx/>
              <a:buFont typeface="+mj-lt"/>
              <a:buAutoNum type="romanLcPeriod"/>
            </a:pPr>
            <a:endParaRPr lang="en-US" dirty="0"/>
          </a:p>
        </p:txBody>
      </p:sp>
    </p:spTree>
    <p:extLst>
      <p:ext uri="{BB962C8B-B14F-4D97-AF65-F5344CB8AC3E}">
        <p14:creationId xmlns:p14="http://schemas.microsoft.com/office/powerpoint/2010/main" val="33233884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858000" cy="792162"/>
          </a:xfrm>
        </p:spPr>
        <p:txBody>
          <a:bodyPr>
            <a:normAutofit fontScale="90000"/>
          </a:bodyPr>
          <a:lstStyle/>
          <a:p>
            <a:r>
              <a:rPr lang="en-US" b="1" u="sng" dirty="0" smtClean="0"/>
              <a:t>Causes of </a:t>
            </a:r>
            <a:r>
              <a:rPr lang="en-US" b="1" u="sng" dirty="0"/>
              <a:t>O</a:t>
            </a:r>
            <a:r>
              <a:rPr lang="en-US" b="1" u="sng" dirty="0" smtClean="0"/>
              <a:t>bstetric Shock</a:t>
            </a:r>
            <a:endParaRPr lang="en-US" u="sng" dirty="0"/>
          </a:p>
        </p:txBody>
      </p:sp>
      <p:sp>
        <p:nvSpPr>
          <p:cNvPr id="3" name="Content Placeholder 2"/>
          <p:cNvSpPr>
            <a:spLocks noGrp="1"/>
          </p:cNvSpPr>
          <p:nvPr>
            <p:ph idx="1"/>
          </p:nvPr>
        </p:nvSpPr>
        <p:spPr>
          <a:xfrm>
            <a:off x="152400" y="990600"/>
            <a:ext cx="8839200" cy="5562600"/>
          </a:xfrm>
        </p:spPr>
        <p:txBody>
          <a:bodyPr>
            <a:normAutofit fontScale="92500" lnSpcReduction="10000"/>
          </a:bodyPr>
          <a:lstStyle/>
          <a:p>
            <a:pPr marL="653796" indent="-571500">
              <a:buClrTx/>
              <a:buFont typeface="+mj-lt"/>
              <a:buAutoNum type="romanLcPeriod"/>
            </a:pPr>
            <a:r>
              <a:rPr lang="en-US" u="sng" dirty="0" err="1" smtClean="0"/>
              <a:t>Haemorrhage</a:t>
            </a:r>
            <a:r>
              <a:rPr lang="en-US" dirty="0" smtClean="0"/>
              <a:t> </a:t>
            </a:r>
            <a:r>
              <a:rPr lang="en-US" dirty="0"/>
              <a:t>during pregnancy, </a:t>
            </a:r>
            <a:r>
              <a:rPr lang="en-US" dirty="0" smtClean="0"/>
              <a:t>labour and </a:t>
            </a:r>
            <a:r>
              <a:rPr lang="en-US" dirty="0" err="1"/>
              <a:t>puerperium</a:t>
            </a:r>
            <a:endParaRPr lang="en-US" dirty="0"/>
          </a:p>
          <a:p>
            <a:pPr marL="653796" indent="-571500">
              <a:buClrTx/>
              <a:buFont typeface="+mj-lt"/>
              <a:buAutoNum type="romanLcPeriod"/>
            </a:pPr>
            <a:r>
              <a:rPr lang="en-US" dirty="0" smtClean="0"/>
              <a:t>Obstetric </a:t>
            </a:r>
            <a:r>
              <a:rPr lang="en-US" u="sng" dirty="0"/>
              <a:t>trauma</a:t>
            </a:r>
            <a:r>
              <a:rPr lang="en-US" dirty="0"/>
              <a:t> such as </a:t>
            </a:r>
            <a:r>
              <a:rPr lang="en-US" dirty="0" smtClean="0"/>
              <a:t>difficult instrumental </a:t>
            </a:r>
            <a:r>
              <a:rPr lang="en-US" dirty="0"/>
              <a:t>delivery, forcible </a:t>
            </a:r>
            <a:r>
              <a:rPr lang="en-US" dirty="0" smtClean="0"/>
              <a:t>breech extraction</a:t>
            </a:r>
            <a:r>
              <a:rPr lang="en-US" dirty="0"/>
              <a:t>, manual removal of </a:t>
            </a:r>
            <a:r>
              <a:rPr lang="en-US" dirty="0" smtClean="0"/>
              <a:t>placenta or </a:t>
            </a:r>
            <a:r>
              <a:rPr lang="en-US" dirty="0"/>
              <a:t>caesarean section</a:t>
            </a:r>
          </a:p>
          <a:p>
            <a:pPr marL="653796" indent="-571500">
              <a:buClrTx/>
              <a:buFont typeface="+mj-lt"/>
              <a:buAutoNum type="romanLcPeriod"/>
            </a:pPr>
            <a:r>
              <a:rPr lang="en-US" u="sng" dirty="0" smtClean="0"/>
              <a:t>Prolonged </a:t>
            </a:r>
            <a:r>
              <a:rPr lang="en-US" u="sng" dirty="0"/>
              <a:t>labour</a:t>
            </a:r>
          </a:p>
          <a:p>
            <a:pPr marL="653796" indent="-571500">
              <a:buClrTx/>
              <a:buFont typeface="+mj-lt"/>
              <a:buAutoNum type="romanLcPeriod"/>
            </a:pPr>
            <a:r>
              <a:rPr lang="en-US" u="sng" dirty="0" smtClean="0"/>
              <a:t>Fluid </a:t>
            </a:r>
            <a:r>
              <a:rPr lang="en-US" u="sng" dirty="0"/>
              <a:t>loss</a:t>
            </a:r>
            <a:r>
              <a:rPr lang="en-US" dirty="0"/>
              <a:t>, for instance, </a:t>
            </a:r>
            <a:r>
              <a:rPr lang="en-US" dirty="0" smtClean="0"/>
              <a:t>excessive diuresis </a:t>
            </a:r>
            <a:r>
              <a:rPr lang="en-US" dirty="0"/>
              <a:t>or hyperemesis </a:t>
            </a:r>
            <a:r>
              <a:rPr lang="en-US" dirty="0" err="1"/>
              <a:t>gravidarum</a:t>
            </a:r>
            <a:endParaRPr lang="en-US" dirty="0"/>
          </a:p>
          <a:p>
            <a:pPr marL="653796" indent="-571500">
              <a:buClrTx/>
              <a:buFont typeface="+mj-lt"/>
              <a:buAutoNum type="romanLcPeriod"/>
            </a:pPr>
            <a:r>
              <a:rPr lang="en-US" u="sng" dirty="0" smtClean="0"/>
              <a:t>Supine </a:t>
            </a:r>
            <a:r>
              <a:rPr lang="en-US" u="sng" dirty="0"/>
              <a:t>hypotensive syndrome</a:t>
            </a:r>
          </a:p>
          <a:p>
            <a:pPr marL="653796" indent="-571500">
              <a:buClrTx/>
              <a:buFont typeface="+mj-lt"/>
              <a:buAutoNum type="romanLcPeriod"/>
            </a:pPr>
            <a:r>
              <a:rPr lang="en-US" u="sng" dirty="0" smtClean="0"/>
              <a:t>Pulmonary </a:t>
            </a:r>
            <a:r>
              <a:rPr lang="en-US" u="sng" dirty="0"/>
              <a:t>embolism</a:t>
            </a:r>
            <a:r>
              <a:rPr lang="en-US" dirty="0"/>
              <a:t>, which </a:t>
            </a:r>
            <a:r>
              <a:rPr lang="en-US" dirty="0" smtClean="0"/>
              <a:t>may dislodge </a:t>
            </a:r>
            <a:r>
              <a:rPr lang="en-US" dirty="0"/>
              <a:t>and cause oxygen deprivation</a:t>
            </a:r>
          </a:p>
          <a:p>
            <a:pPr marL="653796" indent="-571500">
              <a:buClrTx/>
              <a:buFont typeface="+mj-lt"/>
              <a:buAutoNum type="romanLcPeriod"/>
            </a:pPr>
            <a:r>
              <a:rPr lang="en-US" u="sng" dirty="0" smtClean="0"/>
              <a:t>Reactions</a:t>
            </a:r>
            <a:r>
              <a:rPr lang="en-US" dirty="0" smtClean="0"/>
              <a:t> </a:t>
            </a:r>
            <a:r>
              <a:rPr lang="en-US" dirty="0"/>
              <a:t>due to blood </a:t>
            </a:r>
            <a:r>
              <a:rPr lang="en-US" dirty="0" smtClean="0"/>
              <a:t>transfusion or drugs</a:t>
            </a: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7010400" cy="685800"/>
          </a:xfrm>
        </p:spPr>
        <p:txBody>
          <a:bodyPr>
            <a:normAutofit fontScale="90000"/>
          </a:bodyPr>
          <a:lstStyle/>
          <a:p>
            <a:pPr algn="ctr"/>
            <a:r>
              <a:rPr lang="en-US" b="1" u="sng" dirty="0" smtClean="0"/>
              <a:t>Stages of Shock;</a:t>
            </a:r>
            <a:endParaRPr lang="en-US" u="sng" dirty="0"/>
          </a:p>
        </p:txBody>
      </p:sp>
      <p:sp>
        <p:nvSpPr>
          <p:cNvPr id="3" name="Content Placeholder 2"/>
          <p:cNvSpPr>
            <a:spLocks noGrp="1"/>
          </p:cNvSpPr>
          <p:nvPr>
            <p:ph idx="1"/>
          </p:nvPr>
        </p:nvSpPr>
        <p:spPr>
          <a:xfrm>
            <a:off x="152400" y="1219200"/>
            <a:ext cx="8839200" cy="5257800"/>
          </a:xfrm>
        </p:spPr>
        <p:txBody>
          <a:bodyPr>
            <a:normAutofit/>
          </a:bodyPr>
          <a:lstStyle/>
          <a:p>
            <a:pPr>
              <a:buNone/>
            </a:pPr>
            <a:r>
              <a:rPr lang="en-US" dirty="0"/>
              <a:t>The condition </a:t>
            </a:r>
            <a:r>
              <a:rPr lang="en-US" dirty="0" smtClean="0"/>
              <a:t>of shock develops </a:t>
            </a:r>
            <a:r>
              <a:rPr lang="en-US" dirty="0"/>
              <a:t>in several stages;</a:t>
            </a:r>
          </a:p>
          <a:p>
            <a:pPr marL="596646" indent="-514350">
              <a:buClrTx/>
              <a:buFont typeface="+mj-lt"/>
              <a:buAutoNum type="alphaLcParenR"/>
            </a:pPr>
            <a:r>
              <a:rPr lang="en-US" b="1" u="sng" dirty="0" smtClean="0"/>
              <a:t>Initial </a:t>
            </a:r>
            <a:r>
              <a:rPr lang="en-US" b="1" u="sng" dirty="0"/>
              <a:t>Stage</a:t>
            </a:r>
          </a:p>
          <a:p>
            <a:pPr lvl="1">
              <a:buFont typeface="Wingdings" pitchFamily="2" charset="2"/>
              <a:buChar char="§"/>
            </a:pPr>
            <a:r>
              <a:rPr lang="en-US" dirty="0"/>
              <a:t>The venous return to the heart is decreased </a:t>
            </a:r>
            <a:r>
              <a:rPr lang="en-US" dirty="0" smtClean="0"/>
              <a:t>due to </a:t>
            </a:r>
            <a:r>
              <a:rPr lang="en-US" dirty="0"/>
              <a:t>reduction of blood or fluid. There is also </a:t>
            </a:r>
            <a:r>
              <a:rPr lang="en-US" dirty="0" smtClean="0"/>
              <a:t>a reduction </a:t>
            </a:r>
            <a:r>
              <a:rPr lang="en-US" dirty="0"/>
              <a:t>in stroke volume and cardiac </a:t>
            </a:r>
            <a:r>
              <a:rPr lang="en-US" dirty="0" smtClean="0"/>
              <a:t>output caused </a:t>
            </a:r>
            <a:r>
              <a:rPr lang="en-US" dirty="0"/>
              <a:t>by inadequately filled ventricles of </a:t>
            </a:r>
            <a:r>
              <a:rPr lang="en-US" dirty="0" smtClean="0"/>
              <a:t>the heart</a:t>
            </a:r>
            <a:r>
              <a:rPr lang="en-US" dirty="0"/>
              <a:t>. There is a fall in blood pressure, </a:t>
            </a:r>
            <a:r>
              <a:rPr lang="en-US" dirty="0" smtClean="0"/>
              <a:t>which </a:t>
            </a:r>
            <a:r>
              <a:rPr lang="en-US" dirty="0"/>
              <a:t>decreases oxygen supply to the tissue </a:t>
            </a:r>
            <a:r>
              <a:rPr lang="en-US" dirty="0" smtClean="0"/>
              <a:t>and affects </a:t>
            </a:r>
            <a:r>
              <a:rPr lang="en-US" dirty="0"/>
              <a:t>the function of the cells</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endParaRPr lang="en-US" dirty="0"/>
          </a:p>
        </p:txBody>
      </p:sp>
      <p:sp>
        <p:nvSpPr>
          <p:cNvPr id="3" name="Content Placeholder 2"/>
          <p:cNvSpPr>
            <a:spLocks noGrp="1"/>
          </p:cNvSpPr>
          <p:nvPr>
            <p:ph idx="1"/>
          </p:nvPr>
        </p:nvSpPr>
        <p:spPr>
          <a:xfrm>
            <a:off x="228600" y="457200"/>
            <a:ext cx="8763000" cy="6172200"/>
          </a:xfrm>
        </p:spPr>
        <p:txBody>
          <a:bodyPr>
            <a:normAutofit/>
          </a:bodyPr>
          <a:lstStyle/>
          <a:p>
            <a:pPr marL="596646" indent="-514350">
              <a:buClrTx/>
              <a:buFont typeface="+mj-lt"/>
              <a:buAutoNum type="alphaLcParenR" startAt="2"/>
            </a:pPr>
            <a:r>
              <a:rPr lang="en-US" sz="3500" b="1" u="sng" dirty="0"/>
              <a:t>Compensatory </a:t>
            </a:r>
            <a:r>
              <a:rPr lang="en-US" sz="3500" b="1" u="sng" dirty="0" smtClean="0"/>
              <a:t>Stage</a:t>
            </a:r>
          </a:p>
          <a:p>
            <a:pPr lvl="1">
              <a:buFont typeface="Wingdings" pitchFamily="2" charset="2"/>
              <a:buChar char="§"/>
            </a:pPr>
            <a:r>
              <a:rPr lang="en-US" dirty="0" smtClean="0"/>
              <a:t>At </a:t>
            </a:r>
            <a:r>
              <a:rPr lang="en-US" dirty="0"/>
              <a:t>this stage the body can compensate for up </a:t>
            </a:r>
            <a:r>
              <a:rPr lang="en-US" dirty="0" smtClean="0"/>
              <a:t>to 10</a:t>
            </a:r>
            <a:r>
              <a:rPr lang="en-US" dirty="0"/>
              <a:t>% of fluid volume. </a:t>
            </a:r>
            <a:endParaRPr lang="en-US" dirty="0" smtClean="0"/>
          </a:p>
          <a:p>
            <a:pPr lvl="1">
              <a:buFont typeface="Wingdings" pitchFamily="2" charset="2"/>
              <a:buChar char="§"/>
            </a:pPr>
            <a:r>
              <a:rPr lang="en-US" dirty="0" smtClean="0"/>
              <a:t>When </a:t>
            </a:r>
            <a:r>
              <a:rPr lang="en-US" dirty="0"/>
              <a:t>it reaches 20-28% </a:t>
            </a:r>
            <a:r>
              <a:rPr lang="en-US" dirty="0" smtClean="0"/>
              <a:t>it begins </a:t>
            </a:r>
            <a:r>
              <a:rPr lang="en-US" dirty="0"/>
              <a:t>to fall</a:t>
            </a:r>
            <a:r>
              <a:rPr lang="en-US" dirty="0" smtClean="0"/>
              <a:t>.</a:t>
            </a:r>
          </a:p>
          <a:p>
            <a:pPr lvl="1">
              <a:buFont typeface="Wingdings" pitchFamily="2" charset="2"/>
              <a:buChar char="§"/>
            </a:pPr>
            <a:r>
              <a:rPr lang="en-US" dirty="0" smtClean="0"/>
              <a:t>The </a:t>
            </a:r>
            <a:r>
              <a:rPr lang="en-US" dirty="0"/>
              <a:t>sympathetic nervous </a:t>
            </a:r>
            <a:r>
              <a:rPr lang="en-US" dirty="0" smtClean="0"/>
              <a:t>system responds </a:t>
            </a:r>
            <a:r>
              <a:rPr lang="en-US" dirty="0"/>
              <a:t>to a drop in cardiac output </a:t>
            </a:r>
            <a:r>
              <a:rPr lang="en-US" dirty="0" smtClean="0"/>
              <a:t>by constricting </a:t>
            </a:r>
            <a:r>
              <a:rPr lang="en-US" dirty="0"/>
              <a:t>vessels in the gastro-intestinal </a:t>
            </a:r>
            <a:r>
              <a:rPr lang="en-US" dirty="0" smtClean="0"/>
              <a:t>tract, kidney</a:t>
            </a:r>
            <a:r>
              <a:rPr lang="en-US" dirty="0"/>
              <a:t>, skin and lungs. This causes the skin </a:t>
            </a:r>
            <a:r>
              <a:rPr lang="en-US" dirty="0" smtClean="0"/>
              <a:t>to be </a:t>
            </a:r>
            <a:r>
              <a:rPr lang="en-US" dirty="0"/>
              <a:t>pale and cool. Peristalsis slows, </a:t>
            </a:r>
            <a:r>
              <a:rPr lang="en-US" dirty="0" smtClean="0"/>
              <a:t>urinary output </a:t>
            </a:r>
            <a:r>
              <a:rPr lang="en-US" dirty="0"/>
              <a:t>is poor and gas exchange in the lungs </a:t>
            </a:r>
            <a:r>
              <a:rPr lang="en-US" dirty="0" smtClean="0"/>
              <a:t>is impaired</a:t>
            </a:r>
            <a:r>
              <a:rPr lang="en-US" dirty="0"/>
              <a:t>. This causes </a:t>
            </a:r>
            <a:r>
              <a:rPr lang="en-US" dirty="0" err="1"/>
              <a:t>ischaemia</a:t>
            </a:r>
            <a:r>
              <a:rPr lang="en-US" dirty="0"/>
              <a:t> and collapse </a:t>
            </a:r>
            <a:r>
              <a:rPr lang="en-US" dirty="0" smtClean="0"/>
              <a:t>of alveoli</a:t>
            </a:r>
            <a:r>
              <a:rPr lang="en-US" dirty="0"/>
              <a:t>, ultimately leading to respiratory </a:t>
            </a:r>
            <a:r>
              <a:rPr lang="en-US" dirty="0" smtClean="0"/>
              <a:t>failure known </a:t>
            </a:r>
            <a:r>
              <a:rPr lang="en-US" dirty="0"/>
              <a:t>as ‘adult respiratory distress syndrome’.</a:t>
            </a:r>
          </a:p>
          <a:p>
            <a:pPr lvl="1">
              <a:buFont typeface="Wingdings" pitchFamily="2" charset="2"/>
              <a:buChar char="§"/>
            </a:pPr>
            <a:r>
              <a:rPr lang="en-US" dirty="0"/>
              <a:t>Blood is distributed to the vital organs only.</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a:bodyPr>
          <a:lstStyle/>
          <a:p>
            <a:pPr marL="356616" lvl="1" indent="0">
              <a:buNone/>
            </a:pPr>
            <a:r>
              <a:rPr lang="en-US" sz="3000" b="1" i="1" u="sng" dirty="0" smtClean="0"/>
              <a:t>Compensatory Stage </a:t>
            </a:r>
            <a:r>
              <a:rPr lang="en-US" sz="3000" b="1" i="1" u="sng" dirty="0" err="1" smtClean="0"/>
              <a:t>Cont</a:t>
            </a:r>
            <a:r>
              <a:rPr lang="en-US" sz="3000" b="1" i="1" u="sng" dirty="0" smtClean="0"/>
              <a:t>’…</a:t>
            </a:r>
          </a:p>
          <a:p>
            <a:pPr lvl="1">
              <a:buFont typeface="Wingdings" pitchFamily="2" charset="2"/>
              <a:buChar char="§"/>
            </a:pPr>
            <a:r>
              <a:rPr lang="en-US" dirty="0" smtClean="0"/>
              <a:t>There </a:t>
            </a:r>
            <a:r>
              <a:rPr lang="en-US" dirty="0"/>
              <a:t>is an increased heart rate in an effort </a:t>
            </a:r>
            <a:r>
              <a:rPr lang="en-US" dirty="0" smtClean="0"/>
              <a:t>to improve </a:t>
            </a:r>
            <a:r>
              <a:rPr lang="en-US" dirty="0"/>
              <a:t>cardiac output and blood pressure. </a:t>
            </a:r>
            <a:endParaRPr lang="en-US" dirty="0" smtClean="0"/>
          </a:p>
          <a:p>
            <a:pPr lvl="1">
              <a:buFont typeface="Wingdings" pitchFamily="2" charset="2"/>
              <a:buChar char="§"/>
            </a:pPr>
            <a:r>
              <a:rPr lang="en-US" dirty="0" smtClean="0"/>
              <a:t>The pupils </a:t>
            </a:r>
            <a:r>
              <a:rPr lang="en-US" dirty="0"/>
              <a:t>dilate and the sweat glands are </a:t>
            </a:r>
            <a:r>
              <a:rPr lang="en-US" dirty="0" smtClean="0"/>
              <a:t>stimulated causing </a:t>
            </a:r>
            <a:r>
              <a:rPr lang="en-US" dirty="0"/>
              <a:t>the skin to be moist and clammy.</a:t>
            </a:r>
          </a:p>
          <a:p>
            <a:pPr lvl="1">
              <a:buFont typeface="Wingdings" pitchFamily="2" charset="2"/>
              <a:buChar char="§"/>
            </a:pPr>
            <a:r>
              <a:rPr lang="en-US" dirty="0"/>
              <a:t>Adrenaline and aldosterone from the </a:t>
            </a:r>
            <a:r>
              <a:rPr lang="en-US" dirty="0" smtClean="0"/>
              <a:t>adrenal medulla </a:t>
            </a:r>
            <a:r>
              <a:rPr lang="en-US" dirty="0"/>
              <a:t>and adrenal cortex are released. </a:t>
            </a:r>
            <a:endParaRPr lang="en-US" dirty="0" smtClean="0"/>
          </a:p>
          <a:p>
            <a:pPr lvl="1">
              <a:buFont typeface="Wingdings" pitchFamily="2" charset="2"/>
              <a:buChar char="§"/>
            </a:pPr>
            <a:r>
              <a:rPr lang="en-US" dirty="0" smtClean="0"/>
              <a:t>The posterior </a:t>
            </a:r>
            <a:r>
              <a:rPr lang="en-US" dirty="0"/>
              <a:t>pituitary lobe also produces </a:t>
            </a:r>
            <a:r>
              <a:rPr lang="en-US" dirty="0" smtClean="0"/>
              <a:t>antidiuretic </a:t>
            </a:r>
            <a:r>
              <a:rPr lang="en-US" dirty="0"/>
              <a:t>hormone, which </a:t>
            </a:r>
            <a:r>
              <a:rPr lang="en-US" dirty="0" smtClean="0"/>
              <a:t>causes vasoconstriction </a:t>
            </a:r>
            <a:r>
              <a:rPr lang="en-US" dirty="0"/>
              <a:t>in an attempt to </a:t>
            </a:r>
            <a:r>
              <a:rPr lang="en-US" dirty="0" smtClean="0"/>
              <a:t>improve cardiac </a:t>
            </a:r>
            <a:r>
              <a:rPr lang="en-US" dirty="0"/>
              <a:t>output. </a:t>
            </a:r>
            <a:endParaRPr lang="en-US" dirty="0" smtClean="0"/>
          </a:p>
          <a:p>
            <a:pPr lvl="1">
              <a:buFont typeface="Wingdings" pitchFamily="2" charset="2"/>
              <a:buChar char="§"/>
            </a:pPr>
            <a:r>
              <a:rPr lang="en-US" dirty="0" smtClean="0"/>
              <a:t>Venous </a:t>
            </a:r>
            <a:r>
              <a:rPr lang="en-US" dirty="0"/>
              <a:t>return to the </a:t>
            </a:r>
            <a:r>
              <a:rPr lang="en-US" dirty="0" smtClean="0"/>
              <a:t>heart increases </a:t>
            </a:r>
            <a:r>
              <a:rPr lang="en-US" dirty="0"/>
              <a:t>but cannot be sustained for </a:t>
            </a:r>
            <a:r>
              <a:rPr lang="en-US" dirty="0" smtClean="0"/>
              <a:t>long </a:t>
            </a:r>
            <a:r>
              <a:rPr lang="en-US" dirty="0"/>
              <a:t>unless fluid loss is replaced.</a:t>
            </a: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6172200"/>
          </a:xfrm>
        </p:spPr>
        <p:txBody>
          <a:bodyPr>
            <a:normAutofit/>
          </a:bodyPr>
          <a:lstStyle/>
          <a:p>
            <a:pPr marL="596646" indent="-514350">
              <a:buClrTx/>
              <a:buFont typeface="+mj-lt"/>
              <a:buAutoNum type="alphaLcParenR" startAt="3"/>
            </a:pPr>
            <a:r>
              <a:rPr lang="en-US" b="1" u="sng" dirty="0" err="1"/>
              <a:t>Hypovolaemic</a:t>
            </a:r>
            <a:r>
              <a:rPr lang="en-US" b="1" u="sng" dirty="0"/>
              <a:t> </a:t>
            </a:r>
            <a:r>
              <a:rPr lang="en-US" b="1" u="sng" dirty="0" smtClean="0"/>
              <a:t>Stage</a:t>
            </a:r>
            <a:endParaRPr lang="en-US" b="1" u="sng" dirty="0"/>
          </a:p>
          <a:p>
            <a:pPr lvl="1">
              <a:buFont typeface="Wingdings" pitchFamily="2" charset="2"/>
              <a:buChar char="§"/>
            </a:pPr>
            <a:r>
              <a:rPr lang="en-US" dirty="0" smtClean="0"/>
              <a:t>When </a:t>
            </a:r>
            <a:r>
              <a:rPr lang="en-US" dirty="0"/>
              <a:t>the compensatory mechanism begins </a:t>
            </a:r>
            <a:r>
              <a:rPr lang="en-US" dirty="0" smtClean="0"/>
              <a:t>to fail</a:t>
            </a:r>
            <a:r>
              <a:rPr lang="en-US" dirty="0"/>
              <a:t>, there is a further fall in cardiac output </a:t>
            </a:r>
            <a:r>
              <a:rPr lang="en-US" dirty="0" smtClean="0"/>
              <a:t>and blood </a:t>
            </a:r>
            <a:r>
              <a:rPr lang="en-US" dirty="0"/>
              <a:t>pressure. </a:t>
            </a:r>
            <a:endParaRPr lang="en-US" dirty="0" smtClean="0"/>
          </a:p>
          <a:p>
            <a:pPr lvl="1">
              <a:buFont typeface="Wingdings" pitchFamily="2" charset="2"/>
              <a:buChar char="§"/>
            </a:pPr>
            <a:r>
              <a:rPr lang="en-US" dirty="0" smtClean="0"/>
              <a:t>Vital </a:t>
            </a:r>
            <a:r>
              <a:rPr lang="en-US" dirty="0"/>
              <a:t>organs lack perfusion </a:t>
            </a:r>
            <a:r>
              <a:rPr lang="en-US" dirty="0" smtClean="0"/>
              <a:t>and coronary </a:t>
            </a:r>
            <a:r>
              <a:rPr lang="en-US" dirty="0"/>
              <a:t>arteries lack supply. There is </a:t>
            </a:r>
            <a:r>
              <a:rPr lang="en-US" dirty="0" smtClean="0"/>
              <a:t>poor peripheral </a:t>
            </a:r>
            <a:r>
              <a:rPr lang="en-US" dirty="0"/>
              <a:t>circulation. </a:t>
            </a:r>
            <a:endParaRPr lang="en-US" dirty="0" smtClean="0"/>
          </a:p>
          <a:p>
            <a:pPr lvl="1">
              <a:buFont typeface="Wingdings" pitchFamily="2" charset="2"/>
              <a:buChar char="§"/>
            </a:pPr>
            <a:r>
              <a:rPr lang="en-US" dirty="0" smtClean="0"/>
              <a:t>The </a:t>
            </a:r>
            <a:r>
              <a:rPr lang="en-US" dirty="0"/>
              <a:t>pulse is either </a:t>
            </a:r>
            <a:r>
              <a:rPr lang="en-US" dirty="0" smtClean="0"/>
              <a:t>weak or </a:t>
            </a:r>
            <a:r>
              <a:rPr lang="en-US" dirty="0"/>
              <a:t>absent. </a:t>
            </a:r>
            <a:endParaRPr lang="en-US" dirty="0" smtClean="0"/>
          </a:p>
          <a:p>
            <a:pPr lvl="1">
              <a:buFont typeface="Wingdings" pitchFamily="2" charset="2"/>
              <a:buChar char="§"/>
            </a:pPr>
            <a:r>
              <a:rPr lang="en-US" dirty="0" smtClean="0"/>
              <a:t>In </a:t>
            </a:r>
            <a:r>
              <a:rPr lang="en-US" dirty="0"/>
              <a:t>the brain, the level </a:t>
            </a:r>
            <a:r>
              <a:rPr lang="en-US" dirty="0" smtClean="0"/>
              <a:t>of consciousness </a:t>
            </a:r>
            <a:r>
              <a:rPr lang="en-US" dirty="0"/>
              <a:t>deteriorates and the </a:t>
            </a:r>
            <a:r>
              <a:rPr lang="en-US" dirty="0" smtClean="0"/>
              <a:t>mother becomes increasingly </a:t>
            </a:r>
            <a:r>
              <a:rPr lang="en-US" dirty="0"/>
              <a:t>unresponsive.</a:t>
            </a:r>
          </a:p>
          <a:p>
            <a:pPr lvl="1">
              <a:buFont typeface="Wingdings" pitchFamily="2" charset="2"/>
              <a:buChar char="§"/>
            </a:pPr>
            <a:r>
              <a:rPr lang="en-US" dirty="0"/>
              <a:t>The renal tubules become </a:t>
            </a:r>
            <a:r>
              <a:rPr lang="en-US" dirty="0" err="1"/>
              <a:t>ischaemic</a:t>
            </a:r>
            <a:r>
              <a:rPr lang="en-US" dirty="0"/>
              <a:t>, leading </a:t>
            </a:r>
            <a:r>
              <a:rPr lang="en-US" dirty="0" smtClean="0"/>
              <a:t>to kidney </a:t>
            </a:r>
            <a:r>
              <a:rPr lang="en-US" dirty="0"/>
              <a:t>failure. Waste products such as urea </a:t>
            </a:r>
            <a:r>
              <a:rPr lang="en-US" dirty="0" smtClean="0"/>
              <a:t>and </a:t>
            </a:r>
            <a:r>
              <a:rPr lang="en-US" dirty="0" err="1" smtClean="0"/>
              <a:t>creatinine</a:t>
            </a:r>
            <a:r>
              <a:rPr lang="en-US" dirty="0" smtClean="0"/>
              <a:t> </a:t>
            </a:r>
            <a:r>
              <a:rPr lang="en-US" dirty="0"/>
              <a:t>are not excreted, resulting in </a:t>
            </a:r>
            <a:r>
              <a:rPr lang="en-US" dirty="0" smtClean="0"/>
              <a:t>their increased </a:t>
            </a:r>
            <a:r>
              <a:rPr lang="en-US" dirty="0"/>
              <a:t>presence in the blood.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14488" cy="715962"/>
          </a:xfrm>
        </p:spPr>
        <p:txBody>
          <a:bodyPr>
            <a:normAutofit fontScale="90000"/>
          </a:bodyPr>
          <a:lstStyle/>
          <a:p>
            <a:pPr algn="ctr"/>
            <a:r>
              <a:rPr lang="en-US" b="1" dirty="0" smtClean="0"/>
              <a:t>Management of Cord Prolapse</a:t>
            </a:r>
            <a:endParaRPr lang="en-US" dirty="0"/>
          </a:p>
        </p:txBody>
      </p:sp>
      <p:sp>
        <p:nvSpPr>
          <p:cNvPr id="3" name="Content Placeholder 2"/>
          <p:cNvSpPr>
            <a:spLocks noGrp="1"/>
          </p:cNvSpPr>
          <p:nvPr>
            <p:ph idx="1"/>
          </p:nvPr>
        </p:nvSpPr>
        <p:spPr>
          <a:xfrm>
            <a:off x="228600" y="1066800"/>
            <a:ext cx="8915400" cy="5715000"/>
          </a:xfrm>
        </p:spPr>
        <p:txBody>
          <a:bodyPr>
            <a:normAutofit/>
          </a:bodyPr>
          <a:lstStyle/>
          <a:p>
            <a:r>
              <a:rPr lang="en-US" dirty="0" smtClean="0"/>
              <a:t>If </a:t>
            </a:r>
            <a:r>
              <a:rPr lang="en-US" dirty="0"/>
              <a:t>you diagnose prolapse of the cord </a:t>
            </a:r>
            <a:r>
              <a:rPr lang="en-US" dirty="0" smtClean="0"/>
              <a:t>while performing </a:t>
            </a:r>
            <a:r>
              <a:rPr lang="en-US" dirty="0"/>
              <a:t>a vaginal examination, check for </a:t>
            </a:r>
            <a:r>
              <a:rPr lang="en-US" dirty="0" smtClean="0"/>
              <a:t>the following </a:t>
            </a:r>
            <a:r>
              <a:rPr lang="en-US" dirty="0"/>
              <a:t>factors that determine the method </a:t>
            </a:r>
            <a:r>
              <a:rPr lang="en-US" dirty="0" smtClean="0"/>
              <a:t>of management;</a:t>
            </a:r>
          </a:p>
          <a:p>
            <a:pPr marL="870966" lvl="1" indent="-514350">
              <a:buClrTx/>
              <a:buFont typeface="+mj-lt"/>
              <a:buAutoNum type="alphaLcParenR"/>
            </a:pPr>
            <a:r>
              <a:rPr lang="en-US" sz="3200" dirty="0"/>
              <a:t>T</a:t>
            </a:r>
            <a:r>
              <a:rPr lang="en-US" sz="3200" dirty="0" smtClean="0"/>
              <a:t>he pulsation of the cord,</a:t>
            </a:r>
          </a:p>
          <a:p>
            <a:pPr marL="870966" lvl="1" indent="-514350">
              <a:buClrTx/>
              <a:buFont typeface="+mj-lt"/>
              <a:buAutoNum type="alphaLcParenR"/>
            </a:pPr>
            <a:r>
              <a:rPr lang="en-US" sz="3200" dirty="0" smtClean="0"/>
              <a:t>Cervical dilatation, </a:t>
            </a:r>
          </a:p>
          <a:p>
            <a:pPr marL="870966" lvl="1" indent="-514350">
              <a:buClrTx/>
              <a:buFont typeface="+mj-lt"/>
              <a:buAutoNum type="alphaLcParenR"/>
            </a:pPr>
            <a:r>
              <a:rPr lang="en-US" sz="3200" dirty="0"/>
              <a:t>W</a:t>
            </a:r>
            <a:r>
              <a:rPr lang="en-US" sz="3200" dirty="0" smtClean="0"/>
              <a:t>hether she is in </a:t>
            </a:r>
            <a:r>
              <a:rPr lang="en-US" sz="3200" dirty="0"/>
              <a:t>first </a:t>
            </a:r>
            <a:r>
              <a:rPr lang="en-US" sz="3200" dirty="0" smtClean="0"/>
              <a:t>or second stage,</a:t>
            </a:r>
          </a:p>
          <a:p>
            <a:pPr marL="870966" lvl="1" indent="-514350">
              <a:buClrTx/>
              <a:buFont typeface="+mj-lt"/>
              <a:buAutoNum type="alphaLcParenR"/>
            </a:pPr>
            <a:r>
              <a:rPr lang="en-US" sz="3200" dirty="0" smtClean="0"/>
              <a:t>Determine </a:t>
            </a:r>
            <a:r>
              <a:rPr lang="en-US" sz="3200" dirty="0"/>
              <a:t>the adequacy of </a:t>
            </a:r>
            <a:r>
              <a:rPr lang="en-US" sz="3200" dirty="0" smtClean="0"/>
              <a:t>the pelvis.</a:t>
            </a:r>
          </a:p>
          <a:p>
            <a:pPr>
              <a:buNone/>
            </a:pPr>
            <a:r>
              <a:rPr lang="en-US" b="1" dirty="0" smtClean="0"/>
              <a:t>NB:</a:t>
            </a:r>
            <a:r>
              <a:rPr lang="en-US" dirty="0" smtClean="0"/>
              <a:t> If </a:t>
            </a:r>
            <a:r>
              <a:rPr lang="en-US" dirty="0"/>
              <a:t>the cord is pulsating you must act very</a:t>
            </a:r>
          </a:p>
          <a:p>
            <a:pPr>
              <a:buNone/>
            </a:pPr>
            <a:r>
              <a:rPr lang="en-US" dirty="0"/>
              <a:t>fast in order to save the baby</a:t>
            </a:r>
            <a:r>
              <a:rPr lang="en-US" dirty="0" smtClean="0"/>
              <a:t>.</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839200" cy="5791200"/>
          </a:xfrm>
        </p:spPr>
        <p:txBody>
          <a:bodyPr>
            <a:normAutofit/>
          </a:bodyPr>
          <a:lstStyle/>
          <a:p>
            <a:pPr marL="82296" indent="0">
              <a:buNone/>
            </a:pPr>
            <a:r>
              <a:rPr lang="en-US" sz="3000" b="1" i="1" u="sng" dirty="0" err="1" smtClean="0"/>
              <a:t>Hypovolaemic</a:t>
            </a:r>
            <a:r>
              <a:rPr lang="en-US" sz="3000" b="1" i="1" u="sng" dirty="0" smtClean="0"/>
              <a:t> stage </a:t>
            </a:r>
            <a:r>
              <a:rPr lang="en-US" sz="3000" b="1" i="1" u="sng" dirty="0" err="1" smtClean="0"/>
              <a:t>Cont</a:t>
            </a:r>
            <a:r>
              <a:rPr lang="en-US" sz="3000" b="1" i="1" u="sng" dirty="0" smtClean="0"/>
              <a:t>’…</a:t>
            </a:r>
          </a:p>
          <a:p>
            <a:pPr lvl="1">
              <a:buFont typeface="Wingdings" pitchFamily="2" charset="2"/>
              <a:buChar char="§"/>
            </a:pPr>
            <a:r>
              <a:rPr lang="en-US" dirty="0" smtClean="0"/>
              <a:t>The gut's function as barrier fails due to </a:t>
            </a:r>
            <a:r>
              <a:rPr lang="en-US" dirty="0" err="1" smtClean="0"/>
              <a:t>ischaemia</a:t>
            </a:r>
            <a:r>
              <a:rPr lang="en-US" dirty="0" smtClean="0"/>
              <a:t> and gram-negative bacteria are able to enter the blood stream</a:t>
            </a:r>
          </a:p>
          <a:p>
            <a:pPr lvl="1">
              <a:buFont typeface="Wingdings" pitchFamily="2" charset="2"/>
              <a:buChar char="§"/>
            </a:pPr>
            <a:r>
              <a:rPr lang="en-US" dirty="0" smtClean="0"/>
              <a:t>The </a:t>
            </a:r>
            <a:r>
              <a:rPr lang="en-US" dirty="0"/>
              <a:t>liver can no longer </a:t>
            </a:r>
            <a:r>
              <a:rPr lang="en-US" dirty="0" err="1"/>
              <a:t>metabolise</a:t>
            </a:r>
            <a:r>
              <a:rPr lang="en-US" dirty="0"/>
              <a:t> drugs </a:t>
            </a:r>
            <a:r>
              <a:rPr lang="en-US" dirty="0" smtClean="0"/>
              <a:t>and hormones</a:t>
            </a:r>
            <a:r>
              <a:rPr lang="en-US" dirty="0"/>
              <a:t>. As the bilirubin can no longer </a:t>
            </a:r>
            <a:r>
              <a:rPr lang="en-US" dirty="0" smtClean="0"/>
              <a:t>be conjugated</a:t>
            </a:r>
            <a:r>
              <a:rPr lang="en-US" dirty="0"/>
              <a:t>, it builds up and jaundice </a:t>
            </a:r>
            <a:r>
              <a:rPr lang="en-US" dirty="0" smtClean="0"/>
              <a:t>develops.</a:t>
            </a:r>
          </a:p>
          <a:p>
            <a:pPr lvl="1">
              <a:buFont typeface="Wingdings" pitchFamily="2" charset="2"/>
              <a:buChar char="§"/>
            </a:pPr>
            <a:r>
              <a:rPr lang="en-US" dirty="0" smtClean="0"/>
              <a:t>With </a:t>
            </a:r>
            <a:r>
              <a:rPr lang="en-US" dirty="0"/>
              <a:t>the liver failing to act as a filter, there is </a:t>
            </a:r>
            <a:r>
              <a:rPr lang="en-US" dirty="0" smtClean="0"/>
              <a:t>a build </a:t>
            </a:r>
            <a:r>
              <a:rPr lang="en-US" dirty="0"/>
              <a:t>up of lactic acid and ammonia in the </a:t>
            </a:r>
            <a:r>
              <a:rPr lang="en-US" dirty="0" smtClean="0"/>
              <a:t>blood due </a:t>
            </a:r>
            <a:r>
              <a:rPr lang="en-US" dirty="0"/>
              <a:t>to the failure of waste metabolism. </a:t>
            </a:r>
            <a:r>
              <a:rPr lang="en-US" dirty="0" smtClean="0"/>
              <a:t>Liver enzymes </a:t>
            </a:r>
            <a:r>
              <a:rPr lang="en-US" dirty="0"/>
              <a:t>are released in the blood circulation </a:t>
            </a:r>
            <a:r>
              <a:rPr lang="en-US" dirty="0" smtClean="0"/>
              <a:t>by dead </a:t>
            </a:r>
            <a:r>
              <a:rPr lang="en-US" dirty="0"/>
              <a:t>hepatic cells</a:t>
            </a:r>
            <a:r>
              <a:rPr lang="en-US" dirty="0" smtClean="0"/>
              <a:t>.</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839200" cy="4906963"/>
          </a:xfrm>
        </p:spPr>
        <p:txBody>
          <a:bodyPr/>
          <a:lstStyle/>
          <a:p>
            <a:pPr marL="596646" indent="-514350">
              <a:buClrTx/>
              <a:buFont typeface="+mj-lt"/>
              <a:buAutoNum type="alphaLcParenR" startAt="4"/>
            </a:pPr>
            <a:r>
              <a:rPr lang="en-US" b="1" u="sng" dirty="0"/>
              <a:t>Final Irreversible Stage of Shock</a:t>
            </a:r>
            <a:endParaRPr lang="en-US" u="sng" dirty="0"/>
          </a:p>
          <a:p>
            <a:pPr lvl="1">
              <a:buFont typeface="Wingdings" pitchFamily="2" charset="2"/>
              <a:buChar char="§"/>
            </a:pPr>
            <a:r>
              <a:rPr lang="en-US" dirty="0" smtClean="0"/>
              <a:t>The </a:t>
            </a:r>
            <a:r>
              <a:rPr lang="en-US" dirty="0"/>
              <a:t>distractions of the cells are </a:t>
            </a:r>
            <a:r>
              <a:rPr lang="en-US" dirty="0" smtClean="0"/>
              <a:t>irreparable causing </a:t>
            </a:r>
            <a:r>
              <a:rPr lang="en-US" dirty="0"/>
              <a:t>multisystem failure and ultimately death</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563562"/>
          </a:xfrm>
        </p:spPr>
        <p:txBody>
          <a:bodyPr>
            <a:normAutofit fontScale="90000"/>
          </a:bodyPr>
          <a:lstStyle/>
          <a:p>
            <a:pPr algn="ctr"/>
            <a:r>
              <a:rPr lang="en-US" b="1" u="sng" dirty="0" smtClean="0">
                <a:effectLst/>
              </a:rPr>
              <a:t>Signs and Symptoms of Shock</a:t>
            </a:r>
            <a:endParaRPr lang="en-US" b="1" u="sng" dirty="0">
              <a:effectLst/>
            </a:endParaRPr>
          </a:p>
        </p:txBody>
      </p:sp>
      <p:sp>
        <p:nvSpPr>
          <p:cNvPr id="3" name="Content Placeholder 2"/>
          <p:cNvSpPr>
            <a:spLocks noGrp="1"/>
          </p:cNvSpPr>
          <p:nvPr>
            <p:ph idx="1"/>
          </p:nvPr>
        </p:nvSpPr>
        <p:spPr>
          <a:xfrm>
            <a:off x="152400" y="1066800"/>
            <a:ext cx="8915400" cy="5714999"/>
          </a:xfrm>
        </p:spPr>
        <p:txBody>
          <a:bodyPr>
            <a:normAutofit lnSpcReduction="10000"/>
          </a:bodyPr>
          <a:lstStyle/>
          <a:p>
            <a:pPr lvl="2">
              <a:buFont typeface="Wingdings" pitchFamily="2" charset="2"/>
              <a:buChar char="§"/>
            </a:pPr>
            <a:r>
              <a:rPr lang="en-US" sz="2800" dirty="0" smtClean="0"/>
              <a:t>Severe Dyspnea (Respiratory distress)</a:t>
            </a:r>
          </a:p>
          <a:p>
            <a:pPr lvl="2">
              <a:buFont typeface="Wingdings" pitchFamily="2" charset="2"/>
              <a:buChar char="§"/>
            </a:pPr>
            <a:r>
              <a:rPr lang="en-US" sz="2800" dirty="0" smtClean="0"/>
              <a:t>Pyrexia (Acute fever -T ≥ 38</a:t>
            </a:r>
            <a:r>
              <a:rPr lang="en-US" sz="2800" baseline="30000" dirty="0" smtClean="0"/>
              <a:t>o</a:t>
            </a:r>
            <a:r>
              <a:rPr lang="en-US" sz="2800" dirty="0" smtClean="0"/>
              <a:t>C)</a:t>
            </a:r>
          </a:p>
          <a:p>
            <a:pPr lvl="2">
              <a:buFont typeface="Wingdings" pitchFamily="2" charset="2"/>
              <a:buChar char="§"/>
            </a:pPr>
            <a:r>
              <a:rPr lang="en-US" sz="2800" dirty="0" smtClean="0"/>
              <a:t>Rapid</a:t>
            </a:r>
            <a:r>
              <a:rPr lang="en-US" sz="2800" dirty="0"/>
              <a:t>, weak (feeble) or absent pulse</a:t>
            </a:r>
          </a:p>
          <a:p>
            <a:pPr lvl="2">
              <a:buFont typeface="Wingdings" pitchFamily="2" charset="2"/>
              <a:buChar char="§"/>
            </a:pPr>
            <a:r>
              <a:rPr lang="en-US" sz="2800" dirty="0" smtClean="0"/>
              <a:t>Low BP &lt;90/60mmhg (hypotension/</a:t>
            </a:r>
            <a:r>
              <a:rPr lang="en-US" sz="2800" dirty="0" err="1" smtClean="0"/>
              <a:t>hypovolemia</a:t>
            </a:r>
            <a:r>
              <a:rPr lang="en-US" sz="2800" dirty="0" smtClean="0"/>
              <a:t>, hemorrhage,)</a:t>
            </a:r>
          </a:p>
          <a:p>
            <a:pPr lvl="2">
              <a:buFont typeface="Wingdings" pitchFamily="2" charset="2"/>
              <a:buChar char="§"/>
            </a:pPr>
            <a:r>
              <a:rPr lang="en-US" sz="2800" dirty="0"/>
              <a:t>Cyanosis (central or peripheral)</a:t>
            </a:r>
          </a:p>
          <a:p>
            <a:pPr lvl="2">
              <a:buFont typeface="Wingdings" pitchFamily="2" charset="2"/>
              <a:buChar char="§"/>
            </a:pPr>
            <a:r>
              <a:rPr lang="en-US" sz="2800" dirty="0" smtClean="0"/>
              <a:t>Cold, clammy, moist skin</a:t>
            </a:r>
          </a:p>
          <a:p>
            <a:pPr lvl="2">
              <a:buFont typeface="Wingdings" pitchFamily="2" charset="2"/>
              <a:buChar char="§"/>
            </a:pPr>
            <a:r>
              <a:rPr lang="en-US" sz="2800" dirty="0"/>
              <a:t>Dry </a:t>
            </a:r>
            <a:r>
              <a:rPr lang="en-US" sz="2800" dirty="0" smtClean="0"/>
              <a:t>mouth (</a:t>
            </a:r>
            <a:r>
              <a:rPr lang="en-US" sz="2800" dirty="0"/>
              <a:t>dehydration</a:t>
            </a:r>
            <a:r>
              <a:rPr lang="en-US" sz="2800" dirty="0" smtClean="0"/>
              <a:t>)</a:t>
            </a:r>
            <a:endParaRPr lang="en-US" sz="2800" dirty="0"/>
          </a:p>
          <a:p>
            <a:pPr lvl="2">
              <a:buFont typeface="Wingdings" pitchFamily="2" charset="2"/>
              <a:buChar char="§"/>
            </a:pPr>
            <a:r>
              <a:rPr lang="en-US" sz="2800" dirty="0" smtClean="0"/>
              <a:t>Pallor of conjunctiva, palms or skin</a:t>
            </a:r>
          </a:p>
          <a:p>
            <a:pPr lvl="2">
              <a:buFont typeface="Wingdings" pitchFamily="2" charset="2"/>
              <a:buChar char="§"/>
            </a:pPr>
            <a:r>
              <a:rPr lang="en-US" sz="2800" dirty="0" smtClean="0"/>
              <a:t>Pupil </a:t>
            </a:r>
            <a:r>
              <a:rPr lang="en-US" sz="2800" dirty="0"/>
              <a:t>dilation</a:t>
            </a:r>
          </a:p>
          <a:p>
            <a:pPr lvl="2">
              <a:buFont typeface="Wingdings" pitchFamily="2" charset="2"/>
              <a:buChar char="§"/>
            </a:pPr>
            <a:r>
              <a:rPr lang="en-US" sz="2800" dirty="0" smtClean="0"/>
              <a:t>Tachycardia or </a:t>
            </a:r>
            <a:r>
              <a:rPr lang="en-US" sz="2800" dirty="0" err="1" smtClean="0"/>
              <a:t>Bradycardia</a:t>
            </a:r>
            <a:endParaRPr lang="en-US" sz="2800" dirty="0" smtClean="0"/>
          </a:p>
          <a:p>
            <a:pPr lvl="2">
              <a:buFont typeface="Wingdings" pitchFamily="2" charset="2"/>
              <a:buChar char="§"/>
            </a:pPr>
            <a:r>
              <a:rPr lang="en-US" sz="2800" dirty="0" smtClean="0"/>
              <a:t>Pulmonary </a:t>
            </a:r>
            <a:r>
              <a:rPr lang="en-US" sz="2800" dirty="0" err="1" smtClean="0"/>
              <a:t>oedema</a:t>
            </a:r>
            <a:endParaRPr lang="en-US" sz="2800" dirty="0" smtClean="0"/>
          </a:p>
          <a:p>
            <a:pPr>
              <a:buFont typeface="Wingdings" pitchFamily="2" charset="2"/>
              <a:buChar char="§"/>
            </a:pPr>
            <a:endParaRPr lang="en-US" sz="2600" dirty="0" smtClean="0"/>
          </a:p>
          <a:p>
            <a:pPr>
              <a:buFont typeface="Wingdings" pitchFamily="2" charset="2"/>
              <a:buChar char="§"/>
            </a:pPr>
            <a:endParaRPr lang="en-US" sz="2600" dirty="0" smtClean="0"/>
          </a:p>
          <a:p>
            <a:pPr>
              <a:buFont typeface="Wingdings" pitchFamily="2" charset="2"/>
              <a:buChar char="§"/>
            </a:pPr>
            <a:endParaRPr lang="en-US" sz="2600" dirty="0" smtClean="0"/>
          </a:p>
          <a:p>
            <a:pPr>
              <a:buFont typeface="Wingdings" pitchFamily="2" charset="2"/>
              <a:buChar char="§"/>
            </a:pPr>
            <a:endParaRPr lang="en-US" sz="2600" dirty="0" smtClean="0"/>
          </a:p>
          <a:p>
            <a:pPr>
              <a:buFont typeface="Wingdings" pitchFamily="2" charset="2"/>
              <a:buChar char="§"/>
            </a:pPr>
            <a:endParaRPr lang="en-US" sz="2600" dirty="0"/>
          </a:p>
        </p:txBody>
      </p:sp>
      <p:cxnSp>
        <p:nvCxnSpPr>
          <p:cNvPr id="6" name="Straight Arrow Connector 5"/>
          <p:cNvCxnSpPr/>
          <p:nvPr/>
        </p:nvCxnSpPr>
        <p:spPr>
          <a:xfrm flipV="1">
            <a:off x="6989378" y="5596759"/>
            <a:ext cx="0" cy="2286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15793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124" y="990600"/>
            <a:ext cx="8839200" cy="5715000"/>
          </a:xfrm>
        </p:spPr>
        <p:txBody>
          <a:bodyPr>
            <a:normAutofit fontScale="92500" lnSpcReduction="20000"/>
          </a:bodyPr>
          <a:lstStyle/>
          <a:p>
            <a:pPr marL="978408" lvl="2" indent="-457200">
              <a:buFont typeface="Wingdings" pitchFamily="2" charset="2"/>
              <a:buChar char="§"/>
            </a:pPr>
            <a:r>
              <a:rPr lang="en-US" sz="3000" dirty="0"/>
              <a:t>Severe acute pain</a:t>
            </a:r>
          </a:p>
          <a:p>
            <a:pPr marL="978408" lvl="2" indent="-457200">
              <a:buFont typeface="Wingdings" pitchFamily="2" charset="2"/>
              <a:buChar char="§"/>
            </a:pPr>
            <a:r>
              <a:rPr lang="en-US" sz="3000" dirty="0" smtClean="0"/>
              <a:t>Kidney </a:t>
            </a:r>
            <a:r>
              <a:rPr lang="en-US" sz="3000" dirty="0"/>
              <a:t>failure (oliguria, anuria, deranged UECs,   ammonia in blood, ketosis); metabolic and/or respiratory acidosis or alkalosis</a:t>
            </a:r>
          </a:p>
          <a:p>
            <a:pPr marL="978408" lvl="2" indent="-457200">
              <a:buFont typeface="Wingdings" pitchFamily="2" charset="2"/>
              <a:buChar char="§"/>
            </a:pPr>
            <a:r>
              <a:rPr lang="en-US" sz="3000" dirty="0" smtClean="0"/>
              <a:t>Altered/decreased </a:t>
            </a:r>
            <a:r>
              <a:rPr lang="en-US" sz="3000" dirty="0"/>
              <a:t>level of consciousness e.g. restlessness or drowsiness</a:t>
            </a:r>
          </a:p>
          <a:p>
            <a:pPr marL="978408" lvl="2" indent="-457200">
              <a:buFont typeface="Wingdings" pitchFamily="2" charset="2"/>
              <a:buChar char="§"/>
            </a:pPr>
            <a:r>
              <a:rPr lang="en-US" sz="3000" dirty="0"/>
              <a:t>Emotional distress</a:t>
            </a:r>
          </a:p>
          <a:p>
            <a:pPr marL="978408" lvl="2" indent="-457200">
              <a:buFont typeface="Wingdings" pitchFamily="2" charset="2"/>
              <a:buChar char="§"/>
            </a:pPr>
            <a:r>
              <a:rPr lang="en-US" sz="3000" dirty="0"/>
              <a:t>Diaphoresis (excessive sweating or perspiration)</a:t>
            </a:r>
          </a:p>
          <a:p>
            <a:pPr marL="978408" lvl="2" indent="-457200">
              <a:buFont typeface="Wingdings" pitchFamily="2" charset="2"/>
              <a:buChar char="§"/>
            </a:pPr>
            <a:r>
              <a:rPr lang="en-US" sz="3000" dirty="0"/>
              <a:t>Excessive thirst</a:t>
            </a:r>
          </a:p>
          <a:p>
            <a:pPr marL="978408" lvl="2" indent="-457200">
              <a:buFont typeface="Wingdings" pitchFamily="2" charset="2"/>
              <a:buChar char="§"/>
            </a:pPr>
            <a:r>
              <a:rPr lang="en-US" sz="3000" dirty="0"/>
              <a:t>Rigors or intense shivering (opposite of rigor mortis)</a:t>
            </a:r>
          </a:p>
          <a:p>
            <a:pPr marL="978408" lvl="2" indent="-457200">
              <a:buFont typeface="Wingdings" pitchFamily="2" charset="2"/>
              <a:buChar char="§"/>
            </a:pPr>
            <a:r>
              <a:rPr lang="en-US" sz="3000" dirty="0" smtClean="0"/>
              <a:t>Convulsions</a:t>
            </a:r>
          </a:p>
          <a:p>
            <a:pPr marL="978408" lvl="2" indent="-457200">
              <a:buFont typeface="Wingdings" pitchFamily="2" charset="2"/>
              <a:buChar char="§"/>
            </a:pPr>
            <a:r>
              <a:rPr lang="en-US" sz="3000" dirty="0" err="1" smtClean="0"/>
              <a:t>Diarrhoea</a:t>
            </a:r>
            <a:endParaRPr lang="en-US" sz="3000" dirty="0"/>
          </a:p>
          <a:p>
            <a:pPr marL="978408" lvl="2" indent="-457200">
              <a:buFont typeface="Wingdings" pitchFamily="2" charset="2"/>
              <a:buChar char="§"/>
            </a:pPr>
            <a:r>
              <a:rPr lang="en-US" sz="3000" dirty="0" smtClean="0"/>
              <a:t>Vomiting</a:t>
            </a:r>
            <a:endParaRPr lang="en-US" sz="3000" dirty="0"/>
          </a:p>
        </p:txBody>
      </p:sp>
      <p:sp>
        <p:nvSpPr>
          <p:cNvPr id="4" name="Rectangle 3"/>
          <p:cNvSpPr/>
          <p:nvPr/>
        </p:nvSpPr>
        <p:spPr>
          <a:xfrm>
            <a:off x="457200" y="152400"/>
            <a:ext cx="8534400" cy="630942"/>
          </a:xfrm>
          <a:prstGeom prst="rect">
            <a:avLst/>
          </a:prstGeom>
        </p:spPr>
        <p:txBody>
          <a:bodyPr wrap="square">
            <a:spAutoFit/>
          </a:bodyPr>
          <a:lstStyle/>
          <a:p>
            <a:pPr marL="274320" lvl="1">
              <a:spcBef>
                <a:spcPts val="550"/>
              </a:spcBef>
              <a:buClr>
                <a:srgbClr val="3891A7"/>
              </a:buClr>
            </a:pPr>
            <a:r>
              <a:rPr lang="en-US" sz="3500" b="1" u="sng" dirty="0">
                <a:solidFill>
                  <a:prstClr val="black"/>
                </a:solidFill>
              </a:rPr>
              <a:t>Signs and Symptoms of Shock </a:t>
            </a:r>
            <a:r>
              <a:rPr lang="en-US" sz="3500" b="1" u="sng" dirty="0" err="1">
                <a:solidFill>
                  <a:prstClr val="black"/>
                </a:solidFill>
              </a:rPr>
              <a:t>cont</a:t>
            </a:r>
            <a:r>
              <a:rPr lang="en-US" sz="3500" b="1" u="sng" dirty="0">
                <a:solidFill>
                  <a:prstClr val="black"/>
                </a:solidFill>
              </a:rPr>
              <a:t>’… </a:t>
            </a:r>
          </a:p>
        </p:txBody>
      </p:sp>
    </p:spTree>
    <p:extLst>
      <p:ext uri="{BB962C8B-B14F-4D97-AF65-F5344CB8AC3E}">
        <p14:creationId xmlns:p14="http://schemas.microsoft.com/office/powerpoint/2010/main" val="9164107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00288" cy="868362"/>
          </a:xfrm>
        </p:spPr>
        <p:txBody>
          <a:bodyPr>
            <a:normAutofit/>
          </a:bodyPr>
          <a:lstStyle/>
          <a:p>
            <a:pPr algn="ctr"/>
            <a:r>
              <a:rPr lang="en-US" sz="4000" b="1" u="sng" dirty="0" smtClean="0"/>
              <a:t>Outcome of Shock</a:t>
            </a:r>
            <a:endParaRPr lang="en-US" sz="4000" u="sng" dirty="0"/>
          </a:p>
        </p:txBody>
      </p:sp>
      <p:sp>
        <p:nvSpPr>
          <p:cNvPr id="3" name="Content Placeholder 2"/>
          <p:cNvSpPr>
            <a:spLocks noGrp="1"/>
          </p:cNvSpPr>
          <p:nvPr>
            <p:ph idx="1"/>
          </p:nvPr>
        </p:nvSpPr>
        <p:spPr>
          <a:xfrm>
            <a:off x="152400" y="1066800"/>
            <a:ext cx="8839200" cy="4724400"/>
          </a:xfrm>
        </p:spPr>
        <p:txBody>
          <a:bodyPr/>
          <a:lstStyle/>
          <a:p>
            <a:r>
              <a:rPr lang="en-US" dirty="0" smtClean="0"/>
              <a:t>Early </a:t>
            </a:r>
            <a:r>
              <a:rPr lang="en-US" dirty="0"/>
              <a:t>arrest of the cause and replacement </a:t>
            </a:r>
            <a:r>
              <a:rPr lang="en-US" dirty="0" smtClean="0"/>
              <a:t>of body </a:t>
            </a:r>
            <a:r>
              <a:rPr lang="en-US" dirty="0"/>
              <a:t>fluid will give </a:t>
            </a:r>
            <a:r>
              <a:rPr lang="en-US" b="1" dirty="0"/>
              <a:t>full recovery</a:t>
            </a:r>
            <a:r>
              <a:rPr lang="en-US" dirty="0"/>
              <a:t>.</a:t>
            </a:r>
          </a:p>
          <a:p>
            <a:r>
              <a:rPr lang="en-US" dirty="0"/>
              <a:t>At times the mother may survive but </a:t>
            </a:r>
            <a:r>
              <a:rPr lang="en-US" dirty="0" smtClean="0"/>
              <a:t>develop permanent </a:t>
            </a:r>
            <a:r>
              <a:rPr lang="en-US" dirty="0"/>
              <a:t>damage to various </a:t>
            </a:r>
            <a:r>
              <a:rPr lang="en-US" dirty="0" smtClean="0"/>
              <a:t>organs </a:t>
            </a:r>
            <a:r>
              <a:rPr lang="en-US" b="1" dirty="0" smtClean="0"/>
              <a:t>(morbidity)</a:t>
            </a:r>
            <a:r>
              <a:rPr lang="en-US" dirty="0" smtClean="0"/>
              <a:t>. This is referred </a:t>
            </a:r>
            <a:r>
              <a:rPr lang="en-US" dirty="0"/>
              <a:t>to as </a:t>
            </a:r>
            <a:r>
              <a:rPr lang="en-US" u="sng" dirty="0"/>
              <a:t>Sheehan’s </a:t>
            </a:r>
            <a:r>
              <a:rPr lang="en-US" u="sng" dirty="0" smtClean="0"/>
              <a:t>syndrome</a:t>
            </a:r>
            <a:r>
              <a:rPr lang="en-US" dirty="0" smtClean="0"/>
              <a:t>.</a:t>
            </a:r>
          </a:p>
          <a:p>
            <a:r>
              <a:rPr lang="en-US" b="1" dirty="0" smtClean="0"/>
              <a:t>Death</a:t>
            </a:r>
            <a:r>
              <a:rPr lang="en-US" dirty="0" smtClean="0"/>
              <a:t> is usually </a:t>
            </a:r>
            <a:r>
              <a:rPr lang="en-US" dirty="0"/>
              <a:t>due to a </a:t>
            </a:r>
            <a:r>
              <a:rPr lang="en-US" i="1" u="sng" dirty="0"/>
              <a:t>delay in treatment</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021"/>
            <a:ext cx="8552688" cy="914400"/>
          </a:xfrm>
        </p:spPr>
        <p:txBody>
          <a:bodyPr>
            <a:normAutofit/>
          </a:bodyPr>
          <a:lstStyle/>
          <a:p>
            <a:r>
              <a:rPr lang="en-US" sz="3600" b="1" u="sng" dirty="0" smtClean="0"/>
              <a:t>Management of </a:t>
            </a:r>
            <a:r>
              <a:rPr lang="en-US" sz="3600" b="1" u="sng" dirty="0" err="1" smtClean="0"/>
              <a:t>Hypovolaemic</a:t>
            </a:r>
            <a:r>
              <a:rPr lang="en-US" sz="3600" b="1" u="sng" dirty="0" smtClean="0"/>
              <a:t> Shock</a:t>
            </a:r>
            <a:endParaRPr lang="en-US" sz="3600" u="sng" dirty="0"/>
          </a:p>
        </p:txBody>
      </p:sp>
      <p:sp>
        <p:nvSpPr>
          <p:cNvPr id="3" name="Content Placeholder 2"/>
          <p:cNvSpPr>
            <a:spLocks noGrp="1"/>
          </p:cNvSpPr>
          <p:nvPr>
            <p:ph idx="1"/>
          </p:nvPr>
        </p:nvSpPr>
        <p:spPr>
          <a:xfrm>
            <a:off x="0" y="838200"/>
            <a:ext cx="8915400" cy="5867400"/>
          </a:xfrm>
        </p:spPr>
        <p:txBody>
          <a:bodyPr>
            <a:normAutofit/>
          </a:bodyPr>
          <a:lstStyle/>
          <a:p>
            <a:r>
              <a:rPr lang="en-US" dirty="0" smtClean="0"/>
              <a:t>Urgent </a:t>
            </a:r>
            <a:r>
              <a:rPr lang="en-US" dirty="0"/>
              <a:t>resuscitation measures should </a:t>
            </a:r>
            <a:r>
              <a:rPr lang="en-US" dirty="0" smtClean="0"/>
              <a:t>be applied </a:t>
            </a:r>
            <a:r>
              <a:rPr lang="en-US" dirty="0"/>
              <a:t>to prevent irreversible damage to </a:t>
            </a:r>
            <a:r>
              <a:rPr lang="en-US" dirty="0" smtClean="0"/>
              <a:t>the patient</a:t>
            </a:r>
            <a:r>
              <a:rPr lang="en-US" dirty="0"/>
              <a:t>.</a:t>
            </a:r>
          </a:p>
          <a:p>
            <a:r>
              <a:rPr lang="en-US" dirty="0"/>
              <a:t>The first thing you should do is to maintain </a:t>
            </a:r>
            <a:r>
              <a:rPr lang="en-US" dirty="0" smtClean="0"/>
              <a:t>a clear </a:t>
            </a:r>
            <a:r>
              <a:rPr lang="en-US" dirty="0"/>
              <a:t>airway by turning her on one side. If she </a:t>
            </a:r>
            <a:r>
              <a:rPr lang="en-US" dirty="0" smtClean="0"/>
              <a:t>is unconscious</a:t>
            </a:r>
            <a:r>
              <a:rPr lang="en-US" dirty="0"/>
              <a:t>, insert an airway by turning her </a:t>
            </a:r>
            <a:r>
              <a:rPr lang="en-US" dirty="0" smtClean="0"/>
              <a:t>on one </a:t>
            </a:r>
            <a:r>
              <a:rPr lang="en-US" dirty="0"/>
              <a:t>side and administer oxygen, 40% at the </a:t>
            </a:r>
            <a:r>
              <a:rPr lang="en-US" dirty="0" smtClean="0"/>
              <a:t>rate of </a:t>
            </a:r>
            <a:r>
              <a:rPr lang="en-US" dirty="0"/>
              <a:t>four to six </a:t>
            </a:r>
            <a:r>
              <a:rPr lang="en-US" dirty="0" err="1" smtClean="0"/>
              <a:t>litres</a:t>
            </a:r>
            <a:r>
              <a:rPr lang="en-US" dirty="0" smtClean="0"/>
              <a:t>/min.</a:t>
            </a:r>
            <a:endParaRPr lang="en-US" dirty="0"/>
          </a:p>
          <a:p>
            <a:r>
              <a:rPr lang="en-US" dirty="0"/>
              <a:t>Find the source of bleeding, whenever </a:t>
            </a:r>
            <a:r>
              <a:rPr lang="en-US" dirty="0" smtClean="0"/>
              <a:t>possible and </a:t>
            </a:r>
            <a:r>
              <a:rPr lang="en-US" dirty="0"/>
              <a:t>try to stop the </a:t>
            </a:r>
            <a:r>
              <a:rPr lang="en-US" dirty="0" smtClean="0"/>
              <a:t>bleeding. Replace fluid immediately</a:t>
            </a:r>
            <a:r>
              <a:rPr lang="en-US" dirty="0"/>
              <a:t>. </a:t>
            </a:r>
            <a:endParaRPr lang="en-US" dirty="0" smtClean="0"/>
          </a:p>
          <a:p>
            <a:r>
              <a:rPr lang="en-US" dirty="0" smtClean="0"/>
              <a:t>Take </a:t>
            </a:r>
            <a:r>
              <a:rPr lang="en-US" dirty="0"/>
              <a:t>blood for a cross match </a:t>
            </a:r>
            <a:r>
              <a:rPr lang="en-US" dirty="0" smtClean="0"/>
              <a:t>and give </a:t>
            </a:r>
            <a:r>
              <a:rPr lang="en-US" dirty="0"/>
              <a:t>blood transfusion as and when ready</a:t>
            </a:r>
            <a:r>
              <a:rPr lang="en-US" dirty="0" smtClean="0"/>
              <a:t>.</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990600"/>
            <a:ext cx="8763000" cy="5715000"/>
          </a:xfrm>
        </p:spPr>
        <p:txBody>
          <a:bodyPr>
            <a:normAutofit/>
          </a:bodyPr>
          <a:lstStyle/>
          <a:p>
            <a:r>
              <a:rPr lang="en-US" dirty="0"/>
              <a:t>Meanwhile a plasma expander such as </a:t>
            </a:r>
            <a:r>
              <a:rPr lang="en-US" dirty="0" smtClean="0"/>
              <a:t>dextran, </a:t>
            </a:r>
            <a:r>
              <a:rPr lang="en-US" dirty="0" err="1" smtClean="0"/>
              <a:t>haemocel</a:t>
            </a:r>
            <a:r>
              <a:rPr lang="en-US" dirty="0" smtClean="0"/>
              <a:t> </a:t>
            </a:r>
            <a:r>
              <a:rPr lang="en-US" dirty="0"/>
              <a:t>or glucose saline (1 </a:t>
            </a:r>
            <a:r>
              <a:rPr lang="en-US" dirty="0" err="1"/>
              <a:t>litre</a:t>
            </a:r>
            <a:r>
              <a:rPr lang="en-US" dirty="0"/>
              <a:t>) should </a:t>
            </a:r>
            <a:r>
              <a:rPr lang="en-US" dirty="0" smtClean="0"/>
              <a:t>be administered </a:t>
            </a:r>
            <a:r>
              <a:rPr lang="en-US" dirty="0"/>
              <a:t>as soon as </a:t>
            </a:r>
            <a:r>
              <a:rPr lang="en-US" dirty="0" smtClean="0"/>
              <a:t>possible</a:t>
            </a:r>
          </a:p>
          <a:p>
            <a:r>
              <a:rPr lang="en-US" dirty="0"/>
              <a:t>When the blood is ready, the first </a:t>
            </a:r>
            <a:r>
              <a:rPr lang="en-US" dirty="0" smtClean="0"/>
              <a:t>1,200mls should </a:t>
            </a:r>
            <a:r>
              <a:rPr lang="en-US" dirty="0"/>
              <a:t>be given rapidly (within 30 minutes</a:t>
            </a:r>
            <a:r>
              <a:rPr lang="en-US" dirty="0" smtClean="0"/>
              <a:t>). The</a:t>
            </a:r>
            <a:r>
              <a:rPr lang="en-US" dirty="0"/>
              <a:t> </a:t>
            </a:r>
            <a:r>
              <a:rPr lang="en-US" dirty="0" smtClean="0"/>
              <a:t>doctor </a:t>
            </a:r>
            <a:r>
              <a:rPr lang="en-US" dirty="0"/>
              <a:t>should remain with the patient during </a:t>
            </a:r>
            <a:r>
              <a:rPr lang="en-US" dirty="0" smtClean="0"/>
              <a:t>this exercise</a:t>
            </a:r>
            <a:r>
              <a:rPr lang="en-US" dirty="0"/>
              <a:t>. </a:t>
            </a:r>
          </a:p>
          <a:p>
            <a:r>
              <a:rPr lang="en-US" dirty="0" smtClean="0"/>
              <a:t>Avoid </a:t>
            </a:r>
            <a:r>
              <a:rPr lang="en-US" dirty="0"/>
              <a:t>excessive warmth as it </a:t>
            </a:r>
            <a:r>
              <a:rPr lang="en-US" dirty="0" smtClean="0"/>
              <a:t>will interfere </a:t>
            </a:r>
            <a:r>
              <a:rPr lang="en-US" dirty="0"/>
              <a:t>with the constriction of the </a:t>
            </a:r>
            <a:r>
              <a:rPr lang="en-US" dirty="0" smtClean="0"/>
              <a:t>peripheral blood </a:t>
            </a:r>
            <a:r>
              <a:rPr lang="en-US" dirty="0"/>
              <a:t>vessels, which usually occurs in </a:t>
            </a:r>
            <a:r>
              <a:rPr lang="en-US" dirty="0" smtClean="0"/>
              <a:t>response </a:t>
            </a:r>
            <a:r>
              <a:rPr lang="en-US" dirty="0"/>
              <a:t>to shock.</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868362"/>
          </a:xfrm>
        </p:spPr>
        <p:txBody>
          <a:bodyPr/>
          <a:lstStyle/>
          <a:p>
            <a:r>
              <a:rPr lang="en-US" dirty="0" smtClean="0"/>
              <a:t>Cont……</a:t>
            </a:r>
            <a:endParaRPr lang="en-US" dirty="0"/>
          </a:p>
        </p:txBody>
      </p:sp>
      <p:sp>
        <p:nvSpPr>
          <p:cNvPr id="3" name="Content Placeholder 2"/>
          <p:cNvSpPr>
            <a:spLocks noGrp="1"/>
          </p:cNvSpPr>
          <p:nvPr>
            <p:ph idx="1"/>
          </p:nvPr>
        </p:nvSpPr>
        <p:spPr>
          <a:xfrm>
            <a:off x="76200" y="1143000"/>
            <a:ext cx="8915400" cy="4983163"/>
          </a:xfrm>
        </p:spPr>
        <p:txBody>
          <a:bodyPr>
            <a:normAutofit/>
          </a:bodyPr>
          <a:lstStyle/>
          <a:p>
            <a:r>
              <a:rPr lang="en-US" dirty="0"/>
              <a:t>Elevate the foot of the bed by 30cm. This </a:t>
            </a:r>
            <a:r>
              <a:rPr lang="en-US" dirty="0" smtClean="0"/>
              <a:t>will raise </a:t>
            </a:r>
            <a:r>
              <a:rPr lang="en-US" dirty="0"/>
              <a:t>blood pressure 10mm Hg by gravity. </a:t>
            </a:r>
            <a:r>
              <a:rPr lang="en-US" dirty="0" smtClean="0"/>
              <a:t>This allows </a:t>
            </a:r>
            <a:r>
              <a:rPr lang="en-US" dirty="0"/>
              <a:t>the blood to flow to vital </a:t>
            </a:r>
            <a:r>
              <a:rPr lang="en-US" dirty="0" err="1"/>
              <a:t>centres</a:t>
            </a:r>
            <a:r>
              <a:rPr lang="en-US" dirty="0"/>
              <a:t> in </a:t>
            </a:r>
            <a:r>
              <a:rPr lang="en-US" dirty="0" smtClean="0"/>
              <a:t>the brain</a:t>
            </a:r>
            <a:r>
              <a:rPr lang="en-US" dirty="0"/>
              <a:t>.</a:t>
            </a:r>
          </a:p>
          <a:p>
            <a:r>
              <a:rPr lang="en-US" dirty="0"/>
              <a:t>Hydrocortisone 100-500mg is given slowly </a:t>
            </a:r>
            <a:r>
              <a:rPr lang="en-US" dirty="0" smtClean="0"/>
              <a:t>in cases </a:t>
            </a:r>
            <a:r>
              <a:rPr lang="en-US" dirty="0"/>
              <a:t>of </a:t>
            </a:r>
            <a:r>
              <a:rPr lang="en-US" dirty="0" smtClean="0"/>
              <a:t>suprarenal </a:t>
            </a:r>
            <a:r>
              <a:rPr lang="en-US" dirty="0"/>
              <a:t>failure. </a:t>
            </a:r>
            <a:endParaRPr lang="en-US" dirty="0" smtClean="0"/>
          </a:p>
          <a:p>
            <a:r>
              <a:rPr lang="en-US" dirty="0" smtClean="0"/>
              <a:t>A </a:t>
            </a:r>
            <a:r>
              <a:rPr lang="en-US" dirty="0"/>
              <a:t>sedative may </a:t>
            </a:r>
            <a:r>
              <a:rPr lang="en-US" dirty="0" smtClean="0"/>
              <a:t>be necessary </a:t>
            </a:r>
            <a:r>
              <a:rPr lang="en-US" dirty="0"/>
              <a:t>in the case of restlessness to calm </a:t>
            </a:r>
            <a:r>
              <a:rPr lang="en-US" dirty="0" smtClean="0"/>
              <a:t>an apprehensive </a:t>
            </a:r>
            <a:r>
              <a:rPr lang="en-US" dirty="0"/>
              <a:t>patient.</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5943600"/>
          </a:xfrm>
        </p:spPr>
        <p:txBody>
          <a:bodyPr>
            <a:normAutofit/>
          </a:bodyPr>
          <a:lstStyle/>
          <a:p>
            <a:pPr marL="82296" indent="0">
              <a:buNone/>
            </a:pPr>
            <a:r>
              <a:rPr lang="en-US" b="1" dirty="0" smtClean="0"/>
              <a:t>  </a:t>
            </a:r>
            <a:r>
              <a:rPr lang="en-US" sz="3500" b="1" u="sng" dirty="0"/>
              <a:t>Observations</a:t>
            </a:r>
          </a:p>
          <a:p>
            <a:r>
              <a:rPr lang="en-US" dirty="0" smtClean="0"/>
              <a:t>The </a:t>
            </a:r>
            <a:r>
              <a:rPr lang="en-US" dirty="0"/>
              <a:t>following observations should be </a:t>
            </a:r>
            <a:r>
              <a:rPr lang="en-US" dirty="0" smtClean="0"/>
              <a:t>made while </a:t>
            </a:r>
            <a:r>
              <a:rPr lang="en-US" dirty="0"/>
              <a:t>monitoring the patient</a:t>
            </a:r>
            <a:r>
              <a:rPr lang="en-US" dirty="0" smtClean="0"/>
              <a:t>:</a:t>
            </a:r>
          </a:p>
          <a:p>
            <a:pPr lvl="1">
              <a:buFont typeface="Wingdings" pitchFamily="2" charset="2"/>
              <a:buChar char="§"/>
            </a:pPr>
            <a:r>
              <a:rPr lang="en-US" sz="3200" dirty="0" smtClean="0"/>
              <a:t>Assess </a:t>
            </a:r>
            <a:r>
              <a:rPr lang="en-US" sz="3200" u="sng" dirty="0"/>
              <a:t>level of consciousness</a:t>
            </a:r>
            <a:r>
              <a:rPr lang="en-US" sz="3200" dirty="0"/>
              <a:t>, </a:t>
            </a:r>
            <a:r>
              <a:rPr lang="en-US" sz="3200" dirty="0" smtClean="0"/>
              <a:t>noting signs </a:t>
            </a:r>
            <a:r>
              <a:rPr lang="en-US" sz="3200" dirty="0"/>
              <a:t>of restlessness or confusion</a:t>
            </a:r>
          </a:p>
          <a:p>
            <a:pPr lvl="1">
              <a:buFont typeface="Wingdings" pitchFamily="2" charset="2"/>
              <a:buChar char="§"/>
            </a:pPr>
            <a:r>
              <a:rPr lang="en-US" sz="3200" dirty="0" smtClean="0"/>
              <a:t>Monitor </a:t>
            </a:r>
            <a:r>
              <a:rPr lang="en-US" sz="3200" u="sng" dirty="0"/>
              <a:t>blood pressure </a:t>
            </a:r>
            <a:r>
              <a:rPr lang="en-US" sz="3200" dirty="0" smtClean="0"/>
              <a:t>continuously, about </a:t>
            </a:r>
            <a:r>
              <a:rPr lang="en-US" sz="3200" dirty="0"/>
              <a:t>every 15-30 minutes</a:t>
            </a:r>
          </a:p>
          <a:p>
            <a:pPr lvl="1">
              <a:buFont typeface="Wingdings" pitchFamily="2" charset="2"/>
              <a:buChar char="§"/>
            </a:pPr>
            <a:r>
              <a:rPr lang="en-US" sz="3200" u="sng" dirty="0" smtClean="0"/>
              <a:t>Cardiac </a:t>
            </a:r>
            <a:r>
              <a:rPr lang="en-US" sz="3200" u="sng" dirty="0"/>
              <a:t>rhythm </a:t>
            </a:r>
            <a:r>
              <a:rPr lang="en-US" sz="3200" dirty="0"/>
              <a:t>needs to </a:t>
            </a:r>
            <a:r>
              <a:rPr lang="en-US" sz="3200" dirty="0" smtClean="0"/>
              <a:t>be monitored </a:t>
            </a:r>
            <a:r>
              <a:rPr lang="en-US" sz="3200" dirty="0"/>
              <a:t>continuously</a:t>
            </a:r>
          </a:p>
          <a:p>
            <a:pPr lvl="1">
              <a:buFont typeface="Wingdings" pitchFamily="2" charset="2"/>
              <a:buChar char="§"/>
            </a:pPr>
            <a:r>
              <a:rPr lang="en-US" sz="3200" dirty="0" smtClean="0"/>
              <a:t>Measure </a:t>
            </a:r>
            <a:r>
              <a:rPr lang="en-US" sz="3200" u="sng" dirty="0"/>
              <a:t>urine output </a:t>
            </a:r>
            <a:r>
              <a:rPr lang="en-US" sz="3200" dirty="0"/>
              <a:t>hourly by the </a:t>
            </a:r>
            <a:r>
              <a:rPr lang="en-US" sz="3200" dirty="0" smtClean="0"/>
              <a:t>use of </a:t>
            </a:r>
            <a:r>
              <a:rPr lang="en-US" sz="3200" dirty="0"/>
              <a:t>indwelling </a:t>
            </a:r>
            <a:r>
              <a:rPr lang="en-US" sz="3200" dirty="0" smtClean="0"/>
              <a:t>catheter</a:t>
            </a:r>
            <a:endParaRPr lang="en-US" sz="3200"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92162"/>
          </a:xfrm>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0" y="1143000"/>
            <a:ext cx="9144000" cy="5638800"/>
          </a:xfrm>
        </p:spPr>
        <p:txBody>
          <a:bodyPr>
            <a:normAutofit/>
          </a:bodyPr>
          <a:lstStyle/>
          <a:p>
            <a:pPr lvl="1">
              <a:buFont typeface="Wingdings" pitchFamily="2" charset="2"/>
              <a:buChar char="§"/>
            </a:pPr>
            <a:r>
              <a:rPr lang="en-US" sz="3200" dirty="0" smtClean="0"/>
              <a:t>Take hourly temperature and observe the </a:t>
            </a:r>
            <a:r>
              <a:rPr lang="en-US" sz="3200" dirty="0" err="1" smtClean="0"/>
              <a:t>colour</a:t>
            </a:r>
            <a:r>
              <a:rPr lang="en-US" sz="3200" dirty="0" smtClean="0"/>
              <a:t> of the skin. Improvement to normal body temperature and </a:t>
            </a:r>
            <a:r>
              <a:rPr lang="en-US" sz="3200" dirty="0" err="1" smtClean="0"/>
              <a:t>colour</a:t>
            </a:r>
            <a:r>
              <a:rPr lang="en-US" sz="3200" dirty="0"/>
              <a:t> </a:t>
            </a:r>
            <a:r>
              <a:rPr lang="en-US" sz="3200" dirty="0" smtClean="0"/>
              <a:t>may mean the function of the organs is going back to normal. Persistence of subnormal temperature means the reverse</a:t>
            </a:r>
          </a:p>
          <a:p>
            <a:pPr lvl="1">
              <a:buFont typeface="Wingdings" pitchFamily="2" charset="2"/>
              <a:buChar char="§"/>
            </a:pPr>
            <a:r>
              <a:rPr lang="en-US" sz="3200" dirty="0" smtClean="0"/>
              <a:t>The infusion quantity and rate should be maintained accurately by measuring </a:t>
            </a:r>
            <a:r>
              <a:rPr lang="en-US" sz="3200" dirty="0" err="1" smtClean="0"/>
              <a:t>haemodynamic</a:t>
            </a:r>
            <a:r>
              <a:rPr lang="en-US" sz="3200" dirty="0" smtClean="0"/>
              <a:t> pressure </a:t>
            </a:r>
          </a:p>
          <a:p>
            <a:pPr lvl="1">
              <a:buFont typeface="Wingdings" pitchFamily="2" charset="2"/>
              <a:buChar char="§"/>
            </a:pPr>
            <a:r>
              <a:rPr lang="en-US" sz="3200" dirty="0" smtClean="0"/>
              <a:t>Observe further occurrence of bleeding</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153400" cy="808038"/>
          </a:xfrm>
        </p:spPr>
        <p:txBody>
          <a:bodyPr>
            <a:noAutofit/>
          </a:bodyPr>
          <a:lstStyle/>
          <a:p>
            <a:r>
              <a:rPr lang="en-US" sz="3200" b="1" u="sng" dirty="0" smtClean="0"/>
              <a:t>Pulsating Cord with Mother in First Stage</a:t>
            </a:r>
            <a:endParaRPr lang="en-US" sz="3200" u="sng" dirty="0"/>
          </a:p>
        </p:txBody>
      </p:sp>
      <p:sp>
        <p:nvSpPr>
          <p:cNvPr id="3" name="Content Placeholder 2"/>
          <p:cNvSpPr>
            <a:spLocks noGrp="1"/>
          </p:cNvSpPr>
          <p:nvPr>
            <p:ph idx="1"/>
          </p:nvPr>
        </p:nvSpPr>
        <p:spPr>
          <a:xfrm>
            <a:off x="152400" y="990600"/>
            <a:ext cx="8991600" cy="5867400"/>
          </a:xfrm>
        </p:spPr>
        <p:txBody>
          <a:bodyPr>
            <a:normAutofit fontScale="92500" lnSpcReduction="10000"/>
          </a:bodyPr>
          <a:lstStyle/>
          <a:p>
            <a:r>
              <a:rPr lang="en-US" dirty="0" smtClean="0"/>
              <a:t>Explain </a:t>
            </a:r>
            <a:r>
              <a:rPr lang="en-US" dirty="0"/>
              <a:t>to the mother the situation at hand </a:t>
            </a:r>
            <a:r>
              <a:rPr lang="en-US" dirty="0" smtClean="0"/>
              <a:t>while you </a:t>
            </a:r>
            <a:r>
              <a:rPr lang="en-US" dirty="0"/>
              <a:t>push up the presenting part so as not </a:t>
            </a:r>
            <a:r>
              <a:rPr lang="en-US" dirty="0" smtClean="0"/>
              <a:t>to compress </a:t>
            </a:r>
            <a:r>
              <a:rPr lang="en-US" dirty="0"/>
              <a:t>the cord</a:t>
            </a:r>
            <a:r>
              <a:rPr lang="en-US" dirty="0" smtClean="0"/>
              <a:t>.</a:t>
            </a:r>
          </a:p>
          <a:p>
            <a:r>
              <a:rPr lang="en-US" dirty="0" smtClean="0"/>
              <a:t> </a:t>
            </a:r>
            <a:r>
              <a:rPr lang="en-US" dirty="0"/>
              <a:t>If the cord is outside </a:t>
            </a:r>
            <a:r>
              <a:rPr lang="en-US" dirty="0" smtClean="0"/>
              <a:t>the vagina</a:t>
            </a:r>
            <a:r>
              <a:rPr lang="en-US" dirty="0"/>
              <a:t>, gently replace it in the vagina to </a:t>
            </a:r>
            <a:r>
              <a:rPr lang="en-US" dirty="0" smtClean="0"/>
              <a:t>prevent spasm </a:t>
            </a:r>
            <a:r>
              <a:rPr lang="en-US" dirty="0"/>
              <a:t>and keep warm. </a:t>
            </a:r>
            <a:endParaRPr lang="en-US" dirty="0" smtClean="0"/>
          </a:p>
          <a:p>
            <a:r>
              <a:rPr lang="en-US" dirty="0" smtClean="0"/>
              <a:t>Instruct </a:t>
            </a:r>
            <a:r>
              <a:rPr lang="en-US" dirty="0"/>
              <a:t>your assistant </a:t>
            </a:r>
            <a:r>
              <a:rPr lang="en-US" dirty="0" smtClean="0"/>
              <a:t>to inform </a:t>
            </a:r>
            <a:r>
              <a:rPr lang="en-US" dirty="0"/>
              <a:t>the obstetrician and the theatre staff, </a:t>
            </a:r>
            <a:r>
              <a:rPr lang="en-US" dirty="0" smtClean="0"/>
              <a:t>and keep </a:t>
            </a:r>
            <a:r>
              <a:rPr lang="en-US" dirty="0"/>
              <a:t>the mother in </a:t>
            </a:r>
            <a:r>
              <a:rPr lang="en-US" b="1" dirty="0"/>
              <a:t>knee chest position </a:t>
            </a:r>
            <a:r>
              <a:rPr lang="en-US" dirty="0" smtClean="0"/>
              <a:t>without removing </a:t>
            </a:r>
            <a:r>
              <a:rPr lang="en-US" dirty="0"/>
              <a:t>your fingers. Continue elevating </a:t>
            </a:r>
            <a:r>
              <a:rPr lang="en-US" dirty="0" smtClean="0"/>
              <a:t>the presenting </a:t>
            </a:r>
            <a:r>
              <a:rPr lang="en-US" dirty="0"/>
              <a:t>part until the patient </a:t>
            </a:r>
            <a:r>
              <a:rPr lang="en-US" dirty="0" smtClean="0"/>
              <a:t>is in </a:t>
            </a:r>
            <a:r>
              <a:rPr lang="en-US" dirty="0"/>
              <a:t>theatre.</a:t>
            </a:r>
          </a:p>
          <a:p>
            <a:r>
              <a:rPr lang="en-US" dirty="0"/>
              <a:t>Your assistant should give the mother oxygen </a:t>
            </a:r>
            <a:r>
              <a:rPr lang="en-US" dirty="0" smtClean="0"/>
              <a:t>by facemask </a:t>
            </a:r>
            <a:r>
              <a:rPr lang="en-US" dirty="0"/>
              <a:t>while someone else draws blood </a:t>
            </a:r>
            <a:r>
              <a:rPr lang="en-US" dirty="0" smtClean="0"/>
              <a:t>for grouping </a:t>
            </a:r>
            <a:r>
              <a:rPr lang="en-US" dirty="0"/>
              <a:t>and cross matching. </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76488" cy="792162"/>
          </a:xfrm>
        </p:spPr>
        <p:txBody>
          <a:bodyPr>
            <a:normAutofit/>
          </a:bodyPr>
          <a:lstStyle/>
          <a:p>
            <a:pPr algn="ctr"/>
            <a:r>
              <a:rPr lang="en-US" sz="4000" b="1" u="sng" dirty="0" smtClean="0"/>
              <a:t>Septic Shock</a:t>
            </a:r>
            <a:endParaRPr lang="en-US" sz="4000" u="sng" dirty="0"/>
          </a:p>
        </p:txBody>
      </p:sp>
      <p:sp>
        <p:nvSpPr>
          <p:cNvPr id="3" name="Content Placeholder 2"/>
          <p:cNvSpPr>
            <a:spLocks noGrp="1"/>
          </p:cNvSpPr>
          <p:nvPr>
            <p:ph idx="1"/>
          </p:nvPr>
        </p:nvSpPr>
        <p:spPr>
          <a:xfrm>
            <a:off x="152400" y="914400"/>
            <a:ext cx="8839200" cy="5943600"/>
          </a:xfrm>
        </p:spPr>
        <p:txBody>
          <a:bodyPr>
            <a:normAutofit fontScale="92500"/>
          </a:bodyPr>
          <a:lstStyle/>
          <a:p>
            <a:r>
              <a:rPr lang="en-US" dirty="0" smtClean="0"/>
              <a:t>also </a:t>
            </a:r>
            <a:r>
              <a:rPr lang="en-US" dirty="0"/>
              <a:t>known as </a:t>
            </a:r>
            <a:r>
              <a:rPr lang="en-US" dirty="0" err="1"/>
              <a:t>endotoxic</a:t>
            </a:r>
            <a:r>
              <a:rPr lang="en-US" dirty="0"/>
              <a:t> </a:t>
            </a:r>
            <a:r>
              <a:rPr lang="en-US" dirty="0" smtClean="0"/>
              <a:t>or </a:t>
            </a:r>
            <a:r>
              <a:rPr lang="en-US" dirty="0" err="1" smtClean="0"/>
              <a:t>bacteraemic</a:t>
            </a:r>
            <a:r>
              <a:rPr lang="en-US" dirty="0" smtClean="0"/>
              <a:t> shock</a:t>
            </a:r>
            <a:r>
              <a:rPr lang="en-US" dirty="0"/>
              <a:t>. </a:t>
            </a:r>
            <a:endParaRPr lang="en-US" dirty="0" smtClean="0"/>
          </a:p>
          <a:p>
            <a:r>
              <a:rPr lang="en-US" dirty="0" smtClean="0"/>
              <a:t>The </a:t>
            </a:r>
            <a:r>
              <a:rPr lang="en-US" dirty="0"/>
              <a:t>main cause of septic shock is </a:t>
            </a:r>
            <a:r>
              <a:rPr lang="en-US" dirty="0" smtClean="0"/>
              <a:t>gram negative organism </a:t>
            </a:r>
            <a:r>
              <a:rPr lang="en-US" dirty="0"/>
              <a:t>such as </a:t>
            </a:r>
            <a:r>
              <a:rPr lang="en-US" i="1" dirty="0"/>
              <a:t>Escherichia </a:t>
            </a:r>
            <a:r>
              <a:rPr lang="en-US" i="1" dirty="0" smtClean="0"/>
              <a:t>coli</a:t>
            </a:r>
            <a:r>
              <a:rPr lang="en-US" dirty="0" smtClean="0"/>
              <a:t>, </a:t>
            </a:r>
            <a:r>
              <a:rPr lang="en-US" i="1" dirty="0" smtClean="0"/>
              <a:t>Bacillus </a:t>
            </a:r>
            <a:r>
              <a:rPr lang="en-US" i="1" dirty="0"/>
              <a:t>Proteus </a:t>
            </a:r>
            <a:r>
              <a:rPr lang="en-US" dirty="0" smtClean="0"/>
              <a:t>or </a:t>
            </a:r>
            <a:r>
              <a:rPr lang="en-US" i="1" dirty="0" smtClean="0"/>
              <a:t>Pseudomonas </a:t>
            </a:r>
            <a:r>
              <a:rPr lang="en-US" i="1" dirty="0" err="1" smtClean="0"/>
              <a:t>pyocyaneus</a:t>
            </a:r>
            <a:endParaRPr lang="en-US" i="1" dirty="0" smtClean="0"/>
          </a:p>
          <a:p>
            <a:r>
              <a:rPr lang="en-US" dirty="0"/>
              <a:t>These organisms are commonly pathogenic </a:t>
            </a:r>
            <a:r>
              <a:rPr lang="en-US" dirty="0" smtClean="0"/>
              <a:t>in the </a:t>
            </a:r>
            <a:r>
              <a:rPr lang="en-US" dirty="0"/>
              <a:t>female genital tract. Gram-positive </a:t>
            </a:r>
            <a:r>
              <a:rPr lang="en-US" dirty="0" smtClean="0"/>
              <a:t>bacteria, viral </a:t>
            </a:r>
            <a:r>
              <a:rPr lang="en-US" dirty="0"/>
              <a:t>or fungal infection, do not commonly </a:t>
            </a:r>
            <a:r>
              <a:rPr lang="en-US" dirty="0" smtClean="0"/>
              <a:t>cause septic </a:t>
            </a:r>
            <a:r>
              <a:rPr lang="en-US" dirty="0"/>
              <a:t>shock. </a:t>
            </a:r>
            <a:endParaRPr lang="en-US" dirty="0" smtClean="0"/>
          </a:p>
          <a:p>
            <a:r>
              <a:rPr lang="en-US" dirty="0" smtClean="0"/>
              <a:t>In </a:t>
            </a:r>
            <a:r>
              <a:rPr lang="en-US" dirty="0"/>
              <a:t>20-30% of cases, the cause </a:t>
            </a:r>
            <a:r>
              <a:rPr lang="en-US" dirty="0" smtClean="0"/>
              <a:t>of infection </a:t>
            </a:r>
            <a:r>
              <a:rPr lang="en-US" dirty="0"/>
              <a:t>is combined organisms, and </a:t>
            </a:r>
            <a:r>
              <a:rPr lang="en-US" dirty="0" smtClean="0"/>
              <a:t>treatment becomes </a:t>
            </a:r>
            <a:r>
              <a:rPr lang="en-US" dirty="0"/>
              <a:t>complex. </a:t>
            </a:r>
            <a:endParaRPr lang="en-US" dirty="0" smtClean="0"/>
          </a:p>
          <a:p>
            <a:r>
              <a:rPr lang="en-US" dirty="0" smtClean="0"/>
              <a:t>Septic </a:t>
            </a:r>
            <a:r>
              <a:rPr lang="en-US" dirty="0"/>
              <a:t>shock can be caused by prolonged rupture of membranes and puerperal sepsis, especially in cases of caesarean section</a:t>
            </a:r>
          </a:p>
          <a:p>
            <a:endParaRPr lang="en-US" dirty="0" smtClean="0"/>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a:bodyPr>
          <a:lstStyle/>
          <a:p>
            <a:pPr algn="ctr"/>
            <a:r>
              <a:rPr lang="en-US" sz="4000" b="1" u="sng" dirty="0" smtClean="0">
                <a:effectLst/>
              </a:rPr>
              <a:t>Management of Septic Shock</a:t>
            </a:r>
            <a:endParaRPr lang="en-US" sz="4000" b="1" u="sng" dirty="0">
              <a:effectLst/>
            </a:endParaRPr>
          </a:p>
        </p:txBody>
      </p:sp>
      <p:sp>
        <p:nvSpPr>
          <p:cNvPr id="3" name="Content Placeholder 2"/>
          <p:cNvSpPr>
            <a:spLocks noGrp="1"/>
          </p:cNvSpPr>
          <p:nvPr>
            <p:ph idx="1"/>
          </p:nvPr>
        </p:nvSpPr>
        <p:spPr>
          <a:xfrm>
            <a:off x="152400" y="990600"/>
            <a:ext cx="8839200" cy="5715000"/>
          </a:xfrm>
        </p:spPr>
        <p:txBody>
          <a:bodyPr/>
          <a:lstStyle/>
          <a:p>
            <a:r>
              <a:rPr lang="en-US" dirty="0"/>
              <a:t>Use quick fluid therapy including glucose, </a:t>
            </a:r>
            <a:r>
              <a:rPr lang="en-US" dirty="0" smtClean="0"/>
              <a:t>saline, Ringers’ </a:t>
            </a:r>
            <a:r>
              <a:rPr lang="en-US" dirty="0"/>
              <a:t>lactate </a:t>
            </a:r>
          </a:p>
          <a:p>
            <a:r>
              <a:rPr lang="en-US" dirty="0" smtClean="0"/>
              <a:t>An </a:t>
            </a:r>
            <a:r>
              <a:rPr lang="en-US" dirty="0"/>
              <a:t>injection </a:t>
            </a:r>
            <a:r>
              <a:rPr lang="en-US" dirty="0" smtClean="0"/>
              <a:t>of dopamine</a:t>
            </a:r>
            <a:r>
              <a:rPr lang="en-US" dirty="0"/>
              <a:t>, 20mg per </a:t>
            </a:r>
            <a:r>
              <a:rPr lang="en-US" dirty="0" smtClean="0"/>
              <a:t>kilogram. (Dopamine-used to increase mean arterial pressure in septic shock)</a:t>
            </a:r>
          </a:p>
          <a:p>
            <a:r>
              <a:rPr lang="en-US" dirty="0" smtClean="0"/>
              <a:t>Hydrocortisone </a:t>
            </a:r>
            <a:r>
              <a:rPr lang="en-US" dirty="0"/>
              <a:t>is </a:t>
            </a:r>
            <a:r>
              <a:rPr lang="en-US" dirty="0" smtClean="0"/>
              <a:t>given, 100mgs </a:t>
            </a:r>
            <a:r>
              <a:rPr lang="en-US" dirty="0"/>
              <a:t>IV stat, followed by 100mg six </a:t>
            </a:r>
            <a:r>
              <a:rPr lang="en-US" dirty="0" smtClean="0"/>
              <a:t>hourly until </a:t>
            </a:r>
            <a:r>
              <a:rPr lang="en-US" dirty="0"/>
              <a:t>the pulse and blood </a:t>
            </a:r>
            <a:r>
              <a:rPr lang="en-US" dirty="0" smtClean="0"/>
              <a:t>pressure </a:t>
            </a:r>
            <a:r>
              <a:rPr lang="en-US" dirty="0"/>
              <a:t>are </a:t>
            </a:r>
            <a:r>
              <a:rPr lang="en-US" dirty="0" smtClean="0"/>
              <a:t>stabilized.</a:t>
            </a: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a:bodyPr>
          <a:lstStyle/>
          <a:p>
            <a:r>
              <a:rPr lang="en-US" sz="4000" b="1" dirty="0" err="1" smtClean="0"/>
              <a:t>Cont</a:t>
            </a:r>
            <a:r>
              <a:rPr lang="en-US" sz="4000" b="1" smtClean="0"/>
              <a:t>…</a:t>
            </a:r>
            <a:endParaRPr lang="en-US" sz="4000" b="1" dirty="0"/>
          </a:p>
        </p:txBody>
      </p:sp>
      <p:sp>
        <p:nvSpPr>
          <p:cNvPr id="3" name="Content Placeholder 2"/>
          <p:cNvSpPr>
            <a:spLocks noGrp="1"/>
          </p:cNvSpPr>
          <p:nvPr>
            <p:ph idx="1"/>
          </p:nvPr>
        </p:nvSpPr>
        <p:spPr>
          <a:xfrm>
            <a:off x="152400" y="990600"/>
            <a:ext cx="8915400" cy="5715000"/>
          </a:xfrm>
        </p:spPr>
        <p:txBody>
          <a:bodyPr>
            <a:normAutofit/>
          </a:bodyPr>
          <a:lstStyle/>
          <a:p>
            <a:r>
              <a:rPr lang="en-US" dirty="0"/>
              <a:t>Antibiotics are commenced immediately after </a:t>
            </a:r>
            <a:r>
              <a:rPr lang="en-US" dirty="0" smtClean="0"/>
              <a:t>the specimens </a:t>
            </a:r>
            <a:r>
              <a:rPr lang="en-US" dirty="0"/>
              <a:t>for culture and other </a:t>
            </a:r>
            <a:r>
              <a:rPr lang="en-US" dirty="0" smtClean="0"/>
              <a:t>investigations are </a:t>
            </a:r>
            <a:r>
              <a:rPr lang="en-US" dirty="0"/>
              <a:t>completed. These include:</a:t>
            </a:r>
          </a:p>
          <a:p>
            <a:pPr>
              <a:buNone/>
            </a:pPr>
            <a:r>
              <a:rPr lang="en-US" dirty="0" smtClean="0"/>
              <a:t>           • </a:t>
            </a:r>
            <a:r>
              <a:rPr lang="en-US" dirty="0" err="1"/>
              <a:t>Gentamycin</a:t>
            </a:r>
            <a:r>
              <a:rPr lang="en-US" dirty="0"/>
              <a:t> 80mg IV eight hourly</a:t>
            </a:r>
          </a:p>
          <a:p>
            <a:pPr>
              <a:buNone/>
            </a:pPr>
            <a:r>
              <a:rPr lang="en-US" dirty="0" smtClean="0"/>
              <a:t>           • </a:t>
            </a:r>
            <a:r>
              <a:rPr lang="en-US" dirty="0" err="1"/>
              <a:t>Metronidazole</a:t>
            </a:r>
            <a:r>
              <a:rPr lang="en-US" dirty="0"/>
              <a:t> 500mg IV eight hourly</a:t>
            </a:r>
          </a:p>
          <a:p>
            <a:pPr>
              <a:buNone/>
            </a:pPr>
            <a:r>
              <a:rPr lang="en-US" dirty="0" smtClean="0"/>
              <a:t>           • </a:t>
            </a:r>
            <a:r>
              <a:rPr lang="en-US" dirty="0" err="1"/>
              <a:t>Ampicillin</a:t>
            </a:r>
            <a:r>
              <a:rPr lang="en-US" dirty="0"/>
              <a:t> 500mg IV six hourly</a:t>
            </a:r>
          </a:p>
          <a:p>
            <a:r>
              <a:rPr lang="en-US" dirty="0" smtClean="0"/>
              <a:t>These </a:t>
            </a:r>
            <a:r>
              <a:rPr lang="en-US" dirty="0"/>
              <a:t>should be administered until </a:t>
            </a:r>
            <a:r>
              <a:rPr lang="en-US" dirty="0" smtClean="0"/>
              <a:t>the bowel </a:t>
            </a:r>
            <a:r>
              <a:rPr lang="en-US" dirty="0"/>
              <a:t>sound </a:t>
            </a:r>
            <a:r>
              <a:rPr lang="en-US" dirty="0" smtClean="0"/>
              <a:t>return. </a:t>
            </a:r>
          </a:p>
          <a:p>
            <a:r>
              <a:rPr lang="en-US" dirty="0" smtClean="0"/>
              <a:t>You </a:t>
            </a:r>
            <a:r>
              <a:rPr lang="en-US" dirty="0"/>
              <a:t>should </a:t>
            </a:r>
            <a:r>
              <a:rPr lang="en-US" dirty="0" smtClean="0"/>
              <a:t>then </a:t>
            </a:r>
            <a:r>
              <a:rPr lang="en-US" dirty="0"/>
              <a:t>continue with </a:t>
            </a:r>
            <a:r>
              <a:rPr lang="en-US" dirty="0" smtClean="0"/>
              <a:t>Metronidazole 400mg </a:t>
            </a:r>
            <a:r>
              <a:rPr lang="en-US" dirty="0"/>
              <a:t>orally eight hourly for 10 days</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848600" cy="1143000"/>
          </a:xfrm>
        </p:spPr>
        <p:txBody>
          <a:bodyPr>
            <a:noAutofit/>
          </a:bodyPr>
          <a:lstStyle/>
          <a:p>
            <a:pPr algn="ctr"/>
            <a:r>
              <a:rPr lang="en-US" sz="4400" b="1" dirty="0" smtClean="0"/>
              <a:t>ANY QUESTIONS SO FAR?</a:t>
            </a:r>
            <a:endParaRPr lang="en-US" sz="4400" b="1" dirty="0"/>
          </a:p>
        </p:txBody>
      </p:sp>
    </p:spTree>
    <p:extLst>
      <p:ext uri="{BB962C8B-B14F-4D97-AF65-F5344CB8AC3E}">
        <p14:creationId xmlns:p14="http://schemas.microsoft.com/office/powerpoint/2010/main" val="230314654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562088" cy="639762"/>
          </a:xfrm>
        </p:spPr>
        <p:txBody>
          <a:bodyPr>
            <a:normAutofit fontScale="90000"/>
          </a:bodyPr>
          <a:lstStyle/>
          <a:p>
            <a:pPr algn="ctr"/>
            <a:r>
              <a:rPr lang="en-US" b="1" u="sng" dirty="0" smtClean="0">
                <a:effectLst/>
              </a:rPr>
              <a:t>Case Scenario 4</a:t>
            </a:r>
            <a:endParaRPr lang="en-US" b="1" u="sng" dirty="0">
              <a:effectLst/>
            </a:endParaRPr>
          </a:p>
        </p:txBody>
      </p:sp>
      <p:sp>
        <p:nvSpPr>
          <p:cNvPr id="3" name="Content Placeholder 2"/>
          <p:cNvSpPr>
            <a:spLocks noGrp="1"/>
          </p:cNvSpPr>
          <p:nvPr>
            <p:ph idx="1"/>
          </p:nvPr>
        </p:nvSpPr>
        <p:spPr>
          <a:xfrm>
            <a:off x="152400" y="762000"/>
            <a:ext cx="8839200" cy="6019800"/>
          </a:xfrm>
        </p:spPr>
        <p:txBody>
          <a:bodyPr>
            <a:normAutofit fontScale="92500" lnSpcReduction="20000"/>
          </a:bodyPr>
          <a:lstStyle/>
          <a:p>
            <a:r>
              <a:rPr lang="en-US" dirty="0" smtClean="0"/>
              <a:t>Mrs. </a:t>
            </a:r>
            <a:r>
              <a:rPr lang="en-US" dirty="0" err="1" smtClean="0"/>
              <a:t>Erbs</a:t>
            </a:r>
            <a:r>
              <a:rPr lang="en-US" dirty="0" smtClean="0"/>
              <a:t>, 40 year old </a:t>
            </a:r>
            <a:r>
              <a:rPr lang="en-US" dirty="0" err="1" smtClean="0"/>
              <a:t>grandmultipara</a:t>
            </a:r>
            <a:r>
              <a:rPr lang="en-US" dirty="0" smtClean="0"/>
              <a:t> with gestational diabetes was admitted in first stage of </a:t>
            </a:r>
            <a:r>
              <a:rPr lang="en-US" dirty="0" err="1" smtClean="0"/>
              <a:t>labour</a:t>
            </a:r>
            <a:r>
              <a:rPr lang="en-US" dirty="0" smtClean="0"/>
              <a:t> at 42 weeks gestation. The progress of </a:t>
            </a:r>
            <a:r>
              <a:rPr lang="en-US" dirty="0" err="1" smtClean="0"/>
              <a:t>labour</a:t>
            </a:r>
            <a:r>
              <a:rPr lang="en-US" dirty="0" smtClean="0"/>
              <a:t> was monitored using a </a:t>
            </a:r>
            <a:r>
              <a:rPr lang="en-US" dirty="0" err="1" smtClean="0"/>
              <a:t>partograph</a:t>
            </a:r>
            <a:r>
              <a:rPr lang="en-US" dirty="0" smtClean="0"/>
              <a:t> progressing well. Few hours later when the signs of second stage became evident, she was immediately transferred to the delivery room. The </a:t>
            </a:r>
            <a:r>
              <a:rPr lang="en-US" dirty="0"/>
              <a:t>second stage </a:t>
            </a:r>
            <a:r>
              <a:rPr lang="en-US" dirty="0" smtClean="0"/>
              <a:t>nurse was very ready to conduct the delivery. Mrs. </a:t>
            </a:r>
            <a:r>
              <a:rPr lang="en-US" dirty="0" err="1" smtClean="0"/>
              <a:t>Erbs</a:t>
            </a:r>
            <a:r>
              <a:rPr lang="en-US" dirty="0" smtClean="0"/>
              <a:t> (who was very cooperative)</a:t>
            </a:r>
            <a:r>
              <a:rPr lang="en-US" dirty="0"/>
              <a:t> </a:t>
            </a:r>
            <a:r>
              <a:rPr lang="en-US" dirty="0" smtClean="0"/>
              <a:t>was first instructed on how to bear down and then the nurse went on to deliver the baby. Unfortunately, following crowning, extension, restitution and subsequent </a:t>
            </a:r>
            <a:r>
              <a:rPr lang="en-US" u="sng" dirty="0" smtClean="0"/>
              <a:t>delivery of the baby’s head</a:t>
            </a:r>
            <a:r>
              <a:rPr lang="en-US" dirty="0" smtClean="0"/>
              <a:t>, any further effort of the mother to bear down and the nurse to support the perineum became fruitless….</a:t>
            </a:r>
          </a:p>
          <a:p>
            <a:r>
              <a:rPr lang="en-US" b="1" dirty="0" smtClean="0"/>
              <a:t>Quiz:</a:t>
            </a:r>
            <a:r>
              <a:rPr lang="en-US" dirty="0" smtClean="0"/>
              <a:t> Discuss further management of </a:t>
            </a:r>
            <a:r>
              <a:rPr lang="en-US" dirty="0" err="1" smtClean="0"/>
              <a:t>Mrs</a:t>
            </a:r>
            <a:r>
              <a:rPr lang="en-US" dirty="0" smtClean="0"/>
              <a:t> </a:t>
            </a:r>
            <a:r>
              <a:rPr lang="en-US" dirty="0" err="1" smtClean="0"/>
              <a:t>Erbs</a:t>
            </a:r>
            <a:endParaRPr lang="en-US" dirty="0"/>
          </a:p>
        </p:txBody>
      </p:sp>
    </p:spTree>
    <p:extLst>
      <p:ext uri="{BB962C8B-B14F-4D97-AF65-F5344CB8AC3E}">
        <p14:creationId xmlns:p14="http://schemas.microsoft.com/office/powerpoint/2010/main" val="49620023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943088" cy="563562"/>
          </a:xfrm>
        </p:spPr>
        <p:txBody>
          <a:bodyPr>
            <a:normAutofit fontScale="90000"/>
          </a:bodyPr>
          <a:lstStyle/>
          <a:p>
            <a:r>
              <a:rPr lang="en-US" b="1" u="sng" dirty="0" smtClean="0"/>
              <a:t>12. SHOULDER DYSTOCIA</a:t>
            </a:r>
            <a:endParaRPr lang="en-US" u="sng" dirty="0"/>
          </a:p>
        </p:txBody>
      </p:sp>
      <p:sp>
        <p:nvSpPr>
          <p:cNvPr id="3" name="Content Placeholder 2"/>
          <p:cNvSpPr>
            <a:spLocks noGrp="1"/>
          </p:cNvSpPr>
          <p:nvPr>
            <p:ph idx="1"/>
          </p:nvPr>
        </p:nvSpPr>
        <p:spPr>
          <a:xfrm>
            <a:off x="76200" y="1066800"/>
            <a:ext cx="9067800" cy="5791200"/>
          </a:xfrm>
        </p:spPr>
        <p:txBody>
          <a:bodyPr>
            <a:normAutofit/>
          </a:bodyPr>
          <a:lstStyle/>
          <a:p>
            <a:pPr marL="82296" indent="0">
              <a:buNone/>
            </a:pPr>
            <a:r>
              <a:rPr lang="en-US" dirty="0" smtClean="0"/>
              <a:t>Shoulder </a:t>
            </a:r>
            <a:r>
              <a:rPr lang="en-US" dirty="0"/>
              <a:t>dystocia is said to have occurred </a:t>
            </a:r>
            <a:r>
              <a:rPr lang="en-US" dirty="0" smtClean="0"/>
              <a:t>when there </a:t>
            </a:r>
            <a:r>
              <a:rPr lang="en-US" dirty="0"/>
              <a:t>is</a:t>
            </a:r>
            <a:r>
              <a:rPr lang="en-US" dirty="0" smtClean="0"/>
              <a:t>:</a:t>
            </a:r>
          </a:p>
          <a:p>
            <a:pPr lvl="1">
              <a:buFont typeface="Wingdings" pitchFamily="2" charset="2"/>
              <a:buChar char="§"/>
            </a:pPr>
            <a:r>
              <a:rPr lang="en-US" dirty="0" smtClean="0"/>
              <a:t>Failure of the shoulders to traverse the pelvis spontaneously after birth of the head</a:t>
            </a:r>
            <a:endParaRPr lang="en-US" dirty="0"/>
          </a:p>
          <a:p>
            <a:pPr lvl="1">
              <a:buFont typeface="Wingdings" pitchFamily="2" charset="2"/>
              <a:buChar char="§"/>
            </a:pPr>
            <a:r>
              <a:rPr lang="en-US" dirty="0" smtClean="0"/>
              <a:t>Failure </a:t>
            </a:r>
            <a:r>
              <a:rPr lang="en-US" dirty="0"/>
              <a:t>of the shoulder to </a:t>
            </a:r>
            <a:r>
              <a:rPr lang="en-US" dirty="0" smtClean="0"/>
              <a:t>rotate spontaneously </a:t>
            </a:r>
            <a:r>
              <a:rPr lang="en-US" dirty="0"/>
              <a:t>into </a:t>
            </a:r>
            <a:r>
              <a:rPr lang="en-US" dirty="0" err="1" smtClean="0"/>
              <a:t>antero</a:t>
            </a:r>
            <a:r>
              <a:rPr lang="en-US" dirty="0" smtClean="0"/>
              <a:t>-posterior diameter </a:t>
            </a:r>
            <a:r>
              <a:rPr lang="en-US" dirty="0"/>
              <a:t>of the </a:t>
            </a:r>
            <a:r>
              <a:rPr lang="en-US" dirty="0" smtClean="0"/>
              <a:t>pelvic </a:t>
            </a:r>
            <a:r>
              <a:rPr lang="en-US" dirty="0"/>
              <a:t>outlet </a:t>
            </a:r>
            <a:r>
              <a:rPr lang="en-US" dirty="0" smtClean="0"/>
              <a:t>after delivery </a:t>
            </a:r>
            <a:r>
              <a:rPr lang="en-US" dirty="0"/>
              <a:t>of the </a:t>
            </a:r>
            <a:r>
              <a:rPr lang="en-US" dirty="0" smtClean="0"/>
              <a:t>head</a:t>
            </a:r>
          </a:p>
          <a:p>
            <a:pPr marL="649224" lvl="2" indent="0">
              <a:buNone/>
            </a:pPr>
            <a:r>
              <a:rPr lang="en-US" sz="3000" dirty="0" smtClean="0"/>
              <a:t>(review the eight steps in the mechanism of </a:t>
            </a:r>
            <a:r>
              <a:rPr lang="en-US" sz="3000" dirty="0" err="1" smtClean="0"/>
              <a:t>labour</a:t>
            </a:r>
            <a:r>
              <a:rPr lang="en-US" sz="3000" dirty="0" smtClean="0"/>
              <a:t>/movements of the fetus during second stage [</a:t>
            </a:r>
            <a:r>
              <a:rPr lang="en-US" sz="3000" b="1" dirty="0" smtClean="0"/>
              <a:t>F-I-C-E-R-I-E-L]</a:t>
            </a:r>
            <a:r>
              <a:rPr lang="en-US" sz="3000" dirty="0" smtClean="0"/>
              <a:t>).</a:t>
            </a:r>
            <a:endParaRPr lang="en-US" sz="3000"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1020762"/>
          </a:xfrm>
        </p:spPr>
        <p:txBody>
          <a:bodyPr>
            <a:noAutofit/>
          </a:bodyPr>
          <a:lstStyle/>
          <a:p>
            <a:pPr algn="ctr"/>
            <a:r>
              <a:rPr lang="en-US" sz="3400" b="1" u="sng" dirty="0">
                <a:effectLst/>
              </a:rPr>
              <a:t>Predisposing </a:t>
            </a:r>
            <a:r>
              <a:rPr lang="en-US" sz="3400" b="1" u="sng" dirty="0" smtClean="0">
                <a:effectLst/>
              </a:rPr>
              <a:t>factors to Shoulder Dystocia</a:t>
            </a:r>
            <a:endParaRPr lang="en-US" sz="3400" u="sng" dirty="0">
              <a:effectLst/>
            </a:endParaRPr>
          </a:p>
        </p:txBody>
      </p:sp>
      <p:sp>
        <p:nvSpPr>
          <p:cNvPr id="3" name="Content Placeholder 2"/>
          <p:cNvSpPr>
            <a:spLocks noGrp="1"/>
          </p:cNvSpPr>
          <p:nvPr>
            <p:ph idx="1"/>
          </p:nvPr>
        </p:nvSpPr>
        <p:spPr>
          <a:xfrm>
            <a:off x="152400" y="1143000"/>
            <a:ext cx="8839200" cy="5562600"/>
          </a:xfrm>
        </p:spPr>
        <p:txBody>
          <a:bodyPr/>
          <a:lstStyle/>
          <a:p>
            <a:pPr>
              <a:buNone/>
            </a:pPr>
            <a:r>
              <a:rPr lang="en-US" b="1" dirty="0"/>
              <a:t>Predisposing factors </a:t>
            </a:r>
            <a:r>
              <a:rPr lang="en-US" dirty="0" smtClean="0"/>
              <a:t>include;</a:t>
            </a:r>
            <a:endParaRPr lang="en-US" dirty="0"/>
          </a:p>
          <a:p>
            <a:pPr lvl="1">
              <a:buFont typeface="Wingdings" pitchFamily="2" charset="2"/>
              <a:buChar char="§"/>
            </a:pPr>
            <a:r>
              <a:rPr lang="en-US" sz="3200" dirty="0"/>
              <a:t>unusually </a:t>
            </a:r>
            <a:r>
              <a:rPr lang="en-US" sz="3200" dirty="0" smtClean="0"/>
              <a:t>large baby,</a:t>
            </a:r>
          </a:p>
          <a:p>
            <a:pPr lvl="1">
              <a:buFont typeface="Wingdings" pitchFamily="2" charset="2"/>
              <a:buChar char="§"/>
            </a:pPr>
            <a:r>
              <a:rPr lang="en-US" sz="3200" dirty="0" err="1" smtClean="0"/>
              <a:t>foetal</a:t>
            </a:r>
            <a:r>
              <a:rPr lang="en-US" sz="3200" dirty="0" smtClean="0"/>
              <a:t> </a:t>
            </a:r>
            <a:r>
              <a:rPr lang="en-US" sz="3200" dirty="0"/>
              <a:t>anomalies, </a:t>
            </a:r>
            <a:endParaRPr lang="en-US" sz="3200" dirty="0" smtClean="0"/>
          </a:p>
          <a:p>
            <a:pPr lvl="1">
              <a:buFont typeface="Wingdings" pitchFamily="2" charset="2"/>
              <a:buChar char="§"/>
            </a:pPr>
            <a:r>
              <a:rPr lang="en-US" sz="3200" dirty="0" smtClean="0"/>
              <a:t>post </a:t>
            </a:r>
            <a:r>
              <a:rPr lang="en-US" sz="3200" dirty="0"/>
              <a:t>term pregnancy, </a:t>
            </a:r>
            <a:endParaRPr lang="en-US" sz="3200" dirty="0" smtClean="0"/>
          </a:p>
          <a:p>
            <a:pPr lvl="1">
              <a:buFont typeface="Wingdings" pitchFamily="2" charset="2"/>
              <a:buChar char="§"/>
            </a:pPr>
            <a:r>
              <a:rPr lang="en-US" sz="3200" dirty="0" smtClean="0"/>
              <a:t>maternal </a:t>
            </a:r>
            <a:r>
              <a:rPr lang="en-US" sz="3200" dirty="0"/>
              <a:t>age of </a:t>
            </a:r>
            <a:r>
              <a:rPr lang="en-US" sz="3200" dirty="0" smtClean="0"/>
              <a:t>over 35 </a:t>
            </a:r>
            <a:r>
              <a:rPr lang="en-US" sz="3200" dirty="0"/>
              <a:t>years, </a:t>
            </a:r>
            <a:endParaRPr lang="en-US" sz="3200" dirty="0" smtClean="0"/>
          </a:p>
          <a:p>
            <a:pPr lvl="1">
              <a:buFont typeface="Wingdings" pitchFamily="2" charset="2"/>
              <a:buChar char="§"/>
            </a:pPr>
            <a:r>
              <a:rPr lang="en-US" sz="3200" dirty="0" smtClean="0"/>
              <a:t>high parity,</a:t>
            </a:r>
          </a:p>
          <a:p>
            <a:pPr lvl="1">
              <a:buFont typeface="Wingdings" pitchFamily="2" charset="2"/>
              <a:buChar char="§"/>
            </a:pPr>
            <a:r>
              <a:rPr lang="en-US" sz="3200" dirty="0" smtClean="0"/>
              <a:t>maternal </a:t>
            </a:r>
            <a:r>
              <a:rPr lang="en-US" sz="3200" dirty="0"/>
              <a:t>diabetes and gestational diabetes</a:t>
            </a:r>
          </a:p>
          <a:p>
            <a:endParaRPr lang="en-US" dirty="0"/>
          </a:p>
        </p:txBody>
      </p:sp>
    </p:spTree>
    <p:extLst>
      <p:ext uri="{BB962C8B-B14F-4D97-AF65-F5344CB8AC3E}">
        <p14:creationId xmlns:p14="http://schemas.microsoft.com/office/powerpoint/2010/main" val="305130414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tretch>
            <a:fillRect/>
          </a:stretch>
        </p:blipFill>
        <p:spPr bwMode="auto">
          <a:xfrm>
            <a:off x="304800" y="228600"/>
            <a:ext cx="8610600" cy="64678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715962"/>
          </a:xfrm>
        </p:spPr>
        <p:txBody>
          <a:bodyPr>
            <a:normAutofit fontScale="90000"/>
          </a:bodyPr>
          <a:lstStyle/>
          <a:p>
            <a:pPr algn="ctr"/>
            <a:r>
              <a:rPr lang="en-US" b="1" u="sng" dirty="0" smtClean="0"/>
              <a:t>Diagnosis/Recognition</a:t>
            </a:r>
            <a:endParaRPr lang="en-US" b="1" u="sng" dirty="0"/>
          </a:p>
        </p:txBody>
      </p:sp>
      <p:sp>
        <p:nvSpPr>
          <p:cNvPr id="3" name="Content Placeholder 2"/>
          <p:cNvSpPr>
            <a:spLocks noGrp="1"/>
          </p:cNvSpPr>
          <p:nvPr>
            <p:ph idx="1"/>
          </p:nvPr>
        </p:nvSpPr>
        <p:spPr>
          <a:xfrm>
            <a:off x="152400" y="990600"/>
            <a:ext cx="8839200" cy="5715000"/>
          </a:xfrm>
        </p:spPr>
        <p:txBody>
          <a:bodyPr>
            <a:normAutofit/>
          </a:bodyPr>
          <a:lstStyle/>
          <a:p>
            <a:r>
              <a:rPr lang="en-US" b="1" dirty="0" smtClean="0"/>
              <a:t>You should watch out for the following warning signs:</a:t>
            </a:r>
          </a:p>
          <a:p>
            <a:pPr lvl="1">
              <a:buFont typeface="Wingdings" pitchFamily="2" charset="2"/>
              <a:buChar char="§"/>
            </a:pPr>
            <a:r>
              <a:rPr lang="en-US" dirty="0" smtClean="0"/>
              <a:t>There is slow advancement of the head with crowning or failure of the head to rotate externally following restitution </a:t>
            </a:r>
          </a:p>
          <a:p>
            <a:pPr lvl="1">
              <a:buFont typeface="Wingdings" pitchFamily="2" charset="2"/>
              <a:buChar char="§"/>
            </a:pPr>
            <a:r>
              <a:rPr lang="en-US" dirty="0"/>
              <a:t>S</a:t>
            </a:r>
            <a:r>
              <a:rPr lang="en-US" dirty="0" smtClean="0"/>
              <a:t>low crowning of the head</a:t>
            </a:r>
          </a:p>
          <a:p>
            <a:pPr lvl="1">
              <a:buFont typeface="Wingdings" pitchFamily="2" charset="2"/>
              <a:buChar char="§"/>
            </a:pPr>
            <a:r>
              <a:rPr lang="en-US" dirty="0" smtClean="0"/>
              <a:t>There are difficulties in extension of the face during delivery of the head</a:t>
            </a:r>
          </a:p>
          <a:p>
            <a:pPr lvl="1">
              <a:buFont typeface="Wingdings" pitchFamily="2" charset="2"/>
              <a:buChar char="§"/>
            </a:pPr>
            <a:r>
              <a:rPr lang="en-US" dirty="0" smtClean="0"/>
              <a:t>There is slow restitution of the occiput to </a:t>
            </a:r>
            <a:r>
              <a:rPr lang="en-US" dirty="0"/>
              <a:t>the lateral </a:t>
            </a:r>
            <a:r>
              <a:rPr lang="en-US" dirty="0" smtClean="0"/>
              <a:t>position during </a:t>
            </a:r>
            <a:r>
              <a:rPr lang="en-US" dirty="0" err="1" smtClean="0"/>
              <a:t>labour</a:t>
            </a:r>
            <a:endParaRPr lang="en-US" dirty="0" smtClean="0"/>
          </a:p>
          <a:p>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52688" cy="715962"/>
          </a:xfrm>
        </p:spPr>
        <p:txBody>
          <a:bodyPr>
            <a:normAutofit/>
          </a:bodyPr>
          <a:lstStyle/>
          <a:p>
            <a:pPr algn="ctr"/>
            <a:r>
              <a:rPr lang="en-US" sz="3600" b="1" u="sng" dirty="0" smtClean="0"/>
              <a:t>Management of Shoulder Dystocia</a:t>
            </a:r>
            <a:endParaRPr lang="en-US" sz="3600" u="sng" dirty="0"/>
          </a:p>
        </p:txBody>
      </p:sp>
      <p:sp>
        <p:nvSpPr>
          <p:cNvPr id="3" name="Content Placeholder 2"/>
          <p:cNvSpPr>
            <a:spLocks noGrp="1"/>
          </p:cNvSpPr>
          <p:nvPr>
            <p:ph idx="1"/>
          </p:nvPr>
        </p:nvSpPr>
        <p:spPr>
          <a:xfrm>
            <a:off x="152400" y="838200"/>
            <a:ext cx="8839200" cy="5867400"/>
          </a:xfrm>
        </p:spPr>
        <p:txBody>
          <a:bodyPr>
            <a:normAutofit fontScale="92500"/>
          </a:bodyPr>
          <a:lstStyle/>
          <a:p>
            <a:pPr marL="82296" indent="0">
              <a:buNone/>
            </a:pPr>
            <a:r>
              <a:rPr lang="en-US" b="1" dirty="0" smtClean="0"/>
              <a:t>NB:</a:t>
            </a:r>
            <a:r>
              <a:rPr lang="en-US" dirty="0" smtClean="0"/>
              <a:t> When attempting to deliver the fetus in case of shoulder dystocia, care must be taken not to twist the neck and as far as is possible, excessive traction on the head should be avoided because of the risk to the fetus or damage to the brachial plexus (</a:t>
            </a:r>
            <a:r>
              <a:rPr lang="en-US" dirty="0" err="1" smtClean="0"/>
              <a:t>Erb’s</a:t>
            </a:r>
            <a:r>
              <a:rPr lang="en-US" dirty="0" smtClean="0"/>
              <a:t> palsy).</a:t>
            </a:r>
          </a:p>
          <a:p>
            <a:r>
              <a:rPr lang="en-US" dirty="0" smtClean="0"/>
              <a:t>As </a:t>
            </a:r>
            <a:r>
              <a:rPr lang="en-US" dirty="0"/>
              <a:t>part of the process of </a:t>
            </a:r>
            <a:r>
              <a:rPr lang="en-US" dirty="0" smtClean="0"/>
              <a:t>management, you </a:t>
            </a:r>
            <a:r>
              <a:rPr lang="en-US" dirty="0"/>
              <a:t>should take the following </a:t>
            </a:r>
            <a:r>
              <a:rPr lang="en-US" dirty="0" smtClean="0"/>
              <a:t>steps;</a:t>
            </a:r>
            <a:endParaRPr lang="en-US" dirty="0"/>
          </a:p>
          <a:p>
            <a:pPr lvl="1">
              <a:buFont typeface="Wingdings" pitchFamily="2" charset="2"/>
              <a:buChar char="§"/>
            </a:pPr>
            <a:r>
              <a:rPr lang="en-US" sz="3000" dirty="0" smtClean="0"/>
              <a:t>Explain </a:t>
            </a:r>
            <a:r>
              <a:rPr lang="en-US" sz="3000" dirty="0"/>
              <a:t>the situation to the mother </a:t>
            </a:r>
            <a:r>
              <a:rPr lang="en-US" sz="3000" dirty="0" smtClean="0"/>
              <a:t>and reassure </a:t>
            </a:r>
            <a:r>
              <a:rPr lang="en-US" sz="3000" dirty="0"/>
              <a:t>her.</a:t>
            </a:r>
          </a:p>
          <a:p>
            <a:pPr lvl="1">
              <a:buFont typeface="Wingdings" pitchFamily="2" charset="2"/>
              <a:buChar char="§"/>
            </a:pPr>
            <a:r>
              <a:rPr lang="en-US" sz="3000" dirty="0" smtClean="0"/>
              <a:t>Position </a:t>
            </a:r>
            <a:r>
              <a:rPr lang="en-US" sz="3000" dirty="0"/>
              <a:t>the mother either left </a:t>
            </a:r>
            <a:r>
              <a:rPr lang="en-US" sz="3000" dirty="0" smtClean="0"/>
              <a:t>lateral with </a:t>
            </a:r>
            <a:r>
              <a:rPr lang="en-US" sz="3000" dirty="0"/>
              <a:t>buttocks at the edge of the bed </a:t>
            </a:r>
            <a:r>
              <a:rPr lang="en-US" sz="3000" dirty="0" smtClean="0"/>
              <a:t>or lithotomy position with </a:t>
            </a:r>
            <a:r>
              <a:rPr lang="en-US" sz="3000" dirty="0"/>
              <a:t>buttocks slightly </a:t>
            </a:r>
            <a:r>
              <a:rPr lang="en-US" sz="3000" dirty="0" smtClean="0"/>
              <a:t>beyond the </a:t>
            </a:r>
            <a:r>
              <a:rPr lang="en-US" sz="3000" dirty="0"/>
              <a:t>edge.</a:t>
            </a:r>
          </a:p>
          <a:p>
            <a:pPr lvl="1">
              <a:buFont typeface="Wingdings" pitchFamily="2" charset="2"/>
              <a:buChar char="§"/>
            </a:pPr>
            <a:r>
              <a:rPr lang="en-US" sz="3000" dirty="0" smtClean="0"/>
              <a:t>Ask </a:t>
            </a:r>
            <a:r>
              <a:rPr lang="en-US" sz="3000" dirty="0"/>
              <a:t>your assistant to </a:t>
            </a:r>
            <a:r>
              <a:rPr lang="en-US" sz="3000" dirty="0" smtClean="0"/>
              <a:t>call the </a:t>
            </a:r>
            <a:r>
              <a:rPr lang="en-US" sz="3000" dirty="0"/>
              <a:t>doctor.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90688" cy="563562"/>
          </a:xfrm>
        </p:spPr>
        <p:txBody>
          <a:bodyPr>
            <a:normAutofit fontScale="90000"/>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1066800"/>
            <a:ext cx="8915400" cy="5638800"/>
          </a:xfrm>
        </p:spPr>
        <p:txBody>
          <a:bodyPr>
            <a:normAutofit/>
          </a:bodyPr>
          <a:lstStyle/>
          <a:p>
            <a:r>
              <a:rPr lang="en-US" dirty="0" smtClean="0"/>
              <a:t>At this point you should fix an intravenous line and keep the vein open by setting up an infusion. </a:t>
            </a:r>
          </a:p>
          <a:p>
            <a:r>
              <a:rPr lang="en-US" dirty="0" smtClean="0"/>
              <a:t>The </a:t>
            </a:r>
            <a:r>
              <a:rPr lang="en-US" dirty="0"/>
              <a:t>mother should be </a:t>
            </a:r>
            <a:r>
              <a:rPr lang="en-US" dirty="0" smtClean="0"/>
              <a:t>asked </a:t>
            </a:r>
            <a:r>
              <a:rPr lang="en-US" dirty="0"/>
              <a:t>when she last had a meal and gastric </a:t>
            </a:r>
            <a:r>
              <a:rPr lang="en-US" dirty="0" smtClean="0"/>
              <a:t>aspiration should </a:t>
            </a:r>
            <a:r>
              <a:rPr lang="en-US" dirty="0"/>
              <a:t>be commenced if necessary.</a:t>
            </a:r>
          </a:p>
          <a:p>
            <a:r>
              <a:rPr lang="en-US" dirty="0"/>
              <a:t>Once consent has been taken, the </a:t>
            </a:r>
            <a:r>
              <a:rPr lang="en-US" dirty="0" smtClean="0"/>
              <a:t>mother should </a:t>
            </a:r>
            <a:r>
              <a:rPr lang="en-US" dirty="0"/>
              <a:t>be rushed to the theatre as soon </a:t>
            </a:r>
            <a:r>
              <a:rPr lang="en-US" dirty="0" smtClean="0"/>
              <a:t>as possible</a:t>
            </a:r>
            <a:r>
              <a:rPr lang="en-US" dirty="0"/>
              <a:t>. </a:t>
            </a:r>
          </a:p>
          <a:p>
            <a:pPr marL="82296" indent="0">
              <a:buNone/>
            </a:pPr>
            <a:r>
              <a:rPr lang="en-US" b="1" dirty="0" smtClean="0"/>
              <a:t>NB: If </a:t>
            </a:r>
            <a:r>
              <a:rPr lang="en-US" b="1" dirty="0"/>
              <a:t>the cervical os is fully dilated </a:t>
            </a:r>
            <a:r>
              <a:rPr lang="en-US" dirty="0"/>
              <a:t>and </a:t>
            </a:r>
            <a:r>
              <a:rPr lang="en-US" dirty="0" smtClean="0"/>
              <a:t>the pelvis </a:t>
            </a:r>
            <a:r>
              <a:rPr lang="en-US" dirty="0"/>
              <a:t>is adequate, </a:t>
            </a:r>
            <a:r>
              <a:rPr lang="en-US" dirty="0" smtClean="0"/>
              <a:t>you should </a:t>
            </a:r>
            <a:r>
              <a:rPr lang="en-US" dirty="0"/>
              <a:t>encourage </a:t>
            </a:r>
            <a:r>
              <a:rPr lang="en-US" dirty="0" smtClean="0"/>
              <a:t>the mother </a:t>
            </a:r>
            <a:r>
              <a:rPr lang="en-US" dirty="0"/>
              <a:t>to push. </a:t>
            </a:r>
            <a:endParaRPr lang="en-US" dirty="0"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248400"/>
          </a:xfrm>
        </p:spPr>
        <p:txBody>
          <a:bodyPr>
            <a:normAutofit fontScale="92500" lnSpcReduction="20000"/>
          </a:bodyPr>
          <a:lstStyle/>
          <a:p>
            <a:pPr marL="82296" indent="0">
              <a:buNone/>
            </a:pPr>
            <a:r>
              <a:rPr lang="en-US" sz="3500" b="1" u="sng" dirty="0" smtClean="0"/>
              <a:t>Management of Shoulder Dystocia </a:t>
            </a:r>
            <a:r>
              <a:rPr lang="en-US" sz="3500" b="1" u="sng" dirty="0" err="1" smtClean="0"/>
              <a:t>Cont</a:t>
            </a:r>
            <a:r>
              <a:rPr lang="en-US" sz="3500" b="1" u="sng" dirty="0" smtClean="0"/>
              <a:t>’…</a:t>
            </a:r>
          </a:p>
          <a:p>
            <a:r>
              <a:rPr lang="en-US" dirty="0" smtClean="0"/>
              <a:t>A </a:t>
            </a:r>
            <a:r>
              <a:rPr lang="en-US" dirty="0"/>
              <a:t>common treatment algorithm is </a:t>
            </a:r>
            <a:r>
              <a:rPr lang="en-US" b="1" dirty="0" smtClean="0"/>
              <a:t>ALARMER</a:t>
            </a:r>
            <a:r>
              <a:rPr lang="en-US" dirty="0" smtClean="0"/>
              <a:t> or </a:t>
            </a:r>
            <a:r>
              <a:rPr lang="en-US" b="1" dirty="0" smtClean="0"/>
              <a:t>HELPERR </a:t>
            </a:r>
            <a:r>
              <a:rPr lang="en-US" dirty="0" smtClean="0"/>
              <a:t>mnemonics; which stands for;</a:t>
            </a:r>
            <a:endParaRPr lang="en-US" dirty="0"/>
          </a:p>
          <a:p>
            <a:r>
              <a:rPr lang="en-US" b="1" dirty="0" smtClean="0"/>
              <a:t>A-ask </a:t>
            </a:r>
            <a:r>
              <a:rPr lang="en-US" b="1" dirty="0"/>
              <a:t>for </a:t>
            </a:r>
            <a:r>
              <a:rPr lang="en-US" b="1" dirty="0" smtClean="0"/>
              <a:t>help;</a:t>
            </a:r>
            <a:r>
              <a:rPr lang="en-US" dirty="0" smtClean="0"/>
              <a:t> this involves </a:t>
            </a:r>
            <a:r>
              <a:rPr lang="en-US" dirty="0"/>
              <a:t>requesting the help of an obstetrician, a </a:t>
            </a:r>
            <a:r>
              <a:rPr lang="en-US" dirty="0" err="1"/>
              <a:t>paediatrician</a:t>
            </a:r>
            <a:r>
              <a:rPr lang="en-US" dirty="0"/>
              <a:t> for subsequent resuscitation of the infant and </a:t>
            </a:r>
            <a:r>
              <a:rPr lang="en-US" dirty="0" err="1"/>
              <a:t>anaesthesia</a:t>
            </a:r>
            <a:r>
              <a:rPr lang="en-US" dirty="0"/>
              <a:t> in case </a:t>
            </a:r>
            <a:r>
              <a:rPr lang="en-US" dirty="0" smtClean="0"/>
              <a:t>of </a:t>
            </a:r>
            <a:r>
              <a:rPr lang="en-US" dirty="0"/>
              <a:t>surgical intervention. </a:t>
            </a:r>
          </a:p>
          <a:p>
            <a:r>
              <a:rPr lang="en-US" b="1" dirty="0" smtClean="0"/>
              <a:t>L-leg </a:t>
            </a:r>
            <a:r>
              <a:rPr lang="en-US" b="1" dirty="0"/>
              <a:t>hyper flexion </a:t>
            </a:r>
            <a:r>
              <a:rPr lang="en-US" dirty="0"/>
              <a:t>(</a:t>
            </a:r>
            <a:r>
              <a:rPr lang="en-US" dirty="0" err="1"/>
              <a:t>McRoberts</a:t>
            </a:r>
            <a:r>
              <a:rPr lang="en-US" dirty="0"/>
              <a:t>' manoeuvre) </a:t>
            </a:r>
          </a:p>
          <a:p>
            <a:r>
              <a:rPr lang="en-US" b="1" dirty="0" smtClean="0"/>
              <a:t>A-anterior </a:t>
            </a:r>
            <a:r>
              <a:rPr lang="en-US" b="1" dirty="0"/>
              <a:t>shoulder </a:t>
            </a:r>
            <a:r>
              <a:rPr lang="en-US" b="1" dirty="0" err="1"/>
              <a:t>disimpaction</a:t>
            </a:r>
            <a:r>
              <a:rPr lang="en-US" dirty="0"/>
              <a:t> </a:t>
            </a:r>
            <a:r>
              <a:rPr lang="en-US" dirty="0" smtClean="0"/>
              <a:t>by application of </a:t>
            </a:r>
            <a:r>
              <a:rPr lang="en-US" dirty="0" err="1" smtClean="0"/>
              <a:t>suprapubic</a:t>
            </a:r>
            <a:r>
              <a:rPr lang="en-US" dirty="0" smtClean="0"/>
              <a:t> pressure. </a:t>
            </a:r>
            <a:endParaRPr lang="en-US" dirty="0"/>
          </a:p>
          <a:p>
            <a:r>
              <a:rPr lang="en-US" b="1" dirty="0" smtClean="0"/>
              <a:t>R </a:t>
            </a:r>
            <a:r>
              <a:rPr lang="en-US" dirty="0" smtClean="0"/>
              <a:t>for Rubin’s </a:t>
            </a:r>
            <a:r>
              <a:rPr lang="en-US" dirty="0"/>
              <a:t>manoeuvre </a:t>
            </a:r>
          </a:p>
          <a:p>
            <a:r>
              <a:rPr lang="en-US" b="1" dirty="0" smtClean="0"/>
              <a:t>M </a:t>
            </a:r>
            <a:r>
              <a:rPr lang="en-US" dirty="0" smtClean="0"/>
              <a:t>for Manual </a:t>
            </a:r>
            <a:r>
              <a:rPr lang="en-US" dirty="0"/>
              <a:t>delivery of posterior arm </a:t>
            </a:r>
          </a:p>
          <a:p>
            <a:r>
              <a:rPr lang="en-US" b="1" dirty="0" smtClean="0"/>
              <a:t>E </a:t>
            </a:r>
            <a:r>
              <a:rPr lang="en-US" dirty="0" smtClean="0"/>
              <a:t>for Episiotomy </a:t>
            </a:r>
            <a:endParaRPr lang="en-US" dirty="0"/>
          </a:p>
          <a:p>
            <a:r>
              <a:rPr lang="en-US" b="1" dirty="0" smtClean="0"/>
              <a:t>R </a:t>
            </a:r>
            <a:r>
              <a:rPr lang="en-US" dirty="0" smtClean="0"/>
              <a:t>for Roll </a:t>
            </a:r>
            <a:r>
              <a:rPr lang="en-US" dirty="0"/>
              <a:t>over on all fours (Gaskin Manoeuvre) </a:t>
            </a:r>
          </a:p>
          <a:p>
            <a:pPr>
              <a:buNone/>
            </a:pP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839200" cy="5715000"/>
          </a:xfrm>
        </p:spPr>
        <p:txBody>
          <a:bodyPr>
            <a:normAutofit lnSpcReduction="10000"/>
          </a:bodyPr>
          <a:lstStyle/>
          <a:p>
            <a:r>
              <a:rPr lang="en-US" dirty="0"/>
              <a:t>Also commonly used is the </a:t>
            </a:r>
            <a:r>
              <a:rPr lang="en-US" b="1" dirty="0"/>
              <a:t>HELPERR Mnemonic. </a:t>
            </a:r>
            <a:r>
              <a:rPr lang="en-US" dirty="0"/>
              <a:t>This is a clinical tool that offers a structured framework for coping </a:t>
            </a:r>
            <a:r>
              <a:rPr lang="en-US" dirty="0" smtClean="0"/>
              <a:t>with shoulder dystocia;</a:t>
            </a:r>
          </a:p>
          <a:p>
            <a:r>
              <a:rPr lang="en-US" b="1" dirty="0" smtClean="0"/>
              <a:t>H - (Help); </a:t>
            </a:r>
            <a:r>
              <a:rPr lang="en-US" dirty="0" smtClean="0"/>
              <a:t>Call </a:t>
            </a:r>
            <a:r>
              <a:rPr lang="en-US" dirty="0"/>
              <a:t>for help. </a:t>
            </a:r>
            <a:endParaRPr lang="en-US" dirty="0" smtClean="0"/>
          </a:p>
          <a:p>
            <a:r>
              <a:rPr lang="en-US" b="1" dirty="0" smtClean="0"/>
              <a:t>E - Evaluate </a:t>
            </a:r>
            <a:r>
              <a:rPr lang="en-US" dirty="0"/>
              <a:t>for episiotomy </a:t>
            </a:r>
            <a:r>
              <a:rPr lang="en-US" b="1" dirty="0"/>
              <a:t>	</a:t>
            </a:r>
          </a:p>
          <a:p>
            <a:r>
              <a:rPr lang="en-US" b="1" dirty="0" smtClean="0"/>
              <a:t>L - Legs </a:t>
            </a:r>
            <a:r>
              <a:rPr lang="en-US" dirty="0"/>
              <a:t>(</a:t>
            </a:r>
            <a:r>
              <a:rPr lang="en-US" dirty="0" smtClean="0"/>
              <a:t>the </a:t>
            </a:r>
            <a:r>
              <a:rPr lang="en-US" dirty="0" err="1" smtClean="0"/>
              <a:t>McRoberts</a:t>
            </a:r>
            <a:r>
              <a:rPr lang="en-US" dirty="0" smtClean="0"/>
              <a:t> maneuver)</a:t>
            </a:r>
            <a:r>
              <a:rPr lang="en-US" dirty="0"/>
              <a:t>	</a:t>
            </a:r>
          </a:p>
          <a:p>
            <a:r>
              <a:rPr lang="en-US" b="1" dirty="0" smtClean="0"/>
              <a:t>P – (Pressure); </a:t>
            </a:r>
            <a:r>
              <a:rPr lang="en-US" dirty="0" err="1" smtClean="0"/>
              <a:t>Suprapubic</a:t>
            </a:r>
            <a:r>
              <a:rPr lang="en-US" dirty="0" smtClean="0"/>
              <a:t> </a:t>
            </a:r>
            <a:r>
              <a:rPr lang="en-US" dirty="0"/>
              <a:t>pressure 	</a:t>
            </a:r>
          </a:p>
          <a:p>
            <a:r>
              <a:rPr lang="en-US" b="1" dirty="0" smtClean="0"/>
              <a:t>E - Enter </a:t>
            </a:r>
            <a:r>
              <a:rPr lang="en-US" b="1" dirty="0"/>
              <a:t>maneuvers</a:t>
            </a:r>
            <a:r>
              <a:rPr lang="en-US" dirty="0"/>
              <a:t> (internal rotation) </a:t>
            </a:r>
            <a:r>
              <a:rPr lang="en-US" b="1" dirty="0"/>
              <a:t>	</a:t>
            </a:r>
          </a:p>
          <a:p>
            <a:r>
              <a:rPr lang="en-US" b="1" dirty="0" smtClean="0"/>
              <a:t>R - Remove </a:t>
            </a:r>
            <a:r>
              <a:rPr lang="en-US" dirty="0"/>
              <a:t>the posterior arm 	</a:t>
            </a:r>
          </a:p>
          <a:p>
            <a:r>
              <a:rPr lang="en-US" b="1" dirty="0" smtClean="0"/>
              <a:t>R - Roll </a:t>
            </a:r>
            <a:r>
              <a:rPr lang="en-US" dirty="0"/>
              <a:t>the patient</a:t>
            </a:r>
            <a:r>
              <a:rPr lang="en-US" dirty="0" smtClean="0"/>
              <a:t>.</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52400"/>
            <a:ext cx="6096000" cy="685800"/>
          </a:xfrm>
        </p:spPr>
        <p:txBody>
          <a:bodyPr>
            <a:normAutofit/>
          </a:bodyPr>
          <a:lstStyle/>
          <a:p>
            <a:pPr algn="ctr"/>
            <a:r>
              <a:rPr lang="en-US" sz="3600" b="1" u="sng" dirty="0" smtClean="0">
                <a:effectLst/>
              </a:rPr>
              <a:t>Non - invasive Procedures</a:t>
            </a:r>
            <a:endParaRPr lang="en-US" sz="3600" u="sng" dirty="0">
              <a:effectLst/>
            </a:endParaRPr>
          </a:p>
        </p:txBody>
      </p:sp>
      <p:sp>
        <p:nvSpPr>
          <p:cNvPr id="3" name="Content Placeholder 2"/>
          <p:cNvSpPr>
            <a:spLocks noGrp="1"/>
          </p:cNvSpPr>
          <p:nvPr>
            <p:ph idx="1"/>
          </p:nvPr>
        </p:nvSpPr>
        <p:spPr>
          <a:xfrm>
            <a:off x="76200" y="762000"/>
            <a:ext cx="8915400" cy="5943600"/>
          </a:xfrm>
        </p:spPr>
        <p:txBody>
          <a:bodyPr>
            <a:normAutofit/>
          </a:bodyPr>
          <a:lstStyle/>
          <a:p>
            <a:r>
              <a:rPr lang="en-US" b="1" dirty="0" smtClean="0"/>
              <a:t>Any Change in the Maternal Position </a:t>
            </a:r>
            <a:r>
              <a:rPr lang="en-US" dirty="0" smtClean="0"/>
              <a:t>may be useful to help release the </a:t>
            </a:r>
            <a:r>
              <a:rPr lang="en-US" dirty="0"/>
              <a:t>f</a:t>
            </a:r>
            <a:r>
              <a:rPr lang="en-US" dirty="0" smtClean="0"/>
              <a:t>oetal shoulders as shoulder dystocia is a mechanical obstruction</a:t>
            </a:r>
          </a:p>
          <a:p>
            <a:r>
              <a:rPr lang="en-US" b="1" dirty="0" smtClean="0"/>
              <a:t>McRobert’s manoeuvre </a:t>
            </a:r>
            <a:r>
              <a:rPr lang="en-US" dirty="0" smtClean="0"/>
              <a:t>is a useful position;</a:t>
            </a:r>
          </a:p>
          <a:p>
            <a:pPr lvl="1">
              <a:buFont typeface="Wingdings" pitchFamily="2" charset="2"/>
              <a:buChar char="§"/>
            </a:pPr>
            <a:r>
              <a:rPr lang="en-US" dirty="0" smtClean="0"/>
              <a:t>The mother is asked and helped to lie flat on her back and bring her knees as far as possible up to the chest. This manoeuvre has been proved to rotate the symphysis pubic angle posteriorly.</a:t>
            </a:r>
          </a:p>
          <a:p>
            <a:pPr lvl="1">
              <a:buFont typeface="Wingdings" pitchFamily="2" charset="2"/>
              <a:buChar char="§"/>
            </a:pPr>
            <a:r>
              <a:rPr lang="en-US" dirty="0" smtClean="0"/>
              <a:t>The </a:t>
            </a:r>
            <a:r>
              <a:rPr lang="en-US" dirty="0"/>
              <a:t>midwife creates pressure gently at </a:t>
            </a:r>
            <a:r>
              <a:rPr lang="en-US" dirty="0" smtClean="0"/>
              <a:t>the mother’s </a:t>
            </a:r>
            <a:r>
              <a:rPr lang="en-US" dirty="0"/>
              <a:t>legs and her </a:t>
            </a:r>
            <a:r>
              <a:rPr lang="en-US" dirty="0" smtClean="0"/>
              <a:t>abdomen</a:t>
            </a:r>
          </a:p>
          <a:p>
            <a:pPr lvl="1">
              <a:buFont typeface="Wingdings" pitchFamily="2" charset="2"/>
              <a:buChar char="§"/>
            </a:pPr>
            <a:r>
              <a:rPr lang="en-US" dirty="0"/>
              <a:t>The impact of the anterior shoulder is released by this pressure</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5867400" cy="792162"/>
          </a:xfrm>
        </p:spPr>
        <p:txBody>
          <a:bodyPr>
            <a:normAutofit/>
          </a:bodyPr>
          <a:lstStyle/>
          <a:p>
            <a:r>
              <a:rPr lang="en-US" sz="4000" b="1" dirty="0" err="1" smtClean="0"/>
              <a:t>Cont</a:t>
            </a:r>
            <a:r>
              <a:rPr lang="en-US" sz="4000" b="1" dirty="0" smtClean="0"/>
              <a:t>’...</a:t>
            </a:r>
            <a:endParaRPr lang="en-US" sz="4000" b="1" dirty="0"/>
          </a:p>
        </p:txBody>
      </p:sp>
      <p:sp>
        <p:nvSpPr>
          <p:cNvPr id="3" name="Content Placeholder 2"/>
          <p:cNvSpPr>
            <a:spLocks noGrp="1"/>
          </p:cNvSpPr>
          <p:nvPr>
            <p:ph idx="1"/>
          </p:nvPr>
        </p:nvSpPr>
        <p:spPr>
          <a:xfrm>
            <a:off x="152400" y="914400"/>
            <a:ext cx="8839200" cy="5791200"/>
          </a:xfrm>
        </p:spPr>
        <p:txBody>
          <a:bodyPr>
            <a:normAutofit/>
          </a:bodyPr>
          <a:lstStyle/>
          <a:p>
            <a:r>
              <a:rPr lang="en-US" b="1" dirty="0" smtClean="0"/>
              <a:t>Evaluate for Episiotomy if indicated and consider application of Supra </a:t>
            </a:r>
            <a:r>
              <a:rPr lang="en-US" b="1" dirty="0"/>
              <a:t>Pubic </a:t>
            </a:r>
            <a:r>
              <a:rPr lang="en-US" b="1" dirty="0" smtClean="0"/>
              <a:t>Pressure </a:t>
            </a:r>
            <a:r>
              <a:rPr lang="en-US" b="1" dirty="0" smtClean="0"/>
              <a:t>if </a:t>
            </a:r>
            <a:r>
              <a:rPr lang="en-US" b="1" dirty="0" smtClean="0"/>
              <a:t>appropriate;</a:t>
            </a:r>
            <a:endParaRPr lang="en-US" b="1" dirty="0"/>
          </a:p>
          <a:p>
            <a:pPr lvl="1">
              <a:buFont typeface="Wingdings" pitchFamily="2" charset="2"/>
              <a:buChar char="§"/>
            </a:pPr>
            <a:r>
              <a:rPr lang="en-US" dirty="0"/>
              <a:t>Make an </a:t>
            </a:r>
            <a:r>
              <a:rPr lang="en-US" b="1" u="sng" dirty="0"/>
              <a:t>episiotomy</a:t>
            </a:r>
            <a:r>
              <a:rPr lang="en-US" dirty="0"/>
              <a:t> to enlarge the outlet </a:t>
            </a:r>
            <a:r>
              <a:rPr lang="en-US" dirty="0" smtClean="0"/>
              <a:t>and reduce </a:t>
            </a:r>
            <a:r>
              <a:rPr lang="en-US" dirty="0"/>
              <a:t>pressure at the pelvic floor.</a:t>
            </a:r>
          </a:p>
          <a:p>
            <a:pPr lvl="1">
              <a:buFont typeface="Wingdings" pitchFamily="2" charset="2"/>
              <a:buChar char="§"/>
            </a:pPr>
            <a:r>
              <a:rPr lang="en-US" dirty="0"/>
              <a:t>While you exert traction to the head </a:t>
            </a:r>
            <a:r>
              <a:rPr lang="en-US" dirty="0" smtClean="0"/>
              <a:t>downwards and </a:t>
            </a:r>
            <a:r>
              <a:rPr lang="en-US" dirty="0"/>
              <a:t>backwards, hook the fingers into </a:t>
            </a:r>
            <a:r>
              <a:rPr lang="en-US" dirty="0" smtClean="0"/>
              <a:t>anterior </a:t>
            </a:r>
            <a:r>
              <a:rPr lang="en-US" dirty="0" err="1" smtClean="0"/>
              <a:t>axilla</a:t>
            </a:r>
            <a:r>
              <a:rPr lang="en-US" dirty="0" smtClean="0"/>
              <a:t> </a:t>
            </a:r>
            <a:r>
              <a:rPr lang="en-US" dirty="0"/>
              <a:t>and rotate its shoulder forwards. When </a:t>
            </a:r>
            <a:r>
              <a:rPr lang="en-US" dirty="0" smtClean="0"/>
              <a:t>the shoulders </a:t>
            </a:r>
            <a:r>
              <a:rPr lang="en-US" dirty="0"/>
              <a:t>are in anterior posterior, conduct </a:t>
            </a:r>
            <a:r>
              <a:rPr lang="en-US" dirty="0" smtClean="0"/>
              <a:t>the delivery </a:t>
            </a:r>
            <a:r>
              <a:rPr lang="en-US" dirty="0"/>
              <a:t>as usual</a:t>
            </a:r>
            <a:r>
              <a:rPr lang="en-US" dirty="0" smtClean="0"/>
              <a:t>.</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066800"/>
          </a:xfrm>
        </p:spPr>
        <p:txBody>
          <a:bodyPr>
            <a:noAutofit/>
          </a:bodyPr>
          <a:lstStyle/>
          <a:p>
            <a:pPr algn="ctr"/>
            <a:r>
              <a:rPr lang="en-US" sz="3600" b="1" u="sng" dirty="0" err="1" smtClean="0">
                <a:effectLst/>
              </a:rPr>
              <a:t>McRobert’s</a:t>
            </a:r>
            <a:r>
              <a:rPr lang="en-US" sz="3600" b="1" u="sng" dirty="0" smtClean="0">
                <a:effectLst/>
              </a:rPr>
              <a:t> </a:t>
            </a:r>
            <a:r>
              <a:rPr lang="en-US" sz="3600" b="1" u="sng" dirty="0" err="1" smtClean="0">
                <a:effectLst/>
              </a:rPr>
              <a:t>Manoevre</a:t>
            </a:r>
            <a:r>
              <a:rPr lang="en-US" sz="3600" b="1" u="sng" dirty="0" smtClean="0">
                <a:effectLst/>
              </a:rPr>
              <a:t> and </a:t>
            </a:r>
            <a:br>
              <a:rPr lang="en-US" sz="3600" b="1" u="sng" dirty="0" smtClean="0">
                <a:effectLst/>
              </a:rPr>
            </a:br>
            <a:r>
              <a:rPr lang="en-US" sz="3600" b="1" u="sng" dirty="0" smtClean="0">
                <a:effectLst/>
              </a:rPr>
              <a:t>Supra-Pubic Pressure/</a:t>
            </a:r>
            <a:r>
              <a:rPr lang="en-US" sz="3600" b="1" u="sng" dirty="0" err="1" smtClean="0">
                <a:effectLst/>
              </a:rPr>
              <a:t>manoevre</a:t>
            </a:r>
            <a:endParaRPr lang="en-US" sz="3600" b="1" u="sng" dirty="0">
              <a:effectLst/>
            </a:endParaRPr>
          </a:p>
        </p:txBody>
      </p:sp>
      <p:pic>
        <p:nvPicPr>
          <p:cNvPr id="2050" name="Picture 2"/>
          <p:cNvPicPr>
            <a:picLocks noGrp="1" noChangeAspect="1" noChangeArrowheads="1"/>
          </p:cNvPicPr>
          <p:nvPr>
            <p:ph idx="1"/>
          </p:nvPr>
        </p:nvPicPr>
        <p:blipFill>
          <a:blip r:embed="rId2"/>
          <a:stretch>
            <a:fillRect/>
          </a:stretch>
        </p:blipFill>
        <p:spPr bwMode="auto">
          <a:xfrm>
            <a:off x="1752600" y="1371600"/>
            <a:ext cx="5029200" cy="51651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b="1" u="sng" dirty="0" smtClean="0">
                <a:effectLst/>
              </a:rPr>
              <a:t>All fours position (Gaskin </a:t>
            </a:r>
            <a:r>
              <a:rPr lang="en-US" sz="3600" b="1" u="sng" dirty="0" err="1" smtClean="0">
                <a:effectLst/>
              </a:rPr>
              <a:t>Manoevre</a:t>
            </a:r>
            <a:r>
              <a:rPr lang="en-US" sz="3600" b="1" u="sng" dirty="0" smtClean="0">
                <a:effectLst/>
              </a:rPr>
              <a:t>)</a:t>
            </a:r>
            <a:endParaRPr lang="en-US" sz="3600" b="1" u="sng" dirty="0">
              <a:effectLst/>
            </a:endParaRPr>
          </a:p>
        </p:txBody>
      </p:sp>
      <p:sp>
        <p:nvSpPr>
          <p:cNvPr id="3" name="Content Placeholder 2"/>
          <p:cNvSpPr>
            <a:spLocks noGrp="1"/>
          </p:cNvSpPr>
          <p:nvPr>
            <p:ph idx="1"/>
          </p:nvPr>
        </p:nvSpPr>
        <p:spPr>
          <a:xfrm>
            <a:off x="152400" y="914400"/>
            <a:ext cx="8839200" cy="5791200"/>
          </a:xfrm>
        </p:spPr>
        <p:txBody>
          <a:bodyPr>
            <a:normAutofit lnSpcReduction="10000"/>
          </a:bodyPr>
          <a:lstStyle/>
          <a:p>
            <a:pPr>
              <a:buFont typeface="Wingdings" pitchFamily="2" charset="2"/>
              <a:buChar char="§"/>
            </a:pPr>
            <a:r>
              <a:rPr lang="en-US" dirty="0" smtClean="0"/>
              <a:t>The all-fours position (or Gaskin manoeuvre) is achieved by assisting the mother onto her hands and knees; the act of turning the mother may be the most useful aspect of this manoeuvre.</a:t>
            </a:r>
          </a:p>
          <a:p>
            <a:pPr>
              <a:buFont typeface="Wingdings" pitchFamily="2" charset="2"/>
              <a:buChar char="§"/>
            </a:pPr>
            <a:r>
              <a:rPr lang="en-US" dirty="0" smtClean="0"/>
              <a:t>Here the force of gravity will keep the fetus against the anterior aspect of the mother’s uterus and pelvis</a:t>
            </a:r>
          </a:p>
          <a:p>
            <a:pPr>
              <a:buFont typeface="Wingdings" pitchFamily="2" charset="2"/>
              <a:buChar char="§"/>
            </a:pPr>
            <a:r>
              <a:rPr lang="en-US" dirty="0" smtClean="0"/>
              <a:t>This manoeuvre may be helpful if the posterior shoulder is impacted behind the sacral promontory as this position optimizes space available in the sacral curve and may allow </a:t>
            </a:r>
            <a:r>
              <a:rPr lang="en-US" dirty="0"/>
              <a:t>the </a:t>
            </a:r>
            <a:r>
              <a:rPr lang="en-US" dirty="0" smtClean="0"/>
              <a:t>posterior shoulder to be delivered first </a:t>
            </a:r>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762000"/>
          </a:xfrm>
        </p:spPr>
        <p:txBody>
          <a:bodyPr>
            <a:normAutofit/>
          </a:bodyPr>
          <a:lstStyle/>
          <a:p>
            <a:r>
              <a:rPr lang="en-US" sz="3600" b="1" u="sng" dirty="0" smtClean="0">
                <a:effectLst/>
              </a:rPr>
              <a:t>All-fours position </a:t>
            </a:r>
            <a:r>
              <a:rPr lang="en-US" sz="3600" b="1" dirty="0" smtClean="0">
                <a:effectLst/>
              </a:rPr>
              <a:t>(Gaskin </a:t>
            </a:r>
            <a:r>
              <a:rPr lang="en-US" sz="3600" b="1" dirty="0" err="1" smtClean="0">
                <a:effectLst/>
              </a:rPr>
              <a:t>Manoeuvre</a:t>
            </a:r>
            <a:r>
              <a:rPr lang="en-US" sz="3600" b="1" dirty="0" smtClean="0">
                <a:effectLst/>
              </a:rPr>
              <a:t>)</a:t>
            </a:r>
            <a:endParaRPr lang="en-US" sz="3600" b="1" dirty="0">
              <a:effectLst/>
            </a:endParaRPr>
          </a:p>
        </p:txBody>
      </p:sp>
      <p:pic>
        <p:nvPicPr>
          <p:cNvPr id="3074" name="Picture 2"/>
          <p:cNvPicPr>
            <a:picLocks noGrp="1" noChangeAspect="1" noChangeArrowheads="1"/>
          </p:cNvPicPr>
          <p:nvPr>
            <p:ph idx="1"/>
          </p:nvPr>
        </p:nvPicPr>
        <p:blipFill>
          <a:blip r:embed="rId2"/>
          <a:srcRect/>
          <a:stretch>
            <a:fillRect/>
          </a:stretch>
        </p:blipFill>
        <p:spPr bwMode="auto">
          <a:xfrm>
            <a:off x="1219200" y="838200"/>
            <a:ext cx="6691312" cy="563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24088" cy="868362"/>
          </a:xfrm>
        </p:spPr>
        <p:txBody>
          <a:bodyPr/>
          <a:lstStyle/>
          <a:p>
            <a:pPr algn="ctr"/>
            <a:r>
              <a:rPr lang="en-US" b="1" u="sng" dirty="0" smtClean="0">
                <a:effectLst/>
              </a:rPr>
              <a:t>Manipulative procedures</a:t>
            </a:r>
            <a:endParaRPr lang="en-US" b="1" u="sng" dirty="0">
              <a:effectLst/>
            </a:endParaRPr>
          </a:p>
        </p:txBody>
      </p:sp>
      <p:sp>
        <p:nvSpPr>
          <p:cNvPr id="3" name="Content Placeholder 2"/>
          <p:cNvSpPr>
            <a:spLocks noGrp="1"/>
          </p:cNvSpPr>
          <p:nvPr>
            <p:ph idx="1"/>
          </p:nvPr>
        </p:nvSpPr>
        <p:spPr>
          <a:xfrm>
            <a:off x="152400" y="1066800"/>
            <a:ext cx="8781288" cy="5562600"/>
          </a:xfrm>
        </p:spPr>
        <p:txBody>
          <a:bodyPr/>
          <a:lstStyle/>
          <a:p>
            <a:r>
              <a:rPr lang="en-US" dirty="0" smtClean="0"/>
              <a:t>Where non-invasive procedures have not been successful, direct manipulation of the fetus must now be attempted;</a:t>
            </a:r>
          </a:p>
          <a:p>
            <a:pPr lvl="1">
              <a:buFont typeface="Wingdings" pitchFamily="2" charset="2"/>
              <a:buChar char="§"/>
            </a:pPr>
            <a:r>
              <a:rPr lang="en-US" sz="3200" b="1" dirty="0" smtClean="0"/>
              <a:t>Performing an episiotomy </a:t>
            </a:r>
          </a:p>
          <a:p>
            <a:pPr lvl="1">
              <a:buFont typeface="Wingdings" pitchFamily="2" charset="2"/>
              <a:buChar char="§"/>
            </a:pPr>
            <a:r>
              <a:rPr lang="en-US" sz="3200" dirty="0" smtClean="0"/>
              <a:t>Although it does not help release the shoulders per se,</a:t>
            </a:r>
            <a:r>
              <a:rPr lang="en-US" sz="3200" dirty="0"/>
              <a:t> </a:t>
            </a:r>
            <a:r>
              <a:rPr lang="en-US" sz="3200" dirty="0" smtClean="0"/>
              <a:t>episiotomy helps to gain access to the fetus without tearing the perineum and vaginal walls</a:t>
            </a:r>
            <a:endParaRPr lang="en-US" sz="32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914400"/>
          </a:xfrm>
        </p:spPr>
        <p:txBody>
          <a:bodyPr>
            <a:normAutofit/>
          </a:bodyPr>
          <a:lstStyle/>
          <a:p>
            <a:pPr algn="ctr"/>
            <a:r>
              <a:rPr lang="en-US" sz="3600" b="1" u="sng" dirty="0" smtClean="0"/>
              <a:t>Rubin’s </a:t>
            </a:r>
            <a:r>
              <a:rPr lang="en-US" sz="3600" b="1" u="sng" dirty="0" err="1" smtClean="0"/>
              <a:t>Manoeuvre</a:t>
            </a:r>
            <a:endParaRPr lang="en-US" sz="3600" u="sng" dirty="0"/>
          </a:p>
        </p:txBody>
      </p:sp>
      <p:sp>
        <p:nvSpPr>
          <p:cNvPr id="3" name="Content Placeholder 2"/>
          <p:cNvSpPr>
            <a:spLocks noGrp="1"/>
          </p:cNvSpPr>
          <p:nvPr>
            <p:ph idx="1"/>
          </p:nvPr>
        </p:nvSpPr>
        <p:spPr>
          <a:xfrm>
            <a:off x="381000" y="1447800"/>
            <a:ext cx="8552688" cy="4419600"/>
          </a:xfrm>
        </p:spPr>
        <p:txBody>
          <a:bodyPr>
            <a:normAutofit/>
          </a:bodyPr>
          <a:lstStyle/>
          <a:p>
            <a:r>
              <a:rPr lang="en-US" dirty="0" smtClean="0"/>
              <a:t>Identify </a:t>
            </a:r>
            <a:r>
              <a:rPr lang="en-US" dirty="0"/>
              <a:t>the posterior shoulder on </a:t>
            </a:r>
            <a:r>
              <a:rPr lang="en-US" dirty="0" smtClean="0"/>
              <a:t>vaginal examination</a:t>
            </a:r>
            <a:r>
              <a:rPr lang="en-US" dirty="0"/>
              <a:t>. </a:t>
            </a:r>
            <a:endParaRPr lang="en-US" dirty="0" smtClean="0"/>
          </a:p>
          <a:p>
            <a:r>
              <a:rPr lang="en-US" dirty="0" smtClean="0"/>
              <a:t>Insert </a:t>
            </a:r>
            <a:r>
              <a:rPr lang="en-US" dirty="0"/>
              <a:t>two fingers and push </a:t>
            </a:r>
            <a:r>
              <a:rPr lang="en-US" dirty="0" smtClean="0"/>
              <a:t>the posterior </a:t>
            </a:r>
            <a:r>
              <a:rPr lang="en-US" dirty="0"/>
              <a:t>shoulder in the direction of the </a:t>
            </a:r>
            <a:r>
              <a:rPr lang="en-US" dirty="0" err="1" smtClean="0"/>
              <a:t>foetus</a:t>
            </a:r>
            <a:r>
              <a:rPr lang="en-US" dirty="0" smtClean="0"/>
              <a:t>’ chest.</a:t>
            </a:r>
          </a:p>
          <a:p>
            <a:r>
              <a:rPr lang="en-US" dirty="0" smtClean="0"/>
              <a:t>If </a:t>
            </a:r>
            <a:r>
              <a:rPr lang="en-US" dirty="0"/>
              <a:t>the anterior shoulder dislodges, rotate </a:t>
            </a:r>
            <a:r>
              <a:rPr lang="en-US" dirty="0" smtClean="0"/>
              <a:t>it away </a:t>
            </a:r>
            <a:r>
              <a:rPr lang="en-US" dirty="0"/>
              <a:t>from the symphysis pubic and deliver </a:t>
            </a:r>
            <a:r>
              <a:rPr lang="en-US" dirty="0" smtClean="0"/>
              <a:t>the anterior </a:t>
            </a:r>
            <a:r>
              <a:rPr lang="en-US" dirty="0"/>
              <a:t>shoulder</a:t>
            </a:r>
            <a:r>
              <a:rPr lang="en-US" dirty="0" smtClean="0"/>
              <a:t>.</a:t>
            </a: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6324600" cy="868362"/>
          </a:xfrm>
        </p:spPr>
        <p:txBody>
          <a:bodyPr>
            <a:normAutofit/>
          </a:bodyPr>
          <a:lstStyle/>
          <a:p>
            <a:pPr algn="ctr"/>
            <a:r>
              <a:rPr lang="en-US" sz="4000" b="1" u="sng" dirty="0" smtClean="0">
                <a:effectLst/>
              </a:rPr>
              <a:t>Wood’s manoeuvre</a:t>
            </a:r>
            <a:endParaRPr lang="en-US" sz="4000" b="1" u="sng" dirty="0">
              <a:effectLst/>
            </a:endParaRPr>
          </a:p>
        </p:txBody>
      </p:sp>
      <p:sp>
        <p:nvSpPr>
          <p:cNvPr id="3" name="Content Placeholder 2"/>
          <p:cNvSpPr>
            <a:spLocks noGrp="1"/>
          </p:cNvSpPr>
          <p:nvPr>
            <p:ph idx="1"/>
          </p:nvPr>
        </p:nvSpPr>
        <p:spPr>
          <a:xfrm>
            <a:off x="152400" y="1066800"/>
            <a:ext cx="8839200" cy="5486400"/>
          </a:xfrm>
        </p:spPr>
        <p:txBody>
          <a:bodyPr/>
          <a:lstStyle/>
          <a:p>
            <a:r>
              <a:rPr lang="en-US" dirty="0" smtClean="0"/>
              <a:t>The midwife inserts her hand into the vagina and identify the fetal chest. Then, by exerting pressure on to the posterior fetal shoulder, rotation is achieved to bring the posterior shoulder forward and make it anterior.</a:t>
            </a:r>
          </a:p>
          <a:p>
            <a:r>
              <a:rPr lang="en-US" dirty="0" smtClean="0"/>
              <a:t>It is important to hold both the arm and head together to facilitate rotation and reduce the risk of injury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304800" y="1143000"/>
            <a:ext cx="8833513" cy="5562600"/>
          </a:xfrm>
        </p:spPr>
        <p:txBody>
          <a:bodyPr>
            <a:normAutofit/>
          </a:bodyPr>
          <a:lstStyle/>
          <a:p>
            <a:r>
              <a:rPr lang="en-US" dirty="0" smtClean="0"/>
              <a:t>Tell the assistant to inform the doctor and prepare for vacuum extraction.</a:t>
            </a:r>
          </a:p>
          <a:p>
            <a:r>
              <a:rPr lang="en-US" dirty="0" smtClean="0"/>
              <a:t>Continue encouraging the mother to push and give a generous episiotomy to hasten the delivery of the baby. </a:t>
            </a:r>
          </a:p>
          <a:p>
            <a:r>
              <a:rPr lang="en-US" dirty="0" smtClean="0"/>
              <a:t>Should the doctor arrive before the baby is out, he may perform vacuum extraction.</a:t>
            </a:r>
          </a:p>
          <a:p>
            <a:r>
              <a:rPr lang="en-US" dirty="0" smtClean="0"/>
              <a:t>If there is mal-presentation, the patient should be quickly prepared for caesarean section.</a:t>
            </a:r>
          </a:p>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ctr"/>
            <a:r>
              <a:rPr lang="en-US" sz="4000" b="1" u="sng" dirty="0" err="1" smtClean="0">
                <a:effectLst/>
              </a:rPr>
              <a:t>Zavanelli’s</a:t>
            </a:r>
            <a:r>
              <a:rPr lang="en-US" sz="4000" b="1" u="sng" dirty="0" smtClean="0">
                <a:effectLst/>
              </a:rPr>
              <a:t> </a:t>
            </a:r>
            <a:r>
              <a:rPr lang="en-US" sz="4000" b="1" u="sng" dirty="0" err="1" smtClean="0">
                <a:effectLst/>
              </a:rPr>
              <a:t>Manoeuvre</a:t>
            </a:r>
            <a:endParaRPr lang="en-US" sz="4000" u="sng" dirty="0">
              <a:effectLst/>
            </a:endParaRPr>
          </a:p>
        </p:txBody>
      </p:sp>
      <p:sp>
        <p:nvSpPr>
          <p:cNvPr id="3" name="Content Placeholder 2"/>
          <p:cNvSpPr>
            <a:spLocks noGrp="1"/>
          </p:cNvSpPr>
          <p:nvPr>
            <p:ph idx="1"/>
          </p:nvPr>
        </p:nvSpPr>
        <p:spPr>
          <a:xfrm>
            <a:off x="152400" y="1066800"/>
            <a:ext cx="8839200" cy="5486400"/>
          </a:xfrm>
        </p:spPr>
        <p:txBody>
          <a:bodyPr>
            <a:normAutofit/>
          </a:bodyPr>
          <a:lstStyle/>
          <a:p>
            <a:r>
              <a:rPr lang="en-US" dirty="0" smtClean="0"/>
              <a:t>This manoeuvre is done as a last option to save the life of the baby. The obstetrician reinserts the head into the vagina by reversing the mechanism and caesarean section is done immediately.</a:t>
            </a: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01000" cy="868362"/>
          </a:xfrm>
        </p:spPr>
        <p:txBody>
          <a:bodyPr>
            <a:normAutofit fontScale="90000"/>
          </a:bodyPr>
          <a:lstStyle/>
          <a:p>
            <a:pPr algn="ctr"/>
            <a:r>
              <a:rPr lang="en-US" b="1" u="sng" dirty="0"/>
              <a:t>Prevention of </a:t>
            </a:r>
            <a:r>
              <a:rPr lang="en-US" b="1" u="sng" dirty="0" smtClean="0"/>
              <a:t>Shoulder </a:t>
            </a:r>
            <a:r>
              <a:rPr lang="en-US" b="1" u="sng" dirty="0"/>
              <a:t>D</a:t>
            </a:r>
            <a:r>
              <a:rPr lang="en-US" b="1" u="sng" dirty="0" smtClean="0"/>
              <a:t>ystocia</a:t>
            </a:r>
            <a:endParaRPr lang="en-US" dirty="0"/>
          </a:p>
        </p:txBody>
      </p:sp>
      <p:sp>
        <p:nvSpPr>
          <p:cNvPr id="3" name="Content Placeholder 2"/>
          <p:cNvSpPr>
            <a:spLocks noGrp="1"/>
          </p:cNvSpPr>
          <p:nvPr>
            <p:ph idx="1"/>
          </p:nvPr>
        </p:nvSpPr>
        <p:spPr>
          <a:xfrm>
            <a:off x="228600" y="1219200"/>
            <a:ext cx="8705088" cy="3657600"/>
          </a:xfrm>
        </p:spPr>
        <p:txBody>
          <a:bodyPr/>
          <a:lstStyle/>
          <a:p>
            <a:r>
              <a:rPr lang="en-US" dirty="0" smtClean="0"/>
              <a:t>Advise </a:t>
            </a:r>
            <a:r>
              <a:rPr lang="en-US" dirty="0"/>
              <a:t>the mother on the proper diet to </a:t>
            </a:r>
            <a:r>
              <a:rPr lang="en-US" dirty="0" smtClean="0"/>
              <a:t>prevent big </a:t>
            </a:r>
            <a:r>
              <a:rPr lang="en-US" dirty="0"/>
              <a:t>babies. </a:t>
            </a:r>
            <a:r>
              <a:rPr lang="en-US" dirty="0" smtClean="0"/>
              <a:t> A </a:t>
            </a:r>
            <a:r>
              <a:rPr lang="en-US" dirty="0"/>
              <a:t>proper assessment of the </a:t>
            </a:r>
            <a:r>
              <a:rPr lang="en-US" dirty="0" smtClean="0"/>
              <a:t>baby's size </a:t>
            </a:r>
            <a:r>
              <a:rPr lang="en-US" dirty="0"/>
              <a:t>at 36 weeks by the doctor should </a:t>
            </a:r>
            <a:r>
              <a:rPr lang="en-US" dirty="0" smtClean="0"/>
              <a:t>enable you </a:t>
            </a:r>
            <a:r>
              <a:rPr lang="en-US" dirty="0"/>
              <a:t>to decide the proper mode of delivery.</a:t>
            </a:r>
          </a:p>
          <a:p>
            <a:endParaRPr lang="en-US" dirty="0"/>
          </a:p>
        </p:txBody>
      </p:sp>
    </p:spTree>
    <p:extLst>
      <p:ext uri="{BB962C8B-B14F-4D97-AF65-F5344CB8AC3E}">
        <p14:creationId xmlns:p14="http://schemas.microsoft.com/office/powerpoint/2010/main" val="1256079543"/>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792162"/>
          </a:xfrm>
        </p:spPr>
        <p:txBody>
          <a:bodyPr>
            <a:normAutofit/>
          </a:bodyPr>
          <a:lstStyle/>
          <a:p>
            <a:pPr algn="ctr"/>
            <a:r>
              <a:rPr lang="en-US" sz="3600" b="1" u="sng" dirty="0" smtClean="0">
                <a:effectLst/>
              </a:rPr>
              <a:t>Complications of Shoulder Dystocia</a:t>
            </a:r>
            <a:endParaRPr lang="en-US" sz="3600" b="1" u="sng" dirty="0">
              <a:effectLst/>
            </a:endParaRPr>
          </a:p>
        </p:txBody>
      </p:sp>
      <p:sp>
        <p:nvSpPr>
          <p:cNvPr id="3" name="Content Placeholder 2"/>
          <p:cNvSpPr>
            <a:spLocks noGrp="1"/>
          </p:cNvSpPr>
          <p:nvPr>
            <p:ph idx="1"/>
          </p:nvPr>
        </p:nvSpPr>
        <p:spPr>
          <a:xfrm>
            <a:off x="152400" y="990600"/>
            <a:ext cx="8839200" cy="5486400"/>
          </a:xfrm>
        </p:spPr>
        <p:txBody>
          <a:bodyPr>
            <a:normAutofit/>
          </a:bodyPr>
          <a:lstStyle/>
          <a:p>
            <a:pPr>
              <a:buNone/>
            </a:pPr>
            <a:r>
              <a:rPr lang="en-US" b="1" u="sng" dirty="0" smtClean="0"/>
              <a:t>Maternal  complications;</a:t>
            </a:r>
          </a:p>
          <a:p>
            <a:r>
              <a:rPr lang="en-US" dirty="0" smtClean="0"/>
              <a:t>Two </a:t>
            </a:r>
            <a:r>
              <a:rPr lang="en-US" dirty="0"/>
              <a:t>thirds of the patients will </a:t>
            </a:r>
            <a:r>
              <a:rPr lang="en-US" dirty="0" smtClean="0"/>
              <a:t>have blood </a:t>
            </a:r>
            <a:r>
              <a:rPr lang="en-US" dirty="0"/>
              <a:t>loss of </a:t>
            </a:r>
            <a:r>
              <a:rPr lang="en-US" dirty="0" smtClean="0"/>
              <a:t>more than 1,000mls from injury</a:t>
            </a:r>
            <a:endParaRPr lang="en-US" dirty="0"/>
          </a:p>
          <a:p>
            <a:r>
              <a:rPr lang="en-US" dirty="0" smtClean="0"/>
              <a:t>Maternal </a:t>
            </a:r>
            <a:r>
              <a:rPr lang="en-US" dirty="0"/>
              <a:t>death may result from </a:t>
            </a:r>
            <a:r>
              <a:rPr lang="en-US" dirty="0" smtClean="0"/>
              <a:t>uterine rupture</a:t>
            </a:r>
          </a:p>
          <a:p>
            <a:pPr>
              <a:buNone/>
            </a:pPr>
            <a:r>
              <a:rPr lang="en-US" b="1" u="sng" dirty="0" smtClean="0"/>
              <a:t>Fetal complications;</a:t>
            </a:r>
            <a:endParaRPr lang="en-US" b="1" u="sng" dirty="0"/>
          </a:p>
          <a:p>
            <a:pPr>
              <a:buNone/>
            </a:pPr>
            <a:r>
              <a:rPr lang="en-US" dirty="0"/>
              <a:t>• Neonatal asphyxia</a:t>
            </a:r>
          </a:p>
          <a:p>
            <a:pPr>
              <a:buNone/>
            </a:pPr>
            <a:r>
              <a:rPr lang="en-US" dirty="0"/>
              <a:t>• Brachial plexus </a:t>
            </a:r>
            <a:r>
              <a:rPr lang="en-US" dirty="0" smtClean="0"/>
              <a:t>injury with damage to cervical nerve roots 5 and 6 may result in an Erb’s palsy</a:t>
            </a:r>
            <a:endParaRPr lang="en-US" dirty="0"/>
          </a:p>
          <a:p>
            <a:pPr>
              <a:buNone/>
            </a:pPr>
            <a:r>
              <a:rPr lang="en-US" dirty="0"/>
              <a:t>• Neonatal morbidity may be as high </a:t>
            </a:r>
            <a:r>
              <a:rPr lang="en-US" dirty="0" smtClean="0"/>
              <a:t>as </a:t>
            </a:r>
            <a:r>
              <a:rPr lang="en-US" dirty="0"/>
              <a:t>42%</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8400288" cy="1143000"/>
          </a:xfrm>
        </p:spPr>
        <p:txBody>
          <a:bodyPr>
            <a:normAutofit/>
          </a:bodyPr>
          <a:lstStyle/>
          <a:p>
            <a:pPr algn="ctr"/>
            <a:r>
              <a:rPr lang="en-US" sz="5400" b="1" dirty="0" smtClean="0"/>
              <a:t>ANY QUESTIONS?</a:t>
            </a:r>
            <a:endParaRPr lang="en-US" sz="5400" b="1" dirty="0"/>
          </a:p>
        </p:txBody>
      </p:sp>
    </p:spTree>
    <p:extLst>
      <p:ext uri="{BB962C8B-B14F-4D97-AF65-F5344CB8AC3E}">
        <p14:creationId xmlns:p14="http://schemas.microsoft.com/office/powerpoint/2010/main" val="274069322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657600"/>
            <a:ext cx="7498080" cy="1143000"/>
          </a:xfrm>
        </p:spPr>
        <p:txBody>
          <a:bodyPr>
            <a:normAutofit/>
          </a:bodyPr>
          <a:lstStyle/>
          <a:p>
            <a:pPr algn="ctr"/>
            <a:r>
              <a:rPr lang="en-US" sz="6600" b="1" dirty="0" smtClean="0"/>
              <a:t>THANK YOU?</a:t>
            </a:r>
            <a:endParaRPr lang="en-US" sz="6600" b="1" dirty="0"/>
          </a:p>
        </p:txBody>
      </p:sp>
      <p:sp>
        <p:nvSpPr>
          <p:cNvPr id="4" name="Content Placeholder 2"/>
          <p:cNvSpPr>
            <a:spLocks noGrp="1"/>
          </p:cNvSpPr>
          <p:nvPr>
            <p:ph idx="1"/>
          </p:nvPr>
        </p:nvSpPr>
        <p:spPr>
          <a:xfrm>
            <a:off x="1143000" y="2209800"/>
            <a:ext cx="6858000" cy="838200"/>
          </a:xfrm>
        </p:spPr>
        <p:txBody>
          <a:bodyPr/>
          <a:lstStyle/>
          <a:p>
            <a:pPr marL="82296" indent="0" algn="ctr">
              <a:buNone/>
            </a:pPr>
            <a:r>
              <a:rPr lang="en-US" dirty="0" smtClean="0"/>
              <a:t>NEVER FORGET </a:t>
            </a:r>
            <a:r>
              <a:rPr lang="en-US" i="1" dirty="0" smtClean="0"/>
              <a:t>‘ON ALL FOURS’</a:t>
            </a:r>
            <a:endParaRPr lang="en-US" i="1" dirty="0"/>
          </a:p>
        </p:txBody>
      </p:sp>
    </p:spTree>
    <p:extLst>
      <p:ext uri="{BB962C8B-B14F-4D97-AF65-F5344CB8AC3E}">
        <p14:creationId xmlns:p14="http://schemas.microsoft.com/office/powerpoint/2010/main" val="2584087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010400" cy="639762"/>
          </a:xfrm>
        </p:spPr>
        <p:txBody>
          <a:bodyPr>
            <a:normAutofit fontScale="90000"/>
          </a:bodyPr>
          <a:lstStyle/>
          <a:p>
            <a:pPr algn="ctr"/>
            <a:r>
              <a:rPr lang="en-US" b="1" dirty="0" smtClean="0"/>
              <a:t>If the Cord is not Pulsating</a:t>
            </a:r>
            <a:endParaRPr lang="en-US" dirty="0"/>
          </a:p>
        </p:txBody>
      </p:sp>
      <p:sp>
        <p:nvSpPr>
          <p:cNvPr id="3" name="Content Placeholder 2"/>
          <p:cNvSpPr>
            <a:spLocks noGrp="1"/>
          </p:cNvSpPr>
          <p:nvPr>
            <p:ph idx="1"/>
          </p:nvPr>
        </p:nvSpPr>
        <p:spPr>
          <a:xfrm>
            <a:off x="228600" y="838200"/>
            <a:ext cx="8839200" cy="5990230"/>
          </a:xfrm>
        </p:spPr>
        <p:txBody>
          <a:bodyPr>
            <a:normAutofit fontScale="92500" lnSpcReduction="10000"/>
          </a:bodyPr>
          <a:lstStyle/>
          <a:p>
            <a:r>
              <a:rPr lang="en-US" dirty="0" smtClean="0"/>
              <a:t>The procedure to be followed varies from institution to institution. In some institutions you may be able to personally inform the patient of the situation. Otherwise, you may have to wait until the doctor comes to tell the patient about her dead foetus. </a:t>
            </a:r>
          </a:p>
          <a:p>
            <a:r>
              <a:rPr lang="en-US" dirty="0" smtClean="0"/>
              <a:t>If the patient is in first stage of labour and the pelvis is adequate, let nature take its course and deliver a fresh stillbirth (counsel the mother).</a:t>
            </a:r>
          </a:p>
          <a:p>
            <a:r>
              <a:rPr lang="en-US" dirty="0" smtClean="0"/>
              <a:t>If the patient is in the second stage, she is encouraged to push and she will deliver a stillbirth.</a:t>
            </a:r>
          </a:p>
          <a:p>
            <a:r>
              <a:rPr lang="en-US" dirty="0" smtClean="0"/>
              <a:t>In case there is a contracted pelvis, a caesarean section should be performed in spite </a:t>
            </a:r>
            <a:r>
              <a:rPr lang="en-US" dirty="0"/>
              <a:t>of </a:t>
            </a:r>
            <a:r>
              <a:rPr lang="en-US" dirty="0" smtClean="0"/>
              <a:t>the death </a:t>
            </a:r>
            <a:r>
              <a:rPr lang="en-US" dirty="0"/>
              <a:t>of the foetus.</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858962"/>
          </a:xfrm>
        </p:spPr>
        <p:txBody>
          <a:bodyPr>
            <a:noAutofit/>
          </a:bodyPr>
          <a:lstStyle/>
          <a:p>
            <a:pPr algn="ctr"/>
            <a:r>
              <a:rPr lang="en-US" sz="3600" b="1" dirty="0" smtClean="0"/>
              <a:t>Complications of </a:t>
            </a:r>
            <a:br>
              <a:rPr lang="en-US" sz="3600" b="1" dirty="0" smtClean="0"/>
            </a:br>
            <a:r>
              <a:rPr lang="en-US" sz="3600" b="1" dirty="0" smtClean="0"/>
              <a:t>Cord Presentation and Cord Prolapse</a:t>
            </a:r>
            <a:endParaRPr lang="en-US" sz="3600" b="1" dirty="0"/>
          </a:p>
        </p:txBody>
      </p:sp>
      <p:sp>
        <p:nvSpPr>
          <p:cNvPr id="3" name="Content Placeholder 2"/>
          <p:cNvSpPr>
            <a:spLocks noGrp="1"/>
          </p:cNvSpPr>
          <p:nvPr>
            <p:ph idx="1"/>
          </p:nvPr>
        </p:nvSpPr>
        <p:spPr>
          <a:xfrm>
            <a:off x="381000" y="2133600"/>
            <a:ext cx="8382000" cy="4191000"/>
          </a:xfrm>
        </p:spPr>
        <p:txBody>
          <a:bodyPr>
            <a:normAutofit/>
          </a:bodyPr>
          <a:lstStyle/>
          <a:p>
            <a:r>
              <a:rPr lang="en-US" dirty="0" smtClean="0"/>
              <a:t>Asphyxia </a:t>
            </a:r>
            <a:r>
              <a:rPr lang="en-US" dirty="0" err="1" smtClean="0"/>
              <a:t>Neonatorum</a:t>
            </a:r>
            <a:r>
              <a:rPr lang="en-US" dirty="0" smtClean="0"/>
              <a:t> or</a:t>
            </a:r>
          </a:p>
          <a:p>
            <a:r>
              <a:rPr lang="en-US" dirty="0" smtClean="0"/>
              <a:t>Respiratory  Distress or</a:t>
            </a:r>
            <a:endParaRPr lang="en-US" dirty="0"/>
          </a:p>
          <a:p>
            <a:r>
              <a:rPr lang="en-US" dirty="0" smtClean="0"/>
              <a:t>Neonatal </a:t>
            </a:r>
            <a:r>
              <a:rPr lang="en-US" dirty="0"/>
              <a:t>Death </a:t>
            </a:r>
            <a:r>
              <a:rPr lang="en-US" dirty="0" smtClean="0"/>
              <a:t>or Still Birth due </a:t>
            </a:r>
            <a:r>
              <a:rPr lang="en-US" dirty="0"/>
              <a:t>to cord compression</a:t>
            </a:r>
          </a:p>
          <a:p>
            <a:r>
              <a:rPr lang="en-US" dirty="0" err="1" smtClean="0"/>
              <a:t>Hypofibrinogenemia</a:t>
            </a:r>
            <a:endParaRPr lang="en-US" dirty="0" smtClean="0"/>
          </a:p>
          <a:p>
            <a:r>
              <a:rPr lang="en-US" dirty="0" smtClean="0"/>
              <a:t>Puerperal Sepsis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09800"/>
            <a:ext cx="7620000" cy="1447800"/>
          </a:xfrm>
        </p:spPr>
        <p:txBody>
          <a:bodyPr>
            <a:normAutofit/>
          </a:bodyPr>
          <a:lstStyle/>
          <a:p>
            <a:pPr algn="ctr"/>
            <a:r>
              <a:rPr lang="en-US" b="1" dirty="0" smtClean="0"/>
              <a:t>ANY QUESTIONS SO FAR?</a:t>
            </a:r>
            <a:endParaRPr lang="en-US" b="1" dirty="0"/>
          </a:p>
        </p:txBody>
      </p:sp>
    </p:spTree>
    <p:extLst>
      <p:ext uri="{BB962C8B-B14F-4D97-AF65-F5344CB8AC3E}">
        <p14:creationId xmlns:p14="http://schemas.microsoft.com/office/powerpoint/2010/main" val="3863311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790688" cy="868362"/>
          </a:xfrm>
        </p:spPr>
        <p:txBody>
          <a:bodyPr>
            <a:normAutofit/>
          </a:bodyPr>
          <a:lstStyle/>
          <a:p>
            <a:r>
              <a:rPr lang="en-US" sz="3600" b="1" u="sng" dirty="0" smtClean="0">
                <a:effectLst/>
              </a:rPr>
              <a:t>Case Scenario 2</a:t>
            </a:r>
            <a:endParaRPr lang="en-US" sz="3600" b="1" u="sng" dirty="0">
              <a:effectLst/>
            </a:endParaRPr>
          </a:p>
        </p:txBody>
      </p:sp>
      <p:sp>
        <p:nvSpPr>
          <p:cNvPr id="3" name="Content Placeholder 2"/>
          <p:cNvSpPr>
            <a:spLocks noGrp="1"/>
          </p:cNvSpPr>
          <p:nvPr>
            <p:ph idx="1"/>
          </p:nvPr>
        </p:nvSpPr>
        <p:spPr>
          <a:xfrm>
            <a:off x="228600" y="990600"/>
            <a:ext cx="8763000" cy="5715000"/>
          </a:xfrm>
        </p:spPr>
        <p:txBody>
          <a:bodyPr>
            <a:normAutofit/>
          </a:bodyPr>
          <a:lstStyle/>
          <a:p>
            <a:r>
              <a:rPr lang="en-US" dirty="0" smtClean="0"/>
              <a:t>Mrs. </a:t>
            </a:r>
            <a:r>
              <a:rPr lang="en-US" dirty="0" err="1" smtClean="0"/>
              <a:t>Kokwoni</a:t>
            </a:r>
            <a:r>
              <a:rPr lang="en-US" dirty="0" smtClean="0"/>
              <a:t> </a:t>
            </a:r>
            <a:r>
              <a:rPr lang="en-US" dirty="0"/>
              <a:t>is </a:t>
            </a:r>
            <a:r>
              <a:rPr lang="en-US" dirty="0" smtClean="0"/>
              <a:t>32 years old </a:t>
            </a:r>
            <a:r>
              <a:rPr lang="en-US" dirty="0" err="1" smtClean="0"/>
              <a:t>primigravida</a:t>
            </a:r>
            <a:r>
              <a:rPr lang="en-US" dirty="0" smtClean="0"/>
              <a:t> at 34 </a:t>
            </a:r>
            <a:r>
              <a:rPr lang="en-US" dirty="0"/>
              <a:t>weeks gestation. She has been brought to the </a:t>
            </a:r>
            <a:r>
              <a:rPr lang="en-US" dirty="0" smtClean="0"/>
              <a:t>outpatient department with </a:t>
            </a:r>
            <a:r>
              <a:rPr lang="en-US" dirty="0"/>
              <a:t>complains </a:t>
            </a:r>
            <a:r>
              <a:rPr lang="en-US" dirty="0" smtClean="0"/>
              <a:t>of heavy painless per vaginal bleeding.  She has a recent obstetric ultrasound suggestive of placenta </a:t>
            </a:r>
            <a:r>
              <a:rPr lang="en-US" dirty="0" err="1" smtClean="0"/>
              <a:t>praevia</a:t>
            </a:r>
            <a:r>
              <a:rPr lang="en-US" dirty="0" smtClean="0"/>
              <a:t> grade IV. Quick physical assessment and speculum exam suggests antepartum hemorrhage.</a:t>
            </a:r>
            <a:endParaRPr lang="en-US" b="1" i="1" dirty="0" smtClean="0"/>
          </a:p>
          <a:p>
            <a:pPr marL="356616" lvl="1" indent="0">
              <a:buNone/>
            </a:pPr>
            <a:endParaRPr lang="en-US" b="1" i="1" dirty="0" smtClean="0"/>
          </a:p>
          <a:p>
            <a:pPr marL="356616" lvl="1" indent="0">
              <a:buNone/>
            </a:pPr>
            <a:r>
              <a:rPr lang="en-US" b="1" i="1" dirty="0" smtClean="0"/>
              <a:t>Quiz</a:t>
            </a:r>
            <a:r>
              <a:rPr lang="en-US" b="1" i="1" dirty="0"/>
              <a:t>:</a:t>
            </a:r>
            <a:r>
              <a:rPr lang="en-US" dirty="0"/>
              <a:t> </a:t>
            </a:r>
            <a:endParaRPr lang="en-US" dirty="0" smtClean="0"/>
          </a:p>
          <a:p>
            <a:pPr marL="356616" lvl="1" indent="0">
              <a:buNone/>
            </a:pPr>
            <a:r>
              <a:rPr lang="en-US" dirty="0" smtClean="0"/>
              <a:t>Discuss the management </a:t>
            </a:r>
            <a:r>
              <a:rPr lang="en-US" dirty="0"/>
              <a:t>of </a:t>
            </a:r>
            <a:r>
              <a:rPr lang="en-US" dirty="0" smtClean="0"/>
              <a:t>Mrs. </a:t>
            </a:r>
            <a:r>
              <a:rPr lang="en-US" dirty="0" err="1" smtClean="0"/>
              <a:t>Kokwoni</a:t>
            </a:r>
            <a:endParaRPr lang="en-US" dirty="0"/>
          </a:p>
          <a:p>
            <a:endParaRPr lang="en-US" dirty="0"/>
          </a:p>
        </p:txBody>
      </p:sp>
    </p:spTree>
    <p:extLst>
      <p:ext uri="{BB962C8B-B14F-4D97-AF65-F5344CB8AC3E}">
        <p14:creationId xmlns:p14="http://schemas.microsoft.com/office/powerpoint/2010/main" val="11488367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01000" cy="715962"/>
          </a:xfrm>
        </p:spPr>
        <p:txBody>
          <a:bodyPr>
            <a:normAutofit/>
          </a:bodyPr>
          <a:lstStyle/>
          <a:p>
            <a:r>
              <a:rPr lang="en-US" sz="3600" b="1" u="sng" dirty="0" smtClean="0">
                <a:effectLst/>
              </a:rPr>
              <a:t>2. Antepartum Hemorrhage (APH)</a:t>
            </a:r>
            <a:endParaRPr lang="en-US" sz="3600" b="1" u="sng" dirty="0">
              <a:effectLst/>
            </a:endParaRPr>
          </a:p>
        </p:txBody>
      </p:sp>
      <p:sp>
        <p:nvSpPr>
          <p:cNvPr id="3" name="Content Placeholder 2"/>
          <p:cNvSpPr>
            <a:spLocks noGrp="1"/>
          </p:cNvSpPr>
          <p:nvPr>
            <p:ph idx="1"/>
          </p:nvPr>
        </p:nvSpPr>
        <p:spPr>
          <a:xfrm>
            <a:off x="228600" y="914400"/>
            <a:ext cx="8705088" cy="5943600"/>
          </a:xfrm>
        </p:spPr>
        <p:txBody>
          <a:bodyPr>
            <a:normAutofit fontScale="92500" lnSpcReduction="20000"/>
          </a:bodyPr>
          <a:lstStyle/>
          <a:p>
            <a:r>
              <a:rPr lang="en-US" b="1" dirty="0" smtClean="0"/>
              <a:t>Definitions</a:t>
            </a:r>
          </a:p>
          <a:p>
            <a:pPr marL="596646" indent="-514350">
              <a:buClrTx/>
              <a:buFont typeface="+mj-lt"/>
              <a:buAutoNum type="arabicPeriod"/>
            </a:pPr>
            <a:r>
              <a:rPr lang="en-US" dirty="0"/>
              <a:t>Bleeding from the genital tract in late pregnancy after 24 weeks of gestation and before the onset of </a:t>
            </a:r>
            <a:r>
              <a:rPr lang="en-US" dirty="0" err="1"/>
              <a:t>labour</a:t>
            </a:r>
            <a:r>
              <a:rPr lang="en-US" dirty="0"/>
              <a:t>.</a:t>
            </a:r>
          </a:p>
          <a:p>
            <a:pPr marL="596646" indent="-514350">
              <a:buClrTx/>
              <a:buFont typeface="+mj-lt"/>
              <a:buAutoNum type="arabicPeriod"/>
            </a:pPr>
            <a:r>
              <a:rPr lang="en-US" dirty="0" smtClean="0"/>
              <a:t>Per vaginal bleeding during pregnancy whose cause may be placenta </a:t>
            </a:r>
            <a:r>
              <a:rPr lang="en-US" dirty="0" err="1" smtClean="0"/>
              <a:t>praevia</a:t>
            </a:r>
            <a:r>
              <a:rPr lang="en-US" dirty="0" smtClean="0"/>
              <a:t> or placenta abruption usually presenting in the last trimester of pregnancy</a:t>
            </a:r>
          </a:p>
          <a:p>
            <a:r>
              <a:rPr lang="en-US" b="1" dirty="0" smtClean="0"/>
              <a:t>NB</a:t>
            </a:r>
            <a:r>
              <a:rPr lang="en-US" b="1" dirty="0"/>
              <a:t>:</a:t>
            </a:r>
            <a:r>
              <a:rPr lang="en-US" dirty="0"/>
              <a:t> this is an obstetric emergency and </a:t>
            </a:r>
            <a:r>
              <a:rPr lang="en-US" dirty="0" smtClean="0"/>
              <a:t>major complication </a:t>
            </a:r>
            <a:r>
              <a:rPr lang="en-US" dirty="0"/>
              <a:t>of </a:t>
            </a:r>
            <a:r>
              <a:rPr lang="en-US" dirty="0" smtClean="0"/>
              <a:t>pregnancy hence immediate interventions are required to save the live of both the mother and the </a:t>
            </a:r>
            <a:r>
              <a:rPr lang="en-US" dirty="0" err="1" smtClean="0"/>
              <a:t>foetus</a:t>
            </a:r>
            <a:r>
              <a:rPr lang="en-US" dirty="0" smtClean="0"/>
              <a:t>.</a:t>
            </a:r>
            <a:endParaRPr lang="en-US" dirty="0"/>
          </a:p>
          <a:p>
            <a:r>
              <a:rPr lang="en-US" b="1" dirty="0" smtClean="0"/>
              <a:t>DDX:</a:t>
            </a:r>
            <a:r>
              <a:rPr lang="en-US" dirty="0" smtClean="0"/>
              <a:t> </a:t>
            </a:r>
            <a:r>
              <a:rPr lang="en-US" dirty="0" err="1" smtClean="0"/>
              <a:t>labour</a:t>
            </a:r>
            <a:r>
              <a:rPr lang="en-US" dirty="0" smtClean="0"/>
              <a:t> (bloody show), cervical erosion, cervicitis, cervical polyp, carcinoma, trauma, uterine rapture.</a:t>
            </a:r>
          </a:p>
        </p:txBody>
      </p:sp>
    </p:spTree>
    <p:extLst>
      <p:ext uri="{BB962C8B-B14F-4D97-AF65-F5344CB8AC3E}">
        <p14:creationId xmlns:p14="http://schemas.microsoft.com/office/powerpoint/2010/main" val="2563578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715962"/>
          </a:xfrm>
        </p:spPr>
        <p:txBody>
          <a:bodyPr>
            <a:normAutofit fontScale="90000"/>
          </a:bodyPr>
          <a:lstStyle/>
          <a:p>
            <a:r>
              <a:rPr lang="en-US" b="1" u="sng" dirty="0" smtClean="0"/>
              <a:t>Objectives </a:t>
            </a:r>
            <a:endParaRPr lang="en-US" b="1" u="sng" dirty="0"/>
          </a:p>
        </p:txBody>
      </p:sp>
      <p:sp>
        <p:nvSpPr>
          <p:cNvPr id="3" name="Content Placeholder 2"/>
          <p:cNvSpPr>
            <a:spLocks noGrp="1"/>
          </p:cNvSpPr>
          <p:nvPr>
            <p:ph idx="1"/>
          </p:nvPr>
        </p:nvSpPr>
        <p:spPr>
          <a:xfrm>
            <a:off x="152400" y="990600"/>
            <a:ext cx="8781288" cy="5562600"/>
          </a:xfrm>
        </p:spPr>
        <p:txBody>
          <a:bodyPr>
            <a:normAutofit fontScale="92500" lnSpcReduction="20000"/>
          </a:bodyPr>
          <a:lstStyle/>
          <a:p>
            <a:pPr marL="137160" indent="0">
              <a:buNone/>
            </a:pPr>
            <a:r>
              <a:rPr lang="en-US" dirty="0"/>
              <a:t>By the end of </a:t>
            </a:r>
            <a:r>
              <a:rPr lang="en-US" dirty="0" smtClean="0"/>
              <a:t>these lessons, the </a:t>
            </a:r>
            <a:r>
              <a:rPr lang="en-US" dirty="0"/>
              <a:t>student will be able to describe </a:t>
            </a:r>
            <a:r>
              <a:rPr lang="en-US" dirty="0" smtClean="0"/>
              <a:t>emergency obstetric conditions </a:t>
            </a:r>
            <a:r>
              <a:rPr lang="en-US" dirty="0"/>
              <a:t>under the following </a:t>
            </a:r>
            <a:r>
              <a:rPr lang="en-US" dirty="0" smtClean="0"/>
              <a:t>sub-headings:-       </a:t>
            </a:r>
            <a:endParaRPr lang="en-US" dirty="0"/>
          </a:p>
          <a:p>
            <a:pPr marL="1737360" lvl="5" indent="-457200">
              <a:buClrTx/>
              <a:buFont typeface="+mj-lt"/>
              <a:buAutoNum type="arabicPeriod"/>
            </a:pPr>
            <a:r>
              <a:rPr lang="en-US" sz="3200" dirty="0"/>
              <a:t>Definition </a:t>
            </a:r>
          </a:p>
          <a:p>
            <a:pPr marL="1737360" lvl="5" indent="-457200">
              <a:buClrTx/>
              <a:buFont typeface="+mj-lt"/>
              <a:buAutoNum type="arabicPeriod"/>
            </a:pPr>
            <a:r>
              <a:rPr lang="en-US" sz="3200" dirty="0"/>
              <a:t>Causes</a:t>
            </a:r>
          </a:p>
          <a:p>
            <a:pPr marL="1737360" lvl="5" indent="-457200">
              <a:buClrTx/>
              <a:buFont typeface="+mj-lt"/>
              <a:buAutoNum type="arabicPeriod"/>
            </a:pPr>
            <a:r>
              <a:rPr lang="en-US" sz="3200" dirty="0"/>
              <a:t>Predisposing factors</a:t>
            </a:r>
          </a:p>
          <a:p>
            <a:pPr marL="1737360" lvl="5" indent="-457200">
              <a:buClrTx/>
              <a:buFont typeface="+mj-lt"/>
              <a:buAutoNum type="arabicPeriod"/>
            </a:pPr>
            <a:r>
              <a:rPr lang="en-US" sz="3200" dirty="0"/>
              <a:t>Clinical features</a:t>
            </a:r>
          </a:p>
          <a:p>
            <a:pPr marL="1737360" lvl="5" indent="-457200">
              <a:buClrTx/>
              <a:buFont typeface="+mj-lt"/>
              <a:buAutoNum type="arabicPeriod"/>
            </a:pPr>
            <a:r>
              <a:rPr lang="en-US" sz="3200" dirty="0"/>
              <a:t>Pathophysiology</a:t>
            </a:r>
          </a:p>
          <a:p>
            <a:pPr marL="1737360" lvl="5" indent="-457200">
              <a:buClrTx/>
              <a:buFont typeface="+mj-lt"/>
              <a:buAutoNum type="arabicPeriod"/>
            </a:pPr>
            <a:r>
              <a:rPr lang="en-US" sz="3200" dirty="0"/>
              <a:t>Diagnosis </a:t>
            </a:r>
          </a:p>
          <a:p>
            <a:pPr marL="1737360" lvl="5" indent="-457200">
              <a:buClrTx/>
              <a:buFont typeface="+mj-lt"/>
              <a:buAutoNum type="arabicPeriod"/>
            </a:pPr>
            <a:r>
              <a:rPr lang="en-US" sz="3200" dirty="0"/>
              <a:t>Investigations</a:t>
            </a:r>
          </a:p>
          <a:p>
            <a:pPr marL="1737360" lvl="5" indent="-457200">
              <a:buClrTx/>
              <a:buFont typeface="+mj-lt"/>
              <a:buAutoNum type="arabicPeriod"/>
            </a:pPr>
            <a:r>
              <a:rPr lang="en-US" sz="3200" dirty="0"/>
              <a:t>Medical and Nursing Management</a:t>
            </a:r>
          </a:p>
          <a:p>
            <a:pPr marL="1737360" lvl="5" indent="-457200">
              <a:buClrTx/>
              <a:buFont typeface="+mj-lt"/>
              <a:buAutoNum type="arabicPeriod"/>
            </a:pPr>
            <a:r>
              <a:rPr lang="en-US" sz="3200" dirty="0"/>
              <a:t>Complications</a:t>
            </a:r>
          </a:p>
          <a:p>
            <a:endParaRPr lang="en-US" dirty="0"/>
          </a:p>
        </p:txBody>
      </p:sp>
    </p:spTree>
    <p:extLst>
      <p:ext uri="{BB962C8B-B14F-4D97-AF65-F5344CB8AC3E}">
        <p14:creationId xmlns:p14="http://schemas.microsoft.com/office/powerpoint/2010/main" val="17289708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90688" cy="639762"/>
          </a:xfrm>
        </p:spPr>
        <p:txBody>
          <a:bodyPr>
            <a:noAutofit/>
          </a:bodyPr>
          <a:lstStyle/>
          <a:p>
            <a:r>
              <a:rPr lang="en-US" sz="3600" b="1" u="sng" dirty="0" smtClean="0">
                <a:effectLst/>
              </a:rPr>
              <a:t>Causes of APH</a:t>
            </a:r>
            <a:endParaRPr lang="en-US" sz="3600" b="1" u="sng" dirty="0">
              <a:effectLst/>
            </a:endParaRPr>
          </a:p>
        </p:txBody>
      </p:sp>
      <p:sp>
        <p:nvSpPr>
          <p:cNvPr id="3" name="Content Placeholder 2"/>
          <p:cNvSpPr>
            <a:spLocks noGrp="1"/>
          </p:cNvSpPr>
          <p:nvPr>
            <p:ph idx="1"/>
          </p:nvPr>
        </p:nvSpPr>
        <p:spPr>
          <a:xfrm>
            <a:off x="152400" y="914400"/>
            <a:ext cx="8958618" cy="5791200"/>
          </a:xfrm>
        </p:spPr>
        <p:txBody>
          <a:bodyPr>
            <a:normAutofit fontScale="85000" lnSpcReduction="20000"/>
          </a:bodyPr>
          <a:lstStyle/>
          <a:p>
            <a:pPr marL="870966" lvl="1" indent="-514350">
              <a:buClrTx/>
              <a:buFont typeface="+mj-lt"/>
              <a:buAutoNum type="arabicPeriod"/>
            </a:pPr>
            <a:r>
              <a:rPr lang="en-US" sz="3300" dirty="0" smtClean="0"/>
              <a:t>Placenta </a:t>
            </a:r>
            <a:r>
              <a:rPr lang="en-US" sz="3300" dirty="0" err="1" smtClean="0"/>
              <a:t>Praevia</a:t>
            </a:r>
            <a:endParaRPr lang="en-US" sz="3300" dirty="0" smtClean="0"/>
          </a:p>
          <a:p>
            <a:pPr marL="870966" lvl="1" indent="-514350">
              <a:buClrTx/>
              <a:buFont typeface="+mj-lt"/>
              <a:buAutoNum type="arabicPeriod"/>
            </a:pPr>
            <a:r>
              <a:rPr lang="en-US" sz="3300" dirty="0" smtClean="0"/>
              <a:t>Placenta Abruption </a:t>
            </a:r>
            <a:r>
              <a:rPr lang="en-US" sz="3300" i="1" dirty="0" smtClean="0"/>
              <a:t>(</a:t>
            </a:r>
            <a:r>
              <a:rPr lang="en-US" sz="3300" i="1" dirty="0" err="1" smtClean="0"/>
              <a:t>Abruptio</a:t>
            </a:r>
            <a:r>
              <a:rPr lang="en-US" sz="3300" i="1" dirty="0" smtClean="0"/>
              <a:t> placenta)</a:t>
            </a:r>
          </a:p>
          <a:p>
            <a:pPr marL="596646" indent="-514350">
              <a:buClrTx/>
              <a:buFont typeface="+mj-lt"/>
              <a:buAutoNum type="arabicPeriod"/>
            </a:pPr>
            <a:r>
              <a:rPr lang="en-US" b="1" u="sng" dirty="0" smtClean="0"/>
              <a:t>Placenta </a:t>
            </a:r>
            <a:r>
              <a:rPr lang="en-US" b="1" u="sng" dirty="0" err="1" smtClean="0"/>
              <a:t>Praevia</a:t>
            </a:r>
            <a:endParaRPr lang="en-US" b="1" u="sng" dirty="0" smtClean="0"/>
          </a:p>
          <a:p>
            <a:pPr marL="82296" indent="0">
              <a:buClrTx/>
              <a:buNone/>
            </a:pPr>
            <a:r>
              <a:rPr lang="en-US" dirty="0" smtClean="0"/>
              <a:t>-Abnormal implantation of placenta in the </a:t>
            </a:r>
            <a:r>
              <a:rPr lang="en-US" dirty="0"/>
              <a:t>anterior or posterior lower </a:t>
            </a:r>
            <a:r>
              <a:rPr lang="en-US" dirty="0" smtClean="0"/>
              <a:t>uterine segment; at or near the internal cervical </a:t>
            </a:r>
            <a:r>
              <a:rPr lang="en-US" dirty="0" err="1" smtClean="0"/>
              <a:t>os</a:t>
            </a:r>
            <a:r>
              <a:rPr lang="en-US" dirty="0" smtClean="0"/>
              <a:t> causing bleeding.</a:t>
            </a:r>
          </a:p>
          <a:p>
            <a:pPr marL="82296" indent="0">
              <a:buClrTx/>
              <a:buNone/>
            </a:pPr>
            <a:r>
              <a:rPr lang="en-US" dirty="0" smtClean="0"/>
              <a:t>-four types (grades) of placenta </a:t>
            </a:r>
            <a:r>
              <a:rPr lang="en-US" dirty="0" err="1" smtClean="0"/>
              <a:t>praevia</a:t>
            </a:r>
            <a:r>
              <a:rPr lang="en-US" dirty="0" smtClean="0"/>
              <a:t>;</a:t>
            </a:r>
          </a:p>
          <a:p>
            <a:pPr marL="596646" indent="-514350">
              <a:buClrTx/>
              <a:buFont typeface="+mj-lt"/>
              <a:buAutoNum type="alphaLcParenR"/>
            </a:pPr>
            <a:r>
              <a:rPr lang="en-US" b="1" dirty="0" smtClean="0"/>
              <a:t>Grade 1</a:t>
            </a:r>
            <a:r>
              <a:rPr lang="en-US" dirty="0" smtClean="0"/>
              <a:t>-only a tip of placenta in lower segment</a:t>
            </a:r>
          </a:p>
          <a:p>
            <a:pPr marL="596646" indent="-514350">
              <a:buClrTx/>
              <a:buFont typeface="+mj-lt"/>
              <a:buAutoNum type="alphaLcParenR"/>
            </a:pPr>
            <a:r>
              <a:rPr lang="en-US" b="1" dirty="0" smtClean="0"/>
              <a:t>Grade II </a:t>
            </a:r>
            <a:r>
              <a:rPr lang="en-US" dirty="0" smtClean="0"/>
              <a:t>–placenta partially located in the lower uterine segment near the internal cervical </a:t>
            </a:r>
            <a:r>
              <a:rPr lang="en-US" dirty="0" err="1" smtClean="0"/>
              <a:t>os</a:t>
            </a:r>
            <a:r>
              <a:rPr lang="en-US" dirty="0" smtClean="0"/>
              <a:t>.</a:t>
            </a:r>
          </a:p>
          <a:p>
            <a:pPr marL="596646" indent="-514350">
              <a:buClrTx/>
              <a:buFont typeface="+mj-lt"/>
              <a:buAutoNum type="alphaLcParenR"/>
            </a:pPr>
            <a:r>
              <a:rPr lang="en-US" b="1" dirty="0" smtClean="0"/>
              <a:t>Grade III </a:t>
            </a:r>
            <a:r>
              <a:rPr lang="en-US" dirty="0" smtClean="0"/>
              <a:t>– placenta located completely over the internal cervical when closed </a:t>
            </a:r>
            <a:r>
              <a:rPr lang="en-US" dirty="0" err="1" smtClean="0"/>
              <a:t>upto</a:t>
            </a:r>
            <a:r>
              <a:rPr lang="en-US" dirty="0" smtClean="0"/>
              <a:t> 4cm dilated</a:t>
            </a:r>
          </a:p>
          <a:p>
            <a:pPr marL="596646" indent="-514350">
              <a:buClrTx/>
              <a:buFont typeface="+mj-lt"/>
              <a:buAutoNum type="alphaLcParenR"/>
            </a:pPr>
            <a:r>
              <a:rPr lang="en-US" b="1" dirty="0" smtClean="0"/>
              <a:t>Grade IV </a:t>
            </a:r>
            <a:r>
              <a:rPr lang="en-US" dirty="0" smtClean="0"/>
              <a:t>– placenta is centrally located over the internal cervical </a:t>
            </a:r>
            <a:r>
              <a:rPr lang="en-US" dirty="0" err="1" smtClean="0"/>
              <a:t>os</a:t>
            </a:r>
            <a:r>
              <a:rPr lang="en-US" dirty="0" smtClean="0"/>
              <a:t> until full dilatation.</a:t>
            </a:r>
            <a:endParaRPr lang="en-US" dirty="0"/>
          </a:p>
        </p:txBody>
      </p:sp>
    </p:spTree>
    <p:extLst>
      <p:ext uri="{BB962C8B-B14F-4D97-AF65-F5344CB8AC3E}">
        <p14:creationId xmlns:p14="http://schemas.microsoft.com/office/powerpoint/2010/main" val="3506264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lnSpcReduction="10000"/>
          </a:bodyPr>
          <a:lstStyle/>
          <a:p>
            <a:pPr marL="82296" indent="0">
              <a:buNone/>
            </a:pPr>
            <a:r>
              <a:rPr lang="en-US" b="1" u="sng" dirty="0" smtClean="0"/>
              <a:t>Signs and Symptoms of Placenta </a:t>
            </a:r>
            <a:r>
              <a:rPr lang="en-US" b="1" u="sng" dirty="0" err="1"/>
              <a:t>P</a:t>
            </a:r>
            <a:r>
              <a:rPr lang="en-US" b="1" u="sng" dirty="0" err="1" smtClean="0"/>
              <a:t>raevia</a:t>
            </a:r>
            <a:endParaRPr lang="en-US" b="1" u="sng" dirty="0" smtClean="0"/>
          </a:p>
          <a:p>
            <a:pPr marL="653796" indent="-571500">
              <a:buClrTx/>
              <a:buFont typeface="+mj-lt"/>
              <a:buAutoNum type="romanLcPeriod"/>
            </a:pPr>
            <a:r>
              <a:rPr lang="en-US" u="sng" dirty="0"/>
              <a:t>Painless vaginal bleeding </a:t>
            </a:r>
            <a:r>
              <a:rPr lang="en-US" dirty="0"/>
              <a:t>whose onset is at rest and sudden; blood is scanty or heavy bright red in </a:t>
            </a:r>
            <a:r>
              <a:rPr lang="en-US" dirty="0" err="1"/>
              <a:t>colour</a:t>
            </a:r>
            <a:r>
              <a:rPr lang="en-US" dirty="0"/>
              <a:t>. Bleeding tends to monitor degree of shock. </a:t>
            </a:r>
          </a:p>
          <a:p>
            <a:pPr marL="653796" indent="-571500">
              <a:buClrTx/>
              <a:buFont typeface="+mj-lt"/>
              <a:buAutoNum type="romanLcPeriod"/>
            </a:pPr>
            <a:r>
              <a:rPr lang="en-US" dirty="0"/>
              <a:t>Pale looking patient, the degree of which corresponds to the amount of blood loss.</a:t>
            </a:r>
          </a:p>
          <a:p>
            <a:pPr marL="653796" indent="-571500">
              <a:buClrTx/>
              <a:buFont typeface="+mj-lt"/>
              <a:buAutoNum type="romanLcPeriod"/>
            </a:pPr>
            <a:r>
              <a:rPr lang="en-US" dirty="0" smtClean="0"/>
              <a:t>The presenting part may be high or abnormal</a:t>
            </a:r>
            <a:r>
              <a:rPr lang="en-US" dirty="0"/>
              <a:t> </a:t>
            </a:r>
            <a:r>
              <a:rPr lang="en-US" dirty="0" smtClean="0"/>
              <a:t>due to mal-presentation and/or mal-position</a:t>
            </a:r>
          </a:p>
          <a:p>
            <a:pPr marL="653796" indent="-571500">
              <a:buClrTx/>
              <a:buFont typeface="+mj-lt"/>
              <a:buAutoNum type="romanLcPeriod"/>
            </a:pPr>
            <a:r>
              <a:rPr lang="en-US" dirty="0" smtClean="0"/>
              <a:t>No tenderness in the abdomen.</a:t>
            </a:r>
          </a:p>
          <a:p>
            <a:pPr marL="653796" indent="-571500">
              <a:buClrTx/>
              <a:buFont typeface="+mj-lt"/>
              <a:buAutoNum type="romanLcPeriod"/>
            </a:pPr>
            <a:r>
              <a:rPr lang="en-US" dirty="0" smtClean="0"/>
              <a:t>Soft and relaxed uterus</a:t>
            </a:r>
          </a:p>
          <a:p>
            <a:pPr marL="653796" indent="-571500">
              <a:buClrTx/>
              <a:buFont typeface="+mj-lt"/>
              <a:buAutoNum type="romanLcPeriod"/>
            </a:pPr>
            <a:r>
              <a:rPr lang="en-US" dirty="0" err="1" smtClean="0"/>
              <a:t>Foetal</a:t>
            </a:r>
            <a:r>
              <a:rPr lang="en-US" dirty="0" smtClean="0"/>
              <a:t> parts are easily palpable</a:t>
            </a:r>
          </a:p>
          <a:p>
            <a:pPr marL="653796" indent="-571500">
              <a:buClrTx/>
              <a:buFont typeface="+mj-lt"/>
              <a:buAutoNum type="romanLcPeriod"/>
            </a:pPr>
            <a:r>
              <a:rPr lang="en-US" dirty="0" err="1" smtClean="0"/>
              <a:t>Foetal</a:t>
            </a:r>
            <a:r>
              <a:rPr lang="en-US" dirty="0" smtClean="0"/>
              <a:t> heart sounds are usually present.</a:t>
            </a:r>
          </a:p>
          <a:p>
            <a:pPr marL="653796" indent="-571500">
              <a:buClrTx/>
              <a:buFont typeface="+mj-lt"/>
              <a:buAutoNum type="romanLcPeriod"/>
            </a:pPr>
            <a:endParaRPr lang="en-US" dirty="0"/>
          </a:p>
        </p:txBody>
      </p:sp>
    </p:spTree>
    <p:extLst>
      <p:ext uri="{BB962C8B-B14F-4D97-AF65-F5344CB8AC3E}">
        <p14:creationId xmlns:p14="http://schemas.microsoft.com/office/powerpoint/2010/main" val="3202825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9296400" cy="6629400"/>
          </a:xfrm>
        </p:spPr>
        <p:txBody>
          <a:bodyPr>
            <a:noAutofit/>
          </a:bodyPr>
          <a:lstStyle/>
          <a:p>
            <a:pPr marL="82296" indent="0" algn="ctr">
              <a:buNone/>
            </a:pPr>
            <a:r>
              <a:rPr lang="en-US" b="1" u="sng" dirty="0" smtClean="0"/>
              <a:t>Management of Placenta </a:t>
            </a:r>
            <a:r>
              <a:rPr lang="en-US" b="1" u="sng" dirty="0" err="1" smtClean="0"/>
              <a:t>Previa</a:t>
            </a:r>
            <a:endParaRPr lang="en-US" b="1" u="sng" dirty="0" smtClean="0"/>
          </a:p>
          <a:p>
            <a:r>
              <a:rPr lang="en-US" sz="2400" dirty="0" smtClean="0"/>
              <a:t>Bed rest if mother responds to conservative mgt.</a:t>
            </a:r>
          </a:p>
          <a:p>
            <a:r>
              <a:rPr lang="en-US" sz="2400" dirty="0" smtClean="0"/>
              <a:t>Do surfactant test if mother has not gone into </a:t>
            </a:r>
            <a:r>
              <a:rPr lang="en-US" sz="2400" dirty="0" err="1" smtClean="0"/>
              <a:t>labour</a:t>
            </a:r>
            <a:r>
              <a:rPr lang="en-US" sz="2400" dirty="0" smtClean="0"/>
              <a:t> at 38/40</a:t>
            </a:r>
          </a:p>
          <a:p>
            <a:r>
              <a:rPr lang="en-US" sz="2400" dirty="0" smtClean="0"/>
              <a:t>If bleeding starts after 38/40, examine in theatre under GA for c/s</a:t>
            </a:r>
          </a:p>
          <a:p>
            <a:r>
              <a:rPr lang="en-US" sz="2400" dirty="0" smtClean="0"/>
              <a:t>If placenta not felt in anterior part, do ARM and start </a:t>
            </a:r>
            <a:r>
              <a:rPr lang="en-US" sz="2400" dirty="0" err="1" smtClean="0"/>
              <a:t>syntocinon</a:t>
            </a:r>
            <a:r>
              <a:rPr lang="en-US" sz="2400" dirty="0" smtClean="0"/>
              <a:t> drip to induce </a:t>
            </a:r>
            <a:r>
              <a:rPr lang="en-US" sz="2400" dirty="0" err="1" smtClean="0"/>
              <a:t>labour</a:t>
            </a:r>
            <a:endParaRPr lang="en-US" sz="2400" dirty="0" smtClean="0"/>
          </a:p>
          <a:p>
            <a:r>
              <a:rPr lang="en-US" sz="2400" dirty="0" smtClean="0"/>
              <a:t>If bleeding is due to type ii, iii, and iv posterior, do c/s</a:t>
            </a:r>
          </a:p>
          <a:p>
            <a:r>
              <a:rPr lang="en-US" sz="2400" dirty="0" smtClean="0"/>
              <a:t>If bleeding is followed by premature </a:t>
            </a:r>
            <a:r>
              <a:rPr lang="en-US" sz="2400" dirty="0" err="1" smtClean="0"/>
              <a:t>labour</a:t>
            </a:r>
            <a:r>
              <a:rPr lang="en-US" sz="2400" dirty="0" smtClean="0"/>
              <a:t>, 2 doses of dexamethasone is given to promote </a:t>
            </a:r>
            <a:r>
              <a:rPr lang="en-US" sz="2400" dirty="0" err="1" smtClean="0"/>
              <a:t>lund</a:t>
            </a:r>
            <a:r>
              <a:rPr lang="en-US" sz="2400" dirty="0" smtClean="0"/>
              <a:t> maturation</a:t>
            </a:r>
          </a:p>
          <a:p>
            <a:r>
              <a:rPr lang="en-US" sz="2400" dirty="0" smtClean="0"/>
              <a:t>Consider giving IVF if bleeding is severe (D5% alternate with N/S)</a:t>
            </a:r>
          </a:p>
          <a:p>
            <a:r>
              <a:rPr lang="en-US" sz="2400" dirty="0" smtClean="0"/>
              <a:t>Give analgesics to relieve pain e.g. </a:t>
            </a:r>
            <a:r>
              <a:rPr lang="en-US" sz="2400" dirty="0" err="1" smtClean="0"/>
              <a:t>pethidine</a:t>
            </a:r>
            <a:r>
              <a:rPr lang="en-US" sz="2400" dirty="0" smtClean="0"/>
              <a:t> 100mg or morphine 15mg </a:t>
            </a:r>
          </a:p>
          <a:p>
            <a:r>
              <a:rPr lang="en-US" sz="2400" dirty="0" smtClean="0"/>
              <a:t>Transfuse mother once blood is ready</a:t>
            </a:r>
          </a:p>
          <a:p>
            <a:r>
              <a:rPr lang="en-US" sz="2400" dirty="0" smtClean="0"/>
              <a:t>If severe, prepare the woman for </a:t>
            </a:r>
            <a:r>
              <a:rPr lang="en-US" sz="2400" dirty="0" err="1" smtClean="0"/>
              <a:t>Em</a:t>
            </a:r>
            <a:r>
              <a:rPr lang="en-US" sz="2400" dirty="0" smtClean="0"/>
              <a:t> c/s and be prepared to receive an asphyxiated baby.</a:t>
            </a:r>
            <a:endParaRPr lang="en-US" sz="2400" dirty="0"/>
          </a:p>
        </p:txBody>
      </p:sp>
    </p:spTree>
    <p:extLst>
      <p:ext uri="{BB962C8B-B14F-4D97-AF65-F5344CB8AC3E}">
        <p14:creationId xmlns:p14="http://schemas.microsoft.com/office/powerpoint/2010/main" val="26591933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77000"/>
          </a:xfrm>
        </p:spPr>
        <p:txBody>
          <a:bodyPr/>
          <a:lstStyle/>
          <a:p>
            <a:pPr marL="356616" lvl="1" indent="0">
              <a:buNone/>
            </a:pPr>
            <a:r>
              <a:rPr lang="en-US" b="1" u="sng" dirty="0" smtClean="0"/>
              <a:t>2. </a:t>
            </a:r>
            <a:r>
              <a:rPr lang="en-US" b="1" u="sng" dirty="0"/>
              <a:t>P</a:t>
            </a:r>
            <a:r>
              <a:rPr lang="en-US" b="1" u="sng" dirty="0" smtClean="0"/>
              <a:t>lacenta Abruption</a:t>
            </a:r>
          </a:p>
          <a:p>
            <a:pPr marL="356616" lvl="1" indent="0">
              <a:buNone/>
            </a:pPr>
            <a:r>
              <a:rPr lang="en-US" dirty="0" smtClean="0"/>
              <a:t>-</a:t>
            </a:r>
            <a:r>
              <a:rPr lang="en-US" dirty="0"/>
              <a:t>T</a:t>
            </a:r>
            <a:r>
              <a:rPr lang="en-US" dirty="0" smtClean="0"/>
              <a:t>his is premature or early separation of the normally implanted placenta usually occurring after 28 weeks gestation; resulting to retro-placental bleeding which can be of revealed, concealed or mixed type.</a:t>
            </a:r>
          </a:p>
          <a:p>
            <a:pPr marL="356616" lvl="1" indent="0">
              <a:buNone/>
            </a:pPr>
            <a:r>
              <a:rPr lang="en-US" b="1" u="sng" dirty="0" smtClean="0"/>
              <a:t>Causes of </a:t>
            </a:r>
            <a:r>
              <a:rPr lang="en-US" b="1" u="sng" dirty="0" err="1" smtClean="0"/>
              <a:t>Abruptio</a:t>
            </a:r>
            <a:r>
              <a:rPr lang="en-US" b="1" u="sng" dirty="0" smtClean="0"/>
              <a:t> Placenta;</a:t>
            </a:r>
          </a:p>
          <a:p>
            <a:pPr marL="813816" lvl="1" indent="-457200">
              <a:buClrTx/>
              <a:buFont typeface="Wingdings" pitchFamily="2" charset="2"/>
              <a:buChar char="§"/>
            </a:pPr>
            <a:r>
              <a:rPr lang="en-US" dirty="0" err="1" smtClean="0"/>
              <a:t>Toxaemia</a:t>
            </a:r>
            <a:r>
              <a:rPr lang="en-US" dirty="0" smtClean="0"/>
              <a:t>, </a:t>
            </a:r>
          </a:p>
          <a:p>
            <a:pPr marL="813816" lvl="1" indent="-457200">
              <a:buClrTx/>
              <a:buFont typeface="Wingdings" pitchFamily="2" charset="2"/>
              <a:buChar char="§"/>
            </a:pPr>
            <a:r>
              <a:rPr lang="en-US" dirty="0" smtClean="0"/>
              <a:t>Trauma, </a:t>
            </a:r>
          </a:p>
          <a:p>
            <a:pPr marL="813816" lvl="1" indent="-457200">
              <a:buClrTx/>
              <a:buFont typeface="Wingdings" pitchFamily="2" charset="2"/>
              <a:buChar char="§"/>
            </a:pPr>
            <a:r>
              <a:rPr lang="en-US" dirty="0"/>
              <a:t>S</a:t>
            </a:r>
            <a:r>
              <a:rPr lang="en-US" dirty="0" smtClean="0"/>
              <a:t>udden uterine decompression, </a:t>
            </a:r>
          </a:p>
          <a:p>
            <a:pPr marL="813816" lvl="1" indent="-457200">
              <a:buClrTx/>
              <a:buFont typeface="Wingdings" pitchFamily="2" charset="2"/>
              <a:buChar char="§"/>
            </a:pPr>
            <a:r>
              <a:rPr lang="en-US" dirty="0" smtClean="0"/>
              <a:t>Abnormally short umbilical cord due to traction</a:t>
            </a:r>
          </a:p>
          <a:p>
            <a:pPr marL="356616" lvl="1" indent="0">
              <a:buNone/>
            </a:pPr>
            <a:endParaRPr lang="en-US" dirty="0"/>
          </a:p>
        </p:txBody>
      </p:sp>
    </p:spTree>
    <p:extLst>
      <p:ext uri="{BB962C8B-B14F-4D97-AF65-F5344CB8AC3E}">
        <p14:creationId xmlns:p14="http://schemas.microsoft.com/office/powerpoint/2010/main" val="28486736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9067800" cy="6629400"/>
          </a:xfrm>
        </p:spPr>
        <p:txBody>
          <a:bodyPr>
            <a:normAutofit/>
          </a:bodyPr>
          <a:lstStyle/>
          <a:p>
            <a:pPr marL="82296" indent="0">
              <a:buNone/>
            </a:pPr>
            <a:r>
              <a:rPr lang="en-US" b="1" u="sng" dirty="0" smtClean="0"/>
              <a:t>Signs and Symptoms of </a:t>
            </a:r>
            <a:r>
              <a:rPr lang="en-US" b="1" u="sng" dirty="0" err="1" smtClean="0"/>
              <a:t>Abruptio</a:t>
            </a:r>
            <a:r>
              <a:rPr lang="en-US" b="1" u="sng" dirty="0" smtClean="0"/>
              <a:t> Placenta</a:t>
            </a:r>
          </a:p>
          <a:p>
            <a:pPr marL="928116" lvl="1" indent="-571500">
              <a:buClrTx/>
              <a:buFont typeface="+mj-lt"/>
              <a:buAutoNum type="romanLcPeriod"/>
            </a:pPr>
            <a:r>
              <a:rPr lang="en-US" dirty="0" smtClean="0"/>
              <a:t>Painful per vaginal bleeding</a:t>
            </a:r>
          </a:p>
          <a:p>
            <a:pPr marL="928116" lvl="1" indent="-571500">
              <a:buClrTx/>
              <a:buFont typeface="+mj-lt"/>
              <a:buAutoNum type="romanLcPeriod"/>
            </a:pPr>
            <a:r>
              <a:rPr lang="en-US" dirty="0" smtClean="0"/>
              <a:t>Constant abdominal pain</a:t>
            </a:r>
          </a:p>
          <a:p>
            <a:pPr marL="928116" lvl="1" indent="-571500">
              <a:buClrTx/>
              <a:buFont typeface="+mj-lt"/>
              <a:buAutoNum type="romanLcPeriod"/>
            </a:pPr>
            <a:r>
              <a:rPr lang="en-US" dirty="0" smtClean="0"/>
              <a:t>Tender abdomen</a:t>
            </a:r>
          </a:p>
          <a:p>
            <a:pPr marL="928116" lvl="1" indent="-571500">
              <a:buClrTx/>
              <a:buFont typeface="+mj-lt"/>
              <a:buAutoNum type="romanLcPeriod"/>
            </a:pPr>
            <a:r>
              <a:rPr lang="en-US" dirty="0" smtClean="0"/>
              <a:t>Woody hard and tense uterus</a:t>
            </a:r>
          </a:p>
          <a:p>
            <a:pPr marL="928116" lvl="1" indent="-571500">
              <a:buClrTx/>
              <a:buFont typeface="+mj-lt"/>
              <a:buAutoNum type="romanLcPeriod"/>
            </a:pPr>
            <a:r>
              <a:rPr lang="en-US" dirty="0" err="1" smtClean="0"/>
              <a:t>Foetal</a:t>
            </a:r>
            <a:r>
              <a:rPr lang="en-US" dirty="0" smtClean="0"/>
              <a:t> sounds are absent in severe cases</a:t>
            </a:r>
          </a:p>
          <a:p>
            <a:pPr marL="82296" indent="0">
              <a:buClrTx/>
              <a:buNone/>
            </a:pPr>
            <a:r>
              <a:rPr lang="en-US" sz="3400" b="1" u="sng" dirty="0" smtClean="0"/>
              <a:t>Predisposing factors to Placental Abruption</a:t>
            </a:r>
          </a:p>
          <a:p>
            <a:pPr marL="928116" lvl="1" indent="-571500">
              <a:buClrTx/>
              <a:buFont typeface="Wingdings" pitchFamily="2" charset="2"/>
              <a:buChar char="§"/>
            </a:pPr>
            <a:r>
              <a:rPr lang="en-US" dirty="0" smtClean="0"/>
              <a:t>Placental insufficiency incase of </a:t>
            </a:r>
            <a:r>
              <a:rPr lang="en-US" dirty="0" err="1" smtClean="0"/>
              <a:t>anaemia</a:t>
            </a:r>
            <a:r>
              <a:rPr lang="en-US" dirty="0" smtClean="0"/>
              <a:t>, hypertension</a:t>
            </a:r>
          </a:p>
          <a:p>
            <a:pPr marL="928116" lvl="1" indent="-571500">
              <a:buClrTx/>
              <a:buFont typeface="Wingdings" pitchFamily="2" charset="2"/>
              <a:buChar char="§"/>
            </a:pPr>
            <a:r>
              <a:rPr lang="en-US" dirty="0" smtClean="0"/>
              <a:t>Trauma to the abdomen</a:t>
            </a:r>
          </a:p>
          <a:p>
            <a:pPr marL="928116" lvl="1" indent="-571500">
              <a:buClrTx/>
              <a:buFont typeface="Wingdings" pitchFamily="2" charset="2"/>
              <a:buChar char="§"/>
            </a:pPr>
            <a:r>
              <a:rPr lang="en-US" dirty="0" err="1" smtClean="0"/>
              <a:t>Polyhydramnios</a:t>
            </a:r>
            <a:endParaRPr lang="en-US" dirty="0" smtClean="0"/>
          </a:p>
          <a:p>
            <a:pPr marL="928116" lvl="1" indent="-571500">
              <a:buClrTx/>
              <a:buFont typeface="Wingdings" pitchFamily="2" charset="2"/>
              <a:buChar char="§"/>
            </a:pPr>
            <a:r>
              <a:rPr lang="en-US" dirty="0" err="1" smtClean="0"/>
              <a:t>Multiparity</a:t>
            </a:r>
            <a:r>
              <a:rPr lang="en-US" dirty="0" smtClean="0"/>
              <a:t> due to </a:t>
            </a:r>
            <a:r>
              <a:rPr lang="en-US" dirty="0" err="1" smtClean="0"/>
              <a:t>laxed</a:t>
            </a:r>
            <a:r>
              <a:rPr lang="en-US" dirty="0" smtClean="0"/>
              <a:t> uterine muscles</a:t>
            </a:r>
          </a:p>
          <a:p>
            <a:pPr marL="928116" lvl="1" indent="-571500">
              <a:buClrTx/>
              <a:buFont typeface="Wingdings" pitchFamily="2" charset="2"/>
              <a:buChar char="§"/>
            </a:pPr>
            <a:r>
              <a:rPr lang="en-US" dirty="0" smtClean="0"/>
              <a:t>External cephalic version</a:t>
            </a:r>
            <a:endParaRPr lang="en-US" dirty="0"/>
          </a:p>
        </p:txBody>
      </p:sp>
    </p:spTree>
    <p:extLst>
      <p:ext uri="{BB962C8B-B14F-4D97-AF65-F5344CB8AC3E}">
        <p14:creationId xmlns:p14="http://schemas.microsoft.com/office/powerpoint/2010/main" val="1463421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839200" cy="6400800"/>
          </a:xfrm>
        </p:spPr>
        <p:txBody>
          <a:bodyPr>
            <a:normAutofit/>
          </a:bodyPr>
          <a:lstStyle/>
          <a:p>
            <a:pPr marL="82296" indent="0">
              <a:buNone/>
            </a:pPr>
            <a:r>
              <a:rPr lang="en-US" b="1" u="sng" dirty="0" smtClean="0"/>
              <a:t>Types of Placenta Abruption</a:t>
            </a:r>
          </a:p>
          <a:p>
            <a:pPr marL="596646" indent="-514350">
              <a:buClrTx/>
              <a:buFont typeface="+mj-lt"/>
              <a:buAutoNum type="alphaLcParenR"/>
            </a:pPr>
            <a:r>
              <a:rPr lang="en-US" b="1" dirty="0" smtClean="0"/>
              <a:t>Revealed type</a:t>
            </a:r>
          </a:p>
          <a:p>
            <a:pPr marL="356616" lvl="1" indent="0">
              <a:buNone/>
            </a:pPr>
            <a:r>
              <a:rPr lang="en-US" dirty="0" smtClean="0"/>
              <a:t>-All the blood lost is seen dripping down from the cervix to the vaginal canal</a:t>
            </a:r>
          </a:p>
          <a:p>
            <a:pPr marL="596646" indent="-514350">
              <a:buClrTx/>
              <a:buFont typeface="+mj-lt"/>
              <a:buAutoNum type="alphaLcParenR"/>
            </a:pPr>
            <a:r>
              <a:rPr lang="en-US" b="1" dirty="0" smtClean="0"/>
              <a:t>Concealed type</a:t>
            </a:r>
          </a:p>
          <a:p>
            <a:pPr marL="356616" lvl="1" indent="0">
              <a:buNone/>
            </a:pPr>
            <a:r>
              <a:rPr lang="en-US" dirty="0" smtClean="0"/>
              <a:t>-The bleeding occurs at the placental site and remains trapped between the uterine wall and the placenta forming a clot. No vaginal bleeding is seen.</a:t>
            </a:r>
          </a:p>
          <a:p>
            <a:pPr marL="596646" indent="-514350">
              <a:buClrTx/>
              <a:buFont typeface="+mj-lt"/>
              <a:buAutoNum type="alphaLcParenR"/>
            </a:pPr>
            <a:r>
              <a:rPr lang="en-US" b="1" dirty="0" smtClean="0"/>
              <a:t>Mixed type</a:t>
            </a:r>
          </a:p>
          <a:p>
            <a:pPr marL="356616" lvl="1" indent="0">
              <a:buNone/>
            </a:pPr>
            <a:r>
              <a:rPr lang="en-US" dirty="0" smtClean="0"/>
              <a:t>-Has features of revealed and concealed type.</a:t>
            </a:r>
          </a:p>
          <a:p>
            <a:pPr marL="82296" indent="0">
              <a:buNone/>
            </a:pPr>
            <a:endParaRPr lang="en-US" dirty="0"/>
          </a:p>
        </p:txBody>
      </p:sp>
    </p:spTree>
    <p:extLst>
      <p:ext uri="{BB962C8B-B14F-4D97-AF65-F5344CB8AC3E}">
        <p14:creationId xmlns:p14="http://schemas.microsoft.com/office/powerpoint/2010/main" val="2180341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1143000"/>
          </a:xfrm>
        </p:spPr>
        <p:txBody>
          <a:bodyPr/>
          <a:lstStyle/>
          <a:p>
            <a:pPr marL="82296" indent="0">
              <a:buNone/>
            </a:pPr>
            <a:r>
              <a:rPr lang="en-US" b="1" dirty="0" smtClean="0"/>
              <a:t>Comparison between placenta </a:t>
            </a:r>
            <a:r>
              <a:rPr lang="en-US" b="1" dirty="0" err="1" smtClean="0"/>
              <a:t>praevia</a:t>
            </a:r>
            <a:r>
              <a:rPr lang="en-US" b="1" dirty="0" smtClean="0"/>
              <a:t> and placenta abruption</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4138491466"/>
              </p:ext>
            </p:extLst>
          </p:nvPr>
        </p:nvGraphicFramePr>
        <p:xfrm>
          <a:off x="304801" y="1371600"/>
          <a:ext cx="8762999" cy="5181601"/>
        </p:xfrm>
        <a:graphic>
          <a:graphicData uri="http://schemas.openxmlformats.org/drawingml/2006/table">
            <a:tbl>
              <a:tblPr firstRow="1" bandRow="1">
                <a:tableStyleId>{E8B1032C-EA38-4F05-BA0D-38AFFFC7BED3}</a:tableStyleId>
              </a:tblPr>
              <a:tblGrid>
                <a:gridCol w="2359269"/>
                <a:gridCol w="3201865"/>
                <a:gridCol w="3201865"/>
              </a:tblGrid>
              <a:tr h="483012">
                <a:tc>
                  <a:txBody>
                    <a:bodyPr/>
                    <a:lstStyle/>
                    <a:p>
                      <a:endParaRPr lang="en-US" dirty="0"/>
                    </a:p>
                  </a:txBody>
                  <a:tcPr/>
                </a:tc>
                <a:tc>
                  <a:txBody>
                    <a:bodyPr/>
                    <a:lstStyle/>
                    <a:p>
                      <a:r>
                        <a:rPr lang="en-US" dirty="0" smtClean="0"/>
                        <a:t>Placenta </a:t>
                      </a:r>
                      <a:r>
                        <a:rPr lang="en-US" dirty="0" err="1" smtClean="0"/>
                        <a:t>Praevia</a:t>
                      </a:r>
                      <a:endParaRPr lang="en-US" dirty="0"/>
                    </a:p>
                  </a:txBody>
                  <a:tcPr/>
                </a:tc>
                <a:tc>
                  <a:txBody>
                    <a:bodyPr/>
                    <a:lstStyle/>
                    <a:p>
                      <a:r>
                        <a:rPr lang="en-US" dirty="0" smtClean="0"/>
                        <a:t>Placenta Abruption</a:t>
                      </a:r>
                      <a:endParaRPr lang="en-US" dirty="0"/>
                    </a:p>
                  </a:txBody>
                  <a:tcPr/>
                </a:tc>
              </a:tr>
              <a:tr h="1193667">
                <a:tc>
                  <a:txBody>
                    <a:bodyPr/>
                    <a:lstStyle/>
                    <a:p>
                      <a:r>
                        <a:rPr lang="en-US" dirty="0" smtClean="0"/>
                        <a:t>Bleeding</a:t>
                      </a:r>
                      <a:endParaRPr lang="en-US" dirty="0"/>
                    </a:p>
                  </a:txBody>
                  <a:tcPr/>
                </a:tc>
                <a:tc>
                  <a:txBody>
                    <a:bodyPr/>
                    <a:lstStyle/>
                    <a:p>
                      <a:r>
                        <a:rPr lang="en-US" dirty="0" smtClean="0"/>
                        <a:t>Typically</a:t>
                      </a:r>
                      <a:r>
                        <a:rPr lang="en-US" baseline="0" dirty="0" smtClean="0"/>
                        <a:t> present after 22 weeks gestation; may be precipitated by intercourse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Typically</a:t>
                      </a:r>
                      <a:r>
                        <a:rPr lang="en-US" baseline="0" dirty="0" smtClean="0"/>
                        <a:t> present after 22 weeks gestation; may be retained in the uterus.</a:t>
                      </a:r>
                      <a:endParaRPr lang="en-US" dirty="0" smtClean="0"/>
                    </a:p>
                  </a:txBody>
                  <a:tcPr/>
                </a:tc>
              </a:tr>
              <a:tr h="483012">
                <a:tc>
                  <a:txBody>
                    <a:bodyPr/>
                    <a:lstStyle/>
                    <a:p>
                      <a:r>
                        <a:rPr lang="en-US" dirty="0" smtClean="0"/>
                        <a:t>Pain</a:t>
                      </a:r>
                      <a:endParaRPr lang="en-US" dirty="0"/>
                    </a:p>
                  </a:txBody>
                  <a:tcPr/>
                </a:tc>
                <a:tc>
                  <a:txBody>
                    <a:bodyPr/>
                    <a:lstStyle/>
                    <a:p>
                      <a:r>
                        <a:rPr lang="en-US" dirty="0" smtClean="0"/>
                        <a:t>Painless</a:t>
                      </a:r>
                      <a:endParaRPr lang="en-US" dirty="0"/>
                    </a:p>
                  </a:txBody>
                  <a:tcPr/>
                </a:tc>
                <a:tc>
                  <a:txBody>
                    <a:bodyPr/>
                    <a:lstStyle/>
                    <a:p>
                      <a:r>
                        <a:rPr lang="en-US" dirty="0" smtClean="0"/>
                        <a:t>Constant</a:t>
                      </a:r>
                      <a:r>
                        <a:rPr lang="en-US" baseline="0" dirty="0" smtClean="0"/>
                        <a:t> abdominal pain</a:t>
                      </a:r>
                      <a:endParaRPr lang="en-US" dirty="0"/>
                    </a:p>
                  </a:txBody>
                  <a:tcPr/>
                </a:tc>
              </a:tr>
              <a:tr h="477466">
                <a:tc>
                  <a:txBody>
                    <a:bodyPr/>
                    <a:lstStyle/>
                    <a:p>
                      <a:r>
                        <a:rPr lang="en-US" dirty="0" smtClean="0"/>
                        <a:t>Abdomen</a:t>
                      </a:r>
                      <a:endParaRPr lang="en-US" dirty="0"/>
                    </a:p>
                  </a:txBody>
                  <a:tcPr/>
                </a:tc>
                <a:tc>
                  <a:txBody>
                    <a:bodyPr/>
                    <a:lstStyle/>
                    <a:p>
                      <a:r>
                        <a:rPr lang="en-US" dirty="0" smtClean="0"/>
                        <a:t>Non-tender</a:t>
                      </a:r>
                      <a:endParaRPr lang="en-US" dirty="0"/>
                    </a:p>
                  </a:txBody>
                  <a:tcPr/>
                </a:tc>
                <a:tc>
                  <a:txBody>
                    <a:bodyPr/>
                    <a:lstStyle/>
                    <a:p>
                      <a:r>
                        <a:rPr lang="en-US" dirty="0" smtClean="0"/>
                        <a:t>Tender</a:t>
                      </a:r>
                      <a:endParaRPr lang="en-US" dirty="0"/>
                    </a:p>
                  </a:txBody>
                  <a:tcPr/>
                </a:tc>
              </a:tr>
              <a:tr h="477466">
                <a:tc>
                  <a:txBody>
                    <a:bodyPr/>
                    <a:lstStyle/>
                    <a:p>
                      <a:r>
                        <a:rPr lang="en-US" dirty="0" smtClean="0"/>
                        <a:t>Uterus</a:t>
                      </a:r>
                      <a:endParaRPr lang="en-US" dirty="0"/>
                    </a:p>
                  </a:txBody>
                  <a:tcPr/>
                </a:tc>
                <a:tc>
                  <a:txBody>
                    <a:bodyPr/>
                    <a:lstStyle/>
                    <a:p>
                      <a:r>
                        <a:rPr lang="en-US" dirty="0" smtClean="0"/>
                        <a:t>Soft and Relaxed</a:t>
                      </a:r>
                      <a:endParaRPr lang="en-US" dirty="0"/>
                    </a:p>
                  </a:txBody>
                  <a:tcPr/>
                </a:tc>
                <a:tc>
                  <a:txBody>
                    <a:bodyPr/>
                    <a:lstStyle/>
                    <a:p>
                      <a:r>
                        <a:rPr lang="en-US" dirty="0" smtClean="0"/>
                        <a:t>Tense and woody hard.</a:t>
                      </a:r>
                      <a:endParaRPr lang="en-US" dirty="0"/>
                    </a:p>
                  </a:txBody>
                  <a:tcPr/>
                </a:tc>
              </a:tr>
              <a:tr h="1551766">
                <a:tc>
                  <a:txBody>
                    <a:bodyPr/>
                    <a:lstStyle/>
                    <a:p>
                      <a:r>
                        <a:rPr lang="en-US" dirty="0" err="1" smtClean="0"/>
                        <a:t>Foetal</a:t>
                      </a:r>
                      <a:r>
                        <a:rPr lang="en-US" dirty="0" smtClean="0"/>
                        <a:t> condition</a:t>
                      </a:r>
                      <a:endParaRPr lang="en-US" dirty="0"/>
                    </a:p>
                  </a:txBody>
                  <a:tcPr/>
                </a:tc>
                <a:tc>
                  <a:txBody>
                    <a:bodyPr/>
                    <a:lstStyle/>
                    <a:p>
                      <a:r>
                        <a:rPr lang="en-US" dirty="0" smtClean="0"/>
                        <a:t>Normal</a:t>
                      </a:r>
                    </a:p>
                    <a:p>
                      <a:r>
                        <a:rPr lang="en-US" dirty="0" smtClean="0"/>
                        <a:t>(Fetal parts</a:t>
                      </a:r>
                      <a:r>
                        <a:rPr lang="en-US" baseline="0" dirty="0" smtClean="0"/>
                        <a:t> easily palpable, fetal heart sounds usually present)</a:t>
                      </a:r>
                      <a:endParaRPr lang="en-US" dirty="0"/>
                    </a:p>
                  </a:txBody>
                  <a:tcPr/>
                </a:tc>
                <a:tc>
                  <a:txBody>
                    <a:bodyPr/>
                    <a:lstStyle/>
                    <a:p>
                      <a:r>
                        <a:rPr lang="en-US" dirty="0" smtClean="0"/>
                        <a:t>Abnormal </a:t>
                      </a:r>
                    </a:p>
                    <a:p>
                      <a:r>
                        <a:rPr lang="en-US" dirty="0" smtClean="0"/>
                        <a:t>(Fetal distress or absent/abnormal fetal heart sounds)</a:t>
                      </a:r>
                      <a:endParaRPr lang="en-US" dirty="0"/>
                    </a:p>
                  </a:txBody>
                  <a:tcPr/>
                </a:tc>
              </a:tr>
              <a:tr h="515212">
                <a:tc>
                  <a:txBody>
                    <a:bodyPr/>
                    <a:lstStyle/>
                    <a:p>
                      <a:r>
                        <a:rPr lang="en-US" dirty="0" smtClean="0"/>
                        <a:t>Shock</a:t>
                      </a:r>
                      <a:endParaRPr lang="en-US" dirty="0"/>
                    </a:p>
                  </a:txBody>
                  <a:tcPr/>
                </a:tc>
                <a:tc>
                  <a:txBody>
                    <a:bodyPr/>
                    <a:lstStyle/>
                    <a:p>
                      <a:r>
                        <a:rPr lang="en-US" dirty="0" smtClean="0"/>
                        <a:t>Sometimes</a:t>
                      </a:r>
                      <a:r>
                        <a:rPr lang="en-US" baseline="0" dirty="0" smtClean="0"/>
                        <a:t> </a:t>
                      </a:r>
                      <a:r>
                        <a:rPr lang="en-US" dirty="0" smtClean="0"/>
                        <a:t>present </a:t>
                      </a:r>
                      <a:endParaRPr lang="en-US" dirty="0"/>
                    </a:p>
                  </a:txBody>
                  <a:tcPr/>
                </a:tc>
                <a:tc>
                  <a:txBody>
                    <a:bodyPr/>
                    <a:lstStyle/>
                    <a:p>
                      <a:r>
                        <a:rPr lang="en-US" dirty="0" smtClean="0"/>
                        <a:t>Sometimes present</a:t>
                      </a:r>
                      <a:endParaRPr lang="en-US" dirty="0"/>
                    </a:p>
                  </a:txBody>
                  <a:tcPr/>
                </a:tc>
              </a:tr>
            </a:tbl>
          </a:graphicData>
        </a:graphic>
      </p:graphicFrame>
    </p:spTree>
    <p:extLst>
      <p:ext uri="{BB962C8B-B14F-4D97-AF65-F5344CB8AC3E}">
        <p14:creationId xmlns:p14="http://schemas.microsoft.com/office/powerpoint/2010/main" val="2755615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705600"/>
          </a:xfrm>
        </p:spPr>
        <p:txBody>
          <a:bodyPr>
            <a:normAutofit fontScale="92500" lnSpcReduction="10000"/>
          </a:bodyPr>
          <a:lstStyle/>
          <a:p>
            <a:pPr marL="82296" indent="0">
              <a:buNone/>
            </a:pPr>
            <a:r>
              <a:rPr lang="en-US" b="1" u="sng" dirty="0" smtClean="0"/>
              <a:t>Management of </a:t>
            </a:r>
            <a:r>
              <a:rPr lang="en-US" b="1" i="1" u="sng" dirty="0" err="1" smtClean="0"/>
              <a:t>abruptio</a:t>
            </a:r>
            <a:r>
              <a:rPr lang="en-US" b="1" i="1" u="sng" dirty="0" smtClean="0"/>
              <a:t> placenta</a:t>
            </a:r>
          </a:p>
          <a:p>
            <a:r>
              <a:rPr lang="en-US" dirty="0" smtClean="0"/>
              <a:t>Determine the </a:t>
            </a:r>
            <a:r>
              <a:rPr lang="en-US" i="1" u="sng" dirty="0" smtClean="0"/>
              <a:t>gestational age</a:t>
            </a:r>
            <a:r>
              <a:rPr lang="en-US" dirty="0" smtClean="0"/>
              <a:t>, </a:t>
            </a:r>
            <a:r>
              <a:rPr lang="en-US" i="1" u="sng" dirty="0" smtClean="0"/>
              <a:t>maternal</a:t>
            </a:r>
            <a:r>
              <a:rPr lang="en-US" dirty="0" smtClean="0"/>
              <a:t> and </a:t>
            </a:r>
            <a:r>
              <a:rPr lang="en-US" i="1" u="sng" dirty="0" err="1" smtClean="0"/>
              <a:t>foetal</a:t>
            </a:r>
            <a:r>
              <a:rPr lang="en-US" dirty="0" smtClean="0"/>
              <a:t> condition, and </a:t>
            </a:r>
            <a:r>
              <a:rPr lang="en-US" i="1" u="sng" dirty="0" smtClean="0"/>
              <a:t>amount of bleeding</a:t>
            </a:r>
            <a:r>
              <a:rPr lang="en-US" dirty="0" smtClean="0"/>
              <a:t>;</a:t>
            </a:r>
          </a:p>
          <a:p>
            <a:pPr marL="356616" lvl="1" indent="0">
              <a:buNone/>
            </a:pPr>
            <a:r>
              <a:rPr lang="en-US" dirty="0" smtClean="0"/>
              <a:t>-If gestation is below 36/40, and the maternal and </a:t>
            </a:r>
            <a:r>
              <a:rPr lang="en-US" dirty="0" err="1" smtClean="0"/>
              <a:t>foetal</a:t>
            </a:r>
            <a:r>
              <a:rPr lang="en-US" dirty="0" smtClean="0"/>
              <a:t> condition is satisfactory i.e. normal FHR, no shock, bleeding is controlled, conservative management is given and continue with bed rest at home.</a:t>
            </a:r>
            <a:endParaRPr lang="en-US" dirty="0"/>
          </a:p>
          <a:p>
            <a:pPr marL="356616" lvl="1" indent="0">
              <a:buNone/>
            </a:pPr>
            <a:r>
              <a:rPr lang="en-US" dirty="0" smtClean="0"/>
              <a:t>-If gestation is above 36/40, do ARM to induce </a:t>
            </a:r>
            <a:r>
              <a:rPr lang="en-US" dirty="0" err="1" smtClean="0"/>
              <a:t>labour</a:t>
            </a:r>
            <a:r>
              <a:rPr lang="en-US" dirty="0" smtClean="0"/>
              <a:t>. In case bleeding is severe with more than 2 </a:t>
            </a:r>
            <a:r>
              <a:rPr lang="en-US" dirty="0" err="1" smtClean="0"/>
              <a:t>litres</a:t>
            </a:r>
            <a:r>
              <a:rPr lang="en-US" dirty="0" smtClean="0"/>
              <a:t> blood loss, </a:t>
            </a:r>
            <a:r>
              <a:rPr lang="en-US" b="1" dirty="0" smtClean="0"/>
              <a:t>treat the woman for shock</a:t>
            </a:r>
            <a:r>
              <a:rPr lang="en-US" dirty="0" smtClean="0"/>
              <a:t>. Consider IVF and blood transfusion if the bleeding is severe.</a:t>
            </a:r>
          </a:p>
          <a:p>
            <a:pPr marL="356616" lvl="1" indent="0">
              <a:buNone/>
            </a:pPr>
            <a:r>
              <a:rPr lang="en-US" dirty="0" smtClean="0"/>
              <a:t>-Monitor maternal BP and Pulse regularly; take her for C/S and prepare to receive an asphyxiated baby.</a:t>
            </a:r>
          </a:p>
          <a:p>
            <a:pPr marL="356616" lvl="1" indent="0">
              <a:buNone/>
            </a:pPr>
            <a:r>
              <a:rPr lang="en-US" dirty="0"/>
              <a:t>-</a:t>
            </a:r>
            <a:r>
              <a:rPr lang="en-US" dirty="0" smtClean="0"/>
              <a:t>In case </a:t>
            </a:r>
            <a:r>
              <a:rPr lang="en-US" dirty="0" err="1" smtClean="0"/>
              <a:t>foetus</a:t>
            </a:r>
            <a:r>
              <a:rPr lang="en-US" dirty="0" smtClean="0"/>
              <a:t> is dead, and pelvis is adequate, don’t take the mother for c/s but allow vaginal delivery since it causes uterine contractions that reduce bleeding. </a:t>
            </a:r>
          </a:p>
          <a:p>
            <a:pPr marL="356616" lvl="1" indent="0">
              <a:buNone/>
            </a:pPr>
            <a:endParaRPr lang="en-US" dirty="0"/>
          </a:p>
        </p:txBody>
      </p:sp>
    </p:spTree>
    <p:extLst>
      <p:ext uri="{BB962C8B-B14F-4D97-AF65-F5344CB8AC3E}">
        <p14:creationId xmlns:p14="http://schemas.microsoft.com/office/powerpoint/2010/main" val="1601321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00800"/>
          </a:xfrm>
        </p:spPr>
        <p:txBody>
          <a:bodyPr>
            <a:normAutofit/>
          </a:bodyPr>
          <a:lstStyle/>
          <a:p>
            <a:pPr marL="82296" indent="0" algn="ctr">
              <a:buNone/>
            </a:pPr>
            <a:endParaRPr lang="en-US" b="1" u="sng" dirty="0" smtClean="0"/>
          </a:p>
          <a:p>
            <a:pPr marL="82296" indent="0" algn="ctr">
              <a:buNone/>
            </a:pPr>
            <a:r>
              <a:rPr lang="en-US" b="1" u="sng" dirty="0" smtClean="0"/>
              <a:t>Complications of APH</a:t>
            </a:r>
          </a:p>
          <a:p>
            <a:pPr marL="925830" lvl="1" indent="-514350">
              <a:buClrTx/>
              <a:buFont typeface="+mj-lt"/>
              <a:buAutoNum type="arabicParenR"/>
            </a:pPr>
            <a:r>
              <a:rPr lang="en-US" dirty="0" smtClean="0"/>
              <a:t>Puerperal Sepsis incase it was concealed type</a:t>
            </a:r>
          </a:p>
          <a:p>
            <a:pPr marL="925830" lvl="1" indent="-514350">
              <a:buClrTx/>
              <a:buFont typeface="+mj-lt"/>
              <a:buAutoNum type="arabicParenR"/>
            </a:pPr>
            <a:r>
              <a:rPr lang="en-US" dirty="0" err="1" smtClean="0"/>
              <a:t>Anaemia</a:t>
            </a:r>
            <a:r>
              <a:rPr lang="en-US" dirty="0" smtClean="0"/>
              <a:t> due to excess bleeding</a:t>
            </a:r>
          </a:p>
          <a:p>
            <a:pPr marL="925830" lvl="1" indent="-514350">
              <a:buClrTx/>
              <a:buFont typeface="+mj-lt"/>
              <a:buAutoNum type="arabicParenR"/>
            </a:pPr>
            <a:r>
              <a:rPr lang="en-US" dirty="0" smtClean="0"/>
              <a:t>Kidney failure</a:t>
            </a:r>
          </a:p>
          <a:p>
            <a:pPr marL="925830" lvl="1" indent="-514350">
              <a:buClrTx/>
              <a:buFont typeface="+mj-lt"/>
              <a:buAutoNum type="arabicParenR"/>
            </a:pPr>
            <a:r>
              <a:rPr lang="en-US" dirty="0" smtClean="0"/>
              <a:t>PPH due to </a:t>
            </a:r>
            <a:r>
              <a:rPr lang="en-US" dirty="0" err="1" smtClean="0"/>
              <a:t>hypofibrinogenemia</a:t>
            </a:r>
            <a:r>
              <a:rPr lang="en-US" dirty="0" smtClean="0"/>
              <a:t> or few living ligatures</a:t>
            </a:r>
          </a:p>
          <a:p>
            <a:pPr marL="925830" lvl="1" indent="-514350">
              <a:buClrTx/>
              <a:buFont typeface="+mj-lt"/>
              <a:buAutoNum type="arabicParenR"/>
            </a:pPr>
            <a:r>
              <a:rPr lang="en-US" dirty="0" smtClean="0"/>
              <a:t>Maternal death</a:t>
            </a:r>
          </a:p>
          <a:p>
            <a:pPr marL="925830" lvl="1" indent="-514350">
              <a:buClrTx/>
              <a:buFont typeface="+mj-lt"/>
              <a:buAutoNum type="arabicParenR"/>
            </a:pPr>
            <a:r>
              <a:rPr lang="en-US" dirty="0" smtClean="0"/>
              <a:t>Asphyxia </a:t>
            </a:r>
            <a:r>
              <a:rPr lang="en-US" dirty="0" err="1" smtClean="0"/>
              <a:t>neonatorum</a:t>
            </a:r>
            <a:endParaRPr lang="en-US" dirty="0" smtClean="0"/>
          </a:p>
          <a:p>
            <a:pPr marL="925830" lvl="1" indent="-514350">
              <a:buClrTx/>
              <a:buFont typeface="+mj-lt"/>
              <a:buAutoNum type="arabicParenR"/>
            </a:pPr>
            <a:r>
              <a:rPr lang="en-US" dirty="0" smtClean="0"/>
              <a:t>Preterm/SGA babies</a:t>
            </a:r>
          </a:p>
          <a:p>
            <a:pPr marL="925830" lvl="1" indent="-514350">
              <a:buClrTx/>
              <a:buFont typeface="+mj-lt"/>
              <a:buAutoNum type="arabicParenR"/>
            </a:pPr>
            <a:r>
              <a:rPr lang="en-US" dirty="0" smtClean="0"/>
              <a:t>Still birth</a:t>
            </a:r>
          </a:p>
          <a:p>
            <a:pPr marL="925830" lvl="1" indent="-514350">
              <a:buClrTx/>
              <a:buFont typeface="+mj-lt"/>
              <a:buAutoNum type="arabicParenR"/>
            </a:pPr>
            <a:r>
              <a:rPr lang="en-US" dirty="0" smtClean="0"/>
              <a:t>Neonatal death as an outcome</a:t>
            </a:r>
          </a:p>
        </p:txBody>
      </p:sp>
    </p:spTree>
    <p:extLst>
      <p:ext uri="{BB962C8B-B14F-4D97-AF65-F5344CB8AC3E}">
        <p14:creationId xmlns:p14="http://schemas.microsoft.com/office/powerpoint/2010/main" val="1485972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362200"/>
            <a:ext cx="7498080" cy="1143000"/>
          </a:xfrm>
        </p:spPr>
        <p:txBody>
          <a:bodyPr/>
          <a:lstStyle/>
          <a:p>
            <a:r>
              <a:rPr lang="en-US" b="1" dirty="0" smtClean="0">
                <a:effectLst/>
              </a:rPr>
              <a:t>ANY QUESTIONS SO FAR?</a:t>
            </a:r>
            <a:endParaRPr lang="en-US" b="1" dirty="0">
              <a:effectLst/>
            </a:endParaRPr>
          </a:p>
        </p:txBody>
      </p:sp>
    </p:spTree>
    <p:extLst>
      <p:ext uri="{BB962C8B-B14F-4D97-AF65-F5344CB8AC3E}">
        <p14:creationId xmlns:p14="http://schemas.microsoft.com/office/powerpoint/2010/main" val="223853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792162"/>
          </a:xfrm>
        </p:spPr>
        <p:txBody>
          <a:bodyPr/>
          <a:lstStyle/>
          <a:p>
            <a:r>
              <a:rPr lang="en-US" b="1" dirty="0" smtClean="0"/>
              <a:t>Introduction</a:t>
            </a:r>
            <a:endParaRPr lang="en-US" b="1" dirty="0"/>
          </a:p>
        </p:txBody>
      </p:sp>
      <p:sp>
        <p:nvSpPr>
          <p:cNvPr id="3" name="Content Placeholder 2"/>
          <p:cNvSpPr>
            <a:spLocks noGrp="1"/>
          </p:cNvSpPr>
          <p:nvPr>
            <p:ph idx="1"/>
          </p:nvPr>
        </p:nvSpPr>
        <p:spPr>
          <a:xfrm>
            <a:off x="152400" y="990600"/>
            <a:ext cx="8781288" cy="5257800"/>
          </a:xfrm>
        </p:spPr>
        <p:txBody>
          <a:bodyPr/>
          <a:lstStyle/>
          <a:p>
            <a:r>
              <a:rPr lang="en-US" u="sng" dirty="0" smtClean="0"/>
              <a:t>Obstetrics</a:t>
            </a:r>
            <a:r>
              <a:rPr lang="en-US" dirty="0" smtClean="0"/>
              <a:t> is a branch of medicine and surgery dealing with pregnancy, </a:t>
            </a:r>
            <a:r>
              <a:rPr lang="en-US" dirty="0" err="1" smtClean="0"/>
              <a:t>labour</a:t>
            </a:r>
            <a:r>
              <a:rPr lang="en-US" dirty="0" smtClean="0"/>
              <a:t> and the </a:t>
            </a:r>
            <a:r>
              <a:rPr lang="en-US" dirty="0" err="1" smtClean="0"/>
              <a:t>puerperium</a:t>
            </a:r>
            <a:endParaRPr lang="en-US" dirty="0" smtClean="0"/>
          </a:p>
          <a:p>
            <a:r>
              <a:rPr lang="en-US" u="sng" dirty="0" smtClean="0"/>
              <a:t>Emergency</a:t>
            </a:r>
            <a:r>
              <a:rPr lang="en-US" dirty="0" smtClean="0"/>
              <a:t> refers to a sudden crisis requiring urgent intervention</a:t>
            </a:r>
            <a:endParaRPr lang="en-US" dirty="0"/>
          </a:p>
        </p:txBody>
      </p:sp>
    </p:spTree>
    <p:extLst>
      <p:ext uri="{BB962C8B-B14F-4D97-AF65-F5344CB8AC3E}">
        <p14:creationId xmlns:p14="http://schemas.microsoft.com/office/powerpoint/2010/main" val="335722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90688" cy="563562"/>
          </a:xfrm>
        </p:spPr>
        <p:txBody>
          <a:bodyPr>
            <a:normAutofit fontScale="90000"/>
          </a:bodyPr>
          <a:lstStyle/>
          <a:p>
            <a:r>
              <a:rPr lang="en-US" b="1" u="sng" dirty="0" smtClean="0">
                <a:effectLst/>
              </a:rPr>
              <a:t>Case Scenario 3</a:t>
            </a:r>
            <a:endParaRPr lang="en-US" b="1" u="sng" dirty="0">
              <a:effectLst/>
            </a:endParaRPr>
          </a:p>
        </p:txBody>
      </p:sp>
      <p:sp>
        <p:nvSpPr>
          <p:cNvPr id="3" name="Content Placeholder 2"/>
          <p:cNvSpPr>
            <a:spLocks noGrp="1"/>
          </p:cNvSpPr>
          <p:nvPr>
            <p:ph idx="1"/>
          </p:nvPr>
        </p:nvSpPr>
        <p:spPr>
          <a:xfrm>
            <a:off x="152400" y="838200"/>
            <a:ext cx="8839200" cy="5867400"/>
          </a:xfrm>
        </p:spPr>
        <p:txBody>
          <a:bodyPr>
            <a:normAutofit/>
          </a:bodyPr>
          <a:lstStyle/>
          <a:p>
            <a:pPr lvl="0"/>
            <a:r>
              <a:rPr lang="en-US" dirty="0"/>
              <a:t>Mrs. </a:t>
            </a:r>
            <a:r>
              <a:rPr lang="en-US" dirty="0" err="1"/>
              <a:t>Kiptoo</a:t>
            </a:r>
            <a:r>
              <a:rPr lang="en-US" dirty="0"/>
              <a:t>; 32 years, </a:t>
            </a:r>
            <a:r>
              <a:rPr lang="en-US" dirty="0" err="1"/>
              <a:t>para</a:t>
            </a:r>
            <a:r>
              <a:rPr lang="en-US" dirty="0"/>
              <a:t> 2+0 gave birth to </a:t>
            </a:r>
            <a:r>
              <a:rPr lang="en-US" dirty="0" smtClean="0"/>
              <a:t>a live male </a:t>
            </a:r>
            <a:r>
              <a:rPr lang="en-US" dirty="0"/>
              <a:t>infant who </a:t>
            </a:r>
            <a:r>
              <a:rPr lang="en-US" dirty="0" smtClean="0"/>
              <a:t>had an excellent APGAR score. Unfortunately, within 24 hours of delivery, she started </a:t>
            </a:r>
            <a:r>
              <a:rPr lang="en-US" dirty="0"/>
              <a:t>bleeding </a:t>
            </a:r>
            <a:r>
              <a:rPr lang="en-US" dirty="0" smtClean="0"/>
              <a:t>profusely.</a:t>
            </a:r>
          </a:p>
          <a:p>
            <a:pPr marL="82296" lvl="0" indent="0">
              <a:buNone/>
            </a:pPr>
            <a:endParaRPr lang="en-US" b="1" dirty="0" smtClean="0"/>
          </a:p>
          <a:p>
            <a:pPr marL="82296" lvl="0" indent="0">
              <a:buNone/>
            </a:pPr>
            <a:r>
              <a:rPr lang="en-US" b="1" dirty="0" smtClean="0"/>
              <a:t>QUIZ:</a:t>
            </a:r>
          </a:p>
          <a:p>
            <a:pPr marL="596646" lvl="0" indent="-514350">
              <a:buClrTx/>
              <a:buFont typeface="+mj-lt"/>
              <a:buAutoNum type="arabicPeriod"/>
            </a:pPr>
            <a:r>
              <a:rPr lang="en-US" dirty="0" smtClean="0"/>
              <a:t>Differentiate between primary and secondary postpartum hemorrhage.</a:t>
            </a:r>
          </a:p>
          <a:p>
            <a:pPr marL="596646" lvl="0" indent="-514350">
              <a:buClrTx/>
              <a:buFont typeface="+mj-lt"/>
              <a:buAutoNum type="arabicPeriod"/>
            </a:pPr>
            <a:r>
              <a:rPr lang="en-US" dirty="0" smtClean="0"/>
              <a:t>Discuss the further management of Mrs. </a:t>
            </a:r>
            <a:r>
              <a:rPr lang="en-US" dirty="0" err="1" smtClean="0"/>
              <a:t>Kiptoo</a:t>
            </a:r>
            <a:r>
              <a:rPr lang="en-US" dirty="0" smtClean="0"/>
              <a:t>.</a:t>
            </a:r>
            <a:endParaRPr lang="en-US" dirty="0"/>
          </a:p>
          <a:p>
            <a:pPr marL="596646" indent="-514350">
              <a:buFont typeface="+mj-lt"/>
              <a:buAutoNum type="arabicPeriod"/>
            </a:pPr>
            <a:endParaRPr lang="en-US" dirty="0"/>
          </a:p>
        </p:txBody>
      </p:sp>
    </p:spTree>
    <p:extLst>
      <p:ext uri="{BB962C8B-B14F-4D97-AF65-F5344CB8AC3E}">
        <p14:creationId xmlns:p14="http://schemas.microsoft.com/office/powerpoint/2010/main" val="2724924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498080" cy="1143000"/>
          </a:xfrm>
        </p:spPr>
        <p:txBody>
          <a:bodyPr/>
          <a:lstStyle/>
          <a:p>
            <a:r>
              <a:rPr lang="en-US" b="1" u="sng" dirty="0" smtClean="0"/>
              <a:t>GROUP DISCUSSIONS</a:t>
            </a:r>
            <a:endParaRPr lang="en-US" b="1" u="sng" dirty="0"/>
          </a:p>
        </p:txBody>
      </p:sp>
      <p:sp>
        <p:nvSpPr>
          <p:cNvPr id="3" name="Rectangle 2"/>
          <p:cNvSpPr/>
          <p:nvPr/>
        </p:nvSpPr>
        <p:spPr>
          <a:xfrm>
            <a:off x="304800" y="1752600"/>
            <a:ext cx="8686800" cy="3046988"/>
          </a:xfrm>
          <a:prstGeom prst="rect">
            <a:avLst/>
          </a:prstGeom>
        </p:spPr>
        <p:txBody>
          <a:bodyPr wrap="square">
            <a:spAutoFit/>
          </a:bodyPr>
          <a:lstStyle/>
          <a:p>
            <a:r>
              <a:rPr lang="en-US" sz="3200" b="1" dirty="0" smtClean="0"/>
              <a:t>GROUP 5</a:t>
            </a:r>
            <a:r>
              <a:rPr lang="en-US" sz="3200" dirty="0" smtClean="0"/>
              <a:t>: Post-partum Hemorrhage (PPH)</a:t>
            </a:r>
            <a:endParaRPr lang="en-US" sz="3200" dirty="0"/>
          </a:p>
          <a:p>
            <a:r>
              <a:rPr lang="en-US" sz="3200" b="1" dirty="0" smtClean="0"/>
              <a:t>GROUP 3:</a:t>
            </a:r>
            <a:r>
              <a:rPr lang="en-US" sz="3200" dirty="0" smtClean="0"/>
              <a:t> Raptured </a:t>
            </a:r>
            <a:r>
              <a:rPr lang="en-US" sz="3200" dirty="0"/>
              <a:t>U</a:t>
            </a:r>
            <a:r>
              <a:rPr lang="en-US" sz="3200" dirty="0" smtClean="0"/>
              <a:t>terus</a:t>
            </a:r>
          </a:p>
          <a:p>
            <a:r>
              <a:rPr lang="en-US" sz="3200" b="1" dirty="0" smtClean="0"/>
              <a:t>GROUP 1:</a:t>
            </a:r>
            <a:r>
              <a:rPr lang="en-US" sz="3200" dirty="0" smtClean="0"/>
              <a:t> Acute </a:t>
            </a:r>
            <a:r>
              <a:rPr lang="en-US" sz="3200" dirty="0"/>
              <a:t>inversion of the uterus</a:t>
            </a:r>
          </a:p>
          <a:p>
            <a:r>
              <a:rPr lang="en-US" sz="3200" b="1" dirty="0" smtClean="0"/>
              <a:t>GROUP 4:</a:t>
            </a:r>
            <a:r>
              <a:rPr lang="en-US" sz="3200" dirty="0" smtClean="0"/>
              <a:t> Fetal Distress </a:t>
            </a:r>
            <a:r>
              <a:rPr lang="en-US" sz="3200" dirty="0"/>
              <a:t>and </a:t>
            </a:r>
            <a:r>
              <a:rPr lang="en-US" sz="3200" dirty="0" smtClean="0"/>
              <a:t>Maternal Distress</a:t>
            </a:r>
            <a:endParaRPr lang="en-US" sz="3200" dirty="0"/>
          </a:p>
          <a:p>
            <a:r>
              <a:rPr lang="en-US" sz="3200" b="1" dirty="0" smtClean="0"/>
              <a:t>GROUP 2:</a:t>
            </a:r>
            <a:r>
              <a:rPr lang="en-US" sz="3200" dirty="0" smtClean="0"/>
              <a:t> Pre-</a:t>
            </a:r>
            <a:r>
              <a:rPr lang="en-US" sz="3200" dirty="0" err="1" smtClean="0"/>
              <a:t>eclampsia</a:t>
            </a:r>
            <a:r>
              <a:rPr lang="en-US" sz="3200" dirty="0" smtClean="0"/>
              <a:t> </a:t>
            </a:r>
            <a:r>
              <a:rPr lang="en-US" sz="3200" dirty="0"/>
              <a:t>and </a:t>
            </a:r>
            <a:r>
              <a:rPr lang="en-US" sz="3200" dirty="0" err="1" smtClean="0"/>
              <a:t>Eclampsia</a:t>
            </a:r>
            <a:endParaRPr lang="en-US" sz="3200" dirty="0"/>
          </a:p>
          <a:p>
            <a:endParaRPr lang="en-US" sz="3200" dirty="0"/>
          </a:p>
        </p:txBody>
      </p:sp>
    </p:spTree>
    <p:extLst>
      <p:ext uri="{BB962C8B-B14F-4D97-AF65-F5344CB8AC3E}">
        <p14:creationId xmlns:p14="http://schemas.microsoft.com/office/powerpoint/2010/main" val="4669111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81288" cy="5638800"/>
          </a:xfrm>
        </p:spPr>
        <p:txBody>
          <a:bodyPr>
            <a:normAutofit fontScale="92500" lnSpcReduction="10000"/>
          </a:bodyPr>
          <a:lstStyle/>
          <a:p>
            <a:pPr marL="82296" indent="0">
              <a:buClrTx/>
              <a:buNone/>
            </a:pPr>
            <a:r>
              <a:rPr lang="en-US" b="1" u="sng" dirty="0" smtClean="0"/>
              <a:t>GROUP 5: Postpartum Hemorrhage (20 </a:t>
            </a:r>
            <a:r>
              <a:rPr lang="en-US" b="1" u="sng" dirty="0"/>
              <a:t>marks)</a:t>
            </a:r>
          </a:p>
          <a:p>
            <a:pPr marL="596646" lvl="0" indent="-514350">
              <a:buClrTx/>
              <a:buFont typeface="+mj-lt"/>
              <a:buAutoNum type="alphaLcParenR"/>
            </a:pPr>
            <a:r>
              <a:rPr lang="en-US" dirty="0" smtClean="0"/>
              <a:t>Differentiate </a:t>
            </a:r>
            <a:r>
              <a:rPr lang="en-US" dirty="0"/>
              <a:t>between primary and secondary postpartum </a:t>
            </a:r>
            <a:r>
              <a:rPr lang="en-US" dirty="0" smtClean="0"/>
              <a:t>hemorrhage (PPH)</a:t>
            </a:r>
            <a:endParaRPr lang="en-US" dirty="0"/>
          </a:p>
          <a:p>
            <a:pPr marL="596646" indent="-514350">
              <a:buClrTx/>
              <a:buFont typeface="+mj-lt"/>
              <a:buAutoNum type="alphaLcParenR"/>
            </a:pPr>
            <a:r>
              <a:rPr lang="en-US" dirty="0" smtClean="0"/>
              <a:t>List </a:t>
            </a:r>
            <a:r>
              <a:rPr lang="en-US" dirty="0"/>
              <a:t>and explain four causes of post-partum </a:t>
            </a:r>
            <a:r>
              <a:rPr lang="en-US" dirty="0" smtClean="0"/>
              <a:t>hemorrhage (PPH)</a:t>
            </a:r>
            <a:endParaRPr lang="en-US" dirty="0"/>
          </a:p>
          <a:p>
            <a:pPr marL="596646" indent="-514350">
              <a:buClrTx/>
              <a:buFont typeface="+mj-lt"/>
              <a:buAutoNum type="alphaLcParenR"/>
            </a:pPr>
            <a:r>
              <a:rPr lang="en-US" dirty="0" smtClean="0"/>
              <a:t>Identify </a:t>
            </a:r>
            <a:r>
              <a:rPr lang="en-US" dirty="0"/>
              <a:t>predisposing factors to PPH</a:t>
            </a:r>
          </a:p>
          <a:p>
            <a:pPr marL="596646" indent="-514350">
              <a:buClrTx/>
              <a:buFont typeface="+mj-lt"/>
              <a:buAutoNum type="alphaLcParenR"/>
            </a:pPr>
            <a:r>
              <a:rPr lang="en-US" dirty="0" smtClean="0"/>
              <a:t>Outline </a:t>
            </a:r>
            <a:r>
              <a:rPr lang="en-US" dirty="0"/>
              <a:t>the clinical features of PPH</a:t>
            </a:r>
          </a:p>
          <a:p>
            <a:pPr marL="596646" indent="-514350">
              <a:buClrTx/>
              <a:buFont typeface="+mj-lt"/>
              <a:buAutoNum type="alphaLcParenR"/>
            </a:pPr>
            <a:r>
              <a:rPr lang="en-US" dirty="0" smtClean="0"/>
              <a:t>Explain </a:t>
            </a:r>
            <a:r>
              <a:rPr lang="en-US" dirty="0"/>
              <a:t>the diagnosis of PPH</a:t>
            </a:r>
          </a:p>
          <a:p>
            <a:pPr marL="596646" indent="-514350">
              <a:buClrTx/>
              <a:buFont typeface="+mj-lt"/>
              <a:buAutoNum type="alphaLcParenR"/>
            </a:pPr>
            <a:r>
              <a:rPr lang="en-US" dirty="0" smtClean="0"/>
              <a:t>Discuss </a:t>
            </a:r>
            <a:r>
              <a:rPr lang="en-US" dirty="0"/>
              <a:t>the management of PPH depending on the causes listed above.</a:t>
            </a:r>
          </a:p>
          <a:p>
            <a:pPr marL="596646" indent="-514350">
              <a:buClrTx/>
              <a:buFont typeface="+mj-lt"/>
              <a:buAutoNum type="alphaLcParenR"/>
            </a:pPr>
            <a:r>
              <a:rPr lang="en-US" dirty="0" smtClean="0"/>
              <a:t>List </a:t>
            </a:r>
            <a:r>
              <a:rPr lang="en-US" dirty="0"/>
              <a:t>five complications of </a:t>
            </a:r>
            <a:r>
              <a:rPr lang="en-US" dirty="0" smtClean="0"/>
              <a:t>PPH</a:t>
            </a:r>
            <a:endParaRPr lang="en-US" dirty="0"/>
          </a:p>
        </p:txBody>
      </p:sp>
    </p:spTree>
    <p:extLst>
      <p:ext uri="{BB962C8B-B14F-4D97-AF65-F5344CB8AC3E}">
        <p14:creationId xmlns:p14="http://schemas.microsoft.com/office/powerpoint/2010/main" val="7910756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639762"/>
          </a:xfrm>
        </p:spPr>
        <p:txBody>
          <a:bodyPr>
            <a:normAutofit fontScale="90000"/>
          </a:bodyPr>
          <a:lstStyle/>
          <a:p>
            <a:r>
              <a:rPr lang="en-US" b="1" u="sng" dirty="0" smtClean="0">
                <a:effectLst/>
              </a:rPr>
              <a:t>3. Postpartum Hemorrhage (PPH)</a:t>
            </a:r>
            <a:endParaRPr lang="en-US" b="1" u="sng" dirty="0">
              <a:effectLst/>
            </a:endParaRPr>
          </a:p>
        </p:txBody>
      </p:sp>
      <p:sp>
        <p:nvSpPr>
          <p:cNvPr id="3" name="Content Placeholder 2"/>
          <p:cNvSpPr>
            <a:spLocks noGrp="1"/>
          </p:cNvSpPr>
          <p:nvPr>
            <p:ph idx="1"/>
          </p:nvPr>
        </p:nvSpPr>
        <p:spPr>
          <a:xfrm>
            <a:off x="152400" y="990600"/>
            <a:ext cx="8915400" cy="5867400"/>
          </a:xfrm>
        </p:spPr>
        <p:txBody>
          <a:bodyPr>
            <a:normAutofit fontScale="92500"/>
          </a:bodyPr>
          <a:lstStyle/>
          <a:p>
            <a:pPr marL="82296" indent="0">
              <a:buNone/>
            </a:pPr>
            <a:r>
              <a:rPr lang="en-US" b="1" dirty="0" smtClean="0"/>
              <a:t>Definition</a:t>
            </a:r>
          </a:p>
          <a:p>
            <a:r>
              <a:rPr lang="en-US" dirty="0" smtClean="0"/>
              <a:t>PPH refers to excessive bleeding from the genital tract (per vaginal) of an amount exceeding 500ml soon after delivery up to the end of </a:t>
            </a:r>
            <a:r>
              <a:rPr lang="en-US" dirty="0" err="1" smtClean="0"/>
              <a:t>puerperium</a:t>
            </a:r>
            <a:r>
              <a:rPr lang="en-US" dirty="0" smtClean="0"/>
              <a:t> (6weeks to max.12 weeks postpartum). </a:t>
            </a:r>
            <a:endParaRPr lang="en-US" dirty="0"/>
          </a:p>
          <a:p>
            <a:r>
              <a:rPr lang="en-US" dirty="0" smtClean="0"/>
              <a:t>If it occurs within 24 hours, it is called primary PPH, but if it occurs after 24hours of delivery and up to about 12 weeks postpartum, it is called secondary PPH.</a:t>
            </a:r>
          </a:p>
          <a:p>
            <a:r>
              <a:rPr lang="en-US" dirty="0" smtClean="0"/>
              <a:t>It is an </a:t>
            </a:r>
            <a:r>
              <a:rPr lang="en-US" dirty="0"/>
              <a:t>obstetric </a:t>
            </a:r>
            <a:r>
              <a:rPr lang="en-US" dirty="0" smtClean="0"/>
              <a:t>emergency and a major complication of </a:t>
            </a:r>
            <a:r>
              <a:rPr lang="en-US" dirty="0" err="1" smtClean="0"/>
              <a:t>puerperium</a:t>
            </a:r>
            <a:r>
              <a:rPr lang="en-US" dirty="0" smtClean="0"/>
              <a:t> hence immediate interventions required to save the life of the mother.</a:t>
            </a:r>
          </a:p>
          <a:p>
            <a:endParaRPr lang="en-US" dirty="0"/>
          </a:p>
        </p:txBody>
      </p:sp>
    </p:spTree>
    <p:extLst>
      <p:ext uri="{BB962C8B-B14F-4D97-AF65-F5344CB8AC3E}">
        <p14:creationId xmlns:p14="http://schemas.microsoft.com/office/powerpoint/2010/main" val="4871122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28888" cy="5257800"/>
          </a:xfrm>
        </p:spPr>
        <p:txBody>
          <a:bodyPr/>
          <a:lstStyle/>
          <a:p>
            <a:pPr marL="82296" indent="0" algn="ctr">
              <a:buNone/>
            </a:pPr>
            <a:r>
              <a:rPr lang="en-US" sz="3600" b="1" u="sng" dirty="0" smtClean="0"/>
              <a:t>Predisposing Factors to PPH</a:t>
            </a:r>
          </a:p>
          <a:p>
            <a:pPr marL="928116" lvl="1" indent="-571500">
              <a:buClrTx/>
              <a:buFont typeface="+mj-lt"/>
              <a:buAutoNum type="romanLcPeriod"/>
            </a:pPr>
            <a:r>
              <a:rPr lang="en-US" sz="3200" dirty="0" smtClean="0"/>
              <a:t>Previous history of PPH or retained placenta</a:t>
            </a:r>
          </a:p>
          <a:p>
            <a:pPr marL="928116" lvl="1" indent="-571500">
              <a:buClrTx/>
              <a:buFont typeface="+mj-lt"/>
              <a:buAutoNum type="romanLcPeriod"/>
            </a:pPr>
            <a:r>
              <a:rPr lang="en-US" sz="3200" dirty="0" smtClean="0"/>
              <a:t>High Parity resulting in uterine scar tissue</a:t>
            </a:r>
          </a:p>
          <a:p>
            <a:pPr marL="928116" lvl="1" indent="-571500">
              <a:buClrTx/>
              <a:buFont typeface="+mj-lt"/>
              <a:buAutoNum type="romanLcPeriod"/>
            </a:pPr>
            <a:r>
              <a:rPr lang="en-US" sz="3200" dirty="0" smtClean="0"/>
              <a:t>Presence of fibroids</a:t>
            </a:r>
          </a:p>
          <a:p>
            <a:pPr marL="928116" lvl="1" indent="-571500">
              <a:buClrTx/>
              <a:buFont typeface="+mj-lt"/>
              <a:buAutoNum type="romanLcPeriod"/>
            </a:pPr>
            <a:r>
              <a:rPr lang="en-US" sz="3200" dirty="0" smtClean="0"/>
              <a:t>Maternal </a:t>
            </a:r>
            <a:r>
              <a:rPr lang="en-US" sz="3200" dirty="0" err="1" smtClean="0"/>
              <a:t>Anaemia</a:t>
            </a:r>
            <a:endParaRPr lang="en-US" sz="3200" dirty="0" smtClean="0"/>
          </a:p>
          <a:p>
            <a:pPr marL="928116" lvl="1" indent="-571500">
              <a:buClrTx/>
              <a:buFont typeface="+mj-lt"/>
              <a:buAutoNum type="romanLcPeriod"/>
            </a:pPr>
            <a:r>
              <a:rPr lang="en-US" sz="3200" dirty="0" smtClean="0"/>
              <a:t>Ketoacidosis</a:t>
            </a:r>
          </a:p>
          <a:p>
            <a:pPr marL="928116" lvl="1" indent="-571500">
              <a:buClrTx/>
              <a:buFont typeface="+mj-lt"/>
              <a:buAutoNum type="romanLcPeriod"/>
            </a:pPr>
            <a:r>
              <a:rPr lang="en-US" sz="3200" dirty="0" smtClean="0"/>
              <a:t>Multiple Pregnancy</a:t>
            </a:r>
          </a:p>
          <a:p>
            <a:endParaRPr lang="en-US" dirty="0"/>
          </a:p>
        </p:txBody>
      </p:sp>
    </p:spTree>
    <p:extLst>
      <p:ext uri="{BB962C8B-B14F-4D97-AF65-F5344CB8AC3E}">
        <p14:creationId xmlns:p14="http://schemas.microsoft.com/office/powerpoint/2010/main" val="5988549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6248400"/>
          </a:xfrm>
        </p:spPr>
        <p:txBody>
          <a:bodyPr>
            <a:normAutofit/>
          </a:bodyPr>
          <a:lstStyle/>
          <a:p>
            <a:pPr marL="82296" indent="0">
              <a:buNone/>
            </a:pPr>
            <a:r>
              <a:rPr lang="en-US" sz="4000" b="1" u="sng" dirty="0" smtClean="0"/>
              <a:t>Causes of PPH</a:t>
            </a:r>
          </a:p>
          <a:p>
            <a:pPr marL="870966" lvl="1" indent="-514350">
              <a:buClrTx/>
              <a:buFont typeface="+mj-lt"/>
              <a:buAutoNum type="alphaLcParenR"/>
            </a:pPr>
            <a:r>
              <a:rPr lang="en-US" sz="3200" dirty="0" smtClean="0"/>
              <a:t>Atonic uterus</a:t>
            </a:r>
          </a:p>
          <a:p>
            <a:pPr marL="870966" lvl="1" indent="-514350">
              <a:buClrTx/>
              <a:buFont typeface="+mj-lt"/>
              <a:buAutoNum type="alphaLcParenR"/>
            </a:pPr>
            <a:r>
              <a:rPr lang="en-US" sz="3200" dirty="0" smtClean="0"/>
              <a:t>Retained products of conception</a:t>
            </a:r>
          </a:p>
          <a:p>
            <a:pPr marL="870966" lvl="1" indent="-514350">
              <a:buClrTx/>
              <a:buFont typeface="+mj-lt"/>
              <a:buAutoNum type="alphaLcParenR"/>
            </a:pPr>
            <a:r>
              <a:rPr lang="en-US" sz="3200" dirty="0" smtClean="0"/>
              <a:t>Trauma  to the genital organs</a:t>
            </a:r>
          </a:p>
          <a:p>
            <a:pPr marL="870966" lvl="1" indent="-514350">
              <a:buClrTx/>
              <a:buFont typeface="+mj-lt"/>
              <a:buAutoNum type="alphaLcParenR"/>
            </a:pPr>
            <a:r>
              <a:rPr lang="en-US" sz="3200" dirty="0" smtClean="0"/>
              <a:t>Coagulation disorders</a:t>
            </a:r>
          </a:p>
          <a:p>
            <a:pPr marL="870966" lvl="1" indent="-514350">
              <a:buClrTx/>
              <a:buFont typeface="+mj-lt"/>
              <a:buAutoNum type="alphaLcParenR"/>
            </a:pPr>
            <a:endParaRPr lang="en-US" sz="3200" dirty="0"/>
          </a:p>
          <a:p>
            <a:pPr marL="82296" indent="0">
              <a:buClrTx/>
              <a:buNone/>
            </a:pPr>
            <a:r>
              <a:rPr lang="en-US" b="1" dirty="0" smtClean="0"/>
              <a:t>NB:</a:t>
            </a:r>
            <a:r>
              <a:rPr lang="en-US" dirty="0" smtClean="0"/>
              <a:t> The most important way of managing PPH is to determine the cause of the bleeding then manage the condition as per the cause.</a:t>
            </a:r>
          </a:p>
        </p:txBody>
      </p:sp>
    </p:spTree>
    <p:extLst>
      <p:ext uri="{BB962C8B-B14F-4D97-AF65-F5344CB8AC3E}">
        <p14:creationId xmlns:p14="http://schemas.microsoft.com/office/powerpoint/2010/main" val="1553496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248400"/>
          </a:xfrm>
        </p:spPr>
        <p:txBody>
          <a:bodyPr>
            <a:normAutofit fontScale="92500" lnSpcReduction="20000"/>
          </a:bodyPr>
          <a:lstStyle/>
          <a:p>
            <a:pPr marL="596646" indent="-514350">
              <a:buClrTx/>
              <a:buFont typeface="+mj-lt"/>
              <a:buAutoNum type="alphaLcParenR"/>
            </a:pPr>
            <a:r>
              <a:rPr lang="en-US" b="1" u="sng" dirty="0"/>
              <a:t>Atonic uterus</a:t>
            </a:r>
          </a:p>
          <a:p>
            <a:r>
              <a:rPr lang="en-US" dirty="0"/>
              <a:t>This refers to the failure of the uterus to contract and </a:t>
            </a:r>
            <a:r>
              <a:rPr lang="en-US" dirty="0" smtClean="0"/>
              <a:t>retract after delivery of the baby.</a:t>
            </a:r>
            <a:endParaRPr lang="en-US" dirty="0"/>
          </a:p>
          <a:p>
            <a:pPr marL="82296" indent="0">
              <a:buNone/>
            </a:pPr>
            <a:r>
              <a:rPr lang="en-US" b="1" i="1" u="sng" dirty="0"/>
              <a:t>Causes of atonic uterus</a:t>
            </a:r>
          </a:p>
          <a:p>
            <a:pPr marL="596646" indent="-514350">
              <a:buClrTx/>
              <a:buFont typeface="+mj-lt"/>
              <a:buAutoNum type="arabicParenR"/>
            </a:pPr>
            <a:r>
              <a:rPr lang="en-US" dirty="0" smtClean="0"/>
              <a:t>Precipitate </a:t>
            </a:r>
            <a:r>
              <a:rPr lang="en-US" dirty="0" err="1" smtClean="0"/>
              <a:t>Labour</a:t>
            </a:r>
            <a:r>
              <a:rPr lang="en-US" dirty="0" smtClean="0"/>
              <a:t> or Prolonged </a:t>
            </a:r>
            <a:r>
              <a:rPr lang="en-US" dirty="0" err="1"/>
              <a:t>labour</a:t>
            </a:r>
            <a:endParaRPr lang="en-US" dirty="0"/>
          </a:p>
          <a:p>
            <a:pPr marL="596646" indent="-514350">
              <a:buClrTx/>
              <a:buFont typeface="+mj-lt"/>
              <a:buAutoNum type="arabicParenR"/>
            </a:pPr>
            <a:r>
              <a:rPr lang="en-US" dirty="0" smtClean="0"/>
              <a:t>Mismanagement </a:t>
            </a:r>
            <a:r>
              <a:rPr lang="en-US" dirty="0"/>
              <a:t>of </a:t>
            </a:r>
            <a:r>
              <a:rPr lang="en-US" dirty="0" err="1"/>
              <a:t>labour</a:t>
            </a:r>
            <a:endParaRPr lang="en-US" dirty="0"/>
          </a:p>
          <a:p>
            <a:pPr lvl="1">
              <a:buClrTx/>
              <a:buFont typeface="Wingdings" pitchFamily="2" charset="2"/>
              <a:buChar char="Ø"/>
            </a:pPr>
            <a:r>
              <a:rPr lang="en-US" dirty="0"/>
              <a:t>High dose of analgesics during first stage of </a:t>
            </a:r>
            <a:r>
              <a:rPr lang="en-US" dirty="0" err="1"/>
              <a:t>labour</a:t>
            </a:r>
            <a:endParaRPr lang="en-US" dirty="0"/>
          </a:p>
          <a:p>
            <a:pPr lvl="1">
              <a:buClrTx/>
              <a:buFont typeface="Wingdings" pitchFamily="2" charset="2"/>
              <a:buChar char="Ø"/>
            </a:pPr>
            <a:r>
              <a:rPr lang="en-US" dirty="0"/>
              <a:t>Full bladder interferes with the contraction of the uterus</a:t>
            </a:r>
          </a:p>
          <a:p>
            <a:pPr lvl="1">
              <a:buClrTx/>
              <a:buFont typeface="Wingdings" pitchFamily="2" charset="2"/>
              <a:buChar char="Ø"/>
            </a:pPr>
            <a:r>
              <a:rPr lang="en-US" dirty="0"/>
              <a:t>Rapid expulsion of big babies such that the uterus has no time to retract effectively</a:t>
            </a:r>
          </a:p>
          <a:p>
            <a:pPr lvl="1">
              <a:buClrTx/>
              <a:buFont typeface="Wingdings" pitchFamily="2" charset="2"/>
              <a:buChar char="Ø"/>
            </a:pPr>
            <a:r>
              <a:rPr lang="en-US" dirty="0"/>
              <a:t>Retained blood clots and membranes</a:t>
            </a:r>
          </a:p>
          <a:p>
            <a:pPr lvl="1">
              <a:buClrTx/>
              <a:buFont typeface="Wingdings" pitchFamily="2" charset="2"/>
              <a:buChar char="Ø"/>
            </a:pPr>
            <a:r>
              <a:rPr lang="en-US" dirty="0"/>
              <a:t>Mishandling the fundus e.g. kneading produces irregular contractions</a:t>
            </a:r>
          </a:p>
          <a:p>
            <a:pPr lvl="1">
              <a:buClrTx/>
              <a:buFont typeface="Wingdings" pitchFamily="2" charset="2"/>
              <a:buChar char="Ø"/>
            </a:pPr>
            <a:r>
              <a:rPr lang="en-US" dirty="0"/>
              <a:t>Pulling the placenta before separation</a:t>
            </a:r>
          </a:p>
          <a:p>
            <a:pPr marL="596646" indent="-514350">
              <a:buClrTx/>
              <a:buFont typeface="+mj-lt"/>
              <a:buAutoNum type="arabicParenR"/>
            </a:pPr>
            <a:r>
              <a:rPr lang="en-US" dirty="0"/>
              <a:t>Grand </a:t>
            </a:r>
            <a:r>
              <a:rPr lang="en-US" dirty="0" smtClean="0"/>
              <a:t>multi-parity</a:t>
            </a:r>
            <a:r>
              <a:rPr lang="en-US" dirty="0"/>
              <a:t>; laxity of uterine muscles</a:t>
            </a:r>
          </a:p>
          <a:p>
            <a:endParaRPr lang="en-US" dirty="0"/>
          </a:p>
        </p:txBody>
      </p:sp>
    </p:spTree>
    <p:extLst>
      <p:ext uri="{BB962C8B-B14F-4D97-AF65-F5344CB8AC3E}">
        <p14:creationId xmlns:p14="http://schemas.microsoft.com/office/powerpoint/2010/main" val="20445527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477000"/>
          </a:xfrm>
        </p:spPr>
        <p:txBody>
          <a:bodyPr>
            <a:normAutofit lnSpcReduction="10000"/>
          </a:bodyPr>
          <a:lstStyle/>
          <a:p>
            <a:pPr marL="82296" indent="0">
              <a:buNone/>
            </a:pPr>
            <a:r>
              <a:rPr lang="en-US" sz="3600" b="1" dirty="0" smtClean="0"/>
              <a:t>Causes of atonic uterus (</a:t>
            </a:r>
            <a:r>
              <a:rPr lang="en-US" sz="3600" b="1" dirty="0" err="1" smtClean="0"/>
              <a:t>Cont</a:t>
            </a:r>
            <a:r>
              <a:rPr lang="en-US" sz="3600" b="1" dirty="0" smtClean="0"/>
              <a:t>’…) </a:t>
            </a:r>
          </a:p>
          <a:p>
            <a:pPr marL="596646" indent="-514350">
              <a:buClrTx/>
              <a:buFont typeface="+mj-lt"/>
              <a:buAutoNum type="arabicParenR" startAt="4"/>
            </a:pPr>
            <a:r>
              <a:rPr lang="en-US" dirty="0" err="1" smtClean="0"/>
              <a:t>Polyhydramnios</a:t>
            </a:r>
            <a:r>
              <a:rPr lang="en-US" dirty="0" smtClean="0"/>
              <a:t> or multiple pregnancy that may lead to </a:t>
            </a:r>
            <a:r>
              <a:rPr lang="en-US" dirty="0"/>
              <a:t>o</a:t>
            </a:r>
            <a:r>
              <a:rPr lang="en-US" dirty="0" smtClean="0"/>
              <a:t>ver distension </a:t>
            </a:r>
            <a:r>
              <a:rPr lang="en-US" dirty="0"/>
              <a:t>of the uterus </a:t>
            </a:r>
            <a:r>
              <a:rPr lang="en-US" dirty="0" smtClean="0"/>
              <a:t>muscles during pregnancy,</a:t>
            </a:r>
          </a:p>
          <a:p>
            <a:pPr marL="596646" indent="-514350">
              <a:buClrTx/>
              <a:buFont typeface="+mj-lt"/>
              <a:buAutoNum type="arabicParenR" startAt="4"/>
            </a:pPr>
            <a:r>
              <a:rPr lang="en-US" dirty="0" smtClean="0"/>
              <a:t>Placenta </a:t>
            </a:r>
            <a:r>
              <a:rPr lang="en-US" dirty="0" err="1" smtClean="0"/>
              <a:t>praevia</a:t>
            </a:r>
            <a:r>
              <a:rPr lang="en-US" dirty="0" smtClean="0"/>
              <a:t>; lower </a:t>
            </a:r>
            <a:r>
              <a:rPr lang="en-US" dirty="0"/>
              <a:t>uterine segment cannot contract effectively to control </a:t>
            </a:r>
            <a:r>
              <a:rPr lang="en-US" dirty="0" smtClean="0"/>
              <a:t>bleeding</a:t>
            </a:r>
          </a:p>
          <a:p>
            <a:pPr marL="596646" indent="-514350">
              <a:buClrTx/>
              <a:buFont typeface="+mj-lt"/>
              <a:buAutoNum type="arabicParenR" startAt="4"/>
            </a:pPr>
            <a:r>
              <a:rPr lang="en-US" dirty="0" smtClean="0"/>
              <a:t>Placenta abruption</a:t>
            </a:r>
            <a:endParaRPr lang="en-US" dirty="0"/>
          </a:p>
          <a:p>
            <a:pPr marL="596646" indent="-514350">
              <a:buClrTx/>
              <a:buFont typeface="+mj-lt"/>
              <a:buAutoNum type="arabicParenR" startAt="4"/>
            </a:pPr>
            <a:r>
              <a:rPr lang="en-US" dirty="0"/>
              <a:t>Placenta </a:t>
            </a:r>
            <a:r>
              <a:rPr lang="en-US" dirty="0" err="1"/>
              <a:t>accreta</a:t>
            </a:r>
            <a:r>
              <a:rPr lang="en-US" dirty="0"/>
              <a:t> (placenta is adherent with chorionic villi penetrating into myometrium </a:t>
            </a:r>
            <a:r>
              <a:rPr lang="en-US" dirty="0" smtClean="0"/>
              <a:t>and interfere </a:t>
            </a:r>
            <a:r>
              <a:rPr lang="en-US" dirty="0"/>
              <a:t>with contraction</a:t>
            </a:r>
          </a:p>
          <a:p>
            <a:pPr marL="596646" indent="-514350">
              <a:buClrTx/>
              <a:buFont typeface="+mj-lt"/>
              <a:buAutoNum type="arabicParenR" startAt="4"/>
            </a:pPr>
            <a:r>
              <a:rPr lang="en-US" dirty="0"/>
              <a:t>Uterine blocks e.g. uterine fibroids</a:t>
            </a:r>
          </a:p>
          <a:p>
            <a:pPr marL="596646" indent="-514350">
              <a:buClrTx/>
              <a:buFont typeface="+mj-lt"/>
              <a:buAutoNum type="arabicParenR" startAt="4"/>
            </a:pPr>
            <a:r>
              <a:rPr lang="en-US" dirty="0"/>
              <a:t>Endocrine disorders e.g. failure to produce </a:t>
            </a:r>
            <a:r>
              <a:rPr lang="en-US" dirty="0" smtClean="0"/>
              <a:t>oxytocin</a:t>
            </a:r>
            <a:endParaRPr lang="en-US" dirty="0"/>
          </a:p>
          <a:p>
            <a:endParaRPr lang="en-US" dirty="0"/>
          </a:p>
        </p:txBody>
      </p:sp>
    </p:spTree>
    <p:extLst>
      <p:ext uri="{BB962C8B-B14F-4D97-AF65-F5344CB8AC3E}">
        <p14:creationId xmlns:p14="http://schemas.microsoft.com/office/powerpoint/2010/main" val="34316506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28888" cy="6248400"/>
          </a:xfrm>
        </p:spPr>
        <p:txBody>
          <a:bodyPr/>
          <a:lstStyle/>
          <a:p>
            <a:pPr marL="82296" indent="0" algn="ctr">
              <a:buNone/>
            </a:pPr>
            <a:r>
              <a:rPr lang="en-US" b="1" u="sng" dirty="0" smtClean="0"/>
              <a:t>Signs and symptoms of atonic uterus</a:t>
            </a:r>
          </a:p>
          <a:p>
            <a:r>
              <a:rPr lang="en-US" dirty="0" smtClean="0"/>
              <a:t>Visible bleeding starts a few minutes after birth of the baby and gushes out like spring</a:t>
            </a:r>
          </a:p>
          <a:p>
            <a:r>
              <a:rPr lang="en-US" dirty="0" smtClean="0"/>
              <a:t>Uterus fills big, soft and doesn’t contract; may be filled with blood or blood clots.</a:t>
            </a:r>
          </a:p>
          <a:p>
            <a:r>
              <a:rPr lang="en-US" dirty="0" smtClean="0"/>
              <a:t>Uterus becomes flabby and may not be palpable</a:t>
            </a:r>
          </a:p>
          <a:p>
            <a:r>
              <a:rPr lang="en-US" b="1" u="sng" dirty="0" smtClean="0"/>
              <a:t>Signs of shock </a:t>
            </a:r>
            <a:r>
              <a:rPr lang="en-US" dirty="0" smtClean="0"/>
              <a:t>set in (low BP, rapid weak pulse, cold clammy skin, pallor of </a:t>
            </a:r>
            <a:r>
              <a:rPr lang="en-US" dirty="0" err="1" smtClean="0"/>
              <a:t>conjuctiva</a:t>
            </a:r>
            <a:r>
              <a:rPr lang="en-US" dirty="0" smtClean="0"/>
              <a:t>, palm, altered level of consciousness evidenced by mother becoming restless or drowsy).</a:t>
            </a:r>
          </a:p>
          <a:p>
            <a:endParaRPr lang="en-US" dirty="0"/>
          </a:p>
        </p:txBody>
      </p:sp>
    </p:spTree>
    <p:extLst>
      <p:ext uri="{BB962C8B-B14F-4D97-AF65-F5344CB8AC3E}">
        <p14:creationId xmlns:p14="http://schemas.microsoft.com/office/powerpoint/2010/main" val="1584461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00800"/>
          </a:xfrm>
        </p:spPr>
        <p:txBody>
          <a:bodyPr>
            <a:normAutofit lnSpcReduction="10000"/>
          </a:bodyPr>
          <a:lstStyle/>
          <a:p>
            <a:pPr marL="82296" indent="0" algn="ctr">
              <a:buNone/>
            </a:pPr>
            <a:r>
              <a:rPr lang="en-US" b="1" u="sng" dirty="0" smtClean="0"/>
              <a:t>Management of Atonic Uterus and Retained Products of Conception </a:t>
            </a:r>
          </a:p>
          <a:p>
            <a:pPr marL="82296" indent="0" algn="ctr">
              <a:buNone/>
            </a:pPr>
            <a:r>
              <a:rPr lang="en-US" i="1" dirty="0" smtClean="0"/>
              <a:t>(Myles 2</a:t>
            </a:r>
            <a:r>
              <a:rPr lang="en-US" i="1" baseline="30000" dirty="0" smtClean="0"/>
              <a:t>nd</a:t>
            </a:r>
            <a:r>
              <a:rPr lang="en-US" i="1" dirty="0" smtClean="0"/>
              <a:t> Ed. 2010 pg.543)</a:t>
            </a:r>
          </a:p>
          <a:p>
            <a:pPr marL="653796" indent="-571500">
              <a:buClrTx/>
              <a:buFont typeface="+mj-lt"/>
              <a:buAutoNum type="romanLcPeriod"/>
            </a:pPr>
            <a:r>
              <a:rPr lang="en-US" i="1" u="sng" dirty="0" smtClean="0"/>
              <a:t>When placenta is in situ; </a:t>
            </a:r>
          </a:p>
          <a:p>
            <a:r>
              <a:rPr lang="en-US" dirty="0" smtClean="0"/>
              <a:t>Ensure bladder is empty,</a:t>
            </a:r>
          </a:p>
          <a:p>
            <a:r>
              <a:rPr lang="en-US" dirty="0" smtClean="0"/>
              <a:t>Give </a:t>
            </a:r>
            <a:r>
              <a:rPr lang="en-US" dirty="0" err="1" smtClean="0"/>
              <a:t>ergometrine</a:t>
            </a:r>
            <a:r>
              <a:rPr lang="en-US" dirty="0" smtClean="0"/>
              <a:t> to enhance contractions</a:t>
            </a:r>
          </a:p>
          <a:p>
            <a:r>
              <a:rPr lang="en-US" dirty="0" smtClean="0"/>
              <a:t>Massage the fundus of the uterus until it hardens</a:t>
            </a:r>
          </a:p>
          <a:p>
            <a:r>
              <a:rPr lang="en-US" dirty="0" smtClean="0"/>
              <a:t>When the uterus is contracted, check for signs of separation and if present try CCT</a:t>
            </a:r>
          </a:p>
          <a:p>
            <a:r>
              <a:rPr lang="en-US" dirty="0" smtClean="0"/>
              <a:t>If placenta delivery is not successful yet the bleeding continues, give 2</a:t>
            </a:r>
            <a:r>
              <a:rPr lang="en-US" baseline="30000" dirty="0" smtClean="0"/>
              <a:t>nd</a:t>
            </a:r>
            <a:r>
              <a:rPr lang="en-US" dirty="0" smtClean="0"/>
              <a:t> dose of </a:t>
            </a:r>
            <a:r>
              <a:rPr lang="en-US" dirty="0" err="1" smtClean="0"/>
              <a:t>ergometrine</a:t>
            </a:r>
            <a:r>
              <a:rPr lang="en-US" dirty="0" smtClean="0"/>
              <a:t> and prepare for bimanual removal of the placenta under GA</a:t>
            </a:r>
            <a:endParaRPr lang="en-US" dirty="0"/>
          </a:p>
          <a:p>
            <a:endParaRPr lang="en-US" dirty="0" smtClean="0"/>
          </a:p>
          <a:p>
            <a:endParaRPr lang="en-US" dirty="0"/>
          </a:p>
        </p:txBody>
      </p:sp>
    </p:spTree>
    <p:extLst>
      <p:ext uri="{BB962C8B-B14F-4D97-AF65-F5344CB8AC3E}">
        <p14:creationId xmlns:p14="http://schemas.microsoft.com/office/powerpoint/2010/main" val="2174435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857488" cy="792162"/>
          </a:xfrm>
        </p:spPr>
        <p:txBody>
          <a:bodyPr>
            <a:normAutofit fontScale="90000"/>
          </a:bodyPr>
          <a:lstStyle/>
          <a:p>
            <a:pPr algn="ctr"/>
            <a:r>
              <a:rPr lang="en-US" b="1" u="sng" dirty="0" smtClean="0"/>
              <a:t>Examples of Obstetric Emergencies</a:t>
            </a:r>
            <a:endParaRPr lang="en-US" b="1" u="sng" dirty="0"/>
          </a:p>
        </p:txBody>
      </p:sp>
      <p:sp>
        <p:nvSpPr>
          <p:cNvPr id="4" name="Content Placeholder 2"/>
          <p:cNvSpPr>
            <a:spLocks noGrp="1"/>
          </p:cNvSpPr>
          <p:nvPr>
            <p:ph idx="1"/>
          </p:nvPr>
        </p:nvSpPr>
        <p:spPr>
          <a:xfrm>
            <a:off x="228600" y="1142999"/>
            <a:ext cx="4267200" cy="5410201"/>
          </a:xfrm>
        </p:spPr>
        <p:txBody>
          <a:bodyPr>
            <a:normAutofit/>
          </a:bodyPr>
          <a:lstStyle/>
          <a:p>
            <a:pPr marL="649224" indent="-457200">
              <a:buClrTx/>
              <a:buFont typeface="Wingdings" pitchFamily="2" charset="2"/>
              <a:buChar char="Ø"/>
            </a:pPr>
            <a:r>
              <a:rPr lang="en-US" sz="3000" dirty="0" smtClean="0"/>
              <a:t>Cord Presentation</a:t>
            </a:r>
          </a:p>
          <a:p>
            <a:pPr marL="649224" indent="-457200">
              <a:buClrTx/>
              <a:buFont typeface="Wingdings" pitchFamily="2" charset="2"/>
              <a:buChar char="Ø"/>
            </a:pPr>
            <a:r>
              <a:rPr lang="en-US" sz="3000" dirty="0" smtClean="0"/>
              <a:t>Cord Prolapse</a:t>
            </a:r>
          </a:p>
          <a:p>
            <a:pPr marL="649224" indent="-457200">
              <a:buClrTx/>
              <a:buFont typeface="Wingdings" pitchFamily="2" charset="2"/>
              <a:buChar char="Ø"/>
            </a:pPr>
            <a:r>
              <a:rPr lang="en-US" sz="3000" dirty="0" smtClean="0"/>
              <a:t>Antepartum </a:t>
            </a:r>
            <a:r>
              <a:rPr lang="en-US" sz="3000" dirty="0" err="1" smtClean="0"/>
              <a:t>Haemorrhage</a:t>
            </a:r>
            <a:r>
              <a:rPr lang="en-US" sz="3000" dirty="0" smtClean="0"/>
              <a:t> (APH)</a:t>
            </a:r>
          </a:p>
          <a:p>
            <a:pPr marL="649224" indent="-457200">
              <a:buClrTx/>
              <a:buFont typeface="Wingdings" pitchFamily="2" charset="2"/>
              <a:buChar char="Ø"/>
            </a:pPr>
            <a:r>
              <a:rPr lang="en-US" sz="3000" dirty="0" smtClean="0"/>
              <a:t>Postpartum </a:t>
            </a:r>
            <a:r>
              <a:rPr lang="en-US" sz="3000" dirty="0" err="1" smtClean="0"/>
              <a:t>Haemorrhage</a:t>
            </a:r>
            <a:r>
              <a:rPr lang="en-US" sz="3000" dirty="0" smtClean="0"/>
              <a:t> (PPH)</a:t>
            </a:r>
            <a:endParaRPr lang="en-US" sz="3000" dirty="0"/>
          </a:p>
          <a:p>
            <a:pPr marL="649224" indent="-457200">
              <a:buClrTx/>
              <a:buFont typeface="Wingdings" pitchFamily="2" charset="2"/>
              <a:buChar char="Ø"/>
            </a:pPr>
            <a:r>
              <a:rPr lang="en-US" sz="3000" dirty="0" smtClean="0"/>
              <a:t>Raptured Uterus</a:t>
            </a:r>
            <a:endParaRPr lang="en-US" sz="3000" dirty="0"/>
          </a:p>
          <a:p>
            <a:pPr marL="649224" indent="-457200">
              <a:buClrTx/>
              <a:buFont typeface="Wingdings" pitchFamily="2" charset="2"/>
              <a:buChar char="Ø"/>
            </a:pPr>
            <a:r>
              <a:rPr lang="en-US" sz="3000" dirty="0"/>
              <a:t>Amniotic </a:t>
            </a:r>
            <a:r>
              <a:rPr lang="en-US" sz="3000" dirty="0" smtClean="0"/>
              <a:t>Fluid Embolism</a:t>
            </a:r>
            <a:endParaRPr lang="en-US" sz="3000" dirty="0"/>
          </a:p>
        </p:txBody>
      </p:sp>
      <p:sp>
        <p:nvSpPr>
          <p:cNvPr id="5" name="Content Placeholder 2"/>
          <p:cNvSpPr txBox="1">
            <a:spLocks/>
          </p:cNvSpPr>
          <p:nvPr/>
        </p:nvSpPr>
        <p:spPr>
          <a:xfrm>
            <a:off x="4495800" y="1166644"/>
            <a:ext cx="4114800" cy="492935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649224" indent="-457200">
              <a:buClrTx/>
              <a:buFont typeface="Wingdings" pitchFamily="2" charset="2"/>
              <a:buChar char="Ø"/>
            </a:pPr>
            <a:r>
              <a:rPr lang="en-US" sz="3000" dirty="0">
                <a:solidFill>
                  <a:prstClr val="black"/>
                </a:solidFill>
              </a:rPr>
              <a:t>Acute Inversion of the Uterus</a:t>
            </a:r>
          </a:p>
          <a:p>
            <a:pPr marL="649224" indent="-457200">
              <a:buClrTx/>
              <a:buFont typeface="Wingdings" pitchFamily="2" charset="2"/>
              <a:buChar char="Ø"/>
            </a:pPr>
            <a:r>
              <a:rPr lang="en-US" sz="3000" dirty="0" smtClean="0">
                <a:solidFill>
                  <a:prstClr val="black"/>
                </a:solidFill>
              </a:rPr>
              <a:t>Fetal Distress</a:t>
            </a:r>
          </a:p>
          <a:p>
            <a:pPr marL="649224" indent="-457200">
              <a:buClrTx/>
              <a:buFont typeface="Wingdings" pitchFamily="2" charset="2"/>
              <a:buChar char="Ø"/>
            </a:pPr>
            <a:r>
              <a:rPr lang="en-US" sz="3000" dirty="0">
                <a:solidFill>
                  <a:prstClr val="black"/>
                </a:solidFill>
              </a:rPr>
              <a:t>M</a:t>
            </a:r>
            <a:r>
              <a:rPr lang="en-US" sz="3000" dirty="0" smtClean="0">
                <a:solidFill>
                  <a:prstClr val="black"/>
                </a:solidFill>
              </a:rPr>
              <a:t>aternal Distress</a:t>
            </a:r>
            <a:endParaRPr lang="en-US" sz="3000" dirty="0">
              <a:solidFill>
                <a:prstClr val="black"/>
              </a:solidFill>
            </a:endParaRPr>
          </a:p>
          <a:p>
            <a:pPr marL="649224" indent="-457200">
              <a:buClrTx/>
              <a:buFont typeface="Wingdings" pitchFamily="2" charset="2"/>
              <a:buChar char="Ø"/>
            </a:pPr>
            <a:r>
              <a:rPr lang="en-US" sz="3000" dirty="0">
                <a:solidFill>
                  <a:prstClr val="black"/>
                </a:solidFill>
              </a:rPr>
              <a:t>Vasa </a:t>
            </a:r>
            <a:r>
              <a:rPr lang="en-US" sz="3000" dirty="0" err="1">
                <a:solidFill>
                  <a:prstClr val="black"/>
                </a:solidFill>
              </a:rPr>
              <a:t>Praevia</a:t>
            </a:r>
            <a:endParaRPr lang="en-US" sz="3000" dirty="0">
              <a:solidFill>
                <a:prstClr val="black"/>
              </a:solidFill>
            </a:endParaRPr>
          </a:p>
          <a:p>
            <a:pPr marL="649224" indent="-457200">
              <a:buClrTx/>
              <a:buFont typeface="Wingdings" pitchFamily="2" charset="2"/>
              <a:buChar char="Ø"/>
            </a:pPr>
            <a:r>
              <a:rPr lang="en-US" sz="3000" dirty="0" smtClean="0">
                <a:solidFill>
                  <a:prstClr val="black"/>
                </a:solidFill>
              </a:rPr>
              <a:t>Obstetric Shock</a:t>
            </a:r>
            <a:endParaRPr lang="en-US" sz="3000" dirty="0">
              <a:solidFill>
                <a:prstClr val="black"/>
              </a:solidFill>
            </a:endParaRPr>
          </a:p>
          <a:p>
            <a:pPr marL="649224" indent="-457200">
              <a:buClrTx/>
              <a:buFont typeface="Wingdings" pitchFamily="2" charset="2"/>
              <a:buChar char="Ø"/>
            </a:pPr>
            <a:r>
              <a:rPr lang="en-US" sz="3000" dirty="0" smtClean="0">
                <a:solidFill>
                  <a:prstClr val="black"/>
                </a:solidFill>
              </a:rPr>
              <a:t>Pre-</a:t>
            </a:r>
            <a:r>
              <a:rPr lang="en-US" sz="3000" dirty="0" err="1" smtClean="0">
                <a:solidFill>
                  <a:prstClr val="black"/>
                </a:solidFill>
              </a:rPr>
              <a:t>eclampsia</a:t>
            </a:r>
            <a:endParaRPr lang="en-US" sz="3000" dirty="0" smtClean="0">
              <a:solidFill>
                <a:prstClr val="black"/>
              </a:solidFill>
            </a:endParaRPr>
          </a:p>
          <a:p>
            <a:pPr marL="649224" indent="-457200">
              <a:buClrTx/>
              <a:buFont typeface="Wingdings" pitchFamily="2" charset="2"/>
              <a:buChar char="Ø"/>
            </a:pPr>
            <a:r>
              <a:rPr lang="en-US" sz="3000" dirty="0" err="1" smtClean="0">
                <a:solidFill>
                  <a:prstClr val="black"/>
                </a:solidFill>
              </a:rPr>
              <a:t>Eclampsia</a:t>
            </a:r>
            <a:endParaRPr lang="en-US" sz="3000" dirty="0" smtClean="0">
              <a:solidFill>
                <a:prstClr val="black"/>
              </a:solidFill>
            </a:endParaRPr>
          </a:p>
          <a:p>
            <a:pPr marL="649224" indent="-457200">
              <a:buClrTx/>
              <a:buFont typeface="Wingdings" pitchFamily="2" charset="2"/>
              <a:buChar char="Ø"/>
            </a:pPr>
            <a:r>
              <a:rPr lang="en-US" sz="3000" dirty="0" smtClean="0">
                <a:solidFill>
                  <a:prstClr val="black"/>
                </a:solidFill>
              </a:rPr>
              <a:t>Shoulder Dystocia</a:t>
            </a:r>
            <a:endParaRPr lang="en-US" sz="3000" dirty="0">
              <a:solidFill>
                <a:prstClr val="black"/>
              </a:solidFill>
            </a:endParaRPr>
          </a:p>
          <a:p>
            <a:pPr marL="649224" indent="-457200">
              <a:buClrTx/>
              <a:buFont typeface="Wingdings" pitchFamily="2" charset="2"/>
              <a:buChar char="Ø"/>
            </a:pPr>
            <a:endParaRPr lang="en-US" sz="3000" dirty="0">
              <a:solidFill>
                <a:prstClr val="black"/>
              </a:solidFill>
            </a:endParaRPr>
          </a:p>
        </p:txBody>
      </p:sp>
    </p:spTree>
    <p:extLst>
      <p:ext uri="{BB962C8B-B14F-4D97-AF65-F5344CB8AC3E}">
        <p14:creationId xmlns:p14="http://schemas.microsoft.com/office/powerpoint/2010/main" val="362459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86800" cy="6172200"/>
          </a:xfrm>
        </p:spPr>
        <p:txBody>
          <a:bodyPr>
            <a:normAutofit/>
          </a:bodyPr>
          <a:lstStyle/>
          <a:p>
            <a:pPr marL="653796" indent="-571500">
              <a:buClrTx/>
              <a:buFont typeface="+mj-lt"/>
              <a:buAutoNum type="romanLcPeriod"/>
            </a:pPr>
            <a:r>
              <a:rPr lang="en-US" b="1" i="1" u="sng" dirty="0" smtClean="0"/>
              <a:t>When placenta is out;</a:t>
            </a:r>
          </a:p>
          <a:p>
            <a:r>
              <a:rPr lang="en-US" dirty="0" smtClean="0"/>
              <a:t>Massage the uterus for contraction but take care not to cause inversion.</a:t>
            </a:r>
          </a:p>
          <a:p>
            <a:r>
              <a:rPr lang="en-US" dirty="0" smtClean="0"/>
              <a:t>Empty the bladder or </a:t>
            </a:r>
            <a:r>
              <a:rPr lang="en-US" dirty="0" err="1" smtClean="0"/>
              <a:t>cathetherize</a:t>
            </a:r>
            <a:r>
              <a:rPr lang="en-US" dirty="0" smtClean="0"/>
              <a:t> as appropriate</a:t>
            </a:r>
          </a:p>
          <a:p>
            <a:r>
              <a:rPr lang="en-US" dirty="0" smtClean="0"/>
              <a:t>Expel any clots in the uterus</a:t>
            </a:r>
          </a:p>
          <a:p>
            <a:r>
              <a:rPr lang="en-US" dirty="0" smtClean="0"/>
              <a:t>Repeat dose of </a:t>
            </a:r>
            <a:r>
              <a:rPr lang="en-US" dirty="0" err="1" smtClean="0"/>
              <a:t>ergometrine</a:t>
            </a:r>
            <a:r>
              <a:rPr lang="en-US" dirty="0" smtClean="0"/>
              <a:t> or </a:t>
            </a:r>
            <a:r>
              <a:rPr lang="en-US" dirty="0" err="1" smtClean="0"/>
              <a:t>syntometrine</a:t>
            </a:r>
            <a:endParaRPr lang="en-US" dirty="0" smtClean="0"/>
          </a:p>
          <a:p>
            <a:r>
              <a:rPr lang="en-US" dirty="0" smtClean="0"/>
              <a:t>Start </a:t>
            </a:r>
            <a:r>
              <a:rPr lang="en-US" dirty="0" err="1" smtClean="0"/>
              <a:t>syntocinon</a:t>
            </a:r>
            <a:r>
              <a:rPr lang="en-US" dirty="0" smtClean="0"/>
              <a:t> 5-20 </a:t>
            </a:r>
            <a:r>
              <a:rPr lang="en-US" dirty="0" err="1" smtClean="0"/>
              <a:t>i.u</a:t>
            </a:r>
            <a:r>
              <a:rPr lang="en-US" dirty="0" smtClean="0"/>
              <a:t>. in 500ml 5% dextrose to run at rate of 40 drops/min and check the effect after 2 hours</a:t>
            </a:r>
          </a:p>
          <a:p>
            <a:r>
              <a:rPr lang="en-US" dirty="0" smtClean="0"/>
              <a:t>Check whether the blood is clotting or not to rule out coagulation disorder</a:t>
            </a:r>
          </a:p>
        </p:txBody>
      </p:sp>
    </p:spTree>
    <p:extLst>
      <p:ext uri="{BB962C8B-B14F-4D97-AF65-F5344CB8AC3E}">
        <p14:creationId xmlns:p14="http://schemas.microsoft.com/office/powerpoint/2010/main" val="3431622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248400"/>
          </a:xfrm>
        </p:spPr>
        <p:txBody>
          <a:bodyPr>
            <a:normAutofit fontScale="92500"/>
          </a:bodyPr>
          <a:lstStyle/>
          <a:p>
            <a:pPr marL="82296" indent="0">
              <a:buNone/>
            </a:pPr>
            <a:r>
              <a:rPr lang="en-US" sz="3500" b="1" dirty="0" err="1" smtClean="0"/>
              <a:t>Cont</a:t>
            </a:r>
            <a:r>
              <a:rPr lang="en-US" sz="3500" b="1" dirty="0" smtClean="0"/>
              <a:t>’…</a:t>
            </a:r>
          </a:p>
          <a:p>
            <a:r>
              <a:rPr lang="en-US" dirty="0" smtClean="0"/>
              <a:t>Start </a:t>
            </a:r>
            <a:r>
              <a:rPr lang="en-US" dirty="0"/>
              <a:t>IVF dextrose 5% alternate with N/S</a:t>
            </a:r>
          </a:p>
          <a:p>
            <a:r>
              <a:rPr lang="en-US" dirty="0"/>
              <a:t>If bleeding continues despite well contracted uterus, examine the birth canal for obvious trauma</a:t>
            </a:r>
          </a:p>
          <a:p>
            <a:r>
              <a:rPr lang="en-US" dirty="0"/>
              <a:t>Examine the placenta to rule out </a:t>
            </a:r>
            <a:r>
              <a:rPr lang="en-US" dirty="0" err="1"/>
              <a:t>succenturate</a:t>
            </a:r>
            <a:r>
              <a:rPr lang="en-US" dirty="0"/>
              <a:t> lobe</a:t>
            </a:r>
          </a:p>
          <a:p>
            <a:r>
              <a:rPr lang="en-US" dirty="0"/>
              <a:t>Take blood samples for GXM</a:t>
            </a:r>
          </a:p>
          <a:p>
            <a:r>
              <a:rPr lang="en-US" dirty="0"/>
              <a:t>Give oxygen by mask to increase the oxygen content in blood</a:t>
            </a:r>
          </a:p>
          <a:p>
            <a:r>
              <a:rPr lang="en-US" dirty="0"/>
              <a:t>Administer analgesic e.g. </a:t>
            </a:r>
            <a:r>
              <a:rPr lang="en-US" dirty="0" err="1"/>
              <a:t>pethidine</a:t>
            </a:r>
            <a:r>
              <a:rPr lang="en-US" dirty="0"/>
              <a:t> to induce rest and allay anxiety</a:t>
            </a:r>
            <a:r>
              <a:rPr lang="en-US" dirty="0" smtClean="0"/>
              <a:t>.</a:t>
            </a:r>
          </a:p>
          <a:p>
            <a:r>
              <a:rPr lang="en-US" dirty="0" smtClean="0"/>
              <a:t>Estimate blood loss and transfuse when the blood is ready</a:t>
            </a:r>
            <a:endParaRPr lang="en-US" dirty="0"/>
          </a:p>
          <a:p>
            <a:endParaRPr lang="en-US" dirty="0"/>
          </a:p>
        </p:txBody>
      </p:sp>
    </p:spTree>
    <p:extLst>
      <p:ext uri="{BB962C8B-B14F-4D97-AF65-F5344CB8AC3E}">
        <p14:creationId xmlns:p14="http://schemas.microsoft.com/office/powerpoint/2010/main" val="14892243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05088" cy="6324600"/>
          </a:xfrm>
        </p:spPr>
        <p:txBody>
          <a:bodyPr>
            <a:normAutofit fontScale="92500" lnSpcReduction="20000"/>
          </a:bodyPr>
          <a:lstStyle/>
          <a:p>
            <a:pPr marL="939546" indent="-857250">
              <a:buClrTx/>
              <a:buFont typeface="+mj-lt"/>
              <a:buAutoNum type="alphaLcParenR" startAt="2"/>
            </a:pPr>
            <a:r>
              <a:rPr lang="en-US" sz="3800" b="1" u="sng" dirty="0" smtClean="0"/>
              <a:t>PPH due to Trauma</a:t>
            </a:r>
          </a:p>
          <a:p>
            <a:r>
              <a:rPr lang="en-US" dirty="0" smtClean="0"/>
              <a:t>This is diagnosed when bleeding starts immediately after birth of the baby and continues even when the uterus is well contracted. </a:t>
            </a:r>
          </a:p>
          <a:p>
            <a:r>
              <a:rPr lang="en-US" dirty="0" smtClean="0"/>
              <a:t>There is obvious trauma at uterus, cervix, vaginal wall, vulva or the perineum.</a:t>
            </a:r>
          </a:p>
          <a:p>
            <a:pPr marL="82296" indent="0">
              <a:buNone/>
            </a:pPr>
            <a:r>
              <a:rPr lang="en-US" b="1" u="sng" dirty="0" smtClean="0"/>
              <a:t>Management of PPH due to Trauma</a:t>
            </a:r>
          </a:p>
          <a:p>
            <a:r>
              <a:rPr lang="en-US" dirty="0" smtClean="0"/>
              <a:t>Management </a:t>
            </a:r>
            <a:r>
              <a:rPr lang="en-US" u="sng" dirty="0" smtClean="0"/>
              <a:t>depends on the location of the trauma</a:t>
            </a:r>
            <a:r>
              <a:rPr lang="en-US" dirty="0" smtClean="0"/>
              <a:t>, </a:t>
            </a:r>
            <a:r>
              <a:rPr lang="en-US" dirty="0" err="1" smtClean="0"/>
              <a:t>perineal</a:t>
            </a:r>
            <a:r>
              <a:rPr lang="en-US" dirty="0" smtClean="0"/>
              <a:t> tears or vaginal tear - </a:t>
            </a:r>
            <a:r>
              <a:rPr lang="en-US" i="1" dirty="0" smtClean="0"/>
              <a:t>ligate and repair</a:t>
            </a:r>
          </a:p>
          <a:p>
            <a:r>
              <a:rPr lang="en-US" dirty="0" smtClean="0"/>
              <a:t>Tears in the upper vaginal wall and cervix are repaired in theatre under GA</a:t>
            </a:r>
          </a:p>
          <a:p>
            <a:r>
              <a:rPr lang="en-US" dirty="0" smtClean="0"/>
              <a:t>If rapture of the uterus – </a:t>
            </a:r>
            <a:r>
              <a:rPr lang="en-US" i="1" dirty="0" smtClean="0"/>
              <a:t>repair in theatre or do hysterectomy</a:t>
            </a:r>
          </a:p>
          <a:p>
            <a:r>
              <a:rPr lang="en-US" dirty="0" smtClean="0"/>
              <a:t>If uterus is inverted, </a:t>
            </a:r>
            <a:r>
              <a:rPr lang="en-US" i="1" dirty="0" smtClean="0"/>
              <a:t>do manual replacement </a:t>
            </a:r>
            <a:r>
              <a:rPr lang="en-US" dirty="0" smtClean="0"/>
              <a:t>and </a:t>
            </a:r>
            <a:r>
              <a:rPr lang="en-US" i="1" dirty="0" smtClean="0"/>
              <a:t>start </a:t>
            </a:r>
            <a:r>
              <a:rPr lang="en-US" i="1" dirty="0" err="1" smtClean="0"/>
              <a:t>syntocinon</a:t>
            </a:r>
            <a:r>
              <a:rPr lang="en-US" i="1" dirty="0" smtClean="0"/>
              <a:t> drip to contract the uterus</a:t>
            </a:r>
            <a:r>
              <a:rPr lang="en-US" dirty="0" smtClean="0"/>
              <a:t>.</a:t>
            </a:r>
            <a:endParaRPr lang="en-US" dirty="0"/>
          </a:p>
        </p:txBody>
      </p:sp>
    </p:spTree>
    <p:extLst>
      <p:ext uri="{BB962C8B-B14F-4D97-AF65-F5344CB8AC3E}">
        <p14:creationId xmlns:p14="http://schemas.microsoft.com/office/powerpoint/2010/main" val="2543361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64304" cy="6477000"/>
          </a:xfrm>
        </p:spPr>
        <p:txBody>
          <a:bodyPr/>
          <a:lstStyle/>
          <a:p>
            <a:pPr marL="596646" indent="-514350">
              <a:buClrTx/>
              <a:buFont typeface="+mj-lt"/>
              <a:buAutoNum type="alphaLcParenR" startAt="3"/>
            </a:pPr>
            <a:r>
              <a:rPr lang="en-US" b="1" u="sng" dirty="0" smtClean="0"/>
              <a:t>PPH due to Coagulation Disorder</a:t>
            </a:r>
          </a:p>
          <a:p>
            <a:r>
              <a:rPr lang="en-US" dirty="0" smtClean="0"/>
              <a:t>Diagnosis is made when there is no trauma and the uterus is well contracted.</a:t>
            </a:r>
          </a:p>
          <a:p>
            <a:r>
              <a:rPr lang="en-US" dirty="0" smtClean="0"/>
              <a:t>It is mainly due to </a:t>
            </a:r>
            <a:r>
              <a:rPr lang="en-US" dirty="0" err="1" smtClean="0"/>
              <a:t>hypofibrinogenemia</a:t>
            </a:r>
            <a:r>
              <a:rPr lang="en-US" dirty="0" smtClean="0"/>
              <a:t> which maybe as a result of amniotic fluid embolism or sepsis</a:t>
            </a:r>
          </a:p>
          <a:p>
            <a:r>
              <a:rPr lang="en-US" dirty="0" smtClean="0"/>
              <a:t>It is managed by giving IVF with plasma expanders and fibrinogen preparations</a:t>
            </a:r>
          </a:p>
          <a:p>
            <a:r>
              <a:rPr lang="en-US" dirty="0" smtClean="0"/>
              <a:t>It may also need transfusion</a:t>
            </a:r>
            <a:endParaRPr lang="en-US" dirty="0"/>
          </a:p>
        </p:txBody>
      </p:sp>
    </p:spTree>
    <p:extLst>
      <p:ext uri="{BB962C8B-B14F-4D97-AF65-F5344CB8AC3E}">
        <p14:creationId xmlns:p14="http://schemas.microsoft.com/office/powerpoint/2010/main" val="12536856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5029200" cy="792162"/>
          </a:xfrm>
        </p:spPr>
        <p:txBody>
          <a:bodyPr>
            <a:normAutofit/>
          </a:bodyPr>
          <a:lstStyle/>
          <a:p>
            <a:r>
              <a:rPr lang="en-US" b="1" u="sng" dirty="0" smtClean="0">
                <a:effectLst/>
              </a:rPr>
              <a:t>Secondary PPH</a:t>
            </a:r>
            <a:endParaRPr lang="en-US" b="1" u="sng" dirty="0">
              <a:effectLst/>
            </a:endParaRPr>
          </a:p>
        </p:txBody>
      </p:sp>
      <p:sp>
        <p:nvSpPr>
          <p:cNvPr id="3" name="Content Placeholder 2"/>
          <p:cNvSpPr>
            <a:spLocks noGrp="1"/>
          </p:cNvSpPr>
          <p:nvPr>
            <p:ph idx="1"/>
          </p:nvPr>
        </p:nvSpPr>
        <p:spPr>
          <a:xfrm>
            <a:off x="152400" y="914400"/>
            <a:ext cx="8915400" cy="5943600"/>
          </a:xfrm>
        </p:spPr>
        <p:txBody>
          <a:bodyPr>
            <a:normAutofit fontScale="92500" lnSpcReduction="10000"/>
          </a:bodyPr>
          <a:lstStyle/>
          <a:p>
            <a:pPr marL="82296" indent="0">
              <a:buNone/>
            </a:pPr>
            <a:r>
              <a:rPr lang="en-US" b="1" u="sng" dirty="0" smtClean="0"/>
              <a:t>Definition</a:t>
            </a:r>
          </a:p>
          <a:p>
            <a:pPr marL="82296" indent="0">
              <a:buNone/>
            </a:pPr>
            <a:r>
              <a:rPr lang="en-US" dirty="0" smtClean="0"/>
              <a:t>-Excessive per vaginal bleeding &gt;500ml after 24 hours of delivery extending up to the end of </a:t>
            </a:r>
            <a:r>
              <a:rPr lang="en-US" dirty="0" err="1" smtClean="0"/>
              <a:t>puerperium</a:t>
            </a:r>
            <a:r>
              <a:rPr lang="en-US" dirty="0" smtClean="0"/>
              <a:t> (12 weeks postpartum).</a:t>
            </a:r>
          </a:p>
          <a:p>
            <a:r>
              <a:rPr lang="en-US" dirty="0" smtClean="0"/>
              <a:t>It occurs when there are retained products of conception, or intrauterine infections. </a:t>
            </a:r>
          </a:p>
          <a:p>
            <a:r>
              <a:rPr lang="en-US" dirty="0" smtClean="0"/>
              <a:t>Presents with persistent red lochia and excessive hemorrhage.</a:t>
            </a:r>
          </a:p>
          <a:p>
            <a:r>
              <a:rPr lang="en-US" dirty="0" smtClean="0"/>
              <a:t>It is best prevented by observing aseptic technique during </a:t>
            </a:r>
            <a:r>
              <a:rPr lang="en-US" dirty="0" err="1" smtClean="0"/>
              <a:t>labour</a:t>
            </a:r>
            <a:r>
              <a:rPr lang="en-US" dirty="0" smtClean="0"/>
              <a:t> and examining the placenta and membranes well.</a:t>
            </a:r>
          </a:p>
          <a:p>
            <a:r>
              <a:rPr lang="en-US" dirty="0" smtClean="0"/>
              <a:t>All clients who have PROM should be put on broad-spectrum antibiotics</a:t>
            </a:r>
          </a:p>
        </p:txBody>
      </p:sp>
    </p:spTree>
    <p:extLst>
      <p:ext uri="{BB962C8B-B14F-4D97-AF65-F5344CB8AC3E}">
        <p14:creationId xmlns:p14="http://schemas.microsoft.com/office/powerpoint/2010/main" val="15043848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6096000"/>
          </a:xfrm>
        </p:spPr>
        <p:txBody>
          <a:bodyPr/>
          <a:lstStyle/>
          <a:p>
            <a:pPr marL="82296" indent="0">
              <a:buNone/>
            </a:pPr>
            <a:r>
              <a:rPr lang="en-US" b="1" u="sng" dirty="0" smtClean="0"/>
              <a:t>Specific Management of Secondary PPH</a:t>
            </a:r>
          </a:p>
          <a:p>
            <a:r>
              <a:rPr lang="en-US" dirty="0" smtClean="0"/>
              <a:t>Call for help, inform doctor,</a:t>
            </a:r>
          </a:p>
          <a:p>
            <a:r>
              <a:rPr lang="en-US" dirty="0" smtClean="0"/>
              <a:t>Reassure mother and significant others</a:t>
            </a:r>
          </a:p>
          <a:p>
            <a:r>
              <a:rPr lang="en-US" dirty="0" smtClean="0"/>
              <a:t>Massage uterus if still palpable</a:t>
            </a:r>
          </a:p>
          <a:p>
            <a:r>
              <a:rPr lang="en-US" dirty="0" smtClean="0"/>
              <a:t>Expel any clots</a:t>
            </a:r>
          </a:p>
          <a:p>
            <a:r>
              <a:rPr lang="en-US" dirty="0" smtClean="0"/>
              <a:t>Encourage mother to empty bladder</a:t>
            </a:r>
          </a:p>
          <a:p>
            <a:r>
              <a:rPr lang="en-US" dirty="0" smtClean="0"/>
              <a:t>Give </a:t>
            </a:r>
            <a:r>
              <a:rPr lang="en-US" dirty="0" err="1" smtClean="0"/>
              <a:t>uterotonics</a:t>
            </a:r>
            <a:r>
              <a:rPr lang="en-US" dirty="0" smtClean="0"/>
              <a:t> e.g. </a:t>
            </a:r>
            <a:r>
              <a:rPr lang="en-US" dirty="0" err="1" smtClean="0"/>
              <a:t>ergometrine</a:t>
            </a:r>
            <a:r>
              <a:rPr lang="en-US" dirty="0" smtClean="0"/>
              <a:t> </a:t>
            </a:r>
            <a:r>
              <a:rPr lang="en-US" dirty="0" err="1" smtClean="0"/>
              <a:t>i.m</a:t>
            </a:r>
            <a:r>
              <a:rPr lang="en-US" dirty="0" smtClean="0"/>
              <a:t> or </a:t>
            </a:r>
            <a:r>
              <a:rPr lang="en-US" dirty="0" err="1" smtClean="0"/>
              <a:t>i.v.</a:t>
            </a:r>
            <a:endParaRPr lang="en-US" dirty="0" smtClean="0"/>
          </a:p>
          <a:p>
            <a:r>
              <a:rPr lang="en-US" dirty="0" smtClean="0"/>
              <a:t>Assess all pads/linen soaked with blood to assess the volume of blood lost.</a:t>
            </a:r>
          </a:p>
          <a:p>
            <a:r>
              <a:rPr lang="en-US" dirty="0" smtClean="0"/>
              <a:t>If bleeding persists, reassure mother, discuss treatment options and prepare her for theatre.</a:t>
            </a:r>
            <a:endParaRPr lang="en-US" dirty="0"/>
          </a:p>
        </p:txBody>
      </p:sp>
    </p:spTree>
    <p:extLst>
      <p:ext uri="{BB962C8B-B14F-4D97-AF65-F5344CB8AC3E}">
        <p14:creationId xmlns:p14="http://schemas.microsoft.com/office/powerpoint/2010/main" val="8754166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0"/>
            <a:ext cx="7620000" cy="1524000"/>
          </a:xfrm>
        </p:spPr>
        <p:txBody>
          <a:bodyPr/>
          <a:lstStyle/>
          <a:p>
            <a:r>
              <a:rPr lang="en-US" b="1" dirty="0" smtClean="0">
                <a:effectLst/>
              </a:rPr>
              <a:t>ANY QUESTIONS SO FAR?</a:t>
            </a:r>
            <a:endParaRPr lang="en-US" b="1" dirty="0">
              <a:effectLst/>
            </a:endParaRPr>
          </a:p>
        </p:txBody>
      </p:sp>
    </p:spTree>
    <p:extLst>
      <p:ext uri="{BB962C8B-B14F-4D97-AF65-F5344CB8AC3E}">
        <p14:creationId xmlns:p14="http://schemas.microsoft.com/office/powerpoint/2010/main" val="29535079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160" y="228600"/>
            <a:ext cx="7498080" cy="838200"/>
          </a:xfrm>
        </p:spPr>
        <p:txBody>
          <a:bodyPr/>
          <a:lstStyle/>
          <a:p>
            <a:r>
              <a:rPr lang="en-US" b="1" u="sng" dirty="0" smtClean="0"/>
              <a:t>GROUP DISCUSSIONS</a:t>
            </a:r>
            <a:endParaRPr lang="en-US" b="1" u="sng" dirty="0"/>
          </a:p>
        </p:txBody>
      </p:sp>
      <p:sp>
        <p:nvSpPr>
          <p:cNvPr id="3" name="Rectangle 2"/>
          <p:cNvSpPr/>
          <p:nvPr/>
        </p:nvSpPr>
        <p:spPr>
          <a:xfrm>
            <a:off x="152400" y="990600"/>
            <a:ext cx="8991600" cy="4832092"/>
          </a:xfrm>
          <a:prstGeom prst="rect">
            <a:avLst/>
          </a:prstGeom>
        </p:spPr>
        <p:txBody>
          <a:bodyPr wrap="square">
            <a:spAutoFit/>
          </a:bodyPr>
          <a:lstStyle/>
          <a:p>
            <a:r>
              <a:rPr lang="en-US" sz="2800" b="1" u="sng" dirty="0" smtClean="0"/>
              <a:t>GROUP 3:</a:t>
            </a:r>
            <a:r>
              <a:rPr lang="en-US" sz="2800" u="sng" dirty="0" smtClean="0"/>
              <a:t> Raptured Uterus </a:t>
            </a:r>
            <a:r>
              <a:rPr lang="en-US" sz="2800" dirty="0" smtClean="0"/>
              <a:t>(20 marks)</a:t>
            </a:r>
          </a:p>
          <a:p>
            <a:pPr marL="514350" lvl="0" indent="-514350">
              <a:buFont typeface="+mj-lt"/>
              <a:buAutoNum type="alphaLcParenR"/>
            </a:pPr>
            <a:r>
              <a:rPr lang="en-US" sz="2800" dirty="0" smtClean="0"/>
              <a:t>Define the term raptured </a:t>
            </a:r>
            <a:r>
              <a:rPr lang="en-US" sz="2800" dirty="0"/>
              <a:t>uterus</a:t>
            </a:r>
          </a:p>
          <a:p>
            <a:pPr marL="514350" indent="-514350">
              <a:buFont typeface="+mj-lt"/>
              <a:buAutoNum type="alphaLcParenR"/>
            </a:pPr>
            <a:r>
              <a:rPr lang="en-US" sz="2800" dirty="0" smtClean="0"/>
              <a:t>Explain two categories </a:t>
            </a:r>
            <a:r>
              <a:rPr lang="en-US" sz="2800" dirty="0"/>
              <a:t>of raptured uterus</a:t>
            </a:r>
          </a:p>
          <a:p>
            <a:pPr marL="514350" indent="-514350">
              <a:buFont typeface="+mj-lt"/>
              <a:buAutoNum type="alphaLcParenR"/>
            </a:pPr>
            <a:r>
              <a:rPr lang="en-US" sz="2800" dirty="0" smtClean="0"/>
              <a:t>Identify </a:t>
            </a:r>
            <a:r>
              <a:rPr lang="en-US" sz="2800" dirty="0"/>
              <a:t>nine predisposing factors to rapture of </a:t>
            </a:r>
            <a:r>
              <a:rPr lang="en-US" sz="2800" dirty="0" smtClean="0"/>
              <a:t>uterus</a:t>
            </a:r>
            <a:endParaRPr lang="en-US" sz="2800" dirty="0"/>
          </a:p>
          <a:p>
            <a:pPr marL="514350" indent="-514350">
              <a:buFont typeface="+mj-lt"/>
              <a:buAutoNum type="alphaLcParenR"/>
            </a:pPr>
            <a:r>
              <a:rPr lang="en-US" sz="2800" dirty="0" smtClean="0"/>
              <a:t>List </a:t>
            </a:r>
            <a:r>
              <a:rPr lang="en-US" sz="2800" dirty="0"/>
              <a:t>the causes of uterine rapture.</a:t>
            </a:r>
          </a:p>
          <a:p>
            <a:pPr marL="514350" indent="-514350">
              <a:buFont typeface="+mj-lt"/>
              <a:buAutoNum type="alphaLcParenR"/>
            </a:pPr>
            <a:r>
              <a:rPr lang="en-US" sz="2800" dirty="0" smtClean="0"/>
              <a:t>Describe </a:t>
            </a:r>
            <a:r>
              <a:rPr lang="en-US" sz="2800" dirty="0"/>
              <a:t>the pathophysiology of raptured uterus.</a:t>
            </a:r>
          </a:p>
          <a:p>
            <a:pPr marL="514350" indent="-514350">
              <a:buFont typeface="+mj-lt"/>
              <a:buAutoNum type="alphaLcParenR"/>
            </a:pPr>
            <a:r>
              <a:rPr lang="en-US" sz="2800" dirty="0" smtClean="0"/>
              <a:t>Outline </a:t>
            </a:r>
            <a:r>
              <a:rPr lang="en-US" sz="2800" dirty="0"/>
              <a:t>the signs of impending rapture and actual signs of raptured uterus</a:t>
            </a:r>
          </a:p>
          <a:p>
            <a:pPr marL="514350" indent="-514350">
              <a:buFont typeface="+mj-lt"/>
              <a:buAutoNum type="alphaLcParenR"/>
            </a:pPr>
            <a:r>
              <a:rPr lang="en-US" sz="2800" dirty="0" smtClean="0"/>
              <a:t>List </a:t>
            </a:r>
            <a:r>
              <a:rPr lang="en-US" sz="2800" dirty="0"/>
              <a:t>the early and late signs of scar rapture.</a:t>
            </a:r>
          </a:p>
          <a:p>
            <a:pPr marL="514350" indent="-514350">
              <a:buFont typeface="+mj-lt"/>
              <a:buAutoNum type="alphaLcParenR"/>
            </a:pPr>
            <a:r>
              <a:rPr lang="en-US" sz="2800" dirty="0" smtClean="0"/>
              <a:t>Discuss </a:t>
            </a:r>
            <a:r>
              <a:rPr lang="en-US" sz="2800" dirty="0"/>
              <a:t>the management of raptured uterus</a:t>
            </a:r>
          </a:p>
          <a:p>
            <a:pPr marL="514350" indent="-514350">
              <a:buFont typeface="+mj-lt"/>
              <a:buAutoNum type="alphaLcParenR"/>
            </a:pPr>
            <a:r>
              <a:rPr lang="en-US" sz="2800" dirty="0" smtClean="0"/>
              <a:t>List </a:t>
            </a:r>
            <a:r>
              <a:rPr lang="en-US" sz="2800" dirty="0"/>
              <a:t>at least six complications of raptured </a:t>
            </a:r>
            <a:r>
              <a:rPr lang="en-US" sz="2800" dirty="0" smtClean="0"/>
              <a:t>uterus</a:t>
            </a:r>
            <a:endParaRPr lang="en-US" sz="2800" dirty="0"/>
          </a:p>
        </p:txBody>
      </p:sp>
    </p:spTree>
    <p:extLst>
      <p:ext uri="{BB962C8B-B14F-4D97-AF65-F5344CB8AC3E}">
        <p14:creationId xmlns:p14="http://schemas.microsoft.com/office/powerpoint/2010/main" val="3696752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228600"/>
            <a:ext cx="7498080" cy="715962"/>
          </a:xfrm>
        </p:spPr>
        <p:txBody>
          <a:bodyPr>
            <a:normAutofit fontScale="90000"/>
          </a:bodyPr>
          <a:lstStyle/>
          <a:p>
            <a:pPr marL="742950" indent="-742950" algn="ctr">
              <a:buFont typeface="+mj-lt"/>
              <a:buAutoNum type="arabicPeriod" startAt="4"/>
            </a:pPr>
            <a:r>
              <a:rPr lang="en-US" b="1" u="sng" dirty="0" smtClean="0"/>
              <a:t>RUPTURED UTERUS</a:t>
            </a:r>
            <a:endParaRPr lang="en-US" b="1" u="sng" dirty="0"/>
          </a:p>
        </p:txBody>
      </p:sp>
      <p:sp>
        <p:nvSpPr>
          <p:cNvPr id="7" name="Content Placeholder 6"/>
          <p:cNvSpPr>
            <a:spLocks noGrp="1"/>
          </p:cNvSpPr>
          <p:nvPr>
            <p:ph idx="1"/>
          </p:nvPr>
        </p:nvSpPr>
        <p:spPr>
          <a:xfrm>
            <a:off x="152400" y="1066800"/>
            <a:ext cx="8991600" cy="5410200"/>
          </a:xfrm>
        </p:spPr>
        <p:txBody>
          <a:bodyPr>
            <a:normAutofit lnSpcReduction="10000"/>
          </a:bodyPr>
          <a:lstStyle/>
          <a:p>
            <a:r>
              <a:rPr lang="en-US" dirty="0"/>
              <a:t>The rupture of the uterus is a tear in the wall of the </a:t>
            </a:r>
            <a:r>
              <a:rPr lang="en-US" dirty="0" smtClean="0"/>
              <a:t>uterus due to trauma, pregnancy related complications e.g. atonic uterus or infection.</a:t>
            </a:r>
          </a:p>
          <a:p>
            <a:r>
              <a:rPr lang="en-US" dirty="0" smtClean="0"/>
              <a:t>It should not be confused with acute inversion of the uterus or abnormal uterine action.</a:t>
            </a:r>
            <a:endParaRPr lang="en-US" dirty="0"/>
          </a:p>
          <a:p>
            <a:r>
              <a:rPr lang="en-US" dirty="0" smtClean="0"/>
              <a:t>Raptured uterus is </a:t>
            </a:r>
            <a:r>
              <a:rPr lang="en-US" dirty="0"/>
              <a:t>a serious </a:t>
            </a:r>
            <a:r>
              <a:rPr lang="en-US" dirty="0" smtClean="0"/>
              <a:t>complication which </a:t>
            </a:r>
            <a:r>
              <a:rPr lang="en-US" dirty="0"/>
              <a:t>should </a:t>
            </a:r>
            <a:r>
              <a:rPr lang="en-US" dirty="0" smtClean="0"/>
              <a:t>not occur </a:t>
            </a:r>
            <a:r>
              <a:rPr lang="en-US" dirty="0"/>
              <a:t>in today’s obstetric care where there </a:t>
            </a:r>
            <a:r>
              <a:rPr lang="en-US" dirty="0" smtClean="0"/>
              <a:t>is good antenatal </a:t>
            </a:r>
            <a:r>
              <a:rPr lang="en-US" dirty="0"/>
              <a:t>and intra partum care.</a:t>
            </a:r>
          </a:p>
          <a:p>
            <a:r>
              <a:rPr lang="en-US" dirty="0" smtClean="0"/>
              <a:t>This </a:t>
            </a:r>
            <a:r>
              <a:rPr lang="en-US" dirty="0"/>
              <a:t>tear is divided into </a:t>
            </a:r>
            <a:r>
              <a:rPr lang="en-US" dirty="0" smtClean="0"/>
              <a:t>two categories</a:t>
            </a:r>
            <a:r>
              <a:rPr lang="en-US" dirty="0"/>
              <a:t>.</a:t>
            </a:r>
          </a:p>
          <a:p>
            <a:pPr marL="1117854" lvl="2" indent="-514350">
              <a:buClrTx/>
              <a:buFont typeface="+mj-lt"/>
              <a:buAutoNum type="alphaLcParenR"/>
            </a:pPr>
            <a:r>
              <a:rPr lang="en-US" sz="2800" b="1" dirty="0"/>
              <a:t>Complete or Intra Peritoneal</a:t>
            </a:r>
            <a:r>
              <a:rPr lang="en-US" sz="2800" dirty="0" smtClean="0"/>
              <a:t> </a:t>
            </a:r>
          </a:p>
          <a:p>
            <a:pPr marL="1117854" lvl="2" indent="-514350">
              <a:buClrTx/>
              <a:buFont typeface="+mj-lt"/>
              <a:buAutoNum type="alphaLcParenR"/>
            </a:pPr>
            <a:r>
              <a:rPr lang="en-US" sz="2800" b="1" dirty="0"/>
              <a:t>Incomplete or Extra Peritoneal</a:t>
            </a:r>
            <a:endParaRPr lang="en-US"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81000"/>
            <a:ext cx="8839200" cy="6248400"/>
          </a:xfrm>
        </p:spPr>
        <p:txBody>
          <a:bodyPr>
            <a:normAutofit lnSpcReduction="10000"/>
          </a:bodyPr>
          <a:lstStyle/>
          <a:p>
            <a:pPr marL="825246" indent="-742950">
              <a:buFont typeface="+mj-lt"/>
              <a:buAutoNum type="alphaLcParenR"/>
            </a:pPr>
            <a:r>
              <a:rPr lang="en-US" sz="3600" b="1" u="sng" dirty="0"/>
              <a:t>Complete or Intra Peritoneal</a:t>
            </a:r>
            <a:endParaRPr lang="en-US" sz="3600" u="sng" dirty="0"/>
          </a:p>
          <a:p>
            <a:r>
              <a:rPr lang="en-US" dirty="0" smtClean="0"/>
              <a:t>This </a:t>
            </a:r>
            <a:r>
              <a:rPr lang="en-US" dirty="0"/>
              <a:t>is a tear in the wall of the uterus, </a:t>
            </a:r>
            <a:r>
              <a:rPr lang="en-US" dirty="0" smtClean="0"/>
              <a:t>which involves </a:t>
            </a:r>
            <a:r>
              <a:rPr lang="en-US" u="sng" dirty="0" smtClean="0"/>
              <a:t>all the three muscle layers </a:t>
            </a:r>
            <a:r>
              <a:rPr lang="en-US" dirty="0" smtClean="0"/>
              <a:t>of the uterus and extends to the peritoneum, i.e. the rapture of endometrium</a:t>
            </a:r>
            <a:r>
              <a:rPr lang="en-US" dirty="0"/>
              <a:t>, </a:t>
            </a:r>
            <a:r>
              <a:rPr lang="en-US" dirty="0" smtClean="0"/>
              <a:t>myometrium and </a:t>
            </a:r>
            <a:r>
              <a:rPr lang="en-US" dirty="0" err="1" smtClean="0"/>
              <a:t>perimetrium</a:t>
            </a:r>
            <a:r>
              <a:rPr lang="en-US" dirty="0"/>
              <a:t> </a:t>
            </a:r>
            <a:r>
              <a:rPr lang="en-US" dirty="0" smtClean="0"/>
              <a:t>or peritoneum.</a:t>
            </a:r>
          </a:p>
          <a:p>
            <a:pPr marL="825246" indent="-742950">
              <a:buFont typeface="+mj-lt"/>
              <a:buAutoNum type="alphaLcParenR" startAt="2"/>
            </a:pPr>
            <a:r>
              <a:rPr lang="en-US" sz="3600" b="1" u="sng" dirty="0" smtClean="0"/>
              <a:t>Incomplete </a:t>
            </a:r>
            <a:r>
              <a:rPr lang="en-US" sz="3600" b="1" u="sng" dirty="0"/>
              <a:t>or Extra Peritoneal</a:t>
            </a:r>
          </a:p>
          <a:p>
            <a:r>
              <a:rPr lang="en-US" dirty="0"/>
              <a:t>This is the tearing of the uterus, which </a:t>
            </a:r>
            <a:r>
              <a:rPr lang="en-US" dirty="0" smtClean="0"/>
              <a:t>involves </a:t>
            </a:r>
            <a:r>
              <a:rPr lang="en-US" u="sng" dirty="0" smtClean="0"/>
              <a:t>only two muscle layers</a:t>
            </a:r>
            <a:r>
              <a:rPr lang="en-US" dirty="0" smtClean="0"/>
              <a:t> of the uterus i.e. the </a:t>
            </a:r>
            <a:r>
              <a:rPr lang="en-US" dirty="0"/>
              <a:t>endometrium and myometrium. </a:t>
            </a:r>
          </a:p>
          <a:p>
            <a:r>
              <a:rPr lang="en-US" dirty="0" smtClean="0"/>
              <a:t>Tears can occur prenatally</a:t>
            </a:r>
            <a:r>
              <a:rPr lang="en-US" dirty="0"/>
              <a:t>, during labour or delivery </a:t>
            </a:r>
            <a:r>
              <a:rPr lang="en-US" dirty="0" smtClean="0"/>
              <a:t>and may </a:t>
            </a:r>
            <a:r>
              <a:rPr lang="en-US" dirty="0"/>
              <a:t>endanger the lives of both mother </a:t>
            </a:r>
            <a:r>
              <a:rPr lang="en-US" dirty="0" smtClean="0"/>
              <a:t>and </a:t>
            </a:r>
            <a:r>
              <a:rPr lang="en-US" dirty="0" err="1" smtClean="0"/>
              <a:t>foetus</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705600" cy="715962"/>
          </a:xfrm>
        </p:spPr>
        <p:txBody>
          <a:bodyPr>
            <a:normAutofit/>
          </a:bodyPr>
          <a:lstStyle/>
          <a:p>
            <a:r>
              <a:rPr lang="en-US" sz="4000" b="1" u="sng" dirty="0" smtClean="0">
                <a:effectLst/>
              </a:rPr>
              <a:t>C</a:t>
            </a:r>
            <a:r>
              <a:rPr lang="en-US" sz="3600" b="1" u="sng" dirty="0" smtClean="0">
                <a:effectLst/>
              </a:rPr>
              <a:t>ase Scenario 1</a:t>
            </a:r>
            <a:endParaRPr lang="en-US" sz="3600" b="1" u="sng" dirty="0">
              <a:effectLst/>
            </a:endParaRPr>
          </a:p>
        </p:txBody>
      </p:sp>
      <p:sp>
        <p:nvSpPr>
          <p:cNvPr id="3" name="Content Placeholder 2"/>
          <p:cNvSpPr>
            <a:spLocks noGrp="1"/>
          </p:cNvSpPr>
          <p:nvPr>
            <p:ph idx="1"/>
          </p:nvPr>
        </p:nvSpPr>
        <p:spPr>
          <a:xfrm>
            <a:off x="228600" y="1066800"/>
            <a:ext cx="8915400" cy="5715000"/>
          </a:xfrm>
        </p:spPr>
        <p:txBody>
          <a:bodyPr>
            <a:normAutofit fontScale="92500" lnSpcReduction="10000"/>
          </a:bodyPr>
          <a:lstStyle/>
          <a:p>
            <a:pPr marL="82296" indent="0" algn="just">
              <a:buNone/>
            </a:pPr>
            <a:r>
              <a:rPr lang="en-US" dirty="0" err="1" smtClean="0"/>
              <a:t>Lakwani</a:t>
            </a:r>
            <a:r>
              <a:rPr lang="en-US" dirty="0" smtClean="0"/>
              <a:t> is </a:t>
            </a:r>
            <a:r>
              <a:rPr lang="en-US" dirty="0" err="1" smtClean="0"/>
              <a:t>gravida</a:t>
            </a:r>
            <a:r>
              <a:rPr lang="en-US" dirty="0" smtClean="0"/>
              <a:t> 1, </a:t>
            </a:r>
            <a:r>
              <a:rPr lang="en-US" dirty="0" err="1" smtClean="0"/>
              <a:t>para</a:t>
            </a:r>
            <a:r>
              <a:rPr lang="en-US" dirty="0" smtClean="0"/>
              <a:t> 0+0 at 39 weeks gestation. She has been brought to the </a:t>
            </a:r>
            <a:r>
              <a:rPr lang="en-US" dirty="0" err="1" smtClean="0"/>
              <a:t>labour</a:t>
            </a:r>
            <a:r>
              <a:rPr lang="en-US" dirty="0" smtClean="0"/>
              <a:t> ward with complains of regular painful and strong uterine contractions on the lower abdomen and back, each lasting 40-60 seconds. After brief history taking and physical exam, a VE is done. Cervical dilatation is at 4cm, membranes are flat and intact, presentation is cephalic, the presenting part is occiput. </a:t>
            </a:r>
            <a:r>
              <a:rPr lang="en-US" dirty="0" err="1" smtClean="0"/>
              <a:t>Partograph</a:t>
            </a:r>
            <a:r>
              <a:rPr lang="en-US" dirty="0" smtClean="0"/>
              <a:t> is initiated to monitor the progress of normal </a:t>
            </a:r>
            <a:r>
              <a:rPr lang="en-US" dirty="0" err="1" smtClean="0"/>
              <a:t>labour</a:t>
            </a:r>
            <a:r>
              <a:rPr lang="en-US" dirty="0" smtClean="0"/>
              <a:t>. 4 hours later, she is due for another VE which is done; revealing bulging membranes and a pulsating umbilical cord in front of the presenting part.</a:t>
            </a:r>
          </a:p>
          <a:p>
            <a:pPr marL="82296" indent="0" algn="just">
              <a:buNone/>
            </a:pPr>
            <a:r>
              <a:rPr lang="en-US" b="1" i="1" dirty="0" smtClean="0"/>
              <a:t>Quiz:</a:t>
            </a:r>
            <a:r>
              <a:rPr lang="en-US" dirty="0" smtClean="0"/>
              <a:t> Discuss the further management of </a:t>
            </a:r>
            <a:r>
              <a:rPr lang="en-US" dirty="0" err="1" smtClean="0"/>
              <a:t>Lakwani</a:t>
            </a:r>
            <a:r>
              <a:rPr lang="en-US" dirty="0" smtClean="0"/>
              <a:t>.</a:t>
            </a:r>
            <a:endParaRPr lang="en-US" dirty="0"/>
          </a:p>
        </p:txBody>
      </p:sp>
    </p:spTree>
    <p:extLst>
      <p:ext uri="{BB962C8B-B14F-4D97-AF65-F5344CB8AC3E}">
        <p14:creationId xmlns:p14="http://schemas.microsoft.com/office/powerpoint/2010/main" val="9568164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39762"/>
          </a:xfrm>
        </p:spPr>
        <p:txBody>
          <a:bodyPr>
            <a:noAutofit/>
          </a:bodyPr>
          <a:lstStyle/>
          <a:p>
            <a:pPr algn="ctr"/>
            <a:r>
              <a:rPr lang="en-US" sz="3600" b="1" u="sng" dirty="0" smtClean="0">
                <a:effectLst/>
              </a:rPr>
              <a:t>Predisposing  factors to uterine rapture</a:t>
            </a:r>
            <a:endParaRPr lang="en-US" sz="3600" b="1" u="sng" dirty="0">
              <a:effectLst/>
            </a:endParaRPr>
          </a:p>
        </p:txBody>
      </p:sp>
      <p:sp>
        <p:nvSpPr>
          <p:cNvPr id="3" name="Content Placeholder 2"/>
          <p:cNvSpPr>
            <a:spLocks noGrp="1"/>
          </p:cNvSpPr>
          <p:nvPr>
            <p:ph idx="1"/>
          </p:nvPr>
        </p:nvSpPr>
        <p:spPr>
          <a:xfrm>
            <a:off x="152400" y="914400"/>
            <a:ext cx="8839200" cy="5486400"/>
          </a:xfrm>
        </p:spPr>
        <p:txBody>
          <a:bodyPr>
            <a:normAutofit/>
          </a:bodyPr>
          <a:lstStyle/>
          <a:p>
            <a:pPr marL="596646" indent="-514350">
              <a:buClrTx/>
              <a:buFont typeface="+mj-lt"/>
              <a:buAutoNum type="arabicParenR"/>
            </a:pPr>
            <a:r>
              <a:rPr lang="en-US" dirty="0" err="1" smtClean="0"/>
              <a:t>Polyhydramnios</a:t>
            </a:r>
            <a:r>
              <a:rPr lang="en-US" dirty="0" smtClean="0"/>
              <a:t> </a:t>
            </a:r>
            <a:r>
              <a:rPr lang="en-US" dirty="0"/>
              <a:t>and </a:t>
            </a:r>
            <a:r>
              <a:rPr lang="en-US" dirty="0" smtClean="0"/>
              <a:t>multiple pregnancy</a:t>
            </a:r>
            <a:endParaRPr lang="en-US" dirty="0"/>
          </a:p>
          <a:p>
            <a:pPr marL="596646" indent="-514350">
              <a:buClrTx/>
              <a:buFont typeface="+mj-lt"/>
              <a:buAutoNum type="arabicParenR"/>
            </a:pPr>
            <a:r>
              <a:rPr lang="en-US" dirty="0" smtClean="0"/>
              <a:t>Pregnancy </a:t>
            </a:r>
            <a:r>
              <a:rPr lang="en-US" dirty="0"/>
              <a:t>occurring within six </a:t>
            </a:r>
            <a:r>
              <a:rPr lang="en-US" dirty="0" smtClean="0"/>
              <a:t>months post </a:t>
            </a:r>
            <a:r>
              <a:rPr lang="en-US" dirty="0"/>
              <a:t>c</a:t>
            </a:r>
            <a:r>
              <a:rPr lang="en-US" dirty="0" smtClean="0"/>
              <a:t>aesarean </a:t>
            </a:r>
            <a:r>
              <a:rPr lang="en-US" dirty="0"/>
              <a:t>section with </a:t>
            </a:r>
            <a:r>
              <a:rPr lang="en-US" dirty="0" smtClean="0"/>
              <a:t>the placenta </a:t>
            </a:r>
            <a:r>
              <a:rPr lang="en-US" dirty="0"/>
              <a:t>situated on the </a:t>
            </a:r>
            <a:r>
              <a:rPr lang="en-US" dirty="0" smtClean="0"/>
              <a:t>scar</a:t>
            </a:r>
          </a:p>
          <a:p>
            <a:pPr marL="596646" indent="-514350">
              <a:buClrTx/>
              <a:buFont typeface="+mj-lt"/>
              <a:buAutoNum type="arabicParenR"/>
            </a:pPr>
            <a:r>
              <a:rPr lang="en-US" dirty="0" smtClean="0"/>
              <a:t>Obstetric </a:t>
            </a:r>
            <a:r>
              <a:rPr lang="en-US" dirty="0"/>
              <a:t>manipulation or </a:t>
            </a:r>
            <a:r>
              <a:rPr lang="en-US" dirty="0" smtClean="0"/>
              <a:t>operations such </a:t>
            </a:r>
            <a:r>
              <a:rPr lang="en-US" dirty="0"/>
              <a:t>as during internal cephalic </a:t>
            </a:r>
            <a:r>
              <a:rPr lang="en-US" dirty="0" smtClean="0"/>
              <a:t>version</a:t>
            </a:r>
          </a:p>
          <a:p>
            <a:pPr marL="596646" indent="-514350">
              <a:buClrTx/>
              <a:buFont typeface="+mj-lt"/>
              <a:buAutoNum type="arabicParenR"/>
            </a:pPr>
            <a:r>
              <a:rPr lang="en-US" dirty="0" smtClean="0"/>
              <a:t>Previous </a:t>
            </a:r>
            <a:r>
              <a:rPr lang="en-US" dirty="0"/>
              <a:t>operation of the </a:t>
            </a:r>
            <a:r>
              <a:rPr lang="en-US" dirty="0" smtClean="0"/>
              <a:t>uterus</a:t>
            </a:r>
          </a:p>
          <a:p>
            <a:pPr marL="596646" indent="-514350">
              <a:buClrTx/>
              <a:buFont typeface="+mj-lt"/>
              <a:buAutoNum type="arabicParenR"/>
            </a:pPr>
            <a:r>
              <a:rPr lang="en-US" dirty="0" err="1" smtClean="0"/>
              <a:t>Foetal</a:t>
            </a:r>
            <a:r>
              <a:rPr lang="en-US" dirty="0" smtClean="0"/>
              <a:t> </a:t>
            </a:r>
            <a:r>
              <a:rPr lang="en-US" dirty="0"/>
              <a:t>pelvic </a:t>
            </a:r>
            <a:r>
              <a:rPr lang="en-US" dirty="0" smtClean="0"/>
              <a:t>disproportion</a:t>
            </a:r>
          </a:p>
          <a:p>
            <a:pPr marL="596646" indent="-514350">
              <a:buClrTx/>
              <a:buFont typeface="+mj-lt"/>
              <a:buAutoNum type="arabicParenR"/>
            </a:pPr>
            <a:r>
              <a:rPr lang="en-US" dirty="0" smtClean="0"/>
              <a:t>Myomectomy-removal of </a:t>
            </a:r>
            <a:r>
              <a:rPr lang="en-US" dirty="0" err="1" smtClean="0"/>
              <a:t>myoma</a:t>
            </a:r>
            <a:r>
              <a:rPr lang="en-US" dirty="0" smtClean="0"/>
              <a:t> e.g. uterine fibroids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792162"/>
          </a:xfrm>
        </p:spPr>
        <p:txBody>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76200" y="1219200"/>
            <a:ext cx="9045054" cy="5105400"/>
          </a:xfrm>
        </p:spPr>
        <p:txBody>
          <a:bodyPr/>
          <a:lstStyle/>
          <a:p>
            <a:pPr marL="596646" indent="-514350">
              <a:buClrTx/>
              <a:buFont typeface="+mj-lt"/>
              <a:buAutoNum type="arabicParenR" startAt="7"/>
            </a:pPr>
            <a:r>
              <a:rPr lang="en-US" dirty="0"/>
              <a:t>Grand multi-parity</a:t>
            </a:r>
          </a:p>
          <a:p>
            <a:pPr marL="596646" indent="-514350">
              <a:buClrTx/>
              <a:buFont typeface="+mj-lt"/>
              <a:buAutoNum type="arabicParenR" startAt="7"/>
            </a:pPr>
            <a:r>
              <a:rPr lang="en-US" dirty="0" smtClean="0"/>
              <a:t>Placental implantation abnormalities e.g. placenta </a:t>
            </a:r>
            <a:r>
              <a:rPr lang="en-US" dirty="0" err="1" smtClean="0"/>
              <a:t>accreta</a:t>
            </a:r>
            <a:r>
              <a:rPr lang="en-US" dirty="0" smtClean="0"/>
              <a:t>, </a:t>
            </a:r>
            <a:r>
              <a:rPr lang="en-US" dirty="0" err="1" smtClean="0"/>
              <a:t>increta</a:t>
            </a:r>
            <a:r>
              <a:rPr lang="en-US" dirty="0" smtClean="0"/>
              <a:t>, and </a:t>
            </a:r>
            <a:r>
              <a:rPr lang="en-US" dirty="0" err="1" smtClean="0"/>
              <a:t>percreta</a:t>
            </a:r>
            <a:r>
              <a:rPr lang="en-US" dirty="0" smtClean="0"/>
              <a:t>)</a:t>
            </a:r>
          </a:p>
          <a:p>
            <a:pPr marL="596646" indent="-514350">
              <a:buClrTx/>
              <a:buFont typeface="+mj-lt"/>
              <a:buAutoNum type="arabicParenR" startAt="7"/>
            </a:pPr>
            <a:r>
              <a:rPr lang="en-US" dirty="0" smtClean="0"/>
              <a:t>Trauma; </a:t>
            </a:r>
            <a:r>
              <a:rPr lang="en-US" dirty="0"/>
              <a:t>u</a:t>
            </a:r>
            <a:r>
              <a:rPr lang="en-US" dirty="0" smtClean="0"/>
              <a:t>terine rupture may also occur after a dramatic increase in intrauterine pressure as seen in severe cases of blunt abdominal trauma, such as motor vehicle crashes.</a:t>
            </a:r>
          </a:p>
          <a:p>
            <a:pPr>
              <a:buNone/>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01000" cy="685800"/>
          </a:xfrm>
        </p:spPr>
        <p:txBody>
          <a:bodyPr>
            <a:normAutofit/>
          </a:bodyPr>
          <a:lstStyle/>
          <a:p>
            <a:pPr algn="ctr"/>
            <a:r>
              <a:rPr lang="en-US" sz="3600" b="1" u="sng" dirty="0" smtClean="0"/>
              <a:t>Causes of Uterine Rapture</a:t>
            </a:r>
            <a:endParaRPr lang="en-US" sz="3600" b="1" u="sng" dirty="0"/>
          </a:p>
        </p:txBody>
      </p:sp>
      <p:sp>
        <p:nvSpPr>
          <p:cNvPr id="3" name="Content Placeholder 2"/>
          <p:cNvSpPr>
            <a:spLocks noGrp="1"/>
          </p:cNvSpPr>
          <p:nvPr>
            <p:ph idx="1"/>
          </p:nvPr>
        </p:nvSpPr>
        <p:spPr>
          <a:xfrm>
            <a:off x="76200" y="762000"/>
            <a:ext cx="8991600" cy="5943600"/>
          </a:xfrm>
        </p:spPr>
        <p:txBody>
          <a:bodyPr>
            <a:normAutofit fontScale="92500" lnSpcReduction="10000"/>
          </a:bodyPr>
          <a:lstStyle/>
          <a:p>
            <a:r>
              <a:rPr lang="en-US" b="1" dirty="0"/>
              <a:t>Prenatally</a:t>
            </a:r>
            <a:r>
              <a:rPr lang="en-US" dirty="0"/>
              <a:t>, a ruptured uterus may occur due to </a:t>
            </a:r>
            <a:r>
              <a:rPr lang="en-US" dirty="0" smtClean="0"/>
              <a:t>a weak </a:t>
            </a:r>
            <a:r>
              <a:rPr lang="en-US" dirty="0"/>
              <a:t>scar</a:t>
            </a:r>
            <a:r>
              <a:rPr lang="en-US" dirty="0" smtClean="0"/>
              <a:t>.</a:t>
            </a:r>
          </a:p>
          <a:p>
            <a:r>
              <a:rPr lang="en-US" b="1" dirty="0" smtClean="0"/>
              <a:t>During </a:t>
            </a:r>
            <a:r>
              <a:rPr lang="en-US" b="1" dirty="0"/>
              <a:t>labour and delivery </a:t>
            </a:r>
            <a:r>
              <a:rPr lang="en-US" dirty="0"/>
              <a:t>or </a:t>
            </a:r>
            <a:r>
              <a:rPr lang="en-US" dirty="0" smtClean="0"/>
              <a:t>when not </a:t>
            </a:r>
            <a:r>
              <a:rPr lang="en-US" dirty="0"/>
              <a:t>in labour a ruptured uterus may occur as </a:t>
            </a:r>
            <a:r>
              <a:rPr lang="en-US" dirty="0" smtClean="0"/>
              <a:t>a result </a:t>
            </a:r>
            <a:r>
              <a:rPr lang="en-US" dirty="0"/>
              <a:t>of:</a:t>
            </a:r>
          </a:p>
          <a:p>
            <a:pPr marL="928116" lvl="1" indent="-571500">
              <a:buClrTx/>
              <a:buFont typeface="+mj-lt"/>
              <a:buAutoNum type="romanLcPeriod"/>
            </a:pPr>
            <a:r>
              <a:rPr lang="en-US" dirty="0" smtClean="0"/>
              <a:t>Obstructed </a:t>
            </a:r>
            <a:r>
              <a:rPr lang="en-US" dirty="0"/>
              <a:t>labour, for example </a:t>
            </a:r>
            <a:r>
              <a:rPr lang="en-US" dirty="0" smtClean="0"/>
              <a:t>in </a:t>
            </a:r>
            <a:r>
              <a:rPr lang="en-US" dirty="0" err="1" smtClean="0"/>
              <a:t>malpresentation</a:t>
            </a:r>
            <a:r>
              <a:rPr lang="en-US" dirty="0"/>
              <a:t>, </a:t>
            </a:r>
            <a:r>
              <a:rPr lang="en-US" dirty="0" err="1" smtClean="0"/>
              <a:t>cephalopelvic</a:t>
            </a:r>
            <a:r>
              <a:rPr lang="en-US" dirty="0" smtClean="0"/>
              <a:t> disproportion (CPD), </a:t>
            </a:r>
            <a:r>
              <a:rPr lang="en-US" dirty="0"/>
              <a:t>contracted </a:t>
            </a:r>
            <a:r>
              <a:rPr lang="en-US" dirty="0" smtClean="0"/>
              <a:t>pelvis</a:t>
            </a:r>
          </a:p>
          <a:p>
            <a:pPr marL="928116" lvl="1" indent="-571500">
              <a:buClrTx/>
              <a:buFont typeface="+mj-lt"/>
              <a:buAutoNum type="romanLcPeriod"/>
            </a:pPr>
            <a:r>
              <a:rPr lang="en-US" dirty="0" smtClean="0"/>
              <a:t>Intrauterine </a:t>
            </a:r>
            <a:r>
              <a:rPr lang="en-US" dirty="0"/>
              <a:t>manipulation, for </a:t>
            </a:r>
            <a:r>
              <a:rPr lang="en-US" dirty="0" smtClean="0"/>
              <a:t>example, internal </a:t>
            </a:r>
            <a:r>
              <a:rPr lang="en-US" dirty="0"/>
              <a:t>cephalic version of second </a:t>
            </a:r>
            <a:r>
              <a:rPr lang="en-US" dirty="0" smtClean="0"/>
              <a:t>twin</a:t>
            </a:r>
          </a:p>
          <a:p>
            <a:pPr marL="928116" lvl="1" indent="-571500">
              <a:buClrTx/>
              <a:buFont typeface="+mj-lt"/>
              <a:buAutoNum type="romanLcPeriod"/>
            </a:pPr>
            <a:r>
              <a:rPr lang="en-US" dirty="0" smtClean="0"/>
              <a:t>Forceps </a:t>
            </a:r>
            <a:r>
              <a:rPr lang="en-US" dirty="0"/>
              <a:t>delivery and vacuum </a:t>
            </a:r>
            <a:r>
              <a:rPr lang="en-US" dirty="0" smtClean="0"/>
              <a:t>extraction</a:t>
            </a:r>
          </a:p>
          <a:p>
            <a:pPr marL="928116" lvl="1" indent="-571500">
              <a:buClrTx/>
              <a:buFont typeface="+mj-lt"/>
              <a:buAutoNum type="romanLcPeriod"/>
            </a:pPr>
            <a:r>
              <a:rPr lang="en-US" dirty="0" err="1" smtClean="0"/>
              <a:t>Shirodkar</a:t>
            </a:r>
            <a:r>
              <a:rPr lang="en-US" dirty="0" smtClean="0"/>
              <a:t> </a:t>
            </a:r>
            <a:r>
              <a:rPr lang="en-US" dirty="0"/>
              <a:t>stitch in </a:t>
            </a:r>
            <a:r>
              <a:rPr lang="en-US" dirty="0" err="1" smtClean="0"/>
              <a:t>labour</a:t>
            </a:r>
            <a:r>
              <a:rPr lang="en-US" dirty="0"/>
              <a:t> </a:t>
            </a:r>
            <a:endParaRPr lang="en-US" dirty="0" smtClean="0"/>
          </a:p>
          <a:p>
            <a:pPr marL="928116" lvl="1" indent="-571500">
              <a:buClrTx/>
              <a:buFont typeface="Wingdings" pitchFamily="2" charset="2"/>
              <a:buChar char="§"/>
            </a:pPr>
            <a:r>
              <a:rPr lang="en-US" i="1" dirty="0" smtClean="0"/>
              <a:t>(</a:t>
            </a:r>
            <a:r>
              <a:rPr lang="en-US" i="1" dirty="0" err="1" smtClean="0"/>
              <a:t>Shirodkar</a:t>
            </a:r>
            <a:r>
              <a:rPr lang="en-US" i="1" dirty="0" smtClean="0"/>
              <a:t>-Indian Obstetrician, Stitch-nylon suture used to close internal </a:t>
            </a:r>
            <a:r>
              <a:rPr lang="en-US" i="1" dirty="0" err="1" smtClean="0"/>
              <a:t>os</a:t>
            </a:r>
            <a:r>
              <a:rPr lang="en-US" i="1" dirty="0" smtClean="0"/>
              <a:t> of cervix due to cervical incompetence and failure to recognize or remove the stitch before term or onset of </a:t>
            </a:r>
            <a:r>
              <a:rPr lang="en-US" i="1" dirty="0" err="1" smtClean="0"/>
              <a:t>labour</a:t>
            </a:r>
            <a:r>
              <a:rPr lang="en-US" i="1" dirty="0" smtClean="0"/>
              <a:t> may lead to uterine rapture).</a:t>
            </a:r>
            <a:endParaRPr lang="en-US" i="1" dirty="0"/>
          </a:p>
          <a:p>
            <a:pPr>
              <a:buNone/>
            </a:pP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24088" cy="792162"/>
          </a:xfrm>
        </p:spPr>
        <p:txBody>
          <a:bodyPr>
            <a:normAutofit/>
          </a:bodyPr>
          <a:lstStyle/>
          <a:p>
            <a:r>
              <a:rPr lang="en-US" dirty="0" smtClean="0"/>
              <a:t>Cont…..</a:t>
            </a:r>
            <a:endParaRPr lang="en-US" dirty="0"/>
          </a:p>
        </p:txBody>
      </p:sp>
      <p:sp>
        <p:nvSpPr>
          <p:cNvPr id="3" name="Content Placeholder 2"/>
          <p:cNvSpPr>
            <a:spLocks noGrp="1"/>
          </p:cNvSpPr>
          <p:nvPr>
            <p:ph idx="1"/>
          </p:nvPr>
        </p:nvSpPr>
        <p:spPr>
          <a:xfrm>
            <a:off x="152400" y="914400"/>
            <a:ext cx="8991600" cy="5791200"/>
          </a:xfrm>
        </p:spPr>
        <p:txBody>
          <a:bodyPr>
            <a:normAutofit fontScale="92500"/>
          </a:bodyPr>
          <a:lstStyle/>
          <a:p>
            <a:pPr marL="653796" indent="-571500">
              <a:buClrTx/>
              <a:buFont typeface="+mj-lt"/>
              <a:buAutoNum type="romanLcPeriod" startAt="5"/>
            </a:pPr>
            <a:r>
              <a:rPr lang="en-US" dirty="0" smtClean="0"/>
              <a:t>Rigid cervix</a:t>
            </a:r>
          </a:p>
          <a:p>
            <a:pPr marL="653796" indent="-571500">
              <a:buClrTx/>
              <a:buFont typeface="+mj-lt"/>
              <a:buAutoNum type="romanLcPeriod" startAt="5"/>
            </a:pPr>
            <a:r>
              <a:rPr lang="en-US" dirty="0" smtClean="0"/>
              <a:t>Breech delivery</a:t>
            </a:r>
          </a:p>
          <a:p>
            <a:pPr marL="653796" indent="-571500">
              <a:buClrTx/>
              <a:buFont typeface="+mj-lt"/>
              <a:buAutoNum type="romanLcPeriod" startAt="5"/>
            </a:pPr>
            <a:r>
              <a:rPr lang="en-US" dirty="0" smtClean="0"/>
              <a:t>Multi-parity, due to the degeneration of the uterine muscles</a:t>
            </a:r>
          </a:p>
          <a:p>
            <a:pPr marL="653796" indent="-571500">
              <a:buClrTx/>
              <a:buFont typeface="+mj-lt"/>
              <a:buAutoNum type="romanLcPeriod" startAt="5"/>
            </a:pPr>
            <a:r>
              <a:rPr lang="en-US" dirty="0" smtClean="0"/>
              <a:t>Previous trauma or classical C/S scar</a:t>
            </a:r>
            <a:endParaRPr lang="en-US" dirty="0"/>
          </a:p>
          <a:p>
            <a:pPr marL="653796" indent="-571500">
              <a:buClrTx/>
              <a:buFont typeface="+mj-lt"/>
              <a:buAutoNum type="romanLcPeriod" startAt="5"/>
            </a:pPr>
            <a:r>
              <a:rPr lang="en-US" dirty="0" smtClean="0"/>
              <a:t>Manual </a:t>
            </a:r>
            <a:r>
              <a:rPr lang="en-US" dirty="0"/>
              <a:t>removal of placenta</a:t>
            </a:r>
          </a:p>
          <a:p>
            <a:pPr marL="653796" indent="-571500">
              <a:buClrTx/>
              <a:buFont typeface="+mj-lt"/>
              <a:buAutoNum type="romanLcPeriod" startAt="5"/>
            </a:pPr>
            <a:r>
              <a:rPr lang="en-US" dirty="0" smtClean="0"/>
              <a:t>Perforation </a:t>
            </a:r>
            <a:r>
              <a:rPr lang="en-US" dirty="0"/>
              <a:t>of </a:t>
            </a:r>
            <a:r>
              <a:rPr lang="en-US" dirty="0" smtClean="0"/>
              <a:t>uterus</a:t>
            </a:r>
          </a:p>
          <a:p>
            <a:pPr marL="653796" indent="-571500">
              <a:buClrTx/>
              <a:buFont typeface="+mj-lt"/>
              <a:buAutoNum type="romanLcPeriod" startAt="5"/>
            </a:pPr>
            <a:r>
              <a:rPr lang="en-US" dirty="0"/>
              <a:t>If myomectomy was done,</a:t>
            </a:r>
          </a:p>
          <a:p>
            <a:pPr marL="653796" indent="-571500">
              <a:buClrTx/>
              <a:buFont typeface="+mj-lt"/>
              <a:buAutoNum type="romanLcPeriod" startAt="5"/>
            </a:pPr>
            <a:r>
              <a:rPr lang="en-US" dirty="0" smtClean="0"/>
              <a:t>Abuse/excessive </a:t>
            </a:r>
            <a:r>
              <a:rPr lang="en-US" dirty="0"/>
              <a:t>or injudicious </a:t>
            </a:r>
            <a:r>
              <a:rPr lang="en-US" dirty="0" smtClean="0"/>
              <a:t>use of </a:t>
            </a:r>
            <a:r>
              <a:rPr lang="en-US" dirty="0"/>
              <a:t>oxytocin drugs e.g. induce when there is uterine scar or CPD</a:t>
            </a:r>
          </a:p>
          <a:p>
            <a:pPr marL="653796" indent="-571500">
              <a:buClrTx/>
              <a:buFont typeface="+mj-lt"/>
              <a:buAutoNum type="romanLcPeriod" startAt="5"/>
            </a:pPr>
            <a:r>
              <a:rPr lang="en-US" dirty="0"/>
              <a:t>Previous dilatation and curettage </a:t>
            </a:r>
          </a:p>
          <a:p>
            <a:pPr marL="653796" indent="-571500">
              <a:buClrTx/>
              <a:buFont typeface="+mj-lt"/>
              <a:buAutoNum type="romanLcPeriod" startAt="6"/>
            </a:pP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76488" cy="715962"/>
          </a:xfrm>
        </p:spPr>
        <p:txBody>
          <a:bodyPr>
            <a:normAutofit fontScale="90000"/>
          </a:bodyPr>
          <a:lstStyle/>
          <a:p>
            <a:r>
              <a:rPr lang="en-US" b="1" dirty="0" smtClean="0"/>
              <a:t>Pathophysiology of uterine rapture</a:t>
            </a:r>
            <a:endParaRPr lang="en-US" b="1" dirty="0"/>
          </a:p>
        </p:txBody>
      </p:sp>
      <p:sp>
        <p:nvSpPr>
          <p:cNvPr id="3" name="Content Placeholder 2"/>
          <p:cNvSpPr>
            <a:spLocks noGrp="1"/>
          </p:cNvSpPr>
          <p:nvPr>
            <p:ph idx="1"/>
          </p:nvPr>
        </p:nvSpPr>
        <p:spPr>
          <a:xfrm>
            <a:off x="381001" y="1219200"/>
            <a:ext cx="8734566" cy="5638800"/>
          </a:xfrm>
        </p:spPr>
        <p:txBody>
          <a:bodyPr>
            <a:normAutofit fontScale="92500" lnSpcReduction="10000"/>
          </a:bodyPr>
          <a:lstStyle/>
          <a:p>
            <a:r>
              <a:rPr lang="en-US" dirty="0" smtClean="0"/>
              <a:t>A distinction is made between uterine rupture and dehiscence. </a:t>
            </a:r>
            <a:r>
              <a:rPr lang="en-US" b="1" dirty="0" smtClean="0"/>
              <a:t>Uterine dehiscence </a:t>
            </a:r>
            <a:r>
              <a:rPr lang="en-US" dirty="0" smtClean="0"/>
              <a:t>is </a:t>
            </a:r>
            <a:r>
              <a:rPr lang="en-US" dirty="0" err="1" smtClean="0"/>
              <a:t>myometrial</a:t>
            </a:r>
            <a:r>
              <a:rPr lang="en-US" dirty="0" smtClean="0"/>
              <a:t> separation at a site of a uterine scar from previous surgery, and the uterine </a:t>
            </a:r>
            <a:r>
              <a:rPr lang="en-US" dirty="0" err="1" smtClean="0"/>
              <a:t>serosa</a:t>
            </a:r>
            <a:r>
              <a:rPr lang="en-US" dirty="0" smtClean="0"/>
              <a:t> remains intact. The vertical scar from a classic cesarean section greatly weakens the muscular active segment of the uterus. Increases in uterine pressure may result in tearing at these areas of weakness. </a:t>
            </a:r>
          </a:p>
          <a:p>
            <a:r>
              <a:rPr lang="en-US" dirty="0" smtClean="0"/>
              <a:t>Uterine rupture, in contrast, involves the entire thickness of the uterine wall, resulting in communication between the uterine and peritoneal cavities </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868362"/>
          </a:xfrm>
        </p:spPr>
        <p:txBody>
          <a:bodyPr>
            <a:normAutofit/>
          </a:bodyPr>
          <a:lstStyle/>
          <a:p>
            <a:r>
              <a:rPr lang="en-US" sz="4000" b="1" dirty="0" smtClean="0"/>
              <a:t>Pathophysiology </a:t>
            </a:r>
            <a:r>
              <a:rPr lang="en-US" sz="4000" b="1" dirty="0" err="1" smtClean="0"/>
              <a:t>cont</a:t>
            </a:r>
            <a:r>
              <a:rPr lang="en-US" sz="4000" b="1" dirty="0" smtClean="0"/>
              <a:t>……</a:t>
            </a:r>
            <a:endParaRPr lang="en-US" sz="4000" b="1" dirty="0"/>
          </a:p>
        </p:txBody>
      </p:sp>
      <p:sp>
        <p:nvSpPr>
          <p:cNvPr id="3" name="Content Placeholder 2"/>
          <p:cNvSpPr>
            <a:spLocks noGrp="1"/>
          </p:cNvSpPr>
          <p:nvPr>
            <p:ph idx="1"/>
          </p:nvPr>
        </p:nvSpPr>
        <p:spPr>
          <a:xfrm>
            <a:off x="228600" y="1219200"/>
            <a:ext cx="8915400" cy="5410200"/>
          </a:xfrm>
        </p:spPr>
        <p:txBody>
          <a:bodyPr>
            <a:normAutofit fontScale="92500"/>
          </a:bodyPr>
          <a:lstStyle/>
          <a:p>
            <a:r>
              <a:rPr lang="en-US" dirty="0" smtClean="0"/>
              <a:t>The placenta and fetus may then be extruded into the peritoneal cavity. </a:t>
            </a:r>
          </a:p>
          <a:p>
            <a:r>
              <a:rPr lang="en-US" dirty="0" smtClean="0"/>
              <a:t>Bleeding usually occurs from the edges of the defect, but it may vary from minimal to massive, depending on the size and relative vascularity of the defect and whether the defect involves the placenta or extends into uterine or vaginal blood vessels.</a:t>
            </a:r>
          </a:p>
          <a:p>
            <a:r>
              <a:rPr lang="en-US" dirty="0" smtClean="0"/>
              <a:t>In complete uterine rupture, the defect may originate from a previous surgical scar or, less commonly, it may occur spontaneously in an unscarred uterus.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792162"/>
          </a:xfrm>
        </p:spPr>
        <p:txBody>
          <a:bodyPr/>
          <a:lstStyle/>
          <a:p>
            <a:pPr algn="ctr"/>
            <a:r>
              <a:rPr lang="en-US" b="1" u="sng" dirty="0" smtClean="0"/>
              <a:t>Clinical Presentation</a:t>
            </a:r>
            <a:endParaRPr lang="en-US" b="1" u="sng" dirty="0"/>
          </a:p>
        </p:txBody>
      </p:sp>
      <p:sp>
        <p:nvSpPr>
          <p:cNvPr id="3" name="Content Placeholder 2"/>
          <p:cNvSpPr>
            <a:spLocks noGrp="1"/>
          </p:cNvSpPr>
          <p:nvPr>
            <p:ph idx="1"/>
          </p:nvPr>
        </p:nvSpPr>
        <p:spPr>
          <a:xfrm>
            <a:off x="152400" y="1066800"/>
            <a:ext cx="8839200" cy="5867400"/>
          </a:xfrm>
        </p:spPr>
        <p:txBody>
          <a:bodyPr>
            <a:normAutofit fontScale="92500" lnSpcReduction="10000"/>
          </a:bodyPr>
          <a:lstStyle/>
          <a:p>
            <a:pPr>
              <a:buFont typeface="Wingdings" pitchFamily="2" charset="2"/>
              <a:buChar char="§"/>
            </a:pPr>
            <a:r>
              <a:rPr lang="en-US" dirty="0" smtClean="0"/>
              <a:t>Simple </a:t>
            </a:r>
            <a:r>
              <a:rPr lang="en-US" u="sng" dirty="0" smtClean="0"/>
              <a:t>uterine dehiscence </a:t>
            </a:r>
            <a:r>
              <a:rPr lang="en-US" dirty="0" smtClean="0"/>
              <a:t>at the site of a previous low transverse cesarean section may be asymptomatic and discovered incidentally at the time of repeat cesarean delivery or manual uterine exploration after vaginal delivery. </a:t>
            </a:r>
          </a:p>
          <a:p>
            <a:pPr>
              <a:buFont typeface="Wingdings" pitchFamily="2" charset="2"/>
              <a:buChar char="§"/>
            </a:pPr>
            <a:r>
              <a:rPr lang="en-US" dirty="0" smtClean="0"/>
              <a:t>Often </a:t>
            </a:r>
            <a:r>
              <a:rPr lang="en-US" u="sng" dirty="0" smtClean="0"/>
              <a:t>local tenderness</a:t>
            </a:r>
            <a:r>
              <a:rPr lang="en-US" dirty="0" smtClean="0"/>
              <a:t> is reported.</a:t>
            </a:r>
          </a:p>
          <a:p>
            <a:pPr>
              <a:buFont typeface="Wingdings" pitchFamily="2" charset="2"/>
              <a:buChar char="§"/>
            </a:pPr>
            <a:r>
              <a:rPr lang="en-US" dirty="0" smtClean="0"/>
              <a:t>A </a:t>
            </a:r>
            <a:r>
              <a:rPr lang="en-US" u="sng" dirty="0" smtClean="0"/>
              <a:t>sudden onset of pain</a:t>
            </a:r>
            <a:r>
              <a:rPr lang="en-US" dirty="0" smtClean="0"/>
              <a:t> may be seen with an increase in uterine irritability </a:t>
            </a:r>
            <a:endParaRPr lang="en-US" dirty="0"/>
          </a:p>
          <a:p>
            <a:pPr>
              <a:buFont typeface="Wingdings" pitchFamily="2" charset="2"/>
              <a:buChar char="§"/>
            </a:pPr>
            <a:r>
              <a:rPr lang="en-US" u="sng" dirty="0" smtClean="0"/>
              <a:t>Cessation or disappearance of established uterine contractions</a:t>
            </a:r>
            <a:r>
              <a:rPr lang="en-US" dirty="0" smtClean="0"/>
              <a:t>  in a labouring patient. </a:t>
            </a:r>
          </a:p>
          <a:p>
            <a:pPr>
              <a:buFont typeface="Wingdings" pitchFamily="2" charset="2"/>
              <a:buChar char="§"/>
            </a:pPr>
            <a:r>
              <a:rPr lang="en-US" u="sng" dirty="0" smtClean="0"/>
              <a:t>Fetal heart rate abnormality </a:t>
            </a:r>
            <a:r>
              <a:rPr lang="en-US" dirty="0" smtClean="0"/>
              <a:t>is often the earliest sign of uterine rupture in the laboring patient.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15962"/>
          </a:xfrm>
        </p:spPr>
        <p:txBody>
          <a:bodyPr>
            <a:normAutofit fontScale="90000"/>
          </a:bodyPr>
          <a:lstStyle/>
          <a:p>
            <a:r>
              <a:rPr lang="en-US" b="1" dirty="0" smtClean="0"/>
              <a:t>Clinical features </a:t>
            </a:r>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1219200"/>
            <a:ext cx="8839200" cy="5334000"/>
          </a:xfrm>
        </p:spPr>
        <p:txBody>
          <a:bodyPr>
            <a:normAutofit/>
          </a:bodyPr>
          <a:lstStyle/>
          <a:p>
            <a:r>
              <a:rPr lang="en-US" u="sng" dirty="0" smtClean="0"/>
              <a:t>Fetal movements may be absent</a:t>
            </a:r>
            <a:r>
              <a:rPr lang="en-US" dirty="0" smtClean="0"/>
              <a:t>; FH may be present or absent depending with site of rapture</a:t>
            </a:r>
          </a:p>
          <a:p>
            <a:r>
              <a:rPr lang="en-US" u="sng" dirty="0" smtClean="0"/>
              <a:t>Palpable abnormalities </a:t>
            </a:r>
            <a:r>
              <a:rPr lang="en-US" dirty="0" smtClean="0"/>
              <a:t>on abdominal examination, recession of the fetal presenting part, and </a:t>
            </a:r>
            <a:r>
              <a:rPr lang="en-US" u="sng" dirty="0" smtClean="0"/>
              <a:t>loss of fetal heart tones</a:t>
            </a:r>
            <a:r>
              <a:rPr lang="en-US" dirty="0" smtClean="0"/>
              <a:t> are seen in massive rupture</a:t>
            </a:r>
          </a:p>
          <a:p>
            <a:r>
              <a:rPr lang="en-US" u="sng" dirty="0" smtClean="0"/>
              <a:t>Per Vaginal bleeding </a:t>
            </a:r>
            <a:r>
              <a:rPr lang="en-US" dirty="0" smtClean="0"/>
              <a:t>is variable and rarely reflects total blood loss. Simultaneous bleeding into the abdominal cavity is common, and signs of </a:t>
            </a:r>
            <a:r>
              <a:rPr lang="en-US" u="sng" dirty="0" smtClean="0"/>
              <a:t>fetal distress</a:t>
            </a:r>
            <a:r>
              <a:rPr lang="en-US" dirty="0" smtClean="0"/>
              <a:t>, maternal </a:t>
            </a:r>
            <a:r>
              <a:rPr lang="en-US" u="sng" dirty="0" err="1" smtClean="0"/>
              <a:t>hypovolemia</a:t>
            </a:r>
            <a:r>
              <a:rPr lang="en-US" dirty="0" smtClean="0"/>
              <a:t>, or </a:t>
            </a:r>
            <a:r>
              <a:rPr lang="en-US" u="sng" dirty="0" smtClean="0"/>
              <a:t>shock</a:t>
            </a:r>
            <a:r>
              <a:rPr lang="en-US" dirty="0" smtClean="0"/>
              <a:t> may be seen with only minor vaginal bleeding</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715962"/>
          </a:xfrm>
        </p:spPr>
        <p:txBody>
          <a:bodyPr>
            <a:normAutofit fontScale="90000"/>
          </a:bodyPr>
          <a:lstStyle/>
          <a:p>
            <a:pPr algn="ctr"/>
            <a:r>
              <a:rPr lang="en-US" b="1" u="sng" dirty="0" smtClean="0"/>
              <a:t>Signs of Impending Rapture</a:t>
            </a:r>
            <a:endParaRPr lang="en-US" b="1" u="sng" dirty="0"/>
          </a:p>
        </p:txBody>
      </p:sp>
      <p:sp>
        <p:nvSpPr>
          <p:cNvPr id="3" name="Content Placeholder 2"/>
          <p:cNvSpPr>
            <a:spLocks noGrp="1"/>
          </p:cNvSpPr>
          <p:nvPr>
            <p:ph idx="1"/>
          </p:nvPr>
        </p:nvSpPr>
        <p:spPr>
          <a:xfrm>
            <a:off x="152400" y="1143000"/>
            <a:ext cx="8915400" cy="5562600"/>
          </a:xfrm>
        </p:spPr>
        <p:txBody>
          <a:bodyPr>
            <a:normAutofit/>
          </a:bodyPr>
          <a:lstStyle/>
          <a:p>
            <a:pPr lvl="1">
              <a:buFont typeface="Wingdings" pitchFamily="2" charset="2"/>
              <a:buChar char="Ø"/>
            </a:pPr>
            <a:r>
              <a:rPr lang="en-US" sz="3200" dirty="0" smtClean="0"/>
              <a:t>Rapid Pulse</a:t>
            </a:r>
          </a:p>
          <a:p>
            <a:pPr lvl="1">
              <a:buFont typeface="Wingdings" pitchFamily="2" charset="2"/>
              <a:buChar char="Ø"/>
            </a:pPr>
            <a:r>
              <a:rPr lang="en-US" sz="3200" dirty="0" smtClean="0"/>
              <a:t>Vaginal Bleeding</a:t>
            </a:r>
          </a:p>
          <a:p>
            <a:pPr lvl="1">
              <a:buFont typeface="Wingdings" pitchFamily="2" charset="2"/>
              <a:buChar char="Ø"/>
            </a:pPr>
            <a:r>
              <a:rPr lang="en-US" sz="3200" dirty="0" smtClean="0"/>
              <a:t>Tenderness of lower abdomen</a:t>
            </a:r>
          </a:p>
          <a:p>
            <a:pPr lvl="1">
              <a:buFont typeface="Wingdings" pitchFamily="2" charset="2"/>
              <a:buChar char="Ø"/>
            </a:pPr>
            <a:r>
              <a:rPr lang="en-US" sz="3200" dirty="0" smtClean="0"/>
              <a:t>Lack of descent and strong contraction</a:t>
            </a:r>
          </a:p>
          <a:p>
            <a:pPr lvl="1">
              <a:buFont typeface="Wingdings" pitchFamily="2" charset="2"/>
              <a:buChar char="Ø"/>
            </a:pPr>
            <a:r>
              <a:rPr lang="en-US" sz="3200" dirty="0" smtClean="0"/>
              <a:t>Sharp pain at lower abdomen</a:t>
            </a:r>
          </a:p>
          <a:p>
            <a:pPr lvl="1">
              <a:buFont typeface="Wingdings" pitchFamily="2" charset="2"/>
              <a:buChar char="Ø"/>
            </a:pPr>
            <a:r>
              <a:rPr lang="en-US" sz="3200" dirty="0" smtClean="0"/>
              <a:t>Rapture due to previous scar has no warning signs (silent).</a:t>
            </a:r>
            <a:endParaRPr lang="en-US" sz="3200" dirty="0"/>
          </a:p>
        </p:txBody>
      </p:sp>
    </p:spTree>
    <p:extLst>
      <p:ext uri="{BB962C8B-B14F-4D97-AF65-F5344CB8AC3E}">
        <p14:creationId xmlns:p14="http://schemas.microsoft.com/office/powerpoint/2010/main" val="33553778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15962"/>
          </a:xfrm>
        </p:spPr>
        <p:txBody>
          <a:bodyPr>
            <a:normAutofit fontScale="90000"/>
          </a:bodyPr>
          <a:lstStyle/>
          <a:p>
            <a:pPr algn="ctr"/>
            <a:r>
              <a:rPr lang="en-US" b="1" u="sng" dirty="0" smtClean="0"/>
              <a:t>Actual Signs of Scar R</a:t>
            </a:r>
            <a:r>
              <a:rPr lang="en-US" b="1" u="sng" dirty="0"/>
              <a:t>a</a:t>
            </a:r>
            <a:r>
              <a:rPr lang="en-US" b="1" u="sng" dirty="0" smtClean="0"/>
              <a:t>pture</a:t>
            </a:r>
            <a:endParaRPr lang="en-US" b="1" u="sng" dirty="0"/>
          </a:p>
        </p:txBody>
      </p:sp>
      <p:sp>
        <p:nvSpPr>
          <p:cNvPr id="3" name="Content Placeholder 2"/>
          <p:cNvSpPr>
            <a:spLocks noGrp="1"/>
          </p:cNvSpPr>
          <p:nvPr>
            <p:ph idx="1"/>
          </p:nvPr>
        </p:nvSpPr>
        <p:spPr>
          <a:xfrm>
            <a:off x="152400" y="990600"/>
            <a:ext cx="8991600" cy="5638800"/>
          </a:xfrm>
        </p:spPr>
        <p:txBody>
          <a:bodyPr>
            <a:normAutofit/>
          </a:bodyPr>
          <a:lstStyle/>
          <a:p>
            <a:r>
              <a:rPr lang="en-US" dirty="0" smtClean="0"/>
              <a:t>During labour a classical scar is more likely to rupture than the lower segment scar.</a:t>
            </a:r>
          </a:p>
          <a:p>
            <a:pPr lvl="1">
              <a:buNone/>
            </a:pPr>
            <a:r>
              <a:rPr lang="en-US" sz="3200" b="1" u="sng" dirty="0" smtClean="0"/>
              <a:t>Early Signs of Scar Rupture</a:t>
            </a:r>
          </a:p>
          <a:p>
            <a:pPr lvl="1">
              <a:buClrTx/>
              <a:buFont typeface="Wingdings" pitchFamily="2" charset="2"/>
              <a:buChar char="§"/>
            </a:pPr>
            <a:r>
              <a:rPr lang="en-US" dirty="0" smtClean="0"/>
              <a:t>Constant lower abdominal pain that worsens </a:t>
            </a:r>
            <a:r>
              <a:rPr lang="en-US" dirty="0"/>
              <a:t>during </a:t>
            </a:r>
            <a:r>
              <a:rPr lang="en-US" dirty="0" smtClean="0"/>
              <a:t>a contraction</a:t>
            </a:r>
            <a:r>
              <a:rPr lang="en-US" dirty="0"/>
              <a:t>. </a:t>
            </a:r>
            <a:endParaRPr lang="en-US" dirty="0" smtClean="0"/>
          </a:p>
          <a:p>
            <a:pPr lvl="1">
              <a:buClrTx/>
              <a:buFont typeface="Wingdings" pitchFamily="2" charset="2"/>
              <a:buChar char="§"/>
            </a:pPr>
            <a:r>
              <a:rPr lang="en-US" dirty="0" smtClean="0"/>
              <a:t>There </a:t>
            </a:r>
            <a:r>
              <a:rPr lang="en-US" dirty="0"/>
              <a:t>is fresh bleeding, which </a:t>
            </a:r>
            <a:r>
              <a:rPr lang="en-US" dirty="0" smtClean="0"/>
              <a:t>may be </a:t>
            </a:r>
            <a:r>
              <a:rPr lang="en-US" dirty="0"/>
              <a:t>mistaken for show. </a:t>
            </a:r>
            <a:endParaRPr lang="en-US" dirty="0" smtClean="0"/>
          </a:p>
          <a:p>
            <a:pPr lvl="1">
              <a:buClrTx/>
              <a:buFont typeface="Wingdings" pitchFamily="2" charset="2"/>
              <a:buChar char="§"/>
            </a:pPr>
            <a:r>
              <a:rPr lang="en-US" dirty="0" smtClean="0"/>
              <a:t>Contractions may continue </a:t>
            </a:r>
            <a:r>
              <a:rPr lang="en-US" dirty="0"/>
              <a:t>but the cervical os fails to dilate. </a:t>
            </a:r>
            <a:endParaRPr lang="en-US" dirty="0" smtClean="0"/>
          </a:p>
          <a:p>
            <a:pPr lvl="1">
              <a:buClrTx/>
              <a:buFont typeface="Wingdings" pitchFamily="2" charset="2"/>
              <a:buChar char="§"/>
            </a:pPr>
            <a:r>
              <a:rPr lang="en-US" dirty="0" smtClean="0"/>
              <a:t>Pulse rate </a:t>
            </a:r>
            <a:r>
              <a:rPr lang="en-US" dirty="0"/>
              <a:t>is raised due to shock and tends to </a:t>
            </a:r>
            <a:r>
              <a:rPr lang="en-US" dirty="0" smtClean="0"/>
              <a:t>increase slowly</a:t>
            </a:r>
            <a:r>
              <a:rPr lang="en-US" dirty="0"/>
              <a:t>.</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838200"/>
          </a:xfrm>
        </p:spPr>
        <p:txBody>
          <a:bodyPr>
            <a:noAutofit/>
          </a:bodyPr>
          <a:lstStyle/>
          <a:p>
            <a:pPr algn="ctr"/>
            <a:r>
              <a:rPr lang="en-US" sz="3600" b="1" u="sng" dirty="0" smtClean="0"/>
              <a:t>1. Cord Presentation and Cord Prolapse</a:t>
            </a:r>
            <a:endParaRPr lang="en-US" sz="3600" u="sng" dirty="0"/>
          </a:p>
        </p:txBody>
      </p:sp>
      <p:sp>
        <p:nvSpPr>
          <p:cNvPr id="3" name="Content Placeholder 2"/>
          <p:cNvSpPr>
            <a:spLocks noGrp="1"/>
          </p:cNvSpPr>
          <p:nvPr>
            <p:ph idx="1"/>
          </p:nvPr>
        </p:nvSpPr>
        <p:spPr>
          <a:xfrm>
            <a:off x="152400" y="990600"/>
            <a:ext cx="8915400" cy="5867400"/>
          </a:xfrm>
        </p:spPr>
        <p:txBody>
          <a:bodyPr>
            <a:normAutofit fontScale="92500" lnSpcReduction="20000"/>
          </a:bodyPr>
          <a:lstStyle/>
          <a:p>
            <a:r>
              <a:rPr lang="en-US" b="1" dirty="0" smtClean="0"/>
              <a:t>Cord presentation </a:t>
            </a:r>
            <a:r>
              <a:rPr lang="en-US" dirty="0" smtClean="0"/>
              <a:t>is </a:t>
            </a:r>
            <a:r>
              <a:rPr lang="en-US" dirty="0"/>
              <a:t>a condition </a:t>
            </a:r>
            <a:r>
              <a:rPr lang="en-US" dirty="0" smtClean="0"/>
              <a:t>whereby a loop of the umbilical cord </a:t>
            </a:r>
            <a:r>
              <a:rPr lang="en-US" dirty="0"/>
              <a:t>lies in front </a:t>
            </a:r>
            <a:r>
              <a:rPr lang="en-US" dirty="0" smtClean="0"/>
              <a:t>of the </a:t>
            </a:r>
            <a:r>
              <a:rPr lang="en-US" dirty="0"/>
              <a:t>presenting part and the membranes </a:t>
            </a:r>
            <a:r>
              <a:rPr lang="en-US" dirty="0" smtClean="0"/>
              <a:t>are still intact. Pressure on cord diminishes O</a:t>
            </a:r>
            <a:r>
              <a:rPr lang="en-US" baseline="-25000" dirty="0" smtClean="0"/>
              <a:t>2</a:t>
            </a:r>
            <a:r>
              <a:rPr lang="en-US" dirty="0" smtClean="0"/>
              <a:t> supply.</a:t>
            </a:r>
          </a:p>
          <a:p>
            <a:r>
              <a:rPr lang="en-US" b="1" dirty="0" smtClean="0"/>
              <a:t>Cord </a:t>
            </a:r>
            <a:r>
              <a:rPr lang="en-US" b="1" dirty="0"/>
              <a:t>prolapse </a:t>
            </a:r>
            <a:r>
              <a:rPr lang="en-US" dirty="0"/>
              <a:t>is a term used when the </a:t>
            </a:r>
            <a:r>
              <a:rPr lang="en-US" dirty="0" smtClean="0"/>
              <a:t>loop of umbilical cord </a:t>
            </a:r>
            <a:r>
              <a:rPr lang="en-US" dirty="0"/>
              <a:t>lies in front of the presenting part and </a:t>
            </a:r>
            <a:r>
              <a:rPr lang="en-US" dirty="0" smtClean="0"/>
              <a:t>the membranes are ruptured.</a:t>
            </a:r>
          </a:p>
          <a:p>
            <a:r>
              <a:rPr lang="en-US" b="1" dirty="0" smtClean="0"/>
              <a:t>Occult cord presentation/prolapse </a:t>
            </a:r>
            <a:r>
              <a:rPr lang="en-US" dirty="0"/>
              <a:t>describes the condition </a:t>
            </a:r>
            <a:r>
              <a:rPr lang="en-US" dirty="0" smtClean="0"/>
              <a:t>that occurs </a:t>
            </a:r>
            <a:r>
              <a:rPr lang="en-US" dirty="0"/>
              <a:t>when the </a:t>
            </a:r>
            <a:r>
              <a:rPr lang="en-US" dirty="0" smtClean="0"/>
              <a:t>umbilical cord </a:t>
            </a:r>
            <a:r>
              <a:rPr lang="en-US" dirty="0"/>
              <a:t>lies alongside, but not </a:t>
            </a:r>
            <a:r>
              <a:rPr lang="en-US" dirty="0" smtClean="0"/>
              <a:t>in front </a:t>
            </a:r>
            <a:r>
              <a:rPr lang="en-US" dirty="0"/>
              <a:t>of, the presenting </a:t>
            </a:r>
            <a:r>
              <a:rPr lang="en-US" dirty="0" smtClean="0"/>
              <a:t>part and the membranes are either intact or have raptured.</a:t>
            </a:r>
          </a:p>
          <a:p>
            <a:r>
              <a:rPr lang="en-US" dirty="0" smtClean="0"/>
              <a:t>Cord presentation and cord prolapse are considered as  obstetric emergencies and complications of </a:t>
            </a:r>
            <a:r>
              <a:rPr lang="en-US" dirty="0" err="1" smtClean="0"/>
              <a:t>labour</a:t>
            </a:r>
            <a:r>
              <a:rPr lang="en-US" dirty="0" smtClean="0"/>
              <a:t> and delivery hence need immediate intervention.</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019800"/>
          </a:xfrm>
        </p:spPr>
        <p:txBody>
          <a:bodyPr>
            <a:normAutofit/>
          </a:bodyPr>
          <a:lstStyle/>
          <a:p>
            <a:pPr>
              <a:buNone/>
            </a:pPr>
            <a:r>
              <a:rPr lang="en-US" b="1" u="sng" dirty="0" smtClean="0"/>
              <a:t>Some Late signs associated </a:t>
            </a:r>
            <a:r>
              <a:rPr lang="en-US" b="1" u="sng" dirty="0"/>
              <a:t>with scar rupture:</a:t>
            </a:r>
          </a:p>
          <a:p>
            <a:pPr lvl="1">
              <a:buClrTx/>
              <a:buFont typeface="Wingdings" pitchFamily="2" charset="2"/>
              <a:buChar char="§"/>
            </a:pPr>
            <a:r>
              <a:rPr lang="en-US" dirty="0" smtClean="0"/>
              <a:t>Mother </a:t>
            </a:r>
            <a:r>
              <a:rPr lang="en-US" dirty="0"/>
              <a:t>is dehydrated, shows </a:t>
            </a:r>
            <a:r>
              <a:rPr lang="en-US" dirty="0" smtClean="0"/>
              <a:t>ketosis and </a:t>
            </a:r>
            <a:r>
              <a:rPr lang="en-US" dirty="0"/>
              <a:t>is in severe pain</a:t>
            </a:r>
          </a:p>
          <a:p>
            <a:pPr lvl="1">
              <a:buClrTx/>
              <a:buFont typeface="Wingdings" pitchFamily="2" charset="2"/>
              <a:buChar char="§"/>
            </a:pPr>
            <a:r>
              <a:rPr lang="en-US" dirty="0" smtClean="0"/>
              <a:t>Rapid </a:t>
            </a:r>
            <a:r>
              <a:rPr lang="en-US" dirty="0"/>
              <a:t>pulse and pyrexia of over 38°C</a:t>
            </a:r>
          </a:p>
          <a:p>
            <a:pPr lvl="1">
              <a:buClrTx/>
              <a:buFont typeface="Wingdings" pitchFamily="2" charset="2"/>
              <a:buChar char="§"/>
            </a:pPr>
            <a:r>
              <a:rPr lang="en-US" dirty="0" smtClean="0"/>
              <a:t>Poor </a:t>
            </a:r>
            <a:r>
              <a:rPr lang="en-US" dirty="0"/>
              <a:t>urinary output, concentrated </a:t>
            </a:r>
            <a:r>
              <a:rPr lang="en-US" dirty="0" smtClean="0"/>
              <a:t>with ketosis </a:t>
            </a:r>
            <a:r>
              <a:rPr lang="en-US" dirty="0"/>
              <a:t>and often blood stained</a:t>
            </a:r>
          </a:p>
          <a:p>
            <a:pPr lvl="1">
              <a:buClrTx/>
              <a:buFont typeface="Wingdings" pitchFamily="2" charset="2"/>
              <a:buChar char="§"/>
            </a:pPr>
            <a:r>
              <a:rPr lang="en-US" dirty="0" smtClean="0"/>
              <a:t>Uterus </a:t>
            </a:r>
            <a:r>
              <a:rPr lang="en-US" dirty="0"/>
              <a:t>gets moulded round the </a:t>
            </a:r>
            <a:r>
              <a:rPr lang="en-US" dirty="0" smtClean="0"/>
              <a:t>foetus</a:t>
            </a:r>
          </a:p>
          <a:p>
            <a:pPr lvl="1">
              <a:buClrTx/>
              <a:buFont typeface="Wingdings" pitchFamily="2" charset="2"/>
              <a:buChar char="§"/>
            </a:pPr>
            <a:r>
              <a:rPr lang="en-US" dirty="0" smtClean="0"/>
              <a:t>Strong </a:t>
            </a:r>
            <a:r>
              <a:rPr lang="en-US" dirty="0"/>
              <a:t>uterine contraction, which </a:t>
            </a:r>
            <a:r>
              <a:rPr lang="en-US" dirty="0" smtClean="0"/>
              <a:t>does not </a:t>
            </a:r>
            <a:r>
              <a:rPr lang="en-US" dirty="0"/>
              <a:t>relax between contractions</a:t>
            </a:r>
          </a:p>
          <a:p>
            <a:pPr lvl="1">
              <a:buClrTx/>
              <a:buFont typeface="Wingdings" pitchFamily="2" charset="2"/>
              <a:buChar char="§"/>
            </a:pPr>
            <a:r>
              <a:rPr lang="en-US" dirty="0" smtClean="0"/>
              <a:t>A </a:t>
            </a:r>
            <a:r>
              <a:rPr lang="en-US" dirty="0"/>
              <a:t>Bundle's </a:t>
            </a:r>
            <a:r>
              <a:rPr lang="en-US" dirty="0" smtClean="0"/>
              <a:t>ring may be seen</a:t>
            </a:r>
            <a:endParaRPr lang="en-US" dirty="0"/>
          </a:p>
          <a:p>
            <a:pPr lvl="1">
              <a:buClrTx/>
              <a:buFont typeface="Wingdings" pitchFamily="2" charset="2"/>
              <a:buChar char="§"/>
            </a:pPr>
            <a:r>
              <a:rPr lang="en-US" dirty="0" smtClean="0"/>
              <a:t>On </a:t>
            </a:r>
            <a:r>
              <a:rPr lang="en-US" dirty="0"/>
              <a:t>vaginal examination, the vagina </a:t>
            </a:r>
            <a:r>
              <a:rPr lang="en-US" dirty="0" smtClean="0"/>
              <a:t>is hot </a:t>
            </a:r>
            <a:r>
              <a:rPr lang="en-US" dirty="0"/>
              <a:t>and dry</a:t>
            </a:r>
          </a:p>
          <a:p>
            <a:pPr>
              <a:buNone/>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791200"/>
          </a:xfrm>
        </p:spPr>
        <p:txBody>
          <a:bodyPr>
            <a:normAutofit/>
          </a:bodyPr>
          <a:lstStyle/>
          <a:p>
            <a:pPr marL="82296" indent="0">
              <a:buNone/>
            </a:pPr>
            <a:r>
              <a:rPr lang="en-US" b="1" u="sng" dirty="0"/>
              <a:t>Late Signs </a:t>
            </a:r>
            <a:r>
              <a:rPr lang="en-US" b="1" u="sng" dirty="0" smtClean="0"/>
              <a:t>of Scar Rapture </a:t>
            </a:r>
            <a:r>
              <a:rPr lang="en-US" b="1" u="sng" dirty="0" err="1" smtClean="0"/>
              <a:t>Cont</a:t>
            </a:r>
            <a:r>
              <a:rPr lang="en-US" b="1" u="sng" dirty="0"/>
              <a:t>’…</a:t>
            </a:r>
          </a:p>
          <a:p>
            <a:pPr lvl="1">
              <a:buClrTx/>
              <a:buFont typeface="Wingdings" pitchFamily="2" charset="2"/>
              <a:buChar char="§"/>
            </a:pPr>
            <a:r>
              <a:rPr lang="en-US" dirty="0" smtClean="0"/>
              <a:t>Presenting </a:t>
            </a:r>
            <a:r>
              <a:rPr lang="en-US" dirty="0"/>
              <a:t>part is </a:t>
            </a:r>
            <a:r>
              <a:rPr lang="en-US" dirty="0" smtClean="0"/>
              <a:t>high, wedged and immovable</a:t>
            </a:r>
            <a:endParaRPr lang="en-US" dirty="0"/>
          </a:p>
          <a:p>
            <a:pPr lvl="1">
              <a:buClrTx/>
              <a:buFont typeface="Wingdings" pitchFamily="2" charset="2"/>
              <a:buChar char="§"/>
            </a:pPr>
            <a:r>
              <a:rPr lang="en-US" dirty="0" smtClean="0"/>
              <a:t>There </a:t>
            </a:r>
            <a:r>
              <a:rPr lang="en-US" dirty="0"/>
              <a:t>is over lapping of foetal </a:t>
            </a:r>
            <a:r>
              <a:rPr lang="en-US" dirty="0" smtClean="0"/>
              <a:t>bones and </a:t>
            </a:r>
            <a:r>
              <a:rPr lang="en-US" dirty="0"/>
              <a:t>big caput </a:t>
            </a:r>
            <a:r>
              <a:rPr lang="en-US" dirty="0" smtClean="0"/>
              <a:t>succedaneum</a:t>
            </a:r>
          </a:p>
          <a:p>
            <a:pPr lvl="1">
              <a:buClrTx/>
              <a:buFont typeface="Wingdings" pitchFamily="2" charset="2"/>
              <a:buChar char="§"/>
            </a:pPr>
            <a:r>
              <a:rPr lang="en-US" dirty="0" smtClean="0"/>
              <a:t>The </a:t>
            </a:r>
            <a:r>
              <a:rPr lang="en-US" dirty="0"/>
              <a:t>mother is exhausted before </a:t>
            </a:r>
            <a:r>
              <a:rPr lang="en-US" dirty="0" smtClean="0"/>
              <a:t>the rupture</a:t>
            </a:r>
            <a:r>
              <a:rPr lang="en-US" dirty="0"/>
              <a:t>, and she will probably cry </a:t>
            </a:r>
            <a:r>
              <a:rPr lang="en-US" dirty="0" smtClean="0"/>
              <a:t>out during </a:t>
            </a:r>
            <a:r>
              <a:rPr lang="en-US" dirty="0"/>
              <a:t>the rupture and complain of </a:t>
            </a:r>
            <a:r>
              <a:rPr lang="en-US" dirty="0" smtClean="0"/>
              <a:t>a sharp </a:t>
            </a:r>
            <a:r>
              <a:rPr lang="en-US" dirty="0"/>
              <a:t>pain in the lower </a:t>
            </a:r>
            <a:r>
              <a:rPr lang="en-US" dirty="0" smtClean="0"/>
              <a:t>abdomen</a:t>
            </a:r>
          </a:p>
          <a:p>
            <a:pPr lvl="1">
              <a:buClrTx/>
              <a:buFont typeface="Wingdings" pitchFamily="2" charset="2"/>
              <a:buChar char="§"/>
            </a:pPr>
            <a:r>
              <a:rPr lang="en-US" dirty="0" smtClean="0"/>
              <a:t>She </a:t>
            </a:r>
            <a:r>
              <a:rPr lang="en-US" dirty="0"/>
              <a:t>feels something has given way </a:t>
            </a:r>
            <a:r>
              <a:rPr lang="en-US" dirty="0" smtClean="0"/>
              <a:t>and </a:t>
            </a:r>
            <a:r>
              <a:rPr lang="en-US" dirty="0"/>
              <a:t>soon presents with shock</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00288" cy="944562"/>
          </a:xfrm>
        </p:spPr>
        <p:txBody>
          <a:bodyPr>
            <a:normAutofit fontScale="90000"/>
          </a:bodyPr>
          <a:lstStyle/>
          <a:p>
            <a:r>
              <a:rPr lang="en-US" b="1" u="sng" dirty="0" smtClean="0"/>
              <a:t>Management of Uterine Rapture</a:t>
            </a:r>
            <a:endParaRPr lang="en-US" b="1" u="sng" dirty="0"/>
          </a:p>
        </p:txBody>
      </p:sp>
      <p:sp>
        <p:nvSpPr>
          <p:cNvPr id="3" name="Content Placeholder 2"/>
          <p:cNvSpPr>
            <a:spLocks noGrp="1"/>
          </p:cNvSpPr>
          <p:nvPr>
            <p:ph idx="1"/>
          </p:nvPr>
        </p:nvSpPr>
        <p:spPr>
          <a:xfrm>
            <a:off x="152400" y="1219200"/>
            <a:ext cx="8839200" cy="5410200"/>
          </a:xfrm>
        </p:spPr>
        <p:txBody>
          <a:bodyPr>
            <a:normAutofit fontScale="92500" lnSpcReduction="10000"/>
          </a:bodyPr>
          <a:lstStyle/>
          <a:p>
            <a:r>
              <a:rPr lang="en-US" u="sng" dirty="0"/>
              <a:t>Combat shock</a:t>
            </a:r>
            <a:r>
              <a:rPr lang="en-US" dirty="0"/>
              <a:t> by putting up </a:t>
            </a:r>
            <a:r>
              <a:rPr lang="en-US" dirty="0" smtClean="0"/>
              <a:t>an intravenous </a:t>
            </a:r>
            <a:r>
              <a:rPr lang="en-US" dirty="0"/>
              <a:t>drip of saline and </a:t>
            </a:r>
            <a:r>
              <a:rPr lang="en-US" dirty="0" smtClean="0"/>
              <a:t>elevate foot </a:t>
            </a:r>
            <a:r>
              <a:rPr lang="en-US" dirty="0"/>
              <a:t>of the </a:t>
            </a:r>
            <a:r>
              <a:rPr lang="en-US" dirty="0" smtClean="0"/>
              <a:t>bed; remove pillows and leave woman in flat position to avoid compression of lungs and diaphragm that may cause severe </a:t>
            </a:r>
            <a:r>
              <a:rPr lang="en-US" dirty="0" err="1" smtClean="0"/>
              <a:t>dyspnoea</a:t>
            </a:r>
            <a:r>
              <a:rPr lang="en-US" dirty="0" smtClean="0"/>
              <a:t>. </a:t>
            </a:r>
            <a:r>
              <a:rPr lang="en-US" dirty="0"/>
              <a:t>Alternate </a:t>
            </a:r>
            <a:r>
              <a:rPr lang="en-US" dirty="0" smtClean="0"/>
              <a:t>D</a:t>
            </a:r>
            <a:r>
              <a:rPr lang="en-US" dirty="0"/>
              <a:t>5% </a:t>
            </a:r>
            <a:r>
              <a:rPr lang="en-US" dirty="0" smtClean="0"/>
              <a:t>and N/S.</a:t>
            </a:r>
            <a:endParaRPr lang="en-US" dirty="0"/>
          </a:p>
          <a:p>
            <a:r>
              <a:rPr lang="en-US" dirty="0" smtClean="0"/>
              <a:t>Inform </a:t>
            </a:r>
            <a:r>
              <a:rPr lang="en-US" dirty="0"/>
              <a:t>the doctor or theatre staff </a:t>
            </a:r>
            <a:r>
              <a:rPr lang="en-US" dirty="0" smtClean="0"/>
              <a:t>to </a:t>
            </a:r>
            <a:r>
              <a:rPr lang="en-US" u="sng" dirty="0" smtClean="0"/>
              <a:t>prepare </a:t>
            </a:r>
            <a:r>
              <a:rPr lang="en-US" u="sng" dirty="0"/>
              <a:t>for an emergency </a:t>
            </a:r>
            <a:r>
              <a:rPr lang="en-US" u="sng" dirty="0" smtClean="0"/>
              <a:t>caesarean section</a:t>
            </a:r>
            <a:endParaRPr lang="en-US" u="sng" dirty="0"/>
          </a:p>
          <a:p>
            <a:r>
              <a:rPr lang="en-US" dirty="0"/>
              <a:t>Take </a:t>
            </a:r>
            <a:r>
              <a:rPr lang="en-US" u="sng" dirty="0"/>
              <a:t>blood for grouping and cross matching (GXM)</a:t>
            </a:r>
          </a:p>
          <a:p>
            <a:r>
              <a:rPr lang="en-US" u="sng" dirty="0" smtClean="0"/>
              <a:t>Reassure the mother</a:t>
            </a:r>
            <a:r>
              <a:rPr lang="en-US" dirty="0" smtClean="0"/>
              <a:t> and prepare her </a:t>
            </a:r>
            <a:r>
              <a:rPr lang="en-US" dirty="0"/>
              <a:t>physically </a:t>
            </a:r>
            <a:r>
              <a:rPr lang="en-US" dirty="0" smtClean="0"/>
              <a:t>and psychologically </a:t>
            </a:r>
            <a:r>
              <a:rPr lang="en-US" dirty="0"/>
              <a:t>for </a:t>
            </a:r>
            <a:r>
              <a:rPr lang="en-US" dirty="0" smtClean="0"/>
              <a:t>theatre (</a:t>
            </a:r>
            <a:r>
              <a:rPr lang="en-US" dirty="0" err="1" smtClean="0"/>
              <a:t>laparatomy</a:t>
            </a:r>
            <a:r>
              <a:rPr lang="en-US" dirty="0" smtClean="0"/>
              <a:t>, repair of uterus or hysterectomy); get informed consent for the procedure.</a:t>
            </a:r>
          </a:p>
          <a:p>
            <a:endParaRPr lang="en-US" u="sng"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15962"/>
          </a:xfrm>
        </p:spPr>
        <p:txBody>
          <a:bodyPr>
            <a:normAutofit fontScale="90000"/>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990600"/>
            <a:ext cx="8781288" cy="5715000"/>
          </a:xfrm>
        </p:spPr>
        <p:txBody>
          <a:bodyPr>
            <a:normAutofit/>
          </a:bodyPr>
          <a:lstStyle/>
          <a:p>
            <a:r>
              <a:rPr lang="en-US" dirty="0" smtClean="0"/>
              <a:t>The </a:t>
            </a:r>
            <a:r>
              <a:rPr lang="en-US" dirty="0"/>
              <a:t>options to perform a hysterectomy or </a:t>
            </a:r>
            <a:r>
              <a:rPr lang="en-US" dirty="0" smtClean="0"/>
              <a:t>to repair </a:t>
            </a:r>
            <a:r>
              <a:rPr lang="en-US" dirty="0"/>
              <a:t>the rupture depend on the extent of </a:t>
            </a:r>
            <a:r>
              <a:rPr lang="en-US" dirty="0" smtClean="0"/>
              <a:t>the trauma </a:t>
            </a:r>
            <a:r>
              <a:rPr lang="en-US" dirty="0"/>
              <a:t>and the mother's </a:t>
            </a:r>
            <a:r>
              <a:rPr lang="en-US" dirty="0" smtClean="0"/>
              <a:t>condition</a:t>
            </a:r>
            <a:r>
              <a:rPr lang="en-US" dirty="0"/>
              <a:t>;</a:t>
            </a:r>
            <a:endParaRPr lang="en-US" dirty="0" smtClean="0"/>
          </a:p>
          <a:p>
            <a:pPr lvl="1"/>
            <a:r>
              <a:rPr lang="en-US" dirty="0" smtClean="0"/>
              <a:t> A hysterectomy </a:t>
            </a:r>
            <a:r>
              <a:rPr lang="en-US" dirty="0"/>
              <a:t>is done if the rupture is </a:t>
            </a:r>
            <a:r>
              <a:rPr lang="en-US" dirty="0" smtClean="0"/>
              <a:t>beyond repair</a:t>
            </a:r>
            <a:r>
              <a:rPr lang="en-US" dirty="0"/>
              <a:t>. If the rupture is repaired, you </a:t>
            </a:r>
            <a:r>
              <a:rPr lang="en-US" dirty="0" smtClean="0"/>
              <a:t>should stress </a:t>
            </a:r>
            <a:r>
              <a:rPr lang="en-US" dirty="0"/>
              <a:t>to the mother the importance of </a:t>
            </a:r>
            <a:r>
              <a:rPr lang="en-US" dirty="0" smtClean="0"/>
              <a:t>not conceiving </a:t>
            </a:r>
            <a:r>
              <a:rPr lang="en-US" dirty="0"/>
              <a:t>until at least a year after </a:t>
            </a:r>
            <a:r>
              <a:rPr lang="en-US" dirty="0" smtClean="0"/>
              <a:t>the operation</a:t>
            </a:r>
            <a:r>
              <a:rPr lang="en-US" dirty="0"/>
              <a:t>. </a:t>
            </a:r>
            <a:endParaRPr lang="en-US" dirty="0" smtClean="0"/>
          </a:p>
          <a:p>
            <a:r>
              <a:rPr lang="en-US" dirty="0" smtClean="0"/>
              <a:t>Administer </a:t>
            </a:r>
            <a:r>
              <a:rPr lang="en-US" dirty="0"/>
              <a:t>analgesics e.g. </a:t>
            </a:r>
            <a:r>
              <a:rPr lang="en-US" dirty="0" err="1"/>
              <a:t>pethidine</a:t>
            </a:r>
            <a:r>
              <a:rPr lang="en-US" dirty="0"/>
              <a:t> PRN</a:t>
            </a:r>
            <a:r>
              <a:rPr lang="en-US" dirty="0" smtClean="0"/>
              <a:t>,</a:t>
            </a:r>
          </a:p>
          <a:p>
            <a:r>
              <a:rPr lang="en-US" dirty="0" smtClean="0"/>
              <a:t>The baby is removed in theatre from peritoneal cavity; antibiotics are infiltrated into the cavity and secretions drained to reduce puerperal infection</a:t>
            </a:r>
          </a:p>
          <a:p>
            <a:endParaRPr lang="en-US" dirty="0"/>
          </a:p>
          <a:p>
            <a:pPr lvl="1"/>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92162"/>
          </a:xfrm>
        </p:spPr>
        <p:txBody>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76200" y="1066800"/>
            <a:ext cx="8915400" cy="5638800"/>
          </a:xfrm>
        </p:spPr>
        <p:txBody>
          <a:bodyPr>
            <a:normAutofit lnSpcReduction="10000"/>
          </a:bodyPr>
          <a:lstStyle/>
          <a:p>
            <a:r>
              <a:rPr lang="en-US" dirty="0" smtClean="0"/>
              <a:t>Post </a:t>
            </a:r>
            <a:r>
              <a:rPr lang="en-US" dirty="0"/>
              <a:t>operative care should be </a:t>
            </a:r>
            <a:r>
              <a:rPr lang="en-US" dirty="0" smtClean="0"/>
              <a:t>given just like in the case of caesarean section</a:t>
            </a:r>
            <a:r>
              <a:rPr lang="en-US" dirty="0"/>
              <a:t> </a:t>
            </a:r>
            <a:r>
              <a:rPr lang="en-US" dirty="0" smtClean="0"/>
              <a:t>with special attention to the drainage tubes,</a:t>
            </a:r>
          </a:p>
          <a:p>
            <a:r>
              <a:rPr lang="en-US" dirty="0" smtClean="0"/>
              <a:t>If hysterectomy was not done couples should be </a:t>
            </a:r>
            <a:r>
              <a:rPr lang="en-US" dirty="0" err="1" smtClean="0"/>
              <a:t>counselled</a:t>
            </a:r>
            <a:r>
              <a:rPr lang="en-US" dirty="0" smtClean="0"/>
              <a:t> to delay next pregnancy and attend ANC </a:t>
            </a:r>
            <a:r>
              <a:rPr lang="en-US" dirty="0"/>
              <a:t>early. </a:t>
            </a:r>
            <a:endParaRPr lang="en-US" dirty="0" smtClean="0"/>
          </a:p>
          <a:p>
            <a:r>
              <a:rPr lang="en-US" dirty="0" smtClean="0"/>
              <a:t>Emphasize that all subsequent pregnancies should </a:t>
            </a:r>
            <a:r>
              <a:rPr lang="en-US" dirty="0"/>
              <a:t>always </a:t>
            </a:r>
            <a:r>
              <a:rPr lang="en-US" dirty="0" smtClean="0"/>
              <a:t>be delivered </a:t>
            </a:r>
            <a:r>
              <a:rPr lang="en-US" dirty="0"/>
              <a:t>by </a:t>
            </a:r>
            <a:r>
              <a:rPr lang="en-US" dirty="0" smtClean="0"/>
              <a:t>elective caesarean </a:t>
            </a:r>
            <a:r>
              <a:rPr lang="en-US" dirty="0"/>
              <a:t>section and there should be no trial of </a:t>
            </a:r>
            <a:r>
              <a:rPr lang="en-US" dirty="0" err="1"/>
              <a:t>labour</a:t>
            </a:r>
            <a:r>
              <a:rPr lang="en-US" dirty="0"/>
              <a:t> whatsoever</a:t>
            </a:r>
            <a:r>
              <a:rPr lang="en-US" dirty="0" smtClean="0"/>
              <a:t>.</a:t>
            </a:r>
            <a:endParaRPr lang="en-US" dirty="0"/>
          </a:p>
          <a:p>
            <a:r>
              <a:rPr lang="en-US" dirty="0" smtClean="0"/>
              <a:t>If hysterectomy was done, explain the consequences e.g. no more conception and if they wish to have children, they should adopt.</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792162"/>
          </a:xfrm>
        </p:spPr>
        <p:txBody>
          <a:bodyPr>
            <a:normAutofit fontScale="90000"/>
          </a:bodyPr>
          <a:lstStyle/>
          <a:p>
            <a:pPr algn="ctr"/>
            <a:r>
              <a:rPr lang="en-US" b="1" dirty="0" smtClean="0"/>
              <a:t>Complications of Uterine Rapture</a:t>
            </a:r>
            <a:endParaRPr lang="en-US" b="1" dirty="0"/>
          </a:p>
        </p:txBody>
      </p:sp>
      <p:sp>
        <p:nvSpPr>
          <p:cNvPr id="3" name="Content Placeholder 2"/>
          <p:cNvSpPr>
            <a:spLocks noGrp="1"/>
          </p:cNvSpPr>
          <p:nvPr>
            <p:ph idx="1"/>
          </p:nvPr>
        </p:nvSpPr>
        <p:spPr>
          <a:xfrm>
            <a:off x="76200" y="1143000"/>
            <a:ext cx="9067800" cy="5486400"/>
          </a:xfrm>
        </p:spPr>
        <p:txBody>
          <a:bodyPr>
            <a:normAutofit lnSpcReduction="10000"/>
          </a:bodyPr>
          <a:lstStyle/>
          <a:p>
            <a:pPr marL="82296" indent="0">
              <a:buNone/>
            </a:pPr>
            <a:r>
              <a:rPr lang="en-US" dirty="0" smtClean="0"/>
              <a:t>Among the several </a:t>
            </a:r>
            <a:r>
              <a:rPr lang="en-US" dirty="0"/>
              <a:t>complications </a:t>
            </a:r>
            <a:r>
              <a:rPr lang="en-US" dirty="0" smtClean="0"/>
              <a:t>of ruptured uterus </a:t>
            </a:r>
            <a:r>
              <a:rPr lang="en-US" dirty="0"/>
              <a:t>to the </a:t>
            </a:r>
            <a:r>
              <a:rPr lang="en-US" dirty="0" smtClean="0"/>
              <a:t>mother; these </a:t>
            </a:r>
            <a:r>
              <a:rPr lang="en-US" dirty="0"/>
              <a:t>include:</a:t>
            </a:r>
          </a:p>
          <a:p>
            <a:pPr marL="1117854" lvl="2" indent="-514350">
              <a:buClrTx/>
              <a:buFont typeface="+mj-lt"/>
              <a:buAutoNum type="arabicPeriod"/>
            </a:pPr>
            <a:r>
              <a:rPr lang="en-US" sz="3200" dirty="0" smtClean="0"/>
              <a:t>Paralytic ileus,</a:t>
            </a:r>
            <a:endParaRPr lang="en-US" sz="3200" dirty="0"/>
          </a:p>
          <a:p>
            <a:pPr marL="1117854" lvl="2" indent="-514350">
              <a:buClrTx/>
              <a:buFont typeface="+mj-lt"/>
              <a:buAutoNum type="arabicPeriod"/>
            </a:pPr>
            <a:r>
              <a:rPr lang="en-US" sz="3200" dirty="0" smtClean="0"/>
              <a:t>Peritonitis,</a:t>
            </a:r>
            <a:endParaRPr lang="en-US" sz="3200" dirty="0"/>
          </a:p>
          <a:p>
            <a:pPr marL="1117854" lvl="2" indent="-514350">
              <a:buClrTx/>
              <a:buFont typeface="+mj-lt"/>
              <a:buAutoNum type="arabicPeriod"/>
            </a:pPr>
            <a:r>
              <a:rPr lang="en-US" sz="3200" dirty="0" smtClean="0"/>
              <a:t>Puerperal Sepsis,</a:t>
            </a:r>
          </a:p>
          <a:p>
            <a:pPr marL="1117854" lvl="2" indent="-514350">
              <a:buClrTx/>
              <a:buFont typeface="+mj-lt"/>
              <a:buAutoNum type="arabicPeriod"/>
            </a:pPr>
            <a:r>
              <a:rPr lang="en-US" sz="3200" dirty="0" smtClean="0"/>
              <a:t>PPH due to rapture,</a:t>
            </a:r>
          </a:p>
          <a:p>
            <a:pPr marL="1117854" lvl="2" indent="-514350">
              <a:buClrTx/>
              <a:buFont typeface="+mj-lt"/>
              <a:buAutoNum type="arabicPeriod"/>
            </a:pPr>
            <a:r>
              <a:rPr lang="en-US" sz="3200" dirty="0" err="1" smtClean="0"/>
              <a:t>Septicaemia</a:t>
            </a:r>
            <a:endParaRPr lang="en-US" sz="3200" dirty="0"/>
          </a:p>
          <a:p>
            <a:pPr marL="1117854" lvl="2" indent="-514350">
              <a:buClrTx/>
              <a:buFont typeface="+mj-lt"/>
              <a:buAutoNum type="arabicPeriod"/>
            </a:pPr>
            <a:r>
              <a:rPr lang="en-US" sz="3200" dirty="0" smtClean="0"/>
              <a:t>Urinary </a:t>
            </a:r>
            <a:r>
              <a:rPr lang="en-US" sz="3200" dirty="0"/>
              <a:t>tract infection</a:t>
            </a:r>
          </a:p>
          <a:p>
            <a:pPr marL="1117854" lvl="2" indent="-514350">
              <a:buClrTx/>
              <a:buFont typeface="+mj-lt"/>
              <a:buAutoNum type="arabicPeriod"/>
            </a:pPr>
            <a:r>
              <a:rPr lang="en-US" sz="3200" dirty="0" smtClean="0"/>
              <a:t>Renal failure</a:t>
            </a:r>
          </a:p>
          <a:p>
            <a:pPr marL="1117854" lvl="2" indent="-514350">
              <a:buClrTx/>
              <a:buFont typeface="+mj-lt"/>
              <a:buAutoNum type="arabicPeriod"/>
            </a:pPr>
            <a:r>
              <a:rPr lang="en-US" sz="3200" dirty="0" smtClean="0"/>
              <a:t>Increase maternal </a:t>
            </a:r>
            <a:r>
              <a:rPr lang="en-US" sz="3200" dirty="0"/>
              <a:t>m</a:t>
            </a:r>
            <a:r>
              <a:rPr lang="en-US" sz="3200" dirty="0" smtClean="0"/>
              <a:t>orbidity and mortality rate</a:t>
            </a:r>
          </a:p>
          <a:p>
            <a:pPr marL="603504" lvl="2" indent="0">
              <a:buClrTx/>
              <a:buNone/>
            </a:pPr>
            <a:endParaRPr lang="en-US" sz="32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514600"/>
            <a:ext cx="7498080" cy="1143000"/>
          </a:xfrm>
        </p:spPr>
        <p:txBody>
          <a:bodyPr>
            <a:normAutofit/>
          </a:bodyPr>
          <a:lstStyle/>
          <a:p>
            <a:pPr algn="ctr"/>
            <a:r>
              <a:rPr lang="en-US" sz="5400" b="1" dirty="0" smtClean="0"/>
              <a:t>ANY QUESTIONS ?</a:t>
            </a:r>
            <a:endParaRPr lang="en-US" sz="5400" b="1" dirty="0"/>
          </a:p>
        </p:txBody>
      </p:sp>
    </p:spTree>
    <p:extLst>
      <p:ext uri="{BB962C8B-B14F-4D97-AF65-F5344CB8AC3E}">
        <p14:creationId xmlns:p14="http://schemas.microsoft.com/office/powerpoint/2010/main" val="426474504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0510"/>
            <a:ext cx="7943088" cy="903890"/>
          </a:xfrm>
        </p:spPr>
        <p:txBody>
          <a:bodyPr>
            <a:normAutofit/>
          </a:bodyPr>
          <a:lstStyle/>
          <a:p>
            <a:pPr algn="ctr"/>
            <a:r>
              <a:rPr lang="en-US" sz="3600" b="1" u="sng" dirty="0" smtClean="0"/>
              <a:t>5.  Amniotic Fluid Embolism (AFE)</a:t>
            </a:r>
            <a:endParaRPr lang="en-US" sz="3600" u="sng" dirty="0"/>
          </a:p>
        </p:txBody>
      </p:sp>
      <p:sp>
        <p:nvSpPr>
          <p:cNvPr id="3" name="Content Placeholder 2"/>
          <p:cNvSpPr>
            <a:spLocks noGrp="1"/>
          </p:cNvSpPr>
          <p:nvPr>
            <p:ph idx="1"/>
          </p:nvPr>
        </p:nvSpPr>
        <p:spPr>
          <a:xfrm>
            <a:off x="162910" y="838200"/>
            <a:ext cx="8981090" cy="6019800"/>
          </a:xfrm>
        </p:spPr>
        <p:txBody>
          <a:bodyPr>
            <a:normAutofit lnSpcReduction="10000"/>
          </a:bodyPr>
          <a:lstStyle/>
          <a:p>
            <a:r>
              <a:rPr lang="en-US" dirty="0" smtClean="0"/>
              <a:t>This is a situation in which </a:t>
            </a:r>
            <a:r>
              <a:rPr lang="en-US" dirty="0"/>
              <a:t>amniotic fluid </a:t>
            </a:r>
            <a:r>
              <a:rPr lang="en-US" dirty="0" smtClean="0"/>
              <a:t>gets into the </a:t>
            </a:r>
            <a:r>
              <a:rPr lang="en-US" dirty="0"/>
              <a:t>maternal circulation through the </a:t>
            </a:r>
            <a:r>
              <a:rPr lang="en-US" dirty="0" smtClean="0"/>
              <a:t>sinuses of the placental site forming an embolus which obstructs coronary and pulmonary arteries usually occurring towards the end of the first stage of </a:t>
            </a:r>
            <a:r>
              <a:rPr lang="en-US" dirty="0" err="1" smtClean="0"/>
              <a:t>labour</a:t>
            </a:r>
            <a:r>
              <a:rPr lang="en-US" dirty="0" smtClean="0"/>
              <a:t> </a:t>
            </a:r>
            <a:r>
              <a:rPr lang="en-US" dirty="0"/>
              <a:t>when </a:t>
            </a:r>
            <a:r>
              <a:rPr lang="en-US" dirty="0" smtClean="0"/>
              <a:t>the membranes have </a:t>
            </a:r>
            <a:r>
              <a:rPr lang="en-US" dirty="0"/>
              <a:t>ruptured </a:t>
            </a:r>
            <a:r>
              <a:rPr lang="en-US" dirty="0" smtClean="0"/>
              <a:t>and there are strong uterine contractions.</a:t>
            </a:r>
          </a:p>
          <a:p>
            <a:r>
              <a:rPr lang="en-US" dirty="0" smtClean="0"/>
              <a:t>Amniotic fluid is rich in thromboplastin thus when it enters maternal circulation it utilizes fibrinogen in the blood giving rise to blood coagulation disorder (DIC).  The emboli so formed obstructs </a:t>
            </a:r>
            <a:r>
              <a:rPr lang="en-US" dirty="0"/>
              <a:t>one of the pulmonary arteries </a:t>
            </a:r>
            <a:r>
              <a:rPr lang="en-US" dirty="0" smtClean="0"/>
              <a:t>and coronary arteries and death may occur within one hour.</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792162"/>
          </a:xfrm>
        </p:spPr>
        <p:txBody>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1066800"/>
            <a:ext cx="8915400" cy="5638800"/>
          </a:xfrm>
        </p:spPr>
        <p:txBody>
          <a:bodyPr/>
          <a:lstStyle/>
          <a:p>
            <a:r>
              <a:rPr lang="en-US" dirty="0"/>
              <a:t>This is a very rare catastrophic condition which can occur at any gestation, but it is most common at the end of the first stage of </a:t>
            </a:r>
            <a:r>
              <a:rPr lang="en-US" dirty="0" err="1"/>
              <a:t>labour</a:t>
            </a:r>
            <a:r>
              <a:rPr lang="en-US" dirty="0"/>
              <a:t>.</a:t>
            </a:r>
          </a:p>
          <a:p>
            <a:r>
              <a:rPr lang="en-US" dirty="0" smtClean="0"/>
              <a:t>The body responds in two phases;</a:t>
            </a:r>
          </a:p>
          <a:p>
            <a:pPr marL="870966" lvl="1" indent="-514350">
              <a:buClrTx/>
              <a:buFont typeface="+mj-lt"/>
              <a:buAutoNum type="alphaLcParenR"/>
            </a:pPr>
            <a:r>
              <a:rPr lang="en-US" dirty="0" smtClean="0"/>
              <a:t>In </a:t>
            </a:r>
            <a:r>
              <a:rPr lang="en-US" b="1" dirty="0" smtClean="0"/>
              <a:t>the initial phase</a:t>
            </a:r>
            <a:r>
              <a:rPr lang="en-US" dirty="0" smtClean="0"/>
              <a:t>, the pulmonary artery goes into vasospasm causing hypoxia.</a:t>
            </a:r>
          </a:p>
          <a:p>
            <a:pPr marL="870966" lvl="1" indent="-514350">
              <a:buClrTx/>
              <a:buFont typeface="+mj-lt"/>
              <a:buAutoNum type="alphaLcParenR"/>
            </a:pPr>
            <a:r>
              <a:rPr lang="en-US" dirty="0" smtClean="0"/>
              <a:t>In </a:t>
            </a:r>
            <a:r>
              <a:rPr lang="en-US" b="1" dirty="0" smtClean="0"/>
              <a:t>the second phase, </a:t>
            </a:r>
            <a:r>
              <a:rPr lang="en-US" dirty="0" smtClean="0"/>
              <a:t>there is left ventricular failure, </a:t>
            </a:r>
            <a:r>
              <a:rPr lang="en-US" dirty="0" err="1" smtClean="0"/>
              <a:t>haemorrhage</a:t>
            </a:r>
            <a:r>
              <a:rPr lang="en-US" dirty="0" smtClean="0"/>
              <a:t>, and blood coagulation disorders followed by pulmonary </a:t>
            </a:r>
            <a:r>
              <a:rPr lang="en-US" dirty="0" err="1" smtClean="0"/>
              <a:t>oedema</a:t>
            </a:r>
            <a:r>
              <a:rPr lang="en-US" dirty="0" smtClean="0"/>
              <a:t>,</a:t>
            </a:r>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696200" cy="838200"/>
          </a:xfrm>
        </p:spPr>
        <p:txBody>
          <a:bodyPr>
            <a:normAutofit/>
          </a:bodyPr>
          <a:lstStyle/>
          <a:p>
            <a:r>
              <a:rPr lang="en-US" sz="4000" b="1" dirty="0" smtClean="0"/>
              <a:t>Predisposing factors to AFE </a:t>
            </a:r>
            <a:endParaRPr lang="en-US" sz="4000" dirty="0"/>
          </a:p>
        </p:txBody>
      </p:sp>
      <p:sp>
        <p:nvSpPr>
          <p:cNvPr id="3" name="Content Placeholder 2"/>
          <p:cNvSpPr>
            <a:spLocks noGrp="1"/>
          </p:cNvSpPr>
          <p:nvPr>
            <p:ph idx="1"/>
          </p:nvPr>
        </p:nvSpPr>
        <p:spPr>
          <a:xfrm>
            <a:off x="0" y="1219200"/>
            <a:ext cx="9296400" cy="5410200"/>
          </a:xfrm>
        </p:spPr>
        <p:txBody>
          <a:bodyPr>
            <a:normAutofit lnSpcReduction="10000"/>
          </a:bodyPr>
          <a:lstStyle/>
          <a:p>
            <a:pPr marL="653796" indent="-571500">
              <a:buClrTx/>
              <a:buFont typeface="+mj-lt"/>
              <a:buAutoNum type="romanLcPeriod"/>
            </a:pPr>
            <a:r>
              <a:rPr lang="en-US" dirty="0" smtClean="0"/>
              <a:t>Hypertonic </a:t>
            </a:r>
            <a:r>
              <a:rPr lang="en-US" dirty="0"/>
              <a:t>uterine </a:t>
            </a:r>
            <a:r>
              <a:rPr lang="en-US" dirty="0" smtClean="0"/>
              <a:t>action or overstimulation of the uterus by use of excessive oxytocic drugs.</a:t>
            </a:r>
            <a:endParaRPr lang="en-US" dirty="0"/>
          </a:p>
          <a:p>
            <a:pPr marL="653796" indent="-571500">
              <a:buClrTx/>
              <a:buFont typeface="+mj-lt"/>
              <a:buAutoNum type="romanLcPeriod"/>
            </a:pPr>
            <a:r>
              <a:rPr lang="en-US" dirty="0" smtClean="0"/>
              <a:t>Multi-parity associated with early separation of the placenta (</a:t>
            </a:r>
            <a:r>
              <a:rPr lang="en-US" i="1" dirty="0" smtClean="0"/>
              <a:t>Placenta </a:t>
            </a:r>
            <a:r>
              <a:rPr lang="en-US" i="1" dirty="0" err="1" smtClean="0"/>
              <a:t>abruptio</a:t>
            </a:r>
            <a:r>
              <a:rPr lang="en-US" dirty="0" smtClean="0"/>
              <a:t>), </a:t>
            </a:r>
            <a:r>
              <a:rPr lang="en-US" dirty="0"/>
              <a:t>where the </a:t>
            </a:r>
            <a:r>
              <a:rPr lang="en-US" dirty="0" smtClean="0"/>
              <a:t>barrier between </a:t>
            </a:r>
            <a:r>
              <a:rPr lang="en-US" dirty="0"/>
              <a:t>maternal circulation </a:t>
            </a:r>
            <a:r>
              <a:rPr lang="en-US" dirty="0" smtClean="0"/>
              <a:t>and amniotic sac </a:t>
            </a:r>
            <a:r>
              <a:rPr lang="en-US" dirty="0"/>
              <a:t>is </a:t>
            </a:r>
            <a:r>
              <a:rPr lang="en-US" dirty="0" smtClean="0"/>
              <a:t>breached </a:t>
            </a:r>
            <a:r>
              <a:rPr lang="en-US" dirty="0"/>
              <a:t>and </a:t>
            </a:r>
            <a:r>
              <a:rPr lang="en-US" dirty="0" smtClean="0"/>
              <a:t>the placenta </a:t>
            </a:r>
            <a:r>
              <a:rPr lang="en-US" dirty="0"/>
              <a:t>bed is </a:t>
            </a:r>
            <a:r>
              <a:rPr lang="en-US" dirty="0" smtClean="0"/>
              <a:t>disrupted</a:t>
            </a:r>
          </a:p>
          <a:p>
            <a:pPr marL="653796" indent="-571500">
              <a:buClrTx/>
              <a:buFont typeface="+mj-lt"/>
              <a:buAutoNum type="romanLcPeriod"/>
            </a:pPr>
            <a:r>
              <a:rPr lang="en-US" dirty="0" smtClean="0"/>
              <a:t>Uterine trauma e.g. external version, uterine rapture</a:t>
            </a:r>
          </a:p>
          <a:p>
            <a:pPr marL="653796" indent="-571500">
              <a:buClrTx/>
              <a:buFont typeface="+mj-lt"/>
              <a:buAutoNum type="romanLcPeriod"/>
            </a:pPr>
            <a:r>
              <a:rPr lang="en-US" dirty="0" smtClean="0"/>
              <a:t>Rapid precipitate </a:t>
            </a:r>
            <a:r>
              <a:rPr lang="en-US" dirty="0" err="1" smtClean="0"/>
              <a:t>labour</a:t>
            </a:r>
            <a:r>
              <a:rPr lang="en-US" dirty="0" smtClean="0"/>
              <a:t> (rapid contractions force amniotic fluid into the maternal circulation</a:t>
            </a:r>
          </a:p>
          <a:p>
            <a:pPr marL="653796" indent="-571500">
              <a:buClrTx/>
              <a:buFont typeface="+mj-lt"/>
              <a:buAutoNum type="romanLcPeriod"/>
            </a:pPr>
            <a:r>
              <a:rPr lang="en-US" dirty="0" smtClean="0"/>
              <a:t>Manual removal of the placenta.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52400"/>
            <a:ext cx="5867400" cy="563562"/>
          </a:xfrm>
        </p:spPr>
        <p:txBody>
          <a:bodyPr>
            <a:normAutofit fontScale="90000"/>
          </a:bodyPr>
          <a:lstStyle/>
          <a:p>
            <a:r>
              <a:rPr lang="en-US" b="1" u="sng" dirty="0"/>
              <a:t>Causes of Cord </a:t>
            </a:r>
            <a:r>
              <a:rPr lang="en-US" b="1" u="sng" dirty="0" smtClean="0"/>
              <a:t>Prolapse</a:t>
            </a:r>
            <a:endParaRPr lang="en-US" u="sng" dirty="0"/>
          </a:p>
        </p:txBody>
      </p:sp>
      <p:sp>
        <p:nvSpPr>
          <p:cNvPr id="3" name="Content Placeholder 2"/>
          <p:cNvSpPr>
            <a:spLocks noGrp="1"/>
          </p:cNvSpPr>
          <p:nvPr>
            <p:ph idx="1"/>
          </p:nvPr>
        </p:nvSpPr>
        <p:spPr>
          <a:xfrm>
            <a:off x="228600" y="685800"/>
            <a:ext cx="8950657" cy="6172200"/>
          </a:xfrm>
        </p:spPr>
        <p:txBody>
          <a:bodyPr>
            <a:noAutofit/>
          </a:bodyPr>
          <a:lstStyle/>
          <a:p>
            <a:pPr marL="596646" indent="-514350">
              <a:buClrTx/>
              <a:buFont typeface="+mj-lt"/>
              <a:buAutoNum type="arabicParenR"/>
            </a:pPr>
            <a:r>
              <a:rPr lang="en-US" u="sng" dirty="0" smtClean="0"/>
              <a:t>Multiple pregnancy</a:t>
            </a:r>
            <a:r>
              <a:rPr lang="en-US" dirty="0" smtClean="0"/>
              <a:t> esp. 2</a:t>
            </a:r>
            <a:r>
              <a:rPr lang="en-US" baseline="30000" dirty="0" smtClean="0"/>
              <a:t>nd</a:t>
            </a:r>
            <a:r>
              <a:rPr lang="en-US" dirty="0" smtClean="0"/>
              <a:t> twin</a:t>
            </a:r>
          </a:p>
          <a:p>
            <a:pPr marL="596646" indent="-514350">
              <a:buClrTx/>
              <a:buFont typeface="+mj-lt"/>
              <a:buAutoNum type="arabicParenR"/>
            </a:pPr>
            <a:r>
              <a:rPr lang="en-US" u="sng" dirty="0" smtClean="0"/>
              <a:t>Contracted </a:t>
            </a:r>
            <a:r>
              <a:rPr lang="en-US" u="sng" dirty="0"/>
              <a:t>pelvis</a:t>
            </a:r>
            <a:r>
              <a:rPr lang="en-US" dirty="0"/>
              <a:t>: because </a:t>
            </a:r>
            <a:r>
              <a:rPr lang="en-US" dirty="0" smtClean="0"/>
              <a:t>the membranes </a:t>
            </a:r>
            <a:r>
              <a:rPr lang="en-US" dirty="0"/>
              <a:t>may rupture before </a:t>
            </a:r>
            <a:r>
              <a:rPr lang="en-US" dirty="0" smtClean="0"/>
              <a:t>the head </a:t>
            </a:r>
            <a:r>
              <a:rPr lang="en-US" dirty="0"/>
              <a:t>has </a:t>
            </a:r>
            <a:r>
              <a:rPr lang="en-US" dirty="0" smtClean="0"/>
              <a:t>engaged.</a:t>
            </a:r>
          </a:p>
          <a:p>
            <a:pPr marL="596646" indent="-514350">
              <a:buClrTx/>
              <a:buFont typeface="+mj-lt"/>
              <a:buAutoNum type="arabicParenR"/>
            </a:pPr>
            <a:r>
              <a:rPr lang="en-US" u="sng" dirty="0"/>
              <a:t>High head</a:t>
            </a:r>
            <a:r>
              <a:rPr lang="en-US" dirty="0"/>
              <a:t>: the membranes </a:t>
            </a:r>
            <a:r>
              <a:rPr lang="en-US" dirty="0" smtClean="0"/>
              <a:t>may rupture </a:t>
            </a:r>
            <a:r>
              <a:rPr lang="en-US" dirty="0"/>
              <a:t>spontaneously when the </a:t>
            </a:r>
            <a:r>
              <a:rPr lang="en-US" dirty="0" err="1" smtClean="0"/>
              <a:t>foetal</a:t>
            </a:r>
            <a:r>
              <a:rPr lang="en-US" dirty="0" smtClean="0"/>
              <a:t> </a:t>
            </a:r>
            <a:r>
              <a:rPr lang="en-US" dirty="0"/>
              <a:t>head is still </a:t>
            </a:r>
            <a:r>
              <a:rPr lang="en-US" dirty="0" smtClean="0"/>
              <a:t>high, permitting cord to slip downwards.</a:t>
            </a:r>
            <a:r>
              <a:rPr lang="en-US" dirty="0"/>
              <a:t> </a:t>
            </a:r>
            <a:endParaRPr lang="en-US" dirty="0" smtClean="0"/>
          </a:p>
          <a:p>
            <a:pPr marL="603504" lvl="2" indent="0">
              <a:buClrTx/>
              <a:buNone/>
            </a:pPr>
            <a:r>
              <a:rPr lang="en-US" sz="3200" dirty="0" smtClean="0"/>
              <a:t>-Artificial </a:t>
            </a:r>
            <a:r>
              <a:rPr lang="en-US" sz="3200" dirty="0"/>
              <a:t>rupture of the </a:t>
            </a:r>
            <a:r>
              <a:rPr lang="en-US" sz="3200" dirty="0" smtClean="0"/>
              <a:t>membranes (ARM) </a:t>
            </a:r>
            <a:r>
              <a:rPr lang="en-US" sz="3200" dirty="0"/>
              <a:t>is contraindicated in high head. </a:t>
            </a:r>
          </a:p>
          <a:p>
            <a:pPr marL="596646" indent="-514350">
              <a:buClrTx/>
              <a:buFont typeface="+mj-lt"/>
              <a:buAutoNum type="arabicParenR"/>
            </a:pPr>
            <a:r>
              <a:rPr lang="en-US" dirty="0" smtClean="0"/>
              <a:t>Low </a:t>
            </a:r>
            <a:r>
              <a:rPr lang="en-US" dirty="0"/>
              <a:t>implantation of the </a:t>
            </a:r>
            <a:r>
              <a:rPr lang="en-US" dirty="0" smtClean="0"/>
              <a:t>placenta, </a:t>
            </a:r>
          </a:p>
          <a:p>
            <a:pPr marL="596646" indent="-514350">
              <a:buClrTx/>
              <a:buFont typeface="+mj-lt"/>
              <a:buAutoNum type="arabicParenR"/>
            </a:pPr>
            <a:r>
              <a:rPr lang="en-US" dirty="0"/>
              <a:t>M</a:t>
            </a:r>
            <a:r>
              <a:rPr lang="en-US" dirty="0" smtClean="0"/>
              <a:t>arginal </a:t>
            </a:r>
            <a:r>
              <a:rPr lang="en-US" dirty="0"/>
              <a:t>insertion of the cord and </a:t>
            </a:r>
            <a:r>
              <a:rPr lang="en-US" dirty="0" smtClean="0"/>
              <a:t>an abnormally long cord. </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715962"/>
          </a:xfrm>
        </p:spPr>
        <p:txBody>
          <a:bodyPr>
            <a:normAutofit fontScale="90000"/>
          </a:bodyPr>
          <a:lstStyle/>
          <a:p>
            <a:r>
              <a:rPr lang="en-US" b="1" dirty="0" smtClean="0"/>
              <a:t>Predisposing factors </a:t>
            </a:r>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1066800"/>
            <a:ext cx="8781288" cy="5638800"/>
          </a:xfrm>
        </p:spPr>
        <p:txBody>
          <a:bodyPr/>
          <a:lstStyle/>
          <a:p>
            <a:pPr marL="653796" indent="-571500">
              <a:buClrTx/>
              <a:buFont typeface="+mj-lt"/>
              <a:buAutoNum type="romanLcPeriod" startAt="6"/>
            </a:pPr>
            <a:r>
              <a:rPr lang="en-US" dirty="0"/>
              <a:t>Procedures like insertion of intrauterine catheter</a:t>
            </a:r>
          </a:p>
          <a:p>
            <a:pPr marL="653796" indent="-571500">
              <a:buClrTx/>
              <a:buFont typeface="+mj-lt"/>
              <a:buAutoNum type="romanLcPeriod" startAt="6"/>
            </a:pPr>
            <a:r>
              <a:rPr lang="en-US" dirty="0"/>
              <a:t>Rupture of membranes</a:t>
            </a:r>
          </a:p>
          <a:p>
            <a:pPr marL="653796" indent="-571500">
              <a:buClrTx/>
              <a:buFont typeface="+mj-lt"/>
              <a:buAutoNum type="romanLcPeriod" startAt="6"/>
            </a:pPr>
            <a:r>
              <a:rPr lang="en-US" dirty="0"/>
              <a:t>Caesarean section</a:t>
            </a:r>
          </a:p>
          <a:p>
            <a:pPr marL="653796" indent="-571500">
              <a:buClrTx/>
              <a:buFont typeface="+mj-lt"/>
              <a:buAutoNum type="romanLcPeriod" startAt="6"/>
            </a:pPr>
            <a:r>
              <a:rPr lang="en-US" dirty="0"/>
              <a:t>Inter-uterine manipulation, for example, internal </a:t>
            </a:r>
            <a:r>
              <a:rPr lang="en-US" dirty="0" err="1"/>
              <a:t>podalic</a:t>
            </a:r>
            <a:r>
              <a:rPr lang="en-US" dirty="0"/>
              <a:t> version</a:t>
            </a:r>
          </a:p>
          <a:p>
            <a:endParaRPr lang="en-US" dirty="0"/>
          </a:p>
        </p:txBody>
      </p:sp>
    </p:spTree>
    <p:extLst>
      <p:ext uri="{BB962C8B-B14F-4D97-AF65-F5344CB8AC3E}">
        <p14:creationId xmlns:p14="http://schemas.microsoft.com/office/powerpoint/2010/main" val="30223474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924800" cy="808038"/>
          </a:xfrm>
        </p:spPr>
        <p:txBody>
          <a:bodyPr>
            <a:normAutofit/>
          </a:bodyPr>
          <a:lstStyle/>
          <a:p>
            <a:pPr algn="ctr"/>
            <a:r>
              <a:rPr lang="en-US" sz="4000" b="1" u="sng" dirty="0" smtClean="0">
                <a:effectLst/>
              </a:rPr>
              <a:t>Signs and Symptoms of AFE</a:t>
            </a:r>
            <a:endParaRPr lang="en-US" sz="4000" u="sng" dirty="0">
              <a:effectLst/>
            </a:endParaRPr>
          </a:p>
        </p:txBody>
      </p:sp>
      <p:sp>
        <p:nvSpPr>
          <p:cNvPr id="3" name="Content Placeholder 2"/>
          <p:cNvSpPr>
            <a:spLocks noGrp="1"/>
          </p:cNvSpPr>
          <p:nvPr>
            <p:ph idx="1"/>
          </p:nvPr>
        </p:nvSpPr>
        <p:spPr>
          <a:xfrm>
            <a:off x="152400" y="1143000"/>
            <a:ext cx="8915400" cy="5486400"/>
          </a:xfrm>
        </p:spPr>
        <p:txBody>
          <a:bodyPr>
            <a:normAutofit lnSpcReduction="10000"/>
          </a:bodyPr>
          <a:lstStyle/>
          <a:p>
            <a:r>
              <a:rPr lang="en-US" dirty="0" smtClean="0"/>
              <a:t>Sudden onset </a:t>
            </a:r>
            <a:r>
              <a:rPr lang="en-US" dirty="0"/>
              <a:t>of </a:t>
            </a:r>
            <a:r>
              <a:rPr lang="en-US" dirty="0" smtClean="0"/>
              <a:t>maternal respiratory distress</a:t>
            </a:r>
            <a:endParaRPr lang="en-US" dirty="0"/>
          </a:p>
          <a:p>
            <a:r>
              <a:rPr lang="en-US" dirty="0" smtClean="0"/>
              <a:t>Severe </a:t>
            </a:r>
            <a:r>
              <a:rPr lang="en-US" dirty="0" err="1"/>
              <a:t>dyspnoea</a:t>
            </a:r>
            <a:endParaRPr lang="en-US" dirty="0"/>
          </a:p>
          <a:p>
            <a:r>
              <a:rPr lang="en-US" dirty="0" smtClean="0"/>
              <a:t>Hypotension due to shock</a:t>
            </a:r>
            <a:endParaRPr lang="en-US" dirty="0"/>
          </a:p>
          <a:p>
            <a:r>
              <a:rPr lang="en-US" dirty="0" smtClean="0"/>
              <a:t>Cyanosis</a:t>
            </a:r>
            <a:endParaRPr lang="en-US" dirty="0"/>
          </a:p>
          <a:p>
            <a:r>
              <a:rPr lang="en-US" dirty="0" err="1" smtClean="0"/>
              <a:t>Haemorrhage</a:t>
            </a:r>
            <a:r>
              <a:rPr lang="en-US" dirty="0" smtClean="0"/>
              <a:t> due to DIC</a:t>
            </a:r>
          </a:p>
          <a:p>
            <a:r>
              <a:rPr lang="en-US" dirty="0" smtClean="0"/>
              <a:t>Tachycardia</a:t>
            </a:r>
          </a:p>
          <a:p>
            <a:r>
              <a:rPr lang="en-US" dirty="0" smtClean="0"/>
              <a:t>Chest pain</a:t>
            </a:r>
          </a:p>
          <a:p>
            <a:r>
              <a:rPr lang="en-US" dirty="0" smtClean="0"/>
              <a:t>Pulmonary </a:t>
            </a:r>
            <a:r>
              <a:rPr lang="en-US" dirty="0" err="1" smtClean="0"/>
              <a:t>Oedema</a:t>
            </a:r>
            <a:endParaRPr lang="en-US" dirty="0" smtClean="0"/>
          </a:p>
          <a:p>
            <a:r>
              <a:rPr lang="en-US" dirty="0"/>
              <a:t>C</a:t>
            </a:r>
            <a:r>
              <a:rPr lang="en-US" dirty="0" smtClean="0"/>
              <a:t>onvulsions and/or cardiac arrest (collapse) which may occur immediately after one hour.</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763000" cy="808038"/>
          </a:xfrm>
        </p:spPr>
        <p:txBody>
          <a:bodyPr>
            <a:normAutofit/>
          </a:bodyPr>
          <a:lstStyle/>
          <a:p>
            <a:r>
              <a:rPr lang="en-US" b="1" u="sng" dirty="0" smtClean="0"/>
              <a:t>Management of AFE</a:t>
            </a:r>
            <a:endParaRPr lang="en-US" u="sng" dirty="0"/>
          </a:p>
        </p:txBody>
      </p:sp>
      <p:sp>
        <p:nvSpPr>
          <p:cNvPr id="3" name="Content Placeholder 2"/>
          <p:cNvSpPr>
            <a:spLocks noGrp="1"/>
          </p:cNvSpPr>
          <p:nvPr>
            <p:ph idx="1"/>
          </p:nvPr>
        </p:nvSpPr>
        <p:spPr>
          <a:xfrm>
            <a:off x="0" y="1066800"/>
            <a:ext cx="9144000" cy="5638800"/>
          </a:xfrm>
        </p:spPr>
        <p:txBody>
          <a:bodyPr>
            <a:normAutofit/>
          </a:bodyPr>
          <a:lstStyle/>
          <a:p>
            <a:r>
              <a:rPr lang="en-US" dirty="0" smtClean="0"/>
              <a:t>Call the emergency response team because this is an acute emergency</a:t>
            </a:r>
          </a:p>
          <a:p>
            <a:r>
              <a:rPr lang="en-US" dirty="0" smtClean="0"/>
              <a:t>Prop </a:t>
            </a:r>
            <a:r>
              <a:rPr lang="en-US" dirty="0"/>
              <a:t>up the patient to prevent lung compression and enhance air entry,</a:t>
            </a:r>
          </a:p>
          <a:p>
            <a:r>
              <a:rPr lang="en-US" dirty="0" smtClean="0"/>
              <a:t>Check SPO</a:t>
            </a:r>
            <a:r>
              <a:rPr lang="en-US" baseline="-25000" dirty="0" smtClean="0"/>
              <a:t>2  </a:t>
            </a:r>
            <a:r>
              <a:rPr lang="en-US" dirty="0" smtClean="0"/>
              <a:t>and administer oxygen </a:t>
            </a:r>
            <a:r>
              <a:rPr lang="en-US" dirty="0"/>
              <a:t>if </a:t>
            </a:r>
            <a:r>
              <a:rPr lang="en-US" dirty="0" smtClean="0"/>
              <a:t>SPO</a:t>
            </a:r>
            <a:r>
              <a:rPr lang="en-US" baseline="-25000" dirty="0" smtClean="0"/>
              <a:t>2</a:t>
            </a:r>
            <a:r>
              <a:rPr lang="en-US" dirty="0" smtClean="0"/>
              <a:t>&lt;94%</a:t>
            </a:r>
            <a:endParaRPr lang="en-US" dirty="0"/>
          </a:p>
          <a:p>
            <a:r>
              <a:rPr lang="en-US" dirty="0" smtClean="0"/>
              <a:t>Treat shock with IVF and maintain intake </a:t>
            </a:r>
            <a:r>
              <a:rPr lang="en-US" dirty="0"/>
              <a:t>and output chart checking on urinary </a:t>
            </a:r>
            <a:r>
              <a:rPr lang="en-US" dirty="0" smtClean="0"/>
              <a:t>output</a:t>
            </a:r>
          </a:p>
          <a:p>
            <a:r>
              <a:rPr lang="en-US" dirty="0" smtClean="0"/>
              <a:t>Give </a:t>
            </a:r>
            <a:r>
              <a:rPr lang="en-US" i="1" dirty="0" smtClean="0"/>
              <a:t>aminophylline</a:t>
            </a:r>
            <a:r>
              <a:rPr lang="en-US" dirty="0" smtClean="0"/>
              <a:t> slowly </a:t>
            </a:r>
            <a:r>
              <a:rPr lang="en-US" dirty="0"/>
              <a:t>to </a:t>
            </a:r>
            <a:r>
              <a:rPr lang="en-US" dirty="0" smtClean="0"/>
              <a:t>reduce bronchospasms,</a:t>
            </a:r>
          </a:p>
          <a:p>
            <a:r>
              <a:rPr lang="en-US" dirty="0" smtClean="0"/>
              <a:t>Administer </a:t>
            </a:r>
            <a:r>
              <a:rPr lang="en-US" i="1" dirty="0" smtClean="0"/>
              <a:t>prednisolone</a:t>
            </a:r>
            <a:r>
              <a:rPr lang="en-US" dirty="0" smtClean="0"/>
              <a:t> to counteract the effect of amniotic fluid in the lung tissue</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81288" cy="6019800"/>
          </a:xfrm>
        </p:spPr>
        <p:txBody>
          <a:bodyPr/>
          <a:lstStyle/>
          <a:p>
            <a:pPr marL="82296" indent="0">
              <a:buNone/>
            </a:pPr>
            <a:r>
              <a:rPr lang="en-US" sz="3600" b="1" u="sng" dirty="0" smtClean="0"/>
              <a:t>Management of AFE </a:t>
            </a:r>
            <a:r>
              <a:rPr lang="en-US" sz="3600" b="1" u="sng" dirty="0" err="1" smtClean="0"/>
              <a:t>Cont</a:t>
            </a:r>
            <a:r>
              <a:rPr lang="en-US" sz="3600" b="1" u="sng" dirty="0" smtClean="0"/>
              <a:t>’…</a:t>
            </a:r>
          </a:p>
          <a:p>
            <a:r>
              <a:rPr lang="en-US" dirty="0" smtClean="0"/>
              <a:t>Transfuse </a:t>
            </a:r>
            <a:r>
              <a:rPr lang="en-US" dirty="0"/>
              <a:t>with packed cells, plasma or give fresh whole blood or fibrinogen to combat </a:t>
            </a:r>
            <a:r>
              <a:rPr lang="en-US" dirty="0" err="1"/>
              <a:t>hypofibrinogenaemia</a:t>
            </a:r>
            <a:endParaRPr lang="en-US" dirty="0"/>
          </a:p>
          <a:p>
            <a:r>
              <a:rPr lang="en-US" dirty="0"/>
              <a:t>Commence resuscitation at once incase of cardiac arrest,</a:t>
            </a:r>
          </a:p>
          <a:p>
            <a:r>
              <a:rPr lang="en-US" dirty="0"/>
              <a:t>Give clotting factors e.g. </a:t>
            </a:r>
            <a:r>
              <a:rPr lang="en-US" dirty="0" err="1"/>
              <a:t>Vit</a:t>
            </a:r>
            <a:r>
              <a:rPr lang="en-US" dirty="0"/>
              <a:t> K to counteract DIC.</a:t>
            </a:r>
          </a:p>
          <a:p>
            <a:r>
              <a:rPr lang="en-US" dirty="0"/>
              <a:t>Assist the delivery by vacuum extraction or forceps,</a:t>
            </a:r>
          </a:p>
          <a:p>
            <a:endParaRPr lang="en-US" dirty="0"/>
          </a:p>
        </p:txBody>
      </p:sp>
    </p:spTree>
    <p:extLst>
      <p:ext uri="{BB962C8B-B14F-4D97-AF65-F5344CB8AC3E}">
        <p14:creationId xmlns:p14="http://schemas.microsoft.com/office/powerpoint/2010/main" val="359792777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28888" cy="715962"/>
          </a:xfrm>
        </p:spPr>
        <p:txBody>
          <a:bodyPr>
            <a:normAutofit fontScale="90000"/>
          </a:bodyPr>
          <a:lstStyle/>
          <a:p>
            <a:r>
              <a:rPr lang="en-US" b="1" i="1" dirty="0" smtClean="0"/>
              <a:t>In most cases the prognosis is poor.</a:t>
            </a:r>
            <a:endParaRPr lang="en-US" dirty="0"/>
          </a:p>
        </p:txBody>
      </p:sp>
      <p:sp>
        <p:nvSpPr>
          <p:cNvPr id="3" name="Content Placeholder 2"/>
          <p:cNvSpPr>
            <a:spLocks noGrp="1"/>
          </p:cNvSpPr>
          <p:nvPr>
            <p:ph idx="1"/>
          </p:nvPr>
        </p:nvSpPr>
        <p:spPr>
          <a:xfrm>
            <a:off x="152400" y="1143000"/>
            <a:ext cx="8839200" cy="5715000"/>
          </a:xfrm>
        </p:spPr>
        <p:txBody>
          <a:bodyPr>
            <a:normAutofit/>
          </a:bodyPr>
          <a:lstStyle/>
          <a:p>
            <a:r>
              <a:rPr lang="en-US" dirty="0" smtClean="0"/>
              <a:t>The </a:t>
            </a:r>
            <a:r>
              <a:rPr lang="en-US" dirty="0"/>
              <a:t>mother should be transferred to </a:t>
            </a:r>
            <a:r>
              <a:rPr lang="en-US" dirty="0" smtClean="0"/>
              <a:t>the intensive </a:t>
            </a:r>
            <a:r>
              <a:rPr lang="en-US" dirty="0"/>
              <a:t>care unit.</a:t>
            </a:r>
          </a:p>
          <a:p>
            <a:pPr marL="365760" lvl="1" indent="-283464">
              <a:spcBef>
                <a:spcPts val="600"/>
              </a:spcBef>
              <a:buSzPct val="80000"/>
              <a:buFont typeface="Wingdings 2"/>
              <a:buChar char=""/>
            </a:pPr>
            <a:r>
              <a:rPr lang="en-US" dirty="0"/>
              <a:t>You should always remember that there </a:t>
            </a:r>
            <a:r>
              <a:rPr lang="en-US" dirty="0" smtClean="0"/>
              <a:t>are several </a:t>
            </a:r>
            <a:r>
              <a:rPr lang="en-US" dirty="0"/>
              <a:t>complications associated with </a:t>
            </a:r>
            <a:r>
              <a:rPr lang="en-US" dirty="0" smtClean="0"/>
              <a:t>the condition </a:t>
            </a:r>
            <a:r>
              <a:rPr lang="en-US" dirty="0"/>
              <a:t>and you should be on the look out </a:t>
            </a:r>
            <a:r>
              <a:rPr lang="en-US" dirty="0" smtClean="0"/>
              <a:t>for them</a:t>
            </a:r>
            <a:r>
              <a:rPr lang="en-US" dirty="0"/>
              <a:t>. </a:t>
            </a:r>
            <a:endParaRPr lang="en-US" dirty="0" smtClean="0"/>
          </a:p>
          <a:p>
            <a:pPr marL="365760" lvl="1" indent="-283464">
              <a:spcBef>
                <a:spcPts val="600"/>
              </a:spcBef>
              <a:buSzPct val="80000"/>
              <a:buFont typeface="Wingdings 2"/>
              <a:buChar char=""/>
            </a:pPr>
            <a:r>
              <a:rPr lang="en-US" dirty="0" smtClean="0"/>
              <a:t>Also </a:t>
            </a:r>
            <a:r>
              <a:rPr lang="en-US" dirty="0"/>
              <a:t>note that perinatal mortality and morbidity are high if amniotic fluid embolism occurs before the birth of the baby</a:t>
            </a:r>
            <a:r>
              <a:rPr lang="en-US" dirty="0" smtClean="0"/>
              <a:t>.</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974" y="762000"/>
            <a:ext cx="6432226" cy="944562"/>
          </a:xfrm>
        </p:spPr>
        <p:txBody>
          <a:bodyPr>
            <a:normAutofit/>
          </a:bodyPr>
          <a:lstStyle/>
          <a:p>
            <a:r>
              <a:rPr lang="en-US" b="1" u="sng" dirty="0" smtClean="0"/>
              <a:t>Complications of AFE</a:t>
            </a:r>
            <a:endParaRPr lang="en-US" b="1" u="sng" dirty="0"/>
          </a:p>
        </p:txBody>
      </p:sp>
      <p:sp>
        <p:nvSpPr>
          <p:cNvPr id="3" name="Content Placeholder 2"/>
          <p:cNvSpPr>
            <a:spLocks noGrp="1"/>
          </p:cNvSpPr>
          <p:nvPr>
            <p:ph idx="1"/>
          </p:nvPr>
        </p:nvSpPr>
        <p:spPr>
          <a:xfrm>
            <a:off x="228600" y="1828800"/>
            <a:ext cx="8705088" cy="4419600"/>
          </a:xfrm>
        </p:spPr>
        <p:txBody>
          <a:bodyPr/>
          <a:lstStyle/>
          <a:p>
            <a:pPr marL="843534" lvl="2" indent="-514350">
              <a:spcBef>
                <a:spcPts val="600"/>
              </a:spcBef>
              <a:buClrTx/>
              <a:buSzPct val="80000"/>
              <a:buFont typeface="+mj-lt"/>
              <a:buAutoNum type="arabicPeriod"/>
            </a:pPr>
            <a:r>
              <a:rPr lang="en-US" sz="3200" dirty="0" smtClean="0"/>
              <a:t>PPH due to </a:t>
            </a:r>
            <a:r>
              <a:rPr lang="en-US" sz="3200" dirty="0" err="1" smtClean="0"/>
              <a:t>hypofibrinogenemia</a:t>
            </a:r>
            <a:endParaRPr lang="en-US" sz="3200" dirty="0" smtClean="0"/>
          </a:p>
          <a:p>
            <a:pPr marL="843534" lvl="2" indent="-514350">
              <a:spcBef>
                <a:spcPts val="600"/>
              </a:spcBef>
              <a:buClrTx/>
              <a:buSzPct val="80000"/>
              <a:buFont typeface="+mj-lt"/>
              <a:buAutoNum type="arabicPeriod"/>
            </a:pPr>
            <a:r>
              <a:rPr lang="en-US" sz="3200" dirty="0" smtClean="0"/>
              <a:t>Acute </a:t>
            </a:r>
            <a:r>
              <a:rPr lang="en-US" sz="3200" dirty="0"/>
              <a:t>renal </a:t>
            </a:r>
            <a:r>
              <a:rPr lang="en-US" sz="3200" dirty="0" smtClean="0"/>
              <a:t>failure due to excess blood loss</a:t>
            </a:r>
          </a:p>
          <a:p>
            <a:pPr marL="843534" lvl="2" indent="-514350">
              <a:spcBef>
                <a:spcPts val="600"/>
              </a:spcBef>
              <a:buClrTx/>
              <a:buSzPct val="80000"/>
              <a:buFont typeface="+mj-lt"/>
              <a:buAutoNum type="arabicPeriod"/>
            </a:pPr>
            <a:r>
              <a:rPr lang="en-US" sz="3200" dirty="0"/>
              <a:t>D</a:t>
            </a:r>
            <a:r>
              <a:rPr lang="en-US" sz="3200" dirty="0" smtClean="0"/>
              <a:t>isseminated </a:t>
            </a:r>
            <a:r>
              <a:rPr lang="en-US" sz="3200" dirty="0"/>
              <a:t>intravascular </a:t>
            </a:r>
            <a:r>
              <a:rPr lang="en-US" sz="3200" dirty="0" smtClean="0"/>
              <a:t>coagulation</a:t>
            </a:r>
            <a:r>
              <a:rPr lang="en-US" sz="3200" dirty="0"/>
              <a:t> </a:t>
            </a:r>
            <a:r>
              <a:rPr lang="en-US" sz="3200" dirty="0" smtClean="0"/>
              <a:t>(DIC),</a:t>
            </a:r>
          </a:p>
          <a:p>
            <a:pPr marL="843534" lvl="2" indent="-514350">
              <a:spcBef>
                <a:spcPts val="600"/>
              </a:spcBef>
              <a:buClrTx/>
              <a:buSzPct val="80000"/>
              <a:buFont typeface="+mj-lt"/>
              <a:buAutoNum type="arabicPeriod"/>
            </a:pPr>
            <a:r>
              <a:rPr lang="en-US" sz="3200" dirty="0" err="1" smtClean="0"/>
              <a:t>Haemorrhage</a:t>
            </a:r>
            <a:r>
              <a:rPr lang="en-US" sz="3200" dirty="0" smtClean="0"/>
              <a:t>,</a:t>
            </a:r>
          </a:p>
          <a:p>
            <a:pPr marL="843534" lvl="2" indent="-514350">
              <a:spcBef>
                <a:spcPts val="600"/>
              </a:spcBef>
              <a:buClrTx/>
              <a:buSzPct val="80000"/>
              <a:buFont typeface="+mj-lt"/>
              <a:buAutoNum type="arabicPeriod"/>
            </a:pPr>
            <a:r>
              <a:rPr lang="en-US" sz="3200" dirty="0" smtClean="0"/>
              <a:t>Cardiac Arrest (cardiovascular collapse)</a:t>
            </a:r>
            <a:endParaRPr lang="en-US" sz="3200" dirty="0"/>
          </a:p>
          <a:p>
            <a:endParaRPr lang="en-US" dirty="0"/>
          </a:p>
        </p:txBody>
      </p:sp>
    </p:spTree>
    <p:extLst>
      <p:ext uri="{BB962C8B-B14F-4D97-AF65-F5344CB8AC3E}">
        <p14:creationId xmlns:p14="http://schemas.microsoft.com/office/powerpoint/2010/main" val="102674875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8400"/>
            <a:ext cx="8305800" cy="1143000"/>
          </a:xfrm>
        </p:spPr>
        <p:txBody>
          <a:bodyPr>
            <a:noAutofit/>
          </a:bodyPr>
          <a:lstStyle/>
          <a:p>
            <a:pPr algn="ctr"/>
            <a:r>
              <a:rPr lang="en-US" sz="4400" b="1" dirty="0" smtClean="0"/>
              <a:t>ANY QUESTIONS  SO FAR ?</a:t>
            </a:r>
            <a:endParaRPr lang="en-US" sz="4400" b="1" dirty="0"/>
          </a:p>
        </p:txBody>
      </p:sp>
    </p:spTree>
    <p:extLst>
      <p:ext uri="{BB962C8B-B14F-4D97-AF65-F5344CB8AC3E}">
        <p14:creationId xmlns:p14="http://schemas.microsoft.com/office/powerpoint/2010/main" val="190926982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498080" cy="685800"/>
          </a:xfrm>
        </p:spPr>
        <p:txBody>
          <a:bodyPr>
            <a:normAutofit fontScale="90000"/>
          </a:bodyPr>
          <a:lstStyle/>
          <a:p>
            <a:pPr algn="ctr"/>
            <a:r>
              <a:rPr lang="en-US" b="1" u="sng" dirty="0" smtClean="0"/>
              <a:t>GROUP DISCUSSIONS</a:t>
            </a:r>
            <a:endParaRPr lang="en-US" b="1" u="sng" dirty="0"/>
          </a:p>
        </p:txBody>
      </p:sp>
      <p:sp>
        <p:nvSpPr>
          <p:cNvPr id="4" name="Rectangle 3"/>
          <p:cNvSpPr/>
          <p:nvPr/>
        </p:nvSpPr>
        <p:spPr>
          <a:xfrm>
            <a:off x="152400" y="1143000"/>
            <a:ext cx="8991600" cy="4832092"/>
          </a:xfrm>
          <a:prstGeom prst="rect">
            <a:avLst/>
          </a:prstGeom>
        </p:spPr>
        <p:txBody>
          <a:bodyPr wrap="square">
            <a:spAutoFit/>
          </a:bodyPr>
          <a:lstStyle/>
          <a:p>
            <a:pPr lvl="0"/>
            <a:r>
              <a:rPr lang="en-US" sz="2800" b="1" u="sng" dirty="0" smtClean="0"/>
              <a:t>GROUP 1:  Acute Inversion </a:t>
            </a:r>
            <a:r>
              <a:rPr lang="en-US" sz="2800" b="1" u="sng" dirty="0"/>
              <a:t>o</a:t>
            </a:r>
            <a:r>
              <a:rPr lang="en-US" sz="2800" b="1" u="sng" dirty="0" smtClean="0"/>
              <a:t>f the Uterus </a:t>
            </a:r>
            <a:r>
              <a:rPr lang="en-US" sz="2800" dirty="0" smtClean="0"/>
              <a:t>(20 marks)</a:t>
            </a:r>
          </a:p>
          <a:p>
            <a:pPr marL="514350" lvl="0" indent="-514350">
              <a:buFont typeface="+mj-lt"/>
              <a:buAutoNum type="alphaLcParenR"/>
            </a:pPr>
            <a:r>
              <a:rPr lang="en-US" sz="2800" u="sng" dirty="0" smtClean="0"/>
              <a:t>Definition</a:t>
            </a:r>
            <a:r>
              <a:rPr lang="en-US" sz="2800" dirty="0" smtClean="0"/>
              <a:t> </a:t>
            </a:r>
            <a:r>
              <a:rPr lang="en-US" sz="2800" dirty="0"/>
              <a:t>and </a:t>
            </a:r>
            <a:r>
              <a:rPr lang="en-US" sz="2800" u="sng" dirty="0"/>
              <a:t>classification/degrees</a:t>
            </a:r>
            <a:r>
              <a:rPr lang="en-US" sz="2800" dirty="0"/>
              <a:t> of acute inversion of the uterus</a:t>
            </a:r>
          </a:p>
          <a:p>
            <a:pPr marL="514350" indent="-514350">
              <a:buFont typeface="+mj-lt"/>
              <a:buAutoNum type="alphaLcParenR"/>
            </a:pPr>
            <a:r>
              <a:rPr lang="en-US" sz="2800" dirty="0" smtClean="0"/>
              <a:t>Identify </a:t>
            </a:r>
            <a:r>
              <a:rPr lang="en-US" sz="2800" dirty="0"/>
              <a:t>the </a:t>
            </a:r>
            <a:r>
              <a:rPr lang="en-US" sz="2800" u="sng" dirty="0"/>
              <a:t>predisposing causes </a:t>
            </a:r>
            <a:r>
              <a:rPr lang="en-US" sz="2800" dirty="0"/>
              <a:t>of acute inversion of the uterus</a:t>
            </a:r>
          </a:p>
          <a:p>
            <a:pPr marL="514350" indent="-514350">
              <a:buFont typeface="+mj-lt"/>
              <a:buAutoNum type="alphaLcParenR"/>
            </a:pPr>
            <a:r>
              <a:rPr lang="en-US" sz="2800" dirty="0" smtClean="0"/>
              <a:t>Explain how </a:t>
            </a:r>
            <a:r>
              <a:rPr lang="en-US" sz="2800" dirty="0"/>
              <a:t>to make a </a:t>
            </a:r>
            <a:r>
              <a:rPr lang="en-US" sz="2800" u="sng" dirty="0"/>
              <a:t>diagnosis</a:t>
            </a:r>
            <a:r>
              <a:rPr lang="en-US" sz="2800" dirty="0"/>
              <a:t> of acute uterus inversion </a:t>
            </a:r>
          </a:p>
          <a:p>
            <a:pPr marL="514350" indent="-514350">
              <a:buFont typeface="+mj-lt"/>
              <a:buAutoNum type="alphaLcParenR"/>
            </a:pPr>
            <a:r>
              <a:rPr lang="en-US" sz="2800" dirty="0" smtClean="0"/>
              <a:t>Outline </a:t>
            </a:r>
            <a:r>
              <a:rPr lang="en-US" sz="2800" dirty="0"/>
              <a:t>the </a:t>
            </a:r>
            <a:r>
              <a:rPr lang="en-US" sz="2800" u="sng" dirty="0"/>
              <a:t>signs and symptoms</a:t>
            </a:r>
            <a:r>
              <a:rPr lang="en-US" sz="2800" dirty="0"/>
              <a:t> of acute inversion of the uterus</a:t>
            </a:r>
          </a:p>
          <a:p>
            <a:pPr marL="514350" indent="-514350">
              <a:buFont typeface="+mj-lt"/>
              <a:buAutoNum type="alphaLcParenR"/>
            </a:pPr>
            <a:r>
              <a:rPr lang="en-US" sz="2800" dirty="0" smtClean="0"/>
              <a:t>Discuss </a:t>
            </a:r>
            <a:r>
              <a:rPr lang="en-US" sz="2800" dirty="0"/>
              <a:t>the </a:t>
            </a:r>
            <a:r>
              <a:rPr lang="en-US" sz="2800" u="sng" dirty="0"/>
              <a:t>management</a:t>
            </a:r>
            <a:r>
              <a:rPr lang="en-US" sz="2800" dirty="0"/>
              <a:t> of acute inversion of the uterus</a:t>
            </a:r>
          </a:p>
          <a:p>
            <a:pPr marL="514350" indent="-514350">
              <a:buFont typeface="+mj-lt"/>
              <a:buAutoNum type="alphaLcParenR"/>
            </a:pPr>
            <a:r>
              <a:rPr lang="en-US" sz="2800" dirty="0" smtClean="0"/>
              <a:t>List </a:t>
            </a:r>
            <a:r>
              <a:rPr lang="en-US" sz="2800" u="sng" dirty="0"/>
              <a:t>complications</a:t>
            </a:r>
            <a:r>
              <a:rPr lang="en-US" sz="2800" dirty="0"/>
              <a:t> of acute inversion of the uterus</a:t>
            </a:r>
          </a:p>
        </p:txBody>
      </p:sp>
    </p:spTree>
    <p:extLst>
      <p:ext uri="{BB962C8B-B14F-4D97-AF65-F5344CB8AC3E}">
        <p14:creationId xmlns:p14="http://schemas.microsoft.com/office/powerpoint/2010/main" val="233651484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715962"/>
          </a:xfrm>
        </p:spPr>
        <p:txBody>
          <a:bodyPr>
            <a:normAutofit fontScale="90000"/>
          </a:bodyPr>
          <a:lstStyle/>
          <a:p>
            <a:pPr algn="ctr"/>
            <a:r>
              <a:rPr lang="en-US" b="1" u="sng" dirty="0" smtClean="0"/>
              <a:t>6.  Acute Inversion of the Uterus (AIE)</a:t>
            </a:r>
            <a:endParaRPr lang="en-US" u="sng" dirty="0"/>
          </a:p>
        </p:txBody>
      </p:sp>
      <p:sp>
        <p:nvSpPr>
          <p:cNvPr id="3" name="Content Placeholder 2"/>
          <p:cNvSpPr>
            <a:spLocks noGrp="1"/>
          </p:cNvSpPr>
          <p:nvPr>
            <p:ph idx="1"/>
          </p:nvPr>
        </p:nvSpPr>
        <p:spPr>
          <a:xfrm>
            <a:off x="76200" y="1066800"/>
            <a:ext cx="9067800" cy="5638800"/>
          </a:xfrm>
        </p:spPr>
        <p:txBody>
          <a:bodyPr>
            <a:normAutofit lnSpcReduction="10000"/>
          </a:bodyPr>
          <a:lstStyle/>
          <a:p>
            <a:pPr marL="82296" indent="0">
              <a:buNone/>
            </a:pPr>
            <a:r>
              <a:rPr lang="en-US" b="1" u="sng" dirty="0" smtClean="0"/>
              <a:t>Definitions</a:t>
            </a:r>
          </a:p>
          <a:p>
            <a:pPr marL="596646" indent="-514350">
              <a:buClrTx/>
              <a:buFont typeface="+mj-lt"/>
              <a:buAutoNum type="alphaLcParenR"/>
            </a:pPr>
            <a:r>
              <a:rPr lang="en-US" dirty="0" smtClean="0"/>
              <a:t>Inversion </a:t>
            </a:r>
            <a:r>
              <a:rPr lang="en-US" dirty="0"/>
              <a:t>of the uterus refers to </a:t>
            </a:r>
            <a:r>
              <a:rPr lang="en-US" dirty="0" smtClean="0"/>
              <a:t>the situation where the uterine body is turned </a:t>
            </a:r>
            <a:r>
              <a:rPr lang="en-US" dirty="0"/>
              <a:t>inside </a:t>
            </a:r>
            <a:r>
              <a:rPr lang="en-US" dirty="0" smtClean="0"/>
              <a:t>out partially or completely.</a:t>
            </a:r>
          </a:p>
          <a:p>
            <a:pPr marL="596646" indent="-514350">
              <a:buClrTx/>
              <a:buFont typeface="+mj-lt"/>
              <a:buAutoNum type="alphaLcParenR"/>
            </a:pPr>
            <a:r>
              <a:rPr lang="en-US" dirty="0" smtClean="0"/>
              <a:t>It is also used to refer to prolapse of the uterine fundus to or through the cervix and uterus is in effect turned inside out partially or completely.</a:t>
            </a:r>
          </a:p>
          <a:p>
            <a:pPr>
              <a:buFont typeface="Wingdings" pitchFamily="2" charset="2"/>
              <a:buChar char="§"/>
            </a:pPr>
            <a:r>
              <a:rPr lang="en-US" b="1" dirty="0" smtClean="0"/>
              <a:t>NB: </a:t>
            </a:r>
            <a:r>
              <a:rPr lang="en-US" dirty="0" smtClean="0"/>
              <a:t>This is a serious complication of third stage of </a:t>
            </a:r>
            <a:r>
              <a:rPr lang="en-US" dirty="0" err="1" smtClean="0"/>
              <a:t>labour</a:t>
            </a:r>
            <a:r>
              <a:rPr lang="en-US" dirty="0" smtClean="0"/>
              <a:t> and should be well diagnosed not to be confused with abnormal uterine action and/or uterine rapture.</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81288" cy="6400800"/>
          </a:xfrm>
        </p:spPr>
        <p:txBody>
          <a:bodyPr>
            <a:normAutofit fontScale="92500" lnSpcReduction="20000"/>
          </a:bodyPr>
          <a:lstStyle/>
          <a:p>
            <a:pPr algn="ctr">
              <a:buNone/>
            </a:pPr>
            <a:r>
              <a:rPr lang="en-US" sz="3900" b="1" u="sng" dirty="0"/>
              <a:t>Classification of Uterine Inversion:</a:t>
            </a:r>
          </a:p>
          <a:p>
            <a:pPr marL="653796" indent="-571500">
              <a:buClrTx/>
              <a:buFont typeface="+mj-lt"/>
              <a:buAutoNum type="romanLcPeriod"/>
            </a:pPr>
            <a:r>
              <a:rPr lang="en-US" b="1" dirty="0" smtClean="0"/>
              <a:t>1</a:t>
            </a:r>
            <a:r>
              <a:rPr lang="en-US" b="1" baseline="30000" dirty="0" smtClean="0"/>
              <a:t>st</a:t>
            </a:r>
            <a:r>
              <a:rPr lang="en-US" b="1" dirty="0" smtClean="0"/>
              <a:t> degree</a:t>
            </a:r>
            <a:r>
              <a:rPr lang="en-US" dirty="0" smtClean="0"/>
              <a:t> (mild); </a:t>
            </a:r>
            <a:r>
              <a:rPr lang="en-US" dirty="0"/>
              <a:t>where the fundus </a:t>
            </a:r>
            <a:r>
              <a:rPr lang="en-US" dirty="0" smtClean="0"/>
              <a:t>bulges into the </a:t>
            </a:r>
            <a:r>
              <a:rPr lang="en-US" dirty="0"/>
              <a:t>internal </a:t>
            </a:r>
            <a:r>
              <a:rPr lang="en-US" dirty="0" err="1" smtClean="0"/>
              <a:t>os</a:t>
            </a:r>
            <a:r>
              <a:rPr lang="en-US" dirty="0" smtClean="0"/>
              <a:t> of the uterine cavity but does not protrude into the cervix. There is a dimple on the fundus on palpation; it may not be palpable abdominally since it is at the level of internal </a:t>
            </a:r>
            <a:r>
              <a:rPr lang="en-US" dirty="0" err="1" smtClean="0"/>
              <a:t>os</a:t>
            </a:r>
            <a:r>
              <a:rPr lang="en-US" dirty="0" smtClean="0"/>
              <a:t>.</a:t>
            </a:r>
            <a:endParaRPr lang="en-US" dirty="0"/>
          </a:p>
          <a:p>
            <a:pPr marL="653796" indent="-571500">
              <a:buClrTx/>
              <a:buFont typeface="+mj-lt"/>
              <a:buAutoNum type="romanLcPeriod"/>
            </a:pPr>
            <a:r>
              <a:rPr lang="en-US" b="1" dirty="0" smtClean="0"/>
              <a:t>2</a:t>
            </a:r>
            <a:r>
              <a:rPr lang="en-US" b="1" baseline="30000" dirty="0" smtClean="0"/>
              <a:t>nd</a:t>
            </a:r>
            <a:r>
              <a:rPr lang="en-US" b="1" dirty="0" smtClean="0"/>
              <a:t> degree </a:t>
            </a:r>
            <a:r>
              <a:rPr lang="en-US" dirty="0" smtClean="0"/>
              <a:t>(moderate);</a:t>
            </a:r>
            <a:r>
              <a:rPr lang="en-US" dirty="0"/>
              <a:t> </a:t>
            </a:r>
            <a:r>
              <a:rPr lang="en-US" dirty="0" smtClean="0"/>
              <a:t>where </a:t>
            </a:r>
            <a:r>
              <a:rPr lang="en-US" dirty="0"/>
              <a:t>the </a:t>
            </a:r>
            <a:r>
              <a:rPr lang="en-US" dirty="0" smtClean="0"/>
              <a:t>fundus/corpus </a:t>
            </a:r>
            <a:r>
              <a:rPr lang="en-US" dirty="0"/>
              <a:t>of the uterus is inverted to </a:t>
            </a:r>
            <a:r>
              <a:rPr lang="en-US" dirty="0" smtClean="0"/>
              <a:t>the internal </a:t>
            </a:r>
            <a:r>
              <a:rPr lang="en-US" dirty="0" err="1" smtClean="0"/>
              <a:t>os</a:t>
            </a:r>
            <a:r>
              <a:rPr lang="en-US" dirty="0" smtClean="0"/>
              <a:t> and protrudes through the cervix and the uterus is left inside the vagina. It presents with abdominal pain, </a:t>
            </a:r>
            <a:r>
              <a:rPr lang="en-US" i="1" dirty="0" smtClean="0"/>
              <a:t>signs of shock</a:t>
            </a:r>
            <a:r>
              <a:rPr lang="en-US" dirty="0"/>
              <a:t> (</a:t>
            </a:r>
            <a:r>
              <a:rPr lang="en-US" dirty="0" smtClean="0"/>
              <a:t>rapid pulse, low BP, shallow respiration and hemorrhage).</a:t>
            </a:r>
            <a:endParaRPr lang="en-US" dirty="0"/>
          </a:p>
          <a:p>
            <a:pPr marL="653796" indent="-571500">
              <a:buClrTx/>
              <a:buFont typeface="+mj-lt"/>
              <a:buAutoNum type="romanLcPeriod"/>
            </a:pPr>
            <a:r>
              <a:rPr lang="en-US" b="1" dirty="0" smtClean="0"/>
              <a:t>3</a:t>
            </a:r>
            <a:r>
              <a:rPr lang="en-US" b="1" baseline="30000" dirty="0" smtClean="0"/>
              <a:t>rd</a:t>
            </a:r>
            <a:r>
              <a:rPr lang="en-US" b="1" dirty="0" smtClean="0"/>
              <a:t> degree </a:t>
            </a:r>
            <a:r>
              <a:rPr lang="en-US" dirty="0" smtClean="0"/>
              <a:t>(severe);  where </a:t>
            </a:r>
            <a:r>
              <a:rPr lang="en-US" dirty="0"/>
              <a:t>both the </a:t>
            </a:r>
            <a:r>
              <a:rPr lang="en-US" dirty="0" smtClean="0"/>
              <a:t>uterine fundus, </a:t>
            </a:r>
            <a:r>
              <a:rPr lang="en-US" dirty="0"/>
              <a:t>cervix and vagina are </a:t>
            </a:r>
            <a:r>
              <a:rPr lang="en-US" dirty="0" smtClean="0"/>
              <a:t>inverted, passing through the internal and external </a:t>
            </a:r>
            <a:r>
              <a:rPr lang="en-US" dirty="0" err="1" smtClean="0"/>
              <a:t>os</a:t>
            </a:r>
            <a:r>
              <a:rPr lang="en-US" dirty="0" smtClean="0"/>
              <a:t> </a:t>
            </a:r>
            <a:r>
              <a:rPr lang="en-US" dirty="0"/>
              <a:t>and are visible at the </a:t>
            </a:r>
            <a:r>
              <a:rPr lang="en-US" dirty="0" smtClean="0"/>
              <a:t>vulva or vaginal orifice.</a:t>
            </a:r>
            <a:endParaRPr lang="en-US" dirty="0"/>
          </a:p>
          <a:p>
            <a:endParaRPr lang="en-US" dirty="0"/>
          </a:p>
        </p:txBody>
      </p:sp>
    </p:spTree>
    <p:extLst>
      <p:ext uri="{BB962C8B-B14F-4D97-AF65-F5344CB8AC3E}">
        <p14:creationId xmlns:p14="http://schemas.microsoft.com/office/powerpoint/2010/main" val="3027751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15400" cy="5715000"/>
          </a:xfrm>
        </p:spPr>
        <p:txBody>
          <a:bodyPr>
            <a:normAutofit lnSpcReduction="10000"/>
          </a:bodyPr>
          <a:lstStyle/>
          <a:p>
            <a:pPr marL="596646" indent="-514350">
              <a:buClrTx/>
              <a:buFont typeface="+mj-lt"/>
              <a:buAutoNum type="arabicParenR" startAt="6"/>
            </a:pPr>
            <a:r>
              <a:rPr lang="en-US" u="sng" dirty="0" smtClean="0"/>
              <a:t>Prematurity, preterm</a:t>
            </a:r>
            <a:r>
              <a:rPr lang="en-US" dirty="0" smtClean="0"/>
              <a:t> and/or </a:t>
            </a:r>
            <a:r>
              <a:rPr lang="en-US" u="sng" dirty="0" smtClean="0"/>
              <a:t>Small for Gestational Age (SGA) babies; </a:t>
            </a:r>
            <a:r>
              <a:rPr lang="en-US" dirty="0" smtClean="0"/>
              <a:t>there </a:t>
            </a:r>
            <a:r>
              <a:rPr lang="en-US" dirty="0"/>
              <a:t>is more room between the small </a:t>
            </a:r>
            <a:r>
              <a:rPr lang="en-US" dirty="0" err="1"/>
              <a:t>foetal</a:t>
            </a:r>
            <a:r>
              <a:rPr lang="en-US" dirty="0"/>
              <a:t> head and the maternal pelvis.</a:t>
            </a:r>
          </a:p>
          <a:p>
            <a:pPr marL="596646" indent="-514350">
              <a:buClrTx/>
              <a:buFont typeface="+mj-lt"/>
              <a:buAutoNum type="arabicParenR" startAt="6"/>
            </a:pPr>
            <a:r>
              <a:rPr lang="en-US" u="sng" dirty="0" err="1"/>
              <a:t>Polyhydramnios</a:t>
            </a:r>
            <a:r>
              <a:rPr lang="en-US" u="sng" dirty="0"/>
              <a:t>:</a:t>
            </a:r>
            <a:r>
              <a:rPr lang="en-US" dirty="0"/>
              <a:t> the cord is likely to be swept down in a gush of liquor when the membranes rupture spontaneously</a:t>
            </a:r>
            <a:r>
              <a:rPr lang="en-US" dirty="0" smtClean="0"/>
              <a:t>.</a:t>
            </a:r>
          </a:p>
          <a:p>
            <a:pPr marL="596646" indent="-514350">
              <a:buClrTx/>
              <a:buFont typeface="+mj-lt"/>
              <a:buAutoNum type="arabicParenR" startAt="6"/>
            </a:pPr>
            <a:r>
              <a:rPr lang="en-US" u="sng" dirty="0" smtClean="0"/>
              <a:t>Mal-presentation/malposition; </a:t>
            </a:r>
            <a:r>
              <a:rPr lang="en-US" dirty="0" smtClean="0"/>
              <a:t>any condition </a:t>
            </a:r>
            <a:r>
              <a:rPr lang="en-US" dirty="0"/>
              <a:t>in which the presenting part does not fit well into the lower uterine segment will permit the umbilical cord to slip down in front of the presenting </a:t>
            </a:r>
            <a:r>
              <a:rPr lang="en-US" dirty="0" smtClean="0"/>
              <a:t>part</a:t>
            </a:r>
            <a:r>
              <a:rPr lang="en-US" dirty="0"/>
              <a:t>.</a:t>
            </a:r>
            <a:endParaRPr lang="en-US" dirty="0" smtClean="0"/>
          </a:p>
          <a:p>
            <a:pPr marL="82296" indent="0">
              <a:buClrTx/>
              <a:buNone/>
            </a:pPr>
            <a:endParaRPr lang="en-US" dirty="0"/>
          </a:p>
          <a:p>
            <a:pPr marL="596646" indent="-514350">
              <a:buFont typeface="+mj-lt"/>
              <a:buAutoNum type="arabicParenR" startAt="6"/>
            </a:pPr>
            <a:endParaRPr lang="en-US" dirty="0"/>
          </a:p>
        </p:txBody>
      </p:sp>
    </p:spTree>
    <p:extLst>
      <p:ext uri="{BB962C8B-B14F-4D97-AF65-F5344CB8AC3E}">
        <p14:creationId xmlns:p14="http://schemas.microsoft.com/office/powerpoint/2010/main" val="81657645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05088" cy="715962"/>
          </a:xfrm>
        </p:spPr>
        <p:txBody>
          <a:bodyPr>
            <a:normAutofit fontScale="90000"/>
          </a:bodyPr>
          <a:lstStyle/>
          <a:p>
            <a:r>
              <a:rPr lang="en-US" b="1" dirty="0" err="1" smtClean="0">
                <a:effectLst/>
              </a:rPr>
              <a:t>Cont</a:t>
            </a:r>
            <a:r>
              <a:rPr lang="en-US" b="1" dirty="0" smtClean="0">
                <a:effectLst/>
              </a:rPr>
              <a:t>’…</a:t>
            </a:r>
            <a:endParaRPr lang="en-US" b="1" dirty="0">
              <a:effectLst/>
            </a:endParaRPr>
          </a:p>
        </p:txBody>
      </p:sp>
      <p:sp>
        <p:nvSpPr>
          <p:cNvPr id="3" name="Content Placeholder 2"/>
          <p:cNvSpPr>
            <a:spLocks noGrp="1"/>
          </p:cNvSpPr>
          <p:nvPr>
            <p:ph idx="1"/>
          </p:nvPr>
        </p:nvSpPr>
        <p:spPr>
          <a:xfrm>
            <a:off x="76200" y="838200"/>
            <a:ext cx="8991600" cy="5867400"/>
          </a:xfrm>
        </p:spPr>
        <p:txBody>
          <a:bodyPr>
            <a:normAutofit lnSpcReduction="10000"/>
          </a:bodyPr>
          <a:lstStyle/>
          <a:p>
            <a:pPr lvl="1">
              <a:buFont typeface="Wingdings" pitchFamily="2" charset="2"/>
              <a:buChar char="§"/>
            </a:pPr>
            <a:r>
              <a:rPr lang="en-US" dirty="0" smtClean="0"/>
              <a:t>In 3</a:t>
            </a:r>
            <a:r>
              <a:rPr lang="en-US" baseline="30000" dirty="0" smtClean="0"/>
              <a:t>rd</a:t>
            </a:r>
            <a:r>
              <a:rPr lang="en-US" dirty="0" smtClean="0"/>
              <a:t> degree inversion of the uterus, there is severe abdominal pain due to traction of the ovaries, oviduct, and broad ligaments. There is severe bleeding and the signs of shock are evident </a:t>
            </a:r>
            <a:r>
              <a:rPr lang="en-US" i="1" dirty="0" smtClean="0"/>
              <a:t>[i.e. cold clammy skin, pallor, dry mouth, low BP, rapid pulse, reduced urinary output].</a:t>
            </a:r>
            <a:endParaRPr lang="en-US" i="1" dirty="0"/>
          </a:p>
          <a:p>
            <a:pPr>
              <a:buNone/>
            </a:pPr>
            <a:r>
              <a:rPr lang="en-US" b="1" dirty="0" smtClean="0"/>
              <a:t>NB: Classification </a:t>
            </a:r>
            <a:r>
              <a:rPr lang="en-US" b="1" dirty="0"/>
              <a:t>of </a:t>
            </a:r>
            <a:r>
              <a:rPr lang="en-US" b="1" dirty="0" smtClean="0"/>
              <a:t>uterine inversion </a:t>
            </a:r>
            <a:r>
              <a:rPr lang="en-US" b="1" dirty="0"/>
              <a:t>is also based on </a:t>
            </a:r>
            <a:r>
              <a:rPr lang="en-US" b="1" dirty="0" smtClean="0"/>
              <a:t>the time </a:t>
            </a:r>
            <a:r>
              <a:rPr lang="en-US" b="1" dirty="0"/>
              <a:t>they </a:t>
            </a:r>
            <a:r>
              <a:rPr lang="en-US" b="1" dirty="0" smtClean="0"/>
              <a:t>occur</a:t>
            </a:r>
            <a:r>
              <a:rPr lang="en-US" b="1" dirty="0"/>
              <a:t>;</a:t>
            </a:r>
            <a:endParaRPr lang="en-US" b="1" dirty="0" smtClean="0"/>
          </a:p>
          <a:p>
            <a:pPr>
              <a:buFont typeface="Wingdings" pitchFamily="2" charset="2"/>
              <a:buChar char="§"/>
            </a:pPr>
            <a:r>
              <a:rPr lang="en-US" sz="3000" b="1" dirty="0" smtClean="0"/>
              <a:t>Acute</a:t>
            </a:r>
            <a:r>
              <a:rPr lang="en-US" sz="3000" dirty="0" smtClean="0"/>
              <a:t> </a:t>
            </a:r>
            <a:r>
              <a:rPr lang="en-US" sz="3000" dirty="0"/>
              <a:t>refers to </a:t>
            </a:r>
            <a:r>
              <a:rPr lang="en-US" sz="3000" dirty="0" smtClean="0"/>
              <a:t>immediate prolapsed within 24hrs after </a:t>
            </a:r>
            <a:r>
              <a:rPr lang="en-US" sz="3000" dirty="0"/>
              <a:t>delivery while the placenta is </a:t>
            </a:r>
            <a:r>
              <a:rPr lang="en-US" sz="3000" dirty="0" smtClean="0"/>
              <a:t>still attached</a:t>
            </a:r>
            <a:r>
              <a:rPr lang="en-US" sz="3000" dirty="0"/>
              <a:t>. </a:t>
            </a:r>
            <a:endParaRPr lang="en-US" sz="3000" dirty="0" smtClean="0"/>
          </a:p>
          <a:p>
            <a:pPr>
              <a:buFont typeface="Wingdings" pitchFamily="2" charset="2"/>
              <a:buChar char="§"/>
            </a:pPr>
            <a:r>
              <a:rPr lang="en-US" sz="3000" b="1" dirty="0" err="1" smtClean="0"/>
              <a:t>Subcute</a:t>
            </a:r>
            <a:r>
              <a:rPr lang="en-US" sz="3000" dirty="0" smtClean="0"/>
              <a:t>; refer </a:t>
            </a:r>
            <a:r>
              <a:rPr lang="en-US" sz="3000" dirty="0"/>
              <a:t>to </a:t>
            </a:r>
            <a:r>
              <a:rPr lang="en-US" sz="3000" dirty="0" smtClean="0"/>
              <a:t>an inversion</a:t>
            </a:r>
            <a:r>
              <a:rPr lang="en-US" sz="3000" dirty="0"/>
              <a:t>, which happens </a:t>
            </a:r>
            <a:r>
              <a:rPr lang="en-US" sz="3000" dirty="0" smtClean="0"/>
              <a:t>after 24 </a:t>
            </a:r>
            <a:r>
              <a:rPr lang="en-US" sz="3000" dirty="0" err="1" smtClean="0"/>
              <a:t>hrs</a:t>
            </a:r>
            <a:r>
              <a:rPr lang="en-US" sz="3000" dirty="0" smtClean="0"/>
              <a:t> up to 4 weeks; </a:t>
            </a:r>
          </a:p>
          <a:p>
            <a:pPr>
              <a:buFont typeface="Wingdings" pitchFamily="2" charset="2"/>
              <a:buChar char="§"/>
            </a:pPr>
            <a:r>
              <a:rPr lang="en-US" sz="3000" b="1" dirty="0" smtClean="0"/>
              <a:t>Chronic </a:t>
            </a:r>
            <a:r>
              <a:rPr lang="en-US" sz="3000" dirty="0" smtClean="0"/>
              <a:t>(&gt;4 weeks) with or without detachment of the placenta.</a:t>
            </a:r>
            <a:endParaRPr lang="en-US" sz="30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763000" cy="944562"/>
          </a:xfrm>
        </p:spPr>
        <p:txBody>
          <a:bodyPr>
            <a:normAutofit fontScale="90000"/>
          </a:bodyPr>
          <a:lstStyle/>
          <a:p>
            <a:pPr algn="ctr"/>
            <a:r>
              <a:rPr lang="en-US" b="1" u="sng" dirty="0" smtClean="0">
                <a:effectLst/>
              </a:rPr>
              <a:t>The Predisposing </a:t>
            </a:r>
            <a:r>
              <a:rPr lang="en-US" b="1" u="sng" dirty="0">
                <a:effectLst/>
              </a:rPr>
              <a:t>C</a:t>
            </a:r>
            <a:r>
              <a:rPr lang="en-US" b="1" u="sng" dirty="0" smtClean="0">
                <a:effectLst/>
              </a:rPr>
              <a:t>auses of </a:t>
            </a:r>
            <a:r>
              <a:rPr lang="en-US" b="1" u="sng" dirty="0">
                <a:effectLst/>
              </a:rPr>
              <a:t>A</a:t>
            </a:r>
            <a:r>
              <a:rPr lang="en-US" b="1" u="sng" dirty="0" smtClean="0">
                <a:effectLst/>
              </a:rPr>
              <a:t>cute Inversion of the Uterus:</a:t>
            </a:r>
            <a:endParaRPr lang="en-US" u="sng" dirty="0">
              <a:effectLst/>
            </a:endParaRPr>
          </a:p>
        </p:txBody>
      </p:sp>
      <p:sp>
        <p:nvSpPr>
          <p:cNvPr id="3" name="Content Placeholder 2"/>
          <p:cNvSpPr>
            <a:spLocks noGrp="1"/>
          </p:cNvSpPr>
          <p:nvPr>
            <p:ph idx="1"/>
          </p:nvPr>
        </p:nvSpPr>
        <p:spPr>
          <a:xfrm>
            <a:off x="152400" y="1447800"/>
            <a:ext cx="8915400" cy="5181600"/>
          </a:xfrm>
        </p:spPr>
        <p:txBody>
          <a:bodyPr>
            <a:normAutofit lnSpcReduction="10000"/>
          </a:bodyPr>
          <a:lstStyle/>
          <a:p>
            <a:pPr marL="596646" indent="-514350">
              <a:buClrTx/>
              <a:buFont typeface="+mj-lt"/>
              <a:buAutoNum type="arabicPeriod"/>
            </a:pPr>
            <a:r>
              <a:rPr lang="en-US" i="1" dirty="0" smtClean="0"/>
              <a:t>Mismanagement </a:t>
            </a:r>
            <a:r>
              <a:rPr lang="en-US" i="1" dirty="0"/>
              <a:t>of </a:t>
            </a:r>
            <a:r>
              <a:rPr lang="en-US" b="1" i="1" dirty="0"/>
              <a:t>third stage </a:t>
            </a:r>
            <a:r>
              <a:rPr lang="en-US" i="1" dirty="0"/>
              <a:t>of labour</a:t>
            </a:r>
          </a:p>
          <a:p>
            <a:pPr lvl="1">
              <a:buNone/>
            </a:pPr>
            <a:r>
              <a:rPr lang="en-US" dirty="0"/>
              <a:t>• Combining fundal pressure and </a:t>
            </a:r>
            <a:r>
              <a:rPr lang="en-US" dirty="0" smtClean="0"/>
              <a:t>controlled cord traction to deliver placenta when the uterus is relaxed, (the hand pushes the relaxed muscle sac inside out).</a:t>
            </a:r>
            <a:endParaRPr lang="en-US" dirty="0"/>
          </a:p>
          <a:p>
            <a:pPr lvl="1">
              <a:buNone/>
            </a:pPr>
            <a:r>
              <a:rPr lang="en-US" dirty="0"/>
              <a:t>• </a:t>
            </a:r>
            <a:r>
              <a:rPr lang="en-US" dirty="0" smtClean="0"/>
              <a:t>Forceful use </a:t>
            </a:r>
            <a:r>
              <a:rPr lang="en-US" dirty="0"/>
              <a:t>of fundal pressure </a:t>
            </a:r>
            <a:r>
              <a:rPr lang="en-US" dirty="0" smtClean="0"/>
              <a:t>before separation </a:t>
            </a:r>
            <a:r>
              <a:rPr lang="en-US" dirty="0"/>
              <a:t>of </a:t>
            </a:r>
            <a:r>
              <a:rPr lang="en-US" dirty="0" smtClean="0"/>
              <a:t>placenta and when the uterus is atonic.</a:t>
            </a:r>
            <a:endParaRPr lang="en-US" dirty="0"/>
          </a:p>
          <a:p>
            <a:pPr marL="642366" indent="-514350">
              <a:buClrTx/>
              <a:buFont typeface="+mj-lt"/>
              <a:buAutoNum type="arabicPeriod"/>
            </a:pPr>
            <a:r>
              <a:rPr lang="en-US" i="1" dirty="0" smtClean="0"/>
              <a:t>Placenta abnormalities e.g. </a:t>
            </a:r>
            <a:r>
              <a:rPr lang="en-US" i="1" dirty="0" err="1" smtClean="0"/>
              <a:t>accreta</a:t>
            </a:r>
            <a:r>
              <a:rPr lang="en-US" i="1" dirty="0" smtClean="0"/>
              <a:t>, abruption, </a:t>
            </a:r>
            <a:endParaRPr lang="en-US" i="1" dirty="0"/>
          </a:p>
          <a:p>
            <a:pPr marL="642366" indent="-514350">
              <a:buClrTx/>
              <a:buFont typeface="+mj-lt"/>
              <a:buAutoNum type="arabicPeriod"/>
            </a:pPr>
            <a:r>
              <a:rPr lang="en-US" i="1" dirty="0" smtClean="0"/>
              <a:t>Unknown </a:t>
            </a:r>
            <a:r>
              <a:rPr lang="en-US" i="1" dirty="0"/>
              <a:t>cause, such as when </a:t>
            </a:r>
            <a:r>
              <a:rPr lang="en-US" i="1" dirty="0" smtClean="0"/>
              <a:t>the prolapse </a:t>
            </a:r>
            <a:r>
              <a:rPr lang="en-US" i="1" dirty="0"/>
              <a:t>happens </a:t>
            </a:r>
            <a:r>
              <a:rPr lang="en-US" i="1" dirty="0" smtClean="0"/>
              <a:t>spontaneously (which is rare).</a:t>
            </a:r>
            <a:endParaRPr lang="en-US" i="1" dirty="0"/>
          </a:p>
          <a:p>
            <a:pPr marL="642366" indent="-514350">
              <a:buClrTx/>
              <a:buFont typeface="+mj-lt"/>
              <a:buAutoNum type="arabicPeriod"/>
            </a:pPr>
            <a:r>
              <a:rPr lang="en-US" i="1" dirty="0" smtClean="0"/>
              <a:t>Sudden </a:t>
            </a:r>
            <a:r>
              <a:rPr lang="en-US" i="1" dirty="0"/>
              <a:t>emptying of the gravid </a:t>
            </a:r>
            <a:r>
              <a:rPr lang="en-US" i="1" dirty="0" smtClean="0"/>
              <a:t>uterus</a:t>
            </a:r>
          </a:p>
          <a:p>
            <a:pPr marL="642366" indent="-514350">
              <a:buClrTx/>
              <a:buFont typeface="+mj-lt"/>
              <a:buAutoNum type="arabicPeriod"/>
            </a:pPr>
            <a:r>
              <a:rPr lang="en-US" i="1" dirty="0"/>
              <a:t>Short cord</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249362"/>
          </a:xfrm>
        </p:spPr>
        <p:txBody>
          <a:bodyPr>
            <a:normAutofit/>
          </a:bodyPr>
          <a:lstStyle/>
          <a:p>
            <a:pPr algn="ctr"/>
            <a:r>
              <a:rPr lang="en-US" sz="3600" b="1" u="sng" dirty="0" smtClean="0">
                <a:effectLst/>
              </a:rPr>
              <a:t>How to Diagnose </a:t>
            </a:r>
            <a:r>
              <a:rPr lang="en-US" sz="3600" b="1" u="sng" dirty="0">
                <a:effectLst/>
              </a:rPr>
              <a:t>A</a:t>
            </a:r>
            <a:r>
              <a:rPr lang="en-US" sz="3600" b="1" u="sng" dirty="0" smtClean="0">
                <a:effectLst/>
              </a:rPr>
              <a:t>cute </a:t>
            </a:r>
            <a:r>
              <a:rPr lang="en-US" sz="3600" b="1" u="sng" dirty="0">
                <a:effectLst/>
              </a:rPr>
              <a:t>I</a:t>
            </a:r>
            <a:r>
              <a:rPr lang="en-US" sz="3600" b="1" u="sng" dirty="0" smtClean="0">
                <a:effectLst/>
              </a:rPr>
              <a:t>nversion of the Uterus</a:t>
            </a:r>
            <a:endParaRPr lang="en-US" sz="3600" u="sng" dirty="0">
              <a:effectLst/>
            </a:endParaRPr>
          </a:p>
        </p:txBody>
      </p:sp>
      <p:sp>
        <p:nvSpPr>
          <p:cNvPr id="3" name="Content Placeholder 2"/>
          <p:cNvSpPr>
            <a:spLocks noGrp="1"/>
          </p:cNvSpPr>
          <p:nvPr>
            <p:ph idx="1"/>
          </p:nvPr>
        </p:nvSpPr>
        <p:spPr>
          <a:xfrm>
            <a:off x="152400" y="1371600"/>
            <a:ext cx="8839200" cy="5410200"/>
          </a:xfrm>
        </p:spPr>
        <p:txBody>
          <a:bodyPr>
            <a:normAutofit/>
          </a:bodyPr>
          <a:lstStyle/>
          <a:p>
            <a:pPr>
              <a:buNone/>
            </a:pPr>
            <a:r>
              <a:rPr lang="en-US" dirty="0" smtClean="0"/>
              <a:t>• </a:t>
            </a:r>
            <a:r>
              <a:rPr lang="en-US" b="1" dirty="0" smtClean="0"/>
              <a:t>Inspection;</a:t>
            </a:r>
            <a:r>
              <a:rPr lang="en-US" dirty="0" smtClean="0"/>
              <a:t> If </a:t>
            </a:r>
            <a:r>
              <a:rPr lang="en-US" dirty="0"/>
              <a:t>inversion is partial, the fundus will not be visible per </a:t>
            </a:r>
            <a:r>
              <a:rPr lang="en-US" dirty="0" smtClean="0"/>
              <a:t>vagina. </a:t>
            </a:r>
          </a:p>
          <a:p>
            <a:r>
              <a:rPr lang="en-US" b="1" dirty="0"/>
              <a:t>Palpation;</a:t>
            </a:r>
            <a:r>
              <a:rPr lang="en-US" dirty="0"/>
              <a:t> No fundus is palpable abdominally</a:t>
            </a:r>
          </a:p>
          <a:p>
            <a:r>
              <a:rPr lang="en-US" b="1" dirty="0" smtClean="0"/>
              <a:t>VE;</a:t>
            </a:r>
            <a:r>
              <a:rPr lang="en-US" dirty="0" smtClean="0"/>
              <a:t> On </a:t>
            </a:r>
            <a:r>
              <a:rPr lang="en-US" dirty="0"/>
              <a:t>vaginal examination a mass may be </a:t>
            </a:r>
            <a:r>
              <a:rPr lang="en-US" dirty="0" smtClean="0"/>
              <a:t>felt</a:t>
            </a:r>
          </a:p>
          <a:p>
            <a:pPr>
              <a:buNone/>
            </a:pPr>
            <a:r>
              <a:rPr lang="en-US" dirty="0" smtClean="0"/>
              <a:t>• </a:t>
            </a:r>
            <a:r>
              <a:rPr lang="en-US" b="1" dirty="0" smtClean="0"/>
              <a:t>Physical Examination </a:t>
            </a:r>
            <a:r>
              <a:rPr lang="en-US" dirty="0" smtClean="0"/>
              <a:t>reveals </a:t>
            </a:r>
            <a:r>
              <a:rPr lang="en-US" b="1" dirty="0" smtClean="0"/>
              <a:t>Signs </a:t>
            </a:r>
            <a:r>
              <a:rPr lang="en-US" b="1" dirty="0"/>
              <a:t>of </a:t>
            </a:r>
            <a:r>
              <a:rPr lang="en-US" b="1" dirty="0" smtClean="0"/>
              <a:t>Shock </a:t>
            </a:r>
            <a:r>
              <a:rPr lang="en-US" dirty="0" smtClean="0"/>
              <a:t>especially pain</a:t>
            </a:r>
            <a:r>
              <a:rPr lang="en-US" dirty="0"/>
              <a:t>, which is caused by the stretching of peritoneal nerves and the ovaries being </a:t>
            </a:r>
            <a:r>
              <a:rPr lang="en-US" dirty="0" smtClean="0"/>
              <a:t>pulled</a:t>
            </a:r>
          </a:p>
          <a:p>
            <a:r>
              <a:rPr lang="en-US" b="1" dirty="0" err="1" smtClean="0"/>
              <a:t>Haemorrhage</a:t>
            </a:r>
            <a:r>
              <a:rPr lang="en-US" dirty="0" smtClean="0"/>
              <a:t> </a:t>
            </a:r>
            <a:r>
              <a:rPr lang="en-US" dirty="0"/>
              <a:t>between 800ml –1,880ml, which depends on the degree of placenta adherent on the uterine </a:t>
            </a:r>
            <a:r>
              <a:rPr lang="en-US" dirty="0" smtClean="0"/>
              <a:t>wall</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248400"/>
          </a:xfrm>
        </p:spPr>
        <p:txBody>
          <a:bodyPr/>
          <a:lstStyle/>
          <a:p>
            <a:pPr marL="82296" indent="0" algn="ctr">
              <a:buNone/>
            </a:pPr>
            <a:r>
              <a:rPr lang="en-US" sz="3600" b="1" u="sng" dirty="0"/>
              <a:t>Management of Uterus Inversion</a:t>
            </a:r>
            <a:endParaRPr lang="en-US" sz="3600" b="1" u="sng" dirty="0" smtClean="0"/>
          </a:p>
          <a:p>
            <a:r>
              <a:rPr lang="en-US" dirty="0" smtClean="0"/>
              <a:t>Call </a:t>
            </a:r>
            <a:r>
              <a:rPr lang="en-US" dirty="0"/>
              <a:t>for help from other </a:t>
            </a:r>
            <a:r>
              <a:rPr lang="en-US" dirty="0" smtClean="0"/>
              <a:t>midwives. </a:t>
            </a:r>
          </a:p>
          <a:p>
            <a:pPr lvl="1">
              <a:buFont typeface="Wingdings" pitchFamily="2" charset="2"/>
              <a:buChar char="§"/>
            </a:pPr>
            <a:r>
              <a:rPr lang="en-US" dirty="0" smtClean="0"/>
              <a:t>Remember </a:t>
            </a:r>
            <a:r>
              <a:rPr lang="en-US" dirty="0"/>
              <a:t>that in </a:t>
            </a:r>
            <a:r>
              <a:rPr lang="en-US" dirty="0" smtClean="0"/>
              <a:t>an emergency </a:t>
            </a:r>
            <a:r>
              <a:rPr lang="en-US" dirty="0"/>
              <a:t>you need effective teamwork. </a:t>
            </a:r>
            <a:r>
              <a:rPr lang="en-US" dirty="0" smtClean="0"/>
              <a:t>The more </a:t>
            </a:r>
            <a:r>
              <a:rPr lang="en-US" dirty="0"/>
              <a:t>medical personnel, the quicker the work </a:t>
            </a:r>
            <a:r>
              <a:rPr lang="en-US" dirty="0" smtClean="0"/>
              <a:t>is done.</a:t>
            </a:r>
            <a:r>
              <a:rPr lang="en-US" b="1" u="sng" dirty="0"/>
              <a:t> </a:t>
            </a:r>
          </a:p>
          <a:p>
            <a:pPr lvl="1">
              <a:buFont typeface="Wingdings" pitchFamily="2" charset="2"/>
              <a:buChar char="§"/>
            </a:pPr>
            <a:r>
              <a:rPr lang="en-US" dirty="0" smtClean="0"/>
              <a:t>The </a:t>
            </a:r>
            <a:r>
              <a:rPr lang="en-US" dirty="0"/>
              <a:t>faster the inversion is reversed, the less the risk to the mother. </a:t>
            </a:r>
          </a:p>
          <a:p>
            <a:r>
              <a:rPr lang="en-US" dirty="0" smtClean="0"/>
              <a:t>Inform </a:t>
            </a:r>
            <a:r>
              <a:rPr lang="en-US" dirty="0"/>
              <a:t>the mother what has happened and reassure her. </a:t>
            </a:r>
            <a:endParaRPr lang="en-US" dirty="0" smtClean="0"/>
          </a:p>
          <a:p>
            <a:r>
              <a:rPr lang="en-US" dirty="0" smtClean="0"/>
              <a:t>Once the other team members have arrived, do your part and if possible, be the one to give instructions as you all work together as a team.</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endParaRPr lang="en-US" dirty="0"/>
          </a:p>
        </p:txBody>
      </p:sp>
      <p:sp>
        <p:nvSpPr>
          <p:cNvPr id="3" name="Content Placeholder 2"/>
          <p:cNvSpPr>
            <a:spLocks noGrp="1"/>
          </p:cNvSpPr>
          <p:nvPr>
            <p:ph idx="1"/>
          </p:nvPr>
        </p:nvSpPr>
        <p:spPr>
          <a:xfrm>
            <a:off x="152400" y="381000"/>
            <a:ext cx="8839200" cy="6248400"/>
          </a:xfrm>
        </p:spPr>
        <p:txBody>
          <a:bodyPr>
            <a:normAutofit fontScale="92500" lnSpcReduction="10000"/>
          </a:bodyPr>
          <a:lstStyle/>
          <a:p>
            <a:pPr lvl="1">
              <a:buNone/>
            </a:pPr>
            <a:r>
              <a:rPr lang="en-US" sz="3000" b="1" u="sng" dirty="0" smtClean="0"/>
              <a:t>Give </a:t>
            </a:r>
            <a:r>
              <a:rPr lang="en-US" sz="3000" b="1" u="sng" dirty="0"/>
              <a:t>instructions as follows:</a:t>
            </a:r>
          </a:p>
          <a:p>
            <a:pPr lvl="1">
              <a:buFont typeface="Wingdings" pitchFamily="2" charset="2"/>
              <a:buChar char="§"/>
            </a:pPr>
            <a:r>
              <a:rPr lang="en-US" sz="3000" dirty="0" smtClean="0"/>
              <a:t>One </a:t>
            </a:r>
            <a:r>
              <a:rPr lang="en-US" sz="3000" dirty="0"/>
              <a:t>of your assistants should call </a:t>
            </a:r>
            <a:r>
              <a:rPr lang="en-US" sz="3000" dirty="0" smtClean="0"/>
              <a:t>the doctor</a:t>
            </a:r>
            <a:endParaRPr lang="en-US" sz="3000" dirty="0"/>
          </a:p>
          <a:p>
            <a:pPr lvl="1">
              <a:buFont typeface="Wingdings" pitchFamily="2" charset="2"/>
              <a:buChar char="§"/>
            </a:pPr>
            <a:r>
              <a:rPr lang="en-US" sz="3000" dirty="0" smtClean="0"/>
              <a:t>The other assistant to elevate the foot </a:t>
            </a:r>
            <a:r>
              <a:rPr lang="en-US" sz="3000" dirty="0"/>
              <a:t>of the bed </a:t>
            </a:r>
            <a:r>
              <a:rPr lang="en-US" sz="3000" dirty="0" smtClean="0"/>
              <a:t>to facilitate blood supply to the brain hence helps to manage shock</a:t>
            </a:r>
          </a:p>
          <a:p>
            <a:r>
              <a:rPr lang="en-US" dirty="0"/>
              <a:t>F</a:t>
            </a:r>
            <a:r>
              <a:rPr lang="en-US" dirty="0" smtClean="0"/>
              <a:t>ix </a:t>
            </a:r>
            <a:r>
              <a:rPr lang="en-US" dirty="0"/>
              <a:t>a </a:t>
            </a:r>
            <a:r>
              <a:rPr lang="en-US" dirty="0" err="1"/>
              <a:t>cannular</a:t>
            </a:r>
            <a:r>
              <a:rPr lang="en-US" dirty="0"/>
              <a:t>, remove blood for </a:t>
            </a:r>
            <a:r>
              <a:rPr lang="en-US" dirty="0" smtClean="0"/>
              <a:t>GXM, </a:t>
            </a:r>
            <a:r>
              <a:rPr lang="en-US" dirty="0"/>
              <a:t>then fix an intravenous infusion to prevent dehydration.</a:t>
            </a:r>
          </a:p>
          <a:p>
            <a:r>
              <a:rPr lang="en-US" dirty="0" smtClean="0"/>
              <a:t>Administer analgesics and sedatives e.g. </a:t>
            </a:r>
            <a:r>
              <a:rPr lang="en-US" dirty="0" err="1" smtClean="0"/>
              <a:t>pethidine</a:t>
            </a:r>
            <a:r>
              <a:rPr lang="en-US" dirty="0" smtClean="0"/>
              <a:t> 100mg </a:t>
            </a:r>
            <a:r>
              <a:rPr lang="en-US" dirty="0"/>
              <a:t>to relieve </a:t>
            </a:r>
            <a:r>
              <a:rPr lang="en-US" dirty="0" smtClean="0"/>
              <a:t>pain; antibiotics due to risk of infection</a:t>
            </a:r>
            <a:endParaRPr lang="en-US" dirty="0"/>
          </a:p>
          <a:p>
            <a:r>
              <a:rPr lang="en-US" dirty="0" smtClean="0"/>
              <a:t>Clean the protruding uterus with antiseptic lotion e.g. </a:t>
            </a:r>
            <a:r>
              <a:rPr lang="en-US" dirty="0" err="1" smtClean="0"/>
              <a:t>hibitane</a:t>
            </a:r>
            <a:r>
              <a:rPr lang="en-US" dirty="0" smtClean="0"/>
              <a:t>,</a:t>
            </a:r>
          </a:p>
          <a:p>
            <a:r>
              <a:rPr lang="en-US" dirty="0"/>
              <a:t>R</a:t>
            </a:r>
            <a:r>
              <a:rPr lang="en-US" dirty="0" smtClean="0"/>
              <a:t>epeat </a:t>
            </a:r>
            <a:r>
              <a:rPr lang="en-US" i="1" dirty="0" err="1" smtClean="0"/>
              <a:t>ergometrine</a:t>
            </a:r>
            <a:r>
              <a:rPr lang="en-US" i="1" dirty="0" smtClean="0"/>
              <a:t>/</a:t>
            </a:r>
            <a:r>
              <a:rPr lang="en-US" i="1" dirty="0" err="1" smtClean="0"/>
              <a:t>syntocinon</a:t>
            </a:r>
            <a:r>
              <a:rPr lang="en-US" i="1" dirty="0" smtClean="0"/>
              <a:t> </a:t>
            </a:r>
            <a:r>
              <a:rPr lang="en-US" dirty="0" smtClean="0"/>
              <a:t>to control hemorrhage if any</a:t>
            </a:r>
            <a:endParaRPr lang="en-US" dirty="0"/>
          </a:p>
          <a:p>
            <a:pPr>
              <a:buNone/>
            </a:pP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81288" cy="5791200"/>
          </a:xfrm>
        </p:spPr>
        <p:txBody>
          <a:bodyPr/>
          <a:lstStyle/>
          <a:p>
            <a:pPr marL="82296" indent="0">
              <a:buNone/>
            </a:pPr>
            <a:r>
              <a:rPr lang="en-US" sz="3600" b="1" dirty="0" err="1" smtClean="0"/>
              <a:t>Cont</a:t>
            </a:r>
            <a:r>
              <a:rPr lang="en-US" sz="3600" b="1" dirty="0" smtClean="0"/>
              <a:t>’…</a:t>
            </a:r>
          </a:p>
          <a:p>
            <a:r>
              <a:rPr lang="en-US" dirty="0" smtClean="0"/>
              <a:t>Replace the uterus into the vagina and maintain it in position with </a:t>
            </a:r>
            <a:r>
              <a:rPr lang="en-US" dirty="0" err="1" smtClean="0"/>
              <a:t>perineal</a:t>
            </a:r>
            <a:r>
              <a:rPr lang="en-US" dirty="0" smtClean="0"/>
              <a:t> pad.</a:t>
            </a:r>
          </a:p>
          <a:p>
            <a:r>
              <a:rPr lang="en-US" dirty="0" smtClean="0"/>
              <a:t>If the placenta has not separated, leave it in situ until the uterus is replaced,</a:t>
            </a:r>
          </a:p>
          <a:p>
            <a:pPr marL="82296" indent="0">
              <a:buNone/>
            </a:pPr>
            <a:r>
              <a:rPr lang="en-US" b="1" dirty="0" smtClean="0"/>
              <a:t>NB:</a:t>
            </a:r>
            <a:r>
              <a:rPr lang="en-US" dirty="0" smtClean="0"/>
              <a:t> The replacement should be done immediately because the uterus becomes </a:t>
            </a:r>
            <a:r>
              <a:rPr lang="en-US" dirty="0" err="1" smtClean="0"/>
              <a:t>oedematous</a:t>
            </a:r>
            <a:r>
              <a:rPr lang="en-US" dirty="0" smtClean="0"/>
              <a:t> making it larger and harder to replace.</a:t>
            </a:r>
            <a:endParaRPr lang="en-US" dirty="0"/>
          </a:p>
        </p:txBody>
      </p:sp>
    </p:spTree>
    <p:extLst>
      <p:ext uri="{BB962C8B-B14F-4D97-AF65-F5344CB8AC3E}">
        <p14:creationId xmlns:p14="http://schemas.microsoft.com/office/powerpoint/2010/main" val="291227742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6514"/>
            <a:ext cx="9144000" cy="5867400"/>
          </a:xfrm>
        </p:spPr>
        <p:txBody>
          <a:bodyPr>
            <a:normAutofit fontScale="92500" lnSpcReduction="20000"/>
          </a:bodyPr>
          <a:lstStyle/>
          <a:p>
            <a:pPr marL="596646" indent="-514350">
              <a:buClrTx/>
              <a:buFont typeface="+mj-lt"/>
              <a:buAutoNum type="alphaLcParenR"/>
            </a:pPr>
            <a:r>
              <a:rPr lang="en-US" sz="3500" b="1" u="sng" dirty="0" smtClean="0"/>
              <a:t>Last out, First in,</a:t>
            </a:r>
          </a:p>
          <a:p>
            <a:pPr>
              <a:buFont typeface="Wingdings" pitchFamily="2" charset="2"/>
              <a:buChar char="§"/>
            </a:pPr>
            <a:r>
              <a:rPr lang="en-US" dirty="0" smtClean="0"/>
              <a:t>The part that came out last is replaced first e.g. the lower uterine segment is replaced first and fundus last through dilated cervix with the fingers of the hand in the vagina. Pressure is applied on an area near the cervix and gradually the corpus (body </a:t>
            </a:r>
            <a:r>
              <a:rPr lang="en-US" smtClean="0"/>
              <a:t>of uterus) </a:t>
            </a:r>
            <a:r>
              <a:rPr lang="en-US" dirty="0" smtClean="0"/>
              <a:t>is replaced. The fundus goes in last by pressure with palm of the hand. During replacement counter pressure is maintained on the abdomen to prevent the uterus from being pushed too far. Following replacement, </a:t>
            </a:r>
            <a:r>
              <a:rPr lang="en-US" i="1" dirty="0" err="1" smtClean="0"/>
              <a:t>ergometrine</a:t>
            </a:r>
            <a:r>
              <a:rPr lang="en-US" i="1" dirty="0" smtClean="0"/>
              <a:t> 0.25mg </a:t>
            </a:r>
            <a:r>
              <a:rPr lang="en-US" dirty="0" smtClean="0"/>
              <a:t>is given to make the uterus contract and control bleeding thus preventing subsequent inversion. While the hand remains there, strip the placenta unless it is placenta </a:t>
            </a:r>
            <a:r>
              <a:rPr lang="en-US" dirty="0" err="1" smtClean="0"/>
              <a:t>accreta</a:t>
            </a:r>
            <a:r>
              <a:rPr lang="en-US" dirty="0" smtClean="0"/>
              <a:t>. </a:t>
            </a:r>
          </a:p>
          <a:p>
            <a:pPr>
              <a:buFont typeface="Wingdings" pitchFamily="2" charset="2"/>
              <a:buChar char="§"/>
            </a:pPr>
            <a:r>
              <a:rPr lang="en-US" dirty="0" smtClean="0"/>
              <a:t>Continue with IVF and transfuse once blood is ready. </a:t>
            </a:r>
            <a:endParaRPr lang="en-US" dirty="0"/>
          </a:p>
        </p:txBody>
      </p:sp>
      <p:sp>
        <p:nvSpPr>
          <p:cNvPr id="4" name="Rectangle 3"/>
          <p:cNvSpPr/>
          <p:nvPr/>
        </p:nvSpPr>
        <p:spPr>
          <a:xfrm>
            <a:off x="1074683" y="231280"/>
            <a:ext cx="7261924" cy="646331"/>
          </a:xfrm>
          <a:prstGeom prst="rect">
            <a:avLst/>
          </a:prstGeom>
        </p:spPr>
        <p:txBody>
          <a:bodyPr wrap="none">
            <a:spAutoFit/>
          </a:bodyPr>
          <a:lstStyle/>
          <a:p>
            <a:r>
              <a:rPr lang="en-US" sz="3600" b="1" u="sng" dirty="0"/>
              <a:t>Methods of Replacing the Uterus</a:t>
            </a:r>
            <a:endParaRPr lang="en-US" sz="3600" u="sng" dirty="0"/>
          </a:p>
        </p:txBody>
      </p:sp>
    </p:spTree>
    <p:extLst>
      <p:ext uri="{BB962C8B-B14F-4D97-AF65-F5344CB8AC3E}">
        <p14:creationId xmlns:p14="http://schemas.microsoft.com/office/powerpoint/2010/main" val="366151678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172200"/>
          </a:xfrm>
        </p:spPr>
        <p:txBody>
          <a:bodyPr>
            <a:normAutofit/>
          </a:bodyPr>
          <a:lstStyle/>
          <a:p>
            <a:pPr marL="596646" indent="-514350">
              <a:buClrTx/>
              <a:buFont typeface="+mj-lt"/>
              <a:buAutoNum type="alphaLcParenR" startAt="2"/>
            </a:pPr>
            <a:r>
              <a:rPr lang="en-US" b="1" u="sng" dirty="0" smtClean="0"/>
              <a:t>Use of Hydrostatic Pressure;</a:t>
            </a:r>
          </a:p>
          <a:p>
            <a:pPr lvl="1">
              <a:buFont typeface="Wingdings" pitchFamily="2" charset="2"/>
              <a:buChar char="§"/>
            </a:pPr>
            <a:r>
              <a:rPr lang="en-US" sz="3000" dirty="0" smtClean="0"/>
              <a:t>A </a:t>
            </a:r>
            <a:r>
              <a:rPr lang="en-US" sz="3000" dirty="0"/>
              <a:t>giving set </a:t>
            </a:r>
            <a:r>
              <a:rPr lang="en-US" sz="3000" dirty="0" smtClean="0"/>
              <a:t>is inserted into </a:t>
            </a:r>
            <a:r>
              <a:rPr lang="en-US" sz="3000" dirty="0"/>
              <a:t>the </a:t>
            </a:r>
            <a:r>
              <a:rPr lang="en-US" sz="3000" dirty="0" smtClean="0"/>
              <a:t>vagina and the vagina douched </a:t>
            </a:r>
            <a:r>
              <a:rPr lang="en-US" sz="3000" dirty="0"/>
              <a:t>with warm several </a:t>
            </a:r>
            <a:r>
              <a:rPr lang="en-US" sz="3000" dirty="0" err="1"/>
              <a:t>litres</a:t>
            </a:r>
            <a:r>
              <a:rPr lang="en-US" sz="3000" dirty="0"/>
              <a:t> </a:t>
            </a:r>
            <a:r>
              <a:rPr lang="en-US" sz="3000" dirty="0" smtClean="0"/>
              <a:t>of normal </a:t>
            </a:r>
            <a:r>
              <a:rPr lang="en-US" sz="3000" dirty="0"/>
              <a:t>saline or </a:t>
            </a:r>
            <a:r>
              <a:rPr lang="en-US" sz="3000" dirty="0" err="1"/>
              <a:t>hibitane</a:t>
            </a:r>
            <a:r>
              <a:rPr lang="en-US" sz="3000" dirty="0"/>
              <a:t> through the giving </a:t>
            </a:r>
            <a:r>
              <a:rPr lang="en-US" sz="3000" dirty="0" smtClean="0"/>
              <a:t>set then vaginal </a:t>
            </a:r>
            <a:r>
              <a:rPr lang="en-US" sz="3000" dirty="0"/>
              <a:t>orifice blocked </a:t>
            </a:r>
            <a:r>
              <a:rPr lang="en-US" sz="3000" dirty="0" smtClean="0"/>
              <a:t>or sealed by one hand</a:t>
            </a:r>
            <a:r>
              <a:rPr lang="en-US" sz="3000" dirty="0"/>
              <a:t>. </a:t>
            </a:r>
          </a:p>
          <a:p>
            <a:pPr lvl="1">
              <a:buFont typeface="Wingdings" pitchFamily="2" charset="2"/>
              <a:buChar char="§"/>
            </a:pPr>
            <a:r>
              <a:rPr lang="en-US" sz="3000" dirty="0"/>
              <a:t>After pouring </a:t>
            </a:r>
            <a:r>
              <a:rPr lang="en-US" sz="3000" dirty="0" smtClean="0"/>
              <a:t>several </a:t>
            </a:r>
            <a:r>
              <a:rPr lang="en-US" sz="3000" dirty="0" err="1" smtClean="0"/>
              <a:t>litres</a:t>
            </a:r>
            <a:r>
              <a:rPr lang="en-US" sz="3000" dirty="0" smtClean="0"/>
              <a:t> of fluid, the </a:t>
            </a:r>
            <a:r>
              <a:rPr lang="en-US" sz="3000" dirty="0"/>
              <a:t>pressure exerted by the fluid </a:t>
            </a:r>
            <a:r>
              <a:rPr lang="en-US" sz="3000" dirty="0" smtClean="0"/>
              <a:t>will </a:t>
            </a:r>
            <a:r>
              <a:rPr lang="en-US" sz="3000" dirty="0"/>
              <a:t>build up in the </a:t>
            </a:r>
            <a:r>
              <a:rPr lang="en-US" sz="3000" dirty="0" smtClean="0"/>
              <a:t>vagina and distend the vagina pushing the inverted uterus back thus restores it to its normal position. </a:t>
            </a:r>
          </a:p>
          <a:p>
            <a:pPr lvl="1">
              <a:buFont typeface="Wingdings" pitchFamily="2" charset="2"/>
              <a:buChar char="§"/>
            </a:pPr>
            <a:r>
              <a:rPr lang="en-US" sz="3000" dirty="0" smtClean="0"/>
              <a:t>Give </a:t>
            </a:r>
            <a:r>
              <a:rPr lang="en-US" sz="3000" i="1" dirty="0" err="1" smtClean="0"/>
              <a:t>ergometrine</a:t>
            </a:r>
            <a:r>
              <a:rPr lang="en-US" sz="3000" i="1" dirty="0" smtClean="0"/>
              <a:t> 0.25mg </a:t>
            </a:r>
            <a:r>
              <a:rPr lang="en-US" sz="3000" i="1" dirty="0" err="1" smtClean="0"/>
              <a:t>i.v.</a:t>
            </a:r>
            <a:r>
              <a:rPr lang="en-US" sz="3000" i="1" dirty="0" smtClean="0"/>
              <a:t> </a:t>
            </a:r>
            <a:r>
              <a:rPr lang="en-US" sz="3000" dirty="0" smtClean="0"/>
              <a:t>to induce contractions that will push the fluid out.</a:t>
            </a:r>
            <a:endParaRPr lang="en-US" sz="3000" dirty="0"/>
          </a:p>
        </p:txBody>
      </p:sp>
    </p:spTree>
    <p:extLst>
      <p:ext uri="{BB962C8B-B14F-4D97-AF65-F5344CB8AC3E}">
        <p14:creationId xmlns:p14="http://schemas.microsoft.com/office/powerpoint/2010/main" val="42300635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839200" cy="5029200"/>
          </a:xfrm>
        </p:spPr>
        <p:txBody>
          <a:bodyPr>
            <a:normAutofit/>
          </a:bodyPr>
          <a:lstStyle/>
          <a:p>
            <a:pPr marL="82296" indent="0">
              <a:buNone/>
            </a:pPr>
            <a:r>
              <a:rPr lang="en-US" sz="3600" b="1" dirty="0" err="1" smtClean="0"/>
              <a:t>Cont</a:t>
            </a:r>
            <a:r>
              <a:rPr lang="en-US" sz="3600" b="1" dirty="0" smtClean="0"/>
              <a:t>’…</a:t>
            </a:r>
          </a:p>
          <a:p>
            <a:r>
              <a:rPr lang="en-US" dirty="0" smtClean="0"/>
              <a:t>The </a:t>
            </a:r>
            <a:r>
              <a:rPr lang="en-US" dirty="0"/>
              <a:t>placenta can </a:t>
            </a:r>
            <a:r>
              <a:rPr lang="en-US" dirty="0" smtClean="0"/>
              <a:t>then be </a:t>
            </a:r>
            <a:r>
              <a:rPr lang="en-US" dirty="0"/>
              <a:t>delivered by </a:t>
            </a:r>
            <a:r>
              <a:rPr lang="en-US" dirty="0" smtClean="0"/>
              <a:t>using control </a:t>
            </a:r>
            <a:r>
              <a:rPr lang="en-US" dirty="0"/>
              <a:t>cord </a:t>
            </a:r>
            <a:r>
              <a:rPr lang="en-US" dirty="0" smtClean="0"/>
              <a:t>traction. </a:t>
            </a:r>
          </a:p>
          <a:p>
            <a:r>
              <a:rPr lang="en-US" dirty="0" smtClean="0"/>
              <a:t>If </a:t>
            </a:r>
            <a:r>
              <a:rPr lang="en-US" dirty="0"/>
              <a:t>the doctor comes </a:t>
            </a:r>
            <a:r>
              <a:rPr lang="en-US" dirty="0" smtClean="0"/>
              <a:t>before you </a:t>
            </a:r>
            <a:r>
              <a:rPr lang="en-US" dirty="0"/>
              <a:t>finish the procedure, they can take over</a:t>
            </a:r>
            <a:r>
              <a:rPr lang="en-US" dirty="0" smtClean="0"/>
              <a:t>.</a:t>
            </a:r>
          </a:p>
          <a:p>
            <a:r>
              <a:rPr lang="en-US" dirty="0" smtClean="0"/>
              <a:t>In a </a:t>
            </a:r>
            <a:r>
              <a:rPr lang="en-US" dirty="0"/>
              <a:t>health centre you should refer the mother </a:t>
            </a:r>
            <a:r>
              <a:rPr lang="en-US" dirty="0" smtClean="0"/>
              <a:t>to the </a:t>
            </a:r>
            <a:r>
              <a:rPr lang="en-US" dirty="0"/>
              <a:t>hospital for further </a:t>
            </a:r>
            <a:r>
              <a:rPr lang="en-US" dirty="0" smtClean="0"/>
              <a:t>management if </a:t>
            </a:r>
            <a:r>
              <a:rPr lang="en-US" dirty="0"/>
              <a:t>you </a:t>
            </a:r>
            <a:r>
              <a:rPr lang="en-US" dirty="0" smtClean="0"/>
              <a:t>do not succeed.</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10200"/>
          </a:xfrm>
        </p:spPr>
        <p:txBody>
          <a:bodyPr>
            <a:normAutofit/>
          </a:bodyPr>
          <a:lstStyle/>
          <a:p>
            <a:pPr marL="596646" indent="-514350">
              <a:buClrTx/>
              <a:buFont typeface="+mj-lt"/>
              <a:buAutoNum type="alphaLcParenR" startAt="3"/>
            </a:pPr>
            <a:r>
              <a:rPr lang="en-US" dirty="0" smtClean="0"/>
              <a:t>Use of </a:t>
            </a:r>
            <a:r>
              <a:rPr lang="en-US" b="1" dirty="0" smtClean="0"/>
              <a:t>Johnson's </a:t>
            </a:r>
            <a:r>
              <a:rPr lang="en-US" b="1" dirty="0" err="1" smtClean="0"/>
              <a:t>manoeuvre</a:t>
            </a:r>
            <a:r>
              <a:rPr lang="en-US" dirty="0" smtClean="0"/>
              <a:t> as a way of replacing the uterus;</a:t>
            </a:r>
          </a:p>
          <a:p>
            <a:pPr marL="813816" lvl="1" indent="-457200">
              <a:buFont typeface="Wingdings" pitchFamily="2" charset="2"/>
              <a:buChar char="§"/>
            </a:pPr>
            <a:r>
              <a:rPr lang="en-US" dirty="0" smtClean="0"/>
              <a:t>Try to </a:t>
            </a:r>
            <a:r>
              <a:rPr lang="en-US" dirty="0"/>
              <a:t>push the fundus using the palm of your </a:t>
            </a:r>
            <a:r>
              <a:rPr lang="en-US" dirty="0" smtClean="0"/>
              <a:t>hand. Direct </a:t>
            </a:r>
            <a:r>
              <a:rPr lang="en-US" dirty="0"/>
              <a:t>the fundus to the vagina and towards </a:t>
            </a:r>
            <a:r>
              <a:rPr lang="en-US" dirty="0" smtClean="0"/>
              <a:t>the posterior </a:t>
            </a:r>
            <a:r>
              <a:rPr lang="en-US" dirty="0"/>
              <a:t>fornix. Lift the uterus towards </a:t>
            </a:r>
            <a:r>
              <a:rPr lang="en-US" dirty="0" smtClean="0"/>
              <a:t>the membranes </a:t>
            </a:r>
            <a:r>
              <a:rPr lang="en-US" dirty="0"/>
              <a:t>with steady pressure and return </a:t>
            </a:r>
            <a:r>
              <a:rPr lang="en-US" dirty="0" smtClean="0"/>
              <a:t>it to position</a:t>
            </a:r>
            <a:r>
              <a:rPr lang="en-US" dirty="0"/>
              <a:t>. Once the uterus is in position, </a:t>
            </a:r>
            <a:r>
              <a:rPr lang="en-US" dirty="0" smtClean="0"/>
              <a:t>instruct </a:t>
            </a:r>
            <a:r>
              <a:rPr lang="en-US" dirty="0"/>
              <a:t>your assistant to give </a:t>
            </a:r>
            <a:r>
              <a:rPr lang="en-US" dirty="0" smtClean="0"/>
              <a:t>oxytocin </a:t>
            </a:r>
            <a:r>
              <a:rPr lang="en-US" dirty="0"/>
              <a:t>while </a:t>
            </a:r>
            <a:r>
              <a:rPr lang="en-US" dirty="0" smtClean="0"/>
              <a:t>you hold </a:t>
            </a:r>
            <a:r>
              <a:rPr lang="en-US" dirty="0"/>
              <a:t>the uterus until you feel a hard contraction.</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34400" cy="1189038"/>
          </a:xfrm>
        </p:spPr>
        <p:txBody>
          <a:bodyPr>
            <a:normAutofit/>
          </a:bodyPr>
          <a:lstStyle/>
          <a:p>
            <a:pPr algn="ctr"/>
            <a:r>
              <a:rPr lang="en-US" sz="3600" b="1" dirty="0" smtClean="0"/>
              <a:t>Diagnosis of Cord Presentation and Cord prolapse during </a:t>
            </a:r>
            <a:r>
              <a:rPr lang="en-US" sz="3600" b="1" dirty="0" err="1" smtClean="0"/>
              <a:t>labour</a:t>
            </a:r>
            <a:endParaRPr lang="en-US" sz="3600" dirty="0"/>
          </a:p>
        </p:txBody>
      </p:sp>
      <p:sp>
        <p:nvSpPr>
          <p:cNvPr id="3" name="Content Placeholder 2"/>
          <p:cNvSpPr>
            <a:spLocks noGrp="1"/>
          </p:cNvSpPr>
          <p:nvPr>
            <p:ph idx="1"/>
          </p:nvPr>
        </p:nvSpPr>
        <p:spPr>
          <a:xfrm>
            <a:off x="228600" y="1295400"/>
            <a:ext cx="8763000" cy="5486400"/>
          </a:xfrm>
        </p:spPr>
        <p:txBody>
          <a:bodyPr>
            <a:normAutofit/>
          </a:bodyPr>
          <a:lstStyle/>
          <a:p>
            <a:pPr marL="82296" indent="0">
              <a:buNone/>
            </a:pPr>
            <a:r>
              <a:rPr lang="en-US" dirty="0" smtClean="0"/>
              <a:t>During </a:t>
            </a:r>
            <a:r>
              <a:rPr lang="en-US" dirty="0" err="1" smtClean="0"/>
              <a:t>labour</a:t>
            </a:r>
            <a:r>
              <a:rPr lang="en-US" dirty="0" smtClean="0"/>
              <a:t>, </a:t>
            </a:r>
            <a:r>
              <a:rPr lang="en-US" dirty="0"/>
              <a:t>c</a:t>
            </a:r>
            <a:r>
              <a:rPr lang="en-US" dirty="0" smtClean="0"/>
              <a:t>ord </a:t>
            </a:r>
            <a:r>
              <a:rPr lang="en-US" dirty="0"/>
              <a:t>presentation or prolapse </a:t>
            </a:r>
            <a:r>
              <a:rPr lang="en-US" dirty="0" smtClean="0"/>
              <a:t>can be </a:t>
            </a:r>
            <a:r>
              <a:rPr lang="en-US" dirty="0"/>
              <a:t>diagnosed as </a:t>
            </a:r>
            <a:r>
              <a:rPr lang="en-US" dirty="0" smtClean="0"/>
              <a:t>follows;</a:t>
            </a:r>
          </a:p>
          <a:p>
            <a:r>
              <a:rPr lang="en-US" dirty="0" smtClean="0"/>
              <a:t>On </a:t>
            </a:r>
            <a:r>
              <a:rPr lang="en-US" dirty="0"/>
              <a:t>vaginal examination a soft </a:t>
            </a:r>
            <a:r>
              <a:rPr lang="en-US" dirty="0" smtClean="0"/>
              <a:t>pulsating mass </a:t>
            </a:r>
            <a:r>
              <a:rPr lang="en-US" dirty="0"/>
              <a:t>can be </a:t>
            </a:r>
            <a:r>
              <a:rPr lang="en-US" b="1" u="sng" dirty="0"/>
              <a:t>felt</a:t>
            </a:r>
            <a:r>
              <a:rPr lang="en-US" u="sng" dirty="0"/>
              <a:t> in front of </a:t>
            </a:r>
            <a:r>
              <a:rPr lang="en-US" u="sng" dirty="0" smtClean="0"/>
              <a:t>the presenting </a:t>
            </a:r>
            <a:r>
              <a:rPr lang="en-US" u="sng" dirty="0"/>
              <a:t>part </a:t>
            </a:r>
            <a:r>
              <a:rPr lang="en-US" u="sng" dirty="0" smtClean="0"/>
              <a:t>behind the fore waters</a:t>
            </a:r>
            <a:r>
              <a:rPr lang="en-US" dirty="0" smtClean="0"/>
              <a:t> (with </a:t>
            </a:r>
            <a:r>
              <a:rPr lang="en-US" dirty="0"/>
              <a:t>the </a:t>
            </a:r>
            <a:r>
              <a:rPr lang="en-US" dirty="0" smtClean="0"/>
              <a:t>membranes intact).</a:t>
            </a:r>
          </a:p>
          <a:p>
            <a:r>
              <a:rPr lang="en-US" dirty="0" smtClean="0"/>
              <a:t>A </a:t>
            </a:r>
            <a:r>
              <a:rPr lang="en-US" dirty="0"/>
              <a:t>cord may be </a:t>
            </a:r>
            <a:r>
              <a:rPr lang="en-US" u="sng" dirty="0"/>
              <a:t>felt in the vagina or </a:t>
            </a:r>
            <a:r>
              <a:rPr lang="en-US" b="1" u="sng" dirty="0" smtClean="0"/>
              <a:t>seen</a:t>
            </a:r>
            <a:r>
              <a:rPr lang="en-US" u="sng" dirty="0" smtClean="0"/>
              <a:t> at the vulva</a:t>
            </a:r>
            <a:r>
              <a:rPr lang="en-US" dirty="0" smtClean="0"/>
              <a:t> </a:t>
            </a:r>
            <a:r>
              <a:rPr lang="en-US" dirty="0"/>
              <a:t>either pulsating or </a:t>
            </a:r>
            <a:r>
              <a:rPr lang="en-US" dirty="0" smtClean="0"/>
              <a:t>not pulsating and the </a:t>
            </a:r>
            <a:r>
              <a:rPr lang="en-US" u="sng" dirty="0"/>
              <a:t>membranes </a:t>
            </a:r>
            <a:r>
              <a:rPr lang="en-US" u="sng" dirty="0" smtClean="0"/>
              <a:t>have ruptured</a:t>
            </a:r>
            <a:r>
              <a:rPr lang="en-US" dirty="0" smtClean="0"/>
              <a:t>.</a:t>
            </a:r>
          </a:p>
          <a:p>
            <a:r>
              <a:rPr lang="en-US" b="1" dirty="0" smtClean="0"/>
              <a:t>DDX;</a:t>
            </a:r>
            <a:r>
              <a:rPr lang="en-US" dirty="0" smtClean="0"/>
              <a:t> </a:t>
            </a:r>
            <a:r>
              <a:rPr lang="en-US" dirty="0" err="1" smtClean="0"/>
              <a:t>foetal</a:t>
            </a:r>
            <a:r>
              <a:rPr lang="en-US" dirty="0" smtClean="0"/>
              <a:t> membranes, footling breech, compound presentation.</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15400" cy="1295400"/>
          </a:xfrm>
        </p:spPr>
        <p:txBody>
          <a:bodyPr>
            <a:normAutofit fontScale="90000"/>
          </a:bodyPr>
          <a:lstStyle/>
          <a:p>
            <a:pPr algn="ctr"/>
            <a:r>
              <a:rPr lang="en-US" b="1" dirty="0" smtClean="0"/>
              <a:t>Medical Management of Inverted Uterus</a:t>
            </a:r>
            <a:endParaRPr lang="en-US" dirty="0"/>
          </a:p>
        </p:txBody>
      </p:sp>
      <p:sp>
        <p:nvSpPr>
          <p:cNvPr id="3" name="Content Placeholder 2"/>
          <p:cNvSpPr>
            <a:spLocks noGrp="1"/>
          </p:cNvSpPr>
          <p:nvPr>
            <p:ph idx="1"/>
          </p:nvPr>
        </p:nvSpPr>
        <p:spPr>
          <a:xfrm>
            <a:off x="152400" y="1752600"/>
            <a:ext cx="8839200" cy="3810000"/>
          </a:xfrm>
        </p:spPr>
        <p:txBody>
          <a:bodyPr/>
          <a:lstStyle/>
          <a:p>
            <a:r>
              <a:rPr lang="en-US" dirty="0" smtClean="0"/>
              <a:t>If </a:t>
            </a:r>
            <a:r>
              <a:rPr lang="en-US" dirty="0"/>
              <a:t>inversion is not possible manually, it may </a:t>
            </a:r>
            <a:r>
              <a:rPr lang="en-US" dirty="0" smtClean="0"/>
              <a:t>be due </a:t>
            </a:r>
            <a:r>
              <a:rPr lang="en-US" dirty="0"/>
              <a:t>to a </a:t>
            </a:r>
            <a:r>
              <a:rPr lang="en-US" u="sng" dirty="0"/>
              <a:t>cervical constriction ring</a:t>
            </a:r>
            <a:r>
              <a:rPr lang="en-US" dirty="0" smtClean="0"/>
              <a:t>.</a:t>
            </a:r>
          </a:p>
          <a:p>
            <a:r>
              <a:rPr lang="en-US" dirty="0" smtClean="0"/>
              <a:t>The </a:t>
            </a:r>
            <a:r>
              <a:rPr lang="en-US" dirty="0"/>
              <a:t>doctor </a:t>
            </a:r>
            <a:r>
              <a:rPr lang="en-US" dirty="0" smtClean="0"/>
              <a:t>will prescribe </a:t>
            </a:r>
            <a:r>
              <a:rPr lang="en-US" dirty="0"/>
              <a:t>a </a:t>
            </a:r>
            <a:r>
              <a:rPr lang="en-US" b="1" dirty="0"/>
              <a:t>relaxant</a:t>
            </a:r>
            <a:r>
              <a:rPr lang="en-US" dirty="0"/>
              <a:t> to relax the cervical os </a:t>
            </a:r>
            <a:r>
              <a:rPr lang="en-US" dirty="0" smtClean="0"/>
              <a:t>and facilitate </a:t>
            </a:r>
            <a:r>
              <a:rPr lang="en-US" dirty="0"/>
              <a:t>the replacement of the inversion</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944562"/>
          </a:xfrm>
        </p:spPr>
        <p:txBody>
          <a:bodyPr>
            <a:normAutofit/>
          </a:bodyPr>
          <a:lstStyle/>
          <a:p>
            <a:pPr algn="ctr"/>
            <a:r>
              <a:rPr lang="en-US" sz="4000" b="1" u="sng" dirty="0" smtClean="0">
                <a:effectLst/>
              </a:rPr>
              <a:t>Complications of Inverted Uterus</a:t>
            </a:r>
            <a:endParaRPr lang="en-US" sz="4000" b="1" u="sng" dirty="0">
              <a:effectLst/>
            </a:endParaRPr>
          </a:p>
        </p:txBody>
      </p:sp>
      <p:sp>
        <p:nvSpPr>
          <p:cNvPr id="3" name="Content Placeholder 2"/>
          <p:cNvSpPr>
            <a:spLocks noGrp="1"/>
          </p:cNvSpPr>
          <p:nvPr>
            <p:ph idx="1"/>
          </p:nvPr>
        </p:nvSpPr>
        <p:spPr>
          <a:xfrm>
            <a:off x="762000" y="1447800"/>
            <a:ext cx="8171688" cy="5029200"/>
          </a:xfrm>
        </p:spPr>
        <p:txBody>
          <a:bodyPr>
            <a:normAutofit/>
          </a:bodyPr>
          <a:lstStyle/>
          <a:p>
            <a:pPr marL="1117854" lvl="2" indent="-514350">
              <a:buClrTx/>
              <a:buFont typeface="+mj-lt"/>
              <a:buAutoNum type="arabicPeriod"/>
            </a:pPr>
            <a:r>
              <a:rPr lang="en-US" sz="3200" dirty="0" smtClean="0"/>
              <a:t>Severe Shock</a:t>
            </a:r>
          </a:p>
          <a:p>
            <a:pPr marL="1117854" lvl="2" indent="-514350">
              <a:buClrTx/>
              <a:buFont typeface="+mj-lt"/>
              <a:buAutoNum type="arabicPeriod"/>
            </a:pPr>
            <a:r>
              <a:rPr lang="en-US" sz="3200" dirty="0" smtClean="0"/>
              <a:t>Puerperal Sepsis</a:t>
            </a:r>
          </a:p>
          <a:p>
            <a:pPr marL="1117854" lvl="2" indent="-514350">
              <a:buClrTx/>
              <a:buFont typeface="+mj-lt"/>
              <a:buAutoNum type="arabicPeriod"/>
            </a:pPr>
            <a:r>
              <a:rPr lang="en-US" sz="3200" dirty="0" smtClean="0"/>
              <a:t>Recurrent in subsequent deliveries</a:t>
            </a:r>
          </a:p>
          <a:p>
            <a:pPr marL="1117854" lvl="2" indent="-514350">
              <a:buClrTx/>
              <a:buFont typeface="+mj-lt"/>
              <a:buAutoNum type="arabicPeriod"/>
            </a:pPr>
            <a:r>
              <a:rPr lang="en-US" sz="3200" dirty="0" smtClean="0"/>
              <a:t>Infertility due to blocked tubes</a:t>
            </a:r>
          </a:p>
          <a:p>
            <a:pPr marL="1117854" lvl="2" indent="-514350">
              <a:buClrTx/>
              <a:buFont typeface="+mj-lt"/>
              <a:buAutoNum type="arabicPeriod"/>
            </a:pPr>
            <a:r>
              <a:rPr lang="en-US" sz="3200" dirty="0" smtClean="0"/>
              <a:t>Intestine damage</a:t>
            </a:r>
          </a:p>
          <a:p>
            <a:pPr marL="1117854" lvl="2" indent="-514350">
              <a:buClrTx/>
              <a:buFont typeface="+mj-lt"/>
              <a:buAutoNum type="arabicPeriod"/>
            </a:pPr>
            <a:r>
              <a:rPr lang="en-US" sz="3200" dirty="0" smtClean="0"/>
              <a:t>Uterine appendages.</a:t>
            </a:r>
            <a:endParaRPr lang="en-US" sz="3200" dirty="0"/>
          </a:p>
        </p:txBody>
      </p:sp>
    </p:spTree>
    <p:extLst>
      <p:ext uri="{BB962C8B-B14F-4D97-AF65-F5344CB8AC3E}">
        <p14:creationId xmlns:p14="http://schemas.microsoft.com/office/powerpoint/2010/main" val="245241394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590800"/>
            <a:ext cx="7498080" cy="1143000"/>
          </a:xfrm>
        </p:spPr>
        <p:txBody>
          <a:bodyPr>
            <a:normAutofit/>
          </a:bodyPr>
          <a:lstStyle/>
          <a:p>
            <a:pPr algn="ctr"/>
            <a:r>
              <a:rPr lang="en-US" sz="4000" b="1" dirty="0" smtClean="0"/>
              <a:t>ANY QUESTIONS SO FAR ?</a:t>
            </a:r>
            <a:endParaRPr lang="en-US" sz="4000" b="1" dirty="0"/>
          </a:p>
        </p:txBody>
      </p:sp>
    </p:spTree>
    <p:extLst>
      <p:ext uri="{BB962C8B-B14F-4D97-AF65-F5344CB8AC3E}">
        <p14:creationId xmlns:p14="http://schemas.microsoft.com/office/powerpoint/2010/main" val="79634637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723543"/>
          </a:xfrm>
        </p:spPr>
        <p:txBody>
          <a:bodyPr>
            <a:normAutofit/>
          </a:bodyPr>
          <a:lstStyle/>
          <a:p>
            <a:pPr algn="ctr"/>
            <a:r>
              <a:rPr lang="en-US" sz="3600" b="1" u="sng" dirty="0" smtClean="0">
                <a:effectLst/>
              </a:rPr>
              <a:t>GROUP PRESENTATIONS</a:t>
            </a:r>
            <a:endParaRPr lang="en-US" b="1" dirty="0">
              <a:effectLst/>
            </a:endParaRPr>
          </a:p>
        </p:txBody>
      </p:sp>
      <p:sp>
        <p:nvSpPr>
          <p:cNvPr id="4" name="Rectangle 3"/>
          <p:cNvSpPr/>
          <p:nvPr/>
        </p:nvSpPr>
        <p:spPr>
          <a:xfrm>
            <a:off x="152400" y="838200"/>
            <a:ext cx="8991600" cy="5416868"/>
          </a:xfrm>
          <a:prstGeom prst="rect">
            <a:avLst/>
          </a:prstGeom>
        </p:spPr>
        <p:txBody>
          <a:bodyPr wrap="square">
            <a:spAutoFit/>
          </a:bodyPr>
          <a:lstStyle/>
          <a:p>
            <a:pPr lvl="0"/>
            <a:r>
              <a:rPr lang="en-US" sz="2800" b="1" dirty="0" smtClean="0"/>
              <a:t>GROUP 4: FETAL DISTRESS and MATERNAL DISTRESS (Topic 7 and 8 respectively) 30 marks</a:t>
            </a:r>
          </a:p>
          <a:p>
            <a:pPr marL="514350" lvl="0" indent="-514350">
              <a:buFont typeface="+mj-lt"/>
              <a:buAutoNum type="alphaLcParenR"/>
            </a:pPr>
            <a:r>
              <a:rPr lang="en-US" sz="2600" dirty="0" smtClean="0"/>
              <a:t>Define fetal </a:t>
            </a:r>
            <a:r>
              <a:rPr lang="en-US" sz="2600" dirty="0"/>
              <a:t>distress and maternal distress</a:t>
            </a:r>
          </a:p>
          <a:p>
            <a:pPr marL="514350" indent="-514350">
              <a:buFont typeface="+mj-lt"/>
              <a:buAutoNum type="alphaLcParenR"/>
            </a:pPr>
            <a:r>
              <a:rPr lang="en-US" sz="2600" dirty="0" smtClean="0"/>
              <a:t>List the causes </a:t>
            </a:r>
            <a:r>
              <a:rPr lang="en-US" sz="2600" dirty="0"/>
              <a:t>of fetal </a:t>
            </a:r>
            <a:r>
              <a:rPr lang="en-US" sz="2600" dirty="0" smtClean="0"/>
              <a:t>distress and maternal </a:t>
            </a:r>
            <a:r>
              <a:rPr lang="en-US" sz="2600" dirty="0"/>
              <a:t>distress</a:t>
            </a:r>
          </a:p>
          <a:p>
            <a:pPr marL="514350" indent="-514350">
              <a:buFont typeface="+mj-lt"/>
              <a:buAutoNum type="alphaLcParenR"/>
            </a:pPr>
            <a:r>
              <a:rPr lang="en-US" sz="2600" dirty="0" smtClean="0"/>
              <a:t>Describe </a:t>
            </a:r>
            <a:r>
              <a:rPr lang="en-US" sz="2600" dirty="0"/>
              <a:t>pathophysiology of fetal distress</a:t>
            </a:r>
          </a:p>
          <a:p>
            <a:pPr marL="514350" indent="-514350">
              <a:buFont typeface="+mj-lt"/>
              <a:buAutoNum type="alphaLcParenR"/>
            </a:pPr>
            <a:r>
              <a:rPr lang="en-US" sz="2600" dirty="0" smtClean="0"/>
              <a:t>Outline </a:t>
            </a:r>
            <a:r>
              <a:rPr lang="en-US" sz="2600" dirty="0"/>
              <a:t>the clinical features of fetal distress and maternal distress.</a:t>
            </a:r>
          </a:p>
          <a:p>
            <a:pPr marL="514350" indent="-514350">
              <a:buFont typeface="+mj-lt"/>
              <a:buAutoNum type="alphaLcParenR"/>
            </a:pPr>
            <a:r>
              <a:rPr lang="en-US" sz="2600" dirty="0" smtClean="0"/>
              <a:t>Explain </a:t>
            </a:r>
            <a:r>
              <a:rPr lang="en-US" sz="2600" dirty="0"/>
              <a:t>the diagnosis of fetal and maternal distress</a:t>
            </a:r>
          </a:p>
          <a:p>
            <a:pPr marL="514350" indent="-514350">
              <a:buFont typeface="+mj-lt"/>
              <a:buAutoNum type="alphaLcParenR"/>
            </a:pPr>
            <a:r>
              <a:rPr lang="en-US" sz="2600" dirty="0" smtClean="0"/>
              <a:t>Discuss </a:t>
            </a:r>
            <a:r>
              <a:rPr lang="en-US" sz="2600" dirty="0"/>
              <a:t>the management of fetal distress</a:t>
            </a:r>
          </a:p>
          <a:p>
            <a:pPr marL="514350" indent="-514350">
              <a:buFont typeface="+mj-lt"/>
              <a:buAutoNum type="alphaLcParenR"/>
            </a:pPr>
            <a:r>
              <a:rPr lang="en-US" sz="2600" dirty="0" smtClean="0"/>
              <a:t>Discuss </a:t>
            </a:r>
            <a:r>
              <a:rPr lang="en-US" sz="2600" dirty="0"/>
              <a:t>the management of maternal distress</a:t>
            </a:r>
          </a:p>
          <a:p>
            <a:pPr marL="514350" indent="-514350">
              <a:buFont typeface="+mj-lt"/>
              <a:buAutoNum type="alphaLcParenR"/>
            </a:pPr>
            <a:r>
              <a:rPr lang="en-US" sz="2600" dirty="0" smtClean="0"/>
              <a:t>List </a:t>
            </a:r>
            <a:r>
              <a:rPr lang="en-US" sz="2600" dirty="0"/>
              <a:t>five complications of fetal distress and maternal </a:t>
            </a:r>
            <a:r>
              <a:rPr lang="en-US" sz="2600" dirty="0" smtClean="0"/>
              <a:t>distress</a:t>
            </a:r>
            <a:r>
              <a:rPr lang="en-US" sz="2600" dirty="0"/>
              <a:t> </a:t>
            </a:r>
          </a:p>
          <a:p>
            <a:pPr lvl="1"/>
            <a:r>
              <a:rPr lang="en-US" sz="2800" b="1" dirty="0" smtClean="0"/>
              <a:t>NB: FETAL </a:t>
            </a:r>
            <a:r>
              <a:rPr lang="en-US" sz="2800" b="1" dirty="0"/>
              <a:t>DISTRESS AND MATERNAL DISTRESS TO BE DISCUSSED </a:t>
            </a:r>
            <a:r>
              <a:rPr lang="en-US" sz="2800" b="1" dirty="0" smtClean="0"/>
              <a:t>SEPARATELY.</a:t>
            </a:r>
            <a:endParaRPr lang="en-US" sz="2800" b="1" dirty="0"/>
          </a:p>
        </p:txBody>
      </p:sp>
    </p:spTree>
    <p:extLst>
      <p:ext uri="{BB962C8B-B14F-4D97-AF65-F5344CB8AC3E}">
        <p14:creationId xmlns:p14="http://schemas.microsoft.com/office/powerpoint/2010/main" val="163558463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6723888" cy="715962"/>
          </a:xfrm>
        </p:spPr>
        <p:txBody>
          <a:bodyPr>
            <a:normAutofit fontScale="90000"/>
          </a:bodyPr>
          <a:lstStyle/>
          <a:p>
            <a:pPr algn="ctr"/>
            <a:r>
              <a:rPr lang="en-US" b="1" u="sng" dirty="0" smtClean="0">
                <a:effectLst/>
              </a:rPr>
              <a:t>9. Vasa </a:t>
            </a:r>
            <a:r>
              <a:rPr lang="en-US" b="1" u="sng" dirty="0" err="1" smtClean="0">
                <a:effectLst/>
              </a:rPr>
              <a:t>Praevia</a:t>
            </a:r>
            <a:endParaRPr lang="en-US" b="1" u="sng" dirty="0">
              <a:effectLst/>
            </a:endParaRPr>
          </a:p>
        </p:txBody>
      </p:sp>
      <p:sp>
        <p:nvSpPr>
          <p:cNvPr id="3" name="Content Placeholder 2"/>
          <p:cNvSpPr>
            <a:spLocks noGrp="1"/>
          </p:cNvSpPr>
          <p:nvPr>
            <p:ph idx="1"/>
          </p:nvPr>
        </p:nvSpPr>
        <p:spPr>
          <a:xfrm>
            <a:off x="228600" y="1143000"/>
            <a:ext cx="8686800" cy="5410200"/>
          </a:xfrm>
        </p:spPr>
        <p:txBody>
          <a:bodyPr>
            <a:normAutofit/>
          </a:bodyPr>
          <a:lstStyle/>
          <a:p>
            <a:pPr marL="82296" indent="0">
              <a:buNone/>
            </a:pPr>
            <a:r>
              <a:rPr lang="en-US" b="1" u="sng" dirty="0" smtClean="0"/>
              <a:t>Definition</a:t>
            </a:r>
          </a:p>
          <a:p>
            <a:r>
              <a:rPr lang="en-US" dirty="0" smtClean="0"/>
              <a:t>Vasa </a:t>
            </a:r>
            <a:r>
              <a:rPr lang="en-US" dirty="0" err="1" smtClean="0"/>
              <a:t>praevia</a:t>
            </a:r>
            <a:r>
              <a:rPr lang="en-US" dirty="0" smtClean="0"/>
              <a:t> refers to bleeding  from fetal umbilical vessels as they traverse the placental membranes. </a:t>
            </a:r>
          </a:p>
          <a:p>
            <a:r>
              <a:rPr lang="en-US" dirty="0" smtClean="0"/>
              <a:t>The bleeding is purely fetal in origin and therefore is an unusual cause of upper genital tract bleeding in that it poses almost no maternal risk, but may rapidly lead to fetal compromise and death.</a:t>
            </a:r>
          </a:p>
          <a:p>
            <a:pPr>
              <a:buNone/>
            </a:pP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792162"/>
          </a:xfrm>
        </p:spPr>
        <p:txBody>
          <a:bodyPr>
            <a:normAutofit/>
          </a:bodyPr>
          <a:lstStyle/>
          <a:p>
            <a:pPr algn="ctr"/>
            <a:r>
              <a:rPr lang="en-US" sz="4000" b="1" u="sng" dirty="0" smtClean="0">
                <a:effectLst/>
              </a:rPr>
              <a:t>Pathophysiology of  Vasa </a:t>
            </a:r>
            <a:r>
              <a:rPr lang="en-US" sz="4000" b="1" u="sng" dirty="0" err="1" smtClean="0">
                <a:effectLst/>
              </a:rPr>
              <a:t>Praevia</a:t>
            </a:r>
            <a:endParaRPr lang="en-US" sz="4000" b="1" u="sng" dirty="0">
              <a:effectLst/>
            </a:endParaRPr>
          </a:p>
        </p:txBody>
      </p:sp>
      <p:sp>
        <p:nvSpPr>
          <p:cNvPr id="3" name="Content Placeholder 2"/>
          <p:cNvSpPr>
            <a:spLocks noGrp="1"/>
          </p:cNvSpPr>
          <p:nvPr>
            <p:ph idx="1"/>
          </p:nvPr>
        </p:nvSpPr>
        <p:spPr>
          <a:xfrm>
            <a:off x="152400" y="1066800"/>
            <a:ext cx="8763000" cy="5181600"/>
          </a:xfrm>
        </p:spPr>
        <p:txBody>
          <a:bodyPr>
            <a:normAutofit/>
          </a:bodyPr>
          <a:lstStyle/>
          <a:p>
            <a:r>
              <a:rPr lang="en-US" dirty="0" smtClean="0"/>
              <a:t>Fetal umbilical vessels usually insert centrally onto the placenta</a:t>
            </a:r>
          </a:p>
          <a:p>
            <a:r>
              <a:rPr lang="en-US" dirty="0" smtClean="0"/>
              <a:t>In vasa </a:t>
            </a:r>
            <a:r>
              <a:rPr lang="en-US" dirty="0" err="1" smtClean="0"/>
              <a:t>praevia</a:t>
            </a:r>
            <a:r>
              <a:rPr lang="en-US" dirty="0" smtClean="0"/>
              <a:t>, a lateral or </a:t>
            </a:r>
            <a:r>
              <a:rPr lang="en-US" dirty="0" err="1" smtClean="0"/>
              <a:t>velamentous</a:t>
            </a:r>
            <a:r>
              <a:rPr lang="en-US" dirty="0" smtClean="0"/>
              <a:t> insertion of the umbilical cord occurs onto the chorionic plate of the placenta or when there is an extra (</a:t>
            </a:r>
            <a:r>
              <a:rPr lang="en-US" dirty="0" err="1" smtClean="0"/>
              <a:t>succenturiate</a:t>
            </a:r>
            <a:r>
              <a:rPr lang="en-US" dirty="0" smtClean="0"/>
              <a:t>) lobe. With these potentially dangerous variants, fetal vessels traverse within the placental membranes prior to their insertion </a:t>
            </a:r>
          </a:p>
          <a:p>
            <a:pPr>
              <a:buNone/>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152400" y="1066800"/>
            <a:ext cx="8915400" cy="5638800"/>
          </a:xfrm>
        </p:spPr>
        <p:txBody>
          <a:bodyPr>
            <a:normAutofit fontScale="92500" lnSpcReduction="10000"/>
          </a:bodyPr>
          <a:lstStyle/>
          <a:p>
            <a:r>
              <a:rPr lang="en-US" dirty="0" smtClean="0"/>
              <a:t> If these fetal vessels cross the lower uterine segment and present in advance of the fetus, they are then vulnerable to rupture or laceration with rupture of the placental membranes. Because the circulating blood volume of a fetus is small (approximately 300 to 500 ml), relatively unimpressive amounts of vaginal bleeding may easily lead to severe fetal compromise and fetal exsanguination.</a:t>
            </a:r>
          </a:p>
          <a:p>
            <a:r>
              <a:rPr lang="en-US" dirty="0" smtClean="0"/>
              <a:t>Spontaneous </a:t>
            </a:r>
            <a:r>
              <a:rPr lang="en-US" dirty="0"/>
              <a:t>or artificial rupture of placental membranes or descent of the fetal presenting part may cause rupture of these vessels. Painless vaginal bleeding as well as the rapid occurrence of fetal compromise occur soon thereafter. </a:t>
            </a:r>
          </a:p>
          <a:p>
            <a:endParaRPr lang="en-US" dirty="0" smtClean="0"/>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868362"/>
          </a:xfrm>
        </p:spPr>
        <p:txBody>
          <a:bodyPr>
            <a:normAutofit/>
          </a:bodyPr>
          <a:lstStyle/>
          <a:p>
            <a:pPr algn="ctr"/>
            <a:r>
              <a:rPr lang="en-US" sz="3600" b="1" u="sng" dirty="0" smtClean="0"/>
              <a:t>Clinical Presentation of  Vasa </a:t>
            </a:r>
            <a:r>
              <a:rPr lang="en-US" sz="3600" b="1" u="sng" dirty="0" err="1" smtClean="0"/>
              <a:t>Praevia</a:t>
            </a:r>
            <a:endParaRPr lang="en-US" sz="3600" b="1" u="sng" dirty="0"/>
          </a:p>
        </p:txBody>
      </p:sp>
      <p:sp>
        <p:nvSpPr>
          <p:cNvPr id="3" name="Content Placeholder 2"/>
          <p:cNvSpPr>
            <a:spLocks noGrp="1"/>
          </p:cNvSpPr>
          <p:nvPr>
            <p:ph idx="1"/>
          </p:nvPr>
        </p:nvSpPr>
        <p:spPr>
          <a:xfrm>
            <a:off x="152400" y="1219200"/>
            <a:ext cx="8839200" cy="5334000"/>
          </a:xfrm>
        </p:spPr>
        <p:txBody>
          <a:bodyPr>
            <a:normAutofit lnSpcReduction="10000"/>
          </a:bodyPr>
          <a:lstStyle/>
          <a:p>
            <a:pPr>
              <a:buFont typeface="Wingdings" pitchFamily="2" charset="2"/>
              <a:buChar char="§"/>
            </a:pPr>
            <a:r>
              <a:rPr lang="en-US" u="sng" dirty="0" smtClean="0"/>
              <a:t>Painless Vaginal bleeding </a:t>
            </a:r>
            <a:r>
              <a:rPr lang="en-US" dirty="0" smtClean="0"/>
              <a:t>and/or </a:t>
            </a:r>
          </a:p>
          <a:p>
            <a:pPr>
              <a:buFont typeface="Wingdings" pitchFamily="2" charset="2"/>
              <a:buChar char="§"/>
            </a:pPr>
            <a:r>
              <a:rPr lang="en-US" dirty="0"/>
              <a:t>R</a:t>
            </a:r>
            <a:r>
              <a:rPr lang="en-US" dirty="0" smtClean="0"/>
              <a:t>apid occurrence of </a:t>
            </a:r>
            <a:r>
              <a:rPr lang="en-US" u="sng" dirty="0" smtClean="0"/>
              <a:t>fetal heart rate abnormalities</a:t>
            </a:r>
            <a:r>
              <a:rPr lang="en-US" dirty="0" smtClean="0"/>
              <a:t> are the hallmarks of ruptured vasa </a:t>
            </a:r>
            <a:r>
              <a:rPr lang="en-US" dirty="0" err="1" smtClean="0"/>
              <a:t>previa</a:t>
            </a:r>
            <a:r>
              <a:rPr lang="en-US" dirty="0" smtClean="0"/>
              <a:t>. Sudden fetal </a:t>
            </a:r>
            <a:r>
              <a:rPr lang="en-US" u="sng" dirty="0" err="1" smtClean="0"/>
              <a:t>bradycardia</a:t>
            </a:r>
            <a:r>
              <a:rPr lang="en-US" dirty="0" smtClean="0"/>
              <a:t> may be seen.</a:t>
            </a:r>
          </a:p>
          <a:p>
            <a:pPr>
              <a:buFont typeface="Wingdings" pitchFamily="2" charset="2"/>
              <a:buChar char="§"/>
            </a:pPr>
            <a:r>
              <a:rPr lang="en-US" dirty="0" smtClean="0"/>
              <a:t>Occasionally, the </a:t>
            </a:r>
            <a:r>
              <a:rPr lang="en-US" u="sng" dirty="0" smtClean="0"/>
              <a:t>aberrant fetal vessels are detected prior to their rupture at the time of elective cesarean section</a:t>
            </a:r>
            <a:r>
              <a:rPr lang="en-US" dirty="0" smtClean="0"/>
              <a:t>, by ultrasound as an incidental finding, or by palpation of fetal vessels overlying the presenting part during vaginal examination. Unfortunately, however, </a:t>
            </a:r>
            <a:r>
              <a:rPr lang="en-US" dirty="0" err="1" smtClean="0"/>
              <a:t>vasa</a:t>
            </a:r>
            <a:r>
              <a:rPr lang="en-US" dirty="0" smtClean="0"/>
              <a:t> </a:t>
            </a:r>
            <a:r>
              <a:rPr lang="en-US" dirty="0" err="1" smtClean="0"/>
              <a:t>previa</a:t>
            </a:r>
            <a:r>
              <a:rPr lang="en-US" dirty="0" smtClean="0"/>
              <a:t> is seldom recognized prior to vessel disruption. </a:t>
            </a:r>
          </a:p>
          <a:p>
            <a:pPr>
              <a:buNone/>
            </a:pP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884238"/>
          </a:xfrm>
        </p:spPr>
        <p:txBody>
          <a:bodyPr>
            <a:normAutofit/>
          </a:bodyPr>
          <a:lstStyle/>
          <a:p>
            <a:pPr algn="ctr"/>
            <a:r>
              <a:rPr lang="en-US" sz="4000" b="1" u="sng" dirty="0" smtClean="0"/>
              <a:t>Management of  Vasa </a:t>
            </a:r>
            <a:r>
              <a:rPr lang="en-US" sz="4000" b="1" u="sng" dirty="0" err="1" smtClean="0"/>
              <a:t>Praevia</a:t>
            </a:r>
            <a:endParaRPr lang="en-US" sz="4000" u="sng" dirty="0"/>
          </a:p>
        </p:txBody>
      </p:sp>
      <p:sp>
        <p:nvSpPr>
          <p:cNvPr id="3" name="Content Placeholder 2"/>
          <p:cNvSpPr>
            <a:spLocks noGrp="1"/>
          </p:cNvSpPr>
          <p:nvPr>
            <p:ph idx="1"/>
          </p:nvPr>
        </p:nvSpPr>
        <p:spPr>
          <a:xfrm>
            <a:off x="152400" y="1066800"/>
            <a:ext cx="8839200" cy="5638800"/>
          </a:xfrm>
        </p:spPr>
        <p:txBody>
          <a:bodyPr>
            <a:normAutofit/>
          </a:bodyPr>
          <a:lstStyle/>
          <a:p>
            <a:r>
              <a:rPr lang="en-US" dirty="0" smtClean="0"/>
              <a:t>If vasa </a:t>
            </a:r>
            <a:r>
              <a:rPr lang="en-US" dirty="0" err="1" smtClean="0"/>
              <a:t>previa</a:t>
            </a:r>
            <a:r>
              <a:rPr lang="en-US" dirty="0" smtClean="0"/>
              <a:t> is diagnosed prior to vessel disruption, delivery by cesarean section is indicated. </a:t>
            </a:r>
          </a:p>
          <a:p>
            <a:r>
              <a:rPr lang="en-US" dirty="0" smtClean="0"/>
              <a:t>In ruptured vasa </a:t>
            </a:r>
            <a:r>
              <a:rPr lang="en-US" dirty="0" err="1" smtClean="0"/>
              <a:t>previa</a:t>
            </a:r>
            <a:r>
              <a:rPr lang="en-US" dirty="0" smtClean="0"/>
              <a:t>, if the fetus is viable, delivery should be accomplished by the most expeditious route possible, usually cesarean section.</a:t>
            </a:r>
          </a:p>
          <a:p>
            <a:r>
              <a:rPr lang="en-US" dirty="0" smtClean="0"/>
              <a:t>The need for intensive neonatal resuscitation, including transfusion therapy, should be anticipated.</a:t>
            </a:r>
          </a:p>
          <a:p>
            <a:pPr>
              <a:buNone/>
            </a:pP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0"/>
            <a:ext cx="8781288" cy="868362"/>
          </a:xfrm>
        </p:spPr>
        <p:txBody>
          <a:bodyPr>
            <a:normAutofit/>
          </a:bodyPr>
          <a:lstStyle/>
          <a:p>
            <a:pPr algn="ctr"/>
            <a:r>
              <a:rPr lang="en-US" sz="4800" b="1" dirty="0" smtClean="0"/>
              <a:t>ANY QUESTIONS SO FAR ?</a:t>
            </a:r>
            <a:endParaRPr lang="en-US" sz="4800" b="1" dirty="0"/>
          </a:p>
        </p:txBody>
      </p:sp>
    </p:spTree>
    <p:extLst>
      <p:ext uri="{BB962C8B-B14F-4D97-AF65-F5344CB8AC3E}">
        <p14:creationId xmlns:p14="http://schemas.microsoft.com/office/powerpoint/2010/main" val="40057880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24322</TotalTime>
  <Words>9777</Words>
  <Application>Microsoft Office PowerPoint</Application>
  <PresentationFormat>On-screen Show (4:3)</PresentationFormat>
  <Paragraphs>825</Paragraphs>
  <Slides>144</Slides>
  <Notes>1</Notes>
  <HiddenSlides>0</HiddenSlides>
  <MMClips>0</MMClips>
  <ScaleCrop>false</ScaleCrop>
  <HeadingPairs>
    <vt:vector size="4" baseType="variant">
      <vt:variant>
        <vt:lpstr>Theme</vt:lpstr>
      </vt:variant>
      <vt:variant>
        <vt:i4>1</vt:i4>
      </vt:variant>
      <vt:variant>
        <vt:lpstr>Slide Titles</vt:lpstr>
      </vt:variant>
      <vt:variant>
        <vt:i4>144</vt:i4>
      </vt:variant>
    </vt:vector>
  </HeadingPairs>
  <TitlesOfParts>
    <vt:vector size="145" baseType="lpstr">
      <vt:lpstr>Solstice</vt:lpstr>
      <vt:lpstr>OBSTETRIC EMERGENCIES</vt:lpstr>
      <vt:lpstr>Objectives </vt:lpstr>
      <vt:lpstr>Introduction</vt:lpstr>
      <vt:lpstr>Examples of Obstetric Emergencies</vt:lpstr>
      <vt:lpstr>Case Scenario 1</vt:lpstr>
      <vt:lpstr>1. Cord Presentation and Cord Prolapse</vt:lpstr>
      <vt:lpstr>Causes of Cord Prolapse</vt:lpstr>
      <vt:lpstr>PowerPoint Presentation</vt:lpstr>
      <vt:lpstr>Diagnosis of Cord Presentation and Cord prolapse during labour</vt:lpstr>
      <vt:lpstr>Management of Cord Presentation</vt:lpstr>
      <vt:lpstr>Management of Cord Prolapse</vt:lpstr>
      <vt:lpstr>Pulsating Cord with Mother in First Stage</vt:lpstr>
      <vt:lpstr>Cont’…</vt:lpstr>
      <vt:lpstr>Cont….</vt:lpstr>
      <vt:lpstr>If the Cord is not Pulsating</vt:lpstr>
      <vt:lpstr>Complications of  Cord Presentation and Cord Prolapse</vt:lpstr>
      <vt:lpstr>ANY QUESTIONS SO FAR?</vt:lpstr>
      <vt:lpstr>Case Scenario 2</vt:lpstr>
      <vt:lpstr>2. Antepartum Hemorrhage (APH)</vt:lpstr>
      <vt:lpstr>Causes of APH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 SO FAR?</vt:lpstr>
      <vt:lpstr>Case Scenario 3</vt:lpstr>
      <vt:lpstr>GROUP DISCUSSIONS</vt:lpstr>
      <vt:lpstr>PowerPoint Presentation</vt:lpstr>
      <vt:lpstr>3. Postpartum Hemorrhage (PPH)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Secondary PPH</vt:lpstr>
      <vt:lpstr>PowerPoint Presentation</vt:lpstr>
      <vt:lpstr>ANY QUESTIONS SO FAR?</vt:lpstr>
      <vt:lpstr>GROUP DISCUSSIONS</vt:lpstr>
      <vt:lpstr>RUPTURED UTERUS</vt:lpstr>
      <vt:lpstr>PowerPoint Presentation</vt:lpstr>
      <vt:lpstr>Predisposing  factors to uterine rapture</vt:lpstr>
      <vt:lpstr>Cont’…</vt:lpstr>
      <vt:lpstr>Causes of Uterine Rapture</vt:lpstr>
      <vt:lpstr>Cont…..</vt:lpstr>
      <vt:lpstr>Pathophysiology of uterine rapture</vt:lpstr>
      <vt:lpstr>Pathophysiology cont……</vt:lpstr>
      <vt:lpstr>Clinical Presentation</vt:lpstr>
      <vt:lpstr>Clinical features Cont’...</vt:lpstr>
      <vt:lpstr>Signs of Impending Rapture</vt:lpstr>
      <vt:lpstr>Actual Signs of Scar Rapture</vt:lpstr>
      <vt:lpstr>PowerPoint Presentation</vt:lpstr>
      <vt:lpstr>PowerPoint Presentation</vt:lpstr>
      <vt:lpstr>Management of Uterine Rapture</vt:lpstr>
      <vt:lpstr>Cont’…</vt:lpstr>
      <vt:lpstr>Cont’...</vt:lpstr>
      <vt:lpstr>Complications of Uterine Rapture</vt:lpstr>
      <vt:lpstr>ANY QUESTIONS ?</vt:lpstr>
      <vt:lpstr>5.  Amniotic Fluid Embolism (AFE)</vt:lpstr>
      <vt:lpstr>Cont…</vt:lpstr>
      <vt:lpstr>Predisposing factors to AFE </vt:lpstr>
      <vt:lpstr>Predisposing factors Cont’…</vt:lpstr>
      <vt:lpstr>Signs and Symptoms of AFE</vt:lpstr>
      <vt:lpstr>Management of AFE</vt:lpstr>
      <vt:lpstr>PowerPoint Presentation</vt:lpstr>
      <vt:lpstr>In most cases the prognosis is poor.</vt:lpstr>
      <vt:lpstr>Complications of AFE</vt:lpstr>
      <vt:lpstr>ANY QUESTIONS  SO FAR ?</vt:lpstr>
      <vt:lpstr>GROUP DISCUSSIONS</vt:lpstr>
      <vt:lpstr>6.  Acute Inversion of the Uterus (AIE)</vt:lpstr>
      <vt:lpstr>PowerPoint Presentation</vt:lpstr>
      <vt:lpstr>Cont’…</vt:lpstr>
      <vt:lpstr>The Predisposing Causes of Acute Inversion of the Uterus:</vt:lpstr>
      <vt:lpstr>How to Diagnose Acute Inversion of the Uterus</vt:lpstr>
      <vt:lpstr>PowerPoint Presentation</vt:lpstr>
      <vt:lpstr> </vt:lpstr>
      <vt:lpstr>PowerPoint Presentation</vt:lpstr>
      <vt:lpstr>PowerPoint Presentation</vt:lpstr>
      <vt:lpstr>PowerPoint Presentation</vt:lpstr>
      <vt:lpstr>PowerPoint Presentation</vt:lpstr>
      <vt:lpstr>PowerPoint Presentation</vt:lpstr>
      <vt:lpstr>Medical Management of Inverted Uterus</vt:lpstr>
      <vt:lpstr>Complications of Inverted Uterus</vt:lpstr>
      <vt:lpstr>ANY QUESTIONS SO FAR ?</vt:lpstr>
      <vt:lpstr>GROUP PRESENTATIONS</vt:lpstr>
      <vt:lpstr>9. Vasa Praevia</vt:lpstr>
      <vt:lpstr>Pathophysiology of  Vasa Praevia</vt:lpstr>
      <vt:lpstr>Cont...</vt:lpstr>
      <vt:lpstr>Clinical Presentation of  Vasa Praevia</vt:lpstr>
      <vt:lpstr>Management of  Vasa Praevia</vt:lpstr>
      <vt:lpstr>ANY QUESTIONS SO FAR ?</vt:lpstr>
      <vt:lpstr>TIME FOR…  THURSDAYS MEGA MORNING PRAYERS AT THE HOSPITAL… …NO ONE WOULD LIKE TO MISS THAT, RIGHT ? …GROUP DISCUSSIONS AND PRESENTATIONS  TO RESUME IN THE AFTERNOON…  SEE YOU THEN…</vt:lpstr>
      <vt:lpstr>GROUP PRESENTATIONS</vt:lpstr>
      <vt:lpstr>SHOCKED ?</vt:lpstr>
      <vt:lpstr>12. OBSTETRIC SHOCK</vt:lpstr>
      <vt:lpstr>PowerPoint Presentation</vt:lpstr>
      <vt:lpstr>Causes of Obstetric Shock</vt:lpstr>
      <vt:lpstr>Stages of Shock;</vt:lpstr>
      <vt:lpstr> </vt:lpstr>
      <vt:lpstr>PowerPoint Presentation</vt:lpstr>
      <vt:lpstr>PowerPoint Presentation</vt:lpstr>
      <vt:lpstr>PowerPoint Presentation</vt:lpstr>
      <vt:lpstr>PowerPoint Presentation</vt:lpstr>
      <vt:lpstr>Signs and Symptoms of Shock</vt:lpstr>
      <vt:lpstr>PowerPoint Presentation</vt:lpstr>
      <vt:lpstr>Outcome of Shock</vt:lpstr>
      <vt:lpstr>Management of Hypovolaemic Shock</vt:lpstr>
      <vt:lpstr>Cont’…</vt:lpstr>
      <vt:lpstr>Cont……</vt:lpstr>
      <vt:lpstr>PowerPoint Presentation</vt:lpstr>
      <vt:lpstr>Cont’…</vt:lpstr>
      <vt:lpstr>Septic Shock</vt:lpstr>
      <vt:lpstr>Management of Septic Shock</vt:lpstr>
      <vt:lpstr>Cont…</vt:lpstr>
      <vt:lpstr>ANY QUESTIONS SO FAR?</vt:lpstr>
      <vt:lpstr>Case Scenario 4</vt:lpstr>
      <vt:lpstr>12. SHOULDER DYSTOCIA</vt:lpstr>
      <vt:lpstr>Predisposing factors to Shoulder Dystocia</vt:lpstr>
      <vt:lpstr>PowerPoint Presentation</vt:lpstr>
      <vt:lpstr>Diagnosis/Recognition</vt:lpstr>
      <vt:lpstr>Management of Shoulder Dystocia</vt:lpstr>
      <vt:lpstr>PowerPoint Presentation</vt:lpstr>
      <vt:lpstr>Cont…..</vt:lpstr>
      <vt:lpstr>Non - invasive Procedures</vt:lpstr>
      <vt:lpstr>Cont’...</vt:lpstr>
      <vt:lpstr>McRobert’s Manoevre and  Supra-Pubic Pressure/manoevre</vt:lpstr>
      <vt:lpstr>All fours position (Gaskin Manoevre)</vt:lpstr>
      <vt:lpstr>All-fours position (Gaskin Manoeuvre)</vt:lpstr>
      <vt:lpstr>Manipulative procedures</vt:lpstr>
      <vt:lpstr>Rubin’s Manoeuvre</vt:lpstr>
      <vt:lpstr>Wood’s manoeuvre</vt:lpstr>
      <vt:lpstr>Zavanelli’s Manoeuvre</vt:lpstr>
      <vt:lpstr>Prevention of Shoulder Dystocia</vt:lpstr>
      <vt:lpstr>Complications of Shoulder Dystocia</vt:lpstr>
      <vt:lpstr>ANY 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RUPTURED UTERUS</dc:title>
  <dc:creator>CARO</dc:creator>
  <cp:lastModifiedBy>Evans</cp:lastModifiedBy>
  <cp:revision>378</cp:revision>
  <dcterms:created xsi:type="dcterms:W3CDTF">2015-06-24T13:47:55Z</dcterms:created>
  <dcterms:modified xsi:type="dcterms:W3CDTF">2016-06-06T14:12:16Z</dcterms:modified>
</cp:coreProperties>
</file>