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16" r:id="rId3"/>
    <p:sldId id="333" r:id="rId4"/>
    <p:sldId id="276" r:id="rId5"/>
    <p:sldId id="277" r:id="rId6"/>
    <p:sldId id="334" r:id="rId7"/>
    <p:sldId id="335" r:id="rId8"/>
    <p:sldId id="336" r:id="rId9"/>
    <p:sldId id="264" r:id="rId10"/>
    <p:sldId id="283" r:id="rId11"/>
    <p:sldId id="265" r:id="rId12"/>
    <p:sldId id="284" r:id="rId13"/>
    <p:sldId id="266" r:id="rId14"/>
    <p:sldId id="298" r:id="rId15"/>
    <p:sldId id="299" r:id="rId16"/>
    <p:sldId id="300" r:id="rId17"/>
    <p:sldId id="301" r:id="rId18"/>
    <p:sldId id="302" r:id="rId19"/>
    <p:sldId id="303" r:id="rId20"/>
    <p:sldId id="304" r:id="rId21"/>
    <p:sldId id="305" r:id="rId22"/>
    <p:sldId id="306" r:id="rId23"/>
    <p:sldId id="307" r:id="rId24"/>
    <p:sldId id="269" r:id="rId25"/>
    <p:sldId id="287" r:id="rId26"/>
    <p:sldId id="270" r:id="rId27"/>
    <p:sldId id="288" r:id="rId28"/>
    <p:sldId id="271" r:id="rId29"/>
    <p:sldId id="324" r:id="rId30"/>
    <p:sldId id="272" r:id="rId31"/>
    <p:sldId id="273" r:id="rId32"/>
    <p:sldId id="289" r:id="rId33"/>
    <p:sldId id="274" r:id="rId34"/>
    <p:sldId id="290" r:id="rId35"/>
    <p:sldId id="275" r:id="rId36"/>
    <p:sldId id="291" r:id="rId37"/>
    <p:sldId id="278" r:id="rId38"/>
    <p:sldId id="293" r:id="rId39"/>
    <p:sldId id="279" r:id="rId40"/>
    <p:sldId id="292" r:id="rId41"/>
    <p:sldId id="294" r:id="rId42"/>
    <p:sldId id="280" r:id="rId43"/>
    <p:sldId id="317" r:id="rId44"/>
    <p:sldId id="295" r:id="rId45"/>
    <p:sldId id="281" r:id="rId46"/>
    <p:sldId id="296" r:id="rId47"/>
    <p:sldId id="297" r:id="rId48"/>
    <p:sldId id="282" r:id="rId49"/>
    <p:sldId id="309" r:id="rId50"/>
    <p:sldId id="325" r:id="rId51"/>
    <p:sldId id="310" r:id="rId52"/>
    <p:sldId id="326" r:id="rId53"/>
    <p:sldId id="311" r:id="rId54"/>
    <p:sldId id="331" r:id="rId55"/>
    <p:sldId id="327" r:id="rId56"/>
    <p:sldId id="318" r:id="rId57"/>
    <p:sldId id="319" r:id="rId58"/>
    <p:sldId id="312" r:id="rId59"/>
    <p:sldId id="313" r:id="rId60"/>
    <p:sldId id="321" r:id="rId61"/>
    <p:sldId id="314" r:id="rId62"/>
    <p:sldId id="328" r:id="rId63"/>
    <p:sldId id="322" r:id="rId64"/>
    <p:sldId id="329" r:id="rId65"/>
    <p:sldId id="315" r:id="rId66"/>
    <p:sldId id="323" r:id="rId67"/>
    <p:sldId id="330" r:id="rId6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C4ECCF22-3256-4A37-8C0E-1E2B48B497CD}" type="datetimeFigureOut">
              <a:rPr lang="en-US" smtClean="0"/>
              <a:pPr/>
              <a:t>3/13/2024</a:t>
            </a:fld>
            <a:endParaRPr lang="en-US"/>
          </a:p>
        </p:txBody>
      </p:sp>
      <p:sp>
        <p:nvSpPr>
          <p:cNvPr id="5" name="Footer Placeholder 4"/>
          <p:cNvSpPr>
            <a:spLocks noGrp="1"/>
          </p:cNvSpPr>
          <p:nvPr>
            <p:ph type="ftr" sz="quarter" idx="11"/>
          </p:nvPr>
        </p:nvSpPr>
        <p:spPr>
          <a:xfrm>
            <a:off x="2743973" y="5870576"/>
            <a:ext cx="3932137" cy="377825"/>
          </a:xfrm>
        </p:spPr>
        <p:txBody>
          <a:bodyPr/>
          <a:lstStyle/>
          <a:p>
            <a:endParaRPr lang="en-US"/>
          </a:p>
        </p:txBody>
      </p:sp>
      <p:sp>
        <p:nvSpPr>
          <p:cNvPr id="6" name="Slide Number Placeholder 5"/>
          <p:cNvSpPr>
            <a:spLocks noGrp="1"/>
          </p:cNvSpPr>
          <p:nvPr>
            <p:ph type="sldNum" sz="quarter" idx="12"/>
          </p:nvPr>
        </p:nvSpPr>
        <p:spPr>
          <a:xfrm>
            <a:off x="8040685" y="5870576"/>
            <a:ext cx="417516" cy="377825"/>
          </a:xfrm>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2067508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ECCF22-3256-4A37-8C0E-1E2B48B497CD}"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42195167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ECCF22-3256-4A37-8C0E-1E2B48B497CD}"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8647509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ECCF22-3256-4A37-8C0E-1E2B48B497CD}"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39062975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ECCF22-3256-4A37-8C0E-1E2B48B497CD}"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30035221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ECCF22-3256-4A37-8C0E-1E2B48B497CD}"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2002788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ECCF22-3256-4A37-8C0E-1E2B48B497CD}"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17302355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ECCF22-3256-4A37-8C0E-1E2B48B497CD}"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34386808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ECCF22-3256-4A37-8C0E-1E2B48B497CD}"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40333065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ECCF22-3256-4A37-8C0E-1E2B48B497CD}"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15827597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ECCF22-3256-4A37-8C0E-1E2B48B497CD}"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40200110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ECCF22-3256-4A37-8C0E-1E2B48B497CD}"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645649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ECCF22-3256-4A37-8C0E-1E2B48B497CD}" type="datetimeFigureOut">
              <a:rPr lang="en-US" smtClean="0"/>
              <a:pPr/>
              <a:t>3/13/2024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23633187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ECCF22-3256-4A37-8C0E-1E2B48B497CD}" type="datetimeFigureOut">
              <a:rPr lang="en-US" smtClean="0"/>
              <a:pPr/>
              <a:t>3/13/2024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19863713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C4ECCF22-3256-4A37-8C0E-1E2B48B497CD}" type="datetimeFigureOut">
              <a:rPr lang="en-US" smtClean="0"/>
              <a:pPr/>
              <a:t>3/13/2024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24467176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ECCF22-3256-4A37-8C0E-1E2B48B497CD}"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20986096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ECCF22-3256-4A37-8C0E-1E2B48B497CD}"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53926-8A72-460F-8812-4A9CF2A2E4E4}" type="slidenum">
              <a:rPr lang="en-US" smtClean="0"/>
              <a:pPr/>
              <a:t>‹#›</a:t>
            </a:fld>
            <a:endParaRPr lang="en-US"/>
          </a:p>
        </p:txBody>
      </p:sp>
    </p:spTree>
    <p:extLst>
      <p:ext uri="{BB962C8B-B14F-4D97-AF65-F5344CB8AC3E}">
        <p14:creationId xmlns:p14="http://schemas.microsoft.com/office/powerpoint/2010/main" val="291811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4ECCF22-3256-4A37-8C0E-1E2B48B497CD}" type="datetimeFigureOut">
              <a:rPr lang="en-US" smtClean="0"/>
              <a:pPr/>
              <a:t>3/13/2024</a:t>
            </a:fld>
            <a:endParaRPr lang="en-US"/>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6D53926-8A72-460F-8812-4A9CF2A2E4E4}" type="slidenum">
              <a:rPr lang="en-US" smtClean="0"/>
              <a:pPr/>
              <a:t>‹#›</a:t>
            </a:fld>
            <a:endParaRPr lang="en-US"/>
          </a:p>
        </p:txBody>
      </p:sp>
    </p:spTree>
    <p:extLst>
      <p:ext uri="{BB962C8B-B14F-4D97-AF65-F5344CB8AC3E}">
        <p14:creationId xmlns:p14="http://schemas.microsoft.com/office/powerpoint/2010/main" val="413311536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thoughtco.com/cultural-relativism-definition-3026122"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sociologygroup.com/magic-science-religion-essays-malinowski/"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anthropology.columbia.edu/department-history/edward-sapir"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americananthro.org/AdvanceYourCareer/Content.aspx?ItemNumber=1783&amp;navItemNumber=742"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2.palomar.edu/anthro/intro/glossary.htm"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www2.palomar.edu/anthro/intro/glossary.htm"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6176" y="1377462"/>
            <a:ext cx="7851648" cy="1828800"/>
          </a:xfrm>
        </p:spPr>
        <p:txBody>
          <a:bodyPr>
            <a:normAutofit/>
          </a:bodyPr>
          <a:lstStyle/>
          <a:p>
            <a:r>
              <a:rPr lang="en-US" b="1" i="1" dirty="0">
                <a:solidFill>
                  <a:srgbClr val="FF0000"/>
                </a:solidFill>
                <a:latin typeface="Bradley Hand ITC" panose="03070402050302030203" pitchFamily="66" charset="0"/>
              </a:rPr>
              <a:t>Behavioral Science</a:t>
            </a:r>
            <a:br>
              <a:rPr lang="en-US" b="1" i="1" dirty="0">
                <a:solidFill>
                  <a:srgbClr val="FF0000"/>
                </a:solidFill>
                <a:latin typeface="Bradley Hand ITC" panose="03070402050302030203" pitchFamily="66" charset="0"/>
              </a:rPr>
            </a:br>
            <a:r>
              <a:rPr lang="en-US" b="1" i="1" dirty="0">
                <a:solidFill>
                  <a:srgbClr val="FF0000"/>
                </a:solidFill>
                <a:latin typeface="Bradley Hand ITC" panose="03070402050302030203" pitchFamily="66" charset="0"/>
              </a:rPr>
              <a:t>BY MA’AM CHRISTINE JOY</a:t>
            </a:r>
          </a:p>
        </p:txBody>
      </p:sp>
      <p:sp>
        <p:nvSpPr>
          <p:cNvPr id="3" name="Subtitle 2"/>
          <p:cNvSpPr>
            <a:spLocks noGrp="1"/>
          </p:cNvSpPr>
          <p:nvPr>
            <p:ph type="subTitle" idx="1"/>
          </p:nvPr>
        </p:nvSpPr>
        <p:spPr/>
        <p:txBody>
          <a:bodyPr/>
          <a:lstStyle/>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xit" presetSubtype="0" fill="hold" grpId="0" nodeType="clickEffect">
                                  <p:stCondLst>
                                    <p:cond delay="0"/>
                                  </p:stCondLst>
                                  <p:childTnLst>
                                    <p:animEffect transition="out" filter="wipe(down)">
                                      <p:cBhvr>
                                        <p:cTn id="13" dur="180" accel="50000">
                                          <p:stCondLst>
                                            <p:cond delay="1820"/>
                                          </p:stCondLst>
                                        </p:cTn>
                                        <p:tgtEl>
                                          <p:spTgt spid="2"/>
                                        </p:tgtEl>
                                      </p:cBhvr>
                                    </p:animEffect>
                                    <p:anim calcmode="lin" valueType="num">
                                      <p:cBhvr>
                                        <p:cTn id="14" dur="1822"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15" dur="178">
                                          <p:stCondLst>
                                            <p:cond delay="1822"/>
                                          </p:stCondLst>
                                        </p:cTn>
                                        <p:tgtEl>
                                          <p:spTgt spid="2"/>
                                        </p:tgtEl>
                                        <p:attrNameLst>
                                          <p:attrName>ppt_x</p:attrName>
                                        </p:attrNameLst>
                                      </p:cBhvr>
                                      <p:tavLst>
                                        <p:tav tm="0">
                                          <p:val>
                                            <p:strVal val="ppt_x"/>
                                          </p:val>
                                        </p:tav>
                                        <p:tav tm="100000">
                                          <p:val>
                                            <p:strVal val="ppt_x"/>
                                          </p:val>
                                        </p:tav>
                                      </p:tavLst>
                                    </p:anim>
                                    <p:anim calcmode="lin" valueType="num">
                                      <p:cBhvr>
                                        <p:cTn id="16" dur="664"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0" dur="180" accel="50000">
                                          <p:stCondLst>
                                            <p:cond delay="1820"/>
                                          </p:stCondLst>
                                        </p:cTn>
                                        <p:tgtEl>
                                          <p:spTgt spid="2"/>
                                        </p:tgtEl>
                                        <p:attrNameLst>
                                          <p:attrName>ppt_y</p:attrName>
                                        </p:attrNameLst>
                                      </p:cBhvr>
                                      <p:tavLst>
                                        <p:tav tm="0">
                                          <p:val>
                                            <p:strVal val="ppt_y"/>
                                          </p:val>
                                        </p:tav>
                                        <p:tav tm="100000">
                                          <p:val>
                                            <p:strVal val="ppt_y+ppt_h"/>
                                          </p:val>
                                        </p:tav>
                                      </p:tavLst>
                                    </p:anim>
                                    <p:animScale>
                                      <p:cBhvr>
                                        <p:cTn id="21" dur="26">
                                          <p:stCondLst>
                                            <p:cond delay="620"/>
                                          </p:stCondLst>
                                        </p:cTn>
                                        <p:tgtEl>
                                          <p:spTgt spid="2"/>
                                        </p:tgtEl>
                                      </p:cBhvr>
                                      <p:to x="100000" y="60000"/>
                                    </p:animScale>
                                    <p:animScale>
                                      <p:cBhvr>
                                        <p:cTn id="22" dur="166" decel="50000">
                                          <p:stCondLst>
                                            <p:cond delay="646"/>
                                          </p:stCondLst>
                                        </p:cTn>
                                        <p:tgtEl>
                                          <p:spTgt spid="2"/>
                                        </p:tgtEl>
                                      </p:cBhvr>
                                      <p:to x="100000" y="100000"/>
                                    </p:animScale>
                                    <p:animScale>
                                      <p:cBhvr>
                                        <p:cTn id="23" dur="26">
                                          <p:stCondLst>
                                            <p:cond delay="1312"/>
                                          </p:stCondLst>
                                        </p:cTn>
                                        <p:tgtEl>
                                          <p:spTgt spid="2"/>
                                        </p:tgtEl>
                                      </p:cBhvr>
                                      <p:to x="100000" y="80000"/>
                                    </p:animScale>
                                    <p:animScale>
                                      <p:cBhvr>
                                        <p:cTn id="24" dur="166" decel="50000">
                                          <p:stCondLst>
                                            <p:cond delay="1338"/>
                                          </p:stCondLst>
                                        </p:cTn>
                                        <p:tgtEl>
                                          <p:spTgt spid="2"/>
                                        </p:tgtEl>
                                      </p:cBhvr>
                                      <p:to x="100000" y="100000"/>
                                    </p:animScale>
                                    <p:animScale>
                                      <p:cBhvr>
                                        <p:cTn id="25" dur="26">
                                          <p:stCondLst>
                                            <p:cond delay="1642"/>
                                          </p:stCondLst>
                                        </p:cTn>
                                        <p:tgtEl>
                                          <p:spTgt spid="2"/>
                                        </p:tgtEl>
                                      </p:cBhvr>
                                      <p:to x="100000" y="90000"/>
                                    </p:animScale>
                                    <p:animScale>
                                      <p:cBhvr>
                                        <p:cTn id="26" dur="166" decel="50000">
                                          <p:stCondLst>
                                            <p:cond delay="1668"/>
                                          </p:stCondLst>
                                        </p:cTn>
                                        <p:tgtEl>
                                          <p:spTgt spid="2"/>
                                        </p:tgtEl>
                                      </p:cBhvr>
                                      <p:to x="100000" y="100000"/>
                                    </p:animScale>
                                    <p:animScale>
                                      <p:cBhvr>
                                        <p:cTn id="27" dur="26">
                                          <p:stCondLst>
                                            <p:cond delay="1808"/>
                                          </p:stCondLst>
                                        </p:cTn>
                                        <p:tgtEl>
                                          <p:spTgt spid="2"/>
                                        </p:tgtEl>
                                      </p:cBhvr>
                                      <p:to x="100000" y="95000"/>
                                    </p:animScale>
                                    <p:animScale>
                                      <p:cBhvr>
                                        <p:cTn id="28" dur="166" decel="50000">
                                          <p:stCondLst>
                                            <p:cond delay="1834"/>
                                          </p:stCondLst>
                                        </p:cTn>
                                        <p:tgtEl>
                                          <p:spTgt spid="2"/>
                                        </p:tgtEl>
                                      </p:cBhvr>
                                      <p:to x="100000" y="100000"/>
                                    </p:animScale>
                                    <p:set>
                                      <p:cBhvr>
                                        <p:cTn id="29"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Medical anthropologists use anthropological </a:t>
            </a:r>
            <a:r>
              <a:rPr lang="en-US" b="1" dirty="0"/>
              <a:t>theories and methods </a:t>
            </a:r>
            <a:r>
              <a:rPr lang="en-US" dirty="0"/>
              <a:t>to generate unique insights into how different cultural groups around the world experience, interpret, and respond to questions of health, illness, and wellness.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   Medical anthropologists study a wide array of topics. Specific questions include: </a:t>
            </a:r>
          </a:p>
          <a:p>
            <a:r>
              <a:rPr lang="en-US" dirty="0"/>
              <a:t>How does a particular culture define health or illness?</a:t>
            </a:r>
          </a:p>
          <a:p>
            <a:r>
              <a:rPr lang="en-US" dirty="0"/>
              <a:t>How might a diagnosis or condition be interpreted by different cultures?</a:t>
            </a:r>
          </a:p>
          <a:p>
            <a:r>
              <a:rPr lang="en-US" dirty="0"/>
              <a:t>What are the roles of doctors, shamans, or alternative health practitioners?</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Why do certain groups experience better or worse health outcomes, or higher prevalence of certain diseases?</a:t>
            </a:r>
          </a:p>
          <a:p>
            <a:r>
              <a:rPr lang="en-US" dirty="0"/>
              <a:t>What is the connect between health, happiness, and stress?</a:t>
            </a:r>
          </a:p>
          <a:p>
            <a:r>
              <a:rPr lang="en-US" dirty="0"/>
              <a:t>How are different conditions stigmatized or even celebrated in specific cultural contexts?</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addition, medical anthropologists study the factors that affect or are affected by the distribution of illness, and are also closely attuned to questions of inequality, power, and health.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of anthropology</a:t>
            </a:r>
          </a:p>
        </p:txBody>
      </p:sp>
      <p:sp>
        <p:nvSpPr>
          <p:cNvPr id="3" name="Content Placeholder 2"/>
          <p:cNvSpPr>
            <a:spLocks noGrp="1"/>
          </p:cNvSpPr>
          <p:nvPr>
            <p:ph idx="1"/>
          </p:nvPr>
        </p:nvSpPr>
        <p:spPr/>
        <p:txBody>
          <a:bodyPr/>
          <a:lstStyle/>
          <a:p>
            <a:r>
              <a:rPr lang="en-US" dirty="0"/>
              <a:t>Anthropology has its roots in the works and ideas of the great ancient and Medieval Greek, Roman, and Hebrew philosophers and social thinkers.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These people were interested in the nature, origin and destiny of man, and the morality and ethics of human relationships.  But anthropology as an academic discipline was born during the 19th century.</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other words, the study of human culture began in ancient times, but anthropology did not become a separate area of study until the mid-1800's (i.e. middle of 19th century). </a:t>
            </a:r>
            <a:endParaRPr lang="x-none"/>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Early anthropologists concentrated on applying the theory of evolution to their studies. The theory of evolution states that mankind is not the product of special creation, but is part of the natural, evolutionary process.</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Evolutionists argue that man was originated from lower animals, particularly the close ancestor or blood relative of man are the mammals which are manlike in their physiology and anatomy and other social behavior.</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US" dirty="0"/>
              <a:t>But, about the end of the 19th century, many anthropologists emphasized the discovery of and recording of human differences rather than formulations of patterns of evolutionary development.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pPr>
              <a:buNone/>
            </a:pPr>
            <a:r>
              <a:rPr lang="en-US" dirty="0"/>
              <a:t>   By the end of the lesson the student should be able to;</a:t>
            </a:r>
          </a:p>
          <a:p>
            <a:pPr>
              <a:buNone/>
            </a:pPr>
            <a:r>
              <a:rPr lang="en-US" dirty="0"/>
              <a:t>1.Definations of terminologies</a:t>
            </a:r>
          </a:p>
          <a:p>
            <a:pPr>
              <a:buNone/>
            </a:pPr>
            <a:r>
              <a:rPr lang="en-US" dirty="0"/>
              <a:t>2.Describe the background and branches of anthropology</a:t>
            </a:r>
          </a:p>
          <a:p>
            <a:pPr>
              <a:buNone/>
            </a:pPr>
            <a:r>
              <a:rPr lang="en-US" dirty="0"/>
              <a:t>3.Describe the importance of anthropology</a:t>
            </a:r>
          </a:p>
          <a:p>
            <a:pPr>
              <a:buNone/>
            </a:pPr>
            <a:r>
              <a:rPr lang="en-US" dirty="0"/>
              <a:t>4. Describe the concepts of anthropology state principles</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They believed that the culture of the various indigenous peoples in America, Africa, Australia and Asia and Europe should be systematically studied before their cultures were corrupted and transformed by contact with the modern, western world.</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US" dirty="0"/>
              <a:t>In 1920's, anthropology focused on the way that different cultural traits functioned to satisfy basic human needs, both biological and psychological. This approach was called </a:t>
            </a:r>
            <a:r>
              <a:rPr lang="en-US" b="1" dirty="0"/>
              <a:t>Functionalism</a:t>
            </a:r>
            <a:r>
              <a:rPr lang="en-US" dirty="0"/>
              <a:t>. </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Anthropologists of the early 1900's emphasized the study of social and cultural differences among human groups. The study of the cultural and social differences between the various groups of people is called </a:t>
            </a:r>
            <a:r>
              <a:rPr lang="en-US" b="1" dirty="0"/>
              <a:t>ethnography</a:t>
            </a:r>
            <a:endParaRPr lang="x-none" b="1"/>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By the mid-1900, however, anthropologists attempted to discover universal human patterns and the common biopsychological traits that bind all human beings. This approach is called </a:t>
            </a:r>
            <a:r>
              <a:rPr lang="en-US" b="1" dirty="0"/>
              <a:t>ethnology</a:t>
            </a:r>
            <a:r>
              <a:rPr lang="en-US" dirty="0"/>
              <a:t>. </a:t>
            </a:r>
            <a:endParaRPr lang="x-none" dirty="0"/>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r>
              <a:rPr lang="en-US" dirty="0"/>
              <a:t>Medical anthropologists use their evolving methodologies to examine key concepts, including: </a:t>
            </a:r>
          </a:p>
          <a:p>
            <a:r>
              <a:rPr lang="en-US" b="1" dirty="0"/>
              <a:t>Health disparities</a:t>
            </a:r>
            <a:r>
              <a:rPr lang="en-US" dirty="0"/>
              <a:t>: the differences in the distribution of health outcomes or disease prevalence across groups</a:t>
            </a:r>
          </a:p>
          <a:p>
            <a:r>
              <a:rPr lang="en-US" b="1" dirty="0"/>
              <a:t>Global health</a:t>
            </a:r>
            <a:r>
              <a:rPr lang="en-US" dirty="0"/>
              <a:t>: the study of health across the globe</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a:t>Ethnomedicine</a:t>
            </a:r>
            <a:r>
              <a:rPr lang="en-US" dirty="0"/>
              <a:t>: the comparative study of traditional medicine practices in different cultures</a:t>
            </a:r>
          </a:p>
          <a:p>
            <a:r>
              <a:rPr lang="en-US" b="1" dirty="0">
                <a:hlinkClick r:id="rId2"/>
              </a:rPr>
              <a:t>Cultural relativism</a:t>
            </a:r>
            <a:r>
              <a:rPr lang="en-US" dirty="0"/>
              <a:t>: the theory that all cultures must be considered on their own terms, not as superior or inferior to others.</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    What Do Medical Anthropologists Study?  </a:t>
            </a:r>
          </a:p>
          <a:p>
            <a:r>
              <a:rPr lang="en-US" dirty="0"/>
              <a:t>Medical anthropologists work to solve a variety of problems. For instance, some researchers focus on health equity and health disparities, trying to explain why certain communities have better or worse health outcomes than others. Others might ask how a particular health condition, such as Alzheimer’s or schizophrenia, is experienced in localized contexts around the globe.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Medical anthropologists can be divided into two general groups: </a:t>
            </a:r>
            <a:r>
              <a:rPr lang="en-US" b="1" dirty="0"/>
              <a:t>academic</a:t>
            </a:r>
            <a:r>
              <a:rPr lang="en-US" dirty="0"/>
              <a:t> and </a:t>
            </a:r>
            <a:r>
              <a:rPr lang="en-US" b="1" dirty="0"/>
              <a:t>applied</a:t>
            </a:r>
            <a:r>
              <a:rPr lang="en-US" dirty="0"/>
              <a:t>. Academic medical anthropologists work within university systems, specializing in research, writing, and/or teaching.</a:t>
            </a:r>
          </a:p>
          <a:p>
            <a:endParaRPr lang="en-US" dirty="0"/>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In contrast, applied medical anthropologists often work outside of university settings. They can be found in hospitals, medical schools, public health programs, and in nonprofit or international non-governmental organizations.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While academic anthropologists often have more open-ended research agendas, applied practitioners are typically part of a team trying to solve or generate insights into a specific problem or question. </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Definitions and terminologies;</a:t>
            </a:r>
          </a:p>
          <a:p>
            <a:pPr>
              <a:buNone/>
            </a:pPr>
            <a:r>
              <a:rPr lang="en-US" b="1" dirty="0"/>
              <a:t>Behavioral Science </a:t>
            </a:r>
            <a:r>
              <a:rPr lang="en-US" dirty="0"/>
              <a:t>is the scientific study of human and animal behavior</a:t>
            </a:r>
          </a:p>
          <a:p>
            <a:pPr>
              <a:buNone/>
            </a:pPr>
            <a:r>
              <a:rPr lang="en-US" b="1" dirty="0"/>
              <a:t>OR </a:t>
            </a:r>
          </a:p>
          <a:p>
            <a:pPr>
              <a:buNone/>
            </a:pPr>
            <a:r>
              <a:rPr lang="en-US" dirty="0"/>
              <a:t>A branch of science(as psychology, sociology or anthropology)that deals primarily with human action and often seek to generalize about human behavior in the society</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  Medical Anthropology Key Takeaways </a:t>
            </a:r>
          </a:p>
          <a:p>
            <a:r>
              <a:rPr lang="en-US" dirty="0"/>
              <a:t>Medical anthropology is a branch of anthropology focused on the relationship between health, illness, and culture.</a:t>
            </a:r>
          </a:p>
          <a:p>
            <a:r>
              <a:rPr lang="en-US" dirty="0"/>
              <a:t>Medical anthropologists can be divided into two key fields: applied and academic.</a:t>
            </a:r>
          </a:p>
          <a:p>
            <a:r>
              <a:rPr lang="en-US" dirty="0"/>
              <a:t>While medical anthropologists study a wide range of issues and topics, key concepts include health disparities, global health, medical technologies, and bioethics.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Branches</a:t>
            </a:r>
          </a:p>
        </p:txBody>
      </p:sp>
      <p:sp>
        <p:nvSpPr>
          <p:cNvPr id="3" name="Content Placeholder 2"/>
          <p:cNvSpPr>
            <a:spLocks noGrp="1"/>
          </p:cNvSpPr>
          <p:nvPr>
            <p:ph idx="1"/>
          </p:nvPr>
        </p:nvSpPr>
        <p:spPr/>
        <p:txBody>
          <a:bodyPr>
            <a:normAutofit/>
          </a:bodyPr>
          <a:lstStyle/>
          <a:p>
            <a:pPr>
              <a:buNone/>
            </a:pPr>
            <a:r>
              <a:rPr lang="en-US" b="1" dirty="0"/>
              <a:t> Scope and relevance</a:t>
            </a:r>
          </a:p>
          <a:p>
            <a:pPr>
              <a:buNone/>
            </a:pPr>
            <a:r>
              <a:rPr lang="en-US" b="1" dirty="0"/>
              <a:t>Introduction to fields of Anthropology:</a:t>
            </a:r>
          </a:p>
          <a:p>
            <a:r>
              <a:rPr lang="en-US" dirty="0"/>
              <a:t>Anthropologists study man as a member of animal kingdom and his behavior as a member of society. Different branches of anthropology focus on different aspects of human experience. One branch focuses on how our species evolved from earlier species. </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Other branches concentrate on the learned traditions of human thought and behavior, how ancient cultures evolved and diversified, and how and why modern cultures change or stay the same. In its attempt to study the various dimensions of man's existence and behavior, it tends to generate many specialized branches.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   </a:t>
            </a:r>
            <a:r>
              <a:rPr lang="en-US" dirty="0"/>
              <a:t> These types include the four branches of anthropology. The fifth one namely Applied Anthropology is the application of the study of the four different types of anthropology.</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p:txBody>
          <a:bodyPr/>
          <a:lstStyle/>
          <a:p>
            <a:pPr>
              <a:buNone/>
            </a:pPr>
            <a:r>
              <a:rPr lang="en-US" dirty="0"/>
              <a:t>1. Social-cultural Anthropology.</a:t>
            </a:r>
          </a:p>
          <a:p>
            <a:pPr>
              <a:buNone/>
            </a:pPr>
            <a:r>
              <a:rPr lang="en-US" dirty="0"/>
              <a:t>2.Physical (Biological) Anthropology.</a:t>
            </a:r>
          </a:p>
          <a:p>
            <a:pPr>
              <a:buNone/>
            </a:pPr>
            <a:r>
              <a:rPr lang="en-US" dirty="0"/>
              <a:t>3.Archaeological Anthropology.</a:t>
            </a:r>
          </a:p>
          <a:p>
            <a:pPr>
              <a:buNone/>
            </a:pPr>
            <a:r>
              <a:rPr lang="en-US" dirty="0"/>
              <a:t>4.Linguistic Anthropology.</a:t>
            </a:r>
          </a:p>
          <a:p>
            <a:pPr>
              <a:buNone/>
            </a:pPr>
            <a:r>
              <a:rPr lang="en-US" dirty="0"/>
              <a:t>5.Applied Anthropology</a:t>
            </a:r>
          </a:p>
          <a:p>
            <a:endParaRPr lang="en-US" dirty="0"/>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Anthropology mainly has </a:t>
            </a:r>
            <a:r>
              <a:rPr lang="en-US" b="1" dirty="0"/>
              <a:t>four major branches</a:t>
            </a:r>
            <a:r>
              <a:rPr lang="en-US" dirty="0"/>
              <a:t>: Socio-cultural anthropology, Biological or physical anthropology, Archeological anthropology, and Linguistic Anthropology.</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1.Socio-cultural anthropology</a:t>
            </a:r>
            <a:r>
              <a:rPr lang="en-US" dirty="0"/>
              <a:t> is also known as cultural anthropology or social anthropology. It is the study of societies and cultures around the world. </a:t>
            </a:r>
          </a:p>
          <a:p>
            <a:pPr>
              <a:buNone/>
            </a:pPr>
            <a:r>
              <a:rPr lang="en-US" dirty="0"/>
              <a:t>    How the social structure, norms, economic and religious organizations, kinship system, marriage system, cultural practices, behavioral patterns, etc varies around the world.</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detailed study of a culture including the description of lives of people like family, </a:t>
            </a:r>
            <a:r>
              <a:rPr lang="en-US" dirty="0">
                <a:hlinkClick r:id="rId2"/>
              </a:rPr>
              <a:t>religion</a:t>
            </a:r>
            <a:r>
              <a:rPr lang="en-US" dirty="0"/>
              <a:t>, economic system, marriage, etc. through fieldwork is known as </a:t>
            </a:r>
            <a:r>
              <a:rPr lang="en-US" b="1" dirty="0"/>
              <a:t>Ethnography</a:t>
            </a:r>
            <a:r>
              <a:rPr lang="en-US" dirty="0"/>
              <a:t>. </a:t>
            </a:r>
            <a:r>
              <a:rPr lang="en-US" b="1" dirty="0"/>
              <a:t>Ethnology </a:t>
            </a:r>
            <a:r>
              <a:rPr lang="en-US" dirty="0"/>
              <a:t>is the comparative study and analysis of different cultures, including the differences and relationships within them.</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Social Anthropology includes various sub-disciplines like medical anthropology, psychological anthropology, social institutions, kinship, family and marriage, visual anthropology, theories in social anthropology, fieldwork methodology, ethnography(</a:t>
            </a:r>
            <a:r>
              <a:rPr lang="en-US" dirty="0" err="1"/>
              <a:t>pples</a:t>
            </a:r>
            <a:r>
              <a:rPr lang="en-US" dirty="0"/>
              <a:t> culture, customs, habits, n mutual diffs), ethnology (</a:t>
            </a:r>
            <a:r>
              <a:rPr lang="en-US" dirty="0" err="1"/>
              <a:t>xtics</a:t>
            </a:r>
            <a:r>
              <a:rPr lang="en-US" dirty="0"/>
              <a:t> of diff people and their diffs n similarities), museology, etc.</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2.Physical anthropology</a:t>
            </a:r>
            <a:r>
              <a:rPr lang="en-US" dirty="0"/>
              <a:t> involves an evolutionary perspective towards the study of human populations and their diversity. To understand variations, they use the techniques and principles of genetics, biology, and epidemiology.</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term “</a:t>
            </a:r>
            <a:r>
              <a:rPr lang="en-US" b="1" dirty="0"/>
              <a:t>Anthropology</a:t>
            </a:r>
            <a:r>
              <a:rPr lang="en-US" dirty="0"/>
              <a:t>” is derived from two Greek words, </a:t>
            </a:r>
            <a:r>
              <a:rPr lang="en-US" dirty="0" err="1"/>
              <a:t>anthropos</a:t>
            </a:r>
            <a:r>
              <a:rPr lang="en-US" dirty="0"/>
              <a:t> meaning human and </a:t>
            </a:r>
            <a:r>
              <a:rPr lang="en-US" i="1" dirty="0"/>
              <a:t>logos </a:t>
            </a:r>
            <a:r>
              <a:rPr lang="en-US" dirty="0"/>
              <a:t>meaning study. </a:t>
            </a:r>
          </a:p>
          <a:p>
            <a:r>
              <a:rPr lang="en-US" dirty="0"/>
              <a:t>So, in the simplest terms, Anthropology is the study of human beings. </a:t>
            </a:r>
          </a:p>
          <a:p>
            <a:pPr>
              <a:buNone/>
            </a:pPr>
            <a:endParaRPr lang="en-US" dirty="0"/>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Paleoanthropologists analyze fossil records and reconstruct the past of humans to trace the direct ancestors and genetic and anatomical variation with evolution.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They study the characteristics that are similar and different between humans and chimpanzees and to understand how evolution has resulted in many changes in humans including </a:t>
            </a:r>
            <a:r>
              <a:rPr lang="en-US" dirty="0" err="1"/>
              <a:t>bipedalism</a:t>
            </a:r>
            <a:r>
              <a:rPr lang="en-US" dirty="0"/>
              <a:t>, straight posture, opposable thumb, ability to grasp, loss of tail, increase in cranial capacity, etc.</a:t>
            </a:r>
          </a:p>
          <a:p>
            <a:endParaRPr lang="en-US" dirty="0"/>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Through epidemiology and nutritional studies, they study the variation in dietary patterns and health because of different bio-cultural factors like food taboo, local practitioners, faith healing, etc.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Study of human genetics helps in categorizing various genetic disorders due to inheritance, mutations in genes/chromosomes, etc. Social anthropologists, for example, may study the implications of these diseases on the lives of the affected and their families.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is how both social and biological anthropology could be related and studied together. Physical anthropology can also be used in the field of forensics. For example forensic anthropologists recover bones from sites of mass excavations and use the studies of anthropometry to trace the identity of the dead ones.</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Anthropometry </a:t>
            </a:r>
            <a:r>
              <a:rPr lang="en-US" dirty="0"/>
              <a:t>is a science used to measure the physical attributes of humans. These could be hand length, skull width, etc. It is an important tool in physical anthropology.</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3.Archaeological anthropology</a:t>
            </a:r>
            <a:r>
              <a:rPr lang="en-US" dirty="0"/>
              <a:t> studies human societies and cultures from prehistory and how they have changed with evolution, changes in climatic conditions and advancements in tools and techniques. They collect material remains from various archeological sites and try to reconstruct the past.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These artifacts could be tools, remains from human cultures like pottery, cave paintings, etc. They use different dating techniques like carbon dating, pollen dating, </a:t>
            </a:r>
            <a:r>
              <a:rPr lang="en-US" dirty="0" err="1"/>
              <a:t>stratigraphy</a:t>
            </a:r>
            <a:r>
              <a:rPr lang="en-US" dirty="0"/>
              <a:t>, etc. to arrange the findings in a chronological order and understand the cultural development in the past.</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4.Linguistic anthropology</a:t>
            </a:r>
            <a:r>
              <a:rPr lang="en-US" dirty="0"/>
              <a:t> studies the diversity of languages among the different cultures in the world and how they affect or are affected by cultures and societies around the world.</a:t>
            </a:r>
          </a:p>
          <a:p>
            <a:r>
              <a:rPr lang="en-US" b="1" i="1" dirty="0">
                <a:hlinkClick r:id="rId2"/>
              </a:rPr>
              <a:t>Edward Sapir</a:t>
            </a:r>
            <a:r>
              <a:rPr lang="en-US" dirty="0"/>
              <a:t> is one of the prominent contributors in the discipline. He was a student of Franz Boas and he was interested in how language and culture influence each other.</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5.Applied and Practicing Anthropology</a:t>
            </a:r>
          </a:p>
          <a:p>
            <a:r>
              <a:rPr lang="en-US" dirty="0"/>
              <a:t>Applied or practicing anthropologists are an important part of anthropology. Each of the four subfields of anthropology can be applied. Applied anthropologists work to solve real world problems by using anthropological methods and ideas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Definition of Anthropology</a:t>
            </a:r>
          </a:p>
          <a:p>
            <a:pPr>
              <a:buNone/>
            </a:pPr>
            <a:r>
              <a:rPr lang="en-US" dirty="0"/>
              <a:t>    The science of human beings especially the study of human beings and their ancestors through time and space and in relation to physical character, environmental and social relations and culture.</a:t>
            </a:r>
          </a:p>
          <a:p>
            <a:pPr>
              <a:buNone/>
            </a:pPr>
            <a:endParaRPr lang="en-US" dirty="0"/>
          </a:p>
          <a:p>
            <a:pPr>
              <a:buNone/>
            </a:pP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 example, they may work in local communities helping to solve problems related to health, education or the environment. They might also work for museums or national or state parks helping to interpret history. </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They might work for local, state or federal governments or for non-profit organizations. Others may work for businesses, like retail stores or software and technology companies, to learn more about how people use products or technology in their daily lives.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Jobs for applied anthropologists have shown strong growth in the recent past with more and more opportunities becoming available as demand grows for their valuable skill sets. Visit the</a:t>
            </a:r>
            <a:r>
              <a:rPr lang="en-US" dirty="0">
                <a:hlinkClick r:id="rId2"/>
              </a:rPr>
              <a:t> Careers page</a:t>
            </a:r>
            <a:r>
              <a:rPr lang="en-US" dirty="0"/>
              <a:t> to learn more.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Concepts of anthropology</a:t>
            </a:r>
          </a:p>
        </p:txBody>
      </p:sp>
      <p:sp>
        <p:nvSpPr>
          <p:cNvPr id="3" name="Content Placeholder 2"/>
          <p:cNvSpPr>
            <a:spLocks noGrp="1"/>
          </p:cNvSpPr>
          <p:nvPr>
            <p:ph idx="1"/>
          </p:nvPr>
        </p:nvSpPr>
        <p:spPr/>
        <p:txBody>
          <a:bodyPr>
            <a:normAutofit/>
          </a:bodyPr>
          <a:lstStyle/>
          <a:p>
            <a:pPr>
              <a:buNone/>
            </a:pPr>
            <a:r>
              <a:rPr lang="en-US" b="1" dirty="0"/>
              <a:t>Unifying Concepts of Anthropology includes;</a:t>
            </a:r>
          </a:p>
          <a:p>
            <a:r>
              <a:rPr lang="en-US" b="1" dirty="0"/>
              <a:t>Human universalism</a:t>
            </a:r>
          </a:p>
          <a:p>
            <a:r>
              <a:rPr lang="en-US" b="1" dirty="0"/>
              <a:t>Integration</a:t>
            </a:r>
          </a:p>
          <a:p>
            <a:r>
              <a:rPr lang="en-US" b="1" dirty="0"/>
              <a:t>Adaptation</a:t>
            </a:r>
          </a:p>
          <a:p>
            <a:r>
              <a:rPr lang="en-US" b="1" dirty="0"/>
              <a:t>culture</a:t>
            </a:r>
          </a:p>
          <a:p>
            <a:endParaRPr lang="en-US" dirty="0"/>
          </a:p>
          <a:p>
            <a:pPr>
              <a:buNone/>
            </a:pPr>
            <a:r>
              <a:rPr lang="en-US" dirty="0"/>
              <a:t>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t>
            </a:r>
            <a:r>
              <a:rPr lang="en-US" b="1" dirty="0"/>
              <a:t>Human universalism;</a:t>
            </a:r>
            <a:r>
              <a:rPr lang="en-US" dirty="0"/>
              <a:t> This is the view that all people today are fully and equally human.  An implication is that people from all societies of the world are equally intelligent, complex, and interesting to study.  It may be surprising that this needs to be stated, but historically it was not widely accepted and still is not in many parts of the world. </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has been common for people to consider those from other societies to be somehow different and inferior.  Even the enlightened 19th century naturalist Charles Darwin held such views.  In his journal of an around the world scientific expedition in the 1830's, he wrote about his encounter with Native Americans at the southern tip of South America.  </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Viewing such men, one can hardly make one's self believe that they are fellow-creatures, and inhabitants of the same world."  This sort of </a:t>
            </a:r>
            <a:r>
              <a:rPr lang="en-US" dirty="0">
                <a:hlinkClick r:id="rId2"/>
              </a:rPr>
              <a:t>ethnocentric</a:t>
            </a:r>
            <a:r>
              <a:rPr lang="en-US" dirty="0"/>
              <a:t> belief that other peoples are culturally and even biologically different and inferior in terms of intelligence, physical attractiveness, customs, and morals is still widespread today in even the most tolerant nations.  </a:t>
            </a:r>
          </a:p>
          <a:p>
            <a:endParaRPr lang="en-US" dirty="0"/>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Similar interpretations of other peoples led to several brutal wars of "ethnic cleansing" during the late 20th century, most notably in Rwanda, Bosnia, and Kosovo.  It is easy to condemn these extreme cases of </a:t>
            </a:r>
            <a:r>
              <a:rPr lang="en-US" dirty="0">
                <a:hlinkClick r:id="rId2"/>
              </a:rPr>
              <a:t>genocide</a:t>
            </a:r>
            <a:r>
              <a:rPr lang="en-US" dirty="0"/>
              <a:t> , but it is important to realize that the ethnocentrism that led to them is found in all societies to some degree, including the United States.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a:t>
            </a:r>
            <a:r>
              <a:rPr lang="en-US" b="1" dirty="0"/>
              <a:t>Integration;</a:t>
            </a:r>
            <a:r>
              <a:rPr lang="en-US" dirty="0"/>
              <a:t> That is the view that all aspects of a culture are interrelated and that an understanding of any cultural trait or institution requires knowing how it impacts and is in turn impacted by other institutions.  Likewise, human biological traits do not evolve and function in isolation.  In order to understand them, it is necessary to grasp how they are interrelated with other genetically inherited characteristics and how environmental factors might select for or against them.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a:t>
            </a:r>
            <a:r>
              <a:rPr lang="en-US" b="1" dirty="0"/>
              <a:t>Adaptation</a:t>
            </a:r>
            <a:r>
              <a:rPr lang="en-US" dirty="0"/>
              <a:t>.  Physically, humans are not particularly impressive members of the animal kingdom.  We have relatively thin skin.  We don't have claws or long, sharp killing teeth.  We can't fly, run fast, or jump far, though we can run farther than any other animal.  Many other creatures can kill and eat us.  Yet, we are now the unquestionably dominant large animal on land, and our population has grown explosively, especially over the last 10,000 years.  While we began as tropical animals and physically continue to be so, we have been able to successfully colonize most environments on our planet.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Sociology:</a:t>
            </a:r>
          </a:p>
          <a:p>
            <a:pPr>
              <a:buNone/>
            </a:pPr>
            <a:r>
              <a:rPr lang="en-US" dirty="0"/>
              <a:t>   Is the science of society, social institution and social relationship specifically; the systematic study of the development, structure, interaction and collective behavior of organized groups of human beings</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What has made this possible has been our ability to acquire knowledge and create technology to adapt to new environments.  Any successful behavior, strategy, or technique for obtaining food and surviving in a new environment provides a selective advantage in the competition for survival with other life forms.  For instance, we have learned how to survive the winters in such areas as Northern Canada and Alaska with their extremely cold temperatures by storing food and creating artificial tropical environments in the form of well insulated houses, fires for heating, and clothes.   </a:t>
            </a:r>
          </a:p>
          <a:p>
            <a:endParaRPr lang="en-US" dirty="0"/>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most important core concept in anthropology is </a:t>
            </a:r>
            <a:r>
              <a:rPr lang="en-US" b="1" dirty="0"/>
              <a:t>culture</a:t>
            </a:r>
            <a:r>
              <a:rPr lang="en-US" dirty="0"/>
              <a:t>.  While there have been many definitions of culture, anthropologists usually consider it to be the full range of learned behavior patterns and knowledge acquired by people as members of a society.  Culture is not genetically hardwired in--we do not inherit it biologically.  We learn it from our parents and other people who are around us as we grow up.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Anthropologists have come to realize that what sets our species apart from most, if not all, others is our heavy reliance and even dependence on culture for survival.  The progressive human development of cultural knowledge and technology over the last 2.5 million years has allowed us to transform ourselves from relatively insignificant African scavengers of plants and animal carcasses left by large carnivores to a truly global species capable of controlling the fate of all other species. </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Despite the power that culture gives us, it is a remarkably fragile phenomenon.  It is constantly changing and easily lost because it exists almost entirely in our minds.  Our written languages, governments, buildings, and other man-made things are merely the products of culture.  They are not culture in themselves.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 this reason, archaeologists can not dig up culture directly in their excavations.  The broken pots and other artifacts of ancient people that they uncover are only material remains that reflect cultural patterns--they are things that were made and used through cultural knowledge and skills.</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anthropology</a:t>
            </a:r>
          </a:p>
        </p:txBody>
      </p:sp>
      <p:sp>
        <p:nvSpPr>
          <p:cNvPr id="3" name="Content Placeholder 2"/>
          <p:cNvSpPr>
            <a:spLocks noGrp="1"/>
          </p:cNvSpPr>
          <p:nvPr>
            <p:ph idx="1"/>
          </p:nvPr>
        </p:nvSpPr>
        <p:spPr/>
        <p:txBody>
          <a:bodyPr>
            <a:normAutofit/>
          </a:bodyPr>
          <a:lstStyle/>
          <a:p>
            <a:pPr>
              <a:buNone/>
            </a:pPr>
            <a:r>
              <a:rPr lang="en-US" dirty="0"/>
              <a:t>1.Comparative;what do human have in common</a:t>
            </a:r>
          </a:p>
          <a:p>
            <a:pPr>
              <a:buNone/>
            </a:pPr>
            <a:r>
              <a:rPr lang="en-US" dirty="0"/>
              <a:t>2.Holistic;broad all inclusive</a:t>
            </a:r>
          </a:p>
          <a:p>
            <a:pPr>
              <a:buNone/>
            </a:pPr>
            <a:r>
              <a:rPr lang="en-US" dirty="0"/>
              <a:t>3.universalism;says that anthropology studies all people because everyone is equally human</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4.Scientific;knowable,testable,replicable</a:t>
            </a:r>
          </a:p>
          <a:p>
            <a:pPr>
              <a:buNone/>
            </a:pPr>
            <a:r>
              <a:rPr lang="en-US" dirty="0"/>
              <a:t>5.Field </a:t>
            </a:r>
            <a:r>
              <a:rPr lang="en-US" dirty="0" err="1"/>
              <a:t>based;anthropologists</a:t>
            </a:r>
            <a:r>
              <a:rPr lang="en-US" dirty="0"/>
              <a:t> must go out to the field in order to study people</a:t>
            </a:r>
          </a:p>
          <a:p>
            <a:pPr>
              <a:buNone/>
            </a:pPr>
            <a:r>
              <a:rPr lang="en-US" dirty="0"/>
              <a:t>6.Culture </a:t>
            </a:r>
            <a:r>
              <a:rPr lang="en-US" dirty="0" err="1"/>
              <a:t>relativism;understanding</a:t>
            </a:r>
            <a:r>
              <a:rPr lang="en-US" dirty="0"/>
              <a:t> from peoples points of view</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a:t>
            </a:r>
          </a:p>
        </p:txBody>
      </p:sp>
      <p:sp>
        <p:nvSpPr>
          <p:cNvPr id="3" name="Content Placeholder 2"/>
          <p:cNvSpPr>
            <a:spLocks noGrp="1"/>
          </p:cNvSpPr>
          <p:nvPr>
            <p:ph idx="1"/>
          </p:nvPr>
        </p:nvSpPr>
        <p:spPr/>
        <p:txBody>
          <a:bodyPr/>
          <a:lstStyle/>
          <a:p>
            <a:r>
              <a:rPr lang="en-US" dirty="0"/>
              <a:t>Define culture and explain the effect of culture on health.</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Definition of psychology</a:t>
            </a:r>
            <a:r>
              <a:rPr lang="en-US" dirty="0"/>
              <a:t>: Is the scientific study of mental processes and behavior of humans and other animals</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Medical anthropology </a:t>
            </a:r>
            <a:r>
              <a:rPr lang="en-US" dirty="0"/>
              <a:t>is a branch of anthropology focused on the relationship between health, illness, and culture.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Introduction to medical anthropology</a:t>
            </a:r>
          </a:p>
        </p:txBody>
      </p:sp>
      <p:sp>
        <p:nvSpPr>
          <p:cNvPr id="3" name="Content Placeholder 2"/>
          <p:cNvSpPr>
            <a:spLocks noGrp="1"/>
          </p:cNvSpPr>
          <p:nvPr>
            <p:ph idx="1"/>
          </p:nvPr>
        </p:nvSpPr>
        <p:spPr/>
        <p:txBody>
          <a:bodyPr>
            <a:normAutofit/>
          </a:bodyPr>
          <a:lstStyle/>
          <a:p>
            <a:r>
              <a:rPr lang="en-US" dirty="0"/>
              <a:t>Medical anthropology is a field of anthropology focused on the relationship between health, illness, and culture. </a:t>
            </a:r>
          </a:p>
          <a:p>
            <a:r>
              <a:rPr lang="en-US" dirty="0"/>
              <a:t>Beliefs and practices about health vary across different cultures and are influenced by social, religious, political, historical, and economic factors.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3507</TotalTime>
  <Words>2967</Words>
  <Application>Microsoft Office PowerPoint</Application>
  <PresentationFormat>On-screen Show (4:3)</PresentationFormat>
  <Paragraphs>117</Paragraphs>
  <Slides>67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67</vt:i4>
      </vt:variant>
    </vt:vector>
  </HeadingPairs>
  <TitlesOfParts>
    <vt:vector size="72" baseType="lpstr">
      <vt:lpstr>Arial</vt:lpstr>
      <vt:lpstr>Bradley Hand ITC</vt:lpstr>
      <vt:lpstr>Calibri</vt:lpstr>
      <vt:lpstr>Calibri Light</vt:lpstr>
      <vt:lpstr>Celestial</vt:lpstr>
      <vt:lpstr>Behavioral Science BY MA’AM CHRISTINE JOY</vt:lpstr>
      <vt:lpstr>objectives</vt:lpstr>
      <vt:lpstr>PowerPoint Presentation</vt:lpstr>
      <vt:lpstr>PowerPoint Presentation</vt:lpstr>
      <vt:lpstr>PowerPoint Presentation</vt:lpstr>
      <vt:lpstr>PowerPoint Presentation</vt:lpstr>
      <vt:lpstr>PowerPoint Presentation</vt:lpstr>
      <vt:lpstr>PowerPoint Presentation</vt:lpstr>
      <vt:lpstr>Introduction to medical anthropology</vt:lpstr>
      <vt:lpstr>PowerPoint Presentation</vt:lpstr>
      <vt:lpstr>PowerPoint Presentation</vt:lpstr>
      <vt:lpstr>PowerPoint Presentation</vt:lpstr>
      <vt:lpstr>PowerPoint Presentation</vt:lpstr>
      <vt:lpstr>Background of anthropology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Branches</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Concepts of anthropology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Principles of anthropology</vt:lpstr>
      <vt:lpstr>PowerPoint Presentation</vt:lpstr>
      <vt:lpstr>Assignment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Behavioural Science</dc:title>
  <dc:creator>me</dc:creator>
  <cp:lastModifiedBy>joeyxtyn65@gmail.com</cp:lastModifiedBy>
  <cp:revision>13</cp:revision>
  <dcterms:created xsi:type="dcterms:W3CDTF">2020-09-19T07:05:26Z</dcterms:created>
  <dcterms:modified xsi:type="dcterms:W3CDTF">2024-03-13T10:49:43Z</dcterms:modified>
</cp:coreProperties>
</file>