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2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D7A1D-45EE-47F2-A897-32A18A5F1F00}" type="datetimeFigureOut">
              <a:rPr lang="en-US" smtClean="0"/>
              <a:pPr/>
              <a:t>04-Aug-11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78D7-B4B4-46F9-A19E-0CD08FA94CF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HMIS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Peter </a:t>
            </a:r>
            <a:r>
              <a:rPr lang="en-US" dirty="0" err="1" smtClean="0"/>
              <a:t>Kithuka</a:t>
            </a:r>
            <a:r>
              <a:rPr lang="en-US" dirty="0" smtClean="0"/>
              <a:t>, </a:t>
            </a:r>
            <a:r>
              <a:rPr lang="en-US" dirty="0" err="1" smtClean="0"/>
              <a:t>MSc</a:t>
            </a:r>
            <a:r>
              <a:rPr lang="en-US" dirty="0" smtClean="0"/>
              <a:t>(HSM)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of setting up HMIS in Kenya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Poor vital registration systems</a:t>
            </a:r>
          </a:p>
          <a:p>
            <a:r>
              <a:rPr lang="en-US" dirty="0" smtClean="0"/>
              <a:t>Competing donor and program requirements</a:t>
            </a:r>
          </a:p>
          <a:p>
            <a:r>
              <a:rPr lang="en-US" dirty="0" smtClean="0"/>
              <a:t>Human resource constraints</a:t>
            </a:r>
          </a:p>
          <a:p>
            <a:r>
              <a:rPr lang="en-US" dirty="0" smtClean="0"/>
              <a:t>Poor data collection, storage and dissemination and feedback mechanisms</a:t>
            </a:r>
          </a:p>
          <a:p>
            <a:r>
              <a:rPr lang="en-US" dirty="0" smtClean="0"/>
              <a:t>No ownership of data at the district/ county level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Note: Health Metrics Network has been established to address some of these challenges by building consensus on tools, indicators and policies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Health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Definition: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All organizations, institutions and actions devoted to health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i="1" dirty="0" smtClean="0"/>
              <a:t>				~ WHO</a:t>
            </a:r>
            <a:endParaRPr lang="en-GB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the players?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Providers</a:t>
            </a:r>
          </a:p>
          <a:p>
            <a:r>
              <a:rPr lang="en-US" dirty="0" smtClean="0"/>
              <a:t>Financiers</a:t>
            </a:r>
          </a:p>
          <a:p>
            <a:r>
              <a:rPr lang="en-US" dirty="0" smtClean="0"/>
              <a:t>Citizens</a:t>
            </a:r>
          </a:p>
          <a:p>
            <a:r>
              <a:rPr lang="en-US" dirty="0" smtClean="0"/>
              <a:t>Consumers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Health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4300" dirty="0" smtClean="0"/>
              <a:t>Service delivery</a:t>
            </a:r>
          </a:p>
          <a:p>
            <a:r>
              <a:rPr lang="en-US" sz="4300" dirty="0" smtClean="0"/>
              <a:t>Health workforce</a:t>
            </a:r>
          </a:p>
          <a:p>
            <a:r>
              <a:rPr lang="en-US" sz="4300" dirty="0" smtClean="0">
                <a:solidFill>
                  <a:srgbClr val="FF0000"/>
                </a:solidFill>
              </a:rPr>
              <a:t>Health information</a:t>
            </a:r>
          </a:p>
          <a:p>
            <a:r>
              <a:rPr lang="en-US" sz="4300" dirty="0" smtClean="0"/>
              <a:t>Financing</a:t>
            </a:r>
          </a:p>
          <a:p>
            <a:r>
              <a:rPr lang="en-US" sz="4300" dirty="0" smtClean="0"/>
              <a:t>Medical products</a:t>
            </a:r>
            <a:r>
              <a:rPr lang="en-US" sz="4300" dirty="0"/>
              <a:t> </a:t>
            </a:r>
            <a:r>
              <a:rPr lang="en-US" sz="4300" dirty="0" smtClean="0"/>
              <a:t>and technologies</a:t>
            </a:r>
          </a:p>
          <a:p>
            <a:r>
              <a:rPr lang="en-US" sz="4300" dirty="0" smtClean="0"/>
              <a:t>Leadership/Stewardship/Governance</a:t>
            </a:r>
            <a:endParaRPr lang="en-GB" sz="43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Intermediate goals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4000" dirty="0" smtClean="0"/>
              <a:t>Ensure equity, quality and access to services</a:t>
            </a:r>
          </a:p>
          <a:p>
            <a:r>
              <a:rPr lang="en-US" sz="4000" dirty="0" smtClean="0"/>
              <a:t>Promote efficiency and effectiveness</a:t>
            </a:r>
          </a:p>
          <a:p>
            <a:r>
              <a:rPr lang="en-US" sz="4000" dirty="0" smtClean="0"/>
              <a:t>Entrenching ethics and rights in care</a:t>
            </a:r>
          </a:p>
          <a:p>
            <a:r>
              <a:rPr lang="en-US" sz="4000" dirty="0" smtClean="0"/>
              <a:t>Ensure sustainability of programs</a:t>
            </a:r>
            <a:endParaRPr lang="en-GB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Ultimate goal of a Health System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Protect, maintain, and improve the health of the people evidenced by improved quality of life years and increased life expectancy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 information domains</a:t>
            </a:r>
            <a:br>
              <a:rPr lang="en-US" dirty="0" smtClean="0"/>
            </a:br>
            <a:r>
              <a:rPr lang="en-US" dirty="0" smtClean="0"/>
              <a:t>Source: WHO, 2006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779" y="1571613"/>
            <a:ext cx="7505749" cy="4906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of Health information in Kenya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Census</a:t>
            </a:r>
          </a:p>
          <a:p>
            <a:r>
              <a:rPr lang="en-US" dirty="0" smtClean="0"/>
              <a:t>Surveys</a:t>
            </a:r>
          </a:p>
          <a:p>
            <a:r>
              <a:rPr lang="en-US" dirty="0" smtClean="0"/>
              <a:t>HIS(Health information system)</a:t>
            </a:r>
          </a:p>
          <a:p>
            <a:r>
              <a:rPr lang="en-US" dirty="0" smtClean="0"/>
              <a:t>Surveillance systems</a:t>
            </a:r>
          </a:p>
          <a:p>
            <a:r>
              <a:rPr lang="en-US" dirty="0" smtClean="0"/>
              <a:t>Vital registration</a:t>
            </a:r>
          </a:p>
          <a:p>
            <a:pPr>
              <a:buNone/>
            </a:pPr>
            <a:r>
              <a:rPr lang="en-US" dirty="0" smtClean="0"/>
              <a:t>Note: These are all disintegrated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Systems thinking in Health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4000" dirty="0" smtClean="0"/>
              <a:t>What is a system?</a:t>
            </a:r>
          </a:p>
          <a:p>
            <a:r>
              <a:rPr lang="en-US" sz="4000" dirty="0" smtClean="0"/>
              <a:t>What is health?</a:t>
            </a:r>
          </a:p>
          <a:p>
            <a:r>
              <a:rPr lang="en-US" sz="4000" dirty="0" smtClean="0"/>
              <a:t>What is information?</a:t>
            </a:r>
          </a:p>
          <a:p>
            <a:r>
              <a:rPr lang="en-US" sz="4000" dirty="0" smtClean="0"/>
              <a:t>What is HIS?</a:t>
            </a:r>
          </a:p>
          <a:p>
            <a:r>
              <a:rPr lang="en-US" sz="4000" dirty="0" smtClean="0"/>
              <a:t>What is HMIS?</a:t>
            </a:r>
          </a:p>
          <a:p>
            <a:r>
              <a:rPr lang="en-US" sz="4000" dirty="0" smtClean="0"/>
              <a:t>Who benefits from HMIS?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216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HMIS </vt:lpstr>
      <vt:lpstr>Understanding the Health system</vt:lpstr>
      <vt:lpstr>Who are the players?</vt:lpstr>
      <vt:lpstr>Components of a Health System</vt:lpstr>
      <vt:lpstr>Intermediate goals</vt:lpstr>
      <vt:lpstr>Ultimate goal of a Health System</vt:lpstr>
      <vt:lpstr>Health information domains Source: WHO, 2006</vt:lpstr>
      <vt:lpstr>Sources of Health information in Kenya</vt:lpstr>
      <vt:lpstr>Systems thinking in Health</vt:lpstr>
      <vt:lpstr>Challenges of setting up HMIS in Kenya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HMIS in Kenya</dc:title>
  <dc:creator>Admin</dc:creator>
  <cp:lastModifiedBy>Rhythm </cp:lastModifiedBy>
  <cp:revision>23</cp:revision>
  <dcterms:created xsi:type="dcterms:W3CDTF">2011-05-18T07:20:31Z</dcterms:created>
  <dcterms:modified xsi:type="dcterms:W3CDTF">2011-08-04T12:41:38Z</dcterms:modified>
</cp:coreProperties>
</file>