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80" r:id="rId3"/>
    <p:sldId id="281" r:id="rId4"/>
    <p:sldId id="292" r:id="rId5"/>
    <p:sldId id="257" r:id="rId6"/>
    <p:sldId id="259" r:id="rId7"/>
    <p:sldId id="263" r:id="rId8"/>
    <p:sldId id="262" r:id="rId9"/>
    <p:sldId id="288" r:id="rId10"/>
    <p:sldId id="260" r:id="rId11"/>
    <p:sldId id="275" r:id="rId12"/>
    <p:sldId id="261" r:id="rId13"/>
    <p:sldId id="278" r:id="rId14"/>
    <p:sldId id="267" r:id="rId15"/>
    <p:sldId id="266" r:id="rId16"/>
    <p:sldId id="284" r:id="rId17"/>
    <p:sldId id="282" r:id="rId18"/>
    <p:sldId id="268" r:id="rId19"/>
    <p:sldId id="283" r:id="rId20"/>
    <p:sldId id="264" r:id="rId21"/>
    <p:sldId id="265" r:id="rId22"/>
    <p:sldId id="269" r:id="rId23"/>
    <p:sldId id="285" r:id="rId24"/>
    <p:sldId id="274" r:id="rId25"/>
    <p:sldId id="271" r:id="rId26"/>
    <p:sldId id="270" r:id="rId27"/>
    <p:sldId id="277" r:id="rId28"/>
    <p:sldId id="272" r:id="rId29"/>
    <p:sldId id="273" r:id="rId30"/>
    <p:sldId id="291" r:id="rId31"/>
    <p:sldId id="276" r:id="rId32"/>
    <p:sldId id="286" r:id="rId33"/>
    <p:sldId id="289" r:id="rId34"/>
    <p:sldId id="290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5" r:id="rId45"/>
    <p:sldId id="308" r:id="rId46"/>
    <p:sldId id="303" r:id="rId47"/>
    <p:sldId id="306" r:id="rId48"/>
    <p:sldId id="307" r:id="rId49"/>
    <p:sldId id="304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6113" autoAdjust="0"/>
  </p:normalViewPr>
  <p:slideViewPr>
    <p:cSldViewPr>
      <p:cViewPr varScale="1">
        <p:scale>
          <a:sx n="48" d="100"/>
          <a:sy n="48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039E43-3F2F-4581-A1C3-E79E23FE5CE0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4F3A76-8640-49E2-8D07-EE388666C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596B00-D326-439E-BBE2-858FD8F224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8241C-AA08-44ED-B5A8-0393EFB62375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0FF23-E588-4615-86EC-4E8E85433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D2ABF-5931-42B7-82BD-8D312108A3C9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46011-7E48-4ED5-9103-2D88B15BA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5DFF9-75C1-4664-9A99-3F810E0536AD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1B34C-FA0E-4761-B812-0E3A677A1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BFC5F-A11E-4DD1-8AF0-B8D8CBD1189F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52F40-15D6-48E3-801A-2D93385FF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01255-D621-4A7E-AEC9-6CF7C1201853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92AEB-8C45-4F09-B119-3DDEDE57D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403DE-CDE2-473D-92EC-00A709EE69DF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0B0C9-E511-4BAC-88D4-E8FCE6709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FEF97-88F3-441A-B4DB-2607054CC6A6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0A61E-34C6-4D16-8CE2-505CF39C8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F3FDD-3991-48C5-978C-0ADF746BD4A0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7ABE1-46DD-4926-8550-D567DBE25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B0978-BCC0-4D2C-9489-DCD785AA4435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AE090-47C2-4B88-BAE5-292629A0D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7F530-D09E-428F-A22E-4070C322CB86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EC56C-D99E-41D7-86AF-9FB97352D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029C9-30D6-4A37-86F2-3738D281102A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A6A38-6B06-44B7-B4A3-022F0BF3F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58999B-6E9C-4231-B9E5-DCC3A77DEFD6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05B7A4-D19B-4CE6-94DF-33E4B5BCC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Burn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Renal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Kidneys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 extensive burns- microalbuminuria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Albumin rich fluid results in kidney edema </a:t>
            </a:r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Increased pressure in the </a:t>
            </a:r>
            <a:r>
              <a:rPr lang="en-US" dirty="0" err="1" smtClean="0"/>
              <a:t>glomeruli</a:t>
            </a:r>
            <a:endParaRPr lang="en-US" dirty="0" smtClean="0"/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Reduced filtration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ADH release</a:t>
            </a:r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 extensive burns </a:t>
            </a:r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en-US" dirty="0" smtClean="0"/>
              <a:t>Risk of fluid overload</a:t>
            </a:r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en-US" dirty="0" smtClean="0"/>
              <a:t>Limit of 50% for fluid resuscitation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3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Pulmonary effects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Inhalation injury</a:t>
            </a:r>
          </a:p>
          <a:p>
            <a:pPr lvl="2" eaLnBrk="1" hangingPunct="1"/>
            <a:r>
              <a:rPr lang="en-US" smtClean="0"/>
              <a:t>Steam burns</a:t>
            </a:r>
          </a:p>
          <a:p>
            <a:pPr lvl="2" eaLnBrk="1" hangingPunct="1"/>
            <a:r>
              <a:rPr lang="en-US" smtClean="0"/>
              <a:t>Carbon monoxide poisoning</a:t>
            </a:r>
          </a:p>
          <a:p>
            <a:pPr lvl="2" eaLnBrk="1" hangingPunct="1"/>
            <a:r>
              <a:rPr lang="en-US" smtClean="0"/>
              <a:t>Chemical reaction with products of combustion</a:t>
            </a:r>
          </a:p>
          <a:p>
            <a:pPr eaLnBrk="1" hangingPunct="1"/>
            <a:r>
              <a:rPr lang="en-US" smtClean="0"/>
              <a:t>Circumferential eschar around the chest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May result in ARDS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burns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Functions of the skin: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Protection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Sensation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Heat regulation: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Control of evaporation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Storage and synthesis: acts as a storage center for lipids and water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Vitamin D synthesis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Indications for admission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Extent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Depth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Burning agent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Site of burn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Suspected inhalation injury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 morbid conditions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Extremes of age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 Burn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Follow </a:t>
            </a:r>
            <a:r>
              <a:rPr lang="en-US" dirty="0" smtClean="0"/>
              <a:t>ABCDs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 Identify and treat associated </a:t>
            </a:r>
            <a:r>
              <a:rPr lang="en-US" dirty="0" smtClean="0"/>
              <a:t>injuries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Remove patient from source, protect rescuer,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Initial cooling with cold (not ice) water,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cover with sterile dressing, leave blisters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intact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Brush off any metal or powder, copious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irrigation </a:t>
            </a:r>
            <a:r>
              <a:rPr lang="en-US" dirty="0"/>
              <a:t>for chemical burns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100" dirty="0">
                <a:solidFill>
                  <a:srgbClr val="FF0000"/>
                </a:solidFill>
              </a:rPr>
              <a:t>Singer et al. Circulation 2000:102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Burn assessment-1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en-US" b="1" smtClean="0"/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smtClean="0"/>
              <a:t>Extent </a:t>
            </a:r>
          </a:p>
          <a:p>
            <a:pPr lvl="1" eaLnBrk="1" hangingPunct="1"/>
            <a:r>
              <a:rPr lang="en-US" smtClean="0"/>
              <a:t>Wallace’s rule of Nines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Lund and Browder charts</a:t>
            </a:r>
          </a:p>
          <a:p>
            <a:pPr eaLnBrk="1" hangingPunct="1"/>
            <a:endParaRPr lang="en-US" smtClean="0"/>
          </a:p>
          <a:p>
            <a:pPr eaLnBrk="1" hangingPunct="1">
              <a:buFont typeface="Arial" pitchFamily="34" charset="0"/>
              <a:buNone/>
            </a:pPr>
            <a:endParaRPr lang="en-US" b="1" smtClean="0"/>
          </a:p>
          <a:p>
            <a:pPr eaLnBrk="1" hangingPunct="1">
              <a:buFont typeface="Arial" pitchFamily="34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Lund and Browder chart</a:t>
            </a:r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82700" y="1219200"/>
            <a:ext cx="6434138" cy="5410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Burn assessment-2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Depth of injury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Epidermal (1</a:t>
            </a:r>
            <a:r>
              <a:rPr lang="en-US" baseline="30000" dirty="0" smtClean="0"/>
              <a:t>st</a:t>
            </a:r>
            <a:r>
              <a:rPr lang="en-US" dirty="0" smtClean="0"/>
              <a:t> Degree)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Superficial partial thickness(superficial 2</a:t>
            </a:r>
            <a:r>
              <a:rPr lang="en-US" baseline="30000" dirty="0" smtClean="0"/>
              <a:t>nd</a:t>
            </a:r>
            <a:r>
              <a:rPr lang="en-US" dirty="0" smtClean="0"/>
              <a:t> degree)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Deep partial thickness(deep 2</a:t>
            </a:r>
            <a:r>
              <a:rPr lang="en-US" baseline="30000" dirty="0" smtClean="0"/>
              <a:t>nd</a:t>
            </a:r>
            <a:r>
              <a:rPr lang="en-US" dirty="0" smtClean="0"/>
              <a:t> degree)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Full thickness(3</a:t>
            </a:r>
            <a:r>
              <a:rPr lang="en-US" baseline="30000" dirty="0" smtClean="0"/>
              <a:t>rd</a:t>
            </a:r>
            <a:r>
              <a:rPr lang="en-US" dirty="0" smtClean="0"/>
              <a:t> degree)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Burn assessment-3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Look </a:t>
            </a:r>
            <a:r>
              <a:rPr lang="en-US" dirty="0"/>
              <a:t>for circumferential </a:t>
            </a:r>
            <a:r>
              <a:rPr lang="en-US" dirty="0" smtClean="0"/>
              <a:t>burns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Loss </a:t>
            </a:r>
            <a:r>
              <a:rPr lang="en-US" dirty="0"/>
              <a:t>of distal pulses </a:t>
            </a:r>
            <a:r>
              <a:rPr lang="en-US" dirty="0" smtClean="0"/>
              <a:t>occurs late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Assess for warmth, sensation, motor, rigidity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Doppler exam helpful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Burn assessment-4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Identify signs of potential abuse in children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Well circumscribed, feet, ankles, buttocks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Stigmata of cigarette butts or other hot objects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Inconsistent history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Introduction-1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One of the most devastating injuries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Affects the largest organ</a:t>
            </a:r>
          </a:p>
          <a:p>
            <a:pPr lvl="2" eaLnBrk="1" hangingPunct="1">
              <a:buFont typeface="Arial" pitchFamily="34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Fluid replacement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en-US" smtClean="0"/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Aim</a:t>
            </a:r>
          </a:p>
          <a:p>
            <a:pPr lvl="1" eaLnBrk="1" hangingPunct="1"/>
            <a:r>
              <a:rPr lang="en-US" smtClean="0"/>
              <a:t>Prevent the development of shock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Maintain adequate perfusion of blood to the tissues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Fluid replacement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Type of fluid-balanced fluid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Only ¼ remains in the circulation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Baxter in 1964: Parklands formula (4/kg/%burn)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Children have a higher fluid requirement and limited carbohydrate stores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Analgesia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en-US" smtClean="0"/>
          </a:p>
          <a:p>
            <a:pPr eaLnBrk="1" hangingPunct="1"/>
            <a:r>
              <a:rPr lang="en-US" smtClean="0"/>
              <a:t>Strong analgesics- intravenous opiates in extensive burns</a:t>
            </a:r>
          </a:p>
          <a:p>
            <a:pPr eaLnBrk="1" hangingPunct="1">
              <a:buFont typeface="Arial" pitchFamily="34" charset="0"/>
              <a:buNone/>
            </a:pPr>
            <a:endParaRPr lang="en-US" smtClean="0"/>
          </a:p>
          <a:p>
            <a:pPr eaLnBrk="1" hangingPunct="1"/>
            <a:r>
              <a:rPr lang="en-US" smtClean="0"/>
              <a:t>Reduces pain, fear and anxiety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Occlusive dressing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Monitoring resuscitation-1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Pulse rate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Respiratory rate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Blood pressure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Urine output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ECG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Monitoring resuscitation-2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Hemogram/Hematocrit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Urea and electrolytes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Central Venous Pressure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Acid base and blood gases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Wound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Sterile dressings to act as a physical barrier and maintain a moist environment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Conventional dressings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Biological dressings( allograft, xenograft, </a:t>
            </a:r>
            <a:r>
              <a:rPr lang="en-US" dirty="0" err="1" smtClean="0"/>
              <a:t>Transcyte</a:t>
            </a:r>
            <a:r>
              <a:rPr lang="en-US" dirty="0" smtClean="0"/>
              <a:t>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Synthetic dressing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Topical agents</a:t>
            </a:r>
          </a:p>
          <a:p>
            <a:pPr lvl="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Silver sulfadiazine</a:t>
            </a:r>
          </a:p>
          <a:p>
            <a:pPr lvl="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Mafenamide</a:t>
            </a:r>
            <a:r>
              <a:rPr lang="en-US" dirty="0" smtClean="0"/>
              <a:t> acetate (</a:t>
            </a:r>
            <a:r>
              <a:rPr lang="en-US" dirty="0" err="1" smtClean="0"/>
              <a:t>sulfamylon</a:t>
            </a:r>
            <a:r>
              <a:rPr lang="en-US" dirty="0" smtClean="0"/>
              <a:t>)</a:t>
            </a:r>
          </a:p>
          <a:p>
            <a:pPr lvl="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Silver nitrate solution/</a:t>
            </a:r>
            <a:r>
              <a:rPr lang="en-US" dirty="0" err="1" smtClean="0"/>
              <a:t>Acticoat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Escharectomy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Skin grafting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Infection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Strict hand washing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Aseptic techniques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Microbiological screening of wound during dressing change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Isolation and barrier nursing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Early nutritional support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Early </a:t>
            </a:r>
            <a:r>
              <a:rPr lang="en-US" dirty="0"/>
              <a:t>e</a:t>
            </a:r>
            <a:r>
              <a:rPr lang="en-US" dirty="0" smtClean="0"/>
              <a:t>xcision of burn wound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Use of topical antimicrobials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Appropriate use of antibiotics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Inhalation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Skilled assessment and early </a:t>
            </a:r>
            <a:r>
              <a:rPr lang="en-US" dirty="0" err="1" smtClean="0"/>
              <a:t>nasotracheal</a:t>
            </a:r>
            <a:r>
              <a:rPr lang="en-US" dirty="0" smtClean="0"/>
              <a:t> intubation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High dose, humidified oxygen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Ventilation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Bronchoscopy</a:t>
            </a:r>
            <a:r>
              <a:rPr lang="en-US" dirty="0" smtClean="0"/>
              <a:t> and </a:t>
            </a:r>
            <a:r>
              <a:rPr lang="en-US" dirty="0" err="1" smtClean="0"/>
              <a:t>tracheobronchial</a:t>
            </a:r>
            <a:r>
              <a:rPr lang="en-US" dirty="0" smtClean="0"/>
              <a:t> toilet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Chest physiotherapy and postural drainage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Antibiotics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Nutrition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Metabolic rate higher due to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Evaporative heat loss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Overactive sympathetic nervous system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Secretion of adrenocortical steroids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Increased cellular activity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Nutritional support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Early enteral feeding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High calorie high protein diet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Nutritionist advice 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Introduction-2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en-US" smtClean="0"/>
          </a:p>
          <a:p>
            <a:pPr eaLnBrk="1" hangingPunct="1"/>
            <a:r>
              <a:rPr lang="en-US" smtClean="0"/>
              <a:t>Commonly affects individuals with underdeveloped or impaired ability to avoid injury</a:t>
            </a:r>
          </a:p>
          <a:p>
            <a:pPr eaLnBrk="1" hangingPunct="1">
              <a:buFont typeface="Arial" pitchFamily="34" charset="0"/>
              <a:buNone/>
            </a:pPr>
            <a:endParaRPr lang="en-US" smtClean="0"/>
          </a:p>
          <a:p>
            <a:pPr eaLnBrk="1" hangingPunct="1"/>
            <a:r>
              <a:rPr lang="en-US" smtClean="0"/>
              <a:t>Effects are:</a:t>
            </a:r>
          </a:p>
          <a:p>
            <a:pPr lvl="2" eaLnBrk="1" hangingPunct="1"/>
            <a:r>
              <a:rPr lang="en-US" smtClean="0"/>
              <a:t>Physical</a:t>
            </a:r>
          </a:p>
          <a:p>
            <a:pPr lvl="2" eaLnBrk="1" hangingPunct="1"/>
            <a:r>
              <a:rPr lang="en-US" smtClean="0"/>
              <a:t>Psychological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Rehabilitation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From admission to full recovery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Physiotherapy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Occupational therapy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Psychological support-coping mechanisms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Social support from family, friends and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Complications-early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Fluid and electrolyte loss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Hypothermia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Compartment syndrome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Abdominal compartment syndrome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Hypoglycemia in children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Inhalation injury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Death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Complications-early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Toxic shock syndrome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Infection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Multi-organ failure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Deep vein thrombosis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Pulmonary embolism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Gastric ulcers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Complications -late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Tetanus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Stiffness of joints and contractures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Pruritus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Pigmentation problems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Hypertrophic scars and keloids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Marjolin’s ulcers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Psychological problems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5843" name="Picture 2" descr="C:\Documents and Settings\Dr Oduor\My Documents\My Pictures\nyabondo may outreach\pbc2\DSC0085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428750"/>
            <a:ext cx="3154363" cy="2366963"/>
          </a:xfrm>
          <a:noFill/>
        </p:spPr>
      </p:pic>
      <p:pic>
        <p:nvPicPr>
          <p:cNvPr id="35844" name="Picture 3" descr="C:\Documents and Settings\Dr Oduor\My Documents\My Pictures\nyabondo may outreach\DSC008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1447800"/>
            <a:ext cx="3024188" cy="226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4" descr="C:\Documents and Settings\Dr Oduor\My Documents\My Pictures updated\keloids\keloids 0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0" y="4057650"/>
            <a:ext cx="32258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5" descr="C:\Documents and Settings\Dr Oduor\My Documents\My Pictures\nyabondo nov 2011\DSC0172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4114800"/>
            <a:ext cx="3189288" cy="239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Electrical burns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endParaRPr lang="en-US" smtClean="0"/>
          </a:p>
          <a:p>
            <a:r>
              <a:rPr lang="en-US" sz="2400" smtClean="0"/>
              <a:t>Electrical injury is caused by the effect of electrical current flowing through the body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Current can be AC or DC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smtClean="0"/>
          </a:p>
          <a:p>
            <a:r>
              <a:rPr lang="en-US" sz="2400" smtClean="0"/>
              <a:t>Low voltage(household): 120-440V</a:t>
            </a:r>
          </a:p>
          <a:p>
            <a:endParaRPr lang="en-US" sz="2400" smtClean="0"/>
          </a:p>
          <a:p>
            <a:r>
              <a:rPr lang="en-US" sz="2400" smtClean="0"/>
              <a:t>High voltage: 440-1000V</a:t>
            </a:r>
          </a:p>
          <a:p>
            <a:endParaRPr lang="en-US" sz="2400" smtClean="0"/>
          </a:p>
          <a:p>
            <a:r>
              <a:rPr lang="en-US" sz="2400" smtClean="0"/>
              <a:t>High tension voltage: &gt;1000V</a:t>
            </a:r>
          </a:p>
          <a:p>
            <a:endParaRPr lang="en-US" sz="2400" smtClean="0"/>
          </a:p>
          <a:p>
            <a:r>
              <a:rPr lang="en-US" sz="2400" smtClean="0"/>
              <a:t>Lightning(DC): 2000-2 billion Volts with peak temperatures of 30,000⁰C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electrical injury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Determined by</a:t>
            </a:r>
          </a:p>
          <a:p>
            <a:endParaRPr lang="en-US" sz="2400" smtClean="0"/>
          </a:p>
          <a:p>
            <a:pPr lvl="1"/>
            <a:r>
              <a:rPr lang="en-US" sz="1800" smtClean="0"/>
              <a:t>Type of current</a:t>
            </a:r>
          </a:p>
          <a:p>
            <a:pPr lvl="1"/>
            <a:endParaRPr lang="en-US" sz="1800" smtClean="0"/>
          </a:p>
          <a:p>
            <a:pPr lvl="1"/>
            <a:r>
              <a:rPr lang="en-US" sz="1800" smtClean="0"/>
              <a:t>Amount of current</a:t>
            </a:r>
          </a:p>
          <a:p>
            <a:pPr lvl="1"/>
            <a:endParaRPr lang="en-US" sz="1800" smtClean="0"/>
          </a:p>
          <a:p>
            <a:pPr lvl="1"/>
            <a:r>
              <a:rPr lang="en-US" sz="1800" smtClean="0"/>
              <a:t>Pathway of the current</a:t>
            </a:r>
          </a:p>
          <a:p>
            <a:pPr lvl="1"/>
            <a:endParaRPr lang="en-US" sz="1800" smtClean="0"/>
          </a:p>
          <a:p>
            <a:pPr lvl="1"/>
            <a:r>
              <a:rPr lang="en-US" sz="1800" smtClean="0"/>
              <a:t>Duration of current</a:t>
            </a:r>
          </a:p>
          <a:p>
            <a:pPr lvl="1"/>
            <a:endParaRPr lang="en-US" sz="1800" smtClean="0"/>
          </a:p>
          <a:p>
            <a:pPr lvl="1"/>
            <a:r>
              <a:rPr lang="en-US" sz="1800" smtClean="0"/>
              <a:t>Area of contact</a:t>
            </a:r>
          </a:p>
          <a:p>
            <a:pPr lvl="1"/>
            <a:endParaRPr lang="en-US" sz="1800" smtClean="0"/>
          </a:p>
          <a:p>
            <a:pPr lvl="1"/>
            <a:r>
              <a:rPr lang="en-US" sz="1800" smtClean="0"/>
              <a:t>Resistance of the body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Causes of injury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Direct thermal injury</a:t>
            </a:r>
          </a:p>
          <a:p>
            <a:endParaRPr lang="en-US" sz="2400" smtClean="0"/>
          </a:p>
          <a:p>
            <a:r>
              <a:rPr lang="en-US" sz="2400" smtClean="0"/>
              <a:t>Arc and flash burns</a:t>
            </a:r>
          </a:p>
          <a:p>
            <a:endParaRPr lang="en-US" sz="2400" smtClean="0"/>
          </a:p>
          <a:p>
            <a:r>
              <a:rPr lang="en-US" sz="2400" smtClean="0"/>
              <a:t>Disruption of body’s normal activity</a:t>
            </a:r>
          </a:p>
          <a:p>
            <a:pPr lvl="2"/>
            <a:r>
              <a:rPr lang="en-US" sz="1800" smtClean="0"/>
              <a:t>Nerve injury-numbness and tingling sensation</a:t>
            </a:r>
          </a:p>
          <a:p>
            <a:pPr lvl="2"/>
            <a:endParaRPr lang="en-US" sz="1800" smtClean="0"/>
          </a:p>
          <a:p>
            <a:pPr lvl="2"/>
            <a:r>
              <a:rPr lang="en-US" sz="1800" smtClean="0"/>
              <a:t>Brain- mass depolarization leads to loss of consciousness and amnesia</a:t>
            </a:r>
          </a:p>
          <a:p>
            <a:pPr lvl="2">
              <a:buFont typeface="Arial" pitchFamily="34" charset="0"/>
              <a:buNone/>
            </a:pPr>
            <a:r>
              <a:rPr lang="en-US" sz="1800" smtClean="0"/>
              <a:t> </a:t>
            </a:r>
          </a:p>
          <a:p>
            <a:pPr lvl="2"/>
            <a:r>
              <a:rPr lang="en-US" sz="1800" smtClean="0"/>
              <a:t>Spinal cord- transverse myelitis</a:t>
            </a:r>
          </a:p>
          <a:p>
            <a:pPr lvl="2"/>
            <a:endParaRPr lang="en-US" sz="1800" smtClean="0"/>
          </a:p>
          <a:p>
            <a:pPr lvl="2"/>
            <a:r>
              <a:rPr lang="en-US" sz="1800" smtClean="0"/>
              <a:t>Heart- dysrhythmias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AC and DC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High voltage AC: </a:t>
            </a:r>
          </a:p>
          <a:p>
            <a:pPr lvl="2"/>
            <a:r>
              <a:rPr lang="en-US" sz="2000" smtClean="0"/>
              <a:t>Tetany and locked on phenomenon</a:t>
            </a:r>
          </a:p>
          <a:p>
            <a:pPr lvl="2"/>
            <a:endParaRPr lang="en-US" sz="2000" smtClean="0"/>
          </a:p>
          <a:p>
            <a:pPr lvl="2"/>
            <a:r>
              <a:rPr lang="en-US" sz="2000" smtClean="0"/>
              <a:t>Flexor muscles more affected</a:t>
            </a:r>
          </a:p>
          <a:p>
            <a:pPr lvl="2"/>
            <a:endParaRPr lang="en-US" sz="2000" smtClean="0"/>
          </a:p>
          <a:p>
            <a:pPr lvl="2"/>
            <a:r>
              <a:rPr lang="en-US" sz="2000" smtClean="0"/>
              <a:t>Effect on respiratory muscle results in asphyxia</a:t>
            </a:r>
          </a:p>
          <a:p>
            <a:pPr lvl="2">
              <a:buFont typeface="Arial" pitchFamily="34" charset="0"/>
              <a:buNone/>
            </a:pPr>
            <a:endParaRPr lang="en-US" smtClean="0"/>
          </a:p>
          <a:p>
            <a:r>
              <a:rPr lang="en-US" sz="2400" smtClean="0"/>
              <a:t>High tension voltage/DC</a:t>
            </a:r>
          </a:p>
          <a:p>
            <a:endParaRPr lang="en-US" sz="2400" smtClean="0"/>
          </a:p>
          <a:p>
            <a:pPr lvl="2"/>
            <a:r>
              <a:rPr lang="en-US" sz="2000" smtClean="0"/>
              <a:t>Simple large muscular contraction</a:t>
            </a:r>
          </a:p>
          <a:p>
            <a:pPr lvl="2"/>
            <a:endParaRPr lang="en-US" sz="2000" smtClean="0"/>
          </a:p>
          <a:p>
            <a:pPr lvl="2"/>
            <a:r>
              <a:rPr lang="en-US" sz="2000" smtClean="0"/>
              <a:t>Throws the patient 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Epidemiology</a:t>
            </a:r>
            <a:br>
              <a:rPr lang="en-US" smtClean="0"/>
            </a:br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Local study:</a:t>
            </a:r>
          </a:p>
          <a:p>
            <a:pPr lvl="3"/>
            <a:r>
              <a:rPr lang="en-US" smtClean="0"/>
              <a:t>About 170 children admitted annually to PGH, Nakuru </a:t>
            </a:r>
          </a:p>
          <a:p>
            <a:pPr lvl="3"/>
            <a:r>
              <a:rPr lang="en-US" smtClean="0"/>
              <a:t>mean age 2.6 years </a:t>
            </a:r>
          </a:p>
          <a:p>
            <a:pPr lvl="3"/>
            <a:r>
              <a:rPr lang="en-US" smtClean="0"/>
              <a:t>M:F ratio 1.4:1</a:t>
            </a:r>
          </a:p>
          <a:p>
            <a:pPr lvl="3"/>
            <a:r>
              <a:rPr lang="en-US" smtClean="0"/>
              <a:t>90.2% of the burns due to scalds</a:t>
            </a:r>
          </a:p>
          <a:p>
            <a:pPr lvl="3"/>
            <a:r>
              <a:rPr lang="en-US" smtClean="0"/>
              <a:t> The mortality was 11.9%	</a:t>
            </a:r>
          </a:p>
          <a:p>
            <a:r>
              <a:rPr lang="en-US" smtClean="0"/>
              <a:t>American Burn Association</a:t>
            </a:r>
          </a:p>
          <a:p>
            <a:pPr lvl="3"/>
            <a:r>
              <a:rPr lang="en-US" smtClean="0"/>
              <a:t>2.2 million people are burned in the US every year</a:t>
            </a:r>
          </a:p>
          <a:p>
            <a:pPr lvl="3"/>
            <a:r>
              <a:rPr lang="en-US" smtClean="0"/>
              <a:t>5500 deaths result from burn injury</a:t>
            </a:r>
          </a:p>
          <a:p>
            <a:pPr lvl="3"/>
            <a:r>
              <a:rPr lang="en-US" smtClean="0"/>
              <a:t>60,000 admitted for hospital care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Diagnosis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History: </a:t>
            </a:r>
          </a:p>
          <a:p>
            <a:pPr lvl="4"/>
            <a:r>
              <a:rPr lang="en-US" smtClean="0"/>
              <a:t>Voltage and type of current</a:t>
            </a:r>
          </a:p>
          <a:p>
            <a:pPr>
              <a:buFont typeface="Arial" pitchFamily="34" charset="0"/>
              <a:buNone/>
            </a:pPr>
            <a:endParaRPr lang="en-US" smtClean="0"/>
          </a:p>
          <a:p>
            <a:pPr lvl="4"/>
            <a:r>
              <a:rPr lang="en-US" smtClean="0"/>
              <a:t>Length of exposure</a:t>
            </a:r>
          </a:p>
          <a:p>
            <a:pPr lvl="4"/>
            <a:endParaRPr lang="en-US" smtClean="0"/>
          </a:p>
          <a:p>
            <a:pPr lvl="4"/>
            <a:r>
              <a:rPr lang="en-US" smtClean="0"/>
              <a:t>Proximity of the energy transfer(direct strike, contact, arc and side flash)</a:t>
            </a:r>
          </a:p>
          <a:p>
            <a:pPr lvl="4"/>
            <a:endParaRPr lang="en-US" smtClean="0"/>
          </a:p>
          <a:p>
            <a:pPr lvl="4"/>
            <a:r>
              <a:rPr lang="en-US" smtClean="0"/>
              <a:t>Determine symptomatology after the injury</a:t>
            </a:r>
          </a:p>
          <a:p>
            <a:pPr lvl="4"/>
            <a:endParaRPr lang="en-US" smtClean="0"/>
          </a:p>
          <a:p>
            <a:pPr lvl="4"/>
            <a:r>
              <a:rPr lang="en-US" smtClean="0"/>
              <a:t>Pre-existing medical conditions</a:t>
            </a:r>
          </a:p>
          <a:p>
            <a:pPr lvl="4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Examination</a:t>
            </a:r>
          </a:p>
          <a:p>
            <a:pPr lvl="4"/>
            <a:r>
              <a:rPr lang="en-US" smtClean="0"/>
              <a:t>ABC</a:t>
            </a:r>
          </a:p>
          <a:p>
            <a:pPr lvl="4"/>
            <a:endParaRPr lang="en-US" smtClean="0"/>
          </a:p>
          <a:p>
            <a:pPr lvl="4"/>
            <a:r>
              <a:rPr lang="en-US" smtClean="0"/>
              <a:t>Disability- repeated neurological examination</a:t>
            </a:r>
          </a:p>
          <a:p>
            <a:pPr lvl="4"/>
            <a:endParaRPr lang="en-US" smtClean="0"/>
          </a:p>
          <a:p>
            <a:pPr lvl="4"/>
            <a:r>
              <a:rPr lang="en-US" smtClean="0"/>
              <a:t>Keep warm</a:t>
            </a:r>
          </a:p>
          <a:p>
            <a:pPr lvl="4"/>
            <a:endParaRPr lang="en-US" smtClean="0"/>
          </a:p>
          <a:p>
            <a:pPr lvl="4"/>
            <a:r>
              <a:rPr lang="en-US" smtClean="0"/>
              <a:t>Extremities-pulses, fractures, dislocation</a:t>
            </a:r>
          </a:p>
          <a:p>
            <a:pPr lvl="4"/>
            <a:endParaRPr lang="en-US" smtClean="0"/>
          </a:p>
          <a:p>
            <a:pPr lvl="4"/>
            <a:r>
              <a:rPr lang="en-US" smtClean="0"/>
              <a:t>Skin –burns</a:t>
            </a:r>
          </a:p>
          <a:p>
            <a:pPr lvl="4"/>
            <a:endParaRPr lang="en-US" smtClean="0"/>
          </a:p>
          <a:p>
            <a:pPr lvl="4"/>
            <a:r>
              <a:rPr lang="en-US" smtClean="0"/>
              <a:t>Wound- entry and exit</a:t>
            </a:r>
          </a:p>
          <a:p>
            <a:endParaRPr lang="en-US" smtClean="0"/>
          </a:p>
          <a:p>
            <a:pPr lvl="4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Treatment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Remove from injury site</a:t>
            </a:r>
          </a:p>
          <a:p>
            <a:endParaRPr lang="en-US" sz="2400" smtClean="0"/>
          </a:p>
          <a:p>
            <a:r>
              <a:rPr lang="en-US" sz="2400" smtClean="0"/>
              <a:t>Keep warm</a:t>
            </a:r>
          </a:p>
          <a:p>
            <a:endParaRPr lang="en-US" sz="2400" smtClean="0"/>
          </a:p>
          <a:p>
            <a:r>
              <a:rPr lang="en-US" sz="2400" smtClean="0"/>
              <a:t>Intravenous fluids</a:t>
            </a:r>
          </a:p>
          <a:p>
            <a:endParaRPr lang="en-US" sz="2400" smtClean="0"/>
          </a:p>
          <a:p>
            <a:r>
              <a:rPr lang="en-US" sz="2400" smtClean="0"/>
              <a:t>Surgical procedures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Mortality and morbidity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smtClean="0"/>
          </a:p>
          <a:p>
            <a:r>
              <a:rPr lang="en-US" sz="2400" smtClean="0"/>
              <a:t>Low voltage injuries have very low morbidity and mortality</a:t>
            </a:r>
          </a:p>
          <a:p>
            <a:endParaRPr lang="en-US" sz="2400" smtClean="0"/>
          </a:p>
          <a:p>
            <a:r>
              <a:rPr lang="en-US" sz="2400" smtClean="0"/>
              <a:t>AC injuries have 3 times the morbidity and mortality rates as DC injuries</a:t>
            </a:r>
          </a:p>
          <a:p>
            <a:endParaRPr lang="en-US" sz="2400" smtClean="0"/>
          </a:p>
          <a:p>
            <a:r>
              <a:rPr lang="en-US" sz="2400" smtClean="0"/>
              <a:t>Pathways: </a:t>
            </a:r>
          </a:p>
          <a:p>
            <a:pPr lvl="3"/>
            <a:r>
              <a:rPr lang="en-US" sz="1800" smtClean="0"/>
              <a:t>hand to hand (mortality is 60%)</a:t>
            </a:r>
          </a:p>
          <a:p>
            <a:pPr lvl="3"/>
            <a:endParaRPr lang="en-US" sz="1800" smtClean="0"/>
          </a:p>
          <a:p>
            <a:pPr lvl="3"/>
            <a:r>
              <a:rPr lang="en-US" sz="1800" smtClean="0"/>
              <a:t>Hand to foot (mortality is 20%)</a:t>
            </a:r>
          </a:p>
          <a:p>
            <a:pPr lvl="3"/>
            <a:endParaRPr lang="en-US" sz="1800" smtClean="0"/>
          </a:p>
          <a:p>
            <a:pPr lvl="3"/>
            <a:r>
              <a:rPr lang="en-US" sz="1800" smtClean="0"/>
              <a:t>Foot to foot (mortality &gt;5%)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Chemical burns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z="2400" smtClean="0"/>
              <a:t>Caused by strong acids and alkalis</a:t>
            </a:r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Chemicals cause progressive damage unless deactivated</a:t>
            </a:r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Not a common cause of burns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Etiology</a:t>
            </a:r>
            <a:br>
              <a:rPr lang="en-US" smtClean="0"/>
            </a:br>
            <a:endParaRPr lang="en-US" smtClean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45000"/>
              </a:spcBef>
              <a:buFont typeface="Arial" pitchFamily="34" charset="0"/>
              <a:buNone/>
            </a:pPr>
            <a:endParaRPr lang="en-US" smtClean="0">
              <a:cs typeface="Miriam" pitchFamily="34" charset="-79"/>
            </a:endParaRPr>
          </a:p>
          <a:p>
            <a:pPr eaLnBrk="1" hangingPunct="1">
              <a:spcBef>
                <a:spcPct val="45000"/>
              </a:spcBef>
            </a:pPr>
            <a:r>
              <a:rPr lang="en-US" sz="2400" smtClean="0">
                <a:cs typeface="Miriam" pitchFamily="34" charset="-79"/>
              </a:rPr>
              <a:t>Industrial chemicals</a:t>
            </a:r>
          </a:p>
          <a:p>
            <a:pPr eaLnBrk="1" hangingPunct="1">
              <a:spcBef>
                <a:spcPct val="45000"/>
              </a:spcBef>
            </a:pPr>
            <a:endParaRPr lang="en-US" sz="2400" smtClean="0">
              <a:cs typeface="Miriam" pitchFamily="34" charset="-79"/>
            </a:endParaRPr>
          </a:p>
          <a:p>
            <a:pPr eaLnBrk="1" hangingPunct="1">
              <a:spcBef>
                <a:spcPct val="45000"/>
              </a:spcBef>
            </a:pPr>
            <a:r>
              <a:rPr lang="en-US" sz="2400" smtClean="0">
                <a:cs typeface="Miriam" pitchFamily="34" charset="-79"/>
              </a:rPr>
              <a:t>Chemical stored in households</a:t>
            </a:r>
          </a:p>
          <a:p>
            <a:pPr eaLnBrk="1" hangingPunct="1">
              <a:spcBef>
                <a:spcPct val="45000"/>
              </a:spcBef>
            </a:pPr>
            <a:endParaRPr lang="en-US" sz="2400" smtClean="0">
              <a:cs typeface="Miriam" pitchFamily="34" charset="-79"/>
            </a:endParaRPr>
          </a:p>
          <a:p>
            <a:pPr eaLnBrk="1" hangingPunct="1">
              <a:spcBef>
                <a:spcPct val="45000"/>
              </a:spcBef>
            </a:pPr>
            <a:r>
              <a:rPr lang="en-US" sz="2400" smtClean="0">
                <a:cs typeface="Miriam" pitchFamily="34" charset="-79"/>
              </a:rPr>
              <a:t>Military injuries</a:t>
            </a:r>
          </a:p>
          <a:p>
            <a:pPr eaLnBrk="1" hangingPunct="1">
              <a:spcBef>
                <a:spcPct val="45000"/>
              </a:spcBef>
            </a:pPr>
            <a:endParaRPr lang="en-US" sz="2400" smtClean="0">
              <a:cs typeface="Miriam" pitchFamily="34" charset="-79"/>
            </a:endParaRPr>
          </a:p>
          <a:p>
            <a:pPr eaLnBrk="1" hangingPunct="1">
              <a:spcBef>
                <a:spcPct val="45000"/>
              </a:spcBef>
            </a:pPr>
            <a:r>
              <a:rPr lang="en-US" sz="2400" smtClean="0">
                <a:cs typeface="Miriam" pitchFamily="34" charset="-79"/>
              </a:rPr>
              <a:t>Criminal assault</a:t>
            </a:r>
          </a:p>
          <a:p>
            <a:pPr>
              <a:buFont typeface="Arial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Chemical burns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Acid burns- coagulative necrosis</a:t>
            </a:r>
          </a:p>
          <a:p>
            <a:pPr>
              <a:buFont typeface="Arial" pitchFamily="34" charset="0"/>
              <a:buNone/>
            </a:pPr>
            <a:endParaRPr lang="en-US" smtClean="0"/>
          </a:p>
          <a:p>
            <a:r>
              <a:rPr lang="en-US" smtClean="0"/>
              <a:t>Alkali burns- liquefaction necrosis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Severity of chemical burns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latin typeface="Garamond" pitchFamily="18" charset="0"/>
            </a:endParaRPr>
          </a:p>
          <a:p>
            <a:r>
              <a:rPr lang="en-US" sz="2400" smtClean="0"/>
              <a:t>Concentration</a:t>
            </a:r>
          </a:p>
          <a:p>
            <a:endParaRPr lang="en-US" sz="2400" smtClean="0"/>
          </a:p>
          <a:p>
            <a:r>
              <a:rPr lang="en-US" sz="2400" smtClean="0"/>
              <a:t>Quantity</a:t>
            </a:r>
          </a:p>
          <a:p>
            <a:endParaRPr lang="en-US" sz="2400" smtClean="0"/>
          </a:p>
          <a:p>
            <a:r>
              <a:rPr lang="en-US" sz="2400" smtClean="0"/>
              <a:t>Duration of contact</a:t>
            </a:r>
          </a:p>
          <a:p>
            <a:endParaRPr lang="en-US" sz="2400" smtClean="0"/>
          </a:p>
          <a:p>
            <a:r>
              <a:rPr lang="en-US" sz="2400" smtClean="0"/>
              <a:t>Penetration of agent</a:t>
            </a:r>
          </a:p>
          <a:p>
            <a:endParaRPr lang="en-US" sz="2400" smtClean="0"/>
          </a:p>
          <a:p>
            <a:r>
              <a:rPr lang="en-US" sz="2400" smtClean="0"/>
              <a:t>Mechanism of action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Treatment</a:t>
            </a:r>
            <a:br>
              <a:rPr lang="en-US" smtClean="0"/>
            </a:b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Arial" charset="0"/>
              <a:buChar char="•"/>
              <a:defRPr/>
            </a:pPr>
            <a:r>
              <a:rPr lang="en-US" dirty="0" smtClean="0"/>
              <a:t>Removal of offending agent from patient</a:t>
            </a:r>
          </a:p>
          <a:p>
            <a:pPr marL="990600" lvl="1" indent="-533400">
              <a:buFont typeface="Arial" charset="0"/>
              <a:buChar char="–"/>
              <a:defRPr/>
            </a:pPr>
            <a:r>
              <a:rPr lang="en-US" dirty="0" smtClean="0"/>
              <a:t>Removal of clothing</a:t>
            </a:r>
          </a:p>
          <a:p>
            <a:pPr marL="990600" lvl="1" indent="-533400">
              <a:buFont typeface="Arial" charset="0"/>
              <a:buChar char="–"/>
              <a:defRPr/>
            </a:pPr>
            <a:endParaRPr lang="en-US" dirty="0" smtClean="0"/>
          </a:p>
          <a:p>
            <a:pPr marL="990600" lvl="1" indent="-533400">
              <a:buFont typeface="Arial" charset="0"/>
              <a:buChar char="–"/>
              <a:defRPr/>
            </a:pPr>
            <a:r>
              <a:rPr lang="en-US" dirty="0" smtClean="0"/>
              <a:t>Brush off powders/ solids</a:t>
            </a:r>
          </a:p>
          <a:p>
            <a:pPr marL="990600" lvl="1" indent="-533400">
              <a:buFont typeface="Arial" charset="0"/>
              <a:buChar char="–"/>
              <a:defRPr/>
            </a:pPr>
            <a:endParaRPr lang="en-US" dirty="0" smtClean="0"/>
          </a:p>
          <a:p>
            <a:pPr marL="990600" lvl="1" indent="-533400">
              <a:buFont typeface="Arial" charset="0"/>
              <a:buChar char="–"/>
              <a:defRPr/>
            </a:pPr>
            <a:r>
              <a:rPr lang="en-US" dirty="0" smtClean="0"/>
              <a:t>Wash off liquids</a:t>
            </a:r>
          </a:p>
          <a:p>
            <a:pPr marL="990600" lvl="1" indent="-533400">
              <a:buFont typeface="Arial" charset="0"/>
              <a:buChar char="–"/>
              <a:defRPr/>
            </a:pPr>
            <a:endParaRPr lang="en-US" dirty="0" smtClean="0"/>
          </a:p>
          <a:p>
            <a:pPr marL="990600" lvl="1" indent="-533400">
              <a:buFont typeface="Arial" charset="0"/>
              <a:buChar char="–"/>
              <a:defRPr/>
            </a:pPr>
            <a:r>
              <a:rPr lang="en-US" dirty="0" smtClean="0"/>
              <a:t>Copious irrigation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Management</a:t>
            </a:r>
            <a:br>
              <a:rPr lang="en-US" smtClean="0"/>
            </a:br>
            <a:r>
              <a:rPr lang="en-US" smtClean="0"/>
              <a:t>cont.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z="2400" smtClean="0"/>
              <a:t>Fluid resuscitation depends on extent of burns</a:t>
            </a:r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Analgesia</a:t>
            </a:r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Management of the wound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Scalds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Flame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Contact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Electrical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Chemical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Cold burns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Flash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Friction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Radiation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Pathogenesis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Injured cells release inflammatory mediators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Mediators cause an inflammatory response with increased capillary permeability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Occurs in the first 3 days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Peak at 4-8hours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Loss of fluid containing electrolytes and proteins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SIRS or clinical capillary leak syndrome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Systemic effects of burn injury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Depend on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Extent of burn</a:t>
            </a:r>
          </a:p>
          <a:p>
            <a:pPr lvl="1" eaLnBrk="1" hangingPunct="1"/>
            <a:r>
              <a:rPr lang="en-US" smtClean="0"/>
              <a:t>Age</a:t>
            </a:r>
          </a:p>
          <a:p>
            <a:pPr lvl="1" eaLnBrk="1" hangingPunct="1"/>
            <a:r>
              <a:rPr lang="en-US" smtClean="0"/>
              <a:t>Depth</a:t>
            </a:r>
          </a:p>
          <a:p>
            <a:pPr lvl="1" eaLnBrk="1" hangingPunct="1"/>
            <a:r>
              <a:rPr lang="en-US" smtClean="0"/>
              <a:t>Delay in resuscitation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 zones of injury</a:t>
            </a:r>
          </a:p>
        </p:txBody>
      </p:sp>
      <p:sp>
        <p:nvSpPr>
          <p:cNvPr id="921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Described by Jackson in 1947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Central necrosis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Zone of stasis (at risk of necrosis)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Zone of hyperemia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Zones of injury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470150"/>
            <a:ext cx="3581400" cy="355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1067</Words>
  <Application>Microsoft Office PowerPoint</Application>
  <PresentationFormat>On-screen Show (4:3)</PresentationFormat>
  <Paragraphs>460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Calibri</vt:lpstr>
      <vt:lpstr>Miriam</vt:lpstr>
      <vt:lpstr>Garamond</vt:lpstr>
      <vt:lpstr>Office Theme</vt:lpstr>
      <vt:lpstr>Burn management</vt:lpstr>
      <vt:lpstr>Introduction-1 </vt:lpstr>
      <vt:lpstr>Introduction-2</vt:lpstr>
      <vt:lpstr>Epidemiology </vt:lpstr>
      <vt:lpstr>Causes</vt:lpstr>
      <vt:lpstr>Pathogenesis </vt:lpstr>
      <vt:lpstr>Systemic effects of burn injury </vt:lpstr>
      <vt:lpstr>3 zones of injury</vt:lpstr>
      <vt:lpstr>Zones of injury</vt:lpstr>
      <vt:lpstr>Renal effects</vt:lpstr>
      <vt:lpstr>Pulmonary effects</vt:lpstr>
      <vt:lpstr>Principles of burns management</vt:lpstr>
      <vt:lpstr>Indications for admission</vt:lpstr>
      <vt:lpstr>Initial Burn Management</vt:lpstr>
      <vt:lpstr>Burn assessment-1</vt:lpstr>
      <vt:lpstr>Lund and Browder chart</vt:lpstr>
      <vt:lpstr>Burn assessment-2</vt:lpstr>
      <vt:lpstr>Burn assessment-3</vt:lpstr>
      <vt:lpstr>Burn assessment-4 </vt:lpstr>
      <vt:lpstr>Fluid replacement</vt:lpstr>
      <vt:lpstr>Fluid replacement</vt:lpstr>
      <vt:lpstr>Analgesia</vt:lpstr>
      <vt:lpstr>Monitoring resuscitation-1 </vt:lpstr>
      <vt:lpstr>Monitoring resuscitation-2</vt:lpstr>
      <vt:lpstr>Wound care</vt:lpstr>
      <vt:lpstr>Infection control</vt:lpstr>
      <vt:lpstr>Inhalation injury</vt:lpstr>
      <vt:lpstr>Nutrition</vt:lpstr>
      <vt:lpstr>Nutritional support</vt:lpstr>
      <vt:lpstr>Rehabilitation </vt:lpstr>
      <vt:lpstr>Complications-early 1 </vt:lpstr>
      <vt:lpstr>Complications-early 2</vt:lpstr>
      <vt:lpstr>Complications -late</vt:lpstr>
      <vt:lpstr>Slide 34</vt:lpstr>
      <vt:lpstr>Electrical burns</vt:lpstr>
      <vt:lpstr> </vt:lpstr>
      <vt:lpstr>Effects of electrical injury</vt:lpstr>
      <vt:lpstr>Causes of injury </vt:lpstr>
      <vt:lpstr>Effects of AC and DC </vt:lpstr>
      <vt:lpstr>Diagnosis</vt:lpstr>
      <vt:lpstr>Slide 41</vt:lpstr>
      <vt:lpstr>Treatment</vt:lpstr>
      <vt:lpstr>Mortality and morbidity</vt:lpstr>
      <vt:lpstr>Chemical burns</vt:lpstr>
      <vt:lpstr>Etiology </vt:lpstr>
      <vt:lpstr>Chemical burns</vt:lpstr>
      <vt:lpstr>Severity of chemical burns</vt:lpstr>
      <vt:lpstr>Treatment </vt:lpstr>
      <vt:lpstr>Management cont.</vt:lpstr>
    </vt:vector>
  </TitlesOfParts>
  <Company>AMREF OUTREACH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Burns-1st 24hours</dc:title>
  <dc:creator>Dr Peter Robert Oduor</dc:creator>
  <cp:lastModifiedBy>Martin</cp:lastModifiedBy>
  <cp:revision>22</cp:revision>
  <dcterms:created xsi:type="dcterms:W3CDTF">2011-06-23T19:11:51Z</dcterms:created>
  <dcterms:modified xsi:type="dcterms:W3CDTF">2013-06-28T06:09:46Z</dcterms:modified>
</cp:coreProperties>
</file>