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359"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63" r:id="rId56"/>
    <p:sldId id="364" r:id="rId57"/>
    <p:sldId id="365"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60" r:id="rId71"/>
    <p:sldId id="321" r:id="rId72"/>
    <p:sldId id="322" r:id="rId73"/>
    <p:sldId id="323" r:id="rId74"/>
    <p:sldId id="324"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2" r:id="rId91"/>
    <p:sldId id="343" r:id="rId92"/>
    <p:sldId id="344" r:id="rId93"/>
    <p:sldId id="345" r:id="rId94"/>
    <p:sldId id="346" r:id="rId95"/>
    <p:sldId id="347" r:id="rId96"/>
    <p:sldId id="348" r:id="rId97"/>
    <p:sldId id="349" r:id="rId98"/>
    <p:sldId id="350" r:id="rId99"/>
    <p:sldId id="351" r:id="rId100"/>
    <p:sldId id="352" r:id="rId101"/>
    <p:sldId id="353" r:id="rId102"/>
    <p:sldId id="354" r:id="rId103"/>
    <p:sldId id="361" r:id="rId104"/>
    <p:sldId id="355" r:id="rId105"/>
    <p:sldId id="362" r:id="rId106"/>
    <p:sldId id="357" r:id="rId107"/>
    <p:sldId id="358" r:id="rId108"/>
    <p:sldId id="356" r:id="rId10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2C718BB-56C2-4B4B-95D0-A05176F7D8B9}" type="datetimeFigureOut">
              <a:rPr lang="en-US" smtClean="0"/>
              <a:pPr/>
              <a:t>1/8/2023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90ACE35-E0AF-480E-AA07-EDDF1F3D0827}"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C718BB-56C2-4B4B-95D0-A05176F7D8B9}" type="datetimeFigureOut">
              <a:rPr lang="en-US" smtClean="0"/>
              <a:pPr/>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CE35-E0AF-480E-AA07-EDDF1F3D08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C718BB-56C2-4B4B-95D0-A05176F7D8B9}" type="datetimeFigureOut">
              <a:rPr lang="en-US" smtClean="0"/>
              <a:pPr/>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CE35-E0AF-480E-AA07-EDDF1F3D08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2C718BB-56C2-4B4B-95D0-A05176F7D8B9}" type="datetimeFigureOut">
              <a:rPr lang="en-US" smtClean="0"/>
              <a:pPr/>
              <a:t>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CE35-E0AF-480E-AA07-EDDF1F3D0827}"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C718BB-56C2-4B4B-95D0-A05176F7D8B9}" type="datetimeFigureOut">
              <a:rPr lang="en-US" smtClean="0"/>
              <a:pPr/>
              <a:t>1/8/2023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90ACE35-E0AF-480E-AA07-EDDF1F3D082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2C718BB-56C2-4B4B-95D0-A05176F7D8B9}" type="datetimeFigureOut">
              <a:rPr lang="en-US" smtClean="0"/>
              <a:pPr/>
              <a:t>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CE35-E0AF-480E-AA07-EDDF1F3D0827}"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2C718BB-56C2-4B4B-95D0-A05176F7D8B9}" type="datetimeFigureOut">
              <a:rPr lang="en-US" smtClean="0"/>
              <a:pPr/>
              <a:t>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ACE35-E0AF-480E-AA07-EDDF1F3D0827}"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C718BB-56C2-4B4B-95D0-A05176F7D8B9}" type="datetimeFigureOut">
              <a:rPr lang="en-US" smtClean="0"/>
              <a:pPr/>
              <a:t>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ACE35-E0AF-480E-AA07-EDDF1F3D08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C718BB-56C2-4B4B-95D0-A05176F7D8B9}" type="datetimeFigureOut">
              <a:rPr lang="en-US" smtClean="0"/>
              <a:pPr/>
              <a:t>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ACE35-E0AF-480E-AA07-EDDF1F3D08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C718BB-56C2-4B4B-95D0-A05176F7D8B9}" type="datetimeFigureOut">
              <a:rPr lang="en-US" smtClean="0"/>
              <a:pPr/>
              <a:t>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CE35-E0AF-480E-AA07-EDDF1F3D0827}"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C718BB-56C2-4B4B-95D0-A05176F7D8B9}" type="datetimeFigureOut">
              <a:rPr lang="en-US" smtClean="0"/>
              <a:pPr/>
              <a:t>1/8/2023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90ACE35-E0AF-480E-AA07-EDDF1F3D0827}"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2C718BB-56C2-4B4B-95D0-A05176F7D8B9}" type="datetimeFigureOut">
              <a:rPr lang="en-US" smtClean="0"/>
              <a:pPr/>
              <a:t>1/8/2023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90ACE35-E0AF-480E-AA07-EDDF1F3D082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ROXLOY KIMATHI</a:t>
            </a:r>
            <a:endParaRPr lang="en-US" dirty="0"/>
          </a:p>
        </p:txBody>
      </p:sp>
      <p:sp>
        <p:nvSpPr>
          <p:cNvPr id="2" name="Title 1"/>
          <p:cNvSpPr>
            <a:spLocks noGrp="1"/>
          </p:cNvSpPr>
          <p:nvPr>
            <p:ph type="ctrTitle"/>
          </p:nvPr>
        </p:nvSpPr>
        <p:spPr/>
        <p:txBody>
          <a:bodyPr/>
          <a:lstStyle/>
          <a:p>
            <a:r>
              <a:rPr lang="en-US" dirty="0" smtClean="0"/>
              <a:t>GBV  &amp;  VAC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a:t>Child protection </a:t>
            </a:r>
          </a:p>
          <a:p>
            <a:pPr>
              <a:buNone/>
            </a:pPr>
            <a:r>
              <a:rPr lang="en-US" dirty="0" smtClean="0"/>
              <a:t>This </a:t>
            </a:r>
            <a:r>
              <a:rPr lang="en-US" dirty="0"/>
              <a:t>refers to all measures (legislative, administrative, social, and educational) taken to prevent and respond to violence, exploitation, neglect, and abuse against children (including commercial sexual exploitation, trafficking, child labor, and harmful traditional practices, such as female genital mutilation/cutting [FGM/C] and child marriage). </a:t>
            </a:r>
          </a:p>
          <a:p>
            <a:pPr>
              <a:buNone/>
            </a:pPr>
            <a:r>
              <a:rPr lang="en-US" dirty="0" smtClean="0"/>
              <a:t> </a:t>
            </a:r>
            <a:r>
              <a:rPr lang="en-US" dirty="0"/>
              <a:t>In order to prevent and respond to VAC (and other forms of abuse) in Tanzania, the Law of the Child Act (LCA) of 2009 sets out the framework for a child protection system. </a:t>
            </a:r>
          </a:p>
          <a:p>
            <a:r>
              <a:rPr lang="en-US" dirty="0"/>
              <a:t>• The LCA enshrines a key role for the MOHCDGEC to develop and implement this system. </a:t>
            </a:r>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609600" y="914400"/>
            <a:ext cx="8077200" cy="5562600"/>
          </a:xfrm>
        </p:spPr>
        <p:txBody>
          <a:bodyPr>
            <a:normAutofit fontScale="92500" lnSpcReduction="20000"/>
          </a:bodyPr>
          <a:lstStyle/>
          <a:p>
            <a:pPr>
              <a:buNone/>
            </a:pPr>
            <a:r>
              <a:rPr lang="en-US" b="1" dirty="0"/>
              <a:t>Physical examination of children and </a:t>
            </a:r>
            <a:r>
              <a:rPr lang="en-US" b="1" dirty="0" smtClean="0"/>
              <a:t>adolescent </a:t>
            </a:r>
            <a:r>
              <a:rPr lang="en-US" b="1" dirty="0"/>
              <a:t>survivors </a:t>
            </a:r>
            <a:endParaRPr lang="en-US" b="1" dirty="0" smtClean="0"/>
          </a:p>
          <a:p>
            <a:r>
              <a:rPr lang="en-US" dirty="0"/>
              <a:t>Steps for performing physical examination of children and adolescents are sometimes different than steps for performing physical examination of adult survivors, although the process may appear similar. The specifics for children are as follows. </a:t>
            </a:r>
          </a:p>
          <a:p>
            <a:pPr>
              <a:buNone/>
            </a:pPr>
            <a:r>
              <a:rPr lang="en-US" b="1" dirty="0"/>
              <a:t>Examination steps for GBV child survivors </a:t>
            </a:r>
          </a:p>
          <a:p>
            <a:r>
              <a:rPr lang="en-US" dirty="0" smtClean="0"/>
              <a:t> </a:t>
            </a:r>
            <a:r>
              <a:rPr lang="en-US" dirty="0"/>
              <a:t>Make sure to record the height and weight of the child because neglect may coexist with sexual and other physical abuse. </a:t>
            </a:r>
          </a:p>
          <a:p>
            <a:r>
              <a:rPr lang="en-US" dirty="0" smtClean="0"/>
              <a:t> </a:t>
            </a:r>
            <a:r>
              <a:rPr lang="en-US" dirty="0"/>
              <a:t>Note any bruises, burns, scars, or rashes on the skin. Carefully describe the size, location, pattern, and color of any such injuries. </a:t>
            </a:r>
          </a:p>
          <a:p>
            <a:r>
              <a:rPr lang="en-US" dirty="0" smtClean="0"/>
              <a:t> </a:t>
            </a:r>
            <a:r>
              <a:rPr lang="en-US" dirty="0"/>
              <a:t>In the mouth/pharynx, note </a:t>
            </a:r>
            <a:r>
              <a:rPr lang="en-US" dirty="0" err="1"/>
              <a:t>petechiae</a:t>
            </a:r>
            <a:r>
              <a:rPr lang="en-US" dirty="0"/>
              <a:t> of the palate or posterior pharynx, and look for any tears to the </a:t>
            </a:r>
            <a:r>
              <a:rPr lang="en-US" dirty="0" err="1"/>
              <a:t>frenulum</a:t>
            </a:r>
            <a:r>
              <a:rPr lang="en-US" dirty="0"/>
              <a:t>. </a:t>
            </a:r>
          </a:p>
          <a:p>
            <a:r>
              <a:rPr lang="en-US" dirty="0" smtClean="0"/>
              <a:t>Check </a:t>
            </a:r>
            <a:r>
              <a:rPr lang="en-US" dirty="0"/>
              <a:t>for any signs that force and/or restraints were used, particularly around the neck and the extremities. </a:t>
            </a:r>
          </a:p>
          <a:p>
            <a:r>
              <a:rPr lang="en-US" dirty="0" smtClean="0"/>
              <a:t> </a:t>
            </a:r>
            <a:r>
              <a:rPr lang="en-US" dirty="0"/>
              <a:t>Record the child’s sexual development and check the breasts for signs of injury. </a:t>
            </a: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endParaRPr lang="en-US" dirty="0"/>
          </a:p>
        </p:txBody>
      </p:sp>
      <p:sp>
        <p:nvSpPr>
          <p:cNvPr id="3" name="Content Placeholder 2"/>
          <p:cNvSpPr>
            <a:spLocks noGrp="1"/>
          </p:cNvSpPr>
          <p:nvPr>
            <p:ph sz="quarter" idx="1"/>
          </p:nvPr>
        </p:nvSpPr>
        <p:spPr>
          <a:xfrm>
            <a:off x="762000" y="990600"/>
            <a:ext cx="7924800" cy="5562600"/>
          </a:xfrm>
        </p:spPr>
        <p:txBody>
          <a:bodyPr>
            <a:normAutofit fontScale="77500" lnSpcReduction="20000"/>
          </a:bodyPr>
          <a:lstStyle/>
          <a:p>
            <a:pPr>
              <a:buNone/>
            </a:pPr>
            <a:r>
              <a:rPr lang="en-US" b="1" dirty="0"/>
              <a:t>Mental status examination in children </a:t>
            </a:r>
          </a:p>
          <a:p>
            <a:r>
              <a:rPr lang="en-US" dirty="0" smtClean="0"/>
              <a:t>Mental </a:t>
            </a:r>
            <a:r>
              <a:rPr lang="en-US" dirty="0"/>
              <a:t>status examination in children is done in few aspects only including: </a:t>
            </a:r>
          </a:p>
          <a:p>
            <a:r>
              <a:rPr lang="en-US" dirty="0" smtClean="0"/>
              <a:t>Appearance </a:t>
            </a:r>
            <a:r>
              <a:rPr lang="en-US" dirty="0"/>
              <a:t>and behavior; the child may appear anxious, extremely fearful, or restless or hyperactive. Some children can be hostile and defensive. </a:t>
            </a:r>
          </a:p>
          <a:p>
            <a:r>
              <a:rPr lang="en-US" dirty="0" smtClean="0"/>
              <a:t> </a:t>
            </a:r>
            <a:r>
              <a:rPr lang="en-US" dirty="0"/>
              <a:t>Mood and affect; it is important to record how the child feels in his/her own words, noting down how s/he expresses his/her feelings as well. </a:t>
            </a:r>
          </a:p>
          <a:p>
            <a:pPr>
              <a:buNone/>
            </a:pPr>
            <a:endParaRPr lang="en-US" dirty="0"/>
          </a:p>
          <a:p>
            <a:pPr>
              <a:buNone/>
            </a:pPr>
            <a:r>
              <a:rPr lang="en-US" b="1" dirty="0"/>
              <a:t>Genital and anal examination for girls </a:t>
            </a:r>
          </a:p>
          <a:p>
            <a:r>
              <a:rPr lang="en-US" dirty="0" smtClean="0"/>
              <a:t> </a:t>
            </a:r>
            <a:r>
              <a:rPr lang="en-US" dirty="0"/>
              <a:t>Explain each step of the examination. </a:t>
            </a:r>
          </a:p>
          <a:p>
            <a:r>
              <a:rPr lang="en-US" dirty="0" smtClean="0"/>
              <a:t>Examine </a:t>
            </a:r>
            <a:r>
              <a:rPr lang="en-US" dirty="0"/>
              <a:t>the external genitalia. </a:t>
            </a:r>
          </a:p>
          <a:p>
            <a:r>
              <a:rPr lang="en-US" dirty="0" smtClean="0"/>
              <a:t> </a:t>
            </a:r>
            <a:r>
              <a:rPr lang="en-US" dirty="0"/>
              <a:t>Examine the labia and other related structures. </a:t>
            </a:r>
          </a:p>
          <a:p>
            <a:r>
              <a:rPr lang="en-US" dirty="0" smtClean="0"/>
              <a:t> </a:t>
            </a:r>
            <a:r>
              <a:rPr lang="en-US" dirty="0"/>
              <a:t>Check the hymen by holding the labia at the posterior edge between index finger and thumb and gently pulling outward and downward. </a:t>
            </a:r>
          </a:p>
          <a:p>
            <a:r>
              <a:rPr lang="en-US" dirty="0" smtClean="0"/>
              <a:t>Note </a:t>
            </a:r>
            <a:r>
              <a:rPr lang="en-US" dirty="0"/>
              <a:t>the location of any fresh or healed tears in the hymen and the vaginal mucosa. The amount of hymeneal tissue and the size of the vaginal orifice are not sensitive indicators of penetration. </a:t>
            </a: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endParaRPr lang="en-US" dirty="0"/>
          </a:p>
        </p:txBody>
      </p:sp>
      <p:sp>
        <p:nvSpPr>
          <p:cNvPr id="3" name="Content Placeholder 2"/>
          <p:cNvSpPr>
            <a:spLocks noGrp="1"/>
          </p:cNvSpPr>
          <p:nvPr>
            <p:ph sz="quarter" idx="1"/>
          </p:nvPr>
        </p:nvSpPr>
        <p:spPr>
          <a:xfrm>
            <a:off x="838200" y="1295400"/>
            <a:ext cx="7848600" cy="4724400"/>
          </a:xfrm>
        </p:spPr>
        <p:txBody>
          <a:bodyPr>
            <a:normAutofit fontScale="85000" lnSpcReduction="20000"/>
          </a:bodyPr>
          <a:lstStyle/>
          <a:p>
            <a:endParaRPr lang="en-US" dirty="0"/>
          </a:p>
          <a:p>
            <a:r>
              <a:rPr lang="en-US" dirty="0"/>
              <a:t>Do not carry out a digital vaginal examination if the hymen is intact. </a:t>
            </a:r>
          </a:p>
          <a:p>
            <a:r>
              <a:rPr lang="en-US" dirty="0" smtClean="0"/>
              <a:t>Do </a:t>
            </a:r>
            <a:r>
              <a:rPr lang="en-US" dirty="0"/>
              <a:t>speculum and digital examination. Speculum examination for children should be done only if the child has internal bleeding from a penetrating vaginal injury. In this case, speculum examination is done under general anesthesia. </a:t>
            </a:r>
          </a:p>
          <a:p>
            <a:r>
              <a:rPr lang="en-US" dirty="0" smtClean="0"/>
              <a:t> </a:t>
            </a:r>
            <a:r>
              <a:rPr lang="en-US" dirty="0"/>
              <a:t>Use a pediatric or nasal speculum for examining small girls. </a:t>
            </a:r>
          </a:p>
          <a:p>
            <a:r>
              <a:rPr lang="en-US" dirty="0" smtClean="0"/>
              <a:t>Note </a:t>
            </a:r>
            <a:r>
              <a:rPr lang="en-US" dirty="0"/>
              <a:t>that speculum examination on girls who have not reached puberty causes pain and may cause injury and should be avoided unless, as mentioned, there is bleeding from the vagina. </a:t>
            </a:r>
          </a:p>
          <a:p>
            <a:r>
              <a:rPr lang="en-US" dirty="0" smtClean="0"/>
              <a:t> </a:t>
            </a:r>
            <a:r>
              <a:rPr lang="en-US" dirty="0"/>
              <a:t>The child may need to be referred to a higher level health facility for this procedure. </a:t>
            </a:r>
          </a:p>
          <a:p>
            <a:r>
              <a:rPr lang="en-US" dirty="0" smtClean="0"/>
              <a:t> </a:t>
            </a:r>
            <a:r>
              <a:rPr lang="en-US" dirty="0"/>
              <a:t>Girls should have an anal examination as well as a genital examination. </a:t>
            </a:r>
          </a:p>
          <a:p>
            <a:r>
              <a:rPr lang="en-US" dirty="0" smtClean="0"/>
              <a:t> </a:t>
            </a:r>
            <a:r>
              <a:rPr lang="en-US" dirty="0"/>
              <a:t>Examine the anus with the child in the supine or lateral position. </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Avoid the knee-chest position, as assailants often use it. </a:t>
            </a:r>
          </a:p>
          <a:p>
            <a:r>
              <a:rPr lang="en-US" dirty="0" smtClean="0"/>
              <a:t>Look for bruises, tears, or discharge. Record the position of any anal fissures or tears. </a:t>
            </a:r>
          </a:p>
          <a:p>
            <a:r>
              <a:rPr lang="en-US" dirty="0" smtClean="0"/>
              <a:t>Do not carry out a digital examination to assess anal sphincter tone. </a:t>
            </a:r>
          </a:p>
          <a:p>
            <a:r>
              <a:rPr lang="en-US" dirty="0" smtClean="0"/>
              <a:t> Reflex anal dilatation (opening of the anus on lateral traction on the buttocks) can be indicative of anal penetration, but also of constipation </a:t>
            </a:r>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a:t>Genital and anal examination for boys </a:t>
            </a:r>
          </a:p>
          <a:p>
            <a:r>
              <a:rPr lang="en-US" dirty="0" smtClean="0"/>
              <a:t> </a:t>
            </a:r>
            <a:r>
              <a:rPr lang="en-US" dirty="0"/>
              <a:t>Check for injuries to the skin that connects the foreskin to the penis. </a:t>
            </a:r>
          </a:p>
          <a:p>
            <a:r>
              <a:rPr lang="en-US" dirty="0" smtClean="0"/>
              <a:t> </a:t>
            </a:r>
            <a:r>
              <a:rPr lang="en-US" dirty="0"/>
              <a:t>In an older child, the foreskin should be gently pulled back to examine the penis. </a:t>
            </a:r>
          </a:p>
          <a:p>
            <a:r>
              <a:rPr lang="en-US" dirty="0" smtClean="0"/>
              <a:t> </a:t>
            </a:r>
            <a:r>
              <a:rPr lang="en-US" dirty="0"/>
              <a:t>Do not force it since doing so can cause trauma, especially in a young child. </a:t>
            </a:r>
          </a:p>
          <a:p>
            <a:r>
              <a:rPr lang="en-US" dirty="0" smtClean="0"/>
              <a:t> </a:t>
            </a:r>
            <a:r>
              <a:rPr lang="en-US" dirty="0"/>
              <a:t>Check for discharge at the urethral </a:t>
            </a:r>
            <a:r>
              <a:rPr lang="en-US" dirty="0" err="1"/>
              <a:t>meatus</a:t>
            </a:r>
            <a:r>
              <a:rPr lang="en-US" dirty="0"/>
              <a:t> (tip of penis). </a:t>
            </a:r>
          </a:p>
          <a:p>
            <a:r>
              <a:rPr lang="en-US" dirty="0" smtClean="0"/>
              <a:t> </a:t>
            </a:r>
            <a:r>
              <a:rPr lang="en-US" dirty="0"/>
              <a:t>Examine the anus, looking for bruises, tears, or discharge, and help the boy to lie on his back or on his side. </a:t>
            </a:r>
          </a:p>
          <a:p>
            <a:r>
              <a:rPr lang="en-US" dirty="0" smtClean="0"/>
              <a:t>The </a:t>
            </a:r>
            <a:r>
              <a:rPr lang="en-US" dirty="0"/>
              <a:t>boy should not be placed on his knees as this may be the position in which he was violated. </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r>
              <a:rPr lang="en-US" dirty="0" smtClean="0"/>
              <a:t> Consider a digital rectal examination only if medically indicated, as the invasive examination may mimic the abuse. </a:t>
            </a:r>
          </a:p>
          <a:p>
            <a:r>
              <a:rPr lang="en-US" dirty="0" smtClean="0"/>
              <a:t>Check for injuries to the </a:t>
            </a:r>
            <a:r>
              <a:rPr lang="en-US" dirty="0" err="1" smtClean="0"/>
              <a:t>frenulum</a:t>
            </a:r>
            <a:r>
              <a:rPr lang="en-US" dirty="0" smtClean="0"/>
              <a:t> of the prepuce and for anal or urethral discharge. Take swabs if indicated. </a:t>
            </a:r>
          </a:p>
          <a:p>
            <a:r>
              <a:rPr lang="en-US" dirty="0" smtClean="0"/>
              <a:t> Do not carry out a digital examination to assess anal sphincter tone. </a:t>
            </a:r>
          </a:p>
          <a:p>
            <a:r>
              <a:rPr lang="en-US" dirty="0" smtClean="0"/>
              <a:t> Record the position of any anal fissures or tears. Reflex anal dilatation (opening of the anus on lateral traction on the buttocks) can be indicative of anal penetration, but also of constipation</a:t>
            </a:r>
          </a:p>
          <a:p>
            <a:r>
              <a:rPr lang="en-US" b="1" dirty="0" smtClean="0"/>
              <a:t>GBV and VAC Medical Form 	</a:t>
            </a:r>
          </a:p>
          <a:p>
            <a:pPr>
              <a:buNone/>
            </a:pPr>
            <a:r>
              <a:rPr lang="en-US" dirty="0" smtClean="0"/>
              <a:t> </a:t>
            </a: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investigations</a:t>
            </a:r>
            <a:endParaRPr lang="en-US" dirty="0"/>
          </a:p>
        </p:txBody>
      </p:sp>
      <p:sp>
        <p:nvSpPr>
          <p:cNvPr id="3" name="Content Placeholder 2"/>
          <p:cNvSpPr>
            <a:spLocks noGrp="1"/>
          </p:cNvSpPr>
          <p:nvPr>
            <p:ph sz="quarter" idx="1"/>
          </p:nvPr>
        </p:nvSpPr>
        <p:spPr/>
        <p:txBody>
          <a:bodyPr>
            <a:normAutofit/>
          </a:bodyPr>
          <a:lstStyle/>
          <a:p>
            <a:pPr>
              <a:buNone/>
            </a:pPr>
            <a:r>
              <a:rPr lang="en-US" b="1" dirty="0"/>
              <a:t>Procedures for conducting laboratory investigations </a:t>
            </a:r>
          </a:p>
          <a:p>
            <a:r>
              <a:rPr lang="en-US" dirty="0"/>
              <a:t>Laboratory investigations are done to help address medical problems resulting from violent assault in order to give appropriate treatment and provide preventive therapies. </a:t>
            </a:r>
          </a:p>
          <a:p>
            <a:pPr>
              <a:buNone/>
            </a:pPr>
            <a:r>
              <a:rPr lang="en-US" b="1" dirty="0"/>
              <a:t>Laboratory tests </a:t>
            </a:r>
          </a:p>
          <a:p>
            <a:r>
              <a:rPr lang="en-US" dirty="0" smtClean="0"/>
              <a:t> </a:t>
            </a:r>
            <a:r>
              <a:rPr lang="en-US" dirty="0"/>
              <a:t>Laboratory tests include: HIV testing, pregnancy test, urinalysis, and screening for STIs, but additional tests can be done according to the clinician’s opinion and recommended procedures for the level of health facility. </a:t>
            </a:r>
          </a:p>
          <a:p>
            <a:endParaRPr lang="en-US" dirty="0"/>
          </a:p>
          <a:p>
            <a:pPr>
              <a:buNone/>
            </a:pPr>
            <a:endParaRPr lang="en-US" dirty="0"/>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772400" cy="609600"/>
          </a:xfrm>
        </p:spPr>
        <p:txBody>
          <a:bodyPr>
            <a:normAutofit fontScale="90000"/>
          </a:bodyPr>
          <a:lstStyle/>
          <a:p>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 GBV survivors may contract an STI as a direct result of the assault. Infections most frequently contracted by the survivors, and for which there are effective treatment options, are as follows: </a:t>
            </a:r>
          </a:p>
          <a:p>
            <a:r>
              <a:rPr lang="en-US" dirty="0" smtClean="0"/>
              <a:t>HIV </a:t>
            </a:r>
          </a:p>
          <a:p>
            <a:r>
              <a:rPr lang="en-US" dirty="0" smtClean="0"/>
              <a:t>Chlamydia </a:t>
            </a:r>
          </a:p>
          <a:p>
            <a:r>
              <a:rPr lang="en-US" dirty="0" smtClean="0"/>
              <a:t>Gonorrhea </a:t>
            </a:r>
          </a:p>
          <a:p>
            <a:r>
              <a:rPr lang="en-US" dirty="0" smtClean="0"/>
              <a:t> Syphilis </a:t>
            </a:r>
          </a:p>
          <a:p>
            <a:r>
              <a:rPr lang="en-US" dirty="0" smtClean="0"/>
              <a:t> </a:t>
            </a:r>
            <a:r>
              <a:rPr lang="en-US" dirty="0" err="1" smtClean="0"/>
              <a:t>Trichomoniasis</a:t>
            </a:r>
            <a:r>
              <a:rPr lang="en-US" dirty="0" smtClean="0"/>
              <a:t> </a:t>
            </a:r>
          </a:p>
          <a:p>
            <a:r>
              <a:rPr lang="en-US" dirty="0" smtClean="0"/>
              <a:t>Human </a:t>
            </a:r>
            <a:r>
              <a:rPr lang="en-US" dirty="0" err="1" smtClean="0"/>
              <a:t>papilloma</a:t>
            </a:r>
            <a:r>
              <a:rPr lang="en-US" dirty="0" smtClean="0"/>
              <a:t> virus </a:t>
            </a:r>
          </a:p>
          <a:p>
            <a:r>
              <a:rPr lang="pt-BR" dirty="0" smtClean="0"/>
              <a:t> Herpes simplex virus type 2 </a:t>
            </a:r>
          </a:p>
          <a:p>
            <a:r>
              <a:rPr lang="en-US" dirty="0" smtClean="0"/>
              <a:t> Hepatitis B and C </a:t>
            </a:r>
          </a:p>
          <a:p>
            <a:pPr>
              <a:buNone/>
            </a:pP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smtClean="0"/>
          </a:p>
          <a:p>
            <a:endParaRPr lang="en-US" dirty="0"/>
          </a:p>
          <a:p>
            <a:r>
              <a:rPr lang="en-US" dirty="0" smtClean="0"/>
              <a:t>THANK YOU</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endParaRPr lang="en-US" dirty="0"/>
          </a:p>
        </p:txBody>
      </p:sp>
      <p:sp>
        <p:nvSpPr>
          <p:cNvPr id="3" name="Content Placeholder 2"/>
          <p:cNvSpPr>
            <a:spLocks noGrp="1"/>
          </p:cNvSpPr>
          <p:nvPr>
            <p:ph sz="quarter" idx="1"/>
          </p:nvPr>
        </p:nvSpPr>
        <p:spPr>
          <a:xfrm>
            <a:off x="838200" y="838200"/>
            <a:ext cx="7848600" cy="5181600"/>
          </a:xfrm>
        </p:spPr>
        <p:txBody>
          <a:bodyPr>
            <a:normAutofit fontScale="92500"/>
          </a:bodyPr>
          <a:lstStyle/>
          <a:p>
            <a:r>
              <a:rPr lang="en-US" b="1" dirty="0"/>
              <a:t>Social welfare officers </a:t>
            </a:r>
          </a:p>
          <a:p>
            <a:pPr>
              <a:buNone/>
            </a:pPr>
            <a:r>
              <a:rPr lang="en-US" dirty="0"/>
              <a:t>These officers are primarily responsible for implementing the child protection system (receiving referrals, investigating cases, ensuring children are removed to a place of safety when necessary, and facilitating alternative care options). </a:t>
            </a:r>
          </a:p>
          <a:p>
            <a:r>
              <a:rPr lang="en-US" b="1" dirty="0"/>
              <a:t>Medical practitioner </a:t>
            </a:r>
          </a:p>
          <a:p>
            <a:pPr>
              <a:buNone/>
            </a:pPr>
            <a:r>
              <a:rPr lang="en-US" dirty="0"/>
              <a:t>Is a person who is registered as a medical practitioner under the Medical Practitioners and Dentists Ordinance as a person who professes to practice medicine, surgery, or midwifery, including a medical doctor, medical officer, assistant medical officer, clinical officer, and assistant clinical officer. A medical practitioner should hold a recognized qualification from a learning institution recognized by the Medical Council of Tanganyika.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b="1" dirty="0"/>
              <a:t>Key population </a:t>
            </a:r>
          </a:p>
          <a:p>
            <a:pPr>
              <a:buNone/>
            </a:pPr>
            <a:r>
              <a:rPr lang="en-US" dirty="0" smtClean="0"/>
              <a:t> </a:t>
            </a:r>
            <a:r>
              <a:rPr lang="en-US" dirty="0"/>
              <a:t>Key population includes groups of individuals at higher risk of acquiring and transmitting HIV. They are important in establishing, accelerating, sustaining or curbing (reducing) the HIV epidemic. According to the National Guidelines for Comprehensive Package of HIV Interventions for Key Population (URT 2014), this group includes: </a:t>
            </a:r>
          </a:p>
          <a:p>
            <a:r>
              <a:rPr lang="en-US" dirty="0"/>
              <a:t>o People who inject drugs (PWID) </a:t>
            </a:r>
          </a:p>
          <a:p>
            <a:r>
              <a:rPr lang="en-US" dirty="0"/>
              <a:t>o Sex workers (male and female) </a:t>
            </a:r>
          </a:p>
          <a:p>
            <a:r>
              <a:rPr lang="en-US" dirty="0"/>
              <a:t>o Men who have sex with men (MSM) </a:t>
            </a:r>
          </a:p>
          <a:p>
            <a:r>
              <a:rPr lang="en-US" dirty="0"/>
              <a:t>o Transgender persons </a:t>
            </a:r>
          </a:p>
          <a:p>
            <a:r>
              <a:rPr lang="en-US" dirty="0"/>
              <a:t>o Prisoners </a:t>
            </a:r>
          </a:p>
          <a:p>
            <a:r>
              <a:rPr lang="en-US" dirty="0"/>
              <a:t>o Vulnerable groups such as orphans and street children.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dirty="0"/>
              <a:t>Mandatory reporting </a:t>
            </a:r>
          </a:p>
          <a:p>
            <a:pPr>
              <a:buNone/>
            </a:pPr>
            <a:r>
              <a:rPr lang="en-US" dirty="0"/>
              <a:t>It is the duty of any member of the community to report to the local government authority/social welfare office if s/he has evidence or information that a child’s protection rights are being infringed or that a parent, guardian, or relative who has custody of the child is neglecting the child and putting him/her at risk of harm (Law of the Child Act section 95(1)).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GBV </a:t>
            </a:r>
            <a:endParaRPr lang="en-US" dirty="0"/>
          </a:p>
        </p:txBody>
      </p:sp>
      <p:sp>
        <p:nvSpPr>
          <p:cNvPr id="3" name="Content Placeholder 2"/>
          <p:cNvSpPr>
            <a:spLocks noGrp="1"/>
          </p:cNvSpPr>
          <p:nvPr>
            <p:ph sz="quarter" idx="1"/>
          </p:nvPr>
        </p:nvSpPr>
        <p:spPr/>
        <p:txBody>
          <a:bodyPr/>
          <a:lstStyle/>
          <a:p>
            <a:pPr>
              <a:buNone/>
            </a:pPr>
            <a:r>
              <a:rPr lang="en-US" dirty="0"/>
              <a:t>Gender-based violence can be categorized as follows: </a:t>
            </a:r>
          </a:p>
          <a:p>
            <a:r>
              <a:rPr lang="en-US" dirty="0" smtClean="0"/>
              <a:t>Physical </a:t>
            </a:r>
            <a:r>
              <a:rPr lang="en-US" dirty="0"/>
              <a:t>violence </a:t>
            </a:r>
          </a:p>
          <a:p>
            <a:r>
              <a:rPr lang="en-US" dirty="0" smtClean="0"/>
              <a:t> </a:t>
            </a:r>
            <a:r>
              <a:rPr lang="en-US" dirty="0"/>
              <a:t>Sexual violence </a:t>
            </a:r>
          </a:p>
          <a:p>
            <a:r>
              <a:rPr lang="en-US" dirty="0" smtClean="0"/>
              <a:t>Psychological </a:t>
            </a:r>
            <a:r>
              <a:rPr lang="en-US" dirty="0"/>
              <a:t>or emotional violence </a:t>
            </a:r>
          </a:p>
          <a:p>
            <a:r>
              <a:rPr lang="en-US" dirty="0" smtClean="0"/>
              <a:t>violence</a:t>
            </a:r>
            <a:r>
              <a:rPr lang="en-US" dirty="0"/>
              <a:t>.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dirty="0"/>
              <a:t>Physical violence </a:t>
            </a:r>
          </a:p>
          <a:p>
            <a:pPr>
              <a:buNone/>
            </a:pPr>
            <a:r>
              <a:rPr lang="en-US" dirty="0" smtClean="0"/>
              <a:t>Refers </a:t>
            </a:r>
            <a:r>
              <a:rPr lang="en-US" dirty="0"/>
              <a:t>to intentional use of physical force with the potential to cause death, disability, injury, or other harm. </a:t>
            </a:r>
          </a:p>
          <a:p>
            <a:pPr>
              <a:buNone/>
            </a:pPr>
            <a:r>
              <a:rPr lang="en-US" dirty="0" smtClean="0"/>
              <a:t> </a:t>
            </a:r>
            <a:r>
              <a:rPr lang="en-US" dirty="0"/>
              <a:t>Acts of physical violence include scratching, pushing, shoving, throwing, grabbing, biting, choking, shaking, slapping, punching, burning, and use of a weapon, restraints, or one's body size or strength against another person.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dirty="0"/>
              <a:t>Sexual violence </a:t>
            </a:r>
          </a:p>
          <a:p>
            <a:pPr>
              <a:buNone/>
            </a:pPr>
            <a:r>
              <a:rPr lang="en-US" dirty="0" smtClean="0"/>
              <a:t> </a:t>
            </a:r>
            <a:r>
              <a:rPr lang="en-US" dirty="0"/>
              <a:t>Refers to the use of physical force to compel a person to engage in a sexual act against her/his will, or be subject to attempted or completed sex acts or abusive sexual contact without her/his permission or understanding. </a:t>
            </a:r>
          </a:p>
          <a:p>
            <a:pPr>
              <a:buNone/>
            </a:pPr>
            <a:r>
              <a:rPr lang="en-US" dirty="0" smtClean="0"/>
              <a:t>Acts </a:t>
            </a:r>
            <a:r>
              <a:rPr lang="en-US" dirty="0"/>
              <a:t>of sexual violence include sexual harassment, rape, including forceful anal penetration, attempted rape, marital rape, exploitation, child sexual abuse/incest, sexual abuse (non-penetrating), forced prostitution, child prostitution, and sexual trafficking.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dirty="0"/>
              <a:t>Psychological or emotional violence </a:t>
            </a:r>
          </a:p>
          <a:p>
            <a:pPr>
              <a:buNone/>
            </a:pPr>
            <a:r>
              <a:rPr lang="en-US" dirty="0" smtClean="0"/>
              <a:t> </a:t>
            </a:r>
            <a:r>
              <a:rPr lang="en-US" dirty="0"/>
              <a:t>Involves trauma to the individual caused by acts, threats of acts, or coercive tactics. </a:t>
            </a:r>
          </a:p>
          <a:p>
            <a:pPr>
              <a:buNone/>
            </a:pPr>
            <a:r>
              <a:rPr lang="en-US" dirty="0" smtClean="0"/>
              <a:t> </a:t>
            </a:r>
            <a:r>
              <a:rPr lang="en-US" dirty="0"/>
              <a:t>Psychological/emotional abuse can include, but is not limited to, humiliation, control, withholding information, deliberately making someone feel diminished or embarrassed, isolation from contacts, and denying access to money or other basic resources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dirty="0"/>
              <a:t>Economic violence </a:t>
            </a:r>
          </a:p>
          <a:p>
            <a:pPr>
              <a:buNone/>
            </a:pPr>
            <a:r>
              <a:rPr lang="en-US" dirty="0" smtClean="0"/>
              <a:t> </a:t>
            </a:r>
            <a:r>
              <a:rPr lang="en-US" dirty="0"/>
              <a:t>Acts of economic violence include denial of right to own property and denial of access to money or other basic resources. </a:t>
            </a:r>
          </a:p>
          <a:p>
            <a:pPr>
              <a:buNone/>
            </a:pPr>
            <a:r>
              <a:rPr lang="en-US" dirty="0" smtClean="0"/>
              <a:t>Economic </a:t>
            </a:r>
            <a:r>
              <a:rPr lang="en-US" dirty="0"/>
              <a:t>violence is related to economic exploitation and the denial of opportunity for economic empowerment. Lack of ownership and inheritance rights, or limited access to and control over productive/economic resources such as land or bank loans/credit because they do not have property to put down as collateral increase risk of economic abuse.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Harmful traditional practices </a:t>
            </a:r>
          </a:p>
          <a:p>
            <a:pPr>
              <a:buNone/>
            </a:pPr>
            <a:r>
              <a:rPr lang="en-US" dirty="0" smtClean="0"/>
              <a:t> </a:t>
            </a:r>
            <a:r>
              <a:rPr lang="en-US" dirty="0"/>
              <a:t>Harmful traditional practices refer to types of violence committed in certain societies as part of accepted cultural practice. Some of these practices include female genital mutilation or cutting (FGM/C), early or forced marriage, and widow inheritance or widow cleansing.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endParaRPr lang="en-US" dirty="0"/>
          </a:p>
        </p:txBody>
      </p:sp>
      <p:sp>
        <p:nvSpPr>
          <p:cNvPr id="3" name="Content Placeholder 2"/>
          <p:cNvSpPr>
            <a:spLocks noGrp="1"/>
          </p:cNvSpPr>
          <p:nvPr>
            <p:ph sz="quarter" idx="1"/>
          </p:nvPr>
        </p:nvSpPr>
        <p:spPr>
          <a:xfrm>
            <a:off x="304800" y="533400"/>
            <a:ext cx="8382000" cy="5943600"/>
          </a:xfrm>
        </p:spPr>
        <p:txBody>
          <a:bodyPr>
            <a:normAutofit/>
          </a:bodyPr>
          <a:lstStyle/>
          <a:p>
            <a:pPr lvl="0">
              <a:buNone/>
            </a:pPr>
            <a:r>
              <a:rPr lang="en-US" dirty="0" smtClean="0"/>
              <a:t>By the end of this section the student should be able to</a:t>
            </a:r>
          </a:p>
          <a:p>
            <a:pPr lvl="0"/>
            <a:r>
              <a:rPr lang="en-US" dirty="0" smtClean="0"/>
              <a:t>Define common terms related to GBV and VAC</a:t>
            </a:r>
          </a:p>
          <a:p>
            <a:pPr lvl="0"/>
            <a:r>
              <a:rPr lang="en-US" dirty="0" smtClean="0"/>
              <a:t>Explain types of GBV </a:t>
            </a:r>
          </a:p>
          <a:p>
            <a:pPr lvl="0"/>
            <a:r>
              <a:rPr lang="en-US" dirty="0" smtClean="0"/>
              <a:t>Explain types of VAC</a:t>
            </a:r>
          </a:p>
          <a:p>
            <a:pPr lvl="0"/>
            <a:r>
              <a:rPr lang="en-US" dirty="0" smtClean="0"/>
              <a:t>Identify causes of GBV and VAC</a:t>
            </a:r>
          </a:p>
          <a:p>
            <a:pPr lvl="0"/>
            <a:r>
              <a:rPr lang="en-US" dirty="0" smtClean="0"/>
              <a:t>Identify contributing factors for GBV and VAC</a:t>
            </a:r>
          </a:p>
          <a:p>
            <a:pPr lvl="0"/>
            <a:r>
              <a:rPr lang="en-US" dirty="0" smtClean="0"/>
              <a:t>Explain consequences of GBV and VAC</a:t>
            </a:r>
          </a:p>
          <a:p>
            <a:pPr lvl="0"/>
            <a:r>
              <a:rPr lang="en-US" dirty="0" smtClean="0"/>
              <a:t>Explain values governing decision making in provision of GBV and VAC services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696200" cy="563562"/>
          </a:xfrm>
        </p:spPr>
        <p:txBody>
          <a:bodyPr>
            <a:normAutofit fontScale="90000"/>
          </a:bodyPr>
          <a:lstStyle/>
          <a:p>
            <a:endParaRPr lang="en-US" dirty="0"/>
          </a:p>
        </p:txBody>
      </p:sp>
      <p:sp>
        <p:nvSpPr>
          <p:cNvPr id="3" name="Content Placeholder 2"/>
          <p:cNvSpPr>
            <a:spLocks noGrp="1"/>
          </p:cNvSpPr>
          <p:nvPr>
            <p:ph sz="quarter" idx="1"/>
          </p:nvPr>
        </p:nvSpPr>
        <p:spPr/>
        <p:txBody>
          <a:bodyPr>
            <a:normAutofit fontScale="92500"/>
          </a:bodyPr>
          <a:lstStyle/>
          <a:p>
            <a:r>
              <a:rPr lang="en-US" b="1" dirty="0"/>
              <a:t>Female genital mutilation/cutting </a:t>
            </a:r>
          </a:p>
          <a:p>
            <a:pPr>
              <a:buNone/>
            </a:pPr>
            <a:r>
              <a:rPr lang="en-US" dirty="0" smtClean="0"/>
              <a:t> </a:t>
            </a:r>
            <a:r>
              <a:rPr lang="en-US" dirty="0"/>
              <a:t>FGM/C is removal of part or all of the external female genital organs for cultural beliefs or religious reasons. In Tanzania the following forms of FGM/C exist: </a:t>
            </a:r>
          </a:p>
          <a:p>
            <a:pPr>
              <a:buNone/>
            </a:pPr>
            <a:r>
              <a:rPr lang="en-US" dirty="0" smtClean="0"/>
              <a:t> </a:t>
            </a:r>
            <a:r>
              <a:rPr lang="en-US" b="1" dirty="0" err="1"/>
              <a:t>Clitoridectomy</a:t>
            </a:r>
            <a:r>
              <a:rPr lang="en-US" b="1" dirty="0"/>
              <a:t>: removal of part or whole of the clitoris. </a:t>
            </a:r>
          </a:p>
          <a:p>
            <a:pPr>
              <a:buNone/>
            </a:pPr>
            <a:r>
              <a:rPr lang="en-US" b="1" dirty="0" smtClean="0"/>
              <a:t>Excision</a:t>
            </a:r>
            <a:r>
              <a:rPr lang="en-US" b="1" dirty="0"/>
              <a:t>: removal of the clitoris and part or total of the labia </a:t>
            </a:r>
            <a:r>
              <a:rPr lang="en-US" b="1" dirty="0" err="1"/>
              <a:t>minora</a:t>
            </a:r>
            <a:r>
              <a:rPr lang="en-US" b="1" dirty="0"/>
              <a:t>. This is the most common, covering about 80 percent of those who are subjected to FGM/C. </a:t>
            </a:r>
          </a:p>
          <a:p>
            <a:pPr>
              <a:buNone/>
            </a:pPr>
            <a:r>
              <a:rPr lang="en-US" b="1" dirty="0" smtClean="0"/>
              <a:t>Modified </a:t>
            </a:r>
            <a:r>
              <a:rPr lang="en-US" b="1" dirty="0"/>
              <a:t>infibulations: removal of the clitoris and stitching of the anterior two-thirds of the labia </a:t>
            </a:r>
            <a:r>
              <a:rPr lang="en-US" b="1" dirty="0" err="1"/>
              <a:t>minora</a:t>
            </a:r>
            <a:r>
              <a:rPr lang="en-US" b="1" dirty="0"/>
              <a: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endParaRPr lang="en-US" dirty="0"/>
          </a:p>
          <a:p>
            <a:r>
              <a:rPr lang="en-US" b="1" dirty="0" smtClean="0"/>
              <a:t>Total </a:t>
            </a:r>
            <a:r>
              <a:rPr lang="en-US" b="1" dirty="0"/>
              <a:t>infibulations: removal of the clitoris and labia </a:t>
            </a:r>
            <a:r>
              <a:rPr lang="en-US" b="1" dirty="0" err="1"/>
              <a:t>minora</a:t>
            </a:r>
            <a:r>
              <a:rPr lang="en-US" b="1" dirty="0"/>
              <a:t>, plus incision and stitching the raw surface of the labia </a:t>
            </a:r>
            <a:r>
              <a:rPr lang="en-US" b="1" dirty="0" err="1"/>
              <a:t>minora</a:t>
            </a:r>
            <a:r>
              <a:rPr lang="en-US" b="1" dirty="0"/>
              <a:t>. </a:t>
            </a:r>
          </a:p>
          <a:p>
            <a:r>
              <a:rPr lang="en-US" dirty="0"/>
              <a:t>• The consequences of FGM/C for the health of women can be severe, including obstetric problems (antenatal, labor, delivery, postpartum, pregnancy outcome, maternal mortality, and neonatal mortality); gynecological problems, such as menstrual problems; infertility and urinary problems; psychosexual problems; and psychological morbidity (WHO 2000).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639762"/>
          </a:xfrm>
        </p:spPr>
        <p:txBody>
          <a:bodyPr>
            <a:normAutofit fontScale="90000"/>
          </a:bodyPr>
          <a:lstStyle/>
          <a:p>
            <a:endParaRPr lang="en-US" dirty="0"/>
          </a:p>
        </p:txBody>
      </p:sp>
      <p:sp>
        <p:nvSpPr>
          <p:cNvPr id="3" name="Content Placeholder 2"/>
          <p:cNvSpPr>
            <a:spLocks noGrp="1"/>
          </p:cNvSpPr>
          <p:nvPr>
            <p:ph sz="quarter" idx="1"/>
          </p:nvPr>
        </p:nvSpPr>
        <p:spPr>
          <a:xfrm>
            <a:off x="838200" y="990600"/>
            <a:ext cx="7848600" cy="5029200"/>
          </a:xfrm>
        </p:spPr>
        <p:txBody>
          <a:bodyPr>
            <a:normAutofit/>
          </a:bodyPr>
          <a:lstStyle/>
          <a:p>
            <a:r>
              <a:rPr lang="en-US" b="1" dirty="0" smtClean="0"/>
              <a:t>Early marriage </a:t>
            </a:r>
          </a:p>
          <a:p>
            <a:pPr>
              <a:buNone/>
            </a:pPr>
            <a:r>
              <a:rPr lang="en-US" dirty="0" smtClean="0"/>
              <a:t>Refers to marriage before the age of 18 when a girl or boy child is considered mature physically and mentally to marry. In some societies in Tanzania girls commonly get married before they are 18 years old. </a:t>
            </a:r>
          </a:p>
          <a:p>
            <a:pPr>
              <a:buNone/>
            </a:pPr>
            <a:r>
              <a:rPr lang="en-US" dirty="0" smtClean="0"/>
              <a:t> Child, early, and forced marriage is regarded as a human rights and sociological violation that has adverse consequences for those violated. </a:t>
            </a:r>
          </a:p>
          <a:p>
            <a:pPr>
              <a:buNone/>
            </a:pPr>
            <a:r>
              <a:rPr lang="en-US" dirty="0" smtClean="0"/>
              <a:t>Most of these marriages are arranged without the prior knowledge or consent of the bride. Child marriage is often accompanied by the following: </a:t>
            </a:r>
          </a:p>
          <a:p>
            <a:pPr>
              <a:buNone/>
            </a:pP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924800" cy="685800"/>
          </a:xfrm>
        </p:spPr>
        <p:txBody>
          <a:bodyPr>
            <a:normAutofit fontScale="90000"/>
          </a:bodyPr>
          <a:lstStyle/>
          <a:p>
            <a:endParaRPr lang="en-US" dirty="0"/>
          </a:p>
        </p:txBody>
      </p:sp>
      <p:sp>
        <p:nvSpPr>
          <p:cNvPr id="3" name="Content Placeholder 2"/>
          <p:cNvSpPr>
            <a:spLocks noGrp="1"/>
          </p:cNvSpPr>
          <p:nvPr>
            <p:ph sz="quarter" idx="1"/>
          </p:nvPr>
        </p:nvSpPr>
        <p:spPr>
          <a:xfrm>
            <a:off x="762000" y="1066800"/>
            <a:ext cx="7924800" cy="4953000"/>
          </a:xfrm>
        </p:spPr>
        <p:txBody>
          <a:bodyPr>
            <a:normAutofit fontScale="92500" lnSpcReduction="10000"/>
          </a:bodyPr>
          <a:lstStyle/>
          <a:p>
            <a:r>
              <a:rPr lang="en-US" b="1" dirty="0" smtClean="0"/>
              <a:t>Domestic violence: Abuse is a daily reality for many married girls who are more likely to be beaten or threatened and to believe that a husband might be justified in beating his wife. </a:t>
            </a:r>
          </a:p>
          <a:p>
            <a:r>
              <a:rPr lang="en-US" dirty="0" smtClean="0"/>
              <a:t> </a:t>
            </a:r>
            <a:r>
              <a:rPr lang="en-US" b="1" dirty="0" smtClean="0"/>
              <a:t>Forced sexual relations: Since there is a wide age gap between child brides and their spouses, it makes child brides less able to negotiate sexual relations or control over their bodies. </a:t>
            </a:r>
          </a:p>
          <a:p>
            <a:r>
              <a:rPr lang="en-US" dirty="0" smtClean="0"/>
              <a:t> </a:t>
            </a:r>
            <a:r>
              <a:rPr lang="en-US" b="1" dirty="0" smtClean="0"/>
              <a:t>Sexual and reproductive health risks, maternal and infant health risks, and teenage pregnancy: Girls who marry early have their first children at a younger age. Early childbearing contributes to pregnancy-related deaths and birth complications, which are a leading cause of mortality of girls in Tanzania. </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34962"/>
          </a:xfrm>
        </p:spPr>
        <p:txBody>
          <a:bodyPr>
            <a:normAutofit fontScale="90000"/>
          </a:bodyPr>
          <a:lstStyle/>
          <a:p>
            <a:endParaRPr lang="en-US" dirty="0"/>
          </a:p>
        </p:txBody>
      </p:sp>
      <p:sp>
        <p:nvSpPr>
          <p:cNvPr id="3" name="Content Placeholder 2"/>
          <p:cNvSpPr>
            <a:spLocks noGrp="1"/>
          </p:cNvSpPr>
          <p:nvPr>
            <p:ph sz="quarter" idx="1"/>
          </p:nvPr>
        </p:nvSpPr>
        <p:spPr>
          <a:xfrm>
            <a:off x="457200" y="762000"/>
            <a:ext cx="8229600" cy="5867400"/>
          </a:xfrm>
        </p:spPr>
        <p:txBody>
          <a:bodyPr>
            <a:normAutofit lnSpcReduction="10000"/>
          </a:bodyPr>
          <a:lstStyle/>
          <a:p>
            <a:endParaRPr lang="en-US" dirty="0"/>
          </a:p>
          <a:p>
            <a:r>
              <a:rPr lang="en-US" b="1" dirty="0"/>
              <a:t>Greater exposure to HIV: Many young brides cannot negotiate safe sex even when they have knowledge about how to protect themselves and are under pressure to demonstrate their fertility. </a:t>
            </a:r>
          </a:p>
          <a:p>
            <a:r>
              <a:rPr lang="en-US" dirty="0" smtClean="0"/>
              <a:t> </a:t>
            </a:r>
            <a:r>
              <a:rPr lang="en-US" b="1" dirty="0"/>
              <a:t>Illiteracy and lack of education: Girls tend to drop out of school during the preparatory period before marriage or at the point of union and transfer to the marital home, which affects their ability to access the benefits of education. Education is associated with the prevalence of child marriage in Tanzania: 61 percent of women aged 20–24 with no education and 39 percent with primary education were married or in a union at age 18, compared to only 5 percent of women with secondary education or higher (CDF 2013).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a:p>
            <a:r>
              <a:rPr lang="en-US" b="1" dirty="0"/>
              <a:t>Isolation and psychological trauma: Child brides are unable to cope with married life; because at their young age they are not well prepared to handle family matters. Poverty and psychological underdevelopment can cause adolescent mothers to under-stimulate their infants (UNFPA 2012).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b="1" dirty="0"/>
              <a:t>Other names used to describe gender-based violence </a:t>
            </a:r>
          </a:p>
          <a:p>
            <a:pPr>
              <a:buNone/>
            </a:pPr>
            <a:r>
              <a:rPr lang="en-US" dirty="0" smtClean="0"/>
              <a:t>Violence </a:t>
            </a:r>
            <a:r>
              <a:rPr lang="en-US" dirty="0"/>
              <a:t>against women, terminology of the World Health Organization: </a:t>
            </a:r>
          </a:p>
          <a:p>
            <a:pPr>
              <a:buNone/>
            </a:pPr>
            <a:r>
              <a:rPr lang="en-US" dirty="0" smtClean="0"/>
              <a:t> </a:t>
            </a:r>
            <a:r>
              <a:rPr lang="en-US" dirty="0"/>
              <a:t>A common form of violence that refers to types of harmful behaviors directed at women and girls. </a:t>
            </a:r>
          </a:p>
          <a:p>
            <a:pPr>
              <a:buNone/>
            </a:pPr>
            <a:r>
              <a:rPr lang="en-US" dirty="0" smtClean="0"/>
              <a:t> </a:t>
            </a:r>
            <a:r>
              <a:rPr lang="en-US" dirty="0"/>
              <a:t>According to the UN (1994), violence against women is defined as “any act of gender-based violence that results in, or is likely to result in, sexual or mental harm or suffering of women, including threats of such acts, coercion, or arbitrary deprivation of liberty, whether occurring in public or private.” </a:t>
            </a:r>
          </a:p>
          <a:p>
            <a:pPr>
              <a:buNone/>
            </a:pPr>
            <a:r>
              <a:rPr lang="en-US" dirty="0" smtClean="0"/>
              <a:t>Intimate </a:t>
            </a:r>
            <a:r>
              <a:rPr lang="en-US" dirty="0"/>
              <a:t>partner violence is defined as an actual or threatened physical, sexual, or psychological/emotional abuse directed toward a current or former partner or spouse, boyfriend, or girlfriend.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001000" cy="838200"/>
          </a:xfrm>
        </p:spPr>
        <p:txBody>
          <a:bodyPr/>
          <a:lstStyle/>
          <a:p>
            <a:r>
              <a:rPr lang="en-US" b="1" dirty="0"/>
              <a:t>Types of VAC </a:t>
            </a:r>
            <a:endParaRPr lang="en-US" dirty="0"/>
          </a:p>
        </p:txBody>
      </p:sp>
      <p:sp>
        <p:nvSpPr>
          <p:cNvPr id="3" name="Content Placeholder 2"/>
          <p:cNvSpPr>
            <a:spLocks noGrp="1"/>
          </p:cNvSpPr>
          <p:nvPr>
            <p:ph sz="quarter" idx="1"/>
          </p:nvPr>
        </p:nvSpPr>
        <p:spPr>
          <a:xfrm>
            <a:off x="762000" y="1295400"/>
            <a:ext cx="7924800" cy="4724400"/>
          </a:xfrm>
        </p:spPr>
        <p:txBody>
          <a:bodyPr/>
          <a:lstStyle/>
          <a:p>
            <a:r>
              <a:rPr lang="en-US" dirty="0"/>
              <a:t>There are four main types of violence against children: </a:t>
            </a:r>
          </a:p>
          <a:p>
            <a:pPr>
              <a:buNone/>
            </a:pPr>
            <a:r>
              <a:rPr lang="en-US" dirty="0" smtClean="0"/>
              <a:t>Physical </a:t>
            </a:r>
            <a:r>
              <a:rPr lang="en-US" dirty="0"/>
              <a:t>abuse </a:t>
            </a:r>
          </a:p>
          <a:p>
            <a:pPr>
              <a:buNone/>
            </a:pPr>
            <a:r>
              <a:rPr lang="en-US" dirty="0" smtClean="0"/>
              <a:t>Sexual </a:t>
            </a:r>
            <a:r>
              <a:rPr lang="en-US" dirty="0"/>
              <a:t>abuse </a:t>
            </a:r>
          </a:p>
          <a:p>
            <a:pPr>
              <a:buNone/>
            </a:pPr>
            <a:r>
              <a:rPr lang="en-US" dirty="0" smtClean="0"/>
              <a:t>Psychological </a:t>
            </a:r>
            <a:r>
              <a:rPr lang="en-US" dirty="0"/>
              <a:t>or emotional abuse </a:t>
            </a:r>
          </a:p>
          <a:p>
            <a:pPr>
              <a:buNone/>
            </a:pPr>
            <a:r>
              <a:rPr lang="en-US" dirty="0" smtClean="0"/>
              <a:t> </a:t>
            </a:r>
            <a:r>
              <a:rPr lang="en-US" dirty="0"/>
              <a:t>Neglect.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p:txBody>
          <a:bodyPr>
            <a:normAutofit fontScale="92500"/>
          </a:bodyPr>
          <a:lstStyle/>
          <a:p>
            <a:r>
              <a:rPr lang="en-US" b="1" dirty="0"/>
              <a:t>Child physical abuse </a:t>
            </a:r>
          </a:p>
          <a:p>
            <a:pPr>
              <a:buNone/>
            </a:pPr>
            <a:r>
              <a:rPr lang="en-US" dirty="0" smtClean="0"/>
              <a:t>Child </a:t>
            </a:r>
            <a:r>
              <a:rPr lang="en-US" dirty="0"/>
              <a:t>physical abuse is defined as non-accidental physical injury caused by punching, beating, kicking, biting, shaking, throwing, stabbing, choking, hitting (with a hand, stick, strap, or other object), burning, or otherwise harming a child, which is inflicted by a parent, guardian, caregiver, stranger, or any other person. </a:t>
            </a:r>
          </a:p>
          <a:p>
            <a:pPr>
              <a:buNone/>
            </a:pPr>
            <a:r>
              <a:rPr lang="en-US" dirty="0" smtClean="0"/>
              <a:t>According </a:t>
            </a:r>
            <a:r>
              <a:rPr lang="en-US" dirty="0"/>
              <a:t>to Child Protection Regulations of the Law of the Child Act 2009 of Tanzania, acts of physical abuse of children include hitting, shaking, throwing, poisoning, burning or scalding, drowning, suffocating, including causing illness in a child or otherwise deliberately causing physical harm to a child.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b="1" dirty="0"/>
              <a:t>Differences between physical abuse and discipline </a:t>
            </a:r>
          </a:p>
          <a:p>
            <a:pPr>
              <a:buNone/>
            </a:pPr>
            <a:r>
              <a:rPr lang="en-US" dirty="0"/>
              <a:t>In physical abuse, unlike physical forms of discipline, the following elements are present: </a:t>
            </a:r>
          </a:p>
          <a:p>
            <a:r>
              <a:rPr lang="en-US" dirty="0" smtClean="0"/>
              <a:t> </a:t>
            </a:r>
            <a:r>
              <a:rPr lang="en-US" dirty="0"/>
              <a:t>Unpredictability </a:t>
            </a:r>
          </a:p>
          <a:p>
            <a:r>
              <a:rPr lang="en-US" dirty="0"/>
              <a:t>The child never knows what is going to set the parent/caregiver off. </a:t>
            </a:r>
          </a:p>
          <a:p>
            <a:r>
              <a:rPr lang="en-US" dirty="0" smtClean="0"/>
              <a:t>There </a:t>
            </a:r>
            <a:r>
              <a:rPr lang="en-US" dirty="0"/>
              <a:t>are no clear boundaries or rules. </a:t>
            </a:r>
          </a:p>
          <a:p>
            <a:r>
              <a:rPr lang="en-US" dirty="0" smtClean="0"/>
              <a:t> </a:t>
            </a:r>
            <a:r>
              <a:rPr lang="en-US" dirty="0"/>
              <a:t>The child constantly lives in fear and is never sure what behavior will trigger a physical assault. </a:t>
            </a:r>
          </a:p>
          <a:p>
            <a:r>
              <a:rPr lang="en-US" dirty="0" smtClean="0"/>
              <a:t> </a:t>
            </a:r>
            <a:r>
              <a:rPr lang="en-US" dirty="0"/>
              <a:t>Physically abusive parents/caregiver act out of anger and the desire to assert control, not the motivation to lovingly teach the child. </a:t>
            </a:r>
          </a:p>
          <a:p>
            <a:r>
              <a:rPr lang="en-US" dirty="0" smtClean="0"/>
              <a:t>The </a:t>
            </a:r>
            <a:r>
              <a:rPr lang="en-US" dirty="0"/>
              <a:t>angrier the parent/caregiver, the more intense the abuse.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Key Terminology in Relation to Gender, GBV, and VAC </a:t>
            </a:r>
            <a:endParaRPr lang="en-US" dirty="0"/>
          </a:p>
        </p:txBody>
      </p:sp>
      <p:sp>
        <p:nvSpPr>
          <p:cNvPr id="3" name="Content Placeholder 2"/>
          <p:cNvSpPr>
            <a:spLocks noGrp="1"/>
          </p:cNvSpPr>
          <p:nvPr>
            <p:ph sz="quarter" idx="1"/>
          </p:nvPr>
        </p:nvSpPr>
        <p:spPr/>
        <p:txBody>
          <a:bodyPr>
            <a:normAutofit lnSpcReduction="10000"/>
          </a:bodyPr>
          <a:lstStyle/>
          <a:p>
            <a:r>
              <a:rPr lang="en-US" b="1" dirty="0"/>
              <a:t>Gender </a:t>
            </a:r>
          </a:p>
          <a:p>
            <a:pPr>
              <a:buNone/>
            </a:pPr>
            <a:r>
              <a:rPr lang="en-US" dirty="0" smtClean="0"/>
              <a:t> </a:t>
            </a:r>
            <a:r>
              <a:rPr lang="en-US" dirty="0"/>
              <a:t>Gender is a socially constructed concept associated with being female or male. </a:t>
            </a:r>
          </a:p>
          <a:p>
            <a:r>
              <a:rPr lang="en-US" b="1" dirty="0" smtClean="0"/>
              <a:t>Sex </a:t>
            </a:r>
            <a:endParaRPr lang="en-US" b="1" dirty="0"/>
          </a:p>
          <a:p>
            <a:pPr>
              <a:buNone/>
            </a:pPr>
            <a:r>
              <a:rPr lang="en-US" dirty="0" smtClean="0"/>
              <a:t>Refers </a:t>
            </a:r>
            <a:r>
              <a:rPr lang="en-US" dirty="0"/>
              <a:t>to biological differences (anatomy, physiology, and genetics) between males and females. </a:t>
            </a:r>
            <a:endParaRPr lang="en-US" dirty="0" smtClean="0"/>
          </a:p>
          <a:p>
            <a:r>
              <a:rPr lang="en-US" b="1" dirty="0" smtClean="0"/>
              <a:t>Child </a:t>
            </a:r>
          </a:p>
          <a:p>
            <a:pPr>
              <a:buNone/>
            </a:pPr>
            <a:r>
              <a:rPr lang="en-US" dirty="0" smtClean="0"/>
              <a:t>A male or female person under the age of 18 years according to the Child Act 2009, UN Convention on the Rights of the Child, and the Tanzania Penal Code which incorporated sexual offenses special provisions. </a:t>
            </a:r>
          </a:p>
          <a:p>
            <a:pPr>
              <a:buNone/>
            </a:pPr>
            <a:endParaRPr lang="en-US" dirty="0"/>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endParaRPr lang="en-US" dirty="0"/>
          </a:p>
          <a:p>
            <a:r>
              <a:rPr lang="en-US" dirty="0"/>
              <a:t>Using fear to control behavior </a:t>
            </a:r>
          </a:p>
          <a:p>
            <a:r>
              <a:rPr lang="en-US" dirty="0" smtClean="0"/>
              <a:t> </a:t>
            </a:r>
            <a:r>
              <a:rPr lang="en-US" dirty="0"/>
              <a:t>Parents/caregivers who are physically abusive may believe that their children need to fear them in order to behave, so they use physical abuse to “keep their child in line.” However, what children are really learning is how to avoid being hit, not how to behave or grow as individuals.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914400" y="1447800"/>
            <a:ext cx="7772400" cy="4876800"/>
          </a:xfrm>
        </p:spPr>
        <p:txBody>
          <a:bodyPr>
            <a:normAutofit fontScale="92500" lnSpcReduction="20000"/>
          </a:bodyPr>
          <a:lstStyle/>
          <a:p>
            <a:pPr>
              <a:buNone/>
            </a:pPr>
            <a:r>
              <a:rPr lang="en-US" b="1" dirty="0"/>
              <a:t>Child emotional abuse </a:t>
            </a:r>
          </a:p>
          <a:p>
            <a:r>
              <a:rPr lang="en-US" dirty="0" smtClean="0"/>
              <a:t>Emotional </a:t>
            </a:r>
            <a:r>
              <a:rPr lang="en-US" dirty="0"/>
              <a:t>abuse means the persistent emotional ill-treatment of a child so as to cause severe and persistent adverse effects on the child’s emotional development. </a:t>
            </a:r>
          </a:p>
          <a:p>
            <a:r>
              <a:rPr lang="en-US" dirty="0" smtClean="0"/>
              <a:t> </a:t>
            </a:r>
            <a:r>
              <a:rPr lang="en-US" dirty="0"/>
              <a:t>It can include seeing or hearing the ill-treatment of another. </a:t>
            </a:r>
          </a:p>
          <a:p>
            <a:pPr>
              <a:buNone/>
            </a:pPr>
            <a:r>
              <a:rPr lang="en-US" dirty="0" smtClean="0"/>
              <a:t> </a:t>
            </a:r>
            <a:r>
              <a:rPr lang="en-US" dirty="0"/>
              <a:t>It can involve: </a:t>
            </a:r>
          </a:p>
          <a:p>
            <a:r>
              <a:rPr lang="en-US" dirty="0" smtClean="0"/>
              <a:t>Conveying </a:t>
            </a:r>
            <a:r>
              <a:rPr lang="en-US" dirty="0"/>
              <a:t>to children that they are worthless, unloved, inadequate, or valued only insofar as they meet the needs of another person </a:t>
            </a:r>
          </a:p>
          <a:p>
            <a:r>
              <a:rPr lang="en-US" dirty="0" smtClean="0"/>
              <a:t> </a:t>
            </a:r>
            <a:r>
              <a:rPr lang="en-US" dirty="0"/>
              <a:t>Age or developmentally inappropriate expectations </a:t>
            </a:r>
          </a:p>
          <a:p>
            <a:r>
              <a:rPr lang="en-US" dirty="0" smtClean="0"/>
              <a:t>Causing </a:t>
            </a:r>
            <a:r>
              <a:rPr lang="en-US" dirty="0"/>
              <a:t>children frequently to feel frightened or in danger </a:t>
            </a:r>
          </a:p>
          <a:p>
            <a:r>
              <a:rPr lang="en-US" dirty="0" smtClean="0"/>
              <a:t>Exploitation </a:t>
            </a:r>
            <a:r>
              <a:rPr lang="en-US" dirty="0"/>
              <a:t>or corruption of children. </a:t>
            </a:r>
          </a:p>
          <a:p>
            <a:r>
              <a:rPr lang="en-US" dirty="0" smtClean="0"/>
              <a:t> </a:t>
            </a:r>
            <a:r>
              <a:rPr lang="en-US" dirty="0"/>
              <a:t>These elements are clearly stipulated in the Child Protection Regulations and the Law of the Child Act of 2009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a:buNone/>
            </a:pPr>
            <a:r>
              <a:rPr lang="en-US" b="1" dirty="0"/>
              <a:t>Child sexual abuse </a:t>
            </a:r>
          </a:p>
          <a:p>
            <a:r>
              <a:rPr lang="en-US" dirty="0" smtClean="0"/>
              <a:t>Forcing </a:t>
            </a:r>
            <a:r>
              <a:rPr lang="en-US" dirty="0"/>
              <a:t>or enticing a child to take part in sexual activities, whether or not the child is aware of what is happening. This may include physical contact or involving children in looking at or in the production of sexual images, watching sexual activities, encouraging children to behave in sexually inappropriate ways or grooming a child in preparation for abuse (Child Protection Regulations and Law of the Child Act). </a:t>
            </a:r>
          </a:p>
          <a:p>
            <a:r>
              <a:rPr lang="en-US" dirty="0" smtClean="0"/>
              <a:t> </a:t>
            </a:r>
            <a:r>
              <a:rPr lang="en-US" dirty="0"/>
              <a:t>It is one of the forms of maltreatment that must be reported by designated professionals such as social welfare officers who are mandated by the Law of the Child Act to deal with child protection issues. </a:t>
            </a:r>
          </a:p>
          <a:p>
            <a:r>
              <a:rPr lang="en-US" dirty="0" smtClean="0"/>
              <a:t>The </a:t>
            </a:r>
            <a:r>
              <a:rPr lang="en-US" dirty="0"/>
              <a:t>dynamics of child sexual abuse differ from those of adult sexual abuse. In particular, children rarely disclose sexual abuse immediately after the event. Moreover, disclosure tends to be a process rather than a single episode and is often initiated following a physical complaint or a change in behavior. </a:t>
            </a:r>
          </a:p>
          <a:p>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563562"/>
          </a:xfrm>
        </p:spPr>
        <p:txBody>
          <a:bodyPr>
            <a:normAutofit fontScale="90000"/>
          </a:bodyPr>
          <a:lstStyle/>
          <a:p>
            <a:endParaRPr lang="en-US" dirty="0"/>
          </a:p>
        </p:txBody>
      </p:sp>
      <p:sp>
        <p:nvSpPr>
          <p:cNvPr id="3" name="Content Placeholder 2"/>
          <p:cNvSpPr>
            <a:spLocks noGrp="1"/>
          </p:cNvSpPr>
          <p:nvPr>
            <p:ph sz="quarter" idx="1"/>
          </p:nvPr>
        </p:nvSpPr>
        <p:spPr>
          <a:xfrm>
            <a:off x="381000" y="762000"/>
            <a:ext cx="8153400" cy="5638800"/>
          </a:xfrm>
        </p:spPr>
        <p:txBody>
          <a:bodyPr>
            <a:normAutofit fontScale="85000" lnSpcReduction="10000"/>
          </a:bodyPr>
          <a:lstStyle/>
          <a:p>
            <a:pPr>
              <a:buNone/>
            </a:pPr>
            <a:endParaRPr lang="en-US" b="1" dirty="0" smtClean="0"/>
          </a:p>
          <a:p>
            <a:pPr>
              <a:buNone/>
            </a:pPr>
            <a:r>
              <a:rPr lang="en-US" b="1" dirty="0" smtClean="0"/>
              <a:t>Child </a:t>
            </a:r>
            <a:r>
              <a:rPr lang="en-US" b="1" dirty="0"/>
              <a:t>neglect </a:t>
            </a:r>
          </a:p>
          <a:p>
            <a:r>
              <a:rPr lang="en-US" dirty="0" smtClean="0"/>
              <a:t>Child </a:t>
            </a:r>
            <a:r>
              <a:rPr lang="en-US" dirty="0"/>
              <a:t>neglect refers to failure by the parent/caregiver to provide needed age-appropriate care although financially able to do so or offered financial or other means to do so. </a:t>
            </a:r>
          </a:p>
          <a:p>
            <a:r>
              <a:rPr lang="en-US" dirty="0" smtClean="0"/>
              <a:t>Neglect </a:t>
            </a:r>
            <a:r>
              <a:rPr lang="en-US" dirty="0"/>
              <a:t>is the failure of a parent or other person legally responsible for the child’s welfare to provide for a child's basic needs, including providing adequate food, clothing, hygiene, and supervision. </a:t>
            </a:r>
          </a:p>
          <a:p>
            <a:r>
              <a:rPr lang="en-US" dirty="0" smtClean="0"/>
              <a:t> </a:t>
            </a:r>
            <a:r>
              <a:rPr lang="en-US" dirty="0"/>
              <a:t>Child neglect can occur in the following parental/caregiver conditions/situations: </a:t>
            </a:r>
          </a:p>
          <a:p>
            <a:r>
              <a:rPr lang="en-US" dirty="0" smtClean="0"/>
              <a:t>Physical </a:t>
            </a:r>
            <a:r>
              <a:rPr lang="en-US" dirty="0"/>
              <a:t>inability to care for a child such as an adult with a serious injury </a:t>
            </a:r>
          </a:p>
          <a:p>
            <a:r>
              <a:rPr lang="en-US" dirty="0" smtClean="0"/>
              <a:t>Mental </a:t>
            </a:r>
            <a:r>
              <a:rPr lang="en-US" dirty="0"/>
              <a:t>inability to care for a child such as an adult with untreated depression or anxiety </a:t>
            </a:r>
          </a:p>
          <a:p>
            <a:r>
              <a:rPr lang="en-US" dirty="0" smtClean="0"/>
              <a:t>Alcohol </a:t>
            </a:r>
            <a:r>
              <a:rPr lang="en-US" dirty="0"/>
              <a:t>or drug abuse that results in the </a:t>
            </a:r>
          </a:p>
          <a:p>
            <a:r>
              <a:rPr lang="en-US" dirty="0"/>
              <a:t>Alcohol or drug abuse that results in the adult’s serious impairment of judgment and the ability to keep a child safe </a:t>
            </a:r>
          </a:p>
          <a:p>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 Lack of knowledge of basic care needs of children at different developmental ages </a:t>
            </a:r>
          </a:p>
          <a:p>
            <a:r>
              <a:rPr lang="en-US" dirty="0" smtClean="0"/>
              <a:t> Poverty/insufficient funds </a:t>
            </a:r>
          </a:p>
          <a:p>
            <a:r>
              <a:rPr lang="en-US" dirty="0" smtClean="0"/>
              <a:t> Lack of knowledge that emotional nurture is an essential need of children.</a:t>
            </a:r>
          </a:p>
          <a:p>
            <a:r>
              <a:rPr lang="en-US" dirty="0" smtClean="0"/>
              <a:t>Neglect </a:t>
            </a:r>
            <a:r>
              <a:rPr lang="en-US" dirty="0"/>
              <a:t>may be physical, for example: </a:t>
            </a:r>
          </a:p>
          <a:p>
            <a:r>
              <a:rPr lang="en-US" dirty="0" smtClean="0"/>
              <a:t> </a:t>
            </a:r>
            <a:r>
              <a:rPr lang="en-US" dirty="0"/>
              <a:t>Failure to provide necessary food or shelter </a:t>
            </a:r>
          </a:p>
          <a:p>
            <a:r>
              <a:rPr lang="en-US" dirty="0" smtClean="0"/>
              <a:t> </a:t>
            </a:r>
            <a:r>
              <a:rPr lang="en-US" dirty="0"/>
              <a:t>Lack of appropriate supervision </a:t>
            </a:r>
          </a:p>
          <a:p>
            <a:r>
              <a:rPr lang="en-US" dirty="0" smtClean="0"/>
              <a:t>Abandonment </a:t>
            </a:r>
            <a:r>
              <a:rPr lang="en-US" dirty="0"/>
              <a:t>(i.e., children who were left by their parents/guardians without information and were not claimed).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838200" y="1143000"/>
            <a:ext cx="7848600" cy="4876800"/>
          </a:xfrm>
        </p:spPr>
        <p:txBody>
          <a:bodyPr>
            <a:normAutofit fontScale="92500"/>
          </a:bodyPr>
          <a:lstStyle/>
          <a:p>
            <a:endParaRPr lang="en-US" dirty="0"/>
          </a:p>
          <a:p>
            <a:pPr>
              <a:buNone/>
            </a:pPr>
            <a:r>
              <a:rPr lang="en-US" dirty="0"/>
              <a:t>Neglect may be physical, for example: </a:t>
            </a:r>
          </a:p>
          <a:p>
            <a:r>
              <a:rPr lang="en-US" dirty="0" smtClean="0"/>
              <a:t>Failure </a:t>
            </a:r>
            <a:r>
              <a:rPr lang="en-US" dirty="0"/>
              <a:t>to provide necessary food or shelter </a:t>
            </a:r>
          </a:p>
          <a:p>
            <a:r>
              <a:rPr lang="en-US" dirty="0" smtClean="0"/>
              <a:t> </a:t>
            </a:r>
            <a:r>
              <a:rPr lang="en-US" dirty="0"/>
              <a:t>Lack of appropriate supervision </a:t>
            </a:r>
          </a:p>
          <a:p>
            <a:r>
              <a:rPr lang="en-US" dirty="0" smtClean="0"/>
              <a:t> </a:t>
            </a:r>
            <a:r>
              <a:rPr lang="en-US" dirty="0"/>
              <a:t>Abandonment (i.e., children who were left by their parents/guardians without information and were not claimed). </a:t>
            </a:r>
          </a:p>
          <a:p>
            <a:r>
              <a:rPr lang="en-US" dirty="0" smtClean="0"/>
              <a:t> </a:t>
            </a:r>
            <a:r>
              <a:rPr lang="en-US" dirty="0"/>
              <a:t>Neglect may be medical, for example: </a:t>
            </a:r>
          </a:p>
          <a:p>
            <a:r>
              <a:rPr lang="en-US" dirty="0" smtClean="0"/>
              <a:t> </a:t>
            </a:r>
            <a:r>
              <a:rPr lang="en-US" dirty="0"/>
              <a:t>Failure to provide necessary medical or mental health treatment </a:t>
            </a:r>
          </a:p>
          <a:p>
            <a:r>
              <a:rPr lang="en-US" dirty="0" smtClean="0"/>
              <a:t> </a:t>
            </a:r>
            <a:r>
              <a:rPr lang="en-US" dirty="0"/>
              <a:t>Refusal of health care for a child </a:t>
            </a:r>
          </a:p>
          <a:p>
            <a:r>
              <a:rPr lang="en-US" dirty="0" smtClean="0"/>
              <a:t> </a:t>
            </a:r>
            <a:r>
              <a:rPr lang="en-US" dirty="0"/>
              <a:t>Delay in seeking/providing health care for a child </a:t>
            </a:r>
          </a:p>
          <a:p>
            <a:r>
              <a:rPr lang="pt-BR" dirty="0" smtClean="0"/>
              <a:t> </a:t>
            </a:r>
            <a:r>
              <a:rPr lang="pt-BR" dirty="0"/>
              <a:t>Prenatal exposure to neglect.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endParaRPr lang="en-US" dirty="0"/>
          </a:p>
        </p:txBody>
      </p:sp>
      <p:sp>
        <p:nvSpPr>
          <p:cNvPr id="3" name="Content Placeholder 2"/>
          <p:cNvSpPr>
            <a:spLocks noGrp="1"/>
          </p:cNvSpPr>
          <p:nvPr>
            <p:ph sz="quarter" idx="1"/>
          </p:nvPr>
        </p:nvSpPr>
        <p:spPr>
          <a:xfrm>
            <a:off x="838200" y="990600"/>
            <a:ext cx="7848600" cy="5029200"/>
          </a:xfrm>
        </p:spPr>
        <p:txBody>
          <a:bodyPr>
            <a:normAutofit/>
          </a:bodyPr>
          <a:lstStyle/>
          <a:p>
            <a:pPr>
              <a:buNone/>
            </a:pPr>
            <a:endParaRPr lang="en-US" dirty="0"/>
          </a:p>
          <a:p>
            <a:r>
              <a:rPr lang="en-US" dirty="0"/>
              <a:t>Neglect may be educational, for example: </a:t>
            </a:r>
          </a:p>
          <a:p>
            <a:r>
              <a:rPr lang="en-US" dirty="0" smtClean="0"/>
              <a:t> </a:t>
            </a:r>
            <a:r>
              <a:rPr lang="en-US" dirty="0"/>
              <a:t>Failure to educate a child or attend to special education needs. </a:t>
            </a:r>
          </a:p>
          <a:p>
            <a:r>
              <a:rPr lang="en-US" dirty="0" smtClean="0"/>
              <a:t>Neglect </a:t>
            </a:r>
            <a:r>
              <a:rPr lang="en-US" dirty="0"/>
              <a:t>may be emotional, for example: </a:t>
            </a:r>
          </a:p>
          <a:p>
            <a:r>
              <a:rPr lang="en-US" dirty="0" smtClean="0"/>
              <a:t> </a:t>
            </a:r>
            <a:r>
              <a:rPr lang="en-US" dirty="0"/>
              <a:t>Inattention to a child's emotional needs </a:t>
            </a:r>
          </a:p>
          <a:p>
            <a:r>
              <a:rPr lang="en-US" dirty="0" smtClean="0"/>
              <a:t> </a:t>
            </a:r>
            <a:r>
              <a:rPr lang="en-US" dirty="0"/>
              <a:t>Failure to provide psychological care </a:t>
            </a:r>
          </a:p>
          <a:p>
            <a:r>
              <a:rPr lang="en-US" dirty="0" smtClean="0"/>
              <a:t> </a:t>
            </a:r>
            <a:r>
              <a:rPr lang="en-US" dirty="0"/>
              <a:t>Permitting the child to use alcohol or other drugs.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1173162"/>
          </a:xfrm>
        </p:spPr>
        <p:txBody>
          <a:bodyPr>
            <a:normAutofit fontScale="90000"/>
          </a:bodyPr>
          <a:lstStyle/>
          <a:p>
            <a:r>
              <a:rPr lang="en-US" b="1" dirty="0"/>
              <a:t>Causes of, contributing factors to, and consequences of GBV and VAC </a:t>
            </a:r>
            <a:endParaRPr lang="en-US" dirty="0"/>
          </a:p>
        </p:txBody>
      </p:sp>
      <p:sp>
        <p:nvSpPr>
          <p:cNvPr id="3" name="Content Placeholder 2"/>
          <p:cNvSpPr>
            <a:spLocks noGrp="1"/>
          </p:cNvSpPr>
          <p:nvPr>
            <p:ph sz="quarter" idx="1"/>
          </p:nvPr>
        </p:nvSpPr>
        <p:spPr/>
        <p:txBody>
          <a:bodyPr>
            <a:normAutofit fontScale="70000" lnSpcReduction="20000"/>
          </a:bodyPr>
          <a:lstStyle/>
          <a:p>
            <a:pPr>
              <a:buNone/>
            </a:pPr>
            <a:r>
              <a:rPr lang="en-US" sz="3600" b="1" dirty="0"/>
              <a:t>Root causes of GBV and VAC </a:t>
            </a:r>
          </a:p>
          <a:p>
            <a:r>
              <a:rPr lang="en-US" dirty="0"/>
              <a:t>The root causes of all forms of GBV and VAC lie in society’s attitudes and practices of gender discrimination. The roles, responsibilities, limitations, privileges, and opportunities available for people depends on their gender. The causes can be summarized as follows: </a:t>
            </a:r>
          </a:p>
          <a:p>
            <a:r>
              <a:rPr lang="en-US" dirty="0" smtClean="0"/>
              <a:t> </a:t>
            </a:r>
            <a:r>
              <a:rPr lang="en-US" dirty="0"/>
              <a:t>Male and/or societal attitudes of disrespect or disregard for women and children </a:t>
            </a:r>
          </a:p>
          <a:p>
            <a:r>
              <a:rPr lang="en-US" dirty="0" smtClean="0"/>
              <a:t>Disregard </a:t>
            </a:r>
            <a:r>
              <a:rPr lang="en-US" dirty="0"/>
              <a:t>of belief in equality of human rights for all </a:t>
            </a:r>
          </a:p>
          <a:p>
            <a:r>
              <a:rPr lang="en-US" dirty="0" smtClean="0"/>
              <a:t> </a:t>
            </a:r>
            <a:r>
              <a:rPr lang="en-US" dirty="0"/>
              <a:t>Cultural/social norms that perpetuate gender inequality </a:t>
            </a:r>
          </a:p>
          <a:p>
            <a:r>
              <a:rPr lang="en-US" dirty="0" smtClean="0"/>
              <a:t>Lack </a:t>
            </a:r>
            <a:r>
              <a:rPr lang="en-US" dirty="0"/>
              <a:t>of value of women and women’s work </a:t>
            </a:r>
          </a:p>
          <a:p>
            <a:r>
              <a:rPr lang="en-US" dirty="0" smtClean="0"/>
              <a:t> Political motives </a:t>
            </a:r>
          </a:p>
          <a:p>
            <a:r>
              <a:rPr lang="en-US" dirty="0" smtClean="0"/>
              <a:t>Collapse of traditional society and family support structures </a:t>
            </a:r>
          </a:p>
          <a:p>
            <a:endParaRPr lang="en-US" dirty="0" smtClean="0"/>
          </a:p>
          <a:p>
            <a:r>
              <a:rPr lang="en-US" dirty="0" smtClean="0"/>
              <a:t>Cultural practices and religious beliefs that support GBV </a:t>
            </a:r>
          </a:p>
          <a:p>
            <a:r>
              <a:rPr lang="en-US" dirty="0" smtClean="0"/>
              <a:t> Men’s desire for power over and control of women. </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914400" y="1066800"/>
            <a:ext cx="7772400" cy="4953000"/>
          </a:xfrm>
        </p:spPr>
        <p:txBody>
          <a:bodyPr>
            <a:normAutofit fontScale="85000" lnSpcReduction="10000"/>
          </a:bodyPr>
          <a:lstStyle/>
          <a:p>
            <a:pPr>
              <a:buNone/>
            </a:pPr>
            <a:r>
              <a:rPr lang="en-US" b="1" dirty="0"/>
              <a:t>Contributing factors to GBV and VAC </a:t>
            </a:r>
          </a:p>
          <a:p>
            <a:r>
              <a:rPr lang="en-US" dirty="0"/>
              <a:t>Common factors perpetuate increased risk of GBV and VAC in different settings, including: </a:t>
            </a:r>
          </a:p>
          <a:p>
            <a:r>
              <a:rPr lang="en-US" dirty="0" smtClean="0"/>
              <a:t> </a:t>
            </a:r>
            <a:r>
              <a:rPr lang="en-US" dirty="0"/>
              <a:t>Gender inequalities among men and women in society </a:t>
            </a:r>
          </a:p>
          <a:p>
            <a:r>
              <a:rPr lang="en-US" dirty="0" smtClean="0"/>
              <a:t>Power </a:t>
            </a:r>
            <a:r>
              <a:rPr lang="en-US" dirty="0"/>
              <a:t>imbalances between men and women, and between adults and children </a:t>
            </a:r>
          </a:p>
          <a:p>
            <a:r>
              <a:rPr lang="en-US" dirty="0" smtClean="0"/>
              <a:t>Male </a:t>
            </a:r>
            <a:r>
              <a:rPr lang="en-US" dirty="0"/>
              <a:t>attitudes toward women </a:t>
            </a:r>
          </a:p>
          <a:p>
            <a:r>
              <a:rPr lang="en-US" dirty="0" smtClean="0"/>
              <a:t>Alcohol </a:t>
            </a:r>
            <a:r>
              <a:rPr lang="en-US" dirty="0"/>
              <a:t>and drug abuse </a:t>
            </a:r>
          </a:p>
          <a:p>
            <a:r>
              <a:rPr lang="en-US" dirty="0" smtClean="0"/>
              <a:t> </a:t>
            </a:r>
            <a:r>
              <a:rPr lang="en-US" dirty="0"/>
              <a:t>Lack of respect for the human rights of women and children </a:t>
            </a:r>
          </a:p>
          <a:p>
            <a:r>
              <a:rPr lang="en-US" dirty="0" smtClean="0"/>
              <a:t> </a:t>
            </a:r>
            <a:r>
              <a:rPr lang="en-US" dirty="0"/>
              <a:t>Failure to enforce the law and punish perpetrators of GBV and VAC </a:t>
            </a:r>
          </a:p>
          <a:p>
            <a:r>
              <a:rPr lang="en-US" dirty="0" smtClean="0"/>
              <a:t> </a:t>
            </a:r>
            <a:r>
              <a:rPr lang="en-US" dirty="0"/>
              <a:t>Unquestioned assumptions about appropriate male and female behavior </a:t>
            </a:r>
          </a:p>
          <a:p>
            <a:r>
              <a:rPr lang="en-US" dirty="0" smtClean="0"/>
              <a:t> </a:t>
            </a:r>
            <a:r>
              <a:rPr lang="en-US" dirty="0"/>
              <a:t>Loss of male power/role in family and community and seeking to regain and/or assert that lost power </a:t>
            </a:r>
          </a:p>
          <a:p>
            <a:endParaRPr lang="en-US" dirty="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endParaRPr lang="en-US" dirty="0"/>
          </a:p>
        </p:txBody>
      </p:sp>
      <p:sp>
        <p:nvSpPr>
          <p:cNvPr id="3" name="Content Placeholder 2"/>
          <p:cNvSpPr>
            <a:spLocks noGrp="1"/>
          </p:cNvSpPr>
          <p:nvPr>
            <p:ph sz="quarter" idx="1"/>
          </p:nvPr>
        </p:nvSpPr>
        <p:spPr>
          <a:xfrm>
            <a:off x="838200" y="1066800"/>
            <a:ext cx="7848600" cy="4953000"/>
          </a:xfrm>
        </p:spPr>
        <p:txBody>
          <a:bodyPr>
            <a:normAutofit/>
          </a:bodyPr>
          <a:lstStyle/>
          <a:p>
            <a:endParaRPr lang="en-US" dirty="0"/>
          </a:p>
          <a:p>
            <a:r>
              <a:rPr lang="en-US" dirty="0"/>
              <a:t>Gender discriminative laws such as the 1971 Law of Marriage Act </a:t>
            </a:r>
          </a:p>
          <a:p>
            <a:r>
              <a:rPr lang="en-US" dirty="0" smtClean="0"/>
              <a:t> </a:t>
            </a:r>
            <a:r>
              <a:rPr lang="en-US" dirty="0"/>
              <a:t>Weak community sanctions against perpetrators </a:t>
            </a:r>
          </a:p>
          <a:p>
            <a:r>
              <a:rPr lang="en-US" dirty="0" smtClean="0"/>
              <a:t> </a:t>
            </a:r>
            <a:r>
              <a:rPr lang="en-US" dirty="0"/>
              <a:t>High levels of crime and conflict in society generally </a:t>
            </a:r>
          </a:p>
          <a:p>
            <a:r>
              <a:rPr lang="en-US" dirty="0" smtClean="0"/>
              <a:t> </a:t>
            </a:r>
            <a:r>
              <a:rPr lang="en-US" dirty="0"/>
              <a:t>Financial insecurity </a:t>
            </a:r>
          </a:p>
          <a:p>
            <a:r>
              <a:rPr lang="en-US" dirty="0" smtClean="0"/>
              <a:t> </a:t>
            </a:r>
            <a:r>
              <a:rPr lang="en-US" dirty="0"/>
              <a:t>Poverty, which leads to poor women and girls being victimized by forced prostitution or sexual exploitation.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endParaRPr lang="en-US" dirty="0"/>
          </a:p>
        </p:txBody>
      </p:sp>
      <p:sp>
        <p:nvSpPr>
          <p:cNvPr id="3" name="Content Placeholder 2"/>
          <p:cNvSpPr>
            <a:spLocks noGrp="1"/>
          </p:cNvSpPr>
          <p:nvPr>
            <p:ph sz="quarter" idx="1"/>
          </p:nvPr>
        </p:nvSpPr>
        <p:spPr>
          <a:xfrm>
            <a:off x="762000" y="1066800"/>
            <a:ext cx="7924800" cy="4953000"/>
          </a:xfrm>
        </p:spPr>
        <p:txBody>
          <a:bodyPr>
            <a:normAutofit/>
          </a:bodyPr>
          <a:lstStyle/>
          <a:p>
            <a:r>
              <a:rPr lang="en-US" b="1" dirty="0" smtClean="0"/>
              <a:t>Violence </a:t>
            </a:r>
            <a:endParaRPr lang="en-US" b="1" dirty="0"/>
          </a:p>
          <a:p>
            <a:pPr>
              <a:buNone/>
            </a:pPr>
            <a:r>
              <a:rPr lang="en-US" dirty="0" smtClean="0"/>
              <a:t>WHO </a:t>
            </a:r>
            <a:r>
              <a:rPr lang="en-US" dirty="0"/>
              <a:t>defines violence as an “intentional use of physical force or power, threatened or actual, against oneself, another person, or against a group or community that either results in or has a high likelihood of resulting in injury, death, psychological harm, mal-development or deprivation” (WHO 2002). </a:t>
            </a:r>
          </a:p>
          <a:p>
            <a:pPr>
              <a:buNone/>
            </a:pPr>
            <a:r>
              <a:rPr lang="en-US" dirty="0" smtClean="0"/>
              <a:t> </a:t>
            </a:r>
            <a:r>
              <a:rPr lang="en-US" dirty="0"/>
              <a:t>The words </a:t>
            </a:r>
            <a:r>
              <a:rPr lang="en-US" i="1" dirty="0"/>
              <a:t>“intentional use” are an important element that distinguishes violence from unintended injuries and harm.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838200" y="1066800"/>
            <a:ext cx="7848600" cy="4953000"/>
          </a:xfrm>
        </p:spPr>
        <p:txBody>
          <a:bodyPr>
            <a:normAutofit fontScale="92500" lnSpcReduction="20000"/>
          </a:bodyPr>
          <a:lstStyle/>
          <a:p>
            <a:pPr>
              <a:buNone/>
            </a:pPr>
            <a:r>
              <a:rPr lang="en-US" b="1" dirty="0"/>
              <a:t>Contributing factors to GBV among key populations </a:t>
            </a:r>
          </a:p>
          <a:p>
            <a:r>
              <a:rPr lang="en-US" dirty="0" smtClean="0"/>
              <a:t> </a:t>
            </a:r>
            <a:r>
              <a:rPr lang="en-US" dirty="0"/>
              <a:t>Culture and gender norms which condone and perpetuate violence against FSWs. Traditionally sex work is perceived as an inappropriate practice. </a:t>
            </a:r>
          </a:p>
          <a:p>
            <a:r>
              <a:rPr lang="en-US" dirty="0" smtClean="0"/>
              <a:t> </a:t>
            </a:r>
            <a:r>
              <a:rPr lang="en-US" dirty="0"/>
              <a:t>Criminalization of transactional sex and sex between men as well as stigmatization and discrimination because these acts are not culturally acceptable in the society. </a:t>
            </a:r>
          </a:p>
          <a:p>
            <a:r>
              <a:rPr lang="en-US" dirty="0" smtClean="0"/>
              <a:t> </a:t>
            </a:r>
            <a:r>
              <a:rPr lang="en-US" dirty="0"/>
              <a:t>According to the Tanzania Penal Code of 1945, sex acts between men are illegal. The law designates these acts as “carnal knowledge of any person against the order of nature” and sets the penalty as “imprisonment for life and in any case to imprisonment for a term of not less than thirty years.” Due to strict laws against sex work, FSWs and MSM are forced to go underground and hence do not seek HIV, STI, and GBV services, thereby increasing the likelihood of spreading HIV and STIs.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Consequences of GBV and VAC </a:t>
            </a:r>
            <a:endParaRPr lang="en-US" dirty="0"/>
          </a:p>
        </p:txBody>
      </p:sp>
      <p:sp>
        <p:nvSpPr>
          <p:cNvPr id="3" name="Content Placeholder 2"/>
          <p:cNvSpPr>
            <a:spLocks noGrp="1"/>
          </p:cNvSpPr>
          <p:nvPr>
            <p:ph sz="quarter" idx="1"/>
          </p:nvPr>
        </p:nvSpPr>
        <p:spPr/>
        <p:txBody>
          <a:bodyPr/>
          <a:lstStyle/>
          <a:p>
            <a:pPr>
              <a:buNone/>
            </a:pPr>
            <a:r>
              <a:rPr lang="en-US" b="1" dirty="0"/>
              <a:t>Consequences of GBV </a:t>
            </a:r>
          </a:p>
          <a:p>
            <a:r>
              <a:rPr lang="en-US" dirty="0"/>
              <a:t>The effects of GBV and VAC can be devastating and long-lasting for survivors’ physical, mental, and reproductive health as well as their socioeconomic status. These effects harm survivors psychologically, cognitively, and interpersonally.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838200" y="914400"/>
            <a:ext cx="7848600" cy="5105400"/>
          </a:xfrm>
        </p:spPr>
        <p:txBody>
          <a:bodyPr>
            <a:normAutofit/>
          </a:bodyPr>
          <a:lstStyle/>
          <a:p>
            <a:pPr>
              <a:buNone/>
            </a:pPr>
            <a:r>
              <a:rPr lang="en-US" b="1" dirty="0"/>
              <a:t>Psychological/emotional impact on the survivor </a:t>
            </a:r>
          </a:p>
          <a:p>
            <a:r>
              <a:rPr lang="en-US" dirty="0" smtClean="0"/>
              <a:t> </a:t>
            </a:r>
            <a:r>
              <a:rPr lang="en-US" dirty="0"/>
              <a:t>Trauma caused by physical acts, threats of acts, or coercive tactics </a:t>
            </a:r>
          </a:p>
          <a:p>
            <a:r>
              <a:rPr lang="en-US" dirty="0" smtClean="0"/>
              <a:t>Humiliation</a:t>
            </a:r>
            <a:r>
              <a:rPr lang="en-US" dirty="0"/>
              <a:t>, control, withholding of information, deliberately making someone feel diminished or embarrassed, isolation from contacts, and denial of access to money or other basic resources.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endParaRPr lang="en-US" dirty="0"/>
          </a:p>
        </p:txBody>
      </p:sp>
      <p:sp>
        <p:nvSpPr>
          <p:cNvPr id="3" name="Content Placeholder 2"/>
          <p:cNvSpPr>
            <a:spLocks noGrp="1"/>
          </p:cNvSpPr>
          <p:nvPr>
            <p:ph sz="quarter" idx="1"/>
          </p:nvPr>
        </p:nvSpPr>
        <p:spPr>
          <a:xfrm>
            <a:off x="762000" y="838200"/>
            <a:ext cx="7924800" cy="5181600"/>
          </a:xfrm>
        </p:spPr>
        <p:txBody>
          <a:bodyPr>
            <a:normAutofit fontScale="77500" lnSpcReduction="20000"/>
          </a:bodyPr>
          <a:lstStyle/>
          <a:p>
            <a:pPr>
              <a:buNone/>
            </a:pPr>
            <a:r>
              <a:rPr lang="en-US" sz="3600" b="1" dirty="0"/>
              <a:t>Economic and social impacts </a:t>
            </a:r>
          </a:p>
          <a:p>
            <a:r>
              <a:rPr lang="en-US" dirty="0" smtClean="0"/>
              <a:t> </a:t>
            </a:r>
            <a:r>
              <a:rPr lang="en-US" dirty="0"/>
              <a:t>Economic burden on families due to low or lost productivity resulting from injury or sickness of the survivor </a:t>
            </a:r>
          </a:p>
          <a:p>
            <a:r>
              <a:rPr lang="en-US" dirty="0" smtClean="0"/>
              <a:t>Rejection</a:t>
            </a:r>
            <a:r>
              <a:rPr lang="en-US" dirty="0"/>
              <a:t>, ostracism, and social stigma at the community level </a:t>
            </a:r>
          </a:p>
          <a:p>
            <a:r>
              <a:rPr lang="en-US" dirty="0" smtClean="0"/>
              <a:t> </a:t>
            </a:r>
            <a:r>
              <a:rPr lang="en-US" dirty="0"/>
              <a:t>Reduced ability to participate in social and economic activities </a:t>
            </a:r>
          </a:p>
          <a:p>
            <a:r>
              <a:rPr lang="en-US" dirty="0" smtClean="0"/>
              <a:t> </a:t>
            </a:r>
            <a:r>
              <a:rPr lang="en-US" dirty="0"/>
              <a:t>Fear of future violence, which extends beyond the individual survivors to other members of the community </a:t>
            </a:r>
          </a:p>
          <a:p>
            <a:r>
              <a:rPr lang="en-US" dirty="0" smtClean="0"/>
              <a:t>Damage </a:t>
            </a:r>
            <a:r>
              <a:rPr lang="en-US" dirty="0"/>
              <a:t>to women’s confidence resulting in fear of venturing into public spaces; this can curtail women’s education, which in turn can limit their economic activity and income </a:t>
            </a:r>
          </a:p>
          <a:p>
            <a:r>
              <a:rPr lang="en-US" dirty="0" smtClean="0"/>
              <a:t>Increased </a:t>
            </a:r>
            <a:r>
              <a:rPr lang="en-US" dirty="0"/>
              <a:t>vulnerability due to other types of gender-based violence </a:t>
            </a:r>
          </a:p>
          <a:p>
            <a:r>
              <a:rPr lang="en-US" dirty="0" smtClean="0"/>
              <a:t>Job </a:t>
            </a:r>
            <a:r>
              <a:rPr lang="en-US" dirty="0"/>
              <a:t>loss due to absenteeism as a result of violence </a:t>
            </a:r>
          </a:p>
          <a:p>
            <a:r>
              <a:rPr lang="en-US" dirty="0" smtClean="0"/>
              <a:t>Negative </a:t>
            </a:r>
            <a:r>
              <a:rPr lang="en-US" dirty="0"/>
              <a:t>impact on women’s income-generating power </a:t>
            </a:r>
          </a:p>
          <a:p>
            <a:r>
              <a:rPr lang="en-US" dirty="0" smtClean="0"/>
              <a:t>Denial </a:t>
            </a:r>
            <a:r>
              <a:rPr lang="en-US" dirty="0"/>
              <a:t>of right to own property such as land and denial of access to money/income, loans, or credit </a:t>
            </a:r>
          </a:p>
          <a:p>
            <a:r>
              <a:rPr lang="en-US" dirty="0" smtClean="0"/>
              <a:t>Lack </a:t>
            </a:r>
            <a:r>
              <a:rPr lang="en-US" dirty="0"/>
              <a:t>of inheritance rights, and denial of opportunity for economic empowerment </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endParaRPr lang="en-US" dirty="0"/>
          </a:p>
        </p:txBody>
      </p:sp>
      <p:sp>
        <p:nvSpPr>
          <p:cNvPr id="3" name="Content Placeholder 2"/>
          <p:cNvSpPr>
            <a:spLocks noGrp="1"/>
          </p:cNvSpPr>
          <p:nvPr>
            <p:ph sz="quarter" idx="1"/>
          </p:nvPr>
        </p:nvSpPr>
        <p:spPr>
          <a:xfrm>
            <a:off x="762000" y="1066800"/>
            <a:ext cx="7924800" cy="4953000"/>
          </a:xfrm>
        </p:spPr>
        <p:txBody>
          <a:bodyPr>
            <a:normAutofit lnSpcReduction="10000"/>
          </a:bodyPr>
          <a:lstStyle/>
          <a:p>
            <a:pPr>
              <a:buNone/>
            </a:pPr>
            <a:r>
              <a:rPr lang="en-US" b="1" dirty="0"/>
              <a:t>Impact on survivor’s family and dependents </a:t>
            </a:r>
          </a:p>
          <a:p>
            <a:r>
              <a:rPr lang="en-US" dirty="0" smtClean="0"/>
              <a:t>Divorce </a:t>
            </a:r>
            <a:r>
              <a:rPr lang="en-US" dirty="0"/>
              <a:t>or broken families </a:t>
            </a:r>
          </a:p>
          <a:p>
            <a:r>
              <a:rPr lang="en-US" dirty="0" smtClean="0"/>
              <a:t> </a:t>
            </a:r>
            <a:r>
              <a:rPr lang="en-US" dirty="0"/>
              <a:t>Increase of tension at home and dysfunctional families </a:t>
            </a:r>
          </a:p>
          <a:p>
            <a:r>
              <a:rPr lang="en-US" dirty="0" smtClean="0"/>
              <a:t>Breakdown </a:t>
            </a:r>
            <a:r>
              <a:rPr lang="en-US" dirty="0"/>
              <a:t>of trust in social relationships </a:t>
            </a:r>
          </a:p>
          <a:p>
            <a:r>
              <a:rPr lang="en-US" dirty="0" smtClean="0"/>
              <a:t>Increased </a:t>
            </a:r>
            <a:r>
              <a:rPr lang="en-US" dirty="0"/>
              <a:t>likelihood of VAC in households where there is domestic GBV </a:t>
            </a:r>
          </a:p>
          <a:p>
            <a:r>
              <a:rPr lang="en-US" dirty="0" smtClean="0"/>
              <a:t>Collateral </a:t>
            </a:r>
            <a:r>
              <a:rPr lang="en-US" dirty="0"/>
              <a:t>effects on children who witness violence at home that include emotional and behavioral disturbances such as: withdrawal; low self-esteem; nightmares; self-blame; aggression against peers, family members, and property; increased risk of growing up to be either a perpetrator or a victim of violence; and running away from home.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838200" y="990600"/>
            <a:ext cx="7848600" cy="5029200"/>
          </a:xfrm>
        </p:spPr>
        <p:txBody>
          <a:bodyPr>
            <a:normAutofit fontScale="85000" lnSpcReduction="20000"/>
          </a:bodyPr>
          <a:lstStyle/>
          <a:p>
            <a:pPr>
              <a:buNone/>
            </a:pPr>
            <a:r>
              <a:rPr lang="en-US" b="1" dirty="0"/>
              <a:t>Indirect effects </a:t>
            </a:r>
          </a:p>
          <a:p>
            <a:r>
              <a:rPr lang="en-US" dirty="0" smtClean="0"/>
              <a:t> </a:t>
            </a:r>
            <a:r>
              <a:rPr lang="en-US" dirty="0"/>
              <a:t>Compromised ability of survivor to care for her children (e.g., child malnutrition and neglect due to constraining effect of violence on women’s livelihood strategies and their bargaining power in marriage) </a:t>
            </a:r>
          </a:p>
          <a:p>
            <a:r>
              <a:rPr lang="en-US" dirty="0" smtClean="0"/>
              <a:t> </a:t>
            </a:r>
            <a:r>
              <a:rPr lang="en-US" dirty="0"/>
              <a:t>Ambivalent or negative attitudes of a rape survivor toward the resulting child. </a:t>
            </a:r>
          </a:p>
          <a:p>
            <a:endParaRPr lang="en-US" dirty="0"/>
          </a:p>
          <a:p>
            <a:pPr>
              <a:buNone/>
            </a:pPr>
            <a:r>
              <a:rPr lang="en-US" b="1" dirty="0"/>
              <a:t>Impact of violence on society </a:t>
            </a:r>
          </a:p>
          <a:p>
            <a:r>
              <a:rPr lang="en-US" dirty="0" smtClean="0"/>
              <a:t>Hindrance </a:t>
            </a:r>
            <a:r>
              <a:rPr lang="en-US" dirty="0"/>
              <a:t>to survivor’s participation in the nation’s development processes and decreasing of their contribution to social and economic development </a:t>
            </a:r>
          </a:p>
          <a:p>
            <a:r>
              <a:rPr lang="en-US" dirty="0" smtClean="0"/>
              <a:t> </a:t>
            </a:r>
            <a:r>
              <a:rPr lang="en-US" dirty="0"/>
              <a:t>Burden on government health, judicial, and police systems </a:t>
            </a:r>
          </a:p>
          <a:p>
            <a:r>
              <a:rPr lang="en-US" dirty="0" smtClean="0"/>
              <a:t>Hindrance </a:t>
            </a:r>
            <a:r>
              <a:rPr lang="en-US" dirty="0"/>
              <a:t>to economic stability and growth due to survivor’s lost productivity </a:t>
            </a:r>
          </a:p>
          <a:p>
            <a:r>
              <a:rPr lang="en-US" dirty="0" smtClean="0"/>
              <a:t> </a:t>
            </a:r>
            <a:r>
              <a:rPr lang="en-US" dirty="0"/>
              <a:t>Constrained ability of survivors to participate in social, political, or economic development.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924800" cy="838200"/>
          </a:xfrm>
        </p:spPr>
        <p:txBody>
          <a:bodyPr>
            <a:normAutofit fontScale="90000"/>
          </a:bodyPr>
          <a:lstStyle/>
          <a:p>
            <a:r>
              <a:rPr lang="en-US" b="1" dirty="0"/>
              <a:t>Values and attitudes for provision of services to GBV and VAC survivors </a:t>
            </a:r>
            <a:endParaRPr lang="en-US" dirty="0"/>
          </a:p>
        </p:txBody>
      </p:sp>
      <p:sp>
        <p:nvSpPr>
          <p:cNvPr id="3" name="Content Placeholder 2"/>
          <p:cNvSpPr>
            <a:spLocks noGrp="1"/>
          </p:cNvSpPr>
          <p:nvPr>
            <p:ph sz="quarter" idx="1"/>
          </p:nvPr>
        </p:nvSpPr>
        <p:spPr>
          <a:xfrm>
            <a:off x="838200" y="1295400"/>
            <a:ext cx="7848600" cy="4724400"/>
          </a:xfrm>
        </p:spPr>
        <p:txBody>
          <a:bodyPr>
            <a:normAutofit fontScale="70000" lnSpcReduction="20000"/>
          </a:bodyPr>
          <a:lstStyle/>
          <a:p>
            <a:pPr>
              <a:buNone/>
            </a:pPr>
            <a:r>
              <a:rPr lang="en-US" dirty="0"/>
              <a:t>The discussion of values and their application will start with a value clarification exercise. Participants will be expected to make decisions according to what they believe is right. </a:t>
            </a:r>
            <a:endParaRPr lang="en-US" dirty="0" smtClean="0"/>
          </a:p>
          <a:p>
            <a:pPr>
              <a:buNone/>
            </a:pPr>
            <a:r>
              <a:rPr lang="en-US" b="1" dirty="0"/>
              <a:t>Meaning of “value” </a:t>
            </a:r>
          </a:p>
          <a:p>
            <a:r>
              <a:rPr lang="en-US" dirty="0" smtClean="0"/>
              <a:t> </a:t>
            </a:r>
            <a:r>
              <a:rPr lang="en-US" dirty="0"/>
              <a:t>Value is a measure one’s inner worth or one’s judgment of what is important in one’s life. </a:t>
            </a:r>
          </a:p>
          <a:p>
            <a:endParaRPr lang="en-US" dirty="0"/>
          </a:p>
          <a:p>
            <a:pPr>
              <a:buNone/>
            </a:pPr>
            <a:endParaRPr lang="en-US" b="1" dirty="0" smtClean="0"/>
          </a:p>
          <a:p>
            <a:pPr>
              <a:buNone/>
            </a:pPr>
            <a:endParaRPr lang="en-US" b="1" dirty="0" smtClean="0"/>
          </a:p>
          <a:p>
            <a:pPr>
              <a:buNone/>
            </a:pPr>
            <a:r>
              <a:rPr lang="en-US" b="1" dirty="0" smtClean="0"/>
              <a:t>Development </a:t>
            </a:r>
            <a:r>
              <a:rPr lang="en-US" b="1" dirty="0"/>
              <a:t>of values </a:t>
            </a:r>
          </a:p>
          <a:p>
            <a:r>
              <a:rPr lang="en-US" dirty="0" smtClean="0"/>
              <a:t>Developed </a:t>
            </a:r>
            <a:r>
              <a:rPr lang="en-US" dirty="0"/>
              <a:t>while growing up </a:t>
            </a:r>
          </a:p>
          <a:p>
            <a:r>
              <a:rPr lang="en-US" dirty="0" smtClean="0"/>
              <a:t>Influenced </a:t>
            </a:r>
            <a:r>
              <a:rPr lang="en-US" dirty="0"/>
              <a:t>by: </a:t>
            </a:r>
          </a:p>
          <a:p>
            <a:r>
              <a:rPr lang="en-US" dirty="0" smtClean="0"/>
              <a:t> </a:t>
            </a:r>
            <a:r>
              <a:rPr lang="en-US" dirty="0"/>
              <a:t>Family </a:t>
            </a:r>
          </a:p>
          <a:p>
            <a:r>
              <a:rPr lang="en-US" dirty="0" smtClean="0"/>
              <a:t> </a:t>
            </a:r>
            <a:r>
              <a:rPr lang="en-US" dirty="0"/>
              <a:t>Environment </a:t>
            </a:r>
          </a:p>
          <a:p>
            <a:r>
              <a:rPr lang="en-US" dirty="0" smtClean="0"/>
              <a:t> </a:t>
            </a:r>
            <a:r>
              <a:rPr lang="en-US" dirty="0"/>
              <a:t>Culture </a:t>
            </a:r>
          </a:p>
          <a:p>
            <a:r>
              <a:rPr lang="en-US" dirty="0" smtClean="0"/>
              <a:t> </a:t>
            </a:r>
            <a:r>
              <a:rPr lang="en-US" dirty="0"/>
              <a:t>Religion </a:t>
            </a:r>
          </a:p>
          <a:p>
            <a:r>
              <a:rPr lang="en-US" dirty="0" smtClean="0"/>
              <a:t> </a:t>
            </a:r>
            <a:r>
              <a:rPr lang="en-US" dirty="0"/>
              <a:t>Schools. </a:t>
            </a:r>
          </a:p>
          <a:p>
            <a:r>
              <a:rPr lang="en-US" dirty="0" smtClean="0"/>
              <a:t>Values </a:t>
            </a:r>
            <a:r>
              <a:rPr lang="en-US" dirty="0"/>
              <a:t>will differ for people who come from different families, societies, and countries.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838200" y="1066800"/>
            <a:ext cx="7848600" cy="4953000"/>
          </a:xfrm>
        </p:spPr>
        <p:txBody>
          <a:bodyPr>
            <a:normAutofit/>
          </a:bodyPr>
          <a:lstStyle/>
          <a:p>
            <a:pPr>
              <a:buNone/>
            </a:pPr>
            <a:r>
              <a:rPr lang="en-US" b="1" dirty="0"/>
              <a:t>Importance of values </a:t>
            </a:r>
          </a:p>
          <a:p>
            <a:r>
              <a:rPr lang="en-US" dirty="0" smtClean="0"/>
              <a:t>Values </a:t>
            </a:r>
            <a:r>
              <a:rPr lang="en-US" dirty="0"/>
              <a:t>guide the beliefs and opinions that a person stands for. </a:t>
            </a:r>
          </a:p>
          <a:p>
            <a:r>
              <a:rPr lang="en-US" dirty="0" smtClean="0"/>
              <a:t> </a:t>
            </a:r>
            <a:r>
              <a:rPr lang="en-US" dirty="0"/>
              <a:t>Values determine who the person is, what s/he decides, and how s/he behaves. </a:t>
            </a:r>
          </a:p>
          <a:p>
            <a:r>
              <a:rPr lang="en-US" dirty="0" smtClean="0"/>
              <a:t> </a:t>
            </a:r>
            <a:r>
              <a:rPr lang="en-US" dirty="0"/>
              <a:t>Proper application of values results in respect, love, good health, cooperation, development, comfort, unwavering decisions, and good habits. </a:t>
            </a:r>
          </a:p>
          <a:p>
            <a:r>
              <a:rPr lang="en-US" dirty="0" smtClean="0"/>
              <a:t> </a:t>
            </a:r>
            <a:r>
              <a:rPr lang="en-US" dirty="0"/>
              <a:t>Values govern one’s decisions (for example, those who value other people will offer proper service regardless of their difference in values). </a:t>
            </a:r>
          </a:p>
          <a:p>
            <a:r>
              <a:rPr lang="en-US" dirty="0" smtClean="0"/>
              <a:t> </a:t>
            </a:r>
            <a:r>
              <a:rPr lang="en-US" dirty="0"/>
              <a:t>Decisions that are guided by values give one peace of mind.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endParaRPr lang="en-US" dirty="0"/>
          </a:p>
        </p:txBody>
      </p:sp>
      <p:sp>
        <p:nvSpPr>
          <p:cNvPr id="3" name="Content Placeholder 2"/>
          <p:cNvSpPr>
            <a:spLocks noGrp="1"/>
          </p:cNvSpPr>
          <p:nvPr>
            <p:ph sz="quarter" idx="1"/>
          </p:nvPr>
        </p:nvSpPr>
        <p:spPr>
          <a:xfrm>
            <a:off x="914400" y="1066800"/>
            <a:ext cx="7772400" cy="4953000"/>
          </a:xfrm>
        </p:spPr>
        <p:txBody>
          <a:bodyPr>
            <a:normAutofit fontScale="92500"/>
          </a:bodyPr>
          <a:lstStyle/>
          <a:p>
            <a:pPr>
              <a:buNone/>
            </a:pPr>
            <a:r>
              <a:rPr lang="en-US" b="1" dirty="0"/>
              <a:t>How values govern decision-making in provision of GBV and VAC services </a:t>
            </a:r>
          </a:p>
          <a:p>
            <a:r>
              <a:rPr lang="en-US" dirty="0" smtClean="0"/>
              <a:t> </a:t>
            </a:r>
            <a:r>
              <a:rPr lang="en-US" dirty="0"/>
              <a:t>Service providers deal with all types of people, tribes, races, and ages. </a:t>
            </a:r>
          </a:p>
          <a:p>
            <a:r>
              <a:rPr lang="en-US" dirty="0" smtClean="0"/>
              <a:t> </a:t>
            </a:r>
            <a:r>
              <a:rPr lang="en-US" dirty="0"/>
              <a:t>From the social environment where people grow up, they develop certain stereotypes and prejudices about other people and other groups that have a major impact on their social and interpersonal interactions with others. </a:t>
            </a:r>
          </a:p>
          <a:p>
            <a:r>
              <a:rPr lang="en-US" dirty="0" smtClean="0"/>
              <a:t>Providers </a:t>
            </a:r>
            <a:r>
              <a:rPr lang="en-US" dirty="0"/>
              <a:t>need to have some understanding of how stereotypes, prejudices, beliefs, and culture impact service provision. </a:t>
            </a:r>
          </a:p>
          <a:p>
            <a:r>
              <a:rPr lang="en-US" dirty="0" smtClean="0"/>
              <a:t> </a:t>
            </a:r>
            <a:r>
              <a:rPr lang="en-US" dirty="0"/>
              <a:t>Service providers should be aware of how the following elements often have a great impact on the process of service provision: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838200" y="990600"/>
            <a:ext cx="7848600" cy="5029200"/>
          </a:xfrm>
        </p:spPr>
        <p:txBody>
          <a:bodyPr>
            <a:normAutofit fontScale="92500" lnSpcReduction="20000"/>
          </a:bodyPr>
          <a:lstStyle/>
          <a:p>
            <a:endParaRPr lang="en-US" dirty="0"/>
          </a:p>
          <a:p>
            <a:r>
              <a:rPr lang="en-US" b="1" dirty="0"/>
              <a:t>Ethnicity: What is seen as appropriate behavior in one ethnic group or tribe may not be seen as appropriate in another group. </a:t>
            </a:r>
          </a:p>
          <a:p>
            <a:r>
              <a:rPr lang="en-US" dirty="0" smtClean="0"/>
              <a:t> </a:t>
            </a:r>
            <a:r>
              <a:rPr lang="en-US" b="1" dirty="0"/>
              <a:t>Culture: Similarly, different cultures have different ideas of what is appropriate; for example, in some cultures a child cannot address an adult by his/her first name as this is viewed as rudeness. </a:t>
            </a:r>
          </a:p>
          <a:p>
            <a:r>
              <a:rPr lang="en-US" b="1" dirty="0" smtClean="0"/>
              <a:t>Stereotyping</a:t>
            </a:r>
            <a:r>
              <a:rPr lang="en-US" b="1" dirty="0"/>
              <a:t>: A set of generalizations about a group (e.g., gender, race, or national origin) that allows others to categorize them. These generalizations do not allow for diversity within groups and may result in stigma and discrimination against groups if </a:t>
            </a:r>
            <a:r>
              <a:rPr lang="en-US" b="1" dirty="0" smtClean="0"/>
              <a:t> </a:t>
            </a:r>
            <a:r>
              <a:rPr lang="en-US" dirty="0" smtClean="0"/>
              <a:t>the </a:t>
            </a:r>
            <a:r>
              <a:rPr lang="en-US" dirty="0"/>
              <a:t>stereotypes linked to them are largely negative. Stereotyping other people can jeopardize service provision.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762000" y="990600"/>
            <a:ext cx="7924800" cy="5029200"/>
          </a:xfrm>
        </p:spPr>
        <p:txBody>
          <a:bodyPr>
            <a:normAutofit/>
          </a:bodyPr>
          <a:lstStyle/>
          <a:p>
            <a:r>
              <a:rPr lang="en-US" b="1" dirty="0"/>
              <a:t>Power </a:t>
            </a:r>
          </a:p>
          <a:p>
            <a:pPr>
              <a:buNone/>
            </a:pPr>
            <a:r>
              <a:rPr lang="en-US" dirty="0" smtClean="0"/>
              <a:t> </a:t>
            </a:r>
            <a:r>
              <a:rPr lang="en-US" dirty="0"/>
              <a:t>Refers to using any kind of pressure to obtain favors from a weaker person in exchange for benefits or promises. </a:t>
            </a:r>
          </a:p>
          <a:p>
            <a:pPr>
              <a:buNone/>
            </a:pPr>
            <a:r>
              <a:rPr lang="en-US" dirty="0" smtClean="0"/>
              <a:t> </a:t>
            </a:r>
            <a:r>
              <a:rPr lang="en-US" dirty="0"/>
              <a:t>In GBV, unequal power relations are exploited or abused. Power inequality between persons can be exploited by using physical force or making threats. Basically, gender-based violence is an abuse of power. Forms of power can be real or perceived. Forms of power can be having a position of authority, ability to make decisions, or possession of money or weapons. </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792162"/>
          </a:xfrm>
        </p:spPr>
        <p:txBody>
          <a:bodyPr/>
          <a:lstStyle/>
          <a:p>
            <a:endParaRPr lang="en-US" dirty="0"/>
          </a:p>
        </p:txBody>
      </p:sp>
      <p:sp>
        <p:nvSpPr>
          <p:cNvPr id="3" name="Content Placeholder 2"/>
          <p:cNvSpPr>
            <a:spLocks noGrp="1"/>
          </p:cNvSpPr>
          <p:nvPr>
            <p:ph sz="quarter" idx="1"/>
          </p:nvPr>
        </p:nvSpPr>
        <p:spPr>
          <a:xfrm>
            <a:off x="838200" y="1219200"/>
            <a:ext cx="7848600" cy="4800600"/>
          </a:xfrm>
        </p:spPr>
        <p:txBody>
          <a:bodyPr>
            <a:normAutofit/>
          </a:bodyPr>
          <a:lstStyle/>
          <a:p>
            <a:pPr>
              <a:buNone/>
            </a:pPr>
            <a:r>
              <a:rPr lang="en-US" b="1" dirty="0"/>
              <a:t>Challenges for talking about GBV and VAC </a:t>
            </a:r>
          </a:p>
          <a:p>
            <a:r>
              <a:rPr lang="en-US" dirty="0" smtClean="0"/>
              <a:t> </a:t>
            </a:r>
            <a:r>
              <a:rPr lang="en-US" dirty="0"/>
              <a:t>Belief that GBV and VAC are private matters and should not be discussed in public </a:t>
            </a:r>
          </a:p>
          <a:p>
            <a:r>
              <a:rPr lang="en-US" dirty="0" smtClean="0"/>
              <a:t>Rationalization </a:t>
            </a:r>
            <a:r>
              <a:rPr lang="en-US" dirty="0"/>
              <a:t>of GBV and VAC as something that is acceptable under certain conditions </a:t>
            </a:r>
          </a:p>
          <a:p>
            <a:r>
              <a:rPr lang="en-US" dirty="0" smtClean="0"/>
              <a:t> </a:t>
            </a:r>
            <a:r>
              <a:rPr lang="en-US" dirty="0"/>
              <a:t>Silencing of survivors by perpetrators/family/community </a:t>
            </a:r>
          </a:p>
          <a:p>
            <a:r>
              <a:rPr lang="en-US" dirty="0" smtClean="0"/>
              <a:t> </a:t>
            </a:r>
            <a:r>
              <a:rPr lang="en-US" dirty="0"/>
              <a:t>Placing the blame on the survivor.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a:buNone/>
            </a:pPr>
            <a:r>
              <a:rPr lang="en-US" b="1" dirty="0"/>
              <a:t>Child-friendly values and beliefs </a:t>
            </a:r>
          </a:p>
          <a:p>
            <a:r>
              <a:rPr lang="en-US" dirty="0"/>
              <a:t>Health care and psychosocial service providers must have the ability and commitment to put child-friendly values and beliefs into practice and to ensure child-friendly attitudes are communicated during the provision of care. The overarching values essential for service providers working with children include the recognition that: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endParaRPr lang="en-US" dirty="0"/>
          </a:p>
          <a:p>
            <a:pPr>
              <a:buNone/>
            </a:pPr>
            <a:r>
              <a:rPr lang="en-US" dirty="0"/>
              <a:t>Children are resilient individuals. </a:t>
            </a:r>
          </a:p>
          <a:p>
            <a:r>
              <a:rPr lang="en-US" dirty="0" smtClean="0"/>
              <a:t> </a:t>
            </a:r>
            <a:r>
              <a:rPr lang="en-US" dirty="0"/>
              <a:t>Children have rights, including the right to healthy development. </a:t>
            </a:r>
          </a:p>
          <a:p>
            <a:r>
              <a:rPr lang="en-US" dirty="0" smtClean="0"/>
              <a:t> </a:t>
            </a:r>
            <a:r>
              <a:rPr lang="en-US" dirty="0"/>
              <a:t>Children have the right to care, love, and support. </a:t>
            </a:r>
          </a:p>
          <a:p>
            <a:r>
              <a:rPr lang="en-US" dirty="0" smtClean="0"/>
              <a:t>Children </a:t>
            </a:r>
            <a:r>
              <a:rPr lang="en-US" dirty="0"/>
              <a:t>have the right to be heard and to be involved in decisions that affect them. </a:t>
            </a:r>
          </a:p>
          <a:p>
            <a:r>
              <a:rPr lang="en-US" dirty="0" smtClean="0"/>
              <a:t>Children </a:t>
            </a:r>
            <a:r>
              <a:rPr lang="en-US" dirty="0"/>
              <a:t>have the right to live a life free from violence. </a:t>
            </a:r>
          </a:p>
          <a:p>
            <a:r>
              <a:rPr lang="en-US" dirty="0" smtClean="0"/>
              <a:t> </a:t>
            </a:r>
            <a:r>
              <a:rPr lang="en-US" dirty="0"/>
              <a:t>Information should be shared with children in a way they understand.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endParaRPr lang="en-US" dirty="0"/>
          </a:p>
        </p:txBody>
      </p:sp>
      <p:sp>
        <p:nvSpPr>
          <p:cNvPr id="3" name="Content Placeholder 2"/>
          <p:cNvSpPr>
            <a:spLocks noGrp="1"/>
          </p:cNvSpPr>
          <p:nvPr>
            <p:ph sz="quarter" idx="1"/>
          </p:nvPr>
        </p:nvSpPr>
        <p:spPr>
          <a:xfrm>
            <a:off x="838200" y="1219200"/>
            <a:ext cx="7848600" cy="4800600"/>
          </a:xfrm>
        </p:spPr>
        <p:txBody>
          <a:bodyPr>
            <a:normAutofit fontScale="92500" lnSpcReduction="20000"/>
          </a:bodyPr>
          <a:lstStyle/>
          <a:p>
            <a:pPr>
              <a:buNone/>
            </a:pPr>
            <a:r>
              <a:rPr lang="en-US" dirty="0" smtClean="0"/>
              <a:t>In addition, there are specific beliefs that are absolutely vital for service providers to have when working with child sexual abuse survivors. They should believe that: </a:t>
            </a:r>
          </a:p>
          <a:p>
            <a:r>
              <a:rPr lang="en-US" dirty="0" smtClean="0"/>
              <a:t>Children </a:t>
            </a:r>
            <a:r>
              <a:rPr lang="en-US" dirty="0"/>
              <a:t>tell the truth about sexual abuse. </a:t>
            </a:r>
          </a:p>
          <a:p>
            <a:r>
              <a:rPr lang="en-US" dirty="0" smtClean="0"/>
              <a:t>Children </a:t>
            </a:r>
            <a:r>
              <a:rPr lang="en-US" dirty="0"/>
              <a:t>are not at fault for being sexually abused. </a:t>
            </a:r>
          </a:p>
          <a:p>
            <a:r>
              <a:rPr lang="en-US" dirty="0" smtClean="0"/>
              <a:t>Children </a:t>
            </a:r>
            <a:r>
              <a:rPr lang="en-US" dirty="0"/>
              <a:t>can recover and heal from sexual abuse. </a:t>
            </a:r>
          </a:p>
          <a:p>
            <a:r>
              <a:rPr lang="en-US" dirty="0" smtClean="0"/>
              <a:t> </a:t>
            </a:r>
            <a:r>
              <a:rPr lang="en-US" dirty="0"/>
              <a:t>Children should not be stigmatized, shamed, or ridiculed for having been sexually abused. </a:t>
            </a:r>
          </a:p>
          <a:p>
            <a:r>
              <a:rPr lang="en-US" dirty="0" smtClean="0"/>
              <a:t> </a:t>
            </a:r>
            <a:r>
              <a:rPr lang="en-US" dirty="0"/>
              <a:t>Adults, including caregivers and service providers, have the responsibility for helping a child heal by believing them and not blaming them for sexual abuse. </a:t>
            </a:r>
          </a:p>
          <a:p>
            <a:pPr>
              <a:buNone/>
            </a:pPr>
            <a:r>
              <a:rPr lang="en-US" dirty="0" smtClean="0"/>
              <a:t> </a:t>
            </a:r>
            <a:r>
              <a:rPr lang="en-US" dirty="0"/>
              <a:t>The more violence in childhood, the greater the likelihood of developmental delays and later health problems, including heart disease, diabetes, substance abuse, and depression.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endParaRPr lang="en-US" dirty="0"/>
          </a:p>
        </p:txBody>
      </p:sp>
      <p:sp>
        <p:nvSpPr>
          <p:cNvPr id="3" name="Content Placeholder 2"/>
          <p:cNvSpPr>
            <a:spLocks noGrp="1"/>
          </p:cNvSpPr>
          <p:nvPr>
            <p:ph sz="quarter" idx="1"/>
          </p:nvPr>
        </p:nvSpPr>
        <p:spPr>
          <a:xfrm>
            <a:off x="838200" y="1143000"/>
            <a:ext cx="7848600" cy="4876800"/>
          </a:xfrm>
        </p:spPr>
        <p:txBody>
          <a:bodyPr>
            <a:normAutofit/>
          </a:bodyPr>
          <a:lstStyle/>
          <a:p>
            <a:endParaRPr lang="en-US" dirty="0"/>
          </a:p>
          <a:p>
            <a:r>
              <a:rPr lang="en-US" dirty="0"/>
              <a:t>Research (UNICEF 2014) indicates that supportive, responsive relationships with caring adults as early in life as possible can prevent or reverse the damaging effects of toxic stress response. </a:t>
            </a:r>
          </a:p>
          <a:p>
            <a:r>
              <a:rPr lang="en-US" dirty="0" smtClean="0"/>
              <a:t>Toxic </a:t>
            </a:r>
            <a:r>
              <a:rPr lang="en-US" dirty="0"/>
              <a:t>stress and exposure to violence and abuse during early childhood have a lifelong impact. Toxic stress is </a:t>
            </a:r>
            <a:r>
              <a:rPr lang="en-US" dirty="0" err="1"/>
              <a:t>operationalized</a:t>
            </a:r>
            <a:r>
              <a:rPr lang="en-US" dirty="0"/>
              <a:t> when an infant or young child experiences violence, abuse, chronic neglect, and multiple adversities that disrupt the process of brain development, damaging health and behavior and impeding learning.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QUESTIONS</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3" name="Title 2"/>
          <p:cNvSpPr>
            <a:spLocks noGrp="1"/>
          </p:cNvSpPr>
          <p:nvPr>
            <p:ph type="ctrTitle"/>
          </p:nvPr>
        </p:nvSpPr>
        <p:spPr/>
        <p:txBody>
          <a:bodyPr/>
          <a:lstStyle/>
          <a:p>
            <a:r>
              <a:rPr smtClean="0"/>
              <a:t>Describe</a:t>
            </a:r>
            <a:r>
              <a:rPr lang="en-GB" dirty="0" smtClean="0"/>
              <a:t> management of  GBV and VAC survivors</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By the end of this section the student should be able to</a:t>
            </a:r>
          </a:p>
          <a:p>
            <a:pPr lvl="0"/>
            <a:r>
              <a:rPr lang="en-US" dirty="0" smtClean="0"/>
              <a:t>Describe screening tool to identify GBV and VAC survivors</a:t>
            </a:r>
          </a:p>
          <a:p>
            <a:pPr lvl="0"/>
            <a:r>
              <a:rPr lang="en-US" dirty="0" smtClean="0"/>
              <a:t>Take GBV and VAC history</a:t>
            </a:r>
          </a:p>
          <a:p>
            <a:pPr lvl="0"/>
            <a:r>
              <a:rPr lang="en-US" dirty="0" smtClean="0"/>
              <a:t>Describe assessment of GBV and VAC survivor </a:t>
            </a:r>
          </a:p>
          <a:p>
            <a:pPr lvl="0"/>
            <a:r>
              <a:rPr lang="en-US" dirty="0" smtClean="0"/>
              <a:t>Identify basic investigations</a:t>
            </a:r>
          </a:p>
          <a:p>
            <a:pPr lvl="0"/>
            <a:r>
              <a:rPr lang="en-US" dirty="0" smtClean="0"/>
              <a:t>Identify treatment to survivors of GBV and VAC</a:t>
            </a:r>
          </a:p>
          <a:p>
            <a:pPr lvl="0"/>
            <a:r>
              <a:rPr lang="en-US" dirty="0" smtClean="0"/>
              <a:t>Identify preventive treatment according to condition</a:t>
            </a:r>
          </a:p>
          <a:p>
            <a:pPr lvl="0"/>
            <a:r>
              <a:rPr lang="en-US" dirty="0" smtClean="0"/>
              <a:t>Describe  trauma counseling and preservation of forensic evidence </a:t>
            </a:r>
          </a:p>
          <a:p>
            <a:pPr lvl="0"/>
            <a:r>
              <a:rPr lang="en-US" dirty="0" smtClean="0"/>
              <a:t>Explain safety plan according to condition</a:t>
            </a:r>
          </a:p>
          <a:p>
            <a:pPr lvl="0"/>
            <a:r>
              <a:rPr lang="en-US" dirty="0" smtClean="0"/>
              <a:t>Describe continuum of care for GBV and VAC survivors including  clear referral  and networking flow pattern</a:t>
            </a:r>
          </a:p>
          <a:p>
            <a:pPr lvl="0"/>
            <a:r>
              <a:rPr lang="en-US" dirty="0" smtClean="0"/>
              <a:t>Identify tools used in documentation of GBV and VAC services</a:t>
            </a:r>
          </a:p>
          <a:p>
            <a:endParaRPr lang="en-US" dirty="0" smtClean="0"/>
          </a:p>
          <a:p>
            <a:endParaRPr lang="en-US"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20762"/>
          </a:xfrm>
        </p:spPr>
        <p:txBody>
          <a:bodyPr/>
          <a:lstStyle/>
          <a:p>
            <a:r>
              <a:rPr lang="en-US" b="1" dirty="0" smtClean="0"/>
              <a:t>Screening for GBV and VAC clients </a:t>
            </a:r>
            <a:endParaRPr lang="en-US" dirty="0"/>
          </a:p>
        </p:txBody>
      </p:sp>
      <p:sp>
        <p:nvSpPr>
          <p:cNvPr id="3" name="Content Placeholder 2"/>
          <p:cNvSpPr>
            <a:spLocks noGrp="1"/>
          </p:cNvSpPr>
          <p:nvPr>
            <p:ph sz="quarter" idx="1"/>
          </p:nvPr>
        </p:nvSpPr>
        <p:spPr>
          <a:xfrm>
            <a:off x="838200" y="1295400"/>
            <a:ext cx="7848600" cy="4724400"/>
          </a:xfrm>
        </p:spPr>
        <p:txBody>
          <a:bodyPr>
            <a:normAutofit/>
          </a:bodyPr>
          <a:lstStyle/>
          <a:p>
            <a:endParaRPr lang="en-US" dirty="0"/>
          </a:p>
          <a:p>
            <a:r>
              <a:rPr lang="en-US" dirty="0"/>
              <a:t>Screening is defined as presumptive identification of unrecognized disease or defect by the application of tests, examinations, or other procedures which can be applied rapidly (WHO). </a:t>
            </a:r>
          </a:p>
          <a:p>
            <a:r>
              <a:rPr lang="en-US" dirty="0" smtClean="0"/>
              <a:t> </a:t>
            </a:r>
            <a:r>
              <a:rPr lang="en-US" dirty="0"/>
              <a:t>In GBV and VAC screening involves asking a client about experiences of violence/abuse, whether or not s/he has any signs or symptoms. </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696200" cy="487362"/>
          </a:xfrm>
        </p:spPr>
        <p:txBody>
          <a:bodyPr>
            <a:normAutofit fontScale="90000"/>
          </a:bodyPr>
          <a:lstStyle/>
          <a:p>
            <a:endParaRPr lang="en-US" dirty="0"/>
          </a:p>
        </p:txBody>
      </p:sp>
      <p:sp>
        <p:nvSpPr>
          <p:cNvPr id="3" name="Content Placeholder 2"/>
          <p:cNvSpPr>
            <a:spLocks noGrp="1"/>
          </p:cNvSpPr>
          <p:nvPr>
            <p:ph sz="quarter" idx="1"/>
          </p:nvPr>
        </p:nvSpPr>
        <p:spPr>
          <a:xfrm>
            <a:off x="762000" y="914400"/>
            <a:ext cx="7924800" cy="5105400"/>
          </a:xfrm>
        </p:spPr>
        <p:txBody>
          <a:bodyPr>
            <a:normAutofit fontScale="92500" lnSpcReduction="10000"/>
          </a:bodyPr>
          <a:lstStyle/>
          <a:p>
            <a:pPr>
              <a:buNone/>
            </a:pPr>
            <a:r>
              <a:rPr lang="en-US" b="1" dirty="0"/>
              <a:t>Importance of screening for GBV and VAC </a:t>
            </a:r>
          </a:p>
          <a:p>
            <a:r>
              <a:rPr lang="en-US" dirty="0" smtClean="0"/>
              <a:t> </a:t>
            </a:r>
            <a:r>
              <a:rPr lang="en-US" dirty="0"/>
              <a:t>Survivors of violence tend to average more visits to the physician and pharmacy, a greater number of surgeries, more hospital stays, and increased mental health consultations. </a:t>
            </a:r>
          </a:p>
          <a:p>
            <a:r>
              <a:rPr lang="en-US" dirty="0" smtClean="0"/>
              <a:t>Often </a:t>
            </a:r>
            <a:r>
              <a:rPr lang="en-US" dirty="0"/>
              <a:t>providers fail to correctly detect the real cause of the health problems presented by survivors of violence. </a:t>
            </a:r>
          </a:p>
          <a:p>
            <a:r>
              <a:rPr lang="en-US" dirty="0" smtClean="0"/>
              <a:t>Screening </a:t>
            </a:r>
            <a:r>
              <a:rPr lang="en-US" dirty="0"/>
              <a:t>improves the quality of care survivors receive by diagnosing the root of the problem instead of focusing exclusively on the symptoms presented. </a:t>
            </a:r>
          </a:p>
          <a:p>
            <a:r>
              <a:rPr lang="en-US" dirty="0" smtClean="0"/>
              <a:t> </a:t>
            </a:r>
            <a:r>
              <a:rPr lang="en-US" dirty="0"/>
              <a:t>Early identification of survivors allows the provider to help the survivor before the violence escalates. </a:t>
            </a:r>
          </a:p>
          <a:p>
            <a:r>
              <a:rPr lang="en-US" dirty="0" smtClean="0"/>
              <a:t>Early </a:t>
            </a:r>
            <a:r>
              <a:rPr lang="en-US" dirty="0"/>
              <a:t>recognition of the problem has been shown to significantly reduce the morbidity and mortality that results from violence.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endParaRPr lang="en-US" dirty="0"/>
          </a:p>
        </p:txBody>
      </p:sp>
      <p:sp>
        <p:nvSpPr>
          <p:cNvPr id="3" name="Content Placeholder 2"/>
          <p:cNvSpPr>
            <a:spLocks noGrp="1"/>
          </p:cNvSpPr>
          <p:nvPr>
            <p:ph sz="quarter" idx="1"/>
          </p:nvPr>
        </p:nvSpPr>
        <p:spPr>
          <a:xfrm>
            <a:off x="762000" y="914400"/>
            <a:ext cx="7924800" cy="5105400"/>
          </a:xfrm>
        </p:spPr>
        <p:txBody>
          <a:bodyPr>
            <a:normAutofit/>
          </a:bodyPr>
          <a:lstStyle/>
          <a:p>
            <a:r>
              <a:rPr lang="en-US" b="1" dirty="0"/>
              <a:t>Consent </a:t>
            </a:r>
          </a:p>
          <a:p>
            <a:pPr>
              <a:buNone/>
            </a:pPr>
            <a:r>
              <a:rPr lang="en-US" dirty="0" smtClean="0"/>
              <a:t>Consent </a:t>
            </a:r>
            <a:r>
              <a:rPr lang="en-US" dirty="0"/>
              <a:t>means making an informed choice freely and voluntarily to do something. There is no consent when agreement is obtained through use of threat, force, or other forms of coercion, abduction, fraud, deception, or misrepresentation. </a:t>
            </a:r>
          </a:p>
          <a:p>
            <a:pPr>
              <a:buNone/>
            </a:pPr>
            <a:r>
              <a:rPr lang="en-US" dirty="0" smtClean="0"/>
              <a:t> </a:t>
            </a:r>
            <a:r>
              <a:rPr lang="en-US" dirty="0"/>
              <a:t>Acts of gender-based violence occur without informed consent. Even if someone says “yes” during one of these acts, it is not consent because it was said under duress—the perpetrator uses some kind of force to get the victim to say yes. </a:t>
            </a:r>
            <a:endParaRPr lang="en-US" dirty="0" smtClean="0"/>
          </a:p>
          <a:p>
            <a:pPr>
              <a:buNone/>
            </a:pPr>
            <a:r>
              <a:rPr lang="en-US" dirty="0" smtClean="0"/>
              <a:t> </a:t>
            </a:r>
            <a:r>
              <a:rPr lang="en-US" dirty="0"/>
              <a:t>Children (under age 18) are deemed unable to give informed consent for acts such as female genital cutting, marriage, and sexual relations.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838200" y="1066800"/>
            <a:ext cx="7848600" cy="4953000"/>
          </a:xfrm>
        </p:spPr>
        <p:txBody>
          <a:bodyPr>
            <a:normAutofit fontScale="77500" lnSpcReduction="20000"/>
          </a:bodyPr>
          <a:lstStyle/>
          <a:p>
            <a:endParaRPr lang="en-US" dirty="0"/>
          </a:p>
          <a:p>
            <a:r>
              <a:rPr lang="en-US" dirty="0"/>
              <a:t>Screening enables the provider to accurately diagnose and assess the health consequences associated with GBV and how best to counsel survivors on other aspects of family planning, STI/HIV prevention, and mental health. </a:t>
            </a:r>
          </a:p>
          <a:p>
            <a:r>
              <a:rPr lang="en-US" dirty="0" smtClean="0"/>
              <a:t> </a:t>
            </a:r>
            <a:r>
              <a:rPr lang="en-US" dirty="0"/>
              <a:t>Detection gives the provider a change to make a link between the survivor with other services available such as counseling services and legal aid. </a:t>
            </a:r>
          </a:p>
          <a:p>
            <a:r>
              <a:rPr lang="en-US" dirty="0" smtClean="0"/>
              <a:t> </a:t>
            </a:r>
            <a:r>
              <a:rPr lang="en-US" dirty="0"/>
              <a:t>Screening enables service providers to document the survivor’s history of abuse, which will allow him/her to receive appropriate medical care in the short and long term. </a:t>
            </a:r>
          </a:p>
          <a:p>
            <a:r>
              <a:rPr lang="en-US" dirty="0" smtClean="0"/>
              <a:t>Documentation </a:t>
            </a:r>
            <a:r>
              <a:rPr lang="en-US" dirty="0"/>
              <a:t>can also become essential to supporting the survivor should s/he decide to pursue legal courses of action. </a:t>
            </a:r>
          </a:p>
          <a:p>
            <a:r>
              <a:rPr lang="en-US" dirty="0" smtClean="0"/>
              <a:t>MOHCDGEC </a:t>
            </a:r>
            <a:r>
              <a:rPr lang="en-US" dirty="0"/>
              <a:t>recommends selective screening for GBV and VAC survivors which means asking an individual about violence when a health care provider has some reason to suspect violence/abuse based on certain signs and symptoms. Asking all individuals in a given health care setting about experiences of violence/abuse, whether or not they have signs or symptoms (universal screening) is not recommended. </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533400" y="914400"/>
            <a:ext cx="8153400" cy="5105400"/>
          </a:xfrm>
        </p:spPr>
        <p:txBody>
          <a:bodyPr>
            <a:normAutofit fontScale="70000" lnSpcReduction="20000"/>
          </a:bodyPr>
          <a:lstStyle/>
          <a:p>
            <a:pPr>
              <a:buNone/>
            </a:pPr>
            <a:r>
              <a:rPr lang="en-US" sz="4600" b="1" dirty="0"/>
              <a:t>Steps for screening for GBV and VAC </a:t>
            </a:r>
          </a:p>
          <a:p>
            <a:r>
              <a:rPr lang="en-US" sz="2900" b="1" dirty="0"/>
              <a:t>Attend to the client’s current needs </a:t>
            </a:r>
          </a:p>
          <a:p>
            <a:r>
              <a:rPr lang="en-US" sz="2900" dirty="0" smtClean="0"/>
              <a:t> </a:t>
            </a:r>
            <a:r>
              <a:rPr lang="en-US" sz="2900" dirty="0"/>
              <a:t>Clients who visit the health facility will have reasons of their own for their visit. </a:t>
            </a:r>
          </a:p>
          <a:p>
            <a:r>
              <a:rPr lang="en-US" sz="2900" dirty="0" smtClean="0"/>
              <a:t>The </a:t>
            </a:r>
            <a:r>
              <a:rPr lang="en-US" sz="2900" dirty="0"/>
              <a:t>health care provider should consider attending to these needs first before screening them for gender-based violence. </a:t>
            </a:r>
          </a:p>
          <a:p>
            <a:r>
              <a:rPr lang="en-US" sz="2900" dirty="0"/>
              <a:t>violence. </a:t>
            </a:r>
          </a:p>
          <a:p>
            <a:r>
              <a:rPr lang="en-US" sz="2900" dirty="0" smtClean="0"/>
              <a:t> </a:t>
            </a:r>
            <a:r>
              <a:rPr lang="en-US" sz="2900" dirty="0"/>
              <a:t>This helps prevent the client from seeing the screening as annoying process or time wasting. </a:t>
            </a:r>
          </a:p>
          <a:p>
            <a:endParaRPr lang="en-US" sz="2900" dirty="0" smtClean="0"/>
          </a:p>
          <a:p>
            <a:pPr>
              <a:buNone/>
            </a:pPr>
            <a:r>
              <a:rPr lang="en-US" sz="2900" b="1" dirty="0" smtClean="0">
                <a:cs typeface="Times New Roman" pitchFamily="18" charset="0"/>
              </a:rPr>
              <a:t>Note</a:t>
            </a:r>
            <a:r>
              <a:rPr lang="en-US" sz="2900" dirty="0">
                <a:cs typeface="Times New Roman" pitchFamily="18" charset="0"/>
              </a:rPr>
              <a:t>: Sometimes screening can be conducted before the other needed types of services are offered, e.g., when a client is waiting in queue to see a doctor. </a:t>
            </a:r>
            <a:endParaRPr lang="en-US" sz="2900" dirty="0" smtClean="0">
              <a:cs typeface="Times New Roman" pitchFamily="18" charset="0"/>
            </a:endParaRPr>
          </a:p>
          <a:p>
            <a:pPr>
              <a:buNone/>
            </a:pPr>
            <a:r>
              <a:rPr lang="en-US" sz="2900" dirty="0" smtClean="0">
                <a:cs typeface="Times New Roman" pitchFamily="18" charset="0"/>
              </a:rPr>
              <a:t>In </a:t>
            </a:r>
            <a:r>
              <a:rPr lang="en-US" sz="2900" dirty="0">
                <a:cs typeface="Times New Roman" pitchFamily="18" charset="0"/>
              </a:rPr>
              <a:t>other situations screening can be done during other services provision, e.g., during history taking for other complaints that are not GBV-related. </a:t>
            </a:r>
            <a:endParaRPr lang="en-US" sz="2900" dirty="0" smtClean="0">
              <a:cs typeface="Times New Roman" pitchFamily="18" charset="0"/>
            </a:endParaRPr>
          </a:p>
          <a:p>
            <a:pPr>
              <a:buNone/>
            </a:pPr>
            <a:r>
              <a:rPr lang="en-US" sz="2900" dirty="0" smtClean="0">
                <a:cs typeface="Times New Roman" pitchFamily="18" charset="0"/>
              </a:rPr>
              <a:t>If </a:t>
            </a:r>
            <a:r>
              <a:rPr lang="en-US" sz="2900" dirty="0">
                <a:cs typeface="Times New Roman" pitchFamily="18" charset="0"/>
              </a:rPr>
              <a:t>a service provider finds an indication that GBV is likely to be happening to a client, she or he should introduce the screening and continue with other service provision afterwards.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762000" y="1143000"/>
            <a:ext cx="7924800" cy="4876800"/>
          </a:xfrm>
        </p:spPr>
        <p:txBody>
          <a:bodyPr>
            <a:normAutofit fontScale="85000" lnSpcReduction="20000"/>
          </a:bodyPr>
          <a:lstStyle/>
          <a:p>
            <a:pPr>
              <a:buNone/>
            </a:pPr>
            <a:r>
              <a:rPr lang="en-US" b="1" dirty="0"/>
              <a:t>Engage the client in the screening process </a:t>
            </a:r>
          </a:p>
          <a:p>
            <a:r>
              <a:rPr lang="en-US" dirty="0" smtClean="0"/>
              <a:t> </a:t>
            </a:r>
            <a:r>
              <a:rPr lang="en-US" dirty="0"/>
              <a:t>Start the screening by giving an introduction of what you are going to do and why. </a:t>
            </a:r>
          </a:p>
          <a:p>
            <a:r>
              <a:rPr lang="en-US" dirty="0" smtClean="0"/>
              <a:t> </a:t>
            </a:r>
            <a:r>
              <a:rPr lang="en-US" dirty="0"/>
              <a:t>Give a broad neutral statement that will not make the client feel victimized. For example you can say: “Understanding that gender-based violence results in various health problems, the MOHCDGEC has introduced screening and other services for all clients. For this reason we ask our clients a few questions and I would like to ask you to allow me to ask the same questions to you.” </a:t>
            </a:r>
          </a:p>
          <a:p>
            <a:r>
              <a:rPr lang="en-US" dirty="0" smtClean="0"/>
              <a:t>Be </a:t>
            </a:r>
            <a:r>
              <a:rPr lang="en-US" dirty="0"/>
              <a:t>sensitive, nonjudgmental, and encouraging towards the client’s comments and answers. </a:t>
            </a:r>
          </a:p>
          <a:p>
            <a:endParaRPr lang="en-US" dirty="0"/>
          </a:p>
          <a:p>
            <a:r>
              <a:rPr lang="en-US" dirty="0"/>
              <a:t>Ask for verbal consent and continue with screening only when the client consents. </a:t>
            </a:r>
          </a:p>
          <a:p>
            <a:r>
              <a:rPr lang="en-US" dirty="0" smtClean="0"/>
              <a:t>If </a:t>
            </a:r>
            <a:r>
              <a:rPr lang="en-US" dirty="0"/>
              <a:t>the client does not consent, then thank the client and continue addressing other needs that made the client come today. </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685800" y="1066800"/>
            <a:ext cx="8001000" cy="4953000"/>
          </a:xfrm>
        </p:spPr>
        <p:txBody>
          <a:bodyPr>
            <a:normAutofit/>
          </a:bodyPr>
          <a:lstStyle/>
          <a:p>
            <a:pPr>
              <a:buNone/>
            </a:pPr>
            <a:r>
              <a:rPr lang="en-US" b="1" dirty="0"/>
              <a:t>Screen the clients </a:t>
            </a:r>
          </a:p>
          <a:p>
            <a:r>
              <a:rPr lang="en-US" dirty="0" smtClean="0"/>
              <a:t> </a:t>
            </a:r>
            <a:r>
              <a:rPr lang="en-US" dirty="0"/>
              <a:t>Screen the client only when the environment ensures privacy and confidentiality. Facilitator should introduce Handout 2.2.2: Abuse Assessment Screening Tool here and the modified children screening questions. </a:t>
            </a:r>
          </a:p>
          <a:p>
            <a:r>
              <a:rPr lang="en-US" dirty="0" smtClean="0"/>
              <a:t> </a:t>
            </a:r>
            <a:r>
              <a:rPr lang="en-US" dirty="0"/>
              <a:t>The tool has five questions asking about emotional, physical, and sexual violence and one question that assesses the safety of the survivor. </a:t>
            </a:r>
          </a:p>
          <a:p>
            <a:r>
              <a:rPr lang="en-US" dirty="0" smtClean="0"/>
              <a:t>The </a:t>
            </a:r>
            <a:r>
              <a:rPr lang="en-US" dirty="0"/>
              <a:t>questions in the abuse assessment tool are broad and cover different types of violence </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endParaRPr lang="en-US" dirty="0"/>
          </a:p>
        </p:txBody>
      </p:sp>
      <p:sp>
        <p:nvSpPr>
          <p:cNvPr id="3" name="Content Placeholder 2"/>
          <p:cNvSpPr>
            <a:spLocks noGrp="1"/>
          </p:cNvSpPr>
          <p:nvPr>
            <p:ph sz="quarter" idx="1"/>
          </p:nvPr>
        </p:nvSpPr>
        <p:spPr>
          <a:xfrm>
            <a:off x="762000" y="1066800"/>
            <a:ext cx="7924800" cy="4953000"/>
          </a:xfrm>
        </p:spPr>
        <p:txBody>
          <a:bodyPr>
            <a:normAutofit/>
          </a:bodyPr>
          <a:lstStyle/>
          <a:p>
            <a:pPr>
              <a:buNone/>
            </a:pPr>
            <a:endParaRPr lang="en-US" dirty="0"/>
          </a:p>
          <a:p>
            <a:r>
              <a:rPr lang="en-US" dirty="0"/>
              <a:t>Although the questions are ordered based on the assumption of starting with less severe and moving toward more severe forms of violence, these questions can be asked in different orders depending on the situation. </a:t>
            </a:r>
          </a:p>
          <a:p>
            <a:r>
              <a:rPr lang="en-US" dirty="0"/>
              <a:t>• For example, if a health care provider is taking a gynecological and sexual history from a client and suspects a history of sexual violence, then s/he can decide to ask the specific question (question no. 3) before asking about emotional or physical violence. </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838200" y="1066800"/>
            <a:ext cx="7848600" cy="4953000"/>
          </a:xfrm>
        </p:spPr>
        <p:txBody>
          <a:bodyPr>
            <a:normAutofit/>
          </a:bodyPr>
          <a:lstStyle/>
          <a:p>
            <a:pPr>
              <a:buNone/>
            </a:pPr>
            <a:r>
              <a:rPr lang="en-US" b="1" dirty="0"/>
              <a:t>Address safety and referral measures </a:t>
            </a:r>
          </a:p>
          <a:p>
            <a:r>
              <a:rPr lang="en-US" dirty="0" smtClean="0"/>
              <a:t>For </a:t>
            </a:r>
            <a:r>
              <a:rPr lang="en-US" dirty="0"/>
              <a:t>the clients who turn out to be GBV or VAC survivors, different needs will arise from their narratives/stories. </a:t>
            </a:r>
          </a:p>
          <a:p>
            <a:r>
              <a:rPr lang="en-US" dirty="0" smtClean="0"/>
              <a:t>Health </a:t>
            </a:r>
            <a:r>
              <a:rPr lang="en-US" dirty="0"/>
              <a:t>care providers should ask additional questions to understand their needs and address them. </a:t>
            </a:r>
          </a:p>
          <a:p>
            <a:r>
              <a:rPr lang="en-US" dirty="0" smtClean="0"/>
              <a:t> </a:t>
            </a:r>
            <a:r>
              <a:rPr lang="en-US" dirty="0"/>
              <a:t>Screening for GBV or VAC and then not addressing the needs is unethical and may put the survivor in more danger </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Conduct comprehensive history from GBV/VAC survivors </a:t>
            </a:r>
            <a:endParaRPr lang="en-US" dirty="0"/>
          </a:p>
        </p:txBody>
      </p:sp>
      <p:sp>
        <p:nvSpPr>
          <p:cNvPr id="3" name="Content Placeholder 2"/>
          <p:cNvSpPr>
            <a:spLocks noGrp="1"/>
          </p:cNvSpPr>
          <p:nvPr>
            <p:ph sz="quarter" idx="1"/>
          </p:nvPr>
        </p:nvSpPr>
        <p:spPr>
          <a:xfrm>
            <a:off x="914400" y="1447800"/>
            <a:ext cx="7772400" cy="4876800"/>
          </a:xfrm>
        </p:spPr>
        <p:txBody>
          <a:bodyPr>
            <a:normAutofit fontScale="85000" lnSpcReduction="20000"/>
          </a:bodyPr>
          <a:lstStyle/>
          <a:p>
            <a:pPr>
              <a:buNone/>
            </a:pPr>
            <a:r>
              <a:rPr lang="en-US" sz="3600" b="1" dirty="0"/>
              <a:t>Guidelines for taking history from clients </a:t>
            </a:r>
          </a:p>
          <a:p>
            <a:r>
              <a:rPr lang="en-US" dirty="0" smtClean="0"/>
              <a:t>Introduce </a:t>
            </a:r>
            <a:r>
              <a:rPr lang="en-US" dirty="0"/>
              <a:t>yourself to the survivor and explain your role. </a:t>
            </a:r>
          </a:p>
          <a:p>
            <a:r>
              <a:rPr lang="en-US" dirty="0" smtClean="0"/>
              <a:t> </a:t>
            </a:r>
            <a:r>
              <a:rPr lang="en-US" dirty="0"/>
              <a:t>Explain what you are going to do at every step. </a:t>
            </a:r>
          </a:p>
          <a:p>
            <a:r>
              <a:rPr lang="en-US" dirty="0" smtClean="0"/>
              <a:t> </a:t>
            </a:r>
            <a:r>
              <a:rPr lang="en-US" dirty="0"/>
              <a:t>Ask if the survivor wants to have a specific support person of his/her choice present. </a:t>
            </a:r>
          </a:p>
          <a:p>
            <a:r>
              <a:rPr lang="en-US" dirty="0" smtClean="0"/>
              <a:t>Cover </a:t>
            </a:r>
            <a:r>
              <a:rPr lang="en-US" dirty="0"/>
              <a:t>the medical instruments until they are needed if the interview is conducted in the treatment room. </a:t>
            </a:r>
          </a:p>
          <a:p>
            <a:r>
              <a:rPr lang="en-US" dirty="0" smtClean="0"/>
              <a:t>Avoid </a:t>
            </a:r>
            <a:r>
              <a:rPr lang="en-US" dirty="0"/>
              <a:t>any distractions or interruptions while you are taking the history. </a:t>
            </a:r>
          </a:p>
          <a:p>
            <a:r>
              <a:rPr lang="en-US" dirty="0" smtClean="0"/>
              <a:t>Limit </a:t>
            </a:r>
            <a:r>
              <a:rPr lang="en-US" dirty="0"/>
              <a:t>the number of people allowed in the room during the examination. If others are present, explain their role and ask permission from the survivor. </a:t>
            </a:r>
          </a:p>
          <a:p>
            <a:r>
              <a:rPr lang="en-US" dirty="0" smtClean="0"/>
              <a:t> </a:t>
            </a:r>
            <a:r>
              <a:rPr lang="en-US" dirty="0"/>
              <a:t>Reassure the survivor that any information given or found during examination will be kept confidential. </a:t>
            </a:r>
          </a:p>
          <a:p>
            <a:r>
              <a:rPr lang="en-US" dirty="0" smtClean="0"/>
              <a:t> </a:t>
            </a:r>
            <a:r>
              <a:rPr lang="en-US" dirty="0"/>
              <a:t>Provide relevant information on the GBV incident and the need for </a:t>
            </a:r>
            <a:r>
              <a:rPr lang="en-US" dirty="0" err="1"/>
              <a:t>medicolegal</a:t>
            </a:r>
            <a:r>
              <a:rPr lang="en-US" dirty="0"/>
              <a:t> documentation.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848600" cy="685800"/>
          </a:xfrm>
        </p:spPr>
        <p:txBody>
          <a:bodyPr>
            <a:normAutofit fontScale="90000"/>
          </a:bodyPr>
          <a:lstStyle/>
          <a:p>
            <a:endParaRPr lang="en-US" dirty="0"/>
          </a:p>
        </p:txBody>
      </p:sp>
      <p:sp>
        <p:nvSpPr>
          <p:cNvPr id="3" name="Content Placeholder 2"/>
          <p:cNvSpPr>
            <a:spLocks noGrp="1"/>
          </p:cNvSpPr>
          <p:nvPr>
            <p:ph sz="quarter" idx="1"/>
          </p:nvPr>
        </p:nvSpPr>
        <p:spPr>
          <a:xfrm>
            <a:off x="838200" y="1066800"/>
            <a:ext cx="7848600" cy="4953000"/>
          </a:xfrm>
        </p:spPr>
        <p:txBody>
          <a:bodyPr>
            <a:normAutofit fontScale="85000" lnSpcReduction="10000"/>
          </a:bodyPr>
          <a:lstStyle/>
          <a:p>
            <a:pPr>
              <a:buNone/>
            </a:pPr>
            <a:endParaRPr lang="en-US" dirty="0"/>
          </a:p>
          <a:p>
            <a:r>
              <a:rPr lang="en-US" dirty="0"/>
              <a:t>Review any documents or paperwork brought by the survivor to the health center before taking the history. This may include referral notes. </a:t>
            </a:r>
          </a:p>
          <a:p>
            <a:r>
              <a:rPr lang="en-US" dirty="0" smtClean="0"/>
              <a:t> </a:t>
            </a:r>
            <a:r>
              <a:rPr lang="en-US" dirty="0"/>
              <a:t>Use a calm tone of voice and maintain eye contact if culturally appropriate. </a:t>
            </a:r>
          </a:p>
          <a:p>
            <a:r>
              <a:rPr lang="en-US" dirty="0" smtClean="0"/>
              <a:t> </a:t>
            </a:r>
            <a:r>
              <a:rPr lang="en-US" dirty="0"/>
              <a:t>Let the survivor tell her/his story the way s/he wants to. </a:t>
            </a:r>
          </a:p>
          <a:p>
            <a:r>
              <a:rPr lang="en-US" dirty="0" smtClean="0"/>
              <a:t> </a:t>
            </a:r>
            <a:r>
              <a:rPr lang="en-US" dirty="0"/>
              <a:t>Explain to the survivor that s/he is in control of the pace and timing during the conversation. </a:t>
            </a:r>
          </a:p>
          <a:p>
            <a:r>
              <a:rPr lang="en-US" dirty="0" smtClean="0"/>
              <a:t> </a:t>
            </a:r>
            <a:r>
              <a:rPr lang="en-US" dirty="0"/>
              <a:t>Avoid questions that suggest blame or judgment, such as: “What were you doing there alone?” </a:t>
            </a:r>
          </a:p>
          <a:p>
            <a:r>
              <a:rPr lang="en-US" dirty="0" smtClean="0"/>
              <a:t> </a:t>
            </a:r>
            <a:r>
              <a:rPr lang="en-US" dirty="0"/>
              <a:t>Take sufficient time to collect all needed information without rushing. </a:t>
            </a:r>
          </a:p>
          <a:p>
            <a:r>
              <a:rPr lang="en-US" dirty="0" smtClean="0"/>
              <a:t> </a:t>
            </a:r>
            <a:r>
              <a:rPr lang="en-US" dirty="0"/>
              <a:t>Do not ask questions that have already been asked and documented by other people involved in the case. </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838200" y="990600"/>
            <a:ext cx="7848600" cy="5029200"/>
          </a:xfrm>
        </p:spPr>
        <p:txBody>
          <a:bodyPr>
            <a:normAutofit fontScale="92500" lnSpcReduction="10000"/>
          </a:bodyPr>
          <a:lstStyle/>
          <a:p>
            <a:endParaRPr lang="en-US" dirty="0"/>
          </a:p>
          <a:p>
            <a:r>
              <a:rPr lang="en-US" dirty="0"/>
              <a:t>Have the survivor sign the consent form if the situation dictates, otherwise the survivor may wish to sign later during the course of treatment. </a:t>
            </a:r>
          </a:p>
          <a:p>
            <a:r>
              <a:rPr lang="en-US" dirty="0" smtClean="0"/>
              <a:t>In </a:t>
            </a:r>
            <a:r>
              <a:rPr lang="en-US" dirty="0"/>
              <a:t>case of </a:t>
            </a:r>
            <a:r>
              <a:rPr lang="en-US" dirty="0" err="1"/>
              <a:t>medicolegal</a:t>
            </a:r>
            <a:r>
              <a:rPr lang="en-US" dirty="0"/>
              <a:t> issues, you must obtain history after the survivor consents. Note that the survivor may wish to get medical services only and opt not to pursue legal redress—respect that! </a:t>
            </a:r>
          </a:p>
          <a:p>
            <a:r>
              <a:rPr lang="en-US" dirty="0" smtClean="0"/>
              <a:t> </a:t>
            </a:r>
            <a:r>
              <a:rPr lang="en-US" dirty="0"/>
              <a:t>When interviewing children, the age and cognitive development of the child will influence the way in which the interview is conducted. </a:t>
            </a:r>
          </a:p>
          <a:p>
            <a:r>
              <a:rPr lang="en-US" dirty="0" smtClean="0"/>
              <a:t> </a:t>
            </a:r>
            <a:r>
              <a:rPr lang="en-US" dirty="0"/>
              <a:t>Every effort should be made to minimize the number of times the child is interviewed. </a:t>
            </a:r>
          </a:p>
          <a:p>
            <a:r>
              <a:rPr lang="en-US" dirty="0" smtClean="0"/>
              <a:t>Refer </a:t>
            </a:r>
            <a:r>
              <a:rPr lang="en-US" dirty="0"/>
              <a:t>to the session on communication with children </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639762"/>
          </a:xfrm>
        </p:spPr>
        <p:txBody>
          <a:bodyPr>
            <a:normAutofit fontScale="90000"/>
          </a:bodyPr>
          <a:lstStyle/>
          <a:p>
            <a:endParaRPr lang="en-US" dirty="0"/>
          </a:p>
        </p:txBody>
      </p:sp>
      <p:sp>
        <p:nvSpPr>
          <p:cNvPr id="3" name="Content Placeholder 2"/>
          <p:cNvSpPr>
            <a:spLocks noGrp="1"/>
          </p:cNvSpPr>
          <p:nvPr>
            <p:ph sz="quarter" idx="1"/>
          </p:nvPr>
        </p:nvSpPr>
        <p:spPr>
          <a:xfrm>
            <a:off x="609600" y="990600"/>
            <a:ext cx="8077200" cy="5029200"/>
          </a:xfrm>
        </p:spPr>
        <p:txBody>
          <a:bodyPr>
            <a:normAutofit/>
          </a:bodyPr>
          <a:lstStyle/>
          <a:p>
            <a:pPr>
              <a:buNone/>
            </a:pPr>
            <a:r>
              <a:rPr lang="en-US" b="1" dirty="0"/>
              <a:t>Steps to ensure </a:t>
            </a:r>
            <a:r>
              <a:rPr lang="en-US" b="1" dirty="0" smtClean="0"/>
              <a:t>comprehensiveness </a:t>
            </a:r>
            <a:r>
              <a:rPr lang="en-US" b="1" dirty="0"/>
              <a:t>of history taking </a:t>
            </a:r>
          </a:p>
          <a:p>
            <a:r>
              <a:rPr lang="en-US" dirty="0"/>
              <a:t>The provider may not necessarily follow the order provided here. However, it is necessary to make sure all the elements in the history-taking are well covered and documented in the GBV and VAC form </a:t>
            </a:r>
            <a:r>
              <a:rPr lang="en-US" b="1" dirty="0"/>
              <a:t>General information </a:t>
            </a:r>
          </a:p>
          <a:p>
            <a:r>
              <a:rPr lang="en-US" dirty="0" smtClean="0"/>
              <a:t>Ask </a:t>
            </a:r>
            <a:r>
              <a:rPr lang="en-US" dirty="0"/>
              <a:t>and document name, address, sex, and date of birth (or age in years) of the survivor. </a:t>
            </a:r>
          </a:p>
          <a:p>
            <a:r>
              <a:rPr lang="en-US" dirty="0" smtClean="0"/>
              <a:t> </a:t>
            </a:r>
            <a:r>
              <a:rPr lang="en-US" dirty="0"/>
              <a:t>Document the date and time of the examination. </a:t>
            </a:r>
          </a:p>
          <a:p>
            <a:r>
              <a:rPr lang="en-US" dirty="0" smtClean="0"/>
              <a:t>Document </a:t>
            </a:r>
            <a:r>
              <a:rPr lang="en-US" dirty="0"/>
              <a:t>names and function of any staff or support person (someone the survivor may request) present during the interview and examination. </a:t>
            </a:r>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838200" y="1066800"/>
            <a:ext cx="7848600" cy="4953000"/>
          </a:xfrm>
        </p:spPr>
        <p:txBody>
          <a:bodyPr>
            <a:normAutofit fontScale="92500"/>
          </a:bodyPr>
          <a:lstStyle/>
          <a:p>
            <a:r>
              <a:rPr lang="en-US" b="1" dirty="0"/>
              <a:t>Gender-based violence </a:t>
            </a:r>
          </a:p>
          <a:p>
            <a:pPr>
              <a:buNone/>
            </a:pPr>
            <a:r>
              <a:rPr lang="en-US" dirty="0" smtClean="0"/>
              <a:t>Gender-based </a:t>
            </a:r>
            <a:r>
              <a:rPr lang="en-US" dirty="0"/>
              <a:t>violence is violence that is directed against a person on the basis of gender or sex. </a:t>
            </a:r>
          </a:p>
          <a:p>
            <a:pPr>
              <a:buNone/>
            </a:pPr>
            <a:r>
              <a:rPr lang="en-US" dirty="0" smtClean="0"/>
              <a:t>It </a:t>
            </a:r>
            <a:r>
              <a:rPr lang="en-US" dirty="0"/>
              <a:t>includes acts that inflict physical, mental, or sexual harm or suffering, threats of such acts, coercion, and other deprivations of liberty. </a:t>
            </a:r>
          </a:p>
          <a:p>
            <a:pPr>
              <a:buNone/>
            </a:pPr>
            <a:r>
              <a:rPr lang="en-US" dirty="0" smtClean="0"/>
              <a:t>While </a:t>
            </a:r>
            <a:r>
              <a:rPr lang="en-US" dirty="0"/>
              <a:t>women, men, boys, and girls can all be at risk of GBV, women, adolescents, and children are the more vulnerable groups. </a:t>
            </a:r>
            <a:endParaRPr lang="en-US" dirty="0" smtClean="0"/>
          </a:p>
          <a:p>
            <a:r>
              <a:rPr lang="en-US" b="1" dirty="0" smtClean="0"/>
              <a:t>Survivor </a:t>
            </a:r>
          </a:p>
          <a:p>
            <a:pPr>
              <a:buNone/>
            </a:pPr>
            <a:r>
              <a:rPr lang="en-US" dirty="0" smtClean="0"/>
              <a:t>A survivor is someone (a child or an adult male or female) who has been physically, sexually, and/or psychologically violated because of his/her sex or gender. </a:t>
            </a:r>
          </a:p>
          <a:p>
            <a:pPr>
              <a:buNone/>
            </a:pPr>
            <a:endParaRPr lang="en-US" dirty="0"/>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838200" y="990600"/>
            <a:ext cx="7848600" cy="5029200"/>
          </a:xfrm>
        </p:spPr>
        <p:txBody>
          <a:bodyPr>
            <a:normAutofit fontScale="85000" lnSpcReduction="10000"/>
          </a:bodyPr>
          <a:lstStyle/>
          <a:p>
            <a:pPr>
              <a:buNone/>
            </a:pPr>
            <a:r>
              <a:rPr lang="en-US" b="1" dirty="0" smtClean="0"/>
              <a:t>Description of the incident </a:t>
            </a:r>
          </a:p>
          <a:p>
            <a:r>
              <a:rPr lang="en-US" dirty="0" smtClean="0"/>
              <a:t> Ask the survivor to describe what happened. Allow the survivor to speak at his/her own pace. </a:t>
            </a:r>
          </a:p>
          <a:p>
            <a:r>
              <a:rPr lang="en-US" dirty="0" smtClean="0"/>
              <a:t> Do not interrupt to ask for details; follow up with clarification questions after s/he finishes telling her/his story. </a:t>
            </a:r>
          </a:p>
          <a:p>
            <a:r>
              <a:rPr lang="en-US" dirty="0" smtClean="0"/>
              <a:t> Find information on the location where the assault took place, use of violence or weapons, use of condoms, and penetration with fingers or objects. </a:t>
            </a:r>
          </a:p>
          <a:p>
            <a:r>
              <a:rPr lang="en-US" dirty="0" smtClean="0"/>
              <a:t> Find out the nature of the assault (e.g., sexual assault: oral, vaginal, or anal intercourse; physical assault: kicked, punched, slapped, or shoved). </a:t>
            </a:r>
          </a:p>
          <a:p>
            <a:r>
              <a:rPr lang="en-US" dirty="0" smtClean="0"/>
              <a:t>Obtain information about the perpetrator(s) including: </a:t>
            </a:r>
          </a:p>
          <a:p>
            <a:r>
              <a:rPr lang="en-US" dirty="0" smtClean="0"/>
              <a:t> Survivor’s relationship to perpetrator(s), if any </a:t>
            </a:r>
          </a:p>
          <a:p>
            <a:r>
              <a:rPr lang="en-US" dirty="0" smtClean="0"/>
              <a:t>Number of perpetrators. </a:t>
            </a:r>
          </a:p>
          <a:p>
            <a:r>
              <a:rPr lang="en-US" dirty="0" smtClean="0"/>
              <a:t> Explain </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endParaRPr lang="en-US" dirty="0"/>
          </a:p>
          <a:p>
            <a:r>
              <a:rPr lang="en-US" dirty="0"/>
              <a:t>Explain that s/he does not have to tell you anything s/he does not feel comfortable talking about. </a:t>
            </a:r>
          </a:p>
          <a:p>
            <a:r>
              <a:rPr lang="en-US" dirty="0"/>
              <a:t>• Explain to the survivor the importance of understanding exactly what happened in order to check for possible injuries and to assess the risk of HIV, STIs, and pregnancy, so that the survivor may be as open as possible despite the trauma s/he may be feeling in talking about the encounter. </a:t>
            </a:r>
          </a:p>
          <a:p>
            <a:r>
              <a:rPr lang="en-US" dirty="0"/>
              <a:t>• Reassure her/him of confidentiality if s/he is reluctant to give detailed information. </a:t>
            </a:r>
          </a:p>
          <a:p>
            <a:r>
              <a:rPr lang="en-US" dirty="0"/>
              <a:t>• Determine whether the survivor has bathed, urinated, defecated, vomited, eaten or drunk something, brushed teeth, used a vaginal douche, or changed his/her clothes or underpants. These may affect what forensic evidence can be collected. </a:t>
            </a: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838200" y="990600"/>
            <a:ext cx="7848600" cy="5029200"/>
          </a:xfrm>
        </p:spPr>
        <p:txBody>
          <a:bodyPr>
            <a:normAutofit fontScale="70000" lnSpcReduction="20000"/>
          </a:bodyPr>
          <a:lstStyle/>
          <a:p>
            <a:pPr>
              <a:buNone/>
            </a:pPr>
            <a:r>
              <a:rPr lang="en-US" sz="3400" b="1" dirty="0"/>
              <a:t>Sexual history (males and females) </a:t>
            </a:r>
          </a:p>
          <a:p>
            <a:r>
              <a:rPr lang="en-US" dirty="0" smtClean="0"/>
              <a:t> </a:t>
            </a:r>
            <a:r>
              <a:rPr lang="en-US" dirty="0"/>
              <a:t>Obtain history of prior sexual encounters, as well as whether or not they were consensual. </a:t>
            </a:r>
          </a:p>
          <a:p>
            <a:r>
              <a:rPr lang="en-US" dirty="0" smtClean="0"/>
              <a:t> </a:t>
            </a:r>
            <a:r>
              <a:rPr lang="en-US" dirty="0"/>
              <a:t>Find out if the survivor has a sexual partner (or partners). Determine the last time the survivor had sexual intercourse with the partner prior to the incident. </a:t>
            </a:r>
          </a:p>
          <a:p>
            <a:r>
              <a:rPr lang="en-US" dirty="0" smtClean="0"/>
              <a:t> </a:t>
            </a:r>
            <a:r>
              <a:rPr lang="en-US" dirty="0"/>
              <a:t>Determine if the survivor has had STIs before and if s/he was treated. </a:t>
            </a:r>
          </a:p>
          <a:p>
            <a:r>
              <a:rPr lang="en-US" dirty="0" smtClean="0"/>
              <a:t>Determine </a:t>
            </a:r>
            <a:r>
              <a:rPr lang="en-US" dirty="0"/>
              <a:t>if the survivor has ever been tested for HIV before and his/her HIV status. </a:t>
            </a:r>
          </a:p>
          <a:p>
            <a:endParaRPr lang="en-US" dirty="0"/>
          </a:p>
          <a:p>
            <a:pPr>
              <a:buNone/>
            </a:pPr>
            <a:r>
              <a:rPr lang="en-US" sz="3400" b="1" dirty="0"/>
              <a:t>Gynecological history (females) </a:t>
            </a:r>
          </a:p>
          <a:p>
            <a:r>
              <a:rPr lang="en-US" dirty="0" smtClean="0"/>
              <a:t>Inquire </a:t>
            </a:r>
            <a:r>
              <a:rPr lang="en-US" dirty="0"/>
              <a:t>if the survivor has attained menarche. </a:t>
            </a:r>
          </a:p>
          <a:p>
            <a:r>
              <a:rPr lang="en-US" dirty="0" smtClean="0"/>
              <a:t> </a:t>
            </a:r>
            <a:r>
              <a:rPr lang="en-US" dirty="0"/>
              <a:t>Obtain the date of the first day of her last menstrual period. </a:t>
            </a:r>
          </a:p>
          <a:p>
            <a:r>
              <a:rPr lang="en-US" dirty="0" smtClean="0"/>
              <a:t>Determine </a:t>
            </a:r>
            <a:r>
              <a:rPr lang="en-US" dirty="0"/>
              <a:t>if the survivor has been pregnant before. If so, when and what was the outcome. </a:t>
            </a:r>
          </a:p>
          <a:p>
            <a:r>
              <a:rPr lang="en-US" dirty="0"/>
              <a:t>Determine if the survivor uses contraception; if so, the type, how long used, and her compliance, when relevant. </a:t>
            </a:r>
          </a:p>
          <a:p>
            <a:r>
              <a:rPr lang="en-US" dirty="0" smtClean="0"/>
              <a:t> </a:t>
            </a:r>
            <a:r>
              <a:rPr lang="en-US" dirty="0"/>
              <a:t>Evaluate for possible pregnancy. Ask for details on contraceptive use. </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endParaRPr lang="en-US" dirty="0"/>
          </a:p>
        </p:txBody>
      </p:sp>
      <p:sp>
        <p:nvSpPr>
          <p:cNvPr id="3" name="Content Placeholder 2"/>
          <p:cNvSpPr>
            <a:spLocks noGrp="1"/>
          </p:cNvSpPr>
          <p:nvPr>
            <p:ph sz="quarter" idx="1"/>
          </p:nvPr>
        </p:nvSpPr>
        <p:spPr>
          <a:xfrm>
            <a:off x="990600" y="914400"/>
            <a:ext cx="7696200" cy="5105400"/>
          </a:xfrm>
        </p:spPr>
        <p:txBody>
          <a:bodyPr>
            <a:normAutofit/>
          </a:bodyPr>
          <a:lstStyle/>
          <a:p>
            <a:pPr>
              <a:buNone/>
            </a:pPr>
            <a:r>
              <a:rPr lang="en-US" b="1" dirty="0"/>
              <a:t>Mental health history (males and females) </a:t>
            </a:r>
          </a:p>
          <a:p>
            <a:r>
              <a:rPr lang="en-US" dirty="0" smtClean="0"/>
              <a:t> </a:t>
            </a:r>
            <a:r>
              <a:rPr lang="en-US" dirty="0"/>
              <a:t>Obtain a mental health history. Salient points include previous and current psychiatric diagnoses, prior hospitalization, previous and current medication, drug use, and family history of mental illness. </a:t>
            </a:r>
          </a:p>
          <a:p>
            <a:r>
              <a:rPr lang="en-US" dirty="0" smtClean="0"/>
              <a:t>Ask </a:t>
            </a:r>
            <a:r>
              <a:rPr lang="en-US" dirty="0"/>
              <a:t>for symptoms that may suggest presence of some common mental health consequence of GBV and VAC </a:t>
            </a: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609600"/>
          </a:xfrm>
        </p:spPr>
        <p:txBody>
          <a:bodyPr>
            <a:normAutofit fontScale="90000"/>
          </a:bodyPr>
          <a:lstStyle/>
          <a:p>
            <a:endParaRPr lang="en-US" dirty="0"/>
          </a:p>
        </p:txBody>
      </p:sp>
      <p:sp>
        <p:nvSpPr>
          <p:cNvPr id="3" name="Content Placeholder 2"/>
          <p:cNvSpPr>
            <a:spLocks noGrp="1"/>
          </p:cNvSpPr>
          <p:nvPr>
            <p:ph sz="quarter" idx="1"/>
          </p:nvPr>
        </p:nvSpPr>
        <p:spPr>
          <a:xfrm>
            <a:off x="914400" y="1295400"/>
            <a:ext cx="7772400" cy="4724400"/>
          </a:xfrm>
        </p:spPr>
        <p:txBody>
          <a:bodyPr>
            <a:normAutofit fontScale="92500" lnSpcReduction="10000"/>
          </a:bodyPr>
          <a:lstStyle/>
          <a:p>
            <a:endParaRPr lang="en-US" dirty="0"/>
          </a:p>
          <a:p>
            <a:r>
              <a:rPr lang="en-US" dirty="0"/>
              <a:t>Depression and other mood disorders: In depression the person is often sad, irritable, or angry; has feelings of hopelessness; stops pleasurable activities; loses or gains weight; has trouble sleeping or oversleeps; does not feel like eating; experiences fatigue, energy loss, poor concentration, and low self-esteem; makes statements such as “nobody likes me” or “I’m stupid”; is very self-critical; and/or becomes socially withdrawn. In other mood disorders the survivor can have great difficulty regulating his/her mood and emotional states, is unable to soothe him/herself (most of the time), has drastic mood swings, engages in high-risk behaviors, exhibits alternating mood extremes (“highs” and “lows”) frequently, or may often be physically aggressive </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914400" y="990600"/>
            <a:ext cx="7772400" cy="5410200"/>
          </a:xfrm>
        </p:spPr>
        <p:txBody>
          <a:bodyPr>
            <a:normAutofit fontScale="92500" lnSpcReduction="10000"/>
          </a:bodyPr>
          <a:lstStyle/>
          <a:p>
            <a:pPr>
              <a:buNone/>
            </a:pPr>
            <a:endParaRPr lang="en-US" dirty="0"/>
          </a:p>
          <a:p>
            <a:r>
              <a:rPr lang="en-US" dirty="0"/>
              <a:t>Anxiety: The person feels restless, has trouble sleeping, loses sleep, is nervous, has specific fears like fear of dying, experiences heart racing or trouble breathing, is irritable, will not leave caregiver’s side, has nausea, or will not go to school or leave home. </a:t>
            </a:r>
          </a:p>
          <a:p>
            <a:r>
              <a:rPr lang="en-US" dirty="0" smtClean="0"/>
              <a:t>Suicidal </a:t>
            </a:r>
            <a:r>
              <a:rPr lang="en-US" dirty="0"/>
              <a:t>ideation/behavior: The survivor expresses hopelessness or a wish to be dead or attempts to harm him/herself. If the survivor has these symptoms, gather a detailed history of suicidal behavior (How many times was suicide attempted? Methods of attempts? Current plan for suicide?), and make an immediate referral to a psychiatrist. </a:t>
            </a:r>
          </a:p>
          <a:p>
            <a:endParaRPr lang="en-US" dirty="0"/>
          </a:p>
          <a:p>
            <a:r>
              <a:rPr lang="en-US" dirty="0"/>
              <a:t>Substance abuse: Ask for use of substance, types, when started, and frequency of use </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endParaRPr lang="en-US" dirty="0"/>
          </a:p>
        </p:txBody>
      </p:sp>
      <p:sp>
        <p:nvSpPr>
          <p:cNvPr id="3" name="Content Placeholder 2"/>
          <p:cNvSpPr>
            <a:spLocks noGrp="1"/>
          </p:cNvSpPr>
          <p:nvPr>
            <p:ph sz="quarter" idx="1"/>
          </p:nvPr>
        </p:nvSpPr>
        <p:spPr>
          <a:xfrm>
            <a:off x="838200" y="1219200"/>
            <a:ext cx="7848600" cy="4800600"/>
          </a:xfrm>
        </p:spPr>
        <p:txBody>
          <a:bodyPr/>
          <a:lstStyle/>
          <a:p>
            <a:pPr>
              <a:buNone/>
            </a:pPr>
            <a:r>
              <a:rPr lang="en-US" b="1" dirty="0"/>
              <a:t>Past medical and surgical history (males and females) </a:t>
            </a:r>
          </a:p>
          <a:p>
            <a:r>
              <a:rPr lang="en-US" dirty="0" smtClean="0"/>
              <a:t> </a:t>
            </a:r>
            <a:r>
              <a:rPr lang="en-US" dirty="0"/>
              <a:t>Ask about possible medical conditions, allergies, vaccinations, HIV status, and previous surgery. </a:t>
            </a:r>
          </a:p>
          <a:p>
            <a:r>
              <a:rPr lang="en-US" dirty="0" smtClean="0"/>
              <a:t> </a:t>
            </a:r>
            <a:r>
              <a:rPr lang="en-US" dirty="0"/>
              <a:t>These questions should help you to determine the best treatment and to provide counseling and follow-up health care. </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12838"/>
          </a:xfrm>
        </p:spPr>
        <p:txBody>
          <a:bodyPr>
            <a:normAutofit fontScale="90000"/>
          </a:bodyPr>
          <a:lstStyle/>
          <a:p>
            <a:r>
              <a:rPr lang="en-US" b="1" dirty="0"/>
              <a:t>Safety planning for survivors of GBV and VAC </a:t>
            </a:r>
            <a:endParaRPr lang="en-US" dirty="0"/>
          </a:p>
        </p:txBody>
      </p:sp>
      <p:sp>
        <p:nvSpPr>
          <p:cNvPr id="3" name="Content Placeholder 2"/>
          <p:cNvSpPr>
            <a:spLocks noGrp="1"/>
          </p:cNvSpPr>
          <p:nvPr>
            <p:ph sz="quarter" idx="1"/>
          </p:nvPr>
        </p:nvSpPr>
        <p:spPr>
          <a:xfrm>
            <a:off x="914400" y="1447800"/>
            <a:ext cx="7772400" cy="4648200"/>
          </a:xfrm>
        </p:spPr>
        <p:txBody>
          <a:bodyPr>
            <a:normAutofit fontScale="92500" lnSpcReduction="10000"/>
          </a:bodyPr>
          <a:lstStyle/>
          <a:p>
            <a:endParaRPr lang="en-US" dirty="0"/>
          </a:p>
          <a:p>
            <a:r>
              <a:rPr lang="en-US" dirty="0"/>
              <a:t>A survivor safety plan is a plan developed collaboratively by a health care provider/social welfare officer and a survivor that contains specific activities and measures to be taken to keep the survivor safe from an offender. </a:t>
            </a:r>
          </a:p>
          <a:p>
            <a:pPr>
              <a:buNone/>
            </a:pPr>
            <a:endParaRPr lang="en-US" dirty="0"/>
          </a:p>
          <a:p>
            <a:r>
              <a:rPr lang="en-US" dirty="0"/>
              <a:t>It is an essential step to be completed with all adult and child survivors of violence. </a:t>
            </a:r>
          </a:p>
          <a:p>
            <a:r>
              <a:rPr lang="en-US" dirty="0" smtClean="0"/>
              <a:t>It </a:t>
            </a:r>
            <a:r>
              <a:rPr lang="en-US" dirty="0"/>
              <a:t>allows individualized planning for situations the survivor and children or family may encounter while planning their next steps. </a:t>
            </a:r>
          </a:p>
          <a:p>
            <a:r>
              <a:rPr lang="en-US" dirty="0" smtClean="0"/>
              <a:t>Age-appropriate </a:t>
            </a:r>
            <a:r>
              <a:rPr lang="en-US" dirty="0"/>
              <a:t>safety planning is also important for child survivors/witnesses of domestic violence </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endParaRPr lang="en-US" dirty="0"/>
          </a:p>
        </p:txBody>
      </p:sp>
      <p:sp>
        <p:nvSpPr>
          <p:cNvPr id="3" name="Content Placeholder 2"/>
          <p:cNvSpPr>
            <a:spLocks noGrp="1"/>
          </p:cNvSpPr>
          <p:nvPr>
            <p:ph sz="quarter" idx="1"/>
          </p:nvPr>
        </p:nvSpPr>
        <p:spPr>
          <a:xfrm>
            <a:off x="914400" y="1143000"/>
            <a:ext cx="7772400" cy="5105400"/>
          </a:xfrm>
        </p:spPr>
        <p:txBody>
          <a:bodyPr>
            <a:normAutofit/>
          </a:bodyPr>
          <a:lstStyle/>
          <a:p>
            <a:pPr>
              <a:buNone/>
            </a:pPr>
            <a:r>
              <a:rPr lang="en-US" b="1" dirty="0"/>
              <a:t>Things to consider when developing a safety plan </a:t>
            </a:r>
          </a:p>
          <a:p>
            <a:r>
              <a:rPr lang="en-US" dirty="0" smtClean="0"/>
              <a:t> </a:t>
            </a:r>
            <a:r>
              <a:rPr lang="en-US" dirty="0"/>
              <a:t>Keep a record of phone numbers of important people, that is, those who can help if violence occurs. </a:t>
            </a:r>
          </a:p>
          <a:p>
            <a:r>
              <a:rPr lang="en-US" dirty="0" smtClean="0"/>
              <a:t> </a:t>
            </a:r>
            <a:r>
              <a:rPr lang="en-US" dirty="0"/>
              <a:t>Plan an escape route out of your home. Teach your children the route too. </a:t>
            </a:r>
          </a:p>
          <a:p>
            <a:r>
              <a:rPr lang="en-US" dirty="0" smtClean="0"/>
              <a:t> </a:t>
            </a:r>
            <a:r>
              <a:rPr lang="en-US" dirty="0"/>
              <a:t>Put away some money—even if it is just enough for public transport. </a:t>
            </a:r>
          </a:p>
          <a:p>
            <a:r>
              <a:rPr lang="en-US" dirty="0" smtClean="0"/>
              <a:t> </a:t>
            </a:r>
            <a:r>
              <a:rPr lang="en-US" dirty="0"/>
              <a:t>Keep copies of your ID, student ID, maternal and child health clinic card, and birth certificate in a safe place. </a:t>
            </a:r>
          </a:p>
          <a:p>
            <a:r>
              <a:rPr lang="en-US" dirty="0" smtClean="0"/>
              <a:t>Put </a:t>
            </a:r>
            <a:r>
              <a:rPr lang="en-US" dirty="0"/>
              <a:t>together a bag/basket/pouch of essential clothing and medicines. Leave it with a trusted friend. </a:t>
            </a: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685800" y="990600"/>
            <a:ext cx="8001000" cy="5029200"/>
          </a:xfrm>
        </p:spPr>
        <p:txBody>
          <a:bodyPr>
            <a:normAutofit fontScale="85000" lnSpcReduction="20000"/>
          </a:bodyPr>
          <a:lstStyle/>
          <a:p>
            <a:endParaRPr lang="en-US" dirty="0"/>
          </a:p>
          <a:p>
            <a:r>
              <a:rPr lang="en-US" dirty="0"/>
              <a:t>Have the numbers of the shelters handy, but hidden. </a:t>
            </a:r>
          </a:p>
          <a:p>
            <a:r>
              <a:rPr lang="en-US" dirty="0" smtClean="0"/>
              <a:t> </a:t>
            </a:r>
            <a:r>
              <a:rPr lang="en-US" dirty="0"/>
              <a:t>In a violent situation, avoid rooms with access to weapons (e.g., kitchen). </a:t>
            </a:r>
          </a:p>
          <a:p>
            <a:r>
              <a:rPr lang="en-US" dirty="0" smtClean="0"/>
              <a:t>Teach </a:t>
            </a:r>
            <a:r>
              <a:rPr lang="en-US" dirty="0"/>
              <a:t>children not to intervene in a violent situation. The most important thing is for the children to be protected and to protect themselves. </a:t>
            </a:r>
          </a:p>
          <a:p>
            <a:r>
              <a:rPr lang="en-US" dirty="0" smtClean="0"/>
              <a:t> </a:t>
            </a:r>
            <a:r>
              <a:rPr lang="en-US" dirty="0"/>
              <a:t>Teach your children a code and use it to signal to them when you need them to go get help. </a:t>
            </a:r>
          </a:p>
          <a:p>
            <a:r>
              <a:rPr lang="en-US" dirty="0" smtClean="0"/>
              <a:t> </a:t>
            </a:r>
            <a:r>
              <a:rPr lang="en-US" dirty="0"/>
              <a:t>Change your routine, schedule, or the route you take your children to school when you decide to leave or have already left the abusive relationship. </a:t>
            </a:r>
          </a:p>
          <a:p>
            <a:r>
              <a:rPr lang="en-US" dirty="0" smtClean="0"/>
              <a:t>Alert </a:t>
            </a:r>
            <a:r>
              <a:rPr lang="en-US" dirty="0"/>
              <a:t>school authorities of the situation and consider changing children’s school. </a:t>
            </a:r>
          </a:p>
          <a:p>
            <a:r>
              <a:rPr lang="en-US" dirty="0" smtClean="0"/>
              <a:t> </a:t>
            </a:r>
            <a:r>
              <a:rPr lang="en-US" dirty="0"/>
              <a:t>Talk to your neighbors and request that they call the police if they feel you may be in danger. </a:t>
            </a:r>
          </a:p>
          <a:p>
            <a:r>
              <a:rPr lang="en-US" dirty="0" smtClean="0"/>
              <a:t> </a:t>
            </a:r>
            <a:r>
              <a:rPr lang="en-US" dirty="0"/>
              <a:t>Safety plan should not be documented anywhere for your own safety.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endParaRPr lang="en-US" dirty="0"/>
          </a:p>
        </p:txBody>
      </p:sp>
      <p:sp>
        <p:nvSpPr>
          <p:cNvPr id="3" name="Content Placeholder 2"/>
          <p:cNvSpPr>
            <a:spLocks noGrp="1"/>
          </p:cNvSpPr>
          <p:nvPr>
            <p:ph sz="quarter" idx="1"/>
          </p:nvPr>
        </p:nvSpPr>
        <p:spPr>
          <a:xfrm>
            <a:off x="914400" y="762000"/>
            <a:ext cx="7772400" cy="4572000"/>
          </a:xfrm>
        </p:spPr>
        <p:txBody>
          <a:bodyPr>
            <a:normAutofit fontScale="92500" lnSpcReduction="10000"/>
          </a:bodyPr>
          <a:lstStyle/>
          <a:p>
            <a:pPr>
              <a:buNone/>
            </a:pPr>
            <a:endParaRPr lang="en-US" dirty="0"/>
          </a:p>
          <a:p>
            <a:r>
              <a:rPr lang="en-US" b="1" dirty="0"/>
              <a:t>Perpetrator </a:t>
            </a:r>
          </a:p>
          <a:p>
            <a:pPr>
              <a:buNone/>
            </a:pPr>
            <a:r>
              <a:rPr lang="en-US" dirty="0" smtClean="0"/>
              <a:t>A </a:t>
            </a:r>
            <a:r>
              <a:rPr lang="en-US" dirty="0"/>
              <a:t>perpetrator is a person, group, or institution that directly inflicts, supports, or condones violence or other forms of abuse against a person or group of people. </a:t>
            </a:r>
          </a:p>
          <a:p>
            <a:pPr>
              <a:buNone/>
            </a:pPr>
            <a:r>
              <a:rPr lang="en-US" dirty="0" smtClean="0"/>
              <a:t> </a:t>
            </a:r>
            <a:r>
              <a:rPr lang="en-US" dirty="0"/>
              <a:t>A perpetrator could be a partner, ex-partner, boyfriend, father, mother, another family member, another person in the home, teacher/educator, a superior at the work place, colleague at work or school, another acquaintance, or a stranger. </a:t>
            </a:r>
          </a:p>
          <a:p>
            <a:pPr>
              <a:buNone/>
            </a:pPr>
            <a:r>
              <a:rPr lang="en-US" dirty="0" smtClean="0"/>
              <a:t> </a:t>
            </a:r>
            <a:r>
              <a:rPr lang="en-US" dirty="0"/>
              <a:t>Perpetrators take advantage of being in a position of real or perceived power, decision making, or authority, and thus exert control over others. </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696200" cy="457200"/>
          </a:xfrm>
        </p:spPr>
        <p:txBody>
          <a:bodyPr>
            <a:normAutofit fontScale="90000"/>
          </a:bodyPr>
          <a:lstStyle/>
          <a:p>
            <a:endParaRPr lang="en-US" dirty="0"/>
          </a:p>
        </p:txBody>
      </p:sp>
      <p:sp>
        <p:nvSpPr>
          <p:cNvPr id="3" name="Content Placeholder 2"/>
          <p:cNvSpPr>
            <a:spLocks noGrp="1"/>
          </p:cNvSpPr>
          <p:nvPr>
            <p:ph sz="quarter" idx="1"/>
          </p:nvPr>
        </p:nvSpPr>
        <p:spPr>
          <a:xfrm>
            <a:off x="838200" y="1143000"/>
            <a:ext cx="7848600" cy="4876800"/>
          </a:xfrm>
        </p:spPr>
        <p:txBody>
          <a:bodyPr>
            <a:normAutofit/>
          </a:bodyPr>
          <a:lstStyle/>
          <a:p>
            <a:pPr>
              <a:buNone/>
            </a:pPr>
            <a:r>
              <a:rPr lang="en-US" b="1" dirty="0"/>
              <a:t>Address safety and referral measures </a:t>
            </a:r>
          </a:p>
          <a:p>
            <a:r>
              <a:rPr lang="en-US" dirty="0" smtClean="0"/>
              <a:t> </a:t>
            </a:r>
            <a:r>
              <a:rPr lang="en-US" dirty="0"/>
              <a:t>For the clients who turn out to be GBV or VAC survivors, different needs will arise from their narratives/stories. </a:t>
            </a:r>
          </a:p>
          <a:p>
            <a:r>
              <a:rPr lang="en-US" dirty="0" smtClean="0"/>
              <a:t>Health </a:t>
            </a:r>
            <a:r>
              <a:rPr lang="en-US" dirty="0"/>
              <a:t>care providers should ask additional questions to understand and address survivors’ needs. </a:t>
            </a:r>
          </a:p>
          <a:p>
            <a:r>
              <a:rPr lang="en-US" dirty="0" smtClean="0"/>
              <a:t>Screening </a:t>
            </a:r>
            <a:r>
              <a:rPr lang="en-US" dirty="0"/>
              <a:t>for GBV or VAC and then not addressing the needs is unethical and may put the survivor in more danger </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838200" y="1219200"/>
            <a:ext cx="7848600" cy="4800600"/>
          </a:xfrm>
        </p:spPr>
        <p:txBody>
          <a:bodyPr/>
          <a:lstStyle/>
          <a:p>
            <a:pPr>
              <a:buNone/>
            </a:pPr>
            <a:r>
              <a:rPr lang="en-US" b="1" dirty="0"/>
              <a:t>Safety planning measures </a:t>
            </a:r>
          </a:p>
          <a:p>
            <a:r>
              <a:rPr lang="en-US" dirty="0"/>
              <a:t>When you talk about safety with the survivor, start with the following questions: </a:t>
            </a:r>
          </a:p>
          <a:p>
            <a:r>
              <a:rPr lang="en-US" dirty="0" smtClean="0"/>
              <a:t> </a:t>
            </a:r>
            <a:r>
              <a:rPr lang="en-US" dirty="0"/>
              <a:t>How can I help you? </a:t>
            </a:r>
          </a:p>
          <a:p>
            <a:r>
              <a:rPr lang="en-US" dirty="0" smtClean="0"/>
              <a:t> </a:t>
            </a:r>
            <a:r>
              <a:rPr lang="en-US" dirty="0"/>
              <a:t>What do you need to be safe? </a:t>
            </a:r>
          </a:p>
          <a:p>
            <a:r>
              <a:rPr lang="en-US" dirty="0" smtClean="0"/>
              <a:t> </a:t>
            </a:r>
            <a:r>
              <a:rPr lang="en-US" dirty="0"/>
              <a:t>What have you tried in the past to protect yourself (and your children)? </a:t>
            </a:r>
          </a:p>
          <a:p>
            <a:r>
              <a:rPr lang="en-US" dirty="0" smtClean="0"/>
              <a:t> </a:t>
            </a:r>
            <a:r>
              <a:rPr lang="en-US" dirty="0"/>
              <a:t>What worked? What did not work? </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914400" y="1066800"/>
            <a:ext cx="7772400" cy="4953000"/>
          </a:xfrm>
        </p:spPr>
        <p:txBody>
          <a:bodyPr>
            <a:normAutofit fontScale="85000" lnSpcReduction="20000"/>
          </a:bodyPr>
          <a:lstStyle/>
          <a:p>
            <a:pPr>
              <a:buNone/>
            </a:pPr>
            <a:r>
              <a:rPr lang="en-US" b="1" dirty="0"/>
              <a:t>If the survivor is separated from the perpetrator and living alone, discuss the following options: </a:t>
            </a:r>
          </a:p>
          <a:p>
            <a:r>
              <a:rPr lang="en-US" dirty="0" smtClean="0"/>
              <a:t> </a:t>
            </a:r>
            <a:r>
              <a:rPr lang="en-US" dirty="0"/>
              <a:t>Changing the locks; installing a better security system (window bars, safety locks, better lighting, etc.) </a:t>
            </a:r>
          </a:p>
          <a:p>
            <a:r>
              <a:rPr lang="en-US" dirty="0" smtClean="0"/>
              <a:t> </a:t>
            </a:r>
            <a:r>
              <a:rPr lang="en-US" dirty="0"/>
              <a:t>Talking to schools and kindergartens about the danger to child victims and giving them clear directions about who has permission to pick up the children and who does not. </a:t>
            </a:r>
          </a:p>
          <a:p>
            <a:r>
              <a:rPr lang="en-US" dirty="0" smtClean="0"/>
              <a:t>Teaching </a:t>
            </a:r>
            <a:r>
              <a:rPr lang="en-US" dirty="0"/>
              <a:t>the children how to call the police or other persons who can help (family members, friends, etc.) </a:t>
            </a:r>
          </a:p>
          <a:p>
            <a:r>
              <a:rPr lang="en-US" dirty="0" smtClean="0"/>
              <a:t> </a:t>
            </a:r>
            <a:r>
              <a:rPr lang="en-US" dirty="0"/>
              <a:t>Finding a survivor support service like a women’s center/shelter that can help them and inform them of their rights and the available legal protection. </a:t>
            </a:r>
          </a:p>
          <a:p>
            <a:r>
              <a:rPr lang="en-US" dirty="0" smtClean="0"/>
              <a:t>Finding </a:t>
            </a:r>
            <a:r>
              <a:rPr lang="en-US" dirty="0"/>
              <a:t>a competent lawyer. </a:t>
            </a:r>
          </a:p>
          <a:p>
            <a:r>
              <a:rPr lang="en-US" dirty="0" smtClean="0"/>
              <a:t>Applying </a:t>
            </a:r>
            <a:r>
              <a:rPr lang="en-US" dirty="0"/>
              <a:t>for a protection order at the court. </a:t>
            </a:r>
          </a:p>
          <a:p>
            <a:r>
              <a:rPr lang="en-US" dirty="0" smtClean="0"/>
              <a:t>Asking </a:t>
            </a:r>
            <a:r>
              <a:rPr lang="en-US" dirty="0"/>
              <a:t>somebody to move into the house so that they are not alone. </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762000" y="990600"/>
            <a:ext cx="7924800" cy="5029200"/>
          </a:xfrm>
        </p:spPr>
        <p:txBody>
          <a:bodyPr>
            <a:normAutofit/>
          </a:bodyPr>
          <a:lstStyle/>
          <a:p>
            <a:pPr>
              <a:buNone/>
            </a:pPr>
            <a:r>
              <a:rPr lang="en-US" b="1" dirty="0"/>
              <a:t>If the victim is planning to leave the perpetrator: </a:t>
            </a:r>
          </a:p>
          <a:p>
            <a:r>
              <a:rPr lang="en-US" dirty="0" smtClean="0"/>
              <a:t>How </a:t>
            </a:r>
            <a:r>
              <a:rPr lang="en-US" dirty="0"/>
              <a:t>and when can the victim (and the children) leave most safely? </a:t>
            </a:r>
          </a:p>
          <a:p>
            <a:r>
              <a:rPr lang="en-US" dirty="0" smtClean="0"/>
              <a:t>Do </a:t>
            </a:r>
            <a:r>
              <a:rPr lang="en-US" dirty="0"/>
              <a:t>they have a car or other transportation? Money? </a:t>
            </a:r>
          </a:p>
          <a:p>
            <a:r>
              <a:rPr lang="en-US" dirty="0" smtClean="0"/>
              <a:t>Do </a:t>
            </a:r>
            <a:r>
              <a:rPr lang="en-US" dirty="0"/>
              <a:t>they have a safe place to go to? </a:t>
            </a:r>
          </a:p>
          <a:p>
            <a:r>
              <a:rPr lang="en-US" dirty="0" smtClean="0"/>
              <a:t> </a:t>
            </a:r>
            <a:r>
              <a:rPr lang="en-US" dirty="0"/>
              <a:t>What can the victim and others do to make sure they will not be located by the perpetrator? </a:t>
            </a:r>
          </a:p>
          <a:p>
            <a:r>
              <a:rPr lang="en-US" dirty="0" smtClean="0"/>
              <a:t> </a:t>
            </a:r>
            <a:r>
              <a:rPr lang="en-US" dirty="0"/>
              <a:t>What does she need to take with her? </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Physical Examination and Treatment of Survivors </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b="1" dirty="0"/>
              <a:t>Perform physical examination of GBV/VAC survivors for medical and </a:t>
            </a:r>
            <a:r>
              <a:rPr lang="en-US" b="1" dirty="0" err="1"/>
              <a:t>medicolegal</a:t>
            </a:r>
            <a:r>
              <a:rPr lang="en-US" b="1" dirty="0"/>
              <a:t> </a:t>
            </a:r>
            <a:r>
              <a:rPr lang="en-US" b="1" dirty="0" smtClean="0"/>
              <a:t>purposes </a:t>
            </a:r>
          </a:p>
          <a:p>
            <a:pPr>
              <a:buNone/>
            </a:pPr>
            <a:r>
              <a:rPr lang="en-US" b="1" dirty="0"/>
              <a:t>Procedures for comprehensive physical examination for GBV adult survivors </a:t>
            </a:r>
          </a:p>
          <a:p>
            <a:r>
              <a:rPr lang="en-US" dirty="0" smtClean="0"/>
              <a:t>Inform </a:t>
            </a:r>
            <a:r>
              <a:rPr lang="en-US" dirty="0"/>
              <a:t>the survivor that at any point during the physical examination s/he can ask the provider to stop. </a:t>
            </a:r>
          </a:p>
          <a:p>
            <a:r>
              <a:rPr lang="en-US" dirty="0" smtClean="0"/>
              <a:t>Tell </a:t>
            </a:r>
            <a:r>
              <a:rPr lang="en-US" dirty="0"/>
              <a:t>the survivor what to expect at every step of the physical examination and what will happen next. </a:t>
            </a:r>
          </a:p>
          <a:p>
            <a:r>
              <a:rPr lang="en-US" dirty="0" smtClean="0"/>
              <a:t>Collect </a:t>
            </a:r>
            <a:r>
              <a:rPr lang="en-US" dirty="0"/>
              <a:t>specimens as the physical examination is being conducted. </a:t>
            </a:r>
          </a:p>
          <a:p>
            <a:r>
              <a:rPr lang="en-US" dirty="0" smtClean="0"/>
              <a:t> </a:t>
            </a:r>
            <a:r>
              <a:rPr lang="en-US" dirty="0"/>
              <a:t>Examine the GBV survivor systematically. </a:t>
            </a:r>
          </a:p>
          <a:p>
            <a:r>
              <a:rPr lang="en-US" dirty="0" smtClean="0"/>
              <a:t>Collect </a:t>
            </a:r>
            <a:r>
              <a:rPr lang="en-US" dirty="0"/>
              <a:t>clothes for forensic examination and put them in a paper sheet/bag when sexual and physical violence has occurred. </a:t>
            </a: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914400" y="1066800"/>
            <a:ext cx="7772400" cy="5257800"/>
          </a:xfrm>
        </p:spPr>
        <p:txBody>
          <a:bodyPr>
            <a:normAutofit/>
          </a:bodyPr>
          <a:lstStyle/>
          <a:p>
            <a:endParaRPr lang="en-US" dirty="0"/>
          </a:p>
          <a:p>
            <a:r>
              <a:rPr lang="en-US" dirty="0"/>
              <a:t>Undress the survivor over a large sheet of paper to collect debris such as vegetation, insects, dirt, and hairs that would support her/his information about the assault or violence. </a:t>
            </a:r>
          </a:p>
          <a:p>
            <a:r>
              <a:rPr lang="en-US" dirty="0"/>
              <a:t>• Record all findings appropriately in a GBV Medical Form. If this form is not available, record findings on a sheet of paper, following the GBV form format. </a:t>
            </a:r>
          </a:p>
          <a:p>
            <a:r>
              <a:rPr lang="en-US" dirty="0"/>
              <a:t>• Conduct the examination under natural light, if possible. To see injuries better use special lamps, such as a Wood’s lamp or UV light, if available. </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838200" y="1143000"/>
            <a:ext cx="7848600" cy="4876800"/>
          </a:xfrm>
        </p:spPr>
        <p:txBody>
          <a:bodyPr>
            <a:normAutofit lnSpcReduction="10000"/>
          </a:bodyPr>
          <a:lstStyle/>
          <a:p>
            <a:r>
              <a:rPr lang="en-US" b="1" dirty="0"/>
              <a:t>Steps of physical examination for GBV adult survivors </a:t>
            </a:r>
          </a:p>
          <a:p>
            <a:r>
              <a:rPr lang="en-US" b="1" dirty="0"/>
              <a:t>Head-to-toe examination </a:t>
            </a:r>
          </a:p>
          <a:p>
            <a:pPr>
              <a:buNone/>
            </a:pPr>
            <a:r>
              <a:rPr lang="en-US" dirty="0" smtClean="0"/>
              <a:t>Conduct </a:t>
            </a:r>
            <a:r>
              <a:rPr lang="en-US" dirty="0"/>
              <a:t>a head-to-toe examination, paying special attention to the face, upper limbs, neck, breasts, thighs, and perineum when sexual violence is involved. </a:t>
            </a:r>
          </a:p>
          <a:p>
            <a:pPr>
              <a:buNone/>
            </a:pPr>
            <a:r>
              <a:rPr lang="en-US" b="1" dirty="0" smtClean="0"/>
              <a:t> </a:t>
            </a:r>
            <a:r>
              <a:rPr lang="en-US" b="1" dirty="0"/>
              <a:t>Note </a:t>
            </a:r>
            <a:r>
              <a:rPr lang="en-US" dirty="0"/>
              <a:t>the general appearance of the survivor: </a:t>
            </a:r>
          </a:p>
          <a:p>
            <a:r>
              <a:rPr lang="en-US" dirty="0" smtClean="0"/>
              <a:t> </a:t>
            </a:r>
            <a:r>
              <a:rPr lang="en-US" dirty="0"/>
              <a:t>Level of consciousness </a:t>
            </a:r>
          </a:p>
          <a:p>
            <a:r>
              <a:rPr lang="en-US" dirty="0" smtClean="0"/>
              <a:t> </a:t>
            </a:r>
            <a:r>
              <a:rPr lang="en-US" dirty="0"/>
              <a:t>Signs of alcohol or drug intoxication </a:t>
            </a:r>
          </a:p>
          <a:p>
            <a:r>
              <a:rPr lang="en-US" dirty="0" smtClean="0"/>
              <a:t>Extent </a:t>
            </a:r>
            <a:r>
              <a:rPr lang="en-US" dirty="0"/>
              <a:t>of body injury </a:t>
            </a:r>
          </a:p>
          <a:p>
            <a:r>
              <a:rPr lang="en-US" dirty="0" smtClean="0"/>
              <a:t> </a:t>
            </a:r>
            <a:r>
              <a:rPr lang="en-US" dirty="0"/>
              <a:t>Signs of acute crisis reaction </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838200" y="990600"/>
            <a:ext cx="7848600" cy="5029200"/>
          </a:xfrm>
        </p:spPr>
        <p:txBody>
          <a:bodyPr>
            <a:normAutofit fontScale="85000" lnSpcReduction="20000"/>
          </a:bodyPr>
          <a:lstStyle/>
          <a:p>
            <a:endParaRPr lang="en-US" dirty="0"/>
          </a:p>
          <a:p>
            <a:r>
              <a:rPr lang="en-US" dirty="0"/>
              <a:t>Take vital signs: blood pressure, pulse rate, temperature. </a:t>
            </a:r>
          </a:p>
          <a:p>
            <a:r>
              <a:rPr lang="en-US" dirty="0" smtClean="0"/>
              <a:t> </a:t>
            </a:r>
            <a:r>
              <a:rPr lang="en-US" dirty="0"/>
              <a:t>Measure height and weight. </a:t>
            </a:r>
          </a:p>
          <a:p>
            <a:r>
              <a:rPr lang="en-US" dirty="0" smtClean="0"/>
              <a:t>Examine </a:t>
            </a:r>
            <a:r>
              <a:rPr lang="en-US" dirty="0"/>
              <a:t>the head and neck for wounds, bruises, abrasions, swelling, hair clumps/bald spots, pain on motion or touching, and other injuries. </a:t>
            </a:r>
          </a:p>
          <a:p>
            <a:r>
              <a:rPr lang="en-US" dirty="0" smtClean="0"/>
              <a:t> </a:t>
            </a:r>
            <a:r>
              <a:rPr lang="en-US" dirty="0"/>
              <a:t>Examine the eyes and ears (the outer ears, ear drums, and conjunctiva) for hemorrhage. </a:t>
            </a:r>
          </a:p>
          <a:p>
            <a:r>
              <a:rPr lang="en-US" dirty="0" smtClean="0"/>
              <a:t> </a:t>
            </a:r>
            <a:r>
              <a:rPr lang="en-US" dirty="0"/>
              <a:t>Examine the mouth and throat for wounds, dental damage, mucosal damage or hemorrhage, swelling, and other injuries. </a:t>
            </a:r>
          </a:p>
          <a:p>
            <a:r>
              <a:rPr lang="en-US" dirty="0" smtClean="0"/>
              <a:t>Examine </a:t>
            </a:r>
            <a:r>
              <a:rPr lang="en-US" dirty="0"/>
              <a:t>the upper and lower limbs for swelling, abrasions, and any sign of other injuries. </a:t>
            </a:r>
          </a:p>
          <a:p>
            <a:r>
              <a:rPr lang="en-US" dirty="0" smtClean="0"/>
              <a:t>Do </a:t>
            </a:r>
            <a:r>
              <a:rPr lang="en-US" dirty="0"/>
              <a:t>abdominal, chest, and back examinations to look for wounds, bruises, bites, lacerations, or other injuries. </a:t>
            </a:r>
          </a:p>
          <a:p>
            <a:r>
              <a:rPr lang="en-US" dirty="0" smtClean="0"/>
              <a:t> </a:t>
            </a:r>
            <a:r>
              <a:rPr lang="en-US" dirty="0"/>
              <a:t>Collect any forensic specimens as you examine the survivor as described above </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762000" y="1143000"/>
            <a:ext cx="7924800" cy="4953000"/>
          </a:xfrm>
        </p:spPr>
        <p:txBody>
          <a:bodyPr>
            <a:normAutofit fontScale="92500" lnSpcReduction="20000"/>
          </a:bodyPr>
          <a:lstStyle/>
          <a:p>
            <a:r>
              <a:rPr lang="en-US" b="1" dirty="0"/>
              <a:t>Mental Status Assessment </a:t>
            </a:r>
          </a:p>
          <a:p>
            <a:pPr>
              <a:buNone/>
            </a:pPr>
            <a:r>
              <a:rPr lang="en-US" b="1" dirty="0"/>
              <a:t>Appearance and Behavior </a:t>
            </a:r>
          </a:p>
          <a:p>
            <a:r>
              <a:rPr lang="en-US" dirty="0" smtClean="0"/>
              <a:t> </a:t>
            </a:r>
            <a:r>
              <a:rPr lang="en-US" dirty="0"/>
              <a:t>Recall how the survivor first appeared upon entering the office for the interview, whether relaxed or nervous, and note whether these have changed with time. Note also any changes in posture and motor activity. </a:t>
            </a:r>
          </a:p>
          <a:p>
            <a:r>
              <a:rPr lang="en-US" dirty="0" smtClean="0"/>
              <a:t> </a:t>
            </a:r>
            <a:r>
              <a:rPr lang="en-US" dirty="0"/>
              <a:t>Record the survivor’s facial expressions and attitude toward the examiner: whether the survivor has maintained eye contact throughout the interview or if s/he has avoided eye contact as much as possible, scanning the room or staring at the floor or the ceiling. </a:t>
            </a:r>
          </a:p>
          <a:p>
            <a:r>
              <a:rPr lang="en-US" dirty="0" smtClean="0"/>
              <a:t> </a:t>
            </a:r>
            <a:r>
              <a:rPr lang="en-US" dirty="0"/>
              <a:t>Note whether the survivor appeared interested during the interview or bored. Assess whether the survivor is hostile and defensive or friendly and cooperative. </a:t>
            </a:r>
          </a:p>
          <a:p>
            <a:r>
              <a:rPr lang="en-US" dirty="0"/>
              <a:t>• Record notes on grooming and hygiene </a:t>
            </a:r>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b="1" dirty="0"/>
              <a:t>Mood </a:t>
            </a:r>
          </a:p>
          <a:p>
            <a:r>
              <a:rPr lang="en-US" dirty="0" smtClean="0"/>
              <a:t> </a:t>
            </a:r>
            <a:r>
              <a:rPr lang="en-US" dirty="0"/>
              <a:t>Ask questions such as “How do you feel now and most of the days for the past two weeks?” to trigger a response. </a:t>
            </a:r>
          </a:p>
          <a:p>
            <a:r>
              <a:rPr lang="en-US" dirty="0" smtClean="0"/>
              <a:t> </a:t>
            </a:r>
            <a:r>
              <a:rPr lang="en-US" dirty="0"/>
              <a:t>Helpful answers include those that specifically describe the survivor’s mood, such as “depressed,” “anxious,” “happy,” or “irritable.” </a:t>
            </a:r>
          </a:p>
          <a:p>
            <a:r>
              <a:rPr lang="en-US" dirty="0" smtClean="0"/>
              <a:t> </a:t>
            </a:r>
            <a:r>
              <a:rPr lang="en-US" dirty="0"/>
              <a:t>Elicited responses that are less helpful in determining a survivor’s mood adequately include “OK,” “rough,” and “don’t know. “These responses require further questioning for clarification.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dirty="0"/>
              <a:t>Violence against children (VAC) </a:t>
            </a:r>
          </a:p>
          <a:p>
            <a:pPr>
              <a:buNone/>
            </a:pPr>
            <a:r>
              <a:rPr lang="en-US" dirty="0" smtClean="0"/>
              <a:t> </a:t>
            </a:r>
            <a:r>
              <a:rPr lang="en-US" dirty="0"/>
              <a:t>VAC is a broad term that is used to include deliberate behavior by people against children that is likely to cause physical or psychological harm. </a:t>
            </a:r>
          </a:p>
          <a:p>
            <a:pPr>
              <a:buNone/>
            </a:pPr>
            <a:r>
              <a:rPr lang="en-US" dirty="0" smtClean="0"/>
              <a:t> </a:t>
            </a:r>
            <a:r>
              <a:rPr lang="en-US" dirty="0"/>
              <a:t>According to Article 19 of the UN Convention on the Rights of the Child, “violence” is understood to mean “all forms of physical or mental violence, injury or abuse, neglect or negligent treatment, exploitation or maltreatment, including sexual abuse.” </a:t>
            </a: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b="1" dirty="0"/>
              <a:t>Affect </a:t>
            </a:r>
          </a:p>
          <a:p>
            <a:r>
              <a:rPr lang="en-US" dirty="0" smtClean="0"/>
              <a:t> </a:t>
            </a:r>
            <a:r>
              <a:rPr lang="en-US" dirty="0"/>
              <a:t>This is determined by the observations made by the interviewer during the interview. </a:t>
            </a:r>
          </a:p>
          <a:p>
            <a:r>
              <a:rPr lang="en-US" dirty="0" smtClean="0"/>
              <a:t>A </a:t>
            </a:r>
            <a:r>
              <a:rPr lang="en-US" dirty="0"/>
              <a:t>survivor’s affect may be defined as expansive (happy and contagious), </a:t>
            </a:r>
            <a:r>
              <a:rPr lang="en-US" dirty="0" err="1"/>
              <a:t>euthymic</a:t>
            </a:r>
            <a:r>
              <a:rPr lang="en-US" dirty="0"/>
              <a:t> (normal), constricted (limited variation), blunted (minimal variation), or flat (no variation). </a:t>
            </a:r>
          </a:p>
          <a:p>
            <a:r>
              <a:rPr lang="en-US" dirty="0" smtClean="0"/>
              <a:t> </a:t>
            </a:r>
            <a:r>
              <a:rPr lang="en-US" dirty="0"/>
              <a:t>A survivor whose mood could be defined as expansive may be so cheerful and full of laughter that it is difficult to refrain from smiling while conducting the interview </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US" b="1" dirty="0"/>
              <a:t>Speech </a:t>
            </a:r>
          </a:p>
          <a:p>
            <a:r>
              <a:rPr lang="en-US" dirty="0" smtClean="0"/>
              <a:t> </a:t>
            </a:r>
            <a:r>
              <a:rPr lang="en-US" dirty="0"/>
              <a:t>Document information on all aspects of the survivor’s speech. If the survivor is depressed or anxious, the speech could be of low tone and slow. </a:t>
            </a:r>
          </a:p>
          <a:p>
            <a:r>
              <a:rPr lang="en-US" dirty="0" smtClean="0"/>
              <a:t> </a:t>
            </a:r>
            <a:r>
              <a:rPr lang="en-US" dirty="0"/>
              <a:t>Sometimes speech can be word salad (nonsensical responses, i.e., jabberwocky) or neologism (creating new words). </a:t>
            </a:r>
          </a:p>
          <a:p>
            <a:endParaRPr lang="en-US" dirty="0"/>
          </a:p>
          <a:p>
            <a:pPr>
              <a:buNone/>
            </a:pPr>
            <a:r>
              <a:rPr lang="en-US" b="1" dirty="0"/>
              <a:t>Perception </a:t>
            </a:r>
          </a:p>
          <a:p>
            <a:r>
              <a:rPr lang="en-US" dirty="0" smtClean="0"/>
              <a:t> </a:t>
            </a:r>
            <a:r>
              <a:rPr lang="en-US" dirty="0"/>
              <a:t>Determine if the survivor is experiencing hallucinations. Ask if she has experience of hearing abnormal voices when no one else is around, seeing abnormal things/images/people that no one else can see, or other unexplained sensations such as unusual smells, sounds, or feelings. </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buNone/>
            </a:pPr>
            <a:r>
              <a:rPr lang="en-US" b="1" dirty="0"/>
              <a:t>Thought processes </a:t>
            </a:r>
          </a:p>
          <a:p>
            <a:r>
              <a:rPr lang="en-US" dirty="0" smtClean="0"/>
              <a:t> </a:t>
            </a:r>
            <a:r>
              <a:rPr lang="en-US" dirty="0"/>
              <a:t>Record how the survivor processes information; whether it is relevant to the topic, racing or rapid thoughts, vague (beating around the bush), or limited in content. </a:t>
            </a:r>
          </a:p>
          <a:p>
            <a:r>
              <a:rPr lang="en-US" dirty="0" smtClean="0"/>
              <a:t>Thought </a:t>
            </a:r>
            <a:r>
              <a:rPr lang="en-US" dirty="0"/>
              <a:t>content </a:t>
            </a:r>
          </a:p>
          <a:p>
            <a:endParaRPr lang="en-US" dirty="0"/>
          </a:p>
          <a:p>
            <a:r>
              <a:rPr lang="en-US" dirty="0"/>
              <a:t>Note if a survivor is having delusions (fixed false beliefs about something) or if other people have told her/him that his thoughts are strange. </a:t>
            </a:r>
          </a:p>
          <a:p>
            <a:r>
              <a:rPr lang="en-US" dirty="0" smtClean="0"/>
              <a:t>Sometimes </a:t>
            </a:r>
            <a:r>
              <a:rPr lang="en-US" dirty="0"/>
              <a:t>a survivor may report having special powers or abilities or receiving special messages through television or radio. All these indicate delusions. </a:t>
            </a:r>
          </a:p>
          <a:p>
            <a:r>
              <a:rPr lang="en-US" dirty="0" smtClean="0"/>
              <a:t> </a:t>
            </a:r>
            <a:r>
              <a:rPr lang="en-US" dirty="0"/>
              <a:t>Signs of ritualistic type behaviors should be explored further to determine the severity of the obsession or compulsion </a:t>
            </a: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endParaRPr lang="en-US" dirty="0"/>
          </a:p>
        </p:txBody>
      </p:sp>
      <p:sp>
        <p:nvSpPr>
          <p:cNvPr id="3" name="Content Placeholder 2"/>
          <p:cNvSpPr>
            <a:spLocks noGrp="1"/>
          </p:cNvSpPr>
          <p:nvPr>
            <p:ph sz="quarter" idx="1"/>
          </p:nvPr>
        </p:nvSpPr>
        <p:spPr>
          <a:xfrm>
            <a:off x="914400" y="1219200"/>
            <a:ext cx="7772400" cy="4800600"/>
          </a:xfrm>
        </p:spPr>
        <p:txBody>
          <a:bodyPr>
            <a:normAutofit fontScale="92500" lnSpcReduction="20000"/>
          </a:bodyPr>
          <a:lstStyle/>
          <a:p>
            <a:endParaRPr lang="en-US" dirty="0"/>
          </a:p>
          <a:p>
            <a:pPr>
              <a:buNone/>
            </a:pPr>
            <a:r>
              <a:rPr lang="en-US" dirty="0"/>
              <a:t>Determine if survivor has any fears that cause him/her to avoid certain situations. </a:t>
            </a:r>
          </a:p>
          <a:p>
            <a:r>
              <a:rPr lang="en-US" dirty="0" smtClean="0"/>
              <a:t> </a:t>
            </a:r>
            <a:r>
              <a:rPr lang="en-US" dirty="0"/>
              <a:t>Assess for suicidal ideation or intent: start by inquiring if the survivor feels like s/he is losing hope, thinking that s/he would be better off dead, or having thoughts of wanting to harm or kill him/herself. If the reply is positive for these thoughts, inquire about specific plans, suicide notes, family history (e.g., anniversary reaction), and impulse control. </a:t>
            </a:r>
          </a:p>
          <a:p>
            <a:r>
              <a:rPr lang="en-US" dirty="0" smtClean="0"/>
              <a:t> </a:t>
            </a:r>
            <a:r>
              <a:rPr lang="en-US" dirty="0"/>
              <a:t>Assess for any risk of homicidal ideation or intent: inquire from the survivor if they have any thoughts about wanting to hurt anyone or wishing that someone were dead. If the reply to one of these questions is positive, ask the survivor if s/he has any specific plans to injure someone and how s/he plans to control these feelings if they occur again </a:t>
            </a:r>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914400" y="1066800"/>
            <a:ext cx="7772400" cy="4953000"/>
          </a:xfrm>
        </p:spPr>
        <p:txBody>
          <a:bodyPr>
            <a:normAutofit fontScale="62500" lnSpcReduction="20000"/>
          </a:bodyPr>
          <a:lstStyle/>
          <a:p>
            <a:pPr>
              <a:buNone/>
            </a:pPr>
            <a:r>
              <a:rPr lang="en-US" sz="3400" dirty="0"/>
              <a:t>Cognition and </a:t>
            </a:r>
            <a:r>
              <a:rPr lang="en-US" sz="3400" dirty="0" err="1"/>
              <a:t>sensorium</a:t>
            </a:r>
            <a:r>
              <a:rPr lang="en-US" sz="3400" dirty="0"/>
              <a:t> </a:t>
            </a:r>
          </a:p>
          <a:p>
            <a:r>
              <a:rPr lang="en-US" sz="3400" dirty="0" smtClean="0"/>
              <a:t>Consciousness</a:t>
            </a:r>
            <a:r>
              <a:rPr lang="en-US" sz="3400" dirty="0"/>
              <a:t>: Levels of consciousness are determined by the interviewer and are rated as: (1) coma, characterized by unresponsiveness; (2) stupors, characterized by </a:t>
            </a:r>
            <a:r>
              <a:rPr lang="en-US" sz="3400" dirty="0" smtClean="0"/>
              <a:t>non response </a:t>
            </a:r>
            <a:r>
              <a:rPr lang="en-US" sz="3400" dirty="0"/>
              <a:t>to pain; (3) lethargic, characterized by drowsiness; and (4) alert, characterized by full awareness. </a:t>
            </a:r>
          </a:p>
          <a:p>
            <a:r>
              <a:rPr lang="en-US" sz="3400" dirty="0" smtClean="0"/>
              <a:t>Orientation</a:t>
            </a:r>
            <a:r>
              <a:rPr lang="en-US" sz="3400" dirty="0"/>
              <a:t>: Ask the survivor if s/he knows people surrounding him/her (not necessarily names but can be their role at that moment), ask if s/he knows where s/he or she is and whys/he is there, and lastly, ask for the time in terms of the month, date, year, day of the week, and time. </a:t>
            </a:r>
          </a:p>
          <a:p>
            <a:r>
              <a:rPr lang="en-US" sz="3400" dirty="0" smtClean="0"/>
              <a:t>Impulsivity</a:t>
            </a:r>
            <a:r>
              <a:rPr lang="en-US" sz="3400" dirty="0"/>
              <a:t>: Ask the survivor about doing things without thinking or planning in order to estimate the degree of his/her impulse control. </a:t>
            </a:r>
          </a:p>
          <a:p>
            <a:r>
              <a:rPr lang="en-US" sz="3400" dirty="0" smtClean="0"/>
              <a:t> </a:t>
            </a:r>
            <a:r>
              <a:rPr lang="en-US" sz="3400" dirty="0"/>
              <a:t>Reliability: Comment on the survivor’s reliability by determining if the survivor seems reliable, unreliable, or if it is difficult to determine. Sometimes determination requires collateral information of an accurate assessment, diagnosis, and treatment </a:t>
            </a:r>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772400" cy="609600"/>
          </a:xfrm>
        </p:spPr>
        <p:txBody>
          <a:bodyPr>
            <a:normAutofit fontScale="90000"/>
          </a:bodyPr>
          <a:lstStyle/>
          <a:p>
            <a:endParaRPr lang="en-US" dirty="0"/>
          </a:p>
        </p:txBody>
      </p:sp>
      <p:sp>
        <p:nvSpPr>
          <p:cNvPr id="3" name="Content Placeholder 2"/>
          <p:cNvSpPr>
            <a:spLocks noGrp="1"/>
          </p:cNvSpPr>
          <p:nvPr>
            <p:ph sz="quarter" idx="1"/>
          </p:nvPr>
        </p:nvSpPr>
        <p:spPr>
          <a:xfrm>
            <a:off x="914400" y="1219200"/>
            <a:ext cx="7772400" cy="5105400"/>
          </a:xfrm>
        </p:spPr>
        <p:txBody>
          <a:bodyPr>
            <a:normAutofit fontScale="85000" lnSpcReduction="10000"/>
          </a:bodyPr>
          <a:lstStyle/>
          <a:p>
            <a:pPr>
              <a:buNone/>
            </a:pPr>
            <a:r>
              <a:rPr lang="en-US" b="1" dirty="0"/>
              <a:t>Genital and anal examination for women </a:t>
            </a:r>
          </a:p>
          <a:p>
            <a:r>
              <a:rPr lang="en-US" dirty="0" smtClean="0"/>
              <a:t>Explain </a:t>
            </a:r>
            <a:r>
              <a:rPr lang="en-US" dirty="0"/>
              <a:t>the procedure to the survivor, providing details of each step. </a:t>
            </a:r>
          </a:p>
          <a:p>
            <a:r>
              <a:rPr lang="en-US" dirty="0" smtClean="0"/>
              <a:t>Examine </a:t>
            </a:r>
            <a:r>
              <a:rPr lang="en-US" dirty="0"/>
              <a:t>the outer genitalia. </a:t>
            </a:r>
          </a:p>
          <a:p>
            <a:r>
              <a:rPr lang="en-US" dirty="0" smtClean="0"/>
              <a:t>Examine </a:t>
            </a:r>
            <a:r>
              <a:rPr lang="en-US" dirty="0"/>
              <a:t>the pubic hair, labia </a:t>
            </a:r>
            <a:r>
              <a:rPr lang="en-US" dirty="0" err="1"/>
              <a:t>majora</a:t>
            </a:r>
            <a:r>
              <a:rPr lang="en-US" dirty="0"/>
              <a:t> and </a:t>
            </a:r>
            <a:r>
              <a:rPr lang="en-US" dirty="0" err="1"/>
              <a:t>minora</a:t>
            </a:r>
            <a:r>
              <a:rPr lang="en-US" dirty="0"/>
              <a:t>, urethral </a:t>
            </a:r>
            <a:r>
              <a:rPr lang="en-US" dirty="0" err="1"/>
              <a:t>meatus</a:t>
            </a:r>
            <a:r>
              <a:rPr lang="en-US" dirty="0"/>
              <a:t>, </a:t>
            </a:r>
            <a:r>
              <a:rPr lang="en-US" dirty="0" err="1"/>
              <a:t>introitus</a:t>
            </a:r>
            <a:r>
              <a:rPr lang="en-US" dirty="0"/>
              <a:t>, and perineum. </a:t>
            </a:r>
          </a:p>
          <a:p>
            <a:r>
              <a:rPr lang="en-US" dirty="0" smtClean="0"/>
              <a:t> </a:t>
            </a:r>
            <a:r>
              <a:rPr lang="en-US" dirty="0"/>
              <a:t>Look for swelling, mucosal injuries, bruises, lacerations, bleeding, or other injuries. </a:t>
            </a:r>
          </a:p>
          <a:p>
            <a:r>
              <a:rPr lang="en-US" dirty="0" smtClean="0"/>
              <a:t> </a:t>
            </a:r>
            <a:r>
              <a:rPr lang="en-US" dirty="0"/>
              <a:t>Recover pubic hair and any other pieces of physical evidence that may be seen in the genitalia. </a:t>
            </a:r>
          </a:p>
          <a:p>
            <a:pPr>
              <a:buNone/>
            </a:pPr>
            <a:r>
              <a:rPr lang="en-US" dirty="0"/>
              <a:t>Examine the inner genitalia. </a:t>
            </a:r>
          </a:p>
          <a:p>
            <a:r>
              <a:rPr lang="en-US" dirty="0" smtClean="0"/>
              <a:t> </a:t>
            </a:r>
            <a:r>
              <a:rPr lang="en-US" dirty="0"/>
              <a:t>Examine the hymen, vagina, posterior fornix, </a:t>
            </a:r>
            <a:r>
              <a:rPr lang="en-US" dirty="0" err="1"/>
              <a:t>portio</a:t>
            </a:r>
            <a:r>
              <a:rPr lang="en-US" dirty="0"/>
              <a:t>, and cervix. </a:t>
            </a:r>
          </a:p>
          <a:p>
            <a:r>
              <a:rPr lang="en-US" dirty="0" smtClean="0"/>
              <a:t> </a:t>
            </a:r>
            <a:r>
              <a:rPr lang="en-US" dirty="0"/>
              <a:t>Look for swelling, mucosal injuries, bruises, lacerations, bleeding, or other injuries. </a:t>
            </a:r>
          </a:p>
          <a:p>
            <a:pPr>
              <a:buNone/>
            </a:pPr>
            <a:r>
              <a:rPr lang="en-US" b="1" dirty="0"/>
              <a:t>NOTE: Lubricate with water ONLY. </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lstStyle/>
          <a:p>
            <a:endParaRPr lang="en-US" dirty="0"/>
          </a:p>
        </p:txBody>
      </p:sp>
      <p:sp>
        <p:nvSpPr>
          <p:cNvPr id="3" name="Content Placeholder 2"/>
          <p:cNvSpPr>
            <a:spLocks noGrp="1"/>
          </p:cNvSpPr>
          <p:nvPr>
            <p:ph sz="quarter" idx="1"/>
          </p:nvPr>
        </p:nvSpPr>
        <p:spPr/>
        <p:txBody>
          <a:bodyPr>
            <a:normAutofit/>
          </a:bodyPr>
          <a:lstStyle/>
          <a:p>
            <a:endParaRPr lang="en-US" dirty="0"/>
          </a:p>
          <a:p>
            <a:pPr>
              <a:buNone/>
            </a:pPr>
            <a:r>
              <a:rPr lang="en-US" dirty="0"/>
              <a:t>Bimanual palpation of the cervix, uterus, ovaries/oviducts: </a:t>
            </a:r>
          </a:p>
          <a:p>
            <a:r>
              <a:rPr lang="en-US" dirty="0" smtClean="0"/>
              <a:t> </a:t>
            </a:r>
            <a:r>
              <a:rPr lang="en-US" dirty="0"/>
              <a:t>Look for tenderness when palpating and other abnormal findings during palpation. </a:t>
            </a:r>
          </a:p>
          <a:p>
            <a:r>
              <a:rPr lang="en-US" dirty="0" smtClean="0"/>
              <a:t> </a:t>
            </a:r>
            <a:r>
              <a:rPr lang="en-US" dirty="0"/>
              <a:t>Do speculum and digital examinations (under no circumstance should this be done prior to taking the external and internal vaginal swabs). </a:t>
            </a:r>
          </a:p>
          <a:p>
            <a:r>
              <a:rPr lang="en-US" dirty="0" smtClean="0"/>
              <a:t> </a:t>
            </a:r>
            <a:r>
              <a:rPr lang="en-US" dirty="0"/>
              <a:t>High vaginal swab should be taken during speculum examination </a:t>
            </a:r>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endParaRPr lang="en-US" dirty="0"/>
          </a:p>
        </p:txBody>
      </p:sp>
      <p:sp>
        <p:nvSpPr>
          <p:cNvPr id="3" name="Content Placeholder 2"/>
          <p:cNvSpPr>
            <a:spLocks noGrp="1"/>
          </p:cNvSpPr>
          <p:nvPr>
            <p:ph sz="quarter" idx="1"/>
          </p:nvPr>
        </p:nvSpPr>
        <p:spPr>
          <a:xfrm>
            <a:off x="914400" y="1295400"/>
            <a:ext cx="7772400" cy="4724400"/>
          </a:xfrm>
        </p:spPr>
        <p:txBody>
          <a:bodyPr>
            <a:normAutofit fontScale="85000" lnSpcReduction="20000"/>
          </a:bodyPr>
          <a:lstStyle/>
          <a:p>
            <a:endParaRPr lang="en-US" dirty="0"/>
          </a:p>
          <a:p>
            <a:r>
              <a:rPr lang="en-US" dirty="0"/>
              <a:t>Examine the anus for redness, swelling, bleeding, mucosal lacerations or fissures, scarring, sphincter injury, or pain to palpation. </a:t>
            </a:r>
          </a:p>
          <a:p>
            <a:r>
              <a:rPr lang="en-US" dirty="0" smtClean="0"/>
              <a:t>Look </a:t>
            </a:r>
            <a:r>
              <a:rPr lang="en-US" dirty="0"/>
              <a:t>for secretions or foreign materials. </a:t>
            </a:r>
          </a:p>
          <a:p>
            <a:r>
              <a:rPr lang="en-US" dirty="0" smtClean="0"/>
              <a:t> </a:t>
            </a:r>
            <a:r>
              <a:rPr lang="en-US" dirty="0"/>
              <a:t>Conduct </a:t>
            </a:r>
            <a:r>
              <a:rPr lang="en-US" dirty="0" err="1"/>
              <a:t>proctoscopy</a:t>
            </a:r>
            <a:r>
              <a:rPr lang="en-US" dirty="0"/>
              <a:t> if indicated (lubricate with water ONLY). </a:t>
            </a:r>
          </a:p>
          <a:p>
            <a:r>
              <a:rPr lang="en-US" dirty="0" smtClean="0"/>
              <a:t> </a:t>
            </a:r>
            <a:r>
              <a:rPr lang="en-US" dirty="0"/>
              <a:t>Look for redness, swelling, bleeding, or lacerations. </a:t>
            </a:r>
          </a:p>
          <a:p>
            <a:r>
              <a:rPr lang="en-US" dirty="0" smtClean="0"/>
              <a:t> </a:t>
            </a:r>
            <a:r>
              <a:rPr lang="en-US" dirty="0"/>
              <a:t>Document any wounds, giving the location, size, and type (bruise, stab wound, incised wound, or laceration). </a:t>
            </a:r>
          </a:p>
          <a:p>
            <a:r>
              <a:rPr lang="en-US" dirty="0" smtClean="0"/>
              <a:t> </a:t>
            </a:r>
            <a:r>
              <a:rPr lang="en-US" dirty="0"/>
              <a:t>Control bleeding, if any. </a:t>
            </a:r>
          </a:p>
          <a:p>
            <a:r>
              <a:rPr lang="en-US" dirty="0" smtClean="0"/>
              <a:t>Take </a:t>
            </a:r>
            <a:r>
              <a:rPr lang="en-US" dirty="0"/>
              <a:t>all the swabs, in the following order: external vaginal swab, internal vaginal swab, high vaginal swab, and rectal swab. </a:t>
            </a:r>
          </a:p>
          <a:p>
            <a:r>
              <a:rPr lang="en-US" dirty="0" smtClean="0"/>
              <a:t> </a:t>
            </a:r>
            <a:r>
              <a:rPr lang="en-US" dirty="0"/>
              <a:t>The other swabs are oral swabs for </a:t>
            </a:r>
            <a:r>
              <a:rPr lang="en-US" dirty="0" err="1"/>
              <a:t>secretory</a:t>
            </a:r>
            <a:r>
              <a:rPr lang="en-US" dirty="0"/>
              <a:t> factors in cases where oral sex is implicated and skin swabs when a suspicious seminal stain is present on the skin. </a:t>
            </a: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US" dirty="0"/>
          </a:p>
        </p:txBody>
      </p:sp>
      <p:sp>
        <p:nvSpPr>
          <p:cNvPr id="3" name="Content Placeholder 2"/>
          <p:cNvSpPr>
            <a:spLocks noGrp="1"/>
          </p:cNvSpPr>
          <p:nvPr>
            <p:ph sz="quarter" idx="1"/>
          </p:nvPr>
        </p:nvSpPr>
        <p:spPr>
          <a:xfrm>
            <a:off x="914400" y="1143000"/>
            <a:ext cx="7772400" cy="4876800"/>
          </a:xfrm>
        </p:spPr>
        <p:txBody>
          <a:bodyPr>
            <a:normAutofit fontScale="92500" lnSpcReduction="10000"/>
          </a:bodyPr>
          <a:lstStyle/>
          <a:p>
            <a:pPr>
              <a:buNone/>
            </a:pPr>
            <a:r>
              <a:rPr lang="en-US" b="1" dirty="0"/>
              <a:t>Genital and anal examination for men </a:t>
            </a:r>
          </a:p>
          <a:p>
            <a:r>
              <a:rPr lang="en-US" dirty="0" smtClean="0"/>
              <a:t> </a:t>
            </a:r>
            <a:r>
              <a:rPr lang="en-US" dirty="0"/>
              <a:t>Explain the procedure to the survivor, providing details of each step. </a:t>
            </a:r>
          </a:p>
          <a:p>
            <a:r>
              <a:rPr lang="en-US" dirty="0" smtClean="0"/>
              <a:t> </a:t>
            </a:r>
            <a:r>
              <a:rPr lang="en-US" dirty="0"/>
              <a:t>Examine the outer genitalia (pubic hair, penis shaft, </a:t>
            </a:r>
            <a:r>
              <a:rPr lang="en-US" dirty="0" err="1"/>
              <a:t>frenulum</a:t>
            </a:r>
            <a:r>
              <a:rPr lang="en-US" dirty="0"/>
              <a:t>, </a:t>
            </a:r>
            <a:r>
              <a:rPr lang="en-US" dirty="0" err="1"/>
              <a:t>glans</a:t>
            </a:r>
            <a:r>
              <a:rPr lang="en-US" dirty="0"/>
              <a:t>, urethral </a:t>
            </a:r>
            <a:r>
              <a:rPr lang="en-US" dirty="0" err="1"/>
              <a:t>meatus</a:t>
            </a:r>
            <a:r>
              <a:rPr lang="en-US" dirty="0"/>
              <a:t>, and scrotum). </a:t>
            </a:r>
          </a:p>
          <a:p>
            <a:r>
              <a:rPr lang="en-US" dirty="0" smtClean="0"/>
              <a:t> </a:t>
            </a:r>
            <a:r>
              <a:rPr lang="en-US" dirty="0"/>
              <a:t>Look for swelling, mucosal injuries, bruises, lacerations, bleeding, or other injuries. </a:t>
            </a:r>
          </a:p>
          <a:p>
            <a:r>
              <a:rPr lang="en-US" dirty="0" smtClean="0"/>
              <a:t>Obtain </a:t>
            </a:r>
            <a:r>
              <a:rPr lang="en-US" dirty="0"/>
              <a:t>pubic hair and any other pieces of physical evidence that may be seen in the genitalia. </a:t>
            </a:r>
          </a:p>
          <a:p>
            <a:r>
              <a:rPr lang="en-US" dirty="0" smtClean="0"/>
              <a:t>Examine </a:t>
            </a:r>
            <a:r>
              <a:rPr lang="en-US" dirty="0"/>
              <a:t>the anus for redness, swelling, bleeding, mucosal lacerations or fissures, scarring, sphincter injury, or pain to palpation. </a:t>
            </a:r>
          </a:p>
          <a:p>
            <a:r>
              <a:rPr lang="en-US" dirty="0" smtClean="0"/>
              <a:t> </a:t>
            </a:r>
            <a:r>
              <a:rPr lang="en-US" dirty="0"/>
              <a:t>Look for secretions or foreign materials. </a:t>
            </a: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lstStyle/>
          <a:p>
            <a:endParaRPr lang="en-US" dirty="0"/>
          </a:p>
        </p:txBody>
      </p:sp>
      <p:sp>
        <p:nvSpPr>
          <p:cNvPr id="3" name="Content Placeholder 2"/>
          <p:cNvSpPr>
            <a:spLocks noGrp="1"/>
          </p:cNvSpPr>
          <p:nvPr>
            <p:ph sz="quarter" idx="1"/>
          </p:nvPr>
        </p:nvSpPr>
        <p:spPr/>
        <p:txBody>
          <a:bodyPr>
            <a:normAutofit/>
          </a:bodyPr>
          <a:lstStyle/>
          <a:p>
            <a:endParaRPr lang="en-US" dirty="0"/>
          </a:p>
          <a:p>
            <a:r>
              <a:rPr lang="en-US" dirty="0"/>
              <a:t>Document any wounds, giving the location, size, and type (bruise, stab wound, incised wound, or laceration). </a:t>
            </a:r>
          </a:p>
          <a:p>
            <a:r>
              <a:rPr lang="en-US" dirty="0"/>
              <a:t>• Collect swabs from areas of contact and other specimens as you conduct physical examination. </a:t>
            </a:r>
          </a:p>
          <a:p>
            <a:r>
              <a:rPr lang="en-US" dirty="0"/>
              <a:t>• Conduct </a:t>
            </a:r>
            <a:r>
              <a:rPr lang="en-US" dirty="0" err="1"/>
              <a:t>proctoscopy</a:t>
            </a:r>
            <a:r>
              <a:rPr lang="en-US" dirty="0"/>
              <a:t> if indicated (lubricate with water ONLY). </a:t>
            </a:r>
          </a:p>
          <a:p>
            <a:r>
              <a:rPr lang="en-US" dirty="0"/>
              <a:t>• Look for redness, swelling, bleeding, and lacerations. </a:t>
            </a:r>
          </a:p>
          <a:p>
            <a:r>
              <a:rPr lang="en-US" dirty="0"/>
              <a:t>• Control bleeding, if any.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897</TotalTime>
  <Words>10429</Words>
  <Application>Microsoft Office PowerPoint</Application>
  <PresentationFormat>On-screen Show (4:3)</PresentationFormat>
  <Paragraphs>627</Paragraphs>
  <Slides>108</Slides>
  <Notes>0</Notes>
  <HiddenSlides>0</HiddenSlides>
  <MMClips>0</MMClips>
  <ScaleCrop>false</ScaleCrop>
  <HeadingPairs>
    <vt:vector size="4" baseType="variant">
      <vt:variant>
        <vt:lpstr>Theme</vt:lpstr>
      </vt:variant>
      <vt:variant>
        <vt:i4>1</vt:i4>
      </vt:variant>
      <vt:variant>
        <vt:lpstr>Slide Titles</vt:lpstr>
      </vt:variant>
      <vt:variant>
        <vt:i4>108</vt:i4>
      </vt:variant>
    </vt:vector>
  </HeadingPairs>
  <TitlesOfParts>
    <vt:vector size="109" baseType="lpstr">
      <vt:lpstr>Equity</vt:lpstr>
      <vt:lpstr>GBV  &amp;  VAC</vt:lpstr>
      <vt:lpstr>PowerPoint Presentation</vt:lpstr>
      <vt:lpstr>Key Terminology in Relation to Gender, GBV, and VAC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 of GBV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 of VAC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Causes of, contributing factors to, and consequences of GBV and VAC </vt:lpstr>
      <vt:lpstr>PowerPoint Presentation</vt:lpstr>
      <vt:lpstr>PowerPoint Presentation</vt:lpstr>
      <vt:lpstr>PowerPoint Presentation</vt:lpstr>
      <vt:lpstr>Consequences of GBV and VAC </vt:lpstr>
      <vt:lpstr>PowerPoint Presentation</vt:lpstr>
      <vt:lpstr>PowerPoint Presentation</vt:lpstr>
      <vt:lpstr>PowerPoint Presentation</vt:lpstr>
      <vt:lpstr>PowerPoint Presentation</vt:lpstr>
      <vt:lpstr>Values and attitudes for provision of services to GBV and VAC survivors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Describe management of  GBV and VAC survivors</vt:lpstr>
      <vt:lpstr>PowerPoint Presentation</vt:lpstr>
      <vt:lpstr>Screening for GBV and VAC clients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Conduct comprehensive history from GBV/VAC survivors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Safety planning for survivors of GBV and VAC </vt:lpstr>
      <vt:lpstr>PowerPoint Presentation</vt:lpstr>
      <vt:lpstr>PowerPoint Presentation</vt:lpstr>
      <vt:lpstr>PowerPoint Presentation</vt:lpstr>
      <vt:lpstr>PowerPoint Presentation</vt:lpstr>
      <vt:lpstr>PowerPoint Presentation</vt:lpstr>
      <vt:lpstr>PowerPoint Presentation</vt:lpstr>
      <vt:lpstr>Physical Examination and Treatment of Survivors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Basic investigations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mbungi</dc:creator>
  <cp:lastModifiedBy>Roxloy Kimathi</cp:lastModifiedBy>
  <cp:revision>21</cp:revision>
  <dcterms:created xsi:type="dcterms:W3CDTF">2018-04-16T11:20:53Z</dcterms:created>
  <dcterms:modified xsi:type="dcterms:W3CDTF">2023-01-08T09:19:05Z</dcterms:modified>
</cp:coreProperties>
</file>